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2"/>
  </p:notesMasterIdLst>
  <p:handoutMasterIdLst>
    <p:handoutMasterId r:id="rId23"/>
  </p:handoutMasterIdLst>
  <p:sldIdLst>
    <p:sldId id="256" r:id="rId3"/>
    <p:sldId id="293" r:id="rId4"/>
    <p:sldId id="294" r:id="rId5"/>
    <p:sldId id="295" r:id="rId6"/>
    <p:sldId id="296" r:id="rId7"/>
    <p:sldId id="297" r:id="rId8"/>
    <p:sldId id="311" r:id="rId9"/>
    <p:sldId id="312" r:id="rId10"/>
    <p:sldId id="308" r:id="rId11"/>
    <p:sldId id="309" r:id="rId12"/>
    <p:sldId id="303" r:id="rId13"/>
    <p:sldId id="304" r:id="rId14"/>
    <p:sldId id="305" r:id="rId15"/>
    <p:sldId id="298" r:id="rId16"/>
    <p:sldId id="299" r:id="rId17"/>
    <p:sldId id="300" r:id="rId18"/>
    <p:sldId id="301" r:id="rId19"/>
    <p:sldId id="310" r:id="rId20"/>
    <p:sldId id="26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78" autoAdjust="0"/>
    <p:restoredTop sz="76000" autoAdjust="0"/>
  </p:normalViewPr>
  <p:slideViewPr>
    <p:cSldViewPr>
      <p:cViewPr varScale="1">
        <p:scale>
          <a:sx n="75" d="100"/>
          <a:sy n="75"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F5CCF-F89F-AB4B-B2F6-135319B230D7}" type="doc">
      <dgm:prSet loTypeId="urn:microsoft.com/office/officeart/2005/8/layout/cycle8" loCatId="cycle" qsTypeId="urn:microsoft.com/office/officeart/2005/8/quickstyle/simple5" qsCatId="simple" csTypeId="urn:microsoft.com/office/officeart/2005/8/colors/accent1_5" csCatId="accent1" phldr="1"/>
      <dgm:spPr/>
    </dgm:pt>
    <dgm:pt modelId="{64F859CD-9A7D-9B40-B951-0A647AF9DFCE}">
      <dgm:prSet phldrT="[Text]"/>
      <dgm:spPr/>
      <dgm:t>
        <a:bodyPr/>
        <a:lstStyle/>
        <a:p>
          <a:r>
            <a:rPr lang="en-US" dirty="0" smtClean="0"/>
            <a:t>1. Security Policy</a:t>
          </a:r>
          <a:endParaRPr lang="en-US" dirty="0"/>
        </a:p>
      </dgm:t>
    </dgm:pt>
    <dgm:pt modelId="{60A34549-6621-D34D-8BD2-FEA16429B76A}" type="parTrans" cxnId="{FA42B2C9-CB8B-1C4D-AA05-C1FD671E6AE3}">
      <dgm:prSet/>
      <dgm:spPr/>
      <dgm:t>
        <a:bodyPr/>
        <a:lstStyle/>
        <a:p>
          <a:endParaRPr lang="en-US"/>
        </a:p>
      </dgm:t>
    </dgm:pt>
    <dgm:pt modelId="{A65EC325-F4B5-9B48-AB8E-72387EE3F09A}" type="sibTrans" cxnId="{FA42B2C9-CB8B-1C4D-AA05-C1FD671E6AE3}">
      <dgm:prSet/>
      <dgm:spPr/>
      <dgm:t>
        <a:bodyPr/>
        <a:lstStyle/>
        <a:p>
          <a:endParaRPr lang="en-US"/>
        </a:p>
      </dgm:t>
    </dgm:pt>
    <dgm:pt modelId="{06B51FD0-26E9-BB44-9A7C-C2F0FB1274A3}">
      <dgm:prSet phldrT="[Text]"/>
      <dgm:spPr/>
      <dgm:t>
        <a:bodyPr/>
        <a:lstStyle/>
        <a:p>
          <a:r>
            <a:rPr lang="en-US" dirty="0" smtClean="0"/>
            <a:t> 2. Network Level Security</a:t>
          </a:r>
          <a:endParaRPr lang="en-US" dirty="0"/>
        </a:p>
      </dgm:t>
    </dgm:pt>
    <dgm:pt modelId="{2DE11681-5B1B-5841-AF92-4EAE87F46171}" type="parTrans" cxnId="{392B5CEC-A0DE-E144-A8EE-A2B8ED501058}">
      <dgm:prSet/>
      <dgm:spPr/>
      <dgm:t>
        <a:bodyPr/>
        <a:lstStyle/>
        <a:p>
          <a:endParaRPr lang="en-US"/>
        </a:p>
      </dgm:t>
    </dgm:pt>
    <dgm:pt modelId="{2C8300EE-3E5C-5D4A-B5D9-B761FAB7018D}" type="sibTrans" cxnId="{392B5CEC-A0DE-E144-A8EE-A2B8ED501058}">
      <dgm:prSet/>
      <dgm:spPr/>
      <dgm:t>
        <a:bodyPr/>
        <a:lstStyle/>
        <a:p>
          <a:endParaRPr lang="en-US"/>
        </a:p>
      </dgm:t>
    </dgm:pt>
    <dgm:pt modelId="{B9DD469E-67C5-F74A-925B-37401AF1481E}">
      <dgm:prSet phldrT="[Text]"/>
      <dgm:spPr/>
      <dgm:t>
        <a:bodyPr/>
        <a:lstStyle/>
        <a:p>
          <a:r>
            <a:rPr lang="en-US" b="1" dirty="0" smtClean="0">
              <a:solidFill>
                <a:srgbClr val="FF0000"/>
              </a:solidFill>
            </a:rPr>
            <a:t> 3. Host Level Security</a:t>
          </a:r>
          <a:endParaRPr lang="en-US" b="1" dirty="0">
            <a:solidFill>
              <a:srgbClr val="FF0000"/>
            </a:solidFill>
          </a:endParaRPr>
        </a:p>
      </dgm:t>
    </dgm:pt>
    <dgm:pt modelId="{35E7B691-DF90-F84C-B60E-A6189C6F41D0}" type="parTrans" cxnId="{998E83B0-45E2-1641-8213-B59856B31912}">
      <dgm:prSet/>
      <dgm:spPr/>
      <dgm:t>
        <a:bodyPr/>
        <a:lstStyle/>
        <a:p>
          <a:endParaRPr lang="en-US"/>
        </a:p>
      </dgm:t>
    </dgm:pt>
    <dgm:pt modelId="{86891C16-BC59-494D-B0B0-D5B960ECBA52}" type="sibTrans" cxnId="{998E83B0-45E2-1641-8213-B59856B31912}">
      <dgm:prSet/>
      <dgm:spPr/>
      <dgm:t>
        <a:bodyPr/>
        <a:lstStyle/>
        <a:p>
          <a:endParaRPr lang="en-US"/>
        </a:p>
      </dgm:t>
    </dgm:pt>
    <dgm:pt modelId="{3C1BE316-199B-244F-B675-E1319E67155D}">
      <dgm:prSet phldrT="[Text]"/>
      <dgm:spPr/>
      <dgm:t>
        <a:bodyPr/>
        <a:lstStyle/>
        <a:p>
          <a:r>
            <a:rPr lang="en-US" dirty="0" smtClean="0">
              <a:solidFill>
                <a:srgbClr val="FF0000"/>
              </a:solidFill>
            </a:rPr>
            <a:t>       </a:t>
          </a:r>
          <a:r>
            <a:rPr lang="en-US" b="1" dirty="0" smtClean="0">
              <a:solidFill>
                <a:srgbClr val="FF0000"/>
              </a:solidFill>
            </a:rPr>
            <a:t>4. Application Level Security</a:t>
          </a:r>
          <a:endParaRPr lang="en-US" b="1" dirty="0">
            <a:solidFill>
              <a:srgbClr val="FF0000"/>
            </a:solidFill>
          </a:endParaRPr>
        </a:p>
      </dgm:t>
    </dgm:pt>
    <dgm:pt modelId="{965F9C2E-628A-3745-90DE-1C6C08985AC5}" type="parTrans" cxnId="{A4D1017E-4337-4144-8E5A-B7310FFD28ED}">
      <dgm:prSet/>
      <dgm:spPr/>
      <dgm:t>
        <a:bodyPr/>
        <a:lstStyle/>
        <a:p>
          <a:endParaRPr lang="en-US"/>
        </a:p>
      </dgm:t>
    </dgm:pt>
    <dgm:pt modelId="{87ED62B2-C942-544A-BDF2-5553FD8157C9}" type="sibTrans" cxnId="{A4D1017E-4337-4144-8E5A-B7310FFD28ED}">
      <dgm:prSet/>
      <dgm:spPr/>
      <dgm:t>
        <a:bodyPr/>
        <a:lstStyle/>
        <a:p>
          <a:endParaRPr lang="en-US"/>
        </a:p>
      </dgm:t>
    </dgm:pt>
    <dgm:pt modelId="{1D99E0EC-032D-BD49-8185-0A470EFE5900}">
      <dgm:prSet phldrT="[Text]"/>
      <dgm:spPr/>
      <dgm:t>
        <a:bodyPr/>
        <a:lstStyle/>
        <a:p>
          <a:r>
            <a:rPr lang="en-US" dirty="0" smtClean="0"/>
            <a:t> 5. Logging and  Auditing </a:t>
          </a:r>
          <a:endParaRPr lang="en-US" dirty="0"/>
        </a:p>
      </dgm:t>
    </dgm:pt>
    <dgm:pt modelId="{A5BA62F8-8A71-FA4F-969D-9590D3C30128}" type="parTrans" cxnId="{118E48A4-48D0-C342-B638-A7865D9E6A56}">
      <dgm:prSet/>
      <dgm:spPr/>
      <dgm:t>
        <a:bodyPr/>
        <a:lstStyle/>
        <a:p>
          <a:endParaRPr lang="en-US"/>
        </a:p>
      </dgm:t>
    </dgm:pt>
    <dgm:pt modelId="{5C224121-D9AC-154D-85B4-EE134EEE74EE}" type="sibTrans" cxnId="{118E48A4-48D0-C342-B638-A7865D9E6A56}">
      <dgm:prSet/>
      <dgm:spPr/>
      <dgm:t>
        <a:bodyPr/>
        <a:lstStyle/>
        <a:p>
          <a:endParaRPr lang="en-US"/>
        </a:p>
      </dgm:t>
    </dgm:pt>
    <dgm:pt modelId="{56BF6F0A-0AB4-3B4A-A6DC-C5EFE7A42FA4}" type="pres">
      <dgm:prSet presAssocID="{E9AF5CCF-F89F-AB4B-B2F6-135319B230D7}" presName="compositeShape" presStyleCnt="0">
        <dgm:presLayoutVars>
          <dgm:chMax val="7"/>
          <dgm:dir/>
          <dgm:resizeHandles val="exact"/>
        </dgm:presLayoutVars>
      </dgm:prSet>
      <dgm:spPr/>
    </dgm:pt>
    <dgm:pt modelId="{29051D5C-EBC8-E049-BA8B-73C3DCF20292}" type="pres">
      <dgm:prSet presAssocID="{E9AF5CCF-F89F-AB4B-B2F6-135319B230D7}" presName="wedge1" presStyleLbl="node1" presStyleIdx="0" presStyleCnt="5"/>
      <dgm:spPr/>
      <dgm:t>
        <a:bodyPr/>
        <a:lstStyle/>
        <a:p>
          <a:endParaRPr lang="en-US"/>
        </a:p>
      </dgm:t>
    </dgm:pt>
    <dgm:pt modelId="{941D05E8-C060-3844-B49D-18874EAF0883}" type="pres">
      <dgm:prSet presAssocID="{E9AF5CCF-F89F-AB4B-B2F6-135319B230D7}" presName="dummy1a" presStyleCnt="0"/>
      <dgm:spPr/>
    </dgm:pt>
    <dgm:pt modelId="{C079A888-0DE5-C74F-A7C6-15FCE56FE3F6}" type="pres">
      <dgm:prSet presAssocID="{E9AF5CCF-F89F-AB4B-B2F6-135319B230D7}" presName="dummy1b" presStyleCnt="0"/>
      <dgm:spPr/>
    </dgm:pt>
    <dgm:pt modelId="{A1110888-4BBE-514B-BDA9-970AB70E703D}" type="pres">
      <dgm:prSet presAssocID="{E9AF5CCF-F89F-AB4B-B2F6-135319B230D7}" presName="wedge1Tx" presStyleLbl="node1" presStyleIdx="0" presStyleCnt="5">
        <dgm:presLayoutVars>
          <dgm:chMax val="0"/>
          <dgm:chPref val="0"/>
          <dgm:bulletEnabled val="1"/>
        </dgm:presLayoutVars>
      </dgm:prSet>
      <dgm:spPr/>
      <dgm:t>
        <a:bodyPr/>
        <a:lstStyle/>
        <a:p>
          <a:endParaRPr lang="en-US"/>
        </a:p>
      </dgm:t>
    </dgm:pt>
    <dgm:pt modelId="{523AA9B2-772C-E446-8E20-E1F850BA4E5D}" type="pres">
      <dgm:prSet presAssocID="{E9AF5CCF-F89F-AB4B-B2F6-135319B230D7}" presName="wedge2" presStyleLbl="node1" presStyleIdx="1" presStyleCnt="5"/>
      <dgm:spPr/>
      <dgm:t>
        <a:bodyPr/>
        <a:lstStyle/>
        <a:p>
          <a:endParaRPr lang="en-US"/>
        </a:p>
      </dgm:t>
    </dgm:pt>
    <dgm:pt modelId="{E3E94A08-EA1B-664B-8B51-05A38028DDB8}" type="pres">
      <dgm:prSet presAssocID="{E9AF5CCF-F89F-AB4B-B2F6-135319B230D7}" presName="dummy2a" presStyleCnt="0"/>
      <dgm:spPr/>
    </dgm:pt>
    <dgm:pt modelId="{917A9BE6-B40B-1348-A759-09FDF78ADC4D}" type="pres">
      <dgm:prSet presAssocID="{E9AF5CCF-F89F-AB4B-B2F6-135319B230D7}" presName="dummy2b" presStyleCnt="0"/>
      <dgm:spPr/>
    </dgm:pt>
    <dgm:pt modelId="{EFB1679C-DAEB-A846-B51E-0873B9FEB0FC}" type="pres">
      <dgm:prSet presAssocID="{E9AF5CCF-F89F-AB4B-B2F6-135319B230D7}" presName="wedge2Tx" presStyleLbl="node1" presStyleIdx="1" presStyleCnt="5">
        <dgm:presLayoutVars>
          <dgm:chMax val="0"/>
          <dgm:chPref val="0"/>
          <dgm:bulletEnabled val="1"/>
        </dgm:presLayoutVars>
      </dgm:prSet>
      <dgm:spPr/>
      <dgm:t>
        <a:bodyPr/>
        <a:lstStyle/>
        <a:p>
          <a:endParaRPr lang="en-US"/>
        </a:p>
      </dgm:t>
    </dgm:pt>
    <dgm:pt modelId="{ED0460B6-9512-F64E-B1AC-D4863F9387BB}" type="pres">
      <dgm:prSet presAssocID="{E9AF5CCF-F89F-AB4B-B2F6-135319B230D7}" presName="wedge3" presStyleLbl="node1" presStyleIdx="2" presStyleCnt="5"/>
      <dgm:spPr/>
      <dgm:t>
        <a:bodyPr/>
        <a:lstStyle/>
        <a:p>
          <a:endParaRPr lang="en-US"/>
        </a:p>
      </dgm:t>
    </dgm:pt>
    <dgm:pt modelId="{796D0797-6415-F445-A443-110A9B1931F3}" type="pres">
      <dgm:prSet presAssocID="{E9AF5CCF-F89F-AB4B-B2F6-135319B230D7}" presName="dummy3a" presStyleCnt="0"/>
      <dgm:spPr/>
    </dgm:pt>
    <dgm:pt modelId="{82E9B083-90E0-0549-A567-ED15287B6FF7}" type="pres">
      <dgm:prSet presAssocID="{E9AF5CCF-F89F-AB4B-B2F6-135319B230D7}" presName="dummy3b" presStyleCnt="0"/>
      <dgm:spPr/>
    </dgm:pt>
    <dgm:pt modelId="{6AC8E416-ECA9-8645-8048-88896E6FD395}" type="pres">
      <dgm:prSet presAssocID="{E9AF5CCF-F89F-AB4B-B2F6-135319B230D7}" presName="wedge3Tx" presStyleLbl="node1" presStyleIdx="2" presStyleCnt="5">
        <dgm:presLayoutVars>
          <dgm:chMax val="0"/>
          <dgm:chPref val="0"/>
          <dgm:bulletEnabled val="1"/>
        </dgm:presLayoutVars>
      </dgm:prSet>
      <dgm:spPr/>
      <dgm:t>
        <a:bodyPr/>
        <a:lstStyle/>
        <a:p>
          <a:endParaRPr lang="en-US"/>
        </a:p>
      </dgm:t>
    </dgm:pt>
    <dgm:pt modelId="{32ABFC59-A26B-9D46-A74B-DAB459C88247}" type="pres">
      <dgm:prSet presAssocID="{E9AF5CCF-F89F-AB4B-B2F6-135319B230D7}" presName="wedge4" presStyleLbl="node1" presStyleIdx="3" presStyleCnt="5"/>
      <dgm:spPr/>
      <dgm:t>
        <a:bodyPr/>
        <a:lstStyle/>
        <a:p>
          <a:endParaRPr lang="en-US"/>
        </a:p>
      </dgm:t>
    </dgm:pt>
    <dgm:pt modelId="{7D067ABA-EF66-B142-A3EF-B2E0D0B9FDB5}" type="pres">
      <dgm:prSet presAssocID="{E9AF5CCF-F89F-AB4B-B2F6-135319B230D7}" presName="dummy4a" presStyleCnt="0"/>
      <dgm:spPr/>
    </dgm:pt>
    <dgm:pt modelId="{65A7B19D-CE84-E142-B283-D22F9D659DD9}" type="pres">
      <dgm:prSet presAssocID="{E9AF5CCF-F89F-AB4B-B2F6-135319B230D7}" presName="dummy4b" presStyleCnt="0"/>
      <dgm:spPr/>
    </dgm:pt>
    <dgm:pt modelId="{0C9B287D-6BEF-244B-A374-15D3D6215668}" type="pres">
      <dgm:prSet presAssocID="{E9AF5CCF-F89F-AB4B-B2F6-135319B230D7}" presName="wedge4Tx" presStyleLbl="node1" presStyleIdx="3" presStyleCnt="5">
        <dgm:presLayoutVars>
          <dgm:chMax val="0"/>
          <dgm:chPref val="0"/>
          <dgm:bulletEnabled val="1"/>
        </dgm:presLayoutVars>
      </dgm:prSet>
      <dgm:spPr/>
      <dgm:t>
        <a:bodyPr/>
        <a:lstStyle/>
        <a:p>
          <a:endParaRPr lang="en-US"/>
        </a:p>
      </dgm:t>
    </dgm:pt>
    <dgm:pt modelId="{806891B9-95E8-7946-8675-B1F1B9EEC1C6}" type="pres">
      <dgm:prSet presAssocID="{E9AF5CCF-F89F-AB4B-B2F6-135319B230D7}" presName="wedge5" presStyleLbl="node1" presStyleIdx="4" presStyleCnt="5"/>
      <dgm:spPr/>
      <dgm:t>
        <a:bodyPr/>
        <a:lstStyle/>
        <a:p>
          <a:endParaRPr lang="en-US"/>
        </a:p>
      </dgm:t>
    </dgm:pt>
    <dgm:pt modelId="{37390E8F-AD68-FC45-B048-826CFE0B3BB4}" type="pres">
      <dgm:prSet presAssocID="{E9AF5CCF-F89F-AB4B-B2F6-135319B230D7}" presName="dummy5a" presStyleCnt="0"/>
      <dgm:spPr/>
    </dgm:pt>
    <dgm:pt modelId="{6658CB22-1FFD-2D41-AEFB-FEDE22139D4A}" type="pres">
      <dgm:prSet presAssocID="{E9AF5CCF-F89F-AB4B-B2F6-135319B230D7}" presName="dummy5b" presStyleCnt="0"/>
      <dgm:spPr/>
    </dgm:pt>
    <dgm:pt modelId="{D80AFD46-7AE7-B54E-BA11-29B113EB25D9}" type="pres">
      <dgm:prSet presAssocID="{E9AF5CCF-F89F-AB4B-B2F6-135319B230D7}" presName="wedge5Tx" presStyleLbl="node1" presStyleIdx="4" presStyleCnt="5">
        <dgm:presLayoutVars>
          <dgm:chMax val="0"/>
          <dgm:chPref val="0"/>
          <dgm:bulletEnabled val="1"/>
        </dgm:presLayoutVars>
      </dgm:prSet>
      <dgm:spPr/>
      <dgm:t>
        <a:bodyPr/>
        <a:lstStyle/>
        <a:p>
          <a:endParaRPr lang="en-US"/>
        </a:p>
      </dgm:t>
    </dgm:pt>
    <dgm:pt modelId="{21592DD3-744C-0F45-BC14-59E92C3C94CF}" type="pres">
      <dgm:prSet presAssocID="{A65EC325-F4B5-9B48-AB8E-72387EE3F09A}" presName="arrowWedge1" presStyleLbl="fgSibTrans2D1" presStyleIdx="0" presStyleCnt="5"/>
      <dgm:spPr/>
    </dgm:pt>
    <dgm:pt modelId="{C366481D-95A8-E240-AAEA-5F00C3FD3D65}" type="pres">
      <dgm:prSet presAssocID="{2C8300EE-3E5C-5D4A-B5D9-B761FAB7018D}" presName="arrowWedge2" presStyleLbl="fgSibTrans2D1" presStyleIdx="1" presStyleCnt="5"/>
      <dgm:spPr/>
    </dgm:pt>
    <dgm:pt modelId="{0D1924E5-24E7-544A-9DF4-CD3B5CF65915}" type="pres">
      <dgm:prSet presAssocID="{86891C16-BC59-494D-B0B0-D5B960ECBA52}" presName="arrowWedge3" presStyleLbl="fgSibTrans2D1" presStyleIdx="2" presStyleCnt="5"/>
      <dgm:spPr/>
    </dgm:pt>
    <dgm:pt modelId="{669E4E71-A91F-1641-BF27-FEF7991A5791}" type="pres">
      <dgm:prSet presAssocID="{87ED62B2-C942-544A-BDF2-5553FD8157C9}" presName="arrowWedge4" presStyleLbl="fgSibTrans2D1" presStyleIdx="3" presStyleCnt="5"/>
      <dgm:spPr/>
    </dgm:pt>
    <dgm:pt modelId="{A7214E1B-8FAF-5145-84A3-3B984B4D7D25}" type="pres">
      <dgm:prSet presAssocID="{5C224121-D9AC-154D-85B4-EE134EEE74EE}" presName="arrowWedge5" presStyleLbl="fgSibTrans2D1" presStyleIdx="4" presStyleCnt="5"/>
      <dgm:spPr/>
    </dgm:pt>
  </dgm:ptLst>
  <dgm:cxnLst>
    <dgm:cxn modelId="{C29711A0-9D21-CA44-A685-6D294D52F274}" type="presOf" srcId="{06B51FD0-26E9-BB44-9A7C-C2F0FB1274A3}" destId="{523AA9B2-772C-E446-8E20-E1F850BA4E5D}" srcOrd="0" destOrd="0" presId="urn:microsoft.com/office/officeart/2005/8/layout/cycle8"/>
    <dgm:cxn modelId="{A4D1017E-4337-4144-8E5A-B7310FFD28ED}" srcId="{E9AF5CCF-F89F-AB4B-B2F6-135319B230D7}" destId="{3C1BE316-199B-244F-B675-E1319E67155D}" srcOrd="3" destOrd="0" parTransId="{965F9C2E-628A-3745-90DE-1C6C08985AC5}" sibTransId="{87ED62B2-C942-544A-BDF2-5553FD8157C9}"/>
    <dgm:cxn modelId="{2EB57CE0-901D-A244-9CF1-DDEB11DB486A}" type="presOf" srcId="{E9AF5CCF-F89F-AB4B-B2F6-135319B230D7}" destId="{56BF6F0A-0AB4-3B4A-A6DC-C5EFE7A42FA4}" srcOrd="0" destOrd="0" presId="urn:microsoft.com/office/officeart/2005/8/layout/cycle8"/>
    <dgm:cxn modelId="{45E09E39-C97C-6D48-8B95-FE339D3837D3}" type="presOf" srcId="{3C1BE316-199B-244F-B675-E1319E67155D}" destId="{32ABFC59-A26B-9D46-A74B-DAB459C88247}" srcOrd="0" destOrd="0" presId="urn:microsoft.com/office/officeart/2005/8/layout/cycle8"/>
    <dgm:cxn modelId="{42D5837E-75FB-A54B-8AA7-98B5649DBA6F}" type="presOf" srcId="{1D99E0EC-032D-BD49-8185-0A470EFE5900}" destId="{806891B9-95E8-7946-8675-B1F1B9EEC1C6}" srcOrd="0" destOrd="0" presId="urn:microsoft.com/office/officeart/2005/8/layout/cycle8"/>
    <dgm:cxn modelId="{998E83B0-45E2-1641-8213-B59856B31912}" srcId="{E9AF5CCF-F89F-AB4B-B2F6-135319B230D7}" destId="{B9DD469E-67C5-F74A-925B-37401AF1481E}" srcOrd="2" destOrd="0" parTransId="{35E7B691-DF90-F84C-B60E-A6189C6F41D0}" sibTransId="{86891C16-BC59-494D-B0B0-D5B960ECBA52}"/>
    <dgm:cxn modelId="{392B5CEC-A0DE-E144-A8EE-A2B8ED501058}" srcId="{E9AF5CCF-F89F-AB4B-B2F6-135319B230D7}" destId="{06B51FD0-26E9-BB44-9A7C-C2F0FB1274A3}" srcOrd="1" destOrd="0" parTransId="{2DE11681-5B1B-5841-AF92-4EAE87F46171}" sibTransId="{2C8300EE-3E5C-5D4A-B5D9-B761FAB7018D}"/>
    <dgm:cxn modelId="{05C044E2-415E-3346-A5F8-6C2D5B1CFFBD}" type="presOf" srcId="{3C1BE316-199B-244F-B675-E1319E67155D}" destId="{0C9B287D-6BEF-244B-A374-15D3D6215668}" srcOrd="1" destOrd="0" presId="urn:microsoft.com/office/officeart/2005/8/layout/cycle8"/>
    <dgm:cxn modelId="{FDA02E0B-E885-8243-8963-B5737E934B7E}" type="presOf" srcId="{64F859CD-9A7D-9B40-B951-0A647AF9DFCE}" destId="{29051D5C-EBC8-E049-BA8B-73C3DCF20292}" srcOrd="0" destOrd="0" presId="urn:microsoft.com/office/officeart/2005/8/layout/cycle8"/>
    <dgm:cxn modelId="{118E48A4-48D0-C342-B638-A7865D9E6A56}" srcId="{E9AF5CCF-F89F-AB4B-B2F6-135319B230D7}" destId="{1D99E0EC-032D-BD49-8185-0A470EFE5900}" srcOrd="4" destOrd="0" parTransId="{A5BA62F8-8A71-FA4F-969D-9590D3C30128}" sibTransId="{5C224121-D9AC-154D-85B4-EE134EEE74EE}"/>
    <dgm:cxn modelId="{F1C4CA5A-38A9-614F-AB6F-9B468592D3BE}" type="presOf" srcId="{64F859CD-9A7D-9B40-B951-0A647AF9DFCE}" destId="{A1110888-4BBE-514B-BDA9-970AB70E703D}" srcOrd="1" destOrd="0" presId="urn:microsoft.com/office/officeart/2005/8/layout/cycle8"/>
    <dgm:cxn modelId="{1326E402-959A-784C-94F6-E4914E00614F}" type="presOf" srcId="{B9DD469E-67C5-F74A-925B-37401AF1481E}" destId="{6AC8E416-ECA9-8645-8048-88896E6FD395}" srcOrd="1" destOrd="0" presId="urn:microsoft.com/office/officeart/2005/8/layout/cycle8"/>
    <dgm:cxn modelId="{9FF21D65-3EE3-F541-913B-CE3AB7C43E72}" type="presOf" srcId="{1D99E0EC-032D-BD49-8185-0A470EFE5900}" destId="{D80AFD46-7AE7-B54E-BA11-29B113EB25D9}" srcOrd="1" destOrd="0" presId="urn:microsoft.com/office/officeart/2005/8/layout/cycle8"/>
    <dgm:cxn modelId="{88C9F7D8-F316-B34A-9D56-3A1CBAEE99F1}" type="presOf" srcId="{B9DD469E-67C5-F74A-925B-37401AF1481E}" destId="{ED0460B6-9512-F64E-B1AC-D4863F9387BB}" srcOrd="0" destOrd="0" presId="urn:microsoft.com/office/officeart/2005/8/layout/cycle8"/>
    <dgm:cxn modelId="{FA42B2C9-CB8B-1C4D-AA05-C1FD671E6AE3}" srcId="{E9AF5CCF-F89F-AB4B-B2F6-135319B230D7}" destId="{64F859CD-9A7D-9B40-B951-0A647AF9DFCE}" srcOrd="0" destOrd="0" parTransId="{60A34549-6621-D34D-8BD2-FEA16429B76A}" sibTransId="{A65EC325-F4B5-9B48-AB8E-72387EE3F09A}"/>
    <dgm:cxn modelId="{51E98595-CFAF-C34E-AB57-019C248F5C36}" type="presOf" srcId="{06B51FD0-26E9-BB44-9A7C-C2F0FB1274A3}" destId="{EFB1679C-DAEB-A846-B51E-0873B9FEB0FC}" srcOrd="1" destOrd="0" presId="urn:microsoft.com/office/officeart/2005/8/layout/cycle8"/>
    <dgm:cxn modelId="{20BD7532-A752-3D48-9820-27E09932D4F2}" type="presParOf" srcId="{56BF6F0A-0AB4-3B4A-A6DC-C5EFE7A42FA4}" destId="{29051D5C-EBC8-E049-BA8B-73C3DCF20292}" srcOrd="0" destOrd="0" presId="urn:microsoft.com/office/officeart/2005/8/layout/cycle8"/>
    <dgm:cxn modelId="{9F394332-3BCF-D545-A121-129DA533ED10}" type="presParOf" srcId="{56BF6F0A-0AB4-3B4A-A6DC-C5EFE7A42FA4}" destId="{941D05E8-C060-3844-B49D-18874EAF0883}" srcOrd="1" destOrd="0" presId="urn:microsoft.com/office/officeart/2005/8/layout/cycle8"/>
    <dgm:cxn modelId="{EDE5FEA0-3EA5-CD45-8F8F-9E09ACBEF5A0}" type="presParOf" srcId="{56BF6F0A-0AB4-3B4A-A6DC-C5EFE7A42FA4}" destId="{C079A888-0DE5-C74F-A7C6-15FCE56FE3F6}" srcOrd="2" destOrd="0" presId="urn:microsoft.com/office/officeart/2005/8/layout/cycle8"/>
    <dgm:cxn modelId="{8E792C2C-FA63-0645-8610-4045CF897084}" type="presParOf" srcId="{56BF6F0A-0AB4-3B4A-A6DC-C5EFE7A42FA4}" destId="{A1110888-4BBE-514B-BDA9-970AB70E703D}" srcOrd="3" destOrd="0" presId="urn:microsoft.com/office/officeart/2005/8/layout/cycle8"/>
    <dgm:cxn modelId="{1F35D282-FC6E-B74E-99B9-3E600C165C63}" type="presParOf" srcId="{56BF6F0A-0AB4-3B4A-A6DC-C5EFE7A42FA4}" destId="{523AA9B2-772C-E446-8E20-E1F850BA4E5D}" srcOrd="4" destOrd="0" presId="urn:microsoft.com/office/officeart/2005/8/layout/cycle8"/>
    <dgm:cxn modelId="{35D88B52-99F9-7E49-9921-51E497D78C40}" type="presParOf" srcId="{56BF6F0A-0AB4-3B4A-A6DC-C5EFE7A42FA4}" destId="{E3E94A08-EA1B-664B-8B51-05A38028DDB8}" srcOrd="5" destOrd="0" presId="urn:microsoft.com/office/officeart/2005/8/layout/cycle8"/>
    <dgm:cxn modelId="{E9845BEF-D519-A847-955F-1B49D44AC175}" type="presParOf" srcId="{56BF6F0A-0AB4-3B4A-A6DC-C5EFE7A42FA4}" destId="{917A9BE6-B40B-1348-A759-09FDF78ADC4D}" srcOrd="6" destOrd="0" presId="urn:microsoft.com/office/officeart/2005/8/layout/cycle8"/>
    <dgm:cxn modelId="{D8B67CF5-1003-5349-A10C-F4CA9DFB30F4}" type="presParOf" srcId="{56BF6F0A-0AB4-3B4A-A6DC-C5EFE7A42FA4}" destId="{EFB1679C-DAEB-A846-B51E-0873B9FEB0FC}" srcOrd="7" destOrd="0" presId="urn:microsoft.com/office/officeart/2005/8/layout/cycle8"/>
    <dgm:cxn modelId="{11093AE1-D9A3-2C4A-ADB0-8F5AF82DD919}" type="presParOf" srcId="{56BF6F0A-0AB4-3B4A-A6DC-C5EFE7A42FA4}" destId="{ED0460B6-9512-F64E-B1AC-D4863F9387BB}" srcOrd="8" destOrd="0" presId="urn:microsoft.com/office/officeart/2005/8/layout/cycle8"/>
    <dgm:cxn modelId="{C7349FA6-D5B1-D648-8BD2-CAC89F480EB0}" type="presParOf" srcId="{56BF6F0A-0AB4-3B4A-A6DC-C5EFE7A42FA4}" destId="{796D0797-6415-F445-A443-110A9B1931F3}" srcOrd="9" destOrd="0" presId="urn:microsoft.com/office/officeart/2005/8/layout/cycle8"/>
    <dgm:cxn modelId="{0FFCFF2A-5D0A-AF4D-BD23-12B4E3A5C779}" type="presParOf" srcId="{56BF6F0A-0AB4-3B4A-A6DC-C5EFE7A42FA4}" destId="{82E9B083-90E0-0549-A567-ED15287B6FF7}" srcOrd="10" destOrd="0" presId="urn:microsoft.com/office/officeart/2005/8/layout/cycle8"/>
    <dgm:cxn modelId="{85482811-BC4D-6C41-97E6-365D0D3225FB}" type="presParOf" srcId="{56BF6F0A-0AB4-3B4A-A6DC-C5EFE7A42FA4}" destId="{6AC8E416-ECA9-8645-8048-88896E6FD395}" srcOrd="11" destOrd="0" presId="urn:microsoft.com/office/officeart/2005/8/layout/cycle8"/>
    <dgm:cxn modelId="{2FD00646-3DDF-7249-9D10-9F8703AEE673}" type="presParOf" srcId="{56BF6F0A-0AB4-3B4A-A6DC-C5EFE7A42FA4}" destId="{32ABFC59-A26B-9D46-A74B-DAB459C88247}" srcOrd="12" destOrd="0" presId="urn:microsoft.com/office/officeart/2005/8/layout/cycle8"/>
    <dgm:cxn modelId="{261EC011-5232-C94D-B98D-333A78AA8DCE}" type="presParOf" srcId="{56BF6F0A-0AB4-3B4A-A6DC-C5EFE7A42FA4}" destId="{7D067ABA-EF66-B142-A3EF-B2E0D0B9FDB5}" srcOrd="13" destOrd="0" presId="urn:microsoft.com/office/officeart/2005/8/layout/cycle8"/>
    <dgm:cxn modelId="{80122869-A1B6-AA4D-B073-30E716252AB7}" type="presParOf" srcId="{56BF6F0A-0AB4-3B4A-A6DC-C5EFE7A42FA4}" destId="{65A7B19D-CE84-E142-B283-D22F9D659DD9}" srcOrd="14" destOrd="0" presId="urn:microsoft.com/office/officeart/2005/8/layout/cycle8"/>
    <dgm:cxn modelId="{12DEC55E-330F-484A-90BD-31DF91A42722}" type="presParOf" srcId="{56BF6F0A-0AB4-3B4A-A6DC-C5EFE7A42FA4}" destId="{0C9B287D-6BEF-244B-A374-15D3D6215668}" srcOrd="15" destOrd="0" presId="urn:microsoft.com/office/officeart/2005/8/layout/cycle8"/>
    <dgm:cxn modelId="{43C5EDD0-293C-7D45-8515-273C651C47A5}" type="presParOf" srcId="{56BF6F0A-0AB4-3B4A-A6DC-C5EFE7A42FA4}" destId="{806891B9-95E8-7946-8675-B1F1B9EEC1C6}" srcOrd="16" destOrd="0" presId="urn:microsoft.com/office/officeart/2005/8/layout/cycle8"/>
    <dgm:cxn modelId="{7198E755-CDF6-904F-A9E4-97E682B8B35D}" type="presParOf" srcId="{56BF6F0A-0AB4-3B4A-A6DC-C5EFE7A42FA4}" destId="{37390E8F-AD68-FC45-B048-826CFE0B3BB4}" srcOrd="17" destOrd="0" presId="urn:microsoft.com/office/officeart/2005/8/layout/cycle8"/>
    <dgm:cxn modelId="{CAE0654F-6DF9-764C-9377-65C088E1FEFB}" type="presParOf" srcId="{56BF6F0A-0AB4-3B4A-A6DC-C5EFE7A42FA4}" destId="{6658CB22-1FFD-2D41-AEFB-FEDE22139D4A}" srcOrd="18" destOrd="0" presId="urn:microsoft.com/office/officeart/2005/8/layout/cycle8"/>
    <dgm:cxn modelId="{BA823489-B19F-A44B-A27A-7494C6DAAB1D}" type="presParOf" srcId="{56BF6F0A-0AB4-3B4A-A6DC-C5EFE7A42FA4}" destId="{D80AFD46-7AE7-B54E-BA11-29B113EB25D9}" srcOrd="19" destOrd="0" presId="urn:microsoft.com/office/officeart/2005/8/layout/cycle8"/>
    <dgm:cxn modelId="{F84CA3F7-91F4-E743-84ED-C2D17B036575}" type="presParOf" srcId="{56BF6F0A-0AB4-3B4A-A6DC-C5EFE7A42FA4}" destId="{21592DD3-744C-0F45-BC14-59E92C3C94CF}" srcOrd="20" destOrd="0" presId="urn:microsoft.com/office/officeart/2005/8/layout/cycle8"/>
    <dgm:cxn modelId="{E967DF72-4F61-F448-A89B-4B5B87A4C690}" type="presParOf" srcId="{56BF6F0A-0AB4-3B4A-A6DC-C5EFE7A42FA4}" destId="{C366481D-95A8-E240-AAEA-5F00C3FD3D65}" srcOrd="21" destOrd="0" presId="urn:microsoft.com/office/officeart/2005/8/layout/cycle8"/>
    <dgm:cxn modelId="{F5500F58-45A4-7341-A8C7-4DBD77236306}" type="presParOf" srcId="{56BF6F0A-0AB4-3B4A-A6DC-C5EFE7A42FA4}" destId="{0D1924E5-24E7-544A-9DF4-CD3B5CF65915}" srcOrd="22" destOrd="0" presId="urn:microsoft.com/office/officeart/2005/8/layout/cycle8"/>
    <dgm:cxn modelId="{2B2556BE-21C3-F243-BCA6-2721A271C355}" type="presParOf" srcId="{56BF6F0A-0AB4-3B4A-A6DC-C5EFE7A42FA4}" destId="{669E4E71-A91F-1641-BF27-FEF7991A5791}" srcOrd="23" destOrd="0" presId="urn:microsoft.com/office/officeart/2005/8/layout/cycle8"/>
    <dgm:cxn modelId="{817F65B8-7B86-0444-9492-8A7526BC14CA}" type="presParOf" srcId="{56BF6F0A-0AB4-3B4A-A6DC-C5EFE7A42FA4}" destId="{A7214E1B-8FAF-5145-84A3-3B984B4D7D25}" srcOrd="2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205418D-EE14-4121-86E9-02BA7450160F}" type="datetimeFigureOut">
              <a:rPr lang="en-US"/>
              <a:pPr>
                <a:defRPr/>
              </a:pPr>
              <a:t>3/5/2010</a:t>
            </a:fld>
            <a:endParaRPr lang="en-US"/>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C3556E8-8EA0-46BB-827F-68F02D0AC1E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68D72B5-DCDB-481A-8E0F-522B5733C9C5}" type="datetimeFigureOut">
              <a:rPr lang="en-US"/>
              <a:pPr>
                <a:defRPr/>
              </a:pPr>
              <a:t>3/5/2010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75469BA-9A0A-44A7-A2A8-6239D72496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C2C93-8068-4C2D-B719-7ED3866FD8BD}"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Zero Update Protection is the protection method against attacks that are known but do not have a patch or fix available for installation.  These types of attacks are referred to as Day-Zero attacks. </a:t>
            </a:r>
          </a:p>
          <a:p>
            <a:pPr eaLnBrk="1" hangingPunct="1"/>
            <a:endParaRPr lang="en-US" smtClean="0"/>
          </a:p>
          <a:p>
            <a:pPr eaLnBrk="1" hangingPunct="1"/>
            <a:r>
              <a:rPr lang="en-US" smtClean="0"/>
              <a:t>According to additional Cisco white papers, the CSA has the ability to “reduce emergency patching of systems in response to vulnerability announcements and minimizes patch-related downtime and IT person-hour expenses”.  Cisco’s Zero Update Protection may actually be a benefit considering many emergency patches or “hot fixes” are not fully regression tested by the manufacturer nor the network administrator.  But, Configurable thresholds are not discussed in the CSA to allow the administrator to set and monitor the validity of abnormal network activity. </a:t>
            </a:r>
            <a:endParaRPr lang="en-US" b="1" smtClean="0">
              <a:solidFill>
                <a:srgbClr val="FF0000"/>
              </a:solidFill>
            </a:endParaRPr>
          </a:p>
          <a:p>
            <a:pPr eaLnBrk="1" hangingPunct="1"/>
            <a:endParaRPr lang="en-US" smtClean="0"/>
          </a:p>
          <a:p>
            <a:pPr eaLnBrk="1" hangingPunct="1"/>
            <a:r>
              <a:rPr lang="en-US" smtClean="0"/>
              <a:t>There are also many software manufacturer websites that provide information about day zero attacks and their behaviors, such as Microsoft, and other Security-related websites, SearchSecurity and ZDNet.  This information provided by these sites could be helpful to network administrators when monitoring or configuring thresholds for detection.</a:t>
            </a:r>
            <a:endParaRPr lang="en-US" b="1" smtClean="0"/>
          </a:p>
        </p:txBody>
      </p:sp>
      <p:sp>
        <p:nvSpPr>
          <p:cNvPr id="4" name="Slide Number Placeholder 3"/>
          <p:cNvSpPr>
            <a:spLocks noGrp="1"/>
          </p:cNvSpPr>
          <p:nvPr>
            <p:ph type="sldNum" sz="quarter" idx="5"/>
          </p:nvPr>
        </p:nvSpPr>
        <p:spPr/>
        <p:txBody>
          <a:bodyPr/>
          <a:lstStyle/>
          <a:p>
            <a:pPr>
              <a:defRPr/>
            </a:pPr>
            <a:fld id="{0EA8D70B-BB4D-4D1A-9676-626E5495E98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 mention of VLAN tagging of network.</a:t>
            </a:r>
          </a:p>
          <a:p>
            <a:pPr lvl="1" eaLnBrk="1" hangingPunct="1"/>
            <a:r>
              <a:rPr lang="en-US" smtClean="0"/>
              <a:t>Used to limit access to “sandbox” of wireless nodes.</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Key point: confusing! </a:t>
            </a:r>
          </a:p>
          <a:p>
            <a:pPr eaLnBrk="1" hangingPunct="1"/>
            <a:endParaRPr lang="en-US" smtClean="0"/>
          </a:p>
          <a:p>
            <a:pPr eaLnBrk="1" hangingPunct="1"/>
            <a:r>
              <a:rPr lang="en-US" smtClean="0"/>
              <a:t>What combo needed for true “end-to-end” security?</a:t>
            </a:r>
          </a:p>
          <a:p>
            <a:pPr eaLnBrk="1" hangingPunct="1"/>
            <a:endParaRPr lang="en-US" smtClean="0"/>
          </a:p>
          <a:p>
            <a:pPr eaLnBrk="1" hangingPunct="1"/>
            <a:r>
              <a:rPr lang="en-US" smtClean="0"/>
              <a:t>Danger: overkill vs. enough? </a:t>
            </a:r>
          </a:p>
        </p:txBody>
      </p:sp>
      <p:sp>
        <p:nvSpPr>
          <p:cNvPr id="4" name="Slide Number Placeholder 3"/>
          <p:cNvSpPr>
            <a:spLocks noGrp="1"/>
          </p:cNvSpPr>
          <p:nvPr>
            <p:ph type="sldNum" sz="quarter" idx="5"/>
          </p:nvPr>
        </p:nvSpPr>
        <p:spPr/>
        <p:txBody>
          <a:bodyPr/>
          <a:lstStyle/>
          <a:p>
            <a:pPr>
              <a:defRPr/>
            </a:pPr>
            <a:fld id="{2091AF63-D666-47B1-8AC5-323290626ADC}"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r>
              <a:rPr lang="en-US" smtClean="0"/>
              <a:t>The definition according to the SANS (SysAdmin, Audit, Network, Security) Institute</a:t>
            </a:r>
          </a:p>
          <a:p>
            <a:pPr eaLnBrk="1" hangingPunct="1"/>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767EB38B-5CD3-4396-A23E-E28E221F5937}"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SANs organization: this is a general model (non-proprietary, vendor neutral)   </a:t>
            </a:r>
          </a:p>
          <a:p>
            <a:pPr eaLnBrk="1" hangingPunct="1"/>
            <a:endParaRPr lang="en-US" smtClean="0"/>
          </a:p>
          <a:p>
            <a:pPr eaLnBrk="1" hangingPunct="1"/>
            <a:r>
              <a:rPr lang="en-US" smtClean="0"/>
              <a:t>Missing: Cisco products do </a:t>
            </a:r>
            <a:r>
              <a:rPr lang="en-US" b="1" smtClean="0"/>
              <a:t>not</a:t>
            </a:r>
            <a:r>
              <a:rPr lang="en-US" smtClean="0"/>
              <a:t> cover 3 &amp; 4 in detail</a:t>
            </a:r>
          </a:p>
        </p:txBody>
      </p:sp>
      <p:sp>
        <p:nvSpPr>
          <p:cNvPr id="4" name="Slide Number Placeholder 3"/>
          <p:cNvSpPr>
            <a:spLocks noGrp="1"/>
          </p:cNvSpPr>
          <p:nvPr>
            <p:ph type="sldNum" sz="quarter" idx="5"/>
          </p:nvPr>
        </p:nvSpPr>
        <p:spPr/>
        <p:txBody>
          <a:bodyPr/>
          <a:lstStyle/>
          <a:p>
            <a:pPr>
              <a:defRPr/>
            </a:pPr>
            <a:fld id="{712FB482-351D-4CDB-AC77-64E1A8E1AA51}"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Host:</a:t>
            </a:r>
          </a:p>
          <a:p>
            <a:pPr eaLnBrk="1" hangingPunct="1"/>
            <a:r>
              <a:rPr lang="en-US" smtClean="0"/>
              <a:t>AP- firmware, drivers</a:t>
            </a:r>
          </a:p>
          <a:p>
            <a:pPr eaLnBrk="1" hangingPunct="1"/>
            <a:r>
              <a:rPr lang="en-US" smtClean="0"/>
              <a:t>don’t bcast SSIDs, change SSIDs frequently</a:t>
            </a:r>
          </a:p>
          <a:p>
            <a:pPr eaLnBrk="1" hangingPunct="1"/>
            <a:r>
              <a:rPr lang="en-US" smtClean="0"/>
              <a:t>encryption type/strength (WPA1/2/802.11i=AES)</a:t>
            </a:r>
          </a:p>
          <a:p>
            <a:pPr eaLnBrk="1" hangingPunct="1"/>
            <a:r>
              <a:rPr lang="en-US" smtClean="0"/>
              <a:t>Strong Authentication protocols: digital certificate, username/passwords, secure token: &lt;Wired&gt; &lt;FW&gt; &lt;RADIUS&gt; &lt;AP&gt;</a:t>
            </a:r>
          </a:p>
          <a:p>
            <a:pPr eaLnBrk="1" hangingPunct="1"/>
            <a:r>
              <a:rPr lang="en-US" smtClean="0"/>
              <a:t>Encrypt traffic (VPN, IPSEC, etc.)</a:t>
            </a:r>
          </a:p>
          <a:p>
            <a:pPr eaLnBrk="1" hangingPunct="1"/>
            <a:r>
              <a:rPr lang="en-US" smtClean="0"/>
              <a:t>L2/L3: MAC filter/ IP pool = more effort (i.e discourage): Access Control List</a:t>
            </a:r>
          </a:p>
          <a:p>
            <a:pPr eaLnBrk="1" hangingPunct="1"/>
            <a:endParaRPr lang="en-US" smtClean="0"/>
          </a:p>
          <a:p>
            <a:pPr eaLnBrk="1" hangingPunct="1"/>
            <a:r>
              <a:rPr lang="en-US" smtClean="0"/>
              <a:t>App:</a:t>
            </a:r>
          </a:p>
          <a:p>
            <a:pPr eaLnBrk="1" hangingPunct="1"/>
            <a:r>
              <a:rPr lang="en-US" smtClean="0"/>
              <a:t>OS: Up to date race </a:t>
            </a:r>
          </a:p>
          <a:p>
            <a:pPr eaLnBrk="1" hangingPunct="1"/>
            <a:r>
              <a:rPr lang="en-US" smtClean="0"/>
              <a:t>App: Remove unnecessary services, applications, and network protocols </a:t>
            </a:r>
          </a:p>
          <a:p>
            <a:pPr eaLnBrk="1" hangingPunct="1"/>
            <a:r>
              <a:rPr lang="en-US" smtClean="0"/>
              <a:t>Access: configure resources properly, remove/disable default/unneeded accounts (esp. inactive) [INSIDE &amp; OUTSIDE ATTACKS] </a:t>
            </a:r>
          </a:p>
          <a:p>
            <a:pPr eaLnBrk="1" hangingPunct="1"/>
            <a:r>
              <a:rPr lang="en-US" smtClean="0"/>
              <a:t>Protection: password (length, complexity, aging, reuse, authority) anti-virus, anti-spyware/malware, software firewalls</a:t>
            </a:r>
          </a:p>
        </p:txBody>
      </p:sp>
      <p:sp>
        <p:nvSpPr>
          <p:cNvPr id="4" name="Slide Number Placeholder 3"/>
          <p:cNvSpPr>
            <a:spLocks noGrp="1"/>
          </p:cNvSpPr>
          <p:nvPr>
            <p:ph type="sldNum" sz="quarter" idx="5"/>
          </p:nvPr>
        </p:nvSpPr>
        <p:spPr/>
        <p:txBody>
          <a:bodyPr/>
          <a:lstStyle/>
          <a:p>
            <a:pPr>
              <a:defRPr/>
            </a:pPr>
            <a:fld id="{B21F87BF-C6B1-4852-9F20-0BDD273CACF0}"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smtClean="0"/>
          </a:p>
          <a:p>
            <a:pPr eaLnBrk="1" hangingPunct="1">
              <a:defRPr/>
            </a:pPr>
            <a:r>
              <a:rPr lang="en-US" b="1" dirty="0" smtClean="0"/>
              <a:t>Combine</a:t>
            </a:r>
            <a:r>
              <a:rPr lang="en-US" dirty="0" smtClean="0"/>
              <a:t>: lack of host/application level security + powerful wireless cracking tools = </a:t>
            </a:r>
            <a:r>
              <a:rPr lang="en-US" b="1" u="sng" dirty="0" smtClean="0">
                <a:solidFill>
                  <a:srgbClr val="FF0000"/>
                </a:solidFill>
              </a:rPr>
              <a:t>TROUBLE!</a:t>
            </a:r>
          </a:p>
          <a:p>
            <a:pPr eaLnBrk="1" hangingPunct="1">
              <a:defRPr/>
            </a:pPr>
            <a:endParaRPr lang="en-US" dirty="0" smtClean="0"/>
          </a:p>
          <a:p>
            <a:pPr eaLnBrk="1" hangingPunct="1">
              <a:defRPr/>
            </a:pPr>
            <a:r>
              <a:rPr lang="en-US" b="1" dirty="0" smtClean="0"/>
              <a:t>War</a:t>
            </a:r>
            <a:r>
              <a:rPr lang="en-US" dirty="0" smtClean="0"/>
              <a:t>*- is the act of searching for WI-FI wireless network by a person</a:t>
            </a:r>
          </a:p>
          <a:p>
            <a:pPr eaLnBrk="1" hangingPunct="1">
              <a:defRPr/>
            </a:pPr>
            <a:endParaRPr lang="en-US" dirty="0" smtClean="0"/>
          </a:p>
          <a:p>
            <a:pPr eaLnBrk="1" hangingPunct="1">
              <a:defRPr/>
            </a:pPr>
            <a:endParaRPr lang="en-US" u="sng" dirty="0" smtClean="0"/>
          </a:p>
          <a:p>
            <a:pPr eaLnBrk="1" hangingPunct="1">
              <a:defRPr/>
            </a:pPr>
            <a:r>
              <a:rPr lang="en-US" u="sng" dirty="0" smtClean="0"/>
              <a:t>Examine one tool</a:t>
            </a:r>
          </a:p>
          <a:p>
            <a:pPr eaLnBrk="1" hangingPunct="1">
              <a:defRPr/>
            </a:pPr>
            <a:endParaRPr lang="en-US" dirty="0" smtClean="0"/>
          </a:p>
          <a:p>
            <a:pPr eaLnBrk="1" hangingPunct="1">
              <a:defRPr/>
            </a:pPr>
            <a:r>
              <a:rPr lang="en-US" dirty="0" smtClean="0"/>
              <a:t>AIRCRACK</a:t>
            </a:r>
          </a:p>
          <a:p>
            <a:pPr eaLnBrk="1" hangingPunct="1">
              <a:defRPr/>
            </a:pPr>
            <a:endParaRPr lang="en-US" dirty="0" smtClean="0"/>
          </a:p>
          <a:p>
            <a:pPr eaLnBrk="1" hangingPunct="1">
              <a:defRPr/>
            </a:pPr>
            <a:r>
              <a:rPr lang="en-US" dirty="0" err="1" smtClean="0"/>
              <a:t>Aircracking</a:t>
            </a:r>
            <a:r>
              <a:rPr lang="en-US" dirty="0" smtClean="0"/>
              <a:t> is an 802.11 WEP and WPA-PSK keys cracking program that can recover keys once enough data packets have been captured. It implements the standard FMS attack along with some optimizations like </a:t>
            </a:r>
            <a:r>
              <a:rPr lang="en-US" dirty="0" err="1" smtClean="0"/>
              <a:t>KoreK</a:t>
            </a:r>
            <a:r>
              <a:rPr lang="en-US" dirty="0" smtClean="0"/>
              <a:t> attacks, as well as the all-new PTW attack, thus making the attack much faster compared to other WEP cracking tools.</a:t>
            </a:r>
          </a:p>
          <a:p>
            <a:pPr eaLnBrk="1" hangingPunct="1">
              <a:defRPr/>
            </a:pPr>
            <a:endParaRPr lang="en-US" dirty="0" smtClean="0"/>
          </a:p>
          <a:p>
            <a:pPr eaLnBrk="1" hangingPunct="1">
              <a:defRPr/>
            </a:pPr>
            <a:endParaRPr lang="en-US" dirty="0" smtClean="0"/>
          </a:p>
          <a:p>
            <a:pPr marL="228600" indent="-228600" eaLnBrk="1" hangingPunct="1">
              <a:buFontTx/>
              <a:buAutoNum type="alphaUcParenR"/>
              <a:defRPr/>
            </a:pPr>
            <a:r>
              <a:rPr lang="en-US" dirty="0" smtClean="0"/>
              <a:t>1 CPU or many</a:t>
            </a:r>
          </a:p>
          <a:p>
            <a:pPr marL="228600" indent="-228600" eaLnBrk="1" hangingPunct="1">
              <a:buFontTx/>
              <a:buAutoNum type="alphaUcParenR"/>
              <a:defRPr/>
            </a:pPr>
            <a:r>
              <a:rPr lang="en-US" dirty="0" smtClean="0"/>
              <a:t>Key length (8-63 characters), complexity (uppercase, lowercase, numbers, special characters, etc)</a:t>
            </a:r>
          </a:p>
          <a:p>
            <a:pPr marL="228600" indent="-228600" eaLnBrk="1" hangingPunct="1">
              <a:buFontTx/>
              <a:buAutoNum type="alphaUcParenR"/>
              <a:defRPr/>
            </a:pPr>
            <a:r>
              <a:rPr lang="en-US" dirty="0" smtClean="0"/>
              <a:t>Dictionary file-size, etc.</a:t>
            </a:r>
          </a:p>
          <a:p>
            <a:pPr eaLnBrk="1" hangingPunct="1">
              <a:defRPr/>
            </a:pPr>
            <a:endParaRPr lang="en-US" dirty="0" smtClean="0"/>
          </a:p>
          <a:p>
            <a:pPr eaLnBrk="1" hangingPunct="1">
              <a:defRPr/>
            </a:pPr>
            <a:r>
              <a:rPr lang="en-US" dirty="0" smtClean="0"/>
              <a:t>WPA-PSK Keys cracking brute force (dictionary dive)</a:t>
            </a:r>
          </a:p>
          <a:p>
            <a:pPr eaLnBrk="1" hangingPunct="1">
              <a:defRPr/>
            </a:pPr>
            <a:r>
              <a:rPr lang="en-US" dirty="0" smtClean="0"/>
              <a:t>WAP attack 50-300 keys/sec up to day or longer</a:t>
            </a:r>
          </a:p>
          <a:p>
            <a:pPr eaLnBrk="1" hangingPunct="1">
              <a:defRPr/>
            </a:pPr>
            <a:endParaRPr lang="en-US" dirty="0" smtClean="0"/>
          </a:p>
          <a:p>
            <a:pPr eaLnBrk="1" hangingPunct="1">
              <a:defRPr/>
            </a:pPr>
            <a:r>
              <a:rPr lang="en-US" b="1" dirty="0" smtClean="0"/>
              <a:t>Demo</a:t>
            </a:r>
          </a:p>
          <a:p>
            <a:pPr marL="228600" indent="-228600" eaLnBrk="1" hangingPunct="1">
              <a:buFontTx/>
              <a:buAutoNum type="arabicPeriod"/>
              <a:defRPr/>
            </a:pPr>
            <a:r>
              <a:rPr lang="en-US" dirty="0" smtClean="0"/>
              <a:t>Enable listening on interface </a:t>
            </a:r>
          </a:p>
          <a:p>
            <a:pPr marL="228600" indent="-228600" eaLnBrk="1" hangingPunct="1">
              <a:buFontTx/>
              <a:buAutoNum type="arabicPeriod"/>
              <a:defRPr/>
            </a:pPr>
            <a:r>
              <a:rPr lang="en-US" dirty="0" smtClean="0"/>
              <a:t>Passively listen &amp; dump packets in a file</a:t>
            </a:r>
          </a:p>
          <a:p>
            <a:pPr marL="228600" indent="-228600" eaLnBrk="1" hangingPunct="1">
              <a:buFontTx/>
              <a:buAutoNum type="arabicPeriod"/>
              <a:defRPr/>
            </a:pPr>
            <a:r>
              <a:rPr lang="en-US" dirty="0" smtClean="0"/>
              <a:t>Fake authentication with AP (spoofed MAC address)</a:t>
            </a:r>
          </a:p>
          <a:p>
            <a:pPr marL="228600" indent="-228600" eaLnBrk="1" hangingPunct="1">
              <a:buFontTx/>
              <a:buAutoNum type="arabicPeriod"/>
              <a:defRPr/>
            </a:pPr>
            <a:r>
              <a:rPr lang="en-US" dirty="0" smtClean="0"/>
              <a:t>Match check: captured &amp; </a:t>
            </a:r>
            <a:r>
              <a:rPr lang="en-US" smtClean="0"/>
              <a:t>dictionary file</a:t>
            </a:r>
            <a:endParaRPr lang="en-US" dirty="0"/>
          </a:p>
        </p:txBody>
      </p:sp>
      <p:sp>
        <p:nvSpPr>
          <p:cNvPr id="4" name="Slide Number Placeholder 3"/>
          <p:cNvSpPr>
            <a:spLocks noGrp="1"/>
          </p:cNvSpPr>
          <p:nvPr>
            <p:ph type="sldNum" sz="quarter" idx="5"/>
          </p:nvPr>
        </p:nvSpPr>
        <p:spPr/>
        <p:txBody>
          <a:bodyPr/>
          <a:lstStyle/>
          <a:p>
            <a:pPr>
              <a:defRPr/>
            </a:pPr>
            <a:fld id="{342B6C66-56AF-4E90-AC00-2D3A635E6ABE}"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Unified WLAN Architecture</a:t>
            </a:r>
            <a:endParaRPr lang="en-US" smtClean="0"/>
          </a:p>
          <a:p>
            <a:pPr eaLnBrk="1" hangingPunct="1"/>
            <a:r>
              <a:rPr lang="en-US" smtClean="0"/>
              <a:t>A unified wired and wireless architecture typically requires the wired and wireless infrastructures to be delivered from the same technology provider. In an integrated architecture, the control and management features are housed directly in the thread of the wired network. With this architecture, many of the services offered as standard features on the wired network can be extended into the wireless network because of the unification of user and management interfaces </a:t>
            </a:r>
          </a:p>
          <a:p>
            <a:pPr eaLnBrk="1" hangingPunct="1"/>
            <a:endParaRPr lang="en-US" smtClean="0"/>
          </a:p>
          <a:p>
            <a:pPr eaLnBrk="1" hangingPunct="1"/>
            <a:r>
              <a:rPr lang="en-US" b="1" smtClean="0"/>
              <a:t>Nonunified WLAN Architecture</a:t>
            </a:r>
            <a:endParaRPr lang="en-US" smtClean="0"/>
          </a:p>
          <a:p>
            <a:pPr eaLnBrk="1" hangingPunct="1"/>
            <a:r>
              <a:rPr lang="en-US" smtClean="0"/>
              <a:t>A nonunified wireless network refers to a controller-based WLAN solution that has little to no unification with the wired network. Nonunified wireless solutions might or might not come from the incumbent data networking provider. Deploying a WLAN from a supplier other than the incumbent data networking provider usually results in different code, management, and user interfaces across the wired and wireless networks, resulting in a lack of benefits when compared to a unified solution. In this scenario, the wired and wireless networks remain separate, with the interface between the two being a standard Ethernet connection (Figure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D0EC2-2E14-46D3-A54E-DED7895B086B}"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D4EB7-F957-447E-8864-7E9D8FBD30DF}"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CED6BD-2995-44EC-9111-5A9D835AD88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Vendor Negotiations</a:t>
            </a:r>
          </a:p>
          <a:p>
            <a:pPr lvl="1" eaLnBrk="1" hangingPunct="1"/>
            <a:r>
              <a:rPr lang="en-US" smtClean="0"/>
              <a:t>Only have to negotiate a single contract, which means less money spent internally on procurement</a:t>
            </a:r>
          </a:p>
          <a:p>
            <a:pPr eaLnBrk="1" hangingPunct="1"/>
            <a:r>
              <a:rPr lang="en-US" smtClean="0"/>
              <a:t>Vendor Management</a:t>
            </a:r>
          </a:p>
          <a:p>
            <a:pPr lvl="1" eaLnBrk="1" hangingPunct="1"/>
            <a:r>
              <a:rPr lang="en-US" smtClean="0"/>
              <a:t>Single point of contact for support and not having to manage several separate software liscences and service contracts</a:t>
            </a:r>
          </a:p>
          <a:p>
            <a:pPr eaLnBrk="1" hangingPunct="1"/>
            <a:r>
              <a:rPr lang="en-US" smtClean="0"/>
              <a:t>Reduced Training Costs</a:t>
            </a:r>
          </a:p>
          <a:p>
            <a:pPr lvl="1" eaLnBrk="1" hangingPunct="1"/>
            <a:r>
              <a:rPr lang="en-US" smtClean="0"/>
              <a:t>Staff only has to be trained on one network console</a:t>
            </a:r>
          </a:p>
          <a:p>
            <a:pPr eaLnBrk="1" hangingPunct="1"/>
            <a:r>
              <a:rPr lang="en-US" smtClean="0"/>
              <a:t>Streamlined Reports</a:t>
            </a:r>
          </a:p>
          <a:p>
            <a:pPr eaLnBrk="1" hangingPunct="1"/>
            <a:r>
              <a:rPr lang="en-US" smtClean="0"/>
              <a:t>Improved Security</a:t>
            </a:r>
          </a:p>
          <a:p>
            <a:pPr lvl="1" eaLnBrk="1" hangingPunct="1"/>
            <a:r>
              <a:rPr lang="en-US" smtClean="0"/>
              <a:t>Having a single box means no interoperability issues</a:t>
            </a:r>
          </a:p>
          <a:p>
            <a:pPr eaLnBrk="1" hangingPunct="1"/>
            <a:r>
              <a:rPr lang="en-US" smtClean="0"/>
              <a:t>Lower Labor costs</a:t>
            </a:r>
          </a:p>
          <a:p>
            <a:pPr lvl="1" eaLnBrk="1" hangingPunct="1"/>
            <a:r>
              <a:rPr lang="en-US" smtClean="0"/>
              <a:t>Less money spent on experts due to simpler technology</a:t>
            </a:r>
          </a:p>
          <a:p>
            <a:pPr eaLnBrk="1" hangingPunct="1"/>
            <a:r>
              <a:rPr lang="en-US" smtClean="0"/>
              <a:t>Lower Infrastructure Costs</a:t>
            </a:r>
          </a:p>
          <a:p>
            <a:pPr lvl="1" eaLnBrk="1" hangingPunct="1"/>
            <a:r>
              <a:rPr lang="en-US" smtClean="0"/>
              <a:t>Less Power</a:t>
            </a:r>
          </a:p>
          <a:p>
            <a:pPr lvl="1" eaLnBrk="1" hangingPunct="1"/>
            <a:r>
              <a:rPr lang="en-US" smtClean="0"/>
              <a:t>More Rack Space</a:t>
            </a:r>
          </a:p>
          <a:p>
            <a:pPr eaLnBrk="1" hangingPunct="1"/>
            <a:r>
              <a:rPr lang="en-US" smtClean="0"/>
              <a:t>Reduced unplanned downtime with a Unified system</a:t>
            </a:r>
          </a:p>
          <a:p>
            <a:pPr lvl="1" eaLnBrk="1" hangingPunct="1"/>
            <a:r>
              <a:rPr lang="en-US" smtClean="0"/>
              <a:t>Will save on costs, and also have happier customers</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E9D96A-EDC6-471B-AA1B-D2F89E71FCC2}"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56D5CC3-228C-4115-B972-A955AC3F18B9}" type="slidenum">
              <a:rPr lang="en-US" sz="1200">
                <a:latin typeface="+mn-lt"/>
              </a:rPr>
              <a:pPr algn="r" fontAlgn="auto">
                <a:spcBef>
                  <a:spcPts val="0"/>
                </a:spcBef>
                <a:spcAft>
                  <a:spcPts val="0"/>
                </a:spcAft>
                <a:defRPr/>
              </a:pPr>
              <a:t>7</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hangingPunct="1">
              <a:defRPr/>
            </a:pPr>
            <a:r>
              <a:rPr lang="en-US" dirty="0" smtClean="0"/>
              <a:t>The purpose of this table, according to the article, is to show how Cisco’s security solution works together w/ WLAN standards to secure a network.  </a:t>
            </a:r>
          </a:p>
          <a:p>
            <a:pPr eaLnBrk="1" hangingPunct="1">
              <a:defRPr/>
            </a:pPr>
            <a:endParaRPr lang="en-US" dirty="0" smtClean="0"/>
          </a:p>
          <a:p>
            <a:pPr eaLnBrk="1" hangingPunct="1">
              <a:defRPr/>
            </a:pPr>
            <a:r>
              <a:rPr lang="en-US" dirty="0" smtClean="0"/>
              <a:t>Yet…..  No recommendation for “Secure Communications” in the General Network Security.   </a:t>
            </a:r>
          </a:p>
          <a:p>
            <a:pPr eaLnBrk="1" hangingPunct="1">
              <a:defRPr/>
            </a:pPr>
            <a:endParaRPr lang="en-US" dirty="0" smtClean="0"/>
          </a:p>
          <a:p>
            <a:pPr eaLnBrk="1" fontAlgn="auto" hangingPunct="1">
              <a:spcBef>
                <a:spcPts val="0"/>
              </a:spcBef>
              <a:spcAft>
                <a:spcPts val="0"/>
              </a:spcAft>
              <a:defRPr/>
            </a:pPr>
            <a:r>
              <a:rPr lang="en-US" dirty="0" smtClean="0"/>
              <a:t>If the purpose of this table is to show how Cisco components and WLAN Standards combined can secure a network, then why is there a gap in the secure communications section of the General Network Security components?  Apparently, Cisco does not have a specific component to address communication security.  Cisco could have recommended using AES or even triple DES here.  </a:t>
            </a:r>
          </a:p>
          <a:p>
            <a:pPr eaLnBrk="1" fontAlgn="auto" hangingPunct="1">
              <a:spcBef>
                <a:spcPts val="0"/>
              </a:spcBef>
              <a:spcAft>
                <a:spcPts val="0"/>
              </a:spcAft>
              <a:defRPr/>
            </a:pPr>
            <a:endParaRPr lang="en-US" dirty="0" smtClean="0"/>
          </a:p>
          <a:p>
            <a:pPr eaLnBrk="1" hangingPunct="1">
              <a:defRPr/>
            </a:pPr>
            <a:r>
              <a:rPr lang="en-US" dirty="0" smtClean="0"/>
              <a:t>(Click)  The Cisco Article points out that WPA / WPA2 are recommended elements used in a Wireless network to achieve a few of the proactive security roles.  Many routers – even non-Cisco routers – can be configured to use WEP or WPA / WPA2.  </a:t>
            </a:r>
          </a:p>
          <a:p>
            <a:pPr eaLnBrk="1" hangingPunct="1">
              <a:defRPr/>
            </a:pPr>
            <a:endParaRPr lang="en-US" dirty="0" smtClean="0"/>
          </a:p>
          <a:p>
            <a:pPr eaLnBrk="1" hangingPunct="1">
              <a:defRPr/>
            </a:pPr>
            <a:r>
              <a:rPr lang="en-US" dirty="0" smtClean="0"/>
              <a:t>Although WPA has come under fire recently with the identification of some cracks:</a:t>
            </a:r>
          </a:p>
          <a:p>
            <a:pPr marL="228600" indent="-228600" eaLnBrk="1" hangingPunct="1">
              <a:buFontTx/>
              <a:buAutoNum type="arabicPeriod"/>
              <a:defRPr/>
            </a:pPr>
            <a:r>
              <a:rPr lang="en-US" dirty="0" smtClean="0"/>
              <a:t>Eric </a:t>
            </a:r>
            <a:r>
              <a:rPr lang="en-US" dirty="0" err="1" smtClean="0"/>
              <a:t>Tews</a:t>
            </a:r>
            <a:r>
              <a:rPr lang="en-US" dirty="0" smtClean="0"/>
              <a:t> and Martin Beck found a weakness in </a:t>
            </a:r>
            <a:r>
              <a:rPr lang="en-US" dirty="0" err="1" smtClean="0"/>
              <a:t>WPA’s</a:t>
            </a:r>
            <a:r>
              <a:rPr lang="en-US" dirty="0" smtClean="0"/>
              <a:t> Temporal Key Integrity Protocol (TKIP). Some experts would actually say this is more of a “pinhole” than an actual crack.  Although the hack doesn’t seem to allow the attacker to obtain data from the packets, it does allow the attacker to act as an access point and possibly insert malicious packets into the network.  The key to avoid this type of attack is to use AES with WPA or WPA2 and a robust network key. </a:t>
            </a:r>
            <a:r>
              <a:rPr lang="en-US" dirty="0" err="1" smtClean="0"/>
              <a:t>http://www.itbusinessedge.com/cm/blogs/weinschenk/wpa-vulnerability-bad-but-not-catastrophic-news/?cs</a:t>
            </a:r>
            <a:r>
              <a:rPr lang="en-US" dirty="0" smtClean="0"/>
              <a:t>=13772</a:t>
            </a:r>
          </a:p>
          <a:p>
            <a:pPr marL="228600" indent="-228600" eaLnBrk="1" hangingPunct="1">
              <a:defRPr/>
            </a:pPr>
            <a:r>
              <a:rPr lang="en-US" dirty="0" smtClean="0"/>
              <a:t> </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B70039F-48F0-4A37-A473-F35B03AD23C9}" type="slidenum">
              <a:rPr lang="en-US" sz="1200">
                <a:latin typeface="+mn-lt"/>
              </a:rPr>
              <a:pPr algn="r" fontAlgn="auto">
                <a:spcBef>
                  <a:spcPts val="0"/>
                </a:spcBef>
                <a:spcAft>
                  <a:spcPts val="0"/>
                </a:spcAft>
                <a:defRPr/>
              </a:pPr>
              <a:t>8</a:t>
            </a:fld>
            <a:endParaRPr lang="en-US"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next weakness of the article circles around Cisco’s Intrusion Detection capability.  The article identifies a Signature-based detection system as part of the Cisco Security Agent (CSA).  </a:t>
            </a:r>
          </a:p>
          <a:p>
            <a:pPr eaLnBrk="1" hangingPunct="1"/>
            <a:endParaRPr lang="en-US" smtClean="0"/>
          </a:p>
          <a:p>
            <a:pPr eaLnBrk="1" hangingPunct="1"/>
            <a:r>
              <a:rPr lang="en-US" smtClean="0"/>
              <a:t>The article does not clearly identified if Zero Update Protection is equivalent to statistical-based detection.  </a:t>
            </a:r>
          </a:p>
          <a:p>
            <a:pPr eaLnBrk="1" hangingPunct="1"/>
            <a:endParaRPr lang="en-US" smtClean="0"/>
          </a:p>
          <a:p>
            <a:pPr eaLnBrk="1" hangingPunct="1"/>
            <a:endParaRPr lang="en-US" b="1" smtClean="0">
              <a:solidFill>
                <a:srgbClr val="FF0000"/>
              </a:solidFill>
            </a:endParaRP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9F582F3-D69A-4116-999F-54EBB5F3698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02/27/2010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5BA5B2-E47E-4713-AE07-579EF6DAA5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5AAEB0-01D1-460C-B3AC-C46436A217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CEB41B-B986-46F6-9772-EB7441D4CD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3/13/2010</a:t>
            </a:r>
          </a:p>
        </p:txBody>
      </p:sp>
      <p:sp>
        <p:nvSpPr>
          <p:cNvPr id="4"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7C0A5F3-A765-4FE3-97F2-B8371DBB1D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02/27/2010</a:t>
            </a:r>
          </a:p>
        </p:txBody>
      </p:sp>
      <p:sp>
        <p:nvSpPr>
          <p:cNvPr id="3"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DF4B623-B965-4DCF-AC05-62D7F5F8ED1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p>
        </p:txBody>
      </p:sp>
      <p:sp>
        <p:nvSpPr>
          <p:cNvPr id="6" name="Slide Number Placeholder 5"/>
          <p:cNvSpPr>
            <a:spLocks noGrp="1"/>
          </p:cNvSpPr>
          <p:nvPr>
            <p:ph type="sldNum" sz="quarter" idx="12"/>
          </p:nvPr>
        </p:nvSpPr>
        <p:spPr/>
        <p:txBody>
          <a:bodyPr/>
          <a:lstStyle>
            <a:lvl1pPr>
              <a:defRPr/>
            </a:lvl1pPr>
          </a:lstStyle>
          <a:p>
            <a:pPr>
              <a:defRPr/>
            </a:pPr>
            <a:fld id="{6FD0113A-E13F-49EB-86FB-432E8F3B027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p>
        </p:txBody>
      </p:sp>
      <p:sp>
        <p:nvSpPr>
          <p:cNvPr id="6" name="Slide Number Placeholder 5"/>
          <p:cNvSpPr>
            <a:spLocks noGrp="1"/>
          </p:cNvSpPr>
          <p:nvPr>
            <p:ph type="sldNum" sz="quarter" idx="12"/>
          </p:nvPr>
        </p:nvSpPr>
        <p:spPr/>
        <p:txBody>
          <a:bodyPr/>
          <a:lstStyle>
            <a:lvl1pPr>
              <a:defRPr/>
            </a:lvl1pPr>
          </a:lstStyle>
          <a:p>
            <a:pPr>
              <a:defRPr/>
            </a:pPr>
            <a:fld id="{327BA75C-12D2-4D12-AF0D-D856557392B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p>
        </p:txBody>
      </p:sp>
      <p:sp>
        <p:nvSpPr>
          <p:cNvPr id="6" name="Slide Number Placeholder 5"/>
          <p:cNvSpPr>
            <a:spLocks noGrp="1"/>
          </p:cNvSpPr>
          <p:nvPr>
            <p:ph type="sldNum" sz="quarter" idx="12"/>
          </p:nvPr>
        </p:nvSpPr>
        <p:spPr/>
        <p:txBody>
          <a:bodyPr/>
          <a:lstStyle>
            <a:lvl1pPr>
              <a:defRPr/>
            </a:lvl1pPr>
          </a:lstStyle>
          <a:p>
            <a:pPr>
              <a:defRPr/>
            </a:pPr>
            <a:fld id="{508D52EA-D843-402E-A033-315DDB5E3EB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3/13/2010</a:t>
            </a:r>
          </a:p>
        </p:txBody>
      </p:sp>
      <p:sp>
        <p:nvSpPr>
          <p:cNvPr id="6" name="Footer Placeholder 4"/>
          <p:cNvSpPr>
            <a:spLocks noGrp="1"/>
          </p:cNvSpPr>
          <p:nvPr>
            <p:ph type="ftr" sz="quarter" idx="11"/>
          </p:nvPr>
        </p:nvSpPr>
        <p:spPr/>
        <p:txBody>
          <a:bodyPr/>
          <a:lstStyle>
            <a:lvl1pPr>
              <a:defRPr/>
            </a:lvl1pPr>
          </a:lstStyle>
          <a:p>
            <a:pPr>
              <a:defRPr/>
            </a:pPr>
            <a:r>
              <a:rPr lang="en-US"/>
              <a:t>MSIT 458 - FTM Group</a:t>
            </a:r>
          </a:p>
        </p:txBody>
      </p:sp>
      <p:sp>
        <p:nvSpPr>
          <p:cNvPr id="7" name="Slide Number Placeholder 5"/>
          <p:cNvSpPr>
            <a:spLocks noGrp="1"/>
          </p:cNvSpPr>
          <p:nvPr>
            <p:ph type="sldNum" sz="quarter" idx="12"/>
          </p:nvPr>
        </p:nvSpPr>
        <p:spPr/>
        <p:txBody>
          <a:bodyPr/>
          <a:lstStyle>
            <a:lvl1pPr>
              <a:defRPr/>
            </a:lvl1pPr>
          </a:lstStyle>
          <a:p>
            <a:pPr>
              <a:defRPr/>
            </a:pPr>
            <a:fld id="{F37C6C7B-138E-476F-9CC4-D990D6CE448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3/13/2010</a:t>
            </a:r>
          </a:p>
        </p:txBody>
      </p:sp>
      <p:sp>
        <p:nvSpPr>
          <p:cNvPr id="8" name="Footer Placeholder 4"/>
          <p:cNvSpPr>
            <a:spLocks noGrp="1"/>
          </p:cNvSpPr>
          <p:nvPr>
            <p:ph type="ftr" sz="quarter" idx="11"/>
          </p:nvPr>
        </p:nvSpPr>
        <p:spPr/>
        <p:txBody>
          <a:bodyPr/>
          <a:lstStyle>
            <a:lvl1pPr>
              <a:defRPr/>
            </a:lvl1pPr>
          </a:lstStyle>
          <a:p>
            <a:pPr>
              <a:defRPr/>
            </a:pPr>
            <a:r>
              <a:rPr lang="en-US"/>
              <a:t>MSIT 458 - FTM Group</a:t>
            </a:r>
          </a:p>
        </p:txBody>
      </p:sp>
      <p:sp>
        <p:nvSpPr>
          <p:cNvPr id="9" name="Slide Number Placeholder 5"/>
          <p:cNvSpPr>
            <a:spLocks noGrp="1"/>
          </p:cNvSpPr>
          <p:nvPr>
            <p:ph type="sldNum" sz="quarter" idx="12"/>
          </p:nvPr>
        </p:nvSpPr>
        <p:spPr/>
        <p:txBody>
          <a:bodyPr/>
          <a:lstStyle>
            <a:lvl1pPr>
              <a:defRPr/>
            </a:lvl1pPr>
          </a:lstStyle>
          <a:p>
            <a:pPr>
              <a:defRPr/>
            </a:pPr>
            <a:fld id="{21D3783F-4DD7-4184-B6B2-E76B95FD88E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3/13/2010</a:t>
            </a:r>
          </a:p>
        </p:txBody>
      </p:sp>
      <p:sp>
        <p:nvSpPr>
          <p:cNvPr id="4" name="Footer Placeholder 4"/>
          <p:cNvSpPr>
            <a:spLocks noGrp="1"/>
          </p:cNvSpPr>
          <p:nvPr>
            <p:ph type="ftr" sz="quarter" idx="11"/>
          </p:nvPr>
        </p:nvSpPr>
        <p:spPr/>
        <p:txBody>
          <a:bodyPr/>
          <a:lstStyle>
            <a:lvl1pPr>
              <a:defRPr/>
            </a:lvl1pPr>
          </a:lstStyle>
          <a:p>
            <a:pPr>
              <a:defRPr/>
            </a:pPr>
            <a:r>
              <a:rPr lang="en-US"/>
              <a:t>MSIT 458 - FTM Group</a:t>
            </a:r>
          </a:p>
        </p:txBody>
      </p:sp>
      <p:sp>
        <p:nvSpPr>
          <p:cNvPr id="5" name="Slide Number Placeholder 5"/>
          <p:cNvSpPr>
            <a:spLocks noGrp="1"/>
          </p:cNvSpPr>
          <p:nvPr>
            <p:ph type="sldNum" sz="quarter" idx="12"/>
          </p:nvPr>
        </p:nvSpPr>
        <p:spPr/>
        <p:txBody>
          <a:bodyPr/>
          <a:lstStyle>
            <a:lvl1pPr>
              <a:defRPr/>
            </a:lvl1pPr>
          </a:lstStyle>
          <a:p>
            <a:pPr>
              <a:defRPr/>
            </a:pPr>
            <a:fld id="{4D22341A-7F05-45DA-A008-25D422A0A5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02/27/2010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8E4E17-18C6-4265-85FD-B1243055DC2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3/13/2010</a:t>
            </a:r>
          </a:p>
        </p:txBody>
      </p:sp>
      <p:sp>
        <p:nvSpPr>
          <p:cNvPr id="3" name="Footer Placeholder 4"/>
          <p:cNvSpPr>
            <a:spLocks noGrp="1"/>
          </p:cNvSpPr>
          <p:nvPr>
            <p:ph type="ftr" sz="quarter" idx="11"/>
          </p:nvPr>
        </p:nvSpPr>
        <p:spPr/>
        <p:txBody>
          <a:bodyPr/>
          <a:lstStyle>
            <a:lvl1pPr>
              <a:defRPr/>
            </a:lvl1pPr>
          </a:lstStyle>
          <a:p>
            <a:pPr>
              <a:defRPr/>
            </a:pPr>
            <a:r>
              <a:rPr lang="en-US"/>
              <a:t>MSIT 458 - FTM Group</a:t>
            </a:r>
          </a:p>
        </p:txBody>
      </p:sp>
      <p:sp>
        <p:nvSpPr>
          <p:cNvPr id="4" name="Slide Number Placeholder 5"/>
          <p:cNvSpPr>
            <a:spLocks noGrp="1"/>
          </p:cNvSpPr>
          <p:nvPr>
            <p:ph type="sldNum" sz="quarter" idx="12"/>
          </p:nvPr>
        </p:nvSpPr>
        <p:spPr/>
        <p:txBody>
          <a:bodyPr/>
          <a:lstStyle>
            <a:lvl1pPr>
              <a:defRPr/>
            </a:lvl1pPr>
          </a:lstStyle>
          <a:p>
            <a:pPr>
              <a:defRPr/>
            </a:pPr>
            <a:fld id="{7C8C80B3-3425-4C39-AC6F-F4039B0BAAD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3/13/2010</a:t>
            </a:r>
          </a:p>
        </p:txBody>
      </p:sp>
      <p:sp>
        <p:nvSpPr>
          <p:cNvPr id="6" name="Footer Placeholder 4"/>
          <p:cNvSpPr>
            <a:spLocks noGrp="1"/>
          </p:cNvSpPr>
          <p:nvPr>
            <p:ph type="ftr" sz="quarter" idx="11"/>
          </p:nvPr>
        </p:nvSpPr>
        <p:spPr/>
        <p:txBody>
          <a:bodyPr/>
          <a:lstStyle>
            <a:lvl1pPr>
              <a:defRPr/>
            </a:lvl1pPr>
          </a:lstStyle>
          <a:p>
            <a:pPr>
              <a:defRPr/>
            </a:pPr>
            <a:r>
              <a:rPr lang="en-US"/>
              <a:t>MSIT 458 - FTM Group</a:t>
            </a:r>
          </a:p>
        </p:txBody>
      </p:sp>
      <p:sp>
        <p:nvSpPr>
          <p:cNvPr id="7" name="Slide Number Placeholder 5"/>
          <p:cNvSpPr>
            <a:spLocks noGrp="1"/>
          </p:cNvSpPr>
          <p:nvPr>
            <p:ph type="sldNum" sz="quarter" idx="12"/>
          </p:nvPr>
        </p:nvSpPr>
        <p:spPr/>
        <p:txBody>
          <a:bodyPr/>
          <a:lstStyle>
            <a:lvl1pPr>
              <a:defRPr/>
            </a:lvl1pPr>
          </a:lstStyle>
          <a:p>
            <a:pPr>
              <a:defRPr/>
            </a:pPr>
            <a:fld id="{9AA9E43C-6A8E-4C13-B2CA-CDDF660437C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3/13/2010</a:t>
            </a:r>
          </a:p>
        </p:txBody>
      </p:sp>
      <p:sp>
        <p:nvSpPr>
          <p:cNvPr id="6" name="Footer Placeholder 4"/>
          <p:cNvSpPr>
            <a:spLocks noGrp="1"/>
          </p:cNvSpPr>
          <p:nvPr>
            <p:ph type="ftr" sz="quarter" idx="11"/>
          </p:nvPr>
        </p:nvSpPr>
        <p:spPr/>
        <p:txBody>
          <a:bodyPr/>
          <a:lstStyle>
            <a:lvl1pPr>
              <a:defRPr/>
            </a:lvl1pPr>
          </a:lstStyle>
          <a:p>
            <a:pPr>
              <a:defRPr/>
            </a:pPr>
            <a:r>
              <a:rPr lang="en-US"/>
              <a:t>MSIT 458 - FTM Group</a:t>
            </a:r>
          </a:p>
        </p:txBody>
      </p:sp>
      <p:sp>
        <p:nvSpPr>
          <p:cNvPr id="7" name="Slide Number Placeholder 5"/>
          <p:cNvSpPr>
            <a:spLocks noGrp="1"/>
          </p:cNvSpPr>
          <p:nvPr>
            <p:ph type="sldNum" sz="quarter" idx="12"/>
          </p:nvPr>
        </p:nvSpPr>
        <p:spPr/>
        <p:txBody>
          <a:bodyPr/>
          <a:lstStyle>
            <a:lvl1pPr>
              <a:defRPr/>
            </a:lvl1pPr>
          </a:lstStyle>
          <a:p>
            <a:pPr>
              <a:defRPr/>
            </a:pPr>
            <a:fld id="{58EEA482-1245-4C19-93F4-9CA270DD1BC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p>
        </p:txBody>
      </p:sp>
      <p:sp>
        <p:nvSpPr>
          <p:cNvPr id="6" name="Slide Number Placeholder 5"/>
          <p:cNvSpPr>
            <a:spLocks noGrp="1"/>
          </p:cNvSpPr>
          <p:nvPr>
            <p:ph type="sldNum" sz="quarter" idx="12"/>
          </p:nvPr>
        </p:nvSpPr>
        <p:spPr/>
        <p:txBody>
          <a:bodyPr/>
          <a:lstStyle>
            <a:lvl1pPr>
              <a:defRPr/>
            </a:lvl1pPr>
          </a:lstStyle>
          <a:p>
            <a:pPr>
              <a:defRPr/>
            </a:pPr>
            <a:fld id="{3F144018-194B-4A78-AE5D-0A141B9B413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p>
        </p:txBody>
      </p:sp>
      <p:sp>
        <p:nvSpPr>
          <p:cNvPr id="6" name="Slide Number Placeholder 5"/>
          <p:cNvSpPr>
            <a:spLocks noGrp="1"/>
          </p:cNvSpPr>
          <p:nvPr>
            <p:ph type="sldNum" sz="quarter" idx="12"/>
          </p:nvPr>
        </p:nvSpPr>
        <p:spPr/>
        <p:txBody>
          <a:bodyPr/>
          <a:lstStyle>
            <a:lvl1pPr>
              <a:defRPr/>
            </a:lvl1pPr>
          </a:lstStyle>
          <a:p>
            <a:pPr>
              <a:defRPr/>
            </a:pPr>
            <a:fld id="{645C808D-2E68-49B1-8715-4AE517557D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3/13/2010</a:t>
            </a:r>
          </a:p>
        </p:txBody>
      </p:sp>
      <p:sp>
        <p:nvSpPr>
          <p:cNvPr id="5"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334F34-2F8D-4DAC-8074-D7C08DA4FC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3/13/2010</a:t>
            </a:r>
          </a:p>
        </p:txBody>
      </p:sp>
      <p:sp>
        <p:nvSpPr>
          <p:cNvPr id="6"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E6BD9B-82DF-4D06-8A28-D8CEC56F26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3/13/2010</a:t>
            </a:r>
          </a:p>
        </p:txBody>
      </p:sp>
      <p:sp>
        <p:nvSpPr>
          <p:cNvPr id="8"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A2FE732-35D1-4F48-9270-31FF8C2E0F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3/13/2010</a:t>
            </a:r>
          </a:p>
        </p:txBody>
      </p:sp>
      <p:sp>
        <p:nvSpPr>
          <p:cNvPr id="4"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ADD040D-671A-4833-9C7F-BCD17BCA3B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3/13/2010</a:t>
            </a:r>
          </a:p>
        </p:txBody>
      </p:sp>
      <p:sp>
        <p:nvSpPr>
          <p:cNvPr id="3"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7AEF5B9-2A97-4F60-9030-8FBC627DDF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3/13/2010</a:t>
            </a:r>
          </a:p>
        </p:txBody>
      </p:sp>
      <p:sp>
        <p:nvSpPr>
          <p:cNvPr id="6"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45FDAF-3B3C-4F21-9ABC-72989FB681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3/13/2010</a:t>
            </a:r>
          </a:p>
        </p:txBody>
      </p:sp>
      <p:sp>
        <p:nvSpPr>
          <p:cNvPr id="6" name="Footer Placeholder 4"/>
          <p:cNvSpPr>
            <a:spLocks noGrp="1"/>
          </p:cNvSpPr>
          <p:nvPr>
            <p:ph type="ftr" sz="quarter" idx="11"/>
          </p:nvPr>
        </p:nvSpPr>
        <p:spPr/>
        <p:txBody>
          <a:bodyPr/>
          <a:lstStyle>
            <a:lvl1pPr>
              <a:defRPr/>
            </a:lvl1pPr>
          </a:lstStyle>
          <a:p>
            <a:pPr>
              <a:defRPr/>
            </a:pPr>
            <a:r>
              <a:rPr lang="en-US"/>
              <a:t>MSIT 458 - FTM Group</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35ED062-9181-4E6E-AA5C-FC8C1B3838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144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02/27/2010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MSIT 458 - FTM Group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F54D32-35FA-4AB1-85DE-F0521C180BB9}" type="slidenum">
              <a:rPr lang="en-US"/>
              <a:pPr>
                <a:defRPr/>
              </a:pPr>
              <a:t>‹#›</a:t>
            </a:fld>
            <a:endParaRPr lang="en-US"/>
          </a:p>
        </p:txBody>
      </p:sp>
      <p:sp>
        <p:nvSpPr>
          <p:cNvPr id="7" name="Rectangle 6"/>
          <p:cNvSpPr/>
          <p:nvPr userDrawn="1"/>
        </p:nvSpPr>
        <p:spPr>
          <a:xfrm>
            <a:off x="0" y="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1" name="Title Placeholder 1"/>
          <p:cNvSpPr>
            <a:spLocks noGrp="1"/>
          </p:cNvSpPr>
          <p:nvPr>
            <p:ph type="title"/>
          </p:nvPr>
        </p:nvSpPr>
        <p:spPr bwMode="auto">
          <a:xfrm>
            <a:off x="9144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 name="Rectangle 9"/>
          <p:cNvSpPr/>
          <p:nvPr userDrawn="1"/>
        </p:nvSpPr>
        <p:spPr>
          <a:xfrm>
            <a:off x="0" y="0"/>
            <a:ext cx="914400" cy="76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userDrawn="1"/>
        </p:nvSpPr>
        <p:spPr>
          <a:xfrm rot="20124458">
            <a:off x="26988" y="-69850"/>
            <a:ext cx="914400" cy="692150"/>
          </a:xfrm>
          <a:prstGeom prst="rect">
            <a:avLst/>
          </a:prstGeom>
          <a:noFill/>
        </p:spPr>
        <p:txBody>
          <a:bodyPr anchor="ctr">
            <a:spAutoFit/>
          </a:bodyPr>
          <a:lstStyle/>
          <a:p>
            <a:pPr fontAlgn="auto">
              <a:spcBef>
                <a:spcPts val="0"/>
              </a:spcBef>
              <a:spcAft>
                <a:spcPts val="0"/>
              </a:spcAft>
              <a:defRPr/>
            </a:pPr>
            <a:r>
              <a:rPr lang="en-US" sz="1300" b="1" dirty="0">
                <a:solidFill>
                  <a:schemeClr val="bg1"/>
                </a:solidFill>
                <a:effectLst>
                  <a:outerShdw blurRad="38100" dist="38100" dir="2700000" algn="tl">
                    <a:srgbClr val="000000">
                      <a:alpha val="43137"/>
                    </a:srgbClr>
                  </a:outerShdw>
                </a:effectLst>
                <a:latin typeface="+mn-lt"/>
              </a:rPr>
              <a:t>Fine Tuned Machines</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74" r:id="rId13"/>
  </p:sldLayoutIdLst>
  <p:hf hdr="0"/>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3/13/2010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MSIT 458 - FTM Group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FC31722-1C8B-4F9A-9BBF-F3A8D305D6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youtube.com/watch?v=Kh_DtR-Uq5k" TargetMode="External"/><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p:txBody>
          <a:bodyPr/>
          <a:lstStyle/>
          <a:p>
            <a:pPr algn="ctr" eaLnBrk="1" hangingPunct="1"/>
            <a:r>
              <a:rPr lang="en-US" sz="4400" smtClean="0"/>
              <a:t>Wireless &amp; Network Security Integration Solution Overview</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Offense – FTM</a:t>
            </a:r>
          </a:p>
          <a:p>
            <a:pPr eaLnBrk="1" fontAlgn="auto" hangingPunct="1">
              <a:spcAft>
                <a:spcPts val="0"/>
              </a:spcAft>
              <a:buFont typeface="Arial" pitchFamily="34" charset="0"/>
              <a:buNone/>
              <a:defRPr/>
            </a:pPr>
            <a:r>
              <a:rPr lang="en-US" dirty="0" smtClean="0"/>
              <a:t>March 6</a:t>
            </a:r>
            <a:r>
              <a:rPr lang="en-US" baseline="30000" dirty="0" smtClean="0"/>
              <a:t>th</a:t>
            </a:r>
            <a:r>
              <a:rPr lang="en-US" dirty="0" smtClean="0"/>
              <a:t>,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Intrusion Detection</a:t>
            </a:r>
          </a:p>
        </p:txBody>
      </p:sp>
      <p:sp>
        <p:nvSpPr>
          <p:cNvPr id="5" name="Slide Number Placeholder 4"/>
          <p:cNvSpPr>
            <a:spLocks noGrp="1"/>
          </p:cNvSpPr>
          <p:nvPr>
            <p:ph type="sldNum" sz="quarter" idx="12"/>
          </p:nvPr>
        </p:nvSpPr>
        <p:spPr/>
        <p:txBody>
          <a:bodyPr/>
          <a:lstStyle/>
          <a:p>
            <a:pPr>
              <a:defRPr/>
            </a:pPr>
            <a:fld id="{BB8AAD26-AA57-4915-8485-DF0729ED02F3}" type="slidenum">
              <a:rPr lang="en-US"/>
              <a:pPr>
                <a:defRPr/>
              </a:pPr>
              <a:t>10</a:t>
            </a:fld>
            <a:endParaRPr lang="en-US"/>
          </a:p>
        </p:txBody>
      </p:sp>
      <p:sp>
        <p:nvSpPr>
          <p:cNvPr id="6" name="Footer Placeholder 5"/>
          <p:cNvSpPr>
            <a:spLocks noGrp="1"/>
          </p:cNvSpPr>
          <p:nvPr>
            <p:ph type="ftr" sz="quarter" idx="11"/>
          </p:nvPr>
        </p:nvSpPr>
        <p:spPr/>
        <p:txBody>
          <a:bodyPr/>
          <a:lstStyle/>
          <a:p>
            <a:pPr>
              <a:defRPr/>
            </a:pPr>
            <a:r>
              <a:rPr lang="en-US"/>
              <a:t>MSIT 458 - FTM Group</a:t>
            </a:r>
          </a:p>
        </p:txBody>
      </p:sp>
      <p:pic>
        <p:nvPicPr>
          <p:cNvPr id="44036" name="Content Placeholder 10" descr="Picture 1.png"/>
          <p:cNvPicPr>
            <a:picLocks noGrp="1" noChangeAspect="1"/>
          </p:cNvPicPr>
          <p:nvPr>
            <p:ph idx="1"/>
          </p:nvPr>
        </p:nvPicPr>
        <p:blipFill>
          <a:blip r:embed="rId3"/>
          <a:srcRect t="-5611" b="-5611"/>
          <a:stretch>
            <a:fillRect/>
          </a:stretch>
        </p:blipFill>
        <p:spPr>
          <a:xfrm>
            <a:off x="0" y="773113"/>
            <a:ext cx="9144000" cy="5672137"/>
          </a:xfrm>
        </p:spPr>
      </p:pic>
      <p:sp>
        <p:nvSpPr>
          <p:cNvPr id="8"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Security Policy Challenges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Bad Passwords</a:t>
            </a:r>
          </a:p>
          <a:p>
            <a:pPr lvl="1" eaLnBrk="1" fontAlgn="auto" hangingPunct="1">
              <a:spcAft>
                <a:spcPts val="0"/>
              </a:spcAft>
              <a:buFont typeface="Arial" pitchFamily="34" charset="0"/>
              <a:buChar char="–"/>
              <a:defRPr/>
            </a:pPr>
            <a:r>
              <a:rPr lang="en-US" dirty="0" smtClean="0"/>
              <a:t>Low complexity password policies can allow malicious users to guess passwords and gain access to network resources regardless of well-crafted policy.</a:t>
            </a:r>
          </a:p>
          <a:p>
            <a:pPr eaLnBrk="1" fontAlgn="auto" hangingPunct="1">
              <a:spcAft>
                <a:spcPts val="0"/>
              </a:spcAft>
              <a:buFont typeface="Arial" pitchFamily="34" charset="0"/>
              <a:buChar char="•"/>
              <a:defRPr/>
            </a:pPr>
            <a:r>
              <a:rPr lang="en-US" dirty="0" smtClean="0"/>
              <a:t>Central Authentication/Configuration</a:t>
            </a:r>
          </a:p>
          <a:p>
            <a:pPr lvl="1" eaLnBrk="1" fontAlgn="auto" hangingPunct="1">
              <a:spcAft>
                <a:spcPts val="0"/>
              </a:spcAft>
              <a:buFont typeface="Arial" pitchFamily="34" charset="0"/>
              <a:buChar char="–"/>
              <a:defRPr/>
            </a:pPr>
            <a:r>
              <a:rPr lang="en-US" dirty="0" smtClean="0"/>
              <a:t>One must not only be concerned with user authentication, but also authenticated access point configuration and management.</a:t>
            </a:r>
          </a:p>
          <a:p>
            <a:pPr lvl="1" eaLnBrk="1" fontAlgn="auto" hangingPunct="1">
              <a:spcAft>
                <a:spcPts val="0"/>
              </a:spcAft>
              <a:buFont typeface="Arial" pitchFamily="34" charset="0"/>
              <a:buChar char="–"/>
              <a:defRPr/>
            </a:pPr>
            <a:r>
              <a:rPr lang="en-US" dirty="0" smtClean="0"/>
              <a:t>Remove telnet access from devices and move to SSH or better remote access.</a:t>
            </a:r>
          </a:p>
          <a:p>
            <a:pPr lvl="1" eaLnBrk="1" fontAlgn="auto" hangingPunct="1">
              <a:spcAft>
                <a:spcPts val="0"/>
              </a:spcAft>
              <a:buFont typeface="Arial" pitchFamily="34" charset="0"/>
              <a:buChar char="–"/>
              <a:defRPr/>
            </a:pPr>
            <a:r>
              <a:rPr lang="en-US" dirty="0" smtClean="0"/>
              <a:t>Use non-public version of SNMP for both read/write access.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5" name="Footer Placeholder 4"/>
          <p:cNvSpPr>
            <a:spLocks noGrp="1"/>
          </p:cNvSpPr>
          <p:nvPr>
            <p:ph type="ftr" sz="quarter" idx="11"/>
          </p:nvPr>
        </p:nvSpPr>
        <p:spPr/>
        <p:txBody>
          <a:bodyPr/>
          <a:lstStyle/>
          <a:p>
            <a:pPr>
              <a:defRPr/>
            </a:pPr>
            <a:r>
              <a:rPr lang="en-US"/>
              <a:t>MSIT 458 - FTM Group</a:t>
            </a:r>
          </a:p>
        </p:txBody>
      </p:sp>
      <p:sp>
        <p:nvSpPr>
          <p:cNvPr id="6" name="Slide Number Placeholder 5"/>
          <p:cNvSpPr>
            <a:spLocks noGrp="1"/>
          </p:cNvSpPr>
          <p:nvPr>
            <p:ph type="sldNum" sz="quarter" idx="12"/>
          </p:nvPr>
        </p:nvSpPr>
        <p:spPr/>
        <p:txBody>
          <a:bodyPr/>
          <a:lstStyle/>
          <a:p>
            <a:pPr>
              <a:defRPr/>
            </a:pPr>
            <a:fld id="{C6367ECE-C214-4B0C-9FC7-1B25BAF5C5BF}" type="slidenum">
              <a:rPr lang="en-US"/>
              <a:pPr>
                <a:defRPr/>
              </a:pPr>
              <a:t>11</a:t>
            </a:fld>
            <a:endParaRPr lang="en-US"/>
          </a:p>
        </p:txBody>
      </p:sp>
      <p:sp>
        <p:nvSpPr>
          <p:cNvPr id="8"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Segmenting Networks</a:t>
            </a:r>
          </a:p>
        </p:txBody>
      </p:sp>
      <p:sp>
        <p:nvSpPr>
          <p:cNvPr id="47106" name="Content Placeholder 2"/>
          <p:cNvSpPr>
            <a:spLocks noGrp="1"/>
          </p:cNvSpPr>
          <p:nvPr>
            <p:ph idx="1"/>
          </p:nvPr>
        </p:nvSpPr>
        <p:spPr/>
        <p:txBody>
          <a:bodyPr/>
          <a:lstStyle/>
          <a:p>
            <a:pPr eaLnBrk="1" hangingPunct="1"/>
            <a:r>
              <a:rPr lang="en-US" smtClean="0"/>
              <a:t>Network Admission Controller Configuration</a:t>
            </a:r>
          </a:p>
          <a:p>
            <a:pPr lvl="1" eaLnBrk="1" hangingPunct="1"/>
            <a:r>
              <a:rPr lang="en-US" smtClean="0"/>
              <a:t>Implement NAC to establish baseline of secure access before wired/wireless nodes connects to network.</a:t>
            </a:r>
          </a:p>
          <a:p>
            <a:pPr lvl="1" eaLnBrk="1" hangingPunct="1"/>
            <a:r>
              <a:rPr lang="en-US" smtClean="0"/>
              <a:t>Does node have updated virus signatures? Doses this node show symptoms of an infection? </a:t>
            </a:r>
          </a:p>
          <a:p>
            <a:pPr lvl="1" eaLnBrk="1" hangingPunct="1"/>
            <a:r>
              <a:rPr lang="en-US" smtClean="0"/>
              <a:t>NAC can be single point of failure if authentication server is compromised.</a:t>
            </a:r>
          </a:p>
        </p:txBody>
      </p:sp>
      <p:sp>
        <p:nvSpPr>
          <p:cNvPr id="5" name="Footer Placeholder 4"/>
          <p:cNvSpPr>
            <a:spLocks noGrp="1"/>
          </p:cNvSpPr>
          <p:nvPr>
            <p:ph type="ftr" sz="quarter" idx="11"/>
          </p:nvPr>
        </p:nvSpPr>
        <p:spPr/>
        <p:txBody>
          <a:bodyPr/>
          <a:lstStyle/>
          <a:p>
            <a:pPr>
              <a:defRPr/>
            </a:pPr>
            <a:r>
              <a:rPr lang="en-US"/>
              <a:t>MSIT 458 - FTM Group</a:t>
            </a:r>
          </a:p>
        </p:txBody>
      </p:sp>
      <p:sp>
        <p:nvSpPr>
          <p:cNvPr id="6" name="Slide Number Placeholder 5"/>
          <p:cNvSpPr>
            <a:spLocks noGrp="1"/>
          </p:cNvSpPr>
          <p:nvPr>
            <p:ph type="sldNum" sz="quarter" idx="12"/>
          </p:nvPr>
        </p:nvSpPr>
        <p:spPr/>
        <p:txBody>
          <a:bodyPr/>
          <a:lstStyle/>
          <a:p>
            <a:pPr>
              <a:defRPr/>
            </a:pPr>
            <a:fld id="{01029772-95E6-4C15-949B-18A4BCABC1F0}" type="slidenum">
              <a:rPr lang="en-US"/>
              <a:pPr>
                <a:defRPr/>
              </a:pPr>
              <a:t>12</a:t>
            </a:fld>
            <a:endParaRPr lang="en-US"/>
          </a:p>
        </p:txBody>
      </p:sp>
      <p:sp>
        <p:nvSpPr>
          <p:cNvPr id="8"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Mobile Device Intrusion</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WLAN Access</a:t>
            </a:r>
          </a:p>
          <a:p>
            <a:pPr lvl="1" eaLnBrk="1" fontAlgn="auto" hangingPunct="1">
              <a:spcAft>
                <a:spcPts val="0"/>
              </a:spcAft>
              <a:buFont typeface="Arial" pitchFamily="34" charset="0"/>
              <a:buChar char="–"/>
              <a:defRPr/>
            </a:pPr>
            <a:r>
              <a:rPr lang="en-US" dirty="0" smtClean="0"/>
              <a:t>Mobile devices frequently obtain access to business resources either to mitigate cellular data use or increased speeds on WLAN.</a:t>
            </a:r>
          </a:p>
          <a:p>
            <a:pPr lvl="1" eaLnBrk="1" fontAlgn="auto" hangingPunct="1">
              <a:spcAft>
                <a:spcPts val="0"/>
              </a:spcAft>
              <a:buFont typeface="Arial" pitchFamily="34" charset="0"/>
              <a:buChar char="–"/>
              <a:defRPr/>
            </a:pPr>
            <a:r>
              <a:rPr lang="en-US" dirty="0" smtClean="0"/>
              <a:t>Due to proprietary OS phones may not be able to implement Cisco Security Agent on all network nodes. </a:t>
            </a:r>
          </a:p>
          <a:p>
            <a:pPr eaLnBrk="1" fontAlgn="auto" hangingPunct="1">
              <a:spcAft>
                <a:spcPts val="0"/>
              </a:spcAft>
              <a:buFont typeface="Arial" pitchFamily="34" charset="0"/>
              <a:buChar char="•"/>
              <a:defRPr/>
            </a:pPr>
            <a:r>
              <a:rPr lang="en-US" dirty="0" smtClean="0"/>
              <a:t>Flash-disk Access</a:t>
            </a:r>
          </a:p>
          <a:p>
            <a:pPr lvl="1" eaLnBrk="1" fontAlgn="auto" hangingPunct="1">
              <a:spcAft>
                <a:spcPts val="0"/>
              </a:spcAft>
              <a:buFont typeface="Arial" pitchFamily="34" charset="0"/>
              <a:buChar char="–"/>
              <a:defRPr/>
            </a:pPr>
            <a:r>
              <a:rPr lang="en-US" dirty="0" smtClean="0"/>
              <a:t>Phones are frequently charged and synced via USB.</a:t>
            </a:r>
          </a:p>
          <a:p>
            <a:pPr lvl="1" eaLnBrk="1" fontAlgn="auto" hangingPunct="1">
              <a:spcAft>
                <a:spcPts val="0"/>
              </a:spcAft>
              <a:buFont typeface="Arial" pitchFamily="34" charset="0"/>
              <a:buChar char="–"/>
              <a:defRPr/>
            </a:pPr>
            <a:r>
              <a:rPr lang="en-US" dirty="0" smtClean="0"/>
              <a:t>Can be used to bypass IDS, Firewalls, NAC, and CSA.</a:t>
            </a:r>
          </a:p>
          <a:p>
            <a:pPr eaLnBrk="1" fontAlgn="auto" hangingPunct="1">
              <a:spcAft>
                <a:spcPts val="0"/>
              </a:spcAft>
              <a:buFont typeface="Arial" pitchFamily="34" charset="0"/>
              <a:buChar char="•"/>
              <a:defRPr/>
            </a:pPr>
            <a:r>
              <a:rPr lang="en-US" dirty="0" smtClean="0"/>
              <a:t>Malicious Applications</a:t>
            </a:r>
          </a:p>
          <a:p>
            <a:pPr lvl="1" eaLnBrk="1" fontAlgn="auto" hangingPunct="1">
              <a:spcAft>
                <a:spcPts val="0"/>
              </a:spcAft>
              <a:buFont typeface="Arial" pitchFamily="34" charset="0"/>
              <a:buChar char="–"/>
              <a:defRPr/>
            </a:pPr>
            <a:r>
              <a:rPr lang="en-US" dirty="0" smtClean="0"/>
              <a:t>Application marketplaces offer a possible vector for attack in the guise of legitimate software. </a:t>
            </a:r>
          </a:p>
          <a:p>
            <a:pPr eaLnBrk="1" fontAlgn="auto" hangingPunct="1">
              <a:spcAft>
                <a:spcPts val="0"/>
              </a:spcAft>
              <a:buFont typeface="Arial" pitchFamily="34" charset="0"/>
              <a:buChar char="•"/>
              <a:defRPr/>
            </a:pPr>
            <a:endParaRPr lang="en-US" dirty="0"/>
          </a:p>
        </p:txBody>
      </p:sp>
      <p:sp>
        <p:nvSpPr>
          <p:cNvPr id="5" name="Footer Placeholder 4"/>
          <p:cNvSpPr>
            <a:spLocks noGrp="1"/>
          </p:cNvSpPr>
          <p:nvPr>
            <p:ph type="ftr" sz="quarter" idx="11"/>
          </p:nvPr>
        </p:nvSpPr>
        <p:spPr/>
        <p:txBody>
          <a:bodyPr/>
          <a:lstStyle/>
          <a:p>
            <a:pPr>
              <a:defRPr/>
            </a:pPr>
            <a:r>
              <a:rPr lang="en-US"/>
              <a:t>MSIT 458 - FTM Group</a:t>
            </a:r>
          </a:p>
        </p:txBody>
      </p:sp>
      <p:sp>
        <p:nvSpPr>
          <p:cNvPr id="6" name="Slide Number Placeholder 5"/>
          <p:cNvSpPr>
            <a:spLocks noGrp="1"/>
          </p:cNvSpPr>
          <p:nvPr>
            <p:ph type="sldNum" sz="quarter" idx="12"/>
          </p:nvPr>
        </p:nvSpPr>
        <p:spPr/>
        <p:txBody>
          <a:bodyPr/>
          <a:lstStyle/>
          <a:p>
            <a:pPr>
              <a:defRPr/>
            </a:pPr>
            <a:fld id="{60B8694C-C03A-4F5B-9463-2E47ED88F3F4}" type="slidenum">
              <a:rPr lang="en-US"/>
              <a:pPr>
                <a:defRPr/>
              </a:pPr>
              <a:t>13</a:t>
            </a:fld>
            <a:endParaRPr lang="en-US"/>
          </a:p>
        </p:txBody>
      </p:sp>
      <p:sp>
        <p:nvSpPr>
          <p:cNvPr id="8"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Why do I need Cisco Boxes?	</a:t>
            </a:r>
          </a:p>
        </p:txBody>
      </p:sp>
      <p:sp>
        <p:nvSpPr>
          <p:cNvPr id="50178" name="Content Placeholder 2"/>
          <p:cNvSpPr>
            <a:spLocks noGrp="1"/>
          </p:cNvSpPr>
          <p:nvPr>
            <p:ph idx="1"/>
          </p:nvPr>
        </p:nvSpPr>
        <p:spPr>
          <a:xfrm>
            <a:off x="152400" y="1143000"/>
            <a:ext cx="8534400" cy="5105400"/>
          </a:xfrm>
        </p:spPr>
        <p:txBody>
          <a:bodyPr/>
          <a:lstStyle/>
          <a:p>
            <a:pPr eaLnBrk="1" hangingPunct="1"/>
            <a:r>
              <a:rPr lang="en-US" smtClean="0"/>
              <a:t>A slew of Cisco boxes are mentioned but their </a:t>
            </a:r>
            <a:r>
              <a:rPr lang="en-US" u="sng" smtClean="0"/>
              <a:t>unique</a:t>
            </a:r>
            <a:r>
              <a:rPr lang="en-US" smtClean="0"/>
              <a:t> “functional purposes” in the overall enterprise security framework is </a:t>
            </a:r>
            <a:r>
              <a:rPr lang="en-US" u="sng" smtClean="0"/>
              <a:t>not clear</a:t>
            </a:r>
          </a:p>
          <a:p>
            <a:pPr lvl="1" eaLnBrk="1" hangingPunct="1"/>
            <a:r>
              <a:rPr lang="en-US" smtClean="0"/>
              <a:t>More boxes: CSA, NAC, Firewall, IPS, MARS, etc.</a:t>
            </a:r>
          </a:p>
          <a:p>
            <a:pPr lvl="1" eaLnBrk="1" hangingPunct="1"/>
            <a:r>
              <a:rPr lang="en-US" smtClean="0"/>
              <a:t>What </a:t>
            </a:r>
            <a:r>
              <a:rPr lang="en-US" b="1" smtClean="0"/>
              <a:t>combination </a:t>
            </a:r>
            <a:r>
              <a:rPr lang="en-US" smtClean="0"/>
              <a:t>of devices is needed (bare essential)?</a:t>
            </a:r>
          </a:p>
          <a:p>
            <a:pPr lvl="1" eaLnBrk="1" hangingPunct="1"/>
            <a:r>
              <a:rPr lang="en-US" smtClean="0"/>
              <a:t>How can I avoid the </a:t>
            </a:r>
            <a:r>
              <a:rPr lang="en-US" b="1" smtClean="0"/>
              <a:t>dangers </a:t>
            </a:r>
            <a:r>
              <a:rPr lang="en-US" smtClean="0"/>
              <a:t>of overlaps vs. gaps (must haves)?</a:t>
            </a:r>
          </a:p>
          <a:p>
            <a:pPr lvl="1" eaLnBrk="1" hangingPunct="1"/>
            <a:endParaRPr lang="en-US" smtClean="0"/>
          </a:p>
        </p:txBody>
      </p:sp>
      <p:sp>
        <p:nvSpPr>
          <p:cNvPr id="5" name="Footer Placeholder 4"/>
          <p:cNvSpPr>
            <a:spLocks noGrp="1"/>
          </p:cNvSpPr>
          <p:nvPr>
            <p:ph type="ftr" sz="quarter" idx="11"/>
          </p:nvPr>
        </p:nvSpPr>
        <p:spPr/>
        <p:txBody>
          <a:bodyPr/>
          <a:lstStyle/>
          <a:p>
            <a:pPr>
              <a:defRPr/>
            </a:pPr>
            <a:r>
              <a:rPr lang="en-US" smtClean="0"/>
              <a:t>MSIT 458 - FTM Group</a:t>
            </a:r>
            <a:endParaRPr lang="en-US"/>
          </a:p>
        </p:txBody>
      </p:sp>
      <p:sp>
        <p:nvSpPr>
          <p:cNvPr id="6" name="Slide Number Placeholder 5"/>
          <p:cNvSpPr>
            <a:spLocks noGrp="1"/>
          </p:cNvSpPr>
          <p:nvPr>
            <p:ph type="sldNum" sz="quarter" idx="12"/>
          </p:nvPr>
        </p:nvSpPr>
        <p:spPr/>
        <p:txBody>
          <a:bodyPr/>
          <a:lstStyle/>
          <a:p>
            <a:pPr>
              <a:defRPr/>
            </a:pPr>
            <a:fld id="{4D1B9FDB-FED4-45B5-A1E8-D9CCA16FBA8A}" type="slidenum">
              <a:rPr lang="en-US" smtClean="0"/>
              <a:pPr>
                <a:defRPr/>
              </a:pPr>
              <a:t>14</a:t>
            </a:fld>
            <a:endParaRPr lang="en-US"/>
          </a:p>
        </p:txBody>
      </p:sp>
      <p:pic>
        <p:nvPicPr>
          <p:cNvPr id="50181" name="Picture 6" descr="Picture 1.png"/>
          <p:cNvPicPr>
            <a:picLocks noChangeAspect="1"/>
          </p:cNvPicPr>
          <p:nvPr/>
        </p:nvPicPr>
        <p:blipFill>
          <a:blip r:embed="rId3"/>
          <a:srcRect/>
          <a:stretch>
            <a:fillRect/>
          </a:stretch>
        </p:blipFill>
        <p:spPr bwMode="auto">
          <a:xfrm>
            <a:off x="3581400" y="5029200"/>
            <a:ext cx="1860550" cy="990600"/>
          </a:xfrm>
          <a:prstGeom prst="rect">
            <a:avLst/>
          </a:prstGeom>
          <a:noFill/>
          <a:ln w="9525">
            <a:noFill/>
            <a:miter lim="800000"/>
            <a:headEnd/>
            <a:tailEnd/>
          </a:ln>
        </p:spPr>
      </p:pic>
      <p:sp>
        <p:nvSpPr>
          <p:cNvPr id="9"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Enterprise WLAN Security: Defense-In-Depth</a:t>
            </a:r>
            <a:endParaRPr lang="en-US" dirty="0"/>
          </a:p>
        </p:txBody>
      </p:sp>
      <p:sp>
        <p:nvSpPr>
          <p:cNvPr id="52226" name="Content Placeholder 2"/>
          <p:cNvSpPr>
            <a:spLocks noGrp="1"/>
          </p:cNvSpPr>
          <p:nvPr>
            <p:ph idx="1"/>
          </p:nvPr>
        </p:nvSpPr>
        <p:spPr/>
        <p:txBody>
          <a:bodyPr/>
          <a:lstStyle/>
          <a:p>
            <a:pPr eaLnBrk="1" hangingPunct="1"/>
            <a:r>
              <a:rPr lang="en-US" smtClean="0"/>
              <a:t>“Defense-In-Depth” is mentioned but the article lacks explaining what that </a:t>
            </a:r>
            <a:r>
              <a:rPr lang="en-US" b="1" smtClean="0"/>
              <a:t>constitutes </a:t>
            </a:r>
            <a:r>
              <a:rPr lang="en-US" smtClean="0"/>
              <a:t>and more importantly, how their products </a:t>
            </a:r>
            <a:r>
              <a:rPr lang="en-US" b="1" smtClean="0"/>
              <a:t>map</a:t>
            </a:r>
            <a:r>
              <a:rPr lang="en-US" smtClean="0"/>
              <a:t>.</a:t>
            </a:r>
          </a:p>
          <a:p>
            <a:pPr eaLnBrk="1" hangingPunct="1"/>
            <a:r>
              <a:rPr lang="en-US" smtClean="0"/>
              <a:t> “</a:t>
            </a:r>
            <a:r>
              <a:rPr lang="en-US" u="sng" smtClean="0"/>
              <a:t>Defense-In-Depth</a:t>
            </a:r>
            <a:r>
              <a:rPr lang="en-US" smtClean="0"/>
              <a:t>” is a ring architecture which has multiple unique  layers  of security functions that in </a:t>
            </a:r>
            <a:r>
              <a:rPr lang="en-US" b="1" smtClean="0"/>
              <a:t>unity </a:t>
            </a:r>
            <a:r>
              <a:rPr lang="en-US" smtClean="0"/>
              <a:t>provide a </a:t>
            </a:r>
            <a:r>
              <a:rPr lang="en-US" b="1" smtClean="0"/>
              <a:t>robust</a:t>
            </a:r>
            <a:r>
              <a:rPr lang="en-US" b="1" u="sng" smtClean="0"/>
              <a:t> </a:t>
            </a:r>
            <a:r>
              <a:rPr lang="en-US" smtClean="0"/>
              <a:t>solution.</a:t>
            </a:r>
          </a:p>
          <a:p>
            <a:pPr eaLnBrk="1" hangingPunct="1">
              <a:buFont typeface="Arial" charset="0"/>
              <a:buNone/>
            </a:pPr>
            <a:endParaRPr lang="en-US" smtClean="0"/>
          </a:p>
        </p:txBody>
      </p:sp>
      <p:sp>
        <p:nvSpPr>
          <p:cNvPr id="5" name="Footer Placeholder 4"/>
          <p:cNvSpPr>
            <a:spLocks noGrp="1"/>
          </p:cNvSpPr>
          <p:nvPr>
            <p:ph type="ftr" sz="quarter" idx="11"/>
          </p:nvPr>
        </p:nvSpPr>
        <p:spPr/>
        <p:txBody>
          <a:bodyPr/>
          <a:lstStyle/>
          <a:p>
            <a:pPr>
              <a:defRPr/>
            </a:pPr>
            <a:r>
              <a:rPr lang="en-US" smtClean="0"/>
              <a:t>MSIT 458 - FTM Group</a:t>
            </a:r>
            <a:endParaRPr lang="en-US"/>
          </a:p>
        </p:txBody>
      </p:sp>
      <p:sp>
        <p:nvSpPr>
          <p:cNvPr id="6" name="Slide Number Placeholder 5"/>
          <p:cNvSpPr>
            <a:spLocks noGrp="1"/>
          </p:cNvSpPr>
          <p:nvPr>
            <p:ph type="sldNum" sz="quarter" idx="12"/>
          </p:nvPr>
        </p:nvSpPr>
        <p:spPr/>
        <p:txBody>
          <a:bodyPr/>
          <a:lstStyle/>
          <a:p>
            <a:pPr>
              <a:defRPr/>
            </a:pPr>
            <a:fld id="{C00F5C30-DB29-40E4-AB5C-0498CD19DAC5}" type="slidenum">
              <a:rPr lang="en-US" smtClean="0"/>
              <a:pPr>
                <a:defRPr/>
              </a:pPr>
              <a:t>15</a:t>
            </a:fld>
            <a:endParaRPr lang="en-US"/>
          </a:p>
        </p:txBody>
      </p:sp>
      <p:sp>
        <p:nvSpPr>
          <p:cNvPr id="8"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Defense-In-Depth: what is missing?</a:t>
            </a:r>
          </a:p>
        </p:txBody>
      </p:sp>
      <p:graphicFrame>
        <p:nvGraphicFramePr>
          <p:cNvPr id="8" name="Content Placeholder 7"/>
          <p:cNvGraphicFramePr>
            <a:graphicFrameLocks noGrp="1"/>
          </p:cNvGraphicFramePr>
          <p:nvPr>
            <p:ph idx="1"/>
          </p:nvPr>
        </p:nvGraphicFramePr>
        <p:xfrm>
          <a:off x="457200" y="9906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pPr>
              <a:defRPr/>
            </a:pPr>
            <a:r>
              <a:rPr lang="en-US" smtClean="0"/>
              <a:t>MSIT 458 - FTM Group</a:t>
            </a:r>
            <a:endParaRPr lang="en-US"/>
          </a:p>
        </p:txBody>
      </p:sp>
      <p:sp>
        <p:nvSpPr>
          <p:cNvPr id="6" name="Slide Number Placeholder 5"/>
          <p:cNvSpPr>
            <a:spLocks noGrp="1"/>
          </p:cNvSpPr>
          <p:nvPr>
            <p:ph type="sldNum" sz="quarter" idx="12"/>
          </p:nvPr>
        </p:nvSpPr>
        <p:spPr/>
        <p:txBody>
          <a:bodyPr/>
          <a:lstStyle/>
          <a:p>
            <a:pPr>
              <a:defRPr/>
            </a:pPr>
            <a:fld id="{A8002584-9716-449A-B9D4-C4CABB7D866F}" type="slidenum">
              <a:rPr lang="en-US" smtClean="0"/>
              <a:pPr>
                <a:defRPr/>
              </a:pPr>
              <a:t>16</a:t>
            </a:fld>
            <a:endParaRPr lang="en-US"/>
          </a:p>
        </p:txBody>
      </p:sp>
      <p:sp>
        <p:nvSpPr>
          <p:cNvPr id="9"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Defense-In-Depth: what is missing cont.</a:t>
            </a:r>
          </a:p>
        </p:txBody>
      </p:sp>
      <p:sp>
        <p:nvSpPr>
          <p:cNvPr id="56322" name="Content Placeholder 2"/>
          <p:cNvSpPr>
            <a:spLocks noGrp="1"/>
          </p:cNvSpPr>
          <p:nvPr>
            <p:ph idx="1"/>
          </p:nvPr>
        </p:nvSpPr>
        <p:spPr/>
        <p:txBody>
          <a:bodyPr/>
          <a:lstStyle/>
          <a:p>
            <a:pPr eaLnBrk="1" hangingPunct="1"/>
            <a:r>
              <a:rPr lang="en-US" smtClean="0"/>
              <a:t>Weakest link in the chain</a:t>
            </a:r>
          </a:p>
          <a:p>
            <a:pPr lvl="1" eaLnBrk="1" hangingPunct="1"/>
            <a:r>
              <a:rPr lang="en-US" smtClean="0"/>
              <a:t>Host Level Security</a:t>
            </a:r>
          </a:p>
          <a:p>
            <a:pPr lvl="2" eaLnBrk="1" hangingPunct="1"/>
            <a:r>
              <a:rPr lang="en-US" smtClean="0"/>
              <a:t>Access Point- SSIDs, encryption, MAC, IP  </a:t>
            </a:r>
          </a:p>
          <a:p>
            <a:pPr lvl="1" eaLnBrk="1" hangingPunct="1"/>
            <a:r>
              <a:rPr lang="en-US" smtClean="0"/>
              <a:t>Application Level Security </a:t>
            </a:r>
          </a:p>
          <a:p>
            <a:pPr lvl="2" eaLnBrk="1" hangingPunct="1"/>
            <a:r>
              <a:rPr lang="en-US" smtClean="0"/>
              <a:t>OS: hot fixes/patches/updates</a:t>
            </a:r>
          </a:p>
          <a:p>
            <a:pPr lvl="2" eaLnBrk="1" hangingPunct="1"/>
            <a:r>
              <a:rPr lang="en-US" smtClean="0"/>
              <a:t>Applications: essential vs. non-essential</a:t>
            </a:r>
          </a:p>
          <a:p>
            <a:pPr lvl="2" eaLnBrk="1" hangingPunct="1"/>
            <a:r>
              <a:rPr lang="en-US" smtClean="0"/>
              <a:t>Access: “least privilege principle”</a:t>
            </a:r>
          </a:p>
          <a:p>
            <a:pPr lvl="2" eaLnBrk="1" hangingPunct="1"/>
            <a:r>
              <a:rPr lang="en-US" smtClean="0"/>
              <a:t>Protection: accounts, passwords, anti-virus, spyware, firewalls </a:t>
            </a:r>
          </a:p>
          <a:p>
            <a:pPr eaLnBrk="1" hangingPunct="1"/>
            <a:endParaRPr lang="en-US" smtClean="0"/>
          </a:p>
        </p:txBody>
      </p:sp>
      <p:sp>
        <p:nvSpPr>
          <p:cNvPr id="5" name="Footer Placeholder 4"/>
          <p:cNvSpPr>
            <a:spLocks noGrp="1"/>
          </p:cNvSpPr>
          <p:nvPr>
            <p:ph type="ftr" sz="quarter" idx="11"/>
          </p:nvPr>
        </p:nvSpPr>
        <p:spPr/>
        <p:txBody>
          <a:bodyPr/>
          <a:lstStyle/>
          <a:p>
            <a:pPr>
              <a:defRPr/>
            </a:pPr>
            <a:r>
              <a:rPr lang="en-US" smtClean="0"/>
              <a:t>MSIT 458 - FTM Group</a:t>
            </a:r>
            <a:endParaRPr lang="en-US"/>
          </a:p>
        </p:txBody>
      </p:sp>
      <p:sp>
        <p:nvSpPr>
          <p:cNvPr id="6" name="Slide Number Placeholder 5"/>
          <p:cNvSpPr>
            <a:spLocks noGrp="1"/>
          </p:cNvSpPr>
          <p:nvPr>
            <p:ph type="sldNum" sz="quarter" idx="12"/>
          </p:nvPr>
        </p:nvSpPr>
        <p:spPr/>
        <p:txBody>
          <a:bodyPr/>
          <a:lstStyle/>
          <a:p>
            <a:pPr>
              <a:defRPr/>
            </a:pPr>
            <a:fld id="{71637E2F-C974-4449-AB49-8165E20FD583}" type="slidenum">
              <a:rPr lang="en-US" smtClean="0"/>
              <a:pPr>
                <a:defRPr/>
              </a:pPr>
              <a:t>17</a:t>
            </a:fld>
            <a:endParaRPr lang="en-US"/>
          </a:p>
        </p:txBody>
      </p:sp>
      <p:pic>
        <p:nvPicPr>
          <p:cNvPr id="56325" name="Picture 6"/>
          <p:cNvPicPr>
            <a:picLocks noChangeAspect="1"/>
          </p:cNvPicPr>
          <p:nvPr/>
        </p:nvPicPr>
        <p:blipFill>
          <a:blip r:embed="rId3"/>
          <a:srcRect/>
          <a:stretch>
            <a:fillRect/>
          </a:stretch>
        </p:blipFill>
        <p:spPr bwMode="auto">
          <a:xfrm>
            <a:off x="3505200" y="4953000"/>
            <a:ext cx="1905000" cy="1428750"/>
          </a:xfrm>
          <a:prstGeom prst="rect">
            <a:avLst/>
          </a:prstGeom>
          <a:noFill/>
          <a:ln w="9525">
            <a:noFill/>
            <a:miter lim="800000"/>
            <a:headEnd/>
            <a:tailEnd/>
          </a:ln>
        </p:spPr>
      </p:pic>
      <p:sp>
        <p:nvSpPr>
          <p:cNvPr id="10"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Some Powerful Wireless Exploitation Tools</a:t>
            </a:r>
          </a:p>
        </p:txBody>
      </p:sp>
      <p:sp>
        <p:nvSpPr>
          <p:cNvPr id="3" name="Content Placeholder 2"/>
          <p:cNvSpPr>
            <a:spLocks noGrp="1"/>
          </p:cNvSpPr>
          <p:nvPr>
            <p:ph idx="1"/>
          </p:nvPr>
        </p:nvSpPr>
        <p:spPr>
          <a:xfrm>
            <a:off x="0" y="762000"/>
            <a:ext cx="9829800" cy="5410200"/>
          </a:xfrm>
        </p:spPr>
        <p:txBody>
          <a:bodyPr>
            <a:normAutofit lnSpcReduction="10000"/>
          </a:bodyPr>
          <a:lstStyle/>
          <a:p>
            <a:pPr marL="514350" indent="-514350" eaLnBrk="1" hangingPunct="1">
              <a:buFont typeface="Arial" charset="0"/>
              <a:buNone/>
              <a:defRPr/>
            </a:pPr>
            <a:r>
              <a:rPr lang="en-US" dirty="0" smtClean="0"/>
              <a:t> </a:t>
            </a:r>
            <a:r>
              <a:rPr lang="en-US" sz="2300" dirty="0" smtClean="0"/>
              <a:t>According to “</a:t>
            </a:r>
            <a:r>
              <a:rPr lang="en-US" sz="2300" dirty="0" err="1" smtClean="0"/>
              <a:t>sectools.org</a:t>
            </a:r>
            <a:r>
              <a:rPr lang="en-US" sz="2300" dirty="0" smtClean="0"/>
              <a:t>”  top 5 wireless cracking tools:</a:t>
            </a:r>
          </a:p>
          <a:p>
            <a:pPr marL="514350" indent="-514350" eaLnBrk="1" hangingPunct="1">
              <a:buFont typeface="Arial" charset="0"/>
              <a:buNone/>
              <a:defRPr/>
            </a:pPr>
            <a:endParaRPr lang="en-US" dirty="0" smtClean="0">
              <a:hlinkClick r:id="rId3"/>
            </a:endParaRPr>
          </a:p>
          <a:p>
            <a:pPr marL="514350" indent="-514350" eaLnBrk="1" hangingPunct="1">
              <a:buFont typeface="Arial" charset="0"/>
              <a:buNone/>
              <a:defRPr/>
            </a:pPr>
            <a:r>
              <a:rPr lang="en-US" dirty="0" smtClean="0"/>
              <a:t>  </a:t>
            </a:r>
            <a:endParaRPr lang="en-US" u="sng" dirty="0" smtClean="0"/>
          </a:p>
          <a:p>
            <a:pPr marL="514350" indent="-514350" eaLnBrk="1" hangingPunct="1">
              <a:buFont typeface="Arial" charset="0"/>
              <a:buNone/>
              <a:defRPr/>
            </a:pPr>
            <a:endParaRPr lang="en-US" u="sng" dirty="0" smtClean="0"/>
          </a:p>
          <a:p>
            <a:pPr marL="514350" indent="-514350" eaLnBrk="1" hangingPunct="1">
              <a:buFont typeface="Arial" charset="0"/>
              <a:buNone/>
              <a:defRPr/>
            </a:pPr>
            <a:endParaRPr lang="en-US" u="sng" dirty="0" smtClean="0"/>
          </a:p>
          <a:p>
            <a:pPr marL="514350" indent="-514350" eaLnBrk="1" hangingPunct="1">
              <a:buFont typeface="Arial" charset="0"/>
              <a:buNone/>
              <a:defRPr/>
            </a:pPr>
            <a:r>
              <a:rPr lang="en-US" sz="2000" dirty="0" smtClean="0"/>
              <a:t>Wardriving, warwalking, war-*, etc.</a:t>
            </a:r>
          </a:p>
          <a:p>
            <a:pPr marL="514350" indent="-514350" eaLnBrk="1" hangingPunct="1">
              <a:buFont typeface="Arial" charset="0"/>
              <a:buNone/>
              <a:defRPr/>
            </a:pPr>
            <a:endParaRPr lang="en-US" sz="2000" dirty="0" smtClean="0"/>
          </a:p>
          <a:p>
            <a:pPr marL="514350" indent="-514350" eaLnBrk="1" hangingPunct="1">
              <a:buFont typeface="Arial" charset="0"/>
              <a:buNone/>
              <a:defRPr/>
            </a:pPr>
            <a:r>
              <a:rPr lang="en-US" sz="2000" dirty="0" err="1" smtClean="0"/>
              <a:t>Aircrack-ng</a:t>
            </a:r>
            <a:r>
              <a:rPr lang="en-US" sz="2000" dirty="0" smtClean="0"/>
              <a:t> – one of the </a:t>
            </a:r>
            <a:r>
              <a:rPr lang="en-US" sz="2000" u="sng" dirty="0" smtClean="0"/>
              <a:t>fastest </a:t>
            </a:r>
            <a:r>
              <a:rPr lang="en-US" sz="2000" dirty="0" smtClean="0"/>
              <a:t>WEP/WPA crack tool available </a:t>
            </a:r>
          </a:p>
          <a:p>
            <a:pPr marL="514350" indent="-514350" eaLnBrk="1" hangingPunct="1">
              <a:buFont typeface="Arial" charset="0"/>
              <a:buNone/>
              <a:defRPr/>
            </a:pPr>
            <a:r>
              <a:rPr lang="en-US" sz="2000" dirty="0" smtClean="0"/>
              <a:t>	A) Computing resources</a:t>
            </a:r>
          </a:p>
          <a:p>
            <a:pPr marL="514350" indent="-514350" eaLnBrk="1" hangingPunct="1">
              <a:buFont typeface="Arial" charset="0"/>
              <a:buNone/>
              <a:defRPr/>
            </a:pPr>
            <a:r>
              <a:rPr lang="en-US" sz="2000" dirty="0" smtClean="0"/>
              <a:t>	B) KEY complexity </a:t>
            </a:r>
          </a:p>
          <a:p>
            <a:pPr marL="514350" indent="-514350" eaLnBrk="1" hangingPunct="1">
              <a:buFont typeface="Arial" charset="0"/>
              <a:buNone/>
              <a:defRPr/>
            </a:pPr>
            <a:r>
              <a:rPr lang="en-US" sz="2000" dirty="0" smtClean="0"/>
              <a:t>	C) Dictionary </a:t>
            </a:r>
          </a:p>
          <a:p>
            <a:pPr marL="514350" indent="-514350" eaLnBrk="1" hangingPunct="1">
              <a:buFont typeface="Arial" charset="0"/>
              <a:buNone/>
              <a:defRPr/>
            </a:pPr>
            <a:r>
              <a:rPr lang="en-US" sz="2000" dirty="0" smtClean="0"/>
              <a:t>					</a:t>
            </a:r>
            <a:r>
              <a:rPr lang="en-US" sz="2000" dirty="0" err="1" smtClean="0">
                <a:hlinkClick r:id="rId3"/>
              </a:rPr>
              <a:t>Youtube</a:t>
            </a:r>
            <a:r>
              <a:rPr lang="en-US" sz="2000" dirty="0" smtClean="0">
                <a:hlinkClick r:id="rId3"/>
              </a:rPr>
              <a:t> Demo</a:t>
            </a:r>
            <a:endParaRPr lang="en-US" sz="2000" dirty="0" smtClean="0"/>
          </a:p>
          <a:p>
            <a:pPr marL="514350" indent="-514350" eaLnBrk="1" hangingPunct="1">
              <a:buFont typeface="Arial" charset="0"/>
              <a:buNone/>
              <a:defRPr/>
            </a:pPr>
            <a:r>
              <a:rPr lang="en-US" sz="2000" dirty="0" smtClean="0"/>
              <a:t> </a:t>
            </a:r>
            <a:endParaRPr lang="en-US" sz="2200" dirty="0" smtClean="0">
              <a:hlinkClick r:id="rId3"/>
            </a:endParaRPr>
          </a:p>
          <a:p>
            <a:pPr marL="514350" indent="-514350" eaLnBrk="1" hangingPunct="1">
              <a:buFont typeface="Arial" charset="0"/>
              <a:buNone/>
              <a:defRPr/>
            </a:pPr>
            <a:endParaRPr lang="en-US" u="sng" dirty="0" smtClean="0">
              <a:hlinkClick r:id="rId3"/>
            </a:endParaRPr>
          </a:p>
        </p:txBody>
      </p:sp>
      <p:sp>
        <p:nvSpPr>
          <p:cNvPr id="5" name="Footer Placeholder 4"/>
          <p:cNvSpPr>
            <a:spLocks noGrp="1"/>
          </p:cNvSpPr>
          <p:nvPr>
            <p:ph type="ftr" sz="quarter" idx="11"/>
          </p:nvPr>
        </p:nvSpPr>
        <p:spPr/>
        <p:txBody>
          <a:bodyPr/>
          <a:lstStyle/>
          <a:p>
            <a:pPr>
              <a:defRPr/>
            </a:pPr>
            <a:r>
              <a:rPr lang="en-US" smtClean="0"/>
              <a:t>MSIT 458 - FTM Group</a:t>
            </a:r>
            <a:endParaRPr lang="en-US" dirty="0"/>
          </a:p>
        </p:txBody>
      </p:sp>
      <p:sp>
        <p:nvSpPr>
          <p:cNvPr id="6" name="Slide Number Placeholder 5"/>
          <p:cNvSpPr>
            <a:spLocks noGrp="1"/>
          </p:cNvSpPr>
          <p:nvPr>
            <p:ph type="sldNum" sz="quarter" idx="12"/>
          </p:nvPr>
        </p:nvSpPr>
        <p:spPr/>
        <p:txBody>
          <a:bodyPr/>
          <a:lstStyle/>
          <a:p>
            <a:pPr>
              <a:defRPr/>
            </a:pPr>
            <a:fld id="{A61C51B0-69AC-48F8-B913-CBCC38338B26}" type="slidenum">
              <a:rPr lang="en-US" smtClean="0"/>
              <a:pPr>
                <a:defRPr/>
              </a:pPr>
              <a:t>18</a:t>
            </a:fld>
            <a:endParaRPr lang="en-US"/>
          </a:p>
        </p:txBody>
      </p:sp>
      <p:graphicFrame>
        <p:nvGraphicFramePr>
          <p:cNvPr id="12" name="Table 11"/>
          <p:cNvGraphicFramePr>
            <a:graphicFrameLocks noGrp="1"/>
          </p:cNvGraphicFramePr>
          <p:nvPr/>
        </p:nvGraphicFramePr>
        <p:xfrm>
          <a:off x="228600" y="1447800"/>
          <a:ext cx="8610600" cy="1730375"/>
        </p:xfrm>
        <a:graphic>
          <a:graphicData uri="http://schemas.openxmlformats.org/drawingml/2006/table">
            <a:tbl>
              <a:tblPr firstRow="1" bandRow="1">
                <a:tableStyleId>{5C22544A-7EE6-4342-B048-85BDC9FD1C3A}</a:tableStyleId>
              </a:tblPr>
              <a:tblGrid>
                <a:gridCol w="1722120"/>
                <a:gridCol w="2152650"/>
                <a:gridCol w="1614488"/>
                <a:gridCol w="1399223"/>
                <a:gridCol w="1722120"/>
              </a:tblGrid>
              <a:tr h="311543">
                <a:tc>
                  <a:txBody>
                    <a:bodyPr/>
                    <a:lstStyle/>
                    <a:p>
                      <a:r>
                        <a:rPr lang="en-US" dirty="0" smtClean="0"/>
                        <a:t>Kismet</a:t>
                      </a:r>
                      <a:endParaRPr lang="en-US" dirty="0"/>
                    </a:p>
                  </a:txBody>
                  <a:tcPr/>
                </a:tc>
                <a:tc>
                  <a:txBody>
                    <a:bodyPr/>
                    <a:lstStyle/>
                    <a:p>
                      <a:r>
                        <a:rPr lang="en-US" dirty="0" err="1" smtClean="0"/>
                        <a:t>NetStumbler</a:t>
                      </a:r>
                      <a:endParaRPr lang="en-US" dirty="0"/>
                    </a:p>
                  </a:txBody>
                  <a:tcPr/>
                </a:tc>
                <a:tc>
                  <a:txBody>
                    <a:bodyPr/>
                    <a:lstStyle/>
                    <a:p>
                      <a:r>
                        <a:rPr lang="en-US" dirty="0" err="1" smtClean="0"/>
                        <a:t>Aircrack-ng</a:t>
                      </a:r>
                      <a:endParaRPr lang="en-US" dirty="0"/>
                    </a:p>
                  </a:txBody>
                  <a:tcPr/>
                </a:tc>
                <a:tc>
                  <a:txBody>
                    <a:bodyPr/>
                    <a:lstStyle/>
                    <a:p>
                      <a:r>
                        <a:rPr lang="en-US" dirty="0" err="1" smtClean="0"/>
                        <a:t>AirSnort</a:t>
                      </a:r>
                      <a:endParaRPr lang="en-US" dirty="0"/>
                    </a:p>
                  </a:txBody>
                  <a:tcPr/>
                </a:tc>
                <a:tc>
                  <a:txBody>
                    <a:bodyPr/>
                    <a:lstStyle/>
                    <a:p>
                      <a:r>
                        <a:rPr lang="en-US" dirty="0" err="1" smtClean="0"/>
                        <a:t>KisMAC</a:t>
                      </a:r>
                      <a:endParaRPr lang="en-US" dirty="0"/>
                    </a:p>
                  </a:txBody>
                  <a:tcPr/>
                </a:tc>
              </a:tr>
              <a:tr h="136485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58393" name="Picture 13" descr="kismet.png"/>
          <p:cNvPicPr>
            <a:picLocks noChangeAspect="1"/>
          </p:cNvPicPr>
          <p:nvPr/>
        </p:nvPicPr>
        <p:blipFill>
          <a:blip r:embed="rId4"/>
          <a:srcRect/>
          <a:stretch>
            <a:fillRect/>
          </a:stretch>
        </p:blipFill>
        <p:spPr bwMode="auto">
          <a:xfrm>
            <a:off x="457200" y="2057400"/>
            <a:ext cx="1325563" cy="762000"/>
          </a:xfrm>
          <a:prstGeom prst="rect">
            <a:avLst/>
          </a:prstGeom>
          <a:noFill/>
          <a:ln w="9525">
            <a:noFill/>
            <a:miter lim="800000"/>
            <a:headEnd/>
            <a:tailEnd/>
          </a:ln>
        </p:spPr>
      </p:pic>
      <p:pic>
        <p:nvPicPr>
          <p:cNvPr id="58394" name="Picture 14" descr="netstumbler.png"/>
          <p:cNvPicPr>
            <a:picLocks noChangeAspect="1"/>
          </p:cNvPicPr>
          <p:nvPr/>
        </p:nvPicPr>
        <p:blipFill>
          <a:blip r:embed="rId5"/>
          <a:srcRect/>
          <a:stretch>
            <a:fillRect/>
          </a:stretch>
        </p:blipFill>
        <p:spPr bwMode="auto">
          <a:xfrm>
            <a:off x="2209800" y="2286000"/>
            <a:ext cx="1641475" cy="533400"/>
          </a:xfrm>
          <a:prstGeom prst="rect">
            <a:avLst/>
          </a:prstGeom>
          <a:noFill/>
          <a:ln w="9525">
            <a:noFill/>
            <a:miter lim="800000"/>
            <a:headEnd/>
            <a:tailEnd/>
          </a:ln>
        </p:spPr>
      </p:pic>
      <p:pic>
        <p:nvPicPr>
          <p:cNvPr id="58395" name="Picture 15" descr="aircrack.png"/>
          <p:cNvPicPr>
            <a:picLocks noChangeAspect="1"/>
          </p:cNvPicPr>
          <p:nvPr/>
        </p:nvPicPr>
        <p:blipFill>
          <a:blip r:embed="rId6"/>
          <a:srcRect/>
          <a:stretch>
            <a:fillRect/>
          </a:stretch>
        </p:blipFill>
        <p:spPr bwMode="auto">
          <a:xfrm>
            <a:off x="4343400" y="2133600"/>
            <a:ext cx="1016000" cy="800100"/>
          </a:xfrm>
          <a:prstGeom prst="rect">
            <a:avLst/>
          </a:prstGeom>
          <a:noFill/>
          <a:ln w="9525">
            <a:noFill/>
            <a:miter lim="800000"/>
            <a:headEnd/>
            <a:tailEnd/>
          </a:ln>
        </p:spPr>
      </p:pic>
      <p:pic>
        <p:nvPicPr>
          <p:cNvPr id="58396" name="Picture 16" descr="airsnort.png"/>
          <p:cNvPicPr>
            <a:picLocks noChangeAspect="1"/>
          </p:cNvPicPr>
          <p:nvPr/>
        </p:nvPicPr>
        <p:blipFill>
          <a:blip r:embed="rId7"/>
          <a:srcRect/>
          <a:stretch>
            <a:fillRect/>
          </a:stretch>
        </p:blipFill>
        <p:spPr bwMode="auto">
          <a:xfrm>
            <a:off x="5791200" y="2209800"/>
            <a:ext cx="1219200" cy="625475"/>
          </a:xfrm>
          <a:prstGeom prst="rect">
            <a:avLst/>
          </a:prstGeom>
          <a:noFill/>
          <a:ln w="9525">
            <a:noFill/>
            <a:miter lim="800000"/>
            <a:headEnd/>
            <a:tailEnd/>
          </a:ln>
        </p:spPr>
      </p:pic>
      <p:pic>
        <p:nvPicPr>
          <p:cNvPr id="58397" name="Picture 17" descr="kismac.png"/>
          <p:cNvPicPr>
            <a:picLocks noChangeAspect="1"/>
          </p:cNvPicPr>
          <p:nvPr/>
        </p:nvPicPr>
        <p:blipFill>
          <a:blip r:embed="rId8"/>
          <a:srcRect/>
          <a:stretch>
            <a:fillRect/>
          </a:stretch>
        </p:blipFill>
        <p:spPr bwMode="auto">
          <a:xfrm>
            <a:off x="7391400" y="2057400"/>
            <a:ext cx="1016000" cy="1016000"/>
          </a:xfrm>
          <a:prstGeom prst="rect">
            <a:avLst/>
          </a:prstGeom>
          <a:noFill/>
          <a:ln w="9525">
            <a:noFill/>
            <a:miter lim="800000"/>
            <a:headEnd/>
            <a:tailEnd/>
          </a:ln>
        </p:spPr>
      </p:pic>
      <p:sp>
        <p:nvSpPr>
          <p:cNvPr id="13"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MSIT 458 - FTM Group</a:t>
            </a:r>
          </a:p>
        </p:txBody>
      </p:sp>
      <p:sp>
        <p:nvSpPr>
          <p:cNvPr id="6" name="Slide Number Placeholder 5"/>
          <p:cNvSpPr>
            <a:spLocks noGrp="1"/>
          </p:cNvSpPr>
          <p:nvPr>
            <p:ph type="sldNum" sz="quarter" idx="12"/>
          </p:nvPr>
        </p:nvSpPr>
        <p:spPr/>
        <p:txBody>
          <a:bodyPr/>
          <a:lstStyle/>
          <a:p>
            <a:pPr>
              <a:defRPr/>
            </a:pPr>
            <a:fld id="{707DCF0A-9F02-4640-8F55-51A3C1470B0E}" type="slidenum">
              <a:rPr lang="en-US"/>
              <a:pPr>
                <a:defRPr/>
              </a:pPr>
              <a:t>19</a:t>
            </a:fld>
            <a:endParaRPr lang="en-US"/>
          </a:p>
        </p:txBody>
      </p:sp>
      <p:pic>
        <p:nvPicPr>
          <p:cNvPr id="60419" name="Picture 3" descr="PPP_CGEN1_CLP_Questionmark.tif"/>
          <p:cNvPicPr>
            <a:picLocks noChangeAspect="1"/>
          </p:cNvPicPr>
          <p:nvPr/>
        </p:nvPicPr>
        <p:blipFill>
          <a:blip r:embed="rId2"/>
          <a:srcRect/>
          <a:stretch>
            <a:fillRect/>
          </a:stretch>
        </p:blipFill>
        <p:spPr bwMode="auto">
          <a:xfrm>
            <a:off x="3429000" y="1295400"/>
            <a:ext cx="2324100" cy="4800600"/>
          </a:xfrm>
          <a:prstGeom prst="rect">
            <a:avLst/>
          </a:prstGeom>
          <a:noFill/>
          <a:ln w="9525">
            <a:noFill/>
            <a:miter lim="800000"/>
            <a:headEnd/>
            <a:tailEnd/>
          </a:ln>
        </p:spPr>
      </p:pic>
      <p:sp>
        <p:nvSpPr>
          <p:cNvPr id="8" name="TextBox 7"/>
          <p:cNvSpPr txBox="1"/>
          <p:nvPr/>
        </p:nvSpPr>
        <p:spPr>
          <a:xfrm>
            <a:off x="2852737" y="4873625"/>
            <a:ext cx="3509294" cy="769441"/>
          </a:xfrm>
          <a:prstGeom prst="rect">
            <a:avLst/>
          </a:prstGeom>
          <a:noFill/>
        </p:spPr>
        <p:txBody>
          <a:bodyPr wrap="none">
            <a:spAutoFit/>
          </a:bodyPr>
          <a:lstStyle/>
          <a:p>
            <a:pP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rPr>
              <a:t>QUESTIONS</a:t>
            </a:r>
          </a:p>
        </p:txBody>
      </p:sp>
      <p:sp>
        <p:nvSpPr>
          <p:cNvPr id="9"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en-US" smtClean="0"/>
              <a:t>Unified vs. Non-Unified WLAN</a:t>
            </a:r>
          </a:p>
        </p:txBody>
      </p:sp>
      <p:pic>
        <p:nvPicPr>
          <p:cNvPr id="31746" name="Picture 4"/>
          <p:cNvPicPr>
            <a:picLocks noChangeAspect="1" noChangeArrowheads="1"/>
          </p:cNvPicPr>
          <p:nvPr/>
        </p:nvPicPr>
        <p:blipFill>
          <a:blip r:embed="rId3"/>
          <a:srcRect l="43942" t="36557" r="30209" b="37088"/>
          <a:stretch>
            <a:fillRect/>
          </a:stretch>
        </p:blipFill>
        <p:spPr bwMode="auto">
          <a:xfrm>
            <a:off x="152400" y="1265238"/>
            <a:ext cx="4019550" cy="3535362"/>
          </a:xfrm>
          <a:prstGeom prst="rect">
            <a:avLst/>
          </a:prstGeom>
          <a:noFill/>
          <a:ln w="9525">
            <a:noFill/>
            <a:miter lim="800000"/>
            <a:headEnd/>
            <a:tailEnd/>
          </a:ln>
        </p:spPr>
      </p:pic>
      <p:pic>
        <p:nvPicPr>
          <p:cNvPr id="31747" name="Picture 6"/>
          <p:cNvPicPr>
            <a:picLocks noChangeAspect="1" noChangeArrowheads="1"/>
          </p:cNvPicPr>
          <p:nvPr/>
        </p:nvPicPr>
        <p:blipFill>
          <a:blip r:embed="rId4"/>
          <a:srcRect l="38750" t="42188" r="26875" b="31250"/>
          <a:stretch>
            <a:fillRect/>
          </a:stretch>
        </p:blipFill>
        <p:spPr bwMode="auto">
          <a:xfrm>
            <a:off x="4495800" y="1166813"/>
            <a:ext cx="4648200" cy="3633787"/>
          </a:xfrm>
          <a:prstGeom prst="rect">
            <a:avLst/>
          </a:prstGeom>
          <a:noFill/>
          <a:ln w="9525">
            <a:noFill/>
            <a:miter lim="800000"/>
            <a:headEnd/>
            <a:tailEnd/>
          </a:ln>
        </p:spPr>
      </p:pic>
      <p:sp>
        <p:nvSpPr>
          <p:cNvPr id="31748" name="Text Box 7"/>
          <p:cNvSpPr txBox="1">
            <a:spLocks noChangeArrowheads="1"/>
          </p:cNvSpPr>
          <p:nvPr/>
        </p:nvSpPr>
        <p:spPr bwMode="auto">
          <a:xfrm>
            <a:off x="1219200" y="1004888"/>
            <a:ext cx="2590800" cy="366712"/>
          </a:xfrm>
          <a:prstGeom prst="rect">
            <a:avLst/>
          </a:prstGeom>
          <a:noFill/>
          <a:ln w="9525">
            <a:noFill/>
            <a:miter lim="800000"/>
            <a:headEnd/>
            <a:tailEnd/>
          </a:ln>
        </p:spPr>
        <p:txBody>
          <a:bodyPr>
            <a:spAutoFit/>
          </a:bodyPr>
          <a:lstStyle/>
          <a:p>
            <a:pPr>
              <a:spcBef>
                <a:spcPct val="50000"/>
              </a:spcBef>
            </a:pPr>
            <a:r>
              <a:rPr lang="en-US" b="1"/>
              <a:t>Non - Unified</a:t>
            </a:r>
          </a:p>
        </p:txBody>
      </p:sp>
      <p:sp>
        <p:nvSpPr>
          <p:cNvPr id="31749" name="Text Box 8"/>
          <p:cNvSpPr txBox="1">
            <a:spLocks noChangeArrowheads="1"/>
          </p:cNvSpPr>
          <p:nvPr/>
        </p:nvSpPr>
        <p:spPr bwMode="auto">
          <a:xfrm>
            <a:off x="5791200" y="1004888"/>
            <a:ext cx="2590800" cy="366712"/>
          </a:xfrm>
          <a:prstGeom prst="rect">
            <a:avLst/>
          </a:prstGeom>
          <a:noFill/>
          <a:ln w="9525">
            <a:noFill/>
            <a:miter lim="800000"/>
            <a:headEnd/>
            <a:tailEnd/>
          </a:ln>
        </p:spPr>
        <p:txBody>
          <a:bodyPr>
            <a:spAutoFit/>
          </a:bodyPr>
          <a:lstStyle/>
          <a:p>
            <a:pPr>
              <a:spcBef>
                <a:spcPct val="50000"/>
              </a:spcBef>
            </a:pPr>
            <a:r>
              <a:rPr lang="en-US" b="1"/>
              <a:t>Unified</a:t>
            </a:r>
          </a:p>
        </p:txBody>
      </p:sp>
      <p:sp>
        <p:nvSpPr>
          <p:cNvPr id="31750" name="Text Box 9"/>
          <p:cNvSpPr txBox="1">
            <a:spLocks noChangeArrowheads="1"/>
          </p:cNvSpPr>
          <p:nvPr/>
        </p:nvSpPr>
        <p:spPr bwMode="auto">
          <a:xfrm>
            <a:off x="914400" y="5189538"/>
            <a:ext cx="7010400" cy="830262"/>
          </a:xfrm>
          <a:prstGeom prst="rect">
            <a:avLst/>
          </a:prstGeom>
          <a:noFill/>
          <a:ln w="9525">
            <a:noFill/>
            <a:miter lim="800000"/>
            <a:headEnd/>
            <a:tailEnd/>
          </a:ln>
        </p:spPr>
        <p:txBody>
          <a:bodyPr>
            <a:spAutoFit/>
          </a:bodyPr>
          <a:lstStyle/>
          <a:p>
            <a:pPr>
              <a:spcBef>
                <a:spcPct val="50000"/>
              </a:spcBef>
            </a:pPr>
            <a:r>
              <a:rPr lang="en-US" sz="2400" b="1"/>
              <a:t>The paper claims that the Unified System will save costs, but this claim is unsubstantiated</a:t>
            </a:r>
          </a:p>
        </p:txBody>
      </p:sp>
      <p:sp>
        <p:nvSpPr>
          <p:cNvPr id="8" name="Date Placeholder 3"/>
          <p:cNvSpPr>
            <a:spLocks noGrp="1"/>
          </p:cNvSpPr>
          <p:nvPr>
            <p:ph type="dt" sz="quarter" idx="10"/>
          </p:nvPr>
        </p:nvSpPr>
        <p:spPr/>
        <p:txBody>
          <a:bodyPr/>
          <a:lstStyle/>
          <a:p>
            <a:pPr>
              <a:defRPr/>
            </a:pPr>
            <a:r>
              <a:rPr lang="en-US"/>
              <a:t>03/06/2010</a:t>
            </a:r>
          </a:p>
        </p:txBody>
      </p:sp>
      <p:sp>
        <p:nvSpPr>
          <p:cNvPr id="9" name="Footer Placeholder 5"/>
          <p:cNvSpPr>
            <a:spLocks noGrp="1"/>
          </p:cNvSpPr>
          <p:nvPr>
            <p:ph type="ftr" sz="quarter" idx="11"/>
          </p:nvPr>
        </p:nvSpPr>
        <p:spPr/>
        <p:txBody>
          <a:bodyPr/>
          <a:lstStyle/>
          <a:p>
            <a:pPr>
              <a:defRPr/>
            </a:pPr>
            <a:r>
              <a:rPr lang="en-US"/>
              <a:t>MSIT 458 - FTM Group</a:t>
            </a:r>
          </a:p>
        </p:txBody>
      </p:sp>
      <p:sp>
        <p:nvSpPr>
          <p:cNvPr id="10" name="Slide Number Placeholder 4"/>
          <p:cNvSpPr>
            <a:spLocks noGrp="1"/>
          </p:cNvSpPr>
          <p:nvPr>
            <p:ph type="sldNum" sz="quarter" idx="12"/>
          </p:nvPr>
        </p:nvSpPr>
        <p:spPr/>
        <p:txBody>
          <a:bodyPr/>
          <a:lstStyle/>
          <a:p>
            <a:pPr>
              <a:defRPr/>
            </a:pPr>
            <a:fld id="{8E0C2361-106F-4870-A6A9-17E1CD78E92E}" type="slidenum">
              <a:rPr lang="en-US"/>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Total Cost of Ownership</a:t>
            </a:r>
          </a:p>
        </p:txBody>
      </p:sp>
      <p:sp>
        <p:nvSpPr>
          <p:cNvPr id="5" name="Slide Number Placeholder 4"/>
          <p:cNvSpPr>
            <a:spLocks noGrp="1"/>
          </p:cNvSpPr>
          <p:nvPr>
            <p:ph type="sldNum" sz="quarter" idx="12"/>
          </p:nvPr>
        </p:nvSpPr>
        <p:spPr/>
        <p:txBody>
          <a:bodyPr/>
          <a:lstStyle/>
          <a:p>
            <a:pPr>
              <a:defRPr/>
            </a:pPr>
            <a:fld id="{9528F2C3-A724-47C5-8B82-65A6F44563DD}" type="slidenum">
              <a:rPr lang="en-US"/>
              <a:pPr>
                <a:defRPr/>
              </a:pPr>
              <a:t>3</a:t>
            </a:fld>
            <a:endParaRPr lang="en-US"/>
          </a:p>
        </p:txBody>
      </p:sp>
      <p:sp>
        <p:nvSpPr>
          <p:cNvPr id="6" name="Footer Placeholder 5"/>
          <p:cNvSpPr>
            <a:spLocks noGrp="1"/>
          </p:cNvSpPr>
          <p:nvPr>
            <p:ph type="ftr" sz="quarter" idx="11"/>
          </p:nvPr>
        </p:nvSpPr>
        <p:spPr/>
        <p:txBody>
          <a:bodyPr/>
          <a:lstStyle/>
          <a:p>
            <a:pPr>
              <a:defRPr/>
            </a:pPr>
            <a:r>
              <a:rPr lang="en-US"/>
              <a:t>MSIT 458 - FTM Group</a:t>
            </a:r>
          </a:p>
        </p:txBody>
      </p:sp>
      <p:sp>
        <p:nvSpPr>
          <p:cNvPr id="33796" name="Content Placeholder 2"/>
          <p:cNvSpPr>
            <a:spLocks noGrp="1"/>
          </p:cNvSpPr>
          <p:nvPr>
            <p:ph idx="1"/>
          </p:nvPr>
        </p:nvSpPr>
        <p:spPr>
          <a:xfrm>
            <a:off x="457200" y="1143000"/>
            <a:ext cx="8229600" cy="4525963"/>
          </a:xfrm>
        </p:spPr>
        <p:txBody>
          <a:bodyPr/>
          <a:lstStyle/>
          <a:p>
            <a:pPr eaLnBrk="1" hangingPunct="1">
              <a:lnSpc>
                <a:spcPct val="90000"/>
              </a:lnSpc>
              <a:buFont typeface="Arial" charset="0"/>
              <a:buNone/>
            </a:pPr>
            <a:r>
              <a:rPr lang="en-US" sz="2800" b="1" smtClean="0"/>
              <a:t>To determine cost savings, a company must evaluate:</a:t>
            </a:r>
          </a:p>
          <a:p>
            <a:pPr eaLnBrk="1" hangingPunct="1">
              <a:lnSpc>
                <a:spcPct val="90000"/>
              </a:lnSpc>
            </a:pPr>
            <a:r>
              <a:rPr lang="en-US" sz="2800" smtClean="0"/>
              <a:t>Is there a savings in acquiring the new infrastructure?</a:t>
            </a:r>
          </a:p>
          <a:p>
            <a:pPr eaLnBrk="1" hangingPunct="1">
              <a:lnSpc>
                <a:spcPct val="90000"/>
              </a:lnSpc>
            </a:pPr>
            <a:r>
              <a:rPr lang="en-US" sz="2800" smtClean="0"/>
              <a:t>Will the savings be achieved in ongoing maintenance and upgrades?</a:t>
            </a:r>
          </a:p>
          <a:p>
            <a:pPr eaLnBrk="1" hangingPunct="1">
              <a:lnSpc>
                <a:spcPct val="90000"/>
              </a:lnSpc>
            </a:pPr>
            <a:r>
              <a:rPr lang="en-US" sz="2800" smtClean="0"/>
              <a:t>What is the ROI and Payback Period?</a:t>
            </a:r>
          </a:p>
          <a:p>
            <a:pPr eaLnBrk="1" hangingPunct="1">
              <a:lnSpc>
                <a:spcPct val="90000"/>
              </a:lnSpc>
            </a:pPr>
            <a:r>
              <a:rPr lang="en-US" sz="2800" smtClean="0"/>
              <a:t>Is the project in line with the company’s strategic priorities, for example, supporting a growing mobile population?</a:t>
            </a:r>
          </a:p>
          <a:p>
            <a:pPr eaLnBrk="1" hangingPunct="1">
              <a:lnSpc>
                <a:spcPct val="90000"/>
              </a:lnSpc>
            </a:pPr>
            <a:r>
              <a:rPr lang="en-US" sz="2800" smtClean="0"/>
              <a:t>How does a diverse workforce or global presence impact the decision?</a:t>
            </a:r>
          </a:p>
          <a:p>
            <a:pPr eaLnBrk="1" hangingPunct="1"/>
            <a:endParaRPr lang="en-US" smtClean="0"/>
          </a:p>
        </p:txBody>
      </p:sp>
      <p:sp>
        <p:nvSpPr>
          <p:cNvPr id="7"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Total Cost of Ownership</a:t>
            </a:r>
          </a:p>
        </p:txBody>
      </p:sp>
      <p:sp>
        <p:nvSpPr>
          <p:cNvPr id="5" name="Slide Number Placeholder 4"/>
          <p:cNvSpPr>
            <a:spLocks noGrp="1"/>
          </p:cNvSpPr>
          <p:nvPr>
            <p:ph type="sldNum" sz="quarter" idx="12"/>
          </p:nvPr>
        </p:nvSpPr>
        <p:spPr/>
        <p:txBody>
          <a:bodyPr/>
          <a:lstStyle/>
          <a:p>
            <a:pPr>
              <a:defRPr/>
            </a:pPr>
            <a:fld id="{2028BBB4-035D-4AB8-8013-D890257FD10B}" type="slidenum">
              <a:rPr lang="en-US"/>
              <a:pPr>
                <a:defRPr/>
              </a:pPr>
              <a:t>4</a:t>
            </a:fld>
            <a:endParaRPr lang="en-US"/>
          </a:p>
        </p:txBody>
      </p:sp>
      <p:sp>
        <p:nvSpPr>
          <p:cNvPr id="6" name="Footer Placeholder 5"/>
          <p:cNvSpPr>
            <a:spLocks noGrp="1"/>
          </p:cNvSpPr>
          <p:nvPr>
            <p:ph type="ftr" sz="quarter" idx="11"/>
          </p:nvPr>
        </p:nvSpPr>
        <p:spPr/>
        <p:txBody>
          <a:bodyPr/>
          <a:lstStyle/>
          <a:p>
            <a:pPr>
              <a:defRPr/>
            </a:pPr>
            <a:r>
              <a:rPr lang="en-US"/>
              <a:t>MSIT 458 - FTM Group</a:t>
            </a:r>
          </a:p>
        </p:txBody>
      </p:sp>
      <p:sp>
        <p:nvSpPr>
          <p:cNvPr id="35844" name="Content Placeholder 2"/>
          <p:cNvSpPr>
            <a:spLocks noGrp="1"/>
          </p:cNvSpPr>
          <p:nvPr>
            <p:ph idx="1"/>
          </p:nvPr>
        </p:nvSpPr>
        <p:spPr>
          <a:xfrm>
            <a:off x="457200" y="1066800"/>
            <a:ext cx="8229600" cy="4525963"/>
          </a:xfrm>
        </p:spPr>
        <p:txBody>
          <a:bodyPr/>
          <a:lstStyle/>
          <a:p>
            <a:pPr eaLnBrk="1" hangingPunct="1">
              <a:lnSpc>
                <a:spcPct val="80000"/>
              </a:lnSpc>
              <a:buFont typeface="Arial" charset="0"/>
              <a:buNone/>
            </a:pPr>
            <a:r>
              <a:rPr lang="en-US" sz="2800" b="1" smtClean="0"/>
              <a:t>    Acquisition cost is a fraction of the total cost of ownership</a:t>
            </a:r>
          </a:p>
          <a:p>
            <a:pPr eaLnBrk="1" hangingPunct="1">
              <a:lnSpc>
                <a:spcPct val="80000"/>
              </a:lnSpc>
            </a:pPr>
            <a:r>
              <a:rPr lang="en-US" sz="2800" smtClean="0"/>
              <a:t>Initial acquisition cost of IT technologies usually represents only 20 percent of the TCO over a five-year period. </a:t>
            </a:r>
          </a:p>
          <a:p>
            <a:pPr eaLnBrk="1" hangingPunct="1">
              <a:lnSpc>
                <a:spcPct val="80000"/>
              </a:lnSpc>
            </a:pPr>
            <a:r>
              <a:rPr lang="en-US" sz="2800" smtClean="0"/>
              <a:t>The remaining 80 percent of the cost-the ongoing upgrades, maintenance, and support-are often overlooked during the initial phases of a new technology rollout. </a:t>
            </a:r>
          </a:p>
          <a:p>
            <a:pPr eaLnBrk="1" hangingPunct="1">
              <a:lnSpc>
                <a:spcPct val="80000"/>
              </a:lnSpc>
              <a:buFont typeface="Arial" charset="0"/>
              <a:buNone/>
            </a:pPr>
            <a:r>
              <a:rPr lang="en-US" sz="2800" b="1" smtClean="0"/>
              <a:t>    Both areas must be evaluated in the context of ROI before purchasing Unified Network Equipment</a:t>
            </a:r>
          </a:p>
          <a:p>
            <a:pPr eaLnBrk="1" hangingPunct="1">
              <a:lnSpc>
                <a:spcPct val="80000"/>
              </a:lnSpc>
            </a:pPr>
            <a:endParaRPr lang="en-US" smtClean="0"/>
          </a:p>
        </p:txBody>
      </p:sp>
      <p:sp>
        <p:nvSpPr>
          <p:cNvPr id="9"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TCO for Unified vs. Non Unified</a:t>
            </a:r>
          </a:p>
        </p:txBody>
      </p:sp>
      <p:pic>
        <p:nvPicPr>
          <p:cNvPr id="37890" name="Content Placeholder 6" descr="wireless1.PNG"/>
          <p:cNvPicPr>
            <a:picLocks noGrp="1" noChangeAspect="1"/>
          </p:cNvPicPr>
          <p:nvPr>
            <p:ph idx="1"/>
          </p:nvPr>
        </p:nvPicPr>
        <p:blipFill>
          <a:blip r:embed="rId3"/>
          <a:srcRect/>
          <a:stretch>
            <a:fillRect/>
          </a:stretch>
        </p:blipFill>
        <p:spPr>
          <a:xfrm>
            <a:off x="-88900" y="849313"/>
            <a:ext cx="9613900" cy="5399087"/>
          </a:xfrm>
        </p:spPr>
      </p:pic>
      <p:sp>
        <p:nvSpPr>
          <p:cNvPr id="5" name="Footer Placeholder 4"/>
          <p:cNvSpPr>
            <a:spLocks noGrp="1"/>
          </p:cNvSpPr>
          <p:nvPr>
            <p:ph type="ftr" sz="quarter" idx="11"/>
          </p:nvPr>
        </p:nvSpPr>
        <p:spPr/>
        <p:txBody>
          <a:bodyPr/>
          <a:lstStyle/>
          <a:p>
            <a:pPr>
              <a:defRPr/>
            </a:pPr>
            <a:r>
              <a:rPr lang="en-US" smtClean="0"/>
              <a:t>MSIT 458 - FTM Group</a:t>
            </a:r>
            <a:endParaRPr lang="en-US" dirty="0"/>
          </a:p>
        </p:txBody>
      </p:sp>
      <p:sp>
        <p:nvSpPr>
          <p:cNvPr id="6" name="Slide Number Placeholder 5"/>
          <p:cNvSpPr>
            <a:spLocks noGrp="1"/>
          </p:cNvSpPr>
          <p:nvPr>
            <p:ph type="sldNum" sz="quarter" idx="12"/>
          </p:nvPr>
        </p:nvSpPr>
        <p:spPr/>
        <p:txBody>
          <a:bodyPr/>
          <a:lstStyle/>
          <a:p>
            <a:pPr>
              <a:defRPr/>
            </a:pPr>
            <a:fld id="{8421B3A6-D41F-46D1-9736-24645E00F8BE}" type="slidenum">
              <a:rPr lang="en-US" smtClean="0"/>
              <a:pPr>
                <a:defRPr/>
              </a:pPr>
              <a:t>5</a:t>
            </a:fld>
            <a:endParaRPr lang="en-US"/>
          </a:p>
        </p:txBody>
      </p:sp>
      <p:sp>
        <p:nvSpPr>
          <p:cNvPr id="9"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Cost Savings is Not Substantiated</a:t>
            </a:r>
          </a:p>
        </p:txBody>
      </p:sp>
      <p:sp>
        <p:nvSpPr>
          <p:cNvPr id="5" name="Slide Number Placeholder 4"/>
          <p:cNvSpPr>
            <a:spLocks noGrp="1"/>
          </p:cNvSpPr>
          <p:nvPr>
            <p:ph type="sldNum" sz="quarter" idx="12"/>
          </p:nvPr>
        </p:nvSpPr>
        <p:spPr/>
        <p:txBody>
          <a:bodyPr/>
          <a:lstStyle/>
          <a:p>
            <a:pPr>
              <a:defRPr/>
            </a:pPr>
            <a:fld id="{FEA6E6E4-3B92-4EC9-804E-84E304616E17}" type="slidenum">
              <a:rPr lang="en-US"/>
              <a:pPr>
                <a:defRPr/>
              </a:pPr>
              <a:t>6</a:t>
            </a:fld>
            <a:endParaRPr lang="en-US"/>
          </a:p>
        </p:txBody>
      </p:sp>
      <p:sp>
        <p:nvSpPr>
          <p:cNvPr id="6" name="Footer Placeholder 5"/>
          <p:cNvSpPr>
            <a:spLocks noGrp="1"/>
          </p:cNvSpPr>
          <p:nvPr>
            <p:ph type="ftr" sz="quarter" idx="11"/>
          </p:nvPr>
        </p:nvSpPr>
        <p:spPr/>
        <p:txBody>
          <a:bodyPr/>
          <a:lstStyle/>
          <a:p>
            <a:pPr>
              <a:defRPr/>
            </a:pPr>
            <a:r>
              <a:rPr lang="en-US"/>
              <a:t>MSIT 458 - FTM Group</a:t>
            </a:r>
          </a:p>
        </p:txBody>
      </p:sp>
      <p:sp>
        <p:nvSpPr>
          <p:cNvPr id="39940" name="Rectangle 3"/>
          <p:cNvSpPr txBox="1">
            <a:spLocks/>
          </p:cNvSpPr>
          <p:nvPr/>
        </p:nvSpPr>
        <p:spPr bwMode="auto">
          <a:xfrm>
            <a:off x="304800" y="914400"/>
            <a:ext cx="8153400" cy="838200"/>
          </a:xfrm>
          <a:prstGeom prst="rect">
            <a:avLst/>
          </a:prstGeom>
          <a:noFill/>
          <a:ln w="9525">
            <a:noFill/>
            <a:miter lim="800000"/>
            <a:headEnd/>
            <a:tailEnd/>
          </a:ln>
        </p:spPr>
        <p:txBody>
          <a:bodyPr/>
          <a:lstStyle/>
          <a:p>
            <a:pPr marL="742950" lvl="1" indent="-285750">
              <a:spcBef>
                <a:spcPct val="20000"/>
              </a:spcBef>
            </a:pPr>
            <a:r>
              <a:rPr lang="en-US" sz="2800" b="1">
                <a:latin typeface="Calibri" pitchFamily="34" charset="0"/>
              </a:rPr>
              <a:t>      Unified WLANs can save money in the following areas, not defined in the paper:</a:t>
            </a:r>
          </a:p>
        </p:txBody>
      </p:sp>
      <p:sp>
        <p:nvSpPr>
          <p:cNvPr id="39941" name="TextBox 6"/>
          <p:cNvSpPr txBox="1">
            <a:spLocks noChangeArrowheads="1"/>
          </p:cNvSpPr>
          <p:nvPr/>
        </p:nvSpPr>
        <p:spPr bwMode="auto">
          <a:xfrm>
            <a:off x="609600" y="1905000"/>
            <a:ext cx="7543800" cy="3540125"/>
          </a:xfrm>
          <a:prstGeom prst="rect">
            <a:avLst/>
          </a:prstGeom>
          <a:noFill/>
          <a:ln w="9525">
            <a:noFill/>
            <a:miter lim="800000"/>
            <a:headEnd/>
            <a:tailEnd/>
          </a:ln>
        </p:spPr>
        <p:txBody>
          <a:bodyPr>
            <a:spAutoFit/>
          </a:bodyPr>
          <a:lstStyle/>
          <a:p>
            <a:pPr algn="ctr"/>
            <a:r>
              <a:rPr lang="en-US" sz="2800"/>
              <a:t>Vendor Negotiations</a:t>
            </a:r>
          </a:p>
          <a:p>
            <a:pPr algn="ctr"/>
            <a:r>
              <a:rPr lang="en-US" sz="2800"/>
              <a:t>Vendor Management</a:t>
            </a:r>
          </a:p>
          <a:p>
            <a:pPr algn="ctr"/>
            <a:r>
              <a:rPr lang="en-US" sz="2800"/>
              <a:t>Reduced Training Costs</a:t>
            </a:r>
          </a:p>
          <a:p>
            <a:pPr algn="ctr"/>
            <a:r>
              <a:rPr lang="en-US" sz="2800"/>
              <a:t>Streamlined Reports</a:t>
            </a:r>
          </a:p>
          <a:p>
            <a:pPr algn="ctr"/>
            <a:r>
              <a:rPr lang="en-US" sz="2800"/>
              <a:t>Improved Security</a:t>
            </a:r>
          </a:p>
          <a:p>
            <a:pPr algn="ctr"/>
            <a:r>
              <a:rPr lang="en-US" sz="2800"/>
              <a:t>Lower Labor Costs</a:t>
            </a:r>
          </a:p>
          <a:p>
            <a:pPr algn="ctr"/>
            <a:r>
              <a:rPr lang="en-US" sz="2800"/>
              <a:t>Lower Infrastructure and Energy Costs</a:t>
            </a:r>
          </a:p>
          <a:p>
            <a:pPr algn="ctr"/>
            <a:r>
              <a:rPr lang="en-US" sz="2800"/>
              <a:t>Less Unplanned Downtime</a:t>
            </a:r>
          </a:p>
        </p:txBody>
      </p:sp>
      <p:sp>
        <p:nvSpPr>
          <p:cNvPr id="9"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r>
              <a:rPr lang="en-US" smtClean="0"/>
              <a:t>Secure Communications</a:t>
            </a:r>
          </a:p>
        </p:txBody>
      </p:sp>
      <p:sp>
        <p:nvSpPr>
          <p:cNvPr id="61442" name="Content Placeholder 2"/>
          <p:cNvSpPr>
            <a:spLocks noGrp="1"/>
          </p:cNvSpPr>
          <p:nvPr>
            <p:ph idx="4294967295"/>
          </p:nvPr>
        </p:nvSpPr>
        <p:spPr>
          <a:xfrm>
            <a:off x="457200" y="914400"/>
            <a:ext cx="8229600" cy="2667000"/>
          </a:xfrm>
        </p:spPr>
        <p:txBody>
          <a:bodyPr/>
          <a:lstStyle/>
          <a:p>
            <a:pPr eaLnBrk="1" hangingPunct="1">
              <a:buFont typeface="Arial" charset="0"/>
              <a:buNone/>
            </a:pPr>
            <a:r>
              <a:rPr lang="en-US" sz="2800" smtClean="0"/>
              <a:t>Cisco Article states: </a:t>
            </a:r>
          </a:p>
          <a:p>
            <a:pPr eaLnBrk="1" hangingPunct="1">
              <a:buFont typeface="Arial" charset="0"/>
              <a:buNone/>
            </a:pPr>
            <a:endParaRPr lang="en-US" sz="2800" smtClean="0"/>
          </a:p>
          <a:p>
            <a:pPr eaLnBrk="1" hangingPunct="1">
              <a:buFont typeface="Arial" charset="0"/>
              <a:buNone/>
            </a:pPr>
            <a:r>
              <a:rPr lang="en-US" sz="2800" smtClean="0"/>
              <a:t> “…, a network-wide security solution that only addresses WLAN-related attacks is dangerously unbalanced.”</a:t>
            </a:r>
          </a:p>
          <a:p>
            <a:pPr eaLnBrk="1" hangingPunct="1">
              <a:buFont typeface="Arial" charset="0"/>
              <a:buNone/>
            </a:pPr>
            <a:endParaRPr lang="en-US" sz="2400" smtClean="0"/>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233E81C-6108-4144-B565-A075931464E1}" type="slidenum">
              <a:rPr lang="en-US" sz="1200">
                <a:solidFill>
                  <a:schemeClr val="tx1">
                    <a:tint val="75000"/>
                  </a:schemeClr>
                </a:solidFill>
                <a:latin typeface="+mn-lt"/>
              </a:rPr>
              <a:pPr algn="r" fontAlgn="auto">
                <a:spcBef>
                  <a:spcPts val="0"/>
                </a:spcBef>
                <a:spcAft>
                  <a:spcPts val="0"/>
                </a:spcAft>
                <a:defRPr/>
              </a:pPr>
              <a:t>7</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MSIT 458 - FTM Group</a:t>
            </a:r>
          </a:p>
        </p:txBody>
      </p:sp>
      <p:sp>
        <p:nvSpPr>
          <p:cNvPr id="7" name="Content Placeholder 2"/>
          <p:cNvSpPr txBox="1">
            <a:spLocks/>
          </p:cNvSpPr>
          <p:nvPr/>
        </p:nvSpPr>
        <p:spPr>
          <a:xfrm>
            <a:off x="533400" y="3733800"/>
            <a:ext cx="8229600" cy="838200"/>
          </a:xfrm>
          <a:prstGeom prst="rect">
            <a:avLst/>
          </a:prstGeom>
        </p:spPr>
        <p:txBody>
          <a:bodyPr/>
          <a:lstStyle/>
          <a:p>
            <a:pPr marL="342900" indent="-342900" algn="ctr" fontAlgn="auto">
              <a:spcBef>
                <a:spcPct val="20000"/>
              </a:spcBef>
              <a:spcAft>
                <a:spcPts val="0"/>
              </a:spcAft>
              <a:buFont typeface="Arial" pitchFamily="34" charset="0"/>
              <a:buNone/>
              <a:defRPr/>
            </a:pPr>
            <a:r>
              <a:rPr lang="en-US" sz="4400" b="1" dirty="0">
                <a:latin typeface="+mn-lt"/>
              </a:rPr>
              <a:t>Yet…</a:t>
            </a:r>
          </a:p>
          <a:p>
            <a:pPr marL="342900" indent="-342900" algn="ctr" fontAlgn="auto">
              <a:spcBef>
                <a:spcPct val="20000"/>
              </a:spcBef>
              <a:spcAft>
                <a:spcPts val="0"/>
              </a:spcAft>
              <a:buFont typeface="Arial" pitchFamily="34" charset="0"/>
              <a:buNone/>
              <a:defRPr/>
            </a:pPr>
            <a:endParaRPr lang="en-US" sz="4400" b="1" dirty="0">
              <a:latin typeface="+mn-lt"/>
            </a:endParaRPr>
          </a:p>
        </p:txBody>
      </p:sp>
      <p:sp>
        <p:nvSpPr>
          <p:cNvPr id="9"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03/06/2010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pPr eaLnBrk="1" hangingPunct="1"/>
            <a:r>
              <a:rPr lang="en-US" smtClean="0"/>
              <a:t>Secure Communications</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7E07B04-FB0A-4489-A592-60E70B06595A}"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MSIT 458 - FTM Group</a:t>
            </a:r>
          </a:p>
        </p:txBody>
      </p:sp>
      <p:pic>
        <p:nvPicPr>
          <p:cNvPr id="63492" name="Content Placeholder 7" descr="Picture 1.png"/>
          <p:cNvPicPr>
            <a:picLocks noGrp="1" noChangeAspect="1"/>
          </p:cNvPicPr>
          <p:nvPr>
            <p:ph idx="4294967295"/>
          </p:nvPr>
        </p:nvPicPr>
        <p:blipFill>
          <a:blip r:embed="rId3"/>
          <a:srcRect l="17351" t="22388" r="27612" b="14925"/>
          <a:stretch>
            <a:fillRect/>
          </a:stretch>
        </p:blipFill>
        <p:spPr>
          <a:xfrm>
            <a:off x="228600" y="784225"/>
            <a:ext cx="8534400" cy="6073775"/>
          </a:xfrm>
        </p:spPr>
      </p:pic>
      <p:sp>
        <p:nvSpPr>
          <p:cNvPr id="10" name="TextBox 9"/>
          <p:cNvSpPr txBox="1">
            <a:spLocks noChangeArrowheads="1"/>
          </p:cNvSpPr>
          <p:nvPr/>
        </p:nvSpPr>
        <p:spPr bwMode="auto">
          <a:xfrm>
            <a:off x="5562600" y="3581400"/>
            <a:ext cx="2819400" cy="666750"/>
          </a:xfrm>
          <a:prstGeom prst="rect">
            <a:avLst/>
          </a:prstGeom>
          <a:noFill/>
          <a:ln w="25400">
            <a:solidFill>
              <a:srgbClr val="FF0000"/>
            </a:solidFill>
            <a:miter lim="800000"/>
            <a:headEnd/>
            <a:tailEnd/>
          </a:ln>
        </p:spPr>
        <p:txBody>
          <a:bodyPr>
            <a:spAutoFit/>
          </a:bodyPr>
          <a:lstStyle/>
          <a:p>
            <a:pPr algn="ctr"/>
            <a:r>
              <a:rPr lang="en-US" b="1">
                <a:solidFill>
                  <a:srgbClr val="3366FF"/>
                </a:solidFill>
              </a:rPr>
              <a:t>No Recommended Cisco Feature ?!?!?!?</a:t>
            </a:r>
          </a:p>
        </p:txBody>
      </p:sp>
      <p:sp>
        <p:nvSpPr>
          <p:cNvPr id="11" name="Rectangle 10"/>
          <p:cNvSpPr/>
          <p:nvPr/>
        </p:nvSpPr>
        <p:spPr>
          <a:xfrm>
            <a:off x="2438400" y="2362200"/>
            <a:ext cx="3048000" cy="18288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03/06/2010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Intrusion Detection</a:t>
            </a:r>
          </a:p>
        </p:txBody>
      </p:sp>
      <p:sp>
        <p:nvSpPr>
          <p:cNvPr id="41986" name="Content Placeholder 2"/>
          <p:cNvSpPr>
            <a:spLocks noGrp="1"/>
          </p:cNvSpPr>
          <p:nvPr>
            <p:ph idx="1"/>
          </p:nvPr>
        </p:nvSpPr>
        <p:spPr>
          <a:xfrm>
            <a:off x="457200" y="914400"/>
            <a:ext cx="8229600" cy="1295400"/>
          </a:xfrm>
        </p:spPr>
        <p:txBody>
          <a:bodyPr/>
          <a:lstStyle/>
          <a:p>
            <a:pPr eaLnBrk="1" hangingPunct="1">
              <a:buFont typeface="Arial" charset="0"/>
              <a:buNone/>
            </a:pPr>
            <a:r>
              <a:rPr lang="en-US" sz="2800" smtClean="0"/>
              <a:t>The Cisco Security Agent (CSA): </a:t>
            </a:r>
          </a:p>
          <a:p>
            <a:pPr eaLnBrk="1" hangingPunct="1">
              <a:buFont typeface="Arial" charset="0"/>
              <a:buNone/>
            </a:pPr>
            <a:r>
              <a:rPr lang="en-US" sz="2800" smtClean="0"/>
              <a:t> - uses “Signature-based anti-virus protection to identify and remove known malware</a:t>
            </a:r>
          </a:p>
          <a:p>
            <a:pPr eaLnBrk="1" hangingPunct="1">
              <a:buFont typeface="Arial" charset="0"/>
              <a:buNone/>
            </a:pPr>
            <a:endParaRPr lang="en-US" sz="2800" smtClean="0"/>
          </a:p>
          <a:p>
            <a:pPr eaLnBrk="1" hangingPunct="1">
              <a:buFont typeface="Arial" charset="0"/>
              <a:buNone/>
            </a:pPr>
            <a:endParaRPr lang="en-US" sz="2800" smtClean="0"/>
          </a:p>
          <a:p>
            <a:pPr eaLnBrk="1" hangingPunct="1">
              <a:buFont typeface="Arial" charset="0"/>
              <a:buNone/>
            </a:pPr>
            <a:endParaRPr lang="en-US" sz="2800" smtClean="0"/>
          </a:p>
          <a:p>
            <a:pPr eaLnBrk="1" hangingPunct="1"/>
            <a:endParaRPr lang="en-US" sz="2800" smtClean="0"/>
          </a:p>
        </p:txBody>
      </p:sp>
      <p:sp>
        <p:nvSpPr>
          <p:cNvPr id="5" name="Slide Number Placeholder 4"/>
          <p:cNvSpPr>
            <a:spLocks noGrp="1"/>
          </p:cNvSpPr>
          <p:nvPr>
            <p:ph type="sldNum" sz="quarter" idx="12"/>
          </p:nvPr>
        </p:nvSpPr>
        <p:spPr/>
        <p:txBody>
          <a:bodyPr/>
          <a:lstStyle/>
          <a:p>
            <a:pPr>
              <a:defRPr/>
            </a:pPr>
            <a:fld id="{647AD49C-DF74-443C-BCDC-DD7F815EC96C}" type="slidenum">
              <a:rPr lang="en-US"/>
              <a:pPr>
                <a:defRPr/>
              </a:pPr>
              <a:t>9</a:t>
            </a:fld>
            <a:endParaRPr lang="en-US"/>
          </a:p>
        </p:txBody>
      </p:sp>
      <p:sp>
        <p:nvSpPr>
          <p:cNvPr id="6" name="Footer Placeholder 5"/>
          <p:cNvSpPr>
            <a:spLocks noGrp="1"/>
          </p:cNvSpPr>
          <p:nvPr>
            <p:ph type="ftr" sz="quarter" idx="11"/>
          </p:nvPr>
        </p:nvSpPr>
        <p:spPr/>
        <p:txBody>
          <a:bodyPr/>
          <a:lstStyle/>
          <a:p>
            <a:pPr>
              <a:defRPr/>
            </a:pPr>
            <a:r>
              <a:rPr lang="en-US"/>
              <a:t>MSIT 458 - FTM Group</a:t>
            </a:r>
          </a:p>
        </p:txBody>
      </p:sp>
      <p:sp>
        <p:nvSpPr>
          <p:cNvPr id="7" name="Content Placeholder 2"/>
          <p:cNvSpPr txBox="1">
            <a:spLocks/>
          </p:cNvSpPr>
          <p:nvPr/>
        </p:nvSpPr>
        <p:spPr>
          <a:xfrm>
            <a:off x="457200" y="2438400"/>
            <a:ext cx="8229600" cy="762000"/>
          </a:xfrm>
          <a:prstGeom prst="rect">
            <a:avLst/>
          </a:prstGeom>
        </p:spPr>
        <p:txBody>
          <a:bodyPr>
            <a:normAutofit/>
          </a:bodyPr>
          <a:lstStyle/>
          <a:p>
            <a:pPr marL="342900" indent="-342900" fontAlgn="auto">
              <a:spcBef>
                <a:spcPct val="20000"/>
              </a:spcBef>
              <a:spcAft>
                <a:spcPts val="0"/>
              </a:spcAft>
              <a:defRPr/>
            </a:pPr>
            <a:r>
              <a:rPr lang="en-US" sz="2800" dirty="0">
                <a:latin typeface="+mn-lt"/>
              </a:rPr>
              <a:t> - The operative word here is “known”</a:t>
            </a:r>
          </a:p>
          <a:p>
            <a:pPr marL="342900" indent="-342900" fontAlgn="auto">
              <a:spcBef>
                <a:spcPct val="20000"/>
              </a:spcBef>
              <a:spcAft>
                <a:spcPts val="0"/>
              </a:spcAft>
              <a:buFontTx/>
              <a:buChar char="-"/>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Char char="•"/>
              <a:defRPr/>
            </a:pPr>
            <a:endParaRPr lang="en-US" sz="2800" dirty="0">
              <a:latin typeface="+mn-lt"/>
            </a:endParaRPr>
          </a:p>
        </p:txBody>
      </p:sp>
      <p:sp>
        <p:nvSpPr>
          <p:cNvPr id="8" name="Content Placeholder 2"/>
          <p:cNvSpPr txBox="1">
            <a:spLocks/>
          </p:cNvSpPr>
          <p:nvPr/>
        </p:nvSpPr>
        <p:spPr>
          <a:xfrm>
            <a:off x="457200" y="4038600"/>
            <a:ext cx="8229600" cy="762000"/>
          </a:xfrm>
          <a:prstGeom prst="rect">
            <a:avLst/>
          </a:prstGeom>
        </p:spPr>
        <p:txBody>
          <a:bodyPr>
            <a:normAutofit/>
          </a:bodyPr>
          <a:lstStyle/>
          <a:p>
            <a:pPr marL="342900" indent="-342900" fontAlgn="auto">
              <a:spcBef>
                <a:spcPct val="20000"/>
              </a:spcBef>
              <a:spcAft>
                <a:spcPts val="0"/>
              </a:spcAft>
              <a:defRPr/>
            </a:pPr>
            <a:r>
              <a:rPr lang="en-US" sz="2800" dirty="0">
                <a:latin typeface="+mn-lt"/>
              </a:rPr>
              <a:t> - What is “Zero Update Protection”</a:t>
            </a:r>
          </a:p>
          <a:p>
            <a:pPr marL="342900" indent="-342900" fontAlgn="auto">
              <a:spcBef>
                <a:spcPct val="20000"/>
              </a:spcBef>
              <a:spcAft>
                <a:spcPts val="0"/>
              </a:spcAft>
              <a:buFontTx/>
              <a:buChar char="-"/>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Char char="•"/>
              <a:defRPr/>
            </a:pPr>
            <a:endParaRPr lang="en-US" sz="2800" dirty="0">
              <a:latin typeface="+mn-lt"/>
            </a:endParaRPr>
          </a:p>
        </p:txBody>
      </p:sp>
      <p:sp>
        <p:nvSpPr>
          <p:cNvPr id="9" name="Content Placeholder 2"/>
          <p:cNvSpPr txBox="1">
            <a:spLocks/>
          </p:cNvSpPr>
          <p:nvPr/>
        </p:nvSpPr>
        <p:spPr>
          <a:xfrm>
            <a:off x="457200" y="3124200"/>
            <a:ext cx="8229600" cy="762000"/>
          </a:xfrm>
          <a:prstGeom prst="rect">
            <a:avLst/>
          </a:prstGeom>
        </p:spPr>
        <p:txBody>
          <a:bodyPr>
            <a:normAutofit fontScale="92500" lnSpcReduction="20000"/>
          </a:bodyPr>
          <a:lstStyle/>
          <a:p>
            <a:pPr marL="342900" indent="-342900" fontAlgn="auto">
              <a:spcBef>
                <a:spcPct val="20000"/>
              </a:spcBef>
              <a:spcAft>
                <a:spcPts val="0"/>
              </a:spcAft>
              <a:defRPr/>
            </a:pPr>
            <a:r>
              <a:rPr lang="en-US" sz="2800" dirty="0">
                <a:latin typeface="+mn-lt"/>
              </a:rPr>
              <a:t> - No mention of a Statistical</a:t>
            </a:r>
            <a:r>
              <a:rPr lang="en-US" sz="2800" dirty="0"/>
              <a:t>-based detection method for </a:t>
            </a:r>
            <a:r>
              <a:rPr lang="en-US" sz="2800" dirty="0" err="1"/>
              <a:t>DDoS</a:t>
            </a:r>
            <a:r>
              <a:rPr lang="en-US" sz="2800" dirty="0"/>
              <a:t> type attacks.</a:t>
            </a:r>
          </a:p>
          <a:p>
            <a:pPr marL="342900" indent="-342900" fontAlgn="auto">
              <a:spcBef>
                <a:spcPct val="20000"/>
              </a:spcBef>
              <a:spcAft>
                <a:spcPts val="0"/>
              </a:spcAft>
              <a:defRPr/>
            </a:pPr>
            <a:endParaRPr lang="en-US" sz="2800" dirty="0">
              <a:latin typeface="+mn-lt"/>
            </a:endParaRPr>
          </a:p>
          <a:p>
            <a:pPr marL="342900" indent="-342900" fontAlgn="auto">
              <a:spcBef>
                <a:spcPct val="20000"/>
              </a:spcBef>
              <a:spcAft>
                <a:spcPts val="0"/>
              </a:spcAft>
              <a:buFontTx/>
              <a:buChar char="-"/>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None/>
              <a:defRPr/>
            </a:pPr>
            <a:endParaRPr lang="en-US" sz="2800" dirty="0">
              <a:latin typeface="+mn-lt"/>
            </a:endParaRPr>
          </a:p>
          <a:p>
            <a:pPr marL="342900" indent="-342900" fontAlgn="auto">
              <a:spcBef>
                <a:spcPct val="20000"/>
              </a:spcBef>
              <a:spcAft>
                <a:spcPts val="0"/>
              </a:spcAft>
              <a:buFont typeface="Arial" pitchFamily="34" charset="0"/>
              <a:buChar char="•"/>
              <a:defRPr/>
            </a:pPr>
            <a:endParaRPr lang="en-US" sz="2800" dirty="0">
              <a:latin typeface="+mn-lt"/>
            </a:endParaRPr>
          </a:p>
        </p:txBody>
      </p:sp>
      <p:sp>
        <p:nvSpPr>
          <p:cNvPr id="11" name="Date Placeholder 3"/>
          <p:cNvSpPr>
            <a:spLocks noGrp="1"/>
          </p:cNvSpPr>
          <p:nvPr>
            <p:ph type="dt" sz="quarter" idx="10"/>
          </p:nvPr>
        </p:nvSpPr>
        <p:spPr/>
        <p:txBody>
          <a:bodyPr/>
          <a:lstStyle/>
          <a:p>
            <a:pPr>
              <a:defRPr/>
            </a:pPr>
            <a:r>
              <a:rPr lang="en-US"/>
              <a:t>03/06/2010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1766</Words>
  <Application>Microsoft Office PowerPoint</Application>
  <PresentationFormat>On-screen Show (4:3)</PresentationFormat>
  <Paragraphs>276</Paragraphs>
  <Slides>19</Slides>
  <Notes>16</Notes>
  <HiddenSlides>0</HiddenSlides>
  <MMClips>0</MMClips>
  <ScaleCrop>false</ScaleCrop>
  <HeadingPairs>
    <vt:vector size="6" baseType="variant">
      <vt:variant>
        <vt:lpstr>Fonts Used</vt:lpstr>
      </vt:variant>
      <vt:variant>
        <vt:i4>2</vt:i4>
      </vt:variant>
      <vt:variant>
        <vt:lpstr>Design Template</vt:lpstr>
      </vt:variant>
      <vt:variant>
        <vt:i4>12</vt:i4>
      </vt:variant>
      <vt:variant>
        <vt:lpstr>Slide Titles</vt:lpstr>
      </vt:variant>
      <vt:variant>
        <vt:i4>19</vt:i4>
      </vt:variant>
    </vt:vector>
  </HeadingPairs>
  <TitlesOfParts>
    <vt:vector size="33" baseType="lpstr">
      <vt:lpstr>Arial</vt:lpstr>
      <vt:lpstr>Calibri</vt:lpstr>
      <vt:lpstr>Office Theme</vt:lpstr>
      <vt:lpstr>Custom Design</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Wireless &amp; Network Security Integration Solution Overview</vt:lpstr>
      <vt:lpstr>Unified vs. Non-Unified WLAN</vt:lpstr>
      <vt:lpstr>Total Cost of Ownership</vt:lpstr>
      <vt:lpstr>Total Cost of Ownership</vt:lpstr>
      <vt:lpstr>TCO for Unified vs. Non Unified</vt:lpstr>
      <vt:lpstr>Cost Savings is Not Substantiated</vt:lpstr>
      <vt:lpstr>Secure Communications</vt:lpstr>
      <vt:lpstr>Secure Communications</vt:lpstr>
      <vt:lpstr>Intrusion Detection</vt:lpstr>
      <vt:lpstr>Intrusion Detection</vt:lpstr>
      <vt:lpstr>Security Policy Challenges</vt:lpstr>
      <vt:lpstr>Segmenting Networks</vt:lpstr>
      <vt:lpstr>Mobile Device Intrusion</vt:lpstr>
      <vt:lpstr>Why do I need Cisco Boxes? </vt:lpstr>
      <vt:lpstr>Enterprise WLAN Security: Defense-In-Depth</vt:lpstr>
      <vt:lpstr>Defense-In-Depth: what is missing?</vt:lpstr>
      <vt:lpstr>Defense-In-Depth: what is missing cont.</vt:lpstr>
      <vt:lpstr>Some Powerful Wireless Exploitation Tools</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 Carfagnini</dc:creator>
  <cp:lastModifiedBy>None</cp:lastModifiedBy>
  <cp:revision>63</cp:revision>
  <cp:lastPrinted>2010-02-27T15:31:15Z</cp:lastPrinted>
  <dcterms:created xsi:type="dcterms:W3CDTF">2010-02-28T22:08:00Z</dcterms:created>
  <dcterms:modified xsi:type="dcterms:W3CDTF">2010-03-05T15:40:51Z</dcterms:modified>
</cp:coreProperties>
</file>