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4" r:id="rId3"/>
    <p:sldId id="270" r:id="rId4"/>
    <p:sldId id="280" r:id="rId5"/>
    <p:sldId id="257" r:id="rId6"/>
    <p:sldId id="261" r:id="rId7"/>
    <p:sldId id="262" r:id="rId8"/>
    <p:sldId id="263" r:id="rId9"/>
    <p:sldId id="264" r:id="rId10"/>
    <p:sldId id="295" r:id="rId11"/>
    <p:sldId id="265" r:id="rId12"/>
    <p:sldId id="294" r:id="rId13"/>
    <p:sldId id="266" r:id="rId14"/>
    <p:sldId id="267" r:id="rId15"/>
    <p:sldId id="297" r:id="rId16"/>
    <p:sldId id="298" r:id="rId17"/>
    <p:sldId id="278" r:id="rId18"/>
    <p:sldId id="279" r:id="rId19"/>
    <p:sldId id="299" r:id="rId20"/>
    <p:sldId id="301" r:id="rId21"/>
    <p:sldId id="271" r:id="rId22"/>
    <p:sldId id="302" r:id="rId23"/>
    <p:sldId id="287" r:id="rId24"/>
    <p:sldId id="290" r:id="rId25"/>
    <p:sldId id="291" r:id="rId26"/>
    <p:sldId id="284" r:id="rId27"/>
    <p:sldId id="286" r:id="rId28"/>
    <p:sldId id="296" r:id="rId29"/>
    <p:sldId id="28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1" autoAdjust="0"/>
    <p:restoredTop sz="91643" autoAdjust="0"/>
  </p:normalViewPr>
  <p:slideViewPr>
    <p:cSldViewPr>
      <p:cViewPr varScale="1">
        <p:scale>
          <a:sx n="104" d="100"/>
          <a:sy n="104" d="100"/>
        </p:scale>
        <p:origin x="64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14DC-1D05-4A14-BB25-074922A5D180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B78F3-135C-4398-BAFD-1BB5CB54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8F71E9F-285C-46C4-A6D4-81A626F01418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ISP likely has banks of many modems multiplexed onto a high capacity telephone cable that transports a large number of phone calls simultaneously (such as a T1, E1, ISDN PRI, etc.). This requires a concentrator or "remote access server" (RAS). </a:t>
            </a:r>
          </a:p>
        </p:txBody>
      </p:sp>
    </p:spTree>
    <p:extLst>
      <p:ext uri="{BB962C8B-B14F-4D97-AF65-F5344CB8AC3E}">
        <p14:creationId xmlns:p14="http://schemas.microsoft.com/office/powerpoint/2010/main" val="2600071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deployed in-band, all user traffic, both unauthenticated and authenticated, passes through the NAC appliance, which may be positioned logically or physically between end users and the network(s) being protected.</a:t>
            </a:r>
          </a:p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configured as a virtual gateway, it acts as a bridge between end users and the default gateway (router) for the client subnet being managed.</a:t>
            </a:r>
          </a:p>
          <a:p>
            <a:pPr defTabSz="457200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When the NAC appliance is configured as a "real" IP gateway, it behaves like a router and forwards packets between its interfaces.</a:t>
            </a: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eaLnBrk="1" hangingPunct="1"/>
            <a:fld id="{C2164D12-8A21-47B4-9DD0-B39DAF639561}" type="slidenum">
              <a:rPr lang="en-US" sz="1200">
                <a:latin typeface="Calibri" pitchFamily="34" charset="0"/>
              </a:rPr>
              <a:pPr algn="r" defTabSz="457200" eaLnBrk="1" hangingPunct="1"/>
              <a:t>28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1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99C50-0EF4-4382-9765-9736AEA585CB}" type="slidenum">
              <a:rPr lang="en-US"/>
              <a:pPr/>
              <a:t>16</a:t>
            </a:fld>
            <a:endParaRPr lang="en-US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-The rise of internal threats has come about by the emergence of new network perimeters that have formed inside the corporate LAN. </a:t>
            </a: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A0F8416-2BC2-4225-85BB-9CCE55AC8E39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7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LAP: lightweight</a:t>
            </a:r>
            <a:r>
              <a:rPr lang="en-US" baseline="0" dirty="0" smtClean="0"/>
              <a:t> access point</a:t>
            </a:r>
          </a:p>
          <a:p>
            <a:r>
              <a:rPr lang="en-US" baseline="0" dirty="0" smtClean="0"/>
              <a:t>WLC: wireless LAN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ASA:</a:t>
            </a:r>
            <a:r>
              <a:rPr lang="en-US" baseline="0" dirty="0" smtClean="0">
                <a:latin typeface="Arial" pitchFamily="34" charset="0"/>
              </a:rPr>
              <a:t> Adaptive Security Appliance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Arial" pitchFamily="34" charset="0"/>
              </a:rPr>
              <a:t>ACS:  Access Control Server</a:t>
            </a:r>
          </a:p>
          <a:p>
            <a:r>
              <a:rPr lang="en-US" dirty="0" smtClean="0"/>
              <a:t>LAP LWAPP Access Point. </a:t>
            </a:r>
          </a:p>
          <a:p>
            <a:r>
              <a:rPr lang="en-US" smtClean="0"/>
              <a:t>LWAPP Lightweight </a:t>
            </a:r>
            <a:r>
              <a:rPr lang="en-US" dirty="0" smtClean="0"/>
              <a:t>Access Point Protocol. 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Configuration Notes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SNMP community strings on MARS must match those on the devices.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First add devices that detect attacks and false positives.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Then add devices that can block an attack.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Next add hosts such as critical database servers.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</a:rPr>
              <a:t>Layer 3 devices can be discovered by CS-MARS.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86A4DF6-9EA8-4D8C-BCBD-0772FB8693DB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6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</a:t>
            </a:r>
          </a:p>
          <a:p>
            <a:pPr marL="228600" indent="-228600"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Cisco NAC </a:t>
            </a:r>
          </a:p>
          <a:p>
            <a:pPr marL="228600" indent="-228600">
              <a:buAutoNum type="arabicPeriod"/>
            </a:pPr>
            <a:r>
              <a:rPr lang="en-US" dirty="0" smtClean="0"/>
              <a:t>NAC</a:t>
            </a:r>
            <a:r>
              <a:rPr lang="en-US" baseline="0" dirty="0" smtClean="0"/>
              <a:t> and CSA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CSA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CS-MARS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NAC and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78F3-135C-4398-BAFD-1BB5CB54DE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99BB-0197-48A9-B8B1-A86F3AD0186D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544C-4011-4A8B-8331-DE7107E8B002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4CCF-1DBB-4151-AB0B-636903671A27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3EC4-8DB3-488D-9618-1EC24E39D9A0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EF0C-0AA2-4F47-9BB8-3D71862BC6BF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3B2B-47DC-4775-B91A-A83B5A1D47CF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4846-B24F-4D4D-AB88-9C3259232DC3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9C5B-59DD-4E48-B078-4D117C4F95D1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46B-BA1F-4C3A-A542-43FD09E16A6D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34F-693D-456D-8788-08AE626B35E3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993-7F5D-436A-BE3A-6253D6143B1D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C351AC-84D7-4071-A544-DCAA9EE08C84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B1D461-BCEB-4B12-A91A-5CA67BB54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6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5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Network 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End User View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455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Cisco Network Admission Control (NAC)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Determines the users, their machines, and their roles</a:t>
            </a:r>
          </a:p>
          <a:p>
            <a:r>
              <a:rPr lang="en-US" dirty="0" smtClean="0"/>
              <a:t>Grant access to network based on level of security compliance</a:t>
            </a:r>
            <a:endParaRPr lang="en-US" dirty="0"/>
          </a:p>
          <a:p>
            <a:r>
              <a:rPr lang="en-US" dirty="0" smtClean="0"/>
              <a:t>Interrogation and remediation of noncompliant devices</a:t>
            </a:r>
          </a:p>
          <a:p>
            <a:r>
              <a:rPr lang="en-US" dirty="0" smtClean="0"/>
              <a:t>Audits for security compliance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NAC - Overview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43995" y="1284821"/>
            <a:ext cx="7842805" cy="4734979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49767" y="6174273"/>
            <a:ext cx="2498933" cy="493227"/>
          </a:xfrm>
          <a:noFill/>
        </p:spPr>
        <p:txBody>
          <a:bodyPr/>
          <a:lstStyle/>
          <a:p>
            <a:r>
              <a:rPr lang="en-US"/>
              <a:t>05/30/2009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8507" y="6155902"/>
            <a:ext cx="3998293" cy="473498"/>
          </a:xfrm>
          <a:noFill/>
        </p:spPr>
        <p:txBody>
          <a:bodyPr/>
          <a:lstStyle/>
          <a:p>
            <a:fld id="{879B917C-70A5-42E3-85FB-26040E9B1EE1}" type="slidenum">
              <a:rPr lang="en-US"/>
              <a:pPr/>
              <a:t>12</a:t>
            </a:fld>
            <a:endParaRPr lang="en-US"/>
          </a:p>
        </p:txBody>
      </p:sp>
      <p:pic>
        <p:nvPicPr>
          <p:cNvPr id="3277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0" y="1371601"/>
            <a:ext cx="871203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NAC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/>
          <a:srcRect l="-15240" r="-15240"/>
          <a:stretch>
            <a:fillRect/>
          </a:stretch>
        </p:blipFill>
        <p:spPr>
          <a:xfrm>
            <a:off x="-849598" y="1219200"/>
            <a:ext cx="10415253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NAC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identification</a:t>
            </a:r>
          </a:p>
          <a:p>
            <a:pPr lvl="1"/>
            <a:r>
              <a:rPr lang="en-US" dirty="0" smtClean="0"/>
              <a:t>Access via Active Directory, Clean Access Agent, or even web form</a:t>
            </a:r>
          </a:p>
          <a:p>
            <a:r>
              <a:rPr lang="en-US" dirty="0" smtClean="0"/>
              <a:t>Compliance auditing</a:t>
            </a:r>
          </a:p>
          <a:p>
            <a:pPr lvl="1"/>
            <a:r>
              <a:rPr lang="en-US" dirty="0" smtClean="0"/>
              <a:t>Non-compliant or vulnerable devices through network scans or Clean Access Agent</a:t>
            </a:r>
          </a:p>
          <a:p>
            <a:r>
              <a:rPr lang="en-US" dirty="0" smtClean="0"/>
              <a:t>Policy enforcement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uarantine access and provide notification to users of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pic>
        <p:nvPicPr>
          <p:cNvPr id="53251" name="Picture 2" descr="F:\pic\prod_white_paper0900aecd8057f04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38069"/>
            <a:ext cx="6629400" cy="57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>
          <a:xfrm>
            <a:off x="301625" y="76200"/>
            <a:ext cx="854075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Cisco Firewall (Placement Options)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" y="6596063"/>
            <a:ext cx="40322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Source: Cisco, Deploying Firewalls Throughout Your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Why Placing Firewalls in Multiple Network Segments?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058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Provide the first line of defense in network security infrastructures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Prevent access breaches at all key network junctures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200" dirty="0" smtClean="0"/>
              <a:t>WLAN separation with firewall to limit access to sensitive data and protect from data loss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000" dirty="0" smtClean="0">
                <a:ea typeface="+mn-ea"/>
                <a:cs typeface="+mn-cs"/>
              </a:rPr>
              <a:t>Help organizations comply with the latest corporate and industry governance mandates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Sarbanes-Oxley (SOX)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Gramm-Leach-Bliley (GLB)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Health Insurance Portability and Accountability Act (HIPAA)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ea typeface="ＭＳ Ｐゴシック" charset="-128"/>
              </a:rPr>
              <a:t>Payment Card Industry Data Security Standard (PCI DSS)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11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Designed to accurately identify, classify and stop malicious traffic</a:t>
            </a:r>
          </a:p>
          <a:p>
            <a:pPr lvl="1"/>
            <a:r>
              <a:rPr lang="en-US" dirty="0" smtClean="0"/>
              <a:t>Worms, spyware, adware, network viruses which is achieved through detailed traffic inspection</a:t>
            </a:r>
          </a:p>
          <a:p>
            <a:r>
              <a:rPr lang="en-US" dirty="0" smtClean="0"/>
              <a:t>Collaboration of IPS &amp; WLC simplifies and automates threat detection &amp; mitigation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76200"/>
            <a:ext cx="4648200" cy="66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CS-</a:t>
            </a:r>
            <a:r>
              <a:rPr lang="en-US" dirty="0" err="1" smtClean="0"/>
              <a:t>MARS:Cisco</a:t>
            </a:r>
            <a:r>
              <a:rPr lang="en-US" dirty="0" smtClean="0"/>
              <a:t> Security Monitoring, Analysis and Reporting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763000" cy="1676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en-US" dirty="0" smtClean="0"/>
              <a:t>Monitor the network</a:t>
            </a:r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Detect and correlate anomalies (providing visualization)</a:t>
            </a:r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Mitigate threats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4864"/>
            <a:ext cx="7010400" cy="419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05200" y="-228600"/>
            <a:ext cx="5867400" cy="72390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  <a:extLst/>
        </p:spPr>
        <p:txBody>
          <a:bodyPr/>
          <a:lstStyle/>
          <a:p>
            <a:endParaRPr lang="en-US"/>
          </a:p>
        </p:txBody>
      </p:sp>
      <p:sp>
        <p:nvSpPr>
          <p:cNvPr id="108546" name="Title 3"/>
          <p:cNvSpPr>
            <a:spLocks noGrp="1"/>
          </p:cNvSpPr>
          <p:nvPr>
            <p:ph type="title" idx="4294967295"/>
          </p:nvPr>
        </p:nvSpPr>
        <p:spPr>
          <a:xfrm>
            <a:off x="304800" y="914400"/>
            <a:ext cx="3160713" cy="1085850"/>
          </a:xfrm>
        </p:spPr>
        <p:txBody>
          <a:bodyPr anchor="b">
            <a:noAutofit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ea typeface="+mj-ea"/>
                <a:cs typeface="+mj-cs"/>
              </a:rPr>
              <a:t>Cross-Network Anomaly Detection and Correlation</a:t>
            </a:r>
          </a:p>
        </p:txBody>
      </p:sp>
      <p:pic>
        <p:nvPicPr>
          <p:cNvPr id="7373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24350" y="847725"/>
            <a:ext cx="4667250" cy="5019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465513" cy="4068763"/>
          </a:xfrm>
        </p:spPr>
        <p:txBody>
          <a:bodyPr>
            <a:noAutofit/>
          </a:bodyPr>
          <a:lstStyle/>
          <a:p>
            <a:pPr marL="285750" indent="-285750" eaLnBrk="1" hangingPunct="1"/>
            <a:r>
              <a:rPr lang="en-US" sz="2400" dirty="0" smtClean="0"/>
              <a:t>MARS is configured to obtain the configurations of other network devices.</a:t>
            </a:r>
          </a:p>
          <a:p>
            <a:pPr marL="285750" indent="-285750" eaLnBrk="1" hangingPunct="1"/>
            <a:r>
              <a:rPr lang="en-US" sz="2400" dirty="0" smtClean="0"/>
              <a:t>Devices send events to MARS via SNMP.</a:t>
            </a:r>
          </a:p>
          <a:p>
            <a:pPr marL="285750" indent="-285750" eaLnBrk="1" hangingPunct="1"/>
            <a:r>
              <a:rPr lang="en-US" sz="2400" dirty="0" smtClean="0"/>
              <a:t>Anomalies are detected and correlated across all devices.</a:t>
            </a:r>
          </a:p>
          <a:p>
            <a:pPr marL="285750" indent="-285750" eaLnBrk="1" hangingPunct="1">
              <a:buFont typeface="Arial" pitchFamily="34" charset="0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800100"/>
            <a:ext cx="8988425" cy="6124575"/>
            <a:chOff x="85" y="504"/>
            <a:chExt cx="5662" cy="3858"/>
          </a:xfrm>
        </p:grpSpPr>
        <p:sp>
          <p:nvSpPr>
            <p:cNvPr id="3176" name="Rectangle 3"/>
            <p:cNvSpPr>
              <a:spLocks noChangeArrowheads="1"/>
            </p:cNvSpPr>
            <p:nvPr/>
          </p:nvSpPr>
          <p:spPr bwMode="auto">
            <a:xfrm>
              <a:off x="3864" y="792"/>
              <a:ext cx="1378" cy="108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7" name="Rectangle 4"/>
            <p:cNvSpPr>
              <a:spLocks noChangeArrowheads="1"/>
            </p:cNvSpPr>
            <p:nvPr/>
          </p:nvSpPr>
          <p:spPr bwMode="auto">
            <a:xfrm>
              <a:off x="4140" y="2259"/>
              <a:ext cx="1607" cy="2103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8" name="Rectangle 5"/>
            <p:cNvSpPr>
              <a:spLocks noChangeArrowheads="1"/>
            </p:cNvSpPr>
            <p:nvPr/>
          </p:nvSpPr>
          <p:spPr bwMode="auto">
            <a:xfrm>
              <a:off x="85" y="2988"/>
              <a:ext cx="1607" cy="133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9" name="Rectangle 6"/>
            <p:cNvSpPr>
              <a:spLocks noChangeArrowheads="1"/>
            </p:cNvSpPr>
            <p:nvPr/>
          </p:nvSpPr>
          <p:spPr bwMode="auto">
            <a:xfrm>
              <a:off x="216" y="1932"/>
              <a:ext cx="2340" cy="81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0" name="Rectangle 7"/>
            <p:cNvSpPr>
              <a:spLocks noChangeArrowheads="1"/>
            </p:cNvSpPr>
            <p:nvPr/>
          </p:nvSpPr>
          <p:spPr bwMode="auto">
            <a:xfrm>
              <a:off x="408" y="504"/>
              <a:ext cx="2556" cy="81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1" name="Text Box 8"/>
            <p:cNvSpPr txBox="1">
              <a:spLocks noChangeArrowheads="1"/>
            </p:cNvSpPr>
            <p:nvPr/>
          </p:nvSpPr>
          <p:spPr bwMode="auto">
            <a:xfrm>
              <a:off x="408" y="889"/>
              <a:ext cx="9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>
                  <a:solidFill>
                    <a:schemeClr val="bg1"/>
                  </a:solidFill>
                </a:rPr>
                <a:t>Access</a:t>
              </a:r>
              <a:br>
                <a:rPr lang="en-US" altLang="en-US" sz="2200">
                  <a:solidFill>
                    <a:schemeClr val="bg1"/>
                  </a:solidFill>
                </a:rPr>
              </a:br>
              <a:r>
                <a:rPr lang="en-US" altLang="en-US" sz="2200">
                  <a:solidFill>
                    <a:schemeClr val="bg1"/>
                  </a:solidFill>
                </a:rPr>
                <a:t>Networks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62150" y="1314450"/>
            <a:ext cx="5543550" cy="5543550"/>
            <a:chOff x="1236" y="828"/>
            <a:chExt cx="3492" cy="3492"/>
          </a:xfrm>
        </p:grpSpPr>
        <p:sp>
          <p:nvSpPr>
            <p:cNvPr id="3174" name="Oval 10"/>
            <p:cNvSpPr>
              <a:spLocks noChangeArrowheads="1"/>
            </p:cNvSpPr>
            <p:nvPr/>
          </p:nvSpPr>
          <p:spPr bwMode="auto">
            <a:xfrm>
              <a:off x="1236" y="828"/>
              <a:ext cx="3492" cy="3492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5" name="Text Box 11"/>
            <p:cNvSpPr txBox="1">
              <a:spLocks noChangeArrowheads="1"/>
            </p:cNvSpPr>
            <p:nvPr/>
          </p:nvSpPr>
          <p:spPr bwMode="auto">
            <a:xfrm>
              <a:off x="2100" y="1643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Core Networks</a:t>
              </a:r>
            </a:p>
          </p:txBody>
        </p:sp>
      </p:grpSp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880903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mtClean="0"/>
              <a:t>The Current Internet: Connectivity and Processing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381250" y="1871663"/>
            <a:ext cx="4602163" cy="3408362"/>
            <a:chOff x="1500" y="1179"/>
            <a:chExt cx="2899" cy="2147"/>
          </a:xfrm>
        </p:grpSpPr>
        <p:sp>
          <p:nvSpPr>
            <p:cNvPr id="3171" name="AutoShape 14"/>
            <p:cNvSpPr>
              <a:spLocks noChangeArrowheads="1"/>
            </p:cNvSpPr>
            <p:nvPr/>
          </p:nvSpPr>
          <p:spPr bwMode="auto">
            <a:xfrm>
              <a:off x="1500" y="1179"/>
              <a:ext cx="2743" cy="503"/>
            </a:xfrm>
            <a:prstGeom prst="cloudCallout">
              <a:avLst>
                <a:gd name="adj1" fmla="val -24991"/>
                <a:gd name="adj2" fmla="val 2852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  <p:sp>
          <p:nvSpPr>
            <p:cNvPr id="3172" name="AutoShape 15"/>
            <p:cNvSpPr>
              <a:spLocks noChangeArrowheads="1"/>
            </p:cNvSpPr>
            <p:nvPr/>
          </p:nvSpPr>
          <p:spPr bwMode="auto">
            <a:xfrm>
              <a:off x="1584" y="1875"/>
              <a:ext cx="2743" cy="503"/>
            </a:xfrm>
            <a:prstGeom prst="cloudCallout">
              <a:avLst>
                <a:gd name="adj1" fmla="val -27181"/>
                <a:gd name="adj2" fmla="val 57157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  <p:sp>
          <p:nvSpPr>
            <p:cNvPr id="3173" name="AutoShape 16"/>
            <p:cNvSpPr>
              <a:spLocks noChangeArrowheads="1"/>
            </p:cNvSpPr>
            <p:nvPr/>
          </p:nvSpPr>
          <p:spPr bwMode="auto">
            <a:xfrm>
              <a:off x="1656" y="2823"/>
              <a:ext cx="2743" cy="503"/>
            </a:xfrm>
            <a:prstGeom prst="cloudCallout">
              <a:avLst>
                <a:gd name="adj1" fmla="val -31991"/>
                <a:gd name="adj2" fmla="val 54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Transit Net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905500" y="2381250"/>
            <a:ext cx="973138" cy="647700"/>
            <a:chOff x="3720" y="1500"/>
            <a:chExt cx="613" cy="408"/>
          </a:xfrm>
        </p:grpSpPr>
        <p:sp>
          <p:nvSpPr>
            <p:cNvPr id="3169" name="Line 18"/>
            <p:cNvSpPr>
              <a:spLocks noChangeShapeType="1"/>
            </p:cNvSpPr>
            <p:nvPr/>
          </p:nvSpPr>
          <p:spPr bwMode="auto">
            <a:xfrm flipH="1">
              <a:off x="3720" y="1500"/>
              <a:ext cx="144" cy="4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Text Box 19"/>
            <p:cNvSpPr txBox="1">
              <a:spLocks noChangeArrowheads="1"/>
            </p:cNvSpPr>
            <p:nvPr/>
          </p:nvSpPr>
          <p:spPr bwMode="auto">
            <a:xfrm>
              <a:off x="3834" y="1569"/>
              <a:ext cx="49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Private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Peering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971675" y="2609850"/>
            <a:ext cx="1190625" cy="2493963"/>
            <a:chOff x="1242" y="1644"/>
            <a:chExt cx="750" cy="1571"/>
          </a:xfrm>
        </p:grpSpPr>
        <p:sp>
          <p:nvSpPr>
            <p:cNvPr id="3164" name="Oval 21"/>
            <p:cNvSpPr>
              <a:spLocks noChangeArrowheads="1"/>
            </p:cNvSpPr>
            <p:nvPr/>
          </p:nvSpPr>
          <p:spPr bwMode="auto">
            <a:xfrm>
              <a:off x="1332" y="2460"/>
              <a:ext cx="504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NAP</a:t>
              </a:r>
            </a:p>
          </p:txBody>
        </p:sp>
        <p:sp>
          <p:nvSpPr>
            <p:cNvPr id="3165" name="Line 22"/>
            <p:cNvSpPr>
              <a:spLocks noChangeShapeType="1"/>
            </p:cNvSpPr>
            <p:nvPr/>
          </p:nvSpPr>
          <p:spPr bwMode="auto">
            <a:xfrm flipH="1">
              <a:off x="1740" y="2292"/>
              <a:ext cx="252" cy="2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Line 23"/>
            <p:cNvSpPr>
              <a:spLocks noChangeShapeType="1"/>
            </p:cNvSpPr>
            <p:nvPr/>
          </p:nvSpPr>
          <p:spPr bwMode="auto">
            <a:xfrm flipH="1">
              <a:off x="1584" y="1644"/>
              <a:ext cx="252" cy="8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Line 24"/>
            <p:cNvSpPr>
              <a:spLocks noChangeShapeType="1"/>
            </p:cNvSpPr>
            <p:nvPr/>
          </p:nvSpPr>
          <p:spPr bwMode="auto">
            <a:xfrm>
              <a:off x="1692" y="2868"/>
              <a:ext cx="156" cy="1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Text Box 25"/>
            <p:cNvSpPr txBox="1">
              <a:spLocks noChangeArrowheads="1"/>
            </p:cNvSpPr>
            <p:nvPr/>
          </p:nvSpPr>
          <p:spPr bwMode="auto">
            <a:xfrm>
              <a:off x="1242" y="2889"/>
              <a:ext cx="49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Public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Peering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28600" y="4805363"/>
            <a:ext cx="8736013" cy="2017712"/>
            <a:chOff x="144" y="3027"/>
            <a:chExt cx="5503" cy="1271"/>
          </a:xfrm>
        </p:grpSpPr>
        <p:sp>
          <p:nvSpPr>
            <p:cNvPr id="3150" name="AutoShape 27"/>
            <p:cNvSpPr>
              <a:spLocks noChangeArrowheads="1"/>
            </p:cNvSpPr>
            <p:nvPr/>
          </p:nvSpPr>
          <p:spPr bwMode="auto">
            <a:xfrm>
              <a:off x="1584" y="3591"/>
              <a:ext cx="2743" cy="503"/>
            </a:xfrm>
            <a:prstGeom prst="cloudCallout">
              <a:avLst>
                <a:gd name="adj1" fmla="val -31991"/>
                <a:gd name="adj2" fmla="val 54773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PSTN</a:t>
              </a:r>
            </a:p>
          </p:txBody>
        </p:sp>
        <p:sp>
          <p:nvSpPr>
            <p:cNvPr id="3151" name="AutoShape 28"/>
            <p:cNvSpPr>
              <a:spLocks noChangeArrowheads="1"/>
            </p:cNvSpPr>
            <p:nvPr/>
          </p:nvSpPr>
          <p:spPr bwMode="auto">
            <a:xfrm>
              <a:off x="300" y="3195"/>
              <a:ext cx="1147" cy="1091"/>
            </a:xfrm>
            <a:prstGeom prst="cloudCallout">
              <a:avLst>
                <a:gd name="adj1" fmla="val -6931"/>
                <a:gd name="adj2" fmla="val -22593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Regional</a:t>
              </a:r>
            </a:p>
          </p:txBody>
        </p:sp>
        <p:sp>
          <p:nvSpPr>
            <p:cNvPr id="3152" name="AutoShape 29"/>
            <p:cNvSpPr>
              <a:spLocks noChangeArrowheads="1"/>
            </p:cNvSpPr>
            <p:nvPr/>
          </p:nvSpPr>
          <p:spPr bwMode="auto">
            <a:xfrm>
              <a:off x="4500" y="3207"/>
              <a:ext cx="1147" cy="1091"/>
            </a:xfrm>
            <a:prstGeom prst="cloudCallout">
              <a:avLst>
                <a:gd name="adj1" fmla="val 6671"/>
                <a:gd name="adj2" fmla="val 15903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Wireline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Regional</a:t>
              </a:r>
            </a:p>
          </p:txBody>
        </p:sp>
        <p:sp>
          <p:nvSpPr>
            <p:cNvPr id="3153" name="Line 30"/>
            <p:cNvSpPr>
              <a:spLocks noChangeShapeType="1"/>
            </p:cNvSpPr>
            <p:nvPr/>
          </p:nvSpPr>
          <p:spPr bwMode="auto">
            <a:xfrm>
              <a:off x="1428" y="3768"/>
              <a:ext cx="216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31"/>
            <p:cNvSpPr>
              <a:spLocks noChangeShapeType="1"/>
            </p:cNvSpPr>
            <p:nvPr/>
          </p:nvSpPr>
          <p:spPr bwMode="auto">
            <a:xfrm flipV="1">
              <a:off x="4284" y="3768"/>
              <a:ext cx="288" cy="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Text Box 32"/>
            <p:cNvSpPr txBox="1">
              <a:spLocks noChangeArrowheads="1"/>
            </p:cNvSpPr>
            <p:nvPr/>
          </p:nvSpPr>
          <p:spPr bwMode="auto">
            <a:xfrm>
              <a:off x="4102" y="3921"/>
              <a:ext cx="3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Voice</a:t>
              </a:r>
            </a:p>
          </p:txBody>
        </p:sp>
        <p:sp>
          <p:nvSpPr>
            <p:cNvPr id="3156" name="Text Box 33"/>
            <p:cNvSpPr txBox="1">
              <a:spLocks noChangeArrowheads="1"/>
            </p:cNvSpPr>
            <p:nvPr/>
          </p:nvSpPr>
          <p:spPr bwMode="auto">
            <a:xfrm>
              <a:off x="1294" y="3921"/>
              <a:ext cx="3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Voice</a:t>
              </a:r>
            </a:p>
          </p:txBody>
        </p:sp>
        <p:sp>
          <p:nvSpPr>
            <p:cNvPr id="3157" name="Oval 34"/>
            <p:cNvSpPr>
              <a:spLocks noChangeArrowheads="1"/>
            </p:cNvSpPr>
            <p:nvPr/>
          </p:nvSpPr>
          <p:spPr bwMode="auto">
            <a:xfrm>
              <a:off x="480" y="3420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sp>
          <p:nvSpPr>
            <p:cNvPr id="3158" name="Oval 35"/>
            <p:cNvSpPr>
              <a:spLocks noChangeArrowheads="1"/>
            </p:cNvSpPr>
            <p:nvPr/>
          </p:nvSpPr>
          <p:spPr bwMode="auto">
            <a:xfrm>
              <a:off x="696" y="3276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sp>
          <p:nvSpPr>
            <p:cNvPr id="3159" name="Oval 36"/>
            <p:cNvSpPr>
              <a:spLocks noChangeArrowheads="1"/>
            </p:cNvSpPr>
            <p:nvPr/>
          </p:nvSpPr>
          <p:spPr bwMode="auto">
            <a:xfrm>
              <a:off x="324" y="3576"/>
              <a:ext cx="468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Cell</a:t>
              </a:r>
            </a:p>
          </p:txBody>
        </p:sp>
        <p:graphicFrame>
          <p:nvGraphicFramePr>
            <p:cNvPr id="3160" name="Object 37"/>
            <p:cNvGraphicFramePr>
              <a:graphicFrameLocks noChangeAspect="1"/>
            </p:cNvGraphicFramePr>
            <p:nvPr/>
          </p:nvGraphicFramePr>
          <p:xfrm>
            <a:off x="942" y="3027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Clip" r:id="rId4" imgW="1113739" imgH="1132027" progId="MS_ClipArt_Gallery.2">
                    <p:embed/>
                  </p:oleObj>
                </mc:Choice>
                <mc:Fallback>
                  <p:oleObj name="Clip" r:id="rId4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" y="3027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1" name="Object 38"/>
            <p:cNvGraphicFramePr>
              <a:graphicFrameLocks noChangeAspect="1"/>
            </p:cNvGraphicFramePr>
            <p:nvPr/>
          </p:nvGraphicFramePr>
          <p:xfrm>
            <a:off x="822" y="3411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Clip" r:id="rId6" imgW="1113739" imgH="1132027" progId="MS_ClipArt_Gallery.2">
                    <p:embed/>
                  </p:oleObj>
                </mc:Choice>
                <mc:Fallback>
                  <p:oleObj name="Clip" r:id="rId6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" y="3411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2" name="Object 39"/>
            <p:cNvGraphicFramePr>
              <a:graphicFrameLocks noChangeAspect="1"/>
            </p:cNvGraphicFramePr>
            <p:nvPr/>
          </p:nvGraphicFramePr>
          <p:xfrm>
            <a:off x="144" y="3357"/>
            <a:ext cx="33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Clip" r:id="rId7" imgW="1113739" imgH="1132027" progId="MS_ClipArt_Gallery.2">
                    <p:embed/>
                  </p:oleObj>
                </mc:Choice>
                <mc:Fallback>
                  <p:oleObj name="Clip" r:id="rId7" imgW="1113739" imgH="1132027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357"/>
                          <a:ext cx="33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3" name="Object 4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37" y="3423"/>
            <a:ext cx="345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ClipArt" r:id="rId8" imgW="1592263" imgH="2211388" progId="MS_ClipArt_Gallery.2">
                    <p:embed/>
                  </p:oleObj>
                </mc:Choice>
                <mc:Fallback>
                  <p:oleObj name="ClipArt" r:id="rId8" imgW="1592263" imgH="221138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7" y="3423"/>
                          <a:ext cx="345" cy="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34938" y="803275"/>
            <a:ext cx="8132762" cy="4452938"/>
            <a:chOff x="85" y="506"/>
            <a:chExt cx="5123" cy="2805"/>
          </a:xfrm>
        </p:grpSpPr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2616" y="888"/>
              <a:ext cx="2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115" name="Group 43"/>
            <p:cNvGrpSpPr>
              <a:grpSpLocks/>
            </p:cNvGrpSpPr>
            <p:nvPr/>
          </p:nvGrpSpPr>
          <p:grpSpPr bwMode="auto">
            <a:xfrm>
              <a:off x="85" y="506"/>
              <a:ext cx="5123" cy="2805"/>
              <a:chOff x="85" y="506"/>
              <a:chExt cx="5123" cy="2805"/>
            </a:xfrm>
          </p:grpSpPr>
          <p:grpSp>
            <p:nvGrpSpPr>
              <p:cNvPr id="3116" name="Group 44"/>
              <p:cNvGrpSpPr>
                <a:grpSpLocks/>
              </p:cNvGrpSpPr>
              <p:nvPr/>
            </p:nvGrpSpPr>
            <p:grpSpPr bwMode="auto">
              <a:xfrm>
                <a:off x="442" y="506"/>
                <a:ext cx="2318" cy="670"/>
                <a:chOff x="442" y="506"/>
                <a:chExt cx="2318" cy="670"/>
              </a:xfrm>
            </p:grpSpPr>
            <p:sp>
              <p:nvSpPr>
                <p:cNvPr id="3135" name="Line 45"/>
                <p:cNvSpPr>
                  <a:spLocks noChangeShapeType="1"/>
                </p:cNvSpPr>
                <p:nvPr/>
              </p:nvSpPr>
              <p:spPr bwMode="auto">
                <a:xfrm>
                  <a:off x="996" y="624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Line 46"/>
                <p:cNvSpPr>
                  <a:spLocks noChangeShapeType="1"/>
                </p:cNvSpPr>
                <p:nvPr/>
              </p:nvSpPr>
              <p:spPr bwMode="auto">
                <a:xfrm>
                  <a:off x="1080" y="720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42" y="506"/>
                  <a:ext cx="595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Cable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Modem</a:t>
                  </a:r>
                </a:p>
              </p:txBody>
            </p:sp>
            <p:sp>
              <p:nvSpPr>
                <p:cNvPr id="3138" name="Line 48"/>
                <p:cNvSpPr>
                  <a:spLocks noChangeShapeType="1"/>
                </p:cNvSpPr>
                <p:nvPr/>
              </p:nvSpPr>
              <p:spPr bwMode="auto">
                <a:xfrm>
                  <a:off x="1176" y="804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3139" name="Object 49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410" y="877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2" name="Clip" r:id="rId10" imgW="1438275" imgH="1654175" progId="MS_ClipArt_Gallery.2">
                        <p:embed/>
                      </p:oleObj>
                    </mc:Choice>
                    <mc:Fallback>
                      <p:oleObj name="Clip" r:id="rId10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10" y="877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0" name="Object 50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662" y="877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3" name="Clip" r:id="rId12" imgW="1438275" imgH="1654175" progId="MS_ClipArt_Gallery.2">
                        <p:embed/>
                      </p:oleObj>
                    </mc:Choice>
                    <mc:Fallback>
                      <p:oleObj name="Clip" r:id="rId12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62" y="877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1" name="Object 51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914" y="889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4" name="Clip" r:id="rId13" imgW="1438275" imgH="1654175" progId="MS_ClipArt_Gallery.2">
                        <p:embed/>
                      </p:oleObj>
                    </mc:Choice>
                    <mc:Fallback>
                      <p:oleObj name="Clip" r:id="rId13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14" y="889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2" name="Object 52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2166" y="889"/>
                <a:ext cx="250" cy="2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5" name="Clip" r:id="rId14" imgW="1438275" imgH="1654175" progId="MS_ClipArt_Gallery.2">
                        <p:embed/>
                      </p:oleObj>
                    </mc:Choice>
                    <mc:Fallback>
                      <p:oleObj name="Clip" r:id="rId14" imgW="1438275" imgH="1654175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6" y="889"/>
                              <a:ext cx="250" cy="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43" name="Line 53"/>
                <p:cNvSpPr>
                  <a:spLocks noChangeShapeType="1"/>
                </p:cNvSpPr>
                <p:nvPr/>
              </p:nvSpPr>
              <p:spPr bwMode="auto">
                <a:xfrm>
                  <a:off x="1500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Line 54"/>
                <p:cNvSpPr>
                  <a:spLocks noChangeShapeType="1"/>
                </p:cNvSpPr>
                <p:nvPr/>
              </p:nvSpPr>
              <p:spPr bwMode="auto">
                <a:xfrm>
                  <a:off x="1740" y="8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5" name="Line 55"/>
                <p:cNvSpPr>
                  <a:spLocks noChangeShapeType="1"/>
                </p:cNvSpPr>
                <p:nvPr/>
              </p:nvSpPr>
              <p:spPr bwMode="auto">
                <a:xfrm>
                  <a:off x="1992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6" name="Line 56"/>
                <p:cNvSpPr>
                  <a:spLocks noChangeShapeType="1"/>
                </p:cNvSpPr>
                <p:nvPr/>
              </p:nvSpPr>
              <p:spPr bwMode="auto">
                <a:xfrm>
                  <a:off x="2244" y="804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Oval 57"/>
                <p:cNvSpPr>
                  <a:spLocks noChangeArrowheads="1"/>
                </p:cNvSpPr>
                <p:nvPr/>
              </p:nvSpPr>
              <p:spPr bwMode="auto">
                <a:xfrm>
                  <a:off x="2244" y="540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8" name="Oval 58"/>
                <p:cNvSpPr>
                  <a:spLocks noChangeArrowheads="1"/>
                </p:cNvSpPr>
                <p:nvPr/>
              </p:nvSpPr>
              <p:spPr bwMode="auto">
                <a:xfrm>
                  <a:off x="2328" y="636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9" name="Oval 59"/>
                <p:cNvSpPr>
                  <a:spLocks noChangeArrowheads="1"/>
                </p:cNvSpPr>
                <p:nvPr/>
              </p:nvSpPr>
              <p:spPr bwMode="auto">
                <a:xfrm>
                  <a:off x="2424" y="720"/>
                  <a:ext cx="336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17" name="Group 60"/>
              <p:cNvGrpSpPr>
                <a:grpSpLocks/>
              </p:cNvGrpSpPr>
              <p:nvPr/>
            </p:nvGrpSpPr>
            <p:grpSpPr bwMode="auto">
              <a:xfrm>
                <a:off x="85" y="825"/>
                <a:ext cx="5123" cy="2486"/>
                <a:chOff x="85" y="825"/>
                <a:chExt cx="5123" cy="2486"/>
              </a:xfrm>
            </p:grpSpPr>
            <p:grpSp>
              <p:nvGrpSpPr>
                <p:cNvPr id="3118" name="Group 61"/>
                <p:cNvGrpSpPr>
                  <a:grpSpLocks/>
                </p:cNvGrpSpPr>
                <p:nvPr/>
              </p:nvGrpSpPr>
              <p:grpSpPr bwMode="auto">
                <a:xfrm>
                  <a:off x="3942" y="825"/>
                  <a:ext cx="1266" cy="891"/>
                  <a:chOff x="3942" y="825"/>
                  <a:chExt cx="1266" cy="891"/>
                </a:xfrm>
              </p:grpSpPr>
              <p:sp>
                <p:nvSpPr>
                  <p:cNvPr id="312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924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2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200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3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488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LAN</a:t>
                    </a:r>
                  </a:p>
                </p:txBody>
              </p:sp>
              <p:sp>
                <p:nvSpPr>
                  <p:cNvPr id="313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40" y="1092"/>
                    <a:ext cx="552" cy="2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2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1296"/>
                    <a:ext cx="504" cy="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200" y="1380"/>
                    <a:ext cx="480" cy="2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3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2" y="825"/>
                    <a:ext cx="625" cy="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Premises-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based</a:t>
                    </a:r>
                  </a:p>
                </p:txBody>
              </p:sp>
            </p:grpSp>
            <p:grpSp>
              <p:nvGrpSpPr>
                <p:cNvPr id="3119" name="Group 69"/>
                <p:cNvGrpSpPr>
                  <a:grpSpLocks/>
                </p:cNvGrpSpPr>
                <p:nvPr/>
              </p:nvGrpSpPr>
              <p:grpSpPr bwMode="auto">
                <a:xfrm>
                  <a:off x="282" y="1605"/>
                  <a:ext cx="1326" cy="1131"/>
                  <a:chOff x="282" y="1605"/>
                  <a:chExt cx="1326" cy="1131"/>
                </a:xfrm>
              </p:grpSpPr>
              <p:sp>
                <p:nvSpPr>
                  <p:cNvPr id="312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1944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2220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3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2508"/>
                    <a:ext cx="540" cy="2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>
                        <a:solidFill>
                          <a:schemeClr val="tx1"/>
                        </a:solidFill>
                      </a:rPr>
                      <a:t>WLAN</a:t>
                    </a:r>
                  </a:p>
                </p:txBody>
              </p:sp>
              <p:sp>
                <p:nvSpPr>
                  <p:cNvPr id="3124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888" y="2076"/>
                    <a:ext cx="72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5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2" y="2160"/>
                    <a:ext cx="744" cy="1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6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" y="2208"/>
                    <a:ext cx="72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27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" y="1605"/>
                    <a:ext cx="625" cy="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pitchFamily="82" charset="2"/>
                      <a:buChar char="r"/>
                      <a:defRPr sz="28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pitchFamily="82" charset="2"/>
                      <a:buChar char="m"/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Premises-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400">
                        <a:solidFill>
                          <a:schemeClr val="tx1"/>
                        </a:solidFill>
                      </a:rPr>
                      <a:t>based</a:t>
                    </a:r>
                  </a:p>
                </p:txBody>
              </p:sp>
            </p:grpSp>
            <p:sp>
              <p:nvSpPr>
                <p:cNvPr id="312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85" y="2985"/>
                  <a:ext cx="650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chemeClr val="tx1"/>
                      </a:solidFill>
                    </a:rPr>
                    <a:t>Operator-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chemeClr val="tx1"/>
                      </a:solidFill>
                    </a:rPr>
                    <a:t>based</a:t>
                  </a:r>
                </a:p>
              </p:txBody>
            </p:sp>
          </p:grpSp>
        </p:grpSp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2152650" y="3619500"/>
            <a:ext cx="6991350" cy="2201863"/>
            <a:chOff x="1356" y="2280"/>
            <a:chExt cx="4404" cy="1387"/>
          </a:xfrm>
        </p:grpSpPr>
        <p:grpSp>
          <p:nvGrpSpPr>
            <p:cNvPr id="3083" name="Group 79"/>
            <p:cNvGrpSpPr>
              <a:grpSpLocks/>
            </p:cNvGrpSpPr>
            <p:nvPr/>
          </p:nvGrpSpPr>
          <p:grpSpPr bwMode="auto">
            <a:xfrm>
              <a:off x="3408" y="3288"/>
              <a:ext cx="420" cy="367"/>
              <a:chOff x="3492" y="2568"/>
              <a:chExt cx="420" cy="367"/>
            </a:xfrm>
          </p:grpSpPr>
          <p:graphicFrame>
            <p:nvGraphicFramePr>
              <p:cNvPr id="3112" name="Object 8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6" y="25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6" name="Clip" r:id="rId15" imgW="1438275" imgH="1654175" progId="MS_ClipArt_Gallery.2">
                      <p:embed/>
                    </p:oleObj>
                  </mc:Choice>
                  <mc:Fallback>
                    <p:oleObj name="Clip" r:id="rId15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25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3" name="Oval 81"/>
              <p:cNvSpPr>
                <a:spLocks noChangeArrowheads="1"/>
              </p:cNvSpPr>
              <p:nvPr/>
            </p:nvSpPr>
            <p:spPr bwMode="auto">
              <a:xfrm>
                <a:off x="3492" y="2568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84" name="Text Box 82"/>
            <p:cNvSpPr txBox="1">
              <a:spLocks noChangeArrowheads="1"/>
            </p:cNvSpPr>
            <p:nvPr/>
          </p:nvSpPr>
          <p:spPr bwMode="auto">
            <a:xfrm>
              <a:off x="3818" y="3465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H.323</a:t>
              </a:r>
            </a:p>
          </p:txBody>
        </p:sp>
        <p:sp>
          <p:nvSpPr>
            <p:cNvPr id="3085" name="Line 83"/>
            <p:cNvSpPr>
              <a:spLocks noChangeShapeType="1"/>
            </p:cNvSpPr>
            <p:nvPr/>
          </p:nvSpPr>
          <p:spPr bwMode="auto">
            <a:xfrm>
              <a:off x="4116" y="3156"/>
              <a:ext cx="588" cy="2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Text Box 84"/>
            <p:cNvSpPr txBox="1">
              <a:spLocks noChangeArrowheads="1"/>
            </p:cNvSpPr>
            <p:nvPr/>
          </p:nvSpPr>
          <p:spPr bwMode="auto">
            <a:xfrm>
              <a:off x="4216" y="3357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3087" name="Text Box 85"/>
            <p:cNvSpPr txBox="1">
              <a:spLocks noChangeArrowheads="1"/>
            </p:cNvSpPr>
            <p:nvPr/>
          </p:nvSpPr>
          <p:spPr bwMode="auto">
            <a:xfrm>
              <a:off x="1480" y="3453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3088" name="Line 86"/>
            <p:cNvSpPr>
              <a:spLocks noChangeShapeType="1"/>
            </p:cNvSpPr>
            <p:nvPr/>
          </p:nvSpPr>
          <p:spPr bwMode="auto">
            <a:xfrm flipH="1">
              <a:off x="1356" y="3240"/>
              <a:ext cx="528" cy="2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9" name="Group 87"/>
            <p:cNvGrpSpPr>
              <a:grpSpLocks/>
            </p:cNvGrpSpPr>
            <p:nvPr/>
          </p:nvGrpSpPr>
          <p:grpSpPr bwMode="auto">
            <a:xfrm>
              <a:off x="4776" y="2317"/>
              <a:ext cx="741" cy="563"/>
              <a:chOff x="3636" y="3265"/>
              <a:chExt cx="741" cy="563"/>
            </a:xfrm>
          </p:grpSpPr>
          <p:graphicFrame>
            <p:nvGraphicFramePr>
              <p:cNvPr id="3108" name="Object 88"/>
              <p:cNvGraphicFramePr>
                <a:graphicFrameLocks noChangeAspect="1"/>
              </p:cNvGraphicFramePr>
              <p:nvPr/>
            </p:nvGraphicFramePr>
            <p:xfrm>
              <a:off x="3636" y="3265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7" name="Clip" r:id="rId16" imgW="4205335" imgH="2553077" progId="MS_ClipArt_Gallery.2">
                      <p:embed/>
                    </p:oleObj>
                  </mc:Choice>
                  <mc:Fallback>
                    <p:oleObj name="Clip" r:id="rId16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6" y="3265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9" name="Object 89"/>
              <p:cNvGraphicFramePr>
                <a:graphicFrameLocks noChangeAspect="1"/>
              </p:cNvGraphicFramePr>
              <p:nvPr/>
            </p:nvGraphicFramePr>
            <p:xfrm>
              <a:off x="3732" y="3361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8" name="Clip" r:id="rId18" imgW="4205335" imgH="2553077" progId="MS_ClipArt_Gallery.2">
                      <p:embed/>
                    </p:oleObj>
                  </mc:Choice>
                  <mc:Fallback>
                    <p:oleObj name="Clip" r:id="rId18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2" y="3361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0" name="Object 90"/>
              <p:cNvGraphicFramePr>
                <a:graphicFrameLocks noChangeAspect="1"/>
              </p:cNvGraphicFramePr>
              <p:nvPr/>
            </p:nvGraphicFramePr>
            <p:xfrm>
              <a:off x="3828" y="3457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9" name="Clip" r:id="rId19" imgW="4205335" imgH="2553077" progId="MS_ClipArt_Gallery.2">
                      <p:embed/>
                    </p:oleObj>
                  </mc:Choice>
                  <mc:Fallback>
                    <p:oleObj name="Clip" r:id="rId19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28" y="3457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1" name="Object 91"/>
              <p:cNvGraphicFramePr>
                <a:graphicFrameLocks noChangeAspect="1"/>
              </p:cNvGraphicFramePr>
              <p:nvPr/>
            </p:nvGraphicFramePr>
            <p:xfrm>
              <a:off x="3924" y="3553"/>
              <a:ext cx="453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0" name="Clip" r:id="rId20" imgW="4205335" imgH="2553077" progId="MS_ClipArt_Gallery.2">
                      <p:embed/>
                    </p:oleObj>
                  </mc:Choice>
                  <mc:Fallback>
                    <p:oleObj name="Clip" r:id="rId20" imgW="4205335" imgH="2553077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" y="3553"/>
                            <a:ext cx="453" cy="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90" name="Group 92"/>
            <p:cNvGrpSpPr>
              <a:grpSpLocks/>
            </p:cNvGrpSpPr>
            <p:nvPr/>
          </p:nvGrpSpPr>
          <p:grpSpPr bwMode="auto">
            <a:xfrm>
              <a:off x="5112" y="3144"/>
              <a:ext cx="420" cy="367"/>
              <a:chOff x="4872" y="3156"/>
              <a:chExt cx="420" cy="367"/>
            </a:xfrm>
          </p:grpSpPr>
          <p:graphicFrame>
            <p:nvGraphicFramePr>
              <p:cNvPr id="3106" name="Object 9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962" y="31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1" name="Clip" r:id="rId21" imgW="1438275" imgH="1654175" progId="MS_ClipArt_Gallery.2">
                      <p:embed/>
                    </p:oleObj>
                  </mc:Choice>
                  <mc:Fallback>
                    <p:oleObj name="Clip" r:id="rId21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31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7" name="Oval 94"/>
              <p:cNvSpPr>
                <a:spLocks noChangeArrowheads="1"/>
              </p:cNvSpPr>
              <p:nvPr/>
            </p:nvSpPr>
            <p:spPr bwMode="auto">
              <a:xfrm>
                <a:off x="4872" y="3156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91" name="Text Box 95"/>
            <p:cNvSpPr txBox="1">
              <a:spLocks noChangeArrowheads="1"/>
            </p:cNvSpPr>
            <p:nvPr/>
          </p:nvSpPr>
          <p:spPr bwMode="auto">
            <a:xfrm>
              <a:off x="4426" y="2985"/>
              <a:ext cx="3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RAS</a:t>
              </a:r>
            </a:p>
          </p:txBody>
        </p:sp>
        <p:sp>
          <p:nvSpPr>
            <p:cNvPr id="3092" name="Line 96"/>
            <p:cNvSpPr>
              <a:spLocks noChangeShapeType="1"/>
            </p:cNvSpPr>
            <p:nvPr/>
          </p:nvSpPr>
          <p:spPr bwMode="auto">
            <a:xfrm flipV="1">
              <a:off x="4836" y="2508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3" name="Line 97"/>
            <p:cNvSpPr>
              <a:spLocks noChangeShapeType="1"/>
            </p:cNvSpPr>
            <p:nvPr/>
          </p:nvSpPr>
          <p:spPr bwMode="auto">
            <a:xfrm flipV="1">
              <a:off x="4836" y="2628"/>
              <a:ext cx="96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4" name="Line 98"/>
            <p:cNvSpPr>
              <a:spLocks noChangeShapeType="1"/>
            </p:cNvSpPr>
            <p:nvPr/>
          </p:nvSpPr>
          <p:spPr bwMode="auto">
            <a:xfrm>
              <a:off x="5052" y="2712"/>
              <a:ext cx="228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5" name="Line 99"/>
            <p:cNvSpPr>
              <a:spLocks noChangeShapeType="1"/>
            </p:cNvSpPr>
            <p:nvPr/>
          </p:nvSpPr>
          <p:spPr bwMode="auto">
            <a:xfrm>
              <a:off x="5232" y="2856"/>
              <a:ext cx="6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6" name="Text Box 100"/>
            <p:cNvSpPr txBox="1">
              <a:spLocks noChangeArrowheads="1"/>
            </p:cNvSpPr>
            <p:nvPr/>
          </p:nvSpPr>
          <p:spPr bwMode="auto">
            <a:xfrm>
              <a:off x="4407" y="2493"/>
              <a:ext cx="4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Analog</a:t>
              </a:r>
            </a:p>
          </p:txBody>
        </p:sp>
        <p:grpSp>
          <p:nvGrpSpPr>
            <p:cNvPr id="3097" name="Group 101"/>
            <p:cNvGrpSpPr>
              <a:grpSpLocks/>
            </p:cNvGrpSpPr>
            <p:nvPr/>
          </p:nvGrpSpPr>
          <p:grpSpPr bwMode="auto">
            <a:xfrm>
              <a:off x="4656" y="3072"/>
              <a:ext cx="420" cy="367"/>
              <a:chOff x="4872" y="3156"/>
              <a:chExt cx="420" cy="367"/>
            </a:xfrm>
          </p:grpSpPr>
          <p:graphicFrame>
            <p:nvGraphicFramePr>
              <p:cNvPr id="3104" name="Object 10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962" y="31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2" name="Clip" r:id="rId22" imgW="1438275" imgH="1654175" progId="MS_ClipArt_Gallery.2">
                      <p:embed/>
                    </p:oleObj>
                  </mc:Choice>
                  <mc:Fallback>
                    <p:oleObj name="Clip" r:id="rId22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31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5" name="Oval 103"/>
              <p:cNvSpPr>
                <a:spLocks noChangeArrowheads="1"/>
              </p:cNvSpPr>
              <p:nvPr/>
            </p:nvSpPr>
            <p:spPr bwMode="auto">
              <a:xfrm>
                <a:off x="4872" y="3156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98" name="Text Box 104"/>
            <p:cNvSpPr txBox="1">
              <a:spLocks noChangeArrowheads="1"/>
            </p:cNvSpPr>
            <p:nvPr/>
          </p:nvSpPr>
          <p:spPr bwMode="auto">
            <a:xfrm>
              <a:off x="5242" y="2961"/>
              <a:ext cx="5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DSLAM</a:t>
              </a:r>
            </a:p>
          </p:txBody>
        </p:sp>
        <p:sp>
          <p:nvSpPr>
            <p:cNvPr id="3099" name="Line 105"/>
            <p:cNvSpPr>
              <a:spLocks noChangeShapeType="1"/>
            </p:cNvSpPr>
            <p:nvPr/>
          </p:nvSpPr>
          <p:spPr bwMode="auto">
            <a:xfrm>
              <a:off x="3768" y="2280"/>
              <a:ext cx="1428" cy="8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0" name="Group 106"/>
            <p:cNvGrpSpPr>
              <a:grpSpLocks/>
            </p:cNvGrpSpPr>
            <p:nvPr/>
          </p:nvGrpSpPr>
          <p:grpSpPr bwMode="auto">
            <a:xfrm>
              <a:off x="2184" y="3300"/>
              <a:ext cx="420" cy="367"/>
              <a:chOff x="3492" y="2568"/>
              <a:chExt cx="420" cy="367"/>
            </a:xfrm>
          </p:grpSpPr>
          <p:graphicFrame>
            <p:nvGraphicFramePr>
              <p:cNvPr id="3102" name="Object 10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6" y="2593"/>
              <a:ext cx="250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3" name="Clip" r:id="rId23" imgW="1438275" imgH="1654175" progId="MS_ClipArt_Gallery.2">
                      <p:embed/>
                    </p:oleObj>
                  </mc:Choice>
                  <mc:Fallback>
                    <p:oleObj name="Clip" r:id="rId23" imgW="1438275" imgH="1654175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2593"/>
                            <a:ext cx="250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3" name="Oval 108"/>
              <p:cNvSpPr>
                <a:spLocks noChangeArrowheads="1"/>
              </p:cNvSpPr>
              <p:nvPr/>
            </p:nvSpPr>
            <p:spPr bwMode="auto">
              <a:xfrm>
                <a:off x="3492" y="2568"/>
                <a:ext cx="420" cy="367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01" name="Text Box 109"/>
            <p:cNvSpPr txBox="1">
              <a:spLocks noChangeArrowheads="1"/>
            </p:cNvSpPr>
            <p:nvPr/>
          </p:nvSpPr>
          <p:spPr bwMode="auto">
            <a:xfrm>
              <a:off x="1766" y="3345"/>
              <a:ext cx="4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H.323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0832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Group Quiz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For each of the business challenges below, which component(s) of CUWN protect against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Mitigate network misuse, hacking and malware from WLAN clients by inspecting traffic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who is on the network and enforce granular policies to prevent exposure to viruses and “malware”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Streamline user experience, consolidate accounting, and improve password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Standardize on wireless client connection policies while protecting them from suspect content and potential hackers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Supporting and maintaining a diverse range of security products, correlating events and delivering concise reporting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Offer secure, controlled access to network services for non employees and contractors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dirty="0"/>
              <a:t>Present unparalleled threats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Cisco Unified Wireless Network Solution provides the best defense against these threats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021061"/>
            <a:ext cx="5181600" cy="522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Cisco Unified Wireless Networks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Security Agent (CSA)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NAC Appliance 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Firewall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IPS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CS-MARS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Common wireless threats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Cisco Wireless Security protects against them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Rogue Access Points refer to unauthorized access points setup in a corporate network</a:t>
            </a:r>
          </a:p>
          <a:p>
            <a:r>
              <a:rPr lang="en-US" dirty="0" smtClean="0"/>
              <a:t>Two varieties:</a:t>
            </a:r>
          </a:p>
          <a:p>
            <a:pPr lvl="1"/>
            <a:r>
              <a:rPr lang="en-US" dirty="0" smtClean="0"/>
              <a:t>Added for intentionally malicious behavior</a:t>
            </a:r>
          </a:p>
          <a:p>
            <a:pPr lvl="1"/>
            <a:r>
              <a:rPr lang="en-US" dirty="0" smtClean="0"/>
              <a:t>Added by an employee not following policy</a:t>
            </a:r>
          </a:p>
          <a:p>
            <a:r>
              <a:rPr lang="en-US" dirty="0" smtClean="0"/>
              <a:t>Either case needs to be prevented</a:t>
            </a:r>
          </a:p>
          <a:p>
            <a:endParaRPr lang="en-US" dirty="0"/>
          </a:p>
        </p:txBody>
      </p:sp>
      <p:pic>
        <p:nvPicPr>
          <p:cNvPr id="10244" name="Picture 4" descr="Back Door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413000" cy="243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 -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Cisco Wireless Unified Network security can:</a:t>
            </a:r>
          </a:p>
          <a:p>
            <a:pPr lvl="1"/>
            <a:r>
              <a:rPr lang="en-US" dirty="0" smtClean="0"/>
              <a:t>Detect Rogue AP’s</a:t>
            </a:r>
          </a:p>
          <a:p>
            <a:pPr lvl="1"/>
            <a:r>
              <a:rPr lang="en-US" dirty="0" smtClean="0"/>
              <a:t>Determine if they are on the network</a:t>
            </a:r>
          </a:p>
          <a:p>
            <a:pPr lvl="1"/>
            <a:r>
              <a:rPr lang="en-US" dirty="0" smtClean="0"/>
              <a:t>Quarantine and report</a:t>
            </a:r>
          </a:p>
          <a:p>
            <a:pPr lvl="0"/>
            <a:r>
              <a:rPr lang="en-US" dirty="0" smtClean="0"/>
              <a:t>CS-MARS </a:t>
            </a:r>
            <a:r>
              <a:rPr lang="en-US" dirty="0"/>
              <a:t>notification and </a:t>
            </a:r>
            <a:r>
              <a:rPr lang="en-US" dirty="0" smtClean="0"/>
              <a:t>reporting</a:t>
            </a:r>
          </a:p>
          <a:p>
            <a:pPr lvl="0"/>
            <a:endParaRPr lang="en-US" dirty="0"/>
          </a:p>
          <a:p>
            <a:r>
              <a:rPr lang="en-US" dirty="0"/>
              <a:t>Locate rogue AP’s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5058" name="Picture 2" descr="http://static.howstuffworks.com/gif/swat-team-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810000" cy="283845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40386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Cisco Rogue AP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010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86400"/>
          </a:xfrm>
        </p:spPr>
        <p:txBody>
          <a:bodyPr>
            <a:normAutofit/>
          </a:bodyPr>
          <a:lstStyle/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" y="1524000"/>
            <a:ext cx="9057138" cy="461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057"/>
            <a:ext cx="4735373" cy="64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944562"/>
          </a:xfrm>
        </p:spPr>
        <p:txBody>
          <a:bodyPr/>
          <a:lstStyle/>
          <a:p>
            <a:r>
              <a:rPr lang="en-US" dirty="0" smtClean="0"/>
              <a:t>Guest </a:t>
            </a:r>
            <a:r>
              <a:rPr lang="en-US" dirty="0" err="1" smtClean="0"/>
              <a:t>Wifi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19600" cy="4572000"/>
          </a:xfrm>
        </p:spPr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segmentation</a:t>
            </a:r>
          </a:p>
          <a:p>
            <a:endParaRPr lang="en-US" dirty="0"/>
          </a:p>
          <a:p>
            <a:r>
              <a:rPr lang="en-US" dirty="0"/>
              <a:t>Policy management</a:t>
            </a:r>
          </a:p>
          <a:p>
            <a:endParaRPr lang="en-US" dirty="0" smtClean="0"/>
          </a:p>
          <a:p>
            <a:r>
              <a:rPr lang="en-US" dirty="0" smtClean="0"/>
              <a:t>Guest </a:t>
            </a:r>
            <a:r>
              <a:rPr lang="en-US" dirty="0"/>
              <a:t>traffic monitoring</a:t>
            </a:r>
          </a:p>
          <a:p>
            <a:endParaRPr lang="en-US" dirty="0" smtClean="0"/>
          </a:p>
          <a:p>
            <a:r>
              <a:rPr lang="en-US" dirty="0" smtClean="0"/>
              <a:t>Customizable </a:t>
            </a:r>
            <a:r>
              <a:rPr lang="en-US" dirty="0"/>
              <a:t>access portals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89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In-Band Modes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677399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19539"/>
            <a:ext cx="4564062" cy="43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275326"/>
              </p:ext>
            </p:extLst>
          </p:nvPr>
        </p:nvGraphicFramePr>
        <p:xfrm>
          <a:off x="381000" y="1579880"/>
          <a:ext cx="83058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 Threat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Concern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CSA Feature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Ad-hoc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Wide-open</a:t>
                      </a:r>
                      <a:r>
                        <a:rPr lang="en-US" baseline="0" dirty="0" smtClean="0"/>
                        <a:t> connections</a:t>
                      </a:r>
                    </a:p>
                    <a:p>
                      <a:r>
                        <a:rPr lang="en-US" baseline="0" dirty="0" smtClean="0"/>
                        <a:t>Unencrypted</a:t>
                      </a:r>
                    </a:p>
                    <a:p>
                      <a:r>
                        <a:rPr lang="en-US" baseline="0" dirty="0" smtClean="0"/>
                        <a:t>Unauthenticated</a:t>
                      </a:r>
                    </a:p>
                    <a:p>
                      <a:r>
                        <a:rPr lang="en-US" baseline="0" dirty="0" smtClean="0"/>
                        <a:t>Insecure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Pre-defined</a:t>
                      </a:r>
                      <a:r>
                        <a:rPr lang="en-US" baseline="0" dirty="0" smtClean="0"/>
                        <a:t> ad-hoc policy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</a:t>
                      </a:r>
                      <a:r>
                        <a:rPr lang="en-US" baseline="0" dirty="0" smtClean="0"/>
                        <a:t>/wifi 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Contamenating secure wired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 wired/wifi pre-defined</a:t>
                      </a:r>
                      <a:r>
                        <a:rPr lang="en-US" baseline="0" dirty="0" smtClean="0"/>
                        <a:t> policy</a:t>
                      </a:r>
                    </a:p>
                    <a:p>
                      <a:r>
                        <a:rPr lang="en-US" baseline="0" dirty="0" smtClean="0"/>
                        <a:t>Disable wifi traffic if wired detected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unsecured wifi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lack authentication / encryption</a:t>
                      </a:r>
                    </a:p>
                    <a:p>
                      <a:r>
                        <a:rPr lang="en-US" baseline="0" dirty="0" smtClean="0"/>
                        <a:t>Risk of traffic cracking, rogue network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based policies</a:t>
                      </a:r>
                    </a:p>
                    <a:p>
                      <a:r>
                        <a:rPr lang="en-US" dirty="0" smtClean="0"/>
                        <a:t>Restrict allowed SSIDs</a:t>
                      </a:r>
                    </a:p>
                    <a:p>
                      <a:r>
                        <a:rPr lang="en-US" dirty="0" smtClean="0"/>
                        <a:t>Enforce stronger security policies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sco-Logo.jpg"/>
          <p:cNvPicPr>
            <a:picLocks noChangeAspect="1"/>
          </p:cNvPicPr>
          <p:nvPr/>
        </p:nvPicPr>
        <p:blipFill>
          <a:blip r:embed="rId2" cstate="print">
            <a:lum bright="82000"/>
          </a:blip>
          <a:stretch>
            <a:fillRect/>
          </a:stretch>
        </p:blipFill>
        <p:spPr>
          <a:xfrm>
            <a:off x="1801368" y="1600200"/>
            <a:ext cx="5541264" cy="336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Cisco Unified Wireless Networks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Security Agent (CSA)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NAC Appliance 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Firewall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Cisco IPS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CS-MARS</a:t>
            </a:r>
          </a:p>
          <a:p>
            <a:r>
              <a:rPr lang="en-US" dirty="0" smtClean="0"/>
              <a:t>Common wireless threats</a:t>
            </a:r>
          </a:p>
          <a:p>
            <a:pPr lvl="1"/>
            <a:r>
              <a:rPr lang="en-US" dirty="0" smtClean="0"/>
              <a:t>How Cisco Wireless Security protects against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1534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Monitoring, Anomalies, &amp;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Discover Layer 3 devices on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Entire network can be mapped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Find MAC addresses, end-points, topology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Monitors wired and wireless devices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Unified monitoring provides complete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Anomalies can be correlated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Complete view of anomalies (e.g. host names, MAC addresses, IP addresses, ports, etc.)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Mitigation responses triggered using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Rules can be further customized to extend MARS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8023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wireless network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4259"/>
            <a:ext cx="7772400" cy="45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876912"/>
            <a:ext cx="5791200" cy="4838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r>
              <a:rPr lang="en-US" dirty="0" smtClean="0"/>
              <a:t>Cisco Unified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The following </a:t>
            </a:r>
            <a:r>
              <a:rPr lang="en-US" dirty="0" smtClean="0"/>
              <a:t>interconnected </a:t>
            </a:r>
            <a:r>
              <a:rPr lang="en-US" dirty="0" smtClean="0"/>
              <a:t>elements work together to deliver a unified enterprise-class wireless solution: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Client </a:t>
            </a:r>
            <a:r>
              <a:rPr lang="en-US" dirty="0" smtClean="0">
                <a:ea typeface="ＭＳ Ｐゴシック" charset="-128"/>
              </a:rPr>
              <a:t>devices (CSA)</a:t>
            </a: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Access </a:t>
            </a:r>
            <a:r>
              <a:rPr lang="en-US" dirty="0" smtClean="0">
                <a:ea typeface="ＭＳ Ｐゴシック" charset="-128"/>
              </a:rPr>
              <a:t>points (NAC)</a:t>
            </a: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Wireless </a:t>
            </a:r>
            <a:r>
              <a:rPr lang="en-US" dirty="0" smtClean="0">
                <a:ea typeface="ＭＳ Ｐゴシック" charset="-128"/>
              </a:rPr>
              <a:t>controllers</a:t>
            </a:r>
          </a:p>
          <a:p>
            <a:pPr marL="320040" lvl="1" indent="0">
              <a:buNone/>
              <a:defRPr/>
            </a:pPr>
            <a:r>
              <a:rPr lang="en-US" dirty="0" smtClean="0">
                <a:ea typeface="ＭＳ Ｐゴシック" charset="-128"/>
              </a:rPr>
              <a:t>(Firewall, and NIPS)</a:t>
            </a: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Network </a:t>
            </a:r>
            <a:r>
              <a:rPr lang="en-US" dirty="0" smtClean="0">
                <a:ea typeface="ＭＳ Ｐゴシック" charset="-128"/>
              </a:rPr>
              <a:t>management</a:t>
            </a:r>
          </a:p>
          <a:p>
            <a:pPr marL="320040" lvl="1" indent="0">
              <a:buNone/>
              <a:defRPr/>
            </a:pPr>
            <a:r>
              <a:rPr lang="en-US" dirty="0" smtClean="0">
                <a:ea typeface="ＭＳ Ｐゴシック" charset="-128"/>
              </a:rPr>
              <a:t>(CS-MARS)</a:t>
            </a:r>
            <a:endParaRPr lang="en-US" dirty="0" smtClean="0">
              <a:ea typeface="ＭＳ Ｐゴシック" charset="-128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Cisco Security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featured agent-based endpoint protection</a:t>
            </a:r>
          </a:p>
          <a:p>
            <a:endParaRPr lang="en-US" dirty="0" smtClean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/>
              <a:t>Managed client  - Cisco Security Agent</a:t>
            </a:r>
          </a:p>
          <a:p>
            <a:pPr lvl="1"/>
            <a:r>
              <a:rPr lang="en-US" dirty="0" smtClean="0"/>
              <a:t>Single point of configuration - Cisco Management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- Purpose</a:t>
            </a:r>
            <a:endParaRPr lang="en-US" dirty="0"/>
          </a:p>
        </p:txBody>
      </p:sp>
      <p:pic>
        <p:nvPicPr>
          <p:cNvPr id="4" name="Content Placeholder 3" descr="C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6539" y="1447800"/>
            <a:ext cx="5528122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– Wireless Perspective</a:t>
            </a:r>
            <a:endParaRPr lang="en-US" dirty="0"/>
          </a:p>
        </p:txBody>
      </p:sp>
      <p:pic>
        <p:nvPicPr>
          <p:cNvPr id="5" name="Content Placeholder 4" descr="CSA Mobi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229475" cy="5257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CSA – Combined Wireless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CSA features</a:t>
            </a:r>
          </a:p>
          <a:p>
            <a:pPr lvl="1"/>
            <a:r>
              <a:rPr lang="en-US" dirty="0" smtClean="0"/>
              <a:t>Zero-day virus protection</a:t>
            </a:r>
          </a:p>
          <a:p>
            <a:pPr lvl="1"/>
            <a:r>
              <a:rPr lang="en-US" dirty="0" smtClean="0"/>
              <a:t>Control of sensitive data</a:t>
            </a:r>
          </a:p>
          <a:p>
            <a:pPr lvl="1"/>
            <a:r>
              <a:rPr lang="en-US" dirty="0" smtClean="0"/>
              <a:t>Provide integrity checking before allowing full network access</a:t>
            </a:r>
          </a:p>
          <a:p>
            <a:pPr lvl="1"/>
            <a:r>
              <a:rPr lang="en-US" dirty="0" smtClean="0"/>
              <a:t>Policy management and activity reporting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CSA Mobility features</a:t>
            </a:r>
          </a:p>
          <a:p>
            <a:pPr lvl="1"/>
            <a:r>
              <a:rPr lang="en-US" dirty="0" smtClean="0"/>
              <a:t>Able to block access to unauthorized or ad-hoc networks</a:t>
            </a:r>
          </a:p>
          <a:p>
            <a:pPr lvl="1"/>
            <a:r>
              <a:rPr lang="en-US" dirty="0" smtClean="0"/>
              <a:t>Can force VPN in unsecured environments</a:t>
            </a:r>
          </a:p>
          <a:p>
            <a:pPr lvl="1"/>
            <a:r>
              <a:rPr lang="en-US" dirty="0" smtClean="0"/>
              <a:t>Stop unauthorized wireless-to-wired network bridging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D461-BCEB-4B12-A91A-5CA67BB54E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1732</TotalTime>
  <Words>1167</Words>
  <Application>Microsoft Office PowerPoint</Application>
  <PresentationFormat>On-screen Show (4:3)</PresentationFormat>
  <Paragraphs>273</Paragraphs>
  <Slides>30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Comic Sans MS</vt:lpstr>
      <vt:lpstr>Times New Roman</vt:lpstr>
      <vt:lpstr>Wingdings 2</vt:lpstr>
      <vt:lpstr>Equity</vt:lpstr>
      <vt:lpstr>Clip</vt:lpstr>
      <vt:lpstr>ClipArt</vt:lpstr>
      <vt:lpstr>Wireless Network Security</vt:lpstr>
      <vt:lpstr>The Current Internet: Connectivity and Processing</vt:lpstr>
      <vt:lpstr>Agenda</vt:lpstr>
      <vt:lpstr>Today’s wireless network</vt:lpstr>
      <vt:lpstr>Cisco Unified Wireless Network</vt:lpstr>
      <vt:lpstr>CSA – Cisco Security Agent</vt:lpstr>
      <vt:lpstr>CSA - Purpose</vt:lpstr>
      <vt:lpstr>CSA – Wireless Perspective</vt:lpstr>
      <vt:lpstr>CSA – Combined Wireless Features</vt:lpstr>
      <vt:lpstr>CSA – End User View</vt:lpstr>
      <vt:lpstr>Cisco Network Admission Control (NAC)</vt:lpstr>
      <vt:lpstr>NAC - Overview </vt:lpstr>
      <vt:lpstr>Cisco NAC Architecture</vt:lpstr>
      <vt:lpstr>Cisco NAC Features</vt:lpstr>
      <vt:lpstr>Cisco Firewall (Placement Options)</vt:lpstr>
      <vt:lpstr>Why Placing Firewalls in Multiple Network Segments? </vt:lpstr>
      <vt:lpstr>Cisco IPS</vt:lpstr>
      <vt:lpstr>CS-MARS:Cisco Security Monitoring, Analysis and Reporting System</vt:lpstr>
      <vt:lpstr>Cross-Network Anomaly Detection and Correlation</vt:lpstr>
      <vt:lpstr>Group Quiz</vt:lpstr>
      <vt:lpstr>Conclusions</vt:lpstr>
      <vt:lpstr>Agenda</vt:lpstr>
      <vt:lpstr>Rogue Access Points</vt:lpstr>
      <vt:lpstr>Rogue Access Points - Protection</vt:lpstr>
      <vt:lpstr>Cisco Rogue AP Mapping</vt:lpstr>
      <vt:lpstr>Guest Wireless</vt:lpstr>
      <vt:lpstr>Guest Wifi Benefits</vt:lpstr>
      <vt:lpstr>In-Band Modes</vt:lpstr>
      <vt:lpstr>Compromised Clients</vt:lpstr>
      <vt:lpstr>Monitoring, Anomalies, &amp; Mitigation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</dc:creator>
  <cp:lastModifiedBy>ychen</cp:lastModifiedBy>
  <cp:revision>128</cp:revision>
  <dcterms:created xsi:type="dcterms:W3CDTF">2010-11-17T02:58:34Z</dcterms:created>
  <dcterms:modified xsi:type="dcterms:W3CDTF">2016-12-03T01:10:12Z</dcterms:modified>
</cp:coreProperties>
</file>