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4"/>
  </p:notesMasterIdLst>
  <p:sldIdLst>
    <p:sldId id="260" r:id="rId2"/>
    <p:sldId id="261" r:id="rId3"/>
    <p:sldId id="262" r:id="rId4"/>
    <p:sldId id="263" r:id="rId5"/>
    <p:sldId id="264" r:id="rId6"/>
    <p:sldId id="282" r:id="rId7"/>
    <p:sldId id="265" r:id="rId8"/>
    <p:sldId id="266" r:id="rId9"/>
    <p:sldId id="267" r:id="rId10"/>
    <p:sldId id="256" r:id="rId11"/>
    <p:sldId id="283" r:id="rId12"/>
    <p:sldId id="284" r:id="rId13"/>
    <p:sldId id="285" r:id="rId14"/>
    <p:sldId id="286" r:id="rId15"/>
    <p:sldId id="287" r:id="rId16"/>
    <p:sldId id="288" r:id="rId17"/>
    <p:sldId id="302" r:id="rId18"/>
    <p:sldId id="303" r:id="rId19"/>
    <p:sldId id="304" r:id="rId20"/>
    <p:sldId id="273" r:id="rId21"/>
    <p:sldId id="295" r:id="rId22"/>
    <p:sldId id="296" r:id="rId23"/>
    <p:sldId id="297" r:id="rId24"/>
    <p:sldId id="298" r:id="rId25"/>
    <p:sldId id="299" r:id="rId26"/>
    <p:sldId id="309" r:id="rId27"/>
    <p:sldId id="310" r:id="rId28"/>
    <p:sldId id="311" r:id="rId29"/>
    <p:sldId id="312" r:id="rId30"/>
    <p:sldId id="313" r:id="rId31"/>
    <p:sldId id="314" r:id="rId32"/>
    <p:sldId id="31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A1726-D8D4-4F44-BF6D-FAB1192C68F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23511091-B1D7-4ACC-9420-0527205DF366}">
      <dgm:prSet phldrT="[Text]"/>
      <dgm:spPr/>
      <dgm:t>
        <a:bodyPr/>
        <a:lstStyle/>
        <a:p>
          <a:r>
            <a:rPr lang="en-US" b="1" dirty="0" smtClean="0"/>
            <a:t>Computer Intrusion</a:t>
          </a:r>
        </a:p>
        <a:p>
          <a:r>
            <a:rPr lang="en-US" dirty="0" smtClean="0"/>
            <a:t>1980 - 2005</a:t>
          </a:r>
          <a:endParaRPr lang="en-US" dirty="0"/>
        </a:p>
      </dgm:t>
    </dgm:pt>
    <dgm:pt modelId="{E7B4C843-1CD9-4520-91EE-C9B30F412033}" type="parTrans" cxnId="{F0A5BB12-F691-4516-978D-C3D6796BF2E0}">
      <dgm:prSet/>
      <dgm:spPr/>
      <dgm:t>
        <a:bodyPr/>
        <a:lstStyle/>
        <a:p>
          <a:endParaRPr lang="en-US"/>
        </a:p>
      </dgm:t>
    </dgm:pt>
    <dgm:pt modelId="{8853E269-560F-409F-966E-3F15133EA8E9}" type="sibTrans" cxnId="{F0A5BB12-F691-4516-978D-C3D6796BF2E0}">
      <dgm:prSet/>
      <dgm:spPr/>
      <dgm:t>
        <a:bodyPr/>
        <a:lstStyle/>
        <a:p>
          <a:endParaRPr lang="en-US"/>
        </a:p>
      </dgm:t>
    </dgm:pt>
    <dgm:pt modelId="{DA0889F5-AAF3-445B-A117-17ADB87CB2DA}">
      <dgm:prSet phldrT="[Text]"/>
      <dgm:spPr/>
      <dgm:t>
        <a:bodyPr/>
        <a:lstStyle/>
        <a:p>
          <a:r>
            <a:rPr lang="en-US" b="1" dirty="0" smtClean="0"/>
            <a:t>Advanced Persistent Threat (APT)</a:t>
          </a:r>
        </a:p>
        <a:p>
          <a:r>
            <a:rPr lang="en-US" dirty="0" smtClean="0"/>
            <a:t>2002 - 2011</a:t>
          </a:r>
          <a:endParaRPr lang="en-US" dirty="0"/>
        </a:p>
      </dgm:t>
    </dgm:pt>
    <dgm:pt modelId="{FAF7CEE1-281F-44A0-8569-A74A31C74B41}" type="parTrans" cxnId="{07B4478A-C317-47CA-87BD-E048E524827D}">
      <dgm:prSet/>
      <dgm:spPr/>
      <dgm:t>
        <a:bodyPr/>
        <a:lstStyle/>
        <a:p>
          <a:endParaRPr lang="en-US"/>
        </a:p>
      </dgm:t>
    </dgm:pt>
    <dgm:pt modelId="{D39414BC-6552-4D79-B56D-343C5948DB99}" type="sibTrans" cxnId="{07B4478A-C317-47CA-87BD-E048E524827D}">
      <dgm:prSet/>
      <dgm:spPr/>
      <dgm:t>
        <a:bodyPr/>
        <a:lstStyle/>
        <a:p>
          <a:endParaRPr lang="en-US"/>
        </a:p>
      </dgm:t>
    </dgm:pt>
    <dgm:pt modelId="{0BF9251B-8AE6-40A7-8684-8AC49FE93FEC}">
      <dgm:prSet phldrT="[Text]"/>
      <dgm:spPr/>
      <dgm:t>
        <a:bodyPr/>
        <a:lstStyle/>
        <a:p>
          <a:r>
            <a:rPr lang="en-US" b="1" dirty="0" smtClean="0"/>
            <a:t>Insider</a:t>
          </a:r>
        </a:p>
        <a:p>
          <a:r>
            <a:rPr lang="en-US" dirty="0" smtClean="0"/>
            <a:t>2008 - 2013</a:t>
          </a:r>
          <a:endParaRPr lang="en-US" dirty="0"/>
        </a:p>
      </dgm:t>
    </dgm:pt>
    <dgm:pt modelId="{5190B4DA-D104-445E-AFDE-D3ED07901670}" type="parTrans" cxnId="{495E92F6-428A-4F77-9283-66E35AC4D557}">
      <dgm:prSet/>
      <dgm:spPr/>
      <dgm:t>
        <a:bodyPr/>
        <a:lstStyle/>
        <a:p>
          <a:endParaRPr lang="en-US"/>
        </a:p>
      </dgm:t>
    </dgm:pt>
    <dgm:pt modelId="{702AFA09-6264-46D1-BB67-77AE09283DC8}" type="sibTrans" cxnId="{495E92F6-428A-4F77-9283-66E35AC4D557}">
      <dgm:prSet/>
      <dgm:spPr/>
      <dgm:t>
        <a:bodyPr/>
        <a:lstStyle/>
        <a:p>
          <a:endParaRPr lang="en-US"/>
        </a:p>
      </dgm:t>
    </dgm:pt>
    <dgm:pt modelId="{F6E83B20-3792-4577-9211-2304E45FB136}" type="pres">
      <dgm:prSet presAssocID="{CBEA1726-D8D4-4F44-BF6D-FAB1192C68F9}" presName="Name0" presStyleCnt="0">
        <dgm:presLayoutVars>
          <dgm:dir/>
          <dgm:animLvl val="lvl"/>
          <dgm:resizeHandles val="exact"/>
        </dgm:presLayoutVars>
      </dgm:prSet>
      <dgm:spPr/>
    </dgm:pt>
    <dgm:pt modelId="{7AF59CBC-C09E-4590-B094-85ED1CAEC0B8}" type="pres">
      <dgm:prSet presAssocID="{23511091-B1D7-4ACC-9420-0527205DF366}" presName="parTxOnly" presStyleLbl="node1" presStyleIdx="0" presStyleCnt="3" custScaleY="120172" custLinFactY="-2624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2FE10-C128-4F98-84D8-B8B2D2C2D06F}" type="pres">
      <dgm:prSet presAssocID="{8853E269-560F-409F-966E-3F15133EA8E9}" presName="parTxOnlySpace" presStyleCnt="0"/>
      <dgm:spPr/>
    </dgm:pt>
    <dgm:pt modelId="{66DB68A0-5D30-4531-AF67-E9322C68BCBD}" type="pres">
      <dgm:prSet presAssocID="{DA0889F5-AAF3-445B-A117-17ADB87CB2DA}" presName="parTxOnly" presStyleLbl="node1" presStyleIdx="1" presStyleCnt="3" custScaleY="120172" custLinFactY="-26240" custLinFactNeighborX="420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42D67-724D-466C-B5E5-103A3E96C726}" type="pres">
      <dgm:prSet presAssocID="{D39414BC-6552-4D79-B56D-343C5948DB99}" presName="parTxOnlySpace" presStyleCnt="0"/>
      <dgm:spPr/>
    </dgm:pt>
    <dgm:pt modelId="{1A908302-9ADD-45B0-9CAF-5C55817A9690}" type="pres">
      <dgm:prSet presAssocID="{0BF9251B-8AE6-40A7-8684-8AC49FE93FEC}" presName="parTxOnly" presStyleLbl="node1" presStyleIdx="2" presStyleCnt="3" custScaleY="120172" custLinFactY="-2624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A5BB12-F691-4516-978D-C3D6796BF2E0}" srcId="{CBEA1726-D8D4-4F44-BF6D-FAB1192C68F9}" destId="{23511091-B1D7-4ACC-9420-0527205DF366}" srcOrd="0" destOrd="0" parTransId="{E7B4C843-1CD9-4520-91EE-C9B30F412033}" sibTransId="{8853E269-560F-409F-966E-3F15133EA8E9}"/>
    <dgm:cxn modelId="{BBC55CB7-7757-4013-A81D-40B25B135808}" type="presOf" srcId="{CBEA1726-D8D4-4F44-BF6D-FAB1192C68F9}" destId="{F6E83B20-3792-4577-9211-2304E45FB136}" srcOrd="0" destOrd="0" presId="urn:microsoft.com/office/officeart/2005/8/layout/chevron1"/>
    <dgm:cxn modelId="{B1509EDB-8905-417A-94E3-4E58202602E6}" type="presOf" srcId="{0BF9251B-8AE6-40A7-8684-8AC49FE93FEC}" destId="{1A908302-9ADD-45B0-9CAF-5C55817A9690}" srcOrd="0" destOrd="0" presId="urn:microsoft.com/office/officeart/2005/8/layout/chevron1"/>
    <dgm:cxn modelId="{07B4478A-C317-47CA-87BD-E048E524827D}" srcId="{CBEA1726-D8D4-4F44-BF6D-FAB1192C68F9}" destId="{DA0889F5-AAF3-445B-A117-17ADB87CB2DA}" srcOrd="1" destOrd="0" parTransId="{FAF7CEE1-281F-44A0-8569-A74A31C74B41}" sibTransId="{D39414BC-6552-4D79-B56D-343C5948DB99}"/>
    <dgm:cxn modelId="{A75EDE4E-065E-4A7B-972F-A57996E3F756}" type="presOf" srcId="{23511091-B1D7-4ACC-9420-0527205DF366}" destId="{7AF59CBC-C09E-4590-B094-85ED1CAEC0B8}" srcOrd="0" destOrd="0" presId="urn:microsoft.com/office/officeart/2005/8/layout/chevron1"/>
    <dgm:cxn modelId="{495E92F6-428A-4F77-9283-66E35AC4D557}" srcId="{CBEA1726-D8D4-4F44-BF6D-FAB1192C68F9}" destId="{0BF9251B-8AE6-40A7-8684-8AC49FE93FEC}" srcOrd="2" destOrd="0" parTransId="{5190B4DA-D104-445E-AFDE-D3ED07901670}" sibTransId="{702AFA09-6264-46D1-BB67-77AE09283DC8}"/>
    <dgm:cxn modelId="{6CCE1F75-7267-4882-8E95-B83BE0B771C8}" type="presOf" srcId="{DA0889F5-AAF3-445B-A117-17ADB87CB2DA}" destId="{66DB68A0-5D30-4531-AF67-E9322C68BCBD}" srcOrd="0" destOrd="0" presId="urn:microsoft.com/office/officeart/2005/8/layout/chevron1"/>
    <dgm:cxn modelId="{2E5C21E2-63ED-4788-A5E8-C5CE1EC7A6B0}" type="presParOf" srcId="{F6E83B20-3792-4577-9211-2304E45FB136}" destId="{7AF59CBC-C09E-4590-B094-85ED1CAEC0B8}" srcOrd="0" destOrd="0" presId="urn:microsoft.com/office/officeart/2005/8/layout/chevron1"/>
    <dgm:cxn modelId="{53F4CDDA-C6AC-4AE5-9CA2-E0A5D5430A8D}" type="presParOf" srcId="{F6E83B20-3792-4577-9211-2304E45FB136}" destId="{B1A2FE10-C128-4F98-84D8-B8B2D2C2D06F}" srcOrd="1" destOrd="0" presId="urn:microsoft.com/office/officeart/2005/8/layout/chevron1"/>
    <dgm:cxn modelId="{C438F269-6EC7-4858-9C61-A02758C63208}" type="presParOf" srcId="{F6E83B20-3792-4577-9211-2304E45FB136}" destId="{66DB68A0-5D30-4531-AF67-E9322C68BCBD}" srcOrd="2" destOrd="0" presId="urn:microsoft.com/office/officeart/2005/8/layout/chevron1"/>
    <dgm:cxn modelId="{6F3178A7-2B9A-42E7-AC22-F3BE3A3D1A6A}" type="presParOf" srcId="{F6E83B20-3792-4577-9211-2304E45FB136}" destId="{7FF42D67-724D-466C-B5E5-103A3E96C726}" srcOrd="3" destOrd="0" presId="urn:microsoft.com/office/officeart/2005/8/layout/chevron1"/>
    <dgm:cxn modelId="{659141D1-3BE3-4A81-8BFB-B2E1DF062D3E}" type="presParOf" srcId="{F6E83B20-3792-4577-9211-2304E45FB136}" destId="{1A908302-9ADD-45B0-9CAF-5C55817A96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D272-10DF-4709-AB16-6A9C21623C7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5028-DC9A-4580-8201-2276E5FE3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0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FEB97-75E0-4332-B266-D82DA7BD6E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8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71850" lvl="7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FEB97-75E0-4332-B266-D82DA7BD6E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1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FEB97-75E0-4332-B266-D82DA7BD6E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7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Insider</a:t>
            </a:r>
            <a:r>
              <a:rPr lang="en-US" baseline="0" dirty="0" smtClean="0"/>
              <a:t> Threat – the most costly and damaging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35B9-B49F-4D59-8F53-312B33E831E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53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msn, Cisco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35B9-B49F-4D59-8F53-312B33E831E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6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https://www.ictstandard.org/article/2010-10-28/creating-enterprise-security-architecture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35B9-B49F-4D59-8F53-312B33E831E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1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61F7-A6FF-4350-9D25-7CD3FC0A66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58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61F7-A6FF-4350-9D25-7CD3FC0A66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4AD-5F09-492E-8B53-15C18A73C93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A396B2-9CF7-4491-BE70-64D4B8516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4AD-5F09-492E-8B53-15C18A73C93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96B2-9CF7-4491-BE70-64D4B8516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4AD-5F09-492E-8B53-15C18A73C93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96B2-9CF7-4491-BE70-64D4B8516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4AD-5F09-492E-8B53-15C18A73C93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96B2-9CF7-4491-BE70-64D4B8516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4AD-5F09-492E-8B53-15C18A73C93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A396B2-9CF7-4491-BE70-64D4B8516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4AD-5F09-492E-8B53-15C18A73C93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96B2-9CF7-4491-BE70-64D4B8516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4AD-5F09-492E-8B53-15C18A73C93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96B2-9CF7-4491-BE70-64D4B8516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4AD-5F09-492E-8B53-15C18A73C93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96B2-9CF7-4491-BE70-64D4B8516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4AD-5F09-492E-8B53-15C18A73C93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96B2-9CF7-4491-BE70-64D4B8516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4AD-5F09-492E-8B53-15C18A73C93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96B2-9CF7-4491-BE70-64D4B8516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4AD-5F09-492E-8B53-15C18A73C93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A396B2-9CF7-4491-BE70-64D4B8516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8D84AD-5F09-492E-8B53-15C18A73C93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A396B2-9CF7-4491-BE70-64D4B8516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3847"/>
            <a:ext cx="6644606" cy="2656165"/>
          </a:xfrm>
        </p:spPr>
        <p:txBody>
          <a:bodyPr>
            <a:normAutofit lnSpcReduction="10000"/>
          </a:bodyPr>
          <a:lstStyle/>
          <a:p>
            <a:endParaRPr lang="en-US" sz="3000" dirty="0" smtClean="0"/>
          </a:p>
          <a:p>
            <a:r>
              <a:rPr lang="en-US" sz="3000" b="1" dirty="0">
                <a:latin typeface="+mj-lt"/>
              </a:rPr>
              <a:t>A</a:t>
            </a:r>
            <a:r>
              <a:rPr lang="en-US" sz="3000" dirty="0">
                <a:latin typeface="+mj-lt"/>
              </a:rPr>
              <a:t>dnan Sheikh</a:t>
            </a:r>
          </a:p>
          <a:p>
            <a:r>
              <a:rPr lang="en-US" sz="3000" b="1" dirty="0">
                <a:latin typeface="+mj-lt"/>
              </a:rPr>
              <a:t>C</a:t>
            </a:r>
            <a:r>
              <a:rPr lang="en-US" sz="3000" dirty="0">
                <a:latin typeface="+mj-lt"/>
              </a:rPr>
              <a:t>laudio Paucar</a:t>
            </a:r>
          </a:p>
          <a:p>
            <a:r>
              <a:rPr lang="en-US" sz="3000" b="1" dirty="0">
                <a:latin typeface="+mj-lt"/>
              </a:rPr>
              <a:t>O</a:t>
            </a:r>
            <a:r>
              <a:rPr lang="en-US" sz="3000" dirty="0">
                <a:latin typeface="+mj-lt"/>
              </a:rPr>
              <a:t>sezua Avbuluimen</a:t>
            </a:r>
          </a:p>
          <a:p>
            <a:r>
              <a:rPr lang="en-US" sz="3000" dirty="0" smtClean="0">
                <a:latin typeface="+mj-lt"/>
              </a:rPr>
              <a:t>Bill Fekrat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410031"/>
            <a:ext cx="8229600" cy="1415030"/>
          </a:xfrm>
        </p:spPr>
        <p:txBody>
          <a:bodyPr anchor="ctr" anchorCtr="0">
            <a:noAutofit/>
          </a:bodyPr>
          <a:lstStyle/>
          <a:p>
            <a:r>
              <a:rPr lang="en-US" sz="4000" dirty="0" smtClean="0"/>
              <a:t>Insider Threat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0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Enabling Technologies to Detect/Deter Insider Threats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Protecting Service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dirty="0" smtClean="0">
                <a:latin typeface="+mj-lt"/>
              </a:rPr>
              <a:t>What is the threat?</a:t>
            </a:r>
          </a:p>
          <a:p>
            <a:pPr lvl="1"/>
            <a:r>
              <a:rPr lang="en-US" sz="2900" dirty="0" smtClean="0">
                <a:latin typeface="+mj-lt"/>
              </a:rPr>
              <a:t>Employees downloading large amounts of sensitive data, potentially stockpiling before they leave the company</a:t>
            </a:r>
          </a:p>
          <a:p>
            <a:r>
              <a:rPr lang="en-US" sz="3400" dirty="0" smtClean="0">
                <a:latin typeface="+mj-lt"/>
              </a:rPr>
              <a:t>How to address it</a:t>
            </a:r>
          </a:p>
          <a:p>
            <a:pPr lvl="1"/>
            <a:r>
              <a:rPr lang="en-US" sz="2900" dirty="0" smtClean="0">
                <a:latin typeface="+mj-lt"/>
              </a:rPr>
              <a:t>Employ SIEM (Security Information and Event Management) technology to analyze log files, then define and monitor for particular events</a:t>
            </a:r>
          </a:p>
          <a:p>
            <a:pPr lvl="1"/>
            <a:r>
              <a:rPr lang="en-US" sz="2900" dirty="0" smtClean="0">
                <a:latin typeface="+mj-lt"/>
              </a:rPr>
              <a:t>Allows you to look for unusual patterns in data access and use, such as an employee extracting large amounts of data from internal systems</a:t>
            </a:r>
          </a:p>
          <a:p>
            <a:r>
              <a:rPr lang="en-US" sz="3400" dirty="0" smtClean="0">
                <a:latin typeface="+mj-lt"/>
              </a:rPr>
              <a:t>Benefits</a:t>
            </a:r>
          </a:p>
          <a:p>
            <a:pPr lvl="1"/>
            <a:r>
              <a:rPr lang="en-US" sz="2900" dirty="0" smtClean="0">
                <a:latin typeface="+mj-lt"/>
              </a:rPr>
              <a:t>Real-time and historical auditing of system access and data usage</a:t>
            </a:r>
          </a:p>
          <a:p>
            <a:r>
              <a:rPr lang="en-US" sz="3400" dirty="0" smtClean="0">
                <a:latin typeface="+mj-lt"/>
              </a:rPr>
              <a:t>Drawbacks</a:t>
            </a:r>
          </a:p>
          <a:p>
            <a:pPr lvl="1"/>
            <a:r>
              <a:rPr lang="en-US" sz="2900" dirty="0" smtClean="0">
                <a:latin typeface="+mj-lt"/>
              </a:rPr>
              <a:t>Commercial options more expensive to implement</a:t>
            </a:r>
          </a:p>
          <a:p>
            <a:pPr lvl="1"/>
            <a:r>
              <a:rPr lang="en-US" sz="2900" dirty="0" smtClean="0">
                <a:latin typeface="+mj-lt"/>
              </a:rPr>
              <a:t>Need to invest in time to learn the tools and understand your data to determine what systems and patterns you need to monitor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SIEM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Scalable architecture and deployment flexibility</a:t>
            </a:r>
          </a:p>
          <a:p>
            <a:r>
              <a:rPr lang="en-US" dirty="0" smtClean="0">
                <a:latin typeface="+mj-lt"/>
              </a:rPr>
              <a:t>Real-time event data collection</a:t>
            </a:r>
          </a:p>
          <a:p>
            <a:r>
              <a:rPr lang="en-US" dirty="0" smtClean="0">
                <a:latin typeface="+mj-lt"/>
              </a:rPr>
              <a:t>Event normalization and taxonomy</a:t>
            </a:r>
          </a:p>
          <a:p>
            <a:r>
              <a:rPr lang="en-US" dirty="0" smtClean="0">
                <a:latin typeface="+mj-lt"/>
              </a:rPr>
              <a:t>Real-time monitoring</a:t>
            </a:r>
          </a:p>
          <a:p>
            <a:r>
              <a:rPr lang="en-US" dirty="0" smtClean="0">
                <a:latin typeface="+mj-lt"/>
              </a:rPr>
              <a:t>Behavior profiling</a:t>
            </a:r>
          </a:p>
          <a:p>
            <a:r>
              <a:rPr lang="en-US" dirty="0" smtClean="0">
                <a:latin typeface="+mj-lt"/>
              </a:rPr>
              <a:t>Threat intelligence</a:t>
            </a:r>
          </a:p>
          <a:p>
            <a:r>
              <a:rPr lang="en-US" dirty="0" smtClean="0">
                <a:latin typeface="+mj-lt"/>
              </a:rPr>
              <a:t>Log management and compliance reporting</a:t>
            </a:r>
          </a:p>
          <a:p>
            <a:r>
              <a:rPr lang="en-US" dirty="0" smtClean="0">
                <a:latin typeface="+mj-lt"/>
              </a:rPr>
              <a:t>Analytics</a:t>
            </a:r>
          </a:p>
          <a:p>
            <a:r>
              <a:rPr lang="en-US" dirty="0" smtClean="0">
                <a:latin typeface="+mj-lt"/>
              </a:rPr>
              <a:t>Incident management support</a:t>
            </a:r>
          </a:p>
          <a:p>
            <a:r>
              <a:rPr lang="en-US" dirty="0" smtClean="0">
                <a:latin typeface="+mj-lt"/>
              </a:rPr>
              <a:t>User activity and data access monitoring</a:t>
            </a:r>
          </a:p>
          <a:p>
            <a:r>
              <a:rPr lang="en-US" dirty="0" smtClean="0">
                <a:latin typeface="+mj-lt"/>
              </a:rPr>
              <a:t>Application monitoring</a:t>
            </a:r>
          </a:p>
          <a:p>
            <a:r>
              <a:rPr lang="en-US" dirty="0" smtClean="0">
                <a:latin typeface="+mj-lt"/>
              </a:rPr>
              <a:t>Deployment and support simplicity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SIEM Vendors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547670"/>
            <a:ext cx="4052887" cy="454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SIEM Vendor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1447800"/>
          <a:ext cx="8001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714750"/>
                <a:gridCol w="2381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Vendor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Strengths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Weaknesses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IBM </a:t>
                      </a:r>
                      <a:r>
                        <a:rPr lang="en-US" sz="2400" dirty="0" err="1" smtClean="0">
                          <a:latin typeface="+mj-lt"/>
                        </a:rPr>
                        <a:t>QRadar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Behavior analysis</a:t>
                      </a:r>
                    </a:p>
                    <a:p>
                      <a:r>
                        <a:rPr lang="en-US" sz="2400" dirty="0" smtClean="0">
                          <a:latin typeface="+mj-lt"/>
                        </a:rPr>
                        <a:t>Threat analysis</a:t>
                      </a:r>
                    </a:p>
                    <a:p>
                      <a:r>
                        <a:rPr lang="en-US" sz="2400" dirty="0" smtClean="0">
                          <a:latin typeface="+mj-lt"/>
                        </a:rPr>
                        <a:t>Compliance</a:t>
                      </a:r>
                      <a:r>
                        <a:rPr lang="en-US" sz="2400" baseline="0" dirty="0" smtClean="0">
                          <a:latin typeface="+mj-lt"/>
                        </a:rPr>
                        <a:t> use cases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Cost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HP </a:t>
                      </a:r>
                      <a:r>
                        <a:rPr lang="en-US" sz="2400" dirty="0" err="1" smtClean="0">
                          <a:latin typeface="+mj-lt"/>
                        </a:rPr>
                        <a:t>ArcSight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Comprehensive</a:t>
                      </a:r>
                      <a:r>
                        <a:rPr lang="en-US" sz="2400" baseline="0" dirty="0" smtClean="0">
                          <a:latin typeface="+mj-lt"/>
                        </a:rPr>
                        <a:t> solution</a:t>
                      </a:r>
                    </a:p>
                    <a:p>
                      <a:r>
                        <a:rPr lang="en-US" sz="2400" baseline="0" dirty="0" smtClean="0">
                          <a:latin typeface="+mj-lt"/>
                        </a:rPr>
                        <a:t>More prebuilt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adapaters</a:t>
                      </a:r>
                      <a:r>
                        <a:rPr lang="en-US" sz="2400" baseline="0" dirty="0" smtClean="0">
                          <a:latin typeface="+mj-lt"/>
                        </a:rPr>
                        <a:t> for ERP,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SaaS</a:t>
                      </a:r>
                      <a:r>
                        <a:rPr lang="en-US" sz="2400" baseline="0" dirty="0" smtClean="0">
                          <a:latin typeface="+mj-lt"/>
                        </a:rPr>
                        <a:t> tools</a:t>
                      </a:r>
                    </a:p>
                    <a:p>
                      <a:r>
                        <a:rPr lang="en-US" sz="2400" baseline="0" dirty="0" smtClean="0">
                          <a:latin typeface="+mj-lt"/>
                        </a:rPr>
                        <a:t>More prebuilt reports &amp; dashboards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Complex to deploy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+mj-lt"/>
                        </a:rPr>
                        <a:t>Splunk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Log management</a:t>
                      </a:r>
                    </a:p>
                    <a:p>
                      <a:r>
                        <a:rPr lang="en-US" sz="2400" dirty="0" smtClean="0">
                          <a:latin typeface="+mj-lt"/>
                        </a:rPr>
                        <a:t>Application monitoring </a:t>
                      </a:r>
                    </a:p>
                    <a:p>
                      <a:r>
                        <a:rPr lang="en-US" sz="2400" dirty="0" smtClean="0">
                          <a:latin typeface="+mj-lt"/>
                        </a:rPr>
                        <a:t>Analytic capabilities</a:t>
                      </a:r>
                    </a:p>
                    <a:p>
                      <a:r>
                        <a:rPr lang="en-US" sz="2400" dirty="0" smtClean="0">
                          <a:latin typeface="+mj-lt"/>
                        </a:rPr>
                        <a:t>Customization</a:t>
                      </a:r>
                      <a:r>
                        <a:rPr lang="en-US" sz="2400" baseline="0" dirty="0" smtClean="0">
                          <a:latin typeface="+mj-lt"/>
                        </a:rPr>
                        <a:t> capabilities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Complex to configure and deploy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SIEM Cost:  </a:t>
            </a:r>
            <a:r>
              <a:rPr lang="en-US" dirty="0" err="1" smtClean="0"/>
              <a:t>Splunk</a:t>
            </a:r>
            <a:r>
              <a:rPr lang="en-US" dirty="0" smtClean="0"/>
              <a:t>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License cost:  $1M perpetual license to analyze 1TB / day</a:t>
            </a:r>
          </a:p>
          <a:p>
            <a:r>
              <a:rPr lang="en-US" dirty="0" smtClean="0">
                <a:latin typeface="+mj-lt"/>
              </a:rPr>
              <a:t>Annual support: $250,000</a:t>
            </a:r>
          </a:p>
          <a:p>
            <a:r>
              <a:rPr lang="en-US" dirty="0" smtClean="0">
                <a:latin typeface="+mj-lt"/>
              </a:rPr>
              <a:t>Services &amp; training: $75,000</a:t>
            </a:r>
          </a:p>
          <a:p>
            <a:r>
              <a:rPr lang="en-US" dirty="0" smtClean="0">
                <a:latin typeface="+mj-lt"/>
              </a:rPr>
              <a:t>Total: $1.325M first year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Choose </a:t>
            </a:r>
            <a:r>
              <a:rPr lang="en-US" dirty="0" err="1" smtClean="0">
                <a:latin typeface="+mj-lt"/>
              </a:rPr>
              <a:t>Splunk</a:t>
            </a:r>
            <a:r>
              <a:rPr lang="en-US" dirty="0" smtClean="0">
                <a:latin typeface="+mj-lt"/>
              </a:rPr>
              <a:t> Enterprise Edition</a:t>
            </a:r>
          </a:p>
          <a:p>
            <a:pPr lvl="1"/>
            <a:r>
              <a:rPr lang="en-US" dirty="0" smtClean="0">
                <a:latin typeface="+mj-lt"/>
              </a:rPr>
              <a:t>SIEM provides the right functionality for log management and analysis so that we can monitor inside threats against critical information</a:t>
            </a:r>
          </a:p>
          <a:p>
            <a:pPr lvl="1"/>
            <a:r>
              <a:rPr lang="en-US" dirty="0" smtClean="0">
                <a:latin typeface="+mj-lt"/>
              </a:rPr>
              <a:t>More cost-effective than other vendors considered</a:t>
            </a:r>
          </a:p>
          <a:p>
            <a:pPr lvl="1"/>
            <a:r>
              <a:rPr lang="en-US" dirty="0" smtClean="0">
                <a:latin typeface="+mj-lt"/>
              </a:rPr>
              <a:t>Need to invest in dedicated resources to ensure we get greatest value from the technology and the best protection of our sensitive data</a:t>
            </a:r>
          </a:p>
          <a:p>
            <a:pPr lvl="1"/>
            <a:r>
              <a:rPr lang="en-US" dirty="0" smtClean="0">
                <a:latin typeface="+mj-lt"/>
              </a:rPr>
              <a:t>Leader in Gartner’s latest magic quadrant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Identity/Access Management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600200"/>
            <a:ext cx="3657600" cy="4495800"/>
          </a:xfrm>
        </p:spPr>
        <p:txBody>
          <a:bodyPr>
            <a:noAutofit/>
          </a:bodyPr>
          <a:lstStyle/>
          <a:p>
            <a:r>
              <a:rPr lang="en-US" sz="1700" dirty="0">
                <a:latin typeface="+mj-lt"/>
              </a:rPr>
              <a:t>Description</a:t>
            </a:r>
          </a:p>
          <a:p>
            <a:r>
              <a:rPr lang="en-US" sz="1700" dirty="0">
                <a:latin typeface="+mj-lt"/>
              </a:rPr>
              <a:t>Identity management systems manage the identity, authentication, and authorization of individual principals within or across system or enterprise boundaries. </a:t>
            </a:r>
            <a:endParaRPr lang="en-US" sz="1700" dirty="0" smtClean="0">
              <a:latin typeface="+mj-lt"/>
            </a:endParaRPr>
          </a:p>
          <a:p>
            <a:endParaRPr lang="en-US" sz="1700" dirty="0">
              <a:latin typeface="+mj-lt"/>
            </a:endParaRPr>
          </a:p>
          <a:p>
            <a:r>
              <a:rPr lang="en-US" sz="1700" dirty="0">
                <a:latin typeface="+mj-lt"/>
              </a:rPr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Centrally manage the provisioning and de-provisioning of identities, access and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+mj-lt"/>
              </a:rPr>
              <a:t>Provide personalized</a:t>
            </a:r>
            <a:r>
              <a:rPr lang="en-US" sz="1700" dirty="0">
                <a:latin typeface="+mj-lt"/>
              </a:rPr>
              <a:t>, role-based, online, on-demand presence-based services to users and their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Ensure use of a single identity for a given user across multiple </a:t>
            </a:r>
            <a:r>
              <a:rPr lang="en-US" sz="1700" dirty="0" smtClean="0">
                <a:latin typeface="+mj-lt"/>
              </a:rPr>
              <a:t>systems</a:t>
            </a:r>
            <a:endParaRPr lang="en-US" sz="1700" dirty="0">
              <a:latin typeface="+mj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04" y="2002862"/>
            <a:ext cx="4704792" cy="386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GB" dirty="0"/>
              <a:t>Identity/Access Management Systems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50" y="1459492"/>
            <a:ext cx="5244250" cy="531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2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Oracle I</a:t>
            </a:r>
            <a:r>
              <a:rPr lang="en-US" dirty="0" err="1" smtClean="0"/>
              <a:t>dentity</a:t>
            </a:r>
            <a:r>
              <a:rPr lang="en-US" dirty="0" smtClean="0"/>
              <a:t> Management Suite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License cost: $2.25M for 10000 employees installed on servers running up to four processors</a:t>
            </a:r>
          </a:p>
          <a:p>
            <a:r>
              <a:rPr lang="en-GB" dirty="0" smtClean="0"/>
              <a:t>Annual Support: $500k</a:t>
            </a:r>
          </a:p>
          <a:p>
            <a:r>
              <a:rPr lang="en-GB" dirty="0" smtClean="0"/>
              <a:t>Services and training: $100k</a:t>
            </a:r>
          </a:p>
          <a:p>
            <a:r>
              <a:rPr lang="en-GB" dirty="0" smtClean="0"/>
              <a:t>Total: $2.85M for first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Insider Threat Overview</a:t>
            </a:r>
          </a:p>
          <a:p>
            <a:r>
              <a:rPr lang="en-US" dirty="0" smtClean="0"/>
              <a:t>Enabling Technologies</a:t>
            </a:r>
          </a:p>
          <a:p>
            <a:r>
              <a:rPr lang="en-US" dirty="0" smtClean="0"/>
              <a:t>Governance, Risk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39463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Governance, Risk &amp; Compliance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73" y="600257"/>
            <a:ext cx="7886700" cy="132556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. 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059778"/>
            <a:ext cx="7400612" cy="544336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1" y="0"/>
            <a:ext cx="5953648" cy="1059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GRC Landscape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964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782" y="192505"/>
            <a:ext cx="8572500" cy="66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599" y="-138700"/>
            <a:ext cx="7886700" cy="1325563"/>
          </a:xfrm>
        </p:spPr>
        <p:txBody>
          <a:bodyPr/>
          <a:lstStyle/>
          <a:p>
            <a:r>
              <a:rPr lang="en-US" dirty="0" smtClean="0"/>
              <a:t>Enterprise GRC Platforms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2544" y="990600"/>
            <a:ext cx="6469038" cy="57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6" y="-457200"/>
            <a:ext cx="7886700" cy="1325563"/>
          </a:xfrm>
        </p:spPr>
        <p:txBody>
          <a:bodyPr/>
          <a:lstStyle/>
          <a:p>
            <a:r>
              <a:rPr lang="en-US" dirty="0" smtClean="0"/>
              <a:t>GRC Vendor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657314"/>
              </p:ext>
            </p:extLst>
          </p:nvPr>
        </p:nvGraphicFramePr>
        <p:xfrm>
          <a:off x="226596" y="838200"/>
          <a:ext cx="8765004" cy="580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805"/>
                <a:gridCol w="5105400"/>
                <a:gridCol w="1828799"/>
              </a:tblGrid>
              <a:tr h="3711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Vendor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Strengths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Weaknesses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/>
                </a:tc>
              </a:tr>
              <a:tr h="151301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MetricStream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Top</a:t>
                      </a:r>
                      <a:r>
                        <a:rPr lang="en-US" sz="2000" baseline="0" dirty="0" smtClean="0">
                          <a:latin typeface="+mj-lt"/>
                        </a:rPr>
                        <a:t> rated in content/risk and control management tools</a:t>
                      </a:r>
                    </a:p>
                    <a:p>
                      <a:r>
                        <a:rPr lang="en-US" sz="2000" baseline="0" dirty="0" smtClean="0">
                          <a:latin typeface="+mj-lt"/>
                        </a:rPr>
                        <a:t>Flexible collaboration features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Customization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capabilities</a:t>
                      </a:r>
                      <a:endParaRPr lang="en-US" sz="2000" baseline="0" dirty="0" smtClean="0">
                        <a:latin typeface="+mj-lt"/>
                      </a:endParaRPr>
                    </a:p>
                    <a:p>
                      <a:r>
                        <a:rPr lang="en-US" sz="2000" baseline="0" dirty="0" smtClean="0">
                          <a:latin typeface="+mj-lt"/>
                        </a:rPr>
                        <a:t>Strong consulting services arm</a:t>
                      </a:r>
                      <a:endParaRPr lang="en-US" sz="2000" dirty="0" smtClean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No</a:t>
                      </a:r>
                      <a:r>
                        <a:rPr lang="en-US" sz="2000" baseline="0" dirty="0" smtClean="0">
                          <a:latin typeface="+mj-lt"/>
                        </a:rPr>
                        <a:t> Mobile interface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/>
                </a:tc>
              </a:tr>
              <a:tr h="177947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BWise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+mj-lt"/>
                        </a:rPr>
                        <a:t>Robust platform</a:t>
                      </a:r>
                    </a:p>
                    <a:p>
                      <a:r>
                        <a:rPr lang="en-US" sz="2000" baseline="0" dirty="0" smtClean="0">
                          <a:latin typeface="+mj-lt"/>
                        </a:rPr>
                        <a:t>Flexible Risk &amp; Control features</a:t>
                      </a:r>
                    </a:p>
                    <a:p>
                      <a:r>
                        <a:rPr lang="en-US" sz="2000" baseline="0" dirty="0" smtClean="0">
                          <a:latin typeface="+mj-lt"/>
                        </a:rPr>
                        <a:t>Standalone control monitoring features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+mj-lt"/>
                        </a:rPr>
                        <a:t>Less support from consulting firms.</a:t>
                      </a:r>
                    </a:p>
                    <a:p>
                      <a:r>
                        <a:rPr lang="en-US" sz="2000" baseline="0" dirty="0" smtClean="0">
                          <a:latin typeface="+mj-lt"/>
                        </a:rPr>
                        <a:t>Complex solution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/>
                </a:tc>
              </a:tr>
              <a:tr h="9420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IBM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OpenPages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Strong analytics</a:t>
                      </a:r>
                      <a:r>
                        <a:rPr lang="en-US" sz="2000" baseline="0" dirty="0" smtClean="0">
                          <a:latin typeface="+mj-lt"/>
                        </a:rPr>
                        <a:t> features</a:t>
                      </a:r>
                    </a:p>
                    <a:p>
                      <a:r>
                        <a:rPr lang="en-US" sz="2000" baseline="0" dirty="0" smtClean="0">
                          <a:latin typeface="+mj-lt"/>
                        </a:rPr>
                        <a:t>Leverages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Cognos</a:t>
                      </a:r>
                      <a:r>
                        <a:rPr lang="en-US" sz="2000" baseline="0" dirty="0" smtClean="0">
                          <a:latin typeface="+mj-lt"/>
                        </a:rPr>
                        <a:t> reporting capabilities with m</a:t>
                      </a:r>
                      <a:r>
                        <a:rPr lang="en-US" sz="2000" dirty="0" smtClean="0">
                          <a:latin typeface="+mj-lt"/>
                        </a:rPr>
                        <a:t>obile features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Not fully integrated with other products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/>
                </a:tc>
              </a:tr>
              <a:tr h="10105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RSA Archer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Acquired by EMC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Easy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to navigate interface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RSA acquisition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Cost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6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730"/>
            <a:ext cx="7886700" cy="924631"/>
          </a:xfrm>
        </p:spPr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5"/>
            <a:ext cx="8458200" cy="4676775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+mj-lt"/>
              </a:rPr>
              <a:t>Out-of-the-box functionality</a:t>
            </a:r>
            <a:r>
              <a:rPr lang="en-US" sz="1600" dirty="0" smtClean="0">
                <a:latin typeface="+mj-lt"/>
              </a:rPr>
              <a:t>: Pre-configured workflows and embedded reports provide a "plug and play" capability that reduces the time needed for implementation. </a:t>
            </a:r>
          </a:p>
          <a:p>
            <a:pPr marL="228600" lvl="1">
              <a:spcBef>
                <a:spcPts val="1000"/>
              </a:spcBef>
            </a:pPr>
            <a:r>
              <a:rPr lang="en-US" sz="1600" b="1" dirty="0">
                <a:latin typeface="+mj-lt"/>
              </a:rPr>
              <a:t>Pre-loaded content: </a:t>
            </a:r>
            <a:r>
              <a:rPr lang="en-US" sz="1600" dirty="0">
                <a:latin typeface="+mj-lt"/>
              </a:rPr>
              <a:t>Pre-loaded industry regulations and libraries provide access to industry best practices. 2000 IT control statements to more than 400 regulations. </a:t>
            </a:r>
            <a:r>
              <a:rPr lang="en-US" sz="1600" dirty="0" smtClean="0">
                <a:latin typeface="+mj-lt"/>
              </a:rPr>
              <a:t>Standard </a:t>
            </a:r>
            <a:r>
              <a:rPr lang="en-US" sz="1600" dirty="0">
                <a:latin typeface="+mj-lt"/>
              </a:rPr>
              <a:t>framework such as COBIT, ISO 27002 and ITIL for implementing best practices</a:t>
            </a:r>
            <a:r>
              <a:rPr lang="en-US" sz="1600" dirty="0" smtClean="0">
                <a:latin typeface="+mj-lt"/>
              </a:rPr>
              <a:t>.</a:t>
            </a:r>
          </a:p>
          <a:p>
            <a:r>
              <a:rPr lang="en-US" sz="1600" b="1" dirty="0" smtClean="0">
                <a:latin typeface="+mj-lt"/>
              </a:rPr>
              <a:t>Simple to use</a:t>
            </a:r>
            <a:r>
              <a:rPr lang="en-US" sz="1600" dirty="0" smtClean="0">
                <a:latin typeface="+mj-lt"/>
              </a:rPr>
              <a:t>: Intuitive user interfaces and minimal clicks per functionality enable customers to quickly access information while also reducing the time required to train system users. </a:t>
            </a:r>
          </a:p>
          <a:p>
            <a:r>
              <a:rPr lang="en-US" sz="1600" b="1" dirty="0" smtClean="0">
                <a:latin typeface="+mj-lt"/>
              </a:rPr>
              <a:t>GRC via Cloud: </a:t>
            </a:r>
            <a:r>
              <a:rPr lang="en-US" sz="1600" dirty="0" err="1" smtClean="0">
                <a:latin typeface="+mj-lt"/>
              </a:rPr>
              <a:t>MetricStream's</a:t>
            </a:r>
            <a:r>
              <a:rPr lang="en-US" sz="1600" dirty="0" smtClean="0">
                <a:latin typeface="+mj-lt"/>
              </a:rPr>
              <a:t> hosting model can be implemented quickly, and takes the pressure off banks who have limited resources to manage IT hardware and software. </a:t>
            </a:r>
          </a:p>
          <a:p>
            <a:r>
              <a:rPr lang="en-US" sz="1600" b="1" dirty="0" smtClean="0">
                <a:latin typeface="+mj-lt"/>
              </a:rPr>
              <a:t>Flexible pricing</a:t>
            </a:r>
            <a:r>
              <a:rPr lang="en-US" sz="1600" dirty="0" smtClean="0">
                <a:latin typeface="+mj-lt"/>
              </a:rPr>
              <a:t>: In addition to an on-premise solution, </a:t>
            </a:r>
            <a:r>
              <a:rPr lang="en-US" sz="1600" dirty="0" err="1" smtClean="0">
                <a:latin typeface="+mj-lt"/>
              </a:rPr>
              <a:t>MetricStream</a:t>
            </a:r>
            <a:r>
              <a:rPr lang="en-US" sz="1600" dirty="0" smtClean="0">
                <a:latin typeface="+mj-lt"/>
              </a:rPr>
              <a:t> also provides a subscription license model option that eliminates the need for up front capital expenditures. </a:t>
            </a:r>
          </a:p>
          <a:p>
            <a:r>
              <a:rPr lang="en-US" sz="1600" b="1" dirty="0" smtClean="0">
                <a:latin typeface="+mj-lt"/>
              </a:rPr>
              <a:t>Scalability through an integrated platform</a:t>
            </a:r>
            <a:r>
              <a:rPr lang="en-US" sz="1600" dirty="0" smtClean="0">
                <a:latin typeface="+mj-lt"/>
              </a:rPr>
              <a:t>: </a:t>
            </a:r>
            <a:r>
              <a:rPr lang="en-US" sz="1600" dirty="0" err="1" smtClean="0">
                <a:latin typeface="+mj-lt"/>
              </a:rPr>
              <a:t>MetricStream</a:t>
            </a:r>
            <a:r>
              <a:rPr lang="en-US" sz="1600" dirty="0" smtClean="0">
                <a:latin typeface="+mj-lt"/>
              </a:rPr>
              <a:t> solutions are built on an underlying GRC platform which allows customers to extend the solution from one functional area to another (e.g. risk management, internal audit, IT-GRC) without having to invest in expensive system integration initiatives.</a:t>
            </a:r>
            <a:endParaRPr lang="en-US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913" y="1219200"/>
            <a:ext cx="4589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Choose </a:t>
            </a:r>
            <a:r>
              <a:rPr lang="en-US" sz="2000" b="1" dirty="0" err="1" smtClean="0">
                <a:latin typeface="+mj-lt"/>
              </a:rPr>
              <a:t>MetricStream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Enterprise Edition</a:t>
            </a:r>
          </a:p>
        </p:txBody>
      </p:sp>
    </p:spTree>
    <p:extLst>
      <p:ext uri="{BB962C8B-B14F-4D97-AF65-F5344CB8AC3E}">
        <p14:creationId xmlns:p14="http://schemas.microsoft.com/office/powerpoint/2010/main" val="20287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1196"/>
            <a:ext cx="5828646" cy="61068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23" y="1"/>
            <a:ext cx="7886700" cy="1026947"/>
          </a:xfrm>
        </p:spPr>
        <p:txBody>
          <a:bodyPr/>
          <a:lstStyle/>
          <a:p>
            <a:r>
              <a:rPr lang="en-US" b="1" dirty="0" err="1" smtClean="0"/>
              <a:t>MetricStream</a:t>
            </a:r>
            <a:r>
              <a:rPr lang="en-US" dirty="0" smtClean="0"/>
              <a:t> IT GRC Solution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13685" y="944880"/>
            <a:ext cx="3006744" cy="5333683"/>
          </a:xfrm>
        </p:spPr>
        <p:txBody>
          <a:bodyPr>
            <a:normAutofit/>
          </a:bodyPr>
          <a:lstStyle/>
          <a:p>
            <a:r>
              <a:rPr lang="en-US" sz="2800" dirty="0"/>
              <a:t>License cost:  </a:t>
            </a:r>
            <a:r>
              <a:rPr lang="en-US" sz="2800" dirty="0" smtClean="0"/>
              <a:t>$500,000 </a:t>
            </a:r>
            <a:r>
              <a:rPr lang="en-US" sz="2800" dirty="0"/>
              <a:t>perpetual </a:t>
            </a:r>
            <a:r>
              <a:rPr lang="en-US" sz="2800" dirty="0" smtClean="0"/>
              <a:t>license</a:t>
            </a:r>
            <a:endParaRPr lang="en-US" sz="2800" dirty="0"/>
          </a:p>
          <a:p>
            <a:r>
              <a:rPr lang="en-US" sz="2800" dirty="0"/>
              <a:t>Annual support: </a:t>
            </a:r>
            <a:r>
              <a:rPr lang="en-US" sz="2800" dirty="0" smtClean="0"/>
              <a:t>$100,000</a:t>
            </a:r>
            <a:endParaRPr lang="en-US" sz="2800" dirty="0"/>
          </a:p>
          <a:p>
            <a:r>
              <a:rPr lang="en-US" sz="2800" dirty="0"/>
              <a:t>Services &amp; training: </a:t>
            </a:r>
            <a:r>
              <a:rPr lang="en-US" sz="2800" dirty="0" smtClean="0"/>
              <a:t>$100,000</a:t>
            </a:r>
            <a:endParaRPr lang="en-US" sz="2800" dirty="0"/>
          </a:p>
          <a:p>
            <a:r>
              <a:rPr lang="en-US" sz="2800" dirty="0"/>
              <a:t>Total: </a:t>
            </a:r>
            <a:r>
              <a:rPr lang="en-US" sz="2800" dirty="0" smtClean="0"/>
              <a:t>$700,000 </a:t>
            </a:r>
            <a:r>
              <a:rPr lang="en-US" sz="2800" dirty="0"/>
              <a:t>first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Thank You!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Backup Slides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Network Segmentation and Device Configuration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1242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Description</a:t>
            </a:r>
          </a:p>
          <a:p>
            <a:r>
              <a:rPr lang="en-US" dirty="0">
                <a:latin typeface="+mj-lt"/>
              </a:rPr>
              <a:t>Strategically employ firewalls, routers and switches to route and filter packets within and across zones in the </a:t>
            </a:r>
            <a:r>
              <a:rPr lang="en-US" dirty="0" err="1">
                <a:latin typeface="+mj-lt"/>
              </a:rPr>
              <a:t>the</a:t>
            </a:r>
            <a:r>
              <a:rPr lang="en-US" dirty="0">
                <a:latin typeface="+mj-lt"/>
              </a:rPr>
              <a:t> enterprise network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Methodology</a:t>
            </a: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Employ </a:t>
            </a:r>
            <a:r>
              <a:rPr lang="en-US" dirty="0" err="1">
                <a:latin typeface="+mj-lt"/>
              </a:rPr>
              <a:t>stateful</a:t>
            </a:r>
            <a:r>
              <a:rPr lang="en-US" dirty="0">
                <a:latin typeface="+mj-lt"/>
              </a:rPr>
              <a:t> inspection of packets and  application-aware firewalls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Whitelist each connection (deny by default)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Internal firewalls may be configured to protect portions of the network from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Use ACLs on routers and </a:t>
            </a:r>
            <a:r>
              <a:rPr lang="en-US" dirty="0" smtClean="0">
                <a:latin typeface="+mj-lt"/>
              </a:rPr>
              <a:t>firewalls </a:t>
            </a:r>
            <a:r>
              <a:rPr lang="en-US" dirty="0">
                <a:latin typeface="+mj-lt"/>
              </a:rPr>
              <a:t>to provide a basic layer of security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4517097" cy="4421217"/>
          </a:xfrm>
        </p:spPr>
      </p:pic>
    </p:spTree>
    <p:extLst>
      <p:ext uri="{BB962C8B-B14F-4D97-AF65-F5344CB8AC3E}">
        <p14:creationId xmlns:p14="http://schemas.microsoft.com/office/powerpoint/2010/main" val="7443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Insider Threat </a:t>
            </a:r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Insider threat: Employees, Customers, Partners or Suppliers</a:t>
            </a:r>
          </a:p>
          <a:p>
            <a:pPr algn="ctr"/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35" y="2571122"/>
            <a:ext cx="21240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GB" dirty="0"/>
              <a:t>Network Segmentation and Device Configuration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6114"/>
            <a:ext cx="4876800" cy="497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2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N</a:t>
            </a:r>
            <a:r>
              <a:rPr lang="en-US" dirty="0" smtClean="0"/>
              <a:t>etwork and Host-based IDS/IPS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514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Description</a:t>
            </a:r>
          </a:p>
          <a:p>
            <a:r>
              <a:rPr lang="en-US" dirty="0">
                <a:latin typeface="+mj-lt"/>
              </a:rPr>
              <a:t>These gather and </a:t>
            </a:r>
            <a:r>
              <a:rPr lang="en-US" dirty="0" err="1">
                <a:latin typeface="+mj-lt"/>
              </a:rPr>
              <a:t>analyse</a:t>
            </a:r>
            <a:r>
              <a:rPr lang="en-US" dirty="0">
                <a:latin typeface="+mj-lt"/>
              </a:rPr>
              <a:t> information from the </a:t>
            </a:r>
            <a:r>
              <a:rPr lang="en-US" dirty="0" smtClean="0">
                <a:latin typeface="+mj-lt"/>
              </a:rPr>
              <a:t>network traffic and host systems </a:t>
            </a:r>
            <a:r>
              <a:rPr lang="en-US" dirty="0">
                <a:latin typeface="+mj-lt"/>
              </a:rPr>
              <a:t>to identify possible threats posed from crackers inside </a:t>
            </a:r>
            <a:r>
              <a:rPr lang="en-US" dirty="0" smtClean="0">
                <a:latin typeface="+mj-lt"/>
              </a:rPr>
              <a:t>and/or </a:t>
            </a:r>
            <a:r>
              <a:rPr lang="en-US" dirty="0">
                <a:latin typeface="+mj-lt"/>
              </a:rPr>
              <a:t>outside the network.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Employ IDS to alert suspicious inbound/outbound 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Detect malicious code changing properties of files such as their sizes.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600200"/>
            <a:ext cx="3232270" cy="2279098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28" y="4251898"/>
            <a:ext cx="2775072" cy="21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GB" dirty="0" smtClean="0"/>
              <a:t>Endpoint Protection Platforms (EPP) Gartner Rankings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440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5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Statistics and Recent Incidents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7099"/>
            <a:ext cx="8600303" cy="6271473"/>
          </a:xfrm>
        </p:spPr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2800" dirty="0" smtClean="0"/>
              <a:t>58</a:t>
            </a:r>
            <a:r>
              <a:rPr lang="en-US" sz="2800" dirty="0"/>
              <a:t>% Information Security </a:t>
            </a:r>
            <a:r>
              <a:rPr lang="en-US" sz="2800" dirty="0" smtClean="0"/>
              <a:t>incidents </a:t>
            </a:r>
            <a:r>
              <a:rPr lang="en-US" sz="2800" dirty="0"/>
              <a:t>a</a:t>
            </a:r>
            <a:r>
              <a:rPr lang="en-US" sz="2800" dirty="0" smtClean="0"/>
              <a:t>ttributed </a:t>
            </a:r>
            <a:r>
              <a:rPr lang="en-US" sz="2800" dirty="0"/>
              <a:t>to </a:t>
            </a:r>
            <a:r>
              <a:rPr lang="en-US" sz="2800" dirty="0" smtClean="0"/>
              <a:t>insider threat. </a:t>
            </a:r>
          </a:p>
          <a:p>
            <a:r>
              <a:rPr lang="en-US" sz="2800" dirty="0" smtClean="0"/>
              <a:t>75% </a:t>
            </a:r>
            <a:r>
              <a:rPr lang="en-US" sz="2800" dirty="0"/>
              <a:t>of insiders stole material they were authorized to access and trade secrets were stolen in </a:t>
            </a:r>
            <a:r>
              <a:rPr lang="en-US" sz="2800" dirty="0" smtClean="0"/>
              <a:t>52% of </a:t>
            </a:r>
            <a:r>
              <a:rPr lang="en-US" sz="2800" dirty="0"/>
              <a:t>cases.</a:t>
            </a:r>
          </a:p>
          <a:p>
            <a:r>
              <a:rPr lang="en-US" sz="2800" dirty="0" smtClean="0"/>
              <a:t>54% used </a:t>
            </a:r>
            <a:r>
              <a:rPr lang="en-US" sz="2800" dirty="0"/>
              <a:t>a network – email, a remote network access channel or network file transfer to remove the stolen data. </a:t>
            </a:r>
            <a:endParaRPr lang="en-US" sz="2800" dirty="0" smtClean="0"/>
          </a:p>
          <a:p>
            <a:r>
              <a:rPr lang="en-US" sz="2800" dirty="0" smtClean="0"/>
              <a:t>Most insider data theft </a:t>
            </a:r>
            <a:r>
              <a:rPr lang="en-US" sz="2800" dirty="0"/>
              <a:t>was discovered by non-technical staff members</a:t>
            </a:r>
            <a:r>
              <a:rPr lang="en-US" sz="2800" dirty="0" smtClean="0"/>
              <a:t>.    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1800" dirty="0" smtClean="0"/>
              <a:t>http</a:t>
            </a:r>
            <a:r>
              <a:rPr lang="en-US" sz="1800" dirty="0"/>
              <a:t>://www.indefenseofdata.com,  http://www.infosecurity-magazine.com</a:t>
            </a:r>
          </a:p>
          <a:p>
            <a:endParaRPr lang="en-US" sz="3200" dirty="0"/>
          </a:p>
          <a:p>
            <a:pPr marL="13716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18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Statistics and Recent Incidents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76630"/>
            <a:ext cx="8229600" cy="47091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Former </a:t>
            </a:r>
            <a:r>
              <a:rPr lang="en-US" sz="3200" b="1" dirty="0"/>
              <a:t>Fed </a:t>
            </a:r>
            <a:r>
              <a:rPr lang="en-US" sz="3200" b="1" dirty="0" smtClean="0"/>
              <a:t>supervisor </a:t>
            </a:r>
            <a:r>
              <a:rPr lang="en-US" sz="3200" dirty="0" smtClean="0"/>
              <a:t>succeeds in </a:t>
            </a:r>
            <a:r>
              <a:rPr lang="en-US" sz="3200" dirty="0"/>
              <a:t>downloading about 70 of the 300 confidential computer </a:t>
            </a:r>
            <a:r>
              <a:rPr lang="en-US" sz="3200" dirty="0" smtClean="0"/>
              <a:t>files on his last day of work.</a:t>
            </a:r>
          </a:p>
          <a:p>
            <a:r>
              <a:rPr lang="en-US" sz="3200" dirty="0" smtClean="0"/>
              <a:t>Edward Snowden NSA Leak</a:t>
            </a:r>
          </a:p>
          <a:p>
            <a:pPr marL="137160" indent="0">
              <a:buNone/>
            </a:pPr>
            <a:r>
              <a:rPr lang="en-US" sz="4000" b="1" dirty="0" smtClean="0"/>
              <a:t>	</a:t>
            </a:r>
            <a:endParaRPr lang="en-US" sz="4000" b="1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63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Cost – Financial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763000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3200" b="1" dirty="0" smtClean="0"/>
              <a:t>Detection </a:t>
            </a:r>
            <a:r>
              <a:rPr lang="en-US" sz="3200" b="1" dirty="0"/>
              <a:t>or discovery</a:t>
            </a:r>
          </a:p>
          <a:p>
            <a:pPr marL="0" indent="0">
              <a:buNone/>
            </a:pPr>
            <a:r>
              <a:rPr lang="en-US" sz="3200" b="1" dirty="0" smtClean="0"/>
              <a:t>		Escalation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		Notification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		Ex-post </a:t>
            </a:r>
            <a:r>
              <a:rPr lang="en-US" sz="3200" b="1" dirty="0"/>
              <a:t>response</a:t>
            </a:r>
          </a:p>
          <a:p>
            <a:pPr marL="0" indent="0">
              <a:buNone/>
            </a:pPr>
            <a:r>
              <a:rPr lang="en-US" sz="3200" b="1" dirty="0" smtClean="0"/>
              <a:t>		Turnover </a:t>
            </a:r>
            <a:r>
              <a:rPr lang="en-US" sz="3200" b="1" dirty="0"/>
              <a:t>of existing customers</a:t>
            </a:r>
          </a:p>
          <a:p>
            <a:pPr marL="0" indent="0">
              <a:buNone/>
            </a:pPr>
            <a:r>
              <a:rPr lang="en-US" sz="3200" b="1" dirty="0" smtClean="0"/>
              <a:t>		Diminished </a:t>
            </a:r>
            <a:r>
              <a:rPr lang="en-US" sz="3200" b="1" dirty="0"/>
              <a:t>customer </a:t>
            </a:r>
            <a:r>
              <a:rPr lang="en-US" sz="3200" b="1" dirty="0" smtClean="0"/>
              <a:t>acquisition</a:t>
            </a:r>
            <a:endParaRPr lang="en-US" sz="3200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=================================</a:t>
            </a:r>
          </a:p>
          <a:p>
            <a:pPr marL="0" indent="0">
              <a:buNone/>
            </a:pPr>
            <a:r>
              <a:rPr lang="en-US" sz="4800" b="1" dirty="0" smtClean="0"/>
              <a:t>$500 * 10,000 customers = ($5M)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952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85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28" y="274638"/>
            <a:ext cx="8229600" cy="1143000"/>
          </a:xfrm>
        </p:spPr>
        <p:txBody>
          <a:bodyPr/>
          <a:lstStyle/>
          <a:p>
            <a:r>
              <a:rPr lang="en-US" dirty="0" smtClean="0"/>
              <a:t>Evolution of Security Threats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8233310"/>
              </p:ext>
            </p:extLst>
          </p:nvPr>
        </p:nvGraphicFramePr>
        <p:xfrm>
          <a:off x="148281" y="1291275"/>
          <a:ext cx="8995719" cy="512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001683" y="3291303"/>
            <a:ext cx="2672760" cy="31095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Protection: </a:t>
            </a:r>
            <a:r>
              <a:rPr lang="en-US" dirty="0" smtClean="0"/>
              <a:t>+</a:t>
            </a:r>
          </a:p>
          <a:p>
            <a:r>
              <a:rPr lang="en-US" dirty="0" smtClean="0"/>
              <a:t>Data Leak Protection (DLP),</a:t>
            </a:r>
            <a:endParaRPr lang="en-US" dirty="0"/>
          </a:p>
          <a:p>
            <a:r>
              <a:rPr lang="en-US" dirty="0"/>
              <a:t>DRM, Personnel</a:t>
            </a:r>
          </a:p>
          <a:p>
            <a:r>
              <a:rPr lang="en-US" dirty="0"/>
              <a:t>data, data object</a:t>
            </a:r>
          </a:p>
          <a:p>
            <a:r>
              <a:rPr lang="en-US" dirty="0"/>
              <a:t>interaction, </a:t>
            </a:r>
            <a:r>
              <a:rPr lang="en-US" dirty="0" smtClean="0"/>
              <a:t>non-network data</a:t>
            </a:r>
            <a:endParaRPr lang="en-US" dirty="0"/>
          </a:p>
          <a:p>
            <a:r>
              <a:rPr lang="en-US" b="1" dirty="0" smtClean="0"/>
              <a:t>Detection technique:</a:t>
            </a:r>
          </a:p>
          <a:p>
            <a:r>
              <a:rPr lang="en-US" dirty="0"/>
              <a:t>Signature based </a:t>
            </a:r>
            <a:r>
              <a:rPr lang="en-US" dirty="0" smtClean="0"/>
              <a:t>+ Network anomaly +</a:t>
            </a:r>
          </a:p>
          <a:p>
            <a:r>
              <a:rPr lang="en-US" dirty="0" smtClean="0"/>
              <a:t>Data mining, behavioral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2323" y="3291303"/>
            <a:ext cx="2470937" cy="2232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Protection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Network perimeter</a:t>
            </a:r>
            <a:endParaRPr lang="en-US" dirty="0"/>
          </a:p>
          <a:p>
            <a:r>
              <a:rPr lang="en-US" dirty="0" smtClean="0"/>
              <a:t>firewalls, IDS</a:t>
            </a:r>
            <a:r>
              <a:rPr lang="en-US" dirty="0"/>
              <a:t>, </a:t>
            </a:r>
            <a:r>
              <a:rPr lang="en-US" dirty="0" smtClean="0"/>
              <a:t>proxies, </a:t>
            </a:r>
            <a:r>
              <a:rPr lang="en-US" dirty="0" err="1" smtClean="0"/>
              <a:t>AntiVirus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DHCP, DNS</a:t>
            </a:r>
          </a:p>
          <a:p>
            <a:r>
              <a:rPr lang="en-US" b="1" dirty="0" smtClean="0"/>
              <a:t>Detection technique</a:t>
            </a:r>
            <a:r>
              <a:rPr lang="en-US" b="1" dirty="0"/>
              <a:t>:</a:t>
            </a:r>
          </a:p>
          <a:p>
            <a:r>
              <a:rPr lang="en-US" dirty="0" smtClean="0"/>
              <a:t>Signature </a:t>
            </a:r>
            <a:r>
              <a:rPr lang="en-US" dirty="0"/>
              <a:t>based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9085" y="3291303"/>
            <a:ext cx="2470937" cy="2232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Protection: </a:t>
            </a:r>
            <a:r>
              <a:rPr lang="en-US" b="1" dirty="0" smtClean="0"/>
              <a:t> </a:t>
            </a:r>
            <a:r>
              <a:rPr lang="en-US" dirty="0" smtClean="0"/>
              <a:t>+</a:t>
            </a:r>
            <a:endParaRPr lang="en-US" dirty="0"/>
          </a:p>
          <a:p>
            <a:r>
              <a:rPr lang="en-US" dirty="0" smtClean="0"/>
              <a:t>Internal network, </a:t>
            </a:r>
            <a:r>
              <a:rPr lang="en-US" dirty="0"/>
              <a:t>host</a:t>
            </a:r>
          </a:p>
          <a:p>
            <a:r>
              <a:rPr lang="en-US" dirty="0" err="1" smtClean="0"/>
              <a:t>AntiVirus</a:t>
            </a:r>
            <a:r>
              <a:rPr lang="en-US" dirty="0" smtClean="0"/>
              <a:t>, </a:t>
            </a:r>
            <a:r>
              <a:rPr lang="en-US" dirty="0"/>
              <a:t>OS, </a:t>
            </a:r>
            <a:r>
              <a:rPr lang="en-US" dirty="0" smtClean="0"/>
              <a:t>application</a:t>
            </a:r>
            <a:endParaRPr lang="en-US" dirty="0"/>
          </a:p>
          <a:p>
            <a:r>
              <a:rPr lang="en-US" dirty="0" smtClean="0"/>
              <a:t>logs,  email</a:t>
            </a:r>
            <a:r>
              <a:rPr lang="en-US" dirty="0"/>
              <a:t>, net flow</a:t>
            </a:r>
          </a:p>
          <a:p>
            <a:r>
              <a:rPr lang="en-US" b="1" dirty="0" smtClean="0"/>
              <a:t>Detection technique:  </a:t>
            </a:r>
            <a:r>
              <a:rPr lang="en-US" dirty="0" smtClean="0"/>
              <a:t>Signature based + Network anomaly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Framework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1" y="1828794"/>
            <a:ext cx="2724150" cy="284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87" y="1977075"/>
            <a:ext cx="4468640" cy="241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7435" y="3163323"/>
            <a:ext cx="81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8077" y="4648200"/>
            <a:ext cx="453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Without a planned </a:t>
            </a:r>
            <a:r>
              <a:rPr lang="en-US" sz="2400" b="1" dirty="0"/>
              <a:t>f</a:t>
            </a:r>
            <a:r>
              <a:rPr lang="en-US" sz="2400" b="1" dirty="0" smtClean="0"/>
              <a:t>ramework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6119" y="4650073"/>
            <a:ext cx="411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With a </a:t>
            </a:r>
            <a:r>
              <a:rPr lang="en-US" sz="2400" b="1" dirty="0"/>
              <a:t>p</a:t>
            </a:r>
            <a:r>
              <a:rPr lang="en-US" sz="2400" b="1" dirty="0" smtClean="0"/>
              <a:t>lanned </a:t>
            </a:r>
            <a:r>
              <a:rPr lang="en-US" sz="2400" b="1" dirty="0"/>
              <a:t>f</a:t>
            </a:r>
            <a:r>
              <a:rPr lang="en-US" sz="2400" b="1" dirty="0" smtClean="0"/>
              <a:t>ramework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104" y="5243384"/>
            <a:ext cx="383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“Adnan, Bill where you at?”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5041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Security Architecture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33" y="1309952"/>
            <a:ext cx="7438767" cy="53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807145"/>
            <a:ext cx="7810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7" y="4954742"/>
            <a:ext cx="7048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" y="1536700"/>
            <a:ext cx="1295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4" y="2175942"/>
            <a:ext cx="8858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2" y="3469739"/>
            <a:ext cx="676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42407"/>
            <a:ext cx="895350" cy="2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6" y="4103794"/>
            <a:ext cx="830478" cy="27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7" y="5340177"/>
            <a:ext cx="94504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4" y="5614085"/>
            <a:ext cx="10287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6" y="2457831"/>
            <a:ext cx="10287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9" y="2796870"/>
            <a:ext cx="1076325" cy="34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0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2756</TotalTime>
  <Words>1160</Words>
  <Application>Microsoft Office PowerPoint</Application>
  <PresentationFormat>On-screen Show (4:3)</PresentationFormat>
  <Paragraphs>208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Franklin Gothic Book</vt:lpstr>
      <vt:lpstr>Perpetua</vt:lpstr>
      <vt:lpstr>Wingdings 2</vt:lpstr>
      <vt:lpstr>Equity</vt:lpstr>
      <vt:lpstr>Insider Threat</vt:lpstr>
      <vt:lpstr>Agenda</vt:lpstr>
      <vt:lpstr>Insider Threat Overview</vt:lpstr>
      <vt:lpstr>Statistics and Recent Incidents </vt:lpstr>
      <vt:lpstr>Statistics and Recent Incidents </vt:lpstr>
      <vt:lpstr>Average Cost – Financial Services</vt:lpstr>
      <vt:lpstr>Evolution of Security Threats</vt:lpstr>
      <vt:lpstr>Security Framework</vt:lpstr>
      <vt:lpstr>Enterprise Security Architecture</vt:lpstr>
      <vt:lpstr>Enabling Technologies to Detect/Deter Insider Threats</vt:lpstr>
      <vt:lpstr>Protecting Service Operations</vt:lpstr>
      <vt:lpstr>SIEM Capabilities</vt:lpstr>
      <vt:lpstr>SIEM Vendors</vt:lpstr>
      <vt:lpstr>SIEM Vendor Analysis</vt:lpstr>
      <vt:lpstr>SIEM Cost:  Splunk Enterprise</vt:lpstr>
      <vt:lpstr>Recommendation</vt:lpstr>
      <vt:lpstr>Identity/Access Management Systems</vt:lpstr>
      <vt:lpstr>Identity/Access Management Systems</vt:lpstr>
      <vt:lpstr>Oracle Identity Management Suite</vt:lpstr>
      <vt:lpstr>Governance, Risk &amp; Compliance</vt:lpstr>
      <vt:lpstr>. </vt:lpstr>
      <vt:lpstr>PowerPoint Presentation</vt:lpstr>
      <vt:lpstr>Enterprise GRC Platforms</vt:lpstr>
      <vt:lpstr>GRC Vendor Analysis</vt:lpstr>
      <vt:lpstr>Recommendation</vt:lpstr>
      <vt:lpstr>MetricStream IT GRC Solution </vt:lpstr>
      <vt:lpstr>Thank You!</vt:lpstr>
      <vt:lpstr>Backup Slides</vt:lpstr>
      <vt:lpstr>Network Segmentation and Device Configuration</vt:lpstr>
      <vt:lpstr>Network Segmentation and Device Configuration</vt:lpstr>
      <vt:lpstr>Network and Host-based IDS/IPS</vt:lpstr>
      <vt:lpstr>Endpoint Protection Platforms (EPP) Gartner Rankings</vt:lpstr>
    </vt:vector>
  </TitlesOfParts>
  <Company>IBM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Technologies to Detect/Deter Insider Threats</dc:title>
  <dc:creator>bfekrat</dc:creator>
  <cp:lastModifiedBy>ychen</cp:lastModifiedBy>
  <cp:revision>32</cp:revision>
  <dcterms:created xsi:type="dcterms:W3CDTF">2013-11-20T16:54:53Z</dcterms:created>
  <dcterms:modified xsi:type="dcterms:W3CDTF">2013-11-23T03:26:33Z</dcterms:modified>
</cp:coreProperties>
</file>