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9"/>
  </p:notesMasterIdLst>
  <p:sldIdLst>
    <p:sldId id="256" r:id="rId2"/>
    <p:sldId id="260" r:id="rId3"/>
    <p:sldId id="264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763" autoAdjust="0"/>
  </p:normalViewPr>
  <p:slideViewPr>
    <p:cSldViewPr>
      <p:cViewPr varScale="1">
        <p:scale>
          <a:sx n="80" d="100"/>
          <a:sy n="80" d="100"/>
        </p:scale>
        <p:origin x="-14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95E3F-1793-4FCF-86B0-592A43BD3FEB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36469-B230-4F5D-8598-95CFBDB3E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2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Businesses collect data in various formats (websites, phone, </a:t>
            </a:r>
            <a:r>
              <a:rPr lang="en-US" dirty="0" err="1" smtClean="0"/>
              <a:t>ect</a:t>
            </a:r>
            <a:r>
              <a:rPr lang="en-US" dirty="0" smtClean="0"/>
              <a:t>)</a:t>
            </a:r>
            <a:endParaRPr lang="en-US" baseline="0" dirty="0" smtClean="0"/>
          </a:p>
          <a:p>
            <a:r>
              <a:rPr lang="en-US" baseline="0" dirty="0" smtClean="0"/>
              <a:t>Most cases, collection of data is secured server side and app side</a:t>
            </a:r>
            <a:endParaRPr lang="en-US" dirty="0" smtClean="0"/>
          </a:p>
          <a:p>
            <a:r>
              <a:rPr lang="en-US" dirty="0" smtClean="0"/>
              <a:t>Considerations</a:t>
            </a:r>
            <a:r>
              <a:rPr lang="en-US" baseline="0" dirty="0" smtClean="0"/>
              <a:t> so far: HW/Articles, PPT Slides/Notes, Internet Search, Company Interviews, Text 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36469-B230-4F5D-8598-95CFBDB3ED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3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Practical way of doing business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36469-B230-4F5D-8598-95CFBDB3ED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4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http://www.relianceidc.com/HTML/product_services/managed_security/vulnerability_assessment/vul_assessment_index.html</a:t>
            </a:r>
          </a:p>
          <a:p>
            <a:r>
              <a:rPr lang="en-US" dirty="0" smtClean="0"/>
              <a:t>Consider the technical, financial, </a:t>
            </a:r>
            <a:r>
              <a:rPr lang="en-US" dirty="0" smtClean="0"/>
              <a:t>policy</a:t>
            </a:r>
          </a:p>
          <a:p>
            <a:r>
              <a:rPr lang="en-US" smtClean="0"/>
              <a:t>Encryption </a:t>
            </a:r>
            <a:r>
              <a:rPr lang="en-US" dirty="0" smtClean="0"/>
              <a:t>(hard drive and files on a local device), physical access (i.e. server, router, switch rooms and how they are accessed), and knowledgeable/trustworthy professionals (forecasting and "do-the-right-thing" [NOT Spike Lee] attitude unobtainable by a computer system or business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36469-B230-4F5D-8598-95CFBDB3ED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2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9958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5649D9-8185-423D-80F9-4CDC5677AB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B20F73-4001-4993-A338-CD78ADED91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6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49ACD1-3D18-4C94-BC6A-0530BD17A0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3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016C8-D082-42D3-81D3-D29B0F14CB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4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ED73E1-A5E5-4E93-9A94-2EF2EBA5FD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527C70-C7FA-46C2-A807-99BD8F4493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01007-26BC-4DF9-9581-8539E86CA9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4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5C0BBD-B45E-43C6-B9B2-E9984E7F15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4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9866BC-6011-4C65-944F-282138B4B9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8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096A5-3F25-4ABE-8778-659679928F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0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CEAE14-C969-4585-9C88-5EAFBEA64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6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CC6FB5D0-AC70-4119-88D2-02E033E3246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894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6514" y="1828800"/>
            <a:ext cx="6019800" cy="2209800"/>
          </a:xfrm>
        </p:spPr>
        <p:txBody>
          <a:bodyPr/>
          <a:lstStyle/>
          <a:p>
            <a:r>
              <a:rPr lang="en-US" sz="4400" dirty="0"/>
              <a:t>Customer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Location </a:t>
            </a:r>
            <a:br>
              <a:rPr lang="en-US" sz="4400" dirty="0" smtClean="0"/>
            </a:br>
            <a:r>
              <a:rPr lang="en-US" sz="4400" dirty="0" smtClean="0"/>
              <a:t>Data</a:t>
            </a:r>
            <a:endParaRPr lang="en-US" sz="2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427840"/>
            <a:ext cx="6019800" cy="2049159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Rachel Edelshteyn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John Faustino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Hussain Hussani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David Miller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Khamel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Mumford </a:t>
            </a:r>
          </a:p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                                     M</a:t>
            </a:r>
            <a:r>
              <a:rPr lang="en-US" sz="2400" b="1" dirty="0" smtClean="0"/>
              <a:t>SIT </a:t>
            </a:r>
            <a:r>
              <a:rPr lang="en-US" sz="2400" b="1" dirty="0"/>
              <a:t>458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73"/>
          <a:stretch>
            <a:fillRect/>
          </a:stretch>
        </p:blipFill>
        <p:spPr bwMode="auto">
          <a:xfrm>
            <a:off x="6324600" y="1472514"/>
            <a:ext cx="2219325" cy="2962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40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adelsc\AppData\Local\Microsoft\Windows\Temporary Internet Files\Content.IE5\PDFZEGF2\MP90044911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90" y="1143000"/>
            <a:ext cx="4987289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b="1" dirty="0" smtClean="0"/>
              <a:t>Security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3886200"/>
          </a:xfrm>
        </p:spPr>
        <p:txBody>
          <a:bodyPr/>
          <a:lstStyle/>
          <a:p>
            <a:r>
              <a:rPr lang="en-US" dirty="0" smtClean="0"/>
              <a:t>Confidentiality of Customer Data Across Various Technologies</a:t>
            </a:r>
          </a:p>
          <a:p>
            <a:pPr lvl="1"/>
            <a:r>
              <a:rPr lang="en-US" dirty="0" smtClean="0"/>
              <a:t>Multiplicity / Volume</a:t>
            </a:r>
          </a:p>
          <a:p>
            <a:r>
              <a:rPr lang="en-US" dirty="0" smtClean="0"/>
              <a:t>Tightening </a:t>
            </a:r>
            <a:r>
              <a:rPr lang="en-US" dirty="0"/>
              <a:t>Up Security in Vulnerable Areas</a:t>
            </a:r>
          </a:p>
          <a:p>
            <a:pPr lvl="1"/>
            <a:r>
              <a:rPr lang="en-US" sz="2400" dirty="0" smtClean="0"/>
              <a:t>Collection</a:t>
            </a:r>
            <a:endParaRPr lang="en-US" sz="2400" dirty="0"/>
          </a:p>
          <a:p>
            <a:pPr lvl="1"/>
            <a:r>
              <a:rPr lang="en-US" sz="2400" dirty="0"/>
              <a:t>Server </a:t>
            </a:r>
            <a:r>
              <a:rPr lang="en-US" sz="2400" dirty="0" smtClean="0"/>
              <a:t>Side </a:t>
            </a:r>
          </a:p>
          <a:p>
            <a:pPr lvl="1"/>
            <a:r>
              <a:rPr lang="en-US" sz="2400" dirty="0" smtClean="0"/>
              <a:t>App Side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Multiple </a:t>
            </a:r>
            <a:r>
              <a:rPr lang="en-US" sz="3200" dirty="0">
                <a:solidFill>
                  <a:srgbClr val="000000"/>
                </a:solidFill>
              </a:rPr>
              <a:t>Sectors </a:t>
            </a:r>
            <a:endParaRPr lang="en-US" sz="3200" dirty="0" smtClean="0">
              <a:solidFill>
                <a:srgbClr val="000000"/>
              </a:solidFill>
            </a:endParaRPr>
          </a:p>
          <a:p>
            <a:pPr lvl="1">
              <a:buClr>
                <a:srgbClr val="440044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Consumer Electronics</a:t>
            </a:r>
          </a:p>
          <a:p>
            <a:pPr lvl="1">
              <a:buClr>
                <a:srgbClr val="440044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Financial Services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28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About Areas Where Collection is Not Protected?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1" y="4190707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About Protection Against Data Theft  </a:t>
            </a:r>
            <a:r>
              <a:rPr lang="en-US" sz="3200" dirty="0" smtClean="0"/>
              <a:t>During </a:t>
            </a:r>
            <a:r>
              <a:rPr lang="en-US" sz="3200" dirty="0"/>
              <a:t>Transmission?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/>
          </a:p>
        </p:txBody>
      </p:sp>
      <p:pic>
        <p:nvPicPr>
          <p:cNvPr id="2059" name="Picture 11" descr="C:\Users\radelsc\AppData\Local\Microsoft\Windows\Temporary Internet Files\Content.IE5\PDFZEGF2\MC90044193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41186"/>
            <a:ext cx="5410200" cy="474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radelsc\AppData\Local\Microsoft\Windows\Temporary Internet Files\Content.IE5\SJYNF82S\MM900284097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379" y="4860616"/>
            <a:ext cx="1604962" cy="168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radelsc\AppData\Local\Microsoft\Windows\Temporary Internet Files\Content.IE5\SJYNF82S\MM900284097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975537"/>
            <a:ext cx="1281610" cy="134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radelsc\AppData\Local\Microsoft\Windows\Temporary Internet Files\Content.IE5\SJYNF82S\MC9004206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64776"/>
            <a:ext cx="4550359" cy="398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8119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410679" y="2463992"/>
            <a:ext cx="1199921" cy="288583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HADOOP </a:t>
            </a:r>
            <a:r>
              <a:rPr lang="en-US" sz="1200" b="1" dirty="0">
                <a:solidFill>
                  <a:schemeClr val="bg1"/>
                </a:solidFill>
              </a:rPr>
              <a:t>for Batch Analytics on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Apache Server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Focus on Mobile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5323823" y="2463992"/>
            <a:ext cx="1157177" cy="2885839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DEMPSY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Server as a Probe Data Repository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894823" y="3825894"/>
            <a:ext cx="1295400" cy="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7" name="Picture 3" descr="C:\Users\radelsc\AppData\Local\Microsoft\Windows\Temporary Internet Files\Content.IE5\XS59932Y\MC90044151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94" y="3352081"/>
            <a:ext cx="1109663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02418" y="4379652"/>
            <a:ext cx="2662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Probe data written to </a:t>
            </a:r>
            <a:r>
              <a:rPr lang="en-US" sz="1400" dirty="0" err="1" smtClean="0"/>
              <a:t>csv</a:t>
            </a:r>
            <a:r>
              <a:rPr lang="en-US" sz="1400" dirty="0" smtClean="0"/>
              <a:t> file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894823" y="3988013"/>
            <a:ext cx="1295400" cy="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stCxn id="1027" idx="3"/>
          </p:cNvCxnSpPr>
          <p:nvPr/>
        </p:nvCxnSpPr>
        <p:spPr bwMode="auto">
          <a:xfrm flipV="1">
            <a:off x="4169557" y="3906912"/>
            <a:ext cx="115426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894823" y="3647300"/>
            <a:ext cx="1295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894823" y="4180700"/>
            <a:ext cx="13201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2" name="Straight Arrow Connector 1031"/>
          <p:cNvCxnSpPr>
            <a:endCxn id="6" idx="4"/>
          </p:cNvCxnSpPr>
          <p:nvPr/>
        </p:nvCxnSpPr>
        <p:spPr bwMode="auto">
          <a:xfrm flipH="1">
            <a:off x="6481000" y="3906911"/>
            <a:ext cx="91040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6705601" y="4374392"/>
            <a:ext cx="607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Pull</a:t>
            </a:r>
          </a:p>
        </p:txBody>
      </p:sp>
      <p:pic>
        <p:nvPicPr>
          <p:cNvPr id="1039" name="Picture 4" descr="C:\Users\radelsc\AppData\Local\Microsoft\Windows\Temporary Internet Files\Content.IE5\SJYNF82S\MM90028680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708" y="3142475"/>
            <a:ext cx="85725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6" descr="C:\Users\radelsc\AppData\Local\Microsoft\Windows\Temporary Internet Files\Content.IE5\SJYNF82S\MM90028680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6" y="2601432"/>
            <a:ext cx="85725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7" descr="C:\Users\radelsc\AppData\Local\Microsoft\Windows\Temporary Internet Files\Content.IE5\SJYNF82S\MM90028680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927" y="4682168"/>
            <a:ext cx="85725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Arrow Connector 52"/>
          <p:cNvCxnSpPr/>
          <p:nvPr/>
        </p:nvCxnSpPr>
        <p:spPr bwMode="auto">
          <a:xfrm>
            <a:off x="6517100" y="4077963"/>
            <a:ext cx="8743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46" name="Picture 8" descr="C:\Users\radelsc\AppData\Local\Microsoft\Windows\Temporary Internet Files\Content.IE5\XS59932Y\MC9003247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192" y="2722762"/>
            <a:ext cx="1836115" cy="118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9" descr="C:\Users\radelsc\AppData\Local\Microsoft\Windows\Temporary Internet Files\Content.IE5\XS59932Y\MC9003247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757693"/>
            <a:ext cx="1836737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8" name="TextBox 1047"/>
          <p:cNvSpPr txBox="1"/>
          <p:nvPr/>
        </p:nvSpPr>
        <p:spPr>
          <a:xfrm>
            <a:off x="7246785" y="5941968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LDAP/ Kerberos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71" y="3142476"/>
            <a:ext cx="1806929" cy="1260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7603">
            <a:off x="782698" y="2264331"/>
            <a:ext cx="1172800" cy="218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2108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to Market Strategy </a:t>
            </a:r>
          </a:p>
          <a:p>
            <a:r>
              <a:rPr lang="en-US" dirty="0" smtClean="0"/>
              <a:t>Proof of Concept</a:t>
            </a:r>
          </a:p>
          <a:p>
            <a:r>
              <a:rPr lang="en-US" dirty="0" smtClean="0"/>
              <a:t>Investment </a:t>
            </a:r>
            <a:r>
              <a:rPr lang="en-US" dirty="0" err="1" smtClean="0"/>
              <a:t>vs</a:t>
            </a:r>
            <a:r>
              <a:rPr lang="en-US" dirty="0" smtClean="0"/>
              <a:t> Risk</a:t>
            </a:r>
          </a:p>
          <a:p>
            <a:r>
              <a:rPr lang="en-US" dirty="0" smtClean="0"/>
              <a:t>Security is always competing with other priorities</a:t>
            </a:r>
            <a:r>
              <a:rPr lang="en-US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9832" y="770576"/>
            <a:ext cx="4278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i="1" dirty="0"/>
              <a:t>“Security is largely ignored in the community</a:t>
            </a:r>
            <a:r>
              <a:rPr lang="en-US" sz="1600" i="1" dirty="0" smtClean="0"/>
              <a:t>”</a:t>
            </a:r>
          </a:p>
          <a:p>
            <a:pPr algn="r"/>
            <a:r>
              <a:rPr lang="en-US" sz="1600" i="1" dirty="0" smtClean="0"/>
              <a:t>- Dr. Chen</a:t>
            </a:r>
            <a:endParaRPr lang="en-US" sz="1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867400"/>
            <a:ext cx="4019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“Why join </a:t>
            </a:r>
            <a:r>
              <a:rPr lang="en-US" sz="1600" i="1" dirty="0"/>
              <a:t>the navy if you can be a pirate</a:t>
            </a:r>
            <a:r>
              <a:rPr lang="en-US" sz="1600" i="1" dirty="0" smtClean="0"/>
              <a:t>?”</a:t>
            </a:r>
          </a:p>
          <a:p>
            <a:r>
              <a:rPr lang="en-US" sz="1600" i="1" dirty="0" smtClean="0"/>
              <a:t>- Steve Jobs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2385904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Solutions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Encryption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70</a:t>
            </a:r>
            <a:r>
              <a:rPr lang="en-US" dirty="0"/>
              <a:t>% of </a:t>
            </a:r>
            <a:r>
              <a:rPr lang="en-US" dirty="0" smtClean="0"/>
              <a:t>security </a:t>
            </a:r>
            <a:r>
              <a:rPr lang="en-US" dirty="0"/>
              <a:t>breaches are committed from inside a network’s perimeter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Just focus </a:t>
            </a:r>
            <a:r>
              <a:rPr lang="en-US" dirty="0" smtClean="0">
                <a:solidFill>
                  <a:schemeClr val="tx1"/>
                </a:solidFill>
              </a:rPr>
              <a:t>on the </a:t>
            </a:r>
            <a:r>
              <a:rPr lang="en-US" dirty="0" smtClean="0">
                <a:solidFill>
                  <a:schemeClr val="tx1"/>
                </a:solidFill>
              </a:rPr>
              <a:t>internal?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i="1" dirty="0" smtClean="0">
                <a:latin typeface="+mn-lt"/>
                <a:ea typeface="+mn-ea"/>
                <a:cs typeface="+mn-cs"/>
              </a:rPr>
              <a:t>Others TBD</a:t>
            </a:r>
            <a:r>
              <a:rPr lang="en-US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553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981200"/>
            <a:ext cx="8229600" cy="2514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n-US" b="1" i="1" dirty="0" smtClean="0"/>
          </a:p>
          <a:p>
            <a:pPr marL="0" indent="0" algn="ctr">
              <a:buNone/>
            </a:pPr>
            <a:r>
              <a:rPr lang="en-US" b="1" i="1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 design template">
  <a:themeElements>
    <a:clrScheme name="Office Theme 9">
      <a:dk1>
        <a:srgbClr val="000000"/>
      </a:dk1>
      <a:lt1>
        <a:srgbClr val="FFFFFF"/>
      </a:lt1>
      <a:dk2>
        <a:srgbClr val="000000"/>
      </a:dk2>
      <a:lt2>
        <a:srgbClr val="440044"/>
      </a:lt2>
      <a:accent1>
        <a:srgbClr val="FFCCCC"/>
      </a:accent1>
      <a:accent2>
        <a:srgbClr val="790571"/>
      </a:accent2>
      <a:accent3>
        <a:srgbClr val="FFFFFF"/>
      </a:accent3>
      <a:accent4>
        <a:srgbClr val="000000"/>
      </a:accent4>
      <a:accent5>
        <a:srgbClr val="FFE2E2"/>
      </a:accent5>
      <a:accent6>
        <a:srgbClr val="6D0466"/>
      </a:accent6>
      <a:hlink>
        <a:srgbClr val="993366"/>
      </a:hlink>
      <a:folHlink>
        <a:srgbClr val="9F839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 design template</Template>
  <TotalTime>238</TotalTime>
  <Words>274</Words>
  <Application>Microsoft Office PowerPoint</Application>
  <PresentationFormat>On-screen Show (4:3)</PresentationFormat>
  <Paragraphs>61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 design template</vt:lpstr>
      <vt:lpstr>Customer  Location  Data</vt:lpstr>
      <vt:lpstr>Security Problem</vt:lpstr>
      <vt:lpstr>PowerPoint Presentation</vt:lpstr>
      <vt:lpstr>Focus on Mobile</vt:lpstr>
      <vt:lpstr>Why?</vt:lpstr>
      <vt:lpstr>Potential Solutions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MSIT 458</dc:title>
  <dc:creator>David</dc:creator>
  <cp:lastModifiedBy>NAVTEQ</cp:lastModifiedBy>
  <cp:revision>42</cp:revision>
  <cp:lastPrinted>1601-01-01T00:00:00Z</cp:lastPrinted>
  <dcterms:created xsi:type="dcterms:W3CDTF">2012-10-11T23:34:41Z</dcterms:created>
  <dcterms:modified xsi:type="dcterms:W3CDTF">2012-10-19T21:24:05Z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TC102037841033</vt:lpwstr>
  </property>
</Properties>
</file>