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6" r:id="rId3"/>
    <p:sldId id="318" r:id="rId4"/>
    <p:sldId id="317" r:id="rId5"/>
    <p:sldId id="319" r:id="rId6"/>
    <p:sldId id="321" r:id="rId7"/>
    <p:sldId id="322" r:id="rId8"/>
    <p:sldId id="339" r:id="rId9"/>
    <p:sldId id="340" r:id="rId10"/>
    <p:sldId id="320" r:id="rId11"/>
    <p:sldId id="323" r:id="rId12"/>
    <p:sldId id="324" r:id="rId13"/>
    <p:sldId id="325" r:id="rId14"/>
    <p:sldId id="338" r:id="rId15"/>
    <p:sldId id="343" r:id="rId16"/>
    <p:sldId id="344" r:id="rId17"/>
    <p:sldId id="345" r:id="rId18"/>
    <p:sldId id="329" r:id="rId19"/>
    <p:sldId id="330" r:id="rId20"/>
    <p:sldId id="331" r:id="rId21"/>
    <p:sldId id="332" r:id="rId22"/>
    <p:sldId id="333" r:id="rId23"/>
    <p:sldId id="334" r:id="rId24"/>
    <p:sldId id="335" r:id="rId25"/>
    <p:sldId id="336" r:id="rId26"/>
    <p:sldId id="337" r:id="rId27"/>
    <p:sldId id="341" r:id="rId28"/>
    <p:sldId id="342" r:id="rId29"/>
    <p:sldId id="31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1CE"/>
    <a:srgbClr val="50088E"/>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81739" autoAdjust="0"/>
  </p:normalViewPr>
  <p:slideViewPr>
    <p:cSldViewPr>
      <p:cViewPr varScale="1">
        <p:scale>
          <a:sx n="68" d="100"/>
          <a:sy n="68" d="100"/>
        </p:scale>
        <p:origin x="-31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5"/>
    </p:cViewPr>
  </p:sorterViewPr>
  <p:notesViewPr>
    <p:cSldViewPr>
      <p:cViewPr varScale="1">
        <p:scale>
          <a:sx n="69" d="100"/>
          <a:sy n="69"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C83AC-7857-471D-9B2F-49D4600526AD}" type="datetimeFigureOut">
              <a:rPr lang="en-US" smtClean="0"/>
              <a:pPr/>
              <a:t>11/18/2011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83D00-F353-46A7-9AAA-60CAAE8EBF03}" type="slidenum">
              <a:rPr lang="en-US" smtClean="0"/>
              <a:pPr/>
              <a:t>‹#›</a:t>
            </a:fld>
            <a:endParaRPr lang="en-US"/>
          </a:p>
        </p:txBody>
      </p:sp>
    </p:spTree>
    <p:extLst>
      <p:ext uri="{BB962C8B-B14F-4D97-AF65-F5344CB8AC3E}">
        <p14:creationId xmlns="" xmlns:p14="http://schemas.microsoft.com/office/powerpoint/2010/main" val="300148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outline of potential</a:t>
            </a:r>
            <a:r>
              <a:rPr lang="en-US" baseline="0" dirty="0" smtClean="0"/>
              <a:t> solutions to the problem outlined in previous slides</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Identity</a:t>
            </a:r>
            <a:r>
              <a:rPr lang="en-US" baseline="0" dirty="0" smtClean="0"/>
              <a:t> Management software option in depth</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Unified Directory Option in depth</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Password</a:t>
            </a:r>
            <a:r>
              <a:rPr lang="en-US" baseline="0" dirty="0" smtClean="0"/>
              <a:t> Synchronization option in depth </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an introduction to the case study which will be</a:t>
            </a:r>
            <a:r>
              <a:rPr lang="en-US" baseline="0" dirty="0" smtClean="0"/>
              <a:t> reviewed in the upcoming slides</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the business requirements</a:t>
            </a:r>
            <a:r>
              <a:rPr lang="en-US" baseline="0" dirty="0" smtClean="0"/>
              <a:t> for Company X in this case study</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Company X decided to implement Active Directory for their Directory Services technology, as the model allowed for centralized management of user identities and security policy, while providing speed of implementation for their new (cloud based) email communication suite. The Active Directory initially served as the identity repository for users to authenticate into their email. Since implementation, several other applications now leverage the DS of Active Directory due to its extensible, yet secure platform. </a:t>
            </a:r>
          </a:p>
          <a:p>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Active directory is a stable and mature platform that was initially released in 1999, and is considered the premiere platform of DS for enterprise organizations around the globe.</a:t>
            </a:r>
            <a:r>
              <a:rPr lang="en-US" dirty="0" smtClean="0"/>
              <a:t/>
            </a:r>
            <a:br>
              <a:rPr lang="en-US" dirty="0" smtClean="0"/>
            </a:br>
            <a:r>
              <a:rPr lang="en-US" dirty="0" smtClean="0"/>
              <a:t/>
            </a:r>
            <a:br>
              <a:rPr lang="en-US" dirty="0" smtClean="0"/>
            </a:br>
            <a:r>
              <a:rPr lang="en-US" sz="1200" b="0" i="0" u="none" strike="noStrike" kern="1200" dirty="0" smtClean="0">
                <a:solidFill>
                  <a:schemeClr val="tx1"/>
                </a:solidFill>
                <a:latin typeface="+mn-lt"/>
                <a:ea typeface="+mn-ea"/>
                <a:cs typeface="+mn-cs"/>
              </a:rPr>
              <a:t>Based on the wide adoption of this product, and large support base, it was the natural choice for Company X.</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financials related to this project at company X, point out the annual costs as opposed to the upfront, or setup costs</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Global</a:t>
            </a:r>
            <a:r>
              <a:rPr lang="en-US" baseline="0" dirty="0" smtClean="0"/>
              <a:t> Active Directory in depth</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Global</a:t>
            </a:r>
            <a:r>
              <a:rPr lang="en-US" baseline="0" dirty="0" smtClean="0"/>
              <a:t> Active Directory in depth</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the </a:t>
            </a:r>
            <a:r>
              <a:rPr lang="en-US" dirty="0" smtClean="0"/>
              <a:t>Difference between Single</a:t>
            </a:r>
            <a:r>
              <a:rPr lang="en-US" baseline="0" dirty="0" smtClean="0"/>
              <a:t> Sign-On and Single Credential</a:t>
            </a:r>
          </a:p>
          <a:p>
            <a:endParaRPr lang="en-US" baseline="0" dirty="0" smtClean="0"/>
          </a:p>
          <a:p>
            <a:r>
              <a:rPr lang="en-US" baseline="0" dirty="0" smtClean="0"/>
              <a:t>Discuss the issues around multiple user IDs, multiple passwords and securing appropriate access for users in companies</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Global</a:t>
            </a:r>
            <a:r>
              <a:rPr lang="en-US" baseline="0" dirty="0" smtClean="0"/>
              <a:t> Active Directory in depth</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FIM </a:t>
            </a:r>
            <a:r>
              <a:rPr lang="en-US" baseline="0" dirty="0" smtClean="0"/>
              <a:t>in depth</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FIM </a:t>
            </a:r>
            <a:r>
              <a:rPr lang="en-US" baseline="0" dirty="0" smtClean="0"/>
              <a:t>in depth</a:t>
            </a:r>
            <a:endParaRPr lang="en-US" dirty="0" smtClean="0"/>
          </a:p>
        </p:txBody>
      </p:sp>
      <p:sp>
        <p:nvSpPr>
          <p:cNvPr id="4" name="Slide Number Placeholder 3"/>
          <p:cNvSpPr>
            <a:spLocks noGrp="1"/>
          </p:cNvSpPr>
          <p:nvPr>
            <p:ph type="sldNum" sz="quarter" idx="10"/>
          </p:nvPr>
        </p:nvSpPr>
        <p:spPr/>
        <p:txBody>
          <a:bodyPr/>
          <a:lstStyle/>
          <a:p>
            <a:fld id="{0C283D00-F353-46A7-9AAA-60CAAE8EBF0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FIM </a:t>
            </a:r>
            <a:r>
              <a:rPr lang="en-US" baseline="0" dirty="0" smtClean="0"/>
              <a:t>in depth</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combined solution</a:t>
            </a:r>
            <a:r>
              <a:rPr lang="en-US" baseline="0" dirty="0" smtClean="0"/>
              <a:t> related to using both the Global AD and the FIM options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process flow used in the company prior to the project implementation efforts</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the process flow used in the company after to the project implementation efforts</a:t>
            </a:r>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migration scheme</a:t>
            </a:r>
            <a:r>
              <a:rPr lang="en-US" baseline="0" dirty="0" smtClean="0"/>
              <a:t> for the FIM and BPOS setup</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server setup and the organization chart in the image</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dirty="0" smtClean="0"/>
              <a:t>Discuss company resources and efforts to allow users to reset passwords, including expenses</a:t>
            </a:r>
            <a:r>
              <a:rPr lang="en-US" baseline="0" dirty="0" smtClean="0"/>
              <a:t> and time</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3</a:t>
            </a:fld>
            <a:endParaRPr lang="en-US"/>
          </a:p>
        </p:txBody>
      </p:sp>
    </p:spTree>
    <p:extLst>
      <p:ext uri="{BB962C8B-B14F-4D97-AF65-F5344CB8AC3E}">
        <p14:creationId xmlns="" xmlns:p14="http://schemas.microsoft.com/office/powerpoint/2010/main" val="284662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a:t>
            </a:r>
            <a:r>
              <a:rPr lang="en-US" baseline="0" dirty="0" smtClean="0"/>
              <a:t> the problem and discuss further talking points  related to the problem</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password complexity and review</a:t>
            </a:r>
            <a:r>
              <a:rPr lang="en-US" baseline="0" dirty="0" smtClean="0"/>
              <a:t> a set of standards setup by a company related to the passwords and users </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password complexity and a</a:t>
            </a:r>
            <a:r>
              <a:rPr lang="en-US" baseline="0" dirty="0" smtClean="0"/>
              <a:t> sample set of requirements put in place by a company to setup and modify passwords</a:t>
            </a:r>
            <a:endParaRPr lang="en-US" dirty="0" smtClean="0"/>
          </a:p>
          <a:p>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 order of magnitude factor in regards to passwords and how it can aide in defending against various hacking attacks</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an order of magnitude program</a:t>
            </a:r>
            <a:r>
              <a:rPr lang="en-US" baseline="0" dirty="0" smtClean="0"/>
              <a:t> that will take in various factors and calculate the order of magnitude related to that password requirement set</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related to the order of magnitude that</a:t>
            </a:r>
            <a:r>
              <a:rPr lang="en-US" baseline="0" dirty="0" smtClean="0"/>
              <a:t> shows a magnitude breakdown based on size of a </a:t>
            </a:r>
            <a:r>
              <a:rPr lang="en-US" baseline="0" dirty="0" err="1" smtClean="0"/>
              <a:t>passowrd</a:t>
            </a:r>
            <a:endParaRPr lang="en-US" dirty="0"/>
          </a:p>
        </p:txBody>
      </p:sp>
      <p:sp>
        <p:nvSpPr>
          <p:cNvPr id="4" name="Slide Number Placeholder 3"/>
          <p:cNvSpPr>
            <a:spLocks noGrp="1"/>
          </p:cNvSpPr>
          <p:nvPr>
            <p:ph type="sldNum" sz="quarter" idx="10"/>
          </p:nvPr>
        </p:nvSpPr>
        <p:spPr/>
        <p:txBody>
          <a:bodyPr/>
          <a:lstStyle/>
          <a:p>
            <a:fld id="{0C283D00-F353-46A7-9AAA-60CAAE8EBF0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000"/>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1447800"/>
          </a:xfrm>
          <a:prstGeom prst="rect">
            <a:avLst/>
          </a:prstGeom>
          <a:solidFill>
            <a:srgbClr val="50088E"/>
          </a:solidFill>
          <a:ln w="3175" cap="sq" cmpd="sng">
            <a:solidFill>
              <a:srgbClr val="A3A1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410200"/>
            <a:ext cx="9144000" cy="1447800"/>
          </a:xfrm>
          <a:prstGeom prst="rect">
            <a:avLst/>
          </a:prstGeom>
          <a:solidFill>
            <a:srgbClr val="50088E"/>
          </a:solidFill>
          <a:ln w="3175" cap="sq" cmpd="sng">
            <a:solidFill>
              <a:srgbClr val="A3A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828800"/>
            <a:ext cx="7772400" cy="1470025"/>
          </a:xfrm>
          <a:effectLst/>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447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309B6C-53D7-4203-BA82-19188196E85A}" type="datetimeFigureOut">
              <a:rPr lang="en-US" smtClean="0"/>
              <a:pPr/>
              <a:t>11/18/2011</a:t>
            </a:fld>
            <a:endParaRPr lang="en-US"/>
          </a:p>
        </p:txBody>
      </p:sp>
      <p:sp>
        <p:nvSpPr>
          <p:cNvPr id="6" name="Slide Number Placeholder 5"/>
          <p:cNvSpPr>
            <a:spLocks noGrp="1"/>
          </p:cNvSpPr>
          <p:nvPr>
            <p:ph type="sldNum" sz="quarter" idx="12"/>
          </p:nvPr>
        </p:nvSpPr>
        <p:spPr/>
        <p:txBody>
          <a:bodyPr/>
          <a:lstStyle/>
          <a:p>
            <a:fld id="{D615F64C-2E02-40BE-A29F-3F454CA136F2}" type="slidenum">
              <a:rPr lang="en-US" smtClean="0"/>
              <a:pPr/>
              <a:t>‹#›</a:t>
            </a:fld>
            <a:endParaRPr lang="en-US"/>
          </a:p>
        </p:txBody>
      </p:sp>
      <p:pic>
        <p:nvPicPr>
          <p:cNvPr id="16" name="Picture 15"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007556" y="5743643"/>
            <a:ext cx="1021644" cy="818764"/>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400"/>
            <a:ext cx="5486400" cy="3813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4" name="Rectangle 13"/>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1" name="Picture 10"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267200" y="6096000"/>
            <a:ext cx="859479" cy="68880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828800"/>
            <a:ext cx="8229600" cy="4191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3" name="Rectangle 12"/>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0" name="Picture 9"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267200" y="6096000"/>
            <a:ext cx="859479" cy="6888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399"/>
            <a:ext cx="2057400" cy="510540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399"/>
            <a:ext cx="6019800" cy="5105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3" name="Rectangle 12"/>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0" name="Picture 9"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267200" y="6096000"/>
            <a:ext cx="859479" cy="6888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9" name="Rectangle 8"/>
          <p:cNvSpPr/>
          <p:nvPr userDrawn="1"/>
        </p:nvSpPr>
        <p:spPr>
          <a:xfrm>
            <a:off x="0" y="6019800"/>
            <a:ext cx="9144000" cy="838200"/>
          </a:xfrm>
          <a:prstGeom prst="rect">
            <a:avLst/>
          </a:prstGeom>
          <a:solidFill>
            <a:srgbClr val="500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838200"/>
          </a:xfrm>
          <a:prstGeom prst="rect">
            <a:avLst/>
          </a:prstGeom>
          <a:solidFill>
            <a:srgbClr val="500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90600"/>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615F64C-2E02-40BE-A29F-3F454CA136F2}" type="slidenum">
              <a:rPr lang="en-US" smtClean="0"/>
              <a:pPr/>
              <a:t>‹#›</a:t>
            </a:fld>
            <a:endParaRPr lang="en-US" dirty="0"/>
          </a:p>
        </p:txBody>
      </p:sp>
      <p:pic>
        <p:nvPicPr>
          <p:cNvPr id="8" name="Picture 7"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495800" y="6096000"/>
            <a:ext cx="859479" cy="6888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1"/>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615F64C-2E02-40BE-A29F-3F454CA136F2}" type="slidenum">
              <a:rPr lang="en-US" smtClean="0"/>
              <a:pPr/>
              <a:t>‹#›</a:t>
            </a:fld>
            <a:endParaRPr lang="en-US" dirty="0"/>
          </a:p>
        </p:txBody>
      </p:sp>
      <p:sp>
        <p:nvSpPr>
          <p:cNvPr id="9" name="Rectangle 8"/>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0" name="Picture 9"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267200" y="6096000"/>
            <a:ext cx="859479" cy="6888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615F64C-2E02-40BE-A29F-3F454CA136F2}" type="slidenum">
              <a:rPr lang="en-US" smtClean="0"/>
              <a:pPr/>
              <a:t>‹#›</a:t>
            </a:fld>
            <a:endParaRPr lang="en-US" dirty="0"/>
          </a:p>
        </p:txBody>
      </p:sp>
      <p:sp>
        <p:nvSpPr>
          <p:cNvPr id="9" name="Rectangle 8"/>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0" name="Picture 9"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419600" y="6096000"/>
            <a:ext cx="859479" cy="6888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599"/>
            <a:ext cx="4038600" cy="4191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4"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1" name="Picture 10"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191000" y="6096000"/>
            <a:ext cx="859479" cy="68880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505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400"/>
            <a:ext cx="4041775" cy="3505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6" name="Rectangle 15"/>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3" name="Picture 12"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191000" y="6096000"/>
            <a:ext cx="859479" cy="6888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Click to edit Master title style</a:t>
            </a:r>
            <a:endParaRPr lang="en-US" dirty="0"/>
          </a:p>
        </p:txBody>
      </p:sp>
      <p:sp>
        <p:nvSpPr>
          <p:cNvPr id="8" name="Rectangle 7"/>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2" name="Rectangle 11"/>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9" name="Picture 8"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343400" y="6096000"/>
            <a:ext cx="859479" cy="68880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1" name="Rectangle 10"/>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8" name="Picture 7"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267200" y="6096000"/>
            <a:ext cx="859479" cy="68880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085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3886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Rectangle 9"/>
          <p:cNvSpPr/>
          <p:nvPr userDrawn="1"/>
        </p:nvSpPr>
        <p:spPr>
          <a:xfrm>
            <a:off x="0" y="601980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D615F64C-2E02-40BE-A29F-3F454CA136F2}" type="slidenum">
              <a:rPr lang="en-US" smtClean="0"/>
              <a:pPr/>
              <a:t>‹#›</a:t>
            </a:fld>
            <a:endParaRPr lang="en-US" dirty="0"/>
          </a:p>
        </p:txBody>
      </p:sp>
      <p:sp>
        <p:nvSpPr>
          <p:cNvPr id="14" name="Rectangle 13"/>
          <p:cNvSpPr/>
          <p:nvPr userDrawn="1"/>
        </p:nvSpPr>
        <p:spPr>
          <a:xfrm>
            <a:off x="0" y="0"/>
            <a:ext cx="9144000" cy="838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2"/>
          <p:cNvSpPr>
            <a:spLocks noGrp="1"/>
          </p:cNvSpPr>
          <p:nvPr>
            <p:ph type="dt" sz="half" idx="10"/>
          </p:nvPr>
        </p:nvSpPr>
        <p:spPr>
          <a:xfrm>
            <a:off x="457200" y="6356350"/>
            <a:ext cx="2895600" cy="365125"/>
          </a:xfrm>
        </p:spPr>
        <p:txBody>
          <a:bodyPr/>
          <a:lstStyle>
            <a:lvl1pPr>
              <a:defRPr>
                <a:solidFill>
                  <a:schemeClr val="bg1"/>
                </a:solidFill>
              </a:defRPr>
            </a:lvl1pPr>
          </a:lstStyle>
          <a:p>
            <a:r>
              <a:rPr lang="en-US" dirty="0" smtClean="0"/>
              <a:t>MSIT 423</a:t>
            </a:r>
          </a:p>
          <a:p>
            <a:r>
              <a:rPr lang="en-US" dirty="0" smtClean="0"/>
              <a:t>Business Intelligence and Data Mining</a:t>
            </a:r>
            <a:endParaRPr lang="en-US" dirty="0"/>
          </a:p>
        </p:txBody>
      </p:sp>
      <p:pic>
        <p:nvPicPr>
          <p:cNvPr id="11" name="Picture 10" descr="SuperICON.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245921" y="6096000"/>
            <a:ext cx="859479" cy="68880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09B6C-53D7-4203-BA82-19188196E85A}" type="datetimeFigureOut">
              <a:rPr lang="en-US" smtClean="0"/>
              <a:pPr/>
              <a:t>11/18/2011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5F64C-2E02-40BE-A29F-3F454CA136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Patrick McNamara\Documents\My Dropbox\Northwestern University\458 - Chen\passwords images\password.jpg"/>
          <p:cNvPicPr>
            <a:picLocks noChangeAspect="1" noChangeArrowheads="1"/>
          </p:cNvPicPr>
          <p:nvPr/>
        </p:nvPicPr>
        <p:blipFill>
          <a:blip r:embed="rId3" cstate="print">
            <a:alphaModFix amt="16000"/>
          </a:blip>
          <a:srcRect/>
          <a:stretch>
            <a:fillRect/>
          </a:stretch>
        </p:blipFill>
        <p:spPr bwMode="auto">
          <a:xfrm>
            <a:off x="0" y="1447800"/>
            <a:ext cx="9144000" cy="3962400"/>
          </a:xfrm>
          <a:prstGeom prst="rect">
            <a:avLst/>
          </a:prstGeom>
          <a:noFill/>
        </p:spPr>
      </p:pic>
      <p:sp>
        <p:nvSpPr>
          <p:cNvPr id="5" name="Subtitle 4"/>
          <p:cNvSpPr>
            <a:spLocks noGrp="1"/>
          </p:cNvSpPr>
          <p:nvPr>
            <p:ph type="subTitle" idx="1"/>
          </p:nvPr>
        </p:nvSpPr>
        <p:spPr>
          <a:xfrm>
            <a:off x="1371600" y="3429000"/>
            <a:ext cx="6400800" cy="1447800"/>
          </a:xfrm>
        </p:spPr>
        <p:txBody>
          <a:bodyPr/>
          <a:lstStyle/>
          <a:p>
            <a:r>
              <a:rPr lang="en-US" dirty="0" smtClean="0">
                <a:latin typeface="Helvetica Neue Light"/>
                <a:cs typeface="Helvetica Neue Light"/>
              </a:rPr>
              <a:t>Team: </a:t>
            </a:r>
            <a:r>
              <a:rPr lang="en-US" dirty="0" err="1" smtClean="0">
                <a:latin typeface="Helvetica Neue Light"/>
                <a:cs typeface="Helvetica Neue Light"/>
              </a:rPr>
              <a:t>SuperBad</a:t>
            </a:r>
            <a:r>
              <a:rPr lang="en-US" dirty="0" smtClean="0">
                <a:latin typeface="Helvetica Neue Light"/>
                <a:cs typeface="Helvetica Neue Light"/>
              </a:rPr>
              <a:t> Cats</a:t>
            </a:r>
          </a:p>
          <a:p>
            <a:r>
              <a:rPr lang="en-US" dirty="0" smtClean="0">
                <a:latin typeface="Helvetica Neue Light"/>
                <a:cs typeface="Helvetica Neue Light"/>
              </a:rPr>
              <a:t>MSIT 458 – Dr. Chen</a:t>
            </a:r>
          </a:p>
          <a:p>
            <a:endParaRPr lang="en-US" dirty="0"/>
          </a:p>
        </p:txBody>
      </p:sp>
      <p:sp>
        <p:nvSpPr>
          <p:cNvPr id="6" name="Title 5"/>
          <p:cNvSpPr>
            <a:spLocks noGrp="1"/>
          </p:cNvSpPr>
          <p:nvPr>
            <p:ph type="ctrTitle"/>
          </p:nvPr>
        </p:nvSpPr>
        <p:spPr/>
        <p:txBody>
          <a:bodyPr>
            <a:normAutofit/>
          </a:bodyPr>
          <a:lstStyle/>
          <a:p>
            <a:r>
              <a:rPr lang="en-US" sz="4000" dirty="0" smtClean="0">
                <a:solidFill>
                  <a:srgbClr val="FFFFFF"/>
                </a:solidFill>
                <a:latin typeface="Helvetica Neue Light"/>
                <a:cs typeface="Helvetica Neue Light"/>
              </a:rPr>
              <a:t>Authentication through Password Protection </a:t>
            </a:r>
            <a:endParaRPr lang="en-US" sz="4000" dirty="0">
              <a:solidFill>
                <a:srgbClr val="FFFFFF"/>
              </a:solidFill>
              <a:latin typeface="Helvetica Neue Light"/>
              <a:cs typeface="Helvetica Neue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838200"/>
            <a:ext cx="8229600" cy="1143000"/>
          </a:xfrm>
        </p:spPr>
        <p:txBody>
          <a:bodyPr>
            <a:normAutofit/>
          </a:bodyPr>
          <a:lstStyle/>
          <a:p>
            <a:r>
              <a:rPr lang="en-US" dirty="0" smtClean="0">
                <a:solidFill>
                  <a:srgbClr val="FFFFFF"/>
                </a:solidFill>
                <a:latin typeface="Helvetica Neue Light"/>
                <a:cs typeface="Helvetica Neue Light"/>
              </a:rPr>
              <a:t>Potential Solutions:</a:t>
            </a:r>
            <a:endParaRPr lang="en-US" dirty="0">
              <a:solidFill>
                <a:srgbClr val="FFFFFF"/>
              </a:solidFill>
              <a:latin typeface="Helvetica Neue Light"/>
              <a:cs typeface="Helvetica Neue Light"/>
            </a:endParaRPr>
          </a:p>
        </p:txBody>
      </p:sp>
      <p:sp>
        <p:nvSpPr>
          <p:cNvPr id="9" name="Content Placeholder 2"/>
          <p:cNvSpPr>
            <a:spLocks noGrp="1"/>
          </p:cNvSpPr>
          <p:nvPr>
            <p:ph idx="4294967295"/>
          </p:nvPr>
        </p:nvSpPr>
        <p:spPr>
          <a:xfrm>
            <a:off x="838200" y="1981200"/>
            <a:ext cx="7391400" cy="3962400"/>
          </a:xfrm>
        </p:spPr>
        <p:txBody>
          <a:bodyPr>
            <a:normAutofit lnSpcReduction="10000"/>
          </a:bodyPr>
          <a:lstStyle/>
          <a:p>
            <a:r>
              <a:rPr lang="en-US" dirty="0" smtClean="0">
                <a:solidFill>
                  <a:srgbClr val="FFFFFF"/>
                </a:solidFill>
                <a:latin typeface="Helvetica Neue Light"/>
                <a:cs typeface="Helvetica Neue Light"/>
              </a:rPr>
              <a:t>Identity Management Software </a:t>
            </a:r>
          </a:p>
          <a:p>
            <a:endParaRPr lang="en-US" sz="2400" dirty="0" smtClean="0">
              <a:solidFill>
                <a:srgbClr val="FFFFFF"/>
              </a:solidFill>
              <a:latin typeface="Helvetica Neue Light"/>
              <a:cs typeface="Helvetica Neue Light"/>
            </a:endParaRPr>
          </a:p>
          <a:p>
            <a:r>
              <a:rPr lang="en-US" dirty="0" smtClean="0">
                <a:solidFill>
                  <a:srgbClr val="FFFFFF"/>
                </a:solidFill>
                <a:latin typeface="Helvetica Neue Light"/>
                <a:cs typeface="Helvetica Neue Light"/>
              </a:rPr>
              <a:t>Leverage a unified Directory Service</a:t>
            </a:r>
          </a:p>
          <a:p>
            <a:endParaRPr lang="en-US" sz="2400" dirty="0" smtClean="0">
              <a:solidFill>
                <a:srgbClr val="FFFFFF"/>
              </a:solidFill>
              <a:latin typeface="Helvetica Neue Light"/>
              <a:cs typeface="Helvetica Neue Light"/>
            </a:endParaRPr>
          </a:p>
          <a:p>
            <a:r>
              <a:rPr lang="en-US" dirty="0" smtClean="0">
                <a:solidFill>
                  <a:srgbClr val="FFFFFF"/>
                </a:solidFill>
                <a:latin typeface="Helvetica Neue Light"/>
                <a:cs typeface="Helvetica Neue Light"/>
              </a:rPr>
              <a:t>Password Synchronization</a:t>
            </a:r>
          </a:p>
          <a:p>
            <a:pPr>
              <a:buNone/>
            </a:pPr>
            <a:endParaRPr lang="en-US" sz="2200" dirty="0" smtClean="0">
              <a:solidFill>
                <a:srgbClr val="FFFFFF"/>
              </a:solidFill>
              <a:latin typeface="Helvetica Neue Light"/>
              <a:cs typeface="Helvetica Neue Light"/>
            </a:endParaRPr>
          </a:p>
          <a:p>
            <a:r>
              <a:rPr lang="en-US" dirty="0" smtClean="0">
                <a:solidFill>
                  <a:srgbClr val="FFFFFF"/>
                </a:solidFill>
                <a:latin typeface="Helvetica Neue Light"/>
                <a:cs typeface="Helvetica Neue Light"/>
              </a:rPr>
              <a:t>Other Options:</a:t>
            </a:r>
          </a:p>
          <a:p>
            <a:pPr>
              <a:buNone/>
            </a:pPr>
            <a:r>
              <a:rPr lang="en-US" sz="1400" dirty="0" smtClean="0">
                <a:solidFill>
                  <a:srgbClr val="FFFFFF"/>
                </a:solidFill>
                <a:latin typeface="Helvetica Neue Light"/>
                <a:cs typeface="Helvetica Neue Light"/>
              </a:rPr>
              <a:t>	</a:t>
            </a:r>
            <a:r>
              <a:rPr lang="en-US" sz="2000" dirty="0" smtClean="0">
                <a:solidFill>
                  <a:srgbClr val="FFFFFF"/>
                </a:solidFill>
                <a:latin typeface="Helvetica Neue Light"/>
                <a:cs typeface="Helvetica Neue Light"/>
              </a:rPr>
              <a:t>Single Sign, On, Biometric, RSA Token, Near Field Communication (NFC), RFID, Social Media</a:t>
            </a:r>
          </a:p>
        </p:txBody>
      </p:sp>
    </p:spTree>
    <p:extLst>
      <p:ext uri="{BB962C8B-B14F-4D97-AF65-F5344CB8AC3E}">
        <p14:creationId xmlns="" xmlns:p14="http://schemas.microsoft.com/office/powerpoint/2010/main" val="171343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FFFFFF"/>
                </a:solidFill>
                <a:latin typeface="Helvetica Neue Light"/>
                <a:cs typeface="Helvetica Neue Light"/>
              </a:rPr>
              <a:t>Identity Management Software </a:t>
            </a:r>
            <a:br>
              <a:rPr lang="en-US" dirty="0" smtClean="0">
                <a:solidFill>
                  <a:srgbClr val="FFFFFF"/>
                </a:solidFill>
                <a:latin typeface="Helvetica Neue Light"/>
                <a:cs typeface="Helvetica Neue Light"/>
              </a:rPr>
            </a:br>
            <a:endParaRPr lang="en-US" dirty="0"/>
          </a:p>
        </p:txBody>
      </p:sp>
      <p:sp>
        <p:nvSpPr>
          <p:cNvPr id="3" name="Content Placeholder 2"/>
          <p:cNvSpPr txBox="1">
            <a:spLocks/>
          </p:cNvSpPr>
          <p:nvPr/>
        </p:nvSpPr>
        <p:spPr>
          <a:xfrm>
            <a:off x="838200" y="1752600"/>
            <a:ext cx="7467600" cy="3733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rgbClr val="FFFFFF"/>
                </a:solidFill>
                <a:effectLst/>
                <a:uLnTx/>
                <a:uFillTx/>
                <a:latin typeface="Helvetica Neue Light"/>
                <a:ea typeface="+mn-ea"/>
                <a:cs typeface="Helvetica Neue Light"/>
              </a:rPr>
              <a:t>IdM</a:t>
            </a:r>
            <a:r>
              <a:rPr kumimoji="0" lang="en-US" sz="3200" b="0" i="0" u="none" strike="noStrike" kern="1200" cap="none" spc="0" normalizeH="0" baseline="0" noProof="0" dirty="0" smtClean="0">
                <a:ln>
                  <a:noFill/>
                </a:ln>
                <a:solidFill>
                  <a:srgbClr val="FFFFFF"/>
                </a:solidFill>
                <a:effectLst/>
                <a:uLnTx/>
                <a:uFillTx/>
                <a:latin typeface="Helvetica Neue Light"/>
                <a:ea typeface="+mn-ea"/>
                <a:cs typeface="Helvetica Neue Light"/>
              </a:rPr>
              <a:t> solutions provide automated creation,</a:t>
            </a:r>
            <a:r>
              <a:rPr kumimoji="0" lang="en-US" sz="3200" b="0" i="0" u="none" strike="noStrike" kern="1200" cap="none" spc="0" normalizeH="0" noProof="0" dirty="0" smtClean="0">
                <a:ln>
                  <a:noFill/>
                </a:ln>
                <a:solidFill>
                  <a:srgbClr val="FFFFFF"/>
                </a:solidFill>
                <a:effectLst/>
                <a:uLnTx/>
                <a:uFillTx/>
                <a:latin typeface="Helvetica Neue Light"/>
                <a:ea typeface="+mn-ea"/>
                <a:cs typeface="Helvetica Neue Light"/>
              </a:rPr>
              <a:t> provisioning and projection of user accounts to a directory services solution.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rgbClr val="FFFFFF"/>
              </a:solidFill>
              <a:effectLst/>
              <a:uLnTx/>
              <a:uFillTx/>
              <a:latin typeface="Helvetica Neue Light"/>
              <a:ea typeface="+mn-ea"/>
              <a:cs typeface="Helvetica Neue Light"/>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FFFFFF"/>
                </a:solidFill>
                <a:effectLst/>
                <a:uLnTx/>
                <a:uFillTx/>
                <a:latin typeface="Helvetica Neue Light"/>
                <a:ea typeface="+mn-ea"/>
                <a:cs typeface="Helvetica Neue Light"/>
              </a:rPr>
              <a:t>Examples: Forefront Identity Mgr, Novell Identity Mgmt Solution, Oracle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838200"/>
          </a:xfrm>
        </p:spPr>
        <p:txBody>
          <a:bodyPr>
            <a:normAutofit fontScale="90000"/>
          </a:bodyPr>
          <a:lstStyle/>
          <a:p>
            <a:pPr lvl="0"/>
            <a:r>
              <a:rPr lang="en-US" dirty="0" smtClean="0">
                <a:solidFill>
                  <a:srgbClr val="FFFFFF"/>
                </a:solidFill>
                <a:latin typeface="Helvetica Neue Light"/>
                <a:cs typeface="Helvetica Neue Light"/>
              </a:rPr>
              <a:t>Leverage a Unified Directory Service</a:t>
            </a:r>
            <a:br>
              <a:rPr lang="en-US" dirty="0" smtClean="0">
                <a:solidFill>
                  <a:srgbClr val="FFFFFF"/>
                </a:solidFill>
                <a:latin typeface="Helvetica Neue Light"/>
                <a:cs typeface="Helvetica Neue Light"/>
              </a:rPr>
            </a:br>
            <a:endParaRPr lang="en-US" dirty="0"/>
          </a:p>
        </p:txBody>
      </p:sp>
      <p:sp>
        <p:nvSpPr>
          <p:cNvPr id="3" name="Content Placeholder 2"/>
          <p:cNvSpPr txBox="1">
            <a:spLocks/>
          </p:cNvSpPr>
          <p:nvPr/>
        </p:nvSpPr>
        <p:spPr>
          <a:xfrm>
            <a:off x="762000" y="1905000"/>
            <a:ext cx="7620000" cy="3810000"/>
          </a:xfrm>
          <a:prstGeom prst="rect">
            <a:avLst/>
          </a:prstGeom>
        </p:spPr>
        <p:txBody>
          <a:bodyPr vert="horz" lIns="91440" tIns="45720" rIns="91440" bIns="45720" rtlCol="0">
            <a:normAutofit/>
          </a:bodyPr>
          <a:lstStyle/>
          <a:p>
            <a:pPr marL="742950" lvl="1" indent="-285750">
              <a:spcBef>
                <a:spcPct val="20000"/>
              </a:spcBef>
            </a:pPr>
            <a:r>
              <a:rPr lang="en-US" sz="2800" dirty="0" smtClean="0">
                <a:solidFill>
                  <a:srgbClr val="FFFFFF"/>
                </a:solidFill>
                <a:latin typeface="Helvetica Neue Light"/>
                <a:cs typeface="Helvetica Neue Light"/>
              </a:rPr>
              <a:t>A unified directory service is a single location where all user objects reside. This streamlines the management and control of access and authorization.</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rgbClr val="FFFFFF"/>
              </a:solidFill>
              <a:effectLst/>
              <a:uLnTx/>
              <a:uFillTx/>
              <a:latin typeface="Helvetica Neue Light"/>
              <a:ea typeface="+mn-ea"/>
              <a:cs typeface="Helvetica Neue Light"/>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Helvetica Neue Light"/>
                <a:ea typeface="+mn-ea"/>
                <a:cs typeface="Helvetica Neue Light"/>
              </a:rPr>
              <a:t>Microsoft Active Directory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FFFFFF"/>
                </a:solidFill>
                <a:effectLst/>
                <a:uLnTx/>
                <a:uFillTx/>
                <a:latin typeface="Helvetica Neue Light"/>
                <a:ea typeface="+mn-ea"/>
                <a:cs typeface="Helvetica Neue Light"/>
              </a:rPr>
              <a:t>Active Directory Federation Services (ADFS)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FFFFFF"/>
                </a:solidFill>
                <a:latin typeface="Helvetica Neue Light"/>
                <a:cs typeface="Helvetica Neue Light"/>
              </a:rPr>
              <a:t>Password Synchronization</a:t>
            </a:r>
            <a:endParaRPr lang="en-US" dirty="0"/>
          </a:p>
        </p:txBody>
      </p:sp>
      <p:sp>
        <p:nvSpPr>
          <p:cNvPr id="3" name="Content Placeholder 2"/>
          <p:cNvSpPr txBox="1">
            <a:spLocks/>
          </p:cNvSpPr>
          <p:nvPr/>
        </p:nvSpPr>
        <p:spPr>
          <a:xfrm>
            <a:off x="304800" y="2057400"/>
            <a:ext cx="7391400" cy="3733800"/>
          </a:xfrm>
          <a:prstGeom prst="rect">
            <a:avLst/>
          </a:prstGeom>
        </p:spPr>
        <p:txBody>
          <a:bodyPr vert="horz" lIns="91440" tIns="45720" rIns="91440" bIns="45720" rtlCol="0">
            <a:normAutofit/>
          </a:bodyPr>
          <a:lstStyle/>
          <a:p>
            <a:pPr marL="742950" lvl="1" indent="-285750">
              <a:spcBef>
                <a:spcPct val="20000"/>
              </a:spcBef>
            </a:pPr>
            <a:r>
              <a:rPr lang="en-US" sz="2800" dirty="0" smtClean="0">
                <a:solidFill>
                  <a:srgbClr val="FFFFFF"/>
                </a:solidFill>
                <a:latin typeface="Helvetica Neue Light"/>
                <a:cs typeface="Helvetica Neue Light"/>
              </a:rPr>
              <a:t>PCNS and other synchronization services leverage replication services and API’s to update and synchronize user passwords in unmanaged systems or environments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600" b="0" i="0" u="none" strike="noStrike" kern="1200" cap="none" spc="0" normalizeH="0" baseline="0" noProof="0" dirty="0" smtClean="0">
              <a:ln>
                <a:noFill/>
              </a:ln>
              <a:solidFill>
                <a:srgbClr val="FFFFFF"/>
              </a:solidFill>
              <a:effectLst/>
              <a:uLnTx/>
              <a:uFillTx/>
              <a:latin typeface="Helvetica Neue Light"/>
              <a:ea typeface="+mn-ea"/>
              <a:cs typeface="Helvetica Neue Light"/>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FFFFFF"/>
                </a:solidFill>
                <a:effectLst/>
                <a:uLnTx/>
                <a:uFillTx/>
                <a:latin typeface="Helvetica Neue Light"/>
                <a:ea typeface="+mn-ea"/>
                <a:cs typeface="Helvetica Neue Light"/>
              </a:rPr>
              <a:t>Password Change Notification Service (PCNS)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a:t>
            </a:r>
            <a:endParaRPr lang="en-US" dirty="0">
              <a:solidFill>
                <a:schemeClr val="bg1"/>
              </a:solidFill>
            </a:endParaRPr>
          </a:p>
        </p:txBody>
      </p:sp>
      <p:sp>
        <p:nvSpPr>
          <p:cNvPr id="3" name="TextBox 2"/>
          <p:cNvSpPr txBox="1"/>
          <p:nvPr/>
        </p:nvSpPr>
        <p:spPr>
          <a:xfrm>
            <a:off x="1219200" y="2286000"/>
            <a:ext cx="6858000" cy="1938992"/>
          </a:xfrm>
          <a:prstGeom prst="rect">
            <a:avLst/>
          </a:prstGeom>
          <a:noFill/>
        </p:spPr>
        <p:txBody>
          <a:bodyPr wrap="square" rtlCol="0">
            <a:spAutoFit/>
          </a:bodyPr>
          <a:lstStyle/>
          <a:p>
            <a:pPr algn="ctr"/>
            <a:r>
              <a:rPr lang="en-US" sz="2400" dirty="0" smtClean="0">
                <a:solidFill>
                  <a:schemeClr val="bg1"/>
                </a:solidFill>
              </a:rPr>
              <a:t>Company X was looking into implementing a solution to improve their security while simplifying their password setup, maintenance and customer support. </a:t>
            </a:r>
          </a:p>
          <a:p>
            <a:pPr algn="ctr"/>
            <a:endParaRPr lang="en-US" sz="2400" dirty="0" smtClean="0">
              <a:solidFill>
                <a:schemeClr val="bg1"/>
              </a:solidFill>
            </a:endParaRPr>
          </a:p>
          <a:p>
            <a:pPr algn="ctr"/>
            <a:r>
              <a:rPr lang="en-US" sz="2400" dirty="0" smtClean="0">
                <a:solidFill>
                  <a:schemeClr val="bg1"/>
                </a:solidFill>
              </a:rPr>
              <a:t>Here’s how they achieved this objective….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Company X Business Requirements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400" dirty="0" smtClean="0">
                <a:solidFill>
                  <a:schemeClr val="bg1"/>
                </a:solidFill>
              </a:rPr>
              <a:t>Legacy domain was an older version of Active Directory </a:t>
            </a:r>
          </a:p>
          <a:p>
            <a:r>
              <a:rPr lang="en-US" sz="2400" dirty="0" smtClean="0">
                <a:solidFill>
                  <a:schemeClr val="bg1"/>
                </a:solidFill>
              </a:rPr>
              <a:t>Company X is a typical enterprise company, with approximately 100k users.</a:t>
            </a:r>
          </a:p>
          <a:p>
            <a:r>
              <a:rPr lang="en-US" sz="2400" dirty="0" smtClean="0">
                <a:solidFill>
                  <a:schemeClr val="bg1"/>
                </a:solidFill>
              </a:rPr>
              <a:t>The directory services would need to accommodate approximately 500k objects</a:t>
            </a:r>
          </a:p>
          <a:p>
            <a:r>
              <a:rPr lang="en-US" sz="2400" dirty="0" smtClean="0">
                <a:solidFill>
                  <a:schemeClr val="bg1"/>
                </a:solidFill>
              </a:rPr>
              <a:t>Large number of Windows based clients in the current infrastructure</a:t>
            </a:r>
          </a:p>
          <a:p>
            <a:r>
              <a:rPr lang="en-US" sz="2400" dirty="0" smtClean="0">
                <a:solidFill>
                  <a:schemeClr val="bg1"/>
                </a:solidFill>
              </a:rPr>
              <a:t>Integration capability with current communication technology being implemented</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Company X Decision</a:t>
            </a:r>
            <a:endParaRPr lang="en-US" dirty="0">
              <a:solidFill>
                <a:schemeClr val="bg1"/>
              </a:solidFill>
            </a:endParaRPr>
          </a:p>
        </p:txBody>
      </p:sp>
      <p:sp>
        <p:nvSpPr>
          <p:cNvPr id="3" name="Content Placeholder 2"/>
          <p:cNvSpPr>
            <a:spLocks noGrp="1"/>
          </p:cNvSpPr>
          <p:nvPr>
            <p:ph idx="1"/>
          </p:nvPr>
        </p:nvSpPr>
        <p:spPr>
          <a:xfrm>
            <a:off x="457200" y="1828800"/>
            <a:ext cx="8229600" cy="4114801"/>
          </a:xfrm>
        </p:spPr>
        <p:txBody>
          <a:bodyPr>
            <a:normAutofit/>
          </a:bodyPr>
          <a:lstStyle/>
          <a:p>
            <a:r>
              <a:rPr lang="en-US" sz="2800" dirty="0" smtClean="0">
                <a:solidFill>
                  <a:schemeClr val="bg1"/>
                </a:solidFill>
              </a:rPr>
              <a:t>There are many ways to select a Directory Services (DS) platform:</a:t>
            </a:r>
          </a:p>
          <a:p>
            <a:pPr lvl="1"/>
            <a:r>
              <a:rPr lang="en-US" sz="2400" dirty="0" smtClean="0">
                <a:solidFill>
                  <a:schemeClr val="bg1"/>
                </a:solidFill>
              </a:rPr>
              <a:t>The reason for selecting Active Directory focused around the number of existing Windows based clients and the communication technology being implemented.</a:t>
            </a:r>
          </a:p>
          <a:p>
            <a:pPr marL="342900" lvl="1" indent="-342900">
              <a:buFont typeface="Arial" pitchFamily="34" charset="0"/>
              <a:buChar char="•"/>
            </a:pPr>
            <a:r>
              <a:rPr lang="en-US" dirty="0" smtClean="0">
                <a:solidFill>
                  <a:schemeClr val="bg1"/>
                </a:solidFill>
              </a:rPr>
              <a:t>Company’s that sell DS products offer several different pricing models, and can vary in cost from as little as $500k, to upwards of $10 million.</a:t>
            </a:r>
          </a:p>
          <a:p>
            <a:endParaRPr lang="en-US" dirty="0" smtClean="0">
              <a:solidFill>
                <a:schemeClr val="bg1"/>
              </a:solidFill>
            </a:endParaRPr>
          </a:p>
          <a:p>
            <a:endParaRPr lang="en-US" dirty="0" smtClean="0">
              <a:solidFill>
                <a:schemeClr val="bg1"/>
              </a:solidFill>
            </a:endParaRPr>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Company X Project Financials</a:t>
            </a:r>
            <a:endParaRPr lang="en-US" dirty="0">
              <a:solidFill>
                <a:schemeClr val="bg1"/>
              </a:solidFill>
            </a:endParaRPr>
          </a:p>
        </p:txBody>
      </p:sp>
      <p:sp>
        <p:nvSpPr>
          <p:cNvPr id="3" name="Content Placeholder 2"/>
          <p:cNvSpPr>
            <a:spLocks noGrp="1"/>
          </p:cNvSpPr>
          <p:nvPr>
            <p:ph idx="1"/>
          </p:nvPr>
        </p:nvSpPr>
        <p:spPr>
          <a:xfrm>
            <a:off x="457200" y="1905000"/>
            <a:ext cx="8229600" cy="4114799"/>
          </a:xfrm>
        </p:spPr>
        <p:txBody>
          <a:bodyPr>
            <a:normAutofit fontScale="77500" lnSpcReduction="20000"/>
          </a:bodyPr>
          <a:lstStyle/>
          <a:p>
            <a:r>
              <a:rPr lang="en-US" dirty="0" smtClean="0">
                <a:solidFill>
                  <a:schemeClr val="bg1"/>
                </a:solidFill>
              </a:rPr>
              <a:t>Active Directory = $3.5 million amortized over a three year period</a:t>
            </a:r>
          </a:p>
          <a:p>
            <a:endParaRPr lang="en-US" sz="2000" dirty="0" smtClean="0">
              <a:solidFill>
                <a:schemeClr val="bg1"/>
              </a:solidFill>
            </a:endParaRPr>
          </a:p>
          <a:p>
            <a:r>
              <a:rPr lang="en-US" dirty="0" smtClean="0">
                <a:solidFill>
                  <a:schemeClr val="bg1"/>
                </a:solidFill>
              </a:rPr>
              <a:t>FIM = $4 million amortized over a three year period</a:t>
            </a:r>
          </a:p>
          <a:p>
            <a:pPr lvl="1"/>
            <a:r>
              <a:rPr lang="en-US" dirty="0" smtClean="0">
                <a:solidFill>
                  <a:schemeClr val="bg1"/>
                </a:solidFill>
              </a:rPr>
              <a:t>Costs include Licensing and CALs for all users in the directory structure (licensing is per user)</a:t>
            </a:r>
          </a:p>
          <a:p>
            <a:pPr lvl="1"/>
            <a:endParaRPr lang="en-US" sz="1800" dirty="0" smtClean="0">
              <a:solidFill>
                <a:schemeClr val="bg1"/>
              </a:solidFill>
            </a:endParaRPr>
          </a:p>
          <a:p>
            <a:r>
              <a:rPr lang="en-US" dirty="0" smtClean="0">
                <a:solidFill>
                  <a:schemeClr val="bg1"/>
                </a:solidFill>
              </a:rPr>
              <a:t>Operating Costs (hosting &amp; maintenance) =  Approximately $400k per year.</a:t>
            </a:r>
          </a:p>
          <a:p>
            <a:endParaRPr lang="en-US" sz="1800" dirty="0" smtClean="0">
              <a:solidFill>
                <a:schemeClr val="bg1"/>
              </a:solidFill>
            </a:endParaRPr>
          </a:p>
          <a:p>
            <a:r>
              <a:rPr lang="en-US" dirty="0" smtClean="0">
                <a:solidFill>
                  <a:schemeClr val="bg1"/>
                </a:solidFill>
              </a:rPr>
              <a:t>Development/Implementation Costs (typically incurred during the first two years of the product life cycle) =  $2.5 million</a:t>
            </a:r>
          </a:p>
          <a:p>
            <a:endParaRPr lang="en-US" dirty="0" smtClean="0">
              <a:solidFill>
                <a:schemeClr val="bg1"/>
              </a:solidFill>
            </a:endParaRPr>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Global AD</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Global AD provides the ability to have one set of credentials for all applications that leverage the resource.</a:t>
            </a:r>
          </a:p>
          <a:p>
            <a:r>
              <a:rPr lang="en-US" dirty="0" smtClean="0">
                <a:solidFill>
                  <a:schemeClr val="bg1"/>
                </a:solidFill>
              </a:rPr>
              <a:t>Allows for centralized administration of the domain.</a:t>
            </a:r>
          </a:p>
          <a:p>
            <a:r>
              <a:rPr lang="en-US" dirty="0" smtClean="0">
                <a:solidFill>
                  <a:schemeClr val="bg1"/>
                </a:solidFill>
              </a:rPr>
              <a:t>Reduces complexity for MIS mangers to administer user objects</a:t>
            </a:r>
            <a:endParaRPr lang="en-US" dirty="0">
              <a:solidFill>
                <a:schemeClr val="bg1"/>
              </a:solidFill>
            </a:endParaRPr>
          </a:p>
        </p:txBody>
      </p:sp>
    </p:spTree>
    <p:extLst>
      <p:ext uri="{BB962C8B-B14F-4D97-AF65-F5344CB8AC3E}">
        <p14:creationId xmlns="" xmlns:p14="http://schemas.microsoft.com/office/powerpoint/2010/main" val="3332895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Global AD</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Current State</a:t>
            </a:r>
          </a:p>
          <a:p>
            <a:pPr lvl="1"/>
            <a:r>
              <a:rPr lang="en-US" dirty="0" smtClean="0">
                <a:solidFill>
                  <a:schemeClr val="bg1"/>
                </a:solidFill>
              </a:rPr>
              <a:t>User population driven by a flat file feed processed once each week</a:t>
            </a:r>
          </a:p>
          <a:p>
            <a:pPr lvl="1"/>
            <a:r>
              <a:rPr lang="en-US" dirty="0" smtClean="0">
                <a:solidFill>
                  <a:schemeClr val="bg1"/>
                </a:solidFill>
              </a:rPr>
              <a:t>Data not accurate nor timely</a:t>
            </a:r>
          </a:p>
          <a:p>
            <a:pPr lvl="1"/>
            <a:r>
              <a:rPr lang="en-US" dirty="0" smtClean="0">
                <a:solidFill>
                  <a:schemeClr val="bg1"/>
                </a:solidFill>
              </a:rPr>
              <a:t>Infrequent action taken Internationally</a:t>
            </a:r>
          </a:p>
          <a:p>
            <a:r>
              <a:rPr lang="en-US" dirty="0" smtClean="0">
                <a:solidFill>
                  <a:schemeClr val="bg1"/>
                </a:solidFill>
              </a:rPr>
              <a:t>Future State (Post-PeopleSoft Upgrade)</a:t>
            </a:r>
          </a:p>
          <a:p>
            <a:pPr lvl="1"/>
            <a:r>
              <a:rPr lang="en-US" dirty="0" smtClean="0">
                <a:solidFill>
                  <a:schemeClr val="bg1"/>
                </a:solidFill>
              </a:rPr>
              <a:t>Clean, Timely Data</a:t>
            </a:r>
          </a:p>
          <a:p>
            <a:pPr lvl="1"/>
            <a:r>
              <a:rPr lang="en-US" dirty="0" smtClean="0">
                <a:solidFill>
                  <a:schemeClr val="bg1"/>
                </a:solidFill>
              </a:rPr>
              <a:t>Processed twice daily</a:t>
            </a:r>
          </a:p>
          <a:p>
            <a:pPr lvl="1"/>
            <a:r>
              <a:rPr lang="en-US" dirty="0" smtClean="0">
                <a:solidFill>
                  <a:schemeClr val="bg1"/>
                </a:solidFill>
              </a:rPr>
              <a:t>Improved security</a:t>
            </a:r>
          </a:p>
        </p:txBody>
      </p:sp>
    </p:spTree>
    <p:extLst>
      <p:ext uri="{BB962C8B-B14F-4D97-AF65-F5344CB8AC3E}">
        <p14:creationId xmlns="" xmlns:p14="http://schemas.microsoft.com/office/powerpoint/2010/main" val="319628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762000"/>
            <a:ext cx="8229600" cy="1143000"/>
          </a:xfrm>
        </p:spPr>
        <p:txBody>
          <a:bodyPr/>
          <a:lstStyle/>
          <a:p>
            <a:r>
              <a:rPr lang="en-US" dirty="0" smtClean="0">
                <a:solidFill>
                  <a:srgbClr val="FFFFFF"/>
                </a:solidFill>
              </a:rPr>
              <a:t>Background to the Problem:</a:t>
            </a:r>
            <a:endParaRPr lang="en-US" dirty="0">
              <a:solidFill>
                <a:srgbClr val="FFFFFF"/>
              </a:solidFill>
            </a:endParaRPr>
          </a:p>
        </p:txBody>
      </p:sp>
      <p:sp>
        <p:nvSpPr>
          <p:cNvPr id="14" name="Content Placeholder 13"/>
          <p:cNvSpPr>
            <a:spLocks noGrp="1"/>
          </p:cNvSpPr>
          <p:nvPr>
            <p:ph idx="4294967295"/>
          </p:nvPr>
        </p:nvSpPr>
        <p:spPr>
          <a:xfrm>
            <a:off x="0" y="1676400"/>
            <a:ext cx="5943600" cy="4267200"/>
          </a:xfrm>
        </p:spPr>
        <p:txBody>
          <a:bodyPr>
            <a:normAutofit fontScale="92500" lnSpcReduction="10000"/>
          </a:bodyPr>
          <a:lstStyle/>
          <a:p>
            <a:r>
              <a:rPr lang="en-US" sz="2400" dirty="0" smtClean="0">
                <a:solidFill>
                  <a:schemeClr val="bg1"/>
                </a:solidFill>
                <a:latin typeface="Times New Roman" charset="0"/>
              </a:rPr>
              <a:t>Companies require password protection on many important systems within their company</a:t>
            </a:r>
          </a:p>
          <a:p>
            <a:r>
              <a:rPr lang="en-US" sz="2400" dirty="0" smtClean="0">
                <a:solidFill>
                  <a:schemeClr val="bg1"/>
                </a:solidFill>
                <a:latin typeface="Times New Roman" charset="0"/>
              </a:rPr>
              <a:t>Various systems may have differing password requirements</a:t>
            </a:r>
          </a:p>
          <a:p>
            <a:pPr lvl="1"/>
            <a:r>
              <a:rPr lang="en-US" sz="1800" dirty="0" smtClean="0">
                <a:solidFill>
                  <a:schemeClr val="bg1"/>
                </a:solidFill>
                <a:latin typeface="Times New Roman" charset="0"/>
              </a:rPr>
              <a:t>Requiring users to create and recall different passwords for different systems</a:t>
            </a:r>
          </a:p>
          <a:p>
            <a:r>
              <a:rPr lang="en-US" sz="2400" dirty="0" smtClean="0">
                <a:solidFill>
                  <a:schemeClr val="bg1"/>
                </a:solidFill>
                <a:latin typeface="Times New Roman" charset="0"/>
              </a:rPr>
              <a:t>Various systems may be used only sparingly by certain users</a:t>
            </a:r>
          </a:p>
          <a:p>
            <a:pPr lvl="1"/>
            <a:r>
              <a:rPr lang="en-US" sz="1800" dirty="0" smtClean="0">
                <a:solidFill>
                  <a:schemeClr val="bg1"/>
                </a:solidFill>
                <a:latin typeface="Times New Roman" charset="0"/>
              </a:rPr>
              <a:t>Users may forget their password after a period of non-use</a:t>
            </a:r>
          </a:p>
          <a:p>
            <a:r>
              <a:rPr lang="en-US" sz="2400" dirty="0" smtClean="0">
                <a:solidFill>
                  <a:schemeClr val="bg1"/>
                </a:solidFill>
                <a:latin typeface="Times New Roman"/>
                <a:cs typeface="Times New Roman"/>
              </a:rPr>
              <a:t>Companies often require a new password after a given period of time</a:t>
            </a:r>
          </a:p>
          <a:p>
            <a:pPr lvl="1"/>
            <a:r>
              <a:rPr lang="en-US" sz="1800" dirty="0" smtClean="0">
                <a:solidFill>
                  <a:schemeClr val="bg1"/>
                </a:solidFill>
                <a:latin typeface="Times New Roman" charset="0"/>
              </a:rPr>
              <a:t>Requiring users to create and recall different passwords for different systems</a:t>
            </a:r>
          </a:p>
          <a:p>
            <a:pPr>
              <a:buNone/>
            </a:pPr>
            <a:endParaRPr lang="en-US" dirty="0">
              <a:latin typeface="Times New Roman" charset="0"/>
            </a:endParaRPr>
          </a:p>
          <a:p>
            <a:pPr marL="0" indent="0">
              <a:buNone/>
            </a:pPr>
            <a:endParaRPr lang="en-US" dirty="0"/>
          </a:p>
        </p:txBody>
      </p:sp>
      <p:pic>
        <p:nvPicPr>
          <p:cNvPr id="5" name="Picture 4" descr="C:\Users\Patrick McNamara\Documents\My Dropbox\Northwestern University\458 - Chen\passwords images\whiskers_for_web.png"/>
          <p:cNvPicPr>
            <a:picLocks noChangeAspect="1" noChangeArrowheads="1"/>
          </p:cNvPicPr>
          <p:nvPr/>
        </p:nvPicPr>
        <p:blipFill>
          <a:blip r:embed="rId3" cstate="print"/>
          <a:srcRect/>
          <a:stretch>
            <a:fillRect/>
          </a:stretch>
        </p:blipFill>
        <p:spPr bwMode="auto">
          <a:xfrm>
            <a:off x="6324600" y="2362200"/>
            <a:ext cx="2362200" cy="2362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Global AD</a:t>
            </a:r>
            <a:endParaRPr lang="en-US" dirty="0">
              <a:solidFill>
                <a:schemeClr val="bg1"/>
              </a:solidFill>
            </a:endParaRPr>
          </a:p>
        </p:txBody>
      </p:sp>
      <p:sp>
        <p:nvSpPr>
          <p:cNvPr id="3" name="Content Placeholder 2"/>
          <p:cNvSpPr>
            <a:spLocks noGrp="1"/>
          </p:cNvSpPr>
          <p:nvPr>
            <p:ph idx="1"/>
          </p:nvPr>
        </p:nvSpPr>
        <p:spPr/>
        <p:txBody>
          <a:bodyPr>
            <a:normAutofit fontScale="47500" lnSpcReduction="20000"/>
          </a:bodyPr>
          <a:lstStyle/>
          <a:p>
            <a:r>
              <a:rPr lang="en-US" dirty="0" smtClean="0">
                <a:solidFill>
                  <a:schemeClr val="bg1"/>
                </a:solidFill>
              </a:rPr>
              <a:t>User Objects are the Global ID (7-digit number)</a:t>
            </a:r>
          </a:p>
          <a:p>
            <a:r>
              <a:rPr lang="en-US" dirty="0" smtClean="0">
                <a:solidFill>
                  <a:schemeClr val="bg1"/>
                </a:solidFill>
              </a:rPr>
              <a:t>Currently leveraged for:</a:t>
            </a:r>
          </a:p>
          <a:p>
            <a:pPr lvl="1"/>
            <a:r>
              <a:rPr lang="en-US" dirty="0" smtClean="0">
                <a:solidFill>
                  <a:schemeClr val="bg1"/>
                </a:solidFill>
              </a:rPr>
              <a:t>FIM</a:t>
            </a:r>
          </a:p>
          <a:p>
            <a:pPr lvl="1"/>
            <a:r>
              <a:rPr lang="en-US" dirty="0" smtClean="0">
                <a:solidFill>
                  <a:schemeClr val="bg1"/>
                </a:solidFill>
              </a:rPr>
              <a:t>BPOS Email</a:t>
            </a:r>
          </a:p>
          <a:p>
            <a:pPr lvl="1"/>
            <a:r>
              <a:rPr lang="en-US" dirty="0" smtClean="0">
                <a:solidFill>
                  <a:schemeClr val="bg1"/>
                </a:solidFill>
              </a:rPr>
              <a:t>Office Communicator</a:t>
            </a:r>
          </a:p>
          <a:p>
            <a:pPr lvl="1"/>
            <a:r>
              <a:rPr lang="en-US" dirty="0" err="1" smtClean="0">
                <a:solidFill>
                  <a:schemeClr val="bg1"/>
                </a:solidFill>
              </a:rPr>
              <a:t>Sharepoint</a:t>
            </a:r>
            <a:endParaRPr lang="en-US" dirty="0" smtClean="0">
              <a:solidFill>
                <a:schemeClr val="bg1"/>
              </a:solidFill>
            </a:endParaRPr>
          </a:p>
          <a:p>
            <a:pPr lvl="1"/>
            <a:r>
              <a:rPr lang="en-US" dirty="0" smtClean="0">
                <a:solidFill>
                  <a:schemeClr val="bg1"/>
                </a:solidFill>
              </a:rPr>
              <a:t>POS System(Beta)</a:t>
            </a:r>
          </a:p>
          <a:p>
            <a:pPr lvl="1"/>
            <a:r>
              <a:rPr lang="en-US" dirty="0" smtClean="0">
                <a:solidFill>
                  <a:schemeClr val="bg1"/>
                </a:solidFill>
              </a:rPr>
              <a:t>Reservation System(Beta)</a:t>
            </a:r>
          </a:p>
          <a:p>
            <a:pPr lvl="1"/>
            <a:r>
              <a:rPr lang="en-US" dirty="0" smtClean="0">
                <a:solidFill>
                  <a:schemeClr val="bg1"/>
                </a:solidFill>
              </a:rPr>
              <a:t>Service Desk Ticketing System</a:t>
            </a:r>
          </a:p>
          <a:p>
            <a:pPr lvl="1"/>
            <a:r>
              <a:rPr lang="en-US" dirty="0" smtClean="0">
                <a:solidFill>
                  <a:schemeClr val="bg1"/>
                </a:solidFill>
              </a:rPr>
              <a:t>Group Billing Project</a:t>
            </a:r>
          </a:p>
          <a:p>
            <a:pPr lvl="1"/>
            <a:r>
              <a:rPr lang="en-US" dirty="0" smtClean="0">
                <a:solidFill>
                  <a:schemeClr val="bg1"/>
                </a:solidFill>
              </a:rPr>
              <a:t>Workforce Management System</a:t>
            </a:r>
          </a:p>
          <a:p>
            <a:pPr lvl="1"/>
            <a:r>
              <a:rPr lang="en-US" dirty="0" smtClean="0">
                <a:solidFill>
                  <a:schemeClr val="bg1"/>
                </a:solidFill>
              </a:rPr>
              <a:t>Associate Learning Network</a:t>
            </a:r>
          </a:p>
          <a:p>
            <a:pPr lvl="1"/>
            <a:r>
              <a:rPr lang="en-US" dirty="0" smtClean="0">
                <a:solidFill>
                  <a:schemeClr val="bg1"/>
                </a:solidFill>
              </a:rPr>
              <a:t>Company Benefits Application</a:t>
            </a:r>
          </a:p>
          <a:p>
            <a:r>
              <a:rPr lang="en-US" dirty="0" smtClean="0">
                <a:solidFill>
                  <a:schemeClr val="bg1"/>
                </a:solidFill>
              </a:rPr>
              <a:t>Planned Applications:</a:t>
            </a:r>
          </a:p>
          <a:p>
            <a:pPr lvl="1"/>
            <a:r>
              <a:rPr lang="en-US" dirty="0" smtClean="0">
                <a:solidFill>
                  <a:schemeClr val="bg1"/>
                </a:solidFill>
              </a:rPr>
              <a:t>BI System</a:t>
            </a:r>
          </a:p>
          <a:p>
            <a:pPr lvl="1"/>
            <a:r>
              <a:rPr lang="en-US" dirty="0" smtClean="0">
                <a:solidFill>
                  <a:schemeClr val="bg1"/>
                </a:solidFill>
              </a:rPr>
              <a:t>Financial Applications</a:t>
            </a:r>
          </a:p>
          <a:p>
            <a:pPr marL="457200" lvl="1" indent="0">
              <a:buNone/>
            </a:pPr>
            <a:r>
              <a:rPr lang="en-US" dirty="0" smtClean="0">
                <a:solidFill>
                  <a:schemeClr val="bg1"/>
                </a:solidFill>
              </a:rPr>
              <a:t>…and more to come</a:t>
            </a:r>
            <a:endParaRPr lang="en-US" dirty="0">
              <a:solidFill>
                <a:schemeClr val="bg1"/>
              </a:solidFill>
            </a:endParaRPr>
          </a:p>
        </p:txBody>
      </p:sp>
    </p:spTree>
    <p:extLst>
      <p:ext uri="{BB962C8B-B14F-4D97-AF65-F5344CB8AC3E}">
        <p14:creationId xmlns="" xmlns:p14="http://schemas.microsoft.com/office/powerpoint/2010/main" val="2894605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FIM</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FIM stands for Forefront Identity Manager</a:t>
            </a:r>
          </a:p>
          <a:p>
            <a:r>
              <a:rPr lang="en-US" dirty="0" smtClean="0">
                <a:solidFill>
                  <a:schemeClr val="bg1"/>
                </a:solidFill>
              </a:rPr>
              <a:t>Allows for granular user object management through a GUI interface</a:t>
            </a:r>
          </a:p>
          <a:p>
            <a:r>
              <a:rPr lang="en-US" dirty="0" smtClean="0">
                <a:solidFill>
                  <a:schemeClr val="bg1"/>
                </a:solidFill>
              </a:rPr>
              <a:t>Provides approval workflow and audit trail</a:t>
            </a:r>
          </a:p>
          <a:p>
            <a:r>
              <a:rPr lang="en-US" dirty="0" smtClean="0">
                <a:solidFill>
                  <a:schemeClr val="bg1"/>
                </a:solidFill>
              </a:rPr>
              <a:t>User friendly and easy for everyone to use</a:t>
            </a:r>
          </a:p>
          <a:p>
            <a:r>
              <a:rPr lang="en-US" dirty="0" smtClean="0">
                <a:solidFill>
                  <a:schemeClr val="bg1"/>
                </a:solidFill>
              </a:rPr>
              <a:t>Empowers the end user</a:t>
            </a:r>
          </a:p>
        </p:txBody>
      </p:sp>
    </p:spTree>
    <p:extLst>
      <p:ext uri="{BB962C8B-B14F-4D97-AF65-F5344CB8AC3E}">
        <p14:creationId xmlns="" xmlns:p14="http://schemas.microsoft.com/office/powerpoint/2010/main" val="1039083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FIM</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rPr>
              <a:t>Self Service Exception List requests</a:t>
            </a:r>
          </a:p>
          <a:p>
            <a:r>
              <a:rPr lang="en-US" dirty="0" smtClean="0">
                <a:solidFill>
                  <a:schemeClr val="bg1"/>
                </a:solidFill>
              </a:rPr>
              <a:t>Dynamic Distribution List Membership</a:t>
            </a:r>
          </a:p>
          <a:p>
            <a:pPr lvl="1"/>
            <a:r>
              <a:rPr lang="en-US" dirty="0" smtClean="0">
                <a:solidFill>
                  <a:schemeClr val="bg1"/>
                </a:solidFill>
              </a:rPr>
              <a:t>Attributes on the HR Feed drive DL membership and dynamic </a:t>
            </a:r>
            <a:r>
              <a:rPr lang="en-US" dirty="0" err="1" smtClean="0">
                <a:solidFill>
                  <a:schemeClr val="bg1"/>
                </a:solidFill>
              </a:rPr>
              <a:t>deprovisioning</a:t>
            </a:r>
            <a:endParaRPr lang="en-US" dirty="0">
              <a:solidFill>
                <a:schemeClr val="bg1"/>
              </a:solidFill>
            </a:endParaRPr>
          </a:p>
          <a:p>
            <a:r>
              <a:rPr lang="en-US" dirty="0" smtClean="0">
                <a:solidFill>
                  <a:schemeClr val="bg1"/>
                </a:solidFill>
              </a:rPr>
              <a:t>Dynamic Application Provisioning</a:t>
            </a:r>
          </a:p>
          <a:p>
            <a:pPr lvl="1"/>
            <a:r>
              <a:rPr lang="en-US" dirty="0" smtClean="0">
                <a:solidFill>
                  <a:schemeClr val="bg1"/>
                </a:solidFill>
              </a:rPr>
              <a:t>Provision account based on attributes in HR data or during on-boarding through FIM</a:t>
            </a:r>
          </a:p>
          <a:p>
            <a:r>
              <a:rPr lang="en-US" dirty="0" smtClean="0">
                <a:solidFill>
                  <a:schemeClr val="bg1"/>
                </a:solidFill>
              </a:rPr>
              <a:t>Dynamic Email Account Provisioning</a:t>
            </a:r>
          </a:p>
          <a:p>
            <a:pPr lvl="1"/>
            <a:r>
              <a:rPr lang="en-US" dirty="0" smtClean="0">
                <a:solidFill>
                  <a:schemeClr val="bg1"/>
                </a:solidFill>
              </a:rPr>
              <a:t>HR Director can set a flag in the on-boarding system to automatically provision an email account for specific users, or this can be done with attribute criteria</a:t>
            </a:r>
            <a:endParaRPr lang="en-US" dirty="0">
              <a:solidFill>
                <a:schemeClr val="bg1"/>
              </a:solidFill>
            </a:endParaRPr>
          </a:p>
        </p:txBody>
      </p:sp>
    </p:spTree>
    <p:extLst>
      <p:ext uri="{BB962C8B-B14F-4D97-AF65-F5344CB8AC3E}">
        <p14:creationId xmlns="" xmlns:p14="http://schemas.microsoft.com/office/powerpoint/2010/main" val="1570133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FIM</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Dynamic De-provisioning of:</a:t>
            </a:r>
          </a:p>
          <a:p>
            <a:pPr lvl="1"/>
            <a:r>
              <a:rPr lang="en-US" dirty="0" smtClean="0">
                <a:solidFill>
                  <a:schemeClr val="bg1"/>
                </a:solidFill>
              </a:rPr>
              <a:t>Group Memberships</a:t>
            </a:r>
          </a:p>
          <a:p>
            <a:pPr lvl="1"/>
            <a:r>
              <a:rPr lang="en-US" dirty="0" smtClean="0">
                <a:solidFill>
                  <a:schemeClr val="bg1"/>
                </a:solidFill>
              </a:rPr>
              <a:t>Security Groups</a:t>
            </a:r>
          </a:p>
          <a:p>
            <a:pPr lvl="1"/>
            <a:r>
              <a:rPr lang="en-US" dirty="0" smtClean="0">
                <a:solidFill>
                  <a:schemeClr val="bg1"/>
                </a:solidFill>
              </a:rPr>
              <a:t>User Accounts</a:t>
            </a:r>
          </a:p>
          <a:p>
            <a:pPr lvl="1"/>
            <a:r>
              <a:rPr lang="en-US" dirty="0" smtClean="0">
                <a:solidFill>
                  <a:schemeClr val="bg1"/>
                </a:solidFill>
              </a:rPr>
              <a:t>Leveraged Application User Accounts</a:t>
            </a:r>
          </a:p>
          <a:p>
            <a:r>
              <a:rPr lang="en-US" dirty="0" smtClean="0">
                <a:solidFill>
                  <a:schemeClr val="bg1"/>
                </a:solidFill>
              </a:rPr>
              <a:t>Self Service On-Boarding of Contractor Type Users</a:t>
            </a:r>
          </a:p>
          <a:p>
            <a:pPr lvl="1"/>
            <a:r>
              <a:rPr lang="en-US" dirty="0" smtClean="0">
                <a:solidFill>
                  <a:schemeClr val="bg1"/>
                </a:solidFill>
              </a:rPr>
              <a:t>Allows hiring manager to on-board and create email, provision accounts, and join memberships all with full audit trail and workflow approval</a:t>
            </a:r>
            <a:endParaRPr lang="en-US" dirty="0">
              <a:solidFill>
                <a:schemeClr val="bg1"/>
              </a:solidFill>
            </a:endParaRPr>
          </a:p>
        </p:txBody>
      </p:sp>
    </p:spTree>
    <p:extLst>
      <p:ext uri="{BB962C8B-B14F-4D97-AF65-F5344CB8AC3E}">
        <p14:creationId xmlns="" xmlns:p14="http://schemas.microsoft.com/office/powerpoint/2010/main" val="3002592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FIM &amp; Global AD</a:t>
            </a:r>
            <a:endParaRPr lang="en-US" dirty="0">
              <a:solidFill>
                <a:schemeClr val="bg1"/>
              </a:solidFill>
            </a:endParaRPr>
          </a:p>
        </p:txBody>
      </p:sp>
      <p:sp>
        <p:nvSpPr>
          <p:cNvPr id="3" name="Content Placeholder 2"/>
          <p:cNvSpPr>
            <a:spLocks noGrp="1"/>
          </p:cNvSpPr>
          <p:nvPr>
            <p:ph idx="1"/>
          </p:nvPr>
        </p:nvSpPr>
        <p:spPr>
          <a:xfrm>
            <a:off x="457200" y="1905000"/>
            <a:ext cx="8229600" cy="3962400"/>
          </a:xfrm>
        </p:spPr>
        <p:txBody>
          <a:bodyPr>
            <a:normAutofit fontScale="85000" lnSpcReduction="20000"/>
          </a:bodyPr>
          <a:lstStyle/>
          <a:p>
            <a:r>
              <a:rPr lang="en-US" dirty="0" smtClean="0">
                <a:solidFill>
                  <a:schemeClr val="bg1"/>
                </a:solidFill>
              </a:rPr>
              <a:t>Consider FIM the GUI for the Active Directory</a:t>
            </a:r>
          </a:p>
          <a:p>
            <a:r>
              <a:rPr lang="en-US" dirty="0" smtClean="0">
                <a:solidFill>
                  <a:schemeClr val="bg1"/>
                </a:solidFill>
              </a:rPr>
              <a:t>The two tools together are the heartbeat of the enterprise, and allow for a secure and controlled environment, while streamlining the on-boarding process, and the need for remembering multiple passwords by the end user.</a:t>
            </a:r>
          </a:p>
          <a:p>
            <a:r>
              <a:rPr lang="en-US" dirty="0" smtClean="0">
                <a:solidFill>
                  <a:schemeClr val="bg1"/>
                </a:solidFill>
              </a:rPr>
              <a:t>Flexible and extensible, the tool can work with other email systems if international chooses not to move to Microsoft’s Cloud Service Offering</a:t>
            </a:r>
          </a:p>
          <a:p>
            <a:pPr lvl="1"/>
            <a:r>
              <a:rPr lang="en-US" dirty="0" smtClean="0">
                <a:solidFill>
                  <a:schemeClr val="bg1"/>
                </a:solidFill>
              </a:rPr>
              <a:t>However, it will be much cheaper if cloud exchange is selected</a:t>
            </a:r>
          </a:p>
        </p:txBody>
      </p:sp>
    </p:spTree>
    <p:extLst>
      <p:ext uri="{BB962C8B-B14F-4D97-AF65-F5344CB8AC3E}">
        <p14:creationId xmlns="" xmlns:p14="http://schemas.microsoft.com/office/powerpoint/2010/main" val="3585948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Current Process Flow</a:t>
            </a:r>
            <a:endParaRPr lang="en-US" dirty="0">
              <a:solidFill>
                <a:schemeClr val="bg1"/>
              </a:solidFill>
            </a:endParaRPr>
          </a:p>
        </p:txBody>
      </p:sp>
      <p:sp>
        <p:nvSpPr>
          <p:cNvPr id="4" name="Oval 3"/>
          <p:cNvSpPr/>
          <p:nvPr/>
        </p:nvSpPr>
        <p:spPr>
          <a:xfrm>
            <a:off x="762000" y="23622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HLN</a:t>
            </a:r>
            <a:endParaRPr lang="en-US" dirty="0"/>
          </a:p>
        </p:txBody>
      </p:sp>
      <p:sp>
        <p:nvSpPr>
          <p:cNvPr id="5" name="Rectangle 4"/>
          <p:cNvSpPr/>
          <p:nvPr/>
        </p:nvSpPr>
        <p:spPr>
          <a:xfrm>
            <a:off x="3200400" y="2438400"/>
            <a:ext cx="2133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FIM</a:t>
            </a:r>
            <a:endParaRPr lang="en-US" dirty="0"/>
          </a:p>
        </p:txBody>
      </p:sp>
      <p:sp>
        <p:nvSpPr>
          <p:cNvPr id="6" name="Isosceles Triangle 5"/>
          <p:cNvSpPr/>
          <p:nvPr/>
        </p:nvSpPr>
        <p:spPr>
          <a:xfrm>
            <a:off x="4333292" y="3862137"/>
            <a:ext cx="1944624" cy="167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t>
            </a:r>
            <a:endParaRPr lang="en-US" dirty="0"/>
          </a:p>
        </p:txBody>
      </p:sp>
      <p:cxnSp>
        <p:nvCxnSpPr>
          <p:cNvPr id="8" name="Straight Arrow Connector 7"/>
          <p:cNvCxnSpPr>
            <a:stCxn id="4" idx="6"/>
            <a:endCxn id="5" idx="1"/>
          </p:cNvCxnSpPr>
          <p:nvPr/>
        </p:nvCxnSpPr>
        <p:spPr>
          <a:xfrm>
            <a:off x="2209800" y="2971800"/>
            <a:ext cx="9906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4267200" y="3505200"/>
            <a:ext cx="552248" cy="119513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066800" y="4572000"/>
            <a:ext cx="1828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HR System</a:t>
            </a:r>
            <a:endParaRPr lang="en-US" dirty="0"/>
          </a:p>
        </p:txBody>
      </p:sp>
      <p:cxnSp>
        <p:nvCxnSpPr>
          <p:cNvPr id="14" name="Straight Arrow Connector 13"/>
          <p:cNvCxnSpPr>
            <a:stCxn id="13" idx="0"/>
            <a:endCxn id="4" idx="4"/>
          </p:cNvCxnSpPr>
          <p:nvPr/>
        </p:nvCxnSpPr>
        <p:spPr>
          <a:xfrm flipH="1" flipV="1">
            <a:off x="1485900" y="3581400"/>
            <a:ext cx="4953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629400" y="18288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Applications</a:t>
            </a:r>
            <a:endParaRPr lang="en-US" dirty="0"/>
          </a:p>
        </p:txBody>
      </p:sp>
      <p:sp>
        <p:nvSpPr>
          <p:cNvPr id="18" name="Rectangle 17"/>
          <p:cNvSpPr/>
          <p:nvPr/>
        </p:nvSpPr>
        <p:spPr>
          <a:xfrm>
            <a:off x="6705600" y="37338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a:t>
            </a:r>
            <a:endParaRPr lang="en-US" dirty="0"/>
          </a:p>
        </p:txBody>
      </p:sp>
      <p:cxnSp>
        <p:nvCxnSpPr>
          <p:cNvPr id="19" name="Straight Arrow Connector 18"/>
          <p:cNvCxnSpPr>
            <a:stCxn id="5" idx="3"/>
            <a:endCxn id="17" idx="1"/>
          </p:cNvCxnSpPr>
          <p:nvPr/>
        </p:nvCxnSpPr>
        <p:spPr>
          <a:xfrm flipV="1">
            <a:off x="5334000" y="2286000"/>
            <a:ext cx="1295400" cy="6858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18" idx="1"/>
          </p:cNvCxnSpPr>
          <p:nvPr/>
        </p:nvCxnSpPr>
        <p:spPr>
          <a:xfrm>
            <a:off x="5334000" y="2971800"/>
            <a:ext cx="1371600" cy="11811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a:endCxn id="6" idx="5"/>
          </p:cNvCxnSpPr>
          <p:nvPr/>
        </p:nvCxnSpPr>
        <p:spPr>
          <a:xfrm flipH="1">
            <a:off x="5791760" y="2743200"/>
            <a:ext cx="1713940" cy="1957137"/>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1"/>
            <a:endCxn id="6" idx="5"/>
          </p:cNvCxnSpPr>
          <p:nvPr/>
        </p:nvCxnSpPr>
        <p:spPr>
          <a:xfrm flipH="1">
            <a:off x="5791760" y="4152900"/>
            <a:ext cx="913840" cy="547437"/>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76800" y="1905000"/>
            <a:ext cx="1600200" cy="369332"/>
          </a:xfrm>
          <a:prstGeom prst="rect">
            <a:avLst/>
          </a:prstGeom>
          <a:noFill/>
        </p:spPr>
        <p:txBody>
          <a:bodyPr wrap="square" rtlCol="0">
            <a:spAutoFit/>
          </a:bodyPr>
          <a:lstStyle/>
          <a:p>
            <a:r>
              <a:rPr lang="en-US" dirty="0" smtClean="0"/>
              <a:t>Provisioning</a:t>
            </a:r>
            <a:endParaRPr lang="en-US" dirty="0"/>
          </a:p>
        </p:txBody>
      </p:sp>
      <p:sp>
        <p:nvSpPr>
          <p:cNvPr id="40" name="TextBox 39"/>
          <p:cNvSpPr txBox="1"/>
          <p:nvPr/>
        </p:nvSpPr>
        <p:spPr>
          <a:xfrm>
            <a:off x="6125516" y="4736068"/>
            <a:ext cx="2180284" cy="369332"/>
          </a:xfrm>
          <a:prstGeom prst="rect">
            <a:avLst/>
          </a:prstGeom>
          <a:noFill/>
        </p:spPr>
        <p:txBody>
          <a:bodyPr wrap="square" rtlCol="0">
            <a:spAutoFit/>
          </a:bodyPr>
          <a:lstStyle/>
          <a:p>
            <a:r>
              <a:rPr lang="en-US" dirty="0" smtClean="0"/>
              <a:t>Authorization</a:t>
            </a:r>
            <a:endParaRPr lang="en-US" dirty="0"/>
          </a:p>
        </p:txBody>
      </p:sp>
    </p:spTree>
    <p:extLst>
      <p:ext uri="{BB962C8B-B14F-4D97-AF65-F5344CB8AC3E}">
        <p14:creationId xmlns="" xmlns:p14="http://schemas.microsoft.com/office/powerpoint/2010/main" val="3285821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Future Process Flow</a:t>
            </a:r>
            <a:endParaRPr lang="en-US" dirty="0">
              <a:solidFill>
                <a:schemeClr val="bg1"/>
              </a:solidFill>
            </a:endParaRPr>
          </a:p>
        </p:txBody>
      </p:sp>
      <p:sp>
        <p:nvSpPr>
          <p:cNvPr id="4" name="Oval 3"/>
          <p:cNvSpPr/>
          <p:nvPr/>
        </p:nvSpPr>
        <p:spPr>
          <a:xfrm>
            <a:off x="457200" y="25908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PeopleSoft</a:t>
            </a:r>
            <a:endParaRPr lang="en-US" dirty="0"/>
          </a:p>
        </p:txBody>
      </p:sp>
      <p:sp>
        <p:nvSpPr>
          <p:cNvPr id="5" name="Rectangle 4"/>
          <p:cNvSpPr/>
          <p:nvPr/>
        </p:nvSpPr>
        <p:spPr>
          <a:xfrm>
            <a:off x="3200400" y="2667000"/>
            <a:ext cx="2133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FIM</a:t>
            </a:r>
            <a:endParaRPr lang="en-US" dirty="0"/>
          </a:p>
        </p:txBody>
      </p:sp>
      <p:sp>
        <p:nvSpPr>
          <p:cNvPr id="6" name="Isosceles Triangle 5"/>
          <p:cNvSpPr/>
          <p:nvPr/>
        </p:nvSpPr>
        <p:spPr>
          <a:xfrm>
            <a:off x="990600" y="4038600"/>
            <a:ext cx="1944624" cy="167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a:t>
            </a:r>
            <a:endParaRPr lang="en-US" dirty="0"/>
          </a:p>
        </p:txBody>
      </p:sp>
      <p:cxnSp>
        <p:nvCxnSpPr>
          <p:cNvPr id="8" name="Straight Arrow Connector 7"/>
          <p:cNvCxnSpPr>
            <a:stCxn id="4" idx="6"/>
            <a:endCxn id="5" idx="1"/>
          </p:cNvCxnSpPr>
          <p:nvPr/>
        </p:nvCxnSpPr>
        <p:spPr>
          <a:xfrm>
            <a:off x="2209800" y="3200400"/>
            <a:ext cx="9906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flipH="1">
            <a:off x="2543556" y="3733800"/>
            <a:ext cx="1723644" cy="123086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629400" y="20574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Applications</a:t>
            </a:r>
            <a:endParaRPr lang="en-US" dirty="0"/>
          </a:p>
        </p:txBody>
      </p:sp>
      <p:sp>
        <p:nvSpPr>
          <p:cNvPr id="18" name="Rectangle 17"/>
          <p:cNvSpPr/>
          <p:nvPr/>
        </p:nvSpPr>
        <p:spPr>
          <a:xfrm>
            <a:off x="6705600" y="39624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a:t>
            </a:r>
            <a:endParaRPr lang="en-US" dirty="0"/>
          </a:p>
        </p:txBody>
      </p:sp>
      <p:cxnSp>
        <p:nvCxnSpPr>
          <p:cNvPr id="19" name="Straight Arrow Connector 18"/>
          <p:cNvCxnSpPr>
            <a:stCxn id="5" idx="3"/>
            <a:endCxn id="17" idx="1"/>
          </p:cNvCxnSpPr>
          <p:nvPr/>
        </p:nvCxnSpPr>
        <p:spPr>
          <a:xfrm flipV="1">
            <a:off x="5334000" y="2514600"/>
            <a:ext cx="1295400" cy="6858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18" idx="1"/>
          </p:cNvCxnSpPr>
          <p:nvPr/>
        </p:nvCxnSpPr>
        <p:spPr>
          <a:xfrm>
            <a:off x="5334000" y="3200400"/>
            <a:ext cx="1371600" cy="11811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p:cNvCxnSpPr>
          <p:nvPr/>
        </p:nvCxnSpPr>
        <p:spPr>
          <a:xfrm flipH="1">
            <a:off x="2543556" y="2971800"/>
            <a:ext cx="4962144" cy="199286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1"/>
          </p:cNvCxnSpPr>
          <p:nvPr/>
        </p:nvCxnSpPr>
        <p:spPr>
          <a:xfrm flipH="1">
            <a:off x="2543556" y="4381500"/>
            <a:ext cx="4162044" cy="58316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76800" y="2133600"/>
            <a:ext cx="1600200" cy="369332"/>
          </a:xfrm>
          <a:prstGeom prst="rect">
            <a:avLst/>
          </a:prstGeom>
          <a:noFill/>
        </p:spPr>
        <p:txBody>
          <a:bodyPr wrap="square" rtlCol="0">
            <a:spAutoFit/>
          </a:bodyPr>
          <a:lstStyle/>
          <a:p>
            <a:r>
              <a:rPr lang="en-US" dirty="0" smtClean="0"/>
              <a:t>Provisioning</a:t>
            </a:r>
            <a:endParaRPr lang="en-US" dirty="0"/>
          </a:p>
        </p:txBody>
      </p:sp>
      <p:sp>
        <p:nvSpPr>
          <p:cNvPr id="40" name="TextBox 39"/>
          <p:cNvSpPr txBox="1"/>
          <p:nvPr/>
        </p:nvSpPr>
        <p:spPr>
          <a:xfrm>
            <a:off x="6125516" y="4964668"/>
            <a:ext cx="2180284" cy="369332"/>
          </a:xfrm>
          <a:prstGeom prst="rect">
            <a:avLst/>
          </a:prstGeom>
          <a:noFill/>
        </p:spPr>
        <p:txBody>
          <a:bodyPr wrap="square" rtlCol="0">
            <a:spAutoFit/>
          </a:bodyPr>
          <a:lstStyle/>
          <a:p>
            <a:r>
              <a:rPr lang="en-US" dirty="0" smtClean="0"/>
              <a:t>Authorization</a:t>
            </a:r>
            <a:endParaRPr lang="en-US" dirty="0"/>
          </a:p>
        </p:txBody>
      </p:sp>
    </p:spTree>
    <p:extLst>
      <p:ext uri="{BB962C8B-B14F-4D97-AF65-F5344CB8AC3E}">
        <p14:creationId xmlns="" xmlns:p14="http://schemas.microsoft.com/office/powerpoint/2010/main" val="3896517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1524000" cy="4724400"/>
          </a:xfrm>
        </p:spPr>
        <p:txBody>
          <a:bodyPr>
            <a:normAutofit/>
          </a:bodyPr>
          <a:lstStyle/>
          <a:p>
            <a:r>
              <a:rPr lang="en-US" sz="2400" dirty="0" smtClean="0">
                <a:solidFill>
                  <a:schemeClr val="bg1"/>
                </a:solidFill>
              </a:rPr>
              <a:t>Migration from the current to the future FIM and</a:t>
            </a:r>
            <a:br>
              <a:rPr lang="en-US" sz="2400" dirty="0" smtClean="0">
                <a:solidFill>
                  <a:schemeClr val="bg1"/>
                </a:solidFill>
              </a:rPr>
            </a:br>
            <a:r>
              <a:rPr lang="en-US" sz="2400" dirty="0" smtClean="0">
                <a:solidFill>
                  <a:schemeClr val="bg1"/>
                </a:solidFill>
              </a:rPr>
              <a:t> BPOS </a:t>
            </a:r>
            <a:br>
              <a:rPr lang="en-US" sz="2400" dirty="0" smtClean="0">
                <a:solidFill>
                  <a:schemeClr val="bg1"/>
                </a:solidFill>
              </a:rPr>
            </a:br>
            <a:r>
              <a:rPr lang="en-US" sz="2400" dirty="0" smtClean="0">
                <a:solidFill>
                  <a:schemeClr val="bg1"/>
                </a:solidFill>
              </a:rPr>
              <a:t>setup </a:t>
            </a:r>
            <a:r>
              <a:rPr lang="en-US" sz="2000" dirty="0" smtClean="0"/>
              <a:t/>
            </a:r>
            <a:br>
              <a:rPr lang="en-US" sz="2000" dirty="0" smtClean="0"/>
            </a:br>
            <a:endParaRPr lang="en-US" sz="2000"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1752600" y="914400"/>
            <a:ext cx="6781800" cy="5066404"/>
          </a:xfrm>
          <a:prstGeom prst="rect">
            <a:avLst/>
          </a:prstGeom>
          <a:solidFill>
            <a:schemeClr val="bg1"/>
          </a:solidFill>
          <a:ln w="25400">
            <a:solidFill>
              <a:schemeClr val="accent6">
                <a:lumMod val="60000"/>
                <a:lumOff val="40000"/>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1600200" cy="4724400"/>
          </a:xfrm>
        </p:spPr>
        <p:txBody>
          <a:bodyPr>
            <a:normAutofit/>
          </a:bodyPr>
          <a:lstStyle/>
          <a:p>
            <a:r>
              <a:rPr lang="en-US" sz="2400" dirty="0" smtClean="0">
                <a:solidFill>
                  <a:schemeClr val="bg1"/>
                </a:solidFill>
              </a:rPr>
              <a:t>Production</a:t>
            </a:r>
            <a:br>
              <a:rPr lang="en-US" sz="2400" dirty="0" smtClean="0">
                <a:solidFill>
                  <a:schemeClr val="bg1"/>
                </a:solidFill>
              </a:rPr>
            </a:br>
            <a:r>
              <a:rPr lang="en-US" sz="2400" dirty="0" smtClean="0">
                <a:solidFill>
                  <a:schemeClr val="bg1"/>
                </a:solidFill>
              </a:rPr>
              <a:t>Setup</a:t>
            </a:r>
            <a:r>
              <a:rPr lang="en-US" sz="2000" dirty="0" smtClean="0"/>
              <a:t/>
            </a:r>
            <a:br>
              <a:rPr lang="en-US" sz="2000" dirty="0" smtClean="0"/>
            </a:br>
            <a:endParaRPr lang="en-US" sz="2000" dirty="0"/>
          </a:p>
        </p:txBody>
      </p:sp>
      <p:pic>
        <p:nvPicPr>
          <p:cNvPr id="2054" name="Picture 6"/>
          <p:cNvPicPr>
            <a:picLocks noGrp="1" noChangeAspect="1" noChangeArrowheads="1"/>
          </p:cNvPicPr>
          <p:nvPr>
            <p:ph idx="1"/>
          </p:nvPr>
        </p:nvPicPr>
        <p:blipFill>
          <a:blip r:embed="rId4" cstate="print"/>
          <a:srcRect/>
          <a:stretch>
            <a:fillRect/>
          </a:stretch>
        </p:blipFill>
        <p:spPr bwMode="auto">
          <a:xfrm>
            <a:off x="1981200" y="914400"/>
            <a:ext cx="6400800" cy="505106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295400"/>
          </a:xfrm>
        </p:spPr>
        <p:txBody>
          <a:bodyPr>
            <a:normAutofit fontScale="90000"/>
          </a:bodyPr>
          <a:lstStyle/>
          <a:p>
            <a:r>
              <a:rPr lang="en-US" dirty="0" smtClean="0">
                <a:solidFill>
                  <a:srgbClr val="FFFFFF"/>
                </a:solidFill>
                <a:latin typeface="Helvetica Neue Light"/>
                <a:cs typeface="Helvetica Neue Light"/>
              </a:rPr>
              <a:t>Authentication through Password Protection </a:t>
            </a:r>
            <a:endParaRPr lang="en-US" sz="2700" dirty="0">
              <a:solidFill>
                <a:srgbClr val="FFFFFF"/>
              </a:solidFill>
              <a:latin typeface="Helvetica Neue Light"/>
              <a:cs typeface="Helvetica Neue Light"/>
            </a:endParaRPr>
          </a:p>
        </p:txBody>
      </p:sp>
      <p:sp>
        <p:nvSpPr>
          <p:cNvPr id="3" name="Subtitle 2"/>
          <p:cNvSpPr>
            <a:spLocks noGrp="1"/>
          </p:cNvSpPr>
          <p:nvPr>
            <p:ph type="subTitle" idx="1"/>
          </p:nvPr>
        </p:nvSpPr>
        <p:spPr/>
        <p:txBody>
          <a:bodyPr/>
          <a:lstStyle/>
          <a:p>
            <a:r>
              <a:rPr lang="en-US" dirty="0" smtClean="0">
                <a:solidFill>
                  <a:schemeClr val="accent2">
                    <a:lumMod val="75000"/>
                  </a:schemeClr>
                </a:solidFill>
                <a:latin typeface="Helvetica Neue Light"/>
                <a:cs typeface="Helvetica Neue Light"/>
              </a:rPr>
              <a:t>Team: </a:t>
            </a:r>
            <a:r>
              <a:rPr lang="en-US" dirty="0" err="1" smtClean="0">
                <a:solidFill>
                  <a:schemeClr val="accent2">
                    <a:lumMod val="75000"/>
                  </a:schemeClr>
                </a:solidFill>
                <a:latin typeface="Helvetica Neue Light"/>
                <a:cs typeface="Helvetica Neue Light"/>
              </a:rPr>
              <a:t>SuperBad</a:t>
            </a:r>
            <a:r>
              <a:rPr lang="en-US" dirty="0" smtClean="0">
                <a:solidFill>
                  <a:schemeClr val="accent2">
                    <a:lumMod val="75000"/>
                  </a:schemeClr>
                </a:solidFill>
                <a:latin typeface="Helvetica Neue Light"/>
                <a:cs typeface="Helvetica Neue Light"/>
              </a:rPr>
              <a:t> Cats</a:t>
            </a:r>
          </a:p>
          <a:p>
            <a:r>
              <a:rPr lang="en-US" dirty="0" smtClean="0">
                <a:solidFill>
                  <a:schemeClr val="accent2">
                    <a:lumMod val="75000"/>
                  </a:schemeClr>
                </a:solidFill>
                <a:latin typeface="Helvetica Neue Light"/>
                <a:cs typeface="Helvetica Neue Light"/>
              </a:rPr>
              <a:t>MSIT 458 – Dr. Chen</a:t>
            </a:r>
          </a:p>
          <a:p>
            <a:endParaRPr lang="en-US" dirty="0">
              <a:latin typeface="Helvetica Neue Light"/>
              <a:cs typeface="Helvetica Neue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solidFill>
                  <a:schemeClr val="bg1"/>
                </a:solidFill>
              </a:rPr>
              <a:t>Password Reset User Support:</a:t>
            </a:r>
            <a:endParaRPr lang="en-US" dirty="0">
              <a:solidFill>
                <a:schemeClr val="bg1"/>
              </a:solidFill>
            </a:endParaRPr>
          </a:p>
        </p:txBody>
      </p:sp>
      <p:sp>
        <p:nvSpPr>
          <p:cNvPr id="3" name="Content Placeholder 2"/>
          <p:cNvSpPr>
            <a:spLocks noGrp="1"/>
          </p:cNvSpPr>
          <p:nvPr>
            <p:ph idx="4294967295"/>
          </p:nvPr>
        </p:nvSpPr>
        <p:spPr>
          <a:xfrm>
            <a:off x="0" y="1752600"/>
            <a:ext cx="8229600" cy="3962400"/>
          </a:xfrm>
        </p:spPr>
        <p:txBody>
          <a:bodyPr>
            <a:normAutofit fontScale="77500" lnSpcReduction="20000"/>
          </a:bodyPr>
          <a:lstStyle/>
          <a:p>
            <a:r>
              <a:rPr lang="en-US" dirty="0" smtClean="0">
                <a:solidFill>
                  <a:srgbClr val="FFFFFF"/>
                </a:solidFill>
              </a:rPr>
              <a:t>Call support Metrics (authenticity and validation)</a:t>
            </a:r>
          </a:p>
          <a:p>
            <a:pPr lvl="1"/>
            <a:r>
              <a:rPr lang="en-US" dirty="0" smtClean="0">
                <a:solidFill>
                  <a:srgbClr val="FFFFFF"/>
                </a:solidFill>
              </a:rPr>
              <a:t>Time Spent on Resets</a:t>
            </a:r>
          </a:p>
          <a:p>
            <a:pPr lvl="1"/>
            <a:r>
              <a:rPr lang="en-US" dirty="0" smtClean="0">
                <a:solidFill>
                  <a:srgbClr val="FFFFFF"/>
                </a:solidFill>
              </a:rPr>
              <a:t>Quantity of Resets per Year</a:t>
            </a:r>
          </a:p>
          <a:p>
            <a:pPr lvl="1"/>
            <a:r>
              <a:rPr lang="en-US" dirty="0" smtClean="0">
                <a:solidFill>
                  <a:srgbClr val="FFFFFF"/>
                </a:solidFill>
              </a:rPr>
              <a:t>Cost per call</a:t>
            </a:r>
          </a:p>
          <a:p>
            <a:pPr lvl="1"/>
            <a:r>
              <a:rPr lang="en-US" dirty="0" smtClean="0">
                <a:solidFill>
                  <a:srgbClr val="FFFFFF"/>
                </a:solidFill>
              </a:rPr>
              <a:t>Why they call</a:t>
            </a:r>
          </a:p>
          <a:p>
            <a:r>
              <a:rPr lang="en-US" dirty="0" smtClean="0">
                <a:solidFill>
                  <a:srgbClr val="FFFFFF"/>
                </a:solidFill>
              </a:rPr>
              <a:t>Web-based password reset advantages </a:t>
            </a:r>
          </a:p>
          <a:p>
            <a:pPr>
              <a:buNone/>
            </a:pPr>
            <a:r>
              <a:rPr lang="en-US" dirty="0" smtClean="0">
                <a:solidFill>
                  <a:srgbClr val="FFFFFF"/>
                </a:solidFill>
              </a:rPr>
              <a:t>	(setup by users with challenge questions)</a:t>
            </a:r>
          </a:p>
          <a:p>
            <a:pPr lvl="1"/>
            <a:r>
              <a:rPr lang="en-US" dirty="0" smtClean="0">
                <a:solidFill>
                  <a:srgbClr val="FFFFFF"/>
                </a:solidFill>
              </a:rPr>
              <a:t>Confidentiality</a:t>
            </a:r>
          </a:p>
          <a:p>
            <a:pPr lvl="1"/>
            <a:r>
              <a:rPr lang="en-US" dirty="0" smtClean="0">
                <a:solidFill>
                  <a:srgbClr val="FFFFFF"/>
                </a:solidFill>
              </a:rPr>
              <a:t>Authenticity</a:t>
            </a:r>
          </a:p>
          <a:p>
            <a:pPr lvl="1"/>
            <a:r>
              <a:rPr lang="en-US" dirty="0" smtClean="0">
                <a:solidFill>
                  <a:srgbClr val="FFFFFF"/>
                </a:solidFill>
              </a:rPr>
              <a:t>Integrity</a:t>
            </a:r>
          </a:p>
          <a:p>
            <a:pPr lvl="1"/>
            <a:r>
              <a:rPr lang="en-US" dirty="0" smtClean="0">
                <a:solidFill>
                  <a:srgbClr val="FFFFFF"/>
                </a:solidFill>
              </a:rPr>
              <a:t>Availability</a:t>
            </a:r>
          </a:p>
          <a:p>
            <a:pPr lvl="1"/>
            <a:endParaRPr lang="en-US" dirty="0" smtClean="0">
              <a:latin typeface="Arial Narrow" charset="0"/>
            </a:endParaRPr>
          </a:p>
          <a:p>
            <a:pPr lvl="1"/>
            <a:endParaRPr lang="en-US" dirty="0" smtClean="0">
              <a:latin typeface="Arial Narrow" charset="0"/>
            </a:endParaRPr>
          </a:p>
          <a:p>
            <a:pPr lvl="1"/>
            <a:endParaRPr lang="en-US" dirty="0" smtClean="0"/>
          </a:p>
        </p:txBody>
      </p:sp>
      <p:pic>
        <p:nvPicPr>
          <p:cNvPr id="4" name="Picture 3" descr="C:\Users\Patrick McNamara\Documents\My Dropbox\Northwestern University\458 - Chen\passwords images\password (1).gif"/>
          <p:cNvPicPr>
            <a:picLocks noChangeAspect="1" noChangeArrowheads="1"/>
          </p:cNvPicPr>
          <p:nvPr/>
        </p:nvPicPr>
        <p:blipFill>
          <a:blip r:embed="rId3" cstate="print"/>
          <a:srcRect/>
          <a:stretch>
            <a:fillRect/>
          </a:stretch>
        </p:blipFill>
        <p:spPr bwMode="auto">
          <a:xfrm>
            <a:off x="6324600" y="2362200"/>
            <a:ext cx="2438400" cy="3053491"/>
          </a:xfrm>
          <a:prstGeom prst="rect">
            <a:avLst/>
          </a:prstGeom>
          <a:noFill/>
        </p:spPr>
      </p:pic>
    </p:spTree>
    <p:extLst>
      <p:ext uri="{BB962C8B-B14F-4D97-AF65-F5344CB8AC3E}">
        <p14:creationId xmlns="" xmlns:p14="http://schemas.microsoft.com/office/powerpoint/2010/main" val="309539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dirty="0" smtClean="0">
                <a:solidFill>
                  <a:schemeClr val="bg1"/>
                </a:solidFill>
              </a:rPr>
              <a:t>Problem:</a:t>
            </a:r>
            <a:endParaRPr lang="en-US" dirty="0">
              <a:solidFill>
                <a:schemeClr val="bg1"/>
              </a:solidFill>
            </a:endParaRPr>
          </a:p>
        </p:txBody>
      </p:sp>
      <p:sp>
        <p:nvSpPr>
          <p:cNvPr id="3" name="Content Placeholder 2"/>
          <p:cNvSpPr>
            <a:spLocks noGrp="1"/>
          </p:cNvSpPr>
          <p:nvPr>
            <p:ph idx="4294967295"/>
          </p:nvPr>
        </p:nvSpPr>
        <p:spPr>
          <a:xfrm>
            <a:off x="0" y="1752600"/>
            <a:ext cx="3124200" cy="3962400"/>
          </a:xfrm>
        </p:spPr>
        <p:txBody>
          <a:bodyPr>
            <a:normAutofit fontScale="55000" lnSpcReduction="20000"/>
          </a:bodyPr>
          <a:lstStyle/>
          <a:p>
            <a:r>
              <a:rPr lang="en-US" dirty="0" smtClean="0">
                <a:solidFill>
                  <a:srgbClr val="FFFFFF"/>
                </a:solidFill>
              </a:rPr>
              <a:t>Problems at the Company Level</a:t>
            </a:r>
          </a:p>
          <a:p>
            <a:pPr lvl="1"/>
            <a:r>
              <a:rPr lang="en-US" dirty="0" smtClean="0">
                <a:solidFill>
                  <a:srgbClr val="FFFFFF"/>
                </a:solidFill>
              </a:rPr>
              <a:t>Too many different passwords </a:t>
            </a:r>
          </a:p>
          <a:p>
            <a:pPr lvl="1"/>
            <a:r>
              <a:rPr lang="en-US" dirty="0" smtClean="0">
                <a:solidFill>
                  <a:srgbClr val="FFFFFF"/>
                </a:solidFill>
              </a:rPr>
              <a:t>Can’t remember passwords</a:t>
            </a:r>
          </a:p>
          <a:p>
            <a:pPr lvl="1"/>
            <a:r>
              <a:rPr lang="en-US" dirty="0" smtClean="0">
                <a:solidFill>
                  <a:srgbClr val="FFFFFF"/>
                </a:solidFill>
              </a:rPr>
              <a:t>Lack of Support</a:t>
            </a:r>
          </a:p>
          <a:p>
            <a:pPr lvl="1"/>
            <a:r>
              <a:rPr lang="en-US" dirty="0" smtClean="0">
                <a:solidFill>
                  <a:srgbClr val="FFFFFF"/>
                </a:solidFill>
              </a:rPr>
              <a:t>Too easy</a:t>
            </a:r>
          </a:p>
          <a:p>
            <a:endParaRPr lang="en-US" dirty="0">
              <a:solidFill>
                <a:srgbClr val="FFFFFF"/>
              </a:solidFill>
            </a:endParaRPr>
          </a:p>
          <a:p>
            <a:r>
              <a:rPr lang="en-US" dirty="0" smtClean="0">
                <a:solidFill>
                  <a:srgbClr val="FFFFFF"/>
                </a:solidFill>
              </a:rPr>
              <a:t>Problems at the user level</a:t>
            </a:r>
          </a:p>
          <a:p>
            <a:pPr lvl="1"/>
            <a:r>
              <a:rPr lang="en-US" dirty="0" smtClean="0">
                <a:solidFill>
                  <a:srgbClr val="FFFFFF"/>
                </a:solidFill>
              </a:rPr>
              <a:t>Can't remember answers to challenge questions</a:t>
            </a:r>
          </a:p>
          <a:p>
            <a:pPr lvl="1"/>
            <a:r>
              <a:rPr lang="en-US" dirty="0" smtClean="0">
                <a:solidFill>
                  <a:srgbClr val="FFFFFF"/>
                </a:solidFill>
              </a:rPr>
              <a:t>Don't know the password complexity rules</a:t>
            </a:r>
          </a:p>
        </p:txBody>
      </p:sp>
      <p:sp>
        <p:nvSpPr>
          <p:cNvPr id="4" name="Content Placeholder 2"/>
          <p:cNvSpPr txBox="1">
            <a:spLocks/>
          </p:cNvSpPr>
          <p:nvPr/>
        </p:nvSpPr>
        <p:spPr>
          <a:xfrm>
            <a:off x="5181600" y="1447800"/>
            <a:ext cx="3352800"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FFFF"/>
                </a:solidFill>
                <a:effectLst/>
                <a:uLnTx/>
                <a:uFillTx/>
                <a:latin typeface="+mn-lt"/>
                <a:ea typeface="+mn-ea"/>
                <a:cs typeface="+mn-cs"/>
              </a:rPr>
              <a:t>In Summary:</a:t>
            </a:r>
          </a:p>
          <a:p>
            <a:pPr marL="342900" marR="0" lvl="0" indent="-342900" algn="l" defTabSz="914400" rtl="0" eaLnBrk="1" fontAlgn="auto" latinLnBrk="0" hangingPunct="1">
              <a:lnSpc>
                <a:spcPct val="100000"/>
              </a:lnSpc>
              <a:spcBef>
                <a:spcPct val="20000"/>
              </a:spcBef>
              <a:spcAft>
                <a:spcPts val="0"/>
              </a:spcAft>
              <a:buClrTx/>
              <a:buSzTx/>
              <a:tabLst/>
              <a:defRPr/>
            </a:pPr>
            <a:r>
              <a:rPr lang="en-US" sz="2600" noProof="0" dirty="0" smtClean="0"/>
              <a:t>	</a:t>
            </a:r>
            <a:r>
              <a:rPr lang="en-US" sz="2600" noProof="0" dirty="0" smtClean="0">
                <a:solidFill>
                  <a:srgbClr val="FFFFFF"/>
                </a:solidFill>
              </a:rPr>
              <a:t>Maintaining multiple passwords for a single user to access necessary systems results in excessive work time lost and cost to the company</a:t>
            </a:r>
            <a:endParaRPr kumimoji="0" lang="en-US" sz="2600" b="0" i="0" u="none" strike="noStrike" kern="1200" cap="none" spc="0" normalizeH="0" baseline="0" noProof="0" dirty="0" smtClean="0">
              <a:ln>
                <a:noFill/>
              </a:ln>
              <a:solidFill>
                <a:srgbClr val="FFFFFF"/>
              </a:solidFill>
              <a:effectLst/>
              <a:uLnTx/>
              <a:uFillTx/>
            </a:endParaRPr>
          </a:p>
        </p:txBody>
      </p:sp>
      <p:pic>
        <p:nvPicPr>
          <p:cNvPr id="36866" name="Picture 2" descr="C:\Users\Patrick McNamara\Documents\My Dropbox\Northwestern University\458 - Chen\passwords images\password.gif"/>
          <p:cNvPicPr>
            <a:picLocks noChangeAspect="1" noChangeArrowheads="1"/>
          </p:cNvPicPr>
          <p:nvPr/>
        </p:nvPicPr>
        <p:blipFill>
          <a:blip r:embed="rId3" cstate="print"/>
          <a:srcRect/>
          <a:stretch>
            <a:fillRect/>
          </a:stretch>
        </p:blipFill>
        <p:spPr bwMode="auto">
          <a:xfrm>
            <a:off x="3581400" y="2514600"/>
            <a:ext cx="1676773" cy="2286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solidFill>
                  <a:srgbClr val="FFFFFF"/>
                </a:solidFill>
              </a:rPr>
              <a:t>Password Complexity: Sample Company</a:t>
            </a:r>
            <a:endParaRPr lang="en-US" sz="3200" dirty="0">
              <a:solidFill>
                <a:srgbClr val="FFFFFF"/>
              </a:solidFill>
            </a:endParaRPr>
          </a:p>
        </p:txBody>
      </p:sp>
      <p:sp>
        <p:nvSpPr>
          <p:cNvPr id="4" name="Content Placeholder 3"/>
          <p:cNvSpPr>
            <a:spLocks noGrp="1"/>
          </p:cNvSpPr>
          <p:nvPr>
            <p:ph idx="4294967295"/>
          </p:nvPr>
        </p:nvSpPr>
        <p:spPr>
          <a:xfrm>
            <a:off x="0" y="1524000"/>
            <a:ext cx="8686800" cy="4343400"/>
          </a:xfrm>
        </p:spPr>
        <p:txBody>
          <a:bodyPr>
            <a:normAutofit fontScale="85000" lnSpcReduction="20000"/>
          </a:bodyPr>
          <a:lstStyle/>
          <a:p>
            <a:pPr marL="971550" lvl="1" indent="-514350">
              <a:buFont typeface="Arial" pitchFamily="34" charset="0"/>
              <a:buChar char="•"/>
            </a:pPr>
            <a:r>
              <a:rPr lang="en-US" sz="3600" dirty="0" smtClean="0">
                <a:solidFill>
                  <a:srgbClr val="FFFFFF"/>
                </a:solidFill>
              </a:rPr>
              <a:t>Enforce password history 24 passwords remembered</a:t>
            </a:r>
          </a:p>
          <a:p>
            <a:pPr marL="971550" lvl="1" indent="-514350">
              <a:buFont typeface="Arial" pitchFamily="34" charset="0"/>
              <a:buChar char="•"/>
            </a:pPr>
            <a:r>
              <a:rPr lang="en-US" sz="3600" dirty="0" smtClean="0">
                <a:solidFill>
                  <a:srgbClr val="FFFFFF"/>
                </a:solidFill>
              </a:rPr>
              <a:t>Maximum password age 90 days</a:t>
            </a:r>
          </a:p>
          <a:p>
            <a:pPr marL="971550" lvl="1" indent="-514350">
              <a:buFont typeface="Arial" pitchFamily="34" charset="0"/>
              <a:buChar char="•"/>
            </a:pPr>
            <a:r>
              <a:rPr lang="en-US" sz="3600" dirty="0" smtClean="0">
                <a:solidFill>
                  <a:srgbClr val="FFFFFF"/>
                </a:solidFill>
              </a:rPr>
              <a:t>Minimum password age 1 days</a:t>
            </a:r>
          </a:p>
          <a:p>
            <a:pPr marL="971550" lvl="1" indent="-514350">
              <a:buFont typeface="Arial" pitchFamily="34" charset="0"/>
              <a:buChar char="•"/>
            </a:pPr>
            <a:r>
              <a:rPr lang="en-US" sz="3600" dirty="0" smtClean="0">
                <a:solidFill>
                  <a:srgbClr val="FFFFFF"/>
                </a:solidFill>
              </a:rPr>
              <a:t>Minimum password length 8 characters</a:t>
            </a:r>
          </a:p>
          <a:p>
            <a:pPr marL="971550" lvl="1" indent="-514350">
              <a:buFont typeface="Arial" pitchFamily="34" charset="0"/>
              <a:buChar char="•"/>
            </a:pPr>
            <a:r>
              <a:rPr lang="en-US" sz="3600" dirty="0" smtClean="0">
                <a:solidFill>
                  <a:srgbClr val="FFFFFF"/>
                </a:solidFill>
              </a:rPr>
              <a:t>Password Dictionary Blacklist "%Company Name%”</a:t>
            </a:r>
          </a:p>
          <a:p>
            <a:pPr marL="971550" lvl="1" indent="-514350">
              <a:buFont typeface="Arial" pitchFamily="34" charset="0"/>
              <a:buChar char="•"/>
            </a:pPr>
            <a:r>
              <a:rPr lang="en-US" sz="3600" dirty="0" smtClean="0">
                <a:solidFill>
                  <a:srgbClr val="FFFFFF"/>
                </a:solidFill>
              </a:rPr>
              <a:t>Password must meet complexity requirements Enabled (next slide)</a:t>
            </a:r>
            <a:r>
              <a:rPr lang="en-US" dirty="0" smtClean="0">
                <a:solidFill>
                  <a:srgbClr val="FFFFFF"/>
                </a:solidFill>
              </a:rPr>
              <a:t/>
            </a:r>
            <a:br>
              <a:rPr lang="en-US" dirty="0" smtClean="0">
                <a:solidFill>
                  <a:srgbClr val="FFFFFF"/>
                </a:solidFill>
              </a:rPr>
            </a:br>
            <a:endParaRPr lang="en-US" dirty="0" smtClean="0">
              <a:solidFill>
                <a:srgbClr val="FFFFFF"/>
              </a:solidFill>
            </a:endParaRPr>
          </a:p>
          <a:p>
            <a:pPr>
              <a:buNone/>
            </a:pPr>
            <a:endParaRPr lang="en-AU" sz="2300" dirty="0" smtClean="0"/>
          </a:p>
        </p:txBody>
      </p:sp>
    </p:spTree>
    <p:extLst>
      <p:ext uri="{BB962C8B-B14F-4D97-AF65-F5344CB8AC3E}">
        <p14:creationId xmlns="" xmlns:p14="http://schemas.microsoft.com/office/powerpoint/2010/main" val="40583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3200" dirty="0" smtClean="0">
                <a:solidFill>
                  <a:srgbClr val="FFFFFF"/>
                </a:solidFill>
                <a:latin typeface="Helvetica Neue Light"/>
                <a:cs typeface="Helvetica Neue Light"/>
              </a:rPr>
              <a:t>Password Complexity: Sample Company</a:t>
            </a:r>
            <a:endParaRPr lang="en-US" sz="3200" dirty="0">
              <a:solidFill>
                <a:srgbClr val="FFFFFF"/>
              </a:solidFill>
              <a:latin typeface="Helvetica Neue Light"/>
              <a:cs typeface="Helvetica Neue Light"/>
            </a:endParaRPr>
          </a:p>
        </p:txBody>
      </p:sp>
      <p:sp>
        <p:nvSpPr>
          <p:cNvPr id="4" name="Content Placeholder 3"/>
          <p:cNvSpPr>
            <a:spLocks noGrp="1"/>
          </p:cNvSpPr>
          <p:nvPr>
            <p:ph idx="4294967295"/>
          </p:nvPr>
        </p:nvSpPr>
        <p:spPr>
          <a:xfrm>
            <a:off x="0" y="1524000"/>
            <a:ext cx="8686800" cy="4343400"/>
          </a:xfrm>
        </p:spPr>
        <p:txBody>
          <a:bodyPr>
            <a:normAutofit fontScale="92500" lnSpcReduction="20000"/>
          </a:bodyPr>
          <a:lstStyle/>
          <a:p>
            <a:pPr lvl="1"/>
            <a:r>
              <a:rPr lang="en-US" dirty="0" smtClean="0">
                <a:solidFill>
                  <a:srgbClr val="FFFFFF"/>
                </a:solidFill>
                <a:latin typeface="Helvetica Neue Light"/>
                <a:cs typeface="Helvetica Neue Light"/>
              </a:rPr>
              <a:t>Not contain the user's account name or parts of the user's full name that exceed two consecutive characters</a:t>
            </a:r>
          </a:p>
          <a:p>
            <a:pPr lvl="1"/>
            <a:r>
              <a:rPr lang="en-US" dirty="0" smtClean="0">
                <a:solidFill>
                  <a:srgbClr val="FFFFFF"/>
                </a:solidFill>
                <a:latin typeface="Helvetica Neue Light"/>
                <a:cs typeface="Helvetica Neue Light"/>
              </a:rPr>
              <a:t>Be at least eight characters in length</a:t>
            </a:r>
          </a:p>
          <a:p>
            <a:pPr lvl="1"/>
            <a:r>
              <a:rPr lang="en-US" dirty="0" smtClean="0">
                <a:solidFill>
                  <a:srgbClr val="FFFFFF"/>
                </a:solidFill>
                <a:latin typeface="Helvetica Neue Light"/>
                <a:cs typeface="Helvetica Neue Light"/>
              </a:rPr>
              <a:t>Contain characters from three of the following four categories:</a:t>
            </a:r>
          </a:p>
          <a:p>
            <a:pPr lvl="2"/>
            <a:r>
              <a:rPr lang="en-US" dirty="0" smtClean="0">
                <a:solidFill>
                  <a:srgbClr val="FFFFFF"/>
                </a:solidFill>
                <a:latin typeface="Helvetica Neue Light"/>
                <a:cs typeface="Helvetica Neue Light"/>
              </a:rPr>
              <a:t>English uppercase characters (A through Z)</a:t>
            </a:r>
          </a:p>
          <a:p>
            <a:pPr lvl="2"/>
            <a:r>
              <a:rPr lang="en-US" dirty="0" smtClean="0">
                <a:solidFill>
                  <a:srgbClr val="FFFFFF"/>
                </a:solidFill>
                <a:latin typeface="Helvetica Neue Light"/>
                <a:cs typeface="Helvetica Neue Light"/>
              </a:rPr>
              <a:t>English lowercase characters (a through z)</a:t>
            </a:r>
          </a:p>
          <a:p>
            <a:pPr lvl="2"/>
            <a:r>
              <a:rPr lang="en-US" dirty="0" smtClean="0">
                <a:solidFill>
                  <a:srgbClr val="FFFFFF"/>
                </a:solidFill>
                <a:latin typeface="Helvetica Neue Light"/>
                <a:cs typeface="Helvetica Neue Light"/>
              </a:rPr>
              <a:t>Base 10 digits (0 through 9)</a:t>
            </a:r>
          </a:p>
          <a:p>
            <a:pPr lvl="2"/>
            <a:r>
              <a:rPr lang="en-US" dirty="0" smtClean="0">
                <a:solidFill>
                  <a:srgbClr val="FFFFFF"/>
                </a:solidFill>
                <a:latin typeface="Helvetica Neue Light"/>
                <a:cs typeface="Helvetica Neue Light"/>
              </a:rPr>
              <a:t>Non-alphabetic characters (for example, !, $, #, %)</a:t>
            </a:r>
          </a:p>
          <a:p>
            <a:pPr lvl="1"/>
            <a:r>
              <a:rPr lang="en-US" dirty="0" smtClean="0">
                <a:solidFill>
                  <a:srgbClr val="FFFFFF"/>
                </a:solidFill>
                <a:latin typeface="Helvetica Neue Light"/>
                <a:cs typeface="Helvetica Neue Light"/>
              </a:rPr>
              <a:t>Complexity requirements are enforced when passwords are created or changed.</a:t>
            </a:r>
          </a:p>
          <a:p>
            <a:pPr marL="179388" lvl="1" indent="534988">
              <a:spcBef>
                <a:spcPct val="50000"/>
              </a:spcBef>
              <a:buNone/>
            </a:pPr>
            <a:endParaRPr lang="en-AU" sz="2300" dirty="0" smtClean="0"/>
          </a:p>
        </p:txBody>
      </p:sp>
    </p:spTree>
    <p:extLst>
      <p:ext uri="{BB962C8B-B14F-4D97-AF65-F5344CB8AC3E}">
        <p14:creationId xmlns="" xmlns:p14="http://schemas.microsoft.com/office/powerpoint/2010/main" val="1834043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Order of Magnitude </a:t>
            </a:r>
            <a:endParaRPr lang="en-US" dirty="0">
              <a:solidFill>
                <a:schemeClr val="bg1"/>
              </a:solidFill>
            </a:endParaRPr>
          </a:p>
        </p:txBody>
      </p:sp>
      <p:sp>
        <p:nvSpPr>
          <p:cNvPr id="3" name="TextBox 2"/>
          <p:cNvSpPr txBox="1"/>
          <p:nvPr/>
        </p:nvSpPr>
        <p:spPr>
          <a:xfrm>
            <a:off x="990600" y="2057400"/>
            <a:ext cx="6858000" cy="2677656"/>
          </a:xfrm>
          <a:prstGeom prst="rect">
            <a:avLst/>
          </a:prstGeom>
          <a:noFill/>
        </p:spPr>
        <p:txBody>
          <a:bodyPr wrap="square" rtlCol="0">
            <a:spAutoFit/>
          </a:bodyPr>
          <a:lstStyle/>
          <a:p>
            <a:r>
              <a:rPr lang="en-US" sz="2200" dirty="0" smtClean="0">
                <a:solidFill>
                  <a:schemeClr val="bg1"/>
                </a:solidFill>
              </a:rPr>
              <a:t>By adding character complexity and length requirements, an administrator increases the amount of time a brute force attack will take on a system by orders of magnitude.</a:t>
            </a:r>
          </a:p>
          <a:p>
            <a:endParaRPr lang="en-US" sz="2200" dirty="0" smtClean="0">
              <a:solidFill>
                <a:schemeClr val="bg1"/>
              </a:solidFill>
            </a:endParaRPr>
          </a:p>
          <a:p>
            <a:r>
              <a:rPr lang="en-US" sz="2200" dirty="0" smtClean="0">
                <a:solidFill>
                  <a:schemeClr val="bg1"/>
                </a:solidFill>
              </a:rPr>
              <a:t>This should be taken into consideration when setting up corporate passwords standards and requirements.</a:t>
            </a: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Order of Magnitude </a:t>
            </a:r>
            <a:endParaRPr lang="en-US" dirty="0"/>
          </a:p>
        </p:txBody>
      </p:sp>
      <p:pic>
        <p:nvPicPr>
          <p:cNvPr id="3" name="Picture 2"/>
          <p:cNvPicPr/>
          <p:nvPr/>
        </p:nvPicPr>
        <p:blipFill>
          <a:blip r:embed="rId3" cstate="print"/>
          <a:stretch>
            <a:fillRect/>
          </a:stretch>
        </p:blipFill>
        <p:spPr>
          <a:xfrm>
            <a:off x="1676400" y="2057400"/>
            <a:ext cx="5943600" cy="3714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Order of Magnitude </a:t>
            </a:r>
            <a:endParaRPr lang="en-US" dirty="0"/>
          </a:p>
        </p:txBody>
      </p:sp>
      <p:pic>
        <p:nvPicPr>
          <p:cNvPr id="4" name="Picture 3"/>
          <p:cNvPicPr/>
          <p:nvPr/>
        </p:nvPicPr>
        <p:blipFill>
          <a:blip r:embed="rId3" cstate="print"/>
          <a:stretch>
            <a:fillRect/>
          </a:stretch>
        </p:blipFill>
        <p:spPr>
          <a:xfrm>
            <a:off x="1600200" y="2057400"/>
            <a:ext cx="5943600" cy="3714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type="triangle" w="med" len="med"/>
        </a:ln>
        <a:effectLst/>
      </a:spPr>
      <a:bodyPr/>
      <a:lstStyle>
        <a:defPPr>
          <a:defRPr>
            <a:latin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10.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11.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12.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13.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14.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2.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3.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4.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5.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6.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7.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8.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ppt/theme/themeOverride9.xml><?xml version="1.0" encoding="utf-8"?>
<a:themeOverride xmlns:a="http://schemas.openxmlformats.org/drawingml/2006/main">
  <a:clrScheme name="Blue Hues">
    <a:dk1>
      <a:srgbClr val="244061"/>
    </a:dk1>
    <a:lt1>
      <a:sysClr val="window" lastClr="FFFFFF"/>
    </a:lt1>
    <a:dk2>
      <a:srgbClr val="548DD4"/>
    </a:dk2>
    <a:lt2>
      <a:srgbClr val="C6D9F0"/>
    </a:lt2>
    <a:accent1>
      <a:srgbClr val="4F81BD"/>
    </a:accent1>
    <a:accent2>
      <a:srgbClr val="FFFFFF"/>
    </a:accent2>
    <a:accent3>
      <a:srgbClr val="BFBFBF"/>
    </a:accent3>
    <a:accent4>
      <a:srgbClr val="7F7F7F"/>
    </a:accent4>
    <a:accent5>
      <a:srgbClr val="DBE5F1"/>
    </a:accent5>
    <a:accent6>
      <a:srgbClr val="0070C0"/>
    </a:accent6>
    <a:hlink>
      <a:srgbClr val="0000FF"/>
    </a:hlink>
    <a:folHlink>
      <a:srgbClr val="1F497D"/>
    </a:folHlink>
  </a:clrScheme>
</a:themeOverride>
</file>

<file path=docProps/app.xml><?xml version="1.0" encoding="utf-8"?>
<Properties xmlns="http://schemas.openxmlformats.org/officeDocument/2006/extended-properties" xmlns:vt="http://schemas.openxmlformats.org/officeDocument/2006/docPropsVTypes">
  <Template/>
  <TotalTime>3968</TotalTime>
  <Words>1595</Words>
  <Application>Microsoft Office PowerPoint</Application>
  <PresentationFormat>On-screen Show (4:3)</PresentationFormat>
  <Paragraphs>244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Authentication through Password Protection </vt:lpstr>
      <vt:lpstr>Background to the Problem:</vt:lpstr>
      <vt:lpstr>Password Reset User Support:</vt:lpstr>
      <vt:lpstr>Problem:</vt:lpstr>
      <vt:lpstr>Password Complexity: Sample Company</vt:lpstr>
      <vt:lpstr>Password Complexity: Sample Company</vt:lpstr>
      <vt:lpstr>Order of Magnitude </vt:lpstr>
      <vt:lpstr>Order of Magnitude </vt:lpstr>
      <vt:lpstr>Order of Magnitude </vt:lpstr>
      <vt:lpstr>Potential Solutions:</vt:lpstr>
      <vt:lpstr>Identity Management Software  </vt:lpstr>
      <vt:lpstr>Leverage a Unified Directory Service </vt:lpstr>
      <vt:lpstr>Password Synchronization</vt:lpstr>
      <vt:lpstr>Case Study</vt:lpstr>
      <vt:lpstr>Company X Business Requirements</vt:lpstr>
      <vt:lpstr>Company X Decision</vt:lpstr>
      <vt:lpstr>Company X Project Financials</vt:lpstr>
      <vt:lpstr>Global AD</vt:lpstr>
      <vt:lpstr>Global AD</vt:lpstr>
      <vt:lpstr>Global AD</vt:lpstr>
      <vt:lpstr>FIM</vt:lpstr>
      <vt:lpstr>FIM</vt:lpstr>
      <vt:lpstr>FIM</vt:lpstr>
      <vt:lpstr>FIM &amp; Global AD</vt:lpstr>
      <vt:lpstr>Current Process Flow</vt:lpstr>
      <vt:lpstr>Future Process Flow</vt:lpstr>
      <vt:lpstr>Migration from the current to the future FIM and  BPOS  setup  </vt:lpstr>
      <vt:lpstr>Production Setup </vt:lpstr>
      <vt:lpstr>Authentication through Password Protection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Thunderbolt</dc:title>
  <dc:creator>Patrick John McNamara</dc:creator>
  <cp:lastModifiedBy>Yan Chen</cp:lastModifiedBy>
  <cp:revision>85</cp:revision>
  <dcterms:created xsi:type="dcterms:W3CDTF">2011-03-09T03:36:32Z</dcterms:created>
  <dcterms:modified xsi:type="dcterms:W3CDTF">2011-11-19T00:36:25Z</dcterms:modified>
</cp:coreProperties>
</file>