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85"/>
  </p:notesMasterIdLst>
  <p:sldIdLst>
    <p:sldId id="256" r:id="rId2"/>
    <p:sldId id="258" r:id="rId3"/>
    <p:sldId id="260" r:id="rId4"/>
    <p:sldId id="257" r:id="rId5"/>
    <p:sldId id="263" r:id="rId6"/>
    <p:sldId id="276" r:id="rId7"/>
    <p:sldId id="274" r:id="rId8"/>
    <p:sldId id="268" r:id="rId9"/>
    <p:sldId id="267" r:id="rId10"/>
    <p:sldId id="281" r:id="rId11"/>
    <p:sldId id="279" r:id="rId12"/>
    <p:sldId id="280" r:id="rId13"/>
    <p:sldId id="282" r:id="rId14"/>
    <p:sldId id="284" r:id="rId15"/>
    <p:sldId id="283" r:id="rId16"/>
    <p:sldId id="275" r:id="rId17"/>
    <p:sldId id="269" r:id="rId18"/>
    <p:sldId id="271" r:id="rId19"/>
    <p:sldId id="272" r:id="rId20"/>
    <p:sldId id="285" r:id="rId21"/>
    <p:sldId id="292" r:id="rId22"/>
    <p:sldId id="294" r:id="rId23"/>
    <p:sldId id="293" r:id="rId24"/>
    <p:sldId id="295" r:id="rId25"/>
    <p:sldId id="296" r:id="rId26"/>
    <p:sldId id="298" r:id="rId27"/>
    <p:sldId id="299" r:id="rId28"/>
    <p:sldId id="297" r:id="rId29"/>
    <p:sldId id="302" r:id="rId30"/>
    <p:sldId id="301" r:id="rId31"/>
    <p:sldId id="303" r:id="rId32"/>
    <p:sldId id="304" r:id="rId33"/>
    <p:sldId id="300" r:id="rId34"/>
    <p:sldId id="261" r:id="rId35"/>
    <p:sldId id="307" r:id="rId36"/>
    <p:sldId id="305" r:id="rId37"/>
    <p:sldId id="306" r:id="rId38"/>
    <p:sldId id="308" r:id="rId39"/>
    <p:sldId id="310" r:id="rId40"/>
    <p:sldId id="311" r:id="rId41"/>
    <p:sldId id="312" r:id="rId42"/>
    <p:sldId id="330" r:id="rId43"/>
    <p:sldId id="332" r:id="rId44"/>
    <p:sldId id="333" r:id="rId45"/>
    <p:sldId id="334" r:id="rId46"/>
    <p:sldId id="335" r:id="rId47"/>
    <p:sldId id="331" r:id="rId48"/>
    <p:sldId id="319" r:id="rId49"/>
    <p:sldId id="314" r:id="rId50"/>
    <p:sldId id="315" r:id="rId51"/>
    <p:sldId id="320" r:id="rId52"/>
    <p:sldId id="321" r:id="rId53"/>
    <p:sldId id="322" r:id="rId54"/>
    <p:sldId id="323" r:id="rId55"/>
    <p:sldId id="316" r:id="rId56"/>
    <p:sldId id="317" r:id="rId57"/>
    <p:sldId id="318" r:id="rId58"/>
    <p:sldId id="324" r:id="rId59"/>
    <p:sldId id="325" r:id="rId60"/>
    <p:sldId id="326" r:id="rId61"/>
    <p:sldId id="328" r:id="rId62"/>
    <p:sldId id="329" r:id="rId63"/>
    <p:sldId id="327" r:id="rId64"/>
    <p:sldId id="337" r:id="rId65"/>
    <p:sldId id="336" r:id="rId66"/>
    <p:sldId id="349" r:id="rId67"/>
    <p:sldId id="339" r:id="rId68"/>
    <p:sldId id="342" r:id="rId69"/>
    <p:sldId id="346" r:id="rId70"/>
    <p:sldId id="345" r:id="rId71"/>
    <p:sldId id="347" r:id="rId72"/>
    <p:sldId id="344" r:id="rId73"/>
    <p:sldId id="341" r:id="rId74"/>
    <p:sldId id="350" r:id="rId75"/>
    <p:sldId id="358" r:id="rId76"/>
    <p:sldId id="356" r:id="rId77"/>
    <p:sldId id="359" r:id="rId78"/>
    <p:sldId id="355" r:id="rId79"/>
    <p:sldId id="351" r:id="rId80"/>
    <p:sldId id="352" r:id="rId81"/>
    <p:sldId id="353" r:id="rId82"/>
    <p:sldId id="362" r:id="rId83"/>
    <p:sldId id="360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00D2C61-ABFE-4E30-9A0C-271AE7EE8329}">
          <p14:sldIdLst>
            <p14:sldId id="256"/>
            <p14:sldId id="258"/>
            <p14:sldId id="260"/>
          </p14:sldIdLst>
        </p14:section>
        <p14:section name="EXE" id="{C2EBB23C-2E42-4C46-943A-D634291C044A}">
          <p14:sldIdLst>
            <p14:sldId id="257"/>
            <p14:sldId id="263"/>
            <p14:sldId id="276"/>
            <p14:sldId id="274"/>
            <p14:sldId id="268"/>
            <p14:sldId id="267"/>
            <p14:sldId id="281"/>
            <p14:sldId id="279"/>
            <p14:sldId id="280"/>
            <p14:sldId id="282"/>
            <p14:sldId id="284"/>
            <p14:sldId id="283"/>
            <p14:sldId id="275"/>
            <p14:sldId id="269"/>
            <p14:sldId id="271"/>
            <p14:sldId id="272"/>
            <p14:sldId id="285"/>
            <p14:sldId id="292"/>
            <p14:sldId id="294"/>
            <p14:sldId id="293"/>
            <p14:sldId id="295"/>
            <p14:sldId id="296"/>
            <p14:sldId id="298"/>
            <p14:sldId id="299"/>
            <p14:sldId id="297"/>
            <p14:sldId id="302"/>
            <p14:sldId id="301"/>
            <p14:sldId id="303"/>
            <p14:sldId id="304"/>
            <p14:sldId id="300"/>
            <p14:sldId id="261"/>
            <p14:sldId id="307"/>
          </p14:sldIdLst>
        </p14:section>
        <p14:section name="KLEE" id="{D1F8514E-F1A2-4A15-9F76-DD1740F97931}">
          <p14:sldIdLst>
            <p14:sldId id="305"/>
            <p14:sldId id="306"/>
            <p14:sldId id="308"/>
            <p14:sldId id="310"/>
            <p14:sldId id="311"/>
            <p14:sldId id="312"/>
            <p14:sldId id="330"/>
            <p14:sldId id="332"/>
            <p14:sldId id="333"/>
            <p14:sldId id="334"/>
            <p14:sldId id="335"/>
            <p14:sldId id="331"/>
            <p14:sldId id="319"/>
            <p14:sldId id="314"/>
            <p14:sldId id="315"/>
            <p14:sldId id="320"/>
            <p14:sldId id="321"/>
            <p14:sldId id="322"/>
            <p14:sldId id="323"/>
            <p14:sldId id="316"/>
            <p14:sldId id="317"/>
            <p14:sldId id="318"/>
            <p14:sldId id="324"/>
            <p14:sldId id="325"/>
            <p14:sldId id="326"/>
            <p14:sldId id="328"/>
            <p14:sldId id="329"/>
            <p14:sldId id="327"/>
            <p14:sldId id="337"/>
            <p14:sldId id="336"/>
            <p14:sldId id="349"/>
            <p14:sldId id="339"/>
            <p14:sldId id="342"/>
            <p14:sldId id="346"/>
            <p14:sldId id="345"/>
            <p14:sldId id="347"/>
            <p14:sldId id="344"/>
            <p14:sldId id="341"/>
            <p14:sldId id="350"/>
            <p14:sldId id="358"/>
            <p14:sldId id="356"/>
            <p14:sldId id="359"/>
            <p14:sldId id="355"/>
            <p14:sldId id="351"/>
            <p14:sldId id="352"/>
            <p14:sldId id="353"/>
            <p14:sldId id="362"/>
            <p14:sldId id="3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99FF"/>
    <a:srgbClr val="FF3300"/>
    <a:srgbClr val="FF0066"/>
    <a:srgbClr val="E68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1479" autoAdjust="0"/>
  </p:normalViewPr>
  <p:slideViewPr>
    <p:cSldViewPr>
      <p:cViewPr>
        <p:scale>
          <a:sx n="107" d="100"/>
          <a:sy n="107" d="100"/>
        </p:scale>
        <p:origin x="-20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3AA15-F5FF-49A3-9D26-B109D828887E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CC246-35AA-481F-91DD-5F04D90EA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0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17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0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06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3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85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97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5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0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95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9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04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64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180000" rtl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29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92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8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8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65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05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05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06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086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733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5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802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675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188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22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837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618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180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156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55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21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4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931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674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620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516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191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285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748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751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25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893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0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02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736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22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774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759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040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138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263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025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907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6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02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114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1440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780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934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975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3601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5697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3272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1659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1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2537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6511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0581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0581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5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C246-35AA-481F-91DD-5F04D90EA2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1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2.xls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3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4.xls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5.xls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170113"/>
            <a:ext cx="7543800" cy="2517775"/>
          </a:xfrm>
        </p:spPr>
        <p:txBody>
          <a:bodyPr/>
          <a:lstStyle/>
          <a:p>
            <a:r>
              <a:rPr lang="en-US" sz="4800" dirty="0" smtClean="0"/>
              <a:t>Automatic Generation of Inputs of Death</a:t>
            </a:r>
            <a:br>
              <a:rPr lang="en-US" sz="4800" dirty="0" smtClean="0"/>
            </a:br>
            <a:r>
              <a:rPr lang="en-US" sz="4800" dirty="0" smtClean="0"/>
              <a:t>and High-Coverage Tests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562600"/>
            <a:ext cx="6461760" cy="45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Presented by Yoni Leibowitz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0100" y="762000"/>
            <a:ext cx="7543800" cy="914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EXE &amp; KLEE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209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Compiling...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199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checks around </a:t>
            </a:r>
            <a:r>
              <a:rPr lang="en-US" b="1" dirty="0" smtClean="0"/>
              <a:t>every</a:t>
            </a:r>
            <a:r>
              <a:rPr lang="en-US" dirty="0" smtClean="0"/>
              <a:t> </a:t>
            </a:r>
            <a:r>
              <a:rPr lang="en-US" b="1" dirty="0" smtClean="0"/>
              <a:t>assignment</a:t>
            </a:r>
            <a:r>
              <a:rPr lang="en-US" dirty="0" smtClean="0"/>
              <a:t>, </a:t>
            </a:r>
            <a:r>
              <a:rPr lang="en-US" b="1" dirty="0" smtClean="0"/>
              <a:t>expression</a:t>
            </a:r>
            <a:r>
              <a:rPr lang="en-US" dirty="0" smtClean="0"/>
              <a:t> </a:t>
            </a:r>
            <a:r>
              <a:rPr lang="en-US" b="1" dirty="0" smtClean="0"/>
              <a:t>&amp;</a:t>
            </a:r>
            <a:r>
              <a:rPr lang="en-US" dirty="0" smtClean="0"/>
              <a:t> </a:t>
            </a:r>
            <a:r>
              <a:rPr lang="en-US" b="1" dirty="0" smtClean="0"/>
              <a:t>branch</a:t>
            </a:r>
            <a:r>
              <a:rPr lang="en-US" dirty="0" smtClean="0"/>
              <a:t>, to determine if its operands are </a:t>
            </a:r>
            <a:r>
              <a:rPr lang="en-US" b="1" dirty="0" smtClean="0"/>
              <a:t>concrete</a:t>
            </a:r>
            <a:r>
              <a:rPr lang="en-US" dirty="0" smtClean="0"/>
              <a:t> or </a:t>
            </a:r>
            <a:r>
              <a:rPr lang="en-US" b="1" dirty="0" smtClean="0"/>
              <a:t>symbolic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645607"/>
            <a:ext cx="3352800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unsigned int a[4] = {1,3,5,2}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40500" y="5645607"/>
            <a:ext cx="1246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if (i &gt;=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13" name="Straight Arrow Connector 12"/>
          <p:cNvCxnSpPr>
            <a:endCxn id="33" idx="0"/>
          </p:cNvCxnSpPr>
          <p:nvPr/>
        </p:nvCxnSpPr>
        <p:spPr>
          <a:xfrm flipH="1">
            <a:off x="3581400" y="5350392"/>
            <a:ext cx="1586598" cy="2952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4" idx="0"/>
          </p:cNvCxnSpPr>
          <p:nvPr/>
        </p:nvCxnSpPr>
        <p:spPr>
          <a:xfrm>
            <a:off x="6540500" y="5350392"/>
            <a:ext cx="623207" cy="295215"/>
          </a:xfrm>
          <a:prstGeom prst="straightConnector1">
            <a:avLst/>
          </a:prstGeom>
          <a:ln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1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Compiling...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199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checks around </a:t>
            </a:r>
            <a:r>
              <a:rPr lang="en-US" b="1" dirty="0" smtClean="0"/>
              <a:t>every</a:t>
            </a:r>
            <a:r>
              <a:rPr lang="en-US" dirty="0" smtClean="0"/>
              <a:t> </a:t>
            </a:r>
            <a:r>
              <a:rPr lang="en-US" b="1" dirty="0" smtClean="0"/>
              <a:t>assignment</a:t>
            </a:r>
            <a:r>
              <a:rPr lang="en-US" dirty="0" smtClean="0"/>
              <a:t>, </a:t>
            </a:r>
            <a:r>
              <a:rPr lang="en-US" b="1" dirty="0" smtClean="0"/>
              <a:t>expression</a:t>
            </a:r>
            <a:r>
              <a:rPr lang="en-US" dirty="0" smtClean="0"/>
              <a:t> </a:t>
            </a:r>
            <a:r>
              <a:rPr lang="en-US" b="1" dirty="0" smtClean="0"/>
              <a:t>&amp;</a:t>
            </a:r>
            <a:r>
              <a:rPr lang="en-US" dirty="0" smtClean="0"/>
              <a:t> </a:t>
            </a:r>
            <a:r>
              <a:rPr lang="en-US" b="1" dirty="0" smtClean="0"/>
              <a:t>branch</a:t>
            </a:r>
            <a:r>
              <a:rPr lang="en-US" dirty="0" smtClean="0"/>
              <a:t>, to determine if its operands are </a:t>
            </a:r>
            <a:r>
              <a:rPr lang="en-US" b="1" dirty="0" smtClean="0"/>
              <a:t>concrete</a:t>
            </a:r>
            <a:r>
              <a:rPr lang="en-US" dirty="0" smtClean="0"/>
              <a:t> or </a:t>
            </a:r>
            <a:r>
              <a:rPr lang="en-US" b="1" dirty="0" smtClean="0"/>
              <a:t>symbolic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7200" y="5562600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If any operand is </a:t>
            </a:r>
            <a:r>
              <a:rPr lang="en-US" b="1" dirty="0" smtClean="0"/>
              <a:t>symbolic</a:t>
            </a:r>
            <a:r>
              <a:rPr lang="en-US" dirty="0" smtClean="0"/>
              <a:t>, the operation is not performed, but is </a:t>
            </a:r>
            <a:r>
              <a:rPr lang="en-US" b="1" dirty="0" smtClean="0"/>
              <a:t>added as a constraint </a:t>
            </a:r>
            <a:r>
              <a:rPr lang="en-US" dirty="0" smtClean="0"/>
              <a:t>for the current path</a:t>
            </a:r>
            <a:endParaRPr lang="en-US" b="1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1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9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Compiling...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199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code to </a:t>
            </a:r>
            <a:r>
              <a:rPr lang="en-US" b="1" dirty="0" smtClean="0"/>
              <a:t>fork</a:t>
            </a:r>
            <a:r>
              <a:rPr lang="en-US" dirty="0" smtClean="0"/>
              <a:t> program execution when it reaches a </a:t>
            </a:r>
            <a:r>
              <a:rPr lang="en-US" b="1" dirty="0" smtClean="0"/>
              <a:t>symbolic branch point</a:t>
            </a:r>
            <a:r>
              <a:rPr lang="en-US" dirty="0" smtClean="0"/>
              <a:t>, so that it can explore </a:t>
            </a:r>
            <a:r>
              <a:rPr lang="en-US" b="1" dirty="0" smtClean="0"/>
              <a:t>each possibility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3452" y="5638800"/>
            <a:ext cx="1246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if (i &gt;=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95600" y="5854243"/>
            <a:ext cx="787852" cy="54655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67059" y="5854243"/>
            <a:ext cx="914400" cy="546557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4600" y="58696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(i ≥ 4)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7200" y="586963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(i &lt; 4)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2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Compiling...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198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code to </a:t>
            </a:r>
            <a:r>
              <a:rPr lang="en-US" b="1" dirty="0" smtClean="0"/>
              <a:t>fork</a:t>
            </a:r>
            <a:r>
              <a:rPr lang="en-US" dirty="0" smtClean="0"/>
              <a:t> program execution when it reaches a </a:t>
            </a:r>
            <a:r>
              <a:rPr lang="en-US" b="1" dirty="0" smtClean="0"/>
              <a:t>symbolic branch point</a:t>
            </a:r>
            <a:r>
              <a:rPr lang="en-US" dirty="0" smtClean="0"/>
              <a:t>, so that it can explore </a:t>
            </a:r>
            <a:r>
              <a:rPr lang="en-US" b="1" dirty="0" smtClean="0"/>
              <a:t>each possibility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197" y="5562600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For each </a:t>
            </a:r>
            <a:r>
              <a:rPr lang="en-US" b="1" dirty="0" smtClean="0"/>
              <a:t>branch constraint</a:t>
            </a:r>
            <a:r>
              <a:rPr lang="en-US" dirty="0" smtClean="0"/>
              <a:t>, queries STP for existence of </a:t>
            </a:r>
            <a:r>
              <a:rPr lang="en-US" b="1" dirty="0" smtClean="0"/>
              <a:t>at least one solution</a:t>
            </a:r>
            <a:r>
              <a:rPr lang="en-US" dirty="0" smtClean="0"/>
              <a:t> </a:t>
            </a:r>
            <a:r>
              <a:rPr lang="en-US" b="1" dirty="0" smtClean="0"/>
              <a:t>for the current path</a:t>
            </a:r>
            <a:r>
              <a:rPr lang="en-US" dirty="0" smtClean="0"/>
              <a:t>. If not – stops executing path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2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Compiling...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198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code for checking if a </a:t>
            </a:r>
            <a:r>
              <a:rPr lang="en-US" b="1" dirty="0" smtClean="0"/>
              <a:t>symbolic expression </a:t>
            </a:r>
            <a:r>
              <a:rPr lang="en-US" dirty="0" smtClean="0"/>
              <a:t>could have </a:t>
            </a:r>
            <a:r>
              <a:rPr lang="en-US" b="1" dirty="0" smtClean="0"/>
              <a:t>any possible value </a:t>
            </a:r>
            <a:r>
              <a:rPr lang="en-US" dirty="0" smtClean="0"/>
              <a:t>that could cause </a:t>
            </a:r>
            <a:r>
              <a:rPr lang="en-US" b="1" dirty="0" smtClean="0"/>
              <a:t>errors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3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3452" y="5638800"/>
            <a:ext cx="1246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t / a[i]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8109" y="6069687"/>
            <a:ext cx="219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Division by Zero </a:t>
            </a:r>
            <a:r>
              <a:rPr lang="en-US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Compiling...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496755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example.c</a:t>
            </a:r>
            <a:endParaRPr lang="en-US" sz="2000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4140652" y="2429282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198" y="4706034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Inserts code for checking if a </a:t>
            </a:r>
            <a:r>
              <a:rPr lang="en-US" b="1" dirty="0" smtClean="0"/>
              <a:t>symbolic expression </a:t>
            </a:r>
            <a:r>
              <a:rPr lang="en-US" dirty="0" smtClean="0"/>
              <a:t>could have </a:t>
            </a:r>
            <a:r>
              <a:rPr lang="en-US" b="1" dirty="0" smtClean="0"/>
              <a:t>any possible value </a:t>
            </a:r>
            <a:r>
              <a:rPr lang="en-US" dirty="0" smtClean="0"/>
              <a:t>that could cause </a:t>
            </a:r>
            <a:r>
              <a:rPr lang="en-US" b="1" dirty="0" smtClean="0"/>
              <a:t>errors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2600" y="2944554"/>
            <a:ext cx="24384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example.out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900" y="3302079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Executable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26268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EXE 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06658" y="33528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3739634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3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197" y="5562600"/>
            <a:ext cx="7698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If the check passes – the path has been </a:t>
            </a:r>
            <a:r>
              <a:rPr lang="en-US" b="1" dirty="0" smtClean="0"/>
              <a:t>verified</a:t>
            </a:r>
            <a:r>
              <a:rPr lang="en-US" dirty="0" smtClean="0"/>
              <a:t> </a:t>
            </a:r>
            <a:r>
              <a:rPr lang="en-US" b="1" dirty="0" smtClean="0"/>
              <a:t>as safe</a:t>
            </a:r>
            <a:r>
              <a:rPr lang="en-US" dirty="0" smtClean="0"/>
              <a:t> </a:t>
            </a:r>
            <a:r>
              <a:rPr lang="en-US" b="1" dirty="0" smtClean="0"/>
              <a:t>under all possible input values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837810"/>
            <a:ext cx="2438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10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0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0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10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Running…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70122" y="2019300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e.g.   i = 8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0122" y="2735759"/>
            <a:ext cx="2237014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EXE generates a test case</a:t>
            </a: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31242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>
            <a:off x="6817179" y="24384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7400" y="1371600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4 ≤ i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825343" y="17526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Running…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9236" y="13260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e.g.   i = 2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4636" y="19737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p → a[2] = 5</a:t>
            </a:r>
          </a:p>
        </p:txBody>
      </p:sp>
      <p:sp>
        <p:nvSpPr>
          <p:cNvPr id="9" name="Rectangle 8"/>
          <p:cNvSpPr/>
          <p:nvPr/>
        </p:nvSpPr>
        <p:spPr>
          <a:xfrm>
            <a:off x="5857422" y="26214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a[2] = 5 – 1 =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0122" y="32691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a[4]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84636" y="4602659"/>
            <a:ext cx="2237014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EXE generates a test case</a:t>
            </a:r>
            <a:endParaRPr lang="en-US" sz="2200" dirty="0"/>
          </a:p>
        </p:txBody>
      </p:sp>
      <p:sp>
        <p:nvSpPr>
          <p:cNvPr id="15" name="Down Arrow 14"/>
          <p:cNvSpPr/>
          <p:nvPr/>
        </p:nvSpPr>
        <p:spPr>
          <a:xfrm>
            <a:off x="6817179" y="17070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6830786" y="23547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837136" y="30024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830786" y="36501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70122" y="3916859"/>
            <a:ext cx="2237014" cy="430887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Out of bounds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057400" y="41148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6858000" y="43359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867400" y="685800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0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≤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 ≤ 4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825343" y="10668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Running…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9236" y="1090018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e.g.   i = 0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4636" y="1737718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p → a[0] =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857422" y="2385418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a[0] = 1 – 1 =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0122" y="3033118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a[0]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84636" y="5021759"/>
            <a:ext cx="2237014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EXE generates a test case</a:t>
            </a:r>
            <a:endParaRPr lang="en-US" sz="2200" dirty="0"/>
          </a:p>
        </p:txBody>
      </p:sp>
      <p:sp>
        <p:nvSpPr>
          <p:cNvPr id="15" name="Down Arrow 14"/>
          <p:cNvSpPr/>
          <p:nvPr/>
        </p:nvSpPr>
        <p:spPr>
          <a:xfrm>
            <a:off x="6817179" y="1471018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6830786" y="2118718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837136" y="2766418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830786" y="3414118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70122" y="4324172"/>
            <a:ext cx="2237014" cy="430887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Division by 0</a:t>
            </a:r>
            <a:endParaRPr lang="en-US" sz="2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133600" y="44958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6858000" y="47550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867400" y="4497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0≤ i ≤ 4   ,   i ≠ 2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825343" y="8307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67400" y="3688259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t / 0 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828064" y="40692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8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Running…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1097459"/>
            <a:ext cx="1238249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i = 1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745159"/>
            <a:ext cx="1263649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p → a[1]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2392859"/>
            <a:ext cx="1236436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a[1] =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3040559"/>
            <a:ext cx="1249136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a[2]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3999" y="4422695"/>
            <a:ext cx="2787649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EXE determines neither ‘assert’ fails</a:t>
            </a:r>
            <a:endParaRPr lang="en-US" sz="2200" dirty="0"/>
          </a:p>
        </p:txBody>
      </p:sp>
      <p:sp>
        <p:nvSpPr>
          <p:cNvPr id="15" name="Down Arrow 14"/>
          <p:cNvSpPr/>
          <p:nvPr/>
        </p:nvSpPr>
        <p:spPr>
          <a:xfrm>
            <a:off x="7370082" y="14859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7370082" y="2125068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7370082" y="27738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7370082" y="3421559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111829" y="4813756"/>
            <a:ext cx="2993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334000" y="457200"/>
            <a:ext cx="2770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0≤ i ≤ 4   ,  i ≠ 2  ,   i ≠ 0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7370082" y="8382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58000" y="3695700"/>
            <a:ext cx="1246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2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4000" y="1097459"/>
            <a:ext cx="1219200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i = 3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5846082" y="8382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334000" y="1736805"/>
            <a:ext cx="1263649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p → a[3]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384505"/>
            <a:ext cx="1236436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a[3] =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34000" y="3032205"/>
            <a:ext cx="1249136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= a[1]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5846082" y="1477546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>
            <a:off x="5846082" y="2116714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5846082" y="2765505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5846082" y="3413205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334000" y="3687346"/>
            <a:ext cx="12464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≠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2 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7370082" y="4135854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>
            <a:off x="5846082" y="41275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6564086" y="5184695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333999" y="5458836"/>
            <a:ext cx="2787649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+mj-lt"/>
                <a:cs typeface="Calibri" pitchFamily="34" charset="0"/>
              </a:rPr>
              <a:t>2 valid test cases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make_symbolic(&amp;i);</a:t>
            </a:r>
          </a:p>
          <a:p>
            <a:pPr defTabSz="360000">
              <a:lnSpc>
                <a:spcPct val="50000"/>
              </a:lnSpc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3276600" cy="1371600"/>
          </a:xfrm>
        </p:spPr>
        <p:txBody>
          <a:bodyPr/>
          <a:lstStyle/>
          <a:p>
            <a:r>
              <a:rPr lang="en-US" sz="2800" dirty="0" smtClean="0"/>
              <a:t>Automatically Generating Inputs of Death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0"/>
            <a:ext cx="3429000" cy="15240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David Dill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Vijay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Ganesh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Cristian Cadar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Dawson Engler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Peter Pawlowski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0" y="800100"/>
            <a:ext cx="39624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KLEE</a:t>
            </a:r>
            <a:endParaRPr lang="en-US" sz="4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800100"/>
            <a:ext cx="32766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EXE</a:t>
            </a:r>
            <a:endParaRPr lang="en-US" sz="4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2133600"/>
            <a:ext cx="4038600" cy="2212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Unassisted &amp; Automatic Generation of High-Coverage Tests for Complex System Programs</a:t>
            </a:r>
            <a:endParaRPr lang="en-US" sz="28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91000" y="4572000"/>
            <a:ext cx="3962400" cy="1028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Cristian Cadar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Daniel Dunbar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Dawson Engler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9906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65150" y="2590800"/>
            <a:ext cx="11811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test3.out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77850" y="3942834"/>
            <a:ext cx="1295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test3.forks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65150" y="1307068"/>
            <a:ext cx="1295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test3.err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30450" y="2561272"/>
            <a:ext cx="5943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# concrete byte values:</a:t>
            </a:r>
          </a:p>
          <a:p>
            <a:r>
              <a:rPr lang="en-US" dirty="0"/>
              <a:t>0 # i[0</a:t>
            </a:r>
            <a:r>
              <a:rPr lang="en-US" dirty="0" smtClean="0"/>
              <a:t>], 0 </a:t>
            </a:r>
            <a:r>
              <a:rPr lang="en-US" dirty="0"/>
              <a:t># i[1</a:t>
            </a:r>
            <a:r>
              <a:rPr lang="en-US" dirty="0" smtClean="0"/>
              <a:t>], 0 </a:t>
            </a:r>
            <a:r>
              <a:rPr lang="en-US" dirty="0"/>
              <a:t># i[2</a:t>
            </a:r>
            <a:r>
              <a:rPr lang="en-US" dirty="0" smtClean="0"/>
              <a:t>], 0 </a:t>
            </a:r>
            <a:r>
              <a:rPr lang="en-US" dirty="0"/>
              <a:t># i[3]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0450" y="1676400"/>
            <a:ext cx="5359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ERROR: simple.c:16 </a:t>
            </a:r>
            <a:r>
              <a:rPr lang="es-ES" dirty="0">
                <a:solidFill>
                  <a:schemeClr val="tx1"/>
                </a:solidFill>
              </a:rPr>
              <a:t>Division/modulo by zero!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0450" y="3942834"/>
            <a:ext cx="59436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# take these choices to follow path</a:t>
            </a:r>
          </a:p>
          <a:p>
            <a:r>
              <a:rPr lang="en-US" dirty="0"/>
              <a:t>0 # false branch (line 5)</a:t>
            </a:r>
          </a:p>
          <a:p>
            <a:r>
              <a:rPr lang="en-US" dirty="0"/>
              <a:t>0 # false (implicit: pointer overflow check on line 9)</a:t>
            </a:r>
          </a:p>
          <a:p>
            <a:r>
              <a:rPr lang="en-US" dirty="0"/>
              <a:t>1 # true (implicit: div−by−0 check on line 16)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58000" y="2744688"/>
            <a:ext cx="831850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i = 0</a:t>
            </a:r>
          </a:p>
        </p:txBody>
      </p:sp>
      <p:sp>
        <p:nvSpPr>
          <p:cNvPr id="40" name="Down Arrow 39"/>
          <p:cNvSpPr/>
          <p:nvPr/>
        </p:nvSpPr>
        <p:spPr>
          <a:xfrm rot="16200000">
            <a:off x="6101443" y="2826782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5" name="Picture 2" descr="C:\Users\Jony\AppData\Local\Microsoft\Windows\Temporary Internet Files\Content.IE5\3XFYEEN4\MC900432599[1]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7" y="1752600"/>
            <a:ext cx="585107" cy="5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Jony\AppData\Local\Microsoft\Windows\Temporary Internet Files\Content.IE5\3XFYEEN4\MC900432599[1]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6" y="3048000"/>
            <a:ext cx="585107" cy="5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Jony\AppData\Local\Microsoft\Windows\Temporary Internet Files\Content.IE5\3XFYEEN4\MC900432599[1]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5" y="4443186"/>
            <a:ext cx="585107" cy="5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Connector 77"/>
          <p:cNvCxnSpPr/>
          <p:nvPr/>
        </p:nvCxnSpPr>
        <p:spPr>
          <a:xfrm>
            <a:off x="4626429" y="2045153"/>
            <a:ext cx="2612571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120758"/>
            <a:ext cx="1844675" cy="166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43000" y="3438435"/>
            <a:ext cx="63246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b="1" dirty="0" smtClean="0">
                <a:latin typeface="+mj-lt"/>
                <a:cs typeface="Calibri" pitchFamily="34" charset="0"/>
              </a:rPr>
              <a:t>   EXE</a:t>
            </a:r>
          </a:p>
          <a:p>
            <a:r>
              <a:rPr lang="en-US" sz="2200" b="1" dirty="0" smtClean="0">
                <a:latin typeface="+mj-lt"/>
                <a:cs typeface="Calibri" pitchFamily="34" charset="0"/>
              </a:rPr>
              <a:t>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3607713"/>
            <a:ext cx="990600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query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42154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5039718"/>
            <a:ext cx="13208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Server</a:t>
            </a:r>
          </a:p>
          <a:p>
            <a:pPr algn="ctr"/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37300" y="5532532"/>
            <a:ext cx="990600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cache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6605" y="5363254"/>
            <a:ext cx="13208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STP</a:t>
            </a:r>
          </a:p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Solver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16200000">
            <a:off x="58156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484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hash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6666593" y="4301080"/>
            <a:ext cx="332014" cy="60488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1447799"/>
            <a:ext cx="7620000" cy="199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Arial" pitchFamily="34" charset="0"/>
              <a:buAutoNum type="arabicPeriod"/>
            </a:pPr>
            <a:r>
              <a:rPr lang="en-US" dirty="0" smtClean="0"/>
              <a:t>Caching constraints to avoid calling STP</a:t>
            </a:r>
          </a:p>
          <a:p>
            <a:pPr lvl="1"/>
            <a:r>
              <a:rPr lang="en-US" dirty="0" smtClean="0"/>
              <a:t>Goal – avoid calling STP when possible</a:t>
            </a:r>
          </a:p>
          <a:p>
            <a:pPr lvl="1"/>
            <a:r>
              <a:rPr lang="en-US" dirty="0" smtClean="0"/>
              <a:t>Results of queries and constraint solutions are cached</a:t>
            </a:r>
          </a:p>
          <a:p>
            <a:pPr lvl="1"/>
            <a:r>
              <a:rPr lang="en-US" dirty="0" smtClean="0"/>
              <a:t>Cache is managed by a server process</a:t>
            </a:r>
          </a:p>
          <a:p>
            <a:pPr lvl="1"/>
            <a:r>
              <a:rPr lang="en-US" dirty="0" smtClean="0"/>
              <a:t>Naïve implementation – significant overhead</a:t>
            </a:r>
          </a:p>
          <a:p>
            <a:pPr marL="411480" lvl="1" indent="0">
              <a:buFont typeface="Arial" pitchFamily="34" charset="0"/>
              <a:buNone/>
            </a:pPr>
            <a:endParaRPr lang="en-US" dirty="0" smtClean="0"/>
          </a:p>
          <a:p>
            <a:pPr marL="114300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0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43000" y="3438435"/>
            <a:ext cx="63246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b="1" dirty="0" smtClean="0">
                <a:latin typeface="+mj-lt"/>
                <a:cs typeface="Calibri" pitchFamily="34" charset="0"/>
              </a:rPr>
              <a:t>   EXE</a:t>
            </a:r>
          </a:p>
          <a:p>
            <a:r>
              <a:rPr lang="en-US" sz="2200" b="1" dirty="0" smtClean="0">
                <a:latin typeface="+mj-lt"/>
                <a:cs typeface="Calibri" pitchFamily="34" charset="0"/>
              </a:rPr>
              <a:t>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7620000" cy="1990635"/>
          </a:xfrm>
        </p:spPr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en-US" dirty="0" smtClean="0"/>
              <a:t>Caching constraints to avoid calling STP</a:t>
            </a:r>
          </a:p>
          <a:p>
            <a:pPr lvl="1"/>
            <a:r>
              <a:rPr lang="en-US" dirty="0" smtClean="0"/>
              <a:t>Goal – </a:t>
            </a:r>
            <a:r>
              <a:rPr lang="en-US" dirty="0"/>
              <a:t>avoid calling STP when possible</a:t>
            </a:r>
          </a:p>
          <a:p>
            <a:pPr lvl="1"/>
            <a:r>
              <a:rPr lang="en-US" dirty="0" smtClean="0"/>
              <a:t>Results of queries and constraint solutions are cached</a:t>
            </a:r>
          </a:p>
          <a:p>
            <a:pPr lvl="1"/>
            <a:r>
              <a:rPr lang="en-US" dirty="0" smtClean="0"/>
              <a:t>Cache is managed by a server process</a:t>
            </a:r>
          </a:p>
          <a:p>
            <a:pPr lvl="1"/>
            <a:r>
              <a:rPr lang="en-US" dirty="0"/>
              <a:t>Naïve implementation – significant overhead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0" y="3607713"/>
            <a:ext cx="990600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query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42154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5039718"/>
            <a:ext cx="13208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Server</a:t>
            </a:r>
          </a:p>
          <a:p>
            <a:pPr algn="ctr"/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37300" y="5532532"/>
            <a:ext cx="990600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cache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61100" y="6267272"/>
            <a:ext cx="1143000" cy="43088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hit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6605" y="5363254"/>
            <a:ext cx="1320800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STP</a:t>
            </a:r>
          </a:p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Solver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16200000">
            <a:off x="58156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484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hash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6666593" y="4301080"/>
            <a:ext cx="332014" cy="60488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99" y="4981548"/>
            <a:ext cx="111920" cy="218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ent-Up Arrow 5"/>
          <p:cNvSpPr/>
          <p:nvPr/>
        </p:nvSpPr>
        <p:spPr>
          <a:xfrm flipH="1">
            <a:off x="1523999" y="4301080"/>
            <a:ext cx="4457697" cy="898550"/>
          </a:xfrm>
          <a:prstGeom prst="bentUpArrow">
            <a:avLst>
              <a:gd name="adj1" fmla="val 16520"/>
              <a:gd name="adj2" fmla="val 25000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5363254"/>
            <a:ext cx="1334405" cy="76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75657" y="5363254"/>
            <a:ext cx="1301748" cy="769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43000" y="3438435"/>
            <a:ext cx="63246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b="1" dirty="0" smtClean="0">
                <a:latin typeface="+mj-lt"/>
                <a:cs typeface="Calibri" pitchFamily="34" charset="0"/>
              </a:rPr>
              <a:t>   EXE</a:t>
            </a:r>
          </a:p>
          <a:p>
            <a:r>
              <a:rPr lang="en-US" sz="2200" b="1" dirty="0" smtClean="0">
                <a:latin typeface="+mj-lt"/>
                <a:cs typeface="Calibri" pitchFamily="34" charset="0"/>
              </a:rPr>
              <a:t>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3607713"/>
            <a:ext cx="990600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query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42154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string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5039718"/>
            <a:ext cx="13208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Server</a:t>
            </a:r>
          </a:p>
          <a:p>
            <a:pPr algn="ctr"/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37300" y="5532532"/>
            <a:ext cx="990600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cache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61100" y="6267272"/>
            <a:ext cx="1143000" cy="430887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miss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4598313"/>
            <a:ext cx="990600" cy="430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result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6605" y="5363254"/>
            <a:ext cx="13208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STP</a:t>
            </a:r>
          </a:p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Solver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156605" y="4330700"/>
            <a:ext cx="332014" cy="9271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2012" y="4598313"/>
            <a:ext cx="9906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query</a:t>
            </a:r>
          </a:p>
        </p:txBody>
      </p:sp>
      <p:sp>
        <p:nvSpPr>
          <p:cNvPr id="24" name="Down Arrow 23"/>
          <p:cNvSpPr/>
          <p:nvPr/>
        </p:nvSpPr>
        <p:spPr>
          <a:xfrm rot="16200000">
            <a:off x="5815693" y="3632656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48400" y="3607713"/>
            <a:ext cx="990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hash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6666593" y="4301080"/>
            <a:ext cx="332014" cy="60488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60809" y="4330700"/>
            <a:ext cx="3820891" cy="927100"/>
            <a:chOff x="2160809" y="4330700"/>
            <a:chExt cx="3820891" cy="927100"/>
          </a:xfrm>
        </p:grpSpPr>
        <p:sp>
          <p:nvSpPr>
            <p:cNvPr id="19" name="Down Arrow 18"/>
            <p:cNvSpPr/>
            <p:nvPr/>
          </p:nvSpPr>
          <p:spPr>
            <a:xfrm rot="10800000">
              <a:off x="2160809" y="4330700"/>
              <a:ext cx="332014" cy="927100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Down Arrow 27"/>
            <p:cNvSpPr/>
            <p:nvPr/>
          </p:nvSpPr>
          <p:spPr>
            <a:xfrm rot="16200000">
              <a:off x="3983085" y="3259184"/>
              <a:ext cx="332014" cy="3665217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5999" y="4981548"/>
              <a:ext cx="111920" cy="218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1447799"/>
            <a:ext cx="7620000" cy="199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Arial" pitchFamily="34" charset="0"/>
              <a:buAutoNum type="arabicPeriod"/>
            </a:pPr>
            <a:r>
              <a:rPr lang="en-US" dirty="0" smtClean="0"/>
              <a:t>Caching constraints to avoid calling STP</a:t>
            </a:r>
          </a:p>
          <a:p>
            <a:pPr lvl="1"/>
            <a:r>
              <a:rPr lang="en-US" dirty="0" smtClean="0"/>
              <a:t>Goal – avoid calling STP when possible</a:t>
            </a:r>
          </a:p>
          <a:p>
            <a:pPr lvl="1"/>
            <a:r>
              <a:rPr lang="en-US" dirty="0" smtClean="0"/>
              <a:t>Results of queries and constraint solutions are cached</a:t>
            </a:r>
          </a:p>
          <a:p>
            <a:pPr lvl="1"/>
            <a:r>
              <a:rPr lang="en-US" dirty="0" smtClean="0"/>
              <a:t>Cache is managed by a server process</a:t>
            </a:r>
          </a:p>
          <a:p>
            <a:pPr lvl="1"/>
            <a:r>
              <a:rPr lang="en-US" dirty="0" smtClean="0"/>
              <a:t>Naïve implementation – significant overhead</a:t>
            </a:r>
          </a:p>
          <a:p>
            <a:pPr marL="411480" lvl="1" indent="0">
              <a:buFont typeface="Arial" pitchFamily="34" charset="0"/>
              <a:buNone/>
            </a:pPr>
            <a:endParaRPr lang="en-US" dirty="0" smtClean="0"/>
          </a:p>
          <a:p>
            <a:pPr marL="114300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9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34290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Constraint Independence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Breaking constraints into multiple, independent, subsets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Discard irrelevant constraints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Small cost for computing independent subsets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yield additional cache hits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66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572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Constraint Independence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464475"/>
            <a:ext cx="26670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0000"/>
            <a:r>
              <a:rPr lang="en-US" dirty="0">
                <a:latin typeface="Calibri" pitchFamily="34" charset="0"/>
                <a:cs typeface="Calibri" pitchFamily="34" charset="0"/>
              </a:rPr>
              <a:t>if (A[i] &gt; A[i+1])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{</a:t>
            </a:r>
          </a:p>
          <a:p>
            <a:pPr defTabSz="180000"/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defTabSz="180000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(B[j] + B[j-1] == B[j+1])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{</a:t>
            </a:r>
          </a:p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	…</a:t>
            </a:r>
          </a:p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3271" y="4114800"/>
            <a:ext cx="39624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dirty="0">
                <a:latin typeface="Calibri" pitchFamily="34" charset="0"/>
                <a:cs typeface="Calibri" pitchFamily="34" charset="0"/>
              </a:rPr>
              <a:t>] &gt;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A[i+1]) &amp;&amp; (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3271" y="3581400"/>
            <a:ext cx="39624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dirty="0">
                <a:latin typeface="Calibri" pitchFamily="34" charset="0"/>
                <a:cs typeface="Calibri" pitchFamily="34" charset="0"/>
              </a:rPr>
              <a:t>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≤ A[i+1]) &amp;&amp; (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3271" y="3059668"/>
            <a:ext cx="39624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dirty="0">
                <a:latin typeface="Calibri" pitchFamily="34" charset="0"/>
                <a:cs typeface="Calibri" pitchFamily="34" charset="0"/>
              </a:rPr>
              <a:t>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≤ A[i+1]) &amp;&amp; (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≠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3271" y="2526268"/>
            <a:ext cx="39624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dirty="0">
                <a:latin typeface="Calibri" pitchFamily="34" charset="0"/>
                <a:cs typeface="Calibri" pitchFamily="34" charset="0"/>
              </a:rPr>
              <a:t>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&gt; A[i+1]) &amp;&amp; (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≠ </a:t>
            </a:r>
            <a:r>
              <a:rPr lang="en-US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3758293" y="3289637"/>
            <a:ext cx="332014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38271" y="4724400"/>
            <a:ext cx="2692400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4 possible paths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724400"/>
            <a:ext cx="26924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2 consecutive independent branches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572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Constraint Independence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62400" y="2721076"/>
            <a:ext cx="9144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Straight Arrow Connector 55"/>
          <p:cNvCxnSpPr>
            <a:stCxn id="21" idx="2"/>
            <a:endCxn id="94" idx="0"/>
          </p:cNvCxnSpPr>
          <p:nvPr/>
        </p:nvCxnSpPr>
        <p:spPr>
          <a:xfrm flipH="1">
            <a:off x="2705100" y="3063976"/>
            <a:ext cx="1714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1" idx="2"/>
            <a:endCxn id="109" idx="0"/>
          </p:cNvCxnSpPr>
          <p:nvPr/>
        </p:nvCxnSpPr>
        <p:spPr>
          <a:xfrm>
            <a:off x="4419600" y="3063976"/>
            <a:ext cx="1714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438400" y="335507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A[i]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≤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A[i+1]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2209800" y="3997426"/>
            <a:ext cx="9906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10200" y="335507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A[i] &gt; A[i+1]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638800" y="3997426"/>
            <a:ext cx="9906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" name="Straight Arrow Connector 112"/>
          <p:cNvCxnSpPr>
            <a:stCxn id="94" idx="2"/>
          </p:cNvCxnSpPr>
          <p:nvPr/>
        </p:nvCxnSpPr>
        <p:spPr>
          <a:xfrm flipH="1">
            <a:off x="1752600" y="4340326"/>
            <a:ext cx="952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4" idx="2"/>
          </p:cNvCxnSpPr>
          <p:nvPr/>
        </p:nvCxnSpPr>
        <p:spPr>
          <a:xfrm>
            <a:off x="2705100" y="4340326"/>
            <a:ext cx="952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2"/>
          </p:cNvCxnSpPr>
          <p:nvPr/>
        </p:nvCxnSpPr>
        <p:spPr>
          <a:xfrm flipH="1">
            <a:off x="5219700" y="4340326"/>
            <a:ext cx="9144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9" idx="2"/>
          </p:cNvCxnSpPr>
          <p:nvPr/>
        </p:nvCxnSpPr>
        <p:spPr>
          <a:xfrm>
            <a:off x="6134100" y="4340326"/>
            <a:ext cx="9906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52400" y="5420380"/>
            <a:ext cx="219075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] ≤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A[i+1])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&amp;&amp;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≠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362200" y="5420380"/>
            <a:ext cx="219075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] ≤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A[i+1])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&amp;&amp;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286250" y="5420380"/>
            <a:ext cx="219075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&gt; A[i+1])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&amp;&amp;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≠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553200" y="5420380"/>
            <a:ext cx="219075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(A[i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&gt; A[i+1])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&amp;&amp;</a:t>
            </a:r>
          </a:p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2954564" y="2057400"/>
            <a:ext cx="2930071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no optimization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000250" y="3123849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9" name="Oval 128"/>
          <p:cNvSpPr/>
          <p:nvPr/>
        </p:nvSpPr>
        <p:spPr>
          <a:xfrm>
            <a:off x="6400800" y="3124953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30" name="Oval 129"/>
          <p:cNvSpPr/>
          <p:nvPr/>
        </p:nvSpPr>
        <p:spPr>
          <a:xfrm>
            <a:off x="1019175" y="6239204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1" name="Oval 130"/>
          <p:cNvSpPr/>
          <p:nvPr/>
        </p:nvSpPr>
        <p:spPr>
          <a:xfrm>
            <a:off x="3228975" y="6239204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32" name="Oval 131"/>
          <p:cNvSpPr/>
          <p:nvPr/>
        </p:nvSpPr>
        <p:spPr>
          <a:xfrm>
            <a:off x="5153025" y="6239204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33" name="Oval 132"/>
          <p:cNvSpPr/>
          <p:nvPr/>
        </p:nvSpPr>
        <p:spPr>
          <a:xfrm>
            <a:off x="7419975" y="6239204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86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572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Constraint Independence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62400" y="2721076"/>
            <a:ext cx="9144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Straight Arrow Connector 55"/>
          <p:cNvCxnSpPr>
            <a:stCxn id="21" idx="2"/>
            <a:endCxn id="94" idx="0"/>
          </p:cNvCxnSpPr>
          <p:nvPr/>
        </p:nvCxnSpPr>
        <p:spPr>
          <a:xfrm flipH="1">
            <a:off x="2705100" y="3063976"/>
            <a:ext cx="1714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1" idx="2"/>
            <a:endCxn id="109" idx="0"/>
          </p:cNvCxnSpPr>
          <p:nvPr/>
        </p:nvCxnSpPr>
        <p:spPr>
          <a:xfrm>
            <a:off x="4419600" y="3063976"/>
            <a:ext cx="1714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438400" y="335507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A[i]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≤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A[i+1]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2209800" y="3997426"/>
            <a:ext cx="9906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10200" y="335507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A[i] &gt; A[i+1]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638800" y="3997426"/>
            <a:ext cx="990600" cy="342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“if”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" name="Straight Arrow Connector 112"/>
          <p:cNvCxnSpPr>
            <a:stCxn id="94" idx="2"/>
          </p:cNvCxnSpPr>
          <p:nvPr/>
        </p:nvCxnSpPr>
        <p:spPr>
          <a:xfrm flipH="1">
            <a:off x="1752600" y="4340326"/>
            <a:ext cx="952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4" idx="2"/>
          </p:cNvCxnSpPr>
          <p:nvPr/>
        </p:nvCxnSpPr>
        <p:spPr>
          <a:xfrm>
            <a:off x="2705100" y="4340326"/>
            <a:ext cx="9525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2"/>
          </p:cNvCxnSpPr>
          <p:nvPr/>
        </p:nvCxnSpPr>
        <p:spPr>
          <a:xfrm flipH="1">
            <a:off x="5219700" y="4340326"/>
            <a:ext cx="9144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9" idx="2"/>
          </p:cNvCxnSpPr>
          <p:nvPr/>
        </p:nvCxnSpPr>
        <p:spPr>
          <a:xfrm>
            <a:off x="6134100" y="4340326"/>
            <a:ext cx="990600" cy="93345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152400" y="5420380"/>
            <a:ext cx="219075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≠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362200" y="5420380"/>
            <a:ext cx="219075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286250" y="5420380"/>
            <a:ext cx="219075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B[j] + B[j-1] ≠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553200" y="5420380"/>
            <a:ext cx="219075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(B[j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] + B[j-1]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B[j+1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2954564" y="2057400"/>
            <a:ext cx="2930071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with optimization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00250" y="3123849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6400800" y="3124953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1019175" y="5791200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28975" y="5791200"/>
            <a:ext cx="457200" cy="4624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572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 smtClean="0"/>
              <a:t>Constraint Independence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862626"/>
            <a:ext cx="2930071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no optimization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3885" y="3862626"/>
            <a:ext cx="2930071" cy="4308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with optimization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293513"/>
            <a:ext cx="29300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2400" dirty="0" smtClean="0">
                <a:latin typeface="Calibri" pitchFamily="34" charset="0"/>
                <a:cs typeface="Calibri" pitchFamily="34" charset="0"/>
              </a:rPr>
              <a:t>2(2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-1) queries to STP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2999" y="4293513"/>
            <a:ext cx="29300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sz="2800" dirty="0" smtClean="0">
                <a:latin typeface="Calibri" pitchFamily="34" charset="0"/>
                <a:cs typeface="Calibri" pitchFamily="34" charset="0"/>
              </a:rPr>
              <a:t>2n queries to STP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21000" y="2362200"/>
            <a:ext cx="26924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Calibri" pitchFamily="34" charset="0"/>
              </a:rPr>
              <a:t>‘n’ consecutive independent branches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054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3"/>
            </a:pPr>
            <a:r>
              <a:rPr lang="en-US" dirty="0" smtClean="0"/>
              <a:t>Search Heuristics – “Best First Search” &amp; DFS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default, EXE uses DFS when forking for picking which branch to follow first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Problem – Loops bounded by symbolic variables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Each forked process calls search server, and blocks</a:t>
            </a:r>
          </a:p>
          <a:p>
            <a:pPr lvl="2"/>
            <a:r>
              <a:rPr lang="en-US" dirty="0" smtClean="0"/>
              <a:t>Server picks process blocked on line of code which has run the fewer number of times</a:t>
            </a:r>
          </a:p>
          <a:p>
            <a:pPr lvl="2"/>
            <a:r>
              <a:rPr lang="en-US" dirty="0" smtClean="0"/>
              <a:t>Picked process and children are run with DFS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7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1613119"/>
            <a:ext cx="670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-100" dirty="0">
                <a:solidFill>
                  <a:srgbClr val="242852"/>
                </a:solidFill>
                <a:ea typeface="+mj-ea"/>
                <a:cs typeface="+mj-cs"/>
              </a:rPr>
              <a:t>What if you </a:t>
            </a:r>
            <a:r>
              <a:rPr lang="en-US" sz="5400" spc="-100" dirty="0" smtClean="0">
                <a:solidFill>
                  <a:srgbClr val="242852"/>
                </a:solidFill>
                <a:ea typeface="+mj-ea"/>
                <a:cs typeface="+mj-cs"/>
              </a:rPr>
              <a:t>could find </a:t>
            </a:r>
            <a:r>
              <a:rPr lang="en-US" sz="5400" b="1" spc="-100" dirty="0">
                <a:solidFill>
                  <a:srgbClr val="242852"/>
                </a:solidFill>
                <a:ea typeface="+mj-ea"/>
                <a:cs typeface="+mj-cs"/>
              </a:rPr>
              <a:t>all</a:t>
            </a:r>
            <a:r>
              <a:rPr lang="en-US" sz="5400" spc="-100" dirty="0">
                <a:solidFill>
                  <a:srgbClr val="242852"/>
                </a:solidFill>
                <a:ea typeface="+mj-ea"/>
                <a:cs typeface="+mj-cs"/>
              </a:rPr>
              <a:t> the bugs in your code, </a:t>
            </a:r>
            <a:r>
              <a:rPr lang="en-US" sz="5400" b="1" spc="-100" dirty="0" smtClean="0">
                <a:solidFill>
                  <a:srgbClr val="242852"/>
                </a:solidFill>
                <a:ea typeface="+mj-ea"/>
                <a:cs typeface="+mj-cs"/>
              </a:rPr>
              <a:t>automatically </a:t>
            </a:r>
            <a:r>
              <a:rPr lang="en-US" sz="5400" spc="-100" dirty="0" smtClean="0">
                <a:solidFill>
                  <a:srgbClr val="2428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to find bugs in</a:t>
            </a:r>
          </a:p>
          <a:p>
            <a:pPr lvl="2"/>
            <a:r>
              <a:rPr lang="en-US" dirty="0" smtClean="0"/>
              <a:t>2 </a:t>
            </a:r>
            <a:r>
              <a:rPr lang="en-US" dirty="0"/>
              <a:t>p</a:t>
            </a:r>
            <a:r>
              <a:rPr lang="en-US" dirty="0" smtClean="0"/>
              <a:t>acket filters (FreeBSD &amp; Linux)</a:t>
            </a:r>
          </a:p>
          <a:p>
            <a:pPr lvl="2"/>
            <a:r>
              <a:rPr lang="en-US" dirty="0" smtClean="0"/>
              <a:t>DHCP server (udhcpd)</a:t>
            </a:r>
          </a:p>
          <a:p>
            <a:pPr lvl="2"/>
            <a:r>
              <a:rPr lang="en-US" dirty="0" smtClean="0"/>
              <a:t>Perl compatible regular </a:t>
            </a:r>
            <a:r>
              <a:rPr lang="en-US" dirty="0"/>
              <a:t>e</a:t>
            </a:r>
            <a:r>
              <a:rPr lang="en-US" dirty="0" smtClean="0"/>
              <a:t>xpressions library (pcre)</a:t>
            </a:r>
          </a:p>
          <a:p>
            <a:pPr lvl="2"/>
            <a:r>
              <a:rPr lang="en-US" dirty="0" smtClean="0"/>
              <a:t>XML parser library (expat)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Ran </a:t>
            </a:r>
            <a:r>
              <a:rPr lang="en-US" dirty="0"/>
              <a:t>EXE </a:t>
            </a:r>
            <a:r>
              <a:rPr lang="en-US" dirty="0" smtClean="0"/>
              <a:t>without optimizations</a:t>
            </a:r>
            <a:r>
              <a:rPr lang="en-US" dirty="0"/>
              <a:t>, with each optimization separately, and with </a:t>
            </a:r>
            <a:r>
              <a:rPr lang="en-US" dirty="0" smtClean="0"/>
              <a:t>all optimizations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Positive</a:t>
            </a:r>
            <a:endParaRPr lang="en-US" dirty="0"/>
          </a:p>
          <a:p>
            <a:pPr lvl="2">
              <a:lnSpc>
                <a:spcPct val="200000"/>
              </a:lnSpc>
            </a:pPr>
            <a:r>
              <a:rPr lang="en-US" dirty="0" smtClean="0"/>
              <a:t>With </a:t>
            </a:r>
            <a:r>
              <a:rPr lang="en-US" dirty="0"/>
              <a:t>both caching &amp; independence – Faster by 7%-20%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Cache </a:t>
            </a:r>
            <a:r>
              <a:rPr lang="en-US" dirty="0"/>
              <a:t>hit rate jumps sharply with independence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Cost </a:t>
            </a:r>
            <a:r>
              <a:rPr lang="en-US" dirty="0"/>
              <a:t>of independence – near zero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Best </a:t>
            </a:r>
            <a:r>
              <a:rPr lang="en-US" dirty="0"/>
              <a:t>First Search gets (almost) full coverage more than twice as fast than DFS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Coverage with BFS </a:t>
            </a:r>
            <a:r>
              <a:rPr lang="en-US" dirty="0"/>
              <a:t>compared to random testing: </a:t>
            </a:r>
            <a:r>
              <a:rPr lang="en-US" dirty="0" smtClean="0"/>
              <a:t>92</a:t>
            </a:r>
            <a:r>
              <a:rPr lang="en-US" dirty="0"/>
              <a:t>% against </a:t>
            </a:r>
            <a:r>
              <a:rPr lang="en-US" dirty="0" smtClean="0"/>
              <a:t>57</a:t>
            </a:r>
            <a:r>
              <a:rPr lang="en-US" dirty="0"/>
              <a:t>% </a:t>
            </a: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89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Interesting</a:t>
            </a:r>
          </a:p>
          <a:p>
            <a:pPr lvl="2">
              <a:lnSpc>
                <a:spcPct val="200000"/>
              </a:lnSpc>
            </a:pPr>
            <a:r>
              <a:rPr lang="en-US" dirty="0"/>
              <a:t>Actual growth of number of paths is much smaller than potentially exponential </a:t>
            </a:r>
            <a:r>
              <a:rPr lang="en-US" dirty="0" smtClean="0"/>
              <a:t>growth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EXE is able to handle relatively complex code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Negative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Cache lookup has significant overhead, as conversion of queries to string is dominant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STP by far remains highest cost (as expected)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77724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200" dirty="0" smtClean="0"/>
              <a:t>Automation – “</a:t>
            </a:r>
            <a:r>
              <a:rPr lang="en-US" sz="2400" dirty="0"/>
              <a:t>c</a:t>
            </a:r>
            <a:r>
              <a:rPr lang="en-US" sz="2400" dirty="0" smtClean="0"/>
              <a:t>ompetition” </a:t>
            </a:r>
            <a:r>
              <a:rPr lang="en-US" sz="2400" dirty="0"/>
              <a:t>is manual and </a:t>
            </a:r>
            <a:r>
              <a:rPr lang="en-US" sz="2400" dirty="0" smtClean="0"/>
              <a:t>random testing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Coverage - can test any executable code path and (given enough time) exhaust them all</a:t>
            </a:r>
          </a:p>
          <a:p>
            <a:endParaRPr lang="en-US" dirty="0"/>
          </a:p>
          <a:p>
            <a:r>
              <a:rPr lang="en-US" dirty="0" smtClean="0"/>
              <a:t>Generation of actual attacks and exploits</a:t>
            </a:r>
          </a:p>
          <a:p>
            <a:endParaRPr lang="en-US" dirty="0"/>
          </a:p>
          <a:p>
            <a:r>
              <a:rPr lang="en-US" dirty="0" smtClean="0"/>
              <a:t>No false positives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1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Assumes deterministic code</a:t>
            </a:r>
          </a:p>
          <a:p>
            <a:endParaRPr lang="en-US" dirty="0"/>
          </a:p>
          <a:p>
            <a:r>
              <a:rPr lang="en-US" sz="2400" dirty="0" smtClean="0"/>
              <a:t>Cost – exponential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lvl="1"/>
            <a:r>
              <a:rPr lang="en-US" sz="2200" dirty="0" smtClean="0"/>
              <a:t>Forks on symbolic branches, most are concrete (linear)</a:t>
            </a:r>
          </a:p>
          <a:p>
            <a:pPr lvl="1"/>
            <a:r>
              <a:rPr lang="en-US" sz="2200" dirty="0" smtClean="0"/>
              <a:t>Loops – can get stuck…</a:t>
            </a:r>
          </a:p>
          <a:p>
            <a:pPr lvl="1"/>
            <a:r>
              <a:rPr lang="en-US" sz="2200" dirty="0" smtClean="0"/>
              <a:t>“Happy to let run for weeks, as long as generating interesting test cases”</a:t>
            </a:r>
          </a:p>
          <a:p>
            <a:endParaRPr lang="en-US" dirty="0" smtClean="0"/>
          </a:p>
          <a:p>
            <a:r>
              <a:rPr lang="en-US" sz="2400" dirty="0" smtClean="0"/>
              <a:t>No support for floating point and double reference (STP)</a:t>
            </a:r>
          </a:p>
          <a:p>
            <a:endParaRPr lang="en-US" dirty="0"/>
          </a:p>
          <a:p>
            <a:r>
              <a:rPr lang="en-US" sz="2400" dirty="0" smtClean="0"/>
              <a:t>Source code is required, and needs adjustment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Optimizations – far from perfect </a:t>
            </a:r>
            <a:r>
              <a:rPr lang="en-US" sz="2400" dirty="0" smtClean="0"/>
              <a:t>implementation</a:t>
            </a:r>
          </a:p>
          <a:p>
            <a:endParaRPr lang="en-US" sz="2400" dirty="0" smtClean="0"/>
          </a:p>
          <a:p>
            <a:r>
              <a:rPr lang="en-US" sz="2400" dirty="0" smtClean="0"/>
              <a:t>Benchmarks – hand-picked, small-scaled</a:t>
            </a:r>
          </a:p>
          <a:p>
            <a:endParaRPr lang="en-US" sz="2400" dirty="0"/>
          </a:p>
          <a:p>
            <a:r>
              <a:rPr lang="en-US" sz="2400" dirty="0" smtClean="0"/>
              <a:t>Single threaded – each path is explored independently from others</a:t>
            </a:r>
          </a:p>
          <a:p>
            <a:endParaRPr lang="en-US" sz="2400" dirty="0"/>
          </a:p>
          <a:p>
            <a:r>
              <a:rPr lang="en-US" sz="2400" dirty="0" smtClean="0"/>
              <a:t>Code doesn’t interact with it’s surrounding environment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46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 years later…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KLEE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Shares main idea with EXE, but completely redesigned</a:t>
            </a:r>
          </a:p>
          <a:p>
            <a:endParaRPr lang="en-US" dirty="0" smtClean="0"/>
          </a:p>
          <a:p>
            <a:r>
              <a:rPr lang="en-US" dirty="0"/>
              <a:t>Deals with the external environment</a:t>
            </a:r>
          </a:p>
          <a:p>
            <a:endParaRPr lang="en-US" dirty="0" smtClean="0"/>
          </a:p>
          <a:p>
            <a:r>
              <a:rPr lang="en-US" dirty="0" smtClean="0"/>
              <a:t>More optimizations, better implemented</a:t>
            </a:r>
          </a:p>
          <a:p>
            <a:endParaRPr lang="en-US" dirty="0" smtClean="0"/>
          </a:p>
          <a:p>
            <a:r>
              <a:rPr lang="en-US" dirty="0" smtClean="0"/>
              <a:t>Targeted at checking system-intensive programs “out of the box”</a:t>
            </a:r>
          </a:p>
          <a:p>
            <a:endParaRPr lang="en-US" dirty="0" smtClean="0"/>
          </a:p>
          <a:p>
            <a:r>
              <a:rPr lang="en-US" dirty="0" smtClean="0"/>
              <a:t>Thoroughly evaluated on real, more complicated, environment-intensive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KLEE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hybrid between an </a:t>
            </a:r>
            <a:r>
              <a:rPr lang="en-US" b="1" dirty="0" smtClean="0"/>
              <a:t>operating system for symbolic processes</a:t>
            </a:r>
            <a:r>
              <a:rPr lang="en-US" dirty="0" smtClean="0"/>
              <a:t> and an </a:t>
            </a:r>
            <a:r>
              <a:rPr lang="en-US" b="1" dirty="0" smtClean="0"/>
              <a:t>interpreter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Programs are compiled to virtual instruction sets in LLVM assembly language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Each symbolic process (“state”) has a symbolic environment</a:t>
            </a:r>
          </a:p>
          <a:p>
            <a:pPr marL="777240" lvl="2" indent="0">
              <a:buNone/>
            </a:pPr>
            <a:r>
              <a:rPr lang="en-US" dirty="0" smtClean="0"/>
              <a:t>      register file	         stack	      heap</a:t>
            </a:r>
            <a:endParaRPr lang="en-US" dirty="0"/>
          </a:p>
          <a:p>
            <a:pPr marL="777240" lvl="2" indent="0">
              <a:buNone/>
            </a:pPr>
            <a:r>
              <a:rPr lang="en-US" dirty="0" smtClean="0"/>
              <a:t>program counter			path condition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Symbolic environment of a state (unlike a normal process)</a:t>
            </a:r>
          </a:p>
          <a:p>
            <a:pPr lvl="2"/>
            <a:r>
              <a:rPr lang="en-US" dirty="0" smtClean="0"/>
              <a:t>Refers to symbolic expressions and not concrete data values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7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KLEE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Able to execute a large number of states simultaneously</a:t>
            </a:r>
          </a:p>
          <a:p>
            <a:endParaRPr lang="en-US" b="1" dirty="0"/>
          </a:p>
          <a:p>
            <a:r>
              <a:rPr lang="en-US" dirty="0" smtClean="0"/>
              <a:t>At its core – an interpreter loop</a:t>
            </a:r>
          </a:p>
          <a:p>
            <a:pPr lvl="1"/>
            <a:r>
              <a:rPr lang="en-US" dirty="0" smtClean="0"/>
              <a:t>Selects a state to run (search heuristics)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Symbolically executes a single instruction in the context of the state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Continues until no remaining states</a:t>
            </a:r>
          </a:p>
          <a:p>
            <a:pPr marL="411480" lvl="1" indent="0">
              <a:buNone/>
            </a:pPr>
            <a:r>
              <a:rPr lang="en-US" dirty="0" smtClean="0"/>
              <a:t>   (or reaches user-defined timeout)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EX</a:t>
            </a:r>
            <a:r>
              <a:rPr lang="en-US" sz="3600" dirty="0" smtClean="0"/>
              <a:t>ecution generated </a:t>
            </a:r>
            <a:r>
              <a:rPr lang="en-US" sz="3600" b="1" dirty="0" smtClean="0"/>
              <a:t>E</a:t>
            </a:r>
            <a:r>
              <a:rPr lang="en-US" sz="3600" dirty="0" smtClean="0"/>
              <a:t>xecutions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pPr marL="114300" indent="0" algn="ctr">
              <a:buNone/>
            </a:pPr>
            <a:r>
              <a:rPr lang="en-US" sz="3200" u="sng" dirty="0" smtClean="0"/>
              <a:t>The Idea</a:t>
            </a:r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3200" dirty="0" smtClean="0"/>
              <a:t>Code </a:t>
            </a:r>
            <a:r>
              <a:rPr lang="en-US" sz="3200" dirty="0"/>
              <a:t>can automatically generate its own (potentially highly complex) test cases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7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934200" y="3657600"/>
            <a:ext cx="1219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60000"/>
            <a:endParaRPr lang="en-US" sz="1600" b="1" dirty="0">
              <a:latin typeface="+mj-lt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58000" y="3581400"/>
            <a:ext cx="1219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60000"/>
            <a:endParaRPr lang="en-US" sz="1600" b="1" dirty="0">
              <a:latin typeface="+mj-lt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37810"/>
            <a:ext cx="1447800" cy="12772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60000"/>
            <a:r>
              <a:rPr lang="en-US" sz="11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badAbs</a:t>
            </a:r>
            <a:r>
              <a:rPr lang="en-US" sz="11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(int x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defTabSz="360000"/>
            <a:r>
              <a:rPr lang="en-US" sz="11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1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(x &lt; </a:t>
            </a:r>
            <a:r>
              <a:rPr lang="en-US" sz="11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100" dirty="0" smtClean="0">
                <a:latin typeface="Calibri" pitchFamily="34" charset="0"/>
                <a:cs typeface="Calibri" pitchFamily="34" charset="0"/>
              </a:rPr>
              <a:t>		return -x;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1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1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 (x 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11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1234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100" dirty="0" smtClean="0">
                <a:latin typeface="Calibri" pitchFamily="34" charset="0"/>
                <a:cs typeface="Calibri" pitchFamily="34" charset="0"/>
              </a:rPr>
              <a:t>		return -x;</a:t>
            </a:r>
          </a:p>
          <a:p>
            <a:pPr defTabSz="360000"/>
            <a:r>
              <a:rPr lang="en-US" sz="11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return x;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11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96755"/>
            <a:ext cx="14478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example2.c</a:t>
            </a:r>
            <a:endParaRPr lang="en-US" sz="1600" dirty="0"/>
          </a:p>
        </p:txBody>
      </p:sp>
      <p:sp>
        <p:nvSpPr>
          <p:cNvPr id="23" name="Down Arrow 22"/>
          <p:cNvSpPr/>
          <p:nvPr/>
        </p:nvSpPr>
        <p:spPr>
          <a:xfrm rot="16200000">
            <a:off x="2810780" y="1790646"/>
            <a:ext cx="332014" cy="1371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14787" y="1639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LLVM</a:t>
            </a:r>
          </a:p>
          <a:p>
            <a:pPr algn="ctr"/>
            <a:r>
              <a:rPr lang="en-US" dirty="0" smtClean="0">
                <a:latin typeface="+mj-lt"/>
                <a:cs typeface="Calibri" pitchFamily="34" charset="0"/>
              </a:rPr>
              <a:t>compiler</a:t>
            </a: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2400" y="2219980"/>
            <a:ext cx="152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60000"/>
            <a:r>
              <a:rPr lang="en-US" sz="1400" dirty="0" smtClean="0">
                <a:latin typeface="+mj-lt"/>
                <a:cs typeface="Calibri" pitchFamily="34" charset="0"/>
              </a:rPr>
              <a:t>LLVM bytecode</a:t>
            </a:r>
            <a:endParaRPr lang="en-US" sz="1400" dirty="0">
              <a:latin typeface="+mj-lt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62400" y="1878925"/>
            <a:ext cx="1524000" cy="34105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example2.bc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3962400" y="3429000"/>
            <a:ext cx="1524000" cy="6858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KLEE</a:t>
            </a:r>
            <a:endParaRPr lang="en-US" sz="1600" b="1" dirty="0"/>
          </a:p>
        </p:txBody>
      </p:sp>
      <p:sp>
        <p:nvSpPr>
          <p:cNvPr id="28" name="Rectangle 27"/>
          <p:cNvSpPr/>
          <p:nvPr/>
        </p:nvSpPr>
        <p:spPr>
          <a:xfrm>
            <a:off x="3962400" y="4876800"/>
            <a:ext cx="1524000" cy="6858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STP Solver</a:t>
            </a:r>
            <a:endParaRPr lang="en-US" sz="900" b="1" dirty="0"/>
          </a:p>
        </p:txBody>
      </p:sp>
      <p:sp>
        <p:nvSpPr>
          <p:cNvPr id="29" name="Down Arrow 28"/>
          <p:cNvSpPr/>
          <p:nvPr/>
        </p:nvSpPr>
        <p:spPr>
          <a:xfrm rot="16200000">
            <a:off x="5929993" y="3390900"/>
            <a:ext cx="332014" cy="762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781800" y="3510290"/>
            <a:ext cx="1219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60000"/>
            <a:r>
              <a:rPr lang="en-US" sz="1600" b="1" dirty="0" smtClean="0">
                <a:latin typeface="+mj-lt"/>
                <a:cs typeface="Calibri" pitchFamily="34" charset="0"/>
              </a:rPr>
              <a:t>Test cases</a:t>
            </a:r>
            <a:endParaRPr lang="en-US" sz="1600" b="1" dirty="0">
              <a:latin typeface="+mj-lt"/>
              <a:cs typeface="Calibri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3962400" y="4267199"/>
            <a:ext cx="332014" cy="45720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 rot="10800000">
            <a:off x="5154386" y="4267198"/>
            <a:ext cx="332014" cy="45720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971800" y="4201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x ≥ 0</a:t>
            </a:r>
          </a:p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x ≠ 1234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05400" y="43404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x = 3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558393" y="2886482"/>
            <a:ext cx="332014" cy="45720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57200" y="3510290"/>
            <a:ext cx="1447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60000"/>
            <a:r>
              <a:rPr lang="en-US" sz="1400" dirty="0" smtClean="0">
                <a:latin typeface="+mj-lt"/>
                <a:cs typeface="Calibri" pitchFamily="34" charset="0"/>
              </a:rPr>
              <a:t>Symbolic environment</a:t>
            </a:r>
            <a:endParaRPr lang="en-US" sz="1400" dirty="0">
              <a:latin typeface="+mj-lt"/>
              <a:cs typeface="Calibri" pitchFamily="34" charset="0"/>
            </a:endParaRPr>
          </a:p>
        </p:txBody>
      </p:sp>
      <p:sp>
        <p:nvSpPr>
          <p:cNvPr id="43" name="Down Arrow 42"/>
          <p:cNvSpPr/>
          <p:nvPr/>
        </p:nvSpPr>
        <p:spPr>
          <a:xfrm rot="16200000">
            <a:off x="2810782" y="3064877"/>
            <a:ext cx="332014" cy="1371599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 Branches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Queries STP to determine if the branch condition is true or false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state’s instruction pointer is altered suitably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Both branches are possible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State is cloned, and each clone’s instruction pointer and path condition are updated appropriately</a:t>
            </a:r>
          </a:p>
        </p:txBody>
      </p:sp>
    </p:spTree>
    <p:extLst>
      <p:ext uri="{BB962C8B-B14F-4D97-AF65-F5344CB8AC3E}">
        <p14:creationId xmlns:p14="http://schemas.microsoft.com/office/powerpoint/2010/main" val="9639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Targeted Errors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in EXE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Division by 0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Overflow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Out-of-bounds memory reference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reads/writes values from/to its environment</a:t>
            </a:r>
          </a:p>
          <a:p>
            <a:pPr lvl="1"/>
            <a:r>
              <a:rPr lang="en-US" dirty="0" smtClean="0"/>
              <a:t>Command line arguments</a:t>
            </a:r>
          </a:p>
          <a:p>
            <a:pPr lvl="1"/>
            <a:r>
              <a:rPr lang="en-US" dirty="0" smtClean="0"/>
              <a:t>Environment variables</a:t>
            </a:r>
          </a:p>
          <a:p>
            <a:pPr lvl="1"/>
            <a:r>
              <a:rPr lang="en-US" dirty="0" smtClean="0"/>
              <a:t>File data</a:t>
            </a:r>
          </a:p>
          <a:p>
            <a:pPr lvl="1"/>
            <a:r>
              <a:rPr lang="en-US" dirty="0" smtClean="0"/>
              <a:t>Network packets</a:t>
            </a:r>
          </a:p>
          <a:p>
            <a:pPr lvl="1"/>
            <a:endParaRPr lang="en-US" dirty="0"/>
          </a:p>
          <a:p>
            <a:r>
              <a:rPr lang="en-US" dirty="0" smtClean="0"/>
              <a:t>Want to return all possible values for these reads</a:t>
            </a:r>
          </a:p>
          <a:p>
            <a:endParaRPr lang="en-US" dirty="0"/>
          </a:p>
          <a:p>
            <a:r>
              <a:rPr lang="en-US" dirty="0" smtClean="0"/>
              <a:t>How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smtClean="0"/>
              <a:t>Redirecting calls that access the environment to custom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Modeling the File System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File system operations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Performed on an actual concrete file on disk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/>
            <a:r>
              <a:rPr lang="en-US" sz="1800" dirty="0" smtClean="0"/>
              <a:t>Invoke the corresponding system call in the OS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2"/>
            <a:r>
              <a:rPr lang="en-US" dirty="0"/>
              <a:t>Performed on </a:t>
            </a:r>
            <a:r>
              <a:rPr lang="en-US" dirty="0" smtClean="0"/>
              <a:t>a symbolic file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3"/>
            <a:r>
              <a:rPr lang="en-US" sz="1800" dirty="0" smtClean="0"/>
              <a:t>Emulate the operation’s effect on a simple symbolic file system (private for each state)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Defined simple models for 40 system calls</a:t>
            </a:r>
          </a:p>
          <a:p>
            <a:pPr lvl="3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72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Modeling the File System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Symbolic file system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Crude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Contains a single directory with N symbolic files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User can specify N and size of files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Coexists with real file system</a:t>
            </a:r>
          </a:p>
          <a:p>
            <a:pPr lvl="2"/>
            <a:endParaRPr lang="en-US" dirty="0"/>
          </a:p>
          <a:p>
            <a:pPr lvl="3"/>
            <a:r>
              <a:rPr lang="en-US" dirty="0" smtClean="0"/>
              <a:t>Applications can use files in both</a:t>
            </a:r>
          </a:p>
        </p:txBody>
      </p:sp>
    </p:spTree>
    <p:extLst>
      <p:ext uri="{BB962C8B-B14F-4D97-AF65-F5344CB8AC3E}">
        <p14:creationId xmlns:p14="http://schemas.microsoft.com/office/powerpoint/2010/main" val="21181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Failing system calls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Environment can fail in unexpected ways</a:t>
            </a:r>
          </a:p>
          <a:p>
            <a:pPr lvl="2"/>
            <a:r>
              <a:rPr lang="en-US" dirty="0" smtClean="0"/>
              <a:t>write() when disk is full</a:t>
            </a:r>
          </a:p>
          <a:p>
            <a:pPr lvl="2"/>
            <a:r>
              <a:rPr lang="en-US" dirty="0" smtClean="0"/>
              <a:t>Unexpected, hard-to-diagnose bugs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Optionally simulates environmental failures</a:t>
            </a:r>
          </a:p>
          <a:p>
            <a:pPr lvl="2"/>
            <a:r>
              <a:rPr lang="en-US" dirty="0" smtClean="0"/>
              <a:t>Failing system calls in a controlled manner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6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Compact State Representation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Number of concurrent states grows quickly 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(even &gt;100,000)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Implements copy-on-write at object level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Dramatically reduces memory requirements per state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Heap structure can be shared amongst multiple states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Can be cloned in constant time</a:t>
            </a:r>
          </a:p>
          <a:p>
            <a:pPr marL="777240" lvl="2" indent="0">
              <a:buNone/>
            </a:pPr>
            <a:r>
              <a:rPr lang="en-US" dirty="0"/>
              <a:t>	 </a:t>
            </a:r>
            <a:r>
              <a:rPr lang="en-US" dirty="0" smtClean="0"/>
              <a:t> (very frequent operation)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2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Cost of constraint solving dominates everything else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Make solving faster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Reduce memory consumption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Increase cache hit rate (to follow)</a:t>
            </a:r>
          </a:p>
        </p:txBody>
      </p:sp>
    </p:spTree>
    <p:extLst>
      <p:ext uri="{BB962C8B-B14F-4D97-AF65-F5344CB8AC3E}">
        <p14:creationId xmlns:p14="http://schemas.microsoft.com/office/powerpoint/2010/main" val="23110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</a:t>
            </a:r>
            <a:r>
              <a:rPr lang="en-US" dirty="0" smtClean="0"/>
              <a:t>queries</a:t>
            </a:r>
          </a:p>
          <a:p>
            <a:pPr marL="868680" lvl="1" indent="-457200">
              <a:buFont typeface="+mj-lt"/>
              <a:buAutoNum type="alphaLcPeriod"/>
            </a:pPr>
            <a:r>
              <a:rPr lang="en-US" dirty="0" smtClean="0"/>
              <a:t>Expression Rewriting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Simple arithmetic simplifications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Strength reduction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Linear simplification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7914" y="3288268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+ 0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3288268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2955699" y="3318040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45128" y="4355068"/>
            <a:ext cx="821872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* 2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4355068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&lt;&lt; n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2955699" y="4384840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45128" y="5421868"/>
            <a:ext cx="821872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2*x - x</a:t>
            </a:r>
            <a:endParaRPr lang="en-US" baseline="30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5421868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12" name="Down Arrow 11"/>
          <p:cNvSpPr/>
          <p:nvPr/>
        </p:nvSpPr>
        <p:spPr>
          <a:xfrm rot="16200000">
            <a:off x="2955699" y="5451640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EX</a:t>
            </a:r>
            <a:r>
              <a:rPr lang="en-US" sz="3600" dirty="0" smtClean="0"/>
              <a:t>ecution generated </a:t>
            </a:r>
            <a:r>
              <a:rPr lang="en-US" sz="3600" b="1" dirty="0" smtClean="0"/>
              <a:t>E</a:t>
            </a:r>
            <a:r>
              <a:rPr lang="en-US" sz="3600" dirty="0" smtClean="0"/>
              <a:t>xecutions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endParaRPr lang="en-US" dirty="0" smtClean="0"/>
          </a:p>
          <a:p>
            <a:pPr marL="114300" indent="0" algn="ctr">
              <a:buNone/>
            </a:pPr>
            <a:r>
              <a:rPr lang="en-US" sz="3200" u="sng" dirty="0" smtClean="0"/>
              <a:t>The Algorithm</a:t>
            </a:r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3200" dirty="0" smtClean="0"/>
              <a:t>Symbolic execution</a:t>
            </a:r>
          </a:p>
          <a:p>
            <a:pPr marL="114300" indent="0" algn="ctr">
              <a:buNone/>
            </a:pPr>
            <a:r>
              <a:rPr lang="en-US" sz="3200" dirty="0" smtClean="0"/>
              <a:t>+</a:t>
            </a:r>
          </a:p>
          <a:p>
            <a:pPr marL="114300" indent="0" algn="ctr">
              <a:buNone/>
            </a:pPr>
            <a:r>
              <a:rPr lang="en-US" sz="3200" dirty="0" smtClean="0"/>
              <a:t>Constraint solving</a:t>
            </a:r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 smtClean="0"/>
              <a:t>Constraint Set Simplification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Constraints on same variables tend to become more specific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Rewrites previous constraints when new, equality constraints, are added to the set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17914" y="4583668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&lt; 10</a:t>
            </a:r>
          </a:p>
        </p:txBody>
      </p:sp>
    </p:spTree>
    <p:extLst>
      <p:ext uri="{BB962C8B-B14F-4D97-AF65-F5344CB8AC3E}">
        <p14:creationId xmlns:p14="http://schemas.microsoft.com/office/powerpoint/2010/main" val="42095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7914" y="4583668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&lt;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7914" y="5193268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= 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 smtClean="0"/>
              <a:t>Constraint Set Simplification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Constraints on same variables tend to become more specific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Rewrites previous constraints when new, equality constraints, are added to the set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23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7914" y="4583668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&lt;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7914" y="5193268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= 5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2955700" y="4945454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 smtClean="0"/>
              <a:t>Constraint Set Simplification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Constraints on same variables tend to become more specific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Rewrites previous constraints when new, equality constraints, are added to the set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581400" y="4876800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7886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4876800"/>
            <a:ext cx="84908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true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 smtClean="0"/>
              <a:t>Constraint Set Simplification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Constraints on same variables tend to become more specific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Rewrites previous constraints when new, equality constraints, are added to the set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7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4888468"/>
            <a:ext cx="849086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true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81400" y="4888468"/>
            <a:ext cx="849086" cy="3693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queries</a:t>
            </a:r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 smtClean="0"/>
              <a:t>Constraint Set Simplification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Constraints on same variables tend to become more specific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Rewrites previous constraints when new, equality constraints, are added to the set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4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</a:t>
            </a:r>
            <a:r>
              <a:rPr lang="en-US" dirty="0" smtClean="0"/>
              <a:t>queries</a:t>
            </a:r>
          </a:p>
          <a:p>
            <a:pPr marL="868680" lvl="1" indent="-457200">
              <a:buFont typeface="+mj-lt"/>
              <a:buAutoNum type="alphaLcPeriod" startAt="3"/>
            </a:pPr>
            <a:r>
              <a:rPr lang="en-US" dirty="0" smtClean="0"/>
              <a:t>Implied Value Concretization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value of a variable effectively becomes concrete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Concrete value is written back to 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7912" y="4172341"/>
            <a:ext cx="1148899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+ 1 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4172341"/>
            <a:ext cx="83820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x = 9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3265486" y="4202113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dirty="0"/>
              <a:t>Simplifying </a:t>
            </a:r>
            <a:r>
              <a:rPr lang="en-US" dirty="0" smtClean="0"/>
              <a:t>queries</a:t>
            </a:r>
          </a:p>
          <a:p>
            <a:pPr marL="868680" lvl="1" indent="-457200">
              <a:buFont typeface="+mj-lt"/>
              <a:buAutoNum type="alphaLcPeriod" startAt="4"/>
            </a:pPr>
            <a:r>
              <a:rPr lang="en-US" dirty="0" smtClean="0"/>
              <a:t>Constraint Independence</a:t>
            </a:r>
          </a:p>
          <a:p>
            <a:endParaRPr lang="en-US" dirty="0"/>
          </a:p>
          <a:p>
            <a:pPr lvl="1"/>
            <a:r>
              <a:rPr lang="en-US" dirty="0" smtClean="0"/>
              <a:t>As in 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514600"/>
          </a:xfrm>
        </p:spPr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n-US" dirty="0" smtClean="0"/>
              <a:t>Counter-Example Cache</a:t>
            </a:r>
          </a:p>
          <a:p>
            <a:endParaRPr lang="en-US" dirty="0"/>
          </a:p>
          <a:p>
            <a:pPr lvl="1"/>
            <a:r>
              <a:rPr lang="en-US" dirty="0" smtClean="0"/>
              <a:t>More sophisticated than in EXE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Allows efficient searching for cache entries for both subsets and supersets of a given set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28800" y="4191000"/>
            <a:ext cx="4076700" cy="1600200"/>
            <a:chOff x="1828800" y="4191000"/>
            <a:chExt cx="4076700" cy="1600200"/>
          </a:xfrm>
        </p:grpSpPr>
        <p:grpSp>
          <p:nvGrpSpPr>
            <p:cNvPr id="12" name="Group 11"/>
            <p:cNvGrpSpPr/>
            <p:nvPr/>
          </p:nvGrpSpPr>
          <p:grpSpPr>
            <a:xfrm>
              <a:off x="2362200" y="4191000"/>
              <a:ext cx="3543300" cy="1600200"/>
              <a:chOff x="2362200" y="4191000"/>
              <a:chExt cx="3543300" cy="1600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362200" y="4191000"/>
                <a:ext cx="3543300" cy="1600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r>
                  <a:rPr lang="en-US" b="1" dirty="0" smtClean="0"/>
                  <a:t>Cache</a:t>
                </a:r>
                <a:endParaRPr lang="en-US" b="1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781300" y="4431268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i = 10 }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381500" y="4431268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FF3300"/>
                    </a:solidFill>
                    <a:latin typeface="Calibri" pitchFamily="34" charset="0"/>
                    <a:cs typeface="Calibri" pitchFamily="34" charset="0"/>
                  </a:rPr>
                  <a:t>unsatisfiable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1300" y="4964667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j = 8 }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381500" y="4964667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( i = 5, j = 8 )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828800" y="44312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(1)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49646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(2)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0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514600"/>
          </a:xfrm>
        </p:spPr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n-US" dirty="0" smtClean="0"/>
              <a:t>Counter-Example Cache</a:t>
            </a:r>
          </a:p>
          <a:p>
            <a:endParaRPr lang="en-US" dirty="0"/>
          </a:p>
          <a:p>
            <a:pPr lvl="1"/>
            <a:r>
              <a:rPr lang="en-US" dirty="0" smtClean="0"/>
              <a:t>More sophisticated than in EXE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Allows efficient searching for cache entries for both subsets and supersets of a given set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1965099" y="4703637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4535269"/>
            <a:ext cx="153738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>
                <a:latin typeface="Calibri" pitchFamily="34" charset="0"/>
                <a:cs typeface="Calibri" pitchFamily="34" charset="0"/>
              </a:rPr>
              <a:t>{ i &lt; 10, i 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10, j = 12 </a:t>
            </a:r>
            <a:r>
              <a:rPr lang="en-US" dirty="0"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14" name="Down Arrow 13"/>
          <p:cNvSpPr/>
          <p:nvPr/>
        </p:nvSpPr>
        <p:spPr>
          <a:xfrm rot="16200000">
            <a:off x="6084887" y="4703638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53200" y="4673768"/>
            <a:ext cx="153738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unsatisfiable</a:t>
            </a:r>
            <a:endParaRPr lang="en-US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181600"/>
            <a:ext cx="153738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Superset of (1)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28800" y="4191000"/>
            <a:ext cx="4076700" cy="1600200"/>
            <a:chOff x="1828800" y="4191000"/>
            <a:chExt cx="4076700" cy="1600200"/>
          </a:xfrm>
        </p:grpSpPr>
        <p:grpSp>
          <p:nvGrpSpPr>
            <p:cNvPr id="18" name="Group 17"/>
            <p:cNvGrpSpPr/>
            <p:nvPr/>
          </p:nvGrpSpPr>
          <p:grpSpPr>
            <a:xfrm>
              <a:off x="2362200" y="4191000"/>
              <a:ext cx="3543300" cy="1600200"/>
              <a:chOff x="2362200" y="4191000"/>
              <a:chExt cx="3543300" cy="1600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62200" y="4191000"/>
                <a:ext cx="3543300" cy="1600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r>
                  <a:rPr lang="en-US" b="1" dirty="0" smtClean="0"/>
                  <a:t>Cache</a:t>
                </a:r>
                <a:endParaRPr lang="en-US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81300" y="4431268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i = 10 }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81500" y="4431268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FF3300"/>
                    </a:solidFill>
                    <a:latin typeface="Calibri" pitchFamily="34" charset="0"/>
                    <a:cs typeface="Calibri" pitchFamily="34" charset="0"/>
                  </a:rPr>
                  <a:t>unsatisfiable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81300" y="4964667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j = 8 }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81500" y="4964667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( i = 5, j = 8 )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828800" y="44312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(1)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28800" y="49646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(2)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2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514600"/>
          </a:xfrm>
        </p:spPr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n-US" dirty="0" smtClean="0"/>
              <a:t>Counter-Example Cache</a:t>
            </a:r>
          </a:p>
          <a:p>
            <a:endParaRPr lang="en-US" dirty="0"/>
          </a:p>
          <a:p>
            <a:pPr lvl="1"/>
            <a:r>
              <a:rPr lang="en-US" dirty="0" smtClean="0"/>
              <a:t>More sophisticated than in EXE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Allows efficient searching for cache entries for both subsets and supersets of a given set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1965099" y="4703637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4685436"/>
            <a:ext cx="153738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{ i &lt; 10}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6084887" y="4703638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53200" y="4673768"/>
            <a:ext cx="153738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 i = 5, j = 8 )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5181600"/>
            <a:ext cx="15373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Subset of (2)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28800" y="4191000"/>
            <a:ext cx="4076700" cy="1600200"/>
            <a:chOff x="1828800" y="4191000"/>
            <a:chExt cx="4076700" cy="1600200"/>
          </a:xfrm>
        </p:grpSpPr>
        <p:grpSp>
          <p:nvGrpSpPr>
            <p:cNvPr id="18" name="Group 17"/>
            <p:cNvGrpSpPr/>
            <p:nvPr/>
          </p:nvGrpSpPr>
          <p:grpSpPr>
            <a:xfrm>
              <a:off x="2362200" y="4191000"/>
              <a:ext cx="3543300" cy="1600200"/>
              <a:chOff x="2362200" y="4191000"/>
              <a:chExt cx="3543300" cy="1600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62200" y="4191000"/>
                <a:ext cx="3543300" cy="1600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r>
                  <a:rPr lang="en-US" b="1" dirty="0" smtClean="0"/>
                  <a:t>Cache</a:t>
                </a:r>
                <a:endParaRPr lang="en-US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81300" y="4431268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i = 10 }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81500" y="4431268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FF3300"/>
                    </a:solidFill>
                    <a:latin typeface="Calibri" pitchFamily="34" charset="0"/>
                    <a:cs typeface="Calibri" pitchFamily="34" charset="0"/>
                  </a:rPr>
                  <a:t>unsatisfiable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81300" y="4964667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j = 8 }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81500" y="4964667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( i = 5, j = 8 )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828800" y="44312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(1)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28800" y="49646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(2)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7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EX</a:t>
            </a:r>
            <a:r>
              <a:rPr lang="en-US" sz="3600" dirty="0" smtClean="0"/>
              <a:t>ecution generated </a:t>
            </a:r>
            <a:r>
              <a:rPr lang="en-US" sz="3600" b="1" dirty="0" smtClean="0"/>
              <a:t>E</a:t>
            </a:r>
            <a:r>
              <a:rPr lang="en-US" sz="3600" dirty="0" smtClean="0"/>
              <a:t>xecutions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 program runs</a:t>
            </a:r>
          </a:p>
          <a:p>
            <a:pPr lvl="1"/>
            <a:r>
              <a:rPr lang="en-US" dirty="0" smtClean="0"/>
              <a:t>Executes each feasible path, tracking all constraints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path terminates upon</a:t>
            </a:r>
          </a:p>
          <a:p>
            <a:pPr marL="114300" indent="0">
              <a:buNone/>
            </a:pPr>
            <a:r>
              <a:rPr lang="en-US" sz="2000" dirty="0" smtClean="0"/>
              <a:t>	       	        exit()		       crash		</a:t>
            </a:r>
          </a:p>
          <a:p>
            <a:pPr marL="411480" lvl="1" indent="0">
              <a:buNone/>
            </a:pPr>
            <a:r>
              <a:rPr lang="en-US" dirty="0" smtClean="0"/>
              <a:t>		failed ‘assert’		error detection</a:t>
            </a:r>
          </a:p>
          <a:p>
            <a:endParaRPr lang="en-US" dirty="0"/>
          </a:p>
          <a:p>
            <a:r>
              <a:rPr lang="en-US" dirty="0" smtClean="0"/>
              <a:t>When a path terminates</a:t>
            </a:r>
            <a:endParaRPr lang="en-US" dirty="0"/>
          </a:p>
          <a:p>
            <a:pPr lvl="1"/>
            <a:r>
              <a:rPr lang="en-US" dirty="0" smtClean="0"/>
              <a:t>Calls STP to solve the path’s constraints for concrete values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6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514600"/>
          </a:xfrm>
        </p:spPr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n-US" dirty="0" smtClean="0"/>
              <a:t>Counter-Example Cache</a:t>
            </a:r>
          </a:p>
          <a:p>
            <a:endParaRPr lang="en-US" dirty="0"/>
          </a:p>
          <a:p>
            <a:pPr lvl="1"/>
            <a:r>
              <a:rPr lang="en-US" dirty="0" smtClean="0"/>
              <a:t>More sophisticated than in EXE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Allows efficient searching for cache entries for both subsets and supersets of a given set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1965099" y="4703637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6084887" y="4703638"/>
            <a:ext cx="332014" cy="3097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53200" y="4673768"/>
            <a:ext cx="153738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 i = 5, j = 8 )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5181600"/>
            <a:ext cx="153738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 smtClean="0">
                <a:latin typeface="Calibri" pitchFamily="34" charset="0"/>
                <a:cs typeface="Calibri" pitchFamily="34" charset="0"/>
              </a:rPr>
              <a:t>Superset of (2)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28800" y="4191000"/>
            <a:ext cx="4076700" cy="1600200"/>
            <a:chOff x="1828800" y="4191000"/>
            <a:chExt cx="4076700" cy="1600200"/>
          </a:xfrm>
        </p:grpSpPr>
        <p:grpSp>
          <p:nvGrpSpPr>
            <p:cNvPr id="18" name="Group 17"/>
            <p:cNvGrpSpPr/>
            <p:nvPr/>
          </p:nvGrpSpPr>
          <p:grpSpPr>
            <a:xfrm>
              <a:off x="2362200" y="4191000"/>
              <a:ext cx="3543300" cy="1600200"/>
              <a:chOff x="2362200" y="4191000"/>
              <a:chExt cx="3543300" cy="1600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62200" y="4191000"/>
                <a:ext cx="3543300" cy="1600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r>
                  <a:rPr lang="en-US" b="1" dirty="0" smtClean="0"/>
                  <a:t>Cache</a:t>
                </a:r>
                <a:endParaRPr lang="en-US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781300" y="4431268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i = 10 }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81500" y="4431268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FF3300"/>
                    </a:solidFill>
                    <a:latin typeface="Calibri" pitchFamily="34" charset="0"/>
                    <a:cs typeface="Calibri" pitchFamily="34" charset="0"/>
                  </a:rPr>
                  <a:t>unsatisfiable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81300" y="4964667"/>
                <a:ext cx="16002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{ i &lt; 10, j = 8 }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81500" y="4964667"/>
                <a:ext cx="1371600" cy="36933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80000"/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( i = 5, j = 8 )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828800" y="44312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(1)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28800" y="4964668"/>
              <a:ext cx="15373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80000"/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(2)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04800" y="4535269"/>
            <a:ext cx="153738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80000"/>
            <a:r>
              <a:rPr lang="en-US" dirty="0">
                <a:latin typeface="Calibri" pitchFamily="34" charset="0"/>
                <a:cs typeface="Calibri" pitchFamily="34" charset="0"/>
              </a:rPr>
              <a:t>{ i &lt; 10,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j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8,   i ≠ 3 </a:t>
            </a:r>
            <a:r>
              <a:rPr lang="en-US" dirty="0">
                <a:latin typeface="Calibri" pitchFamily="34" charset="0"/>
                <a:cs typeface="Calibri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938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4"/>
            </a:pPr>
            <a:r>
              <a:rPr lang="en-US" dirty="0" smtClean="0"/>
              <a:t>Search Heuristics – </a:t>
            </a:r>
            <a:r>
              <a:rPr lang="en-US" dirty="0"/>
              <a:t>S</a:t>
            </a:r>
            <a:r>
              <a:rPr lang="en-US" dirty="0" smtClean="0"/>
              <a:t>tate Scheduling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state to run at each instruction is selected by interleaving 2 strategies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Each is used in a Round-Robin fashion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Each state is run for a “time slice”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Ensures a state which frequently executes expensive instructions will not dominate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0419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 startAt="4"/>
            </a:pPr>
            <a:r>
              <a:rPr lang="en-US" dirty="0" smtClean="0"/>
              <a:t>Search Heuristics – </a:t>
            </a:r>
            <a:r>
              <a:rPr lang="en-US" dirty="0"/>
              <a:t>S</a:t>
            </a:r>
            <a:r>
              <a:rPr lang="en-US" dirty="0" smtClean="0"/>
              <a:t>tate Scheduling</a:t>
            </a:r>
          </a:p>
          <a:p>
            <a:pPr lvl="1"/>
            <a:endParaRPr lang="en-US" dirty="0"/>
          </a:p>
          <a:p>
            <a:pPr marL="868680" lvl="1" indent="-457200">
              <a:buFont typeface="+mj-lt"/>
              <a:buAutoNum type="alphaLcPeriod"/>
            </a:pPr>
            <a:r>
              <a:rPr lang="en-US" dirty="0" smtClean="0"/>
              <a:t>Random Path Selection</a:t>
            </a:r>
          </a:p>
          <a:p>
            <a:pPr lvl="2"/>
            <a:r>
              <a:rPr lang="en-US" dirty="0" smtClean="0"/>
              <a:t>Traverses tree of paths from root to leaves</a:t>
            </a:r>
          </a:p>
          <a:p>
            <a:pPr marL="777240" lvl="2" indent="0">
              <a:buNone/>
            </a:pPr>
            <a:r>
              <a:rPr lang="en-US" dirty="0"/>
              <a:t>	</a:t>
            </a:r>
            <a:r>
              <a:rPr lang="en-US" dirty="0" smtClean="0"/>
              <a:t>	(internal nodes – forks, leaves – states)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At branch points – randomly selects path to follow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States in each subtree have equal probability of being selected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Favors states higher in the tree – less constraints, freedom to reach uncovered code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Avoids starvation (loop + symbolic condition = “forks bomb”)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4"/>
            </a:pPr>
            <a:r>
              <a:rPr lang="en-US" dirty="0" smtClean="0"/>
              <a:t>Search Heuristics – </a:t>
            </a:r>
            <a:r>
              <a:rPr lang="en-US" dirty="0"/>
              <a:t>S</a:t>
            </a:r>
            <a:r>
              <a:rPr lang="en-US" dirty="0" smtClean="0"/>
              <a:t>tate Scheduling</a:t>
            </a:r>
          </a:p>
          <a:p>
            <a:pPr lvl="1"/>
            <a:endParaRPr lang="en-US" dirty="0"/>
          </a:p>
          <a:p>
            <a:pPr marL="868680" lvl="1" indent="-457200">
              <a:buFont typeface="+mj-lt"/>
              <a:buAutoNum type="alphaLcPeriod" startAt="2"/>
            </a:pPr>
            <a:r>
              <a:rPr lang="en-US" dirty="0"/>
              <a:t>Coverage-Optimized Search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Tries to select states more likely to cover new code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Computes min. distance to uncovered instruction, call stack size &amp; whether state recently covered new code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Randomly selects a state according to these weights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to generate tests in</a:t>
            </a:r>
          </a:p>
          <a:p>
            <a:pPr lvl="2"/>
            <a:r>
              <a:rPr lang="en-US" dirty="0" smtClean="0"/>
              <a:t>GNU COREUTILS Suite (89 programs)</a:t>
            </a:r>
          </a:p>
          <a:p>
            <a:pPr lvl="2"/>
            <a:r>
              <a:rPr lang="en-US" dirty="0" smtClean="0"/>
              <a:t>BUSYBOX (72 programs)</a:t>
            </a:r>
          </a:p>
          <a:p>
            <a:pPr lvl="2"/>
            <a:r>
              <a:rPr lang="en-US" dirty="0" smtClean="0"/>
              <a:t>Both have variety of functions, intensive interaction with the environment</a:t>
            </a:r>
          </a:p>
          <a:p>
            <a:pPr lvl="2"/>
            <a:r>
              <a:rPr lang="en-US" dirty="0" smtClean="0"/>
              <a:t>Heavily tested, mature code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to find bugs in</a:t>
            </a:r>
          </a:p>
          <a:p>
            <a:pPr lvl="2"/>
            <a:r>
              <a:rPr lang="en-US" dirty="0" smtClean="0"/>
              <a:t>Total of 450 applications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28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r>
              <a:rPr lang="en-US" dirty="0" smtClean="0"/>
              <a:t>Query simplification + caching</a:t>
            </a:r>
          </a:p>
          <a:p>
            <a:pPr lvl="2"/>
            <a:r>
              <a:rPr lang="en-US" dirty="0" smtClean="0"/>
              <a:t>Number of STP queries reduced to 5% (!) of original</a:t>
            </a:r>
          </a:p>
          <a:p>
            <a:pPr lvl="2"/>
            <a:r>
              <a:rPr lang="en-US" dirty="0" smtClean="0"/>
              <a:t>Time spent solving queries to STP reduced from 92% of overall time to 41% of overall time</a:t>
            </a:r>
          </a:p>
          <a:p>
            <a:pPr lvl="2"/>
            <a:r>
              <a:rPr lang="en-US" dirty="0" smtClean="0"/>
              <a:t>Speedup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95798"/>
              </p:ext>
            </p:extLst>
          </p:nvPr>
        </p:nvGraphicFramePr>
        <p:xfrm>
          <a:off x="1347788" y="3505200"/>
          <a:ext cx="5219700" cy="305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Worksheet" r:id="rId4" imgW="7448621" imgH="4553001" progId="Excel.Sheet.8">
                  <p:embed/>
                </p:oleObj>
              </mc:Choice>
              <mc:Fallback>
                <p:oleObj name="Worksheet" r:id="rId4" imgW="7448621" imgH="4553001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3505200"/>
                        <a:ext cx="5219700" cy="305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828806" y="4519533"/>
            <a:ext cx="84540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Time (s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05843" y="6441065"/>
            <a:ext cx="306549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Executed instructions (normalized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Performance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Paths ending with exit() are explored in average only a few times slower than random tests</a:t>
            </a:r>
          </a:p>
          <a:p>
            <a:pPr marL="411480" lvl="1" indent="0">
              <a:buNone/>
            </a:pPr>
            <a:r>
              <a:rPr lang="en-US" dirty="0" smtClean="0"/>
              <a:t>   (even faster in some programs)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STP overhead – from 7 to 220 times slower than random tests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2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Fully automatic runs</a:t>
            </a:r>
          </a:p>
          <a:p>
            <a:pPr lvl="1"/>
            <a:endParaRPr lang="en-US" dirty="0" smtClean="0"/>
          </a:p>
          <a:p>
            <a:pPr lvl="2"/>
            <a:r>
              <a:rPr lang="en-US" dirty="0"/>
              <a:t>M</a:t>
            </a:r>
            <a:r>
              <a:rPr lang="en-US" dirty="0" smtClean="0"/>
              <a:t>ax of 1 hour per utility, generate test cases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2 symbolic files, each holding 8 bytes of symbolic data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3 command line arguments up to 10 characters long</a:t>
            </a: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 smtClean="0"/>
              <a:t>Ran generated test cases on uninstrumented code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Measured line coverage using ‘gcov’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Line Coverage </a:t>
            </a:r>
            <a:endParaRPr lang="en-US" dirty="0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86932"/>
              </p:ext>
            </p:extLst>
          </p:nvPr>
        </p:nvGraphicFramePr>
        <p:xfrm>
          <a:off x="725488" y="2209800"/>
          <a:ext cx="6897687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Worksheet" r:id="rId4" imgW="7981841" imgH="4295672" progId="Excel.Sheet.8">
                  <p:embed/>
                </p:oleObj>
              </mc:Choice>
              <mc:Fallback>
                <p:oleObj name="Worksheet" r:id="rId4" imgW="7981841" imgH="429567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2209800"/>
                        <a:ext cx="6897687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62000" y="1299331"/>
            <a:ext cx="4019283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GNU COREUTILS</a:t>
            </a:r>
          </a:p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Overall</a:t>
            </a:r>
            <a:r>
              <a:rPr lang="en-GB" b="1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: 84%, Average 91%, Median 95%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387185" y="2276513"/>
            <a:ext cx="1080415" cy="0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324600" y="1905000"/>
            <a:ext cx="123281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16 at 100%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84122" y="6183293"/>
            <a:ext cx="297194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Apps sorted by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KLEE coverage</a:t>
            </a:r>
            <a:endParaRPr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16200000">
            <a:off x="-461067" y="3802838"/>
            <a:ext cx="194448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Coverage (ELOC %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501507"/>
              </p:ext>
            </p:extLst>
          </p:nvPr>
        </p:nvGraphicFramePr>
        <p:xfrm>
          <a:off x="762000" y="2209800"/>
          <a:ext cx="6872288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" name="Worksheet" r:id="rId4" imgW="8839200" imgH="4914900" progId="Excel.Sheet.8">
                  <p:embed/>
                </p:oleObj>
              </mc:Choice>
              <mc:Fallback>
                <p:oleObj name="Worksheet" r:id="rId4" imgW="8839200" imgH="491490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6872288" cy="38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Line Coverage </a:t>
            </a:r>
            <a:endParaRPr lang="en-US" dirty="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876801" y="2276513"/>
            <a:ext cx="2590800" cy="0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76800" y="1905000"/>
            <a:ext cx="268061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31 at </a:t>
            </a:r>
            <a:r>
              <a:rPr lang="en-GB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100%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84122" y="6183293"/>
            <a:ext cx="297194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Apps sorted by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KLEE coverage</a:t>
            </a:r>
            <a:endParaRPr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16200000">
            <a:off x="-461067" y="3802838"/>
            <a:ext cx="194448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Coverage (ELOC %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0" y="1299331"/>
            <a:ext cx="4019283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BUSYBOX</a:t>
            </a: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Overall</a:t>
            </a:r>
            <a:r>
              <a:rPr lang="en-GB" b="1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91%, </a:t>
            </a:r>
            <a:r>
              <a:rPr lang="en-GB" b="1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Average </a:t>
            </a: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94%, </a:t>
            </a:r>
            <a:r>
              <a:rPr lang="en-GB" b="1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Median </a:t>
            </a:r>
            <a:r>
              <a:rPr lang="en-GB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98%</a:t>
            </a:r>
            <a:endParaRPr lang="en-GB" b="1" dirty="0">
              <a:solidFill>
                <a:srgbClr val="0F0C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EX</a:t>
            </a:r>
            <a:r>
              <a:rPr lang="en-US" sz="3600" dirty="0" smtClean="0"/>
              <a:t>ecution generated </a:t>
            </a:r>
            <a:r>
              <a:rPr lang="en-US" sz="3600" b="1" dirty="0" smtClean="0"/>
              <a:t>E</a:t>
            </a:r>
            <a:r>
              <a:rPr lang="en-US" sz="3600" dirty="0" smtClean="0"/>
              <a:t>xecutions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dentifies all input values causing these errors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Null or Out-of-bounds memory reference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Overflow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Division or modulo by 0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/>
              <a:t>Identifies all input values causing </a:t>
            </a:r>
            <a:r>
              <a:rPr lang="en-US" dirty="0" smtClean="0"/>
              <a:t>assert invalidation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40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Line Coverage </a:t>
            </a:r>
            <a:endParaRPr lang="en-US" dirty="0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652617"/>
              </p:ext>
            </p:extLst>
          </p:nvPr>
        </p:nvGraphicFramePr>
        <p:xfrm>
          <a:off x="533400" y="2057400"/>
          <a:ext cx="7702550" cy="41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Worksheet" r:id="rId4" imgW="7877140" imgH="4571923" progId="Excel.Sheet.8">
                  <p:embed followColorScheme="full"/>
                </p:oleObj>
              </mc:Choice>
              <mc:Fallback>
                <p:oleObj name="Worksheet" r:id="rId4" imgW="7877140" imgH="4571923" progId="Excel.Shee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7702550" cy="411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57363" y="2057400"/>
            <a:ext cx="169781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Avg/utility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1828801" y="2547938"/>
            <a:ext cx="1524000" cy="915987"/>
            <a:chOff x="1152" y="1605"/>
            <a:chExt cx="1441" cy="577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152" y="1605"/>
              <a:ext cx="864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KLEE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2016" y="1605"/>
              <a:ext cx="57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91%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152" y="1893"/>
              <a:ext cx="864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Manual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016" y="1893"/>
              <a:ext cx="57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68%</a:t>
              </a: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2016" y="1605"/>
              <a:ext cx="1" cy="5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1152" y="1893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1152" y="1605"/>
              <a:ext cx="1" cy="57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2592" y="1605"/>
              <a:ext cx="1" cy="57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1152" y="1605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1152" y="2181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133600" y="5805487"/>
            <a:ext cx="480353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Apps sorted by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KLEE coverage 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Manual coverage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535368" y="2133600"/>
            <a:ext cx="2996866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A50021"/>
              </a:buClr>
              <a:buFont typeface="Wingdings" pitchFamily="-65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dirty="0" smtClean="0">
                <a:solidFill>
                  <a:srgbClr val="0070C0"/>
                </a:solidFill>
              </a:rPr>
              <a:t>15 </a:t>
            </a:r>
            <a:r>
              <a:rPr lang="en-GB" sz="2200" dirty="0">
                <a:solidFill>
                  <a:srgbClr val="0070C0"/>
                </a:solidFill>
              </a:rPr>
              <a:t>Years of </a:t>
            </a:r>
            <a:r>
              <a:rPr lang="en-GB" sz="2200" dirty="0" smtClean="0">
                <a:solidFill>
                  <a:srgbClr val="0070C0"/>
                </a:solidFill>
              </a:rPr>
              <a:t>manual testing beaten in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A50021"/>
              </a:buClr>
              <a:buFont typeface="Wingdings" pitchFamily="-65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dirty="0" smtClean="0">
                <a:solidFill>
                  <a:srgbClr val="0070C0"/>
                </a:solidFill>
              </a:rPr>
              <a:t>less than 89 hours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62000" y="1299331"/>
            <a:ext cx="225219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GNU COREUTILS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 rot="16200000">
            <a:off x="-1413650" y="3852051"/>
            <a:ext cx="335121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KLEE coverage </a:t>
            </a:r>
            <a:r>
              <a:rPr lang="en-GB" sz="1800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– Manual coverage</a:t>
            </a:r>
          </a:p>
        </p:txBody>
      </p:sp>
    </p:spTree>
    <p:extLst>
      <p:ext uri="{BB962C8B-B14F-4D97-AF65-F5344CB8AC3E}">
        <p14:creationId xmlns:p14="http://schemas.microsoft.com/office/powerpoint/2010/main" val="20284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123103"/>
              </p:ext>
            </p:extLst>
          </p:nvPr>
        </p:nvGraphicFramePr>
        <p:xfrm>
          <a:off x="438150" y="2035175"/>
          <a:ext cx="7889875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Worksheet" r:id="rId4" imgW="8496172" imgH="5248224" progId="Excel.Sheet.8">
                  <p:embed/>
                </p:oleObj>
              </mc:Choice>
              <mc:Fallback>
                <p:oleObj name="Worksheet" r:id="rId4" imgW="8496172" imgH="524822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035175"/>
                        <a:ext cx="7889875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Line Coverage </a:t>
            </a:r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 rot="16200000">
            <a:off x="-1413650" y="3852051"/>
            <a:ext cx="335121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KLEE coverage </a:t>
            </a:r>
            <a:r>
              <a:rPr lang="en-GB" sz="1800" dirty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– Manual coverage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57363" y="2057400"/>
            <a:ext cx="169781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Avg/utility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1828801" y="2547938"/>
            <a:ext cx="1524000" cy="915987"/>
            <a:chOff x="1152" y="1605"/>
            <a:chExt cx="1441" cy="577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152" y="1605"/>
              <a:ext cx="864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KLEE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2016" y="1605"/>
              <a:ext cx="57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94%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152" y="1893"/>
              <a:ext cx="864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Manual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016" y="1893"/>
              <a:ext cx="57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44%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2016" y="1605"/>
              <a:ext cx="1" cy="57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1152" y="1893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1152" y="1605"/>
              <a:ext cx="1" cy="57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2592" y="1605"/>
              <a:ext cx="1" cy="57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1152" y="1605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1152" y="2181"/>
              <a:ext cx="14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133600" y="5805487"/>
            <a:ext cx="4803536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Apps sorted by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KLEE coverage 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Manual coverage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762000" y="1299331"/>
            <a:ext cx="202841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pitchFamily="-65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F0C19"/>
                </a:solidFill>
                <a:latin typeface="Calibri" pitchFamily="34" charset="0"/>
                <a:cs typeface="Calibri" pitchFamily="34" charset="0"/>
              </a:rPr>
              <a:t>BUSYBOX	</a:t>
            </a:r>
          </a:p>
        </p:txBody>
      </p:sp>
    </p:spTree>
    <p:extLst>
      <p:ext uri="{BB962C8B-B14F-4D97-AF65-F5344CB8AC3E}">
        <p14:creationId xmlns:p14="http://schemas.microsoft.com/office/powerpoint/2010/main" val="36499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Line Coverage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coverage with few test cases</a:t>
            </a:r>
          </a:p>
          <a:p>
            <a:pPr lvl="1"/>
            <a:r>
              <a:rPr lang="en-US" dirty="0" smtClean="0"/>
              <a:t>Average of 37 tests per tool in GNU COREUTILS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“Out of the box” – utilities unaltered</a:t>
            </a:r>
          </a:p>
          <a:p>
            <a:endParaRPr lang="en-US" dirty="0"/>
          </a:p>
          <a:p>
            <a:r>
              <a:rPr lang="en-US" dirty="0" smtClean="0"/>
              <a:t>Entire tool suite (no focus on particular apps)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However</a:t>
            </a:r>
          </a:p>
          <a:p>
            <a:pPr lvl="1"/>
            <a:r>
              <a:rPr lang="en-US" dirty="0" smtClean="0"/>
              <a:t>Checks only low-level errors and violations</a:t>
            </a:r>
          </a:p>
          <a:p>
            <a:pPr lvl="1"/>
            <a:r>
              <a:rPr lang="en-US" dirty="0" smtClean="0"/>
              <a:t>Developer tests also validate output to be as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Bugs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memory error crashes in </a:t>
            </a:r>
            <a:r>
              <a:rPr lang="en-US" dirty="0"/>
              <a:t>GNU COREUTILS</a:t>
            </a:r>
            <a:endParaRPr lang="en-US" dirty="0" smtClean="0"/>
          </a:p>
          <a:p>
            <a:pPr lvl="1"/>
            <a:r>
              <a:rPr lang="en-US" dirty="0" smtClean="0"/>
              <a:t>More than found in previous 3 years combined</a:t>
            </a:r>
          </a:p>
          <a:p>
            <a:pPr lvl="1"/>
            <a:r>
              <a:rPr lang="en-US" dirty="0" smtClean="0"/>
              <a:t>Generates actual command lines exposing crashes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57434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5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Bugs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memory error crashes in BUSYBOX</a:t>
            </a:r>
          </a:p>
          <a:p>
            <a:pPr lvl="1"/>
            <a:r>
              <a:rPr lang="en-US" dirty="0" smtClean="0"/>
              <a:t>Generates actual command lines exposing crashes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4619625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9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Tool Equivalence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3729" y="2362200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x = 21, y = 4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3729" y="1676400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21 mod 4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36229" y="20955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729" y="3074313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y &amp; -y = 4 ≠ 1</a:t>
            </a:r>
          </a:p>
        </p:txBody>
      </p:sp>
      <p:sp>
        <p:nvSpPr>
          <p:cNvPr id="8" name="Down Arrow 7"/>
          <p:cNvSpPr/>
          <p:nvPr/>
        </p:nvSpPr>
        <p:spPr>
          <a:xfrm>
            <a:off x="6836229" y="27813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3729" y="3760113"/>
            <a:ext cx="2237014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>x &amp; (y-1) = 1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836229" y="3467100"/>
            <a:ext cx="332014" cy="2667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77500" lnSpcReduction="20000"/>
          </a:bodyPr>
          <a:lstStyle/>
          <a:p>
            <a:pPr marL="114300" indent="0" defTabSz="180000">
              <a:buNone/>
            </a:pP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modOpt(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((</a:t>
            </a:r>
            <a:r>
              <a:rPr lang="en-US" dirty="0">
                <a:latin typeface="Calibri" pitchFamily="34" charset="0"/>
                <a:cs typeface="Calibri" pitchFamily="34" charset="0"/>
              </a:rPr>
              <a:t>y &amp; −y) == y)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// power of two?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&amp; (y−1);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else</a:t>
            </a:r>
            <a:endParaRPr lang="en-US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mod(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main()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		unsigned int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symbolic(&amp;x, sizeof(x));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symbolic(&amp;y, sizeof(y));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assert(mod(x,y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==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0;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Tool Equivalence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5050971"/>
            <a:ext cx="2133600" cy="1143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Proved equivalence</a:t>
            </a:r>
          </a:p>
          <a:p>
            <a:pPr algn="ctr"/>
            <a:r>
              <a:rPr lang="en-US" sz="2400" b="1" dirty="0" smtClean="0"/>
              <a:t>for y ≠ 0</a:t>
            </a:r>
            <a:endParaRPr lang="en-US" sz="1000" b="1" dirty="0"/>
          </a:p>
        </p:txBody>
      </p:sp>
      <p:sp>
        <p:nvSpPr>
          <p:cNvPr id="6" name="Rectangle 5"/>
          <p:cNvSpPr/>
          <p:nvPr/>
        </p:nvSpPr>
        <p:spPr>
          <a:xfrm>
            <a:off x="881744" y="5486400"/>
            <a:ext cx="3026228" cy="272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fontScale="77500" lnSpcReduction="20000"/>
          </a:bodyPr>
          <a:lstStyle/>
          <a:p>
            <a:pPr marL="114300" indent="0" defTabSz="180000">
              <a:buNone/>
            </a:pP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modOpt(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((</a:t>
            </a:r>
            <a:r>
              <a:rPr lang="en-US" dirty="0">
                <a:latin typeface="Calibri" pitchFamily="34" charset="0"/>
                <a:cs typeface="Calibri" pitchFamily="34" charset="0"/>
              </a:rPr>
              <a:t>y &amp; −y) == y)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// power of two?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&amp; (y−1);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else</a:t>
            </a:r>
            <a:endParaRPr lang="en-US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mod(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main()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		unsigned int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symbolic(&amp;x, sizeof(x));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symbolic(&amp;y, sizeof(y));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assert(mod(x,y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==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0;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38600" y="5622471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Tool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Able </a:t>
            </a:r>
            <a:r>
              <a:rPr lang="en-US" dirty="0"/>
              <a:t>to test programs against one another</a:t>
            </a:r>
          </a:p>
          <a:p>
            <a:pPr lvl="1"/>
            <a:r>
              <a:rPr lang="en-US" dirty="0"/>
              <a:t>If 2 functions compute different values along the path, and the assert fires – a test case demonstrating the difference is generated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assert </a:t>
            </a:r>
            <a:r>
              <a:rPr lang="en-US" dirty="0"/>
              <a:t>( f(x) == g(x) )</a:t>
            </a:r>
          </a:p>
          <a:p>
            <a:endParaRPr lang="en-US" dirty="0" smtClean="0"/>
          </a:p>
          <a:p>
            <a:r>
              <a:rPr lang="en-US" dirty="0" smtClean="0"/>
              <a:t>Useful for when</a:t>
            </a:r>
          </a:p>
          <a:p>
            <a:pPr lvl="1"/>
            <a:r>
              <a:rPr lang="en-US" dirty="0" smtClean="0"/>
              <a:t>f is a simple implementations, g is an optimized version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 is a patched version of g (doesn’t change functionality)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 has an inverse –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assert(uncompress(compress(x)) == x)</a:t>
            </a:r>
          </a:p>
        </p:txBody>
      </p:sp>
    </p:spTree>
    <p:extLst>
      <p:ext uri="{BB962C8B-B14F-4D97-AF65-F5344CB8AC3E}">
        <p14:creationId xmlns:p14="http://schemas.microsoft.com/office/powerpoint/2010/main" val="4310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Tool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 defTabSz="180000">
              <a:buNone/>
            </a:pP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modOpt(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((</a:t>
            </a:r>
            <a:r>
              <a:rPr lang="en-US" dirty="0">
                <a:latin typeface="Calibri" pitchFamily="34" charset="0"/>
                <a:cs typeface="Calibri" pitchFamily="34" charset="0"/>
              </a:rPr>
              <a:t>y &amp; −y) == y) 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// power of two?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&amp; (y−1);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	else</a:t>
            </a:r>
            <a:endParaRPr lang="en-US" dirty="0">
              <a:solidFill>
                <a:srgbClr val="0099FF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mod(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 x</a:t>
            </a:r>
            <a:r>
              <a:rPr lang="da-DK" dirty="0">
                <a:latin typeface="Calibri" pitchFamily="34" charset="0"/>
                <a:cs typeface="Calibri" pitchFamily="34" charset="0"/>
              </a:rPr>
              <a:t>, </a:t>
            </a:r>
            <a:r>
              <a:rPr lang="da-DK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 </a:t>
            </a:r>
            <a:r>
              <a:rPr lang="da-DK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da-DK" dirty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 % y;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main() {</a:t>
            </a:r>
          </a:p>
          <a:p>
            <a:pPr marL="114300" indent="0" defTabSz="180000">
              <a:buNone/>
            </a:pPr>
            <a:r>
              <a:rPr lang="en-US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		unsigned int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symbolic(&amp;x, sizeof(x));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make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symbolic(&amp;y, sizeof(y));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assert(mod(x,y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== </a:t>
            </a:r>
            <a:r>
              <a:rPr lang="da-DK" dirty="0" smtClean="0">
                <a:latin typeface="Calibri" pitchFamily="34" charset="0"/>
                <a:cs typeface="Calibri" pitchFamily="34" charset="0"/>
              </a:rPr>
              <a:t>modOpt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(x,y</a:t>
            </a:r>
            <a:r>
              <a:rPr lang="en-US" dirty="0">
                <a:latin typeface="Calibri" pitchFamily="34" charset="0"/>
                <a:cs typeface="Calibri" pitchFamily="34" charset="0"/>
              </a:rPr>
              <a:t>));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		return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0;</a:t>
            </a:r>
          </a:p>
          <a:p>
            <a:pPr marL="114300" indent="0" defTabSz="18000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  <a:p>
            <a:pPr marL="114300" indent="0" defTabSz="18000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Tool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/>
          <a:lstStyle/>
          <a:p>
            <a:r>
              <a:rPr lang="en-US" dirty="0" smtClean="0"/>
              <a:t>Checked 67 COREUTILS tools against (allegedly) equivalent BUSYBOX implementations</a:t>
            </a:r>
          </a:p>
          <a:p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43000" y="2638526"/>
            <a:ext cx="7010400" cy="4081301"/>
            <a:chOff x="240" y="977"/>
            <a:chExt cx="5231" cy="3201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40" y="977"/>
              <a:ext cx="1536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Input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76" y="977"/>
              <a:ext cx="1872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BUSYBOX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648" y="977"/>
              <a:ext cx="1824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GNU COREUTILS</a:t>
              </a:r>
              <a:endPara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40" y="1265"/>
              <a:ext cx="1536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tee "" &lt;t1.txt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76" y="1265"/>
              <a:ext cx="1872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[infinite loop]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648" y="1265"/>
              <a:ext cx="1824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[terminates]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0" y="1515"/>
              <a:ext cx="1536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tee -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6" y="1515"/>
              <a:ext cx="1872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[copies once to stdout]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648" y="1515"/>
              <a:ext cx="1824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[copies twice]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40" y="1765"/>
              <a:ext cx="1536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comm t1.txt t2.txt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776" y="1765"/>
              <a:ext cx="1872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[doesn’t show diff]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648" y="1765"/>
              <a:ext cx="1824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[shows diff]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40" y="2015"/>
              <a:ext cx="1536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cksum /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776" y="2015"/>
              <a:ext cx="1872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"4294967295 0 /"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648" y="2015"/>
              <a:ext cx="1824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"/: Is a directory"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40" y="2285"/>
              <a:ext cx="1536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split /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76" y="2285"/>
              <a:ext cx="1872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"/: Is a directory"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648" y="2285"/>
              <a:ext cx="1824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40" y="2535"/>
              <a:ext cx="1536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776" y="2535"/>
              <a:ext cx="1872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[duplicates input]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648" y="2535"/>
              <a:ext cx="1824" cy="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"missing operand"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0" y="2784"/>
              <a:ext cx="1536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[ 0 ‘‘&lt;’’ 1 ]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76" y="2784"/>
              <a:ext cx="1872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648" y="2784"/>
              <a:ext cx="1824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"binary op. expected"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40" y="3054"/>
              <a:ext cx="1536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tail –2l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776" y="3054"/>
              <a:ext cx="1872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[rejects]</a:t>
              </a: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648" y="3054"/>
              <a:ext cx="1824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[accepts]</a:t>
              </a: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40" y="3324"/>
              <a:ext cx="1536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unexpand –f</a:t>
              </a: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776" y="3324"/>
              <a:ext cx="1872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[accepts]</a:t>
              </a: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648" y="3324"/>
              <a:ext cx="1824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[rejects]</a:t>
              </a: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240" y="3594"/>
              <a:ext cx="1536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split –</a:t>
              </a: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776" y="3594"/>
              <a:ext cx="1872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[rejects]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3648" y="3594"/>
              <a:ext cx="1824" cy="2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spcBef>
                  <a:spcPts val="500"/>
                </a:spcBef>
                <a:buFont typeface="Comic Sans MS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[accepts]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40" y="3864"/>
              <a:ext cx="15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t1.txt: a   t2.txt: b</a:t>
              </a: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1776" y="3864"/>
              <a:ext cx="1872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buFont typeface="Times New Roman" pitchFamily="-65" charset="0"/>
                <a:buNone/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(no newlines!</a:t>
              </a:r>
              <a:r>
                <a:rPr lang="en-GB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648" y="3864"/>
              <a:ext cx="1824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1776" y="977"/>
              <a:ext cx="1" cy="288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648" y="977"/>
              <a:ext cx="1" cy="288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3648" y="3864"/>
              <a:ext cx="1" cy="31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240" y="1265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240" y="1515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240" y="1765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240" y="2015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240" y="2285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240" y="2535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>
              <a:off x="240" y="2784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240" y="3054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240" y="3324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240" y="3594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>
              <a:off x="240" y="3864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>
              <a:off x="240" y="977"/>
              <a:ext cx="1" cy="320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>
              <a:off x="5472" y="977"/>
              <a:ext cx="1" cy="288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240" y="977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240" y="4179"/>
              <a:ext cx="3408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Left Brace 3"/>
          <p:cNvSpPr/>
          <p:nvPr/>
        </p:nvSpPr>
        <p:spPr>
          <a:xfrm>
            <a:off x="696685" y="3005728"/>
            <a:ext cx="304800" cy="956256"/>
          </a:xfrm>
          <a:prstGeom prst="leftBrace">
            <a:avLst>
              <a:gd name="adj1" fmla="val 78433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Left Brace 60"/>
          <p:cNvSpPr/>
          <p:nvPr/>
        </p:nvSpPr>
        <p:spPr>
          <a:xfrm>
            <a:off x="685799" y="4002147"/>
            <a:ext cx="304799" cy="2318602"/>
          </a:xfrm>
          <a:prstGeom prst="leftBrace">
            <a:avLst>
              <a:gd name="adj1" fmla="val 136905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 rot="16200000">
            <a:off x="-630256" y="3137818"/>
            <a:ext cx="1820614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A50021"/>
              </a:buClr>
              <a:buFont typeface="Wingdings" pitchFamily="-65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70C0"/>
                </a:solidFill>
              </a:rPr>
              <a:t>correctness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A50021"/>
              </a:buClr>
              <a:buFont typeface="Wingdings" pitchFamily="-65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70C0"/>
                </a:solidFill>
              </a:rPr>
              <a:t>errors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 rot="16200000">
            <a:off x="-615031" y="4814218"/>
            <a:ext cx="1820614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A50021"/>
              </a:buClr>
              <a:buFont typeface="Wingdings" pitchFamily="-65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rgbClr val="0070C0"/>
                </a:solidFill>
              </a:rPr>
              <a:t>missing functionality</a:t>
            </a: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t, a[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/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(i &gt;=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*p = (</a:t>
            </a:r>
            <a:r>
              <a:rPr lang="en-US" sz="22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(t 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== </a:t>
            </a:r>
            <a:r>
              <a:rPr lang="en-US" sz="2200" dirty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200" dirty="0" smtClean="0"/>
              <a:t>High coverage on a broad set of </a:t>
            </a:r>
            <a:r>
              <a:rPr lang="en-US" sz="2200" u="sng" dirty="0" smtClean="0"/>
              <a:t>unaltered</a:t>
            </a:r>
            <a:r>
              <a:rPr lang="en-US" sz="2200" dirty="0" smtClean="0"/>
              <a:t> complex programs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Not limited to low-level programming errors – can find functional incorrectness</a:t>
            </a:r>
          </a:p>
          <a:p>
            <a:endParaRPr lang="en-US" dirty="0"/>
          </a:p>
          <a:p>
            <a:r>
              <a:rPr lang="en-US" dirty="0" smtClean="0"/>
              <a:t>Interaction with environment (somewhat limited)</a:t>
            </a:r>
          </a:p>
          <a:p>
            <a:endParaRPr lang="en-US" dirty="0"/>
          </a:p>
          <a:p>
            <a:r>
              <a:rPr lang="en-US" dirty="0" smtClean="0"/>
              <a:t>Better implemented optimizations</a:t>
            </a:r>
          </a:p>
          <a:p>
            <a:endParaRPr lang="en-US" dirty="0"/>
          </a:p>
          <a:p>
            <a:r>
              <a:rPr lang="en-US" dirty="0" smtClean="0"/>
              <a:t>Impressive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73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No support for multi-threaded symbolic execution</a:t>
            </a:r>
          </a:p>
          <a:p>
            <a:endParaRPr lang="en-US" dirty="0" smtClean="0"/>
          </a:p>
          <a:p>
            <a:r>
              <a:rPr lang="en-US" dirty="0" smtClean="0"/>
              <a:t>Requires compilation to LLVM intermediate representation – external libraries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20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+mj-lt"/>
                <a:ea typeface="Verdana" pitchFamily="34" charset="0"/>
                <a:cs typeface="Verdana" pitchFamily="34" charset="0"/>
              </a:rPr>
              <a:t>Interprets programs instead of running them natively – slowdown</a:t>
            </a:r>
          </a:p>
          <a:p>
            <a:endParaRPr lang="en-US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>
                <a:ea typeface="Verdana" pitchFamily="34" charset="0"/>
                <a:cs typeface="Verdana" pitchFamily="34" charset="0"/>
              </a:rPr>
              <a:t>Requires user to specify 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properties of </a:t>
            </a:r>
            <a:r>
              <a:rPr lang="en-US" dirty="0">
                <a:ea typeface="Verdana" pitchFamily="34" charset="0"/>
                <a:cs typeface="Verdana" pitchFamily="34" charset="0"/>
              </a:rPr>
              <a:t>symbolic 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environment</a:t>
            </a:r>
            <a:endParaRPr lang="en-US" dirty="0">
              <a:ea typeface="Verdana" pitchFamily="34" charset="0"/>
              <a:cs typeface="Verdana" pitchFamily="34" charset="0"/>
            </a:endParaRPr>
          </a:p>
          <a:p>
            <a:endParaRPr lang="en-US" dirty="0">
              <a:ea typeface="Verdana" pitchFamily="34" charset="0"/>
              <a:cs typeface="Verdana" pitchFamily="34" charset="0"/>
            </a:endParaRPr>
          </a:p>
          <a:p>
            <a:r>
              <a:rPr lang="en-US" dirty="0" smtClean="0"/>
              <a:t>First bug in path stops execution, following bugs in path are not explored</a:t>
            </a:r>
          </a:p>
          <a:p>
            <a:endParaRPr lang="en-US" dirty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ea typeface="Verdana" pitchFamily="34" charset="0"/>
                <a:cs typeface="Verdana" pitchFamily="34" charset="0"/>
              </a:rPr>
              <a:t>STP – cost, no floating point support</a:t>
            </a:r>
          </a:p>
          <a:p>
            <a:pPr marL="114300" indent="0">
              <a:buNone/>
            </a:pPr>
            <a:endParaRPr lang="en-US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487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(void)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{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unsigned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int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i, t, a[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] = {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};</a:t>
            </a:r>
          </a:p>
          <a:p>
            <a:pPr defTabSz="360000"/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(i &gt;=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exit(0);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*p = (</a:t>
            </a:r>
            <a:r>
              <a:rPr lang="en-US" sz="2200" dirty="0" smtClean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  <a:t>char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*)a + i *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*p = *p −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= a[*p];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t = t / a[i];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if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(t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solidFill>
                  <a:srgbClr val="0099FF"/>
                </a:solidFill>
                <a:latin typeface="Calibri" pitchFamily="34" charset="0"/>
                <a:cs typeface="Calibri" pitchFamily="34" charset="0"/>
              </a:rPr>
              <a:t>	else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	assert(i == </a:t>
            </a:r>
            <a:r>
              <a:rPr lang="en-US" sz="2200" dirty="0" smtClean="0">
                <a:solidFill>
                  <a:srgbClr val="E689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	return 0;</a:t>
            </a:r>
          </a:p>
          <a:p>
            <a:pPr defTabSz="36000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Marking Symbolic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9625" y="2019301"/>
            <a:ext cx="2438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make_symbolic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(&amp;i);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0122" y="2209800"/>
            <a:ext cx="2237014" cy="21236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/>
              <a:t>Marks the 4 bytes associated with 32-bit variable ‘i’ as </a:t>
            </a:r>
            <a:r>
              <a:rPr lang="en-US" sz="2200" b="1" dirty="0"/>
              <a:t>symbolic</a:t>
            </a:r>
            <a:endParaRPr lang="en-US" sz="2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0" y="2244686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4069</TotalTime>
  <Words>3379</Words>
  <Application>Microsoft Office PowerPoint</Application>
  <PresentationFormat>On-screen Show (4:3)</PresentationFormat>
  <Paragraphs>1192</Paragraphs>
  <Slides>83</Slides>
  <Notes>83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5" baseType="lpstr">
      <vt:lpstr>Adjacency</vt:lpstr>
      <vt:lpstr>Worksheet</vt:lpstr>
      <vt:lpstr>Automatic Generation of Inputs of Death and High-Coverage Tests</vt:lpstr>
      <vt:lpstr>Automatically Generating Inputs of Death</vt:lpstr>
      <vt:lpstr>PowerPoint Presentation</vt:lpstr>
      <vt:lpstr>EXE EXecution generated Executions</vt:lpstr>
      <vt:lpstr>EXE EXecution generated Executions</vt:lpstr>
      <vt:lpstr>EXE EXecution generated Executions</vt:lpstr>
      <vt:lpstr>EXE EXecution generated Executions</vt:lpstr>
      <vt:lpstr>Example</vt:lpstr>
      <vt:lpstr>Marking Symbolic Data</vt:lpstr>
      <vt:lpstr>Compiling...</vt:lpstr>
      <vt:lpstr>Compiling...</vt:lpstr>
      <vt:lpstr>Compiling...</vt:lpstr>
      <vt:lpstr>Compiling...</vt:lpstr>
      <vt:lpstr>Compiling...</vt:lpstr>
      <vt:lpstr>Compiling...</vt:lpstr>
      <vt:lpstr>Running…</vt:lpstr>
      <vt:lpstr>Running…</vt:lpstr>
      <vt:lpstr>Running…</vt:lpstr>
      <vt:lpstr>Running…</vt:lpstr>
      <vt:lpstr>Output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Advantages</vt:lpstr>
      <vt:lpstr>Limitations</vt:lpstr>
      <vt:lpstr>Limitations</vt:lpstr>
      <vt:lpstr>2 years later…</vt:lpstr>
      <vt:lpstr>KLEE</vt:lpstr>
      <vt:lpstr>KLEE</vt:lpstr>
      <vt:lpstr>KLEE</vt:lpstr>
      <vt:lpstr>Architecture</vt:lpstr>
      <vt:lpstr>Execution</vt:lpstr>
      <vt:lpstr>Execution</vt:lpstr>
      <vt:lpstr>Modeling the Environment</vt:lpstr>
      <vt:lpstr>Modeling the Environment</vt:lpstr>
      <vt:lpstr>Modeling the Environment</vt:lpstr>
      <vt:lpstr>Modeling the Environment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Optimizations</vt:lpstr>
      <vt:lpstr>Results</vt:lpstr>
      <vt:lpstr>Results – Line Coverage </vt:lpstr>
      <vt:lpstr>Results – Line Coverage </vt:lpstr>
      <vt:lpstr>Results – Line Coverage </vt:lpstr>
      <vt:lpstr>Results – Line Coverage </vt:lpstr>
      <vt:lpstr>Results – Line Coverage </vt:lpstr>
      <vt:lpstr>Results – Bugs found</vt:lpstr>
      <vt:lpstr>Results – Bugs found</vt:lpstr>
      <vt:lpstr>Checking Tool Equivalence</vt:lpstr>
      <vt:lpstr>Checking Tool Equivalence</vt:lpstr>
      <vt:lpstr>Checking Tool Equivalence</vt:lpstr>
      <vt:lpstr>Checking Tool Equivalence</vt:lpstr>
      <vt:lpstr>Results – Tool Correctness</vt:lpstr>
      <vt:lpstr>Advantages</vt:lpstr>
      <vt:lpstr>Limitations</vt:lpstr>
      <vt:lpstr>Limitations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Yoni</dc:creator>
  <cp:lastModifiedBy>Andrew Jacob Kahn</cp:lastModifiedBy>
  <cp:revision>654</cp:revision>
  <dcterms:created xsi:type="dcterms:W3CDTF">2006-08-16T00:00:00Z</dcterms:created>
  <dcterms:modified xsi:type="dcterms:W3CDTF">2013-04-23T20:16:31Z</dcterms:modified>
</cp:coreProperties>
</file>