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4" r:id="rId1"/>
  </p:sldMasterIdLst>
  <p:notesMasterIdLst>
    <p:notesMasterId r:id="rId29"/>
  </p:notesMasterIdLst>
  <p:sldIdLst>
    <p:sldId id="256" r:id="rId2"/>
    <p:sldId id="268" r:id="rId3"/>
    <p:sldId id="292" r:id="rId4"/>
    <p:sldId id="315" r:id="rId5"/>
    <p:sldId id="293" r:id="rId6"/>
    <p:sldId id="294" r:id="rId7"/>
    <p:sldId id="295" r:id="rId8"/>
    <p:sldId id="297" r:id="rId9"/>
    <p:sldId id="298" r:id="rId10"/>
    <p:sldId id="299" r:id="rId11"/>
    <p:sldId id="300" r:id="rId12"/>
    <p:sldId id="301" r:id="rId13"/>
    <p:sldId id="302" r:id="rId14"/>
    <p:sldId id="303" r:id="rId15"/>
    <p:sldId id="296" r:id="rId16"/>
    <p:sldId id="304" r:id="rId17"/>
    <p:sldId id="305" r:id="rId18"/>
    <p:sldId id="306" r:id="rId19"/>
    <p:sldId id="307" r:id="rId20"/>
    <p:sldId id="308" r:id="rId21"/>
    <p:sldId id="309" r:id="rId22"/>
    <p:sldId id="310" r:id="rId23"/>
    <p:sldId id="311" r:id="rId24"/>
    <p:sldId id="312" r:id="rId25"/>
    <p:sldId id="313" r:id="rId26"/>
    <p:sldId id="314" r:id="rId27"/>
    <p:sldId id="291"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509" autoAdjust="0"/>
  </p:normalViewPr>
  <p:slideViewPr>
    <p:cSldViewPr snapToGrid="0" snapToObjects="1">
      <p:cViewPr varScale="1">
        <p:scale>
          <a:sx n="76" d="100"/>
          <a:sy n="76" d="100"/>
        </p:scale>
        <p:origin x="-18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783007-4636-5942-83A9-A4189F04A613}" type="datetimeFigureOut">
              <a:rPr lang="en-US" smtClean="0"/>
              <a:pPr/>
              <a:t>4/6/14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938343-4F1A-234E-BF05-9BA0329C5BED}" type="slidenum">
              <a:rPr lang="en-US" smtClean="0"/>
              <a:pPr/>
              <a:t>‹#›</a:t>
            </a:fld>
            <a:endParaRPr lang="en-US"/>
          </a:p>
        </p:txBody>
      </p:sp>
    </p:spTree>
    <p:extLst>
      <p:ext uri="{BB962C8B-B14F-4D97-AF65-F5344CB8AC3E}">
        <p14:creationId xmlns:p14="http://schemas.microsoft.com/office/powerpoint/2010/main" val="17698656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D3938343-4F1A-234E-BF05-9BA0329C5BED}" type="slidenum">
              <a:rPr lang="en-US" smtClean="0"/>
              <a:pPr/>
              <a:t>2</a:t>
            </a:fld>
            <a:endParaRPr lang="en-US"/>
          </a:p>
        </p:txBody>
      </p:sp>
    </p:spTree>
    <p:extLst>
      <p:ext uri="{BB962C8B-B14F-4D97-AF65-F5344CB8AC3E}">
        <p14:creationId xmlns:p14="http://schemas.microsoft.com/office/powerpoint/2010/main" val="4191005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Android Framework Managed Resource: Applications do not directly use system calls to access system resources.</a:t>
            </a:r>
            <a:r>
              <a:rPr kumimoji="1" lang="en-US" altLang="zh-CN" baseline="0" dirty="0" smtClean="0"/>
              <a:t> </a:t>
            </a:r>
            <a:r>
              <a:rPr lang="en-US" altLang="zh-CN" sz="1200" b="0" i="0" u="none" strike="noStrike" kern="1200" baseline="0" dirty="0" smtClean="0">
                <a:solidFill>
                  <a:schemeClr val="tx1"/>
                </a:solidFill>
                <a:latin typeface="+mn-lt"/>
                <a:ea typeface="+mn-ea"/>
                <a:cs typeface="+mn-cs"/>
              </a:rPr>
              <a:t>Instead,</a:t>
            </a:r>
          </a:p>
          <a:p>
            <a:r>
              <a:rPr lang="en-US" altLang="zh-CN" sz="1200" b="0" i="0" u="none" strike="noStrike" kern="1200" baseline="0" dirty="0" smtClean="0">
                <a:solidFill>
                  <a:schemeClr val="tx1"/>
                </a:solidFill>
                <a:latin typeface="+mn-lt"/>
                <a:ea typeface="+mn-ea"/>
                <a:cs typeface="+mn-cs"/>
              </a:rPr>
              <a:t>most system resources in Android are managed and protected by the Android framework, and the application-system interactions occur at a higher semantic level (such as accessing contacts, call history) than system calls at the Linux Kernel level. Instead, most system resources in Android are managed and protected by the Android framework, and the application-system interactions occur at a higher semantic level (such as accessing contacts, call history) than system calls at the Linux Kernel level.</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Binder IPC: First, traditional solutions would only intercept a lot of system calls used to interact with the Binder driver, hiding the real actions performed by the application. Second, the use of IPC in Android apps breaks the execution flow of an app into chains among multiple processes, making the evasion of traditional </a:t>
            </a:r>
            <a:r>
              <a:rPr lang="en-US" altLang="zh-CN" sz="1200" b="0" i="0" u="none" strike="noStrike" kern="1200" baseline="0" dirty="0" err="1" smtClean="0">
                <a:solidFill>
                  <a:schemeClr val="tx1"/>
                </a:solidFill>
                <a:latin typeface="+mn-lt"/>
                <a:ea typeface="+mn-ea"/>
                <a:cs typeface="+mn-cs"/>
              </a:rPr>
              <a:t>syscall</a:t>
            </a:r>
            <a:r>
              <a:rPr lang="en-US" altLang="zh-CN" sz="1200" b="0" i="0" u="none" strike="noStrike" kern="1200" baseline="0" dirty="0" smtClean="0">
                <a:solidFill>
                  <a:schemeClr val="tx1"/>
                </a:solidFill>
                <a:latin typeface="+mn-lt"/>
                <a:ea typeface="+mn-ea"/>
                <a:cs typeface="+mn-cs"/>
              </a:rPr>
              <a:t>-based behavior monitoring</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Event Trigger: </a:t>
            </a:r>
          </a:p>
          <a:p>
            <a:r>
              <a:rPr lang="en-US" altLang="zh-CN" sz="1200" b="0" i="0" u="none" strike="noStrike" kern="1200" baseline="0" dirty="0" smtClean="0">
                <a:solidFill>
                  <a:schemeClr val="tx1"/>
                </a:solidFill>
                <a:latin typeface="+mn-lt"/>
                <a:ea typeface="+mn-ea"/>
                <a:cs typeface="+mn-cs"/>
              </a:rPr>
              <a:t>Asynchronous feature:</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A key observation is that application registered callbacks are application code, so they could evade system call interception. </a:t>
            </a:r>
            <a:endParaRPr kumimoji="1" lang="zh-CN" altLang="en-US" dirty="0"/>
          </a:p>
        </p:txBody>
      </p:sp>
      <p:sp>
        <p:nvSpPr>
          <p:cNvPr id="4" name="幻灯片编号占位符 3"/>
          <p:cNvSpPr>
            <a:spLocks noGrp="1"/>
          </p:cNvSpPr>
          <p:nvPr>
            <p:ph type="sldNum" sz="quarter" idx="10"/>
          </p:nvPr>
        </p:nvSpPr>
        <p:spPr/>
        <p:txBody>
          <a:bodyPr/>
          <a:lstStyle/>
          <a:p>
            <a:fld id="{D3938343-4F1A-234E-BF05-9BA0329C5BED}" type="slidenum">
              <a:rPr lang="en-US" smtClean="0"/>
              <a:pPr/>
              <a:t>8</a:t>
            </a:fld>
            <a:endParaRPr lang="en-US"/>
          </a:p>
        </p:txBody>
      </p:sp>
    </p:spTree>
    <p:extLst>
      <p:ext uri="{BB962C8B-B14F-4D97-AF65-F5344CB8AC3E}">
        <p14:creationId xmlns:p14="http://schemas.microsoft.com/office/powerpoint/2010/main" val="4059128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I-PUP Tracker: permission</a:t>
            </a:r>
            <a:r>
              <a:rPr kumimoji="1" lang="en-US" altLang="zh-CN" baseline="0" dirty="0" smtClean="0"/>
              <a:t> based taint tracking</a:t>
            </a:r>
            <a:endParaRPr kumimoji="1" lang="zh-CN" altLang="en-US" dirty="0"/>
          </a:p>
        </p:txBody>
      </p:sp>
      <p:sp>
        <p:nvSpPr>
          <p:cNvPr id="4" name="幻灯片编号占位符 3"/>
          <p:cNvSpPr>
            <a:spLocks noGrp="1"/>
          </p:cNvSpPr>
          <p:nvPr>
            <p:ph type="sldNum" sz="quarter" idx="10"/>
          </p:nvPr>
        </p:nvSpPr>
        <p:spPr/>
        <p:txBody>
          <a:bodyPr/>
          <a:lstStyle/>
          <a:p>
            <a:fld id="{D3938343-4F1A-234E-BF05-9BA0329C5BED}" type="slidenum">
              <a:rPr lang="en-US" smtClean="0"/>
              <a:pPr/>
              <a:t>10</a:t>
            </a:fld>
            <a:endParaRPr lang="en-US"/>
          </a:p>
        </p:txBody>
      </p:sp>
    </p:spTree>
    <p:extLst>
      <p:ext uri="{BB962C8B-B14F-4D97-AF65-F5344CB8AC3E}">
        <p14:creationId xmlns:p14="http://schemas.microsoft.com/office/powerpoint/2010/main" val="795817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Stowaway [27] uses Java reflection to execute Android APIs and monitors what permissions are checked by the system. To create appropriate arguments for each API, Stowaway uses API fuzzing to automatically generate test cases. Although Stowaway’s API-permission list is accurate, it is quite incomplete due to the </a:t>
            </a:r>
            <a:r>
              <a:rPr lang="en-US" altLang="zh-CN" sz="1200" b="0" i="0" u="none" strike="noStrike" kern="1200" baseline="0" dirty="0" err="1" smtClean="0">
                <a:solidFill>
                  <a:schemeClr val="tx1"/>
                </a:solidFill>
                <a:latin typeface="+mn-lt"/>
                <a:ea typeface="+mn-ea"/>
                <a:cs typeface="+mn-cs"/>
              </a:rPr>
              <a:t>fuzzer’s</a:t>
            </a:r>
            <a:r>
              <a:rPr lang="en-US" altLang="zh-CN" sz="1200" b="0" i="0" u="none" strike="noStrike" kern="1200" baseline="0" dirty="0" smtClean="0">
                <a:solidFill>
                  <a:schemeClr val="tx1"/>
                </a:solidFill>
                <a:latin typeface="+mn-lt"/>
                <a:ea typeface="+mn-ea"/>
                <a:cs typeface="+mn-cs"/>
              </a:rPr>
              <a:t> inability to generate complete inputs for all Android APIs. </a:t>
            </a:r>
            <a:r>
              <a:rPr lang="en-US" altLang="zh-CN" sz="1200" b="0" i="0" u="none" strike="noStrike" kern="1200" baseline="0" dirty="0" err="1" smtClean="0">
                <a:solidFill>
                  <a:schemeClr val="tx1"/>
                </a:solidFill>
                <a:latin typeface="+mn-lt"/>
                <a:ea typeface="+mn-ea"/>
                <a:cs typeface="+mn-cs"/>
              </a:rPr>
              <a:t>PScout</a:t>
            </a:r>
            <a:r>
              <a:rPr lang="en-US" altLang="zh-CN" sz="1200" b="0" i="0" u="none" strike="noStrike" kern="1200" baseline="0" dirty="0" smtClean="0">
                <a:solidFill>
                  <a:schemeClr val="tx1"/>
                </a:solidFill>
                <a:latin typeface="+mn-lt"/>
                <a:ea typeface="+mn-ea"/>
                <a:cs typeface="+mn-cs"/>
              </a:rPr>
              <a:t> [12] adopts static analysis to extract API-permission lists from Android source code. Although </a:t>
            </a:r>
            <a:r>
              <a:rPr lang="en-US" altLang="zh-CN" sz="1200" b="0" i="0" u="none" strike="noStrike" kern="1200" baseline="0" dirty="0" err="1" smtClean="0">
                <a:solidFill>
                  <a:schemeClr val="tx1"/>
                </a:solidFill>
                <a:latin typeface="+mn-lt"/>
                <a:ea typeface="+mn-ea"/>
                <a:cs typeface="+mn-cs"/>
              </a:rPr>
              <a:t>PScout’s</a:t>
            </a:r>
            <a:r>
              <a:rPr lang="en-US" altLang="zh-CN" sz="1200" b="0" i="0" u="none" strike="noStrike" kern="1200" baseline="0" dirty="0" smtClean="0">
                <a:solidFill>
                  <a:schemeClr val="tx1"/>
                </a:solidFill>
                <a:latin typeface="+mn-lt"/>
                <a:ea typeface="+mn-ea"/>
                <a:cs typeface="+mn-cs"/>
              </a:rPr>
              <a:t> API-permission list is relatively complete, it is not accurate enough, because an Android API could use different permissions at runtime according to its arguments.</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The application-system interface is recognized at every function call site by checking whether the caller is application code and the </a:t>
            </a:r>
            <a:r>
              <a:rPr lang="en-US" altLang="zh-CN" sz="1200" b="0" i="0" u="none" strike="noStrike" kern="1200" baseline="0" dirty="0" err="1" smtClean="0">
                <a:solidFill>
                  <a:schemeClr val="tx1"/>
                </a:solidFill>
                <a:latin typeface="+mn-lt"/>
                <a:ea typeface="+mn-ea"/>
                <a:cs typeface="+mn-cs"/>
              </a:rPr>
              <a:t>callee</a:t>
            </a:r>
            <a:r>
              <a:rPr lang="en-US" altLang="zh-CN" sz="1200" b="0" i="0" u="none" strike="noStrike" kern="1200" baseline="0" dirty="0" smtClean="0">
                <a:solidFill>
                  <a:schemeClr val="tx1"/>
                </a:solidFill>
                <a:latin typeface="+mn-lt"/>
                <a:ea typeface="+mn-ea"/>
                <a:cs typeface="+mn-cs"/>
              </a:rPr>
              <a:t> is system code. As Android apps are mostly developed in the Java language and run on the </a:t>
            </a:r>
            <a:r>
              <a:rPr lang="en-US" altLang="zh-CN" sz="1200" b="0" i="0" u="none" strike="noStrike" kern="1200" baseline="0" dirty="0" err="1" smtClean="0">
                <a:solidFill>
                  <a:schemeClr val="tx1"/>
                </a:solidFill>
                <a:latin typeface="+mn-lt"/>
                <a:ea typeface="+mn-ea"/>
                <a:cs typeface="+mn-cs"/>
              </a:rPr>
              <a:t>Dalvik</a:t>
            </a:r>
            <a:r>
              <a:rPr lang="en-US" altLang="zh-CN" sz="1200" b="0" i="0" u="none" strike="noStrike" kern="1200" baseline="0" dirty="0" smtClean="0">
                <a:solidFill>
                  <a:schemeClr val="tx1"/>
                </a:solidFill>
                <a:latin typeface="+mn-lt"/>
                <a:ea typeface="+mn-ea"/>
                <a:cs typeface="+mn-cs"/>
              </a:rPr>
              <a:t> virtual machine, we instrument </a:t>
            </a:r>
            <a:r>
              <a:rPr lang="en-US" altLang="zh-CN" sz="1200" b="0" i="0" u="none" strike="noStrike" kern="1200" baseline="0" dirty="0" err="1" smtClean="0">
                <a:solidFill>
                  <a:schemeClr val="tx1"/>
                </a:solidFill>
                <a:latin typeface="+mn-lt"/>
                <a:ea typeface="+mn-ea"/>
                <a:cs typeface="+mn-cs"/>
              </a:rPr>
              <a:t>Dalvik</a:t>
            </a:r>
            <a:r>
              <a:rPr lang="en-US" altLang="zh-CN" sz="1200" b="0" i="0" u="none" strike="noStrike" kern="1200" baseline="0" dirty="0" smtClean="0">
                <a:solidFill>
                  <a:schemeClr val="tx1"/>
                </a:solidFill>
                <a:latin typeface="+mn-lt"/>
                <a:ea typeface="+mn-ea"/>
                <a:cs typeface="+mn-cs"/>
              </a:rPr>
              <a:t> to monitor all function calls.</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In this example, </a:t>
            </a:r>
            <a:r>
              <a:rPr lang="en-US" altLang="zh-CN" sz="1200" b="0" i="0" u="none" strike="noStrike" kern="1200" baseline="0" dirty="0" err="1" smtClean="0">
                <a:solidFill>
                  <a:schemeClr val="tx1"/>
                </a:solidFill>
                <a:latin typeface="+mn-lt"/>
                <a:ea typeface="+mn-ea"/>
                <a:cs typeface="+mn-cs"/>
              </a:rPr>
              <a:t>App.getLastLocation</a:t>
            </a:r>
            <a:r>
              <a:rPr lang="en-US" altLang="zh-CN" sz="1200" b="0" i="0" u="none" strike="noStrike" kern="1200" baseline="0" dirty="0" smtClean="0">
                <a:solidFill>
                  <a:schemeClr val="tx1"/>
                </a:solidFill>
                <a:latin typeface="+mn-lt"/>
                <a:ea typeface="+mn-ea"/>
                <a:cs typeface="+mn-cs"/>
              </a:rPr>
              <a:t>() invokes </a:t>
            </a:r>
            <a:r>
              <a:rPr lang="en-US" altLang="zh-CN" sz="1200" b="0" i="0" u="none" strike="noStrike" kern="1200" baseline="0" dirty="0" err="1" smtClean="0">
                <a:solidFill>
                  <a:schemeClr val="tx1"/>
                </a:solidFill>
                <a:latin typeface="+mn-lt"/>
                <a:ea typeface="+mn-ea"/>
                <a:cs typeface="+mn-cs"/>
              </a:rPr>
              <a:t>getLastKnownLocation</a:t>
            </a:r>
            <a:r>
              <a:rPr lang="en-US" altLang="zh-CN" sz="1200" b="0" i="0" u="none" strike="noStrike" kern="1200" baseline="0" dirty="0" smtClean="0">
                <a:solidFill>
                  <a:schemeClr val="tx1"/>
                </a:solidFill>
                <a:latin typeface="+mn-lt"/>
                <a:ea typeface="+mn-ea"/>
                <a:cs typeface="+mn-cs"/>
              </a:rPr>
              <a:t>() API of </a:t>
            </a:r>
            <a:r>
              <a:rPr lang="en-US" altLang="zh-CN" sz="1200" b="0" i="0" u="none" strike="noStrike" kern="1200" baseline="0" dirty="0" err="1" smtClean="0">
                <a:solidFill>
                  <a:schemeClr val="tx1"/>
                </a:solidFill>
                <a:latin typeface="+mn-lt"/>
                <a:ea typeface="+mn-ea"/>
                <a:cs typeface="+mn-cs"/>
              </a:rPr>
              <a:t>LocationManagerService</a:t>
            </a:r>
            <a:r>
              <a:rPr lang="en-US" altLang="zh-CN" sz="1200" b="0" i="0" u="none" strike="noStrike" kern="1200" baseline="0" dirty="0" smtClean="0">
                <a:solidFill>
                  <a:schemeClr val="tx1"/>
                </a:solidFill>
                <a:latin typeface="+mn-lt"/>
                <a:ea typeface="+mn-ea"/>
                <a:cs typeface="+mn-cs"/>
              </a:rPr>
              <a:t> to get the last known location. Before invoking this API, </a:t>
            </a:r>
            <a:r>
              <a:rPr lang="en-US" altLang="zh-CN" sz="1200" b="0" i="0" u="none" strike="noStrike" kern="1200" baseline="0" dirty="0" err="1" smtClean="0">
                <a:solidFill>
                  <a:schemeClr val="tx1"/>
                </a:solidFill>
                <a:latin typeface="+mn-lt"/>
                <a:ea typeface="+mn-ea"/>
                <a:cs typeface="+mn-cs"/>
              </a:rPr>
              <a:t>VetDroid</a:t>
            </a:r>
            <a:r>
              <a:rPr lang="en-US" altLang="zh-CN" sz="1200" b="0" i="0" u="none" strike="noStrike" kern="1200" baseline="0" dirty="0" smtClean="0">
                <a:solidFill>
                  <a:schemeClr val="tx1"/>
                </a:solidFill>
                <a:latin typeface="+mn-lt"/>
                <a:ea typeface="+mn-ea"/>
                <a:cs typeface="+mn-cs"/>
              </a:rPr>
              <a:t> clears the permission check information in the thread-local storage using </a:t>
            </a:r>
            <a:r>
              <a:rPr lang="en-US" altLang="zh-CN" sz="1200" b="0" i="0" u="none" strike="noStrike" kern="1200" baseline="0" dirty="0" err="1" smtClean="0">
                <a:solidFill>
                  <a:schemeClr val="tx1"/>
                </a:solidFill>
                <a:latin typeface="+mn-lt"/>
                <a:ea typeface="+mn-ea"/>
                <a:cs typeface="+mn-cs"/>
              </a:rPr>
              <a:t>VetDroid.clearPermCheckTags</a:t>
            </a:r>
            <a:r>
              <a:rPr lang="en-US" altLang="zh-CN" sz="1200" b="0" i="0" u="none" strike="noStrike" kern="1200" baseline="0" dirty="0" smtClean="0">
                <a:solidFill>
                  <a:schemeClr val="tx1"/>
                </a:solidFill>
                <a:latin typeface="+mn-lt"/>
                <a:ea typeface="+mn-ea"/>
                <a:cs typeface="+mn-cs"/>
              </a:rPr>
              <a:t>(). During the execution of this API, Android’s permission enforcement system performs a permission check on ACCESS_FINE_LOCATION permission. At last, after the execution of </a:t>
            </a:r>
            <a:r>
              <a:rPr lang="en-US" altLang="zh-CN" sz="1200" b="0" i="0" u="none" strike="noStrike" kern="1200" baseline="0" dirty="0" err="1" smtClean="0">
                <a:solidFill>
                  <a:schemeClr val="tx1"/>
                </a:solidFill>
                <a:latin typeface="+mn-lt"/>
                <a:ea typeface="+mn-ea"/>
                <a:cs typeface="+mn-cs"/>
              </a:rPr>
              <a:t>getLastKnownLocation</a:t>
            </a:r>
            <a:r>
              <a:rPr lang="en-US" altLang="zh-CN" sz="1200" b="0" i="0" u="none" strike="noStrike" kern="1200" baseline="0" dirty="0" smtClean="0">
                <a:solidFill>
                  <a:schemeClr val="tx1"/>
                </a:solidFill>
                <a:latin typeface="+mn-lt"/>
                <a:ea typeface="+mn-ea"/>
                <a:cs typeface="+mn-cs"/>
              </a:rPr>
              <a:t>() API, </a:t>
            </a:r>
            <a:r>
              <a:rPr lang="en-US" altLang="zh-CN" sz="1200" b="0" i="0" u="none" strike="noStrike" kern="1200" baseline="0" dirty="0" err="1" smtClean="0">
                <a:solidFill>
                  <a:schemeClr val="tx1"/>
                </a:solidFill>
                <a:latin typeface="+mn-lt"/>
                <a:ea typeface="+mn-ea"/>
                <a:cs typeface="+mn-cs"/>
              </a:rPr>
              <a:t>VetDroid</a:t>
            </a:r>
            <a:r>
              <a:rPr lang="en-US" altLang="zh-CN" sz="1200" b="0" i="0" u="none" strike="noStrike" kern="1200" baseline="0" dirty="0" smtClean="0">
                <a:solidFill>
                  <a:schemeClr val="tx1"/>
                </a:solidFill>
                <a:latin typeface="+mn-lt"/>
                <a:ea typeface="+mn-ea"/>
                <a:cs typeface="+mn-cs"/>
              </a:rPr>
              <a:t> invokes </a:t>
            </a:r>
            <a:r>
              <a:rPr lang="en-US" altLang="zh-CN" sz="1200" b="0" i="0" u="none" strike="noStrike" kern="1200" baseline="0" dirty="0" err="1" smtClean="0">
                <a:solidFill>
                  <a:schemeClr val="tx1"/>
                </a:solidFill>
                <a:latin typeface="+mn-lt"/>
                <a:ea typeface="+mn-ea"/>
                <a:cs typeface="+mn-cs"/>
              </a:rPr>
              <a:t>VetDroid.getPermCheckTags</a:t>
            </a:r>
            <a:r>
              <a:rPr lang="en-US" altLang="zh-CN" sz="1200" b="0" i="0" u="none" strike="noStrike" kern="1200" baseline="0" dirty="0" smtClean="0">
                <a:solidFill>
                  <a:schemeClr val="tx1"/>
                </a:solidFill>
                <a:latin typeface="+mn-lt"/>
                <a:ea typeface="+mn-ea"/>
                <a:cs typeface="+mn-cs"/>
              </a:rPr>
              <a:t>() to propagate the permission check information from the enforcement system to the application side.</a:t>
            </a:r>
          </a:p>
          <a:p>
            <a:endParaRPr kumimoji="1" lang="en-US" altLang="zh-CN" sz="1200" b="0" i="0" u="none" strike="noStrike" kern="1200" baseline="0" dirty="0" smtClean="0">
              <a:solidFill>
                <a:schemeClr val="tx1"/>
              </a:solidFill>
              <a:latin typeface="+mn-lt"/>
              <a:ea typeface="+mn-ea"/>
              <a:cs typeface="+mn-cs"/>
            </a:endParaRPr>
          </a:p>
          <a:p>
            <a:endParaRPr kumimoji="1" lang="zh-CN" altLang="en-US" dirty="0"/>
          </a:p>
        </p:txBody>
      </p:sp>
      <p:sp>
        <p:nvSpPr>
          <p:cNvPr id="4" name="幻灯片编号占位符 3"/>
          <p:cNvSpPr>
            <a:spLocks noGrp="1"/>
          </p:cNvSpPr>
          <p:nvPr>
            <p:ph type="sldNum" sz="quarter" idx="10"/>
          </p:nvPr>
        </p:nvSpPr>
        <p:spPr/>
        <p:txBody>
          <a:bodyPr/>
          <a:lstStyle/>
          <a:p>
            <a:fld id="{D3938343-4F1A-234E-BF05-9BA0329C5BED}" type="slidenum">
              <a:rPr lang="en-US" smtClean="0"/>
              <a:pPr/>
              <a:t>11</a:t>
            </a:fld>
            <a:endParaRPr lang="en-US"/>
          </a:p>
        </p:txBody>
      </p:sp>
    </p:spTree>
    <p:extLst>
      <p:ext uri="{BB962C8B-B14F-4D97-AF65-F5344CB8AC3E}">
        <p14:creationId xmlns:p14="http://schemas.microsoft.com/office/powerpoint/2010/main" val="420593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Acquire permission check information at the application side to judge whether a </a:t>
            </a:r>
            <a:r>
              <a:rPr lang="en-US" altLang="zh-CN" sz="1200" b="0" i="0" u="none" strike="noStrike" kern="1200" baseline="0" dirty="0" err="1" smtClean="0">
                <a:solidFill>
                  <a:schemeClr val="tx1"/>
                </a:solidFill>
                <a:latin typeface="+mn-lt"/>
                <a:ea typeface="+mn-ea"/>
                <a:cs typeface="+mn-cs"/>
              </a:rPr>
              <a:t>callsite</a:t>
            </a:r>
            <a:r>
              <a:rPr lang="en-US" altLang="zh-CN" sz="1200" b="0" i="0" u="none" strike="noStrike" kern="1200" baseline="0" dirty="0" smtClean="0">
                <a:solidFill>
                  <a:schemeClr val="tx1"/>
                </a:solidFill>
                <a:latin typeface="+mn-lt"/>
                <a:ea typeface="+mn-ea"/>
                <a:cs typeface="+mn-cs"/>
              </a:rPr>
              <a:t> is an E-PUP and what permission is used by an E-PUP.</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Figure 3 gives an example of </a:t>
            </a:r>
            <a:r>
              <a:rPr lang="en-US" altLang="zh-CN" sz="1200" b="0" i="0" u="none" strike="noStrike" kern="1200" baseline="0" dirty="0" err="1" smtClean="0">
                <a:solidFill>
                  <a:schemeClr val="tx1"/>
                </a:solidFill>
                <a:latin typeface="+mn-lt"/>
                <a:ea typeface="+mn-ea"/>
                <a:cs typeface="+mn-cs"/>
              </a:rPr>
              <a:t>AndPermChk</a:t>
            </a:r>
            <a:r>
              <a:rPr lang="en-US" altLang="zh-CN" sz="1200" b="0" i="0" u="none" strike="noStrike" kern="1200" baseline="0" dirty="0" smtClean="0">
                <a:solidFill>
                  <a:schemeClr val="tx1"/>
                </a:solidFill>
                <a:latin typeface="+mn-lt"/>
                <a:ea typeface="+mn-ea"/>
                <a:cs typeface="+mn-cs"/>
              </a:rPr>
              <a:t>. App_1 tries to acquire the current location by invoking an interface of </a:t>
            </a:r>
            <a:r>
              <a:rPr lang="en-US" altLang="zh-CN" sz="1200" b="0" i="0" u="none" strike="noStrike" kern="1200" baseline="0" dirty="0" err="1" smtClean="0">
                <a:solidFill>
                  <a:schemeClr val="tx1"/>
                </a:solidFill>
                <a:latin typeface="+mn-lt"/>
                <a:ea typeface="+mn-ea"/>
                <a:cs typeface="+mn-cs"/>
              </a:rPr>
              <a:t>LocationManagerService</a:t>
            </a:r>
            <a:r>
              <a:rPr lang="en-US" altLang="zh-CN" sz="1200" b="0" i="0" u="none" strike="noStrike" kern="1200" baseline="0" dirty="0" smtClean="0">
                <a:solidFill>
                  <a:schemeClr val="tx1"/>
                </a:solidFill>
                <a:latin typeface="+mn-lt"/>
                <a:ea typeface="+mn-ea"/>
                <a:cs typeface="+mn-cs"/>
              </a:rPr>
              <a:t> via Binder. </a:t>
            </a:r>
            <a:r>
              <a:rPr lang="en-US" altLang="zh-CN" sz="1200" b="0" i="0" u="none" strike="noStrike" kern="1200" baseline="0" dirty="0" err="1" smtClean="0">
                <a:solidFill>
                  <a:schemeClr val="tx1"/>
                </a:solidFill>
                <a:latin typeface="+mn-lt"/>
                <a:ea typeface="+mn-ea"/>
                <a:cs typeface="+mn-cs"/>
              </a:rPr>
              <a:t>LocationManagerService</a:t>
            </a:r>
            <a:r>
              <a:rPr lang="en-US" altLang="zh-CN" sz="1200" b="0" i="0" u="none" strike="noStrike" kern="1200" baseline="0" dirty="0" smtClean="0">
                <a:solidFill>
                  <a:schemeClr val="tx1"/>
                </a:solidFill>
                <a:latin typeface="+mn-lt"/>
                <a:ea typeface="+mn-ea"/>
                <a:cs typeface="+mn-cs"/>
              </a:rPr>
              <a:t> first checks whether App_1 has been granted ACCESS_FINE_LOCATION permission by invoking the general permission check interface of </a:t>
            </a:r>
            <a:r>
              <a:rPr lang="en-US" altLang="zh-CN" sz="1200" b="0" i="0" u="none" strike="noStrike" kern="1200" baseline="0" dirty="0" err="1" smtClean="0">
                <a:solidFill>
                  <a:schemeClr val="tx1"/>
                </a:solidFill>
                <a:latin typeface="+mn-lt"/>
                <a:ea typeface="+mn-ea"/>
                <a:cs typeface="+mn-cs"/>
              </a:rPr>
              <a:t>ActivityManagerService</a:t>
            </a:r>
            <a:r>
              <a:rPr lang="en-US" altLang="zh-CN" sz="1200" b="0" i="0" u="none" strike="noStrike" kern="1200" baseline="0" dirty="0" smtClean="0">
                <a:solidFill>
                  <a:schemeClr val="tx1"/>
                </a:solidFill>
                <a:latin typeface="+mn-lt"/>
                <a:ea typeface="+mn-ea"/>
                <a:cs typeface="+mn-cs"/>
              </a:rPr>
              <a:t>. The </a:t>
            </a:r>
            <a:r>
              <a:rPr lang="en-US" altLang="zh-CN" sz="1200" b="0" i="0" u="none" strike="noStrike" kern="1200" baseline="0" dirty="0" err="1" smtClean="0">
                <a:solidFill>
                  <a:schemeClr val="tx1"/>
                </a:solidFill>
                <a:latin typeface="+mn-lt"/>
                <a:ea typeface="+mn-ea"/>
                <a:cs typeface="+mn-cs"/>
              </a:rPr>
              <a:t>AndPermChk</a:t>
            </a:r>
            <a:r>
              <a:rPr lang="en-US" altLang="zh-CN" sz="1200" b="0" i="0" u="none" strike="noStrike" kern="1200" baseline="0" dirty="0" smtClean="0">
                <a:solidFill>
                  <a:schemeClr val="tx1"/>
                </a:solidFill>
                <a:latin typeface="+mn-lt"/>
                <a:ea typeface="+mn-ea"/>
                <a:cs typeface="+mn-cs"/>
              </a:rPr>
              <a:t> requests are finally redirected to </a:t>
            </a:r>
            <a:r>
              <a:rPr lang="en-US" altLang="zh-CN" sz="1200" b="0" i="0" u="none" strike="noStrike" kern="1200" baseline="0" dirty="0" err="1" smtClean="0">
                <a:solidFill>
                  <a:schemeClr val="tx1"/>
                </a:solidFill>
                <a:latin typeface="+mn-lt"/>
                <a:ea typeface="+mn-ea"/>
                <a:cs typeface="+mn-cs"/>
              </a:rPr>
              <a:t>PackageManagerService</a:t>
            </a:r>
            <a:r>
              <a:rPr lang="en-US" altLang="zh-CN" sz="1200" b="0" i="0" u="none" strike="noStrike" kern="1200" baseline="0" dirty="0" smtClean="0">
                <a:solidFill>
                  <a:schemeClr val="tx1"/>
                </a:solidFill>
                <a:latin typeface="+mn-lt"/>
                <a:ea typeface="+mn-ea"/>
                <a:cs typeface="+mn-cs"/>
              </a:rPr>
              <a:t> except the permission requests from the system itself are granted immediately. </a:t>
            </a:r>
            <a:r>
              <a:rPr lang="en-US" altLang="zh-CN" sz="1200" b="0" i="0" u="none" strike="noStrike" kern="1200" baseline="0" dirty="0" err="1" smtClean="0">
                <a:solidFill>
                  <a:schemeClr val="tx1"/>
                </a:solidFill>
                <a:latin typeface="+mn-lt"/>
                <a:ea typeface="+mn-ea"/>
                <a:cs typeface="+mn-cs"/>
              </a:rPr>
              <a:t>PackageManagerService</a:t>
            </a:r>
            <a:r>
              <a:rPr lang="en-US" altLang="zh-CN" sz="1200" b="0" i="0" u="none" strike="noStrike" kern="1200" baseline="0" dirty="0" smtClean="0">
                <a:solidFill>
                  <a:schemeClr val="tx1"/>
                </a:solidFill>
                <a:latin typeface="+mn-lt"/>
                <a:ea typeface="+mn-ea"/>
                <a:cs typeface="+mn-cs"/>
              </a:rPr>
              <a:t> handles the permission check request by looking up a table that records all the granted permissions for each application when it is installed.</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In Android, a unique GID is assigned to each kernel-enforced permission. An app is checked to verify whether it has the corresponding GID before accessing the protected resource.</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With a unique GID assigned to every kernel-enforced permission, </a:t>
            </a:r>
            <a:r>
              <a:rPr lang="en-US" altLang="zh-CN" sz="1200" b="0" i="0" u="none" strike="noStrike" kern="1200" baseline="0" dirty="0" err="1" smtClean="0">
                <a:solidFill>
                  <a:schemeClr val="tx1"/>
                </a:solidFill>
                <a:latin typeface="+mn-lt"/>
                <a:ea typeface="+mn-ea"/>
                <a:cs typeface="+mn-cs"/>
              </a:rPr>
              <a:t>KerPermChk</a:t>
            </a:r>
            <a:r>
              <a:rPr lang="en-US" altLang="zh-CN" sz="1200" b="0" i="0" u="none" strike="noStrike" kern="1200" baseline="0" dirty="0" smtClean="0">
                <a:solidFill>
                  <a:schemeClr val="tx1"/>
                </a:solidFill>
                <a:latin typeface="+mn-lt"/>
                <a:ea typeface="+mn-ea"/>
                <a:cs typeface="+mn-cs"/>
              </a:rPr>
              <a:t> is enforced by the GID isolation mechanism. We instrument the GID isolation logic to record the checked GID into a kernel thread-local storage.</a:t>
            </a:r>
            <a:endParaRPr kumimoji="1" lang="zh-CN" altLang="en-US" dirty="0"/>
          </a:p>
        </p:txBody>
      </p:sp>
      <p:sp>
        <p:nvSpPr>
          <p:cNvPr id="4" name="幻灯片编号占位符 3"/>
          <p:cNvSpPr>
            <a:spLocks noGrp="1"/>
          </p:cNvSpPr>
          <p:nvPr>
            <p:ph type="sldNum" sz="quarter" idx="10"/>
          </p:nvPr>
        </p:nvSpPr>
        <p:spPr/>
        <p:txBody>
          <a:bodyPr/>
          <a:lstStyle/>
          <a:p>
            <a:fld id="{D3938343-4F1A-234E-BF05-9BA0329C5BED}" type="slidenum">
              <a:rPr lang="en-US" smtClean="0"/>
              <a:pPr/>
              <a:t>12</a:t>
            </a:fld>
            <a:endParaRPr lang="en-US"/>
          </a:p>
        </p:txBody>
      </p:sp>
    </p:spTree>
    <p:extLst>
      <p:ext uri="{BB962C8B-B14F-4D97-AF65-F5344CB8AC3E}">
        <p14:creationId xmlns:p14="http://schemas.microsoft.com/office/powerpoint/2010/main" val="1561603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fr-FR" altLang="zh-CN" sz="1200" b="0" i="0" u="none" strike="noStrike" kern="1200" baseline="0" dirty="0" err="1" smtClean="0">
                <a:solidFill>
                  <a:schemeClr val="tx1"/>
                </a:solidFill>
                <a:latin typeface="+mn-lt"/>
                <a:ea typeface="+mn-ea"/>
                <a:cs typeface="+mn-cs"/>
              </a:rPr>
              <a:t>Android’s</a:t>
            </a:r>
            <a:r>
              <a:rPr lang="fr-FR" altLang="zh-CN" sz="1200" b="0" i="0" u="none" strike="noStrike" kern="1200" baseline="0" dirty="0" smtClean="0">
                <a:solidFill>
                  <a:schemeClr val="tx1"/>
                </a:solidFill>
                <a:latin typeface="+mn-lt"/>
                <a:ea typeface="+mn-ea"/>
                <a:cs typeface="+mn-cs"/>
              </a:rPr>
              <a:t> </a:t>
            </a:r>
            <a:r>
              <a:rPr lang="fr-FR" altLang="zh-CN" sz="1200" b="0" i="0" u="none" strike="noStrike" kern="1200" baseline="0" dirty="0" err="1" smtClean="0">
                <a:solidFill>
                  <a:schemeClr val="tx1"/>
                </a:solidFill>
                <a:latin typeface="+mn-lt"/>
                <a:ea typeface="+mn-ea"/>
                <a:cs typeface="+mn-cs"/>
              </a:rPr>
              <a:t>programming</a:t>
            </a:r>
            <a:r>
              <a:rPr lang="fr-FR" altLang="zh-CN" sz="1200" b="0" i="0" u="none" strike="noStrike" kern="1200" baseline="0" dirty="0" smtClean="0">
                <a:solidFill>
                  <a:schemeClr val="tx1"/>
                </a:solidFill>
                <a:latin typeface="+mn-lt"/>
                <a:ea typeface="+mn-ea"/>
                <a:cs typeface="+mn-cs"/>
              </a:rPr>
              <a:t> model </a:t>
            </a:r>
            <a:r>
              <a:rPr lang="fr-FR" altLang="zh-CN" sz="1200" b="0" i="0" u="none" strike="noStrike" kern="1200" baseline="0" dirty="0" err="1" smtClean="0">
                <a:solidFill>
                  <a:schemeClr val="tx1"/>
                </a:solidFill>
                <a:latin typeface="+mn-lt"/>
                <a:ea typeface="+mn-ea"/>
                <a:cs typeface="+mn-cs"/>
              </a:rPr>
              <a:t>feature</a:t>
            </a:r>
            <a:r>
              <a:rPr lang="fr-FR" altLang="zh-CN" sz="1200" b="0" i="0" u="none" strike="noStrike" kern="1200" baseline="0" dirty="0" smtClean="0">
                <a:solidFill>
                  <a:schemeClr val="tx1"/>
                </a:solidFill>
                <a:latin typeface="+mn-lt"/>
                <a:ea typeface="+mn-ea"/>
                <a:cs typeface="+mn-cs"/>
              </a:rPr>
              <a:t>: </a:t>
            </a:r>
            <a:r>
              <a:rPr kumimoji="1" lang="fr-FR" altLang="zh-CN" sz="1200" b="0" i="0" u="none" strike="noStrike" kern="1200" baseline="0" dirty="0" smtClean="0">
                <a:solidFill>
                  <a:schemeClr val="tx1"/>
                </a:solidFill>
                <a:latin typeface="+mn-lt"/>
                <a:ea typeface="+mn-ea"/>
                <a:cs typeface="+mn-cs"/>
              </a:rPr>
              <a:t>Callbacks are source </a:t>
            </a:r>
            <a:r>
              <a:rPr lang="en-US" altLang="zh-CN" sz="1200" b="0" i="0" u="none" strike="noStrike" kern="1200" baseline="0" dirty="0" smtClean="0">
                <a:solidFill>
                  <a:schemeClr val="tx1"/>
                </a:solidFill>
                <a:latin typeface="+mn-lt"/>
                <a:ea typeface="+mn-ea"/>
                <a:cs typeface="+mn-cs"/>
              </a:rPr>
              <a:t>delivery </a:t>
            </a:r>
            <a:r>
              <a:rPr kumimoji="1" lang="fr-FR" altLang="zh-CN" sz="1200" b="0" i="0" u="none" strike="noStrike" kern="1200" baseline="0" dirty="0" smtClean="0">
                <a:solidFill>
                  <a:schemeClr val="tx1"/>
                </a:solidFill>
                <a:latin typeface="+mn-lt"/>
                <a:ea typeface="+mn-ea"/>
                <a:cs typeface="+mn-cs"/>
              </a:rPr>
              <a:t>points in application</a:t>
            </a:r>
          </a:p>
          <a:p>
            <a:endParaRPr kumimoji="1" lang="fr-FR"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Since </a:t>
            </a:r>
            <a:r>
              <a:rPr lang="en-US" altLang="zh-CN" sz="1200" b="0" i="0" u="none" strike="noStrike" kern="1200" baseline="0" dirty="0" err="1" smtClean="0">
                <a:solidFill>
                  <a:schemeClr val="tx1"/>
                </a:solidFill>
                <a:latin typeface="+mn-lt"/>
                <a:ea typeface="+mn-ea"/>
                <a:cs typeface="+mn-cs"/>
              </a:rPr>
              <a:t>BroadcaseReceiver</a:t>
            </a:r>
            <a:r>
              <a:rPr lang="en-US" altLang="zh-CN" sz="1200" b="0" i="0" u="none" strike="noStrike" kern="1200" baseline="0" dirty="0" smtClean="0">
                <a:solidFill>
                  <a:schemeClr val="tx1"/>
                </a:solidFill>
                <a:latin typeface="+mn-lt"/>
                <a:ea typeface="+mn-ea"/>
                <a:cs typeface="+mn-cs"/>
              </a:rPr>
              <a:t> can be registered by the manifest file, we parse the manifest file of each analyzed app to collect declared </a:t>
            </a:r>
            <a:r>
              <a:rPr lang="en-US" altLang="zh-CN" sz="1200" b="0" i="0" u="none" strike="noStrike" kern="1200" baseline="0" dirty="0" err="1" smtClean="0">
                <a:solidFill>
                  <a:schemeClr val="tx1"/>
                </a:solidFill>
                <a:latin typeface="+mn-lt"/>
                <a:ea typeface="+mn-ea"/>
                <a:cs typeface="+mn-cs"/>
              </a:rPr>
              <a:t>BroadcastReceivers</a:t>
            </a:r>
            <a:r>
              <a:rPr lang="en-US" altLang="zh-CN" sz="1200" b="0" i="0" u="none" strike="noStrike" kern="1200" baseline="0" dirty="0" smtClean="0">
                <a:solidFill>
                  <a:schemeClr val="tx1"/>
                </a:solidFill>
                <a:latin typeface="+mn-lt"/>
                <a:ea typeface="+mn-ea"/>
                <a:cs typeface="+mn-cs"/>
              </a:rPr>
              <a:t> and mark their </a:t>
            </a:r>
            <a:r>
              <a:rPr lang="en-US" altLang="zh-CN" sz="1200" b="0" i="0" u="none" strike="noStrike" kern="1200" baseline="0" dirty="0" err="1" smtClean="0">
                <a:solidFill>
                  <a:schemeClr val="tx1"/>
                </a:solidFill>
                <a:latin typeface="+mn-lt"/>
                <a:ea typeface="+mn-ea"/>
                <a:cs typeface="+mn-cs"/>
              </a:rPr>
              <a:t>onReceive</a:t>
            </a:r>
            <a:r>
              <a:rPr lang="en-US" altLang="zh-CN" sz="1200" b="0" i="0" u="none" strike="noStrike" kern="1200" baseline="0" dirty="0" smtClean="0">
                <a:solidFill>
                  <a:schemeClr val="tx1"/>
                </a:solidFill>
                <a:latin typeface="+mn-lt"/>
                <a:ea typeface="+mn-ea"/>
                <a:cs typeface="+mn-cs"/>
              </a:rPr>
              <a:t>() functions as the resource delivery points.</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We observe that Listeners can be invoked from a separate/remote process, so they are Binder objects. Our selection algorithm first finds all the subclasses that extend </a:t>
            </a:r>
            <a:r>
              <a:rPr lang="en-US" altLang="zh-CN" sz="1200" b="0" i="0" u="none" strike="noStrike" kern="1200" baseline="0" dirty="0" err="1" smtClean="0">
                <a:solidFill>
                  <a:schemeClr val="tx1"/>
                </a:solidFill>
                <a:latin typeface="+mn-lt"/>
                <a:ea typeface="+mn-ea"/>
                <a:cs typeface="+mn-cs"/>
              </a:rPr>
              <a:t>android.os.Binder</a:t>
            </a:r>
            <a:r>
              <a:rPr lang="en-US" altLang="zh-CN" sz="1200" b="0" i="0" u="none" strike="noStrike" kern="1200" baseline="0" dirty="0" smtClean="0">
                <a:solidFill>
                  <a:schemeClr val="tx1"/>
                </a:solidFill>
                <a:latin typeface="+mn-lt"/>
                <a:ea typeface="+mn-ea"/>
                <a:cs typeface="+mn-cs"/>
              </a:rPr>
              <a:t>. As an API may declare an interface as the argument type, our algorithm further collects a list for the interfaces that each Binder subclass implements. At last, our filtering method</a:t>
            </a:r>
          </a:p>
          <a:p>
            <a:r>
              <a:rPr lang="en-US" altLang="zh-CN" sz="1200" b="0" i="0" u="none" strike="noStrike" kern="1200" baseline="0" dirty="0" smtClean="0">
                <a:solidFill>
                  <a:schemeClr val="tx1"/>
                </a:solidFill>
                <a:latin typeface="+mn-lt"/>
                <a:ea typeface="+mn-ea"/>
                <a:cs typeface="+mn-cs"/>
              </a:rPr>
              <a:t>looks up </a:t>
            </a:r>
            <a:r>
              <a:rPr lang="en-US" altLang="zh-CN" sz="1200" b="0" i="0" u="none" strike="noStrike" kern="1200" baseline="0" dirty="0" err="1" smtClean="0">
                <a:solidFill>
                  <a:schemeClr val="tx1"/>
                </a:solidFill>
                <a:latin typeface="+mn-lt"/>
                <a:ea typeface="+mn-ea"/>
                <a:cs typeface="+mn-cs"/>
              </a:rPr>
              <a:t>PScout’s</a:t>
            </a:r>
            <a:r>
              <a:rPr lang="en-US" altLang="zh-CN" sz="1200" b="0" i="0" u="none" strike="noStrike" kern="1200" baseline="0" dirty="0" smtClean="0">
                <a:solidFill>
                  <a:schemeClr val="tx1"/>
                </a:solidFill>
                <a:latin typeface="+mn-lt"/>
                <a:ea typeface="+mn-ea"/>
                <a:cs typeface="+mn-cs"/>
              </a:rPr>
              <a:t> API list to select those APIs with an argument type contained in the subclass list or the interface list. </a:t>
            </a:r>
            <a:endParaRPr kumimoji="1" lang="zh-CN" altLang="en-US" dirty="0"/>
          </a:p>
        </p:txBody>
      </p:sp>
      <p:sp>
        <p:nvSpPr>
          <p:cNvPr id="4" name="幻灯片编号占位符 3"/>
          <p:cNvSpPr>
            <a:spLocks noGrp="1"/>
          </p:cNvSpPr>
          <p:nvPr>
            <p:ph type="sldNum" sz="quarter" idx="10"/>
          </p:nvPr>
        </p:nvSpPr>
        <p:spPr/>
        <p:txBody>
          <a:bodyPr/>
          <a:lstStyle/>
          <a:p>
            <a:fld id="{D3938343-4F1A-234E-BF05-9BA0329C5BED}" type="slidenum">
              <a:rPr lang="en-US" smtClean="0"/>
              <a:pPr/>
              <a:t>13</a:t>
            </a:fld>
            <a:endParaRPr lang="en-US"/>
          </a:p>
        </p:txBody>
      </p:sp>
    </p:spTree>
    <p:extLst>
      <p:ext uri="{BB962C8B-B14F-4D97-AF65-F5344CB8AC3E}">
        <p14:creationId xmlns:p14="http://schemas.microsoft.com/office/powerpoint/2010/main" val="1603913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A taint tag is allocated at each E-PUP to mark the requested resource with corresponding permission check information. information. The taint tag is represented as a 32-bit integer.</a:t>
            </a:r>
          </a:p>
          <a:p>
            <a:endParaRPr kumimoji="1" lang="en-US" altLang="zh-CN" sz="1200" b="0" i="0" u="none" strike="noStrike" kern="1200" baseline="0" dirty="0" smtClean="0">
              <a:solidFill>
                <a:schemeClr val="tx1"/>
              </a:solidFill>
              <a:latin typeface="+mn-lt"/>
              <a:ea typeface="+mn-ea"/>
              <a:cs typeface="+mn-cs"/>
            </a:endParaRP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The automatic data tainting occurs at the resource delivery point for each E-PUP. For APIs that register callbacks, a wrapper is added around each registered callback to taint the delivered protected data according to the concrete type of the callback so that the related data gets tainted only when the callback is triggered. For other APIs, two kinds of data are automatically tainted according to the signature of the API: 1) The return value of the API at each E-PUP should be tainted with the corresponding tag. 2) As Java is an object-oriented language, the state of an object may be modified by instance methods. For instance APIs, we also taint the invoked object with the tag allocated at the E-PUP</a:t>
            </a:r>
            <a:endParaRPr kumimoji="1" lang="zh-CN" altLang="en-US" dirty="0"/>
          </a:p>
        </p:txBody>
      </p:sp>
      <p:sp>
        <p:nvSpPr>
          <p:cNvPr id="4" name="幻灯片编号占位符 3"/>
          <p:cNvSpPr>
            <a:spLocks noGrp="1"/>
          </p:cNvSpPr>
          <p:nvPr>
            <p:ph type="sldNum" sz="quarter" idx="10"/>
          </p:nvPr>
        </p:nvSpPr>
        <p:spPr/>
        <p:txBody>
          <a:bodyPr/>
          <a:lstStyle/>
          <a:p>
            <a:fld id="{D3938343-4F1A-234E-BF05-9BA0329C5BED}" type="slidenum">
              <a:rPr lang="en-US" smtClean="0"/>
              <a:pPr/>
              <a:t>14</a:t>
            </a:fld>
            <a:endParaRPr lang="en-US"/>
          </a:p>
        </p:txBody>
      </p:sp>
    </p:spTree>
    <p:extLst>
      <p:ext uri="{BB962C8B-B14F-4D97-AF65-F5344CB8AC3E}">
        <p14:creationId xmlns:p14="http://schemas.microsoft.com/office/powerpoint/2010/main" val="2015997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Sometimes a sequence of words correspond to the name of entities that have a specific meaning collectively. Further resolution</a:t>
            </a:r>
          </a:p>
          <a:p>
            <a:r>
              <a:rPr lang="en-US" altLang="zh-CN" sz="1200" b="0" i="0" u="none" strike="noStrike" kern="1200" baseline="0" dirty="0" smtClean="0">
                <a:solidFill>
                  <a:schemeClr val="tx1"/>
                </a:solidFill>
                <a:latin typeface="+mn-lt"/>
                <a:ea typeface="+mn-ea"/>
                <a:cs typeface="+mn-cs"/>
              </a:rPr>
              <a:t>of these phrases using grammatical syntax is unnecessary and would not bring forth any semantic value.</a:t>
            </a:r>
          </a:p>
          <a:p>
            <a:endParaRPr kumimoji="1"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Detecting such abbreviations is achieved by using the common structure of abbreviations and encoding such structures into regular expressions</a:t>
            </a:r>
            <a:endParaRPr kumimoji="1" lang="zh-CN" altLang="en-US" dirty="0"/>
          </a:p>
        </p:txBody>
      </p:sp>
      <p:sp>
        <p:nvSpPr>
          <p:cNvPr id="4" name="幻灯片编号占位符 3"/>
          <p:cNvSpPr>
            <a:spLocks noGrp="1"/>
          </p:cNvSpPr>
          <p:nvPr>
            <p:ph type="sldNum" sz="quarter" idx="10"/>
          </p:nvPr>
        </p:nvSpPr>
        <p:spPr/>
        <p:txBody>
          <a:bodyPr/>
          <a:lstStyle/>
          <a:p>
            <a:fld id="{D3938343-4F1A-234E-BF05-9BA0329C5BED}" type="slidenum">
              <a:rPr lang="en-US" smtClean="0"/>
              <a:pPr/>
              <a:t>19</a:t>
            </a:fld>
            <a:endParaRPr lang="en-US"/>
          </a:p>
        </p:txBody>
      </p:sp>
    </p:spTree>
    <p:extLst>
      <p:ext uri="{BB962C8B-B14F-4D97-AF65-F5344CB8AC3E}">
        <p14:creationId xmlns:p14="http://schemas.microsoft.com/office/powerpoint/2010/main" val="4080473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 The FOL representation helps us effectively deal with the problem of confounding effects  of keywords as described before.</a:t>
            </a: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Relation (dependent, governor) </a:t>
            </a:r>
          </a:p>
        </p:txBody>
      </p:sp>
      <p:sp>
        <p:nvSpPr>
          <p:cNvPr id="4" name="幻灯片编号占位符 3"/>
          <p:cNvSpPr>
            <a:spLocks noGrp="1"/>
          </p:cNvSpPr>
          <p:nvPr>
            <p:ph type="sldNum" sz="quarter" idx="10"/>
          </p:nvPr>
        </p:nvSpPr>
        <p:spPr/>
        <p:txBody>
          <a:bodyPr/>
          <a:lstStyle/>
          <a:p>
            <a:fld id="{D3938343-4F1A-234E-BF05-9BA0329C5BED}" type="slidenum">
              <a:rPr lang="en-US" smtClean="0"/>
              <a:pPr/>
              <a:t>20</a:t>
            </a:fld>
            <a:endParaRPr lang="en-US"/>
          </a:p>
        </p:txBody>
      </p:sp>
    </p:spTree>
    <p:extLst>
      <p:ext uri="{BB962C8B-B14F-4D97-AF65-F5344CB8AC3E}">
        <p14:creationId xmlns:p14="http://schemas.microsoft.com/office/powerpoint/2010/main" val="3346073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AC3CC63-2546-FA4D-838B-0B3015C0E44C}" type="datetimeFigureOut">
              <a:rPr lang="en-US" smtClean="0"/>
              <a:pPr/>
              <a:t>4/6/14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C3CC63-2546-FA4D-838B-0B3015C0E44C}" type="datetimeFigureOut">
              <a:rPr lang="en-US" smtClean="0"/>
              <a:pPr/>
              <a:t>4/6/14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74DBF-9D5A-0746-A498-4D7D66D0AB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AC3CC63-2546-FA4D-838B-0B3015C0E44C}" type="datetimeFigureOut">
              <a:rPr lang="en-US" smtClean="0"/>
              <a:pPr/>
              <a:t>4/6/14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474DBF-9D5A-0746-A498-4D7D66D0AB9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C3CC63-2546-FA4D-838B-0B3015C0E44C}" type="datetimeFigureOut">
              <a:rPr lang="en-US" smtClean="0"/>
              <a:pPr/>
              <a:t>4/6/14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474DBF-9D5A-0746-A498-4D7D66D0AB9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AC3CC63-2546-FA4D-838B-0B3015C0E44C}" type="datetimeFigureOut">
              <a:rPr lang="en-US" smtClean="0"/>
              <a:pPr/>
              <a:t>4/6/14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474DBF-9D5A-0746-A498-4D7D66D0AB99}"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AC3CC63-2546-FA4D-838B-0B3015C0E44C}" type="datetimeFigureOut">
              <a:rPr lang="en-US" smtClean="0"/>
              <a:pPr/>
              <a:t>4/6/14</a:t>
            </a:fld>
            <a:endParaRPr lang="en-US"/>
          </a:p>
        </p:txBody>
      </p:sp>
      <p:sp>
        <p:nvSpPr>
          <p:cNvPr id="10" name="Slide Number Placeholder 9"/>
          <p:cNvSpPr>
            <a:spLocks noGrp="1"/>
          </p:cNvSpPr>
          <p:nvPr>
            <p:ph type="sldNum" sz="quarter" idx="16"/>
          </p:nvPr>
        </p:nvSpPr>
        <p:spPr/>
        <p:txBody>
          <a:bodyPr rtlCol="0"/>
          <a:lstStyle/>
          <a:p>
            <a:fld id="{4C474DBF-9D5A-0746-A498-4D7D66D0AB99}"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AC3CC63-2546-FA4D-838B-0B3015C0E44C}" type="datetimeFigureOut">
              <a:rPr lang="en-US" smtClean="0"/>
              <a:pPr/>
              <a:t>4/6/14</a:t>
            </a:fld>
            <a:endParaRPr lang="en-US"/>
          </a:p>
        </p:txBody>
      </p:sp>
      <p:sp>
        <p:nvSpPr>
          <p:cNvPr id="12" name="Slide Number Placeholder 11"/>
          <p:cNvSpPr>
            <a:spLocks noGrp="1"/>
          </p:cNvSpPr>
          <p:nvPr>
            <p:ph type="sldNum" sz="quarter" idx="16"/>
          </p:nvPr>
        </p:nvSpPr>
        <p:spPr/>
        <p:txBody>
          <a:bodyPr rtlCol="0"/>
          <a:lstStyle/>
          <a:p>
            <a:fld id="{4C474DBF-9D5A-0746-A498-4D7D66D0AB99}"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C3CC63-2546-FA4D-838B-0B3015C0E44C}" type="datetimeFigureOut">
              <a:rPr lang="en-US" smtClean="0"/>
              <a:pPr/>
              <a:t>4/6/14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474DBF-9D5A-0746-A498-4D7D66D0AB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3CC63-2546-FA4D-838B-0B3015C0E44C}" type="datetimeFigureOut">
              <a:rPr lang="en-US" smtClean="0"/>
              <a:pPr/>
              <a:t>4/6/14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474DBF-9D5A-0746-A498-4D7D66D0AB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C3CC63-2546-FA4D-838B-0B3015C0E44C}" type="datetimeFigureOut">
              <a:rPr lang="en-US" smtClean="0"/>
              <a:pPr/>
              <a:t>4/6/14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474DBF-9D5A-0746-A498-4D7D66D0AB99}"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AC3CC63-2546-FA4D-838B-0B3015C0E44C}" type="datetimeFigureOut">
              <a:rPr lang="en-US" smtClean="0"/>
              <a:pPr/>
              <a:t>4/6/14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474DBF-9D5A-0746-A498-4D7D66D0AB9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AC3CC63-2546-FA4D-838B-0B3015C0E44C}" type="datetimeFigureOut">
              <a:rPr lang="en-US" smtClean="0"/>
              <a:pPr/>
              <a:t>4/6/14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474DBF-9D5A-0746-A498-4D7D66D0AB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4.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36097" y="1554174"/>
            <a:ext cx="7134743" cy="938719"/>
          </a:xfrm>
          <a:prstGeom prst="rect">
            <a:avLst/>
          </a:prstGeom>
          <a:noFill/>
        </p:spPr>
        <p:txBody>
          <a:bodyPr wrap="square" rtlCol="0">
            <a:spAutoFit/>
          </a:bodyPr>
          <a:lstStyle/>
          <a:p>
            <a:r>
              <a:rPr kumimoji="1" lang="en-US" altLang="zh-CN" sz="5500" b="1" dirty="0" smtClean="0">
                <a:latin typeface="Cambria"/>
                <a:cs typeface="Cambria"/>
              </a:rPr>
              <a:t>Android Permission</a:t>
            </a:r>
            <a:endParaRPr kumimoji="1" lang="zh-CN" altLang="en-US" sz="5500" b="1" dirty="0">
              <a:latin typeface="Cambria"/>
              <a:cs typeface="Cambria"/>
            </a:endParaRPr>
          </a:p>
        </p:txBody>
      </p:sp>
      <p:sp>
        <p:nvSpPr>
          <p:cNvPr id="6" name="文本框 5"/>
          <p:cNvSpPr txBox="1"/>
          <p:nvPr/>
        </p:nvSpPr>
        <p:spPr>
          <a:xfrm>
            <a:off x="4557449" y="5033787"/>
            <a:ext cx="3876488" cy="430887"/>
          </a:xfrm>
          <a:prstGeom prst="rect">
            <a:avLst/>
          </a:prstGeom>
          <a:noFill/>
        </p:spPr>
        <p:txBody>
          <a:bodyPr wrap="square" rtlCol="0">
            <a:spAutoFit/>
          </a:bodyPr>
          <a:lstStyle/>
          <a:p>
            <a:r>
              <a:rPr kumimoji="1" lang="en-US" altLang="zh-CN" sz="2200" b="1" dirty="0" smtClean="0">
                <a:latin typeface="Cambria"/>
                <a:cs typeface="Cambria"/>
              </a:rPr>
              <a:t>Presenter: </a:t>
            </a:r>
            <a:r>
              <a:rPr kumimoji="1" lang="en-US" altLang="zh-CN" sz="2200" b="1" dirty="0" err="1" smtClean="0">
                <a:latin typeface="Cambria"/>
                <a:cs typeface="Cambria"/>
              </a:rPr>
              <a:t>Zhengyang</a:t>
            </a:r>
            <a:r>
              <a:rPr kumimoji="1" lang="en-US" altLang="zh-CN" sz="2200" b="1" dirty="0" smtClean="0">
                <a:latin typeface="Cambria"/>
                <a:cs typeface="Cambria"/>
              </a:rPr>
              <a:t> Qu</a:t>
            </a:r>
            <a:endParaRPr kumimoji="1" lang="zh-CN" altLang="en-US" sz="2200" b="1" dirty="0">
              <a:latin typeface="Cambria"/>
              <a:cs typeface="Cambria"/>
            </a:endParaRPr>
          </a:p>
        </p:txBody>
      </p:sp>
      <p:pic>
        <p:nvPicPr>
          <p:cNvPr id="2" name="图片 1"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145" y="3102474"/>
            <a:ext cx="3441700" cy="2362200"/>
          </a:xfrm>
          <a:prstGeom prst="rect">
            <a:avLst/>
          </a:prstGeom>
        </p:spPr>
      </p:pic>
    </p:spTree>
    <p:extLst>
      <p:ext uri="{BB962C8B-B14F-4D97-AF65-F5344CB8AC3E}">
        <p14:creationId xmlns:p14="http://schemas.microsoft.com/office/powerpoint/2010/main" val="24404934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Approach</a:t>
            </a:r>
            <a:endParaRPr kumimoji="1" lang="zh-CN" altLang="en-US" dirty="0"/>
          </a:p>
        </p:txBody>
      </p:sp>
      <p:sp>
        <p:nvSpPr>
          <p:cNvPr id="3" name="内容占位符 2"/>
          <p:cNvSpPr>
            <a:spLocks noGrp="1"/>
          </p:cNvSpPr>
          <p:nvPr>
            <p:ph sz="quarter" idx="1"/>
          </p:nvPr>
        </p:nvSpPr>
        <p:spPr/>
        <p:txBody>
          <a:bodyPr/>
          <a:lstStyle/>
          <a:p>
            <a:r>
              <a:rPr kumimoji="1" lang="en-US" altLang="zh-CN" dirty="0" smtClean="0"/>
              <a:t>E-PUP Identification</a:t>
            </a:r>
          </a:p>
          <a:p>
            <a:pPr lvl="1"/>
            <a:r>
              <a:rPr kumimoji="1" lang="en-US" altLang="zh-CN" dirty="0" smtClean="0"/>
              <a:t>Invocations of Android APIs calling permissions check</a:t>
            </a:r>
          </a:p>
          <a:p>
            <a:r>
              <a:rPr kumimoji="1" lang="en-US" altLang="zh-CN" dirty="0" smtClean="0"/>
              <a:t>I-PUP Tracker</a:t>
            </a:r>
          </a:p>
          <a:p>
            <a:pPr lvl="1"/>
            <a:r>
              <a:rPr kumimoji="1" lang="en-US" altLang="zh-CN" dirty="0" smtClean="0"/>
              <a:t>Delivery point for each resource requested at E-PUP</a:t>
            </a:r>
            <a:endParaRPr kumimoji="1" lang="zh-CN" altLang="en-US" dirty="0"/>
          </a:p>
        </p:txBody>
      </p:sp>
      <p:pic>
        <p:nvPicPr>
          <p:cNvPr id="5" name="图片 4" descr="Screen Shot 2014-04-04 at 2.32.5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44084"/>
            <a:ext cx="8907998" cy="2251916"/>
          </a:xfrm>
          <a:prstGeom prst="rect">
            <a:avLst/>
          </a:prstGeom>
        </p:spPr>
      </p:pic>
    </p:spTree>
    <p:extLst>
      <p:ext uri="{BB962C8B-B14F-4D97-AF65-F5344CB8AC3E}">
        <p14:creationId xmlns:p14="http://schemas.microsoft.com/office/powerpoint/2010/main" val="25718490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dirty="0"/>
              <a:t>E-PUP </a:t>
            </a:r>
            <a:r>
              <a:rPr kumimoji="1" lang="en-US" altLang="zh-CN" dirty="0" smtClean="0"/>
              <a:t>Identification</a:t>
            </a:r>
            <a:endParaRPr kumimoji="1" lang="zh-CN" altLang="en-US" dirty="0"/>
          </a:p>
        </p:txBody>
      </p:sp>
      <p:sp>
        <p:nvSpPr>
          <p:cNvPr id="3" name="内容占位符 2"/>
          <p:cNvSpPr>
            <a:spLocks noGrp="1"/>
          </p:cNvSpPr>
          <p:nvPr>
            <p:ph sz="quarter" idx="1"/>
          </p:nvPr>
        </p:nvSpPr>
        <p:spPr/>
        <p:txBody>
          <a:bodyPr/>
          <a:lstStyle/>
          <a:p>
            <a:r>
              <a:rPr kumimoji="1" lang="en-US" altLang="zh-CN" dirty="0" smtClean="0"/>
              <a:t>Incomplete (Felt et al. Stowaway) and Inaccurate (Au et al. </a:t>
            </a:r>
            <a:r>
              <a:rPr kumimoji="1" lang="en-US" altLang="zh-CN" dirty="0" err="1" smtClean="0"/>
              <a:t>PScout</a:t>
            </a:r>
            <a:r>
              <a:rPr kumimoji="1" lang="en-US" altLang="zh-CN" dirty="0" smtClean="0"/>
              <a:t>)</a:t>
            </a:r>
          </a:p>
          <a:p>
            <a:r>
              <a:rPr kumimoji="1" lang="en-US" altLang="zh-CN" dirty="0" smtClean="0"/>
              <a:t>Identify boundary between application code and system code, Intercept all calls to Android APIs</a:t>
            </a:r>
          </a:p>
          <a:p>
            <a:r>
              <a:rPr kumimoji="1" lang="en-US" altLang="zh-CN" dirty="0" smtClean="0"/>
              <a:t>Monitor permissions check events in permission enforcement system during execution of API</a:t>
            </a:r>
          </a:p>
          <a:p>
            <a:r>
              <a:rPr kumimoji="1" lang="en-US" altLang="zh-CN" dirty="0" smtClean="0"/>
              <a:t>Cover Java reflection and Java Native Interface</a:t>
            </a:r>
            <a:endParaRPr kumimoji="1" lang="zh-CN" altLang="en-US" dirty="0"/>
          </a:p>
        </p:txBody>
      </p:sp>
      <p:pic>
        <p:nvPicPr>
          <p:cNvPr id="4" name="图片 3" descr="Screen Shot 2014-04-04 at 3.15.3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181" y="1663700"/>
            <a:ext cx="6858000" cy="4432300"/>
          </a:xfrm>
          <a:prstGeom prst="rect">
            <a:avLst/>
          </a:prstGeom>
        </p:spPr>
      </p:pic>
    </p:spTree>
    <p:extLst>
      <p:ext uri="{BB962C8B-B14F-4D97-AF65-F5344CB8AC3E}">
        <p14:creationId xmlns:p14="http://schemas.microsoft.com/office/powerpoint/2010/main" val="28720485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1" presetClass="exit"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hidden"/>
                                      </p:to>
                                    </p:set>
                                  </p:childTnLst>
                                </p:cTn>
                              </p:par>
                              <p:par>
                                <p:cTn id="10" presetID="1" presetClass="exit"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hidden"/>
                                      </p:to>
                                    </p:set>
                                  </p:childTnLst>
                                </p:cTn>
                              </p:par>
                              <p:par>
                                <p:cTn id="12" presetID="1" presetClass="exit"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hidden"/>
                                      </p:to>
                                    </p:set>
                                  </p:childTnLst>
                                </p:cTn>
                              </p:par>
                              <p:par>
                                <p:cTn id="14" presetID="1" presetClass="exit"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kumimoji="1" lang="en-US" altLang="zh-CN" dirty="0" smtClean="0"/>
              <a:t>Acquire Permission Check Information</a:t>
            </a:r>
            <a:endParaRPr kumimoji="1" lang="zh-CN" altLang="en-US" dirty="0"/>
          </a:p>
        </p:txBody>
      </p:sp>
      <p:sp>
        <p:nvSpPr>
          <p:cNvPr id="3" name="内容占位符 2"/>
          <p:cNvSpPr>
            <a:spLocks noGrp="1"/>
          </p:cNvSpPr>
          <p:nvPr>
            <p:ph sz="quarter" idx="1"/>
          </p:nvPr>
        </p:nvSpPr>
        <p:spPr/>
        <p:txBody>
          <a:bodyPr>
            <a:normAutofit lnSpcReduction="10000"/>
          </a:bodyPr>
          <a:lstStyle/>
          <a:p>
            <a:r>
              <a:rPr kumimoji="1" lang="en-US" altLang="zh-CN" dirty="0" smtClean="0"/>
              <a:t>Acquire permission check information to judge whether a </a:t>
            </a:r>
            <a:r>
              <a:rPr kumimoji="1" lang="en-US" altLang="zh-CN" dirty="0" err="1" smtClean="0"/>
              <a:t>callsite</a:t>
            </a:r>
            <a:r>
              <a:rPr kumimoji="1" lang="en-US" altLang="zh-CN" dirty="0" smtClean="0"/>
              <a:t> is an E-PUP and what permission is checked</a:t>
            </a:r>
          </a:p>
          <a:p>
            <a:pPr lvl="1"/>
            <a:r>
              <a:rPr kumimoji="1" lang="en-US" altLang="zh-CN" dirty="0" smtClean="0"/>
              <a:t>Android </a:t>
            </a:r>
            <a:r>
              <a:rPr kumimoji="1" lang="en-US" altLang="zh-CN" dirty="0"/>
              <a:t>Permission Check </a:t>
            </a:r>
            <a:endParaRPr kumimoji="1" lang="en-US" altLang="zh-CN" dirty="0" smtClean="0"/>
          </a:p>
          <a:p>
            <a:pPr lvl="2"/>
            <a:r>
              <a:rPr kumimoji="1" lang="en-US" altLang="zh-CN" dirty="0" smtClean="0"/>
              <a:t>Extend the Binder driver and protocol to propagate permission check information from Service</a:t>
            </a:r>
          </a:p>
          <a:p>
            <a:pPr lvl="1"/>
            <a:r>
              <a:rPr kumimoji="1" lang="en-US" altLang="zh-CN" dirty="0"/>
              <a:t>Kernel Permission </a:t>
            </a:r>
            <a:r>
              <a:rPr kumimoji="1" lang="en-US" altLang="zh-CN" dirty="0" smtClean="0"/>
              <a:t>Check</a:t>
            </a:r>
          </a:p>
          <a:p>
            <a:pPr lvl="2"/>
            <a:r>
              <a:rPr kumimoji="1" lang="en-US" altLang="zh-CN" dirty="0" smtClean="0"/>
              <a:t>Instrument the GID isolation logic to record the checked GID into a kernel thread-local storage</a:t>
            </a:r>
          </a:p>
          <a:p>
            <a:pPr lvl="2"/>
            <a:r>
              <a:rPr kumimoji="1" lang="en-US" altLang="zh-CN" dirty="0" smtClean="0"/>
              <a:t>Two system calls are added to access and clear the checked GID in the kernel thread-local storage</a:t>
            </a:r>
          </a:p>
          <a:p>
            <a:endParaRPr kumimoji="1" lang="en-US" altLang="zh-CN" dirty="0" smtClean="0"/>
          </a:p>
          <a:p>
            <a:endParaRPr kumimoji="1" lang="en-US" altLang="zh-CN" dirty="0"/>
          </a:p>
          <a:p>
            <a:endParaRPr kumimoji="1" lang="zh-CN" altLang="en-US" dirty="0"/>
          </a:p>
        </p:txBody>
      </p:sp>
      <p:pic>
        <p:nvPicPr>
          <p:cNvPr id="4" name="图片 3" descr="Screen Shot 2014-04-04 at 3.35.0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868" y="1600200"/>
            <a:ext cx="7995180" cy="4637223"/>
          </a:xfrm>
          <a:prstGeom prst="rect">
            <a:avLst/>
          </a:prstGeom>
        </p:spPr>
      </p:pic>
    </p:spTree>
    <p:extLst>
      <p:ext uri="{BB962C8B-B14F-4D97-AF65-F5344CB8AC3E}">
        <p14:creationId xmlns:p14="http://schemas.microsoft.com/office/powerpoint/2010/main" val="13398692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I-PUP Tracker</a:t>
            </a:r>
            <a:endParaRPr kumimoji="1" lang="zh-CN" altLang="en-US" dirty="0"/>
          </a:p>
        </p:txBody>
      </p:sp>
      <p:sp>
        <p:nvSpPr>
          <p:cNvPr id="3" name="内容占位符 2"/>
          <p:cNvSpPr>
            <a:spLocks noGrp="1"/>
          </p:cNvSpPr>
          <p:nvPr>
            <p:ph sz="quarter" idx="1"/>
          </p:nvPr>
        </p:nvSpPr>
        <p:spPr/>
        <p:txBody>
          <a:bodyPr/>
          <a:lstStyle/>
          <a:p>
            <a:r>
              <a:rPr kumimoji="1" lang="en-US" altLang="zh-CN" dirty="0" smtClean="0"/>
              <a:t>Recognize Resource Delivery Point</a:t>
            </a:r>
          </a:p>
          <a:p>
            <a:pPr lvl="1"/>
            <a:r>
              <a:rPr kumimoji="1" lang="en-US" altLang="zh-CN" dirty="0" smtClean="0"/>
              <a:t>Types of callbacks</a:t>
            </a:r>
          </a:p>
          <a:p>
            <a:pPr lvl="2"/>
            <a:r>
              <a:rPr kumimoji="1" lang="en-US" altLang="zh-CN" dirty="0" err="1" smtClean="0"/>
              <a:t>BroadcastReceiver</a:t>
            </a:r>
            <a:r>
              <a:rPr kumimoji="1" lang="en-US" altLang="zh-CN" dirty="0" smtClean="0"/>
              <a:t>, </a:t>
            </a:r>
            <a:r>
              <a:rPr kumimoji="1" lang="en-US" altLang="zh-CN" dirty="0" err="1" smtClean="0"/>
              <a:t>PendingIntent</a:t>
            </a:r>
            <a:r>
              <a:rPr kumimoji="1" lang="en-US" altLang="zh-CN" dirty="0" smtClean="0"/>
              <a:t>, </a:t>
            </a:r>
            <a:r>
              <a:rPr kumimoji="1" lang="en-US" altLang="zh-CN" dirty="0" err="1" smtClean="0"/>
              <a:t>Listener.BroadcastReceiver</a:t>
            </a:r>
            <a:endParaRPr kumimoji="1" lang="en-US" altLang="zh-CN" dirty="0" smtClean="0"/>
          </a:p>
          <a:p>
            <a:pPr lvl="1"/>
            <a:r>
              <a:rPr kumimoji="1" lang="en-US" altLang="zh-CN" dirty="0" smtClean="0"/>
              <a:t>Monitor APIs register callbacks</a:t>
            </a:r>
          </a:p>
          <a:p>
            <a:pPr lvl="2"/>
            <a:r>
              <a:rPr kumimoji="1" lang="en-US" altLang="zh-CN" dirty="0" err="1" smtClean="0"/>
              <a:t>BroadcastReceiver</a:t>
            </a:r>
            <a:r>
              <a:rPr kumimoji="1" lang="en-US" altLang="zh-CN" dirty="0" smtClean="0"/>
              <a:t>: only one API could register or in </a:t>
            </a:r>
            <a:r>
              <a:rPr kumimoji="1" lang="en-US" altLang="zh-CN" dirty="0" err="1" smtClean="0"/>
              <a:t>AndroidManifest.xml</a:t>
            </a:r>
            <a:endParaRPr kumimoji="1" lang="en-US" altLang="zh-CN" dirty="0" smtClean="0"/>
          </a:p>
          <a:p>
            <a:pPr lvl="2"/>
            <a:r>
              <a:rPr kumimoji="1" lang="en-US" altLang="zh-CN" dirty="0" err="1"/>
              <a:t>PendingIntent</a:t>
            </a:r>
            <a:r>
              <a:rPr kumimoji="1" lang="en-US" altLang="zh-CN" dirty="0"/>
              <a:t>, </a:t>
            </a:r>
            <a:r>
              <a:rPr kumimoji="1" lang="en-US" altLang="zh-CN" dirty="0" err="1" smtClean="0"/>
              <a:t>Listener.BroadcastReceiver</a:t>
            </a:r>
            <a:r>
              <a:rPr kumimoji="1" lang="en-US" altLang="zh-CN" dirty="0" smtClean="0"/>
              <a:t>, automated selection algorithm to find all potential APIs whose arguments may contain a </a:t>
            </a:r>
            <a:r>
              <a:rPr kumimoji="1" lang="en-US" altLang="zh-CN" dirty="0" err="1" smtClean="0"/>
              <a:t>PengdingIntent</a:t>
            </a:r>
            <a:r>
              <a:rPr kumimoji="1" lang="en-US" altLang="zh-CN" dirty="0"/>
              <a:t> </a:t>
            </a:r>
            <a:r>
              <a:rPr kumimoji="1" lang="en-US" altLang="zh-CN" dirty="0" smtClean="0"/>
              <a:t>or a Listener</a:t>
            </a:r>
            <a:endParaRPr kumimoji="1" lang="en-US" altLang="zh-CN" dirty="0"/>
          </a:p>
          <a:p>
            <a:pPr lvl="1"/>
            <a:endParaRPr kumimoji="1" lang="zh-CN" altLang="en-US" dirty="0"/>
          </a:p>
        </p:txBody>
      </p:sp>
    </p:spTree>
    <p:extLst>
      <p:ext uri="{BB962C8B-B14F-4D97-AF65-F5344CB8AC3E}">
        <p14:creationId xmlns:p14="http://schemas.microsoft.com/office/powerpoint/2010/main" val="40235046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Permission-based Taint Analysis</a:t>
            </a:r>
            <a:endParaRPr kumimoji="1" lang="zh-CN" altLang="en-US" dirty="0"/>
          </a:p>
        </p:txBody>
      </p:sp>
      <p:sp>
        <p:nvSpPr>
          <p:cNvPr id="3" name="内容占位符 2"/>
          <p:cNvSpPr>
            <a:spLocks noGrp="1"/>
          </p:cNvSpPr>
          <p:nvPr>
            <p:ph sz="quarter" idx="1"/>
          </p:nvPr>
        </p:nvSpPr>
        <p:spPr/>
        <p:txBody>
          <a:bodyPr>
            <a:normAutofit/>
          </a:bodyPr>
          <a:lstStyle/>
          <a:p>
            <a:r>
              <a:rPr kumimoji="1" lang="en-US" altLang="zh-CN" dirty="0" smtClean="0"/>
              <a:t>Tag Allocation</a:t>
            </a:r>
          </a:p>
          <a:p>
            <a:r>
              <a:rPr kumimoji="1" lang="en-US" altLang="zh-CN" dirty="0" smtClean="0"/>
              <a:t>Automatic Data Tainting</a:t>
            </a:r>
          </a:p>
          <a:p>
            <a:pPr lvl="1"/>
            <a:r>
              <a:rPr kumimoji="1" lang="en-US" altLang="zh-CN" dirty="0" smtClean="0"/>
              <a:t>Add a wrapper around each registered callback to taint the delivered protected data</a:t>
            </a:r>
            <a:endParaRPr kumimoji="1" lang="en-US" altLang="zh-CN" dirty="0"/>
          </a:p>
          <a:p>
            <a:r>
              <a:rPr kumimoji="1" lang="en-US" altLang="zh-CN" dirty="0"/>
              <a:t>Identify I-PUPs</a:t>
            </a:r>
          </a:p>
          <a:p>
            <a:pPr lvl="1"/>
            <a:r>
              <a:rPr kumimoji="1" lang="en-US" altLang="zh-CN" dirty="0"/>
              <a:t>At function-level</a:t>
            </a:r>
          </a:p>
          <a:p>
            <a:pPr lvl="1"/>
            <a:r>
              <a:rPr kumimoji="1" lang="en-US" altLang="zh-CN" dirty="0"/>
              <a:t>Tag of function is calculated by a bitwise OR operation on the taint tags of its parameter values</a:t>
            </a:r>
            <a:endParaRPr kumimoji="1" lang="zh-CN" altLang="en-US" dirty="0"/>
          </a:p>
          <a:p>
            <a:r>
              <a:rPr kumimoji="1" lang="en-US" altLang="zh-CN" dirty="0" smtClean="0"/>
              <a:t>Application Driver: Monkey &amp; fake event injection</a:t>
            </a:r>
          </a:p>
        </p:txBody>
      </p:sp>
    </p:spTree>
    <p:extLst>
      <p:ext uri="{BB962C8B-B14F-4D97-AF65-F5344CB8AC3E}">
        <p14:creationId xmlns:p14="http://schemas.microsoft.com/office/powerpoint/2010/main" val="36284092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err="1" smtClean="0"/>
              <a:t>Whyper</a:t>
            </a:r>
            <a:endParaRPr kumimoji="1" lang="zh-CN" altLang="en-US" dirty="0"/>
          </a:p>
        </p:txBody>
      </p:sp>
      <p:sp>
        <p:nvSpPr>
          <p:cNvPr id="3" name="内容占位符 2"/>
          <p:cNvSpPr>
            <a:spLocks noGrp="1"/>
          </p:cNvSpPr>
          <p:nvPr>
            <p:ph sz="quarter" idx="1"/>
          </p:nvPr>
        </p:nvSpPr>
        <p:spPr/>
        <p:txBody>
          <a:bodyPr/>
          <a:lstStyle/>
          <a:p>
            <a:r>
              <a:rPr kumimoji="1" lang="en-US" altLang="zh-CN" dirty="0" smtClean="0"/>
              <a:t>Motivation</a:t>
            </a:r>
          </a:p>
          <a:p>
            <a:r>
              <a:rPr kumimoji="1" lang="en-US" altLang="zh-CN" dirty="0" smtClean="0"/>
              <a:t>Problem Statement</a:t>
            </a:r>
          </a:p>
          <a:p>
            <a:r>
              <a:rPr kumimoji="1" lang="en-US" altLang="zh-CN" dirty="0" smtClean="0"/>
              <a:t>Approach</a:t>
            </a:r>
          </a:p>
          <a:p>
            <a:r>
              <a:rPr kumimoji="1" lang="en-US" altLang="zh-CN" dirty="0" smtClean="0"/>
              <a:t>Discussion</a:t>
            </a:r>
            <a:endParaRPr kumimoji="1" lang="zh-CN" altLang="en-US" dirty="0"/>
          </a:p>
        </p:txBody>
      </p:sp>
    </p:spTree>
    <p:extLst>
      <p:ext uri="{BB962C8B-B14F-4D97-AF65-F5344CB8AC3E}">
        <p14:creationId xmlns:p14="http://schemas.microsoft.com/office/powerpoint/2010/main" val="50892990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Motivation</a:t>
            </a:r>
            <a:endParaRPr kumimoji="1" lang="zh-CN" altLang="en-US" dirty="0"/>
          </a:p>
        </p:txBody>
      </p:sp>
      <p:sp>
        <p:nvSpPr>
          <p:cNvPr id="3" name="内容占位符 2"/>
          <p:cNvSpPr>
            <a:spLocks noGrp="1"/>
          </p:cNvSpPr>
          <p:nvPr>
            <p:ph sz="quarter" idx="1"/>
          </p:nvPr>
        </p:nvSpPr>
        <p:spPr/>
        <p:txBody>
          <a:bodyPr/>
          <a:lstStyle/>
          <a:p>
            <a:r>
              <a:rPr kumimoji="1" lang="en-US" altLang="zh-CN" dirty="0" smtClean="0"/>
              <a:t>Rich techniques to detect misbehavior of application via static/run-time analysis. No way to evaluate whether application oversteps the user expectation.</a:t>
            </a:r>
          </a:p>
          <a:p>
            <a:r>
              <a:rPr kumimoji="1" lang="en-US" altLang="zh-CN" dirty="0" smtClean="0"/>
              <a:t>Bridge the gap between what user expects and what the application really does</a:t>
            </a:r>
          </a:p>
          <a:p>
            <a:pPr lvl="1"/>
            <a:r>
              <a:rPr kumimoji="1" lang="en-US" altLang="zh-CN" dirty="0" smtClean="0"/>
              <a:t>GPS Tracker: record and send phone’s geographic location to the network; Phone-Call Recorder: record audio the phone call</a:t>
            </a:r>
            <a:endParaRPr kumimoji="1" lang="zh-CN" altLang="en-US" dirty="0"/>
          </a:p>
        </p:txBody>
      </p:sp>
      <p:pic>
        <p:nvPicPr>
          <p:cNvPr id="4" name="图片 3" descr="Screen Shot 2014-04-04 at 4.57.2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600200"/>
            <a:ext cx="8153400" cy="5061912"/>
          </a:xfrm>
          <a:prstGeom prst="rect">
            <a:avLst/>
          </a:prstGeom>
        </p:spPr>
      </p:pic>
    </p:spTree>
    <p:extLst>
      <p:ext uri="{BB962C8B-B14F-4D97-AF65-F5344CB8AC3E}">
        <p14:creationId xmlns:p14="http://schemas.microsoft.com/office/powerpoint/2010/main" val="36254395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Problem Statement</a:t>
            </a:r>
            <a:endParaRPr kumimoji="1" lang="zh-CN" altLang="en-US" dirty="0"/>
          </a:p>
        </p:txBody>
      </p:sp>
      <p:sp>
        <p:nvSpPr>
          <p:cNvPr id="3" name="内容占位符 2"/>
          <p:cNvSpPr>
            <a:spLocks noGrp="1"/>
          </p:cNvSpPr>
          <p:nvPr>
            <p:ph sz="quarter" idx="1"/>
          </p:nvPr>
        </p:nvSpPr>
        <p:spPr/>
        <p:txBody>
          <a:bodyPr/>
          <a:lstStyle/>
          <a:p>
            <a:r>
              <a:rPr kumimoji="1" lang="en-US" altLang="zh-CN" dirty="0" smtClean="0"/>
              <a:t>Where does the user’s expectation on an application come from?</a:t>
            </a:r>
          </a:p>
          <a:p>
            <a:pPr lvl="1"/>
            <a:r>
              <a:rPr kumimoji="1" lang="en-US" altLang="zh-CN" dirty="0" smtClean="0"/>
              <a:t>Google Play gives the metadata of application (description, requested permissions…) at download time.</a:t>
            </a:r>
          </a:p>
          <a:p>
            <a:pPr lvl="1"/>
            <a:r>
              <a:rPr kumimoji="1" lang="en-US" altLang="zh-CN" dirty="0"/>
              <a:t>D</a:t>
            </a:r>
            <a:r>
              <a:rPr kumimoji="1" lang="en-US" altLang="zh-CN" dirty="0" smtClean="0"/>
              <a:t>escription gives user a direct and easy access to the functionalities of the application. Implemented functionalities rely on permission.</a:t>
            </a:r>
            <a:endParaRPr kumimoji="1" lang="en-US" altLang="zh-CN" dirty="0"/>
          </a:p>
          <a:p>
            <a:r>
              <a:rPr kumimoji="1" lang="en-US" altLang="zh-CN" dirty="0" smtClean="0"/>
              <a:t>Validate whether the description state the need of the permission</a:t>
            </a:r>
            <a:endParaRPr kumimoji="1" lang="zh-CN" altLang="en-US" dirty="0"/>
          </a:p>
        </p:txBody>
      </p:sp>
      <p:pic>
        <p:nvPicPr>
          <p:cNvPr id="4" name="图片 3" descr="Hotmail-App-Descripti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6849" y="1600200"/>
            <a:ext cx="3033651" cy="5056085"/>
          </a:xfrm>
          <a:prstGeom prst="rect">
            <a:avLst/>
          </a:prstGeom>
        </p:spPr>
      </p:pic>
    </p:spTree>
    <p:extLst>
      <p:ext uri="{BB962C8B-B14F-4D97-AF65-F5344CB8AC3E}">
        <p14:creationId xmlns:p14="http://schemas.microsoft.com/office/powerpoint/2010/main" val="21489267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hidden"/>
                                      </p:to>
                                    </p:set>
                                  </p:childTnLst>
                                </p:cTn>
                              </p:par>
                              <p:par>
                                <p:cTn id="17" presetID="3" presetClass="entr" presetSubtype="1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nodeType="clickEffect">
                                  <p:stCondLst>
                                    <p:cond delay="0"/>
                                  </p:stCondLst>
                                  <p:childTnLst>
                                    <p:set>
                                      <p:cBhvr>
                                        <p:cTn id="23" dur="1" fill="hold">
                                          <p:stCondLst>
                                            <p:cond delay="0"/>
                                          </p:stCondLst>
                                        </p:cTn>
                                        <p:tgtEl>
                                          <p:spTgt spid="4"/>
                                        </p:tgtEl>
                                        <p:attrNameLst>
                                          <p:attrName>style.visibility</p:attrName>
                                        </p:attrNameLst>
                                      </p:cBhvr>
                                      <p:to>
                                        <p:strVal val="hidden"/>
                                      </p:to>
                                    </p:set>
                                  </p:childTnLst>
                                </p:cTn>
                              </p:par>
                              <p:par>
                                <p:cTn id="24" presetID="3" presetClass="entr" presetSubtype="10" fill="hold" nodeType="with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blinds(horizontal)">
                                      <p:cBhvr>
                                        <p:cTn id="26" dur="500"/>
                                        <p:tgtEl>
                                          <p:spTgt spid="3">
                                            <p:txEl>
                                              <p:pRg st="0" end="0"/>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blinds(horizontal)">
                                      <p:cBhvr>
                                        <p:cTn id="29" dur="500"/>
                                        <p:tgtEl>
                                          <p:spTgt spid="3">
                                            <p:txEl>
                                              <p:pRg st="1" end="1"/>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blinds(horizontal)">
                                      <p:cBhvr>
                                        <p:cTn id="32" dur="500"/>
                                        <p:tgtEl>
                                          <p:spTgt spid="3">
                                            <p:txEl>
                                              <p:pRg st="2" end="2"/>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Approach</a:t>
            </a:r>
            <a:endParaRPr kumimoji="1" lang="zh-CN" altLang="en-US" dirty="0"/>
          </a:p>
        </p:txBody>
      </p:sp>
      <p:sp>
        <p:nvSpPr>
          <p:cNvPr id="3" name="内容占位符 2"/>
          <p:cNvSpPr>
            <a:spLocks noGrp="1"/>
          </p:cNvSpPr>
          <p:nvPr>
            <p:ph sz="quarter" idx="1"/>
          </p:nvPr>
        </p:nvSpPr>
        <p:spPr/>
        <p:txBody>
          <a:bodyPr/>
          <a:lstStyle/>
          <a:p>
            <a:r>
              <a:rPr kumimoji="1" lang="en-US" altLang="zh-CN" dirty="0"/>
              <a:t>Limitation of keyword-based searching</a:t>
            </a:r>
          </a:p>
          <a:p>
            <a:pPr lvl="1"/>
            <a:r>
              <a:rPr kumimoji="1" lang="en-US" altLang="zh-CN" dirty="0"/>
              <a:t>Confounding effect</a:t>
            </a:r>
          </a:p>
          <a:p>
            <a:pPr lvl="2"/>
            <a:r>
              <a:rPr kumimoji="1" lang="en-US" altLang="zh-CN" dirty="0" smtClean="0"/>
              <a:t>“</a:t>
            </a:r>
            <a:r>
              <a:rPr kumimoji="1" lang="en-US" altLang="zh-CN" dirty="0"/>
              <a:t>Display user contacts” </a:t>
            </a:r>
            <a:r>
              <a:rPr kumimoji="1" lang="en-US" altLang="zh-CN" dirty="0" err="1"/>
              <a:t>vs</a:t>
            </a:r>
            <a:r>
              <a:rPr kumimoji="1" lang="en-US" altLang="zh-CN" dirty="0"/>
              <a:t> “contact me at </a:t>
            </a:r>
            <a:r>
              <a:rPr kumimoji="1" lang="en-US" altLang="zh-CN" dirty="0" smtClean="0"/>
              <a:t>‘</a:t>
            </a:r>
            <a:r>
              <a:rPr kumimoji="1" lang="en-US" altLang="zh-CN" dirty="0" err="1" smtClean="0"/>
              <a:t>abc</a:t>
            </a:r>
            <a:r>
              <a:rPr kumimoji="1" lang="en-US" altLang="zh-CN" dirty="0" err="1"/>
              <a:t>@</a:t>
            </a:r>
            <a:r>
              <a:rPr kumimoji="1" lang="en-US" altLang="zh-CN" dirty="0" err="1" smtClean="0"/>
              <a:t>xyz.com</a:t>
            </a:r>
            <a:r>
              <a:rPr kumimoji="1" lang="en-US" altLang="zh-CN" dirty="0" smtClean="0"/>
              <a:t>’”</a:t>
            </a:r>
          </a:p>
          <a:p>
            <a:pPr lvl="2"/>
            <a:r>
              <a:rPr kumimoji="1" lang="en-US" altLang="zh-CN" dirty="0" smtClean="0"/>
              <a:t>Leverage NLP techniques</a:t>
            </a:r>
            <a:endParaRPr kumimoji="1" lang="en-US" altLang="zh-CN" dirty="0"/>
          </a:p>
          <a:p>
            <a:pPr lvl="1"/>
            <a:r>
              <a:rPr kumimoji="1" lang="en-US" altLang="zh-CN" dirty="0"/>
              <a:t>Semantic </a:t>
            </a:r>
            <a:r>
              <a:rPr kumimoji="1" lang="en-US" altLang="zh-CN" dirty="0" smtClean="0"/>
              <a:t>Inference</a:t>
            </a:r>
          </a:p>
          <a:p>
            <a:pPr lvl="2"/>
            <a:r>
              <a:rPr kumimoji="1" lang="en-US" altLang="zh-CN" dirty="0" smtClean="0"/>
              <a:t>“Share … with your friends via email, </a:t>
            </a:r>
            <a:r>
              <a:rPr kumimoji="1" lang="en-US" altLang="zh-CN" dirty="0" err="1" smtClean="0"/>
              <a:t>sms</a:t>
            </a:r>
            <a:r>
              <a:rPr kumimoji="1" lang="en-US" altLang="zh-CN" dirty="0" smtClean="0"/>
              <a:t>”</a:t>
            </a:r>
          </a:p>
          <a:p>
            <a:pPr lvl="2"/>
            <a:r>
              <a:rPr kumimoji="1" lang="en-US" altLang="zh-CN" dirty="0" smtClean="0"/>
              <a:t>Use API documents as a source of semantic information for identifying actions and resources related with a sensitive permission.</a:t>
            </a:r>
            <a:endParaRPr kumimoji="1" lang="en-US" altLang="zh-CN" dirty="0"/>
          </a:p>
          <a:p>
            <a:endParaRPr kumimoji="1" lang="en-US" altLang="zh-CN" dirty="0" smtClean="0"/>
          </a:p>
          <a:p>
            <a:pPr lvl="1"/>
            <a:endParaRPr kumimoji="1" lang="zh-CN" altLang="en-US" dirty="0"/>
          </a:p>
        </p:txBody>
      </p:sp>
      <p:pic>
        <p:nvPicPr>
          <p:cNvPr id="5" name="图片 4" descr="Screen Shot 2014-04-04 at 9.40.4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5599" y="1600200"/>
            <a:ext cx="6180669" cy="4962969"/>
          </a:xfrm>
          <a:prstGeom prst="rect">
            <a:avLst/>
          </a:prstGeom>
        </p:spPr>
      </p:pic>
    </p:spTree>
    <p:extLst>
      <p:ext uri="{BB962C8B-B14F-4D97-AF65-F5344CB8AC3E}">
        <p14:creationId xmlns:p14="http://schemas.microsoft.com/office/powerpoint/2010/main" val="19317933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1" presetClass="exit"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hidden"/>
                                      </p:to>
                                    </p:set>
                                  </p:childTnLst>
                                </p:cTn>
                              </p:par>
                              <p:par>
                                <p:cTn id="10" presetID="1" presetClass="exit"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hidden"/>
                                      </p:to>
                                    </p:set>
                                  </p:childTnLst>
                                </p:cTn>
                              </p:par>
                              <p:par>
                                <p:cTn id="12" presetID="1" presetClass="exit"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hidden"/>
                                      </p:to>
                                    </p:set>
                                  </p:childTnLst>
                                </p:cTn>
                              </p:par>
                              <p:par>
                                <p:cTn id="14" presetID="1" presetClass="exit"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hidden"/>
                                      </p:to>
                                    </p:set>
                                  </p:childTnLst>
                                </p:cTn>
                              </p:par>
                              <p:par>
                                <p:cTn id="16" presetID="1" presetClass="exit"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hidden"/>
                                      </p:to>
                                    </p:set>
                                  </p:childTnLst>
                                </p:cTn>
                              </p:par>
                              <p:par>
                                <p:cTn id="18" presetID="1" presetClass="exit"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NLP</a:t>
            </a:r>
            <a:endParaRPr kumimoji="1" lang="zh-CN" altLang="en-US" dirty="0"/>
          </a:p>
        </p:txBody>
      </p:sp>
      <p:sp>
        <p:nvSpPr>
          <p:cNvPr id="3" name="内容占位符 2"/>
          <p:cNvSpPr>
            <a:spLocks noGrp="1"/>
          </p:cNvSpPr>
          <p:nvPr>
            <p:ph sz="quarter" idx="1"/>
          </p:nvPr>
        </p:nvSpPr>
        <p:spPr/>
        <p:txBody>
          <a:bodyPr>
            <a:normAutofit/>
          </a:bodyPr>
          <a:lstStyle/>
          <a:p>
            <a:r>
              <a:rPr kumimoji="1" lang="en-US" altLang="zh-CN" dirty="0" smtClean="0"/>
              <a:t>Preprocessor</a:t>
            </a:r>
          </a:p>
          <a:p>
            <a:pPr lvl="1"/>
            <a:r>
              <a:rPr kumimoji="1" lang="en-US" altLang="zh-CN" dirty="0" smtClean="0"/>
              <a:t>Period handling</a:t>
            </a:r>
          </a:p>
          <a:p>
            <a:pPr lvl="2"/>
            <a:r>
              <a:rPr kumimoji="1" lang="en-US" altLang="zh-CN" dirty="0" smtClean="0"/>
              <a:t>Differentiate (1) decimal, (2) ellipsis, (3) shorthand notations (e.g., “Mr.”, “Dr.”)</a:t>
            </a:r>
          </a:p>
          <a:p>
            <a:pPr lvl="1"/>
            <a:r>
              <a:rPr kumimoji="1" lang="en-US" altLang="zh-CN" dirty="0" smtClean="0"/>
              <a:t>Sentence boundaries</a:t>
            </a:r>
          </a:p>
          <a:p>
            <a:pPr lvl="2"/>
            <a:r>
              <a:rPr kumimoji="1" lang="en-US" altLang="zh-CN" dirty="0" smtClean="0"/>
              <a:t>Enumeration list, placements of tabs, bullet points, “:”, “!”</a:t>
            </a:r>
          </a:p>
          <a:p>
            <a:pPr lvl="1"/>
            <a:r>
              <a:rPr kumimoji="1" lang="en-US" altLang="zh-CN" dirty="0" smtClean="0"/>
              <a:t>Named entity handling</a:t>
            </a:r>
          </a:p>
          <a:p>
            <a:pPr lvl="2"/>
            <a:r>
              <a:rPr kumimoji="1" lang="en-US" altLang="zh-CN" dirty="0" smtClean="0"/>
              <a:t>Maintain a static lookup table containing the entity phrases, such as “Google Maps”</a:t>
            </a:r>
          </a:p>
        </p:txBody>
      </p:sp>
    </p:spTree>
    <p:extLst>
      <p:ext uri="{BB962C8B-B14F-4D97-AF65-F5344CB8AC3E}">
        <p14:creationId xmlns:p14="http://schemas.microsoft.com/office/powerpoint/2010/main" val="23670810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latin typeface="Cambria"/>
                <a:cs typeface="Cambria"/>
              </a:rPr>
              <a:t>Roadmap</a:t>
            </a:r>
            <a:endParaRPr kumimoji="1" lang="zh-CN" altLang="en-US" dirty="0">
              <a:latin typeface="Cambria"/>
              <a:cs typeface="Cambria"/>
            </a:endParaRPr>
          </a:p>
        </p:txBody>
      </p:sp>
      <p:sp>
        <p:nvSpPr>
          <p:cNvPr id="3" name="内容占位符 2"/>
          <p:cNvSpPr>
            <a:spLocks noGrp="1"/>
          </p:cNvSpPr>
          <p:nvPr>
            <p:ph sz="quarter" idx="1"/>
          </p:nvPr>
        </p:nvSpPr>
        <p:spPr/>
        <p:txBody>
          <a:bodyPr/>
          <a:lstStyle/>
          <a:p>
            <a:r>
              <a:rPr kumimoji="1" lang="en-US" altLang="zh-CN" dirty="0" smtClean="0">
                <a:latin typeface="Cambria"/>
                <a:cs typeface="Cambria"/>
              </a:rPr>
              <a:t>Background</a:t>
            </a:r>
          </a:p>
          <a:p>
            <a:r>
              <a:rPr kumimoji="1" lang="en-US" altLang="zh-CN" dirty="0" smtClean="0">
                <a:latin typeface="Cambria"/>
                <a:cs typeface="Cambria"/>
              </a:rPr>
              <a:t>Related Topics</a:t>
            </a:r>
          </a:p>
          <a:p>
            <a:r>
              <a:rPr kumimoji="1" lang="en-US" altLang="zh-CN" dirty="0" err="1" smtClean="0">
                <a:latin typeface="Cambria"/>
                <a:cs typeface="Cambria"/>
              </a:rPr>
              <a:t>VetDroid</a:t>
            </a:r>
            <a:endParaRPr kumimoji="1" lang="en-US" altLang="zh-CN" dirty="0" smtClean="0">
              <a:latin typeface="Cambria"/>
              <a:cs typeface="Cambria"/>
            </a:endParaRPr>
          </a:p>
          <a:p>
            <a:r>
              <a:rPr kumimoji="1" lang="en-US" altLang="zh-CN" dirty="0" err="1" smtClean="0">
                <a:latin typeface="Cambria"/>
                <a:cs typeface="Cambria"/>
              </a:rPr>
              <a:t>Whyper</a:t>
            </a:r>
            <a:endParaRPr kumimoji="1" lang="en-US" altLang="zh-CN" dirty="0" smtClean="0">
              <a:latin typeface="Cambria"/>
              <a:cs typeface="Cambria"/>
            </a:endParaRPr>
          </a:p>
          <a:p>
            <a:r>
              <a:rPr kumimoji="1" lang="en-US" altLang="zh-CN" dirty="0" smtClean="0">
                <a:latin typeface="Cambria"/>
                <a:cs typeface="Cambria"/>
              </a:rPr>
              <a:t>Conclusion</a:t>
            </a:r>
          </a:p>
          <a:p>
            <a:endParaRPr kumimoji="1" lang="zh-CN" altLang="en-US" dirty="0">
              <a:latin typeface="Cambria"/>
              <a:cs typeface="Cambria"/>
            </a:endParaRPr>
          </a:p>
        </p:txBody>
      </p:sp>
    </p:spTree>
    <p:extLst>
      <p:ext uri="{BB962C8B-B14F-4D97-AF65-F5344CB8AC3E}">
        <p14:creationId xmlns:p14="http://schemas.microsoft.com/office/powerpoint/2010/main" val="190221940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NLP (cont’d)</a:t>
            </a:r>
            <a:endParaRPr kumimoji="1" lang="zh-CN" altLang="en-US" dirty="0"/>
          </a:p>
        </p:txBody>
      </p:sp>
      <p:sp>
        <p:nvSpPr>
          <p:cNvPr id="3" name="内容占位符 2"/>
          <p:cNvSpPr>
            <a:spLocks noGrp="1"/>
          </p:cNvSpPr>
          <p:nvPr>
            <p:ph sz="quarter" idx="1"/>
          </p:nvPr>
        </p:nvSpPr>
        <p:spPr/>
        <p:txBody>
          <a:bodyPr/>
          <a:lstStyle/>
          <a:p>
            <a:pPr lvl="1"/>
            <a:r>
              <a:rPr kumimoji="1" lang="en-US" altLang="zh-CN" dirty="0"/>
              <a:t>Abbreviation </a:t>
            </a:r>
            <a:r>
              <a:rPr kumimoji="1" lang="en-US" altLang="zh-CN" dirty="0" smtClean="0"/>
              <a:t>handling</a:t>
            </a:r>
            <a:endParaRPr kumimoji="1" lang="en-US" altLang="zh-CN" dirty="0"/>
          </a:p>
          <a:p>
            <a:pPr lvl="2"/>
            <a:r>
              <a:rPr kumimoji="1" lang="en-US" altLang="zh-CN" dirty="0"/>
              <a:t>“Instant Message (IM)”</a:t>
            </a:r>
          </a:p>
          <a:p>
            <a:r>
              <a:rPr kumimoji="1" lang="en-US" altLang="zh-CN" dirty="0"/>
              <a:t>NLP Parser (Stanford Parser)</a:t>
            </a:r>
            <a:endParaRPr kumimoji="1" lang="zh-CN" altLang="en-US" dirty="0"/>
          </a:p>
          <a:p>
            <a:pPr lvl="1"/>
            <a:r>
              <a:rPr kumimoji="1" lang="en-US" altLang="zh-CN" dirty="0"/>
              <a:t>Named entity recognition</a:t>
            </a:r>
          </a:p>
          <a:p>
            <a:pPr lvl="1"/>
            <a:r>
              <a:rPr kumimoji="1" lang="en-US" altLang="zh-CN" dirty="0"/>
              <a:t>Stanford-Typed </a:t>
            </a:r>
            <a:r>
              <a:rPr kumimoji="1" lang="en-US" altLang="zh-CN" dirty="0" smtClean="0"/>
              <a:t>Dependencies</a:t>
            </a:r>
          </a:p>
          <a:p>
            <a:pPr lvl="2"/>
            <a:r>
              <a:rPr kumimoji="1" lang="en-US" altLang="zh-CN" dirty="0" smtClean="0"/>
              <a:t>Part-Of-Speech tagging, Logic dependencies among various parts of sentences</a:t>
            </a:r>
            <a:endParaRPr kumimoji="1" lang="en-US" altLang="zh-CN" dirty="0"/>
          </a:p>
          <a:p>
            <a:r>
              <a:rPr kumimoji="1" lang="en-US" altLang="zh-CN" dirty="0" smtClean="0"/>
              <a:t>Intermediate-Representation Generator</a:t>
            </a:r>
          </a:p>
          <a:p>
            <a:endParaRPr kumimoji="1" lang="zh-CN" altLang="en-US" dirty="0"/>
          </a:p>
        </p:txBody>
      </p:sp>
      <p:pic>
        <p:nvPicPr>
          <p:cNvPr id="4" name="图片 3" descr="Stanfordexam.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5083" y="1329268"/>
            <a:ext cx="5852450" cy="5596605"/>
          </a:xfrm>
          <a:prstGeom prst="rect">
            <a:avLst/>
          </a:prstGeom>
        </p:spPr>
      </p:pic>
    </p:spTree>
    <p:extLst>
      <p:ext uri="{BB962C8B-B14F-4D97-AF65-F5344CB8AC3E}">
        <p14:creationId xmlns:p14="http://schemas.microsoft.com/office/powerpoint/2010/main" val="7697291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1" presetClass="exit"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Semantic Engine</a:t>
            </a:r>
            <a:endParaRPr kumimoji="1" lang="zh-CN" altLang="en-US" dirty="0"/>
          </a:p>
        </p:txBody>
      </p:sp>
      <p:sp>
        <p:nvSpPr>
          <p:cNvPr id="3" name="内容占位符 2"/>
          <p:cNvSpPr>
            <a:spLocks noGrp="1"/>
          </p:cNvSpPr>
          <p:nvPr>
            <p:ph sz="quarter" idx="1"/>
          </p:nvPr>
        </p:nvSpPr>
        <p:spPr/>
        <p:txBody>
          <a:bodyPr/>
          <a:lstStyle/>
          <a:p>
            <a:r>
              <a:rPr kumimoji="1" lang="en-US" altLang="zh-CN" dirty="0" smtClean="0"/>
              <a:t>Given the Semantic Graph (SG) for one permission and FOL representation of sentence, Semantic Engine (SE) decides whether the sentence implies the permission.</a:t>
            </a:r>
          </a:p>
          <a:p>
            <a:pPr lvl="1"/>
            <a:r>
              <a:rPr kumimoji="1" lang="en-US" altLang="zh-CN" dirty="0" smtClean="0"/>
              <a:t>Example SG for ‘CONTACT’</a:t>
            </a:r>
          </a:p>
          <a:p>
            <a:pPr lvl="1"/>
            <a:r>
              <a:rPr kumimoji="1" lang="en-US" altLang="zh-CN" dirty="0" smtClean="0"/>
              <a:t>Resource name with its synonym </a:t>
            </a:r>
          </a:p>
          <a:p>
            <a:pPr marL="365760" lvl="1" indent="0">
              <a:buNone/>
            </a:pPr>
            <a:r>
              <a:rPr kumimoji="1" lang="en-US" altLang="zh-CN" dirty="0"/>
              <a:t> </a:t>
            </a:r>
            <a:r>
              <a:rPr kumimoji="1" lang="en-US" altLang="zh-CN" dirty="0" smtClean="0"/>
              <a:t>  paired with actions (Use </a:t>
            </a:r>
            <a:r>
              <a:rPr kumimoji="1" lang="en-US" altLang="zh-CN" dirty="0" err="1" smtClean="0"/>
              <a:t>WordNet</a:t>
            </a:r>
            <a:r>
              <a:rPr kumimoji="1" lang="en-US" altLang="zh-CN" dirty="0" smtClean="0"/>
              <a:t>)</a:t>
            </a:r>
          </a:p>
          <a:p>
            <a:endParaRPr kumimoji="1" lang="zh-CN" altLang="en-US" dirty="0"/>
          </a:p>
        </p:txBody>
      </p:sp>
      <p:pic>
        <p:nvPicPr>
          <p:cNvPr id="4" name="图片 3" descr="Screen Shot 2014-04-04 at 10.32.0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1767" y="3081867"/>
            <a:ext cx="2620490" cy="3606800"/>
          </a:xfrm>
          <a:prstGeom prst="rect">
            <a:avLst/>
          </a:prstGeom>
        </p:spPr>
      </p:pic>
    </p:spTree>
    <p:extLst>
      <p:ext uri="{BB962C8B-B14F-4D97-AF65-F5344CB8AC3E}">
        <p14:creationId xmlns:p14="http://schemas.microsoft.com/office/powerpoint/2010/main" val="337445959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Semantic </a:t>
            </a:r>
            <a:r>
              <a:rPr kumimoji="1" lang="en-US" altLang="zh-CN" dirty="0" smtClean="0"/>
              <a:t>Engine (cont’d)</a:t>
            </a:r>
            <a:endParaRPr kumimoji="1" lang="zh-CN" altLang="en-US" dirty="0"/>
          </a:p>
        </p:txBody>
      </p:sp>
      <p:sp>
        <p:nvSpPr>
          <p:cNvPr id="3" name="内容占位符 2"/>
          <p:cNvSpPr>
            <a:spLocks noGrp="1"/>
          </p:cNvSpPr>
          <p:nvPr>
            <p:ph sz="quarter" idx="1"/>
          </p:nvPr>
        </p:nvSpPr>
        <p:spPr/>
        <p:txBody>
          <a:bodyPr>
            <a:normAutofit fontScale="92500" lnSpcReduction="10000"/>
          </a:bodyPr>
          <a:lstStyle/>
          <a:p>
            <a:r>
              <a:rPr kumimoji="1" lang="en-US" altLang="zh-CN" dirty="0" smtClean="0"/>
              <a:t>Matching algorithm</a:t>
            </a:r>
          </a:p>
          <a:p>
            <a:pPr marL="365760" lvl="1" indent="0">
              <a:buNone/>
            </a:pPr>
            <a:r>
              <a:rPr kumimoji="1" lang="en-US" altLang="zh-CN" dirty="0" smtClean="0"/>
              <a:t>Check whether a leaf node of FOL representation is the resource name or its synonyms</a:t>
            </a:r>
          </a:p>
          <a:p>
            <a:pPr marL="365760" lvl="1" indent="0">
              <a:buNone/>
            </a:pPr>
            <a:r>
              <a:rPr kumimoji="1" lang="en-US" altLang="zh-CN" dirty="0" smtClean="0"/>
              <a:t>If no:</a:t>
            </a:r>
          </a:p>
          <a:p>
            <a:pPr marL="365760" lvl="1" indent="0">
              <a:buNone/>
            </a:pPr>
            <a:r>
              <a:rPr kumimoji="1" lang="en-US" altLang="zh-CN" dirty="0"/>
              <a:t>	</a:t>
            </a:r>
            <a:r>
              <a:rPr kumimoji="1" lang="en-US" altLang="zh-CN" dirty="0" smtClean="0"/>
              <a:t>return false</a:t>
            </a:r>
          </a:p>
          <a:p>
            <a:pPr marL="365760" lvl="1" indent="0">
              <a:buNone/>
            </a:pPr>
            <a:r>
              <a:rPr kumimoji="1" lang="en-US" altLang="zh-CN" dirty="0" smtClean="0"/>
              <a:t>If yes:</a:t>
            </a:r>
          </a:p>
          <a:p>
            <a:pPr marL="365760" lvl="1" indent="0">
              <a:buNone/>
            </a:pPr>
            <a:r>
              <a:rPr kumimoji="1" lang="en-US" altLang="zh-CN" dirty="0"/>
              <a:t>	</a:t>
            </a:r>
            <a:r>
              <a:rPr kumimoji="1" lang="en-US" altLang="zh-CN" dirty="0" smtClean="0"/>
              <a:t>Traverse the tree from the leaf node to root</a:t>
            </a:r>
          </a:p>
          <a:p>
            <a:pPr marL="365760" lvl="1" indent="0">
              <a:buNone/>
            </a:pPr>
            <a:r>
              <a:rPr kumimoji="1" lang="en-US" altLang="zh-CN" dirty="0"/>
              <a:t>	</a:t>
            </a:r>
            <a:r>
              <a:rPr kumimoji="1" lang="en-US" altLang="zh-CN" dirty="0" smtClean="0"/>
              <a:t>if either parent predicate or intermediate child predicate match with action in SG:</a:t>
            </a:r>
          </a:p>
          <a:p>
            <a:pPr marL="365760" lvl="1" indent="0">
              <a:buNone/>
            </a:pPr>
            <a:r>
              <a:rPr kumimoji="1" lang="en-US" altLang="zh-CN" dirty="0"/>
              <a:t>	</a:t>
            </a:r>
            <a:r>
              <a:rPr kumimoji="1" lang="en-US" altLang="zh-CN" dirty="0" smtClean="0"/>
              <a:t>	return True</a:t>
            </a:r>
          </a:p>
          <a:p>
            <a:pPr marL="365760" lvl="1" indent="0">
              <a:buNone/>
            </a:pPr>
            <a:r>
              <a:rPr kumimoji="1" lang="en-US" altLang="zh-CN" dirty="0"/>
              <a:t>	</a:t>
            </a:r>
            <a:r>
              <a:rPr kumimoji="1" lang="en-US" altLang="zh-CN" dirty="0" smtClean="0"/>
              <a:t>return False</a:t>
            </a:r>
            <a:endParaRPr kumimoji="1" lang="zh-CN" altLang="en-US" dirty="0"/>
          </a:p>
        </p:txBody>
      </p:sp>
    </p:spTree>
    <p:extLst>
      <p:ext uri="{BB962C8B-B14F-4D97-AF65-F5344CB8AC3E}">
        <p14:creationId xmlns:p14="http://schemas.microsoft.com/office/powerpoint/2010/main" val="160072702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Semantic Graphic</a:t>
            </a:r>
            <a:endParaRPr kumimoji="1" lang="zh-CN" altLang="en-US" dirty="0"/>
          </a:p>
        </p:txBody>
      </p:sp>
      <p:sp>
        <p:nvSpPr>
          <p:cNvPr id="3" name="内容占位符 2"/>
          <p:cNvSpPr>
            <a:spLocks noGrp="1"/>
          </p:cNvSpPr>
          <p:nvPr>
            <p:ph sz="quarter" idx="1"/>
          </p:nvPr>
        </p:nvSpPr>
        <p:spPr/>
        <p:txBody>
          <a:bodyPr/>
          <a:lstStyle/>
          <a:p>
            <a:r>
              <a:rPr kumimoji="1" lang="en-US" altLang="zh-CN" dirty="0" smtClean="0"/>
              <a:t>Leverage Android API documents</a:t>
            </a:r>
          </a:p>
          <a:p>
            <a:pPr lvl="1"/>
            <a:r>
              <a:rPr kumimoji="1" lang="en-US" altLang="zh-CN" dirty="0" smtClean="0"/>
              <a:t>Assumption: Mobile applications are predominantly thin clients, and actions and resources provided by API documents can cover most of the functionality performed by these thin clients</a:t>
            </a:r>
          </a:p>
          <a:p>
            <a:pPr lvl="1"/>
            <a:r>
              <a:rPr kumimoji="1" lang="en-US" altLang="zh-CN" dirty="0" smtClean="0"/>
              <a:t>Use output of </a:t>
            </a:r>
            <a:r>
              <a:rPr kumimoji="1" lang="en-US" altLang="zh-CN" dirty="0" err="1" smtClean="0"/>
              <a:t>PScout</a:t>
            </a:r>
            <a:r>
              <a:rPr kumimoji="1" lang="en-US" altLang="zh-CN" dirty="0" smtClean="0"/>
              <a:t> (Au et al.) to find API document of the class/interface mapping with each permission</a:t>
            </a:r>
          </a:p>
          <a:p>
            <a:pPr lvl="1"/>
            <a:r>
              <a:rPr kumimoji="1" lang="en-US" altLang="zh-CN" dirty="0" smtClean="0"/>
              <a:t>Find resource name by class name</a:t>
            </a:r>
          </a:p>
          <a:p>
            <a:pPr lvl="2"/>
            <a:r>
              <a:rPr kumimoji="1" lang="en-US" altLang="zh-CN" dirty="0" smtClean="0"/>
              <a:t>“CONTACTS” “ADDRESS BOOK” from </a:t>
            </a:r>
            <a:r>
              <a:rPr kumimoji="1" lang="en-US" altLang="zh-CN" dirty="0" err="1" smtClean="0"/>
              <a:t>ContactsContract.Contacts</a:t>
            </a:r>
            <a:r>
              <a:rPr kumimoji="1" lang="en-US" altLang="zh-CN" dirty="0" smtClean="0"/>
              <a:t> class</a:t>
            </a:r>
            <a:endParaRPr kumimoji="1" lang="en-US" altLang="zh-CN" dirty="0"/>
          </a:p>
          <a:p>
            <a:pPr lvl="1"/>
            <a:endParaRPr kumimoji="1" lang="en-US" altLang="zh-CN" dirty="0"/>
          </a:p>
          <a:p>
            <a:endParaRPr kumimoji="1" lang="zh-CN" altLang="en-US" dirty="0"/>
          </a:p>
        </p:txBody>
      </p:sp>
    </p:spTree>
    <p:extLst>
      <p:ext uri="{BB962C8B-B14F-4D97-AF65-F5344CB8AC3E}">
        <p14:creationId xmlns:p14="http://schemas.microsoft.com/office/powerpoint/2010/main" val="319349619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Semantic Graphic (cont’d)</a:t>
            </a:r>
            <a:endParaRPr kumimoji="1" lang="zh-CN" altLang="en-US" dirty="0"/>
          </a:p>
        </p:txBody>
      </p:sp>
      <p:sp>
        <p:nvSpPr>
          <p:cNvPr id="3" name="内容占位符 2"/>
          <p:cNvSpPr>
            <a:spLocks noGrp="1"/>
          </p:cNvSpPr>
          <p:nvPr>
            <p:ph sz="quarter" idx="1"/>
          </p:nvPr>
        </p:nvSpPr>
        <p:spPr/>
        <p:txBody>
          <a:bodyPr>
            <a:normAutofit lnSpcReduction="10000"/>
          </a:bodyPr>
          <a:lstStyle/>
          <a:p>
            <a:r>
              <a:rPr kumimoji="1" lang="en-US" altLang="zh-CN" dirty="0" smtClean="0"/>
              <a:t>Extract noun phrases from member variables and investigate types for deciding whether they are resource names</a:t>
            </a:r>
          </a:p>
          <a:p>
            <a:pPr lvl="1"/>
            <a:r>
              <a:rPr kumimoji="1" lang="en-US" altLang="zh-CN" dirty="0" smtClean="0"/>
              <a:t>Member variable ‘email’ with type ‘</a:t>
            </a:r>
            <a:r>
              <a:rPr kumimoji="1" lang="en-US" altLang="zh-CN" dirty="0" err="1" smtClean="0"/>
              <a:t>ContactsContract,CommonDataKinds.Email</a:t>
            </a:r>
            <a:r>
              <a:rPr kumimoji="1" lang="en-US" altLang="zh-CN" dirty="0" smtClean="0"/>
              <a:t>’</a:t>
            </a:r>
            <a:endParaRPr kumimoji="1" lang="en-US" altLang="zh-CN" dirty="0"/>
          </a:p>
          <a:p>
            <a:r>
              <a:rPr kumimoji="1" lang="en-US" altLang="zh-CN" dirty="0" smtClean="0"/>
              <a:t>Extract both noun phrases and verb phrases from API public methods (noun phrase </a:t>
            </a:r>
            <a:r>
              <a:rPr kumimoji="1" lang="en-US" altLang="zh-CN" dirty="0" smtClean="0">
                <a:sym typeface="Wingdings"/>
              </a:rPr>
              <a:t> resource, verb phrase  action</a:t>
            </a:r>
            <a:r>
              <a:rPr kumimoji="1" lang="en-US" altLang="zh-CN" dirty="0" smtClean="0"/>
              <a:t>)</a:t>
            </a:r>
          </a:p>
          <a:p>
            <a:pPr lvl="1"/>
            <a:r>
              <a:rPr kumimoji="1" lang="en-US" altLang="zh-CN" dirty="0"/>
              <a:t>‘</a:t>
            </a:r>
            <a:r>
              <a:rPr kumimoji="1" lang="en-US" altLang="zh-CN" dirty="0" err="1" smtClean="0"/>
              <a:t>ContactsContract.Contacts</a:t>
            </a:r>
            <a:r>
              <a:rPr kumimoji="1" lang="en-US" altLang="zh-CN" dirty="0" smtClean="0"/>
              <a:t>’ defines Insert, Update, Delete…</a:t>
            </a:r>
            <a:endParaRPr kumimoji="1" lang="zh-CN" altLang="en-US" dirty="0"/>
          </a:p>
        </p:txBody>
      </p:sp>
    </p:spTree>
    <p:extLst>
      <p:ext uri="{BB962C8B-B14F-4D97-AF65-F5344CB8AC3E}">
        <p14:creationId xmlns:p14="http://schemas.microsoft.com/office/powerpoint/2010/main" val="310013959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Discussion</a:t>
            </a:r>
            <a:endParaRPr kumimoji="1" lang="zh-CN" altLang="en-US" dirty="0"/>
          </a:p>
        </p:txBody>
      </p:sp>
      <p:sp>
        <p:nvSpPr>
          <p:cNvPr id="3" name="内容占位符 2"/>
          <p:cNvSpPr>
            <a:spLocks noGrp="1"/>
          </p:cNvSpPr>
          <p:nvPr>
            <p:ph sz="quarter" idx="1"/>
          </p:nvPr>
        </p:nvSpPr>
        <p:spPr/>
        <p:txBody>
          <a:bodyPr/>
          <a:lstStyle/>
          <a:p>
            <a:r>
              <a:rPr kumimoji="1" lang="en-US" altLang="zh-CN" dirty="0" smtClean="0"/>
              <a:t>Limitation:</a:t>
            </a:r>
          </a:p>
          <a:p>
            <a:pPr lvl="1"/>
            <a:r>
              <a:rPr kumimoji="1" lang="en-US" altLang="zh-CN" dirty="0" smtClean="0"/>
              <a:t>False negative:</a:t>
            </a:r>
          </a:p>
          <a:p>
            <a:pPr lvl="2"/>
            <a:r>
              <a:rPr kumimoji="1" lang="en-US" altLang="zh-CN" dirty="0" smtClean="0"/>
              <a:t>Limited semantic </a:t>
            </a:r>
            <a:r>
              <a:rPr kumimoji="1" lang="en-US" altLang="zh-CN" dirty="0"/>
              <a:t>i</a:t>
            </a:r>
            <a:r>
              <a:rPr kumimoji="1" lang="en-US" altLang="zh-CN" dirty="0" smtClean="0"/>
              <a:t>nformation in API document</a:t>
            </a:r>
          </a:p>
          <a:p>
            <a:pPr marL="685800" lvl="2" indent="0">
              <a:buNone/>
            </a:pPr>
            <a:r>
              <a:rPr kumimoji="1" lang="en-US" altLang="zh-CN" dirty="0" smtClean="0"/>
              <a:t>   “Blow into the </a:t>
            </a:r>
            <a:r>
              <a:rPr kumimoji="1" lang="en-US" altLang="zh-CN" dirty="0" err="1" smtClean="0"/>
              <a:t>mic</a:t>
            </a:r>
            <a:r>
              <a:rPr kumimoji="1" lang="en-US" altLang="zh-CN" dirty="0" smtClean="0"/>
              <a:t> to extinguish the flame like a real candle” </a:t>
            </a:r>
            <a:r>
              <a:rPr kumimoji="1" lang="en-US" altLang="zh-CN" dirty="0" smtClean="0">
                <a:sym typeface="Wingdings"/>
              </a:rPr>
              <a:t> RECORD_AUDIO</a:t>
            </a:r>
            <a:endParaRPr kumimoji="1" lang="en-US" altLang="zh-CN" dirty="0" smtClean="0"/>
          </a:p>
          <a:p>
            <a:pPr lvl="2"/>
            <a:endParaRPr kumimoji="1" lang="en-US" altLang="zh-CN" dirty="0" smtClean="0"/>
          </a:p>
          <a:p>
            <a:pPr lvl="1"/>
            <a:r>
              <a:rPr kumimoji="1" lang="en-US" altLang="zh-CN" dirty="0" smtClean="0"/>
              <a:t>False Positive:</a:t>
            </a:r>
          </a:p>
          <a:p>
            <a:pPr lvl="2"/>
            <a:r>
              <a:rPr kumimoji="1" lang="en-US" altLang="zh-CN" dirty="0" smtClean="0"/>
              <a:t>Incorrect matching of semantic actions against a resource</a:t>
            </a:r>
          </a:p>
          <a:p>
            <a:pPr marL="685800" lvl="2" indent="0">
              <a:buNone/>
            </a:pPr>
            <a:r>
              <a:rPr kumimoji="1" lang="en-US" altLang="zh-CN" dirty="0" smtClean="0"/>
              <a:t>“You can now turn recordings into ringtones” </a:t>
            </a:r>
            <a:r>
              <a:rPr kumimoji="1" lang="en-US" altLang="zh-CN" dirty="0" smtClean="0">
                <a:sym typeface="Wingdings"/>
              </a:rPr>
              <a:t> RECORD_AUDIO</a:t>
            </a:r>
            <a:endParaRPr kumimoji="1" lang="en-US" altLang="zh-CN" dirty="0"/>
          </a:p>
          <a:p>
            <a:pPr lvl="1"/>
            <a:endParaRPr kumimoji="1" lang="en-US" altLang="zh-CN" dirty="0" smtClean="0"/>
          </a:p>
          <a:p>
            <a:endParaRPr kumimoji="1" lang="zh-CN" altLang="en-US" dirty="0"/>
          </a:p>
        </p:txBody>
      </p:sp>
    </p:spTree>
    <p:extLst>
      <p:ext uri="{BB962C8B-B14F-4D97-AF65-F5344CB8AC3E}">
        <p14:creationId xmlns:p14="http://schemas.microsoft.com/office/powerpoint/2010/main" val="1455664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Discussion (cont’d)</a:t>
            </a:r>
            <a:endParaRPr kumimoji="1" lang="zh-CN" altLang="en-US" dirty="0"/>
          </a:p>
        </p:txBody>
      </p:sp>
      <p:sp>
        <p:nvSpPr>
          <p:cNvPr id="3" name="内容占位符 2"/>
          <p:cNvSpPr>
            <a:spLocks noGrp="1"/>
          </p:cNvSpPr>
          <p:nvPr>
            <p:ph sz="quarter" idx="1"/>
          </p:nvPr>
        </p:nvSpPr>
        <p:spPr/>
        <p:txBody>
          <a:bodyPr/>
          <a:lstStyle/>
          <a:p>
            <a:r>
              <a:rPr kumimoji="1" lang="en-US" altLang="zh-CN" dirty="0" smtClean="0"/>
              <a:t>Advantage over keyword-based matching</a:t>
            </a:r>
          </a:p>
          <a:p>
            <a:pPr lvl="1"/>
            <a:r>
              <a:rPr kumimoji="1" lang="en-US" altLang="zh-CN" dirty="0" smtClean="0"/>
              <a:t>Confounding effect: “</a:t>
            </a:r>
            <a:r>
              <a:rPr kumimoji="1" lang="en-US" altLang="zh-CN" dirty="0" smtClean="0">
                <a:solidFill>
                  <a:srgbClr val="FF0000"/>
                </a:solidFill>
              </a:rPr>
              <a:t>Contact</a:t>
            </a:r>
            <a:r>
              <a:rPr kumimoji="1" lang="en-US" altLang="zh-CN" dirty="0" smtClean="0"/>
              <a:t> me if there is a bad translation or you’d like your language to be added”</a:t>
            </a:r>
          </a:p>
          <a:p>
            <a:pPr lvl="1"/>
            <a:r>
              <a:rPr kumimoji="1" lang="en-US" altLang="zh-CN" dirty="0" smtClean="0"/>
              <a:t>Name entity recognition: “To learn more, please visit our </a:t>
            </a:r>
            <a:r>
              <a:rPr kumimoji="1" lang="en-US" altLang="zh-CN" dirty="0" smtClean="0">
                <a:solidFill>
                  <a:srgbClr val="FF0000"/>
                </a:solidFill>
              </a:rPr>
              <a:t>Checkmark Calendar </a:t>
            </a:r>
            <a:r>
              <a:rPr kumimoji="1" lang="en-US" altLang="zh-CN" dirty="0" smtClean="0"/>
              <a:t>web site”</a:t>
            </a:r>
          </a:p>
          <a:p>
            <a:pPr lvl="1"/>
            <a:r>
              <a:rPr kumimoji="1" lang="en-US" altLang="zh-CN" dirty="0" smtClean="0"/>
              <a:t>Context: “That’s what this app brings to you in addition to learning </a:t>
            </a:r>
            <a:r>
              <a:rPr kumimoji="1" lang="en-US" altLang="zh-CN" dirty="0" smtClean="0">
                <a:solidFill>
                  <a:srgbClr val="FF0000"/>
                </a:solidFill>
              </a:rPr>
              <a:t>number</a:t>
            </a:r>
            <a:r>
              <a:rPr kumimoji="1" lang="en-US" altLang="zh-CN" dirty="0" smtClean="0"/>
              <a:t>!”</a:t>
            </a:r>
          </a:p>
          <a:p>
            <a:pPr lvl="1"/>
            <a:r>
              <a:rPr kumimoji="1" lang="en-US" altLang="zh-CN" dirty="0" smtClean="0"/>
              <a:t>Synonym: “address book” </a:t>
            </a:r>
            <a:r>
              <a:rPr kumimoji="1" lang="en-US" altLang="zh-CN" dirty="0" smtClean="0">
                <a:sym typeface="Wingdings"/>
              </a:rPr>
              <a:t> “contact”, “</a:t>
            </a:r>
            <a:r>
              <a:rPr kumimoji="1" lang="en-US" altLang="zh-CN" dirty="0" err="1" smtClean="0">
                <a:sym typeface="Wingdings"/>
              </a:rPr>
              <a:t>mic</a:t>
            </a:r>
            <a:r>
              <a:rPr kumimoji="1" lang="en-US" altLang="zh-CN" dirty="0" smtClean="0">
                <a:sym typeface="Wingdings"/>
              </a:rPr>
              <a:t>”  “microphone”</a:t>
            </a:r>
            <a:endParaRPr kumimoji="1" lang="en-US" altLang="zh-CN" dirty="0"/>
          </a:p>
          <a:p>
            <a:endParaRPr kumimoji="1" lang="zh-CN" altLang="en-US" dirty="0"/>
          </a:p>
        </p:txBody>
      </p:sp>
    </p:spTree>
    <p:extLst>
      <p:ext uri="{BB962C8B-B14F-4D97-AF65-F5344CB8AC3E}">
        <p14:creationId xmlns:p14="http://schemas.microsoft.com/office/powerpoint/2010/main" val="2528495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sz="quarter" idx="1"/>
          </p:nvPr>
        </p:nvSpPr>
        <p:spPr/>
        <p:txBody>
          <a:bodyPr/>
          <a:lstStyle/>
          <a:p>
            <a:pPr marL="0" indent="0" algn="ctr">
              <a:buNone/>
            </a:pPr>
            <a:endParaRPr kumimoji="1" lang="en-US" altLang="zh-CN" dirty="0" smtClean="0"/>
          </a:p>
          <a:p>
            <a:pPr marL="0" indent="0" algn="ctr">
              <a:buNone/>
            </a:pPr>
            <a:endParaRPr kumimoji="1" lang="en-US" altLang="zh-CN" dirty="0" smtClean="0"/>
          </a:p>
          <a:p>
            <a:pPr marL="0" indent="0" algn="ctr">
              <a:buNone/>
            </a:pPr>
            <a:endParaRPr kumimoji="1" lang="en-US" altLang="zh-CN" dirty="0"/>
          </a:p>
          <a:p>
            <a:pPr marL="0" indent="0" algn="ctr">
              <a:buNone/>
            </a:pPr>
            <a:r>
              <a:rPr kumimoji="1" lang="en-US" altLang="zh-CN" sz="5400" dirty="0" smtClean="0"/>
              <a:t>Thank you!</a:t>
            </a:r>
            <a:endParaRPr kumimoji="1" lang="zh-CN" altLang="en-US" sz="5400" dirty="0"/>
          </a:p>
        </p:txBody>
      </p:sp>
    </p:spTree>
    <p:extLst>
      <p:ext uri="{BB962C8B-B14F-4D97-AF65-F5344CB8AC3E}">
        <p14:creationId xmlns:p14="http://schemas.microsoft.com/office/powerpoint/2010/main" val="15121987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Background</a:t>
            </a:r>
            <a:endParaRPr kumimoji="1" lang="zh-CN" altLang="en-US" dirty="0"/>
          </a:p>
        </p:txBody>
      </p:sp>
      <p:sp>
        <p:nvSpPr>
          <p:cNvPr id="3" name="内容占位符 2"/>
          <p:cNvSpPr>
            <a:spLocks noGrp="1"/>
          </p:cNvSpPr>
          <p:nvPr>
            <p:ph sz="quarter" idx="1"/>
          </p:nvPr>
        </p:nvSpPr>
        <p:spPr/>
        <p:txBody>
          <a:bodyPr/>
          <a:lstStyle/>
          <a:p>
            <a:r>
              <a:rPr kumimoji="1" lang="en-US" altLang="zh-CN" dirty="0" smtClean="0"/>
              <a:t>In Android, API allows the access to security-sensitive resource (e.g., location, address book).</a:t>
            </a:r>
          </a:p>
          <a:p>
            <a:r>
              <a:rPr kumimoji="1" lang="en-US" altLang="zh-CN" dirty="0" smtClean="0"/>
              <a:t>APIs are guarded by permissions</a:t>
            </a:r>
          </a:p>
          <a:p>
            <a:r>
              <a:rPr kumimoji="1" lang="en-US" altLang="zh-CN" dirty="0" smtClean="0"/>
              <a:t>Enforcement:</a:t>
            </a:r>
          </a:p>
          <a:p>
            <a:pPr lvl="1"/>
            <a:r>
              <a:rPr kumimoji="1" lang="en-US" altLang="zh-CN" dirty="0" smtClean="0"/>
              <a:t>User agreement upon installation</a:t>
            </a:r>
          </a:p>
          <a:p>
            <a:pPr lvl="1"/>
            <a:r>
              <a:rPr kumimoji="1" lang="en-US" altLang="zh-CN" dirty="0" smtClean="0"/>
              <a:t>API invocation calls permission check</a:t>
            </a:r>
            <a:endParaRPr kumimoji="1" lang="zh-CN" altLang="en-US" dirty="0"/>
          </a:p>
        </p:txBody>
      </p:sp>
      <p:pic>
        <p:nvPicPr>
          <p:cNvPr id="4" name="图片 3" descr="Android-Permission-Problems-Using-Free-Privacy-Protecto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369" y="1324798"/>
            <a:ext cx="3229881" cy="5383136"/>
          </a:xfrm>
          <a:prstGeom prst="rect">
            <a:avLst/>
          </a:prstGeom>
        </p:spPr>
      </p:pic>
      <p:pic>
        <p:nvPicPr>
          <p:cNvPr id="5" name="图片 4" descr="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9250" y="1715665"/>
            <a:ext cx="5342604" cy="4992269"/>
          </a:xfrm>
          <a:prstGeom prst="rect">
            <a:avLst/>
          </a:prstGeom>
        </p:spPr>
      </p:pic>
    </p:spTree>
    <p:extLst>
      <p:ext uri="{BB962C8B-B14F-4D97-AF65-F5344CB8AC3E}">
        <p14:creationId xmlns:p14="http://schemas.microsoft.com/office/powerpoint/2010/main" val="19801371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Background</a:t>
            </a:r>
            <a:endParaRPr kumimoji="1" lang="zh-CN" altLang="en-US" dirty="0"/>
          </a:p>
        </p:txBody>
      </p:sp>
      <p:sp>
        <p:nvSpPr>
          <p:cNvPr id="3" name="内容占位符 2"/>
          <p:cNvSpPr>
            <a:spLocks noGrp="1"/>
          </p:cNvSpPr>
          <p:nvPr>
            <p:ph sz="quarter" idx="1"/>
          </p:nvPr>
        </p:nvSpPr>
        <p:spPr/>
        <p:txBody>
          <a:bodyPr>
            <a:normAutofit lnSpcReduction="10000"/>
          </a:bodyPr>
          <a:lstStyle/>
          <a:p>
            <a:r>
              <a:rPr kumimoji="1" lang="en-US" altLang="zh-CN" dirty="0" smtClean="0"/>
              <a:t>In Android 4.2, there are 130 permissions:</a:t>
            </a:r>
          </a:p>
          <a:p>
            <a:pPr lvl="1"/>
            <a:r>
              <a:rPr kumimoji="1" lang="en-US" altLang="zh-CN" dirty="0" smtClean="0"/>
              <a:t>Normal permissions: control access to API calls that could annoy but not harm the user</a:t>
            </a:r>
          </a:p>
          <a:p>
            <a:pPr lvl="2"/>
            <a:r>
              <a:rPr kumimoji="1" lang="en-US" altLang="zh-CN" dirty="0" smtClean="0"/>
              <a:t>SET_WALLPAPER</a:t>
            </a:r>
          </a:p>
          <a:p>
            <a:pPr lvl="1"/>
            <a:r>
              <a:rPr kumimoji="1" lang="en-US" altLang="zh-CN" dirty="0" smtClean="0"/>
              <a:t>Dangerous permissions: control access to potentially harmful API calls</a:t>
            </a:r>
          </a:p>
          <a:p>
            <a:pPr lvl="2"/>
            <a:r>
              <a:rPr kumimoji="1" lang="en-US" altLang="zh-CN" dirty="0" smtClean="0"/>
              <a:t>CALL_PHONE</a:t>
            </a:r>
          </a:p>
          <a:p>
            <a:pPr lvl="1"/>
            <a:r>
              <a:rPr kumimoji="1" lang="en-US" altLang="zh-CN" dirty="0" smtClean="0"/>
              <a:t>Signature/System permissions: grant only to applications only signed with the device manufacturer’s certificate </a:t>
            </a:r>
          </a:p>
          <a:p>
            <a:pPr lvl="2"/>
            <a:r>
              <a:rPr kumimoji="1" lang="en-US" altLang="zh-CN" dirty="0" smtClean="0"/>
              <a:t>BRICK</a:t>
            </a:r>
          </a:p>
          <a:p>
            <a:endParaRPr kumimoji="1" lang="zh-CN" altLang="en-US" dirty="0"/>
          </a:p>
        </p:txBody>
      </p:sp>
    </p:spTree>
    <p:extLst>
      <p:ext uri="{BB962C8B-B14F-4D97-AF65-F5344CB8AC3E}">
        <p14:creationId xmlns:p14="http://schemas.microsoft.com/office/powerpoint/2010/main" val="224557015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Related Topics</a:t>
            </a:r>
            <a:endParaRPr kumimoji="1" lang="zh-CN" altLang="en-US" dirty="0"/>
          </a:p>
        </p:txBody>
      </p:sp>
      <p:sp>
        <p:nvSpPr>
          <p:cNvPr id="3" name="内容占位符 2"/>
          <p:cNvSpPr>
            <a:spLocks noGrp="1"/>
          </p:cNvSpPr>
          <p:nvPr>
            <p:ph sz="quarter" idx="1"/>
          </p:nvPr>
        </p:nvSpPr>
        <p:spPr/>
        <p:txBody>
          <a:bodyPr/>
          <a:lstStyle/>
          <a:p>
            <a:r>
              <a:rPr kumimoji="1" lang="en-US" altLang="zh-CN" dirty="0" smtClean="0"/>
              <a:t>Overprivilege</a:t>
            </a:r>
          </a:p>
          <a:p>
            <a:pPr lvl="1"/>
            <a:r>
              <a:rPr kumimoji="1" lang="en-US" altLang="zh-CN" dirty="0" smtClean="0"/>
              <a:t>Application requests permissions more than it needs by functionality (e.g., camera app requests calendar)</a:t>
            </a:r>
          </a:p>
          <a:p>
            <a:r>
              <a:rPr kumimoji="1" lang="en-US" altLang="zh-CN" dirty="0" smtClean="0"/>
              <a:t>Confused Deputy</a:t>
            </a:r>
          </a:p>
          <a:p>
            <a:pPr lvl="1"/>
            <a:r>
              <a:rPr kumimoji="1" lang="en-US" altLang="zh-CN" dirty="0" smtClean="0"/>
              <a:t>An application performs a sensitive action on behalf of a malicious application</a:t>
            </a:r>
          </a:p>
          <a:p>
            <a:pPr lvl="1"/>
            <a:r>
              <a:rPr kumimoji="1" lang="en-US" altLang="zh-CN" dirty="0" smtClean="0"/>
              <a:t>Invoke browser to download malicious malicious files (</a:t>
            </a:r>
            <a:r>
              <a:rPr kumimoji="1" lang="en-US" altLang="zh-CN" dirty="0" err="1" smtClean="0"/>
              <a:t>Lineberry</a:t>
            </a:r>
            <a:r>
              <a:rPr kumimoji="1" lang="en-US" altLang="zh-CN" dirty="0"/>
              <a:t> </a:t>
            </a:r>
            <a:r>
              <a:rPr kumimoji="1" lang="en-US" altLang="zh-CN" dirty="0" smtClean="0"/>
              <a:t>et al., </a:t>
            </a:r>
            <a:r>
              <a:rPr kumimoji="1" lang="en-US" altLang="zh-CN" dirty="0" err="1" smtClean="0"/>
              <a:t>BlackHat</a:t>
            </a:r>
            <a:r>
              <a:rPr kumimoji="1" lang="en-US" altLang="zh-CN" dirty="0" smtClean="0"/>
              <a:t> 2010)</a:t>
            </a:r>
          </a:p>
        </p:txBody>
      </p:sp>
      <p:pic>
        <p:nvPicPr>
          <p:cNvPr id="4" name="图片 3" descr="Screen Shot 2014-04-04 at 11.30.5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52999"/>
            <a:ext cx="9144000" cy="3947735"/>
          </a:xfrm>
          <a:prstGeom prst="rect">
            <a:avLst/>
          </a:prstGeom>
        </p:spPr>
      </p:pic>
    </p:spTree>
    <p:extLst>
      <p:ext uri="{BB962C8B-B14F-4D97-AF65-F5344CB8AC3E}">
        <p14:creationId xmlns:p14="http://schemas.microsoft.com/office/powerpoint/2010/main" val="32384604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Related Topics</a:t>
            </a:r>
            <a:endParaRPr kumimoji="1" lang="zh-CN" altLang="en-US" dirty="0"/>
          </a:p>
        </p:txBody>
      </p:sp>
      <p:sp>
        <p:nvSpPr>
          <p:cNvPr id="3" name="内容占位符 2"/>
          <p:cNvSpPr>
            <a:spLocks noGrp="1"/>
          </p:cNvSpPr>
          <p:nvPr>
            <p:ph sz="quarter" idx="1"/>
          </p:nvPr>
        </p:nvSpPr>
        <p:spPr/>
        <p:txBody>
          <a:bodyPr/>
          <a:lstStyle/>
          <a:p>
            <a:r>
              <a:rPr kumimoji="1" lang="en-US" altLang="zh-CN" dirty="0"/>
              <a:t>Collusion </a:t>
            </a:r>
            <a:r>
              <a:rPr kumimoji="1" lang="en-US" altLang="zh-CN" dirty="0" smtClean="0"/>
              <a:t>Attack</a:t>
            </a:r>
          </a:p>
          <a:p>
            <a:pPr lvl="1"/>
            <a:r>
              <a:rPr kumimoji="1" lang="en-US" altLang="zh-CN" dirty="0" smtClean="0"/>
              <a:t>Divide necessary permissions among two (or more) malicious applications</a:t>
            </a:r>
            <a:endParaRPr kumimoji="1" lang="en-US" altLang="zh-CN" dirty="0"/>
          </a:p>
          <a:p>
            <a:r>
              <a:rPr kumimoji="1" lang="en-US" altLang="zh-CN" dirty="0"/>
              <a:t>Privacy </a:t>
            </a:r>
            <a:r>
              <a:rPr kumimoji="1" lang="en-US" altLang="zh-CN" dirty="0" smtClean="0"/>
              <a:t>Leakage</a:t>
            </a:r>
            <a:endParaRPr kumimoji="1" lang="zh-CN" altLang="en-US" dirty="0"/>
          </a:p>
          <a:p>
            <a:pPr lvl="1"/>
            <a:r>
              <a:rPr kumimoji="1" lang="en-US" altLang="zh-CN" dirty="0" smtClean="0"/>
              <a:t>User is unaware of the action of sending user’s privacy to 3</a:t>
            </a:r>
            <a:r>
              <a:rPr kumimoji="1" lang="en-US" altLang="zh-CN" baseline="30000" dirty="0" smtClean="0"/>
              <a:t>rd</a:t>
            </a:r>
            <a:r>
              <a:rPr kumimoji="1" lang="en-US" altLang="zh-CN" dirty="0" smtClean="0"/>
              <a:t> party</a:t>
            </a:r>
          </a:p>
          <a:p>
            <a:pPr lvl="1"/>
            <a:r>
              <a:rPr kumimoji="1" lang="en-US" altLang="zh-CN" dirty="0" smtClean="0"/>
              <a:t>Inferring user’s interest, identity …</a:t>
            </a:r>
          </a:p>
          <a:p>
            <a:pPr lvl="1"/>
            <a:r>
              <a:rPr kumimoji="1" lang="en-US" altLang="zh-CN" dirty="0" smtClean="0"/>
              <a:t>Monitor location, call history…</a:t>
            </a:r>
          </a:p>
          <a:p>
            <a:pPr lvl="1"/>
            <a:r>
              <a:rPr kumimoji="1" lang="en-US" altLang="zh-CN" dirty="0" smtClean="0"/>
              <a:t>Upload call recording</a:t>
            </a:r>
          </a:p>
        </p:txBody>
      </p:sp>
      <p:pic>
        <p:nvPicPr>
          <p:cNvPr id="4" name="图片 3" descr="Screen Shot 2014-04-04 at 11.32.1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639" y="1600200"/>
            <a:ext cx="9144000" cy="4084320"/>
          </a:xfrm>
          <a:prstGeom prst="rect">
            <a:avLst/>
          </a:prstGeom>
        </p:spPr>
      </p:pic>
    </p:spTree>
    <p:extLst>
      <p:ext uri="{BB962C8B-B14F-4D97-AF65-F5344CB8AC3E}">
        <p14:creationId xmlns:p14="http://schemas.microsoft.com/office/powerpoint/2010/main" val="31532635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err="1" smtClean="0"/>
              <a:t>VetDroid</a:t>
            </a:r>
            <a:endParaRPr kumimoji="1" lang="zh-CN" altLang="en-US" dirty="0"/>
          </a:p>
        </p:txBody>
      </p:sp>
      <p:sp>
        <p:nvSpPr>
          <p:cNvPr id="3" name="内容占位符 2"/>
          <p:cNvSpPr>
            <a:spLocks noGrp="1"/>
          </p:cNvSpPr>
          <p:nvPr>
            <p:ph sz="quarter" idx="1"/>
          </p:nvPr>
        </p:nvSpPr>
        <p:spPr/>
        <p:txBody>
          <a:bodyPr/>
          <a:lstStyle/>
          <a:p>
            <a:r>
              <a:rPr kumimoji="1" lang="en-US" altLang="zh-CN" dirty="0" smtClean="0"/>
              <a:t>Motivation</a:t>
            </a:r>
          </a:p>
          <a:p>
            <a:r>
              <a:rPr kumimoji="1" lang="en-US" altLang="zh-CN" dirty="0" smtClean="0"/>
              <a:t>Approach</a:t>
            </a:r>
          </a:p>
          <a:p>
            <a:pPr marL="0" indent="0">
              <a:buNone/>
            </a:pPr>
            <a:endParaRPr kumimoji="1" lang="zh-CN" altLang="en-US" dirty="0"/>
          </a:p>
        </p:txBody>
      </p:sp>
    </p:spTree>
    <p:extLst>
      <p:ext uri="{BB962C8B-B14F-4D97-AF65-F5344CB8AC3E}">
        <p14:creationId xmlns:p14="http://schemas.microsoft.com/office/powerpoint/2010/main" val="199323563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Motivation</a:t>
            </a:r>
            <a:endParaRPr kumimoji="1" lang="zh-CN" altLang="en-US" dirty="0"/>
          </a:p>
        </p:txBody>
      </p:sp>
      <p:sp>
        <p:nvSpPr>
          <p:cNvPr id="3" name="内容占位符 2"/>
          <p:cNvSpPr>
            <a:spLocks noGrp="1"/>
          </p:cNvSpPr>
          <p:nvPr>
            <p:ph sz="quarter" idx="1"/>
          </p:nvPr>
        </p:nvSpPr>
        <p:spPr>
          <a:xfrm>
            <a:off x="612648" y="1600200"/>
            <a:ext cx="8153400" cy="4800886"/>
          </a:xfrm>
        </p:spPr>
        <p:txBody>
          <a:bodyPr>
            <a:normAutofit/>
          </a:bodyPr>
          <a:lstStyle/>
          <a:p>
            <a:r>
              <a:rPr kumimoji="1" lang="en-US" altLang="zh-CN" dirty="0" smtClean="0"/>
              <a:t>Reconstruct Android application behavior to detect privacy leakage</a:t>
            </a:r>
          </a:p>
          <a:p>
            <a:r>
              <a:rPr kumimoji="1" lang="en-US" altLang="zh-CN" dirty="0" smtClean="0"/>
              <a:t>Limitation of traditional analysis techniques</a:t>
            </a:r>
          </a:p>
          <a:p>
            <a:pPr lvl="1"/>
            <a:r>
              <a:rPr kumimoji="1" lang="en-US" altLang="zh-CN" dirty="0" smtClean="0"/>
              <a:t>Mostly leverage system calls, limited by Android’s specific security model</a:t>
            </a:r>
            <a:endParaRPr kumimoji="1" lang="en-US" altLang="zh-CN" dirty="0"/>
          </a:p>
          <a:p>
            <a:pPr lvl="2"/>
            <a:r>
              <a:rPr kumimoji="1" lang="en-US" altLang="zh-CN" dirty="0"/>
              <a:t>Android Framework Managed Resource: Applications do not directly use system calls to access system resources </a:t>
            </a:r>
          </a:p>
          <a:p>
            <a:pPr lvl="2"/>
            <a:r>
              <a:rPr kumimoji="1" lang="en-US" altLang="zh-CN" dirty="0"/>
              <a:t>Binder Inter-Process Communication</a:t>
            </a:r>
          </a:p>
          <a:p>
            <a:pPr lvl="2"/>
            <a:r>
              <a:rPr kumimoji="1" lang="en-US" altLang="zh-CN" dirty="0"/>
              <a:t>Event Trigger (e.g., callback for location change</a:t>
            </a:r>
            <a:r>
              <a:rPr kumimoji="1" lang="en-US" altLang="zh-CN" dirty="0" smtClean="0"/>
              <a:t>)</a:t>
            </a:r>
          </a:p>
          <a:p>
            <a:endParaRPr kumimoji="1" lang="zh-CN" altLang="en-US" dirty="0"/>
          </a:p>
        </p:txBody>
      </p:sp>
    </p:spTree>
    <p:extLst>
      <p:ext uri="{BB962C8B-B14F-4D97-AF65-F5344CB8AC3E}">
        <p14:creationId xmlns:p14="http://schemas.microsoft.com/office/powerpoint/2010/main" val="37052454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Motivation</a:t>
            </a:r>
            <a:endParaRPr kumimoji="1" lang="zh-CN" altLang="en-US" dirty="0"/>
          </a:p>
        </p:txBody>
      </p:sp>
      <p:sp>
        <p:nvSpPr>
          <p:cNvPr id="3" name="内容占位符 2"/>
          <p:cNvSpPr>
            <a:spLocks noGrp="1"/>
          </p:cNvSpPr>
          <p:nvPr>
            <p:ph sz="quarter" idx="1"/>
          </p:nvPr>
        </p:nvSpPr>
        <p:spPr/>
        <p:txBody>
          <a:bodyPr/>
          <a:lstStyle/>
          <a:p>
            <a:pPr lvl="1"/>
            <a:r>
              <a:rPr kumimoji="1" lang="en-US" altLang="zh-CN" dirty="0"/>
              <a:t>Not able to analyze app internal behavior logic in fine-granularity</a:t>
            </a:r>
          </a:p>
          <a:p>
            <a:pPr lvl="2"/>
            <a:r>
              <a:rPr kumimoji="1" lang="en-US" altLang="zh-CN" dirty="0" smtClean="0"/>
              <a:t>Where does </a:t>
            </a:r>
            <a:r>
              <a:rPr kumimoji="1" lang="en-US" altLang="zh-CN" dirty="0"/>
              <a:t>the permission check </a:t>
            </a:r>
            <a:r>
              <a:rPr kumimoji="1" lang="en-US" altLang="zh-CN" dirty="0" smtClean="0"/>
              <a:t>happen </a:t>
            </a:r>
            <a:r>
              <a:rPr kumimoji="1" lang="en-US" altLang="zh-CN" dirty="0"/>
              <a:t>and </a:t>
            </a:r>
            <a:r>
              <a:rPr kumimoji="1" lang="en-US" altLang="zh-CN" dirty="0" smtClean="0"/>
              <a:t>how is </a:t>
            </a:r>
            <a:r>
              <a:rPr kumimoji="1" lang="en-US" altLang="zh-CN" dirty="0"/>
              <a:t>the privacy guarded by </a:t>
            </a:r>
            <a:r>
              <a:rPr kumimoji="1" lang="en-US" altLang="zh-CN" dirty="0" smtClean="0"/>
              <a:t>permission </a:t>
            </a:r>
            <a:r>
              <a:rPr kumimoji="1" lang="en-US" altLang="zh-CN" dirty="0"/>
              <a:t>used.</a:t>
            </a:r>
          </a:p>
          <a:p>
            <a:pPr lvl="1"/>
            <a:r>
              <a:rPr kumimoji="1" lang="en-US" altLang="zh-CN" dirty="0" smtClean="0"/>
              <a:t>Extensibility </a:t>
            </a:r>
          </a:p>
          <a:p>
            <a:pPr lvl="2"/>
            <a:r>
              <a:rPr kumimoji="1" lang="en-US" altLang="zh-CN" dirty="0" smtClean="0"/>
              <a:t>Need to predefine which kind of privacy leakage to be monitor</a:t>
            </a:r>
          </a:p>
        </p:txBody>
      </p:sp>
    </p:spTree>
    <p:extLst>
      <p:ext uri="{BB962C8B-B14F-4D97-AF65-F5344CB8AC3E}">
        <p14:creationId xmlns:p14="http://schemas.microsoft.com/office/powerpoint/2010/main" val="269805048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3677</TotalTime>
  <Words>2293</Words>
  <Application>Microsoft Macintosh PowerPoint</Application>
  <PresentationFormat>全屏显示(4:3)</PresentationFormat>
  <Paragraphs>215</Paragraphs>
  <Slides>27</Slides>
  <Notes>9</Notes>
  <HiddenSlides>0</HiddenSlides>
  <MMClips>0</MMClips>
  <ScaleCrop>false</ScaleCrop>
  <HeadingPairs>
    <vt:vector size="4" baseType="variant">
      <vt:variant>
        <vt:lpstr>主题</vt:lpstr>
      </vt:variant>
      <vt:variant>
        <vt:i4>1</vt:i4>
      </vt:variant>
      <vt:variant>
        <vt:lpstr>幻灯片标题</vt:lpstr>
      </vt:variant>
      <vt:variant>
        <vt:i4>27</vt:i4>
      </vt:variant>
    </vt:vector>
  </HeadingPairs>
  <TitlesOfParts>
    <vt:vector size="28" baseType="lpstr">
      <vt:lpstr>Median</vt:lpstr>
      <vt:lpstr>PowerPoint 演示文稿</vt:lpstr>
      <vt:lpstr>Roadmap</vt:lpstr>
      <vt:lpstr>Background</vt:lpstr>
      <vt:lpstr>Background</vt:lpstr>
      <vt:lpstr>Related Topics</vt:lpstr>
      <vt:lpstr>Related Topics</vt:lpstr>
      <vt:lpstr>VetDroid</vt:lpstr>
      <vt:lpstr>Motivation</vt:lpstr>
      <vt:lpstr>Motivation</vt:lpstr>
      <vt:lpstr>Approach</vt:lpstr>
      <vt:lpstr>E-PUP Identification</vt:lpstr>
      <vt:lpstr>Acquire Permission Check Information</vt:lpstr>
      <vt:lpstr>I-PUP Tracker</vt:lpstr>
      <vt:lpstr>Permission-based Taint Analysis</vt:lpstr>
      <vt:lpstr>Whyper</vt:lpstr>
      <vt:lpstr>Motivation</vt:lpstr>
      <vt:lpstr>Problem Statement</vt:lpstr>
      <vt:lpstr>Approach</vt:lpstr>
      <vt:lpstr>NLP</vt:lpstr>
      <vt:lpstr>NLP (cont’d)</vt:lpstr>
      <vt:lpstr>Semantic Engine</vt:lpstr>
      <vt:lpstr>Semantic Engine (cont’d)</vt:lpstr>
      <vt:lpstr>Semantic Graphic</vt:lpstr>
      <vt:lpstr>Semantic Graphic (cont’d)</vt:lpstr>
      <vt:lpstr>Discussion</vt:lpstr>
      <vt:lpstr>Discussion (cont’d)</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Statement</dc:title>
  <dc:creator>Peng</dc:creator>
  <cp:lastModifiedBy>zhengyangqu Qu</cp:lastModifiedBy>
  <cp:revision>225</cp:revision>
  <dcterms:created xsi:type="dcterms:W3CDTF">2013-02-09T20:31:46Z</dcterms:created>
  <dcterms:modified xsi:type="dcterms:W3CDTF">2014-04-06T18:40:01Z</dcterms:modified>
</cp:coreProperties>
</file>