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1.xml" ContentType="application/vnd.openxmlformats-officedocument.presentationml.tags+xml"/>
  <Override PartName="/ppt/notesSlides/notesSlide9.xml" ContentType="application/vnd.openxmlformats-officedocument.presentationml.notesSlide+xml"/>
  <Override PartName="/ppt/tags/tag2.xml" ContentType="application/vnd.openxmlformats-officedocument.presentationml.tags+xml"/>
  <Override PartName="/ppt/notesSlides/notesSlide10.xml" ContentType="application/vnd.openxmlformats-officedocument.presentationml.notesSlide+xml"/>
  <Override PartName="/ppt/tags/tag3.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4.xml" ContentType="application/vnd.openxmlformats-officedocument.presentationml.tags+xml"/>
  <Override PartName="/ppt/notesSlides/notesSlide15.xml" ContentType="application/vnd.openxmlformats-officedocument.presentationml.notesSlide+xml"/>
  <Override PartName="/ppt/tags/tag5.xml" ContentType="application/vnd.openxmlformats-officedocument.presentationml.tags+xml"/>
  <Override PartName="/ppt/notesSlides/notesSlide16.xml" ContentType="application/vnd.openxmlformats-officedocument.presentationml.notesSlide+xml"/>
  <Override PartName="/ppt/tags/tag6.xml" ContentType="application/vnd.openxmlformats-officedocument.presentationml.tags+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20"/>
  </p:notesMasterIdLst>
  <p:handoutMasterIdLst>
    <p:handoutMasterId r:id="rId21"/>
  </p:handoutMasterIdLst>
  <p:sldIdLst>
    <p:sldId id="313" r:id="rId2"/>
    <p:sldId id="533" r:id="rId3"/>
    <p:sldId id="546" r:id="rId4"/>
    <p:sldId id="544" r:id="rId5"/>
    <p:sldId id="545" r:id="rId6"/>
    <p:sldId id="542" r:id="rId7"/>
    <p:sldId id="537" r:id="rId8"/>
    <p:sldId id="451" r:id="rId9"/>
    <p:sldId id="494" r:id="rId10"/>
    <p:sldId id="541" r:id="rId11"/>
    <p:sldId id="510" r:id="rId12"/>
    <p:sldId id="543" r:id="rId13"/>
    <p:sldId id="497" r:id="rId14"/>
    <p:sldId id="517" r:id="rId15"/>
    <p:sldId id="538" r:id="rId16"/>
    <p:sldId id="539" r:id="rId17"/>
    <p:sldId id="540" r:id="rId18"/>
    <p:sldId id="470" r:id="rId19"/>
  </p:sldIdLst>
  <p:sldSz cx="9144000" cy="6858000" type="screen4x3"/>
  <p:notesSz cx="6997700" cy="9271000"/>
  <p:defaultTextStyle>
    <a:defPPr>
      <a:defRPr lang="zh-CN"/>
    </a:defPPr>
    <a:lvl1pPr algn="l" rtl="0" fontAlgn="base">
      <a:lnSpc>
        <a:spcPct val="90000"/>
      </a:lnSpc>
      <a:spcBef>
        <a:spcPct val="20000"/>
      </a:spcBef>
      <a:spcAft>
        <a:spcPct val="0"/>
      </a:spcAft>
      <a:buChar char="•"/>
      <a:defRPr sz="2800" i="1" kern="1200">
        <a:solidFill>
          <a:schemeClr val="folHlink"/>
        </a:solidFill>
        <a:latin typeface="Arial" charset="0"/>
        <a:ea typeface="宋体" pitchFamily="2" charset="-122"/>
        <a:cs typeface="Arial" charset="0"/>
      </a:defRPr>
    </a:lvl1pPr>
    <a:lvl2pPr marL="457200" algn="l" rtl="0" fontAlgn="base">
      <a:lnSpc>
        <a:spcPct val="90000"/>
      </a:lnSpc>
      <a:spcBef>
        <a:spcPct val="20000"/>
      </a:spcBef>
      <a:spcAft>
        <a:spcPct val="0"/>
      </a:spcAft>
      <a:buChar char="•"/>
      <a:defRPr sz="2800" i="1" kern="1200">
        <a:solidFill>
          <a:schemeClr val="folHlink"/>
        </a:solidFill>
        <a:latin typeface="Arial" charset="0"/>
        <a:ea typeface="宋体" pitchFamily="2" charset="-122"/>
        <a:cs typeface="Arial" charset="0"/>
      </a:defRPr>
    </a:lvl2pPr>
    <a:lvl3pPr marL="914400" algn="l" rtl="0" fontAlgn="base">
      <a:lnSpc>
        <a:spcPct val="90000"/>
      </a:lnSpc>
      <a:spcBef>
        <a:spcPct val="20000"/>
      </a:spcBef>
      <a:spcAft>
        <a:spcPct val="0"/>
      </a:spcAft>
      <a:buChar char="•"/>
      <a:defRPr sz="2800" i="1" kern="1200">
        <a:solidFill>
          <a:schemeClr val="folHlink"/>
        </a:solidFill>
        <a:latin typeface="Arial" charset="0"/>
        <a:ea typeface="宋体" pitchFamily="2" charset="-122"/>
        <a:cs typeface="Arial" charset="0"/>
      </a:defRPr>
    </a:lvl3pPr>
    <a:lvl4pPr marL="1371600" algn="l" rtl="0" fontAlgn="base">
      <a:lnSpc>
        <a:spcPct val="90000"/>
      </a:lnSpc>
      <a:spcBef>
        <a:spcPct val="20000"/>
      </a:spcBef>
      <a:spcAft>
        <a:spcPct val="0"/>
      </a:spcAft>
      <a:buChar char="•"/>
      <a:defRPr sz="2800" i="1" kern="1200">
        <a:solidFill>
          <a:schemeClr val="folHlink"/>
        </a:solidFill>
        <a:latin typeface="Arial" charset="0"/>
        <a:ea typeface="宋体" pitchFamily="2" charset="-122"/>
        <a:cs typeface="Arial" charset="0"/>
      </a:defRPr>
    </a:lvl4pPr>
    <a:lvl5pPr marL="1828800" algn="l" rtl="0" fontAlgn="base">
      <a:lnSpc>
        <a:spcPct val="90000"/>
      </a:lnSpc>
      <a:spcBef>
        <a:spcPct val="20000"/>
      </a:spcBef>
      <a:spcAft>
        <a:spcPct val="0"/>
      </a:spcAft>
      <a:buChar char="•"/>
      <a:defRPr sz="2800" i="1" kern="1200">
        <a:solidFill>
          <a:schemeClr val="folHlink"/>
        </a:solidFill>
        <a:latin typeface="Arial" charset="0"/>
        <a:ea typeface="宋体" pitchFamily="2" charset="-122"/>
        <a:cs typeface="Arial" charset="0"/>
      </a:defRPr>
    </a:lvl5pPr>
    <a:lvl6pPr marL="2286000" algn="l" defTabSz="914400" rtl="0" eaLnBrk="1" latinLnBrk="0" hangingPunct="1">
      <a:defRPr sz="2800" i="1" kern="1200">
        <a:solidFill>
          <a:schemeClr val="folHlink"/>
        </a:solidFill>
        <a:latin typeface="Arial" charset="0"/>
        <a:ea typeface="宋体" pitchFamily="2" charset="-122"/>
        <a:cs typeface="Arial" charset="0"/>
      </a:defRPr>
    </a:lvl6pPr>
    <a:lvl7pPr marL="2743200" algn="l" defTabSz="914400" rtl="0" eaLnBrk="1" latinLnBrk="0" hangingPunct="1">
      <a:defRPr sz="2800" i="1" kern="1200">
        <a:solidFill>
          <a:schemeClr val="folHlink"/>
        </a:solidFill>
        <a:latin typeface="Arial" charset="0"/>
        <a:ea typeface="宋体" pitchFamily="2" charset="-122"/>
        <a:cs typeface="Arial" charset="0"/>
      </a:defRPr>
    </a:lvl7pPr>
    <a:lvl8pPr marL="3200400" algn="l" defTabSz="914400" rtl="0" eaLnBrk="1" latinLnBrk="0" hangingPunct="1">
      <a:defRPr sz="2800" i="1" kern="1200">
        <a:solidFill>
          <a:schemeClr val="folHlink"/>
        </a:solidFill>
        <a:latin typeface="Arial" charset="0"/>
        <a:ea typeface="宋体" pitchFamily="2" charset="-122"/>
        <a:cs typeface="Arial" charset="0"/>
      </a:defRPr>
    </a:lvl8pPr>
    <a:lvl9pPr marL="3657600" algn="l" defTabSz="914400" rtl="0" eaLnBrk="1" latinLnBrk="0" hangingPunct="1">
      <a:defRPr sz="2800" i="1" kern="1200">
        <a:solidFill>
          <a:schemeClr val="folHlink"/>
        </a:solidFill>
        <a:latin typeface="Arial" charset="0"/>
        <a:ea typeface="宋体" pitchFamily="2" charset="-122"/>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6FF33"/>
    <a:srgbClr val="FF3300"/>
    <a:srgbClr val="3399FF"/>
    <a:srgbClr val="CC3300"/>
    <a:srgbClr val="000099"/>
    <a:srgbClr val="009900"/>
    <a:srgbClr val="FF7C8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52" autoAdjust="0"/>
    <p:restoredTop sz="91429" autoAdjust="0"/>
  </p:normalViewPr>
  <p:slideViewPr>
    <p:cSldViewPr>
      <p:cViewPr varScale="1">
        <p:scale>
          <a:sx n="71" d="100"/>
          <a:sy n="71" d="100"/>
        </p:scale>
        <p:origin x="-1278" y="-102"/>
      </p:cViewPr>
      <p:guideLst>
        <p:guide orient="horz" pos="2160"/>
        <p:guide pos="2880"/>
      </p:guideLst>
    </p:cSldViewPr>
  </p:slideViewPr>
  <p:outlineViewPr>
    <p:cViewPr>
      <p:scale>
        <a:sx n="33" d="100"/>
        <a:sy n="33" d="100"/>
      </p:scale>
      <p:origin x="48" y="781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2450" name="Rectangle 2"/>
          <p:cNvSpPr>
            <a:spLocks noGrp="1" noChangeArrowheads="1"/>
          </p:cNvSpPr>
          <p:nvPr>
            <p:ph type="hdr" sz="quarter"/>
          </p:nvPr>
        </p:nvSpPr>
        <p:spPr bwMode="auto">
          <a:xfrm>
            <a:off x="0" y="0"/>
            <a:ext cx="3032337"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nSpc>
                <a:spcPct val="100000"/>
              </a:lnSpc>
              <a:spcBef>
                <a:spcPct val="0"/>
              </a:spcBef>
              <a:buFontTx/>
              <a:buNone/>
              <a:defRPr sz="1200" i="0">
                <a:solidFill>
                  <a:schemeClr val="tx1"/>
                </a:solidFill>
                <a:latin typeface="Arial" pitchFamily="34" charset="0"/>
                <a:cs typeface="Arial" pitchFamily="34" charset="0"/>
              </a:defRPr>
            </a:lvl1pPr>
          </a:lstStyle>
          <a:p>
            <a:pPr>
              <a:defRPr/>
            </a:pPr>
            <a:endParaRPr lang="en-US"/>
          </a:p>
        </p:txBody>
      </p:sp>
      <p:sp>
        <p:nvSpPr>
          <p:cNvPr id="232451" name="Rectangle 3"/>
          <p:cNvSpPr>
            <a:spLocks noGrp="1" noChangeArrowheads="1"/>
          </p:cNvSpPr>
          <p:nvPr>
            <p:ph type="dt" sz="quarter" idx="1"/>
          </p:nvPr>
        </p:nvSpPr>
        <p:spPr bwMode="auto">
          <a:xfrm>
            <a:off x="3963744" y="0"/>
            <a:ext cx="3032337"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a:lnSpc>
                <a:spcPct val="100000"/>
              </a:lnSpc>
              <a:spcBef>
                <a:spcPct val="0"/>
              </a:spcBef>
              <a:buFontTx/>
              <a:buNone/>
              <a:defRPr sz="1200" i="0">
                <a:solidFill>
                  <a:schemeClr val="tx1"/>
                </a:solidFill>
                <a:latin typeface="Arial" pitchFamily="34" charset="0"/>
                <a:cs typeface="Arial" pitchFamily="34" charset="0"/>
              </a:defRPr>
            </a:lvl1pPr>
          </a:lstStyle>
          <a:p>
            <a:pPr>
              <a:defRPr/>
            </a:pPr>
            <a:endParaRPr lang="en-US"/>
          </a:p>
        </p:txBody>
      </p:sp>
      <p:sp>
        <p:nvSpPr>
          <p:cNvPr id="232452" name="Rectangle 4"/>
          <p:cNvSpPr>
            <a:spLocks noGrp="1" noChangeArrowheads="1"/>
          </p:cNvSpPr>
          <p:nvPr>
            <p:ph type="ftr" sz="quarter" idx="2"/>
          </p:nvPr>
        </p:nvSpPr>
        <p:spPr bwMode="auto">
          <a:xfrm>
            <a:off x="0" y="8805841"/>
            <a:ext cx="3032337"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nSpc>
                <a:spcPct val="100000"/>
              </a:lnSpc>
              <a:spcBef>
                <a:spcPct val="0"/>
              </a:spcBef>
              <a:buFontTx/>
              <a:buNone/>
              <a:defRPr sz="1200" i="0">
                <a:solidFill>
                  <a:schemeClr val="tx1"/>
                </a:solidFill>
                <a:latin typeface="Arial" pitchFamily="34" charset="0"/>
                <a:cs typeface="Arial" pitchFamily="34" charset="0"/>
              </a:defRPr>
            </a:lvl1pPr>
          </a:lstStyle>
          <a:p>
            <a:pPr>
              <a:defRPr/>
            </a:pPr>
            <a:endParaRPr lang="en-US"/>
          </a:p>
        </p:txBody>
      </p:sp>
      <p:sp>
        <p:nvSpPr>
          <p:cNvPr id="232453" name="Rectangle 5"/>
          <p:cNvSpPr>
            <a:spLocks noGrp="1" noChangeArrowheads="1"/>
          </p:cNvSpPr>
          <p:nvPr>
            <p:ph type="sldNum" sz="quarter" idx="3"/>
          </p:nvPr>
        </p:nvSpPr>
        <p:spPr bwMode="auto">
          <a:xfrm>
            <a:off x="3963744" y="8805841"/>
            <a:ext cx="3032337"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a:lnSpc>
                <a:spcPct val="100000"/>
              </a:lnSpc>
              <a:spcBef>
                <a:spcPct val="0"/>
              </a:spcBef>
              <a:buFontTx/>
              <a:buNone/>
              <a:defRPr sz="1200" i="0">
                <a:solidFill>
                  <a:schemeClr val="tx1"/>
                </a:solidFill>
                <a:latin typeface="Arial" pitchFamily="34" charset="0"/>
                <a:cs typeface="Arial" pitchFamily="34" charset="0"/>
              </a:defRPr>
            </a:lvl1pPr>
          </a:lstStyle>
          <a:p>
            <a:pPr>
              <a:defRPr/>
            </a:pPr>
            <a:fld id="{CA983B4D-6E12-4F6E-8A13-1662C6C4417F}" type="slidenum">
              <a:rPr lang="en-US"/>
              <a:pPr>
                <a:defRPr/>
              </a:pPr>
              <a:t>‹#›</a:t>
            </a:fld>
            <a:endParaRPr lang="en-US"/>
          </a:p>
        </p:txBody>
      </p:sp>
    </p:spTree>
    <p:extLst>
      <p:ext uri="{BB962C8B-B14F-4D97-AF65-F5344CB8AC3E}">
        <p14:creationId xmlns:p14="http://schemas.microsoft.com/office/powerpoint/2010/main" val="4682830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2337"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nSpc>
                <a:spcPct val="100000"/>
              </a:lnSpc>
              <a:spcBef>
                <a:spcPct val="0"/>
              </a:spcBef>
              <a:buFontTx/>
              <a:buNone/>
              <a:defRPr sz="1200" i="0">
                <a:solidFill>
                  <a:schemeClr val="tx1"/>
                </a:solidFill>
                <a:latin typeface="Arial" pitchFamily="34" charset="0"/>
                <a:cs typeface="Arial" pitchFamily="34" charset="0"/>
              </a:defRPr>
            </a:lvl1pPr>
          </a:lstStyle>
          <a:p>
            <a:pPr>
              <a:defRPr/>
            </a:pPr>
            <a:endParaRPr lang="en-US" altLang="zh-CN"/>
          </a:p>
        </p:txBody>
      </p:sp>
      <p:sp>
        <p:nvSpPr>
          <p:cNvPr id="3075" name="Rectangle 3"/>
          <p:cNvSpPr>
            <a:spLocks noGrp="1" noChangeArrowheads="1"/>
          </p:cNvSpPr>
          <p:nvPr>
            <p:ph type="dt" idx="1"/>
          </p:nvPr>
        </p:nvSpPr>
        <p:spPr bwMode="auto">
          <a:xfrm>
            <a:off x="3963744" y="0"/>
            <a:ext cx="3032337"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a:lnSpc>
                <a:spcPct val="100000"/>
              </a:lnSpc>
              <a:spcBef>
                <a:spcPct val="0"/>
              </a:spcBef>
              <a:buFontTx/>
              <a:buNone/>
              <a:defRPr sz="1200" i="0">
                <a:solidFill>
                  <a:schemeClr val="tx1"/>
                </a:solidFill>
                <a:latin typeface="Arial" pitchFamily="34" charset="0"/>
                <a:cs typeface="Arial" pitchFamily="34" charset="0"/>
              </a:defRPr>
            </a:lvl1pPr>
          </a:lstStyle>
          <a:p>
            <a:pPr>
              <a:defRPr/>
            </a:pPr>
            <a:endParaRPr lang="en-US" altLang="zh-CN"/>
          </a:p>
        </p:txBody>
      </p:sp>
      <p:sp>
        <p:nvSpPr>
          <p:cNvPr id="40964" name="Rectangle 4"/>
          <p:cNvSpPr>
            <a:spLocks noGrp="1" noRot="1" noChangeAspect="1" noChangeArrowheads="1" noTextEdit="1"/>
          </p:cNvSpPr>
          <p:nvPr>
            <p:ph type="sldImg" idx="2"/>
          </p:nvPr>
        </p:nvSpPr>
        <p:spPr bwMode="auto">
          <a:xfrm>
            <a:off x="1181100" y="695325"/>
            <a:ext cx="4635500" cy="34766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99770" y="4403725"/>
            <a:ext cx="5598160" cy="41719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3078" name="Rectangle 6"/>
          <p:cNvSpPr>
            <a:spLocks noGrp="1" noChangeArrowheads="1"/>
          </p:cNvSpPr>
          <p:nvPr>
            <p:ph type="ftr" sz="quarter" idx="4"/>
          </p:nvPr>
        </p:nvSpPr>
        <p:spPr bwMode="auto">
          <a:xfrm>
            <a:off x="0" y="8805841"/>
            <a:ext cx="3032337"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nSpc>
                <a:spcPct val="100000"/>
              </a:lnSpc>
              <a:spcBef>
                <a:spcPct val="0"/>
              </a:spcBef>
              <a:buFontTx/>
              <a:buNone/>
              <a:defRPr sz="1200" i="0">
                <a:solidFill>
                  <a:schemeClr val="tx1"/>
                </a:solidFill>
                <a:latin typeface="Arial" pitchFamily="34" charset="0"/>
                <a:cs typeface="Arial" pitchFamily="34" charset="0"/>
              </a:defRPr>
            </a:lvl1pPr>
          </a:lstStyle>
          <a:p>
            <a:pPr>
              <a:defRPr/>
            </a:pPr>
            <a:endParaRPr lang="en-US" altLang="zh-CN"/>
          </a:p>
        </p:txBody>
      </p:sp>
      <p:sp>
        <p:nvSpPr>
          <p:cNvPr id="3079" name="Rectangle 7"/>
          <p:cNvSpPr>
            <a:spLocks noGrp="1" noChangeArrowheads="1"/>
          </p:cNvSpPr>
          <p:nvPr>
            <p:ph type="sldNum" sz="quarter" idx="5"/>
          </p:nvPr>
        </p:nvSpPr>
        <p:spPr bwMode="auto">
          <a:xfrm>
            <a:off x="3963744" y="8805841"/>
            <a:ext cx="3032337"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a:lnSpc>
                <a:spcPct val="100000"/>
              </a:lnSpc>
              <a:spcBef>
                <a:spcPct val="0"/>
              </a:spcBef>
              <a:buFontTx/>
              <a:buNone/>
              <a:defRPr sz="1200" i="0">
                <a:solidFill>
                  <a:schemeClr val="tx1"/>
                </a:solidFill>
                <a:latin typeface="Arial" pitchFamily="34" charset="0"/>
                <a:cs typeface="Arial" pitchFamily="34" charset="0"/>
              </a:defRPr>
            </a:lvl1pPr>
          </a:lstStyle>
          <a:p>
            <a:pPr>
              <a:defRPr/>
            </a:pPr>
            <a:fld id="{3E70F933-8811-45B3-8885-E961D1526C08}" type="slidenum">
              <a:rPr lang="en-US" altLang="zh-CN"/>
              <a:pPr>
                <a:defRPr/>
              </a:pPr>
              <a:t>‹#›</a:t>
            </a:fld>
            <a:endParaRPr lang="en-US" altLang="zh-CN"/>
          </a:p>
        </p:txBody>
      </p:sp>
    </p:spTree>
    <p:extLst>
      <p:ext uri="{BB962C8B-B14F-4D97-AF65-F5344CB8AC3E}">
        <p14:creationId xmlns:p14="http://schemas.microsoft.com/office/powerpoint/2010/main" val="14030712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online.wsj.com/article/SB10001424052702304173704575578430360119588.html" TargetMode="External"/><Relationship Id="rId2" Type="http://schemas.openxmlformats.org/officeDocument/2006/relationships/slide" Target="../slides/slide12.xml"/><Relationship Id="rId1" Type="http://schemas.openxmlformats.org/officeDocument/2006/relationships/notesMaster" Target="../notesMasters/notesMaster1.xml"/><Relationship Id="rId5" Type="http://schemas.openxmlformats.org/officeDocument/2006/relationships/hyperlink" Target="http://technews.acm.org/archives.cfm?searchterm=spam+facebook&amp;fo=2010-10-oct/oct-27-2010.html" TargetMode="External"/><Relationship Id="rId4" Type="http://schemas.openxmlformats.org/officeDocument/2006/relationships/hyperlink" Target="http://www.technologyreview.com/web/26611/?p1=A3"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online.wsj.com/article/SB10001424052702304173704575578430360119588.html" TargetMode="External"/><Relationship Id="rId2" Type="http://schemas.openxmlformats.org/officeDocument/2006/relationships/slide" Target="../slides/slide2.xml"/><Relationship Id="rId1" Type="http://schemas.openxmlformats.org/officeDocument/2006/relationships/notesMaster" Target="../notesMasters/notesMaster1.xml"/><Relationship Id="rId5" Type="http://schemas.openxmlformats.org/officeDocument/2006/relationships/hyperlink" Target="http://technews.acm.org/archives.cfm?searchterm=spam+facebook&amp;fo=2010-10-oct/oct-27-2010.html" TargetMode="External"/><Relationship Id="rId4" Type="http://schemas.openxmlformats.org/officeDocument/2006/relationships/hyperlink" Target="http://www.technologyreview.com/web/26611/?p1=A3"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online.wsj.com/article/SB10001424052702304173704575578430360119588.html" TargetMode="External"/><Relationship Id="rId2" Type="http://schemas.openxmlformats.org/officeDocument/2006/relationships/slide" Target="../slides/slide3.xml"/><Relationship Id="rId1" Type="http://schemas.openxmlformats.org/officeDocument/2006/relationships/notesMaster" Target="../notesMasters/notesMaster1.xml"/><Relationship Id="rId5" Type="http://schemas.openxmlformats.org/officeDocument/2006/relationships/hyperlink" Target="http://technews.acm.org/archives.cfm?searchterm=spam+facebook&amp;fo=2010-10-oct/oct-27-2010.html" TargetMode="External"/><Relationship Id="rId4" Type="http://schemas.openxmlformats.org/officeDocument/2006/relationships/hyperlink" Target="http://www.technologyreview.com/web/26611/?p1=A3"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online.wsj.com/article/SB10001424052702304173704575578430360119588.html"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technews.acm.org/archives.cfm?searchterm=spam+facebook&amp;fo=2010-10-oct/oct-27-2010.html" TargetMode="External"/><Relationship Id="rId4" Type="http://schemas.openxmlformats.org/officeDocument/2006/relationships/hyperlink" Target="http://www.technologyreview.com/web/26611/?p1=A3"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online.wsj.com/article/SB10001424052702304173704575578430360119588.html" TargetMode="External"/><Relationship Id="rId2" Type="http://schemas.openxmlformats.org/officeDocument/2006/relationships/slide" Target="../slides/slide5.xml"/><Relationship Id="rId1" Type="http://schemas.openxmlformats.org/officeDocument/2006/relationships/notesMaster" Target="../notesMasters/notesMaster1.xml"/><Relationship Id="rId5" Type="http://schemas.openxmlformats.org/officeDocument/2006/relationships/hyperlink" Target="http://technews.acm.org/archives.cfm?searchterm=spam+facebook&amp;fo=2010-10-oct/oct-27-2010.html" TargetMode="External"/><Relationship Id="rId4" Type="http://schemas.openxmlformats.org/officeDocument/2006/relationships/hyperlink" Target="http://www.technologyreview.com/web/26611/?p1=A3"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online.wsj.com/article/SB10001424052702304173704575578430360119588.html" TargetMode="External"/><Relationship Id="rId2" Type="http://schemas.openxmlformats.org/officeDocument/2006/relationships/slide" Target="../slides/slide6.xml"/><Relationship Id="rId1" Type="http://schemas.openxmlformats.org/officeDocument/2006/relationships/notesMaster" Target="../notesMasters/notesMaster1.xml"/><Relationship Id="rId5" Type="http://schemas.openxmlformats.org/officeDocument/2006/relationships/hyperlink" Target="http://technews.acm.org/archives.cfm?searchterm=spam+facebook&amp;fo=2010-10-oct/oct-27-2010.html" TargetMode="External"/><Relationship Id="rId4" Type="http://schemas.openxmlformats.org/officeDocument/2006/relationships/hyperlink" Target="http://www.technologyreview.com/web/26611/?p1=A3"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online.wsj.com/article/SB10001424052702304173704575578430360119588.html" TargetMode="External"/><Relationship Id="rId2" Type="http://schemas.openxmlformats.org/officeDocument/2006/relationships/slide" Target="../slides/slide7.xml"/><Relationship Id="rId1" Type="http://schemas.openxmlformats.org/officeDocument/2006/relationships/notesMaster" Target="../notesMasters/notesMaster1.xml"/><Relationship Id="rId5" Type="http://schemas.openxmlformats.org/officeDocument/2006/relationships/hyperlink" Target="http://technews.acm.org/archives.cfm?searchterm=spam+facebook&amp;fo=2010-10-oct/oct-27-2010.html" TargetMode="External"/><Relationship Id="rId4" Type="http://schemas.openxmlformats.org/officeDocument/2006/relationships/hyperlink" Target="http://www.technologyreview.com/web/26611/?p1=A3"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i="1">
                <a:solidFill>
                  <a:schemeClr val="folHlink"/>
                </a:solidFill>
                <a:latin typeface="Arial" charset="0"/>
                <a:ea typeface="宋体" pitchFamily="2" charset="-122"/>
              </a:defRPr>
            </a:lvl1pPr>
            <a:lvl2pPr marL="755283" indent="-290493" eaLnBrk="0" hangingPunct="0">
              <a:defRPr sz="2800" i="1">
                <a:solidFill>
                  <a:schemeClr val="folHlink"/>
                </a:solidFill>
                <a:latin typeface="Arial" charset="0"/>
                <a:ea typeface="宋体" pitchFamily="2" charset="-122"/>
              </a:defRPr>
            </a:lvl2pPr>
            <a:lvl3pPr marL="1161974" indent="-232395" eaLnBrk="0" hangingPunct="0">
              <a:defRPr sz="2800" i="1">
                <a:solidFill>
                  <a:schemeClr val="folHlink"/>
                </a:solidFill>
                <a:latin typeface="Arial" charset="0"/>
                <a:ea typeface="宋体" pitchFamily="2" charset="-122"/>
              </a:defRPr>
            </a:lvl3pPr>
            <a:lvl4pPr marL="1626763" indent="-232395" eaLnBrk="0" hangingPunct="0">
              <a:defRPr sz="2800" i="1">
                <a:solidFill>
                  <a:schemeClr val="folHlink"/>
                </a:solidFill>
                <a:latin typeface="Arial" charset="0"/>
                <a:ea typeface="宋体" pitchFamily="2" charset="-122"/>
              </a:defRPr>
            </a:lvl4pPr>
            <a:lvl5pPr marL="2091553" indent="-232395" eaLnBrk="0" hangingPunct="0">
              <a:defRPr sz="2800" i="1">
                <a:solidFill>
                  <a:schemeClr val="folHlink"/>
                </a:solidFill>
                <a:latin typeface="Arial" charset="0"/>
                <a:ea typeface="宋体" pitchFamily="2" charset="-122"/>
              </a:defRPr>
            </a:lvl5pPr>
            <a:lvl6pPr marL="2556342" indent="-232395" eaLnBrk="0" fontAlgn="base" hangingPunct="0">
              <a:lnSpc>
                <a:spcPct val="90000"/>
              </a:lnSpc>
              <a:spcBef>
                <a:spcPct val="20000"/>
              </a:spcBef>
              <a:spcAft>
                <a:spcPct val="0"/>
              </a:spcAft>
              <a:buChar char="•"/>
              <a:defRPr sz="2800" i="1">
                <a:solidFill>
                  <a:schemeClr val="folHlink"/>
                </a:solidFill>
                <a:latin typeface="Arial" charset="0"/>
                <a:ea typeface="宋体" pitchFamily="2" charset="-122"/>
              </a:defRPr>
            </a:lvl6pPr>
            <a:lvl7pPr marL="3021132" indent="-232395" eaLnBrk="0" fontAlgn="base" hangingPunct="0">
              <a:lnSpc>
                <a:spcPct val="90000"/>
              </a:lnSpc>
              <a:spcBef>
                <a:spcPct val="20000"/>
              </a:spcBef>
              <a:spcAft>
                <a:spcPct val="0"/>
              </a:spcAft>
              <a:buChar char="•"/>
              <a:defRPr sz="2800" i="1">
                <a:solidFill>
                  <a:schemeClr val="folHlink"/>
                </a:solidFill>
                <a:latin typeface="Arial" charset="0"/>
                <a:ea typeface="宋体" pitchFamily="2" charset="-122"/>
              </a:defRPr>
            </a:lvl7pPr>
            <a:lvl8pPr marL="3485921" indent="-232395" eaLnBrk="0" fontAlgn="base" hangingPunct="0">
              <a:lnSpc>
                <a:spcPct val="90000"/>
              </a:lnSpc>
              <a:spcBef>
                <a:spcPct val="20000"/>
              </a:spcBef>
              <a:spcAft>
                <a:spcPct val="0"/>
              </a:spcAft>
              <a:buChar char="•"/>
              <a:defRPr sz="2800" i="1">
                <a:solidFill>
                  <a:schemeClr val="folHlink"/>
                </a:solidFill>
                <a:latin typeface="Arial" charset="0"/>
                <a:ea typeface="宋体" pitchFamily="2" charset="-122"/>
              </a:defRPr>
            </a:lvl8pPr>
            <a:lvl9pPr marL="3950711" indent="-232395" eaLnBrk="0" fontAlgn="base" hangingPunct="0">
              <a:lnSpc>
                <a:spcPct val="90000"/>
              </a:lnSpc>
              <a:spcBef>
                <a:spcPct val="20000"/>
              </a:spcBef>
              <a:spcAft>
                <a:spcPct val="0"/>
              </a:spcAft>
              <a:buChar char="•"/>
              <a:defRPr sz="2800" i="1">
                <a:solidFill>
                  <a:schemeClr val="folHlink"/>
                </a:solidFill>
                <a:latin typeface="Arial" charset="0"/>
                <a:ea typeface="宋体" pitchFamily="2" charset="-122"/>
              </a:defRPr>
            </a:lvl9pPr>
          </a:lstStyle>
          <a:p>
            <a:pPr eaLnBrk="1" hangingPunct="1"/>
            <a:fld id="{E6F51F62-121F-4CA9-B642-C6364BE5A05D}" type="slidenum">
              <a:rPr lang="en-US" altLang="zh-CN" sz="1200" i="0">
                <a:solidFill>
                  <a:schemeClr val="tx1"/>
                </a:solidFill>
              </a:rPr>
              <a:pPr eaLnBrk="1" hangingPunct="1"/>
              <a:t>1</a:t>
            </a:fld>
            <a:endParaRPr lang="en-US" altLang="zh-CN" sz="1200" i="0">
              <a:solidFill>
                <a:schemeClr val="tx1"/>
              </a:solidFill>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dirty="0" smtClean="0">
                <a:latin typeface="Arial" charset="0"/>
              </a:rPr>
              <a:t/>
            </a:r>
            <a:br>
              <a:rPr lang="en-US" altLang="zh-CN" dirty="0" smtClean="0">
                <a:latin typeface="Arial" charset="0"/>
              </a:rPr>
            </a:br>
            <a:endParaRPr lang="en-US" altLang="zh-CN" dirty="0" smtClean="0">
              <a:latin typeface="Arial" charset="0"/>
            </a:endParaRPr>
          </a:p>
          <a:p>
            <a:pPr eaLnBrk="1" hangingPunct="1"/>
            <a:endParaRPr lang="en-US" altLang="zh-CN"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pPr>
            <a:r>
              <a:rPr lang="en-US" altLang="zh-CN" dirty="0"/>
              <a:t>Incremental clustering requires that the clustering result of (k+1) messages can be obtained by updating the result of the first k messages with the k+1th message. There’s no need to repeat the whole clustering process.</a:t>
            </a:r>
          </a:p>
        </p:txBody>
      </p:sp>
      <p:sp>
        <p:nvSpPr>
          <p:cNvPr id="4" name="Slide Number Placeholder 3"/>
          <p:cNvSpPr>
            <a:spLocks noGrp="1"/>
          </p:cNvSpPr>
          <p:nvPr>
            <p:ph type="sldNum" sz="quarter" idx="10"/>
          </p:nvPr>
        </p:nvSpPr>
        <p:spPr/>
        <p:txBody>
          <a:bodyPr/>
          <a:lstStyle/>
          <a:p>
            <a:pPr>
              <a:defRPr/>
            </a:pPr>
            <a:fld id="{3E70F933-8811-45B3-8885-E961D1526C08}" type="slidenum">
              <a:rPr lang="en-US" altLang="zh-CN" smtClean="0"/>
              <a:pPr>
                <a:defRPr/>
              </a:pPr>
              <a:t>10</a:t>
            </a:fld>
            <a:endParaRPr lang="en-US" altLang="zh-CN" dirty="0"/>
          </a:p>
        </p:txBody>
      </p:sp>
    </p:spTree>
    <p:extLst>
      <p:ext uri="{BB962C8B-B14F-4D97-AF65-F5344CB8AC3E}">
        <p14:creationId xmlns:p14="http://schemas.microsoft.com/office/powerpoint/2010/main" val="224711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pPr>
            <a:r>
              <a:rPr lang="en-US" altLang="zh-CN" dirty="0"/>
              <a:t>Incremental clustering requires that the clustering result of (k+1) messages can be obtained by updating the result of the first k messages with the k+1th message. There’s no need to repeat the whole clustering process.</a:t>
            </a:r>
          </a:p>
        </p:txBody>
      </p:sp>
      <p:sp>
        <p:nvSpPr>
          <p:cNvPr id="4" name="Slide Number Placeholder 3"/>
          <p:cNvSpPr>
            <a:spLocks noGrp="1"/>
          </p:cNvSpPr>
          <p:nvPr>
            <p:ph type="sldNum" sz="quarter" idx="10"/>
          </p:nvPr>
        </p:nvSpPr>
        <p:spPr/>
        <p:txBody>
          <a:bodyPr/>
          <a:lstStyle/>
          <a:p>
            <a:pPr>
              <a:defRPr/>
            </a:pPr>
            <a:fld id="{3E70F933-8811-45B3-8885-E961D1526C08}" type="slidenum">
              <a:rPr lang="en-US" altLang="zh-CN" smtClean="0"/>
              <a:pPr>
                <a:defRPr/>
              </a:pPr>
              <a:t>11</a:t>
            </a:fld>
            <a:endParaRPr lang="en-US" altLang="zh-CN" dirty="0"/>
          </a:p>
        </p:txBody>
      </p:sp>
    </p:spTree>
    <p:extLst>
      <p:ext uri="{BB962C8B-B14F-4D97-AF65-F5344CB8AC3E}">
        <p14:creationId xmlns:p14="http://schemas.microsoft.com/office/powerpoint/2010/main" val="2247116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29579"/>
            <a:r>
              <a:rPr lang="en-US" altLang="zh-CN" sz="2400" dirty="0"/>
              <a:t>Second, we target at designing a system that can be deployed and protect OSNs in real-time.</a:t>
            </a:r>
          </a:p>
          <a:p>
            <a:pPr marL="0" lvl="1" defTabSz="929579"/>
            <a:r>
              <a:rPr lang="en-US" altLang="zh-CN" sz="2400" dirty="0"/>
              <a:t>….</a:t>
            </a:r>
          </a:p>
          <a:p>
            <a:pPr marL="0" lvl="1" defTabSz="929579"/>
            <a:r>
              <a:rPr lang="en-US" altLang="zh-CN" sz="2400" dirty="0"/>
              <a:t>In addition, we want it to be tolerant for incomplete training data, since we can never collect all spam campaigns to train the system.</a:t>
            </a:r>
          </a:p>
          <a:p>
            <a:pPr marL="0" lvl="1" defTabSz="929579"/>
            <a:r>
              <a:rPr lang="en-US" altLang="zh-CN" sz="2400" dirty="0"/>
              <a:t>At last, the system doesn’t need frequent re-training, which lowers the maintenance cost after deployment.</a:t>
            </a:r>
          </a:p>
          <a:p>
            <a:pPr marL="0" lvl="1" defTabSz="929579"/>
            <a:endParaRPr lang="en-US" altLang="zh-CN" sz="2400" dirty="0"/>
          </a:p>
          <a:p>
            <a:pPr marL="0" lvl="1" defTabSz="929579"/>
            <a:r>
              <a:rPr lang="en-US" altLang="zh-CN" sz="2400" dirty="0"/>
              <a:t>There is an abundance of work in OSNs spam study.</a:t>
            </a:r>
          </a:p>
          <a:p>
            <a:pPr marL="0" lvl="1" defTabSz="929579"/>
            <a:r>
              <a:rPr lang="en-US" altLang="zh-CN" sz="2400" dirty="0"/>
              <a:t>Ourselves did a offline spam analysis more than 1 year ago. It received wide media coverage. </a:t>
            </a:r>
          </a:p>
          <a:p>
            <a:pPr marL="0" lvl="1" defTabSz="929579"/>
            <a:r>
              <a:rPr lang="en-US" altLang="zh-CN" sz="2400" dirty="0"/>
              <a:t>Grier et.al. did a similar study and reached similar conclusion.</a:t>
            </a:r>
          </a:p>
          <a:p>
            <a:pPr marL="0" lvl="1" defTabSz="929579"/>
            <a:r>
              <a:rPr lang="en-US" altLang="zh-CN" sz="2400" dirty="0"/>
              <a:t>Thomas et.al </a:t>
            </a:r>
            <a:r>
              <a:rPr lang="en-US" altLang="zh-CN" sz="2400" dirty="0" err="1"/>
              <a:t>deveoped</a:t>
            </a:r>
            <a:r>
              <a:rPr lang="en-US" altLang="zh-CN" sz="2400" dirty="0"/>
              <a:t> the Monarch system that classifies URLs in real-time to identify spam messages. Our approach is complementary to theirs in the sense that we mainly use information in the messages and the senders, rather than the landing pages.</a:t>
            </a:r>
          </a:p>
          <a:p>
            <a:pPr marL="0" lvl="1" defTabSz="929579"/>
            <a:r>
              <a:rPr lang="en-US" altLang="zh-CN" sz="2400" dirty="0"/>
              <a:t>…</a:t>
            </a:r>
          </a:p>
          <a:p>
            <a:pPr marL="0" lvl="1" defTabSz="929579"/>
            <a:endParaRPr lang="en-US" altLang="zh-CN" sz="2400" dirty="0"/>
          </a:p>
          <a:p>
            <a:pPr marL="0" lvl="1" defTabSz="929579"/>
            <a:r>
              <a:rPr lang="en-US" altLang="zh-CN" sz="2400" dirty="0"/>
              <a:t>, featured in </a:t>
            </a:r>
            <a:r>
              <a:rPr lang="en-US" sz="2400" dirty="0">
                <a:hlinkClick r:id="rId3"/>
              </a:rPr>
              <a:t>Wall Street Journal</a:t>
            </a:r>
            <a:r>
              <a:rPr lang="en-US" sz="2400" dirty="0"/>
              <a:t>, </a:t>
            </a:r>
            <a:r>
              <a:rPr lang="en-US" sz="2400" dirty="0">
                <a:hlinkClick r:id="rId4"/>
              </a:rPr>
              <a:t>MIT Technology Review</a:t>
            </a:r>
            <a:r>
              <a:rPr lang="en-US" sz="2400" dirty="0"/>
              <a:t>, and </a:t>
            </a:r>
            <a:r>
              <a:rPr lang="en-US" sz="2400" dirty="0">
                <a:hlinkClick r:id="rId5"/>
              </a:rPr>
              <a:t>ACM Tech News</a:t>
            </a:r>
            <a:endParaRPr lang="en-US" sz="2400" dirty="0"/>
          </a:p>
          <a:p>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3E70F933-8811-45B3-8885-E961D1526C08}" type="slidenum">
              <a:rPr lang="en-US" altLang="zh-CN" smtClean="0"/>
              <a:pPr>
                <a:defRPr/>
              </a:pPr>
              <a:t>12</a:t>
            </a:fld>
            <a:endParaRPr lang="en-US" altLang="zh-CN"/>
          </a:p>
        </p:txBody>
      </p:sp>
    </p:spTree>
    <p:extLst>
      <p:ext uri="{BB962C8B-B14F-4D97-AF65-F5344CB8AC3E}">
        <p14:creationId xmlns:p14="http://schemas.microsoft.com/office/powerpoint/2010/main" val="38567241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64789" lvl="1" indent="0">
              <a:lnSpc>
                <a:spcPct val="150000"/>
              </a:lnSpc>
              <a:buNone/>
            </a:pPr>
            <a:r>
              <a:rPr lang="en-US" altLang="zh-CN" sz="2400" dirty="0" smtClean="0"/>
              <a:t>Another key component of our system is the trained classifier, which requires a careful selection of features.</a:t>
            </a:r>
          </a:p>
          <a:p>
            <a:pPr marL="929579" lvl="1" indent="-464790">
              <a:lnSpc>
                <a:spcPct val="150000"/>
              </a:lnSpc>
              <a:buAutoNum type="arabicPeriod"/>
            </a:pPr>
            <a:r>
              <a:rPr lang="en-US" altLang="zh-CN" sz="2400" dirty="0" smtClean="0"/>
              <a:t>It </a:t>
            </a:r>
            <a:r>
              <a:rPr lang="en-US" altLang="zh-CN" sz="2400" dirty="0"/>
              <a:t>ensures that it is relatively hard for spammers to manipulate the campaigns to evade detection.</a:t>
            </a:r>
          </a:p>
          <a:p>
            <a:pPr marL="929579" lvl="1" indent="-464790">
              <a:lnSpc>
                <a:spcPct val="150000"/>
              </a:lnSpc>
              <a:buAutoNum type="arabicPeriod"/>
            </a:pPr>
            <a:r>
              <a:rPr lang="en-US" altLang="zh-CN" sz="2400" dirty="0"/>
              <a:t>The reason is that some campaigns may be absent in the training set. In addition, after the training phase, new campaigns will emerge. Given these two problems, the features that are specific to any campaigns would have limited effectiveness.</a:t>
            </a:r>
          </a:p>
        </p:txBody>
      </p:sp>
      <p:sp>
        <p:nvSpPr>
          <p:cNvPr id="4" name="Slide Number Placeholder 3"/>
          <p:cNvSpPr>
            <a:spLocks noGrp="1"/>
          </p:cNvSpPr>
          <p:nvPr>
            <p:ph type="sldNum" sz="quarter" idx="10"/>
          </p:nvPr>
        </p:nvSpPr>
        <p:spPr/>
        <p:txBody>
          <a:bodyPr/>
          <a:lstStyle/>
          <a:p>
            <a:pPr>
              <a:defRPr/>
            </a:pPr>
            <a:fld id="{3E70F933-8811-45B3-8885-E961D1526C08}" type="slidenum">
              <a:rPr lang="en-US" altLang="zh-CN" smtClean="0"/>
              <a:pPr>
                <a:defRPr/>
              </a:pPr>
              <a:t>13</a:t>
            </a:fld>
            <a:endParaRPr lang="en-US" altLang="zh-CN" dirty="0"/>
          </a:p>
        </p:txBody>
      </p:sp>
    </p:spTree>
    <p:extLst>
      <p:ext uri="{BB962C8B-B14F-4D97-AF65-F5344CB8AC3E}">
        <p14:creationId xmlns:p14="http://schemas.microsoft.com/office/powerpoint/2010/main" val="25029740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7"/>
          <p:cNvSpPr txBox="1">
            <a:spLocks noGrp="1" noChangeArrowheads="1"/>
          </p:cNvSpPr>
          <p:nvPr/>
        </p:nvSpPr>
        <p:spPr bwMode="auto">
          <a:xfrm>
            <a:off x="3963744" y="8805841"/>
            <a:ext cx="3032337"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58" tIns="46479" rIns="92958" bIns="46479" anchor="b"/>
          <a:lstStyle>
            <a:lvl1pPr eaLnBrk="0" hangingPunct="0">
              <a:defRPr sz="2800" i="1">
                <a:solidFill>
                  <a:schemeClr val="folHlink"/>
                </a:solidFill>
                <a:latin typeface="Arial" charset="0"/>
                <a:ea typeface="宋体" pitchFamily="2" charset="-122"/>
              </a:defRPr>
            </a:lvl1pPr>
            <a:lvl2pPr marL="742950" indent="-285750" eaLnBrk="0" hangingPunct="0">
              <a:defRPr sz="2800" i="1">
                <a:solidFill>
                  <a:schemeClr val="folHlink"/>
                </a:solidFill>
                <a:latin typeface="Arial" charset="0"/>
                <a:ea typeface="宋体" pitchFamily="2" charset="-122"/>
              </a:defRPr>
            </a:lvl2pPr>
            <a:lvl3pPr marL="1143000" indent="-228600" eaLnBrk="0" hangingPunct="0">
              <a:defRPr sz="2800" i="1">
                <a:solidFill>
                  <a:schemeClr val="folHlink"/>
                </a:solidFill>
                <a:latin typeface="Arial" charset="0"/>
                <a:ea typeface="宋体" pitchFamily="2" charset="-122"/>
              </a:defRPr>
            </a:lvl3pPr>
            <a:lvl4pPr marL="1600200" indent="-228600" eaLnBrk="0" hangingPunct="0">
              <a:defRPr sz="2800" i="1">
                <a:solidFill>
                  <a:schemeClr val="folHlink"/>
                </a:solidFill>
                <a:latin typeface="Arial" charset="0"/>
                <a:ea typeface="宋体" pitchFamily="2" charset="-122"/>
              </a:defRPr>
            </a:lvl4pPr>
            <a:lvl5pPr marL="2057400" indent="-228600" eaLnBrk="0" hangingPunct="0">
              <a:defRPr sz="2800" i="1">
                <a:solidFill>
                  <a:schemeClr val="folHlink"/>
                </a:solidFill>
                <a:latin typeface="Arial" charset="0"/>
                <a:ea typeface="宋体" pitchFamily="2" charset="-122"/>
              </a:defRPr>
            </a:lvl5pPr>
            <a:lvl6pPr marL="2514600" indent="-228600" eaLnBrk="0" fontAlgn="base" hangingPunct="0">
              <a:lnSpc>
                <a:spcPct val="90000"/>
              </a:lnSpc>
              <a:spcBef>
                <a:spcPct val="20000"/>
              </a:spcBef>
              <a:spcAft>
                <a:spcPct val="0"/>
              </a:spcAft>
              <a:buChar char="•"/>
              <a:defRPr sz="2800" i="1">
                <a:solidFill>
                  <a:schemeClr val="folHlink"/>
                </a:solidFill>
                <a:latin typeface="Arial" charset="0"/>
                <a:ea typeface="宋体" pitchFamily="2" charset="-122"/>
              </a:defRPr>
            </a:lvl6pPr>
            <a:lvl7pPr marL="2971800" indent="-228600" eaLnBrk="0" fontAlgn="base" hangingPunct="0">
              <a:lnSpc>
                <a:spcPct val="90000"/>
              </a:lnSpc>
              <a:spcBef>
                <a:spcPct val="20000"/>
              </a:spcBef>
              <a:spcAft>
                <a:spcPct val="0"/>
              </a:spcAft>
              <a:buChar char="•"/>
              <a:defRPr sz="2800" i="1">
                <a:solidFill>
                  <a:schemeClr val="folHlink"/>
                </a:solidFill>
                <a:latin typeface="Arial" charset="0"/>
                <a:ea typeface="宋体" pitchFamily="2" charset="-122"/>
              </a:defRPr>
            </a:lvl7pPr>
            <a:lvl8pPr marL="3429000" indent="-228600" eaLnBrk="0" fontAlgn="base" hangingPunct="0">
              <a:lnSpc>
                <a:spcPct val="90000"/>
              </a:lnSpc>
              <a:spcBef>
                <a:spcPct val="20000"/>
              </a:spcBef>
              <a:spcAft>
                <a:spcPct val="0"/>
              </a:spcAft>
              <a:buChar char="•"/>
              <a:defRPr sz="2800" i="1">
                <a:solidFill>
                  <a:schemeClr val="folHlink"/>
                </a:solidFill>
                <a:latin typeface="Arial" charset="0"/>
                <a:ea typeface="宋体" pitchFamily="2" charset="-122"/>
              </a:defRPr>
            </a:lvl8pPr>
            <a:lvl9pPr marL="3886200" indent="-228600" eaLnBrk="0" fontAlgn="base" hangingPunct="0">
              <a:lnSpc>
                <a:spcPct val="90000"/>
              </a:lnSpc>
              <a:spcBef>
                <a:spcPct val="20000"/>
              </a:spcBef>
              <a:spcAft>
                <a:spcPct val="0"/>
              </a:spcAft>
              <a:buChar char="•"/>
              <a:defRPr sz="2800" i="1">
                <a:solidFill>
                  <a:schemeClr val="folHlink"/>
                </a:solidFill>
                <a:latin typeface="Arial" charset="0"/>
                <a:ea typeface="宋体" pitchFamily="2" charset="-122"/>
              </a:defRPr>
            </a:lvl9pPr>
          </a:lstStyle>
          <a:p>
            <a:pPr algn="r" eaLnBrk="1" hangingPunct="1">
              <a:lnSpc>
                <a:spcPct val="100000"/>
              </a:lnSpc>
              <a:spcBef>
                <a:spcPct val="0"/>
              </a:spcBef>
              <a:buFontTx/>
              <a:buNone/>
            </a:pPr>
            <a:fld id="{1061D1BE-0338-4E0C-9B25-6B752329BE1E}" type="slidenum">
              <a:rPr lang="en-US" altLang="zh-CN" sz="1200" i="0">
                <a:solidFill>
                  <a:schemeClr val="tx1"/>
                </a:solidFill>
              </a:rPr>
              <a:pPr algn="r" eaLnBrk="1" hangingPunct="1">
                <a:lnSpc>
                  <a:spcPct val="100000"/>
                </a:lnSpc>
                <a:spcBef>
                  <a:spcPct val="0"/>
                </a:spcBef>
                <a:buFontTx/>
                <a:buNone/>
              </a:pPr>
              <a:t>14</a:t>
            </a:fld>
            <a:endParaRPr lang="en-US" altLang="zh-CN" sz="1200" i="0" dirty="0">
              <a:solidFill>
                <a:schemeClr val="tx1"/>
              </a:solidFill>
            </a:endParaRPr>
          </a:p>
        </p:txBody>
      </p:sp>
      <p:sp>
        <p:nvSpPr>
          <p:cNvPr id="274435" name="Rectangle 2"/>
          <p:cNvSpPr>
            <a:spLocks noGrp="1" noRot="1" noChangeAspect="1" noChangeArrowheads="1" noTextEdit="1"/>
          </p:cNvSpPr>
          <p:nvPr>
            <p:ph type="sldImg"/>
          </p:nvPr>
        </p:nvSpPr>
        <p:spPr>
          <a:ln/>
        </p:spPr>
      </p:sp>
      <p:sp>
        <p:nvSpPr>
          <p:cNvPr id="274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pPr>
            <a:r>
              <a:rPr lang="en-US" altLang="zh-CN" dirty="0"/>
              <a:t>Incremental clustering requires that the clustering result of (k+1) messages can be obtained by updating the result of the first k messages with the k+1th message. There’s no need to repeat the whole clustering process.</a:t>
            </a:r>
          </a:p>
        </p:txBody>
      </p:sp>
      <p:sp>
        <p:nvSpPr>
          <p:cNvPr id="4" name="Slide Number Placeholder 3"/>
          <p:cNvSpPr>
            <a:spLocks noGrp="1"/>
          </p:cNvSpPr>
          <p:nvPr>
            <p:ph type="sldNum" sz="quarter" idx="10"/>
          </p:nvPr>
        </p:nvSpPr>
        <p:spPr/>
        <p:txBody>
          <a:bodyPr/>
          <a:lstStyle/>
          <a:p>
            <a:pPr>
              <a:defRPr/>
            </a:pPr>
            <a:fld id="{3E70F933-8811-45B3-8885-E961D1526C08}" type="slidenum">
              <a:rPr lang="en-US" altLang="zh-CN" smtClean="0"/>
              <a:pPr>
                <a:defRPr/>
              </a:pPr>
              <a:t>15</a:t>
            </a:fld>
            <a:endParaRPr lang="en-US" altLang="zh-CN" dirty="0"/>
          </a:p>
        </p:txBody>
      </p:sp>
    </p:spTree>
    <p:extLst>
      <p:ext uri="{BB962C8B-B14F-4D97-AF65-F5344CB8AC3E}">
        <p14:creationId xmlns:p14="http://schemas.microsoft.com/office/powerpoint/2010/main" val="2247116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pPr>
            <a:r>
              <a:rPr lang="en-US" altLang="zh-CN" dirty="0"/>
              <a:t>Incremental clustering requires that the clustering result of (k+1) messages can be obtained by updating the result of the first k messages with the k+1th message. There’s no need to repeat the whole clustering process.</a:t>
            </a:r>
          </a:p>
        </p:txBody>
      </p:sp>
      <p:sp>
        <p:nvSpPr>
          <p:cNvPr id="4" name="Slide Number Placeholder 3"/>
          <p:cNvSpPr>
            <a:spLocks noGrp="1"/>
          </p:cNvSpPr>
          <p:nvPr>
            <p:ph type="sldNum" sz="quarter" idx="10"/>
          </p:nvPr>
        </p:nvSpPr>
        <p:spPr/>
        <p:txBody>
          <a:bodyPr/>
          <a:lstStyle/>
          <a:p>
            <a:pPr>
              <a:defRPr/>
            </a:pPr>
            <a:fld id="{3E70F933-8811-45B3-8885-E961D1526C08}" type="slidenum">
              <a:rPr lang="en-US" altLang="zh-CN" smtClean="0"/>
              <a:pPr>
                <a:defRPr/>
              </a:pPr>
              <a:t>16</a:t>
            </a:fld>
            <a:endParaRPr lang="en-US" altLang="zh-CN" dirty="0"/>
          </a:p>
        </p:txBody>
      </p:sp>
    </p:spTree>
    <p:extLst>
      <p:ext uri="{BB962C8B-B14F-4D97-AF65-F5344CB8AC3E}">
        <p14:creationId xmlns:p14="http://schemas.microsoft.com/office/powerpoint/2010/main" val="2247116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pPr>
            <a:r>
              <a:rPr lang="en-US" altLang="zh-CN" dirty="0"/>
              <a:t>Incremental clustering requires that the clustering result of (k+1) messages can be obtained by updating the result of the first k messages with the k+1th message. There’s no need to repeat the whole clustering process.</a:t>
            </a:r>
          </a:p>
        </p:txBody>
      </p:sp>
      <p:sp>
        <p:nvSpPr>
          <p:cNvPr id="4" name="Slide Number Placeholder 3"/>
          <p:cNvSpPr>
            <a:spLocks noGrp="1"/>
          </p:cNvSpPr>
          <p:nvPr>
            <p:ph type="sldNum" sz="quarter" idx="10"/>
          </p:nvPr>
        </p:nvSpPr>
        <p:spPr/>
        <p:txBody>
          <a:bodyPr/>
          <a:lstStyle/>
          <a:p>
            <a:pPr>
              <a:defRPr/>
            </a:pPr>
            <a:fld id="{3E70F933-8811-45B3-8885-E961D1526C08}" type="slidenum">
              <a:rPr lang="en-US" altLang="zh-CN" smtClean="0"/>
              <a:pPr>
                <a:defRPr/>
              </a:pPr>
              <a:t>17</a:t>
            </a:fld>
            <a:endParaRPr lang="en-US" altLang="zh-CN" dirty="0"/>
          </a:p>
        </p:txBody>
      </p:sp>
    </p:spTree>
    <p:extLst>
      <p:ext uri="{BB962C8B-B14F-4D97-AF65-F5344CB8AC3E}">
        <p14:creationId xmlns:p14="http://schemas.microsoft.com/office/powerpoint/2010/main" val="224711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29579"/>
            <a:r>
              <a:rPr lang="en-US" altLang="zh-CN" sz="2400" dirty="0"/>
              <a:t>Second, we target at designing a system that can be deployed and protect OSNs in real-time.</a:t>
            </a:r>
          </a:p>
          <a:p>
            <a:pPr marL="0" lvl="1" defTabSz="929579"/>
            <a:r>
              <a:rPr lang="en-US" altLang="zh-CN" sz="2400" dirty="0"/>
              <a:t>….</a:t>
            </a:r>
          </a:p>
          <a:p>
            <a:pPr marL="0" lvl="1" defTabSz="929579"/>
            <a:r>
              <a:rPr lang="en-US" altLang="zh-CN" sz="2400" dirty="0"/>
              <a:t>In addition, we want it to be tolerant for incomplete training data, since we can never collect all spam campaigns to train the system.</a:t>
            </a:r>
          </a:p>
          <a:p>
            <a:pPr marL="0" lvl="1" defTabSz="929579"/>
            <a:r>
              <a:rPr lang="en-US" altLang="zh-CN" sz="2400" dirty="0"/>
              <a:t>At last, the system doesn’t need frequent re-training, which lowers the maintenance cost after deployment.</a:t>
            </a:r>
          </a:p>
          <a:p>
            <a:pPr marL="0" lvl="1" defTabSz="929579"/>
            <a:endParaRPr lang="en-US" altLang="zh-CN" sz="2400" dirty="0"/>
          </a:p>
          <a:p>
            <a:pPr marL="0" lvl="1" defTabSz="929579"/>
            <a:r>
              <a:rPr lang="en-US" altLang="zh-CN" sz="2400" dirty="0"/>
              <a:t>There is an abundance of work in OSNs spam study.</a:t>
            </a:r>
          </a:p>
          <a:p>
            <a:pPr marL="0" lvl="1" defTabSz="929579"/>
            <a:r>
              <a:rPr lang="en-US" altLang="zh-CN" sz="2400" dirty="0"/>
              <a:t>Ourselves did a offline spam analysis more than 1 year ago. It received wide media coverage. </a:t>
            </a:r>
          </a:p>
          <a:p>
            <a:pPr marL="0" lvl="1" defTabSz="929579"/>
            <a:r>
              <a:rPr lang="en-US" altLang="zh-CN" sz="2400" dirty="0"/>
              <a:t>Grier et.al. did a similar study and reached similar conclusion.</a:t>
            </a:r>
          </a:p>
          <a:p>
            <a:pPr marL="0" lvl="1" defTabSz="929579"/>
            <a:r>
              <a:rPr lang="en-US" altLang="zh-CN" sz="2400" dirty="0"/>
              <a:t>Thomas et.al </a:t>
            </a:r>
            <a:r>
              <a:rPr lang="en-US" altLang="zh-CN" sz="2400" dirty="0" err="1"/>
              <a:t>deveoped</a:t>
            </a:r>
            <a:r>
              <a:rPr lang="en-US" altLang="zh-CN" sz="2400" dirty="0"/>
              <a:t> the Monarch system that classifies URLs in real-time to identify spam messages. Our approach is complementary to theirs in the sense that we mainly use information in the messages and the senders, rather than the landing pages.</a:t>
            </a:r>
          </a:p>
          <a:p>
            <a:pPr marL="0" lvl="1" defTabSz="929579"/>
            <a:r>
              <a:rPr lang="en-US" altLang="zh-CN" sz="2400" dirty="0"/>
              <a:t>…</a:t>
            </a:r>
          </a:p>
          <a:p>
            <a:pPr marL="0" lvl="1" defTabSz="929579"/>
            <a:endParaRPr lang="en-US" altLang="zh-CN" sz="2400" dirty="0"/>
          </a:p>
          <a:p>
            <a:pPr marL="0" lvl="1" defTabSz="929579"/>
            <a:r>
              <a:rPr lang="en-US" altLang="zh-CN" sz="2400" dirty="0"/>
              <a:t>, featured in </a:t>
            </a:r>
            <a:r>
              <a:rPr lang="en-US" sz="2400" dirty="0">
                <a:hlinkClick r:id="rId3"/>
              </a:rPr>
              <a:t>Wall Street Journal</a:t>
            </a:r>
            <a:r>
              <a:rPr lang="en-US" sz="2400" dirty="0"/>
              <a:t>, </a:t>
            </a:r>
            <a:r>
              <a:rPr lang="en-US" sz="2400" dirty="0">
                <a:hlinkClick r:id="rId4"/>
              </a:rPr>
              <a:t>MIT Technology Review</a:t>
            </a:r>
            <a:r>
              <a:rPr lang="en-US" sz="2400" dirty="0"/>
              <a:t>, and </a:t>
            </a:r>
            <a:r>
              <a:rPr lang="en-US" sz="2400" dirty="0">
                <a:hlinkClick r:id="rId5"/>
              </a:rPr>
              <a:t>ACM Tech News</a:t>
            </a:r>
            <a:endParaRPr lang="en-US" sz="2400" dirty="0"/>
          </a:p>
          <a:p>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3E70F933-8811-45B3-8885-E961D1526C08}" type="slidenum">
              <a:rPr lang="en-US" altLang="zh-CN" smtClean="0"/>
              <a:pPr>
                <a:defRPr/>
              </a:pPr>
              <a:t>2</a:t>
            </a:fld>
            <a:endParaRPr lang="en-US" altLang="zh-CN"/>
          </a:p>
        </p:txBody>
      </p:sp>
    </p:spTree>
    <p:extLst>
      <p:ext uri="{BB962C8B-B14F-4D97-AF65-F5344CB8AC3E}">
        <p14:creationId xmlns:p14="http://schemas.microsoft.com/office/powerpoint/2010/main" val="3856724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29579"/>
            <a:r>
              <a:rPr lang="en-US" altLang="zh-CN" sz="2400" dirty="0"/>
              <a:t>Second, we target at designing a system that can be deployed and protect OSNs in real-time.</a:t>
            </a:r>
          </a:p>
          <a:p>
            <a:pPr marL="0" lvl="1" defTabSz="929579"/>
            <a:r>
              <a:rPr lang="en-US" altLang="zh-CN" sz="2400" dirty="0"/>
              <a:t>….</a:t>
            </a:r>
          </a:p>
          <a:p>
            <a:pPr marL="0" lvl="1" defTabSz="929579"/>
            <a:r>
              <a:rPr lang="en-US" altLang="zh-CN" sz="2400" dirty="0"/>
              <a:t>In addition, we want it to be tolerant for incomplete training data, since we can never collect all spam campaigns to train the system.</a:t>
            </a:r>
          </a:p>
          <a:p>
            <a:pPr marL="0" lvl="1" defTabSz="929579"/>
            <a:r>
              <a:rPr lang="en-US" altLang="zh-CN" sz="2400" dirty="0"/>
              <a:t>At last, the system doesn’t need frequent re-training, which lowers the maintenance cost after deployment.</a:t>
            </a:r>
          </a:p>
          <a:p>
            <a:pPr marL="0" lvl="1" defTabSz="929579"/>
            <a:endParaRPr lang="en-US" altLang="zh-CN" sz="2400" dirty="0"/>
          </a:p>
          <a:p>
            <a:pPr marL="0" lvl="1" defTabSz="929579"/>
            <a:r>
              <a:rPr lang="en-US" altLang="zh-CN" sz="2400" dirty="0"/>
              <a:t>There is an abundance of work in OSNs spam study.</a:t>
            </a:r>
          </a:p>
          <a:p>
            <a:pPr marL="0" lvl="1" defTabSz="929579"/>
            <a:r>
              <a:rPr lang="en-US" altLang="zh-CN" sz="2400" dirty="0"/>
              <a:t>Ourselves did a offline spam analysis more than 1 year ago. It received wide media coverage. </a:t>
            </a:r>
          </a:p>
          <a:p>
            <a:pPr marL="0" lvl="1" defTabSz="929579"/>
            <a:r>
              <a:rPr lang="en-US" altLang="zh-CN" sz="2400" dirty="0"/>
              <a:t>Grier et.al. did a similar study and reached similar conclusion.</a:t>
            </a:r>
          </a:p>
          <a:p>
            <a:pPr marL="0" lvl="1" defTabSz="929579"/>
            <a:r>
              <a:rPr lang="en-US" altLang="zh-CN" sz="2400" dirty="0"/>
              <a:t>Thomas et.al </a:t>
            </a:r>
            <a:r>
              <a:rPr lang="en-US" altLang="zh-CN" sz="2400" dirty="0" err="1"/>
              <a:t>deveoped</a:t>
            </a:r>
            <a:r>
              <a:rPr lang="en-US" altLang="zh-CN" sz="2400" dirty="0"/>
              <a:t> the Monarch system that classifies URLs in real-time to identify spam messages. Our approach is complementary to theirs in the sense that we mainly use information in the messages and the senders, rather than the landing pages.</a:t>
            </a:r>
          </a:p>
          <a:p>
            <a:pPr marL="0" lvl="1" defTabSz="929579"/>
            <a:r>
              <a:rPr lang="en-US" altLang="zh-CN" sz="2400" dirty="0"/>
              <a:t>…</a:t>
            </a:r>
          </a:p>
          <a:p>
            <a:pPr marL="0" lvl="1" defTabSz="929579"/>
            <a:endParaRPr lang="en-US" altLang="zh-CN" sz="2400" dirty="0"/>
          </a:p>
          <a:p>
            <a:pPr marL="0" lvl="1" defTabSz="929579"/>
            <a:r>
              <a:rPr lang="en-US" altLang="zh-CN" sz="2400" dirty="0"/>
              <a:t>, featured in </a:t>
            </a:r>
            <a:r>
              <a:rPr lang="en-US" sz="2400" dirty="0">
                <a:hlinkClick r:id="rId3"/>
              </a:rPr>
              <a:t>Wall Street Journal</a:t>
            </a:r>
            <a:r>
              <a:rPr lang="en-US" sz="2400" dirty="0"/>
              <a:t>, </a:t>
            </a:r>
            <a:r>
              <a:rPr lang="en-US" sz="2400" dirty="0">
                <a:hlinkClick r:id="rId4"/>
              </a:rPr>
              <a:t>MIT Technology Review</a:t>
            </a:r>
            <a:r>
              <a:rPr lang="en-US" sz="2400" dirty="0"/>
              <a:t>, and </a:t>
            </a:r>
            <a:r>
              <a:rPr lang="en-US" sz="2400" dirty="0">
                <a:hlinkClick r:id="rId5"/>
              </a:rPr>
              <a:t>ACM Tech News</a:t>
            </a:r>
            <a:endParaRPr lang="en-US" sz="2400" dirty="0"/>
          </a:p>
          <a:p>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3E70F933-8811-45B3-8885-E961D1526C08}" type="slidenum">
              <a:rPr lang="en-US" altLang="zh-CN" smtClean="0"/>
              <a:pPr>
                <a:defRPr/>
              </a:pPr>
              <a:t>3</a:t>
            </a:fld>
            <a:endParaRPr lang="en-US" altLang="zh-CN"/>
          </a:p>
        </p:txBody>
      </p:sp>
    </p:spTree>
    <p:extLst>
      <p:ext uri="{BB962C8B-B14F-4D97-AF65-F5344CB8AC3E}">
        <p14:creationId xmlns:p14="http://schemas.microsoft.com/office/powerpoint/2010/main" val="38567241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29579"/>
            <a:r>
              <a:rPr lang="en-US" altLang="zh-CN" sz="2400" dirty="0"/>
              <a:t>Second, we target at designing a system that can be deployed and protect OSNs in real-time.</a:t>
            </a:r>
          </a:p>
          <a:p>
            <a:pPr marL="0" lvl="1" defTabSz="929579"/>
            <a:r>
              <a:rPr lang="en-US" altLang="zh-CN" sz="2400" dirty="0"/>
              <a:t>….</a:t>
            </a:r>
          </a:p>
          <a:p>
            <a:pPr marL="0" lvl="1" defTabSz="929579"/>
            <a:r>
              <a:rPr lang="en-US" altLang="zh-CN" sz="2400" dirty="0"/>
              <a:t>In addition, we want it to be tolerant for incomplete training data, since we can never collect all spam campaigns to train the system.</a:t>
            </a:r>
          </a:p>
          <a:p>
            <a:pPr marL="0" lvl="1" defTabSz="929579"/>
            <a:r>
              <a:rPr lang="en-US" altLang="zh-CN" sz="2400" dirty="0"/>
              <a:t>At last, the system doesn’t need frequent re-training, which lowers the maintenance cost after deployment.</a:t>
            </a:r>
          </a:p>
          <a:p>
            <a:pPr marL="0" lvl="1" defTabSz="929579"/>
            <a:endParaRPr lang="en-US" altLang="zh-CN" sz="2400" dirty="0"/>
          </a:p>
          <a:p>
            <a:pPr marL="0" lvl="1" defTabSz="929579"/>
            <a:r>
              <a:rPr lang="en-US" altLang="zh-CN" sz="2400" dirty="0"/>
              <a:t>There is an abundance of work in OSNs spam study.</a:t>
            </a:r>
          </a:p>
          <a:p>
            <a:pPr marL="0" lvl="1" defTabSz="929579"/>
            <a:r>
              <a:rPr lang="en-US" altLang="zh-CN" sz="2400" dirty="0"/>
              <a:t>Ourselves did a offline spam analysis more than 1 year ago. It received wide media coverage. </a:t>
            </a:r>
          </a:p>
          <a:p>
            <a:pPr marL="0" lvl="1" defTabSz="929579"/>
            <a:r>
              <a:rPr lang="en-US" altLang="zh-CN" sz="2400" dirty="0"/>
              <a:t>Grier et.al. did a similar study and reached similar conclusion.</a:t>
            </a:r>
          </a:p>
          <a:p>
            <a:pPr marL="0" lvl="1" defTabSz="929579"/>
            <a:r>
              <a:rPr lang="en-US" altLang="zh-CN" sz="2400" dirty="0"/>
              <a:t>Thomas et.al </a:t>
            </a:r>
            <a:r>
              <a:rPr lang="en-US" altLang="zh-CN" sz="2400" dirty="0" err="1"/>
              <a:t>deveoped</a:t>
            </a:r>
            <a:r>
              <a:rPr lang="en-US" altLang="zh-CN" sz="2400" dirty="0"/>
              <a:t> the Monarch system that classifies URLs in real-time to identify spam messages. Our approach is complementary to theirs in the sense that we mainly use information in the messages and the senders, rather than the landing pages.</a:t>
            </a:r>
          </a:p>
          <a:p>
            <a:pPr marL="0" lvl="1" defTabSz="929579"/>
            <a:r>
              <a:rPr lang="en-US" altLang="zh-CN" sz="2400" dirty="0"/>
              <a:t>…</a:t>
            </a:r>
          </a:p>
          <a:p>
            <a:pPr marL="0" lvl="1" defTabSz="929579"/>
            <a:endParaRPr lang="en-US" altLang="zh-CN" sz="2400" dirty="0"/>
          </a:p>
          <a:p>
            <a:pPr marL="0" lvl="1" defTabSz="929579"/>
            <a:r>
              <a:rPr lang="en-US" altLang="zh-CN" sz="2400" dirty="0"/>
              <a:t>, featured in </a:t>
            </a:r>
            <a:r>
              <a:rPr lang="en-US" sz="2400" dirty="0">
                <a:hlinkClick r:id="rId3"/>
              </a:rPr>
              <a:t>Wall Street Journal</a:t>
            </a:r>
            <a:r>
              <a:rPr lang="en-US" sz="2400" dirty="0"/>
              <a:t>, </a:t>
            </a:r>
            <a:r>
              <a:rPr lang="en-US" sz="2400" dirty="0">
                <a:hlinkClick r:id="rId4"/>
              </a:rPr>
              <a:t>MIT Technology Review</a:t>
            </a:r>
            <a:r>
              <a:rPr lang="en-US" sz="2400" dirty="0"/>
              <a:t>, and </a:t>
            </a:r>
            <a:r>
              <a:rPr lang="en-US" sz="2400" dirty="0">
                <a:hlinkClick r:id="rId5"/>
              </a:rPr>
              <a:t>ACM Tech News</a:t>
            </a:r>
            <a:endParaRPr lang="en-US" sz="2400" dirty="0"/>
          </a:p>
          <a:p>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3E70F933-8811-45B3-8885-E961D1526C08}" type="slidenum">
              <a:rPr lang="en-US" altLang="zh-CN" smtClean="0"/>
              <a:pPr>
                <a:defRPr/>
              </a:pPr>
              <a:t>4</a:t>
            </a:fld>
            <a:endParaRPr lang="en-US" altLang="zh-CN"/>
          </a:p>
        </p:txBody>
      </p:sp>
    </p:spTree>
    <p:extLst>
      <p:ext uri="{BB962C8B-B14F-4D97-AF65-F5344CB8AC3E}">
        <p14:creationId xmlns:p14="http://schemas.microsoft.com/office/powerpoint/2010/main" val="38567241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29579"/>
            <a:r>
              <a:rPr lang="en-US" altLang="zh-CN" sz="2400" dirty="0"/>
              <a:t>Second, we target at designing a system that can be deployed and protect OSNs in real-time.</a:t>
            </a:r>
          </a:p>
          <a:p>
            <a:pPr marL="0" lvl="1" defTabSz="929579"/>
            <a:r>
              <a:rPr lang="en-US" altLang="zh-CN" sz="2400" dirty="0"/>
              <a:t>….</a:t>
            </a:r>
          </a:p>
          <a:p>
            <a:pPr marL="0" lvl="1" defTabSz="929579"/>
            <a:r>
              <a:rPr lang="en-US" altLang="zh-CN" sz="2400" dirty="0"/>
              <a:t>In addition, we want it to be tolerant for incomplete training data, since we can never collect all spam campaigns to train the system.</a:t>
            </a:r>
          </a:p>
          <a:p>
            <a:pPr marL="0" lvl="1" defTabSz="929579"/>
            <a:r>
              <a:rPr lang="en-US" altLang="zh-CN" sz="2400" dirty="0"/>
              <a:t>At last, the system doesn’t need frequent re-training, which lowers the maintenance cost after deployment.</a:t>
            </a:r>
          </a:p>
          <a:p>
            <a:pPr marL="0" lvl="1" defTabSz="929579"/>
            <a:endParaRPr lang="en-US" altLang="zh-CN" sz="2400" dirty="0"/>
          </a:p>
          <a:p>
            <a:pPr marL="0" lvl="1" defTabSz="929579"/>
            <a:r>
              <a:rPr lang="en-US" altLang="zh-CN" sz="2400" dirty="0"/>
              <a:t>There is an abundance of work in OSNs spam study.</a:t>
            </a:r>
          </a:p>
          <a:p>
            <a:pPr marL="0" lvl="1" defTabSz="929579"/>
            <a:r>
              <a:rPr lang="en-US" altLang="zh-CN" sz="2400" dirty="0"/>
              <a:t>Ourselves did a offline spam analysis more than 1 year ago. It received wide media coverage. </a:t>
            </a:r>
          </a:p>
          <a:p>
            <a:pPr marL="0" lvl="1" defTabSz="929579"/>
            <a:r>
              <a:rPr lang="en-US" altLang="zh-CN" sz="2400" dirty="0"/>
              <a:t>Grier et.al. did a similar study and reached similar conclusion.</a:t>
            </a:r>
          </a:p>
          <a:p>
            <a:pPr marL="0" lvl="1" defTabSz="929579"/>
            <a:r>
              <a:rPr lang="en-US" altLang="zh-CN" sz="2400" dirty="0"/>
              <a:t>Thomas et.al </a:t>
            </a:r>
            <a:r>
              <a:rPr lang="en-US" altLang="zh-CN" sz="2400" dirty="0" err="1"/>
              <a:t>deveoped</a:t>
            </a:r>
            <a:r>
              <a:rPr lang="en-US" altLang="zh-CN" sz="2400" dirty="0"/>
              <a:t> the Monarch system that classifies URLs in real-time to identify spam messages. Our approach is complementary to theirs in the sense that we mainly use information in the messages and the senders, rather than the landing pages.</a:t>
            </a:r>
          </a:p>
          <a:p>
            <a:pPr marL="0" lvl="1" defTabSz="929579"/>
            <a:r>
              <a:rPr lang="en-US" altLang="zh-CN" sz="2400" dirty="0"/>
              <a:t>…</a:t>
            </a:r>
          </a:p>
          <a:p>
            <a:pPr marL="0" lvl="1" defTabSz="929579"/>
            <a:endParaRPr lang="en-US" altLang="zh-CN" sz="2400" dirty="0"/>
          </a:p>
          <a:p>
            <a:pPr marL="0" lvl="1" defTabSz="929579"/>
            <a:r>
              <a:rPr lang="en-US" altLang="zh-CN" sz="2400" dirty="0"/>
              <a:t>, featured in </a:t>
            </a:r>
            <a:r>
              <a:rPr lang="en-US" sz="2400" dirty="0">
                <a:hlinkClick r:id="rId3"/>
              </a:rPr>
              <a:t>Wall Street Journal</a:t>
            </a:r>
            <a:r>
              <a:rPr lang="en-US" sz="2400" dirty="0"/>
              <a:t>, </a:t>
            </a:r>
            <a:r>
              <a:rPr lang="en-US" sz="2400" dirty="0">
                <a:hlinkClick r:id="rId4"/>
              </a:rPr>
              <a:t>MIT Technology Review</a:t>
            </a:r>
            <a:r>
              <a:rPr lang="en-US" sz="2400" dirty="0"/>
              <a:t>, and </a:t>
            </a:r>
            <a:r>
              <a:rPr lang="en-US" sz="2400" dirty="0">
                <a:hlinkClick r:id="rId5"/>
              </a:rPr>
              <a:t>ACM Tech News</a:t>
            </a:r>
            <a:endParaRPr lang="en-US" sz="2400" dirty="0"/>
          </a:p>
          <a:p>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3E70F933-8811-45B3-8885-E961D1526C08}" type="slidenum">
              <a:rPr lang="en-US" altLang="zh-CN" smtClean="0"/>
              <a:pPr>
                <a:defRPr/>
              </a:pPr>
              <a:t>5</a:t>
            </a:fld>
            <a:endParaRPr lang="en-US" altLang="zh-CN"/>
          </a:p>
        </p:txBody>
      </p:sp>
    </p:spTree>
    <p:extLst>
      <p:ext uri="{BB962C8B-B14F-4D97-AF65-F5344CB8AC3E}">
        <p14:creationId xmlns:p14="http://schemas.microsoft.com/office/powerpoint/2010/main" val="38567241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29579"/>
            <a:r>
              <a:rPr lang="en-US" altLang="zh-CN" sz="2400" dirty="0"/>
              <a:t>Second, we target at designing a system that can be deployed and protect OSNs in real-time.</a:t>
            </a:r>
          </a:p>
          <a:p>
            <a:pPr marL="0" lvl="1" defTabSz="929579"/>
            <a:r>
              <a:rPr lang="en-US" altLang="zh-CN" sz="2400" dirty="0"/>
              <a:t>….</a:t>
            </a:r>
          </a:p>
          <a:p>
            <a:pPr marL="0" lvl="1" defTabSz="929579"/>
            <a:r>
              <a:rPr lang="en-US" altLang="zh-CN" sz="2400" dirty="0"/>
              <a:t>In addition, we want it to be tolerant for incomplete training data, since we can never collect all spam campaigns to train the system.</a:t>
            </a:r>
          </a:p>
          <a:p>
            <a:pPr marL="0" lvl="1" defTabSz="929579"/>
            <a:r>
              <a:rPr lang="en-US" altLang="zh-CN" sz="2400" dirty="0"/>
              <a:t>At last, the system doesn’t need frequent re-training, which lowers the maintenance cost after deployment.</a:t>
            </a:r>
          </a:p>
          <a:p>
            <a:pPr marL="0" lvl="1" defTabSz="929579"/>
            <a:endParaRPr lang="en-US" altLang="zh-CN" sz="2400" dirty="0"/>
          </a:p>
          <a:p>
            <a:pPr marL="0" lvl="1" defTabSz="929579"/>
            <a:r>
              <a:rPr lang="en-US" altLang="zh-CN" sz="2400" dirty="0"/>
              <a:t>There is an abundance of work in OSNs spam study.</a:t>
            </a:r>
          </a:p>
          <a:p>
            <a:pPr marL="0" lvl="1" defTabSz="929579"/>
            <a:r>
              <a:rPr lang="en-US" altLang="zh-CN" sz="2400" dirty="0"/>
              <a:t>Ourselves did a offline spam analysis more than 1 year ago. It received wide media coverage. </a:t>
            </a:r>
          </a:p>
          <a:p>
            <a:pPr marL="0" lvl="1" defTabSz="929579"/>
            <a:r>
              <a:rPr lang="en-US" altLang="zh-CN" sz="2400" dirty="0"/>
              <a:t>Grier et.al. did a similar study and reached similar conclusion.</a:t>
            </a:r>
          </a:p>
          <a:p>
            <a:pPr marL="0" lvl="1" defTabSz="929579"/>
            <a:r>
              <a:rPr lang="en-US" altLang="zh-CN" sz="2400" dirty="0"/>
              <a:t>Thomas et.al </a:t>
            </a:r>
            <a:r>
              <a:rPr lang="en-US" altLang="zh-CN" sz="2400" dirty="0" err="1"/>
              <a:t>deveoped</a:t>
            </a:r>
            <a:r>
              <a:rPr lang="en-US" altLang="zh-CN" sz="2400" dirty="0"/>
              <a:t> the Monarch system that classifies URLs in real-time to identify spam messages. Our approach is complementary to theirs in the sense that we mainly use information in the messages and the senders, rather than the landing pages.</a:t>
            </a:r>
          </a:p>
          <a:p>
            <a:pPr marL="0" lvl="1" defTabSz="929579"/>
            <a:r>
              <a:rPr lang="en-US" altLang="zh-CN" sz="2400" dirty="0"/>
              <a:t>…</a:t>
            </a:r>
          </a:p>
          <a:p>
            <a:pPr marL="0" lvl="1" defTabSz="929579"/>
            <a:endParaRPr lang="en-US" altLang="zh-CN" sz="2400" dirty="0"/>
          </a:p>
          <a:p>
            <a:pPr marL="0" lvl="1" defTabSz="929579"/>
            <a:r>
              <a:rPr lang="en-US" altLang="zh-CN" sz="2400" dirty="0"/>
              <a:t>, featured in </a:t>
            </a:r>
            <a:r>
              <a:rPr lang="en-US" sz="2400" dirty="0">
                <a:hlinkClick r:id="rId3"/>
              </a:rPr>
              <a:t>Wall Street Journal</a:t>
            </a:r>
            <a:r>
              <a:rPr lang="en-US" sz="2400" dirty="0"/>
              <a:t>, </a:t>
            </a:r>
            <a:r>
              <a:rPr lang="en-US" sz="2400" dirty="0">
                <a:hlinkClick r:id="rId4"/>
              </a:rPr>
              <a:t>MIT Technology Review</a:t>
            </a:r>
            <a:r>
              <a:rPr lang="en-US" sz="2400" dirty="0"/>
              <a:t>, and </a:t>
            </a:r>
            <a:r>
              <a:rPr lang="en-US" sz="2400" dirty="0">
                <a:hlinkClick r:id="rId5"/>
              </a:rPr>
              <a:t>ACM Tech News</a:t>
            </a:r>
            <a:endParaRPr lang="en-US" sz="2400" dirty="0"/>
          </a:p>
          <a:p>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3E70F933-8811-45B3-8885-E961D1526C08}" type="slidenum">
              <a:rPr lang="en-US" altLang="zh-CN" smtClean="0"/>
              <a:pPr>
                <a:defRPr/>
              </a:pPr>
              <a:t>6</a:t>
            </a:fld>
            <a:endParaRPr lang="en-US" altLang="zh-CN"/>
          </a:p>
        </p:txBody>
      </p:sp>
    </p:spTree>
    <p:extLst>
      <p:ext uri="{BB962C8B-B14F-4D97-AF65-F5344CB8AC3E}">
        <p14:creationId xmlns:p14="http://schemas.microsoft.com/office/powerpoint/2010/main" val="38567241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29579"/>
            <a:r>
              <a:rPr lang="en-US" altLang="zh-CN" sz="2400" dirty="0"/>
              <a:t>Second, we target at designing a system that can be deployed and protect OSNs in real-time.</a:t>
            </a:r>
          </a:p>
          <a:p>
            <a:pPr marL="0" lvl="1" defTabSz="929579"/>
            <a:r>
              <a:rPr lang="en-US" altLang="zh-CN" sz="2400" dirty="0"/>
              <a:t>….</a:t>
            </a:r>
          </a:p>
          <a:p>
            <a:pPr marL="0" lvl="1" defTabSz="929579"/>
            <a:r>
              <a:rPr lang="en-US" altLang="zh-CN" sz="2400" dirty="0"/>
              <a:t>In addition, we want it to be tolerant for incomplete training data, since we can never collect all spam campaigns to train the system.</a:t>
            </a:r>
          </a:p>
          <a:p>
            <a:pPr marL="0" lvl="1" defTabSz="929579"/>
            <a:r>
              <a:rPr lang="en-US" altLang="zh-CN" sz="2400" dirty="0"/>
              <a:t>At last, the system doesn’t need frequent re-training, which lowers the maintenance cost after deployment.</a:t>
            </a:r>
          </a:p>
          <a:p>
            <a:pPr marL="0" lvl="1" defTabSz="929579"/>
            <a:endParaRPr lang="en-US" altLang="zh-CN" sz="2400" dirty="0"/>
          </a:p>
          <a:p>
            <a:pPr marL="0" lvl="1" defTabSz="929579"/>
            <a:r>
              <a:rPr lang="en-US" altLang="zh-CN" sz="2400" dirty="0"/>
              <a:t>There is an abundance of work in OSNs spam study.</a:t>
            </a:r>
          </a:p>
          <a:p>
            <a:pPr marL="0" lvl="1" defTabSz="929579"/>
            <a:r>
              <a:rPr lang="en-US" altLang="zh-CN" sz="2400" dirty="0"/>
              <a:t>Ourselves did a offline spam analysis more than 1 year ago. It received wide media coverage. </a:t>
            </a:r>
          </a:p>
          <a:p>
            <a:pPr marL="0" lvl="1" defTabSz="929579"/>
            <a:r>
              <a:rPr lang="en-US" altLang="zh-CN" sz="2400" dirty="0"/>
              <a:t>Grier et.al. did a similar study and reached similar conclusion.</a:t>
            </a:r>
          </a:p>
          <a:p>
            <a:pPr marL="0" lvl="1" defTabSz="929579"/>
            <a:r>
              <a:rPr lang="en-US" altLang="zh-CN" sz="2400" dirty="0"/>
              <a:t>Thomas et.al </a:t>
            </a:r>
            <a:r>
              <a:rPr lang="en-US" altLang="zh-CN" sz="2400" dirty="0" err="1"/>
              <a:t>deveoped</a:t>
            </a:r>
            <a:r>
              <a:rPr lang="en-US" altLang="zh-CN" sz="2400" dirty="0"/>
              <a:t> the Monarch system that classifies URLs in real-time to identify spam messages. Our approach is complementary to theirs in the sense that we mainly use information in the messages and the senders, rather than the landing pages.</a:t>
            </a:r>
          </a:p>
          <a:p>
            <a:pPr marL="0" lvl="1" defTabSz="929579"/>
            <a:r>
              <a:rPr lang="en-US" altLang="zh-CN" sz="2400" dirty="0"/>
              <a:t>…</a:t>
            </a:r>
          </a:p>
          <a:p>
            <a:pPr marL="0" lvl="1" defTabSz="929579"/>
            <a:endParaRPr lang="en-US" altLang="zh-CN" sz="2400" dirty="0"/>
          </a:p>
          <a:p>
            <a:pPr marL="0" lvl="1" defTabSz="929579"/>
            <a:r>
              <a:rPr lang="en-US" altLang="zh-CN" sz="2400" dirty="0"/>
              <a:t>, featured in </a:t>
            </a:r>
            <a:r>
              <a:rPr lang="en-US" sz="2400" dirty="0">
                <a:hlinkClick r:id="rId3"/>
              </a:rPr>
              <a:t>Wall Street Journal</a:t>
            </a:r>
            <a:r>
              <a:rPr lang="en-US" sz="2400" dirty="0"/>
              <a:t>, </a:t>
            </a:r>
            <a:r>
              <a:rPr lang="en-US" sz="2400" dirty="0">
                <a:hlinkClick r:id="rId4"/>
              </a:rPr>
              <a:t>MIT Technology Review</a:t>
            </a:r>
            <a:r>
              <a:rPr lang="en-US" sz="2400" dirty="0"/>
              <a:t>, and </a:t>
            </a:r>
            <a:r>
              <a:rPr lang="en-US" sz="2400" dirty="0">
                <a:hlinkClick r:id="rId5"/>
              </a:rPr>
              <a:t>ACM Tech News</a:t>
            </a:r>
            <a:endParaRPr lang="en-US" sz="2400" dirty="0"/>
          </a:p>
          <a:p>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3E70F933-8811-45B3-8885-E961D1526C08}" type="slidenum">
              <a:rPr lang="en-US" altLang="zh-CN" smtClean="0"/>
              <a:pPr>
                <a:defRPr/>
              </a:pPr>
              <a:t>7</a:t>
            </a:fld>
            <a:endParaRPr lang="en-US" altLang="zh-CN"/>
          </a:p>
        </p:txBody>
      </p:sp>
    </p:spTree>
    <p:extLst>
      <p:ext uri="{BB962C8B-B14F-4D97-AF65-F5344CB8AC3E}">
        <p14:creationId xmlns:p14="http://schemas.microsoft.com/office/powerpoint/2010/main" val="38567241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7"/>
          <p:cNvSpPr txBox="1">
            <a:spLocks noGrp="1" noChangeArrowheads="1"/>
          </p:cNvSpPr>
          <p:nvPr/>
        </p:nvSpPr>
        <p:spPr bwMode="auto">
          <a:xfrm>
            <a:off x="3963744" y="8805841"/>
            <a:ext cx="3032337"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58" tIns="46479" rIns="92958" bIns="46479" anchor="b"/>
          <a:lstStyle>
            <a:lvl1pPr eaLnBrk="0" hangingPunct="0">
              <a:defRPr sz="2800" i="1">
                <a:solidFill>
                  <a:schemeClr val="folHlink"/>
                </a:solidFill>
                <a:latin typeface="Arial" charset="0"/>
                <a:ea typeface="宋体" pitchFamily="2" charset="-122"/>
              </a:defRPr>
            </a:lvl1pPr>
            <a:lvl2pPr marL="742950" indent="-285750" eaLnBrk="0" hangingPunct="0">
              <a:defRPr sz="2800" i="1">
                <a:solidFill>
                  <a:schemeClr val="folHlink"/>
                </a:solidFill>
                <a:latin typeface="Arial" charset="0"/>
                <a:ea typeface="宋体" pitchFamily="2" charset="-122"/>
              </a:defRPr>
            </a:lvl2pPr>
            <a:lvl3pPr marL="1143000" indent="-228600" eaLnBrk="0" hangingPunct="0">
              <a:defRPr sz="2800" i="1">
                <a:solidFill>
                  <a:schemeClr val="folHlink"/>
                </a:solidFill>
                <a:latin typeface="Arial" charset="0"/>
                <a:ea typeface="宋体" pitchFamily="2" charset="-122"/>
              </a:defRPr>
            </a:lvl3pPr>
            <a:lvl4pPr marL="1600200" indent="-228600" eaLnBrk="0" hangingPunct="0">
              <a:defRPr sz="2800" i="1">
                <a:solidFill>
                  <a:schemeClr val="folHlink"/>
                </a:solidFill>
                <a:latin typeface="Arial" charset="0"/>
                <a:ea typeface="宋体" pitchFamily="2" charset="-122"/>
              </a:defRPr>
            </a:lvl4pPr>
            <a:lvl5pPr marL="2057400" indent="-228600" eaLnBrk="0" hangingPunct="0">
              <a:defRPr sz="2800" i="1">
                <a:solidFill>
                  <a:schemeClr val="folHlink"/>
                </a:solidFill>
                <a:latin typeface="Arial" charset="0"/>
                <a:ea typeface="宋体" pitchFamily="2" charset="-122"/>
              </a:defRPr>
            </a:lvl5pPr>
            <a:lvl6pPr marL="2514600" indent="-228600" eaLnBrk="0" fontAlgn="base" hangingPunct="0">
              <a:lnSpc>
                <a:spcPct val="90000"/>
              </a:lnSpc>
              <a:spcBef>
                <a:spcPct val="20000"/>
              </a:spcBef>
              <a:spcAft>
                <a:spcPct val="0"/>
              </a:spcAft>
              <a:buChar char="•"/>
              <a:defRPr sz="2800" i="1">
                <a:solidFill>
                  <a:schemeClr val="folHlink"/>
                </a:solidFill>
                <a:latin typeface="Arial" charset="0"/>
                <a:ea typeface="宋体" pitchFamily="2" charset="-122"/>
              </a:defRPr>
            </a:lvl6pPr>
            <a:lvl7pPr marL="2971800" indent="-228600" eaLnBrk="0" fontAlgn="base" hangingPunct="0">
              <a:lnSpc>
                <a:spcPct val="90000"/>
              </a:lnSpc>
              <a:spcBef>
                <a:spcPct val="20000"/>
              </a:spcBef>
              <a:spcAft>
                <a:spcPct val="0"/>
              </a:spcAft>
              <a:buChar char="•"/>
              <a:defRPr sz="2800" i="1">
                <a:solidFill>
                  <a:schemeClr val="folHlink"/>
                </a:solidFill>
                <a:latin typeface="Arial" charset="0"/>
                <a:ea typeface="宋体" pitchFamily="2" charset="-122"/>
              </a:defRPr>
            </a:lvl7pPr>
            <a:lvl8pPr marL="3429000" indent="-228600" eaLnBrk="0" fontAlgn="base" hangingPunct="0">
              <a:lnSpc>
                <a:spcPct val="90000"/>
              </a:lnSpc>
              <a:spcBef>
                <a:spcPct val="20000"/>
              </a:spcBef>
              <a:spcAft>
                <a:spcPct val="0"/>
              </a:spcAft>
              <a:buChar char="•"/>
              <a:defRPr sz="2800" i="1">
                <a:solidFill>
                  <a:schemeClr val="folHlink"/>
                </a:solidFill>
                <a:latin typeface="Arial" charset="0"/>
                <a:ea typeface="宋体" pitchFamily="2" charset="-122"/>
              </a:defRPr>
            </a:lvl8pPr>
            <a:lvl9pPr marL="3886200" indent="-228600" eaLnBrk="0" fontAlgn="base" hangingPunct="0">
              <a:lnSpc>
                <a:spcPct val="90000"/>
              </a:lnSpc>
              <a:spcBef>
                <a:spcPct val="20000"/>
              </a:spcBef>
              <a:spcAft>
                <a:spcPct val="0"/>
              </a:spcAft>
              <a:buChar char="•"/>
              <a:defRPr sz="2800" i="1">
                <a:solidFill>
                  <a:schemeClr val="folHlink"/>
                </a:solidFill>
                <a:latin typeface="Arial" charset="0"/>
                <a:ea typeface="宋体" pitchFamily="2" charset="-122"/>
              </a:defRPr>
            </a:lvl9pPr>
          </a:lstStyle>
          <a:p>
            <a:pPr algn="r" eaLnBrk="1" hangingPunct="1">
              <a:lnSpc>
                <a:spcPct val="100000"/>
              </a:lnSpc>
              <a:spcBef>
                <a:spcPct val="0"/>
              </a:spcBef>
              <a:buFontTx/>
              <a:buNone/>
            </a:pPr>
            <a:fld id="{1061D1BE-0338-4E0C-9B25-6B752329BE1E}" type="slidenum">
              <a:rPr lang="en-US" altLang="zh-CN" sz="1200" i="0">
                <a:solidFill>
                  <a:schemeClr val="tx1"/>
                </a:solidFill>
              </a:rPr>
              <a:pPr algn="r" eaLnBrk="1" hangingPunct="1">
                <a:lnSpc>
                  <a:spcPct val="100000"/>
                </a:lnSpc>
                <a:spcBef>
                  <a:spcPct val="0"/>
                </a:spcBef>
                <a:buFontTx/>
                <a:buNone/>
              </a:pPr>
              <a:t>8</a:t>
            </a:fld>
            <a:endParaRPr lang="en-US" altLang="zh-CN" sz="1200" i="0">
              <a:solidFill>
                <a:schemeClr val="tx1"/>
              </a:solidFill>
            </a:endParaRPr>
          </a:p>
        </p:txBody>
      </p:sp>
      <p:sp>
        <p:nvSpPr>
          <p:cNvPr id="274435" name="Rectangle 2"/>
          <p:cNvSpPr>
            <a:spLocks noGrp="1" noRot="1" noChangeAspect="1" noChangeArrowheads="1" noTextEdit="1"/>
          </p:cNvSpPr>
          <p:nvPr>
            <p:ph type="sldImg"/>
          </p:nvPr>
        </p:nvSpPr>
        <p:spPr>
          <a:ln/>
        </p:spPr>
      </p:sp>
      <p:sp>
        <p:nvSpPr>
          <p:cNvPr id="274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latin typeface="Arial" charset="0"/>
              </a:rPr>
              <a:t>Next in this talk, I will first give</a:t>
            </a:r>
            <a:r>
              <a:rPr lang="en-US" baseline="0" dirty="0" smtClean="0">
                <a:latin typeface="Arial" charset="0"/>
              </a:rPr>
              <a:t> our detailed system design, followed by the experimental evaluation of the system.</a:t>
            </a:r>
          </a:p>
          <a:p>
            <a:pPr eaLnBrk="1" hangingPunct="1"/>
            <a:r>
              <a:rPr lang="en-US" baseline="0" dirty="0" smtClean="0">
                <a:latin typeface="Arial" charset="0"/>
              </a:rPr>
              <a:t>After that, I’d like to share some potential future work, and finally conclude this talk.</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395" indent="-232395">
              <a:buAutoNum type="arabicPeriod"/>
            </a:pPr>
            <a:r>
              <a:rPr lang="en-US" dirty="0" smtClean="0"/>
              <a:t>After deployment, the system sees a stream of incoming messages. There is one</a:t>
            </a:r>
            <a:r>
              <a:rPr lang="en-US" baseline="0" dirty="0" smtClean="0"/>
              <a:t> new message, and a set of messages that have been observed in the past. The past messages have already been organized into clusters.</a:t>
            </a:r>
          </a:p>
          <a:p>
            <a:pPr marL="232395" indent="-232395">
              <a:buAutoNum type="arabicPeriod"/>
            </a:pPr>
            <a:r>
              <a:rPr lang="en-US" baseline="0" dirty="0" smtClean="0"/>
              <a:t>The system performs incremental clustering, to update the clustering result given the new message.</a:t>
            </a:r>
            <a:endParaRPr lang="en-US" dirty="0"/>
          </a:p>
        </p:txBody>
      </p:sp>
      <p:sp>
        <p:nvSpPr>
          <p:cNvPr id="4" name="Slide Number Placeholder 3"/>
          <p:cNvSpPr>
            <a:spLocks noGrp="1"/>
          </p:cNvSpPr>
          <p:nvPr>
            <p:ph type="sldNum" sz="quarter" idx="10"/>
          </p:nvPr>
        </p:nvSpPr>
        <p:spPr/>
        <p:txBody>
          <a:bodyPr/>
          <a:lstStyle/>
          <a:p>
            <a:pPr>
              <a:defRPr/>
            </a:pPr>
            <a:fld id="{3E70F933-8811-45B3-8885-E961D1526C08}" type="slidenum">
              <a:rPr lang="en-US" altLang="zh-CN" smtClean="0"/>
              <a:pPr>
                <a:defRPr/>
              </a:pPr>
              <a:t>9</a:t>
            </a:fld>
            <a:endParaRPr lang="en-US" altLang="zh-CN"/>
          </a:p>
        </p:txBody>
      </p:sp>
    </p:spTree>
    <p:extLst>
      <p:ext uri="{BB962C8B-B14F-4D97-AF65-F5344CB8AC3E}">
        <p14:creationId xmlns:p14="http://schemas.microsoft.com/office/powerpoint/2010/main" val="2247116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powerpoint1"/>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899" name="Rectangle 3"/>
          <p:cNvSpPr>
            <a:spLocks noGrp="1" noChangeArrowheads="1"/>
          </p:cNvSpPr>
          <p:nvPr>
            <p:ph type="ctrTitle"/>
          </p:nvPr>
        </p:nvSpPr>
        <p:spPr>
          <a:xfrm>
            <a:off x="685800" y="2130425"/>
            <a:ext cx="7772400" cy="1470025"/>
          </a:xfrm>
        </p:spPr>
        <p:txBody>
          <a:bodyPr/>
          <a:lstStyle>
            <a:lvl1pPr>
              <a:defRPr/>
            </a:lvl1pPr>
          </a:lstStyle>
          <a:p>
            <a:r>
              <a:rPr lang="en-US" altLang="zh-CN"/>
              <a:t>Click to edit Master title style</a:t>
            </a:r>
          </a:p>
        </p:txBody>
      </p:sp>
      <p:sp>
        <p:nvSpPr>
          <p:cNvPr id="80900"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ltLang="zh-CN"/>
              <a:t>Click to edit Master subtitle style</a:t>
            </a:r>
          </a:p>
        </p:txBody>
      </p:sp>
      <p:sp>
        <p:nvSpPr>
          <p:cNvPr id="5" name="Rectangle 5"/>
          <p:cNvSpPr>
            <a:spLocks noGrp="1" noChangeArrowheads="1"/>
          </p:cNvSpPr>
          <p:nvPr>
            <p:ph type="dt" sz="half" idx="10"/>
          </p:nvPr>
        </p:nvSpPr>
        <p:spPr/>
        <p:txBody>
          <a:bodyPr/>
          <a:lstStyle>
            <a:lvl1pPr>
              <a:defRPr/>
            </a:lvl1pPr>
          </a:lstStyle>
          <a:p>
            <a:fld id="{99A992FA-42E2-464E-871D-D8ED8B31AF9B}" type="datetime1">
              <a:rPr lang="en-US"/>
              <a:pPr/>
              <a:t>5/20/2012</a:t>
            </a:fld>
            <a:endParaRPr lang="en-US" altLang="zh-CN"/>
          </a:p>
        </p:txBody>
      </p:sp>
      <p:sp>
        <p:nvSpPr>
          <p:cNvPr id="6" name="Rectangle 6"/>
          <p:cNvSpPr>
            <a:spLocks noGrp="1" noChangeArrowheads="1"/>
          </p:cNvSpPr>
          <p:nvPr>
            <p:ph type="ftr" sz="quarter" idx="11"/>
          </p:nvPr>
        </p:nvSpPr>
        <p:spPr/>
        <p:txBody>
          <a:bodyPr/>
          <a:lstStyle>
            <a:lvl1pPr>
              <a:defRPr/>
            </a:lvl1pPr>
          </a:lstStyle>
          <a:p>
            <a:endParaRPr lang="en-US" altLang="zh-CN"/>
          </a:p>
        </p:txBody>
      </p:sp>
      <p:sp>
        <p:nvSpPr>
          <p:cNvPr id="7" name="Rectangle 7"/>
          <p:cNvSpPr>
            <a:spLocks noGrp="1" noChangeArrowheads="1"/>
          </p:cNvSpPr>
          <p:nvPr>
            <p:ph type="sldNum" sz="quarter" idx="12"/>
          </p:nvPr>
        </p:nvSpPr>
        <p:spPr/>
        <p:txBody>
          <a:bodyPr/>
          <a:lstStyle>
            <a:lvl1pPr>
              <a:defRPr/>
            </a:lvl1pPr>
          </a:lstStyle>
          <a:p>
            <a:pPr>
              <a:defRPr/>
            </a:pPr>
            <a:fld id="{D4FA8282-5262-455F-BB2F-64F8309295AE}" type="slidenum">
              <a:rPr lang="en-US" altLang="zh-CN"/>
              <a:pPr>
                <a:defRPr/>
              </a:pPr>
              <a:t>‹#›</a:t>
            </a:fld>
            <a:endParaRPr lang="en-US" altLang="zh-CN"/>
          </a:p>
        </p:txBody>
      </p:sp>
    </p:spTree>
    <p:extLst>
      <p:ext uri="{BB962C8B-B14F-4D97-AF65-F5344CB8AC3E}">
        <p14:creationId xmlns:p14="http://schemas.microsoft.com/office/powerpoint/2010/main" val="4066819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fld id="{1BCA0A39-0F9A-4A9C-8787-2580FE31191A}" type="datetime1">
              <a:rPr lang="en-US"/>
              <a:pPr/>
              <a:t>5/20/2012</a:t>
            </a:fld>
            <a:endParaRPr lang="en-US" altLang="zh-CN"/>
          </a:p>
        </p:txBody>
      </p:sp>
      <p:sp>
        <p:nvSpPr>
          <p:cNvPr id="5" name="Rectangle 6"/>
          <p:cNvSpPr>
            <a:spLocks noGrp="1" noChangeArrowheads="1"/>
          </p:cNvSpPr>
          <p:nvPr>
            <p:ph type="ftr" sz="quarter" idx="11"/>
          </p:nvPr>
        </p:nvSpPr>
        <p:spPr>
          <a:ln/>
        </p:spPr>
        <p:txBody>
          <a:bodyPr/>
          <a:lstStyle>
            <a:lvl1pPr>
              <a:defRPr/>
            </a:lvl1pPr>
          </a:lstStyle>
          <a:p>
            <a:endParaRPr lang="en-US" altLang="zh-CN"/>
          </a:p>
        </p:txBody>
      </p:sp>
      <p:sp>
        <p:nvSpPr>
          <p:cNvPr id="6" name="Rectangle 7"/>
          <p:cNvSpPr>
            <a:spLocks noGrp="1" noChangeArrowheads="1"/>
          </p:cNvSpPr>
          <p:nvPr>
            <p:ph type="sldNum" sz="quarter" idx="12"/>
          </p:nvPr>
        </p:nvSpPr>
        <p:spPr>
          <a:ln/>
        </p:spPr>
        <p:txBody>
          <a:bodyPr/>
          <a:lstStyle>
            <a:lvl1pPr>
              <a:defRPr/>
            </a:lvl1pPr>
          </a:lstStyle>
          <a:p>
            <a:pPr>
              <a:defRPr/>
            </a:pPr>
            <a:fld id="{8E7EFEC0-941C-4376-9D15-9D9C48CB6BB1}" type="slidenum">
              <a:rPr lang="en-US" altLang="zh-CN"/>
              <a:pPr>
                <a:defRPr/>
              </a:pPr>
              <a:t>‹#›</a:t>
            </a:fld>
            <a:endParaRPr lang="en-US" altLang="zh-CN"/>
          </a:p>
        </p:txBody>
      </p:sp>
    </p:spTree>
    <p:extLst>
      <p:ext uri="{BB962C8B-B14F-4D97-AF65-F5344CB8AC3E}">
        <p14:creationId xmlns:p14="http://schemas.microsoft.com/office/powerpoint/2010/main" val="2727208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fld id="{75465B68-820D-4BAE-88BD-DCE5DE035487}" type="datetime1">
              <a:rPr lang="en-US"/>
              <a:pPr/>
              <a:t>5/20/2012</a:t>
            </a:fld>
            <a:endParaRPr lang="en-US" altLang="zh-CN"/>
          </a:p>
        </p:txBody>
      </p:sp>
      <p:sp>
        <p:nvSpPr>
          <p:cNvPr id="5" name="Rectangle 6"/>
          <p:cNvSpPr>
            <a:spLocks noGrp="1" noChangeArrowheads="1"/>
          </p:cNvSpPr>
          <p:nvPr>
            <p:ph type="ftr" sz="quarter" idx="11"/>
          </p:nvPr>
        </p:nvSpPr>
        <p:spPr>
          <a:ln/>
        </p:spPr>
        <p:txBody>
          <a:bodyPr/>
          <a:lstStyle>
            <a:lvl1pPr>
              <a:defRPr/>
            </a:lvl1pPr>
          </a:lstStyle>
          <a:p>
            <a:endParaRPr lang="en-US" altLang="zh-CN"/>
          </a:p>
        </p:txBody>
      </p:sp>
      <p:sp>
        <p:nvSpPr>
          <p:cNvPr id="6" name="Rectangle 7"/>
          <p:cNvSpPr>
            <a:spLocks noGrp="1" noChangeArrowheads="1"/>
          </p:cNvSpPr>
          <p:nvPr>
            <p:ph type="sldNum" sz="quarter" idx="12"/>
          </p:nvPr>
        </p:nvSpPr>
        <p:spPr>
          <a:ln/>
        </p:spPr>
        <p:txBody>
          <a:bodyPr/>
          <a:lstStyle>
            <a:lvl1pPr>
              <a:defRPr/>
            </a:lvl1pPr>
          </a:lstStyle>
          <a:p>
            <a:pPr>
              <a:defRPr/>
            </a:pPr>
            <a:fld id="{A045C58D-2861-47E9-BC51-9725FE554581}" type="slidenum">
              <a:rPr lang="en-US" altLang="zh-CN"/>
              <a:pPr>
                <a:defRPr/>
              </a:pPr>
              <a:t>‹#›</a:t>
            </a:fld>
            <a:endParaRPr lang="en-US" altLang="zh-CN"/>
          </a:p>
        </p:txBody>
      </p:sp>
    </p:spTree>
    <p:extLst>
      <p:ext uri="{BB962C8B-B14F-4D97-AF65-F5344CB8AC3E}">
        <p14:creationId xmlns:p14="http://schemas.microsoft.com/office/powerpoint/2010/main" val="10711945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600200"/>
            <a:ext cx="4038600" cy="4525963"/>
          </a:xfrm>
        </p:spPr>
        <p:txBody>
          <a:bodyPr/>
          <a:lstStyle/>
          <a:p>
            <a:pPr lvl="0"/>
            <a:endParaRPr lang="en-US" noProof="0" smtClean="0"/>
          </a:p>
        </p:txBody>
      </p:sp>
      <p:sp>
        <p:nvSpPr>
          <p:cNvPr id="5" name="Rectangle 5"/>
          <p:cNvSpPr>
            <a:spLocks noGrp="1" noChangeArrowheads="1"/>
          </p:cNvSpPr>
          <p:nvPr>
            <p:ph type="dt" sz="half" idx="10"/>
          </p:nvPr>
        </p:nvSpPr>
        <p:spPr>
          <a:ln/>
        </p:spPr>
        <p:txBody>
          <a:bodyPr/>
          <a:lstStyle>
            <a:lvl1pPr>
              <a:defRPr/>
            </a:lvl1pPr>
          </a:lstStyle>
          <a:p>
            <a:fld id="{AFBA177A-D9BD-4C6F-BF0B-48E6D7A96354}" type="datetime1">
              <a:rPr lang="en-US"/>
              <a:pPr/>
              <a:t>5/20/2012</a:t>
            </a:fld>
            <a:endParaRPr lang="en-US" altLang="zh-CN"/>
          </a:p>
        </p:txBody>
      </p:sp>
      <p:sp>
        <p:nvSpPr>
          <p:cNvPr id="6" name="Rectangle 6"/>
          <p:cNvSpPr>
            <a:spLocks noGrp="1" noChangeArrowheads="1"/>
          </p:cNvSpPr>
          <p:nvPr>
            <p:ph type="ftr" sz="quarter" idx="11"/>
          </p:nvPr>
        </p:nvSpPr>
        <p:spPr>
          <a:ln/>
        </p:spPr>
        <p:txBody>
          <a:bodyPr/>
          <a:lstStyle>
            <a:lvl1pPr>
              <a:defRPr/>
            </a:lvl1pPr>
          </a:lstStyle>
          <a:p>
            <a:endParaRPr lang="en-US" altLang="zh-CN"/>
          </a:p>
        </p:txBody>
      </p:sp>
      <p:sp>
        <p:nvSpPr>
          <p:cNvPr id="7" name="Rectangle 7"/>
          <p:cNvSpPr>
            <a:spLocks noGrp="1" noChangeArrowheads="1"/>
          </p:cNvSpPr>
          <p:nvPr>
            <p:ph type="sldNum" sz="quarter" idx="12"/>
          </p:nvPr>
        </p:nvSpPr>
        <p:spPr>
          <a:ln/>
        </p:spPr>
        <p:txBody>
          <a:bodyPr/>
          <a:lstStyle>
            <a:lvl1pPr>
              <a:defRPr/>
            </a:lvl1pPr>
          </a:lstStyle>
          <a:p>
            <a:pPr>
              <a:defRPr/>
            </a:pPr>
            <a:fld id="{5636FD84-FE76-41DD-8784-D241645D25A2}" type="slidenum">
              <a:rPr lang="en-US" altLang="zh-CN"/>
              <a:pPr>
                <a:defRPr/>
              </a:pPr>
              <a:t>‹#›</a:t>
            </a:fld>
            <a:endParaRPr lang="en-US" altLang="zh-CN"/>
          </a:p>
        </p:txBody>
      </p:sp>
    </p:spTree>
    <p:extLst>
      <p:ext uri="{BB962C8B-B14F-4D97-AF65-F5344CB8AC3E}">
        <p14:creationId xmlns:p14="http://schemas.microsoft.com/office/powerpoint/2010/main" val="29400885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fld id="{6E15A09A-18D9-4C0F-87C4-47364D0CC5E5}" type="datetime1">
              <a:rPr lang="en-US"/>
              <a:pPr/>
              <a:t>5/20/2012</a:t>
            </a:fld>
            <a:endParaRPr lang="en-US" altLang="zh-CN"/>
          </a:p>
        </p:txBody>
      </p:sp>
      <p:sp>
        <p:nvSpPr>
          <p:cNvPr id="6" name="Rectangle 6"/>
          <p:cNvSpPr>
            <a:spLocks noGrp="1" noChangeArrowheads="1"/>
          </p:cNvSpPr>
          <p:nvPr>
            <p:ph type="ftr" sz="quarter" idx="11"/>
          </p:nvPr>
        </p:nvSpPr>
        <p:spPr>
          <a:ln/>
        </p:spPr>
        <p:txBody>
          <a:bodyPr/>
          <a:lstStyle>
            <a:lvl1pPr>
              <a:defRPr/>
            </a:lvl1pPr>
          </a:lstStyle>
          <a:p>
            <a:endParaRPr lang="en-US" altLang="zh-CN"/>
          </a:p>
        </p:txBody>
      </p:sp>
      <p:sp>
        <p:nvSpPr>
          <p:cNvPr id="7" name="Rectangle 7"/>
          <p:cNvSpPr>
            <a:spLocks noGrp="1" noChangeArrowheads="1"/>
          </p:cNvSpPr>
          <p:nvPr>
            <p:ph type="sldNum" sz="quarter" idx="12"/>
          </p:nvPr>
        </p:nvSpPr>
        <p:spPr>
          <a:ln/>
        </p:spPr>
        <p:txBody>
          <a:bodyPr/>
          <a:lstStyle>
            <a:lvl1pPr>
              <a:defRPr/>
            </a:lvl1pPr>
          </a:lstStyle>
          <a:p>
            <a:pPr>
              <a:defRPr/>
            </a:pPr>
            <a:fld id="{FD26F8B5-0620-4991-A0D5-8402F13B209E}" type="slidenum">
              <a:rPr lang="en-US" altLang="zh-CN"/>
              <a:pPr>
                <a:defRPr/>
              </a:pPr>
              <a:t>‹#›</a:t>
            </a:fld>
            <a:endParaRPr lang="en-US" altLang="zh-CN"/>
          </a:p>
        </p:txBody>
      </p:sp>
    </p:spTree>
    <p:extLst>
      <p:ext uri="{BB962C8B-B14F-4D97-AF65-F5344CB8AC3E}">
        <p14:creationId xmlns:p14="http://schemas.microsoft.com/office/powerpoint/2010/main" val="38287713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dt" sz="half" idx="10"/>
          </p:nvPr>
        </p:nvSpPr>
        <p:spPr>
          <a:ln/>
        </p:spPr>
        <p:txBody>
          <a:bodyPr/>
          <a:lstStyle>
            <a:lvl1pPr>
              <a:defRPr/>
            </a:lvl1pPr>
          </a:lstStyle>
          <a:p>
            <a:fld id="{7C15E61A-5FB2-46F1-9EAC-C7973A1B7572}" type="datetime1">
              <a:rPr lang="en-US"/>
              <a:pPr/>
              <a:t>5/20/2012</a:t>
            </a:fld>
            <a:endParaRPr lang="en-US" altLang="zh-CN"/>
          </a:p>
        </p:txBody>
      </p:sp>
      <p:sp>
        <p:nvSpPr>
          <p:cNvPr id="7" name="Rectangle 6"/>
          <p:cNvSpPr>
            <a:spLocks noGrp="1" noChangeArrowheads="1"/>
          </p:cNvSpPr>
          <p:nvPr>
            <p:ph type="ftr" sz="quarter" idx="11"/>
          </p:nvPr>
        </p:nvSpPr>
        <p:spPr>
          <a:ln/>
        </p:spPr>
        <p:txBody>
          <a:bodyPr/>
          <a:lstStyle>
            <a:lvl1pPr>
              <a:defRPr/>
            </a:lvl1pPr>
          </a:lstStyle>
          <a:p>
            <a:endParaRPr lang="en-US" altLang="zh-CN"/>
          </a:p>
        </p:txBody>
      </p:sp>
      <p:sp>
        <p:nvSpPr>
          <p:cNvPr id="8" name="Rectangle 7"/>
          <p:cNvSpPr>
            <a:spLocks noGrp="1" noChangeArrowheads="1"/>
          </p:cNvSpPr>
          <p:nvPr>
            <p:ph type="sldNum" sz="quarter" idx="12"/>
          </p:nvPr>
        </p:nvSpPr>
        <p:spPr>
          <a:ln/>
        </p:spPr>
        <p:txBody>
          <a:bodyPr/>
          <a:lstStyle>
            <a:lvl1pPr>
              <a:defRPr/>
            </a:lvl1pPr>
          </a:lstStyle>
          <a:p>
            <a:pPr>
              <a:defRPr/>
            </a:pPr>
            <a:fld id="{4EF1E961-2BA7-43EC-BBD0-348D6DDB75FB}" type="slidenum">
              <a:rPr lang="en-US" altLang="zh-CN"/>
              <a:pPr>
                <a:defRPr/>
              </a:pPr>
              <a:t>‹#›</a:t>
            </a:fld>
            <a:endParaRPr lang="en-US" altLang="zh-CN"/>
          </a:p>
        </p:txBody>
      </p:sp>
    </p:spTree>
    <p:extLst>
      <p:ext uri="{BB962C8B-B14F-4D97-AF65-F5344CB8AC3E}">
        <p14:creationId xmlns:p14="http://schemas.microsoft.com/office/powerpoint/2010/main" val="14365007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fld id="{C6436963-8F32-454D-B478-71ACF432CF03}" type="datetime1">
              <a:rPr lang="en-US"/>
              <a:pPr/>
              <a:t>5/20/2012</a:t>
            </a:fld>
            <a:endParaRPr lang="en-US" altLang="zh-CN"/>
          </a:p>
        </p:txBody>
      </p:sp>
      <p:sp>
        <p:nvSpPr>
          <p:cNvPr id="6" name="Rectangle 6"/>
          <p:cNvSpPr>
            <a:spLocks noGrp="1" noChangeArrowheads="1"/>
          </p:cNvSpPr>
          <p:nvPr>
            <p:ph type="ftr" sz="quarter" idx="11"/>
          </p:nvPr>
        </p:nvSpPr>
        <p:spPr>
          <a:ln/>
        </p:spPr>
        <p:txBody>
          <a:bodyPr/>
          <a:lstStyle>
            <a:lvl1pPr>
              <a:defRPr/>
            </a:lvl1pPr>
          </a:lstStyle>
          <a:p>
            <a:endParaRPr lang="en-US" altLang="zh-CN"/>
          </a:p>
        </p:txBody>
      </p:sp>
      <p:sp>
        <p:nvSpPr>
          <p:cNvPr id="7" name="Rectangle 7"/>
          <p:cNvSpPr>
            <a:spLocks noGrp="1" noChangeArrowheads="1"/>
          </p:cNvSpPr>
          <p:nvPr>
            <p:ph type="sldNum" sz="quarter" idx="12"/>
          </p:nvPr>
        </p:nvSpPr>
        <p:spPr>
          <a:ln/>
        </p:spPr>
        <p:txBody>
          <a:bodyPr/>
          <a:lstStyle>
            <a:lvl1pPr>
              <a:defRPr/>
            </a:lvl1pPr>
          </a:lstStyle>
          <a:p>
            <a:pPr>
              <a:defRPr/>
            </a:pPr>
            <a:fld id="{09AC8397-D893-41CB-A5CC-23A07B1B33B7}" type="slidenum">
              <a:rPr lang="en-US" altLang="zh-CN"/>
              <a:pPr>
                <a:defRPr/>
              </a:pPr>
              <a:t>‹#›</a:t>
            </a:fld>
            <a:endParaRPr lang="en-US" altLang="zh-CN"/>
          </a:p>
        </p:txBody>
      </p:sp>
    </p:spTree>
    <p:extLst>
      <p:ext uri="{BB962C8B-B14F-4D97-AF65-F5344CB8AC3E}">
        <p14:creationId xmlns:p14="http://schemas.microsoft.com/office/powerpoint/2010/main" val="1285253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fld id="{B30EA1AE-0717-4E88-B65D-85267B09CCCA}" type="datetime1">
              <a:rPr lang="en-US"/>
              <a:pPr/>
              <a:t>5/20/2012</a:t>
            </a:fld>
            <a:endParaRPr lang="en-US" altLang="zh-CN"/>
          </a:p>
        </p:txBody>
      </p:sp>
      <p:sp>
        <p:nvSpPr>
          <p:cNvPr id="5" name="Rectangle 6"/>
          <p:cNvSpPr>
            <a:spLocks noGrp="1" noChangeArrowheads="1"/>
          </p:cNvSpPr>
          <p:nvPr>
            <p:ph type="ftr" sz="quarter" idx="11"/>
          </p:nvPr>
        </p:nvSpPr>
        <p:spPr>
          <a:ln/>
        </p:spPr>
        <p:txBody>
          <a:bodyPr/>
          <a:lstStyle>
            <a:lvl1pPr>
              <a:defRPr/>
            </a:lvl1pPr>
          </a:lstStyle>
          <a:p>
            <a:endParaRPr lang="en-US" altLang="zh-CN"/>
          </a:p>
        </p:txBody>
      </p:sp>
      <p:sp>
        <p:nvSpPr>
          <p:cNvPr id="6" name="Rectangle 7"/>
          <p:cNvSpPr>
            <a:spLocks noGrp="1" noChangeArrowheads="1"/>
          </p:cNvSpPr>
          <p:nvPr>
            <p:ph type="sldNum" sz="quarter" idx="12"/>
          </p:nvPr>
        </p:nvSpPr>
        <p:spPr>
          <a:ln/>
        </p:spPr>
        <p:txBody>
          <a:bodyPr/>
          <a:lstStyle>
            <a:lvl1pPr>
              <a:defRPr/>
            </a:lvl1pPr>
          </a:lstStyle>
          <a:p>
            <a:pPr>
              <a:defRPr/>
            </a:pPr>
            <a:fld id="{3A977956-C97C-4DB0-99BB-ECF1321B175A}" type="slidenum">
              <a:rPr lang="en-US" altLang="zh-CN"/>
              <a:pPr>
                <a:defRPr/>
              </a:pPr>
              <a:t>‹#›</a:t>
            </a:fld>
            <a:endParaRPr lang="en-US" altLang="zh-CN"/>
          </a:p>
        </p:txBody>
      </p:sp>
    </p:spTree>
    <p:extLst>
      <p:ext uri="{BB962C8B-B14F-4D97-AF65-F5344CB8AC3E}">
        <p14:creationId xmlns:p14="http://schemas.microsoft.com/office/powerpoint/2010/main" val="1183901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fld id="{4326D20D-0DDF-4424-918F-64B1B43EBF6B}" type="datetime1">
              <a:rPr lang="en-US"/>
              <a:pPr/>
              <a:t>5/20/2012</a:t>
            </a:fld>
            <a:endParaRPr lang="en-US" altLang="zh-CN"/>
          </a:p>
        </p:txBody>
      </p:sp>
      <p:sp>
        <p:nvSpPr>
          <p:cNvPr id="5" name="Rectangle 6"/>
          <p:cNvSpPr>
            <a:spLocks noGrp="1" noChangeArrowheads="1"/>
          </p:cNvSpPr>
          <p:nvPr>
            <p:ph type="ftr" sz="quarter" idx="11"/>
          </p:nvPr>
        </p:nvSpPr>
        <p:spPr>
          <a:ln/>
        </p:spPr>
        <p:txBody>
          <a:bodyPr/>
          <a:lstStyle>
            <a:lvl1pPr>
              <a:defRPr/>
            </a:lvl1pPr>
          </a:lstStyle>
          <a:p>
            <a:endParaRPr lang="en-US" altLang="zh-CN"/>
          </a:p>
        </p:txBody>
      </p:sp>
      <p:sp>
        <p:nvSpPr>
          <p:cNvPr id="6" name="Rectangle 7"/>
          <p:cNvSpPr>
            <a:spLocks noGrp="1" noChangeArrowheads="1"/>
          </p:cNvSpPr>
          <p:nvPr>
            <p:ph type="sldNum" sz="quarter" idx="12"/>
          </p:nvPr>
        </p:nvSpPr>
        <p:spPr>
          <a:ln/>
        </p:spPr>
        <p:txBody>
          <a:bodyPr/>
          <a:lstStyle>
            <a:lvl1pPr>
              <a:defRPr/>
            </a:lvl1pPr>
          </a:lstStyle>
          <a:p>
            <a:pPr>
              <a:defRPr/>
            </a:pPr>
            <a:fld id="{C63ECFD0-8F83-45C4-A05D-35992488BFDF}" type="slidenum">
              <a:rPr lang="en-US" altLang="zh-CN"/>
              <a:pPr>
                <a:defRPr/>
              </a:pPr>
              <a:t>‹#›</a:t>
            </a:fld>
            <a:endParaRPr lang="en-US" altLang="zh-CN"/>
          </a:p>
        </p:txBody>
      </p:sp>
    </p:spTree>
    <p:extLst>
      <p:ext uri="{BB962C8B-B14F-4D97-AF65-F5344CB8AC3E}">
        <p14:creationId xmlns:p14="http://schemas.microsoft.com/office/powerpoint/2010/main" val="3200724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fld id="{2BC17ADA-99C8-49AB-86F4-C91AA011E2E1}" type="datetime1">
              <a:rPr lang="en-US"/>
              <a:pPr/>
              <a:t>5/20/2012</a:t>
            </a:fld>
            <a:endParaRPr lang="en-US" altLang="zh-CN"/>
          </a:p>
        </p:txBody>
      </p:sp>
      <p:sp>
        <p:nvSpPr>
          <p:cNvPr id="6" name="Rectangle 6"/>
          <p:cNvSpPr>
            <a:spLocks noGrp="1" noChangeArrowheads="1"/>
          </p:cNvSpPr>
          <p:nvPr>
            <p:ph type="ftr" sz="quarter" idx="11"/>
          </p:nvPr>
        </p:nvSpPr>
        <p:spPr>
          <a:ln/>
        </p:spPr>
        <p:txBody>
          <a:bodyPr/>
          <a:lstStyle>
            <a:lvl1pPr>
              <a:defRPr/>
            </a:lvl1pPr>
          </a:lstStyle>
          <a:p>
            <a:endParaRPr lang="en-US" altLang="zh-CN"/>
          </a:p>
        </p:txBody>
      </p:sp>
      <p:sp>
        <p:nvSpPr>
          <p:cNvPr id="7" name="Rectangle 7"/>
          <p:cNvSpPr>
            <a:spLocks noGrp="1" noChangeArrowheads="1"/>
          </p:cNvSpPr>
          <p:nvPr>
            <p:ph type="sldNum" sz="quarter" idx="12"/>
          </p:nvPr>
        </p:nvSpPr>
        <p:spPr>
          <a:ln/>
        </p:spPr>
        <p:txBody>
          <a:bodyPr/>
          <a:lstStyle>
            <a:lvl1pPr>
              <a:defRPr/>
            </a:lvl1pPr>
          </a:lstStyle>
          <a:p>
            <a:pPr>
              <a:defRPr/>
            </a:pPr>
            <a:fld id="{59E82AB7-04CD-4BFB-89FF-6C0902DADF27}" type="slidenum">
              <a:rPr lang="en-US" altLang="zh-CN"/>
              <a:pPr>
                <a:defRPr/>
              </a:pPr>
              <a:t>‹#›</a:t>
            </a:fld>
            <a:endParaRPr lang="en-US" altLang="zh-CN"/>
          </a:p>
        </p:txBody>
      </p:sp>
    </p:spTree>
    <p:extLst>
      <p:ext uri="{BB962C8B-B14F-4D97-AF65-F5344CB8AC3E}">
        <p14:creationId xmlns:p14="http://schemas.microsoft.com/office/powerpoint/2010/main" val="2425885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fld id="{17DCF9AA-C536-4B23-8B7A-3EAE5503BAAD}" type="datetime1">
              <a:rPr lang="en-US"/>
              <a:pPr/>
              <a:t>5/20/2012</a:t>
            </a:fld>
            <a:endParaRPr lang="en-US" altLang="zh-CN"/>
          </a:p>
        </p:txBody>
      </p:sp>
      <p:sp>
        <p:nvSpPr>
          <p:cNvPr id="8" name="Rectangle 6"/>
          <p:cNvSpPr>
            <a:spLocks noGrp="1" noChangeArrowheads="1"/>
          </p:cNvSpPr>
          <p:nvPr>
            <p:ph type="ftr" sz="quarter" idx="11"/>
          </p:nvPr>
        </p:nvSpPr>
        <p:spPr>
          <a:ln/>
        </p:spPr>
        <p:txBody>
          <a:bodyPr/>
          <a:lstStyle>
            <a:lvl1pPr>
              <a:defRPr/>
            </a:lvl1pPr>
          </a:lstStyle>
          <a:p>
            <a:endParaRPr lang="en-US" altLang="zh-CN"/>
          </a:p>
        </p:txBody>
      </p:sp>
      <p:sp>
        <p:nvSpPr>
          <p:cNvPr id="9" name="Rectangle 7"/>
          <p:cNvSpPr>
            <a:spLocks noGrp="1" noChangeArrowheads="1"/>
          </p:cNvSpPr>
          <p:nvPr>
            <p:ph type="sldNum" sz="quarter" idx="12"/>
          </p:nvPr>
        </p:nvSpPr>
        <p:spPr>
          <a:ln/>
        </p:spPr>
        <p:txBody>
          <a:bodyPr/>
          <a:lstStyle>
            <a:lvl1pPr>
              <a:defRPr/>
            </a:lvl1pPr>
          </a:lstStyle>
          <a:p>
            <a:pPr>
              <a:defRPr/>
            </a:pPr>
            <a:fld id="{2496AD95-3726-4B89-842E-1A8AF698C546}" type="slidenum">
              <a:rPr lang="en-US" altLang="zh-CN"/>
              <a:pPr>
                <a:defRPr/>
              </a:pPr>
              <a:t>‹#›</a:t>
            </a:fld>
            <a:endParaRPr lang="en-US" altLang="zh-CN"/>
          </a:p>
        </p:txBody>
      </p:sp>
    </p:spTree>
    <p:extLst>
      <p:ext uri="{BB962C8B-B14F-4D97-AF65-F5344CB8AC3E}">
        <p14:creationId xmlns:p14="http://schemas.microsoft.com/office/powerpoint/2010/main" val="1736821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fld id="{9DD9CC67-32A4-47EA-89E8-37F1640DCB6F}" type="datetime1">
              <a:rPr lang="en-US"/>
              <a:pPr/>
              <a:t>5/20/2012</a:t>
            </a:fld>
            <a:endParaRPr lang="en-US" altLang="zh-CN"/>
          </a:p>
        </p:txBody>
      </p:sp>
      <p:sp>
        <p:nvSpPr>
          <p:cNvPr id="4" name="Rectangle 6"/>
          <p:cNvSpPr>
            <a:spLocks noGrp="1" noChangeArrowheads="1"/>
          </p:cNvSpPr>
          <p:nvPr>
            <p:ph type="ftr" sz="quarter" idx="11"/>
          </p:nvPr>
        </p:nvSpPr>
        <p:spPr>
          <a:ln/>
        </p:spPr>
        <p:txBody>
          <a:bodyPr/>
          <a:lstStyle>
            <a:lvl1pPr>
              <a:defRPr/>
            </a:lvl1pPr>
          </a:lstStyle>
          <a:p>
            <a:endParaRPr lang="en-US" altLang="zh-CN"/>
          </a:p>
        </p:txBody>
      </p:sp>
      <p:sp>
        <p:nvSpPr>
          <p:cNvPr id="5" name="Rectangle 7"/>
          <p:cNvSpPr>
            <a:spLocks noGrp="1" noChangeArrowheads="1"/>
          </p:cNvSpPr>
          <p:nvPr>
            <p:ph type="sldNum" sz="quarter" idx="12"/>
          </p:nvPr>
        </p:nvSpPr>
        <p:spPr>
          <a:ln/>
        </p:spPr>
        <p:txBody>
          <a:bodyPr/>
          <a:lstStyle>
            <a:lvl1pPr>
              <a:defRPr/>
            </a:lvl1pPr>
          </a:lstStyle>
          <a:p>
            <a:pPr>
              <a:defRPr/>
            </a:pPr>
            <a:fld id="{64587426-E49C-485C-BB45-68314EF70754}" type="slidenum">
              <a:rPr lang="en-US" altLang="zh-CN"/>
              <a:pPr>
                <a:defRPr/>
              </a:pPr>
              <a:t>‹#›</a:t>
            </a:fld>
            <a:endParaRPr lang="en-US" altLang="zh-CN"/>
          </a:p>
        </p:txBody>
      </p:sp>
    </p:spTree>
    <p:extLst>
      <p:ext uri="{BB962C8B-B14F-4D97-AF65-F5344CB8AC3E}">
        <p14:creationId xmlns:p14="http://schemas.microsoft.com/office/powerpoint/2010/main" val="732104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fld id="{239D3937-894C-4A1A-8C6C-78155615F425}" type="datetime1">
              <a:rPr lang="en-US"/>
              <a:pPr/>
              <a:t>5/20/2012</a:t>
            </a:fld>
            <a:endParaRPr lang="en-US" altLang="zh-CN"/>
          </a:p>
        </p:txBody>
      </p:sp>
      <p:sp>
        <p:nvSpPr>
          <p:cNvPr id="3" name="Rectangle 6"/>
          <p:cNvSpPr>
            <a:spLocks noGrp="1" noChangeArrowheads="1"/>
          </p:cNvSpPr>
          <p:nvPr>
            <p:ph type="ftr" sz="quarter" idx="11"/>
          </p:nvPr>
        </p:nvSpPr>
        <p:spPr>
          <a:ln/>
        </p:spPr>
        <p:txBody>
          <a:bodyPr/>
          <a:lstStyle>
            <a:lvl1pPr>
              <a:defRPr/>
            </a:lvl1pPr>
          </a:lstStyle>
          <a:p>
            <a:endParaRPr lang="en-US" altLang="zh-CN"/>
          </a:p>
        </p:txBody>
      </p:sp>
      <p:sp>
        <p:nvSpPr>
          <p:cNvPr id="4" name="Rectangle 7"/>
          <p:cNvSpPr>
            <a:spLocks noGrp="1" noChangeArrowheads="1"/>
          </p:cNvSpPr>
          <p:nvPr>
            <p:ph type="sldNum" sz="quarter" idx="12"/>
          </p:nvPr>
        </p:nvSpPr>
        <p:spPr>
          <a:ln/>
        </p:spPr>
        <p:txBody>
          <a:bodyPr/>
          <a:lstStyle>
            <a:lvl1pPr>
              <a:defRPr/>
            </a:lvl1pPr>
          </a:lstStyle>
          <a:p>
            <a:pPr>
              <a:defRPr/>
            </a:pPr>
            <a:fld id="{06E1DC59-D187-4F03-A200-7757CD92AD1E}" type="slidenum">
              <a:rPr lang="en-US" altLang="zh-CN"/>
              <a:pPr>
                <a:defRPr/>
              </a:pPr>
              <a:t>‹#›</a:t>
            </a:fld>
            <a:endParaRPr lang="en-US" altLang="zh-CN"/>
          </a:p>
        </p:txBody>
      </p:sp>
    </p:spTree>
    <p:extLst>
      <p:ext uri="{BB962C8B-B14F-4D97-AF65-F5344CB8AC3E}">
        <p14:creationId xmlns:p14="http://schemas.microsoft.com/office/powerpoint/2010/main" val="2644708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fld id="{2EC58BF7-2D0B-4E50-8575-9888354B09EB}" type="datetime1">
              <a:rPr lang="en-US"/>
              <a:pPr/>
              <a:t>5/20/2012</a:t>
            </a:fld>
            <a:endParaRPr lang="en-US" altLang="zh-CN"/>
          </a:p>
        </p:txBody>
      </p:sp>
      <p:sp>
        <p:nvSpPr>
          <p:cNvPr id="6" name="Rectangle 6"/>
          <p:cNvSpPr>
            <a:spLocks noGrp="1" noChangeArrowheads="1"/>
          </p:cNvSpPr>
          <p:nvPr>
            <p:ph type="ftr" sz="quarter" idx="11"/>
          </p:nvPr>
        </p:nvSpPr>
        <p:spPr>
          <a:ln/>
        </p:spPr>
        <p:txBody>
          <a:bodyPr/>
          <a:lstStyle>
            <a:lvl1pPr>
              <a:defRPr/>
            </a:lvl1pPr>
          </a:lstStyle>
          <a:p>
            <a:endParaRPr lang="en-US" altLang="zh-CN"/>
          </a:p>
        </p:txBody>
      </p:sp>
      <p:sp>
        <p:nvSpPr>
          <p:cNvPr id="7" name="Rectangle 7"/>
          <p:cNvSpPr>
            <a:spLocks noGrp="1" noChangeArrowheads="1"/>
          </p:cNvSpPr>
          <p:nvPr>
            <p:ph type="sldNum" sz="quarter" idx="12"/>
          </p:nvPr>
        </p:nvSpPr>
        <p:spPr>
          <a:ln/>
        </p:spPr>
        <p:txBody>
          <a:bodyPr/>
          <a:lstStyle>
            <a:lvl1pPr>
              <a:defRPr/>
            </a:lvl1pPr>
          </a:lstStyle>
          <a:p>
            <a:pPr>
              <a:defRPr/>
            </a:pPr>
            <a:fld id="{79B4AA07-ED7E-46C7-8D92-3525BA089974}" type="slidenum">
              <a:rPr lang="en-US" altLang="zh-CN"/>
              <a:pPr>
                <a:defRPr/>
              </a:pPr>
              <a:t>‹#›</a:t>
            </a:fld>
            <a:endParaRPr lang="en-US" altLang="zh-CN"/>
          </a:p>
        </p:txBody>
      </p:sp>
    </p:spTree>
    <p:extLst>
      <p:ext uri="{BB962C8B-B14F-4D97-AF65-F5344CB8AC3E}">
        <p14:creationId xmlns:p14="http://schemas.microsoft.com/office/powerpoint/2010/main" val="3160726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fld id="{050DC377-3FF2-448F-8145-A9BA23146055}" type="datetime1">
              <a:rPr lang="en-US"/>
              <a:pPr/>
              <a:t>5/20/2012</a:t>
            </a:fld>
            <a:endParaRPr lang="en-US" altLang="zh-CN"/>
          </a:p>
        </p:txBody>
      </p:sp>
      <p:sp>
        <p:nvSpPr>
          <p:cNvPr id="6" name="Rectangle 6"/>
          <p:cNvSpPr>
            <a:spLocks noGrp="1" noChangeArrowheads="1"/>
          </p:cNvSpPr>
          <p:nvPr>
            <p:ph type="ftr" sz="quarter" idx="11"/>
          </p:nvPr>
        </p:nvSpPr>
        <p:spPr>
          <a:ln/>
        </p:spPr>
        <p:txBody>
          <a:bodyPr/>
          <a:lstStyle>
            <a:lvl1pPr>
              <a:defRPr/>
            </a:lvl1pPr>
          </a:lstStyle>
          <a:p>
            <a:endParaRPr lang="en-US" altLang="zh-CN"/>
          </a:p>
        </p:txBody>
      </p:sp>
      <p:sp>
        <p:nvSpPr>
          <p:cNvPr id="7" name="Rectangle 7"/>
          <p:cNvSpPr>
            <a:spLocks noGrp="1" noChangeArrowheads="1"/>
          </p:cNvSpPr>
          <p:nvPr>
            <p:ph type="sldNum" sz="quarter" idx="12"/>
          </p:nvPr>
        </p:nvSpPr>
        <p:spPr>
          <a:ln/>
        </p:spPr>
        <p:txBody>
          <a:bodyPr/>
          <a:lstStyle>
            <a:lvl1pPr>
              <a:defRPr/>
            </a:lvl1pPr>
          </a:lstStyle>
          <a:p>
            <a:pPr>
              <a:defRPr/>
            </a:pPr>
            <a:fld id="{90868636-9DBC-428E-845C-997B28D5819E}" type="slidenum">
              <a:rPr lang="en-US" altLang="zh-CN"/>
              <a:pPr>
                <a:defRPr/>
              </a:pPr>
              <a:t>‹#›</a:t>
            </a:fld>
            <a:endParaRPr lang="en-US" altLang="zh-CN"/>
          </a:p>
        </p:txBody>
      </p:sp>
    </p:spTree>
    <p:extLst>
      <p:ext uri="{BB962C8B-B14F-4D97-AF65-F5344CB8AC3E}">
        <p14:creationId xmlns:p14="http://schemas.microsoft.com/office/powerpoint/2010/main" val="1766238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122" name="Picture 2" descr="purple-black2"/>
          <p:cNvPicPr>
            <a:picLocks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p>
        </p:txBody>
      </p:sp>
      <p:sp>
        <p:nvSpPr>
          <p:cNvPr id="5124" name="Rectangle 4"/>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79877"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400" i="0">
                <a:solidFill>
                  <a:schemeClr val="tx1"/>
                </a:solidFill>
              </a:defRPr>
            </a:lvl1pPr>
          </a:lstStyle>
          <a:p>
            <a:fld id="{8E6D68E8-3DB4-4585-B825-680E51B45DE1}" type="datetime1">
              <a:rPr lang="en-US"/>
              <a:pPr/>
              <a:t>5/20/2012</a:t>
            </a:fld>
            <a:endParaRPr lang="en-US" altLang="zh-CN"/>
          </a:p>
        </p:txBody>
      </p:sp>
      <p:sp>
        <p:nvSpPr>
          <p:cNvPr id="79878"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buFontTx/>
              <a:buNone/>
              <a:defRPr sz="1400" i="0">
                <a:solidFill>
                  <a:schemeClr val="tx1"/>
                </a:solidFill>
              </a:defRPr>
            </a:lvl1pPr>
          </a:lstStyle>
          <a:p>
            <a:endParaRPr lang="en-US" altLang="zh-CN"/>
          </a:p>
        </p:txBody>
      </p:sp>
      <p:sp>
        <p:nvSpPr>
          <p:cNvPr id="79879"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400" i="0">
                <a:solidFill>
                  <a:schemeClr val="tx1"/>
                </a:solidFill>
                <a:latin typeface="Arial" pitchFamily="34" charset="0"/>
                <a:cs typeface="Arial" pitchFamily="34" charset="0"/>
              </a:defRPr>
            </a:lvl1pPr>
          </a:lstStyle>
          <a:p>
            <a:pPr>
              <a:defRPr/>
            </a:pPr>
            <a:fld id="{5022770F-E97A-446D-BA29-AC142D26DACC}"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780"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6" r:id="rId12"/>
    <p:sldLayoutId id="2147483777" r:id="rId13"/>
    <p:sldLayoutId id="2147483778" r:id="rId14"/>
    <p:sldLayoutId id="2147483779" r:id="rId15"/>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宋体" pitchFamily="2" charset="-122"/>
        </a:defRPr>
      </a:lvl2pPr>
      <a:lvl3pPr algn="ctr" rtl="0" eaLnBrk="0" fontAlgn="base" hangingPunct="0">
        <a:spcBef>
          <a:spcPct val="0"/>
        </a:spcBef>
        <a:spcAft>
          <a:spcPct val="0"/>
        </a:spcAft>
        <a:defRPr sz="4400">
          <a:solidFill>
            <a:schemeClr val="tx2"/>
          </a:solidFill>
          <a:latin typeface="Arial" pitchFamily="34" charset="0"/>
          <a:ea typeface="宋体" pitchFamily="2" charset="-122"/>
        </a:defRPr>
      </a:lvl3pPr>
      <a:lvl4pPr algn="ctr" rtl="0" eaLnBrk="0" fontAlgn="base" hangingPunct="0">
        <a:spcBef>
          <a:spcPct val="0"/>
        </a:spcBef>
        <a:spcAft>
          <a:spcPct val="0"/>
        </a:spcAft>
        <a:defRPr sz="4400">
          <a:solidFill>
            <a:schemeClr val="tx2"/>
          </a:solidFill>
          <a:latin typeface="Arial" pitchFamily="34" charset="0"/>
          <a:ea typeface="宋体" pitchFamily="2" charset="-122"/>
        </a:defRPr>
      </a:lvl4pPr>
      <a:lvl5pPr algn="ctr" rtl="0" eaLnBrk="0" fontAlgn="base" hangingPunct="0">
        <a:spcBef>
          <a:spcPct val="0"/>
        </a:spcBef>
        <a:spcAft>
          <a:spcPct val="0"/>
        </a:spcAft>
        <a:defRPr sz="4400">
          <a:solidFill>
            <a:schemeClr val="tx2"/>
          </a:solidFill>
          <a:latin typeface="Arial" pitchFamily="34" charset="0"/>
          <a:ea typeface="宋体" pitchFamily="2" charset="-122"/>
        </a:defRPr>
      </a:lvl5pPr>
      <a:lvl6pPr marL="457200" algn="ctr" rtl="0" fontAlgn="base">
        <a:spcBef>
          <a:spcPct val="0"/>
        </a:spcBef>
        <a:spcAft>
          <a:spcPct val="0"/>
        </a:spcAft>
        <a:defRPr sz="4400">
          <a:solidFill>
            <a:schemeClr val="tx2"/>
          </a:solidFill>
          <a:latin typeface="Arial" pitchFamily="34" charset="0"/>
          <a:ea typeface="宋体" pitchFamily="2" charset="-122"/>
        </a:defRPr>
      </a:lvl6pPr>
      <a:lvl7pPr marL="914400" algn="ctr" rtl="0" fontAlgn="base">
        <a:spcBef>
          <a:spcPct val="0"/>
        </a:spcBef>
        <a:spcAft>
          <a:spcPct val="0"/>
        </a:spcAft>
        <a:defRPr sz="4400">
          <a:solidFill>
            <a:schemeClr val="tx2"/>
          </a:solidFill>
          <a:latin typeface="Arial" pitchFamily="34" charset="0"/>
          <a:ea typeface="宋体" pitchFamily="2" charset="-122"/>
        </a:defRPr>
      </a:lvl7pPr>
      <a:lvl8pPr marL="1371600" algn="ctr" rtl="0" fontAlgn="base">
        <a:spcBef>
          <a:spcPct val="0"/>
        </a:spcBef>
        <a:spcAft>
          <a:spcPct val="0"/>
        </a:spcAft>
        <a:defRPr sz="4400">
          <a:solidFill>
            <a:schemeClr val="tx2"/>
          </a:solidFill>
          <a:latin typeface="Arial" pitchFamily="34" charset="0"/>
          <a:ea typeface="宋体" pitchFamily="2" charset="-122"/>
        </a:defRPr>
      </a:lvl8pPr>
      <a:lvl9pPr marL="1828800" algn="ctr" rtl="0" fontAlgn="base">
        <a:spcBef>
          <a:spcPct val="0"/>
        </a:spcBef>
        <a:spcAft>
          <a:spcPct val="0"/>
        </a:spcAft>
        <a:defRPr sz="4400">
          <a:solidFill>
            <a:schemeClr val="tx2"/>
          </a:solidFill>
          <a:latin typeface="Arial" pitchFamily="34" charset="0"/>
          <a:ea typeface="宋体"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152400" y="1219200"/>
            <a:ext cx="8686800" cy="1676400"/>
          </a:xfrm>
        </p:spPr>
        <p:txBody>
          <a:bodyPr/>
          <a:lstStyle/>
          <a:p>
            <a:pPr eaLnBrk="1" hangingPunct="1"/>
            <a:r>
              <a:rPr lang="en-US" altLang="zh-CN" b="1" dirty="0" smtClean="0"/>
              <a:t>Hummingbird: Privacy at the time of Twitter</a:t>
            </a:r>
          </a:p>
        </p:txBody>
      </p:sp>
      <p:pic>
        <p:nvPicPr>
          <p:cNvPr id="14339" name="Picture 4" descr="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9000" y="228599"/>
            <a:ext cx="1143001" cy="1143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0" name="Text Box 5"/>
          <p:cNvSpPr txBox="1">
            <a:spLocks noChangeArrowheads="1"/>
          </p:cNvSpPr>
          <p:nvPr/>
        </p:nvSpPr>
        <p:spPr bwMode="auto">
          <a:xfrm>
            <a:off x="76200" y="2932093"/>
            <a:ext cx="906780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i="1">
                <a:solidFill>
                  <a:schemeClr val="folHlink"/>
                </a:solidFill>
                <a:latin typeface="Arial" charset="0"/>
                <a:ea typeface="宋体" pitchFamily="2" charset="-122"/>
              </a:defRPr>
            </a:lvl1pPr>
            <a:lvl2pPr marL="742950" indent="-285750" eaLnBrk="0" hangingPunct="0">
              <a:defRPr sz="2800" i="1">
                <a:solidFill>
                  <a:schemeClr val="folHlink"/>
                </a:solidFill>
                <a:latin typeface="Arial" charset="0"/>
                <a:ea typeface="宋体" pitchFamily="2" charset="-122"/>
              </a:defRPr>
            </a:lvl2pPr>
            <a:lvl3pPr marL="1143000" indent="-228600" eaLnBrk="0" hangingPunct="0">
              <a:defRPr sz="2800" i="1">
                <a:solidFill>
                  <a:schemeClr val="folHlink"/>
                </a:solidFill>
                <a:latin typeface="Arial" charset="0"/>
                <a:ea typeface="宋体" pitchFamily="2" charset="-122"/>
              </a:defRPr>
            </a:lvl3pPr>
            <a:lvl4pPr marL="1600200" indent="-228600" eaLnBrk="0" hangingPunct="0">
              <a:defRPr sz="2800" i="1">
                <a:solidFill>
                  <a:schemeClr val="folHlink"/>
                </a:solidFill>
                <a:latin typeface="Arial" charset="0"/>
                <a:ea typeface="宋体" pitchFamily="2" charset="-122"/>
              </a:defRPr>
            </a:lvl4pPr>
            <a:lvl5pPr marL="2057400" indent="-228600" eaLnBrk="0" hangingPunct="0">
              <a:defRPr sz="2800" i="1">
                <a:solidFill>
                  <a:schemeClr val="folHlink"/>
                </a:solidFill>
                <a:latin typeface="Arial" charset="0"/>
                <a:ea typeface="宋体" pitchFamily="2" charset="-122"/>
              </a:defRPr>
            </a:lvl5pPr>
            <a:lvl6pPr marL="2514600" indent="-228600" eaLnBrk="0" fontAlgn="base" hangingPunct="0">
              <a:lnSpc>
                <a:spcPct val="90000"/>
              </a:lnSpc>
              <a:spcBef>
                <a:spcPct val="20000"/>
              </a:spcBef>
              <a:spcAft>
                <a:spcPct val="0"/>
              </a:spcAft>
              <a:buChar char="•"/>
              <a:defRPr sz="2800" i="1">
                <a:solidFill>
                  <a:schemeClr val="folHlink"/>
                </a:solidFill>
                <a:latin typeface="Arial" charset="0"/>
                <a:ea typeface="宋体" pitchFamily="2" charset="-122"/>
              </a:defRPr>
            </a:lvl6pPr>
            <a:lvl7pPr marL="2971800" indent="-228600" eaLnBrk="0" fontAlgn="base" hangingPunct="0">
              <a:lnSpc>
                <a:spcPct val="90000"/>
              </a:lnSpc>
              <a:spcBef>
                <a:spcPct val="20000"/>
              </a:spcBef>
              <a:spcAft>
                <a:spcPct val="0"/>
              </a:spcAft>
              <a:buChar char="•"/>
              <a:defRPr sz="2800" i="1">
                <a:solidFill>
                  <a:schemeClr val="folHlink"/>
                </a:solidFill>
                <a:latin typeface="Arial" charset="0"/>
                <a:ea typeface="宋体" pitchFamily="2" charset="-122"/>
              </a:defRPr>
            </a:lvl7pPr>
            <a:lvl8pPr marL="3429000" indent="-228600" eaLnBrk="0" fontAlgn="base" hangingPunct="0">
              <a:lnSpc>
                <a:spcPct val="90000"/>
              </a:lnSpc>
              <a:spcBef>
                <a:spcPct val="20000"/>
              </a:spcBef>
              <a:spcAft>
                <a:spcPct val="0"/>
              </a:spcAft>
              <a:buChar char="•"/>
              <a:defRPr sz="2800" i="1">
                <a:solidFill>
                  <a:schemeClr val="folHlink"/>
                </a:solidFill>
                <a:latin typeface="Arial" charset="0"/>
                <a:ea typeface="宋体" pitchFamily="2" charset="-122"/>
              </a:defRPr>
            </a:lvl8pPr>
            <a:lvl9pPr marL="3886200" indent="-228600" eaLnBrk="0" fontAlgn="base" hangingPunct="0">
              <a:lnSpc>
                <a:spcPct val="90000"/>
              </a:lnSpc>
              <a:spcBef>
                <a:spcPct val="20000"/>
              </a:spcBef>
              <a:spcAft>
                <a:spcPct val="0"/>
              </a:spcAft>
              <a:buChar char="•"/>
              <a:defRPr sz="2800" i="1">
                <a:solidFill>
                  <a:schemeClr val="folHlink"/>
                </a:solidFill>
                <a:latin typeface="Arial" charset="0"/>
                <a:ea typeface="宋体" pitchFamily="2" charset="-122"/>
              </a:defRPr>
            </a:lvl9pPr>
          </a:lstStyle>
          <a:p>
            <a:pPr algn="ctr" eaLnBrk="1" hangingPunct="1">
              <a:lnSpc>
                <a:spcPct val="100000"/>
              </a:lnSpc>
              <a:spcBef>
                <a:spcPct val="50000"/>
              </a:spcBef>
              <a:buFontTx/>
              <a:buNone/>
            </a:pPr>
            <a:r>
              <a:rPr lang="en-US" altLang="zh-CN" b="1" i="0" dirty="0" err="1" smtClean="0">
                <a:solidFill>
                  <a:srgbClr val="7030A0"/>
                </a:solidFill>
              </a:rPr>
              <a:t>Emiliano</a:t>
            </a:r>
            <a:r>
              <a:rPr lang="en-US" altLang="zh-CN" b="1" i="0" dirty="0" smtClean="0">
                <a:solidFill>
                  <a:srgbClr val="7030A0"/>
                </a:solidFill>
              </a:rPr>
              <a:t> De </a:t>
            </a:r>
            <a:r>
              <a:rPr lang="en-US" altLang="zh-CN" b="1" i="0" dirty="0" err="1" smtClean="0">
                <a:solidFill>
                  <a:srgbClr val="7030A0"/>
                </a:solidFill>
              </a:rPr>
              <a:t>Cristofaro</a:t>
            </a:r>
            <a:endParaRPr lang="en-US" altLang="zh-CN" b="1" i="0" dirty="0" smtClean="0">
              <a:solidFill>
                <a:srgbClr val="7030A0"/>
              </a:solidFill>
            </a:endParaRPr>
          </a:p>
          <a:p>
            <a:pPr algn="ctr" eaLnBrk="1" hangingPunct="1">
              <a:lnSpc>
                <a:spcPct val="100000"/>
              </a:lnSpc>
              <a:spcBef>
                <a:spcPct val="50000"/>
              </a:spcBef>
              <a:buFontTx/>
              <a:buNone/>
            </a:pPr>
            <a:r>
              <a:rPr lang="en-US" altLang="zh-CN" b="1" i="0" dirty="0" smtClean="0">
                <a:solidFill>
                  <a:srgbClr val="7030A0"/>
                </a:solidFill>
              </a:rPr>
              <a:t>Claudio </a:t>
            </a:r>
            <a:r>
              <a:rPr lang="en-US" altLang="zh-CN" b="1" i="0" dirty="0" err="1" smtClean="0">
                <a:solidFill>
                  <a:srgbClr val="7030A0"/>
                </a:solidFill>
              </a:rPr>
              <a:t>Soriente</a:t>
            </a:r>
            <a:endParaRPr lang="en-US" altLang="zh-CN" b="1" i="0" dirty="0" smtClean="0">
              <a:solidFill>
                <a:srgbClr val="7030A0"/>
              </a:solidFill>
            </a:endParaRPr>
          </a:p>
          <a:p>
            <a:pPr algn="ctr" eaLnBrk="1" hangingPunct="1">
              <a:lnSpc>
                <a:spcPct val="100000"/>
              </a:lnSpc>
              <a:spcBef>
                <a:spcPct val="50000"/>
              </a:spcBef>
              <a:buFontTx/>
              <a:buNone/>
            </a:pPr>
            <a:r>
              <a:rPr lang="en-US" altLang="zh-CN" b="1" i="0" dirty="0" smtClean="0">
                <a:solidFill>
                  <a:srgbClr val="7030A0"/>
                </a:solidFill>
              </a:rPr>
              <a:t>Gene </a:t>
            </a:r>
            <a:r>
              <a:rPr lang="en-US" altLang="zh-CN" b="1" i="0" dirty="0" err="1" smtClean="0">
                <a:solidFill>
                  <a:srgbClr val="7030A0"/>
                </a:solidFill>
              </a:rPr>
              <a:t>Tsudik</a:t>
            </a:r>
            <a:endParaRPr lang="en-US" altLang="zh-CN" b="1" i="0" dirty="0" smtClean="0">
              <a:solidFill>
                <a:srgbClr val="7030A0"/>
              </a:solidFill>
            </a:endParaRPr>
          </a:p>
          <a:p>
            <a:pPr algn="ctr" eaLnBrk="1" hangingPunct="1">
              <a:lnSpc>
                <a:spcPct val="100000"/>
              </a:lnSpc>
              <a:spcBef>
                <a:spcPct val="50000"/>
              </a:spcBef>
              <a:buFontTx/>
              <a:buNone/>
            </a:pPr>
            <a:r>
              <a:rPr lang="en-US" altLang="zh-CN" b="1" i="0" dirty="0" smtClean="0">
                <a:solidFill>
                  <a:srgbClr val="7030A0"/>
                </a:solidFill>
              </a:rPr>
              <a:t>Andrew Williams</a:t>
            </a:r>
            <a:endParaRPr lang="en-US" altLang="zh-CN" i="0" dirty="0">
              <a:solidFill>
                <a:srgbClr val="7030A0"/>
              </a:solidFill>
            </a:endParaRPr>
          </a:p>
        </p:txBody>
      </p:sp>
      <p:sp>
        <p:nvSpPr>
          <p:cNvPr id="3" name="TextBox 2"/>
          <p:cNvSpPr txBox="1"/>
          <p:nvPr/>
        </p:nvSpPr>
        <p:spPr>
          <a:xfrm>
            <a:off x="304800" y="5615869"/>
            <a:ext cx="8839200" cy="480131"/>
          </a:xfrm>
          <a:prstGeom prst="rect">
            <a:avLst/>
          </a:prstGeom>
          <a:noFill/>
        </p:spPr>
        <p:txBody>
          <a:bodyPr wrap="square" rtlCol="0">
            <a:spAutoFit/>
          </a:bodyPr>
          <a:lstStyle/>
          <a:p>
            <a:pPr algn="ctr">
              <a:buNone/>
            </a:pPr>
            <a:r>
              <a:rPr lang="en-US" i="0" dirty="0" smtClean="0">
                <a:solidFill>
                  <a:srgbClr val="7030A0"/>
                </a:solidFill>
              </a:rPr>
              <a:t>Presented by </a:t>
            </a:r>
            <a:r>
              <a:rPr lang="en-US" i="0" dirty="0" err="1" smtClean="0">
                <a:solidFill>
                  <a:srgbClr val="7030A0"/>
                </a:solidFill>
              </a:rPr>
              <a:t>Hongyu</a:t>
            </a:r>
            <a:r>
              <a:rPr lang="en-US" i="0" dirty="0" smtClean="0">
                <a:solidFill>
                  <a:srgbClr val="7030A0"/>
                </a:solidFill>
              </a:rPr>
              <a:t> </a:t>
            </a:r>
            <a:r>
              <a:rPr lang="en-US" i="0" dirty="0" err="1" smtClean="0">
                <a:solidFill>
                  <a:srgbClr val="7030A0"/>
                </a:solidFill>
              </a:rPr>
              <a:t>Gao</a:t>
            </a:r>
            <a:r>
              <a:rPr lang="en-US" i="0" dirty="0" smtClean="0">
                <a:solidFill>
                  <a:srgbClr val="7030A0"/>
                </a:solidFill>
              </a:rPr>
              <a:t>, Northwestern University</a:t>
            </a:r>
            <a:endParaRPr lang="en-US" sz="3200" i="0" dirty="0" smtClean="0">
              <a:solidFill>
                <a:srgbClr val="00B0F0"/>
              </a:solidFill>
            </a:endParaRPr>
          </a:p>
        </p:txBody>
      </p:sp>
    </p:spTree>
  </p:cSld>
  <p:clrMapOvr>
    <a:masterClrMapping/>
  </p:clrMapOvr>
  <p:transition advTm="18637"/>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12"/>
          </p:nvPr>
        </p:nvSpPr>
        <p:spPr>
          <a:ln/>
        </p:spPr>
        <p:txBody>
          <a:bodyPr/>
          <a:lstStyle/>
          <a:p>
            <a:pPr>
              <a:defRPr/>
            </a:pPr>
            <a:fld id="{260B584C-B8D9-40E0-8C9A-FF601F4D4D7A}" type="slidenum">
              <a:rPr lang="en-US" altLang="zh-CN"/>
              <a:pPr>
                <a:defRPr/>
              </a:pPr>
              <a:t>10</a:t>
            </a:fld>
            <a:endParaRPr lang="en-US" altLang="zh-CN"/>
          </a:p>
        </p:txBody>
      </p:sp>
      <p:sp>
        <p:nvSpPr>
          <p:cNvPr id="256002" name="Rectangle 2"/>
          <p:cNvSpPr>
            <a:spLocks noGrp="1" noChangeArrowheads="1"/>
          </p:cNvSpPr>
          <p:nvPr>
            <p:ph type="title"/>
          </p:nvPr>
        </p:nvSpPr>
        <p:spPr>
          <a:xfrm>
            <a:off x="457200" y="0"/>
            <a:ext cx="8229600" cy="1143000"/>
          </a:xfrm>
        </p:spPr>
        <p:txBody>
          <a:bodyPr/>
          <a:lstStyle/>
          <a:p>
            <a:r>
              <a:rPr lang="en-US" altLang="zh-CN" dirty="0" smtClean="0"/>
              <a:t>Crucial Background: OPRF</a:t>
            </a:r>
          </a:p>
        </p:txBody>
      </p:sp>
      <p:sp>
        <p:nvSpPr>
          <p:cNvPr id="11" name="Rectangle 3"/>
          <p:cNvSpPr txBox="1">
            <a:spLocks noChangeArrowheads="1"/>
          </p:cNvSpPr>
          <p:nvPr/>
        </p:nvSpPr>
        <p:spPr bwMode="auto">
          <a:xfrm>
            <a:off x="533400" y="19050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a:lnSpc>
                <a:spcPct val="120000"/>
              </a:lnSpc>
            </a:pPr>
            <a:r>
              <a:rPr lang="en-US" altLang="zh-CN" sz="2800" i="0" dirty="0" smtClean="0"/>
              <a:t>Name: Oblivious </a:t>
            </a:r>
            <a:r>
              <a:rPr lang="en-US" altLang="zh-CN" sz="2800" i="0" dirty="0" err="1" smtClean="0"/>
              <a:t>PseudoRandom</a:t>
            </a:r>
            <a:r>
              <a:rPr lang="en-US" altLang="zh-CN" sz="2800" i="0" dirty="0" smtClean="0"/>
              <a:t> Functions</a:t>
            </a:r>
          </a:p>
          <a:p>
            <a:pPr>
              <a:lnSpc>
                <a:spcPct val="120000"/>
              </a:lnSpc>
            </a:pPr>
            <a:r>
              <a:rPr lang="en-US" altLang="zh-CN" sz="2800" i="0" dirty="0" smtClean="0"/>
              <a:t>Effect: Securely compute </a:t>
            </a:r>
            <a:r>
              <a:rPr lang="en-US" sz="2800" i="0" dirty="0"/>
              <a:t>f</a:t>
            </a:r>
            <a:r>
              <a:rPr lang="en-US" sz="2800" i="0" baseline="-25000" dirty="0"/>
              <a:t>s</a:t>
            </a:r>
            <a:r>
              <a:rPr lang="en-US" sz="2800" i="0" dirty="0"/>
              <a:t>(x</a:t>
            </a:r>
            <a:r>
              <a:rPr lang="en-US" sz="2800" i="0" dirty="0" smtClean="0"/>
              <a:t>)</a:t>
            </a:r>
          </a:p>
          <a:p>
            <a:pPr>
              <a:lnSpc>
                <a:spcPct val="120000"/>
              </a:lnSpc>
            </a:pPr>
            <a:r>
              <a:rPr lang="en-US" altLang="zh-CN" sz="2800" i="0" dirty="0" smtClean="0"/>
              <a:t>Input: s from sender and x from receiver</a:t>
            </a:r>
          </a:p>
          <a:p>
            <a:pPr>
              <a:lnSpc>
                <a:spcPct val="120000"/>
              </a:lnSpc>
            </a:pPr>
            <a:r>
              <a:rPr lang="en-US" altLang="zh-CN" sz="2800" i="0" dirty="0" smtClean="0"/>
              <a:t>Guarantee: </a:t>
            </a:r>
          </a:p>
          <a:p>
            <a:pPr lvl="1">
              <a:lnSpc>
                <a:spcPct val="120000"/>
              </a:lnSpc>
            </a:pPr>
            <a:r>
              <a:rPr lang="en-US" altLang="zh-CN" sz="2400" i="0" dirty="0" smtClean="0"/>
              <a:t>Sender learns nothing about x</a:t>
            </a:r>
          </a:p>
          <a:p>
            <a:pPr lvl="1">
              <a:lnSpc>
                <a:spcPct val="120000"/>
              </a:lnSpc>
            </a:pPr>
            <a:r>
              <a:rPr lang="en-US" altLang="zh-CN" sz="2400" i="0" dirty="0" smtClean="0"/>
              <a:t>Receiver only learns the value of </a:t>
            </a:r>
            <a:r>
              <a:rPr lang="en-US" sz="2400" i="0" dirty="0"/>
              <a:t>f</a:t>
            </a:r>
            <a:r>
              <a:rPr lang="en-US" sz="2400" i="0" baseline="-25000" dirty="0"/>
              <a:t>s</a:t>
            </a:r>
            <a:r>
              <a:rPr lang="en-US" sz="2400" i="0" dirty="0"/>
              <a:t>(x)</a:t>
            </a:r>
            <a:endParaRPr lang="en-US" altLang="zh-CN" sz="2400" i="0" dirty="0" smtClean="0"/>
          </a:p>
        </p:txBody>
      </p:sp>
    </p:spTree>
    <p:custDataLst>
      <p:tags r:id="rId1"/>
    </p:custDataLst>
    <p:extLst>
      <p:ext uri="{BB962C8B-B14F-4D97-AF65-F5344CB8AC3E}">
        <p14:creationId xmlns:p14="http://schemas.microsoft.com/office/powerpoint/2010/main" val="1065191506"/>
      </p:ext>
    </p:extLst>
  </p:cSld>
  <p:clrMapOvr>
    <a:masterClrMapping/>
  </p:clrMapOvr>
  <mc:AlternateContent xmlns:mc="http://schemas.openxmlformats.org/markup-compatibility/2006" xmlns:p14="http://schemas.microsoft.com/office/powerpoint/2010/main">
    <mc:Choice Requires="p14">
      <p:transition spd="slow" p14:dur="2000" advTm="90106"/>
    </mc:Choice>
    <mc:Fallback xmlns="">
      <p:transition spd="slow" advTm="90106"/>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12"/>
          </p:nvPr>
        </p:nvSpPr>
        <p:spPr>
          <a:ln/>
        </p:spPr>
        <p:txBody>
          <a:bodyPr/>
          <a:lstStyle/>
          <a:p>
            <a:pPr>
              <a:defRPr/>
            </a:pPr>
            <a:fld id="{260B584C-B8D9-40E0-8C9A-FF601F4D4D7A}" type="slidenum">
              <a:rPr lang="en-US" altLang="zh-CN"/>
              <a:pPr>
                <a:defRPr/>
              </a:pPr>
              <a:t>11</a:t>
            </a:fld>
            <a:endParaRPr lang="en-US" altLang="zh-CN"/>
          </a:p>
        </p:txBody>
      </p:sp>
      <p:sp>
        <p:nvSpPr>
          <p:cNvPr id="256002" name="Rectangle 2"/>
          <p:cNvSpPr>
            <a:spLocks noGrp="1" noChangeArrowheads="1"/>
          </p:cNvSpPr>
          <p:nvPr>
            <p:ph type="title"/>
          </p:nvPr>
        </p:nvSpPr>
        <p:spPr>
          <a:xfrm>
            <a:off x="457200" y="0"/>
            <a:ext cx="8229600" cy="1143000"/>
          </a:xfrm>
        </p:spPr>
        <p:txBody>
          <a:bodyPr/>
          <a:lstStyle/>
          <a:p>
            <a:r>
              <a:rPr lang="en-US" altLang="zh-CN" dirty="0" smtClean="0"/>
              <a:t>Key Design</a:t>
            </a:r>
          </a:p>
        </p:txBody>
      </p:sp>
      <p:sp>
        <p:nvSpPr>
          <p:cNvPr id="11" name="Rectangle 3"/>
          <p:cNvSpPr txBox="1">
            <a:spLocks noChangeArrowheads="1"/>
          </p:cNvSpPr>
          <p:nvPr/>
        </p:nvSpPr>
        <p:spPr bwMode="auto">
          <a:xfrm>
            <a:off x="533400" y="19050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a:lnSpc>
                <a:spcPct val="120000"/>
              </a:lnSpc>
            </a:pPr>
            <a:r>
              <a:rPr lang="en-US" altLang="zh-CN" sz="2800" i="0" dirty="0" smtClean="0"/>
              <a:t>Bob encrypts a message and Alice decrypts it</a:t>
            </a:r>
          </a:p>
          <a:p>
            <a:pPr lvl="1">
              <a:lnSpc>
                <a:spcPct val="120000"/>
              </a:lnSpc>
            </a:pPr>
            <a:r>
              <a:rPr lang="en-US" altLang="zh-CN" sz="2400" i="0" dirty="0" smtClean="0"/>
              <a:t>Bob and Alice share the secret </a:t>
            </a:r>
            <a:r>
              <a:rPr lang="en-US" sz="2400" i="0" dirty="0"/>
              <a:t>f</a:t>
            </a:r>
            <a:r>
              <a:rPr lang="en-US" sz="1050" i="0" dirty="0"/>
              <a:t>s</a:t>
            </a:r>
            <a:r>
              <a:rPr lang="en-US" sz="2400" i="0" dirty="0"/>
              <a:t>(</a:t>
            </a:r>
            <a:r>
              <a:rPr lang="en-US" sz="2400" i="0" dirty="0" err="1"/>
              <a:t>ht</a:t>
            </a:r>
            <a:r>
              <a:rPr lang="en-US" sz="2400" i="0" dirty="0" smtClean="0"/>
              <a:t>)</a:t>
            </a:r>
            <a:endParaRPr lang="en-US" sz="2000" i="0" dirty="0" smtClean="0"/>
          </a:p>
          <a:p>
            <a:pPr lvl="1">
              <a:lnSpc>
                <a:spcPct val="120000"/>
              </a:lnSpc>
            </a:pPr>
            <a:r>
              <a:rPr lang="en-US" sz="2400" i="0" dirty="0"/>
              <a:t>f</a:t>
            </a:r>
            <a:r>
              <a:rPr lang="en-US" sz="1400" i="0" dirty="0"/>
              <a:t>s</a:t>
            </a:r>
            <a:r>
              <a:rPr lang="en-US" sz="2400" i="0" dirty="0"/>
              <a:t>(</a:t>
            </a:r>
            <a:r>
              <a:rPr lang="en-US" sz="2400" i="0" dirty="0" err="1"/>
              <a:t>ht</a:t>
            </a:r>
            <a:r>
              <a:rPr lang="en-US" sz="2400" i="0" dirty="0" smtClean="0"/>
              <a:t>) is a cryptographic primitive that prevents Bob from learning </a:t>
            </a:r>
            <a:r>
              <a:rPr lang="en-US" sz="2400" i="0" dirty="0" err="1" smtClean="0"/>
              <a:t>ht</a:t>
            </a:r>
            <a:r>
              <a:rPr lang="en-US" sz="2400" i="0" dirty="0" smtClean="0"/>
              <a:t> (OPRF technique)</a:t>
            </a:r>
          </a:p>
          <a:p>
            <a:pPr>
              <a:lnSpc>
                <a:spcPct val="120000"/>
              </a:lnSpc>
            </a:pPr>
            <a:r>
              <a:rPr lang="en-US" altLang="zh-CN" sz="2800" i="0" dirty="0" smtClean="0"/>
              <a:t>The server forwards Bob’s message to Alice</a:t>
            </a:r>
          </a:p>
          <a:p>
            <a:pPr lvl="1">
              <a:lnSpc>
                <a:spcPct val="120000"/>
              </a:lnSpc>
            </a:pPr>
            <a:r>
              <a:rPr lang="en-US" altLang="zh-CN" sz="2400" i="0" dirty="0" smtClean="0"/>
              <a:t>Both Bob and Alice submit a cryptographic token, </a:t>
            </a:r>
            <a:r>
              <a:rPr lang="en-US" sz="2400" i="0" dirty="0"/>
              <a:t>H</a:t>
            </a:r>
            <a:r>
              <a:rPr lang="en-US" sz="2400" i="0" baseline="-25000" dirty="0"/>
              <a:t>2</a:t>
            </a:r>
            <a:r>
              <a:rPr lang="en-US" sz="2400" i="0" dirty="0"/>
              <a:t>(f</a:t>
            </a:r>
            <a:r>
              <a:rPr lang="en-US" sz="2400" i="0" baseline="-25000" dirty="0"/>
              <a:t>s</a:t>
            </a:r>
            <a:r>
              <a:rPr lang="en-US" sz="2400" i="0" dirty="0"/>
              <a:t>(</a:t>
            </a:r>
            <a:r>
              <a:rPr lang="en-US" sz="2400" i="0" dirty="0" err="1"/>
              <a:t>ht</a:t>
            </a:r>
            <a:r>
              <a:rPr lang="en-US" sz="2400" i="0" dirty="0" smtClean="0"/>
              <a:t>)), to the server</a:t>
            </a:r>
            <a:endParaRPr lang="en-US" altLang="zh-CN" sz="2400" i="0" dirty="0" smtClean="0"/>
          </a:p>
        </p:txBody>
      </p:sp>
    </p:spTree>
    <p:custDataLst>
      <p:tags r:id="rId1"/>
    </p:custDataLst>
    <p:extLst>
      <p:ext uri="{BB962C8B-B14F-4D97-AF65-F5344CB8AC3E}">
        <p14:creationId xmlns:p14="http://schemas.microsoft.com/office/powerpoint/2010/main" val="1740864273"/>
      </p:ext>
    </p:extLst>
  </p:cSld>
  <p:clrMapOvr>
    <a:masterClrMapping/>
  </p:clrMapOvr>
  <mc:AlternateContent xmlns:mc="http://schemas.openxmlformats.org/markup-compatibility/2006" xmlns:p14="http://schemas.microsoft.com/office/powerpoint/2010/main">
    <mc:Choice Requires="p14">
      <p:transition spd="slow" p14:dur="2000" advTm="90106"/>
    </mc:Choice>
    <mc:Fallback xmlns="">
      <p:transition spd="slow" advTm="90106"/>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12"/>
          </p:nvPr>
        </p:nvSpPr>
        <p:spPr>
          <a:ln/>
        </p:spPr>
        <p:txBody>
          <a:bodyPr/>
          <a:lstStyle/>
          <a:p>
            <a:pPr>
              <a:defRPr/>
            </a:pPr>
            <a:fld id="{F4E1C995-1BE2-4DC2-A0AF-1A3474D89E4A}" type="slidenum">
              <a:rPr lang="en-US" altLang="zh-CN"/>
              <a:pPr>
                <a:defRPr/>
              </a:pPr>
              <a:t>12</a:t>
            </a:fld>
            <a:endParaRPr lang="en-US" altLang="zh-CN" dirty="0"/>
          </a:p>
        </p:txBody>
      </p:sp>
      <p:sp>
        <p:nvSpPr>
          <p:cNvPr id="296962" name="Rectangle 2"/>
          <p:cNvSpPr>
            <a:spLocks noGrp="1" noChangeArrowheads="1"/>
          </p:cNvSpPr>
          <p:nvPr>
            <p:ph type="title"/>
          </p:nvPr>
        </p:nvSpPr>
        <p:spPr>
          <a:xfrm>
            <a:off x="1143000" y="0"/>
            <a:ext cx="8001000" cy="1143000"/>
          </a:xfrm>
        </p:spPr>
        <p:txBody>
          <a:bodyPr/>
          <a:lstStyle/>
          <a:p>
            <a:r>
              <a:rPr lang="en-US" altLang="zh-CN" sz="3800" dirty="0" smtClean="0"/>
              <a:t>Privacy Goals, re-visit</a:t>
            </a:r>
          </a:p>
        </p:txBody>
      </p:sp>
      <p:sp>
        <p:nvSpPr>
          <p:cNvPr id="296963" name="Rectangle 3"/>
          <p:cNvSpPr>
            <a:spLocks noGrp="1" noChangeArrowheads="1"/>
          </p:cNvSpPr>
          <p:nvPr>
            <p:ph type="body" idx="1"/>
          </p:nvPr>
        </p:nvSpPr>
        <p:spPr>
          <a:xfrm>
            <a:off x="457200" y="1447800"/>
            <a:ext cx="8610600" cy="4953000"/>
          </a:xfrm>
        </p:spPr>
        <p:txBody>
          <a:bodyPr/>
          <a:lstStyle/>
          <a:p>
            <a:pPr>
              <a:lnSpc>
                <a:spcPct val="120000"/>
              </a:lnSpc>
            </a:pPr>
            <a:r>
              <a:rPr lang="en-US" altLang="zh-CN" sz="2800" b="1" dirty="0" smtClean="0"/>
              <a:t>Server:</a:t>
            </a:r>
            <a:r>
              <a:rPr lang="en-US" altLang="zh-CN" sz="2800" dirty="0" smtClean="0"/>
              <a:t> learns minimal information beyond that obtained from performing the matching function.</a:t>
            </a:r>
          </a:p>
          <a:p>
            <a:pPr>
              <a:lnSpc>
                <a:spcPct val="120000"/>
              </a:lnSpc>
            </a:pPr>
            <a:r>
              <a:rPr lang="en-US" altLang="zh-CN" sz="2800" b="1" dirty="0" smtClean="0"/>
              <a:t>Tweeter:</a:t>
            </a:r>
            <a:r>
              <a:rPr lang="en-US" altLang="zh-CN" sz="2800" dirty="0" smtClean="0"/>
              <a:t> learns who subscribes to its </a:t>
            </a:r>
            <a:r>
              <a:rPr lang="en-US" altLang="zh-CN" sz="2800" dirty="0" err="1" smtClean="0"/>
              <a:t>hashtags</a:t>
            </a:r>
            <a:r>
              <a:rPr lang="en-US" altLang="zh-CN" sz="2800" dirty="0" smtClean="0"/>
              <a:t> but not which </a:t>
            </a:r>
            <a:r>
              <a:rPr lang="en-US" altLang="zh-CN" sz="2800" dirty="0" err="1" smtClean="0"/>
              <a:t>hashtags</a:t>
            </a:r>
            <a:r>
              <a:rPr lang="en-US" altLang="zh-CN" sz="2800" dirty="0" smtClean="0"/>
              <a:t> have been subscribed to.</a:t>
            </a:r>
          </a:p>
          <a:p>
            <a:pPr>
              <a:lnSpc>
                <a:spcPct val="120000"/>
              </a:lnSpc>
            </a:pPr>
            <a:r>
              <a:rPr lang="en-US" altLang="zh-CN" sz="2800" b="1" dirty="0" smtClean="0"/>
              <a:t>Follower:</a:t>
            </a:r>
            <a:r>
              <a:rPr lang="en-US" altLang="zh-CN" sz="2800" dirty="0" smtClean="0"/>
              <a:t> learns nothing beyond its own subscriptions. It learns no information about other subscribers or any tweets that do not match its subscriptions.</a:t>
            </a:r>
            <a:endParaRPr lang="en-US" altLang="zh-CN" sz="2400" dirty="0" smtClean="0"/>
          </a:p>
          <a:p>
            <a:pPr marL="457200" lvl="1" indent="0">
              <a:lnSpc>
                <a:spcPct val="120000"/>
              </a:lnSpc>
              <a:buNone/>
            </a:pPr>
            <a:endParaRPr lang="en-US" altLang="zh-CN" sz="2000" dirty="0" smtClean="0"/>
          </a:p>
          <a:p>
            <a:pPr lvl="1">
              <a:lnSpc>
                <a:spcPct val="120000"/>
              </a:lnSpc>
            </a:pPr>
            <a:endParaRPr lang="en-US" altLang="zh-CN" sz="2000" dirty="0" smtClean="0"/>
          </a:p>
        </p:txBody>
      </p:sp>
    </p:spTree>
    <p:extLst>
      <p:ext uri="{BB962C8B-B14F-4D97-AF65-F5344CB8AC3E}">
        <p14:creationId xmlns:p14="http://schemas.microsoft.com/office/powerpoint/2010/main" val="1295211772"/>
      </p:ext>
    </p:extLst>
  </p:cSld>
  <p:clrMapOvr>
    <a:masterClrMapping/>
  </p:clrMapOvr>
  <mc:AlternateContent xmlns:mc="http://schemas.openxmlformats.org/markup-compatibility/2006" xmlns:p14="http://schemas.microsoft.com/office/powerpoint/2010/main">
    <mc:Choice Requires="p14">
      <p:transition spd="slow" p14:dur="2000" advTm="49817"/>
    </mc:Choice>
    <mc:Fallback xmlns="">
      <p:transition spd="slow" advTm="49817"/>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96963">
                                            <p:txEl>
                                              <p:pRg st="0" end="0"/>
                                            </p:txEl>
                                          </p:spTgt>
                                        </p:tgtEl>
                                        <p:attrNameLst>
                                          <p:attrName>style.visibility</p:attrName>
                                        </p:attrNameLst>
                                      </p:cBhvr>
                                      <p:to>
                                        <p:strVal val="visible"/>
                                      </p:to>
                                    </p:set>
                                    <p:animEffect transition="in" filter="fade">
                                      <p:cBhvr>
                                        <p:cTn id="7" dur="500"/>
                                        <p:tgtEl>
                                          <p:spTgt spid="2969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96963">
                                            <p:txEl>
                                              <p:pRg st="1" end="1"/>
                                            </p:txEl>
                                          </p:spTgt>
                                        </p:tgtEl>
                                        <p:attrNameLst>
                                          <p:attrName>style.visibility</p:attrName>
                                        </p:attrNameLst>
                                      </p:cBhvr>
                                      <p:to>
                                        <p:strVal val="visible"/>
                                      </p:to>
                                    </p:set>
                                    <p:animEffect transition="in" filter="fade">
                                      <p:cBhvr>
                                        <p:cTn id="12" dur="500"/>
                                        <p:tgtEl>
                                          <p:spTgt spid="2969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96963">
                                            <p:txEl>
                                              <p:pRg st="2" end="2"/>
                                            </p:txEl>
                                          </p:spTgt>
                                        </p:tgtEl>
                                        <p:attrNameLst>
                                          <p:attrName>style.visibility</p:attrName>
                                        </p:attrNameLst>
                                      </p:cBhvr>
                                      <p:to>
                                        <p:strVal val="visible"/>
                                      </p:to>
                                    </p:set>
                                    <p:animEffect transition="in" filter="fade">
                                      <p:cBhvr>
                                        <p:cTn id="17" dur="500"/>
                                        <p:tgtEl>
                                          <p:spTgt spid="2969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12"/>
          </p:nvPr>
        </p:nvSpPr>
        <p:spPr>
          <a:ln/>
        </p:spPr>
        <p:txBody>
          <a:bodyPr/>
          <a:lstStyle/>
          <a:p>
            <a:pPr>
              <a:defRPr/>
            </a:pPr>
            <a:fld id="{5E2E2839-1731-4686-8920-010A7A8BD4B6}" type="slidenum">
              <a:rPr lang="en-US" altLang="zh-CN"/>
              <a:pPr>
                <a:defRPr/>
              </a:pPr>
              <a:t>13</a:t>
            </a:fld>
            <a:endParaRPr lang="en-US" altLang="zh-CN" dirty="0"/>
          </a:p>
        </p:txBody>
      </p:sp>
      <p:sp>
        <p:nvSpPr>
          <p:cNvPr id="268290" name="Rectangle 2"/>
          <p:cNvSpPr>
            <a:spLocks noGrp="1" noChangeArrowheads="1"/>
          </p:cNvSpPr>
          <p:nvPr>
            <p:ph type="title"/>
          </p:nvPr>
        </p:nvSpPr>
        <p:spPr>
          <a:xfrm>
            <a:off x="457200" y="0"/>
            <a:ext cx="8229600" cy="1143000"/>
          </a:xfrm>
        </p:spPr>
        <p:txBody>
          <a:bodyPr/>
          <a:lstStyle/>
          <a:p>
            <a:r>
              <a:rPr lang="en-US" altLang="zh-CN" dirty="0" smtClean="0"/>
              <a:t>System Prototype</a:t>
            </a:r>
          </a:p>
        </p:txBody>
      </p:sp>
      <p:pic>
        <p:nvPicPr>
          <p:cNvPr id="3" name="Content Placeholder 2"/>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295400" y="1295400"/>
            <a:ext cx="6596955" cy="4754563"/>
          </a:xfrm>
        </p:spPr>
      </p:pic>
    </p:spTree>
    <p:extLst>
      <p:ext uri="{BB962C8B-B14F-4D97-AF65-F5344CB8AC3E}">
        <p14:creationId xmlns:p14="http://schemas.microsoft.com/office/powerpoint/2010/main" val="146428994"/>
      </p:ext>
    </p:extLst>
  </p:cSld>
  <p:clrMapOvr>
    <a:masterClrMapping/>
  </p:clrMapOvr>
  <mc:AlternateContent xmlns:mc="http://schemas.openxmlformats.org/markup-compatibility/2006" xmlns:p14="http://schemas.microsoft.com/office/powerpoint/2010/main">
    <mc:Choice Requires="p14">
      <p:transition spd="slow" p14:dur="2000" advTm="98461"/>
    </mc:Choice>
    <mc:Fallback xmlns="">
      <p:transition spd="slow" advTm="98461"/>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705244"/>
            <a:ext cx="9144000" cy="3857356"/>
          </a:xfrm>
          <a:prstGeom prst="rect">
            <a:avLst/>
          </a:prstGeom>
        </p:spPr>
      </p:pic>
      <p:sp>
        <p:nvSpPr>
          <p:cNvPr id="5" name="Rectangle 7"/>
          <p:cNvSpPr>
            <a:spLocks noGrp="1" noChangeArrowheads="1"/>
          </p:cNvSpPr>
          <p:nvPr>
            <p:ph type="sldNum" sz="quarter" idx="12"/>
          </p:nvPr>
        </p:nvSpPr>
        <p:spPr>
          <a:ln/>
        </p:spPr>
        <p:txBody>
          <a:bodyPr/>
          <a:lstStyle/>
          <a:p>
            <a:pPr>
              <a:defRPr/>
            </a:pPr>
            <a:fld id="{15E16B9D-F949-4D6A-9818-B8D4B7C53DC7}" type="slidenum">
              <a:rPr lang="en-US" altLang="zh-CN"/>
              <a:pPr>
                <a:defRPr/>
              </a:pPr>
              <a:t>14</a:t>
            </a:fld>
            <a:endParaRPr lang="en-US" altLang="zh-CN" dirty="0"/>
          </a:p>
        </p:txBody>
      </p:sp>
      <p:sp>
        <p:nvSpPr>
          <p:cNvPr id="273410"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i="1">
                <a:solidFill>
                  <a:schemeClr val="folHlink"/>
                </a:solidFill>
                <a:latin typeface="Arial" charset="0"/>
                <a:ea typeface="宋体" pitchFamily="2" charset="-122"/>
              </a:defRPr>
            </a:lvl1pPr>
            <a:lvl2pPr marL="742950" indent="-285750" eaLnBrk="0" hangingPunct="0">
              <a:defRPr sz="2800" i="1">
                <a:solidFill>
                  <a:schemeClr val="folHlink"/>
                </a:solidFill>
                <a:latin typeface="Arial" charset="0"/>
                <a:ea typeface="宋体" pitchFamily="2" charset="-122"/>
              </a:defRPr>
            </a:lvl2pPr>
            <a:lvl3pPr marL="1143000" indent="-228600" eaLnBrk="0" hangingPunct="0">
              <a:defRPr sz="2800" i="1">
                <a:solidFill>
                  <a:schemeClr val="folHlink"/>
                </a:solidFill>
                <a:latin typeface="Arial" charset="0"/>
                <a:ea typeface="宋体" pitchFamily="2" charset="-122"/>
              </a:defRPr>
            </a:lvl3pPr>
            <a:lvl4pPr marL="1600200" indent="-228600" eaLnBrk="0" hangingPunct="0">
              <a:defRPr sz="2800" i="1">
                <a:solidFill>
                  <a:schemeClr val="folHlink"/>
                </a:solidFill>
                <a:latin typeface="Arial" charset="0"/>
                <a:ea typeface="宋体" pitchFamily="2" charset="-122"/>
              </a:defRPr>
            </a:lvl4pPr>
            <a:lvl5pPr marL="2057400" indent="-228600" eaLnBrk="0" hangingPunct="0">
              <a:defRPr sz="2800" i="1">
                <a:solidFill>
                  <a:schemeClr val="folHlink"/>
                </a:solidFill>
                <a:latin typeface="Arial" charset="0"/>
                <a:ea typeface="宋体" pitchFamily="2" charset="-122"/>
              </a:defRPr>
            </a:lvl5pPr>
            <a:lvl6pPr marL="2514600" indent="-228600" eaLnBrk="0" fontAlgn="base" hangingPunct="0">
              <a:lnSpc>
                <a:spcPct val="90000"/>
              </a:lnSpc>
              <a:spcBef>
                <a:spcPct val="20000"/>
              </a:spcBef>
              <a:spcAft>
                <a:spcPct val="0"/>
              </a:spcAft>
              <a:buChar char="•"/>
              <a:defRPr sz="2800" i="1">
                <a:solidFill>
                  <a:schemeClr val="folHlink"/>
                </a:solidFill>
                <a:latin typeface="Arial" charset="0"/>
                <a:ea typeface="宋体" pitchFamily="2" charset="-122"/>
              </a:defRPr>
            </a:lvl6pPr>
            <a:lvl7pPr marL="2971800" indent="-228600" eaLnBrk="0" fontAlgn="base" hangingPunct="0">
              <a:lnSpc>
                <a:spcPct val="90000"/>
              </a:lnSpc>
              <a:spcBef>
                <a:spcPct val="20000"/>
              </a:spcBef>
              <a:spcAft>
                <a:spcPct val="0"/>
              </a:spcAft>
              <a:buChar char="•"/>
              <a:defRPr sz="2800" i="1">
                <a:solidFill>
                  <a:schemeClr val="folHlink"/>
                </a:solidFill>
                <a:latin typeface="Arial" charset="0"/>
                <a:ea typeface="宋体" pitchFamily="2" charset="-122"/>
              </a:defRPr>
            </a:lvl7pPr>
            <a:lvl8pPr marL="3429000" indent="-228600" eaLnBrk="0" fontAlgn="base" hangingPunct="0">
              <a:lnSpc>
                <a:spcPct val="90000"/>
              </a:lnSpc>
              <a:spcBef>
                <a:spcPct val="20000"/>
              </a:spcBef>
              <a:spcAft>
                <a:spcPct val="0"/>
              </a:spcAft>
              <a:buChar char="•"/>
              <a:defRPr sz="2800" i="1">
                <a:solidFill>
                  <a:schemeClr val="folHlink"/>
                </a:solidFill>
                <a:latin typeface="Arial" charset="0"/>
                <a:ea typeface="宋体" pitchFamily="2" charset="-122"/>
              </a:defRPr>
            </a:lvl8pPr>
            <a:lvl9pPr marL="3886200" indent="-228600" eaLnBrk="0" fontAlgn="base" hangingPunct="0">
              <a:lnSpc>
                <a:spcPct val="90000"/>
              </a:lnSpc>
              <a:spcBef>
                <a:spcPct val="20000"/>
              </a:spcBef>
              <a:spcAft>
                <a:spcPct val="0"/>
              </a:spcAft>
              <a:buChar char="•"/>
              <a:defRPr sz="2800" i="1">
                <a:solidFill>
                  <a:schemeClr val="folHlink"/>
                </a:solidFill>
                <a:latin typeface="Arial" charset="0"/>
                <a:ea typeface="宋体" pitchFamily="2" charset="-122"/>
              </a:defRPr>
            </a:lvl9pPr>
          </a:lstStyle>
          <a:p>
            <a:pPr algn="r" eaLnBrk="1" hangingPunct="1">
              <a:lnSpc>
                <a:spcPct val="100000"/>
              </a:lnSpc>
              <a:spcBef>
                <a:spcPct val="0"/>
              </a:spcBef>
              <a:buFontTx/>
              <a:buNone/>
            </a:pPr>
            <a:fld id="{1534AE82-25D8-4E56-8683-9FCA5492A265}" type="slidenum">
              <a:rPr lang="en-US" altLang="zh-CN" sz="1400" i="0">
                <a:solidFill>
                  <a:schemeClr val="tx1"/>
                </a:solidFill>
              </a:rPr>
              <a:pPr algn="r" eaLnBrk="1" hangingPunct="1">
                <a:lnSpc>
                  <a:spcPct val="100000"/>
                </a:lnSpc>
                <a:spcBef>
                  <a:spcPct val="0"/>
                </a:spcBef>
                <a:buFontTx/>
                <a:buNone/>
              </a:pPr>
              <a:t>14</a:t>
            </a:fld>
            <a:endParaRPr lang="en-US" altLang="zh-CN" sz="1400" i="0" dirty="0">
              <a:solidFill>
                <a:schemeClr val="tx1"/>
              </a:solidFill>
            </a:endParaRPr>
          </a:p>
        </p:txBody>
      </p:sp>
      <p:sp>
        <p:nvSpPr>
          <p:cNvPr id="7" name="Rectangle 2"/>
          <p:cNvSpPr txBox="1">
            <a:spLocks noChangeArrowheads="1"/>
          </p:cNvSpPr>
          <p:nvPr/>
        </p:nvSpPr>
        <p:spPr>
          <a:xfrm>
            <a:off x="457200" y="0"/>
            <a:ext cx="8229600" cy="11430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宋体" pitchFamily="2" charset="-122"/>
              </a:defRPr>
            </a:lvl2pPr>
            <a:lvl3pPr algn="ctr" rtl="0" eaLnBrk="0" fontAlgn="base" hangingPunct="0">
              <a:spcBef>
                <a:spcPct val="0"/>
              </a:spcBef>
              <a:spcAft>
                <a:spcPct val="0"/>
              </a:spcAft>
              <a:defRPr sz="4400">
                <a:solidFill>
                  <a:schemeClr val="tx2"/>
                </a:solidFill>
                <a:latin typeface="Arial" pitchFamily="34" charset="0"/>
                <a:ea typeface="宋体" pitchFamily="2" charset="-122"/>
              </a:defRPr>
            </a:lvl3pPr>
            <a:lvl4pPr algn="ctr" rtl="0" eaLnBrk="0" fontAlgn="base" hangingPunct="0">
              <a:spcBef>
                <a:spcPct val="0"/>
              </a:spcBef>
              <a:spcAft>
                <a:spcPct val="0"/>
              </a:spcAft>
              <a:defRPr sz="4400">
                <a:solidFill>
                  <a:schemeClr val="tx2"/>
                </a:solidFill>
                <a:latin typeface="Arial" pitchFamily="34" charset="0"/>
                <a:ea typeface="宋体" pitchFamily="2" charset="-122"/>
              </a:defRPr>
            </a:lvl4pPr>
            <a:lvl5pPr algn="ctr" rtl="0" eaLnBrk="0" fontAlgn="base" hangingPunct="0">
              <a:spcBef>
                <a:spcPct val="0"/>
              </a:spcBef>
              <a:spcAft>
                <a:spcPct val="0"/>
              </a:spcAft>
              <a:defRPr sz="4400">
                <a:solidFill>
                  <a:schemeClr val="tx2"/>
                </a:solidFill>
                <a:latin typeface="Arial" pitchFamily="34" charset="0"/>
                <a:ea typeface="宋体" pitchFamily="2" charset="-122"/>
              </a:defRPr>
            </a:lvl5pPr>
            <a:lvl6pPr marL="457200" algn="ctr" rtl="0" fontAlgn="base">
              <a:spcBef>
                <a:spcPct val="0"/>
              </a:spcBef>
              <a:spcAft>
                <a:spcPct val="0"/>
              </a:spcAft>
              <a:defRPr sz="4400">
                <a:solidFill>
                  <a:schemeClr val="tx2"/>
                </a:solidFill>
                <a:latin typeface="Arial" pitchFamily="34" charset="0"/>
                <a:ea typeface="宋体" pitchFamily="2" charset="-122"/>
              </a:defRPr>
            </a:lvl6pPr>
            <a:lvl7pPr marL="914400" algn="ctr" rtl="0" fontAlgn="base">
              <a:spcBef>
                <a:spcPct val="0"/>
              </a:spcBef>
              <a:spcAft>
                <a:spcPct val="0"/>
              </a:spcAft>
              <a:defRPr sz="4400">
                <a:solidFill>
                  <a:schemeClr val="tx2"/>
                </a:solidFill>
                <a:latin typeface="Arial" pitchFamily="34" charset="0"/>
                <a:ea typeface="宋体" pitchFamily="2" charset="-122"/>
              </a:defRPr>
            </a:lvl7pPr>
            <a:lvl8pPr marL="1371600" algn="ctr" rtl="0" fontAlgn="base">
              <a:spcBef>
                <a:spcPct val="0"/>
              </a:spcBef>
              <a:spcAft>
                <a:spcPct val="0"/>
              </a:spcAft>
              <a:defRPr sz="4400">
                <a:solidFill>
                  <a:schemeClr val="tx2"/>
                </a:solidFill>
                <a:latin typeface="Arial" pitchFamily="34" charset="0"/>
                <a:ea typeface="宋体" pitchFamily="2" charset="-122"/>
              </a:defRPr>
            </a:lvl8pPr>
            <a:lvl9pPr marL="1828800" algn="ctr" rtl="0" fontAlgn="base">
              <a:spcBef>
                <a:spcPct val="0"/>
              </a:spcBef>
              <a:spcAft>
                <a:spcPct val="0"/>
              </a:spcAft>
              <a:defRPr sz="4400">
                <a:solidFill>
                  <a:schemeClr val="tx2"/>
                </a:solidFill>
                <a:latin typeface="Arial" pitchFamily="34" charset="0"/>
                <a:ea typeface="宋体" pitchFamily="2" charset="-122"/>
              </a:defRPr>
            </a:lvl9pPr>
          </a:lstStyle>
          <a:p>
            <a:pPr>
              <a:buNone/>
            </a:pPr>
            <a:r>
              <a:rPr lang="en-US" altLang="zh-CN" i="0" dirty="0" smtClean="0"/>
              <a:t>Performance Overhead</a:t>
            </a:r>
          </a:p>
        </p:txBody>
      </p:sp>
      <p:sp>
        <p:nvSpPr>
          <p:cNvPr id="3" name="Rounded Rectangle 2"/>
          <p:cNvSpPr/>
          <p:nvPr/>
        </p:nvSpPr>
        <p:spPr bwMode="auto">
          <a:xfrm>
            <a:off x="152400" y="2667000"/>
            <a:ext cx="6705600" cy="1143000"/>
          </a:xfrm>
          <a:prstGeom prst="roundRect">
            <a:avLst/>
          </a:prstGeom>
          <a:noFill/>
          <a:ln w="508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en-US" sz="2800" b="0" i="0" u="none" strike="noStrike" cap="none" normalizeH="0" baseline="0" dirty="0" smtClean="0">
              <a:ln>
                <a:noFill/>
              </a:ln>
              <a:solidFill>
                <a:schemeClr val="tx1"/>
              </a:solidFill>
              <a:effectLst/>
              <a:latin typeface="Arial" pitchFamily="34" charset="0"/>
              <a:ea typeface="宋体" pitchFamily="2" charset="-122"/>
              <a:cs typeface="Arial" pitchFamily="34" charset="0"/>
            </a:endParaRPr>
          </a:p>
        </p:txBody>
      </p:sp>
      <p:sp>
        <p:nvSpPr>
          <p:cNvPr id="4" name="Oval Callout 3"/>
          <p:cNvSpPr/>
          <p:nvPr/>
        </p:nvSpPr>
        <p:spPr bwMode="auto">
          <a:xfrm>
            <a:off x="4572000" y="1447800"/>
            <a:ext cx="1981200" cy="990600"/>
          </a:xfrm>
          <a:prstGeom prst="wedgeEllipseCallout">
            <a:avLst/>
          </a:prstGeom>
          <a:solidFill>
            <a:schemeClr val="bg1"/>
          </a:solid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r>
              <a:rPr kumimoji="0" lang="en-US" sz="2800" b="0" i="0" u="none" strike="noStrike" cap="none" normalizeH="0" baseline="0" dirty="0" smtClean="0">
                <a:ln>
                  <a:noFill/>
                </a:ln>
                <a:solidFill>
                  <a:srgbClr val="FF0000"/>
                </a:solidFill>
                <a:effectLst/>
                <a:latin typeface="Arial" pitchFamily="34" charset="0"/>
                <a:ea typeface="宋体" pitchFamily="2" charset="-122"/>
                <a:cs typeface="Arial" pitchFamily="34" charset="0"/>
              </a:rPr>
              <a:t>&lt;1ms</a:t>
            </a:r>
          </a:p>
        </p:txBody>
      </p:sp>
      <p:sp>
        <p:nvSpPr>
          <p:cNvPr id="6" name="Rounded Rectangle 5"/>
          <p:cNvSpPr/>
          <p:nvPr/>
        </p:nvSpPr>
        <p:spPr bwMode="auto">
          <a:xfrm>
            <a:off x="152400" y="3810000"/>
            <a:ext cx="6705600" cy="685800"/>
          </a:xfrm>
          <a:prstGeom prst="roundRect">
            <a:avLst/>
          </a:prstGeom>
          <a:noFill/>
          <a:ln w="508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en-US" sz="2800" b="0" i="0" u="none" strike="noStrike" cap="none" normalizeH="0" baseline="0" dirty="0" smtClean="0">
              <a:ln>
                <a:noFill/>
              </a:ln>
              <a:solidFill>
                <a:schemeClr val="tx1"/>
              </a:solidFill>
              <a:effectLst/>
              <a:latin typeface="Arial" pitchFamily="34" charset="0"/>
              <a:ea typeface="宋体" pitchFamily="2" charset="-122"/>
              <a:cs typeface="Arial" pitchFamily="34" charset="0"/>
            </a:endParaRPr>
          </a:p>
        </p:txBody>
      </p:sp>
      <p:sp>
        <p:nvSpPr>
          <p:cNvPr id="8" name="Oval Callout 7" descr="Also, "/>
          <p:cNvSpPr/>
          <p:nvPr/>
        </p:nvSpPr>
        <p:spPr bwMode="auto">
          <a:xfrm>
            <a:off x="1981200" y="1943100"/>
            <a:ext cx="4724400" cy="1690822"/>
          </a:xfrm>
          <a:prstGeom prst="wedgeEllipseCallout">
            <a:avLst/>
          </a:prstGeom>
          <a:solidFill>
            <a:schemeClr val="bg1"/>
          </a:solid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r>
              <a:rPr kumimoji="0" lang="en-US" sz="2800" b="0" i="0" u="none" strike="noStrike" cap="none" normalizeH="0" baseline="0" dirty="0" smtClean="0">
                <a:ln>
                  <a:noFill/>
                </a:ln>
                <a:solidFill>
                  <a:srgbClr val="FF0000"/>
                </a:solidFill>
                <a:effectLst/>
                <a:latin typeface="Arial" pitchFamily="34" charset="0"/>
                <a:ea typeface="宋体" pitchFamily="2" charset="-122"/>
                <a:cs typeface="Arial" pitchFamily="34" charset="0"/>
              </a:rPr>
              <a:t>Also</a:t>
            </a:r>
            <a:r>
              <a:rPr kumimoji="0" lang="en-US" sz="2800" b="0" i="0" u="none" strike="noStrike" cap="none" normalizeH="0" dirty="0" smtClean="0">
                <a:ln>
                  <a:noFill/>
                </a:ln>
                <a:solidFill>
                  <a:srgbClr val="FF0000"/>
                </a:solidFill>
                <a:effectLst/>
                <a:latin typeface="Arial" pitchFamily="34" charset="0"/>
                <a:ea typeface="宋体" pitchFamily="2" charset="-122"/>
                <a:cs typeface="Arial" pitchFamily="34" charset="0"/>
              </a:rPr>
              <a:t> </a:t>
            </a:r>
            <a:r>
              <a:rPr kumimoji="0" lang="en-US" sz="2800" b="0" i="0" u="none" strike="noStrike" cap="none" normalizeH="0" baseline="0" dirty="0" smtClean="0">
                <a:ln>
                  <a:noFill/>
                </a:ln>
                <a:solidFill>
                  <a:srgbClr val="FF0000"/>
                </a:solidFill>
                <a:effectLst/>
                <a:latin typeface="Arial" pitchFamily="34" charset="0"/>
                <a:ea typeface="宋体" pitchFamily="2" charset="-122"/>
                <a:cs typeface="Arial" pitchFamily="34" charset="0"/>
              </a:rPr>
              <a:t>negligible</a:t>
            </a:r>
            <a:r>
              <a:rPr kumimoji="0" lang="en-US" sz="2800" b="0" i="0" u="none" strike="noStrike" cap="none" normalizeH="0" dirty="0" smtClean="0">
                <a:ln>
                  <a:noFill/>
                </a:ln>
                <a:solidFill>
                  <a:srgbClr val="FF0000"/>
                </a:solidFill>
                <a:effectLst/>
                <a:latin typeface="Arial" pitchFamily="34" charset="0"/>
                <a:ea typeface="宋体" pitchFamily="2" charset="-122"/>
                <a:cs typeface="Arial" pitchFamily="34" charset="0"/>
              </a:rPr>
              <a:t> comparing to web transactions</a:t>
            </a:r>
            <a:endParaRPr kumimoji="0" lang="en-US" sz="2800" b="0" i="0" u="none" strike="noStrike" cap="none" normalizeH="0" baseline="0" dirty="0" smtClean="0">
              <a:ln>
                <a:noFill/>
              </a:ln>
              <a:solidFill>
                <a:srgbClr val="FF0000"/>
              </a:solidFill>
              <a:effectLst/>
              <a:latin typeface="Arial" pitchFamily="34" charset="0"/>
              <a:ea typeface="宋体" pitchFamily="2" charset="-122"/>
              <a:cs typeface="Arial" pitchFamily="34" charset="0"/>
            </a:endParaRPr>
          </a:p>
        </p:txBody>
      </p:sp>
      <p:sp>
        <p:nvSpPr>
          <p:cNvPr id="10" name="Rounded Rectangle 9"/>
          <p:cNvSpPr/>
          <p:nvPr/>
        </p:nvSpPr>
        <p:spPr bwMode="auto">
          <a:xfrm>
            <a:off x="152400" y="4495800"/>
            <a:ext cx="6705600" cy="457200"/>
          </a:xfrm>
          <a:prstGeom prst="roundRect">
            <a:avLst/>
          </a:prstGeom>
          <a:noFill/>
          <a:ln w="508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endParaRPr kumimoji="0" lang="en-US" sz="2800" b="0" i="0" u="none" strike="noStrike" cap="none" normalizeH="0" baseline="0" dirty="0" smtClean="0">
              <a:ln>
                <a:noFill/>
              </a:ln>
              <a:solidFill>
                <a:schemeClr val="tx1"/>
              </a:solidFill>
              <a:effectLst/>
              <a:latin typeface="Arial" pitchFamily="34" charset="0"/>
              <a:ea typeface="宋体" pitchFamily="2" charset="-122"/>
              <a:cs typeface="Arial" pitchFamily="34" charset="0"/>
            </a:endParaRPr>
          </a:p>
        </p:txBody>
      </p:sp>
      <p:sp>
        <p:nvSpPr>
          <p:cNvPr id="11" name="Oval Callout 10"/>
          <p:cNvSpPr/>
          <p:nvPr/>
        </p:nvSpPr>
        <p:spPr bwMode="auto">
          <a:xfrm>
            <a:off x="1676400" y="2788511"/>
            <a:ext cx="3200400" cy="1554889"/>
          </a:xfrm>
          <a:prstGeom prst="wedgeEllipseCallout">
            <a:avLst/>
          </a:prstGeom>
          <a:solidFill>
            <a:schemeClr val="bg1"/>
          </a:solid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buNone/>
              <a:tabLst/>
            </a:pPr>
            <a:r>
              <a:rPr kumimoji="0" lang="en-US" sz="2800" b="0" i="0" u="none" strike="noStrike" cap="none" normalizeH="0" baseline="0" dirty="0" smtClean="0">
                <a:ln>
                  <a:noFill/>
                </a:ln>
                <a:solidFill>
                  <a:srgbClr val="FF0000"/>
                </a:solidFill>
                <a:effectLst/>
                <a:latin typeface="Arial" pitchFamily="34" charset="0"/>
                <a:ea typeface="宋体" pitchFamily="2" charset="-122"/>
                <a:cs typeface="Arial" pitchFamily="34" charset="0"/>
              </a:rPr>
              <a:t>Comparable</a:t>
            </a:r>
            <a:r>
              <a:rPr kumimoji="0" lang="en-US" sz="2800" b="0" i="0" u="none" strike="noStrike" cap="none" normalizeH="0" dirty="0" smtClean="0">
                <a:ln>
                  <a:noFill/>
                </a:ln>
                <a:solidFill>
                  <a:srgbClr val="FF0000"/>
                </a:solidFill>
                <a:effectLst/>
                <a:latin typeface="Arial" pitchFamily="34" charset="0"/>
                <a:ea typeface="宋体" pitchFamily="2" charset="-122"/>
                <a:cs typeface="Arial" pitchFamily="34" charset="0"/>
              </a:rPr>
              <a:t> to current Twitter</a:t>
            </a:r>
            <a:endParaRPr kumimoji="0" lang="en-US" sz="2800" b="0" i="0" u="none" strike="noStrike" cap="none" normalizeH="0" baseline="0" dirty="0" smtClean="0">
              <a:ln>
                <a:noFill/>
              </a:ln>
              <a:solidFill>
                <a:srgbClr val="FF0000"/>
              </a:solidFill>
              <a:effectLst/>
              <a:latin typeface="Arial" pitchFamily="34" charset="0"/>
              <a:ea typeface="宋体" pitchFamily="2" charset="-122"/>
              <a:cs typeface="Arial" pitchFamily="34" charset="0"/>
            </a:endParaRPr>
          </a:p>
        </p:txBody>
      </p:sp>
    </p:spTree>
    <p:extLst>
      <p:ext uri="{BB962C8B-B14F-4D97-AF65-F5344CB8AC3E}">
        <p14:creationId xmlns:p14="http://schemas.microsoft.com/office/powerpoint/2010/main" val="4108143541"/>
      </p:ext>
    </p:extLst>
  </p:cSld>
  <p:clrMapOvr>
    <a:masterClrMapping/>
  </p:clrMapOvr>
  <mc:AlternateContent xmlns:mc="http://schemas.openxmlformats.org/markup-compatibility/2006" xmlns:p14="http://schemas.microsoft.com/office/powerpoint/2010/main">
    <mc:Choice Requires="p14">
      <p:transition spd="slow" p14:dur="2000" advTm="27680"/>
    </mc:Choice>
    <mc:Fallback xmlns="">
      <p:transition spd="slow" advTm="2768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3"/>
                                        </p:tgtEl>
                                      </p:cBhvr>
                                    </p:animEffect>
                                    <p:set>
                                      <p:cBhvr>
                                        <p:cTn id="15" dur="1" fill="hold">
                                          <p:stCondLst>
                                            <p:cond delay="499"/>
                                          </p:stCondLst>
                                        </p:cTn>
                                        <p:tgtEl>
                                          <p:spTgt spid="3"/>
                                        </p:tgtEl>
                                        <p:attrNameLst>
                                          <p:attrName>style.visibility</p:attrName>
                                        </p:attrNameLst>
                                      </p:cBhvr>
                                      <p:to>
                                        <p:strVal val="hidden"/>
                                      </p:to>
                                    </p:set>
                                  </p:childTnLst>
                                </p:cTn>
                              </p:par>
                              <p:par>
                                <p:cTn id="16" presetID="10" presetClass="exit" presetSubtype="0" fill="hold" grpId="1" nodeType="withEffect">
                                  <p:stCondLst>
                                    <p:cond delay="0"/>
                                  </p:stCondLst>
                                  <p:childTnLst>
                                    <p:animEffect transition="out" filter="fade">
                                      <p:cBhvr>
                                        <p:cTn id="17" dur="500"/>
                                        <p:tgtEl>
                                          <p:spTgt spid="4"/>
                                        </p:tgtEl>
                                      </p:cBhvr>
                                    </p:animEffect>
                                    <p:set>
                                      <p:cBhvr>
                                        <p:cTn id="18" dur="1" fill="hold">
                                          <p:stCondLst>
                                            <p:cond delay="499"/>
                                          </p:stCondLst>
                                        </p:cTn>
                                        <p:tgtEl>
                                          <p:spTgt spid="4"/>
                                        </p:tgtEl>
                                        <p:attrNameLst>
                                          <p:attrName>style.visibility</p:attrName>
                                        </p:attrNameLst>
                                      </p:cBhvr>
                                      <p:to>
                                        <p:strVal val="hidden"/>
                                      </p:to>
                                    </p:set>
                                  </p:childTnLst>
                                </p:cTn>
                              </p:par>
                              <p:par>
                                <p:cTn id="19" presetID="10"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1" nodeType="clickEffect">
                                  <p:stCondLst>
                                    <p:cond delay="0"/>
                                  </p:stCondLst>
                                  <p:childTnLst>
                                    <p:animEffect transition="out" filter="fade">
                                      <p:cBhvr>
                                        <p:cTn id="28" dur="500"/>
                                        <p:tgtEl>
                                          <p:spTgt spid="6"/>
                                        </p:tgtEl>
                                      </p:cBhvr>
                                    </p:animEffect>
                                    <p:set>
                                      <p:cBhvr>
                                        <p:cTn id="29" dur="1" fill="hold">
                                          <p:stCondLst>
                                            <p:cond delay="499"/>
                                          </p:stCondLst>
                                        </p:cTn>
                                        <p:tgtEl>
                                          <p:spTgt spid="6"/>
                                        </p:tgtEl>
                                        <p:attrNameLst>
                                          <p:attrName>style.visibility</p:attrName>
                                        </p:attrNameLst>
                                      </p:cBhvr>
                                      <p:to>
                                        <p:strVal val="hidden"/>
                                      </p:to>
                                    </p:set>
                                  </p:childTnLst>
                                </p:cTn>
                              </p:par>
                              <p:par>
                                <p:cTn id="30" presetID="10" presetClass="exit" presetSubtype="0" fill="hold" grpId="1" nodeType="withEffect">
                                  <p:stCondLst>
                                    <p:cond delay="0"/>
                                  </p:stCondLst>
                                  <p:childTnLst>
                                    <p:animEffect transition="out" filter="fade">
                                      <p:cBhvr>
                                        <p:cTn id="31" dur="500"/>
                                        <p:tgtEl>
                                          <p:spTgt spid="8"/>
                                        </p:tgtEl>
                                      </p:cBhvr>
                                    </p:animEffect>
                                    <p:set>
                                      <p:cBhvr>
                                        <p:cTn id="32" dur="1" fill="hold">
                                          <p:stCondLst>
                                            <p:cond delay="499"/>
                                          </p:stCondLst>
                                        </p:cTn>
                                        <p:tgtEl>
                                          <p:spTgt spid="8"/>
                                        </p:tgtEl>
                                        <p:attrNameLst>
                                          <p:attrName>style.visibility</p:attrName>
                                        </p:attrNameLst>
                                      </p:cBhvr>
                                      <p:to>
                                        <p:strVal val="hidden"/>
                                      </p:to>
                                    </p:set>
                                  </p:childTnLst>
                                </p:cTn>
                              </p:par>
                              <p:par>
                                <p:cTn id="33" presetID="10" presetClass="entr" presetSubtype="0"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500"/>
                                        <p:tgtEl>
                                          <p:spTgt spid="11"/>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4" grpId="0" animBg="1"/>
      <p:bldP spid="4" grpId="1" animBg="1"/>
      <p:bldP spid="6" grpId="0" animBg="1"/>
      <p:bldP spid="6" grpId="1" animBg="1"/>
      <p:bldP spid="8" grpId="0" animBg="1"/>
      <p:bldP spid="8" grpId="1" animBg="1"/>
      <p:bldP spid="10" grpId="0" animBg="1"/>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12"/>
          </p:nvPr>
        </p:nvSpPr>
        <p:spPr>
          <a:ln/>
        </p:spPr>
        <p:txBody>
          <a:bodyPr/>
          <a:lstStyle/>
          <a:p>
            <a:pPr>
              <a:defRPr/>
            </a:pPr>
            <a:fld id="{260B584C-B8D9-40E0-8C9A-FF601F4D4D7A}" type="slidenum">
              <a:rPr lang="en-US" altLang="zh-CN"/>
              <a:pPr>
                <a:defRPr/>
              </a:pPr>
              <a:t>15</a:t>
            </a:fld>
            <a:endParaRPr lang="en-US" altLang="zh-CN"/>
          </a:p>
        </p:txBody>
      </p:sp>
      <p:sp>
        <p:nvSpPr>
          <p:cNvPr id="256002" name="Rectangle 2"/>
          <p:cNvSpPr>
            <a:spLocks noGrp="1" noChangeArrowheads="1"/>
          </p:cNvSpPr>
          <p:nvPr>
            <p:ph type="title"/>
          </p:nvPr>
        </p:nvSpPr>
        <p:spPr>
          <a:xfrm>
            <a:off x="457200" y="0"/>
            <a:ext cx="8229600" cy="1143000"/>
          </a:xfrm>
        </p:spPr>
        <p:txBody>
          <a:bodyPr/>
          <a:lstStyle/>
          <a:p>
            <a:r>
              <a:rPr lang="en-US" altLang="zh-CN" dirty="0" smtClean="0"/>
              <a:t>Discussions</a:t>
            </a:r>
          </a:p>
        </p:txBody>
      </p:sp>
      <p:sp>
        <p:nvSpPr>
          <p:cNvPr id="11" name="Rectangle 3"/>
          <p:cNvSpPr txBox="1">
            <a:spLocks noChangeArrowheads="1"/>
          </p:cNvSpPr>
          <p:nvPr/>
        </p:nvSpPr>
        <p:spPr bwMode="auto">
          <a:xfrm>
            <a:off x="533400" y="19050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a:lnSpc>
                <a:spcPct val="120000"/>
              </a:lnSpc>
            </a:pPr>
            <a:r>
              <a:rPr lang="en-US" altLang="zh-CN" sz="2800" i="0" dirty="0" smtClean="0"/>
              <a:t>The collusion disaster:</a:t>
            </a:r>
          </a:p>
          <a:p>
            <a:pPr lvl="1">
              <a:lnSpc>
                <a:spcPct val="120000"/>
              </a:lnSpc>
            </a:pPr>
            <a:r>
              <a:rPr lang="en-US" altLang="zh-CN" sz="2400" i="0" dirty="0" smtClean="0"/>
              <a:t>By colluding with Alice, for all </a:t>
            </a:r>
            <a:r>
              <a:rPr lang="en-US" altLang="zh-CN" sz="2400" i="0" dirty="0" err="1" smtClean="0"/>
              <a:t>hashtags</a:t>
            </a:r>
            <a:r>
              <a:rPr lang="en-US" altLang="zh-CN" sz="2400" i="0" dirty="0" smtClean="0"/>
              <a:t> that Alice follows, the server can learn </a:t>
            </a:r>
            <a:r>
              <a:rPr lang="en-US" sz="2400" i="0" dirty="0"/>
              <a:t>H</a:t>
            </a:r>
            <a:r>
              <a:rPr lang="en-US" sz="2400" i="0" baseline="-25000" dirty="0"/>
              <a:t>2</a:t>
            </a:r>
            <a:r>
              <a:rPr lang="en-US" sz="2400" i="0" dirty="0"/>
              <a:t>(f</a:t>
            </a:r>
            <a:r>
              <a:rPr lang="en-US" sz="2400" i="0" baseline="-25000" dirty="0"/>
              <a:t>s</a:t>
            </a:r>
            <a:r>
              <a:rPr lang="en-US" sz="2400" i="0" dirty="0"/>
              <a:t>(</a:t>
            </a:r>
            <a:r>
              <a:rPr lang="en-US" sz="2400" i="0" dirty="0" err="1"/>
              <a:t>ht</a:t>
            </a:r>
            <a:r>
              <a:rPr lang="en-US" sz="2400" i="0" dirty="0" smtClean="0"/>
              <a:t>)), thus learn the identify of all other followers on ht.</a:t>
            </a:r>
          </a:p>
          <a:p>
            <a:pPr lvl="1">
              <a:lnSpc>
                <a:spcPct val="120000"/>
              </a:lnSpc>
            </a:pPr>
            <a:r>
              <a:rPr lang="en-US" altLang="zh-CN" sz="2400" i="0" dirty="0" smtClean="0"/>
              <a:t>By colluding with Bob, the server can learn the interest (the subscribed </a:t>
            </a:r>
            <a:r>
              <a:rPr lang="en-US" altLang="zh-CN" sz="2400" i="0" dirty="0" err="1" smtClean="0"/>
              <a:t>hashtag</a:t>
            </a:r>
            <a:r>
              <a:rPr lang="en-US" altLang="zh-CN" sz="2400" i="0" dirty="0" smtClean="0"/>
              <a:t>) of all Bob’s followers.</a:t>
            </a:r>
            <a:endParaRPr lang="en-US" altLang="zh-CN" sz="2400" i="0" dirty="0"/>
          </a:p>
          <a:p>
            <a:pPr lvl="1">
              <a:lnSpc>
                <a:spcPct val="120000"/>
              </a:lnSpc>
            </a:pPr>
            <a:endParaRPr lang="en-US" altLang="zh-CN" sz="2000" i="0" dirty="0" smtClean="0"/>
          </a:p>
        </p:txBody>
      </p:sp>
    </p:spTree>
    <p:custDataLst>
      <p:tags r:id="rId1"/>
    </p:custDataLst>
    <p:extLst>
      <p:ext uri="{BB962C8B-B14F-4D97-AF65-F5344CB8AC3E}">
        <p14:creationId xmlns:p14="http://schemas.microsoft.com/office/powerpoint/2010/main" val="3641126752"/>
      </p:ext>
    </p:extLst>
  </p:cSld>
  <p:clrMapOvr>
    <a:masterClrMapping/>
  </p:clrMapOvr>
  <mc:AlternateContent xmlns:mc="http://schemas.openxmlformats.org/markup-compatibility/2006" xmlns:p14="http://schemas.microsoft.com/office/powerpoint/2010/main">
    <mc:Choice Requires="p14">
      <p:transition spd="slow" p14:dur="2000" advTm="90106"/>
    </mc:Choice>
    <mc:Fallback xmlns="">
      <p:transition spd="slow" advTm="90106"/>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12"/>
          </p:nvPr>
        </p:nvSpPr>
        <p:spPr>
          <a:ln/>
        </p:spPr>
        <p:txBody>
          <a:bodyPr/>
          <a:lstStyle/>
          <a:p>
            <a:pPr>
              <a:defRPr/>
            </a:pPr>
            <a:fld id="{260B584C-B8D9-40E0-8C9A-FF601F4D4D7A}" type="slidenum">
              <a:rPr lang="en-US" altLang="zh-CN"/>
              <a:pPr>
                <a:defRPr/>
              </a:pPr>
              <a:t>16</a:t>
            </a:fld>
            <a:endParaRPr lang="en-US" altLang="zh-CN"/>
          </a:p>
        </p:txBody>
      </p:sp>
      <p:sp>
        <p:nvSpPr>
          <p:cNvPr id="256002" name="Rectangle 2"/>
          <p:cNvSpPr>
            <a:spLocks noGrp="1" noChangeArrowheads="1"/>
          </p:cNvSpPr>
          <p:nvPr>
            <p:ph type="title"/>
          </p:nvPr>
        </p:nvSpPr>
        <p:spPr>
          <a:xfrm>
            <a:off x="457200" y="0"/>
            <a:ext cx="8229600" cy="1143000"/>
          </a:xfrm>
        </p:spPr>
        <p:txBody>
          <a:bodyPr/>
          <a:lstStyle/>
          <a:p>
            <a:r>
              <a:rPr lang="en-US" altLang="zh-CN" dirty="0" smtClean="0"/>
              <a:t>Discussions</a:t>
            </a:r>
          </a:p>
        </p:txBody>
      </p:sp>
      <p:sp>
        <p:nvSpPr>
          <p:cNvPr id="11" name="Rectangle 3"/>
          <p:cNvSpPr txBox="1">
            <a:spLocks noChangeArrowheads="1"/>
          </p:cNvSpPr>
          <p:nvPr/>
        </p:nvSpPr>
        <p:spPr bwMode="auto">
          <a:xfrm>
            <a:off x="533400" y="19050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a:lnSpc>
                <a:spcPct val="120000"/>
              </a:lnSpc>
            </a:pPr>
            <a:r>
              <a:rPr lang="en-US" altLang="zh-CN" sz="2800" i="0" dirty="0" smtClean="0"/>
              <a:t>BIG (??) sacrifice of functionality:</a:t>
            </a:r>
          </a:p>
          <a:p>
            <a:pPr lvl="1">
              <a:lnSpc>
                <a:spcPct val="120000"/>
              </a:lnSpc>
            </a:pPr>
            <a:r>
              <a:rPr lang="en-US" altLang="zh-CN" sz="2400" i="0" dirty="0" smtClean="0"/>
              <a:t>No </a:t>
            </a:r>
            <a:r>
              <a:rPr lang="en-US" altLang="zh-CN" sz="2400" i="0" dirty="0" err="1" smtClean="0"/>
              <a:t>retweets</a:t>
            </a:r>
            <a:r>
              <a:rPr lang="en-US" altLang="zh-CN" sz="2400" i="0" dirty="0" smtClean="0"/>
              <a:t>.</a:t>
            </a:r>
          </a:p>
          <a:p>
            <a:pPr lvl="1">
              <a:lnSpc>
                <a:spcPct val="120000"/>
              </a:lnSpc>
            </a:pPr>
            <a:r>
              <a:rPr lang="en-US" altLang="zh-CN" sz="2400" i="0" dirty="0" smtClean="0"/>
              <a:t>No replying.</a:t>
            </a:r>
          </a:p>
          <a:p>
            <a:pPr lvl="1">
              <a:lnSpc>
                <a:spcPct val="120000"/>
              </a:lnSpc>
            </a:pPr>
            <a:r>
              <a:rPr lang="en-US" altLang="zh-CN" sz="2400" i="0" dirty="0" smtClean="0"/>
              <a:t>No tweets without </a:t>
            </a:r>
            <a:r>
              <a:rPr lang="en-US" altLang="zh-CN" sz="2400" i="0" dirty="0" err="1" smtClean="0"/>
              <a:t>hashtags</a:t>
            </a:r>
            <a:r>
              <a:rPr lang="en-US" altLang="zh-CN" sz="2400" i="0" dirty="0" smtClean="0"/>
              <a:t>.</a:t>
            </a:r>
          </a:p>
          <a:p>
            <a:pPr lvl="1">
              <a:lnSpc>
                <a:spcPct val="120000"/>
              </a:lnSpc>
            </a:pPr>
            <a:r>
              <a:rPr lang="en-US" altLang="zh-CN" sz="2400" i="0" dirty="0" smtClean="0"/>
              <a:t>No following a user (must follow a (user, </a:t>
            </a:r>
            <a:r>
              <a:rPr lang="en-US" altLang="zh-CN" sz="2400" i="0" dirty="0" err="1" smtClean="0"/>
              <a:t>hashtag</a:t>
            </a:r>
            <a:r>
              <a:rPr lang="en-US" altLang="zh-CN" sz="2400" i="0" dirty="0" smtClean="0"/>
              <a:t>) pair).</a:t>
            </a:r>
          </a:p>
          <a:p>
            <a:pPr lvl="1">
              <a:lnSpc>
                <a:spcPct val="120000"/>
              </a:lnSpc>
            </a:pPr>
            <a:endParaRPr lang="en-US" altLang="zh-CN" sz="2400" i="0" dirty="0" smtClean="0"/>
          </a:p>
          <a:p>
            <a:pPr>
              <a:lnSpc>
                <a:spcPct val="120000"/>
              </a:lnSpc>
            </a:pPr>
            <a:r>
              <a:rPr lang="en-US" altLang="zh-CN" sz="2400" i="0" dirty="0" smtClean="0"/>
              <a:t>Do you still want to use Hummingbird?</a:t>
            </a:r>
          </a:p>
        </p:txBody>
      </p:sp>
    </p:spTree>
    <p:custDataLst>
      <p:tags r:id="rId1"/>
    </p:custDataLst>
    <p:extLst>
      <p:ext uri="{BB962C8B-B14F-4D97-AF65-F5344CB8AC3E}">
        <p14:creationId xmlns:p14="http://schemas.microsoft.com/office/powerpoint/2010/main" val="2534129891"/>
      </p:ext>
    </p:extLst>
  </p:cSld>
  <p:clrMapOvr>
    <a:masterClrMapping/>
  </p:clrMapOvr>
  <mc:AlternateContent xmlns:mc="http://schemas.openxmlformats.org/markup-compatibility/2006" xmlns:p14="http://schemas.microsoft.com/office/powerpoint/2010/main">
    <mc:Choice Requires="p14">
      <p:transition spd="slow" p14:dur="2000" advTm="90106"/>
    </mc:Choice>
    <mc:Fallback xmlns="">
      <p:transition spd="slow" advTm="90106"/>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12"/>
          </p:nvPr>
        </p:nvSpPr>
        <p:spPr>
          <a:ln/>
        </p:spPr>
        <p:txBody>
          <a:bodyPr/>
          <a:lstStyle/>
          <a:p>
            <a:pPr>
              <a:defRPr/>
            </a:pPr>
            <a:fld id="{260B584C-B8D9-40E0-8C9A-FF601F4D4D7A}" type="slidenum">
              <a:rPr lang="en-US" altLang="zh-CN"/>
              <a:pPr>
                <a:defRPr/>
              </a:pPr>
              <a:t>17</a:t>
            </a:fld>
            <a:endParaRPr lang="en-US" altLang="zh-CN"/>
          </a:p>
        </p:txBody>
      </p:sp>
      <p:sp>
        <p:nvSpPr>
          <p:cNvPr id="256002" name="Rectangle 2"/>
          <p:cNvSpPr>
            <a:spLocks noGrp="1" noChangeArrowheads="1"/>
          </p:cNvSpPr>
          <p:nvPr>
            <p:ph type="title"/>
          </p:nvPr>
        </p:nvSpPr>
        <p:spPr>
          <a:xfrm>
            <a:off x="457200" y="0"/>
            <a:ext cx="8229600" cy="1143000"/>
          </a:xfrm>
        </p:spPr>
        <p:txBody>
          <a:bodyPr/>
          <a:lstStyle/>
          <a:p>
            <a:r>
              <a:rPr lang="en-US" altLang="zh-CN" dirty="0" smtClean="0"/>
              <a:t>Conclusions</a:t>
            </a:r>
          </a:p>
        </p:txBody>
      </p:sp>
      <p:sp>
        <p:nvSpPr>
          <p:cNvPr id="11" name="Rectangle 3"/>
          <p:cNvSpPr txBox="1">
            <a:spLocks noChangeArrowheads="1"/>
          </p:cNvSpPr>
          <p:nvPr/>
        </p:nvSpPr>
        <p:spPr bwMode="auto">
          <a:xfrm>
            <a:off x="533400" y="19050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a:lnSpc>
                <a:spcPct val="120000"/>
              </a:lnSpc>
            </a:pPr>
            <a:r>
              <a:rPr lang="en-US" altLang="zh-CN" sz="2800" i="0" dirty="0" smtClean="0"/>
              <a:t>One the first efforts to mitigate privacy breach from service providers.</a:t>
            </a:r>
          </a:p>
          <a:p>
            <a:pPr>
              <a:lnSpc>
                <a:spcPct val="120000"/>
              </a:lnSpc>
            </a:pPr>
            <a:r>
              <a:rPr lang="en-US" altLang="zh-CN" sz="2800" i="0" dirty="0" smtClean="0"/>
              <a:t>Propose Hummingbird architecture.</a:t>
            </a:r>
          </a:p>
          <a:p>
            <a:pPr>
              <a:lnSpc>
                <a:spcPct val="120000"/>
              </a:lnSpc>
            </a:pPr>
            <a:r>
              <a:rPr lang="en-US" altLang="zh-CN" sz="2800" i="0" dirty="0" smtClean="0"/>
              <a:t>Implemented a prototype and demonstrated its low performance overhead</a:t>
            </a:r>
            <a:endParaRPr lang="en-US" altLang="zh-CN" sz="2400" i="0" dirty="0"/>
          </a:p>
          <a:p>
            <a:pPr lvl="1">
              <a:lnSpc>
                <a:spcPct val="120000"/>
              </a:lnSpc>
            </a:pPr>
            <a:endParaRPr lang="en-US" altLang="zh-CN" sz="2000" i="0" dirty="0" smtClean="0"/>
          </a:p>
        </p:txBody>
      </p:sp>
    </p:spTree>
    <p:custDataLst>
      <p:tags r:id="rId1"/>
    </p:custDataLst>
    <p:extLst>
      <p:ext uri="{BB962C8B-B14F-4D97-AF65-F5344CB8AC3E}">
        <p14:creationId xmlns:p14="http://schemas.microsoft.com/office/powerpoint/2010/main" val="817326231"/>
      </p:ext>
    </p:extLst>
  </p:cSld>
  <p:clrMapOvr>
    <a:masterClrMapping/>
  </p:clrMapOvr>
  <mc:AlternateContent xmlns:mc="http://schemas.openxmlformats.org/markup-compatibility/2006" xmlns:p14="http://schemas.microsoft.com/office/powerpoint/2010/main">
    <mc:Choice Requires="p14">
      <p:transition spd="slow" p14:dur="2000" advTm="90106"/>
    </mc:Choice>
    <mc:Fallback xmlns="">
      <p:transition spd="slow" advTm="90106"/>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12"/>
          </p:nvPr>
        </p:nvSpPr>
        <p:spPr>
          <a:ln/>
        </p:spPr>
        <p:txBody>
          <a:bodyPr/>
          <a:lstStyle/>
          <a:p>
            <a:pPr>
              <a:defRPr/>
            </a:pPr>
            <a:fld id="{A07EC359-BE5D-458E-97CB-9A4710F93EA8}" type="slidenum">
              <a:rPr lang="en-US" altLang="zh-CN"/>
              <a:pPr>
                <a:defRPr/>
              </a:pPr>
              <a:t>18</a:t>
            </a:fld>
            <a:endParaRPr lang="en-US" altLang="zh-CN"/>
          </a:p>
        </p:txBody>
      </p:sp>
      <p:sp>
        <p:nvSpPr>
          <p:cNvPr id="297986" name="Rectangle 2"/>
          <p:cNvSpPr>
            <a:spLocks noGrp="1" noChangeArrowheads="1"/>
          </p:cNvSpPr>
          <p:nvPr>
            <p:ph type="title"/>
          </p:nvPr>
        </p:nvSpPr>
        <p:spPr/>
        <p:txBody>
          <a:bodyPr/>
          <a:lstStyle/>
          <a:p>
            <a:endParaRPr lang="zh-CN" altLang="en-US" smtClean="0"/>
          </a:p>
        </p:txBody>
      </p:sp>
      <p:sp>
        <p:nvSpPr>
          <p:cNvPr id="297987" name="Rectangle 3"/>
          <p:cNvSpPr>
            <a:spLocks noGrp="1" noChangeArrowheads="1"/>
          </p:cNvSpPr>
          <p:nvPr>
            <p:ph type="body" idx="1"/>
          </p:nvPr>
        </p:nvSpPr>
        <p:spPr>
          <a:xfrm>
            <a:off x="457200" y="1371600"/>
            <a:ext cx="8229600" cy="4800600"/>
          </a:xfrm>
        </p:spPr>
        <p:txBody>
          <a:bodyPr/>
          <a:lstStyle/>
          <a:p>
            <a:pPr algn="ctr">
              <a:buFontTx/>
              <a:buNone/>
            </a:pPr>
            <a:r>
              <a:rPr lang="en-US" altLang="zh-CN" sz="4400" dirty="0" smtClean="0"/>
              <a:t>Thank you!</a:t>
            </a:r>
          </a:p>
          <a:p>
            <a:pPr algn="ctr">
              <a:buFontTx/>
              <a:buNone/>
            </a:pPr>
            <a:endParaRPr lang="en-US" altLang="zh-CN" sz="4400" dirty="0"/>
          </a:p>
          <a:p>
            <a:pPr>
              <a:buFontTx/>
              <a:buNone/>
            </a:pPr>
            <a:endParaRPr lang="en-US" altLang="zh-CN" sz="1600" i="1" dirty="0" smtClean="0">
              <a:solidFill>
                <a:srgbClr val="FF0000"/>
              </a:solidFill>
            </a:endParaRPr>
          </a:p>
          <a:p>
            <a:pPr>
              <a:buFontTx/>
              <a:buNone/>
            </a:pPr>
            <a:endParaRPr lang="en-US" altLang="zh-CN" sz="1600" i="1" dirty="0">
              <a:solidFill>
                <a:srgbClr val="FF0000"/>
              </a:solidFill>
            </a:endParaRPr>
          </a:p>
          <a:p>
            <a:pPr>
              <a:buFontTx/>
              <a:buNone/>
            </a:pPr>
            <a:endParaRPr lang="en-US" altLang="zh-CN" sz="1600" i="1" dirty="0" smtClean="0">
              <a:solidFill>
                <a:srgbClr val="FF0000"/>
              </a:solidFill>
            </a:endParaRPr>
          </a:p>
          <a:p>
            <a:pPr algn="r">
              <a:buFontTx/>
              <a:buNone/>
            </a:pPr>
            <a:endParaRPr lang="en-US" altLang="zh-CN" sz="2400" u="sng" dirty="0">
              <a:solidFill>
                <a:schemeClr val="accent1">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12778"/>
    </mc:Choice>
    <mc:Fallback xmlns="">
      <p:transition spd="slow" advTm="12778"/>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12"/>
          </p:nvPr>
        </p:nvSpPr>
        <p:spPr>
          <a:ln/>
        </p:spPr>
        <p:txBody>
          <a:bodyPr/>
          <a:lstStyle/>
          <a:p>
            <a:pPr>
              <a:defRPr/>
            </a:pPr>
            <a:fld id="{F4E1C995-1BE2-4DC2-A0AF-1A3474D89E4A}" type="slidenum">
              <a:rPr lang="en-US" altLang="zh-CN"/>
              <a:pPr>
                <a:defRPr/>
              </a:pPr>
              <a:t>2</a:t>
            </a:fld>
            <a:endParaRPr lang="en-US" altLang="zh-CN" dirty="0"/>
          </a:p>
        </p:txBody>
      </p:sp>
      <p:sp>
        <p:nvSpPr>
          <p:cNvPr id="296962" name="Rectangle 2"/>
          <p:cNvSpPr>
            <a:spLocks noGrp="1" noChangeArrowheads="1"/>
          </p:cNvSpPr>
          <p:nvPr>
            <p:ph type="title"/>
          </p:nvPr>
        </p:nvSpPr>
        <p:spPr>
          <a:xfrm>
            <a:off x="1143000" y="0"/>
            <a:ext cx="8001000" cy="1143000"/>
          </a:xfrm>
        </p:spPr>
        <p:txBody>
          <a:bodyPr/>
          <a:lstStyle/>
          <a:p>
            <a:r>
              <a:rPr lang="en-US" altLang="zh-CN" sz="3800" dirty="0" smtClean="0"/>
              <a:t>Motivation</a:t>
            </a:r>
          </a:p>
        </p:txBody>
      </p:sp>
      <p:sp>
        <p:nvSpPr>
          <p:cNvPr id="296963" name="Rectangle 3"/>
          <p:cNvSpPr>
            <a:spLocks noGrp="1" noChangeArrowheads="1"/>
          </p:cNvSpPr>
          <p:nvPr>
            <p:ph type="body" idx="1"/>
          </p:nvPr>
        </p:nvSpPr>
        <p:spPr>
          <a:xfrm>
            <a:off x="457200" y="1447800"/>
            <a:ext cx="8610600" cy="4953000"/>
          </a:xfrm>
        </p:spPr>
        <p:txBody>
          <a:bodyPr/>
          <a:lstStyle/>
          <a:p>
            <a:pPr>
              <a:lnSpc>
                <a:spcPct val="120000"/>
              </a:lnSpc>
            </a:pPr>
            <a:r>
              <a:rPr lang="en-US" altLang="zh-CN" dirty="0" smtClean="0"/>
              <a:t>Recall the three types of OSN privacy breaches?</a:t>
            </a:r>
          </a:p>
          <a:p>
            <a:pPr lvl="1">
              <a:lnSpc>
                <a:spcPct val="120000"/>
              </a:lnSpc>
            </a:pPr>
            <a:r>
              <a:rPr lang="en-US" altLang="zh-CN" sz="2400" dirty="0" smtClean="0"/>
              <a:t>Breach from the service provider</a:t>
            </a:r>
          </a:p>
          <a:p>
            <a:pPr lvl="1">
              <a:lnSpc>
                <a:spcPct val="120000"/>
              </a:lnSpc>
            </a:pPr>
            <a:r>
              <a:rPr lang="en-US" altLang="zh-CN" sz="2400" dirty="0" smtClean="0"/>
              <a:t>Breach from other user</a:t>
            </a:r>
          </a:p>
          <a:p>
            <a:pPr lvl="1">
              <a:lnSpc>
                <a:spcPct val="120000"/>
              </a:lnSpc>
            </a:pPr>
            <a:r>
              <a:rPr lang="en-US" altLang="zh-CN" sz="2400" dirty="0" smtClean="0"/>
              <a:t>Breach from 3</a:t>
            </a:r>
            <a:r>
              <a:rPr lang="en-US" altLang="zh-CN" sz="2400" baseline="30000" dirty="0" smtClean="0"/>
              <a:t>rd</a:t>
            </a:r>
            <a:r>
              <a:rPr lang="en-US" altLang="zh-CN" sz="2400" dirty="0" smtClean="0"/>
              <a:t> party apps</a:t>
            </a:r>
          </a:p>
          <a:p>
            <a:pPr>
              <a:lnSpc>
                <a:spcPct val="120000"/>
              </a:lnSpc>
            </a:pPr>
            <a:r>
              <a:rPr lang="en-US" altLang="zh-CN" dirty="0" smtClean="0"/>
              <a:t>Facts:</a:t>
            </a:r>
          </a:p>
          <a:p>
            <a:pPr lvl="1">
              <a:lnSpc>
                <a:spcPct val="120000"/>
              </a:lnSpc>
            </a:pPr>
            <a:r>
              <a:rPr lang="en-US" altLang="zh-CN" dirty="0"/>
              <a:t>Now Twitter boasts over 100 million subscribers</a:t>
            </a:r>
          </a:p>
          <a:p>
            <a:pPr lvl="1">
              <a:lnSpc>
                <a:spcPct val="120000"/>
              </a:lnSpc>
            </a:pPr>
            <a:r>
              <a:rPr lang="en-US" altLang="zh-CN" dirty="0" smtClean="0"/>
              <a:t>Users have very little control over privacy</a:t>
            </a:r>
          </a:p>
          <a:p>
            <a:pPr marL="457200" lvl="1" indent="0">
              <a:lnSpc>
                <a:spcPct val="120000"/>
              </a:lnSpc>
              <a:buNone/>
            </a:pPr>
            <a:endParaRPr lang="en-US" altLang="zh-CN" sz="2000" dirty="0" smtClean="0"/>
          </a:p>
          <a:p>
            <a:pPr lvl="1">
              <a:lnSpc>
                <a:spcPct val="120000"/>
              </a:lnSpc>
            </a:pPr>
            <a:endParaRPr lang="en-US" altLang="zh-CN" sz="2000" dirty="0" smtClean="0"/>
          </a:p>
        </p:txBody>
      </p:sp>
    </p:spTree>
    <p:extLst>
      <p:ext uri="{BB962C8B-B14F-4D97-AF65-F5344CB8AC3E}">
        <p14:creationId xmlns:p14="http://schemas.microsoft.com/office/powerpoint/2010/main" val="2425003009"/>
      </p:ext>
    </p:extLst>
  </p:cSld>
  <p:clrMapOvr>
    <a:masterClrMapping/>
  </p:clrMapOvr>
  <mc:AlternateContent xmlns:mc="http://schemas.openxmlformats.org/markup-compatibility/2006" xmlns:p14="http://schemas.microsoft.com/office/powerpoint/2010/main">
    <mc:Choice Requires="p14">
      <p:transition spd="slow" p14:dur="2000" advTm="49817"/>
    </mc:Choice>
    <mc:Fallback xmlns="">
      <p:transition spd="slow" advTm="49817"/>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96963">
                                            <p:txEl>
                                              <p:pRg st="0" end="0"/>
                                            </p:txEl>
                                          </p:spTgt>
                                        </p:tgtEl>
                                        <p:attrNameLst>
                                          <p:attrName>style.visibility</p:attrName>
                                        </p:attrNameLst>
                                      </p:cBhvr>
                                      <p:to>
                                        <p:strVal val="visible"/>
                                      </p:to>
                                    </p:set>
                                    <p:animEffect transition="in" filter="fade">
                                      <p:cBhvr>
                                        <p:cTn id="7" dur="500"/>
                                        <p:tgtEl>
                                          <p:spTgt spid="29696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96963">
                                            <p:txEl>
                                              <p:pRg st="2" end="2"/>
                                            </p:txEl>
                                          </p:spTgt>
                                        </p:tgtEl>
                                        <p:attrNameLst>
                                          <p:attrName>style.visibility</p:attrName>
                                        </p:attrNameLst>
                                      </p:cBhvr>
                                      <p:to>
                                        <p:strVal val="visible"/>
                                      </p:to>
                                    </p:set>
                                    <p:animEffect transition="in" filter="fade">
                                      <p:cBhvr>
                                        <p:cTn id="10" dur="500"/>
                                        <p:tgtEl>
                                          <p:spTgt spid="29696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96963">
                                            <p:txEl>
                                              <p:pRg st="3" end="3"/>
                                            </p:txEl>
                                          </p:spTgt>
                                        </p:tgtEl>
                                        <p:attrNameLst>
                                          <p:attrName>style.visibility</p:attrName>
                                        </p:attrNameLst>
                                      </p:cBhvr>
                                      <p:to>
                                        <p:strVal val="visible"/>
                                      </p:to>
                                    </p:set>
                                    <p:animEffect transition="in" filter="fade">
                                      <p:cBhvr>
                                        <p:cTn id="13" dur="500"/>
                                        <p:tgtEl>
                                          <p:spTgt spid="29696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9" presetClass="emph" presetSubtype="0" fill="hold" nodeType="clickEffect">
                                  <p:stCondLst>
                                    <p:cond delay="0"/>
                                  </p:stCondLst>
                                  <p:childTnLst>
                                    <p:animClr clrSpc="rgb" dir="cw">
                                      <p:cBhvr override="childStyle">
                                        <p:cTn id="17" dur="500" fill="hold"/>
                                        <p:tgtEl>
                                          <p:spTgt spid="296963">
                                            <p:txEl>
                                              <p:pRg st="1" end="1"/>
                                            </p:txEl>
                                          </p:spTgt>
                                        </p:tgtEl>
                                        <p:attrNameLst>
                                          <p:attrName>style.color</p:attrName>
                                        </p:attrNameLst>
                                      </p:cBhvr>
                                      <p:to>
                                        <a:srgbClr val="FF3300"/>
                                      </p:to>
                                    </p:animClr>
                                    <p:animClr clrSpc="rgb" dir="cw">
                                      <p:cBhvr>
                                        <p:cTn id="18" dur="500" fill="hold"/>
                                        <p:tgtEl>
                                          <p:spTgt spid="296963">
                                            <p:txEl>
                                              <p:pRg st="1" end="1"/>
                                            </p:txEl>
                                          </p:spTgt>
                                        </p:tgtEl>
                                        <p:attrNameLst>
                                          <p:attrName>fillcolor</p:attrName>
                                        </p:attrNameLst>
                                      </p:cBhvr>
                                      <p:to>
                                        <a:srgbClr val="FF3300"/>
                                      </p:to>
                                    </p:animClr>
                                    <p:set>
                                      <p:cBhvr>
                                        <p:cTn id="19" dur="500" fill="hold"/>
                                        <p:tgtEl>
                                          <p:spTgt spid="296963">
                                            <p:txEl>
                                              <p:pRg st="1" end="1"/>
                                            </p:txEl>
                                          </p:spTgt>
                                        </p:tgtEl>
                                        <p:attrNameLst>
                                          <p:attrName>fill.type</p:attrName>
                                        </p:attrNameLst>
                                      </p:cBhvr>
                                      <p:to>
                                        <p:strVal val="solid"/>
                                      </p:to>
                                    </p:set>
                                    <p:set>
                                      <p:cBhvr>
                                        <p:cTn id="20" dur="500" fill="hold"/>
                                        <p:tgtEl>
                                          <p:spTgt spid="296963">
                                            <p:txEl>
                                              <p:pRg st="1" end="1"/>
                                            </p:txEl>
                                          </p:spTgt>
                                        </p:tgtEl>
                                        <p:attrNameLst>
                                          <p:attrName>fill.on</p:attrName>
                                        </p:attrNameLst>
                                      </p:cBhvr>
                                      <p:to>
                                        <p:strVal val="true"/>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96963">
                                            <p:txEl>
                                              <p:pRg st="4" end="4"/>
                                            </p:txEl>
                                          </p:spTgt>
                                        </p:tgtEl>
                                        <p:attrNameLst>
                                          <p:attrName>style.visibility</p:attrName>
                                        </p:attrNameLst>
                                      </p:cBhvr>
                                      <p:to>
                                        <p:strVal val="visible"/>
                                      </p:to>
                                    </p:set>
                                    <p:animEffect transition="in" filter="fade">
                                      <p:cBhvr>
                                        <p:cTn id="25" dur="500"/>
                                        <p:tgtEl>
                                          <p:spTgt spid="296963">
                                            <p:txEl>
                                              <p:pRg st="4" end="4"/>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296963">
                                            <p:txEl>
                                              <p:pRg st="5" end="5"/>
                                            </p:txEl>
                                          </p:spTgt>
                                        </p:tgtEl>
                                        <p:attrNameLst>
                                          <p:attrName>style.visibility</p:attrName>
                                        </p:attrNameLst>
                                      </p:cBhvr>
                                      <p:to>
                                        <p:strVal val="visible"/>
                                      </p:to>
                                    </p:set>
                                    <p:animEffect transition="in" filter="fade">
                                      <p:cBhvr>
                                        <p:cTn id="28" dur="500"/>
                                        <p:tgtEl>
                                          <p:spTgt spid="296963">
                                            <p:txEl>
                                              <p:pRg st="5" end="5"/>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296963">
                                            <p:txEl>
                                              <p:pRg st="6" end="6"/>
                                            </p:txEl>
                                          </p:spTgt>
                                        </p:tgtEl>
                                        <p:attrNameLst>
                                          <p:attrName>style.visibility</p:attrName>
                                        </p:attrNameLst>
                                      </p:cBhvr>
                                      <p:to>
                                        <p:strVal val="visible"/>
                                      </p:to>
                                    </p:set>
                                    <p:animEffect transition="in" filter="fade">
                                      <p:cBhvr>
                                        <p:cTn id="31" dur="500"/>
                                        <p:tgtEl>
                                          <p:spTgt spid="29696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12"/>
          </p:nvPr>
        </p:nvSpPr>
        <p:spPr>
          <a:ln/>
        </p:spPr>
        <p:txBody>
          <a:bodyPr/>
          <a:lstStyle/>
          <a:p>
            <a:pPr>
              <a:defRPr/>
            </a:pPr>
            <a:fld id="{F4E1C995-1BE2-4DC2-A0AF-1A3474D89E4A}" type="slidenum">
              <a:rPr lang="en-US" altLang="zh-CN"/>
              <a:pPr>
                <a:defRPr/>
              </a:pPr>
              <a:t>3</a:t>
            </a:fld>
            <a:endParaRPr lang="en-US" altLang="zh-CN" dirty="0"/>
          </a:p>
        </p:txBody>
      </p:sp>
      <p:sp>
        <p:nvSpPr>
          <p:cNvPr id="296962" name="Rectangle 2"/>
          <p:cNvSpPr>
            <a:spLocks noGrp="1" noChangeArrowheads="1"/>
          </p:cNvSpPr>
          <p:nvPr>
            <p:ph type="title"/>
          </p:nvPr>
        </p:nvSpPr>
        <p:spPr>
          <a:xfrm>
            <a:off x="1143000" y="0"/>
            <a:ext cx="8001000" cy="1143000"/>
          </a:xfrm>
        </p:spPr>
        <p:txBody>
          <a:bodyPr/>
          <a:lstStyle/>
          <a:p>
            <a:r>
              <a:rPr lang="en-US" altLang="zh-CN" sz="3800" dirty="0" smtClean="0"/>
              <a:t>Motivation, cont’d</a:t>
            </a:r>
          </a:p>
        </p:txBody>
      </p:sp>
      <p:sp>
        <p:nvSpPr>
          <p:cNvPr id="296963" name="Rectangle 3"/>
          <p:cNvSpPr>
            <a:spLocks noGrp="1" noChangeArrowheads="1"/>
          </p:cNvSpPr>
          <p:nvPr>
            <p:ph type="body" idx="1"/>
          </p:nvPr>
        </p:nvSpPr>
        <p:spPr>
          <a:xfrm>
            <a:off x="457200" y="1447800"/>
            <a:ext cx="8610600" cy="4953000"/>
          </a:xfrm>
        </p:spPr>
        <p:txBody>
          <a:bodyPr/>
          <a:lstStyle/>
          <a:p>
            <a:pPr>
              <a:lnSpc>
                <a:spcPct val="120000"/>
              </a:lnSpc>
            </a:pPr>
            <a:r>
              <a:rPr lang="en-US" altLang="zh-CN" dirty="0" smtClean="0"/>
              <a:t>Motivating examples</a:t>
            </a:r>
            <a:endParaRPr lang="en-US" altLang="zh-CN" dirty="0" smtClean="0"/>
          </a:p>
          <a:p>
            <a:pPr lvl="1">
              <a:lnSpc>
                <a:spcPct val="120000"/>
              </a:lnSpc>
            </a:pPr>
            <a:r>
              <a:rPr lang="en-US" altLang="zh-CN" sz="2400" dirty="0" smtClean="0"/>
              <a:t>Looking for tweets with #</a:t>
            </a:r>
            <a:r>
              <a:rPr lang="en-US" altLang="zh-CN" sz="2400" dirty="0" err="1" smtClean="0"/>
              <a:t>TeaParty</a:t>
            </a:r>
            <a:r>
              <a:rPr lang="en-US" altLang="zh-CN" sz="2400" dirty="0" smtClean="0"/>
              <a:t> might expose one’s political views.</a:t>
            </a:r>
          </a:p>
          <a:p>
            <a:pPr lvl="1">
              <a:lnSpc>
                <a:spcPct val="120000"/>
              </a:lnSpc>
            </a:pPr>
            <a:r>
              <a:rPr lang="en-US" altLang="zh-CN" sz="2400" dirty="0" smtClean="0"/>
              <a:t>Search for #</a:t>
            </a:r>
            <a:r>
              <a:rPr lang="en-US" altLang="zh-CN" sz="2400" dirty="0" err="1" smtClean="0"/>
              <a:t>HIVcure</a:t>
            </a:r>
            <a:r>
              <a:rPr lang="en-US" altLang="zh-CN" sz="2400" dirty="0" smtClean="0"/>
              <a:t> might reveal one’s medical condition.</a:t>
            </a:r>
            <a:endParaRPr lang="en-US" altLang="zh-CN" sz="2400" dirty="0" smtClean="0"/>
          </a:p>
          <a:p>
            <a:pPr>
              <a:lnSpc>
                <a:spcPct val="120000"/>
              </a:lnSpc>
            </a:pPr>
            <a:r>
              <a:rPr lang="en-US" altLang="zh-CN" dirty="0" smtClean="0"/>
              <a:t>What </a:t>
            </a:r>
            <a:r>
              <a:rPr lang="en-US" altLang="zh-CN" dirty="0" smtClean="0"/>
              <a:t>could happen if data is stored in the server in clear text?</a:t>
            </a:r>
          </a:p>
          <a:p>
            <a:pPr lvl="1">
              <a:lnSpc>
                <a:spcPct val="120000"/>
              </a:lnSpc>
            </a:pPr>
            <a:r>
              <a:rPr lang="en-US" altLang="zh-CN" sz="2400" dirty="0" smtClean="0"/>
              <a:t>Mining by service provider</a:t>
            </a:r>
          </a:p>
          <a:p>
            <a:pPr lvl="1">
              <a:lnSpc>
                <a:spcPct val="120000"/>
              </a:lnSpc>
            </a:pPr>
            <a:r>
              <a:rPr lang="en-US" altLang="zh-CN" sz="2400" dirty="0" smtClean="0"/>
              <a:t>Hacker break-in</a:t>
            </a:r>
          </a:p>
          <a:p>
            <a:pPr lvl="1">
              <a:lnSpc>
                <a:spcPct val="120000"/>
              </a:lnSpc>
            </a:pPr>
            <a:r>
              <a:rPr lang="en-US" altLang="zh-CN" sz="2400" dirty="0" smtClean="0"/>
              <a:t>Insider attack</a:t>
            </a:r>
          </a:p>
          <a:p>
            <a:pPr marL="457200" lvl="1" indent="0">
              <a:lnSpc>
                <a:spcPct val="120000"/>
              </a:lnSpc>
              <a:buNone/>
            </a:pPr>
            <a:endParaRPr lang="en-US" altLang="zh-CN" sz="2000" dirty="0" smtClean="0"/>
          </a:p>
          <a:p>
            <a:pPr lvl="1">
              <a:lnSpc>
                <a:spcPct val="120000"/>
              </a:lnSpc>
            </a:pPr>
            <a:endParaRPr lang="en-US" altLang="zh-CN" sz="2000" dirty="0" smtClean="0"/>
          </a:p>
        </p:txBody>
      </p:sp>
    </p:spTree>
    <p:extLst>
      <p:ext uri="{BB962C8B-B14F-4D97-AF65-F5344CB8AC3E}">
        <p14:creationId xmlns:p14="http://schemas.microsoft.com/office/powerpoint/2010/main" val="673422854"/>
      </p:ext>
    </p:extLst>
  </p:cSld>
  <p:clrMapOvr>
    <a:masterClrMapping/>
  </p:clrMapOvr>
  <mc:AlternateContent xmlns:mc="http://schemas.openxmlformats.org/markup-compatibility/2006" xmlns:p14="http://schemas.microsoft.com/office/powerpoint/2010/main">
    <mc:Choice Requires="p14">
      <p:transition spd="slow" p14:dur="2000" advTm="49817"/>
    </mc:Choice>
    <mc:Fallback xmlns="">
      <p:transition spd="slow" advTm="49817"/>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96963">
                                            <p:txEl>
                                              <p:pRg st="0" end="0"/>
                                            </p:txEl>
                                          </p:spTgt>
                                        </p:tgtEl>
                                        <p:attrNameLst>
                                          <p:attrName>style.visibility</p:attrName>
                                        </p:attrNameLst>
                                      </p:cBhvr>
                                      <p:to>
                                        <p:strVal val="visible"/>
                                      </p:to>
                                    </p:set>
                                    <p:animEffect transition="in" filter="fade">
                                      <p:cBhvr>
                                        <p:cTn id="7" dur="500"/>
                                        <p:tgtEl>
                                          <p:spTgt spid="29696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96963">
                                            <p:txEl>
                                              <p:pRg st="1" end="1"/>
                                            </p:txEl>
                                          </p:spTgt>
                                        </p:tgtEl>
                                        <p:attrNameLst>
                                          <p:attrName>style.visibility</p:attrName>
                                        </p:attrNameLst>
                                      </p:cBhvr>
                                      <p:to>
                                        <p:strVal val="visible"/>
                                      </p:to>
                                    </p:set>
                                    <p:animEffect transition="in" filter="fade">
                                      <p:cBhvr>
                                        <p:cTn id="10" dur="500"/>
                                        <p:tgtEl>
                                          <p:spTgt spid="29696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96963">
                                            <p:txEl>
                                              <p:pRg st="2" end="2"/>
                                            </p:txEl>
                                          </p:spTgt>
                                        </p:tgtEl>
                                        <p:attrNameLst>
                                          <p:attrName>style.visibility</p:attrName>
                                        </p:attrNameLst>
                                      </p:cBhvr>
                                      <p:to>
                                        <p:strVal val="visible"/>
                                      </p:to>
                                    </p:set>
                                    <p:animEffect transition="in" filter="fade">
                                      <p:cBhvr>
                                        <p:cTn id="13" dur="500"/>
                                        <p:tgtEl>
                                          <p:spTgt spid="29696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96963">
                                            <p:txEl>
                                              <p:pRg st="3" end="3"/>
                                            </p:txEl>
                                          </p:spTgt>
                                        </p:tgtEl>
                                        <p:attrNameLst>
                                          <p:attrName>style.visibility</p:attrName>
                                        </p:attrNameLst>
                                      </p:cBhvr>
                                      <p:to>
                                        <p:strVal val="visible"/>
                                      </p:to>
                                    </p:set>
                                    <p:animEffect transition="in" filter="fade">
                                      <p:cBhvr>
                                        <p:cTn id="16" dur="500"/>
                                        <p:tgtEl>
                                          <p:spTgt spid="29696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96963">
                                            <p:txEl>
                                              <p:pRg st="4" end="4"/>
                                            </p:txEl>
                                          </p:spTgt>
                                        </p:tgtEl>
                                        <p:attrNameLst>
                                          <p:attrName>style.visibility</p:attrName>
                                        </p:attrNameLst>
                                      </p:cBhvr>
                                      <p:to>
                                        <p:strVal val="visible"/>
                                      </p:to>
                                    </p:set>
                                    <p:animEffect transition="in" filter="fade">
                                      <p:cBhvr>
                                        <p:cTn id="19" dur="500"/>
                                        <p:tgtEl>
                                          <p:spTgt spid="29696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296963">
                                            <p:txEl>
                                              <p:pRg st="5" end="5"/>
                                            </p:txEl>
                                          </p:spTgt>
                                        </p:tgtEl>
                                        <p:attrNameLst>
                                          <p:attrName>style.visibility</p:attrName>
                                        </p:attrNameLst>
                                      </p:cBhvr>
                                      <p:to>
                                        <p:strVal val="visible"/>
                                      </p:to>
                                    </p:set>
                                    <p:animEffect transition="in" filter="fade">
                                      <p:cBhvr>
                                        <p:cTn id="22" dur="500"/>
                                        <p:tgtEl>
                                          <p:spTgt spid="29696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96963">
                                            <p:txEl>
                                              <p:pRg st="6" end="6"/>
                                            </p:txEl>
                                          </p:spTgt>
                                        </p:tgtEl>
                                        <p:attrNameLst>
                                          <p:attrName>style.visibility</p:attrName>
                                        </p:attrNameLst>
                                      </p:cBhvr>
                                      <p:to>
                                        <p:strVal val="visible"/>
                                      </p:to>
                                    </p:set>
                                    <p:animEffect transition="in" filter="fade">
                                      <p:cBhvr>
                                        <p:cTn id="25" dur="500"/>
                                        <p:tgtEl>
                                          <p:spTgt spid="29696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12"/>
          </p:nvPr>
        </p:nvSpPr>
        <p:spPr>
          <a:ln/>
        </p:spPr>
        <p:txBody>
          <a:bodyPr/>
          <a:lstStyle/>
          <a:p>
            <a:pPr>
              <a:defRPr/>
            </a:pPr>
            <a:fld id="{F4E1C995-1BE2-4DC2-A0AF-1A3474D89E4A}" type="slidenum">
              <a:rPr lang="en-US" altLang="zh-CN"/>
              <a:pPr>
                <a:defRPr/>
              </a:pPr>
              <a:t>4</a:t>
            </a:fld>
            <a:endParaRPr lang="en-US" altLang="zh-CN" dirty="0"/>
          </a:p>
        </p:txBody>
      </p:sp>
      <p:sp>
        <p:nvSpPr>
          <p:cNvPr id="296962" name="Rectangle 2"/>
          <p:cNvSpPr>
            <a:spLocks noGrp="1" noChangeArrowheads="1"/>
          </p:cNvSpPr>
          <p:nvPr>
            <p:ph type="title"/>
          </p:nvPr>
        </p:nvSpPr>
        <p:spPr>
          <a:xfrm>
            <a:off x="1143000" y="0"/>
            <a:ext cx="8001000" cy="1143000"/>
          </a:xfrm>
        </p:spPr>
        <p:txBody>
          <a:bodyPr/>
          <a:lstStyle/>
          <a:p>
            <a:r>
              <a:rPr lang="en-US" altLang="zh-CN" sz="3800" dirty="0" smtClean="0"/>
              <a:t>Related Works</a:t>
            </a:r>
          </a:p>
        </p:txBody>
      </p:sp>
      <p:sp>
        <p:nvSpPr>
          <p:cNvPr id="296963" name="Rectangle 3"/>
          <p:cNvSpPr>
            <a:spLocks noGrp="1" noChangeArrowheads="1"/>
          </p:cNvSpPr>
          <p:nvPr>
            <p:ph type="body" idx="1"/>
          </p:nvPr>
        </p:nvSpPr>
        <p:spPr>
          <a:xfrm>
            <a:off x="457200" y="1447800"/>
            <a:ext cx="8610600" cy="4953000"/>
          </a:xfrm>
        </p:spPr>
        <p:txBody>
          <a:bodyPr/>
          <a:lstStyle/>
          <a:p>
            <a:pPr>
              <a:lnSpc>
                <a:spcPct val="120000"/>
              </a:lnSpc>
            </a:pPr>
            <a:r>
              <a:rPr lang="en-US" altLang="zh-CN" dirty="0" smtClean="0"/>
              <a:t>A Lot different!</a:t>
            </a:r>
          </a:p>
          <a:p>
            <a:pPr lvl="1">
              <a:lnSpc>
                <a:spcPct val="120000"/>
              </a:lnSpc>
            </a:pPr>
            <a:r>
              <a:rPr lang="en-US" altLang="zh-CN" dirty="0" err="1" smtClean="0"/>
              <a:t>xBook</a:t>
            </a:r>
            <a:r>
              <a:rPr lang="en-US" altLang="zh-CN" dirty="0" smtClean="0"/>
              <a:t>, protects user privacy from 3</a:t>
            </a:r>
            <a:r>
              <a:rPr lang="en-US" altLang="zh-CN" baseline="30000" dirty="0" smtClean="0"/>
              <a:t>rd</a:t>
            </a:r>
            <a:r>
              <a:rPr lang="en-US" altLang="zh-CN" dirty="0" smtClean="0"/>
              <a:t> party apps</a:t>
            </a:r>
          </a:p>
          <a:p>
            <a:pPr lvl="1">
              <a:lnSpc>
                <a:spcPct val="120000"/>
              </a:lnSpc>
            </a:pPr>
            <a:r>
              <a:rPr lang="en-US" altLang="zh-CN" dirty="0" smtClean="0"/>
              <a:t>Hummingbird, protects user privacy from the server</a:t>
            </a:r>
          </a:p>
          <a:p>
            <a:pPr>
              <a:lnSpc>
                <a:spcPct val="120000"/>
              </a:lnSpc>
            </a:pPr>
            <a:r>
              <a:rPr lang="en-US" altLang="zh-CN" dirty="0" smtClean="0"/>
              <a:t>Quite different</a:t>
            </a:r>
          </a:p>
          <a:p>
            <a:pPr lvl="1">
              <a:lnSpc>
                <a:spcPct val="120000"/>
              </a:lnSpc>
            </a:pPr>
            <a:r>
              <a:rPr lang="en-US" altLang="zh-CN" dirty="0" smtClean="0"/>
              <a:t>De-centralized OSNs [7,15]</a:t>
            </a:r>
          </a:p>
          <a:p>
            <a:pPr lvl="1">
              <a:lnSpc>
                <a:spcPct val="120000"/>
              </a:lnSpc>
            </a:pPr>
            <a:r>
              <a:rPr lang="en-US" altLang="zh-CN" dirty="0" smtClean="0"/>
              <a:t>Hummingbird preserves the central server to guarantee availability</a:t>
            </a:r>
          </a:p>
          <a:p>
            <a:pPr marL="457200" lvl="1" indent="0">
              <a:lnSpc>
                <a:spcPct val="120000"/>
              </a:lnSpc>
              <a:buNone/>
            </a:pPr>
            <a:endParaRPr lang="en-US" altLang="zh-CN" sz="2000" dirty="0" smtClean="0"/>
          </a:p>
          <a:p>
            <a:pPr lvl="1">
              <a:lnSpc>
                <a:spcPct val="120000"/>
              </a:lnSpc>
            </a:pPr>
            <a:endParaRPr lang="en-US" altLang="zh-CN" sz="2000" dirty="0" smtClean="0"/>
          </a:p>
        </p:txBody>
      </p:sp>
    </p:spTree>
    <p:extLst>
      <p:ext uri="{BB962C8B-B14F-4D97-AF65-F5344CB8AC3E}">
        <p14:creationId xmlns:p14="http://schemas.microsoft.com/office/powerpoint/2010/main" val="2792468521"/>
      </p:ext>
    </p:extLst>
  </p:cSld>
  <p:clrMapOvr>
    <a:masterClrMapping/>
  </p:clrMapOvr>
  <mc:AlternateContent xmlns:mc="http://schemas.openxmlformats.org/markup-compatibility/2006" xmlns:p14="http://schemas.microsoft.com/office/powerpoint/2010/main">
    <mc:Choice Requires="p14">
      <p:transition spd="slow" p14:dur="2000" advTm="49817"/>
    </mc:Choice>
    <mc:Fallback xmlns="">
      <p:transition spd="slow" advTm="49817"/>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96963">
                                            <p:txEl>
                                              <p:pRg st="0" end="0"/>
                                            </p:txEl>
                                          </p:spTgt>
                                        </p:tgtEl>
                                        <p:attrNameLst>
                                          <p:attrName>style.visibility</p:attrName>
                                        </p:attrNameLst>
                                      </p:cBhvr>
                                      <p:to>
                                        <p:strVal val="visible"/>
                                      </p:to>
                                    </p:set>
                                    <p:animEffect transition="in" filter="fade">
                                      <p:cBhvr>
                                        <p:cTn id="7" dur="500"/>
                                        <p:tgtEl>
                                          <p:spTgt spid="29696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96963">
                                            <p:txEl>
                                              <p:pRg st="1" end="1"/>
                                            </p:txEl>
                                          </p:spTgt>
                                        </p:tgtEl>
                                        <p:attrNameLst>
                                          <p:attrName>style.visibility</p:attrName>
                                        </p:attrNameLst>
                                      </p:cBhvr>
                                      <p:to>
                                        <p:strVal val="visible"/>
                                      </p:to>
                                    </p:set>
                                    <p:animEffect transition="in" filter="fade">
                                      <p:cBhvr>
                                        <p:cTn id="10" dur="500"/>
                                        <p:tgtEl>
                                          <p:spTgt spid="29696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96963">
                                            <p:txEl>
                                              <p:pRg st="2" end="2"/>
                                            </p:txEl>
                                          </p:spTgt>
                                        </p:tgtEl>
                                        <p:attrNameLst>
                                          <p:attrName>style.visibility</p:attrName>
                                        </p:attrNameLst>
                                      </p:cBhvr>
                                      <p:to>
                                        <p:strVal val="visible"/>
                                      </p:to>
                                    </p:set>
                                    <p:animEffect transition="in" filter="fade">
                                      <p:cBhvr>
                                        <p:cTn id="13" dur="500"/>
                                        <p:tgtEl>
                                          <p:spTgt spid="29696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96963">
                                            <p:txEl>
                                              <p:pRg st="3" end="3"/>
                                            </p:txEl>
                                          </p:spTgt>
                                        </p:tgtEl>
                                        <p:attrNameLst>
                                          <p:attrName>style.visibility</p:attrName>
                                        </p:attrNameLst>
                                      </p:cBhvr>
                                      <p:to>
                                        <p:strVal val="visible"/>
                                      </p:to>
                                    </p:set>
                                    <p:animEffect transition="in" filter="fade">
                                      <p:cBhvr>
                                        <p:cTn id="16" dur="500"/>
                                        <p:tgtEl>
                                          <p:spTgt spid="29696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96963">
                                            <p:txEl>
                                              <p:pRg st="4" end="4"/>
                                            </p:txEl>
                                          </p:spTgt>
                                        </p:tgtEl>
                                        <p:attrNameLst>
                                          <p:attrName>style.visibility</p:attrName>
                                        </p:attrNameLst>
                                      </p:cBhvr>
                                      <p:to>
                                        <p:strVal val="visible"/>
                                      </p:to>
                                    </p:set>
                                    <p:animEffect transition="in" filter="fade">
                                      <p:cBhvr>
                                        <p:cTn id="19" dur="500"/>
                                        <p:tgtEl>
                                          <p:spTgt spid="29696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296963">
                                            <p:txEl>
                                              <p:pRg st="5" end="5"/>
                                            </p:txEl>
                                          </p:spTgt>
                                        </p:tgtEl>
                                        <p:attrNameLst>
                                          <p:attrName>style.visibility</p:attrName>
                                        </p:attrNameLst>
                                      </p:cBhvr>
                                      <p:to>
                                        <p:strVal val="visible"/>
                                      </p:to>
                                    </p:set>
                                    <p:animEffect transition="in" filter="fade">
                                      <p:cBhvr>
                                        <p:cTn id="22" dur="500"/>
                                        <p:tgtEl>
                                          <p:spTgt spid="2969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12"/>
          </p:nvPr>
        </p:nvSpPr>
        <p:spPr>
          <a:ln/>
        </p:spPr>
        <p:txBody>
          <a:bodyPr/>
          <a:lstStyle/>
          <a:p>
            <a:pPr>
              <a:defRPr/>
            </a:pPr>
            <a:fld id="{F4E1C995-1BE2-4DC2-A0AF-1A3474D89E4A}" type="slidenum">
              <a:rPr lang="en-US" altLang="zh-CN"/>
              <a:pPr>
                <a:defRPr/>
              </a:pPr>
              <a:t>5</a:t>
            </a:fld>
            <a:endParaRPr lang="en-US" altLang="zh-CN" dirty="0"/>
          </a:p>
        </p:txBody>
      </p:sp>
      <p:sp>
        <p:nvSpPr>
          <p:cNvPr id="296962" name="Rectangle 2"/>
          <p:cNvSpPr>
            <a:spLocks noGrp="1" noChangeArrowheads="1"/>
          </p:cNvSpPr>
          <p:nvPr>
            <p:ph type="title"/>
          </p:nvPr>
        </p:nvSpPr>
        <p:spPr>
          <a:xfrm>
            <a:off x="1143000" y="0"/>
            <a:ext cx="8001000" cy="1143000"/>
          </a:xfrm>
        </p:spPr>
        <p:txBody>
          <a:bodyPr/>
          <a:lstStyle/>
          <a:p>
            <a:r>
              <a:rPr lang="en-US" altLang="zh-CN" sz="3800" dirty="0" smtClean="0"/>
              <a:t>Related Works, cont’d</a:t>
            </a:r>
          </a:p>
        </p:txBody>
      </p:sp>
      <p:sp>
        <p:nvSpPr>
          <p:cNvPr id="296963" name="Rectangle 3"/>
          <p:cNvSpPr>
            <a:spLocks noGrp="1" noChangeArrowheads="1"/>
          </p:cNvSpPr>
          <p:nvPr>
            <p:ph type="body" idx="1"/>
          </p:nvPr>
        </p:nvSpPr>
        <p:spPr>
          <a:xfrm>
            <a:off x="457200" y="1447800"/>
            <a:ext cx="8610600" cy="4953000"/>
          </a:xfrm>
        </p:spPr>
        <p:txBody>
          <a:bodyPr/>
          <a:lstStyle/>
          <a:p>
            <a:pPr>
              <a:lnSpc>
                <a:spcPct val="120000"/>
              </a:lnSpc>
            </a:pPr>
            <a:r>
              <a:rPr lang="en-US" altLang="zh-CN" dirty="0" smtClean="0"/>
              <a:t>Other designs that keep the central server</a:t>
            </a:r>
          </a:p>
          <a:p>
            <a:pPr lvl="1">
              <a:lnSpc>
                <a:spcPct val="120000"/>
              </a:lnSpc>
            </a:pPr>
            <a:r>
              <a:rPr lang="en-US" altLang="zh-CN" dirty="0" smtClean="0"/>
              <a:t>#h00t [6] encrypts/decrypts tweets and the contained </a:t>
            </a:r>
            <a:r>
              <a:rPr lang="en-US" altLang="zh-CN" dirty="0" err="1" smtClean="0"/>
              <a:t>hashtag</a:t>
            </a:r>
            <a:r>
              <a:rPr lang="en-US" altLang="zh-CN" dirty="0" smtClean="0"/>
              <a:t> with secret shared within a user group.</a:t>
            </a:r>
          </a:p>
          <a:p>
            <a:pPr lvl="1">
              <a:lnSpc>
                <a:spcPct val="120000"/>
              </a:lnSpc>
            </a:pPr>
            <a:r>
              <a:rPr lang="en-US" altLang="zh-CN" dirty="0" err="1" smtClean="0"/>
              <a:t>Facecloak</a:t>
            </a:r>
            <a:r>
              <a:rPr lang="en-US" altLang="zh-CN" dirty="0" smtClean="0"/>
              <a:t> [38] provides fake info to the server.</a:t>
            </a:r>
          </a:p>
          <a:p>
            <a:pPr lvl="1">
              <a:lnSpc>
                <a:spcPct val="120000"/>
              </a:lnSpc>
            </a:pPr>
            <a:r>
              <a:rPr lang="en-US" altLang="zh-CN" dirty="0" smtClean="0"/>
              <a:t>VPSN [17] also provides fake into to the server.</a:t>
            </a:r>
          </a:p>
          <a:p>
            <a:pPr lvl="1">
              <a:lnSpc>
                <a:spcPct val="120000"/>
              </a:lnSpc>
            </a:pPr>
            <a:r>
              <a:rPr lang="en-US" altLang="zh-CN" dirty="0" smtClean="0"/>
              <a:t>…</a:t>
            </a:r>
          </a:p>
          <a:p>
            <a:pPr marL="457200" lvl="1" indent="0">
              <a:lnSpc>
                <a:spcPct val="120000"/>
              </a:lnSpc>
              <a:buNone/>
            </a:pPr>
            <a:endParaRPr lang="en-US" altLang="zh-CN" sz="2000" dirty="0" smtClean="0"/>
          </a:p>
          <a:p>
            <a:pPr lvl="1">
              <a:lnSpc>
                <a:spcPct val="120000"/>
              </a:lnSpc>
            </a:pPr>
            <a:endParaRPr lang="en-US" altLang="zh-CN" sz="2000" dirty="0" smtClean="0"/>
          </a:p>
        </p:txBody>
      </p:sp>
    </p:spTree>
    <p:extLst>
      <p:ext uri="{BB962C8B-B14F-4D97-AF65-F5344CB8AC3E}">
        <p14:creationId xmlns:p14="http://schemas.microsoft.com/office/powerpoint/2010/main" val="2638286615"/>
      </p:ext>
    </p:extLst>
  </p:cSld>
  <p:clrMapOvr>
    <a:masterClrMapping/>
  </p:clrMapOvr>
  <mc:AlternateContent xmlns:mc="http://schemas.openxmlformats.org/markup-compatibility/2006" xmlns:p14="http://schemas.microsoft.com/office/powerpoint/2010/main">
    <mc:Choice Requires="p14">
      <p:transition spd="slow" p14:dur="2000" advTm="49817"/>
    </mc:Choice>
    <mc:Fallback xmlns="">
      <p:transition spd="slow" advTm="49817"/>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96963">
                                            <p:txEl>
                                              <p:pRg st="0" end="0"/>
                                            </p:txEl>
                                          </p:spTgt>
                                        </p:tgtEl>
                                        <p:attrNameLst>
                                          <p:attrName>style.visibility</p:attrName>
                                        </p:attrNameLst>
                                      </p:cBhvr>
                                      <p:to>
                                        <p:strVal val="visible"/>
                                      </p:to>
                                    </p:set>
                                    <p:animEffect transition="in" filter="fade">
                                      <p:cBhvr>
                                        <p:cTn id="7" dur="500"/>
                                        <p:tgtEl>
                                          <p:spTgt spid="29696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96963">
                                            <p:txEl>
                                              <p:pRg st="1" end="1"/>
                                            </p:txEl>
                                          </p:spTgt>
                                        </p:tgtEl>
                                        <p:attrNameLst>
                                          <p:attrName>style.visibility</p:attrName>
                                        </p:attrNameLst>
                                      </p:cBhvr>
                                      <p:to>
                                        <p:strVal val="visible"/>
                                      </p:to>
                                    </p:set>
                                    <p:animEffect transition="in" filter="fade">
                                      <p:cBhvr>
                                        <p:cTn id="10" dur="500"/>
                                        <p:tgtEl>
                                          <p:spTgt spid="29696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96963">
                                            <p:txEl>
                                              <p:pRg st="2" end="2"/>
                                            </p:txEl>
                                          </p:spTgt>
                                        </p:tgtEl>
                                        <p:attrNameLst>
                                          <p:attrName>style.visibility</p:attrName>
                                        </p:attrNameLst>
                                      </p:cBhvr>
                                      <p:to>
                                        <p:strVal val="visible"/>
                                      </p:to>
                                    </p:set>
                                    <p:animEffect transition="in" filter="fade">
                                      <p:cBhvr>
                                        <p:cTn id="13" dur="500"/>
                                        <p:tgtEl>
                                          <p:spTgt spid="29696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96963">
                                            <p:txEl>
                                              <p:pRg st="3" end="3"/>
                                            </p:txEl>
                                          </p:spTgt>
                                        </p:tgtEl>
                                        <p:attrNameLst>
                                          <p:attrName>style.visibility</p:attrName>
                                        </p:attrNameLst>
                                      </p:cBhvr>
                                      <p:to>
                                        <p:strVal val="visible"/>
                                      </p:to>
                                    </p:set>
                                    <p:animEffect transition="in" filter="fade">
                                      <p:cBhvr>
                                        <p:cTn id="16" dur="500"/>
                                        <p:tgtEl>
                                          <p:spTgt spid="29696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96963">
                                            <p:txEl>
                                              <p:pRg st="4" end="4"/>
                                            </p:txEl>
                                          </p:spTgt>
                                        </p:tgtEl>
                                        <p:attrNameLst>
                                          <p:attrName>style.visibility</p:attrName>
                                        </p:attrNameLst>
                                      </p:cBhvr>
                                      <p:to>
                                        <p:strVal val="visible"/>
                                      </p:to>
                                    </p:set>
                                    <p:animEffect transition="in" filter="fade">
                                      <p:cBhvr>
                                        <p:cTn id="19" dur="500"/>
                                        <p:tgtEl>
                                          <p:spTgt spid="2969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12"/>
          </p:nvPr>
        </p:nvSpPr>
        <p:spPr>
          <a:ln/>
        </p:spPr>
        <p:txBody>
          <a:bodyPr/>
          <a:lstStyle/>
          <a:p>
            <a:pPr>
              <a:defRPr/>
            </a:pPr>
            <a:fld id="{F4E1C995-1BE2-4DC2-A0AF-1A3474D89E4A}" type="slidenum">
              <a:rPr lang="en-US" altLang="zh-CN"/>
              <a:pPr>
                <a:defRPr/>
              </a:pPr>
              <a:t>6</a:t>
            </a:fld>
            <a:endParaRPr lang="en-US" altLang="zh-CN" dirty="0"/>
          </a:p>
        </p:txBody>
      </p:sp>
      <p:sp>
        <p:nvSpPr>
          <p:cNvPr id="296962" name="Rectangle 2"/>
          <p:cNvSpPr>
            <a:spLocks noGrp="1" noChangeArrowheads="1"/>
          </p:cNvSpPr>
          <p:nvPr>
            <p:ph type="title"/>
          </p:nvPr>
        </p:nvSpPr>
        <p:spPr>
          <a:xfrm>
            <a:off x="1143000" y="0"/>
            <a:ext cx="8001000" cy="1143000"/>
          </a:xfrm>
        </p:spPr>
        <p:txBody>
          <a:bodyPr/>
          <a:lstStyle/>
          <a:p>
            <a:r>
              <a:rPr lang="en-US" altLang="zh-CN" sz="3800" dirty="0" smtClean="0"/>
              <a:t>Privacy Goals</a:t>
            </a:r>
          </a:p>
        </p:txBody>
      </p:sp>
      <p:sp>
        <p:nvSpPr>
          <p:cNvPr id="296963" name="Rectangle 3"/>
          <p:cNvSpPr>
            <a:spLocks noGrp="1" noChangeArrowheads="1"/>
          </p:cNvSpPr>
          <p:nvPr>
            <p:ph type="body" idx="1"/>
          </p:nvPr>
        </p:nvSpPr>
        <p:spPr>
          <a:xfrm>
            <a:off x="457200" y="1447800"/>
            <a:ext cx="8610600" cy="4953000"/>
          </a:xfrm>
        </p:spPr>
        <p:txBody>
          <a:bodyPr/>
          <a:lstStyle/>
          <a:p>
            <a:pPr>
              <a:lnSpc>
                <a:spcPct val="120000"/>
              </a:lnSpc>
            </a:pPr>
            <a:r>
              <a:rPr lang="en-US" altLang="zh-CN" sz="2800" b="1" dirty="0" smtClean="0"/>
              <a:t>Server:</a:t>
            </a:r>
            <a:r>
              <a:rPr lang="en-US" altLang="zh-CN" sz="2800" dirty="0" smtClean="0"/>
              <a:t> learns minimal information beyond that obtained from performing the matching function.</a:t>
            </a:r>
          </a:p>
          <a:p>
            <a:pPr>
              <a:lnSpc>
                <a:spcPct val="120000"/>
              </a:lnSpc>
            </a:pPr>
            <a:r>
              <a:rPr lang="en-US" altLang="zh-CN" sz="2800" b="1" dirty="0" smtClean="0"/>
              <a:t>Tweeter:</a:t>
            </a:r>
            <a:r>
              <a:rPr lang="en-US" altLang="zh-CN" sz="2800" dirty="0" smtClean="0"/>
              <a:t> learns who subscribes to its </a:t>
            </a:r>
            <a:r>
              <a:rPr lang="en-US" altLang="zh-CN" sz="2800" dirty="0" err="1" smtClean="0"/>
              <a:t>hashtags</a:t>
            </a:r>
            <a:r>
              <a:rPr lang="en-US" altLang="zh-CN" sz="2800" dirty="0" smtClean="0"/>
              <a:t> but not which </a:t>
            </a:r>
            <a:r>
              <a:rPr lang="en-US" altLang="zh-CN" sz="2800" dirty="0" err="1" smtClean="0"/>
              <a:t>hashtags</a:t>
            </a:r>
            <a:r>
              <a:rPr lang="en-US" altLang="zh-CN" sz="2800" dirty="0" smtClean="0"/>
              <a:t> have been subscribed to.</a:t>
            </a:r>
          </a:p>
          <a:p>
            <a:pPr>
              <a:lnSpc>
                <a:spcPct val="120000"/>
              </a:lnSpc>
            </a:pPr>
            <a:r>
              <a:rPr lang="en-US" altLang="zh-CN" sz="2800" b="1" dirty="0" smtClean="0"/>
              <a:t>Follower:</a:t>
            </a:r>
            <a:r>
              <a:rPr lang="en-US" altLang="zh-CN" sz="2800" dirty="0" smtClean="0"/>
              <a:t> learns nothing beyond its own subscriptions. It learns no information about other subscribers or any tweets that do not match its subscriptions.</a:t>
            </a:r>
            <a:endParaRPr lang="en-US" altLang="zh-CN" sz="2400" dirty="0" smtClean="0"/>
          </a:p>
          <a:p>
            <a:pPr marL="457200" lvl="1" indent="0">
              <a:lnSpc>
                <a:spcPct val="120000"/>
              </a:lnSpc>
              <a:buNone/>
            </a:pPr>
            <a:endParaRPr lang="en-US" altLang="zh-CN" sz="2000" dirty="0" smtClean="0"/>
          </a:p>
          <a:p>
            <a:pPr lvl="1">
              <a:lnSpc>
                <a:spcPct val="120000"/>
              </a:lnSpc>
            </a:pPr>
            <a:endParaRPr lang="en-US" altLang="zh-CN" sz="2000" dirty="0" smtClean="0"/>
          </a:p>
        </p:txBody>
      </p:sp>
    </p:spTree>
    <p:extLst>
      <p:ext uri="{BB962C8B-B14F-4D97-AF65-F5344CB8AC3E}">
        <p14:creationId xmlns:p14="http://schemas.microsoft.com/office/powerpoint/2010/main" val="1176500470"/>
      </p:ext>
    </p:extLst>
  </p:cSld>
  <p:clrMapOvr>
    <a:masterClrMapping/>
  </p:clrMapOvr>
  <mc:AlternateContent xmlns:mc="http://schemas.openxmlformats.org/markup-compatibility/2006" xmlns:p14="http://schemas.microsoft.com/office/powerpoint/2010/main">
    <mc:Choice Requires="p14">
      <p:transition spd="slow" p14:dur="2000" advTm="49817"/>
    </mc:Choice>
    <mc:Fallback xmlns="">
      <p:transition spd="slow" advTm="49817"/>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96963">
                                            <p:txEl>
                                              <p:pRg st="0" end="0"/>
                                            </p:txEl>
                                          </p:spTgt>
                                        </p:tgtEl>
                                        <p:attrNameLst>
                                          <p:attrName>style.visibility</p:attrName>
                                        </p:attrNameLst>
                                      </p:cBhvr>
                                      <p:to>
                                        <p:strVal val="visible"/>
                                      </p:to>
                                    </p:set>
                                    <p:animEffect transition="in" filter="fade">
                                      <p:cBhvr>
                                        <p:cTn id="7" dur="500"/>
                                        <p:tgtEl>
                                          <p:spTgt spid="29696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96963">
                                            <p:txEl>
                                              <p:pRg st="1" end="1"/>
                                            </p:txEl>
                                          </p:spTgt>
                                        </p:tgtEl>
                                        <p:attrNameLst>
                                          <p:attrName>style.visibility</p:attrName>
                                        </p:attrNameLst>
                                      </p:cBhvr>
                                      <p:to>
                                        <p:strVal val="visible"/>
                                      </p:to>
                                    </p:set>
                                    <p:animEffect transition="in" filter="fade">
                                      <p:cBhvr>
                                        <p:cTn id="10" dur="500"/>
                                        <p:tgtEl>
                                          <p:spTgt spid="29696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96963">
                                            <p:txEl>
                                              <p:pRg st="2" end="2"/>
                                            </p:txEl>
                                          </p:spTgt>
                                        </p:tgtEl>
                                        <p:attrNameLst>
                                          <p:attrName>style.visibility</p:attrName>
                                        </p:attrNameLst>
                                      </p:cBhvr>
                                      <p:to>
                                        <p:strVal val="visible"/>
                                      </p:to>
                                    </p:set>
                                    <p:animEffect transition="in" filter="fade">
                                      <p:cBhvr>
                                        <p:cTn id="13" dur="500"/>
                                        <p:tgtEl>
                                          <p:spTgt spid="29696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9" presetClass="emph" presetSubtype="0" fill="hold" nodeType="clickEffect">
                                  <p:stCondLst>
                                    <p:cond delay="0"/>
                                  </p:stCondLst>
                                  <p:childTnLst>
                                    <p:animClr clrSpc="rgb" dir="cw">
                                      <p:cBhvr override="childStyle">
                                        <p:cTn id="17" dur="500" fill="hold"/>
                                        <p:tgtEl>
                                          <p:spTgt spid="296963">
                                            <p:txEl>
                                              <p:pRg st="0" end="0"/>
                                            </p:txEl>
                                          </p:spTgt>
                                        </p:tgtEl>
                                        <p:attrNameLst>
                                          <p:attrName>style.color</p:attrName>
                                        </p:attrNameLst>
                                      </p:cBhvr>
                                      <p:to>
                                        <a:srgbClr val="FF3300"/>
                                      </p:to>
                                    </p:animClr>
                                    <p:animClr clrSpc="rgb" dir="cw">
                                      <p:cBhvr>
                                        <p:cTn id="18" dur="500" fill="hold"/>
                                        <p:tgtEl>
                                          <p:spTgt spid="296963">
                                            <p:txEl>
                                              <p:pRg st="0" end="0"/>
                                            </p:txEl>
                                          </p:spTgt>
                                        </p:tgtEl>
                                        <p:attrNameLst>
                                          <p:attrName>fillcolor</p:attrName>
                                        </p:attrNameLst>
                                      </p:cBhvr>
                                      <p:to>
                                        <a:srgbClr val="FF3300"/>
                                      </p:to>
                                    </p:animClr>
                                    <p:set>
                                      <p:cBhvr>
                                        <p:cTn id="19" dur="500" fill="hold"/>
                                        <p:tgtEl>
                                          <p:spTgt spid="296963">
                                            <p:txEl>
                                              <p:pRg st="0" end="0"/>
                                            </p:txEl>
                                          </p:spTgt>
                                        </p:tgtEl>
                                        <p:attrNameLst>
                                          <p:attrName>fill.type</p:attrName>
                                        </p:attrNameLst>
                                      </p:cBhvr>
                                      <p:to>
                                        <p:strVal val="solid"/>
                                      </p:to>
                                    </p:set>
                                    <p:set>
                                      <p:cBhvr>
                                        <p:cTn id="20" dur="500" fill="hold"/>
                                        <p:tgtEl>
                                          <p:spTgt spid="296963">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12"/>
          </p:nvPr>
        </p:nvSpPr>
        <p:spPr>
          <a:ln/>
        </p:spPr>
        <p:txBody>
          <a:bodyPr/>
          <a:lstStyle/>
          <a:p>
            <a:pPr>
              <a:defRPr/>
            </a:pPr>
            <a:fld id="{F4E1C995-1BE2-4DC2-A0AF-1A3474D89E4A}" type="slidenum">
              <a:rPr lang="en-US" altLang="zh-CN"/>
              <a:pPr>
                <a:defRPr/>
              </a:pPr>
              <a:t>7</a:t>
            </a:fld>
            <a:endParaRPr lang="en-US" altLang="zh-CN" dirty="0"/>
          </a:p>
        </p:txBody>
      </p:sp>
      <p:sp>
        <p:nvSpPr>
          <p:cNvPr id="296962" name="Rectangle 2"/>
          <p:cNvSpPr>
            <a:spLocks noGrp="1" noChangeArrowheads="1"/>
          </p:cNvSpPr>
          <p:nvPr>
            <p:ph type="title"/>
          </p:nvPr>
        </p:nvSpPr>
        <p:spPr>
          <a:xfrm>
            <a:off x="1143000" y="0"/>
            <a:ext cx="8001000" cy="1143000"/>
          </a:xfrm>
        </p:spPr>
        <p:txBody>
          <a:bodyPr/>
          <a:lstStyle/>
          <a:p>
            <a:r>
              <a:rPr lang="en-US" altLang="zh-CN" sz="3800" dirty="0" smtClean="0"/>
              <a:t>Privacy Non-Goals</a:t>
            </a:r>
          </a:p>
        </p:txBody>
      </p:sp>
      <p:sp>
        <p:nvSpPr>
          <p:cNvPr id="296963" name="Rectangle 3"/>
          <p:cNvSpPr>
            <a:spLocks noGrp="1" noChangeArrowheads="1"/>
          </p:cNvSpPr>
          <p:nvPr>
            <p:ph type="body" idx="1"/>
          </p:nvPr>
        </p:nvSpPr>
        <p:spPr>
          <a:xfrm>
            <a:off x="457200" y="1447800"/>
            <a:ext cx="8610600" cy="4953000"/>
          </a:xfrm>
        </p:spPr>
        <p:txBody>
          <a:bodyPr/>
          <a:lstStyle/>
          <a:p>
            <a:pPr>
              <a:lnSpc>
                <a:spcPct val="120000"/>
              </a:lnSpc>
            </a:pPr>
            <a:r>
              <a:rPr lang="en-US" altLang="zh-CN" sz="2800" dirty="0" smtClean="0"/>
              <a:t>Server learns who follows whom.</a:t>
            </a:r>
          </a:p>
          <a:p>
            <a:pPr>
              <a:lnSpc>
                <a:spcPct val="120000"/>
              </a:lnSpc>
            </a:pPr>
            <a:r>
              <a:rPr lang="en-US" altLang="zh-CN" sz="2800" dirty="0" smtClean="0"/>
              <a:t>Server learns whenever multiple tweets from a given tweeter contain the same </a:t>
            </a:r>
            <a:r>
              <a:rPr lang="en-US" altLang="zh-CN" sz="2800" dirty="0" err="1" smtClean="0"/>
              <a:t>hashtag</a:t>
            </a:r>
            <a:r>
              <a:rPr lang="en-US" altLang="zh-CN" sz="2800" dirty="0" smtClean="0"/>
              <a:t>.</a:t>
            </a:r>
          </a:p>
          <a:p>
            <a:pPr>
              <a:lnSpc>
                <a:spcPct val="120000"/>
              </a:lnSpc>
            </a:pPr>
            <a:r>
              <a:rPr lang="en-US" altLang="zh-CN" sz="2800" dirty="0" smtClean="0"/>
              <a:t>Server learns whenever multiple followers are subscribed to the same </a:t>
            </a:r>
            <a:r>
              <a:rPr lang="en-US" altLang="zh-CN" sz="2800" dirty="0" err="1" smtClean="0"/>
              <a:t>hashtag</a:t>
            </a:r>
            <a:r>
              <a:rPr lang="en-US" altLang="zh-CN" sz="2800" dirty="0" smtClean="0"/>
              <a:t> of a given tweeter.</a:t>
            </a:r>
            <a:endParaRPr lang="en-US" altLang="zh-CN" sz="2400" dirty="0" smtClean="0"/>
          </a:p>
          <a:p>
            <a:pPr marL="457200" lvl="1" indent="0">
              <a:lnSpc>
                <a:spcPct val="120000"/>
              </a:lnSpc>
              <a:buNone/>
            </a:pPr>
            <a:endParaRPr lang="en-US" altLang="zh-CN" sz="2000" dirty="0" smtClean="0"/>
          </a:p>
          <a:p>
            <a:pPr lvl="1">
              <a:lnSpc>
                <a:spcPct val="120000"/>
              </a:lnSpc>
            </a:pPr>
            <a:endParaRPr lang="en-US" altLang="zh-CN" sz="2000" dirty="0" smtClean="0"/>
          </a:p>
        </p:txBody>
      </p:sp>
    </p:spTree>
    <p:extLst>
      <p:ext uri="{BB962C8B-B14F-4D97-AF65-F5344CB8AC3E}">
        <p14:creationId xmlns:p14="http://schemas.microsoft.com/office/powerpoint/2010/main" val="223427124"/>
      </p:ext>
    </p:extLst>
  </p:cSld>
  <p:clrMapOvr>
    <a:masterClrMapping/>
  </p:clrMapOvr>
  <mc:AlternateContent xmlns:mc="http://schemas.openxmlformats.org/markup-compatibility/2006" xmlns:p14="http://schemas.microsoft.com/office/powerpoint/2010/main">
    <mc:Choice Requires="p14">
      <p:transition spd="slow" p14:dur="2000" advTm="49817"/>
    </mc:Choice>
    <mc:Fallback xmlns="">
      <p:transition spd="slow" advTm="49817"/>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96963">
                                            <p:txEl>
                                              <p:pRg st="1" end="1"/>
                                            </p:txEl>
                                          </p:spTgt>
                                        </p:tgtEl>
                                        <p:attrNameLst>
                                          <p:attrName>style.visibility</p:attrName>
                                        </p:attrNameLst>
                                      </p:cBhvr>
                                      <p:to>
                                        <p:strVal val="visible"/>
                                      </p:to>
                                    </p:set>
                                    <p:animEffect transition="in" filter="fade">
                                      <p:cBhvr>
                                        <p:cTn id="7" dur="500"/>
                                        <p:tgtEl>
                                          <p:spTgt spid="29696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96963">
                                            <p:txEl>
                                              <p:pRg st="0" end="0"/>
                                            </p:txEl>
                                          </p:spTgt>
                                        </p:tgtEl>
                                        <p:attrNameLst>
                                          <p:attrName>style.visibility</p:attrName>
                                        </p:attrNameLst>
                                      </p:cBhvr>
                                      <p:to>
                                        <p:strVal val="visible"/>
                                      </p:to>
                                    </p:set>
                                    <p:animEffect transition="in" filter="fade">
                                      <p:cBhvr>
                                        <p:cTn id="10" dur="500"/>
                                        <p:tgtEl>
                                          <p:spTgt spid="296963">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96963">
                                            <p:txEl>
                                              <p:pRg st="2" end="2"/>
                                            </p:txEl>
                                          </p:spTgt>
                                        </p:tgtEl>
                                        <p:attrNameLst>
                                          <p:attrName>style.visibility</p:attrName>
                                        </p:attrNameLst>
                                      </p:cBhvr>
                                      <p:to>
                                        <p:strVal val="visible"/>
                                      </p:to>
                                    </p:set>
                                    <p:animEffect transition="in" filter="fade">
                                      <p:cBhvr>
                                        <p:cTn id="13" dur="500"/>
                                        <p:tgtEl>
                                          <p:spTgt spid="2969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12"/>
          </p:nvPr>
        </p:nvSpPr>
        <p:spPr>
          <a:ln/>
        </p:spPr>
        <p:txBody>
          <a:bodyPr/>
          <a:lstStyle/>
          <a:p>
            <a:pPr>
              <a:defRPr/>
            </a:pPr>
            <a:fld id="{15E16B9D-F949-4D6A-9818-B8D4B7C53DC7}" type="slidenum">
              <a:rPr lang="en-US" altLang="zh-CN"/>
              <a:pPr>
                <a:defRPr/>
              </a:pPr>
              <a:t>8</a:t>
            </a:fld>
            <a:endParaRPr lang="en-US" altLang="zh-CN"/>
          </a:p>
        </p:txBody>
      </p:sp>
      <p:sp>
        <p:nvSpPr>
          <p:cNvPr id="273410" name="Slide Number Placeholder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i="1">
                <a:solidFill>
                  <a:schemeClr val="folHlink"/>
                </a:solidFill>
                <a:latin typeface="Arial" charset="0"/>
                <a:ea typeface="宋体" pitchFamily="2" charset="-122"/>
              </a:defRPr>
            </a:lvl1pPr>
            <a:lvl2pPr marL="742950" indent="-285750" eaLnBrk="0" hangingPunct="0">
              <a:defRPr sz="2800" i="1">
                <a:solidFill>
                  <a:schemeClr val="folHlink"/>
                </a:solidFill>
                <a:latin typeface="Arial" charset="0"/>
                <a:ea typeface="宋体" pitchFamily="2" charset="-122"/>
              </a:defRPr>
            </a:lvl2pPr>
            <a:lvl3pPr marL="1143000" indent="-228600" eaLnBrk="0" hangingPunct="0">
              <a:defRPr sz="2800" i="1">
                <a:solidFill>
                  <a:schemeClr val="folHlink"/>
                </a:solidFill>
                <a:latin typeface="Arial" charset="0"/>
                <a:ea typeface="宋体" pitchFamily="2" charset="-122"/>
              </a:defRPr>
            </a:lvl3pPr>
            <a:lvl4pPr marL="1600200" indent="-228600" eaLnBrk="0" hangingPunct="0">
              <a:defRPr sz="2800" i="1">
                <a:solidFill>
                  <a:schemeClr val="folHlink"/>
                </a:solidFill>
                <a:latin typeface="Arial" charset="0"/>
                <a:ea typeface="宋体" pitchFamily="2" charset="-122"/>
              </a:defRPr>
            </a:lvl4pPr>
            <a:lvl5pPr marL="2057400" indent="-228600" eaLnBrk="0" hangingPunct="0">
              <a:defRPr sz="2800" i="1">
                <a:solidFill>
                  <a:schemeClr val="folHlink"/>
                </a:solidFill>
                <a:latin typeface="Arial" charset="0"/>
                <a:ea typeface="宋体" pitchFamily="2" charset="-122"/>
              </a:defRPr>
            </a:lvl5pPr>
            <a:lvl6pPr marL="2514600" indent="-228600" eaLnBrk="0" fontAlgn="base" hangingPunct="0">
              <a:lnSpc>
                <a:spcPct val="90000"/>
              </a:lnSpc>
              <a:spcBef>
                <a:spcPct val="20000"/>
              </a:spcBef>
              <a:spcAft>
                <a:spcPct val="0"/>
              </a:spcAft>
              <a:buChar char="•"/>
              <a:defRPr sz="2800" i="1">
                <a:solidFill>
                  <a:schemeClr val="folHlink"/>
                </a:solidFill>
                <a:latin typeface="Arial" charset="0"/>
                <a:ea typeface="宋体" pitchFamily="2" charset="-122"/>
              </a:defRPr>
            </a:lvl6pPr>
            <a:lvl7pPr marL="2971800" indent="-228600" eaLnBrk="0" fontAlgn="base" hangingPunct="0">
              <a:lnSpc>
                <a:spcPct val="90000"/>
              </a:lnSpc>
              <a:spcBef>
                <a:spcPct val="20000"/>
              </a:spcBef>
              <a:spcAft>
                <a:spcPct val="0"/>
              </a:spcAft>
              <a:buChar char="•"/>
              <a:defRPr sz="2800" i="1">
                <a:solidFill>
                  <a:schemeClr val="folHlink"/>
                </a:solidFill>
                <a:latin typeface="Arial" charset="0"/>
                <a:ea typeface="宋体" pitchFamily="2" charset="-122"/>
              </a:defRPr>
            </a:lvl7pPr>
            <a:lvl8pPr marL="3429000" indent="-228600" eaLnBrk="0" fontAlgn="base" hangingPunct="0">
              <a:lnSpc>
                <a:spcPct val="90000"/>
              </a:lnSpc>
              <a:spcBef>
                <a:spcPct val="20000"/>
              </a:spcBef>
              <a:spcAft>
                <a:spcPct val="0"/>
              </a:spcAft>
              <a:buChar char="•"/>
              <a:defRPr sz="2800" i="1">
                <a:solidFill>
                  <a:schemeClr val="folHlink"/>
                </a:solidFill>
                <a:latin typeface="Arial" charset="0"/>
                <a:ea typeface="宋体" pitchFamily="2" charset="-122"/>
              </a:defRPr>
            </a:lvl8pPr>
            <a:lvl9pPr marL="3886200" indent="-228600" eaLnBrk="0" fontAlgn="base" hangingPunct="0">
              <a:lnSpc>
                <a:spcPct val="90000"/>
              </a:lnSpc>
              <a:spcBef>
                <a:spcPct val="20000"/>
              </a:spcBef>
              <a:spcAft>
                <a:spcPct val="0"/>
              </a:spcAft>
              <a:buChar char="•"/>
              <a:defRPr sz="2800" i="1">
                <a:solidFill>
                  <a:schemeClr val="folHlink"/>
                </a:solidFill>
                <a:latin typeface="Arial" charset="0"/>
                <a:ea typeface="宋体" pitchFamily="2" charset="-122"/>
              </a:defRPr>
            </a:lvl9pPr>
          </a:lstStyle>
          <a:p>
            <a:pPr algn="r" eaLnBrk="1" hangingPunct="1">
              <a:lnSpc>
                <a:spcPct val="100000"/>
              </a:lnSpc>
              <a:spcBef>
                <a:spcPct val="0"/>
              </a:spcBef>
              <a:buFontTx/>
              <a:buNone/>
            </a:pPr>
            <a:fld id="{1534AE82-25D8-4E56-8683-9FCA5492A265}" type="slidenum">
              <a:rPr lang="en-US" altLang="zh-CN" sz="1400" i="0">
                <a:solidFill>
                  <a:schemeClr val="tx1"/>
                </a:solidFill>
              </a:rPr>
              <a:pPr algn="r" eaLnBrk="1" hangingPunct="1">
                <a:lnSpc>
                  <a:spcPct val="100000"/>
                </a:lnSpc>
                <a:spcBef>
                  <a:spcPct val="0"/>
                </a:spcBef>
                <a:buFontTx/>
                <a:buNone/>
              </a:pPr>
              <a:t>8</a:t>
            </a:fld>
            <a:endParaRPr lang="en-US" altLang="zh-CN" sz="1400" i="0">
              <a:solidFill>
                <a:schemeClr val="tx1"/>
              </a:solidFill>
            </a:endParaRPr>
          </a:p>
        </p:txBody>
      </p:sp>
      <p:sp>
        <p:nvSpPr>
          <p:cNvPr id="273412" name="Rectangle 3"/>
          <p:cNvSpPr>
            <a:spLocks noGrp="1" noChangeArrowheads="1"/>
          </p:cNvSpPr>
          <p:nvPr>
            <p:ph type="body" idx="4294967295"/>
          </p:nvPr>
        </p:nvSpPr>
        <p:spPr>
          <a:xfrm>
            <a:off x="762000" y="1828800"/>
            <a:ext cx="8229600" cy="4297363"/>
          </a:xfrm>
        </p:spPr>
        <p:txBody>
          <a:bodyPr/>
          <a:lstStyle/>
          <a:p>
            <a:pPr eaLnBrk="1" hangingPunct="1">
              <a:lnSpc>
                <a:spcPct val="200000"/>
              </a:lnSpc>
            </a:pPr>
            <a:r>
              <a:rPr lang="en-US" altLang="zh-CN" dirty="0" smtClean="0"/>
              <a:t>Key System Design</a:t>
            </a:r>
          </a:p>
          <a:p>
            <a:pPr eaLnBrk="1" hangingPunct="1">
              <a:lnSpc>
                <a:spcPct val="200000"/>
              </a:lnSpc>
            </a:pPr>
            <a:r>
              <a:rPr lang="en-US" altLang="zh-CN" dirty="0" smtClean="0"/>
              <a:t>System Prototype</a:t>
            </a:r>
          </a:p>
          <a:p>
            <a:pPr eaLnBrk="1" hangingPunct="1">
              <a:lnSpc>
                <a:spcPct val="200000"/>
              </a:lnSpc>
            </a:pPr>
            <a:r>
              <a:rPr lang="en-US" altLang="zh-CN" dirty="0" smtClean="0"/>
              <a:t>Performance Overhead</a:t>
            </a:r>
          </a:p>
          <a:p>
            <a:pPr eaLnBrk="1" hangingPunct="1">
              <a:lnSpc>
                <a:spcPct val="200000"/>
              </a:lnSpc>
            </a:pPr>
            <a:r>
              <a:rPr lang="en-US" altLang="zh-CN" dirty="0" smtClean="0"/>
              <a:t>Discussions and Conclusions</a:t>
            </a:r>
            <a:endParaRPr lang="en-US" altLang="zh-CN" dirty="0"/>
          </a:p>
        </p:txBody>
      </p:sp>
      <p:sp>
        <p:nvSpPr>
          <p:cNvPr id="7" name="Rectangle 2"/>
          <p:cNvSpPr txBox="1">
            <a:spLocks noChangeArrowheads="1"/>
          </p:cNvSpPr>
          <p:nvPr/>
        </p:nvSpPr>
        <p:spPr>
          <a:xfrm>
            <a:off x="457200" y="0"/>
            <a:ext cx="8229600" cy="11430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宋体" pitchFamily="2" charset="-122"/>
              </a:defRPr>
            </a:lvl2pPr>
            <a:lvl3pPr algn="ctr" rtl="0" eaLnBrk="0" fontAlgn="base" hangingPunct="0">
              <a:spcBef>
                <a:spcPct val="0"/>
              </a:spcBef>
              <a:spcAft>
                <a:spcPct val="0"/>
              </a:spcAft>
              <a:defRPr sz="4400">
                <a:solidFill>
                  <a:schemeClr val="tx2"/>
                </a:solidFill>
                <a:latin typeface="Arial" pitchFamily="34" charset="0"/>
                <a:ea typeface="宋体" pitchFamily="2" charset="-122"/>
              </a:defRPr>
            </a:lvl3pPr>
            <a:lvl4pPr algn="ctr" rtl="0" eaLnBrk="0" fontAlgn="base" hangingPunct="0">
              <a:spcBef>
                <a:spcPct val="0"/>
              </a:spcBef>
              <a:spcAft>
                <a:spcPct val="0"/>
              </a:spcAft>
              <a:defRPr sz="4400">
                <a:solidFill>
                  <a:schemeClr val="tx2"/>
                </a:solidFill>
                <a:latin typeface="Arial" pitchFamily="34" charset="0"/>
                <a:ea typeface="宋体" pitchFamily="2" charset="-122"/>
              </a:defRPr>
            </a:lvl4pPr>
            <a:lvl5pPr algn="ctr" rtl="0" eaLnBrk="0" fontAlgn="base" hangingPunct="0">
              <a:spcBef>
                <a:spcPct val="0"/>
              </a:spcBef>
              <a:spcAft>
                <a:spcPct val="0"/>
              </a:spcAft>
              <a:defRPr sz="4400">
                <a:solidFill>
                  <a:schemeClr val="tx2"/>
                </a:solidFill>
                <a:latin typeface="Arial" pitchFamily="34" charset="0"/>
                <a:ea typeface="宋体" pitchFamily="2" charset="-122"/>
              </a:defRPr>
            </a:lvl5pPr>
            <a:lvl6pPr marL="457200" algn="ctr" rtl="0" fontAlgn="base">
              <a:spcBef>
                <a:spcPct val="0"/>
              </a:spcBef>
              <a:spcAft>
                <a:spcPct val="0"/>
              </a:spcAft>
              <a:defRPr sz="4400">
                <a:solidFill>
                  <a:schemeClr val="tx2"/>
                </a:solidFill>
                <a:latin typeface="Arial" pitchFamily="34" charset="0"/>
                <a:ea typeface="宋体" pitchFamily="2" charset="-122"/>
              </a:defRPr>
            </a:lvl6pPr>
            <a:lvl7pPr marL="914400" algn="ctr" rtl="0" fontAlgn="base">
              <a:spcBef>
                <a:spcPct val="0"/>
              </a:spcBef>
              <a:spcAft>
                <a:spcPct val="0"/>
              </a:spcAft>
              <a:defRPr sz="4400">
                <a:solidFill>
                  <a:schemeClr val="tx2"/>
                </a:solidFill>
                <a:latin typeface="Arial" pitchFamily="34" charset="0"/>
                <a:ea typeface="宋体" pitchFamily="2" charset="-122"/>
              </a:defRPr>
            </a:lvl7pPr>
            <a:lvl8pPr marL="1371600" algn="ctr" rtl="0" fontAlgn="base">
              <a:spcBef>
                <a:spcPct val="0"/>
              </a:spcBef>
              <a:spcAft>
                <a:spcPct val="0"/>
              </a:spcAft>
              <a:defRPr sz="4400">
                <a:solidFill>
                  <a:schemeClr val="tx2"/>
                </a:solidFill>
                <a:latin typeface="Arial" pitchFamily="34" charset="0"/>
                <a:ea typeface="宋体" pitchFamily="2" charset="-122"/>
              </a:defRPr>
            </a:lvl8pPr>
            <a:lvl9pPr marL="1828800" algn="ctr" rtl="0" fontAlgn="base">
              <a:spcBef>
                <a:spcPct val="0"/>
              </a:spcBef>
              <a:spcAft>
                <a:spcPct val="0"/>
              </a:spcAft>
              <a:defRPr sz="4400">
                <a:solidFill>
                  <a:schemeClr val="tx2"/>
                </a:solidFill>
                <a:latin typeface="Arial" pitchFamily="34" charset="0"/>
                <a:ea typeface="宋体" pitchFamily="2" charset="-122"/>
              </a:defRPr>
            </a:lvl9pPr>
          </a:lstStyle>
          <a:p>
            <a:pPr>
              <a:buNone/>
            </a:pPr>
            <a:r>
              <a:rPr lang="en-US" altLang="zh-CN" i="0" dirty="0" smtClean="0"/>
              <a:t>Roadmap</a:t>
            </a:r>
          </a:p>
        </p:txBody>
      </p:sp>
    </p:spTree>
  </p:cSld>
  <p:clrMapOvr>
    <a:masterClrMapping/>
  </p:clrMapOvr>
  <mc:AlternateContent xmlns:mc="http://schemas.openxmlformats.org/markup-compatibility/2006" xmlns:p14="http://schemas.microsoft.com/office/powerpoint/2010/main">
    <mc:Choice Requires="p14">
      <p:transition spd="slow" p14:dur="2000" advTm="27680"/>
    </mc:Choice>
    <mc:Fallback xmlns="">
      <p:transition spd="slow" advTm="2768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12"/>
          </p:nvPr>
        </p:nvSpPr>
        <p:spPr>
          <a:ln/>
        </p:spPr>
        <p:txBody>
          <a:bodyPr/>
          <a:lstStyle/>
          <a:p>
            <a:pPr>
              <a:defRPr/>
            </a:pPr>
            <a:fld id="{260B584C-B8D9-40E0-8C9A-FF601F4D4D7A}" type="slidenum">
              <a:rPr lang="en-US" altLang="zh-CN"/>
              <a:pPr>
                <a:defRPr/>
              </a:pPr>
              <a:t>9</a:t>
            </a:fld>
            <a:endParaRPr lang="en-US" altLang="zh-CN"/>
          </a:p>
        </p:txBody>
      </p:sp>
      <p:sp>
        <p:nvSpPr>
          <p:cNvPr id="256002" name="Rectangle 2"/>
          <p:cNvSpPr>
            <a:spLocks noGrp="1" noChangeArrowheads="1"/>
          </p:cNvSpPr>
          <p:nvPr>
            <p:ph type="title"/>
          </p:nvPr>
        </p:nvSpPr>
        <p:spPr>
          <a:xfrm>
            <a:off x="457200" y="0"/>
            <a:ext cx="8229600" cy="1143000"/>
          </a:xfrm>
        </p:spPr>
        <p:txBody>
          <a:bodyPr/>
          <a:lstStyle/>
          <a:p>
            <a:r>
              <a:rPr lang="en-US" altLang="zh-CN" dirty="0" smtClean="0"/>
              <a:t>Hummingbird Protocol</a:t>
            </a: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75868" y="1334525"/>
            <a:ext cx="6267932" cy="5142475"/>
          </a:xfrm>
          <a:prstGeom prst="rect">
            <a:avLst/>
          </a:prstGeom>
        </p:spPr>
      </p:pic>
    </p:spTree>
    <p:custDataLst>
      <p:tags r:id="rId1"/>
    </p:custDataLst>
    <p:extLst>
      <p:ext uri="{BB962C8B-B14F-4D97-AF65-F5344CB8AC3E}">
        <p14:creationId xmlns:p14="http://schemas.microsoft.com/office/powerpoint/2010/main" val="2699453909"/>
      </p:ext>
    </p:extLst>
  </p:cSld>
  <p:clrMapOvr>
    <a:masterClrMapping/>
  </p:clrMapOvr>
  <mc:AlternateContent xmlns:mc="http://schemas.openxmlformats.org/markup-compatibility/2006" xmlns:p14="http://schemas.microsoft.com/office/powerpoint/2010/main">
    <mc:Choice Requires="p14">
      <p:transition spd="slow" p14:dur="2000" advTm="90106"/>
    </mc:Choice>
    <mc:Fallback xmlns="">
      <p:transition spd="slow" advTm="90106"/>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5.8|8.6|15.5|15.1|11.3|15.9"/>
</p:tagLst>
</file>

<file path=ppt/tags/tag2.xml><?xml version="1.0" encoding="utf-8"?>
<p:tagLst xmlns:a="http://schemas.openxmlformats.org/drawingml/2006/main" xmlns:r="http://schemas.openxmlformats.org/officeDocument/2006/relationships" xmlns:p="http://schemas.openxmlformats.org/presentationml/2006/main">
  <p:tag name="TIMING" val="|15.8|8.6|15.5|15.1|11.3|15.9"/>
</p:tagLst>
</file>

<file path=ppt/tags/tag3.xml><?xml version="1.0" encoding="utf-8"?>
<p:tagLst xmlns:a="http://schemas.openxmlformats.org/drawingml/2006/main" xmlns:r="http://schemas.openxmlformats.org/officeDocument/2006/relationships" xmlns:p="http://schemas.openxmlformats.org/presentationml/2006/main">
  <p:tag name="TIMING" val="|15.8|8.6|15.5|15.1|11.3|15.9"/>
</p:tagLst>
</file>

<file path=ppt/tags/tag4.xml><?xml version="1.0" encoding="utf-8"?>
<p:tagLst xmlns:a="http://schemas.openxmlformats.org/drawingml/2006/main" xmlns:r="http://schemas.openxmlformats.org/officeDocument/2006/relationships" xmlns:p="http://schemas.openxmlformats.org/presentationml/2006/main">
  <p:tag name="TIMING" val="|15.8|8.6|15.5|15.1|11.3|15.9"/>
</p:tagLst>
</file>

<file path=ppt/tags/tag5.xml><?xml version="1.0" encoding="utf-8"?>
<p:tagLst xmlns:a="http://schemas.openxmlformats.org/drawingml/2006/main" xmlns:r="http://schemas.openxmlformats.org/officeDocument/2006/relationships" xmlns:p="http://schemas.openxmlformats.org/presentationml/2006/main">
  <p:tag name="TIMING" val="|15.8|8.6|15.5|15.1|11.3|15.9"/>
</p:tagLst>
</file>

<file path=ppt/tags/tag6.xml><?xml version="1.0" encoding="utf-8"?>
<p:tagLst xmlns:a="http://schemas.openxmlformats.org/drawingml/2006/main" xmlns:r="http://schemas.openxmlformats.org/officeDocument/2006/relationships" xmlns:p="http://schemas.openxmlformats.org/presentationml/2006/main">
  <p:tag name="TIMING" val="|15.8|8.6|15.5|15.1|11.3|15.9"/>
</p:tagLst>
</file>

<file path=ppt/theme/theme1.xml><?xml version="1.0" encoding="utf-8"?>
<a:theme xmlns:a="http://schemas.openxmlformats.org/drawingml/2006/main" name="1_nulist">
  <a:themeElements>
    <a:clrScheme name="1_nuli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nulist">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R="0" algn="l" defTabSz="914400" rtl="0" eaLnBrk="1" fontAlgn="base" latinLnBrk="0" hangingPunct="1">
          <a:lnSpc>
            <a:spcPct val="90000"/>
          </a:lnSpc>
          <a:spcBef>
            <a:spcPct val="20000"/>
          </a:spcBef>
          <a:spcAft>
            <a:spcPct val="0"/>
          </a:spcAft>
          <a:buClrTx/>
          <a:buSzTx/>
          <a:buNone/>
          <a:tabLst/>
          <a:defRPr kumimoji="0" sz="2800" b="0" i="0" u="none" strike="noStrike" cap="none" normalizeH="0" baseline="0" dirty="0" smtClean="0">
            <a:ln>
              <a:noFill/>
            </a:ln>
            <a:solidFill>
              <a:schemeClr val="tx1"/>
            </a:solidFill>
            <a:effectLst/>
            <a:latin typeface="Arial" pitchFamily="34" charset="0"/>
            <a:ea typeface="宋体" pitchFamily="2" charset="-122"/>
            <a:cs typeface="Arial" pitchFamily="34" charset="0"/>
          </a:defRPr>
        </a:defPPr>
      </a:lstStyle>
    </a:spDef>
    <a:lnDef>
      <a:spPr bwMode="auto">
        <a:noFill/>
        <a:ln w="25400" cap="flat" cmpd="sng" algn="ctr">
          <a:solidFill>
            <a:schemeClr val="tx1"/>
          </a:solidFill>
          <a:prstDash val="solid"/>
          <a:round/>
          <a:headEnd type="none" w="med" len="med"/>
          <a:tailEnd type="none" w="med" len="med"/>
        </a:ln>
        <a:effectLst/>
      </a:spPr>
      <a:bodyPr/>
      <a:lstStyle/>
    </a:lnDef>
    <a:txDef>
      <a:spPr>
        <a:noFill/>
      </a:spPr>
      <a:bodyPr wrap="square" rtlCol="0">
        <a:spAutoFit/>
      </a:bodyPr>
      <a:lstStyle>
        <a:defPPr>
          <a:buNone/>
          <a:defRPr i="0" dirty="0" smtClean="0">
            <a:solidFill>
              <a:schemeClr val="tx1"/>
            </a:solidFill>
          </a:defRPr>
        </a:defPPr>
      </a:lstStyle>
    </a:txDef>
  </a:objectDefaults>
  <a:extraClrSchemeLst>
    <a:extraClrScheme>
      <a:clrScheme name="1_nuli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nulis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nuli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nulis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nulis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nulis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nulis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nulis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nulis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nulis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nulis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nulis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18732</TotalTime>
  <Words>2169</Words>
  <Application>Microsoft Office PowerPoint</Application>
  <PresentationFormat>On-screen Show (4:3)</PresentationFormat>
  <Paragraphs>224</Paragraphs>
  <Slides>18</Slides>
  <Notes>17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1_nulist</vt:lpstr>
      <vt:lpstr>Hummingbird: Privacy at the time of Twitter</vt:lpstr>
      <vt:lpstr>Motivation</vt:lpstr>
      <vt:lpstr>Motivation, cont’d</vt:lpstr>
      <vt:lpstr>Related Works</vt:lpstr>
      <vt:lpstr>Related Works, cont’d</vt:lpstr>
      <vt:lpstr>Privacy Goals</vt:lpstr>
      <vt:lpstr>Privacy Non-Goals</vt:lpstr>
      <vt:lpstr>PowerPoint Presentation</vt:lpstr>
      <vt:lpstr>Hummingbird Protocol</vt:lpstr>
      <vt:lpstr>Crucial Background: OPRF</vt:lpstr>
      <vt:lpstr>Key Design</vt:lpstr>
      <vt:lpstr>Privacy Goals, re-visit</vt:lpstr>
      <vt:lpstr>System Prototype</vt:lpstr>
      <vt:lpstr>PowerPoint Presentation</vt:lpstr>
      <vt:lpstr>Discussions</vt:lpstr>
      <vt:lpstr>Discussions</vt:lpstr>
      <vt:lpstr>Conclusions</vt:lpstr>
      <vt:lpstr>PowerPoint Presentation</vt:lpstr>
    </vt:vector>
  </TitlesOfParts>
  <Manager>Yan Chen</Manager>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Detecting and Characterizing Social Spam Campaigns</dc:title>
  <dc:creator>Hongyu Gao</dc:creator>
  <cp:lastModifiedBy>hongyu</cp:lastModifiedBy>
  <cp:revision>580</cp:revision>
  <cp:lastPrinted>2012-02-03T19:56:35Z</cp:lastPrinted>
  <dcterms:created xsi:type="dcterms:W3CDTF">2005-12-21T03:45:52Z</dcterms:created>
  <dcterms:modified xsi:type="dcterms:W3CDTF">2012-05-21T02:31:33Z</dcterms:modified>
</cp:coreProperties>
</file>