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 id="2147483804" r:id="rId2"/>
    <p:sldMasterId id="2147483830" r:id="rId3"/>
    <p:sldMasterId id="2147483851" r:id="rId4"/>
    <p:sldMasterId id="2147483873" r:id="rId5"/>
  </p:sldMasterIdLst>
  <p:notesMasterIdLst>
    <p:notesMasterId r:id="rId43"/>
  </p:notesMasterIdLst>
  <p:handoutMasterIdLst>
    <p:handoutMasterId r:id="rId44"/>
  </p:handoutMasterIdLst>
  <p:sldIdLst>
    <p:sldId id="989" r:id="rId6"/>
    <p:sldId id="1045" r:id="rId7"/>
    <p:sldId id="1047" r:id="rId8"/>
    <p:sldId id="1224" r:id="rId9"/>
    <p:sldId id="1220" r:id="rId10"/>
    <p:sldId id="1230" r:id="rId11"/>
    <p:sldId id="1208" r:id="rId12"/>
    <p:sldId id="1190" r:id="rId13"/>
    <p:sldId id="1212" r:id="rId14"/>
    <p:sldId id="1200" r:id="rId15"/>
    <p:sldId id="1211" r:id="rId16"/>
    <p:sldId id="1197" r:id="rId17"/>
    <p:sldId id="1201" r:id="rId18"/>
    <p:sldId id="1191" r:id="rId19"/>
    <p:sldId id="1192" r:id="rId20"/>
    <p:sldId id="1209" r:id="rId21"/>
    <p:sldId id="1214" r:id="rId22"/>
    <p:sldId id="1108" r:id="rId23"/>
    <p:sldId id="1169" r:id="rId24"/>
    <p:sldId id="1227" r:id="rId25"/>
    <p:sldId id="1226" r:id="rId26"/>
    <p:sldId id="1229" r:id="rId27"/>
    <p:sldId id="1231" r:id="rId28"/>
    <p:sldId id="1098" r:id="rId29"/>
    <p:sldId id="1216" r:id="rId30"/>
    <p:sldId id="1110" r:id="rId31"/>
    <p:sldId id="1122" r:id="rId32"/>
    <p:sldId id="1194" r:id="rId33"/>
    <p:sldId id="1217" r:id="rId34"/>
    <p:sldId id="1218" r:id="rId35"/>
    <p:sldId id="1205" r:id="rId36"/>
    <p:sldId id="1118" r:id="rId37"/>
    <p:sldId id="1221" r:id="rId38"/>
    <p:sldId id="1095" r:id="rId39"/>
    <p:sldId id="1222" r:id="rId40"/>
    <p:sldId id="1228" r:id="rId41"/>
    <p:sldId id="1225" r:id="rId42"/>
  </p:sldIdLst>
  <p:sldSz cx="9144000" cy="5715000" type="screen16x10"/>
  <p:notesSz cx="6858000" cy="9144000"/>
  <p:defaultTextStyle>
    <a:defPPr>
      <a:defRPr lang="en-US"/>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732">
          <p15:clr>
            <a:srgbClr val="A4A3A4"/>
          </p15:clr>
        </p15:guide>
        <p15:guide id="2" orient="horz" pos="3096" userDrawn="1">
          <p15:clr>
            <a:srgbClr val="A4A3A4"/>
          </p15:clr>
        </p15:guide>
        <p15:guide id="3" pos="5568">
          <p15:clr>
            <a:srgbClr val="A4A3A4"/>
          </p15:clr>
        </p15:guide>
        <p15:guide id="4" pos="19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 Sekar" initials="R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4E"/>
    <a:srgbClr val="F8F8F8"/>
    <a:srgbClr val="D5DFE3"/>
    <a:srgbClr val="214FCF"/>
    <a:srgbClr val="004266"/>
    <a:srgbClr val="0081D0"/>
    <a:srgbClr val="F19027"/>
    <a:srgbClr val="83D1F5"/>
    <a:srgbClr val="9BDBFF"/>
    <a:srgbClr val="22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2" autoAdjust="0"/>
    <p:restoredTop sz="89281" autoAdjust="0"/>
  </p:normalViewPr>
  <p:slideViewPr>
    <p:cSldViewPr>
      <p:cViewPr varScale="1">
        <p:scale>
          <a:sx n="109" d="100"/>
          <a:sy n="109" d="100"/>
        </p:scale>
        <p:origin x="-638" y="245"/>
      </p:cViewPr>
      <p:guideLst>
        <p:guide orient="horz" pos="732"/>
        <p:guide orient="horz" pos="3096"/>
        <p:guide pos="5568"/>
        <p:guide pos="192"/>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dt" sz="quarter" idx="1"/>
          </p:nvPr>
        </p:nvSpPr>
        <p:spPr bwMode="auto">
          <a:xfrm>
            <a:off x="3629025" y="147638"/>
            <a:ext cx="2971800" cy="24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80900" name="Rectangle 4"/>
          <p:cNvSpPr>
            <a:spLocks noGrp="1" noChangeArrowheads="1"/>
          </p:cNvSpPr>
          <p:nvPr>
            <p:ph type="ftr" sz="quarter" idx="2"/>
          </p:nvPr>
        </p:nvSpPr>
        <p:spPr bwMode="auto">
          <a:xfrm>
            <a:off x="258763" y="8698230"/>
            <a:ext cx="297180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0901" name="Rectangle 5"/>
          <p:cNvSpPr>
            <a:spLocks noGrp="1" noChangeArrowheads="1"/>
          </p:cNvSpPr>
          <p:nvPr>
            <p:ph type="sldNum" sz="quarter" idx="3"/>
          </p:nvPr>
        </p:nvSpPr>
        <p:spPr bwMode="auto">
          <a:xfrm>
            <a:off x="3629025" y="8698230"/>
            <a:ext cx="297180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eaLnBrk="1" hangingPunct="1">
              <a:defRPr sz="1000">
                <a:latin typeface="Arial" charset="0"/>
                <a:ea typeface="+mn-ea"/>
                <a:cs typeface="+mn-cs"/>
              </a:defRPr>
            </a:lvl1pPr>
          </a:lstStyle>
          <a:p>
            <a:pPr>
              <a:defRPr/>
            </a:pPr>
            <a:fld id="{EF5086F7-8D61-4005-821D-6721B3FC81DA}" type="slidenum">
              <a:rPr lang="en-US"/>
              <a:pPr>
                <a:defRPr/>
              </a:pPr>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142590"/>
            <a:ext cx="1096875" cy="246888"/>
          </a:xfrm>
          <a:prstGeom prst="rect">
            <a:avLst/>
          </a:prstGeom>
        </p:spPr>
      </p:pic>
    </p:spTree>
    <p:extLst>
      <p:ext uri="{BB962C8B-B14F-4D97-AF65-F5344CB8AC3E}">
        <p14:creationId xmlns:p14="http://schemas.microsoft.com/office/powerpoint/2010/main" val="23788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dt" idx="1"/>
          </p:nvPr>
        </p:nvSpPr>
        <p:spPr bwMode="auto">
          <a:xfrm>
            <a:off x="3736024" y="133351"/>
            <a:ext cx="2947486" cy="2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692275" y="479108"/>
            <a:ext cx="3473450" cy="2171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8" name="Rectangle 6"/>
          <p:cNvSpPr>
            <a:spLocks noGrp="1" noChangeArrowheads="1"/>
          </p:cNvSpPr>
          <p:nvPr>
            <p:ph type="ftr" sz="quarter" idx="4"/>
          </p:nvPr>
        </p:nvSpPr>
        <p:spPr bwMode="auto">
          <a:xfrm>
            <a:off x="177165" y="8732521"/>
            <a:ext cx="3429000" cy="24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737610" y="8732521"/>
            <a:ext cx="2945913" cy="24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eaLnBrk="1" hangingPunct="1">
              <a:defRPr sz="1000" smtClean="0">
                <a:latin typeface="Arial" charset="0"/>
                <a:ea typeface="+mn-ea"/>
                <a:cs typeface="+mn-cs"/>
              </a:defRPr>
            </a:lvl1pPr>
          </a:lstStyle>
          <a:p>
            <a:pPr>
              <a:defRPr/>
            </a:pPr>
            <a:fld id="{DD817518-FB06-4843-9B46-F72D174830EE}" type="slidenum">
              <a:rPr lang="en-US"/>
              <a:pPr>
                <a:defRPr/>
              </a:pPr>
              <a:t>‹#›</a:t>
            </a:fld>
            <a:endParaRPr lang="en-US"/>
          </a:p>
        </p:txBody>
      </p:sp>
      <p:sp>
        <p:nvSpPr>
          <p:cNvPr id="2" name="Notes Placeholder 1"/>
          <p:cNvSpPr>
            <a:spLocks noGrp="1"/>
          </p:cNvSpPr>
          <p:nvPr>
            <p:ph type="body" sz="quarter" idx="3"/>
          </p:nvPr>
        </p:nvSpPr>
        <p:spPr>
          <a:xfrm>
            <a:off x="177165" y="2731770"/>
            <a:ext cx="6503670" cy="59893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142590"/>
            <a:ext cx="1096875" cy="246888"/>
          </a:xfrm>
          <a:prstGeom prst="rect">
            <a:avLst/>
          </a:prstGeom>
        </p:spPr>
      </p:pic>
    </p:spTree>
    <p:extLst>
      <p:ext uri="{BB962C8B-B14F-4D97-AF65-F5344CB8AC3E}">
        <p14:creationId xmlns:p14="http://schemas.microsoft.com/office/powerpoint/2010/main" val="3820391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20000"/>
      </a:spcBef>
      <a:spcAft>
        <a:spcPct val="0"/>
      </a:spcAft>
      <a:defRPr sz="1000" kern="1200">
        <a:solidFill>
          <a:schemeClr val="tx1"/>
        </a:solidFill>
        <a:latin typeface="Arial" charset="0"/>
        <a:ea typeface="+mn-ea"/>
        <a:cs typeface="Arial" charset="0"/>
      </a:defRPr>
    </a:lvl1pPr>
    <a:lvl2pPr marL="138113" indent="-136525" algn="l" rtl="0" eaLnBrk="0" fontAlgn="base" hangingPunct="0">
      <a:spcBef>
        <a:spcPct val="20000"/>
      </a:spcBef>
      <a:spcAft>
        <a:spcPct val="0"/>
      </a:spcAft>
      <a:buChar char="•"/>
      <a:defRPr sz="1000" kern="1200">
        <a:solidFill>
          <a:schemeClr val="tx1"/>
        </a:solidFill>
        <a:latin typeface="Arial" charset="0"/>
        <a:ea typeface="+mn-ea"/>
        <a:cs typeface="Arial" charset="0"/>
      </a:defRPr>
    </a:lvl2pPr>
    <a:lvl3pPr marL="258763" indent="-119063" algn="l" rtl="0" eaLnBrk="0" fontAlgn="base" hangingPunct="0">
      <a:spcBef>
        <a:spcPct val="20000"/>
      </a:spcBef>
      <a:spcAft>
        <a:spcPct val="0"/>
      </a:spcAft>
      <a:buFont typeface="Arial" pitchFamily="34" charset="0"/>
      <a:buChar char="–"/>
      <a:defRPr sz="1000" kern="1200">
        <a:solidFill>
          <a:schemeClr val="tx1"/>
        </a:solidFill>
        <a:latin typeface="Arial" charset="0"/>
        <a:ea typeface="+mn-ea"/>
        <a:cs typeface="Arial" charset="0"/>
      </a:defRPr>
    </a:lvl3pPr>
    <a:lvl4pPr marL="407988" indent="-147638" algn="l" rtl="0" eaLnBrk="0" fontAlgn="base" hangingPunct="0">
      <a:spcBef>
        <a:spcPct val="20000"/>
      </a:spcBef>
      <a:spcAft>
        <a:spcPct val="0"/>
      </a:spcAft>
      <a:buFont typeface="Arial" pitchFamily="34" charset="0"/>
      <a:buChar char="–"/>
      <a:defRPr sz="1000" i="1"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xfrm>
            <a:off x="685800" y="685800"/>
            <a:ext cx="5486400" cy="3429000"/>
          </a:xfrm>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1239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dirty="0"/>
              <a:t>There</a:t>
            </a:r>
            <a:r>
              <a:rPr lang="en-US" baseline="0" dirty="0"/>
              <a:t> are many interested providers in the NT Kernel Logger session, such as the process, thread, image load, system call, and so on. Some of us allow us to provide thread-level system call data.</a:t>
            </a:r>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26</a:t>
            </a:fld>
            <a:endParaRPr lang="en-US"/>
          </a:p>
        </p:txBody>
      </p:sp>
    </p:spTree>
    <p:extLst>
      <p:ext uri="{BB962C8B-B14F-4D97-AF65-F5344CB8AC3E}">
        <p14:creationId xmlns:p14="http://schemas.microsoft.com/office/powerpoint/2010/main" val="186329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xfrm>
            <a:off x="685800" y="685800"/>
            <a:ext cx="5486400" cy="3429000"/>
          </a:xfrm>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0309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xfrm>
            <a:off x="685800" y="685800"/>
            <a:ext cx="5486400" cy="3429000"/>
          </a:xfrm>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1258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Shape 910"/>
          <p:cNvSpPr>
            <a:spLocks noGrp="1" noRot="1" noChangeAspect="1"/>
          </p:cNvSpPr>
          <p:nvPr>
            <p:ph type="sldImg"/>
          </p:nvPr>
        </p:nvSpPr>
        <p:spPr>
          <a:xfrm>
            <a:off x="685800" y="685800"/>
            <a:ext cx="5486400" cy="3429000"/>
          </a:xfrm>
          <a:prstGeom prst="rect">
            <a:avLst/>
          </a:prstGeom>
        </p:spPr>
        <p:txBody>
          <a:bodyPr/>
          <a:lstStyle/>
          <a:p>
            <a:endParaRPr/>
          </a:p>
        </p:txBody>
      </p:sp>
      <p:sp>
        <p:nvSpPr>
          <p:cNvPr id="911" name="Shape 911"/>
          <p:cNvSpPr>
            <a:spLocks noGrp="1"/>
          </p:cNvSpPr>
          <p:nvPr>
            <p:ph type="body" sz="quarter" idx="1"/>
          </p:nvPr>
        </p:nvSpPr>
        <p:spPr>
          <a:prstGeom prst="rect">
            <a:avLst/>
          </a:prstGeom>
        </p:spPr>
        <p:txBody>
          <a:bodyPr/>
          <a:lstStyle/>
          <a:p>
            <a:r>
              <a:t>5D is mainly user-level data,</a:t>
            </a:r>
          </a:p>
          <a:p>
            <a:r>
              <a:t>Marple: we have no disk access (save resource, small load on the system), real-time data output</a:t>
            </a:r>
          </a:p>
          <a:p>
            <a:endParaRPr/>
          </a:p>
          <a:p>
            <a:r>
              <a:t>NT Keylogger session is the only real-time</a:t>
            </a:r>
          </a:p>
        </p:txBody>
      </p:sp>
    </p:spTree>
    <p:extLst>
      <p:ext uri="{BB962C8B-B14F-4D97-AF65-F5344CB8AC3E}">
        <p14:creationId xmlns:p14="http://schemas.microsoft.com/office/powerpoint/2010/main" val="417252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dirty="0"/>
              <a:t>[1] R. Sekar, </a:t>
            </a:r>
            <a:r>
              <a:rPr lang="en-US" sz="1000" dirty="0" err="1"/>
              <a:t>Mugdha</a:t>
            </a:r>
            <a:r>
              <a:rPr lang="en-US" sz="1000" dirty="0"/>
              <a:t> </a:t>
            </a:r>
            <a:r>
              <a:rPr lang="en-US" sz="1000" dirty="0" err="1"/>
              <a:t>Bendre</a:t>
            </a:r>
            <a:r>
              <a:rPr lang="en-US" sz="1000" dirty="0"/>
              <a:t>, </a:t>
            </a:r>
            <a:r>
              <a:rPr lang="en-US" sz="1000" dirty="0" err="1"/>
              <a:t>Dinakar</a:t>
            </a:r>
            <a:r>
              <a:rPr lang="en-US" sz="1000" dirty="0"/>
              <a:t> </a:t>
            </a:r>
            <a:r>
              <a:rPr lang="en-US" sz="1000" dirty="0" err="1"/>
              <a:t>Dhurjati</a:t>
            </a:r>
            <a:r>
              <a:rPr lang="en-US" sz="1000" dirty="0"/>
              <a:t>, and Pradeep </a:t>
            </a:r>
            <a:r>
              <a:rPr lang="en-US" sz="1000" dirty="0" err="1"/>
              <a:t>Bollineni</a:t>
            </a:r>
            <a:r>
              <a:rPr lang="en-US" sz="1000" dirty="0"/>
              <a:t>. A fast automaton-based method for detecting anomalous program behaviors. In Security and Privacy, 2001. S&amp;P 2001. Proceedings. </a:t>
            </a:r>
            <a:r>
              <a:rPr lang="en-US" sz="1000" b="1" i="1" dirty="0"/>
              <a:t>2001 IEEE Symposium on Security and Privacy</a:t>
            </a:r>
            <a:endParaRPr lang="en-US" sz="1000" b="1" i="1" kern="0" dirty="0"/>
          </a:p>
          <a:p>
            <a:r>
              <a:rPr lang="en-US" sz="1000" kern="0" dirty="0"/>
              <a:t>[2] </a:t>
            </a:r>
            <a:r>
              <a:rPr lang="en-US" sz="1000" dirty="0"/>
              <a:t>S. Ma, K. H. Lee, C. H. Kim, J. Rhee, X. Zhang, and D. Xu, “Accurate, Low Cost and Instrumentation-Free Security Audit Logging for Windows,” presented at the </a:t>
            </a:r>
            <a:r>
              <a:rPr lang="en-US" sz="1000" b="1" i="1" dirty="0"/>
              <a:t>Proceedings of the 31st Annual Computer Security Applications Conference, 2015</a:t>
            </a:r>
            <a:r>
              <a:rPr lang="en-US" sz="1000" dirty="0"/>
              <a:t>, pp. 401–410.</a:t>
            </a:r>
          </a:p>
          <a:p>
            <a:r>
              <a:rPr lang="en-US" sz="1000" dirty="0"/>
              <a:t>[3] Z. Gu, K. Pei, Q. Wang, L. Si, X. Zhang, and D. Xu, “LEAPS: Detecting Camouflaged Attacks with Statistical Learning Guided by Program Analysis,”, </a:t>
            </a:r>
            <a:r>
              <a:rPr lang="en-US" sz="1000" b="1" i="1" dirty="0"/>
              <a:t>In Proceedings of the Annual IEEE/IFIP International Conference on Dependable Systems and Networks</a:t>
            </a:r>
            <a:r>
              <a:rPr lang="en-US" sz="1000" dirty="0"/>
              <a:t>, pages 491–502, 2014.</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5</a:t>
            </a:fld>
            <a:endParaRPr lang="en-US"/>
          </a:p>
        </p:txBody>
      </p:sp>
    </p:spTree>
    <p:extLst>
      <p:ext uri="{BB962C8B-B14F-4D97-AF65-F5344CB8AC3E}">
        <p14:creationId xmlns:p14="http://schemas.microsoft.com/office/powerpoint/2010/main" val="161487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xfrm>
            <a:off x="685800" y="685800"/>
            <a:ext cx="5486400" cy="3429000"/>
          </a:xfrm>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0741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xfrm>
            <a:off x="685800" y="685800"/>
            <a:ext cx="5486400" cy="3429000"/>
          </a:xfrm>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2862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Shape 875"/>
          <p:cNvSpPr>
            <a:spLocks noGrp="1" noRot="1" noChangeAspect="1"/>
          </p:cNvSpPr>
          <p:nvPr>
            <p:ph type="sldImg"/>
          </p:nvPr>
        </p:nvSpPr>
        <p:spPr>
          <a:xfrm>
            <a:off x="685800" y="685800"/>
            <a:ext cx="5486400" cy="3429000"/>
          </a:xfrm>
          <a:prstGeom prst="rect">
            <a:avLst/>
          </a:prstGeom>
        </p:spPr>
        <p:txBody>
          <a:bodyPr/>
          <a:lstStyle/>
          <a:p>
            <a:endParaRPr/>
          </a:p>
        </p:txBody>
      </p:sp>
      <p:sp>
        <p:nvSpPr>
          <p:cNvPr id="876" name="Shape 876"/>
          <p:cNvSpPr>
            <a:spLocks noGrp="1"/>
          </p:cNvSpPr>
          <p:nvPr>
            <p:ph type="body" sz="quarter" idx="1"/>
          </p:nvPr>
        </p:nvSpPr>
        <p:spPr>
          <a:prstGeom prst="rect">
            <a:avLst/>
          </a:prstGeom>
        </p:spPr>
        <p:txBody>
          <a:bodyPr/>
          <a:lstStyle/>
          <a:p>
            <a:r>
              <a:t>NT Kernel</a:t>
            </a:r>
          </a:p>
          <a:p>
            <a:r>
              <a:t>2/2 Which processor is calling which address</a:t>
            </a:r>
          </a:p>
          <a:p>
            <a:r>
              <a:t>Context Switch</a:t>
            </a:r>
          </a:p>
          <a:p>
            <a:r>
              <a:t>One processor is being used by which thread</a:t>
            </a:r>
          </a:p>
          <a:p>
            <a:endParaRPr/>
          </a:p>
          <a:p>
            <a:r>
              <a:t>A system call (actually API)  of NTDLL.dll -&gt; image message (NT Kernel is loaded, current loaded)</a:t>
            </a:r>
          </a:p>
          <a:p>
            <a:r>
              <a:t>System calls stored in Windows Kernel (Win32k.sys, NTOSKNL.exe)</a:t>
            </a:r>
          </a:p>
          <a:p>
            <a:endParaRPr/>
          </a:p>
          <a:p>
            <a:r>
              <a:t>Output: which thread invokes which system call?</a:t>
            </a:r>
          </a:p>
        </p:txBody>
      </p:sp>
    </p:spTree>
    <p:extLst>
      <p:ext uri="{BB962C8B-B14F-4D97-AF65-F5344CB8AC3E}">
        <p14:creationId xmlns:p14="http://schemas.microsoft.com/office/powerpoint/2010/main" val="169867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817518-FB06-4843-9B46-F72D174830EE}" type="slidenum">
              <a:rPr lang="en-US" smtClean="0"/>
              <a:pPr>
                <a:defRPr/>
              </a:pPr>
              <a:t>19</a:t>
            </a:fld>
            <a:endParaRPr lang="en-US"/>
          </a:p>
        </p:txBody>
      </p:sp>
    </p:spTree>
    <p:extLst>
      <p:ext uri="{BB962C8B-B14F-4D97-AF65-F5344CB8AC3E}">
        <p14:creationId xmlns:p14="http://schemas.microsoft.com/office/powerpoint/2010/main" val="405652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692275" y="479425"/>
            <a:ext cx="3473450" cy="2171700"/>
          </a:xfrm>
        </p:spPr>
      </p:sp>
      <p:sp>
        <p:nvSpPr>
          <p:cNvPr id="3" name="备注占位符 2"/>
          <p:cNvSpPr>
            <a:spLocks noGrp="1"/>
          </p:cNvSpPr>
          <p:nvPr>
            <p:ph type="body" idx="1"/>
          </p:nvPr>
        </p:nvSpPr>
        <p:spPr/>
        <p:txBody>
          <a:bodyPr/>
          <a:lstStyle/>
          <a:p>
            <a:r>
              <a:rPr lang="en-US" altLang="zh-CN" sz="1000" kern="0" dirty="0">
                <a:latin typeface="Microsoft YaHei UI" panose="020B0503020204020204" pitchFamily="34" charset="-122"/>
                <a:ea typeface="Microsoft YaHei UI" panose="020B0503020204020204" pitchFamily="34" charset="-122"/>
              </a:rPr>
              <a:t>The call stacks we get are return address. While the address we get from DLL export table or symbol table are entry address. So we can not parse the address to function name directly. We can divide the parse work into two steps, first determine which module Is in, and then determine which function</a:t>
            </a:r>
          </a:p>
          <a:p>
            <a:endParaRPr lang="en-US" altLang="zh-CN" sz="1000" kern="0" dirty="0">
              <a:latin typeface="Microsoft YaHei UI" panose="020B0503020204020204" pitchFamily="34" charset="-122"/>
              <a:ea typeface="Microsoft YaHei UI"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kern="0" dirty="0">
                <a:latin typeface="Microsoft YaHei UI" panose="020B0503020204020204" pitchFamily="34" charset="-122"/>
                <a:ea typeface="Microsoft YaHei UI" panose="020B0503020204020204" pitchFamily="34" charset="-122"/>
              </a:rPr>
              <a:t>To address this problem, we build a two-layer binary search tree. With such two-layer tree, we can control the size of the tree and guarantee query efficiency. </a:t>
            </a:r>
          </a:p>
          <a:p>
            <a:endParaRPr lang="zh-CN" altLang="en-US" dirty="0"/>
          </a:p>
        </p:txBody>
      </p:sp>
      <p:sp>
        <p:nvSpPr>
          <p:cNvPr id="4" name="灯片编号占位符 3"/>
          <p:cNvSpPr>
            <a:spLocks noGrp="1"/>
          </p:cNvSpPr>
          <p:nvPr>
            <p:ph type="sldNum" sz="quarter" idx="10"/>
          </p:nvPr>
        </p:nvSpPr>
        <p:spPr/>
        <p:txBody>
          <a:bodyPr/>
          <a:lstStyle/>
          <a:p>
            <a:pPr>
              <a:defRPr/>
            </a:pPr>
            <a:fld id="{DD817518-FB06-4843-9B46-F72D174830EE}" type="slidenum">
              <a:rPr lang="en-US" smtClean="0"/>
              <a:pPr>
                <a:defRPr/>
              </a:pPr>
              <a:t>20</a:t>
            </a:fld>
            <a:endParaRPr lang="en-US"/>
          </a:p>
        </p:txBody>
      </p:sp>
    </p:spTree>
    <p:extLst>
      <p:ext uri="{BB962C8B-B14F-4D97-AF65-F5344CB8AC3E}">
        <p14:creationId xmlns:p14="http://schemas.microsoft.com/office/powerpoint/2010/main" val="331264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Shape 799"/>
          <p:cNvSpPr>
            <a:spLocks noGrp="1" noRot="1" noChangeAspect="1"/>
          </p:cNvSpPr>
          <p:nvPr>
            <p:ph type="sldImg"/>
          </p:nvPr>
        </p:nvSpPr>
        <p:spPr>
          <a:xfrm>
            <a:off x="685800" y="685800"/>
            <a:ext cx="5486400" cy="3429000"/>
          </a:xfrm>
          <a:prstGeom prst="rect">
            <a:avLst/>
          </a:prstGeom>
        </p:spPr>
        <p:txBody>
          <a:bodyPr/>
          <a:lstStyle/>
          <a:p>
            <a:endParaRPr/>
          </a:p>
        </p:txBody>
      </p:sp>
      <p:sp>
        <p:nvSpPr>
          <p:cNvPr id="800" name="Shape 800"/>
          <p:cNvSpPr>
            <a:spLocks noGrp="1"/>
          </p:cNvSpPr>
          <p:nvPr>
            <p:ph type="body" sz="quarter" idx="1"/>
          </p:nvPr>
        </p:nvSpPr>
        <p:spPr>
          <a:prstGeom prst="rect">
            <a:avLst/>
          </a:prstGeom>
        </p:spPr>
        <p:txBody>
          <a:bodyPr/>
          <a:lstStyle/>
          <a:p>
            <a:r>
              <a:rPr lang="en-US" dirty="0"/>
              <a:t>For the last one: combine </a:t>
            </a:r>
            <a:r>
              <a:rPr lang="en-US" dirty="0" err="1"/>
              <a:t>fileio</a:t>
            </a:r>
            <a:r>
              <a:rPr lang="en-US" dirty="0"/>
              <a:t> events go get the operations done on the same file</a:t>
            </a:r>
            <a:endParaRPr dirty="0"/>
          </a:p>
        </p:txBody>
      </p:sp>
    </p:spTree>
    <p:extLst>
      <p:ext uri="{BB962C8B-B14F-4D97-AF65-F5344CB8AC3E}">
        <p14:creationId xmlns:p14="http://schemas.microsoft.com/office/powerpoint/2010/main" val="55007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xfrm>
            <a:off x="685800" y="685800"/>
            <a:ext cx="5486400" cy="3429000"/>
          </a:xfrm>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260665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877" y="2306109"/>
            <a:ext cx="6305123" cy="910166"/>
          </a:xfrm>
        </p:spPr>
        <p:txBody>
          <a:bodyPr/>
          <a:lstStyle>
            <a:lvl1pPr marL="0" indent="0">
              <a:lnSpc>
                <a:spcPct val="90000"/>
              </a:lnSpc>
              <a:spcBef>
                <a:spcPts val="0"/>
              </a:spcBef>
              <a:buNone/>
              <a:defRPr sz="2400" b="0"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Text Placeholder 9"/>
          <p:cNvSpPr>
            <a:spLocks noGrp="1"/>
          </p:cNvSpPr>
          <p:nvPr>
            <p:ph type="body" sz="quarter" idx="10"/>
          </p:nvPr>
        </p:nvSpPr>
        <p:spPr>
          <a:xfrm>
            <a:off x="171877" y="3273424"/>
            <a:ext cx="4829175" cy="1612901"/>
          </a:xfrm>
        </p:spPr>
        <p:txBody>
          <a:bodyPr/>
          <a:lstStyle>
            <a:lvl1pPr marL="0" indent="0">
              <a:lnSpc>
                <a:spcPct val="90000"/>
              </a:lnSpc>
              <a:spcBef>
                <a:spcPts val="0"/>
              </a:spcBef>
              <a:buFontTx/>
              <a:buNone/>
              <a:defRPr sz="1800" baseline="0">
                <a:latin typeface="Arial" pitchFamily="34" charset="0"/>
                <a:cs typeface="Arial" pitchFamily="34" charset="0"/>
              </a:defRPr>
            </a:lvl1pPr>
            <a:lvl2pPr marL="346075" indent="0">
              <a:buFontTx/>
              <a:buNone/>
              <a:defRPr/>
            </a:lvl2pPr>
            <a:lvl3pPr marL="682625" indent="0">
              <a:buFontTx/>
              <a:buNone/>
              <a:defRPr/>
            </a:lvl3pPr>
            <a:lvl4pPr marL="1030287" indent="0">
              <a:buFontTx/>
              <a:buNone/>
              <a:defRPr/>
            </a:lvl4pPr>
            <a:lvl5pPr marL="1376362" indent="0">
              <a:buFontTx/>
              <a:buNone/>
              <a:defRPr/>
            </a:lvl5pPr>
          </a:lstStyle>
          <a:p>
            <a:pPr lvl="0"/>
            <a:r>
              <a:rPr lang="en-US"/>
              <a:t>Click to edit Master text styles</a:t>
            </a:r>
          </a:p>
        </p:txBody>
      </p:sp>
      <p:sp>
        <p:nvSpPr>
          <p:cNvPr id="2" name="Title 1"/>
          <p:cNvSpPr>
            <a:spLocks noGrp="1"/>
          </p:cNvSpPr>
          <p:nvPr>
            <p:ph type="title"/>
          </p:nvPr>
        </p:nvSpPr>
        <p:spPr>
          <a:xfrm>
            <a:off x="171877" y="1333500"/>
            <a:ext cx="6305123" cy="962025"/>
          </a:xfrm>
          <a:noFill/>
          <a:ln w="9525">
            <a:noFill/>
            <a:miter lim="800000"/>
            <a:headEnd/>
            <a:tailEnd/>
          </a:ln>
        </p:spPr>
        <p:txBody>
          <a:bodyPr vert="horz" wrap="square" lIns="91440" tIns="45720" rIns="91440" bIns="45720" numCol="1" anchor="b" anchorCtr="0" compatLnSpc="1">
            <a:prstTxWarp prst="textNoShape">
              <a:avLst/>
            </a:prstTxWarp>
            <a:noAutofit/>
          </a:bodyPr>
          <a:lstStyle>
            <a:lvl1pPr>
              <a:lnSpc>
                <a:spcPct val="90000"/>
              </a:lnSpc>
              <a:spcBef>
                <a:spcPts val="0"/>
              </a:spcBef>
              <a:defRPr lang="en-US" sz="3200" b="1" kern="1200" dirty="0">
                <a:solidFill>
                  <a:schemeClr val="accent5"/>
                </a:solidFill>
                <a:latin typeface="Arial" pitchFamily="34" charset="0"/>
                <a:cs typeface="Arial" pitchFamily="34" charset="0"/>
              </a:defRPr>
            </a:lvl1pPr>
          </a:lstStyle>
          <a:p>
            <a:pPr marL="0" lvl="0" indent="0">
              <a:spcBef>
                <a:spcPct val="20000"/>
              </a:spcBef>
              <a:buClr>
                <a:schemeClr val="tx1"/>
              </a:buClr>
              <a:buFont typeface="Wingdings" pitchFamily="2" charset="2"/>
              <a:buNone/>
            </a:pPr>
            <a:r>
              <a:rPr lang="en-US" dirty="0"/>
              <a:t>Click to edit Master title style</a:t>
            </a:r>
          </a:p>
        </p:txBody>
      </p:sp>
      <p:sp>
        <p:nvSpPr>
          <p:cNvPr id="4" name="Footer Placeholder 3"/>
          <p:cNvSpPr>
            <a:spLocks noGrp="1"/>
          </p:cNvSpPr>
          <p:nvPr>
            <p:ph type="ftr" sz="quarter" idx="11"/>
          </p:nvPr>
        </p:nvSpPr>
        <p:spPr>
          <a:xfrm>
            <a:off x="1892595" y="5423067"/>
            <a:ext cx="184731" cy="215444"/>
          </a:xfrm>
          <a:prstGeom prst="rect">
            <a:avLst/>
          </a:prstGeom>
        </p:spPr>
        <p:txBody>
          <a:bodyPr>
            <a:spAutoFit/>
          </a:bodyPr>
          <a:lstStyle>
            <a:lvl1pPr>
              <a:defRPr>
                <a:solidFill>
                  <a:schemeClr val="tx1"/>
                </a:solidFill>
              </a:defRPr>
            </a:lvl1pPr>
          </a:lstStyle>
          <a:p>
            <a:endParaRPr lang="en-US" dirty="0"/>
          </a:p>
        </p:txBody>
      </p:sp>
      <p:pic>
        <p:nvPicPr>
          <p:cNvPr id="35841" name="Picture 1" descr="C:\Users\mtc\Documents\work\cybersecurity\2015-01-10_darpa-baa\template\logos-blue\nw.png"/>
          <p:cNvPicPr>
            <a:picLocks noChangeAspect="1" noChangeArrowheads="1"/>
          </p:cNvPicPr>
          <p:nvPr userDrawn="1"/>
        </p:nvPicPr>
        <p:blipFill>
          <a:blip r:embed="rId3"/>
          <a:srcRect/>
          <a:stretch>
            <a:fillRect/>
          </a:stretch>
        </p:blipFill>
        <p:spPr bwMode="auto">
          <a:xfrm>
            <a:off x="6908195" y="1393840"/>
            <a:ext cx="1957010" cy="360000"/>
          </a:xfrm>
          <a:prstGeom prst="rect">
            <a:avLst/>
          </a:prstGeom>
          <a:noFill/>
        </p:spPr>
      </p:pic>
      <p:pic>
        <p:nvPicPr>
          <p:cNvPr id="35842" name="Picture 2" descr="C:\Users\mtc\Documents\work\cybersecurity\2015-01-10_darpa-baa\template\logos-blue\ibm-research.png"/>
          <p:cNvPicPr>
            <a:picLocks noChangeAspect="1" noChangeArrowheads="1"/>
          </p:cNvPicPr>
          <p:nvPr userDrawn="1"/>
        </p:nvPicPr>
        <p:blipFill>
          <a:blip r:embed="rId4"/>
          <a:srcRect/>
          <a:stretch>
            <a:fillRect/>
          </a:stretch>
        </p:blipFill>
        <p:spPr bwMode="auto">
          <a:xfrm>
            <a:off x="6858000" y="196698"/>
            <a:ext cx="2057400" cy="248582"/>
          </a:xfrm>
          <a:prstGeom prst="rect">
            <a:avLst/>
          </a:prstGeom>
          <a:noFill/>
        </p:spPr>
      </p:pic>
      <p:pic>
        <p:nvPicPr>
          <p:cNvPr id="35843" name="Picture 3" descr="C:\Users\mtc\Documents\work\cybersecurity\2015-01-10_darpa-baa\template\logos-blue\darpa.png"/>
          <p:cNvPicPr>
            <a:picLocks noChangeAspect="1" noChangeArrowheads="1"/>
          </p:cNvPicPr>
          <p:nvPr userDrawn="1"/>
        </p:nvPicPr>
        <p:blipFill>
          <a:blip r:embed="rId5"/>
          <a:srcRect/>
          <a:stretch>
            <a:fillRect/>
          </a:stretch>
        </p:blipFill>
        <p:spPr bwMode="auto">
          <a:xfrm>
            <a:off x="152400" y="266700"/>
            <a:ext cx="1676400" cy="774458"/>
          </a:xfrm>
          <a:prstGeom prst="rect">
            <a:avLst/>
          </a:prstGeom>
          <a:noFill/>
        </p:spPr>
      </p:pic>
      <p:pic>
        <p:nvPicPr>
          <p:cNvPr id="35844"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35845"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13" name="Straight Connector 12"/>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8952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267512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0" y="1333500"/>
            <a:ext cx="9144000" cy="1371600"/>
          </a:xfrm>
          <a:prstGeom prst="rect">
            <a:avLst/>
          </a:prstGeom>
          <a:solidFill>
            <a:schemeClr val="accent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3" name="Content Placeholder 2"/>
          <p:cNvSpPr>
            <a:spLocks noGrp="1"/>
          </p:cNvSpPr>
          <p:nvPr>
            <p:ph sz="quarter" idx="10"/>
          </p:nvPr>
        </p:nvSpPr>
        <p:spPr>
          <a:xfrm>
            <a:off x="361949" y="1752923"/>
            <a:ext cx="8591551"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a:t>Click to edit Master text styles</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lvl1pPr>
              <a:defRPr>
                <a:solidFill>
                  <a:schemeClr val="tx1"/>
                </a:solidFill>
              </a:defRPr>
            </a:lvl1pPr>
          </a:lstStyle>
          <a:p>
            <a:endParaRPr lang="en-US" dirty="0"/>
          </a:p>
        </p:txBody>
      </p:sp>
      <p:pic>
        <p:nvPicPr>
          <p:cNvPr id="8" name="Picture 3" descr="C:\Users\mtc\Documents\work\cybersecurity\2015-01-10_darpa-baa\template\logos-blue\darpa.png"/>
          <p:cNvPicPr>
            <a:picLocks noChangeAspect="1" noChangeArrowheads="1"/>
          </p:cNvPicPr>
          <p:nvPr userDrawn="1"/>
        </p:nvPicPr>
        <p:blipFill>
          <a:blip r:embed="rId3"/>
          <a:srcRect/>
          <a:stretch>
            <a:fillRect/>
          </a:stretch>
        </p:blipFill>
        <p:spPr bwMode="auto">
          <a:xfrm>
            <a:off x="152400" y="266700"/>
            <a:ext cx="1676400" cy="774458"/>
          </a:xfrm>
          <a:prstGeom prst="rect">
            <a:avLst/>
          </a:prstGeom>
          <a:noFill/>
        </p:spPr>
      </p:pic>
      <p:grpSp>
        <p:nvGrpSpPr>
          <p:cNvPr id="23" name="Group 22"/>
          <p:cNvGrpSpPr/>
          <p:nvPr userDrawn="1"/>
        </p:nvGrpSpPr>
        <p:grpSpPr>
          <a:xfrm>
            <a:off x="7873108" y="190500"/>
            <a:ext cx="966092" cy="990600"/>
            <a:chOff x="6858000" y="196698"/>
            <a:chExt cx="2057400" cy="2109594"/>
          </a:xfrm>
        </p:grpSpPr>
        <p:pic>
          <p:nvPicPr>
            <p:cNvPr id="15" name="Picture 1" descr="C:\Users\mtc\Documents\work\cybersecurity\2015-01-10_darpa-baa\template\logos-blue\nw.png"/>
            <p:cNvPicPr>
              <a:picLocks noChangeAspect="1" noChangeArrowheads="1"/>
            </p:cNvPicPr>
            <p:nvPr userDrawn="1"/>
          </p:nvPicPr>
          <p:blipFill>
            <a:blip r:embed="rId4"/>
            <a:srcRect/>
            <a:stretch>
              <a:fillRect/>
            </a:stretch>
          </p:blipFill>
          <p:spPr bwMode="auto">
            <a:xfrm>
              <a:off x="6908195" y="1393840"/>
              <a:ext cx="1957010" cy="360000"/>
            </a:xfrm>
            <a:prstGeom prst="rect">
              <a:avLst/>
            </a:prstGeom>
            <a:noFill/>
          </p:spPr>
        </p:pic>
        <p:pic>
          <p:nvPicPr>
            <p:cNvPr id="16" name="Picture 2" descr="C:\Users\mtc\Documents\work\cybersecurity\2015-01-10_darpa-baa\template\logos-blue\ibm-research.png"/>
            <p:cNvPicPr>
              <a:picLocks noChangeAspect="1" noChangeArrowheads="1"/>
            </p:cNvPicPr>
            <p:nvPr userDrawn="1"/>
          </p:nvPicPr>
          <p:blipFill>
            <a:blip r:embed="rId5"/>
            <a:srcRect/>
            <a:stretch>
              <a:fillRect/>
            </a:stretch>
          </p:blipFill>
          <p:spPr bwMode="auto">
            <a:xfrm>
              <a:off x="6858000" y="196698"/>
              <a:ext cx="2057400" cy="248582"/>
            </a:xfrm>
            <a:prstGeom prst="rect">
              <a:avLst/>
            </a:prstGeom>
            <a:noFill/>
          </p:spPr>
        </p:pic>
        <p:pic>
          <p:nvPicPr>
            <p:cNvPr id="18"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19"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20" name="Straight Connector 19"/>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6688865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0075" y="345281"/>
            <a:ext cx="8086725" cy="526521"/>
          </a:xfrm>
        </p:spPr>
        <p:txBody>
          <a:bodyPr/>
          <a:lstStyle>
            <a:lvl1pPr>
              <a:defRPr sz="3333"/>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Leman Akoglu</a:t>
            </a: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Streaming Graph Anomaly Detection</a:t>
            </a:r>
          </a:p>
        </p:txBody>
      </p:sp>
      <p:sp>
        <p:nvSpPr>
          <p:cNvPr id="5" name="Rectangle 6"/>
          <p:cNvSpPr>
            <a:spLocks noGrp="1" noChangeArrowheads="1"/>
          </p:cNvSpPr>
          <p:nvPr>
            <p:ph type="sldNum" sz="quarter" idx="12"/>
          </p:nvPr>
        </p:nvSpPr>
        <p:spPr>
          <a:ln/>
        </p:spPr>
        <p:txBody>
          <a:bodyPr/>
          <a:lstStyle>
            <a:lvl1pPr>
              <a:defRPr/>
            </a:lvl1pPr>
          </a:lstStyle>
          <a:p>
            <a:fld id="{A2219A5C-EF9D-4D58-BC98-FB7EF41E1919}" type="slidenum">
              <a:rPr lang="en-US" altLang="en-US"/>
              <a:pPr/>
              <a:t>‹#›</a:t>
            </a:fld>
            <a:endParaRPr lang="en-US" altLang="en-US"/>
          </a:p>
        </p:txBody>
      </p:sp>
    </p:spTree>
    <p:extLst>
      <p:ext uri="{BB962C8B-B14F-4D97-AF65-F5344CB8AC3E}">
        <p14:creationId xmlns:p14="http://schemas.microsoft.com/office/powerpoint/2010/main" val="129084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a:t>单击此处编辑母版标题样式</a:t>
            </a:r>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5821CA-1E9F-4A43-8BB8-10FAE36EE334}" type="datetimeFigureOut">
              <a:rPr lang="zh-CN" altLang="en-US" smtClean="0"/>
              <a:t>2018/8/27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840911" y="5443416"/>
            <a:ext cx="217365" cy="215444"/>
          </a:xfrm>
        </p:spPr>
        <p:txBody>
          <a:bodyPr/>
          <a:lstStyle/>
          <a:p>
            <a:fld id="{0DEAF0CC-43EC-4388-9724-FC03CFE93C29}" type="slidenum">
              <a:rPr lang="zh-CN" altLang="en-US" smtClean="0"/>
              <a:t>‹#›</a:t>
            </a:fld>
            <a:endParaRPr lang="zh-CN" altLang="en-US"/>
          </a:p>
        </p:txBody>
      </p:sp>
    </p:spTree>
    <p:extLst>
      <p:ext uri="{BB962C8B-B14F-4D97-AF65-F5344CB8AC3E}">
        <p14:creationId xmlns:p14="http://schemas.microsoft.com/office/powerpoint/2010/main" val="3833488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0285C1-BF0A-422A-B42C-038AB10DA9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649A8F0-7B35-4999-BED1-7328D7BD886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481D86E-B0D2-418F-ACCF-FA86BC65856B}"/>
              </a:ext>
            </a:extLst>
          </p:cNvPr>
          <p:cNvSpPr>
            <a:spLocks noGrp="1"/>
          </p:cNvSpPr>
          <p:nvPr>
            <p:ph type="dt" sz="half" idx="10"/>
          </p:nvPr>
        </p:nvSpPr>
        <p:spPr/>
        <p:txBody>
          <a:bodyPr/>
          <a:lstStyle/>
          <a:p>
            <a:fld id="{576684BB-2066-48D7-98DF-D456784F216C}" type="datetimeFigureOut">
              <a:rPr lang="zh-CN" altLang="en-US" smtClean="0"/>
              <a:t>2018/8/27</a:t>
            </a:fld>
            <a:endParaRPr lang="zh-CN" altLang="en-US"/>
          </a:p>
        </p:txBody>
      </p:sp>
      <p:sp>
        <p:nvSpPr>
          <p:cNvPr id="5" name="页脚占位符 4">
            <a:extLst>
              <a:ext uri="{FF2B5EF4-FFF2-40B4-BE49-F238E27FC236}">
                <a16:creationId xmlns:a16="http://schemas.microsoft.com/office/drawing/2014/main" xmlns="" id="{09A9FCA2-7A01-421B-B26C-F7C44D8F9B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4BE1331-2DB9-478C-8B3A-8E88EBBE7371}"/>
              </a:ext>
            </a:extLst>
          </p:cNvPr>
          <p:cNvSpPr>
            <a:spLocks noGrp="1"/>
          </p:cNvSpPr>
          <p:nvPr>
            <p:ph type="sldNum" sz="quarter" idx="12"/>
          </p:nvPr>
        </p:nvSpPr>
        <p:spPr>
          <a:xfrm>
            <a:off x="8372274" y="5447770"/>
            <a:ext cx="338127" cy="333639"/>
          </a:xfrm>
        </p:spPr>
        <p:txBody>
          <a:bodyPr/>
          <a:lstStyle/>
          <a:p>
            <a:fld id="{94E69D9C-AAB0-473C-A3FD-9B4CA4B722E3}" type="slidenum">
              <a:rPr lang="zh-CN" altLang="en-US" smtClean="0"/>
              <a:t>‹#›</a:t>
            </a:fld>
            <a:endParaRPr lang="zh-CN" altLang="en-US"/>
          </a:p>
        </p:txBody>
      </p:sp>
    </p:spTree>
    <p:extLst>
      <p:ext uri="{BB962C8B-B14F-4D97-AF65-F5344CB8AC3E}">
        <p14:creationId xmlns:p14="http://schemas.microsoft.com/office/powerpoint/2010/main" val="135411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97" y="1775385"/>
            <a:ext cx="7772043" cy="1225021"/>
          </a:xfrm>
        </p:spPr>
        <p:txBody>
          <a:bodyPr/>
          <a:lstStyle/>
          <a:p>
            <a:r>
              <a:rPr lang="en-US"/>
              <a:t>Click to edit Master title style</a:t>
            </a:r>
          </a:p>
        </p:txBody>
      </p:sp>
      <p:sp>
        <p:nvSpPr>
          <p:cNvPr id="3" name="Subtitle 2"/>
          <p:cNvSpPr>
            <a:spLocks noGrp="1"/>
          </p:cNvSpPr>
          <p:nvPr>
            <p:ph type="subTitle" idx="1"/>
          </p:nvPr>
        </p:nvSpPr>
        <p:spPr>
          <a:xfrm>
            <a:off x="1371959" y="3238500"/>
            <a:ext cx="6400085" cy="1460500"/>
          </a:xfrm>
        </p:spPr>
        <p:txBody>
          <a:bodyPr/>
          <a:lstStyle>
            <a:lvl1pPr marL="0" indent="0" algn="ctr">
              <a:buNone/>
              <a:defRPr/>
            </a:lvl1pPr>
            <a:lvl2pPr marL="356662" indent="0" algn="ctr">
              <a:buNone/>
              <a:defRPr/>
            </a:lvl2pPr>
            <a:lvl3pPr marL="713323" indent="0" algn="ctr">
              <a:buNone/>
              <a:defRPr/>
            </a:lvl3pPr>
            <a:lvl4pPr marL="1069985" indent="0" algn="ctr">
              <a:buNone/>
              <a:defRPr/>
            </a:lvl4pPr>
            <a:lvl5pPr marL="1426647" indent="0" algn="ctr">
              <a:buNone/>
              <a:defRPr/>
            </a:lvl5pPr>
            <a:lvl6pPr marL="1783309" indent="0" algn="ctr">
              <a:buNone/>
              <a:defRPr/>
            </a:lvl6pPr>
            <a:lvl7pPr marL="2139970" indent="0" algn="ctr">
              <a:buNone/>
              <a:defRPr/>
            </a:lvl7pPr>
            <a:lvl8pPr marL="2496632" indent="0" algn="ctr">
              <a:buNone/>
              <a:defRPr/>
            </a:lvl8pPr>
            <a:lvl9pPr marL="2853294"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CD3EAEB7-3AE0-4DFC-A86C-5E05316F1088}"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1984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F0021414-C1A4-431C-9B45-C497E5BFE727}"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149403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6" y="3672447"/>
            <a:ext cx="7772043" cy="1135063"/>
          </a:xfrm>
        </p:spPr>
        <p:txBody>
          <a:bodyPr/>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916" y="2422261"/>
            <a:ext cx="7772043" cy="1250156"/>
          </a:xfrm>
        </p:spPr>
        <p:txBody>
          <a:bodyPr anchor="b"/>
          <a:lstStyle>
            <a:lvl1pPr marL="0" indent="0">
              <a:buNone/>
              <a:defRPr sz="1600"/>
            </a:lvl1pPr>
            <a:lvl2pPr marL="356662" indent="0">
              <a:buNone/>
              <a:defRPr sz="1400"/>
            </a:lvl2pPr>
            <a:lvl3pPr marL="713323" indent="0">
              <a:buNone/>
              <a:defRPr sz="1200"/>
            </a:lvl3pPr>
            <a:lvl4pPr marL="1069985" indent="0">
              <a:buNone/>
              <a:defRPr sz="1100"/>
            </a:lvl4pPr>
            <a:lvl5pPr marL="1426647" indent="0">
              <a:buNone/>
              <a:defRPr sz="1100"/>
            </a:lvl5pPr>
            <a:lvl6pPr marL="1783309" indent="0">
              <a:buNone/>
              <a:defRPr sz="1100"/>
            </a:lvl6pPr>
            <a:lvl7pPr marL="2139970" indent="0">
              <a:buNone/>
              <a:defRPr sz="1100"/>
            </a:lvl7pPr>
            <a:lvl8pPr marL="2496632" indent="0">
              <a:buNone/>
              <a:defRPr sz="1100"/>
            </a:lvl8pPr>
            <a:lvl9pPr marL="2853294" indent="0">
              <a:buNone/>
              <a:defRPr sz="1100"/>
            </a:lvl9pPr>
          </a:lstStyle>
          <a:p>
            <a:pPr lvl="0"/>
            <a:r>
              <a:rPr lang="en-US"/>
              <a:t>Click to edit Master text styles</a:t>
            </a:r>
          </a:p>
        </p:txBody>
      </p:sp>
      <p:sp>
        <p:nvSpPr>
          <p:cNvPr id="4"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7705BD8D-4E3C-45E3-A3A1-A15159827DD3}"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1129678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691" y="1562366"/>
            <a:ext cx="4094435" cy="37332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3438" y="1562366"/>
            <a:ext cx="4095626" cy="37332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06913247-7747-4BC4-92CF-7F9B8888BC35}"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2870773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19" y="228865"/>
            <a:ext cx="8229362"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19" y="1279261"/>
            <a:ext cx="4039652" cy="533135"/>
          </a:xfrm>
        </p:spPr>
        <p:txBody>
          <a:bodyPr anchor="b"/>
          <a:lstStyle>
            <a:lvl1pPr marL="0" indent="0">
              <a:buNone/>
              <a:defRPr sz="1900" b="1"/>
            </a:lvl1pPr>
            <a:lvl2pPr marL="356662" indent="0">
              <a:buNone/>
              <a:defRPr sz="1600" b="1"/>
            </a:lvl2pPr>
            <a:lvl3pPr marL="713323" indent="0">
              <a:buNone/>
              <a:defRPr sz="1400" b="1"/>
            </a:lvl3pPr>
            <a:lvl4pPr marL="1069985" indent="0">
              <a:buNone/>
              <a:defRPr sz="1200" b="1"/>
            </a:lvl4pPr>
            <a:lvl5pPr marL="1426647" indent="0">
              <a:buNone/>
              <a:defRPr sz="1200" b="1"/>
            </a:lvl5pPr>
            <a:lvl6pPr marL="1783309" indent="0">
              <a:buNone/>
              <a:defRPr sz="1200" b="1"/>
            </a:lvl6pPr>
            <a:lvl7pPr marL="2139970" indent="0">
              <a:buNone/>
              <a:defRPr sz="1200" b="1"/>
            </a:lvl7pPr>
            <a:lvl8pPr marL="2496632" indent="0">
              <a:buNone/>
              <a:defRPr sz="1200" b="1"/>
            </a:lvl8pPr>
            <a:lvl9pPr marL="285329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319" y="1812396"/>
            <a:ext cx="403965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47" y="1279261"/>
            <a:ext cx="4042034" cy="533135"/>
          </a:xfrm>
        </p:spPr>
        <p:txBody>
          <a:bodyPr anchor="b"/>
          <a:lstStyle>
            <a:lvl1pPr marL="0" indent="0">
              <a:buNone/>
              <a:defRPr sz="1900" b="1"/>
            </a:lvl1pPr>
            <a:lvl2pPr marL="356662" indent="0">
              <a:buNone/>
              <a:defRPr sz="1600" b="1"/>
            </a:lvl2pPr>
            <a:lvl3pPr marL="713323" indent="0">
              <a:buNone/>
              <a:defRPr sz="1400" b="1"/>
            </a:lvl3pPr>
            <a:lvl4pPr marL="1069985" indent="0">
              <a:buNone/>
              <a:defRPr sz="1200" b="1"/>
            </a:lvl4pPr>
            <a:lvl5pPr marL="1426647" indent="0">
              <a:buNone/>
              <a:defRPr sz="1200" b="1"/>
            </a:lvl5pPr>
            <a:lvl6pPr marL="1783309" indent="0">
              <a:buNone/>
              <a:defRPr sz="1200" b="1"/>
            </a:lvl6pPr>
            <a:lvl7pPr marL="2139970" indent="0">
              <a:buNone/>
              <a:defRPr sz="1200" b="1"/>
            </a:lvl7pPr>
            <a:lvl8pPr marL="2496632" indent="0">
              <a:buNone/>
              <a:defRPr sz="1200" b="1"/>
            </a:lvl8pPr>
            <a:lvl9pPr marL="285329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47" y="1812396"/>
            <a:ext cx="4042034"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C26EF1C8-C595-41C3-BE41-2B52D3DB1806}"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411563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a:t>Click to edit Master title style</a:t>
            </a:r>
            <a:endParaRPr lang="en-US" dirty="0"/>
          </a:p>
        </p:txBody>
      </p:sp>
      <p:sp>
        <p:nvSpPr>
          <p:cNvPr id="5" name="Footer Placeholder 4"/>
          <p:cNvSpPr>
            <a:spLocks noGrp="1"/>
          </p:cNvSpPr>
          <p:nvPr>
            <p:ph type="ftr" sz="quarter" idx="10"/>
          </p:nvPr>
        </p:nvSpPr>
        <p:spPr>
          <a:xfrm>
            <a:off x="1892595" y="5443415"/>
            <a:ext cx="184731" cy="215444"/>
          </a:xfrm>
          <a:prstGeom prst="rect">
            <a:avLst/>
          </a:prstGeom>
        </p:spPr>
        <p:txBody>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36221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7A6B4215-76C6-4056-891E-3676958B28CD}"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792107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prstClr val="black"/>
                </a:solidFill>
              </a:rPr>
              <a:t>Mining Anomalous Graphs from Edge Streams</a:t>
            </a:r>
          </a:p>
        </p:txBody>
      </p:sp>
      <p:sp>
        <p:nvSpPr>
          <p:cNvPr id="6" name="Rectangle 6"/>
          <p:cNvSpPr>
            <a:spLocks noGrp="1" noChangeArrowheads="1"/>
          </p:cNvSpPr>
          <p:nvPr>
            <p:ph type="sldNum" sz="quarter" idx="12"/>
          </p:nvPr>
        </p:nvSpPr>
        <p:spPr>
          <a:ln/>
        </p:spPr>
        <p:txBody>
          <a:bodyPr/>
          <a:lstStyle>
            <a:lvl1pPr>
              <a:defRPr/>
            </a:lvl1pPr>
          </a:lstStyle>
          <a:p>
            <a:fld id="{89346DC2-74CB-48D7-A050-6AE93CEA32B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22435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Freeform 7"/>
          <p:cNvSpPr>
            <a:spLocks noChangeArrowheads="1"/>
          </p:cNvSpPr>
          <p:nvPr/>
        </p:nvSpPr>
        <p:spPr bwMode="auto">
          <a:xfrm>
            <a:off x="968376" y="914136"/>
            <a:ext cx="7453313" cy="777875"/>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4" name="Line 8"/>
          <p:cNvSpPr>
            <a:spLocks noChangeShapeType="1"/>
          </p:cNvSpPr>
          <p:nvPr/>
        </p:nvSpPr>
        <p:spPr bwMode="auto">
          <a:xfrm>
            <a:off x="1417639" y="2491053"/>
            <a:ext cx="6950075"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pic>
        <p:nvPicPr>
          <p:cNvPr id="5" name="Picture 2" descr="SB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2826" y="2921001"/>
            <a:ext cx="1319213" cy="122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051" name="Rectangle 3"/>
          <p:cNvSpPr>
            <a:spLocks noGrp="1" noChangeArrowheads="1"/>
          </p:cNvSpPr>
          <p:nvPr>
            <p:ph type="subTitle" idx="1"/>
          </p:nvPr>
        </p:nvSpPr>
        <p:spPr>
          <a:xfrm>
            <a:off x="749905" y="2864824"/>
            <a:ext cx="4823985" cy="14605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p>
        </p:txBody>
      </p:sp>
      <p:sp>
        <p:nvSpPr>
          <p:cNvPr id="7" name="Rectangle 6"/>
          <p:cNvSpPr>
            <a:spLocks noGrp="1" noChangeArrowheads="1"/>
          </p:cNvSpPr>
          <p:nvPr>
            <p:ph type="ftr" sz="quarter" idx="11"/>
          </p:nvPr>
        </p:nvSpPr>
        <p:spPr>
          <a:xfrm>
            <a:off x="3124200" y="5203032"/>
            <a:ext cx="2895600" cy="381000"/>
          </a:xfrm>
        </p:spPr>
        <p:txBody>
          <a:bodyPr/>
          <a:lstStyle>
            <a:lvl1pPr>
              <a:defRPr/>
            </a:lvl1pPr>
          </a:lstStyle>
          <a:p>
            <a:pPr>
              <a:defRPr/>
            </a:pPr>
            <a:r>
              <a:rPr lang="en-US" altLang="en-US">
                <a:solidFill>
                  <a:prstClr val="black"/>
                </a:solidFill>
              </a:rPr>
              <a:t>Mining Typed Information Networks @Twitter</a:t>
            </a:r>
          </a:p>
        </p:txBody>
      </p:sp>
      <p:sp>
        <p:nvSpPr>
          <p:cNvPr id="8" name="Rectangle 7"/>
          <p:cNvSpPr>
            <a:spLocks noGrp="1" noChangeArrowheads="1"/>
          </p:cNvSpPr>
          <p:nvPr>
            <p:ph type="sldNum" sz="quarter" idx="12"/>
          </p:nvPr>
        </p:nvSpPr>
        <p:spPr/>
        <p:txBody>
          <a:bodyPr/>
          <a:lstStyle>
            <a:lvl1pPr>
              <a:defRPr/>
            </a:lvl1pPr>
          </a:lstStyle>
          <a:p>
            <a:fld id="{5F32E4AB-D2C0-4B0B-AD70-C8A908CCFB4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3590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0075" y="345281"/>
            <a:ext cx="8086725" cy="526521"/>
          </a:xfrm>
        </p:spPr>
        <p:txBody>
          <a:bodyPr/>
          <a:lstStyle>
            <a:lvl1pPr>
              <a:defRPr sz="4000"/>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solidFill>
                  <a:prstClr val="black"/>
                </a:solidFill>
              </a:rPr>
              <a:t>Mining Anomalous Graphs from Edge Streams</a:t>
            </a:r>
          </a:p>
        </p:txBody>
      </p:sp>
      <p:sp>
        <p:nvSpPr>
          <p:cNvPr id="5" name="Rectangle 6"/>
          <p:cNvSpPr>
            <a:spLocks noGrp="1" noChangeArrowheads="1"/>
          </p:cNvSpPr>
          <p:nvPr>
            <p:ph type="sldNum" sz="quarter" idx="12"/>
          </p:nvPr>
        </p:nvSpPr>
        <p:spPr>
          <a:ln/>
        </p:spPr>
        <p:txBody>
          <a:bodyPr/>
          <a:lstStyle>
            <a:lvl1pPr>
              <a:defRPr/>
            </a:lvl1pPr>
          </a:lstStyle>
          <a:p>
            <a:fld id="{EF501888-C750-45DD-91C6-0DF2EC0952B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93183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722313" y="3672417"/>
            <a:ext cx="7772400" cy="1135063"/>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p:cNvSpPr>
            <a:spLocks noGrp="1" noChangeArrowheads="1"/>
          </p:cNvSpPr>
          <p:nvPr>
            <p:ph type="dt" sz="half" idx="10"/>
          </p:nvPr>
        </p:nvSpPr>
        <p:spPr/>
        <p:txBody>
          <a:bodyPr/>
          <a:lstStyle>
            <a:lvl1pPr>
              <a:spcBef>
                <a:spcPct val="0"/>
              </a:spcBef>
              <a:buClrTx/>
              <a:buSzTx/>
              <a:buFontTx/>
              <a:buNone/>
              <a:defRPr sz="1200">
                <a:latin typeface="+mn-lt"/>
                <a:ea typeface="+mn-ea"/>
                <a:cs typeface="+mn-cs"/>
              </a:defRPr>
            </a:lvl1pPr>
          </a:lstStyle>
          <a:p>
            <a:pPr>
              <a:defRPr/>
            </a:pPr>
            <a:r>
              <a:rPr lang="en-US" altLang="en-US">
                <a:solidFill>
                  <a:prstClr val="black"/>
                </a:solidFill>
              </a:rPr>
              <a:t>Leman Akoglu</a:t>
            </a:r>
            <a:endParaRPr lang="en-US" altLang="en-US" dirty="0">
              <a:solidFill>
                <a:prstClr val="black"/>
              </a:solidFill>
            </a:endParaRPr>
          </a:p>
        </p:txBody>
      </p:sp>
      <p:sp>
        <p:nvSpPr>
          <p:cNvPr id="7" name="Rectangle 5"/>
          <p:cNvSpPr>
            <a:spLocks noGrp="1" noChangeArrowheads="1"/>
          </p:cNvSpPr>
          <p:nvPr>
            <p:ph type="ftr" sz="quarter" idx="11"/>
          </p:nvPr>
        </p:nvSpPr>
        <p:spPr/>
        <p:txBody>
          <a:bodyPr/>
          <a:lstStyle>
            <a:lvl1pPr algn="ctr">
              <a:spcBef>
                <a:spcPct val="0"/>
              </a:spcBef>
              <a:buClrTx/>
              <a:buSzTx/>
              <a:buFontTx/>
              <a:buNone/>
              <a:defRPr sz="1200">
                <a:latin typeface="+mn-lt"/>
                <a:ea typeface="+mn-ea"/>
                <a:cs typeface="+mn-cs"/>
              </a:defRPr>
            </a:lvl1pPr>
          </a:lstStyle>
          <a:p>
            <a:pPr>
              <a:defRPr/>
            </a:pPr>
            <a:r>
              <a:rPr lang="en-US" altLang="en-US">
                <a:solidFill>
                  <a:prstClr val="black"/>
                </a:solidFill>
              </a:rPr>
              <a:t>Mining Anomalous Graphs from Edge Streams</a:t>
            </a:r>
          </a:p>
        </p:txBody>
      </p:sp>
      <p:sp>
        <p:nvSpPr>
          <p:cNvPr id="8" name="Rectangle 6"/>
          <p:cNvSpPr>
            <a:spLocks noGrp="1" noChangeArrowheads="1"/>
          </p:cNvSpPr>
          <p:nvPr>
            <p:ph type="sldNum" sz="quarter" idx="12"/>
          </p:nvPr>
        </p:nvSpPr>
        <p:spPr/>
        <p:txBody>
          <a:bodyPr/>
          <a:lstStyle>
            <a:lvl1pPr>
              <a:defRPr/>
            </a:lvl1pPr>
          </a:lstStyle>
          <a:p>
            <a:fld id="{D9996D0E-1526-4C62-87B6-DE5560AE9DD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93336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844"/>
            <a:ext cx="4038600" cy="4073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5844"/>
            <a:ext cx="4038600" cy="4073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8" name="Rectangle 6"/>
          <p:cNvSpPr>
            <a:spLocks noGrp="1" noChangeArrowheads="1"/>
          </p:cNvSpPr>
          <p:nvPr>
            <p:ph type="sldNum" sz="quarter" idx="11"/>
          </p:nvPr>
        </p:nvSpPr>
        <p:spPr/>
        <p:txBody>
          <a:bodyPr/>
          <a:lstStyle>
            <a:lvl1pPr>
              <a:defRPr b="1"/>
            </a:lvl1pPr>
          </a:lstStyle>
          <a:p>
            <a:fld id="{2CA0BDF0-C728-4E42-98C3-D19250D99BC0}" type="slidenum">
              <a:rPr lang="en-US" altLang="en-US">
                <a:solidFill>
                  <a:prstClr val="black"/>
                </a:solidFill>
              </a:rPr>
              <a:pPr/>
              <a:t>‹#›</a:t>
            </a:fld>
            <a:endParaRPr lang="en-US" altLang="en-US">
              <a:solidFill>
                <a:prstClr val="black"/>
              </a:solidFill>
            </a:endParaRPr>
          </a:p>
        </p:txBody>
      </p:sp>
      <p:sp>
        <p:nvSpPr>
          <p:cNvPr id="9"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262007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8"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7"/>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10" name="Rectangle 6"/>
          <p:cNvSpPr>
            <a:spLocks noGrp="1" noChangeArrowheads="1"/>
          </p:cNvSpPr>
          <p:nvPr>
            <p:ph type="sldNum" sz="quarter" idx="11"/>
          </p:nvPr>
        </p:nvSpPr>
        <p:spPr/>
        <p:txBody>
          <a:bodyPr/>
          <a:lstStyle>
            <a:lvl1pPr>
              <a:defRPr/>
            </a:lvl1pPr>
          </a:lstStyle>
          <a:p>
            <a:fld id="{2F5B4BF3-38FB-4FB1-83F8-A9A1601B9FF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37104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ltLang="en-US">
                <a:solidFill>
                  <a:prstClr val="black"/>
                </a:solidFill>
              </a:rPr>
              <a:t>Mining Typed Information Networks @Twitter</a:t>
            </a:r>
          </a:p>
        </p:txBody>
      </p:sp>
      <p:sp>
        <p:nvSpPr>
          <p:cNvPr id="5" name="Rectangle 6"/>
          <p:cNvSpPr>
            <a:spLocks noGrp="1" noChangeArrowheads="1"/>
          </p:cNvSpPr>
          <p:nvPr>
            <p:ph type="sldNum" sz="quarter" idx="12"/>
          </p:nvPr>
        </p:nvSpPr>
        <p:spPr/>
        <p:txBody>
          <a:bodyPr/>
          <a:lstStyle>
            <a:lvl1pPr>
              <a:defRPr/>
            </a:lvl1pPr>
          </a:lstStyle>
          <a:p>
            <a:fld id="{836F6FD4-B1DA-47B1-973D-004C71C61A0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44727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reeform 7"/>
          <p:cNvSpPr>
            <a:spLocks noChangeArrowheads="1"/>
          </p:cNvSpPr>
          <p:nvPr userDrawn="1"/>
        </p:nvSpPr>
        <p:spPr bwMode="auto">
          <a:xfrm>
            <a:off x="457200" y="209021"/>
            <a:ext cx="8242300" cy="489479"/>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userDrawn="1"/>
        </p:nvSpPr>
        <p:spPr bwMode="auto">
          <a:xfrm>
            <a:off x="469900" y="5270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pic>
        <p:nvPicPr>
          <p:cNvPr id="6" name="Picture 2" descr="SB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8714" y="1026583"/>
            <a:ext cx="809625" cy="75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bwMode="auto">
          <a:xfrm>
            <a:off x="457200" y="231511"/>
            <a:ext cx="82296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a:t>Click to edit Master title style</a:t>
            </a:r>
          </a:p>
        </p:txBody>
      </p:sp>
      <p:sp>
        <p:nvSpPr>
          <p:cNvPr id="14" name="Rectangle 3"/>
          <p:cNvSpPr>
            <a:spLocks noGrp="1" noChangeArrowheads="1"/>
          </p:cNvSpPr>
          <p:nvPr>
            <p:ph idx="1"/>
          </p:nvPr>
        </p:nvSpPr>
        <p:spPr bwMode="auto">
          <a:xfrm>
            <a:off x="457200" y="853282"/>
            <a:ext cx="8229600" cy="441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Rectangle 4"/>
          <p:cNvSpPr>
            <a:spLocks noGrp="1" noChangeArrowheads="1"/>
          </p:cNvSpPr>
          <p:nvPr>
            <p:ph type="dt" sz="half" idx="10"/>
          </p:nvPr>
        </p:nvSpPr>
        <p:spPr/>
        <p:txBody>
          <a:bodyPr/>
          <a:lstStyle>
            <a:lvl1pPr>
              <a:spcBef>
                <a:spcPct val="0"/>
              </a:spcBef>
              <a:buClrTx/>
              <a:buSzTx/>
              <a:buFontTx/>
              <a:buNone/>
              <a:defRPr sz="1200">
                <a:latin typeface="+mn-lt"/>
                <a:ea typeface="+mn-ea"/>
                <a:cs typeface="+mn-cs"/>
              </a:defRPr>
            </a:lvl1pPr>
          </a:lstStyle>
          <a:p>
            <a:pPr>
              <a:defRPr/>
            </a:pPr>
            <a:r>
              <a:rPr lang="en-US" altLang="en-US">
                <a:solidFill>
                  <a:prstClr val="black"/>
                </a:solidFill>
              </a:rPr>
              <a:t>Leman Akoglu</a:t>
            </a:r>
            <a:endParaRPr lang="en-US" altLang="en-US" dirty="0">
              <a:solidFill>
                <a:prstClr val="black"/>
              </a:solidFill>
            </a:endParaRPr>
          </a:p>
        </p:txBody>
      </p:sp>
      <p:sp>
        <p:nvSpPr>
          <p:cNvPr id="8" name="Rectangle 5"/>
          <p:cNvSpPr>
            <a:spLocks noGrp="1" noChangeArrowheads="1"/>
          </p:cNvSpPr>
          <p:nvPr>
            <p:ph type="ftr" sz="quarter" idx="11"/>
          </p:nvPr>
        </p:nvSpPr>
        <p:spPr/>
        <p:txBody>
          <a:bodyPr/>
          <a:lstStyle>
            <a:lvl1pPr algn="ctr">
              <a:spcBef>
                <a:spcPct val="0"/>
              </a:spcBef>
              <a:buClrTx/>
              <a:buSzTx/>
              <a:buFontTx/>
              <a:buNone/>
              <a:defRPr sz="1200">
                <a:latin typeface="+mn-lt"/>
                <a:ea typeface="+mn-ea"/>
                <a:cs typeface="+mn-cs"/>
              </a:defRPr>
            </a:lvl1pPr>
          </a:lstStyle>
          <a:p>
            <a:pPr>
              <a:defRPr/>
            </a:pPr>
            <a:r>
              <a:rPr lang="en-US" altLang="en-US">
                <a:solidFill>
                  <a:prstClr val="black"/>
                </a:solidFill>
              </a:rPr>
              <a:t>Mining Anomalous Graphs from Edge Streams</a:t>
            </a:r>
          </a:p>
        </p:txBody>
      </p:sp>
      <p:sp>
        <p:nvSpPr>
          <p:cNvPr id="9" name="Rectangle 6"/>
          <p:cNvSpPr>
            <a:spLocks noGrp="1" noChangeArrowheads="1"/>
          </p:cNvSpPr>
          <p:nvPr>
            <p:ph type="sldNum" sz="quarter" idx="12"/>
          </p:nvPr>
        </p:nvSpPr>
        <p:spPr/>
        <p:txBody>
          <a:bodyPr/>
          <a:lstStyle>
            <a:lvl1pPr>
              <a:defRPr/>
            </a:lvl1pPr>
          </a:lstStyle>
          <a:p>
            <a:fld id="{E8464FD3-436E-49AD-BBB7-BF361229005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70758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8" name="Rectangle 6"/>
          <p:cNvSpPr>
            <a:spLocks noGrp="1" noChangeArrowheads="1"/>
          </p:cNvSpPr>
          <p:nvPr>
            <p:ph type="sldNum" sz="quarter" idx="11"/>
          </p:nvPr>
        </p:nvSpPr>
        <p:spPr/>
        <p:txBody>
          <a:bodyPr/>
          <a:lstStyle>
            <a:lvl1pPr>
              <a:defRPr/>
            </a:lvl1pPr>
          </a:lstStyle>
          <a:p>
            <a:fld id="{761AFD05-F6E9-48B5-9FF4-1663116EE72E}" type="slidenum">
              <a:rPr lang="en-US" altLang="en-US">
                <a:solidFill>
                  <a:prstClr val="black"/>
                </a:solidFill>
              </a:rPr>
              <a:pPr/>
              <a:t>‹#›</a:t>
            </a:fld>
            <a:endParaRPr lang="en-US" altLang="en-US">
              <a:solidFill>
                <a:prstClr val="black"/>
              </a:solidFill>
            </a:endParaRPr>
          </a:p>
        </p:txBody>
      </p:sp>
      <p:sp>
        <p:nvSpPr>
          <p:cNvPr id="9"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02301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4" name="Text Placeholder 3"/>
          <p:cNvSpPr>
            <a:spLocks noGrp="1"/>
          </p:cNvSpPr>
          <p:nvPr>
            <p:ph type="body" sz="quarter" idx="15" hasCustomPrompt="1"/>
          </p:nvPr>
        </p:nvSpPr>
        <p:spPr>
          <a:xfrm>
            <a:off x="182880" y="512064"/>
            <a:ext cx="8770620" cy="438150"/>
          </a:xfrm>
        </p:spPr>
        <p:txBody>
          <a:bodyPr/>
          <a:lstStyle>
            <a:lvl1pPr marL="0" indent="0">
              <a:buFontTx/>
              <a:buNone/>
              <a:defRPr sz="1800" i="1"/>
            </a:lvl1pPr>
            <a:lvl2pPr marL="276225" indent="0">
              <a:buFontTx/>
              <a:buNone/>
              <a:defRPr sz="1800" i="1"/>
            </a:lvl2pPr>
            <a:lvl3pPr marL="492125" indent="0">
              <a:buFontTx/>
              <a:buNone/>
              <a:defRPr sz="1800" i="1"/>
            </a:lvl3pPr>
            <a:lvl4pPr marL="1030287" indent="0">
              <a:buFontTx/>
              <a:buNone/>
              <a:defRPr sz="1800" i="1"/>
            </a:lvl4pPr>
            <a:lvl5pPr marL="1376362" indent="0">
              <a:buFontTx/>
              <a:buNone/>
              <a:defRPr sz="1800" i="1"/>
            </a:lvl5pPr>
          </a:lstStyle>
          <a:p>
            <a:pPr lvl="0"/>
            <a:r>
              <a:rPr lang="en-US" dirty="0"/>
              <a:t>Click to edit Master subtitle style</a:t>
            </a:r>
          </a:p>
        </p:txBody>
      </p:sp>
    </p:spTree>
    <p:extLst>
      <p:ext uri="{BB962C8B-B14F-4D97-AF65-F5344CB8AC3E}">
        <p14:creationId xmlns:p14="http://schemas.microsoft.com/office/powerpoint/2010/main" val="1536304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8" name="Rectangle 6"/>
          <p:cNvSpPr>
            <a:spLocks noGrp="1" noChangeArrowheads="1"/>
          </p:cNvSpPr>
          <p:nvPr>
            <p:ph type="sldNum" sz="quarter" idx="11"/>
          </p:nvPr>
        </p:nvSpPr>
        <p:spPr/>
        <p:txBody>
          <a:bodyPr/>
          <a:lstStyle>
            <a:lvl1pPr>
              <a:defRPr/>
            </a:lvl1pPr>
          </a:lstStyle>
          <a:p>
            <a:fld id="{C24BA887-80B9-41C5-B390-97BCB881A882}" type="slidenum">
              <a:rPr lang="en-US" altLang="en-US">
                <a:solidFill>
                  <a:prstClr val="black"/>
                </a:solidFill>
              </a:rPr>
              <a:pPr/>
              <a:t>‹#›</a:t>
            </a:fld>
            <a:endParaRPr lang="en-US" altLang="en-US">
              <a:solidFill>
                <a:prstClr val="black"/>
              </a:solidFill>
            </a:endParaRPr>
          </a:p>
        </p:txBody>
      </p:sp>
      <p:sp>
        <p:nvSpPr>
          <p:cNvPr id="9"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209736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7" name="Rectangle 6"/>
          <p:cNvSpPr>
            <a:spLocks noGrp="1" noChangeArrowheads="1"/>
          </p:cNvSpPr>
          <p:nvPr>
            <p:ph type="sldNum" sz="quarter" idx="11"/>
          </p:nvPr>
        </p:nvSpPr>
        <p:spPr/>
        <p:txBody>
          <a:bodyPr/>
          <a:lstStyle>
            <a:lvl1pPr>
              <a:defRPr/>
            </a:lvl1pPr>
          </a:lstStyle>
          <a:p>
            <a:fld id="{77ADB449-2B48-42D0-8DFB-226F3CAEF55E}" type="slidenum">
              <a:rPr lang="en-US" altLang="en-US">
                <a:solidFill>
                  <a:prstClr val="black"/>
                </a:solidFill>
              </a:rPr>
              <a:pPr/>
              <a:t>‹#›</a:t>
            </a:fld>
            <a:endParaRPr lang="en-US" altLang="en-US">
              <a:solidFill>
                <a:prstClr val="black"/>
              </a:solidFill>
            </a:endParaRPr>
          </a:p>
        </p:txBody>
      </p:sp>
      <p:sp>
        <p:nvSpPr>
          <p:cNvPr id="8"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888834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Vertical Title 1"/>
          <p:cNvSpPr>
            <a:spLocks noGrp="1"/>
          </p:cNvSpPr>
          <p:nvPr>
            <p:ph type="title" orient="vert"/>
          </p:nvPr>
        </p:nvSpPr>
        <p:spPr>
          <a:xfrm>
            <a:off x="6629400" y="231511"/>
            <a:ext cx="20574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31511"/>
            <a:ext cx="6019800"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7" name="Rectangle 6"/>
          <p:cNvSpPr>
            <a:spLocks noGrp="1" noChangeArrowheads="1"/>
          </p:cNvSpPr>
          <p:nvPr>
            <p:ph type="sldNum" sz="quarter" idx="11"/>
          </p:nvPr>
        </p:nvSpPr>
        <p:spPr/>
        <p:txBody>
          <a:bodyPr/>
          <a:lstStyle>
            <a:lvl1pPr>
              <a:defRPr/>
            </a:lvl1pPr>
          </a:lstStyle>
          <a:p>
            <a:fld id="{8DBB511F-6423-47B3-BE1F-28179F4F65D8}" type="slidenum">
              <a:rPr lang="en-US" altLang="en-US">
                <a:solidFill>
                  <a:prstClr val="black"/>
                </a:solidFill>
              </a:rPr>
              <a:pPr/>
              <a:t>‹#›</a:t>
            </a:fld>
            <a:endParaRPr lang="en-US" altLang="en-US">
              <a:solidFill>
                <a:prstClr val="black"/>
              </a:solidFill>
            </a:endParaRPr>
          </a:p>
        </p:txBody>
      </p:sp>
      <p:sp>
        <p:nvSpPr>
          <p:cNvPr id="8"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1462980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Freeform 7"/>
          <p:cNvSpPr>
            <a:spLocks noChangeArrowheads="1"/>
          </p:cNvSpPr>
          <p:nvPr userDrawn="1"/>
        </p:nvSpPr>
        <p:spPr bwMode="auto">
          <a:xfrm>
            <a:off x="511175" y="882386"/>
            <a:ext cx="8218488" cy="754063"/>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42051" name="Rectangle 3"/>
          <p:cNvSpPr>
            <a:spLocks noGrp="1" noChangeArrowheads="1"/>
          </p:cNvSpPr>
          <p:nvPr>
            <p:ph type="subTitle" idx="1"/>
          </p:nvPr>
        </p:nvSpPr>
        <p:spPr>
          <a:xfrm>
            <a:off x="1850572" y="2888343"/>
            <a:ext cx="6553200" cy="1460500"/>
          </a:xfrm>
        </p:spPr>
        <p:txBody>
          <a:bodyPr/>
          <a:lstStyle>
            <a:lvl1pPr marL="0" indent="0">
              <a:buFont typeface="Wingdings" pitchFamily="2" charset="2"/>
              <a:buNone/>
              <a:defRPr sz="2800"/>
            </a:lvl1pPr>
          </a:lstStyle>
          <a:p>
            <a:r>
              <a:rPr lang="en-US" altLang="en-US"/>
              <a:t>Click to edit Master subtitle style</a:t>
            </a:r>
          </a:p>
        </p:txBody>
      </p:sp>
      <p:sp>
        <p:nvSpPr>
          <p:cNvPr id="4" name="Rectangle 3"/>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5" name="Rectangle 4"/>
          <p:cNvSpPr>
            <a:spLocks noGrp="1" noChangeArrowheads="1"/>
          </p:cNvSpPr>
          <p:nvPr>
            <p:ph type="ftr" sz="quarter" idx="11"/>
          </p:nvPr>
        </p:nvSpPr>
        <p:spPr>
          <a:xfrm>
            <a:off x="3124200" y="5203032"/>
            <a:ext cx="2895600" cy="381000"/>
          </a:xfrm>
        </p:spPr>
        <p:txBody>
          <a:bodyPr/>
          <a:lstStyle>
            <a:lvl1pPr>
              <a:defRPr/>
            </a:lvl1pPr>
          </a:lstStyle>
          <a:p>
            <a:pPr>
              <a:defRPr/>
            </a:pPr>
            <a:r>
              <a:rPr lang="en-US" altLang="en-US">
                <a:solidFill>
                  <a:prstClr val="black"/>
                </a:solidFill>
              </a:rPr>
              <a:t>Mining Typed Information Networks @Twitter</a:t>
            </a:r>
          </a:p>
        </p:txBody>
      </p:sp>
      <p:sp>
        <p:nvSpPr>
          <p:cNvPr id="6" name="Rectangle 5"/>
          <p:cNvSpPr>
            <a:spLocks noGrp="1" noChangeArrowheads="1"/>
          </p:cNvSpPr>
          <p:nvPr>
            <p:ph type="sldNum" sz="quarter" idx="12"/>
          </p:nvPr>
        </p:nvSpPr>
        <p:spPr/>
        <p:txBody>
          <a:bodyPr/>
          <a:lstStyle>
            <a:lvl1pPr>
              <a:defRPr/>
            </a:lvl1pPr>
          </a:lstStyle>
          <a:p>
            <a:fld id="{E548B378-67AB-4E81-B769-73B32D4F559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52243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Freeform 7"/>
          <p:cNvSpPr>
            <a:spLocks noChangeArrowheads="1"/>
          </p:cNvSpPr>
          <p:nvPr/>
        </p:nvSpPr>
        <p:spPr bwMode="auto">
          <a:xfrm>
            <a:off x="968376" y="914136"/>
            <a:ext cx="7453313" cy="777875"/>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4" name="Line 8"/>
          <p:cNvSpPr>
            <a:spLocks noChangeShapeType="1"/>
          </p:cNvSpPr>
          <p:nvPr/>
        </p:nvSpPr>
        <p:spPr bwMode="auto">
          <a:xfrm>
            <a:off x="1417639" y="2491053"/>
            <a:ext cx="6950075"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42051" name="Rectangle 3"/>
          <p:cNvSpPr>
            <a:spLocks noGrp="1" noChangeArrowheads="1"/>
          </p:cNvSpPr>
          <p:nvPr>
            <p:ph type="subTitle" idx="1"/>
          </p:nvPr>
        </p:nvSpPr>
        <p:spPr>
          <a:xfrm>
            <a:off x="1850572" y="2888343"/>
            <a:ext cx="6553200" cy="1460500"/>
          </a:xfrm>
        </p:spPr>
        <p:txBody>
          <a:bodyPr/>
          <a:lstStyle>
            <a:lvl1pPr marL="0" indent="0">
              <a:buFont typeface="Wingdings" pitchFamily="2" charset="2"/>
              <a:buNone/>
              <a:defRPr sz="2800"/>
            </a:lvl1pPr>
          </a:lstStyle>
          <a:p>
            <a:r>
              <a:rPr lang="en-US" alt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p>
        </p:txBody>
      </p:sp>
      <p:sp>
        <p:nvSpPr>
          <p:cNvPr id="6" name="Rectangle 5"/>
          <p:cNvSpPr>
            <a:spLocks noGrp="1" noChangeArrowheads="1"/>
          </p:cNvSpPr>
          <p:nvPr>
            <p:ph type="ftr" sz="quarter" idx="11"/>
          </p:nvPr>
        </p:nvSpPr>
        <p:spPr>
          <a:xfrm>
            <a:off x="3124200" y="5203032"/>
            <a:ext cx="2895600" cy="381000"/>
          </a:xfrm>
        </p:spPr>
        <p:txBody>
          <a:bodyPr/>
          <a:lstStyle>
            <a:lvl1pPr>
              <a:defRPr/>
            </a:lvl1pPr>
          </a:lstStyle>
          <a:p>
            <a:pPr>
              <a:defRPr/>
            </a:pPr>
            <a:r>
              <a:rPr lang="en-US" altLang="en-US">
                <a:solidFill>
                  <a:prstClr val="black"/>
                </a:solidFill>
              </a:rPr>
              <a:t>Mining Typed Information Networks @Twitter</a:t>
            </a:r>
          </a:p>
        </p:txBody>
      </p:sp>
      <p:sp>
        <p:nvSpPr>
          <p:cNvPr id="7" name="Rectangle 6"/>
          <p:cNvSpPr>
            <a:spLocks noGrp="1" noChangeArrowheads="1"/>
          </p:cNvSpPr>
          <p:nvPr>
            <p:ph type="sldNum" sz="quarter" idx="12"/>
          </p:nvPr>
        </p:nvSpPr>
        <p:spPr/>
        <p:txBody>
          <a:bodyPr/>
          <a:lstStyle>
            <a:lvl1pPr>
              <a:defRPr/>
            </a:lvl1pPr>
          </a:lstStyle>
          <a:p>
            <a:fld id="{31A7BF74-7379-4656-9781-DFB19B829F1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02754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877" y="2306109"/>
            <a:ext cx="6305123" cy="910166"/>
          </a:xfrm>
        </p:spPr>
        <p:txBody>
          <a:bodyPr/>
          <a:lstStyle>
            <a:lvl1pPr marL="0" indent="0">
              <a:lnSpc>
                <a:spcPct val="90000"/>
              </a:lnSpc>
              <a:spcBef>
                <a:spcPts val="0"/>
              </a:spcBef>
              <a:buNone/>
              <a:defRPr sz="2400" b="0"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Text Placeholder 9"/>
          <p:cNvSpPr>
            <a:spLocks noGrp="1"/>
          </p:cNvSpPr>
          <p:nvPr>
            <p:ph type="body" sz="quarter" idx="10"/>
          </p:nvPr>
        </p:nvSpPr>
        <p:spPr>
          <a:xfrm>
            <a:off x="171877" y="3273424"/>
            <a:ext cx="4829175" cy="1612901"/>
          </a:xfrm>
        </p:spPr>
        <p:txBody>
          <a:bodyPr/>
          <a:lstStyle>
            <a:lvl1pPr marL="0" indent="0">
              <a:lnSpc>
                <a:spcPct val="90000"/>
              </a:lnSpc>
              <a:spcBef>
                <a:spcPts val="0"/>
              </a:spcBef>
              <a:buFontTx/>
              <a:buNone/>
              <a:defRPr sz="1800" baseline="0">
                <a:latin typeface="Arial" pitchFamily="34" charset="0"/>
                <a:cs typeface="Arial" pitchFamily="34" charset="0"/>
              </a:defRPr>
            </a:lvl1pPr>
            <a:lvl2pPr marL="346075" indent="0">
              <a:buFontTx/>
              <a:buNone/>
              <a:defRPr/>
            </a:lvl2pPr>
            <a:lvl3pPr marL="682625" indent="0">
              <a:buFontTx/>
              <a:buNone/>
              <a:defRPr/>
            </a:lvl3pPr>
            <a:lvl4pPr marL="1030287" indent="0">
              <a:buFontTx/>
              <a:buNone/>
              <a:defRPr/>
            </a:lvl4pPr>
            <a:lvl5pPr marL="1376362" indent="0">
              <a:buFontTx/>
              <a:buNone/>
              <a:defRPr/>
            </a:lvl5pPr>
          </a:lstStyle>
          <a:p>
            <a:pPr lvl="0"/>
            <a:r>
              <a:rPr lang="en-US"/>
              <a:t>Click to edit Master text styles</a:t>
            </a:r>
          </a:p>
        </p:txBody>
      </p:sp>
      <p:sp>
        <p:nvSpPr>
          <p:cNvPr id="2" name="Title 1"/>
          <p:cNvSpPr>
            <a:spLocks noGrp="1"/>
          </p:cNvSpPr>
          <p:nvPr>
            <p:ph type="title"/>
          </p:nvPr>
        </p:nvSpPr>
        <p:spPr>
          <a:xfrm>
            <a:off x="171877" y="1333500"/>
            <a:ext cx="6305123" cy="962025"/>
          </a:xfrm>
          <a:noFill/>
          <a:ln w="9525">
            <a:noFill/>
            <a:miter lim="800000"/>
            <a:headEnd/>
            <a:tailEnd/>
          </a:ln>
        </p:spPr>
        <p:txBody>
          <a:bodyPr vert="horz" wrap="square" lIns="91440" tIns="45720" rIns="91440" bIns="45720" numCol="1" anchor="b" anchorCtr="0" compatLnSpc="1">
            <a:prstTxWarp prst="textNoShape">
              <a:avLst/>
            </a:prstTxWarp>
            <a:noAutofit/>
          </a:bodyPr>
          <a:lstStyle>
            <a:lvl1pPr>
              <a:lnSpc>
                <a:spcPct val="90000"/>
              </a:lnSpc>
              <a:spcBef>
                <a:spcPts val="0"/>
              </a:spcBef>
              <a:defRPr lang="en-US" sz="3200" b="1" kern="1200" dirty="0">
                <a:solidFill>
                  <a:schemeClr val="accent5"/>
                </a:solidFill>
                <a:latin typeface="Arial" pitchFamily="34" charset="0"/>
                <a:cs typeface="Arial" pitchFamily="34" charset="0"/>
              </a:defRPr>
            </a:lvl1pPr>
          </a:lstStyle>
          <a:p>
            <a:pPr marL="0" lvl="0" indent="0">
              <a:spcBef>
                <a:spcPct val="20000"/>
              </a:spcBef>
              <a:buClr>
                <a:schemeClr val="tx1"/>
              </a:buClr>
              <a:buFont typeface="Wingdings" pitchFamily="2" charset="2"/>
              <a:buNone/>
            </a:pPr>
            <a:r>
              <a:rPr lang="en-US" dirty="0"/>
              <a:t>Click to edit Master title style</a:t>
            </a:r>
          </a:p>
        </p:txBody>
      </p:sp>
      <p:sp>
        <p:nvSpPr>
          <p:cNvPr id="4" name="Footer Placeholder 3"/>
          <p:cNvSpPr>
            <a:spLocks noGrp="1"/>
          </p:cNvSpPr>
          <p:nvPr>
            <p:ph type="ftr" sz="quarter" idx="11"/>
          </p:nvPr>
        </p:nvSpPr>
        <p:spPr>
          <a:xfrm>
            <a:off x="1892595" y="5423067"/>
            <a:ext cx="184731" cy="215444"/>
          </a:xfrm>
          <a:prstGeom prst="rect">
            <a:avLst/>
          </a:prstGeom>
        </p:spPr>
        <p:txBody>
          <a:bodyPr>
            <a:spAutoFit/>
          </a:bodyPr>
          <a:lstStyle>
            <a:lvl1pPr>
              <a:defRPr>
                <a:solidFill>
                  <a:schemeClr val="tx1"/>
                </a:solidFill>
              </a:defRPr>
            </a:lvl1pPr>
          </a:lstStyle>
          <a:p>
            <a:endParaRPr lang="en-US" dirty="0"/>
          </a:p>
        </p:txBody>
      </p:sp>
      <p:pic>
        <p:nvPicPr>
          <p:cNvPr id="35841" name="Picture 1" descr="C:\Users\mtc\Documents\work\cybersecurity\2015-01-10_darpa-baa\template\logos-blue\nw.png"/>
          <p:cNvPicPr>
            <a:picLocks noChangeAspect="1" noChangeArrowheads="1"/>
          </p:cNvPicPr>
          <p:nvPr userDrawn="1"/>
        </p:nvPicPr>
        <p:blipFill>
          <a:blip r:embed="rId3"/>
          <a:srcRect/>
          <a:stretch>
            <a:fillRect/>
          </a:stretch>
        </p:blipFill>
        <p:spPr bwMode="auto">
          <a:xfrm>
            <a:off x="6908195" y="1393840"/>
            <a:ext cx="1957010" cy="360000"/>
          </a:xfrm>
          <a:prstGeom prst="rect">
            <a:avLst/>
          </a:prstGeom>
          <a:noFill/>
        </p:spPr>
      </p:pic>
      <p:pic>
        <p:nvPicPr>
          <p:cNvPr id="35842" name="Picture 2" descr="C:\Users\mtc\Documents\work\cybersecurity\2015-01-10_darpa-baa\template\logos-blue\ibm-research.png"/>
          <p:cNvPicPr>
            <a:picLocks noChangeAspect="1" noChangeArrowheads="1"/>
          </p:cNvPicPr>
          <p:nvPr userDrawn="1"/>
        </p:nvPicPr>
        <p:blipFill>
          <a:blip r:embed="rId4"/>
          <a:srcRect/>
          <a:stretch>
            <a:fillRect/>
          </a:stretch>
        </p:blipFill>
        <p:spPr bwMode="auto">
          <a:xfrm>
            <a:off x="6858000" y="196698"/>
            <a:ext cx="2057400" cy="248582"/>
          </a:xfrm>
          <a:prstGeom prst="rect">
            <a:avLst/>
          </a:prstGeom>
          <a:noFill/>
        </p:spPr>
      </p:pic>
      <p:pic>
        <p:nvPicPr>
          <p:cNvPr id="35843" name="Picture 3" descr="C:\Users\mtc\Documents\work\cybersecurity\2015-01-10_darpa-baa\template\logos-blue\darpa.png"/>
          <p:cNvPicPr>
            <a:picLocks noChangeAspect="1" noChangeArrowheads="1"/>
          </p:cNvPicPr>
          <p:nvPr userDrawn="1"/>
        </p:nvPicPr>
        <p:blipFill>
          <a:blip r:embed="rId5"/>
          <a:srcRect/>
          <a:stretch>
            <a:fillRect/>
          </a:stretch>
        </p:blipFill>
        <p:spPr bwMode="auto">
          <a:xfrm>
            <a:off x="152400" y="266700"/>
            <a:ext cx="1676400" cy="774458"/>
          </a:xfrm>
          <a:prstGeom prst="rect">
            <a:avLst/>
          </a:prstGeom>
          <a:noFill/>
        </p:spPr>
      </p:pic>
      <p:pic>
        <p:nvPicPr>
          <p:cNvPr id="35844"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35845"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13" name="Straight Connector 12"/>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83196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a:t>Click to edit Master title style</a:t>
            </a:r>
            <a:endParaRPr lang="en-US" dirty="0"/>
          </a:p>
        </p:txBody>
      </p:sp>
      <p:sp>
        <p:nvSpPr>
          <p:cNvPr id="5" name="Footer Placeholder 4"/>
          <p:cNvSpPr>
            <a:spLocks noGrp="1"/>
          </p:cNvSpPr>
          <p:nvPr>
            <p:ph type="ftr" sz="quarter" idx="10"/>
          </p:nvPr>
        </p:nvSpPr>
        <p:spPr>
          <a:xfrm>
            <a:off x="1892595" y="5443415"/>
            <a:ext cx="184731" cy="215444"/>
          </a:xfrm>
          <a:prstGeom prst="rect">
            <a:avLst/>
          </a:prstGeom>
        </p:spPr>
        <p:txBody>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14211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4" name="Text Placeholder 3"/>
          <p:cNvSpPr>
            <a:spLocks noGrp="1"/>
          </p:cNvSpPr>
          <p:nvPr>
            <p:ph type="body" sz="quarter" idx="15" hasCustomPrompt="1"/>
          </p:nvPr>
        </p:nvSpPr>
        <p:spPr>
          <a:xfrm>
            <a:off x="182880" y="512064"/>
            <a:ext cx="8770620" cy="438150"/>
          </a:xfrm>
        </p:spPr>
        <p:txBody>
          <a:bodyPr/>
          <a:lstStyle>
            <a:lvl1pPr marL="0" indent="0">
              <a:buFontTx/>
              <a:buNone/>
              <a:defRPr sz="1800" i="1"/>
            </a:lvl1pPr>
            <a:lvl2pPr marL="276225" indent="0">
              <a:buFontTx/>
              <a:buNone/>
              <a:defRPr sz="1800" i="1"/>
            </a:lvl2pPr>
            <a:lvl3pPr marL="492125" indent="0">
              <a:buFontTx/>
              <a:buNone/>
              <a:defRPr sz="1800" i="1"/>
            </a:lvl3pPr>
            <a:lvl4pPr marL="1030287" indent="0">
              <a:buFontTx/>
              <a:buNone/>
              <a:defRPr sz="1800" i="1"/>
            </a:lvl4pPr>
            <a:lvl5pPr marL="1376362" indent="0">
              <a:buFontTx/>
              <a:buNone/>
              <a:defRPr sz="1800" i="1"/>
            </a:lvl5pPr>
          </a:lstStyle>
          <a:p>
            <a:pPr lvl="0"/>
            <a:r>
              <a:rPr lang="en-US" dirty="0"/>
              <a:t>Click to edit Master subtitle style</a:t>
            </a:r>
          </a:p>
        </p:txBody>
      </p:sp>
    </p:spTree>
    <p:extLst>
      <p:ext uri="{BB962C8B-B14F-4D97-AF65-F5344CB8AC3E}">
        <p14:creationId xmlns:p14="http://schemas.microsoft.com/office/powerpoint/2010/main" val="3139209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3" name="Content Placeholder 2"/>
          <p:cNvSpPr>
            <a:spLocks noGrp="1"/>
          </p:cNvSpPr>
          <p:nvPr>
            <p:ph idx="1"/>
          </p:nvPr>
        </p:nvSpPr>
        <p:spPr>
          <a:xfrm>
            <a:off x="182564" y="1162050"/>
            <a:ext cx="8770936" cy="3473451"/>
          </a:xfrm>
        </p:spPr>
        <p:txBody>
          <a:bodyPr/>
          <a:lstStyle>
            <a:lvl1pPr marL="228600" indent="-228600">
              <a:defRPr spc="0"/>
            </a:lvl1pPr>
            <a:lvl2pPr marL="466725" indent="-219075">
              <a:tabLst/>
              <a:defRPr spc="0"/>
            </a:lvl2pPr>
            <a:lvl3pPr marL="676275" indent="-200025">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6" name="Text Placeholder 5"/>
          <p:cNvSpPr>
            <a:spLocks noGrp="1"/>
          </p:cNvSpPr>
          <p:nvPr>
            <p:ph type="body" sz="quarter" idx="15" hasCustomPrompt="1"/>
          </p:nvPr>
        </p:nvSpPr>
        <p:spPr>
          <a:xfrm>
            <a:off x="180975" y="512064"/>
            <a:ext cx="8772525" cy="371475"/>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586839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 y="182880"/>
            <a:ext cx="8772525" cy="330729"/>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180976" y="1162050"/>
            <a:ext cx="8772524" cy="3473451"/>
          </a:xfrm>
        </p:spPr>
        <p:txBody>
          <a:bodyPr/>
          <a:lstStyle>
            <a:lvl1pPr marL="228600" indent="-228600">
              <a:defRPr baseline="0"/>
            </a:lvl1pPr>
            <a:lvl2pPr marL="466725" indent="-219075">
              <a:tabLst>
                <a:tab pos="352425" algn="l"/>
              </a:tabLst>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367129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3" name="Content Placeholder 2"/>
          <p:cNvSpPr>
            <a:spLocks noGrp="1"/>
          </p:cNvSpPr>
          <p:nvPr>
            <p:ph idx="1"/>
          </p:nvPr>
        </p:nvSpPr>
        <p:spPr>
          <a:xfrm>
            <a:off x="182564" y="1162050"/>
            <a:ext cx="8770936" cy="3473451"/>
          </a:xfrm>
        </p:spPr>
        <p:txBody>
          <a:bodyPr/>
          <a:lstStyle>
            <a:lvl1pPr marL="228600" indent="-228600">
              <a:defRPr spc="0"/>
            </a:lvl1pPr>
            <a:lvl2pPr marL="466725" indent="-219075">
              <a:tabLst/>
              <a:defRPr spc="0"/>
            </a:lvl2pPr>
            <a:lvl3pPr marL="676275" indent="-200025">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6" name="Text Placeholder 5"/>
          <p:cNvSpPr>
            <a:spLocks noGrp="1"/>
          </p:cNvSpPr>
          <p:nvPr>
            <p:ph type="body" sz="quarter" idx="15" hasCustomPrompt="1"/>
          </p:nvPr>
        </p:nvSpPr>
        <p:spPr>
          <a:xfrm>
            <a:off x="180975" y="512064"/>
            <a:ext cx="8772525" cy="371475"/>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2375016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8" name="Text Placeholder 7"/>
          <p:cNvSpPr>
            <a:spLocks noGrp="1"/>
          </p:cNvSpPr>
          <p:nvPr>
            <p:ph type="body" sz="quarter" idx="12" hasCustomPrompt="1"/>
          </p:nvPr>
        </p:nvSpPr>
        <p:spPr>
          <a:xfrm>
            <a:off x="182881" y="514351"/>
            <a:ext cx="8780144" cy="361950"/>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1809202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1096602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9" name="Footer Placeholder 8"/>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182880" y="514351"/>
            <a:ext cx="8780145" cy="400050"/>
          </a:xfrm>
        </p:spPr>
        <p:txBody>
          <a:bodyPr/>
          <a:lstStyle>
            <a:lvl1pPr marL="0" indent="0">
              <a:buFontTx/>
              <a:buNone/>
              <a:defRPr sz="1800" i="1" baseline="0">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4156062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1712571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951718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0" y="1333500"/>
            <a:ext cx="9144000" cy="1371600"/>
          </a:xfrm>
          <a:prstGeom prst="rect">
            <a:avLst/>
          </a:prstGeom>
          <a:solidFill>
            <a:schemeClr val="accent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3" name="Content Placeholder 2"/>
          <p:cNvSpPr>
            <a:spLocks noGrp="1"/>
          </p:cNvSpPr>
          <p:nvPr>
            <p:ph sz="quarter" idx="10"/>
          </p:nvPr>
        </p:nvSpPr>
        <p:spPr>
          <a:xfrm>
            <a:off x="361949" y="1752923"/>
            <a:ext cx="8591551"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a:t>Click to edit Master text styles</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lvl1pPr>
              <a:defRPr>
                <a:solidFill>
                  <a:schemeClr val="tx1"/>
                </a:solidFill>
              </a:defRPr>
            </a:lvl1pPr>
          </a:lstStyle>
          <a:p>
            <a:endParaRPr lang="en-US" dirty="0"/>
          </a:p>
        </p:txBody>
      </p:sp>
      <p:pic>
        <p:nvPicPr>
          <p:cNvPr id="8" name="Picture 3" descr="C:\Users\mtc\Documents\work\cybersecurity\2015-01-10_darpa-baa\template\logos-blue\darpa.png"/>
          <p:cNvPicPr>
            <a:picLocks noChangeAspect="1" noChangeArrowheads="1"/>
          </p:cNvPicPr>
          <p:nvPr userDrawn="1"/>
        </p:nvPicPr>
        <p:blipFill>
          <a:blip r:embed="rId3"/>
          <a:srcRect/>
          <a:stretch>
            <a:fillRect/>
          </a:stretch>
        </p:blipFill>
        <p:spPr bwMode="auto">
          <a:xfrm>
            <a:off x="152400" y="266700"/>
            <a:ext cx="1676400" cy="774458"/>
          </a:xfrm>
          <a:prstGeom prst="rect">
            <a:avLst/>
          </a:prstGeom>
          <a:noFill/>
        </p:spPr>
      </p:pic>
      <p:grpSp>
        <p:nvGrpSpPr>
          <p:cNvPr id="23" name="Group 22"/>
          <p:cNvGrpSpPr/>
          <p:nvPr userDrawn="1"/>
        </p:nvGrpSpPr>
        <p:grpSpPr>
          <a:xfrm>
            <a:off x="7873108" y="190500"/>
            <a:ext cx="966092" cy="990600"/>
            <a:chOff x="6858000" y="196698"/>
            <a:chExt cx="2057400" cy="2109594"/>
          </a:xfrm>
        </p:grpSpPr>
        <p:pic>
          <p:nvPicPr>
            <p:cNvPr id="15" name="Picture 1" descr="C:\Users\mtc\Documents\work\cybersecurity\2015-01-10_darpa-baa\template\logos-blue\nw.png"/>
            <p:cNvPicPr>
              <a:picLocks noChangeAspect="1" noChangeArrowheads="1"/>
            </p:cNvPicPr>
            <p:nvPr userDrawn="1"/>
          </p:nvPicPr>
          <p:blipFill>
            <a:blip r:embed="rId4"/>
            <a:srcRect/>
            <a:stretch>
              <a:fillRect/>
            </a:stretch>
          </p:blipFill>
          <p:spPr bwMode="auto">
            <a:xfrm>
              <a:off x="6908195" y="1393840"/>
              <a:ext cx="1957010" cy="360000"/>
            </a:xfrm>
            <a:prstGeom prst="rect">
              <a:avLst/>
            </a:prstGeom>
            <a:noFill/>
          </p:spPr>
        </p:pic>
        <p:pic>
          <p:nvPicPr>
            <p:cNvPr id="16" name="Picture 2" descr="C:\Users\mtc\Documents\work\cybersecurity\2015-01-10_darpa-baa\template\logos-blue\ibm-research.png"/>
            <p:cNvPicPr>
              <a:picLocks noChangeAspect="1" noChangeArrowheads="1"/>
            </p:cNvPicPr>
            <p:nvPr userDrawn="1"/>
          </p:nvPicPr>
          <p:blipFill>
            <a:blip r:embed="rId5"/>
            <a:srcRect/>
            <a:stretch>
              <a:fillRect/>
            </a:stretch>
          </p:blipFill>
          <p:spPr bwMode="auto">
            <a:xfrm>
              <a:off x="6858000" y="196698"/>
              <a:ext cx="2057400" cy="248582"/>
            </a:xfrm>
            <a:prstGeom prst="rect">
              <a:avLst/>
            </a:prstGeom>
            <a:noFill/>
          </p:spPr>
        </p:pic>
        <p:pic>
          <p:nvPicPr>
            <p:cNvPr id="18"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19"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20" name="Straight Connector 19"/>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62358134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877" y="2306109"/>
            <a:ext cx="6305123" cy="910166"/>
          </a:xfrm>
        </p:spPr>
        <p:txBody>
          <a:bodyPr/>
          <a:lstStyle>
            <a:lvl1pPr marL="0" indent="0">
              <a:lnSpc>
                <a:spcPct val="90000"/>
              </a:lnSpc>
              <a:spcBef>
                <a:spcPts val="0"/>
              </a:spcBef>
              <a:buNone/>
              <a:defRPr sz="2400" b="0"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Text Placeholder 9"/>
          <p:cNvSpPr>
            <a:spLocks noGrp="1"/>
          </p:cNvSpPr>
          <p:nvPr>
            <p:ph type="body" sz="quarter" idx="10"/>
          </p:nvPr>
        </p:nvSpPr>
        <p:spPr>
          <a:xfrm>
            <a:off x="171877" y="3273424"/>
            <a:ext cx="4829175" cy="1612901"/>
          </a:xfrm>
        </p:spPr>
        <p:txBody>
          <a:bodyPr/>
          <a:lstStyle>
            <a:lvl1pPr marL="0" indent="0">
              <a:lnSpc>
                <a:spcPct val="90000"/>
              </a:lnSpc>
              <a:spcBef>
                <a:spcPts val="0"/>
              </a:spcBef>
              <a:buFontTx/>
              <a:buNone/>
              <a:defRPr sz="1800" baseline="0">
                <a:latin typeface="Arial" pitchFamily="34" charset="0"/>
                <a:cs typeface="Arial" pitchFamily="34" charset="0"/>
              </a:defRPr>
            </a:lvl1pPr>
            <a:lvl2pPr marL="346075" indent="0">
              <a:buFontTx/>
              <a:buNone/>
              <a:defRPr/>
            </a:lvl2pPr>
            <a:lvl3pPr marL="682625" indent="0">
              <a:buFontTx/>
              <a:buNone/>
              <a:defRPr/>
            </a:lvl3pPr>
            <a:lvl4pPr marL="1030287" indent="0">
              <a:buFontTx/>
              <a:buNone/>
              <a:defRPr/>
            </a:lvl4pPr>
            <a:lvl5pPr marL="1376362" indent="0">
              <a:buFontTx/>
              <a:buNone/>
              <a:defRPr/>
            </a:lvl5pPr>
          </a:lstStyle>
          <a:p>
            <a:pPr lvl="0"/>
            <a:r>
              <a:rPr lang="en-US"/>
              <a:t>Click to edit Master text styles</a:t>
            </a:r>
          </a:p>
        </p:txBody>
      </p:sp>
      <p:sp>
        <p:nvSpPr>
          <p:cNvPr id="2" name="Title 1"/>
          <p:cNvSpPr>
            <a:spLocks noGrp="1"/>
          </p:cNvSpPr>
          <p:nvPr>
            <p:ph type="title"/>
          </p:nvPr>
        </p:nvSpPr>
        <p:spPr>
          <a:xfrm>
            <a:off x="171877" y="1333500"/>
            <a:ext cx="6305123" cy="962025"/>
          </a:xfrm>
          <a:noFill/>
          <a:ln w="9525">
            <a:noFill/>
            <a:miter lim="800000"/>
            <a:headEnd/>
            <a:tailEnd/>
          </a:ln>
        </p:spPr>
        <p:txBody>
          <a:bodyPr vert="horz" wrap="square" lIns="91440" tIns="45720" rIns="91440" bIns="45720" numCol="1" anchor="b" anchorCtr="0" compatLnSpc="1">
            <a:prstTxWarp prst="textNoShape">
              <a:avLst/>
            </a:prstTxWarp>
            <a:noAutofit/>
          </a:bodyPr>
          <a:lstStyle>
            <a:lvl1pPr>
              <a:lnSpc>
                <a:spcPct val="90000"/>
              </a:lnSpc>
              <a:spcBef>
                <a:spcPts val="0"/>
              </a:spcBef>
              <a:defRPr lang="en-US" sz="3200" b="1" kern="1200" dirty="0">
                <a:solidFill>
                  <a:schemeClr val="accent5"/>
                </a:solidFill>
                <a:latin typeface="Arial" pitchFamily="34" charset="0"/>
                <a:cs typeface="Arial" pitchFamily="34" charset="0"/>
              </a:defRPr>
            </a:lvl1pPr>
          </a:lstStyle>
          <a:p>
            <a:pPr marL="0" lvl="0" indent="0">
              <a:spcBef>
                <a:spcPct val="20000"/>
              </a:spcBef>
              <a:buClr>
                <a:schemeClr val="tx1"/>
              </a:buClr>
              <a:buFont typeface="Wingdings" pitchFamily="2" charset="2"/>
              <a:buNone/>
            </a:pPr>
            <a:r>
              <a:rPr lang="en-US" dirty="0"/>
              <a:t>Click to edit Master title style</a:t>
            </a:r>
          </a:p>
        </p:txBody>
      </p:sp>
      <p:sp>
        <p:nvSpPr>
          <p:cNvPr id="4" name="Footer Placeholder 3"/>
          <p:cNvSpPr>
            <a:spLocks noGrp="1"/>
          </p:cNvSpPr>
          <p:nvPr>
            <p:ph type="ftr" sz="quarter" idx="11"/>
          </p:nvPr>
        </p:nvSpPr>
        <p:spPr>
          <a:xfrm>
            <a:off x="1892595" y="5423067"/>
            <a:ext cx="184731" cy="215444"/>
          </a:xfrm>
          <a:prstGeom prst="rect">
            <a:avLst/>
          </a:prstGeom>
        </p:spPr>
        <p:txBody>
          <a:bodyPr>
            <a:spAutoFit/>
          </a:bodyPr>
          <a:lstStyle>
            <a:lvl1pPr>
              <a:defRPr>
                <a:solidFill>
                  <a:schemeClr val="tx1"/>
                </a:solidFill>
              </a:defRPr>
            </a:lvl1pPr>
          </a:lstStyle>
          <a:p>
            <a:endParaRPr lang="en-US" dirty="0"/>
          </a:p>
        </p:txBody>
      </p:sp>
      <p:pic>
        <p:nvPicPr>
          <p:cNvPr id="35841" name="Picture 1" descr="C:\Users\mtc\Documents\work\cybersecurity\2015-01-10_darpa-baa\template\logos-blue\nw.png"/>
          <p:cNvPicPr>
            <a:picLocks noChangeAspect="1" noChangeArrowheads="1"/>
          </p:cNvPicPr>
          <p:nvPr userDrawn="1"/>
        </p:nvPicPr>
        <p:blipFill>
          <a:blip r:embed="rId3"/>
          <a:srcRect/>
          <a:stretch>
            <a:fillRect/>
          </a:stretch>
        </p:blipFill>
        <p:spPr bwMode="auto">
          <a:xfrm>
            <a:off x="6908195" y="1393840"/>
            <a:ext cx="1957010" cy="360000"/>
          </a:xfrm>
          <a:prstGeom prst="rect">
            <a:avLst/>
          </a:prstGeom>
          <a:noFill/>
        </p:spPr>
      </p:pic>
      <p:pic>
        <p:nvPicPr>
          <p:cNvPr id="35842" name="Picture 2" descr="C:\Users\mtc\Documents\work\cybersecurity\2015-01-10_darpa-baa\template\logos-blue\ibm-research.png"/>
          <p:cNvPicPr>
            <a:picLocks noChangeAspect="1" noChangeArrowheads="1"/>
          </p:cNvPicPr>
          <p:nvPr userDrawn="1"/>
        </p:nvPicPr>
        <p:blipFill>
          <a:blip r:embed="rId4"/>
          <a:srcRect/>
          <a:stretch>
            <a:fillRect/>
          </a:stretch>
        </p:blipFill>
        <p:spPr bwMode="auto">
          <a:xfrm>
            <a:off x="6858000" y="196698"/>
            <a:ext cx="2057400" cy="248582"/>
          </a:xfrm>
          <a:prstGeom prst="rect">
            <a:avLst/>
          </a:prstGeom>
          <a:noFill/>
        </p:spPr>
      </p:pic>
      <p:pic>
        <p:nvPicPr>
          <p:cNvPr id="35843" name="Picture 3" descr="C:\Users\mtc\Documents\work\cybersecurity\2015-01-10_darpa-baa\template\logos-blue\darpa.png"/>
          <p:cNvPicPr>
            <a:picLocks noChangeAspect="1" noChangeArrowheads="1"/>
          </p:cNvPicPr>
          <p:nvPr userDrawn="1"/>
        </p:nvPicPr>
        <p:blipFill>
          <a:blip r:embed="rId5"/>
          <a:srcRect/>
          <a:stretch>
            <a:fillRect/>
          </a:stretch>
        </p:blipFill>
        <p:spPr bwMode="auto">
          <a:xfrm>
            <a:off x="152400" y="266700"/>
            <a:ext cx="1676400" cy="774458"/>
          </a:xfrm>
          <a:prstGeom prst="rect">
            <a:avLst/>
          </a:prstGeom>
          <a:noFill/>
        </p:spPr>
      </p:pic>
      <p:pic>
        <p:nvPicPr>
          <p:cNvPr id="35844"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35845"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13" name="Straight Connector 12"/>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77840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a:t>Click to edit Master title style</a:t>
            </a:r>
            <a:endParaRPr lang="en-US" dirty="0"/>
          </a:p>
        </p:txBody>
      </p:sp>
      <p:sp>
        <p:nvSpPr>
          <p:cNvPr id="5" name="Footer Placeholder 4"/>
          <p:cNvSpPr>
            <a:spLocks noGrp="1"/>
          </p:cNvSpPr>
          <p:nvPr>
            <p:ph type="ftr" sz="quarter" idx="10"/>
          </p:nvPr>
        </p:nvSpPr>
        <p:spPr>
          <a:xfrm>
            <a:off x="1892595" y="5443415"/>
            <a:ext cx="184731" cy="215444"/>
          </a:xfrm>
          <a:prstGeom prst="rect">
            <a:avLst/>
          </a:prstGeom>
        </p:spPr>
        <p:txBody>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1085769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4" name="Text Placeholder 3"/>
          <p:cNvSpPr>
            <a:spLocks noGrp="1"/>
          </p:cNvSpPr>
          <p:nvPr>
            <p:ph type="body" sz="quarter" idx="15" hasCustomPrompt="1"/>
          </p:nvPr>
        </p:nvSpPr>
        <p:spPr>
          <a:xfrm>
            <a:off x="182880" y="512064"/>
            <a:ext cx="8770620" cy="438150"/>
          </a:xfrm>
        </p:spPr>
        <p:txBody>
          <a:bodyPr/>
          <a:lstStyle>
            <a:lvl1pPr marL="0" indent="0">
              <a:buFontTx/>
              <a:buNone/>
              <a:defRPr sz="1800" i="1"/>
            </a:lvl1pPr>
            <a:lvl2pPr marL="276225" indent="0">
              <a:buFontTx/>
              <a:buNone/>
              <a:defRPr sz="1800" i="1"/>
            </a:lvl2pPr>
            <a:lvl3pPr marL="492125" indent="0">
              <a:buFontTx/>
              <a:buNone/>
              <a:defRPr sz="1800" i="1"/>
            </a:lvl3pPr>
            <a:lvl4pPr marL="1030287" indent="0">
              <a:buFontTx/>
              <a:buNone/>
              <a:defRPr sz="1800" i="1"/>
            </a:lvl4pPr>
            <a:lvl5pPr marL="1376362" indent="0">
              <a:buFontTx/>
              <a:buNone/>
              <a:defRPr sz="1800" i="1"/>
            </a:lvl5pPr>
          </a:lstStyle>
          <a:p>
            <a:pPr lvl="0"/>
            <a:r>
              <a:rPr lang="en-US" dirty="0"/>
              <a:t>Click to edit Master subtitle style</a:t>
            </a:r>
          </a:p>
        </p:txBody>
      </p:sp>
    </p:spTree>
    <p:extLst>
      <p:ext uri="{BB962C8B-B14F-4D97-AF65-F5344CB8AC3E}">
        <p14:creationId xmlns:p14="http://schemas.microsoft.com/office/powerpoint/2010/main" val="3847776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3" name="Content Placeholder 2"/>
          <p:cNvSpPr>
            <a:spLocks noGrp="1"/>
          </p:cNvSpPr>
          <p:nvPr>
            <p:ph idx="1"/>
          </p:nvPr>
        </p:nvSpPr>
        <p:spPr>
          <a:xfrm>
            <a:off x="182564" y="1162050"/>
            <a:ext cx="8770936" cy="3473451"/>
          </a:xfrm>
        </p:spPr>
        <p:txBody>
          <a:bodyPr/>
          <a:lstStyle>
            <a:lvl1pPr marL="228600" indent="-228600">
              <a:defRPr spc="0"/>
            </a:lvl1pPr>
            <a:lvl2pPr marL="466725" indent="-219075">
              <a:tabLst/>
              <a:defRPr spc="0"/>
            </a:lvl2pPr>
            <a:lvl3pPr marL="676275" indent="-200025">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6" name="Text Placeholder 5"/>
          <p:cNvSpPr>
            <a:spLocks noGrp="1"/>
          </p:cNvSpPr>
          <p:nvPr>
            <p:ph type="body" sz="quarter" idx="15" hasCustomPrompt="1"/>
          </p:nvPr>
        </p:nvSpPr>
        <p:spPr>
          <a:xfrm>
            <a:off x="180975" y="512064"/>
            <a:ext cx="8772525" cy="371475"/>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248492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 y="182880"/>
            <a:ext cx="8772525" cy="330729"/>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180976" y="1162050"/>
            <a:ext cx="8772524" cy="3473451"/>
          </a:xfrm>
        </p:spPr>
        <p:txBody>
          <a:bodyPr/>
          <a:lstStyle>
            <a:lvl1pPr marL="228600" indent="-228600">
              <a:defRPr baseline="0"/>
            </a:lvl1pPr>
            <a:lvl2pPr marL="466725" indent="-219075">
              <a:tabLst>
                <a:tab pos="352425" algn="l"/>
              </a:tabLst>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11403175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 y="182880"/>
            <a:ext cx="8772525" cy="330729"/>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180976" y="1162050"/>
            <a:ext cx="8772524" cy="3473451"/>
          </a:xfrm>
        </p:spPr>
        <p:txBody>
          <a:bodyPr/>
          <a:lstStyle>
            <a:lvl1pPr marL="228600" indent="-228600">
              <a:defRPr baseline="0"/>
            </a:lvl1pPr>
            <a:lvl2pPr marL="466725" indent="-219075">
              <a:tabLst>
                <a:tab pos="352425" algn="l"/>
              </a:tabLst>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2216117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8" name="Text Placeholder 7"/>
          <p:cNvSpPr>
            <a:spLocks noGrp="1"/>
          </p:cNvSpPr>
          <p:nvPr>
            <p:ph type="body" sz="quarter" idx="12" hasCustomPrompt="1"/>
          </p:nvPr>
        </p:nvSpPr>
        <p:spPr>
          <a:xfrm>
            <a:off x="182881" y="514351"/>
            <a:ext cx="8780144" cy="361950"/>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30778860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2578846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9" name="Footer Placeholder 8"/>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182880" y="514351"/>
            <a:ext cx="8780145" cy="400050"/>
          </a:xfrm>
        </p:spPr>
        <p:txBody>
          <a:bodyPr/>
          <a:lstStyle>
            <a:lvl1pPr marL="0" indent="0">
              <a:buFontTx/>
              <a:buNone/>
              <a:defRPr sz="1800" i="1" baseline="0">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1853751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2628977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1080217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0" y="1333500"/>
            <a:ext cx="9144000" cy="1371600"/>
          </a:xfrm>
          <a:prstGeom prst="rect">
            <a:avLst/>
          </a:prstGeom>
          <a:solidFill>
            <a:schemeClr val="accent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3" name="Content Placeholder 2"/>
          <p:cNvSpPr>
            <a:spLocks noGrp="1"/>
          </p:cNvSpPr>
          <p:nvPr>
            <p:ph sz="quarter" idx="10"/>
          </p:nvPr>
        </p:nvSpPr>
        <p:spPr>
          <a:xfrm>
            <a:off x="361949" y="1752923"/>
            <a:ext cx="8591551"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a:t>Click to edit Master text styles</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lvl1pPr>
              <a:defRPr>
                <a:solidFill>
                  <a:schemeClr val="tx1"/>
                </a:solidFill>
              </a:defRPr>
            </a:lvl1pPr>
          </a:lstStyle>
          <a:p>
            <a:endParaRPr lang="en-US" dirty="0"/>
          </a:p>
        </p:txBody>
      </p:sp>
      <p:pic>
        <p:nvPicPr>
          <p:cNvPr id="8" name="Picture 3" descr="C:\Users\mtc\Documents\work\cybersecurity\2015-01-10_darpa-baa\template\logos-blue\darpa.png"/>
          <p:cNvPicPr>
            <a:picLocks noChangeAspect="1" noChangeArrowheads="1"/>
          </p:cNvPicPr>
          <p:nvPr userDrawn="1"/>
        </p:nvPicPr>
        <p:blipFill>
          <a:blip r:embed="rId3"/>
          <a:srcRect/>
          <a:stretch>
            <a:fillRect/>
          </a:stretch>
        </p:blipFill>
        <p:spPr bwMode="auto">
          <a:xfrm>
            <a:off x="152400" y="266700"/>
            <a:ext cx="1676400" cy="774458"/>
          </a:xfrm>
          <a:prstGeom prst="rect">
            <a:avLst/>
          </a:prstGeom>
          <a:noFill/>
        </p:spPr>
      </p:pic>
      <p:grpSp>
        <p:nvGrpSpPr>
          <p:cNvPr id="23" name="Group 22"/>
          <p:cNvGrpSpPr/>
          <p:nvPr userDrawn="1"/>
        </p:nvGrpSpPr>
        <p:grpSpPr>
          <a:xfrm>
            <a:off x="7873108" y="190500"/>
            <a:ext cx="966092" cy="990600"/>
            <a:chOff x="6858000" y="196698"/>
            <a:chExt cx="2057400" cy="2109594"/>
          </a:xfrm>
        </p:grpSpPr>
        <p:pic>
          <p:nvPicPr>
            <p:cNvPr id="15" name="Picture 1" descr="C:\Users\mtc\Documents\work\cybersecurity\2015-01-10_darpa-baa\template\logos-blue\nw.png"/>
            <p:cNvPicPr>
              <a:picLocks noChangeAspect="1" noChangeArrowheads="1"/>
            </p:cNvPicPr>
            <p:nvPr userDrawn="1"/>
          </p:nvPicPr>
          <p:blipFill>
            <a:blip r:embed="rId4"/>
            <a:srcRect/>
            <a:stretch>
              <a:fillRect/>
            </a:stretch>
          </p:blipFill>
          <p:spPr bwMode="auto">
            <a:xfrm>
              <a:off x="6908195" y="1393840"/>
              <a:ext cx="1957010" cy="360000"/>
            </a:xfrm>
            <a:prstGeom prst="rect">
              <a:avLst/>
            </a:prstGeom>
            <a:noFill/>
          </p:spPr>
        </p:pic>
        <p:pic>
          <p:nvPicPr>
            <p:cNvPr id="16" name="Picture 2" descr="C:\Users\mtc\Documents\work\cybersecurity\2015-01-10_darpa-baa\template\logos-blue\ibm-research.png"/>
            <p:cNvPicPr>
              <a:picLocks noChangeAspect="1" noChangeArrowheads="1"/>
            </p:cNvPicPr>
            <p:nvPr userDrawn="1"/>
          </p:nvPicPr>
          <p:blipFill>
            <a:blip r:embed="rId5"/>
            <a:srcRect/>
            <a:stretch>
              <a:fillRect/>
            </a:stretch>
          </p:blipFill>
          <p:spPr bwMode="auto">
            <a:xfrm>
              <a:off x="6858000" y="196698"/>
              <a:ext cx="2057400" cy="248582"/>
            </a:xfrm>
            <a:prstGeom prst="rect">
              <a:avLst/>
            </a:prstGeom>
            <a:noFill/>
          </p:spPr>
        </p:pic>
        <p:pic>
          <p:nvPicPr>
            <p:cNvPr id="18"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19"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20" name="Straight Connector 19"/>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5153283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8" name="Text Placeholder 7"/>
          <p:cNvSpPr>
            <a:spLocks noGrp="1"/>
          </p:cNvSpPr>
          <p:nvPr>
            <p:ph type="body" sz="quarter" idx="12" hasCustomPrompt="1"/>
          </p:nvPr>
        </p:nvSpPr>
        <p:spPr>
          <a:xfrm>
            <a:off x="182881" y="514351"/>
            <a:ext cx="8780144" cy="361950"/>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419758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69795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9" name="Footer Placeholder 8"/>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182880" y="514351"/>
            <a:ext cx="8780145" cy="400050"/>
          </a:xfrm>
        </p:spPr>
        <p:txBody>
          <a:bodyPr/>
          <a:lstStyle>
            <a:lvl1pPr marL="0" indent="0">
              <a:buFontTx/>
              <a:buNone/>
              <a:defRPr sz="1800" i="1" baseline="0">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239233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390257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2.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7.xml"/><Relationship Id="rId16"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5372100"/>
            <a:ext cx="9144000" cy="342900"/>
          </a:xfrm>
          <a:prstGeom prst="rect">
            <a:avLst/>
          </a:prstGeom>
          <a:gradFill flip="none" rotWithShape="1">
            <a:gsLst>
              <a:gs pos="0">
                <a:srgbClr val="004266"/>
              </a:gs>
              <a:gs pos="100000">
                <a:srgbClr val="0081D0"/>
              </a:gs>
            </a:gsLst>
            <a:lin ang="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26" name="Rectangle 2"/>
          <p:cNvSpPr>
            <a:spLocks noGrp="1" noChangeArrowheads="1"/>
          </p:cNvSpPr>
          <p:nvPr>
            <p:ph type="title"/>
          </p:nvPr>
        </p:nvSpPr>
        <p:spPr bwMode="auto">
          <a:xfrm>
            <a:off x="182562" y="182880"/>
            <a:ext cx="8732838" cy="330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82562" y="1162049"/>
            <a:ext cx="8770938"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p:nvSpPr>
        <p:spPr>
          <a:xfrm>
            <a:off x="8676167" y="5443415"/>
            <a:ext cx="382108" cy="215444"/>
          </a:xfrm>
          <a:prstGeom prst="rect">
            <a:avLst/>
          </a:prstGeom>
        </p:spPr>
        <p:txBody>
          <a:bodyPr vert="horz" lIns="91440" tIns="45720" rIns="91440" bIns="45720" rtlCol="0" anchor="ctr" anchorCtr="0">
            <a:spAutoFit/>
          </a:bodyPr>
          <a:lstStyle>
            <a:defPPr>
              <a:defRPr lang="en-US"/>
            </a:defPPr>
            <a:lvl1pPr algn="r">
              <a:defRPr sz="900">
                <a:solidFill>
                  <a:schemeClr val="bg1"/>
                </a:solidFill>
              </a:defRPr>
            </a:lvl1pPr>
          </a:lstStyle>
          <a:p>
            <a:pPr lvl="0"/>
            <a:fld id="{CE218DA5-D4F9-4887-BC40-1B240FFA5EE0}" type="slidenum">
              <a:rPr lang="en-US" sz="800" smtClean="0">
                <a:solidFill>
                  <a:schemeClr val="bg1"/>
                </a:solidFill>
                <a:latin typeface="Arial" pitchFamily="34" charset="0"/>
                <a:cs typeface="Arial" pitchFamily="34" charset="0"/>
              </a:rPr>
              <a:pPr lvl="0"/>
              <a:t>‹#›</a:t>
            </a:fld>
            <a:endParaRPr lang="en-US" sz="800" dirty="0">
              <a:solidFill>
                <a:schemeClr val="bg1"/>
              </a:solidFill>
              <a:latin typeface="Arial" pitchFamily="34" charset="0"/>
              <a:cs typeface="Arial" pitchFamily="34" charset="0"/>
            </a:endParaRPr>
          </a:p>
        </p:txBody>
      </p:sp>
      <p:pic>
        <p:nvPicPr>
          <p:cNvPr id="36865" name="Picture 1" descr="C:\Users\mtc\Documents\work\cybersecurity\2015-01-10_darpa-baa\template\logos\ibm-research.png"/>
          <p:cNvPicPr>
            <a:picLocks noChangeAspect="1" noChangeArrowheads="1"/>
          </p:cNvPicPr>
          <p:nvPr userDrawn="1"/>
        </p:nvPicPr>
        <p:blipFill>
          <a:blip r:embed="rId16"/>
          <a:srcRect/>
          <a:stretch>
            <a:fillRect/>
          </a:stretch>
        </p:blipFill>
        <p:spPr bwMode="auto">
          <a:xfrm>
            <a:off x="1135075" y="5471550"/>
            <a:ext cx="1191820" cy="144000"/>
          </a:xfrm>
          <a:prstGeom prst="rect">
            <a:avLst/>
          </a:prstGeom>
          <a:noFill/>
        </p:spPr>
      </p:pic>
      <p:pic>
        <p:nvPicPr>
          <p:cNvPr id="36866" name="Picture 2" descr="C:\Users\mtc\Documents\work\cybersecurity\2015-01-10_darpa-baa\template\logos\darpa.png"/>
          <p:cNvPicPr>
            <a:picLocks noChangeAspect="1" noChangeArrowheads="1"/>
          </p:cNvPicPr>
          <p:nvPr userDrawn="1"/>
        </p:nvPicPr>
        <p:blipFill>
          <a:blip r:embed="rId17"/>
          <a:srcRect/>
          <a:stretch>
            <a:fillRect/>
          </a:stretch>
        </p:blipFill>
        <p:spPr bwMode="auto">
          <a:xfrm>
            <a:off x="169487" y="5405131"/>
            <a:ext cx="599246" cy="276838"/>
          </a:xfrm>
          <a:prstGeom prst="rect">
            <a:avLst/>
          </a:prstGeom>
          <a:noFill/>
        </p:spPr>
      </p:pic>
      <p:pic>
        <p:nvPicPr>
          <p:cNvPr id="36867" name="Picture 3" descr="C:\Users\mtc\Documents\work\cybersecurity\2015-01-10_darpa-baa\template\logos\uic.png"/>
          <p:cNvPicPr>
            <a:picLocks noChangeAspect="1" noChangeArrowheads="1"/>
          </p:cNvPicPr>
          <p:nvPr userDrawn="1"/>
        </p:nvPicPr>
        <p:blipFill>
          <a:blip r:embed="rId18"/>
          <a:srcRect/>
          <a:stretch>
            <a:fillRect/>
          </a:stretch>
        </p:blipFill>
        <p:spPr bwMode="auto">
          <a:xfrm>
            <a:off x="5569332" y="5453550"/>
            <a:ext cx="1288668" cy="180000"/>
          </a:xfrm>
          <a:prstGeom prst="rect">
            <a:avLst/>
          </a:prstGeom>
          <a:noFill/>
        </p:spPr>
      </p:pic>
      <p:pic>
        <p:nvPicPr>
          <p:cNvPr id="36868" name="Picture 4" descr="C:\Users\mtc\Documents\work\cybersecurity\2015-01-10_darpa-baa\template\logos\suny.png"/>
          <p:cNvPicPr>
            <a:picLocks noChangeAspect="1" noChangeArrowheads="1"/>
          </p:cNvPicPr>
          <p:nvPr userDrawn="1"/>
        </p:nvPicPr>
        <p:blipFill>
          <a:blip r:embed="rId19"/>
          <a:srcRect/>
          <a:stretch>
            <a:fillRect/>
          </a:stretch>
        </p:blipFill>
        <p:spPr bwMode="auto">
          <a:xfrm>
            <a:off x="2759083" y="5435550"/>
            <a:ext cx="771669" cy="216000"/>
          </a:xfrm>
          <a:prstGeom prst="rect">
            <a:avLst/>
          </a:prstGeom>
          <a:noFill/>
        </p:spPr>
      </p:pic>
      <p:pic>
        <p:nvPicPr>
          <p:cNvPr id="36869" name="Picture 5" descr="C:\Users\mtc\Documents\work\cybersecurity\2015-01-10_darpa-baa\template\logos\nwu.png"/>
          <p:cNvPicPr>
            <a:picLocks noChangeAspect="1" noChangeArrowheads="1"/>
          </p:cNvPicPr>
          <p:nvPr userDrawn="1"/>
        </p:nvPicPr>
        <p:blipFill>
          <a:blip r:embed="rId20"/>
          <a:srcRect/>
          <a:stretch>
            <a:fillRect/>
          </a:stretch>
        </p:blipFill>
        <p:spPr bwMode="auto">
          <a:xfrm>
            <a:off x="3962940" y="5435550"/>
            <a:ext cx="1174206" cy="216000"/>
          </a:xfrm>
          <a:prstGeom prst="rect">
            <a:avLst/>
          </a:prstGeom>
          <a:noFill/>
        </p:spPr>
      </p:pic>
      <p:cxnSp>
        <p:nvCxnSpPr>
          <p:cNvPr id="14" name="Straight Connector 13"/>
          <p:cNvCxnSpPr/>
          <p:nvPr userDrawn="1"/>
        </p:nvCxnSpPr>
        <p:spPr bwMode="auto">
          <a:xfrm>
            <a:off x="2542989"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3746846"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userDrawn="1"/>
        </p:nvCxnSpPr>
        <p:spPr bwMode="auto">
          <a:xfrm>
            <a:off x="5353240"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userDrawn="1"/>
        </p:nvCxnSpPr>
        <p:spPr bwMode="auto">
          <a:xfrm>
            <a:off x="918981"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3793" r:id="rId1"/>
    <p:sldLayoutId id="2147483789" r:id="rId2"/>
    <p:sldLayoutId id="2147483790" r:id="rId3"/>
    <p:sldLayoutId id="2147483800" r:id="rId4"/>
    <p:sldLayoutId id="2147483785" r:id="rId5"/>
    <p:sldLayoutId id="2147483786" r:id="rId6"/>
    <p:sldLayoutId id="2147483799" r:id="rId7"/>
    <p:sldLayoutId id="2147483787" r:id="rId8"/>
    <p:sldLayoutId id="2147483801" r:id="rId9"/>
    <p:sldLayoutId id="2147483792" r:id="rId10"/>
    <p:sldLayoutId id="2147483803" r:id="rId11"/>
    <p:sldLayoutId id="2147483845" r:id="rId12"/>
    <p:sldLayoutId id="2147483889" r:id="rId13"/>
    <p:sldLayoutId id="2147483890" r:id="rId14"/>
  </p:sldLayoutIdLst>
  <p:hf sldNum="0" hdr="0" ftr="0" dt="0"/>
  <p:txStyles>
    <p:titleStyle>
      <a:lvl1pPr algn="l" rtl="0" eaLnBrk="1" fontAlgn="base" hangingPunct="1">
        <a:lnSpc>
          <a:spcPct val="90000"/>
        </a:lnSpc>
        <a:spcBef>
          <a:spcPct val="0"/>
        </a:spcBef>
        <a:spcAft>
          <a:spcPct val="0"/>
        </a:spcAft>
        <a:defRPr sz="2200"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125" indent="-238125" algn="l" rtl="0" eaLnBrk="1" fontAlgn="base" hangingPunct="1">
        <a:spcBef>
          <a:spcPts val="5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ts val="3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ts val="3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10"/>
          <p:cNvSpPr>
            <a:spLocks noChangeArrowheads="1"/>
          </p:cNvSpPr>
          <p:nvPr userDrawn="1"/>
        </p:nvSpPr>
        <p:spPr bwMode="auto">
          <a:xfrm>
            <a:off x="16" y="0"/>
            <a:ext cx="454937" cy="571500"/>
          </a:xfrm>
          <a:prstGeom prst="rect">
            <a:avLst/>
          </a:prstGeom>
          <a:noFill/>
          <a:ln w="9525" algn="ctr">
            <a:noFill/>
            <a:round/>
            <a:headEnd/>
            <a:tailEnd/>
          </a:ln>
        </p:spPr>
        <p:txBody>
          <a:bodyPr lIns="71332" tIns="35666" rIns="71332" bIns="35666"/>
          <a:lstStyle/>
          <a:p>
            <a:pPr>
              <a:lnSpc>
                <a:spcPct val="90000"/>
              </a:lnSpc>
              <a:defRPr/>
            </a:pPr>
            <a:endParaRPr lang="en-US" sz="1700">
              <a:solidFill>
                <a:srgbClr val="7889FB"/>
              </a:solidFill>
              <a:latin typeface="Arial" charset="0"/>
              <a:ea typeface="+mn-ea"/>
            </a:endParaRPr>
          </a:p>
        </p:txBody>
      </p:sp>
      <p:sp>
        <p:nvSpPr>
          <p:cNvPr id="5126" name="Rectangle 2"/>
          <p:cNvSpPr>
            <a:spLocks noGrp="1" noChangeArrowheads="1"/>
          </p:cNvSpPr>
          <p:nvPr>
            <p:ph type="body" idx="1"/>
          </p:nvPr>
        </p:nvSpPr>
        <p:spPr bwMode="auto">
          <a:xfrm>
            <a:off x="384674" y="1562366"/>
            <a:ext cx="8304390" cy="3733271"/>
          </a:xfrm>
          <a:prstGeom prst="rect">
            <a:avLst/>
          </a:prstGeom>
          <a:noFill/>
          <a:ln w="9525">
            <a:noFill/>
            <a:miter lim="800000"/>
            <a:headEnd/>
            <a:tailEnd/>
          </a:ln>
        </p:spPr>
        <p:txBody>
          <a:bodyPr vert="horz" wrap="square" lIns="71332" tIns="35666" rIns="71332" bIns="356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127" name="Rectangle 9"/>
          <p:cNvSpPr>
            <a:spLocks noGrp="1" noChangeArrowheads="1"/>
          </p:cNvSpPr>
          <p:nvPr>
            <p:ph type="title"/>
          </p:nvPr>
        </p:nvSpPr>
        <p:spPr bwMode="auto">
          <a:xfrm>
            <a:off x="384674" y="494775"/>
            <a:ext cx="8304390" cy="533136"/>
          </a:xfrm>
          <a:prstGeom prst="rect">
            <a:avLst/>
          </a:prstGeom>
          <a:noFill/>
          <a:ln w="9525">
            <a:noFill/>
            <a:miter lim="800000"/>
            <a:headEnd/>
            <a:tailEnd/>
          </a:ln>
        </p:spPr>
        <p:txBody>
          <a:bodyPr vert="horz" wrap="square" lIns="71332" tIns="35666" rIns="71332" bIns="35666"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562663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hf hdr="0" ftr="0" dt="0"/>
  <p:txStyles>
    <p:titleStyle>
      <a:lvl1pPr algn="l" rtl="0" eaLnBrk="0" fontAlgn="base" hangingPunct="0">
        <a:lnSpc>
          <a:spcPct val="90000"/>
        </a:lnSpc>
        <a:spcBef>
          <a:spcPct val="0"/>
        </a:spcBef>
        <a:spcAft>
          <a:spcPct val="0"/>
        </a:spcAft>
        <a:defRPr sz="1700">
          <a:solidFill>
            <a:schemeClr val="hlink"/>
          </a:solidFill>
          <a:latin typeface="+mj-lt"/>
          <a:ea typeface="+mj-ea"/>
          <a:cs typeface="+mj-cs"/>
        </a:defRPr>
      </a:lvl1pPr>
      <a:lvl2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5pPr>
      <a:lvl6pPr marL="356662" algn="l" rtl="0" fontAlgn="base">
        <a:lnSpc>
          <a:spcPct val="90000"/>
        </a:lnSpc>
        <a:spcBef>
          <a:spcPct val="0"/>
        </a:spcBef>
        <a:spcAft>
          <a:spcPct val="0"/>
        </a:spcAft>
        <a:defRPr sz="1700">
          <a:solidFill>
            <a:schemeClr val="hlink"/>
          </a:solidFill>
          <a:latin typeface="Arial" pitchFamily="34" charset="0"/>
          <a:cs typeface="Arial" pitchFamily="34" charset="0"/>
        </a:defRPr>
      </a:lvl6pPr>
      <a:lvl7pPr marL="713323" algn="l" rtl="0" fontAlgn="base">
        <a:lnSpc>
          <a:spcPct val="90000"/>
        </a:lnSpc>
        <a:spcBef>
          <a:spcPct val="0"/>
        </a:spcBef>
        <a:spcAft>
          <a:spcPct val="0"/>
        </a:spcAft>
        <a:defRPr sz="1700">
          <a:solidFill>
            <a:schemeClr val="hlink"/>
          </a:solidFill>
          <a:latin typeface="Arial" pitchFamily="34" charset="0"/>
          <a:cs typeface="Arial" pitchFamily="34" charset="0"/>
        </a:defRPr>
      </a:lvl7pPr>
      <a:lvl8pPr marL="1069985" algn="l" rtl="0" fontAlgn="base">
        <a:lnSpc>
          <a:spcPct val="90000"/>
        </a:lnSpc>
        <a:spcBef>
          <a:spcPct val="0"/>
        </a:spcBef>
        <a:spcAft>
          <a:spcPct val="0"/>
        </a:spcAft>
        <a:defRPr sz="1700">
          <a:solidFill>
            <a:schemeClr val="hlink"/>
          </a:solidFill>
          <a:latin typeface="Arial" pitchFamily="34" charset="0"/>
          <a:cs typeface="Arial" pitchFamily="34" charset="0"/>
        </a:defRPr>
      </a:lvl8pPr>
      <a:lvl9pPr marL="1426647" algn="l" rtl="0" fontAlgn="base">
        <a:lnSpc>
          <a:spcPct val="90000"/>
        </a:lnSpc>
        <a:spcBef>
          <a:spcPct val="0"/>
        </a:spcBef>
        <a:spcAft>
          <a:spcPct val="0"/>
        </a:spcAft>
        <a:defRPr sz="1700">
          <a:solidFill>
            <a:schemeClr val="hlink"/>
          </a:solidFill>
          <a:latin typeface="Arial" pitchFamily="34" charset="0"/>
          <a:cs typeface="Arial" pitchFamily="34" charset="0"/>
        </a:defRPr>
      </a:lvl9pPr>
    </p:titleStyle>
    <p:bodyStyle>
      <a:lvl1pPr marL="134987" indent="-134987" algn="l" rtl="0" eaLnBrk="0" fontAlgn="base" hangingPunct="0">
        <a:spcBef>
          <a:spcPts val="780"/>
        </a:spcBef>
        <a:spcAft>
          <a:spcPct val="0"/>
        </a:spcAft>
        <a:buClr>
          <a:schemeClr val="tx1"/>
        </a:buClr>
        <a:buFont typeface="Wingdings" pitchFamily="2" charset="2"/>
        <a:buChar char="§"/>
        <a:defRPr sz="1200">
          <a:solidFill>
            <a:schemeClr val="tx1"/>
          </a:solidFill>
          <a:latin typeface="+mn-lt"/>
          <a:ea typeface="+mn-ea"/>
          <a:cs typeface="+mn-cs"/>
        </a:defRPr>
      </a:lvl1pPr>
      <a:lvl2pPr marL="397530" indent="-127556" algn="l" rtl="0" eaLnBrk="0" fontAlgn="base" hangingPunct="0">
        <a:spcBef>
          <a:spcPct val="0"/>
        </a:spcBef>
        <a:spcAft>
          <a:spcPct val="0"/>
        </a:spcAft>
        <a:buClr>
          <a:schemeClr val="tx1"/>
        </a:buClr>
        <a:buFont typeface="Arial" charset="0"/>
        <a:buChar char="–"/>
        <a:defRPr sz="1200">
          <a:solidFill>
            <a:schemeClr val="tx1"/>
          </a:solidFill>
          <a:latin typeface="+mn-lt"/>
          <a:cs typeface="+mn-cs"/>
        </a:defRPr>
      </a:lvl2pPr>
      <a:lvl3pPr marL="667503" indent="-134987" algn="l" rtl="0" eaLnBrk="0" fontAlgn="base" hangingPunct="0">
        <a:spcBef>
          <a:spcPct val="0"/>
        </a:spcBef>
        <a:spcAft>
          <a:spcPct val="0"/>
        </a:spcAft>
        <a:buClr>
          <a:schemeClr val="tx1"/>
        </a:buClr>
        <a:buChar char="•"/>
        <a:defRPr sz="1200">
          <a:solidFill>
            <a:schemeClr val="tx1"/>
          </a:solidFill>
          <a:latin typeface="+mn-lt"/>
          <a:cs typeface="+mn-cs"/>
        </a:defRPr>
      </a:lvl3pPr>
      <a:lvl4pPr marL="938714" indent="-134987" algn="l" rtl="0" eaLnBrk="0" fontAlgn="base" hangingPunct="0">
        <a:spcBef>
          <a:spcPct val="20000"/>
        </a:spcBef>
        <a:spcAft>
          <a:spcPct val="0"/>
        </a:spcAft>
        <a:buClr>
          <a:schemeClr val="bg1"/>
        </a:buClr>
        <a:buChar char="–"/>
        <a:defRPr sz="1200">
          <a:solidFill>
            <a:schemeClr val="bg1"/>
          </a:solidFill>
          <a:latin typeface="+mn-lt"/>
          <a:cs typeface="+mn-cs"/>
        </a:defRPr>
      </a:lvl4pPr>
      <a:lvl5pPr marL="1201256" indent="-127556" algn="l" rtl="0" eaLnBrk="0" fontAlgn="base" hangingPunct="0">
        <a:spcBef>
          <a:spcPct val="20000"/>
        </a:spcBef>
        <a:spcAft>
          <a:spcPct val="0"/>
        </a:spcAft>
        <a:buClr>
          <a:schemeClr val="bg1"/>
        </a:buClr>
        <a:buChar char="»"/>
        <a:defRPr sz="1200">
          <a:solidFill>
            <a:schemeClr val="bg1"/>
          </a:solidFill>
          <a:latin typeface="+mn-lt"/>
          <a:cs typeface="+mn-cs"/>
        </a:defRPr>
      </a:lvl5pPr>
      <a:lvl6pPr marL="1557918" indent="-127556" algn="l" rtl="0" fontAlgn="base">
        <a:spcBef>
          <a:spcPct val="20000"/>
        </a:spcBef>
        <a:spcAft>
          <a:spcPct val="0"/>
        </a:spcAft>
        <a:buClr>
          <a:schemeClr val="bg1"/>
        </a:buClr>
        <a:buChar char="»"/>
        <a:defRPr sz="1200">
          <a:solidFill>
            <a:schemeClr val="bg1"/>
          </a:solidFill>
          <a:latin typeface="+mn-lt"/>
          <a:cs typeface="+mn-cs"/>
        </a:defRPr>
      </a:lvl6pPr>
      <a:lvl7pPr marL="1914580" indent="-127556" algn="l" rtl="0" fontAlgn="base">
        <a:spcBef>
          <a:spcPct val="20000"/>
        </a:spcBef>
        <a:spcAft>
          <a:spcPct val="0"/>
        </a:spcAft>
        <a:buClr>
          <a:schemeClr val="bg1"/>
        </a:buClr>
        <a:buChar char="»"/>
        <a:defRPr sz="1200">
          <a:solidFill>
            <a:schemeClr val="bg1"/>
          </a:solidFill>
          <a:latin typeface="+mn-lt"/>
          <a:cs typeface="+mn-cs"/>
        </a:defRPr>
      </a:lvl7pPr>
      <a:lvl8pPr marL="2271242" indent="-127556" algn="l" rtl="0" fontAlgn="base">
        <a:spcBef>
          <a:spcPct val="20000"/>
        </a:spcBef>
        <a:spcAft>
          <a:spcPct val="0"/>
        </a:spcAft>
        <a:buClr>
          <a:schemeClr val="bg1"/>
        </a:buClr>
        <a:buChar char="»"/>
        <a:defRPr sz="1200">
          <a:solidFill>
            <a:schemeClr val="bg1"/>
          </a:solidFill>
          <a:latin typeface="+mn-lt"/>
          <a:cs typeface="+mn-cs"/>
        </a:defRPr>
      </a:lvl8pPr>
      <a:lvl9pPr marL="2627903" indent="-127556" algn="l" rtl="0" fontAlgn="base">
        <a:spcBef>
          <a:spcPct val="20000"/>
        </a:spcBef>
        <a:spcAft>
          <a:spcPct val="0"/>
        </a:spcAft>
        <a:buClr>
          <a:schemeClr val="bg1"/>
        </a:buClr>
        <a:buChar char="»"/>
        <a:defRPr sz="1200">
          <a:solidFill>
            <a:schemeClr val="bg1"/>
          </a:solidFill>
          <a:latin typeface="+mn-lt"/>
          <a:cs typeface="+mn-cs"/>
        </a:defRPr>
      </a:lvl9pPr>
    </p:bodyStyle>
    <p:otherStyle>
      <a:defPPr>
        <a:defRPr lang="en-US"/>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31511"/>
            <a:ext cx="82296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853282"/>
            <a:ext cx="8229600" cy="441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41028" name="Rectangle 4"/>
          <p:cNvSpPr>
            <a:spLocks noGrp="1" noChangeArrowheads="1"/>
          </p:cNvSpPr>
          <p:nvPr>
            <p:ph type="dt" sz="half" idx="2"/>
          </p:nvPr>
        </p:nvSpPr>
        <p:spPr bwMode="auto">
          <a:xfrm>
            <a:off x="457200" y="5337969"/>
            <a:ext cx="1676400" cy="2738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a:latin typeface="+mn-lt"/>
                <a:ea typeface="+mn-ea"/>
                <a:cs typeface="+mn-cs"/>
              </a:defRPr>
            </a:lvl1pPr>
          </a:lstStyle>
          <a:p>
            <a:pPr>
              <a:defRPr/>
            </a:pPr>
            <a:r>
              <a:rPr lang="en-US" altLang="en-US">
                <a:solidFill>
                  <a:prstClr val="black"/>
                </a:solidFill>
              </a:rPr>
              <a:t>Leman Akoglu</a:t>
            </a:r>
            <a:endParaRPr lang="en-US" altLang="en-US" dirty="0">
              <a:solidFill>
                <a:prstClr val="black"/>
              </a:solidFill>
            </a:endParaRPr>
          </a:p>
        </p:txBody>
      </p:sp>
      <p:sp>
        <p:nvSpPr>
          <p:cNvPr id="641029" name="Rectangle 5"/>
          <p:cNvSpPr>
            <a:spLocks noGrp="1" noChangeArrowheads="1"/>
          </p:cNvSpPr>
          <p:nvPr>
            <p:ph type="ftr" sz="quarter" idx="3"/>
          </p:nvPr>
        </p:nvSpPr>
        <p:spPr bwMode="auto">
          <a:xfrm>
            <a:off x="2493964" y="5337969"/>
            <a:ext cx="4156075" cy="2738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SzTx/>
              <a:buFontTx/>
              <a:buNone/>
              <a:defRPr sz="1200">
                <a:latin typeface="+mn-lt"/>
                <a:ea typeface="+mn-ea"/>
                <a:cs typeface="+mn-cs"/>
              </a:defRPr>
            </a:lvl1pPr>
          </a:lstStyle>
          <a:p>
            <a:pPr>
              <a:defRPr/>
            </a:pPr>
            <a:r>
              <a:rPr lang="en-US" altLang="en-US">
                <a:solidFill>
                  <a:prstClr val="black"/>
                </a:solidFill>
              </a:rPr>
              <a:t>Mining Anomalous Graphs from Edge Streams</a:t>
            </a:r>
          </a:p>
        </p:txBody>
      </p:sp>
      <p:sp>
        <p:nvSpPr>
          <p:cNvPr id="641030" name="Rectangle 6"/>
          <p:cNvSpPr>
            <a:spLocks noGrp="1" noChangeArrowheads="1"/>
          </p:cNvSpPr>
          <p:nvPr>
            <p:ph type="sldNum" sz="quarter" idx="4"/>
          </p:nvPr>
        </p:nvSpPr>
        <p:spPr bwMode="auto">
          <a:xfrm>
            <a:off x="7010400" y="5337969"/>
            <a:ext cx="1689100" cy="2738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1082ED23-58EC-40F6-8BFF-0E66CA9E25AC}" type="slidenum">
              <a:rPr lang="en-US" altLang="en-US" smtClean="0">
                <a:solidFill>
                  <a:prstClr val="black"/>
                </a:solidFill>
                <a:ea typeface="MS PGothic" pitchFamily="34" charset="-128"/>
              </a:rPr>
              <a:pPr/>
              <a:t>‹#›</a:t>
            </a:fld>
            <a:endParaRPr lang="en-US" altLang="en-US">
              <a:solidFill>
                <a:prstClr val="black"/>
              </a:solidFill>
              <a:ea typeface="MS PGothic" pitchFamily="34" charset="-128"/>
            </a:endParaRPr>
          </a:p>
        </p:txBody>
      </p:sp>
      <p:sp>
        <p:nvSpPr>
          <p:cNvPr id="1031" name="Freeform 7"/>
          <p:cNvSpPr>
            <a:spLocks noChangeArrowheads="1"/>
          </p:cNvSpPr>
          <p:nvPr/>
        </p:nvSpPr>
        <p:spPr bwMode="auto">
          <a:xfrm>
            <a:off x="457200" y="209021"/>
            <a:ext cx="8242300" cy="489479"/>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1032" name="Line 8"/>
          <p:cNvSpPr>
            <a:spLocks noChangeShapeType="1"/>
          </p:cNvSpPr>
          <p:nvPr/>
        </p:nvSpPr>
        <p:spPr bwMode="auto">
          <a:xfrm>
            <a:off x="469900" y="5270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pic>
        <p:nvPicPr>
          <p:cNvPr id="1033" name="Picture 2" descr="SBU"/>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54951" y="388938"/>
            <a:ext cx="809625" cy="75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563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hf hdr="0"/>
  <p:txStyles>
    <p:titleStyle>
      <a:lvl1pPr algn="l" rtl="0" eaLnBrk="0" fontAlgn="base" hangingPunct="0">
        <a:spcBef>
          <a:spcPct val="0"/>
        </a:spcBef>
        <a:spcAft>
          <a:spcPct val="0"/>
        </a:spcAft>
        <a:defRPr sz="4000" b="1">
          <a:solidFill>
            <a:srgbClr val="C00000"/>
          </a:solidFill>
          <a:latin typeface="+mj-lt"/>
          <a:ea typeface="MS PGothic" pitchFamily="34" charset="-128"/>
          <a:cs typeface="ＭＳ Ｐゴシック" charset="0"/>
        </a:defRPr>
      </a:lvl1pPr>
      <a:lvl2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2pPr>
      <a:lvl3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3pPr>
      <a:lvl4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4pPr>
      <a:lvl5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5pPr>
      <a:lvl6pPr marL="457200" algn="l" rtl="0" fontAlgn="base">
        <a:spcBef>
          <a:spcPct val="0"/>
        </a:spcBef>
        <a:spcAft>
          <a:spcPct val="0"/>
        </a:spcAft>
        <a:defRPr sz="4200">
          <a:solidFill>
            <a:schemeClr val="tx2"/>
          </a:solidFill>
          <a:latin typeface="Tahoma" pitchFamily="34" charset="0"/>
        </a:defRPr>
      </a:lvl6pPr>
      <a:lvl7pPr marL="914400" algn="l" rtl="0" fontAlgn="base">
        <a:spcBef>
          <a:spcPct val="0"/>
        </a:spcBef>
        <a:spcAft>
          <a:spcPct val="0"/>
        </a:spcAft>
        <a:defRPr sz="4200">
          <a:solidFill>
            <a:schemeClr val="tx2"/>
          </a:solidFill>
          <a:latin typeface="Tahoma" pitchFamily="34" charset="0"/>
        </a:defRPr>
      </a:lvl7pPr>
      <a:lvl8pPr marL="1371600" algn="l" rtl="0" fontAlgn="base">
        <a:spcBef>
          <a:spcPct val="0"/>
        </a:spcBef>
        <a:spcAft>
          <a:spcPct val="0"/>
        </a:spcAft>
        <a:defRPr sz="4200">
          <a:solidFill>
            <a:schemeClr val="tx2"/>
          </a:solidFill>
          <a:latin typeface="Tahoma" pitchFamily="34" charset="0"/>
        </a:defRPr>
      </a:lvl8pPr>
      <a:lvl9pPr marL="1828800" algn="l" rtl="0" fontAlgn="base">
        <a:spcBef>
          <a:spcPct val="0"/>
        </a:spcBef>
        <a:spcAft>
          <a:spcPct val="0"/>
        </a:spcAft>
        <a:defRPr sz="4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S PGothic"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S PGothic" pitchFamily="34"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S PGothic" pitchFamily="34"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S PGothic" pitchFamily="34"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S PGothic"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5372100"/>
            <a:ext cx="9144000" cy="342900"/>
          </a:xfrm>
          <a:prstGeom prst="rect">
            <a:avLst/>
          </a:prstGeom>
          <a:gradFill flip="none" rotWithShape="1">
            <a:gsLst>
              <a:gs pos="0">
                <a:srgbClr val="004266"/>
              </a:gs>
              <a:gs pos="100000">
                <a:srgbClr val="0081D0"/>
              </a:gs>
            </a:gsLst>
            <a:lin ang="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26" name="Rectangle 2"/>
          <p:cNvSpPr>
            <a:spLocks noGrp="1" noChangeArrowheads="1"/>
          </p:cNvSpPr>
          <p:nvPr>
            <p:ph type="title"/>
          </p:nvPr>
        </p:nvSpPr>
        <p:spPr bwMode="auto">
          <a:xfrm>
            <a:off x="182562" y="182880"/>
            <a:ext cx="8732838" cy="330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82562" y="1162049"/>
            <a:ext cx="8770938"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p:nvSpPr>
        <p:spPr>
          <a:xfrm>
            <a:off x="8676167" y="5443415"/>
            <a:ext cx="382108" cy="215444"/>
          </a:xfrm>
          <a:prstGeom prst="rect">
            <a:avLst/>
          </a:prstGeom>
        </p:spPr>
        <p:txBody>
          <a:bodyPr vert="horz" lIns="91440" tIns="45720" rIns="91440" bIns="45720" rtlCol="0" anchor="ctr" anchorCtr="0">
            <a:spAutoFit/>
          </a:bodyPr>
          <a:lstStyle>
            <a:defPPr>
              <a:defRPr lang="en-US"/>
            </a:defPPr>
            <a:lvl1pPr algn="r">
              <a:defRPr sz="900">
                <a:solidFill>
                  <a:schemeClr val="bg1"/>
                </a:solidFill>
              </a:defRPr>
            </a:lvl1pPr>
          </a:lstStyle>
          <a:p>
            <a:pPr lvl="0"/>
            <a:fld id="{CE218DA5-D4F9-4887-BC40-1B240FFA5EE0}" type="slidenum">
              <a:rPr lang="en-US" sz="800" smtClean="0">
                <a:solidFill>
                  <a:schemeClr val="bg1"/>
                </a:solidFill>
                <a:latin typeface="Arial" pitchFamily="34" charset="0"/>
                <a:cs typeface="Arial" pitchFamily="34" charset="0"/>
              </a:rPr>
              <a:pPr lvl="0"/>
              <a:t>‹#›</a:t>
            </a:fld>
            <a:endParaRPr lang="en-US" sz="800" dirty="0">
              <a:solidFill>
                <a:schemeClr val="bg1"/>
              </a:solidFill>
              <a:latin typeface="Arial" pitchFamily="34" charset="0"/>
              <a:cs typeface="Arial" pitchFamily="34" charset="0"/>
            </a:endParaRPr>
          </a:p>
        </p:txBody>
      </p:sp>
      <p:pic>
        <p:nvPicPr>
          <p:cNvPr id="36865" name="Picture 1" descr="C:\Users\mtc\Documents\work\cybersecurity\2015-01-10_darpa-baa\template\logos\ibm-research.png"/>
          <p:cNvPicPr>
            <a:picLocks noChangeAspect="1" noChangeArrowheads="1"/>
          </p:cNvPicPr>
          <p:nvPr userDrawn="1"/>
        </p:nvPicPr>
        <p:blipFill>
          <a:blip r:embed="rId13"/>
          <a:srcRect/>
          <a:stretch>
            <a:fillRect/>
          </a:stretch>
        </p:blipFill>
        <p:spPr bwMode="auto">
          <a:xfrm>
            <a:off x="1135075" y="5471550"/>
            <a:ext cx="1191820" cy="144000"/>
          </a:xfrm>
          <a:prstGeom prst="rect">
            <a:avLst/>
          </a:prstGeom>
          <a:noFill/>
        </p:spPr>
      </p:pic>
      <p:pic>
        <p:nvPicPr>
          <p:cNvPr id="36866" name="Picture 2" descr="C:\Users\mtc\Documents\work\cybersecurity\2015-01-10_darpa-baa\template\logos\darpa.png"/>
          <p:cNvPicPr>
            <a:picLocks noChangeAspect="1" noChangeArrowheads="1"/>
          </p:cNvPicPr>
          <p:nvPr userDrawn="1"/>
        </p:nvPicPr>
        <p:blipFill>
          <a:blip r:embed="rId14"/>
          <a:srcRect/>
          <a:stretch>
            <a:fillRect/>
          </a:stretch>
        </p:blipFill>
        <p:spPr bwMode="auto">
          <a:xfrm>
            <a:off x="169487" y="5405131"/>
            <a:ext cx="599246" cy="276838"/>
          </a:xfrm>
          <a:prstGeom prst="rect">
            <a:avLst/>
          </a:prstGeom>
          <a:noFill/>
        </p:spPr>
      </p:pic>
      <p:pic>
        <p:nvPicPr>
          <p:cNvPr id="36867" name="Picture 3" descr="C:\Users\mtc\Documents\work\cybersecurity\2015-01-10_darpa-baa\template\logos\uic.png"/>
          <p:cNvPicPr>
            <a:picLocks noChangeAspect="1" noChangeArrowheads="1"/>
          </p:cNvPicPr>
          <p:nvPr userDrawn="1"/>
        </p:nvPicPr>
        <p:blipFill>
          <a:blip r:embed="rId15"/>
          <a:srcRect/>
          <a:stretch>
            <a:fillRect/>
          </a:stretch>
        </p:blipFill>
        <p:spPr bwMode="auto">
          <a:xfrm>
            <a:off x="5569332" y="5453550"/>
            <a:ext cx="1288668" cy="180000"/>
          </a:xfrm>
          <a:prstGeom prst="rect">
            <a:avLst/>
          </a:prstGeom>
          <a:noFill/>
        </p:spPr>
      </p:pic>
      <p:pic>
        <p:nvPicPr>
          <p:cNvPr id="36868" name="Picture 4" descr="C:\Users\mtc\Documents\work\cybersecurity\2015-01-10_darpa-baa\template\logos\suny.png"/>
          <p:cNvPicPr>
            <a:picLocks noChangeAspect="1" noChangeArrowheads="1"/>
          </p:cNvPicPr>
          <p:nvPr userDrawn="1"/>
        </p:nvPicPr>
        <p:blipFill>
          <a:blip r:embed="rId16"/>
          <a:srcRect/>
          <a:stretch>
            <a:fillRect/>
          </a:stretch>
        </p:blipFill>
        <p:spPr bwMode="auto">
          <a:xfrm>
            <a:off x="2759083" y="5435550"/>
            <a:ext cx="771669" cy="216000"/>
          </a:xfrm>
          <a:prstGeom prst="rect">
            <a:avLst/>
          </a:prstGeom>
          <a:noFill/>
        </p:spPr>
      </p:pic>
      <p:pic>
        <p:nvPicPr>
          <p:cNvPr id="36869" name="Picture 5" descr="C:\Users\mtc\Documents\work\cybersecurity\2015-01-10_darpa-baa\template\logos\nwu.png"/>
          <p:cNvPicPr>
            <a:picLocks noChangeAspect="1" noChangeArrowheads="1"/>
          </p:cNvPicPr>
          <p:nvPr userDrawn="1"/>
        </p:nvPicPr>
        <p:blipFill>
          <a:blip r:embed="rId17"/>
          <a:srcRect/>
          <a:stretch>
            <a:fillRect/>
          </a:stretch>
        </p:blipFill>
        <p:spPr bwMode="auto">
          <a:xfrm>
            <a:off x="3962940" y="5435550"/>
            <a:ext cx="1174206" cy="216000"/>
          </a:xfrm>
          <a:prstGeom prst="rect">
            <a:avLst/>
          </a:prstGeom>
          <a:noFill/>
        </p:spPr>
      </p:pic>
      <p:cxnSp>
        <p:nvCxnSpPr>
          <p:cNvPr id="14" name="Straight Connector 13"/>
          <p:cNvCxnSpPr/>
          <p:nvPr userDrawn="1"/>
        </p:nvCxnSpPr>
        <p:spPr bwMode="auto">
          <a:xfrm>
            <a:off x="2542989"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3746846"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userDrawn="1"/>
        </p:nvCxnSpPr>
        <p:spPr bwMode="auto">
          <a:xfrm>
            <a:off x="5353240"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userDrawn="1"/>
        </p:nvCxnSpPr>
        <p:spPr bwMode="auto">
          <a:xfrm>
            <a:off x="918981"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3247688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ftr="0" dt="0"/>
  <p:txStyles>
    <p:titleStyle>
      <a:lvl1pPr algn="l" rtl="0" eaLnBrk="1" fontAlgn="base" hangingPunct="1">
        <a:lnSpc>
          <a:spcPct val="90000"/>
        </a:lnSpc>
        <a:spcBef>
          <a:spcPct val="0"/>
        </a:spcBef>
        <a:spcAft>
          <a:spcPct val="0"/>
        </a:spcAft>
        <a:defRPr sz="2200"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125" indent="-238125" algn="l" rtl="0" eaLnBrk="1" fontAlgn="base" hangingPunct="1">
        <a:spcBef>
          <a:spcPts val="5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ts val="3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ts val="3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5372100"/>
            <a:ext cx="9144000" cy="342900"/>
          </a:xfrm>
          <a:prstGeom prst="rect">
            <a:avLst/>
          </a:prstGeom>
          <a:gradFill flip="none" rotWithShape="1">
            <a:gsLst>
              <a:gs pos="0">
                <a:srgbClr val="004266"/>
              </a:gs>
              <a:gs pos="100000">
                <a:srgbClr val="0081D0"/>
              </a:gs>
            </a:gsLst>
            <a:lin ang="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26" name="Rectangle 2"/>
          <p:cNvSpPr>
            <a:spLocks noGrp="1" noChangeArrowheads="1"/>
          </p:cNvSpPr>
          <p:nvPr>
            <p:ph type="title"/>
          </p:nvPr>
        </p:nvSpPr>
        <p:spPr bwMode="auto">
          <a:xfrm>
            <a:off x="182562" y="182880"/>
            <a:ext cx="8732838" cy="330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82562" y="1162049"/>
            <a:ext cx="8770938"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p:nvSpPr>
        <p:spPr>
          <a:xfrm>
            <a:off x="8676167" y="5443415"/>
            <a:ext cx="382108" cy="215444"/>
          </a:xfrm>
          <a:prstGeom prst="rect">
            <a:avLst/>
          </a:prstGeom>
        </p:spPr>
        <p:txBody>
          <a:bodyPr vert="horz" lIns="91440" tIns="45720" rIns="91440" bIns="45720" rtlCol="0" anchor="ctr" anchorCtr="0">
            <a:spAutoFit/>
          </a:bodyPr>
          <a:lstStyle>
            <a:defPPr>
              <a:defRPr lang="en-US"/>
            </a:defPPr>
            <a:lvl1pPr algn="r">
              <a:defRPr sz="900">
                <a:solidFill>
                  <a:schemeClr val="bg1"/>
                </a:solidFill>
              </a:defRPr>
            </a:lvl1pPr>
          </a:lstStyle>
          <a:p>
            <a:pPr lvl="0"/>
            <a:fld id="{CE218DA5-D4F9-4887-BC40-1B240FFA5EE0}" type="slidenum">
              <a:rPr lang="en-US" sz="800" smtClean="0">
                <a:solidFill>
                  <a:schemeClr val="bg1"/>
                </a:solidFill>
                <a:latin typeface="Arial" pitchFamily="34" charset="0"/>
                <a:cs typeface="Arial" pitchFamily="34" charset="0"/>
              </a:rPr>
              <a:pPr lvl="0"/>
              <a:t>‹#›</a:t>
            </a:fld>
            <a:endParaRPr lang="en-US" sz="800" dirty="0">
              <a:solidFill>
                <a:schemeClr val="bg1"/>
              </a:solidFill>
              <a:latin typeface="Arial" pitchFamily="34" charset="0"/>
              <a:cs typeface="Arial" pitchFamily="34" charset="0"/>
            </a:endParaRPr>
          </a:p>
        </p:txBody>
      </p:sp>
      <p:pic>
        <p:nvPicPr>
          <p:cNvPr id="36865" name="Picture 1" descr="C:\Users\mtc\Documents\work\cybersecurity\2015-01-10_darpa-baa\template\logos\ibm-research.png"/>
          <p:cNvPicPr>
            <a:picLocks noChangeAspect="1" noChangeArrowheads="1"/>
          </p:cNvPicPr>
          <p:nvPr userDrawn="1"/>
        </p:nvPicPr>
        <p:blipFill>
          <a:blip r:embed="rId13"/>
          <a:srcRect/>
          <a:stretch>
            <a:fillRect/>
          </a:stretch>
        </p:blipFill>
        <p:spPr bwMode="auto">
          <a:xfrm>
            <a:off x="1135075" y="5471550"/>
            <a:ext cx="1191820" cy="144000"/>
          </a:xfrm>
          <a:prstGeom prst="rect">
            <a:avLst/>
          </a:prstGeom>
          <a:noFill/>
        </p:spPr>
      </p:pic>
      <p:pic>
        <p:nvPicPr>
          <p:cNvPr id="36866" name="Picture 2" descr="C:\Users\mtc\Documents\work\cybersecurity\2015-01-10_darpa-baa\template\logos\darpa.png"/>
          <p:cNvPicPr>
            <a:picLocks noChangeAspect="1" noChangeArrowheads="1"/>
          </p:cNvPicPr>
          <p:nvPr userDrawn="1"/>
        </p:nvPicPr>
        <p:blipFill>
          <a:blip r:embed="rId14"/>
          <a:srcRect/>
          <a:stretch>
            <a:fillRect/>
          </a:stretch>
        </p:blipFill>
        <p:spPr bwMode="auto">
          <a:xfrm>
            <a:off x="169487" y="5405131"/>
            <a:ext cx="599246" cy="276838"/>
          </a:xfrm>
          <a:prstGeom prst="rect">
            <a:avLst/>
          </a:prstGeom>
          <a:noFill/>
        </p:spPr>
      </p:pic>
      <p:pic>
        <p:nvPicPr>
          <p:cNvPr id="36867" name="Picture 3" descr="C:\Users\mtc\Documents\work\cybersecurity\2015-01-10_darpa-baa\template\logos\uic.png"/>
          <p:cNvPicPr>
            <a:picLocks noChangeAspect="1" noChangeArrowheads="1"/>
          </p:cNvPicPr>
          <p:nvPr userDrawn="1"/>
        </p:nvPicPr>
        <p:blipFill>
          <a:blip r:embed="rId15"/>
          <a:srcRect/>
          <a:stretch>
            <a:fillRect/>
          </a:stretch>
        </p:blipFill>
        <p:spPr bwMode="auto">
          <a:xfrm>
            <a:off x="5569332" y="5453550"/>
            <a:ext cx="1288668" cy="180000"/>
          </a:xfrm>
          <a:prstGeom prst="rect">
            <a:avLst/>
          </a:prstGeom>
          <a:noFill/>
        </p:spPr>
      </p:pic>
      <p:pic>
        <p:nvPicPr>
          <p:cNvPr id="36868" name="Picture 4" descr="C:\Users\mtc\Documents\work\cybersecurity\2015-01-10_darpa-baa\template\logos\suny.png"/>
          <p:cNvPicPr>
            <a:picLocks noChangeAspect="1" noChangeArrowheads="1"/>
          </p:cNvPicPr>
          <p:nvPr userDrawn="1"/>
        </p:nvPicPr>
        <p:blipFill>
          <a:blip r:embed="rId16"/>
          <a:srcRect/>
          <a:stretch>
            <a:fillRect/>
          </a:stretch>
        </p:blipFill>
        <p:spPr bwMode="auto">
          <a:xfrm>
            <a:off x="2759083" y="5435550"/>
            <a:ext cx="771669" cy="216000"/>
          </a:xfrm>
          <a:prstGeom prst="rect">
            <a:avLst/>
          </a:prstGeom>
          <a:noFill/>
        </p:spPr>
      </p:pic>
      <p:pic>
        <p:nvPicPr>
          <p:cNvPr id="36869" name="Picture 5" descr="C:\Users\mtc\Documents\work\cybersecurity\2015-01-10_darpa-baa\template\logos\nwu.png"/>
          <p:cNvPicPr>
            <a:picLocks noChangeAspect="1" noChangeArrowheads="1"/>
          </p:cNvPicPr>
          <p:nvPr userDrawn="1"/>
        </p:nvPicPr>
        <p:blipFill>
          <a:blip r:embed="rId17"/>
          <a:srcRect/>
          <a:stretch>
            <a:fillRect/>
          </a:stretch>
        </p:blipFill>
        <p:spPr bwMode="auto">
          <a:xfrm>
            <a:off x="3962940" y="5435550"/>
            <a:ext cx="1174206" cy="216000"/>
          </a:xfrm>
          <a:prstGeom prst="rect">
            <a:avLst/>
          </a:prstGeom>
          <a:noFill/>
        </p:spPr>
      </p:pic>
      <p:cxnSp>
        <p:nvCxnSpPr>
          <p:cNvPr id="14" name="Straight Connector 13"/>
          <p:cNvCxnSpPr/>
          <p:nvPr userDrawn="1"/>
        </p:nvCxnSpPr>
        <p:spPr bwMode="auto">
          <a:xfrm>
            <a:off x="2542989"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3746846"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userDrawn="1"/>
        </p:nvCxnSpPr>
        <p:spPr bwMode="auto">
          <a:xfrm>
            <a:off x="5353240"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userDrawn="1"/>
        </p:nvCxnSpPr>
        <p:spPr bwMode="auto">
          <a:xfrm>
            <a:off x="918981"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86729155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sldNum="0" hdr="0" ftr="0" dt="0"/>
  <p:txStyles>
    <p:titleStyle>
      <a:lvl1pPr algn="l" rtl="0" eaLnBrk="1" fontAlgn="base" hangingPunct="1">
        <a:lnSpc>
          <a:spcPct val="90000"/>
        </a:lnSpc>
        <a:spcBef>
          <a:spcPct val="0"/>
        </a:spcBef>
        <a:spcAft>
          <a:spcPct val="0"/>
        </a:spcAft>
        <a:defRPr sz="2200"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125" indent="-238125" algn="l" rtl="0" eaLnBrk="1" fontAlgn="base" hangingPunct="1">
        <a:spcBef>
          <a:spcPts val="5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ts val="3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ts val="3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msdn.microsoft.com/en-us/library/windows/hardware/jj151572(v=vs.85).aspx#status_cod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msdn.microsoft.com/en-us/library/windows/hardware/jj151572(v=vs.85).aspx#status_cod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sdn.microsoft.com/en-us/library/windows/hardware/jj151572(v=vs.85).aspx#status_cod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msdn.microsoft.com/en-us/library/windows/hardware/jj151572(v=vs.85).aspx#status_cod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sdn.microsoft.com/en-us/library/windows/hardware/jj151572(v=vs.85).aspx#status_cod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sdn.microsoft.com/en-us/library/windows/hardware/jj151572(v=vs.85).aspx#status_cod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Content Placeholder 1"/>
          <p:cNvSpPr txBox="1">
            <a:spLocks noGrp="1"/>
          </p:cNvSpPr>
          <p:nvPr>
            <p:ph sz="quarter" idx="10"/>
          </p:nvPr>
        </p:nvSpPr>
        <p:spPr>
          <a:xfrm>
            <a:off x="133349" y="1752923"/>
            <a:ext cx="8934451" cy="589906"/>
          </a:xfrm>
          <a:prstGeom prst="rect">
            <a:avLst/>
          </a:prstGeom>
        </p:spPr>
        <p:txBody>
          <a:bodyPr>
            <a:noAutofit/>
          </a:bodyPr>
          <a:lstStyle>
            <a:lvl1pPr>
              <a:defRPr sz="2800"/>
            </a:lvl1pPr>
          </a:lstStyle>
          <a:p>
            <a:pPr marL="0" indent="0">
              <a:buNone/>
            </a:pPr>
            <a:r>
              <a:rPr sz="2600" dirty="0"/>
              <a:t>Windows </a:t>
            </a:r>
            <a:r>
              <a:rPr lang="en-US" sz="2600" dirty="0"/>
              <a:t>Low-Level System </a:t>
            </a:r>
            <a:r>
              <a:rPr sz="2600" dirty="0"/>
              <a:t>Monitoring </a:t>
            </a:r>
            <a:r>
              <a:rPr lang="en-US" sz="2600" dirty="0"/>
              <a:t>Data Collection</a:t>
            </a:r>
            <a:endParaRPr sz="2600" dirty="0"/>
          </a:p>
        </p:txBody>
      </p:sp>
      <p:sp>
        <p:nvSpPr>
          <p:cNvPr id="3" name="Content Placeholder 1">
            <a:extLst>
              <a:ext uri="{FF2B5EF4-FFF2-40B4-BE49-F238E27FC236}">
                <a16:creationId xmlns:a16="http://schemas.microsoft.com/office/drawing/2014/main" xmlns="" id="{857FBE2E-2F10-4E9A-87C2-4FF3F738838D}"/>
              </a:ext>
            </a:extLst>
          </p:cNvPr>
          <p:cNvSpPr txBox="1">
            <a:spLocks/>
          </p:cNvSpPr>
          <p:nvPr/>
        </p:nvSpPr>
        <p:spPr bwMode="auto">
          <a:xfrm>
            <a:off x="133349" y="3009900"/>
            <a:ext cx="8591551"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lnSpc>
                <a:spcPct val="90000"/>
              </a:lnSpc>
              <a:spcBef>
                <a:spcPts val="0"/>
              </a:spcBef>
              <a:spcAft>
                <a:spcPct val="0"/>
              </a:spcAft>
              <a:buClr>
                <a:schemeClr val="tx1"/>
              </a:buClr>
              <a:buFontTx/>
              <a:buNone/>
              <a:defRPr sz="2800" b="1" i="0" kern="1200" spc="0" baseline="0">
                <a:solidFill>
                  <a:schemeClr val="bg2"/>
                </a:solidFill>
                <a:latin typeface="+mj-lt"/>
                <a:ea typeface="ＭＳ Ｐゴシック" pitchFamily="34" charset="-128"/>
                <a:cs typeface="Arial" pitchFamily="34" charset="0"/>
              </a:defRPr>
            </a:lvl1pPr>
            <a:lvl2pPr marL="495300" indent="-219075" algn="l" rtl="0" eaLnBrk="1" fontAlgn="base" hangingPunct="1">
              <a:spcBef>
                <a:spcPts val="3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ts val="3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r>
              <a:rPr lang="en-US" dirty="0"/>
              <a:t>Yan Chen</a:t>
            </a:r>
          </a:p>
          <a:p>
            <a:r>
              <a:rPr lang="en-US" sz="2400" dirty="0"/>
              <a:t>Northwestern University</a:t>
            </a:r>
          </a:p>
        </p:txBody>
      </p:sp>
    </p:spTree>
    <p:extLst>
      <p:ext uri="{BB962C8B-B14F-4D97-AF65-F5344CB8AC3E}">
        <p14:creationId xmlns:p14="http://schemas.microsoft.com/office/powerpoint/2010/main" val="287653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801E0A-3336-4743-9E81-AA57853A067E}"/>
              </a:ext>
            </a:extLst>
          </p:cNvPr>
          <p:cNvSpPr>
            <a:spLocks noGrp="1"/>
          </p:cNvSpPr>
          <p:nvPr>
            <p:ph type="title"/>
          </p:nvPr>
        </p:nvSpPr>
        <p:spPr/>
        <p:txBody>
          <a:bodyPr/>
          <a:lstStyle/>
          <a:p>
            <a:r>
              <a:rPr lang="en-US" dirty="0"/>
              <a:t>API + System Call Based Approach</a:t>
            </a:r>
            <a:endParaRPr lang="zh-CN" altLang="en-US" b="1" dirty="0">
              <a:solidFill>
                <a:srgbClr val="00649D"/>
              </a:solidFill>
            </a:endParaRPr>
          </a:p>
        </p:txBody>
      </p:sp>
      <p:sp>
        <p:nvSpPr>
          <p:cNvPr id="3" name="内容占位符 2">
            <a:extLst>
              <a:ext uri="{FF2B5EF4-FFF2-40B4-BE49-F238E27FC236}">
                <a16:creationId xmlns:a16="http://schemas.microsoft.com/office/drawing/2014/main" xmlns="" id="{DD7B602A-0880-4487-BF25-C18D1EFED853}"/>
              </a:ext>
            </a:extLst>
          </p:cNvPr>
          <p:cNvSpPr>
            <a:spLocks noGrp="1"/>
          </p:cNvSpPr>
          <p:nvPr>
            <p:ph idx="1"/>
          </p:nvPr>
        </p:nvSpPr>
        <p:spPr/>
        <p:txBody>
          <a:bodyPr/>
          <a:lstStyle/>
          <a:p>
            <a:r>
              <a:rPr lang="en-US" altLang="zh-CN" sz="2000" dirty="0"/>
              <a:t>Benign program usually receive human actions message (mouse click) and invoke </a:t>
            </a:r>
            <a:r>
              <a:rPr lang="en-US" altLang="zh-CN" sz="2000" dirty="0" err="1"/>
              <a:t>DispatchMessage</a:t>
            </a:r>
            <a:r>
              <a:rPr lang="en-US" altLang="zh-CN" sz="2000" dirty="0"/>
              <a:t> API to do the corresponding functions, such as capture the screen. </a:t>
            </a:r>
          </a:p>
          <a:p>
            <a:r>
              <a:rPr lang="en-US" altLang="zh-CN" sz="2000" dirty="0"/>
              <a:t>Thus the core </a:t>
            </a:r>
            <a:r>
              <a:rPr lang="en-US" altLang="zh-CN" sz="2000" dirty="0" err="1"/>
              <a:t>syscall</a:t>
            </a:r>
            <a:r>
              <a:rPr lang="en-US" altLang="zh-CN" sz="2000" dirty="0"/>
              <a:t> of screen capture should be invoked by </a:t>
            </a:r>
            <a:r>
              <a:rPr lang="en-US" altLang="zh-CN" sz="2000" dirty="0" err="1"/>
              <a:t>DispatchMessage</a:t>
            </a:r>
            <a:r>
              <a:rPr lang="en-US" altLang="zh-CN" sz="2000" dirty="0"/>
              <a:t> and we can get this info from the stack trace. </a:t>
            </a:r>
          </a:p>
          <a:p>
            <a:endParaRPr lang="zh-CN" altLang="en-US" dirty="0"/>
          </a:p>
        </p:txBody>
      </p:sp>
      <p:pic>
        <p:nvPicPr>
          <p:cNvPr id="5" name="图片 4" descr="图片包含 屏幕截图&#10;&#10;已生成极高可信度的说明">
            <a:extLst>
              <a:ext uri="{FF2B5EF4-FFF2-40B4-BE49-F238E27FC236}">
                <a16:creationId xmlns:a16="http://schemas.microsoft.com/office/drawing/2014/main" xmlns="" id="{4FDEF0A6-C52A-4BBB-86FE-834F13B0A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704" y="3278267"/>
            <a:ext cx="4988565" cy="1977096"/>
          </a:xfrm>
          <a:prstGeom prst="rect">
            <a:avLst/>
          </a:prstGeom>
        </p:spPr>
      </p:pic>
      <p:sp>
        <p:nvSpPr>
          <p:cNvPr id="6" name="箭头: 左 5">
            <a:extLst>
              <a:ext uri="{FF2B5EF4-FFF2-40B4-BE49-F238E27FC236}">
                <a16:creationId xmlns:a16="http://schemas.microsoft.com/office/drawing/2014/main" xmlns="" id="{7077CD33-E2A6-4856-B84C-58EB29AC7B5E}"/>
              </a:ext>
            </a:extLst>
          </p:cNvPr>
          <p:cNvSpPr/>
          <p:nvPr/>
        </p:nvSpPr>
        <p:spPr>
          <a:xfrm>
            <a:off x="5888546" y="4266815"/>
            <a:ext cx="452231" cy="24847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solidFill>
                  <a:srgbClr val="FF0000"/>
                </a:solid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352533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14BBE-51F0-0F4D-8186-F5FC94842170}"/>
              </a:ext>
            </a:extLst>
          </p:cNvPr>
          <p:cNvSpPr>
            <a:spLocks noGrp="1"/>
          </p:cNvSpPr>
          <p:nvPr>
            <p:ph type="title"/>
          </p:nvPr>
        </p:nvSpPr>
        <p:spPr/>
        <p:txBody>
          <a:bodyPr/>
          <a:lstStyle/>
          <a:p>
            <a:r>
              <a:rPr lang="en-US" dirty="0"/>
              <a:t>Motivation: Closely Reveal the Characteristics of Programs</a:t>
            </a:r>
          </a:p>
        </p:txBody>
      </p:sp>
      <p:sp>
        <p:nvSpPr>
          <p:cNvPr id="3" name="Content Placeholder 2">
            <a:extLst>
              <a:ext uri="{FF2B5EF4-FFF2-40B4-BE49-F238E27FC236}">
                <a16:creationId xmlns:a16="http://schemas.microsoft.com/office/drawing/2014/main" xmlns="" id="{87C2F5A7-6CBF-DF45-84FD-B2A39CC110DB}"/>
              </a:ext>
            </a:extLst>
          </p:cNvPr>
          <p:cNvSpPr>
            <a:spLocks noGrp="1"/>
          </p:cNvSpPr>
          <p:nvPr>
            <p:ph idx="1"/>
          </p:nvPr>
        </p:nvSpPr>
        <p:spPr/>
        <p:txBody>
          <a:bodyPr/>
          <a:lstStyle/>
          <a:p>
            <a:r>
              <a:rPr lang="en-US" altLang="zh-CN" dirty="0"/>
              <a:t>Filling semantic gaps between API and system call</a:t>
            </a:r>
          </a:p>
          <a:p>
            <a:pPr lvl="1"/>
            <a:r>
              <a:rPr lang="en-US" altLang="zh-CN" dirty="0" err="1"/>
              <a:t>Syscall</a:t>
            </a:r>
            <a:r>
              <a:rPr lang="en-US" altLang="zh-CN" dirty="0"/>
              <a:t> is so low-level that one high-level API can invoke tens of APIs which invoke hundreds of </a:t>
            </a:r>
            <a:r>
              <a:rPr lang="en-US" altLang="zh-CN" dirty="0" err="1"/>
              <a:t>syscalls</a:t>
            </a:r>
            <a:r>
              <a:rPr lang="en-US" altLang="zh-CN" dirty="0"/>
              <a:t>:</a:t>
            </a:r>
          </a:p>
          <a:p>
            <a:pPr marL="0" indent="0">
              <a:buNone/>
            </a:pPr>
            <a:endParaRPr lang="en-US" dirty="0"/>
          </a:p>
        </p:txBody>
      </p:sp>
      <p:sp>
        <p:nvSpPr>
          <p:cNvPr id="4" name="文本框 5">
            <a:extLst>
              <a:ext uri="{FF2B5EF4-FFF2-40B4-BE49-F238E27FC236}">
                <a16:creationId xmlns:a16="http://schemas.microsoft.com/office/drawing/2014/main" xmlns="" id="{82ACB35B-C60D-074C-A194-3772F2153FED}"/>
              </a:ext>
            </a:extLst>
          </p:cNvPr>
          <p:cNvSpPr txBox="1"/>
          <p:nvPr/>
        </p:nvSpPr>
        <p:spPr>
          <a:xfrm>
            <a:off x="838200" y="2095500"/>
            <a:ext cx="2661306" cy="280076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NtQuerySystemInformation</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NtQuerySystemInformation</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NtQuerySystemInformation</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NtWaitForSingleObject</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NtReleaseMutant</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NtQueryKey</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NtQueryKey</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NtOpenKeyEx</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NtAllocateVirtualMemory</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NtCreateMutant</a:t>
            </a:r>
            <a:endPar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 name="箭头: 右 3">
            <a:extLst>
              <a:ext uri="{FF2B5EF4-FFF2-40B4-BE49-F238E27FC236}">
                <a16:creationId xmlns:a16="http://schemas.microsoft.com/office/drawing/2014/main" xmlns="" id="{CFEEC9A8-1227-2740-B80B-B7F2E512D73F}"/>
              </a:ext>
            </a:extLst>
          </p:cNvPr>
          <p:cNvSpPr/>
          <p:nvPr/>
        </p:nvSpPr>
        <p:spPr>
          <a:xfrm rot="10800000">
            <a:off x="3969046" y="3166961"/>
            <a:ext cx="1020848" cy="48163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 name="文本框 4">
            <a:extLst>
              <a:ext uri="{FF2B5EF4-FFF2-40B4-BE49-F238E27FC236}">
                <a16:creationId xmlns:a16="http://schemas.microsoft.com/office/drawing/2014/main" xmlns="" id="{23470CE4-2CE8-5A4A-8D0E-26FCA1D50E25}"/>
              </a:ext>
            </a:extLst>
          </p:cNvPr>
          <p:cNvSpPr txBox="1"/>
          <p:nvPr/>
        </p:nvSpPr>
        <p:spPr>
          <a:xfrm>
            <a:off x="5255688" y="3238500"/>
            <a:ext cx="367280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gdiplus.dll@GdipSaveImageToStream</a:t>
            </a:r>
            <a:endParaRPr kumimoji="0" lang="zh-CN"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1628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238D37D-89CD-43A7-BC2D-D77EDC603112}"/>
              </a:ext>
            </a:extLst>
          </p:cNvPr>
          <p:cNvSpPr>
            <a:spLocks noGrp="1"/>
          </p:cNvSpPr>
          <p:nvPr>
            <p:ph type="title"/>
          </p:nvPr>
        </p:nvSpPr>
        <p:spPr/>
        <p:txBody>
          <a:bodyPr/>
          <a:lstStyle/>
          <a:p>
            <a:r>
              <a:rPr lang="en-US" altLang="zh-CN" b="1" dirty="0">
                <a:solidFill>
                  <a:srgbClr val="00649D"/>
                </a:solidFill>
              </a:rPr>
              <a:t>Motivation (contd.)</a:t>
            </a:r>
            <a:endParaRPr lang="zh-CN" altLang="en-US" b="1" dirty="0">
              <a:solidFill>
                <a:srgbClr val="00649D"/>
              </a:solidFill>
            </a:endParaRPr>
          </a:p>
        </p:txBody>
      </p:sp>
      <p:sp>
        <p:nvSpPr>
          <p:cNvPr id="3" name="内容占位符 2">
            <a:extLst>
              <a:ext uri="{FF2B5EF4-FFF2-40B4-BE49-F238E27FC236}">
                <a16:creationId xmlns:a16="http://schemas.microsoft.com/office/drawing/2014/main" xmlns="" id="{B8FED247-EF9D-46D8-8F07-D4AA1BB468A1}"/>
              </a:ext>
            </a:extLst>
          </p:cNvPr>
          <p:cNvSpPr>
            <a:spLocks noGrp="1"/>
          </p:cNvSpPr>
          <p:nvPr>
            <p:ph idx="1"/>
          </p:nvPr>
        </p:nvSpPr>
        <p:spPr/>
        <p:txBody>
          <a:bodyPr/>
          <a:lstStyle/>
          <a:p>
            <a:r>
              <a:rPr lang="en-US" altLang="zh-CN" sz="2000" dirty="0"/>
              <a:t>Stack trace can fill the semantic gap between </a:t>
            </a:r>
            <a:r>
              <a:rPr lang="en-US" altLang="zh-CN" sz="2000" dirty="0" err="1"/>
              <a:t>syscalls</a:t>
            </a:r>
            <a:r>
              <a:rPr lang="en-US" altLang="zh-CN" sz="2000" dirty="0"/>
              <a:t> and APIs</a:t>
            </a:r>
          </a:p>
        </p:txBody>
      </p:sp>
      <p:pic>
        <p:nvPicPr>
          <p:cNvPr id="8" name="图片 7">
            <a:extLst>
              <a:ext uri="{FF2B5EF4-FFF2-40B4-BE49-F238E27FC236}">
                <a16:creationId xmlns:a16="http://schemas.microsoft.com/office/drawing/2014/main" xmlns="" id="{974075BE-3B84-4F7F-9F2D-3C0E346100C4}"/>
              </a:ext>
            </a:extLst>
          </p:cNvPr>
          <p:cNvPicPr>
            <a:picLocks noChangeAspect="1"/>
          </p:cNvPicPr>
          <p:nvPr/>
        </p:nvPicPr>
        <p:blipFill>
          <a:blip r:embed="rId2"/>
          <a:stretch>
            <a:fillRect/>
          </a:stretch>
        </p:blipFill>
        <p:spPr>
          <a:xfrm>
            <a:off x="5145210" y="2617952"/>
            <a:ext cx="3716612" cy="2586271"/>
          </a:xfrm>
          <a:prstGeom prst="rect">
            <a:avLst/>
          </a:prstGeom>
        </p:spPr>
      </p:pic>
      <p:sp>
        <p:nvSpPr>
          <p:cNvPr id="9" name="文本框 8">
            <a:extLst>
              <a:ext uri="{FF2B5EF4-FFF2-40B4-BE49-F238E27FC236}">
                <a16:creationId xmlns:a16="http://schemas.microsoft.com/office/drawing/2014/main" xmlns="" id="{822505E2-5999-45D2-AC20-2845417035D4}"/>
              </a:ext>
            </a:extLst>
          </p:cNvPr>
          <p:cNvSpPr txBox="1"/>
          <p:nvPr/>
        </p:nvSpPr>
        <p:spPr>
          <a:xfrm>
            <a:off x="4798425" y="2225560"/>
            <a:ext cx="441018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The stack trace of </a:t>
            </a:r>
            <a:r>
              <a:rPr kumimoji="0" lang="en-US" altLang="zh-CN" sz="16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NtQuerySystemInformation</a:t>
            </a:r>
            <a:r>
              <a:rPr kumimoji="0" lang="en-US" altLang="zh-CN"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t>
            </a:r>
            <a:endParaRPr kumimoji="0" lang="zh-CN"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10" name="文本框 9">
            <a:extLst>
              <a:ext uri="{FF2B5EF4-FFF2-40B4-BE49-F238E27FC236}">
                <a16:creationId xmlns:a16="http://schemas.microsoft.com/office/drawing/2014/main" xmlns="" id="{FD077CB1-E41E-41BD-B400-9DE444FE107C}"/>
              </a:ext>
            </a:extLst>
          </p:cNvPr>
          <p:cNvSpPr txBox="1"/>
          <p:nvPr/>
        </p:nvSpPr>
        <p:spPr>
          <a:xfrm>
            <a:off x="849382" y="2411269"/>
            <a:ext cx="2505814" cy="263149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NtQuerySystemInformation</a:t>
            </a:r>
            <a:endPar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NtQuerySystemInformation</a:t>
            </a:r>
            <a:endPar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FF0000"/>
                </a:solidFill>
                <a:effectLst/>
                <a:uLnTx/>
                <a:uFillTx/>
                <a:latin typeface="Arial" pitchFamily="34" charset="0"/>
                <a:ea typeface="ＭＳ Ｐゴシック" pitchFamily="34" charset="-128"/>
                <a:cs typeface="+mn-cs"/>
              </a:rPr>
              <a:t>NtQuerySystemInformation</a:t>
            </a:r>
            <a:endParaRPr kumimoji="0" lang="en-US" altLang="zh-CN" sz="1500"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NtWaitForSingleObject</a:t>
            </a:r>
            <a:endPar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NtReleaseMutant</a:t>
            </a:r>
            <a:endPar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NtQueryKey</a:t>
            </a:r>
            <a:endPar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NtQueryKey</a:t>
            </a:r>
            <a:endPar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NtOpenKeyEx</a:t>
            </a:r>
            <a:endPar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NtAllocateVirtualMemory</a:t>
            </a:r>
            <a:endPar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NtCreateMutant</a:t>
            </a:r>
            <a:endParaRPr kumimoji="0" lang="en-US" altLang="zh-CN"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cxnSp>
        <p:nvCxnSpPr>
          <p:cNvPr id="12" name="直接箭头连接符 11">
            <a:extLst>
              <a:ext uri="{FF2B5EF4-FFF2-40B4-BE49-F238E27FC236}">
                <a16:creationId xmlns:a16="http://schemas.microsoft.com/office/drawing/2014/main" xmlns="" id="{1C44D210-6238-426F-AA67-5CF5FA769E56}"/>
              </a:ext>
            </a:extLst>
          </p:cNvPr>
          <p:cNvCxnSpPr>
            <a:cxnSpLocks/>
          </p:cNvCxnSpPr>
          <p:nvPr/>
        </p:nvCxnSpPr>
        <p:spPr>
          <a:xfrm flipV="1">
            <a:off x="5014913" y="2911078"/>
            <a:ext cx="0" cy="224432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xmlns="" id="{596B7C37-D684-4321-8345-EA7C6C9A07A0}"/>
              </a:ext>
            </a:extLst>
          </p:cNvPr>
          <p:cNvCxnSpPr/>
          <p:nvPr/>
        </p:nvCxnSpPr>
        <p:spPr>
          <a:xfrm flipH="1">
            <a:off x="3249318" y="2857500"/>
            <a:ext cx="1717374" cy="1607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xmlns="" id="{5A4E8948-8215-47DB-8B6C-8C8F122F11FB}"/>
              </a:ext>
            </a:extLst>
          </p:cNvPr>
          <p:cNvSpPr/>
          <p:nvPr/>
        </p:nvSpPr>
        <p:spPr>
          <a:xfrm>
            <a:off x="6424018" y="5019675"/>
            <a:ext cx="2091329" cy="1899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1537097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2FD95E-BC35-4556-9DDF-4DC868C4151F}"/>
              </a:ext>
            </a:extLst>
          </p:cNvPr>
          <p:cNvSpPr>
            <a:spLocks noGrp="1"/>
          </p:cNvSpPr>
          <p:nvPr>
            <p:ph type="title"/>
          </p:nvPr>
        </p:nvSpPr>
        <p:spPr/>
        <p:txBody>
          <a:bodyPr/>
          <a:lstStyle/>
          <a:p>
            <a:r>
              <a:rPr lang="en-US" altLang="zh-CN" dirty="0">
                <a:solidFill>
                  <a:srgbClr val="00649D"/>
                </a:solidFill>
              </a:rPr>
              <a:t>Motivation (contd.)</a:t>
            </a:r>
            <a:endParaRPr lang="zh-CN" altLang="en-US" b="1" dirty="0">
              <a:solidFill>
                <a:srgbClr val="00649D"/>
              </a:solidFill>
            </a:endParaRPr>
          </a:p>
        </p:txBody>
      </p:sp>
      <p:sp>
        <p:nvSpPr>
          <p:cNvPr id="3" name="内容占位符 2">
            <a:extLst>
              <a:ext uri="{FF2B5EF4-FFF2-40B4-BE49-F238E27FC236}">
                <a16:creationId xmlns:a16="http://schemas.microsoft.com/office/drawing/2014/main" xmlns="" id="{D030059A-A54F-4B2D-A65C-550570B5FEF0}"/>
              </a:ext>
            </a:extLst>
          </p:cNvPr>
          <p:cNvSpPr>
            <a:spLocks noGrp="1"/>
          </p:cNvSpPr>
          <p:nvPr>
            <p:ph idx="1"/>
          </p:nvPr>
        </p:nvSpPr>
        <p:spPr/>
        <p:txBody>
          <a:bodyPr/>
          <a:lstStyle/>
          <a:p>
            <a:r>
              <a:rPr lang="en-US" altLang="zh-CN" sz="2000" dirty="0"/>
              <a:t>Although the core </a:t>
            </a:r>
            <a:r>
              <a:rPr lang="en-US" altLang="zh-CN" sz="2000" dirty="0" err="1"/>
              <a:t>syscall</a:t>
            </a:r>
            <a:r>
              <a:rPr lang="en-US" altLang="zh-CN" sz="2000" dirty="0"/>
              <a:t> of screen capture can occur together occasionally, these </a:t>
            </a:r>
            <a:r>
              <a:rPr lang="en-US" altLang="zh-CN" sz="2000" dirty="0" err="1"/>
              <a:t>syscalls</a:t>
            </a:r>
            <a:r>
              <a:rPr lang="en-US" altLang="zh-CN" sz="2000" dirty="0"/>
              <a:t> usually invoked by system native </a:t>
            </a:r>
            <a:r>
              <a:rPr lang="en-US" altLang="zh-CN" sz="2000" dirty="0" err="1"/>
              <a:t>dlls</a:t>
            </a:r>
            <a:r>
              <a:rPr lang="en-US" altLang="zh-CN" sz="2000" dirty="0"/>
              <a:t>.</a:t>
            </a:r>
          </a:p>
          <a:p>
            <a:endParaRPr lang="zh-CN" altLang="en-US" dirty="0"/>
          </a:p>
        </p:txBody>
      </p:sp>
      <p:pic>
        <p:nvPicPr>
          <p:cNvPr id="4" name="图片 3">
            <a:extLst>
              <a:ext uri="{FF2B5EF4-FFF2-40B4-BE49-F238E27FC236}">
                <a16:creationId xmlns:a16="http://schemas.microsoft.com/office/drawing/2014/main" xmlns="" id="{212AA097-A907-4CD3-8AFD-B15203821188}"/>
              </a:ext>
            </a:extLst>
          </p:cNvPr>
          <p:cNvPicPr>
            <a:picLocks noChangeAspect="1"/>
          </p:cNvPicPr>
          <p:nvPr/>
        </p:nvPicPr>
        <p:blipFill>
          <a:blip r:embed="rId2"/>
          <a:stretch>
            <a:fillRect/>
          </a:stretch>
        </p:blipFill>
        <p:spPr>
          <a:xfrm>
            <a:off x="864262" y="2406403"/>
            <a:ext cx="5129476" cy="1395485"/>
          </a:xfrm>
          <a:prstGeom prst="rect">
            <a:avLst/>
          </a:prstGeom>
        </p:spPr>
      </p:pic>
      <p:pic>
        <p:nvPicPr>
          <p:cNvPr id="5" name="图片 4">
            <a:extLst>
              <a:ext uri="{FF2B5EF4-FFF2-40B4-BE49-F238E27FC236}">
                <a16:creationId xmlns:a16="http://schemas.microsoft.com/office/drawing/2014/main" xmlns="" id="{803CAAF1-2971-44BF-A1B7-F4C0A0993E91}"/>
              </a:ext>
            </a:extLst>
          </p:cNvPr>
          <p:cNvPicPr>
            <a:picLocks noChangeAspect="1"/>
          </p:cNvPicPr>
          <p:nvPr/>
        </p:nvPicPr>
        <p:blipFill>
          <a:blip r:embed="rId3"/>
          <a:stretch>
            <a:fillRect/>
          </a:stretch>
        </p:blipFill>
        <p:spPr>
          <a:xfrm>
            <a:off x="864262" y="3903090"/>
            <a:ext cx="5196518" cy="1395485"/>
          </a:xfrm>
          <a:prstGeom prst="rect">
            <a:avLst/>
          </a:prstGeom>
        </p:spPr>
      </p:pic>
      <p:sp>
        <p:nvSpPr>
          <p:cNvPr id="6" name="文本框 5">
            <a:extLst>
              <a:ext uri="{FF2B5EF4-FFF2-40B4-BE49-F238E27FC236}">
                <a16:creationId xmlns:a16="http://schemas.microsoft.com/office/drawing/2014/main" xmlns="" id="{1796DA38-D826-430A-B1BC-1C134883EBE7}"/>
              </a:ext>
            </a:extLst>
          </p:cNvPr>
          <p:cNvSpPr txBox="1"/>
          <p:nvPr/>
        </p:nvSpPr>
        <p:spPr>
          <a:xfrm>
            <a:off x="6158288" y="2630867"/>
            <a:ext cx="2793948"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The stack of </a:t>
            </a:r>
            <a:r>
              <a:rPr kumimoji="0" lang="en-US" altLang="zh-CN" sz="14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GdiBitBlt</a:t>
            </a:r>
            <a:r>
              <a:rPr kumimoji="0" lang="en-US" altLang="zh-CN" sz="1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from notepad. We can see that this API is invoked by system </a:t>
            </a:r>
            <a:r>
              <a:rPr kumimoji="0" lang="en-US" altLang="zh-CN" sz="14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dll</a:t>
            </a:r>
            <a:r>
              <a:rPr kumimoji="0" lang="en-US" altLang="zh-CN" sz="1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USER32.dll, an </a:t>
            </a:r>
            <a:r>
              <a:rPr lang="en-US" altLang="zh-CN" sz="1400" dirty="0">
                <a:solidFill>
                  <a:srgbClr val="000000"/>
                </a:solidFill>
              </a:rPr>
              <a:t>API </a:t>
            </a:r>
            <a:r>
              <a:rPr kumimoji="0" lang="en-US" altLang="zh-CN" sz="1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to create icon</a:t>
            </a:r>
            <a:endParaRPr kumimoji="0" lang="zh-CN"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7" name="文本框 6">
            <a:extLst>
              <a:ext uri="{FF2B5EF4-FFF2-40B4-BE49-F238E27FC236}">
                <a16:creationId xmlns:a16="http://schemas.microsoft.com/office/drawing/2014/main" xmlns="" id="{4592ED73-6BCE-49A8-9DF7-5E7BF9A55CDD}"/>
              </a:ext>
            </a:extLst>
          </p:cNvPr>
          <p:cNvSpPr txBox="1"/>
          <p:nvPr/>
        </p:nvSpPr>
        <p:spPr>
          <a:xfrm>
            <a:off x="6158288" y="4119428"/>
            <a:ext cx="2793948"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The stack of </a:t>
            </a:r>
            <a:r>
              <a:rPr kumimoji="0" lang="en-US" altLang="zh-CN" sz="14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GdiBitBlt</a:t>
            </a:r>
            <a:r>
              <a:rPr kumimoji="0" lang="en-US" altLang="zh-CN" sz="1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from malware. We can see that this API is invoked by the malware itself.</a:t>
            </a:r>
            <a:endParaRPr kumimoji="0" lang="zh-CN"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61210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2 (contd.)</a:t>
            </a:r>
          </a:p>
        </p:txBody>
      </p:sp>
      <p:pic>
        <p:nvPicPr>
          <p:cNvPr id="4" name="图片 7">
            <a:extLst>
              <a:ext uri="{FF2B5EF4-FFF2-40B4-BE49-F238E27FC236}">
                <a16:creationId xmlns:a16="http://schemas.microsoft.com/office/drawing/2014/main" xmlns="" id="{53437904-0EA3-40A9-B438-C63C72493D93}"/>
              </a:ext>
            </a:extLst>
          </p:cNvPr>
          <p:cNvPicPr>
            <a:picLocks noChangeAspect="1"/>
          </p:cNvPicPr>
          <p:nvPr/>
        </p:nvPicPr>
        <p:blipFill>
          <a:blip r:embed="rId2"/>
          <a:stretch>
            <a:fillRect/>
          </a:stretch>
        </p:blipFill>
        <p:spPr>
          <a:xfrm>
            <a:off x="68877" y="1217774"/>
            <a:ext cx="8996719" cy="3182091"/>
          </a:xfrm>
          <a:prstGeom prst="rect">
            <a:avLst/>
          </a:prstGeom>
        </p:spPr>
      </p:pic>
      <p:sp>
        <p:nvSpPr>
          <p:cNvPr id="5" name="文本框 8">
            <a:extLst>
              <a:ext uri="{FF2B5EF4-FFF2-40B4-BE49-F238E27FC236}">
                <a16:creationId xmlns:a16="http://schemas.microsoft.com/office/drawing/2014/main" xmlns="" id="{07C777C6-77E3-49BD-8006-962AE6FBA07F}"/>
              </a:ext>
            </a:extLst>
          </p:cNvPr>
          <p:cNvSpPr txBox="1"/>
          <p:nvPr/>
        </p:nvSpPr>
        <p:spPr>
          <a:xfrm>
            <a:off x="2351428" y="4076700"/>
            <a:ext cx="4887572" cy="461665"/>
          </a:xfrm>
          <a:prstGeom prst="rect">
            <a:avLst/>
          </a:prstGeom>
          <a:noFill/>
        </p:spPr>
        <p:txBody>
          <a:bodyPr wrap="square" rtlCol="0">
            <a:spAutoFit/>
          </a:bodyPr>
          <a:lstStyle/>
          <a:p>
            <a:r>
              <a:rPr lang="en-US" altLang="zh-CN" dirty="0"/>
              <a:t>Each loop is an independent </a:t>
            </a:r>
            <a:r>
              <a:rPr lang="en-US" altLang="zh-CN" b="1" dirty="0"/>
              <a:t>unit</a:t>
            </a:r>
            <a:r>
              <a:rPr lang="en-US" altLang="zh-CN" dirty="0"/>
              <a:t> which contains input and output. </a:t>
            </a:r>
          </a:p>
          <a:p>
            <a:r>
              <a:rPr lang="en-US" altLang="zh-CN" dirty="0"/>
              <a:t>That is, we can connect each input to a corresponding output.</a:t>
            </a:r>
            <a:endParaRPr lang="zh-CN" altLang="en-US" dirty="0"/>
          </a:p>
        </p:txBody>
      </p:sp>
      <p:sp>
        <p:nvSpPr>
          <p:cNvPr id="3" name="Rectangle 2">
            <a:extLst>
              <a:ext uri="{FF2B5EF4-FFF2-40B4-BE49-F238E27FC236}">
                <a16:creationId xmlns:a16="http://schemas.microsoft.com/office/drawing/2014/main" xmlns="" id="{61DBF731-F5FE-7F43-A843-2EE1DC8B95B9}"/>
              </a:ext>
            </a:extLst>
          </p:cNvPr>
          <p:cNvSpPr/>
          <p:nvPr/>
        </p:nvSpPr>
        <p:spPr>
          <a:xfrm>
            <a:off x="304800" y="1028700"/>
            <a:ext cx="1905000" cy="276999"/>
          </a:xfrm>
          <a:prstGeom prst="rect">
            <a:avLst/>
          </a:prstGeom>
        </p:spPr>
        <p:txBody>
          <a:bodyPr wrap="square">
            <a:spAutoFit/>
          </a:bodyPr>
          <a:lstStyle/>
          <a:p>
            <a:r>
              <a:rPr lang="en-US" b="1" dirty="0"/>
              <a:t>Zoom out the tree:</a:t>
            </a:r>
          </a:p>
        </p:txBody>
      </p:sp>
    </p:spTree>
    <p:extLst>
      <p:ext uri="{BB962C8B-B14F-4D97-AF65-F5344CB8AC3E}">
        <p14:creationId xmlns:p14="http://schemas.microsoft.com/office/powerpoint/2010/main" val="108956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xmlns="" id="{F4C2098B-A761-4240-A611-DA64C3AF8331}"/>
              </a:ext>
            </a:extLst>
          </p:cNvPr>
          <p:cNvSpPr>
            <a:spLocks noGrp="1"/>
          </p:cNvSpPr>
          <p:nvPr>
            <p:ph type="title"/>
          </p:nvPr>
        </p:nvSpPr>
        <p:spPr/>
        <p:txBody>
          <a:bodyPr/>
          <a:lstStyle/>
          <a:p>
            <a:r>
              <a:rPr lang="en-US" altLang="zh-CN" dirty="0"/>
              <a:t>Motivation 2 (contd.) A loop extracted from 7 zip.exe</a:t>
            </a:r>
            <a:endParaRPr lang="zh-CN" altLang="en-US" dirty="0"/>
          </a:p>
        </p:txBody>
      </p:sp>
      <p:sp>
        <p:nvSpPr>
          <p:cNvPr id="5" name="内容占位符 2">
            <a:extLst>
              <a:ext uri="{FF2B5EF4-FFF2-40B4-BE49-F238E27FC236}">
                <a16:creationId xmlns:a16="http://schemas.microsoft.com/office/drawing/2014/main" xmlns="" id="{4F936323-6D0B-4173-899F-37EB848567A8}"/>
              </a:ext>
            </a:extLst>
          </p:cNvPr>
          <p:cNvSpPr>
            <a:spLocks noGrp="1"/>
          </p:cNvSpPr>
          <p:nvPr>
            <p:ph idx="1"/>
          </p:nvPr>
        </p:nvSpPr>
        <p:spPr>
          <a:xfrm>
            <a:off x="685800" y="662001"/>
            <a:ext cx="4075922" cy="5074039"/>
          </a:xfrm>
        </p:spPr>
        <p:txBody>
          <a:bodyPr>
            <a:normAutofit/>
          </a:bodyPr>
          <a:lstStyle/>
          <a:p>
            <a:pPr marL="0" indent="0">
              <a:buNone/>
            </a:pPr>
            <a:r>
              <a:rPr lang="en-US" altLang="zh-CN" sz="1600" dirty="0"/>
              <a:t>"user32.dll:GetMessageW"</a:t>
            </a:r>
          </a:p>
          <a:p>
            <a:pPr marL="0" indent="0">
              <a:buNone/>
            </a:pPr>
            <a:r>
              <a:rPr lang="en-US" altLang="zh-CN" sz="1600" dirty="0"/>
              <a:t>"user32.dll:SetWindowTextW", </a:t>
            </a:r>
          </a:p>
          <a:p>
            <a:pPr marL="0" indent="0">
              <a:buNone/>
            </a:pPr>
            <a:r>
              <a:rPr lang="en-US" altLang="zh-CN" sz="1600" dirty="0"/>
              <a:t>"user32.dll:SystemParametersInfoW", </a:t>
            </a:r>
          </a:p>
          <a:p>
            <a:pPr marL="0" indent="0">
              <a:buNone/>
            </a:pPr>
            <a:r>
              <a:rPr lang="en-US" altLang="zh-CN" sz="1600" dirty="0"/>
              <a:t>"user32.dll:DialogBoxParamW",</a:t>
            </a:r>
          </a:p>
          <a:p>
            <a:pPr marL="0" indent="0">
              <a:buNone/>
            </a:pPr>
            <a:r>
              <a:rPr lang="en-US" altLang="zh-CN" sz="1600" dirty="0"/>
              <a:t>"</a:t>
            </a:r>
            <a:r>
              <a:rPr lang="en-US" altLang="zh-CN" sz="1600" dirty="0" err="1"/>
              <a:t>KernelBase.dll:FindFirstFileW</a:t>
            </a:r>
            <a:r>
              <a:rPr lang="en-US" altLang="zh-CN" sz="1600" dirty="0"/>
              <a:t>", </a:t>
            </a:r>
          </a:p>
          <a:p>
            <a:pPr marL="0" indent="0">
              <a:buNone/>
            </a:pPr>
            <a:r>
              <a:rPr lang="en-US" altLang="zh-CN" sz="1600" dirty="0"/>
              <a:t>"kernel32.dll:CreateFileW", </a:t>
            </a:r>
          </a:p>
          <a:p>
            <a:pPr marL="0" indent="0">
              <a:buNone/>
            </a:pPr>
            <a:r>
              <a:rPr lang="en-US" altLang="zh-CN" sz="1600" dirty="0"/>
              <a:t>"kernel32.dll:CloseHandle", </a:t>
            </a:r>
          </a:p>
          <a:p>
            <a:pPr marL="0" indent="0">
              <a:buNone/>
            </a:pPr>
            <a:r>
              <a:rPr lang="en-US" altLang="zh-CN" sz="1600" dirty="0"/>
              <a:t>"user32.dll:CallWindowProcW", </a:t>
            </a:r>
          </a:p>
          <a:p>
            <a:pPr marL="0" indent="0">
              <a:buNone/>
            </a:pPr>
            <a:r>
              <a:rPr lang="en-US" altLang="zh-CN" sz="1600" dirty="0"/>
              <a:t>"user32.dll:FillRect", </a:t>
            </a:r>
          </a:p>
          <a:p>
            <a:pPr marL="0" indent="0">
              <a:buNone/>
            </a:pPr>
            <a:r>
              <a:rPr lang="en-US" altLang="zh-CN" sz="1600" dirty="0"/>
              <a:t>"user32.dll:SetPropW",</a:t>
            </a:r>
          </a:p>
          <a:p>
            <a:pPr marL="0" indent="0">
              <a:buNone/>
            </a:pPr>
            <a:r>
              <a:rPr lang="en-US" altLang="zh-CN" sz="1600" dirty="0"/>
              <a:t> "user32.dll:GetWindowPlacement", </a:t>
            </a:r>
          </a:p>
          <a:p>
            <a:pPr marL="0" indent="0">
              <a:buNone/>
            </a:pPr>
            <a:r>
              <a:rPr lang="en-US" altLang="zh-CN" sz="1600" dirty="0"/>
              <a:t>"user32.dll:MoveWindow", </a:t>
            </a:r>
          </a:p>
          <a:p>
            <a:pPr marL="0" indent="0">
              <a:buNone/>
            </a:pPr>
            <a:r>
              <a:rPr lang="en-US" altLang="zh-CN" sz="1600" dirty="0"/>
              <a:t>"user32.dll:SetPropW", </a:t>
            </a:r>
          </a:p>
          <a:p>
            <a:pPr marL="0" indent="0">
              <a:buNone/>
            </a:pPr>
            <a:r>
              <a:rPr lang="en-US" altLang="zh-CN" sz="1600" dirty="0"/>
              <a:t>"user32.dll:MoveWindow", </a:t>
            </a:r>
          </a:p>
          <a:p>
            <a:pPr marL="0" indent="0">
              <a:buNone/>
            </a:pPr>
            <a:r>
              <a:rPr lang="en-US" altLang="zh-CN" sz="1600" dirty="0"/>
              <a:t>"user32.dll:GetSystemMetrics"</a:t>
            </a:r>
          </a:p>
          <a:p>
            <a:pPr marL="0" indent="0">
              <a:buNone/>
            </a:pPr>
            <a:endParaRPr lang="zh-CN" altLang="en-US" sz="1600" dirty="0"/>
          </a:p>
        </p:txBody>
      </p:sp>
      <p:sp>
        <p:nvSpPr>
          <p:cNvPr id="6" name="箭头: 右 5">
            <a:extLst>
              <a:ext uri="{FF2B5EF4-FFF2-40B4-BE49-F238E27FC236}">
                <a16:creationId xmlns:a16="http://schemas.microsoft.com/office/drawing/2014/main" xmlns="" id="{89E001E1-759F-4F57-8CFB-B531523AF94A}"/>
              </a:ext>
            </a:extLst>
          </p:cNvPr>
          <p:cNvSpPr/>
          <p:nvPr/>
        </p:nvSpPr>
        <p:spPr>
          <a:xfrm>
            <a:off x="3352800" y="723900"/>
            <a:ext cx="1905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xmlns="" id="{59D77C93-7DE8-4AB2-8A63-5F98B674C1CC}"/>
              </a:ext>
            </a:extLst>
          </p:cNvPr>
          <p:cNvSpPr txBox="1"/>
          <p:nvPr/>
        </p:nvSpPr>
        <p:spPr>
          <a:xfrm>
            <a:off x="5293057" y="681904"/>
            <a:ext cx="2095445" cy="369332"/>
          </a:xfrm>
          <a:prstGeom prst="rect">
            <a:avLst/>
          </a:prstGeom>
          <a:noFill/>
        </p:spPr>
        <p:txBody>
          <a:bodyPr wrap="none" rtlCol="0">
            <a:spAutoFit/>
          </a:bodyPr>
          <a:lstStyle/>
          <a:p>
            <a:r>
              <a:rPr lang="en-US" altLang="zh-CN" sz="1800" dirty="0"/>
              <a:t>Receive user input</a:t>
            </a:r>
            <a:endParaRPr lang="zh-CN" altLang="en-US" sz="1800" dirty="0"/>
          </a:p>
        </p:txBody>
      </p:sp>
      <p:sp>
        <p:nvSpPr>
          <p:cNvPr id="8" name="右大括号 7">
            <a:extLst>
              <a:ext uri="{FF2B5EF4-FFF2-40B4-BE49-F238E27FC236}">
                <a16:creationId xmlns:a16="http://schemas.microsoft.com/office/drawing/2014/main" xmlns="" id="{C3271C17-8974-45DF-A872-91E8E7BB35E7}"/>
              </a:ext>
            </a:extLst>
          </p:cNvPr>
          <p:cNvSpPr/>
          <p:nvPr/>
        </p:nvSpPr>
        <p:spPr>
          <a:xfrm>
            <a:off x="4141660" y="1014399"/>
            <a:ext cx="655319" cy="420530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xmlns="" id="{A2C2618E-1B03-45CB-A6BF-C1BDB3DA4DE5}"/>
              </a:ext>
            </a:extLst>
          </p:cNvPr>
          <p:cNvSpPr txBox="1"/>
          <p:nvPr/>
        </p:nvSpPr>
        <p:spPr>
          <a:xfrm>
            <a:off x="4796979" y="2858230"/>
            <a:ext cx="4270821" cy="523220"/>
          </a:xfrm>
          <a:prstGeom prst="rect">
            <a:avLst/>
          </a:prstGeom>
          <a:noFill/>
        </p:spPr>
        <p:txBody>
          <a:bodyPr wrap="square" rtlCol="0">
            <a:spAutoFit/>
          </a:bodyPr>
          <a:lstStyle/>
          <a:p>
            <a:r>
              <a:rPr lang="en-US" altLang="zh-CN" sz="1400" dirty="0"/>
              <a:t>Process user input. </a:t>
            </a:r>
            <a:br>
              <a:rPr lang="en-US" altLang="zh-CN" sz="1400" dirty="0"/>
            </a:br>
            <a:r>
              <a:rPr lang="en-US" altLang="zh-CN" sz="1400" dirty="0"/>
              <a:t>E.g. Search file and show the file in the GUI window</a:t>
            </a:r>
            <a:endParaRPr lang="zh-CN" altLang="en-US" sz="1400" dirty="0"/>
          </a:p>
        </p:txBody>
      </p:sp>
    </p:spTree>
    <p:extLst>
      <p:ext uri="{BB962C8B-B14F-4D97-AF65-F5344CB8AC3E}">
        <p14:creationId xmlns:p14="http://schemas.microsoft.com/office/powerpoint/2010/main" val="242373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82880"/>
            <a:ext cx="8963025" cy="388620"/>
          </a:xfrm>
        </p:spPr>
        <p:txBody>
          <a:bodyPr/>
          <a:lstStyle/>
          <a:p>
            <a:r>
              <a:rPr lang="en-US" dirty="0"/>
              <a:t>Motivation 3: Detect camouflaged attack</a:t>
            </a:r>
          </a:p>
        </p:txBody>
      </p:sp>
      <p:sp>
        <p:nvSpPr>
          <p:cNvPr id="3" name="Content Placeholder 2"/>
          <p:cNvSpPr>
            <a:spLocks noGrp="1"/>
          </p:cNvSpPr>
          <p:nvPr>
            <p:ph idx="1"/>
          </p:nvPr>
        </p:nvSpPr>
        <p:spPr>
          <a:xfrm>
            <a:off x="180975" y="1028700"/>
            <a:ext cx="9220200" cy="3581400"/>
          </a:xfrm>
        </p:spPr>
        <p:txBody>
          <a:bodyPr/>
          <a:lstStyle/>
          <a:p>
            <a:r>
              <a:rPr lang="en-US" sz="2400" dirty="0"/>
              <a:t>Detect camouflaged attack</a:t>
            </a:r>
          </a:p>
          <a:p>
            <a:pPr lvl="1"/>
            <a:r>
              <a:rPr lang="en-US" sz="2000" dirty="0"/>
              <a:t>These attacks tend to execute under the cover of benign applications</a:t>
            </a:r>
          </a:p>
          <a:p>
            <a:pPr lvl="1"/>
            <a:endParaRPr lang="en-US" sz="2000" dirty="0"/>
          </a:p>
          <a:p>
            <a:pPr lvl="1"/>
            <a:r>
              <a:rPr lang="en-US" sz="2000" dirty="0"/>
              <a:t>Learning based detection will be misled due to noisy training data</a:t>
            </a:r>
          </a:p>
          <a:p>
            <a:pPr lvl="1"/>
            <a:endParaRPr lang="en-US" sz="2000" dirty="0"/>
          </a:p>
          <a:p>
            <a:pPr lvl="1"/>
            <a:r>
              <a:rPr lang="en-US" sz="2000" dirty="0"/>
              <a:t>Use </a:t>
            </a:r>
            <a:r>
              <a:rPr lang="en-US" sz="2000" dirty="0" err="1"/>
              <a:t>callstack</a:t>
            </a:r>
            <a:r>
              <a:rPr lang="en-US" sz="2000" dirty="0"/>
              <a:t> to build CFG both on benign and mixed application</a:t>
            </a:r>
          </a:p>
          <a:p>
            <a:pPr lvl="2"/>
            <a:r>
              <a:rPr lang="en-US" sz="2000" dirty="0"/>
              <a:t>If a path does not exist in CFG of benign application, it belongs to malicious payload</a:t>
            </a:r>
          </a:p>
          <a:p>
            <a:pPr marL="0" indent="0">
              <a:buNone/>
            </a:pPr>
            <a:endParaRPr lang="en-US" sz="2400" dirty="0"/>
          </a:p>
        </p:txBody>
      </p:sp>
    </p:spTree>
    <p:extLst>
      <p:ext uri="{BB962C8B-B14F-4D97-AF65-F5344CB8AC3E}">
        <p14:creationId xmlns:p14="http://schemas.microsoft.com/office/powerpoint/2010/main" val="57908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Introduction"/>
          <p:cNvSpPr txBox="1">
            <a:spLocks noGrp="1"/>
          </p:cNvSpPr>
          <p:nvPr>
            <p:ph type="title"/>
          </p:nvPr>
        </p:nvSpPr>
        <p:spPr>
          <a:xfrm>
            <a:off x="182880" y="182880"/>
            <a:ext cx="8770620" cy="33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530351">
              <a:defRPr sz="1624"/>
            </a:lvl1pPr>
          </a:lstStyle>
          <a:p>
            <a:r>
              <a:rPr lang="en-US" sz="2200" dirty="0"/>
              <a:t>Outline</a:t>
            </a:r>
            <a:endParaRPr sz="2200" dirty="0"/>
          </a:p>
        </p:txBody>
      </p:sp>
      <p:sp>
        <p:nvSpPr>
          <p:cNvPr id="894" name="Rectangle 1">
            <a:hlinkClick r:id="rId3"/>
          </p:cNvPr>
          <p:cNvSpPr txBox="1"/>
          <p:nvPr/>
        </p:nvSpPr>
        <p:spPr>
          <a:xfrm>
            <a:off x="457200" y="2499607"/>
            <a:ext cx="127000" cy="61736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800"/>
            </a:lvl1pPr>
          </a:lstStyle>
          <a:p>
            <a:r>
              <a:t/>
            </a:r>
            <a:br/>
            <a:endParaRPr/>
          </a:p>
        </p:txBody>
      </p:sp>
      <p:sp>
        <p:nvSpPr>
          <p:cNvPr id="2" name="文本框 1">
            <a:extLst>
              <a:ext uri="{FF2B5EF4-FFF2-40B4-BE49-F238E27FC236}">
                <a16:creationId xmlns:a16="http://schemas.microsoft.com/office/drawing/2014/main" xmlns="" id="{44D61172-3437-4525-A4B7-D6D4972BE471}"/>
              </a:ext>
            </a:extLst>
          </p:cNvPr>
          <p:cNvSpPr txBox="1"/>
          <p:nvPr/>
        </p:nvSpPr>
        <p:spPr>
          <a:xfrm>
            <a:off x="304800" y="791447"/>
            <a:ext cx="8077200" cy="334784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a:solidFill>
                  <a:schemeClr val="bg1">
                    <a:lumMod val="85000"/>
                  </a:schemeClr>
                </a:solidFill>
              </a:rPr>
              <a:t>ETW Overview</a:t>
            </a:r>
          </a:p>
          <a:p>
            <a:pPr marL="342900" indent="-342900">
              <a:lnSpc>
                <a:spcPct val="150000"/>
              </a:lnSpc>
              <a:buFont typeface="Wingdings" panose="05000000000000000000" pitchFamily="2" charset="2"/>
              <a:buChar char="§"/>
            </a:pPr>
            <a:r>
              <a:rPr lang="en-US" sz="2400" dirty="0">
                <a:solidFill>
                  <a:schemeClr val="bg1">
                    <a:lumMod val="85000"/>
                  </a:schemeClr>
                </a:solidFill>
              </a:rPr>
              <a:t>Motivation and Design</a:t>
            </a:r>
          </a:p>
          <a:p>
            <a:pPr marL="342900" indent="-342900">
              <a:lnSpc>
                <a:spcPct val="150000"/>
              </a:lnSpc>
              <a:buFont typeface="Wingdings" panose="05000000000000000000" pitchFamily="2" charset="2"/>
              <a:buChar char="§"/>
            </a:pPr>
            <a:r>
              <a:rPr lang="en-US" sz="2400" dirty="0"/>
              <a:t>System Implementation</a:t>
            </a:r>
          </a:p>
          <a:p>
            <a:pPr marL="342900" indent="-342900">
              <a:lnSpc>
                <a:spcPct val="150000"/>
              </a:lnSpc>
              <a:buFont typeface="Wingdings" panose="05000000000000000000" pitchFamily="2" charset="2"/>
              <a:buChar char="§"/>
            </a:pPr>
            <a:r>
              <a:rPr lang="en-US" sz="2400" dirty="0"/>
              <a:t>Data Provided</a:t>
            </a:r>
          </a:p>
          <a:p>
            <a:pPr marL="342900" indent="-342900">
              <a:lnSpc>
                <a:spcPct val="150000"/>
              </a:lnSpc>
              <a:buFont typeface="Wingdings" panose="05000000000000000000" pitchFamily="2" charset="2"/>
              <a:buChar char="§"/>
            </a:pPr>
            <a:r>
              <a:rPr lang="en-US" sz="2400" kern="0" dirty="0"/>
              <a:t>Performance and Status</a:t>
            </a:r>
          </a:p>
          <a:p>
            <a:pPr marL="342900" indent="-342900">
              <a:lnSpc>
                <a:spcPct val="150000"/>
              </a:lnSpc>
              <a:buFont typeface="Wingdings" panose="05000000000000000000" pitchFamily="2" charset="2"/>
              <a:buChar char="§"/>
            </a:pPr>
            <a:r>
              <a:rPr lang="en-US" sz="2400" kern="0" dirty="0"/>
              <a:t>Conclusion</a:t>
            </a:r>
          </a:p>
        </p:txBody>
      </p:sp>
    </p:spTree>
    <p:extLst>
      <p:ext uri="{BB962C8B-B14F-4D97-AF65-F5344CB8AC3E}">
        <p14:creationId xmlns:p14="http://schemas.microsoft.com/office/powerpoint/2010/main" val="45775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152CD6B-5540-44B5-923E-6360862459A8}"/>
              </a:ext>
            </a:extLst>
          </p:cNvPr>
          <p:cNvSpPr txBox="1">
            <a:spLocks noGrp="1"/>
          </p:cNvSpPr>
          <p:nvPr>
            <p:ph type="title"/>
          </p:nvPr>
        </p:nvSpPr>
        <p:spPr>
          <a:xfrm>
            <a:off x="152400" y="190500"/>
            <a:ext cx="9384267" cy="330731"/>
          </a:xfrm>
          <a:prstGeom prst="rect">
            <a:avLst/>
          </a:prstGeom>
        </p:spPr>
        <p:txBody>
          <a:bodyPr/>
          <a:lstStyle>
            <a:lvl1pPr defTabSz="530351">
              <a:defRPr sz="1624"/>
            </a:lvl1pPr>
          </a:lstStyle>
          <a:p>
            <a:r>
              <a:rPr lang="en-US" sz="2200" dirty="0"/>
              <a:t>Data Collection Overview</a:t>
            </a:r>
            <a:endParaRPr sz="2200" dirty="0"/>
          </a:p>
        </p:txBody>
      </p:sp>
      <p:pic>
        <p:nvPicPr>
          <p:cNvPr id="5" name="图片 2">
            <a:extLst>
              <a:ext uri="{FF2B5EF4-FFF2-40B4-BE49-F238E27FC236}">
                <a16:creationId xmlns:a16="http://schemas.microsoft.com/office/drawing/2014/main" xmlns="" id="{70712E8E-B4EC-764D-881B-15F4197480A8}"/>
              </a:ext>
            </a:extLst>
          </p:cNvPr>
          <p:cNvPicPr>
            <a:picLocks noChangeAspect="1"/>
          </p:cNvPicPr>
          <p:nvPr/>
        </p:nvPicPr>
        <p:blipFill>
          <a:blip r:embed="rId3"/>
          <a:stretch>
            <a:fillRect/>
          </a:stretch>
        </p:blipFill>
        <p:spPr>
          <a:xfrm>
            <a:off x="1752600" y="647700"/>
            <a:ext cx="5324089" cy="4449601"/>
          </a:xfrm>
          <a:prstGeom prst="rect">
            <a:avLst/>
          </a:prstGeom>
        </p:spPr>
      </p:pic>
    </p:spTree>
    <p:extLst>
      <p:ext uri="{BB962C8B-B14F-4D97-AF65-F5344CB8AC3E}">
        <p14:creationId xmlns:p14="http://schemas.microsoft.com/office/powerpoint/2010/main" val="376867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p:cNvPicPr>
            <a:picLocks noChangeAspect="1"/>
          </p:cNvPicPr>
          <p:nvPr/>
        </p:nvPicPr>
        <p:blipFill rotWithShape="1">
          <a:blip r:embed="rId3"/>
          <a:srcRect/>
          <a:stretch/>
        </p:blipFill>
        <p:spPr>
          <a:xfrm>
            <a:off x="0" y="190500"/>
            <a:ext cx="9059765" cy="5105400"/>
          </a:xfrm>
          <a:prstGeom prst="rect">
            <a:avLst/>
          </a:prstGeom>
        </p:spPr>
      </p:pic>
    </p:spTree>
    <p:extLst>
      <p:ext uri="{BB962C8B-B14F-4D97-AF65-F5344CB8AC3E}">
        <p14:creationId xmlns:p14="http://schemas.microsoft.com/office/powerpoint/2010/main" val="402313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Introduction"/>
          <p:cNvSpPr txBox="1">
            <a:spLocks noGrp="1"/>
          </p:cNvSpPr>
          <p:nvPr>
            <p:ph type="title"/>
          </p:nvPr>
        </p:nvSpPr>
        <p:spPr>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530351">
              <a:defRPr sz="1624"/>
            </a:lvl1pPr>
          </a:lstStyle>
          <a:p>
            <a:r>
              <a:rPr lang="en-US" sz="2200" dirty="0"/>
              <a:t>Outline</a:t>
            </a:r>
            <a:endParaRPr sz="2200" dirty="0"/>
          </a:p>
        </p:txBody>
      </p:sp>
      <p:sp>
        <p:nvSpPr>
          <p:cNvPr id="894" name="Rectangle 1">
            <a:hlinkClick r:id="rId3"/>
          </p:cNvPr>
          <p:cNvSpPr txBox="1"/>
          <p:nvPr/>
        </p:nvSpPr>
        <p:spPr>
          <a:xfrm>
            <a:off x="457200" y="2499607"/>
            <a:ext cx="127000" cy="61736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800"/>
            </a:lvl1pPr>
          </a:lstStyle>
          <a:p>
            <a:r>
              <a:t/>
            </a:r>
            <a:br/>
            <a:endParaRPr/>
          </a:p>
        </p:txBody>
      </p:sp>
      <p:sp>
        <p:nvSpPr>
          <p:cNvPr id="2" name="文本框 1">
            <a:extLst>
              <a:ext uri="{FF2B5EF4-FFF2-40B4-BE49-F238E27FC236}">
                <a16:creationId xmlns:a16="http://schemas.microsoft.com/office/drawing/2014/main" xmlns="" id="{44D61172-3437-4525-A4B7-D6D4972BE471}"/>
              </a:ext>
            </a:extLst>
          </p:cNvPr>
          <p:cNvSpPr txBox="1"/>
          <p:nvPr/>
        </p:nvSpPr>
        <p:spPr>
          <a:xfrm>
            <a:off x="304800" y="791447"/>
            <a:ext cx="8077200" cy="341632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a:t>Overview</a:t>
            </a:r>
          </a:p>
          <a:p>
            <a:pPr marL="342900" indent="-342900">
              <a:lnSpc>
                <a:spcPct val="150000"/>
              </a:lnSpc>
              <a:buFont typeface="Wingdings" panose="05000000000000000000" pitchFamily="2" charset="2"/>
              <a:buChar char="§"/>
            </a:pPr>
            <a:r>
              <a:rPr lang="en-US" sz="2400" dirty="0"/>
              <a:t>Motivation and Design</a:t>
            </a:r>
          </a:p>
          <a:p>
            <a:pPr marL="342900" indent="-342900">
              <a:lnSpc>
                <a:spcPct val="150000"/>
              </a:lnSpc>
              <a:buFont typeface="Wingdings" panose="05000000000000000000" pitchFamily="2" charset="2"/>
              <a:buChar char="§"/>
            </a:pPr>
            <a:r>
              <a:rPr lang="en-US" sz="2400" dirty="0"/>
              <a:t>System Implementation</a:t>
            </a:r>
          </a:p>
          <a:p>
            <a:pPr marL="342900" indent="-342900">
              <a:lnSpc>
                <a:spcPct val="150000"/>
              </a:lnSpc>
              <a:buFont typeface="Wingdings" panose="05000000000000000000" pitchFamily="2" charset="2"/>
              <a:buChar char="§"/>
            </a:pPr>
            <a:r>
              <a:rPr lang="en-US" sz="2400" dirty="0"/>
              <a:t>Data Provided</a:t>
            </a:r>
          </a:p>
          <a:p>
            <a:pPr marL="342900" indent="-342900">
              <a:lnSpc>
                <a:spcPct val="150000"/>
              </a:lnSpc>
              <a:buFont typeface="Wingdings" panose="05000000000000000000" pitchFamily="2" charset="2"/>
              <a:buChar char="§"/>
            </a:pPr>
            <a:r>
              <a:rPr lang="en-US" sz="2400" kern="0" dirty="0"/>
              <a:t>Performance and Status</a:t>
            </a:r>
          </a:p>
          <a:p>
            <a:pPr marL="342900" indent="-342900">
              <a:lnSpc>
                <a:spcPct val="150000"/>
              </a:lnSpc>
              <a:buFont typeface="Wingdings" panose="05000000000000000000" pitchFamily="2" charset="2"/>
              <a:buChar char="§"/>
            </a:pPr>
            <a:r>
              <a:rPr lang="en-US" sz="2400" kern="0" dirty="0"/>
              <a:t>Conclusion</a:t>
            </a:r>
          </a:p>
        </p:txBody>
      </p:sp>
    </p:spTree>
    <p:extLst>
      <p:ext uri="{BB962C8B-B14F-4D97-AF65-F5344CB8AC3E}">
        <p14:creationId xmlns:p14="http://schemas.microsoft.com/office/powerpoint/2010/main" val="3845689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7200" y="723900"/>
            <a:ext cx="7620000" cy="584775"/>
          </a:xfrm>
          <a:prstGeom prst="rect">
            <a:avLst/>
          </a:prstGeom>
        </p:spPr>
        <p:txBody>
          <a:bodyPr wrap="square">
            <a:spAutoFit/>
          </a:bodyPr>
          <a:lstStyle/>
          <a:p>
            <a:r>
              <a:rPr lang="en-US" altLang="zh-CN" sz="1600" dirty="0">
                <a:solidFill>
                  <a:srgbClr val="000000"/>
                </a:solidFill>
                <a:ea typeface="Microsoft YaHei UI" panose="020B0503020204020204" pitchFamily="34" charset="-122"/>
                <a:cs typeface="Arial" panose="020B0604020202020204" pitchFamily="34" charset="0"/>
              </a:rPr>
              <a:t>We can enable </a:t>
            </a:r>
            <a:r>
              <a:rPr lang="en-US" altLang="zh-CN" sz="1600" dirty="0" err="1">
                <a:solidFill>
                  <a:srgbClr val="000000"/>
                </a:solidFill>
                <a:ea typeface="Microsoft YaHei UI" panose="020B0503020204020204" pitchFamily="34" charset="-122"/>
                <a:cs typeface="Arial" panose="020B0604020202020204" pitchFamily="34" charset="0"/>
              </a:rPr>
              <a:t>stackwalk</a:t>
            </a:r>
            <a:r>
              <a:rPr lang="en-US" altLang="zh-CN" sz="1600" dirty="0">
                <a:solidFill>
                  <a:srgbClr val="000000"/>
                </a:solidFill>
                <a:ea typeface="Microsoft YaHei UI" panose="020B0503020204020204" pitchFamily="34" charset="-122"/>
                <a:cs typeface="Arial" panose="020B0604020202020204" pitchFamily="34" charset="0"/>
              </a:rPr>
              <a:t> event for kernel events using </a:t>
            </a:r>
            <a:r>
              <a:rPr lang="en-US" altLang="zh-CN" sz="1600" dirty="0" err="1">
                <a:solidFill>
                  <a:srgbClr val="000000"/>
                </a:solidFill>
                <a:ea typeface="Microsoft YaHei UI" panose="020B0503020204020204" pitchFamily="34" charset="-122"/>
                <a:cs typeface="Arial" panose="020B0604020202020204" pitchFamily="34" charset="0"/>
              </a:rPr>
              <a:t>TraceSetInformation</a:t>
            </a:r>
            <a:r>
              <a:rPr lang="en-US" altLang="zh-CN" sz="1600" dirty="0">
                <a:solidFill>
                  <a:srgbClr val="000000"/>
                </a:solidFill>
                <a:ea typeface="Microsoft YaHei UI" panose="020B0503020204020204" pitchFamily="34" charset="-122"/>
                <a:cs typeface="Arial" panose="020B0604020202020204" pitchFamily="34" charset="0"/>
              </a:rPr>
              <a:t> C++ API.</a:t>
            </a:r>
            <a:endParaRPr lang="zh-CN" altLang="en-US" sz="3200" dirty="0">
              <a:cs typeface="Arial" panose="020B0604020202020204" pitchFamily="34" charset="0"/>
            </a:endParaRPr>
          </a:p>
        </p:txBody>
      </p:sp>
      <p:sp>
        <p:nvSpPr>
          <p:cNvPr id="6" name="Introduction"/>
          <p:cNvSpPr txBox="1">
            <a:spLocks/>
          </p:cNvSpPr>
          <p:nvPr/>
        </p:nvSpPr>
        <p:spPr bwMode="auto">
          <a:xfrm>
            <a:off x="152400" y="183676"/>
            <a:ext cx="8772525" cy="3307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530351" rtl="0" eaLnBrk="1" fontAlgn="base" hangingPunct="1">
              <a:lnSpc>
                <a:spcPct val="90000"/>
              </a:lnSpc>
              <a:spcBef>
                <a:spcPct val="0"/>
              </a:spcBef>
              <a:spcAft>
                <a:spcPct val="0"/>
              </a:spcAft>
              <a:defRPr sz="1624"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a:lstStyle>
          <a:p>
            <a:r>
              <a:rPr lang="en-US" sz="2200" dirty="0"/>
              <a:t>How to Parse Call Stack in a Nutshell</a:t>
            </a:r>
          </a:p>
        </p:txBody>
      </p:sp>
      <p:sp>
        <p:nvSpPr>
          <p:cNvPr id="2" name="文本框 1"/>
          <p:cNvSpPr txBox="1"/>
          <p:nvPr/>
        </p:nvSpPr>
        <p:spPr>
          <a:xfrm>
            <a:off x="459259" y="3848100"/>
            <a:ext cx="7696200" cy="1107996"/>
          </a:xfrm>
          <a:prstGeom prst="rect">
            <a:avLst/>
          </a:prstGeom>
          <a:noFill/>
        </p:spPr>
        <p:txBody>
          <a:bodyPr wrap="square" rtlCol="0">
            <a:spAutoFit/>
          </a:bodyPr>
          <a:lstStyle/>
          <a:p>
            <a:endParaRPr lang="en-US" altLang="zh-CN" sz="1800" kern="0" dirty="0">
              <a:latin typeface="Microsoft YaHei UI" panose="020B0503020204020204" pitchFamily="34" charset="-122"/>
              <a:ea typeface="Microsoft YaHei UI" panose="020B0503020204020204" pitchFamily="34" charset="-122"/>
            </a:endParaRPr>
          </a:p>
          <a:p>
            <a:pPr marL="285750" indent="-285750">
              <a:buFont typeface="Arial" panose="020B0604020202020204" pitchFamily="34" charset="0"/>
              <a:buChar char="•"/>
            </a:pPr>
            <a:r>
              <a:rPr lang="en-US" altLang="zh-CN" sz="1600" i="1" kern="0" dirty="0">
                <a:ea typeface="Microsoft YaHei UI" panose="020B0503020204020204" pitchFamily="34" charset="-122"/>
                <a:cs typeface="Arial" panose="020B0604020202020204" pitchFamily="34" charset="0"/>
              </a:rPr>
              <a:t>Call Stack(Return Address) = Entry Address+ offset</a:t>
            </a:r>
          </a:p>
          <a:p>
            <a:pPr marL="285750" indent="-285750">
              <a:buFont typeface="Arial" panose="020B0604020202020204" pitchFamily="34" charset="0"/>
              <a:buChar char="•"/>
            </a:pPr>
            <a:r>
              <a:rPr lang="en-US" altLang="zh-CN" sz="1600" i="1" kern="0" dirty="0">
                <a:ea typeface="Microsoft YaHei UI" panose="020B0503020204020204" pitchFamily="34" charset="-122"/>
                <a:cs typeface="Arial" panose="020B0604020202020204" pitchFamily="34" charset="0"/>
              </a:rPr>
              <a:t>Entry Address(Relative Virtual Address) = Relative Address + Module Base Address</a:t>
            </a:r>
            <a:endParaRPr lang="en-US" altLang="zh-CN" sz="1600" kern="0" dirty="0">
              <a:ea typeface="Microsoft YaHei UI" panose="020B0503020204020204" pitchFamily="34" charset="-122"/>
              <a:cs typeface="Arial" panose="020B0604020202020204" pitchFamily="34" charset="0"/>
            </a:endParaRPr>
          </a:p>
        </p:txBody>
      </p:sp>
      <p:pic>
        <p:nvPicPr>
          <p:cNvPr id="7" name="图片 6"/>
          <p:cNvPicPr>
            <a:picLocks noChangeAspect="1"/>
          </p:cNvPicPr>
          <p:nvPr/>
        </p:nvPicPr>
        <p:blipFill>
          <a:blip r:embed="rId3"/>
          <a:stretch>
            <a:fillRect/>
          </a:stretch>
        </p:blipFill>
        <p:spPr>
          <a:xfrm>
            <a:off x="476857" y="1510314"/>
            <a:ext cx="7678602" cy="2471651"/>
          </a:xfrm>
          <a:prstGeom prst="rect">
            <a:avLst/>
          </a:prstGeom>
        </p:spPr>
      </p:pic>
    </p:spTree>
    <p:extLst>
      <p:ext uri="{BB962C8B-B14F-4D97-AF65-F5344CB8AC3E}">
        <p14:creationId xmlns:p14="http://schemas.microsoft.com/office/powerpoint/2010/main" val="116778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04800" y="1409700"/>
            <a:ext cx="4391818" cy="2743200"/>
          </a:xfrm>
          <a:prstGeom prst="rect">
            <a:avLst/>
          </a:prstGeom>
        </p:spPr>
      </p:pic>
      <p:sp>
        <p:nvSpPr>
          <p:cNvPr id="3" name="矩形 2"/>
          <p:cNvSpPr/>
          <p:nvPr/>
        </p:nvSpPr>
        <p:spPr>
          <a:xfrm>
            <a:off x="4876800" y="1028700"/>
            <a:ext cx="4114800" cy="4031873"/>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rgbClr val="000000"/>
                </a:solidFill>
                <a:ea typeface="Microsoft YaHei UI" panose="020B0503020204020204" pitchFamily="34" charset="-122"/>
                <a:cs typeface="Arial" panose="020B0604020202020204" pitchFamily="34" charset="0"/>
              </a:rPr>
              <a:t>Call stacks are provided by a separate ETW provider –</a:t>
            </a:r>
            <a:r>
              <a:rPr lang="zh-CN" altLang="en-US" sz="1600" dirty="0">
                <a:solidFill>
                  <a:srgbClr val="000000"/>
                </a:solidFill>
                <a:ea typeface="Microsoft YaHei UI" panose="020B0503020204020204" pitchFamily="34" charset="-122"/>
                <a:cs typeface="Arial" panose="020B0604020202020204" pitchFamily="34" charset="0"/>
              </a:rPr>
              <a:t> “</a:t>
            </a:r>
            <a:r>
              <a:rPr lang="en-US" altLang="zh-CN" sz="1600" dirty="0" err="1">
                <a:solidFill>
                  <a:srgbClr val="000000"/>
                </a:solidFill>
                <a:ea typeface="Microsoft YaHei UI" panose="020B0503020204020204" pitchFamily="34" charset="-122"/>
                <a:cs typeface="Arial" panose="020B0604020202020204" pitchFamily="34" charset="0"/>
              </a:rPr>
              <a:t>stackwalk</a:t>
            </a:r>
            <a:r>
              <a:rPr lang="zh-CN" altLang="en-US" sz="1600" dirty="0">
                <a:solidFill>
                  <a:srgbClr val="000000"/>
                </a:solidFill>
                <a:ea typeface="Microsoft YaHei UI" panose="020B0503020204020204" pitchFamily="34" charset="-122"/>
                <a:cs typeface="Arial" panose="020B0604020202020204" pitchFamily="34" charset="0"/>
              </a:rPr>
              <a:t>”</a:t>
            </a:r>
            <a:r>
              <a:rPr lang="en-US" altLang="zh-CN" sz="1600" dirty="0">
                <a:solidFill>
                  <a:srgbClr val="000000"/>
                </a:solidFill>
                <a:ea typeface="Microsoft YaHei UI" panose="020B0503020204020204" pitchFamily="34" charset="-122"/>
                <a:cs typeface="Arial" panose="020B0604020202020204" pitchFamily="34" charset="0"/>
              </a:rPr>
              <a:t>. </a:t>
            </a:r>
          </a:p>
          <a:p>
            <a:pPr marL="285750" indent="-285750">
              <a:buFont typeface="Arial" panose="020B0604020202020204" pitchFamily="34" charset="0"/>
              <a:buChar char="•"/>
            </a:pPr>
            <a:r>
              <a:rPr lang="en-US" altLang="zh-CN" sz="1600" dirty="0">
                <a:solidFill>
                  <a:srgbClr val="000000"/>
                </a:solidFill>
                <a:ea typeface="Microsoft YaHei UI" panose="020B0503020204020204" pitchFamily="34" charset="-122"/>
                <a:cs typeface="Arial" panose="020B0604020202020204" pitchFamily="34" charset="0"/>
              </a:rPr>
              <a:t>Call stack event contains the “Call address sequence”</a:t>
            </a:r>
          </a:p>
          <a:p>
            <a:pPr marL="285750" indent="-285750">
              <a:buFont typeface="Arial" panose="020B0604020202020204" pitchFamily="34" charset="0"/>
              <a:buChar char="•"/>
            </a:pPr>
            <a:r>
              <a:rPr lang="en-US" altLang="zh-CN" sz="1600" dirty="0">
                <a:solidFill>
                  <a:srgbClr val="000000"/>
                </a:solidFill>
                <a:ea typeface="Microsoft YaHei UI" panose="020B0503020204020204" pitchFamily="34" charset="-122"/>
                <a:cs typeface="Arial" panose="020B0604020202020204" pitchFamily="34" charset="0"/>
              </a:rPr>
              <a:t> We match the timestamp to determine the relationship between a call stack and a kernel event. </a:t>
            </a:r>
          </a:p>
          <a:p>
            <a:pPr marL="285750" indent="-285750">
              <a:buFont typeface="Arial" panose="020B0604020202020204" pitchFamily="34" charset="0"/>
              <a:buChar char="•"/>
            </a:pPr>
            <a:r>
              <a:rPr lang="en-US" altLang="zh-CN" sz="1600" dirty="0">
                <a:solidFill>
                  <a:srgbClr val="000000"/>
                </a:solidFill>
                <a:ea typeface="Microsoft YaHei UI" panose="020B0503020204020204" pitchFamily="34" charset="-122"/>
                <a:cs typeface="Arial" panose="020B0604020202020204" pitchFamily="34" charset="0"/>
              </a:rPr>
              <a:t>We maintain two list sequences. </a:t>
            </a:r>
          </a:p>
          <a:p>
            <a:pPr marL="800100" lvl="1" indent="-342900">
              <a:buFont typeface="+mj-lt"/>
              <a:buAutoNum type="arabicPeriod"/>
            </a:pPr>
            <a:r>
              <a:rPr lang="en-US" altLang="zh-CN" sz="1600" dirty="0">
                <a:solidFill>
                  <a:srgbClr val="000000"/>
                </a:solidFill>
                <a:ea typeface="Microsoft YaHei UI" panose="020B0503020204020204" pitchFamily="34" charset="-122"/>
                <a:cs typeface="Arial" panose="020B0604020202020204" pitchFamily="34" charset="0"/>
              </a:rPr>
              <a:t>We align the call stack and event. </a:t>
            </a:r>
          </a:p>
          <a:p>
            <a:pPr marL="800100" lvl="1" indent="-342900">
              <a:buFont typeface="+mj-lt"/>
              <a:buAutoNum type="arabicPeriod"/>
            </a:pPr>
            <a:r>
              <a:rPr lang="en-US" altLang="zh-CN" sz="1600" dirty="0">
                <a:solidFill>
                  <a:srgbClr val="000000"/>
                </a:solidFill>
                <a:ea typeface="Microsoft YaHei UI" panose="020B0503020204020204" pitchFamily="34" charset="-122"/>
                <a:cs typeface="Arial" panose="020B0604020202020204" pitchFamily="34" charset="0"/>
              </a:rPr>
              <a:t>If we can infer </a:t>
            </a:r>
            <a:r>
              <a:rPr lang="en-US" altLang="zh-CN" sz="1400" i="1" dirty="0" err="1">
                <a:solidFill>
                  <a:srgbClr val="000000"/>
                </a:solidFill>
                <a:ea typeface="Microsoft YaHei UI" panose="020B0503020204020204" pitchFamily="34" charset="-122"/>
                <a:cs typeface="Arial" panose="020B0604020202020204" pitchFamily="34" charset="0"/>
              </a:rPr>
              <a:t>callstack.timestamp</a:t>
            </a:r>
            <a:r>
              <a:rPr lang="en-US" altLang="zh-CN" sz="1400" i="1" dirty="0">
                <a:solidFill>
                  <a:srgbClr val="000000"/>
                </a:solidFill>
                <a:ea typeface="Microsoft YaHei UI" panose="020B0503020204020204" pitchFamily="34" charset="-122"/>
                <a:cs typeface="Arial" panose="020B0604020202020204" pitchFamily="34" charset="0"/>
              </a:rPr>
              <a:t>==</a:t>
            </a:r>
            <a:r>
              <a:rPr lang="en-US" altLang="zh-CN" sz="1400" i="1" dirty="0" err="1">
                <a:solidFill>
                  <a:srgbClr val="000000"/>
                </a:solidFill>
                <a:ea typeface="Microsoft YaHei UI" panose="020B0503020204020204" pitchFamily="34" charset="-122"/>
                <a:cs typeface="Arial" panose="020B0604020202020204" pitchFamily="34" charset="0"/>
              </a:rPr>
              <a:t>event.timestamp</a:t>
            </a:r>
            <a:r>
              <a:rPr lang="en-US" altLang="zh-CN" sz="1600" dirty="0">
                <a:solidFill>
                  <a:srgbClr val="000000"/>
                </a:solidFill>
                <a:ea typeface="Microsoft YaHei UI" panose="020B0503020204020204" pitchFamily="34" charset="-122"/>
                <a:cs typeface="Arial" panose="020B0604020202020204" pitchFamily="34" charset="0"/>
              </a:rPr>
              <a:t>, We can pop the two sequences in order. The time complexity of this step is negligible</a:t>
            </a:r>
            <a:endParaRPr lang="zh-CN" altLang="en-US" sz="3200" dirty="0">
              <a:cs typeface="Arial" panose="020B0604020202020204" pitchFamily="34" charset="0"/>
            </a:endParaRPr>
          </a:p>
          <a:p>
            <a:pPr marL="285750" indent="-285750">
              <a:buFont typeface="Arial" panose="020B0604020202020204" pitchFamily="34" charset="0"/>
              <a:buChar char="•"/>
            </a:pPr>
            <a:endParaRPr lang="en-US" altLang="zh-CN" sz="1600" dirty="0">
              <a:solidFill>
                <a:srgbClr val="000000"/>
              </a:solidFill>
              <a:ea typeface="Microsoft YaHei UI" panose="020B0503020204020204" pitchFamily="34" charset="-122"/>
              <a:cs typeface="Arial" panose="020B0604020202020204" pitchFamily="34" charset="0"/>
            </a:endParaRPr>
          </a:p>
          <a:p>
            <a:pPr marL="285750" indent="-285750">
              <a:buFont typeface="Arial" panose="020B0604020202020204" pitchFamily="34" charset="0"/>
              <a:buChar char="•"/>
            </a:pPr>
            <a:endParaRPr lang="en-US" altLang="zh-CN" sz="1600" dirty="0">
              <a:solidFill>
                <a:srgbClr val="000000"/>
              </a:solidFill>
              <a:ea typeface="Microsoft YaHei UI" panose="020B0503020204020204" pitchFamily="34" charset="-122"/>
              <a:cs typeface="Arial" panose="020B0604020202020204" pitchFamily="34" charset="0"/>
            </a:endParaRPr>
          </a:p>
        </p:txBody>
      </p:sp>
      <p:sp>
        <p:nvSpPr>
          <p:cNvPr id="5" name="Introduction"/>
          <p:cNvSpPr txBox="1">
            <a:spLocks/>
          </p:cNvSpPr>
          <p:nvPr/>
        </p:nvSpPr>
        <p:spPr bwMode="auto">
          <a:xfrm>
            <a:off x="152400" y="114300"/>
            <a:ext cx="8772525" cy="3307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530351" rtl="0" eaLnBrk="1" fontAlgn="base" hangingPunct="1">
              <a:lnSpc>
                <a:spcPct val="90000"/>
              </a:lnSpc>
              <a:spcBef>
                <a:spcPct val="0"/>
              </a:spcBef>
              <a:spcAft>
                <a:spcPct val="0"/>
              </a:spcAft>
              <a:defRPr sz="1624"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a:lstStyle>
          <a:p>
            <a:r>
              <a:rPr lang="en-US" altLang="zh-CN" sz="2200" dirty="0"/>
              <a:t>Correlate Call stacks with Events</a:t>
            </a:r>
          </a:p>
        </p:txBody>
      </p:sp>
    </p:spTree>
    <p:extLst>
      <p:ext uri="{BB962C8B-B14F-4D97-AF65-F5344CB8AC3E}">
        <p14:creationId xmlns:p14="http://schemas.microsoft.com/office/powerpoint/2010/main" val="1206708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troduction"/>
          <p:cNvSpPr txBox="1">
            <a:spLocks/>
          </p:cNvSpPr>
          <p:nvPr/>
        </p:nvSpPr>
        <p:spPr bwMode="auto">
          <a:xfrm>
            <a:off x="228600" y="114300"/>
            <a:ext cx="8772525" cy="3307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530351" rtl="0" eaLnBrk="1" fontAlgn="base" hangingPunct="1">
              <a:lnSpc>
                <a:spcPct val="90000"/>
              </a:lnSpc>
              <a:spcBef>
                <a:spcPct val="0"/>
              </a:spcBef>
              <a:spcAft>
                <a:spcPct val="0"/>
              </a:spcAft>
              <a:defRPr sz="1624"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a:lstStyle>
          <a:p>
            <a:r>
              <a:rPr lang="en-US" altLang="zh-CN" sz="2200" dirty="0"/>
              <a:t>Performance </a:t>
            </a:r>
          </a:p>
        </p:txBody>
      </p:sp>
      <p:sp>
        <p:nvSpPr>
          <p:cNvPr id="4" name="矩形 3"/>
          <p:cNvSpPr/>
          <p:nvPr/>
        </p:nvSpPr>
        <p:spPr>
          <a:xfrm>
            <a:off x="457201" y="1239795"/>
            <a:ext cx="4724399" cy="3539430"/>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rgbClr val="000000"/>
                </a:solidFill>
                <a:ea typeface="Microsoft YaHei UI" panose="020B0503020204020204" pitchFamily="34" charset="-122"/>
                <a:cs typeface="Arial" panose="020B0604020202020204" pitchFamily="34" charset="0"/>
              </a:rPr>
              <a:t>Parsing call stack brings in non-trivial overhead</a:t>
            </a:r>
          </a:p>
          <a:p>
            <a:pPr marL="285750" indent="-285750">
              <a:buFont typeface="Arial" panose="020B0604020202020204" pitchFamily="34" charset="0"/>
              <a:buChar char="•"/>
            </a:pPr>
            <a:r>
              <a:rPr lang="en-US" altLang="zh-CN" sz="1600" dirty="0">
                <a:solidFill>
                  <a:srgbClr val="000000"/>
                </a:solidFill>
                <a:ea typeface="Microsoft YaHei UI" panose="020B0503020204020204" pitchFamily="34" charset="-122"/>
                <a:cs typeface="Arial" panose="020B0604020202020204" pitchFamily="34" charset="0"/>
              </a:rPr>
              <a:t>This is mainly because there are too many call stacks (almost 10x more than events) </a:t>
            </a:r>
          </a:p>
          <a:p>
            <a:r>
              <a:rPr lang="en-US" altLang="zh-CN" sz="1600" dirty="0">
                <a:solidFill>
                  <a:srgbClr val="000000"/>
                </a:solidFill>
                <a:ea typeface="Microsoft YaHei UI" panose="020B0503020204020204" pitchFamily="34" charset="-122"/>
                <a:cs typeface="Arial" panose="020B0604020202020204" pitchFamily="34" charset="0"/>
              </a:rPr>
              <a:t>Two parts of performance overheads:</a:t>
            </a:r>
          </a:p>
          <a:p>
            <a:pPr marL="285750" indent="-285750">
              <a:buFont typeface="Arial" panose="020B0604020202020204" pitchFamily="34" charset="0"/>
              <a:buChar char="•"/>
            </a:pPr>
            <a:r>
              <a:rPr lang="en-US" altLang="zh-CN" sz="1600" dirty="0">
                <a:solidFill>
                  <a:srgbClr val="000000"/>
                </a:solidFill>
                <a:ea typeface="Microsoft YaHei UI" panose="020B0503020204020204" pitchFamily="34" charset="-122"/>
                <a:cs typeface="Arial" panose="020B0604020202020204" pitchFamily="34" charset="0"/>
              </a:rPr>
              <a:t>The cost of parsing call stack to API name is not trivial. Takes about 1/3 of total time. </a:t>
            </a:r>
          </a:p>
          <a:p>
            <a:pPr marL="285750" indent="-285750">
              <a:buFont typeface="Arial" panose="020B0604020202020204" pitchFamily="34" charset="0"/>
              <a:buChar char="•"/>
            </a:pPr>
            <a:r>
              <a:rPr lang="en-US" altLang="zh-CN" sz="1600" dirty="0">
                <a:solidFill>
                  <a:srgbClr val="000000"/>
                </a:solidFill>
                <a:ea typeface="Microsoft YaHei UI" panose="020B0503020204020204" pitchFamily="34" charset="-122"/>
                <a:cs typeface="Arial" panose="020B0604020202020204" pitchFamily="34" charset="0"/>
              </a:rPr>
              <a:t>Serializing and sending API names takes about half of time. (We can barely achieve real time parsing full call stack)</a:t>
            </a:r>
          </a:p>
          <a:p>
            <a:endParaRPr lang="en-US" altLang="zh-CN" sz="1600" dirty="0">
              <a:solidFill>
                <a:srgbClr val="000000"/>
              </a:solidFill>
              <a:ea typeface="Microsoft YaHei UI" panose="020B0503020204020204" pitchFamily="34" charset="-122"/>
              <a:cs typeface="Arial" panose="020B0604020202020204" pitchFamily="34" charset="0"/>
            </a:endParaRPr>
          </a:p>
          <a:p>
            <a:r>
              <a:rPr lang="en-US" altLang="zh-CN" sz="1600" b="1" dirty="0">
                <a:solidFill>
                  <a:srgbClr val="000000"/>
                </a:solidFill>
                <a:ea typeface="Microsoft YaHei UI" panose="020B0503020204020204" pitchFamily="34" charset="-122"/>
                <a:cs typeface="Arial" panose="020B0604020202020204" pitchFamily="34" charset="0"/>
              </a:rPr>
              <a:t>So we provide top API for detection. </a:t>
            </a:r>
            <a:r>
              <a:rPr lang="en-US" altLang="zh-CN" sz="1600" dirty="0">
                <a:solidFill>
                  <a:srgbClr val="000000"/>
                </a:solidFill>
                <a:ea typeface="Microsoft YaHei UI" panose="020B0503020204020204" pitchFamily="34" charset="-122"/>
                <a:cs typeface="Arial" panose="020B0604020202020204" pitchFamily="34" charset="0"/>
              </a:rPr>
              <a:t>It means that we will only parse one level of call stack and send one API name per event. It makes real time collection feasible.</a:t>
            </a:r>
          </a:p>
        </p:txBody>
      </p:sp>
      <p:pic>
        <p:nvPicPr>
          <p:cNvPr id="3" name="图片 2"/>
          <p:cNvPicPr>
            <a:picLocks noChangeAspect="1"/>
          </p:cNvPicPr>
          <p:nvPr/>
        </p:nvPicPr>
        <p:blipFill>
          <a:blip r:embed="rId2"/>
          <a:stretch>
            <a:fillRect/>
          </a:stretch>
        </p:blipFill>
        <p:spPr>
          <a:xfrm>
            <a:off x="5181600" y="1257301"/>
            <a:ext cx="3740332" cy="3124199"/>
          </a:xfrm>
          <a:prstGeom prst="rect">
            <a:avLst/>
          </a:prstGeom>
        </p:spPr>
      </p:pic>
    </p:spTree>
    <p:extLst>
      <p:ext uri="{BB962C8B-B14F-4D97-AF65-F5344CB8AC3E}">
        <p14:creationId xmlns:p14="http://schemas.microsoft.com/office/powerpoint/2010/main" val="1546101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3163F-2613-D440-A2FC-151A9E7DE3F1}"/>
              </a:ext>
            </a:extLst>
          </p:cNvPr>
          <p:cNvSpPr>
            <a:spLocks noGrp="1"/>
          </p:cNvSpPr>
          <p:nvPr>
            <p:ph type="ctrTitle"/>
          </p:nvPr>
        </p:nvSpPr>
        <p:spPr>
          <a:xfrm>
            <a:off x="228600" y="114301"/>
            <a:ext cx="4724400" cy="304800"/>
          </a:xfrm>
        </p:spPr>
        <p:txBody>
          <a:bodyPr/>
          <a:lstStyle/>
          <a:p>
            <a:r>
              <a:rPr lang="en-US" dirty="0"/>
              <a:t>Different Levels of </a:t>
            </a:r>
            <a:r>
              <a:rPr lang="en-US" dirty="0" err="1"/>
              <a:t>Callstack</a:t>
            </a:r>
            <a:r>
              <a:rPr lang="en-US" dirty="0"/>
              <a:t> Data</a:t>
            </a:r>
          </a:p>
        </p:txBody>
      </p:sp>
      <p:pic>
        <p:nvPicPr>
          <p:cNvPr id="4" name="Picture 3">
            <a:extLst>
              <a:ext uri="{FF2B5EF4-FFF2-40B4-BE49-F238E27FC236}">
                <a16:creationId xmlns:a16="http://schemas.microsoft.com/office/drawing/2014/main" xmlns="" id="{6A4D608A-CD26-3541-9C08-EFA49E185DFA}"/>
              </a:ext>
            </a:extLst>
          </p:cNvPr>
          <p:cNvPicPr>
            <a:picLocks noChangeAspect="1"/>
          </p:cNvPicPr>
          <p:nvPr/>
        </p:nvPicPr>
        <p:blipFill>
          <a:blip r:embed="rId2"/>
          <a:stretch>
            <a:fillRect/>
          </a:stretch>
        </p:blipFill>
        <p:spPr>
          <a:xfrm>
            <a:off x="0" y="778052"/>
            <a:ext cx="9144000" cy="4158895"/>
          </a:xfrm>
          <a:prstGeom prst="rect">
            <a:avLst/>
          </a:prstGeom>
        </p:spPr>
      </p:pic>
    </p:spTree>
    <p:extLst>
      <p:ext uri="{BB962C8B-B14F-4D97-AF65-F5344CB8AC3E}">
        <p14:creationId xmlns:p14="http://schemas.microsoft.com/office/powerpoint/2010/main" val="2748574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Introduction"/>
          <p:cNvSpPr txBox="1">
            <a:spLocks noGrp="1"/>
          </p:cNvSpPr>
          <p:nvPr>
            <p:ph type="title"/>
          </p:nvPr>
        </p:nvSpPr>
        <p:spPr>
          <a:xfrm>
            <a:off x="152400" y="182880"/>
            <a:ext cx="8770620" cy="33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804672">
              <a:defRPr sz="2464"/>
            </a:lvl1pPr>
          </a:lstStyle>
          <a:p>
            <a:pPr defTabSz="530351"/>
            <a:r>
              <a:rPr sz="2200" dirty="0"/>
              <a:t>Challenges</a:t>
            </a:r>
            <a:r>
              <a:rPr lang="en-US" sz="2200" dirty="0"/>
              <a:t> and Proposed Solutions</a:t>
            </a:r>
            <a:endParaRPr sz="2200" dirty="0"/>
          </a:p>
        </p:txBody>
      </p:sp>
      <p:sp>
        <p:nvSpPr>
          <p:cNvPr id="798" name="文本框 2"/>
          <p:cNvSpPr txBox="1"/>
          <p:nvPr/>
        </p:nvSpPr>
        <p:spPr>
          <a:xfrm>
            <a:off x="152400" y="266700"/>
            <a:ext cx="8812639" cy="517064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buSzPct val="100000"/>
              <a:defRPr sz="2400"/>
            </a:pPr>
            <a:r>
              <a:rPr lang="en-US" dirty="0"/>
              <a:t> </a:t>
            </a:r>
          </a:p>
          <a:p>
            <a:pPr marL="457200" indent="-457200">
              <a:buSzPct val="100000"/>
              <a:buFont typeface="+mj-lt"/>
              <a:buAutoNum type="arabicPeriod"/>
              <a:defRPr sz="2400"/>
            </a:pPr>
            <a:r>
              <a:rPr lang="en-US" sz="1800" dirty="0"/>
              <a:t>How to parse </a:t>
            </a:r>
            <a:r>
              <a:rPr lang="en-US" sz="1800" dirty="0" err="1"/>
              <a:t>callstack</a:t>
            </a:r>
            <a:r>
              <a:rPr lang="en-US" sz="1800" dirty="0"/>
              <a:t> data efficiently?</a:t>
            </a:r>
          </a:p>
          <a:p>
            <a:pPr marL="800100" lvl="1" indent="-342900">
              <a:buSzPct val="100000"/>
              <a:buChar char="▪"/>
              <a:defRPr sz="2400"/>
            </a:pPr>
            <a:r>
              <a:rPr lang="en-US" sz="1800" dirty="0"/>
              <a:t>Use trees to keep module and API intervals</a:t>
            </a:r>
          </a:p>
          <a:p>
            <a:pPr marL="800100" lvl="1" indent="-342900">
              <a:buSzPct val="100000"/>
              <a:buChar char="▪"/>
              <a:defRPr sz="2400"/>
            </a:pPr>
            <a:r>
              <a:rPr lang="en-US" sz="1800" dirty="0"/>
              <a:t>Use LRU caches inside trees to increase speed when parsing sequential addresses</a:t>
            </a:r>
          </a:p>
          <a:p>
            <a:pPr marL="457200" indent="-457200">
              <a:buSzPct val="100000"/>
              <a:buFont typeface="+mj-lt"/>
              <a:buAutoNum type="arabicPeriod"/>
              <a:defRPr sz="2400"/>
            </a:pPr>
            <a:r>
              <a:rPr lang="en-US" sz="1800" dirty="0"/>
              <a:t>Memory challenge: A lot of information to keep about the processes</a:t>
            </a:r>
          </a:p>
          <a:p>
            <a:pPr marL="800100" lvl="1" indent="-342900">
              <a:buSzPct val="100000"/>
              <a:buChar char="▪"/>
              <a:defRPr sz="2400"/>
            </a:pPr>
            <a:r>
              <a:rPr lang="en-US" sz="1800" dirty="0"/>
              <a:t>Delete the data we don’t need anymore (finished processes, closed network connections,…)</a:t>
            </a:r>
          </a:p>
          <a:p>
            <a:pPr marL="800100" lvl="1" indent="-342900">
              <a:buSzPct val="100000"/>
              <a:buChar char="▪"/>
              <a:defRPr sz="2400"/>
            </a:pPr>
            <a:r>
              <a:rPr lang="en-US" sz="1800" dirty="0"/>
              <a:t>Don’t keep the information for too long. We cannot keep track of every object in the OS inside the memory (so we may assign a new UUID to the same object).</a:t>
            </a:r>
          </a:p>
          <a:p>
            <a:pPr marL="457200" indent="-457200">
              <a:buSzPct val="100000"/>
              <a:buFont typeface="+mj-lt"/>
              <a:buAutoNum type="arabicPeriod"/>
              <a:defRPr sz="2400"/>
            </a:pPr>
            <a:r>
              <a:rPr lang="en-US" sz="1800" dirty="0"/>
              <a:t>CPU overhead: Process huge amount of events</a:t>
            </a:r>
          </a:p>
          <a:p>
            <a:pPr marL="800100" lvl="1" indent="-342900">
              <a:buSzPct val="100000"/>
              <a:buChar char="▪"/>
              <a:defRPr sz="2400"/>
            </a:pPr>
            <a:r>
              <a:rPr lang="en-US" sz="1800" dirty="0"/>
              <a:t>Filtering events and sending out the ones useful for detection</a:t>
            </a:r>
          </a:p>
          <a:p>
            <a:pPr marL="800100" lvl="1" indent="-342900">
              <a:buSzPct val="100000"/>
              <a:buChar char="▪"/>
              <a:defRPr sz="2400"/>
            </a:pPr>
            <a:r>
              <a:rPr lang="en-US" sz="1800" dirty="0"/>
              <a:t>We may want to ignore loops using </a:t>
            </a:r>
            <a:r>
              <a:rPr lang="en-US" sz="1800" dirty="0" err="1"/>
              <a:t>callstack</a:t>
            </a:r>
            <a:r>
              <a:rPr lang="en-US" sz="1800" dirty="0"/>
              <a:t> information</a:t>
            </a:r>
          </a:p>
          <a:p>
            <a:pPr marL="457200" indent="-457200">
              <a:buSzPct val="100000"/>
              <a:buFont typeface="+mj-lt"/>
              <a:buAutoNum type="arabicPeriod"/>
              <a:defRPr sz="2400"/>
            </a:pPr>
            <a:r>
              <a:rPr lang="en-US" sz="1800" dirty="0"/>
              <a:t>Not enough data in some ETW events</a:t>
            </a:r>
          </a:p>
          <a:p>
            <a:pPr marL="914400" lvl="1" indent="-457200">
              <a:buSzPct val="100000"/>
              <a:buFont typeface="Arial" panose="020B0604020202020204" pitchFamily="34" charset="0"/>
              <a:buChar char="•"/>
              <a:defRPr sz="2400"/>
            </a:pPr>
            <a:r>
              <a:rPr lang="en-US" sz="1800" dirty="0"/>
              <a:t>Combine some events to fulfill the data</a:t>
            </a:r>
          </a:p>
          <a:p>
            <a:pPr marL="457200" indent="-457200">
              <a:buSzPct val="100000"/>
              <a:buFont typeface="+mj-lt"/>
              <a:buAutoNum type="arabicPeriod"/>
              <a:defRPr sz="2400"/>
            </a:pPr>
            <a:r>
              <a:rPr lang="en-US" sz="1800" dirty="0"/>
              <a:t>Network overhead</a:t>
            </a:r>
          </a:p>
          <a:p>
            <a:pPr marL="914400" lvl="1" indent="-457200">
              <a:buSzPct val="100000"/>
              <a:buFont typeface="Arial" panose="020B0604020202020204" pitchFamily="34" charset="0"/>
              <a:buChar char="•"/>
              <a:defRPr sz="2400"/>
            </a:pPr>
            <a:r>
              <a:rPr lang="en-US" sz="1800" dirty="0"/>
              <a:t>Combining multiple APIs related to a thread as one CDM record.</a:t>
            </a:r>
          </a:p>
        </p:txBody>
      </p:sp>
    </p:spTree>
    <p:extLst>
      <p:ext uri="{BB962C8B-B14F-4D97-AF65-F5344CB8AC3E}">
        <p14:creationId xmlns:p14="http://schemas.microsoft.com/office/powerpoint/2010/main" val="294783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Introduction"/>
          <p:cNvSpPr txBox="1">
            <a:spLocks noGrp="1"/>
          </p:cNvSpPr>
          <p:nvPr>
            <p:ph type="title"/>
          </p:nvPr>
        </p:nvSpPr>
        <p:spPr>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530351">
              <a:defRPr sz="1624"/>
            </a:lvl1pPr>
          </a:lstStyle>
          <a:p>
            <a:r>
              <a:rPr lang="en-US" sz="2200" dirty="0"/>
              <a:t>Outline</a:t>
            </a:r>
            <a:endParaRPr sz="2200" dirty="0"/>
          </a:p>
        </p:txBody>
      </p:sp>
      <p:sp>
        <p:nvSpPr>
          <p:cNvPr id="894" name="Rectangle 1">
            <a:hlinkClick r:id="rId3"/>
          </p:cNvPr>
          <p:cNvSpPr txBox="1"/>
          <p:nvPr/>
        </p:nvSpPr>
        <p:spPr>
          <a:xfrm>
            <a:off x="457200" y="2499607"/>
            <a:ext cx="127000" cy="61736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800"/>
            </a:lvl1pPr>
          </a:lstStyle>
          <a:p>
            <a:r>
              <a:t/>
            </a:r>
            <a:br/>
            <a:endParaRPr/>
          </a:p>
        </p:txBody>
      </p:sp>
      <p:sp>
        <p:nvSpPr>
          <p:cNvPr id="2" name="文本框 1">
            <a:extLst>
              <a:ext uri="{FF2B5EF4-FFF2-40B4-BE49-F238E27FC236}">
                <a16:creationId xmlns:a16="http://schemas.microsoft.com/office/drawing/2014/main" xmlns="" id="{44D61172-3437-4525-A4B7-D6D4972BE471}"/>
              </a:ext>
            </a:extLst>
          </p:cNvPr>
          <p:cNvSpPr txBox="1"/>
          <p:nvPr/>
        </p:nvSpPr>
        <p:spPr>
          <a:xfrm>
            <a:off x="304800" y="791447"/>
            <a:ext cx="8077200" cy="334784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a:solidFill>
                  <a:schemeClr val="bg1">
                    <a:lumMod val="85000"/>
                  </a:schemeClr>
                </a:solidFill>
              </a:rPr>
              <a:t>ETW Overview</a:t>
            </a:r>
          </a:p>
          <a:p>
            <a:pPr marL="342900" indent="-342900">
              <a:lnSpc>
                <a:spcPct val="150000"/>
              </a:lnSpc>
              <a:buFont typeface="Wingdings" panose="05000000000000000000" pitchFamily="2" charset="2"/>
              <a:buChar char="§"/>
            </a:pPr>
            <a:r>
              <a:rPr lang="en-US" sz="2400" dirty="0">
                <a:solidFill>
                  <a:schemeClr val="bg1">
                    <a:lumMod val="85000"/>
                  </a:schemeClr>
                </a:solidFill>
              </a:rPr>
              <a:t>Motivation and Design</a:t>
            </a:r>
          </a:p>
          <a:p>
            <a:pPr marL="342900" indent="-342900">
              <a:lnSpc>
                <a:spcPct val="150000"/>
              </a:lnSpc>
              <a:buFont typeface="Wingdings" panose="05000000000000000000" pitchFamily="2" charset="2"/>
              <a:buChar char="§"/>
            </a:pPr>
            <a:r>
              <a:rPr lang="en-US" sz="2400" dirty="0"/>
              <a:t>System Implementation</a:t>
            </a:r>
          </a:p>
          <a:p>
            <a:pPr marL="342900" indent="-342900">
              <a:lnSpc>
                <a:spcPct val="150000"/>
              </a:lnSpc>
              <a:buFont typeface="Wingdings" panose="05000000000000000000" pitchFamily="2" charset="2"/>
              <a:buChar char="§"/>
            </a:pPr>
            <a:r>
              <a:rPr lang="en-US" sz="2400" dirty="0"/>
              <a:t>Data Provided</a:t>
            </a:r>
          </a:p>
          <a:p>
            <a:pPr marL="342900" indent="-342900">
              <a:lnSpc>
                <a:spcPct val="150000"/>
              </a:lnSpc>
              <a:buFont typeface="Wingdings" panose="05000000000000000000" pitchFamily="2" charset="2"/>
              <a:buChar char="§"/>
            </a:pPr>
            <a:r>
              <a:rPr lang="en-US" sz="2400" kern="0" dirty="0"/>
              <a:t>Performance and Status</a:t>
            </a:r>
          </a:p>
          <a:p>
            <a:pPr marL="342900" indent="-342900">
              <a:lnSpc>
                <a:spcPct val="150000"/>
              </a:lnSpc>
              <a:buFont typeface="Wingdings" panose="05000000000000000000" pitchFamily="2" charset="2"/>
              <a:buChar char="§"/>
            </a:pPr>
            <a:r>
              <a:rPr lang="en-US" sz="2400" kern="0" dirty="0"/>
              <a:t>Conclusion</a:t>
            </a:r>
          </a:p>
        </p:txBody>
      </p:sp>
    </p:spTree>
    <p:extLst>
      <p:ext uri="{BB962C8B-B14F-4D97-AF65-F5344CB8AC3E}">
        <p14:creationId xmlns:p14="http://schemas.microsoft.com/office/powerpoint/2010/main" val="337214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
                                            <p:txEl>
                                              <p:pRg st="2" end="2"/>
                                            </p:txEl>
                                          </p:spTgt>
                                        </p:tgtEl>
                                        <p:attrNameLst>
                                          <p:attrName>style.opacity</p:attrName>
                                        </p:attrNameLst>
                                      </p:cBhvr>
                                      <p:to>
                                        <p:strVal val="0.25"/>
                                      </p:to>
                                    </p:set>
                                    <p:animEffect filter="image" prLst="opacity: 0.25">
                                      <p:cBhvr rctx="IE">
                                        <p:cTn id="7" dur="indefinite"/>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Title 1"/>
          <p:cNvSpPr txBox="1">
            <a:spLocks noGrp="1"/>
          </p:cNvSpPr>
          <p:nvPr>
            <p:ph type="title"/>
          </p:nvPr>
        </p:nvSpPr>
        <p:spPr>
          <a:xfrm>
            <a:off x="180975" y="182879"/>
            <a:ext cx="8772525" cy="565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800"/>
            </a:lvl1pPr>
          </a:lstStyle>
          <a:p>
            <a:pPr defTabSz="530351"/>
            <a:r>
              <a:rPr lang="en-US" sz="2400" dirty="0"/>
              <a:t>1: Windows Event Data from </a:t>
            </a:r>
            <a:r>
              <a:rPr sz="2400" dirty="0"/>
              <a:t>NT </a:t>
            </a:r>
            <a:r>
              <a:rPr lang="en-US" sz="2400" dirty="0"/>
              <a:t>K</a:t>
            </a:r>
            <a:r>
              <a:rPr sz="2400" dirty="0"/>
              <a:t>ernel Logger</a:t>
            </a:r>
          </a:p>
        </p:txBody>
      </p:sp>
      <p:graphicFrame>
        <p:nvGraphicFramePr>
          <p:cNvPr id="6" name="表格 3">
            <a:extLst>
              <a:ext uri="{FF2B5EF4-FFF2-40B4-BE49-F238E27FC236}">
                <a16:creationId xmlns:a16="http://schemas.microsoft.com/office/drawing/2014/main" xmlns="" id="{7E4013D1-A198-40BB-BC10-560C29B1BE71}"/>
              </a:ext>
            </a:extLst>
          </p:cNvPr>
          <p:cNvGraphicFramePr/>
          <p:nvPr>
            <p:extLst>
              <p:ext uri="{D42A27DB-BD31-4B8C-83A1-F6EECF244321}">
                <p14:modId xmlns:p14="http://schemas.microsoft.com/office/powerpoint/2010/main" val="2665794240"/>
              </p:ext>
            </p:extLst>
          </p:nvPr>
        </p:nvGraphicFramePr>
        <p:xfrm>
          <a:off x="947735" y="647700"/>
          <a:ext cx="7281864" cy="4055305"/>
        </p:xfrm>
        <a:graphic>
          <a:graphicData uri="http://schemas.openxmlformats.org/drawingml/2006/table">
            <a:tbl>
              <a:tblPr/>
              <a:tblGrid>
                <a:gridCol w="3640932">
                  <a:extLst>
                    <a:ext uri="{9D8B030D-6E8A-4147-A177-3AD203B41FA5}">
                      <a16:colId xmlns:a16="http://schemas.microsoft.com/office/drawing/2014/main" xmlns="" val="20000"/>
                    </a:ext>
                  </a:extLst>
                </a:gridCol>
                <a:gridCol w="3640932">
                  <a:extLst>
                    <a:ext uri="{9D8B030D-6E8A-4147-A177-3AD203B41FA5}">
                      <a16:colId xmlns:a16="http://schemas.microsoft.com/office/drawing/2014/main" xmlns="" val="20001"/>
                    </a:ext>
                  </a:extLst>
                </a:gridCol>
              </a:tblGrid>
              <a:tr h="335874">
                <a:tc>
                  <a:txBody>
                    <a:bodyPr/>
                    <a:lstStyle/>
                    <a:p>
                      <a:pPr algn="ctr" defTabSz="457200">
                        <a:defRPr sz="1800"/>
                      </a:pPr>
                      <a:r>
                        <a:rPr lang="en-US" sz="1600" b="1" dirty="0"/>
                        <a:t>Category</a:t>
                      </a:r>
                      <a:endParaRPr sz="1600" b="1" dirty="0"/>
                    </a:p>
                  </a:txBody>
                  <a:tcPr marL="45720" marR="45720" horzOverflow="overflow"/>
                </a:tc>
                <a:tc>
                  <a:txBody>
                    <a:bodyPr/>
                    <a:lstStyle/>
                    <a:p>
                      <a:pPr algn="ctr" defTabSz="457200">
                        <a:defRPr sz="1800"/>
                      </a:pPr>
                      <a:r>
                        <a:rPr lang="en-US" sz="1600" b="1" dirty="0"/>
                        <a:t>Operations</a:t>
                      </a:r>
                      <a:endParaRPr sz="1600" b="1" dirty="0"/>
                    </a:p>
                  </a:txBody>
                  <a:tcPr marL="45720" marR="45720" horzOverflow="overflow"/>
                </a:tc>
                <a:extLst>
                  <a:ext uri="{0D108BD9-81ED-4DB2-BD59-A6C34878D82A}">
                    <a16:rowId xmlns:a16="http://schemas.microsoft.com/office/drawing/2014/main" xmlns="" val="10000"/>
                  </a:ext>
                </a:extLst>
              </a:tr>
              <a:tr h="386738">
                <a:tc>
                  <a:txBody>
                    <a:bodyPr/>
                    <a:lstStyle/>
                    <a:p>
                      <a:pPr algn="ctr" defTabSz="457200">
                        <a:defRPr sz="1800"/>
                      </a:pPr>
                      <a:r>
                        <a:rPr lang="en-US" sz="1600" dirty="0"/>
                        <a:t>Process</a:t>
                      </a:r>
                      <a:endParaRPr sz="1600" dirty="0"/>
                    </a:p>
                  </a:txBody>
                  <a:tcPr marL="45720" marR="45720" horzOverflow="overflow"/>
                </a:tc>
                <a:tc>
                  <a:txBody>
                    <a:bodyPr/>
                    <a:lstStyle/>
                    <a:p>
                      <a:pPr algn="ctr" defTabSz="457200">
                        <a:defRPr sz="1800"/>
                      </a:pPr>
                      <a:r>
                        <a:rPr lang="en-US" sz="1600" dirty="0"/>
                        <a:t>start, end</a:t>
                      </a:r>
                      <a:endParaRPr sz="1600" dirty="0"/>
                    </a:p>
                  </a:txBody>
                  <a:tcPr marL="45720" marR="45720" horzOverflow="overflow"/>
                </a:tc>
                <a:extLst>
                  <a:ext uri="{0D108BD9-81ED-4DB2-BD59-A6C34878D82A}">
                    <a16:rowId xmlns:a16="http://schemas.microsoft.com/office/drawing/2014/main" xmlns="" val="10001"/>
                  </a:ext>
                </a:extLst>
              </a:tr>
              <a:tr h="335874">
                <a:tc>
                  <a:txBody>
                    <a:bodyPr/>
                    <a:lstStyle/>
                    <a:p>
                      <a:pPr algn="ctr" defTabSz="457200">
                        <a:defRPr sz="1800"/>
                      </a:pPr>
                      <a:r>
                        <a:rPr lang="en-US" sz="1600" dirty="0"/>
                        <a:t>Thread</a:t>
                      </a:r>
                      <a:endParaRPr sz="1600" dirty="0"/>
                    </a:p>
                  </a:txBody>
                  <a:tcPr marL="45720" marR="45720" horzOverflow="overflow"/>
                </a:tc>
                <a:tc>
                  <a:txBody>
                    <a:bodyPr/>
                    <a:lstStyle/>
                    <a:p>
                      <a:pPr algn="ctr" defTabSz="457200">
                        <a:defRPr sz="1800"/>
                      </a:pPr>
                      <a:r>
                        <a:rPr lang="en-US" sz="1600" dirty="0"/>
                        <a:t>start, end</a:t>
                      </a:r>
                      <a:endParaRPr sz="1600" dirty="0"/>
                    </a:p>
                  </a:txBody>
                  <a:tcPr marL="45720" marR="45720" horzOverflow="overflow"/>
                </a:tc>
                <a:extLst>
                  <a:ext uri="{0D108BD9-81ED-4DB2-BD59-A6C34878D82A}">
                    <a16:rowId xmlns:a16="http://schemas.microsoft.com/office/drawing/2014/main" xmlns="" val="10002"/>
                  </a:ext>
                </a:extLst>
              </a:tr>
              <a:tr h="839685">
                <a:tc>
                  <a:txBody>
                    <a:bodyPr/>
                    <a:lstStyle/>
                    <a:p>
                      <a:pPr algn="ctr" defTabSz="457200">
                        <a:lnSpc>
                          <a:spcPct val="250000"/>
                        </a:lnSpc>
                        <a:defRPr sz="1800"/>
                      </a:pPr>
                      <a:r>
                        <a:rPr lang="en-US" sz="1600" dirty="0"/>
                        <a:t>File</a:t>
                      </a:r>
                      <a:endParaRPr sz="1600" dirty="0"/>
                    </a:p>
                  </a:txBody>
                  <a:tcPr marL="45720" marR="45720" horzOverflow="overflow"/>
                </a:tc>
                <a:tc>
                  <a:txBody>
                    <a:bodyPr/>
                    <a:lstStyle/>
                    <a:p>
                      <a:pPr algn="ctr" defTabSz="457200">
                        <a:defRPr sz="1800"/>
                      </a:pPr>
                      <a:r>
                        <a:rPr lang="en-US" altLang="zh-CN" sz="1600" dirty="0"/>
                        <a:t>name,</a:t>
                      </a:r>
                      <a:r>
                        <a:rPr lang="zh-CN" altLang="en-US" sz="1600" dirty="0"/>
                        <a:t> </a:t>
                      </a:r>
                      <a:r>
                        <a:rPr lang="en-US" altLang="zh-CN" sz="1600" dirty="0"/>
                        <a:t>create,</a:t>
                      </a:r>
                      <a:r>
                        <a:rPr lang="zh-CN" altLang="en-US" sz="1600" dirty="0"/>
                        <a:t> </a:t>
                      </a:r>
                      <a:r>
                        <a:rPr lang="en-US" altLang="zh-CN" sz="1600" dirty="0"/>
                        <a:t>delete, enumeration, notification, set, rename, query, read, write, cleanup, close, flush</a:t>
                      </a:r>
                      <a:endParaRPr sz="1600" dirty="0"/>
                    </a:p>
                  </a:txBody>
                  <a:tcPr marL="45720" marR="45720" horzOverflow="overflow"/>
                </a:tc>
                <a:extLst>
                  <a:ext uri="{0D108BD9-81ED-4DB2-BD59-A6C34878D82A}">
                    <a16:rowId xmlns:a16="http://schemas.microsoft.com/office/drawing/2014/main" xmlns="" val="10003"/>
                  </a:ext>
                </a:extLst>
              </a:tr>
              <a:tr h="388681">
                <a:tc>
                  <a:txBody>
                    <a:bodyPr/>
                    <a:lstStyle/>
                    <a:p>
                      <a:pPr algn="ctr" defTabSz="457200">
                        <a:defRPr sz="1800"/>
                      </a:pPr>
                      <a:r>
                        <a:rPr sz="1600" dirty="0"/>
                        <a:t>Registry</a:t>
                      </a:r>
                    </a:p>
                  </a:txBody>
                  <a:tcPr marL="45720" marR="45720" horzOverflow="overflow"/>
                </a:tc>
                <a:tc>
                  <a:txBody>
                    <a:bodyPr/>
                    <a:lstStyle/>
                    <a:p>
                      <a:pPr algn="ctr" defTabSz="457200">
                        <a:defRPr sz="1800"/>
                      </a:pPr>
                      <a:r>
                        <a:rPr lang="en-US" sz="1600" dirty="0"/>
                        <a:t>create, delete, enumerate</a:t>
                      </a:r>
                    </a:p>
                  </a:txBody>
                  <a:tcPr marL="45720" marR="45720" horzOverflow="overflow"/>
                </a:tc>
                <a:extLst>
                  <a:ext uri="{0D108BD9-81ED-4DB2-BD59-A6C34878D82A}">
                    <a16:rowId xmlns:a16="http://schemas.microsoft.com/office/drawing/2014/main" xmlns="" val="10004"/>
                  </a:ext>
                </a:extLst>
              </a:tr>
              <a:tr h="335874">
                <a:tc>
                  <a:txBody>
                    <a:bodyPr/>
                    <a:lstStyle/>
                    <a:p>
                      <a:pPr algn="ctr" defTabSz="457200">
                        <a:defRPr sz="1800"/>
                      </a:pPr>
                      <a:r>
                        <a:rPr lang="en-US" sz="1600" dirty="0"/>
                        <a:t>Image</a:t>
                      </a:r>
                      <a:endParaRPr sz="1600" dirty="0"/>
                    </a:p>
                  </a:txBody>
                  <a:tcPr marL="45720" marR="45720" horzOverflow="overflow"/>
                </a:tc>
                <a:tc>
                  <a:txBody>
                    <a:bodyPr/>
                    <a:lstStyle/>
                    <a:p>
                      <a:pPr marL="0" indent="0" algn="ctr">
                        <a:buFont typeface="Wingdings" panose="05000000000000000000" pitchFamily="2" charset="2"/>
                        <a:buNone/>
                      </a:pPr>
                      <a:r>
                        <a:rPr lang="en-US" sz="1600" dirty="0"/>
                        <a:t>load, unload, free</a:t>
                      </a:r>
                    </a:p>
                  </a:txBody>
                  <a:tcPr marL="45720" marR="45720" horzOverflow="overflow"/>
                </a:tc>
                <a:extLst>
                  <a:ext uri="{0D108BD9-81ED-4DB2-BD59-A6C34878D82A}">
                    <a16:rowId xmlns:a16="http://schemas.microsoft.com/office/drawing/2014/main" xmlns="" val="10005"/>
                  </a:ext>
                </a:extLst>
              </a:tr>
              <a:tr h="839685">
                <a:tc>
                  <a:txBody>
                    <a:bodyPr/>
                    <a:lstStyle/>
                    <a:p>
                      <a:pPr algn="ctr" defTabSz="457200">
                        <a:lnSpc>
                          <a:spcPct val="250000"/>
                        </a:lnSpc>
                        <a:defRPr sz="1800"/>
                      </a:pPr>
                      <a:r>
                        <a:rPr lang="en-US" sz="1600" dirty="0"/>
                        <a:t>Network</a:t>
                      </a:r>
                      <a:endParaRPr sz="1600" dirty="0"/>
                    </a:p>
                  </a:txBody>
                  <a:tcPr marL="45720" marR="45720" horzOverflow="overflow"/>
                </a:tc>
                <a:tc>
                  <a:txBody>
                    <a:bodyPr/>
                    <a:lstStyle/>
                    <a:p>
                      <a:pPr algn="ctr" defTabSz="457200">
                        <a:defRPr sz="1800"/>
                      </a:pPr>
                      <a:r>
                        <a:rPr lang="en-US" sz="1600" dirty="0"/>
                        <a:t>accept, connect, disconnect, receive, reconnect, retransmit, send, fail, copy</a:t>
                      </a:r>
                      <a:endParaRPr sz="1600" dirty="0"/>
                    </a:p>
                  </a:txBody>
                  <a:tcPr marL="45720" marR="45720" horzOverflow="overflow"/>
                </a:tc>
                <a:extLst>
                  <a:ext uri="{0D108BD9-81ED-4DB2-BD59-A6C34878D82A}">
                    <a16:rowId xmlns:a16="http://schemas.microsoft.com/office/drawing/2014/main" xmlns="" val="10006"/>
                  </a:ext>
                </a:extLst>
              </a:tr>
              <a:tr h="592894">
                <a:tc>
                  <a:txBody>
                    <a:bodyPr/>
                    <a:lstStyle/>
                    <a:p>
                      <a:pPr algn="ctr" defTabSz="457200">
                        <a:defRPr sz="1800"/>
                      </a:pPr>
                      <a:r>
                        <a:rPr lang="en-US" sz="1600" dirty="0" err="1"/>
                        <a:t>Stackwalk</a:t>
                      </a:r>
                      <a:endParaRPr sz="1600" dirty="0"/>
                    </a:p>
                  </a:txBody>
                  <a:tcPr marL="45720" marR="45720" horzOverflow="overflow"/>
                </a:tc>
                <a:tc>
                  <a:txBody>
                    <a:bodyPr/>
                    <a:lstStyle/>
                    <a:p>
                      <a:pPr algn="ctr" defTabSz="457200">
                        <a:defRPr sz="1800"/>
                      </a:pPr>
                      <a:r>
                        <a:rPr lang="en-US" sz="1600" dirty="0"/>
                        <a:t>API function</a:t>
                      </a:r>
                      <a:r>
                        <a:rPr lang="en-US" sz="1600" baseline="0" dirty="0"/>
                        <a:t> calls</a:t>
                      </a:r>
                      <a:endParaRPr sz="1600" dirty="0"/>
                    </a:p>
                  </a:txBody>
                  <a:tcPr marL="45720" marR="45720" horzOverflow="overflow"/>
                </a:tc>
                <a:extLst>
                  <a:ext uri="{0D108BD9-81ED-4DB2-BD59-A6C34878D82A}">
                    <a16:rowId xmlns:a16="http://schemas.microsoft.com/office/drawing/2014/main" xmlns="" val="1696974542"/>
                  </a:ext>
                </a:extLst>
              </a:tr>
            </a:tbl>
          </a:graphicData>
        </a:graphic>
      </p:graphicFrame>
    </p:spTree>
    <p:extLst>
      <p:ext uri="{BB962C8B-B14F-4D97-AF65-F5344CB8AC3E}">
        <p14:creationId xmlns:p14="http://schemas.microsoft.com/office/powerpoint/2010/main" val="399818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Introduction"/>
          <p:cNvSpPr txBox="1">
            <a:spLocks noGrp="1"/>
          </p:cNvSpPr>
          <p:nvPr>
            <p:ph type="title"/>
          </p:nvPr>
        </p:nvSpPr>
        <p:spPr>
          <a:xfrm>
            <a:off x="182880" y="182880"/>
            <a:ext cx="9189720" cy="388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530351">
              <a:defRPr sz="1624"/>
            </a:lvl1pPr>
          </a:lstStyle>
          <a:p>
            <a:r>
              <a:rPr lang="en-US" sz="2400" dirty="0"/>
              <a:t>2: API Data Provided, by Category (Examples)</a:t>
            </a:r>
            <a:endParaRPr sz="2400" dirty="0">
              <a:solidFill>
                <a:srgbClr val="FF0000"/>
              </a:solidFill>
            </a:endParaRPr>
          </a:p>
        </p:txBody>
      </p:sp>
      <p:sp>
        <p:nvSpPr>
          <p:cNvPr id="894" name="Rectangle 1">
            <a:hlinkClick r:id="rId3"/>
          </p:cNvPr>
          <p:cNvSpPr txBox="1"/>
          <p:nvPr/>
        </p:nvSpPr>
        <p:spPr>
          <a:xfrm>
            <a:off x="457200" y="2499607"/>
            <a:ext cx="127000" cy="6173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800"/>
            </a:lvl1pPr>
          </a:lstStyle>
          <a:p>
            <a:r>
              <a:t/>
            </a:r>
            <a:br/>
            <a:endParaRPr/>
          </a:p>
        </p:txBody>
      </p:sp>
      <p:graphicFrame>
        <p:nvGraphicFramePr>
          <p:cNvPr id="9" name="表格 6">
            <a:extLst>
              <a:ext uri="{FF2B5EF4-FFF2-40B4-BE49-F238E27FC236}">
                <a16:creationId xmlns:a16="http://schemas.microsoft.com/office/drawing/2014/main" xmlns="" id="{877BC0B4-15AB-FD42-91FD-F54E24D2E630}"/>
              </a:ext>
            </a:extLst>
          </p:cNvPr>
          <p:cNvGraphicFramePr>
            <a:graphicFrameLocks noGrp="1"/>
          </p:cNvGraphicFramePr>
          <p:nvPr>
            <p:extLst>
              <p:ext uri="{D42A27DB-BD31-4B8C-83A1-F6EECF244321}">
                <p14:modId xmlns:p14="http://schemas.microsoft.com/office/powerpoint/2010/main" val="747115051"/>
              </p:ext>
            </p:extLst>
          </p:nvPr>
        </p:nvGraphicFramePr>
        <p:xfrm>
          <a:off x="228600" y="723900"/>
          <a:ext cx="8686800" cy="4582624"/>
        </p:xfrm>
        <a:graphic>
          <a:graphicData uri="http://schemas.openxmlformats.org/drawingml/2006/table">
            <a:tbl>
              <a:tblPr>
                <a:tableStyleId>{5C22544A-7EE6-4342-B048-85BDC9FD1C3A}</a:tableStyleId>
              </a:tblPr>
              <a:tblGrid>
                <a:gridCol w="1600477">
                  <a:extLst>
                    <a:ext uri="{9D8B030D-6E8A-4147-A177-3AD203B41FA5}">
                      <a16:colId xmlns:a16="http://schemas.microsoft.com/office/drawing/2014/main" xmlns="" val="2722293864"/>
                    </a:ext>
                  </a:extLst>
                </a:gridCol>
                <a:gridCol w="7086323">
                  <a:extLst>
                    <a:ext uri="{9D8B030D-6E8A-4147-A177-3AD203B41FA5}">
                      <a16:colId xmlns:a16="http://schemas.microsoft.com/office/drawing/2014/main" xmlns="" val="2206277093"/>
                    </a:ext>
                  </a:extLst>
                </a:gridCol>
              </a:tblGrid>
              <a:tr h="212417">
                <a:tc rowSpan="3">
                  <a:txBody>
                    <a:bodyPr/>
                    <a:lstStyle/>
                    <a:p>
                      <a:pPr algn="ctr" rtl="0" fontAlgn="ctr"/>
                      <a:r>
                        <a:rPr lang="en-US" sz="1400" u="none" strike="noStrike" dirty="0">
                          <a:effectLst/>
                        </a:rPr>
                        <a:t>System Information </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tc>
                  <a:txBody>
                    <a:bodyPr/>
                    <a:lstStyle/>
                    <a:p>
                      <a:pPr algn="l" rtl="0" fontAlgn="ctr"/>
                      <a:r>
                        <a:rPr lang="en-US" sz="1400" u="none" strike="noStrike">
                          <a:effectLst/>
                        </a:rPr>
                        <a:t>\\Windows\\SysWOW64\\ntdll.dll:ZwQueryInformationProcess</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3054589676"/>
                  </a:ext>
                </a:extLst>
              </a:tr>
              <a:tr h="212417">
                <a:tc vMerge="1">
                  <a:txBody>
                    <a:bodyPr/>
                    <a:lstStyle/>
                    <a:p>
                      <a:endParaRPr lang="zh-CN" altLang="en-US"/>
                    </a:p>
                  </a:txBody>
                  <a:tcPr/>
                </a:tc>
                <a:tc>
                  <a:txBody>
                    <a:bodyPr/>
                    <a:lstStyle/>
                    <a:p>
                      <a:pPr algn="l" rtl="0" fontAlgn="ctr"/>
                      <a:r>
                        <a:rPr lang="en-US" sz="1400" u="none" strike="noStrike">
                          <a:effectLst/>
                        </a:rPr>
                        <a:t>\\Windows\\System32\\ntdll.dll:ZwQuerySystemInformation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2841321845"/>
                  </a:ext>
                </a:extLst>
              </a:tr>
              <a:tr h="212417">
                <a:tc vMerge="1">
                  <a:txBody>
                    <a:bodyPr/>
                    <a:lstStyle/>
                    <a:p>
                      <a:endParaRPr lang="zh-CN" altLang="en-US"/>
                    </a:p>
                  </a:txBody>
                  <a:tcPr/>
                </a:tc>
                <a:tc>
                  <a:txBody>
                    <a:bodyPr/>
                    <a:lstStyle/>
                    <a:p>
                      <a:pPr algn="l" rtl="0" fontAlgn="ctr"/>
                      <a:r>
                        <a:rPr lang="en-US" sz="1400" u="none" strike="noStrike">
                          <a:effectLst/>
                        </a:rPr>
                        <a:t>\\Windows\\System32\\KernelBase.dll:GetSystemInfo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1750652431"/>
                  </a:ext>
                </a:extLst>
              </a:tr>
              <a:tr h="212417">
                <a:tc rowSpan="3">
                  <a:txBody>
                    <a:bodyPr/>
                    <a:lstStyle/>
                    <a:p>
                      <a:pPr algn="ctr" rtl="0" fontAlgn="ctr"/>
                      <a:r>
                        <a:rPr lang="en-US" sz="1400" u="none" strike="noStrike" dirty="0">
                          <a:effectLst/>
                        </a:rPr>
                        <a:t>Network</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tc>
                  <a:txBody>
                    <a:bodyPr/>
                    <a:lstStyle/>
                    <a:p>
                      <a:pPr algn="l" rtl="0" fontAlgn="ctr"/>
                      <a:r>
                        <a:rPr lang="en-US" sz="1400" u="none" strike="noStrike" dirty="0">
                          <a:effectLst/>
                        </a:rPr>
                        <a:t>\\Windows\\Microsoft.NET\\Framework64\\v2.0.50727\\mscorwks.dll:InitializeFusion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3918094880"/>
                  </a:ext>
                </a:extLst>
              </a:tr>
              <a:tr h="212417">
                <a:tc vMerge="1">
                  <a:txBody>
                    <a:bodyPr/>
                    <a:lstStyle/>
                    <a:p>
                      <a:endParaRPr lang="zh-CN" altLang="en-US"/>
                    </a:p>
                  </a:txBody>
                  <a:tcPr/>
                </a:tc>
                <a:tc>
                  <a:txBody>
                    <a:bodyPr/>
                    <a:lstStyle/>
                    <a:p>
                      <a:pPr algn="l" rtl="0" fontAlgn="ctr"/>
                      <a:r>
                        <a:rPr lang="en-US" sz="1400" u="none" strike="noStrike" dirty="0">
                          <a:effectLst/>
                        </a:rPr>
                        <a:t>\\Windows\\Microsoft.NET\\Framework64\\v2.0.50727\\mscorwks.dll:CertCreateAuthenticodeLicense</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1751291770"/>
                  </a:ext>
                </a:extLst>
              </a:tr>
              <a:tr h="212417">
                <a:tc vMerge="1">
                  <a:txBody>
                    <a:bodyPr/>
                    <a:lstStyle/>
                    <a:p>
                      <a:endParaRPr lang="zh-CN" altLang="en-US"/>
                    </a:p>
                  </a:txBody>
                  <a:tcPr/>
                </a:tc>
                <a:tc>
                  <a:txBody>
                    <a:bodyPr/>
                    <a:lstStyle/>
                    <a:p>
                      <a:pPr algn="l" rtl="0" fontAlgn="ctr"/>
                      <a:r>
                        <a:rPr lang="en-US" sz="1400" u="none" strike="noStrike" dirty="0">
                          <a:effectLst/>
                        </a:rPr>
                        <a:t>\\Windows\\Microsoft.NET\\Framework64\\v2.0.50727\\mscorwks.dll:StrongNameTokenFromPublicKey</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3976299072"/>
                  </a:ext>
                </a:extLst>
              </a:tr>
              <a:tr h="212417">
                <a:tc rowSpan="2">
                  <a:txBody>
                    <a:bodyPr/>
                    <a:lstStyle/>
                    <a:p>
                      <a:pPr algn="ctr" rtl="0" fontAlgn="ctr"/>
                      <a:r>
                        <a:rPr lang="en-US" sz="1400" u="none" strike="noStrike">
                          <a:effectLst/>
                        </a:rPr>
                        <a:t>Audio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6379" marR="6379" marT="6379" marB="0" anchor="ctr"/>
                </a:tc>
                <a:tc>
                  <a:txBody>
                    <a:bodyPr/>
                    <a:lstStyle/>
                    <a:p>
                      <a:pPr algn="l" rtl="0" fontAlgn="ctr"/>
                      <a:r>
                        <a:rPr lang="en-US" sz="1400" u="none" strike="noStrike" dirty="0">
                          <a:effectLst/>
                        </a:rPr>
                        <a:t>\\Windows\\System32\\MMDevAPI.dll:DllGetClassObject</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2043063516"/>
                  </a:ext>
                </a:extLst>
              </a:tr>
              <a:tr h="212417">
                <a:tc vMerge="1">
                  <a:txBody>
                    <a:bodyPr/>
                    <a:lstStyle/>
                    <a:p>
                      <a:endParaRPr lang="zh-CN" altLang="en-US"/>
                    </a:p>
                  </a:txBody>
                  <a:tcPr/>
                </a:tc>
                <a:tc>
                  <a:txBody>
                    <a:bodyPr/>
                    <a:lstStyle/>
                    <a:p>
                      <a:pPr algn="l" rtl="0" fontAlgn="ctr"/>
                      <a:r>
                        <a:rPr lang="en-US" sz="1400" u="none" strike="noStrike" dirty="0">
                          <a:effectLst/>
                        </a:rPr>
                        <a:t>\\Windows\\SysWOW64\\winmm.dll:mciSendStringW</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48595603"/>
                  </a:ext>
                </a:extLst>
              </a:tr>
              <a:tr h="400325">
                <a:tc rowSpan="4">
                  <a:txBody>
                    <a:bodyPr/>
                    <a:lstStyle/>
                    <a:p>
                      <a:pPr algn="ctr" rtl="0" fontAlgn="ctr"/>
                      <a:r>
                        <a:rPr lang="en-US" sz="1400" u="none" strike="noStrike" dirty="0">
                          <a:effectLst/>
                        </a:rPr>
                        <a:t>Graphic</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tc>
                  <a:txBody>
                    <a:bodyPr/>
                    <a:lstStyle/>
                    <a:p>
                      <a:pPr algn="l" rtl="0" fontAlgn="ctr"/>
                      <a:r>
                        <a:rPr lang="en-US" sz="1400" u="none" strike="noStrike" dirty="0">
                          <a:effectLst/>
                        </a:rPr>
                        <a:t>\\Windows\\winsxs\\x86_microsoft.windows.gdiplus_6595b64144ccf1df_1.1.7601.17514_none_72d18a4386696c80\\GdiPlus.dll:GdipCloneBitmapAreaI</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127264069"/>
                  </a:ext>
                </a:extLst>
              </a:tr>
              <a:tr h="212417">
                <a:tc vMerge="1">
                  <a:txBody>
                    <a:bodyPr/>
                    <a:lstStyle/>
                    <a:p>
                      <a:endParaRPr lang="zh-CN" altLang="en-US"/>
                    </a:p>
                  </a:txBody>
                  <a:tcPr/>
                </a:tc>
                <a:tc>
                  <a:txBody>
                    <a:bodyPr/>
                    <a:lstStyle/>
                    <a:p>
                      <a:pPr algn="l" rtl="0" fontAlgn="ctr"/>
                      <a:r>
                        <a:rPr lang="en-US" sz="1400" u="none" strike="noStrike" dirty="0">
                          <a:effectLst/>
                        </a:rPr>
                        <a:t>\\Windows\\SysWOW64\\gdi32.dll:GdiReleaseDC</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214438481"/>
                  </a:ext>
                </a:extLst>
              </a:tr>
              <a:tr h="400325">
                <a:tc vMerge="1">
                  <a:txBody>
                    <a:bodyPr/>
                    <a:lstStyle/>
                    <a:p>
                      <a:endParaRPr lang="zh-CN" altLang="en-US"/>
                    </a:p>
                  </a:txBody>
                  <a:tcPr/>
                </a:tc>
                <a:tc>
                  <a:txBody>
                    <a:bodyPr/>
                    <a:lstStyle/>
                    <a:p>
                      <a:pPr algn="l" rtl="0" fontAlgn="ctr"/>
                      <a:r>
                        <a:rPr lang="en-US" sz="1400" u="none" strike="noStrike" dirty="0">
                          <a:effectLst/>
                        </a:rPr>
                        <a:t>\\Windows\\winsxs\\x86_microsoft.windows.gdiplus_6595b64144ccf1df_1.1.7601.17514_none_72d18a4386696c80\\GdiPlus.dll:GdipGetImageThumbnail</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489451945"/>
                  </a:ext>
                </a:extLst>
              </a:tr>
              <a:tr h="400325">
                <a:tc vMerge="1">
                  <a:txBody>
                    <a:bodyPr/>
                    <a:lstStyle/>
                    <a:p>
                      <a:endParaRPr lang="zh-CN" altLang="en-US"/>
                    </a:p>
                  </a:txBody>
                  <a:tcPr/>
                </a:tc>
                <a:tc>
                  <a:txBody>
                    <a:bodyPr/>
                    <a:lstStyle/>
                    <a:p>
                      <a:pPr algn="l" rtl="0" fontAlgn="ctr"/>
                      <a:r>
                        <a:rPr lang="en-US" sz="1400" u="none" strike="noStrike" dirty="0">
                          <a:effectLst/>
                        </a:rPr>
                        <a:t>\\Windows\\winsxs\\x86_microsoft.windows.gdiplus_6595b64144ccf1df_1.1.7601.17514_none_72d18a4386696c80\\GdiPlus.dll:GdipCreateSolidFill</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856111938"/>
                  </a:ext>
                </a:extLst>
              </a:tr>
              <a:tr h="212417">
                <a:tc rowSpan="4">
                  <a:txBody>
                    <a:bodyPr/>
                    <a:lstStyle/>
                    <a:p>
                      <a:pPr algn="ctr" rtl="0" fontAlgn="ctr"/>
                      <a:r>
                        <a:rPr lang="en-US" sz="1400" u="none" strike="noStrike">
                          <a:effectLst/>
                        </a:rPr>
                        <a:t>User Interaction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6379" marR="6379" marT="6379" marB="0" anchor="ctr"/>
                </a:tc>
                <a:tc>
                  <a:txBody>
                    <a:bodyPr/>
                    <a:lstStyle/>
                    <a:p>
                      <a:pPr algn="l" rtl="0" fontAlgn="ctr"/>
                      <a:r>
                        <a:rPr lang="en-US" sz="1400" u="none" strike="noStrike" dirty="0">
                          <a:effectLst/>
                        </a:rPr>
                        <a:t>\\Windows\\System32\\user32.dll:EnumDisplayMonitors</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3340240686"/>
                  </a:ext>
                </a:extLst>
              </a:tr>
              <a:tr h="212417">
                <a:tc vMerge="1">
                  <a:txBody>
                    <a:bodyPr/>
                    <a:lstStyle/>
                    <a:p>
                      <a:endParaRPr lang="zh-CN" altLang="en-US"/>
                    </a:p>
                  </a:txBody>
                  <a:tcPr/>
                </a:tc>
                <a:tc>
                  <a:txBody>
                    <a:bodyPr/>
                    <a:lstStyle/>
                    <a:p>
                      <a:pPr algn="l" rtl="0" fontAlgn="ctr"/>
                      <a:r>
                        <a:rPr lang="en-US" sz="1400" u="none" strike="noStrike" dirty="0">
                          <a:effectLst/>
                        </a:rPr>
                        <a:t>\\Windows\\System32\\user32.dll:SetScrollInfo</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3111636630"/>
                  </a:ext>
                </a:extLst>
              </a:tr>
              <a:tr h="212417">
                <a:tc vMerge="1">
                  <a:txBody>
                    <a:bodyPr/>
                    <a:lstStyle/>
                    <a:p>
                      <a:endParaRPr lang="zh-CN" altLang="en-US"/>
                    </a:p>
                  </a:txBody>
                  <a:tcPr/>
                </a:tc>
                <a:tc>
                  <a:txBody>
                    <a:bodyPr/>
                    <a:lstStyle/>
                    <a:p>
                      <a:pPr algn="l" rtl="0" fontAlgn="ctr"/>
                      <a:r>
                        <a:rPr lang="en-US" sz="1400" u="none" strike="noStrike" dirty="0">
                          <a:effectLst/>
                        </a:rPr>
                        <a:t>\\Windows\\System32\\user32.dll:EnumWindows</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2328691627"/>
                  </a:ext>
                </a:extLst>
              </a:tr>
              <a:tr h="212417">
                <a:tc vMerge="1">
                  <a:txBody>
                    <a:bodyPr/>
                    <a:lstStyle/>
                    <a:p>
                      <a:endParaRPr lang="zh-CN" altLang="en-US"/>
                    </a:p>
                  </a:txBody>
                  <a:tcPr/>
                </a:tc>
                <a:tc>
                  <a:txBody>
                    <a:bodyPr/>
                    <a:lstStyle/>
                    <a:p>
                      <a:pPr algn="l" rtl="0" fontAlgn="ctr"/>
                      <a:r>
                        <a:rPr lang="en-US" sz="1400" u="none" strike="noStrike" dirty="0">
                          <a:effectLst/>
                        </a:rPr>
                        <a:t>\\Windows\\System32\\user32.dll:GetWindowTextW</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79" marR="6379" marT="6379" marB="0" anchor="ctr"/>
                </a:tc>
                <a:extLst>
                  <a:ext uri="{0D108BD9-81ED-4DB2-BD59-A6C34878D82A}">
                    <a16:rowId xmlns:a16="http://schemas.microsoft.com/office/drawing/2014/main" xmlns="" val="2259689278"/>
                  </a:ext>
                </a:extLst>
              </a:tr>
            </a:tbl>
          </a:graphicData>
        </a:graphic>
      </p:graphicFrame>
    </p:spTree>
    <p:extLst>
      <p:ext uri="{BB962C8B-B14F-4D97-AF65-F5344CB8AC3E}">
        <p14:creationId xmlns:p14="http://schemas.microsoft.com/office/powerpoint/2010/main" val="117911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CDM 19</a:t>
            </a:r>
            <a:endParaRPr lang="en-US" dirty="0">
              <a:solidFill>
                <a:srgbClr val="FF0000"/>
              </a:solidFill>
            </a:endParaRPr>
          </a:p>
        </p:txBody>
      </p:sp>
      <p:sp>
        <p:nvSpPr>
          <p:cNvPr id="3" name="Rectangle 2"/>
          <p:cNvSpPr/>
          <p:nvPr/>
        </p:nvSpPr>
        <p:spPr>
          <a:xfrm>
            <a:off x="152400" y="901020"/>
            <a:ext cx="8915400" cy="5509200"/>
          </a:xfrm>
          <a:prstGeom prst="rect">
            <a:avLst/>
          </a:prstGeom>
        </p:spPr>
        <p:txBody>
          <a:bodyPr wrap="square">
            <a:spAutoFit/>
          </a:bodyPr>
          <a:lstStyle/>
          <a:p>
            <a:pPr marL="342900" indent="-342900">
              <a:buFont typeface="Arial" panose="020B0604020202020204" pitchFamily="34" charset="0"/>
              <a:buChar char="•"/>
            </a:pPr>
            <a:r>
              <a:rPr lang="en-US" sz="2000" dirty="0"/>
              <a:t>CDM does not have mappings for every type of data we provide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Space and bandwidth waste using CDM18 format</a:t>
            </a:r>
          </a:p>
          <a:p>
            <a:pPr marL="342900" indent="-342900">
              <a:buFont typeface="Arial" panose="020B0604020202020204" pitchFamily="34" charset="0"/>
              <a:buChar char="•"/>
            </a:pPr>
            <a:endParaRPr lang="en-US" dirty="0">
              <a:solidFill>
                <a:srgbClr val="FF0000"/>
              </a:solidFill>
            </a:endParaRPr>
          </a:p>
          <a:p>
            <a:pPr marL="342900" indent="-342900">
              <a:buFont typeface="Arial" panose="020B0604020202020204" pitchFamily="34" charset="0"/>
              <a:buChar char="•"/>
            </a:pPr>
            <a:r>
              <a:rPr lang="en-US" sz="2000" dirty="0"/>
              <a:t>EVENT_OTHER was inefficient for frequently produced data (e.g. APIs)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We combine several APIs related to one thread to one CDM record to reduce bandwidth:</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xmlns="" id="{52015397-F3A8-0544-8129-19E87DA11238}"/>
              </a:ext>
            </a:extLst>
          </p:cNvPr>
          <p:cNvPicPr>
            <a:picLocks noChangeAspect="1"/>
          </p:cNvPicPr>
          <p:nvPr/>
        </p:nvPicPr>
        <p:blipFill>
          <a:blip r:embed="rId2"/>
          <a:stretch>
            <a:fillRect/>
          </a:stretch>
        </p:blipFill>
        <p:spPr>
          <a:xfrm>
            <a:off x="1450340" y="3314700"/>
            <a:ext cx="6235700" cy="1625600"/>
          </a:xfrm>
          <a:prstGeom prst="rect">
            <a:avLst/>
          </a:prstGeom>
        </p:spPr>
      </p:pic>
    </p:spTree>
    <p:extLst>
      <p:ext uri="{BB962C8B-B14F-4D97-AF65-F5344CB8AC3E}">
        <p14:creationId xmlns:p14="http://schemas.microsoft.com/office/powerpoint/2010/main" val="1492525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Introduction"/>
          <p:cNvSpPr txBox="1">
            <a:spLocks noGrp="1"/>
          </p:cNvSpPr>
          <p:nvPr>
            <p:ph type="title"/>
          </p:nvPr>
        </p:nvSpPr>
        <p:spPr>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530351">
              <a:defRPr sz="1624"/>
            </a:lvl1pPr>
          </a:lstStyle>
          <a:p>
            <a:r>
              <a:rPr lang="en-US" sz="2200" dirty="0"/>
              <a:t>Outline</a:t>
            </a:r>
            <a:endParaRPr sz="2200" dirty="0"/>
          </a:p>
        </p:txBody>
      </p:sp>
      <p:sp>
        <p:nvSpPr>
          <p:cNvPr id="894" name="Rectangle 1">
            <a:hlinkClick r:id="rId3"/>
          </p:cNvPr>
          <p:cNvSpPr txBox="1"/>
          <p:nvPr/>
        </p:nvSpPr>
        <p:spPr>
          <a:xfrm>
            <a:off x="457200" y="2499607"/>
            <a:ext cx="127000" cy="61736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800"/>
            </a:lvl1pPr>
          </a:lstStyle>
          <a:p>
            <a:r>
              <a:t/>
            </a:r>
            <a:br/>
            <a:endParaRPr/>
          </a:p>
        </p:txBody>
      </p:sp>
      <p:sp>
        <p:nvSpPr>
          <p:cNvPr id="2" name="文本框 1">
            <a:extLst>
              <a:ext uri="{FF2B5EF4-FFF2-40B4-BE49-F238E27FC236}">
                <a16:creationId xmlns:a16="http://schemas.microsoft.com/office/drawing/2014/main" xmlns="" id="{44D61172-3437-4525-A4B7-D6D4972BE471}"/>
              </a:ext>
            </a:extLst>
          </p:cNvPr>
          <p:cNvSpPr txBox="1"/>
          <p:nvPr/>
        </p:nvSpPr>
        <p:spPr>
          <a:xfrm>
            <a:off x="304800" y="791447"/>
            <a:ext cx="8077200" cy="334784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a:solidFill>
                  <a:schemeClr val="bg1">
                    <a:lumMod val="85000"/>
                  </a:schemeClr>
                </a:solidFill>
              </a:rPr>
              <a:t>ETW Overview</a:t>
            </a:r>
          </a:p>
          <a:p>
            <a:pPr marL="342900" indent="-342900">
              <a:lnSpc>
                <a:spcPct val="150000"/>
              </a:lnSpc>
              <a:buFont typeface="Wingdings" panose="05000000000000000000" pitchFamily="2" charset="2"/>
              <a:buChar char="§"/>
            </a:pPr>
            <a:r>
              <a:rPr lang="en-US" sz="2400" dirty="0">
                <a:solidFill>
                  <a:schemeClr val="bg1">
                    <a:lumMod val="85000"/>
                  </a:schemeClr>
                </a:solidFill>
              </a:rPr>
              <a:t>Motivation and Design</a:t>
            </a:r>
          </a:p>
          <a:p>
            <a:pPr marL="342900" indent="-342900">
              <a:lnSpc>
                <a:spcPct val="150000"/>
              </a:lnSpc>
              <a:buFont typeface="Wingdings" panose="05000000000000000000" pitchFamily="2" charset="2"/>
              <a:buChar char="§"/>
            </a:pPr>
            <a:r>
              <a:rPr lang="en-US" sz="2400" dirty="0">
                <a:solidFill>
                  <a:schemeClr val="bg1">
                    <a:lumMod val="85000"/>
                  </a:schemeClr>
                </a:solidFill>
              </a:rPr>
              <a:t>System Implementation</a:t>
            </a:r>
          </a:p>
          <a:p>
            <a:pPr marL="342900" indent="-342900">
              <a:lnSpc>
                <a:spcPct val="150000"/>
              </a:lnSpc>
              <a:buFont typeface="Wingdings" panose="05000000000000000000" pitchFamily="2" charset="2"/>
              <a:buChar char="§"/>
            </a:pPr>
            <a:r>
              <a:rPr lang="en-US" sz="2400" dirty="0">
                <a:solidFill>
                  <a:schemeClr val="bg1">
                    <a:lumMod val="85000"/>
                  </a:schemeClr>
                </a:solidFill>
              </a:rPr>
              <a:t>Data Provided</a:t>
            </a:r>
          </a:p>
          <a:p>
            <a:pPr marL="342900" indent="-342900">
              <a:lnSpc>
                <a:spcPct val="150000"/>
              </a:lnSpc>
              <a:buFont typeface="Wingdings" panose="05000000000000000000" pitchFamily="2" charset="2"/>
              <a:buChar char="§"/>
            </a:pPr>
            <a:r>
              <a:rPr lang="en-US" sz="2400" kern="0" dirty="0"/>
              <a:t>Performance and Status</a:t>
            </a:r>
          </a:p>
          <a:p>
            <a:pPr marL="342900" indent="-342900">
              <a:lnSpc>
                <a:spcPct val="150000"/>
              </a:lnSpc>
              <a:buFont typeface="Wingdings" panose="05000000000000000000" pitchFamily="2" charset="2"/>
              <a:buChar char="§"/>
            </a:pPr>
            <a:r>
              <a:rPr lang="en-US" sz="2400" kern="0" dirty="0"/>
              <a:t>Conclusion</a:t>
            </a:r>
          </a:p>
        </p:txBody>
      </p:sp>
    </p:spTree>
    <p:extLst>
      <p:ext uri="{BB962C8B-B14F-4D97-AF65-F5344CB8AC3E}">
        <p14:creationId xmlns:p14="http://schemas.microsoft.com/office/powerpoint/2010/main" val="314646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defTabSz="530351"/>
            <a:r>
              <a:rPr lang="en-US" dirty="0"/>
              <a:t>Using ETW</a:t>
            </a:r>
          </a:p>
        </p:txBody>
      </p:sp>
      <p:sp>
        <p:nvSpPr>
          <p:cNvPr id="3" name="Content Placeholder 2"/>
          <p:cNvSpPr>
            <a:spLocks noGrp="1"/>
          </p:cNvSpPr>
          <p:nvPr>
            <p:ph idx="1"/>
          </p:nvPr>
        </p:nvSpPr>
        <p:spPr>
          <a:xfrm>
            <a:off x="146562" y="800100"/>
            <a:ext cx="8806937" cy="4267200"/>
          </a:xfrm>
        </p:spPr>
        <p:txBody>
          <a:bodyPr/>
          <a:lstStyle/>
          <a:p>
            <a:r>
              <a:rPr lang="en-US" sz="2400" dirty="0"/>
              <a:t>Robust, Lightweight, Built-in, Dynamic</a:t>
            </a:r>
          </a:p>
          <a:p>
            <a:endParaRPr lang="en-US" sz="2400" dirty="0"/>
          </a:p>
          <a:p>
            <a:r>
              <a:rPr lang="en-US" sz="2400" dirty="0"/>
              <a:t>Kernel Providers Used</a:t>
            </a:r>
          </a:p>
          <a:p>
            <a:pPr lvl="1"/>
            <a:r>
              <a:rPr lang="en-US" sz="2200" dirty="0"/>
              <a:t>Process, Thread</a:t>
            </a:r>
          </a:p>
          <a:p>
            <a:pPr lvl="1"/>
            <a:r>
              <a:rPr lang="en-US" sz="2200" dirty="0"/>
              <a:t>Registry</a:t>
            </a:r>
          </a:p>
          <a:p>
            <a:pPr lvl="1"/>
            <a:r>
              <a:rPr lang="en-US" sz="2200" dirty="0"/>
              <a:t>Network</a:t>
            </a:r>
          </a:p>
          <a:p>
            <a:pPr lvl="1"/>
            <a:r>
              <a:rPr lang="en-US" sz="2200" dirty="0"/>
              <a:t>File</a:t>
            </a:r>
          </a:p>
          <a:p>
            <a:pPr lvl="1"/>
            <a:r>
              <a:rPr lang="en-US" sz="2200" dirty="0" err="1"/>
              <a:t>Stackwalk</a:t>
            </a:r>
            <a:endParaRPr lang="en-US" sz="2200" dirty="0"/>
          </a:p>
        </p:txBody>
      </p:sp>
      <p:pic>
        <p:nvPicPr>
          <p:cNvPr id="4" name="图片 7" descr="图片 7">
            <a:extLst>
              <a:ext uri="{FF2B5EF4-FFF2-40B4-BE49-F238E27FC236}">
                <a16:creationId xmlns:a16="http://schemas.microsoft.com/office/drawing/2014/main" xmlns="" id="{9FB53351-736D-3847-B755-54924370A1B1}"/>
              </a:ext>
            </a:extLst>
          </p:cNvPr>
          <p:cNvPicPr>
            <a:picLocks noChangeAspect="1"/>
          </p:cNvPicPr>
          <p:nvPr/>
        </p:nvPicPr>
        <p:blipFill>
          <a:blip r:embed="rId2">
            <a:extLst/>
          </a:blip>
          <a:stretch>
            <a:fillRect/>
          </a:stretch>
        </p:blipFill>
        <p:spPr>
          <a:xfrm>
            <a:off x="3783606" y="1280152"/>
            <a:ext cx="5326866" cy="3307096"/>
          </a:xfrm>
          <a:prstGeom prst="rect">
            <a:avLst/>
          </a:prstGeom>
          <a:ln w="12700">
            <a:miter lim="400000"/>
          </a:ln>
        </p:spPr>
      </p:pic>
    </p:spTree>
    <p:extLst>
      <p:ext uri="{BB962C8B-B14F-4D97-AF65-F5344CB8AC3E}">
        <p14:creationId xmlns:p14="http://schemas.microsoft.com/office/powerpoint/2010/main" val="368655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72286-742E-5042-8890-0B1FB067D99D}"/>
              </a:ext>
            </a:extLst>
          </p:cNvPr>
          <p:cNvSpPr>
            <a:spLocks noGrp="1"/>
          </p:cNvSpPr>
          <p:nvPr>
            <p:ph type="title"/>
          </p:nvPr>
        </p:nvSpPr>
        <p:spPr>
          <a:xfrm>
            <a:off x="180975" y="182880"/>
            <a:ext cx="8772525" cy="330729"/>
          </a:xfrm>
        </p:spPr>
        <p:txBody>
          <a:bodyPr/>
          <a:lstStyle/>
          <a:p>
            <a:r>
              <a:rPr lang="en-US" dirty="0"/>
              <a:t>Performance for </a:t>
            </a:r>
            <a:r>
              <a:rPr lang="en-US" dirty="0" err="1"/>
              <a:t>Syscall</a:t>
            </a:r>
            <a:r>
              <a:rPr lang="en-US" dirty="0"/>
              <a:t> and Windows Events </a:t>
            </a:r>
            <a:r>
              <a:rPr lang="en-US" dirty="0">
                <a:solidFill>
                  <a:srgbClr val="FF0000"/>
                </a:solidFill>
              </a:rPr>
              <a:t>(REVISE)</a:t>
            </a:r>
          </a:p>
        </p:txBody>
      </p:sp>
      <p:sp>
        <p:nvSpPr>
          <p:cNvPr id="3" name="Content Placeholder 2">
            <a:extLst>
              <a:ext uri="{FF2B5EF4-FFF2-40B4-BE49-F238E27FC236}">
                <a16:creationId xmlns:a16="http://schemas.microsoft.com/office/drawing/2014/main" xmlns="" id="{F590A86D-35CC-E246-B1D7-5A3A8E6C5466}"/>
              </a:ext>
            </a:extLst>
          </p:cNvPr>
          <p:cNvSpPr>
            <a:spLocks noGrp="1"/>
          </p:cNvSpPr>
          <p:nvPr>
            <p:ph idx="1"/>
          </p:nvPr>
        </p:nvSpPr>
        <p:spPr>
          <a:xfrm>
            <a:off x="174879" y="723900"/>
            <a:ext cx="8772524" cy="3473451"/>
          </a:xfrm>
        </p:spPr>
        <p:txBody>
          <a:bodyPr/>
          <a:lstStyle/>
          <a:p>
            <a:r>
              <a:rPr lang="en-US" sz="2200" dirty="0"/>
              <a:t>Physical Machine</a:t>
            </a:r>
          </a:p>
          <a:p>
            <a:pPr lvl="1"/>
            <a:r>
              <a:rPr lang="en-US" altLang="zh-CN" sz="2200" dirty="0"/>
              <a:t>Computer Specification</a:t>
            </a:r>
            <a:endParaRPr lang="zh-CN" altLang="en-US" sz="2200" dirty="0"/>
          </a:p>
          <a:p>
            <a:pPr marL="733425" lvl="2" indent="-285750">
              <a:buFont typeface="Arial" panose="020B0604020202020204" pitchFamily="34" charset="0"/>
              <a:buChar char="•"/>
            </a:pPr>
            <a:r>
              <a:rPr lang="en-US" altLang="zh-CN" sz="2200" dirty="0"/>
              <a:t>CPU: Intel® Core™ i5-7500 CPU @3.40GHz</a:t>
            </a:r>
          </a:p>
          <a:p>
            <a:pPr marL="733425" lvl="2" indent="-285750">
              <a:buFont typeface="Arial" panose="020B0604020202020204" pitchFamily="34" charset="0"/>
              <a:buChar char="•"/>
            </a:pPr>
            <a:r>
              <a:rPr lang="en-US" altLang="zh-CN" sz="2200" dirty="0"/>
              <a:t>RAM:8GB</a:t>
            </a:r>
          </a:p>
          <a:p>
            <a:pPr marL="733425" lvl="2" indent="-285750">
              <a:buFont typeface="Arial" panose="020B0604020202020204" pitchFamily="34" charset="0"/>
              <a:buChar char="•"/>
            </a:pPr>
            <a:r>
              <a:rPr lang="en-US" altLang="zh-CN" sz="2200" dirty="0"/>
              <a:t>Operation System: Windows 7 SP1  64-bit </a:t>
            </a:r>
            <a:endParaRPr lang="zh-CN" altLang="en-US" sz="2200" dirty="0"/>
          </a:p>
          <a:p>
            <a:pPr lvl="1"/>
            <a:r>
              <a:rPr lang="en-US" sz="2200" dirty="0"/>
              <a:t>Timing</a:t>
            </a:r>
          </a:p>
          <a:p>
            <a:pPr lvl="2"/>
            <a:r>
              <a:rPr lang="en-US" sz="2200" dirty="0"/>
              <a:t>Running for over 5 days</a:t>
            </a:r>
          </a:p>
          <a:p>
            <a:pPr lvl="1"/>
            <a:r>
              <a:rPr lang="en-US" sz="2200" dirty="0"/>
              <a:t>Status</a:t>
            </a:r>
          </a:p>
          <a:p>
            <a:pPr lvl="2"/>
            <a:r>
              <a:rPr lang="en-US" sz="2200" dirty="0"/>
              <a:t>Data amount: 1.6 billion records</a:t>
            </a:r>
          </a:p>
          <a:p>
            <a:pPr lvl="2"/>
            <a:r>
              <a:rPr lang="en-US" sz="2200" dirty="0"/>
              <a:t>Speed: 20-200 KB/s</a:t>
            </a:r>
          </a:p>
          <a:p>
            <a:pPr lvl="2"/>
            <a:r>
              <a:rPr lang="en-US" sz="2200" dirty="0"/>
              <a:t>CPU: 1-4%</a:t>
            </a:r>
          </a:p>
          <a:p>
            <a:pPr lvl="2"/>
            <a:r>
              <a:rPr lang="en-US" sz="2200" dirty="0"/>
              <a:t>Memory: 30-40 MB</a:t>
            </a:r>
          </a:p>
        </p:txBody>
      </p:sp>
    </p:spTree>
    <p:extLst>
      <p:ext uri="{BB962C8B-B14F-4D97-AF65-F5344CB8AC3E}">
        <p14:creationId xmlns:p14="http://schemas.microsoft.com/office/powerpoint/2010/main" val="78408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266700"/>
            <a:ext cx="8772525" cy="330729"/>
          </a:xfrm>
        </p:spPr>
        <p:txBody>
          <a:bodyPr/>
          <a:lstStyle/>
          <a:p>
            <a:r>
              <a:rPr lang="en-US" dirty="0"/>
              <a:t>Performance with Call Stack Trace Collection </a:t>
            </a:r>
            <a:r>
              <a:rPr lang="en-US" dirty="0">
                <a:solidFill>
                  <a:srgbClr val="FF0000"/>
                </a:solidFill>
              </a:rPr>
              <a:t>(REVISE)</a:t>
            </a:r>
          </a:p>
        </p:txBody>
      </p:sp>
      <p:sp>
        <p:nvSpPr>
          <p:cNvPr id="3" name="Content Placeholder 2"/>
          <p:cNvSpPr>
            <a:spLocks noGrp="1"/>
          </p:cNvSpPr>
          <p:nvPr>
            <p:ph idx="1"/>
          </p:nvPr>
        </p:nvSpPr>
        <p:spPr/>
        <p:txBody>
          <a:bodyPr/>
          <a:lstStyle/>
          <a:p>
            <a:r>
              <a:rPr lang="en-US" sz="2000" dirty="0"/>
              <a:t>~10K records + ~10K </a:t>
            </a:r>
            <a:r>
              <a:rPr lang="en-US" sz="2000" dirty="0" err="1"/>
              <a:t>callstack</a:t>
            </a:r>
            <a:r>
              <a:rPr lang="en-US" sz="2000" dirty="0"/>
              <a:t> records per second, taking 25% of CPU usage (2.2GHz, 4 cores)</a:t>
            </a:r>
          </a:p>
          <a:p>
            <a:endParaRPr lang="en-US" sz="2000" dirty="0"/>
          </a:p>
          <a:p>
            <a:r>
              <a:rPr lang="en-US" sz="2000" dirty="0"/>
              <a:t>400-800MB of memory usage; 400MB for ETW session, 400MB for record queue</a:t>
            </a:r>
          </a:p>
          <a:p>
            <a:endParaRPr lang="en-US" sz="2000" dirty="0"/>
          </a:p>
          <a:p>
            <a:r>
              <a:rPr lang="en-US" altLang="zh-CN" sz="2000" dirty="0"/>
              <a:t>We are improving the performance to </a:t>
            </a:r>
            <a:r>
              <a:rPr lang="en-US" sz="2000" dirty="0"/>
              <a:t>provide </a:t>
            </a:r>
            <a:r>
              <a:rPr lang="en-US" sz="2000" dirty="0" err="1"/>
              <a:t>callstack</a:t>
            </a:r>
            <a:r>
              <a:rPr lang="en-US" sz="2000" dirty="0"/>
              <a:t> information in </a:t>
            </a:r>
            <a:r>
              <a:rPr lang="en-US" sz="2000"/>
              <a:t>real time</a:t>
            </a:r>
            <a:endParaRPr lang="en-US" sz="2000" dirty="0"/>
          </a:p>
          <a:p>
            <a:pPr lvl="1"/>
            <a:r>
              <a:rPr lang="en-US" sz="1800" dirty="0"/>
              <a:t>Implement proposed improvements into the collector code</a:t>
            </a:r>
          </a:p>
          <a:p>
            <a:endParaRPr lang="en-US" dirty="0">
              <a:solidFill>
                <a:schemeClr val="accent4"/>
              </a:solidFill>
            </a:endParaRPr>
          </a:p>
        </p:txBody>
      </p:sp>
    </p:spTree>
    <p:extLst>
      <p:ext uri="{BB962C8B-B14F-4D97-AF65-F5344CB8AC3E}">
        <p14:creationId xmlns:p14="http://schemas.microsoft.com/office/powerpoint/2010/main" val="1330509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Introduction"/>
          <p:cNvSpPr txBox="1">
            <a:spLocks noGrp="1"/>
          </p:cNvSpPr>
          <p:nvPr>
            <p:ph type="title"/>
          </p:nvPr>
        </p:nvSpPr>
        <p:spPr>
          <a:xfrm>
            <a:off x="180975" y="182879"/>
            <a:ext cx="8772525" cy="330731"/>
          </a:xfrm>
          <a:prstGeom prst="rect">
            <a:avLst/>
          </a:prstGeom>
        </p:spPr>
        <p:txBody>
          <a:bodyPr lIns="45718" tIns="45718" rIns="45718" bIns="45718"/>
          <a:lstStyle>
            <a:lvl1pPr defTabSz="530351">
              <a:defRPr sz="1624"/>
            </a:lvl1pPr>
          </a:lstStyle>
          <a:p>
            <a:r>
              <a:rPr sz="2200" dirty="0"/>
              <a:t>Comparison with </a:t>
            </a:r>
            <a:r>
              <a:rPr sz="2200" dirty="0" err="1"/>
              <a:t>FiveDirections</a:t>
            </a:r>
            <a:endParaRPr sz="2200" dirty="0"/>
          </a:p>
        </p:txBody>
      </p:sp>
      <p:graphicFrame>
        <p:nvGraphicFramePr>
          <p:cNvPr id="908" name="表格 1"/>
          <p:cNvGraphicFramePr/>
          <p:nvPr>
            <p:extLst>
              <p:ext uri="{D42A27DB-BD31-4B8C-83A1-F6EECF244321}">
                <p14:modId xmlns:p14="http://schemas.microsoft.com/office/powerpoint/2010/main" val="3632946397"/>
              </p:ext>
            </p:extLst>
          </p:nvPr>
        </p:nvGraphicFramePr>
        <p:xfrm>
          <a:off x="1351052" y="1379306"/>
          <a:ext cx="6398895" cy="2468880"/>
        </p:xfrm>
        <a:graphic>
          <a:graphicData uri="http://schemas.openxmlformats.org/drawingml/2006/table">
            <a:tbl>
              <a:tblPr/>
              <a:tblGrid>
                <a:gridCol w="2132965">
                  <a:extLst>
                    <a:ext uri="{9D8B030D-6E8A-4147-A177-3AD203B41FA5}">
                      <a16:colId xmlns:a16="http://schemas.microsoft.com/office/drawing/2014/main" xmlns="" val="20000"/>
                    </a:ext>
                  </a:extLst>
                </a:gridCol>
                <a:gridCol w="2132965">
                  <a:extLst>
                    <a:ext uri="{9D8B030D-6E8A-4147-A177-3AD203B41FA5}">
                      <a16:colId xmlns:a16="http://schemas.microsoft.com/office/drawing/2014/main" xmlns="" val="20001"/>
                    </a:ext>
                  </a:extLst>
                </a:gridCol>
                <a:gridCol w="2132965">
                  <a:extLst>
                    <a:ext uri="{9D8B030D-6E8A-4147-A177-3AD203B41FA5}">
                      <a16:colId xmlns:a16="http://schemas.microsoft.com/office/drawing/2014/main" xmlns="" val="20002"/>
                    </a:ext>
                  </a:extLst>
                </a:gridCol>
              </a:tblGrid>
              <a:tr h="272632">
                <a:tc>
                  <a:txBody>
                    <a:bodyPr/>
                    <a:lstStyle/>
                    <a:p>
                      <a:pPr algn="ctr" defTabSz="457200">
                        <a:defRPr sz="1800"/>
                      </a:pPr>
                      <a:endParaRPr dirty="0"/>
                    </a:p>
                  </a:txBody>
                  <a:tcPr marL="45720" marR="45720" horzOverflow="overflow">
                    <a:solidFill>
                      <a:schemeClr val="bg1">
                        <a:lumMod val="85000"/>
                      </a:schemeClr>
                    </a:solidFill>
                  </a:tcPr>
                </a:tc>
                <a:tc>
                  <a:txBody>
                    <a:bodyPr/>
                    <a:lstStyle/>
                    <a:p>
                      <a:pPr algn="ctr" defTabSz="457200">
                        <a:defRPr sz="1800"/>
                      </a:pPr>
                      <a:r>
                        <a:t>MARPLE</a:t>
                      </a:r>
                    </a:p>
                  </a:txBody>
                  <a:tcPr marL="45720" marR="45720" horzOverflow="overflow"/>
                </a:tc>
                <a:tc>
                  <a:txBody>
                    <a:bodyPr/>
                    <a:lstStyle/>
                    <a:p>
                      <a:pPr algn="ctr" defTabSz="457200">
                        <a:defRPr sz="1800"/>
                      </a:pPr>
                      <a:r>
                        <a:t>5D</a:t>
                      </a:r>
                    </a:p>
                  </a:txBody>
                  <a:tcPr marL="45720" marR="45720" horzOverflow="overflow"/>
                </a:tc>
                <a:extLst>
                  <a:ext uri="{0D108BD9-81ED-4DB2-BD59-A6C34878D82A}">
                    <a16:rowId xmlns:a16="http://schemas.microsoft.com/office/drawing/2014/main" xmlns="" val="10000"/>
                  </a:ext>
                </a:extLst>
              </a:tr>
              <a:tr h="272632">
                <a:tc>
                  <a:txBody>
                    <a:bodyPr/>
                    <a:lstStyle/>
                    <a:p>
                      <a:pPr algn="ctr" defTabSz="457200">
                        <a:defRPr sz="1800"/>
                      </a:pPr>
                      <a:r>
                        <a:rPr lang="en-US" dirty="0" smtClean="0"/>
                        <a:t>API</a:t>
                      </a:r>
                      <a:endParaRPr dirty="0"/>
                    </a:p>
                  </a:txBody>
                  <a:tcPr marL="45720" marR="45720" horzOverflow="overflow"/>
                </a:tc>
                <a:tc>
                  <a:txBody>
                    <a:bodyPr/>
                    <a:lstStyle/>
                    <a:p>
                      <a:pPr algn="ctr" defTabSz="457200">
                        <a:defRPr sz="1800"/>
                      </a:pPr>
                      <a:r>
                        <a:rPr lang="en-US" i="1" dirty="0" smtClean="0"/>
                        <a:t>√</a:t>
                      </a:r>
                      <a:endParaRPr lang="en-US" i="1" dirty="0"/>
                    </a:p>
                  </a:txBody>
                  <a:tcPr marL="45720" marR="45720" horzOverflow="overflow"/>
                </a:tc>
                <a:tc>
                  <a:txBody>
                    <a:bodyPr/>
                    <a:lstStyle/>
                    <a:p>
                      <a:pPr algn="ctr" defTabSz="457200">
                        <a:defRPr sz="1800"/>
                      </a:pPr>
                      <a:r>
                        <a:rPr dirty="0"/>
                        <a:t>×</a:t>
                      </a:r>
                    </a:p>
                  </a:txBody>
                  <a:tcPr marL="45720" marR="45720" horzOverflow="overflow"/>
                </a:tc>
                <a:extLst>
                  <a:ext uri="{0D108BD9-81ED-4DB2-BD59-A6C34878D82A}">
                    <a16:rowId xmlns:a16="http://schemas.microsoft.com/office/drawing/2014/main" xmlns="" val="10001"/>
                  </a:ext>
                </a:extLst>
              </a:tr>
              <a:tr h="272632">
                <a:tc>
                  <a:txBody>
                    <a:bodyPr/>
                    <a:lstStyle/>
                    <a:p>
                      <a:pPr algn="ctr" defTabSz="457200">
                        <a:defRPr sz="1800"/>
                      </a:pPr>
                      <a:r>
                        <a:rPr lang="en-US" dirty="0" smtClean="0"/>
                        <a:t>API &amp;</a:t>
                      </a:r>
                      <a:r>
                        <a:rPr lang="en-US" baseline="0" dirty="0" smtClean="0"/>
                        <a:t> Event correlation</a:t>
                      </a:r>
                      <a:endParaRPr dirty="0"/>
                    </a:p>
                  </a:txBody>
                  <a:tcPr marL="45720" marR="45720" horzOverflow="overflow"/>
                </a:tc>
                <a:tc>
                  <a:txBody>
                    <a:bodyPr/>
                    <a:lstStyle/>
                    <a:p>
                      <a:pPr algn="ctr" defTabSz="457200">
                        <a:defRPr sz="1800"/>
                      </a:pPr>
                      <a:r>
                        <a:rPr lang="en-US" i="1" dirty="0"/>
                        <a:t>√</a:t>
                      </a:r>
                    </a:p>
                  </a:txBody>
                  <a:tcPr marL="45720" marR="45720" horzOverflow="overflow"/>
                </a:tc>
                <a:tc>
                  <a:txBody>
                    <a:bodyPr/>
                    <a:lstStyle/>
                    <a:p>
                      <a:pPr algn="ctr" defTabSz="457200">
                        <a:defRPr sz="1800"/>
                      </a:pPr>
                      <a:r>
                        <a:rPr dirty="0"/>
                        <a:t>×</a:t>
                      </a:r>
                    </a:p>
                  </a:txBody>
                  <a:tcPr marL="45720" marR="45720" horzOverflow="overflow"/>
                </a:tc>
                <a:extLst>
                  <a:ext uri="{0D108BD9-81ED-4DB2-BD59-A6C34878D82A}">
                    <a16:rowId xmlns:a16="http://schemas.microsoft.com/office/drawing/2014/main" xmlns="" val="10002"/>
                  </a:ext>
                </a:extLst>
              </a:tr>
              <a:tr h="272632">
                <a:tc>
                  <a:txBody>
                    <a:bodyPr/>
                    <a:lstStyle/>
                    <a:p>
                      <a:pPr algn="ctr" defTabSz="457200">
                        <a:defRPr sz="1800"/>
                      </a:pPr>
                      <a:r>
                        <a:rPr dirty="0"/>
                        <a:t>Thread Information</a:t>
                      </a:r>
                    </a:p>
                  </a:txBody>
                  <a:tcPr marL="45720" marR="45720" horzOverflow="overflow"/>
                </a:tc>
                <a:tc>
                  <a:txBody>
                    <a:bodyPr/>
                    <a:lstStyle/>
                    <a:p>
                      <a:pPr algn="ctr" defTabSz="457200">
                        <a:defRPr sz="1800"/>
                      </a:pPr>
                      <a:r>
                        <a:rPr i="1" dirty="0"/>
                        <a:t>√</a:t>
                      </a:r>
                    </a:p>
                  </a:txBody>
                  <a:tcPr marL="45720" marR="45720" horzOverflow="overflow"/>
                </a:tc>
                <a:tc>
                  <a:txBody>
                    <a:bodyPr/>
                    <a:lstStyle/>
                    <a:p>
                      <a:pPr algn="ctr" defTabSz="457200">
                        <a:defRPr sz="1800"/>
                      </a:pPr>
                      <a:r>
                        <a:rPr lang="en-US" i="1" dirty="0"/>
                        <a:t>√</a:t>
                      </a:r>
                    </a:p>
                  </a:txBody>
                  <a:tcPr marL="45720" marR="45720" horzOverflow="overflow"/>
                </a:tc>
                <a:extLst>
                  <a:ext uri="{0D108BD9-81ED-4DB2-BD59-A6C34878D82A}">
                    <a16:rowId xmlns:a16="http://schemas.microsoft.com/office/drawing/2014/main" xmlns="" val="10003"/>
                  </a:ext>
                </a:extLst>
              </a:tr>
              <a:tr h="272632">
                <a:tc>
                  <a:txBody>
                    <a:bodyPr/>
                    <a:lstStyle/>
                    <a:p>
                      <a:pPr algn="ctr" defTabSz="457200">
                        <a:defRPr sz="1800"/>
                      </a:pPr>
                      <a:r>
                        <a:rPr dirty="0"/>
                        <a:t>User Level Events</a:t>
                      </a:r>
                    </a:p>
                  </a:txBody>
                  <a:tcPr marL="45720" marR="45720" horzOverflow="overflow"/>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a:pPr>
                      <a:r>
                        <a:rPr lang="en-US" dirty="0"/>
                        <a:t>×</a:t>
                      </a:r>
                    </a:p>
                  </a:txBody>
                  <a:tcPr marL="45720" marR="45720" horzOverflow="overflow"/>
                </a:tc>
                <a:tc>
                  <a:txBody>
                    <a:bodyPr/>
                    <a:lstStyle/>
                    <a:p>
                      <a:pPr algn="ctr" defTabSz="457200">
                        <a:defRPr sz="1800"/>
                      </a:pPr>
                      <a:r>
                        <a:rPr i="1" dirty="0"/>
                        <a:t>√</a:t>
                      </a:r>
                    </a:p>
                  </a:txBody>
                  <a:tcPr marL="45720" marR="45720" horzOverflow="overflow"/>
                </a:tc>
                <a:extLst>
                  <a:ext uri="{0D108BD9-81ED-4DB2-BD59-A6C34878D82A}">
                    <a16:rowId xmlns:a16="http://schemas.microsoft.com/office/drawing/2014/main" xmlns="" val="10004"/>
                  </a:ext>
                </a:extLst>
              </a:tr>
              <a:tr h="272632">
                <a:tc>
                  <a:txBody>
                    <a:bodyPr/>
                    <a:lstStyle/>
                    <a:p>
                      <a:pPr defTabSz="457200">
                        <a:defRPr sz="1800"/>
                      </a:pPr>
                      <a:r>
                        <a:rPr dirty="0"/>
                        <a:t>Real-time Parsing</a:t>
                      </a:r>
                    </a:p>
                  </a:txBody>
                  <a:tcPr marL="45720" marR="45720" horzOverflow="overflow"/>
                </a:tc>
                <a:tc>
                  <a:txBody>
                    <a:bodyPr/>
                    <a:lstStyle/>
                    <a:p>
                      <a:pPr algn="ctr" defTabSz="457200">
                        <a:defRPr sz="1800"/>
                      </a:pPr>
                      <a:r>
                        <a:rPr i="1" dirty="0"/>
                        <a:t>√</a:t>
                      </a:r>
                    </a:p>
                  </a:txBody>
                  <a:tcPr marL="45720" marR="45720" horzOverflow="overflow"/>
                </a:tc>
                <a:tc>
                  <a:txBody>
                    <a:bodyPr/>
                    <a:lstStyle/>
                    <a:p>
                      <a:pPr algn="ctr" defTabSz="457200">
                        <a:defRPr sz="1800"/>
                      </a:pPr>
                      <a:r>
                        <a:rPr lang="en-US" i="1" dirty="0"/>
                        <a:t>√</a:t>
                      </a:r>
                    </a:p>
                  </a:txBody>
                  <a:tcPr marL="45720" marR="45720" horzOverflow="overflow"/>
                </a:tc>
                <a:extLst>
                  <a:ext uri="{0D108BD9-81ED-4DB2-BD59-A6C34878D82A}">
                    <a16:rowId xmlns:a16="http://schemas.microsoft.com/office/drawing/2014/main" xmlns="" val="10005"/>
                  </a:ext>
                </a:extLst>
              </a:tr>
            </a:tbl>
          </a:graphicData>
        </a:graphic>
      </p:graphicFrame>
      <p:sp>
        <p:nvSpPr>
          <p:cNvPr id="909" name="TextBox 2"/>
          <p:cNvSpPr txBox="1"/>
          <p:nvPr/>
        </p:nvSpPr>
        <p:spPr>
          <a:xfrm>
            <a:off x="152400" y="4212221"/>
            <a:ext cx="8739843" cy="54199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600"/>
            </a:pPr>
            <a:r>
              <a:rPr dirty="0"/>
              <a:t>Notes: 5D is mainly user-level data, has to be saved to logs before reading from it.</a:t>
            </a:r>
          </a:p>
          <a:p>
            <a:pPr>
              <a:defRPr sz="1600"/>
            </a:pPr>
            <a:r>
              <a:rPr dirty="0"/>
              <a:t>We read directly from providers, have no disk access (save resource, small load on the system).</a:t>
            </a:r>
          </a:p>
        </p:txBody>
      </p:sp>
    </p:spTree>
    <p:extLst>
      <p:ext uri="{BB962C8B-B14F-4D97-AF65-F5344CB8AC3E}">
        <p14:creationId xmlns:p14="http://schemas.microsoft.com/office/powerpoint/2010/main" val="63215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E680C-99A7-D344-9E88-88A0B9011D8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xmlns="" id="{3BE20E9C-76C6-5346-AB18-CBE734D47340}"/>
              </a:ext>
            </a:extLst>
          </p:cNvPr>
          <p:cNvSpPr>
            <a:spLocks noGrp="1"/>
          </p:cNvSpPr>
          <p:nvPr>
            <p:ph idx="1"/>
          </p:nvPr>
        </p:nvSpPr>
        <p:spPr>
          <a:xfrm>
            <a:off x="180974" y="800100"/>
            <a:ext cx="8963025" cy="3886200"/>
          </a:xfrm>
        </p:spPr>
        <p:txBody>
          <a:bodyPr/>
          <a:lstStyle/>
          <a:p>
            <a:pPr marL="228600" indent="-228600" algn="l" rtl="0" eaLnBrk="1" fontAlgn="base" hangingPunct="1">
              <a:spcBef>
                <a:spcPts val="500"/>
              </a:spcBef>
              <a:spcAft>
                <a:spcPct val="0"/>
              </a:spcAft>
              <a:buClr>
                <a:schemeClr val="tx1"/>
              </a:buClr>
              <a:buFont typeface="Wingdings" pitchFamily="2" charset="2"/>
              <a:buChar char="§"/>
            </a:pPr>
            <a:r>
              <a:rPr lang="en-US" sz="2200" dirty="0" smtClean="0"/>
              <a:t>We provide all API data from ETW, kernel-level Events and their correlation </a:t>
            </a:r>
          </a:p>
          <a:p>
            <a:pPr marL="228600" indent="-228600" algn="l" rtl="0" eaLnBrk="1" fontAlgn="base" hangingPunct="1">
              <a:spcBef>
                <a:spcPts val="500"/>
              </a:spcBef>
              <a:spcAft>
                <a:spcPct val="0"/>
              </a:spcAft>
              <a:buClr>
                <a:schemeClr val="tx1"/>
              </a:buClr>
              <a:buFont typeface="Wingdings" pitchFamily="2" charset="2"/>
              <a:buChar char="§"/>
            </a:pPr>
            <a:endParaRPr lang="en-US" sz="2200" dirty="0" smtClean="0"/>
          </a:p>
          <a:p>
            <a:pPr marL="228600" indent="-228600" algn="l" rtl="0" eaLnBrk="1" fontAlgn="base" hangingPunct="1">
              <a:spcBef>
                <a:spcPts val="500"/>
              </a:spcBef>
              <a:spcAft>
                <a:spcPct val="0"/>
              </a:spcAft>
              <a:buClr>
                <a:schemeClr val="tx1"/>
              </a:buClr>
              <a:buFont typeface="Wingdings" pitchFamily="2" charset="2"/>
              <a:buChar char="§"/>
            </a:pPr>
            <a:r>
              <a:rPr lang="en-US" sz="2200" dirty="0" smtClean="0"/>
              <a:t>Such data are</a:t>
            </a:r>
            <a:r>
              <a:rPr lang="en-US" sz="2200" dirty="0" smtClean="0"/>
              <a:t> very helpful for detection and forensics</a:t>
            </a:r>
          </a:p>
          <a:p>
            <a:pPr lvl="1" indent="-228600">
              <a:spcBef>
                <a:spcPts val="500"/>
              </a:spcBef>
              <a:buFont typeface="Wingdings" pitchFamily="2" charset="2"/>
              <a:buChar char="§"/>
            </a:pPr>
            <a:r>
              <a:rPr lang="en-US" sz="2000" dirty="0" smtClean="0"/>
              <a:t>E.g., the RAT behaviors such as keylogging.</a:t>
            </a:r>
            <a:endParaRPr lang="en-US" sz="2000" dirty="0" smtClean="0"/>
          </a:p>
          <a:p>
            <a:pPr marL="0" indent="0" algn="l" rtl="0" eaLnBrk="1" fontAlgn="base" hangingPunct="1">
              <a:spcBef>
                <a:spcPts val="500"/>
              </a:spcBef>
              <a:spcAft>
                <a:spcPct val="0"/>
              </a:spcAft>
              <a:buClr>
                <a:schemeClr val="tx1"/>
              </a:buClr>
              <a:buNone/>
            </a:pPr>
            <a:r>
              <a:rPr lang="en-US" sz="2200" dirty="0" smtClean="0"/>
              <a:t> </a:t>
            </a:r>
            <a:endParaRPr lang="en-US" sz="2200" dirty="0"/>
          </a:p>
          <a:p>
            <a:pPr marL="228600" indent="-228600" algn="l" rtl="0" eaLnBrk="1" fontAlgn="base" hangingPunct="1">
              <a:spcBef>
                <a:spcPts val="500"/>
              </a:spcBef>
              <a:spcAft>
                <a:spcPct val="0"/>
              </a:spcAft>
              <a:buClr>
                <a:schemeClr val="tx1"/>
              </a:buClr>
              <a:buFont typeface="Wingdings" pitchFamily="2" charset="2"/>
              <a:buChar char="§"/>
            </a:pPr>
            <a:r>
              <a:rPr lang="en-US" sz="2200" dirty="0" smtClean="0"/>
              <a:t>Data </a:t>
            </a:r>
            <a:r>
              <a:rPr lang="en-US" sz="2200" dirty="0"/>
              <a:t>is sufficient for our TA2 </a:t>
            </a:r>
            <a:r>
              <a:rPr lang="en-US" sz="2200" dirty="0" smtClean="0"/>
              <a:t>system (see slides in our TA2 talk)</a:t>
            </a:r>
            <a:endParaRPr lang="en-US" sz="2200" dirty="0"/>
          </a:p>
          <a:p>
            <a:pPr marL="0" indent="0" algn="l" rtl="0" eaLnBrk="1" fontAlgn="base" hangingPunct="1">
              <a:spcBef>
                <a:spcPts val="500"/>
              </a:spcBef>
              <a:spcAft>
                <a:spcPct val="0"/>
              </a:spcAft>
              <a:buClr>
                <a:schemeClr val="tx1"/>
              </a:buClr>
              <a:buNone/>
            </a:pPr>
            <a:endParaRPr lang="en-US" sz="2200" dirty="0"/>
          </a:p>
          <a:p>
            <a:pPr marL="228600" indent="-228600" algn="l" rtl="0" eaLnBrk="1" fontAlgn="base" hangingPunct="1">
              <a:spcBef>
                <a:spcPts val="500"/>
              </a:spcBef>
              <a:spcAft>
                <a:spcPct val="0"/>
              </a:spcAft>
              <a:buClr>
                <a:schemeClr val="tx1"/>
              </a:buClr>
              <a:buFont typeface="Wingdings" pitchFamily="2" charset="2"/>
              <a:buChar char="§"/>
            </a:pPr>
            <a:r>
              <a:rPr lang="en-US" sz="2200" dirty="0"/>
              <a:t>Performance, stability and testing has been </a:t>
            </a:r>
            <a:r>
              <a:rPr lang="en-US" sz="2200" dirty="0" smtClean="0"/>
              <a:t>successful</a:t>
            </a:r>
            <a:endParaRPr lang="en-US" sz="2000" dirty="0"/>
          </a:p>
          <a:p>
            <a:pPr marL="228600" indent="-228600" algn="l" rtl="0" eaLnBrk="1" fontAlgn="base" hangingPunct="1">
              <a:spcBef>
                <a:spcPts val="500"/>
              </a:spcBef>
              <a:spcAft>
                <a:spcPct val="0"/>
              </a:spcAft>
              <a:buClr>
                <a:schemeClr val="tx1"/>
              </a:buClr>
              <a:buFont typeface="Wingdings" pitchFamily="2" charset="2"/>
              <a:buChar char="§"/>
            </a:pPr>
            <a:endParaRPr lang="en-US" sz="2000" dirty="0"/>
          </a:p>
        </p:txBody>
      </p:sp>
    </p:spTree>
    <p:extLst>
      <p:ext uri="{BB962C8B-B14F-4D97-AF65-F5344CB8AC3E}">
        <p14:creationId xmlns:p14="http://schemas.microsoft.com/office/powerpoint/2010/main" val="347287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t>The End</a:t>
            </a:r>
          </a:p>
        </p:txBody>
      </p:sp>
    </p:spTree>
    <p:extLst>
      <p:ext uri="{BB962C8B-B14F-4D97-AF65-F5344CB8AC3E}">
        <p14:creationId xmlns:p14="http://schemas.microsoft.com/office/powerpoint/2010/main" val="170180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E767ED-44DE-4E34-A120-ED47D8280620}"/>
              </a:ext>
            </a:extLst>
          </p:cNvPr>
          <p:cNvSpPr>
            <a:spLocks noGrp="1"/>
          </p:cNvSpPr>
          <p:nvPr>
            <p:ph type="title"/>
          </p:nvPr>
        </p:nvSpPr>
        <p:spPr/>
        <p:txBody>
          <a:bodyPr/>
          <a:lstStyle/>
          <a:p>
            <a:r>
              <a:rPr lang="en-US" altLang="zh-CN" sz="2800" b="1" dirty="0">
                <a:solidFill>
                  <a:srgbClr val="00649D"/>
                </a:solidFill>
              </a:rPr>
              <a:t>Why not Get API by Hooking?</a:t>
            </a:r>
            <a:endParaRPr lang="zh-CN" altLang="en-US" sz="2800" b="1" dirty="0">
              <a:solidFill>
                <a:srgbClr val="00649D"/>
              </a:solidFill>
            </a:endParaRPr>
          </a:p>
        </p:txBody>
      </p:sp>
      <p:sp>
        <p:nvSpPr>
          <p:cNvPr id="36" name="文本框 35">
            <a:extLst>
              <a:ext uri="{FF2B5EF4-FFF2-40B4-BE49-F238E27FC236}">
                <a16:creationId xmlns:a16="http://schemas.microsoft.com/office/drawing/2014/main" xmlns="" id="{94CEB175-F200-402B-9A98-7250C230A79A}"/>
              </a:ext>
            </a:extLst>
          </p:cNvPr>
          <p:cNvSpPr txBox="1"/>
          <p:nvPr/>
        </p:nvSpPr>
        <p:spPr>
          <a:xfrm>
            <a:off x="381000" y="952500"/>
            <a:ext cx="8218830" cy="2123658"/>
          </a:xfrm>
          <a:prstGeom prst="rect">
            <a:avLst/>
          </a:prstGeom>
          <a:noFill/>
        </p:spPr>
        <p:txBody>
          <a:bodyPr wrap="square" rtlCol="0">
            <a:spAutoFit/>
          </a:bodyPr>
          <a:lstStyle/>
          <a:p>
            <a:pPr marL="342900" indent="-342900">
              <a:buFont typeface="Arial" panose="020B0604020202020204" pitchFamily="34" charset="0"/>
              <a:buChar char="•"/>
            </a:pPr>
            <a:r>
              <a:rPr lang="en-US" altLang="zh-CN" sz="2200" dirty="0"/>
              <a:t>API information can only be received by hooking</a:t>
            </a:r>
          </a:p>
          <a:p>
            <a:pPr marL="342900" indent="-342900">
              <a:buFont typeface="Arial" panose="020B0604020202020204" pitchFamily="34" charset="0"/>
              <a:buChar char="•"/>
            </a:pPr>
            <a:endParaRPr lang="en-US" altLang="zh-CN" sz="2200" dirty="0"/>
          </a:p>
          <a:p>
            <a:pPr marL="342900" indent="-342900">
              <a:buFont typeface="Arial" panose="020B0604020202020204" pitchFamily="34" charset="0"/>
              <a:buChar char="•"/>
            </a:pPr>
            <a:r>
              <a:rPr lang="en-US" altLang="zh-CN" sz="2200" dirty="0"/>
              <a:t>User-Level hooking: Unstable, easy to evade</a:t>
            </a:r>
          </a:p>
          <a:p>
            <a:pPr marL="342900" indent="-342900">
              <a:buFont typeface="Arial" panose="020B0604020202020204" pitchFamily="34" charset="0"/>
              <a:buChar char="•"/>
            </a:pPr>
            <a:endParaRPr lang="en-US" altLang="zh-CN" sz="2200" dirty="0"/>
          </a:p>
          <a:p>
            <a:pPr marL="342900" indent="-342900">
              <a:buFont typeface="Arial" panose="020B0604020202020204" pitchFamily="34" charset="0"/>
              <a:buChar char="•"/>
            </a:pPr>
            <a:r>
              <a:rPr lang="en-US" altLang="zh-CN" sz="2200" dirty="0"/>
              <a:t>Kernel-Level hooking: Not allowed in windows 10</a:t>
            </a:r>
          </a:p>
          <a:p>
            <a:pPr marL="342900" indent="-342900">
              <a:buFont typeface="Arial" panose="020B0604020202020204" pitchFamily="34" charset="0"/>
              <a:buChar char="•"/>
            </a:pPr>
            <a:endParaRPr lang="zh-CN" altLang="en-US" sz="2200" dirty="0"/>
          </a:p>
        </p:txBody>
      </p:sp>
    </p:spTree>
    <p:extLst>
      <p:ext uri="{BB962C8B-B14F-4D97-AF65-F5344CB8AC3E}">
        <p14:creationId xmlns:p14="http://schemas.microsoft.com/office/powerpoint/2010/main" val="1149366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0427" y="1499286"/>
            <a:ext cx="7620000" cy="2308324"/>
          </a:xfrm>
          <a:prstGeom prst="rect">
            <a:avLst/>
          </a:prstGeom>
        </p:spPr>
        <p:txBody>
          <a:bodyPr wrap="square">
            <a:spAutoFit/>
          </a:bodyPr>
          <a:lstStyle/>
          <a:p>
            <a:r>
              <a:rPr lang="en-US" altLang="zh-CN" sz="1600" dirty="0">
                <a:solidFill>
                  <a:srgbClr val="000000"/>
                </a:solidFill>
                <a:latin typeface="Microsoft YaHei UI" panose="020B0503020204020204" pitchFamily="34" charset="-122"/>
                <a:ea typeface="Microsoft YaHei UI" panose="020B0503020204020204" pitchFamily="34" charset="-122"/>
              </a:rPr>
              <a:t>Function </a:t>
            </a:r>
            <a:r>
              <a:rPr lang="en-US" altLang="zh-CN" sz="1600" dirty="0" err="1">
                <a:solidFill>
                  <a:srgbClr val="000000"/>
                </a:solidFill>
                <a:latin typeface="Microsoft YaHei UI" panose="020B0503020204020204" pitchFamily="34" charset="-122"/>
                <a:ea typeface="Microsoft YaHei UI" panose="020B0503020204020204" pitchFamily="34" charset="-122"/>
              </a:rPr>
              <a:t>thunk</a:t>
            </a:r>
            <a:r>
              <a:rPr lang="en-US" altLang="zh-CN" sz="1600" dirty="0">
                <a:solidFill>
                  <a:srgbClr val="000000"/>
                </a:solidFill>
                <a:latin typeface="Microsoft YaHei UI" panose="020B0503020204020204" pitchFamily="34" charset="-122"/>
                <a:ea typeface="Microsoft YaHei UI" panose="020B0503020204020204" pitchFamily="34" charset="-122"/>
              </a:rPr>
              <a:t> is another problem. To optimize performance, the compiler has the part that is not commonly used in branch statements at the end of the module. Which cause parsing errors. According to our statistics, this will result in 2% APIs parsing errors.</a:t>
            </a:r>
          </a:p>
          <a:p>
            <a:endParaRPr lang="en-US" altLang="zh-CN" sz="1600" dirty="0">
              <a:solidFill>
                <a:srgbClr val="000000"/>
              </a:solidFill>
              <a:latin typeface="Microsoft YaHei UI" panose="020B0503020204020204" pitchFamily="34" charset="-122"/>
              <a:ea typeface="Microsoft YaHei UI" panose="020B0503020204020204" pitchFamily="34" charset="-122"/>
            </a:endParaRPr>
          </a:p>
          <a:p>
            <a:r>
              <a:rPr lang="en-US" altLang="zh-CN" sz="1600" dirty="0">
                <a:solidFill>
                  <a:srgbClr val="000000"/>
                </a:solidFill>
                <a:latin typeface="Microsoft YaHei UI" panose="020B0503020204020204" pitchFamily="34" charset="-122"/>
                <a:ea typeface="Microsoft YaHei UI" panose="020B0503020204020204" pitchFamily="34" charset="-122"/>
              </a:rPr>
              <a:t>Fortunately, we can find such information in PDB (Program Debug Database) files. </a:t>
            </a:r>
          </a:p>
          <a:p>
            <a:r>
              <a:rPr lang="en-US" altLang="zh-CN" sz="1600" dirty="0">
                <a:solidFill>
                  <a:srgbClr val="000000"/>
                </a:solidFill>
                <a:latin typeface="Microsoft YaHei UI" panose="020B0503020204020204" pitchFamily="34" charset="-122"/>
                <a:ea typeface="Microsoft YaHei UI" panose="020B0503020204020204" pitchFamily="34" charset="-122"/>
              </a:rPr>
              <a:t>The disassembly tool IDA can also help </a:t>
            </a:r>
            <a:r>
              <a:rPr lang="en-US" altLang="zh-CN" sz="1600" dirty="0" err="1">
                <a:solidFill>
                  <a:srgbClr val="000000"/>
                </a:solidFill>
                <a:latin typeface="Microsoft YaHei UI" panose="020B0503020204020204" pitchFamily="34" charset="-122"/>
                <a:ea typeface="Microsoft YaHei UI" panose="020B0503020204020204" pitchFamily="34" charset="-122"/>
              </a:rPr>
              <a:t>analyse</a:t>
            </a:r>
            <a:r>
              <a:rPr lang="en-US" altLang="zh-CN" sz="1600" dirty="0">
                <a:solidFill>
                  <a:srgbClr val="000000"/>
                </a:solidFill>
                <a:latin typeface="Microsoft YaHei UI" panose="020B0503020204020204" pitchFamily="34" charset="-122"/>
                <a:ea typeface="Microsoft YaHei UI" panose="020B0503020204020204" pitchFamily="34" charset="-122"/>
              </a:rPr>
              <a:t> DLL and return </a:t>
            </a:r>
            <a:r>
              <a:rPr lang="en-US" altLang="zh-CN" sz="1600" dirty="0" err="1">
                <a:solidFill>
                  <a:srgbClr val="000000"/>
                </a:solidFill>
                <a:latin typeface="Microsoft YaHei UI" panose="020B0503020204020204" pitchFamily="34" charset="-122"/>
                <a:ea typeface="Microsoft YaHei UI" panose="020B0503020204020204" pitchFamily="34" charset="-122"/>
              </a:rPr>
              <a:t>thunk</a:t>
            </a:r>
            <a:r>
              <a:rPr lang="en-US" altLang="zh-CN" sz="1600" dirty="0">
                <a:solidFill>
                  <a:srgbClr val="000000"/>
                </a:solidFill>
                <a:latin typeface="Microsoft YaHei UI" panose="020B0503020204020204" pitchFamily="34" charset="-122"/>
                <a:ea typeface="Microsoft YaHei UI" panose="020B0503020204020204" pitchFamily="34" charset="-122"/>
              </a:rPr>
              <a:t> location.</a:t>
            </a:r>
            <a:endParaRPr lang="zh-CN" altLang="en-US" sz="3200" dirty="0"/>
          </a:p>
        </p:txBody>
      </p:sp>
      <p:sp>
        <p:nvSpPr>
          <p:cNvPr id="6" name="Introduction"/>
          <p:cNvSpPr txBox="1">
            <a:spLocks/>
          </p:cNvSpPr>
          <p:nvPr/>
        </p:nvSpPr>
        <p:spPr bwMode="auto">
          <a:xfrm>
            <a:off x="76200" y="208005"/>
            <a:ext cx="8772525" cy="3307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530351" rtl="0" eaLnBrk="1" fontAlgn="base" hangingPunct="1">
              <a:lnSpc>
                <a:spcPct val="90000"/>
              </a:lnSpc>
              <a:spcBef>
                <a:spcPct val="0"/>
              </a:spcBef>
              <a:spcAft>
                <a:spcPct val="0"/>
              </a:spcAft>
              <a:defRPr sz="1624"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a:lstStyle>
          <a:p>
            <a:r>
              <a:rPr lang="en-US" sz="2500" dirty="0"/>
              <a:t>Function </a:t>
            </a:r>
            <a:r>
              <a:rPr lang="en-US" sz="2500" dirty="0" err="1"/>
              <a:t>Thunk</a:t>
            </a:r>
            <a:endParaRPr lang="en-US" sz="2500" dirty="0"/>
          </a:p>
        </p:txBody>
      </p:sp>
      <p:sp>
        <p:nvSpPr>
          <p:cNvPr id="2" name="文本框 1"/>
          <p:cNvSpPr txBox="1"/>
          <p:nvPr/>
        </p:nvSpPr>
        <p:spPr>
          <a:xfrm>
            <a:off x="430427" y="1485900"/>
            <a:ext cx="7696200" cy="584775"/>
          </a:xfrm>
          <a:prstGeom prst="rect">
            <a:avLst/>
          </a:prstGeom>
          <a:noFill/>
        </p:spPr>
        <p:txBody>
          <a:bodyPr wrap="square" rtlCol="0">
            <a:spAutoFit/>
          </a:bodyPr>
          <a:lstStyle/>
          <a:p>
            <a:endParaRPr lang="en-US" altLang="zh-CN" sz="1600" kern="0" dirty="0">
              <a:latin typeface="Microsoft YaHei UI" panose="020B0503020204020204" pitchFamily="34" charset="-122"/>
              <a:ea typeface="Microsoft YaHei UI" panose="020B0503020204020204" pitchFamily="34" charset="-122"/>
            </a:endParaRPr>
          </a:p>
          <a:p>
            <a:endParaRPr lang="zh-CN" altLang="en-US" sz="1600" kern="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01114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00" y="1257300"/>
            <a:ext cx="6324600" cy="1323439"/>
          </a:xfrm>
          <a:prstGeom prst="rect">
            <a:avLst/>
          </a:prstGeom>
        </p:spPr>
        <p:txBody>
          <a:bodyPr wrap="square">
            <a:spAutoFit/>
          </a:bodyPr>
          <a:lstStyle/>
          <a:p>
            <a:r>
              <a:rPr lang="en-US" altLang="zh-CN" sz="1600" dirty="0">
                <a:solidFill>
                  <a:srgbClr val="000000"/>
                </a:solidFill>
                <a:latin typeface="Microsoft YaHei UI" panose="020B0503020204020204" pitchFamily="34" charset="-122"/>
                <a:ea typeface="Microsoft YaHei UI" panose="020B0503020204020204" pitchFamily="34" charset="-122"/>
              </a:rPr>
              <a:t>When events are generating too fast. Some event may be lost, which will make the match be wrong. So we need to do alignment periodic. Sometimes two events will share the same timestamp. Maintain sequences for every process or thread will help a lot.</a:t>
            </a:r>
            <a:endParaRPr lang="zh-CN" altLang="en-US" sz="3200" dirty="0"/>
          </a:p>
        </p:txBody>
      </p:sp>
      <p:sp>
        <p:nvSpPr>
          <p:cNvPr id="6" name="Introduction"/>
          <p:cNvSpPr txBox="1">
            <a:spLocks/>
          </p:cNvSpPr>
          <p:nvPr/>
        </p:nvSpPr>
        <p:spPr bwMode="auto">
          <a:xfrm>
            <a:off x="56378" y="190500"/>
            <a:ext cx="8772525" cy="3307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530351" rtl="0" eaLnBrk="1" fontAlgn="base" hangingPunct="1">
              <a:lnSpc>
                <a:spcPct val="90000"/>
              </a:lnSpc>
              <a:spcBef>
                <a:spcPct val="0"/>
              </a:spcBef>
              <a:spcAft>
                <a:spcPct val="0"/>
              </a:spcAft>
              <a:defRPr sz="1624"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a:lstStyle>
          <a:p>
            <a:r>
              <a:rPr lang="en-US" altLang="zh-CN" sz="2500" dirty="0"/>
              <a:t>Correlate Call stacks with Events</a:t>
            </a:r>
          </a:p>
        </p:txBody>
      </p:sp>
    </p:spTree>
    <p:extLst>
      <p:ext uri="{BB962C8B-B14F-4D97-AF65-F5344CB8AC3E}">
        <p14:creationId xmlns:p14="http://schemas.microsoft.com/office/powerpoint/2010/main" val="119598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AF570-947C-C24D-BE09-4548F83575E3}"/>
              </a:ext>
            </a:extLst>
          </p:cNvPr>
          <p:cNvSpPr>
            <a:spLocks noGrp="1"/>
          </p:cNvSpPr>
          <p:nvPr>
            <p:ph type="title"/>
          </p:nvPr>
        </p:nvSpPr>
        <p:spPr/>
        <p:txBody>
          <a:bodyPr/>
          <a:lstStyle/>
          <a:p>
            <a:r>
              <a:rPr lang="en-US" dirty="0"/>
              <a:t>Advantages of Low-Level Windows Data</a:t>
            </a:r>
          </a:p>
        </p:txBody>
      </p:sp>
      <p:sp>
        <p:nvSpPr>
          <p:cNvPr id="3" name="TextBox 2">
            <a:extLst>
              <a:ext uri="{FF2B5EF4-FFF2-40B4-BE49-F238E27FC236}">
                <a16:creationId xmlns:a16="http://schemas.microsoft.com/office/drawing/2014/main" xmlns="" id="{6044A36A-1BA9-F840-A2C4-B36C41B8CD42}"/>
              </a:ext>
            </a:extLst>
          </p:cNvPr>
          <p:cNvSpPr txBox="1"/>
          <p:nvPr/>
        </p:nvSpPr>
        <p:spPr>
          <a:xfrm>
            <a:off x="355600" y="1028700"/>
            <a:ext cx="8572500" cy="3416320"/>
          </a:xfrm>
          <a:prstGeom prst="rect">
            <a:avLst/>
          </a:prstGeom>
          <a:noFill/>
        </p:spPr>
        <p:txBody>
          <a:bodyPr wrap="square" rtlCol="0">
            <a:spAutoFit/>
          </a:bodyPr>
          <a:lstStyle/>
          <a:p>
            <a:pPr marL="285750" indent="-285750">
              <a:buFont typeface="Arial" panose="020B0604020202020204" pitchFamily="34" charset="0"/>
              <a:buChar char="•"/>
            </a:pPr>
            <a:r>
              <a:rPr lang="en-US" sz="2400" kern="0" dirty="0"/>
              <a:t>Detect APT attack behavior that are missed from 5D Windows event data:</a:t>
            </a:r>
          </a:p>
          <a:p>
            <a:pPr marL="742950" lvl="1" indent="-285750">
              <a:buFont typeface="Arial" panose="020B0604020202020204" pitchFamily="34" charset="0"/>
              <a:buChar char="•"/>
            </a:pPr>
            <a:r>
              <a:rPr lang="en-US" sz="2400" kern="0" dirty="0"/>
              <a:t>Screen grab / remote desktop</a:t>
            </a:r>
          </a:p>
          <a:p>
            <a:pPr marL="742950" lvl="1" indent="-285750">
              <a:buFont typeface="Arial" panose="020B0604020202020204" pitchFamily="34" charset="0"/>
              <a:buChar char="•"/>
            </a:pPr>
            <a:r>
              <a:rPr lang="en-US" sz="2400" kern="0" dirty="0"/>
              <a:t>Remote shell</a:t>
            </a:r>
          </a:p>
          <a:p>
            <a:pPr marL="742950" lvl="1" indent="-285750">
              <a:buFont typeface="Arial" panose="020B0604020202020204" pitchFamily="34" charset="0"/>
              <a:buChar char="•"/>
            </a:pPr>
            <a:r>
              <a:rPr lang="en-US" sz="2400" kern="0" dirty="0"/>
              <a:t>Key logger</a:t>
            </a:r>
          </a:p>
          <a:p>
            <a:pPr marL="742950" lvl="1" indent="-285750">
              <a:buFont typeface="Arial" panose="020B0604020202020204" pitchFamily="34" charset="0"/>
              <a:buChar char="•"/>
            </a:pPr>
            <a:r>
              <a:rPr lang="en-US" sz="2400" kern="0" dirty="0"/>
              <a:t>Audio recording</a:t>
            </a:r>
          </a:p>
          <a:p>
            <a:pPr marL="285750" indent="-285750">
              <a:buFont typeface="Arial" panose="020B0604020202020204" pitchFamily="34" charset="0"/>
              <a:buChar char="•"/>
            </a:pPr>
            <a:endParaRPr lang="en-US" sz="2400" kern="0" dirty="0"/>
          </a:p>
          <a:p>
            <a:endParaRPr lang="en-US" sz="2400" kern="0" dirty="0"/>
          </a:p>
          <a:p>
            <a:pPr marL="742950" lvl="1" indent="-285750">
              <a:buFont typeface="Arial" panose="020B0604020202020204" pitchFamily="34" charset="0"/>
              <a:buChar char="•"/>
            </a:pPr>
            <a:endParaRPr lang="en-US" sz="2400" kern="0" dirty="0"/>
          </a:p>
        </p:txBody>
      </p:sp>
    </p:spTree>
    <p:extLst>
      <p:ext uri="{BB962C8B-B14F-4D97-AF65-F5344CB8AC3E}">
        <p14:creationId xmlns:p14="http://schemas.microsoft.com/office/powerpoint/2010/main" val="371845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BD117-8EBC-8043-9191-3EE270C6F817}"/>
              </a:ext>
            </a:extLst>
          </p:cNvPr>
          <p:cNvSpPr>
            <a:spLocks noGrp="1"/>
          </p:cNvSpPr>
          <p:nvPr>
            <p:ph type="title"/>
          </p:nvPr>
        </p:nvSpPr>
        <p:spPr/>
        <p:txBody>
          <a:bodyPr/>
          <a:lstStyle/>
          <a:p>
            <a:r>
              <a:rPr lang="en-US" dirty="0"/>
              <a:t>Status of Our Data Collection System</a:t>
            </a:r>
          </a:p>
        </p:txBody>
      </p:sp>
      <p:sp>
        <p:nvSpPr>
          <p:cNvPr id="4" name="Content Placeholder 2">
            <a:extLst>
              <a:ext uri="{FF2B5EF4-FFF2-40B4-BE49-F238E27FC236}">
                <a16:creationId xmlns:a16="http://schemas.microsoft.com/office/drawing/2014/main" xmlns="" id="{1ECF80FF-5432-C64C-AC9C-D4212F485A9D}"/>
              </a:ext>
            </a:extLst>
          </p:cNvPr>
          <p:cNvSpPr txBox="1">
            <a:spLocks/>
          </p:cNvSpPr>
          <p:nvPr/>
        </p:nvSpPr>
        <p:spPr>
          <a:xfrm>
            <a:off x="146562" y="723900"/>
            <a:ext cx="8845038" cy="4495800"/>
          </a:xfrm>
          <a:prstGeom prst="rect">
            <a:avLst/>
          </a:prstGeom>
        </p:spPr>
        <p:txBody>
          <a:bodyPr/>
          <a:lstStyle>
            <a:lvl1pPr marL="238125" indent="-238125" algn="l" rtl="0" eaLnBrk="1" fontAlgn="base" hangingPunct="1">
              <a:spcBef>
                <a:spcPts val="5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ts val="3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ts val="3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pPr marL="228600" indent="-228600"/>
            <a:endParaRPr lang="en-US" sz="2400" dirty="0"/>
          </a:p>
          <a:p>
            <a:r>
              <a:rPr lang="en-US" sz="2400" dirty="0"/>
              <a:t>Windows kernel events </a:t>
            </a:r>
          </a:p>
          <a:p>
            <a:endParaRPr lang="en-US" sz="2400" dirty="0"/>
          </a:p>
          <a:p>
            <a:r>
              <a:rPr lang="en-US" sz="2400" dirty="0"/>
              <a:t>API information which can be very useful for detection</a:t>
            </a:r>
          </a:p>
          <a:p>
            <a:pPr marL="581025" lvl="1" indent="-342900">
              <a:spcBef>
                <a:spcPts val="500"/>
              </a:spcBef>
              <a:buFont typeface="+mj-lt"/>
              <a:buAutoNum type="arabicPeriod"/>
            </a:pPr>
            <a:r>
              <a:rPr lang="en-US" sz="2400" dirty="0"/>
              <a:t>Reveal characteristics of programs</a:t>
            </a:r>
          </a:p>
          <a:p>
            <a:pPr marL="581025" lvl="1" indent="-342900">
              <a:spcBef>
                <a:spcPts val="500"/>
              </a:spcBef>
              <a:buFont typeface="+mj-lt"/>
              <a:buAutoNum type="arabicPeriod"/>
            </a:pPr>
            <a:r>
              <a:rPr lang="en-US" sz="2400" dirty="0"/>
              <a:t>Provide accurate causality data</a:t>
            </a:r>
          </a:p>
          <a:p>
            <a:pPr marL="581025" lvl="1" indent="-342900">
              <a:spcBef>
                <a:spcPts val="500"/>
              </a:spcBef>
              <a:buFont typeface="+mj-lt"/>
              <a:buAutoNum type="arabicPeriod"/>
            </a:pPr>
            <a:r>
              <a:rPr lang="en-US" sz="2400" dirty="0"/>
              <a:t>Detect camouflaged attack</a:t>
            </a:r>
          </a:p>
        </p:txBody>
      </p:sp>
    </p:spTree>
    <p:extLst>
      <p:ext uri="{BB962C8B-B14F-4D97-AF65-F5344CB8AC3E}">
        <p14:creationId xmlns:p14="http://schemas.microsoft.com/office/powerpoint/2010/main" val="133537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Introduction"/>
          <p:cNvSpPr txBox="1">
            <a:spLocks noGrp="1"/>
          </p:cNvSpPr>
          <p:nvPr>
            <p:ph type="title"/>
          </p:nvPr>
        </p:nvSpPr>
        <p:spPr>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530351">
              <a:defRPr sz="1624"/>
            </a:lvl1pPr>
          </a:lstStyle>
          <a:p>
            <a:r>
              <a:rPr lang="en-US" sz="2200" dirty="0"/>
              <a:t>Outline</a:t>
            </a:r>
            <a:endParaRPr sz="2200" dirty="0"/>
          </a:p>
        </p:txBody>
      </p:sp>
      <p:sp>
        <p:nvSpPr>
          <p:cNvPr id="894" name="Rectangle 1">
            <a:hlinkClick r:id="rId3"/>
          </p:cNvPr>
          <p:cNvSpPr txBox="1"/>
          <p:nvPr/>
        </p:nvSpPr>
        <p:spPr>
          <a:xfrm>
            <a:off x="457200" y="2499607"/>
            <a:ext cx="127000" cy="61736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800"/>
            </a:lvl1pPr>
          </a:lstStyle>
          <a:p>
            <a:r>
              <a:t/>
            </a:r>
            <a:br/>
            <a:endParaRPr/>
          </a:p>
        </p:txBody>
      </p:sp>
      <p:sp>
        <p:nvSpPr>
          <p:cNvPr id="2" name="文本框 1">
            <a:extLst>
              <a:ext uri="{FF2B5EF4-FFF2-40B4-BE49-F238E27FC236}">
                <a16:creationId xmlns:a16="http://schemas.microsoft.com/office/drawing/2014/main" xmlns="" id="{44D61172-3437-4525-A4B7-D6D4972BE471}"/>
              </a:ext>
            </a:extLst>
          </p:cNvPr>
          <p:cNvSpPr txBox="1"/>
          <p:nvPr/>
        </p:nvSpPr>
        <p:spPr>
          <a:xfrm>
            <a:off x="304800" y="791447"/>
            <a:ext cx="8077200" cy="341632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a:solidFill>
                  <a:schemeClr val="bg1">
                    <a:lumMod val="85000"/>
                  </a:schemeClr>
                </a:solidFill>
              </a:rPr>
              <a:t>Overview</a:t>
            </a:r>
          </a:p>
          <a:p>
            <a:pPr marL="342900" indent="-342900">
              <a:lnSpc>
                <a:spcPct val="150000"/>
              </a:lnSpc>
              <a:buFont typeface="Wingdings" panose="05000000000000000000" pitchFamily="2" charset="2"/>
              <a:buChar char="§"/>
            </a:pPr>
            <a:r>
              <a:rPr lang="en-US" sz="2400" dirty="0"/>
              <a:t>Motivation and Design</a:t>
            </a:r>
          </a:p>
          <a:p>
            <a:pPr marL="342900" indent="-342900">
              <a:lnSpc>
                <a:spcPct val="150000"/>
              </a:lnSpc>
              <a:buFont typeface="Wingdings" panose="05000000000000000000" pitchFamily="2" charset="2"/>
              <a:buChar char="§"/>
            </a:pPr>
            <a:r>
              <a:rPr lang="en-US" sz="2400" dirty="0"/>
              <a:t>System Implementation</a:t>
            </a:r>
          </a:p>
          <a:p>
            <a:pPr marL="342900" indent="-342900">
              <a:lnSpc>
                <a:spcPct val="150000"/>
              </a:lnSpc>
              <a:buFont typeface="Wingdings" panose="05000000000000000000" pitchFamily="2" charset="2"/>
              <a:buChar char="§"/>
            </a:pPr>
            <a:r>
              <a:rPr lang="en-US" sz="2400" dirty="0"/>
              <a:t>Data Provided</a:t>
            </a:r>
          </a:p>
          <a:p>
            <a:pPr marL="342900" indent="-342900">
              <a:lnSpc>
                <a:spcPct val="150000"/>
              </a:lnSpc>
              <a:buFont typeface="Wingdings" panose="05000000000000000000" pitchFamily="2" charset="2"/>
              <a:buChar char="§"/>
            </a:pPr>
            <a:r>
              <a:rPr lang="en-US" sz="2400" kern="0" dirty="0"/>
              <a:t>Performance and Status</a:t>
            </a:r>
          </a:p>
          <a:p>
            <a:pPr marL="342900" indent="-342900">
              <a:lnSpc>
                <a:spcPct val="150000"/>
              </a:lnSpc>
              <a:buFont typeface="Wingdings" panose="05000000000000000000" pitchFamily="2" charset="2"/>
              <a:buChar char="§"/>
            </a:pPr>
            <a:r>
              <a:rPr lang="en-US" sz="2400" kern="0" dirty="0"/>
              <a:t>Conclusion</a:t>
            </a:r>
          </a:p>
        </p:txBody>
      </p:sp>
    </p:spTree>
    <p:extLst>
      <p:ext uri="{BB962C8B-B14F-4D97-AF65-F5344CB8AC3E}">
        <p14:creationId xmlns:p14="http://schemas.microsoft.com/office/powerpoint/2010/main" val="338981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99230"/>
            <a:ext cx="8772525" cy="330729"/>
          </a:xfrm>
        </p:spPr>
        <p:txBody>
          <a:bodyPr/>
          <a:lstStyle/>
          <a:p>
            <a:r>
              <a:rPr lang="en-US" dirty="0"/>
              <a:t>System Call Based Approach Issues</a:t>
            </a:r>
          </a:p>
        </p:txBody>
      </p:sp>
      <p:sp>
        <p:nvSpPr>
          <p:cNvPr id="3" name="Content Placeholder 2"/>
          <p:cNvSpPr>
            <a:spLocks noGrp="1"/>
          </p:cNvSpPr>
          <p:nvPr>
            <p:ph idx="1"/>
          </p:nvPr>
        </p:nvSpPr>
        <p:spPr>
          <a:xfrm>
            <a:off x="180976" y="755649"/>
            <a:ext cx="8772524" cy="3473451"/>
          </a:xfrm>
        </p:spPr>
        <p:txBody>
          <a:bodyPr/>
          <a:lstStyle/>
          <a:p>
            <a:pPr>
              <a:lnSpc>
                <a:spcPct val="150000"/>
              </a:lnSpc>
              <a:buFont typeface="Wingdings" panose="05000000000000000000" pitchFamily="2" charset="2"/>
              <a:buChar char="Ø"/>
            </a:pPr>
            <a:endParaRPr lang="en-US" altLang="zh-CN" dirty="0"/>
          </a:p>
          <a:p>
            <a:pPr>
              <a:lnSpc>
                <a:spcPct val="150000"/>
              </a:lnSpc>
              <a:buFont typeface="Wingdings" panose="05000000000000000000" pitchFamily="2" charset="2"/>
              <a:buChar char="Ø"/>
            </a:pPr>
            <a:endParaRPr lang="en-US" altLang="zh-CN" dirty="0"/>
          </a:p>
          <a:p>
            <a:pPr>
              <a:lnSpc>
                <a:spcPct val="150000"/>
              </a:lnSpc>
              <a:buFont typeface="Wingdings" panose="05000000000000000000" pitchFamily="2" charset="2"/>
              <a:buChar char="Ø"/>
            </a:pPr>
            <a:endParaRPr lang="en-US" altLang="zh-CN" dirty="0"/>
          </a:p>
          <a:p>
            <a:pPr>
              <a:lnSpc>
                <a:spcPct val="150000"/>
              </a:lnSpc>
              <a:buFont typeface="Wingdings" panose="05000000000000000000" pitchFamily="2" charset="2"/>
              <a:buChar char="Ø"/>
            </a:pPr>
            <a:endParaRPr lang="en-US" altLang="zh-CN" dirty="0"/>
          </a:p>
          <a:p>
            <a:pPr>
              <a:lnSpc>
                <a:spcPct val="150000"/>
              </a:lnSpc>
              <a:buFont typeface="Wingdings" panose="05000000000000000000" pitchFamily="2" charset="2"/>
              <a:buChar char="Ø"/>
            </a:pPr>
            <a:endParaRPr lang="en-US" altLang="zh-CN" dirty="0"/>
          </a:p>
          <a:p>
            <a:pPr>
              <a:lnSpc>
                <a:spcPct val="150000"/>
              </a:lnSpc>
              <a:buFont typeface="Wingdings" panose="05000000000000000000" pitchFamily="2" charset="2"/>
              <a:buChar char="Ø"/>
            </a:pPr>
            <a:r>
              <a:rPr lang="en-US" altLang="zh-CN" dirty="0"/>
              <a:t>Benign applications also capture screen, such as Windows built-in </a:t>
            </a:r>
            <a:r>
              <a:rPr lang="en-US" altLang="zh-CN" dirty="0" err="1"/>
              <a:t>Snippingtool.exe</a:t>
            </a:r>
            <a:endParaRPr lang="en-US" altLang="zh-CN" dirty="0"/>
          </a:p>
          <a:p>
            <a:pPr>
              <a:lnSpc>
                <a:spcPct val="150000"/>
              </a:lnSpc>
              <a:buFont typeface="Wingdings" panose="05000000000000000000" pitchFamily="2" charset="2"/>
              <a:buChar char="Ø"/>
            </a:pPr>
            <a:r>
              <a:rPr lang="en-US" altLang="zh-CN" dirty="0"/>
              <a:t> These </a:t>
            </a:r>
            <a:r>
              <a:rPr lang="en-US" altLang="zh-CN" dirty="0" err="1"/>
              <a:t>syscalls</a:t>
            </a:r>
            <a:r>
              <a:rPr lang="en-US" altLang="zh-CN" dirty="0"/>
              <a:t> could occur together occasionally in benign application without capturing screen because of the diverse nature of </a:t>
            </a:r>
            <a:r>
              <a:rPr lang="en-US" altLang="zh-CN" dirty="0" err="1"/>
              <a:t>syscalls</a:t>
            </a:r>
            <a:endParaRPr lang="en-US" altLang="zh-CN" dirty="0"/>
          </a:p>
          <a:p>
            <a:pPr>
              <a:lnSpc>
                <a:spcPct val="150000"/>
              </a:lnSpc>
              <a:buFont typeface="Wingdings" panose="05000000000000000000" pitchFamily="2" charset="2"/>
              <a:buChar char="Ø"/>
            </a:pPr>
            <a:r>
              <a:rPr lang="en-US" altLang="zh-CN" b="1" dirty="0"/>
              <a:t>Solution: Detect malicious behavior using stack trace</a:t>
            </a:r>
            <a:endParaRPr lang="en-US" altLang="zh-CN" sz="1400" b="1" dirty="0"/>
          </a:p>
          <a:p>
            <a:pPr marL="0" indent="0">
              <a:buNone/>
            </a:pPr>
            <a:endParaRPr lang="en-US" dirty="0"/>
          </a:p>
        </p:txBody>
      </p:sp>
      <p:sp>
        <p:nvSpPr>
          <p:cNvPr id="6" name="箭头: 右 3">
            <a:extLst>
              <a:ext uri="{FF2B5EF4-FFF2-40B4-BE49-F238E27FC236}">
                <a16:creationId xmlns:a16="http://schemas.microsoft.com/office/drawing/2014/main" xmlns="" id="{54FA4972-B7FC-6740-95C3-D72E7968F5E7}"/>
              </a:ext>
            </a:extLst>
          </p:cNvPr>
          <p:cNvSpPr/>
          <p:nvPr/>
        </p:nvSpPr>
        <p:spPr>
          <a:xfrm>
            <a:off x="4180809" y="1631984"/>
            <a:ext cx="1020848" cy="48163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文本框 4">
            <a:extLst>
              <a:ext uri="{FF2B5EF4-FFF2-40B4-BE49-F238E27FC236}">
                <a16:creationId xmlns:a16="http://schemas.microsoft.com/office/drawing/2014/main" xmlns="" id="{7BC0CBF1-BC24-184D-A399-E92ACE8B1FA6}"/>
              </a:ext>
            </a:extLst>
          </p:cNvPr>
          <p:cNvSpPr txBox="1"/>
          <p:nvPr/>
        </p:nvSpPr>
        <p:spPr>
          <a:xfrm>
            <a:off x="5714698" y="1558443"/>
            <a:ext cx="2608406" cy="5078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7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Screen Capture</a:t>
            </a:r>
            <a:endParaRPr kumimoji="0" lang="zh-CN" altLang="en-US" sz="27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8" name="文本框 5">
            <a:extLst>
              <a:ext uri="{FF2B5EF4-FFF2-40B4-BE49-F238E27FC236}">
                <a16:creationId xmlns:a16="http://schemas.microsoft.com/office/drawing/2014/main" xmlns="" id="{71DEC351-DCA0-0F44-944E-C62C208867C0}"/>
              </a:ext>
            </a:extLst>
          </p:cNvPr>
          <p:cNvSpPr txBox="1"/>
          <p:nvPr/>
        </p:nvSpPr>
        <p:spPr>
          <a:xfrm>
            <a:off x="685800" y="876300"/>
            <a:ext cx="3352200" cy="230832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NtUserGetDC</a:t>
            </a:r>
            <a:endParaRPr kumimoji="0" lang="en-US" altLang="zh-CN"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NtGdiGetDeviceCaps</a:t>
            </a:r>
            <a:endParaRPr kumimoji="0" lang="en-US" altLang="zh-CN"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NtGdiGetDeviceCaps</a:t>
            </a:r>
            <a:endParaRPr kumimoji="0" lang="en-US" altLang="zh-CN"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NtGdiCreateCompatibleDC</a:t>
            </a:r>
            <a:endParaRPr kumimoji="0" lang="en-US" altLang="zh-CN"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NtGdiCreateCompatibleBitmap</a:t>
            </a:r>
            <a:endParaRPr kumimoji="0" lang="en-US" altLang="zh-CN"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NtGdiSelectBitmap</a:t>
            </a:r>
            <a:endParaRPr kumimoji="0" lang="en-US" altLang="zh-CN"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NtGdiStretchBlt</a:t>
            </a:r>
            <a:endParaRPr kumimoji="0" lang="en-US" altLang="zh-CN"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02791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Callstack</a:t>
            </a:r>
            <a:r>
              <a:rPr lang="en-US" dirty="0"/>
              <a:t>-Based: How Does </a:t>
            </a:r>
            <a:r>
              <a:rPr lang="en-US" dirty="0" err="1"/>
              <a:t>Callstack</a:t>
            </a:r>
            <a:r>
              <a:rPr lang="en-US" dirty="0"/>
              <a:t> Work?</a:t>
            </a:r>
          </a:p>
        </p:txBody>
      </p:sp>
      <p:sp>
        <p:nvSpPr>
          <p:cNvPr id="3" name="Content Placeholder 2"/>
          <p:cNvSpPr>
            <a:spLocks noGrp="1"/>
          </p:cNvSpPr>
          <p:nvPr>
            <p:ph idx="1"/>
          </p:nvPr>
        </p:nvSpPr>
        <p:spPr/>
        <p:txBody>
          <a:bodyPr/>
          <a:lstStyle/>
          <a:p>
            <a:pPr marL="0" indent="0">
              <a:buNone/>
            </a:pPr>
            <a:r>
              <a:rPr lang="en-US" dirty="0"/>
              <a:t>We construct a tree from code:</a:t>
            </a:r>
          </a:p>
          <a:p>
            <a:pPr marL="0" indent="0">
              <a:buNone/>
            </a:pPr>
            <a:endParaRPr lang="en-US" dirty="0"/>
          </a:p>
        </p:txBody>
      </p:sp>
      <p:sp>
        <p:nvSpPr>
          <p:cNvPr id="4" name="文本框 5">
            <a:extLst>
              <a:ext uri="{FF2B5EF4-FFF2-40B4-BE49-F238E27FC236}">
                <a16:creationId xmlns:a16="http://schemas.microsoft.com/office/drawing/2014/main" xmlns="" id="{3562AFCD-3624-46B7-AE9C-8C41D6F9995A}"/>
              </a:ext>
            </a:extLst>
          </p:cNvPr>
          <p:cNvSpPr txBox="1"/>
          <p:nvPr/>
        </p:nvSpPr>
        <p:spPr>
          <a:xfrm>
            <a:off x="1371600" y="1714500"/>
            <a:ext cx="990600" cy="2362200"/>
          </a:xfrm>
          <a:prstGeom prst="rect">
            <a:avLst/>
          </a:prstGeom>
          <a:solidFill>
            <a:schemeClr val="bg2">
              <a:lumMod val="20000"/>
              <a:lumOff val="80000"/>
            </a:schemeClr>
          </a:solidFill>
        </p:spPr>
        <p:txBody>
          <a:bodyPr wrap="square" rtlCol="0">
            <a:spAutoFit/>
          </a:bodyPr>
          <a:lstStyle/>
          <a:p>
            <a:r>
              <a:rPr lang="en-US" altLang="zh-CN" dirty="0"/>
              <a:t>A(){</a:t>
            </a:r>
          </a:p>
          <a:p>
            <a:r>
              <a:rPr lang="en-US" altLang="zh-CN" dirty="0"/>
              <a:t>     B1()</a:t>
            </a:r>
          </a:p>
          <a:p>
            <a:r>
              <a:rPr lang="en-US" altLang="zh-CN" dirty="0"/>
              <a:t>     C1()</a:t>
            </a:r>
          </a:p>
          <a:p>
            <a:r>
              <a:rPr lang="en-US" altLang="zh-CN" dirty="0"/>
              <a:t>}</a:t>
            </a:r>
          </a:p>
          <a:p>
            <a:endParaRPr lang="en-US" altLang="zh-CN" dirty="0"/>
          </a:p>
          <a:p>
            <a:r>
              <a:rPr lang="en-US" altLang="zh-CN" dirty="0"/>
              <a:t>B1(){</a:t>
            </a:r>
          </a:p>
          <a:p>
            <a:r>
              <a:rPr lang="en-US" altLang="zh-CN" dirty="0"/>
              <a:t>     B2()</a:t>
            </a:r>
          </a:p>
          <a:p>
            <a:r>
              <a:rPr lang="en-US" altLang="zh-CN" dirty="0"/>
              <a:t>}</a:t>
            </a:r>
          </a:p>
          <a:p>
            <a:endParaRPr lang="en-US" altLang="zh-CN" dirty="0"/>
          </a:p>
          <a:p>
            <a:r>
              <a:rPr lang="en-US" altLang="zh-CN" dirty="0"/>
              <a:t>B2(){</a:t>
            </a:r>
          </a:p>
          <a:p>
            <a:r>
              <a:rPr lang="en-US" altLang="zh-CN" dirty="0"/>
              <a:t>     B3()</a:t>
            </a:r>
          </a:p>
          <a:p>
            <a:r>
              <a:rPr lang="en-US" altLang="zh-CN" dirty="0"/>
              <a:t>}</a:t>
            </a:r>
            <a:endParaRPr lang="zh-CN" altLang="en-US" dirty="0"/>
          </a:p>
        </p:txBody>
      </p:sp>
      <p:sp>
        <p:nvSpPr>
          <p:cNvPr id="5" name="箭头: 右 7">
            <a:extLst>
              <a:ext uri="{FF2B5EF4-FFF2-40B4-BE49-F238E27FC236}">
                <a16:creationId xmlns:a16="http://schemas.microsoft.com/office/drawing/2014/main" xmlns="" id="{7286958B-7988-483E-848B-6A73DF1C7B7D}"/>
              </a:ext>
            </a:extLst>
          </p:cNvPr>
          <p:cNvSpPr/>
          <p:nvPr/>
        </p:nvSpPr>
        <p:spPr>
          <a:xfrm>
            <a:off x="2514600" y="2705784"/>
            <a:ext cx="831850" cy="379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9">
            <a:extLst>
              <a:ext uri="{FF2B5EF4-FFF2-40B4-BE49-F238E27FC236}">
                <a16:creationId xmlns:a16="http://schemas.microsoft.com/office/drawing/2014/main" xmlns="" id="{A8533E14-A0D5-452D-9826-90814629DCED}"/>
              </a:ext>
            </a:extLst>
          </p:cNvPr>
          <p:cNvSpPr txBox="1"/>
          <p:nvPr/>
        </p:nvSpPr>
        <p:spPr>
          <a:xfrm>
            <a:off x="1371600" y="4378531"/>
            <a:ext cx="1454244" cy="369332"/>
          </a:xfrm>
          <a:prstGeom prst="rect">
            <a:avLst/>
          </a:prstGeom>
          <a:noFill/>
        </p:spPr>
        <p:txBody>
          <a:bodyPr wrap="none" rtlCol="0">
            <a:spAutoFit/>
          </a:bodyPr>
          <a:lstStyle/>
          <a:p>
            <a:r>
              <a:rPr lang="en-US" altLang="zh-CN" dirty="0"/>
              <a:t>Source Code</a:t>
            </a:r>
            <a:endParaRPr lang="zh-CN" altLang="en-US" dirty="0"/>
          </a:p>
        </p:txBody>
      </p:sp>
      <p:sp>
        <p:nvSpPr>
          <p:cNvPr id="7" name="文本框 6">
            <a:extLst>
              <a:ext uri="{FF2B5EF4-FFF2-40B4-BE49-F238E27FC236}">
                <a16:creationId xmlns:a16="http://schemas.microsoft.com/office/drawing/2014/main" xmlns="" id="{07FE0A54-B204-4CD0-ACB8-D621B189106F}"/>
              </a:ext>
            </a:extLst>
          </p:cNvPr>
          <p:cNvSpPr txBox="1"/>
          <p:nvPr/>
        </p:nvSpPr>
        <p:spPr>
          <a:xfrm>
            <a:off x="3512498" y="2705785"/>
            <a:ext cx="1364302" cy="646331"/>
          </a:xfrm>
          <a:prstGeom prst="rect">
            <a:avLst/>
          </a:prstGeom>
          <a:solidFill>
            <a:schemeClr val="bg2">
              <a:lumMod val="20000"/>
              <a:lumOff val="80000"/>
            </a:schemeClr>
          </a:solidFill>
        </p:spPr>
        <p:txBody>
          <a:bodyPr wrap="square" rtlCol="0">
            <a:spAutoFit/>
          </a:bodyPr>
          <a:lstStyle/>
          <a:p>
            <a:r>
              <a:rPr lang="en-US" altLang="zh-CN" dirty="0"/>
              <a:t>A -&gt; B1 -&gt; B2 -&gt; B3</a:t>
            </a:r>
          </a:p>
          <a:p>
            <a:r>
              <a:rPr lang="en-US" altLang="zh-CN" dirty="0"/>
              <a:t>A -&gt; C1</a:t>
            </a:r>
            <a:endParaRPr lang="zh-CN" altLang="en-US" dirty="0"/>
          </a:p>
        </p:txBody>
      </p:sp>
      <p:sp>
        <p:nvSpPr>
          <p:cNvPr id="8" name="文本框 10">
            <a:extLst>
              <a:ext uri="{FF2B5EF4-FFF2-40B4-BE49-F238E27FC236}">
                <a16:creationId xmlns:a16="http://schemas.microsoft.com/office/drawing/2014/main" xmlns="" id="{D315DA73-59FD-4CC7-93B3-03729B0D79C7}"/>
              </a:ext>
            </a:extLst>
          </p:cNvPr>
          <p:cNvSpPr txBox="1"/>
          <p:nvPr/>
        </p:nvSpPr>
        <p:spPr>
          <a:xfrm>
            <a:off x="3733800" y="4378531"/>
            <a:ext cx="1042273" cy="369332"/>
          </a:xfrm>
          <a:prstGeom prst="rect">
            <a:avLst/>
          </a:prstGeom>
          <a:noFill/>
        </p:spPr>
        <p:txBody>
          <a:bodyPr wrap="none" rtlCol="0">
            <a:spAutoFit/>
          </a:bodyPr>
          <a:lstStyle/>
          <a:p>
            <a:r>
              <a:rPr lang="en-US" altLang="zh-CN" dirty="0" err="1"/>
              <a:t>Callstack</a:t>
            </a:r>
            <a:endParaRPr lang="zh-CN" altLang="en-US" dirty="0"/>
          </a:p>
        </p:txBody>
      </p:sp>
      <p:cxnSp>
        <p:nvCxnSpPr>
          <p:cNvPr id="10" name="Straight Arrow Connector 9"/>
          <p:cNvCxnSpPr/>
          <p:nvPr/>
        </p:nvCxnSpPr>
        <p:spPr bwMode="auto">
          <a:xfrm flipV="1">
            <a:off x="1866900" y="4076700"/>
            <a:ext cx="0" cy="301831"/>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p:cNvCxnSpPr/>
          <p:nvPr/>
        </p:nvCxnSpPr>
        <p:spPr bwMode="auto">
          <a:xfrm flipV="1">
            <a:off x="4114800" y="3467100"/>
            <a:ext cx="0" cy="911431"/>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3" name="图片 4">
            <a:extLst>
              <a:ext uri="{FF2B5EF4-FFF2-40B4-BE49-F238E27FC236}">
                <a16:creationId xmlns:a16="http://schemas.microsoft.com/office/drawing/2014/main" xmlns="" id="{310F42FB-1ABB-43A9-BA45-76DC9B66C1C2}"/>
              </a:ext>
            </a:extLst>
          </p:cNvPr>
          <p:cNvPicPr>
            <a:picLocks noChangeAspect="1"/>
          </p:cNvPicPr>
          <p:nvPr/>
        </p:nvPicPr>
        <p:blipFill>
          <a:blip r:embed="rId2"/>
          <a:stretch>
            <a:fillRect/>
          </a:stretch>
        </p:blipFill>
        <p:spPr>
          <a:xfrm>
            <a:off x="5784755" y="792418"/>
            <a:ext cx="2760278" cy="3803165"/>
          </a:xfrm>
          <a:prstGeom prst="rect">
            <a:avLst/>
          </a:prstGeom>
        </p:spPr>
      </p:pic>
      <p:sp>
        <p:nvSpPr>
          <p:cNvPr id="14" name="箭头: 右 8">
            <a:extLst>
              <a:ext uri="{FF2B5EF4-FFF2-40B4-BE49-F238E27FC236}">
                <a16:creationId xmlns:a16="http://schemas.microsoft.com/office/drawing/2014/main" xmlns="" id="{D5034314-986A-4180-93E7-74C452F4A0CC}"/>
              </a:ext>
            </a:extLst>
          </p:cNvPr>
          <p:cNvSpPr/>
          <p:nvPr/>
        </p:nvSpPr>
        <p:spPr>
          <a:xfrm>
            <a:off x="5053633" y="2839133"/>
            <a:ext cx="831850" cy="379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1">
            <a:extLst>
              <a:ext uri="{FF2B5EF4-FFF2-40B4-BE49-F238E27FC236}">
                <a16:creationId xmlns:a16="http://schemas.microsoft.com/office/drawing/2014/main" xmlns="" id="{726B7EF6-8C08-4054-8128-8C33813F0A0E}"/>
              </a:ext>
            </a:extLst>
          </p:cNvPr>
          <p:cNvSpPr txBox="1"/>
          <p:nvPr/>
        </p:nvSpPr>
        <p:spPr>
          <a:xfrm>
            <a:off x="6854552" y="4378531"/>
            <a:ext cx="620683" cy="369332"/>
          </a:xfrm>
          <a:prstGeom prst="rect">
            <a:avLst/>
          </a:prstGeom>
          <a:noFill/>
        </p:spPr>
        <p:txBody>
          <a:bodyPr wrap="none" rtlCol="0">
            <a:spAutoFit/>
          </a:bodyPr>
          <a:lstStyle/>
          <a:p>
            <a:r>
              <a:rPr lang="en-US" altLang="zh-CN" dirty="0"/>
              <a:t>Tree</a:t>
            </a:r>
            <a:endParaRPr lang="zh-CN" altLang="en-US" dirty="0"/>
          </a:p>
        </p:txBody>
      </p:sp>
      <p:cxnSp>
        <p:nvCxnSpPr>
          <p:cNvPr id="17" name="Straight Arrow Connector 16"/>
          <p:cNvCxnSpPr/>
          <p:nvPr/>
        </p:nvCxnSpPr>
        <p:spPr bwMode="auto">
          <a:xfrm flipV="1">
            <a:off x="7164893" y="4227615"/>
            <a:ext cx="0" cy="150916"/>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1865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6F4BE-EC66-0F49-8A5E-105C9E66C7CE}"/>
              </a:ext>
            </a:extLst>
          </p:cNvPr>
          <p:cNvSpPr>
            <a:spLocks noGrp="1"/>
          </p:cNvSpPr>
          <p:nvPr>
            <p:ph type="title"/>
          </p:nvPr>
        </p:nvSpPr>
        <p:spPr/>
        <p:txBody>
          <a:bodyPr/>
          <a:lstStyle/>
          <a:p>
            <a:r>
              <a:rPr lang="en-US" dirty="0"/>
              <a:t>Motivation 2: Provide Accurate Causality Data </a:t>
            </a:r>
          </a:p>
        </p:txBody>
      </p:sp>
      <p:sp>
        <p:nvSpPr>
          <p:cNvPr id="3" name="Content Placeholder 2">
            <a:extLst>
              <a:ext uri="{FF2B5EF4-FFF2-40B4-BE49-F238E27FC236}">
                <a16:creationId xmlns:a16="http://schemas.microsoft.com/office/drawing/2014/main" xmlns="" id="{629939DF-674B-2D49-8721-15631E9D332D}"/>
              </a:ext>
            </a:extLst>
          </p:cNvPr>
          <p:cNvSpPr>
            <a:spLocks noGrp="1"/>
          </p:cNvSpPr>
          <p:nvPr>
            <p:ph idx="1"/>
          </p:nvPr>
        </p:nvSpPr>
        <p:spPr/>
        <p:txBody>
          <a:bodyPr/>
          <a:lstStyle/>
          <a:p>
            <a:r>
              <a:rPr lang="en-US" sz="2000" dirty="0"/>
              <a:t>A process running which reads input object and creates output</a:t>
            </a:r>
          </a:p>
          <a:p>
            <a:pPr lvl="2"/>
            <a:r>
              <a:rPr lang="en-US" sz="2000" dirty="0"/>
              <a:t>Each output will be considered casually dependent on all preceding inputs</a:t>
            </a:r>
          </a:p>
          <a:p>
            <a:pPr lvl="2"/>
            <a:r>
              <a:rPr lang="en-US" sz="2000" dirty="0"/>
              <a:t>Only objects in the same loop have causal relationships</a:t>
            </a:r>
          </a:p>
          <a:p>
            <a:pPr lvl="2"/>
            <a:r>
              <a:rPr lang="en-US" sz="2000" dirty="0"/>
              <a:t>Therefore, it is important to find loops</a:t>
            </a:r>
          </a:p>
          <a:p>
            <a:pPr marL="492125" lvl="2" indent="0">
              <a:buNone/>
            </a:pPr>
            <a:endParaRPr lang="en-US" sz="2000" dirty="0"/>
          </a:p>
          <a:p>
            <a:r>
              <a:rPr lang="en-US" sz="2000" dirty="0"/>
              <a:t>Using call stack we can divide a sequence into several loops</a:t>
            </a:r>
            <a:endParaRPr lang="en-US" dirty="0">
              <a:solidFill>
                <a:srgbClr val="FF0000"/>
              </a:solidFill>
            </a:endParaRPr>
          </a:p>
        </p:txBody>
      </p:sp>
    </p:spTree>
    <p:extLst>
      <p:ext uri="{BB962C8B-B14F-4D97-AF65-F5344CB8AC3E}">
        <p14:creationId xmlns:p14="http://schemas.microsoft.com/office/powerpoint/2010/main" val="3038656493"/>
      </p:ext>
    </p:extLst>
  </p:cSld>
  <p:clrMapOvr>
    <a:masterClrMapping/>
  </p:clrMapOvr>
</p:sld>
</file>

<file path=ppt/theme/theme1.xml><?xml version="1.0" encoding="utf-8"?>
<a:theme xmlns:a="http://schemas.openxmlformats.org/drawingml/2006/main" name="MARPLE_16x10_DefaultTemplate_2016-06-25">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10 September 2009">
  <a:themeElements>
    <a:clrScheme name="">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fontScheme name="5_10 September 2009">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v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RPLE_16x10_DefaultTemplate_2016-06-25">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ARPLE_16x10_DefaultTemplate_2016-06-25">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IBMSecurity_16x10_DefaultTemplate_2016-06-25</Template>
  <TotalTime>25918</TotalTime>
  <Words>2162</Words>
  <Application>Microsoft Office PowerPoint</Application>
  <PresentationFormat>On-screen Show (16:10)</PresentationFormat>
  <Paragraphs>357</Paragraphs>
  <Slides>37</Slides>
  <Notes>13</Notes>
  <HiddenSlides>0</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MARPLE_16x10_DefaultTemplate_2016-06-25</vt:lpstr>
      <vt:lpstr>5_10 September 2009</vt:lpstr>
      <vt:lpstr>1_Edge</vt:lpstr>
      <vt:lpstr>1_MARPLE_16x10_DefaultTemplate_2016-06-25</vt:lpstr>
      <vt:lpstr>2_MARPLE_16x10_DefaultTemplate_2016-06-25</vt:lpstr>
      <vt:lpstr>PowerPoint Presentation</vt:lpstr>
      <vt:lpstr>Outline</vt:lpstr>
      <vt:lpstr>Using ETW</vt:lpstr>
      <vt:lpstr>Advantages of Low-Level Windows Data</vt:lpstr>
      <vt:lpstr>Status of Our Data Collection System</vt:lpstr>
      <vt:lpstr>Outline</vt:lpstr>
      <vt:lpstr>System Call Based Approach Issues</vt:lpstr>
      <vt:lpstr>Callstack-Based: How Does Callstack Work?</vt:lpstr>
      <vt:lpstr>Motivation 2: Provide Accurate Causality Data </vt:lpstr>
      <vt:lpstr>API + System Call Based Approach</vt:lpstr>
      <vt:lpstr>Motivation: Closely Reveal the Characteristics of Programs</vt:lpstr>
      <vt:lpstr>Motivation (contd.)</vt:lpstr>
      <vt:lpstr>Motivation (contd.)</vt:lpstr>
      <vt:lpstr>Motivation 2 (contd.)</vt:lpstr>
      <vt:lpstr>Motivation 2 (contd.) A loop extracted from 7 zip.exe</vt:lpstr>
      <vt:lpstr>Motivation 3: Detect camouflaged attack</vt:lpstr>
      <vt:lpstr>Outline</vt:lpstr>
      <vt:lpstr>Data Collection Overview</vt:lpstr>
      <vt:lpstr>PowerPoint Presentation</vt:lpstr>
      <vt:lpstr>PowerPoint Presentation</vt:lpstr>
      <vt:lpstr>PowerPoint Presentation</vt:lpstr>
      <vt:lpstr>PowerPoint Presentation</vt:lpstr>
      <vt:lpstr>Different Levels of Callstack Data</vt:lpstr>
      <vt:lpstr>Challenges and Proposed Solutions</vt:lpstr>
      <vt:lpstr>Outline</vt:lpstr>
      <vt:lpstr>1: Windows Event Data from NT Kernel Logger</vt:lpstr>
      <vt:lpstr>2: API Data Provided, by Category (Examples)</vt:lpstr>
      <vt:lpstr>Changes to CDM 19</vt:lpstr>
      <vt:lpstr>Outline</vt:lpstr>
      <vt:lpstr>Performance for Syscall and Windows Events (REVISE)</vt:lpstr>
      <vt:lpstr>Performance with Call Stack Trace Collection (REVISE)</vt:lpstr>
      <vt:lpstr>Comparison with FiveDirections</vt:lpstr>
      <vt:lpstr>Conclusion</vt:lpstr>
      <vt:lpstr>PowerPoint Presentation</vt:lpstr>
      <vt:lpstr>Why not Get API by Hooking?</vt:lpstr>
      <vt:lpstr>PowerPoint Presentation</vt:lpstr>
      <vt:lpstr>PowerPoint Presentation</vt:lpstr>
    </vt:vector>
  </TitlesOfParts>
  <Company>IBM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MARPLE: Mitigating APT</dc:title>
  <dc:creator>ADMINIBM</dc:creator>
  <cp:keywords>Rational Template, Presentation Template</cp:keywords>
  <cp:lastModifiedBy>Yan Chen</cp:lastModifiedBy>
  <cp:revision>888</cp:revision>
  <cp:lastPrinted>2013-08-09T18:03:10Z</cp:lastPrinted>
  <dcterms:created xsi:type="dcterms:W3CDTF">2015-06-27T04:44:53Z</dcterms:created>
  <dcterms:modified xsi:type="dcterms:W3CDTF">2018-08-27T21:15:57Z</dcterms:modified>
</cp:coreProperties>
</file>