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0" r:id="rId2"/>
    <p:sldMasterId id="2147483667" r:id="rId3"/>
  </p:sldMasterIdLst>
  <p:notesMasterIdLst>
    <p:notesMasterId r:id="rId65"/>
  </p:notesMasterIdLst>
  <p:handoutMasterIdLst>
    <p:handoutMasterId r:id="rId66"/>
  </p:handoutMasterIdLst>
  <p:sldIdLst>
    <p:sldId id="733" r:id="rId4"/>
    <p:sldId id="734" r:id="rId5"/>
    <p:sldId id="735" r:id="rId6"/>
    <p:sldId id="736" r:id="rId7"/>
    <p:sldId id="737" r:id="rId8"/>
    <p:sldId id="738" r:id="rId9"/>
    <p:sldId id="773" r:id="rId10"/>
    <p:sldId id="774" r:id="rId11"/>
    <p:sldId id="739" r:id="rId12"/>
    <p:sldId id="740" r:id="rId13"/>
    <p:sldId id="741" r:id="rId14"/>
    <p:sldId id="742" r:id="rId15"/>
    <p:sldId id="744" r:id="rId16"/>
    <p:sldId id="743" r:id="rId17"/>
    <p:sldId id="745" r:id="rId18"/>
    <p:sldId id="775" r:id="rId19"/>
    <p:sldId id="769" r:id="rId20"/>
    <p:sldId id="752" r:id="rId21"/>
    <p:sldId id="753" r:id="rId22"/>
    <p:sldId id="754" r:id="rId23"/>
    <p:sldId id="755" r:id="rId24"/>
    <p:sldId id="756" r:id="rId25"/>
    <p:sldId id="757" r:id="rId26"/>
    <p:sldId id="758" r:id="rId27"/>
    <p:sldId id="759" r:id="rId28"/>
    <p:sldId id="760" r:id="rId29"/>
    <p:sldId id="761" r:id="rId30"/>
    <p:sldId id="762" r:id="rId31"/>
    <p:sldId id="763" r:id="rId32"/>
    <p:sldId id="764" r:id="rId33"/>
    <p:sldId id="765" r:id="rId34"/>
    <p:sldId id="766" r:id="rId35"/>
    <p:sldId id="767" r:id="rId36"/>
    <p:sldId id="770" r:id="rId37"/>
    <p:sldId id="678" r:id="rId38"/>
    <p:sldId id="703" r:id="rId39"/>
    <p:sldId id="694" r:id="rId40"/>
    <p:sldId id="693" r:id="rId41"/>
    <p:sldId id="729" r:id="rId42"/>
    <p:sldId id="667" r:id="rId43"/>
    <p:sldId id="675" r:id="rId44"/>
    <p:sldId id="661" r:id="rId45"/>
    <p:sldId id="696" r:id="rId46"/>
    <p:sldId id="720" r:id="rId47"/>
    <p:sldId id="721" r:id="rId48"/>
    <p:sldId id="670" r:id="rId49"/>
    <p:sldId id="698" r:id="rId50"/>
    <p:sldId id="701" r:id="rId51"/>
    <p:sldId id="673" r:id="rId52"/>
    <p:sldId id="663" r:id="rId53"/>
    <p:sldId id="672" r:id="rId54"/>
    <p:sldId id="676" r:id="rId55"/>
    <p:sldId id="702" r:id="rId56"/>
    <p:sldId id="726" r:id="rId57"/>
    <p:sldId id="771" r:id="rId58"/>
    <p:sldId id="772" r:id="rId59"/>
    <p:sldId id="374" r:id="rId60"/>
    <p:sldId id="728" r:id="rId61"/>
    <p:sldId id="722" r:id="rId62"/>
    <p:sldId id="723" r:id="rId63"/>
    <p:sldId id="724" r:id="rId64"/>
  </p:sldIdLst>
  <p:sldSz cx="9144000" cy="5715000" type="screen16x1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746">
          <p15:clr>
            <a:srgbClr val="A4A3A4"/>
          </p15:clr>
        </p15:guide>
        <p15:guide id="2" orient="horz" pos="3078">
          <p15:clr>
            <a:srgbClr val="A4A3A4"/>
          </p15:clr>
        </p15:guide>
        <p15:guide id="3" pos="5568">
          <p15:clr>
            <a:srgbClr val="A4A3A4"/>
          </p15:clr>
        </p15:guide>
        <p15:guide id="4" pos="19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5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9027"/>
    <a:srgbClr val="221F1F"/>
    <a:srgbClr val="214FCF"/>
    <a:srgbClr val="9BDBFF"/>
    <a:srgbClr val="004266"/>
    <a:srgbClr val="0081D0"/>
    <a:srgbClr val="83D1F5"/>
    <a:srgbClr val="5DC9EE"/>
    <a:srgbClr val="204970"/>
    <a:srgbClr val="00B2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87964" autoAdjust="0"/>
  </p:normalViewPr>
  <p:slideViewPr>
    <p:cSldViewPr>
      <p:cViewPr varScale="1">
        <p:scale>
          <a:sx n="107" d="100"/>
          <a:sy n="107" d="100"/>
        </p:scale>
        <p:origin x="-782" y="-86"/>
      </p:cViewPr>
      <p:guideLst>
        <p:guide orient="horz" pos="746"/>
        <p:guide orient="horz" pos="3078"/>
        <p:guide pos="5568"/>
        <p:guide pos="192"/>
      </p:guideLst>
    </p:cSldViewPr>
  </p:slideViewPr>
  <p:outlineViewPr>
    <p:cViewPr>
      <p:scale>
        <a:sx n="33" d="100"/>
        <a:sy n="33" d="100"/>
      </p:scale>
      <p:origin x="0" y="-15696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4" d="100"/>
        <a:sy n="84" d="100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3876" y="-96"/>
      </p:cViewPr>
      <p:guideLst>
        <p:guide orient="horz" pos="2880"/>
        <p:guide pos="215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slide" Target="slides/slide60.xml"/><Relationship Id="rId68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61" Type="http://schemas.openxmlformats.org/officeDocument/2006/relationships/slide" Target="slides/slide58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slide" Target="slides/slide61.xml"/><Relationship Id="rId69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67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slide" Target="slides/slide59.xml"/><Relationship Id="rId7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629025" y="147638"/>
            <a:ext cx="2971800" cy="241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/>
          <a:lstStyle>
            <a:lvl1pPr algn="r" eaLnBrk="1" hangingPunct="1">
              <a:defRPr sz="10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258763" y="8698230"/>
            <a:ext cx="2971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/>
          <a:lstStyle>
            <a:lvl1pPr algn="l" eaLnBrk="1" hangingPunct="1">
              <a:defRPr sz="10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09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629025" y="8698230"/>
            <a:ext cx="2971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/>
          <a:lstStyle>
            <a:lvl1pPr algn="r" eaLnBrk="1" hangingPunct="1">
              <a:defRPr sz="10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EF5086F7-8D61-4005-821D-6721B3FC81DA}" type="slidenum">
              <a:rPr lang="en-US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42590"/>
            <a:ext cx="1096875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3821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36024" y="133351"/>
            <a:ext cx="2947486" cy="256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t" anchorCtr="0" compatLnSpc="1"/>
          <a:lstStyle>
            <a:lvl1pPr algn="r" eaLnBrk="1" hangingPunct="1">
              <a:defRPr sz="10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692275" y="479108"/>
            <a:ext cx="3473450" cy="21717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7165" y="8732521"/>
            <a:ext cx="3429000" cy="2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/>
          <a:lstStyle>
            <a:lvl1pPr algn="l" eaLnBrk="1" hangingPunct="1">
              <a:defRPr sz="100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37610" y="8732521"/>
            <a:ext cx="2945913" cy="2447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45720" rIns="0" bIns="45720" numCol="1" anchor="b" anchorCtr="0" compatLnSpc="1"/>
          <a:lstStyle>
            <a:lvl1pPr algn="r" eaLnBrk="1" hangingPunct="1">
              <a:defRPr sz="1000" smtClean="0">
                <a:latin typeface="Arial" panose="020B0604020202020204" pitchFamily="34" charset="0"/>
                <a:ea typeface="+mn-ea"/>
                <a:cs typeface="+mn-cs"/>
              </a:defRPr>
            </a:lvl1pPr>
          </a:lstStyle>
          <a:p>
            <a:pPr>
              <a:defRPr/>
            </a:pPr>
            <a:fld id="{DD817518-FB06-4843-9B46-F72D174830EE}" type="slidenum">
              <a:rPr lang="en-US"/>
              <a:t>‹#›</a:t>
            </a:fld>
            <a:endParaRPr lang="en-US"/>
          </a:p>
        </p:txBody>
      </p:sp>
      <p:sp>
        <p:nvSpPr>
          <p:cNvPr id="2" name="Notes Placeholder 1"/>
          <p:cNvSpPr>
            <a:spLocks noGrp="1"/>
          </p:cNvSpPr>
          <p:nvPr>
            <p:ph type="body" sz="quarter" idx="3"/>
          </p:nvPr>
        </p:nvSpPr>
        <p:spPr>
          <a:xfrm>
            <a:off x="177165" y="2731770"/>
            <a:ext cx="6503670" cy="598932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1" y="142590"/>
            <a:ext cx="1096875" cy="246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0604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20000"/>
      </a:spcBef>
      <a:spcAft>
        <a:spcPct val="0"/>
      </a:spcAft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138430" indent="-136525" algn="l" rtl="0" eaLnBrk="0" fontAlgn="base" hangingPunct="0">
      <a:spcBef>
        <a:spcPct val="20000"/>
      </a:spcBef>
      <a:spcAft>
        <a:spcPct val="0"/>
      </a:spcAft>
      <a:buChar char="•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259080" indent="-119380" algn="l" rtl="0" eaLnBrk="0" fontAlgn="base" hangingPunct="0">
      <a:spcBef>
        <a:spcPct val="20000"/>
      </a:spcBef>
      <a:spcAft>
        <a:spcPct val="0"/>
      </a:spcAft>
      <a:buFont typeface="Arial" panose="020B0604020202020204" pitchFamily="34" charset="0"/>
      <a:buChar char="–"/>
      <a:defRPr sz="10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408305" indent="-147955" algn="l" rtl="0" eaLnBrk="0" fontAlgn="base" hangingPunct="0">
      <a:spcBef>
        <a:spcPct val="20000"/>
      </a:spcBef>
      <a:spcAft>
        <a:spcPct val="0"/>
      </a:spcAft>
      <a:buFont typeface="Arial" panose="020B0604020202020204" pitchFamily="34" charset="0"/>
      <a:buChar char="–"/>
      <a:defRPr sz="1000" i="1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buChar char="•"/>
      <a:defRPr sz="1200"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83079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2593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67059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142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91186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1627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0181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9985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414665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7104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</a:t>
            </a:r>
            <a:r>
              <a:rPr lang="en-US" altLang="zh-CN" dirty="0"/>
              <a:t>asically, our system will consider a process as malicious if 1) a untrusted file (e.g. downloaded from Internet) was executed  2) has network connection 3) did something suspicious (e.g. PHFs)</a:t>
            </a:r>
          </a:p>
          <a:p>
            <a:endParaRPr lang="en-US" dirty="0"/>
          </a:p>
          <a:p>
            <a:r>
              <a:rPr lang="en-US" dirty="0"/>
              <a:t>From the above picture, we can see that 1) doit2.exe was downloaded and executed 2) has network connection 3) perform Screengrab. Thus we consider doit2.exe (red box) as malicious.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92877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Shape 875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76" name="Shape 87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NT Kernel</a:t>
            </a:r>
          </a:p>
          <a:p>
            <a:r>
              <a:t>2/2 Which processor is calling which address</a:t>
            </a:r>
          </a:p>
          <a:p>
            <a:r>
              <a:t>Context Switch</a:t>
            </a:r>
          </a:p>
          <a:p>
            <a:r>
              <a:t>One processor is being used by which thread</a:t>
            </a:r>
          </a:p>
          <a:p>
            <a:endParaRPr/>
          </a:p>
          <a:p>
            <a:r>
              <a:t>A system call (actually API)  of NTDLL.dll -&gt; image message (NT Kernel is loaded, current loaded)</a:t>
            </a:r>
          </a:p>
          <a:p>
            <a:r>
              <a:t>System calls stored in Windows Kernel (Win32k.sys, NTOSKNL.exe)</a:t>
            </a:r>
          </a:p>
          <a:p>
            <a:endParaRPr/>
          </a:p>
          <a:p>
            <a:r>
              <a:t>Output: which thread invokes which system call?</a:t>
            </a:r>
          </a:p>
        </p:txBody>
      </p:sp>
    </p:spTree>
    <p:extLst>
      <p:ext uri="{BB962C8B-B14F-4D97-AF65-F5344CB8AC3E}">
        <p14:creationId xmlns:p14="http://schemas.microsoft.com/office/powerpoint/2010/main" val="374663674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Same as doit2.exe. Downloaded and executed by </a:t>
            </a:r>
            <a:r>
              <a:rPr lang="en-US" dirty="0" err="1"/>
              <a:t>firefox</a:t>
            </a:r>
            <a:r>
              <a:rPr lang="en-US" dirty="0"/>
              <a:t> and perform screengrab.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29238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latin typeface="Arial" charset="0"/>
                <a:cs typeface="Arial" charset="0"/>
              </a:rPr>
              <a:t>suspicious command session</a:t>
            </a:r>
            <a:r>
              <a:rPr lang="zh-CN" altLang="en-US" sz="1000" dirty="0">
                <a:latin typeface="Arial" charset="0"/>
                <a:cs typeface="Arial" charset="0"/>
              </a:rPr>
              <a:t>：</a:t>
            </a:r>
            <a:endParaRPr lang="en-US" altLang="zh-CN" sz="1000" dirty="0">
              <a:latin typeface="Arial" charset="0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0000FF"/>
                </a:solidFill>
                <a:ea typeface="宋体" charset="-122"/>
              </a:rPr>
              <a:t>Survey the target on April 9</a:t>
            </a:r>
            <a:r>
              <a:rPr lang="en-US" altLang="zh-CN" sz="1000" baseline="30000" dirty="0">
                <a:solidFill>
                  <a:srgbClr val="0000FF"/>
                </a:solidFill>
                <a:ea typeface="宋体" charset="-122"/>
              </a:rPr>
              <a:t>th</a:t>
            </a:r>
            <a:r>
              <a:rPr lang="en-US" altLang="zh-CN" sz="1000" dirty="0">
                <a:solidFill>
                  <a:srgbClr val="0000FF"/>
                </a:solidFill>
                <a:ea typeface="宋体" charset="-122"/>
              </a:rPr>
              <a:t>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zh-CN" sz="1000" dirty="0">
              <a:solidFill>
                <a:srgbClr val="0000FF"/>
              </a:solidFill>
              <a:ea typeface="宋体" charset="-122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000" dirty="0">
                <a:solidFill>
                  <a:srgbClr val="0000FF"/>
                </a:solidFill>
                <a:ea typeface="宋体" charset="-122"/>
              </a:rPr>
              <a:t>Triple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5845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/>
              <a:t>A </a:t>
            </a:r>
            <a:r>
              <a:rPr lang="en-US" dirty="0" err="1"/>
              <a:t>powershell</a:t>
            </a:r>
            <a:r>
              <a:rPr lang="en-US" dirty="0"/>
              <a:t> was downloaded and executed</a:t>
            </a:r>
          </a:p>
          <a:p>
            <a:pPr marL="228600" indent="-228600">
              <a:buAutoNum type="arabicParenR"/>
            </a:pPr>
            <a:r>
              <a:rPr lang="en-US" dirty="0"/>
              <a:t>download shellcode from Internet, inject shellcode into another process</a:t>
            </a:r>
          </a:p>
          <a:p>
            <a:pPr marL="228600" indent="-228600">
              <a:buAutoNum type="arabicParenR"/>
            </a:pPr>
            <a:r>
              <a:rPr lang="en-US" dirty="0"/>
              <a:t>Perform </a:t>
            </a:r>
            <a:r>
              <a:rPr lang="en-US" dirty="0" err="1"/>
              <a:t>remoteshell</a:t>
            </a:r>
            <a:r>
              <a:rPr lang="en-US" dirty="0"/>
              <a:t>-like functionality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4240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466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Load shellcode from memory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5055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Manual analysis of the shellcode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6346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4162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Commands </a:t>
            </a:r>
            <a:r>
              <a:rPr lang="en-US" dirty="0" err="1"/>
              <a:t>execuated</a:t>
            </a:r>
            <a:r>
              <a:rPr lang="en-US" dirty="0"/>
              <a:t> by attackers.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013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5613531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No idea where to locate this slide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225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31353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3657600">
              <a:lnSpc>
                <a:spcPct val="150000"/>
              </a:lnSpc>
              <a:buClr>
                <a:srgbClr val="0000FF"/>
              </a:buClr>
            </a:pPr>
            <a:r>
              <a:rPr lang="en-US" altLang="zh-CN" sz="1000" dirty="0">
                <a:ea typeface="+mn-ea"/>
              </a:rPr>
              <a:t>To detect APT attacks, we propose an alert aggregation system to analyze processes with semantic behaviors and context information.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cannot tell if a standalone alert is malicious, but it </a:t>
            </a:r>
            <a:r>
              <a:rPr lang="en-US" altLang="zh-CN" dirty="0"/>
              <a:t>would</a:t>
            </a:r>
            <a:r>
              <a:rPr lang="en-US" dirty="0"/>
              <a:t> be much easier when aggregate them together.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2008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41</a:t>
            </a:fld>
            <a:endParaRPr 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Each tactic contains dozens of techniques.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42</a:t>
            </a:fld>
            <a:endParaRPr 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43</a:t>
            </a:fld>
            <a:endParaRPr 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538907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9623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We maintain two list sequences.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Align call stack and events 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If  </a:t>
            </a:r>
            <a:r>
              <a:rPr lang="en-US" altLang="zh-CN" sz="1800" i="1" dirty="0" err="1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callstack.timestamp</a:t>
            </a:r>
            <a:r>
              <a:rPr lang="en-US" altLang="zh-CN" sz="1800" i="1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== </a:t>
            </a:r>
            <a:r>
              <a:rPr lang="en-US" altLang="zh-CN" sz="1800" i="1" dirty="0" err="1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event.timestamp</a:t>
            </a: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, We can pop the two sequences in order. 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545834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After aggregation, we can detect an attack life cycle in only one process/point.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46</a:t>
            </a:fld>
            <a:endParaRPr 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47</a:t>
            </a:fld>
            <a:endParaRPr 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Though we have a customizable rule definition language, we define rules as follows in E4 to cover attacks.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11975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49</a:t>
            </a:fld>
            <a:endParaRPr 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50</a:t>
            </a:fld>
            <a:endParaRPr 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51</a:t>
            </a:fld>
            <a:endParaRPr 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52</a:t>
            </a:fld>
            <a:endParaRPr 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42562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018363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76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There</a:t>
            </a:r>
            <a:r>
              <a:rPr lang="en-US" baseline="0" dirty="0"/>
              <a:t> are many interested providers in the NT Kernel Logger session, such as the process, thread, image load, system call, and so on. Some of us allow us to provide thread-level system call data.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7666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4190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950163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8111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Shape 897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98" name="Shape 89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940873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692275" y="479425"/>
            <a:ext cx="3473450" cy="2171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817518-FB06-4843-9B46-F72D174830EE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7985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Shape 910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911" name="Shape 91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5D is mainly user-level data,</a:t>
            </a:r>
          </a:p>
          <a:p>
            <a:r>
              <a:rPr dirty="0" err="1"/>
              <a:t>Marple</a:t>
            </a:r>
            <a:r>
              <a:rPr dirty="0"/>
              <a:t>: we have no disk access (save resource, small load on the system), real-time data output</a:t>
            </a:r>
          </a:p>
          <a:p>
            <a:endParaRPr dirty="0"/>
          </a:p>
          <a:p>
            <a:r>
              <a:rPr dirty="0"/>
              <a:t>NT </a:t>
            </a:r>
            <a:r>
              <a:rPr dirty="0" err="1"/>
              <a:t>Keylogger</a:t>
            </a:r>
            <a:r>
              <a:rPr dirty="0"/>
              <a:t> session is the only real-time</a:t>
            </a:r>
          </a:p>
        </p:txBody>
      </p:sp>
    </p:spTree>
    <p:extLst>
      <p:ext uri="{BB962C8B-B14F-4D97-AF65-F5344CB8AC3E}">
        <p14:creationId xmlns:p14="http://schemas.microsoft.com/office/powerpoint/2010/main" val="5458117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Shape 799"/>
          <p:cNvSpPr>
            <a:spLocks noGrp="1" noRot="1" noChangeAspect="1"/>
          </p:cNvSpPr>
          <p:nvPr>
            <p:ph type="sldImg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800" name="Shape 8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dirty="0"/>
              <a:t>For the last one: combine </a:t>
            </a:r>
            <a:r>
              <a:rPr lang="en-US" dirty="0" err="1"/>
              <a:t>fileio</a:t>
            </a:r>
            <a:r>
              <a:rPr lang="en-US" dirty="0"/>
              <a:t> events go get the operations done on the same file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0539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1877" y="2306109"/>
            <a:ext cx="6305123" cy="910166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None/>
              <a:defRPr sz="2400" b="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171877" y="3273424"/>
            <a:ext cx="4829175" cy="1612901"/>
          </a:xfr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18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346075" indent="0">
              <a:buFontTx/>
              <a:buNone/>
              <a:defRPr/>
            </a:lvl2pPr>
            <a:lvl3pPr marL="682625" indent="0">
              <a:buFontTx/>
              <a:buNone/>
              <a:defRPr/>
            </a:lvl3pPr>
            <a:lvl4pPr marL="1029970" indent="0">
              <a:buFontTx/>
              <a:buNone/>
              <a:defRPr/>
            </a:lvl4pPr>
            <a:lvl5pPr marL="1376045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877" y="1333500"/>
            <a:ext cx="6305123" cy="962025"/>
          </a:xfr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b" anchorCtr="0" compatLnSpc="1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lang="en-US" sz="3200" b="1" kern="1200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lvl="0" indent="0">
              <a:spcBef>
                <a:spcPct val="20000"/>
              </a:spcBef>
              <a:buClr>
                <a:schemeClr val="tx1"/>
              </a:buClr>
              <a:buFont typeface="Wingdings" panose="05000000000000000000" pitchFamily="2" charset="2"/>
              <a:buNone/>
            </a:pPr>
            <a:r>
              <a:rPr lang="en-US" dirty="0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892595" y="5423067"/>
            <a:ext cx="184731" cy="215444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35841" name="Picture 1" descr="C:\Users\mtc\Documents\work\cybersecurity\2015-01-10_darpa-baa\template\logos-blue\nw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6908195" y="1393840"/>
            <a:ext cx="1957010" cy="360000"/>
          </a:xfrm>
          <a:prstGeom prst="rect">
            <a:avLst/>
          </a:prstGeom>
          <a:noFill/>
        </p:spPr>
      </p:pic>
      <p:pic>
        <p:nvPicPr>
          <p:cNvPr id="35842" name="Picture 2" descr="C:\Users\mtc\Documents\work\cybersecurity\2015-01-10_darpa-baa\template\logos-blue\ibm-research.pn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196698"/>
            <a:ext cx="2057400" cy="248582"/>
          </a:xfrm>
          <a:prstGeom prst="rect">
            <a:avLst/>
          </a:prstGeom>
          <a:noFill/>
        </p:spPr>
      </p:pic>
      <p:pic>
        <p:nvPicPr>
          <p:cNvPr id="35843" name="Picture 3" descr="C:\Users\mtc\Documents\work\cybersecurity\2015-01-10_darpa-baa\template\logos-blue\darpa.png"/>
          <p:cNvPicPr>
            <a:picLocks noChangeAspect="1" noChangeArrowheads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152400" y="266700"/>
            <a:ext cx="1676400" cy="774458"/>
          </a:xfrm>
          <a:prstGeom prst="rect">
            <a:avLst/>
          </a:prstGeom>
          <a:noFill/>
        </p:spPr>
      </p:pic>
      <p:pic>
        <p:nvPicPr>
          <p:cNvPr id="35844" name="Picture 4" descr="C:\Users\mtc\Documents\work\cybersecurity\2015-01-10_darpa-baa\template\logos-blue\uic.png"/>
          <p:cNvPicPr>
            <a:picLocks noChangeAspect="1" noChangeArrowheads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6934200" y="2040202"/>
            <a:ext cx="1905000" cy="266090"/>
          </a:xfrm>
          <a:prstGeom prst="rect">
            <a:avLst/>
          </a:prstGeom>
          <a:noFill/>
        </p:spPr>
      </p:pic>
      <p:pic>
        <p:nvPicPr>
          <p:cNvPr id="35845" name="Picture 5" descr="C:\Users\mtc\Documents\work\cybersecurity\2015-01-10_darpa-baa\template\logos-blue\suny.png"/>
          <p:cNvPicPr>
            <a:picLocks noChangeAspect="1" noChangeArrowheads="1"/>
          </p:cNvPicPr>
          <p:nvPr userDrawn="1"/>
        </p:nvPicPr>
        <p:blipFill>
          <a:blip r:embed="rId7"/>
          <a:srcRect/>
          <a:stretch>
            <a:fillRect/>
          </a:stretch>
        </p:blipFill>
        <p:spPr bwMode="auto">
          <a:xfrm>
            <a:off x="7162800" y="720030"/>
            <a:ext cx="1447800" cy="405258"/>
          </a:xfrm>
          <a:prstGeom prst="rect">
            <a:avLst/>
          </a:prstGeom>
          <a:noFill/>
        </p:spPr>
      </p:pic>
      <p:cxnSp>
        <p:nvCxnSpPr>
          <p:cNvPr id="13" name="Straight Connector 12"/>
          <p:cNvCxnSpPr/>
          <p:nvPr userDrawn="1"/>
        </p:nvCxnSpPr>
        <p:spPr bwMode="auto">
          <a:xfrm>
            <a:off x="7315200" y="1259564"/>
            <a:ext cx="1143000" cy="0"/>
          </a:xfrm>
          <a:prstGeom prst="line">
            <a:avLst/>
          </a:prstGeom>
          <a:noFill/>
          <a:ln w="3175" cap="flat" cmpd="sng" algn="ctr">
            <a:solidFill>
              <a:srgbClr val="0042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Connector 13"/>
          <p:cNvCxnSpPr/>
          <p:nvPr userDrawn="1"/>
        </p:nvCxnSpPr>
        <p:spPr bwMode="auto">
          <a:xfrm>
            <a:off x="7315200" y="1888116"/>
            <a:ext cx="1143000" cy="0"/>
          </a:xfrm>
          <a:prstGeom prst="line">
            <a:avLst/>
          </a:prstGeom>
          <a:noFill/>
          <a:ln w="3175" cap="flat" cmpd="sng" algn="ctr">
            <a:solidFill>
              <a:srgbClr val="0042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7315200" y="585754"/>
            <a:ext cx="1143000" cy="0"/>
          </a:xfrm>
          <a:prstGeom prst="line">
            <a:avLst/>
          </a:prstGeom>
          <a:noFill/>
          <a:ln w="3175" cap="flat" cmpd="sng" algn="ctr">
            <a:solidFill>
              <a:srgbClr val="004266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ection Subtitl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 bwMode="auto">
          <a:xfrm>
            <a:off x="0" y="1333500"/>
            <a:ext cx="9144000" cy="1371600"/>
          </a:xfrm>
          <a:prstGeom prst="rect">
            <a:avLst/>
          </a:prstGeom>
          <a:solidFill>
            <a:schemeClr val="accent1"/>
          </a:solidFill>
          <a:ln w="1905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361949" y="1752923"/>
            <a:ext cx="8591551" cy="589906"/>
          </a:xfrm>
        </p:spPr>
        <p:txBody>
          <a:bodyPr anchor="ctr"/>
          <a:lstStyle>
            <a:lvl1pPr marL="0" indent="0">
              <a:lnSpc>
                <a:spcPct val="90000"/>
              </a:lnSpc>
              <a:spcBef>
                <a:spcPts val="0"/>
              </a:spcBef>
              <a:buFontTx/>
              <a:buNone/>
              <a:defRPr sz="4000" b="1" i="0" baseline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3" descr="C:\Users\mtc\Documents\work\cybersecurity\2015-01-10_darpa-baa\template\logos-blue\darpa.png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2400" y="266700"/>
            <a:ext cx="1676400" cy="774458"/>
          </a:xfrm>
          <a:prstGeom prst="rect">
            <a:avLst/>
          </a:prstGeom>
          <a:noFill/>
        </p:spPr>
      </p:pic>
      <p:grpSp>
        <p:nvGrpSpPr>
          <p:cNvPr id="23" name="Group 22"/>
          <p:cNvGrpSpPr/>
          <p:nvPr userDrawn="1"/>
        </p:nvGrpSpPr>
        <p:grpSpPr>
          <a:xfrm>
            <a:off x="7873108" y="190500"/>
            <a:ext cx="966092" cy="990600"/>
            <a:chOff x="6858000" y="196698"/>
            <a:chExt cx="2057400" cy="2109594"/>
          </a:xfrm>
        </p:grpSpPr>
        <p:pic>
          <p:nvPicPr>
            <p:cNvPr id="15" name="Picture 1" descr="C:\Users\mtc\Documents\work\cybersecurity\2015-01-10_darpa-baa\template\logos-blue\nw.png"/>
            <p:cNvPicPr>
              <a:picLocks noChangeAspect="1" noChangeArrowheads="1"/>
            </p:cNvPicPr>
            <p:nvPr userDrawn="1"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6908195" y="1393840"/>
              <a:ext cx="1957010" cy="360000"/>
            </a:xfrm>
            <a:prstGeom prst="rect">
              <a:avLst/>
            </a:prstGeom>
            <a:noFill/>
          </p:spPr>
        </p:pic>
        <p:pic>
          <p:nvPicPr>
            <p:cNvPr id="16" name="Picture 2" descr="C:\Users\mtc\Documents\work\cybersecurity\2015-01-10_darpa-baa\template\logos-blue\ibm-research.png"/>
            <p:cNvPicPr>
              <a:picLocks noChangeAspect="1" noChangeArrowheads="1"/>
            </p:cNvPicPr>
            <p:nvPr userDrawn="1"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6858000" y="196698"/>
              <a:ext cx="2057400" cy="248582"/>
            </a:xfrm>
            <a:prstGeom prst="rect">
              <a:avLst/>
            </a:prstGeom>
            <a:noFill/>
          </p:spPr>
        </p:pic>
        <p:pic>
          <p:nvPicPr>
            <p:cNvPr id="18" name="Picture 4" descr="C:\Users\mtc\Documents\work\cybersecurity\2015-01-10_darpa-baa\template\logos-blue\uic.png"/>
            <p:cNvPicPr>
              <a:picLocks noChangeAspect="1" noChangeArrowheads="1"/>
            </p:cNvPicPr>
            <p:nvPr userDrawn="1"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934200" y="2040202"/>
              <a:ext cx="1905000" cy="266090"/>
            </a:xfrm>
            <a:prstGeom prst="rect">
              <a:avLst/>
            </a:prstGeom>
            <a:noFill/>
          </p:spPr>
        </p:pic>
        <p:pic>
          <p:nvPicPr>
            <p:cNvPr id="19" name="Picture 5" descr="C:\Users\mtc\Documents\work\cybersecurity\2015-01-10_darpa-baa\template\logos-blue\suny.png"/>
            <p:cNvPicPr>
              <a:picLocks noChangeAspect="1" noChangeArrowheads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7162800" y="720030"/>
              <a:ext cx="1447800" cy="405258"/>
            </a:xfrm>
            <a:prstGeom prst="rect">
              <a:avLst/>
            </a:prstGeom>
            <a:noFill/>
          </p:spPr>
        </p:pic>
        <p:cxnSp>
          <p:nvCxnSpPr>
            <p:cNvPr id="20" name="Straight Connector 19"/>
            <p:cNvCxnSpPr/>
            <p:nvPr userDrawn="1"/>
          </p:nvCxnSpPr>
          <p:spPr bwMode="auto">
            <a:xfrm>
              <a:off x="7315200" y="1259564"/>
              <a:ext cx="1143000" cy="0"/>
            </a:xfrm>
            <a:prstGeom prst="line">
              <a:avLst/>
            </a:prstGeom>
            <a:noFill/>
            <a:ln w="3175" cap="flat" cmpd="sng" algn="ctr">
              <a:solidFill>
                <a:srgbClr val="0042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" name="Straight Connector 20"/>
            <p:cNvCxnSpPr/>
            <p:nvPr userDrawn="1"/>
          </p:nvCxnSpPr>
          <p:spPr bwMode="auto">
            <a:xfrm>
              <a:off x="7315200" y="1888116"/>
              <a:ext cx="1143000" cy="0"/>
            </a:xfrm>
            <a:prstGeom prst="line">
              <a:avLst/>
            </a:prstGeom>
            <a:noFill/>
            <a:ln w="3175" cap="flat" cmpd="sng" algn="ctr">
              <a:solidFill>
                <a:srgbClr val="0042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Straight Connector 21"/>
            <p:cNvCxnSpPr/>
            <p:nvPr userDrawn="1"/>
          </p:nvCxnSpPr>
          <p:spPr bwMode="auto">
            <a:xfrm>
              <a:off x="7315200" y="585754"/>
              <a:ext cx="1143000" cy="0"/>
            </a:xfrm>
            <a:prstGeom prst="line">
              <a:avLst/>
            </a:prstGeom>
            <a:noFill/>
            <a:ln w="3175" cap="flat" cmpd="sng" algn="ctr">
              <a:solidFill>
                <a:srgbClr val="004266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775355"/>
            <a:ext cx="7772400" cy="1225021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238500"/>
            <a:ext cx="6400800" cy="14605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809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619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429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523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904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859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668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0478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821CA-1E9F-4A43-8BB8-10FAE36EE334}" type="datetimeFigureOut">
              <a:rPr lang="zh-CN" altLang="en-US" smtClean="0"/>
              <a:t>2019/5/22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840911" y="5443416"/>
            <a:ext cx="217365" cy="215444"/>
          </a:xfrm>
        </p:spPr>
        <p:txBody>
          <a:bodyPr/>
          <a:lstStyle/>
          <a:p>
            <a:fld id="{0DEAF0CC-43EC-4388-9724-FC03CFE93C2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5256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RO_Update_Concept_1 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>
            <a:spLocks noChangeArrowheads="1"/>
          </p:cNvSpPr>
          <p:nvPr userDrawn="1"/>
        </p:nvSpPr>
        <p:spPr bwMode="auto">
          <a:xfrm>
            <a:off x="5592764" y="3309938"/>
            <a:ext cx="2714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b="1">
                <a:solidFill>
                  <a:srgbClr val="000000"/>
                </a:solidFill>
                <a:cs typeface="Tahoma" panose="020B0604030504040204" pitchFamily="34" charset="0"/>
              </a:rPr>
              <a:t>PROGRAM STATUS</a:t>
            </a:r>
          </a:p>
        </p:txBody>
      </p:sp>
      <p:pic>
        <p:nvPicPr>
          <p:cNvPr id="13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175" y="108479"/>
            <a:ext cx="1085850" cy="5463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Box 17"/>
          <p:cNvSpPr txBox="1">
            <a:spLocks noChangeArrowheads="1"/>
          </p:cNvSpPr>
          <p:nvPr userDrawn="1"/>
        </p:nvSpPr>
        <p:spPr bwMode="auto">
          <a:xfrm>
            <a:off x="900114" y="1136386"/>
            <a:ext cx="271462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b="1">
                <a:solidFill>
                  <a:srgbClr val="000000"/>
                </a:solidFill>
                <a:cs typeface="Tahoma" panose="020B0604030504040204" pitchFamily="34" charset="0"/>
              </a:rPr>
              <a:t>PROGRAM OVERVIEW</a:t>
            </a:r>
          </a:p>
        </p:txBody>
      </p:sp>
      <p:sp>
        <p:nvSpPr>
          <p:cNvPr id="19" name="TextBox 18"/>
          <p:cNvSpPr txBox="1">
            <a:spLocks noChangeArrowheads="1"/>
          </p:cNvSpPr>
          <p:nvPr userDrawn="1"/>
        </p:nvSpPr>
        <p:spPr bwMode="auto">
          <a:xfrm>
            <a:off x="4841875" y="1136386"/>
            <a:ext cx="400208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altLang="en-US" sz="1200" b="1">
                <a:solidFill>
                  <a:srgbClr val="000000"/>
                </a:solidFill>
                <a:cs typeface="Tahoma" panose="020B0604030504040204" pitchFamily="34" charset="0"/>
              </a:rPr>
              <a:t>PROGRAM OUTCOMES</a:t>
            </a:r>
          </a:p>
        </p:txBody>
      </p:sp>
      <p:cxnSp>
        <p:nvCxnSpPr>
          <p:cNvPr id="20" name="Straight Connector 15"/>
          <p:cNvCxnSpPr>
            <a:cxnSpLocks noChangeShapeType="1"/>
          </p:cNvCxnSpPr>
          <p:nvPr userDrawn="1"/>
        </p:nvCxnSpPr>
        <p:spPr bwMode="auto">
          <a:xfrm>
            <a:off x="4678364" y="3303323"/>
            <a:ext cx="4465637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1" name="Straight Connector 16"/>
          <p:cNvCxnSpPr>
            <a:cxnSpLocks noChangeShapeType="1"/>
          </p:cNvCxnSpPr>
          <p:nvPr userDrawn="1"/>
        </p:nvCxnSpPr>
        <p:spPr bwMode="auto">
          <a:xfrm>
            <a:off x="4678363" y="1123157"/>
            <a:ext cx="0" cy="4225396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Connector 17"/>
          <p:cNvCxnSpPr>
            <a:cxnSpLocks noChangeShapeType="1"/>
          </p:cNvCxnSpPr>
          <p:nvPr userDrawn="1"/>
        </p:nvCxnSpPr>
        <p:spPr bwMode="auto">
          <a:xfrm>
            <a:off x="0" y="1129771"/>
            <a:ext cx="9144000" cy="0"/>
          </a:xfrm>
          <a:prstGeom prst="line">
            <a:avLst/>
          </a:prstGeom>
          <a:noFill/>
          <a:ln w="222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1619250" y="63502"/>
            <a:ext cx="6422572" cy="482552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2000" b="0">
                <a:latin typeface="Tahoma" pitchFamily="34" charset="0"/>
                <a:ea typeface="Tahoma" pitchFamily="34" charset="0"/>
                <a:cs typeface="Tahoma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9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619251" y="489605"/>
            <a:ext cx="6421587" cy="325738"/>
          </a:xfr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80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9" name="Text Placeholder 2"/>
          <p:cNvSpPr>
            <a:spLocks noGrp="1"/>
          </p:cNvSpPr>
          <p:nvPr>
            <p:ph type="body" sz="quarter" idx="21"/>
          </p:nvPr>
        </p:nvSpPr>
        <p:spPr>
          <a:xfrm>
            <a:off x="280458" y="917454"/>
            <a:ext cx="744007" cy="861774"/>
          </a:xfrm>
          <a:noFill/>
        </p:spPr>
        <p:txBody>
          <a:bodyPr lIns="45720" rtlCol="0"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0" name="Text Placeholder 2"/>
          <p:cNvSpPr>
            <a:spLocks noGrp="1"/>
          </p:cNvSpPr>
          <p:nvPr>
            <p:ph type="body" sz="quarter" idx="22"/>
          </p:nvPr>
        </p:nvSpPr>
        <p:spPr>
          <a:xfrm>
            <a:off x="1679074" y="917455"/>
            <a:ext cx="502149" cy="2708434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45720" rtlCol="0">
            <a:spAutoFit/>
          </a:bodyPr>
          <a:lstStyle>
            <a:lvl1pPr>
              <a:defRPr lang="en-US" sz="1000" dirty="0">
                <a:latin typeface="+mn-lt"/>
                <a:cs typeface="+mn-cs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Content Placeholder 6"/>
          <p:cNvSpPr>
            <a:spLocks noGrp="1"/>
          </p:cNvSpPr>
          <p:nvPr>
            <p:ph sz="quarter" idx="31"/>
          </p:nvPr>
        </p:nvSpPr>
        <p:spPr>
          <a:xfrm>
            <a:off x="195263" y="1368635"/>
            <a:ext cx="4283604" cy="1796224"/>
          </a:xfrm>
        </p:spPr>
        <p:txBody>
          <a:bodyPr/>
          <a:lstStyle>
            <a:lvl1pPr marL="169863" indent="-169863">
              <a:buFont typeface="Arial" pitchFamily="34" charset="0"/>
              <a:buChar char="•"/>
              <a:defRPr sz="1200"/>
            </a:lvl1pPr>
            <a:lvl2pPr marL="347663" indent="-177800">
              <a:defRPr sz="1000"/>
            </a:lvl2pPr>
            <a:lvl3pPr marL="515938" indent="-168275">
              <a:defRPr sz="900"/>
            </a:lvl3pPr>
            <a:lvl4pPr marL="685800" indent="-169863">
              <a:defRPr sz="900"/>
            </a:lvl4pPr>
            <a:lvl5pPr marL="855663" indent="-169863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Content Placeholder 6"/>
          <p:cNvSpPr>
            <a:spLocks noGrp="1"/>
          </p:cNvSpPr>
          <p:nvPr>
            <p:ph sz="quarter" idx="25"/>
          </p:nvPr>
        </p:nvSpPr>
        <p:spPr>
          <a:xfrm>
            <a:off x="195263" y="3434053"/>
            <a:ext cx="4283604" cy="2026948"/>
          </a:xfrm>
        </p:spPr>
        <p:txBody>
          <a:bodyPr/>
          <a:lstStyle>
            <a:lvl1pPr marL="169863" indent="-169863">
              <a:buFont typeface="Arial" pitchFamily="34" charset="0"/>
              <a:buChar char="•"/>
              <a:defRPr sz="1200"/>
            </a:lvl1pPr>
            <a:lvl2pPr marL="347663" indent="-177800">
              <a:defRPr sz="1000"/>
            </a:lvl2pPr>
            <a:lvl3pPr marL="515938" indent="-168275">
              <a:defRPr sz="900"/>
            </a:lvl3pPr>
            <a:lvl4pPr marL="685800" indent="-169863">
              <a:defRPr sz="900"/>
            </a:lvl4pPr>
            <a:lvl5pPr marL="855663" indent="-169863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6" name="Content Placeholder 6"/>
          <p:cNvSpPr>
            <a:spLocks noGrp="1"/>
          </p:cNvSpPr>
          <p:nvPr>
            <p:ph sz="quarter" idx="26"/>
          </p:nvPr>
        </p:nvSpPr>
        <p:spPr>
          <a:xfrm>
            <a:off x="4707996" y="1368635"/>
            <a:ext cx="4283604" cy="1796224"/>
          </a:xfrm>
        </p:spPr>
        <p:txBody>
          <a:bodyPr/>
          <a:lstStyle>
            <a:lvl1pPr marL="171450" indent="-171450">
              <a:buFont typeface="Arial" pitchFamily="34" charset="0"/>
              <a:buChar char="•"/>
              <a:defRPr sz="1200"/>
            </a:lvl1pPr>
            <a:lvl2pPr marL="347663" indent="-177800">
              <a:defRPr sz="1000"/>
            </a:lvl2pPr>
            <a:lvl3pPr marL="515938" indent="-168275">
              <a:defRPr sz="900"/>
            </a:lvl3pPr>
            <a:lvl4pPr marL="685800" indent="-169863">
              <a:defRPr sz="900"/>
            </a:lvl4pPr>
            <a:lvl5pPr marL="855663" indent="-169863">
              <a:defRPr sz="9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Footer Placeholder 2"/>
          <p:cNvSpPr>
            <a:spLocks noGrp="1"/>
          </p:cNvSpPr>
          <p:nvPr>
            <p:ph type="ftr" sz="quarter" idx="32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Distribution Statement</a:t>
            </a:r>
          </a:p>
        </p:txBody>
      </p:sp>
    </p:spTree>
    <p:extLst>
      <p:ext uri="{BB962C8B-B14F-4D97-AF65-F5344CB8AC3E}">
        <p14:creationId xmlns:p14="http://schemas.microsoft.com/office/powerpoint/2010/main" val="717689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997" y="1775385"/>
            <a:ext cx="7772043" cy="122502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959" y="3238500"/>
            <a:ext cx="6400085" cy="1460500"/>
          </a:xfrm>
        </p:spPr>
        <p:txBody>
          <a:bodyPr/>
          <a:lstStyle>
            <a:lvl1pPr marL="0" indent="0" algn="ctr">
              <a:buNone/>
              <a:defRPr/>
            </a:lvl1pPr>
            <a:lvl2pPr marL="356870" indent="0" algn="ctr">
              <a:buNone/>
              <a:defRPr/>
            </a:lvl2pPr>
            <a:lvl3pPr marL="713105" indent="0" algn="ctr">
              <a:buNone/>
              <a:defRPr/>
            </a:lvl3pPr>
            <a:lvl4pPr marL="1069975" indent="0" algn="ctr">
              <a:buNone/>
              <a:defRPr/>
            </a:lvl4pPr>
            <a:lvl5pPr marL="1426845" indent="0" algn="ctr">
              <a:buNone/>
              <a:defRPr/>
            </a:lvl5pPr>
            <a:lvl6pPr marL="1783080" indent="0" algn="ctr">
              <a:buNone/>
              <a:defRPr/>
            </a:lvl6pPr>
            <a:lvl7pPr marL="2139950" indent="0" algn="ctr">
              <a:buNone/>
              <a:defRPr/>
            </a:lvl7pPr>
            <a:lvl8pPr marL="2496820" indent="0" algn="ctr">
              <a:buNone/>
              <a:defRPr/>
            </a:lvl8pPr>
            <a:lvl9pPr marL="285305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CD3EAEB7-3AE0-4DFC-A86C-5E05316F1088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F0021414-C1A4-431C-9B45-C497E5BFE727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916" y="3672447"/>
            <a:ext cx="7772043" cy="1135063"/>
          </a:xfrm>
        </p:spPr>
        <p:txBody>
          <a:bodyPr/>
          <a:lstStyle>
            <a:lvl1pPr algn="l">
              <a:defRPr sz="31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916" y="2422261"/>
            <a:ext cx="7772043" cy="1250156"/>
          </a:xfrm>
        </p:spPr>
        <p:txBody>
          <a:bodyPr anchor="b"/>
          <a:lstStyle>
            <a:lvl1pPr marL="0" indent="0">
              <a:buNone/>
              <a:defRPr sz="1600"/>
            </a:lvl1pPr>
            <a:lvl2pPr marL="356870" indent="0">
              <a:buNone/>
              <a:defRPr sz="1400"/>
            </a:lvl2pPr>
            <a:lvl3pPr marL="713105" indent="0">
              <a:buNone/>
              <a:defRPr sz="1200"/>
            </a:lvl3pPr>
            <a:lvl4pPr marL="1069975" indent="0">
              <a:buNone/>
              <a:defRPr sz="1100"/>
            </a:lvl4pPr>
            <a:lvl5pPr marL="1426845" indent="0">
              <a:buNone/>
              <a:defRPr sz="1100"/>
            </a:lvl5pPr>
            <a:lvl6pPr marL="1783080" indent="0">
              <a:buNone/>
              <a:defRPr sz="1100"/>
            </a:lvl6pPr>
            <a:lvl7pPr marL="2139950" indent="0">
              <a:buNone/>
              <a:defRPr sz="1100"/>
            </a:lvl7pPr>
            <a:lvl8pPr marL="2496820" indent="0">
              <a:buNone/>
              <a:defRPr sz="1100"/>
            </a:lvl8pPr>
            <a:lvl9pPr marL="2853055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7705BD8D-4E3C-45E3-A3A1-A15159827DD3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4691" y="1562366"/>
            <a:ext cx="4094435" cy="37332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93438" y="1562366"/>
            <a:ext cx="4095626" cy="3733271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06913247-7747-4BC4-92CF-7F9B8888BC35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319" y="228865"/>
            <a:ext cx="8229362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319" y="1279261"/>
            <a:ext cx="4039652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870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975" indent="0">
              <a:buNone/>
              <a:defRPr sz="1200" b="1"/>
            </a:lvl4pPr>
            <a:lvl5pPr marL="1426845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950" indent="0">
              <a:buNone/>
              <a:defRPr sz="1200" b="1"/>
            </a:lvl7pPr>
            <a:lvl8pPr marL="2496820" indent="0">
              <a:buNone/>
              <a:defRPr sz="1200" b="1"/>
            </a:lvl8pPr>
            <a:lvl9pPr marL="28530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319" y="1812396"/>
            <a:ext cx="4039652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647" y="1279261"/>
            <a:ext cx="4042034" cy="533135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6870" indent="0">
              <a:buNone/>
              <a:defRPr sz="1600" b="1"/>
            </a:lvl2pPr>
            <a:lvl3pPr marL="713105" indent="0">
              <a:buNone/>
              <a:defRPr sz="1400" b="1"/>
            </a:lvl3pPr>
            <a:lvl4pPr marL="1069975" indent="0">
              <a:buNone/>
              <a:defRPr sz="1200" b="1"/>
            </a:lvl4pPr>
            <a:lvl5pPr marL="1426845" indent="0">
              <a:buNone/>
              <a:defRPr sz="1200" b="1"/>
            </a:lvl5pPr>
            <a:lvl6pPr marL="1783080" indent="0">
              <a:buNone/>
              <a:defRPr sz="1200" b="1"/>
            </a:lvl6pPr>
            <a:lvl7pPr marL="2139950" indent="0">
              <a:buNone/>
              <a:defRPr sz="1200" b="1"/>
            </a:lvl7pPr>
            <a:lvl8pPr marL="2496820" indent="0">
              <a:buNone/>
              <a:defRPr sz="1200" b="1"/>
            </a:lvl8pPr>
            <a:lvl9pPr marL="2853055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647" y="1812396"/>
            <a:ext cx="4042034" cy="329274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C26EF1C8-C595-41C3-BE41-2B52D3DB1806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8372274" y="5447771"/>
            <a:ext cx="366808" cy="153458"/>
          </a:xfrm>
          <a:prstGeom prst="rect">
            <a:avLst/>
          </a:prstGeom>
        </p:spPr>
        <p:txBody>
          <a:bodyPr lIns="71332" tIns="35666" rIns="71332" bIns="35666"/>
          <a:lstStyle>
            <a:lvl1pPr>
              <a:defRPr/>
            </a:lvl1pPr>
          </a:lstStyle>
          <a:p>
            <a:pPr>
              <a:defRPr/>
            </a:pPr>
            <a:fld id="{7A6B4215-76C6-4056-891E-3676958B28CD}" type="slidenum">
              <a:rPr lang="en-US" sz="1700">
                <a:solidFill>
                  <a:srgbClr val="7889FB"/>
                </a:solidFill>
                <a:latin typeface="Arial" panose="020B0604020202020204" pitchFamily="34" charset="0"/>
                <a:ea typeface="+mn-ea"/>
              </a:rPr>
              <a:t>‹#›</a:t>
            </a:fld>
            <a:endParaRPr lang="en-US" sz="1700" dirty="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70620" cy="330860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Anomalous Graphs from Edge Streams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346DC2-74CB-48D7-A050-6AE93CEA32B3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ChangeArrowheads="1"/>
          </p:cNvSpPr>
          <p:nvPr/>
        </p:nvSpPr>
        <p:spPr bwMode="auto">
          <a:xfrm>
            <a:off x="968376" y="914136"/>
            <a:ext cx="7453313" cy="777875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417639" y="2491053"/>
            <a:ext cx="6950075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5" name="Picture 2" descr="SB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6" y="2921001"/>
            <a:ext cx="1319213" cy="1226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49905" y="2864824"/>
            <a:ext cx="4823985" cy="14605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3032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8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32E4AB-D2C0-4B0B-AD70-C8A908CCFB4E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0075" y="345281"/>
            <a:ext cx="8086725" cy="526521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Anomalous Graphs from Edge Streams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501888-C750-45DD-91C6-0DF2EC0952B7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72417"/>
            <a:ext cx="7772400" cy="1135063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422261"/>
            <a:ext cx="7772400" cy="1250156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Anomalous Graphs from Edge Streams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9996D0E-1526-4C62-87B6-DE5560AE9DD0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35844"/>
            <a:ext cx="4038600" cy="40732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35844"/>
            <a:ext cx="4038600" cy="407326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 b="1"/>
            </a:lvl1pPr>
          </a:lstStyle>
          <a:p>
            <a:fld id="{2CA0BDF0-C728-4E42-98C3-D19250D99BC0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8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5"/>
            <a:ext cx="8229600" cy="9525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79261"/>
            <a:ext cx="4040188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812396"/>
            <a:ext cx="4040188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279261"/>
            <a:ext cx="4041775" cy="53313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812396"/>
            <a:ext cx="4041775" cy="329274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5B4BF3-38FB-4FB1-83F8-A9A1601B9FF2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6F6FD4-B1DA-47B1-973D-004C71C61A06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 userDrawn="1"/>
        </p:nvSpPr>
        <p:spPr bwMode="auto">
          <a:xfrm>
            <a:off x="457200" y="209021"/>
            <a:ext cx="8242300" cy="489479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 userDrawn="1"/>
        </p:nvSpPr>
        <p:spPr bwMode="auto">
          <a:xfrm>
            <a:off x="469900" y="5270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6" name="Picture 2" descr="SBU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8714" y="1026583"/>
            <a:ext cx="809625" cy="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1511"/>
            <a:ext cx="8229600" cy="6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4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57200" y="853282"/>
            <a:ext cx="8229600" cy="441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0"/>
            <a:r>
              <a:rPr lang="en-US" altLang="en-US" noProof="0"/>
              <a:t>Click to edit Master text styles</a:t>
            </a:r>
          </a:p>
          <a:p>
            <a:pPr lvl="1"/>
            <a:r>
              <a:rPr lang="en-US" altLang="en-US" noProof="0"/>
              <a:t>Second level</a:t>
            </a:r>
          </a:p>
          <a:p>
            <a:pPr lvl="2"/>
            <a:r>
              <a:rPr lang="en-US" altLang="en-US" noProof="0"/>
              <a:t>Third level</a:t>
            </a:r>
          </a:p>
          <a:p>
            <a:pPr lvl="3"/>
            <a:r>
              <a:rPr lang="en-US" altLang="en-US" noProof="0"/>
              <a:t>Fourth level</a:t>
            </a:r>
          </a:p>
          <a:p>
            <a:pPr lvl="4"/>
            <a:r>
              <a:rPr lang="en-US" altLang="en-US" noProof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Anomalous Graphs from Edge Streams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8464FD3-436E-49AD-BBB7-BF3612290052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27542"/>
            <a:ext cx="3008313" cy="9683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2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195917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61AFD05-F6E9-48B5-9FF4-1663116EE72E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0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2"/>
            <a:ext cx="5486400" cy="6707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C24BA887-80B9-41C5-B390-97BCB881A882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70619" cy="330860"/>
          </a:xfrm>
        </p:spPr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82880" y="512064"/>
            <a:ext cx="8770620" cy="438150"/>
          </a:xfrm>
        </p:spPr>
        <p:txBody>
          <a:bodyPr/>
          <a:lstStyle>
            <a:lvl1pPr marL="0" indent="0">
              <a:buFontTx/>
              <a:buNone/>
              <a:defRPr sz="1800" i="1"/>
            </a:lvl1pPr>
            <a:lvl2pPr marL="276225" indent="0">
              <a:buFontTx/>
              <a:buNone/>
              <a:defRPr sz="1800" i="1"/>
            </a:lvl2pPr>
            <a:lvl3pPr marL="492125" indent="0">
              <a:buFontTx/>
              <a:buNone/>
              <a:defRPr sz="1800" i="1"/>
            </a:lvl3pPr>
            <a:lvl4pPr marL="1029970" indent="0">
              <a:buFontTx/>
              <a:buNone/>
              <a:defRPr sz="1800" i="1"/>
            </a:lvl4pPr>
            <a:lvl5pPr marL="1376045" indent="0">
              <a:buFontTx/>
              <a:buNone/>
              <a:defRPr sz="1800" i="1"/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77ADB449-2B48-42D0-8DFB-226F3CAEF55E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7"/>
          <p:cNvSpPr>
            <a:spLocks noChangeArrowheads="1"/>
          </p:cNvSpPr>
          <p:nvPr/>
        </p:nvSpPr>
        <p:spPr bwMode="auto">
          <a:xfrm>
            <a:off x="381000" y="190500"/>
            <a:ext cx="8229600" cy="508000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Line 8"/>
          <p:cNvSpPr>
            <a:spLocks noChangeShapeType="1"/>
          </p:cNvSpPr>
          <p:nvPr/>
        </p:nvSpPr>
        <p:spPr bwMode="auto">
          <a:xfrm>
            <a:off x="457200" y="5143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31511"/>
            <a:ext cx="2057400" cy="487759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31511"/>
            <a:ext cx="6019800" cy="487759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DBB511F-6423-47B3-BE1F-28179F4F65D8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2"/>
          </p:nvPr>
        </p:nvSpPr>
        <p:spPr/>
        <p:txBody>
          <a:bodyPr/>
          <a:lstStyle>
            <a:lvl1pPr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ChangeArrowheads="1"/>
          </p:cNvSpPr>
          <p:nvPr userDrawn="1"/>
        </p:nvSpPr>
        <p:spPr bwMode="auto">
          <a:xfrm>
            <a:off x="511175" y="882386"/>
            <a:ext cx="8218488" cy="754063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50572" y="2888343"/>
            <a:ext cx="6553200" cy="14605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5" name="Rectangle 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3032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48B378-67AB-4E81-B769-73B32D4F5591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7"/>
          <p:cNvSpPr>
            <a:spLocks noChangeArrowheads="1"/>
          </p:cNvSpPr>
          <p:nvPr/>
        </p:nvSpPr>
        <p:spPr bwMode="auto">
          <a:xfrm>
            <a:off x="968376" y="914136"/>
            <a:ext cx="7453313" cy="777875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5400" cap="flat" cmpd="sng">
            <a:solidFill>
              <a:srgbClr val="C00000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4" name="Line 8"/>
          <p:cNvSpPr>
            <a:spLocks noChangeShapeType="1"/>
          </p:cNvSpPr>
          <p:nvPr/>
        </p:nvSpPr>
        <p:spPr bwMode="auto">
          <a:xfrm>
            <a:off x="1417639" y="2491053"/>
            <a:ext cx="6950075" cy="0"/>
          </a:xfrm>
          <a:prstGeom prst="line">
            <a:avLst/>
          </a:prstGeom>
          <a:noFill/>
          <a:ln w="28575">
            <a:solidFill>
              <a:srgbClr val="C00000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64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850572" y="2888343"/>
            <a:ext cx="6553200" cy="14605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 sz="28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5203032"/>
            <a:ext cx="2895600" cy="3810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Typed Information Networks @Twitter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7BF74-7379-4656-9781-DFB19B829F12}" type="slidenum">
              <a:rPr lang="en-US" altLang="en-US">
                <a:solidFill>
                  <a:prstClr val="black"/>
                </a:solidFill>
              </a:rPr>
              <a:t>‹#›</a:t>
            </a:fld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" y="182880"/>
            <a:ext cx="8770619" cy="330860"/>
          </a:xfrm>
        </p:spPr>
        <p:txBody>
          <a:bodyPr/>
          <a:lstStyle>
            <a:lvl1pPr>
              <a:defRPr spc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2564" y="1162050"/>
            <a:ext cx="8770936" cy="3473451"/>
          </a:xfrm>
        </p:spPr>
        <p:txBody>
          <a:bodyPr/>
          <a:lstStyle>
            <a:lvl1pPr marL="228600" indent="-228600">
              <a:defRPr spc="0"/>
            </a:lvl1pPr>
            <a:lvl2pPr marL="466725" indent="-219075">
              <a:defRPr spc="0"/>
            </a:lvl2pPr>
            <a:lvl3pPr marL="676275" indent="-200025">
              <a:defRPr spc="0"/>
            </a:lvl3pPr>
            <a:lvl4pPr>
              <a:defRPr spc="0"/>
            </a:lvl4pPr>
            <a:lvl5pPr>
              <a:defRPr spc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4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5" hasCustomPrompt="1"/>
          </p:nvPr>
        </p:nvSpPr>
        <p:spPr>
          <a:xfrm>
            <a:off x="180975" y="512064"/>
            <a:ext cx="8772525" cy="371475"/>
          </a:xfrm>
        </p:spPr>
        <p:txBody>
          <a:bodyPr/>
          <a:lstStyle>
            <a:lvl1pPr marL="0" indent="0">
              <a:buFontTx/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62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21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997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604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0976" y="1162050"/>
            <a:ext cx="8772524" cy="3473451"/>
          </a:xfrm>
        </p:spPr>
        <p:txBody>
          <a:bodyPr/>
          <a:lstStyle>
            <a:lvl1pPr marL="228600" indent="-228600">
              <a:defRPr baseline="0"/>
            </a:lvl1pPr>
            <a:lvl2pPr marL="466725" indent="-219075">
              <a:tabLst>
                <a:tab pos="352425" algn="l"/>
              </a:tabLst>
              <a:defRPr baseline="0"/>
            </a:lvl2pPr>
            <a:lvl3pPr marL="676275" indent="-200025"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" y="182880"/>
            <a:ext cx="8770937" cy="3307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562" y="1162050"/>
            <a:ext cx="4308254" cy="3473451"/>
          </a:xfrm>
        </p:spPr>
        <p:txBody>
          <a:bodyPr/>
          <a:lstStyle>
            <a:lvl1pPr marL="228600" indent="-228600">
              <a:defRPr baseline="0"/>
            </a:lvl1pPr>
            <a:lvl2pPr marL="466725" indent="-219075">
              <a:defRPr baseline="0"/>
            </a:lvl2pPr>
            <a:lvl3pPr marL="676275" indent="-200025"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3703" y="1162050"/>
            <a:ext cx="4308254" cy="3473451"/>
          </a:xfrm>
        </p:spPr>
        <p:txBody>
          <a:bodyPr/>
          <a:lstStyle>
            <a:lvl1pPr marL="240030" indent="-240030">
              <a:defRPr baseline="0"/>
            </a:lvl1pPr>
            <a:lvl2pPr marL="457200" indent="-200025">
              <a:defRPr baseline="0"/>
            </a:lvl2pPr>
            <a:lvl3pPr marL="762000" indent="-212725"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1" y="514351"/>
            <a:ext cx="8780144" cy="361950"/>
          </a:xfrm>
        </p:spPr>
        <p:txBody>
          <a:bodyPr/>
          <a:lstStyle>
            <a:lvl1pPr marL="0" indent="0">
              <a:buFontTx/>
              <a:buNone/>
              <a:defRPr sz="1800" i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62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21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997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604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-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" y="182880"/>
            <a:ext cx="8770937" cy="3307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562" y="1162050"/>
            <a:ext cx="4308254" cy="3473451"/>
          </a:xfrm>
        </p:spPr>
        <p:txBody>
          <a:bodyPr/>
          <a:lstStyle>
            <a:lvl1pPr marL="228600" indent="-228600">
              <a:defRPr baseline="0"/>
            </a:lvl1pPr>
            <a:lvl2pPr marL="466725" indent="-219075">
              <a:defRPr baseline="0"/>
            </a:lvl2pPr>
            <a:lvl3pPr marL="676275" indent="-200025"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3703" y="1162050"/>
            <a:ext cx="4308254" cy="3473451"/>
          </a:xfrm>
        </p:spPr>
        <p:txBody>
          <a:bodyPr/>
          <a:lstStyle>
            <a:lvl1pPr marL="240030" indent="-240030">
              <a:defRPr baseline="0"/>
            </a:lvl1pPr>
            <a:lvl2pPr marL="457200" indent="-200025">
              <a:defRPr baseline="0"/>
            </a:lvl2pPr>
            <a:lvl3pPr marL="762000" indent="-212725">
              <a:defRPr baseline="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" y="182880"/>
            <a:ext cx="8770937" cy="3307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182562" y="1162050"/>
            <a:ext cx="8770937" cy="3473451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 hasCustomPrompt="1"/>
          </p:nvPr>
        </p:nvSpPr>
        <p:spPr>
          <a:xfrm>
            <a:off x="182880" y="514351"/>
            <a:ext cx="8780145" cy="400050"/>
          </a:xfrm>
        </p:spPr>
        <p:txBody>
          <a:bodyPr/>
          <a:lstStyle>
            <a:lvl1pPr marL="0" indent="0">
              <a:buFontTx/>
              <a:buNone/>
              <a:defRPr sz="1800" i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2762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49212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029970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376045" indent="0">
              <a:buFontTx/>
              <a:buNone/>
              <a:defRPr i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562" y="182880"/>
            <a:ext cx="8770937" cy="330729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 hasCustomPrompt="1"/>
          </p:nvPr>
        </p:nvSpPr>
        <p:spPr>
          <a:xfrm>
            <a:off x="182562" y="1162050"/>
            <a:ext cx="8770937" cy="3473451"/>
          </a:xfrm>
        </p:spPr>
        <p:txBody>
          <a:bodyPr/>
          <a:lstStyle>
            <a:lvl1pPr marL="0" indent="0">
              <a:buFontTx/>
              <a:buNone/>
              <a:defRPr baseline="0"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1892595" y="5443415"/>
            <a:ext cx="184731" cy="2154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5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1.xml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0" y="5372100"/>
            <a:ext cx="9144000" cy="342900"/>
          </a:xfrm>
          <a:prstGeom prst="rect">
            <a:avLst/>
          </a:prstGeom>
          <a:gradFill flip="none" rotWithShape="1">
            <a:gsLst>
              <a:gs pos="0">
                <a:srgbClr val="004266"/>
              </a:gs>
              <a:gs pos="100000">
                <a:srgbClr val="0081D0"/>
              </a:gs>
            </a:gsLst>
            <a:lin ang="0" scaled="1"/>
            <a:tileRect/>
          </a:gradFill>
          <a:ln w="19050">
            <a:noFill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82562" y="182880"/>
            <a:ext cx="8732838" cy="330729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562" y="1162049"/>
            <a:ext cx="8770938" cy="372427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676167" y="5443415"/>
            <a:ext cx="382108" cy="215444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spAutoFit/>
          </a:bodyPr>
          <a:lstStyle>
            <a:defPPr>
              <a:defRPr lang="en-US"/>
            </a:defPPr>
            <a:lvl1pPr algn="r">
              <a:defRPr sz="900">
                <a:solidFill>
                  <a:schemeClr val="bg1"/>
                </a:solidFill>
              </a:defRPr>
            </a:lvl1pPr>
          </a:lstStyle>
          <a:p>
            <a:pPr lvl="0"/>
            <a:fld id="{CE218DA5-D4F9-4887-BC40-1B240FFA5EE0}" type="slidenum">
              <a:rPr lang="en-US" sz="8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US" sz="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6865" name="Picture 1" descr="C:\Users\mtc\Documents\work\cybersecurity\2015-01-10_darpa-baa\template\logos\ibm-research.png"/>
          <p:cNvPicPr>
            <a:picLocks noChangeAspect="1" noChangeArrowheads="1"/>
          </p:cNvPicPr>
          <p:nvPr userDrawn="1"/>
        </p:nvPicPr>
        <p:blipFill>
          <a:blip r:embed="rId15"/>
          <a:srcRect/>
          <a:stretch>
            <a:fillRect/>
          </a:stretch>
        </p:blipFill>
        <p:spPr bwMode="auto">
          <a:xfrm>
            <a:off x="1135075" y="5471550"/>
            <a:ext cx="1191820" cy="144000"/>
          </a:xfrm>
          <a:prstGeom prst="rect">
            <a:avLst/>
          </a:prstGeom>
          <a:noFill/>
        </p:spPr>
      </p:pic>
      <p:pic>
        <p:nvPicPr>
          <p:cNvPr id="36866" name="Picture 2" descr="C:\Users\mtc\Documents\work\cybersecurity\2015-01-10_darpa-baa\template\logos\darpa.png"/>
          <p:cNvPicPr>
            <a:picLocks noChangeAspect="1" noChangeArrowheads="1"/>
          </p:cNvPicPr>
          <p:nvPr userDrawn="1"/>
        </p:nvPicPr>
        <p:blipFill>
          <a:blip r:embed="rId16"/>
          <a:srcRect/>
          <a:stretch>
            <a:fillRect/>
          </a:stretch>
        </p:blipFill>
        <p:spPr bwMode="auto">
          <a:xfrm>
            <a:off x="169487" y="5405131"/>
            <a:ext cx="599246" cy="276838"/>
          </a:xfrm>
          <a:prstGeom prst="rect">
            <a:avLst/>
          </a:prstGeom>
          <a:noFill/>
        </p:spPr>
      </p:pic>
      <p:pic>
        <p:nvPicPr>
          <p:cNvPr id="36867" name="Picture 3" descr="C:\Users\mtc\Documents\work\cybersecurity\2015-01-10_darpa-baa\template\logos\uic.png"/>
          <p:cNvPicPr>
            <a:picLocks noChangeAspect="1" noChangeArrowheads="1"/>
          </p:cNvPicPr>
          <p:nvPr userDrawn="1"/>
        </p:nvPicPr>
        <p:blipFill>
          <a:blip r:embed="rId17"/>
          <a:srcRect/>
          <a:stretch>
            <a:fillRect/>
          </a:stretch>
        </p:blipFill>
        <p:spPr bwMode="auto">
          <a:xfrm>
            <a:off x="5569332" y="5453550"/>
            <a:ext cx="1288668" cy="180000"/>
          </a:xfrm>
          <a:prstGeom prst="rect">
            <a:avLst/>
          </a:prstGeom>
          <a:noFill/>
        </p:spPr>
      </p:pic>
      <p:pic>
        <p:nvPicPr>
          <p:cNvPr id="36868" name="Picture 4" descr="C:\Users\mtc\Documents\work\cybersecurity\2015-01-10_darpa-baa\template\logos\suny.png"/>
          <p:cNvPicPr>
            <a:picLocks noChangeAspect="1" noChangeArrowheads="1"/>
          </p:cNvPicPr>
          <p:nvPr userDrawn="1"/>
        </p:nvPicPr>
        <p:blipFill>
          <a:blip r:embed="rId18"/>
          <a:srcRect/>
          <a:stretch>
            <a:fillRect/>
          </a:stretch>
        </p:blipFill>
        <p:spPr bwMode="auto">
          <a:xfrm>
            <a:off x="2759083" y="5435550"/>
            <a:ext cx="771669" cy="216000"/>
          </a:xfrm>
          <a:prstGeom prst="rect">
            <a:avLst/>
          </a:prstGeom>
          <a:noFill/>
        </p:spPr>
      </p:pic>
      <p:pic>
        <p:nvPicPr>
          <p:cNvPr id="36869" name="Picture 5" descr="C:\Users\mtc\Documents\work\cybersecurity\2015-01-10_darpa-baa\template\logos\nwu.png"/>
          <p:cNvPicPr>
            <a:picLocks noChangeAspect="1" noChangeArrowheads="1"/>
          </p:cNvPicPr>
          <p:nvPr userDrawn="1"/>
        </p:nvPicPr>
        <p:blipFill>
          <a:blip r:embed="rId19"/>
          <a:srcRect/>
          <a:stretch>
            <a:fillRect/>
          </a:stretch>
        </p:blipFill>
        <p:spPr bwMode="auto">
          <a:xfrm>
            <a:off x="3962940" y="5435550"/>
            <a:ext cx="1174206" cy="216000"/>
          </a:xfrm>
          <a:prstGeom prst="rect">
            <a:avLst/>
          </a:prstGeom>
          <a:noFill/>
        </p:spPr>
      </p:pic>
      <p:cxnSp>
        <p:nvCxnSpPr>
          <p:cNvPr id="14" name="Straight Connector 13"/>
          <p:cNvCxnSpPr/>
          <p:nvPr userDrawn="1"/>
        </p:nvCxnSpPr>
        <p:spPr bwMode="auto">
          <a:xfrm>
            <a:off x="2542989" y="5471550"/>
            <a:ext cx="0" cy="14400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5" name="Straight Connector 14"/>
          <p:cNvCxnSpPr/>
          <p:nvPr userDrawn="1"/>
        </p:nvCxnSpPr>
        <p:spPr bwMode="auto">
          <a:xfrm>
            <a:off x="3746846" y="5471550"/>
            <a:ext cx="0" cy="14400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 userDrawn="1"/>
        </p:nvCxnSpPr>
        <p:spPr bwMode="auto">
          <a:xfrm>
            <a:off x="5353240" y="5471550"/>
            <a:ext cx="0" cy="14400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7" name="Straight Connector 16"/>
          <p:cNvCxnSpPr/>
          <p:nvPr userDrawn="1"/>
        </p:nvCxnSpPr>
        <p:spPr bwMode="auto">
          <a:xfrm>
            <a:off x="918981" y="5471550"/>
            <a:ext cx="0" cy="144000"/>
          </a:xfrm>
          <a:prstGeom prst="line">
            <a:avLst/>
          </a:prstGeom>
          <a:noFill/>
          <a:ln w="31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2" r:id="rId12"/>
    <p:sldLayoutId id="2147483683" r:id="rId13"/>
  </p:sldLayoutIdLst>
  <p:hf sldNum="0" hdr="0" ftr="0" dt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 b="1" kern="1300" spc="0" baseline="0">
          <a:solidFill>
            <a:schemeClr val="bg2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7889FB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7889FB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7889FB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rgbClr val="7889FB"/>
          </a:solidFill>
          <a:latin typeface="Arial" panose="020B0604020202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hlink"/>
          </a:solidFill>
          <a:latin typeface="Arial" panose="020B0604020202020204" pitchFamily="34" charset="0"/>
          <a:ea typeface="MS PGothic" panose="020B0600070205080204" pitchFamily="34" charset="-128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hlink"/>
          </a:solidFill>
          <a:latin typeface="Arial" panose="020B0604020202020204" pitchFamily="34" charset="0"/>
          <a:ea typeface="MS PGothic" panose="020B0600070205080204" pitchFamily="34" charset="-128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hlink"/>
          </a:solidFill>
          <a:latin typeface="Arial" panose="020B0604020202020204" pitchFamily="34" charset="0"/>
          <a:ea typeface="MS PGothic" panose="020B0600070205080204" pitchFamily="34" charset="-128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200">
          <a:solidFill>
            <a:schemeClr val="hlink"/>
          </a:solidFill>
          <a:latin typeface="Arial" panose="020B0604020202020204" pitchFamily="34" charset="0"/>
          <a:ea typeface="MS PGothic" panose="020B0600070205080204" pitchFamily="34" charset="-128"/>
        </a:defRPr>
      </a:lvl9pPr>
    </p:titleStyle>
    <p:bodyStyle>
      <a:lvl1pPr marL="238125" indent="-238125" algn="l" rtl="0" eaLnBrk="1" fontAlgn="base" hangingPunct="1">
        <a:spcBef>
          <a:spcPts val="50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600" kern="1200" spc="0" baseline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1pPr>
      <a:lvl2pPr marL="495300" indent="-219075" algn="l" rtl="0" eaLnBrk="1" fontAlgn="base" hangingPunct="1">
        <a:spcBef>
          <a:spcPts val="30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400" kern="1200" spc="0" baseline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2pPr>
      <a:lvl3pPr marL="665480" indent="-173355" algn="l" rtl="0" eaLnBrk="1" fontAlgn="base" hangingPunct="1">
        <a:spcBef>
          <a:spcPts val="300"/>
        </a:spcBef>
        <a:spcAft>
          <a:spcPct val="0"/>
        </a:spcAft>
        <a:buClr>
          <a:schemeClr val="tx1"/>
        </a:buClr>
        <a:buChar char="•"/>
        <a:defRPr sz="1400" kern="1200" spc="0" baseline="0">
          <a:solidFill>
            <a:schemeClr val="tx1"/>
          </a:solidFill>
          <a:latin typeface="Arial" panose="020B0604020202020204" pitchFamily="34" charset="0"/>
          <a:ea typeface="MS PGothic" panose="020B0600070205080204" pitchFamily="34" charset="-128"/>
          <a:cs typeface="Arial" panose="020B0604020202020204" pitchFamily="34" charset="0"/>
        </a:defRPr>
      </a:lvl3pPr>
      <a:lvl4pPr marL="1203325" indent="-173355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–"/>
        <a:defRPr sz="1600">
          <a:solidFill>
            <a:schemeClr val="bg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4pPr>
      <a:lvl5pPr marL="1539875" indent="-1638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5pPr>
      <a:lvl6pPr marL="1997075" indent="-1638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+mn-ea"/>
        </a:defRPr>
      </a:lvl6pPr>
      <a:lvl7pPr marL="2454275" indent="-1638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+mn-ea"/>
        </a:defRPr>
      </a:lvl7pPr>
      <a:lvl8pPr marL="2911475" indent="-1638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+mn-ea"/>
        </a:defRPr>
      </a:lvl8pPr>
      <a:lvl9pPr marL="3368675" indent="-163830" algn="l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Char char="»"/>
        <a:defRPr sz="1600">
          <a:solidFill>
            <a:schemeClr val="bg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"/>
          <p:cNvSpPr>
            <a:spLocks noChangeArrowheads="1"/>
          </p:cNvSpPr>
          <p:nvPr userDrawn="1"/>
        </p:nvSpPr>
        <p:spPr bwMode="auto">
          <a:xfrm>
            <a:off x="16" y="0"/>
            <a:ext cx="454937" cy="571500"/>
          </a:xfrm>
          <a:prstGeom prst="rect">
            <a:avLst/>
          </a:prstGeom>
          <a:noFill/>
          <a:ln w="9525" algn="ctr">
            <a:noFill/>
            <a:round/>
          </a:ln>
        </p:spPr>
        <p:txBody>
          <a:bodyPr lIns="71332" tIns="35666" rIns="71332" bIns="35666"/>
          <a:lstStyle/>
          <a:p>
            <a:pPr>
              <a:lnSpc>
                <a:spcPct val="90000"/>
              </a:lnSpc>
              <a:defRPr/>
            </a:pPr>
            <a:endParaRPr lang="en-US" sz="1700">
              <a:solidFill>
                <a:srgbClr val="7889FB"/>
              </a:solidFill>
              <a:latin typeface="Arial" panose="020B0604020202020204" pitchFamily="34" charset="0"/>
              <a:ea typeface="+mn-ea"/>
            </a:endParaRPr>
          </a:p>
        </p:txBody>
      </p:sp>
      <p:sp>
        <p:nvSpPr>
          <p:cNvPr id="51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674" y="1562366"/>
            <a:ext cx="8304390" cy="3733271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1332" tIns="35666" rIns="71332" bIns="35666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</p:txBody>
      </p:sp>
      <p:sp>
        <p:nvSpPr>
          <p:cNvPr id="5127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384674" y="494775"/>
            <a:ext cx="8304390" cy="5331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71332" tIns="35666" rIns="71332" bIns="35666" numCol="1" anchor="t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56870" algn="l" rtl="0" fontAlgn="base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713105" algn="l" rtl="0" fontAlgn="base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69975" algn="l" rtl="0" fontAlgn="base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426845" algn="l" rtl="0" fontAlgn="base">
        <a:lnSpc>
          <a:spcPct val="90000"/>
        </a:lnSpc>
        <a:spcBef>
          <a:spcPct val="0"/>
        </a:spcBef>
        <a:spcAft>
          <a:spcPct val="0"/>
        </a:spcAft>
        <a:defRPr sz="1700">
          <a:solidFill>
            <a:schemeClr val="hlink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135255" indent="-135255" algn="l" rtl="0" eaLnBrk="0" fontAlgn="base" hangingPunct="0">
        <a:spcBef>
          <a:spcPts val="780"/>
        </a:spcBef>
        <a:spcAft>
          <a:spcPct val="0"/>
        </a:spcAft>
        <a:buClr>
          <a:schemeClr val="tx1"/>
        </a:buClr>
        <a:buFont typeface="Wingdings" panose="05000000000000000000" pitchFamily="2" charset="2"/>
        <a:buChar char="§"/>
        <a:defRPr sz="1200">
          <a:solidFill>
            <a:schemeClr val="tx1"/>
          </a:solidFill>
          <a:latin typeface="+mn-lt"/>
          <a:ea typeface="+mn-ea"/>
          <a:cs typeface="+mn-cs"/>
        </a:defRPr>
      </a:lvl1pPr>
      <a:lvl2pPr marL="397510" indent="-12763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–"/>
        <a:defRPr sz="1200">
          <a:solidFill>
            <a:schemeClr val="tx1"/>
          </a:solidFill>
          <a:latin typeface="+mn-lt"/>
          <a:cs typeface="+mn-cs"/>
        </a:defRPr>
      </a:lvl2pPr>
      <a:lvl3pPr marL="667385" indent="-135255" algn="l" rtl="0" eaLnBrk="0" fontAlgn="base" hangingPunct="0">
        <a:spcBef>
          <a:spcPct val="0"/>
        </a:spcBef>
        <a:spcAft>
          <a:spcPct val="0"/>
        </a:spcAft>
        <a:buClr>
          <a:schemeClr val="tx1"/>
        </a:buClr>
        <a:buChar char="•"/>
        <a:defRPr sz="1200">
          <a:solidFill>
            <a:schemeClr val="tx1"/>
          </a:solidFill>
          <a:latin typeface="+mn-lt"/>
          <a:cs typeface="+mn-cs"/>
        </a:defRPr>
      </a:lvl3pPr>
      <a:lvl4pPr marL="938530" indent="-13525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–"/>
        <a:defRPr sz="1200">
          <a:solidFill>
            <a:schemeClr val="bg1"/>
          </a:solidFill>
          <a:latin typeface="+mn-lt"/>
          <a:cs typeface="+mn-cs"/>
        </a:defRPr>
      </a:lvl4pPr>
      <a:lvl5pPr marL="1201420" indent="-127635" algn="l" rtl="0" eaLnBrk="0" fontAlgn="base" hangingPunct="0">
        <a:spcBef>
          <a:spcPct val="20000"/>
        </a:spcBef>
        <a:spcAft>
          <a:spcPct val="0"/>
        </a:spcAft>
        <a:buClr>
          <a:schemeClr val="bg1"/>
        </a:buClr>
        <a:buChar char="»"/>
        <a:defRPr sz="1200">
          <a:solidFill>
            <a:schemeClr val="bg1"/>
          </a:solidFill>
          <a:latin typeface="+mn-lt"/>
          <a:cs typeface="+mn-cs"/>
        </a:defRPr>
      </a:lvl5pPr>
      <a:lvl6pPr marL="1557655" indent="-127635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200">
          <a:solidFill>
            <a:schemeClr val="bg1"/>
          </a:solidFill>
          <a:latin typeface="+mn-lt"/>
          <a:cs typeface="+mn-cs"/>
        </a:defRPr>
      </a:lvl6pPr>
      <a:lvl7pPr marL="1914525" indent="-127635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200">
          <a:solidFill>
            <a:schemeClr val="bg1"/>
          </a:solidFill>
          <a:latin typeface="+mn-lt"/>
          <a:cs typeface="+mn-cs"/>
        </a:defRPr>
      </a:lvl7pPr>
      <a:lvl8pPr marL="2271395" indent="-127635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200">
          <a:solidFill>
            <a:schemeClr val="bg1"/>
          </a:solidFill>
          <a:latin typeface="+mn-lt"/>
          <a:cs typeface="+mn-cs"/>
        </a:defRPr>
      </a:lvl8pPr>
      <a:lvl9pPr marL="2627630" indent="-127635" algn="l" rtl="0" fontAlgn="base">
        <a:spcBef>
          <a:spcPct val="20000"/>
        </a:spcBef>
        <a:spcAft>
          <a:spcPct val="0"/>
        </a:spcAft>
        <a:buClr>
          <a:schemeClr val="bg1"/>
        </a:buClr>
        <a:buChar char="»"/>
        <a:defRPr sz="1200">
          <a:solidFill>
            <a:schemeClr val="bg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687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310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997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84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8308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995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96820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53055" algn="l" defTabSz="713105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31511"/>
            <a:ext cx="8229600" cy="640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853282"/>
            <a:ext cx="8229600" cy="441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4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5337969"/>
            <a:ext cx="1676400" cy="2738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ea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Leman Akoglu</a:t>
            </a:r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64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493964" y="5337969"/>
            <a:ext cx="4156075" cy="2738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ctr" eaLnBrk="1" hangingPunct="1">
              <a:spcBef>
                <a:spcPct val="0"/>
              </a:spcBef>
              <a:buClrTx/>
              <a:buSzTx/>
              <a:buFontTx/>
              <a:buNone/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altLang="en-US">
                <a:solidFill>
                  <a:prstClr val="black"/>
                </a:solidFill>
              </a:rPr>
              <a:t>Mining Anomalous Graphs from Edge Streams</a:t>
            </a:r>
          </a:p>
        </p:txBody>
      </p:sp>
      <p:sp>
        <p:nvSpPr>
          <p:cNvPr id="64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5337969"/>
            <a:ext cx="1689100" cy="27384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b" anchorCtr="0" compatLnSpc="1"/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fld id="{1082ED23-58EC-40F6-8BFF-0E66CA9E25AC}" type="slidenum">
              <a:rPr lang="en-US" altLang="en-US" smtClean="0">
                <a:solidFill>
                  <a:prstClr val="black"/>
                </a:solidFill>
                <a:ea typeface="MS PGothic" panose="020B0600070205080204" pitchFamily="34" charset="-128"/>
              </a:rPr>
              <a:t>‹#›</a:t>
            </a:fld>
            <a:endParaRPr lang="en-US" altLang="en-US">
              <a:solidFill>
                <a:prstClr val="black"/>
              </a:solidFill>
              <a:ea typeface="MS PGothic" panose="020B0600070205080204" pitchFamily="34" charset="-128"/>
            </a:endParaRPr>
          </a:p>
        </p:txBody>
      </p:sp>
      <p:sp>
        <p:nvSpPr>
          <p:cNvPr id="1031" name="Freeform 7"/>
          <p:cNvSpPr>
            <a:spLocks noChangeArrowheads="1"/>
          </p:cNvSpPr>
          <p:nvPr/>
        </p:nvSpPr>
        <p:spPr bwMode="auto">
          <a:xfrm>
            <a:off x="457200" y="209021"/>
            <a:ext cx="8242300" cy="489479"/>
          </a:xfrm>
          <a:custGeom>
            <a:avLst/>
            <a:gdLst>
              <a:gd name="T0" fmla="*/ 0 w 1000"/>
              <a:gd name="T1" fmla="*/ 2147483647 h 1000"/>
              <a:gd name="T2" fmla="*/ 0 w 1000"/>
              <a:gd name="T3" fmla="*/ 0 h 1000"/>
              <a:gd name="T4" fmla="*/ 2147483647 w 1000"/>
              <a:gd name="T5" fmla="*/ 0 h 1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19050" cap="flat" cmpd="sng">
            <a:solidFill>
              <a:schemeClr val="accent1"/>
            </a:solidFill>
            <a:prstDash val="solid"/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469900" y="5270500"/>
            <a:ext cx="8229600" cy="0"/>
          </a:xfrm>
          <a:prstGeom prst="line">
            <a:avLst/>
          </a:prstGeom>
          <a:noFill/>
          <a:ln w="19050">
            <a:solidFill>
              <a:schemeClr val="accent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eaLnBrk="0" hangingPunct="0"/>
            <a:endParaRPr lang="en-US" sz="3000">
              <a:solidFill>
                <a:prstClr val="black"/>
              </a:solidFill>
              <a:latin typeface="Tahoma" panose="020B0604030504040204" pitchFamily="34" charset="0"/>
              <a:ea typeface="MS PGothic" panose="020B0600070205080204" pitchFamily="34" charset="-128"/>
            </a:endParaRPr>
          </a:p>
        </p:txBody>
      </p:sp>
      <p:pic>
        <p:nvPicPr>
          <p:cNvPr id="1033" name="Picture 2" descr="SBU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4951" y="388938"/>
            <a:ext cx="809625" cy="752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+mj-lt"/>
          <a:ea typeface="MS PGothic" panose="020B0600070205080204" pitchFamily="34" charset="-128"/>
          <a:cs typeface="MS PGothic" panose="020B0600070205080204" pitchFamily="3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rbel" panose="020B0503020204020204" pitchFamily="34" charset="0"/>
          <a:ea typeface="MS PGothic" panose="020B0600070205080204" pitchFamily="34" charset="-128"/>
          <a:cs typeface="MS PGothic" panose="020B0600070205080204" pitchFamily="3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rbel" panose="020B0503020204020204" pitchFamily="34" charset="0"/>
          <a:ea typeface="MS PGothic" panose="020B0600070205080204" pitchFamily="34" charset="-128"/>
          <a:cs typeface="MS PGothic" panose="020B0600070205080204" pitchFamily="3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rbel" panose="020B0503020204020204" pitchFamily="34" charset="0"/>
          <a:ea typeface="MS PGothic" panose="020B0600070205080204" pitchFamily="34" charset="-128"/>
          <a:cs typeface="MS PGothic" panose="020B0600070205080204" pitchFamily="3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00000"/>
          </a:solidFill>
          <a:latin typeface="Corbel" panose="020B0503020204020204" pitchFamily="34" charset="0"/>
          <a:ea typeface="MS PGothic" panose="020B0600070205080204" pitchFamily="34" charset="-128"/>
          <a:cs typeface="MS PGothic" panose="020B0600070205080204" pitchFamily="3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3000">
          <a:solidFill>
            <a:schemeClr val="tx1"/>
          </a:solidFill>
          <a:latin typeface="+mn-lt"/>
          <a:ea typeface="MS PGothic" panose="020B0600070205080204" pitchFamily="34" charset="-128"/>
          <a:cs typeface="MS PGothic" panose="020B0600070205080204" pitchFamily="34" charset="-128"/>
        </a:defRPr>
      </a:lvl1pPr>
      <a:lvl2pPr marL="669925" indent="-325755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q"/>
        <a:defRPr sz="26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022350" indent="-35115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anose="05000000000000000000" pitchFamily="2" charset="2"/>
        <a:buChar char="n"/>
        <a:defRPr sz="22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339850" indent="-31623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q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1681480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1386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958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7pPr>
      <a:lvl8pPr marL="30530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8pPr>
      <a:lvl9pPr marL="3510280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anose="05000000000000000000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windows/hardware/jj151572(v=vs.85).aspx#status_cod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windows/hardware/jj151572(v=vs.85).aspx#status_code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windows/hardware/jj151572(v=vs.85).aspx#status_codes" TargetMode="Externa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jpe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msdn.microsoft.com/en-us/library/windows/hardware/jj151572(v=vs.85).aspx#status_codes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Content Placeholder 1"/>
          <p:cNvSpPr txBox="1">
            <a:spLocks noGrp="1"/>
          </p:cNvSpPr>
          <p:nvPr>
            <p:ph sz="quarter" idx="10"/>
          </p:nvPr>
        </p:nvSpPr>
        <p:spPr>
          <a:xfrm>
            <a:off x="133349" y="1752923"/>
            <a:ext cx="8934451" cy="58990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2800"/>
            </a:lvl1pPr>
          </a:lstStyle>
          <a:p>
            <a:pPr marL="0" indent="0">
              <a:buNone/>
            </a:pPr>
            <a:r>
              <a:rPr sz="3200" dirty="0"/>
              <a:t>Windows </a:t>
            </a:r>
            <a:r>
              <a:rPr lang="en-US" sz="3200" dirty="0"/>
              <a:t>Low-Level System </a:t>
            </a:r>
            <a:r>
              <a:rPr sz="3200" dirty="0"/>
              <a:t>Monitoring </a:t>
            </a:r>
            <a:r>
              <a:rPr lang="en-US" sz="3200" dirty="0"/>
              <a:t>Data </a:t>
            </a:r>
            <a:r>
              <a:rPr lang="en-US" sz="3200" dirty="0" smtClean="0"/>
              <a:t>Collection and APT Detection</a:t>
            </a:r>
            <a:endParaRPr sz="3200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xmlns="" id="{857FBE2E-2F10-4E9A-87C2-4FF3F738838D}"/>
              </a:ext>
            </a:extLst>
          </p:cNvPr>
          <p:cNvSpPr txBox="1">
            <a:spLocks/>
          </p:cNvSpPr>
          <p:nvPr/>
        </p:nvSpPr>
        <p:spPr bwMode="auto">
          <a:xfrm>
            <a:off x="133349" y="3009900"/>
            <a:ext cx="8591551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marL="0" indent="0" algn="l" rtl="0" eaLnBrk="1" fontAlgn="base" hangingPunct="1">
              <a:lnSpc>
                <a:spcPct val="90000"/>
              </a:lnSpc>
              <a:spcBef>
                <a:spcPts val="0"/>
              </a:spcBef>
              <a:spcAft>
                <a:spcPct val="0"/>
              </a:spcAft>
              <a:buClr>
                <a:schemeClr val="tx1"/>
              </a:buClr>
              <a:buFontTx/>
              <a:buNone/>
              <a:defRPr sz="2800" b="1" i="0" kern="1200" spc="0" baseline="0">
                <a:solidFill>
                  <a:schemeClr val="bg2"/>
                </a:solidFill>
                <a:latin typeface="+mj-lt"/>
                <a:ea typeface="ＭＳ Ｐゴシック" pitchFamily="34" charset="-128"/>
                <a:cs typeface="Arial" pitchFamily="34" charset="0"/>
              </a:defRPr>
            </a:lvl1pPr>
            <a:lvl2pPr marL="495300" indent="-219075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Char char="–"/>
              <a:defRPr sz="1400" kern="1200" spc="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665163" indent="-173038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kern="1200" spc="0" baseline="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203325" indent="-173038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1600">
                <a:solidFill>
                  <a:schemeClr val="bg1"/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15398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19970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4542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29114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368675" indent="-163513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/>
              <a:t>Yan </a:t>
            </a:r>
            <a:r>
              <a:rPr lang="en-US" smtClean="0"/>
              <a:t>Chen and </a:t>
            </a:r>
            <a:r>
              <a:rPr lang="en-US" dirty="0" err="1"/>
              <a:t>Runqing</a:t>
            </a:r>
            <a:r>
              <a:rPr lang="en-US"/>
              <a:t> Yang</a:t>
            </a:r>
            <a:endParaRPr lang="en-US" dirty="0"/>
          </a:p>
          <a:p>
            <a:r>
              <a:rPr lang="en-US" sz="2400" dirty="0"/>
              <a:t>Northwestern University</a:t>
            </a:r>
          </a:p>
        </p:txBody>
      </p:sp>
    </p:spTree>
    <p:extLst>
      <p:ext uri="{BB962C8B-B14F-4D97-AF65-F5344CB8AC3E}">
        <p14:creationId xmlns:p14="http://schemas.microsoft.com/office/powerpoint/2010/main" val="204230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7" name="Introduction"/>
          <p:cNvSpPr txBox="1">
            <a:spLocks noGrp="1"/>
          </p:cNvSpPr>
          <p:nvPr>
            <p:ph type="title"/>
          </p:nvPr>
        </p:nvSpPr>
        <p:spPr>
          <a:xfrm>
            <a:off x="180975" y="182879"/>
            <a:ext cx="8772525" cy="330731"/>
          </a:xfrm>
          <a:prstGeom prst="rect">
            <a:avLst/>
          </a:prstGeom>
        </p:spPr>
        <p:txBody>
          <a:bodyPr lIns="45718" tIns="45718" rIns="45718" bIns="45718"/>
          <a:lstStyle>
            <a:lvl1pPr defTabSz="530351">
              <a:defRPr sz="1624"/>
            </a:lvl1pPr>
          </a:lstStyle>
          <a:p>
            <a:r>
              <a:rPr sz="2200" dirty="0"/>
              <a:t>Comparison with </a:t>
            </a:r>
            <a:r>
              <a:rPr sz="2200" dirty="0" err="1"/>
              <a:t>FiveDirections</a:t>
            </a:r>
            <a:endParaRPr sz="2200" dirty="0"/>
          </a:p>
        </p:txBody>
      </p:sp>
      <p:graphicFrame>
        <p:nvGraphicFramePr>
          <p:cNvPr id="908" name="表格 1"/>
          <p:cNvGraphicFramePr/>
          <p:nvPr>
            <p:extLst>
              <p:ext uri="{D42A27DB-BD31-4B8C-83A1-F6EECF244321}">
                <p14:modId xmlns:p14="http://schemas.microsoft.com/office/powerpoint/2010/main" val="734238090"/>
              </p:ext>
            </p:extLst>
          </p:nvPr>
        </p:nvGraphicFramePr>
        <p:xfrm>
          <a:off x="838200" y="1028700"/>
          <a:ext cx="7004685" cy="2773680"/>
        </p:xfrm>
        <a:graphic>
          <a:graphicData uri="http://schemas.openxmlformats.org/drawingml/2006/table">
            <a:tbl>
              <a:tblPr/>
              <a:tblGrid>
                <a:gridCol w="297179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79959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3329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72632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endParaRPr sz="2000" dirty="0"/>
                    </a:p>
                  </a:txBody>
                  <a:tcPr marL="45720" marR="45720" horzOverflow="overflow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/>
                        <a:t>MARPLE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/>
                        <a:t>5D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632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API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</a:rPr>
                        <a:t>√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×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2632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2000" dirty="0">
                          <a:solidFill>
                            <a:srgbClr val="FF0000"/>
                          </a:solidFill>
                        </a:rPr>
                        <a:t>API &amp;</a:t>
                      </a:r>
                      <a:r>
                        <a:rPr lang="en-US" sz="2000" baseline="0" dirty="0">
                          <a:solidFill>
                            <a:srgbClr val="FF0000"/>
                          </a:solidFill>
                        </a:rPr>
                        <a:t> Event correlation</a:t>
                      </a:r>
                      <a:endParaRPr sz="2000" dirty="0">
                        <a:solidFill>
                          <a:srgbClr val="FF0000"/>
                        </a:solidFill>
                      </a:endParaRP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2000" i="1" dirty="0">
                          <a:solidFill>
                            <a:srgbClr val="FF0000"/>
                          </a:solidFill>
                        </a:rPr>
                        <a:t>√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dirty="0">
                          <a:solidFill>
                            <a:srgbClr val="FF0000"/>
                          </a:solidFill>
                        </a:rPr>
                        <a:t>×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72632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dirty="0"/>
                        <a:t>Thread Information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i="1" dirty="0"/>
                        <a:t>√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2000" i="1" dirty="0"/>
                        <a:t>√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2632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dirty="0"/>
                        <a:t>User Level Events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sz="2000" i="1" dirty="0" smtClean="0"/>
                        <a:t>√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sz="2000" i="1" dirty="0"/>
                        <a:t>√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defTabSz="457200">
                        <a:defRPr sz="1800"/>
                      </a:pPr>
                      <a:r>
                        <a:rPr lang="en-US" sz="2000" dirty="0" smtClean="0"/>
                        <a:t>Additional security</a:t>
                      </a:r>
                      <a:r>
                        <a:rPr lang="en-US" sz="2000" baseline="0" dirty="0" smtClean="0"/>
                        <a:t> data</a:t>
                      </a:r>
                      <a:endParaRPr sz="20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altLang="zh-CN" sz="2000" i="1" dirty="0" smtClean="0"/>
                        <a:t>√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altLang="zh-CN" sz="2000" dirty="0" smtClean="0"/>
                        <a:t>limited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9812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en-US" altLang="zh-CN" sz="2000" dirty="0" smtClean="0"/>
                        <a:t>Real-time Parsing</a:t>
                      </a:r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zh-CN" altLang="en-US" sz="2000" i="1" dirty="0" smtClean="0"/>
                        <a:t>√</a:t>
                      </a:r>
                      <a:endParaRPr sz="2000" i="1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800"/>
                      </a:pPr>
                      <a:r>
                        <a:rPr lang="zh-CN" altLang="en-US" sz="2000" i="1" dirty="0" smtClean="0"/>
                        <a:t>√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2500612543"/>
                  </a:ext>
                </a:extLst>
              </a:tr>
            </a:tbl>
          </a:graphicData>
        </a:graphic>
      </p:graphicFrame>
      <p:sp>
        <p:nvSpPr>
          <p:cNvPr id="909" name="TextBox 2"/>
          <p:cNvSpPr txBox="1"/>
          <p:nvPr/>
        </p:nvSpPr>
        <p:spPr>
          <a:xfrm>
            <a:off x="161381" y="4457700"/>
            <a:ext cx="8739843" cy="5419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/>
            </a:pPr>
            <a:r>
              <a:rPr dirty="0"/>
              <a:t>Notes: 5D is mainly user-level data, has to be saved to logs before reading from it.</a:t>
            </a:r>
          </a:p>
          <a:p>
            <a:pPr>
              <a:defRPr sz="1600"/>
            </a:pPr>
            <a:r>
              <a:rPr dirty="0"/>
              <a:t>We read directly from providers, have no disk access (save resource, small load on the system).</a:t>
            </a:r>
          </a:p>
        </p:txBody>
      </p:sp>
    </p:spTree>
    <p:extLst>
      <p:ext uri="{BB962C8B-B14F-4D97-AF65-F5344CB8AC3E}">
        <p14:creationId xmlns:p14="http://schemas.microsoft.com/office/powerpoint/2010/main" val="16597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8FD5C-4052-EB4C-9C96-FDECA605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02671"/>
            <a:ext cx="8772525" cy="330729"/>
          </a:xfrm>
        </p:spPr>
        <p:txBody>
          <a:bodyPr/>
          <a:lstStyle/>
          <a:p>
            <a:r>
              <a:rPr lang="en-US" dirty="0"/>
              <a:t>Case Study 1: RIPE Provenance Tests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CECE94-75A4-2D4E-B1A4-DE7DE7F7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800100"/>
            <a:ext cx="8772524" cy="3473451"/>
          </a:xfrm>
        </p:spPr>
        <p:txBody>
          <a:bodyPr/>
          <a:lstStyle/>
          <a:p>
            <a:r>
              <a:rPr lang="en-US" dirty="0"/>
              <a:t>RIPE tests consist of the following </a:t>
            </a:r>
            <a:r>
              <a:rPr lang="en-US" dirty="0" smtClean="0"/>
              <a:t>sub-operations (to be updated)</a:t>
            </a: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So, API-Level data is important to detect operations (see next slide)</a:t>
            </a:r>
          </a:p>
          <a:p>
            <a:pPr marL="0" indent="0">
              <a:buNone/>
            </a:pPr>
            <a:endParaRPr lang="en-US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89170338-1F36-B049-837A-B3C818B7200A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914400" y="1257300"/>
          <a:ext cx="6929439" cy="35644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9813">
                  <a:extLst>
                    <a:ext uri="{9D8B030D-6E8A-4147-A177-3AD203B41FA5}">
                      <a16:colId xmlns:a16="http://schemas.microsoft.com/office/drawing/2014/main" xmlns="" val="1026308254"/>
                    </a:ext>
                  </a:extLst>
                </a:gridCol>
                <a:gridCol w="2309813">
                  <a:extLst>
                    <a:ext uri="{9D8B030D-6E8A-4147-A177-3AD203B41FA5}">
                      <a16:colId xmlns:a16="http://schemas.microsoft.com/office/drawing/2014/main" xmlns="" val="1223267069"/>
                    </a:ext>
                  </a:extLst>
                </a:gridCol>
                <a:gridCol w="2309813">
                  <a:extLst>
                    <a:ext uri="{9D8B030D-6E8A-4147-A177-3AD203B41FA5}">
                      <a16:colId xmlns:a16="http://schemas.microsoft.com/office/drawing/2014/main" xmlns="" val="3166074641"/>
                    </a:ext>
                  </a:extLst>
                </a:gridCol>
              </a:tblGrid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Operation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5D can detect?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MARPLE?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632718784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Clipboard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 (API- Level)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93446289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Shared Memory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615248569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 err="1"/>
                        <a:t>MailSlot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 (API- Level)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91094386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Pipe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Next version </a:t>
                      </a:r>
                      <a:r>
                        <a:rPr lang="en-US" dirty="0">
                          <a:sym typeface="Wingdings" pitchFamily="2" charset="2"/>
                        </a:rPr>
                        <a:t>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12874306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Registry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❌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68928099"/>
                  </a:ext>
                </a:extLst>
              </a:tr>
              <a:tr h="509211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Socket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457200" rtl="1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/>
                        <a:t>✅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55472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801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A5534265-2758-4AAA-BEDF-72098ED55316}"/>
              </a:ext>
            </a:extLst>
          </p:cNvPr>
          <p:cNvGrpSpPr/>
          <p:nvPr/>
        </p:nvGrpSpPr>
        <p:grpSpPr>
          <a:xfrm>
            <a:off x="438471" y="1124892"/>
            <a:ext cx="8248329" cy="3713808"/>
            <a:chOff x="438471" y="1257300"/>
            <a:chExt cx="8248329" cy="3713808"/>
          </a:xfrm>
        </p:grpSpPr>
        <p:sp>
          <p:nvSpPr>
            <p:cNvPr id="5" name="矩形 4"/>
            <p:cNvSpPr/>
            <p:nvPr/>
          </p:nvSpPr>
          <p:spPr>
            <a:xfrm>
              <a:off x="838200" y="2151708"/>
              <a:ext cx="6324600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endParaRPr lang="zh-CN" altLang="en-US" sz="3200" dirty="0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xmlns="" id="{9AB3752D-78DC-4B10-B672-E395865A3E7B}"/>
                </a:ext>
              </a:extLst>
            </p:cNvPr>
            <p:cNvSpPr txBox="1"/>
            <p:nvPr/>
          </p:nvSpPr>
          <p:spPr>
            <a:xfrm>
              <a:off x="3140734" y="1836623"/>
              <a:ext cx="3183866" cy="280076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GetKeyState</a:t>
              </a:r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GetKeyboardState</a:t>
              </a:r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GetKeyboardLayout</a:t>
              </a:r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ToUnicodeEx</a:t>
              </a:r>
              <a:endParaRPr lang="en-US" altLang="zh-CN" sz="1600" kern="0" dirty="0"/>
            </a:p>
            <a:p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GetForegroundWindow</a:t>
              </a:r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GetWindowTextW</a:t>
              </a:r>
              <a:endParaRPr lang="en-US" altLang="zh-CN" sz="1600" kern="0" dirty="0"/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GetWindowThreadProcessId</a:t>
              </a:r>
              <a:endParaRPr lang="en-US" altLang="zh-CN" sz="1600" kern="0" dirty="0"/>
            </a:p>
            <a:p>
              <a:endParaRPr lang="en-US" altLang="zh-CN" sz="1600" kern="0" dirty="0"/>
            </a:p>
            <a:p>
              <a:r>
                <a:rPr lang="en-US" altLang="zh-CN" sz="1600" kern="0" dirty="0"/>
                <a:t>   </a:t>
              </a:r>
            </a:p>
            <a:p>
              <a:r>
                <a:rPr lang="en-US" altLang="zh-CN" sz="1600" kern="0" dirty="0"/>
                <a:t>      </a:t>
              </a:r>
              <a:r>
                <a:rPr lang="en-US" altLang="zh-CN" sz="1600" kern="0" dirty="0" err="1"/>
                <a:t>WriteFile</a:t>
              </a:r>
              <a:endParaRPr lang="zh-CN" altLang="en-US" sz="1600" kern="0" dirty="0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xmlns="" id="{7D9EE56D-F696-40EC-9294-B4A5C99C885C}"/>
                </a:ext>
              </a:extLst>
            </p:cNvPr>
            <p:cNvSpPr txBox="1"/>
            <p:nvPr/>
          </p:nvSpPr>
          <p:spPr>
            <a:xfrm>
              <a:off x="1172268" y="2018114"/>
              <a:ext cx="1199367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kern="0" dirty="0"/>
                <a:t>Capture </a:t>
              </a:r>
            </a:p>
            <a:p>
              <a:r>
                <a:rPr lang="en-US" altLang="zh-CN" sz="1600" kern="0" dirty="0"/>
                <a:t>keystrokes</a:t>
              </a:r>
              <a:endParaRPr lang="zh-CN" altLang="en-US" sz="1600" kern="0" dirty="0"/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xmlns="" id="{AA716484-9339-46F2-9B0B-E73F2E4860D7}"/>
                </a:ext>
              </a:extLst>
            </p:cNvPr>
            <p:cNvSpPr txBox="1"/>
            <p:nvPr/>
          </p:nvSpPr>
          <p:spPr>
            <a:xfrm>
              <a:off x="1154634" y="2921928"/>
              <a:ext cx="123463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kern="0" dirty="0"/>
                <a:t>Capture </a:t>
              </a:r>
            </a:p>
            <a:p>
              <a:r>
                <a:rPr lang="en-US" altLang="zh-CN" sz="1600" kern="0" dirty="0"/>
                <a:t>foreground </a:t>
              </a:r>
            </a:p>
            <a:p>
              <a:r>
                <a:rPr lang="en-US" altLang="zh-CN" sz="1600" kern="0" dirty="0"/>
                <a:t>window</a:t>
              </a:r>
            </a:p>
            <a:p>
              <a:r>
                <a:rPr lang="en-US" altLang="zh-CN" sz="1600" kern="0" dirty="0"/>
                <a:t>information</a:t>
              </a:r>
            </a:p>
          </p:txBody>
        </p:sp>
        <p:sp>
          <p:nvSpPr>
            <p:cNvPr id="13" name="文本框 12">
              <a:extLst>
                <a:ext uri="{FF2B5EF4-FFF2-40B4-BE49-F238E27FC236}">
                  <a16:creationId xmlns:a16="http://schemas.microsoft.com/office/drawing/2014/main" xmlns="" id="{9B3B8803-C5F8-420D-89D7-8C01939AB3AE}"/>
                </a:ext>
              </a:extLst>
            </p:cNvPr>
            <p:cNvSpPr txBox="1"/>
            <p:nvPr/>
          </p:nvSpPr>
          <p:spPr>
            <a:xfrm>
              <a:off x="1154634" y="4234721"/>
              <a:ext cx="137088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kern="0" dirty="0"/>
                <a:t>Save results </a:t>
              </a:r>
            </a:p>
            <a:p>
              <a:r>
                <a:rPr lang="en-US" altLang="zh-CN" sz="1600" kern="0" dirty="0"/>
                <a:t>to file</a:t>
              </a:r>
            </a:p>
          </p:txBody>
        </p:sp>
        <p:cxnSp>
          <p:nvCxnSpPr>
            <p:cNvPr id="15" name="直接连接符 14">
              <a:extLst>
                <a:ext uri="{FF2B5EF4-FFF2-40B4-BE49-F238E27FC236}">
                  <a16:creationId xmlns:a16="http://schemas.microsoft.com/office/drawing/2014/main" xmlns="" id="{C97702BD-605F-4946-9086-76F14BE9CCA8}"/>
                </a:ext>
              </a:extLst>
            </p:cNvPr>
            <p:cNvCxnSpPr/>
            <p:nvPr/>
          </p:nvCxnSpPr>
          <p:spPr bwMode="auto">
            <a:xfrm>
              <a:off x="533400" y="2928865"/>
              <a:ext cx="81534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6" name="直接连接符 15">
              <a:extLst>
                <a:ext uri="{FF2B5EF4-FFF2-40B4-BE49-F238E27FC236}">
                  <a16:creationId xmlns:a16="http://schemas.microsoft.com/office/drawing/2014/main" xmlns="" id="{30A5E71D-D25C-4C66-BEAC-5E8B5AAB9FDD}"/>
                </a:ext>
              </a:extLst>
            </p:cNvPr>
            <p:cNvCxnSpPr/>
            <p:nvPr/>
          </p:nvCxnSpPr>
          <p:spPr bwMode="auto">
            <a:xfrm>
              <a:off x="457200" y="4132908"/>
              <a:ext cx="81534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7" name="直接连接符 16">
              <a:extLst>
                <a:ext uri="{FF2B5EF4-FFF2-40B4-BE49-F238E27FC236}">
                  <a16:creationId xmlns:a16="http://schemas.microsoft.com/office/drawing/2014/main" xmlns="" id="{043354EF-9823-4ACD-BA00-B47BAD06B332}"/>
                </a:ext>
              </a:extLst>
            </p:cNvPr>
            <p:cNvCxnSpPr/>
            <p:nvPr/>
          </p:nvCxnSpPr>
          <p:spPr bwMode="auto">
            <a:xfrm>
              <a:off x="457200" y="4971108"/>
              <a:ext cx="81534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9" name="直接连接符 18">
              <a:extLst>
                <a:ext uri="{FF2B5EF4-FFF2-40B4-BE49-F238E27FC236}">
                  <a16:creationId xmlns:a16="http://schemas.microsoft.com/office/drawing/2014/main" xmlns="" id="{6CACA82D-5CC4-47AE-BED0-5C06CB3DD64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251162" y="1265406"/>
              <a:ext cx="0" cy="3705702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" name="直接连接符 21">
              <a:extLst>
                <a:ext uri="{FF2B5EF4-FFF2-40B4-BE49-F238E27FC236}">
                  <a16:creationId xmlns:a16="http://schemas.microsoft.com/office/drawing/2014/main" xmlns="" id="{70BE0BC4-6212-44B0-B82A-65E0D0C8524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140733" y="1265406"/>
              <a:ext cx="0" cy="3705702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7" name="直接连接符 26">
              <a:extLst>
                <a:ext uri="{FF2B5EF4-FFF2-40B4-BE49-F238E27FC236}">
                  <a16:creationId xmlns:a16="http://schemas.microsoft.com/office/drawing/2014/main" xmlns="" id="{65B0C3A1-A468-41E6-926B-19D716F9D5FA}"/>
                </a:ext>
              </a:extLst>
            </p:cNvPr>
            <p:cNvCxnSpPr/>
            <p:nvPr/>
          </p:nvCxnSpPr>
          <p:spPr bwMode="auto">
            <a:xfrm>
              <a:off x="528838" y="1847543"/>
              <a:ext cx="81534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8" name="直接连接符 27">
              <a:extLst>
                <a:ext uri="{FF2B5EF4-FFF2-40B4-BE49-F238E27FC236}">
                  <a16:creationId xmlns:a16="http://schemas.microsoft.com/office/drawing/2014/main" xmlns="" id="{39ABFDB7-8FCE-45FB-B33C-C553622BAE4A}"/>
                </a:ext>
              </a:extLst>
            </p:cNvPr>
            <p:cNvCxnSpPr/>
            <p:nvPr/>
          </p:nvCxnSpPr>
          <p:spPr bwMode="auto">
            <a:xfrm>
              <a:off x="533400" y="1265406"/>
              <a:ext cx="8153400" cy="0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31" name="文本框 30">
              <a:extLst>
                <a:ext uri="{FF2B5EF4-FFF2-40B4-BE49-F238E27FC236}">
                  <a16:creationId xmlns:a16="http://schemas.microsoft.com/office/drawing/2014/main" xmlns="" id="{F077837F-08EA-48A6-A514-030F29CC5574}"/>
                </a:ext>
              </a:extLst>
            </p:cNvPr>
            <p:cNvSpPr txBox="1"/>
            <p:nvPr/>
          </p:nvSpPr>
          <p:spPr>
            <a:xfrm>
              <a:off x="438471" y="1380418"/>
              <a:ext cx="13003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kern="0" dirty="0"/>
                <a:t>Process of </a:t>
              </a:r>
            </a:p>
            <a:p>
              <a:r>
                <a:rPr lang="en-US" altLang="zh-CN" b="1" kern="0" dirty="0"/>
                <a:t>Keylogging</a:t>
              </a:r>
              <a:endParaRPr lang="zh-CN" altLang="en-US" b="1" kern="0" dirty="0"/>
            </a:p>
          </p:txBody>
        </p:sp>
        <p:sp>
          <p:nvSpPr>
            <p:cNvPr id="32" name="文本框 31">
              <a:extLst>
                <a:ext uri="{FF2B5EF4-FFF2-40B4-BE49-F238E27FC236}">
                  <a16:creationId xmlns:a16="http://schemas.microsoft.com/office/drawing/2014/main" xmlns="" id="{945C5BAA-D4FF-4C65-A56A-66E34C9EFA6A}"/>
                </a:ext>
              </a:extLst>
            </p:cNvPr>
            <p:cNvSpPr txBox="1"/>
            <p:nvPr/>
          </p:nvSpPr>
          <p:spPr>
            <a:xfrm>
              <a:off x="3476445" y="1356907"/>
              <a:ext cx="2544286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kern="0" dirty="0"/>
                <a:t>MARPLE TA1 Data</a:t>
              </a:r>
              <a:r>
                <a:rPr lang="zh-CN" altLang="en-US" sz="1600" b="1" kern="0" dirty="0"/>
                <a:t>（</a:t>
              </a:r>
              <a:r>
                <a:rPr lang="en-US" altLang="zh-CN" sz="1600" b="1" kern="0" dirty="0"/>
                <a:t>API</a:t>
              </a:r>
              <a:r>
                <a:rPr lang="zh-CN" altLang="en-US" sz="1600" b="1" kern="0" dirty="0"/>
                <a:t>）</a:t>
              </a: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xmlns="" id="{CF5EAB89-FFD3-4B3F-A680-4D0EC25766ED}"/>
                </a:ext>
              </a:extLst>
            </p:cNvPr>
            <p:cNvSpPr txBox="1"/>
            <p:nvPr/>
          </p:nvSpPr>
          <p:spPr>
            <a:xfrm>
              <a:off x="7084621" y="1371324"/>
              <a:ext cx="94769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b="1" kern="0" dirty="0"/>
                <a:t>5D Data</a:t>
              </a:r>
              <a:endParaRPr lang="zh-CN" altLang="en-US" sz="1600" b="1" kern="0" dirty="0"/>
            </a:p>
          </p:txBody>
        </p:sp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xmlns="" id="{0631789F-24E1-44E6-9919-B956E2F54723}"/>
                </a:ext>
              </a:extLst>
            </p:cNvPr>
            <p:cNvSpPr txBox="1"/>
            <p:nvPr/>
          </p:nvSpPr>
          <p:spPr>
            <a:xfrm>
              <a:off x="7084621" y="2025050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kern="0" dirty="0">
                  <a:solidFill>
                    <a:schemeClr val="accent4">
                      <a:lumMod val="75000"/>
                    </a:schemeClr>
                  </a:solidFill>
                </a:rPr>
                <a:t>Missing</a:t>
              </a:r>
              <a:endParaRPr lang="zh-CN" altLang="en-US" sz="1600" kern="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5" name="文本框 34">
              <a:extLst>
                <a:ext uri="{FF2B5EF4-FFF2-40B4-BE49-F238E27FC236}">
                  <a16:creationId xmlns:a16="http://schemas.microsoft.com/office/drawing/2014/main" xmlns="" id="{B524D9F6-21A6-41C7-8AED-8EE5DF3775D9}"/>
                </a:ext>
              </a:extLst>
            </p:cNvPr>
            <p:cNvSpPr txBox="1"/>
            <p:nvPr/>
          </p:nvSpPr>
          <p:spPr>
            <a:xfrm>
              <a:off x="7084621" y="3026114"/>
              <a:ext cx="87876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1600" kern="0" dirty="0">
                  <a:solidFill>
                    <a:schemeClr val="accent4">
                      <a:lumMod val="75000"/>
                    </a:schemeClr>
                  </a:solidFill>
                </a:rPr>
                <a:t>Missing</a:t>
              </a:r>
              <a:endParaRPr lang="zh-CN" altLang="en-US" sz="1600" kern="0" dirty="0">
                <a:solidFill>
                  <a:schemeClr val="accent4">
                    <a:lumMod val="75000"/>
                  </a:schemeClr>
                </a:solidFill>
              </a:endParaRPr>
            </a:p>
          </p:txBody>
        </p:sp>
        <p:sp>
          <p:nvSpPr>
            <p:cNvPr id="37" name="矩形 36">
              <a:extLst>
                <a:ext uri="{FF2B5EF4-FFF2-40B4-BE49-F238E27FC236}">
                  <a16:creationId xmlns:a16="http://schemas.microsoft.com/office/drawing/2014/main" xmlns="" id="{9FDF67FF-0303-4BF5-A2DC-A228071EF74E}"/>
                </a:ext>
              </a:extLst>
            </p:cNvPr>
            <p:cNvSpPr/>
            <p:nvPr/>
          </p:nvSpPr>
          <p:spPr>
            <a:xfrm>
              <a:off x="7084621" y="4241658"/>
              <a:ext cx="992579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1600" kern="0" dirty="0" err="1"/>
                <a:t>WriteFile</a:t>
              </a:r>
              <a:endParaRPr lang="zh-CN" altLang="en-US" sz="1600" kern="0" dirty="0"/>
            </a:p>
          </p:txBody>
        </p:sp>
        <p:cxnSp>
          <p:nvCxnSpPr>
            <p:cNvPr id="39" name="直接连接符 38">
              <a:extLst>
                <a:ext uri="{FF2B5EF4-FFF2-40B4-BE49-F238E27FC236}">
                  <a16:creationId xmlns:a16="http://schemas.microsoft.com/office/drawing/2014/main" xmlns="" id="{40B3D74F-2057-4320-A09D-2D2B47BF4327}"/>
                </a:ext>
              </a:extLst>
            </p:cNvPr>
            <p:cNvCxnSpPr/>
            <p:nvPr/>
          </p:nvCxnSpPr>
          <p:spPr bwMode="auto">
            <a:xfrm>
              <a:off x="528838" y="1257300"/>
              <a:ext cx="2611894" cy="565593"/>
            </a:xfrm>
            <a:prstGeom prst="line">
              <a:avLst/>
            </a:prstGeom>
            <a:noFill/>
            <a:ln w="19050" cap="flat" cmpd="sng" algn="ctr">
              <a:solidFill>
                <a:schemeClr val="tx2"/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40" name="文本框 39">
              <a:extLst>
                <a:ext uri="{FF2B5EF4-FFF2-40B4-BE49-F238E27FC236}">
                  <a16:creationId xmlns:a16="http://schemas.microsoft.com/office/drawing/2014/main" xmlns="" id="{80E81E0A-0BF8-46C4-A6BD-C3F65C06E483}"/>
                </a:ext>
              </a:extLst>
            </p:cNvPr>
            <p:cNvSpPr txBox="1"/>
            <p:nvPr/>
          </p:nvSpPr>
          <p:spPr>
            <a:xfrm>
              <a:off x="2409538" y="1332142"/>
              <a:ext cx="7311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kern="0" dirty="0"/>
                <a:t>Data</a:t>
              </a:r>
              <a:endParaRPr lang="zh-CN" altLang="en-US" b="1" kern="0" dirty="0"/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0C44B788-8475-4C92-8FC4-9E3FC2A6F852}"/>
              </a:ext>
            </a:extLst>
          </p:cNvPr>
          <p:cNvSpPr txBox="1">
            <a:spLocks/>
          </p:cNvSpPr>
          <p:nvPr/>
        </p:nvSpPr>
        <p:spPr bwMode="auto">
          <a:xfrm>
            <a:off x="180975" y="182880"/>
            <a:ext cx="8772525" cy="3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300" spc="0" baseline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dirty="0"/>
              <a:t>Case Study </a:t>
            </a:r>
            <a:r>
              <a:rPr lang="en-US" altLang="zh-CN" dirty="0" smtClean="0"/>
              <a:t>: </a:t>
            </a:r>
            <a:r>
              <a:rPr lang="en-US" altLang="zh-CN" dirty="0"/>
              <a:t>Keylogger Operations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141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09600" y="125730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32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DE62B18F-6369-40A0-9596-D232E82210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68337"/>
            <a:ext cx="6763098" cy="317516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xmlns="" id="{4B62122B-6F45-4C58-8666-B405F88BEFA2}"/>
              </a:ext>
            </a:extLst>
          </p:cNvPr>
          <p:cNvSpPr txBox="1">
            <a:spLocks/>
          </p:cNvSpPr>
          <p:nvPr/>
        </p:nvSpPr>
        <p:spPr bwMode="auto">
          <a:xfrm>
            <a:off x="180975" y="114300"/>
            <a:ext cx="8772525" cy="3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300" spc="0" baseline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dirty="0"/>
              <a:t>Case Study </a:t>
            </a:r>
            <a:r>
              <a:rPr lang="en-US" altLang="zh-CN" dirty="0" smtClean="0"/>
              <a:t>: </a:t>
            </a:r>
            <a:r>
              <a:rPr lang="en-US" altLang="zh-CN" dirty="0"/>
              <a:t>Generalization</a:t>
            </a: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xmlns="" id="{85DD62BA-7F6F-4A01-8075-6C18DAA5FBFC}"/>
              </a:ext>
            </a:extLst>
          </p:cNvPr>
          <p:cNvSpPr txBox="1">
            <a:spLocks/>
          </p:cNvSpPr>
          <p:nvPr/>
        </p:nvSpPr>
        <p:spPr bwMode="auto">
          <a:xfrm>
            <a:off x="219076" y="571500"/>
            <a:ext cx="8772524" cy="12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6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380985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sz="14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76197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None/>
              <a:defRPr sz="14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14295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152393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190492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28590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666893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047878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 defTabSz="36576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</a:rPr>
              <a:t>With our semantic-aware detection system, administrators can easily identify fine-grained semantic behaviors and understand consequences of the attack.</a:t>
            </a:r>
            <a:endParaRPr lang="en-US" sz="2400" dirty="0">
              <a:solidFill>
                <a:schemeClr val="tx1"/>
              </a:solidFill>
            </a:endParaRPr>
          </a:p>
          <a:p>
            <a:pPr marL="720000" indent="-360000" algn="l">
              <a:buSzPct val="65000"/>
              <a:buFont typeface="Wingdings" pitchFamily="20" charset="2"/>
              <a:buChar char="n"/>
            </a:pPr>
            <a:endParaRPr lang="en-US" sz="2000" dirty="0">
              <a:solidFill>
                <a:schemeClr val="tx1"/>
              </a:solidFill>
              <a:ea typeface="宋体" charset="-122"/>
            </a:endParaRPr>
          </a:p>
          <a:p>
            <a:pPr marL="720000" indent="-360000" algn="l">
              <a:buSzPct val="65000"/>
              <a:buFont typeface="Wingdings" pitchFamily="20" charset="2"/>
              <a:buChar char="n"/>
            </a:pPr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2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5800" y="1116465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3200" dirty="0"/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3953479E-DE0A-4618-A574-5F6C7CE048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8256" y="2019300"/>
            <a:ext cx="6559887" cy="3162463"/>
          </a:xfrm>
          <a:prstGeom prst="rect">
            <a:avLst/>
          </a:prstGeom>
        </p:spPr>
      </p:pic>
      <p:sp>
        <p:nvSpPr>
          <p:cNvPr id="11" name="内容占位符 2">
            <a:extLst>
              <a:ext uri="{FF2B5EF4-FFF2-40B4-BE49-F238E27FC236}">
                <a16:creationId xmlns:a16="http://schemas.microsoft.com/office/drawing/2014/main" xmlns="" id="{5B480CE1-C429-4320-A12E-24C85FCA79FA}"/>
              </a:ext>
            </a:extLst>
          </p:cNvPr>
          <p:cNvSpPr txBox="1">
            <a:spLocks/>
          </p:cNvSpPr>
          <p:nvPr/>
        </p:nvSpPr>
        <p:spPr bwMode="auto">
          <a:xfrm>
            <a:off x="76200" y="675986"/>
            <a:ext cx="8577263" cy="125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0" algn="ctr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Wingdings" pitchFamily="2" charset="2"/>
              <a:buNone/>
              <a:defRPr sz="16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marL="380985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itchFamily="34" charset="0"/>
              <a:buNone/>
              <a:defRPr sz="14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2pPr>
            <a:lvl3pPr marL="761970" indent="0" algn="ctr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None/>
              <a:defRPr sz="1400" kern="1200" spc="0" baseline="0">
                <a:solidFill>
                  <a:schemeClr val="tx1">
                    <a:tint val="75000"/>
                  </a:schemeClr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3pPr>
            <a:lvl4pPr marL="114295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MS PGothic" charset="0"/>
              </a:defRPr>
            </a:lvl4pPr>
            <a:lvl5pPr marL="152393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  <a:cs typeface="MS PGothic" charset="0"/>
              </a:defRPr>
            </a:lvl5pPr>
            <a:lvl6pPr marL="1904924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6pPr>
            <a:lvl7pPr marL="2285909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7pPr>
            <a:lvl8pPr marL="2666893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8pPr>
            <a:lvl9pPr marL="3047878" indent="0" algn="ctr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None/>
              <a:defRPr sz="16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9pPr>
          </a:lstStyle>
          <a:p>
            <a:pPr marL="342900" indent="-342900" algn="l" defTabSz="36576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tx1"/>
                </a:solidFill>
                <a:ea typeface="宋体" charset="-122"/>
              </a:rPr>
              <a:t>Even if all artifacts left by the attack are captured, administrators still cannot understand consequences of the attack.</a:t>
            </a:r>
            <a:endParaRPr lang="en-US" sz="2400" dirty="0">
              <a:solidFill>
                <a:schemeClr val="tx1"/>
              </a:solidFill>
              <a:ea typeface="宋体" charset="-122"/>
            </a:endParaRPr>
          </a:p>
          <a:p>
            <a:pPr marL="720000" indent="-360000" algn="l">
              <a:buSzPct val="65000"/>
              <a:buFont typeface="Wingdings" pitchFamily="20" charset="2"/>
              <a:buChar char="n"/>
            </a:pPr>
            <a:endParaRPr lang="en-US" sz="2400" dirty="0"/>
          </a:p>
        </p:txBody>
      </p:sp>
      <p:sp>
        <p:nvSpPr>
          <p:cNvPr id="14" name="标题 13">
            <a:extLst>
              <a:ext uri="{FF2B5EF4-FFF2-40B4-BE49-F238E27FC236}">
                <a16:creationId xmlns:a16="http://schemas.microsoft.com/office/drawing/2014/main" xmlns="" id="{02B71E11-D3AD-4610-80DA-74F3E65BA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Case </a:t>
            </a:r>
            <a:r>
              <a:rPr lang="en-US" altLang="zh-CN" dirty="0" smtClean="0"/>
              <a:t>Study: Without Our System</a:t>
            </a:r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3345794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Introduction"/>
          <p:cNvSpPr txBox="1">
            <a:spLocks noGrp="1"/>
          </p:cNvSpPr>
          <p:nvPr>
            <p:ph type="title"/>
          </p:nvPr>
        </p:nvSpPr>
        <p:spPr>
          <a:xfrm>
            <a:off x="220980" y="164440"/>
            <a:ext cx="8770620" cy="330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804672">
              <a:defRPr sz="2464"/>
            </a:lvl1pPr>
          </a:lstStyle>
          <a:p>
            <a:pPr defTabSz="530351"/>
            <a:r>
              <a:rPr sz="2200" dirty="0"/>
              <a:t>Challenges</a:t>
            </a:r>
            <a:r>
              <a:rPr lang="en-US" sz="2200" dirty="0"/>
              <a:t> and Solutions for the Collector</a:t>
            </a:r>
            <a:endParaRPr sz="2200" dirty="0"/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xmlns="" id="{4585C5F6-79C1-4DAB-A491-98ABF9155930}"/>
              </a:ext>
            </a:extLst>
          </p:cNvPr>
          <p:cNvGrpSpPr/>
          <p:nvPr/>
        </p:nvGrpSpPr>
        <p:grpSpPr>
          <a:xfrm>
            <a:off x="228600" y="570790"/>
            <a:ext cx="9144000" cy="4801310"/>
            <a:chOff x="228600" y="570790"/>
            <a:chExt cx="9144000" cy="4801310"/>
          </a:xfrm>
        </p:grpSpPr>
        <p:sp>
          <p:nvSpPr>
            <p:cNvPr id="798" name="文本框 2"/>
            <p:cNvSpPr txBox="1"/>
            <p:nvPr/>
          </p:nvSpPr>
          <p:spPr>
            <a:xfrm>
              <a:off x="228600" y="570790"/>
              <a:ext cx="9144000" cy="4801310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8" tIns="45718" rIns="45718" bIns="45718">
              <a:spAutoFit/>
            </a:bodyPr>
            <a:lstStyle/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r>
                <a:rPr lang="en-US" sz="1800" dirty="0"/>
                <a:t>How to parse </a:t>
              </a:r>
              <a:r>
                <a:rPr lang="en-US" sz="1800" dirty="0" err="1"/>
                <a:t>callstack</a:t>
              </a:r>
              <a:r>
                <a:rPr lang="en-US" sz="1800" dirty="0"/>
                <a:t> data efficiently?</a:t>
              </a:r>
            </a:p>
            <a:p>
              <a:pPr marL="800100" lvl="1" indent="-342900">
                <a:buSzPct val="100000"/>
                <a:buChar char="▪"/>
                <a:defRPr sz="2400"/>
              </a:pPr>
              <a:r>
                <a:rPr lang="en-US" sz="1800" dirty="0"/>
                <a:t>Use trees to keep module and API intervals</a:t>
              </a:r>
            </a:p>
            <a:p>
              <a:pPr marL="800100" lvl="1" indent="-342900">
                <a:buSzPct val="100000"/>
                <a:buChar char="▪"/>
                <a:defRPr sz="2400"/>
              </a:pPr>
              <a:r>
                <a:rPr lang="en-US" sz="1800" dirty="0"/>
                <a:t>Use LRU caches inside trees to increase speed when parsing sequential addresses</a:t>
              </a:r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r>
                <a:rPr lang="en-US" sz="1800" dirty="0"/>
                <a:t>Memory challenge: A lot of information to keep about the processes</a:t>
              </a:r>
            </a:p>
            <a:p>
              <a:pPr marL="800100" lvl="1" indent="-342900">
                <a:buSzPct val="100000"/>
                <a:buChar char="▪"/>
                <a:defRPr sz="2400"/>
              </a:pPr>
              <a:r>
                <a:rPr lang="en-US" sz="1800" dirty="0"/>
                <a:t>Delete the data we don’t need anymore (finished processes, closed network connections,…)</a:t>
              </a:r>
            </a:p>
            <a:p>
              <a:pPr marL="800100" lvl="1" indent="-342900">
                <a:buSzPct val="100000"/>
                <a:buChar char="▪"/>
                <a:defRPr sz="2400"/>
              </a:pPr>
              <a:r>
                <a:rPr lang="en-US" sz="1800" dirty="0"/>
                <a:t>We clear up object      UUID  mapping every 30 seconds, which may lead to a new UUID assignment to the same object.</a:t>
              </a:r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r>
                <a:rPr lang="en-US" sz="1800" dirty="0"/>
                <a:t>CPU overhead: Process huge amount of events</a:t>
              </a:r>
            </a:p>
            <a:p>
              <a:pPr marL="800100" lvl="1" indent="-342900">
                <a:buSzPct val="100000"/>
                <a:buChar char="▪"/>
                <a:defRPr sz="2400"/>
              </a:pPr>
              <a:r>
                <a:rPr lang="en-US" sz="1800" dirty="0"/>
                <a:t>Filter events to those useful for detection and forensic</a:t>
              </a:r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endParaRPr lang="en-US" sz="1800" dirty="0"/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r>
                <a:rPr lang="en-US" sz="1800" dirty="0"/>
                <a:t>Missing parameters in some ETW events</a:t>
              </a:r>
            </a:p>
            <a:p>
              <a:pPr marL="914400" lvl="1" indent="-457200">
                <a:buSzPct val="100000"/>
                <a:buFont typeface="Arial" panose="020B0604020202020204" pitchFamily="34" charset="0"/>
                <a:buChar char="•"/>
                <a:defRPr sz="2400"/>
              </a:pPr>
              <a:r>
                <a:rPr lang="en-US" sz="1800" dirty="0"/>
                <a:t>Correlate events to fulfill the missing ones</a:t>
              </a:r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endParaRPr lang="en-US" sz="1800" dirty="0"/>
            </a:p>
            <a:p>
              <a:pPr marL="457200" indent="-457200">
                <a:buSzPct val="100000"/>
                <a:buFont typeface="+mj-lt"/>
                <a:buAutoNum type="arabicPeriod"/>
                <a:defRPr sz="2400"/>
              </a:pPr>
              <a:r>
                <a:rPr lang="en-US" sz="1800" dirty="0"/>
                <a:t>Network overhead</a:t>
              </a:r>
            </a:p>
            <a:p>
              <a:pPr marL="914400" lvl="1" indent="-457200">
                <a:buSzPct val="100000"/>
                <a:buFont typeface="Arial" panose="020B0604020202020204" pitchFamily="34" charset="0"/>
                <a:buChar char="•"/>
                <a:defRPr sz="2400"/>
              </a:pPr>
              <a:r>
                <a:rPr lang="en-US" sz="1800" dirty="0"/>
                <a:t>Combine multiple APIs related to the same thread as one CDM record.</a:t>
              </a:r>
            </a:p>
          </p:txBody>
        </p:sp>
        <p:sp>
          <p:nvSpPr>
            <p:cNvPr id="3" name="Right Arrow 2"/>
            <p:cNvSpPr/>
            <p:nvPr/>
          </p:nvSpPr>
          <p:spPr bwMode="auto">
            <a:xfrm flipV="1">
              <a:off x="3048000" y="2666999"/>
              <a:ext cx="228600" cy="45719"/>
            </a:xfrm>
            <a:prstGeom prst="rightArrow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effectLst/>
                <a:latin typeface="Arial" charset="0"/>
                <a:ea typeface="ＭＳ Ｐゴシック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4495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09600" y="1257300"/>
            <a:ext cx="63246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3200" dirty="0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xmlns="" id="{5C2CF0A3-4927-44B6-8A15-D306B7E8E53B}"/>
              </a:ext>
            </a:extLst>
          </p:cNvPr>
          <p:cNvSpPr/>
          <p:nvPr/>
        </p:nvSpPr>
        <p:spPr>
          <a:xfrm>
            <a:off x="457585" y="647700"/>
            <a:ext cx="821930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CPU-bound workload</a:t>
            </a:r>
            <a:r>
              <a:rPr lang="en-US" sz="2000" dirty="0"/>
              <a:t>. The command line option of 7-zip supports a simple benchmark, which mostly perform CPU-bound computation.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IO-bound workload</a:t>
            </a:r>
            <a:r>
              <a:rPr lang="en-US" sz="2000" dirty="0"/>
              <a:t>. In this situation, we use 7-zip to archive 3 folders including 73 files without compression. The total size of all files are 14.7 gigabyte. This is purely IO-bound workload.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/>
              <a:t>Mixed workload</a:t>
            </a:r>
            <a:r>
              <a:rPr lang="en-US" sz="2000" dirty="0"/>
              <a:t>. In this situation, the same 14.7 gigabyte files are compressed using 7-zip. Compression and writing to disk reflect a more mixed case in which an application is performing CPU-bound computation and IO-bound tasks.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xmlns="" id="{1C4433A8-B950-4F12-920B-3B9FBD70918E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09600" y="3502402"/>
          <a:ext cx="8067287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27756">
                  <a:extLst>
                    <a:ext uri="{9D8B030D-6E8A-4147-A177-3AD203B41FA5}">
                      <a16:colId xmlns:a16="http://schemas.microsoft.com/office/drawing/2014/main" xmlns="" val="2368446323"/>
                    </a:ext>
                  </a:extLst>
                </a:gridCol>
                <a:gridCol w="2521027">
                  <a:extLst>
                    <a:ext uri="{9D8B030D-6E8A-4147-A177-3AD203B41FA5}">
                      <a16:colId xmlns:a16="http://schemas.microsoft.com/office/drawing/2014/main" xmlns="" val="4011253877"/>
                    </a:ext>
                  </a:extLst>
                </a:gridCol>
                <a:gridCol w="2218504">
                  <a:extLst>
                    <a:ext uri="{9D8B030D-6E8A-4147-A177-3AD203B41FA5}">
                      <a16:colId xmlns:a16="http://schemas.microsoft.com/office/drawing/2014/main" xmlns="" val="383689885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Baseline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With our</a:t>
                      </a:r>
                      <a:r>
                        <a:rPr lang="en-US" altLang="zh-CN" baseline="0" dirty="0"/>
                        <a:t> collector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51722923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CPU-bound workload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59s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59s(0%)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043691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IO-bound workload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250s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255s(2%)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7508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/>
                        <a:t>Mixed workload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165s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168(1.8%)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80467227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xmlns="" id="{41EB0641-8C17-498C-9F46-CA436868743B}"/>
              </a:ext>
            </a:extLst>
          </p:cNvPr>
          <p:cNvSpPr txBox="1">
            <a:spLocks/>
          </p:cNvSpPr>
          <p:nvPr/>
        </p:nvSpPr>
        <p:spPr bwMode="auto">
          <a:xfrm>
            <a:off x="157162" y="182880"/>
            <a:ext cx="8772525" cy="330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 b="1" kern="1300" spc="0" baseline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dirty="0" smtClean="0"/>
              <a:t>Performance Evaluation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2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30351">
              <a:defRPr sz="1624"/>
            </a:lvl1pPr>
          </a:lstStyle>
          <a:p>
            <a:r>
              <a:rPr lang="en-US" sz="2200" dirty="0"/>
              <a:t>Outline</a:t>
            </a:r>
            <a:endParaRPr sz="2200" dirty="0"/>
          </a:p>
        </p:txBody>
      </p:sp>
      <p:sp>
        <p:nvSpPr>
          <p:cNvPr id="894" name="Rectangle 1">
            <a:hlinkClick r:id="rId3"/>
          </p:cNvPr>
          <p:cNvSpPr txBox="1"/>
          <p:nvPr/>
        </p:nvSpPr>
        <p:spPr>
          <a:xfrm>
            <a:off x="457200" y="2499607"/>
            <a:ext cx="12700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800"/>
            </a:lvl1pPr>
          </a:lstStyle>
          <a:p>
            <a:r>
              <a:t/>
            </a:r>
            <a:br/>
            <a:endParaRPr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44D61172-3437-4525-A4B7-D6D4972BE471}"/>
              </a:ext>
            </a:extLst>
          </p:cNvPr>
          <p:cNvSpPr txBox="1"/>
          <p:nvPr/>
        </p:nvSpPr>
        <p:spPr>
          <a:xfrm>
            <a:off x="228600" y="11811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MARPLE TA1 System Design and Implementation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MARPLE TA1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Data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Provided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/>
              <a:t>MARPLE </a:t>
            </a:r>
            <a:r>
              <a:rPr lang="en-US" altLang="zh-CN" sz="2400" dirty="0" smtClean="0"/>
              <a:t>TA2 </a:t>
            </a:r>
            <a:r>
              <a:rPr lang="en-US" altLang="zh-CN" sz="2400" dirty="0"/>
              <a:t>APTShield </a:t>
            </a:r>
            <a:r>
              <a:rPr lang="en-US" altLang="zh-CN" sz="2400" kern="0" dirty="0"/>
              <a:t>Results </a:t>
            </a:r>
            <a:r>
              <a:rPr lang="en-US" altLang="zh-CN" sz="2400" kern="0" dirty="0" smtClean="0"/>
              <a:t>for </a:t>
            </a:r>
            <a:r>
              <a:rPr lang="en-US" sz="2400" kern="0" dirty="0" smtClean="0"/>
              <a:t>Engagement </a:t>
            </a:r>
            <a:r>
              <a:rPr lang="en-US" sz="2400" kern="0" dirty="0" smtClean="0"/>
              <a:t>5</a:t>
            </a:r>
            <a:endParaRPr lang="en-US" sz="2400" kern="0" dirty="0" smtClean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/>
              <a:t>APTShield System Design</a:t>
            </a:r>
            <a:endParaRPr lang="en-US" sz="2400" kern="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kern="0" dirty="0" smtClean="0"/>
              <a:t>Future Work and Conclusions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1928394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Our Findings Summary</a:t>
            </a:r>
          </a:p>
        </p:txBody>
      </p:sp>
      <p:sp>
        <p:nvSpPr>
          <p:cNvPr id="8" name="Rectangle 49"/>
          <p:cNvSpPr/>
          <p:nvPr/>
        </p:nvSpPr>
        <p:spPr>
          <a:xfrm>
            <a:off x="152400" y="744257"/>
            <a:ext cx="8772524" cy="17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buClr>
                <a:srgbClr val="0000FF"/>
              </a:buClr>
              <a:buFont typeface="Wingdings" pitchFamily="20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Attacks were conducted by TA5.1 during 2 days: </a:t>
            </a:r>
            <a:br>
              <a:rPr lang="en-US" altLang="zh-CN" sz="2400" dirty="0">
                <a:solidFill>
                  <a:srgbClr val="0000FF"/>
                </a:solidFill>
                <a:ea typeface="宋体" charset="-122"/>
              </a:rPr>
            </a:b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13th (on MARPLE data), 19th (MARPLE - TRACE data) 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On Nov. 13th: successfully detect four attacks in real-time.</a:t>
            </a:r>
          </a:p>
          <a:p>
            <a:pPr marL="817200" lvl="2" defTabSz="3657600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altLang="zh-CN" sz="2200" dirty="0">
              <a:latin typeface="Arial" charset="0"/>
              <a:cs typeface="Arial" charset="0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6C4200A2-CAA9-4B36-A905-6A9C6E336A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2247900"/>
            <a:ext cx="6600825" cy="2590800"/>
          </a:xfrm>
          <a:prstGeom prst="rect">
            <a:avLst/>
          </a:prstGeom>
        </p:spPr>
      </p:pic>
      <p:cxnSp>
        <p:nvCxnSpPr>
          <p:cNvPr id="4" name="直接箭头连接符 3">
            <a:extLst>
              <a:ext uri="{FF2B5EF4-FFF2-40B4-BE49-F238E27FC236}">
                <a16:creationId xmlns:a16="http://schemas.microsoft.com/office/drawing/2014/main" xmlns="" id="{A9EE770D-6983-417F-A04F-23DEC2B4E124}"/>
              </a:ext>
            </a:extLst>
          </p:cNvPr>
          <p:cNvCxnSpPr>
            <a:cxnSpLocks/>
          </p:cNvCxnSpPr>
          <p:nvPr/>
        </p:nvCxnSpPr>
        <p:spPr bwMode="auto">
          <a:xfrm flipV="1">
            <a:off x="6629400" y="3292882"/>
            <a:ext cx="1295400" cy="174218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C3CFE7F9-F3A4-47BE-A3E3-85BA0A50B7FE}"/>
              </a:ext>
            </a:extLst>
          </p:cNvPr>
          <p:cNvSpPr txBox="1"/>
          <p:nvPr/>
        </p:nvSpPr>
        <p:spPr>
          <a:xfrm>
            <a:off x="7922191" y="289447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dirty="0">
                <a:solidFill>
                  <a:srgbClr val="FF0000"/>
                </a:solidFill>
              </a:rPr>
              <a:t>C</a:t>
            </a:r>
            <a:r>
              <a:rPr lang="en-US" altLang="zh-CN" sz="1600" b="1" kern="0" dirty="0">
                <a:solidFill>
                  <a:srgbClr val="FF0000"/>
                </a:solidFill>
              </a:rPr>
              <a:t>orrected:</a:t>
            </a:r>
          </a:p>
          <a:p>
            <a:r>
              <a:rPr lang="en-US" sz="1600" b="1" kern="0" dirty="0">
                <a:solidFill>
                  <a:srgbClr val="FF0000"/>
                </a:solidFill>
              </a:rPr>
              <a:t>4%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B70EF23D-4E4B-43D3-80F0-8DBFDAAC18BA}"/>
              </a:ext>
            </a:extLst>
          </p:cNvPr>
          <p:cNvSpPr txBox="1"/>
          <p:nvPr/>
        </p:nvSpPr>
        <p:spPr>
          <a:xfrm>
            <a:off x="7922190" y="3695700"/>
            <a:ext cx="12218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kern="0" dirty="0">
                <a:solidFill>
                  <a:srgbClr val="FF0000"/>
                </a:solidFill>
              </a:rPr>
              <a:t>C</a:t>
            </a:r>
            <a:r>
              <a:rPr lang="en-US" altLang="zh-CN" sz="1600" b="1" kern="0" dirty="0">
                <a:solidFill>
                  <a:srgbClr val="FF0000"/>
                </a:solidFill>
              </a:rPr>
              <a:t>orrected:</a:t>
            </a:r>
          </a:p>
          <a:p>
            <a:r>
              <a:rPr lang="en-US" sz="1600" b="1" kern="0" dirty="0">
                <a:solidFill>
                  <a:srgbClr val="FF0000"/>
                </a:solidFill>
              </a:rPr>
              <a:t>15.3%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xmlns="" id="{D1FFD87B-5329-412E-B872-C289957E44A3}"/>
              </a:ext>
            </a:extLst>
          </p:cNvPr>
          <p:cNvCxnSpPr>
            <a:cxnSpLocks/>
          </p:cNvCxnSpPr>
          <p:nvPr/>
        </p:nvCxnSpPr>
        <p:spPr bwMode="auto">
          <a:xfrm>
            <a:off x="6629400" y="4152900"/>
            <a:ext cx="1292790" cy="0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B3CB9C63-4000-471D-9D0E-C478B66F95B7}"/>
              </a:ext>
            </a:extLst>
          </p:cNvPr>
          <p:cNvSpPr txBox="1"/>
          <p:nvPr/>
        </p:nvSpPr>
        <p:spPr>
          <a:xfrm>
            <a:off x="4329458" y="4966275"/>
            <a:ext cx="481253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/>
              <a:t>Corrected Results haven’t been approved by Kudu</a:t>
            </a:r>
          </a:p>
        </p:txBody>
      </p:sp>
    </p:spTree>
    <p:extLst>
      <p:ext uri="{BB962C8B-B14F-4D97-AF65-F5344CB8AC3E}">
        <p14:creationId xmlns:p14="http://schemas.microsoft.com/office/powerpoint/2010/main" val="1014316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Our Findings Summary</a:t>
            </a:r>
          </a:p>
        </p:txBody>
      </p:sp>
      <p:sp>
        <p:nvSpPr>
          <p:cNvPr id="8" name="Rectangle 49"/>
          <p:cNvSpPr/>
          <p:nvPr/>
        </p:nvSpPr>
        <p:spPr>
          <a:xfrm>
            <a:off x="152400" y="744257"/>
            <a:ext cx="877252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buClr>
                <a:srgbClr val="0000FF"/>
              </a:buClr>
              <a:buFont typeface="Wingdings" pitchFamily="20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Attacks were conducted by TA5.1 during 2 days: </a:t>
            </a:r>
            <a:br>
              <a:rPr lang="en-US" altLang="zh-CN" sz="2400" dirty="0">
                <a:solidFill>
                  <a:srgbClr val="0000FF"/>
                </a:solidFill>
                <a:ea typeface="宋体" charset="-122"/>
              </a:rPr>
            </a:b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13th (on MARPLE data), 19th (MARPLE - TRACE data) 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On Nov. 13th: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b="1" dirty="0">
                <a:latin typeface="Arial" charset="0"/>
                <a:cs typeface="Arial" charset="0"/>
              </a:rPr>
              <a:t>We</a:t>
            </a:r>
            <a:r>
              <a:rPr lang="zh-CN" altLang="en-US" sz="2200" b="1" dirty="0">
                <a:latin typeface="Arial" charset="0"/>
                <a:cs typeface="Arial" charset="0"/>
              </a:rPr>
              <a:t> </a:t>
            </a:r>
            <a:r>
              <a:rPr lang="en-US" altLang="zh-CN" sz="2200" b="1" dirty="0">
                <a:latin typeface="Arial" charset="0"/>
                <a:cs typeface="Arial" charset="0"/>
              </a:rPr>
              <a:t>missed</a:t>
            </a:r>
            <a:r>
              <a:rPr lang="zh-CN" altLang="en-US" sz="2200" b="1" dirty="0">
                <a:latin typeface="Arial" charset="0"/>
                <a:cs typeface="Arial" charset="0"/>
              </a:rPr>
              <a:t> </a:t>
            </a:r>
            <a:r>
              <a:rPr lang="en-US" altLang="zh-CN" sz="2200" b="1" dirty="0">
                <a:latin typeface="Arial" charset="0"/>
                <a:cs typeface="Arial" charset="0"/>
              </a:rPr>
              <a:t>exploitation </a:t>
            </a:r>
            <a:r>
              <a:rPr lang="en-US" altLang="zh-CN" sz="2200" dirty="0">
                <a:latin typeface="Arial" charset="0"/>
                <a:cs typeface="Arial" charset="0"/>
              </a:rPr>
              <a:t>because our system focuses on post-breach analysis instead of exploits. 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However, our system can detect any malicious behaviors after compromising the Firefox, such as stealing high confidential documents, downloading malware, etc.</a:t>
            </a:r>
          </a:p>
        </p:txBody>
      </p:sp>
    </p:spTree>
    <p:extLst>
      <p:ext uri="{BB962C8B-B14F-4D97-AF65-F5344CB8AC3E}">
        <p14:creationId xmlns:p14="http://schemas.microsoft.com/office/powerpoint/2010/main" val="329005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30351">
              <a:defRPr sz="1624"/>
            </a:lvl1pPr>
          </a:lstStyle>
          <a:p>
            <a:r>
              <a:rPr lang="en-US" sz="2200" dirty="0"/>
              <a:t>Outline</a:t>
            </a:r>
            <a:endParaRPr sz="2200" dirty="0"/>
          </a:p>
        </p:txBody>
      </p:sp>
      <p:sp>
        <p:nvSpPr>
          <p:cNvPr id="894" name="Rectangle 1">
            <a:hlinkClick r:id="rId3"/>
          </p:cNvPr>
          <p:cNvSpPr txBox="1"/>
          <p:nvPr/>
        </p:nvSpPr>
        <p:spPr>
          <a:xfrm>
            <a:off x="457200" y="2499607"/>
            <a:ext cx="12700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800"/>
            </a:lvl1pPr>
          </a:lstStyle>
          <a:p>
            <a:r>
              <a:t/>
            </a:r>
            <a:br/>
            <a:endParaRPr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44D61172-3437-4525-A4B7-D6D4972BE471}"/>
              </a:ext>
            </a:extLst>
          </p:cNvPr>
          <p:cNvSpPr txBox="1"/>
          <p:nvPr/>
        </p:nvSpPr>
        <p:spPr>
          <a:xfrm>
            <a:off x="228600" y="11811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/>
              <a:t>MARPLE TA1 System Design and Implementation</a:t>
            </a:r>
            <a:endParaRPr lang="en-US" sz="240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/>
              <a:t>MARPLE TA1 </a:t>
            </a:r>
            <a:r>
              <a:rPr lang="en-US" sz="2400" dirty="0" smtClean="0"/>
              <a:t>Data </a:t>
            </a:r>
            <a:r>
              <a:rPr lang="en-US" sz="2400" dirty="0"/>
              <a:t>Provided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/>
              <a:t>MARPLE </a:t>
            </a:r>
            <a:r>
              <a:rPr lang="en-US" altLang="zh-CN" sz="2400" dirty="0" smtClean="0"/>
              <a:t>TA2 </a:t>
            </a:r>
            <a:r>
              <a:rPr lang="en-US" altLang="zh-CN" sz="2400" dirty="0"/>
              <a:t>APTShield </a:t>
            </a:r>
            <a:r>
              <a:rPr lang="en-US" altLang="zh-CN" sz="2400" kern="0" dirty="0"/>
              <a:t>Results </a:t>
            </a:r>
            <a:r>
              <a:rPr lang="en-US" altLang="zh-CN" sz="2400" kern="0" dirty="0" smtClean="0"/>
              <a:t>for </a:t>
            </a:r>
            <a:r>
              <a:rPr lang="en-US" sz="2400" kern="0" dirty="0" smtClean="0"/>
              <a:t>Engagement 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/>
              <a:t>APTShield System Design</a:t>
            </a:r>
            <a:endParaRPr lang="en-US" sz="2400" kern="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kern="0" dirty="0" smtClean="0"/>
              <a:t>Future Work and Conclusions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726035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Our Findings Summary</a:t>
            </a:r>
          </a:p>
        </p:txBody>
      </p:sp>
      <p:sp>
        <p:nvSpPr>
          <p:cNvPr id="8" name="Rectangle 49"/>
          <p:cNvSpPr/>
          <p:nvPr/>
        </p:nvSpPr>
        <p:spPr>
          <a:xfrm>
            <a:off x="152400" y="744257"/>
            <a:ext cx="8772524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buClr>
                <a:srgbClr val="0000FF"/>
              </a:buClr>
              <a:buFont typeface="Wingdings" pitchFamily="20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Attacks were conducted by TA5.1 during 2 days: </a:t>
            </a:r>
            <a:br>
              <a:rPr lang="en-US" altLang="zh-CN" sz="2400" dirty="0">
                <a:solidFill>
                  <a:srgbClr val="0000FF"/>
                </a:solidFill>
                <a:ea typeface="宋体" charset="-122"/>
              </a:rPr>
            </a:b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13th (on MARPLE data), 19th (MARPLE - TRACE data) 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On Nov. 13th: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Two</a:t>
            </a:r>
            <a:r>
              <a:rPr lang="zh-CN" altLang="en-US" sz="2200" dirty="0">
                <a:latin typeface="Arial" charset="0"/>
                <a:cs typeface="Arial" charset="0"/>
              </a:rPr>
              <a:t> </a:t>
            </a:r>
            <a:r>
              <a:rPr lang="en-US" altLang="zh-CN" sz="2200" dirty="0">
                <a:latin typeface="Arial" charset="0"/>
                <a:cs typeface="Arial" charset="0"/>
              </a:rPr>
              <a:t>malicious executables which capture screen and record key stroke.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 err="1">
                <a:latin typeface="Arial" charset="0"/>
                <a:cs typeface="Arial" charset="0"/>
              </a:rPr>
              <a:t>Powershell</a:t>
            </a:r>
            <a:r>
              <a:rPr lang="en-US" altLang="zh-CN" sz="2200" dirty="0">
                <a:latin typeface="Arial" charset="0"/>
                <a:cs typeface="Arial" charset="0"/>
              </a:rPr>
              <a:t>-based in-memory attack in which a malicious shellcode is loaded by using the DLL Injection technique.</a:t>
            </a:r>
          </a:p>
          <a:p>
            <a:pPr marL="817200" lvl="2" defTabSz="3657600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altLang="zh-CN" sz="2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8747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Our Findings Summary</a:t>
            </a:r>
          </a:p>
        </p:txBody>
      </p:sp>
      <p:sp>
        <p:nvSpPr>
          <p:cNvPr id="8" name="Rectangle 49"/>
          <p:cNvSpPr/>
          <p:nvPr/>
        </p:nvSpPr>
        <p:spPr>
          <a:xfrm>
            <a:off x="152400" y="744257"/>
            <a:ext cx="8772524" cy="1783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buClr>
                <a:srgbClr val="0000FF"/>
              </a:buClr>
              <a:buFont typeface="Wingdings" pitchFamily="20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Attacks were conducted by TA5.1 during 2 days: </a:t>
            </a:r>
            <a:br>
              <a:rPr lang="en-US" altLang="zh-CN" sz="2400" dirty="0">
                <a:solidFill>
                  <a:srgbClr val="0000FF"/>
                </a:solidFill>
                <a:ea typeface="宋体" charset="-122"/>
              </a:rPr>
            </a:b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13th (on MARPLE data), 19th (MARPLE - TRACE data) 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On Nov. 19th:</a:t>
            </a:r>
          </a:p>
          <a:p>
            <a:pPr marL="360000" lvl="1" defTabSz="3657600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altLang="zh-CN" sz="2200" dirty="0">
              <a:latin typeface="Arial" charset="0"/>
              <a:cs typeface="Arial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B39849FA-86B1-4A3E-83A3-C76A5F5003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0637" y="2105025"/>
            <a:ext cx="6562725" cy="1504950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13868D70-D8A7-4BAA-B827-537E42290808}"/>
              </a:ext>
            </a:extLst>
          </p:cNvPr>
          <p:cNvSpPr txBox="1"/>
          <p:nvPr/>
        </p:nvSpPr>
        <p:spPr>
          <a:xfrm>
            <a:off x="1257800" y="3890916"/>
            <a:ext cx="1847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600" kern="0" dirty="0"/>
          </a:p>
        </p:txBody>
      </p:sp>
      <p:sp>
        <p:nvSpPr>
          <p:cNvPr id="4" name="箭头: 左弧形 3">
            <a:extLst>
              <a:ext uri="{FF2B5EF4-FFF2-40B4-BE49-F238E27FC236}">
                <a16:creationId xmlns:a16="http://schemas.microsoft.com/office/drawing/2014/main" xmlns="" id="{0F0AD314-D2C8-4FD7-A708-229C22F491E7}"/>
              </a:ext>
            </a:extLst>
          </p:cNvPr>
          <p:cNvSpPr/>
          <p:nvPr/>
        </p:nvSpPr>
        <p:spPr bwMode="auto">
          <a:xfrm flipH="1">
            <a:off x="6781800" y="2952750"/>
            <a:ext cx="609600" cy="1469254"/>
          </a:xfrm>
          <a:prstGeom prst="curvedRightArrow">
            <a:avLst/>
          </a:prstGeom>
          <a:solidFill>
            <a:schemeClr val="accent4"/>
          </a:solidFill>
          <a:ln w="19050"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E00AC95E-5C99-4FE0-BC39-D6AC5665B707}"/>
              </a:ext>
            </a:extLst>
          </p:cNvPr>
          <p:cNvSpPr txBox="1"/>
          <p:nvPr/>
        </p:nvSpPr>
        <p:spPr>
          <a:xfrm>
            <a:off x="609600" y="4085773"/>
            <a:ext cx="626645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/>
              <a:t>C</a:t>
            </a:r>
            <a:r>
              <a:rPr lang="en-US" altLang="zh-CN" sz="1600" kern="0" dirty="0"/>
              <a:t>ombined Results: TRACE(2/32) + </a:t>
            </a:r>
            <a:r>
              <a:rPr lang="en-US" altLang="zh-CN" sz="2000" b="1" kern="0" dirty="0">
                <a:solidFill>
                  <a:srgbClr val="FF0000"/>
                </a:solidFill>
              </a:rPr>
              <a:t>MARPLE(17/25)</a:t>
            </a:r>
            <a:r>
              <a:rPr lang="en-US" altLang="zh-CN" sz="1600" kern="0" dirty="0"/>
              <a:t> = 33.33%</a:t>
            </a:r>
            <a:endParaRPr lang="en-US" sz="1600" kern="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B2994B2D-5581-4A17-88C8-9CB588E33AAD}"/>
              </a:ext>
            </a:extLst>
          </p:cNvPr>
          <p:cNvSpPr/>
          <p:nvPr/>
        </p:nvSpPr>
        <p:spPr>
          <a:xfrm>
            <a:off x="4114800" y="4542240"/>
            <a:ext cx="9044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kern="0" dirty="0">
                <a:solidFill>
                  <a:srgbClr val="FF0000"/>
                </a:solidFill>
              </a:rPr>
              <a:t>68%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193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Our Findings Summary</a:t>
            </a:r>
          </a:p>
        </p:txBody>
      </p:sp>
      <p:sp>
        <p:nvSpPr>
          <p:cNvPr id="8" name="Rectangle 49"/>
          <p:cNvSpPr/>
          <p:nvPr/>
        </p:nvSpPr>
        <p:spPr>
          <a:xfrm>
            <a:off x="152400" y="744257"/>
            <a:ext cx="8772524" cy="33701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buClr>
                <a:srgbClr val="0000FF"/>
              </a:buClr>
              <a:buFont typeface="Wingdings" pitchFamily="20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Attacks were conducted by TA5.1 during 2 days: </a:t>
            </a:r>
            <a:br>
              <a:rPr lang="en-US" altLang="zh-CN" sz="2400" dirty="0">
                <a:solidFill>
                  <a:srgbClr val="0000FF"/>
                </a:solidFill>
                <a:ea typeface="宋体" charset="-122"/>
              </a:rPr>
            </a:b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13th (on MARPLE data), 19th (MARPLE - TRACE data) 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On Nov. 19th: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Part of TA1 collectors was killed by an attacker through SSH. 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Reconnaissance and Data Leakage. Host information is collected and exfiltrated through SSH. </a:t>
            </a:r>
          </a:p>
        </p:txBody>
      </p:sp>
    </p:spTree>
    <p:extLst>
      <p:ext uri="{BB962C8B-B14F-4D97-AF65-F5344CB8AC3E}">
        <p14:creationId xmlns:p14="http://schemas.microsoft.com/office/powerpoint/2010/main" val="164763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152CD6B-5540-44B5-923E-6360862459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90500"/>
            <a:ext cx="9384267" cy="330731"/>
          </a:xfrm>
          <a:prstGeom prst="rect">
            <a:avLst/>
          </a:prstGeom>
        </p:spPr>
        <p:txBody>
          <a:bodyPr/>
          <a:lstStyle>
            <a:lvl1pPr defTabSz="530351">
              <a:defRPr sz="1624"/>
            </a:lvl1pPr>
          </a:lstStyle>
          <a:p>
            <a:r>
              <a:rPr lang="en-US" altLang="zh-CN" sz="2200" dirty="0"/>
              <a:t>Policy Enforcement Results </a:t>
            </a:r>
            <a:r>
              <a:rPr lang="en-US" sz="2200" dirty="0"/>
              <a:t>Summary</a:t>
            </a:r>
            <a:endParaRPr sz="2200" dirty="0"/>
          </a:p>
        </p:txBody>
      </p:sp>
      <p:graphicFrame>
        <p:nvGraphicFramePr>
          <p:cNvPr id="8" name="表格 3">
            <a:extLst>
              <a:ext uri="{FF2B5EF4-FFF2-40B4-BE49-F238E27FC236}">
                <a16:creationId xmlns:a16="http://schemas.microsoft.com/office/drawing/2014/main" xmlns="" id="{7E4013D1-A198-40BB-BC10-560C29B1BE71}"/>
              </a:ext>
            </a:extLst>
          </p:cNvPr>
          <p:cNvGraphicFramePr/>
          <p:nvPr>
            <p:extLst/>
          </p:nvPr>
        </p:nvGraphicFramePr>
        <p:xfrm>
          <a:off x="152400" y="723900"/>
          <a:ext cx="8915400" cy="3570898"/>
        </p:xfrm>
        <a:graphic>
          <a:graphicData uri="http://schemas.openxmlformats.org/drawingml/2006/table">
            <a:tbl>
              <a:tblPr/>
              <a:tblGrid>
                <a:gridCol w="31785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9318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36436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6005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="1" dirty="0"/>
                        <a:t>Policy name</a:t>
                      </a:r>
                      <a:endParaRPr sz="1800"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="1" dirty="0"/>
                        <a:t>Data</a:t>
                      </a:r>
                      <a:r>
                        <a:rPr lang="en-US" sz="1800" b="1" baseline="0" dirty="0"/>
                        <a:t> set</a:t>
                      </a:r>
                      <a:endParaRPr sz="1800" b="1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="1" dirty="0"/>
                        <a:t>Result</a:t>
                      </a:r>
                      <a:endParaRPr sz="1800" b="1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635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Originating User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TRACE-MARPLE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Passed the test except missing one </a:t>
                      </a:r>
                      <a:r>
                        <a:rPr lang="en-US" sz="1800" dirty="0" err="1"/>
                        <a:t>userid</a:t>
                      </a:r>
                      <a:r>
                        <a:rPr lang="en-US" sz="1800" dirty="0"/>
                        <a:t>.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741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Remote Communication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dirty="0"/>
                        <a:t>MARPLE-THEIA</a:t>
                      </a: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dirty="0"/>
                        <a:t>Not pass</a:t>
                      </a:r>
                      <a:r>
                        <a:rPr lang="en-US" sz="1800" baseline="0" dirty="0"/>
                        <a:t> this test.</a:t>
                      </a:r>
                      <a:endParaRPr lang="en-US" sz="18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35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100000"/>
                        </a:lnSpc>
                        <a:defRPr sz="1800"/>
                      </a:pPr>
                      <a:r>
                        <a:rPr lang="en-US" sz="1800" dirty="0"/>
                        <a:t>User Interface Action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MARPLE only</a:t>
                      </a:r>
                      <a:endParaRPr sz="18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aseline="0" dirty="0"/>
                        <a:t>Passed this test except missing two process name.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8799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Files Read And Origination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MARPLE-TRACE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altLang="zh-CN" sz="1800" dirty="0"/>
                        <a:t>Not tested and not run in the demo.</a:t>
                      </a:r>
                    </a:p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MARPLE</a:t>
                      </a:r>
                      <a:r>
                        <a:rPr lang="en-US" sz="1800" baseline="0" dirty="0"/>
                        <a:t> TA1 has fixed the issue about EVENT_NAME, but BBN used the wrong version.</a:t>
                      </a:r>
                      <a:endParaRPr sz="1800" dirty="0"/>
                    </a:p>
                  </a:txBody>
                  <a:tcPr marL="45720" marR="45720" anchor="ctr" horzOverflow="overflow"/>
                </a:tc>
                <a:extLst>
                  <a:ext uri="{0D108BD9-81ED-4DB2-BD59-A6C34878D82A}">
                    <a16:rowId xmlns:a16="http://schemas.microsoft.com/office/drawing/2014/main" xmlns="" val="1696974542"/>
                  </a:ext>
                </a:extLst>
              </a:tr>
            </a:tbl>
          </a:graphicData>
        </a:graphic>
      </p:graphicFrame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FA7FABD3-08ED-41A3-A759-EC1CC75B6C4C}"/>
              </a:ext>
            </a:extLst>
          </p:cNvPr>
          <p:cNvSpPr txBox="1"/>
          <p:nvPr/>
        </p:nvSpPr>
        <p:spPr>
          <a:xfrm>
            <a:off x="373743" y="4533900"/>
            <a:ext cx="60035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kern="0" dirty="0"/>
              <a:t>There is no policy enforcement results in the final report of Kudu.</a:t>
            </a:r>
            <a:endParaRPr lang="en-US" sz="1600" kern="0" dirty="0"/>
          </a:p>
        </p:txBody>
      </p:sp>
    </p:spTree>
    <p:extLst>
      <p:ext uri="{BB962C8B-B14F-4D97-AF65-F5344CB8AC3E}">
        <p14:creationId xmlns:p14="http://schemas.microsoft.com/office/powerpoint/2010/main" val="2088104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Attack Campaign 1 (on Nov 13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)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D93DF7D1-3619-4E18-A96A-3688FDD8D49D}"/>
              </a:ext>
            </a:extLst>
          </p:cNvPr>
          <p:cNvSpPr/>
          <p:nvPr/>
        </p:nvSpPr>
        <p:spPr>
          <a:xfrm>
            <a:off x="32084" y="1333500"/>
            <a:ext cx="9144000" cy="3953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buClr>
                <a:srgbClr val="0000FF"/>
              </a:buClr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Two suspicious executable files is downloaded and executed.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b="1" dirty="0">
                <a:latin typeface="Arial" charset="0"/>
                <a:cs typeface="Arial" charset="0"/>
              </a:rPr>
              <a:t>doit2.exe</a:t>
            </a:r>
            <a:r>
              <a:rPr lang="en-US" altLang="zh-CN" sz="2200" dirty="0">
                <a:latin typeface="Arial" charset="0"/>
                <a:cs typeface="Arial" charset="0"/>
              </a:rPr>
              <a:t> is executed.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b="1" dirty="0">
                <a:latin typeface="Arial" charset="0"/>
                <a:cs typeface="Arial" charset="0"/>
              </a:rPr>
              <a:t>Keylogging</a:t>
            </a:r>
            <a:r>
              <a:rPr lang="en-US" altLang="zh-CN" sz="2200" dirty="0">
                <a:latin typeface="Arial" charset="0"/>
                <a:cs typeface="Arial" charset="0"/>
              </a:rPr>
              <a:t> and </a:t>
            </a:r>
            <a:r>
              <a:rPr lang="en-US" altLang="zh-CN" sz="2200" b="1" dirty="0">
                <a:latin typeface="Arial" charset="0"/>
                <a:cs typeface="Arial" charset="0"/>
              </a:rPr>
              <a:t>screengrab</a:t>
            </a:r>
            <a:r>
              <a:rPr lang="en-US" altLang="zh-CN" sz="2200" dirty="0">
                <a:latin typeface="Arial" charset="0"/>
                <a:cs typeface="Arial" charset="0"/>
              </a:rPr>
              <a:t> detected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sz="2200" dirty="0">
                <a:latin typeface="Arial" charset="0"/>
                <a:cs typeface="Arial" charset="0"/>
              </a:rPr>
              <a:t>Sending and receiving messages from 128.55.12.185 on port 31337.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b="1" dirty="0">
                <a:latin typeface="Arial" charset="0"/>
                <a:cs typeface="Arial" charset="0"/>
              </a:rPr>
              <a:t>cloud.exe</a:t>
            </a:r>
            <a:r>
              <a:rPr lang="en-US" altLang="zh-CN" sz="2200" dirty="0">
                <a:latin typeface="Arial" charset="0"/>
                <a:cs typeface="Arial" charset="0"/>
              </a:rPr>
              <a:t> was downloaded and executed by </a:t>
            </a:r>
            <a:r>
              <a:rPr lang="en-US" altLang="zh-CN" sz="2200" b="1" dirty="0" err="1">
                <a:latin typeface="Arial" charset="0"/>
                <a:cs typeface="Arial" charset="0"/>
              </a:rPr>
              <a:t>firefox</a:t>
            </a:r>
            <a:r>
              <a:rPr lang="en-US" altLang="zh-CN" sz="2200" b="1" dirty="0">
                <a:latin typeface="Arial" charset="0"/>
                <a:cs typeface="Arial" charset="0"/>
              </a:rPr>
              <a:t>.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b="1" dirty="0">
                <a:latin typeface="Arial" charset="0"/>
                <a:cs typeface="Arial" charset="0"/>
              </a:rPr>
              <a:t>Screengrab </a:t>
            </a:r>
            <a:r>
              <a:rPr lang="en-US" altLang="zh-CN" sz="2200" dirty="0">
                <a:latin typeface="Arial" charset="0"/>
                <a:cs typeface="Arial" charset="0"/>
              </a:rPr>
              <a:t>detected</a:t>
            </a:r>
            <a:r>
              <a:rPr lang="en-US" altLang="zh-CN" sz="2200" b="1" dirty="0">
                <a:latin typeface="Arial" charset="0"/>
                <a:cs typeface="Arial" charset="0"/>
              </a:rPr>
              <a:t>.</a:t>
            </a:r>
            <a:endParaRPr lang="en-US" altLang="zh-CN" sz="2200" dirty="0">
              <a:latin typeface="Arial" charset="0"/>
              <a:cs typeface="Arial" charset="0"/>
            </a:endParaRP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endParaRPr lang="en-US" sz="22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017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Graph for Campaign 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65C24349-03EA-49BD-BA95-1550E984D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26392"/>
            <a:ext cx="9144000" cy="4462215"/>
          </a:xfrm>
          <a:prstGeom prst="rect">
            <a:avLst/>
          </a:prstGeom>
        </p:spPr>
      </p:pic>
      <p:sp>
        <p:nvSpPr>
          <p:cNvPr id="7" name="流程图: 决策 6">
            <a:extLst>
              <a:ext uri="{FF2B5EF4-FFF2-40B4-BE49-F238E27FC236}">
                <a16:creationId xmlns:a16="http://schemas.microsoft.com/office/drawing/2014/main" xmlns="" id="{E312A52B-C3FD-4CA3-A184-3FBF2E5002D9}"/>
              </a:ext>
            </a:extLst>
          </p:cNvPr>
          <p:cNvSpPr/>
          <p:nvPr/>
        </p:nvSpPr>
        <p:spPr bwMode="auto">
          <a:xfrm>
            <a:off x="1066800" y="4000500"/>
            <a:ext cx="2819400" cy="841248"/>
          </a:xfrm>
          <a:prstGeom prst="flowChartDecision">
            <a:avLst/>
          </a:prstGeom>
          <a:ln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US" dirty="0"/>
              <a:t>IP</a:t>
            </a:r>
            <a:r>
              <a:rPr lang="zh-CN" altLang="en-US" dirty="0"/>
              <a:t>：</a:t>
            </a:r>
            <a:r>
              <a:rPr lang="en-US" dirty="0"/>
              <a:t>128.55.12.185</a:t>
            </a:r>
            <a:br>
              <a:rPr lang="en-US" dirty="0"/>
            </a:br>
            <a:r>
              <a:rPr lang="en-US" altLang="zh-CN" dirty="0"/>
              <a:t>Port: 31337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1" name="直接箭头连接符 10">
            <a:extLst>
              <a:ext uri="{FF2B5EF4-FFF2-40B4-BE49-F238E27FC236}">
                <a16:creationId xmlns:a16="http://schemas.microsoft.com/office/drawing/2014/main" xmlns="" id="{41FA1BF5-20CD-4C69-B48D-837F8A41F8AB}"/>
              </a:ext>
            </a:extLst>
          </p:cNvPr>
          <p:cNvCxnSpPr>
            <a:stCxn id="7" idx="3"/>
          </p:cNvCxnSpPr>
          <p:nvPr/>
        </p:nvCxnSpPr>
        <p:spPr bwMode="auto">
          <a:xfrm flipV="1">
            <a:off x="3886200" y="4381500"/>
            <a:ext cx="1600200" cy="39624"/>
          </a:xfrm>
          <a:prstGeom prst="straightConnector1">
            <a:avLst/>
          </a:prstGeom>
          <a:ln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50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F5F3EFC4-8E37-4F9C-B0A0-3BC52EFB32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799" y="342900"/>
            <a:ext cx="6966715" cy="5041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Graph for Campaign 2</a:t>
            </a: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39FC3D90-A09B-47BF-8447-A7A51B888AF2}"/>
              </a:ext>
            </a:extLst>
          </p:cNvPr>
          <p:cNvSpPr/>
          <p:nvPr/>
        </p:nvSpPr>
        <p:spPr bwMode="auto">
          <a:xfrm>
            <a:off x="2514600" y="4991100"/>
            <a:ext cx="1066800" cy="228600"/>
          </a:xfrm>
          <a:prstGeom prst="rect">
            <a:avLst/>
          </a:prstGeom>
          <a:noFill/>
          <a:ln w="57150">
            <a:solidFill>
              <a:srgbClr val="F19027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cxnSp>
        <p:nvCxnSpPr>
          <p:cNvPr id="5" name="直接箭头连接符 4">
            <a:extLst>
              <a:ext uri="{FF2B5EF4-FFF2-40B4-BE49-F238E27FC236}">
                <a16:creationId xmlns:a16="http://schemas.microsoft.com/office/drawing/2014/main" xmlns="" id="{D0B47B43-2888-4948-AAC7-05E63FA1D723}"/>
              </a:ext>
            </a:extLst>
          </p:cNvPr>
          <p:cNvCxnSpPr/>
          <p:nvPr/>
        </p:nvCxnSpPr>
        <p:spPr bwMode="auto">
          <a:xfrm>
            <a:off x="1143000" y="3848100"/>
            <a:ext cx="1371600" cy="1066800"/>
          </a:xfrm>
          <a:prstGeom prst="straightConnector1">
            <a:avLst/>
          </a:prstGeom>
          <a:noFill/>
          <a:ln w="76200" cap="flat" cmpd="sng" algn="ctr">
            <a:solidFill>
              <a:srgbClr val="F19027"/>
            </a:solidFill>
            <a:prstDash val="solid"/>
            <a:round/>
            <a:headEnd type="none" w="med" len="med"/>
            <a:tailEnd type="triangle"/>
          </a:ln>
        </p:spPr>
      </p:cxnSp>
    </p:spTree>
    <p:extLst>
      <p:ext uri="{BB962C8B-B14F-4D97-AF65-F5344CB8AC3E}">
        <p14:creationId xmlns:p14="http://schemas.microsoft.com/office/powerpoint/2010/main" val="3104523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Attack Campaign 3 (on Nov 13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)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D93DF7D1-3619-4E18-A96A-3688FDD8D49D}"/>
              </a:ext>
            </a:extLst>
          </p:cNvPr>
          <p:cNvSpPr/>
          <p:nvPr/>
        </p:nvSpPr>
        <p:spPr>
          <a:xfrm>
            <a:off x="0" y="744257"/>
            <a:ext cx="9220200" cy="57246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sz="2400" dirty="0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Attackers leverage </a:t>
            </a:r>
            <a:r>
              <a:rPr lang="en-US" sz="2400" dirty="0" err="1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Powershell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 to </a:t>
            </a:r>
            <a:r>
              <a:rPr lang="en-US" altLang="zh-CN" sz="2400" dirty="0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perform </a:t>
            </a:r>
            <a:r>
              <a:rPr lang="en-US" sz="2400" dirty="0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malicious actions.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200" dirty="0">
                <a:latin typeface="Arial" charset="0"/>
                <a:cs typeface="Arial" charset="0"/>
              </a:rPr>
              <a:t>A multi-layer obfuscated </a:t>
            </a:r>
            <a:r>
              <a:rPr lang="en-US" altLang="zh-CN" sz="2200" dirty="0" err="1">
                <a:latin typeface="Arial" charset="0"/>
                <a:cs typeface="Arial" charset="0"/>
              </a:rPr>
              <a:t>powershell</a:t>
            </a:r>
            <a:r>
              <a:rPr lang="en-US" altLang="zh-CN" sz="2200" dirty="0">
                <a:latin typeface="Arial" charset="0"/>
                <a:cs typeface="Arial" charset="0"/>
              </a:rPr>
              <a:t> script was downloaded and executed.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A malicious shellcode was loaded using the DLL Injection technique.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The shellcode connected to C&amp;C server (</a:t>
            </a:r>
            <a:r>
              <a:rPr lang="en-US" sz="2400" dirty="0"/>
              <a:t>128.55.12.185:</a:t>
            </a:r>
            <a:r>
              <a:rPr lang="en-US" altLang="zh-CN" sz="2400" dirty="0"/>
              <a:t> 31337).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400" dirty="0"/>
              <a:t>Same IP and port used in the earlier attack</a:t>
            </a:r>
          </a:p>
          <a:p>
            <a:pPr marL="1177200" lvl="2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endParaRPr lang="en-US" altLang="zh-CN" sz="2400" dirty="0"/>
          </a:p>
          <a:p>
            <a:pPr marL="817200" lvl="2" defTabSz="3657600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sz="3200" dirty="0">
              <a:latin typeface="Arial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864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Graph for Campaign 2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4631AB9-D0CF-44DD-B04E-4A16910FEB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1500"/>
            <a:ext cx="8610600" cy="4766181"/>
          </a:xfrm>
          <a:prstGeom prst="rect">
            <a:avLst/>
          </a:prstGeom>
        </p:spPr>
      </p:pic>
      <p:cxnSp>
        <p:nvCxnSpPr>
          <p:cNvPr id="8" name="直接箭头连接符 7">
            <a:extLst>
              <a:ext uri="{FF2B5EF4-FFF2-40B4-BE49-F238E27FC236}">
                <a16:creationId xmlns:a16="http://schemas.microsoft.com/office/drawing/2014/main" xmlns="" id="{7C322B5C-7021-4294-AC0D-651FCCB4BB7F}"/>
              </a:ext>
            </a:extLst>
          </p:cNvPr>
          <p:cNvCxnSpPr>
            <a:cxnSpLocks/>
          </p:cNvCxnSpPr>
          <p:nvPr/>
        </p:nvCxnSpPr>
        <p:spPr bwMode="auto">
          <a:xfrm>
            <a:off x="4419600" y="3774948"/>
            <a:ext cx="1600200" cy="0"/>
          </a:xfrm>
          <a:prstGeom prst="straightConnector1">
            <a:avLst/>
          </a:prstGeom>
          <a:ln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262FB556-8F2C-4B41-BE3C-0EC794EB48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609" y="4610100"/>
            <a:ext cx="1904781" cy="672884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xmlns="" id="{30F78C71-84E7-4DEA-8C35-8B671EA16516}"/>
              </a:ext>
            </a:extLst>
          </p:cNvPr>
          <p:cNvSpPr/>
          <p:nvPr/>
        </p:nvSpPr>
        <p:spPr bwMode="auto">
          <a:xfrm>
            <a:off x="6095998" y="3579151"/>
            <a:ext cx="2590801" cy="391593"/>
          </a:xfrm>
          <a:prstGeom prst="rect">
            <a:avLst/>
          </a:prstGeom>
          <a:ln w="9525"/>
          <a:extLst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Reverse TCP </a:t>
            </a:r>
            <a:r>
              <a:rPr kumimoji="0" 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rPr>
              <a:t>ShellCode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304C81C3-1E07-4AD1-8AE3-4FDE59EC6C71}"/>
              </a:ext>
            </a:extLst>
          </p:cNvPr>
          <p:cNvSpPr txBox="1"/>
          <p:nvPr/>
        </p:nvSpPr>
        <p:spPr>
          <a:xfrm>
            <a:off x="4568189" y="3416582"/>
            <a:ext cx="13805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/>
              <a:t>DLL Injection</a:t>
            </a:r>
          </a:p>
        </p:txBody>
      </p:sp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xmlns="" id="{B8F42087-7378-4AED-8C0B-FC659E28E99F}"/>
              </a:ext>
            </a:extLst>
          </p:cNvPr>
          <p:cNvCxnSpPr/>
          <p:nvPr/>
        </p:nvCxnSpPr>
        <p:spPr bwMode="auto">
          <a:xfrm flipV="1">
            <a:off x="7238999" y="4000500"/>
            <a:ext cx="0" cy="609600"/>
          </a:xfrm>
          <a:prstGeom prst="straightConnector1">
            <a:avLst/>
          </a:prstGeom>
          <a:ln>
            <a:headEnd type="triangle"/>
            <a:tailEnd type="triangle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782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5008" y="266700"/>
            <a:ext cx="8772525" cy="330729"/>
          </a:xfrm>
        </p:spPr>
        <p:txBody>
          <a:bodyPr/>
          <a:lstStyle/>
          <a:p>
            <a:r>
              <a:rPr lang="en-US" altLang="zh-CN" sz="2800" dirty="0"/>
              <a:t>Details of obfuscated </a:t>
            </a:r>
            <a:r>
              <a:rPr lang="en-US" altLang="zh-CN" sz="2800" dirty="0" err="1"/>
              <a:t>Powershell</a:t>
            </a:r>
            <a:r>
              <a:rPr lang="en-US" altLang="zh-CN" sz="2800" dirty="0"/>
              <a:t> script</a:t>
            </a:r>
            <a:r>
              <a:rPr lang="en-US" altLang="zh-CN" sz="2800" dirty="0">
                <a:solidFill>
                  <a:srgbClr val="0000FF"/>
                </a:solidFill>
                <a:ea typeface="宋体" charset="-122"/>
              </a:rPr>
              <a:t/>
            </a:r>
            <a:br>
              <a:rPr lang="en-US" altLang="zh-CN" sz="2800" dirty="0">
                <a:solidFill>
                  <a:srgbClr val="0000FF"/>
                </a:solidFill>
                <a:ea typeface="宋体" charset="-122"/>
              </a:rPr>
            </a:br>
            <a:endParaRPr lang="en-US" altLang="zh-CN" sz="28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72D66403-D31F-490E-B761-9F2EA3B32C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977" y="1562100"/>
            <a:ext cx="6295238" cy="2276190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2F62C3D-DB5E-4F81-AC78-BA1325899778}"/>
              </a:ext>
            </a:extLst>
          </p:cNvPr>
          <p:cNvSpPr/>
          <p:nvPr/>
        </p:nvSpPr>
        <p:spPr>
          <a:xfrm>
            <a:off x="257092" y="3890875"/>
            <a:ext cx="86583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dirty="0">
                <a:latin typeface="Arial" charset="0"/>
                <a:cs typeface="Arial" charset="0"/>
              </a:rPr>
              <a:t>The yellow string embedded in the script was first decoded by base64 and </a:t>
            </a:r>
            <a:br>
              <a:rPr lang="en-US" altLang="zh-CN" sz="1800" dirty="0">
                <a:latin typeface="Arial" charset="0"/>
                <a:cs typeface="Arial" charset="0"/>
              </a:rPr>
            </a:br>
            <a:r>
              <a:rPr lang="en-US" altLang="zh-CN" sz="1800" dirty="0">
                <a:latin typeface="Arial" charset="0"/>
                <a:cs typeface="Arial" charset="0"/>
              </a:rPr>
              <a:t>then decompressed using </a:t>
            </a:r>
            <a:r>
              <a:rPr lang="en-US" altLang="zh-CN" sz="1800" dirty="0" err="1">
                <a:latin typeface="Arial" charset="0"/>
                <a:cs typeface="Arial" charset="0"/>
              </a:rPr>
              <a:t>Gzip</a:t>
            </a:r>
            <a:r>
              <a:rPr lang="en-US" altLang="zh-CN" sz="1800" dirty="0">
                <a:latin typeface="Arial" charset="0"/>
                <a:cs typeface="Arial" charset="0"/>
              </a:rPr>
              <a:t>.</a:t>
            </a:r>
          </a:p>
          <a:p>
            <a:r>
              <a:rPr lang="en-US" dirty="0">
                <a:latin typeface="Arial" charset="0"/>
                <a:cs typeface="Arial" charset="0"/>
              </a:rPr>
              <a:t> </a:t>
            </a:r>
            <a:endParaRPr lang="en-US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DEB8A852-3B7F-4F06-9402-48DBBA7DA61C}"/>
              </a:ext>
            </a:extLst>
          </p:cNvPr>
          <p:cNvSpPr txBox="1"/>
          <p:nvPr/>
        </p:nvSpPr>
        <p:spPr>
          <a:xfrm>
            <a:off x="307882" y="931665"/>
            <a:ext cx="4615366" cy="5778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57600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altLang="zh-CN" sz="2400" dirty="0">
                <a:solidFill>
                  <a:srgbClr val="0000FF"/>
                </a:solidFill>
                <a:latin typeface="Arial" charset="0"/>
                <a:ea typeface="宋体" charset="-122"/>
                <a:cs typeface="Arial" charset="0"/>
              </a:rPr>
              <a:t>First layer: raw obfuscated script</a:t>
            </a:r>
            <a:endParaRPr lang="en-US" sz="2400" dirty="0">
              <a:solidFill>
                <a:srgbClr val="0000FF"/>
              </a:solidFill>
              <a:latin typeface="Arial" charset="0"/>
              <a:ea typeface="宋体" charset="-122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305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xmlns="" id="{0152CD6B-5540-44B5-923E-6360862459A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400" y="190500"/>
            <a:ext cx="9384267" cy="330731"/>
          </a:xfrm>
          <a:prstGeom prst="rect">
            <a:avLst/>
          </a:prstGeom>
        </p:spPr>
        <p:txBody>
          <a:bodyPr/>
          <a:lstStyle>
            <a:lvl1pPr defTabSz="530351">
              <a:defRPr sz="1624"/>
            </a:lvl1pPr>
          </a:lstStyle>
          <a:p>
            <a:r>
              <a:rPr lang="en-US" sz="2200" dirty="0"/>
              <a:t>Data Collection Overview</a:t>
            </a:r>
            <a:endParaRPr sz="2200" dirty="0"/>
          </a:p>
        </p:txBody>
      </p:sp>
      <p:pic>
        <p:nvPicPr>
          <p:cNvPr id="5" name="图片 2">
            <a:extLst>
              <a:ext uri="{FF2B5EF4-FFF2-40B4-BE49-F238E27FC236}">
                <a16:creationId xmlns:a16="http://schemas.microsoft.com/office/drawing/2014/main" xmlns="" id="{70712E8E-B4EC-764D-881B-15F4197480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3711" y="647700"/>
            <a:ext cx="5324089" cy="444960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0" y="571500"/>
            <a:ext cx="8806937" cy="4267200"/>
          </a:xfrm>
        </p:spPr>
        <p:txBody>
          <a:bodyPr/>
          <a:lstStyle/>
          <a:p>
            <a:r>
              <a:rPr lang="en-US" altLang="zh-CN" sz="2400" dirty="0"/>
              <a:t>ETW is </a:t>
            </a:r>
            <a:r>
              <a:rPr lang="en-US" sz="2400" dirty="0"/>
              <a:t>Robust, Lightweight, Built-in, Dynamic</a:t>
            </a:r>
          </a:p>
          <a:p>
            <a:endParaRPr lang="en-US" sz="2400" dirty="0"/>
          </a:p>
          <a:p>
            <a:r>
              <a:rPr lang="en-US" sz="2400" dirty="0"/>
              <a:t>Kernel Providers Used</a:t>
            </a:r>
          </a:p>
          <a:p>
            <a:pPr lvl="1"/>
            <a:r>
              <a:rPr lang="en-US" sz="2200" dirty="0"/>
              <a:t>Process, Thread</a:t>
            </a:r>
          </a:p>
          <a:p>
            <a:pPr lvl="1"/>
            <a:r>
              <a:rPr lang="en-US" sz="2200" dirty="0"/>
              <a:t>Registry</a:t>
            </a:r>
          </a:p>
          <a:p>
            <a:pPr lvl="1"/>
            <a:r>
              <a:rPr lang="en-US" sz="2200" dirty="0"/>
              <a:t>Network</a:t>
            </a:r>
          </a:p>
          <a:p>
            <a:pPr lvl="1"/>
            <a:r>
              <a:rPr lang="en-US" sz="2200" dirty="0"/>
              <a:t>File</a:t>
            </a:r>
          </a:p>
          <a:p>
            <a:pPr lvl="1"/>
            <a:r>
              <a:rPr lang="en-US" sz="2200" dirty="0" err="1"/>
              <a:t>Stackwalk</a:t>
            </a:r>
            <a:endParaRPr lang="en-US" sz="2200" dirty="0"/>
          </a:p>
          <a:p>
            <a:pPr lvl="1"/>
            <a:r>
              <a:rPr lang="en-US" sz="2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15378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Details of obfuscated </a:t>
            </a:r>
            <a:r>
              <a:rPr lang="en-US" altLang="zh-CN" sz="2800" dirty="0" err="1"/>
              <a:t>Powershell</a:t>
            </a:r>
            <a:r>
              <a:rPr lang="en-US" altLang="zh-CN" sz="2800" dirty="0"/>
              <a:t> script</a:t>
            </a:r>
            <a:r>
              <a:rPr lang="en-US" altLang="zh-CN" sz="2800" dirty="0">
                <a:solidFill>
                  <a:srgbClr val="0000FF"/>
                </a:solidFill>
                <a:ea typeface="宋体" charset="-122"/>
              </a:rPr>
              <a:t/>
            </a:r>
            <a:br>
              <a:rPr lang="en-US" altLang="zh-CN" sz="2800" dirty="0">
                <a:solidFill>
                  <a:srgbClr val="0000FF"/>
                </a:solidFill>
                <a:ea typeface="宋体" charset="-122"/>
              </a:rPr>
            </a:br>
            <a:endParaRPr lang="en-US" altLang="zh-CN" sz="2800" dirty="0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D93DF7D1-3619-4E18-A96A-3688FDD8D49D}"/>
              </a:ext>
            </a:extLst>
          </p:cNvPr>
          <p:cNvSpPr/>
          <p:nvPr/>
        </p:nvSpPr>
        <p:spPr>
          <a:xfrm>
            <a:off x="76200" y="647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buClr>
                <a:srgbClr val="0000FF"/>
              </a:buClr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Second layer: </a:t>
            </a:r>
            <a:r>
              <a:rPr lang="en-US" altLang="zh-CN" sz="2400" dirty="0" err="1">
                <a:solidFill>
                  <a:srgbClr val="0000FF"/>
                </a:solidFill>
                <a:ea typeface="宋体" charset="-122"/>
              </a:rPr>
              <a:t>deobfuscated</a:t>
            </a: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  script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7CDC3CCB-43E5-4940-AD3E-53C2B7842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575" y="1109365"/>
            <a:ext cx="5381625" cy="4244133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8B427223-867E-41EA-A52A-9649DC42A81F}"/>
              </a:ext>
            </a:extLst>
          </p:cNvPr>
          <p:cNvSpPr txBox="1"/>
          <p:nvPr/>
        </p:nvSpPr>
        <p:spPr>
          <a:xfrm>
            <a:off x="5357773" y="1559702"/>
            <a:ext cx="386242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The script leverage </a:t>
            </a:r>
            <a:r>
              <a:rPr lang="en-US" sz="1600" b="1" kern="0" dirty="0">
                <a:solidFill>
                  <a:srgbClr val="FF0000"/>
                </a:solidFill>
              </a:rPr>
              <a:t>DLL Injection </a:t>
            </a:r>
            <a:br>
              <a:rPr lang="en-US" sz="1600" b="1" kern="0" dirty="0">
                <a:solidFill>
                  <a:srgbClr val="FF0000"/>
                </a:solidFill>
              </a:rPr>
            </a:br>
            <a:r>
              <a:rPr lang="en-US" sz="1600" kern="0" dirty="0"/>
              <a:t>technique to load a </a:t>
            </a:r>
            <a:r>
              <a:rPr lang="en-US" sz="1600" b="1" kern="0" dirty="0">
                <a:solidFill>
                  <a:srgbClr val="FF0000"/>
                </a:solidFill>
              </a:rPr>
              <a:t>base64 encoded </a:t>
            </a:r>
            <a:br>
              <a:rPr lang="en-US" sz="1600" b="1" kern="0" dirty="0">
                <a:solidFill>
                  <a:srgbClr val="FF0000"/>
                </a:solidFill>
              </a:rPr>
            </a:br>
            <a:r>
              <a:rPr lang="en-US" sz="1600" b="1" kern="0" dirty="0">
                <a:solidFill>
                  <a:srgbClr val="FF0000"/>
                </a:solidFill>
              </a:rPr>
              <a:t>shellcode</a:t>
            </a:r>
            <a:r>
              <a:rPr lang="en-US" sz="1600" kern="0" dirty="0"/>
              <a:t> from </a:t>
            </a:r>
            <a:r>
              <a:rPr lang="en-US" sz="1600" b="1" kern="0" dirty="0">
                <a:solidFill>
                  <a:srgbClr val="FF0000"/>
                </a:solidFill>
              </a:rPr>
              <a:t>memory</a:t>
            </a:r>
            <a:r>
              <a:rPr lang="en-US" sz="1600" kern="0" dirty="0"/>
              <a:t>.</a:t>
            </a:r>
            <a:br>
              <a:rPr lang="en-US" sz="1600" kern="0" dirty="0"/>
            </a:br>
            <a:endParaRPr lang="en-US" sz="1600" kern="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DLL Injection was implemented </a:t>
            </a:r>
            <a:br>
              <a:rPr lang="en-US" sz="1600" kern="0" dirty="0"/>
            </a:br>
            <a:r>
              <a:rPr lang="en-US" sz="1600" kern="0" dirty="0"/>
              <a:t>through 2 key API</a:t>
            </a:r>
            <a:r>
              <a:rPr lang="en-US" altLang="zh-CN" sz="1600" kern="0" dirty="0"/>
              <a:t>s: </a:t>
            </a:r>
            <a:r>
              <a:rPr lang="en-US" altLang="zh-CN" sz="1600" b="1" kern="0" dirty="0" err="1"/>
              <a:t>VirtuallAlloc</a:t>
            </a:r>
            <a:r>
              <a:rPr lang="en-US" altLang="zh-CN" sz="1600" b="1" kern="0" dirty="0"/>
              <a:t/>
            </a:r>
            <a:br>
              <a:rPr lang="en-US" altLang="zh-CN" sz="1600" b="1" kern="0" dirty="0"/>
            </a:br>
            <a:r>
              <a:rPr lang="en-US" altLang="zh-CN" sz="1600" kern="0" dirty="0"/>
              <a:t>and </a:t>
            </a:r>
            <a:r>
              <a:rPr lang="en-US" altLang="zh-CN" sz="1600" b="1" kern="0" dirty="0" err="1"/>
              <a:t>CreateThread</a:t>
            </a:r>
            <a:r>
              <a:rPr lang="en-US" altLang="zh-CN" sz="1600" kern="0" dirty="0"/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600" kern="0" dirty="0"/>
              <a:t>Found to be similar to open-source </a:t>
            </a:r>
            <a:r>
              <a:rPr lang="en-US" sz="1600" kern="0" dirty="0" err="1"/>
              <a:t>powershell</a:t>
            </a:r>
            <a:r>
              <a:rPr lang="en-US" sz="1600" kern="0" dirty="0"/>
              <a:t> tool</a:t>
            </a:r>
          </a:p>
        </p:txBody>
      </p:sp>
    </p:spTree>
    <p:extLst>
      <p:ext uri="{BB962C8B-B14F-4D97-AF65-F5344CB8AC3E}">
        <p14:creationId xmlns:p14="http://schemas.microsoft.com/office/powerpoint/2010/main" val="153103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Details of obfuscated </a:t>
            </a:r>
            <a:r>
              <a:rPr lang="en-US" altLang="zh-CN" sz="2800" dirty="0" err="1"/>
              <a:t>Powershell</a:t>
            </a:r>
            <a:r>
              <a:rPr lang="en-US" altLang="zh-CN" sz="2800" dirty="0"/>
              <a:t> script</a:t>
            </a:r>
            <a:r>
              <a:rPr lang="en-US" altLang="zh-CN" sz="2800" dirty="0">
                <a:solidFill>
                  <a:srgbClr val="0000FF"/>
                </a:solidFill>
                <a:ea typeface="宋体" charset="-122"/>
              </a:rPr>
              <a:t/>
            </a:r>
            <a:br>
              <a:rPr lang="en-US" altLang="zh-CN" sz="2800" dirty="0">
                <a:solidFill>
                  <a:srgbClr val="0000FF"/>
                </a:solidFill>
                <a:ea typeface="宋体" charset="-122"/>
              </a:rPr>
            </a:br>
            <a:endParaRPr lang="en-US" altLang="zh-CN" sz="2800" dirty="0"/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D93DF7D1-3619-4E18-A96A-3688FDD8D49D}"/>
              </a:ext>
            </a:extLst>
          </p:cNvPr>
          <p:cNvSpPr/>
          <p:nvPr/>
        </p:nvSpPr>
        <p:spPr>
          <a:xfrm>
            <a:off x="76200" y="6477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3657600">
              <a:buClr>
                <a:srgbClr val="0000FF"/>
              </a:buClr>
            </a:pP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Third layer: shellcode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xmlns="" id="{42F62C3D-DB5E-4F81-AC78-BA1325899778}"/>
              </a:ext>
            </a:extLst>
          </p:cNvPr>
          <p:cNvSpPr/>
          <p:nvPr/>
        </p:nvSpPr>
        <p:spPr>
          <a:xfrm>
            <a:off x="4419600" y="2095500"/>
            <a:ext cx="8582108" cy="872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0" lvl="1" defTabSz="3657600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altLang="zh-CN" sz="1800" dirty="0">
                <a:latin typeface="Arial" charset="0"/>
                <a:cs typeface="Arial" charset="0"/>
              </a:rPr>
              <a:t>The shellcode connected to</a:t>
            </a:r>
            <a:br>
              <a:rPr lang="en-US" altLang="zh-CN" sz="1800" dirty="0">
                <a:latin typeface="Arial" charset="0"/>
                <a:cs typeface="Arial" charset="0"/>
              </a:rPr>
            </a:br>
            <a:r>
              <a:rPr lang="en-US" altLang="zh-CN" sz="1800" dirty="0">
                <a:latin typeface="Arial" charset="0"/>
                <a:cs typeface="Arial" charset="0"/>
              </a:rPr>
              <a:t>C&amp;C server (</a:t>
            </a:r>
            <a:r>
              <a:rPr lang="en-US" sz="1800" dirty="0"/>
              <a:t>128.55.12.185:</a:t>
            </a:r>
            <a:r>
              <a:rPr lang="en-US" altLang="zh-CN" sz="1800" dirty="0"/>
              <a:t> 31337).</a:t>
            </a:r>
            <a:endParaRPr lang="en-US" sz="2400" dirty="0">
              <a:latin typeface="Arial" charset="0"/>
              <a:ea typeface="ＭＳ Ｐゴシック" charset="0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9E82BA0B-2F73-480C-80C5-0A3D6C69B2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787" y="1194236"/>
            <a:ext cx="4202613" cy="4091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57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Attack Campaign 4 (on Nov 19</a:t>
            </a:r>
            <a:r>
              <a:rPr lang="en-US" altLang="zh-CN" sz="2800" baseline="30000" dirty="0"/>
              <a:t>th</a:t>
            </a:r>
            <a:r>
              <a:rPr lang="en-US" altLang="zh-CN" sz="2800" dirty="0"/>
              <a:t> 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xmlns="" id="{A7EEC83E-43B7-4576-ADC9-363097E66B19}"/>
              </a:ext>
            </a:extLst>
          </p:cNvPr>
          <p:cNvSpPr/>
          <p:nvPr/>
        </p:nvSpPr>
        <p:spPr>
          <a:xfrm>
            <a:off x="228600" y="876300"/>
            <a:ext cx="88392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ea typeface="宋体" charset="-122"/>
              </a:rPr>
              <a:t>Through SSH connection, an attacker executed cmd.exe which run several commands to locate processes of TA1 collector: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charset="0"/>
                <a:cs typeface="Arial" charset="0"/>
              </a:rPr>
              <a:t>schtasks</a:t>
            </a:r>
            <a:r>
              <a:rPr lang="en-US" sz="2200" dirty="0">
                <a:latin typeface="Arial" charset="0"/>
                <a:cs typeface="Arial" charset="0"/>
              </a:rPr>
              <a:t> /query  # query </a:t>
            </a:r>
            <a:r>
              <a:rPr lang="en-US" sz="2200" dirty="0" err="1">
                <a:latin typeface="Arial" charset="0"/>
                <a:cs typeface="Arial" charset="0"/>
              </a:rPr>
              <a:t>schduled</a:t>
            </a:r>
            <a:r>
              <a:rPr lang="en-US" sz="2200" dirty="0">
                <a:latin typeface="Arial" charset="0"/>
                <a:cs typeface="Arial" charset="0"/>
              </a:rPr>
              <a:t> task in Windows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>
                <a:latin typeface="Arial" charset="0"/>
                <a:cs typeface="Arial" charset="0"/>
              </a:rPr>
              <a:t>wmic </a:t>
            </a:r>
            <a:r>
              <a:rPr lang="en-US" sz="2200" dirty="0" err="1">
                <a:latin typeface="Arial" charset="0"/>
                <a:cs typeface="Arial" charset="0"/>
              </a:rPr>
              <a:t>qfe</a:t>
            </a:r>
            <a:r>
              <a:rPr lang="en-US" sz="2200" dirty="0">
                <a:latin typeface="Arial" charset="0"/>
                <a:cs typeface="Arial" charset="0"/>
              </a:rPr>
              <a:t>             # query Windows Hotfix information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charset="0"/>
                <a:cs typeface="Arial" charset="0"/>
              </a:rPr>
              <a:t>sc</a:t>
            </a:r>
            <a:r>
              <a:rPr lang="en-US" sz="2200" dirty="0">
                <a:latin typeface="Arial" charset="0"/>
                <a:cs typeface="Arial" charset="0"/>
              </a:rPr>
              <a:t> query              # query services in Windows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>
                <a:latin typeface="Arial" charset="0"/>
                <a:cs typeface="Arial" charset="0"/>
              </a:rPr>
              <a:t>tasklist</a:t>
            </a:r>
            <a:r>
              <a:rPr lang="en-US" sz="2200" dirty="0">
                <a:latin typeface="Arial" charset="0"/>
                <a:cs typeface="Arial" charset="0"/>
              </a:rPr>
              <a:t>                # running process and process info(e.g. </a:t>
            </a:r>
            <a:r>
              <a:rPr lang="en-US" sz="2200" dirty="0" err="1">
                <a:latin typeface="Arial" charset="0"/>
                <a:cs typeface="Arial" charset="0"/>
              </a:rPr>
              <a:t>pid</a:t>
            </a:r>
            <a:r>
              <a:rPr lang="en-US" sz="2200" dirty="0">
                <a:latin typeface="Arial" charset="0"/>
                <a:cs typeface="Arial" charset="0"/>
              </a:rPr>
              <a:t>)</a:t>
            </a:r>
          </a:p>
          <a:p>
            <a:endParaRPr lang="en-US" sz="2400" dirty="0">
              <a:solidFill>
                <a:srgbClr val="0000FF"/>
              </a:solidFill>
              <a:ea typeface="宋体" charset="-122"/>
            </a:endParaRPr>
          </a:p>
          <a:p>
            <a:r>
              <a:rPr lang="en-US" sz="2400" dirty="0">
                <a:solidFill>
                  <a:srgbClr val="0000FF"/>
                </a:solidFill>
                <a:ea typeface="宋体" charset="-122"/>
              </a:rPr>
              <a:t>Then the attacker try to kill the TA1 collectors!</a:t>
            </a:r>
          </a:p>
          <a:p>
            <a:r>
              <a:rPr lang="en-US" sz="2200" dirty="0">
                <a:latin typeface="Arial" charset="0"/>
                <a:cs typeface="Arial" charset="0"/>
              </a:rPr>
              <a:t>1) </a:t>
            </a:r>
            <a:r>
              <a:rPr lang="en-US" sz="2200" dirty="0" err="1">
                <a:latin typeface="Arial" charset="0"/>
                <a:cs typeface="Arial" charset="0"/>
              </a:rPr>
              <a:t>taskkill</a:t>
            </a:r>
            <a:r>
              <a:rPr lang="en-US" sz="2200" dirty="0">
                <a:latin typeface="Arial" charset="0"/>
                <a:cs typeface="Arial" charset="0"/>
              </a:rPr>
              <a:t> /PID 3764 /F   # process (pid:3764) is a part of collector</a:t>
            </a:r>
          </a:p>
          <a:p>
            <a:r>
              <a:rPr lang="en-US" sz="2200" dirty="0">
                <a:latin typeface="Arial" charset="0"/>
                <a:cs typeface="Arial" charset="0"/>
              </a:rPr>
              <a:t>2) </a:t>
            </a:r>
            <a:r>
              <a:rPr lang="en-US" sz="2200" dirty="0" err="1">
                <a:latin typeface="Arial" charset="0"/>
                <a:cs typeface="Arial" charset="0"/>
              </a:rPr>
              <a:t>taskkill</a:t>
            </a:r>
            <a:r>
              <a:rPr lang="en-US" sz="2200" dirty="0">
                <a:latin typeface="Arial" charset="0"/>
                <a:cs typeface="Arial" charset="0"/>
              </a:rPr>
              <a:t> /PID 2192 /F   # process (pid:2192) is a part of collector</a:t>
            </a:r>
          </a:p>
          <a:p>
            <a:endParaRPr lang="en-US" sz="2200" dirty="0">
              <a:latin typeface="Arial" charset="0"/>
              <a:cs typeface="Arial" charset="0"/>
            </a:endParaRPr>
          </a:p>
          <a:p>
            <a:endParaRPr lang="en-US" sz="2200" dirty="0">
              <a:latin typeface="Arial" charset="0"/>
              <a:cs typeface="Arial" charset="0"/>
            </a:endParaRPr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xmlns="" id="{659E9C95-AA7D-49C8-AF3B-E16F38842CC9}"/>
              </a:ext>
            </a:extLst>
          </p:cNvPr>
          <p:cNvSpPr/>
          <p:nvPr/>
        </p:nvSpPr>
        <p:spPr>
          <a:xfrm>
            <a:off x="304800" y="4533900"/>
            <a:ext cx="8839200" cy="866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00FF"/>
                </a:solidFill>
                <a:ea typeface="宋体" charset="-122"/>
              </a:rPr>
              <a:t>Data Collection </a:t>
            </a:r>
            <a:r>
              <a:rPr lang="en-US" altLang="zh-CN" sz="2400" dirty="0">
                <a:solidFill>
                  <a:srgbClr val="0000FF"/>
                </a:solidFill>
                <a:ea typeface="宋体" charset="-122"/>
              </a:rPr>
              <a:t>and Exfiltration</a:t>
            </a:r>
            <a:r>
              <a:rPr lang="en-US" sz="2400" dirty="0">
                <a:solidFill>
                  <a:srgbClr val="0000FF"/>
                </a:solidFill>
                <a:ea typeface="宋体" charset="-122"/>
              </a:rPr>
              <a:t>: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Arial" charset="0"/>
                <a:cs typeface="Arial" charset="0"/>
              </a:rPr>
              <a:t>A file </a:t>
            </a:r>
            <a:r>
              <a:rPr lang="en-US" sz="2000" dirty="0">
                <a:latin typeface="Arial" charset="0"/>
                <a:cs typeface="Arial" charset="0"/>
              </a:rPr>
              <a:t>C:\Windows\System32\drivers\etc\hosts </a:t>
            </a:r>
            <a:r>
              <a:rPr lang="en-US" altLang="zh-CN" sz="2000" dirty="0">
                <a:latin typeface="Arial" charset="0"/>
                <a:cs typeface="Arial" charset="0"/>
              </a:rPr>
              <a:t>was exfiltrated through SSH.</a:t>
            </a:r>
            <a:endParaRPr lang="en-US" sz="2000" dirty="0"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1471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7007D769-FCD6-4DD2-B6CA-40344A3154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659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Attack Graph for Campaign 4</a:t>
            </a:r>
          </a:p>
        </p:txBody>
      </p:sp>
      <p:sp>
        <p:nvSpPr>
          <p:cNvPr id="4" name="右大括号 3">
            <a:extLst>
              <a:ext uri="{FF2B5EF4-FFF2-40B4-BE49-F238E27FC236}">
                <a16:creationId xmlns:a16="http://schemas.microsoft.com/office/drawing/2014/main" xmlns="" id="{9DE33E5F-0014-45E3-9D44-096E2DF8A175}"/>
              </a:ext>
            </a:extLst>
          </p:cNvPr>
          <p:cNvSpPr/>
          <p:nvPr/>
        </p:nvSpPr>
        <p:spPr bwMode="auto">
          <a:xfrm>
            <a:off x="5410200" y="1181100"/>
            <a:ext cx="76200" cy="2286000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98FC9D4B-A70F-4A97-9174-3E3CA11A94FB}"/>
              </a:ext>
            </a:extLst>
          </p:cNvPr>
          <p:cNvSpPr txBox="1"/>
          <p:nvPr/>
        </p:nvSpPr>
        <p:spPr>
          <a:xfrm>
            <a:off x="5791200" y="1866900"/>
            <a:ext cx="12330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/>
              <a:t>SSH </a:t>
            </a:r>
            <a:r>
              <a:rPr lang="en-US" altLang="zh-CN" sz="1600" kern="0" dirty="0"/>
              <a:t>server</a:t>
            </a:r>
            <a:endParaRPr lang="en-US" sz="1600" kern="0" dirty="0"/>
          </a:p>
        </p:txBody>
      </p:sp>
      <p:sp>
        <p:nvSpPr>
          <p:cNvPr id="8" name="右大括号 7">
            <a:extLst>
              <a:ext uri="{FF2B5EF4-FFF2-40B4-BE49-F238E27FC236}">
                <a16:creationId xmlns:a16="http://schemas.microsoft.com/office/drawing/2014/main" xmlns="" id="{9107C225-ECB0-49AE-85C1-5F7BA6B43BAC}"/>
              </a:ext>
            </a:extLst>
          </p:cNvPr>
          <p:cNvSpPr/>
          <p:nvPr/>
        </p:nvSpPr>
        <p:spPr bwMode="auto">
          <a:xfrm>
            <a:off x="5410200" y="3820213"/>
            <a:ext cx="76200" cy="490273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xmlns="" id="{BE96D1D5-66BF-469A-8EA5-2272816AD323}"/>
              </a:ext>
            </a:extLst>
          </p:cNvPr>
          <p:cNvSpPr txBox="1"/>
          <p:nvPr/>
        </p:nvSpPr>
        <p:spPr>
          <a:xfrm>
            <a:off x="5638800" y="3820213"/>
            <a:ext cx="9605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kern="0" dirty="0"/>
              <a:t>cmd.exe</a:t>
            </a:r>
            <a:endParaRPr lang="en-US" sz="1600" kern="0" dirty="0"/>
          </a:p>
        </p:txBody>
      </p:sp>
      <p:sp>
        <p:nvSpPr>
          <p:cNvPr id="6" name="右大括号 5">
            <a:extLst>
              <a:ext uri="{FF2B5EF4-FFF2-40B4-BE49-F238E27FC236}">
                <a16:creationId xmlns:a16="http://schemas.microsoft.com/office/drawing/2014/main" xmlns="" id="{923296DF-367E-44E5-8AD3-E77B6275E51F}"/>
              </a:ext>
            </a:extLst>
          </p:cNvPr>
          <p:cNvSpPr/>
          <p:nvPr/>
        </p:nvSpPr>
        <p:spPr bwMode="auto">
          <a:xfrm rot="5400000">
            <a:off x="4381500" y="913038"/>
            <a:ext cx="228600" cy="8077200"/>
          </a:xfrm>
          <a:prstGeom prst="rightBrace">
            <a:avLst/>
          </a:prstGeom>
          <a:noFill/>
          <a:ln w="190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6A460C39-EC08-4E89-B1C2-285F2F1DCB0D}"/>
              </a:ext>
            </a:extLst>
          </p:cNvPr>
          <p:cNvSpPr txBox="1"/>
          <p:nvPr/>
        </p:nvSpPr>
        <p:spPr>
          <a:xfrm>
            <a:off x="3951674" y="5065939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kern="0" dirty="0"/>
              <a:t>commands</a:t>
            </a:r>
          </a:p>
        </p:txBody>
      </p:sp>
    </p:spTree>
    <p:extLst>
      <p:ext uri="{BB962C8B-B14F-4D97-AF65-F5344CB8AC3E}">
        <p14:creationId xmlns:p14="http://schemas.microsoft.com/office/powerpoint/2010/main" val="2148937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Introduc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30351">
              <a:defRPr sz="1624"/>
            </a:lvl1pPr>
          </a:lstStyle>
          <a:p>
            <a:r>
              <a:rPr lang="en-US" sz="2200" dirty="0"/>
              <a:t>Outline</a:t>
            </a:r>
            <a:endParaRPr sz="2200" dirty="0"/>
          </a:p>
        </p:txBody>
      </p:sp>
      <p:sp>
        <p:nvSpPr>
          <p:cNvPr id="894" name="Rectangle 1">
            <a:hlinkClick r:id="rId3"/>
          </p:cNvPr>
          <p:cNvSpPr txBox="1"/>
          <p:nvPr/>
        </p:nvSpPr>
        <p:spPr>
          <a:xfrm>
            <a:off x="457200" y="2499607"/>
            <a:ext cx="12700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800"/>
            </a:lvl1pPr>
          </a:lstStyle>
          <a:p>
            <a:r>
              <a:t/>
            </a:r>
            <a:br/>
            <a:endParaRPr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xmlns="" id="{44D61172-3437-4525-A4B7-D6D4972BE471}"/>
              </a:ext>
            </a:extLst>
          </p:cNvPr>
          <p:cNvSpPr txBox="1"/>
          <p:nvPr/>
        </p:nvSpPr>
        <p:spPr>
          <a:xfrm>
            <a:off x="228600" y="1181100"/>
            <a:ext cx="8229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MARPLE TA1 System Design and Implementation</a:t>
            </a:r>
            <a:endParaRPr lang="en-US" sz="2400" dirty="0">
              <a:solidFill>
                <a:schemeClr val="bg1">
                  <a:lumMod val="85000"/>
                </a:schemeClr>
              </a:solidFill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MARPLE TA1 </a:t>
            </a:r>
            <a:r>
              <a:rPr lang="en-US" sz="2400" dirty="0" smtClean="0">
                <a:solidFill>
                  <a:schemeClr val="bg1">
                    <a:lumMod val="85000"/>
                  </a:schemeClr>
                </a:solidFill>
              </a:rPr>
              <a:t>Data </a:t>
            </a:r>
            <a:r>
              <a:rPr lang="en-US" sz="2400" dirty="0">
                <a:solidFill>
                  <a:schemeClr val="bg1">
                    <a:lumMod val="85000"/>
                  </a:schemeClr>
                </a:solidFill>
              </a:rPr>
              <a:t>Provided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MARPLE </a:t>
            </a:r>
            <a:r>
              <a:rPr lang="en-US" altLang="zh-CN" sz="2400" dirty="0" smtClean="0">
                <a:solidFill>
                  <a:schemeClr val="bg1">
                    <a:lumMod val="85000"/>
                  </a:schemeClr>
                </a:solidFill>
              </a:rPr>
              <a:t>TA2 </a:t>
            </a:r>
            <a:r>
              <a:rPr lang="en-US" altLang="zh-CN" sz="2400" dirty="0">
                <a:solidFill>
                  <a:schemeClr val="bg1">
                    <a:lumMod val="85000"/>
                  </a:schemeClr>
                </a:solidFill>
              </a:rPr>
              <a:t>APTShield </a:t>
            </a:r>
            <a:r>
              <a:rPr lang="en-US" altLang="zh-CN" sz="2400" kern="0" dirty="0">
                <a:solidFill>
                  <a:schemeClr val="bg1">
                    <a:lumMod val="85000"/>
                  </a:schemeClr>
                </a:solidFill>
              </a:rPr>
              <a:t>Results </a:t>
            </a:r>
            <a:r>
              <a:rPr lang="en-US" altLang="zh-CN" sz="2400" kern="0" dirty="0" smtClean="0">
                <a:solidFill>
                  <a:schemeClr val="bg1">
                    <a:lumMod val="85000"/>
                  </a:schemeClr>
                </a:solidFill>
              </a:rPr>
              <a:t>for </a:t>
            </a:r>
            <a:r>
              <a:rPr lang="en-US" sz="2400" kern="0" dirty="0" smtClean="0">
                <a:solidFill>
                  <a:schemeClr val="bg1">
                    <a:lumMod val="85000"/>
                  </a:schemeClr>
                </a:solidFill>
              </a:rPr>
              <a:t>Engagement 4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altLang="zh-CN" sz="2400" dirty="0" smtClean="0"/>
              <a:t>APTShield System Design</a:t>
            </a:r>
            <a:endParaRPr lang="en-US" sz="2400" kern="0" dirty="0"/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400" kern="0" dirty="0" smtClean="0"/>
              <a:t>Future Work and Conclusions</a:t>
            </a:r>
            <a:endParaRPr lang="en-US" sz="2400" kern="0" dirty="0"/>
          </a:p>
        </p:txBody>
      </p:sp>
    </p:spTree>
    <p:extLst>
      <p:ext uri="{BB962C8B-B14F-4D97-AF65-F5344CB8AC3E}">
        <p14:creationId xmlns:p14="http://schemas.microsoft.com/office/powerpoint/2010/main" val="3754847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roup 95"/>
          <p:cNvGrpSpPr/>
          <p:nvPr/>
        </p:nvGrpSpPr>
        <p:grpSpPr>
          <a:xfrm>
            <a:off x="3433111" y="2231019"/>
            <a:ext cx="601447" cy="885737"/>
            <a:chOff x="3240583" y="2761948"/>
            <a:chExt cx="668274" cy="98415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0704" y="2761948"/>
              <a:ext cx="656283" cy="683628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3240583" y="3458841"/>
              <a:ext cx="668274" cy="28725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Victim</a:t>
              </a:r>
            </a:p>
          </p:txBody>
        </p:sp>
      </p:grpSp>
      <p:grpSp>
        <p:nvGrpSpPr>
          <p:cNvPr id="97" name="Group 96"/>
          <p:cNvGrpSpPr/>
          <p:nvPr/>
        </p:nvGrpSpPr>
        <p:grpSpPr>
          <a:xfrm>
            <a:off x="757967" y="2403432"/>
            <a:ext cx="739305" cy="717915"/>
            <a:chOff x="313273" y="2953517"/>
            <a:chExt cx="821450" cy="797682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905" y="2953517"/>
              <a:ext cx="546080" cy="46687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13273" y="3463942"/>
              <a:ext cx="821450" cy="28725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80" b="1" dirty="0"/>
                <a:t>Attacker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138627" y="2802602"/>
            <a:ext cx="484857" cy="461542"/>
            <a:chOff x="2816476" y="4635168"/>
            <a:chExt cx="596056" cy="551603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6476" y="4635168"/>
              <a:ext cx="564816" cy="521370"/>
            </a:xfrm>
            <a:prstGeom prst="rect">
              <a:avLst/>
            </a:prstGeom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</p:pic>
        <p:pic>
          <p:nvPicPr>
            <p:cNvPr id="20" name="Picture 69" descr="Virus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63316" y="4737556"/>
              <a:ext cx="449216" cy="449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" name="TextBox 12"/>
          <p:cNvSpPr txBox="1"/>
          <p:nvPr/>
        </p:nvSpPr>
        <p:spPr>
          <a:xfrm>
            <a:off x="1289553" y="2994507"/>
            <a:ext cx="105189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20" dirty="0"/>
              <a:t>Malicious</a:t>
            </a:r>
          </a:p>
          <a:p>
            <a:pPr algn="ctr"/>
            <a:r>
              <a:rPr lang="en-US" sz="1620" dirty="0"/>
              <a:t>Web</a:t>
            </a:r>
          </a:p>
        </p:txBody>
      </p:sp>
      <p:cxnSp>
        <p:nvCxnSpPr>
          <p:cNvPr id="14" name="Straight Arrow Connector 13"/>
          <p:cNvCxnSpPr/>
          <p:nvPr/>
        </p:nvCxnSpPr>
        <p:spPr bwMode="auto">
          <a:xfrm>
            <a:off x="2609627" y="2966911"/>
            <a:ext cx="678174" cy="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15" name="Picture 14" descr="malwar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685" y="2203001"/>
            <a:ext cx="370916" cy="370916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 bwMode="auto">
          <a:xfrm>
            <a:off x="1551651" y="2966910"/>
            <a:ext cx="570290" cy="0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TextBox 16"/>
          <p:cNvSpPr txBox="1"/>
          <p:nvPr/>
        </p:nvSpPr>
        <p:spPr>
          <a:xfrm>
            <a:off x="2602002" y="3067375"/>
            <a:ext cx="923651" cy="5909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Exploit</a:t>
            </a:r>
          </a:p>
          <a:p>
            <a:r>
              <a:rPr lang="en-US" sz="1620" dirty="0"/>
              <a:t>browser</a:t>
            </a:r>
          </a:p>
        </p:txBody>
      </p:sp>
      <p:pic>
        <p:nvPicPr>
          <p:cNvPr id="18" name="Picture 17" descr="iStock_000013159460XSmall.jpg"/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r="31501"/>
          <a:stretch>
            <a:fillRect/>
          </a:stretch>
        </p:blipFill>
        <p:spPr>
          <a:xfrm rot="2832657">
            <a:off x="2821463" y="2671599"/>
            <a:ext cx="354659" cy="566187"/>
          </a:xfrm>
          <a:prstGeom prst="rect">
            <a:avLst/>
          </a:prstGeom>
        </p:spPr>
      </p:pic>
      <p:cxnSp>
        <p:nvCxnSpPr>
          <p:cNvPr id="36" name="Straight Arrow Connector 35"/>
          <p:cNvCxnSpPr/>
          <p:nvPr/>
        </p:nvCxnSpPr>
        <p:spPr bwMode="auto">
          <a:xfrm>
            <a:off x="1551651" y="2269416"/>
            <a:ext cx="1736150" cy="0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37" name="Picture 3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193" y="2153858"/>
            <a:ext cx="364127" cy="250107"/>
          </a:xfrm>
          <a:prstGeom prst="rect">
            <a:avLst/>
          </a:prstGeom>
        </p:spPr>
      </p:pic>
      <p:sp>
        <p:nvSpPr>
          <p:cNvPr id="38" name="TextBox 37"/>
          <p:cNvSpPr txBox="1"/>
          <p:nvPr/>
        </p:nvSpPr>
        <p:spPr>
          <a:xfrm>
            <a:off x="1488739" y="2248433"/>
            <a:ext cx="981359" cy="3416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20" dirty="0"/>
              <a:t>Phishing</a:t>
            </a:r>
          </a:p>
        </p:txBody>
      </p:sp>
      <p:pic>
        <p:nvPicPr>
          <p:cNvPr id="39" name="Picture 38" descr="iStock_000013159460XSmall.jpg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3" r="31501"/>
          <a:stretch>
            <a:fillRect/>
          </a:stretch>
        </p:blipFill>
        <p:spPr>
          <a:xfrm rot="2832657">
            <a:off x="2352547" y="2078240"/>
            <a:ext cx="380850" cy="608000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588390" y="2158382"/>
            <a:ext cx="1204176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00" dirty="0"/>
              <a:t>Exploit</a:t>
            </a:r>
          </a:p>
          <a:p>
            <a:r>
              <a:rPr lang="en-US" sz="1500" dirty="0"/>
              <a:t>vulnerability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7712687" y="2460920"/>
            <a:ext cx="1002197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Code Repo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6629401" y="3047761"/>
            <a:ext cx="974947" cy="3139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40" dirty="0"/>
              <a:t>Database</a:t>
            </a:r>
          </a:p>
        </p:txBody>
      </p:sp>
      <p:cxnSp>
        <p:nvCxnSpPr>
          <p:cNvPr id="51" name="Straight Arrow Connector 50"/>
          <p:cNvCxnSpPr/>
          <p:nvPr/>
        </p:nvCxnSpPr>
        <p:spPr bwMode="auto">
          <a:xfrm flipV="1">
            <a:off x="4459757" y="2298182"/>
            <a:ext cx="1245669" cy="301895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2" name="Straight Arrow Connector 51"/>
          <p:cNvCxnSpPr/>
          <p:nvPr/>
        </p:nvCxnSpPr>
        <p:spPr bwMode="auto">
          <a:xfrm flipV="1">
            <a:off x="6367632" y="2230081"/>
            <a:ext cx="1103549" cy="1"/>
          </a:xfrm>
          <a:prstGeom prst="straightConnector1">
            <a:avLst/>
          </a:prstGeom>
          <a:noFill/>
          <a:ln w="38100" cap="rnd" cmpd="sng" algn="ctr">
            <a:solidFill>
              <a:schemeClr val="tx1">
                <a:lumMod val="50000"/>
                <a:lumOff val="50000"/>
              </a:schemeClr>
            </a:solidFill>
            <a:prstDash val="sysDot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3" name="Straight Arrow Connector 52"/>
          <p:cNvCxnSpPr>
            <a:endCxn id="55" idx="1"/>
          </p:cNvCxnSpPr>
          <p:nvPr/>
        </p:nvCxnSpPr>
        <p:spPr bwMode="auto">
          <a:xfrm>
            <a:off x="4453660" y="2659913"/>
            <a:ext cx="1234007" cy="376213"/>
          </a:xfrm>
          <a:prstGeom prst="straightConnector1">
            <a:avLst/>
          </a:prstGeom>
          <a:noFill/>
          <a:ln w="38100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67" y="1956696"/>
            <a:ext cx="590655" cy="615266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7667" y="2728493"/>
            <a:ext cx="590655" cy="615266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2834" y="1959138"/>
            <a:ext cx="381413" cy="533393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931326">
            <a:off x="7530519" y="2084864"/>
            <a:ext cx="386047" cy="324279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 rot="981543">
            <a:off x="4606996" y="2606243"/>
            <a:ext cx="1037463" cy="4801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Malware </a:t>
            </a:r>
          </a:p>
          <a:p>
            <a:r>
              <a:rPr lang="en-US" sz="1260" dirty="0"/>
              <a:t>propagation</a:t>
            </a:r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97945" y="2436757"/>
            <a:ext cx="361457" cy="365108"/>
          </a:xfrm>
          <a:prstGeom prst="rect">
            <a:avLst/>
          </a:prstGeom>
        </p:spPr>
      </p:pic>
      <p:grpSp>
        <p:nvGrpSpPr>
          <p:cNvPr id="104" name="Group 103"/>
          <p:cNvGrpSpPr/>
          <p:nvPr/>
        </p:nvGrpSpPr>
        <p:grpSpPr>
          <a:xfrm>
            <a:off x="731520" y="1206490"/>
            <a:ext cx="7806158" cy="548640"/>
            <a:chOff x="304800" y="342900"/>
            <a:chExt cx="8509377" cy="609600"/>
          </a:xfrm>
        </p:grpSpPr>
        <p:sp>
          <p:nvSpPr>
            <p:cNvPr id="3" name="Rectangle 8"/>
            <p:cNvSpPr>
              <a:spLocks noChangeArrowheads="1"/>
            </p:cNvSpPr>
            <p:nvPr/>
          </p:nvSpPr>
          <p:spPr bwMode="auto">
            <a:xfrm>
              <a:off x="304800" y="342900"/>
              <a:ext cx="2148840" cy="609600"/>
            </a:xfrm>
            <a:prstGeom prst="homePlate">
              <a:avLst>
                <a:gd name="adj" fmla="val 24452"/>
              </a:avLst>
            </a:prstGeom>
            <a:solidFill>
              <a:srgbClr val="800000"/>
            </a:solidFill>
            <a:ln w="9525">
              <a:noFill/>
              <a:miter lim="800000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30869" tIns="24695" rIns="30869" bIns="24695" anchor="ctr"/>
            <a:lstStyle/>
            <a:p>
              <a:pPr algn="ctr">
                <a:buClr>
                  <a:srgbClr val="80A5CF"/>
                </a:buClr>
              </a:pPr>
              <a:r>
                <a:rPr lang="en-US" sz="1620" b="1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Initial Compromise</a:t>
              </a:r>
            </a:p>
          </p:txBody>
        </p:sp>
        <p:sp>
          <p:nvSpPr>
            <p:cNvPr id="4" name="Rectangle 12"/>
            <p:cNvSpPr>
              <a:spLocks noChangeArrowheads="1"/>
            </p:cNvSpPr>
            <p:nvPr/>
          </p:nvSpPr>
          <p:spPr bwMode="auto">
            <a:xfrm>
              <a:off x="2387600" y="342900"/>
              <a:ext cx="2148840" cy="609600"/>
            </a:xfrm>
            <a:prstGeom prst="chevron">
              <a:avLst>
                <a:gd name="adj" fmla="val 23464"/>
              </a:avLst>
            </a:prstGeom>
            <a:solidFill>
              <a:srgbClr val="800000"/>
            </a:solidFill>
            <a:ln w="9525">
              <a:noFill/>
              <a:miter lim="800000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30869" tIns="24695" rIns="30869" bIns="24695" anchor="ctr"/>
            <a:lstStyle/>
            <a:p>
              <a:pPr algn="ctr">
                <a:buClr>
                  <a:srgbClr val="80A5CF"/>
                </a:buClr>
              </a:pPr>
              <a:r>
                <a:rPr lang="en-US" sz="1620" b="1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Gaining Foothold</a:t>
              </a:r>
            </a:p>
          </p:txBody>
        </p:sp>
        <p:sp>
          <p:nvSpPr>
            <p:cNvPr id="87" name="Rectangle 12"/>
            <p:cNvSpPr>
              <a:spLocks noChangeArrowheads="1"/>
            </p:cNvSpPr>
            <p:nvPr/>
          </p:nvSpPr>
          <p:spPr bwMode="auto">
            <a:xfrm>
              <a:off x="4470400" y="342900"/>
              <a:ext cx="2148840" cy="609600"/>
            </a:xfrm>
            <a:prstGeom prst="chevron">
              <a:avLst>
                <a:gd name="adj" fmla="val 23464"/>
              </a:avLst>
            </a:prstGeom>
            <a:solidFill>
              <a:srgbClr val="800000"/>
            </a:solidFill>
            <a:ln w="9525">
              <a:noFill/>
              <a:miter lim="800000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30869" tIns="24695" rIns="30869" bIns="24695" anchor="ctr"/>
            <a:lstStyle/>
            <a:p>
              <a:pPr algn="ctr">
                <a:buClr>
                  <a:srgbClr val="80A5CF"/>
                </a:buClr>
              </a:pPr>
              <a:r>
                <a:rPr lang="en-US" sz="1620" b="1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Lateral Movement</a:t>
              </a:r>
            </a:p>
          </p:txBody>
        </p:sp>
        <p:sp>
          <p:nvSpPr>
            <p:cNvPr id="88" name="Rectangle 12"/>
            <p:cNvSpPr>
              <a:spLocks noChangeArrowheads="1"/>
            </p:cNvSpPr>
            <p:nvPr/>
          </p:nvSpPr>
          <p:spPr bwMode="auto">
            <a:xfrm>
              <a:off x="6553200" y="342900"/>
              <a:ext cx="2260977" cy="609600"/>
            </a:xfrm>
            <a:prstGeom prst="chevron">
              <a:avLst>
                <a:gd name="adj" fmla="val 23464"/>
              </a:avLst>
            </a:prstGeom>
            <a:solidFill>
              <a:srgbClr val="800000"/>
            </a:solidFill>
            <a:ln w="9525">
              <a:noFill/>
              <a:miter lim="800000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30869" tIns="24695" rIns="30869" bIns="24695" anchor="ctr"/>
            <a:lstStyle/>
            <a:p>
              <a:pPr algn="ctr">
                <a:buClr>
                  <a:srgbClr val="80A5CF"/>
                </a:buClr>
              </a:pPr>
              <a:r>
                <a:rPr lang="en-US" sz="1620" b="1" dirty="0">
                  <a:solidFill>
                    <a:schemeClr val="bg1"/>
                  </a:solidFill>
                  <a:latin typeface="Arial" panose="020B0604020202020204"/>
                  <a:cs typeface="Arial" panose="020B0604020202020204" pitchFamily="34" charset="0"/>
                </a:rPr>
                <a:t>High Value Asset Acquisition</a:t>
              </a:r>
            </a:p>
          </p:txBody>
        </p:sp>
      </p:grpSp>
      <p:pic>
        <p:nvPicPr>
          <p:cNvPr id="98" name="Picture 97" descr="malwar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2" y="1974114"/>
            <a:ext cx="370916" cy="370916"/>
          </a:xfrm>
          <a:prstGeom prst="rect">
            <a:avLst/>
          </a:prstGeom>
        </p:spPr>
      </p:pic>
      <p:pic>
        <p:nvPicPr>
          <p:cNvPr id="99" name="Picture 98" descr="malware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1002" y="2728494"/>
            <a:ext cx="370916" cy="370916"/>
          </a:xfrm>
          <a:prstGeom prst="rect">
            <a:avLst/>
          </a:prstGeom>
        </p:spPr>
      </p:pic>
      <p:sp>
        <p:nvSpPr>
          <p:cNvPr id="100" name="TextBox 99"/>
          <p:cNvSpPr txBox="1"/>
          <p:nvPr/>
        </p:nvSpPr>
        <p:spPr>
          <a:xfrm rot="20813014">
            <a:off x="4491719" y="2188931"/>
            <a:ext cx="1162498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Network scan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3219222" y="1974113"/>
            <a:ext cx="1575303" cy="2862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60" dirty="0"/>
              <a:t>Malware (e.g. RAT)</a:t>
            </a: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7948" y="2797073"/>
            <a:ext cx="371186" cy="455321"/>
          </a:xfrm>
          <a:prstGeom prst="rect">
            <a:avLst/>
          </a:prstGeom>
        </p:spPr>
      </p:pic>
      <p:grpSp>
        <p:nvGrpSpPr>
          <p:cNvPr id="79" name="Group 78"/>
          <p:cNvGrpSpPr/>
          <p:nvPr/>
        </p:nvGrpSpPr>
        <p:grpSpPr>
          <a:xfrm>
            <a:off x="7814082" y="2797073"/>
            <a:ext cx="437927" cy="411480"/>
            <a:chOff x="5590418" y="4044324"/>
            <a:chExt cx="793439" cy="730326"/>
          </a:xfrm>
        </p:grpSpPr>
        <p:pic>
          <p:nvPicPr>
            <p:cNvPr id="85" name="Picture 84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1355" y="4044324"/>
              <a:ext cx="562351" cy="730326"/>
            </a:xfrm>
            <a:prstGeom prst="rect">
              <a:avLst/>
            </a:prstGeom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sp>
          <p:nvSpPr>
            <p:cNvPr id="86" name="Rectangle 85"/>
            <p:cNvSpPr/>
            <p:nvPr/>
          </p:nvSpPr>
          <p:spPr bwMode="auto">
            <a:xfrm rot="20484794">
              <a:off x="5590418" y="4303192"/>
              <a:ext cx="793439" cy="209904"/>
            </a:xfrm>
            <a:prstGeom prst="rect">
              <a:avLst/>
            </a:prstGeom>
            <a:solidFill>
              <a:srgbClr val="FFFFFF"/>
            </a:solidFill>
            <a:ln w="19050" cap="flat" cmpd="sng" algn="ctr">
              <a:solidFill>
                <a:srgbClr val="80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vert="horz" wrap="square" lIns="0" tIns="41148" rIns="0" bIns="41148" numCol="1" rtlCol="0" anchor="ctr" anchorCtr="0" compatLnSpc="1"/>
            <a:lstStyle/>
            <a:p>
              <a:pPr algn="ctr" defTabSz="822960"/>
              <a:r>
                <a:rPr lang="en-US" sz="450" b="1" spc="-270" dirty="0">
                  <a:solidFill>
                    <a:srgbClr val="800000"/>
                  </a:solidFill>
                  <a:cs typeface="Arial" panose="020B0604020202020204" pitchFamily="34" charset="0"/>
                </a:rPr>
                <a:t>CONFIDENTIAL</a:t>
              </a:r>
            </a:p>
          </p:txBody>
        </p:sp>
      </p:grpSp>
      <p:pic>
        <p:nvPicPr>
          <p:cNvPr id="66" name="Picture 65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347800" y="2392339"/>
            <a:ext cx="378881" cy="429905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0901" y="2623320"/>
            <a:ext cx="378881" cy="429905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97869" y="2422969"/>
            <a:ext cx="378881" cy="429905"/>
          </a:xfrm>
          <a:prstGeom prst="rect">
            <a:avLst/>
          </a:prstGeom>
        </p:spPr>
      </p:pic>
      <p:sp>
        <p:nvSpPr>
          <p:cNvPr id="71" name="Content Placeholder 2"/>
          <p:cNvSpPr txBox="1"/>
          <p:nvPr/>
        </p:nvSpPr>
        <p:spPr>
          <a:xfrm>
            <a:off x="615558" y="4603176"/>
            <a:ext cx="7754021" cy="463784"/>
          </a:xfrm>
          <a:prstGeom prst="rect">
            <a:avLst/>
          </a:prstGeom>
        </p:spPr>
        <p:txBody>
          <a:bodyPr/>
          <a:lstStyle>
            <a:lvl1pPr marL="238125" indent="-238125" algn="l" rtl="0" eaLnBrk="1" fontAlgn="base" hangingPunct="1">
              <a:spcBef>
                <a:spcPts val="500"/>
              </a:spcBef>
              <a:spcAft>
                <a:spcPct val="0"/>
              </a:spcAft>
              <a:buClr>
                <a:schemeClr val="tx1"/>
              </a:buClr>
              <a:buFont typeface="Wingdings" panose="05000000000000000000" pitchFamily="2" charset="2"/>
              <a:buChar char="§"/>
              <a:defRPr sz="1600" kern="1200" spc="0" baseline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1pPr>
            <a:lvl2pPr marL="495300" indent="-219075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400" kern="1200" spc="0" baseline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2pPr>
            <a:lvl3pPr marL="665480" indent="-173355" algn="l" rtl="0" eaLnBrk="1" fontAlgn="base" hangingPunct="1">
              <a:spcBef>
                <a:spcPts val="300"/>
              </a:spcBef>
              <a:spcAft>
                <a:spcPct val="0"/>
              </a:spcAft>
              <a:buClr>
                <a:schemeClr val="tx1"/>
              </a:buClr>
              <a:buChar char="•"/>
              <a:defRPr sz="1400" kern="1200" spc="0" baseline="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  <a:cs typeface="Arial" panose="020B0604020202020204" pitchFamily="34" charset="0"/>
              </a:defRPr>
            </a:lvl3pPr>
            <a:lvl4pPr marL="1203325" indent="-173355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–"/>
              <a:defRPr sz="16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1539875" indent="-1638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1997075" indent="-1638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6pPr>
            <a:lvl7pPr marL="2454275" indent="-1638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7pPr>
            <a:lvl8pPr marL="2911475" indent="-1638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8pPr>
            <a:lvl9pPr marL="3368675" indent="-16383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Char char="»"/>
              <a:defRPr sz="1600">
                <a:solidFill>
                  <a:schemeClr val="bg1"/>
                </a:solidFill>
                <a:latin typeface="+mn-lt"/>
                <a:ea typeface="+mn-ea"/>
              </a:defRPr>
            </a:lvl9pPr>
          </a:lstStyle>
          <a:p>
            <a:r>
              <a:rPr lang="en-US" sz="2160" dirty="0"/>
              <a:t>Design a detection mechanism that targets </a:t>
            </a:r>
            <a:r>
              <a:rPr lang="en-US" sz="2160" b="1" dirty="0"/>
              <a:t>at the post-compromise steps </a:t>
            </a:r>
            <a:r>
              <a:rPr lang="en-US" sz="2160" dirty="0"/>
              <a:t>in the APT life-cycle.</a:t>
            </a:r>
          </a:p>
          <a:p>
            <a:endParaRPr lang="en-US" sz="2160" dirty="0"/>
          </a:p>
        </p:txBody>
      </p:sp>
      <p:pic>
        <p:nvPicPr>
          <p:cNvPr id="72" name="Picture 71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796795" y="2436756"/>
            <a:ext cx="378881" cy="429905"/>
          </a:xfrm>
          <a:prstGeom prst="rect">
            <a:avLst/>
          </a:prstGeom>
        </p:spPr>
      </p:pic>
      <p:sp>
        <p:nvSpPr>
          <p:cNvPr id="75" name="Rectangle 12"/>
          <p:cNvSpPr>
            <a:spLocks noChangeArrowheads="1"/>
          </p:cNvSpPr>
          <p:nvPr/>
        </p:nvSpPr>
        <p:spPr bwMode="auto">
          <a:xfrm>
            <a:off x="4246419" y="3746767"/>
            <a:ext cx="2588722" cy="840133"/>
          </a:xfrm>
          <a:prstGeom prst="chevron">
            <a:avLst>
              <a:gd name="adj" fmla="val 23464"/>
            </a:avLst>
          </a:prstGeom>
          <a:solidFill>
            <a:schemeClr val="bg2"/>
          </a:solidFill>
          <a:ln w="9525">
            <a:noFill/>
            <a:miter lim="800000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lIns="30869" tIns="24695" rIns="30869" bIns="24695" anchor="ctr"/>
          <a:lstStyle/>
          <a:p>
            <a:pPr algn="ctr">
              <a:buClr>
                <a:srgbClr val="80A5CF"/>
              </a:buClr>
            </a:pPr>
            <a:r>
              <a:rPr lang="en-US" altLang="zh-CN" sz="1800" b="1" dirty="0">
                <a:latin typeface="Arial" panose="020B0604020202020204"/>
                <a:cs typeface="Arial" panose="020B0604020202020204" pitchFamily="34" charset="0"/>
              </a:rPr>
              <a:t>Low-level </a:t>
            </a:r>
            <a:r>
              <a:rPr lang="en-US" sz="1800" b="1" dirty="0">
                <a:latin typeface="Arial" panose="020B0604020202020204"/>
                <a:cs typeface="Arial" panose="020B0604020202020204" pitchFamily="34" charset="0"/>
              </a:rPr>
              <a:t>Behavior based Malware detection</a:t>
            </a:r>
          </a:p>
        </p:txBody>
      </p:sp>
      <p:sp>
        <p:nvSpPr>
          <p:cNvPr id="81" name="Freeform 80"/>
          <p:cNvSpPr/>
          <p:nvPr/>
        </p:nvSpPr>
        <p:spPr bwMode="auto">
          <a:xfrm>
            <a:off x="1510956" y="2524998"/>
            <a:ext cx="6010102" cy="551114"/>
          </a:xfrm>
          <a:custGeom>
            <a:avLst/>
            <a:gdLst>
              <a:gd name="connsiteX0" fmla="*/ 6677891 w 6677891"/>
              <a:gd name="connsiteY0" fmla="*/ 71671 h 612348"/>
              <a:gd name="connsiteX1" fmla="*/ 5472546 w 6677891"/>
              <a:gd name="connsiteY1" fmla="*/ 611998 h 612348"/>
              <a:gd name="connsiteX2" fmla="*/ 4045528 w 6677891"/>
              <a:gd name="connsiteY2" fmla="*/ 2398 h 612348"/>
              <a:gd name="connsiteX3" fmla="*/ 2175164 w 6677891"/>
              <a:gd name="connsiteY3" fmla="*/ 390326 h 612348"/>
              <a:gd name="connsiteX4" fmla="*/ 0 w 6677891"/>
              <a:gd name="connsiteY4" fmla="*/ 140944 h 612348"/>
              <a:gd name="connsiteX5" fmla="*/ 0 w 6677891"/>
              <a:gd name="connsiteY5" fmla="*/ 140944 h 612348"/>
              <a:gd name="connsiteX6" fmla="*/ 0 w 6677891"/>
              <a:gd name="connsiteY6" fmla="*/ 140944 h 612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677891" h="612348">
                <a:moveTo>
                  <a:pt x="6677891" y="71671"/>
                </a:moveTo>
                <a:cubicBezTo>
                  <a:pt x="6294582" y="347607"/>
                  <a:pt x="5911273" y="623543"/>
                  <a:pt x="5472546" y="611998"/>
                </a:cubicBezTo>
                <a:cubicBezTo>
                  <a:pt x="5033819" y="600453"/>
                  <a:pt x="4595092" y="39343"/>
                  <a:pt x="4045528" y="2398"/>
                </a:cubicBezTo>
                <a:cubicBezTo>
                  <a:pt x="3495964" y="-34547"/>
                  <a:pt x="2849419" y="367235"/>
                  <a:pt x="2175164" y="390326"/>
                </a:cubicBezTo>
                <a:cubicBezTo>
                  <a:pt x="1500909" y="413417"/>
                  <a:pt x="0" y="140944"/>
                  <a:pt x="0" y="140944"/>
                </a:cubicBezTo>
                <a:lnTo>
                  <a:pt x="0" y="140944"/>
                </a:lnTo>
                <a:lnTo>
                  <a:pt x="0" y="140944"/>
                </a:lnTo>
              </a:path>
            </a:pathLst>
          </a:custGeom>
          <a:noFill/>
          <a:ln w="50800">
            <a:solidFill>
              <a:srgbClr val="0070C0"/>
            </a:solidFill>
            <a:headEnd w="lg" len="lg"/>
            <a:tailEnd type="triangle"/>
          </a:ln>
          <a:effectLst/>
        </p:spPr>
        <p:txBody>
          <a:bodyPr rtlCol="0" anchor="ctr"/>
          <a:lstStyle/>
          <a:p>
            <a:pPr algn="ctr"/>
            <a:endParaRPr lang="en-US" sz="900"/>
          </a:p>
        </p:txBody>
      </p:sp>
      <p:sp>
        <p:nvSpPr>
          <p:cNvPr id="11" name="右大括号 10"/>
          <p:cNvSpPr/>
          <p:nvPr/>
        </p:nvSpPr>
        <p:spPr bwMode="auto">
          <a:xfrm rot="5400000">
            <a:off x="5545932" y="1368648"/>
            <a:ext cx="461240" cy="4192184"/>
          </a:xfrm>
          <a:prstGeom prst="rightBrac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sz="1620" dirty="0"/>
          </a:p>
        </p:txBody>
      </p:sp>
      <p:sp>
        <p:nvSpPr>
          <p:cNvPr id="58" name="Title 1">
            <a:extLst>
              <a:ext uri="{FF2B5EF4-FFF2-40B4-BE49-F238E27FC236}">
                <a16:creationId xmlns:a16="http://schemas.microsoft.com/office/drawing/2014/main" xmlns="" id="{885FBBE0-9BB2-40A9-BD7E-6D6242A66B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563" y="182563"/>
            <a:ext cx="8770937" cy="331787"/>
          </a:xfrm>
        </p:spPr>
        <p:txBody>
          <a:bodyPr/>
          <a:lstStyle/>
          <a:p>
            <a:r>
              <a:rPr lang="en-US" altLang="zh-CN" sz="2800" dirty="0"/>
              <a:t>Motivation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4BF88C83-7557-41C3-B66A-5C36046707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62300"/>
            <a:ext cx="9084735" cy="22098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Motivation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199856" y="601742"/>
            <a:ext cx="8639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</a:rPr>
              <a:t>Traditional detection approaches focus on exploit part of the attack chain by using IOC(Indicator of Compromise).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</a:rPr>
              <a:t>High confidence IOCs, such as IPs and Malware signatures, help detect known attacks without obfuscations. 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</a:rPr>
              <a:t>For stealthy APT, low confidence IOCs are needed, for example, suspicious behaviors, which may lead a large number of alerts.</a:t>
            </a:r>
          </a:p>
        </p:txBody>
      </p:sp>
    </p:spTree>
    <p:extLst>
      <p:ext uri="{BB962C8B-B14F-4D97-AF65-F5344CB8AC3E}">
        <p14:creationId xmlns:p14="http://schemas.microsoft.com/office/powerpoint/2010/main" val="2788202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Challenges:</a:t>
            </a:r>
            <a:endParaRPr 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235416" y="785893"/>
            <a:ext cx="860378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r>
              <a:rPr lang="en-US" sz="2400" dirty="0">
                <a:solidFill>
                  <a:schemeClr val="tx1"/>
                </a:solidFill>
                <a:ea typeface="宋体" panose="02010600030101010101" pitchFamily="2" charset="-122"/>
              </a:rPr>
              <a:t>Filter false positive alerts;</a:t>
            </a: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en-US" sz="24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Aggregate a large number of alerts;</a:t>
            </a: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en-US" altLang="zh-CN" sz="2400" dirty="0"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r>
              <a:rPr lang="en-US" altLang="zh-CN" sz="2400" dirty="0">
                <a:ea typeface="宋体" panose="02010600030101010101" pitchFamily="2" charset="-122"/>
              </a:rPr>
              <a:t>Recover the context information (e.g., data flow and control flow) in real-time</a:t>
            </a:r>
            <a:endParaRPr lang="en-US" altLang="zh-CN" sz="2400" dirty="0">
              <a:solidFill>
                <a:schemeClr val="tx1"/>
              </a:solidFill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en-US" altLang="zh-CN" sz="2400" dirty="0"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r>
              <a:rPr lang="en-US" altLang="zh-CN" sz="2400" dirty="0">
                <a:solidFill>
                  <a:schemeClr val="tx1"/>
                </a:solidFill>
                <a:ea typeface="宋体" panose="02010600030101010101" pitchFamily="2" charset="-122"/>
              </a:rPr>
              <a:t>Detect in real-time with low overhead;</a:t>
            </a: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en-US" altLang="zh-CN" sz="2400" dirty="0"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AutoNum type="arabicPeriod"/>
            </a:pPr>
            <a:endParaRPr lang="en-US" altLang="zh-CN" sz="24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Motivation</a:t>
            </a:r>
            <a:endParaRPr lang="en-US" sz="2800" dirty="0"/>
          </a:p>
        </p:txBody>
      </p:sp>
      <p:sp>
        <p:nvSpPr>
          <p:cNvPr id="4" name="Rectangle 49"/>
          <p:cNvSpPr/>
          <p:nvPr/>
        </p:nvSpPr>
        <p:spPr>
          <a:xfrm>
            <a:off x="147637" y="1285597"/>
            <a:ext cx="4419600" cy="3646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60045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Standalone alerts: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One process is injected.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One process accesses sensitive files.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One process loads an uncertificated image.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An image file is downloaded.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856" y="601743"/>
            <a:ext cx="71160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Context-based detection shows the real attack</a:t>
            </a:r>
            <a:endParaRPr lang="zh-CN" altLang="en-US" sz="2400" dirty="0">
              <a:solidFill>
                <a:srgbClr val="0000FF"/>
              </a:solidFill>
              <a:ea typeface="宋体" panose="02010600030101010101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1425813"/>
            <a:ext cx="243047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200" kern="0" dirty="0"/>
              <a:t>After aggregation:</a:t>
            </a:r>
            <a:endParaRPr lang="zh-CN" altLang="en-US" sz="2200" kern="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CDD2C3C-F20F-457A-942E-458FF9E7DC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43" y="1980751"/>
            <a:ext cx="3781541" cy="295101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513609"/>
            <a:ext cx="8353425" cy="524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2 : Customized ASIs/rules/polices.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The framework is designed to be customizable to cover more attacks and adjust to different situation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ASIs(Identifier, Confidence Score, Type, Description):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PT2,1,PHF,Access sensitive information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FT5,1,Data,The file contains sensitive information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Rules(Subject, Event, Object/Subject, Direction):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PT2,2,FT5,R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Policies</a:t>
            </a: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: (Combination of Type)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PHF &amp; </a:t>
            </a:r>
            <a:r>
              <a:rPr lang="en-US" altLang="zh-CN" sz="2000" dirty="0" err="1">
                <a:ea typeface="宋体" panose="02010600030101010101" pitchFamily="2" charset="-122"/>
              </a:rPr>
              <a:t>CodeSource</a:t>
            </a:r>
            <a:r>
              <a:rPr lang="en-US" altLang="zh-CN" sz="2000" dirty="0">
                <a:ea typeface="宋体" panose="02010600030101010101" pitchFamily="2" charset="-122"/>
              </a:rPr>
              <a:t> &amp; </a:t>
            </a:r>
            <a:r>
              <a:rPr lang="en-US" altLang="zh-CN" sz="2000" dirty="0" err="1">
                <a:ea typeface="宋体" panose="02010600030101010101" pitchFamily="2" charset="-122"/>
              </a:rPr>
              <a:t>NoVisibleWinodw</a:t>
            </a:r>
            <a:r>
              <a:rPr lang="en-US" altLang="zh-CN" sz="2000" dirty="0">
                <a:ea typeface="宋体" panose="02010600030101010101" pitchFamily="2" charset="-122"/>
              </a:rPr>
              <a:t> &amp; Network</a:t>
            </a:r>
          </a:p>
          <a:p>
            <a:pPr marL="360045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altLang="zh-CN" sz="22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4533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0500"/>
            <a:ext cx="9144000" cy="513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992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Main Idea 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353425" cy="47551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A Context-Based Semantic-Aware Attack Detection and Reconstruction System</a:t>
            </a: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Atomic suspicious indicators  (ASI)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Aggregation Framework (Rules)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200" dirty="0">
                <a:ea typeface="宋体" panose="02010600030101010101" pitchFamily="2" charset="-122"/>
                <a:sym typeface="Wingdings" panose="05000000000000000000" pitchFamily="2" charset="2"/>
              </a:rPr>
              <a:t>Detection Policies</a:t>
            </a: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Overview</a:t>
            </a:r>
            <a:endParaRPr lang="en-US" sz="2800" dirty="0"/>
          </a:p>
        </p:txBody>
      </p:sp>
      <p:sp>
        <p:nvSpPr>
          <p:cNvPr id="5" name="Rectangle 49"/>
          <p:cNvSpPr/>
          <p:nvPr/>
        </p:nvSpPr>
        <p:spPr>
          <a:xfrm>
            <a:off x="180975" y="647700"/>
            <a:ext cx="83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Detect attacks by aggregating multiple ASIs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0374D41F-BCB6-465E-BA71-9511E29B9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2767"/>
            <a:ext cx="9144000" cy="18894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5420" y="175260"/>
            <a:ext cx="8772525" cy="330729"/>
          </a:xfrm>
        </p:spPr>
        <p:txBody>
          <a:bodyPr/>
          <a:lstStyle/>
          <a:p>
            <a:r>
              <a:rPr lang="en-US" altLang="zh-CN" sz="2800" dirty="0"/>
              <a:t>Basic Idea 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3810001" y="0"/>
            <a:ext cx="5334000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From MITRE Attack Matrix </a:t>
            </a:r>
          </a:p>
          <a:p>
            <a:pPr marL="0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for Enterprise 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  <p:graphicFrame>
        <p:nvGraphicFramePr>
          <p:cNvPr id="2" name="表格 1"/>
          <p:cNvGraphicFramePr/>
          <p:nvPr>
            <p:extLst>
              <p:ext uri="{D42A27DB-BD31-4B8C-83A1-F6EECF244321}">
                <p14:modId xmlns:p14="http://schemas.microsoft.com/office/powerpoint/2010/main" val="4137039857"/>
              </p:ext>
            </p:extLst>
          </p:nvPr>
        </p:nvGraphicFramePr>
        <p:xfrm>
          <a:off x="6029960" y="829945"/>
          <a:ext cx="2265680" cy="4389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6568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Tactics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Initial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Execution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Persistence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Privilege Escalation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Defense Evasion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Credential Access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Discovery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Lateral Movement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Collection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/>
                        <a:t>Exfiltration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dirty="0"/>
                        <a:t>Command &amp; Control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</a:tbl>
          </a:graphicData>
        </a:graphic>
      </p:graphicFrame>
      <p:sp>
        <p:nvSpPr>
          <p:cNvPr id="4" name="文本框 3"/>
          <p:cNvSpPr txBox="1"/>
          <p:nvPr/>
        </p:nvSpPr>
        <p:spPr>
          <a:xfrm>
            <a:off x="380365" y="1184910"/>
            <a:ext cx="5731056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kern="0" dirty="0"/>
              <a:t>ASIs (Atomic Suspicious Indicators) are </a:t>
            </a:r>
          </a:p>
          <a:p>
            <a:r>
              <a:rPr lang="en-US" altLang="zh-CN" sz="2400" kern="0" dirty="0"/>
              <a:t>the semantic-aware indicators of an </a:t>
            </a:r>
          </a:p>
          <a:p>
            <a:r>
              <a:rPr lang="en-US" altLang="zh-CN" sz="2400" kern="0" dirty="0"/>
              <a:t>attack.</a:t>
            </a:r>
          </a:p>
          <a:p>
            <a:r>
              <a:rPr lang="en-US" altLang="zh-CN" sz="2400" kern="0" dirty="0"/>
              <a:t> </a:t>
            </a:r>
          </a:p>
          <a:p>
            <a:r>
              <a:rPr lang="en-US" altLang="zh-CN" sz="2400" kern="0" dirty="0"/>
              <a:t>Because there is no essential difference </a:t>
            </a:r>
          </a:p>
          <a:p>
            <a:r>
              <a:rPr lang="en-US" altLang="zh-CN" sz="2400" kern="0" dirty="0"/>
              <a:t>between the implementation of malware </a:t>
            </a:r>
          </a:p>
          <a:p>
            <a:r>
              <a:rPr lang="en-US" altLang="zh-CN" sz="2400" kern="0" dirty="0"/>
              <a:t>and of benign applications, these </a:t>
            </a:r>
          </a:p>
          <a:p>
            <a:r>
              <a:rPr lang="en-US" altLang="zh-CN" sz="2400" kern="0" dirty="0"/>
              <a:t>indicators often occur in benign </a:t>
            </a:r>
          </a:p>
          <a:p>
            <a:r>
              <a:rPr lang="en-US" altLang="zh-CN" sz="2400" kern="0" dirty="0"/>
              <a:t>application.</a:t>
            </a:r>
          </a:p>
          <a:p>
            <a:endParaRPr lang="en-US" altLang="zh-CN" sz="2400" kern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>
                <a:sym typeface="+mn-ea"/>
              </a:rPr>
              <a:t>System Design -- ASI</a:t>
            </a:r>
            <a:endParaRPr lang="en-US" sz="2800" dirty="0"/>
          </a:p>
        </p:txBody>
      </p:sp>
      <p:sp>
        <p:nvSpPr>
          <p:cNvPr id="5" name="Rectangle 49"/>
          <p:cNvSpPr/>
          <p:nvPr/>
        </p:nvSpPr>
        <p:spPr>
          <a:xfrm>
            <a:off x="0" y="647700"/>
            <a:ext cx="5762625" cy="4570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1800" dirty="0">
                <a:solidFill>
                  <a:srgbClr val="0000FF"/>
                </a:solidFill>
                <a:ea typeface="宋体" panose="02010600030101010101" pitchFamily="2" charset="-122"/>
              </a:rPr>
              <a:t>How to design ASIs: </a:t>
            </a:r>
          </a:p>
          <a:p>
            <a:pPr lvl="1" defTabSz="3657600">
              <a:lnSpc>
                <a:spcPct val="150000"/>
              </a:lnSpc>
              <a:buClr>
                <a:srgbClr val="0000FF"/>
              </a:buClr>
            </a:pPr>
            <a:r>
              <a:rPr lang="en-US" altLang="zh-CN" sz="1600" dirty="0">
                <a:ea typeface="宋体" panose="02010600030101010101" pitchFamily="2" charset="-122"/>
              </a:rPr>
              <a:t>There are many tactics and techniques used in an attack life cycle, but they are not all necessary.</a:t>
            </a:r>
            <a:endParaRPr lang="en-US" altLang="zh-CN" sz="1600" dirty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1800" dirty="0">
                <a:solidFill>
                  <a:srgbClr val="0000FF"/>
                </a:solidFill>
                <a:ea typeface="宋体" panose="02010600030101010101" pitchFamily="2" charset="-122"/>
              </a:rPr>
              <a:t>The essential parts of  APT attacks:</a:t>
            </a:r>
          </a:p>
          <a:p>
            <a:pPr lvl="1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chemeClr val="tx1"/>
                </a:solidFill>
                <a:ea typeface="宋体" panose="02010600030101010101" pitchFamily="2" charset="-122"/>
              </a:rPr>
              <a:t>1.Remote access to victims (including Malware download and VNC, etc.);</a:t>
            </a:r>
          </a:p>
          <a:p>
            <a:pPr lvl="1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ea typeface="宋体" panose="02010600030101010101" pitchFamily="2" charset="-122"/>
              </a:rPr>
              <a:t>2.Execution of suspicious behavior to achieve attack goals;</a:t>
            </a:r>
          </a:p>
          <a:p>
            <a:pPr lvl="1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r>
              <a:rPr lang="en-US" altLang="zh-CN" sz="1600" dirty="0">
                <a:ea typeface="宋体" panose="02010600030101010101" pitchFamily="2" charset="-122"/>
              </a:rPr>
              <a:t>3. Network Connection (to exfiltrate or connect to C&amp;C server)</a:t>
            </a:r>
          </a:p>
          <a:p>
            <a:pPr lvl="1" defTabSz="3657600">
              <a:lnSpc>
                <a:spcPct val="150000"/>
              </a:lnSpc>
              <a:buClr>
                <a:srgbClr val="0000FF"/>
              </a:buClr>
            </a:pPr>
            <a:r>
              <a:rPr lang="en-US" altLang="zh-CN" sz="1600" dirty="0">
                <a:ea typeface="宋体" panose="02010600030101010101" pitchFamily="2" charset="-122"/>
              </a:rPr>
              <a:t>Meanwhile, other features, for example staying stealthy.</a:t>
            </a:r>
          </a:p>
          <a:p>
            <a:pPr lvl="1" indent="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None/>
            </a:pPr>
            <a:endParaRPr lang="en-US" altLang="zh-CN" sz="1600" dirty="0">
              <a:solidFill>
                <a:schemeClr val="tx1"/>
              </a:solidFill>
              <a:ea typeface="宋体" panose="02010600030101010101" pitchFamily="2" charset="-122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8BF6324-67CA-4352-BC1B-83074E0E4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38800" y="182880"/>
            <a:ext cx="3314700" cy="482203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48800"/>
            <a:ext cx="9372600" cy="381000"/>
          </a:xfrm>
        </p:spPr>
        <p:txBody>
          <a:bodyPr/>
          <a:lstStyle/>
          <a:p>
            <a:r>
              <a:rPr lang="en-US" altLang="zh-CN" sz="2700" dirty="0"/>
              <a:t>System Design – ASI detection with kernel monitoring</a:t>
            </a:r>
            <a:endParaRPr lang="en-US" sz="2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685AB2A-9F7B-49D4-BD5E-AAE8404BB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8979705"/>
              </p:ext>
            </p:extLst>
          </p:nvPr>
        </p:nvGraphicFramePr>
        <p:xfrm>
          <a:off x="304800" y="647700"/>
          <a:ext cx="8305800" cy="4617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525">
                  <a:extLst>
                    <a:ext uri="{9D8B030D-6E8A-4147-A177-3AD203B41FA5}">
                      <a16:colId xmlns:a16="http://schemas.microsoft.com/office/drawing/2014/main" xmlns="" val="2770333206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xmlns="" val="2610472615"/>
                    </a:ext>
                  </a:extLst>
                </a:gridCol>
                <a:gridCol w="3806825">
                  <a:extLst>
                    <a:ext uri="{9D8B030D-6E8A-4147-A177-3AD203B41FA5}">
                      <a16:colId xmlns:a16="http://schemas.microsoft.com/office/drawing/2014/main" xmlns="" val="1596926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Principle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Category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ASI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8326983"/>
                  </a:ext>
                </a:extLst>
              </a:tr>
              <a:tr h="370840">
                <a:tc rowSpan="10">
                  <a:txBody>
                    <a:bodyPr/>
                    <a:lstStyle/>
                    <a:p>
                      <a:r>
                        <a:rPr lang="en-US" altLang="zh-CN" dirty="0"/>
                        <a:t>Process</a:t>
                      </a:r>
                      <a:endParaRPr lang="zh-CN" altLang="en-US" dirty="0"/>
                    </a:p>
                  </a:txBody>
                  <a:tcPr anchor="ctr"/>
                </a:tc>
                <a:tc rowSpan="7">
                  <a:txBody>
                    <a:bodyPr/>
                    <a:lstStyle/>
                    <a:p>
                      <a:r>
                        <a:rPr lang="en-US" altLang="zh-CN" dirty="0"/>
                        <a:t>Behavior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Audio Recording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2038722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Keylogger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217159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Remote Desktop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58022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Remote Shell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73414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Screen Grab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113495"/>
                  </a:ext>
                </a:extLst>
              </a:tr>
              <a:tr h="27178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Execute sensitive programs/commands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18676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Access sensitive information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2135062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r>
                        <a:rPr lang="en-US" altLang="zh-CN" dirty="0"/>
                        <a:t>Code Source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Load downloaded and uncertified images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34652098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Reflective Loading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9671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Executing network script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87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00602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148800"/>
            <a:ext cx="9372600" cy="381000"/>
          </a:xfrm>
        </p:spPr>
        <p:txBody>
          <a:bodyPr/>
          <a:lstStyle/>
          <a:p>
            <a:r>
              <a:rPr lang="en-US" altLang="zh-CN" sz="2700" dirty="0"/>
              <a:t>System Design – ASI detection with kernel monitoring</a:t>
            </a:r>
            <a:endParaRPr lang="en-US" sz="2700" dirty="0"/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685AB2A-9F7B-49D4-BD5E-AAE8404BB45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67208887"/>
              </p:ext>
            </p:extLst>
          </p:nvPr>
        </p:nvGraphicFramePr>
        <p:xfrm>
          <a:off x="304800" y="633538"/>
          <a:ext cx="8305800" cy="40324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525">
                  <a:extLst>
                    <a:ext uri="{9D8B030D-6E8A-4147-A177-3AD203B41FA5}">
                      <a16:colId xmlns:a16="http://schemas.microsoft.com/office/drawing/2014/main" xmlns="" val="2770333206"/>
                    </a:ext>
                  </a:extLst>
                </a:gridCol>
                <a:gridCol w="2076450">
                  <a:extLst>
                    <a:ext uri="{9D8B030D-6E8A-4147-A177-3AD203B41FA5}">
                      <a16:colId xmlns:a16="http://schemas.microsoft.com/office/drawing/2014/main" xmlns="" val="2610472615"/>
                    </a:ext>
                  </a:extLst>
                </a:gridCol>
                <a:gridCol w="3806825">
                  <a:extLst>
                    <a:ext uri="{9D8B030D-6E8A-4147-A177-3AD203B41FA5}">
                      <a16:colId xmlns:a16="http://schemas.microsoft.com/office/drawing/2014/main" xmlns="" val="159692620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dirty="0"/>
                        <a:t>Principle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Category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ASI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18326983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r>
                        <a:rPr lang="en-US" altLang="zh-CN" dirty="0"/>
                        <a:t>Process</a:t>
                      </a:r>
                      <a:endParaRPr lang="zh-CN" altLang="en-US" dirty="0"/>
                    </a:p>
                  </a:txBody>
                  <a:tcPr anchor="ctr"/>
                </a:tc>
                <a:tc rowSpan="5">
                  <a:txBody>
                    <a:bodyPr/>
                    <a:lstStyle/>
                    <a:p>
                      <a:r>
                        <a:rPr lang="en-US" altLang="zh-CN" dirty="0"/>
                        <a:t>Features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Without Human Interaction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12038722"/>
                  </a:ext>
                </a:extLst>
              </a:tr>
              <a:tr h="403497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Without Visible Windows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392171596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Heartbeat 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85802224"/>
                  </a:ext>
                </a:extLst>
              </a:tr>
              <a:tr h="36576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Executed automatically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734147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Network connections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08113495"/>
                  </a:ext>
                </a:extLst>
              </a:tr>
              <a:tr h="509825">
                <a:tc rowSpan="4">
                  <a:txBody>
                    <a:bodyPr/>
                    <a:lstStyle/>
                    <a:p>
                      <a:r>
                        <a:rPr lang="en-US" altLang="zh-CN" dirty="0"/>
                        <a:t>File</a:t>
                      </a:r>
                      <a:endParaRPr lang="zh-CN" altLang="en-US" dirty="0"/>
                    </a:p>
                  </a:txBody>
                  <a:tcPr anchor="ctr"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Code Source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Contains data from network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3186766"/>
                  </a:ext>
                </a:extLst>
              </a:tr>
              <a:tr h="533400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Contains Macro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298216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r>
                        <a:rPr lang="en-US" altLang="zh-CN" dirty="0"/>
                        <a:t>Feature</a:t>
                      </a:r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Uncertified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3967135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 vMerge="1"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Contains user data in default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13870634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2842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Design – Aggregation Framework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963025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  <a:sym typeface="Wingdings" panose="05000000000000000000" pitchFamily="2" charset="2"/>
              </a:rPr>
              <a:t>It is more efficient to aggregate the indicators than detecting with </a:t>
            </a:r>
            <a:r>
              <a:rPr lang="en-US" altLang="zh-CN" sz="2400" dirty="0" smtClean="0">
                <a:ea typeface="宋体" panose="02010600030101010101" pitchFamily="2" charset="-122"/>
                <a:sym typeface="Wingdings" panose="05000000000000000000" pitchFamily="2" charset="2"/>
              </a:rPr>
              <a:t>graph pattern matching.</a:t>
            </a: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2905" y="1979151"/>
            <a:ext cx="4770120" cy="32848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36FB026-B4FD-4B9A-9AB7-E5537EDA39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940" y="1994435"/>
            <a:ext cx="3761978" cy="293574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Design – Aggregation Framework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96302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b="1" dirty="0">
                <a:ea typeface="宋体" panose="02010600030101010101" pitchFamily="2" charset="-122"/>
                <a:sym typeface="Wingdings" panose="05000000000000000000" pitchFamily="2" charset="2"/>
              </a:rPr>
              <a:t>Rules </a:t>
            </a:r>
            <a:r>
              <a:rPr lang="en-US" altLang="zh-CN" sz="2400" dirty="0">
                <a:ea typeface="宋体" panose="02010600030101010101" pitchFamily="2" charset="-122"/>
                <a:sym typeface="Wingdings" panose="05000000000000000000" pitchFamily="2" charset="2"/>
              </a:rPr>
              <a:t>are used to aggregate ASIs from one subject/object to another, thus collecting the context information. </a:t>
            </a:r>
          </a:p>
          <a:p>
            <a:pPr lvl="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lvl="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  <a:sym typeface="Wingdings" panose="05000000000000000000" pitchFamily="2" charset="2"/>
              </a:rPr>
              <a:t>A simple example of </a:t>
            </a:r>
          </a:p>
          <a:p>
            <a:pPr lvl="0" defTabSz="3657600">
              <a:lnSpc>
                <a:spcPct val="150000"/>
              </a:lnSpc>
              <a:buClr>
                <a:srgbClr val="0000FF"/>
              </a:buClr>
            </a:pPr>
            <a:r>
              <a:rPr lang="en-US" altLang="zh-CN" sz="2400" dirty="0">
                <a:ea typeface="宋体" panose="02010600030101010101" pitchFamily="2" charset="-122"/>
                <a:sym typeface="Wingdings" panose="05000000000000000000" pitchFamily="2" charset="2"/>
              </a:rPr>
              <a:t>aggregation.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5655" y="2078990"/>
            <a:ext cx="4028613" cy="3088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Design – Aggregation Framework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963025" cy="4097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800" dirty="0">
                <a:ea typeface="宋体" panose="02010600030101010101" pitchFamily="2" charset="-122"/>
                <a:sym typeface="Wingdings" panose="05000000000000000000" pitchFamily="2" charset="2"/>
              </a:rPr>
              <a:t>Preliminary aggregation rule design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+mj-lt"/>
              <a:buAutoNum type="arabicPeriod"/>
            </a:pPr>
            <a:r>
              <a:rPr lang="en-US" altLang="zh-CN" sz="2400" b="1" dirty="0">
                <a:ea typeface="宋体" panose="02010600030101010101" pitchFamily="2" charset="-122"/>
                <a:sym typeface="Wingdings" panose="05000000000000000000" pitchFamily="2" charset="2"/>
              </a:rPr>
              <a:t>Data Flow: </a:t>
            </a: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forward, which represents where the data from network, sensitive file and malicious behavior(for example, screengrab) gone;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+mj-lt"/>
              <a:buAutoNum type="arabicPeriod"/>
            </a:pP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+mj-lt"/>
              <a:buAutoNum type="arabicPeriod"/>
            </a:pPr>
            <a:r>
              <a:rPr lang="en-US" altLang="zh-CN" sz="2400" b="1" dirty="0">
                <a:ea typeface="宋体" panose="02010600030101010101" pitchFamily="2" charset="-122"/>
                <a:sym typeface="Wingdings" panose="05000000000000000000" pitchFamily="2" charset="2"/>
              </a:rPr>
              <a:t>Control Flow:</a:t>
            </a:r>
            <a:r>
              <a:rPr lang="en-US" altLang="zh-CN" sz="2400" dirty="0">
                <a:ea typeface="宋体" panose="02010600030101010101" pitchFamily="2" charset="-122"/>
                <a:sym typeface="Wingdings" panose="05000000000000000000" pitchFamily="2" charset="2"/>
              </a:rPr>
              <a:t> </a:t>
            </a: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backward, which represents the execution intention, for example, injection;</a:t>
            </a:r>
            <a:endParaRPr lang="en-US" altLang="zh-CN" sz="24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+mj-lt"/>
              <a:buAutoNum type="arabicPeriod"/>
            </a:pP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2310833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Design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513715"/>
            <a:ext cx="888682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800" b="1" dirty="0">
                <a:ea typeface="宋体" panose="02010600030101010101" pitchFamily="2" charset="-122"/>
                <a:sym typeface="Wingdings" panose="05000000000000000000" pitchFamily="2" charset="2"/>
              </a:rPr>
              <a:t>Detection Policy </a:t>
            </a:r>
            <a:endParaRPr lang="en-US" altLang="zh-CN" sz="2000" dirty="0">
              <a:ea typeface="宋体" panose="02010600030101010101" pitchFamily="2" charset="-122"/>
              <a:sym typeface="Wingdings" panose="05000000000000000000" pitchFamily="2" charset="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Four Main Components of an attack life cycle: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1. Execute codes/scripts from </a:t>
            </a:r>
            <a:r>
              <a:rPr lang="en-US" altLang="zh-CN" sz="2000" dirty="0" smtClean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external attacker (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or insider attack)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2. Suspicious Behaviors: The target of the attack;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3. Network Connections: To communicate with attacker and </a:t>
            </a:r>
            <a:r>
              <a:rPr lang="en-US" altLang="zh-CN" sz="2000" dirty="0" smtClean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exfiltration </a:t>
            </a: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data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solidFill>
                  <a:srgbClr val="FF0000"/>
                </a:solidFill>
                <a:ea typeface="宋体" panose="02010600030101010101" pitchFamily="2" charset="-122"/>
                <a:sym typeface="Wingdings" panose="05000000000000000000" pitchFamily="2" charset="2"/>
              </a:rPr>
              <a:t>4.Other features: For example, stay stealthy.</a:t>
            </a:r>
          </a:p>
          <a:p>
            <a:pPr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The first three determines an attack while the 4</a:t>
            </a:r>
            <a:r>
              <a:rPr lang="en-US" altLang="zh-CN" sz="2000" baseline="30000" dirty="0">
                <a:ea typeface="宋体" panose="02010600030101010101" pitchFamily="2" charset="-122"/>
                <a:sym typeface="Wingdings" panose="05000000000000000000" pitchFamily="2" charset="2"/>
              </a:rPr>
              <a:t>th</a:t>
            </a: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 adds more confidence score.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Fast Policy Matching, only one process node involved.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105400" y="771585"/>
            <a:ext cx="39624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Call stacks are provided by a separate ETW provider –</a:t>
            </a:r>
            <a:r>
              <a:rPr lang="zh-CN" altLang="en-US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 “</a:t>
            </a:r>
            <a:r>
              <a:rPr lang="en-US" altLang="zh-CN" sz="2400" dirty="0" err="1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stackwalk</a:t>
            </a:r>
            <a:r>
              <a:rPr lang="zh-CN" altLang="en-US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”</a:t>
            </a:r>
            <a:r>
              <a:rPr lang="en-US" altLang="zh-CN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0000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Call stack event contains “call address sequence”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400" dirty="0">
              <a:solidFill>
                <a:srgbClr val="000000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Match the timestamp to correlate a call stack and a kernel event </a:t>
            </a:r>
          </a:p>
          <a:p>
            <a:pPr marL="742950" lvl="2" indent="-28575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The time complexity is negligible</a:t>
            </a:r>
            <a:endParaRPr lang="en-US" altLang="zh-CN" sz="2000" dirty="0">
              <a:solidFill>
                <a:srgbClr val="000000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5" name="Introduction"/>
          <p:cNvSpPr txBox="1">
            <a:spLocks/>
          </p:cNvSpPr>
          <p:nvPr/>
        </p:nvSpPr>
        <p:spPr bwMode="auto">
          <a:xfrm>
            <a:off x="219075" y="164569"/>
            <a:ext cx="8772525" cy="33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530351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24" b="1" kern="1300" spc="0" baseline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200" dirty="0"/>
              <a:t>Correlate Call stacks with Events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D218BA4-AE6F-BD40-A442-7268AB2730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077" y="1045464"/>
            <a:ext cx="4780275" cy="341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63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7BBB945-F1E4-4A68-90B1-EAD503F875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028700"/>
            <a:ext cx="5867400" cy="4216614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353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1: ASI Signatures Training and Detection</a:t>
            </a:r>
            <a:endParaRPr lang="en-US" altLang="zh-CN" sz="2200" dirty="0">
              <a:ea typeface="宋体" panose="02010600030101010101" pitchFamily="2" charset="-122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353425" cy="4201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2: Attack Reconstruction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We’ve designed a ASI-based attack graph reconstruction approach.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If process A is found to be suspicious, our approach would explain the source of the ASIs in A.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Advantages: 1.Don’t use additional memory;</a:t>
            </a:r>
          </a:p>
          <a:p>
            <a:pPr marL="360045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altLang="zh-CN" sz="2200" dirty="0">
                <a:ea typeface="宋体" panose="02010600030101010101" pitchFamily="2" charset="-122"/>
              </a:rPr>
              <a:t>		       2.Fast;</a:t>
            </a:r>
          </a:p>
          <a:p>
            <a:pPr marL="360045">
              <a:lnSpc>
                <a:spcPct val="150000"/>
              </a:lnSpc>
              <a:buClr>
                <a:schemeClr val="tx1"/>
              </a:buClr>
              <a:buSzPct val="65000"/>
            </a:pPr>
            <a:r>
              <a:rPr lang="en-US" altLang="zh-CN" sz="2200" dirty="0">
                <a:ea typeface="宋体" panose="02010600030101010101" pitchFamily="2" charset="-122"/>
              </a:rPr>
              <a:t>		       3.Accurate in most scenarios.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3534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3: Data Storage in Memory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Instead of a graph, we prefer a process tree with a file list. 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221F1F"/>
                </a:solidFill>
                <a:ea typeface="宋体" panose="02010600030101010101" pitchFamily="2" charset="-122"/>
              </a:rPr>
              <a:t>Process Tree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221F1F"/>
                </a:solidFill>
                <a:ea typeface="宋体" panose="02010600030101010101" pitchFamily="2" charset="-122"/>
              </a:rPr>
              <a:t>Each node is a process with its creation information and ASIs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221F1F"/>
                </a:solidFill>
                <a:ea typeface="宋体" panose="02010600030101010101" pitchFamily="2" charset="-122"/>
              </a:rPr>
              <a:t>Nodes are connected by creation relationships.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221F1F"/>
                </a:solidFill>
                <a:ea typeface="宋体" panose="02010600030101010101" pitchFamily="2" charset="-122"/>
              </a:rPr>
              <a:t>File List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221F1F"/>
                </a:solidFill>
                <a:ea typeface="宋体" panose="02010600030101010101" pitchFamily="2" charset="-122"/>
              </a:rPr>
              <a:t>Each element is a file with its attributes and labels</a:t>
            </a:r>
            <a:endParaRPr lang="en-US" altLang="zh-CN" sz="2400" dirty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We don’t store events in memory, but status.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77252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3: Data Storage in Memory (cont’d)</a:t>
            </a: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</a:rPr>
              <a:t>Memory Usage in E4 for one day: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</a:rPr>
              <a:t>1122 processes, 132KB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</a:rPr>
              <a:t>10442 files, 625KB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ea typeface="宋体" panose="02010600030101010101" pitchFamily="2" charset="-122"/>
              </a:rPr>
              <a:t>Status (</a:t>
            </a:r>
            <a:r>
              <a:rPr lang="en-US" altLang="zh-CN" sz="2400" dirty="0">
                <a:ea typeface="宋体" panose="02010600030101010101" pitchFamily="2" charset="-122"/>
              </a:rPr>
              <a:t>ASIs, Relationships and additional data</a:t>
            </a:r>
            <a:r>
              <a:rPr lang="en-US" altLang="zh-CN" sz="2400" dirty="0" smtClean="0">
                <a:ea typeface="宋体" panose="02010600030101010101" pitchFamily="2" charset="-122"/>
              </a:rPr>
              <a:t>), </a:t>
            </a:r>
            <a:r>
              <a:rPr lang="en-US" altLang="zh-CN" sz="2400" dirty="0">
                <a:ea typeface="宋体" panose="02010600030101010101" pitchFamily="2" charset="-122"/>
              </a:rPr>
              <a:t>12.45MB</a:t>
            </a:r>
          </a:p>
          <a:p>
            <a:pPr marL="1371600" lvl="2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ea typeface="宋体" panose="02010600030101010101" pitchFamily="2" charset="-122"/>
              </a:rPr>
              <a:t>Strings (</a:t>
            </a:r>
            <a:r>
              <a:rPr lang="en-US" altLang="zh-CN" sz="2400" dirty="0">
                <a:ea typeface="宋体" panose="02010600030101010101" pitchFamily="2" charset="-122"/>
              </a:rPr>
              <a:t>Process Name, Command Line and File Path), 35MB</a:t>
            </a:r>
          </a:p>
        </p:txBody>
      </p:sp>
    </p:spTree>
    <p:extLst>
      <p:ext uri="{BB962C8B-B14F-4D97-AF65-F5344CB8AC3E}">
        <p14:creationId xmlns:p14="http://schemas.microsoft.com/office/powerpoint/2010/main" val="284976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2400" dirty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9379" y="513740"/>
            <a:ext cx="8834120" cy="3352800"/>
          </a:xfrm>
        </p:spPr>
        <p:txBody>
          <a:bodyPr/>
          <a:lstStyle/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Design and implement a context-based semantic-aware APT detection system</a:t>
            </a:r>
          </a:p>
          <a:p>
            <a:pPr marL="929550" lvl="2" indent="-360000" defTabSz="3657600">
              <a:lnSpc>
                <a:spcPct val="150000"/>
              </a:lnSpc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Atomic suspicious indicators  (ASI)</a:t>
            </a:r>
          </a:p>
          <a:p>
            <a:pPr marL="929550" lvl="2" indent="-360000" defTabSz="3657600">
              <a:lnSpc>
                <a:spcPct val="150000"/>
              </a:lnSpc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Aggregation Framework (Rules)</a:t>
            </a:r>
          </a:p>
          <a:p>
            <a:pPr marL="929550" lvl="2" indent="-360000" defTabSz="3657600">
              <a:lnSpc>
                <a:spcPct val="150000"/>
              </a:lnSpc>
              <a:buSzPct val="65000"/>
              <a:buFont typeface="Wingdings" pitchFamily="20" charset="2"/>
              <a:buChar char="n"/>
            </a:pPr>
            <a:r>
              <a:rPr lang="en-US" altLang="zh-CN" sz="2400" dirty="0">
                <a:latin typeface="Arial" charset="0"/>
                <a:cs typeface="Arial" charset="0"/>
              </a:rPr>
              <a:t>Detection Policies</a:t>
            </a:r>
          </a:p>
          <a:p>
            <a:pPr marL="720000" lvl="1" indent="-360000" defTabSz="3657600">
              <a:lnSpc>
                <a:spcPct val="150000"/>
              </a:lnSpc>
              <a:buClr>
                <a:schemeClr val="tx1"/>
              </a:buClr>
              <a:buSzPct val="65000"/>
              <a:buFont typeface="Wingdings" pitchFamily="20" charset="2"/>
              <a:buChar char="n"/>
            </a:pPr>
            <a:r>
              <a:rPr lang="en-US" altLang="zh-CN" sz="2400" dirty="0" smtClean="0">
                <a:latin typeface="Arial" charset="0"/>
                <a:cs typeface="Arial" charset="0"/>
              </a:rPr>
              <a:t>Promising </a:t>
            </a:r>
            <a:r>
              <a:rPr lang="en-US" altLang="zh-CN" sz="2400" dirty="0">
                <a:latin typeface="Arial" charset="0"/>
                <a:cs typeface="Arial" charset="0"/>
              </a:rPr>
              <a:t>results </a:t>
            </a:r>
            <a:r>
              <a:rPr lang="en-US" altLang="zh-CN" sz="2400" dirty="0" smtClean="0">
                <a:latin typeface="Arial" charset="0"/>
                <a:cs typeface="Arial" charset="0"/>
              </a:rPr>
              <a:t>on Engagement 4 as the First Attempt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20304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sz="2800" dirty="0" smtClean="0"/>
              <a:t>Ongoing and Future Work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952500"/>
            <a:ext cx="83534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solidFill>
                  <a:srgbClr val="0000FF"/>
                </a:solidFill>
                <a:ea typeface="宋体" panose="02010600030101010101" pitchFamily="2" charset="-122"/>
              </a:rPr>
              <a:t>TA1: Reduce the amount of event data</a:t>
            </a:r>
            <a:endParaRPr lang="en-US" altLang="zh-CN" sz="2400" dirty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914400" lvl="1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ea typeface="宋体" panose="02010600030101010101" pitchFamily="2" charset="-122"/>
              </a:rPr>
              <a:t>Summarize the APIs and only report its semantics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solidFill>
                  <a:srgbClr val="0000FF"/>
                </a:solidFill>
                <a:ea typeface="宋体" panose="02010600030101010101" pitchFamily="2" charset="-122"/>
              </a:rPr>
              <a:t>TA2: Cross host analysis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 smtClean="0">
                <a:solidFill>
                  <a:srgbClr val="0000FF"/>
                </a:solidFill>
                <a:ea typeface="宋体" panose="02010600030101010101" pitchFamily="2" charset="-122"/>
              </a:rPr>
              <a:t>TA2: Get more complete picture of the attack process</a:t>
            </a:r>
            <a:endParaRPr lang="en-US" altLang="zh-CN" sz="2400" dirty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endParaRPr lang="en-US" altLang="zh-CN" sz="24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4482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Parallelogram 202"/>
          <p:cNvSpPr/>
          <p:nvPr/>
        </p:nvSpPr>
        <p:spPr>
          <a:xfrm>
            <a:off x="71279" y="3295714"/>
            <a:ext cx="4472003" cy="1149046"/>
          </a:xfrm>
          <a:prstGeom prst="parallelogram">
            <a:avLst>
              <a:gd name="adj" fmla="val 96739"/>
            </a:avLst>
          </a:prstGeom>
          <a:solidFill>
            <a:schemeClr val="tx2">
              <a:lumMod val="40000"/>
              <a:lumOff val="60000"/>
              <a:alpha val="50000"/>
            </a:schemeClr>
          </a:solidFill>
          <a:ln w="12700">
            <a:noFill/>
            <a:prstDash val="soli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6" name="Oval 175"/>
          <p:cNvSpPr/>
          <p:nvPr/>
        </p:nvSpPr>
        <p:spPr bwMode="auto">
          <a:xfrm rot="9779395">
            <a:off x="918499" y="38568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7" name="Oval 176"/>
          <p:cNvSpPr/>
          <p:nvPr/>
        </p:nvSpPr>
        <p:spPr bwMode="auto">
          <a:xfrm rot="9779395">
            <a:off x="1070899" y="3641199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8" name="Oval 177"/>
          <p:cNvSpPr/>
          <p:nvPr/>
        </p:nvSpPr>
        <p:spPr bwMode="auto">
          <a:xfrm rot="9779395">
            <a:off x="919625" y="37044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79" name="Oval 178"/>
          <p:cNvSpPr/>
          <p:nvPr/>
        </p:nvSpPr>
        <p:spPr bwMode="auto">
          <a:xfrm rot="9779395">
            <a:off x="1070899" y="3793599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0" name="Oval 179"/>
          <p:cNvSpPr/>
          <p:nvPr/>
        </p:nvSpPr>
        <p:spPr bwMode="auto">
          <a:xfrm rot="9779395">
            <a:off x="766099" y="34758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4" name="Oval 183"/>
          <p:cNvSpPr/>
          <p:nvPr/>
        </p:nvSpPr>
        <p:spPr bwMode="auto">
          <a:xfrm rot="9779395">
            <a:off x="460173" y="34758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85" name="Oval 184"/>
          <p:cNvSpPr/>
          <p:nvPr/>
        </p:nvSpPr>
        <p:spPr bwMode="auto">
          <a:xfrm rot="9779395">
            <a:off x="689899" y="37044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86" name="Straight Connector 185"/>
          <p:cNvCxnSpPr>
            <a:cxnSpLocks/>
            <a:stCxn id="184" idx="1"/>
          </p:cNvCxnSpPr>
          <p:nvPr/>
        </p:nvCxnSpPr>
        <p:spPr bwMode="auto">
          <a:xfrm>
            <a:off x="520949" y="3507282"/>
            <a:ext cx="239925" cy="324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87" name="Straight Connector 186"/>
          <p:cNvCxnSpPr>
            <a:cxnSpLocks/>
            <a:stCxn id="184" idx="0"/>
            <a:endCxn id="185" idx="4"/>
          </p:cNvCxnSpPr>
          <p:nvPr/>
        </p:nvCxnSpPr>
        <p:spPr bwMode="auto">
          <a:xfrm>
            <a:off x="500298" y="3520601"/>
            <a:ext cx="216352" cy="18488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1" name="Straight Connector 190"/>
          <p:cNvCxnSpPr>
            <a:cxnSpLocks/>
            <a:stCxn id="179" idx="4"/>
            <a:endCxn id="177" idx="0"/>
          </p:cNvCxnSpPr>
          <p:nvPr/>
        </p:nvCxnSpPr>
        <p:spPr bwMode="auto">
          <a:xfrm flipV="1">
            <a:off x="1097650" y="3685918"/>
            <a:ext cx="13374" cy="108681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2" name="Straight Connector 191"/>
          <p:cNvCxnSpPr>
            <a:cxnSpLocks/>
            <a:stCxn id="176" idx="2"/>
            <a:endCxn id="179" idx="6"/>
          </p:cNvCxnSpPr>
          <p:nvPr/>
        </p:nvCxnSpPr>
        <p:spPr bwMode="auto">
          <a:xfrm flipV="1">
            <a:off x="983912" y="3826240"/>
            <a:ext cx="88450" cy="43719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3" name="Straight Connector 192"/>
          <p:cNvCxnSpPr>
            <a:cxnSpLocks/>
            <a:stCxn id="179" idx="5"/>
          </p:cNvCxnSpPr>
          <p:nvPr/>
        </p:nvCxnSpPr>
        <p:spPr bwMode="auto">
          <a:xfrm flipH="1" flipV="1">
            <a:off x="983913" y="3737126"/>
            <a:ext cx="93086" cy="7079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95" name="Oval 194"/>
          <p:cNvSpPr/>
          <p:nvPr/>
        </p:nvSpPr>
        <p:spPr bwMode="auto">
          <a:xfrm rot="9779395">
            <a:off x="537499" y="3843965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6" name="Oval 195"/>
          <p:cNvSpPr/>
          <p:nvPr/>
        </p:nvSpPr>
        <p:spPr bwMode="auto">
          <a:xfrm rot="9779395">
            <a:off x="385099" y="3920165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197" name="Oval 196"/>
          <p:cNvSpPr/>
          <p:nvPr/>
        </p:nvSpPr>
        <p:spPr bwMode="auto">
          <a:xfrm rot="9779395">
            <a:off x="766099" y="3843965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198" name="Straight Connector 197"/>
          <p:cNvCxnSpPr>
            <a:cxnSpLocks/>
            <a:stCxn id="195" idx="2"/>
          </p:cNvCxnSpPr>
          <p:nvPr/>
        </p:nvCxnSpPr>
        <p:spPr bwMode="auto">
          <a:xfrm>
            <a:off x="602912" y="3857042"/>
            <a:ext cx="157962" cy="9792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99" name="Straight Connector 198"/>
          <p:cNvCxnSpPr>
            <a:cxnSpLocks/>
            <a:stCxn id="196" idx="3"/>
            <a:endCxn id="195" idx="6"/>
          </p:cNvCxnSpPr>
          <p:nvPr/>
        </p:nvCxnSpPr>
        <p:spPr bwMode="auto">
          <a:xfrm flipV="1">
            <a:off x="436418" y="3876606"/>
            <a:ext cx="102544" cy="44044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0" name="Oval 199"/>
          <p:cNvSpPr/>
          <p:nvPr/>
        </p:nvSpPr>
        <p:spPr bwMode="auto">
          <a:xfrm rot="9779395">
            <a:off x="411358" y="4161682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201" name="Oval 200"/>
          <p:cNvSpPr/>
          <p:nvPr/>
        </p:nvSpPr>
        <p:spPr bwMode="auto">
          <a:xfrm rot="9779395">
            <a:off x="639958" y="3996365"/>
            <a:ext cx="66876" cy="45719"/>
          </a:xfrm>
          <a:prstGeom prst="ellipse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  <a:effectLst/>
          <a:ex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0"/>
            </a:endParaRPr>
          </a:p>
        </p:txBody>
      </p:sp>
      <p:cxnSp>
        <p:nvCxnSpPr>
          <p:cNvPr id="202" name="Straight Connector 201"/>
          <p:cNvCxnSpPr>
            <a:cxnSpLocks/>
            <a:stCxn id="200" idx="2"/>
            <a:endCxn id="201" idx="6"/>
          </p:cNvCxnSpPr>
          <p:nvPr/>
        </p:nvCxnSpPr>
        <p:spPr bwMode="auto">
          <a:xfrm flipV="1">
            <a:off x="476771" y="4029006"/>
            <a:ext cx="164650" cy="145753"/>
          </a:xfrm>
          <a:prstGeom prst="line">
            <a:avLst/>
          </a:prstGeom>
          <a:noFill/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04" name="TextBox 203"/>
          <p:cNvSpPr txBox="1"/>
          <p:nvPr/>
        </p:nvSpPr>
        <p:spPr>
          <a:xfrm>
            <a:off x="45633" y="4422871"/>
            <a:ext cx="201850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Heterogeneous Information Network</a:t>
            </a:r>
          </a:p>
        </p:txBody>
      </p:sp>
      <p:grpSp>
        <p:nvGrpSpPr>
          <p:cNvPr id="205" name="Group 204"/>
          <p:cNvGrpSpPr/>
          <p:nvPr/>
        </p:nvGrpSpPr>
        <p:grpSpPr>
          <a:xfrm>
            <a:off x="3439450" y="3524976"/>
            <a:ext cx="1132550" cy="426719"/>
            <a:chOff x="1916959" y="3616821"/>
            <a:chExt cx="1132550" cy="426719"/>
          </a:xfrm>
        </p:grpSpPr>
        <p:sp>
          <p:nvSpPr>
            <p:cNvPr id="207" name="Oval 206"/>
            <p:cNvSpPr/>
            <p:nvPr/>
          </p:nvSpPr>
          <p:spPr bwMode="auto">
            <a:xfrm rot="9779395">
              <a:off x="2601633" y="39978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8" name="Oval 207"/>
            <p:cNvSpPr/>
            <p:nvPr/>
          </p:nvSpPr>
          <p:spPr bwMode="auto">
            <a:xfrm rot="9779395">
              <a:off x="2754033" y="3782138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09" name="Oval 208"/>
            <p:cNvSpPr/>
            <p:nvPr/>
          </p:nvSpPr>
          <p:spPr bwMode="auto">
            <a:xfrm rot="9779395">
              <a:off x="2602759" y="3845421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0" name="Oval 209"/>
            <p:cNvSpPr/>
            <p:nvPr/>
          </p:nvSpPr>
          <p:spPr bwMode="auto">
            <a:xfrm rot="9779395">
              <a:off x="2754033" y="3934538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1" name="Oval 210"/>
            <p:cNvSpPr/>
            <p:nvPr/>
          </p:nvSpPr>
          <p:spPr bwMode="auto">
            <a:xfrm rot="9779395">
              <a:off x="2374159" y="36930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2" name="Oval 211"/>
            <p:cNvSpPr/>
            <p:nvPr/>
          </p:nvSpPr>
          <p:spPr bwMode="auto">
            <a:xfrm rot="9779395">
              <a:off x="2069359" y="3921621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3" name="Oval 212"/>
            <p:cNvSpPr/>
            <p:nvPr/>
          </p:nvSpPr>
          <p:spPr bwMode="auto">
            <a:xfrm rot="9779395">
              <a:off x="1916959" y="39978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4" name="Oval 213"/>
            <p:cNvSpPr/>
            <p:nvPr/>
          </p:nvSpPr>
          <p:spPr bwMode="auto">
            <a:xfrm rot="9779395">
              <a:off x="2982633" y="3616821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5" name="Oval 214"/>
            <p:cNvSpPr/>
            <p:nvPr/>
          </p:nvSpPr>
          <p:spPr bwMode="auto">
            <a:xfrm rot="9779395">
              <a:off x="2068233" y="36930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ysDot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216" name="Oval 215"/>
            <p:cNvSpPr/>
            <p:nvPr/>
          </p:nvSpPr>
          <p:spPr bwMode="auto">
            <a:xfrm rot="9779395">
              <a:off x="2297959" y="3921621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17" name="Straight Connector 216"/>
            <p:cNvCxnSpPr>
              <a:cxnSpLocks/>
              <a:stCxn id="215" idx="1"/>
            </p:cNvCxnSpPr>
            <p:nvPr/>
          </p:nvCxnSpPr>
          <p:spPr bwMode="auto">
            <a:xfrm>
              <a:off x="2129009" y="3724421"/>
              <a:ext cx="239925" cy="32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8" name="Straight Connector 217"/>
            <p:cNvCxnSpPr>
              <a:cxnSpLocks/>
              <a:stCxn id="215" idx="0"/>
              <a:endCxn id="216" idx="4"/>
            </p:cNvCxnSpPr>
            <p:nvPr/>
          </p:nvCxnSpPr>
          <p:spPr bwMode="auto">
            <a:xfrm>
              <a:off x="2108358" y="3737740"/>
              <a:ext cx="216352" cy="1848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19" name="Straight Connector 218"/>
            <p:cNvCxnSpPr>
              <a:cxnSpLocks/>
              <a:stCxn id="212" idx="2"/>
            </p:cNvCxnSpPr>
            <p:nvPr/>
          </p:nvCxnSpPr>
          <p:spPr bwMode="auto">
            <a:xfrm>
              <a:off x="2134772" y="3934698"/>
              <a:ext cx="157962" cy="9792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0" name="Straight Connector 219"/>
            <p:cNvCxnSpPr>
              <a:cxnSpLocks/>
              <a:stCxn id="213" idx="3"/>
              <a:endCxn id="212" idx="6"/>
            </p:cNvCxnSpPr>
            <p:nvPr/>
          </p:nvCxnSpPr>
          <p:spPr bwMode="auto">
            <a:xfrm flipV="1">
              <a:off x="1968278" y="3954262"/>
              <a:ext cx="102544" cy="440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1" name="Straight Connector 220"/>
            <p:cNvCxnSpPr>
              <a:cxnSpLocks/>
              <a:stCxn id="216" idx="2"/>
              <a:endCxn id="209" idx="6"/>
            </p:cNvCxnSpPr>
            <p:nvPr/>
          </p:nvCxnSpPr>
          <p:spPr bwMode="auto">
            <a:xfrm flipV="1">
              <a:off x="2363372" y="3878062"/>
              <a:ext cx="240850" cy="56636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2" name="Straight Connector 221"/>
            <p:cNvCxnSpPr>
              <a:cxnSpLocks/>
              <a:stCxn id="210" idx="4"/>
              <a:endCxn id="208" idx="0"/>
            </p:cNvCxnSpPr>
            <p:nvPr/>
          </p:nvCxnSpPr>
          <p:spPr bwMode="auto">
            <a:xfrm flipV="1">
              <a:off x="2780784" y="3826857"/>
              <a:ext cx="13374" cy="108681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3" name="Straight Connector 222"/>
            <p:cNvCxnSpPr>
              <a:cxnSpLocks/>
              <a:stCxn id="207" idx="2"/>
              <a:endCxn id="210" idx="6"/>
            </p:cNvCxnSpPr>
            <p:nvPr/>
          </p:nvCxnSpPr>
          <p:spPr bwMode="auto">
            <a:xfrm flipV="1">
              <a:off x="2667046" y="3967179"/>
              <a:ext cx="88450" cy="43719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ysDot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4" name="Straight Connector 223"/>
            <p:cNvCxnSpPr>
              <a:cxnSpLocks/>
              <a:stCxn id="210" idx="5"/>
            </p:cNvCxnSpPr>
            <p:nvPr/>
          </p:nvCxnSpPr>
          <p:spPr bwMode="auto">
            <a:xfrm flipH="1" flipV="1">
              <a:off x="2667047" y="3878065"/>
              <a:ext cx="93086" cy="70792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225" name="Straight Connector 224"/>
            <p:cNvCxnSpPr>
              <a:cxnSpLocks/>
              <a:stCxn id="208" idx="2"/>
              <a:endCxn id="214" idx="6"/>
            </p:cNvCxnSpPr>
            <p:nvPr/>
          </p:nvCxnSpPr>
          <p:spPr bwMode="auto">
            <a:xfrm flipV="1">
              <a:off x="2819446" y="3649462"/>
              <a:ext cx="164650" cy="145753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09" name="Group 108"/>
          <p:cNvGrpSpPr/>
          <p:nvPr/>
        </p:nvGrpSpPr>
        <p:grpSpPr>
          <a:xfrm>
            <a:off x="1371600" y="3440416"/>
            <a:ext cx="1911734" cy="587479"/>
            <a:chOff x="1447800" y="3565421"/>
            <a:chExt cx="1911734" cy="587479"/>
          </a:xfrm>
        </p:grpSpPr>
        <p:sp>
          <p:nvSpPr>
            <p:cNvPr id="89" name="Parallelogram 88"/>
            <p:cNvSpPr/>
            <p:nvPr/>
          </p:nvSpPr>
          <p:spPr>
            <a:xfrm>
              <a:off x="1447800" y="3565421"/>
              <a:ext cx="1911734" cy="587479"/>
            </a:xfrm>
            <a:prstGeom prst="parallelogram">
              <a:avLst>
                <a:gd name="adj" fmla="val 96739"/>
              </a:avLst>
            </a:prstGeom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0" name="Oval 89"/>
            <p:cNvSpPr/>
            <p:nvPr/>
          </p:nvSpPr>
          <p:spPr bwMode="auto">
            <a:xfrm rot="9779395">
              <a:off x="2601633" y="39978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1" name="Oval 90"/>
            <p:cNvSpPr/>
            <p:nvPr/>
          </p:nvSpPr>
          <p:spPr bwMode="auto">
            <a:xfrm rot="9779395">
              <a:off x="2754033" y="3782138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 rot="9779395">
              <a:off x="2602759" y="38454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3" name="Oval 92"/>
            <p:cNvSpPr/>
            <p:nvPr/>
          </p:nvSpPr>
          <p:spPr bwMode="auto">
            <a:xfrm rot="9779395">
              <a:off x="2754033" y="3934538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4" name="Oval 93"/>
            <p:cNvSpPr/>
            <p:nvPr/>
          </p:nvSpPr>
          <p:spPr bwMode="auto">
            <a:xfrm rot="9779395">
              <a:off x="2374159" y="36930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5" name="Oval 94"/>
            <p:cNvSpPr/>
            <p:nvPr/>
          </p:nvSpPr>
          <p:spPr bwMode="auto">
            <a:xfrm rot="9779395">
              <a:off x="2069359" y="39216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6" name="Oval 95"/>
            <p:cNvSpPr/>
            <p:nvPr/>
          </p:nvSpPr>
          <p:spPr bwMode="auto">
            <a:xfrm rot="9779395">
              <a:off x="1916959" y="39978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7" name="Oval 96"/>
            <p:cNvSpPr/>
            <p:nvPr/>
          </p:nvSpPr>
          <p:spPr bwMode="auto">
            <a:xfrm rot="9779395">
              <a:off x="2982633" y="36168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8" name="Oval 97"/>
            <p:cNvSpPr/>
            <p:nvPr/>
          </p:nvSpPr>
          <p:spPr bwMode="auto">
            <a:xfrm rot="9779395">
              <a:off x="2068233" y="36930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99" name="Oval 98"/>
            <p:cNvSpPr/>
            <p:nvPr/>
          </p:nvSpPr>
          <p:spPr bwMode="auto">
            <a:xfrm rot="9779395">
              <a:off x="2297959" y="3921621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00" name="Straight Connector 99"/>
            <p:cNvCxnSpPr>
              <a:cxnSpLocks/>
              <a:stCxn id="98" idx="1"/>
            </p:cNvCxnSpPr>
            <p:nvPr/>
          </p:nvCxnSpPr>
          <p:spPr bwMode="auto">
            <a:xfrm>
              <a:off x="2129009" y="3724421"/>
              <a:ext cx="239925" cy="32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1" name="Straight Connector 100"/>
            <p:cNvCxnSpPr>
              <a:cxnSpLocks/>
              <a:stCxn id="98" idx="0"/>
              <a:endCxn id="99" idx="4"/>
            </p:cNvCxnSpPr>
            <p:nvPr/>
          </p:nvCxnSpPr>
          <p:spPr bwMode="auto">
            <a:xfrm>
              <a:off x="2108358" y="3737740"/>
              <a:ext cx="216352" cy="184881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2" name="Straight Connector 101"/>
            <p:cNvCxnSpPr>
              <a:cxnSpLocks/>
              <a:stCxn id="95" idx="2"/>
            </p:cNvCxnSpPr>
            <p:nvPr/>
          </p:nvCxnSpPr>
          <p:spPr bwMode="auto">
            <a:xfrm>
              <a:off x="2134772" y="3934698"/>
              <a:ext cx="157962" cy="9792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3" name="Straight Connector 102"/>
            <p:cNvCxnSpPr>
              <a:cxnSpLocks/>
              <a:stCxn id="96" idx="3"/>
              <a:endCxn id="95" idx="6"/>
            </p:cNvCxnSpPr>
            <p:nvPr/>
          </p:nvCxnSpPr>
          <p:spPr bwMode="auto">
            <a:xfrm flipV="1">
              <a:off x="1968278" y="3954262"/>
              <a:ext cx="102544" cy="440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4" name="Straight Connector 103"/>
            <p:cNvCxnSpPr>
              <a:cxnSpLocks/>
              <a:stCxn id="99" idx="2"/>
              <a:endCxn id="92" idx="6"/>
            </p:cNvCxnSpPr>
            <p:nvPr/>
          </p:nvCxnSpPr>
          <p:spPr bwMode="auto">
            <a:xfrm flipV="1">
              <a:off x="2363372" y="3878062"/>
              <a:ext cx="240850" cy="56636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5" name="Straight Connector 104"/>
            <p:cNvCxnSpPr>
              <a:cxnSpLocks/>
              <a:stCxn id="93" idx="4"/>
              <a:endCxn id="91" idx="0"/>
            </p:cNvCxnSpPr>
            <p:nvPr/>
          </p:nvCxnSpPr>
          <p:spPr bwMode="auto">
            <a:xfrm flipV="1">
              <a:off x="2780784" y="3826857"/>
              <a:ext cx="13374" cy="108681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6" name="Straight Connector 105"/>
            <p:cNvCxnSpPr>
              <a:cxnSpLocks/>
              <a:stCxn id="90" idx="2"/>
              <a:endCxn id="93" idx="6"/>
            </p:cNvCxnSpPr>
            <p:nvPr/>
          </p:nvCxnSpPr>
          <p:spPr bwMode="auto">
            <a:xfrm flipV="1">
              <a:off x="2667046" y="3967179"/>
              <a:ext cx="88450" cy="43719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7" name="Straight Connector 106"/>
            <p:cNvCxnSpPr>
              <a:cxnSpLocks/>
              <a:stCxn id="93" idx="5"/>
            </p:cNvCxnSpPr>
            <p:nvPr/>
          </p:nvCxnSpPr>
          <p:spPr bwMode="auto">
            <a:xfrm flipH="1" flipV="1">
              <a:off x="2667047" y="3878065"/>
              <a:ext cx="93086" cy="70792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08" name="Straight Connector 107"/>
            <p:cNvCxnSpPr>
              <a:cxnSpLocks/>
              <a:stCxn id="91" idx="2"/>
              <a:endCxn id="97" idx="6"/>
            </p:cNvCxnSpPr>
            <p:nvPr/>
          </p:nvCxnSpPr>
          <p:spPr bwMode="auto">
            <a:xfrm flipV="1">
              <a:off x="2819446" y="3649462"/>
              <a:ext cx="164650" cy="145753"/>
            </a:xfrm>
            <a:prstGeom prst="line">
              <a:avLst/>
            </a:prstGeom>
            <a:noFill/>
            <a:ln w="12700" cap="flat" cmpd="sng" algn="ctr">
              <a:solidFill>
                <a:schemeClr val="accent4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7" name="TextBox 26"/>
          <p:cNvSpPr txBox="1"/>
          <p:nvPr/>
        </p:nvSpPr>
        <p:spPr>
          <a:xfrm>
            <a:off x="1265480" y="4041667"/>
            <a:ext cx="2111475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latin typeface="+mn-lt"/>
                <a:cs typeface="Times New Roman" panose="02020603050405020304" pitchFamily="18" charset="0"/>
              </a:rPr>
              <a:t>Fast analytics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800" dirty="0"/>
              <a:t>-</a:t>
            </a:r>
            <a:r>
              <a:rPr lang="en-US" sz="800" dirty="0"/>
              <a:t>calculus: a DSL for security analytics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312453" y="1909692"/>
            <a:ext cx="2037737" cy="9694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Real-time IOC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Sketch-based Point Analytics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Tag-based Detection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APT Behavior Reconstruction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Anomaly Detection using LSTM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Fine-grained RAT Behavior Analysis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Streaming Graph Anomaly Detection</a:t>
            </a:r>
          </a:p>
        </p:txBody>
      </p:sp>
      <p:grpSp>
        <p:nvGrpSpPr>
          <p:cNvPr id="111" name="Group 110"/>
          <p:cNvGrpSpPr/>
          <p:nvPr/>
        </p:nvGrpSpPr>
        <p:grpSpPr>
          <a:xfrm>
            <a:off x="1371600" y="3032881"/>
            <a:ext cx="1911734" cy="587479"/>
            <a:chOff x="1441066" y="2814882"/>
            <a:chExt cx="1911734" cy="587479"/>
          </a:xfrm>
        </p:grpSpPr>
        <p:sp>
          <p:nvSpPr>
            <p:cNvPr id="112" name="Parallelogram 111"/>
            <p:cNvSpPr/>
            <p:nvPr/>
          </p:nvSpPr>
          <p:spPr>
            <a:xfrm>
              <a:off x="1441066" y="2814882"/>
              <a:ext cx="1911734" cy="587479"/>
            </a:xfrm>
            <a:prstGeom prst="parallelogram">
              <a:avLst>
                <a:gd name="adj" fmla="val 96739"/>
              </a:avLst>
            </a:prstGeom>
            <a:solidFill>
              <a:schemeClr val="lt1">
                <a:alpha val="8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3" name="Oval 112"/>
            <p:cNvSpPr/>
            <p:nvPr/>
          </p:nvSpPr>
          <p:spPr bwMode="auto">
            <a:xfrm rot="9779395">
              <a:off x="2594899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4" name="Oval 113"/>
            <p:cNvSpPr/>
            <p:nvPr/>
          </p:nvSpPr>
          <p:spPr bwMode="auto">
            <a:xfrm rot="9779395">
              <a:off x="2747299" y="30315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5" name="Oval 114"/>
            <p:cNvSpPr/>
            <p:nvPr/>
          </p:nvSpPr>
          <p:spPr bwMode="auto">
            <a:xfrm rot="9779395">
              <a:off x="2596025" y="30948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6" name="Oval 115"/>
            <p:cNvSpPr/>
            <p:nvPr/>
          </p:nvSpPr>
          <p:spPr bwMode="auto">
            <a:xfrm rot="9779395">
              <a:off x="2747299" y="31839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7" name="Oval 116"/>
            <p:cNvSpPr/>
            <p:nvPr/>
          </p:nvSpPr>
          <p:spPr bwMode="auto">
            <a:xfrm rot="9779395">
              <a:off x="2367425" y="29424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8" name="Oval 117"/>
            <p:cNvSpPr/>
            <p:nvPr/>
          </p:nvSpPr>
          <p:spPr bwMode="auto">
            <a:xfrm rot="9779395">
              <a:off x="2062625" y="31710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19" name="Oval 118"/>
            <p:cNvSpPr/>
            <p:nvPr/>
          </p:nvSpPr>
          <p:spPr bwMode="auto">
            <a:xfrm rot="9779395">
              <a:off x="1910225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0" name="Oval 119"/>
            <p:cNvSpPr/>
            <p:nvPr/>
          </p:nvSpPr>
          <p:spPr bwMode="auto">
            <a:xfrm rot="9779395">
              <a:off x="2975899" y="2866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1" name="Oval 120"/>
            <p:cNvSpPr/>
            <p:nvPr/>
          </p:nvSpPr>
          <p:spPr bwMode="auto">
            <a:xfrm rot="9779395">
              <a:off x="2061499" y="2942482"/>
              <a:ext cx="66876" cy="45719"/>
            </a:xfrm>
            <a:prstGeom prst="ellipse">
              <a:avLst/>
            </a:prstGeom>
            <a:solidFill>
              <a:schemeClr val="accent5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22" name="Oval 121"/>
            <p:cNvSpPr/>
            <p:nvPr/>
          </p:nvSpPr>
          <p:spPr bwMode="auto">
            <a:xfrm rot="9779395">
              <a:off x="2291225" y="31710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23" name="Straight Connector 122"/>
            <p:cNvCxnSpPr>
              <a:cxnSpLocks/>
              <a:stCxn id="121" idx="1"/>
            </p:cNvCxnSpPr>
            <p:nvPr/>
          </p:nvCxnSpPr>
          <p:spPr bwMode="auto">
            <a:xfrm>
              <a:off x="2122275" y="2973882"/>
              <a:ext cx="239925" cy="32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4" name="Straight Connector 123"/>
            <p:cNvCxnSpPr>
              <a:cxnSpLocks/>
              <a:stCxn id="121" idx="0"/>
              <a:endCxn id="122" idx="4"/>
            </p:cNvCxnSpPr>
            <p:nvPr/>
          </p:nvCxnSpPr>
          <p:spPr bwMode="auto">
            <a:xfrm>
              <a:off x="2101624" y="2987201"/>
              <a:ext cx="216352" cy="1848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5" name="Straight Connector 124"/>
            <p:cNvCxnSpPr>
              <a:cxnSpLocks/>
              <a:stCxn id="118" idx="2"/>
            </p:cNvCxnSpPr>
            <p:nvPr/>
          </p:nvCxnSpPr>
          <p:spPr bwMode="auto">
            <a:xfrm>
              <a:off x="2128038" y="3184159"/>
              <a:ext cx="157962" cy="9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6" name="Straight Connector 125"/>
            <p:cNvCxnSpPr>
              <a:cxnSpLocks/>
              <a:stCxn id="119" idx="3"/>
              <a:endCxn id="118" idx="6"/>
            </p:cNvCxnSpPr>
            <p:nvPr/>
          </p:nvCxnSpPr>
          <p:spPr bwMode="auto">
            <a:xfrm flipV="1">
              <a:off x="1961544" y="3203723"/>
              <a:ext cx="102544" cy="440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7" name="Straight Connector 126"/>
            <p:cNvCxnSpPr>
              <a:cxnSpLocks/>
              <a:stCxn id="122" idx="2"/>
              <a:endCxn id="115" idx="6"/>
            </p:cNvCxnSpPr>
            <p:nvPr/>
          </p:nvCxnSpPr>
          <p:spPr bwMode="auto">
            <a:xfrm flipV="1">
              <a:off x="2356638" y="3127523"/>
              <a:ext cx="240850" cy="5663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8" name="Straight Connector 127"/>
            <p:cNvCxnSpPr>
              <a:cxnSpLocks/>
              <a:stCxn id="116" idx="4"/>
              <a:endCxn id="114" idx="0"/>
            </p:cNvCxnSpPr>
            <p:nvPr/>
          </p:nvCxnSpPr>
          <p:spPr bwMode="auto">
            <a:xfrm flipV="1">
              <a:off x="2774050" y="3076318"/>
              <a:ext cx="13374" cy="1086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29" name="Straight Connector 128"/>
            <p:cNvCxnSpPr>
              <a:cxnSpLocks/>
              <a:stCxn id="113" idx="2"/>
              <a:endCxn id="116" idx="6"/>
            </p:cNvCxnSpPr>
            <p:nvPr/>
          </p:nvCxnSpPr>
          <p:spPr bwMode="auto">
            <a:xfrm flipV="1">
              <a:off x="2660312" y="3216640"/>
              <a:ext cx="88450" cy="43719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0" name="Straight Connector 129"/>
            <p:cNvCxnSpPr>
              <a:cxnSpLocks/>
              <a:stCxn id="116" idx="5"/>
            </p:cNvCxnSpPr>
            <p:nvPr/>
          </p:nvCxnSpPr>
          <p:spPr bwMode="auto">
            <a:xfrm flipH="1" flipV="1">
              <a:off x="2660313" y="3127526"/>
              <a:ext cx="93086" cy="70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31" name="Straight Connector 130"/>
            <p:cNvCxnSpPr>
              <a:cxnSpLocks/>
              <a:stCxn id="114" idx="2"/>
              <a:endCxn id="120" idx="6"/>
            </p:cNvCxnSpPr>
            <p:nvPr/>
          </p:nvCxnSpPr>
          <p:spPr bwMode="auto">
            <a:xfrm flipV="1">
              <a:off x="2812712" y="2898923"/>
              <a:ext cx="164650" cy="145753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32" name="Group 131"/>
          <p:cNvGrpSpPr/>
          <p:nvPr/>
        </p:nvGrpSpPr>
        <p:grpSpPr>
          <a:xfrm>
            <a:off x="1371600" y="2957401"/>
            <a:ext cx="1911734" cy="587479"/>
            <a:chOff x="1441066" y="2814882"/>
            <a:chExt cx="1911734" cy="587479"/>
          </a:xfrm>
        </p:grpSpPr>
        <p:sp>
          <p:nvSpPr>
            <p:cNvPr id="133" name="Parallelogram 132"/>
            <p:cNvSpPr/>
            <p:nvPr/>
          </p:nvSpPr>
          <p:spPr>
            <a:xfrm>
              <a:off x="1441066" y="2814882"/>
              <a:ext cx="1911734" cy="587479"/>
            </a:xfrm>
            <a:prstGeom prst="parallelogram">
              <a:avLst>
                <a:gd name="adj" fmla="val 96739"/>
              </a:avLst>
            </a:prstGeom>
            <a:solidFill>
              <a:schemeClr val="lt1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4" name="Oval 133"/>
            <p:cNvSpPr/>
            <p:nvPr/>
          </p:nvSpPr>
          <p:spPr bwMode="auto">
            <a:xfrm rot="9779395">
              <a:off x="2594899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5" name="Oval 134"/>
            <p:cNvSpPr/>
            <p:nvPr/>
          </p:nvSpPr>
          <p:spPr bwMode="auto">
            <a:xfrm rot="9779395">
              <a:off x="2747299" y="30315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6" name="Oval 135"/>
            <p:cNvSpPr/>
            <p:nvPr/>
          </p:nvSpPr>
          <p:spPr bwMode="auto">
            <a:xfrm rot="9779395">
              <a:off x="2596025" y="30948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7" name="Oval 136"/>
            <p:cNvSpPr/>
            <p:nvPr/>
          </p:nvSpPr>
          <p:spPr bwMode="auto">
            <a:xfrm rot="9779395">
              <a:off x="2747299" y="31839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8" name="Oval 137"/>
            <p:cNvSpPr/>
            <p:nvPr/>
          </p:nvSpPr>
          <p:spPr bwMode="auto">
            <a:xfrm rot="9779395">
              <a:off x="2367425" y="29424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39" name="Oval 138"/>
            <p:cNvSpPr/>
            <p:nvPr/>
          </p:nvSpPr>
          <p:spPr bwMode="auto">
            <a:xfrm rot="9779395">
              <a:off x="2062625" y="3171082"/>
              <a:ext cx="66876" cy="45719"/>
            </a:xfrm>
            <a:prstGeom prst="ellipse">
              <a:avLst/>
            </a:prstGeom>
            <a:solidFill>
              <a:schemeClr val="bg2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0" name="Oval 139"/>
            <p:cNvSpPr/>
            <p:nvPr/>
          </p:nvSpPr>
          <p:spPr bwMode="auto">
            <a:xfrm rot="9779395">
              <a:off x="1910225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1" name="Oval 140"/>
            <p:cNvSpPr/>
            <p:nvPr/>
          </p:nvSpPr>
          <p:spPr bwMode="auto">
            <a:xfrm rot="9779395">
              <a:off x="2975899" y="2866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2" name="Oval 141"/>
            <p:cNvSpPr/>
            <p:nvPr/>
          </p:nvSpPr>
          <p:spPr bwMode="auto">
            <a:xfrm rot="9779395">
              <a:off x="2061499" y="29424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143" name="Oval 142"/>
            <p:cNvSpPr/>
            <p:nvPr/>
          </p:nvSpPr>
          <p:spPr bwMode="auto">
            <a:xfrm rot="9779395">
              <a:off x="2291225" y="31710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144" name="Straight Connector 143"/>
            <p:cNvCxnSpPr>
              <a:cxnSpLocks/>
              <a:stCxn id="142" idx="1"/>
            </p:cNvCxnSpPr>
            <p:nvPr/>
          </p:nvCxnSpPr>
          <p:spPr bwMode="auto">
            <a:xfrm>
              <a:off x="2122275" y="2973882"/>
              <a:ext cx="239925" cy="32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5" name="Straight Connector 144"/>
            <p:cNvCxnSpPr>
              <a:cxnSpLocks/>
              <a:stCxn id="142" idx="0"/>
              <a:endCxn id="143" idx="4"/>
            </p:cNvCxnSpPr>
            <p:nvPr/>
          </p:nvCxnSpPr>
          <p:spPr bwMode="auto">
            <a:xfrm>
              <a:off x="2101624" y="2987201"/>
              <a:ext cx="216352" cy="1848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6" name="Straight Connector 145"/>
            <p:cNvCxnSpPr>
              <a:cxnSpLocks/>
              <a:stCxn id="139" idx="2"/>
            </p:cNvCxnSpPr>
            <p:nvPr/>
          </p:nvCxnSpPr>
          <p:spPr bwMode="auto">
            <a:xfrm>
              <a:off x="2128038" y="3184159"/>
              <a:ext cx="157962" cy="9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7" name="Straight Connector 146"/>
            <p:cNvCxnSpPr>
              <a:cxnSpLocks/>
              <a:stCxn id="140" idx="3"/>
              <a:endCxn id="139" idx="6"/>
            </p:cNvCxnSpPr>
            <p:nvPr/>
          </p:nvCxnSpPr>
          <p:spPr bwMode="auto">
            <a:xfrm flipV="1">
              <a:off x="1961544" y="3203723"/>
              <a:ext cx="102544" cy="440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8" name="Straight Connector 147"/>
            <p:cNvCxnSpPr>
              <a:cxnSpLocks/>
              <a:stCxn id="143" idx="2"/>
              <a:endCxn id="136" idx="6"/>
            </p:cNvCxnSpPr>
            <p:nvPr/>
          </p:nvCxnSpPr>
          <p:spPr bwMode="auto">
            <a:xfrm flipV="1">
              <a:off x="2356638" y="3127523"/>
              <a:ext cx="240850" cy="5663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49" name="Straight Connector 148"/>
            <p:cNvCxnSpPr>
              <a:cxnSpLocks/>
              <a:stCxn id="137" idx="4"/>
              <a:endCxn id="135" idx="0"/>
            </p:cNvCxnSpPr>
            <p:nvPr/>
          </p:nvCxnSpPr>
          <p:spPr bwMode="auto">
            <a:xfrm flipV="1">
              <a:off x="2774050" y="3076318"/>
              <a:ext cx="13374" cy="1086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0" name="Straight Connector 149"/>
            <p:cNvCxnSpPr>
              <a:cxnSpLocks/>
              <a:stCxn id="134" idx="2"/>
              <a:endCxn id="137" idx="6"/>
            </p:cNvCxnSpPr>
            <p:nvPr/>
          </p:nvCxnSpPr>
          <p:spPr bwMode="auto">
            <a:xfrm flipV="1">
              <a:off x="2660312" y="3216640"/>
              <a:ext cx="88450" cy="43719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1" name="Straight Connector 150"/>
            <p:cNvCxnSpPr>
              <a:cxnSpLocks/>
              <a:stCxn id="137" idx="5"/>
            </p:cNvCxnSpPr>
            <p:nvPr/>
          </p:nvCxnSpPr>
          <p:spPr bwMode="auto">
            <a:xfrm flipH="1" flipV="1">
              <a:off x="2660313" y="3127526"/>
              <a:ext cx="93086" cy="70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152" name="Straight Connector 151"/>
            <p:cNvCxnSpPr>
              <a:cxnSpLocks/>
              <a:stCxn id="135" idx="2"/>
              <a:endCxn id="141" idx="6"/>
            </p:cNvCxnSpPr>
            <p:nvPr/>
          </p:nvCxnSpPr>
          <p:spPr bwMode="auto">
            <a:xfrm flipV="1">
              <a:off x="2812712" y="2898923"/>
              <a:ext cx="164650" cy="145753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grpSp>
        <p:nvGrpSpPr>
          <p:cNvPr id="110" name="Group 109"/>
          <p:cNvGrpSpPr/>
          <p:nvPr/>
        </p:nvGrpSpPr>
        <p:grpSpPr>
          <a:xfrm>
            <a:off x="1371600" y="2881922"/>
            <a:ext cx="1911734" cy="587479"/>
            <a:chOff x="1441066" y="2814882"/>
            <a:chExt cx="1911734" cy="587479"/>
          </a:xfrm>
        </p:grpSpPr>
        <p:sp>
          <p:nvSpPr>
            <p:cNvPr id="16" name="Parallelogram 15"/>
            <p:cNvSpPr/>
            <p:nvPr/>
          </p:nvSpPr>
          <p:spPr>
            <a:xfrm>
              <a:off x="1441066" y="2814882"/>
              <a:ext cx="1911734" cy="587479"/>
            </a:xfrm>
            <a:prstGeom prst="parallelogram">
              <a:avLst>
                <a:gd name="adj" fmla="val 96739"/>
              </a:avLst>
            </a:prstGeom>
            <a:solidFill>
              <a:schemeClr val="lt1">
                <a:alpha val="50000"/>
              </a:schemeClr>
            </a:solidFill>
            <a:ln w="12700">
              <a:prstDash val="solid"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Oval 47"/>
            <p:cNvSpPr/>
            <p:nvPr/>
          </p:nvSpPr>
          <p:spPr bwMode="auto">
            <a:xfrm rot="9779395">
              <a:off x="2594899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49" name="Oval 48"/>
            <p:cNvSpPr/>
            <p:nvPr/>
          </p:nvSpPr>
          <p:spPr bwMode="auto">
            <a:xfrm rot="9779395">
              <a:off x="2747299" y="30315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0" name="Oval 49"/>
            <p:cNvSpPr/>
            <p:nvPr/>
          </p:nvSpPr>
          <p:spPr bwMode="auto">
            <a:xfrm rot="9779395">
              <a:off x="2596025" y="30948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1" name="Oval 50"/>
            <p:cNvSpPr/>
            <p:nvPr/>
          </p:nvSpPr>
          <p:spPr bwMode="auto">
            <a:xfrm rot="9779395">
              <a:off x="2747299" y="3183999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2" name="Oval 51"/>
            <p:cNvSpPr/>
            <p:nvPr/>
          </p:nvSpPr>
          <p:spPr bwMode="auto">
            <a:xfrm rot="9779395">
              <a:off x="2367425" y="29424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3" name="Oval 52"/>
            <p:cNvSpPr/>
            <p:nvPr/>
          </p:nvSpPr>
          <p:spPr bwMode="auto">
            <a:xfrm rot="9779395">
              <a:off x="2062625" y="31710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4" name="Oval 53"/>
            <p:cNvSpPr/>
            <p:nvPr/>
          </p:nvSpPr>
          <p:spPr bwMode="auto">
            <a:xfrm rot="9779395">
              <a:off x="1910225" y="32472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5" name="Oval 54"/>
            <p:cNvSpPr/>
            <p:nvPr/>
          </p:nvSpPr>
          <p:spPr bwMode="auto">
            <a:xfrm rot="9779395">
              <a:off x="2975899" y="2866282"/>
              <a:ext cx="66876" cy="45719"/>
            </a:xfrm>
            <a:prstGeom prst="ellipse">
              <a:avLst/>
            </a:prstGeom>
            <a:solidFill>
              <a:schemeClr val="accent4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6" name="Oval 55"/>
            <p:cNvSpPr/>
            <p:nvPr/>
          </p:nvSpPr>
          <p:spPr bwMode="auto">
            <a:xfrm rot="9779395">
              <a:off x="2061499" y="29424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sp>
          <p:nvSpPr>
            <p:cNvPr id="57" name="Oval 56"/>
            <p:cNvSpPr/>
            <p:nvPr/>
          </p:nvSpPr>
          <p:spPr bwMode="auto">
            <a:xfrm rot="9779395">
              <a:off x="2291225" y="3171082"/>
              <a:ext cx="66876" cy="45719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  <a:prstDash val="solid"/>
            </a:ln>
            <a:effectLst/>
            <a:ex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59" name="Straight Connector 58"/>
            <p:cNvCxnSpPr>
              <a:cxnSpLocks/>
              <a:stCxn id="56" idx="1"/>
            </p:cNvCxnSpPr>
            <p:nvPr/>
          </p:nvCxnSpPr>
          <p:spPr bwMode="auto">
            <a:xfrm>
              <a:off x="2122275" y="2973882"/>
              <a:ext cx="239925" cy="32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2" name="Straight Connector 61"/>
            <p:cNvCxnSpPr>
              <a:cxnSpLocks/>
              <a:stCxn id="56" idx="0"/>
              <a:endCxn id="57" idx="4"/>
            </p:cNvCxnSpPr>
            <p:nvPr/>
          </p:nvCxnSpPr>
          <p:spPr bwMode="auto">
            <a:xfrm>
              <a:off x="2101624" y="2987201"/>
              <a:ext cx="216352" cy="1848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5" name="Straight Connector 64"/>
            <p:cNvCxnSpPr>
              <a:cxnSpLocks/>
              <a:stCxn id="53" idx="2"/>
            </p:cNvCxnSpPr>
            <p:nvPr/>
          </p:nvCxnSpPr>
          <p:spPr bwMode="auto">
            <a:xfrm>
              <a:off x="2128038" y="3184159"/>
              <a:ext cx="157962" cy="9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68" name="Straight Connector 67"/>
            <p:cNvCxnSpPr>
              <a:cxnSpLocks/>
              <a:stCxn id="54" idx="3"/>
              <a:endCxn id="53" idx="6"/>
            </p:cNvCxnSpPr>
            <p:nvPr/>
          </p:nvCxnSpPr>
          <p:spPr bwMode="auto">
            <a:xfrm flipV="1">
              <a:off x="1961544" y="3203723"/>
              <a:ext cx="102544" cy="44044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1" name="Straight Connector 70"/>
            <p:cNvCxnSpPr>
              <a:cxnSpLocks/>
              <a:stCxn id="57" idx="2"/>
              <a:endCxn id="50" idx="6"/>
            </p:cNvCxnSpPr>
            <p:nvPr/>
          </p:nvCxnSpPr>
          <p:spPr bwMode="auto">
            <a:xfrm flipV="1">
              <a:off x="2356638" y="3127523"/>
              <a:ext cx="240850" cy="56636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4" name="Straight Connector 73"/>
            <p:cNvCxnSpPr>
              <a:cxnSpLocks/>
              <a:stCxn id="51" idx="4"/>
              <a:endCxn id="49" idx="0"/>
            </p:cNvCxnSpPr>
            <p:nvPr/>
          </p:nvCxnSpPr>
          <p:spPr bwMode="auto">
            <a:xfrm flipV="1">
              <a:off x="2774050" y="3076318"/>
              <a:ext cx="13374" cy="108681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79" name="Straight Connector 78"/>
            <p:cNvCxnSpPr>
              <a:cxnSpLocks/>
              <a:stCxn id="48" idx="2"/>
              <a:endCxn id="51" idx="6"/>
            </p:cNvCxnSpPr>
            <p:nvPr/>
          </p:nvCxnSpPr>
          <p:spPr bwMode="auto">
            <a:xfrm flipV="1">
              <a:off x="2660312" y="3216640"/>
              <a:ext cx="88450" cy="43719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2" name="Straight Connector 81"/>
            <p:cNvCxnSpPr>
              <a:cxnSpLocks/>
              <a:stCxn id="51" idx="5"/>
            </p:cNvCxnSpPr>
            <p:nvPr/>
          </p:nvCxnSpPr>
          <p:spPr bwMode="auto">
            <a:xfrm flipH="1" flipV="1">
              <a:off x="2660313" y="3127526"/>
              <a:ext cx="93086" cy="70792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  <p:cxnSp>
          <p:nvCxnSpPr>
            <p:cNvPr id="86" name="Straight Connector 85"/>
            <p:cNvCxnSpPr>
              <a:cxnSpLocks/>
              <a:stCxn id="49" idx="2"/>
              <a:endCxn id="55" idx="6"/>
            </p:cNvCxnSpPr>
            <p:nvPr/>
          </p:nvCxnSpPr>
          <p:spPr bwMode="auto">
            <a:xfrm flipV="1">
              <a:off x="2812712" y="2898923"/>
              <a:ext cx="164650" cy="145753"/>
            </a:xfrm>
            <a:prstGeom prst="line">
              <a:avLst/>
            </a:prstGeom>
            <a:noFill/>
            <a:ln w="12700" cap="flat" cmpd="sng" algn="ctr">
              <a:solidFill>
                <a:schemeClr val="tx1">
                  <a:lumMod val="50000"/>
                  <a:lumOff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</p:cxnSp>
      </p:grpSp>
      <p:sp>
        <p:nvSpPr>
          <p:cNvPr id="226" name="Rectangle 7"/>
          <p:cNvSpPr>
            <a:spLocks noChangeArrowheads="1"/>
          </p:cNvSpPr>
          <p:nvPr/>
        </p:nvSpPr>
        <p:spPr bwMode="auto">
          <a:xfrm>
            <a:off x="79297" y="4713449"/>
            <a:ext cx="44291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Arial" pitchFamily="34" charset="0"/>
              </a:rPr>
              <a:t>Mitigating APT Damage by Reasoning with Provenance in Large Enterprise Networks </a:t>
            </a:r>
          </a:p>
        </p:txBody>
      </p:sp>
      <p:cxnSp>
        <p:nvCxnSpPr>
          <p:cNvPr id="228" name="Straight Connector 227"/>
          <p:cNvCxnSpPr>
            <a:cxnSpLocks/>
          </p:cNvCxnSpPr>
          <p:nvPr/>
        </p:nvCxnSpPr>
        <p:spPr bwMode="auto">
          <a:xfrm>
            <a:off x="1256631" y="1485900"/>
            <a:ext cx="0" cy="2618195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30" name="Straight Connector 229"/>
          <p:cNvCxnSpPr>
            <a:cxnSpLocks/>
          </p:cNvCxnSpPr>
          <p:nvPr/>
        </p:nvCxnSpPr>
        <p:spPr bwMode="auto">
          <a:xfrm>
            <a:off x="3360943" y="1485900"/>
            <a:ext cx="0" cy="2618195"/>
          </a:xfrm>
          <a:prstGeom prst="line">
            <a:avLst/>
          </a:prstGeom>
          <a:noFill/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35" name="TextBox 234"/>
          <p:cNvSpPr txBox="1"/>
          <p:nvPr/>
        </p:nvSpPr>
        <p:spPr>
          <a:xfrm>
            <a:off x="174439" y="1428546"/>
            <a:ext cx="1024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/>
              <a:t>TA1 Artifacts:</a:t>
            </a:r>
          </a:p>
          <a:p>
            <a:r>
              <a:rPr lang="en-US" sz="900" dirty="0"/>
              <a:t>Provenance Info</a:t>
            </a:r>
          </a:p>
        </p:txBody>
      </p:sp>
      <p:sp>
        <p:nvSpPr>
          <p:cNvPr id="236" name="TextBox 235"/>
          <p:cNvSpPr txBox="1"/>
          <p:nvPr/>
        </p:nvSpPr>
        <p:spPr>
          <a:xfrm>
            <a:off x="1305653" y="1428546"/>
            <a:ext cx="202374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MARPLE Analytics:</a:t>
            </a:r>
          </a:p>
          <a:p>
            <a:r>
              <a:rPr lang="en-US" sz="900" dirty="0"/>
              <a:t>Real-time and forensic cyber threat discovery and analysis</a:t>
            </a:r>
          </a:p>
        </p:txBody>
      </p:sp>
      <p:sp>
        <p:nvSpPr>
          <p:cNvPr id="237" name="TextBox 236"/>
          <p:cNvSpPr txBox="1"/>
          <p:nvPr/>
        </p:nvSpPr>
        <p:spPr>
          <a:xfrm>
            <a:off x="3398924" y="1433207"/>
            <a:ext cx="1275251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Reports: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Real-Time Alerts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Attack Description and Visualization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dirty="0"/>
              <a:t>Response for policy enforcement</a:t>
            </a:r>
          </a:p>
        </p:txBody>
      </p:sp>
      <p:sp>
        <p:nvSpPr>
          <p:cNvPr id="153" name="Rectangle 152"/>
          <p:cNvSpPr/>
          <p:nvPr/>
        </p:nvSpPr>
        <p:spPr>
          <a:xfrm>
            <a:off x="4721836" y="1341345"/>
            <a:ext cx="4384675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930275">
              <a:spcAft>
                <a:spcPts val="200"/>
              </a:spcAft>
              <a:defRPr/>
            </a:pPr>
            <a:r>
              <a:rPr lang="en-US" sz="10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Capability Objectives:</a:t>
            </a:r>
          </a:p>
          <a:p>
            <a:pPr marL="222885" indent="-222885">
              <a:buFont typeface="Arial" panose="020B0604020202020204" pitchFamily="34" charset="0"/>
              <a:buChar char="•"/>
            </a:pPr>
            <a:r>
              <a:rPr lang="en-US" sz="1000" dirty="0"/>
              <a:t>Detect attacks that they current enterprise security tools are missing today</a:t>
            </a:r>
          </a:p>
          <a:p>
            <a:pPr marL="222885" indent="-222885">
              <a:buFont typeface="Arial" panose="020B0604020202020204" pitchFamily="34" charset="0"/>
              <a:buChar char="•"/>
            </a:pPr>
            <a:r>
              <a:rPr lang="en-US" sz="1000" dirty="0"/>
              <a:t>Detect existing attacks faster and earlier in the kill-chain life cycle</a:t>
            </a:r>
          </a:p>
          <a:p>
            <a:pPr marL="222885" indent="-222885">
              <a:buFont typeface="Arial" panose="020B0604020202020204" pitchFamily="34" charset="0"/>
              <a:buChar char="•"/>
            </a:pPr>
            <a:r>
              <a:rPr lang="en-US" sz="1000" dirty="0"/>
              <a:t>Formulate and implement a scalable enterprise-wide defense so that intelligence from one part of the network can be used enterprise-wide</a:t>
            </a:r>
          </a:p>
          <a:p>
            <a:pPr marL="222885" indent="-222885">
              <a:buFont typeface="Arial" panose="020B0604020202020204" pitchFamily="34" charset="0"/>
              <a:buChar char="•"/>
            </a:pPr>
            <a:r>
              <a:rPr lang="en-US" sz="1000" dirty="0"/>
              <a:t>Enable sharing of actionable threat and vulnerability intelligence with peer enterprises.</a:t>
            </a:r>
            <a:endParaRPr lang="en-US" sz="10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marL="0" lvl="1" defTabSz="930275">
              <a:spcAft>
                <a:spcPts val="200"/>
              </a:spcAft>
              <a:defRPr/>
            </a:pPr>
            <a:r>
              <a:rPr lang="en-US" sz="1000" dirty="0">
                <a:solidFill>
                  <a:prstClr val="black"/>
                </a:solidFill>
              </a:rPr>
              <a:t>Transition: </a:t>
            </a:r>
          </a:p>
          <a:p>
            <a:pPr marL="231775" lvl="1" indent="-115888" defTabSz="930275">
              <a:spcAft>
                <a:spcPts val="200"/>
              </a:spcAft>
              <a:buFont typeface="Arial" pitchFamily="34" charset="0"/>
              <a:buChar char="•"/>
              <a:defRPr/>
            </a:pPr>
            <a:r>
              <a:rPr lang="en-US" sz="1000" dirty="0">
                <a:solidFill>
                  <a:prstClr val="black"/>
                </a:solidFill>
              </a:rPr>
              <a:t>Potentially:  DARPA/I2O and USG Agencies</a:t>
            </a:r>
          </a:p>
          <a:p>
            <a:pPr marL="0" lvl="1" defTabSz="930275">
              <a:spcAft>
                <a:spcPts val="200"/>
              </a:spcAft>
              <a:defRPr/>
            </a:pPr>
            <a:r>
              <a:rPr lang="en-US" sz="1000" kern="0" dirty="0">
                <a:solidFill>
                  <a:prstClr val="black"/>
                </a:solidFill>
                <a:ea typeface="ＭＳ Ｐゴシック" charset="-128"/>
                <a:cs typeface="Tahoma" pitchFamily="34" charset="0"/>
              </a:rPr>
              <a:t>Program changes:  None</a:t>
            </a:r>
          </a:p>
        </p:txBody>
      </p:sp>
      <p:sp>
        <p:nvSpPr>
          <p:cNvPr id="154" name="Content Placeholder 14"/>
          <p:cNvSpPr>
            <a:spLocks noGrp="1"/>
          </p:cNvSpPr>
          <p:nvPr>
            <p:ph sz="quarter" idx="4294967295"/>
          </p:nvPr>
        </p:nvSpPr>
        <p:spPr>
          <a:xfrm>
            <a:off x="4709728" y="3579477"/>
            <a:ext cx="4435475" cy="2492990"/>
          </a:xfrm>
        </p:spPr>
        <p:txBody>
          <a:bodyPr>
            <a:spAutoFit/>
          </a:bodyPr>
          <a:lstStyle/>
          <a:p>
            <a:pPr defTabSz="930275"/>
            <a:r>
              <a:rPr lang="en-US" sz="10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Platform:</a:t>
            </a: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n-US" sz="800" dirty="0"/>
              <a:t>MARPLE platform based on Feature Store and 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800" dirty="0"/>
              <a:t>-</a:t>
            </a:r>
            <a:r>
              <a:rPr lang="en-US" sz="800" dirty="0"/>
              <a:t>calculus</a:t>
            </a: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n-US" sz="800" dirty="0"/>
              <a:t>Space-Efficient Main Memory Representation of Provenance Graphs</a:t>
            </a:r>
            <a:endParaRPr lang="en-US" sz="8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r>
              <a:rPr lang="en-US" sz="10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Automatic and Human-Guided Analytics:</a:t>
            </a: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n-US" sz="8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Sketch-based Point Analytics, SLEUTH, HOLMES, </a:t>
            </a:r>
            <a:r>
              <a:rPr lang="en-US" sz="800" kern="0" dirty="0" err="1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StreamSpot</a:t>
            </a:r>
            <a:r>
              <a:rPr lang="en-US" sz="8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, LSTM Anomaly Detection, </a:t>
            </a:r>
            <a:r>
              <a:rPr lang="en-US" sz="800" dirty="0"/>
              <a:t>PHF Modeling and Detection, and </a:t>
            </a: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800" dirty="0"/>
              <a:t>-</a:t>
            </a:r>
            <a:r>
              <a:rPr lang="en-US" sz="800" dirty="0"/>
              <a:t>calculus analytics</a:t>
            </a: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r>
              <a:rPr lang="en-US" sz="10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Policy Reasoning and Response System</a:t>
            </a: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l-GR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el-GR" sz="800" dirty="0"/>
              <a:t>-</a:t>
            </a:r>
            <a:r>
              <a:rPr lang="en-US" sz="800" dirty="0"/>
              <a:t>calculus Policy Reasoning Module</a:t>
            </a:r>
            <a:endParaRPr lang="en-US" sz="8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n-US" sz="8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Tag-based Policy Reasoning Module</a:t>
            </a:r>
          </a:p>
          <a:p>
            <a:pPr lvl="1" defTabSz="930275">
              <a:spcBef>
                <a:spcPct val="0"/>
              </a:spcBef>
              <a:spcAft>
                <a:spcPts val="200"/>
              </a:spcAft>
            </a:pPr>
            <a:r>
              <a:rPr lang="en-US" sz="8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General Graph Traversal Module</a:t>
            </a: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r>
              <a:rPr lang="en-US" sz="1000" kern="0" dirty="0">
                <a:solidFill>
                  <a:sysClr val="windowText" lastClr="000000"/>
                </a:solidFill>
                <a:ea typeface="ＭＳ Ｐゴシック" charset="-128"/>
                <a:cs typeface="Tahoma" pitchFamily="34" charset="0"/>
              </a:rPr>
              <a:t>7 top-tier publications, multiple technical reports and disclosures</a:t>
            </a: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endParaRPr lang="en-US" sz="10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endParaRPr lang="en-US" sz="10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endParaRPr lang="en-US" sz="10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  <a:p>
            <a:pPr defTabSz="930275">
              <a:spcBef>
                <a:spcPct val="0"/>
              </a:spcBef>
              <a:spcAft>
                <a:spcPts val="200"/>
              </a:spcAft>
            </a:pPr>
            <a:endParaRPr lang="en-US" sz="1000" kern="0" dirty="0">
              <a:solidFill>
                <a:sysClr val="windowText" lastClr="000000"/>
              </a:solidFill>
              <a:ea typeface="ＭＳ Ｐゴシック" charset="-128"/>
              <a:cs typeface="Tahoma" pitchFamily="34" charset="0"/>
            </a:endParaRPr>
          </a:p>
        </p:txBody>
      </p:sp>
      <p:sp>
        <p:nvSpPr>
          <p:cNvPr id="156" name="Title 3"/>
          <p:cNvSpPr>
            <a:spLocks noGrp="1"/>
          </p:cNvSpPr>
          <p:nvPr>
            <p:ph type="ctrTitle"/>
          </p:nvPr>
        </p:nvSpPr>
        <p:spPr>
          <a:xfrm>
            <a:off x="1619251" y="241035"/>
            <a:ext cx="7067549" cy="482865"/>
          </a:xfrm>
        </p:spPr>
        <p:txBody>
          <a:bodyPr/>
          <a:lstStyle/>
          <a:p>
            <a:r>
              <a:rPr lang="en-US" b="1" dirty="0"/>
              <a:t>DARPA BAA 15-15 Transparent Computing: </a:t>
            </a:r>
            <a:br>
              <a:rPr lang="en-US" b="1" dirty="0"/>
            </a:br>
            <a:r>
              <a:rPr lang="en-US" b="1" dirty="0"/>
              <a:t>Project MARPLE</a:t>
            </a:r>
            <a:endParaRPr lang="en-US" altLang="en-US" b="1" dirty="0"/>
          </a:p>
        </p:txBody>
      </p:sp>
      <p:sp>
        <p:nvSpPr>
          <p:cNvPr id="157" name="Text Placeholder 4"/>
          <p:cNvSpPr>
            <a:spLocks noGrp="1"/>
          </p:cNvSpPr>
          <p:nvPr>
            <p:ph type="body" sz="quarter" idx="24"/>
          </p:nvPr>
        </p:nvSpPr>
        <p:spPr>
          <a:xfrm>
            <a:off x="1600200" y="703262"/>
            <a:ext cx="6421438" cy="325438"/>
          </a:xfrm>
        </p:spPr>
        <p:txBody>
          <a:bodyPr/>
          <a:lstStyle/>
          <a:p>
            <a:pPr fontAlgn="base">
              <a:spcAft>
                <a:spcPct val="0"/>
              </a:spcAft>
            </a:pPr>
            <a:r>
              <a:rPr lang="en-US" altLang="en-US" b="1" dirty="0"/>
              <a:t>Mr. Jacob Torrey / I2O</a:t>
            </a:r>
          </a:p>
        </p:txBody>
      </p:sp>
    </p:spTree>
    <p:extLst>
      <p:ext uri="{BB962C8B-B14F-4D97-AF65-F5344CB8AC3E}">
        <p14:creationId xmlns:p14="http://schemas.microsoft.com/office/powerpoint/2010/main" val="475640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The End</a:t>
            </a:r>
          </a:p>
        </p:txBody>
      </p:sp>
    </p:spTree>
    <p:extLst>
      <p:ext uri="{BB962C8B-B14F-4D97-AF65-F5344CB8AC3E}">
        <p14:creationId xmlns:p14="http://schemas.microsoft.com/office/powerpoint/2010/main" val="34228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513609"/>
            <a:ext cx="8353425" cy="5246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2 : Customized ASIs/rules/polices.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The framework is designed to be customizable to cover more attacks and adjust to different situation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ASIs(Identifier, Confidence Score, Type, Description):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PT2,1,PHF,Access sensitive information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FT5,1,Data,The file contains sensitive information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Rules(Subject, Event, Object/Subject, Direction):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PT2,2,FT5,R</a:t>
            </a:r>
          </a:p>
          <a:p>
            <a:pPr marL="720090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Policies</a:t>
            </a:r>
            <a:r>
              <a:rPr lang="en-US" altLang="zh-CN" sz="2000" dirty="0">
                <a:ea typeface="宋体" panose="02010600030101010101" pitchFamily="2" charset="-122"/>
                <a:sym typeface="Wingdings" panose="05000000000000000000" pitchFamily="2" charset="2"/>
              </a:rPr>
              <a:t>: (Combination of Type)</a:t>
            </a:r>
          </a:p>
          <a:p>
            <a:pPr marL="1177290" lvl="1" indent="-360045">
              <a:lnSpc>
                <a:spcPct val="150000"/>
              </a:lnSpc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000" dirty="0">
                <a:ea typeface="宋体" panose="02010600030101010101" pitchFamily="2" charset="-122"/>
              </a:rPr>
              <a:t>PHF &amp; </a:t>
            </a:r>
            <a:r>
              <a:rPr lang="en-US" altLang="zh-CN" sz="2000" dirty="0" err="1">
                <a:ea typeface="宋体" panose="02010600030101010101" pitchFamily="2" charset="-122"/>
              </a:rPr>
              <a:t>CodeSource</a:t>
            </a:r>
            <a:r>
              <a:rPr lang="en-US" altLang="zh-CN" sz="2000" dirty="0">
                <a:ea typeface="宋体" panose="02010600030101010101" pitchFamily="2" charset="-122"/>
              </a:rPr>
              <a:t> &amp; </a:t>
            </a:r>
            <a:r>
              <a:rPr lang="en-US" altLang="zh-CN" sz="2000" dirty="0" err="1">
                <a:ea typeface="宋体" panose="02010600030101010101" pitchFamily="2" charset="-122"/>
              </a:rPr>
              <a:t>NoVisibleWinodw</a:t>
            </a:r>
            <a:r>
              <a:rPr lang="en-US" altLang="zh-CN" sz="2000" dirty="0">
                <a:ea typeface="宋体" panose="02010600030101010101" pitchFamily="2" charset="-122"/>
              </a:rPr>
              <a:t> &amp; Network</a:t>
            </a:r>
          </a:p>
          <a:p>
            <a:pPr marL="360045">
              <a:lnSpc>
                <a:spcPct val="150000"/>
              </a:lnSpc>
              <a:buClr>
                <a:schemeClr val="tx1"/>
              </a:buClr>
              <a:buSzPct val="65000"/>
            </a:pPr>
            <a:endParaRPr lang="en-US" altLang="zh-CN" sz="2200" dirty="0"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4501920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180975" y="182880"/>
            <a:ext cx="8772525" cy="330729"/>
          </a:xfrm>
        </p:spPr>
        <p:txBody>
          <a:bodyPr/>
          <a:lstStyle/>
          <a:p>
            <a:r>
              <a:rPr lang="en-US" altLang="zh-CN" sz="2800" dirty="0"/>
              <a:t>System Details and Implementation</a:t>
            </a:r>
            <a:endParaRPr lang="en-US" sz="2800" dirty="0"/>
          </a:p>
        </p:txBody>
      </p:sp>
      <p:sp>
        <p:nvSpPr>
          <p:cNvPr id="39" name="Rectangle 49"/>
          <p:cNvSpPr/>
          <p:nvPr/>
        </p:nvSpPr>
        <p:spPr>
          <a:xfrm>
            <a:off x="180975" y="647700"/>
            <a:ext cx="8353425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Problem 5: Cross-machine Detection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</a:rPr>
              <a:t>To do in the future.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ea typeface="宋体" panose="02010600030101010101" pitchFamily="2" charset="-122"/>
              </a:rPr>
              <a:t>All the memory increases linearly with number of machines.</a:t>
            </a:r>
          </a:p>
          <a:p>
            <a:pPr lvl="1" defTabSz="3657600">
              <a:lnSpc>
                <a:spcPct val="150000"/>
              </a:lnSpc>
              <a:buClr>
                <a:srgbClr val="0000FF"/>
              </a:buClr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 </a:t>
            </a:r>
            <a:r>
              <a:rPr lang="en-US" altLang="zh-CN" sz="2400" dirty="0">
                <a:ea typeface="宋体" panose="02010600030101010101" pitchFamily="2" charset="-122"/>
              </a:rPr>
              <a:t>So we can handle all data in only one process.</a:t>
            </a:r>
          </a:p>
        </p:txBody>
      </p:sp>
    </p:spTree>
    <p:extLst>
      <p:ext uri="{BB962C8B-B14F-4D97-AF65-F5344CB8AC3E}">
        <p14:creationId xmlns:p14="http://schemas.microsoft.com/office/powerpoint/2010/main" val="27473541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Introduction"/>
          <p:cNvSpPr txBox="1">
            <a:spLocks/>
          </p:cNvSpPr>
          <p:nvPr/>
        </p:nvSpPr>
        <p:spPr bwMode="auto">
          <a:xfrm>
            <a:off x="262919" y="190500"/>
            <a:ext cx="8772525" cy="330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530351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1624" b="1" kern="1300" spc="0" baseline="0">
                <a:solidFill>
                  <a:schemeClr val="bg2"/>
                </a:solidFill>
                <a:latin typeface="Arial" pitchFamily="34" charset="0"/>
                <a:ea typeface="ＭＳ Ｐゴシック" pitchFamily="34" charset="-128"/>
                <a:cs typeface="Arial" pitchFamily="34" charset="0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rgbClr val="7889FB"/>
                </a:solidFill>
                <a:latin typeface="Arial" charset="0"/>
                <a:ea typeface="ＭＳ Ｐゴシック" pitchFamily="34" charset="-128"/>
                <a:cs typeface="MS PGothic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200">
                <a:solidFill>
                  <a:schemeClr val="hlink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altLang="zh-CN" sz="2200" dirty="0"/>
              <a:t>Dealing with Performance Overhead</a:t>
            </a:r>
          </a:p>
        </p:txBody>
      </p:sp>
      <p:sp>
        <p:nvSpPr>
          <p:cNvPr id="4" name="矩形 3"/>
          <p:cNvSpPr/>
          <p:nvPr/>
        </p:nvSpPr>
        <p:spPr>
          <a:xfrm>
            <a:off x="76200" y="723900"/>
            <a:ext cx="4918681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There are too many call stacks (almost 10x more than events), big performance overhead: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Parsing call stack to API name -- 1/3 of total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Serializing and sending API names -- about half of time.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We can barely achieve real time parsing full call stack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2000" dirty="0">
              <a:solidFill>
                <a:srgbClr val="000000"/>
              </a:solidFill>
              <a:ea typeface="Microsoft YaHei UI" panose="020B0503020204020204" pitchFamily="34" charset="-122"/>
              <a:cs typeface="Arial" panose="020B0604020202020204" pitchFamily="34" charset="0"/>
            </a:endParaRPr>
          </a:p>
          <a:p>
            <a:r>
              <a:rPr lang="en-US" altLang="zh-CN" sz="2000" b="1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So we only provide top API data.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Only parse one level of call stack and send one API name per event.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rgbClr val="000000"/>
                </a:solidFill>
                <a:ea typeface="Microsoft YaHei UI" panose="020B0503020204020204" pitchFamily="34" charset="-122"/>
                <a:cs typeface="Arial" panose="020B0604020202020204" pitchFamily="34" charset="0"/>
              </a:rPr>
              <a:t>Makes the real time collection feasible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49ABEF6-06C7-3847-99B9-7F9EBA58DD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2481" y="969111"/>
            <a:ext cx="4192963" cy="369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70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64A18A-2846-444A-8745-E7462DF2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Related Work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A829BBDC-7F91-4768-AED4-7C79ABB6E869}"/>
              </a:ext>
            </a:extLst>
          </p:cNvPr>
          <p:cNvSpPr/>
          <p:nvPr/>
        </p:nvSpPr>
        <p:spPr>
          <a:xfrm>
            <a:off x="180975" y="495300"/>
            <a:ext cx="8429625" cy="4924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APT </a:t>
            </a:r>
            <a:r>
              <a:rPr lang="en-US" sz="2400" dirty="0">
                <a:solidFill>
                  <a:srgbClr val="0000FF"/>
                </a:solidFill>
                <a:ea typeface="宋体" panose="02010600030101010101" pitchFamily="2" charset="-122"/>
              </a:rPr>
              <a:t>Provenance tracking and Forensics</a:t>
            </a:r>
            <a:endParaRPr lang="en-US" altLang="zh-CN" sz="2400" dirty="0">
              <a:solidFill>
                <a:srgbClr val="0000FF"/>
              </a:solidFill>
              <a:ea typeface="宋体" panose="02010600030101010101" pitchFamily="2" charset="-122"/>
            </a:endParaRP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Connect collected low-level events to build the causal graph among them.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Similar with us, consider the complete APT attack process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Assume a confirmed attack point to start with and usually have efficiency problem.</a:t>
            </a:r>
          </a:p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Malware Detection with system-wide information flow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Build behavior model using information flow surrounding malwares.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Basically achieve real-time efficiency and use a relatively comprehensive behavior model(not only focus on behavior of one program)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Suffer from high FP and various evasion attacks.</a:t>
            </a:r>
            <a:endParaRPr lang="en-US" altLang="zh-CN" sz="2400" dirty="0">
              <a:solidFill>
                <a:srgbClr val="FF0000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4020184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6D64A18A-2846-444A-8745-E7462DF2A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Related Work(</a:t>
            </a:r>
            <a:r>
              <a:rPr lang="en-US" sz="2800" dirty="0" err="1"/>
              <a:t>con’t</a:t>
            </a:r>
            <a:r>
              <a:rPr lang="en-US" sz="2800" dirty="0"/>
              <a:t>)</a:t>
            </a:r>
          </a:p>
        </p:txBody>
      </p:sp>
      <p:sp>
        <p:nvSpPr>
          <p:cNvPr id="4" name="Rectangle 49">
            <a:extLst>
              <a:ext uri="{FF2B5EF4-FFF2-40B4-BE49-F238E27FC236}">
                <a16:creationId xmlns:a16="http://schemas.microsoft.com/office/drawing/2014/main" xmlns="" id="{A829BBDC-7F91-4768-AED4-7C79ABB6E869}"/>
              </a:ext>
            </a:extLst>
          </p:cNvPr>
          <p:cNvSpPr/>
          <p:nvPr/>
        </p:nvSpPr>
        <p:spPr>
          <a:xfrm>
            <a:off x="180975" y="484644"/>
            <a:ext cx="8429625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657600">
              <a:lnSpc>
                <a:spcPct val="150000"/>
              </a:lnSpc>
              <a:buClr>
                <a:srgbClr val="0000FF"/>
              </a:buClr>
              <a:buFont typeface="Wingdings" panose="05000000000000000000" pitchFamily="2" charset="2"/>
              <a:buChar char="v"/>
            </a:pPr>
            <a:r>
              <a:rPr lang="en-US" altLang="zh-CN" sz="2400" dirty="0">
                <a:solidFill>
                  <a:srgbClr val="0000FF"/>
                </a:solidFill>
                <a:ea typeface="宋体" panose="02010600030101010101" pitchFamily="2" charset="-122"/>
              </a:rPr>
              <a:t>Alert Correlation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Correlate different alerts caused by a single attack to recover attack lifecycles and get more accurate detection result.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ea typeface="宋体" panose="02010600030101010101" pitchFamily="2" charset="-122"/>
              </a:rPr>
              <a:t>Very similar high-level idea with us.(Aggregate alerts and perform better detection)</a:t>
            </a:r>
          </a:p>
          <a:p>
            <a:pPr marL="720090" indent="-360045">
              <a:buClr>
                <a:schemeClr val="tx1"/>
              </a:buClr>
              <a:buSzPct val="65000"/>
              <a:buFont typeface="Wingdings" panose="05000000000000000000" pitchFamily="2" charset="2"/>
              <a:buChar char="n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Techniques used by most previous works are out of date and inefficient. </a:t>
            </a:r>
          </a:p>
          <a:p>
            <a:pPr marL="1177290" lvl="1" indent="-360045">
              <a:buClr>
                <a:schemeClr val="tx1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Plenty of techniques were proposed to solve whether two event is related which can be solved by causality monitoring today.</a:t>
            </a:r>
          </a:p>
          <a:p>
            <a:pPr marL="1177290" lvl="1" indent="-360045">
              <a:buClr>
                <a:schemeClr val="tx1"/>
              </a:buClr>
              <a:buSzPct val="65000"/>
              <a:buFont typeface="Arial" panose="020B0604020202020204" pitchFamily="34" charset="0"/>
              <a:buChar char="•"/>
            </a:pPr>
            <a:r>
              <a:rPr lang="en-US" altLang="zh-CN" sz="2200" dirty="0">
                <a:solidFill>
                  <a:srgbClr val="FF0000"/>
                </a:solidFill>
                <a:ea typeface="宋体" panose="02010600030101010101" pitchFamily="2" charset="-122"/>
              </a:rPr>
              <a:t>Not semantics-aware at all. It usually leads to bad detection result quality.</a:t>
            </a:r>
          </a:p>
        </p:txBody>
      </p:sp>
    </p:spTree>
    <p:extLst>
      <p:ext uri="{BB962C8B-B14F-4D97-AF65-F5344CB8AC3E}">
        <p14:creationId xmlns:p14="http://schemas.microsoft.com/office/powerpoint/2010/main" val="37380067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Title 1"/>
          <p:cNvSpPr txBox="1">
            <a:spLocks noGrp="1"/>
          </p:cNvSpPr>
          <p:nvPr>
            <p:ph type="title"/>
          </p:nvPr>
        </p:nvSpPr>
        <p:spPr>
          <a:xfrm>
            <a:off x="180975" y="234815"/>
            <a:ext cx="8772525" cy="56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2800"/>
            </a:lvl1pPr>
          </a:lstStyle>
          <a:p>
            <a:pPr defTabSz="530351"/>
            <a:r>
              <a:rPr lang="en-US" sz="2200" dirty="0"/>
              <a:t>1: Windows Event Data from </a:t>
            </a:r>
            <a:r>
              <a:rPr sz="2200" dirty="0"/>
              <a:t>NT </a:t>
            </a:r>
            <a:r>
              <a:rPr lang="en-US" sz="2200" dirty="0"/>
              <a:t>K</a:t>
            </a:r>
            <a:r>
              <a:rPr sz="2200" dirty="0"/>
              <a:t>ernel Logger</a:t>
            </a:r>
          </a:p>
        </p:txBody>
      </p:sp>
      <p:graphicFrame>
        <p:nvGraphicFramePr>
          <p:cNvPr id="6" name="表格 3">
            <a:extLst>
              <a:ext uri="{FF2B5EF4-FFF2-40B4-BE49-F238E27FC236}">
                <a16:creationId xmlns:a16="http://schemas.microsoft.com/office/drawing/2014/main" xmlns="" id="{7E4013D1-A198-40BB-BC10-560C29B1BE7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7045683"/>
              </p:ext>
            </p:extLst>
          </p:nvPr>
        </p:nvGraphicFramePr>
        <p:xfrm>
          <a:off x="762000" y="748164"/>
          <a:ext cx="7696200" cy="4076361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8481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741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="1" dirty="0"/>
                        <a:t>Category</a:t>
                      </a:r>
                      <a:endParaRPr sz="1800" b="1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b="1" dirty="0"/>
                        <a:t>Operations</a:t>
                      </a:r>
                      <a:endParaRPr sz="1800" b="1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03635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Process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start, end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81741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Thread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start, end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435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250000"/>
                        </a:lnSpc>
                        <a:defRPr sz="1800"/>
                      </a:pPr>
                      <a:r>
                        <a:rPr lang="en-US" sz="1800" dirty="0"/>
                        <a:t>File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altLang="zh-CN" sz="1800" dirty="0"/>
                        <a:t>name,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create,</a:t>
                      </a:r>
                      <a:r>
                        <a:rPr lang="zh-CN" altLang="en-US" sz="1800" dirty="0"/>
                        <a:t> </a:t>
                      </a:r>
                      <a:r>
                        <a:rPr lang="en-US" altLang="zh-CN" sz="1800" dirty="0"/>
                        <a:t>delete, enumeration, notification, set, rename, query, read, write, cleanup, close, flush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1741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Image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marL="0" indent="0" algn="ctr">
                        <a:buFont typeface="Wingdings" panose="05000000000000000000" pitchFamily="2" charset="2"/>
                        <a:buNone/>
                      </a:pPr>
                      <a:r>
                        <a:rPr lang="en-US" sz="1800" dirty="0"/>
                        <a:t>load, unload, free</a:t>
                      </a:r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954352">
                <a:tc>
                  <a:txBody>
                    <a:bodyPr/>
                    <a:lstStyle/>
                    <a:p>
                      <a:pPr algn="ctr" defTabSz="457200">
                        <a:lnSpc>
                          <a:spcPct val="250000"/>
                        </a:lnSpc>
                        <a:defRPr sz="1800"/>
                      </a:pPr>
                      <a:r>
                        <a:rPr lang="en-US" sz="1800" dirty="0"/>
                        <a:t>Network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accept, connect, disconnect, receive, reconnect, retransmit, send, fail, copy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618799"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 err="1"/>
                        <a:t>Stackwalk</a:t>
                      </a:r>
                      <a:endParaRPr sz="1800" dirty="0"/>
                    </a:p>
                  </a:txBody>
                  <a:tcPr marL="45720" marR="45720" horzOverflow="overflow"/>
                </a:tc>
                <a:tc>
                  <a:txBody>
                    <a:bodyPr/>
                    <a:lstStyle/>
                    <a:p>
                      <a:pPr algn="ctr" defTabSz="457200">
                        <a:defRPr sz="1800"/>
                      </a:pPr>
                      <a:r>
                        <a:rPr lang="en-US" sz="1800" dirty="0"/>
                        <a:t>API function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smtClean="0"/>
                        <a:t>calls </a:t>
                      </a:r>
                      <a:r>
                        <a:rPr lang="zh-CN" altLang="en-US" sz="1800" baseline="0" dirty="0" smtClean="0"/>
                        <a:t>（</a:t>
                      </a:r>
                      <a:r>
                        <a:rPr lang="en-US" altLang="zh-CN" sz="1800" baseline="0" dirty="0" smtClean="0"/>
                        <a:t>for PHF detection)</a:t>
                      </a:r>
                      <a:endParaRPr sz="1800" dirty="0"/>
                    </a:p>
                  </a:txBody>
                  <a:tcPr marL="45720" marR="45720" horzOverflow="overflow"/>
                </a:tc>
                <a:extLst>
                  <a:ext uri="{0D108BD9-81ED-4DB2-BD59-A6C34878D82A}">
                    <a16:rowId xmlns:a16="http://schemas.microsoft.com/office/drawing/2014/main" xmlns="" val="16969745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67297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Introduction"/>
          <p:cNvSpPr txBox="1">
            <a:spLocks noGrp="1"/>
          </p:cNvSpPr>
          <p:nvPr>
            <p:ph type="title"/>
          </p:nvPr>
        </p:nvSpPr>
        <p:spPr>
          <a:xfrm>
            <a:off x="182880" y="182880"/>
            <a:ext cx="9189720" cy="388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defTabSz="530351">
              <a:defRPr sz="1624"/>
            </a:lvl1pPr>
          </a:lstStyle>
          <a:p>
            <a:r>
              <a:rPr lang="en-US" sz="2200" dirty="0"/>
              <a:t>2: API Data Provided, by Category </a:t>
            </a:r>
            <a:r>
              <a:rPr lang="en-US" sz="2200" dirty="0" smtClean="0"/>
              <a:t>(to be changed to PHFs)</a:t>
            </a:r>
            <a:endParaRPr sz="2200" dirty="0">
              <a:solidFill>
                <a:srgbClr val="FF0000"/>
              </a:solidFill>
            </a:endParaRPr>
          </a:p>
        </p:txBody>
      </p:sp>
      <p:sp>
        <p:nvSpPr>
          <p:cNvPr id="894" name="Rectangle 1">
            <a:hlinkClick r:id="rId3"/>
          </p:cNvPr>
          <p:cNvSpPr txBox="1"/>
          <p:nvPr/>
        </p:nvSpPr>
        <p:spPr>
          <a:xfrm>
            <a:off x="457200" y="2499607"/>
            <a:ext cx="127000" cy="61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9" rIns="45719" anchor="ctr">
            <a:spAutoFit/>
          </a:bodyPr>
          <a:lstStyle>
            <a:lvl1pPr>
              <a:defRPr sz="1800"/>
            </a:lvl1pPr>
          </a:lstStyle>
          <a:p>
            <a:r>
              <a:t/>
            </a:r>
            <a:br/>
            <a:endParaRPr/>
          </a:p>
        </p:txBody>
      </p:sp>
      <p:graphicFrame>
        <p:nvGraphicFramePr>
          <p:cNvPr id="9" name="表格 6">
            <a:extLst>
              <a:ext uri="{FF2B5EF4-FFF2-40B4-BE49-F238E27FC236}">
                <a16:creationId xmlns:a16="http://schemas.microsoft.com/office/drawing/2014/main" xmlns="" id="{877BC0B4-15AB-FD42-91FD-F54E24D2E63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28600" y="647700"/>
          <a:ext cx="8686800" cy="45826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600477">
                  <a:extLst>
                    <a:ext uri="{9D8B030D-6E8A-4147-A177-3AD203B41FA5}">
                      <a16:colId xmlns:a16="http://schemas.microsoft.com/office/drawing/2014/main" xmlns="" val="2722293864"/>
                    </a:ext>
                  </a:extLst>
                </a:gridCol>
                <a:gridCol w="7086323">
                  <a:extLst>
                    <a:ext uri="{9D8B030D-6E8A-4147-A177-3AD203B41FA5}">
                      <a16:colId xmlns:a16="http://schemas.microsoft.com/office/drawing/2014/main" xmlns="" val="2206277093"/>
                    </a:ext>
                  </a:extLst>
                </a:gridCol>
              </a:tblGrid>
              <a:tr h="21241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System Information 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\\Windows\\SysWOW64\\ntdll.dll:ZwQueryInformationProcess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3054589676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\\Windows\\System32\\ntdll.dll:ZwQuerySystemInformation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2841321845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>
                          <a:effectLst/>
                        </a:rPr>
                        <a:t>\\Windows\\System32\\KernelBase.dll:GetSystemInfo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1750652431"/>
                  </a:ext>
                </a:extLst>
              </a:tr>
              <a:tr h="212417">
                <a:tc rowSpan="3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Network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\\Windows\\Microsoft.NET\\Framework64\\v2.0.50727\\mscorwks.dll:InitializeFusion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3918094880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\\Windows\\Microsoft.NET\\Framework64\\v2.0.50727\\mscorwks.dll:CertCreateAuthenticodeLicense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1751291770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\\Windows\\Microsoft.NET\\Framework64\\v2.0.50727\\mscorwks.dll:StrongNameTokenFromPublicKey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3976299072"/>
                  </a:ext>
                </a:extLst>
              </a:tr>
              <a:tr h="212417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>
                          <a:effectLst/>
                        </a:rPr>
                        <a:t>Audio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\\Windows\\System32\\MMDevAPI.dll:DllGetClassObject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2043063516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\\Windows\\SysWOW64\\winmm.dll:mciSendStringW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48595603"/>
                  </a:ext>
                </a:extLst>
              </a:tr>
              <a:tr h="400325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Graphic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\\Windows\\winsxs\\x86_microsoft.windows.gdiplus_6595b64144ccf1df_1.1.7601.17514_none_72d18a4386696c80\\GdiPlus.dll:GdipCloneBitmapAreaI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127264069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\\Windows\\SysWOW64\\gdi32.dll:GdiReleaseDC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214438481"/>
                  </a:ext>
                </a:extLst>
              </a:tr>
              <a:tr h="4003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\\Windows\\winsxs\\x86_microsoft.windows.gdiplus_6595b64144ccf1df_1.1.7601.17514_none_72d18a4386696c80\\GdiPlus.dll:GdipGetImageThumbnail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489451945"/>
                  </a:ext>
                </a:extLst>
              </a:tr>
              <a:tr h="400325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\\Windows\\winsxs\\x86_microsoft.windows.gdiplus_6595b64144ccf1df_1.1.7601.17514_none_72d18a4386696c80\\GdiPlus.dll:GdipCreateSolidFill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856111938"/>
                  </a:ext>
                </a:extLst>
              </a:tr>
              <a:tr h="212417">
                <a:tc rowSpan="4">
                  <a:txBody>
                    <a:bodyPr/>
                    <a:lstStyle/>
                    <a:p>
                      <a:pPr algn="ctr" rtl="0" fontAlgn="ctr"/>
                      <a:r>
                        <a:rPr lang="en-US" sz="1400" u="none" strike="noStrike" dirty="0">
                          <a:effectLst/>
                        </a:rPr>
                        <a:t>User Interaction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\\Windows\\System32\\user32.dll:EnumDisplayMonitors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3340240686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\\Windows\\System32\\user32.dll:SetScrollInfo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3111636630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\\Windows\\System32\\user32.dll:EnumWindows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2328691627"/>
                  </a:ext>
                </a:extLst>
              </a:tr>
              <a:tr h="212417"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en-US" sz="1400" u="none" strike="noStrike" dirty="0">
                          <a:effectLst/>
                        </a:rPr>
                        <a:t>\\Windows\\System32\\user32.dll:GetWindowTextW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等线" panose="02010600030101010101" pitchFamily="2" charset="-122"/>
                        <a:ea typeface="等线" panose="02010600030101010101" pitchFamily="2" charset="-122"/>
                      </a:endParaRPr>
                    </a:p>
                  </a:txBody>
                  <a:tcPr marL="6379" marR="6379" marT="6379" marB="0" anchor="ctr"/>
                </a:tc>
                <a:extLst>
                  <a:ext uri="{0D108BD9-81ED-4DB2-BD59-A6C34878D82A}">
                    <a16:rowId xmlns:a16="http://schemas.microsoft.com/office/drawing/2014/main" xmlns="" val="225968927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4050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CF8FD5C-4052-EB4C-9C96-FDECA60500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975" y="202671"/>
            <a:ext cx="8772525" cy="330729"/>
          </a:xfrm>
        </p:spPr>
        <p:txBody>
          <a:bodyPr/>
          <a:lstStyle/>
          <a:p>
            <a:r>
              <a:rPr lang="en-US" dirty="0" smtClean="0"/>
              <a:t>Additional Security Related Data Collected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6CECE94-75A4-2D4E-B1A4-DE7DE7F7CD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0976" y="723900"/>
            <a:ext cx="8772524" cy="3473451"/>
          </a:xfrm>
        </p:spPr>
        <p:txBody>
          <a:bodyPr/>
          <a:lstStyle/>
          <a:p>
            <a:pPr marL="247650" lvl="1" indent="0">
              <a:buNone/>
            </a:pPr>
            <a:endParaRPr lang="en-US" sz="16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  <a:p>
            <a:endParaRPr lang="en-US" sz="18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xmlns="" id="{8BFDF827-953D-A547-86FC-85026275FCD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13706240"/>
              </p:ext>
            </p:extLst>
          </p:nvPr>
        </p:nvGraphicFramePr>
        <p:xfrm>
          <a:off x="457200" y="876301"/>
          <a:ext cx="8496300" cy="44495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3992">
                  <a:extLst>
                    <a:ext uri="{9D8B030D-6E8A-4147-A177-3AD203B41FA5}">
                      <a16:colId xmlns:a16="http://schemas.microsoft.com/office/drawing/2014/main" xmlns="" val="3760185402"/>
                    </a:ext>
                  </a:extLst>
                </a:gridCol>
                <a:gridCol w="4642308">
                  <a:extLst>
                    <a:ext uri="{9D8B030D-6E8A-4147-A177-3AD203B41FA5}">
                      <a16:colId xmlns:a16="http://schemas.microsoft.com/office/drawing/2014/main" xmlns="" val="2062336128"/>
                    </a:ext>
                  </a:extLst>
                </a:gridCol>
              </a:tblGrid>
              <a:tr h="637788">
                <a:tc>
                  <a:txBody>
                    <a:bodyPr/>
                    <a:lstStyle/>
                    <a:p>
                      <a:r>
                        <a:rPr lang="en-US" sz="2000" dirty="0"/>
                        <a:t>Case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Data Source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963487292"/>
                  </a:ext>
                </a:extLst>
              </a:tr>
              <a:tr h="702768">
                <a:tc>
                  <a:txBody>
                    <a:bodyPr/>
                    <a:lstStyle/>
                    <a:p>
                      <a:r>
                        <a:rPr lang="en-US" sz="2000" dirty="0"/>
                        <a:t>User input (Keyboard and Mouse)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Low-Level Windows Message Hooking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765001218"/>
                  </a:ext>
                </a:extLst>
              </a:tr>
              <a:tr h="679215">
                <a:tc>
                  <a:txBody>
                    <a:bodyPr/>
                    <a:lstStyle/>
                    <a:p>
                      <a:r>
                        <a:rPr lang="en-US" sz="2000" dirty="0"/>
                        <a:t>Window </a:t>
                      </a:r>
                      <a:r>
                        <a:rPr lang="en-US" sz="2000" dirty="0" smtClean="0"/>
                        <a:t>Creation (invisible</a:t>
                      </a:r>
                      <a:r>
                        <a:rPr lang="en-US" sz="2000" baseline="0" dirty="0" smtClean="0"/>
                        <a:t> win)</a:t>
                      </a:r>
                      <a:endParaRPr lang="en-US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Traverse open windows with their properties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7003283"/>
                  </a:ext>
                </a:extLst>
              </a:tr>
              <a:tr h="679215">
                <a:tc>
                  <a:txBody>
                    <a:bodyPr/>
                    <a:lstStyle/>
                    <a:p>
                      <a:r>
                        <a:rPr lang="en-US" sz="2000" dirty="0"/>
                        <a:t>Scan Microsoft Macros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smtClean="0"/>
                        <a:t>Use </a:t>
                      </a:r>
                      <a:r>
                        <a:rPr lang="en-US" sz="2000" dirty="0" err="1"/>
                        <a:t>OleTools</a:t>
                      </a:r>
                      <a:r>
                        <a:rPr lang="en-US" sz="2000" dirty="0"/>
                        <a:t> library in Python we scan documents at creation/modification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49216280"/>
                  </a:ext>
                </a:extLst>
              </a:tr>
              <a:tr h="679215">
                <a:tc>
                  <a:txBody>
                    <a:bodyPr/>
                    <a:lstStyle/>
                    <a:p>
                      <a:r>
                        <a:rPr lang="en-US" sz="2000" dirty="0"/>
                        <a:t>PowerShell Command Recording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Enabling user-level provider “Microsoft-Windows-</a:t>
                      </a:r>
                      <a:r>
                        <a:rPr lang="en-US" sz="2000" dirty="0" err="1"/>
                        <a:t>Powershell</a:t>
                      </a:r>
                      <a:r>
                        <a:rPr lang="en-US" sz="2000" dirty="0"/>
                        <a:t>”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10026113"/>
                  </a:ext>
                </a:extLst>
              </a:tr>
              <a:tr h="965200">
                <a:tc>
                  <a:txBody>
                    <a:bodyPr/>
                    <a:lstStyle/>
                    <a:p>
                      <a:r>
                        <a:rPr lang="en-US" sz="2000" dirty="0"/>
                        <a:t>Binary File Certificate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/>
                        <a:t>Calling Windows APIs to check for certificate on EVENT_LOADLIBRARY events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8051366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50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ARPLE_16x10_DefaultTemplate_2016-06-25">
  <a:themeElements>
    <a:clrScheme name="Security">
      <a:dk1>
        <a:srgbClr val="000000"/>
      </a:dk1>
      <a:lt1>
        <a:srgbClr val="FFFFFF"/>
      </a:lt1>
      <a:dk2>
        <a:srgbClr val="00B2EF"/>
      </a:dk2>
      <a:lt2>
        <a:srgbClr val="00649D"/>
      </a:lt2>
      <a:accent1>
        <a:srgbClr val="83D1F5"/>
      </a:accent1>
      <a:accent2>
        <a:srgbClr val="17AF4B"/>
      </a:accent2>
      <a:accent3>
        <a:srgbClr val="8CC63F"/>
      </a:accent3>
      <a:accent4>
        <a:srgbClr val="F04E37"/>
      </a:accent4>
      <a:accent5>
        <a:srgbClr val="F19027"/>
      </a:accent5>
      <a:accent6>
        <a:srgbClr val="FFFF4F"/>
      </a:accent6>
      <a:hlink>
        <a:srgbClr val="00B0DA"/>
      </a:hlink>
      <a:folHlink>
        <a:srgbClr val="7F1C7D"/>
      </a:folHlink>
    </a:clrScheme>
    <a:fontScheme name="IBM Security Strategy 2011 v2.3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19050">
          <a:solidFill>
            <a:schemeClr val="tx2"/>
          </a:solidFill>
        </a:ln>
      </a:spPr>
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<a:noAutofit/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sz="1600" b="0" i="0" u="none" strike="noStrike" cap="none" normalizeH="0" baseline="0" dirty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MS PGothic" panose="020B0600070205080204" pitchFamily="34" charset="-128"/>
          </a:defRPr>
        </a:defPPr>
      </a:lstStyle>
    </a:spDef>
    <a:lnDef>
      <a:spPr bwMode="auto">
        <a:noFill/>
        <a:ln w="19050" cap="flat" cmpd="sng" algn="ctr">
          <a:solidFill>
            <a:schemeClr val="tx2"/>
          </a:solidFill>
          <a:prstDash val="solid"/>
          <a:round/>
          <a:headEnd type="none" w="med" len="med"/>
          <a:tailEnd type="none" w="med" len="med"/>
        </a:ln>
      </a:spPr>
      <a:bodyPr/>
      <a:lstStyle/>
    </a:lnDef>
    <a:txDef>
      <a:spPr>
        <a:noFill/>
      </a:spPr>
      <a:bodyPr wrap="none" rtlCol="0">
        <a:spAutoFit/>
      </a:bodyPr>
      <a:lstStyle>
        <a:defPPr>
          <a:defRPr sz="1600" kern="0" dirty="0" smtClean="0"/>
        </a:defPPr>
      </a:lstStyle>
    </a:txDef>
  </a:objectDefaults>
  <a:extraClrSchemeLst>
    <a:extraClrScheme>
      <a:clrScheme name="IBM_Security 1">
        <a:dk1>
          <a:srgbClr val="000000"/>
        </a:dk1>
        <a:lt1>
          <a:srgbClr val="FFFFFF"/>
        </a:lt1>
        <a:dk2>
          <a:srgbClr val="00B2EF"/>
        </a:dk2>
        <a:lt2>
          <a:srgbClr val="005B7F"/>
        </a:lt2>
        <a:accent1>
          <a:srgbClr val="32BAEC"/>
        </a:accent1>
        <a:accent2>
          <a:srgbClr val="68A400"/>
        </a:accent2>
        <a:accent3>
          <a:srgbClr val="FFFFFF"/>
        </a:accent3>
        <a:accent4>
          <a:srgbClr val="000000"/>
        </a:accent4>
        <a:accent5>
          <a:srgbClr val="ADD9F4"/>
        </a:accent5>
        <a:accent6>
          <a:srgbClr val="5E9400"/>
        </a:accent6>
        <a:hlink>
          <a:srgbClr val="7889FB"/>
        </a:hlink>
        <a:folHlink>
          <a:srgbClr val="7F1C7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10 September 2009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889FB"/>
      </a:accent1>
      <a:accent2>
        <a:srgbClr val="71BFA7"/>
      </a:accent2>
      <a:accent3>
        <a:srgbClr val="FFFFFF"/>
      </a:accent3>
      <a:accent4>
        <a:srgbClr val="000000"/>
      </a:accent4>
      <a:accent5>
        <a:srgbClr val="BEC4FD"/>
      </a:accent5>
      <a:accent6>
        <a:srgbClr val="66AD97"/>
      </a:accent6>
      <a:hlink>
        <a:srgbClr val="7889FB"/>
      </a:hlink>
      <a:folHlink>
        <a:srgbClr val="9900CC"/>
      </a:folHlink>
    </a:clrScheme>
    <a:fontScheme name="5_10 September 2009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5_10 September 2009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889FB"/>
        </a:accent1>
        <a:accent2>
          <a:srgbClr val="009999"/>
        </a:accent2>
        <a:accent3>
          <a:srgbClr val="FFFFFF"/>
        </a:accent3>
        <a:accent4>
          <a:srgbClr val="000000"/>
        </a:accent4>
        <a:accent5>
          <a:srgbClr val="BEC4FD"/>
        </a:accent5>
        <a:accent6>
          <a:srgbClr val="008A8A"/>
        </a:accent6>
        <a:hlink>
          <a:srgbClr val="7889FB"/>
        </a:hlink>
        <a:folHlink>
          <a:srgbClr val="9900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dg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Fave">
      <a:majorFont>
        <a:latin typeface="Corbe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anose="05000000000000000000" pitchFamily="2" charset="2"/>
          <a:buChar char="n"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342900" marR="0" indent="-34290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>
            <a:schemeClr val="accent1"/>
          </a:buClr>
          <a:buSzPct val="65000"/>
          <a:buFont typeface="Wingdings" panose="05000000000000000000" pitchFamily="2" charset="2"/>
          <a:buChar char="n"/>
          <a:defRPr kumimoji="0" lang="en-US" sz="3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1_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IBMSecurity_16x10_DefaultTemplate_2016-06-25</Template>
  <TotalTime>5250</TotalTime>
  <Words>3298</Words>
  <Application>Microsoft Office PowerPoint</Application>
  <PresentationFormat>On-screen Show (16:10)</PresentationFormat>
  <Paragraphs>669</Paragraphs>
  <Slides>61</Slides>
  <Notes>52</Notes>
  <HiddenSlides>1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61</vt:i4>
      </vt:variant>
    </vt:vector>
  </HeadingPairs>
  <TitlesOfParts>
    <vt:vector size="64" baseType="lpstr">
      <vt:lpstr>MARPLE_16x10_DefaultTemplate_2016-06-25</vt:lpstr>
      <vt:lpstr>5_10 September 2009</vt:lpstr>
      <vt:lpstr>1_Edge</vt:lpstr>
      <vt:lpstr>PowerPoint Presentation</vt:lpstr>
      <vt:lpstr>Outline</vt:lpstr>
      <vt:lpstr>Data Collection Overview</vt:lpstr>
      <vt:lpstr>PowerPoint Presentation</vt:lpstr>
      <vt:lpstr>PowerPoint Presentation</vt:lpstr>
      <vt:lpstr>PowerPoint Presentation</vt:lpstr>
      <vt:lpstr>1: Windows Event Data from NT Kernel Logger</vt:lpstr>
      <vt:lpstr>2: API Data Provided, by Category (to be changed to PHFs)</vt:lpstr>
      <vt:lpstr>Additional Security Related Data Collected</vt:lpstr>
      <vt:lpstr>Comparison with FiveDirections</vt:lpstr>
      <vt:lpstr>Case Study 1: RIPE Provenance Tests</vt:lpstr>
      <vt:lpstr>PowerPoint Presentation</vt:lpstr>
      <vt:lpstr>PowerPoint Presentation</vt:lpstr>
      <vt:lpstr>Case Study: Without Our System</vt:lpstr>
      <vt:lpstr>Challenges and Solutions for the Collector</vt:lpstr>
      <vt:lpstr>PowerPoint Presentation</vt:lpstr>
      <vt:lpstr>Outline</vt:lpstr>
      <vt:lpstr>Our Findings Summary</vt:lpstr>
      <vt:lpstr>Our Findings Summary</vt:lpstr>
      <vt:lpstr>Our Findings Summary</vt:lpstr>
      <vt:lpstr>Our Findings Summary</vt:lpstr>
      <vt:lpstr>Our Findings Summary</vt:lpstr>
      <vt:lpstr>Policy Enforcement Results Summary</vt:lpstr>
      <vt:lpstr>Attack Campaign 1 (on Nov 13th )</vt:lpstr>
      <vt:lpstr>Attack Graph for Campaign 1</vt:lpstr>
      <vt:lpstr>Attack Graph for Campaign 2</vt:lpstr>
      <vt:lpstr>Attack Campaign 3 (on Nov 13th )</vt:lpstr>
      <vt:lpstr>Attack Graph for Campaign 2</vt:lpstr>
      <vt:lpstr>Details of obfuscated Powershell script </vt:lpstr>
      <vt:lpstr>Details of obfuscated Powershell script </vt:lpstr>
      <vt:lpstr>Details of obfuscated Powershell script </vt:lpstr>
      <vt:lpstr>Attack Campaign 4 (on Nov 19th )</vt:lpstr>
      <vt:lpstr>Attack Graph for Campaign 4</vt:lpstr>
      <vt:lpstr>Outline</vt:lpstr>
      <vt:lpstr>Motivation</vt:lpstr>
      <vt:lpstr>Motivation</vt:lpstr>
      <vt:lpstr>Challenges:</vt:lpstr>
      <vt:lpstr>Motivation</vt:lpstr>
      <vt:lpstr>System Details and Implementation</vt:lpstr>
      <vt:lpstr>Main Idea </vt:lpstr>
      <vt:lpstr>System Overview</vt:lpstr>
      <vt:lpstr>Basic Idea </vt:lpstr>
      <vt:lpstr>System Design -- ASI</vt:lpstr>
      <vt:lpstr>System Design – ASI detection with kernel monitoring</vt:lpstr>
      <vt:lpstr>System Design – ASI detection with kernel monitoring</vt:lpstr>
      <vt:lpstr>System Design – Aggregation Framework</vt:lpstr>
      <vt:lpstr>System Design – Aggregation Framework</vt:lpstr>
      <vt:lpstr>System Design – Aggregation Framework</vt:lpstr>
      <vt:lpstr>System Design</vt:lpstr>
      <vt:lpstr>System Details and Implementation</vt:lpstr>
      <vt:lpstr>System Details and Implementation</vt:lpstr>
      <vt:lpstr>System Details and Implementation</vt:lpstr>
      <vt:lpstr>System Details and Implementation</vt:lpstr>
      <vt:lpstr>Conclusions</vt:lpstr>
      <vt:lpstr>Ongoing and Future Work</vt:lpstr>
      <vt:lpstr>DARPA BAA 15-15 Transparent Computing:  Project MARPLE</vt:lpstr>
      <vt:lpstr>PowerPoint Presentation</vt:lpstr>
      <vt:lpstr>System Details and Implementation</vt:lpstr>
      <vt:lpstr>System Details and Implementation</vt:lpstr>
      <vt:lpstr>Related Work</vt:lpstr>
      <vt:lpstr>Related Work(con’t)</vt:lpstr>
    </vt:vector>
  </TitlesOfParts>
  <Company>IBM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MARPLE: Mitigating APT</dc:title>
  <dc:creator>ADMINIBM</dc:creator>
  <cp:keywords>Rational Template, Presentation Template</cp:keywords>
  <cp:lastModifiedBy>Yan Chen</cp:lastModifiedBy>
  <cp:revision>1197</cp:revision>
  <cp:lastPrinted>2013-08-09T18:03:00Z</cp:lastPrinted>
  <dcterms:created xsi:type="dcterms:W3CDTF">2015-06-27T04:44:00Z</dcterms:created>
  <dcterms:modified xsi:type="dcterms:W3CDTF">2019-05-22T19:58:12Z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2052-10.1.0.7521</vt:lpwstr>
  </property>
</Properties>
</file>