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50" r:id="rId1"/>
  </p:sldMasterIdLst>
  <p:notesMasterIdLst>
    <p:notesMasterId r:id="rId57"/>
  </p:notesMasterIdLst>
  <p:sldIdLst>
    <p:sldId id="256" r:id="rId2"/>
    <p:sldId id="266" r:id="rId3"/>
    <p:sldId id="259" r:id="rId4"/>
    <p:sldId id="320" r:id="rId5"/>
    <p:sldId id="321" r:id="rId6"/>
    <p:sldId id="317" r:id="rId7"/>
    <p:sldId id="322" r:id="rId8"/>
    <p:sldId id="349" r:id="rId9"/>
    <p:sldId id="323" r:id="rId10"/>
    <p:sldId id="324" r:id="rId11"/>
    <p:sldId id="325" r:id="rId12"/>
    <p:sldId id="297" r:id="rId13"/>
    <p:sldId id="327" r:id="rId14"/>
    <p:sldId id="328" r:id="rId15"/>
    <p:sldId id="329" r:id="rId16"/>
    <p:sldId id="275" r:id="rId17"/>
    <p:sldId id="286" r:id="rId18"/>
    <p:sldId id="351" r:id="rId19"/>
    <p:sldId id="330" r:id="rId20"/>
    <p:sldId id="314" r:id="rId21"/>
    <p:sldId id="348" r:id="rId22"/>
    <p:sldId id="346" r:id="rId23"/>
    <p:sldId id="347" r:id="rId24"/>
    <p:sldId id="332" r:id="rId25"/>
    <p:sldId id="333" r:id="rId26"/>
    <p:sldId id="334" r:id="rId27"/>
    <p:sldId id="335" r:id="rId28"/>
    <p:sldId id="336" r:id="rId29"/>
    <p:sldId id="337" r:id="rId30"/>
    <p:sldId id="338" r:id="rId31"/>
    <p:sldId id="350" r:id="rId32"/>
    <p:sldId id="339" r:id="rId33"/>
    <p:sldId id="340" r:id="rId34"/>
    <p:sldId id="341" r:id="rId35"/>
    <p:sldId id="342" r:id="rId36"/>
    <p:sldId id="343" r:id="rId37"/>
    <p:sldId id="344" r:id="rId38"/>
    <p:sldId id="265" r:id="rId39"/>
    <p:sldId id="277" r:id="rId40"/>
    <p:sldId id="352" r:id="rId41"/>
    <p:sldId id="278" r:id="rId42"/>
    <p:sldId id="279" r:id="rId43"/>
    <p:sldId id="307" r:id="rId44"/>
    <p:sldId id="280" r:id="rId45"/>
    <p:sldId id="308" r:id="rId46"/>
    <p:sldId id="312" r:id="rId47"/>
    <p:sldId id="283" r:id="rId48"/>
    <p:sldId id="284" r:id="rId49"/>
    <p:sldId id="285" r:id="rId50"/>
    <p:sldId id="353" r:id="rId51"/>
    <p:sldId id="309" r:id="rId52"/>
    <p:sldId id="310" r:id="rId53"/>
    <p:sldId id="311" r:id="rId54"/>
    <p:sldId id="313" r:id="rId55"/>
    <p:sldId id="257" r:id="rId56"/>
  </p:sldIdLst>
  <p:sldSz cx="9144000" cy="6858000" type="screen4x3"/>
  <p:notesSz cx="6858000" cy="9144000"/>
  <p:embeddedFontLst>
    <p:embeddedFont>
      <p:font typeface="Bahnschrift SemiLight" panose="020B0502040204020203" pitchFamily="34" charset="0"/>
      <p:regular r:id="rId58"/>
    </p:embeddedFont>
    <p:embeddedFont>
      <p:font typeface="Calibri" panose="020F0502020204030204" pitchFamily="34" charset="0"/>
      <p:regular r:id="rId59"/>
      <p:bold r:id="rId60"/>
      <p:italic r:id="rId61"/>
      <p:boldItalic r:id="rId62"/>
    </p:embeddedFont>
    <p:embeddedFont>
      <p:font typeface="Candara" panose="020E0502030303020204" pitchFamily="34" charset="0"/>
      <p:regular r:id="rId63"/>
      <p:bold r:id="rId64"/>
      <p:italic r:id="rId65"/>
      <p:boldItalic r:id="rId66"/>
    </p:embeddedFont>
    <p:embeddedFont>
      <p:font typeface="Eras Demi ITC" panose="020B0805030504020804" pitchFamily="34" charset="0"/>
      <p:regular r:id="rId67"/>
    </p:embeddedFont>
    <p:embeddedFont>
      <p:font typeface="Eras Medium ITC" panose="020B0602030504020804" pitchFamily="34" charset="0"/>
      <p:regular r:id="rId68"/>
    </p:embeddedFont>
    <p:embeddedFont>
      <p:font typeface="Georgia" panose="02040502050405020303" pitchFamily="18" charset="0"/>
      <p:regular r:id="rId69"/>
      <p:bold r:id="rId70"/>
      <p:italic r:id="rId71"/>
      <p:boldItalic r:id="rId72"/>
    </p:embeddedFont>
    <p:embeddedFont>
      <p:font typeface="Microsoft Sans Serif" panose="020B0604020202020204" pitchFamily="34" charset="0"/>
      <p:regular r:id="rId73"/>
    </p:embeddedFont>
    <p:embeddedFont>
      <p:font typeface="Mongolian Baiti" panose="03000500000000000000" pitchFamily="66" charset="0"/>
      <p:regular r:id="rId74"/>
    </p:embeddedFont>
    <p:embeddedFont>
      <p:font typeface="Monotype Corsiva" panose="03010101010201010101" pitchFamily="66" charset="0"/>
      <p:italic r:id="rId75"/>
    </p:embeddedFont>
    <p:embeddedFont>
      <p:font typeface="Trebuchet MS" panose="020B0603020202020204" pitchFamily="34" charset="0"/>
      <p:regular r:id="rId76"/>
      <p:bold r:id="rId77"/>
      <p:italic r:id="rId78"/>
      <p:boldItalic r:id="rId79"/>
    </p:embeddedFont>
    <p:embeddedFont>
      <p:font typeface="等线" panose="02010600030101010101" pitchFamily="2" charset="-122"/>
      <p:regular r:id="rId80"/>
      <p:bold r:id="rId81"/>
    </p:embeddedFont>
    <p:embeddedFont>
      <p:font typeface="华文新魏" panose="02010800040101010101" pitchFamily="2" charset="-122"/>
      <p:regular r:id="rId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00"/>
    <a:srgbClr val="1BA0E1"/>
    <a:srgbClr val="6B859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6" autoAdjust="0"/>
    <p:restoredTop sz="77182" autoAdjust="0"/>
  </p:normalViewPr>
  <p:slideViewPr>
    <p:cSldViewPr snapToGrid="0">
      <p:cViewPr varScale="1">
        <p:scale>
          <a:sx n="93" d="100"/>
          <a:sy n="93" d="100"/>
        </p:scale>
        <p:origin x="2117" y="67"/>
      </p:cViewPr>
      <p:guideLst/>
    </p:cSldViewPr>
  </p:slideViewPr>
  <p:notesTextViewPr>
    <p:cViewPr>
      <p:scale>
        <a:sx n="1" d="1"/>
        <a:sy n="1" d="1"/>
      </p:scale>
      <p:origin x="0" y="0"/>
    </p:cViewPr>
  </p:notesTextViewPr>
  <p:sorterViewPr>
    <p:cViewPr>
      <p:scale>
        <a:sx n="100" d="100"/>
        <a:sy n="100" d="100"/>
      </p:scale>
      <p:origin x="0" y="-40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US" altLang="zh-CN" sz="2400" dirty="0">
                <a:latin typeface="Candara" panose="020E0502030303020204" pitchFamily="34" charset="0"/>
              </a:rPr>
              <a:t>Amazon</a:t>
            </a:r>
            <a:r>
              <a:rPr lang="zh-CN" altLang="en-US" sz="2400" dirty="0"/>
              <a:t>微服务数量</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微服务数量</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Sheet1!$A$2:$A$5</c:f>
              <c:numCache>
                <c:formatCode>General</c:formatCode>
                <c:ptCount val="4"/>
                <c:pt idx="0">
                  <c:v>2010</c:v>
                </c:pt>
                <c:pt idx="1">
                  <c:v>2012</c:v>
                </c:pt>
                <c:pt idx="2">
                  <c:v>2014</c:v>
                </c:pt>
                <c:pt idx="3">
                  <c:v>2016</c:v>
                </c:pt>
              </c:numCache>
            </c:numRef>
          </c:cat>
          <c:val>
            <c:numRef>
              <c:f>Sheet1!$B$2:$B$5</c:f>
              <c:numCache>
                <c:formatCode>General</c:formatCode>
                <c:ptCount val="4"/>
                <c:pt idx="0">
                  <c:v>61</c:v>
                </c:pt>
                <c:pt idx="1">
                  <c:v>159</c:v>
                </c:pt>
                <c:pt idx="2">
                  <c:v>516</c:v>
                </c:pt>
                <c:pt idx="3">
                  <c:v>1017</c:v>
                </c:pt>
              </c:numCache>
            </c:numRef>
          </c:val>
          <c:smooth val="0"/>
          <c:extLst>
            <c:ext xmlns:c16="http://schemas.microsoft.com/office/drawing/2014/chart" uri="{C3380CC4-5D6E-409C-BE32-E72D297353CC}">
              <c16:uniqueId val="{00000000-D88A-4EFC-9B5E-72F249A97C6D}"/>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032866464"/>
        <c:axId val="1032864496"/>
      </c:lineChart>
      <c:catAx>
        <c:axId val="1032866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zh-CN"/>
          </a:p>
        </c:txPr>
        <c:crossAx val="1032864496"/>
        <c:crosses val="autoZero"/>
        <c:auto val="1"/>
        <c:lblAlgn val="ctr"/>
        <c:lblOffset val="100"/>
        <c:noMultiLvlLbl val="0"/>
      </c:catAx>
      <c:valAx>
        <c:axId val="1032864496"/>
        <c:scaling>
          <c:orientation val="minMax"/>
        </c:scaling>
        <c:delete val="1"/>
        <c:axPos val="l"/>
        <c:numFmt formatCode="General" sourceLinked="1"/>
        <c:majorTickMark val="none"/>
        <c:minorTickMark val="none"/>
        <c:tickLblPos val="nextTo"/>
        <c:crossAx val="103286646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40874-F846-40E1-A244-02985AA2D953}" type="datetimeFigureOut">
              <a:rPr lang="zh-CN" altLang="en-US" smtClean="0"/>
              <a:t>2019/8/30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501FB-C017-4F77-8080-215B71AA5833}" type="slidenum">
              <a:rPr lang="zh-CN" altLang="en-US" smtClean="0"/>
              <a:t>‹#›</a:t>
            </a:fld>
            <a:endParaRPr lang="zh-CN" altLang="en-US"/>
          </a:p>
        </p:txBody>
      </p:sp>
    </p:spTree>
    <p:extLst>
      <p:ext uri="{BB962C8B-B14F-4D97-AF65-F5344CB8AC3E}">
        <p14:creationId xmlns:p14="http://schemas.microsoft.com/office/powerpoint/2010/main" val="217752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应用程序业务逻辑的所有模块都打包并部署为整体</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0693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baseline="0" dirty="0">
                <a:solidFill>
                  <a:schemeClr val="tx1"/>
                </a:solidFill>
                <a:latin typeface="+mn-lt"/>
                <a:ea typeface="+mn-ea"/>
                <a:cs typeface="+mn-cs"/>
              </a:rPr>
              <a:t>微服务架构中仍然存在很多问题，如微服务的标准（即如何 </a:t>
            </a:r>
            <a:r>
              <a:rPr lang="zh-CN" altLang="en-US" sz="1200" b="1" i="0" u="none" strike="noStrike" kern="1200" baseline="0" dirty="0">
                <a:solidFill>
                  <a:schemeClr val="tx1"/>
                </a:solidFill>
                <a:latin typeface="+mn-lt"/>
                <a:ea typeface="+mn-ea"/>
                <a:cs typeface="+mn-cs"/>
              </a:rPr>
              <a:t>划分微服务 </a:t>
            </a:r>
            <a:r>
              <a:rPr lang="zh-CN" altLang="en-US" sz="1200" b="0" i="0" u="none" strike="noStrike" kern="1200" baseline="0" dirty="0">
                <a:solidFill>
                  <a:schemeClr val="tx1"/>
                </a:solidFill>
                <a:latin typeface="+mn-lt"/>
                <a:ea typeface="+mn-ea"/>
                <a:cs typeface="+mn-cs"/>
              </a:rPr>
              <a:t>）； </a:t>
            </a:r>
            <a:r>
              <a:rPr lang="zh-CN" altLang="en-US" sz="1200" b="1" i="0" u="none" strike="noStrike" kern="1200" baseline="0" dirty="0">
                <a:solidFill>
                  <a:schemeClr val="tx1"/>
                </a:solidFill>
                <a:latin typeface="+mn-lt"/>
                <a:ea typeface="+mn-ea"/>
                <a:cs typeface="+mn-cs"/>
              </a:rPr>
              <a:t>分布式的通信</a:t>
            </a:r>
          </a:p>
          <a:p>
            <a:r>
              <a:rPr lang="zh-CN" altLang="en-US" sz="1200" b="0" i="0" u="none" strike="noStrike" kern="1200" baseline="0" dirty="0">
                <a:solidFill>
                  <a:schemeClr val="tx1"/>
                </a:solidFill>
                <a:latin typeface="+mn-lt"/>
                <a:ea typeface="+mn-ea"/>
                <a:cs typeface="+mn-cs"/>
              </a:rPr>
              <a:t>带来的复杂性，不易于管理；分布式的数据库和事务带来的 </a:t>
            </a:r>
            <a:r>
              <a:rPr lang="zh-CN" altLang="en-US" sz="1200" b="1" i="0" u="none" strike="noStrike" kern="1200" baseline="0" dirty="0">
                <a:solidFill>
                  <a:schemeClr val="tx1"/>
                </a:solidFill>
                <a:latin typeface="+mn-lt"/>
                <a:ea typeface="+mn-ea"/>
                <a:cs typeface="+mn-cs"/>
              </a:rPr>
              <a:t>一致性 </a:t>
            </a:r>
            <a:r>
              <a:rPr lang="zh-CN" altLang="en-US" sz="1200" b="0" i="0" u="none" strike="noStrike" kern="1200" baseline="0" dirty="0">
                <a:solidFill>
                  <a:schemeClr val="tx1"/>
                </a:solidFill>
                <a:latin typeface="+mn-lt"/>
                <a:ea typeface="+mn-ea"/>
                <a:cs typeface="+mn-cs"/>
              </a:rPr>
              <a:t>问题；服务之间的依赖性对</a:t>
            </a:r>
          </a:p>
          <a:p>
            <a:r>
              <a:rPr lang="zh-CN" altLang="en-US" sz="1200" b="1" i="0" u="none" strike="noStrike" kern="1200" baseline="0" dirty="0">
                <a:solidFill>
                  <a:schemeClr val="tx1"/>
                </a:solidFill>
                <a:latin typeface="+mn-lt"/>
                <a:ea typeface="+mn-ea"/>
                <a:cs typeface="+mn-cs"/>
              </a:rPr>
              <a:t>测试 </a:t>
            </a:r>
            <a:r>
              <a:rPr lang="zh-CN" altLang="en-US" sz="1200" b="0" i="0" u="none" strike="noStrike" kern="1200" baseline="0" dirty="0">
                <a:solidFill>
                  <a:schemeClr val="tx1"/>
                </a:solidFill>
                <a:latin typeface="+mn-lt"/>
                <a:ea typeface="+mn-ea"/>
                <a:cs typeface="+mn-cs"/>
              </a:rPr>
              <a:t>来的挑战；跨多个服务的更新；复杂的服务、部署方式、配置、监控等要求不易于 </a:t>
            </a:r>
            <a:r>
              <a:rPr lang="zh-CN" altLang="en-US" sz="1200" b="1" i="0" u="none" strike="noStrike" kern="1200" baseline="0" dirty="0">
                <a:solidFill>
                  <a:schemeClr val="tx1"/>
                </a:solidFill>
                <a:latin typeface="+mn-lt"/>
                <a:ea typeface="+mn-ea"/>
                <a:cs typeface="+mn-cs"/>
              </a:rPr>
              <a:t>实现自</a:t>
            </a:r>
          </a:p>
          <a:p>
            <a:r>
              <a:rPr lang="zh-CN" altLang="en-US" sz="1200" b="1" i="0" u="none" strike="noStrike" kern="1200" baseline="0" dirty="0">
                <a:solidFill>
                  <a:schemeClr val="tx1"/>
                </a:solidFill>
                <a:latin typeface="+mn-lt"/>
                <a:ea typeface="+mn-ea"/>
                <a:cs typeface="+mn-cs"/>
              </a:rPr>
              <a:t>动化 </a:t>
            </a:r>
            <a:r>
              <a:rPr lang="zh-CN" altLang="en-US" sz="1200" b="0" i="0" u="none" strike="noStrike" kern="1200" baseline="0" dirty="0">
                <a:solidFill>
                  <a:schemeClr val="tx1"/>
                </a:solidFill>
                <a:latin typeface="+mn-lt"/>
                <a:ea typeface="+mn-ea"/>
                <a:cs typeface="+mn-cs"/>
              </a:rPr>
              <a:t>，这些问题总的对微服务中的功能都带来了或多或少的挑战，如路由发现，服务注册，访</a:t>
            </a:r>
          </a:p>
          <a:p>
            <a:r>
              <a:rPr lang="zh-CN" altLang="en-US" sz="1200" b="0" i="0" u="none" strike="noStrike" kern="1200" baseline="0" dirty="0">
                <a:solidFill>
                  <a:schemeClr val="tx1"/>
                </a:solidFill>
                <a:latin typeface="+mn-lt"/>
                <a:ea typeface="+mn-ea"/>
                <a:cs typeface="+mn-cs"/>
              </a:rPr>
              <a:t>问控制，版本管理，负载均衡等。</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527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从微服务的上线生命周期来看，从最初开发到测试、打包镜像，最后发布上线</a:t>
            </a:r>
          </a:p>
        </p:txBody>
      </p:sp>
      <p:sp>
        <p:nvSpPr>
          <p:cNvPr id="4" name="灯片编号占位符 3"/>
          <p:cNvSpPr>
            <a:spLocks noGrp="1"/>
          </p:cNvSpPr>
          <p:nvPr>
            <p:ph type="sldNum" sz="quarter" idx="5"/>
          </p:nvPr>
        </p:nvSpPr>
        <p:spPr/>
        <p:txBody>
          <a:bodyPr/>
          <a:lstStyle/>
          <a:p>
            <a:fld id="{A04501FB-C017-4F77-8080-215B71AA5833}" type="slidenum">
              <a:rPr lang="zh-CN" altLang="en-US" smtClean="0"/>
              <a:t>14</a:t>
            </a:fld>
            <a:endParaRPr lang="zh-CN" altLang="en-US"/>
          </a:p>
        </p:txBody>
      </p:sp>
    </p:spTree>
    <p:extLst>
      <p:ext uri="{BB962C8B-B14F-4D97-AF65-F5344CB8AC3E}">
        <p14:creationId xmlns:p14="http://schemas.microsoft.com/office/powerpoint/2010/main" val="690220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每一个微服务实例运行在容器中，当容器数量增加后，就需要一个管理工具来完成容器的编排和服务发现、服务注册等工作。</a:t>
            </a:r>
            <a:endParaRPr lang="en-US" altLang="zh-CN" dirty="0"/>
          </a:p>
          <a:p>
            <a:r>
              <a:rPr lang="zh-CN" altLang="en-US" dirty="0"/>
              <a:t>而这可以由</a:t>
            </a:r>
            <a:r>
              <a:rPr lang="en-US" altLang="zh-CN" dirty="0"/>
              <a:t>Kubernetes</a:t>
            </a:r>
            <a:r>
              <a:rPr lang="zh-CN" altLang="en-US" dirty="0"/>
              <a:t>完成</a:t>
            </a:r>
          </a:p>
        </p:txBody>
      </p:sp>
      <p:sp>
        <p:nvSpPr>
          <p:cNvPr id="4" name="灯片编号占位符 3"/>
          <p:cNvSpPr>
            <a:spLocks noGrp="1"/>
          </p:cNvSpPr>
          <p:nvPr>
            <p:ph type="sldNum" sz="quarter" idx="5"/>
          </p:nvPr>
        </p:nvSpPr>
        <p:spPr/>
        <p:txBody>
          <a:bodyPr/>
          <a:lstStyle/>
          <a:p>
            <a:fld id="{A04501FB-C017-4F77-8080-215B71AA5833}" type="slidenum">
              <a:rPr lang="zh-CN" altLang="en-US" smtClean="0"/>
              <a:t>15</a:t>
            </a:fld>
            <a:endParaRPr lang="zh-CN" altLang="en-US"/>
          </a:p>
        </p:txBody>
      </p:sp>
    </p:spTree>
    <p:extLst>
      <p:ext uri="{BB962C8B-B14F-4D97-AF65-F5344CB8AC3E}">
        <p14:creationId xmlns:p14="http://schemas.microsoft.com/office/powerpoint/2010/main" val="126604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为了管理复杂的微服务之间通信，出现了服务间通信的专用基础设施层，也就是服务网格。</a:t>
            </a:r>
            <a:endParaRPr lang="en-US" altLang="zh-CN" dirty="0"/>
          </a:p>
          <a:p>
            <a:endParaRPr lang="en-US" altLang="zh-CN" dirty="0"/>
          </a:p>
          <a:p>
            <a:r>
              <a:rPr lang="zh-CN" altLang="en-US" dirty="0"/>
              <a:t>一个叫做</a:t>
            </a:r>
            <a:r>
              <a:rPr lang="en-US" altLang="zh-CN" dirty="0"/>
              <a:t>sidecar</a:t>
            </a:r>
            <a:r>
              <a:rPr lang="zh-CN" altLang="en-US" dirty="0"/>
              <a:t>的</a:t>
            </a:r>
            <a:r>
              <a:rPr lang="en-US" altLang="zh-CN" dirty="0"/>
              <a:t>proxy</a:t>
            </a:r>
            <a:r>
              <a:rPr lang="zh-CN" altLang="en-US" dirty="0"/>
              <a:t>和每个微服务部署在一起，代理它的全部进出流量，在其中透明地添加加密，访问控制，负载均衡等功能。</a:t>
            </a:r>
            <a:endParaRPr lang="en-US" altLang="zh-CN" dirty="0"/>
          </a:p>
          <a:p>
            <a:endParaRPr lang="en-US" altLang="zh-CN" dirty="0"/>
          </a:p>
          <a:p>
            <a:r>
              <a:rPr lang="en-US" altLang="zh-CN" dirty="0" err="1"/>
              <a:t>Istio</a:t>
            </a:r>
            <a:r>
              <a:rPr lang="zh-CN" altLang="en-US" dirty="0"/>
              <a:t>是其中最流行的实现</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5044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借助</a:t>
            </a:r>
            <a:r>
              <a:rPr lang="en-US" altLang="zh-CN" dirty="0"/>
              <a:t>Kubernetes</a:t>
            </a:r>
            <a:r>
              <a:rPr lang="zh-CN" altLang="en-US" dirty="0"/>
              <a:t>中的</a:t>
            </a:r>
            <a:r>
              <a:rPr lang="en-US" altLang="zh-CN" dirty="0"/>
              <a:t>metrics-server</a:t>
            </a:r>
            <a:r>
              <a:rPr lang="zh-CN" altLang="en-US" dirty="0"/>
              <a:t>服务，收集所有节点和容器的</a:t>
            </a:r>
            <a:r>
              <a:rPr lang="en-US" altLang="zh-CN" dirty="0" err="1"/>
              <a:t>cpu</a:t>
            </a:r>
            <a:r>
              <a:rPr lang="zh-CN" altLang="en-US" dirty="0"/>
              <a:t>和内存使用情况。</a:t>
            </a:r>
            <a:endParaRPr lang="en-US" altLang="zh-CN" dirty="0"/>
          </a:p>
          <a:p>
            <a:r>
              <a:rPr lang="zh-CN" altLang="en-US" dirty="0"/>
              <a:t>数据采集频率可以根据需要灵活调整</a:t>
            </a:r>
          </a:p>
        </p:txBody>
      </p:sp>
      <p:sp>
        <p:nvSpPr>
          <p:cNvPr id="4" name="灯片编号占位符 3"/>
          <p:cNvSpPr>
            <a:spLocks noGrp="1"/>
          </p:cNvSpPr>
          <p:nvPr>
            <p:ph type="sldNum" sz="quarter" idx="5"/>
          </p:nvPr>
        </p:nvSpPr>
        <p:spPr/>
        <p:txBody>
          <a:bodyPr/>
          <a:lstStyle/>
          <a:p>
            <a:fld id="{A04501FB-C017-4F77-8080-215B71AA5833}" type="slidenum">
              <a:rPr lang="zh-CN" altLang="en-US" smtClean="0"/>
              <a:t>26</a:t>
            </a:fld>
            <a:endParaRPr lang="zh-CN" altLang="en-US"/>
          </a:p>
        </p:txBody>
      </p:sp>
    </p:spTree>
    <p:extLst>
      <p:ext uri="{BB962C8B-B14F-4D97-AF65-F5344CB8AC3E}">
        <p14:creationId xmlns:p14="http://schemas.microsoft.com/office/powerpoint/2010/main" val="107616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04501FB-C017-4F77-8080-215B71AA5833}" type="slidenum">
              <a:rPr lang="zh-CN" altLang="en-US" smtClean="0"/>
              <a:t>27</a:t>
            </a:fld>
            <a:endParaRPr lang="zh-CN" altLang="en-US"/>
          </a:p>
        </p:txBody>
      </p:sp>
    </p:spTree>
    <p:extLst>
      <p:ext uri="{BB962C8B-B14F-4D97-AF65-F5344CB8AC3E}">
        <p14:creationId xmlns:p14="http://schemas.microsoft.com/office/powerpoint/2010/main" val="1689085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zh-CN" altLang="en-US"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采用</a:t>
            </a:r>
            <a:r>
              <a:rPr lang="en-US" altLang="zh-CN" sz="1200" dirty="0">
                <a:solidFill>
                  <a:prstClr val="black"/>
                </a:solidFill>
                <a:latin typeface="Georgia" panose="02040502050405020303"/>
                <a:ea typeface="华文新魏" panose="02010800040101010101" pitchFamily="2" charset="-122"/>
              </a:rPr>
              <a:t>BI-LSTM </a:t>
            </a:r>
            <a:r>
              <a:rPr lang="zh-CN" altLang="en-US" sz="1200" dirty="0">
                <a:solidFill>
                  <a:prstClr val="black"/>
                </a:solidFill>
                <a:latin typeface="Georgia" panose="02040502050405020303"/>
                <a:ea typeface="华文新魏" panose="02010800040101010101" pitchFamily="2" charset="-122"/>
              </a:rPr>
              <a:t>（</a:t>
            </a:r>
            <a:r>
              <a:rPr lang="en-US" altLang="zh-CN" sz="1200" dirty="0"/>
              <a:t>Bidirectional Long Short-Term Memory</a:t>
            </a:r>
            <a:r>
              <a:rPr lang="zh-CN" altLang="en-US" sz="1200" dirty="0">
                <a:solidFill>
                  <a:prstClr val="black"/>
                </a:solidFill>
                <a:latin typeface="Georgia" panose="02040502050405020303"/>
                <a:ea typeface="华文新魏" panose="02010800040101010101" pitchFamily="2" charset="-122"/>
              </a:rPr>
              <a:t>）预测微服务未来一段时间内的资源使用情况</a:t>
            </a:r>
            <a:endParaRPr lang="zh-CN" altLang="en-US" dirty="0"/>
          </a:p>
        </p:txBody>
      </p:sp>
      <p:sp>
        <p:nvSpPr>
          <p:cNvPr id="4" name="灯片编号占位符 3"/>
          <p:cNvSpPr>
            <a:spLocks noGrp="1"/>
          </p:cNvSpPr>
          <p:nvPr>
            <p:ph type="sldNum" sz="quarter" idx="5"/>
          </p:nvPr>
        </p:nvSpPr>
        <p:spPr/>
        <p:txBody>
          <a:bodyPr/>
          <a:lstStyle/>
          <a:p>
            <a:fld id="{A04501FB-C017-4F77-8080-215B71AA5833}" type="slidenum">
              <a:rPr lang="zh-CN" altLang="en-US" smtClean="0"/>
              <a:t>28</a:t>
            </a:fld>
            <a:endParaRPr lang="zh-CN" altLang="en-US"/>
          </a:p>
        </p:txBody>
      </p:sp>
    </p:spTree>
    <p:extLst>
      <p:ext uri="{BB962C8B-B14F-4D97-AF65-F5344CB8AC3E}">
        <p14:creationId xmlns:p14="http://schemas.microsoft.com/office/powerpoint/2010/main" val="973051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首先，用包含调度算法的</a:t>
            </a:r>
            <a:r>
              <a:rPr lang="en-US" altLang="zh-CN" dirty="0"/>
              <a:t>simulator</a:t>
            </a:r>
            <a:r>
              <a:rPr lang="zh-CN" altLang="en-US" dirty="0"/>
              <a:t>产生百万条训练数据，用来训练</a:t>
            </a:r>
            <a:r>
              <a:rPr lang="en-US" altLang="zh-CN" dirty="0"/>
              <a:t>pairwise ranker</a:t>
            </a:r>
            <a:r>
              <a:rPr lang="zh-CN" altLang="en-US" dirty="0"/>
              <a:t>。</a:t>
            </a:r>
            <a:endParaRPr lang="en-US" altLang="zh-CN" dirty="0"/>
          </a:p>
          <a:p>
            <a:r>
              <a:rPr lang="zh-CN" altLang="en-US" dirty="0"/>
              <a:t>然后，当部署微服务时，</a:t>
            </a:r>
            <a:r>
              <a:rPr lang="en-US" altLang="zh-CN" dirty="0"/>
              <a:t>pairwise ranker</a:t>
            </a:r>
            <a:r>
              <a:rPr lang="zh-CN" altLang="en-US" dirty="0"/>
              <a:t>将</a:t>
            </a:r>
            <a:r>
              <a:rPr lang="en-US" altLang="zh-CN" dirty="0"/>
              <a:t>pod</a:t>
            </a:r>
            <a:r>
              <a:rPr lang="zh-CN" altLang="en-US" dirty="0"/>
              <a:t>请求的资源和所有</a:t>
            </a:r>
            <a:r>
              <a:rPr lang="en-US" altLang="zh-CN" dirty="0"/>
              <a:t>node</a:t>
            </a:r>
            <a:r>
              <a:rPr lang="zh-CN" altLang="en-US" dirty="0"/>
              <a:t>当前的可以资源作为输入，</a:t>
            </a:r>
            <a:endParaRPr lang="en-US" altLang="zh-CN" dirty="0"/>
          </a:p>
          <a:p>
            <a:r>
              <a:rPr lang="zh-CN" altLang="en-US" dirty="0"/>
              <a:t>在线预测部署方案</a:t>
            </a:r>
            <a:endParaRPr lang="en-US" altLang="zh-CN" dirty="0"/>
          </a:p>
          <a:p>
            <a:r>
              <a:rPr lang="zh-CN" altLang="en-US" dirty="0"/>
              <a:t>最后，调度器根据</a:t>
            </a:r>
            <a:r>
              <a:rPr lang="en-US" altLang="zh-CN" dirty="0"/>
              <a:t>pairwise ranker</a:t>
            </a:r>
            <a:r>
              <a:rPr lang="zh-CN" altLang="en-US" dirty="0"/>
              <a:t>产生的部署方案调度部署</a:t>
            </a:r>
            <a:r>
              <a:rPr lang="en-US" altLang="zh-CN" dirty="0"/>
              <a:t>pod</a:t>
            </a:r>
            <a:r>
              <a:rPr lang="zh-CN" altLang="en-US" dirty="0"/>
              <a:t>到</a:t>
            </a:r>
            <a:r>
              <a:rPr lang="en-US" altLang="zh-CN" dirty="0"/>
              <a:t>node</a:t>
            </a:r>
            <a:r>
              <a:rPr lang="zh-CN" altLang="en-US" dirty="0"/>
              <a:t>上运行。</a:t>
            </a:r>
          </a:p>
        </p:txBody>
      </p:sp>
      <p:sp>
        <p:nvSpPr>
          <p:cNvPr id="4" name="灯片编号占位符 3"/>
          <p:cNvSpPr>
            <a:spLocks noGrp="1"/>
          </p:cNvSpPr>
          <p:nvPr>
            <p:ph type="sldNum" sz="quarter" idx="5"/>
          </p:nvPr>
        </p:nvSpPr>
        <p:spPr/>
        <p:txBody>
          <a:bodyPr/>
          <a:lstStyle/>
          <a:p>
            <a:fld id="{A04501FB-C017-4F77-8080-215B71AA5833}" type="slidenum">
              <a:rPr lang="zh-CN" altLang="en-US" smtClean="0"/>
              <a:t>30</a:t>
            </a:fld>
            <a:endParaRPr lang="zh-CN" altLang="en-US"/>
          </a:p>
        </p:txBody>
      </p:sp>
    </p:spTree>
    <p:extLst>
      <p:ext uri="{BB962C8B-B14F-4D97-AF65-F5344CB8AC3E}">
        <p14:creationId xmlns:p14="http://schemas.microsoft.com/office/powerpoint/2010/main" val="3054934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首先，用包含调度算法的</a:t>
            </a:r>
            <a:r>
              <a:rPr lang="en-US" altLang="zh-CN" dirty="0"/>
              <a:t>simulator</a:t>
            </a:r>
            <a:r>
              <a:rPr lang="zh-CN" altLang="en-US" dirty="0"/>
              <a:t>产生百万条训练数据，用来训练</a:t>
            </a:r>
            <a:r>
              <a:rPr lang="en-US" altLang="zh-CN" dirty="0"/>
              <a:t>pairwise ranker</a:t>
            </a:r>
            <a:r>
              <a:rPr lang="zh-CN" altLang="en-US" dirty="0"/>
              <a:t>。</a:t>
            </a:r>
            <a:endParaRPr lang="en-US" altLang="zh-CN" dirty="0"/>
          </a:p>
          <a:p>
            <a:r>
              <a:rPr lang="zh-CN" altLang="en-US" dirty="0"/>
              <a:t>然后，当部署微服务时，</a:t>
            </a:r>
            <a:r>
              <a:rPr lang="en-US" altLang="zh-CN" dirty="0"/>
              <a:t>pairwise ranker</a:t>
            </a:r>
            <a:r>
              <a:rPr lang="zh-CN" altLang="en-US" dirty="0"/>
              <a:t>将</a:t>
            </a:r>
            <a:r>
              <a:rPr lang="en-US" altLang="zh-CN" dirty="0"/>
              <a:t>pod</a:t>
            </a:r>
            <a:r>
              <a:rPr lang="zh-CN" altLang="en-US" dirty="0"/>
              <a:t>请求的资源和所有</a:t>
            </a:r>
            <a:r>
              <a:rPr lang="en-US" altLang="zh-CN" dirty="0"/>
              <a:t>node</a:t>
            </a:r>
            <a:r>
              <a:rPr lang="zh-CN" altLang="en-US" dirty="0"/>
              <a:t>当前的可以资源作为输入，</a:t>
            </a:r>
            <a:endParaRPr lang="en-US" altLang="zh-CN" dirty="0"/>
          </a:p>
          <a:p>
            <a:r>
              <a:rPr lang="zh-CN" altLang="en-US" dirty="0"/>
              <a:t>在线预测部署方案</a:t>
            </a:r>
            <a:endParaRPr lang="en-US" altLang="zh-CN" dirty="0"/>
          </a:p>
          <a:p>
            <a:r>
              <a:rPr lang="zh-CN" altLang="en-US" dirty="0"/>
              <a:t>最后，调度器根据</a:t>
            </a:r>
            <a:r>
              <a:rPr lang="en-US" altLang="zh-CN" dirty="0"/>
              <a:t>pairwise ranker</a:t>
            </a:r>
            <a:r>
              <a:rPr lang="zh-CN" altLang="en-US" dirty="0"/>
              <a:t>产生的部署方案调度部署</a:t>
            </a:r>
            <a:r>
              <a:rPr lang="en-US" altLang="zh-CN" dirty="0"/>
              <a:t>pod</a:t>
            </a:r>
            <a:r>
              <a:rPr lang="zh-CN" altLang="en-US" dirty="0"/>
              <a:t>到</a:t>
            </a:r>
            <a:r>
              <a:rPr lang="en-US" altLang="zh-CN" dirty="0"/>
              <a:t>node</a:t>
            </a:r>
            <a:r>
              <a:rPr lang="zh-CN" altLang="en-US" dirty="0"/>
              <a:t>上运行。</a:t>
            </a:r>
          </a:p>
        </p:txBody>
      </p:sp>
      <p:sp>
        <p:nvSpPr>
          <p:cNvPr id="4" name="灯片编号占位符 3"/>
          <p:cNvSpPr>
            <a:spLocks noGrp="1"/>
          </p:cNvSpPr>
          <p:nvPr>
            <p:ph type="sldNum" sz="quarter" idx="5"/>
          </p:nvPr>
        </p:nvSpPr>
        <p:spPr/>
        <p:txBody>
          <a:bodyPr/>
          <a:lstStyle/>
          <a:p>
            <a:fld id="{A04501FB-C017-4F77-8080-215B71AA5833}" type="slidenum">
              <a:rPr lang="zh-CN" altLang="en-US" smtClean="0"/>
              <a:t>31</a:t>
            </a:fld>
            <a:endParaRPr lang="zh-CN" altLang="en-US"/>
          </a:p>
        </p:txBody>
      </p:sp>
    </p:spTree>
    <p:extLst>
      <p:ext uri="{BB962C8B-B14F-4D97-AF65-F5344CB8AC3E}">
        <p14:creationId xmlns:p14="http://schemas.microsoft.com/office/powerpoint/2010/main" val="4169841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AI</a:t>
            </a:r>
            <a:r>
              <a:rPr lang="zh-CN" altLang="en-US" dirty="0"/>
              <a:t>主要体现在“预测”这一块，</a:t>
            </a:r>
            <a:r>
              <a:rPr lang="en-US" altLang="zh-CN" dirty="0"/>
              <a:t>proactive</a:t>
            </a:r>
            <a:r>
              <a:rPr lang="zh-CN" altLang="en-US" dirty="0"/>
              <a:t>是</a:t>
            </a:r>
            <a:r>
              <a:rPr lang="en-US" altLang="zh-CN" dirty="0"/>
              <a:t>AI</a:t>
            </a:r>
            <a:r>
              <a:rPr lang="zh-CN" altLang="en-US" dirty="0"/>
              <a:t>带来的好处</a:t>
            </a:r>
            <a:endParaRPr lang="en-US" altLang="zh-CN" dirty="0"/>
          </a:p>
          <a:p>
            <a:r>
              <a:rPr kumimoji="0" lang="zh-CN" altLang="en-US"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基于阈值的被动伸缩机制 需要资源利用率先达到阈值后，才能出发伸缩行为，因此，存在资源竞争和服务中断风险。</a:t>
            </a:r>
            <a:endPar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AMIO</a:t>
            </a:r>
            <a:r>
              <a:rPr kumimoji="0" lang="zh-CN" altLang="en-US"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：采用</a:t>
            </a:r>
            <a:r>
              <a:rPr lang="en-US" altLang="zh-CN" sz="1200" dirty="0">
                <a:solidFill>
                  <a:prstClr val="black"/>
                </a:solidFill>
                <a:latin typeface="Georgia" panose="02040502050405020303"/>
                <a:ea typeface="华文新魏" panose="02010800040101010101" pitchFamily="2" charset="-122"/>
              </a:rPr>
              <a:t>BI-LSTM </a:t>
            </a:r>
            <a:r>
              <a:rPr lang="zh-CN" altLang="en-US" sz="1200" dirty="0">
                <a:solidFill>
                  <a:prstClr val="black"/>
                </a:solidFill>
                <a:latin typeface="Georgia" panose="02040502050405020303"/>
                <a:ea typeface="华文新魏" panose="02010800040101010101" pitchFamily="2" charset="-122"/>
              </a:rPr>
              <a:t>神经网络预测微服务未来一段时间内的资源使用情况，并</a:t>
            </a:r>
            <a:r>
              <a:rPr kumimoji="0" lang="zh-CN" altLang="en-US"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根据预测结果提前进行伸缩，有效避免资源使用率达到阈值。</a:t>
            </a:r>
            <a:endPar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结合预测可以达到主动地伸缩。</a:t>
            </a:r>
            <a:endPar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endParaRPr lang="zh-CN" altLang="en-US" dirty="0"/>
          </a:p>
        </p:txBody>
      </p:sp>
      <p:sp>
        <p:nvSpPr>
          <p:cNvPr id="4" name="灯片编号占位符 3"/>
          <p:cNvSpPr>
            <a:spLocks noGrp="1"/>
          </p:cNvSpPr>
          <p:nvPr>
            <p:ph type="sldNum" sz="quarter" idx="5"/>
          </p:nvPr>
        </p:nvSpPr>
        <p:spPr/>
        <p:txBody>
          <a:bodyPr/>
          <a:lstStyle/>
          <a:p>
            <a:fld id="{A04501FB-C017-4F77-8080-215B71AA5833}" type="slidenum">
              <a:rPr lang="zh-CN" altLang="en-US" smtClean="0"/>
              <a:t>32</a:t>
            </a:fld>
            <a:endParaRPr lang="zh-CN" altLang="en-US"/>
          </a:p>
        </p:txBody>
      </p:sp>
    </p:spTree>
    <p:extLst>
      <p:ext uri="{BB962C8B-B14F-4D97-AF65-F5344CB8AC3E}">
        <p14:creationId xmlns:p14="http://schemas.microsoft.com/office/powerpoint/2010/main" val="375951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应用程序业务逻辑的所有模块都打包并部署为整体</a:t>
            </a:r>
            <a:endParaRPr lang="en-US" altLang="zh-CN" dirty="0"/>
          </a:p>
          <a:p>
            <a:endParaRPr lang="en-US" altLang="zh-CN"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4483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676767"/>
                </a:solidFill>
                <a:effectLst/>
                <a:uLnTx/>
                <a:uFillTx/>
                <a:latin typeface="Georgia" panose="02040502050405020303" pitchFamily="18" charset="0"/>
                <a:ea typeface="华文新魏" panose="02010800040101010101" pitchFamily="2" charset="-122"/>
                <a:cs typeface="+mn-cs"/>
              </a:rPr>
              <a:t>作者分别说了中国和北美企业应用微服务的时候感觉最大的挑战。</a:t>
            </a:r>
            <a:endParaRPr kumimoji="0" lang="en-US" altLang="zh-CN" sz="1200" b="0" i="0" u="none" strike="noStrike" kern="1200" cap="none" spc="0" normalizeH="0" baseline="0" noProof="0" dirty="0">
              <a:ln>
                <a:noFill/>
              </a:ln>
              <a:solidFill>
                <a:srgbClr val="676767"/>
              </a:solidFill>
              <a:effectLst/>
              <a:uLnTx/>
              <a:uFillTx/>
              <a:latin typeface="Georgia" panose="02040502050405020303" pitchFamily="18" charset="0"/>
              <a:ea typeface="华文新魏" panose="0201080004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676767"/>
                </a:solidFill>
                <a:effectLst/>
                <a:uLnTx/>
                <a:uFillTx/>
                <a:latin typeface="Georgia" panose="02040502050405020303" pitchFamily="18" charset="0"/>
                <a:ea typeface="华文新魏" panose="02010800040101010101" pitchFamily="2" charset="-122"/>
                <a:cs typeface="+mn-cs"/>
              </a:rPr>
              <a:t>虽然作者想要表达中国相对北美在微服务领域还处于比较初级的阶段，但是从中我们也能够看出，微服务的复杂性和安全是这一领域非常重要的挑战。我们的工作也将瞄准这两类挑战。</a:t>
            </a:r>
            <a:endParaRPr kumimoji="0" lang="en-US" altLang="zh-CN" sz="1200" b="0" i="0" u="none" strike="noStrike" kern="1200" cap="none" spc="0" normalizeH="0" baseline="0" noProof="0" dirty="0">
              <a:ln>
                <a:noFill/>
              </a:ln>
              <a:solidFill>
                <a:srgbClr val="676767"/>
              </a:solidFill>
              <a:effectLst/>
              <a:uLnTx/>
              <a:uFillTx/>
              <a:latin typeface="Georgia" panose="02040502050405020303" pitchFamily="18" charset="0"/>
              <a:ea typeface="华文新魏" panose="02010800040101010101" pitchFamily="2" charset="-122"/>
              <a:cs typeface="+mn-cs"/>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9406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在微服务环境下，之前通过可信的程序内部调用进行的模块间通信通过不可信的网络调用暴露出来，这带来了潜在的攻击面。因为网络通信可能被伪造，或被劫持。</a:t>
            </a:r>
            <a:endParaRPr lang="en-US" altLang="zh-CN" dirty="0"/>
          </a:p>
          <a:p>
            <a:r>
              <a:rPr lang="zh-CN" altLang="en-US" dirty="0"/>
              <a:t>因此，微服务的实践中通常使用</a:t>
            </a:r>
            <a:r>
              <a:rPr lang="en-US" altLang="zh-CN" dirty="0" err="1"/>
              <a:t>ssl</a:t>
            </a:r>
            <a:r>
              <a:rPr lang="en-US" altLang="zh-CN" dirty="0"/>
              <a:t>/</a:t>
            </a:r>
            <a:r>
              <a:rPr lang="en-US" altLang="zh-CN" dirty="0" err="1"/>
              <a:t>mtls</a:t>
            </a:r>
            <a:r>
              <a:rPr lang="zh-CN" altLang="en-US" dirty="0"/>
              <a:t>等方式进行认证和加密，保护服务间通讯，流行的基础架构比如</a:t>
            </a:r>
            <a:r>
              <a:rPr lang="en-US" altLang="zh-CN" dirty="0" err="1"/>
              <a:t>kubernetes</a:t>
            </a:r>
            <a:r>
              <a:rPr lang="zh-CN" altLang="en-US" dirty="0"/>
              <a:t>和</a:t>
            </a:r>
            <a:r>
              <a:rPr lang="en-US" altLang="zh-CN" dirty="0" err="1"/>
              <a:t>istio</a:t>
            </a:r>
            <a:r>
              <a:rPr lang="zh-CN" altLang="en-US" dirty="0"/>
              <a:t>也提供了这类功能。</a:t>
            </a:r>
          </a:p>
        </p:txBody>
      </p:sp>
      <p:sp>
        <p:nvSpPr>
          <p:cNvPr id="4" name="灯片编号占位符 3"/>
          <p:cNvSpPr>
            <a:spLocks noGrp="1"/>
          </p:cNvSpPr>
          <p:nvPr>
            <p:ph type="sldNum" sz="quarter" idx="5"/>
          </p:nvPr>
        </p:nvSpPr>
        <p:spPr/>
        <p:txBody>
          <a:bodyPr/>
          <a:lstStyle/>
          <a:p>
            <a:fld id="{A04501FB-C017-4F77-8080-215B71AA5833}" type="slidenum">
              <a:rPr lang="zh-CN" altLang="en-US" smtClean="0"/>
              <a:t>40</a:t>
            </a:fld>
            <a:endParaRPr lang="zh-CN" altLang="en-US"/>
          </a:p>
        </p:txBody>
      </p:sp>
    </p:spTree>
    <p:extLst>
      <p:ext uri="{BB962C8B-B14F-4D97-AF65-F5344CB8AC3E}">
        <p14:creationId xmlns:p14="http://schemas.microsoft.com/office/powerpoint/2010/main" val="613892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然而，仅仅加密还是不够的。如之前所说，微服务可能被攻破，而一旦微服务及其所在的容器被攻击者攻破，攻击者就可以躲在被攻破的微服务的</a:t>
            </a:r>
            <a:r>
              <a:rPr lang="en-US" altLang="zh-CN" dirty="0" err="1"/>
              <a:t>ip</a:t>
            </a:r>
            <a:r>
              <a:rPr lang="zh-CN" altLang="en-US" dirty="0"/>
              <a:t>或证书背后，向其他微服务发送恶意的请求来发起攻击或窃取信息。这就是我们的威胁模型。</a:t>
            </a:r>
            <a:endParaRPr lang="en-US" altLang="zh-CN" dirty="0"/>
          </a:p>
          <a:p>
            <a:r>
              <a:rPr lang="zh-CN" altLang="en-US" dirty="0"/>
              <a:t>如图所示，，，，，</a:t>
            </a:r>
            <a:endParaRPr lang="en-US" altLang="zh-CN" dirty="0"/>
          </a:p>
          <a:p>
            <a:r>
              <a:rPr lang="zh-CN" altLang="en-US" dirty="0"/>
              <a:t>解决方案就是服务间的细粒度访问控制。在上面的例子里，可以通过限定只有</a:t>
            </a:r>
            <a:r>
              <a:rPr lang="en-US" altLang="zh-CN" dirty="0"/>
              <a:t>frontend</a:t>
            </a:r>
            <a:r>
              <a:rPr lang="zh-CN" altLang="en-US" dirty="0"/>
              <a:t>才能访问</a:t>
            </a:r>
            <a:r>
              <a:rPr lang="en-US" altLang="zh-CN" dirty="0"/>
              <a:t>backend</a:t>
            </a:r>
            <a:r>
              <a:rPr lang="zh-CN" altLang="en-US" dirty="0"/>
              <a:t>来抵御相应的攻击。</a:t>
            </a:r>
            <a:endParaRPr lang="en-US" altLang="zh-CN" dirty="0"/>
          </a:p>
          <a:p>
            <a:endParaRPr lang="en-US" altLang="zh-CN"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这在微服务安全的三个层次中属于微服务间的安全。</a:t>
            </a:r>
            <a:r>
              <a:rPr kumimoji="0" lang="zh-CN" altLang="en-US" sz="24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安全的层次</a:t>
            </a:r>
            <a:endParaRPr kumimoji="0" lang="en-US" altLang="zh-CN" sz="24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endParaRPr>
          </a:p>
          <a:p>
            <a:pPr marL="742950" lvl="1" indent="-285750">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最终用户安全</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lvl="1" indent="-285750">
              <a:buFont typeface="Arial" panose="020B0604020202020204" pitchFamily="34" charset="0"/>
              <a:buChar char="•"/>
              <a:defRPr/>
            </a:pPr>
            <a:r>
              <a:rPr kumimoji="0" lang="zh-CN" altLang="en-US" sz="2400" b="1"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微服务间安全</a:t>
            </a:r>
            <a:endParaRPr kumimoji="0" lang="en-US" altLang="zh-CN" sz="2400" b="1"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endParaRPr>
          </a:p>
          <a:p>
            <a:pPr marL="742950" lvl="1" indent="-285750">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微服务开发阶段的安全</a:t>
            </a:r>
          </a:p>
          <a:p>
            <a:endParaRPr lang="en-US" altLang="zh-CN"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178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流行的微服务基础架构也提供了服务间授权功能。为了实现控制的灵活性，它们通常将</a:t>
            </a:r>
            <a:r>
              <a:rPr lang="en-US" altLang="zh-CN" dirty="0" err="1"/>
              <a:t>rbac</a:t>
            </a:r>
            <a:r>
              <a:rPr lang="zh-CN" altLang="en-US" dirty="0"/>
              <a:t>和</a:t>
            </a:r>
            <a:r>
              <a:rPr lang="en-US" altLang="zh-CN" dirty="0" err="1"/>
              <a:t>abac</a:t>
            </a:r>
            <a:r>
              <a:rPr lang="zh-CN" altLang="en-US" dirty="0"/>
              <a:t>的思想结合起来，通过复杂的访问控制策略进行细粒度的访问控制。</a:t>
            </a:r>
            <a:endParaRPr lang="en-US" altLang="zh-CN" dirty="0"/>
          </a:p>
          <a:p>
            <a:endParaRPr lang="en-US" altLang="zh-CN" dirty="0"/>
          </a:p>
          <a:p>
            <a:r>
              <a:rPr lang="zh-CN" altLang="en-US" dirty="0"/>
              <a:t>定义一个访问控制策略需要两步，第一，。。。第二，。。。</a:t>
            </a:r>
            <a:endParaRPr lang="en-US" altLang="zh-CN" dirty="0"/>
          </a:p>
          <a:p>
            <a:endParaRPr lang="en-US" altLang="zh-CN" dirty="0"/>
          </a:p>
          <a:p>
            <a:r>
              <a:rPr lang="zh-CN" altLang="en-US" dirty="0"/>
              <a:t>然而，目前在业界这一过程完全依靠管理员的手工配置，这对少数微服务的应用来说可能可以，但对大规模的微服务应用呢？</a:t>
            </a:r>
            <a:endParaRPr lang="en-US" altLang="zh-CN"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5345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在大规模的微服务应用中，微服务的数目首先非常巨大，下面的图描述了</a:t>
            </a:r>
            <a:r>
              <a:rPr lang="en-US" altLang="zh-CN" dirty="0"/>
              <a:t>twitter</a:t>
            </a:r>
            <a:r>
              <a:rPr lang="zh-CN" altLang="en-US" dirty="0"/>
              <a:t>等公司微服务应用的复杂性。</a:t>
            </a:r>
            <a:endParaRPr lang="en-US" altLang="zh-CN" dirty="0"/>
          </a:p>
          <a:p>
            <a:endParaRPr lang="en-US" altLang="zh-CN" dirty="0"/>
          </a:p>
          <a:p>
            <a:r>
              <a:rPr lang="zh-CN" altLang="en-US" dirty="0"/>
              <a:t>由于微服务的敏捷性的特点，它们会频繁更新迭代，相互之间的依赖关系也会动态变化。</a:t>
            </a:r>
            <a:endParaRPr lang="en-US" altLang="zh-CN" dirty="0"/>
          </a:p>
          <a:p>
            <a:endParaRPr lang="en-US" altLang="zh-CN" dirty="0"/>
          </a:p>
          <a:p>
            <a:r>
              <a:rPr lang="zh-CN" altLang="en-US" dirty="0"/>
              <a:t>这两点使手动配置的方法完全不适用，强大的服务间访问控制机制也没有得到很好的应用。</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499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我们从中发现了核心的问题：服务间访问控制机制缺少自动化。</a:t>
            </a:r>
            <a:endParaRPr lang="en-US" altLang="zh-CN" dirty="0"/>
          </a:p>
          <a:p>
            <a:endParaRPr lang="en-US" altLang="zh-CN" dirty="0"/>
          </a:p>
          <a:p>
            <a:r>
              <a:rPr lang="zh-CN" altLang="en-US" dirty="0"/>
              <a:t>一个自动的访问控制机制必须满足以下要求，首先；其次；最后。</a:t>
            </a:r>
            <a:endParaRPr lang="en-US" altLang="zh-CN" dirty="0"/>
          </a:p>
          <a:p>
            <a:endParaRPr lang="en-US" altLang="zh-CN" dirty="0"/>
          </a:p>
          <a:p>
            <a:r>
              <a:rPr lang="zh-CN" altLang="en-US" dirty="0"/>
              <a:t>目前还没有对微服务领域安全策略自动化的研究，我们调研了现有的安全策略自动化方案，看看它们能不能满足微服务场景的要求。</a:t>
            </a:r>
            <a:endParaRPr lang="en-US" altLang="zh-CN" dirty="0"/>
          </a:p>
          <a:p>
            <a:endParaRPr lang="en-US" altLang="zh-CN" dirty="0"/>
          </a:p>
          <a:p>
            <a:r>
              <a:rPr lang="zh-CN" altLang="en-US" dirty="0"/>
              <a:t>这些工作大致可以分为三类，第一类是基于文档的方法，使用</a:t>
            </a:r>
            <a:r>
              <a:rPr lang="en-US" altLang="zh-CN" dirty="0" err="1"/>
              <a:t>nlp</a:t>
            </a:r>
            <a:r>
              <a:rPr lang="zh-CN" altLang="en-US" dirty="0"/>
              <a:t>的方法从文档中提取安全策略模式，比如谁能访问什么。它们的准确性较低，由于使用自然语言描述，通常粒度较粗。</a:t>
            </a:r>
            <a:endParaRPr lang="en-US" altLang="zh-CN" dirty="0"/>
          </a:p>
          <a:p>
            <a:r>
              <a:rPr lang="zh-CN" altLang="en-US" dirty="0"/>
              <a:t>第二类是基于历史的方法，通过动态监控或挖掘历史访问数据，生成安全策略。这类方法非常依赖充足的历史数据进行训练，在完整性和敏捷性方面都没有保证。</a:t>
            </a:r>
            <a:endParaRPr lang="en-US" altLang="zh-CN" dirty="0"/>
          </a:p>
          <a:p>
            <a:r>
              <a:rPr lang="zh-CN" altLang="en-US" dirty="0"/>
              <a:t>第三类是手工建模，再由模型生成安全策略，由于要求手工对应用逻辑进行建模，它比较耗时且容易出错，在敏捷性方面也有不足。</a:t>
            </a:r>
            <a:endParaRPr lang="en-US" altLang="zh-CN"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3094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假设：</a:t>
            </a:r>
            <a:endParaRPr lang="en-US" altLang="zh-CN" dirty="0"/>
          </a:p>
          <a:p>
            <a:r>
              <a:rPr lang="zh-CN" altLang="en-US" dirty="0"/>
              <a:t>由于现在成熟的代码审查机制，一份代码上线前会经过多人的审核，这在一定程度上保证了代码的可信性</a:t>
            </a:r>
            <a:endParaRPr lang="en-US" altLang="zh-CN" dirty="0"/>
          </a:p>
          <a:p>
            <a:r>
              <a:rPr lang="zh-CN" altLang="en-US" dirty="0"/>
              <a:t>另外，对大多数攻击者来说，攻破一个运行中的微服务以及其容器壁修改代码仓库中的代码可行的多。</a:t>
            </a:r>
            <a:endParaRPr lang="en-US" altLang="zh-CN" dirty="0"/>
          </a:p>
          <a:p>
            <a:endParaRPr lang="en-US" altLang="zh-CN" dirty="0"/>
          </a:p>
          <a:p>
            <a:r>
              <a:rPr lang="zh-CN" altLang="en-US" dirty="0"/>
              <a:t>在私有云中，拥有微服务的全部源代码是常见的情况。</a:t>
            </a:r>
            <a:endParaRPr lang="en-US" altLang="zh-CN" dirty="0"/>
          </a:p>
          <a:p>
            <a:endParaRPr lang="en-US" altLang="zh-CN" dirty="0"/>
          </a:p>
          <a:p>
            <a:r>
              <a:rPr lang="zh-CN" altLang="en-US" dirty="0"/>
              <a:t>即使假设不成立，我们可以引入管理员离线审核来解决这一问题。</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6851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CI/CD</a:t>
            </a:r>
            <a:r>
              <a:rPr lang="zh-CN" altLang="en-US" dirty="0"/>
              <a:t>：</a:t>
            </a:r>
            <a:r>
              <a:rPr lang="en-US" altLang="zh-CN" sz="1200" b="0" i="0" kern="1200" dirty="0">
                <a:solidFill>
                  <a:schemeClr val="tx1"/>
                </a:solidFill>
                <a:effectLst/>
                <a:latin typeface="+mn-lt"/>
                <a:ea typeface="+mn-ea"/>
                <a:cs typeface="+mn-cs"/>
              </a:rPr>
              <a:t>continuous integration/continuous deployment</a:t>
            </a:r>
          </a:p>
          <a:p>
            <a:r>
              <a:rPr lang="zh-CN" altLang="en-US" dirty="0"/>
              <a:t>持续集成，持续部署是微服务开发和部署的自动化的开发和部署的工作流程，虚线描述了微服务</a:t>
            </a:r>
            <a:r>
              <a:rPr lang="en-US" altLang="zh-CN" dirty="0"/>
              <a:t>e</a:t>
            </a:r>
            <a:r>
              <a:rPr lang="zh-CN" altLang="en-US" dirty="0"/>
              <a:t>的开发和部署过程。微服务的代码会被提交到</a:t>
            </a:r>
            <a:r>
              <a:rPr lang="en-US" altLang="zh-CN" dirty="0"/>
              <a:t>CI server</a:t>
            </a:r>
            <a:r>
              <a:rPr lang="zh-CN" altLang="en-US" dirty="0"/>
              <a:t>上由一系列工具如</a:t>
            </a:r>
            <a:r>
              <a:rPr lang="en-US" altLang="zh-CN" dirty="0" err="1"/>
              <a:t>jekins</a:t>
            </a:r>
            <a:r>
              <a:rPr lang="zh-CN" altLang="en-US" dirty="0"/>
              <a:t>，</a:t>
            </a:r>
            <a:r>
              <a:rPr lang="en-US" altLang="zh-CN" dirty="0" err="1"/>
              <a:t>coverity</a:t>
            </a:r>
            <a:r>
              <a:rPr lang="zh-CN" altLang="en-US" dirty="0"/>
              <a:t>进行自动化测试和自动代码检查，我们的</a:t>
            </a:r>
            <a:r>
              <a:rPr lang="en-US" altLang="zh-CN" dirty="0"/>
              <a:t>static analysis engine </a:t>
            </a:r>
            <a:r>
              <a:rPr lang="zh-CN" altLang="en-US" dirty="0"/>
              <a:t>部署在这里可以无缝的和微服务的生命周期结合在一起。</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9027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静态的提取微服务可能发起的请求有多种方式。</a:t>
            </a:r>
            <a:endParaRPr lang="en-US" altLang="zh-CN" dirty="0"/>
          </a:p>
          <a:p>
            <a:r>
              <a:rPr lang="zh-CN" altLang="en-US" dirty="0"/>
              <a:t>模式匹配的检索方法虽然速度快，但是很难准确的提取调用的</a:t>
            </a:r>
            <a:r>
              <a:rPr lang="en-US" altLang="zh-CN" dirty="0"/>
              <a:t>attributes</a:t>
            </a:r>
            <a:r>
              <a:rPr lang="zh-CN" altLang="en-US" dirty="0"/>
              <a:t>，因为某些参数可能会被多次修改。</a:t>
            </a:r>
            <a:endParaRPr lang="en-US" altLang="zh-CN" dirty="0"/>
          </a:p>
          <a:p>
            <a:r>
              <a:rPr lang="zh-CN" altLang="en-US" dirty="0"/>
              <a:t>而使用污点分析在全部变量的数据流中跟踪其</a:t>
            </a:r>
            <a:r>
              <a:rPr lang="en-US" altLang="zh-CN" dirty="0"/>
              <a:t>define and use </a:t>
            </a:r>
            <a:r>
              <a:rPr lang="zh-CN" altLang="en-US" dirty="0"/>
              <a:t>虽然准确，但是会导致状态空间爆炸的问题，引入较大的开销。</a:t>
            </a:r>
            <a:endParaRPr lang="en-US" altLang="zh-CN" dirty="0"/>
          </a:p>
          <a:p>
            <a:endParaRPr lang="en-US" altLang="zh-CN" dirty="0"/>
          </a:p>
          <a:p>
            <a:r>
              <a:rPr lang="zh-CN" altLang="en-US" dirty="0"/>
              <a:t>因此，我们只从进行网络</a:t>
            </a:r>
            <a:r>
              <a:rPr lang="en-US" altLang="zh-CN" dirty="0" err="1"/>
              <a:t>api</a:t>
            </a:r>
            <a:r>
              <a:rPr lang="zh-CN" altLang="en-US" dirty="0"/>
              <a:t>调用的语句出发，进行程序切片。</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868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Manifest file</a:t>
            </a:r>
            <a:r>
              <a:rPr lang="zh-CN" altLang="en-US" dirty="0"/>
              <a:t>：包含静态分析提取出的微服务可能发起哪些请求</a:t>
            </a:r>
            <a:endParaRPr lang="en-US" altLang="zh-CN" dirty="0"/>
          </a:p>
          <a:p>
            <a:pPr marL="228600" indent="-228600">
              <a:buAutoNum type="arabicPeriod"/>
            </a:pPr>
            <a:r>
              <a:rPr lang="en-US" altLang="zh-CN" dirty="0"/>
              <a:t>Service registration</a:t>
            </a:r>
            <a:r>
              <a:rPr lang="zh-CN" altLang="en-US" dirty="0"/>
              <a:t>：包含一个微服务能够提供哪些服务，即</a:t>
            </a:r>
            <a:r>
              <a:rPr lang="en-US" altLang="zh-CN" dirty="0"/>
              <a:t>1</a:t>
            </a:r>
            <a:r>
              <a:rPr lang="zh-CN" altLang="en-US" dirty="0"/>
              <a:t>中请求的</a:t>
            </a:r>
            <a:r>
              <a:rPr lang="en-US" altLang="zh-CN" dirty="0" err="1"/>
              <a:t>callee</a:t>
            </a:r>
            <a:endParaRPr lang="en-US" altLang="zh-CN" dirty="0"/>
          </a:p>
          <a:p>
            <a:pPr marL="228600" indent="-228600">
              <a:buAutoNum type="arabicPeriod"/>
            </a:pPr>
            <a:r>
              <a:rPr lang="en-US" altLang="zh-CN" dirty="0"/>
              <a:t>Inter-service traffic management rule: </a:t>
            </a:r>
            <a:r>
              <a:rPr lang="zh-CN" altLang="en-US" dirty="0"/>
              <a:t>请求最后将会到达哪里。服务间流量管理规则也会影响服务间调用逻辑</a:t>
            </a:r>
            <a:endParaRPr lang="en-US" altLang="zh-CN" dirty="0"/>
          </a:p>
          <a:p>
            <a:pPr marL="0" indent="0">
              <a:buNone/>
            </a:pPr>
            <a:r>
              <a:rPr lang="en-US" altLang="zh-CN" dirty="0"/>
              <a:t>     </a:t>
            </a:r>
            <a:r>
              <a:rPr lang="zh-CN" altLang="en-US" dirty="0"/>
              <a:t>例如：在上图的例子中，管理员将来自</a:t>
            </a:r>
            <a:r>
              <a:rPr lang="en-US" altLang="zh-CN" dirty="0"/>
              <a:t>product</a:t>
            </a:r>
            <a:r>
              <a:rPr lang="zh-CN" altLang="en-US" dirty="0"/>
              <a:t>服务的</a:t>
            </a:r>
            <a:r>
              <a:rPr lang="en-US" altLang="zh-CN" dirty="0"/>
              <a:t>v1</a:t>
            </a:r>
            <a:r>
              <a:rPr lang="zh-CN" altLang="en-US" dirty="0"/>
              <a:t>版本的流量导入</a:t>
            </a:r>
            <a:r>
              <a:rPr lang="en-US" altLang="zh-CN" dirty="0"/>
              <a:t>review</a:t>
            </a:r>
            <a:r>
              <a:rPr lang="zh-CN" altLang="en-US" dirty="0"/>
              <a:t>服务的</a:t>
            </a:r>
            <a:r>
              <a:rPr lang="en-US" altLang="zh-CN" dirty="0"/>
              <a:t>v1</a:t>
            </a:r>
            <a:r>
              <a:rPr lang="zh-CN" altLang="en-US" dirty="0"/>
              <a:t>版本，将来自</a:t>
            </a:r>
            <a:r>
              <a:rPr lang="en-US" altLang="zh-CN" dirty="0"/>
              <a:t>product</a:t>
            </a:r>
            <a:r>
              <a:rPr lang="zh-CN" altLang="en-US" dirty="0"/>
              <a:t>服务的</a:t>
            </a:r>
            <a:r>
              <a:rPr lang="en-US" altLang="zh-CN" dirty="0"/>
              <a:t>v2</a:t>
            </a:r>
            <a:r>
              <a:rPr lang="zh-CN" altLang="en-US" dirty="0"/>
              <a:t>版本的流量导入</a:t>
            </a:r>
            <a:r>
              <a:rPr lang="en-US" altLang="zh-CN" dirty="0"/>
              <a:t>review</a:t>
            </a:r>
            <a:r>
              <a:rPr lang="zh-CN" altLang="en-US" dirty="0"/>
              <a:t>服务的</a:t>
            </a:r>
            <a:r>
              <a:rPr lang="en-US" altLang="zh-CN" dirty="0"/>
              <a:t>v2</a:t>
            </a:r>
            <a:r>
              <a:rPr lang="zh-CN" altLang="en-US" dirty="0"/>
              <a:t>版本；在这种情况下，</a:t>
            </a:r>
            <a:r>
              <a:rPr lang="en-US" altLang="zh-CN" dirty="0"/>
              <a:t>product</a:t>
            </a:r>
            <a:r>
              <a:rPr lang="zh-CN" altLang="en-US" dirty="0"/>
              <a:t>服务的</a:t>
            </a:r>
            <a:r>
              <a:rPr lang="en-US" altLang="zh-CN" dirty="0"/>
              <a:t>v1</a:t>
            </a:r>
            <a:r>
              <a:rPr lang="zh-CN" altLang="en-US" dirty="0"/>
              <a:t>版本应该不能访问</a:t>
            </a:r>
            <a:r>
              <a:rPr lang="en-US" altLang="zh-CN" dirty="0"/>
              <a:t>review</a:t>
            </a:r>
            <a:r>
              <a:rPr lang="zh-CN" altLang="en-US" dirty="0"/>
              <a:t>的</a:t>
            </a:r>
            <a:r>
              <a:rPr lang="en-US" altLang="zh-CN" dirty="0"/>
              <a:t>v2</a:t>
            </a:r>
            <a:r>
              <a:rPr lang="zh-CN" altLang="en-US" dirty="0"/>
              <a:t>版本</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3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灰度运行指的是一个服务同时存在不同版本，多版本共同运行。</a:t>
            </a:r>
            <a:endParaRPr lang="en-US" altLang="zh-CN" dirty="0"/>
          </a:p>
          <a:p>
            <a:r>
              <a:rPr lang="zh-CN" altLang="en-US" dirty="0"/>
              <a:t>服务治理包含服务发现、服务注册、监控、故障检测及恢复等。</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627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9166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三个阶段：</a:t>
            </a:r>
            <a:endParaRPr lang="en-US" altLang="zh-CN" dirty="0"/>
          </a:p>
          <a:p>
            <a:pPr marL="228600" indent="-228600">
              <a:buAutoNum type="arabicPeriod"/>
            </a:pPr>
            <a:r>
              <a:rPr lang="zh-CN" altLang="en-US" dirty="0"/>
              <a:t>根据</a:t>
            </a:r>
            <a:r>
              <a:rPr lang="en-US" altLang="zh-CN" dirty="0"/>
              <a:t>manifest</a:t>
            </a:r>
            <a:r>
              <a:rPr lang="zh-CN" altLang="en-US" dirty="0"/>
              <a:t>生成策略框架</a:t>
            </a:r>
            <a:endParaRPr lang="en-US" altLang="zh-CN" dirty="0"/>
          </a:p>
          <a:p>
            <a:pPr marL="228600" indent="-228600">
              <a:buAutoNum type="arabicPeriod"/>
            </a:pPr>
            <a:r>
              <a:rPr lang="zh-CN" altLang="en-US" dirty="0"/>
              <a:t>根据服务注册信息将策略补充完整</a:t>
            </a:r>
            <a:endParaRPr lang="en-US" altLang="zh-CN" dirty="0"/>
          </a:p>
          <a:p>
            <a:pPr marL="228600" indent="-228600">
              <a:buAutoNum type="arabicPeriod"/>
            </a:pPr>
            <a:r>
              <a:rPr lang="zh-CN" altLang="en-US" dirty="0"/>
              <a:t>检测对应的</a:t>
            </a:r>
            <a:r>
              <a:rPr lang="en-US" altLang="zh-CN" dirty="0"/>
              <a:t>traffic management rule</a:t>
            </a:r>
          </a:p>
          <a:p>
            <a:pPr marL="228600" indent="-228600">
              <a:buAutoNum type="arabicPeriod"/>
            </a:pPr>
            <a:endParaRPr lang="en-US" altLang="zh-CN" dirty="0"/>
          </a:p>
          <a:p>
            <a:pPr marL="0" indent="0">
              <a:buNone/>
            </a:pPr>
            <a:r>
              <a:rPr lang="zh-CN" altLang="en-US" dirty="0"/>
              <a:t>三个优化：</a:t>
            </a:r>
            <a:endParaRPr lang="en-US" altLang="zh-CN" dirty="0"/>
          </a:p>
          <a:p>
            <a:pPr marL="228600" indent="-228600">
              <a:buAutoNum type="arabicPeriod"/>
            </a:pPr>
            <a:r>
              <a:rPr lang="zh-CN" altLang="en-US" dirty="0"/>
              <a:t>在静态分析后根据模板预生成策略，将第一步策略框架生成转移到离线环境</a:t>
            </a:r>
            <a:endParaRPr lang="en-US" altLang="zh-CN" dirty="0"/>
          </a:p>
          <a:p>
            <a:pPr marL="228600" indent="-228600">
              <a:buAutoNum type="arabicPeriod"/>
            </a:pPr>
            <a:r>
              <a:rPr lang="zh-CN" altLang="en-US" dirty="0"/>
              <a:t>对于同时部署多个微服务的情况，使用多线程批量生成访问控制策略</a:t>
            </a:r>
            <a:endParaRPr lang="en-US" altLang="zh-CN" dirty="0"/>
          </a:p>
          <a:p>
            <a:pPr marL="228600" indent="-228600">
              <a:buAutoNum type="arabicPeriod"/>
            </a:pPr>
            <a:r>
              <a:rPr lang="zh-CN" altLang="en-US" dirty="0"/>
              <a:t>如果同时部署的多个微服务间存在依赖关系，会因为依赖的服务尚未注册而影响策略生成。因此，我们从部署文件中预提取服务注册信息，去除了等待依赖的服务进行注册的时间，减少了延时。</a:t>
            </a:r>
            <a:endParaRPr lang="en-US" altLang="zh-CN"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9177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右上是微服务改变的分类，当感知到这些微服务</a:t>
            </a:r>
            <a:r>
              <a:rPr lang="zh-CN" altLang="en-US"/>
              <a:t>改变时，我们应用两阶段的改变处理机制，以在大规模场景下快速处理微服务改变事件。</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9858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JARVIS</a:t>
            </a:r>
            <a:r>
              <a:rPr lang="zh-CN" altLang="en-US" dirty="0"/>
              <a:t>从它们的源码中提取了个</a:t>
            </a:r>
            <a:r>
              <a:rPr lang="en-US" altLang="zh-CN" dirty="0"/>
              <a:t>37 HTTP requests, 20 </a:t>
            </a:r>
            <a:r>
              <a:rPr lang="en-US" altLang="zh-CN" dirty="0" err="1"/>
              <a:t>gRPC</a:t>
            </a:r>
            <a:r>
              <a:rPr lang="en-US" altLang="zh-CN" dirty="0"/>
              <a:t> requests, </a:t>
            </a:r>
            <a:r>
              <a:rPr lang="zh-CN" altLang="en-US" dirty="0"/>
              <a:t>和</a:t>
            </a:r>
            <a:r>
              <a:rPr lang="en-US" altLang="zh-CN" dirty="0"/>
              <a:t> 39 TCP requests</a:t>
            </a:r>
            <a:r>
              <a:rPr lang="zh-CN" altLang="en-US" dirty="0"/>
              <a:t>，与手工分析得到的</a:t>
            </a:r>
            <a:r>
              <a:rPr lang="en-US" altLang="zh-CN" dirty="0"/>
              <a:t>ground truth</a:t>
            </a:r>
            <a:r>
              <a:rPr lang="zh-CN" altLang="en-US" dirty="0"/>
              <a:t>相比，实现了</a:t>
            </a:r>
            <a:r>
              <a:rPr lang="en-US" altLang="zh-CN" dirty="0"/>
              <a:t>100%</a:t>
            </a:r>
            <a:r>
              <a:rPr lang="zh-CN" altLang="en-US" dirty="0"/>
              <a:t>的覆盖率</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2243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针对微服务的复杂性和安全性挑战，我们提出了</a:t>
            </a:r>
            <a:r>
              <a:rPr lang="en-US" altLang="zh-CN" dirty="0"/>
              <a:t>JARVIS</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3808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微服务架构将应用程序重构为一组较小的互连服务（即微服务）。 在这种架构中，每个微服务都是独立的，每个微服务都可以独立开发，更新和部署</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068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074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在微服务环境中，微服务与远程</a:t>
            </a:r>
            <a:r>
              <a:rPr lang="en-US" altLang="zh-CN" dirty="0"/>
              <a:t>API</a:t>
            </a:r>
            <a:r>
              <a:rPr lang="zh-CN" altLang="en-US" dirty="0"/>
              <a:t>调用（例如，</a:t>
            </a:r>
            <a:r>
              <a:rPr lang="en-US" altLang="zh-CN" dirty="0"/>
              <a:t>REST</a:t>
            </a:r>
            <a:r>
              <a:rPr lang="zh-CN" altLang="en-US" dirty="0"/>
              <a:t>，</a:t>
            </a:r>
            <a:r>
              <a:rPr lang="en-US" altLang="zh-CN" dirty="0"/>
              <a:t>RPC</a:t>
            </a:r>
            <a:r>
              <a:rPr lang="zh-CN" altLang="en-US" dirty="0"/>
              <a:t>和消息队列）相关联，作为微服务链以实现相应的业务逻辑。</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376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report sponsored by </a:t>
            </a:r>
            <a:r>
              <a:rPr lang="en-US" altLang="zh-CN" dirty="0" err="1"/>
              <a:t>LightStep</a:t>
            </a:r>
            <a:r>
              <a:rPr lang="en-US" altLang="zh-CN" dirty="0"/>
              <a:t> is based on 353 senior development stakeholders responsible for microservices adoption working at companies with more than 500 employees.</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501FB-C017-4F77-8080-215B71AA58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9637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千量级的微服务和十万级的微服务实例</a:t>
            </a:r>
          </a:p>
        </p:txBody>
      </p:sp>
      <p:sp>
        <p:nvSpPr>
          <p:cNvPr id="4" name="灯片编号占位符 3"/>
          <p:cNvSpPr>
            <a:spLocks noGrp="1"/>
          </p:cNvSpPr>
          <p:nvPr>
            <p:ph type="sldNum" sz="quarter" idx="5"/>
          </p:nvPr>
        </p:nvSpPr>
        <p:spPr/>
        <p:txBody>
          <a:bodyPr/>
          <a:lstStyle/>
          <a:p>
            <a:fld id="{A04501FB-C017-4F77-8080-215B71AA5833}" type="slidenum">
              <a:rPr lang="zh-CN" altLang="en-US" smtClean="0"/>
              <a:t>11</a:t>
            </a:fld>
            <a:endParaRPr lang="zh-CN" altLang="en-US"/>
          </a:p>
        </p:txBody>
      </p:sp>
    </p:spTree>
    <p:extLst>
      <p:ext uri="{BB962C8B-B14F-4D97-AF65-F5344CB8AC3E}">
        <p14:creationId xmlns:p14="http://schemas.microsoft.com/office/powerpoint/2010/main" val="120628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CNCF:</a:t>
            </a:r>
            <a:r>
              <a:rPr lang="zh-CN" altLang="en-US" dirty="0"/>
              <a:t> </a:t>
            </a:r>
            <a:r>
              <a:rPr lang="en-US" altLang="zh-CN" dirty="0"/>
              <a:t>cloud</a:t>
            </a:r>
            <a:r>
              <a:rPr lang="zh-CN" altLang="en-US" dirty="0"/>
              <a:t> </a:t>
            </a:r>
            <a:r>
              <a:rPr lang="en-US" altLang="zh-CN" dirty="0"/>
              <a:t>native</a:t>
            </a:r>
            <a:r>
              <a:rPr lang="zh-CN" altLang="en-US" dirty="0"/>
              <a:t> </a:t>
            </a:r>
            <a:r>
              <a:rPr lang="en-US" altLang="zh-CN" dirty="0"/>
              <a:t>computing</a:t>
            </a:r>
            <a:r>
              <a:rPr lang="zh-CN" altLang="en-US" dirty="0"/>
              <a:t> </a:t>
            </a:r>
            <a:r>
              <a:rPr lang="en-US" altLang="zh-CN" dirty="0"/>
              <a:t>foundation</a:t>
            </a:r>
            <a:endParaRPr lang="zh-CN" altLang="en-US" dirty="0"/>
          </a:p>
        </p:txBody>
      </p:sp>
      <p:sp>
        <p:nvSpPr>
          <p:cNvPr id="4" name="灯片编号占位符 3"/>
          <p:cNvSpPr>
            <a:spLocks noGrp="1"/>
          </p:cNvSpPr>
          <p:nvPr>
            <p:ph type="sldNum" sz="quarter" idx="5"/>
          </p:nvPr>
        </p:nvSpPr>
        <p:spPr/>
        <p:txBody>
          <a:bodyPr/>
          <a:lstStyle/>
          <a:p>
            <a:fld id="{A04501FB-C017-4F77-8080-215B71AA5833}" type="slidenum">
              <a:rPr lang="zh-CN" altLang="en-US" smtClean="0"/>
              <a:t>12</a:t>
            </a:fld>
            <a:endParaRPr lang="zh-CN" altLang="en-US"/>
          </a:p>
        </p:txBody>
      </p:sp>
    </p:spTree>
    <p:extLst>
      <p:ext uri="{BB962C8B-B14F-4D97-AF65-F5344CB8AC3E}">
        <p14:creationId xmlns:p14="http://schemas.microsoft.com/office/powerpoint/2010/main" val="86452519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0819B19-210C-47F7-ABA5-92F66F39F8F2}" type="datetime1">
              <a:rPr lang="zh-CN" altLang="en-US" smtClean="0"/>
              <a:t>2019/8/30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895417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6A8A2518-BBAB-44BF-9FCA-04DEE0F2AA0C}" type="datetime1">
              <a:rPr lang="zh-CN" altLang="en-US" smtClean="0"/>
              <a:t>2019/8/30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3368774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D5C719E-3C7B-4C5C-9E00-11721182E605}" type="datetime1">
              <a:rPr lang="zh-CN" altLang="en-US" smtClean="0"/>
              <a:t>2019/8/30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31933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40B3D0D9-D1F6-4AD8-BDE9-4F2E10BEF781}" type="datetime1">
              <a:rPr lang="zh-CN" altLang="en-US" smtClean="0"/>
              <a:t>2019/8/30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625746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zh-CN" altLang="en-US"/>
              <a:t>单击此处编辑母版标题样式</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CA16749B-6670-458F-B51F-9D2508902E23}" type="datetime1">
              <a:rPr lang="zh-CN" altLang="en-US" smtClean="0"/>
              <a:t>2019/8/30</a:t>
            </a:fld>
            <a:endParaRPr lang="zh-CN" altLang="en-US"/>
          </a:p>
        </p:txBody>
      </p:sp>
      <p:sp>
        <p:nvSpPr>
          <p:cNvPr id="5" name="Footer Placeholder 4"/>
          <p:cNvSpPr>
            <a:spLocks noGrp="1"/>
          </p:cNvSpPr>
          <p:nvPr>
            <p:ph type="ftr" sz="quarter" idx="11"/>
          </p:nvPr>
        </p:nvSpPr>
        <p:spPr>
          <a:xfrm>
            <a:off x="1623376" y="6282268"/>
            <a:ext cx="4745736" cy="365125"/>
          </a:xfrm>
        </p:spPr>
        <p:txBody>
          <a:bodyPr/>
          <a:lstStyle>
            <a:lvl1pPr>
              <a:defRPr>
                <a:solidFill>
                  <a:schemeClr val="accent1">
                    <a:lumMod val="50000"/>
                  </a:schemeClr>
                </a:solidFill>
              </a:defRPr>
            </a:lvl1pPr>
          </a:lstStyle>
          <a:p>
            <a:endParaRPr lang="zh-CN"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391117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024B808B-242E-49B4-ABE2-207B5CFE2AFC}" type="datetime1">
              <a:rPr lang="zh-CN" altLang="en-US" smtClean="0"/>
              <a:t>2019/8/30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184186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6FECB58-FABB-43A3-A70B-1DA4DFF0D313}" type="datetime1">
              <a:rPr lang="zh-CN" altLang="en-US" smtClean="0"/>
              <a:t>2019/8/30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109120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E1905D95-0F9D-4918-9E5A-2DCD86922E71}" type="datetime1">
              <a:rPr lang="zh-CN" altLang="en-US" smtClean="0"/>
              <a:t>2019/8/30</a:t>
            </a:fld>
            <a:endParaRPr lang="zh-CN"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zh-CN" altLang="en-US"/>
          </a:p>
        </p:txBody>
      </p:sp>
      <p:sp>
        <p:nvSpPr>
          <p:cNvPr id="5" name="Slide Number Placeholder 4"/>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117377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72A234-FC07-4D58-9E8F-F9A8B747DF4D}" type="datetime1">
              <a:rPr lang="zh-CN" altLang="en-US" smtClean="0"/>
              <a:t>2019/8/30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1947606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zh-CN" altLang="en-US"/>
              <a:t>单击此处编辑母版标题样式</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6C5E0BAC-A0C9-4C8B-99AC-F5260478B8FE}" type="datetime1">
              <a:rPr lang="zh-CN" altLang="en-US" smtClean="0"/>
              <a:t>2019/8/30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11" name="Slide Number Placeholder 10"/>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103130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00EC52B0-1220-4330-A211-85A0A16F2B95}" type="datetime1">
              <a:rPr lang="zh-CN" altLang="en-US" smtClean="0"/>
              <a:t>2019/8/30</a:t>
            </a:fld>
            <a:endParaRPr lang="zh-CN" altLang="en-US"/>
          </a:p>
        </p:txBody>
      </p:sp>
      <p:sp>
        <p:nvSpPr>
          <p:cNvPr id="10" name="Slide Number Placeholder 9"/>
          <p:cNvSpPr>
            <a:spLocks noGrp="1"/>
          </p:cNvSpPr>
          <p:nvPr>
            <p:ph type="sldNum" sz="quarter" idx="12"/>
          </p:nvPr>
        </p:nvSpPr>
        <p:spPr/>
        <p:txBody>
          <a:body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318961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59D05575-6545-45FC-B461-49E7C68E4E92}" type="datetime1">
              <a:rPr lang="zh-CN" altLang="en-US" smtClean="0"/>
              <a:t>2019/8/30</a:t>
            </a:fld>
            <a:endParaRPr lang="zh-CN"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zh-CN"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F87959DA-3FC8-4348-9F79-77E9D994DBAA}" type="slidenum">
              <a:rPr lang="zh-CN" altLang="en-US" smtClean="0"/>
              <a:t>‹#›</a:t>
            </a:fld>
            <a:endParaRPr lang="zh-CN" altLang="en-US"/>
          </a:p>
        </p:txBody>
      </p:sp>
    </p:spTree>
    <p:extLst>
      <p:ext uri="{BB962C8B-B14F-4D97-AF65-F5344CB8AC3E}">
        <p14:creationId xmlns:p14="http://schemas.microsoft.com/office/powerpoint/2010/main" val="271347642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0.pn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C4EDB8E9-8388-4022-97F3-3C5793E13E00}"/>
              </a:ext>
            </a:extLst>
          </p:cNvPr>
          <p:cNvSpPr txBox="1">
            <a:spLocks/>
          </p:cNvSpPr>
          <p:nvPr/>
        </p:nvSpPr>
        <p:spPr>
          <a:xfrm>
            <a:off x="524494" y="1243107"/>
            <a:ext cx="7976211" cy="44415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48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Towards an Efficient and Secure Microservice-based Cloud Platform</a:t>
            </a:r>
          </a:p>
          <a:p>
            <a:endParaRPr lang="en-US" altLang="zh-CN" sz="54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ndParaRPr>
          </a:p>
          <a:p>
            <a:r>
              <a:rPr lang="en-US" altLang="zh-CN" sz="32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Yan Chen</a:t>
            </a:r>
          </a:p>
          <a:p>
            <a:r>
              <a:rPr lang="en-US" altLang="zh-CN" sz="32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Northwestern University USA</a:t>
            </a:r>
            <a:endParaRPr lang="zh-CN" altLang="en-US" sz="32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ndParaRPr>
          </a:p>
        </p:txBody>
      </p:sp>
    </p:spTree>
    <p:extLst>
      <p:ext uri="{BB962C8B-B14F-4D97-AF65-F5344CB8AC3E}">
        <p14:creationId xmlns:p14="http://schemas.microsoft.com/office/powerpoint/2010/main" val="391577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21B05AC0-A508-49AC-AEAF-8845CAE18E95}"/>
              </a:ext>
            </a:extLst>
          </p:cNvPr>
          <p:cNvSpPr txBox="1">
            <a:spLocks/>
          </p:cNvSpPr>
          <p:nvPr/>
        </p:nvSpPr>
        <p:spPr>
          <a:xfrm>
            <a:off x="0" y="324466"/>
            <a:ext cx="332576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应用场景</a:t>
            </a:r>
          </a:p>
        </p:txBody>
      </p:sp>
      <p:pic>
        <p:nvPicPr>
          <p:cNvPr id="11" name="图片 10">
            <a:extLst>
              <a:ext uri="{FF2B5EF4-FFF2-40B4-BE49-F238E27FC236}">
                <a16:creationId xmlns:a16="http://schemas.microsoft.com/office/drawing/2014/main" id="{A397A032-27F0-41BE-8D88-56766AFC503F}"/>
              </a:ext>
            </a:extLst>
          </p:cNvPr>
          <p:cNvPicPr>
            <a:picLocks noChangeAspect="1"/>
          </p:cNvPicPr>
          <p:nvPr/>
        </p:nvPicPr>
        <p:blipFill rotWithShape="1">
          <a:blip r:embed="rId3"/>
          <a:srcRect t="3763"/>
          <a:stretch/>
        </p:blipFill>
        <p:spPr>
          <a:xfrm>
            <a:off x="285129" y="1181720"/>
            <a:ext cx="3040633" cy="2121122"/>
          </a:xfrm>
          <a:prstGeom prst="rect">
            <a:avLst/>
          </a:prstGeom>
        </p:spPr>
      </p:pic>
      <p:pic>
        <p:nvPicPr>
          <p:cNvPr id="12" name="图片 11">
            <a:extLst>
              <a:ext uri="{FF2B5EF4-FFF2-40B4-BE49-F238E27FC236}">
                <a16:creationId xmlns:a16="http://schemas.microsoft.com/office/drawing/2014/main" id="{94702465-558A-4979-91CD-70FD430557A1}"/>
              </a:ext>
            </a:extLst>
          </p:cNvPr>
          <p:cNvPicPr>
            <a:picLocks noChangeAspect="1"/>
          </p:cNvPicPr>
          <p:nvPr/>
        </p:nvPicPr>
        <p:blipFill rotWithShape="1">
          <a:blip r:embed="rId4"/>
          <a:srcRect l="699" t="2007" r="1482" b="3915"/>
          <a:stretch/>
        </p:blipFill>
        <p:spPr>
          <a:xfrm>
            <a:off x="230245" y="3429000"/>
            <a:ext cx="8512111" cy="2780687"/>
          </a:xfrm>
          <a:prstGeom prst="rect">
            <a:avLst/>
          </a:prstGeom>
        </p:spPr>
      </p:pic>
      <p:sp>
        <p:nvSpPr>
          <p:cNvPr id="13" name="矩形 12">
            <a:extLst>
              <a:ext uri="{FF2B5EF4-FFF2-40B4-BE49-F238E27FC236}">
                <a16:creationId xmlns:a16="http://schemas.microsoft.com/office/drawing/2014/main" id="{BDB14EA8-5697-4932-AB7D-37B1C94FE93E}"/>
              </a:ext>
            </a:extLst>
          </p:cNvPr>
          <p:cNvSpPr/>
          <p:nvPr/>
        </p:nvSpPr>
        <p:spPr>
          <a:xfrm>
            <a:off x="3560345" y="1181720"/>
            <a:ext cx="5182011" cy="1938992"/>
          </a:xfrm>
          <a:prstGeom prst="rect">
            <a:avLst/>
          </a:prstGeom>
          <a:solidFill>
            <a:schemeClr val="accent2">
              <a:lumMod val="75000"/>
            </a:schemeClr>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91%</a:t>
            </a:r>
            <a:r>
              <a:rPr kumimoji="0" lang="en-US" altLang="zh-CN"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正在或计划使用微服务</a:t>
            </a:r>
            <a:endParaRPr kumimoji="0" lang="en-US" altLang="zh-CN"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60% </a:t>
            </a:r>
            <a:r>
              <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在产品中使用微服务</a:t>
            </a:r>
            <a:endParaRPr kumimoji="0" lang="en-US" altLang="zh-CN"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92% </a:t>
            </a:r>
            <a:r>
              <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微服务数量与去年有所增长</a:t>
            </a:r>
            <a:endParaRPr kumimoji="0" lang="en-US" altLang="zh-CN"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92% </a:t>
            </a:r>
            <a:r>
              <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预计明年增加对微服务的使用</a:t>
            </a:r>
            <a:endParaRPr kumimoji="0" lang="en-US" altLang="zh-CN"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86% </a:t>
            </a:r>
            <a:r>
              <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未来五年内会完全转向微服务</a:t>
            </a:r>
          </a:p>
        </p:txBody>
      </p:sp>
      <p:sp>
        <p:nvSpPr>
          <p:cNvPr id="2" name="灯片编号占位符 1">
            <a:extLst>
              <a:ext uri="{FF2B5EF4-FFF2-40B4-BE49-F238E27FC236}">
                <a16:creationId xmlns:a16="http://schemas.microsoft.com/office/drawing/2014/main" id="{822D815C-8ECA-42D2-B92F-D82020F7A93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3342063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21B05AC0-A508-49AC-AEAF-8845CAE18E95}"/>
              </a:ext>
            </a:extLst>
          </p:cNvPr>
          <p:cNvSpPr txBox="1">
            <a:spLocks/>
          </p:cNvSpPr>
          <p:nvPr/>
        </p:nvSpPr>
        <p:spPr>
          <a:xfrm>
            <a:off x="0" y="324466"/>
            <a:ext cx="332576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应用场景</a:t>
            </a:r>
          </a:p>
        </p:txBody>
      </p:sp>
      <p:graphicFrame>
        <p:nvGraphicFramePr>
          <p:cNvPr id="9" name="表格 8">
            <a:extLst>
              <a:ext uri="{FF2B5EF4-FFF2-40B4-BE49-F238E27FC236}">
                <a16:creationId xmlns:a16="http://schemas.microsoft.com/office/drawing/2014/main" id="{FE3444F4-04CA-4BDA-BA35-37609947A176}"/>
              </a:ext>
            </a:extLst>
          </p:cNvPr>
          <p:cNvGraphicFramePr>
            <a:graphicFrameLocks noGrp="1"/>
          </p:cNvGraphicFramePr>
          <p:nvPr>
            <p:extLst>
              <p:ext uri="{D42A27DB-BD31-4B8C-83A1-F6EECF244321}">
                <p14:modId xmlns:p14="http://schemas.microsoft.com/office/powerpoint/2010/main" val="3088579071"/>
              </p:ext>
            </p:extLst>
          </p:nvPr>
        </p:nvGraphicFramePr>
        <p:xfrm>
          <a:off x="1192623" y="1255143"/>
          <a:ext cx="6758754" cy="2313965"/>
        </p:xfrm>
        <a:graphic>
          <a:graphicData uri="http://schemas.openxmlformats.org/drawingml/2006/table">
            <a:tbl>
              <a:tblPr firstRow="1" bandRow="1">
                <a:tableStyleId>{F5AB1C69-6EDB-4FF4-983F-18BD219EF322}</a:tableStyleId>
              </a:tblPr>
              <a:tblGrid>
                <a:gridCol w="1336584">
                  <a:extLst>
                    <a:ext uri="{9D8B030D-6E8A-4147-A177-3AD203B41FA5}">
                      <a16:colId xmlns:a16="http://schemas.microsoft.com/office/drawing/2014/main" val="3620208686"/>
                    </a:ext>
                  </a:extLst>
                </a:gridCol>
                <a:gridCol w="2227640">
                  <a:extLst>
                    <a:ext uri="{9D8B030D-6E8A-4147-A177-3AD203B41FA5}">
                      <a16:colId xmlns:a16="http://schemas.microsoft.com/office/drawing/2014/main" val="3674072191"/>
                    </a:ext>
                  </a:extLst>
                </a:gridCol>
                <a:gridCol w="3194530">
                  <a:extLst>
                    <a:ext uri="{9D8B030D-6E8A-4147-A177-3AD203B41FA5}">
                      <a16:colId xmlns:a16="http://schemas.microsoft.com/office/drawing/2014/main" val="4284785973"/>
                    </a:ext>
                  </a:extLst>
                </a:gridCol>
              </a:tblGrid>
              <a:tr h="371353">
                <a:tc>
                  <a:txBody>
                    <a:bodyPr/>
                    <a:lstStyle/>
                    <a:p>
                      <a:pPr algn="ctr"/>
                      <a:endParaRPr lang="zh-CN" altLang="en-US" b="1"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t>微服务数量</a:t>
                      </a:r>
                      <a:endParaRPr lang="zh-CN" altLang="en-US" sz="2400" b="1"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rPr>
                        <a:t>微服务实例数量</a:t>
                      </a:r>
                    </a:p>
                  </a:txBody>
                  <a:tcPr/>
                </a:tc>
                <a:extLst>
                  <a:ext uri="{0D108BD9-81ED-4DB2-BD59-A6C34878D82A}">
                    <a16:rowId xmlns:a16="http://schemas.microsoft.com/office/drawing/2014/main" val="628469795"/>
                  </a:ext>
                </a:extLst>
              </a:tr>
              <a:tr h="371353">
                <a:tc>
                  <a:txBody>
                    <a:bodyPr/>
                    <a:lstStyle/>
                    <a:p>
                      <a:pPr algn="l"/>
                      <a:r>
                        <a:rPr lang="en-US" altLang="zh-CN" dirty="0"/>
                        <a:t>Twitter</a:t>
                      </a:r>
                      <a:endParaRPr lang="zh-CN" altLang="en-US" b="1" dirty="0">
                        <a:solidFill>
                          <a:schemeClr val="bg1"/>
                        </a:solidFill>
                      </a:endParaRPr>
                    </a:p>
                  </a:txBody>
                  <a:tcPr/>
                </a:tc>
                <a:tc>
                  <a:txBody>
                    <a:bodyPr/>
                    <a:lstStyle/>
                    <a:p>
                      <a:pPr algn="ctr"/>
                      <a:r>
                        <a:rPr lang="en-US" altLang="zh-CN" sz="1800" u="none" strike="noStrike" kern="1200" dirty="0">
                          <a:effectLst/>
                        </a:rPr>
                        <a:t>O(10</a:t>
                      </a:r>
                      <a:r>
                        <a:rPr lang="en-US" altLang="zh-CN" sz="1800" u="none" strike="noStrike" kern="1200" baseline="30000" dirty="0">
                          <a:effectLst/>
                        </a:rPr>
                        <a:t>3</a:t>
                      </a:r>
                      <a:r>
                        <a:rPr lang="en-US" altLang="zh-CN" sz="1800" u="none" strike="noStrike" kern="1200" dirty="0">
                          <a:effectLst/>
                        </a:rPr>
                        <a:t>)</a:t>
                      </a:r>
                      <a:endParaRPr lang="zh-CN" altLang="en-US" b="1" dirty="0">
                        <a:solidFill>
                          <a:schemeClr val="bg1"/>
                        </a:solidFill>
                      </a:endParaRPr>
                    </a:p>
                  </a:txBody>
                  <a:tcPr/>
                </a:tc>
                <a:tc>
                  <a:txBody>
                    <a:bodyPr/>
                    <a:lstStyle/>
                    <a:p>
                      <a:pPr algn="ctr"/>
                      <a:r>
                        <a:rPr lang="en-US" altLang="zh-CN" sz="1800" u="none" strike="noStrike" kern="1200" dirty="0">
                          <a:effectLst/>
                        </a:rPr>
                        <a:t>O(10</a:t>
                      </a:r>
                      <a:r>
                        <a:rPr lang="en-US" altLang="zh-CN" sz="1800" u="none" strike="noStrike" kern="1200" baseline="30000" dirty="0">
                          <a:effectLst/>
                        </a:rPr>
                        <a:t>5</a:t>
                      </a:r>
                      <a:r>
                        <a:rPr lang="en-US" altLang="zh-CN" sz="1800" u="none" strike="noStrike" kern="1200" dirty="0">
                          <a:effectLst/>
                        </a:rPr>
                        <a:t>)</a:t>
                      </a:r>
                      <a:endParaRPr lang="zh-CN" altLang="en-US" b="1" dirty="0">
                        <a:solidFill>
                          <a:schemeClr val="bg1"/>
                        </a:solidFill>
                      </a:endParaRPr>
                    </a:p>
                  </a:txBody>
                  <a:tcPr/>
                </a:tc>
                <a:extLst>
                  <a:ext uri="{0D108BD9-81ED-4DB2-BD59-A6C34878D82A}">
                    <a16:rowId xmlns:a16="http://schemas.microsoft.com/office/drawing/2014/main" val="395453986"/>
                  </a:ext>
                </a:extLst>
              </a:tr>
              <a:tr h="371353">
                <a:tc>
                  <a:txBody>
                    <a:bodyPr/>
                    <a:lstStyle/>
                    <a:p>
                      <a:pPr algn="l"/>
                      <a:r>
                        <a:rPr lang="en-US" altLang="zh-CN" dirty="0"/>
                        <a:t>Amazon</a:t>
                      </a:r>
                      <a:endParaRPr lang="zh-CN" altLang="en-US" b="1" dirty="0">
                        <a:solidFill>
                          <a:schemeClr val="bg1"/>
                        </a:solidFill>
                      </a:endParaRPr>
                    </a:p>
                  </a:txBody>
                  <a:tcPr/>
                </a:tc>
                <a:tc>
                  <a:txBody>
                    <a:bodyPr/>
                    <a:lstStyle/>
                    <a:p>
                      <a:pPr algn="ctr"/>
                      <a:r>
                        <a:rPr lang="en-US" altLang="zh-CN" dirty="0"/>
                        <a:t>1,017</a:t>
                      </a:r>
                      <a:endParaRPr lang="zh-CN" altLang="en-US" b="1" dirty="0">
                        <a:solidFill>
                          <a:schemeClr val="bg1"/>
                        </a:solidFill>
                      </a:endParaRPr>
                    </a:p>
                  </a:txBody>
                  <a:tcPr/>
                </a:tc>
                <a:tc>
                  <a:txBody>
                    <a:bodyPr/>
                    <a:lstStyle/>
                    <a:p>
                      <a:pPr algn="ctr"/>
                      <a:r>
                        <a:rPr lang="en-US" altLang="zh-CN" sz="1800" u="none" strike="noStrike" kern="1200" dirty="0">
                          <a:effectLst/>
                        </a:rPr>
                        <a:t>O(10</a:t>
                      </a:r>
                      <a:r>
                        <a:rPr lang="en-US" altLang="zh-CN" sz="1800" u="none" strike="noStrike" kern="1200" baseline="30000" dirty="0">
                          <a:effectLst/>
                        </a:rPr>
                        <a:t>5</a:t>
                      </a:r>
                      <a:r>
                        <a:rPr lang="en-US" altLang="zh-CN" sz="1800" u="none" strike="noStrike" kern="1200" dirty="0">
                          <a:effectLst/>
                        </a:rPr>
                        <a:t>)</a:t>
                      </a:r>
                      <a:endParaRPr lang="zh-CN" altLang="en-US" b="1" dirty="0">
                        <a:solidFill>
                          <a:schemeClr val="bg1"/>
                        </a:solidFill>
                      </a:endParaRPr>
                    </a:p>
                  </a:txBody>
                  <a:tcPr/>
                </a:tc>
                <a:extLst>
                  <a:ext uri="{0D108BD9-81ED-4DB2-BD59-A6C34878D82A}">
                    <a16:rowId xmlns:a16="http://schemas.microsoft.com/office/drawing/2014/main" val="2530075722"/>
                  </a:ext>
                </a:extLst>
              </a:tr>
              <a:tr h="371353">
                <a:tc>
                  <a:txBody>
                    <a:bodyPr/>
                    <a:lstStyle/>
                    <a:p>
                      <a:pPr algn="l"/>
                      <a:r>
                        <a:rPr lang="en-US" altLang="zh-CN" sz="1800" kern="1200" dirty="0"/>
                        <a:t>Netflix</a:t>
                      </a:r>
                      <a:endParaRPr lang="zh-CN" altLang="en-US" sz="1800" b="1" kern="1200" dirty="0">
                        <a:solidFill>
                          <a:schemeClr val="bg1"/>
                        </a:solidFill>
                        <a:latin typeface="+mn-lt"/>
                        <a:ea typeface="+mn-ea"/>
                        <a:cs typeface="+mn-cs"/>
                      </a:endParaRPr>
                    </a:p>
                  </a:txBody>
                  <a:tcPr/>
                </a:tc>
                <a:tc>
                  <a:txBody>
                    <a:bodyPr/>
                    <a:lstStyle/>
                    <a:p>
                      <a:pPr algn="ctr"/>
                      <a:r>
                        <a:rPr lang="en-US" altLang="zh-CN" sz="1800" kern="1200" dirty="0"/>
                        <a:t>600</a:t>
                      </a:r>
                      <a:endParaRPr lang="zh-CN" altLang="en-US" sz="1800" b="1" kern="1200" dirty="0">
                        <a:solidFill>
                          <a:schemeClr val="bg1"/>
                        </a:solidFill>
                        <a:latin typeface="+mn-lt"/>
                        <a:ea typeface="+mn-ea"/>
                        <a:cs typeface="+mn-cs"/>
                      </a:endParaRPr>
                    </a:p>
                  </a:txBody>
                  <a:tcPr/>
                </a:tc>
                <a:tc>
                  <a:txBody>
                    <a:bodyPr/>
                    <a:lstStyle/>
                    <a:p>
                      <a:pPr algn="ctr"/>
                      <a:r>
                        <a:rPr lang="en-US" altLang="zh-CN" dirty="0"/>
                        <a:t>--</a:t>
                      </a:r>
                      <a:endParaRPr lang="zh-CN" altLang="en-US" b="1" dirty="0">
                        <a:solidFill>
                          <a:schemeClr val="bg1"/>
                        </a:solidFill>
                      </a:endParaRPr>
                    </a:p>
                  </a:txBody>
                  <a:tcPr/>
                </a:tc>
                <a:extLst>
                  <a:ext uri="{0D108BD9-81ED-4DB2-BD59-A6C34878D82A}">
                    <a16:rowId xmlns:a16="http://schemas.microsoft.com/office/drawing/2014/main" val="3439128797"/>
                  </a:ext>
                </a:extLst>
              </a:tr>
              <a:tr h="371353">
                <a:tc>
                  <a:txBody>
                    <a:bodyPr/>
                    <a:lstStyle/>
                    <a:p>
                      <a:pPr algn="l"/>
                      <a:r>
                        <a:rPr lang="zh-CN" altLang="en-US" sz="1800" kern="1200" dirty="0">
                          <a:solidFill>
                            <a:schemeClr val="dk1"/>
                          </a:solidFill>
                          <a:latin typeface="+mn-lt"/>
                          <a:ea typeface="+mn-ea"/>
                          <a:cs typeface="+mn-cs"/>
                        </a:rPr>
                        <a:t>唯品会</a:t>
                      </a:r>
                    </a:p>
                  </a:txBody>
                  <a:tcPr/>
                </a:tc>
                <a:tc>
                  <a:txBody>
                    <a:bodyPr/>
                    <a:lstStyle/>
                    <a:p>
                      <a:pPr marL="0" algn="ctr" defTabSz="914400" rtl="0" eaLnBrk="1" latinLnBrk="0" hangingPunct="1"/>
                      <a:r>
                        <a:rPr lang="en-US" altLang="zh-CN" sz="1800" kern="1200" dirty="0">
                          <a:solidFill>
                            <a:schemeClr val="dk1"/>
                          </a:solidFill>
                          <a:latin typeface="+mn-lt"/>
                          <a:ea typeface="+mn-ea"/>
                          <a:cs typeface="+mn-cs"/>
                        </a:rPr>
                        <a:t>&gt;3000</a:t>
                      </a:r>
                      <a:endParaRPr lang="zh-CN" alt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altLang="zh-CN" sz="1800" kern="1200" dirty="0">
                          <a:solidFill>
                            <a:schemeClr val="dk1"/>
                          </a:solidFill>
                          <a:latin typeface="+mn-lt"/>
                          <a:ea typeface="+mn-ea"/>
                          <a:cs typeface="+mn-cs"/>
                        </a:rPr>
                        <a:t>--</a:t>
                      </a:r>
                      <a:endParaRPr lang="zh-CN" altLang="en-US" sz="1800" kern="1200" dirty="0">
                        <a:solidFill>
                          <a:schemeClr val="dk1"/>
                        </a:solidFill>
                        <a:latin typeface="+mn-lt"/>
                        <a:ea typeface="+mn-ea"/>
                        <a:cs typeface="+mn-cs"/>
                      </a:endParaRPr>
                    </a:p>
                  </a:txBody>
                  <a:tcPr/>
                </a:tc>
                <a:extLst>
                  <a:ext uri="{0D108BD9-81ED-4DB2-BD59-A6C34878D82A}">
                    <a16:rowId xmlns:a16="http://schemas.microsoft.com/office/drawing/2014/main" val="2629946209"/>
                  </a:ext>
                </a:extLst>
              </a:tr>
              <a:tr h="371353">
                <a:tc>
                  <a:txBody>
                    <a:bodyPr/>
                    <a:lstStyle/>
                    <a:p>
                      <a:pPr algn="l"/>
                      <a:r>
                        <a:rPr lang="zh-CN" altLang="en-US" dirty="0"/>
                        <a:t>苏宁</a:t>
                      </a:r>
                      <a:endParaRPr lang="zh-CN" altLang="en-US" b="1" dirty="0">
                        <a:solidFill>
                          <a:schemeClr val="bg1"/>
                        </a:solidFill>
                      </a:endParaRPr>
                    </a:p>
                  </a:txBody>
                  <a:tcPr/>
                </a:tc>
                <a:tc>
                  <a:txBody>
                    <a:bodyPr/>
                    <a:lstStyle/>
                    <a:p>
                      <a:pPr algn="ctr"/>
                      <a:r>
                        <a:rPr lang="en-US" altLang="zh-CN" dirty="0"/>
                        <a:t>20</a:t>
                      </a:r>
                      <a:endParaRPr lang="zh-CN" altLang="en-US" b="1" dirty="0">
                        <a:solidFill>
                          <a:schemeClr val="bg1"/>
                        </a:solidFill>
                      </a:endParaRPr>
                    </a:p>
                  </a:txBody>
                  <a:tcPr/>
                </a:tc>
                <a:tc>
                  <a:txBody>
                    <a:bodyPr/>
                    <a:lstStyle/>
                    <a:p>
                      <a:pPr algn="ctr"/>
                      <a:r>
                        <a:rPr lang="en-US" altLang="zh-CN" dirty="0"/>
                        <a:t>400</a:t>
                      </a:r>
                      <a:endParaRPr lang="zh-CN" altLang="en-US" b="1" dirty="0">
                        <a:solidFill>
                          <a:schemeClr val="bg1"/>
                        </a:solidFill>
                      </a:endParaRPr>
                    </a:p>
                  </a:txBody>
                  <a:tcPr/>
                </a:tc>
                <a:extLst>
                  <a:ext uri="{0D108BD9-81ED-4DB2-BD59-A6C34878D82A}">
                    <a16:rowId xmlns:a16="http://schemas.microsoft.com/office/drawing/2014/main" val="3529885437"/>
                  </a:ext>
                </a:extLst>
              </a:tr>
            </a:tbl>
          </a:graphicData>
        </a:graphic>
      </p:graphicFrame>
      <p:graphicFrame>
        <p:nvGraphicFramePr>
          <p:cNvPr id="4" name="图表 3">
            <a:extLst>
              <a:ext uri="{FF2B5EF4-FFF2-40B4-BE49-F238E27FC236}">
                <a16:creationId xmlns:a16="http://schemas.microsoft.com/office/drawing/2014/main" id="{C6B2242C-48DC-4C93-B5B0-68EEB0F82600}"/>
              </a:ext>
            </a:extLst>
          </p:cNvPr>
          <p:cNvGraphicFramePr/>
          <p:nvPr>
            <p:extLst>
              <p:ext uri="{D42A27DB-BD31-4B8C-83A1-F6EECF244321}">
                <p14:modId xmlns:p14="http://schemas.microsoft.com/office/powerpoint/2010/main" val="2720429112"/>
              </p:ext>
            </p:extLst>
          </p:nvPr>
        </p:nvGraphicFramePr>
        <p:xfrm>
          <a:off x="1056967" y="3966147"/>
          <a:ext cx="7030065" cy="248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灯片编号占位符 1">
            <a:extLst>
              <a:ext uri="{FF2B5EF4-FFF2-40B4-BE49-F238E27FC236}">
                <a16:creationId xmlns:a16="http://schemas.microsoft.com/office/drawing/2014/main" id="{D1B7E7BD-C71F-469D-BF45-B1CC6E14DE8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707489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7960BFB-B49D-430C-9C38-7181C96F5CB8}"/>
              </a:ext>
            </a:extLst>
          </p:cNvPr>
          <p:cNvSpPr txBox="1"/>
          <p:nvPr/>
        </p:nvSpPr>
        <p:spPr>
          <a:xfrm>
            <a:off x="4437359" y="244375"/>
            <a:ext cx="413446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：起步稍晚，但发展迅猛</a:t>
            </a:r>
          </a:p>
        </p:txBody>
      </p:sp>
      <p:graphicFrame>
        <p:nvGraphicFramePr>
          <p:cNvPr id="3" name="表格 2">
            <a:extLst>
              <a:ext uri="{FF2B5EF4-FFF2-40B4-BE49-F238E27FC236}">
                <a16:creationId xmlns:a16="http://schemas.microsoft.com/office/drawing/2014/main" id="{CB5AD849-A879-43FA-B417-5866B48422A9}"/>
              </a:ext>
            </a:extLst>
          </p:cNvPr>
          <p:cNvGraphicFramePr>
            <a:graphicFrameLocks noGrp="1"/>
          </p:cNvGraphicFramePr>
          <p:nvPr/>
        </p:nvGraphicFramePr>
        <p:xfrm>
          <a:off x="784653" y="2057677"/>
          <a:ext cx="7363452" cy="2194560"/>
        </p:xfrm>
        <a:graphic>
          <a:graphicData uri="http://schemas.openxmlformats.org/drawingml/2006/table">
            <a:tbl>
              <a:tblPr firstRow="1" bandRow="1">
                <a:tableStyleId>{5C22544A-7EE6-4342-B048-85BDC9FD1C3A}</a:tableStyleId>
              </a:tblPr>
              <a:tblGrid>
                <a:gridCol w="1546939">
                  <a:extLst>
                    <a:ext uri="{9D8B030D-6E8A-4147-A177-3AD203B41FA5}">
                      <a16:colId xmlns:a16="http://schemas.microsoft.com/office/drawing/2014/main" val="2722700938"/>
                    </a:ext>
                  </a:extLst>
                </a:gridCol>
                <a:gridCol w="5816513">
                  <a:extLst>
                    <a:ext uri="{9D8B030D-6E8A-4147-A177-3AD203B41FA5}">
                      <a16:colId xmlns:a16="http://schemas.microsoft.com/office/drawing/2014/main" val="3992572475"/>
                    </a:ext>
                  </a:extLst>
                </a:gridCol>
              </a:tblGrid>
              <a:tr h="357568">
                <a:tc>
                  <a:txBody>
                    <a:bodyPr/>
                    <a:lstStyle/>
                    <a:p>
                      <a:pPr marL="0" algn="l" defTabSz="914400" rtl="0" eaLnBrk="1" latinLnBrk="0" hangingPunct="1"/>
                      <a:r>
                        <a:rPr lang="zh-CN" altLang="en-US" sz="1800" b="1" kern="1200" dirty="0">
                          <a:solidFill>
                            <a:schemeClr val="tx1"/>
                          </a:solidFill>
                          <a:latin typeface="+mn-lt"/>
                          <a:ea typeface="+mn-ea"/>
                          <a:cs typeface="+mn-cs"/>
                        </a:rPr>
                        <a:t>公司</a:t>
                      </a:r>
                    </a:p>
                  </a:txBody>
                  <a:tcPr/>
                </a:tc>
                <a:tc>
                  <a:txBody>
                    <a:bodyPr/>
                    <a:lstStyle/>
                    <a:p>
                      <a:r>
                        <a:rPr lang="zh-CN" altLang="en-US" dirty="0">
                          <a:solidFill>
                            <a:schemeClr val="tx1"/>
                          </a:solidFill>
                        </a:rPr>
                        <a:t>发展现状</a:t>
                      </a:r>
                    </a:p>
                  </a:txBody>
                  <a:tcPr/>
                </a:tc>
                <a:extLst>
                  <a:ext uri="{0D108BD9-81ED-4DB2-BD59-A6C34878D82A}">
                    <a16:rowId xmlns:a16="http://schemas.microsoft.com/office/drawing/2014/main" val="4239045324"/>
                  </a:ext>
                </a:extLst>
              </a:tr>
              <a:tr h="357568">
                <a:tc>
                  <a:txBody>
                    <a:bodyPr/>
                    <a:lstStyle/>
                    <a:p>
                      <a:r>
                        <a:rPr lang="zh-CN" altLang="en-US" sz="1800" b="0" i="0" kern="1200" dirty="0">
                          <a:solidFill>
                            <a:schemeClr val="dk1"/>
                          </a:solidFill>
                          <a:effectLst/>
                          <a:latin typeface="+mn-lt"/>
                          <a:ea typeface="+mn-ea"/>
                          <a:cs typeface="+mn-cs"/>
                        </a:rPr>
                        <a:t>中国联通</a:t>
                      </a:r>
                      <a:endParaRPr lang="zh-CN" altLang="en-US" dirty="0"/>
                    </a:p>
                  </a:txBody>
                  <a:tcPr/>
                </a:tc>
                <a:tc>
                  <a:txBody>
                    <a:bodyPr/>
                    <a:lstStyle/>
                    <a:p>
                      <a:r>
                        <a:rPr lang="zh-CN" altLang="en-US" dirty="0"/>
                        <a:t>拥有</a:t>
                      </a:r>
                      <a:r>
                        <a:rPr lang="en-US" altLang="zh-CN" dirty="0"/>
                        <a:t>50</a:t>
                      </a:r>
                      <a:r>
                        <a:rPr lang="zh-CN" altLang="en-US" dirty="0"/>
                        <a:t>个微服务，正在发展</a:t>
                      </a:r>
                    </a:p>
                  </a:txBody>
                  <a:tcPr/>
                </a:tc>
                <a:extLst>
                  <a:ext uri="{0D108BD9-81ED-4DB2-BD59-A6C34878D82A}">
                    <a16:rowId xmlns:a16="http://schemas.microsoft.com/office/drawing/2014/main" val="1808535535"/>
                  </a:ext>
                </a:extLst>
              </a:tr>
              <a:tr h="357568">
                <a:tc>
                  <a:txBody>
                    <a:bodyPr/>
                    <a:lstStyle/>
                    <a:p>
                      <a:r>
                        <a:rPr lang="zh-CN" altLang="en-US" dirty="0"/>
                        <a:t>华为</a:t>
                      </a:r>
                    </a:p>
                  </a:txBody>
                  <a:tcPr/>
                </a:tc>
                <a:tc>
                  <a:txBody>
                    <a:bodyPr/>
                    <a:lstStyle/>
                    <a:p>
                      <a:r>
                        <a:rPr lang="zh-CN" altLang="en-US" dirty="0"/>
                        <a:t>已迁移</a:t>
                      </a:r>
                      <a:r>
                        <a:rPr lang="en-US" altLang="zh-CN" dirty="0"/>
                        <a:t>30%</a:t>
                      </a:r>
                      <a:r>
                        <a:rPr lang="zh-CN" altLang="en-US" dirty="0"/>
                        <a:t>的应用，包括</a:t>
                      </a:r>
                      <a:r>
                        <a:rPr lang="en-US" altLang="zh-CN" dirty="0"/>
                        <a:t>4,000</a:t>
                      </a:r>
                      <a:r>
                        <a:rPr lang="zh-CN" altLang="en-US" dirty="0"/>
                        <a:t>个节点，数万个容器</a:t>
                      </a:r>
                    </a:p>
                  </a:txBody>
                  <a:tcPr/>
                </a:tc>
                <a:extLst>
                  <a:ext uri="{0D108BD9-81ED-4DB2-BD59-A6C34878D82A}">
                    <a16:rowId xmlns:a16="http://schemas.microsoft.com/office/drawing/2014/main" val="3119399167"/>
                  </a:ext>
                </a:extLst>
              </a:tr>
              <a:tr h="357568">
                <a:tc>
                  <a:txBody>
                    <a:bodyPr/>
                    <a:lstStyle/>
                    <a:p>
                      <a:r>
                        <a:rPr lang="zh-CN" altLang="en-US" dirty="0"/>
                        <a:t>蚂蚁金服</a:t>
                      </a:r>
                    </a:p>
                  </a:txBody>
                  <a:tcPr/>
                </a:tc>
                <a:tc>
                  <a:txBody>
                    <a:bodyPr/>
                    <a:lstStyle/>
                    <a:p>
                      <a:r>
                        <a:rPr lang="zh-CN" altLang="en-US" dirty="0"/>
                        <a:t>所有核心财务系统均已容器化</a:t>
                      </a:r>
                    </a:p>
                  </a:txBody>
                  <a:tcPr/>
                </a:tc>
                <a:extLst>
                  <a:ext uri="{0D108BD9-81ED-4DB2-BD59-A6C34878D82A}">
                    <a16:rowId xmlns:a16="http://schemas.microsoft.com/office/drawing/2014/main" val="361954254"/>
                  </a:ext>
                </a:extLst>
              </a:tr>
              <a:tr h="357568">
                <a:tc>
                  <a:txBody>
                    <a:bodyPr/>
                    <a:lstStyle/>
                    <a:p>
                      <a:r>
                        <a:rPr lang="zh-CN" altLang="en-US" dirty="0"/>
                        <a:t>京东</a:t>
                      </a:r>
                    </a:p>
                  </a:txBody>
                  <a:tcPr/>
                </a:tc>
                <a:tc>
                  <a:txBody>
                    <a:bodyPr/>
                    <a:lstStyle/>
                    <a:p>
                      <a:r>
                        <a:rPr lang="zh-CN" altLang="en-US" dirty="0"/>
                        <a:t>负担</a:t>
                      </a:r>
                      <a:r>
                        <a:rPr lang="en-US" altLang="zh-CN" dirty="0"/>
                        <a:t>20%</a:t>
                      </a:r>
                      <a:r>
                        <a:rPr lang="zh-CN" altLang="en-US" dirty="0"/>
                        <a:t>的服务，运行大约</a:t>
                      </a:r>
                      <a:r>
                        <a:rPr lang="en-US" altLang="zh-CN" dirty="0"/>
                        <a:t>20,000</a:t>
                      </a:r>
                      <a:r>
                        <a:rPr lang="zh-CN" altLang="en-US" dirty="0"/>
                        <a:t>个容器</a:t>
                      </a:r>
                    </a:p>
                  </a:txBody>
                  <a:tcPr/>
                </a:tc>
                <a:extLst>
                  <a:ext uri="{0D108BD9-81ED-4DB2-BD59-A6C34878D82A}">
                    <a16:rowId xmlns:a16="http://schemas.microsoft.com/office/drawing/2014/main" val="1268584639"/>
                  </a:ext>
                </a:extLst>
              </a:tr>
              <a:tr h="357568">
                <a:tc>
                  <a:txBody>
                    <a:bodyPr/>
                    <a:lstStyle/>
                    <a:p>
                      <a:r>
                        <a:rPr lang="zh-CN" altLang="en-US" dirty="0"/>
                        <a:t>网易</a:t>
                      </a:r>
                    </a:p>
                  </a:txBody>
                  <a:tcPr/>
                </a:tc>
                <a:tc>
                  <a:txBody>
                    <a:bodyPr/>
                    <a:lstStyle/>
                    <a:p>
                      <a:r>
                        <a:rPr lang="zh-CN" altLang="en-US" dirty="0"/>
                        <a:t>生产集群中超过</a:t>
                      </a:r>
                      <a:r>
                        <a:rPr lang="en-US" altLang="zh-CN" dirty="0"/>
                        <a:t>10,000</a:t>
                      </a:r>
                      <a:r>
                        <a:rPr lang="zh-CN" altLang="en-US" dirty="0"/>
                        <a:t>个节点</a:t>
                      </a:r>
                    </a:p>
                  </a:txBody>
                  <a:tcPr/>
                </a:tc>
                <a:extLst>
                  <a:ext uri="{0D108BD9-81ED-4DB2-BD59-A6C34878D82A}">
                    <a16:rowId xmlns:a16="http://schemas.microsoft.com/office/drawing/2014/main" val="3318732789"/>
                  </a:ext>
                </a:extLst>
              </a:tr>
            </a:tbl>
          </a:graphicData>
        </a:graphic>
      </p:graphicFrame>
      <p:grpSp>
        <p:nvGrpSpPr>
          <p:cNvPr id="13" name="组合 12">
            <a:extLst>
              <a:ext uri="{FF2B5EF4-FFF2-40B4-BE49-F238E27FC236}">
                <a16:creationId xmlns:a16="http://schemas.microsoft.com/office/drawing/2014/main" id="{D00275A1-CFBA-4B7F-8976-91CBDC0D20B6}"/>
              </a:ext>
            </a:extLst>
          </p:cNvPr>
          <p:cNvGrpSpPr/>
          <p:nvPr/>
        </p:nvGrpSpPr>
        <p:grpSpPr>
          <a:xfrm>
            <a:off x="784653" y="4553643"/>
            <a:ext cx="7363452" cy="2194562"/>
            <a:chOff x="391587" y="4262510"/>
            <a:chExt cx="7363452" cy="2194562"/>
          </a:xfrm>
        </p:grpSpPr>
        <p:sp>
          <p:nvSpPr>
            <p:cNvPr id="10" name="矩形 9">
              <a:extLst>
                <a:ext uri="{FF2B5EF4-FFF2-40B4-BE49-F238E27FC236}">
                  <a16:creationId xmlns:a16="http://schemas.microsoft.com/office/drawing/2014/main" id="{75A59B0A-1531-41E3-97A7-5181638DA0B6}"/>
                </a:ext>
              </a:extLst>
            </p:cNvPr>
            <p:cNvSpPr/>
            <p:nvPr/>
          </p:nvSpPr>
          <p:spPr>
            <a:xfrm>
              <a:off x="391587" y="4262510"/>
              <a:ext cx="7363452" cy="2194561"/>
            </a:xfrm>
            <a:prstGeom prst="rect">
              <a:avLst/>
            </a:prstGeom>
            <a:solidFill>
              <a:srgbClr val="F9F9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pic>
          <p:nvPicPr>
            <p:cNvPr id="4" name="图片 3">
              <a:extLst>
                <a:ext uri="{FF2B5EF4-FFF2-40B4-BE49-F238E27FC236}">
                  <a16:creationId xmlns:a16="http://schemas.microsoft.com/office/drawing/2014/main" id="{B1A530ED-FD21-4730-8EDF-36A782729EA0}"/>
                </a:ext>
              </a:extLst>
            </p:cNvPr>
            <p:cNvPicPr>
              <a:picLocks noChangeAspect="1"/>
            </p:cNvPicPr>
            <p:nvPr/>
          </p:nvPicPr>
          <p:blipFill>
            <a:blip r:embed="rId3"/>
            <a:stretch>
              <a:fillRect/>
            </a:stretch>
          </p:blipFill>
          <p:spPr>
            <a:xfrm>
              <a:off x="753301" y="4483386"/>
              <a:ext cx="1928027" cy="1074513"/>
            </a:xfrm>
            <a:prstGeom prst="rect">
              <a:avLst/>
            </a:prstGeom>
          </p:spPr>
        </p:pic>
        <p:pic>
          <p:nvPicPr>
            <p:cNvPr id="5" name="图片 4">
              <a:extLst>
                <a:ext uri="{FF2B5EF4-FFF2-40B4-BE49-F238E27FC236}">
                  <a16:creationId xmlns:a16="http://schemas.microsoft.com/office/drawing/2014/main" id="{A1A97F60-1328-4E2C-9966-5A7F6C9B8FC2}"/>
                </a:ext>
              </a:extLst>
            </p:cNvPr>
            <p:cNvPicPr>
              <a:picLocks noChangeAspect="1"/>
            </p:cNvPicPr>
            <p:nvPr/>
          </p:nvPicPr>
          <p:blipFill rotWithShape="1">
            <a:blip r:embed="rId4"/>
            <a:srcRect l="9608" t="9975" r="9370" b="4598"/>
            <a:stretch/>
          </p:blipFill>
          <p:spPr>
            <a:xfrm>
              <a:off x="3043042" y="4385657"/>
              <a:ext cx="1722655" cy="1132760"/>
            </a:xfrm>
            <a:prstGeom prst="rect">
              <a:avLst/>
            </a:prstGeom>
          </p:spPr>
        </p:pic>
        <p:pic>
          <p:nvPicPr>
            <p:cNvPr id="6" name="图片 5">
              <a:extLst>
                <a:ext uri="{FF2B5EF4-FFF2-40B4-BE49-F238E27FC236}">
                  <a16:creationId xmlns:a16="http://schemas.microsoft.com/office/drawing/2014/main" id="{06CB40C2-515C-41E9-8645-35F8E33B813F}"/>
                </a:ext>
              </a:extLst>
            </p:cNvPr>
            <p:cNvPicPr>
              <a:picLocks noChangeAspect="1"/>
            </p:cNvPicPr>
            <p:nvPr/>
          </p:nvPicPr>
          <p:blipFill rotWithShape="1">
            <a:blip r:embed="rId5"/>
            <a:srcRect b="5969"/>
            <a:stretch/>
          </p:blipFill>
          <p:spPr>
            <a:xfrm>
              <a:off x="5156721" y="4308725"/>
              <a:ext cx="1905165" cy="1132201"/>
            </a:xfrm>
            <a:prstGeom prst="rect">
              <a:avLst/>
            </a:prstGeom>
          </p:spPr>
        </p:pic>
        <p:pic>
          <p:nvPicPr>
            <p:cNvPr id="7" name="图片 6">
              <a:extLst>
                <a:ext uri="{FF2B5EF4-FFF2-40B4-BE49-F238E27FC236}">
                  <a16:creationId xmlns:a16="http://schemas.microsoft.com/office/drawing/2014/main" id="{AB808CFE-FA50-419F-8E18-CC32560EE086}"/>
                </a:ext>
              </a:extLst>
            </p:cNvPr>
            <p:cNvPicPr>
              <a:picLocks noChangeAspect="1"/>
            </p:cNvPicPr>
            <p:nvPr/>
          </p:nvPicPr>
          <p:blipFill>
            <a:blip r:embed="rId6"/>
            <a:stretch>
              <a:fillRect/>
            </a:stretch>
          </p:blipFill>
          <p:spPr>
            <a:xfrm>
              <a:off x="660900" y="5474927"/>
              <a:ext cx="1996613" cy="937341"/>
            </a:xfrm>
            <a:prstGeom prst="rect">
              <a:avLst/>
            </a:prstGeom>
          </p:spPr>
        </p:pic>
        <p:pic>
          <p:nvPicPr>
            <p:cNvPr id="8" name="图片 7">
              <a:extLst>
                <a:ext uri="{FF2B5EF4-FFF2-40B4-BE49-F238E27FC236}">
                  <a16:creationId xmlns:a16="http://schemas.microsoft.com/office/drawing/2014/main" id="{A1D4C822-E165-465D-BEE0-750E982D0DF9}"/>
                </a:ext>
              </a:extLst>
            </p:cNvPr>
            <p:cNvPicPr>
              <a:picLocks noChangeAspect="1"/>
            </p:cNvPicPr>
            <p:nvPr/>
          </p:nvPicPr>
          <p:blipFill>
            <a:blip r:embed="rId7"/>
            <a:stretch>
              <a:fillRect/>
            </a:stretch>
          </p:blipFill>
          <p:spPr>
            <a:xfrm>
              <a:off x="2756366" y="5489248"/>
              <a:ext cx="2011854" cy="967824"/>
            </a:xfrm>
            <a:prstGeom prst="rect">
              <a:avLst/>
            </a:prstGeom>
          </p:spPr>
        </p:pic>
        <p:pic>
          <p:nvPicPr>
            <p:cNvPr id="11" name="图片 10">
              <a:extLst>
                <a:ext uri="{FF2B5EF4-FFF2-40B4-BE49-F238E27FC236}">
                  <a16:creationId xmlns:a16="http://schemas.microsoft.com/office/drawing/2014/main" id="{E7018265-E17C-4A09-8160-05AABC98FC66}"/>
                </a:ext>
              </a:extLst>
            </p:cNvPr>
            <p:cNvPicPr>
              <a:picLocks noChangeAspect="1"/>
            </p:cNvPicPr>
            <p:nvPr/>
          </p:nvPicPr>
          <p:blipFill rotWithShape="1">
            <a:blip r:embed="rId8"/>
            <a:srcRect b="31752"/>
            <a:stretch/>
          </p:blipFill>
          <p:spPr>
            <a:xfrm>
              <a:off x="5022292" y="5616146"/>
              <a:ext cx="791433" cy="580768"/>
            </a:xfrm>
            <a:prstGeom prst="rect">
              <a:avLst/>
            </a:prstGeom>
          </p:spPr>
        </p:pic>
        <p:pic>
          <p:nvPicPr>
            <p:cNvPr id="12" name="图片 11">
              <a:extLst>
                <a:ext uri="{FF2B5EF4-FFF2-40B4-BE49-F238E27FC236}">
                  <a16:creationId xmlns:a16="http://schemas.microsoft.com/office/drawing/2014/main" id="{8021F587-837E-4E0C-B96A-9FAC7D0298E0}"/>
                </a:ext>
              </a:extLst>
            </p:cNvPr>
            <p:cNvPicPr>
              <a:picLocks noChangeAspect="1"/>
            </p:cNvPicPr>
            <p:nvPr/>
          </p:nvPicPr>
          <p:blipFill>
            <a:blip r:embed="rId9"/>
            <a:stretch>
              <a:fillRect/>
            </a:stretch>
          </p:blipFill>
          <p:spPr>
            <a:xfrm>
              <a:off x="5813725" y="5683610"/>
              <a:ext cx="996905" cy="367281"/>
            </a:xfrm>
            <a:prstGeom prst="rect">
              <a:avLst/>
            </a:prstGeom>
          </p:spPr>
        </p:pic>
      </p:grpSp>
      <p:sp>
        <p:nvSpPr>
          <p:cNvPr id="14" name="文本框 13">
            <a:extLst>
              <a:ext uri="{FF2B5EF4-FFF2-40B4-BE49-F238E27FC236}">
                <a16:creationId xmlns:a16="http://schemas.microsoft.com/office/drawing/2014/main" id="{4AB9887D-071B-4C68-84D9-E90189382EBF}"/>
              </a:ext>
            </a:extLst>
          </p:cNvPr>
          <p:cNvSpPr txBox="1"/>
          <p:nvPr/>
        </p:nvSpPr>
        <p:spPr>
          <a:xfrm>
            <a:off x="5369779" y="4218674"/>
            <a:ext cx="277832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数据来源：</a:t>
            </a:r>
            <a:r>
              <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case studies of </a:t>
            </a:r>
            <a:r>
              <a:rPr kumimoji="0" lang="en-US" altLang="zh-CN" sz="1200" b="0" i="0" u="none" strike="noStrike" kern="1200" cap="none" spc="0" normalizeH="0" baseline="0" noProof="0" dirty="0" err="1">
                <a:ln>
                  <a:noFill/>
                </a:ln>
                <a:solidFill>
                  <a:prstClr val="black"/>
                </a:solidFill>
                <a:effectLst/>
                <a:uLnTx/>
                <a:uFillTx/>
                <a:latin typeface="Trebuchet MS" panose="020B0603020202020204"/>
                <a:ea typeface="华文新魏" panose="02010800040101010101" pitchFamily="2" charset="-122"/>
                <a:cs typeface="+mn-cs"/>
              </a:rPr>
              <a:t>kubernetes</a:t>
            </a:r>
            <a:endParaRPr kumimoji="0" lang="zh-CN" altLang="en-US"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5" name="矩形 14">
            <a:extLst>
              <a:ext uri="{FF2B5EF4-FFF2-40B4-BE49-F238E27FC236}">
                <a16:creationId xmlns:a16="http://schemas.microsoft.com/office/drawing/2014/main" id="{8F58AE7A-4DE1-4470-8D57-926FD766C103}"/>
              </a:ext>
            </a:extLst>
          </p:cNvPr>
          <p:cNvSpPr/>
          <p:nvPr/>
        </p:nvSpPr>
        <p:spPr>
          <a:xfrm>
            <a:off x="784652" y="855205"/>
            <a:ext cx="7363453"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zh-CN" sz="1800" b="0" i="0" u="none" strike="noStrike" kern="1200" cap="none" spc="0" normalizeH="0" baseline="0" noProof="0" dirty="0">
                <a:ln>
                  <a:noFill/>
                </a:ln>
                <a:solidFill>
                  <a:prstClr val="black"/>
                </a:solidFill>
                <a:effectLst/>
                <a:uLnTx/>
                <a:uFillTx/>
                <a:latin typeface="Trebuchet MS" panose="020B0603020202020204"/>
                <a:ea typeface="微软雅黑" panose="020B0503020204020204" pitchFamily="34" charset="-122"/>
                <a:cs typeface="+mn-cs"/>
              </a:rPr>
              <a:t>China is the </a:t>
            </a:r>
            <a:r>
              <a:rPr kumimoji="0" lang="zh-CN" altLang="zh-CN" sz="1800" b="1" i="0" u="none" strike="noStrike" kern="1200" cap="none" spc="0" normalizeH="0" baseline="0" noProof="0" dirty="0">
                <a:ln>
                  <a:noFill/>
                </a:ln>
                <a:solidFill>
                  <a:srgbClr val="C00000"/>
                </a:solidFill>
                <a:effectLst/>
                <a:uLnTx/>
                <a:uFillTx/>
                <a:latin typeface="Trebuchet MS" panose="020B0603020202020204"/>
                <a:ea typeface="微软雅黑" panose="020B0503020204020204" pitchFamily="34" charset="-122"/>
                <a:cs typeface="+mn-cs"/>
              </a:rPr>
              <a:t>second largest </a:t>
            </a:r>
            <a:r>
              <a:rPr kumimoji="0" lang="zh-CN" altLang="zh-CN" sz="1800" b="0" i="0" u="none" strike="noStrike" kern="1200" cap="none" spc="0" normalizeH="0" baseline="0" noProof="0" dirty="0">
                <a:ln>
                  <a:noFill/>
                </a:ln>
                <a:solidFill>
                  <a:prstClr val="black"/>
                </a:solidFill>
                <a:effectLst/>
                <a:uLnTx/>
                <a:uFillTx/>
                <a:latin typeface="Trebuchet MS" panose="020B0603020202020204"/>
                <a:ea typeface="微软雅黑" panose="020B0503020204020204" pitchFamily="34" charset="-122"/>
                <a:cs typeface="+mn-cs"/>
              </a:rPr>
              <a:t>contributor of code to Kubernetes and more than 10% of CNCF members are from China, including 16% of platinum members and 35% of gold members.</a:t>
            </a:r>
            <a:endPar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微软雅黑" panose="020B0503020204020204" pitchFamily="34" charset="-122"/>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微软雅黑" panose="020B0503020204020204" pitchFamily="34" charset="-122"/>
                <a:cs typeface="+mn-cs"/>
              </a:rPr>
              <a:t>—— An CNCF Survey in 2019</a:t>
            </a:r>
            <a:endPar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9" name="矩形 8">
            <a:extLst>
              <a:ext uri="{FF2B5EF4-FFF2-40B4-BE49-F238E27FC236}">
                <a16:creationId xmlns:a16="http://schemas.microsoft.com/office/drawing/2014/main" id="{150D8C58-901E-434D-B6E5-CA7837B51237}"/>
              </a:ext>
            </a:extLst>
          </p:cNvPr>
          <p:cNvSpPr/>
          <p:nvPr/>
        </p:nvSpPr>
        <p:spPr>
          <a:xfrm>
            <a:off x="232350" y="44320"/>
            <a:ext cx="4339650" cy="923330"/>
          </a:xfrm>
          <a:prstGeom prst="rect">
            <a:avLst/>
          </a:prstGeom>
        </p:spPr>
        <p:txBody>
          <a:bodyPr wrap="none">
            <a:spAutoFit/>
          </a:bodyPr>
          <a:lstStyle/>
          <a:p>
            <a:r>
              <a:rPr lang="zh-CN" altLang="en-US" sz="54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rPr>
              <a:t>微服务在中国</a:t>
            </a:r>
          </a:p>
        </p:txBody>
      </p:sp>
      <p:sp>
        <p:nvSpPr>
          <p:cNvPr id="16" name="灯片编号占位符 15">
            <a:extLst>
              <a:ext uri="{FF2B5EF4-FFF2-40B4-BE49-F238E27FC236}">
                <a16:creationId xmlns:a16="http://schemas.microsoft.com/office/drawing/2014/main" id="{3590148F-1A3C-4379-A2C6-44FA0F10E35D}"/>
              </a:ext>
            </a:extLst>
          </p:cNvPr>
          <p:cNvSpPr>
            <a:spLocks noGrp="1"/>
          </p:cNvSpPr>
          <p:nvPr>
            <p:ph type="sldNum" sz="quarter" idx="12"/>
          </p:nvPr>
        </p:nvSpPr>
        <p:spPr/>
        <p:txBody>
          <a:bodyPr/>
          <a:lstStyle/>
          <a:p>
            <a:fld id="{F87959DA-3FC8-4348-9F79-77E9D994DBAA}" type="slidenum">
              <a:rPr lang="zh-CN" altLang="en-US" smtClean="0"/>
              <a:t>12</a:t>
            </a:fld>
            <a:endParaRPr lang="zh-CN" altLang="en-US"/>
          </a:p>
        </p:txBody>
      </p:sp>
    </p:spTree>
    <p:extLst>
      <p:ext uri="{BB962C8B-B14F-4D97-AF65-F5344CB8AC3E}">
        <p14:creationId xmlns:p14="http://schemas.microsoft.com/office/powerpoint/2010/main" val="206361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4E90489-7EE0-482B-ABAD-D2C24022E00A}"/>
              </a:ext>
            </a:extLst>
          </p:cNvPr>
          <p:cNvSpPr/>
          <p:nvPr/>
        </p:nvSpPr>
        <p:spPr>
          <a:xfrm>
            <a:off x="375784" y="4221677"/>
            <a:ext cx="8303941" cy="153383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8" name="标题 1">
            <a:extLst>
              <a:ext uri="{FF2B5EF4-FFF2-40B4-BE49-F238E27FC236}">
                <a16:creationId xmlns:a16="http://schemas.microsoft.com/office/drawing/2014/main" id="{21B05AC0-A508-49AC-AEAF-8845CAE18E95}"/>
              </a:ext>
            </a:extLst>
          </p:cNvPr>
          <p:cNvSpPr txBox="1">
            <a:spLocks/>
          </p:cNvSpPr>
          <p:nvPr/>
        </p:nvSpPr>
        <p:spPr>
          <a:xfrm>
            <a:off x="0" y="324466"/>
            <a:ext cx="1696995"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特征</a:t>
            </a:r>
          </a:p>
        </p:txBody>
      </p:sp>
      <p:sp>
        <p:nvSpPr>
          <p:cNvPr id="5" name="矩形 4">
            <a:extLst>
              <a:ext uri="{FF2B5EF4-FFF2-40B4-BE49-F238E27FC236}">
                <a16:creationId xmlns:a16="http://schemas.microsoft.com/office/drawing/2014/main" id="{6AFED79B-421E-48FA-955B-E3C919B745A9}"/>
              </a:ext>
            </a:extLst>
          </p:cNvPr>
          <p:cNvSpPr/>
          <p:nvPr/>
        </p:nvSpPr>
        <p:spPr>
          <a:xfrm>
            <a:off x="4572000" y="1989924"/>
            <a:ext cx="4107725" cy="83099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数量庞大</a:t>
            </a:r>
            <a:endPar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微服务间联系</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动态变化</a:t>
            </a:r>
            <a:endParaRPr kumimoji="0"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7" name="Group 3">
            <a:extLst>
              <a:ext uri="{FF2B5EF4-FFF2-40B4-BE49-F238E27FC236}">
                <a16:creationId xmlns:a16="http://schemas.microsoft.com/office/drawing/2014/main" id="{A1F300EA-B9A5-4FC1-8E65-BC6A7467C60E}"/>
              </a:ext>
            </a:extLst>
          </p:cNvPr>
          <p:cNvGrpSpPr/>
          <p:nvPr/>
        </p:nvGrpSpPr>
        <p:grpSpPr>
          <a:xfrm>
            <a:off x="375784" y="1335510"/>
            <a:ext cx="3790636" cy="2559187"/>
            <a:chOff x="820076" y="1471093"/>
            <a:chExt cx="6104599" cy="4838041"/>
          </a:xfrm>
        </p:grpSpPr>
        <p:pic>
          <p:nvPicPr>
            <p:cNvPr id="10" name="Picture 2" descr="Image result for dependency graph">
              <a:extLst>
                <a:ext uri="{FF2B5EF4-FFF2-40B4-BE49-F238E27FC236}">
                  <a16:creationId xmlns:a16="http://schemas.microsoft.com/office/drawing/2014/main" id="{AA70A3E6-5DA4-46F2-891D-60657D694AE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0076" y="1471093"/>
              <a:ext cx="5656618" cy="47468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D0E40560-5E81-48AE-B761-EDFF8B2BB2D2}"/>
                </a:ext>
              </a:extLst>
            </p:cNvPr>
            <p:cNvSpPr/>
            <p:nvPr/>
          </p:nvSpPr>
          <p:spPr>
            <a:xfrm>
              <a:off x="5334928" y="5847469"/>
              <a:ext cx="1589747"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箭头: 右 1">
            <a:extLst>
              <a:ext uri="{FF2B5EF4-FFF2-40B4-BE49-F238E27FC236}">
                <a16:creationId xmlns:a16="http://schemas.microsoft.com/office/drawing/2014/main" id="{FA1D8FDC-B934-49CF-A7D4-FB0BAB9880FE}"/>
              </a:ext>
            </a:extLst>
          </p:cNvPr>
          <p:cNvSpPr/>
          <p:nvPr/>
        </p:nvSpPr>
        <p:spPr>
          <a:xfrm>
            <a:off x="3967316" y="2254251"/>
            <a:ext cx="464574" cy="30234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2" name="箭头: 右 11">
            <a:extLst>
              <a:ext uri="{FF2B5EF4-FFF2-40B4-BE49-F238E27FC236}">
                <a16:creationId xmlns:a16="http://schemas.microsoft.com/office/drawing/2014/main" id="{2E16A615-9740-4404-97C1-01B9819E1B02}"/>
              </a:ext>
            </a:extLst>
          </p:cNvPr>
          <p:cNvSpPr/>
          <p:nvPr/>
        </p:nvSpPr>
        <p:spPr>
          <a:xfrm rot="5400000">
            <a:off x="6097080" y="3344065"/>
            <a:ext cx="575449" cy="30234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3" name="矩形 12">
            <a:extLst>
              <a:ext uri="{FF2B5EF4-FFF2-40B4-BE49-F238E27FC236}">
                <a16:creationId xmlns:a16="http://schemas.microsoft.com/office/drawing/2014/main" id="{738B59ED-B3DE-4389-820D-DB8CE35AC44F}"/>
              </a:ext>
            </a:extLst>
          </p:cNvPr>
          <p:cNvSpPr/>
          <p:nvPr/>
        </p:nvSpPr>
        <p:spPr>
          <a:xfrm>
            <a:off x="4689513" y="4355295"/>
            <a:ext cx="3872698"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版本间切换与管理</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微服务自动化编排</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微服务的行为感知</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3" name="文本框 2">
            <a:extLst>
              <a:ext uri="{FF2B5EF4-FFF2-40B4-BE49-F238E27FC236}">
                <a16:creationId xmlns:a16="http://schemas.microsoft.com/office/drawing/2014/main" id="{1EA94D3E-BA6A-4FD6-BE49-3B3CE4D20108}"/>
              </a:ext>
            </a:extLst>
          </p:cNvPr>
          <p:cNvSpPr txBox="1"/>
          <p:nvPr/>
        </p:nvSpPr>
        <p:spPr>
          <a:xfrm>
            <a:off x="5255755" y="3281157"/>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机遇</a:t>
            </a:r>
          </a:p>
        </p:txBody>
      </p:sp>
      <p:sp>
        <p:nvSpPr>
          <p:cNvPr id="14" name="文本框 13">
            <a:extLst>
              <a:ext uri="{FF2B5EF4-FFF2-40B4-BE49-F238E27FC236}">
                <a16:creationId xmlns:a16="http://schemas.microsoft.com/office/drawing/2014/main" id="{8638663A-3C42-4AD9-866D-5578CF90272A}"/>
              </a:ext>
            </a:extLst>
          </p:cNvPr>
          <p:cNvSpPr txBox="1"/>
          <p:nvPr/>
        </p:nvSpPr>
        <p:spPr>
          <a:xfrm>
            <a:off x="6867524" y="3281157"/>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挑战</a:t>
            </a:r>
          </a:p>
        </p:txBody>
      </p:sp>
      <p:sp>
        <p:nvSpPr>
          <p:cNvPr id="16" name="矩形 15">
            <a:extLst>
              <a:ext uri="{FF2B5EF4-FFF2-40B4-BE49-F238E27FC236}">
                <a16:creationId xmlns:a16="http://schemas.microsoft.com/office/drawing/2014/main" id="{9B82FA63-9594-444F-9D8D-8E9F03336224}"/>
              </a:ext>
            </a:extLst>
          </p:cNvPr>
          <p:cNvSpPr/>
          <p:nvPr/>
        </p:nvSpPr>
        <p:spPr>
          <a:xfrm>
            <a:off x="479023" y="4355295"/>
            <a:ext cx="3872698"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微服务间负载均衡</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微服务间通信时延</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数据同步及一致性</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6D364FDE-5841-4F22-AFEE-3B142CEFCD3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308235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down)">
                                      <p:cBhvr>
                                        <p:cTn id="8" dur="500"/>
                                        <p:tgtEl>
                                          <p:spTgt spid="12"/>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down)">
                                      <p:cBhvr>
                                        <p:cTn id="12" dur="500"/>
                                        <p:tgtEl>
                                          <p:spTgt spid="3"/>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ppt_y</p:attrName>
                                        </p:attrNameLst>
                                      </p:cBhvr>
                                      <p:tavLst>
                                        <p:tav tm="0">
                                          <p:val>
                                            <p:strVal val="#ppt_y-#ppt_h*1.125000"/>
                                          </p:val>
                                        </p:tav>
                                        <p:tav tm="100000">
                                          <p:val>
                                            <p:strVal val="#ppt_y"/>
                                          </p:val>
                                        </p:tav>
                                      </p:tavLst>
                                    </p:anim>
                                    <p:animEffect transition="in" filter="wipe(down)">
                                      <p:cBhvr>
                                        <p:cTn id="16" dur="500"/>
                                        <p:tgtEl>
                                          <p:spTgt spid="14"/>
                                        </p:tgtEl>
                                      </p:cBhvr>
                                    </p:animEffect>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down)">
                                      <p:cBhvr>
                                        <p:cTn id="21" dur="500"/>
                                        <p:tgtEl>
                                          <p:spTgt spid="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down)">
                                      <p:cBhvr>
                                        <p:cTn id="25" dur="500"/>
                                        <p:tgtEl>
                                          <p:spTgt spid="13"/>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ppt_y</p:attrName>
                                        </p:attrNameLst>
                                      </p:cBhvr>
                                      <p:tavLst>
                                        <p:tav tm="0">
                                          <p:val>
                                            <p:strVal val="#ppt_y-#ppt_h*1.125000"/>
                                          </p:val>
                                        </p:tav>
                                        <p:tav tm="100000">
                                          <p:val>
                                            <p:strVal val="#ppt_y"/>
                                          </p:val>
                                        </p:tav>
                                      </p:tavLst>
                                    </p:anim>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P spid="3" grpId="0"/>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B62622-9F73-4E71-9583-CB4E337D4824}"/>
              </a:ext>
            </a:extLst>
          </p:cNvPr>
          <p:cNvSpPr txBox="1">
            <a:spLocks/>
          </p:cNvSpPr>
          <p:nvPr/>
        </p:nvSpPr>
        <p:spPr>
          <a:xfrm>
            <a:off x="0" y="324466"/>
            <a:ext cx="332576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管理工具</a:t>
            </a:r>
          </a:p>
        </p:txBody>
      </p:sp>
      <p:pic>
        <p:nvPicPr>
          <p:cNvPr id="3" name="Picture 8" descr="Related image">
            <a:extLst>
              <a:ext uri="{FF2B5EF4-FFF2-40B4-BE49-F238E27FC236}">
                <a16:creationId xmlns:a16="http://schemas.microsoft.com/office/drawing/2014/main" id="{4AD9FE18-5709-4670-B837-A92705E9CB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4" t="20169" r="3044" b="15598"/>
          <a:stretch/>
        </p:blipFill>
        <p:spPr bwMode="auto">
          <a:xfrm>
            <a:off x="1541207" y="1127128"/>
            <a:ext cx="6290187" cy="18509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7A366E11-390A-4F01-BF9C-CC4AB7B8076A}"/>
              </a:ext>
            </a:extLst>
          </p:cNvPr>
          <p:cNvGrpSpPr/>
          <p:nvPr/>
        </p:nvGrpSpPr>
        <p:grpSpPr>
          <a:xfrm>
            <a:off x="2411361" y="4099702"/>
            <a:ext cx="3980836" cy="1576743"/>
            <a:chOff x="2383093" y="4048433"/>
            <a:chExt cx="3980836" cy="1576743"/>
          </a:xfrm>
        </p:grpSpPr>
        <p:sp>
          <p:nvSpPr>
            <p:cNvPr id="6" name="立方体 5">
              <a:extLst>
                <a:ext uri="{FF2B5EF4-FFF2-40B4-BE49-F238E27FC236}">
                  <a16:creationId xmlns:a16="http://schemas.microsoft.com/office/drawing/2014/main" id="{9FAED2FE-8F65-4056-8628-ABC3EB13B6FC}"/>
                </a:ext>
              </a:extLst>
            </p:cNvPr>
            <p:cNvSpPr/>
            <p:nvPr/>
          </p:nvSpPr>
          <p:spPr>
            <a:xfrm>
              <a:off x="2383093" y="453021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7" name="立方体 6">
              <a:extLst>
                <a:ext uri="{FF2B5EF4-FFF2-40B4-BE49-F238E27FC236}">
                  <a16:creationId xmlns:a16="http://schemas.microsoft.com/office/drawing/2014/main" id="{6B0EFE1F-E6EE-4DBF-B533-CA608CD6E516}"/>
                </a:ext>
              </a:extLst>
            </p:cNvPr>
            <p:cNvSpPr/>
            <p:nvPr/>
          </p:nvSpPr>
          <p:spPr>
            <a:xfrm>
              <a:off x="2926940" y="4132007"/>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8" name="立方体 7">
              <a:extLst>
                <a:ext uri="{FF2B5EF4-FFF2-40B4-BE49-F238E27FC236}">
                  <a16:creationId xmlns:a16="http://schemas.microsoft.com/office/drawing/2014/main" id="{7ADEFA97-E7E0-4E1E-97BB-D450617CEAA3}"/>
                </a:ext>
              </a:extLst>
            </p:cNvPr>
            <p:cNvSpPr/>
            <p:nvPr/>
          </p:nvSpPr>
          <p:spPr>
            <a:xfrm>
              <a:off x="3470788" y="453021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9" name="立方体 8">
              <a:extLst>
                <a:ext uri="{FF2B5EF4-FFF2-40B4-BE49-F238E27FC236}">
                  <a16:creationId xmlns:a16="http://schemas.microsoft.com/office/drawing/2014/main" id="{A1FE0279-1A43-4A90-AA73-86552C90E1F0}"/>
                </a:ext>
              </a:extLst>
            </p:cNvPr>
            <p:cNvSpPr/>
            <p:nvPr/>
          </p:nvSpPr>
          <p:spPr>
            <a:xfrm>
              <a:off x="4468761" y="472931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0" name="立方体 9">
              <a:extLst>
                <a:ext uri="{FF2B5EF4-FFF2-40B4-BE49-F238E27FC236}">
                  <a16:creationId xmlns:a16="http://schemas.microsoft.com/office/drawing/2014/main" id="{1FE70A23-498F-41A7-B8B5-FFF54EB6260A}"/>
                </a:ext>
              </a:extLst>
            </p:cNvPr>
            <p:cNvSpPr/>
            <p:nvPr/>
          </p:nvSpPr>
          <p:spPr>
            <a:xfrm>
              <a:off x="5191432" y="404843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1" name="立方体 10">
              <a:extLst>
                <a:ext uri="{FF2B5EF4-FFF2-40B4-BE49-F238E27FC236}">
                  <a16:creationId xmlns:a16="http://schemas.microsoft.com/office/drawing/2014/main" id="{2B8478F7-248B-49A4-8F1C-96942A087D41}"/>
                </a:ext>
              </a:extLst>
            </p:cNvPr>
            <p:cNvSpPr/>
            <p:nvPr/>
          </p:nvSpPr>
          <p:spPr>
            <a:xfrm>
              <a:off x="2941689" y="5226970"/>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2" name="立方体 11">
              <a:extLst>
                <a:ext uri="{FF2B5EF4-FFF2-40B4-BE49-F238E27FC236}">
                  <a16:creationId xmlns:a16="http://schemas.microsoft.com/office/drawing/2014/main" id="{25B9283F-046F-4882-B996-23DE7362ABC2}"/>
                </a:ext>
              </a:extLst>
            </p:cNvPr>
            <p:cNvSpPr/>
            <p:nvPr/>
          </p:nvSpPr>
          <p:spPr>
            <a:xfrm>
              <a:off x="5928851" y="5127522"/>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grpSp>
      <p:grpSp>
        <p:nvGrpSpPr>
          <p:cNvPr id="35" name="组合 34">
            <a:extLst>
              <a:ext uri="{FF2B5EF4-FFF2-40B4-BE49-F238E27FC236}">
                <a16:creationId xmlns:a16="http://schemas.microsoft.com/office/drawing/2014/main" id="{AE7DD828-3481-4CDC-90DE-F7699233E4FC}"/>
              </a:ext>
            </a:extLst>
          </p:cNvPr>
          <p:cNvGrpSpPr/>
          <p:nvPr/>
        </p:nvGrpSpPr>
        <p:grpSpPr>
          <a:xfrm>
            <a:off x="662448" y="3636040"/>
            <a:ext cx="7859351" cy="2885203"/>
            <a:chOff x="662448" y="3636040"/>
            <a:chExt cx="7859351" cy="2885203"/>
          </a:xfrm>
        </p:grpSpPr>
        <p:sp>
          <p:nvSpPr>
            <p:cNvPr id="14" name="立方体 13">
              <a:extLst>
                <a:ext uri="{FF2B5EF4-FFF2-40B4-BE49-F238E27FC236}">
                  <a16:creationId xmlns:a16="http://schemas.microsoft.com/office/drawing/2014/main" id="{0D59935C-0E9B-4285-A14B-7599969D0FBB}"/>
                </a:ext>
              </a:extLst>
            </p:cNvPr>
            <p:cNvSpPr/>
            <p:nvPr/>
          </p:nvSpPr>
          <p:spPr>
            <a:xfrm>
              <a:off x="2219939" y="404843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5" name="立方体 14">
              <a:extLst>
                <a:ext uri="{FF2B5EF4-FFF2-40B4-BE49-F238E27FC236}">
                  <a16:creationId xmlns:a16="http://schemas.microsoft.com/office/drawing/2014/main" id="{7A0D1613-49B5-4464-B9D7-E45BAEAE15C5}"/>
                </a:ext>
              </a:extLst>
            </p:cNvPr>
            <p:cNvSpPr/>
            <p:nvPr/>
          </p:nvSpPr>
          <p:spPr>
            <a:xfrm>
              <a:off x="1441194" y="409513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6" name="立方体 15">
              <a:extLst>
                <a:ext uri="{FF2B5EF4-FFF2-40B4-BE49-F238E27FC236}">
                  <a16:creationId xmlns:a16="http://schemas.microsoft.com/office/drawing/2014/main" id="{81E94F1D-C48E-4156-B77B-0411F805455B}"/>
                </a:ext>
              </a:extLst>
            </p:cNvPr>
            <p:cNvSpPr/>
            <p:nvPr/>
          </p:nvSpPr>
          <p:spPr>
            <a:xfrm>
              <a:off x="1621707" y="472931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7" name="立方体 16">
              <a:extLst>
                <a:ext uri="{FF2B5EF4-FFF2-40B4-BE49-F238E27FC236}">
                  <a16:creationId xmlns:a16="http://schemas.microsoft.com/office/drawing/2014/main" id="{696E650B-57CF-42B1-A966-F56329408895}"/>
                </a:ext>
              </a:extLst>
            </p:cNvPr>
            <p:cNvSpPr/>
            <p:nvPr/>
          </p:nvSpPr>
          <p:spPr>
            <a:xfrm>
              <a:off x="2308122" y="524417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8" name="立方体 17">
              <a:extLst>
                <a:ext uri="{FF2B5EF4-FFF2-40B4-BE49-F238E27FC236}">
                  <a16:creationId xmlns:a16="http://schemas.microsoft.com/office/drawing/2014/main" id="{0410D7C3-9C7E-473A-BCA4-81CF264C29A8}"/>
                </a:ext>
              </a:extLst>
            </p:cNvPr>
            <p:cNvSpPr/>
            <p:nvPr/>
          </p:nvSpPr>
          <p:spPr>
            <a:xfrm>
              <a:off x="3841647" y="399681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9" name="立方体 18">
              <a:extLst>
                <a:ext uri="{FF2B5EF4-FFF2-40B4-BE49-F238E27FC236}">
                  <a16:creationId xmlns:a16="http://schemas.microsoft.com/office/drawing/2014/main" id="{D4D84B7B-9E27-44CC-9D15-A8FCFDAF2968}"/>
                </a:ext>
              </a:extLst>
            </p:cNvPr>
            <p:cNvSpPr/>
            <p:nvPr/>
          </p:nvSpPr>
          <p:spPr>
            <a:xfrm>
              <a:off x="4042898" y="524417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0" name="立方体 19">
              <a:extLst>
                <a:ext uri="{FF2B5EF4-FFF2-40B4-BE49-F238E27FC236}">
                  <a16:creationId xmlns:a16="http://schemas.microsoft.com/office/drawing/2014/main" id="{9473B60B-F866-41A7-983A-C511751ACFAA}"/>
                </a:ext>
              </a:extLst>
            </p:cNvPr>
            <p:cNvSpPr/>
            <p:nvPr/>
          </p:nvSpPr>
          <p:spPr>
            <a:xfrm>
              <a:off x="6148540" y="4132007"/>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1" name="立方体 20">
              <a:extLst>
                <a:ext uri="{FF2B5EF4-FFF2-40B4-BE49-F238E27FC236}">
                  <a16:creationId xmlns:a16="http://schemas.microsoft.com/office/drawing/2014/main" id="{56ACF312-B7C0-4816-8499-0BADEA8A5892}"/>
                </a:ext>
              </a:extLst>
            </p:cNvPr>
            <p:cNvSpPr/>
            <p:nvPr/>
          </p:nvSpPr>
          <p:spPr>
            <a:xfrm>
              <a:off x="4649738" y="3636040"/>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2" name="立方体 21">
              <a:extLst>
                <a:ext uri="{FF2B5EF4-FFF2-40B4-BE49-F238E27FC236}">
                  <a16:creationId xmlns:a16="http://schemas.microsoft.com/office/drawing/2014/main" id="{78B856AB-111B-428E-A627-1B4D4B55850B}"/>
                </a:ext>
              </a:extLst>
            </p:cNvPr>
            <p:cNvSpPr/>
            <p:nvPr/>
          </p:nvSpPr>
          <p:spPr>
            <a:xfrm>
              <a:off x="4986180" y="5134125"/>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3" name="立方体 22">
              <a:extLst>
                <a:ext uri="{FF2B5EF4-FFF2-40B4-BE49-F238E27FC236}">
                  <a16:creationId xmlns:a16="http://schemas.microsoft.com/office/drawing/2014/main" id="{CE6A5602-9E59-4982-B376-BAB72222613A}"/>
                </a:ext>
              </a:extLst>
            </p:cNvPr>
            <p:cNvSpPr/>
            <p:nvPr/>
          </p:nvSpPr>
          <p:spPr>
            <a:xfrm>
              <a:off x="6880737" y="4715130"/>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4" name="立方体 23">
              <a:extLst>
                <a:ext uri="{FF2B5EF4-FFF2-40B4-BE49-F238E27FC236}">
                  <a16:creationId xmlns:a16="http://schemas.microsoft.com/office/drawing/2014/main" id="{B08A059A-5176-4966-8CCE-E7BC85E2300E}"/>
                </a:ext>
              </a:extLst>
            </p:cNvPr>
            <p:cNvSpPr/>
            <p:nvPr/>
          </p:nvSpPr>
          <p:spPr>
            <a:xfrm>
              <a:off x="5556456" y="4645742"/>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5" name="立方体 24">
              <a:extLst>
                <a:ext uri="{FF2B5EF4-FFF2-40B4-BE49-F238E27FC236}">
                  <a16:creationId xmlns:a16="http://schemas.microsoft.com/office/drawing/2014/main" id="{17944A39-D8E4-4898-9631-25632DCB177E}"/>
                </a:ext>
              </a:extLst>
            </p:cNvPr>
            <p:cNvSpPr/>
            <p:nvPr/>
          </p:nvSpPr>
          <p:spPr>
            <a:xfrm>
              <a:off x="1274202" y="536349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6" name="立方体 25">
              <a:extLst>
                <a:ext uri="{FF2B5EF4-FFF2-40B4-BE49-F238E27FC236}">
                  <a16:creationId xmlns:a16="http://schemas.microsoft.com/office/drawing/2014/main" id="{5CB27CA3-5B4F-4428-A2E3-392154C16BCF}"/>
                </a:ext>
              </a:extLst>
            </p:cNvPr>
            <p:cNvSpPr/>
            <p:nvPr/>
          </p:nvSpPr>
          <p:spPr>
            <a:xfrm>
              <a:off x="662448" y="453021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7" name="立方体 26">
              <a:extLst>
                <a:ext uri="{FF2B5EF4-FFF2-40B4-BE49-F238E27FC236}">
                  <a16:creationId xmlns:a16="http://schemas.microsoft.com/office/drawing/2014/main" id="{D4435E97-BF1F-48F0-A05B-36A7D843C43A}"/>
                </a:ext>
              </a:extLst>
            </p:cNvPr>
            <p:cNvSpPr/>
            <p:nvPr/>
          </p:nvSpPr>
          <p:spPr>
            <a:xfrm>
              <a:off x="6772584" y="5584300"/>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8" name="立方体 27">
              <a:extLst>
                <a:ext uri="{FF2B5EF4-FFF2-40B4-BE49-F238E27FC236}">
                  <a16:creationId xmlns:a16="http://schemas.microsoft.com/office/drawing/2014/main" id="{085807FA-2FAA-4B37-8261-D32CD46F051E}"/>
                </a:ext>
              </a:extLst>
            </p:cNvPr>
            <p:cNvSpPr/>
            <p:nvPr/>
          </p:nvSpPr>
          <p:spPr>
            <a:xfrm>
              <a:off x="7651645" y="417955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9" name="立方体 28">
              <a:extLst>
                <a:ext uri="{FF2B5EF4-FFF2-40B4-BE49-F238E27FC236}">
                  <a16:creationId xmlns:a16="http://schemas.microsoft.com/office/drawing/2014/main" id="{F46E7F9E-FCB4-469B-8D24-D442127C1ABE}"/>
                </a:ext>
              </a:extLst>
            </p:cNvPr>
            <p:cNvSpPr/>
            <p:nvPr/>
          </p:nvSpPr>
          <p:spPr>
            <a:xfrm>
              <a:off x="6875820" y="381021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0" name="立方体 29">
              <a:extLst>
                <a:ext uri="{FF2B5EF4-FFF2-40B4-BE49-F238E27FC236}">
                  <a16:creationId xmlns:a16="http://schemas.microsoft.com/office/drawing/2014/main" id="{1E576628-837B-44B0-BFEE-BCD36FDAFD11}"/>
                </a:ext>
              </a:extLst>
            </p:cNvPr>
            <p:cNvSpPr/>
            <p:nvPr/>
          </p:nvSpPr>
          <p:spPr>
            <a:xfrm>
              <a:off x="8086721" y="504507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1" name="立方体 30">
              <a:extLst>
                <a:ext uri="{FF2B5EF4-FFF2-40B4-BE49-F238E27FC236}">
                  <a16:creationId xmlns:a16="http://schemas.microsoft.com/office/drawing/2014/main" id="{FBC67D16-F02D-42A5-B68F-7E462447ED55}"/>
                </a:ext>
              </a:extLst>
            </p:cNvPr>
            <p:cNvSpPr/>
            <p:nvPr/>
          </p:nvSpPr>
          <p:spPr>
            <a:xfrm>
              <a:off x="3406569" y="578340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2" name="立方体 31">
              <a:extLst>
                <a:ext uri="{FF2B5EF4-FFF2-40B4-BE49-F238E27FC236}">
                  <a16:creationId xmlns:a16="http://schemas.microsoft.com/office/drawing/2014/main" id="{BA8A9E37-BBB7-4350-BF9A-DFE15C8478AC}"/>
                </a:ext>
              </a:extLst>
            </p:cNvPr>
            <p:cNvSpPr/>
            <p:nvPr/>
          </p:nvSpPr>
          <p:spPr>
            <a:xfrm>
              <a:off x="2002247" y="5799698"/>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3" name="立方体 32">
              <a:extLst>
                <a:ext uri="{FF2B5EF4-FFF2-40B4-BE49-F238E27FC236}">
                  <a16:creationId xmlns:a16="http://schemas.microsoft.com/office/drawing/2014/main" id="{D59D26F0-900B-40BF-A4D2-60965BA1C2CB}"/>
                </a:ext>
              </a:extLst>
            </p:cNvPr>
            <p:cNvSpPr/>
            <p:nvPr/>
          </p:nvSpPr>
          <p:spPr>
            <a:xfrm>
              <a:off x="5084816" y="5821611"/>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4" name="立方体 33">
              <a:extLst>
                <a:ext uri="{FF2B5EF4-FFF2-40B4-BE49-F238E27FC236}">
                  <a16:creationId xmlns:a16="http://schemas.microsoft.com/office/drawing/2014/main" id="{80CBBB80-EEEF-4A3A-BF7B-268B49CA9383}"/>
                </a:ext>
              </a:extLst>
            </p:cNvPr>
            <p:cNvSpPr/>
            <p:nvPr/>
          </p:nvSpPr>
          <p:spPr>
            <a:xfrm>
              <a:off x="5991534" y="6123037"/>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grpSp>
      <p:sp>
        <p:nvSpPr>
          <p:cNvPr id="4" name="灯片编号占位符 3">
            <a:extLst>
              <a:ext uri="{FF2B5EF4-FFF2-40B4-BE49-F238E27FC236}">
                <a16:creationId xmlns:a16="http://schemas.microsoft.com/office/drawing/2014/main" id="{332517EC-F891-4826-A50C-70ADEA8D5C6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86902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064E874-7F22-4E1A-A0C2-A6A8097621F8}"/>
              </a:ext>
            </a:extLst>
          </p:cNvPr>
          <p:cNvSpPr/>
          <p:nvPr/>
        </p:nvSpPr>
        <p:spPr>
          <a:xfrm>
            <a:off x="494071" y="4179553"/>
            <a:ext cx="1586683" cy="2191750"/>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 name="标题 1">
            <a:extLst>
              <a:ext uri="{FF2B5EF4-FFF2-40B4-BE49-F238E27FC236}">
                <a16:creationId xmlns:a16="http://schemas.microsoft.com/office/drawing/2014/main" id="{CEB62622-9F73-4E71-9583-CB4E337D4824}"/>
              </a:ext>
            </a:extLst>
          </p:cNvPr>
          <p:cNvSpPr txBox="1">
            <a:spLocks/>
          </p:cNvSpPr>
          <p:nvPr/>
        </p:nvSpPr>
        <p:spPr>
          <a:xfrm>
            <a:off x="0" y="324466"/>
            <a:ext cx="332576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管理工具</a:t>
            </a:r>
          </a:p>
        </p:txBody>
      </p:sp>
      <p:pic>
        <p:nvPicPr>
          <p:cNvPr id="3" name="Picture 8" descr="Related image">
            <a:extLst>
              <a:ext uri="{FF2B5EF4-FFF2-40B4-BE49-F238E27FC236}">
                <a16:creationId xmlns:a16="http://schemas.microsoft.com/office/drawing/2014/main" id="{4AD9FE18-5709-4670-B837-A92705E9CB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4" t="20169" r="3044" b="15598"/>
          <a:stretch/>
        </p:blipFill>
        <p:spPr bwMode="auto">
          <a:xfrm>
            <a:off x="1541207" y="1127128"/>
            <a:ext cx="6290187" cy="185092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E83BEAE6-308D-490B-8E24-31CFAFD16904}"/>
              </a:ext>
            </a:extLst>
          </p:cNvPr>
          <p:cNvSpPr txBox="1"/>
          <p:nvPr/>
        </p:nvSpPr>
        <p:spPr>
          <a:xfrm>
            <a:off x="3440362" y="2989460"/>
            <a:ext cx="328890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Kubernetes</a:t>
            </a: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K8s</a:t>
            </a: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6" name="立方体 5">
            <a:extLst>
              <a:ext uri="{FF2B5EF4-FFF2-40B4-BE49-F238E27FC236}">
                <a16:creationId xmlns:a16="http://schemas.microsoft.com/office/drawing/2014/main" id="{9FAED2FE-8F65-4056-8628-ABC3EB13B6FC}"/>
              </a:ext>
            </a:extLst>
          </p:cNvPr>
          <p:cNvSpPr/>
          <p:nvPr/>
        </p:nvSpPr>
        <p:spPr>
          <a:xfrm>
            <a:off x="2411361" y="4581482"/>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7" name="立方体 6">
            <a:extLst>
              <a:ext uri="{FF2B5EF4-FFF2-40B4-BE49-F238E27FC236}">
                <a16:creationId xmlns:a16="http://schemas.microsoft.com/office/drawing/2014/main" id="{6B0EFE1F-E6EE-4DBF-B533-CA608CD6E516}"/>
              </a:ext>
            </a:extLst>
          </p:cNvPr>
          <p:cNvSpPr/>
          <p:nvPr/>
        </p:nvSpPr>
        <p:spPr>
          <a:xfrm>
            <a:off x="2955208" y="418327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8" name="立方体 7">
            <a:extLst>
              <a:ext uri="{FF2B5EF4-FFF2-40B4-BE49-F238E27FC236}">
                <a16:creationId xmlns:a16="http://schemas.microsoft.com/office/drawing/2014/main" id="{7ADEFA97-E7E0-4E1E-97BB-D450617CEAA3}"/>
              </a:ext>
            </a:extLst>
          </p:cNvPr>
          <p:cNvSpPr/>
          <p:nvPr/>
        </p:nvSpPr>
        <p:spPr>
          <a:xfrm>
            <a:off x="3499056" y="4581482"/>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9" name="立方体 8">
            <a:extLst>
              <a:ext uri="{FF2B5EF4-FFF2-40B4-BE49-F238E27FC236}">
                <a16:creationId xmlns:a16="http://schemas.microsoft.com/office/drawing/2014/main" id="{A1FE0279-1A43-4A90-AA73-86552C90E1F0}"/>
              </a:ext>
            </a:extLst>
          </p:cNvPr>
          <p:cNvSpPr/>
          <p:nvPr/>
        </p:nvSpPr>
        <p:spPr>
          <a:xfrm>
            <a:off x="4497029" y="4780585"/>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0" name="立方体 9">
            <a:extLst>
              <a:ext uri="{FF2B5EF4-FFF2-40B4-BE49-F238E27FC236}">
                <a16:creationId xmlns:a16="http://schemas.microsoft.com/office/drawing/2014/main" id="{1FE70A23-498F-41A7-B8B5-FFF54EB6260A}"/>
              </a:ext>
            </a:extLst>
          </p:cNvPr>
          <p:cNvSpPr/>
          <p:nvPr/>
        </p:nvSpPr>
        <p:spPr>
          <a:xfrm>
            <a:off x="5219700" y="4099702"/>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1" name="立方体 10">
            <a:extLst>
              <a:ext uri="{FF2B5EF4-FFF2-40B4-BE49-F238E27FC236}">
                <a16:creationId xmlns:a16="http://schemas.microsoft.com/office/drawing/2014/main" id="{2B8478F7-248B-49A4-8F1C-96942A087D41}"/>
              </a:ext>
            </a:extLst>
          </p:cNvPr>
          <p:cNvSpPr/>
          <p:nvPr/>
        </p:nvSpPr>
        <p:spPr>
          <a:xfrm>
            <a:off x="2969957" y="5278239"/>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2" name="立方体 11">
            <a:extLst>
              <a:ext uri="{FF2B5EF4-FFF2-40B4-BE49-F238E27FC236}">
                <a16:creationId xmlns:a16="http://schemas.microsoft.com/office/drawing/2014/main" id="{25B9283F-046F-4882-B996-23DE7362ABC2}"/>
              </a:ext>
            </a:extLst>
          </p:cNvPr>
          <p:cNvSpPr/>
          <p:nvPr/>
        </p:nvSpPr>
        <p:spPr>
          <a:xfrm>
            <a:off x="5957119" y="5178791"/>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4" name="立方体 13">
            <a:extLst>
              <a:ext uri="{FF2B5EF4-FFF2-40B4-BE49-F238E27FC236}">
                <a16:creationId xmlns:a16="http://schemas.microsoft.com/office/drawing/2014/main" id="{0D59935C-0E9B-4285-A14B-7599969D0FBB}"/>
              </a:ext>
            </a:extLst>
          </p:cNvPr>
          <p:cNvSpPr/>
          <p:nvPr/>
        </p:nvSpPr>
        <p:spPr>
          <a:xfrm>
            <a:off x="2219939" y="404843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5" name="立方体 14">
            <a:extLst>
              <a:ext uri="{FF2B5EF4-FFF2-40B4-BE49-F238E27FC236}">
                <a16:creationId xmlns:a16="http://schemas.microsoft.com/office/drawing/2014/main" id="{7A0D1613-49B5-4464-B9D7-E45BAEAE15C5}"/>
              </a:ext>
            </a:extLst>
          </p:cNvPr>
          <p:cNvSpPr/>
          <p:nvPr/>
        </p:nvSpPr>
        <p:spPr>
          <a:xfrm>
            <a:off x="1441194" y="409513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6" name="立方体 15">
            <a:extLst>
              <a:ext uri="{FF2B5EF4-FFF2-40B4-BE49-F238E27FC236}">
                <a16:creationId xmlns:a16="http://schemas.microsoft.com/office/drawing/2014/main" id="{81E94F1D-C48E-4156-B77B-0411F805455B}"/>
              </a:ext>
            </a:extLst>
          </p:cNvPr>
          <p:cNvSpPr/>
          <p:nvPr/>
        </p:nvSpPr>
        <p:spPr>
          <a:xfrm>
            <a:off x="1621707" y="472931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7" name="立方体 16">
            <a:extLst>
              <a:ext uri="{FF2B5EF4-FFF2-40B4-BE49-F238E27FC236}">
                <a16:creationId xmlns:a16="http://schemas.microsoft.com/office/drawing/2014/main" id="{696E650B-57CF-42B1-A966-F56329408895}"/>
              </a:ext>
            </a:extLst>
          </p:cNvPr>
          <p:cNvSpPr/>
          <p:nvPr/>
        </p:nvSpPr>
        <p:spPr>
          <a:xfrm>
            <a:off x="2308122" y="524417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8" name="立方体 17">
            <a:extLst>
              <a:ext uri="{FF2B5EF4-FFF2-40B4-BE49-F238E27FC236}">
                <a16:creationId xmlns:a16="http://schemas.microsoft.com/office/drawing/2014/main" id="{0410D7C3-9C7E-473A-BCA4-81CF264C29A8}"/>
              </a:ext>
            </a:extLst>
          </p:cNvPr>
          <p:cNvSpPr/>
          <p:nvPr/>
        </p:nvSpPr>
        <p:spPr>
          <a:xfrm>
            <a:off x="3841647" y="399681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9" name="立方体 18">
            <a:extLst>
              <a:ext uri="{FF2B5EF4-FFF2-40B4-BE49-F238E27FC236}">
                <a16:creationId xmlns:a16="http://schemas.microsoft.com/office/drawing/2014/main" id="{D4D84B7B-9E27-44CC-9D15-A8FCFDAF2968}"/>
              </a:ext>
            </a:extLst>
          </p:cNvPr>
          <p:cNvSpPr/>
          <p:nvPr/>
        </p:nvSpPr>
        <p:spPr>
          <a:xfrm>
            <a:off x="4042898" y="524417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0" name="立方体 19">
            <a:extLst>
              <a:ext uri="{FF2B5EF4-FFF2-40B4-BE49-F238E27FC236}">
                <a16:creationId xmlns:a16="http://schemas.microsoft.com/office/drawing/2014/main" id="{9473B60B-F866-41A7-983A-C511751ACFAA}"/>
              </a:ext>
            </a:extLst>
          </p:cNvPr>
          <p:cNvSpPr/>
          <p:nvPr/>
        </p:nvSpPr>
        <p:spPr>
          <a:xfrm>
            <a:off x="6148540" y="4132007"/>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1" name="立方体 20">
            <a:extLst>
              <a:ext uri="{FF2B5EF4-FFF2-40B4-BE49-F238E27FC236}">
                <a16:creationId xmlns:a16="http://schemas.microsoft.com/office/drawing/2014/main" id="{56ACF312-B7C0-4816-8499-0BADEA8A5892}"/>
              </a:ext>
            </a:extLst>
          </p:cNvPr>
          <p:cNvSpPr/>
          <p:nvPr/>
        </p:nvSpPr>
        <p:spPr>
          <a:xfrm>
            <a:off x="4649738" y="3636040"/>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3" name="立方体 22">
            <a:extLst>
              <a:ext uri="{FF2B5EF4-FFF2-40B4-BE49-F238E27FC236}">
                <a16:creationId xmlns:a16="http://schemas.microsoft.com/office/drawing/2014/main" id="{CE6A5602-9E59-4982-B376-BAB72222613A}"/>
              </a:ext>
            </a:extLst>
          </p:cNvPr>
          <p:cNvSpPr/>
          <p:nvPr/>
        </p:nvSpPr>
        <p:spPr>
          <a:xfrm>
            <a:off x="6880737" y="4715130"/>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5" name="立方体 24">
            <a:extLst>
              <a:ext uri="{FF2B5EF4-FFF2-40B4-BE49-F238E27FC236}">
                <a16:creationId xmlns:a16="http://schemas.microsoft.com/office/drawing/2014/main" id="{17944A39-D8E4-4898-9631-25632DCB177E}"/>
              </a:ext>
            </a:extLst>
          </p:cNvPr>
          <p:cNvSpPr/>
          <p:nvPr/>
        </p:nvSpPr>
        <p:spPr>
          <a:xfrm>
            <a:off x="1274202" y="5363496"/>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6" name="立方体 25">
            <a:extLst>
              <a:ext uri="{FF2B5EF4-FFF2-40B4-BE49-F238E27FC236}">
                <a16:creationId xmlns:a16="http://schemas.microsoft.com/office/drawing/2014/main" id="{5CB27CA3-5B4F-4428-A2E3-392154C16BCF}"/>
              </a:ext>
            </a:extLst>
          </p:cNvPr>
          <p:cNvSpPr/>
          <p:nvPr/>
        </p:nvSpPr>
        <p:spPr>
          <a:xfrm>
            <a:off x="662448" y="453021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7" name="立方体 26">
            <a:extLst>
              <a:ext uri="{FF2B5EF4-FFF2-40B4-BE49-F238E27FC236}">
                <a16:creationId xmlns:a16="http://schemas.microsoft.com/office/drawing/2014/main" id="{D4435E97-BF1F-48F0-A05B-36A7D843C43A}"/>
              </a:ext>
            </a:extLst>
          </p:cNvPr>
          <p:cNvSpPr/>
          <p:nvPr/>
        </p:nvSpPr>
        <p:spPr>
          <a:xfrm>
            <a:off x="6772584" y="5584300"/>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8" name="立方体 27">
            <a:extLst>
              <a:ext uri="{FF2B5EF4-FFF2-40B4-BE49-F238E27FC236}">
                <a16:creationId xmlns:a16="http://schemas.microsoft.com/office/drawing/2014/main" id="{085807FA-2FAA-4B37-8261-D32CD46F051E}"/>
              </a:ext>
            </a:extLst>
          </p:cNvPr>
          <p:cNvSpPr/>
          <p:nvPr/>
        </p:nvSpPr>
        <p:spPr>
          <a:xfrm>
            <a:off x="7651645" y="417955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9" name="立方体 28">
            <a:extLst>
              <a:ext uri="{FF2B5EF4-FFF2-40B4-BE49-F238E27FC236}">
                <a16:creationId xmlns:a16="http://schemas.microsoft.com/office/drawing/2014/main" id="{F46E7F9E-FCB4-469B-8D24-D442127C1ABE}"/>
              </a:ext>
            </a:extLst>
          </p:cNvPr>
          <p:cNvSpPr/>
          <p:nvPr/>
        </p:nvSpPr>
        <p:spPr>
          <a:xfrm>
            <a:off x="6875820" y="381021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0" name="立方体 29">
            <a:extLst>
              <a:ext uri="{FF2B5EF4-FFF2-40B4-BE49-F238E27FC236}">
                <a16:creationId xmlns:a16="http://schemas.microsoft.com/office/drawing/2014/main" id="{1E576628-837B-44B0-BFEE-BCD36FDAFD11}"/>
              </a:ext>
            </a:extLst>
          </p:cNvPr>
          <p:cNvSpPr/>
          <p:nvPr/>
        </p:nvSpPr>
        <p:spPr>
          <a:xfrm>
            <a:off x="8086721" y="504507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1" name="立方体 30">
            <a:extLst>
              <a:ext uri="{FF2B5EF4-FFF2-40B4-BE49-F238E27FC236}">
                <a16:creationId xmlns:a16="http://schemas.microsoft.com/office/drawing/2014/main" id="{FBC67D16-F02D-42A5-B68F-7E462447ED55}"/>
              </a:ext>
            </a:extLst>
          </p:cNvPr>
          <p:cNvSpPr/>
          <p:nvPr/>
        </p:nvSpPr>
        <p:spPr>
          <a:xfrm>
            <a:off x="3406569" y="5783403"/>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2" name="立方体 31">
            <a:extLst>
              <a:ext uri="{FF2B5EF4-FFF2-40B4-BE49-F238E27FC236}">
                <a16:creationId xmlns:a16="http://schemas.microsoft.com/office/drawing/2014/main" id="{BA8A9E37-BBB7-4350-BF9A-DFE15C8478AC}"/>
              </a:ext>
            </a:extLst>
          </p:cNvPr>
          <p:cNvSpPr/>
          <p:nvPr/>
        </p:nvSpPr>
        <p:spPr>
          <a:xfrm>
            <a:off x="2002247" y="5799698"/>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3" name="立方体 32">
            <a:extLst>
              <a:ext uri="{FF2B5EF4-FFF2-40B4-BE49-F238E27FC236}">
                <a16:creationId xmlns:a16="http://schemas.microsoft.com/office/drawing/2014/main" id="{D59D26F0-900B-40BF-A4D2-60965BA1C2CB}"/>
              </a:ext>
            </a:extLst>
          </p:cNvPr>
          <p:cNvSpPr/>
          <p:nvPr/>
        </p:nvSpPr>
        <p:spPr>
          <a:xfrm>
            <a:off x="5084816" y="5821611"/>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4" name="立方体 33">
            <a:extLst>
              <a:ext uri="{FF2B5EF4-FFF2-40B4-BE49-F238E27FC236}">
                <a16:creationId xmlns:a16="http://schemas.microsoft.com/office/drawing/2014/main" id="{80CBBB80-EEEF-4A3A-BF7B-268B49CA9383}"/>
              </a:ext>
            </a:extLst>
          </p:cNvPr>
          <p:cNvSpPr/>
          <p:nvPr/>
        </p:nvSpPr>
        <p:spPr>
          <a:xfrm>
            <a:off x="5991534" y="6123037"/>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6" name="立方体 35">
            <a:extLst>
              <a:ext uri="{FF2B5EF4-FFF2-40B4-BE49-F238E27FC236}">
                <a16:creationId xmlns:a16="http://schemas.microsoft.com/office/drawing/2014/main" id="{7D244A82-A513-4812-98A7-E3C47E15CAF2}"/>
              </a:ext>
            </a:extLst>
          </p:cNvPr>
          <p:cNvSpPr/>
          <p:nvPr/>
        </p:nvSpPr>
        <p:spPr>
          <a:xfrm>
            <a:off x="4986180" y="5134125"/>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37" name="立方体 36">
            <a:extLst>
              <a:ext uri="{FF2B5EF4-FFF2-40B4-BE49-F238E27FC236}">
                <a16:creationId xmlns:a16="http://schemas.microsoft.com/office/drawing/2014/main" id="{CF81EC84-3836-46D9-AEE3-C1BA8B242739}"/>
              </a:ext>
            </a:extLst>
          </p:cNvPr>
          <p:cNvSpPr/>
          <p:nvPr/>
        </p:nvSpPr>
        <p:spPr>
          <a:xfrm>
            <a:off x="5556456" y="4645742"/>
            <a:ext cx="435078" cy="398206"/>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pic>
        <p:nvPicPr>
          <p:cNvPr id="38" name="Picture 2" descr="Image result for kubernetes image">
            <a:extLst>
              <a:ext uri="{FF2B5EF4-FFF2-40B4-BE49-F238E27FC236}">
                <a16:creationId xmlns:a16="http://schemas.microsoft.com/office/drawing/2014/main" id="{7BAC29E6-35D5-4A1F-8CB6-2203ECF98EC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77342"/>
          <a:stretch/>
        </p:blipFill>
        <p:spPr bwMode="auto">
          <a:xfrm>
            <a:off x="2874071" y="3049617"/>
            <a:ext cx="498825" cy="475556"/>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a:extLst>
              <a:ext uri="{FF2B5EF4-FFF2-40B4-BE49-F238E27FC236}">
                <a16:creationId xmlns:a16="http://schemas.microsoft.com/office/drawing/2014/main" id="{2BE5B681-5ABD-4740-A8F9-753901CF5206}"/>
              </a:ext>
            </a:extLst>
          </p:cNvPr>
          <p:cNvSpPr/>
          <p:nvPr/>
        </p:nvSpPr>
        <p:spPr>
          <a:xfrm>
            <a:off x="2583426" y="4195916"/>
            <a:ext cx="1586683" cy="2191750"/>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40" name="矩形 39">
            <a:extLst>
              <a:ext uri="{FF2B5EF4-FFF2-40B4-BE49-F238E27FC236}">
                <a16:creationId xmlns:a16="http://schemas.microsoft.com/office/drawing/2014/main" id="{E06E7987-0468-4872-BD54-EB73D5C4D774}"/>
              </a:ext>
            </a:extLst>
          </p:cNvPr>
          <p:cNvSpPr/>
          <p:nvPr/>
        </p:nvSpPr>
        <p:spPr>
          <a:xfrm>
            <a:off x="4554796" y="4188540"/>
            <a:ext cx="1586683" cy="2191750"/>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41" name="矩形 40">
            <a:extLst>
              <a:ext uri="{FF2B5EF4-FFF2-40B4-BE49-F238E27FC236}">
                <a16:creationId xmlns:a16="http://schemas.microsoft.com/office/drawing/2014/main" id="{0474CADA-CB6B-441C-B5FC-598690EDD677}"/>
              </a:ext>
            </a:extLst>
          </p:cNvPr>
          <p:cNvSpPr/>
          <p:nvPr/>
        </p:nvSpPr>
        <p:spPr>
          <a:xfrm>
            <a:off x="6516636" y="4188540"/>
            <a:ext cx="1586683" cy="2191750"/>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cxnSp>
        <p:nvCxnSpPr>
          <p:cNvPr id="43" name="连接符: 肘形 42">
            <a:extLst>
              <a:ext uri="{FF2B5EF4-FFF2-40B4-BE49-F238E27FC236}">
                <a16:creationId xmlns:a16="http://schemas.microsoft.com/office/drawing/2014/main" id="{E576C4D8-F660-4031-BD64-526660EB58C4}"/>
              </a:ext>
            </a:extLst>
          </p:cNvPr>
          <p:cNvCxnSpPr>
            <a:cxnSpLocks/>
            <a:stCxn id="5" idx="2"/>
            <a:endCxn id="4" idx="0"/>
          </p:cNvCxnSpPr>
          <p:nvPr/>
        </p:nvCxnSpPr>
        <p:spPr>
          <a:xfrm rot="5400000">
            <a:off x="2852679" y="1947415"/>
            <a:ext cx="666873" cy="3797403"/>
          </a:xfrm>
          <a:prstGeom prst="bentConnector3">
            <a:avLst/>
          </a:prstGeom>
          <a:ln w="47625">
            <a:solidFill>
              <a:srgbClr val="6B859A"/>
            </a:solidFill>
          </a:ln>
        </p:spPr>
        <p:style>
          <a:lnRef idx="1">
            <a:schemeClr val="accent1"/>
          </a:lnRef>
          <a:fillRef idx="0">
            <a:schemeClr val="accent1"/>
          </a:fillRef>
          <a:effectRef idx="0">
            <a:schemeClr val="accent1"/>
          </a:effectRef>
          <a:fontRef idx="minor">
            <a:schemeClr val="tx1"/>
          </a:fontRef>
        </p:style>
      </p:cxnSp>
      <p:cxnSp>
        <p:nvCxnSpPr>
          <p:cNvPr id="44" name="连接符: 肘形 43">
            <a:extLst>
              <a:ext uri="{FF2B5EF4-FFF2-40B4-BE49-F238E27FC236}">
                <a16:creationId xmlns:a16="http://schemas.microsoft.com/office/drawing/2014/main" id="{1F83ACEC-D1C5-4CAE-A898-67271F04D990}"/>
              </a:ext>
            </a:extLst>
          </p:cNvPr>
          <p:cNvCxnSpPr>
            <a:cxnSpLocks/>
            <a:stCxn id="5" idx="2"/>
            <a:endCxn id="39" idx="0"/>
          </p:cNvCxnSpPr>
          <p:nvPr/>
        </p:nvCxnSpPr>
        <p:spPr>
          <a:xfrm rot="5400000">
            <a:off x="3889174" y="3000274"/>
            <a:ext cx="683236" cy="1708048"/>
          </a:xfrm>
          <a:prstGeom prst="bentConnector3">
            <a:avLst>
              <a:gd name="adj1" fmla="val 50000"/>
            </a:avLst>
          </a:prstGeom>
          <a:ln w="47625">
            <a:solidFill>
              <a:srgbClr val="6B859A"/>
            </a:solidFill>
          </a:ln>
        </p:spPr>
        <p:style>
          <a:lnRef idx="1">
            <a:schemeClr val="accent1"/>
          </a:lnRef>
          <a:fillRef idx="0">
            <a:schemeClr val="accent1"/>
          </a:fillRef>
          <a:effectRef idx="0">
            <a:schemeClr val="accent1"/>
          </a:effectRef>
          <a:fontRef idx="minor">
            <a:schemeClr val="tx1"/>
          </a:fontRef>
        </p:style>
      </p:cxnSp>
      <p:cxnSp>
        <p:nvCxnSpPr>
          <p:cNvPr id="47" name="连接符: 肘形 46">
            <a:extLst>
              <a:ext uri="{FF2B5EF4-FFF2-40B4-BE49-F238E27FC236}">
                <a16:creationId xmlns:a16="http://schemas.microsoft.com/office/drawing/2014/main" id="{77CAECA4-D501-4FCC-B6C1-7B66EFCD5BBE}"/>
              </a:ext>
            </a:extLst>
          </p:cNvPr>
          <p:cNvCxnSpPr>
            <a:cxnSpLocks/>
            <a:stCxn id="5" idx="2"/>
            <a:endCxn id="41" idx="0"/>
          </p:cNvCxnSpPr>
          <p:nvPr/>
        </p:nvCxnSpPr>
        <p:spPr>
          <a:xfrm rot="16200000" flipH="1">
            <a:off x="5859467" y="2738029"/>
            <a:ext cx="675860" cy="2225162"/>
          </a:xfrm>
          <a:prstGeom prst="bentConnector3">
            <a:avLst>
              <a:gd name="adj1" fmla="val 50000"/>
            </a:avLst>
          </a:prstGeom>
          <a:ln w="47625">
            <a:solidFill>
              <a:srgbClr val="6B859A"/>
            </a:solidFill>
          </a:ln>
        </p:spPr>
        <p:style>
          <a:lnRef idx="1">
            <a:schemeClr val="accent1"/>
          </a:lnRef>
          <a:fillRef idx="0">
            <a:schemeClr val="accent1"/>
          </a:fillRef>
          <a:effectRef idx="0">
            <a:schemeClr val="accent1"/>
          </a:effectRef>
          <a:fontRef idx="minor">
            <a:schemeClr val="tx1"/>
          </a:fontRef>
        </p:style>
      </p:cxnSp>
      <p:cxnSp>
        <p:nvCxnSpPr>
          <p:cNvPr id="50" name="连接符: 肘形 49">
            <a:extLst>
              <a:ext uri="{FF2B5EF4-FFF2-40B4-BE49-F238E27FC236}">
                <a16:creationId xmlns:a16="http://schemas.microsoft.com/office/drawing/2014/main" id="{9F5DC800-C01C-4B4F-85B7-3F70BBA10E8B}"/>
              </a:ext>
            </a:extLst>
          </p:cNvPr>
          <p:cNvCxnSpPr>
            <a:cxnSpLocks/>
            <a:stCxn id="5" idx="2"/>
            <a:endCxn id="40" idx="0"/>
          </p:cNvCxnSpPr>
          <p:nvPr/>
        </p:nvCxnSpPr>
        <p:spPr>
          <a:xfrm rot="16200000" flipH="1">
            <a:off x="4878547" y="3718949"/>
            <a:ext cx="675860" cy="263322"/>
          </a:xfrm>
          <a:prstGeom prst="bentConnector3">
            <a:avLst>
              <a:gd name="adj1" fmla="val 50000"/>
            </a:avLst>
          </a:prstGeom>
          <a:ln w="47625">
            <a:solidFill>
              <a:srgbClr val="6B859A"/>
            </a:solidFill>
          </a:ln>
        </p:spPr>
        <p:style>
          <a:lnRef idx="1">
            <a:schemeClr val="accent1"/>
          </a:lnRef>
          <a:fillRef idx="0">
            <a:schemeClr val="accent1"/>
          </a:fillRef>
          <a:effectRef idx="0">
            <a:schemeClr val="accent1"/>
          </a:effectRef>
          <a:fontRef idx="minor">
            <a:schemeClr val="tx1"/>
          </a:fontRef>
        </p:style>
      </p:cxnSp>
      <p:sp>
        <p:nvSpPr>
          <p:cNvPr id="13" name="灯片编号占位符 12">
            <a:extLst>
              <a:ext uri="{FF2B5EF4-FFF2-40B4-BE49-F238E27FC236}">
                <a16:creationId xmlns:a16="http://schemas.microsoft.com/office/drawing/2014/main" id="{CA1256CF-5789-469D-B9A2-B11DE04423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4209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0069 -0.00047 L -0.00069 -0.00047 C -0.00243 0.00231 -0.00399 0.00532 -0.00555 0.0081 C -0.00607 0.00879 -0.00677 0.00926 -0.00729 0.01018 C -0.00798 0.01157 -0.00798 0.01342 -0.00885 0.01458 C -0.01024 0.01643 -0.01232 0.0169 -0.01371 0.01875 C -0.01527 0.02083 -0.01579 0.02176 -0.0177 0.02315 C -0.01857 0.02361 -0.01944 0.02384 -0.02014 0.0243 C -0.02135 0.02523 -0.02239 0.02639 -0.02343 0.02754 C -0.0243 0.02824 -0.02517 0.0287 -0.02586 0.02963 C -0.02656 0.03055 -0.02691 0.03171 -0.02743 0.03287 C -0.02829 0.03426 -0.02916 0.03565 -0.02986 0.03727 C -0.03107 0.03935 -0.03177 0.0419 -0.03316 0.04375 C -0.03368 0.04444 -0.0342 0.0449 -0.03472 0.04583 C -0.03784 0.05092 -0.03472 0.04745 -0.03889 0.05115 C -0.03906 0.05254 -0.03923 0.05416 -0.03958 0.05555 C -0.03993 0.05671 -0.04114 0.05879 -0.04114 0.05879 L -0.04114 0.05995 " pathEditMode="relative" ptsTypes="AAAAAAAAAAAAAAAAAA">
                                      <p:cBhvr>
                                        <p:cTn id="6" dur="1000" fill="hold"/>
                                        <p:tgtEl>
                                          <p:spTgt spid="1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92 -0.00671 L -0.0092 -0.00648 C -0.01093 -0.0037 -0.0125 -0.00023 -0.01406 0.00278 C -0.0151 0.00463 -0.01805 0.00741 -0.01892 0.0081 C -0.01996 0.00903 -0.02118 0.00973 -0.02222 0.01042 C -0.02274 0.01135 -0.02309 0.01273 -0.02378 0.01366 C -0.02882 0.01922 -0.02586 0.01088 -0.03107 0.02107 C -0.03159 0.02223 -0.03194 0.02338 -0.03264 0.02431 C -0.0368 0.02986 -0.03472 0.02523 -0.0375 0.02963 C -0.03941 0.03287 -0.03993 0.03473 -0.04236 0.03727 C -0.04392 0.03866 -0.04583 0.03959 -0.04722 0.04144 C -0.05052 0.04584 -0.04861 0.04398 -0.05277 0.04676 C -0.05816 0.05625 -0.05208 0.04699 -0.0585 0.05324 C -0.06441 0.05926 -0.05868 0.05672 -0.06649 0.06181 C -0.07118 0.06505 -0.06857 0.06343 -0.07465 0.06621 L -0.07691 0.06736 L -0.07691 0.0676 " pathEditMode="relative" rAng="0" ptsTypes="AAAAAAAAAAAAAAAAA">
                                      <p:cBhvr>
                                        <p:cTn id="8" dur="1000" fill="hold"/>
                                        <p:tgtEl>
                                          <p:spTgt spid="14"/>
                                        </p:tgtEl>
                                        <p:attrNameLst>
                                          <p:attrName>ppt_x</p:attrName>
                                          <p:attrName>ppt_y</p:attrName>
                                        </p:attrNameLst>
                                      </p:cBhvr>
                                      <p:rCtr x="-3385" y="3704"/>
                                    </p:animMotion>
                                  </p:childTnLst>
                                </p:cTn>
                              </p:par>
                              <p:par>
                                <p:cTn id="9" presetID="0" presetClass="path" presetSubtype="0" accel="50000" decel="50000" fill="hold" grpId="0" nodeType="withEffect">
                                  <p:stCondLst>
                                    <p:cond delay="0"/>
                                  </p:stCondLst>
                                  <p:childTnLst>
                                    <p:animMotion origin="layout" path="M -4.44444E-6 0.01505 L -4.44444E-6 0.01528 C -0.00086 0.01204 -0.00121 0.0088 -0.00243 0.00625 C -0.00312 0.00509 -0.00486 0.00509 -0.00572 0.00417 C -0.00677 0.00301 -0.00711 0.00116 -0.00816 -0.00023 C -0.00885 -0.00116 -0.00989 -0.00139 -0.01059 -0.00231 C -0.01631 -0.00833 -0.00711 -1.11111E-6 -0.01458 -0.00671 C -0.01736 -0.01204 -0.01475 -0.00787 -0.01857 -0.01204 C -0.01927 -0.01273 -0.01961 -0.01342 -0.02031 -0.01412 C -0.02256 -0.01643 -0.02256 -0.0162 -0.02517 -0.01736 C -0.02743 -0.01944 -0.03038 -0.02245 -0.03316 -0.02384 C -0.0342 -0.0243 -0.03524 -0.02454 -0.03645 -0.025 C -0.03975 -0.0294 -0.03593 -0.02477 -0.04114 -0.02917 C -0.04756 -0.03449 -0.04218 -0.03032 -0.046 -0.03472 C -0.04687 -0.03542 -0.04774 -0.03588 -0.04843 -0.0368 C -0.05017 -0.03842 -0.05225 -0.04259 -0.05329 -0.04421 C -0.05381 -0.04514 -0.05434 -0.04583 -0.05486 -0.04653 C -0.0559 -0.04745 -0.05711 -0.04792 -0.05816 -0.04861 C -0.06059 -0.05347 -0.05902 -0.05092 -0.06302 -0.05625 L -0.06545 -0.05949 L -0.06614 -0.0625 L -0.06614 -0.06227 " pathEditMode="relative" rAng="0" ptsTypes="AAAAAAAAAAAAAAAAAAAAAA">
                                      <p:cBhvr>
                                        <p:cTn id="10" dur="1000" fill="hold"/>
                                        <p:tgtEl>
                                          <p:spTgt spid="25"/>
                                        </p:tgtEl>
                                        <p:attrNameLst>
                                          <p:attrName>ppt_x</p:attrName>
                                          <p:attrName>ppt_y</p:attrName>
                                        </p:attrNameLst>
                                      </p:cBhvr>
                                      <p:rCtr x="-3316" y="-3866"/>
                                    </p:animMotion>
                                  </p:childTnLst>
                                </p:cTn>
                              </p:par>
                              <p:par>
                                <p:cTn id="11" presetID="0" presetClass="path" presetSubtype="0" accel="50000" decel="50000" fill="hold" grpId="0" nodeType="withEffect">
                                  <p:stCondLst>
                                    <p:cond delay="0"/>
                                  </p:stCondLst>
                                  <p:childTnLst>
                                    <p:animMotion origin="layout" path="M -0.00556 0.00069 L -0.00556 0.00092 C -0.00573 0.00023 -0.00608 -0.01158 -0.00729 -0.01435 C -0.00764 -0.01528 -0.00833 -0.01598 -0.00886 -0.01667 C -0.00938 -0.01875 -0.00955 -0.02107 -0.01042 -0.02315 L -0.01372 -0.0294 C -0.01563 -0.04005 -0.01302 -0.02917 -0.01615 -0.03588 C -0.01649 -0.03681 -0.01649 -0.0382 -0.01702 -0.03912 C -0.02344 -0.05278 -0.01945 -0.04375 -0.02413 -0.05093 C -0.02691 -0.05533 -0.02708 -0.05672 -0.02986 -0.06181 C -0.03056 -0.0632 -0.03143 -0.06459 -0.03229 -0.06598 C -0.03281 -0.06713 -0.03316 -0.06829 -0.03386 -0.06922 C -0.03854 -0.07639 -0.03785 -0.07523 -0.04184 -0.07894 C -0.04323 -0.08148 -0.0434 -0.08241 -0.04514 -0.08426 C -0.04618 -0.08542 -0.0474 -0.08635 -0.04844 -0.0875 C -0.04983 -0.08912 -0.05104 -0.09121 -0.05243 -0.09283 C -0.05295 -0.09352 -0.0533 -0.09445 -0.05399 -0.09514 C -0.05556 -0.09653 -0.05729 -0.09792 -0.05886 -0.09931 C -0.06024 -0.1007 -0.06146 -0.10232 -0.06285 -0.10371 C -0.06441 -0.10486 -0.06615 -0.10556 -0.06771 -0.10695 C -0.06893 -0.1081 -0.06962 -0.10996 -0.07101 -0.11111 C -0.07257 -0.1125 -0.07431 -0.11389 -0.0757 -0.11551 C -0.07691 -0.11644 -0.07778 -0.11783 -0.07899 -0.11875 C -0.08004 -0.11945 -0.08125 -0.12014 -0.08229 -0.12084 C -0.08368 -0.12199 -0.08629 -0.12477 -0.08785 -0.12523 C -0.09045 -0.1257 -0.09323 -0.12523 -0.09583 -0.12523 L -0.09583 -0.125 " pathEditMode="relative" rAng="0" ptsTypes="AAAAAAAAAAAAAAAAAAAAAAAAAAA">
                                      <p:cBhvr>
                                        <p:cTn id="12" dur="1000" fill="hold"/>
                                        <p:tgtEl>
                                          <p:spTgt spid="32"/>
                                        </p:tgtEl>
                                        <p:attrNameLst>
                                          <p:attrName>ppt_x</p:attrName>
                                          <p:attrName>ppt_y</p:attrName>
                                        </p:attrNameLst>
                                      </p:cBhvr>
                                      <p:rCtr x="-4514" y="-6296"/>
                                    </p:animMotion>
                                  </p:childTnLst>
                                </p:cTn>
                              </p:par>
                              <p:par>
                                <p:cTn id="13" presetID="0" presetClass="path" presetSubtype="0" accel="50000" decel="50000" fill="hold" grpId="0" nodeType="withEffect">
                                  <p:stCondLst>
                                    <p:cond delay="0"/>
                                  </p:stCondLst>
                                  <p:childTnLst>
                                    <p:animMotion origin="layout" path="M -0.01337 -0.0007 L -0.01337 -0.00046 C -0.01615 -0.00255 -0.01875 -0.00463 -0.02153 -0.00625 C -0.02257 -0.00671 -0.02379 -0.00671 -0.02466 -0.00718 C -0.02882 -0.00949 -0.0257 -0.0088 -0.02882 -0.01158 C -0.03386 -0.01597 -0.03004 -0.01204 -0.03438 -0.01482 C -0.03525 -0.01528 -0.03594 -0.01644 -0.03681 -0.0169 C -0.03785 -0.01759 -0.03889 -0.01783 -0.04011 -0.01806 C -0.04445 -0.01921 -0.04879 -0.01945 -0.05296 -0.0213 C -0.05452 -0.02199 -0.05608 -0.02269 -0.05782 -0.02338 L -0.06268 -0.02546 C -0.06337 -0.02593 -0.06424 -0.02593 -0.06494 -0.02662 C -0.06841 -0.02963 -0.0665 -0.02847 -0.07066 -0.02986 C -0.07153 -0.03056 -0.0724 -0.03125 -0.07309 -0.03195 C -0.07431 -0.03333 -0.075 -0.03519 -0.07622 -0.03634 C -0.07744 -0.03727 -0.07848 -0.03843 -0.07952 -0.03958 C -0.08039 -0.04028 -0.08125 -0.04097 -0.08195 -0.04167 C -0.08438 -0.04445 -0.08247 -0.04375 -0.08507 -0.04375 L -0.08507 -0.04352 " pathEditMode="relative" rAng="0" ptsTypes="AAAAAAAAAAAAAAAAAAA">
                                      <p:cBhvr>
                                        <p:cTn id="14" dur="1000" fill="hold"/>
                                        <p:tgtEl>
                                          <p:spTgt spid="17"/>
                                        </p:tgtEl>
                                        <p:attrNameLst>
                                          <p:attrName>ppt_x</p:attrName>
                                          <p:attrName>ppt_y</p:attrName>
                                        </p:attrNameLst>
                                      </p:cBhvr>
                                      <p:rCtr x="-3594" y="-2153"/>
                                    </p:animMotion>
                                  </p:childTnLst>
                                </p:cTn>
                              </p:par>
                              <p:par>
                                <p:cTn id="15" presetID="0" presetClass="path" presetSubtype="0" accel="50000" decel="50000" fill="hold" grpId="0" nodeType="withEffect">
                                  <p:stCondLst>
                                    <p:cond delay="0"/>
                                  </p:stCondLst>
                                  <p:childTnLst>
                                    <p:animMotion origin="layout" path="M 0.0092 -0.00671 L 0.0092 -0.00671 L 0.04149 -0.00764 L 0.04149 -0.00764 " pathEditMode="relative" ptsTypes="AAAA">
                                      <p:cBhvr>
                                        <p:cTn id="16" dur="1000" fill="hold"/>
                                        <p:tgtEl>
                                          <p:spTgt spid="6"/>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00781 0.00092 L 0.00781 0.00092 C 0.0158 0.00741 0.01233 0.0037 0.01823 0.01157 C 0.01892 0.01273 0.02014 0.01342 0.02066 0.01481 C 0.02118 0.0162 0.0217 0.01759 0.02222 0.01898 C 0.02274 0.02014 0.02344 0.02106 0.02378 0.02222 C 0.02673 0.03125 0.02378 0.02639 0.02708 0.03079 C 0.02726 0.03194 0.02743 0.0331 0.02778 0.03403 C 0.0283 0.03495 0.02917 0.03542 0.02951 0.03634 C 0.03177 0.04236 0.03108 0.04421 0.03108 0.05139 L 0.03108 0.05139 " pathEditMode="relative" ptsTypes="AAAAAAAAAAA">
                                      <p:cBhvr>
                                        <p:cTn id="18" dur="1000" fill="hold"/>
                                        <p:tgtEl>
                                          <p:spTgt spid="7"/>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1788 -0.00185 L -0.01788 -0.00162 C -0.01614 -0.0037 -0.01441 -0.00602 -0.01232 -0.00718 C -0.01076 -0.0081 -0.00902 -0.00787 -0.00746 -0.00833 C -0.00607 -0.00856 -0.00486 -0.00903 -0.00347 -0.00926 C 0.01111 -0.0081 0.00521 -0.00833 0.01441 -0.00833 L 0.01441 -0.0081 " pathEditMode="relative" rAng="0" ptsTypes="AAAAAAA">
                                      <p:cBhvr>
                                        <p:cTn id="20" dur="1000" fill="hold"/>
                                        <p:tgtEl>
                                          <p:spTgt spid="8"/>
                                        </p:tgtEl>
                                        <p:attrNameLst>
                                          <p:attrName>ppt_x</p:attrName>
                                          <p:attrName>ppt_y</p:attrName>
                                        </p:attrNameLst>
                                      </p:cBhvr>
                                      <p:rCtr x="1615" y="-370"/>
                                    </p:animMotion>
                                  </p:childTnLst>
                                </p:cTn>
                              </p:par>
                              <p:par>
                                <p:cTn id="21" presetID="0" presetClass="path" presetSubtype="0" accel="50000" decel="50000" fill="hold" grpId="0" nodeType="withEffect">
                                  <p:stCondLst>
                                    <p:cond delay="0"/>
                                  </p:stCondLst>
                                  <p:childTnLst>
                                    <p:animMotion origin="layout" path="M -0.02118 0.00232 L -0.02118 0.00255 C -0.02014 -0.00069 -0.01892 -0.00347 -0.01805 -0.00648 C -0.01771 -0.00764 -0.01753 -0.00926 -0.01719 -0.01065 C -0.01649 -0.01435 -0.01528 -0.01898 -0.01406 -0.02245 C -0.01354 -0.02384 -0.01302 -0.02523 -0.01233 -0.02662 C -0.01267 -0.03032 -0.01233 -0.03403 -0.01319 -0.0375 C -0.01337 -0.03842 -0.01875 -0.04167 -0.01892 -0.04167 L -0.02048 -0.04375 L -0.02048 -0.04352 " pathEditMode="relative" rAng="0" ptsTypes="AAAAAAAAAA">
                                      <p:cBhvr>
                                        <p:cTn id="22" dur="1000" fill="hold"/>
                                        <p:tgtEl>
                                          <p:spTgt spid="11"/>
                                        </p:tgtEl>
                                        <p:attrNameLst>
                                          <p:attrName>ppt_x</p:attrName>
                                          <p:attrName>ppt_y</p:attrName>
                                        </p:attrNameLst>
                                      </p:cBhvr>
                                      <p:rCtr x="434" y="-2292"/>
                                    </p:animMotion>
                                  </p:childTnLst>
                                </p:cTn>
                              </p:par>
                              <p:par>
                                <p:cTn id="23" presetID="0" presetClass="path" presetSubtype="0" accel="50000" decel="50000" fill="hold" grpId="0" nodeType="withEffect">
                                  <p:stCondLst>
                                    <p:cond delay="0"/>
                                  </p:stCondLst>
                                  <p:childTnLst>
                                    <p:animMotion origin="layout" path="M -0.01579 -2.22222E-6 L -0.01579 0.00023 C -0.01614 -0.01111 -0.01632 -0.02222 -0.01666 -0.03333 C -0.01701 -0.04236 -0.01736 -0.03866 -0.0184 -0.04514 C -0.01875 -0.04768 -0.01892 -0.05023 -0.01909 -0.05278 C -0.01944 -0.05486 -0.01979 -0.05694 -0.01996 -0.05926 C -0.02291 -0.08958 -0.01909 -0.0787 -0.02395 -0.09143 C -0.02343 -0.09328 -0.02309 -0.09514 -0.02239 -0.09676 C -0.02204 -0.09791 -0.02083 -0.09884 -0.02083 -0.1 C -0.02031 -0.10463 -0.02083 -0.10926 -0.02083 -0.11389 L -0.02083 -0.11366 " pathEditMode="relative" rAng="0" ptsTypes="AAAAAAAAAAA">
                                      <p:cBhvr>
                                        <p:cTn id="24" dur="1000" fill="hold"/>
                                        <p:tgtEl>
                                          <p:spTgt spid="31"/>
                                        </p:tgtEl>
                                        <p:attrNameLst>
                                          <p:attrName>ppt_x</p:attrName>
                                          <p:attrName>ppt_y</p:attrName>
                                        </p:attrNameLst>
                                      </p:cBhvr>
                                      <p:rCtr x="-417" y="-5694"/>
                                    </p:animMotion>
                                  </p:childTnLst>
                                </p:cTn>
                              </p:par>
                              <p:par>
                                <p:cTn id="25" presetID="0" presetClass="path" presetSubtype="0" accel="50000" decel="50000" fill="hold" grpId="0" nodeType="withEffect">
                                  <p:stCondLst>
                                    <p:cond delay="0"/>
                                  </p:stCondLst>
                                  <p:childTnLst>
                                    <p:animMotion origin="layout" path="M -0.02812 0.02454 L -0.02812 0.02477 C -0.02882 0.01759 -0.02899 0.01088 -0.02986 0.00393 C -0.03021 0.00139 -0.03107 -0.00093 -0.03142 -0.00347 C -0.03194 -0.00671 -0.03159 -0.00996 -0.03229 -0.0132 C -0.03368 -0.02107 -0.0342 -0.01875 -0.03628 -0.02384 C -0.03715 -0.02593 -0.03784 -0.02824 -0.03871 -0.03033 C -0.03906 -0.03125 -0.03993 -0.03171 -0.04045 -0.03241 C -0.04201 -0.03496 -0.04219 -0.03704 -0.04444 -0.03889 C -0.04982 -0.04329 -0.04757 -0.03843 -0.0493 -0.04306 L -0.05 -0.04306 " pathEditMode="relative" rAng="0" ptsTypes="AAAAAAAAAAA">
                                      <p:cBhvr>
                                        <p:cTn id="26" dur="1000" fill="hold"/>
                                        <p:tgtEl>
                                          <p:spTgt spid="19"/>
                                        </p:tgtEl>
                                        <p:attrNameLst>
                                          <p:attrName>ppt_x</p:attrName>
                                          <p:attrName>ppt_y</p:attrName>
                                        </p:attrNameLst>
                                      </p:cBhvr>
                                      <p:rCtr x="-1094" y="-3380"/>
                                    </p:animMotion>
                                  </p:childTnLst>
                                </p:cTn>
                              </p:par>
                              <p:par>
                                <p:cTn id="27" presetID="0" presetClass="path" presetSubtype="0" accel="50000" decel="50000" fill="hold" grpId="0" nodeType="withEffect">
                                  <p:stCondLst>
                                    <p:cond delay="0"/>
                                  </p:stCondLst>
                                  <p:childTnLst>
                                    <p:animMotion origin="layout" path="M -0.00434 0.00116 L -0.00434 0.00139 C -0.00869 0.00648 -0.01372 0.01088 -0.01737 0.01713 C -0.02049 0.02268 -0.0198 0.02222 -0.02466 0.02801 C -0.04549 0.0537 -0.01563 0.0162 -0.03577 0.03981 C -0.0382 0.04236 -0.03994 0.0456 -0.04237 0.04838 C -0.0441 0.05046 -0.04619 0.05162 -0.04792 0.0537 C -0.0507 0.05717 -0.0533 0.06088 -0.05591 0.06458 L -0.06007 0.06991 C -0.06511 0.08657 -0.05903 0.06574 -0.0625 0.07963 C -0.06285 0.08148 -0.06303 0.08356 -0.06407 0.08495 C -0.06546 0.08704 -0.07032 0.0912 -0.07292 0.09352 C -0.07448 0.09676 -0.07466 0.09629 -0.07535 0.1 C -0.07535 0.10023 -0.07535 0.10069 -0.07535 0.10116 L -0.07605 0.10116 " pathEditMode="relative" rAng="0" ptsTypes="AAAAAAAAAAAAAAA">
                                      <p:cBhvr>
                                        <p:cTn id="28" dur="1000" fill="hold"/>
                                        <p:tgtEl>
                                          <p:spTgt spid="16"/>
                                        </p:tgtEl>
                                        <p:attrNameLst>
                                          <p:attrName>ppt_x</p:attrName>
                                          <p:attrName>ppt_y</p:attrName>
                                        </p:attrNameLst>
                                      </p:cBhvr>
                                      <p:rCtr x="-3594" y="5000"/>
                                    </p:animMotion>
                                  </p:childTnLst>
                                </p:cTn>
                              </p:par>
                              <p:par>
                                <p:cTn id="29" presetID="0" presetClass="path" presetSubtype="0" accel="50000" decel="50000" fill="hold" grpId="0" nodeType="withEffect">
                                  <p:stCondLst>
                                    <p:cond delay="0"/>
                                  </p:stCondLst>
                                  <p:childTnLst>
                                    <p:animMotion origin="layout" path="M 0.00365 -0.00093 L 0.00365 -0.0007 C 0.00538 -0.00348 0.0073 -0.00625 0.00921 -0.00857 C 0.00989 -0.00949 0.01112 -0.00973 0.01163 -0.01065 C 0.01216 -0.01158 0.01198 -0.01297 0.01251 -0.01389 C 0.0132 -0.01505 0.01407 -0.01598 0.01493 -0.01713 L 0.01823 -0.02987 C 0.01841 -0.03102 0.0191 -0.03195 0.0191 -0.03311 L 0.0191 -0.03843 L 0.01737 -0.03843 " pathEditMode="relative" rAng="0" ptsTypes="AAAAAAAAAA">
                                      <p:cBhvr>
                                        <p:cTn id="30" dur="1000" fill="hold"/>
                                        <p:tgtEl>
                                          <p:spTgt spid="9"/>
                                        </p:tgtEl>
                                        <p:attrNameLst>
                                          <p:attrName>ppt_x</p:attrName>
                                          <p:attrName>ppt_y</p:attrName>
                                        </p:attrNameLst>
                                      </p:cBhvr>
                                      <p:rCtr x="764" y="-1875"/>
                                    </p:animMotion>
                                  </p:childTnLst>
                                </p:cTn>
                              </p:par>
                              <p:par>
                                <p:cTn id="31" presetID="0" presetClass="path" presetSubtype="0" accel="50000" decel="50000" fill="hold" grpId="0" nodeType="withEffect">
                                  <p:stCondLst>
                                    <p:cond delay="0"/>
                                  </p:stCondLst>
                                  <p:childTnLst>
                                    <p:animMotion origin="layout" path="M 0.00174 -0.00579 L 0.00174 -0.00556 C 0.00608 0.00532 0.0099 0.01435 0.01354 0.02569 C 0.01493 0.02986 0.01597 0.03403 0.01736 0.03842 C 0.01875 0.04259 0.0217 0.05162 0.02379 0.05648 C 0.025 0.05926 0.02639 0.06203 0.02761 0.06458 C 0.02882 0.07153 0.03056 0.07824 0.03108 0.08541 C 0.0316 0.08842 0.03177 0.09143 0.03212 0.09444 C 0.03247 0.09745 0.03351 0.10046 0.03386 0.10347 C 0.03438 0.10532 0.03472 0.10717 0.0349 0.10903 C 0.03524 0.11134 0.03524 0.11389 0.03594 0.1162 C 0.03611 0.11759 0.03733 0.11852 0.03768 0.11991 C 0.04011 0.12685 0.03959 0.12639 0.03959 0.13356 L 0.03959 0.13379 " pathEditMode="relative" rAng="0" ptsTypes="AAAAAAAAAAAAAA">
                                      <p:cBhvr>
                                        <p:cTn id="32" dur="1000" fill="hold"/>
                                        <p:tgtEl>
                                          <p:spTgt spid="21"/>
                                        </p:tgtEl>
                                        <p:attrNameLst>
                                          <p:attrName>ppt_x</p:attrName>
                                          <p:attrName>ppt_y</p:attrName>
                                        </p:attrNameLst>
                                      </p:cBhvr>
                                      <p:rCtr x="1892" y="6968"/>
                                    </p:animMotion>
                                  </p:childTnLst>
                                </p:cTn>
                              </p:par>
                              <p:par>
                                <p:cTn id="33" presetID="0" presetClass="path" presetSubtype="0" accel="50000" decel="50000" fill="hold" grpId="0" nodeType="withEffect">
                                  <p:stCondLst>
                                    <p:cond delay="0"/>
                                  </p:stCondLst>
                                  <p:childTnLst>
                                    <p:animMotion origin="layout" path="M -0.01042 0.00116 L -0.01042 0.00139 C -0.01493 0.00995 -0.01285 0.00694 -0.01615 0.01157 C -0.01667 0.01435 -0.01667 0.01458 -0.01771 0.01713 C -0.01823 0.01806 -0.01858 0.01875 -0.01893 0.01968 C -0.01927 0.02107 -0.01945 0.02245 -0.01997 0.02384 C -0.02031 0.02431 -0.02084 0.02477 -0.02118 0.02546 C -0.02153 0.02616 -0.02188 0.02708 -0.02222 0.02801 C -0.02257 0.02847 -0.02309 0.02894 -0.02327 0.0294 C -0.02465 0.03194 -0.025 0.0338 -0.02622 0.03681 C -0.02795 0.0419 -0.02639 0.03681 -0.02882 0.0419 C -0.02969 0.04329 -0.03125 0.04722 -0.0316 0.04907 C -0.03195 0.05 -0.03195 0.05069 -0.03229 0.05139 C -0.03264 0.05278 -0.03334 0.0537 -0.03386 0.05486 C -0.0349 0.05718 -0.03681 0.06134 -0.03768 0.06366 C -0.03854 0.06597 -0.03889 0.06829 -0.03993 0.07037 C -0.0408 0.07176 -0.04149 0.07315 -0.04219 0.07431 C -0.04254 0.07523 -0.04288 0.07616 -0.04323 0.07685 C -0.04393 0.07801 -0.04479 0.07894 -0.04549 0.08009 C -0.04809 0.08426 -0.04497 0.08102 -0.04827 0.08426 C -0.05052 0.08935 -0.04896 0.08588 -0.05382 0.09306 L -0.0566 0.09722 C -0.05695 0.09792 -0.05712 0.09907 -0.05764 0.09954 C -0.05816 0.10023 -0.05886 0.10069 -0.05938 0.10139 C -0.06024 0.10255 -0.06146 0.10394 -0.06215 0.10532 C -0.0625 0.10625 -0.06285 0.10718 -0.06337 0.10787 C -0.06372 0.10857 -0.06441 0.10903 -0.06476 0.10949 L -0.06441 0.12269 L -0.06441 0.12292 " pathEditMode="relative" rAng="0" ptsTypes="AAAAAAAAAAAAAAAAAAAAAAAAAAAAA">
                                      <p:cBhvr>
                                        <p:cTn id="34" dur="1000" fill="hold"/>
                                        <p:tgtEl>
                                          <p:spTgt spid="10"/>
                                        </p:tgtEl>
                                        <p:attrNameLst>
                                          <p:attrName>ppt_x</p:attrName>
                                          <p:attrName>ppt_y</p:attrName>
                                        </p:attrNameLst>
                                      </p:cBhvr>
                                      <p:rCtr x="-2726" y="6088"/>
                                    </p:animMotion>
                                  </p:childTnLst>
                                </p:cTn>
                              </p:par>
                              <p:par>
                                <p:cTn id="35" presetID="0" presetClass="path" presetSubtype="0" accel="50000" decel="50000" fill="hold" grpId="0" nodeType="withEffect">
                                  <p:stCondLst>
                                    <p:cond delay="0"/>
                                  </p:stCondLst>
                                  <p:childTnLst>
                                    <p:animMotion origin="layout" path="M -0.00555 0.01157 L -0.00555 0.0118 C -0.01597 0.00116 -0.01423 0.00347 -0.02326 -0.00787 C -0.02465 -0.00972 -0.02621 -0.01111 -0.02743 -0.0132 C -0.03108 -0.01991 -0.03489 -0.02639 -0.03785 -0.03357 C -0.04114 -0.0419 -0.04149 -0.04167 -0.0434 -0.04861 C -0.0441 -0.05093 -0.04444 -0.05301 -0.04496 -0.05509 C -0.04548 -0.05695 -0.04618 -0.0588 -0.0467 -0.06042 C -0.04687 -0.06158 -0.04705 -0.06273 -0.04739 -0.06366 C -0.04792 -0.06482 -0.04861 -0.06597 -0.04913 -0.0669 C -0.05017 -0.07107 -0.0493 -0.06945 -0.05139 -0.07222 L -0.05139 -0.07199 " pathEditMode="relative" rAng="0" ptsTypes="AAAAAAAAAAAA">
                                      <p:cBhvr>
                                        <p:cTn id="36" dur="1000" fill="hold"/>
                                        <p:tgtEl>
                                          <p:spTgt spid="33"/>
                                        </p:tgtEl>
                                        <p:attrNameLst>
                                          <p:attrName>ppt_x</p:attrName>
                                          <p:attrName>ppt_y</p:attrName>
                                        </p:attrNameLst>
                                      </p:cBhvr>
                                      <p:rCtr x="-2292" y="-4190"/>
                                    </p:animMotion>
                                  </p:childTnLst>
                                </p:cTn>
                              </p:par>
                              <p:par>
                                <p:cTn id="37" presetID="0" presetClass="path" presetSubtype="0" accel="50000" decel="50000" fill="hold" grpId="0" nodeType="withEffect">
                                  <p:stCondLst>
                                    <p:cond delay="0"/>
                                  </p:stCondLst>
                                  <p:childTnLst>
                                    <p:animMotion origin="layout" path="M -0.00729 0.0331 L -0.00729 0.03333 C -0.00885 0.02778 -0.00955 0.02454 -0.01146 0.02014 C -0.0118 0.01898 -0.0125 0.01805 -0.01302 0.0169 C -0.01527 0.0118 -0.01423 0.0125 -0.01701 0.00718 C -0.01753 0.00625 -0.01823 0.00579 -0.01875 0.00509 C -0.01927 0.0037 -0.01961 0.00208 -0.02031 0.00069 C -0.02066 7.40741E-7 -0.02135 -0.0007 -0.02187 -0.00139 C -0.02413 -0.00509 -0.02378 -0.00625 -0.02586 -0.01111 C -0.02656 -0.01273 -0.0276 -0.01389 -0.0283 -0.01528 C -0.02864 -0.01644 -0.02882 -0.01759 -0.02916 -0.01852 C -0.02951 -0.01968 -0.03038 -0.0206 -0.03073 -0.02176 C -0.03125 -0.02315 -0.03107 -0.02477 -0.03159 -0.02616 C -0.03229 -0.02778 -0.03472 -0.0294 -0.03559 -0.03056 C -0.03871 -0.0338 -0.03541 -0.03171 -0.03958 -0.03357 C -0.0401 -0.03472 -0.04062 -0.03588 -0.04132 -0.03681 C -0.04166 -0.03773 -0.04236 -0.0382 -0.04288 -0.03912 C -0.04375 -0.04074 -0.04444 -0.04282 -0.04531 -0.04445 C -0.04652 -0.04676 -0.04757 -0.04676 -0.0493 -0.04861 C -0.04982 -0.04931 -0.05034 -0.05023 -0.05086 -0.05093 C -0.05121 -0.05185 -0.05121 -0.05324 -0.05173 -0.05417 C -0.06076 -0.06597 -0.0533 -0.05255 -0.05902 -0.06157 C -0.06163 -0.06597 -0.05989 -0.06597 -0.06458 -0.07014 C -0.06545 -0.07083 -0.06632 -0.07153 -0.06701 -0.07245 C -0.06823 -0.07361 -0.06909 -0.07546 -0.07031 -0.07662 C -0.071 -0.07732 -0.07187 -0.07732 -0.07274 -0.07778 C -0.07413 -0.0787 -0.07552 -0.07986 -0.07673 -0.08102 C -0.07743 -0.08148 -0.0776 -0.08264 -0.0783 -0.0831 C -0.07899 -0.0838 -0.08003 -0.0838 -0.08073 -0.08426 C -0.0868 -0.08958 -0.08021 -0.08333 -0.08472 -0.08843 C -0.08576 -0.08958 -0.08698 -0.09051 -0.08802 -0.09167 C -0.08975 -0.09375 -0.09132 -0.09607 -0.09288 -0.09815 L -0.096 -0.10255 L -0.09843 -0.10347 C -0.09896 -0.10417 -0.09948 -0.10509 -0.10017 -0.10579 C -0.10104 -0.10671 -0.10347 -0.10833 -0.10416 -0.10995 C -0.10434 -0.11065 -0.10416 -0.11134 -0.10416 -0.11204 L -0.10416 -0.11181 " pathEditMode="relative" rAng="0" ptsTypes="AAAAAAAAAAAAAAAAAAAAAAAAAAAAAAAAAAAAAA">
                                      <p:cBhvr>
                                        <p:cTn id="38" dur="1000" fill="hold"/>
                                        <p:tgtEl>
                                          <p:spTgt spid="34"/>
                                        </p:tgtEl>
                                        <p:attrNameLst>
                                          <p:attrName>ppt_x</p:attrName>
                                          <p:attrName>ppt_y</p:attrName>
                                        </p:attrNameLst>
                                      </p:cBhvr>
                                      <p:rCtr x="-4861" y="-7245"/>
                                    </p:animMotion>
                                  </p:childTnLst>
                                </p:cTn>
                              </p:par>
                              <p:par>
                                <p:cTn id="39" presetID="0" presetClass="path" presetSubtype="0" accel="50000" decel="50000" fill="hold" grpId="0" nodeType="withEffect">
                                  <p:stCondLst>
                                    <p:cond delay="0"/>
                                  </p:stCondLst>
                                  <p:childTnLst>
                                    <p:animMotion origin="layout" path="M 0.0125 -0.01274 L 0.0125 -0.0125 C 0.01546 -0.0125 0.01841 -0.01227 0.02136 -0.01181 C 0.0323 -0.00973 0.03855 -0.00857 0.04879 -0.00417 C 0.0507 -0.00348 0.05243 -0.00209 0.05434 -0.00093 C 0.05782 0.00092 0.06129 0.00277 0.06476 0.00439 C 0.06962 0.00671 0.07466 0.0081 0.07934 0.01088 L 0.0882 0.0162 C 0.08924 0.01689 0.09028 0.01782 0.0915 0.01828 C 0.09653 0.0206 0.10174 0.02245 0.10677 0.02476 C 0.11667 0.02939 0.13664 0.03888 0.13664 0.03912 C 0.14011 0.04351 0.13629 0.03888 0.14393 0.04421 C 0.14723 0.04652 0.15018 0.04953 0.15348 0.05162 C 0.15608 0.05347 0.15903 0.05416 0.16164 0.05601 C 0.16823 0.06064 0.16945 0.06319 0.17448 0.0699 C 0.1823 0.08032 0.17448 0.06944 0.17934 0.07754 C 0.18143 0.08078 0.18091 0.07824 0.18091 0.08194 L 0.18091 0.08217 " pathEditMode="relative" rAng="0" ptsTypes="AAAAAAAAAAAAAAAAAA">
                                      <p:cBhvr>
                                        <p:cTn id="40" dur="1000" fill="hold"/>
                                        <p:tgtEl>
                                          <p:spTgt spid="18"/>
                                        </p:tgtEl>
                                        <p:attrNameLst>
                                          <p:attrName>ppt_x</p:attrName>
                                          <p:attrName>ppt_y</p:attrName>
                                        </p:attrNameLst>
                                      </p:cBhvr>
                                      <p:rCtr x="8420" y="4745"/>
                                    </p:animMotion>
                                  </p:childTnLst>
                                </p:cTn>
                              </p:par>
                              <p:par>
                                <p:cTn id="41" presetID="0" presetClass="path" presetSubtype="0" accel="50000" decel="50000" fill="hold" grpId="0" nodeType="withEffect">
                                  <p:stCondLst>
                                    <p:cond delay="0"/>
                                  </p:stCondLst>
                                  <p:childTnLst>
                                    <p:animMotion origin="layout" path="M 0.00295 0.00301 L 0.00295 0.00301 C 0.00816 0.00926 0.02135 0.02477 0.02465 0.02986 C 0.02743 0.0338 0.02986 0.03796 0.03281 0.04167 C 0.03663 0.04653 0.04479 0.05556 0.04479 0.05556 C 0.05035 0.07037 0.04236 0.05 0.04896 0.06296 C 0.04931 0.06412 0.04948 0.06528 0.04965 0.06621 C 0.05139 0.07546 0.05122 0.07292 0.05122 0.07824 L 0.05122 0.07824 " pathEditMode="relative" ptsTypes="AAAAAAAAA">
                                      <p:cBhvr>
                                        <p:cTn id="42" dur="1000" fill="hold"/>
                                        <p:tgtEl>
                                          <p:spTgt spid="20"/>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00105 0.02013 L -0.00105 0.02037 C 0.00104 0.01643 0.00312 0.01296 0.00538 0.00925 C 0.0059 0.00833 0.00659 0.00717 0.00694 0.00601 C 0.00833 0.00162 0.00659 0.00138 0.01006 -0.00139 C 0.0118 -0.00278 0.01388 -0.00371 0.01579 -0.00463 C 0.01736 -0.00556 0.02066 -0.00672 0.02066 -0.00649 L 0.02066 -0.00672 " pathEditMode="relative" rAng="0" ptsTypes="AAAAAAAA">
                                      <p:cBhvr>
                                        <p:cTn id="44" dur="1000" fill="hold"/>
                                        <p:tgtEl>
                                          <p:spTgt spid="23"/>
                                        </p:tgtEl>
                                        <p:attrNameLst>
                                          <p:attrName>ppt_x</p:attrName>
                                          <p:attrName>ppt_y</p:attrName>
                                        </p:attrNameLst>
                                      </p:cBhvr>
                                      <p:rCtr x="1076" y="-1343"/>
                                    </p:animMotion>
                                  </p:childTnLst>
                                </p:cTn>
                              </p:par>
                              <p:par>
                                <p:cTn id="45" presetID="0" presetClass="path" presetSubtype="0" accel="50000" decel="50000" fill="hold" grpId="0" nodeType="withEffect">
                                  <p:stCondLst>
                                    <p:cond delay="0"/>
                                  </p:stCondLst>
                                  <p:childTnLst>
                                    <p:animMotion origin="layout" path="M 0.01076 0.0074 L 0.01076 0.00763 C 0.0099 0.01134 0.00938 0.01527 0.00833 0.01921 C 0.00799 0.02037 0.00694 0.02106 0.0066 0.02245 C 0.00417 0.03009 0.00556 0.03032 0.0026 0.03518 C 0.00208 0.03611 0.00156 0.03657 0.00104 0.0375 C 0.00069 0.03888 0.00087 0.04051 0.00017 0.04166 C -0.00087 0.04375 -0.00382 0.04699 -0.00382 0.04722 C -0.00417 0.04814 -0.00417 0.0493 -0.00469 0.05023 C -0.00538 0.05185 -0.00729 0.05532 -0.00868 0.05671 C -0.00937 0.05763 -0.01024 0.05833 -0.01111 0.05879 C -0.01215 0.05972 -0.01337 0.06018 -0.01424 0.06111 C -0.01493 0.06157 -0.01528 0.0625 -0.01597 0.06319 C -0.01753 0.06481 -0.0191 0.06597 -0.02083 0.06759 C -0.02344 0.0699 -0.02257 0.06875 -0.02396 0.07083 L -0.02552 0.07083 " pathEditMode="relative" rAng="0" ptsTypes="AAAAAAAAAAAAAAAA">
                                      <p:cBhvr>
                                        <p:cTn id="46" dur="1000" fill="hold"/>
                                        <p:tgtEl>
                                          <p:spTgt spid="28"/>
                                        </p:tgtEl>
                                        <p:attrNameLst>
                                          <p:attrName>ppt_x</p:attrName>
                                          <p:attrName>ppt_y</p:attrName>
                                        </p:attrNameLst>
                                      </p:cBhvr>
                                      <p:rCtr x="-1823" y="3171"/>
                                    </p:animMotion>
                                  </p:childTnLst>
                                </p:cTn>
                              </p:par>
                              <p:par>
                                <p:cTn id="47" presetID="0" presetClass="path" presetSubtype="0" accel="50000" decel="50000" fill="hold" grpId="0" nodeType="withEffect">
                                  <p:stCondLst>
                                    <p:cond delay="0"/>
                                  </p:stCondLst>
                                  <p:childTnLst>
                                    <p:animMotion origin="layout" path="M -0.00347 -0.00116 L -0.00347 -0.00093 C -0.00277 0.00023 0.00105 0.00556 0.00209 0.00949 C 0.00244 0.01065 0.00226 0.01227 0.00261 0.01343 C 0.0033 0.01551 0.00487 0.01875 0.00487 0.01898 C 0.00573 0.02407 0.00608 0.02963 0.00712 0.03495 C 0.00764 0.0375 0.00816 0.04028 0.00886 0.04306 C 0.00921 0.04537 0.01007 0.04722 0.01042 0.04954 C 0.01129 0.05347 0.01129 0.0581 0.01216 0.06181 C 0.01285 0.06528 0.01355 0.06898 0.01441 0.07245 L 0.01667 0.08056 C 0.01702 0.08403 0.01754 0.0875 0.01771 0.0912 C 0.01806 0.09375 0.01806 0.09653 0.01841 0.09931 C 0.01875 0.10347 0.01893 0.10486 0.01945 0.10857 C 0.02032 0.12454 0.02049 0.12153 0.01945 0.14097 C 0.01945 0.14236 0.0191 0.14352 0.01893 0.14514 C 0.01754 0.15671 0.01928 0.14468 0.01771 0.1544 C 0.01771 0.15787 0.01737 0.16157 0.01719 0.16505 C 0.01702 0.17176 0.01667 0.18519 0.01667 0.18565 L 0.01598 0.18681 " pathEditMode="relative" rAng="0" ptsTypes="AAAAAAAAAAAAAAAAAAAA">
                                      <p:cBhvr>
                                        <p:cTn id="48" dur="1000" fill="hold"/>
                                        <p:tgtEl>
                                          <p:spTgt spid="29"/>
                                        </p:tgtEl>
                                        <p:attrNameLst>
                                          <p:attrName>ppt_x</p:attrName>
                                          <p:attrName>ppt_y</p:attrName>
                                        </p:attrNameLst>
                                      </p:cBhvr>
                                      <p:rCtr x="1181" y="9398"/>
                                    </p:animMotion>
                                  </p:childTnLst>
                                </p:cTn>
                              </p:par>
                              <p:par>
                                <p:cTn id="49" presetID="0" presetClass="path" presetSubtype="0" accel="50000" decel="50000" fill="hold" grpId="0" nodeType="withEffect">
                                  <p:stCondLst>
                                    <p:cond delay="0"/>
                                  </p:stCondLst>
                                  <p:childTnLst>
                                    <p:animMotion origin="layout" path="M 0.0033 0.05926 L 0.0033 0.05973 C -0.00017 0.05672 -0.00295 0.0544 -0.00642 0.05209 C -0.00747 0.05139 -0.00868 0.05139 -0.00972 0.05023 C -0.01042 0.04954 -0.01076 0.04769 -0.01146 0.04699 C -0.01406 0.04329 -0.0151 0.04329 -0.01823 0.04167 C -0.02622 0.0338 -0.02274 0.03611 -0.02865 0.03311 C -0.02934 0.03195 -0.03003 0.03056 -0.03108 0.0294 C -0.03524 0.02616 -0.03698 0.0257 -0.04132 0.02454 C -0.04219 0.02385 -0.04306 0.02315 -0.04375 0.02269 C -0.04601 0.02153 -0.04792 0.02084 -0.04983 0.01945 C -0.05608 0.01366 -0.05035 0.01713 -0.0566 0.01412 C -0.0599 0.00741 -0.05642 0.01343 -0.06094 0.00903 C -0.06181 0.00787 -0.0625 0.00602 -0.06354 0.0051 C -0.06875 0.00139 -0.06892 0.00186 -0.07274 0.00186 L -0.07274 0.00047 " pathEditMode="relative" rAng="0" ptsTypes="AAAAAAAAAAAAAAAA">
                                      <p:cBhvr>
                                        <p:cTn id="50" dur="1000" fill="hold"/>
                                        <p:tgtEl>
                                          <p:spTgt spid="30"/>
                                        </p:tgtEl>
                                        <p:attrNameLst>
                                          <p:attrName>ppt_x</p:attrName>
                                          <p:attrName>ppt_y</p:attrName>
                                        </p:attrNameLst>
                                      </p:cBhvr>
                                      <p:rCtr x="-3802" y="-2917"/>
                                    </p:animMotion>
                                  </p:childTnLst>
                                </p:cTn>
                              </p:par>
                              <p:par>
                                <p:cTn id="51" presetID="0" presetClass="path" presetSubtype="0" accel="50000" decel="50000" fill="hold" grpId="0" nodeType="withEffect">
                                  <p:stCondLst>
                                    <p:cond delay="0"/>
                                  </p:stCondLst>
                                  <p:childTnLst>
                                    <p:animMotion origin="layout" path="M 0.0191 0.0199 L 0.0191 0.02014 L 0.02083 0.01828 C 0.02101 0.01805 0.02135 0.01782 0.02153 0.01759 C 0.0217 0.01759 0.02187 0.01736 0.02205 0.01713 C 0.0224 0.0169 0.02257 0.0169 0.02292 0.01666 C 0.02344 0.01597 0.02361 0.01527 0.02413 0.01435 C 0.02431 0.01389 0.02431 0.01319 0.02448 0.01273 C 0.025 0.01134 0.02535 0.01134 0.02587 0.01018 C 0.02708 0.00694 0.025 0.01134 0.02674 0.00787 C 0.02691 0.00671 0.02708 0.00555 0.02743 0.00463 C 0.0276 0.00416 0.02778 0.00393 0.02778 0.00347 C 0.02812 0.00185 0.02847 -0.00023 0.02882 -0.00185 C 0.02899 -0.00278 0.02917 -0.00371 0.02934 -0.00463 C 0.02951 -0.00533 0.02951 -0.00602 0.02969 -0.00672 C 0.02969 -0.00741 0.02969 -0.00787 0.02986 -0.00834 C 0.03003 -0.00903 0.03003 -0.00949 0.03021 -0.01019 C 0.03021 -0.01065 0.03038 -0.01111 0.03038 -0.01181 C 0.03056 -0.01227 0.03073 -0.01273 0.03073 -0.01343 C 0.0309 -0.01435 0.03108 -0.01551 0.03108 -0.01667 C 0.03125 -0.01713 0.03142 -0.0176 0.03142 -0.01829 L 0.03142 -0.01968 L 0.03142 -0.01945 " pathEditMode="relative" rAng="0" ptsTypes="AAAAAAAAAAAAAAAAAAAAAAA">
                                      <p:cBhvr>
                                        <p:cTn id="52" dur="1000" fill="hold"/>
                                        <p:tgtEl>
                                          <p:spTgt spid="27"/>
                                        </p:tgtEl>
                                        <p:attrNameLst>
                                          <p:attrName>ppt_x</p:attrName>
                                          <p:attrName>ppt_y</p:attrName>
                                        </p:attrNameLst>
                                      </p:cBhvr>
                                      <p:rCtr x="608" y="-1968"/>
                                    </p:animMotion>
                                  </p:childTnLst>
                                </p:cTn>
                              </p:par>
                              <p:par>
                                <p:cTn id="53" presetID="0" presetClass="path" presetSubtype="0" accel="50000" decel="50000" fill="hold" grpId="0" nodeType="withEffect">
                                  <p:stCondLst>
                                    <p:cond delay="0"/>
                                  </p:stCondLst>
                                  <p:childTnLst>
                                    <p:animMotion origin="layout" path="M -0.02952 -0.01204 L -0.02952 -0.01181 C -0.02726 -0.01181 -0.02483 -0.01158 -0.0224 -0.01111 C -0.01754 -0.01019 -0.01268 -0.00857 -0.00782 -0.00787 C -0.0033 -0.00718 0.00139 -0.00718 0.0059 -0.00672 C 0.01128 -0.00764 0.01666 -0.00857 0.02205 -0.00903 C 0.0368 -0.00972 0.05156 -0.00903 0.06649 -0.00996 C 0.06736 -0.01019 0.06892 -0.01204 0.06892 -0.01181 L 0.06718 -0.01204 " pathEditMode="relative" rAng="0" ptsTypes="AAAAAAAAA">
                                      <p:cBhvr>
                                        <p:cTn id="54" dur="1000" fill="hold"/>
                                        <p:tgtEl>
                                          <p:spTgt spid="12"/>
                                        </p:tgtEl>
                                        <p:attrNameLst>
                                          <p:attrName>ppt_x</p:attrName>
                                          <p:attrName>ppt_y</p:attrName>
                                        </p:attrNameLst>
                                      </p:cBhvr>
                                      <p:rCtr x="4913" y="255"/>
                                    </p:animMotion>
                                  </p:childTnLst>
                                </p:cTn>
                              </p:par>
                              <p:par>
                                <p:cTn id="55" presetID="0" presetClass="path" presetSubtype="0" accel="50000" decel="50000" fill="hold" grpId="0" nodeType="withEffect">
                                  <p:stCondLst>
                                    <p:cond delay="0"/>
                                  </p:stCondLst>
                                  <p:childTnLst>
                                    <p:animMotion origin="layout" path="M 0.0026 0.00208 L 0.0026 0.00208 C 0.00382 -0.00162 0.00555 -0.0051 0.00659 -0.0088 C 0.00729 -0.01111 0.00746 -0.01389 0.00746 -0.01644 C 0.00677 -0.03681 0.01041 -0.0338 0.00416 -0.03774 L 0.0033 -0.03774 " pathEditMode="relative" ptsTypes="AAAAAA">
                                      <p:cBhvr>
                                        <p:cTn id="56" dur="1000" fill="hold"/>
                                        <p:tgtEl>
                                          <p:spTgt spid="36"/>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01216 -0.00185 L 0.01216 -0.00185 C 0.01059 0.0044 0.00834 0.01782 0.004 0.02176 L -0.00329 0.02801 L -0.00573 0.03032 L -0.00816 0.03241 C -0.00989 0.03611 -0.00902 0.03472 -0.01041 0.03681 L -0.01041 0.03681 " pathEditMode="relative" ptsTypes="AAAAAAAA">
                                      <p:cBhvr>
                                        <p:cTn id="58" dur="1000" fill="hold"/>
                                        <p:tgtEl>
                                          <p:spTgt spid="37"/>
                                        </p:tgtEl>
                                        <p:attrNameLst>
                                          <p:attrName>ppt_x</p:attrName>
                                          <p:attrName>ppt_y</p:attrName>
                                        </p:attrNameLst>
                                      </p:cBhvr>
                                    </p:animMotion>
                                  </p:childTnLst>
                                </p:cTn>
                              </p:par>
                            </p:childTnLst>
                          </p:cTn>
                        </p:par>
                        <p:par>
                          <p:cTn id="59" fill="hold">
                            <p:stCondLst>
                              <p:cond delay="1000"/>
                            </p:stCondLst>
                            <p:childTnLst>
                              <p:par>
                                <p:cTn id="60" presetID="1" presetClass="entr" presetSubtype="0"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childTnLst>
                                </p:cTn>
                              </p:par>
                            </p:childTnLst>
                          </p:cTn>
                        </p:par>
                        <p:par>
                          <p:cTn id="62" fill="hold">
                            <p:stCondLst>
                              <p:cond delay="100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3" grpId="0" animBg="1"/>
      <p:bldP spid="25"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9" grpId="0" animBg="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B62622-9F73-4E71-9583-CB4E337D4824}"/>
              </a:ext>
            </a:extLst>
          </p:cNvPr>
          <p:cNvSpPr txBox="1">
            <a:spLocks/>
          </p:cNvSpPr>
          <p:nvPr/>
        </p:nvSpPr>
        <p:spPr>
          <a:xfrm>
            <a:off x="0" y="324466"/>
            <a:ext cx="332576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管理工具</a:t>
            </a:r>
          </a:p>
        </p:txBody>
      </p:sp>
      <p:sp>
        <p:nvSpPr>
          <p:cNvPr id="13" name="灯片编号占位符 12">
            <a:extLst>
              <a:ext uri="{FF2B5EF4-FFF2-40B4-BE49-F238E27FC236}">
                <a16:creationId xmlns:a16="http://schemas.microsoft.com/office/drawing/2014/main" id="{CA1256CF-5789-469D-B9A2-B11DE04423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22" name="文本框 21">
            <a:extLst>
              <a:ext uri="{FF2B5EF4-FFF2-40B4-BE49-F238E27FC236}">
                <a16:creationId xmlns:a16="http://schemas.microsoft.com/office/drawing/2014/main" id="{8181B5E6-078F-4B71-AED5-95B691F923F0}"/>
              </a:ext>
            </a:extLst>
          </p:cNvPr>
          <p:cNvSpPr txBox="1"/>
          <p:nvPr/>
        </p:nvSpPr>
        <p:spPr>
          <a:xfrm>
            <a:off x="593213" y="1354743"/>
            <a:ext cx="58192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服务网格：新一代</a:t>
            </a:r>
            <a:r>
              <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microservice</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架构</a:t>
            </a:r>
          </a:p>
        </p:txBody>
      </p:sp>
      <p:pic>
        <p:nvPicPr>
          <p:cNvPr id="42" name="图片 41">
            <a:extLst>
              <a:ext uri="{FF2B5EF4-FFF2-40B4-BE49-F238E27FC236}">
                <a16:creationId xmlns:a16="http://schemas.microsoft.com/office/drawing/2014/main" id="{DB63CD93-2D17-4801-A231-CCF7EA20AC2E}"/>
              </a:ext>
            </a:extLst>
          </p:cNvPr>
          <p:cNvPicPr>
            <a:picLocks noChangeAspect="1"/>
          </p:cNvPicPr>
          <p:nvPr/>
        </p:nvPicPr>
        <p:blipFill rotWithShape="1">
          <a:blip r:embed="rId3"/>
          <a:srcRect l="1199" r="1700"/>
          <a:stretch/>
        </p:blipFill>
        <p:spPr>
          <a:xfrm>
            <a:off x="593213" y="2514169"/>
            <a:ext cx="7957574" cy="3414682"/>
          </a:xfrm>
          <a:prstGeom prst="rect">
            <a:avLst/>
          </a:prstGeom>
        </p:spPr>
      </p:pic>
      <p:sp>
        <p:nvSpPr>
          <p:cNvPr id="5" name="文本框 4">
            <a:extLst>
              <a:ext uri="{FF2B5EF4-FFF2-40B4-BE49-F238E27FC236}">
                <a16:creationId xmlns:a16="http://schemas.microsoft.com/office/drawing/2014/main" id="{E83BEAE6-308D-490B-8E24-31CFAFD16904}"/>
              </a:ext>
            </a:extLst>
          </p:cNvPr>
          <p:cNvSpPr txBox="1"/>
          <p:nvPr/>
        </p:nvSpPr>
        <p:spPr>
          <a:xfrm>
            <a:off x="3168285" y="1914751"/>
            <a:ext cx="14037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Eras Demi ITC" panose="020B0805030504020804" pitchFamily="34" charset="0"/>
                <a:ea typeface="华文新魏" panose="02010800040101010101" pitchFamily="2" charset="-122"/>
                <a:cs typeface="Times New Roman" panose="02020603050405020304" pitchFamily="18" charset="0"/>
              </a:rPr>
              <a:t>Istio</a:t>
            </a:r>
            <a:endParaRPr kumimoji="0" lang="zh-CN" altLang="en-US" sz="2800" b="0" i="0" u="none" strike="noStrike" kern="1200" cap="none" spc="0" normalizeH="0" baseline="0" noProof="0" dirty="0">
              <a:ln>
                <a:noFill/>
              </a:ln>
              <a:solidFill>
                <a:prstClr val="black"/>
              </a:solidFill>
              <a:effectLst/>
              <a:uLnTx/>
              <a:uFillTx/>
              <a:latin typeface="Eras Demi ITC" panose="020B0805030504020804" pitchFamily="34" charset="0"/>
              <a:ea typeface="华文新魏" panose="02010800040101010101"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0DE4EC6D-3866-4440-B0FE-03D9299C3F20}"/>
              </a:ext>
            </a:extLst>
          </p:cNvPr>
          <p:cNvPicPr>
            <a:picLocks noChangeAspect="1"/>
          </p:cNvPicPr>
          <p:nvPr/>
        </p:nvPicPr>
        <p:blipFill>
          <a:blip r:embed="rId4"/>
          <a:stretch>
            <a:fillRect/>
          </a:stretch>
        </p:blipFill>
        <p:spPr>
          <a:xfrm>
            <a:off x="2498694" y="1850676"/>
            <a:ext cx="595850" cy="588078"/>
          </a:xfrm>
          <a:prstGeom prst="rect">
            <a:avLst/>
          </a:prstGeom>
        </p:spPr>
      </p:pic>
      <p:sp>
        <p:nvSpPr>
          <p:cNvPr id="3" name="文本框 2">
            <a:extLst>
              <a:ext uri="{FF2B5EF4-FFF2-40B4-BE49-F238E27FC236}">
                <a16:creationId xmlns:a16="http://schemas.microsoft.com/office/drawing/2014/main" id="{9DD632C5-1AD4-4E83-8281-0926BF996FA9}"/>
              </a:ext>
            </a:extLst>
          </p:cNvPr>
          <p:cNvSpPr txBox="1"/>
          <p:nvPr/>
        </p:nvSpPr>
        <p:spPr>
          <a:xfrm>
            <a:off x="593213" y="1915534"/>
            <a:ext cx="19800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代表工作：</a:t>
            </a:r>
          </a:p>
        </p:txBody>
      </p:sp>
    </p:spTree>
    <p:extLst>
      <p:ext uri="{BB962C8B-B14F-4D97-AF65-F5344CB8AC3E}">
        <p14:creationId xmlns:p14="http://schemas.microsoft.com/office/powerpoint/2010/main" val="269210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B62622-9F73-4E71-9583-CB4E337D4824}"/>
              </a:ext>
            </a:extLst>
          </p:cNvPr>
          <p:cNvSpPr txBox="1">
            <a:spLocks/>
          </p:cNvSpPr>
          <p:nvPr/>
        </p:nvSpPr>
        <p:spPr>
          <a:xfrm>
            <a:off x="-1" y="324466"/>
            <a:ext cx="7557980" cy="106943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zh-CN" altLang="en-US" sz="54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我们在微服务上的研究</a:t>
            </a:r>
          </a:p>
        </p:txBody>
      </p:sp>
      <p:sp>
        <p:nvSpPr>
          <p:cNvPr id="13" name="矩形 12">
            <a:extLst>
              <a:ext uri="{FF2B5EF4-FFF2-40B4-BE49-F238E27FC236}">
                <a16:creationId xmlns:a16="http://schemas.microsoft.com/office/drawing/2014/main" id="{DD5FAC6E-4FA8-4C5B-9D0C-27760287EAF4}"/>
              </a:ext>
            </a:extLst>
          </p:cNvPr>
          <p:cNvSpPr/>
          <p:nvPr/>
        </p:nvSpPr>
        <p:spPr>
          <a:xfrm>
            <a:off x="1025420" y="1793386"/>
            <a:ext cx="2159566"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Efficiency</a:t>
            </a:r>
            <a:endParaRPr lang="zh-CN" altLang="en-US" sz="3600" dirty="0"/>
          </a:p>
        </p:txBody>
      </p:sp>
      <p:sp>
        <p:nvSpPr>
          <p:cNvPr id="45" name="矩形 44">
            <a:extLst>
              <a:ext uri="{FF2B5EF4-FFF2-40B4-BE49-F238E27FC236}">
                <a16:creationId xmlns:a16="http://schemas.microsoft.com/office/drawing/2014/main" id="{68EA2C1C-3176-4D9E-865B-DA79862B6993}"/>
              </a:ext>
            </a:extLst>
          </p:cNvPr>
          <p:cNvSpPr/>
          <p:nvPr/>
        </p:nvSpPr>
        <p:spPr>
          <a:xfrm>
            <a:off x="1025420" y="3266626"/>
            <a:ext cx="1826141"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Security</a:t>
            </a:r>
            <a:endParaRPr lang="zh-CN" altLang="en-US" sz="3600" dirty="0"/>
          </a:p>
        </p:txBody>
      </p:sp>
      <p:sp>
        <p:nvSpPr>
          <p:cNvPr id="5" name="矩形 4">
            <a:extLst>
              <a:ext uri="{FF2B5EF4-FFF2-40B4-BE49-F238E27FC236}">
                <a16:creationId xmlns:a16="http://schemas.microsoft.com/office/drawing/2014/main" id="{8652EF7F-0180-4D79-A7EA-C6FE15CE4E60}"/>
              </a:ext>
            </a:extLst>
          </p:cNvPr>
          <p:cNvSpPr/>
          <p:nvPr/>
        </p:nvSpPr>
        <p:spPr>
          <a:xfrm>
            <a:off x="2295000" y="2530006"/>
            <a:ext cx="4828566" cy="646331"/>
          </a:xfrm>
          <a:prstGeom prst="rect">
            <a:avLst/>
          </a:prstGeom>
        </p:spPr>
        <p:txBody>
          <a:bodyPr wrap="none">
            <a:spAutoFit/>
          </a:bodyPr>
          <a:lstStyle/>
          <a:p>
            <a:pPr>
              <a:buSzPct val="50000"/>
            </a:pPr>
            <a:r>
              <a:rPr lang="zh-CN" altLang="en-US" sz="3600" dirty="0">
                <a:solidFill>
                  <a:srgbClr val="C00000"/>
                </a:solidFill>
              </a:rPr>
              <a:t>基于</a:t>
            </a:r>
            <a:r>
              <a:rPr lang="en-US" altLang="zh-CN" sz="3600" dirty="0">
                <a:solidFill>
                  <a:srgbClr val="C00000"/>
                </a:solidFill>
                <a:latin typeface="+mj-lt"/>
              </a:rPr>
              <a:t>AI</a:t>
            </a:r>
            <a:r>
              <a:rPr lang="zh-CN" altLang="en-US" sz="3600" dirty="0">
                <a:solidFill>
                  <a:srgbClr val="C00000"/>
                </a:solidFill>
              </a:rPr>
              <a:t>的微服务编排器</a:t>
            </a:r>
          </a:p>
        </p:txBody>
      </p:sp>
      <p:sp>
        <p:nvSpPr>
          <p:cNvPr id="6" name="箭头: 直角上 5">
            <a:extLst>
              <a:ext uri="{FF2B5EF4-FFF2-40B4-BE49-F238E27FC236}">
                <a16:creationId xmlns:a16="http://schemas.microsoft.com/office/drawing/2014/main" id="{B82DDE08-5053-41F4-A417-2087B2140718}"/>
              </a:ext>
            </a:extLst>
          </p:cNvPr>
          <p:cNvSpPr/>
          <p:nvPr/>
        </p:nvSpPr>
        <p:spPr>
          <a:xfrm rot="5400000">
            <a:off x="1651801" y="2557048"/>
            <a:ext cx="520250" cy="466166"/>
          </a:xfrm>
          <a:prstGeom prst="bent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2F39C151-B43B-44E5-9A1D-099438FE8604}"/>
              </a:ext>
            </a:extLst>
          </p:cNvPr>
          <p:cNvSpPr>
            <a:spLocks noGrp="1"/>
          </p:cNvSpPr>
          <p:nvPr>
            <p:ph type="sldNum" sz="quarter" idx="12"/>
          </p:nvPr>
        </p:nvSpPr>
        <p:spPr/>
        <p:txBody>
          <a:bodyPr/>
          <a:lstStyle/>
          <a:p>
            <a:fld id="{F87959DA-3FC8-4348-9F79-77E9D994DBAA}" type="slidenum">
              <a:rPr lang="zh-CN" altLang="en-US" smtClean="0"/>
              <a:t>17</a:t>
            </a:fld>
            <a:endParaRPr lang="zh-CN" altLang="en-US"/>
          </a:p>
        </p:txBody>
      </p:sp>
      <p:sp>
        <p:nvSpPr>
          <p:cNvPr id="8" name="矩形 7">
            <a:extLst>
              <a:ext uri="{FF2B5EF4-FFF2-40B4-BE49-F238E27FC236}">
                <a16:creationId xmlns:a16="http://schemas.microsoft.com/office/drawing/2014/main" id="{16AF0E63-B0F6-4C53-ACA6-6493EA7C123F}"/>
              </a:ext>
            </a:extLst>
          </p:cNvPr>
          <p:cNvSpPr/>
          <p:nvPr/>
        </p:nvSpPr>
        <p:spPr>
          <a:xfrm>
            <a:off x="2295000" y="4129327"/>
            <a:ext cx="5262979" cy="646331"/>
          </a:xfrm>
          <a:prstGeom prst="rect">
            <a:avLst/>
          </a:prstGeom>
        </p:spPr>
        <p:txBody>
          <a:bodyPr wrap="none">
            <a:spAutoFit/>
          </a:bodyPr>
          <a:lstStyle/>
          <a:p>
            <a:pPr>
              <a:buSzPct val="50000"/>
            </a:pPr>
            <a:r>
              <a:rPr lang="zh-CN" altLang="en-US" sz="3600" dirty="0">
                <a:solidFill>
                  <a:srgbClr val="C00000"/>
                </a:solidFill>
              </a:rPr>
              <a:t>自动的微服务间访问控制</a:t>
            </a:r>
          </a:p>
        </p:txBody>
      </p:sp>
      <p:sp>
        <p:nvSpPr>
          <p:cNvPr id="9" name="箭头: 直角上 8">
            <a:extLst>
              <a:ext uri="{FF2B5EF4-FFF2-40B4-BE49-F238E27FC236}">
                <a16:creationId xmlns:a16="http://schemas.microsoft.com/office/drawing/2014/main" id="{383E7951-7F9F-4486-8A48-7EE8927559C8}"/>
              </a:ext>
            </a:extLst>
          </p:cNvPr>
          <p:cNvSpPr/>
          <p:nvPr/>
        </p:nvSpPr>
        <p:spPr>
          <a:xfrm rot="5400000">
            <a:off x="1651801" y="4156369"/>
            <a:ext cx="520250" cy="466166"/>
          </a:xfrm>
          <a:prstGeom prst="bent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787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50"/>
                                        <p:tgtEl>
                                          <p:spTgt spid="6"/>
                                        </p:tgtEl>
                                        <p:attrNameLst>
                                          <p:attrName>ppt_x</p:attrName>
                                        </p:attrNameLst>
                                      </p:cBhvr>
                                      <p:tavLst>
                                        <p:tav tm="0">
                                          <p:val>
                                            <p:strVal val="#ppt_x-#ppt_w*1.125000"/>
                                          </p:val>
                                        </p:tav>
                                        <p:tav tm="100000">
                                          <p:val>
                                            <p:strVal val="#ppt_x"/>
                                          </p:val>
                                        </p:tav>
                                      </p:tavLst>
                                    </p:anim>
                                    <p:animEffect transition="in" filter="wipe(right)">
                                      <p:cBhvr>
                                        <p:cTn id="8" dur="350"/>
                                        <p:tgtEl>
                                          <p:spTgt spid="6"/>
                                        </p:tgtEl>
                                      </p:cBhvr>
                                    </p:animEffect>
                                  </p:childTnLst>
                                </p:cTn>
                              </p:par>
                            </p:childTnLst>
                          </p:cTn>
                        </p:par>
                        <p:par>
                          <p:cTn id="9" fill="hold">
                            <p:stCondLst>
                              <p:cond delay="35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350"/>
                                        <p:tgtEl>
                                          <p:spTgt spid="9"/>
                                        </p:tgtEl>
                                        <p:attrNameLst>
                                          <p:attrName>ppt_x</p:attrName>
                                        </p:attrNameLst>
                                      </p:cBhvr>
                                      <p:tavLst>
                                        <p:tav tm="0">
                                          <p:val>
                                            <p:strVal val="#ppt_x-#ppt_w*1.125000"/>
                                          </p:val>
                                        </p:tav>
                                        <p:tav tm="100000">
                                          <p:val>
                                            <p:strVal val="#ppt_x"/>
                                          </p:val>
                                        </p:tav>
                                      </p:tavLst>
                                    </p:anim>
                                    <p:animEffect transition="in" filter="wipe(right)">
                                      <p:cBhvr>
                                        <p:cTn id="17" dur="350"/>
                                        <p:tgtEl>
                                          <p:spTgt spid="9"/>
                                        </p:tgtEl>
                                      </p:cBhvr>
                                    </p:animEffect>
                                  </p:childTnLst>
                                </p:cTn>
                              </p:par>
                            </p:childTnLst>
                          </p:cTn>
                        </p:par>
                        <p:par>
                          <p:cTn id="18" fill="hold">
                            <p:stCondLst>
                              <p:cond delay="35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54D29-E13F-4EE4-B81C-ACD977961695}"/>
              </a:ext>
            </a:extLst>
          </p:cNvPr>
          <p:cNvSpPr txBox="1">
            <a:spLocks/>
          </p:cNvSpPr>
          <p:nvPr/>
        </p:nvSpPr>
        <p:spPr>
          <a:xfrm>
            <a:off x="0" y="324466"/>
            <a:ext cx="208938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zh-CN" altLang="en-US" sz="54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目录</a:t>
            </a:r>
          </a:p>
        </p:txBody>
      </p:sp>
      <p:sp>
        <p:nvSpPr>
          <p:cNvPr id="3" name="文本框 2">
            <a:extLst>
              <a:ext uri="{FF2B5EF4-FFF2-40B4-BE49-F238E27FC236}">
                <a16:creationId xmlns:a16="http://schemas.microsoft.com/office/drawing/2014/main" id="{65497720-D8B4-407D-B843-69D37B03F145}"/>
              </a:ext>
            </a:extLst>
          </p:cNvPr>
          <p:cNvSpPr txBox="1"/>
          <p:nvPr/>
        </p:nvSpPr>
        <p:spPr>
          <a:xfrm>
            <a:off x="698104" y="1326126"/>
            <a:ext cx="7492167" cy="4819035"/>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zh-CN" altLang="en-US" sz="3200" dirty="0">
                <a:solidFill>
                  <a:schemeClr val="bg1">
                    <a:lumMod val="75000"/>
                  </a:schemeClr>
                </a:solidFill>
              </a:rPr>
              <a:t>微服务</a:t>
            </a:r>
            <a:endParaRPr lang="en-US" altLang="zh-CN" sz="3200" dirty="0">
              <a:solidFill>
                <a:schemeClr val="bg1">
                  <a:lumMod val="75000"/>
                </a:schemeClr>
              </a:solidFill>
            </a:endParaRPr>
          </a:p>
          <a:p>
            <a:pPr marL="457200" indent="-457200">
              <a:lnSpc>
                <a:spcPct val="150000"/>
              </a:lnSpc>
              <a:buFont typeface="Wingdings" panose="05000000000000000000" pitchFamily="2" charset="2"/>
              <a:buChar char="Ø"/>
            </a:pPr>
            <a:r>
              <a:rPr lang="zh-CN" altLang="en-US" sz="3200" dirty="0"/>
              <a:t>基于</a:t>
            </a:r>
            <a:r>
              <a:rPr lang="en-US" altLang="zh-CN" sz="3200" dirty="0">
                <a:latin typeface="+mj-lt"/>
              </a:rPr>
              <a:t>AI</a:t>
            </a:r>
            <a:r>
              <a:rPr lang="zh-CN" altLang="en-US" sz="3200" dirty="0"/>
              <a:t>的微服务编排器</a:t>
            </a:r>
            <a:endParaRPr lang="en-US" altLang="zh-CN" sz="3200" dirty="0"/>
          </a:p>
          <a:p>
            <a:pPr marL="914400" lvl="1" indent="-457200">
              <a:buFont typeface="Arial" panose="020B0604020202020204" pitchFamily="34" charset="0"/>
              <a:buChar char="•"/>
            </a:pPr>
            <a:r>
              <a:rPr lang="zh-CN" altLang="en-US" sz="3200" dirty="0"/>
              <a:t>低成本敏捷调度机制</a:t>
            </a:r>
            <a:endParaRPr lang="en-US" altLang="zh-CN" sz="3200" dirty="0"/>
          </a:p>
          <a:p>
            <a:pPr marL="914400" lvl="1" indent="-457200">
              <a:buFont typeface="Arial" panose="020B0604020202020204" pitchFamily="34" charset="0"/>
              <a:buChar char="•"/>
            </a:pPr>
            <a:r>
              <a:rPr lang="zh-CN" altLang="en-US" sz="3200" dirty="0"/>
              <a:t>全自动弹性伸缩机制</a:t>
            </a:r>
            <a:endParaRPr lang="en-US" altLang="zh-CN" sz="3200" dirty="0"/>
          </a:p>
          <a:p>
            <a:pPr lvl="1"/>
            <a:r>
              <a:rPr lang="en-US" altLang="zh-CN" sz="3200" dirty="0"/>
              <a:t>Collaborated with Prof. Han Liu of Northwestern University </a:t>
            </a:r>
          </a:p>
          <a:p>
            <a:pPr lvl="1"/>
            <a:endParaRPr lang="en-US" altLang="zh-CN" sz="3200" dirty="0"/>
          </a:p>
          <a:p>
            <a:pPr marL="457200" indent="-457200">
              <a:lnSpc>
                <a:spcPct val="150000"/>
              </a:lnSpc>
              <a:buFont typeface="Wingdings" panose="05000000000000000000" pitchFamily="2" charset="2"/>
              <a:buChar char="Ø"/>
            </a:pPr>
            <a:r>
              <a:rPr lang="zh-CN" altLang="en-US" sz="3200" dirty="0">
                <a:solidFill>
                  <a:schemeClr val="bg1">
                    <a:lumMod val="75000"/>
                  </a:schemeClr>
                </a:solidFill>
              </a:rPr>
              <a:t>自动的微服务间访问控制</a:t>
            </a:r>
          </a:p>
        </p:txBody>
      </p:sp>
      <p:sp>
        <p:nvSpPr>
          <p:cNvPr id="4" name="灯片编号占位符 3">
            <a:extLst>
              <a:ext uri="{FF2B5EF4-FFF2-40B4-BE49-F238E27FC236}">
                <a16:creationId xmlns:a16="http://schemas.microsoft.com/office/drawing/2014/main" id="{65B9887C-62FF-4D20-87B7-8FF0D315A13B}"/>
              </a:ext>
            </a:extLst>
          </p:cNvPr>
          <p:cNvSpPr>
            <a:spLocks noGrp="1"/>
          </p:cNvSpPr>
          <p:nvPr>
            <p:ph type="sldNum" sz="quarter" idx="12"/>
          </p:nvPr>
        </p:nvSpPr>
        <p:spPr/>
        <p:txBody>
          <a:bodyPr/>
          <a:lstStyle/>
          <a:p>
            <a:fld id="{F87959DA-3FC8-4348-9F79-77E9D994DBAA}" type="slidenum">
              <a:rPr lang="zh-CN" altLang="en-US" smtClean="0"/>
              <a:t>18</a:t>
            </a:fld>
            <a:endParaRPr lang="zh-CN" altLang="en-US"/>
          </a:p>
        </p:txBody>
      </p:sp>
    </p:spTree>
    <p:extLst>
      <p:ext uri="{BB962C8B-B14F-4D97-AF65-F5344CB8AC3E}">
        <p14:creationId xmlns:p14="http://schemas.microsoft.com/office/powerpoint/2010/main" val="2477251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D61735B-B4E7-4D23-8B4A-B825AC32093D}"/>
              </a:ext>
            </a:extLst>
          </p:cNvPr>
          <p:cNvSpPr txBox="1">
            <a:spLocks/>
          </p:cNvSpPr>
          <p:nvPr/>
        </p:nvSpPr>
        <p:spPr>
          <a:xfrm>
            <a:off x="1" y="324466"/>
            <a:ext cx="7086600"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p>
        </p:txBody>
      </p:sp>
      <p:sp>
        <p:nvSpPr>
          <p:cNvPr id="4" name="文本框 3">
            <a:extLst>
              <a:ext uri="{FF2B5EF4-FFF2-40B4-BE49-F238E27FC236}">
                <a16:creationId xmlns:a16="http://schemas.microsoft.com/office/drawing/2014/main" id="{13FA2BA0-192C-4ABD-9CBE-7199EAECFAE4}"/>
              </a:ext>
            </a:extLst>
          </p:cNvPr>
          <p:cNvSpPr txBox="1"/>
          <p:nvPr/>
        </p:nvSpPr>
        <p:spPr>
          <a:xfrm>
            <a:off x="426312" y="1403777"/>
            <a:ext cx="29349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Pct val="50000"/>
              <a:buFontTx/>
              <a:buNone/>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微服务编排？</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CF2A7B88-2AAA-4F75-BF33-90A516A71C0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9" name="箭头: V 形 8">
            <a:extLst>
              <a:ext uri="{FF2B5EF4-FFF2-40B4-BE49-F238E27FC236}">
                <a16:creationId xmlns:a16="http://schemas.microsoft.com/office/drawing/2014/main" id="{FD5919A6-E6A4-4415-9AF2-629D610F0237}"/>
              </a:ext>
            </a:extLst>
          </p:cNvPr>
          <p:cNvSpPr/>
          <p:nvPr/>
        </p:nvSpPr>
        <p:spPr>
          <a:xfrm>
            <a:off x="221877"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开发</a:t>
            </a:r>
          </a:p>
        </p:txBody>
      </p:sp>
      <p:sp>
        <p:nvSpPr>
          <p:cNvPr id="10" name="箭头: V 形 9">
            <a:extLst>
              <a:ext uri="{FF2B5EF4-FFF2-40B4-BE49-F238E27FC236}">
                <a16:creationId xmlns:a16="http://schemas.microsoft.com/office/drawing/2014/main" id="{5947380B-9C63-47F2-89B0-23413CB7B494}"/>
              </a:ext>
            </a:extLst>
          </p:cNvPr>
          <p:cNvSpPr/>
          <p:nvPr/>
        </p:nvSpPr>
        <p:spPr>
          <a:xfrm>
            <a:off x="1893795"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测试</a:t>
            </a:r>
          </a:p>
        </p:txBody>
      </p:sp>
      <p:sp>
        <p:nvSpPr>
          <p:cNvPr id="11" name="箭头: V 形 10">
            <a:extLst>
              <a:ext uri="{FF2B5EF4-FFF2-40B4-BE49-F238E27FC236}">
                <a16:creationId xmlns:a16="http://schemas.microsoft.com/office/drawing/2014/main" id="{6143DEFB-F1DF-4A5C-814F-127DB57D3DC3}"/>
              </a:ext>
            </a:extLst>
          </p:cNvPr>
          <p:cNvSpPr/>
          <p:nvPr/>
        </p:nvSpPr>
        <p:spPr>
          <a:xfrm>
            <a:off x="3565713"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上线</a:t>
            </a:r>
          </a:p>
        </p:txBody>
      </p:sp>
      <p:sp>
        <p:nvSpPr>
          <p:cNvPr id="12" name="箭头: V 形 11">
            <a:extLst>
              <a:ext uri="{FF2B5EF4-FFF2-40B4-BE49-F238E27FC236}">
                <a16:creationId xmlns:a16="http://schemas.microsoft.com/office/drawing/2014/main" id="{C3B0916E-4B9A-48AC-B3BE-E929CC2BDDE9}"/>
              </a:ext>
            </a:extLst>
          </p:cNvPr>
          <p:cNvSpPr/>
          <p:nvPr/>
        </p:nvSpPr>
        <p:spPr>
          <a:xfrm>
            <a:off x="5237631"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部署</a:t>
            </a:r>
          </a:p>
        </p:txBody>
      </p:sp>
      <p:sp>
        <p:nvSpPr>
          <p:cNvPr id="13" name="箭头: V 形 12">
            <a:extLst>
              <a:ext uri="{FF2B5EF4-FFF2-40B4-BE49-F238E27FC236}">
                <a16:creationId xmlns:a16="http://schemas.microsoft.com/office/drawing/2014/main" id="{BC2220C1-30DD-46F0-BE2E-D670C84BF06F}"/>
              </a:ext>
            </a:extLst>
          </p:cNvPr>
          <p:cNvSpPr/>
          <p:nvPr/>
        </p:nvSpPr>
        <p:spPr>
          <a:xfrm>
            <a:off x="6909549"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伸缩</a:t>
            </a:r>
          </a:p>
        </p:txBody>
      </p:sp>
      <p:sp>
        <p:nvSpPr>
          <p:cNvPr id="14" name="矩形 13">
            <a:extLst>
              <a:ext uri="{FF2B5EF4-FFF2-40B4-BE49-F238E27FC236}">
                <a16:creationId xmlns:a16="http://schemas.microsoft.com/office/drawing/2014/main" id="{63DE69B7-F283-4122-B342-8DF9CCD1B27A}"/>
              </a:ext>
            </a:extLst>
          </p:cNvPr>
          <p:cNvSpPr/>
          <p:nvPr/>
        </p:nvSpPr>
        <p:spPr>
          <a:xfrm>
            <a:off x="282388" y="3324763"/>
            <a:ext cx="1432111" cy="2786925"/>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微服务独立开发；</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关注自身功能实现；</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微服务间支持多种语言并存</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5" name="矩形 14">
            <a:extLst>
              <a:ext uri="{FF2B5EF4-FFF2-40B4-BE49-F238E27FC236}">
                <a16:creationId xmlns:a16="http://schemas.microsoft.com/office/drawing/2014/main" id="{34B43A38-0F52-499A-9B40-CCA6AD454856}"/>
              </a:ext>
            </a:extLst>
          </p:cNvPr>
          <p:cNvSpPr/>
          <p:nvPr/>
        </p:nvSpPr>
        <p:spPr>
          <a:xfrm>
            <a:off x="1968873" y="3324761"/>
            <a:ext cx="1432111" cy="2786925"/>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每个微服务各自独立进行测试</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6" name="矩形 15">
            <a:extLst>
              <a:ext uri="{FF2B5EF4-FFF2-40B4-BE49-F238E27FC236}">
                <a16:creationId xmlns:a16="http://schemas.microsoft.com/office/drawing/2014/main" id="{13DBE556-7FD4-4001-AC93-A5A7ECB787FA}"/>
              </a:ext>
            </a:extLst>
          </p:cNvPr>
          <p:cNvSpPr/>
          <p:nvPr/>
        </p:nvSpPr>
        <p:spPr>
          <a:xfrm>
            <a:off x="3655359" y="3324762"/>
            <a:ext cx="1432111" cy="2786925"/>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每个微服务打包成一个镜像，供部署时调用</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7" name="矩形 16">
            <a:extLst>
              <a:ext uri="{FF2B5EF4-FFF2-40B4-BE49-F238E27FC236}">
                <a16:creationId xmlns:a16="http://schemas.microsoft.com/office/drawing/2014/main" id="{949544D5-3AB5-4411-83D4-2737348E14FB}"/>
              </a:ext>
            </a:extLst>
          </p:cNvPr>
          <p:cNvSpPr/>
          <p:nvPr/>
        </p:nvSpPr>
        <p:spPr>
          <a:xfrm>
            <a:off x="5341844" y="3324761"/>
            <a:ext cx="1432111" cy="2786925"/>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将每个微服务的镜像下载到容器中，并将容器调度到节点上运行</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8" name="矩形 17">
            <a:extLst>
              <a:ext uri="{FF2B5EF4-FFF2-40B4-BE49-F238E27FC236}">
                <a16:creationId xmlns:a16="http://schemas.microsoft.com/office/drawing/2014/main" id="{B519DE4A-626C-40DA-A3CD-953EDAF7B703}"/>
              </a:ext>
            </a:extLst>
          </p:cNvPr>
          <p:cNvSpPr/>
          <p:nvPr/>
        </p:nvSpPr>
        <p:spPr>
          <a:xfrm>
            <a:off x="7028329" y="3324760"/>
            <a:ext cx="1432111" cy="2786925"/>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根据服务负载，动态调整微服务的实例数量，以保证服务质量</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9" name="文本框 18">
            <a:extLst>
              <a:ext uri="{FF2B5EF4-FFF2-40B4-BE49-F238E27FC236}">
                <a16:creationId xmlns:a16="http://schemas.microsoft.com/office/drawing/2014/main" id="{BEBF1252-405F-4C7F-8519-4B6FA15EF9F1}"/>
              </a:ext>
            </a:extLst>
          </p:cNvPr>
          <p:cNvSpPr txBox="1"/>
          <p:nvPr/>
        </p:nvSpPr>
        <p:spPr>
          <a:xfrm>
            <a:off x="4344374" y="1403774"/>
            <a:ext cx="34437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Pct val="50000"/>
              <a:buFontTx/>
              <a:buNone/>
              <a:tabLst/>
              <a:defRPr/>
            </a:pPr>
            <a:r>
              <a:rPr kumimoji="0" lang="zh-CN" altLang="en-US" sz="3600" b="1" i="0" u="none" strike="noStrike" kern="1200" cap="none" spc="0" normalizeH="0" baseline="0" noProof="0" dirty="0">
                <a:ln>
                  <a:noFill/>
                </a:ln>
                <a:solidFill>
                  <a:srgbClr val="DD8047"/>
                </a:solidFill>
                <a:effectLst/>
                <a:uLnTx/>
                <a:uFillTx/>
                <a:latin typeface="Trebuchet MS" panose="020B0603020202020204"/>
                <a:ea typeface="华文新魏" panose="02010800040101010101" pitchFamily="2" charset="-122"/>
                <a:cs typeface="+mn-cs"/>
              </a:rPr>
              <a:t>微服务生命周期</a:t>
            </a:r>
            <a:endParaRPr kumimoji="0" lang="en-US" altLang="zh-CN" sz="3600" b="1" i="0" u="none" strike="noStrike" kern="1200" cap="none" spc="0" normalizeH="0" baseline="0" noProof="0" dirty="0">
              <a:ln>
                <a:noFill/>
              </a:ln>
              <a:solidFill>
                <a:srgbClr val="DD8047"/>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376023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p:tgtEl>
                                          <p:spTgt spid="9"/>
                                        </p:tgtEl>
                                        <p:attrNameLst>
                                          <p:attrName>ppt_x</p:attrName>
                                        </p:attrNameLst>
                                      </p:cBhvr>
                                      <p:tavLst>
                                        <p:tav tm="0">
                                          <p:val>
                                            <p:strVal val="#ppt_x-#ppt_w*1.125000"/>
                                          </p:val>
                                        </p:tav>
                                        <p:tav tm="100000">
                                          <p:val>
                                            <p:strVal val="#ppt_x"/>
                                          </p:val>
                                        </p:tav>
                                      </p:tavLst>
                                    </p:anim>
                                    <p:animEffect transition="in" filter="wipe(right)">
                                      <p:cBhvr>
                                        <p:cTn id="11" dur="500"/>
                                        <p:tgtEl>
                                          <p:spTgt spid="9"/>
                                        </p:tgtEl>
                                      </p:cBhvr>
                                    </p:animEffect>
                                  </p:childTnLst>
                                </p:cTn>
                              </p:par>
                            </p:childTnLst>
                          </p:cTn>
                        </p:par>
                        <p:par>
                          <p:cTn id="12" fill="hold">
                            <p:stCondLst>
                              <p:cond delay="500"/>
                            </p:stCondLst>
                            <p:childTnLst>
                              <p:par>
                                <p:cTn id="13" presetID="1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ppt_x</p:attrName>
                                        </p:attrNameLst>
                                      </p:cBhvr>
                                      <p:tavLst>
                                        <p:tav tm="0">
                                          <p:val>
                                            <p:strVal val="#ppt_x-#ppt_w*1.125000"/>
                                          </p:val>
                                        </p:tav>
                                        <p:tav tm="100000">
                                          <p:val>
                                            <p:strVal val="#ppt_x"/>
                                          </p:val>
                                        </p:tav>
                                      </p:tavLst>
                                    </p:anim>
                                    <p:animEffect transition="in" filter="wipe(right)">
                                      <p:cBhvr>
                                        <p:cTn id="16" dur="500"/>
                                        <p:tgtEl>
                                          <p:spTgt spid="10"/>
                                        </p:tgtEl>
                                      </p:cBhvr>
                                    </p:animEffect>
                                  </p:childTnLst>
                                </p:cTn>
                              </p:par>
                            </p:childTnLst>
                          </p:cTn>
                        </p:par>
                        <p:par>
                          <p:cTn id="17" fill="hold">
                            <p:stCondLst>
                              <p:cond delay="1000"/>
                            </p:stCondLst>
                            <p:childTnLst>
                              <p:par>
                                <p:cTn id="18" presetID="1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ppt_w*1.125000"/>
                                          </p:val>
                                        </p:tav>
                                        <p:tav tm="100000">
                                          <p:val>
                                            <p:strVal val="#ppt_x"/>
                                          </p:val>
                                        </p:tav>
                                      </p:tavLst>
                                    </p:anim>
                                    <p:animEffect transition="in" filter="wipe(right)">
                                      <p:cBhvr>
                                        <p:cTn id="21" dur="500"/>
                                        <p:tgtEl>
                                          <p:spTgt spid="11"/>
                                        </p:tgtEl>
                                      </p:cBhvr>
                                    </p:animEffect>
                                  </p:childTnLst>
                                </p:cTn>
                              </p:par>
                            </p:childTnLst>
                          </p:cTn>
                        </p:par>
                        <p:par>
                          <p:cTn id="22" fill="hold">
                            <p:stCondLst>
                              <p:cond delay="1500"/>
                            </p:stCondLst>
                            <p:childTnLst>
                              <p:par>
                                <p:cTn id="23" presetID="1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par>
                          <p:cTn id="27" fill="hold">
                            <p:stCondLst>
                              <p:cond delay="2000"/>
                            </p:stCondLst>
                            <p:childTnLst>
                              <p:par>
                                <p:cTn id="28" presetID="1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p:tgtEl>
                                          <p:spTgt spid="13"/>
                                        </p:tgtEl>
                                        <p:attrNameLst>
                                          <p:attrName>ppt_x</p:attrName>
                                        </p:attrNameLst>
                                      </p:cBhvr>
                                      <p:tavLst>
                                        <p:tav tm="0">
                                          <p:val>
                                            <p:strVal val="#ppt_x-#ppt_w*1.125000"/>
                                          </p:val>
                                        </p:tav>
                                        <p:tav tm="100000">
                                          <p:val>
                                            <p:strVal val="#ppt_x"/>
                                          </p:val>
                                        </p:tav>
                                      </p:tavLst>
                                    </p:anim>
                                    <p:animEffect transition="in" filter="wipe(righ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p:tgtEl>
                                          <p:spTgt spid="14"/>
                                        </p:tgtEl>
                                        <p:attrNameLst>
                                          <p:attrName>ppt_y</p:attrName>
                                        </p:attrNameLst>
                                      </p:cBhvr>
                                      <p:tavLst>
                                        <p:tav tm="0">
                                          <p:val>
                                            <p:strVal val="#ppt_y-#ppt_h*1.125000"/>
                                          </p:val>
                                        </p:tav>
                                        <p:tav tm="100000">
                                          <p:val>
                                            <p:strVal val="#ppt_y"/>
                                          </p:val>
                                        </p:tav>
                                      </p:tavLst>
                                    </p:anim>
                                    <p:animEffect transition="in" filter="wipe(down)">
                                      <p:cBhvr>
                                        <p:cTn id="37" dur="500"/>
                                        <p:tgtEl>
                                          <p:spTgt spid="14"/>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ppt_y</p:attrName>
                                        </p:attrNameLst>
                                      </p:cBhvr>
                                      <p:tavLst>
                                        <p:tav tm="0">
                                          <p:val>
                                            <p:strVal val="#ppt_y-#ppt_h*1.125000"/>
                                          </p:val>
                                        </p:tav>
                                        <p:tav tm="100000">
                                          <p:val>
                                            <p:strVal val="#ppt_y"/>
                                          </p:val>
                                        </p:tav>
                                      </p:tavLst>
                                    </p:anim>
                                    <p:animEffect transition="in" filter="wipe(down)">
                                      <p:cBhvr>
                                        <p:cTn id="41" dur="500"/>
                                        <p:tgtEl>
                                          <p:spTgt spid="15"/>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p:tgtEl>
                                          <p:spTgt spid="16"/>
                                        </p:tgtEl>
                                        <p:attrNameLst>
                                          <p:attrName>ppt_y</p:attrName>
                                        </p:attrNameLst>
                                      </p:cBhvr>
                                      <p:tavLst>
                                        <p:tav tm="0">
                                          <p:val>
                                            <p:strVal val="#ppt_y-#ppt_h*1.125000"/>
                                          </p:val>
                                        </p:tav>
                                        <p:tav tm="100000">
                                          <p:val>
                                            <p:strVal val="#ppt_y"/>
                                          </p:val>
                                        </p:tav>
                                      </p:tavLst>
                                    </p:anim>
                                    <p:animEffect transition="in" filter="wipe(down)">
                                      <p:cBhvr>
                                        <p:cTn id="45" dur="500"/>
                                        <p:tgtEl>
                                          <p:spTgt spid="16"/>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p:tgtEl>
                                          <p:spTgt spid="17"/>
                                        </p:tgtEl>
                                        <p:attrNameLst>
                                          <p:attrName>ppt_y</p:attrName>
                                        </p:attrNameLst>
                                      </p:cBhvr>
                                      <p:tavLst>
                                        <p:tav tm="0">
                                          <p:val>
                                            <p:strVal val="#ppt_y-#ppt_h*1.125000"/>
                                          </p:val>
                                        </p:tav>
                                        <p:tav tm="100000">
                                          <p:val>
                                            <p:strVal val="#ppt_y"/>
                                          </p:val>
                                        </p:tav>
                                      </p:tavLst>
                                    </p:anim>
                                    <p:animEffect transition="in" filter="wipe(down)">
                                      <p:cBhvr>
                                        <p:cTn id="49" dur="500"/>
                                        <p:tgtEl>
                                          <p:spTgt spid="17"/>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p:tgtEl>
                                          <p:spTgt spid="18"/>
                                        </p:tgtEl>
                                        <p:attrNameLst>
                                          <p:attrName>ppt_y</p:attrName>
                                        </p:attrNameLst>
                                      </p:cBhvr>
                                      <p:tavLst>
                                        <p:tav tm="0">
                                          <p:val>
                                            <p:strVal val="#ppt_y-#ppt_h*1.125000"/>
                                          </p:val>
                                        </p:tav>
                                        <p:tav tm="100000">
                                          <p:val>
                                            <p:strVal val="#ppt_y"/>
                                          </p:val>
                                        </p:tav>
                                      </p:tavLst>
                                    </p:anim>
                                    <p:animEffect transition="in" filter="wipe(down)">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54D29-E13F-4EE4-B81C-ACD977961695}"/>
              </a:ext>
            </a:extLst>
          </p:cNvPr>
          <p:cNvSpPr txBox="1">
            <a:spLocks/>
          </p:cNvSpPr>
          <p:nvPr/>
        </p:nvSpPr>
        <p:spPr>
          <a:xfrm>
            <a:off x="0" y="324466"/>
            <a:ext cx="208938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zh-CN" altLang="en-US" sz="54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目录</a:t>
            </a:r>
          </a:p>
        </p:txBody>
      </p:sp>
      <p:sp>
        <p:nvSpPr>
          <p:cNvPr id="3" name="文本框 2">
            <a:extLst>
              <a:ext uri="{FF2B5EF4-FFF2-40B4-BE49-F238E27FC236}">
                <a16:creationId xmlns:a16="http://schemas.microsoft.com/office/drawing/2014/main" id="{65497720-D8B4-407D-B843-69D37B03F145}"/>
              </a:ext>
            </a:extLst>
          </p:cNvPr>
          <p:cNvSpPr txBox="1"/>
          <p:nvPr/>
        </p:nvSpPr>
        <p:spPr>
          <a:xfrm>
            <a:off x="934078" y="1522771"/>
            <a:ext cx="7170161" cy="2308324"/>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zh-CN" altLang="en-US" sz="3200" dirty="0"/>
              <a:t>基于微服务的架构平台</a:t>
            </a:r>
            <a:endParaRPr lang="en-US" altLang="zh-CN" sz="3200" dirty="0"/>
          </a:p>
          <a:p>
            <a:pPr marL="457200" indent="-457200">
              <a:lnSpc>
                <a:spcPct val="150000"/>
              </a:lnSpc>
              <a:buFont typeface="Wingdings" panose="05000000000000000000" pitchFamily="2" charset="2"/>
              <a:buChar char="Ø"/>
            </a:pPr>
            <a:r>
              <a:rPr lang="zh-CN" altLang="en-US" sz="3200" dirty="0"/>
              <a:t>基于</a:t>
            </a:r>
            <a:r>
              <a:rPr lang="en-US" altLang="zh-CN" sz="3200" dirty="0">
                <a:latin typeface="Candara" panose="020E0502030303020204" pitchFamily="34" charset="0"/>
              </a:rPr>
              <a:t>AI</a:t>
            </a:r>
            <a:r>
              <a:rPr lang="zh-CN" altLang="en-US" sz="3200" dirty="0"/>
              <a:t>的微服务编排器</a:t>
            </a:r>
            <a:endParaRPr lang="en-US" altLang="zh-CN" sz="3200" dirty="0"/>
          </a:p>
          <a:p>
            <a:pPr marL="457200" indent="-457200">
              <a:lnSpc>
                <a:spcPct val="150000"/>
              </a:lnSpc>
              <a:buFont typeface="Wingdings" panose="05000000000000000000" pitchFamily="2" charset="2"/>
              <a:buChar char="Ø"/>
            </a:pPr>
            <a:r>
              <a:rPr lang="zh-CN" altLang="en-US" sz="3200" dirty="0"/>
              <a:t>自动的微服务间访问控制</a:t>
            </a:r>
          </a:p>
        </p:txBody>
      </p:sp>
      <p:sp>
        <p:nvSpPr>
          <p:cNvPr id="4" name="灯片编号占位符 3">
            <a:extLst>
              <a:ext uri="{FF2B5EF4-FFF2-40B4-BE49-F238E27FC236}">
                <a16:creationId xmlns:a16="http://schemas.microsoft.com/office/drawing/2014/main" id="{B8D833B5-7B6B-492E-9E0E-5035B5A355DF}"/>
              </a:ext>
            </a:extLst>
          </p:cNvPr>
          <p:cNvSpPr>
            <a:spLocks noGrp="1"/>
          </p:cNvSpPr>
          <p:nvPr>
            <p:ph type="sldNum" sz="quarter" idx="12"/>
          </p:nvPr>
        </p:nvSpPr>
        <p:spPr/>
        <p:txBody>
          <a:bodyPr/>
          <a:lstStyle/>
          <a:p>
            <a:fld id="{F87959DA-3FC8-4348-9F79-77E9D994DBAA}" type="slidenum">
              <a:rPr lang="zh-CN" altLang="en-US" smtClean="0"/>
              <a:t>2</a:t>
            </a:fld>
            <a:endParaRPr lang="zh-CN" altLang="en-US"/>
          </a:p>
        </p:txBody>
      </p:sp>
    </p:spTree>
    <p:extLst>
      <p:ext uri="{BB962C8B-B14F-4D97-AF65-F5344CB8AC3E}">
        <p14:creationId xmlns:p14="http://schemas.microsoft.com/office/powerpoint/2010/main" val="3674372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D61735B-B4E7-4D23-8B4A-B825AC32093D}"/>
              </a:ext>
            </a:extLst>
          </p:cNvPr>
          <p:cNvSpPr txBox="1">
            <a:spLocks/>
          </p:cNvSpPr>
          <p:nvPr/>
        </p:nvSpPr>
        <p:spPr>
          <a:xfrm>
            <a:off x="1" y="324466"/>
            <a:ext cx="7086600"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p>
        </p:txBody>
      </p:sp>
      <p:sp>
        <p:nvSpPr>
          <p:cNvPr id="4" name="文本框 3">
            <a:extLst>
              <a:ext uri="{FF2B5EF4-FFF2-40B4-BE49-F238E27FC236}">
                <a16:creationId xmlns:a16="http://schemas.microsoft.com/office/drawing/2014/main" id="{13FA2BA0-192C-4ABD-9CBE-7199EAECFAE4}"/>
              </a:ext>
            </a:extLst>
          </p:cNvPr>
          <p:cNvSpPr txBox="1"/>
          <p:nvPr/>
        </p:nvSpPr>
        <p:spPr>
          <a:xfrm>
            <a:off x="426312" y="1403777"/>
            <a:ext cx="29349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Pct val="50000"/>
              <a:buFontTx/>
              <a:buNone/>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微服务编排？</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CF2A7B88-2AAA-4F75-BF33-90A516A71C0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9" name="箭头: V 形 8">
            <a:extLst>
              <a:ext uri="{FF2B5EF4-FFF2-40B4-BE49-F238E27FC236}">
                <a16:creationId xmlns:a16="http://schemas.microsoft.com/office/drawing/2014/main" id="{FD5919A6-E6A4-4415-9AF2-629D610F0237}"/>
              </a:ext>
            </a:extLst>
          </p:cNvPr>
          <p:cNvSpPr/>
          <p:nvPr/>
        </p:nvSpPr>
        <p:spPr>
          <a:xfrm>
            <a:off x="221877"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开发</a:t>
            </a:r>
          </a:p>
        </p:txBody>
      </p:sp>
      <p:sp>
        <p:nvSpPr>
          <p:cNvPr id="10" name="箭头: V 形 9">
            <a:extLst>
              <a:ext uri="{FF2B5EF4-FFF2-40B4-BE49-F238E27FC236}">
                <a16:creationId xmlns:a16="http://schemas.microsoft.com/office/drawing/2014/main" id="{5947380B-9C63-47F2-89B0-23413CB7B494}"/>
              </a:ext>
            </a:extLst>
          </p:cNvPr>
          <p:cNvSpPr/>
          <p:nvPr/>
        </p:nvSpPr>
        <p:spPr>
          <a:xfrm>
            <a:off x="1893795"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测试</a:t>
            </a:r>
          </a:p>
        </p:txBody>
      </p:sp>
      <p:sp>
        <p:nvSpPr>
          <p:cNvPr id="11" name="箭头: V 形 10">
            <a:extLst>
              <a:ext uri="{FF2B5EF4-FFF2-40B4-BE49-F238E27FC236}">
                <a16:creationId xmlns:a16="http://schemas.microsoft.com/office/drawing/2014/main" id="{6143DEFB-F1DF-4A5C-814F-127DB57D3DC3}"/>
              </a:ext>
            </a:extLst>
          </p:cNvPr>
          <p:cNvSpPr/>
          <p:nvPr/>
        </p:nvSpPr>
        <p:spPr>
          <a:xfrm>
            <a:off x="3565713"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上线</a:t>
            </a:r>
          </a:p>
        </p:txBody>
      </p:sp>
      <p:sp>
        <p:nvSpPr>
          <p:cNvPr id="12" name="箭头: V 形 11">
            <a:extLst>
              <a:ext uri="{FF2B5EF4-FFF2-40B4-BE49-F238E27FC236}">
                <a16:creationId xmlns:a16="http://schemas.microsoft.com/office/drawing/2014/main" id="{C3B0916E-4B9A-48AC-B3BE-E929CC2BDDE9}"/>
              </a:ext>
            </a:extLst>
          </p:cNvPr>
          <p:cNvSpPr/>
          <p:nvPr/>
        </p:nvSpPr>
        <p:spPr>
          <a:xfrm>
            <a:off x="5237631"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部署</a:t>
            </a:r>
          </a:p>
        </p:txBody>
      </p:sp>
      <p:sp>
        <p:nvSpPr>
          <p:cNvPr id="13" name="箭头: V 形 12">
            <a:extLst>
              <a:ext uri="{FF2B5EF4-FFF2-40B4-BE49-F238E27FC236}">
                <a16:creationId xmlns:a16="http://schemas.microsoft.com/office/drawing/2014/main" id="{BC2220C1-30DD-46F0-BE2E-D670C84BF06F}"/>
              </a:ext>
            </a:extLst>
          </p:cNvPr>
          <p:cNvSpPr/>
          <p:nvPr/>
        </p:nvSpPr>
        <p:spPr>
          <a:xfrm>
            <a:off x="6909549" y="2398324"/>
            <a:ext cx="1761564" cy="578224"/>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伸缩</a:t>
            </a:r>
          </a:p>
        </p:txBody>
      </p:sp>
      <p:sp>
        <p:nvSpPr>
          <p:cNvPr id="14" name="矩形 13">
            <a:extLst>
              <a:ext uri="{FF2B5EF4-FFF2-40B4-BE49-F238E27FC236}">
                <a16:creationId xmlns:a16="http://schemas.microsoft.com/office/drawing/2014/main" id="{63DE69B7-F283-4122-B342-8DF9CCD1B27A}"/>
              </a:ext>
            </a:extLst>
          </p:cNvPr>
          <p:cNvSpPr/>
          <p:nvPr/>
        </p:nvSpPr>
        <p:spPr>
          <a:xfrm>
            <a:off x="282388" y="3324763"/>
            <a:ext cx="1432111" cy="2786925"/>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微服务独立开发；</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关注自身功能实现；</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微服务间支持多种语言并存</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5" name="矩形 14">
            <a:extLst>
              <a:ext uri="{FF2B5EF4-FFF2-40B4-BE49-F238E27FC236}">
                <a16:creationId xmlns:a16="http://schemas.microsoft.com/office/drawing/2014/main" id="{34B43A38-0F52-499A-9B40-CCA6AD454856}"/>
              </a:ext>
            </a:extLst>
          </p:cNvPr>
          <p:cNvSpPr/>
          <p:nvPr/>
        </p:nvSpPr>
        <p:spPr>
          <a:xfrm>
            <a:off x="1968873" y="3324761"/>
            <a:ext cx="1432111" cy="2786925"/>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每个微服务各自独立进行测试</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6" name="矩形 15">
            <a:extLst>
              <a:ext uri="{FF2B5EF4-FFF2-40B4-BE49-F238E27FC236}">
                <a16:creationId xmlns:a16="http://schemas.microsoft.com/office/drawing/2014/main" id="{13DBE556-7FD4-4001-AC93-A5A7ECB787FA}"/>
              </a:ext>
            </a:extLst>
          </p:cNvPr>
          <p:cNvSpPr/>
          <p:nvPr/>
        </p:nvSpPr>
        <p:spPr>
          <a:xfrm>
            <a:off x="3655359" y="3324762"/>
            <a:ext cx="1432111" cy="2786925"/>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每个微服务打包成一个镜像，供部署时调用</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7" name="矩形 16">
            <a:extLst>
              <a:ext uri="{FF2B5EF4-FFF2-40B4-BE49-F238E27FC236}">
                <a16:creationId xmlns:a16="http://schemas.microsoft.com/office/drawing/2014/main" id="{949544D5-3AB5-4411-83D4-2737348E14FB}"/>
              </a:ext>
            </a:extLst>
          </p:cNvPr>
          <p:cNvSpPr/>
          <p:nvPr/>
        </p:nvSpPr>
        <p:spPr>
          <a:xfrm>
            <a:off x="5341844" y="3324761"/>
            <a:ext cx="1432111" cy="2786925"/>
          </a:xfrm>
          <a:prstGeom prst="rect">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将每个微服务的镜像下载到容器中，并将容器调度到节点上运行</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8" name="矩形 17">
            <a:extLst>
              <a:ext uri="{FF2B5EF4-FFF2-40B4-BE49-F238E27FC236}">
                <a16:creationId xmlns:a16="http://schemas.microsoft.com/office/drawing/2014/main" id="{B519DE4A-626C-40DA-A3CD-953EDAF7B703}"/>
              </a:ext>
            </a:extLst>
          </p:cNvPr>
          <p:cNvSpPr/>
          <p:nvPr/>
        </p:nvSpPr>
        <p:spPr>
          <a:xfrm>
            <a:off x="7028329" y="3324760"/>
            <a:ext cx="1432111" cy="2786925"/>
          </a:xfrm>
          <a:prstGeom prst="rect">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根据服务负载，动态调整微服务的实例数量，以保证服务质量</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9" name="文本框 18">
            <a:extLst>
              <a:ext uri="{FF2B5EF4-FFF2-40B4-BE49-F238E27FC236}">
                <a16:creationId xmlns:a16="http://schemas.microsoft.com/office/drawing/2014/main" id="{EC33613F-F227-4E93-9EF3-7F783773773C}"/>
              </a:ext>
            </a:extLst>
          </p:cNvPr>
          <p:cNvSpPr txBox="1"/>
          <p:nvPr/>
        </p:nvSpPr>
        <p:spPr>
          <a:xfrm>
            <a:off x="4344374" y="1403774"/>
            <a:ext cx="34437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Pct val="50000"/>
              <a:buFontTx/>
              <a:buNone/>
              <a:tabLst/>
              <a:defRPr/>
            </a:pPr>
            <a:r>
              <a:rPr kumimoji="0" lang="zh-CN" altLang="en-US" sz="3600" b="1" i="0" u="none" strike="noStrike" kern="1200" cap="none" spc="0" normalizeH="0" baseline="0" noProof="0" dirty="0">
                <a:ln>
                  <a:noFill/>
                </a:ln>
                <a:solidFill>
                  <a:srgbClr val="DD8047"/>
                </a:solidFill>
                <a:effectLst/>
                <a:uLnTx/>
                <a:uFillTx/>
                <a:latin typeface="Trebuchet MS" panose="020B0603020202020204"/>
                <a:ea typeface="华文新魏" panose="02010800040101010101" pitchFamily="2" charset="-122"/>
                <a:cs typeface="+mn-cs"/>
              </a:rPr>
              <a:t>微服务生命周期</a:t>
            </a:r>
            <a:endParaRPr kumimoji="0" lang="en-US" altLang="zh-CN" sz="3600" b="1" i="0" u="none" strike="noStrike" kern="1200" cap="none" spc="0" normalizeH="0" baseline="0" noProof="0" dirty="0">
              <a:ln>
                <a:noFill/>
              </a:ln>
              <a:solidFill>
                <a:srgbClr val="DD8047"/>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3222981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3FA2BA0-192C-4ABD-9CBE-7199EAECFAE4}"/>
              </a:ext>
            </a:extLst>
          </p:cNvPr>
          <p:cNvSpPr txBox="1"/>
          <p:nvPr/>
        </p:nvSpPr>
        <p:spPr>
          <a:xfrm>
            <a:off x="3851427" y="667129"/>
            <a:ext cx="3024095"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1800"/>
              </a:spcAft>
              <a:buClrTx/>
              <a:buSzPct val="50000"/>
              <a:tabLst/>
              <a:defRPr/>
            </a:pPr>
            <a:r>
              <a:rPr kumimoji="0" lang="zh-CN" altLang="en-US" sz="4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不足之处</a:t>
            </a:r>
            <a:endParaRPr kumimoji="0" lang="en-US" altLang="zh-CN" sz="4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CF2A7B88-2AAA-4F75-BF33-90A516A71C09}"/>
              </a:ext>
            </a:extLst>
          </p:cNvPr>
          <p:cNvSpPr>
            <a:spLocks noGrp="1"/>
          </p:cNvSpPr>
          <p:nvPr>
            <p:ph type="sldNum" sz="quarter" idx="12"/>
          </p:nvPr>
        </p:nvSpPr>
        <p:spPr>
          <a:xfrm>
            <a:off x="8483346" y="6272785"/>
            <a:ext cx="48006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6" name="标题 1">
            <a:extLst>
              <a:ext uri="{FF2B5EF4-FFF2-40B4-BE49-F238E27FC236}">
                <a16:creationId xmlns:a16="http://schemas.microsoft.com/office/drawing/2014/main" id="{8B6C62D6-EEA5-4370-9420-CBC3ECAFA18D}"/>
              </a:ext>
            </a:extLst>
          </p:cNvPr>
          <p:cNvSpPr txBox="1">
            <a:spLocks/>
          </p:cNvSpPr>
          <p:nvPr/>
        </p:nvSpPr>
        <p:spPr>
          <a:xfrm>
            <a:off x="1" y="324466"/>
            <a:ext cx="3705411"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微服务编排器</a:t>
            </a:r>
            <a:endPar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endParaRPr>
          </a:p>
        </p:txBody>
      </p:sp>
      <p:sp>
        <p:nvSpPr>
          <p:cNvPr id="3" name="矩形: 圆角 2">
            <a:extLst>
              <a:ext uri="{FF2B5EF4-FFF2-40B4-BE49-F238E27FC236}">
                <a16:creationId xmlns:a16="http://schemas.microsoft.com/office/drawing/2014/main" id="{6FE8419A-FC0D-4746-A6AA-8910E6144F5F}"/>
              </a:ext>
            </a:extLst>
          </p:cNvPr>
          <p:cNvSpPr/>
          <p:nvPr/>
        </p:nvSpPr>
        <p:spPr>
          <a:xfrm>
            <a:off x="563511" y="1898864"/>
            <a:ext cx="3024095" cy="55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black"/>
                </a:solidFill>
              </a:rPr>
              <a:t>基于模型的调度机制</a:t>
            </a:r>
            <a:endParaRPr lang="zh-CN" altLang="en-US" sz="2400" dirty="0"/>
          </a:p>
        </p:txBody>
      </p:sp>
      <p:sp>
        <p:nvSpPr>
          <p:cNvPr id="7" name="矩形: 圆角 6">
            <a:extLst>
              <a:ext uri="{FF2B5EF4-FFF2-40B4-BE49-F238E27FC236}">
                <a16:creationId xmlns:a16="http://schemas.microsoft.com/office/drawing/2014/main" id="{CC3A8791-E8F6-46C0-AD54-A7C064212BF8}"/>
              </a:ext>
            </a:extLst>
          </p:cNvPr>
          <p:cNvSpPr/>
          <p:nvPr/>
        </p:nvSpPr>
        <p:spPr>
          <a:xfrm>
            <a:off x="521674" y="3143624"/>
            <a:ext cx="3024095" cy="55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black"/>
                </a:solidFill>
              </a:rPr>
              <a:t>逐个部署的方式</a:t>
            </a:r>
            <a:endParaRPr lang="zh-CN" altLang="en-US" sz="2400" dirty="0"/>
          </a:p>
        </p:txBody>
      </p:sp>
      <p:sp>
        <p:nvSpPr>
          <p:cNvPr id="8" name="矩形: 圆角 7">
            <a:extLst>
              <a:ext uri="{FF2B5EF4-FFF2-40B4-BE49-F238E27FC236}">
                <a16:creationId xmlns:a16="http://schemas.microsoft.com/office/drawing/2014/main" id="{98C3A07D-3A25-421E-8885-E622F8692BED}"/>
              </a:ext>
            </a:extLst>
          </p:cNvPr>
          <p:cNvSpPr/>
          <p:nvPr/>
        </p:nvSpPr>
        <p:spPr>
          <a:xfrm>
            <a:off x="521672" y="4291192"/>
            <a:ext cx="3024095" cy="55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black"/>
                </a:solidFill>
              </a:rPr>
              <a:t>被动伸缩机制</a:t>
            </a:r>
            <a:endParaRPr lang="zh-CN" altLang="en-US" sz="2400" dirty="0"/>
          </a:p>
        </p:txBody>
      </p:sp>
      <p:sp>
        <p:nvSpPr>
          <p:cNvPr id="9" name="矩形: 圆角 8">
            <a:extLst>
              <a:ext uri="{FF2B5EF4-FFF2-40B4-BE49-F238E27FC236}">
                <a16:creationId xmlns:a16="http://schemas.microsoft.com/office/drawing/2014/main" id="{88239F1F-A133-4F4F-8EED-F77C4CCE7903}"/>
              </a:ext>
            </a:extLst>
          </p:cNvPr>
          <p:cNvSpPr/>
          <p:nvPr/>
        </p:nvSpPr>
        <p:spPr>
          <a:xfrm>
            <a:off x="521673" y="5369859"/>
            <a:ext cx="3024095" cy="55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black"/>
                </a:solidFill>
              </a:rPr>
              <a:t>半自动伸缩机制</a:t>
            </a:r>
            <a:endParaRPr lang="zh-CN" altLang="en-US" sz="2400" dirty="0"/>
          </a:p>
        </p:txBody>
      </p:sp>
      <p:sp>
        <p:nvSpPr>
          <p:cNvPr id="10" name="矩形: 圆角 9">
            <a:extLst>
              <a:ext uri="{FF2B5EF4-FFF2-40B4-BE49-F238E27FC236}">
                <a16:creationId xmlns:a16="http://schemas.microsoft.com/office/drawing/2014/main" id="{F0694956-638D-40C9-967D-59C7BD46FB31}"/>
              </a:ext>
            </a:extLst>
          </p:cNvPr>
          <p:cNvSpPr/>
          <p:nvPr/>
        </p:nvSpPr>
        <p:spPr>
          <a:xfrm>
            <a:off x="5030920" y="2982312"/>
            <a:ext cx="3338872" cy="87843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dirty="0">
                <a:solidFill>
                  <a:prstClr val="black"/>
                </a:solidFill>
              </a:rPr>
              <a:t>易导致局部最优解，</a:t>
            </a:r>
            <a:endParaRPr lang="en-US" altLang="zh-CN" sz="2400" dirty="0">
              <a:solidFill>
                <a:prstClr val="black"/>
              </a:solidFill>
            </a:endParaRPr>
          </a:p>
          <a:p>
            <a:pPr algn="ctr"/>
            <a:r>
              <a:rPr lang="zh-CN" altLang="en-US" sz="2400" dirty="0">
                <a:solidFill>
                  <a:prstClr val="black"/>
                </a:solidFill>
              </a:rPr>
              <a:t>不利于提高资源利用率</a:t>
            </a:r>
            <a:endParaRPr lang="zh-CN" altLang="en-US" sz="2400" dirty="0"/>
          </a:p>
        </p:txBody>
      </p:sp>
      <p:sp>
        <p:nvSpPr>
          <p:cNvPr id="11" name="矩形: 圆角 10">
            <a:extLst>
              <a:ext uri="{FF2B5EF4-FFF2-40B4-BE49-F238E27FC236}">
                <a16:creationId xmlns:a16="http://schemas.microsoft.com/office/drawing/2014/main" id="{DF77821C-87E0-4AED-98C5-13273EAE7400}"/>
              </a:ext>
            </a:extLst>
          </p:cNvPr>
          <p:cNvSpPr/>
          <p:nvPr/>
        </p:nvSpPr>
        <p:spPr>
          <a:xfrm>
            <a:off x="5030920" y="4129880"/>
            <a:ext cx="3338872" cy="87843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dirty="0">
                <a:solidFill>
                  <a:prstClr val="black"/>
                </a:solidFill>
              </a:rPr>
              <a:t>易引起资源竞争</a:t>
            </a:r>
            <a:endParaRPr lang="en-US" altLang="zh-CN" sz="2400" dirty="0">
              <a:solidFill>
                <a:prstClr val="black"/>
              </a:solidFill>
            </a:endParaRPr>
          </a:p>
          <a:p>
            <a:pPr algn="ctr"/>
            <a:r>
              <a:rPr lang="zh-CN" altLang="en-US" sz="2400" dirty="0">
                <a:solidFill>
                  <a:prstClr val="black"/>
                </a:solidFill>
              </a:rPr>
              <a:t>和服务中断</a:t>
            </a:r>
            <a:endParaRPr lang="zh-CN" altLang="en-US" sz="2400" dirty="0"/>
          </a:p>
        </p:txBody>
      </p:sp>
      <p:sp>
        <p:nvSpPr>
          <p:cNvPr id="12" name="矩形: 圆角 11">
            <a:extLst>
              <a:ext uri="{FF2B5EF4-FFF2-40B4-BE49-F238E27FC236}">
                <a16:creationId xmlns:a16="http://schemas.microsoft.com/office/drawing/2014/main" id="{25B4D0AC-FD40-4A1C-88F1-DF0A44786AEE}"/>
              </a:ext>
            </a:extLst>
          </p:cNvPr>
          <p:cNvSpPr/>
          <p:nvPr/>
        </p:nvSpPr>
        <p:spPr>
          <a:xfrm>
            <a:off x="5030920" y="5208547"/>
            <a:ext cx="3338872" cy="87843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dirty="0">
                <a:solidFill>
                  <a:prstClr val="black"/>
                </a:solidFill>
              </a:rPr>
              <a:t>伸缩效果依赖人工决策</a:t>
            </a:r>
            <a:endParaRPr lang="zh-CN" altLang="en-US" sz="2400" dirty="0"/>
          </a:p>
        </p:txBody>
      </p:sp>
      <p:sp>
        <p:nvSpPr>
          <p:cNvPr id="13" name="矩形: 圆角 12">
            <a:extLst>
              <a:ext uri="{FF2B5EF4-FFF2-40B4-BE49-F238E27FC236}">
                <a16:creationId xmlns:a16="http://schemas.microsoft.com/office/drawing/2014/main" id="{6575DAAA-8841-4428-97B4-1C60E8C19EC1}"/>
              </a:ext>
            </a:extLst>
          </p:cNvPr>
          <p:cNvSpPr/>
          <p:nvPr/>
        </p:nvSpPr>
        <p:spPr>
          <a:xfrm>
            <a:off x="5030920" y="1737552"/>
            <a:ext cx="3338872" cy="87843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dirty="0">
                <a:solidFill>
                  <a:prstClr val="black"/>
                </a:solidFill>
              </a:rPr>
              <a:t>无法应用于大规模</a:t>
            </a:r>
            <a:endParaRPr lang="en-US" altLang="zh-CN" sz="2400" dirty="0">
              <a:solidFill>
                <a:prstClr val="black"/>
              </a:solidFill>
            </a:endParaRPr>
          </a:p>
          <a:p>
            <a:pPr algn="ctr"/>
            <a:r>
              <a:rPr lang="zh-CN" altLang="en-US" sz="2400" dirty="0">
                <a:solidFill>
                  <a:prstClr val="black"/>
                </a:solidFill>
              </a:rPr>
              <a:t>微服务的部署场景</a:t>
            </a:r>
            <a:endParaRPr lang="zh-CN" altLang="en-US" sz="2400" dirty="0"/>
          </a:p>
        </p:txBody>
      </p:sp>
      <p:sp>
        <p:nvSpPr>
          <p:cNvPr id="5" name="箭头: 右 4">
            <a:extLst>
              <a:ext uri="{FF2B5EF4-FFF2-40B4-BE49-F238E27FC236}">
                <a16:creationId xmlns:a16="http://schemas.microsoft.com/office/drawing/2014/main" id="{97BDADA4-4BE7-4705-88FF-503BDF5B8CEE}"/>
              </a:ext>
            </a:extLst>
          </p:cNvPr>
          <p:cNvSpPr/>
          <p:nvPr/>
        </p:nvSpPr>
        <p:spPr>
          <a:xfrm>
            <a:off x="3654839" y="2039310"/>
            <a:ext cx="1308847" cy="2749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31EC68D6-AF5E-4F63-A1CD-553E155C97B8}"/>
              </a:ext>
            </a:extLst>
          </p:cNvPr>
          <p:cNvSpPr/>
          <p:nvPr/>
        </p:nvSpPr>
        <p:spPr>
          <a:xfrm>
            <a:off x="3654839" y="3284070"/>
            <a:ext cx="1308847" cy="2749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5" name="箭头: 右 14">
            <a:extLst>
              <a:ext uri="{FF2B5EF4-FFF2-40B4-BE49-F238E27FC236}">
                <a16:creationId xmlns:a16="http://schemas.microsoft.com/office/drawing/2014/main" id="{C0F3B57B-3B6A-4488-AE4D-741C0014A290}"/>
              </a:ext>
            </a:extLst>
          </p:cNvPr>
          <p:cNvSpPr/>
          <p:nvPr/>
        </p:nvSpPr>
        <p:spPr>
          <a:xfrm>
            <a:off x="3654839" y="4431638"/>
            <a:ext cx="1308847" cy="2749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0AD16B90-035F-4685-9C47-E5C1A96E9EF3}"/>
              </a:ext>
            </a:extLst>
          </p:cNvPr>
          <p:cNvSpPr/>
          <p:nvPr/>
        </p:nvSpPr>
        <p:spPr>
          <a:xfrm>
            <a:off x="3654839" y="5510305"/>
            <a:ext cx="1308847" cy="2749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8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right)">
                                      <p:cBhvr>
                                        <p:cTn id="14" dur="500"/>
                                        <p:tgtEl>
                                          <p:spTgt spid="5"/>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ppt_x</p:attrName>
                                        </p:attrNameLst>
                                      </p:cBhvr>
                                      <p:tavLst>
                                        <p:tav tm="0">
                                          <p:val>
                                            <p:strVal val="#ppt_x-#ppt_w*1.125000"/>
                                          </p:val>
                                        </p:tav>
                                        <p:tav tm="100000">
                                          <p:val>
                                            <p:strVal val="#ppt_x"/>
                                          </p:val>
                                        </p:tav>
                                      </p:tavLst>
                                    </p:anim>
                                    <p:animEffect transition="in" filter="wipe(right)">
                                      <p:cBhvr>
                                        <p:cTn id="18" dur="500"/>
                                        <p:tgtEl>
                                          <p:spTgt spid="14"/>
                                        </p:tgtEl>
                                      </p:cBhvr>
                                    </p:animEffect>
                                  </p:childTnLst>
                                </p:cTn>
                              </p:par>
                            </p:childTnLst>
                          </p:cTn>
                        </p:par>
                        <p:par>
                          <p:cTn id="19" fill="hold">
                            <p:stCondLst>
                              <p:cond delay="500"/>
                            </p:stCondLst>
                            <p:childTnLst>
                              <p:par>
                                <p:cTn id="20" presetID="1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p:tgtEl>
                                          <p:spTgt spid="10"/>
                                        </p:tgtEl>
                                        <p:attrNameLst>
                                          <p:attrName>ppt_x</p:attrName>
                                        </p:attrNameLst>
                                      </p:cBhvr>
                                      <p:tavLst>
                                        <p:tav tm="0">
                                          <p:val>
                                            <p:strVal val="#ppt_x-#ppt_w*1.125000"/>
                                          </p:val>
                                        </p:tav>
                                        <p:tav tm="100000">
                                          <p:val>
                                            <p:strVal val="#ppt_x"/>
                                          </p:val>
                                        </p:tav>
                                      </p:tavLst>
                                    </p:anim>
                                    <p:animEffect transition="in" filter="wipe(righ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p:tgtEl>
                                          <p:spTgt spid="15"/>
                                        </p:tgtEl>
                                        <p:attrNameLst>
                                          <p:attrName>ppt_x</p:attrName>
                                        </p:attrNameLst>
                                      </p:cBhvr>
                                      <p:tavLst>
                                        <p:tav tm="0">
                                          <p:val>
                                            <p:strVal val="#ppt_x-#ppt_w*1.125000"/>
                                          </p:val>
                                        </p:tav>
                                        <p:tav tm="100000">
                                          <p:val>
                                            <p:strVal val="#ppt_x"/>
                                          </p:val>
                                        </p:tav>
                                      </p:tavLst>
                                    </p:anim>
                                    <p:animEffect transition="in" filter="wipe(right)">
                                      <p:cBhvr>
                                        <p:cTn id="39" dur="500"/>
                                        <p:tgtEl>
                                          <p:spTgt spid="15"/>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p:tgtEl>
                                          <p:spTgt spid="16"/>
                                        </p:tgtEl>
                                        <p:attrNameLst>
                                          <p:attrName>ppt_x</p:attrName>
                                        </p:attrNameLst>
                                      </p:cBhvr>
                                      <p:tavLst>
                                        <p:tav tm="0">
                                          <p:val>
                                            <p:strVal val="#ppt_x-#ppt_w*1.125000"/>
                                          </p:val>
                                        </p:tav>
                                        <p:tav tm="100000">
                                          <p:val>
                                            <p:strVal val="#ppt_x"/>
                                          </p:val>
                                        </p:tav>
                                      </p:tavLst>
                                    </p:anim>
                                    <p:animEffect transition="in" filter="wipe(right)">
                                      <p:cBhvr>
                                        <p:cTn id="43" dur="500"/>
                                        <p:tgtEl>
                                          <p:spTgt spid="16"/>
                                        </p:tgtEl>
                                      </p:cBhvr>
                                    </p:animEffect>
                                  </p:childTnLst>
                                </p:cTn>
                              </p:par>
                            </p:childTnLst>
                          </p:cTn>
                        </p:par>
                        <p:par>
                          <p:cTn id="44" fill="hold">
                            <p:stCondLst>
                              <p:cond delay="500"/>
                            </p:stCondLst>
                            <p:childTnLst>
                              <p:par>
                                <p:cTn id="45" presetID="1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p:tgtEl>
                                          <p:spTgt spid="11"/>
                                        </p:tgtEl>
                                        <p:attrNameLst>
                                          <p:attrName>ppt_x</p:attrName>
                                        </p:attrNameLst>
                                      </p:cBhvr>
                                      <p:tavLst>
                                        <p:tav tm="0">
                                          <p:val>
                                            <p:strVal val="#ppt_x-#ppt_w*1.125000"/>
                                          </p:val>
                                        </p:tav>
                                        <p:tav tm="100000">
                                          <p:val>
                                            <p:strVal val="#ppt_x"/>
                                          </p:val>
                                        </p:tav>
                                      </p:tavLst>
                                    </p:anim>
                                    <p:animEffect transition="in" filter="wipe(right)">
                                      <p:cBhvr>
                                        <p:cTn id="48" dur="500"/>
                                        <p:tgtEl>
                                          <p:spTgt spid="11"/>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p:tgtEl>
                                          <p:spTgt spid="12"/>
                                        </p:tgtEl>
                                        <p:attrNameLst>
                                          <p:attrName>ppt_x</p:attrName>
                                        </p:attrNameLst>
                                      </p:cBhvr>
                                      <p:tavLst>
                                        <p:tav tm="0">
                                          <p:val>
                                            <p:strVal val="#ppt_x-#ppt_w*1.125000"/>
                                          </p:val>
                                        </p:tav>
                                        <p:tav tm="100000">
                                          <p:val>
                                            <p:strVal val="#ppt_x"/>
                                          </p:val>
                                        </p:tav>
                                      </p:tavLst>
                                    </p:anim>
                                    <p:animEffect transition="in" filter="wipe(righ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5"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3FA2BA0-192C-4ABD-9CBE-7199EAECFAE4}"/>
              </a:ext>
            </a:extLst>
          </p:cNvPr>
          <p:cNvSpPr txBox="1"/>
          <p:nvPr/>
        </p:nvSpPr>
        <p:spPr>
          <a:xfrm>
            <a:off x="527651" y="1557296"/>
            <a:ext cx="7907328" cy="37702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800"/>
              </a:spcAft>
              <a:buClrTx/>
              <a:buSzPct val="50000"/>
              <a:buFont typeface="Wingdings" panose="05000000000000000000" pitchFamily="2" charset="2"/>
              <a:buChar char="p"/>
              <a:tabLst/>
              <a:defRPr/>
            </a:pPr>
            <a:r>
              <a:rPr kumimoji="0" lang="zh-CN" altLang="en-US" sz="4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目标</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028700" marR="0" lvl="1" indent="-571500" algn="l" defTabSz="457200" rtl="0" eaLnBrk="1" fontAlgn="auto" latinLnBrk="0" hangingPunct="1">
              <a:lnSpc>
                <a:spcPct val="100000"/>
              </a:lnSpc>
              <a:spcBef>
                <a:spcPts val="0"/>
              </a:spcBef>
              <a:spcAft>
                <a:spcPts val="0"/>
              </a:spcAft>
              <a:buClrTx/>
              <a:buSzPct val="50000"/>
              <a:buFont typeface="Trebuchet MS" panose="020B0603020202020204" pitchFamily="34" charset="0"/>
              <a:buChar char="―"/>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在保证服务质量的前提下，</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457200" marR="0" lvl="1" indent="0" algn="l" defTabSz="457200" rtl="0" eaLnBrk="1" fontAlgn="auto" latinLnBrk="0" hangingPunct="1">
              <a:lnSpc>
                <a:spcPct val="100000"/>
              </a:lnSpc>
              <a:spcBef>
                <a:spcPts val="0"/>
              </a:spcBef>
              <a:spcAft>
                <a:spcPts val="0"/>
              </a:spcAft>
              <a:buClrTx/>
              <a:buSzPct val="50000"/>
              <a:buFontTx/>
              <a:buNone/>
              <a:tabLst/>
              <a:defRPr/>
            </a:pP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降低微服务管理提供商的成本；</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457200" marR="0" lvl="1" indent="0" algn="l" defTabSz="457200" rtl="0" eaLnBrk="1" fontAlgn="auto" latinLnBrk="0" hangingPunct="1">
              <a:lnSpc>
                <a:spcPct val="100000"/>
              </a:lnSpc>
              <a:spcBef>
                <a:spcPts val="0"/>
              </a:spcBef>
              <a:spcAft>
                <a:spcPts val="0"/>
              </a:spcAft>
              <a:buClrTx/>
              <a:buSzPct val="50000"/>
              <a:buFontTx/>
              <a:buNone/>
              <a:tabLst/>
              <a:defRPr/>
            </a:pP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028700" marR="0" lvl="1" indent="-571500" algn="l" defTabSz="457200" rtl="0" eaLnBrk="1" fontAlgn="auto" latinLnBrk="0" hangingPunct="1">
              <a:lnSpc>
                <a:spcPct val="100000"/>
              </a:lnSpc>
              <a:spcBef>
                <a:spcPts val="0"/>
              </a:spcBef>
              <a:spcAft>
                <a:spcPts val="0"/>
              </a:spcAft>
              <a:buClrTx/>
              <a:buSzPct val="50000"/>
              <a:buFont typeface="Trebuchet MS" panose="020B0603020202020204" pitchFamily="34" charset="0"/>
              <a:buChar char="―"/>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贯穿微服务生命周期</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457200" marR="0" lvl="1" indent="0" algn="l" defTabSz="457200" rtl="0" eaLnBrk="1" fontAlgn="auto" latinLnBrk="0" hangingPunct="1">
              <a:lnSpc>
                <a:spcPct val="100000"/>
              </a:lnSpc>
              <a:spcBef>
                <a:spcPts val="0"/>
              </a:spcBef>
              <a:spcAft>
                <a:spcPts val="0"/>
              </a:spcAft>
              <a:buClrTx/>
              <a:buSzPct val="50000"/>
              <a:buFontTx/>
              <a:buNone/>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实现敏捷高效的微服务编排</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CF2A7B88-2AAA-4F75-BF33-90A516A71C0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5" name="标题 1">
            <a:extLst>
              <a:ext uri="{FF2B5EF4-FFF2-40B4-BE49-F238E27FC236}">
                <a16:creationId xmlns:a16="http://schemas.microsoft.com/office/drawing/2014/main" id="{05BB62A2-DB22-4D04-96BB-5F7C44502F2D}"/>
              </a:ext>
            </a:extLst>
          </p:cNvPr>
          <p:cNvSpPr txBox="1">
            <a:spLocks/>
          </p:cNvSpPr>
          <p:nvPr/>
        </p:nvSpPr>
        <p:spPr>
          <a:xfrm>
            <a:off x="1" y="324466"/>
            <a:ext cx="3705411"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微服务编排器</a:t>
            </a:r>
            <a:endPar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endParaRPr>
          </a:p>
        </p:txBody>
      </p:sp>
    </p:spTree>
    <p:extLst>
      <p:ext uri="{BB962C8B-B14F-4D97-AF65-F5344CB8AC3E}">
        <p14:creationId xmlns:p14="http://schemas.microsoft.com/office/powerpoint/2010/main" val="909096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3FA2BA0-192C-4ABD-9CBE-7199EAECFAE4}"/>
              </a:ext>
            </a:extLst>
          </p:cNvPr>
          <p:cNvSpPr txBox="1"/>
          <p:nvPr/>
        </p:nvSpPr>
        <p:spPr>
          <a:xfrm>
            <a:off x="527650" y="1557296"/>
            <a:ext cx="8060537" cy="510909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20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微服务部署阶段：</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896938" marR="0" lvl="1" indent="-439738" algn="l" defTabSz="457200" rtl="0" eaLnBrk="1" fontAlgn="auto" latinLnBrk="0" hangingPunct="1">
              <a:lnSpc>
                <a:spcPct val="100000"/>
              </a:lnSpc>
              <a:spcBef>
                <a:spcPts val="0"/>
              </a:spcBef>
              <a:spcAft>
                <a:spcPts val="0"/>
              </a:spcAft>
              <a:buClrTx/>
              <a:buSzPct val="50000"/>
              <a:buFont typeface="Trebuchet MS" panose="020B0603020202020204" pitchFamily="34" charset="0"/>
              <a:buChar char="―"/>
              <a:tabLst/>
              <a:defRPr/>
            </a:pPr>
            <a:r>
              <a:rPr lang="zh-CN" altLang="en-US" sz="3200" dirty="0">
                <a:solidFill>
                  <a:prstClr val="black"/>
                </a:solidFill>
                <a:latin typeface="Trebuchet MS" panose="020B0603020202020204"/>
                <a:ea typeface="华文新魏" panose="02010800040101010101" pitchFamily="2" charset="-122"/>
              </a:rPr>
              <a:t>采用基于排序的批调度机制，根据微服务所请求的资源快速获得较优部署方案</a:t>
            </a:r>
            <a:endParaRPr lang="en-US" altLang="zh-CN" sz="3200" dirty="0">
              <a:solidFill>
                <a:prstClr val="black"/>
              </a:solidFill>
              <a:latin typeface="Trebuchet MS" panose="020B0603020202020204"/>
              <a:ea typeface="华文新魏" panose="02010800040101010101" pitchFamily="2" charset="-122"/>
            </a:endParaRPr>
          </a:p>
          <a:p>
            <a:pPr marL="896938" marR="0" lvl="1" indent="-439738" algn="l" defTabSz="457200" rtl="0" eaLnBrk="1" fontAlgn="auto" latinLnBrk="0" hangingPunct="1">
              <a:lnSpc>
                <a:spcPct val="100000"/>
              </a:lnSpc>
              <a:spcBef>
                <a:spcPts val="0"/>
              </a:spcBef>
              <a:spcAft>
                <a:spcPts val="0"/>
              </a:spcAft>
              <a:buClrTx/>
              <a:buSzPct val="50000"/>
              <a:buFont typeface="Trebuchet MS" panose="020B0603020202020204" pitchFamily="34" charset="0"/>
              <a:buChar char="―"/>
              <a:tabLst/>
              <a:defRPr/>
            </a:pPr>
            <a:r>
              <a:rPr lang="zh-CN" altLang="en-US" sz="3200" dirty="0">
                <a:solidFill>
                  <a:prstClr val="black"/>
                </a:solidFill>
                <a:latin typeface="Trebuchet MS" panose="020B0603020202020204"/>
                <a:ea typeface="华文新魏" panose="02010800040101010101" pitchFamily="2" charset="-122"/>
              </a:rPr>
              <a:t>减少集群中活跃节点数目以提高资源利用率、降低成本</a:t>
            </a:r>
            <a:endParaRPr lang="en-US" altLang="zh-CN" sz="3200" dirty="0">
              <a:solidFill>
                <a:prstClr val="black"/>
              </a:solidFill>
              <a:latin typeface="Trebuchet MS" panose="020B0603020202020204"/>
              <a:ea typeface="华文新魏" panose="02010800040101010101" pitchFamily="2" charset="-122"/>
            </a:endParaRPr>
          </a:p>
          <a:p>
            <a:pPr marL="358775" marR="0" lvl="1" indent="-358775" algn="l" defTabSz="457200" rtl="0" eaLnBrk="1" fontAlgn="auto" latinLnBrk="0" hangingPunct="1">
              <a:lnSpc>
                <a:spcPct val="100000"/>
              </a:lnSpc>
              <a:spcBef>
                <a:spcPts val="1200"/>
              </a:spcBef>
              <a:spcAft>
                <a:spcPts val="120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微服务运行阶段：</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896938" marR="0" lvl="1" indent="-439738" algn="l" defTabSz="457200" rtl="0" eaLnBrk="1" fontAlgn="auto" latinLnBrk="0" hangingPunct="1">
              <a:lnSpc>
                <a:spcPct val="100000"/>
              </a:lnSpc>
              <a:spcBef>
                <a:spcPts val="0"/>
              </a:spcBef>
              <a:spcAft>
                <a:spcPts val="0"/>
              </a:spcAft>
              <a:buClrTx/>
              <a:buSzPct val="50000"/>
              <a:buFont typeface="Trebuchet MS" panose="020B0603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根据历史数据预测未来的资源使用情况</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896938" marR="0" lvl="1" indent="-439738" algn="l" defTabSz="457200" rtl="0" eaLnBrk="1" fontAlgn="auto" latinLnBrk="0" hangingPunct="1">
              <a:lnSpc>
                <a:spcPct val="100000"/>
              </a:lnSpc>
              <a:spcBef>
                <a:spcPts val="0"/>
              </a:spcBef>
              <a:spcAft>
                <a:spcPts val="0"/>
              </a:spcAft>
              <a:buClrTx/>
              <a:buSzPct val="50000"/>
              <a:buFont typeface="Trebuchet MS" panose="020B0603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根据预测结果提前完成微服务伸缩</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896938" marR="0" lvl="1" indent="-439738" algn="l" defTabSz="457200" rtl="0" eaLnBrk="1" fontAlgn="auto" latinLnBrk="0" hangingPunct="1">
              <a:lnSpc>
                <a:spcPct val="100000"/>
              </a:lnSpc>
              <a:spcBef>
                <a:spcPts val="0"/>
              </a:spcBef>
              <a:spcAft>
                <a:spcPts val="0"/>
              </a:spcAft>
              <a:buClrTx/>
              <a:buSzPct val="50000"/>
              <a:buFont typeface="Trebuchet MS" panose="020B0603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有效缓解资源竞争引起的服务中断</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CF2A7B88-2AAA-4F75-BF33-90A516A71C0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5" name="标题 1">
            <a:extLst>
              <a:ext uri="{FF2B5EF4-FFF2-40B4-BE49-F238E27FC236}">
                <a16:creationId xmlns:a16="http://schemas.microsoft.com/office/drawing/2014/main" id="{05BB62A2-DB22-4D04-96BB-5F7C44502F2D}"/>
              </a:ext>
            </a:extLst>
          </p:cNvPr>
          <p:cNvSpPr txBox="1">
            <a:spLocks/>
          </p:cNvSpPr>
          <p:nvPr/>
        </p:nvSpPr>
        <p:spPr>
          <a:xfrm>
            <a:off x="1" y="324466"/>
            <a:ext cx="7536328"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AMIO</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t>
            </a:r>
            <a:r>
              <a:rPr kumimoji="0" lang="zh-CN" altLang="en-US"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endPar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endParaRPr>
          </a:p>
        </p:txBody>
      </p:sp>
    </p:spTree>
    <p:extLst>
      <p:ext uri="{BB962C8B-B14F-4D97-AF65-F5344CB8AC3E}">
        <p14:creationId xmlns:p14="http://schemas.microsoft.com/office/powerpoint/2010/main" val="178231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D61735B-B4E7-4D23-8B4A-B825AC32093D}"/>
              </a:ext>
            </a:extLst>
          </p:cNvPr>
          <p:cNvSpPr txBox="1">
            <a:spLocks/>
          </p:cNvSpPr>
          <p:nvPr/>
        </p:nvSpPr>
        <p:spPr>
          <a:xfrm>
            <a:off x="1" y="324466"/>
            <a:ext cx="7086600"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p>
        </p:txBody>
      </p:sp>
      <p:sp>
        <p:nvSpPr>
          <p:cNvPr id="4" name="文本框 3">
            <a:extLst>
              <a:ext uri="{FF2B5EF4-FFF2-40B4-BE49-F238E27FC236}">
                <a16:creationId xmlns:a16="http://schemas.microsoft.com/office/drawing/2014/main" id="{13FA2BA0-192C-4ABD-9CBE-7199EAECFAE4}"/>
              </a:ext>
            </a:extLst>
          </p:cNvPr>
          <p:cNvSpPr txBox="1"/>
          <p:nvPr/>
        </p:nvSpPr>
        <p:spPr>
          <a:xfrm>
            <a:off x="527651" y="1565703"/>
            <a:ext cx="7907328" cy="7694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4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特性</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6" name="文本框 5">
            <a:extLst>
              <a:ext uri="{FF2B5EF4-FFF2-40B4-BE49-F238E27FC236}">
                <a16:creationId xmlns:a16="http://schemas.microsoft.com/office/drawing/2014/main" id="{AD43DCBD-A197-4D8E-B093-4D8DABB47FFA}"/>
              </a:ext>
            </a:extLst>
          </p:cNvPr>
          <p:cNvSpPr txBox="1"/>
          <p:nvPr/>
        </p:nvSpPr>
        <p:spPr>
          <a:xfrm>
            <a:off x="709021" y="2328300"/>
            <a:ext cx="8160917" cy="3970318"/>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可扩展性</a:t>
            </a:r>
            <a:endParaRPr kumimoji="0" lang="en-US" altLang="zh-CN" sz="36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对大规模微服务仍可实现敏捷最优部署</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敏捷性</a:t>
            </a:r>
            <a:endParaRPr kumimoji="0" lang="en-US" altLang="zh-CN" sz="36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根据资源使用变化实现微服务的</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敏捷部署和弹性伸缩</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高资源利用率</a:t>
            </a:r>
            <a:endParaRPr kumimoji="0" lang="en-US" altLang="zh-CN" sz="36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提供集群节点资源利用率，降低成本</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2689E370-BF1A-402E-A327-DF3F9C5614A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96777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D61735B-B4E7-4D23-8B4A-B825AC32093D}"/>
              </a:ext>
            </a:extLst>
          </p:cNvPr>
          <p:cNvSpPr txBox="1">
            <a:spLocks/>
          </p:cNvSpPr>
          <p:nvPr/>
        </p:nvSpPr>
        <p:spPr>
          <a:xfrm>
            <a:off x="1" y="324466"/>
            <a:ext cx="7086600"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p>
        </p:txBody>
      </p:sp>
      <p:sp>
        <p:nvSpPr>
          <p:cNvPr id="5" name="文本框 4">
            <a:extLst>
              <a:ext uri="{FF2B5EF4-FFF2-40B4-BE49-F238E27FC236}">
                <a16:creationId xmlns:a16="http://schemas.microsoft.com/office/drawing/2014/main" id="{094D057E-8954-4914-B903-E598492560EE}"/>
              </a:ext>
            </a:extLst>
          </p:cNvPr>
          <p:cNvSpPr txBox="1"/>
          <p:nvPr/>
        </p:nvSpPr>
        <p:spPr>
          <a:xfrm>
            <a:off x="527652" y="1557296"/>
            <a:ext cx="7907328" cy="7694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4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挑战</a:t>
            </a:r>
            <a:endParaRPr kumimoji="0" lang="en-US" altLang="zh-CN" sz="4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6" name="文本框 5">
            <a:extLst>
              <a:ext uri="{FF2B5EF4-FFF2-40B4-BE49-F238E27FC236}">
                <a16:creationId xmlns:a16="http://schemas.microsoft.com/office/drawing/2014/main" id="{F527886F-21B6-40EA-B870-32D89F99A997}"/>
              </a:ext>
            </a:extLst>
          </p:cNvPr>
          <p:cNvSpPr txBox="1"/>
          <p:nvPr/>
        </p:nvSpPr>
        <p:spPr>
          <a:xfrm>
            <a:off x="527653" y="2760595"/>
            <a:ext cx="8616348" cy="2308324"/>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快速获得大规模微服务的最优部署方案</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实现微服务全自动敏捷伸缩</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矩形 1">
            <a:extLst>
              <a:ext uri="{FF2B5EF4-FFF2-40B4-BE49-F238E27FC236}">
                <a16:creationId xmlns:a16="http://schemas.microsoft.com/office/drawing/2014/main" id="{AFFD0652-769C-48EA-948B-E128FA903F65}"/>
              </a:ext>
            </a:extLst>
          </p:cNvPr>
          <p:cNvSpPr/>
          <p:nvPr/>
        </p:nvSpPr>
        <p:spPr>
          <a:xfrm>
            <a:off x="1720667" y="3523943"/>
            <a:ext cx="433965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zh-CN" altLang="en-US" sz="36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低成本敏捷调度机制</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7" name="矩形 6">
            <a:extLst>
              <a:ext uri="{FF2B5EF4-FFF2-40B4-BE49-F238E27FC236}">
                <a16:creationId xmlns:a16="http://schemas.microsoft.com/office/drawing/2014/main" id="{3E2237E1-B24D-46F4-8948-4805BD72CB0B}"/>
              </a:ext>
            </a:extLst>
          </p:cNvPr>
          <p:cNvSpPr/>
          <p:nvPr/>
        </p:nvSpPr>
        <p:spPr>
          <a:xfrm>
            <a:off x="1720667" y="5168889"/>
            <a:ext cx="433965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zh-CN" altLang="en-US" sz="36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全自动弹性伸缩机制</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8" name="箭头: 直角上 7">
            <a:extLst>
              <a:ext uri="{FF2B5EF4-FFF2-40B4-BE49-F238E27FC236}">
                <a16:creationId xmlns:a16="http://schemas.microsoft.com/office/drawing/2014/main" id="{329013F7-95E6-4B3C-AA8C-DC8ACCB91093}"/>
              </a:ext>
            </a:extLst>
          </p:cNvPr>
          <p:cNvSpPr/>
          <p:nvPr/>
        </p:nvSpPr>
        <p:spPr>
          <a:xfrm rot="5400000">
            <a:off x="1077468" y="3550985"/>
            <a:ext cx="520250" cy="466166"/>
          </a:xfrm>
          <a:prstGeom prst="bentUp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9" name="箭头: 直角上 8">
            <a:extLst>
              <a:ext uri="{FF2B5EF4-FFF2-40B4-BE49-F238E27FC236}">
                <a16:creationId xmlns:a16="http://schemas.microsoft.com/office/drawing/2014/main" id="{B4B29B7A-9760-456C-AC96-9E4874E9A8E6}"/>
              </a:ext>
            </a:extLst>
          </p:cNvPr>
          <p:cNvSpPr/>
          <p:nvPr/>
        </p:nvSpPr>
        <p:spPr>
          <a:xfrm rot="5400000">
            <a:off x="1077468" y="5258971"/>
            <a:ext cx="520250" cy="466166"/>
          </a:xfrm>
          <a:prstGeom prst="bentUp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4" name="灯片编号占位符 3">
            <a:extLst>
              <a:ext uri="{FF2B5EF4-FFF2-40B4-BE49-F238E27FC236}">
                <a16:creationId xmlns:a16="http://schemas.microsoft.com/office/drawing/2014/main" id="{7F583D3B-E003-4723-8BF6-630D71B7D85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64070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p:tgtEl>
                                          <p:spTgt spid="8"/>
                                        </p:tgtEl>
                                        <p:attrNameLst>
                                          <p:attrName>ppt_x</p:attrName>
                                        </p:attrNameLst>
                                      </p:cBhvr>
                                      <p:tavLst>
                                        <p:tav tm="0">
                                          <p:val>
                                            <p:strVal val="#ppt_x-#ppt_w*1.125000"/>
                                          </p:val>
                                        </p:tav>
                                        <p:tav tm="100000">
                                          <p:val>
                                            <p:strVal val="#ppt_x"/>
                                          </p:val>
                                        </p:tav>
                                      </p:tavLst>
                                    </p:anim>
                                    <p:animEffect transition="in" filter="wipe(right)">
                                      <p:cBhvr>
                                        <p:cTn id="8" dur="350"/>
                                        <p:tgtEl>
                                          <p:spTgt spid="8"/>
                                        </p:tgtEl>
                                      </p:cBhvr>
                                    </p:animEffect>
                                  </p:childTnLst>
                                </p:cTn>
                              </p:par>
                            </p:childTnLst>
                          </p:cTn>
                        </p:par>
                        <p:par>
                          <p:cTn id="9" fill="hold">
                            <p:stCondLst>
                              <p:cond delay="35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350"/>
                                        <p:tgtEl>
                                          <p:spTgt spid="9"/>
                                        </p:tgtEl>
                                        <p:attrNameLst>
                                          <p:attrName>ppt_x</p:attrName>
                                        </p:attrNameLst>
                                      </p:cBhvr>
                                      <p:tavLst>
                                        <p:tav tm="0">
                                          <p:val>
                                            <p:strVal val="#ppt_x-#ppt_w*1.125000"/>
                                          </p:val>
                                        </p:tav>
                                        <p:tav tm="100000">
                                          <p:val>
                                            <p:strVal val="#ppt_x"/>
                                          </p:val>
                                        </p:tav>
                                      </p:tavLst>
                                    </p:anim>
                                    <p:animEffect transition="in" filter="wipe(right)">
                                      <p:cBhvr>
                                        <p:cTn id="17" dur="350"/>
                                        <p:tgtEl>
                                          <p:spTgt spid="9"/>
                                        </p:tgtEl>
                                      </p:cBhvr>
                                    </p:animEffect>
                                  </p:childTnLst>
                                </p:cTn>
                              </p:par>
                            </p:childTnLst>
                          </p:cTn>
                        </p:par>
                        <p:par>
                          <p:cTn id="18" fill="hold">
                            <p:stCondLst>
                              <p:cond delay="350"/>
                            </p:stCondLst>
                            <p:childTnLst>
                              <p:par>
                                <p:cTn id="19" presetID="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D61735B-B4E7-4D23-8B4A-B825AC32093D}"/>
              </a:ext>
            </a:extLst>
          </p:cNvPr>
          <p:cNvSpPr txBox="1">
            <a:spLocks/>
          </p:cNvSpPr>
          <p:nvPr/>
        </p:nvSpPr>
        <p:spPr>
          <a:xfrm>
            <a:off x="1" y="324466"/>
            <a:ext cx="7086600"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p>
        </p:txBody>
      </p:sp>
      <p:pic>
        <p:nvPicPr>
          <p:cNvPr id="5" name="图片 4" descr="图片包含 屏幕截图&#10;&#10;描述已自动生成">
            <a:extLst>
              <a:ext uri="{FF2B5EF4-FFF2-40B4-BE49-F238E27FC236}">
                <a16:creationId xmlns:a16="http://schemas.microsoft.com/office/drawing/2014/main" id="{94D0FA27-72F6-4DFC-8AE6-EE7A79ACA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288" y="1055562"/>
            <a:ext cx="5359120" cy="3959941"/>
          </a:xfrm>
          <a:prstGeom prst="rect">
            <a:avLst/>
          </a:prstGeom>
        </p:spPr>
      </p:pic>
      <p:sp>
        <p:nvSpPr>
          <p:cNvPr id="4" name="文本框 3">
            <a:extLst>
              <a:ext uri="{FF2B5EF4-FFF2-40B4-BE49-F238E27FC236}">
                <a16:creationId xmlns:a16="http://schemas.microsoft.com/office/drawing/2014/main" id="{136AFD1E-BF3C-4374-A40D-97A69816956D}"/>
              </a:ext>
            </a:extLst>
          </p:cNvPr>
          <p:cNvSpPr txBox="1"/>
          <p:nvPr/>
        </p:nvSpPr>
        <p:spPr>
          <a:xfrm>
            <a:off x="593227" y="5146434"/>
            <a:ext cx="7957546" cy="1200329"/>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数据采集器</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收集节点和容器的</a:t>
            </a: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CPU</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和</a:t>
            </a:r>
            <a:r>
              <a:rPr kumimoji="0" lang="zh-CN" altLang="en-US"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内存</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使用情况</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9" name="矩形 18">
            <a:extLst>
              <a:ext uri="{FF2B5EF4-FFF2-40B4-BE49-F238E27FC236}">
                <a16:creationId xmlns:a16="http://schemas.microsoft.com/office/drawing/2014/main" id="{3A284BF5-149D-4B45-9B32-5170CAEEBA39}"/>
              </a:ext>
            </a:extLst>
          </p:cNvPr>
          <p:cNvSpPr/>
          <p:nvPr/>
        </p:nvSpPr>
        <p:spPr>
          <a:xfrm>
            <a:off x="2539159" y="2362957"/>
            <a:ext cx="1586977" cy="395357"/>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5E781EF1-B967-446C-8ECE-D5900F2A63F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36011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D61735B-B4E7-4D23-8B4A-B825AC32093D}"/>
              </a:ext>
            </a:extLst>
          </p:cNvPr>
          <p:cNvSpPr txBox="1">
            <a:spLocks/>
          </p:cNvSpPr>
          <p:nvPr/>
        </p:nvSpPr>
        <p:spPr>
          <a:xfrm>
            <a:off x="1" y="324466"/>
            <a:ext cx="7086600"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p>
        </p:txBody>
      </p:sp>
      <p:pic>
        <p:nvPicPr>
          <p:cNvPr id="5" name="图片 4" descr="图片包含 屏幕截图&#10;&#10;描述已自动生成">
            <a:extLst>
              <a:ext uri="{FF2B5EF4-FFF2-40B4-BE49-F238E27FC236}">
                <a16:creationId xmlns:a16="http://schemas.microsoft.com/office/drawing/2014/main" id="{94D0FA27-72F6-4DFC-8AE6-EE7A79ACA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288" y="1055562"/>
            <a:ext cx="5359120" cy="3959941"/>
          </a:xfrm>
          <a:prstGeom prst="rect">
            <a:avLst/>
          </a:prstGeom>
        </p:spPr>
      </p:pic>
      <p:sp>
        <p:nvSpPr>
          <p:cNvPr id="4" name="文本框 3">
            <a:extLst>
              <a:ext uri="{FF2B5EF4-FFF2-40B4-BE49-F238E27FC236}">
                <a16:creationId xmlns:a16="http://schemas.microsoft.com/office/drawing/2014/main" id="{136AFD1E-BF3C-4374-A40D-97A69816956D}"/>
              </a:ext>
            </a:extLst>
          </p:cNvPr>
          <p:cNvSpPr txBox="1"/>
          <p:nvPr/>
        </p:nvSpPr>
        <p:spPr>
          <a:xfrm>
            <a:off x="593227" y="5085978"/>
            <a:ext cx="8029338" cy="1754326"/>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微服务调度器</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根据资源请求及集群资源状态来决定如何将微服务实例调度到节点上运行</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49" name="矩形 48">
            <a:extLst>
              <a:ext uri="{FF2B5EF4-FFF2-40B4-BE49-F238E27FC236}">
                <a16:creationId xmlns:a16="http://schemas.microsoft.com/office/drawing/2014/main" id="{5D269D2E-267C-44EE-8A0B-A43FD32342BC}"/>
              </a:ext>
            </a:extLst>
          </p:cNvPr>
          <p:cNvSpPr/>
          <p:nvPr/>
        </p:nvSpPr>
        <p:spPr>
          <a:xfrm>
            <a:off x="4723140" y="2176423"/>
            <a:ext cx="1745673" cy="672575"/>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EB271918-2BB4-4A28-9290-386A5EE54C5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700058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D61735B-B4E7-4D23-8B4A-B825AC32093D}"/>
              </a:ext>
            </a:extLst>
          </p:cNvPr>
          <p:cNvSpPr txBox="1">
            <a:spLocks/>
          </p:cNvSpPr>
          <p:nvPr/>
        </p:nvSpPr>
        <p:spPr>
          <a:xfrm>
            <a:off x="1" y="324466"/>
            <a:ext cx="7086600"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p>
        </p:txBody>
      </p:sp>
      <p:pic>
        <p:nvPicPr>
          <p:cNvPr id="5" name="图片 4" descr="图片包含 屏幕截图&#10;&#10;描述已自动生成">
            <a:extLst>
              <a:ext uri="{FF2B5EF4-FFF2-40B4-BE49-F238E27FC236}">
                <a16:creationId xmlns:a16="http://schemas.microsoft.com/office/drawing/2014/main" id="{94D0FA27-72F6-4DFC-8AE6-EE7A79ACA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288" y="1055562"/>
            <a:ext cx="5359120" cy="3959941"/>
          </a:xfrm>
          <a:prstGeom prst="rect">
            <a:avLst/>
          </a:prstGeom>
        </p:spPr>
      </p:pic>
      <p:sp>
        <p:nvSpPr>
          <p:cNvPr id="4" name="文本框 3">
            <a:extLst>
              <a:ext uri="{FF2B5EF4-FFF2-40B4-BE49-F238E27FC236}">
                <a16:creationId xmlns:a16="http://schemas.microsoft.com/office/drawing/2014/main" id="{136AFD1E-BF3C-4374-A40D-97A69816956D}"/>
              </a:ext>
            </a:extLst>
          </p:cNvPr>
          <p:cNvSpPr txBox="1"/>
          <p:nvPr/>
        </p:nvSpPr>
        <p:spPr>
          <a:xfrm>
            <a:off x="593227" y="5146434"/>
            <a:ext cx="7957546" cy="1692771"/>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资源消耗预测器</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根据收集到的历史数据来预测微服务接下来</a:t>
            </a:r>
            <a:r>
              <a:rPr kumimoji="0" lang="en-US" altLang="zh-CN" sz="3200" b="0" i="0" u="none" strike="noStrike" kern="1200" cap="none" spc="0" normalizeH="0" baseline="0" noProof="0" dirty="0">
                <a:ln>
                  <a:noFill/>
                </a:ln>
                <a:solidFill>
                  <a:prstClr val="black"/>
                </a:solidFill>
                <a:effectLst/>
                <a:uLnTx/>
                <a:uFillTx/>
                <a:latin typeface="Bahnschrift SemiLight" panose="020B0502040204020203" pitchFamily="34" charset="0"/>
                <a:ea typeface="华文新魏" panose="02010800040101010101" pitchFamily="2" charset="-122"/>
                <a:cs typeface="+mn-cs"/>
              </a:rPr>
              <a:t>15</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分钟内的</a:t>
            </a: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CPU</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和</a:t>
            </a:r>
            <a:r>
              <a:rPr kumimoji="0" lang="zh-CN" altLang="en-US"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内存</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使用情况</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6" name="矩形 5">
            <a:extLst>
              <a:ext uri="{FF2B5EF4-FFF2-40B4-BE49-F238E27FC236}">
                <a16:creationId xmlns:a16="http://schemas.microsoft.com/office/drawing/2014/main" id="{93A7A0E5-CDE3-4AFA-8752-B3597A23B54C}"/>
              </a:ext>
            </a:extLst>
          </p:cNvPr>
          <p:cNvSpPr/>
          <p:nvPr/>
        </p:nvSpPr>
        <p:spPr>
          <a:xfrm>
            <a:off x="2602176" y="1330037"/>
            <a:ext cx="1448390" cy="456621"/>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6A7A4E60-67D8-4460-8F20-D641D13F95D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894898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D61735B-B4E7-4D23-8B4A-B825AC32093D}"/>
              </a:ext>
            </a:extLst>
          </p:cNvPr>
          <p:cNvSpPr txBox="1">
            <a:spLocks/>
          </p:cNvSpPr>
          <p:nvPr/>
        </p:nvSpPr>
        <p:spPr>
          <a:xfrm>
            <a:off x="1" y="324466"/>
            <a:ext cx="7086600"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a:t>
            </a:r>
            <a:r>
              <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AI</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的微服务编排器</a:t>
            </a:r>
          </a:p>
        </p:txBody>
      </p:sp>
      <p:pic>
        <p:nvPicPr>
          <p:cNvPr id="5" name="图片 4" descr="图片包含 屏幕截图&#10;&#10;描述已自动生成">
            <a:extLst>
              <a:ext uri="{FF2B5EF4-FFF2-40B4-BE49-F238E27FC236}">
                <a16:creationId xmlns:a16="http://schemas.microsoft.com/office/drawing/2014/main" id="{94D0FA27-72F6-4DFC-8AE6-EE7A79ACA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288" y="1055562"/>
            <a:ext cx="5359120" cy="3959941"/>
          </a:xfrm>
          <a:prstGeom prst="rect">
            <a:avLst/>
          </a:prstGeom>
        </p:spPr>
      </p:pic>
      <p:sp>
        <p:nvSpPr>
          <p:cNvPr id="4" name="文本框 3">
            <a:extLst>
              <a:ext uri="{FF2B5EF4-FFF2-40B4-BE49-F238E27FC236}">
                <a16:creationId xmlns:a16="http://schemas.microsoft.com/office/drawing/2014/main" id="{136AFD1E-BF3C-4374-A40D-97A69816956D}"/>
              </a:ext>
            </a:extLst>
          </p:cNvPr>
          <p:cNvSpPr txBox="1"/>
          <p:nvPr/>
        </p:nvSpPr>
        <p:spPr>
          <a:xfrm>
            <a:off x="593227" y="5146434"/>
            <a:ext cx="7957546" cy="1692771"/>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弹性伸缩器</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Pct val="50000"/>
              <a:buFontTx/>
              <a:buNone/>
              <a:tabLst/>
              <a:defRPr/>
            </a:pP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根据资源预测结果弹性伸缩微服务实例的数量以均衡负载</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7" name="矩形 6">
            <a:extLst>
              <a:ext uri="{FF2B5EF4-FFF2-40B4-BE49-F238E27FC236}">
                <a16:creationId xmlns:a16="http://schemas.microsoft.com/office/drawing/2014/main" id="{326C80B3-E4A0-4138-946B-43004A1405CB}"/>
              </a:ext>
            </a:extLst>
          </p:cNvPr>
          <p:cNvSpPr/>
          <p:nvPr/>
        </p:nvSpPr>
        <p:spPr>
          <a:xfrm>
            <a:off x="4666150" y="1222059"/>
            <a:ext cx="1817777" cy="667197"/>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82F1038A-23DF-4966-99F7-18E74A14C3A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62993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54D29-E13F-4EE4-B81C-ACD977961695}"/>
              </a:ext>
            </a:extLst>
          </p:cNvPr>
          <p:cNvSpPr txBox="1">
            <a:spLocks/>
          </p:cNvSpPr>
          <p:nvPr/>
        </p:nvSpPr>
        <p:spPr>
          <a:xfrm>
            <a:off x="0" y="324466"/>
            <a:ext cx="208938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zh-CN" altLang="en-US" sz="54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目录</a:t>
            </a:r>
          </a:p>
        </p:txBody>
      </p:sp>
      <p:sp>
        <p:nvSpPr>
          <p:cNvPr id="3" name="文本框 2">
            <a:extLst>
              <a:ext uri="{FF2B5EF4-FFF2-40B4-BE49-F238E27FC236}">
                <a16:creationId xmlns:a16="http://schemas.microsoft.com/office/drawing/2014/main" id="{65497720-D8B4-407D-B843-69D37B03F145}"/>
              </a:ext>
            </a:extLst>
          </p:cNvPr>
          <p:cNvSpPr txBox="1"/>
          <p:nvPr/>
        </p:nvSpPr>
        <p:spPr>
          <a:xfrm>
            <a:off x="934078" y="1522771"/>
            <a:ext cx="7170161" cy="4203202"/>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zh-CN" altLang="en-US" sz="3200" dirty="0"/>
              <a:t>微服务</a:t>
            </a:r>
            <a:endParaRPr lang="en-US" altLang="zh-CN" sz="3200" dirty="0"/>
          </a:p>
          <a:p>
            <a:pPr marL="914400" lvl="1" indent="-457200">
              <a:buFont typeface="Arial" panose="020B0604020202020204" pitchFamily="34" charset="0"/>
              <a:buChar char="•"/>
            </a:pPr>
            <a:r>
              <a:rPr lang="zh-CN" altLang="en-US" sz="3200" dirty="0"/>
              <a:t>发展历程</a:t>
            </a:r>
            <a:endParaRPr lang="en-US" altLang="zh-CN" sz="3200" dirty="0"/>
          </a:p>
          <a:p>
            <a:pPr marL="914400" lvl="1" indent="-457200">
              <a:buFont typeface="Arial" panose="020B0604020202020204" pitchFamily="34" charset="0"/>
              <a:buChar char="•"/>
            </a:pPr>
            <a:r>
              <a:rPr lang="zh-CN" altLang="en-US" sz="3200" dirty="0"/>
              <a:t>基本架构</a:t>
            </a:r>
            <a:endParaRPr lang="en-US" altLang="zh-CN" sz="3200" dirty="0"/>
          </a:p>
          <a:p>
            <a:pPr marL="914400" lvl="1" indent="-457200">
              <a:buFont typeface="Arial" panose="020B0604020202020204" pitchFamily="34" charset="0"/>
              <a:buChar char="•"/>
            </a:pPr>
            <a:r>
              <a:rPr lang="zh-CN" altLang="en-US" sz="3200" dirty="0"/>
              <a:t>应用场景</a:t>
            </a:r>
            <a:endParaRPr lang="en-US" altLang="zh-CN" sz="3200" dirty="0"/>
          </a:p>
          <a:p>
            <a:pPr marL="914400" lvl="1" indent="-457200">
              <a:buFont typeface="Arial" panose="020B0604020202020204" pitchFamily="34" charset="0"/>
              <a:buChar char="•"/>
            </a:pPr>
            <a:r>
              <a:rPr lang="zh-CN" altLang="en-US" sz="3200" dirty="0"/>
              <a:t>管理工具</a:t>
            </a:r>
            <a:endParaRPr lang="en-US" altLang="zh-CN" sz="3200" dirty="0"/>
          </a:p>
          <a:p>
            <a:pPr marL="457200" indent="-457200">
              <a:lnSpc>
                <a:spcPct val="150000"/>
              </a:lnSpc>
              <a:buFont typeface="Wingdings" panose="05000000000000000000" pitchFamily="2" charset="2"/>
              <a:buChar char="Ø"/>
            </a:pPr>
            <a:r>
              <a:rPr lang="zh-CN" altLang="en-US" sz="3200" dirty="0">
                <a:solidFill>
                  <a:schemeClr val="bg1">
                    <a:lumMod val="75000"/>
                  </a:schemeClr>
                </a:solidFill>
              </a:rPr>
              <a:t>基于</a:t>
            </a:r>
            <a:r>
              <a:rPr lang="en-US" altLang="zh-CN" sz="3200" dirty="0">
                <a:solidFill>
                  <a:schemeClr val="bg1">
                    <a:lumMod val="75000"/>
                  </a:schemeClr>
                </a:solidFill>
                <a:latin typeface="Candara" panose="020E0502030303020204" pitchFamily="34" charset="0"/>
              </a:rPr>
              <a:t>AI</a:t>
            </a:r>
            <a:r>
              <a:rPr lang="zh-CN" altLang="en-US" sz="3200" dirty="0">
                <a:solidFill>
                  <a:schemeClr val="bg1">
                    <a:lumMod val="75000"/>
                  </a:schemeClr>
                </a:solidFill>
              </a:rPr>
              <a:t>的微服务编排器</a:t>
            </a:r>
            <a:endParaRPr lang="en-US" altLang="zh-CN" sz="3200" dirty="0">
              <a:solidFill>
                <a:schemeClr val="bg1">
                  <a:lumMod val="75000"/>
                </a:schemeClr>
              </a:solidFill>
            </a:endParaRPr>
          </a:p>
          <a:p>
            <a:pPr marL="457200" indent="-457200">
              <a:lnSpc>
                <a:spcPct val="150000"/>
              </a:lnSpc>
              <a:buFont typeface="Wingdings" panose="05000000000000000000" pitchFamily="2" charset="2"/>
              <a:buChar char="Ø"/>
            </a:pPr>
            <a:r>
              <a:rPr lang="zh-CN" altLang="en-US" sz="3200" dirty="0">
                <a:solidFill>
                  <a:schemeClr val="bg1">
                    <a:lumMod val="75000"/>
                  </a:schemeClr>
                </a:solidFill>
              </a:rPr>
              <a:t>自动的微服务间访问控制</a:t>
            </a:r>
          </a:p>
        </p:txBody>
      </p:sp>
      <p:sp>
        <p:nvSpPr>
          <p:cNvPr id="4" name="灯片编号占位符 3">
            <a:extLst>
              <a:ext uri="{FF2B5EF4-FFF2-40B4-BE49-F238E27FC236}">
                <a16:creationId xmlns:a16="http://schemas.microsoft.com/office/drawing/2014/main" id="{77938ECC-2BA8-4867-9250-DA3425450020}"/>
              </a:ext>
            </a:extLst>
          </p:cNvPr>
          <p:cNvSpPr>
            <a:spLocks noGrp="1"/>
          </p:cNvSpPr>
          <p:nvPr>
            <p:ph type="sldNum" sz="quarter" idx="12"/>
          </p:nvPr>
        </p:nvSpPr>
        <p:spPr/>
        <p:txBody>
          <a:bodyPr/>
          <a:lstStyle/>
          <a:p>
            <a:fld id="{F87959DA-3FC8-4348-9F79-77E9D994DBAA}" type="slidenum">
              <a:rPr lang="zh-CN" altLang="en-US" smtClean="0"/>
              <a:t>3</a:t>
            </a:fld>
            <a:endParaRPr lang="zh-CN" altLang="en-US"/>
          </a:p>
        </p:txBody>
      </p:sp>
    </p:spTree>
    <p:extLst>
      <p:ext uri="{BB962C8B-B14F-4D97-AF65-F5344CB8AC3E}">
        <p14:creationId xmlns:p14="http://schemas.microsoft.com/office/powerpoint/2010/main" val="2990577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a:extLst>
              <a:ext uri="{FF2B5EF4-FFF2-40B4-BE49-F238E27FC236}">
                <a16:creationId xmlns:a16="http://schemas.microsoft.com/office/drawing/2014/main" id="{36805143-48D3-4A37-B5D5-1B9D45822620}"/>
              </a:ext>
            </a:extLst>
          </p:cNvPr>
          <p:cNvSpPr txBox="1">
            <a:spLocks/>
          </p:cNvSpPr>
          <p:nvPr/>
        </p:nvSpPr>
        <p:spPr>
          <a:xfrm>
            <a:off x="0" y="324466"/>
            <a:ext cx="638605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低成本敏捷调度机制</a:t>
            </a:r>
          </a:p>
        </p:txBody>
      </p:sp>
      <p:sp>
        <p:nvSpPr>
          <p:cNvPr id="5" name="文本框 4">
            <a:extLst>
              <a:ext uri="{FF2B5EF4-FFF2-40B4-BE49-F238E27FC236}">
                <a16:creationId xmlns:a16="http://schemas.microsoft.com/office/drawing/2014/main" id="{FF722AE9-C055-4F56-A00C-567E6053C418}"/>
              </a:ext>
            </a:extLst>
          </p:cNvPr>
          <p:cNvSpPr txBox="1"/>
          <p:nvPr/>
        </p:nvSpPr>
        <p:spPr>
          <a:xfrm>
            <a:off x="4975506" y="1650767"/>
            <a:ext cx="3919112" cy="1631216"/>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微服务调度器</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028700" marR="0" lvl="1"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Ranking-based</a:t>
            </a:r>
          </a:p>
          <a:p>
            <a:pPr marL="1028700" marR="0" lvl="1"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p-batch</a:t>
            </a:r>
          </a:p>
        </p:txBody>
      </p:sp>
      <p:sp>
        <p:nvSpPr>
          <p:cNvPr id="6" name="文本框 5">
            <a:extLst>
              <a:ext uri="{FF2B5EF4-FFF2-40B4-BE49-F238E27FC236}">
                <a16:creationId xmlns:a16="http://schemas.microsoft.com/office/drawing/2014/main" id="{51647C4F-861F-414A-B548-B9DF53F1D859}"/>
              </a:ext>
            </a:extLst>
          </p:cNvPr>
          <p:cNvSpPr txBox="1"/>
          <p:nvPr/>
        </p:nvSpPr>
        <p:spPr>
          <a:xfrm>
            <a:off x="4975506" y="3514463"/>
            <a:ext cx="3919112" cy="2308324"/>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百万数据离线训练调度模型</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毫秒之内在线预测部署方案</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4F88E4BF-7603-4C3C-A212-05790E80BB3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3" name="文本框 2">
            <a:extLst>
              <a:ext uri="{FF2B5EF4-FFF2-40B4-BE49-F238E27FC236}">
                <a16:creationId xmlns:a16="http://schemas.microsoft.com/office/drawing/2014/main" id="{AE80529B-59B8-4A35-95DA-596825EB3538}"/>
              </a:ext>
            </a:extLst>
          </p:cNvPr>
          <p:cNvSpPr txBox="1"/>
          <p:nvPr/>
        </p:nvSpPr>
        <p:spPr>
          <a:xfrm>
            <a:off x="63244" y="1086332"/>
            <a:ext cx="4912261" cy="224676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altLang="zh-CN" sz="2000" b="1" dirty="0">
                <a:solidFill>
                  <a:schemeClr val="tx1"/>
                </a:solidFill>
                <a:latin typeface="+mj-lt"/>
              </a:rPr>
              <a:t>Pairwise Ranker</a:t>
            </a:r>
          </a:p>
          <a:p>
            <a:endParaRPr lang="en-US" altLang="zh-CN" sz="2000" dirty="0">
              <a:solidFill>
                <a:schemeClr val="tx1"/>
              </a:solidFill>
              <a:latin typeface="+mj-lt"/>
            </a:endParaRPr>
          </a:p>
          <a:p>
            <a:r>
              <a:rPr lang="en-US" altLang="zh-CN" sz="2000" dirty="0">
                <a:solidFill>
                  <a:schemeClr val="tx1"/>
                </a:solidFill>
                <a:latin typeface="+mj-lt"/>
              </a:rPr>
              <a:t>Input:</a:t>
            </a:r>
          </a:p>
          <a:p>
            <a:r>
              <a:rPr lang="en-US" altLang="zh-CN" sz="2000" dirty="0">
                <a:solidFill>
                  <a:schemeClr val="tx1"/>
                </a:solidFill>
                <a:latin typeface="+mj-lt"/>
              </a:rPr>
              <a:t>        </a:t>
            </a:r>
            <a:r>
              <a:rPr lang="zh-CN" altLang="en-US" sz="2000" dirty="0">
                <a:solidFill>
                  <a:schemeClr val="tx1"/>
                </a:solidFill>
                <a:latin typeface="+mj-lt"/>
              </a:rPr>
              <a:t>微服务所请求的资源（</a:t>
            </a:r>
            <a:r>
              <a:rPr lang="en-US" altLang="zh-CN" sz="2000" dirty="0">
                <a:solidFill>
                  <a:schemeClr val="tx1"/>
                </a:solidFill>
                <a:latin typeface="+mj-lt"/>
              </a:rPr>
              <a:t>CPU, Memory</a:t>
            </a:r>
            <a:r>
              <a:rPr lang="zh-CN" altLang="en-US" sz="2000" dirty="0">
                <a:solidFill>
                  <a:schemeClr val="tx1"/>
                </a:solidFill>
                <a:latin typeface="+mj-lt"/>
              </a:rPr>
              <a:t>）</a:t>
            </a:r>
            <a:endParaRPr lang="en-US" altLang="zh-CN" sz="2000" dirty="0">
              <a:solidFill>
                <a:schemeClr val="tx1"/>
              </a:solidFill>
              <a:latin typeface="+mj-lt"/>
            </a:endParaRPr>
          </a:p>
          <a:p>
            <a:r>
              <a:rPr lang="en-US" altLang="zh-CN" sz="2000" dirty="0">
                <a:solidFill>
                  <a:schemeClr val="tx1"/>
                </a:solidFill>
                <a:latin typeface="+mj-lt"/>
              </a:rPr>
              <a:t>        </a:t>
            </a:r>
            <a:r>
              <a:rPr lang="zh-CN" altLang="en-US" sz="2000" dirty="0">
                <a:solidFill>
                  <a:schemeClr val="tx1"/>
                </a:solidFill>
                <a:latin typeface="+mj-lt"/>
              </a:rPr>
              <a:t>集群中节点的可用资源</a:t>
            </a:r>
            <a:endParaRPr lang="en-US" altLang="zh-CN" sz="2000" dirty="0">
              <a:solidFill>
                <a:schemeClr val="tx1"/>
              </a:solidFill>
              <a:latin typeface="+mj-lt"/>
            </a:endParaRPr>
          </a:p>
          <a:p>
            <a:r>
              <a:rPr lang="en-US" altLang="zh-CN" sz="2000" dirty="0">
                <a:solidFill>
                  <a:schemeClr val="tx1"/>
                </a:solidFill>
                <a:latin typeface="+mj-lt"/>
              </a:rPr>
              <a:t>Output:</a:t>
            </a:r>
          </a:p>
          <a:p>
            <a:r>
              <a:rPr lang="en-US" altLang="zh-CN" sz="2000" dirty="0">
                <a:solidFill>
                  <a:schemeClr val="tx1"/>
                </a:solidFill>
                <a:latin typeface="+mj-lt"/>
              </a:rPr>
              <a:t> 	</a:t>
            </a:r>
            <a:r>
              <a:rPr lang="zh-CN" altLang="en-US" sz="2000" dirty="0">
                <a:solidFill>
                  <a:schemeClr val="tx1"/>
                </a:solidFill>
                <a:latin typeface="+mj-lt"/>
              </a:rPr>
              <a:t>（微服务，运行的节点）</a:t>
            </a:r>
            <a:endParaRPr lang="zh-CN" altLang="en-US" dirty="0">
              <a:solidFill>
                <a:schemeClr val="tx1"/>
              </a:solidFill>
              <a:latin typeface="+mj-lt"/>
            </a:endParaRPr>
          </a:p>
        </p:txBody>
      </p:sp>
      <p:sp>
        <p:nvSpPr>
          <p:cNvPr id="8" name="文本框 7">
            <a:extLst>
              <a:ext uri="{FF2B5EF4-FFF2-40B4-BE49-F238E27FC236}">
                <a16:creationId xmlns:a16="http://schemas.microsoft.com/office/drawing/2014/main" id="{0390B420-BAA3-4FDD-B07E-4053E1225FF1}"/>
              </a:ext>
            </a:extLst>
          </p:cNvPr>
          <p:cNvSpPr txBox="1"/>
          <p:nvPr/>
        </p:nvSpPr>
        <p:spPr>
          <a:xfrm>
            <a:off x="63244" y="3514463"/>
            <a:ext cx="4912261" cy="317009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2000" b="1" dirty="0">
                <a:latin typeface="+mj-lt"/>
              </a:rPr>
              <a:t>Ranker Simulator</a:t>
            </a:r>
          </a:p>
          <a:p>
            <a:endParaRPr lang="en-US" altLang="zh-CN" sz="2000" dirty="0">
              <a:latin typeface="+mj-lt"/>
            </a:endParaRPr>
          </a:p>
          <a:p>
            <a:r>
              <a:rPr lang="zh-CN" altLang="en-US" sz="2000" b="1" dirty="0">
                <a:latin typeface="+mj-lt"/>
              </a:rPr>
              <a:t>嵌入调度算法</a:t>
            </a:r>
            <a:endParaRPr lang="en-US" altLang="zh-CN" sz="2000" b="1" dirty="0">
              <a:latin typeface="+mj-lt"/>
            </a:endParaRPr>
          </a:p>
          <a:p>
            <a:r>
              <a:rPr lang="en-US" altLang="zh-CN" sz="2000" dirty="0">
                <a:latin typeface="+mj-lt"/>
              </a:rPr>
              <a:t>	</a:t>
            </a:r>
            <a:r>
              <a:rPr lang="zh-CN" altLang="en-US" sz="2000" dirty="0">
                <a:latin typeface="+mj-lt"/>
              </a:rPr>
              <a:t>以最小化节点数量为原则，使得节点消耗资源比和可用资源比尽量接近，最大化节点资源使用率</a:t>
            </a:r>
            <a:endParaRPr lang="en-US" altLang="zh-CN" sz="2000" dirty="0">
              <a:latin typeface="+mj-lt"/>
            </a:endParaRPr>
          </a:p>
          <a:p>
            <a:endParaRPr lang="en-US" altLang="zh-CN" sz="2000" dirty="0">
              <a:latin typeface="+mj-lt"/>
            </a:endParaRPr>
          </a:p>
          <a:p>
            <a:r>
              <a:rPr lang="zh-CN" altLang="en-US" sz="2000" b="1" dirty="0">
                <a:latin typeface="+mj-lt"/>
              </a:rPr>
              <a:t>训练模型</a:t>
            </a:r>
            <a:endParaRPr lang="en-US" altLang="zh-CN" sz="2000" b="1" dirty="0">
              <a:latin typeface="+mj-lt"/>
            </a:endParaRPr>
          </a:p>
          <a:p>
            <a:r>
              <a:rPr lang="en-US" altLang="zh-CN" sz="2000" dirty="0">
                <a:latin typeface="+mj-lt"/>
              </a:rPr>
              <a:t>	</a:t>
            </a:r>
            <a:r>
              <a:rPr lang="zh-CN" altLang="en-US" sz="2000" dirty="0">
                <a:latin typeface="+mj-lt"/>
              </a:rPr>
              <a:t>利用</a:t>
            </a:r>
            <a:r>
              <a:rPr lang="en-US" altLang="zh-CN" sz="2000" dirty="0">
                <a:latin typeface="+mj-lt"/>
              </a:rPr>
              <a:t>simulator</a:t>
            </a:r>
            <a:r>
              <a:rPr lang="zh-CN" altLang="en-US" sz="2000" dirty="0">
                <a:latin typeface="+mj-lt"/>
              </a:rPr>
              <a:t>产生百万条训练数据，训练得到</a:t>
            </a:r>
            <a:r>
              <a:rPr lang="en-US" altLang="zh-CN" sz="2000" dirty="0">
                <a:latin typeface="+mj-lt"/>
              </a:rPr>
              <a:t>Ranking Model</a:t>
            </a:r>
            <a:endParaRPr lang="zh-CN" altLang="en-US" sz="2000" dirty="0">
              <a:latin typeface="+mj-lt"/>
            </a:endParaRPr>
          </a:p>
        </p:txBody>
      </p:sp>
      <p:sp>
        <p:nvSpPr>
          <p:cNvPr id="7" name="矩形 6">
            <a:extLst>
              <a:ext uri="{FF2B5EF4-FFF2-40B4-BE49-F238E27FC236}">
                <a16:creationId xmlns:a16="http://schemas.microsoft.com/office/drawing/2014/main" id="{978701AA-2685-448D-864D-E5F0128E308D}"/>
              </a:ext>
            </a:extLst>
          </p:cNvPr>
          <p:cNvSpPr/>
          <p:nvPr/>
        </p:nvSpPr>
        <p:spPr>
          <a:xfrm>
            <a:off x="5914768" y="2257168"/>
            <a:ext cx="2979850" cy="477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05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屏幕截图&#10;&#10;描述已自动生成">
            <a:extLst>
              <a:ext uri="{FF2B5EF4-FFF2-40B4-BE49-F238E27FC236}">
                <a16:creationId xmlns:a16="http://schemas.microsoft.com/office/drawing/2014/main" id="{5B0D8B0A-FE9F-43C3-96A6-7C86B1083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87" y="1650767"/>
            <a:ext cx="4430772" cy="4039215"/>
          </a:xfrm>
          <a:prstGeom prst="rect">
            <a:avLst/>
          </a:prstGeom>
        </p:spPr>
      </p:pic>
      <p:sp>
        <p:nvSpPr>
          <p:cNvPr id="36" name="标题 1">
            <a:extLst>
              <a:ext uri="{FF2B5EF4-FFF2-40B4-BE49-F238E27FC236}">
                <a16:creationId xmlns:a16="http://schemas.microsoft.com/office/drawing/2014/main" id="{36805143-48D3-4A37-B5D5-1B9D45822620}"/>
              </a:ext>
            </a:extLst>
          </p:cNvPr>
          <p:cNvSpPr txBox="1">
            <a:spLocks/>
          </p:cNvSpPr>
          <p:nvPr/>
        </p:nvSpPr>
        <p:spPr>
          <a:xfrm>
            <a:off x="0" y="324466"/>
            <a:ext cx="638605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低成本敏捷调度机制</a:t>
            </a:r>
          </a:p>
        </p:txBody>
      </p:sp>
      <p:sp>
        <p:nvSpPr>
          <p:cNvPr id="5" name="文本框 4">
            <a:extLst>
              <a:ext uri="{FF2B5EF4-FFF2-40B4-BE49-F238E27FC236}">
                <a16:creationId xmlns:a16="http://schemas.microsoft.com/office/drawing/2014/main" id="{FF722AE9-C055-4F56-A00C-567E6053C418}"/>
              </a:ext>
            </a:extLst>
          </p:cNvPr>
          <p:cNvSpPr txBox="1"/>
          <p:nvPr/>
        </p:nvSpPr>
        <p:spPr>
          <a:xfrm>
            <a:off x="4975506" y="1650767"/>
            <a:ext cx="3919112" cy="1631216"/>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微服务调度器</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028700" marR="0" lvl="1"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Ranking-based</a:t>
            </a:r>
          </a:p>
          <a:p>
            <a:pPr marL="1028700" marR="0" lvl="1"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p-batch</a:t>
            </a:r>
          </a:p>
        </p:txBody>
      </p:sp>
      <p:sp>
        <p:nvSpPr>
          <p:cNvPr id="6" name="文本框 5">
            <a:extLst>
              <a:ext uri="{FF2B5EF4-FFF2-40B4-BE49-F238E27FC236}">
                <a16:creationId xmlns:a16="http://schemas.microsoft.com/office/drawing/2014/main" id="{51647C4F-861F-414A-B548-B9DF53F1D859}"/>
              </a:ext>
            </a:extLst>
          </p:cNvPr>
          <p:cNvSpPr txBox="1"/>
          <p:nvPr/>
        </p:nvSpPr>
        <p:spPr>
          <a:xfrm>
            <a:off x="4975506" y="3514463"/>
            <a:ext cx="3919112" cy="2308324"/>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百万数据离线训练调度模型</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毫秒之内在线预测部署方案</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4F88E4BF-7603-4C3C-A212-05790E80BB3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7" name="矩形 6">
            <a:extLst>
              <a:ext uri="{FF2B5EF4-FFF2-40B4-BE49-F238E27FC236}">
                <a16:creationId xmlns:a16="http://schemas.microsoft.com/office/drawing/2014/main" id="{D82A96D7-4D73-4C17-A592-A3A0F8BF5B31}"/>
              </a:ext>
            </a:extLst>
          </p:cNvPr>
          <p:cNvSpPr/>
          <p:nvPr/>
        </p:nvSpPr>
        <p:spPr>
          <a:xfrm>
            <a:off x="5914768" y="2778718"/>
            <a:ext cx="1894702" cy="477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290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15BD0-0939-41F1-A729-52D415BFFB7B}"/>
              </a:ext>
            </a:extLst>
          </p:cNvPr>
          <p:cNvPicPr>
            <a:picLocks noChangeAspect="1"/>
          </p:cNvPicPr>
          <p:nvPr/>
        </p:nvPicPr>
        <p:blipFill>
          <a:blip r:embed="rId3"/>
          <a:stretch>
            <a:fillRect/>
          </a:stretch>
        </p:blipFill>
        <p:spPr>
          <a:xfrm>
            <a:off x="127257" y="1532324"/>
            <a:ext cx="4869724" cy="2181309"/>
          </a:xfrm>
          <a:prstGeom prst="rect">
            <a:avLst/>
          </a:prstGeom>
        </p:spPr>
      </p:pic>
      <p:sp>
        <p:nvSpPr>
          <p:cNvPr id="6" name="标题 1">
            <a:extLst>
              <a:ext uri="{FF2B5EF4-FFF2-40B4-BE49-F238E27FC236}">
                <a16:creationId xmlns:a16="http://schemas.microsoft.com/office/drawing/2014/main" id="{C92BAE49-33ED-4D25-8598-643061E7681B}"/>
              </a:ext>
            </a:extLst>
          </p:cNvPr>
          <p:cNvSpPr txBox="1">
            <a:spLocks/>
          </p:cNvSpPr>
          <p:nvPr/>
        </p:nvSpPr>
        <p:spPr>
          <a:xfrm>
            <a:off x="-1" y="324466"/>
            <a:ext cx="6371303"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全自动弹性伸缩机制</a:t>
            </a:r>
          </a:p>
        </p:txBody>
      </p:sp>
      <p:sp>
        <p:nvSpPr>
          <p:cNvPr id="5" name="文本框 4">
            <a:extLst>
              <a:ext uri="{FF2B5EF4-FFF2-40B4-BE49-F238E27FC236}">
                <a16:creationId xmlns:a16="http://schemas.microsoft.com/office/drawing/2014/main" id="{6D12C7D9-324E-4888-A3AD-182526FDA217}"/>
              </a:ext>
            </a:extLst>
          </p:cNvPr>
          <p:cNvSpPr txBox="1"/>
          <p:nvPr/>
        </p:nvSpPr>
        <p:spPr>
          <a:xfrm>
            <a:off x="4798711" y="1740132"/>
            <a:ext cx="4345289" cy="1631216"/>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u"/>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弹性伸缩器</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028700" marR="0" lvl="1"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Proactive</a:t>
            </a:r>
          </a:p>
          <a:p>
            <a:pPr marL="1028700" marR="0" lvl="1" indent="-5715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Prediction-based</a:t>
            </a:r>
          </a:p>
        </p:txBody>
      </p:sp>
      <p:sp>
        <p:nvSpPr>
          <p:cNvPr id="7" name="文本框 6">
            <a:extLst>
              <a:ext uri="{FF2B5EF4-FFF2-40B4-BE49-F238E27FC236}">
                <a16:creationId xmlns:a16="http://schemas.microsoft.com/office/drawing/2014/main" id="{F41223C8-6E63-43F7-8A64-FB1E9ACB401F}"/>
              </a:ext>
            </a:extLst>
          </p:cNvPr>
          <p:cNvSpPr txBox="1"/>
          <p:nvPr/>
        </p:nvSpPr>
        <p:spPr>
          <a:xfrm>
            <a:off x="479871" y="4055918"/>
            <a:ext cx="8184258" cy="2323713"/>
          </a:xfrm>
          <a:prstGeom prst="rect">
            <a:avLst/>
          </a:prstGeom>
          <a:noFill/>
        </p:spPr>
        <p:txBody>
          <a:bodyPr wrap="square" rtlCol="0">
            <a:spAutoFit/>
          </a:bodyPr>
          <a:lstStyle/>
          <a:p>
            <a:pPr marL="355600" marR="0" lvl="0" indent="-355600" algn="just" defTabSz="457200" rtl="0" eaLnBrk="1" fontAlgn="auto" latinLnBrk="0" hangingPunct="1">
              <a:lnSpc>
                <a:spcPct val="100000"/>
              </a:lnSpc>
              <a:spcBef>
                <a:spcPts val="0"/>
              </a:spcBef>
              <a:spcAft>
                <a:spcPts val="600"/>
              </a:spcAft>
              <a:buClrTx/>
              <a:buSzPct val="50000"/>
              <a:buFont typeface="Wingdings" panose="05000000000000000000" pitchFamily="2" charset="2"/>
              <a:buChar char="n"/>
              <a:tabLst/>
              <a:defRPr/>
            </a:pP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现有工作：基于阈值的被动伸缩机制存在</a:t>
            </a:r>
            <a:r>
              <a:rPr kumimoji="0" lang="zh-CN" altLang="en-US" sz="2800" b="0" i="0" u="none" strike="noStrike" kern="1200" cap="none" spc="0" normalizeH="0" baseline="0" noProof="0" dirty="0">
                <a:ln>
                  <a:noFill/>
                </a:ln>
                <a:solidFill>
                  <a:srgbClr val="FF0000"/>
                </a:solidFill>
                <a:effectLst/>
                <a:uLnTx/>
                <a:uFillTx/>
                <a:latin typeface="Trebuchet MS" panose="020B0603020202020204"/>
                <a:ea typeface="华文新魏" panose="02010800040101010101" pitchFamily="2" charset="-122"/>
                <a:cs typeface="+mn-cs"/>
              </a:rPr>
              <a:t>资源竞争</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和</a:t>
            </a:r>
            <a:r>
              <a:rPr kumimoji="0" lang="zh-CN" altLang="en-US" sz="2800" b="0" i="0" u="none" strike="noStrike" kern="1200" cap="none" spc="0" normalizeH="0" baseline="0" noProof="0" dirty="0">
                <a:ln>
                  <a:noFill/>
                </a:ln>
                <a:solidFill>
                  <a:srgbClr val="FF0000"/>
                </a:solidFill>
                <a:effectLst/>
                <a:uLnTx/>
                <a:uFillTx/>
                <a:latin typeface="Trebuchet MS" panose="020B0603020202020204"/>
                <a:ea typeface="华文新魏" panose="02010800040101010101" pitchFamily="2" charset="-122"/>
                <a:cs typeface="+mn-cs"/>
              </a:rPr>
              <a:t>服务中断</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风险</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355600" marR="0" lvl="0" indent="-355600" algn="just"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en-US" altLang="zh-CN" sz="28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AMIO</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：采用</a:t>
            </a:r>
            <a:r>
              <a:rPr lang="en-US" altLang="zh-CN" sz="2800" dirty="0">
                <a:solidFill>
                  <a:prstClr val="black"/>
                </a:solidFill>
                <a:latin typeface="Georgia" panose="02040502050405020303"/>
                <a:ea typeface="华文新魏" panose="02010800040101010101" pitchFamily="2" charset="-122"/>
              </a:rPr>
              <a:t>BI-LSTM [1] </a:t>
            </a:r>
            <a:r>
              <a:rPr lang="zh-CN" altLang="en-US" sz="2800" dirty="0">
                <a:solidFill>
                  <a:prstClr val="black"/>
                </a:solidFill>
                <a:latin typeface="Georgia" panose="02040502050405020303"/>
                <a:ea typeface="华文新魏" panose="02010800040101010101" pitchFamily="2" charset="-122"/>
              </a:rPr>
              <a:t>预测微服务未来一段时间内的资源使用情况，并</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根据预测结果提前进行伸缩，有效避免资源使用率达到阈值</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056CFACF-8699-41BE-8A4B-8569036DEEF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4" name="矩形 3">
            <a:extLst>
              <a:ext uri="{FF2B5EF4-FFF2-40B4-BE49-F238E27FC236}">
                <a16:creationId xmlns:a16="http://schemas.microsoft.com/office/drawing/2014/main" id="{6B6E6D9C-B552-4C12-AA07-D4F4DBB23125}"/>
              </a:ext>
            </a:extLst>
          </p:cNvPr>
          <p:cNvSpPr/>
          <p:nvPr/>
        </p:nvSpPr>
        <p:spPr>
          <a:xfrm>
            <a:off x="0" y="6533534"/>
            <a:ext cx="4336905" cy="307777"/>
          </a:xfrm>
          <a:prstGeom prst="rect">
            <a:avLst/>
          </a:prstGeom>
        </p:spPr>
        <p:txBody>
          <a:bodyPr wrap="square">
            <a:spAutoFit/>
          </a:bodyPr>
          <a:lstStyle/>
          <a:p>
            <a:r>
              <a:rPr lang="en-US" altLang="zh-CN" sz="1400" dirty="0"/>
              <a:t>[1] Bidirectional Long Short-Term Memory (BI-LSTM) </a:t>
            </a:r>
            <a:endParaRPr lang="zh-CN" altLang="en-US" sz="1400" dirty="0"/>
          </a:p>
        </p:txBody>
      </p:sp>
    </p:spTree>
    <p:extLst>
      <p:ext uri="{BB962C8B-B14F-4D97-AF65-F5344CB8AC3E}">
        <p14:creationId xmlns:p14="http://schemas.microsoft.com/office/powerpoint/2010/main" val="1546884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C92BAE49-33ED-4D25-8598-643061E7681B}"/>
              </a:ext>
            </a:extLst>
          </p:cNvPr>
          <p:cNvSpPr txBox="1">
            <a:spLocks/>
          </p:cNvSpPr>
          <p:nvPr/>
        </p:nvSpPr>
        <p:spPr>
          <a:xfrm>
            <a:off x="-1" y="324466"/>
            <a:ext cx="6371303"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全自动弹性伸缩机制</a:t>
            </a:r>
          </a:p>
        </p:txBody>
      </p:sp>
      <p:pic>
        <p:nvPicPr>
          <p:cNvPr id="2" name="图片 1">
            <a:extLst>
              <a:ext uri="{FF2B5EF4-FFF2-40B4-BE49-F238E27FC236}">
                <a16:creationId xmlns:a16="http://schemas.microsoft.com/office/drawing/2014/main" id="{7C685A30-C105-417A-B5CA-6B045D3953A4}"/>
              </a:ext>
            </a:extLst>
          </p:cNvPr>
          <p:cNvPicPr>
            <a:picLocks noChangeAspect="1"/>
          </p:cNvPicPr>
          <p:nvPr/>
        </p:nvPicPr>
        <p:blipFill>
          <a:blip r:embed="rId2"/>
          <a:stretch>
            <a:fillRect/>
          </a:stretch>
        </p:blipFill>
        <p:spPr>
          <a:xfrm>
            <a:off x="2160723" y="1270207"/>
            <a:ext cx="4822554" cy="2626617"/>
          </a:xfrm>
          <a:prstGeom prst="rect">
            <a:avLst/>
          </a:prstGeom>
        </p:spPr>
      </p:pic>
      <p:sp>
        <p:nvSpPr>
          <p:cNvPr id="5" name="文本框 4">
            <a:extLst>
              <a:ext uri="{FF2B5EF4-FFF2-40B4-BE49-F238E27FC236}">
                <a16:creationId xmlns:a16="http://schemas.microsoft.com/office/drawing/2014/main" id="{E70E8E2C-B42E-4A9C-BC6E-6E0C8BD1111B}"/>
              </a:ext>
            </a:extLst>
          </p:cNvPr>
          <p:cNvSpPr txBox="1"/>
          <p:nvPr/>
        </p:nvSpPr>
        <p:spPr>
          <a:xfrm>
            <a:off x="544106" y="4111469"/>
            <a:ext cx="8305170" cy="2246769"/>
          </a:xfrm>
          <a:prstGeom prst="rect">
            <a:avLst/>
          </a:prstGeom>
          <a:noFill/>
        </p:spPr>
        <p:txBody>
          <a:bodyPr wrap="square" rtlCol="0">
            <a:spAutoFit/>
          </a:bodyPr>
          <a:lstStyle/>
          <a:p>
            <a:pPr marL="271463" marR="0" lvl="0" indent="-271463"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en-US" altLang="zh-CN" sz="28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W1:</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预测后</a:t>
            </a:r>
            <a:r>
              <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10</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分钟内资源利用率不会超过阈值</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71463" marR="0" lvl="0" indent="-271463"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en-US" altLang="zh-CN" sz="28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W2:</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预测后</a:t>
            </a:r>
            <a:r>
              <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10</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分钟内会超过阈值，按照</a:t>
            </a:r>
            <a:r>
              <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15</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分钟内最大值进行扩展</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71463" marR="0" lvl="0" indent="-271463"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en-US" altLang="zh-CN" sz="28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W3:</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忽略（由扩展前旧数据观测得到）</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71463" marR="0" lvl="0" indent="-271463"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en-US" altLang="zh-CN" sz="28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W4</a:t>
            </a:r>
            <a:r>
              <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扩展的微服务实例以承载并均衡流量</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 name="灯片编号占位符 2">
            <a:extLst>
              <a:ext uri="{FF2B5EF4-FFF2-40B4-BE49-F238E27FC236}">
                <a16:creationId xmlns:a16="http://schemas.microsoft.com/office/drawing/2014/main" id="{74CC0D39-36E9-46FF-B6B3-39139036CD9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3503901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C92BAE49-33ED-4D25-8598-643061E7681B}"/>
              </a:ext>
            </a:extLst>
          </p:cNvPr>
          <p:cNvSpPr txBox="1">
            <a:spLocks/>
          </p:cNvSpPr>
          <p:nvPr/>
        </p:nvSpPr>
        <p:spPr>
          <a:xfrm>
            <a:off x="-1" y="324466"/>
            <a:ext cx="4337733"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初步实验结果</a:t>
            </a:r>
          </a:p>
        </p:txBody>
      </p:sp>
      <p:pic>
        <p:nvPicPr>
          <p:cNvPr id="2" name="图片 1">
            <a:extLst>
              <a:ext uri="{FF2B5EF4-FFF2-40B4-BE49-F238E27FC236}">
                <a16:creationId xmlns:a16="http://schemas.microsoft.com/office/drawing/2014/main" id="{D2334BEE-7EDE-45AA-A503-E2F22B6DBB13}"/>
              </a:ext>
            </a:extLst>
          </p:cNvPr>
          <p:cNvPicPr>
            <a:picLocks noChangeAspect="1"/>
          </p:cNvPicPr>
          <p:nvPr/>
        </p:nvPicPr>
        <p:blipFill>
          <a:blip r:embed="rId2"/>
          <a:stretch>
            <a:fillRect/>
          </a:stretch>
        </p:blipFill>
        <p:spPr>
          <a:xfrm>
            <a:off x="0" y="1545643"/>
            <a:ext cx="9144000" cy="1512447"/>
          </a:xfrm>
          <a:prstGeom prst="rect">
            <a:avLst/>
          </a:prstGeom>
        </p:spPr>
      </p:pic>
      <p:sp>
        <p:nvSpPr>
          <p:cNvPr id="8" name="文本框 7">
            <a:extLst>
              <a:ext uri="{FF2B5EF4-FFF2-40B4-BE49-F238E27FC236}">
                <a16:creationId xmlns:a16="http://schemas.microsoft.com/office/drawing/2014/main" id="{F6BF6526-9459-4051-B128-AAE05C106C3B}"/>
              </a:ext>
            </a:extLst>
          </p:cNvPr>
          <p:cNvSpPr txBox="1"/>
          <p:nvPr/>
        </p:nvSpPr>
        <p:spPr>
          <a:xfrm>
            <a:off x="343844" y="3548171"/>
            <a:ext cx="8456311" cy="2554545"/>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K8s</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采用</a:t>
            </a:r>
            <a:r>
              <a:rPr kumimoji="0" lang="en-US" altLang="zh-CN" sz="2400" b="0" i="1" u="none" strike="noStrike" kern="1200" cap="none" spc="0" normalizeH="0" baseline="0" noProof="0" dirty="0" err="1">
                <a:ln>
                  <a:noFill/>
                </a:ln>
                <a:solidFill>
                  <a:prstClr val="black"/>
                </a:solidFill>
                <a:effectLst/>
                <a:uLnTx/>
                <a:uFillTx/>
                <a:latin typeface="Georgia" panose="02040502050405020303"/>
                <a:ea typeface="华文新魏" panose="02010800040101010101" pitchFamily="2" charset="-122"/>
                <a:cs typeface="+mn-cs"/>
              </a:rPr>
              <a:t>BalanceResourceAllocation</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调度算法</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请求资源越少、微服务实例数量越少，</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355600" marR="0" lvl="0" indent="-355600" algn="l" defTabSz="457200" rtl="0" eaLnBrk="1" fontAlgn="auto" latinLnBrk="0" hangingPunct="1">
              <a:lnSpc>
                <a:spcPct val="100000"/>
              </a:lnSpc>
              <a:spcBef>
                <a:spcPts val="0"/>
              </a:spcBef>
              <a:spcAft>
                <a:spcPts val="0"/>
              </a:spcAft>
              <a:buClrTx/>
              <a:buSzPct val="50000"/>
              <a:buFontTx/>
              <a:buNone/>
              <a:tabLst/>
              <a:defRPr/>
            </a:pPr>
            <a:r>
              <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AMIO</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的所需节点越少，资源利用率越高</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200" b="0" i="0" u="none" strike="noStrike" kern="1200" cap="none" spc="0" normalizeH="0" baseline="0" noProof="0" dirty="0">
                <a:ln>
                  <a:noFill/>
                </a:ln>
                <a:effectLst/>
                <a:uLnTx/>
                <a:uFillTx/>
                <a:latin typeface="Trebuchet MS" panose="020B0603020202020204"/>
                <a:ea typeface="华文新魏" panose="02010800040101010101" pitchFamily="2" charset="-122"/>
                <a:cs typeface="+mn-cs"/>
              </a:rPr>
              <a:t>当部署</a:t>
            </a:r>
            <a:r>
              <a:rPr kumimoji="0" lang="en-US" altLang="zh-CN" sz="3200" b="0" i="0" u="none" strike="noStrike" kern="1200" cap="none" spc="0" normalizeH="0" baseline="0" noProof="0" dirty="0">
                <a:ln>
                  <a:noFill/>
                </a:ln>
                <a:effectLst/>
                <a:uLnTx/>
                <a:uFillTx/>
                <a:latin typeface="Georgia" panose="02040502050405020303"/>
                <a:ea typeface="华文新魏" panose="02010800040101010101" pitchFamily="2" charset="-122"/>
                <a:cs typeface="+mn-cs"/>
              </a:rPr>
              <a:t>50-100</a:t>
            </a:r>
            <a:r>
              <a:rPr kumimoji="0" lang="zh-CN" altLang="en-US" sz="3200" b="0" i="0" u="none" strike="noStrike" kern="1200" cap="none" spc="0" normalizeH="0" baseline="0" noProof="0" dirty="0">
                <a:ln>
                  <a:noFill/>
                </a:ln>
                <a:effectLst/>
                <a:uLnTx/>
                <a:uFillTx/>
                <a:latin typeface="Trebuchet MS" panose="020B0603020202020204"/>
                <a:ea typeface="华文新魏" panose="02010800040101010101" pitchFamily="2" charset="-122"/>
                <a:cs typeface="+mn-cs"/>
              </a:rPr>
              <a:t>个微服务实例时，节点数量可节省</a:t>
            </a:r>
            <a:r>
              <a:rPr kumimoji="0" lang="en-US" altLang="zh-CN" sz="3200" b="0" i="0" u="none" strike="noStrike" kern="1200" cap="none" spc="0" normalizeH="0" baseline="0" noProof="0" dirty="0">
                <a:ln>
                  <a:noFill/>
                </a:ln>
                <a:effectLst/>
                <a:uLnTx/>
                <a:uFillTx/>
                <a:latin typeface="Georgia" panose="02040502050405020303"/>
                <a:ea typeface="华文新魏" panose="02010800040101010101" pitchFamily="2" charset="-122"/>
                <a:cs typeface="+mn-cs"/>
              </a:rPr>
              <a:t>20%-80%</a:t>
            </a:r>
          </a:p>
        </p:txBody>
      </p:sp>
      <p:sp>
        <p:nvSpPr>
          <p:cNvPr id="3" name="灯片编号占位符 2">
            <a:extLst>
              <a:ext uri="{FF2B5EF4-FFF2-40B4-BE49-F238E27FC236}">
                <a16:creationId xmlns:a16="http://schemas.microsoft.com/office/drawing/2014/main" id="{C23000CE-C641-4A26-99AB-66563BC792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813348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C92BAE49-33ED-4D25-8598-643061E7681B}"/>
              </a:ext>
            </a:extLst>
          </p:cNvPr>
          <p:cNvSpPr txBox="1">
            <a:spLocks/>
          </p:cNvSpPr>
          <p:nvPr/>
        </p:nvSpPr>
        <p:spPr>
          <a:xfrm>
            <a:off x="-1" y="324466"/>
            <a:ext cx="4337733"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初步实验结果</a:t>
            </a:r>
          </a:p>
        </p:txBody>
      </p:sp>
      <p:pic>
        <p:nvPicPr>
          <p:cNvPr id="3" name="图片 2">
            <a:extLst>
              <a:ext uri="{FF2B5EF4-FFF2-40B4-BE49-F238E27FC236}">
                <a16:creationId xmlns:a16="http://schemas.microsoft.com/office/drawing/2014/main" id="{CFAEFBE6-C7CC-491E-AEEA-E3968390A648}"/>
              </a:ext>
            </a:extLst>
          </p:cNvPr>
          <p:cNvPicPr>
            <a:picLocks noChangeAspect="1"/>
          </p:cNvPicPr>
          <p:nvPr/>
        </p:nvPicPr>
        <p:blipFill>
          <a:blip r:embed="rId2"/>
          <a:stretch>
            <a:fillRect/>
          </a:stretch>
        </p:blipFill>
        <p:spPr>
          <a:xfrm>
            <a:off x="963519" y="1343791"/>
            <a:ext cx="6748425" cy="2480255"/>
          </a:xfrm>
          <a:prstGeom prst="rect">
            <a:avLst/>
          </a:prstGeom>
        </p:spPr>
      </p:pic>
      <p:sp>
        <p:nvSpPr>
          <p:cNvPr id="7" name="文本框 6">
            <a:extLst>
              <a:ext uri="{FF2B5EF4-FFF2-40B4-BE49-F238E27FC236}">
                <a16:creationId xmlns:a16="http://schemas.microsoft.com/office/drawing/2014/main" id="{3288EA47-9A9F-41F2-91D1-4C80656F71A3}"/>
              </a:ext>
            </a:extLst>
          </p:cNvPr>
          <p:cNvSpPr txBox="1"/>
          <p:nvPr/>
        </p:nvSpPr>
        <p:spPr>
          <a:xfrm>
            <a:off x="343844" y="3963807"/>
            <a:ext cx="8456311" cy="2139047"/>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600"/>
              </a:spcAft>
              <a:buClrTx/>
              <a:buSzPct val="50000"/>
              <a:buFont typeface="Wingdings" panose="05000000000000000000" pitchFamily="2" charset="2"/>
              <a:buChar char="n"/>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Model-based</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：计算时间随微服务实例数量增加呈指数增长</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AMIO</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：计算时间与微服务实例数量成正比，</a:t>
            </a:r>
            <a:r>
              <a:rPr kumimoji="0" lang="zh-CN" altLang="en-US" sz="3200" b="0" i="0" u="none" strike="noStrike" kern="1200" cap="none" spc="0" normalizeH="0" baseline="0" noProof="0" dirty="0">
                <a:ln>
                  <a:noFill/>
                </a:ln>
                <a:effectLst/>
                <a:uLnTx/>
                <a:uFillTx/>
                <a:latin typeface="Trebuchet MS" panose="020B0603020202020204"/>
                <a:ea typeface="华文新魏" panose="02010800040101010101" pitchFamily="2" charset="-122"/>
                <a:cs typeface="+mn-cs"/>
              </a:rPr>
              <a:t>计算一次平均时间为</a:t>
            </a:r>
            <a:r>
              <a:rPr kumimoji="0" lang="en-US" altLang="zh-CN" sz="3200" b="0" i="0" u="none" strike="noStrike" kern="1200" cap="none" spc="0" normalizeH="0" baseline="0" noProof="0" dirty="0">
                <a:ln>
                  <a:noFill/>
                </a:ln>
                <a:solidFill>
                  <a:srgbClr val="FF0000"/>
                </a:solidFill>
                <a:effectLst/>
                <a:uLnTx/>
                <a:uFillTx/>
                <a:latin typeface="Georgia" panose="02040502050405020303"/>
                <a:ea typeface="华文新魏" panose="02010800040101010101" pitchFamily="2" charset="-122"/>
                <a:cs typeface="+mn-cs"/>
              </a:rPr>
              <a:t>3.67ms</a:t>
            </a:r>
          </a:p>
        </p:txBody>
      </p:sp>
      <p:sp>
        <p:nvSpPr>
          <p:cNvPr id="2" name="灯片编号占位符 1">
            <a:extLst>
              <a:ext uri="{FF2B5EF4-FFF2-40B4-BE49-F238E27FC236}">
                <a16:creationId xmlns:a16="http://schemas.microsoft.com/office/drawing/2014/main" id="{243254DE-15DA-402D-96A3-6B094DA9A8D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462557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C92BAE49-33ED-4D25-8598-643061E7681B}"/>
              </a:ext>
            </a:extLst>
          </p:cNvPr>
          <p:cNvSpPr txBox="1">
            <a:spLocks/>
          </p:cNvSpPr>
          <p:nvPr/>
        </p:nvSpPr>
        <p:spPr>
          <a:xfrm>
            <a:off x="-1" y="324466"/>
            <a:ext cx="4337733"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初步实验结果</a:t>
            </a:r>
          </a:p>
        </p:txBody>
      </p:sp>
      <p:pic>
        <p:nvPicPr>
          <p:cNvPr id="2" name="图片 1">
            <a:extLst>
              <a:ext uri="{FF2B5EF4-FFF2-40B4-BE49-F238E27FC236}">
                <a16:creationId xmlns:a16="http://schemas.microsoft.com/office/drawing/2014/main" id="{F4E2344B-B2C0-4AA9-8CC2-E01403A7804E}"/>
              </a:ext>
            </a:extLst>
          </p:cNvPr>
          <p:cNvPicPr>
            <a:picLocks noChangeAspect="1"/>
          </p:cNvPicPr>
          <p:nvPr/>
        </p:nvPicPr>
        <p:blipFill>
          <a:blip r:embed="rId2"/>
          <a:stretch>
            <a:fillRect/>
          </a:stretch>
        </p:blipFill>
        <p:spPr>
          <a:xfrm>
            <a:off x="164837" y="1118557"/>
            <a:ext cx="8572500" cy="2943225"/>
          </a:xfrm>
          <a:prstGeom prst="rect">
            <a:avLst/>
          </a:prstGeom>
        </p:spPr>
      </p:pic>
      <p:sp>
        <p:nvSpPr>
          <p:cNvPr id="4" name="文本框 3">
            <a:extLst>
              <a:ext uri="{FF2B5EF4-FFF2-40B4-BE49-F238E27FC236}">
                <a16:creationId xmlns:a16="http://schemas.microsoft.com/office/drawing/2014/main" id="{D1DB9AB3-B889-46E6-A97F-986FFC2ACDFA}"/>
              </a:ext>
            </a:extLst>
          </p:cNvPr>
          <p:cNvSpPr txBox="1"/>
          <p:nvPr/>
        </p:nvSpPr>
        <p:spPr>
          <a:xfrm>
            <a:off x="566777" y="4262609"/>
            <a:ext cx="8184258" cy="2139047"/>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Alibaba Cluster Data v2017</a:t>
            </a:r>
          </a:p>
          <a:p>
            <a:pPr marL="812800" marR="0" lvl="2" indent="-355600" algn="l" defTabSz="457200" rtl="0" eaLnBrk="1" fontAlgn="auto" latinLnBrk="0" hangingPunct="1">
              <a:lnSpc>
                <a:spcPct val="100000"/>
              </a:lnSpc>
              <a:spcBef>
                <a:spcPts val="0"/>
              </a:spcBef>
              <a:spcAft>
                <a:spcPts val="600"/>
              </a:spcAft>
              <a:buClrTx/>
              <a:buSzPct val="50000"/>
              <a:buFont typeface="Wingdings" panose="05000000000000000000" pitchFamily="2" charset="2"/>
              <a:buChar char="l"/>
              <a:tabLst/>
              <a:defRPr/>
            </a:pP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1300</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台机器收集</a:t>
            </a: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24</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小时的真实数据</a:t>
            </a:r>
            <a:endParaRPr kumimoji="0" lang="en-US" altLang="zh-CN"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预测微服务未来</a:t>
            </a: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15</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分钟</a:t>
            </a: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CPU</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和内存使用情况，预测误差</a:t>
            </a: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RMSE</a:t>
            </a: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为</a:t>
            </a:r>
            <a:r>
              <a:rPr kumimoji="0" lang="en-US" altLang="zh-CN" sz="3200" b="0" i="0" u="none" strike="noStrike" kern="1200" cap="none" spc="0" normalizeH="0" baseline="0" noProof="0" dirty="0">
                <a:ln>
                  <a:noFill/>
                </a:ln>
                <a:solidFill>
                  <a:prstClr val="black"/>
                </a:solidFill>
                <a:effectLst/>
                <a:uLnTx/>
                <a:uFillTx/>
                <a:latin typeface="Georgia" panose="02040502050405020303"/>
                <a:ea typeface="华文新魏" panose="02010800040101010101" pitchFamily="2" charset="-122"/>
                <a:cs typeface="+mn-cs"/>
              </a:rPr>
              <a:t>2.85</a:t>
            </a:r>
          </a:p>
        </p:txBody>
      </p:sp>
      <p:sp>
        <p:nvSpPr>
          <p:cNvPr id="3" name="灯片编号占位符 2">
            <a:extLst>
              <a:ext uri="{FF2B5EF4-FFF2-40B4-BE49-F238E27FC236}">
                <a16:creationId xmlns:a16="http://schemas.microsoft.com/office/drawing/2014/main" id="{ED85B9BB-B5AE-46E3-A611-ED5508598A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60678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C92BAE49-33ED-4D25-8598-643061E7681B}"/>
              </a:ext>
            </a:extLst>
          </p:cNvPr>
          <p:cNvSpPr txBox="1">
            <a:spLocks/>
          </p:cNvSpPr>
          <p:nvPr/>
        </p:nvSpPr>
        <p:spPr>
          <a:xfrm>
            <a:off x="-1" y="324466"/>
            <a:ext cx="1707777"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结论</a:t>
            </a:r>
          </a:p>
        </p:txBody>
      </p:sp>
      <p:sp>
        <p:nvSpPr>
          <p:cNvPr id="4" name="文本框 3">
            <a:extLst>
              <a:ext uri="{FF2B5EF4-FFF2-40B4-BE49-F238E27FC236}">
                <a16:creationId xmlns:a16="http://schemas.microsoft.com/office/drawing/2014/main" id="{D1DB9AB3-B889-46E6-A97F-986FFC2ACDFA}"/>
              </a:ext>
            </a:extLst>
          </p:cNvPr>
          <p:cNvSpPr txBox="1"/>
          <p:nvPr/>
        </p:nvSpPr>
        <p:spPr>
          <a:xfrm>
            <a:off x="194982" y="1289953"/>
            <a:ext cx="8949017" cy="5016758"/>
          </a:xfrm>
          <a:prstGeom prst="rect">
            <a:avLst/>
          </a:prstGeom>
          <a:noFill/>
        </p:spPr>
        <p:txBody>
          <a:bodyPr wrap="square" rtlCol="0">
            <a:spAutoFit/>
          </a:bodyPr>
          <a:lstStyle/>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低成本调度机制</a:t>
            </a:r>
            <a:endPar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endParaRPr>
          </a:p>
          <a:p>
            <a:pPr marL="914400" marR="0" lvl="1" indent="-4572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zh-CN" altLang="en-US"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调度时间与微服务实例数量成正比，平均调度计算时间为</a:t>
            </a:r>
            <a:r>
              <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3.67ms</a:t>
            </a:r>
          </a:p>
          <a:p>
            <a:pPr marL="914400" marR="0" lvl="1" indent="-4572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zh-CN" altLang="en-US"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对于大规模微服务可快速获得较优部署方案</a:t>
            </a:r>
            <a:endPar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endParaRPr>
          </a:p>
          <a:p>
            <a:pPr marL="914400" marR="0" lvl="1" indent="-4572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zh-CN" altLang="en-US"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可减少集群中活跃节点数量，提高集群资源利用率，降低成本</a:t>
            </a:r>
            <a:endPar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endParaRPr>
          </a:p>
          <a:p>
            <a:pPr marL="355600" marR="0" lvl="0" indent="-3556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n"/>
              <a:tabLst/>
              <a:defRPr/>
            </a:pPr>
            <a:r>
              <a:rPr kumimoji="0" lang="zh-CN" altLang="en-US"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全自动伸缩机制</a:t>
            </a:r>
            <a:endPar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endParaRPr>
          </a:p>
          <a:p>
            <a:pPr marL="914400" marR="0" lvl="1" indent="-4572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zh-CN" altLang="en-US"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能够准确根据历史数据预测后续资源使用</a:t>
            </a:r>
            <a:endPar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endParaRPr>
          </a:p>
          <a:p>
            <a:pPr marL="914400" marR="0" lvl="1" indent="-4572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zh-CN" altLang="en-US"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能够根据预测结果提前进行伸缩操作</a:t>
            </a:r>
            <a:endPar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endParaRPr>
          </a:p>
          <a:p>
            <a:pPr marL="914400" marR="0" lvl="1" indent="-4572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l"/>
              <a:tabLst/>
              <a:defRPr/>
            </a:pPr>
            <a:r>
              <a:rPr kumimoji="0" lang="zh-CN" altLang="en-US"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rPr>
              <a:t>通过及时伸缩，保证服务质量</a:t>
            </a:r>
            <a:endPar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endParaRPr>
          </a:p>
        </p:txBody>
      </p:sp>
      <p:sp>
        <p:nvSpPr>
          <p:cNvPr id="3" name="灯片编号占位符 2">
            <a:extLst>
              <a:ext uri="{FF2B5EF4-FFF2-40B4-BE49-F238E27FC236}">
                <a16:creationId xmlns:a16="http://schemas.microsoft.com/office/drawing/2014/main" id="{ED85B9BB-B5AE-46E3-A611-ED5508598A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3621512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54D29-E13F-4EE4-B81C-ACD977961695}"/>
              </a:ext>
            </a:extLst>
          </p:cNvPr>
          <p:cNvSpPr txBox="1">
            <a:spLocks/>
          </p:cNvSpPr>
          <p:nvPr/>
        </p:nvSpPr>
        <p:spPr>
          <a:xfrm>
            <a:off x="0" y="324466"/>
            <a:ext cx="208938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zh-CN" altLang="en-US" sz="54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目录</a:t>
            </a:r>
          </a:p>
        </p:txBody>
      </p:sp>
      <p:sp>
        <p:nvSpPr>
          <p:cNvPr id="3" name="文本框 2">
            <a:extLst>
              <a:ext uri="{FF2B5EF4-FFF2-40B4-BE49-F238E27FC236}">
                <a16:creationId xmlns:a16="http://schemas.microsoft.com/office/drawing/2014/main" id="{65497720-D8B4-407D-B843-69D37B03F145}"/>
              </a:ext>
            </a:extLst>
          </p:cNvPr>
          <p:cNvSpPr txBox="1"/>
          <p:nvPr/>
        </p:nvSpPr>
        <p:spPr>
          <a:xfrm>
            <a:off x="934078" y="1522771"/>
            <a:ext cx="7170161" cy="3785652"/>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zh-CN" altLang="en-US" sz="3200" dirty="0">
                <a:solidFill>
                  <a:schemeClr val="bg1">
                    <a:lumMod val="75000"/>
                  </a:schemeClr>
                </a:solidFill>
              </a:rPr>
              <a:t>微服务</a:t>
            </a:r>
            <a:endParaRPr lang="en-US" altLang="zh-CN" sz="3200" dirty="0">
              <a:solidFill>
                <a:schemeClr val="bg1">
                  <a:lumMod val="75000"/>
                </a:schemeClr>
              </a:solidFill>
            </a:endParaRPr>
          </a:p>
          <a:p>
            <a:pPr marL="457200" indent="-457200">
              <a:lnSpc>
                <a:spcPct val="150000"/>
              </a:lnSpc>
              <a:buFont typeface="Wingdings" panose="05000000000000000000" pitchFamily="2" charset="2"/>
              <a:buChar char="Ø"/>
            </a:pPr>
            <a:r>
              <a:rPr lang="zh-CN" altLang="en-US" sz="3200" dirty="0">
                <a:solidFill>
                  <a:schemeClr val="bg1">
                    <a:lumMod val="75000"/>
                  </a:schemeClr>
                </a:solidFill>
              </a:rPr>
              <a:t>基于</a:t>
            </a:r>
            <a:r>
              <a:rPr lang="en-US" altLang="zh-CN" sz="3200" dirty="0">
                <a:solidFill>
                  <a:schemeClr val="bg1">
                    <a:lumMod val="75000"/>
                  </a:schemeClr>
                </a:solidFill>
                <a:latin typeface="Candara" panose="020E0502030303020204" pitchFamily="34" charset="0"/>
              </a:rPr>
              <a:t>AI</a:t>
            </a:r>
            <a:r>
              <a:rPr lang="zh-CN" altLang="en-US" sz="3200" dirty="0">
                <a:solidFill>
                  <a:schemeClr val="bg1">
                    <a:lumMod val="75000"/>
                  </a:schemeClr>
                </a:solidFill>
              </a:rPr>
              <a:t>的微服务编排器</a:t>
            </a:r>
            <a:endParaRPr lang="en-US" altLang="zh-CN" sz="3200" dirty="0">
              <a:solidFill>
                <a:schemeClr val="bg1">
                  <a:lumMod val="75000"/>
                </a:schemeClr>
              </a:solidFill>
            </a:endParaRPr>
          </a:p>
          <a:p>
            <a:pPr marL="457200" indent="-457200">
              <a:lnSpc>
                <a:spcPct val="150000"/>
              </a:lnSpc>
              <a:buFont typeface="Wingdings" panose="05000000000000000000" pitchFamily="2" charset="2"/>
              <a:buChar char="Ø"/>
            </a:pPr>
            <a:r>
              <a:rPr lang="zh-CN" altLang="en-US" sz="3200" dirty="0"/>
              <a:t>自动的微服务间访问控制</a:t>
            </a:r>
            <a:endParaRPr lang="en-US" altLang="zh-CN" sz="3200" dirty="0"/>
          </a:p>
          <a:p>
            <a:pPr marL="742950" lvl="1" indent="-285750">
              <a:buFont typeface="Arial" panose="020B0604020202020204" pitchFamily="34" charset="0"/>
              <a:buChar char="•"/>
              <a:defRPr/>
            </a:pPr>
            <a:r>
              <a:rPr lang="zh-CN" altLang="en-US" sz="3200" dirty="0">
                <a:solidFill>
                  <a:prstClr val="black"/>
                </a:solidFill>
              </a:rPr>
              <a:t>基于静态分析的请求提取</a:t>
            </a:r>
            <a:endParaRPr lang="en-US" altLang="zh-CN" sz="3200" dirty="0">
              <a:solidFill>
                <a:prstClr val="black"/>
              </a:solidFill>
            </a:endParaRPr>
          </a:p>
          <a:p>
            <a:pPr marL="742950" lvl="1" indent="-285750">
              <a:buFont typeface="Arial" panose="020B0604020202020204" pitchFamily="34" charset="0"/>
              <a:buChar char="•"/>
              <a:defRPr/>
            </a:pPr>
            <a:r>
              <a:rPr lang="zh-CN" altLang="en-US" sz="3200" dirty="0">
                <a:solidFill>
                  <a:prstClr val="black"/>
                </a:solidFill>
              </a:rPr>
              <a:t>细粒度的访问策略生成</a:t>
            </a:r>
            <a:endParaRPr lang="en-US" altLang="zh-CN" sz="3200" dirty="0">
              <a:solidFill>
                <a:prstClr val="black"/>
              </a:solidFill>
            </a:endParaRPr>
          </a:p>
          <a:p>
            <a:pPr marL="742950" lvl="1" indent="-285750">
              <a:buFont typeface="Arial" panose="020B0604020202020204" pitchFamily="34" charset="0"/>
              <a:buChar char="•"/>
              <a:defRPr/>
            </a:pPr>
            <a:r>
              <a:rPr lang="zh-CN" altLang="en-US" sz="3200" dirty="0">
                <a:solidFill>
                  <a:prstClr val="black"/>
                </a:solidFill>
              </a:rPr>
              <a:t>两阶段的微服务改变处理</a:t>
            </a:r>
            <a:endParaRPr lang="en-US" altLang="zh-CN" sz="3200" dirty="0">
              <a:solidFill>
                <a:srgbClr val="0070C0"/>
              </a:solidFill>
            </a:endParaRPr>
          </a:p>
        </p:txBody>
      </p:sp>
      <p:sp>
        <p:nvSpPr>
          <p:cNvPr id="4" name="灯片编号占位符 3">
            <a:extLst>
              <a:ext uri="{FF2B5EF4-FFF2-40B4-BE49-F238E27FC236}">
                <a16:creationId xmlns:a16="http://schemas.microsoft.com/office/drawing/2014/main" id="{20EA2528-61D9-4499-8E04-2AE2BA905AF7}"/>
              </a:ext>
            </a:extLst>
          </p:cNvPr>
          <p:cNvSpPr>
            <a:spLocks noGrp="1"/>
          </p:cNvSpPr>
          <p:nvPr>
            <p:ph type="sldNum" sz="quarter" idx="12"/>
          </p:nvPr>
        </p:nvSpPr>
        <p:spPr/>
        <p:txBody>
          <a:bodyPr/>
          <a:lstStyle/>
          <a:p>
            <a:fld id="{F87959DA-3FC8-4348-9F79-77E9D994DBAA}" type="slidenum">
              <a:rPr lang="zh-CN" altLang="en-US" smtClean="0"/>
              <a:t>38</a:t>
            </a:fld>
            <a:endParaRPr lang="zh-CN" altLang="en-US"/>
          </a:p>
        </p:txBody>
      </p:sp>
    </p:spTree>
    <p:extLst>
      <p:ext uri="{BB962C8B-B14F-4D97-AF65-F5344CB8AC3E}">
        <p14:creationId xmlns:p14="http://schemas.microsoft.com/office/powerpoint/2010/main" val="1953000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0A2940F-D7EC-4457-BBDA-A32FD187C08B}"/>
              </a:ext>
            </a:extLst>
          </p:cNvPr>
          <p:cNvSpPr txBox="1"/>
          <p:nvPr/>
        </p:nvSpPr>
        <p:spPr>
          <a:xfrm>
            <a:off x="155699" y="185623"/>
            <a:ext cx="7109639"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刻不容缓的微服务安全</a:t>
            </a:r>
          </a:p>
        </p:txBody>
      </p:sp>
      <p:sp>
        <p:nvSpPr>
          <p:cNvPr id="4" name="矩形 3">
            <a:extLst>
              <a:ext uri="{FF2B5EF4-FFF2-40B4-BE49-F238E27FC236}">
                <a16:creationId xmlns:a16="http://schemas.microsoft.com/office/drawing/2014/main" id="{51D3F253-87EA-4CF0-A79B-416BC855DFC0}"/>
              </a:ext>
            </a:extLst>
          </p:cNvPr>
          <p:cNvSpPr/>
          <p:nvPr/>
        </p:nvSpPr>
        <p:spPr>
          <a:xfrm>
            <a:off x="642549" y="4238220"/>
            <a:ext cx="8068961"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Tak et al </a:t>
            </a:r>
            <a:r>
              <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[1] </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在</a:t>
            </a:r>
            <a:r>
              <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2018</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年的研究指出，92% 的容器</a:t>
            </a:r>
            <a:r>
              <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image</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存在可能被利用的包漏洞。</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这意味着</a:t>
            </a:r>
            <a:r>
              <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endPar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5" name="矩形 4">
            <a:extLst>
              <a:ext uri="{FF2B5EF4-FFF2-40B4-BE49-F238E27FC236}">
                <a16:creationId xmlns:a16="http://schemas.microsoft.com/office/drawing/2014/main" id="{7AC16EDB-A099-44FE-9268-F3A4B24019C7}"/>
              </a:ext>
            </a:extLst>
          </p:cNvPr>
          <p:cNvSpPr/>
          <p:nvPr/>
        </p:nvSpPr>
        <p:spPr>
          <a:xfrm>
            <a:off x="642550" y="1112757"/>
            <a:ext cx="7797111" cy="129266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Eras Medium ITC" panose="020B0602030504020804" pitchFamily="34" charset="0"/>
                <a:ea typeface="华文新魏" panose="02010800040101010101" pitchFamily="2" charset="-122"/>
                <a:cs typeface="+mn-cs"/>
              </a:rPr>
              <a:t>Complexity</a:t>
            </a:r>
            <a:r>
              <a:rPr kumimoji="0" lang="en-US" altLang="zh-CN" sz="1800" b="0" i="0" u="none" strike="noStrike" kern="1200" cap="none" spc="0" normalizeH="0" baseline="0" noProof="0" dirty="0">
                <a:ln>
                  <a:noFill/>
                </a:ln>
                <a:solidFill>
                  <a:srgbClr val="676767"/>
                </a:solidFill>
                <a:effectLst/>
                <a:uLnTx/>
                <a:uFillTx/>
                <a:latin typeface="Eras Medium ITC" panose="020B0602030504020804" pitchFamily="34" charset="0"/>
                <a:ea typeface="华文新魏" panose="02010800040101010101" pitchFamily="2" charset="-122"/>
                <a:cs typeface="+mn-cs"/>
              </a:rPr>
              <a:t> remains the No. 1 concern, with more than 44% of respondents citing it as their biggest challenge followed by reliability (43%); monitoring (38%); and difficulty in choosing an orchestration solution (40%).</a:t>
            </a:r>
            <a:endParaRPr kumimoji="0" lang="zh-CN" altLang="en-US" sz="1800" b="0" i="0" u="none" strike="noStrike" kern="1200" cap="none" spc="0" normalizeH="0" baseline="0" noProof="0" dirty="0">
              <a:ln>
                <a:noFill/>
              </a:ln>
              <a:solidFill>
                <a:prstClr val="black"/>
              </a:solidFill>
              <a:effectLst/>
              <a:uLnTx/>
              <a:uFillTx/>
              <a:latin typeface="Eras Medium ITC" panose="020B0602030504020804" pitchFamily="34" charset="0"/>
              <a:ea typeface="华文新魏" panose="02010800040101010101" pitchFamily="2" charset="-122"/>
              <a:cs typeface="+mn-cs"/>
            </a:endParaRPr>
          </a:p>
        </p:txBody>
      </p:sp>
      <p:sp>
        <p:nvSpPr>
          <p:cNvPr id="6" name="矩形 5">
            <a:extLst>
              <a:ext uri="{FF2B5EF4-FFF2-40B4-BE49-F238E27FC236}">
                <a16:creationId xmlns:a16="http://schemas.microsoft.com/office/drawing/2014/main" id="{BEECAF4B-A0E7-4E4A-A71F-A20C22C56A2B}"/>
              </a:ext>
            </a:extLst>
          </p:cNvPr>
          <p:cNvSpPr/>
          <p:nvPr/>
        </p:nvSpPr>
        <p:spPr>
          <a:xfrm>
            <a:off x="642549" y="2376173"/>
            <a:ext cx="7797111" cy="1569660"/>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676767"/>
                </a:solidFill>
                <a:effectLst/>
                <a:uLnTx/>
                <a:uFillTx/>
                <a:latin typeface="Eras Medium ITC" panose="020B0602030504020804" pitchFamily="34" charset="0"/>
                <a:ea typeface="华文新魏" panose="02010800040101010101" pitchFamily="2" charset="-122"/>
                <a:cs typeface="+mn-cs"/>
              </a:rPr>
              <a:t>In contrast, for the North American respondents, </a:t>
            </a:r>
            <a:r>
              <a:rPr kumimoji="0" lang="en-US" altLang="zh-CN" sz="2400" b="1" i="0" u="none" strike="noStrike" kern="1200" cap="none" spc="0" normalizeH="0" baseline="0" noProof="0" dirty="0">
                <a:ln>
                  <a:noFill/>
                </a:ln>
                <a:solidFill>
                  <a:srgbClr val="FF0000"/>
                </a:solidFill>
                <a:effectLst/>
                <a:uLnTx/>
                <a:uFillTx/>
                <a:latin typeface="Eras Medium ITC" panose="020B0602030504020804" pitchFamily="34" charset="0"/>
                <a:ea typeface="华文新魏" panose="02010800040101010101" pitchFamily="2" charset="-122"/>
                <a:cs typeface="+mn-cs"/>
              </a:rPr>
              <a:t>security</a:t>
            </a:r>
            <a:r>
              <a:rPr kumimoji="0" lang="en-US" altLang="zh-CN" sz="1800" b="0" i="0" u="none" strike="noStrike" kern="1200" cap="none" spc="0" normalizeH="0" baseline="0" noProof="0" dirty="0">
                <a:ln>
                  <a:noFill/>
                </a:ln>
                <a:solidFill>
                  <a:srgbClr val="676767"/>
                </a:solidFill>
                <a:effectLst/>
                <a:uLnTx/>
                <a:uFillTx/>
                <a:latin typeface="Eras Medium ITC" panose="020B0602030504020804" pitchFamily="34" charset="0"/>
                <a:ea typeface="华文新魏" panose="02010800040101010101" pitchFamily="2" charset="-122"/>
                <a:cs typeface="+mn-cs"/>
              </a:rPr>
              <a:t> remains the No. 1 concern, with 43% of respondents citing it as their biggest challenge followed by storage (41%); networking (38%); monitoring (38%); complexity (35%) and logging (32%).</a:t>
            </a:r>
          </a:p>
          <a:p>
            <a:pPr marL="0" marR="0" lvl="0" indent="0" algn="r" defTabSz="457200" rtl="0" eaLnBrk="1" fontAlgn="base"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676767"/>
                </a:solidFill>
                <a:effectLst/>
                <a:uLnTx/>
                <a:uFillTx/>
                <a:latin typeface="Eras Medium ITC" panose="020B0602030504020804" pitchFamily="34" charset="0"/>
                <a:ea typeface="华文新魏" panose="02010800040101010101" pitchFamily="2" charset="-122"/>
                <a:cs typeface="+mn-cs"/>
              </a:rPr>
              <a:t>-- An CNCF Survey in 2018</a:t>
            </a:r>
          </a:p>
        </p:txBody>
      </p:sp>
      <p:sp>
        <p:nvSpPr>
          <p:cNvPr id="7" name="文本框 6">
            <a:extLst>
              <a:ext uri="{FF2B5EF4-FFF2-40B4-BE49-F238E27FC236}">
                <a16:creationId xmlns:a16="http://schemas.microsoft.com/office/drawing/2014/main" id="{A8B6996D-0BA8-4F3A-854C-D3F76BAC106C}"/>
              </a:ext>
            </a:extLst>
          </p:cNvPr>
          <p:cNvSpPr txBox="1"/>
          <p:nvPr/>
        </p:nvSpPr>
        <p:spPr>
          <a:xfrm>
            <a:off x="3075956" y="5223105"/>
            <a:ext cx="346761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0000"/>
                </a:solidFill>
                <a:effectLst/>
                <a:uLnTx/>
                <a:uFillTx/>
                <a:latin typeface="Trebuchet MS" panose="020B0603020202020204"/>
                <a:ea typeface="华文新魏" panose="02010800040101010101" pitchFamily="2" charset="-122"/>
                <a:cs typeface="+mn-cs"/>
              </a:rPr>
              <a:t>微服务可能被攻破</a:t>
            </a:r>
          </a:p>
        </p:txBody>
      </p:sp>
      <p:sp>
        <p:nvSpPr>
          <p:cNvPr id="9" name="矩形 8">
            <a:extLst>
              <a:ext uri="{FF2B5EF4-FFF2-40B4-BE49-F238E27FC236}">
                <a16:creationId xmlns:a16="http://schemas.microsoft.com/office/drawing/2014/main" id="{D8537647-8021-4F92-8D3A-7D38C610F4BF}"/>
              </a:ext>
            </a:extLst>
          </p:cNvPr>
          <p:cNvSpPr/>
          <p:nvPr/>
        </p:nvSpPr>
        <p:spPr>
          <a:xfrm>
            <a:off x="642550" y="6351373"/>
            <a:ext cx="785889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[1] B. </a:t>
            </a:r>
            <a:r>
              <a:rPr kumimoji="0" lang="en-US" altLang="zh-CN" sz="1200" b="0" i="0" u="none" strike="noStrike" kern="1200" cap="none" spc="0" normalizeH="0" baseline="0" noProof="0" dirty="0" err="1">
                <a:ln>
                  <a:noFill/>
                </a:ln>
                <a:solidFill>
                  <a:prstClr val="black"/>
                </a:solidFill>
                <a:effectLst/>
                <a:uLnTx/>
                <a:uFillTx/>
                <a:latin typeface="Trebuchet MS" panose="020B0603020202020204"/>
                <a:ea typeface="华文新魏" panose="02010800040101010101" pitchFamily="2" charset="-122"/>
                <a:cs typeface="+mn-cs"/>
              </a:rPr>
              <a:t>Tak</a:t>
            </a:r>
            <a:r>
              <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H. Kim, S. </a:t>
            </a:r>
            <a:r>
              <a:rPr kumimoji="0" lang="en-US" altLang="zh-CN" sz="1200" b="0" i="0" u="none" strike="noStrike" kern="1200" cap="none" spc="0" normalizeH="0" baseline="0" noProof="0" dirty="0" err="1">
                <a:ln>
                  <a:noFill/>
                </a:ln>
                <a:solidFill>
                  <a:prstClr val="black"/>
                </a:solidFill>
                <a:effectLst/>
                <a:uLnTx/>
                <a:uFillTx/>
                <a:latin typeface="Trebuchet MS" panose="020B0603020202020204"/>
                <a:ea typeface="华文新魏" panose="02010800040101010101" pitchFamily="2" charset="-122"/>
                <a:cs typeface="+mn-cs"/>
              </a:rPr>
              <a:t>Suneja</a:t>
            </a:r>
            <a:r>
              <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C. </a:t>
            </a:r>
            <a:r>
              <a:rPr kumimoji="0" lang="en-US" altLang="zh-CN" sz="1200" b="0" i="0" u="none" strike="noStrike" kern="1200" cap="none" spc="0" normalizeH="0" baseline="0" noProof="0" dirty="0" err="1">
                <a:ln>
                  <a:noFill/>
                </a:ln>
                <a:solidFill>
                  <a:prstClr val="black"/>
                </a:solidFill>
                <a:effectLst/>
                <a:uLnTx/>
                <a:uFillTx/>
                <a:latin typeface="Trebuchet MS" panose="020B0603020202020204"/>
                <a:ea typeface="华文新魏" panose="02010800040101010101" pitchFamily="2" charset="-122"/>
                <a:cs typeface="+mn-cs"/>
              </a:rPr>
              <a:t>Isci</a:t>
            </a:r>
            <a:r>
              <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and P. </a:t>
            </a:r>
            <a:r>
              <a:rPr kumimoji="0" lang="en-US" altLang="zh-CN" sz="1200" b="0" i="0" u="none" strike="noStrike" kern="1200" cap="none" spc="0" normalizeH="0" baseline="0" noProof="0" dirty="0" err="1">
                <a:ln>
                  <a:noFill/>
                </a:ln>
                <a:solidFill>
                  <a:prstClr val="black"/>
                </a:solidFill>
                <a:effectLst/>
                <a:uLnTx/>
                <a:uFillTx/>
                <a:latin typeface="Trebuchet MS" panose="020B0603020202020204"/>
                <a:ea typeface="华文新魏" panose="02010800040101010101" pitchFamily="2" charset="-122"/>
                <a:cs typeface="+mn-cs"/>
              </a:rPr>
              <a:t>Kudva</a:t>
            </a:r>
            <a:r>
              <a:rPr kumimoji="0" lang="en-US" altLang="zh-CN"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“Security analysis of container images using cloud analytics framework,” in International Conference on Web Services. Springer, 2018, pp. 116–133</a:t>
            </a:r>
            <a:endParaRPr kumimoji="0" lang="zh-CN" altLang="en-US" sz="1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 name="灯片编号占位符 1">
            <a:extLst>
              <a:ext uri="{FF2B5EF4-FFF2-40B4-BE49-F238E27FC236}">
                <a16:creationId xmlns:a16="http://schemas.microsoft.com/office/drawing/2014/main" id="{8C92DAEE-2F08-4BA4-9E10-9E103300051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99004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6DBB0E-F2E1-425F-9DF1-00B1E8F5FFF1}"/>
              </a:ext>
            </a:extLst>
          </p:cNvPr>
          <p:cNvSpPr txBox="1">
            <a:spLocks/>
          </p:cNvSpPr>
          <p:nvPr/>
        </p:nvSpPr>
        <p:spPr>
          <a:xfrm>
            <a:off x="-1" y="324466"/>
            <a:ext cx="3296266"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发展历程</a:t>
            </a:r>
          </a:p>
        </p:txBody>
      </p:sp>
      <p:pic>
        <p:nvPicPr>
          <p:cNvPr id="120" name="Picture 4" descr="Related image">
            <a:extLst>
              <a:ext uri="{FF2B5EF4-FFF2-40B4-BE49-F238E27FC236}">
                <a16:creationId xmlns:a16="http://schemas.microsoft.com/office/drawing/2014/main" id="{68486D7E-511B-49D9-94CB-B6626C44480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21440" y="3941370"/>
            <a:ext cx="2453383" cy="2331415"/>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a:extLst>
              <a:ext uri="{FF2B5EF4-FFF2-40B4-BE49-F238E27FC236}">
                <a16:creationId xmlns:a16="http://schemas.microsoft.com/office/drawing/2014/main" id="{EF980EF9-9689-48FE-9E9A-CB63DDC5745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pic>
        <p:nvPicPr>
          <p:cNvPr id="9" name="Picture 2" descr="Related image">
            <a:extLst>
              <a:ext uri="{FF2B5EF4-FFF2-40B4-BE49-F238E27FC236}">
                <a16:creationId xmlns:a16="http://schemas.microsoft.com/office/drawing/2014/main" id="{E5B4B280-AC6B-4EFB-8485-C5D74E89EBC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382225" y="2180586"/>
            <a:ext cx="2515901" cy="2496828"/>
          </a:xfrm>
          <a:prstGeom prst="rect">
            <a:avLst/>
          </a:prstGeom>
          <a:noFill/>
          <a:extLst>
            <a:ext uri="{909E8E84-426E-40DD-AFC4-6F175D3DCCD1}">
              <a14:hiddenFill xmlns:a14="http://schemas.microsoft.com/office/drawing/2010/main">
                <a:solidFill>
                  <a:srgbClr val="FFFFFF"/>
                </a:solidFill>
              </a14:hiddenFill>
            </a:ext>
          </a:extLst>
        </p:spPr>
      </p:pic>
      <p:sp>
        <p:nvSpPr>
          <p:cNvPr id="17" name="箭头: V 形 16">
            <a:extLst>
              <a:ext uri="{FF2B5EF4-FFF2-40B4-BE49-F238E27FC236}">
                <a16:creationId xmlns:a16="http://schemas.microsoft.com/office/drawing/2014/main" id="{C01EE406-21FB-48A0-B27A-BBF515D90744}"/>
              </a:ext>
            </a:extLst>
          </p:cNvPr>
          <p:cNvSpPr/>
          <p:nvPr/>
        </p:nvSpPr>
        <p:spPr>
          <a:xfrm>
            <a:off x="331794" y="3121481"/>
            <a:ext cx="2891118" cy="523220"/>
          </a:xfrm>
          <a:prstGeom prst="chevron">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传统服务架构</a:t>
            </a:r>
          </a:p>
        </p:txBody>
      </p:sp>
      <p:sp>
        <p:nvSpPr>
          <p:cNvPr id="21" name="箭头: V 形 20">
            <a:extLst>
              <a:ext uri="{FF2B5EF4-FFF2-40B4-BE49-F238E27FC236}">
                <a16:creationId xmlns:a16="http://schemas.microsoft.com/office/drawing/2014/main" id="{3FD0C3A9-E229-489F-83AA-3632E38C17BB}"/>
              </a:ext>
            </a:extLst>
          </p:cNvPr>
          <p:cNvSpPr/>
          <p:nvPr/>
        </p:nvSpPr>
        <p:spPr>
          <a:xfrm>
            <a:off x="3141483" y="2339590"/>
            <a:ext cx="3240742" cy="523220"/>
          </a:xfrm>
          <a:prstGeom prst="chevron">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分布式服务架构</a:t>
            </a:r>
          </a:p>
        </p:txBody>
      </p:sp>
      <p:sp>
        <p:nvSpPr>
          <p:cNvPr id="22" name="箭头: V 形 21">
            <a:extLst>
              <a:ext uri="{FF2B5EF4-FFF2-40B4-BE49-F238E27FC236}">
                <a16:creationId xmlns:a16="http://schemas.microsoft.com/office/drawing/2014/main" id="{80A724EE-9346-4586-950E-D5481B1E63AC}"/>
              </a:ext>
            </a:extLst>
          </p:cNvPr>
          <p:cNvSpPr/>
          <p:nvPr/>
        </p:nvSpPr>
        <p:spPr>
          <a:xfrm>
            <a:off x="6447505" y="1508160"/>
            <a:ext cx="2515901" cy="523220"/>
          </a:xfrm>
          <a:prstGeom prst="chevron">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微服务架构</a:t>
            </a:r>
          </a:p>
        </p:txBody>
      </p:sp>
      <p:pic>
        <p:nvPicPr>
          <p:cNvPr id="18" name="图片 17">
            <a:extLst>
              <a:ext uri="{FF2B5EF4-FFF2-40B4-BE49-F238E27FC236}">
                <a16:creationId xmlns:a16="http://schemas.microsoft.com/office/drawing/2014/main" id="{4A10B89D-0D84-45EF-ADAC-A5EFB6E829F6}"/>
              </a:ext>
            </a:extLst>
          </p:cNvPr>
          <p:cNvPicPr>
            <a:picLocks noChangeAspect="1"/>
          </p:cNvPicPr>
          <p:nvPr/>
        </p:nvPicPr>
        <p:blipFill>
          <a:blip r:embed="rId5"/>
          <a:stretch>
            <a:fillRect/>
          </a:stretch>
        </p:blipFill>
        <p:spPr>
          <a:xfrm>
            <a:off x="3488094" y="3020719"/>
            <a:ext cx="2453383" cy="2402648"/>
          </a:xfrm>
          <a:prstGeom prst="rect">
            <a:avLst/>
          </a:prstGeom>
        </p:spPr>
      </p:pic>
    </p:spTree>
    <p:extLst>
      <p:ext uri="{BB962C8B-B14F-4D97-AF65-F5344CB8AC3E}">
        <p14:creationId xmlns:p14="http://schemas.microsoft.com/office/powerpoint/2010/main" val="2645031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CFB6134-D58B-40A4-AC06-7113F6E67202}"/>
              </a:ext>
            </a:extLst>
          </p:cNvPr>
          <p:cNvSpPr txBox="1"/>
          <p:nvPr/>
        </p:nvSpPr>
        <p:spPr>
          <a:xfrm>
            <a:off x="319776" y="367825"/>
            <a:ext cx="4339651"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r>
              <a:rPr lang="zh-CN" altLang="en-US" spc="-300" dirty="0"/>
              <a:t>潜在的攻击面</a:t>
            </a:r>
          </a:p>
        </p:txBody>
      </p:sp>
      <p:grpSp>
        <p:nvGrpSpPr>
          <p:cNvPr id="4" name="组合 3">
            <a:extLst>
              <a:ext uri="{FF2B5EF4-FFF2-40B4-BE49-F238E27FC236}">
                <a16:creationId xmlns:a16="http://schemas.microsoft.com/office/drawing/2014/main" id="{942F0B0C-2653-4E3E-8C25-22C8E269E0E7}"/>
              </a:ext>
            </a:extLst>
          </p:cNvPr>
          <p:cNvGrpSpPr/>
          <p:nvPr/>
        </p:nvGrpSpPr>
        <p:grpSpPr>
          <a:xfrm>
            <a:off x="283145" y="2100648"/>
            <a:ext cx="4288856" cy="3778427"/>
            <a:chOff x="471522" y="1673157"/>
            <a:chExt cx="5624478" cy="4955093"/>
          </a:xfrm>
        </p:grpSpPr>
        <p:pic>
          <p:nvPicPr>
            <p:cNvPr id="5" name="图片 4">
              <a:extLst>
                <a:ext uri="{FF2B5EF4-FFF2-40B4-BE49-F238E27FC236}">
                  <a16:creationId xmlns:a16="http://schemas.microsoft.com/office/drawing/2014/main" id="{D34F1E79-5F84-4EB7-9194-D9F6E2DC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22" y="1673157"/>
              <a:ext cx="5624478" cy="3374687"/>
            </a:xfrm>
            <a:prstGeom prst="rect">
              <a:avLst/>
            </a:prstGeom>
          </p:spPr>
        </p:pic>
        <p:cxnSp>
          <p:nvCxnSpPr>
            <p:cNvPr id="6" name="直接箭头连接符 5">
              <a:extLst>
                <a:ext uri="{FF2B5EF4-FFF2-40B4-BE49-F238E27FC236}">
                  <a16:creationId xmlns:a16="http://schemas.microsoft.com/office/drawing/2014/main" id="{A9488872-2FF6-4490-B136-CD6A3F291C63}"/>
                </a:ext>
              </a:extLst>
            </p:cNvPr>
            <p:cNvCxnSpPr>
              <a:cxnSpLocks/>
            </p:cNvCxnSpPr>
            <p:nvPr/>
          </p:nvCxnSpPr>
          <p:spPr>
            <a:xfrm>
              <a:off x="2885872" y="4014281"/>
              <a:ext cx="0" cy="2008533"/>
            </a:xfrm>
            <a:prstGeom prst="straightConnector1">
              <a:avLst/>
            </a:prstGeom>
            <a:ln w="38100">
              <a:solidFill>
                <a:srgbClr val="0070C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33A83F27-D77D-4603-BB93-2DD3BDA0549E}"/>
                </a:ext>
              </a:extLst>
            </p:cNvPr>
            <p:cNvSpPr txBox="1"/>
            <p:nvPr/>
          </p:nvSpPr>
          <p:spPr>
            <a:xfrm>
              <a:off x="1346368" y="6022815"/>
              <a:ext cx="3874784" cy="60543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可信的程序内部调用</a:t>
              </a:r>
            </a:p>
          </p:txBody>
        </p:sp>
      </p:grpSp>
      <p:sp>
        <p:nvSpPr>
          <p:cNvPr id="11" name="文本框 10">
            <a:extLst>
              <a:ext uri="{FF2B5EF4-FFF2-40B4-BE49-F238E27FC236}">
                <a16:creationId xmlns:a16="http://schemas.microsoft.com/office/drawing/2014/main" id="{4308D9ED-22E0-42EB-85B5-EB3C92F55C28}"/>
              </a:ext>
            </a:extLst>
          </p:cNvPr>
          <p:cNvSpPr txBox="1"/>
          <p:nvPr/>
        </p:nvSpPr>
        <p:spPr>
          <a:xfrm>
            <a:off x="1087554" y="1423519"/>
            <a:ext cx="257795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rebuchet MS" panose="020B0603020202020204"/>
                <a:ea typeface="华文新魏" panose="02010800040101010101" pitchFamily="2" charset="-122"/>
                <a:cs typeface="+mn-cs"/>
              </a:rPr>
              <a:t>Before</a:t>
            </a:r>
            <a:r>
              <a:rPr kumimoji="0" lang="en-US" altLang="zh-C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a:ea typeface="华文新魏" panose="02010800040101010101" pitchFamily="2" charset="-122"/>
                <a:cs typeface="+mn-cs"/>
              </a:rPr>
              <a:t>: </a:t>
            </a: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a:ea typeface="华文新魏" panose="02010800040101010101" pitchFamily="2" charset="-122"/>
                <a:cs typeface="+mn-cs"/>
              </a:rPr>
              <a:t>单体架构</a:t>
            </a:r>
          </a:p>
        </p:txBody>
      </p:sp>
      <p:grpSp>
        <p:nvGrpSpPr>
          <p:cNvPr id="16" name="组合 15">
            <a:extLst>
              <a:ext uri="{FF2B5EF4-FFF2-40B4-BE49-F238E27FC236}">
                <a16:creationId xmlns:a16="http://schemas.microsoft.com/office/drawing/2014/main" id="{5311A6E1-2CD4-4A90-9EAE-B5557A3E6D27}"/>
              </a:ext>
            </a:extLst>
          </p:cNvPr>
          <p:cNvGrpSpPr/>
          <p:nvPr/>
        </p:nvGrpSpPr>
        <p:grpSpPr>
          <a:xfrm>
            <a:off x="4765550" y="2009046"/>
            <a:ext cx="3434557" cy="3870030"/>
            <a:chOff x="604694" y="2047019"/>
            <a:chExt cx="4370066" cy="4924156"/>
          </a:xfrm>
        </p:grpSpPr>
        <p:pic>
          <p:nvPicPr>
            <p:cNvPr id="13" name="图片 12">
              <a:extLst>
                <a:ext uri="{FF2B5EF4-FFF2-40B4-BE49-F238E27FC236}">
                  <a16:creationId xmlns:a16="http://schemas.microsoft.com/office/drawing/2014/main" id="{548470CB-E34D-4C8A-8B2C-29A96A395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94" y="2047019"/>
              <a:ext cx="4192430" cy="4160517"/>
            </a:xfrm>
            <a:prstGeom prst="rect">
              <a:avLst/>
            </a:prstGeom>
          </p:spPr>
        </p:pic>
        <p:sp>
          <p:nvSpPr>
            <p:cNvPr id="14" name="文本框 13">
              <a:extLst>
                <a:ext uri="{FF2B5EF4-FFF2-40B4-BE49-F238E27FC236}">
                  <a16:creationId xmlns:a16="http://schemas.microsoft.com/office/drawing/2014/main" id="{8B68BED9-72FA-481A-B504-6FFAB823CCBC}"/>
                </a:ext>
              </a:extLst>
            </p:cNvPr>
            <p:cNvSpPr txBox="1"/>
            <p:nvPr/>
          </p:nvSpPr>
          <p:spPr>
            <a:xfrm>
              <a:off x="1606922" y="6383761"/>
              <a:ext cx="3367838" cy="587414"/>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不可信的网络调用</a:t>
              </a:r>
              <a:endParaRPr kumimoji="0" lang="zh-CN" altLang="en-US" sz="24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endParaRPr>
            </a:p>
          </p:txBody>
        </p:sp>
        <p:cxnSp>
          <p:nvCxnSpPr>
            <p:cNvPr id="15" name="直接箭头连接符 14">
              <a:extLst>
                <a:ext uri="{FF2B5EF4-FFF2-40B4-BE49-F238E27FC236}">
                  <a16:creationId xmlns:a16="http://schemas.microsoft.com/office/drawing/2014/main" id="{709DADD1-E905-4CE9-B11D-75CDEAD8882A}"/>
                </a:ext>
              </a:extLst>
            </p:cNvPr>
            <p:cNvCxnSpPr>
              <a:cxnSpLocks/>
            </p:cNvCxnSpPr>
            <p:nvPr/>
          </p:nvCxnSpPr>
          <p:spPr>
            <a:xfrm>
              <a:off x="3537325" y="5229461"/>
              <a:ext cx="0" cy="1154298"/>
            </a:xfrm>
            <a:prstGeom prst="straightConnector1">
              <a:avLst/>
            </a:prstGeom>
            <a:ln w="38100">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9" name="文本框 18">
            <a:extLst>
              <a:ext uri="{FF2B5EF4-FFF2-40B4-BE49-F238E27FC236}">
                <a16:creationId xmlns:a16="http://schemas.microsoft.com/office/drawing/2014/main" id="{BA306E99-A959-4480-8981-0430C7392743}"/>
              </a:ext>
            </a:extLst>
          </p:cNvPr>
          <p:cNvSpPr txBox="1"/>
          <p:nvPr/>
        </p:nvSpPr>
        <p:spPr>
          <a:xfrm>
            <a:off x="5329816" y="1423519"/>
            <a:ext cx="266932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ebuchet MS" panose="020B0603020202020204"/>
                <a:ea typeface="华文新魏" panose="02010800040101010101" pitchFamily="2" charset="-122"/>
                <a:cs typeface="+mn-cs"/>
              </a:rPr>
              <a:t>After</a:t>
            </a:r>
            <a:r>
              <a:rPr kumimoji="0" lang="en-US" altLang="zh-C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a:ea typeface="华文新魏" panose="02010800040101010101" pitchFamily="2" charset="-122"/>
                <a:cs typeface="+mn-cs"/>
              </a:rPr>
              <a:t>: </a:t>
            </a: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a:ea typeface="华文新魏" panose="02010800040101010101" pitchFamily="2" charset="-122"/>
                <a:cs typeface="+mn-cs"/>
              </a:rPr>
              <a:t>微服务架构</a:t>
            </a:r>
          </a:p>
        </p:txBody>
      </p:sp>
      <p:sp>
        <p:nvSpPr>
          <p:cNvPr id="2" name="灯片编号占位符 1">
            <a:extLst>
              <a:ext uri="{FF2B5EF4-FFF2-40B4-BE49-F238E27FC236}">
                <a16:creationId xmlns:a16="http://schemas.microsoft.com/office/drawing/2014/main" id="{39D10FE1-257B-45E0-9AE3-453BE2F4CC88}"/>
              </a:ext>
            </a:extLst>
          </p:cNvPr>
          <p:cNvSpPr>
            <a:spLocks noGrp="1"/>
          </p:cNvSpPr>
          <p:nvPr>
            <p:ph type="sldNum" sz="quarter" idx="12"/>
          </p:nvPr>
        </p:nvSpPr>
        <p:spPr/>
        <p:txBody>
          <a:bodyPr/>
          <a:lstStyle/>
          <a:p>
            <a:fld id="{F87959DA-3FC8-4348-9F79-77E9D994DBAA}" type="slidenum">
              <a:rPr lang="zh-CN" altLang="en-US" smtClean="0"/>
              <a:t>40</a:t>
            </a:fld>
            <a:endParaRPr lang="zh-CN" altLang="en-US"/>
          </a:p>
        </p:txBody>
      </p:sp>
    </p:spTree>
    <p:extLst>
      <p:ext uri="{BB962C8B-B14F-4D97-AF65-F5344CB8AC3E}">
        <p14:creationId xmlns:p14="http://schemas.microsoft.com/office/powerpoint/2010/main" val="3731592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E3E006F-C422-4C8F-BDAF-14A2EC51561C}"/>
              </a:ext>
            </a:extLst>
          </p:cNvPr>
          <p:cNvSpPr txBox="1"/>
          <p:nvPr/>
        </p:nvSpPr>
        <p:spPr>
          <a:xfrm>
            <a:off x="34980" y="3681679"/>
            <a:ext cx="9109020" cy="255454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威胁模型</a:t>
            </a:r>
            <a:endParaRPr kumimoji="0" lang="en-US" altLang="zh-CN" sz="32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被攻破的微服务可能向其他服务发送恶意请求或窃取信息</a:t>
            </a:r>
            <a:endParaRPr kumimoji="0" lang="en-US" altLang="zh-CN" sz="32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解决方案</a:t>
            </a:r>
            <a:endParaRPr kumimoji="0" lang="en-US" altLang="zh-CN" sz="32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服务间细粒度访问控制</a:t>
            </a:r>
          </a:p>
        </p:txBody>
      </p:sp>
      <p:grpSp>
        <p:nvGrpSpPr>
          <p:cNvPr id="3" name="组合 2">
            <a:extLst>
              <a:ext uri="{FF2B5EF4-FFF2-40B4-BE49-F238E27FC236}">
                <a16:creationId xmlns:a16="http://schemas.microsoft.com/office/drawing/2014/main" id="{1A6C3D49-CBB2-4CF5-8D31-BA26EBA8D25B}"/>
              </a:ext>
            </a:extLst>
          </p:cNvPr>
          <p:cNvGrpSpPr/>
          <p:nvPr/>
        </p:nvGrpSpPr>
        <p:grpSpPr>
          <a:xfrm>
            <a:off x="659036" y="1031170"/>
            <a:ext cx="7657061" cy="2261061"/>
            <a:chOff x="7632696" y="2678549"/>
            <a:chExt cx="7908838" cy="2335408"/>
          </a:xfrm>
        </p:grpSpPr>
        <p:cxnSp>
          <p:nvCxnSpPr>
            <p:cNvPr id="4" name="直接连接符 3">
              <a:extLst>
                <a:ext uri="{FF2B5EF4-FFF2-40B4-BE49-F238E27FC236}">
                  <a16:creationId xmlns:a16="http://schemas.microsoft.com/office/drawing/2014/main" id="{037D901E-B38E-4E2B-8DFB-BA86325A9E10}"/>
                </a:ext>
              </a:extLst>
            </p:cNvPr>
            <p:cNvCxnSpPr>
              <a:cxnSpLocks/>
            </p:cNvCxnSpPr>
            <p:nvPr/>
          </p:nvCxnSpPr>
          <p:spPr>
            <a:xfrm>
              <a:off x="8723182" y="2738121"/>
              <a:ext cx="0" cy="212852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571C3A83-9783-4ACE-8B36-6C3B62F3AD63}"/>
                </a:ext>
              </a:extLst>
            </p:cNvPr>
            <p:cNvSpPr txBox="1"/>
            <p:nvPr/>
          </p:nvSpPr>
          <p:spPr>
            <a:xfrm>
              <a:off x="8753071" y="2678549"/>
              <a:ext cx="1103187" cy="36933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Eras Demi ITC" panose="020B0805030504020804" pitchFamily="34" charset="0"/>
                  <a:ea typeface="等线" panose="02010600030101010101" pitchFamily="2" charset="-122"/>
                  <a:cs typeface="+mn-cs"/>
                </a:rPr>
                <a:t>Internal </a:t>
              </a:r>
              <a:endParaRPr kumimoji="0" lang="zh-CN" altLang="en-US" sz="1800" b="0" i="0" u="none" strike="noStrike" kern="1200" cap="none" spc="0" normalizeH="0" baseline="0" noProof="0" dirty="0">
                <a:ln>
                  <a:noFill/>
                </a:ln>
                <a:solidFill>
                  <a:prstClr val="black"/>
                </a:solidFill>
                <a:effectLst/>
                <a:uLnTx/>
                <a:uFillTx/>
                <a:latin typeface="Eras Demi ITC" panose="020B0805030504020804" pitchFamily="34" charset="0"/>
                <a:ea typeface="等线" panose="02010600030101010101" pitchFamily="2" charset="-122"/>
                <a:cs typeface="+mn-cs"/>
              </a:endParaRPr>
            </a:p>
          </p:txBody>
        </p:sp>
        <p:sp>
          <p:nvSpPr>
            <p:cNvPr id="6" name="文本框 5">
              <a:extLst>
                <a:ext uri="{FF2B5EF4-FFF2-40B4-BE49-F238E27FC236}">
                  <a16:creationId xmlns:a16="http://schemas.microsoft.com/office/drawing/2014/main" id="{CCA5E5C1-D6F3-4E08-BF94-A5C4E706981D}"/>
                </a:ext>
              </a:extLst>
            </p:cNvPr>
            <p:cNvSpPr txBox="1"/>
            <p:nvPr/>
          </p:nvSpPr>
          <p:spPr>
            <a:xfrm>
              <a:off x="7632696" y="2689380"/>
              <a:ext cx="1157689" cy="36933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Eras Demi ITC" panose="020B0805030504020804" pitchFamily="34" charset="0"/>
                  <a:ea typeface="等线" panose="02010600030101010101" pitchFamily="2" charset="-122"/>
                  <a:cs typeface="+mn-cs"/>
                </a:rPr>
                <a:t>External </a:t>
              </a:r>
              <a:endParaRPr kumimoji="0" lang="zh-CN" altLang="en-US" sz="1800" b="0" i="0" u="none" strike="noStrike" kern="1200" cap="none" spc="0" normalizeH="0" baseline="0" noProof="0" dirty="0">
                <a:ln>
                  <a:noFill/>
                </a:ln>
                <a:solidFill>
                  <a:prstClr val="black"/>
                </a:solidFill>
                <a:effectLst/>
                <a:uLnTx/>
                <a:uFillTx/>
                <a:latin typeface="Eras Demi ITC" panose="020B0805030504020804" pitchFamily="34" charset="0"/>
                <a:ea typeface="等线" panose="02010600030101010101" pitchFamily="2" charset="-122"/>
                <a:cs typeface="+mn-cs"/>
              </a:endParaRPr>
            </a:p>
          </p:txBody>
        </p:sp>
        <p:pic>
          <p:nvPicPr>
            <p:cNvPr id="7" name="Picture 22">
              <a:extLst>
                <a:ext uri="{FF2B5EF4-FFF2-40B4-BE49-F238E27FC236}">
                  <a16:creationId xmlns:a16="http://schemas.microsoft.com/office/drawing/2014/main" id="{4E8CA31D-3D86-4F32-92BE-09739096823E}"/>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357" b="96899" l="9553" r="95122">
                          <a14:foregroundMark x1="59756" y1="28295" x2="59756" y2="28295"/>
                        </a14:backgroundRemoval>
                      </a14:imgEffect>
                    </a14:imgLayer>
                  </a14:imgProps>
                </a:ext>
                <a:ext uri="{28A0092B-C50C-407E-A947-70E740481C1C}">
                  <a14:useLocalDpi xmlns:a14="http://schemas.microsoft.com/office/drawing/2010/main"/>
                </a:ext>
              </a:extLst>
            </a:blip>
            <a:stretch>
              <a:fillRect/>
            </a:stretch>
          </p:blipFill>
          <p:spPr>
            <a:xfrm>
              <a:off x="7808704" y="3226723"/>
              <a:ext cx="612665" cy="642551"/>
            </a:xfrm>
            <a:prstGeom prst="rect">
              <a:avLst/>
            </a:prstGeom>
          </p:spPr>
        </p:pic>
        <p:cxnSp>
          <p:nvCxnSpPr>
            <p:cNvPr id="8" name="直接箭头连接符 7">
              <a:extLst>
                <a:ext uri="{FF2B5EF4-FFF2-40B4-BE49-F238E27FC236}">
                  <a16:creationId xmlns:a16="http://schemas.microsoft.com/office/drawing/2014/main" id="{6DFD2F56-0154-4921-A86C-0A397AE6BA8C}"/>
                </a:ext>
              </a:extLst>
            </p:cNvPr>
            <p:cNvCxnSpPr>
              <a:cxnSpLocks/>
              <a:stCxn id="7" idx="3"/>
              <a:endCxn id="32" idx="1"/>
            </p:cNvCxnSpPr>
            <p:nvPr/>
          </p:nvCxnSpPr>
          <p:spPr>
            <a:xfrm>
              <a:off x="8421369" y="3547994"/>
              <a:ext cx="12434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B56CDEAC-22C1-4C13-B173-4EBA98936A5E}"/>
                </a:ext>
              </a:extLst>
            </p:cNvPr>
            <p:cNvSpPr txBox="1"/>
            <p:nvPr/>
          </p:nvSpPr>
          <p:spPr>
            <a:xfrm>
              <a:off x="9279840" y="4635892"/>
              <a:ext cx="1879682" cy="36933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Microsoft Sans Serif" panose="020B0604020202020204" pitchFamily="34" charset="0"/>
                  <a:cs typeface="Times New Roman" panose="02020603050405020304" pitchFamily="18" charset="0"/>
                </a:rPr>
                <a:t>Frontend Service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7165E5C0-06BA-4E8D-B275-B5ADBC06A467}"/>
                </a:ext>
              </a:extLst>
            </p:cNvPr>
            <p:cNvSpPr txBox="1"/>
            <p:nvPr/>
          </p:nvSpPr>
          <p:spPr>
            <a:xfrm>
              <a:off x="11461279" y="4644625"/>
              <a:ext cx="1819729" cy="36933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Microsoft Sans Serif" panose="020B0604020202020204" pitchFamily="34" charset="0"/>
                  <a:cs typeface="Times New Roman" panose="02020603050405020304" pitchFamily="18" charset="0"/>
                </a:rPr>
                <a:t>Backend Service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48D45679-2315-426A-BB75-1CE51C926968}"/>
                </a:ext>
              </a:extLst>
            </p:cNvPr>
            <p:cNvSpPr txBox="1"/>
            <p:nvPr/>
          </p:nvSpPr>
          <p:spPr>
            <a:xfrm>
              <a:off x="8732211" y="3170491"/>
              <a:ext cx="696024" cy="33868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601" b="0" i="0" u="none" strike="noStrike" kern="1200" cap="none" spc="0" normalizeH="0" baseline="0" noProof="0" dirty="0">
                  <a:ln>
                    <a:noFill/>
                  </a:ln>
                  <a:solidFill>
                    <a:prstClr val="black"/>
                  </a:solidFill>
                  <a:effectLst/>
                  <a:uLnTx/>
                  <a:uFillTx/>
                  <a:latin typeface="Times New Roman" panose="02020603050405020304" pitchFamily="18" charset="0"/>
                  <a:ea typeface="Microsoft Sans Serif" panose="020B0604020202020204" pitchFamily="34" charset="0"/>
                  <a:cs typeface="Times New Roman" panose="02020603050405020304" pitchFamily="18" charset="0"/>
                </a:rPr>
                <a:t>HTTP</a:t>
              </a:r>
              <a:endParaRPr kumimoji="0" lang="zh-CN" altLang="en-US" sz="1601"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72C5DCFF-AD1F-4FB6-AF7A-DB4167B0827A}"/>
                </a:ext>
              </a:extLst>
            </p:cNvPr>
            <p:cNvSpPr txBox="1"/>
            <p:nvPr/>
          </p:nvSpPr>
          <p:spPr>
            <a:xfrm>
              <a:off x="10903704" y="3137196"/>
              <a:ext cx="708848" cy="33868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601" b="0" i="0" u="none" strike="noStrike" kern="1200" cap="none" spc="0" normalizeH="0" baseline="0" noProof="0" dirty="0">
                  <a:ln>
                    <a:noFill/>
                  </a:ln>
                  <a:solidFill>
                    <a:prstClr val="black"/>
                  </a:solidFill>
                  <a:effectLst/>
                  <a:uLnTx/>
                  <a:uFillTx/>
                  <a:latin typeface="Times New Roman" panose="02020603050405020304" pitchFamily="18" charset="0"/>
                  <a:ea typeface="Microsoft Sans Serif" panose="020B0604020202020204" pitchFamily="34" charset="0"/>
                  <a:cs typeface="Times New Roman" panose="02020603050405020304" pitchFamily="18" charset="0"/>
                </a:rPr>
                <a:t>mTLS</a:t>
              </a:r>
              <a:endParaRPr kumimoji="0" lang="zh-CN" altLang="en-US" sz="1601"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3" name="直接箭头连接符 12">
              <a:extLst>
                <a:ext uri="{FF2B5EF4-FFF2-40B4-BE49-F238E27FC236}">
                  <a16:creationId xmlns:a16="http://schemas.microsoft.com/office/drawing/2014/main" id="{93E10A0E-0F34-4F7E-966B-B0A72A770034}"/>
                </a:ext>
              </a:extLst>
            </p:cNvPr>
            <p:cNvCxnSpPr>
              <a:cxnSpLocks/>
              <a:stCxn id="32" idx="3"/>
              <a:endCxn id="28" idx="1"/>
            </p:cNvCxnSpPr>
            <p:nvPr/>
          </p:nvCxnSpPr>
          <p:spPr>
            <a:xfrm flipV="1">
              <a:off x="10676397" y="3546992"/>
              <a:ext cx="1150510" cy="10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0">
              <a:extLst>
                <a:ext uri="{FF2B5EF4-FFF2-40B4-BE49-F238E27FC236}">
                  <a16:creationId xmlns:a16="http://schemas.microsoft.com/office/drawing/2014/main" id="{7C339A74-6101-4E4A-956F-625E697010B9}"/>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29" b="98765" l="0" r="98919">
                          <a14:foregroundMark x1="48108" y1="34979" x2="48108" y2="34979"/>
                          <a14:foregroundMark x1="32432" y1="22428" x2="32432" y2="22428"/>
                        </a14:backgroundRemoval>
                      </a14:imgEffect>
                    </a14:imgLayer>
                  </a14:imgProps>
                </a:ext>
                <a:ext uri="{28A0092B-C50C-407E-A947-70E740481C1C}">
                  <a14:useLocalDpi xmlns:a14="http://schemas.microsoft.com/office/drawing/2010/main"/>
                </a:ext>
              </a:extLst>
            </a:blip>
            <a:stretch>
              <a:fillRect/>
            </a:stretch>
          </p:blipFill>
          <p:spPr>
            <a:xfrm>
              <a:off x="11116890" y="3432215"/>
              <a:ext cx="269340" cy="353782"/>
            </a:xfrm>
            <a:prstGeom prst="rect">
              <a:avLst/>
            </a:prstGeom>
          </p:spPr>
        </p:pic>
        <p:sp>
          <p:nvSpPr>
            <p:cNvPr id="15" name="文本框 14">
              <a:extLst>
                <a:ext uri="{FF2B5EF4-FFF2-40B4-BE49-F238E27FC236}">
                  <a16:creationId xmlns:a16="http://schemas.microsoft.com/office/drawing/2014/main" id="{DA2962D5-AD6E-4A42-9869-5D80D46FE01C}"/>
                </a:ext>
              </a:extLst>
            </p:cNvPr>
            <p:cNvSpPr txBox="1"/>
            <p:nvPr/>
          </p:nvSpPr>
          <p:spPr>
            <a:xfrm>
              <a:off x="13677669" y="4635892"/>
              <a:ext cx="1768433" cy="36933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Microsoft Sans Serif" panose="020B0604020202020204" pitchFamily="34" charset="0"/>
                  <a:cs typeface="Times New Roman" panose="02020603050405020304" pitchFamily="18" charset="0"/>
                </a:rPr>
                <a:t>Logging Service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0800BC8B-A81F-4E7F-9A1B-AEFBBF0A1E49}"/>
                </a:ext>
              </a:extLst>
            </p:cNvPr>
            <p:cNvSpPr txBox="1"/>
            <p:nvPr/>
          </p:nvSpPr>
          <p:spPr>
            <a:xfrm>
              <a:off x="13056633" y="3124289"/>
              <a:ext cx="708848" cy="33868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601" b="0" i="0" u="none" strike="noStrike" kern="1200" cap="none" spc="0" normalizeH="0" baseline="0" noProof="0" dirty="0">
                  <a:ln>
                    <a:noFill/>
                  </a:ln>
                  <a:solidFill>
                    <a:prstClr val="black"/>
                  </a:solidFill>
                  <a:effectLst/>
                  <a:uLnTx/>
                  <a:uFillTx/>
                  <a:latin typeface="Times New Roman" panose="02020603050405020304" pitchFamily="18" charset="0"/>
                  <a:ea typeface="Microsoft Sans Serif" panose="020B0604020202020204" pitchFamily="34" charset="0"/>
                  <a:cs typeface="Times New Roman" panose="02020603050405020304" pitchFamily="18" charset="0"/>
                </a:rPr>
                <a:t>mTLS</a:t>
              </a:r>
              <a:endParaRPr kumimoji="0" lang="zh-CN" altLang="en-US" sz="1601"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7" name="组合 16">
              <a:extLst>
                <a:ext uri="{FF2B5EF4-FFF2-40B4-BE49-F238E27FC236}">
                  <a16:creationId xmlns:a16="http://schemas.microsoft.com/office/drawing/2014/main" id="{479A41CE-E8EC-4F37-B514-C8C6CF79D7CC}"/>
                </a:ext>
              </a:extLst>
            </p:cNvPr>
            <p:cNvGrpSpPr/>
            <p:nvPr/>
          </p:nvGrpSpPr>
          <p:grpSpPr>
            <a:xfrm>
              <a:off x="9409175" y="3207685"/>
              <a:ext cx="1522907" cy="1380139"/>
              <a:chOff x="2735833" y="3156170"/>
              <a:chExt cx="1522907" cy="1380139"/>
            </a:xfrm>
          </p:grpSpPr>
          <p:sp>
            <p:nvSpPr>
              <p:cNvPr id="32" name="矩形 31">
                <a:extLst>
                  <a:ext uri="{FF2B5EF4-FFF2-40B4-BE49-F238E27FC236}">
                    <a16:creationId xmlns:a16="http://schemas.microsoft.com/office/drawing/2014/main" id="{FD199623-5C79-48CC-B6C5-789F7E89A952}"/>
                  </a:ext>
                </a:extLst>
              </p:cNvPr>
              <p:cNvSpPr/>
              <p:nvPr/>
            </p:nvSpPr>
            <p:spPr>
              <a:xfrm>
                <a:off x="2991518" y="3288258"/>
                <a:ext cx="1011536" cy="41645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proxy</a:t>
                </a:r>
                <a:endParaRPr kumimoji="0" lang="zh-CN" alt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33" name="直接箭头连接符 32">
                <a:extLst>
                  <a:ext uri="{FF2B5EF4-FFF2-40B4-BE49-F238E27FC236}">
                    <a16:creationId xmlns:a16="http://schemas.microsoft.com/office/drawing/2014/main" id="{FA649C05-B660-4D3D-B36A-D9052CD7CF28}"/>
                  </a:ext>
                </a:extLst>
              </p:cNvPr>
              <p:cNvCxnSpPr>
                <a:cxnSpLocks/>
                <a:stCxn id="32" idx="2"/>
                <a:endCxn id="35" idx="0"/>
              </p:cNvCxnSpPr>
              <p:nvPr/>
            </p:nvCxnSpPr>
            <p:spPr>
              <a:xfrm>
                <a:off x="3497286" y="3704713"/>
                <a:ext cx="0" cy="328811"/>
              </a:xfrm>
              <a:prstGeom prst="straightConnector1">
                <a:avLst/>
              </a:prstGeom>
              <a:ln w="38100">
                <a:solidFill>
                  <a:schemeClr val="accent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DDD5A8BA-4ABC-4E76-97F7-046E5211980E}"/>
                  </a:ext>
                </a:extLst>
              </p:cNvPr>
              <p:cNvSpPr/>
              <p:nvPr/>
            </p:nvSpPr>
            <p:spPr>
              <a:xfrm>
                <a:off x="2735833" y="3156170"/>
                <a:ext cx="1522907" cy="13801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35" name="矩形 34">
                <a:extLst>
                  <a:ext uri="{FF2B5EF4-FFF2-40B4-BE49-F238E27FC236}">
                    <a16:creationId xmlns:a16="http://schemas.microsoft.com/office/drawing/2014/main" id="{BF361406-8F38-4B5E-92F5-BFF282931BAA}"/>
                  </a:ext>
                </a:extLst>
              </p:cNvPr>
              <p:cNvSpPr/>
              <p:nvPr/>
            </p:nvSpPr>
            <p:spPr>
              <a:xfrm>
                <a:off x="2926696" y="4033524"/>
                <a:ext cx="1141179" cy="416455"/>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Frontend</a:t>
                </a:r>
                <a:endParaRPr kumimoji="0" lang="zh-CN" alt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grpSp>
        <p:grpSp>
          <p:nvGrpSpPr>
            <p:cNvPr id="18" name="组合 17">
              <a:extLst>
                <a:ext uri="{FF2B5EF4-FFF2-40B4-BE49-F238E27FC236}">
                  <a16:creationId xmlns:a16="http://schemas.microsoft.com/office/drawing/2014/main" id="{460D15B4-2E6E-454C-89A1-9AA72DCB89DA}"/>
                </a:ext>
              </a:extLst>
            </p:cNvPr>
            <p:cNvGrpSpPr/>
            <p:nvPr/>
          </p:nvGrpSpPr>
          <p:grpSpPr>
            <a:xfrm>
              <a:off x="11571220" y="3206676"/>
              <a:ext cx="1522907" cy="1380139"/>
              <a:chOff x="2735833" y="3156170"/>
              <a:chExt cx="1522907" cy="1380139"/>
            </a:xfrm>
          </p:grpSpPr>
          <p:sp>
            <p:nvSpPr>
              <p:cNvPr id="28" name="矩形 27">
                <a:extLst>
                  <a:ext uri="{FF2B5EF4-FFF2-40B4-BE49-F238E27FC236}">
                    <a16:creationId xmlns:a16="http://schemas.microsoft.com/office/drawing/2014/main" id="{7DB0AF6A-03B3-4D09-8A51-1CBC1478FFA2}"/>
                  </a:ext>
                </a:extLst>
              </p:cNvPr>
              <p:cNvSpPr/>
              <p:nvPr/>
            </p:nvSpPr>
            <p:spPr>
              <a:xfrm>
                <a:off x="2991518" y="3288258"/>
                <a:ext cx="1011536" cy="41645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proxy</a:t>
                </a:r>
                <a:endParaRPr kumimoji="0" lang="zh-CN" alt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29" name="直接箭头连接符 28">
                <a:extLst>
                  <a:ext uri="{FF2B5EF4-FFF2-40B4-BE49-F238E27FC236}">
                    <a16:creationId xmlns:a16="http://schemas.microsoft.com/office/drawing/2014/main" id="{3E7D11A7-B68A-4E3E-B8D0-73E59E1AAE2E}"/>
                  </a:ext>
                </a:extLst>
              </p:cNvPr>
              <p:cNvCxnSpPr>
                <a:cxnSpLocks/>
                <a:stCxn id="28" idx="2"/>
                <a:endCxn id="31" idx="0"/>
              </p:cNvCxnSpPr>
              <p:nvPr/>
            </p:nvCxnSpPr>
            <p:spPr>
              <a:xfrm>
                <a:off x="3497286" y="3704713"/>
                <a:ext cx="0" cy="328811"/>
              </a:xfrm>
              <a:prstGeom prst="straightConnector1">
                <a:avLst/>
              </a:prstGeom>
              <a:ln w="38100">
                <a:solidFill>
                  <a:schemeClr val="accent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727AF940-1AD8-46A1-AE44-3D79470D57C0}"/>
                  </a:ext>
                </a:extLst>
              </p:cNvPr>
              <p:cNvSpPr/>
              <p:nvPr/>
            </p:nvSpPr>
            <p:spPr>
              <a:xfrm>
                <a:off x="2735833" y="3156170"/>
                <a:ext cx="1522907" cy="13801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31" name="矩形 30">
                <a:extLst>
                  <a:ext uri="{FF2B5EF4-FFF2-40B4-BE49-F238E27FC236}">
                    <a16:creationId xmlns:a16="http://schemas.microsoft.com/office/drawing/2014/main" id="{6E04784D-025A-4579-B532-56BCE79C1F76}"/>
                  </a:ext>
                </a:extLst>
              </p:cNvPr>
              <p:cNvSpPr/>
              <p:nvPr/>
            </p:nvSpPr>
            <p:spPr>
              <a:xfrm>
                <a:off x="2926696" y="4033524"/>
                <a:ext cx="1141179" cy="416455"/>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Backend</a:t>
                </a:r>
                <a:endParaRPr kumimoji="0" lang="zh-CN" alt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grpSp>
        <p:grpSp>
          <p:nvGrpSpPr>
            <p:cNvPr id="19" name="组合 18">
              <a:extLst>
                <a:ext uri="{FF2B5EF4-FFF2-40B4-BE49-F238E27FC236}">
                  <a16:creationId xmlns:a16="http://schemas.microsoft.com/office/drawing/2014/main" id="{2C5702CE-F5CA-487D-B090-41932D3E354D}"/>
                </a:ext>
              </a:extLst>
            </p:cNvPr>
            <p:cNvGrpSpPr/>
            <p:nvPr/>
          </p:nvGrpSpPr>
          <p:grpSpPr>
            <a:xfrm>
              <a:off x="13733264" y="3206676"/>
              <a:ext cx="1522907" cy="1380139"/>
              <a:chOff x="2735833" y="3156170"/>
              <a:chExt cx="1522907" cy="1380139"/>
            </a:xfrm>
          </p:grpSpPr>
          <p:sp>
            <p:nvSpPr>
              <p:cNvPr id="24" name="矩形 23">
                <a:extLst>
                  <a:ext uri="{FF2B5EF4-FFF2-40B4-BE49-F238E27FC236}">
                    <a16:creationId xmlns:a16="http://schemas.microsoft.com/office/drawing/2014/main" id="{141EFB7F-D70A-4D02-8159-89094822B0BF}"/>
                  </a:ext>
                </a:extLst>
              </p:cNvPr>
              <p:cNvSpPr/>
              <p:nvPr/>
            </p:nvSpPr>
            <p:spPr>
              <a:xfrm>
                <a:off x="2991518" y="3288258"/>
                <a:ext cx="1011536" cy="41645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proxy</a:t>
                </a:r>
                <a:endParaRPr kumimoji="0" lang="zh-CN" alt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25" name="直接箭头连接符 24">
                <a:extLst>
                  <a:ext uri="{FF2B5EF4-FFF2-40B4-BE49-F238E27FC236}">
                    <a16:creationId xmlns:a16="http://schemas.microsoft.com/office/drawing/2014/main" id="{2DBB8C79-A10A-4169-9279-B349FF5107A7}"/>
                  </a:ext>
                </a:extLst>
              </p:cNvPr>
              <p:cNvCxnSpPr>
                <a:cxnSpLocks/>
                <a:stCxn id="24" idx="2"/>
                <a:endCxn id="27" idx="0"/>
              </p:cNvCxnSpPr>
              <p:nvPr/>
            </p:nvCxnSpPr>
            <p:spPr>
              <a:xfrm>
                <a:off x="3497286" y="3704713"/>
                <a:ext cx="0" cy="32881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FEB0507B-E43F-4412-8AD8-62F233B569DA}"/>
                  </a:ext>
                </a:extLst>
              </p:cNvPr>
              <p:cNvSpPr/>
              <p:nvPr/>
            </p:nvSpPr>
            <p:spPr>
              <a:xfrm>
                <a:off x="2735833" y="3156170"/>
                <a:ext cx="1522907" cy="13801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27" name="矩形 26">
                <a:extLst>
                  <a:ext uri="{FF2B5EF4-FFF2-40B4-BE49-F238E27FC236}">
                    <a16:creationId xmlns:a16="http://schemas.microsoft.com/office/drawing/2014/main" id="{0EBE8210-CFDA-47D9-A87B-8DEA7BD967CE}"/>
                  </a:ext>
                </a:extLst>
              </p:cNvPr>
              <p:cNvSpPr/>
              <p:nvPr/>
            </p:nvSpPr>
            <p:spPr>
              <a:xfrm>
                <a:off x="2926696" y="4033524"/>
                <a:ext cx="1141179" cy="416455"/>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Logging</a:t>
                </a:r>
                <a:endParaRPr kumimoji="0" lang="zh-CN" alt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grpSp>
        <p:sp>
          <p:nvSpPr>
            <p:cNvPr id="20" name="文本框 19">
              <a:extLst>
                <a:ext uri="{FF2B5EF4-FFF2-40B4-BE49-F238E27FC236}">
                  <a16:creationId xmlns:a16="http://schemas.microsoft.com/office/drawing/2014/main" id="{3797D54E-9E26-4EE1-A7E4-7D230D8118A2}"/>
                </a:ext>
              </a:extLst>
            </p:cNvPr>
            <p:cNvSpPr txBox="1"/>
            <p:nvPr/>
          </p:nvSpPr>
          <p:spPr>
            <a:xfrm>
              <a:off x="7787286" y="3896739"/>
              <a:ext cx="612668" cy="369332"/>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Mongolian Baiti" panose="03000500000000000000" pitchFamily="66" charset="0"/>
                  <a:ea typeface="Microsoft Sans Serif" panose="020B0604020202020204" pitchFamily="34" charset="0"/>
                  <a:cs typeface="Mongolian Baiti" panose="03000500000000000000" pitchFamily="66" charset="0"/>
                </a:rPr>
                <a:t>User</a:t>
              </a:r>
              <a:endParaRPr kumimoji="0" lang="zh-CN" altLang="en-US" sz="1800" b="1" i="0" u="none" strike="noStrike" kern="1200" cap="none" spc="0" normalizeH="0" baseline="0" noProof="0" dirty="0">
                <a:ln>
                  <a:noFill/>
                </a:ln>
                <a:solidFill>
                  <a:prstClr val="black"/>
                </a:solidFill>
                <a:effectLst/>
                <a:uLnTx/>
                <a:uFillTx/>
                <a:latin typeface="Mongolian Baiti" panose="03000500000000000000" pitchFamily="66" charset="0"/>
                <a:ea typeface="等线" panose="02010600030101010101" pitchFamily="2" charset="-122"/>
                <a:cs typeface="Mongolian Baiti" panose="03000500000000000000" pitchFamily="66" charset="0"/>
              </a:endParaRPr>
            </a:p>
          </p:txBody>
        </p:sp>
        <p:cxnSp>
          <p:nvCxnSpPr>
            <p:cNvPr id="21" name="直接箭头连接符 20">
              <a:extLst>
                <a:ext uri="{FF2B5EF4-FFF2-40B4-BE49-F238E27FC236}">
                  <a16:creationId xmlns:a16="http://schemas.microsoft.com/office/drawing/2014/main" id="{30B5D59D-1B4D-4619-A929-D125AB3614C1}"/>
                </a:ext>
              </a:extLst>
            </p:cNvPr>
            <p:cNvCxnSpPr>
              <a:cxnSpLocks/>
              <a:stCxn id="24" idx="1"/>
              <a:endCxn id="28" idx="3"/>
            </p:cNvCxnSpPr>
            <p:nvPr/>
          </p:nvCxnSpPr>
          <p:spPr>
            <a:xfrm flipH="1">
              <a:off x="12838443" y="3546986"/>
              <a:ext cx="115051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10">
              <a:extLst>
                <a:ext uri="{FF2B5EF4-FFF2-40B4-BE49-F238E27FC236}">
                  <a16:creationId xmlns:a16="http://schemas.microsoft.com/office/drawing/2014/main" id="{887D87D5-F1BF-4BC5-BB7C-D903512A17C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29" b="98765" l="0" r="98919">
                          <a14:foregroundMark x1="48108" y1="34979" x2="48108" y2="34979"/>
                          <a14:foregroundMark x1="32432" y1="22428" x2="32432" y2="22428"/>
                        </a14:backgroundRemoval>
                      </a14:imgEffect>
                    </a14:imgLayer>
                  </a14:imgProps>
                </a:ext>
                <a:ext uri="{28A0092B-C50C-407E-A947-70E740481C1C}">
                  <a14:useLocalDpi xmlns:a14="http://schemas.microsoft.com/office/drawing/2010/main"/>
                </a:ext>
              </a:extLst>
            </a:blip>
            <a:stretch>
              <a:fillRect/>
            </a:stretch>
          </p:blipFill>
          <p:spPr>
            <a:xfrm>
              <a:off x="13315487" y="3429005"/>
              <a:ext cx="269340" cy="353782"/>
            </a:xfrm>
            <a:prstGeom prst="rect">
              <a:avLst/>
            </a:prstGeom>
          </p:spPr>
        </p:pic>
        <p:pic>
          <p:nvPicPr>
            <p:cNvPr id="23" name="图片 22">
              <a:extLst>
                <a:ext uri="{FF2B5EF4-FFF2-40B4-BE49-F238E27FC236}">
                  <a16:creationId xmlns:a16="http://schemas.microsoft.com/office/drawing/2014/main" id="{B5EB2F66-32D7-425F-BCA1-A46728D45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18165" y="4188800"/>
              <a:ext cx="623369" cy="623369"/>
            </a:xfrm>
            <a:prstGeom prst="rect">
              <a:avLst/>
            </a:prstGeom>
          </p:spPr>
        </p:pic>
      </p:grpSp>
      <p:sp>
        <p:nvSpPr>
          <p:cNvPr id="36" name="文本框 35">
            <a:extLst>
              <a:ext uri="{FF2B5EF4-FFF2-40B4-BE49-F238E27FC236}">
                <a16:creationId xmlns:a16="http://schemas.microsoft.com/office/drawing/2014/main" id="{77DB84E7-EC2B-4A18-BB18-37E2196733E1}"/>
              </a:ext>
            </a:extLst>
          </p:cNvPr>
          <p:cNvSpPr txBox="1"/>
          <p:nvPr/>
        </p:nvSpPr>
        <p:spPr>
          <a:xfrm>
            <a:off x="434700" y="164350"/>
            <a:ext cx="2954656"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威胁模型</a:t>
            </a:r>
          </a:p>
        </p:txBody>
      </p:sp>
      <p:sp>
        <p:nvSpPr>
          <p:cNvPr id="37" name="灯片编号占位符 36">
            <a:extLst>
              <a:ext uri="{FF2B5EF4-FFF2-40B4-BE49-F238E27FC236}">
                <a16:creationId xmlns:a16="http://schemas.microsoft.com/office/drawing/2014/main" id="{C8A608A7-E889-41A1-A4BB-B7C89D757D1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229271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0CD92E-57E6-492C-8560-B47753905682}"/>
              </a:ext>
            </a:extLst>
          </p:cNvPr>
          <p:cNvSpPr/>
          <p:nvPr/>
        </p:nvSpPr>
        <p:spPr>
          <a:xfrm>
            <a:off x="552298" y="1386205"/>
            <a:ext cx="6096000" cy="332398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apiVersion</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rbac.istio.io/v1alpha1</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kind</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ServiceRole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metadata</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name</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products-viewer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namespace</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default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spec</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rules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services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products.default.svc.cluster.local</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methods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GET</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HEAD</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constraints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key</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request.headers[version]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values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v1</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v2</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b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b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services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bookstore.default.svc.cluster.local</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paths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*/reviews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methods</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GET</a:t>
            </a:r>
            <a:r>
              <a:rPr kumimoji="0" lang="en-US" altLang="zh-CN"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p:txBody>
      </p:sp>
      <p:sp>
        <p:nvSpPr>
          <p:cNvPr id="8" name="矩形 7">
            <a:extLst>
              <a:ext uri="{FF2B5EF4-FFF2-40B4-BE49-F238E27FC236}">
                <a16:creationId xmlns:a16="http://schemas.microsoft.com/office/drawing/2014/main" id="{DB636185-97C2-4C62-B309-3C7DDCD790ED}"/>
              </a:ext>
            </a:extLst>
          </p:cNvPr>
          <p:cNvSpPr/>
          <p:nvPr/>
        </p:nvSpPr>
        <p:spPr>
          <a:xfrm>
            <a:off x="5065454" y="1386205"/>
            <a:ext cx="4003893" cy="31085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apiVersion</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rbac.istio.io/v1alpha1</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kind</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ServiceRoleBinding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metadata</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name</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test-binding-products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namespace</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default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spec</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subjects</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user</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service-account-a</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user</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istio-ingress-service-account</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properties</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request.auth.claims[email]</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a@foo.com</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roleRef</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kind</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ServiceRole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94B6D2"/>
                </a:solidFill>
                <a:effectLst/>
                <a:uLnTx/>
                <a:uFillTx/>
                <a:latin typeface="Trebuchet MS" panose="020B0603020202020204"/>
                <a:ea typeface="华文新魏" panose="02010800040101010101" pitchFamily="2" charset="-122"/>
                <a:cs typeface="+mn-cs"/>
              </a:rPr>
              <a:t>name</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1400" b="0" i="0" u="none" strike="noStrike" kern="1200" cap="none" spc="0" normalizeH="0" baseline="0" noProof="0" dirty="0">
                <a:ln>
                  <a:noFill/>
                </a:ln>
                <a:solidFill>
                  <a:srgbClr val="DD8047">
                    <a:lumMod val="50000"/>
                  </a:srgbClr>
                </a:solidFill>
                <a:effectLst/>
                <a:uLnTx/>
                <a:uFillTx/>
                <a:latin typeface="Trebuchet MS" panose="020B0603020202020204"/>
                <a:ea typeface="华文新魏" panose="02010800040101010101" pitchFamily="2" charset="-122"/>
                <a:cs typeface="+mn-cs"/>
              </a:rPr>
              <a:t>products-viewer</a:t>
            </a:r>
            <a:r>
              <a:rPr kumimoji="0" lang="zh-CN" altLang="en-US" sz="1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p:txBody>
      </p:sp>
      <p:sp>
        <p:nvSpPr>
          <p:cNvPr id="9" name="文本框 8">
            <a:extLst>
              <a:ext uri="{FF2B5EF4-FFF2-40B4-BE49-F238E27FC236}">
                <a16:creationId xmlns:a16="http://schemas.microsoft.com/office/drawing/2014/main" id="{05D68AB2-5152-4A9A-AA2B-5B2C00770BF7}"/>
              </a:ext>
            </a:extLst>
          </p:cNvPr>
          <p:cNvSpPr txBox="1"/>
          <p:nvPr/>
        </p:nvSpPr>
        <p:spPr>
          <a:xfrm>
            <a:off x="0" y="225052"/>
            <a:ext cx="8869842"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目前做法</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t>
            </a:r>
            <a:r>
              <a:rPr kumimoji="0" lang="zh-CN" altLang="en-US" sz="3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rPr>
              <a:t>手工配置！</a:t>
            </a:r>
            <a:r>
              <a:rPr kumimoji="0" lang="en-US" altLang="zh-CN" sz="28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(example in </a:t>
            </a:r>
            <a:r>
              <a:rPr kumimoji="0" lang="en-US" altLang="zh-CN" sz="2800" b="0" i="0" u="none" strike="noStrike" kern="1200" cap="none" spc="0" normalizeH="0" baseline="0" noProof="0" dirty="0" err="1">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istio</a:t>
            </a:r>
            <a:r>
              <a:rPr kumimoji="0" lang="en-US" altLang="zh-CN" sz="28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t>
            </a:r>
            <a:endPar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endParaRPr>
          </a:p>
        </p:txBody>
      </p:sp>
      <p:grpSp>
        <p:nvGrpSpPr>
          <p:cNvPr id="2" name="组合 1">
            <a:extLst>
              <a:ext uri="{FF2B5EF4-FFF2-40B4-BE49-F238E27FC236}">
                <a16:creationId xmlns:a16="http://schemas.microsoft.com/office/drawing/2014/main" id="{07628C84-227F-4F2A-A70A-C11F57A1DD2C}"/>
              </a:ext>
            </a:extLst>
          </p:cNvPr>
          <p:cNvGrpSpPr/>
          <p:nvPr/>
        </p:nvGrpSpPr>
        <p:grpSpPr>
          <a:xfrm>
            <a:off x="685744" y="4977131"/>
            <a:ext cx="2489926" cy="858401"/>
            <a:chOff x="716635" y="5551251"/>
            <a:chExt cx="3197881" cy="1102468"/>
          </a:xfrm>
        </p:grpSpPr>
        <p:sp>
          <p:nvSpPr>
            <p:cNvPr id="10" name="矩形: 圆角 9">
              <a:extLst>
                <a:ext uri="{FF2B5EF4-FFF2-40B4-BE49-F238E27FC236}">
                  <a16:creationId xmlns:a16="http://schemas.microsoft.com/office/drawing/2014/main" id="{52ADE9E5-C247-4DA1-BAA6-137300EB9AAC}"/>
                </a:ext>
              </a:extLst>
            </p:cNvPr>
            <p:cNvSpPr/>
            <p:nvPr/>
          </p:nvSpPr>
          <p:spPr>
            <a:xfrm>
              <a:off x="1848255" y="5551251"/>
              <a:ext cx="830094" cy="110246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cxnSp>
          <p:nvCxnSpPr>
            <p:cNvPr id="11" name="直接箭头连接符 10">
              <a:extLst>
                <a:ext uri="{FF2B5EF4-FFF2-40B4-BE49-F238E27FC236}">
                  <a16:creationId xmlns:a16="http://schemas.microsoft.com/office/drawing/2014/main" id="{F0E64623-BF61-4BB7-8E45-6F2243017BE1}"/>
                </a:ext>
              </a:extLst>
            </p:cNvPr>
            <p:cNvCxnSpPr>
              <a:cxnSpLocks/>
              <a:stCxn id="10" idx="3"/>
            </p:cNvCxnSpPr>
            <p:nvPr/>
          </p:nvCxnSpPr>
          <p:spPr>
            <a:xfrm>
              <a:off x="2678349" y="6102485"/>
              <a:ext cx="631233" cy="0"/>
            </a:xfrm>
            <a:prstGeom prst="straightConnector1">
              <a:avLst/>
            </a:pr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2" name="椭圆 11">
              <a:extLst>
                <a:ext uri="{FF2B5EF4-FFF2-40B4-BE49-F238E27FC236}">
                  <a16:creationId xmlns:a16="http://schemas.microsoft.com/office/drawing/2014/main" id="{3B715FFD-9182-4A75-92E6-0A03BA4178D3}"/>
                </a:ext>
              </a:extLst>
            </p:cNvPr>
            <p:cNvSpPr/>
            <p:nvPr/>
          </p:nvSpPr>
          <p:spPr>
            <a:xfrm>
              <a:off x="3414443" y="5852442"/>
              <a:ext cx="500073" cy="500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B</a:t>
              </a:r>
              <a:endParaRPr kumimoji="0" lang="zh-CN" altLang="en-US" sz="2400" b="1"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8" name="文本框 17">
              <a:extLst>
                <a:ext uri="{FF2B5EF4-FFF2-40B4-BE49-F238E27FC236}">
                  <a16:creationId xmlns:a16="http://schemas.microsoft.com/office/drawing/2014/main" id="{1BA4FD78-2CF4-4791-AE9B-D8410FC08DEB}"/>
                </a:ext>
              </a:extLst>
            </p:cNvPr>
            <p:cNvSpPr txBox="1"/>
            <p:nvPr/>
          </p:nvSpPr>
          <p:spPr>
            <a:xfrm>
              <a:off x="716635" y="5915468"/>
              <a:ext cx="9044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Step 1:</a:t>
              </a:r>
              <a:endParaRPr kumimoji="1" lang="zh-CN" altLang="en-US" sz="18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grpSp>
      <p:grpSp>
        <p:nvGrpSpPr>
          <p:cNvPr id="21" name="组合 20">
            <a:extLst>
              <a:ext uri="{FF2B5EF4-FFF2-40B4-BE49-F238E27FC236}">
                <a16:creationId xmlns:a16="http://schemas.microsoft.com/office/drawing/2014/main" id="{AA8F21BD-E2A7-4B5A-BD9D-A4730DE017AE}"/>
              </a:ext>
            </a:extLst>
          </p:cNvPr>
          <p:cNvGrpSpPr/>
          <p:nvPr/>
        </p:nvGrpSpPr>
        <p:grpSpPr>
          <a:xfrm>
            <a:off x="5158701" y="4977132"/>
            <a:ext cx="2548718" cy="858400"/>
            <a:chOff x="6490294" y="5551251"/>
            <a:chExt cx="3273393" cy="1102468"/>
          </a:xfrm>
        </p:grpSpPr>
        <p:sp>
          <p:nvSpPr>
            <p:cNvPr id="16" name="椭圆 15">
              <a:extLst>
                <a:ext uri="{FF2B5EF4-FFF2-40B4-BE49-F238E27FC236}">
                  <a16:creationId xmlns:a16="http://schemas.microsoft.com/office/drawing/2014/main" id="{BF57E85F-3C76-4693-9182-F42BE40F712D}"/>
                </a:ext>
              </a:extLst>
            </p:cNvPr>
            <p:cNvSpPr/>
            <p:nvPr/>
          </p:nvSpPr>
          <p:spPr>
            <a:xfrm rot="2658318">
              <a:off x="7912972" y="6110066"/>
              <a:ext cx="500073" cy="50007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C</a:t>
              </a:r>
              <a:endParaRPr kumimoji="0" lang="zh-CN" altLang="en-US" sz="2400" b="1"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endParaRPr>
            </a:p>
          </p:txBody>
        </p:sp>
        <p:grpSp>
          <p:nvGrpSpPr>
            <p:cNvPr id="20" name="组合 19">
              <a:extLst>
                <a:ext uri="{FF2B5EF4-FFF2-40B4-BE49-F238E27FC236}">
                  <a16:creationId xmlns:a16="http://schemas.microsoft.com/office/drawing/2014/main" id="{B74C4235-53CD-494B-8FC8-945B9770C9FE}"/>
                </a:ext>
              </a:extLst>
            </p:cNvPr>
            <p:cNvGrpSpPr/>
            <p:nvPr/>
          </p:nvGrpSpPr>
          <p:grpSpPr>
            <a:xfrm>
              <a:off x="6490294" y="5551251"/>
              <a:ext cx="3273393" cy="1102468"/>
              <a:chOff x="6490294" y="5551251"/>
              <a:chExt cx="3273393" cy="1102468"/>
            </a:xfrm>
          </p:grpSpPr>
          <p:sp>
            <p:nvSpPr>
              <p:cNvPr id="13" name="矩形: 圆角 12">
                <a:extLst>
                  <a:ext uri="{FF2B5EF4-FFF2-40B4-BE49-F238E27FC236}">
                    <a16:creationId xmlns:a16="http://schemas.microsoft.com/office/drawing/2014/main" id="{551C3EB2-CCA9-43F2-AE16-5D3B1DF002DA}"/>
                  </a:ext>
                </a:extLst>
              </p:cNvPr>
              <p:cNvSpPr/>
              <p:nvPr/>
            </p:nvSpPr>
            <p:spPr>
              <a:xfrm>
                <a:off x="7697426" y="5551251"/>
                <a:ext cx="830094" cy="110246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cxnSp>
            <p:nvCxnSpPr>
              <p:cNvPr id="14" name="直接箭头连接符 13">
                <a:extLst>
                  <a:ext uri="{FF2B5EF4-FFF2-40B4-BE49-F238E27FC236}">
                    <a16:creationId xmlns:a16="http://schemas.microsoft.com/office/drawing/2014/main" id="{C0932574-0E7D-4AD5-9D09-07FB03F59CAA}"/>
                  </a:ext>
                </a:extLst>
              </p:cNvPr>
              <p:cNvCxnSpPr>
                <a:cxnSpLocks/>
                <a:stCxn id="13" idx="3"/>
              </p:cNvCxnSpPr>
              <p:nvPr/>
            </p:nvCxnSpPr>
            <p:spPr>
              <a:xfrm>
                <a:off x="8527520" y="6102485"/>
                <a:ext cx="631233" cy="0"/>
              </a:xfrm>
              <a:prstGeom prst="straightConnector1">
                <a:avLst/>
              </a:pr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5" name="椭圆 14">
                <a:extLst>
                  <a:ext uri="{FF2B5EF4-FFF2-40B4-BE49-F238E27FC236}">
                    <a16:creationId xmlns:a16="http://schemas.microsoft.com/office/drawing/2014/main" id="{544B9A21-C29F-4D84-B862-865F404346D7}"/>
                  </a:ext>
                </a:extLst>
              </p:cNvPr>
              <p:cNvSpPr/>
              <p:nvPr/>
            </p:nvSpPr>
            <p:spPr>
              <a:xfrm>
                <a:off x="9263614" y="5852442"/>
                <a:ext cx="500073" cy="500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B</a:t>
                </a:r>
                <a:endParaRPr kumimoji="0" lang="zh-CN" altLang="en-US" sz="2400" b="1"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7" name="椭圆 16">
                <a:extLst>
                  <a:ext uri="{FF2B5EF4-FFF2-40B4-BE49-F238E27FC236}">
                    <a16:creationId xmlns:a16="http://schemas.microsoft.com/office/drawing/2014/main" id="{8EBC3D3B-C457-42E7-A218-D884D6C3C64B}"/>
                  </a:ext>
                </a:extLst>
              </p:cNvPr>
              <p:cNvSpPr/>
              <p:nvPr/>
            </p:nvSpPr>
            <p:spPr>
              <a:xfrm rot="20222407">
                <a:off x="7745999" y="5625582"/>
                <a:ext cx="433640" cy="43364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rPr>
                  <a:t>A</a:t>
                </a:r>
                <a:endParaRPr kumimoji="0" lang="zh-CN" altLang="en-US" sz="2400" b="1"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9" name="文本框 18">
                <a:extLst>
                  <a:ext uri="{FF2B5EF4-FFF2-40B4-BE49-F238E27FC236}">
                    <a16:creationId xmlns:a16="http://schemas.microsoft.com/office/drawing/2014/main" id="{CCB9947F-5708-49E9-89B4-2B4EDB660E2A}"/>
                  </a:ext>
                </a:extLst>
              </p:cNvPr>
              <p:cNvSpPr txBox="1"/>
              <p:nvPr/>
            </p:nvSpPr>
            <p:spPr>
              <a:xfrm>
                <a:off x="6490294" y="5915460"/>
                <a:ext cx="9044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Step 2:</a:t>
                </a:r>
                <a:endParaRPr kumimoji="1" lang="zh-CN" altLang="en-US" sz="18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grpSp>
      </p:grpSp>
      <p:sp>
        <p:nvSpPr>
          <p:cNvPr id="22" name="文本框 21">
            <a:extLst>
              <a:ext uri="{FF2B5EF4-FFF2-40B4-BE49-F238E27FC236}">
                <a16:creationId xmlns:a16="http://schemas.microsoft.com/office/drawing/2014/main" id="{E02B174C-1564-4933-9B41-756E68DAA08B}"/>
              </a:ext>
            </a:extLst>
          </p:cNvPr>
          <p:cNvSpPr txBox="1"/>
          <p:nvPr/>
        </p:nvSpPr>
        <p:spPr>
          <a:xfrm>
            <a:off x="685744" y="5976824"/>
            <a:ext cx="3665029" cy="369332"/>
          </a:xfrm>
          <a:prstGeom prst="rect">
            <a:avLst/>
          </a:prstGeom>
        </p:spPr>
        <p:txBody>
          <a:bodyPr>
            <a:spAutoFit/>
          </a:bodyPr>
          <a:lstStyle>
            <a:defPPr>
              <a:defRPr lang="en-US"/>
            </a:defPPr>
            <a:lvl1pPr>
              <a:defRPr sz="1400">
                <a:solidFill>
                  <a:schemeClr val="accent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定义一个角色和它的权限</a:t>
            </a:r>
          </a:p>
        </p:txBody>
      </p:sp>
      <p:sp>
        <p:nvSpPr>
          <p:cNvPr id="23" name="文本框 22">
            <a:extLst>
              <a:ext uri="{FF2B5EF4-FFF2-40B4-BE49-F238E27FC236}">
                <a16:creationId xmlns:a16="http://schemas.microsoft.com/office/drawing/2014/main" id="{20DD5A35-78A2-4B1F-B18F-CB7E7B9CA644}"/>
              </a:ext>
            </a:extLst>
          </p:cNvPr>
          <p:cNvSpPr txBox="1"/>
          <p:nvPr/>
        </p:nvSpPr>
        <p:spPr>
          <a:xfrm>
            <a:off x="4793229" y="5976824"/>
            <a:ext cx="3799887" cy="369332"/>
          </a:xfrm>
          <a:prstGeom prst="rect">
            <a:avLst/>
          </a:prstGeom>
        </p:spPr>
        <p:txBody>
          <a:bodyPr wrap="square">
            <a:spAutoFit/>
          </a:bodyPr>
          <a:lstStyle>
            <a:defPPr>
              <a:defRPr lang="en-US"/>
            </a:defPPr>
            <a:lvl1pPr>
              <a:defRPr sz="1400">
                <a:solidFill>
                  <a:schemeClr val="accent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将这个角色赋予一个或多个微服务</a:t>
            </a:r>
          </a:p>
        </p:txBody>
      </p:sp>
      <p:sp>
        <p:nvSpPr>
          <p:cNvPr id="3" name="灯片编号占位符 2">
            <a:extLst>
              <a:ext uri="{FF2B5EF4-FFF2-40B4-BE49-F238E27FC236}">
                <a16:creationId xmlns:a16="http://schemas.microsoft.com/office/drawing/2014/main" id="{CCAAE935-9C24-4F16-80D4-4FD8422E099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622406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05B1D05-64C4-4EC0-8938-C37883D6CB00}"/>
              </a:ext>
            </a:extLst>
          </p:cNvPr>
          <p:cNvGrpSpPr/>
          <p:nvPr/>
        </p:nvGrpSpPr>
        <p:grpSpPr>
          <a:xfrm>
            <a:off x="529221" y="3453712"/>
            <a:ext cx="8104094" cy="2836901"/>
            <a:chOff x="529221" y="3453712"/>
            <a:chExt cx="8104094" cy="2836901"/>
          </a:xfrm>
        </p:grpSpPr>
        <p:pic>
          <p:nvPicPr>
            <p:cNvPr id="10" name="图片 9">
              <a:extLst>
                <a:ext uri="{FF2B5EF4-FFF2-40B4-BE49-F238E27FC236}">
                  <a16:creationId xmlns:a16="http://schemas.microsoft.com/office/drawing/2014/main" id="{C15B75B3-60B3-452F-9DF3-1A61B9BCC5E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269" r="36966"/>
            <a:stretch/>
          </p:blipFill>
          <p:spPr>
            <a:xfrm>
              <a:off x="529221" y="3453712"/>
              <a:ext cx="2830356" cy="2316892"/>
            </a:xfrm>
            <a:prstGeom prst="rect">
              <a:avLst/>
            </a:prstGeom>
          </p:spPr>
        </p:pic>
        <p:pic>
          <p:nvPicPr>
            <p:cNvPr id="2" name="图片 1">
              <a:extLst>
                <a:ext uri="{FF2B5EF4-FFF2-40B4-BE49-F238E27FC236}">
                  <a16:creationId xmlns:a16="http://schemas.microsoft.com/office/drawing/2014/main" id="{04FDA013-49AD-4665-911B-E6828C602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043" y="3638471"/>
              <a:ext cx="5100272" cy="2652142"/>
            </a:xfrm>
            <a:prstGeom prst="rect">
              <a:avLst/>
            </a:prstGeom>
          </p:spPr>
        </p:pic>
        <p:pic>
          <p:nvPicPr>
            <p:cNvPr id="4" name="图片 3">
              <a:extLst>
                <a:ext uri="{FF2B5EF4-FFF2-40B4-BE49-F238E27FC236}">
                  <a16:creationId xmlns:a16="http://schemas.microsoft.com/office/drawing/2014/main" id="{B9F3D31A-6F87-4E89-A745-9EFE5E9D4BBD}"/>
                </a:ext>
              </a:extLst>
            </p:cNvPr>
            <p:cNvPicPr>
              <a:picLocks noChangeAspect="1"/>
            </p:cNvPicPr>
            <p:nvPr/>
          </p:nvPicPr>
          <p:blipFill rotWithShape="1">
            <a:blip r:embed="rId5"/>
            <a:srcRect t="32184" b="42043"/>
            <a:stretch/>
          </p:blipFill>
          <p:spPr>
            <a:xfrm>
              <a:off x="1163477" y="5878028"/>
              <a:ext cx="1500059" cy="325064"/>
            </a:xfrm>
            <a:prstGeom prst="rect">
              <a:avLst/>
            </a:prstGeom>
          </p:spPr>
        </p:pic>
      </p:grpSp>
      <p:sp>
        <p:nvSpPr>
          <p:cNvPr id="29" name="文本框 28">
            <a:extLst>
              <a:ext uri="{FF2B5EF4-FFF2-40B4-BE49-F238E27FC236}">
                <a16:creationId xmlns:a16="http://schemas.microsoft.com/office/drawing/2014/main" id="{98EDED68-9E8C-4C6E-A0D3-A35D2E9C902F}"/>
              </a:ext>
            </a:extLst>
          </p:cNvPr>
          <p:cNvSpPr txBox="1"/>
          <p:nvPr/>
        </p:nvSpPr>
        <p:spPr>
          <a:xfrm>
            <a:off x="529221" y="1823064"/>
            <a:ext cx="5500224" cy="95410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28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微服务应用中微服务的数目</a:t>
            </a:r>
            <a:r>
              <a:rPr kumimoji="1" lang="zh-CN" altLang="en-US" sz="2800" b="1"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巨大</a:t>
            </a:r>
            <a:endParaRPr kumimoji="1" lang="en-US" altLang="zh-CN" sz="2800" b="1"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2800" b="1"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微服务间的关系</a:t>
            </a:r>
            <a:r>
              <a:rPr kumimoji="1" lang="zh-CN" altLang="en-US" sz="2800" b="1"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动态变化</a:t>
            </a:r>
            <a:endParaRPr kumimoji="1" lang="zh-CN" alt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rebuchet MS" panose="020B0603020202020204"/>
              <a:ea typeface="华文新魏" panose="02010800040101010101" pitchFamily="2" charset="-122"/>
              <a:cs typeface="+mn-cs"/>
            </a:endParaRPr>
          </a:p>
        </p:txBody>
      </p:sp>
      <p:sp>
        <p:nvSpPr>
          <p:cNvPr id="6" name="文本框 5">
            <a:extLst>
              <a:ext uri="{FF2B5EF4-FFF2-40B4-BE49-F238E27FC236}">
                <a16:creationId xmlns:a16="http://schemas.microsoft.com/office/drawing/2014/main" id="{494F3DC2-064C-4F18-A327-EEAF60DA1730}"/>
              </a:ext>
            </a:extLst>
          </p:cNvPr>
          <p:cNvSpPr txBox="1"/>
          <p:nvPr/>
        </p:nvSpPr>
        <p:spPr>
          <a:xfrm>
            <a:off x="0" y="418539"/>
            <a:ext cx="9187130"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依赖管理员手工配置并不现实</a:t>
            </a:r>
          </a:p>
        </p:txBody>
      </p:sp>
      <p:sp>
        <p:nvSpPr>
          <p:cNvPr id="3" name="灯片编号占位符 2">
            <a:extLst>
              <a:ext uri="{FF2B5EF4-FFF2-40B4-BE49-F238E27FC236}">
                <a16:creationId xmlns:a16="http://schemas.microsoft.com/office/drawing/2014/main" id="{FADA31D3-AAA7-4452-9E10-197CB3714C2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360988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D2BCF22-032E-4B82-9149-B5993867C1DA}"/>
              </a:ext>
            </a:extLst>
          </p:cNvPr>
          <p:cNvSpPr txBox="1"/>
          <p:nvPr/>
        </p:nvSpPr>
        <p:spPr>
          <a:xfrm>
            <a:off x="64970" y="1215"/>
            <a:ext cx="8737969"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目标问题：</a:t>
            </a:r>
            <a:r>
              <a:rPr kumimoji="0" lang="zh-CN" altLang="en-US" sz="36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rPr>
              <a:t>自动的微服务间访问控制</a:t>
            </a:r>
            <a:endPar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endParaRPr>
          </a:p>
        </p:txBody>
      </p:sp>
      <p:sp>
        <p:nvSpPr>
          <p:cNvPr id="2" name="矩形 1">
            <a:extLst>
              <a:ext uri="{FF2B5EF4-FFF2-40B4-BE49-F238E27FC236}">
                <a16:creationId xmlns:a16="http://schemas.microsoft.com/office/drawing/2014/main" id="{4A7C35C4-B9CB-4561-9CEF-A2D7730667E2}"/>
              </a:ext>
            </a:extLst>
          </p:cNvPr>
          <p:cNvSpPr/>
          <p:nvPr/>
        </p:nvSpPr>
        <p:spPr>
          <a:xfrm>
            <a:off x="485972" y="779333"/>
            <a:ext cx="7848354" cy="36625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要求</a:t>
            </a:r>
            <a:r>
              <a:rPr kumimoji="1" lang="en-US" altLang="zh-CN" sz="28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a:t>
            </a:r>
            <a:endPar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完整的服务间依赖提取</a:t>
            </a:r>
            <a:endParaRPr kumimoji="0" lang="en-US" altLang="zh-CN"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自动获取服务间依赖关系</a:t>
            </a:r>
            <a:endPar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服务间调用逻辑必须完整，否则会影响服务质量</a:t>
            </a:r>
            <a:endPar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细粒度的访问控制策略生成</a:t>
            </a:r>
            <a:endParaRPr kumimoji="0" lang="en-US" altLang="zh-CN"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最小权限原则</a:t>
            </a:r>
            <a:endPar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挖掘服务间调用的</a:t>
            </a:r>
            <a:r>
              <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attributes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敏捷的访问控制动态调整</a:t>
            </a:r>
            <a:endParaRPr kumimoji="0" lang="en-US" altLang="zh-CN"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及时感知微服务间调用逻辑的改变</a:t>
            </a:r>
            <a:endParaRPr kumimoji="0" lang="en-US" altLang="zh-CN"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动态调整对应的访问控制策略</a:t>
            </a:r>
          </a:p>
        </p:txBody>
      </p:sp>
      <p:graphicFrame>
        <p:nvGraphicFramePr>
          <p:cNvPr id="5" name="表格 4">
            <a:extLst>
              <a:ext uri="{FF2B5EF4-FFF2-40B4-BE49-F238E27FC236}">
                <a16:creationId xmlns:a16="http://schemas.microsoft.com/office/drawing/2014/main" id="{992C3FA2-A76A-438E-903A-AF4C3B18209D}"/>
              </a:ext>
            </a:extLst>
          </p:cNvPr>
          <p:cNvGraphicFramePr>
            <a:graphicFrameLocks noGrp="1"/>
          </p:cNvGraphicFramePr>
          <p:nvPr/>
        </p:nvGraphicFramePr>
        <p:xfrm>
          <a:off x="485972" y="4834543"/>
          <a:ext cx="8081320" cy="1483360"/>
        </p:xfrm>
        <a:graphic>
          <a:graphicData uri="http://schemas.openxmlformats.org/drawingml/2006/table">
            <a:tbl>
              <a:tblPr firstRow="1" bandRow="1">
                <a:tableStyleId>{5C22544A-7EE6-4342-B048-85BDC9FD1C3A}</a:tableStyleId>
              </a:tblPr>
              <a:tblGrid>
                <a:gridCol w="2861912">
                  <a:extLst>
                    <a:ext uri="{9D8B030D-6E8A-4147-A177-3AD203B41FA5}">
                      <a16:colId xmlns:a16="http://schemas.microsoft.com/office/drawing/2014/main" val="1857127385"/>
                    </a:ext>
                  </a:extLst>
                </a:gridCol>
                <a:gridCol w="1913974">
                  <a:extLst>
                    <a:ext uri="{9D8B030D-6E8A-4147-A177-3AD203B41FA5}">
                      <a16:colId xmlns:a16="http://schemas.microsoft.com/office/drawing/2014/main" val="1315437391"/>
                    </a:ext>
                  </a:extLst>
                </a:gridCol>
                <a:gridCol w="1588768">
                  <a:extLst>
                    <a:ext uri="{9D8B030D-6E8A-4147-A177-3AD203B41FA5}">
                      <a16:colId xmlns:a16="http://schemas.microsoft.com/office/drawing/2014/main" val="288308467"/>
                    </a:ext>
                  </a:extLst>
                </a:gridCol>
                <a:gridCol w="1716666">
                  <a:extLst>
                    <a:ext uri="{9D8B030D-6E8A-4147-A177-3AD203B41FA5}">
                      <a16:colId xmlns:a16="http://schemas.microsoft.com/office/drawing/2014/main" val="1009658675"/>
                    </a:ext>
                  </a:extLst>
                </a:gridCol>
              </a:tblGrid>
              <a:tr h="370840">
                <a:tc>
                  <a:txBody>
                    <a:bodyPr/>
                    <a:lstStyle/>
                    <a:p>
                      <a:pPr algn="ctr"/>
                      <a:r>
                        <a:rPr lang="zh-CN" altLang="en-US" b="0" dirty="0"/>
                        <a:t>解决方案</a:t>
                      </a:r>
                    </a:p>
                  </a:txBody>
                  <a:tcPr/>
                </a:tc>
                <a:tc>
                  <a:txBody>
                    <a:bodyPr/>
                    <a:lstStyle/>
                    <a:p>
                      <a:pPr algn="ctr"/>
                      <a:r>
                        <a:rPr lang="zh-CN" altLang="en-US" b="0" dirty="0"/>
                        <a:t>完整性</a:t>
                      </a:r>
                      <a:endParaRPr lang="en-US" altLang="zh-CN" b="0" dirty="0"/>
                    </a:p>
                  </a:txBody>
                  <a:tcPr/>
                </a:tc>
                <a:tc>
                  <a:txBody>
                    <a:bodyPr/>
                    <a:lstStyle/>
                    <a:p>
                      <a:pPr algn="ctr"/>
                      <a:r>
                        <a:rPr lang="zh-CN" altLang="en-US" b="0" dirty="0"/>
                        <a:t>细粒度</a:t>
                      </a:r>
                      <a:endParaRPr lang="en-US" altLang="zh-CN" b="0" dirty="0"/>
                    </a:p>
                  </a:txBody>
                  <a:tcPr/>
                </a:tc>
                <a:tc>
                  <a:txBody>
                    <a:bodyPr/>
                    <a:lstStyle/>
                    <a:p>
                      <a:pPr algn="ctr"/>
                      <a:r>
                        <a:rPr lang="zh-CN" altLang="en-US" b="0" dirty="0"/>
                        <a:t>敏捷性</a:t>
                      </a:r>
                    </a:p>
                  </a:txBody>
                  <a:tcPr/>
                </a:tc>
                <a:extLst>
                  <a:ext uri="{0D108BD9-81ED-4DB2-BD59-A6C34878D82A}">
                    <a16:rowId xmlns:a16="http://schemas.microsoft.com/office/drawing/2014/main" val="22044926"/>
                  </a:ext>
                </a:extLst>
              </a:tr>
              <a:tr h="370840">
                <a:tc>
                  <a:txBody>
                    <a:bodyPr/>
                    <a:lstStyle/>
                    <a:p>
                      <a:pPr algn="ctr"/>
                      <a:r>
                        <a:rPr lang="zh-CN" altLang="en-US" dirty="0"/>
                        <a:t>基于文档的方法</a:t>
                      </a:r>
                    </a:p>
                  </a:txBody>
                  <a:tcPr/>
                </a:tc>
                <a:tc>
                  <a:txBody>
                    <a:bodyPr/>
                    <a:lstStyle/>
                    <a:p>
                      <a:pPr algn="ctr"/>
                      <a:r>
                        <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sym typeface="Wingdings" panose="05000000000000000000" pitchFamily="2" charset="2"/>
                        </a:rPr>
                        <a:t></a:t>
                      </a:r>
                      <a:endParaRPr lang="zh-CN" altLang="en-US" dirty="0"/>
                    </a:p>
                  </a:txBody>
                  <a:tcPr/>
                </a:tc>
                <a:tc>
                  <a:txBody>
                    <a:bodyPr/>
                    <a:lstStyle/>
                    <a:p>
                      <a:pPr algn="ctr"/>
                      <a:r>
                        <a:rPr lang="zh-CN" altLang="en-US" dirty="0">
                          <a:sym typeface="Wingdings" panose="05000000000000000000" pitchFamily="2"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ym typeface="Wingdings" panose="05000000000000000000" pitchFamily="2" charset="2"/>
                        </a:rPr>
                        <a:t></a:t>
                      </a:r>
                      <a:endParaRPr lang="zh-CN" altLang="en-US" dirty="0"/>
                    </a:p>
                  </a:txBody>
                  <a:tcPr/>
                </a:tc>
                <a:extLst>
                  <a:ext uri="{0D108BD9-81ED-4DB2-BD59-A6C34878D82A}">
                    <a16:rowId xmlns:a16="http://schemas.microsoft.com/office/drawing/2014/main" val="3504274677"/>
                  </a:ext>
                </a:extLst>
              </a:tr>
              <a:tr h="370840">
                <a:tc>
                  <a:txBody>
                    <a:bodyPr/>
                    <a:lstStyle/>
                    <a:p>
                      <a:pPr algn="ctr"/>
                      <a:r>
                        <a:rPr lang="zh-CN" altLang="en-US" dirty="0"/>
                        <a:t>基于历史的方法</a:t>
                      </a:r>
                    </a:p>
                  </a:txBody>
                  <a:tcPr/>
                </a:tc>
                <a:tc>
                  <a:txBody>
                    <a:bodyPr/>
                    <a:lstStyle/>
                    <a:p>
                      <a:pPr algn="ct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sym typeface="Wingdings" panose="05000000000000000000" pitchFamily="2" charset="2"/>
                        </a:rPr>
                        <a:t></a:t>
                      </a:r>
                      <a:endParaRPr lang="zh-CN" altLang="en-US" dirty="0"/>
                    </a:p>
                  </a:txBody>
                  <a:tcPr/>
                </a:tc>
                <a:tc>
                  <a:txBody>
                    <a:bodyPr/>
                    <a:lstStyle/>
                    <a:p>
                      <a:pPr algn="ctr"/>
                      <a:r>
                        <a:rPr lang="zh-CN" altLang="en-US" dirty="0">
                          <a:sym typeface="Wingdings" panose="05000000000000000000" pitchFamily="2" charset="2"/>
                        </a:rPr>
                        <a:t></a:t>
                      </a:r>
                      <a:endParaRPr lang="zh-CN" altLang="en-US" dirty="0"/>
                    </a:p>
                  </a:txBody>
                  <a:tcPr/>
                </a:tc>
                <a:tc>
                  <a:txBody>
                    <a:bodyPr/>
                    <a:lstStyle/>
                    <a:p>
                      <a:pPr algn="ctr"/>
                      <a:r>
                        <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sym typeface="Wingdings" panose="05000000000000000000" pitchFamily="2" charset="2"/>
                        </a:rPr>
                        <a:t></a:t>
                      </a:r>
                      <a:endParaRPr lang="zh-CN" altLang="en-US" dirty="0"/>
                    </a:p>
                  </a:txBody>
                  <a:tcPr/>
                </a:tc>
                <a:extLst>
                  <a:ext uri="{0D108BD9-81ED-4DB2-BD59-A6C34878D82A}">
                    <a16:rowId xmlns:a16="http://schemas.microsoft.com/office/drawing/2014/main" val="2808283429"/>
                  </a:ext>
                </a:extLst>
              </a:tr>
              <a:tr h="370840">
                <a:tc>
                  <a:txBody>
                    <a:bodyPr/>
                    <a:lstStyle/>
                    <a:p>
                      <a:pPr algn="ctr"/>
                      <a:r>
                        <a:rPr lang="zh-CN" altLang="en-US" dirty="0"/>
                        <a:t>基于模型的方法</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sym typeface="Wingdings" panose="05000000000000000000" pitchFamily="2" charset="2"/>
                        </a:rPr>
                        <a:t></a:t>
                      </a:r>
                      <a:endPar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sym typeface="Wingdings" panose="05000000000000000000" pitchFamily="2" charset="2"/>
                        </a:rPr>
                        <a:t></a:t>
                      </a:r>
                      <a:endPar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txBody>
                  <a:tcPr/>
                </a:tc>
                <a:tc>
                  <a:txBody>
                    <a:bodyPr/>
                    <a:lstStyle/>
                    <a:p>
                      <a:pPr algn="ctr"/>
                      <a:r>
                        <a:rPr kumimoji="0" lang="zh-CN" altLang="en-US" sz="1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sym typeface="Wingdings" panose="05000000000000000000" pitchFamily="2" charset="2"/>
                        </a:rPr>
                        <a:t></a:t>
                      </a:r>
                      <a:endParaRPr lang="zh-CN" altLang="en-US" dirty="0"/>
                    </a:p>
                  </a:txBody>
                  <a:tcPr/>
                </a:tc>
                <a:extLst>
                  <a:ext uri="{0D108BD9-81ED-4DB2-BD59-A6C34878D82A}">
                    <a16:rowId xmlns:a16="http://schemas.microsoft.com/office/drawing/2014/main" val="4161960856"/>
                  </a:ext>
                </a:extLst>
              </a:tr>
            </a:tbl>
          </a:graphicData>
        </a:graphic>
      </p:graphicFrame>
      <p:sp>
        <p:nvSpPr>
          <p:cNvPr id="6" name="矩形 5">
            <a:extLst>
              <a:ext uri="{FF2B5EF4-FFF2-40B4-BE49-F238E27FC236}">
                <a16:creationId xmlns:a16="http://schemas.microsoft.com/office/drawing/2014/main" id="{7D34BDFF-CD7E-411E-83BD-79314D3CFA3C}"/>
              </a:ext>
            </a:extLst>
          </p:cNvPr>
          <p:cNvSpPr/>
          <p:nvPr/>
        </p:nvSpPr>
        <p:spPr>
          <a:xfrm>
            <a:off x="438359" y="4416001"/>
            <a:ext cx="4126451"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现有工作（安全策略自动化领域）</a:t>
            </a:r>
            <a:r>
              <a:rPr kumimoji="1" lang="en-US" altLang="zh-CN" sz="20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a:t>
            </a:r>
          </a:p>
        </p:txBody>
      </p:sp>
      <p:sp>
        <p:nvSpPr>
          <p:cNvPr id="4" name="灯片编号占位符 3">
            <a:extLst>
              <a:ext uri="{FF2B5EF4-FFF2-40B4-BE49-F238E27FC236}">
                <a16:creationId xmlns:a16="http://schemas.microsoft.com/office/drawing/2014/main" id="{ACB14115-1935-46D6-9B22-E11429EBB6E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50156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852C1C14-1674-465E-A07C-BB3D1201133F}"/>
              </a:ext>
            </a:extLst>
          </p:cNvPr>
          <p:cNvSpPr txBox="1">
            <a:spLocks/>
          </p:cNvSpPr>
          <p:nvPr/>
        </p:nvSpPr>
        <p:spPr>
          <a:xfrm>
            <a:off x="322667" y="336636"/>
            <a:ext cx="8408377" cy="629383"/>
          </a:xfrm>
          <a:prstGeom prst="rect">
            <a:avLst/>
          </a:prstGeom>
        </p:spPr>
        <p:txBody>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94B6D2"/>
              </a:buClr>
              <a:buSzPct val="85000"/>
              <a:buFont typeface="Wingdings" pitchFamily="2" charset="2"/>
              <a:buNone/>
              <a:tabLst/>
              <a:defRPr/>
            </a:pPr>
            <a:r>
              <a:rPr kumimoji="0" lang="en-US" altLang="zh-CN" sz="48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n-cs"/>
              </a:rPr>
              <a:t>JARVIS</a:t>
            </a:r>
            <a:r>
              <a:rPr kumimoji="1" lang="en-US" altLang="zh-CN" sz="2800" b="1" i="0" u="none" strike="noStrike" kern="1200" cap="none" spc="0" normalizeH="0" baseline="0" noProof="0" dirty="0">
                <a:ln>
                  <a:noFill/>
                </a:ln>
                <a:solidFill>
                  <a:prstClr val="black">
                    <a:lumMod val="65000"/>
                    <a:lumOff val="35000"/>
                  </a:prstClr>
                </a:solidFill>
                <a:effectLst/>
                <a:uLnTx/>
                <a:uFillTx/>
                <a:latin typeface="Eras Demi ITC" panose="020B0805030504020804" pitchFamily="34" charset="0"/>
                <a:ea typeface="华文新魏" panose="02010800040101010101" pitchFamily="2" charset="-122"/>
                <a:cs typeface="+mn-cs"/>
              </a:rPr>
              <a:t>: </a:t>
            </a:r>
            <a:r>
              <a:rPr kumimoji="1" lang="zh-CN" altLang="en-US" sz="2800" b="1" i="0" u="none" strike="noStrike" kern="1200" cap="none" spc="0" normalizeH="0" baseline="0" noProof="0" dirty="0">
                <a:ln>
                  <a:noFill/>
                </a:ln>
                <a:solidFill>
                  <a:srgbClr val="00B050"/>
                </a:solidFill>
                <a:effectLst/>
                <a:uLnTx/>
                <a:uFillTx/>
                <a:latin typeface="Eras Demi ITC" panose="020B0805030504020804" pitchFamily="34" charset="0"/>
                <a:ea typeface="华文新魏" panose="02010800040101010101" pitchFamily="2" charset="-122"/>
                <a:cs typeface="+mn-cs"/>
              </a:rPr>
              <a:t>第一个</a:t>
            </a:r>
            <a:r>
              <a:rPr kumimoji="1" lang="zh-CN" altLang="en-US" sz="2800" b="1" i="0" u="none" strike="noStrike" kern="1200" cap="none" spc="0" normalizeH="0" baseline="0" noProof="0" dirty="0">
                <a:ln>
                  <a:noFill/>
                </a:ln>
                <a:solidFill>
                  <a:prstClr val="black">
                    <a:lumMod val="65000"/>
                    <a:lumOff val="35000"/>
                  </a:prstClr>
                </a:solidFill>
                <a:effectLst/>
                <a:uLnTx/>
                <a:uFillTx/>
                <a:latin typeface="Eras Demi ITC" panose="020B0805030504020804" pitchFamily="34" charset="0"/>
                <a:ea typeface="华文新魏" panose="02010800040101010101" pitchFamily="2" charset="-122"/>
                <a:cs typeface="+mn-cs"/>
              </a:rPr>
              <a:t>自动的微服务间访问控制机制</a:t>
            </a:r>
            <a:endParaRPr kumimoji="1" lang="zh-CN" altLang="en-US" sz="2400" b="1" i="0" u="none" strike="noStrike" kern="1200" cap="none" spc="0" normalizeH="0" baseline="0" noProof="0" dirty="0">
              <a:ln>
                <a:noFill/>
              </a:ln>
              <a:solidFill>
                <a:prstClr val="black">
                  <a:lumMod val="65000"/>
                  <a:lumOff val="35000"/>
                </a:prstClr>
              </a:solidFill>
              <a:effectLst/>
              <a:uLnTx/>
              <a:uFillTx/>
              <a:latin typeface="Eras Demi ITC" panose="020B0805030504020804" pitchFamily="34" charset="0"/>
              <a:ea typeface="华文新魏" panose="02010800040101010101" pitchFamily="2" charset="-122"/>
              <a:cs typeface="+mn-cs"/>
            </a:endParaRPr>
          </a:p>
        </p:txBody>
      </p:sp>
      <p:sp>
        <p:nvSpPr>
          <p:cNvPr id="2" name="文本框 1">
            <a:extLst>
              <a:ext uri="{FF2B5EF4-FFF2-40B4-BE49-F238E27FC236}">
                <a16:creationId xmlns:a16="http://schemas.microsoft.com/office/drawing/2014/main" id="{12D6F7FE-2DFC-4225-B22C-FD8C89141F27}"/>
              </a:ext>
            </a:extLst>
          </p:cNvPr>
          <p:cNvSpPr txBox="1"/>
          <p:nvPr/>
        </p:nvSpPr>
        <p:spPr>
          <a:xfrm>
            <a:off x="322667" y="1238534"/>
            <a:ext cx="8640561" cy="521681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基本思想</a:t>
            </a:r>
            <a:endParaRPr kumimoji="0" lang="en-US" altLang="zh-CN" sz="28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微服务间访问控制基于应用的业务逻辑</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微服务的源代码能够精确反映应用的业务逻辑</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800100" marR="0" lvl="1" indent="-342900"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当一个微服务对其他微服务或外部网络发起</a:t>
            </a:r>
            <a:r>
              <a:rPr kumimoji="0" lang="zh-CN" altLang="en-US" sz="2800" b="1"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不在</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其代码中的请求时，我们就认为它违反了业务逻辑</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1200150" marR="0" lvl="2"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也就是说，微服务</a:t>
            </a:r>
            <a:r>
              <a:rPr kumimoji="0" lang="zh-CN" altLang="en-US" sz="24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被攻破</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了，而该请求是</a:t>
            </a:r>
            <a:r>
              <a:rPr kumimoji="0" lang="zh-CN" altLang="en-US" sz="2400" b="0" i="0" u="none" strike="noStrike" kern="1200" cap="none" spc="0" normalizeH="0" baseline="0" noProof="0" dirty="0">
                <a:ln>
                  <a:noFill/>
                </a:ln>
                <a:solidFill>
                  <a:srgbClr val="C00000"/>
                </a:solidFill>
                <a:effectLst/>
                <a:uLnTx/>
                <a:uFillTx/>
                <a:latin typeface="Trebuchet MS" panose="020B0603020202020204"/>
                <a:ea typeface="华文新魏" panose="02010800040101010101" pitchFamily="2" charset="-122"/>
                <a:cs typeface="+mn-cs"/>
              </a:rPr>
              <a:t>恶意</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的。</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假设</a:t>
            </a:r>
            <a:endParaRPr kumimoji="0" lang="en-US" altLang="zh-CN" sz="28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微服务的源代码是可信的</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能够获取微服务的全部源代码</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zh-CN" sz="24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endParaRPr>
          </a:p>
        </p:txBody>
      </p:sp>
      <p:sp>
        <p:nvSpPr>
          <p:cNvPr id="3" name="灯片编号占位符 2">
            <a:extLst>
              <a:ext uri="{FF2B5EF4-FFF2-40B4-BE49-F238E27FC236}">
                <a16:creationId xmlns:a16="http://schemas.microsoft.com/office/drawing/2014/main" id="{DD4453C4-B150-4CC4-8B74-F70EB2C06FB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78539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852C1C14-1674-465E-A07C-BB3D1201133F}"/>
              </a:ext>
            </a:extLst>
          </p:cNvPr>
          <p:cNvSpPr txBox="1">
            <a:spLocks/>
          </p:cNvSpPr>
          <p:nvPr/>
        </p:nvSpPr>
        <p:spPr>
          <a:xfrm>
            <a:off x="322667" y="336636"/>
            <a:ext cx="8408377" cy="629383"/>
          </a:xfrm>
          <a:prstGeom prst="rect">
            <a:avLst/>
          </a:prstGeom>
        </p:spPr>
        <p:txBody>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94B6D2"/>
              </a:buClr>
              <a:buSzPct val="85000"/>
              <a:buFont typeface="Wingdings" pitchFamily="2" charset="2"/>
              <a:buNone/>
              <a:tabLst/>
              <a:defRPr/>
            </a:pPr>
            <a:r>
              <a:rPr kumimoji="0" lang="en-US" altLang="zh-CN" sz="48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n-cs"/>
              </a:rPr>
              <a:t>JARVIS</a:t>
            </a:r>
            <a:r>
              <a:rPr kumimoji="1" lang="en-US" altLang="zh-CN" sz="2800" b="1" i="0" u="none" strike="noStrike" kern="1200" cap="none" spc="0" normalizeH="0" baseline="0" noProof="0" dirty="0">
                <a:ln>
                  <a:noFill/>
                </a:ln>
                <a:solidFill>
                  <a:prstClr val="black">
                    <a:lumMod val="65000"/>
                    <a:lumOff val="35000"/>
                  </a:prstClr>
                </a:solidFill>
                <a:effectLst/>
                <a:uLnTx/>
                <a:uFillTx/>
                <a:latin typeface="Eras Demi ITC" panose="020B0805030504020804" pitchFamily="34" charset="0"/>
                <a:ea typeface="华文新魏" panose="02010800040101010101" pitchFamily="2" charset="-122"/>
                <a:cs typeface="+mn-cs"/>
              </a:rPr>
              <a:t>: </a:t>
            </a:r>
            <a:r>
              <a:rPr kumimoji="1" lang="zh-CN" altLang="en-US" sz="2800" b="1" i="0" u="none" strike="noStrike" kern="1200" cap="none" spc="0" normalizeH="0" baseline="0" noProof="0" dirty="0">
                <a:ln>
                  <a:noFill/>
                </a:ln>
                <a:solidFill>
                  <a:srgbClr val="00B050"/>
                </a:solidFill>
                <a:effectLst/>
                <a:uLnTx/>
                <a:uFillTx/>
                <a:latin typeface="Eras Demi ITC" panose="020B0805030504020804" pitchFamily="34" charset="0"/>
                <a:ea typeface="华文新魏" panose="02010800040101010101" pitchFamily="2" charset="-122"/>
                <a:cs typeface="+mn-cs"/>
              </a:rPr>
              <a:t>第一个</a:t>
            </a:r>
            <a:r>
              <a:rPr kumimoji="1" lang="zh-CN" altLang="en-US" sz="2800" b="1" i="0" u="none" strike="noStrike" kern="1200" cap="none" spc="0" normalizeH="0" baseline="0" noProof="0" dirty="0">
                <a:ln>
                  <a:noFill/>
                </a:ln>
                <a:solidFill>
                  <a:prstClr val="black">
                    <a:lumMod val="65000"/>
                    <a:lumOff val="35000"/>
                  </a:prstClr>
                </a:solidFill>
                <a:effectLst/>
                <a:uLnTx/>
                <a:uFillTx/>
                <a:latin typeface="Eras Demi ITC" panose="020B0805030504020804" pitchFamily="34" charset="0"/>
                <a:ea typeface="华文新魏" panose="02010800040101010101" pitchFamily="2" charset="-122"/>
                <a:cs typeface="+mn-cs"/>
              </a:rPr>
              <a:t>自动的微服务间访问控制机制</a:t>
            </a:r>
            <a:endParaRPr kumimoji="1" lang="zh-CN" altLang="en-US" sz="2400" b="1" i="0" u="none" strike="noStrike" kern="1200" cap="none" spc="0" normalizeH="0" baseline="0" noProof="0" dirty="0">
              <a:ln>
                <a:noFill/>
              </a:ln>
              <a:solidFill>
                <a:prstClr val="black">
                  <a:lumMod val="65000"/>
                  <a:lumOff val="35000"/>
                </a:prstClr>
              </a:solidFill>
              <a:effectLst/>
              <a:uLnTx/>
              <a:uFillTx/>
              <a:latin typeface="Eras Demi ITC" panose="020B0805030504020804" pitchFamily="34" charset="0"/>
              <a:ea typeface="华文新魏" panose="02010800040101010101" pitchFamily="2" charset="-122"/>
              <a:cs typeface="+mn-cs"/>
            </a:endParaRPr>
          </a:p>
        </p:txBody>
      </p:sp>
      <p:sp>
        <p:nvSpPr>
          <p:cNvPr id="2" name="文本框 1">
            <a:extLst>
              <a:ext uri="{FF2B5EF4-FFF2-40B4-BE49-F238E27FC236}">
                <a16:creationId xmlns:a16="http://schemas.microsoft.com/office/drawing/2014/main" id="{12D6F7FE-2DFC-4225-B22C-FD8C89141F27}"/>
              </a:ext>
            </a:extLst>
          </p:cNvPr>
          <p:cNvSpPr txBox="1"/>
          <p:nvPr/>
        </p:nvSpPr>
        <p:spPr>
          <a:xfrm>
            <a:off x="481913" y="1659285"/>
            <a:ext cx="8180173"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CN" altLang="en-US" sz="32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方法和创新点</a:t>
            </a:r>
            <a:endParaRPr kumimoji="0" lang="en-US" altLang="zh-CN" sz="32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altLang="zh-CN" sz="32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endParaRPr>
          </a:p>
          <a:p>
            <a:pPr marL="800100" marR="0" lvl="1" indent="-342900" algn="l" defTabSz="457200" rtl="0" eaLnBrk="1" fontAlgn="auto" latinLnBrk="0" hangingPunct="1">
              <a:lnSpc>
                <a:spcPct val="100000"/>
              </a:lnSpc>
              <a:spcBef>
                <a:spcPts val="60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通过静态分析自动提取微服务可能发起的请求</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800100" marR="0" lvl="1" indent="-342900" algn="l" defTabSz="457200" rtl="0" eaLnBrk="1" fontAlgn="auto" latinLnBrk="0" hangingPunct="1">
              <a:lnSpc>
                <a:spcPct val="100000"/>
              </a:lnSpc>
              <a:spcBef>
                <a:spcPts val="60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据此在部署时自动生成</a:t>
            </a:r>
            <a:r>
              <a:rPr lang="zh-CN" altLang="en-US" sz="2800" dirty="0">
                <a:solidFill>
                  <a:prstClr val="black"/>
                </a:solidFill>
                <a:latin typeface="Trebuchet MS" panose="020B0603020202020204"/>
                <a:ea typeface="华文新魏" panose="02010800040101010101" pitchFamily="2" charset="-122"/>
              </a:rPr>
              <a:t>细粒度</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的访问控制策略</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800100" marR="0" lvl="1" indent="-342900" algn="l" defTabSz="457200" rtl="0" eaLnBrk="1" fontAlgn="auto" latinLnBrk="0" hangingPunct="1">
              <a:lnSpc>
                <a:spcPct val="100000"/>
              </a:lnSpc>
              <a:spcBef>
                <a:spcPts val="60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监控微服务的改变并在改变发生时快速调整相应的访问控制策略</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 name="灯片编号占位符 2">
            <a:extLst>
              <a:ext uri="{FF2B5EF4-FFF2-40B4-BE49-F238E27FC236}">
                <a16:creationId xmlns:a16="http://schemas.microsoft.com/office/drawing/2014/main" id="{DD4453C4-B150-4CC4-8B74-F70EB2C06FB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3388674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a:extLst>
              <a:ext uri="{FF2B5EF4-FFF2-40B4-BE49-F238E27FC236}">
                <a16:creationId xmlns:a16="http://schemas.microsoft.com/office/drawing/2014/main" id="{3A32818A-7B5F-495C-A06F-C4FDFEF2D428}"/>
              </a:ext>
            </a:extLst>
          </p:cNvPr>
          <p:cNvGrpSpPr/>
          <p:nvPr/>
        </p:nvGrpSpPr>
        <p:grpSpPr>
          <a:xfrm>
            <a:off x="240594" y="2751322"/>
            <a:ext cx="8347353" cy="3791581"/>
            <a:chOff x="209702" y="2411511"/>
            <a:chExt cx="8347353" cy="3791581"/>
          </a:xfrm>
        </p:grpSpPr>
        <p:sp>
          <p:nvSpPr>
            <p:cNvPr id="4" name="矩形: 圆角 3">
              <a:extLst>
                <a:ext uri="{FF2B5EF4-FFF2-40B4-BE49-F238E27FC236}">
                  <a16:creationId xmlns:a16="http://schemas.microsoft.com/office/drawing/2014/main" id="{9FB9DA97-C76D-44A8-9715-00649378C849}"/>
                </a:ext>
              </a:extLst>
            </p:cNvPr>
            <p:cNvSpPr/>
            <p:nvPr/>
          </p:nvSpPr>
          <p:spPr>
            <a:xfrm>
              <a:off x="4326707" y="2411511"/>
              <a:ext cx="4230348" cy="3791581"/>
            </a:xfrm>
            <a:prstGeom prst="roundRect">
              <a:avLst>
                <a:gd name="adj" fmla="val 1016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文本框 4">
              <a:extLst>
                <a:ext uri="{FF2B5EF4-FFF2-40B4-BE49-F238E27FC236}">
                  <a16:creationId xmlns:a16="http://schemas.microsoft.com/office/drawing/2014/main" id="{714D07D6-72D3-4ACB-B2C5-84EEEECEAE19}"/>
                </a:ext>
              </a:extLst>
            </p:cNvPr>
            <p:cNvSpPr txBox="1"/>
            <p:nvPr/>
          </p:nvSpPr>
          <p:spPr>
            <a:xfrm>
              <a:off x="209702" y="3432843"/>
              <a:ext cx="1232355" cy="276871"/>
            </a:xfrm>
            <a:prstGeom prst="rect">
              <a:avLst/>
            </a:prstGeom>
            <a:noFill/>
            <a:effectLst/>
          </p:spPr>
          <p:txBody>
            <a:bodyPr wrap="squar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199"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Code Submit</a:t>
              </a:r>
              <a:endParaRPr kumimoji="0" lang="zh-CN" altLang="en-US" sz="1199"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7" name="矩形: 圆角 6">
              <a:extLst>
                <a:ext uri="{FF2B5EF4-FFF2-40B4-BE49-F238E27FC236}">
                  <a16:creationId xmlns:a16="http://schemas.microsoft.com/office/drawing/2014/main" id="{ED63684A-0A43-4CF6-B149-7390C215E301}"/>
                </a:ext>
              </a:extLst>
            </p:cNvPr>
            <p:cNvSpPr/>
            <p:nvPr/>
          </p:nvSpPr>
          <p:spPr>
            <a:xfrm>
              <a:off x="4418815" y="2588197"/>
              <a:ext cx="3943902" cy="1828898"/>
            </a:xfrm>
            <a:prstGeom prst="roundRect">
              <a:avLst/>
            </a:pr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Master Node</a:t>
              </a:r>
              <a:endParaRPr kumimoji="0" lang="zh-CN" altLang="en-US" sz="1800" b="0" i="0" u="none" strike="noStrike" kern="1200" cap="none" spc="0" normalizeH="0" baseline="0" noProof="0" dirty="0">
                <a:ln>
                  <a:noFill/>
                </a:ln>
                <a:solidFill>
                  <a:prstClr val="white"/>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10" name="直接箭头连接符 9">
              <a:extLst>
                <a:ext uri="{FF2B5EF4-FFF2-40B4-BE49-F238E27FC236}">
                  <a16:creationId xmlns:a16="http://schemas.microsoft.com/office/drawing/2014/main" id="{F8735057-8626-4B44-8EB4-45C4EAE774E3}"/>
                </a:ext>
              </a:extLst>
            </p:cNvPr>
            <p:cNvCxnSpPr>
              <a:cxnSpLocks/>
              <a:stCxn id="23" idx="3"/>
              <a:endCxn id="24" idx="2"/>
            </p:cNvCxnSpPr>
            <p:nvPr/>
          </p:nvCxnSpPr>
          <p:spPr>
            <a:xfrm flipV="1">
              <a:off x="1246205" y="3439065"/>
              <a:ext cx="0" cy="635794"/>
            </a:xfrm>
            <a:prstGeom prst="straightConnector1">
              <a:avLst/>
            </a:prstGeom>
            <a:ln w="19050">
              <a:solidFill>
                <a:schemeClr val="tx1"/>
              </a:solidFill>
              <a:prstDash val="dashDot"/>
              <a:tailEnd type="triangle"/>
            </a:ln>
            <a:effectLst/>
          </p:spPr>
          <p:style>
            <a:lnRef idx="1">
              <a:schemeClr val="accent1"/>
            </a:lnRef>
            <a:fillRef idx="0">
              <a:schemeClr val="accent1"/>
            </a:fillRef>
            <a:effectRef idx="0">
              <a:schemeClr val="accent1"/>
            </a:effectRef>
            <a:fontRef idx="minor">
              <a:schemeClr val="tx1"/>
            </a:fontRef>
          </p:style>
        </p:cxnSp>
        <p:sp>
          <p:nvSpPr>
            <p:cNvPr id="23" name="云形 22">
              <a:extLst>
                <a:ext uri="{FF2B5EF4-FFF2-40B4-BE49-F238E27FC236}">
                  <a16:creationId xmlns:a16="http://schemas.microsoft.com/office/drawing/2014/main" id="{B7E5D269-208E-4C0D-AE7B-7728F0FCC57B}"/>
                </a:ext>
              </a:extLst>
            </p:cNvPr>
            <p:cNvSpPr/>
            <p:nvPr/>
          </p:nvSpPr>
          <p:spPr>
            <a:xfrm>
              <a:off x="312197" y="4041194"/>
              <a:ext cx="1868015" cy="588803"/>
            </a:xfrm>
            <a:prstGeom prst="cloud">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Source code of Service E</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24" name="矩形: 圆角 23">
              <a:extLst>
                <a:ext uri="{FF2B5EF4-FFF2-40B4-BE49-F238E27FC236}">
                  <a16:creationId xmlns:a16="http://schemas.microsoft.com/office/drawing/2014/main" id="{14FB8F83-45BC-4443-88B3-939DD1ABFCD4}"/>
                </a:ext>
              </a:extLst>
            </p:cNvPr>
            <p:cNvSpPr/>
            <p:nvPr/>
          </p:nvSpPr>
          <p:spPr>
            <a:xfrm>
              <a:off x="407692" y="2992231"/>
              <a:ext cx="1677026" cy="446834"/>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25" name="矩形: 圆角 24">
              <a:extLst>
                <a:ext uri="{FF2B5EF4-FFF2-40B4-BE49-F238E27FC236}">
                  <a16:creationId xmlns:a16="http://schemas.microsoft.com/office/drawing/2014/main" id="{585EC4EC-5AF0-4E82-8090-381343CA2B7E}"/>
                </a:ext>
              </a:extLst>
            </p:cNvPr>
            <p:cNvSpPr/>
            <p:nvPr/>
          </p:nvSpPr>
          <p:spPr>
            <a:xfrm>
              <a:off x="520288" y="2545629"/>
              <a:ext cx="1436040" cy="50391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Static Analysis Engine</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26" name="文本框 25">
              <a:extLst>
                <a:ext uri="{FF2B5EF4-FFF2-40B4-BE49-F238E27FC236}">
                  <a16:creationId xmlns:a16="http://schemas.microsoft.com/office/drawing/2014/main" id="{1FB807B0-7519-451F-9148-E51C64F89611}"/>
                </a:ext>
              </a:extLst>
            </p:cNvPr>
            <p:cNvSpPr txBox="1"/>
            <p:nvPr/>
          </p:nvSpPr>
          <p:spPr>
            <a:xfrm>
              <a:off x="7559436" y="2588133"/>
              <a:ext cx="852140" cy="461408"/>
            </a:xfrm>
            <a:prstGeom prst="rect">
              <a:avLst/>
            </a:prstGeom>
            <a:noFill/>
            <a:effectLst/>
          </p:spPr>
          <p:txBody>
            <a:bodyPr wrap="squar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199" b="0" i="0" u="none" strike="noStrike" kern="1200" cap="none" spc="0" normalizeH="0" baseline="0" noProof="0" dirty="0">
                  <a:ln>
                    <a:noFill/>
                  </a:ln>
                  <a:solidFill>
                    <a:prstClr val="black"/>
                  </a:solidFill>
                  <a:effectLst/>
                  <a:uLnTx/>
                  <a:uFillTx/>
                  <a:latin typeface="Eras Demi ITC" panose="020B0805030504020804" pitchFamily="34" charset="0"/>
                  <a:ea typeface="Microsoft Sans Serif" panose="020B0604020202020204" pitchFamily="34" charset="0"/>
                  <a:cs typeface="Microsoft Sans Serif" panose="020B0604020202020204" pitchFamily="34" charset="0"/>
                </a:rPr>
                <a:t>Master Node</a:t>
              </a:r>
              <a:endParaRPr kumimoji="0" lang="zh-CN" altLang="en-US" sz="1199" b="0" i="0" u="none" strike="noStrike" kern="1200" cap="none" spc="0" normalizeH="0" baseline="0" noProof="0" dirty="0">
                <a:ln>
                  <a:noFill/>
                </a:ln>
                <a:solidFill>
                  <a:prstClr val="black"/>
                </a:solidFill>
                <a:effectLst/>
                <a:uLnTx/>
                <a:uFillTx/>
                <a:latin typeface="Eras Demi ITC" panose="020B0805030504020804" pitchFamily="34" charset="0"/>
                <a:ea typeface="等线" panose="02010600030101010101" pitchFamily="2" charset="-122"/>
                <a:cs typeface="Microsoft Sans Serif" panose="020B0604020202020204" pitchFamily="34" charset="0"/>
              </a:endParaRPr>
            </a:p>
          </p:txBody>
        </p:sp>
        <p:sp>
          <p:nvSpPr>
            <p:cNvPr id="27" name="矩形: 圆角 26">
              <a:extLst>
                <a:ext uri="{FF2B5EF4-FFF2-40B4-BE49-F238E27FC236}">
                  <a16:creationId xmlns:a16="http://schemas.microsoft.com/office/drawing/2014/main" id="{B65DFBAF-842B-4B52-9105-C7BBDA5C95F7}"/>
                </a:ext>
              </a:extLst>
            </p:cNvPr>
            <p:cNvSpPr/>
            <p:nvPr/>
          </p:nvSpPr>
          <p:spPr>
            <a:xfrm>
              <a:off x="6460936" y="3085681"/>
              <a:ext cx="1737280" cy="125860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29" name="矩形 28">
              <a:extLst>
                <a:ext uri="{FF2B5EF4-FFF2-40B4-BE49-F238E27FC236}">
                  <a16:creationId xmlns:a16="http://schemas.microsoft.com/office/drawing/2014/main" id="{2FF2C63D-3340-41F0-9F07-953F12E70B70}"/>
                </a:ext>
              </a:extLst>
            </p:cNvPr>
            <p:cNvSpPr/>
            <p:nvPr/>
          </p:nvSpPr>
          <p:spPr>
            <a:xfrm>
              <a:off x="4733046" y="3307320"/>
              <a:ext cx="1165248" cy="453056"/>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Service Registration</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grpSp>
          <p:nvGrpSpPr>
            <p:cNvPr id="30" name="组合 29">
              <a:extLst>
                <a:ext uri="{FF2B5EF4-FFF2-40B4-BE49-F238E27FC236}">
                  <a16:creationId xmlns:a16="http://schemas.microsoft.com/office/drawing/2014/main" id="{5C711D07-78F1-4115-96C2-6887C955F873}"/>
                </a:ext>
              </a:extLst>
            </p:cNvPr>
            <p:cNvGrpSpPr/>
            <p:nvPr/>
          </p:nvGrpSpPr>
          <p:grpSpPr>
            <a:xfrm>
              <a:off x="4748500" y="3886787"/>
              <a:ext cx="1115090" cy="432533"/>
              <a:chOff x="6537188" y="2064529"/>
              <a:chExt cx="891156" cy="555545"/>
            </a:xfrm>
            <a:effectLst/>
          </p:grpSpPr>
          <p:sp>
            <p:nvSpPr>
              <p:cNvPr id="56" name="流程图: 磁盘 55">
                <a:extLst>
                  <a:ext uri="{FF2B5EF4-FFF2-40B4-BE49-F238E27FC236}">
                    <a16:creationId xmlns:a16="http://schemas.microsoft.com/office/drawing/2014/main" id="{A24D1253-9A30-4B6A-B6F1-3916B8F6F964}"/>
                  </a:ext>
                </a:extLst>
              </p:cNvPr>
              <p:cNvSpPr/>
              <p:nvPr/>
            </p:nvSpPr>
            <p:spPr>
              <a:xfrm>
                <a:off x="6537188" y="2064529"/>
                <a:ext cx="891156" cy="555545"/>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57" name="文本框 56">
                <a:extLst>
                  <a:ext uri="{FF2B5EF4-FFF2-40B4-BE49-F238E27FC236}">
                    <a16:creationId xmlns:a16="http://schemas.microsoft.com/office/drawing/2014/main" id="{FF9BA90C-1774-4E5E-A9B2-D13FCDA41B9E}"/>
                  </a:ext>
                </a:extLst>
              </p:cNvPr>
              <p:cNvSpPr txBox="1"/>
              <p:nvPr/>
            </p:nvSpPr>
            <p:spPr>
              <a:xfrm>
                <a:off x="6594980" y="2213822"/>
                <a:ext cx="771470" cy="395309"/>
              </a:xfrm>
              <a:prstGeom prst="rect">
                <a:avLst/>
              </a:prstGeom>
              <a:noFill/>
            </p:spPr>
            <p:txBody>
              <a:bodyPr vert="horz" wrap="none" rtlCol="0">
                <a:spAutoFit/>
              </a:bodyP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Policy DB</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grpSp>
        <p:cxnSp>
          <p:nvCxnSpPr>
            <p:cNvPr id="31" name="连接符: 肘形 30">
              <a:extLst>
                <a:ext uri="{FF2B5EF4-FFF2-40B4-BE49-F238E27FC236}">
                  <a16:creationId xmlns:a16="http://schemas.microsoft.com/office/drawing/2014/main" id="{BE1BEC93-1BE4-4574-B492-1AC0FA9DCAFE}"/>
                </a:ext>
              </a:extLst>
            </p:cNvPr>
            <p:cNvCxnSpPr>
              <a:cxnSpLocks/>
              <a:stCxn id="29" idx="1"/>
              <a:endCxn id="35" idx="1"/>
            </p:cNvCxnSpPr>
            <p:nvPr/>
          </p:nvCxnSpPr>
          <p:spPr>
            <a:xfrm rot="10800000">
              <a:off x="4728040" y="2918948"/>
              <a:ext cx="5007" cy="614900"/>
            </a:xfrm>
            <a:prstGeom prst="bentConnector3">
              <a:avLst>
                <a:gd name="adj1" fmla="val 3813361"/>
              </a:avLst>
            </a:prstGeom>
            <a:ln w="1905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2" name="连接符: 肘形 31">
              <a:extLst>
                <a:ext uri="{FF2B5EF4-FFF2-40B4-BE49-F238E27FC236}">
                  <a16:creationId xmlns:a16="http://schemas.microsoft.com/office/drawing/2014/main" id="{96028A05-EC30-4F29-8250-063DDD965ED9}"/>
                </a:ext>
              </a:extLst>
            </p:cNvPr>
            <p:cNvCxnSpPr>
              <a:cxnSpLocks/>
              <a:stCxn id="56" idx="2"/>
              <a:endCxn id="35" idx="1"/>
            </p:cNvCxnSpPr>
            <p:nvPr/>
          </p:nvCxnSpPr>
          <p:spPr>
            <a:xfrm rot="10800000">
              <a:off x="4728040" y="2918948"/>
              <a:ext cx="20461" cy="1184106"/>
            </a:xfrm>
            <a:prstGeom prst="bentConnector3">
              <a:avLst>
                <a:gd name="adj1" fmla="val 1008695"/>
              </a:avLst>
            </a:prstGeom>
            <a:ln w="19050">
              <a:solidFill>
                <a:schemeClr val="tx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87C78129-A54E-4C01-B10D-8778CC9000D6}"/>
                </a:ext>
              </a:extLst>
            </p:cNvPr>
            <p:cNvGrpSpPr/>
            <p:nvPr/>
          </p:nvGrpSpPr>
          <p:grpSpPr>
            <a:xfrm>
              <a:off x="4451118" y="4601676"/>
              <a:ext cx="4019636" cy="1452992"/>
              <a:chOff x="8493607" y="2588202"/>
              <a:chExt cx="4019636" cy="1452992"/>
            </a:xfrm>
          </p:grpSpPr>
          <p:sp>
            <p:nvSpPr>
              <p:cNvPr id="6" name="文本框 5">
                <a:extLst>
                  <a:ext uri="{FF2B5EF4-FFF2-40B4-BE49-F238E27FC236}">
                    <a16:creationId xmlns:a16="http://schemas.microsoft.com/office/drawing/2014/main" id="{57FD5D28-B9D5-413E-8E21-9DB3323206BB}"/>
                  </a:ext>
                </a:extLst>
              </p:cNvPr>
              <p:cNvSpPr txBox="1"/>
              <p:nvPr/>
            </p:nvSpPr>
            <p:spPr>
              <a:xfrm>
                <a:off x="10585901" y="2771694"/>
                <a:ext cx="1927342" cy="523220"/>
              </a:xfrm>
              <a:prstGeom prst="rect">
                <a:avLst/>
              </a:prstGeom>
              <a:noFill/>
              <a:effectLst/>
            </p:spPr>
            <p:txBody>
              <a:bodyPr wrap="square" rtlCol="0">
                <a:spAutoFit/>
              </a:bodyPr>
              <a:lstStyle/>
              <a:p>
                <a:pPr marL="0" marR="0" lvl="0" indent="0" algn="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Eras Demi ITC" panose="020B0805030504020804" pitchFamily="34" charset="0"/>
                    <a:ea typeface="Microsoft Sans Serif" panose="020B0604020202020204" pitchFamily="34" charset="0"/>
                    <a:cs typeface="Microsoft Sans Serif" panose="020B0604020202020204" pitchFamily="34" charset="0"/>
                  </a:rPr>
                  <a:t>Microservice Infrastructure</a:t>
                </a:r>
                <a:endParaRPr kumimoji="0" lang="zh-CN" altLang="en-US" sz="1400" b="0" i="0" u="none" strike="noStrike" kern="1200" cap="none" spc="0" normalizeH="0" baseline="0" noProof="0" dirty="0">
                  <a:ln>
                    <a:noFill/>
                  </a:ln>
                  <a:solidFill>
                    <a:prstClr val="black"/>
                  </a:solidFill>
                  <a:effectLst/>
                  <a:uLnTx/>
                  <a:uFillTx/>
                  <a:latin typeface="Eras Demi ITC" panose="020B0805030504020804" pitchFamily="34" charset="0"/>
                  <a:ea typeface="等线" panose="02010600030101010101" pitchFamily="2" charset="-122"/>
                  <a:cs typeface="Microsoft Sans Serif" panose="020B0604020202020204" pitchFamily="34" charset="0"/>
                </a:endParaRPr>
              </a:p>
            </p:txBody>
          </p:sp>
          <p:sp>
            <p:nvSpPr>
              <p:cNvPr id="8" name="矩形: 圆角 7">
                <a:extLst>
                  <a:ext uri="{FF2B5EF4-FFF2-40B4-BE49-F238E27FC236}">
                    <a16:creationId xmlns:a16="http://schemas.microsoft.com/office/drawing/2014/main" id="{25AD6E79-D90F-47A2-A5D2-2668D97B8809}"/>
                  </a:ext>
                </a:extLst>
              </p:cNvPr>
              <p:cNvSpPr/>
              <p:nvPr/>
            </p:nvSpPr>
            <p:spPr>
              <a:xfrm>
                <a:off x="8493607" y="2588202"/>
                <a:ext cx="881589" cy="1452992"/>
              </a:xfrm>
              <a:prstGeom prst="roundRect">
                <a:avLst/>
              </a:pr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21" rIns="91439" bIns="45721" numCol="1" spcCol="0" rtlCol="0" fromWordArt="0" anchor="ctr" anchorCtr="0" forceAA="0" compatLnSpc="1">
                <a:prstTxWarp prst="textNoShape">
                  <a:avLst/>
                </a:prstTxWarp>
                <a:no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9" name="矩形: 圆角 8">
                <a:extLst>
                  <a:ext uri="{FF2B5EF4-FFF2-40B4-BE49-F238E27FC236}">
                    <a16:creationId xmlns:a16="http://schemas.microsoft.com/office/drawing/2014/main" id="{AA8F1760-CE42-464A-B54D-A580CFD8FF7F}"/>
                  </a:ext>
                </a:extLst>
              </p:cNvPr>
              <p:cNvSpPr/>
              <p:nvPr/>
            </p:nvSpPr>
            <p:spPr>
              <a:xfrm>
                <a:off x="9568611" y="2588202"/>
                <a:ext cx="1568364" cy="1452992"/>
              </a:xfrm>
              <a:prstGeom prst="roundRect">
                <a:avLst/>
              </a:pr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21" rIns="91439" bIns="45721" numCol="1" spcCol="0" rtlCol="0" fromWordArt="0" anchor="ctr" anchorCtr="0" forceAA="0" compatLnSpc="1">
                <a:prstTxWarp prst="textNoShape">
                  <a:avLst/>
                </a:prstTxWarp>
                <a:no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Master Node</a:t>
                </a:r>
                <a:endParaRPr kumimoji="0" lang="zh-CN" altLang="en-US" sz="1800" b="0" i="0" u="none" strike="noStrike" kern="1200" cap="none" spc="0" normalizeH="0" baseline="0" noProof="0" dirty="0">
                  <a:ln>
                    <a:noFill/>
                  </a:ln>
                  <a:solidFill>
                    <a:prstClr val="white"/>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11" name="矩形 10">
                <a:extLst>
                  <a:ext uri="{FF2B5EF4-FFF2-40B4-BE49-F238E27FC236}">
                    <a16:creationId xmlns:a16="http://schemas.microsoft.com/office/drawing/2014/main" id="{66E3DC2C-46C3-419D-8529-6042DFACBCCD}"/>
                  </a:ext>
                </a:extLst>
              </p:cNvPr>
              <p:cNvSpPr/>
              <p:nvPr/>
            </p:nvSpPr>
            <p:spPr>
              <a:xfrm>
                <a:off x="10486574" y="3645652"/>
                <a:ext cx="565057" cy="244861"/>
              </a:xfrm>
              <a:prstGeom prst="rect">
                <a:avLst/>
              </a:prstGeom>
              <a:solidFill>
                <a:schemeClr val="bg1"/>
              </a:solidFill>
              <a:ln>
                <a:solidFill>
                  <a:schemeClr val="tx1"/>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D</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12" name="矩形 11">
                <a:extLst>
                  <a:ext uri="{FF2B5EF4-FFF2-40B4-BE49-F238E27FC236}">
                    <a16:creationId xmlns:a16="http://schemas.microsoft.com/office/drawing/2014/main" id="{8DEBFBAC-B6B9-42AA-A330-DA14A3C96593}"/>
                  </a:ext>
                </a:extLst>
              </p:cNvPr>
              <p:cNvSpPr/>
              <p:nvPr/>
            </p:nvSpPr>
            <p:spPr>
              <a:xfrm>
                <a:off x="9684641" y="3109496"/>
                <a:ext cx="563531" cy="236214"/>
              </a:xfrm>
              <a:prstGeom prst="rect">
                <a:avLst/>
              </a:prstGeom>
              <a:solidFill>
                <a:schemeClr val="bg1"/>
              </a:solidFill>
              <a:ln w="12700">
                <a:solidFill>
                  <a:schemeClr val="tx1"/>
                </a:solidFill>
              </a:ln>
              <a:effectLst/>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13" name="矩形 12">
                <a:extLst>
                  <a:ext uri="{FF2B5EF4-FFF2-40B4-BE49-F238E27FC236}">
                    <a16:creationId xmlns:a16="http://schemas.microsoft.com/office/drawing/2014/main" id="{CF9A5751-A5D8-4C38-81F0-5A186924CCDD}"/>
                  </a:ext>
                </a:extLst>
              </p:cNvPr>
              <p:cNvSpPr/>
              <p:nvPr/>
            </p:nvSpPr>
            <p:spPr>
              <a:xfrm>
                <a:off x="9683879" y="3645658"/>
                <a:ext cx="565055" cy="244861"/>
              </a:xfrm>
              <a:prstGeom prst="rect">
                <a:avLst/>
              </a:prstGeom>
              <a:solidFill>
                <a:schemeClr val="bg1"/>
              </a:solidFill>
              <a:ln>
                <a:solidFill>
                  <a:schemeClr val="tx1"/>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14" name="矩形 13">
                <a:extLst>
                  <a:ext uri="{FF2B5EF4-FFF2-40B4-BE49-F238E27FC236}">
                    <a16:creationId xmlns:a16="http://schemas.microsoft.com/office/drawing/2014/main" id="{DE25DC45-BBCB-4180-8725-F8CF7020AA80}"/>
                  </a:ext>
                </a:extLst>
              </p:cNvPr>
              <p:cNvSpPr/>
              <p:nvPr/>
            </p:nvSpPr>
            <p:spPr>
              <a:xfrm>
                <a:off x="8669400" y="3104426"/>
                <a:ext cx="564414" cy="245939"/>
              </a:xfrm>
              <a:prstGeom prst="rect">
                <a:avLst/>
              </a:prstGeom>
              <a:solidFill>
                <a:schemeClr val="bg1"/>
              </a:solidFill>
              <a:ln>
                <a:solidFill>
                  <a:schemeClr val="tx1"/>
                </a:solid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15" name="直接箭头连接符 14">
                <a:extLst>
                  <a:ext uri="{FF2B5EF4-FFF2-40B4-BE49-F238E27FC236}">
                    <a16:creationId xmlns:a16="http://schemas.microsoft.com/office/drawing/2014/main" id="{FCFA83DC-FED7-49E1-A3C2-B28B981D4C86}"/>
                  </a:ext>
                </a:extLst>
              </p:cNvPr>
              <p:cNvCxnSpPr>
                <a:cxnSpLocks/>
                <a:stCxn id="14" idx="3"/>
                <a:endCxn id="12" idx="1"/>
              </p:cNvCxnSpPr>
              <p:nvPr/>
            </p:nvCxnSpPr>
            <p:spPr>
              <a:xfrm>
                <a:off x="9233815" y="3227400"/>
                <a:ext cx="450823" cy="209"/>
              </a:xfrm>
              <a:prstGeom prst="straightConnector1">
                <a:avLst/>
              </a:prstGeom>
              <a:ln w="19050">
                <a:solidFill>
                  <a:schemeClr val="accent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750C36B5-D9BF-4C87-A0E5-F9BD2B2C025F}"/>
                  </a:ext>
                </a:extLst>
              </p:cNvPr>
              <p:cNvCxnSpPr>
                <a:cxnSpLocks/>
                <a:stCxn id="12" idx="2"/>
                <a:endCxn id="13" idx="0"/>
              </p:cNvCxnSpPr>
              <p:nvPr/>
            </p:nvCxnSpPr>
            <p:spPr>
              <a:xfrm>
                <a:off x="9966407" y="3345710"/>
                <a:ext cx="0" cy="299948"/>
              </a:xfrm>
              <a:prstGeom prst="straightConnector1">
                <a:avLst/>
              </a:prstGeom>
              <a:ln w="19050">
                <a:solidFill>
                  <a:schemeClr val="accent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47F6365A-DF13-4B53-9F03-60BA44FB3A24}"/>
                  </a:ext>
                </a:extLst>
              </p:cNvPr>
              <p:cNvCxnSpPr>
                <a:cxnSpLocks/>
                <a:stCxn id="13" idx="3"/>
                <a:endCxn id="11" idx="1"/>
              </p:cNvCxnSpPr>
              <p:nvPr/>
            </p:nvCxnSpPr>
            <p:spPr>
              <a:xfrm flipV="1">
                <a:off x="10248934" y="3768083"/>
                <a:ext cx="237640" cy="6"/>
              </a:xfrm>
              <a:prstGeom prst="straightConnector1">
                <a:avLst/>
              </a:prstGeom>
              <a:ln w="19050">
                <a:solidFill>
                  <a:schemeClr val="accent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8" name="连接符: 曲线 17">
                <a:extLst>
                  <a:ext uri="{FF2B5EF4-FFF2-40B4-BE49-F238E27FC236}">
                    <a16:creationId xmlns:a16="http://schemas.microsoft.com/office/drawing/2014/main" id="{C5927ED6-071C-47FE-9626-2107C364B6CA}"/>
                  </a:ext>
                </a:extLst>
              </p:cNvPr>
              <p:cNvCxnSpPr>
                <a:cxnSpLocks/>
                <a:stCxn id="12" idx="3"/>
                <a:endCxn id="11" idx="0"/>
              </p:cNvCxnSpPr>
              <p:nvPr/>
            </p:nvCxnSpPr>
            <p:spPr>
              <a:xfrm>
                <a:off x="10248172" y="3227603"/>
                <a:ext cx="520931" cy="418049"/>
              </a:xfrm>
              <a:prstGeom prst="curvedConnector2">
                <a:avLst/>
              </a:prstGeom>
              <a:ln w="19050">
                <a:solidFill>
                  <a:schemeClr val="accent1"/>
                </a:solidFill>
                <a:tailEnd type="triangle"/>
              </a:ln>
              <a:effectLst/>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EB922EAA-25AE-40E7-B619-9AA8CEF7AEED}"/>
                  </a:ext>
                </a:extLst>
              </p:cNvPr>
              <p:cNvSpPr/>
              <p:nvPr/>
            </p:nvSpPr>
            <p:spPr>
              <a:xfrm>
                <a:off x="8669400" y="3645658"/>
                <a:ext cx="564414" cy="244861"/>
              </a:xfrm>
              <a:prstGeom prst="rect">
                <a:avLst/>
              </a:prstGeom>
              <a:solidFill>
                <a:schemeClr val="bg1"/>
              </a:solidFill>
              <a:ln w="19050">
                <a:solidFill>
                  <a:schemeClr val="accent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E</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20" name="直接箭头连接符 19">
                <a:extLst>
                  <a:ext uri="{FF2B5EF4-FFF2-40B4-BE49-F238E27FC236}">
                    <a16:creationId xmlns:a16="http://schemas.microsoft.com/office/drawing/2014/main" id="{577AA4E0-3391-41FD-8A6A-E14D3B2E03E8}"/>
                  </a:ext>
                </a:extLst>
              </p:cNvPr>
              <p:cNvCxnSpPr>
                <a:cxnSpLocks/>
                <a:stCxn id="19" idx="3"/>
                <a:endCxn id="13" idx="1"/>
              </p:cNvCxnSpPr>
              <p:nvPr/>
            </p:nvCxnSpPr>
            <p:spPr>
              <a:xfrm>
                <a:off x="9233819" y="3768085"/>
                <a:ext cx="450061" cy="0"/>
              </a:xfrm>
              <a:prstGeom prst="straightConnector1">
                <a:avLst/>
              </a:prstGeom>
              <a:ln w="19050">
                <a:solidFill>
                  <a:schemeClr val="accent2"/>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21" name="连接符: 曲线 20">
                <a:extLst>
                  <a:ext uri="{FF2B5EF4-FFF2-40B4-BE49-F238E27FC236}">
                    <a16:creationId xmlns:a16="http://schemas.microsoft.com/office/drawing/2014/main" id="{E4A13B05-8736-4CFD-AC8B-587D61CF188D}"/>
                  </a:ext>
                </a:extLst>
              </p:cNvPr>
              <p:cNvCxnSpPr>
                <a:cxnSpLocks/>
                <a:stCxn id="19" idx="3"/>
                <a:endCxn id="12" idx="1"/>
              </p:cNvCxnSpPr>
              <p:nvPr/>
            </p:nvCxnSpPr>
            <p:spPr>
              <a:xfrm flipV="1">
                <a:off x="9233814" y="3227603"/>
                <a:ext cx="450827" cy="540486"/>
              </a:xfrm>
              <a:prstGeom prst="curvedConnector3">
                <a:avLst>
                  <a:gd name="adj1" fmla="val 50000"/>
                </a:avLst>
              </a:prstGeom>
              <a:ln w="19050">
                <a:solidFill>
                  <a:schemeClr val="accent2"/>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DFAE8814-52ED-4AA3-A6CA-C44772645215}"/>
                  </a:ext>
                </a:extLst>
              </p:cNvPr>
              <p:cNvCxnSpPr>
                <a:cxnSpLocks/>
                <a:stCxn id="14" idx="2"/>
                <a:endCxn id="19" idx="0"/>
              </p:cNvCxnSpPr>
              <p:nvPr/>
            </p:nvCxnSpPr>
            <p:spPr>
              <a:xfrm>
                <a:off x="8951607" y="3350365"/>
                <a:ext cx="0" cy="295293"/>
              </a:xfrm>
              <a:prstGeom prst="straightConnector1">
                <a:avLst/>
              </a:prstGeom>
              <a:ln w="19050">
                <a:solidFill>
                  <a:schemeClr val="accent2"/>
                </a:solidFill>
                <a:prstDash val="dash"/>
                <a:tailEnd type="triangle"/>
              </a:ln>
              <a:effectLst/>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B8A8F52F-93F8-4BD3-9C83-78F0FF9B1BC3}"/>
                  </a:ext>
                </a:extLst>
              </p:cNvPr>
              <p:cNvSpPr txBox="1"/>
              <p:nvPr/>
            </p:nvSpPr>
            <p:spPr>
              <a:xfrm>
                <a:off x="8566022" y="2608617"/>
                <a:ext cx="953730" cy="461408"/>
              </a:xfrm>
              <a:prstGeom prst="rect">
                <a:avLst/>
              </a:prstGeom>
              <a:noFill/>
              <a:effectLst/>
            </p:spPr>
            <p:txBody>
              <a:bodyPr wrap="squar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199" b="0" i="0" u="none" strike="noStrike" kern="1200" cap="none" spc="0" normalizeH="0" baseline="0" noProof="0" dirty="0">
                    <a:ln>
                      <a:noFill/>
                    </a:ln>
                    <a:solidFill>
                      <a:prstClr val="black"/>
                    </a:solidFill>
                    <a:effectLst/>
                    <a:uLnTx/>
                    <a:uFillTx/>
                    <a:latin typeface="Eras Demi ITC" panose="020B0805030504020804" pitchFamily="34" charset="0"/>
                    <a:ea typeface="Microsoft Sans Serif" panose="020B0604020202020204" pitchFamily="34" charset="0"/>
                    <a:cs typeface="Microsoft Sans Serif" panose="020B0604020202020204" pitchFamily="34" charset="0"/>
                  </a:rPr>
                  <a:t>Worker Node-1</a:t>
                </a:r>
                <a:endParaRPr kumimoji="0" lang="zh-CN" altLang="en-US" sz="1199" b="0" i="0" u="none" strike="noStrike" kern="1200" cap="none" spc="0" normalizeH="0" baseline="0" noProof="0" dirty="0">
                  <a:ln>
                    <a:noFill/>
                  </a:ln>
                  <a:solidFill>
                    <a:prstClr val="black"/>
                  </a:solidFill>
                  <a:effectLst/>
                  <a:uLnTx/>
                  <a:uFillTx/>
                  <a:latin typeface="Eras Demi ITC" panose="020B0805030504020804" pitchFamily="34" charset="0"/>
                  <a:ea typeface="等线" panose="02010600030101010101" pitchFamily="2" charset="-122"/>
                  <a:cs typeface="Microsoft Sans Serif" panose="020B0604020202020204" pitchFamily="34" charset="0"/>
                </a:endParaRPr>
              </a:p>
            </p:txBody>
          </p:sp>
          <p:sp>
            <p:nvSpPr>
              <p:cNvPr id="33" name="文本框 32">
                <a:extLst>
                  <a:ext uri="{FF2B5EF4-FFF2-40B4-BE49-F238E27FC236}">
                    <a16:creationId xmlns:a16="http://schemas.microsoft.com/office/drawing/2014/main" id="{5A68C4A0-5DCD-4958-AE55-64C362B61C49}"/>
                  </a:ext>
                </a:extLst>
              </p:cNvPr>
              <p:cNvSpPr txBox="1"/>
              <p:nvPr/>
            </p:nvSpPr>
            <p:spPr>
              <a:xfrm>
                <a:off x="9685205" y="2608617"/>
                <a:ext cx="1425680" cy="276871"/>
              </a:xfrm>
              <a:prstGeom prst="rect">
                <a:avLst/>
              </a:prstGeom>
              <a:noFill/>
              <a:effectLst/>
            </p:spPr>
            <p:txBody>
              <a:bodyPr wrap="squar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199" b="0" i="0" u="none" strike="noStrike" kern="1200" cap="none" spc="0" normalizeH="0" baseline="0" noProof="0" dirty="0">
                    <a:ln>
                      <a:noFill/>
                    </a:ln>
                    <a:solidFill>
                      <a:prstClr val="black"/>
                    </a:solidFill>
                    <a:effectLst/>
                    <a:uLnTx/>
                    <a:uFillTx/>
                    <a:latin typeface="Eras Demi ITC" panose="020B0805030504020804" pitchFamily="34" charset="0"/>
                    <a:ea typeface="Microsoft Sans Serif" panose="020B0604020202020204" pitchFamily="34" charset="0"/>
                    <a:cs typeface="Microsoft Sans Serif" panose="020B0604020202020204" pitchFamily="34" charset="0"/>
                  </a:rPr>
                  <a:t>Worker Node-2</a:t>
                </a:r>
                <a:endParaRPr kumimoji="0" lang="zh-CN" altLang="en-US" sz="1199" b="0" i="0" u="none" strike="noStrike" kern="1200" cap="none" spc="0" normalizeH="0" baseline="0" noProof="0" dirty="0">
                  <a:ln>
                    <a:noFill/>
                  </a:ln>
                  <a:solidFill>
                    <a:prstClr val="black"/>
                  </a:solidFill>
                  <a:effectLst/>
                  <a:uLnTx/>
                  <a:uFillTx/>
                  <a:latin typeface="Eras Demi ITC" panose="020B0805030504020804" pitchFamily="34" charset="0"/>
                  <a:ea typeface="等线" panose="02010600030101010101" pitchFamily="2" charset="-122"/>
                  <a:cs typeface="Microsoft Sans Serif" panose="020B0604020202020204" pitchFamily="34" charset="0"/>
                </a:endParaRPr>
              </a:p>
            </p:txBody>
          </p:sp>
        </p:grpSp>
        <p:sp>
          <p:nvSpPr>
            <p:cNvPr id="34" name="文本框 33">
              <a:extLst>
                <a:ext uri="{FF2B5EF4-FFF2-40B4-BE49-F238E27FC236}">
                  <a16:creationId xmlns:a16="http://schemas.microsoft.com/office/drawing/2014/main" id="{1DAE3FE8-B849-402C-AB6F-C3DE12833C44}"/>
                </a:ext>
              </a:extLst>
            </p:cNvPr>
            <p:cNvSpPr txBox="1"/>
            <p:nvPr/>
          </p:nvSpPr>
          <p:spPr>
            <a:xfrm>
              <a:off x="3035244" y="5475005"/>
              <a:ext cx="1353708" cy="276871"/>
            </a:xfrm>
            <a:prstGeom prst="rect">
              <a:avLst/>
            </a:prstGeom>
            <a:noFill/>
            <a:effectLst/>
          </p:spPr>
          <p:txBody>
            <a:bodyPr wrap="squar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199"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Service Deploy </a:t>
              </a:r>
              <a:endParaRPr kumimoji="0" lang="zh-CN" altLang="en-US" sz="1199"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35" name="矩形: 圆角 34">
              <a:extLst>
                <a:ext uri="{FF2B5EF4-FFF2-40B4-BE49-F238E27FC236}">
                  <a16:creationId xmlns:a16="http://schemas.microsoft.com/office/drawing/2014/main" id="{2E7E7281-3120-4A59-9F14-9AD3E0F9570B}"/>
                </a:ext>
              </a:extLst>
            </p:cNvPr>
            <p:cNvSpPr/>
            <p:nvPr/>
          </p:nvSpPr>
          <p:spPr>
            <a:xfrm>
              <a:off x="4728039" y="2701605"/>
              <a:ext cx="1625496" cy="434685"/>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Configuration Extraction Engine</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36" name="连接符: 肘形 35">
              <a:extLst>
                <a:ext uri="{FF2B5EF4-FFF2-40B4-BE49-F238E27FC236}">
                  <a16:creationId xmlns:a16="http://schemas.microsoft.com/office/drawing/2014/main" id="{5C177AE2-D3FF-4B7A-96DE-D6E006CF9B10}"/>
                </a:ext>
              </a:extLst>
            </p:cNvPr>
            <p:cNvCxnSpPr>
              <a:cxnSpLocks/>
              <a:stCxn id="49" idx="0"/>
              <a:endCxn id="27" idx="0"/>
            </p:cNvCxnSpPr>
            <p:nvPr/>
          </p:nvCxnSpPr>
          <p:spPr>
            <a:xfrm rot="16200000" flipH="1">
              <a:off x="5153533" y="909638"/>
              <a:ext cx="552833" cy="3799252"/>
            </a:xfrm>
            <a:prstGeom prst="bentConnector3">
              <a:avLst>
                <a:gd name="adj1" fmla="val -937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连接符: 肘形 36">
              <a:extLst>
                <a:ext uri="{FF2B5EF4-FFF2-40B4-BE49-F238E27FC236}">
                  <a16:creationId xmlns:a16="http://schemas.microsoft.com/office/drawing/2014/main" id="{525506FF-7F46-4ED2-852C-E2F2F706266D}"/>
                </a:ext>
              </a:extLst>
            </p:cNvPr>
            <p:cNvCxnSpPr>
              <a:cxnSpLocks/>
              <a:stCxn id="40" idx="2"/>
              <a:endCxn id="19" idx="1"/>
            </p:cNvCxnSpPr>
            <p:nvPr/>
          </p:nvCxnSpPr>
          <p:spPr>
            <a:xfrm rot="16200000" flipH="1">
              <a:off x="2839137" y="3993789"/>
              <a:ext cx="1930942" cy="1644605"/>
            </a:xfrm>
            <a:prstGeom prst="bentConnector2">
              <a:avLst/>
            </a:prstGeom>
            <a:ln w="19050">
              <a:solidFill>
                <a:schemeClr val="tx1"/>
              </a:solidFill>
              <a:prstDash val="dashDot"/>
              <a:tailEnd type="triangle"/>
            </a:ln>
            <a:effectLst/>
          </p:spPr>
          <p:style>
            <a:lnRef idx="1">
              <a:schemeClr val="accent1"/>
            </a:lnRef>
            <a:fillRef idx="0">
              <a:schemeClr val="accent1"/>
            </a:fillRef>
            <a:effectRef idx="0">
              <a:schemeClr val="accent1"/>
            </a:effectRef>
            <a:fontRef idx="minor">
              <a:schemeClr val="tx1"/>
            </a:fontRef>
          </p:style>
        </p:cxnSp>
        <p:cxnSp>
          <p:nvCxnSpPr>
            <p:cNvPr id="38" name="连接符: 肘形 37">
              <a:extLst>
                <a:ext uri="{FF2B5EF4-FFF2-40B4-BE49-F238E27FC236}">
                  <a16:creationId xmlns:a16="http://schemas.microsoft.com/office/drawing/2014/main" id="{3536D686-5D55-4642-A549-1347B75F51AF}"/>
                </a:ext>
              </a:extLst>
            </p:cNvPr>
            <p:cNvCxnSpPr>
              <a:cxnSpLocks/>
              <a:stCxn id="24" idx="3"/>
              <a:endCxn id="40" idx="1"/>
            </p:cNvCxnSpPr>
            <p:nvPr/>
          </p:nvCxnSpPr>
          <p:spPr>
            <a:xfrm>
              <a:off x="2084718" y="3215648"/>
              <a:ext cx="465122" cy="496473"/>
            </a:xfrm>
            <a:prstGeom prst="bentConnector3">
              <a:avLst>
                <a:gd name="adj1" fmla="val 68349"/>
              </a:avLst>
            </a:prstGeom>
            <a:ln w="19050">
              <a:solidFill>
                <a:schemeClr val="tx1"/>
              </a:solidFill>
              <a:prstDash val="dashDot"/>
              <a:tailEnd type="triangle"/>
            </a:ln>
            <a:effectLst/>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4AF6664C-4AC1-4D98-B257-F3676EDEC843}"/>
                </a:ext>
              </a:extLst>
            </p:cNvPr>
            <p:cNvSpPr/>
            <p:nvPr/>
          </p:nvSpPr>
          <p:spPr>
            <a:xfrm>
              <a:off x="774761" y="3085680"/>
              <a:ext cx="988373" cy="307777"/>
            </a:xfrm>
            <a:prstGeom prst="rect">
              <a:avLst/>
            </a:prstGeom>
          </p:spPr>
          <p:txBody>
            <a:bodyPr wrap="square">
              <a:spAutoFit/>
            </a:bodyP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CI Server</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40" name="矩形 39">
              <a:extLst>
                <a:ext uri="{FF2B5EF4-FFF2-40B4-BE49-F238E27FC236}">
                  <a16:creationId xmlns:a16="http://schemas.microsoft.com/office/drawing/2014/main" id="{351A6B5F-7A89-469F-A7DB-C6D4E109A404}"/>
                </a:ext>
              </a:extLst>
            </p:cNvPr>
            <p:cNvSpPr/>
            <p:nvPr/>
          </p:nvSpPr>
          <p:spPr>
            <a:xfrm>
              <a:off x="2549840" y="3573620"/>
              <a:ext cx="864932" cy="277001"/>
            </a:xfrm>
            <a:prstGeom prst="rect">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199"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Service E</a:t>
              </a:r>
              <a:endParaRPr kumimoji="0" lang="zh-CN" altLang="en-US" sz="1199"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41" name="直接箭头连接符 40">
              <a:extLst>
                <a:ext uri="{FF2B5EF4-FFF2-40B4-BE49-F238E27FC236}">
                  <a16:creationId xmlns:a16="http://schemas.microsoft.com/office/drawing/2014/main" id="{45754630-F3A0-48D6-B695-F40FFA35001C}"/>
                </a:ext>
              </a:extLst>
            </p:cNvPr>
            <p:cNvCxnSpPr>
              <a:cxnSpLocks/>
              <a:stCxn id="25" idx="3"/>
            </p:cNvCxnSpPr>
            <p:nvPr/>
          </p:nvCxnSpPr>
          <p:spPr>
            <a:xfrm>
              <a:off x="1956328" y="2797585"/>
              <a:ext cx="545278" cy="0"/>
            </a:xfrm>
            <a:prstGeom prst="straightConnector1">
              <a:avLst/>
            </a:prstGeom>
            <a:ln w="1905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A2996690-8EA2-4966-8E01-24DE82CB1447}"/>
                </a:ext>
              </a:extLst>
            </p:cNvPr>
            <p:cNvSpPr txBox="1"/>
            <p:nvPr/>
          </p:nvSpPr>
          <p:spPr>
            <a:xfrm>
              <a:off x="2410065" y="3265872"/>
              <a:ext cx="1578913" cy="276871"/>
            </a:xfrm>
            <a:prstGeom prst="rect">
              <a:avLst/>
            </a:prstGeom>
            <a:noFill/>
            <a:effectLst/>
          </p:spPr>
          <p:txBody>
            <a:bodyPr wrap="square" rtlCol="0">
              <a:spAutoFit/>
            </a:bodyPr>
            <a:lstStyle>
              <a:defPPr>
                <a:defRPr lang="zh-CN"/>
              </a:defPPr>
              <a:lvl1pPr>
                <a:defRPr sz="1200">
                  <a:latin typeface="Microsoft Sans Serif" panose="020B0604020202020204" pitchFamily="34" charset="0"/>
                  <a:ea typeface="Microsoft Sans Serif" panose="020B0604020202020204" pitchFamily="34" charset="0"/>
                  <a:cs typeface="Microsoft Sans Serif" panose="020B0604020202020204" pitchFamily="34" charset="0"/>
                </a:defRPr>
              </a:lvl1p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199"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Service Build </a:t>
              </a:r>
              <a:endParaRPr kumimoji="0" lang="zh-CN" altLang="en-US" sz="1199" b="0" i="0" u="none" strike="noStrike" kern="1200" cap="none" spc="0" normalizeH="0" baseline="0" noProof="0" dirty="0">
                <a:ln>
                  <a:noFill/>
                </a:ln>
                <a:solidFill>
                  <a:prstClr val="black"/>
                </a:solidFill>
                <a:effectLst/>
                <a:uLnTx/>
                <a:uFillTx/>
                <a:latin typeface="Microsoft Sans Serif" panose="020B0604020202020204" pitchFamily="34" charset="0"/>
                <a:cs typeface="Microsoft Sans Serif" panose="020B0604020202020204" pitchFamily="34" charset="0"/>
              </a:endParaRPr>
            </a:p>
          </p:txBody>
        </p:sp>
        <p:grpSp>
          <p:nvGrpSpPr>
            <p:cNvPr id="43" name="组合 42">
              <a:extLst>
                <a:ext uri="{FF2B5EF4-FFF2-40B4-BE49-F238E27FC236}">
                  <a16:creationId xmlns:a16="http://schemas.microsoft.com/office/drawing/2014/main" id="{14A76A33-1775-4DFE-BFAC-3FD5B004F871}"/>
                </a:ext>
              </a:extLst>
            </p:cNvPr>
            <p:cNvGrpSpPr/>
            <p:nvPr/>
          </p:nvGrpSpPr>
          <p:grpSpPr>
            <a:xfrm>
              <a:off x="2501606" y="2532848"/>
              <a:ext cx="1627600" cy="523221"/>
              <a:chOff x="9681640" y="4030075"/>
              <a:chExt cx="1627600" cy="523221"/>
            </a:xfrm>
          </p:grpSpPr>
          <p:sp>
            <p:nvSpPr>
              <p:cNvPr id="49" name="文本框 48">
                <a:extLst>
                  <a:ext uri="{FF2B5EF4-FFF2-40B4-BE49-F238E27FC236}">
                    <a16:creationId xmlns:a16="http://schemas.microsoft.com/office/drawing/2014/main" id="{BD5AC62D-55D6-42DB-8DD6-A1D3C7D5ED45}"/>
                  </a:ext>
                </a:extLst>
              </p:cNvPr>
              <p:cNvSpPr txBox="1"/>
              <p:nvPr/>
            </p:nvSpPr>
            <p:spPr>
              <a:xfrm>
                <a:off x="10111476" y="4030075"/>
                <a:ext cx="1197764" cy="523221"/>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Manifest file</a:t>
                </a:r>
              </a:p>
              <a:p>
                <a:pPr marL="0" marR="0" lvl="0" indent="0" algn="l"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of Service E</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grpSp>
            <p:nvGrpSpPr>
              <p:cNvPr id="50" name="组合 49">
                <a:extLst>
                  <a:ext uri="{FF2B5EF4-FFF2-40B4-BE49-F238E27FC236}">
                    <a16:creationId xmlns:a16="http://schemas.microsoft.com/office/drawing/2014/main" id="{AE30C7DA-B04E-4D10-A262-13B013784C13}"/>
                  </a:ext>
                </a:extLst>
              </p:cNvPr>
              <p:cNvGrpSpPr/>
              <p:nvPr/>
            </p:nvGrpSpPr>
            <p:grpSpPr>
              <a:xfrm>
                <a:off x="9681640" y="4078136"/>
                <a:ext cx="489921" cy="427098"/>
                <a:chOff x="8904016" y="4156072"/>
                <a:chExt cx="489921" cy="427098"/>
              </a:xfrm>
            </p:grpSpPr>
            <p:sp>
              <p:nvSpPr>
                <p:cNvPr id="51" name="卷形: 垂直 50">
                  <a:extLst>
                    <a:ext uri="{FF2B5EF4-FFF2-40B4-BE49-F238E27FC236}">
                      <a16:creationId xmlns:a16="http://schemas.microsoft.com/office/drawing/2014/main" id="{6DB0BFC9-FC83-45FB-89A0-730A41E0361B}"/>
                    </a:ext>
                  </a:extLst>
                </p:cNvPr>
                <p:cNvSpPr/>
                <p:nvPr/>
              </p:nvSpPr>
              <p:spPr>
                <a:xfrm>
                  <a:off x="8904016" y="4156072"/>
                  <a:ext cx="489921" cy="427098"/>
                </a:xfrm>
                <a:prstGeom prst="verticalScroll">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52" name="直接连接符 51">
                  <a:extLst>
                    <a:ext uri="{FF2B5EF4-FFF2-40B4-BE49-F238E27FC236}">
                      <a16:creationId xmlns:a16="http://schemas.microsoft.com/office/drawing/2014/main" id="{F4752089-DC72-434E-B86B-827FB9404F8C}"/>
                    </a:ext>
                  </a:extLst>
                </p:cNvPr>
                <p:cNvCxnSpPr>
                  <a:cxnSpLocks/>
                </p:cNvCxnSpPr>
                <p:nvPr/>
              </p:nvCxnSpPr>
              <p:spPr>
                <a:xfrm>
                  <a:off x="9030193" y="4278049"/>
                  <a:ext cx="2641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10A6974E-9780-46C7-B21A-6532107A8817}"/>
                    </a:ext>
                  </a:extLst>
                </p:cNvPr>
                <p:cNvCxnSpPr>
                  <a:cxnSpLocks/>
                </p:cNvCxnSpPr>
                <p:nvPr/>
              </p:nvCxnSpPr>
              <p:spPr>
                <a:xfrm>
                  <a:off x="9030193" y="4357297"/>
                  <a:ext cx="2641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CF384EDD-DE3D-487A-A5BF-CC9391EC1BA5}"/>
                    </a:ext>
                  </a:extLst>
                </p:cNvPr>
                <p:cNvCxnSpPr>
                  <a:cxnSpLocks/>
                </p:cNvCxnSpPr>
                <p:nvPr/>
              </p:nvCxnSpPr>
              <p:spPr>
                <a:xfrm>
                  <a:off x="9030193" y="4430449"/>
                  <a:ext cx="2641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F85D87FE-3B0E-4B13-8B3F-C25840D63871}"/>
                    </a:ext>
                  </a:extLst>
                </p:cNvPr>
                <p:cNvCxnSpPr>
                  <a:cxnSpLocks/>
                </p:cNvCxnSpPr>
                <p:nvPr/>
              </p:nvCxnSpPr>
              <p:spPr>
                <a:xfrm>
                  <a:off x="9030193" y="4506283"/>
                  <a:ext cx="2641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矩形 43">
              <a:extLst>
                <a:ext uri="{FF2B5EF4-FFF2-40B4-BE49-F238E27FC236}">
                  <a16:creationId xmlns:a16="http://schemas.microsoft.com/office/drawing/2014/main" id="{BC62ABEE-6C7D-4267-A409-66DBC0EF2319}"/>
                </a:ext>
              </a:extLst>
            </p:cNvPr>
            <p:cNvSpPr/>
            <p:nvPr/>
          </p:nvSpPr>
          <p:spPr>
            <a:xfrm>
              <a:off x="6432746" y="3125066"/>
              <a:ext cx="1796389" cy="307777"/>
            </a:xfrm>
            <a:prstGeom prst="rect">
              <a:avLst/>
            </a:prstGeom>
          </p:spPr>
          <p:txBody>
            <a:bodyPr wrap="square">
              <a:spAutoFit/>
            </a:bodyP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Permission Engine</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华文新魏" panose="02010800040101010101" pitchFamily="2" charset="-122"/>
                <a:cs typeface="Microsoft Sans Serif" panose="020B0604020202020204" pitchFamily="34" charset="0"/>
              </a:endParaRPr>
            </a:p>
          </p:txBody>
        </p:sp>
        <p:cxnSp>
          <p:nvCxnSpPr>
            <p:cNvPr id="45" name="连接符: 肘形 44">
              <a:extLst>
                <a:ext uri="{FF2B5EF4-FFF2-40B4-BE49-F238E27FC236}">
                  <a16:creationId xmlns:a16="http://schemas.microsoft.com/office/drawing/2014/main" id="{0DEF06DA-7ABF-4ACD-93D0-8DE03D52FFA7}"/>
                </a:ext>
              </a:extLst>
            </p:cNvPr>
            <p:cNvCxnSpPr>
              <a:cxnSpLocks/>
              <a:stCxn id="35" idx="3"/>
              <a:endCxn id="27" idx="0"/>
            </p:cNvCxnSpPr>
            <p:nvPr/>
          </p:nvCxnSpPr>
          <p:spPr>
            <a:xfrm>
              <a:off x="6353535" y="2918948"/>
              <a:ext cx="976041" cy="166733"/>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10ABD4E3-487A-4DF8-A3F7-A7CD52FF28A1}"/>
                </a:ext>
              </a:extLst>
            </p:cNvPr>
            <p:cNvSpPr/>
            <p:nvPr/>
          </p:nvSpPr>
          <p:spPr>
            <a:xfrm>
              <a:off x="6569849" y="3935907"/>
              <a:ext cx="1541324" cy="30680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Change Handler</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sp>
          <p:nvSpPr>
            <p:cNvPr id="47" name="矩形 46">
              <a:extLst>
                <a:ext uri="{FF2B5EF4-FFF2-40B4-BE49-F238E27FC236}">
                  <a16:creationId xmlns:a16="http://schemas.microsoft.com/office/drawing/2014/main" id="{2197EDF1-6123-4EA8-866C-718AAEE1CAC0}"/>
                </a:ext>
              </a:extLst>
            </p:cNvPr>
            <p:cNvSpPr/>
            <p:nvPr/>
          </p:nvSpPr>
          <p:spPr>
            <a:xfrm>
              <a:off x="6562473" y="3506050"/>
              <a:ext cx="1548700" cy="320187"/>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Policy Generator</a:t>
              </a:r>
              <a:endParaRPr kumimoji="0" lang="zh-CN" alt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等线" panose="02010600030101010101" pitchFamily="2" charset="-122"/>
                <a:cs typeface="Microsoft Sans Serif" panose="020B0604020202020204" pitchFamily="34" charset="0"/>
              </a:endParaRPr>
            </a:p>
          </p:txBody>
        </p:sp>
        <p:cxnSp>
          <p:nvCxnSpPr>
            <p:cNvPr id="48" name="直接箭头连接符 47">
              <a:extLst>
                <a:ext uri="{FF2B5EF4-FFF2-40B4-BE49-F238E27FC236}">
                  <a16:creationId xmlns:a16="http://schemas.microsoft.com/office/drawing/2014/main" id="{11613E82-FCBC-4412-A0C9-1A23F2CD8BF9}"/>
                </a:ext>
              </a:extLst>
            </p:cNvPr>
            <p:cNvCxnSpPr>
              <a:cxnSpLocks/>
            </p:cNvCxnSpPr>
            <p:nvPr/>
          </p:nvCxnSpPr>
          <p:spPr>
            <a:xfrm flipV="1">
              <a:off x="5858456" y="4103053"/>
              <a:ext cx="602480" cy="1"/>
            </a:xfrm>
            <a:prstGeom prst="straightConnector1">
              <a:avLst/>
            </a:prstGeom>
            <a:ln w="44450">
              <a:solidFill>
                <a:schemeClr val="accent5">
                  <a:lumMod val="50000"/>
                </a:schemeClr>
              </a:solidFill>
              <a:prstDash val="solid"/>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61" name="文本框 60">
            <a:extLst>
              <a:ext uri="{FF2B5EF4-FFF2-40B4-BE49-F238E27FC236}">
                <a16:creationId xmlns:a16="http://schemas.microsoft.com/office/drawing/2014/main" id="{B9345D7C-2234-4A28-BCC4-0B875ADE0797}"/>
              </a:ext>
            </a:extLst>
          </p:cNvPr>
          <p:cNvSpPr txBox="1"/>
          <p:nvPr/>
        </p:nvSpPr>
        <p:spPr>
          <a:xfrm>
            <a:off x="0" y="1044309"/>
            <a:ext cx="9144000"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静态分析引擎（</a:t>
            </a:r>
            <a:r>
              <a:rPr kumimoji="0" lang="en-US" altLang="zh-CN"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offline</a:t>
            </a:r>
            <a:r>
              <a:rPr kumimoji="0" lang="zh-CN" altLang="en-US"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）：在微服务的源代码中提取其可能发起的请求</a:t>
            </a:r>
            <a:endParaRPr kumimoji="0" lang="en-US" altLang="zh-CN"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配置提取引擎（</a:t>
            </a:r>
            <a:r>
              <a:rPr kumimoji="0" lang="en-US" altLang="zh-CN"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online</a:t>
            </a:r>
            <a:r>
              <a:rPr kumimoji="0" lang="zh-CN" altLang="en-US"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 ：从基础架构中提取当前系统状态，如服务注册信息</a:t>
            </a:r>
            <a:endParaRPr kumimoji="0" lang="en-US" altLang="zh-CN"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权限引擎（</a:t>
            </a:r>
            <a:r>
              <a:rPr kumimoji="0" lang="en-US" altLang="zh-CN"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online</a:t>
            </a:r>
            <a:r>
              <a:rPr kumimoji="0" lang="zh-CN" altLang="en-US"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a:t>
            </a:r>
            <a:endParaRPr kumimoji="0" lang="en-US" altLang="zh-CN" sz="20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策略生成器：生成访问控制策略</a:t>
            </a:r>
            <a:endPar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改变处理器：处理微服务应用的改变，对访问控制策略做出适当的调整</a:t>
            </a:r>
          </a:p>
        </p:txBody>
      </p:sp>
      <p:sp>
        <p:nvSpPr>
          <p:cNvPr id="62" name="矩形 61">
            <a:extLst>
              <a:ext uri="{FF2B5EF4-FFF2-40B4-BE49-F238E27FC236}">
                <a16:creationId xmlns:a16="http://schemas.microsoft.com/office/drawing/2014/main" id="{B0D4C29E-8FA0-440A-B65B-4731D56462E2}"/>
              </a:ext>
            </a:extLst>
          </p:cNvPr>
          <p:cNvSpPr/>
          <p:nvPr/>
        </p:nvSpPr>
        <p:spPr>
          <a:xfrm>
            <a:off x="275757" y="164694"/>
            <a:ext cx="2954656" cy="840230"/>
          </a:xfrm>
          <a:prstGeom prst="rect">
            <a:avLst/>
          </a:prstGeom>
        </p:spPr>
        <p:txBody>
          <a:bodyPr vert="horz" lIns="91440" tIns="45720" rIns="91440" bIns="45720" rtlCol="0" anchor="b">
            <a:no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n-cs"/>
              </a:rPr>
              <a:t>系统架构</a:t>
            </a:r>
            <a:endPar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n-cs"/>
            </a:endParaRPr>
          </a:p>
        </p:txBody>
      </p:sp>
      <p:sp>
        <p:nvSpPr>
          <p:cNvPr id="2" name="灯片编号占位符 1">
            <a:extLst>
              <a:ext uri="{FF2B5EF4-FFF2-40B4-BE49-F238E27FC236}">
                <a16:creationId xmlns:a16="http://schemas.microsoft.com/office/drawing/2014/main" id="{DC82436A-AB98-4D99-8AD3-130B196AB2C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241186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CA853BD6-AB11-4E1B-B2CD-667A38D6E995}"/>
              </a:ext>
            </a:extLst>
          </p:cNvPr>
          <p:cNvGrpSpPr/>
          <p:nvPr/>
        </p:nvGrpSpPr>
        <p:grpSpPr>
          <a:xfrm>
            <a:off x="157134" y="1876209"/>
            <a:ext cx="7944829" cy="4810548"/>
            <a:chOff x="83392" y="1141248"/>
            <a:chExt cx="7944829" cy="4810548"/>
          </a:xfrm>
        </p:grpSpPr>
        <p:sp>
          <p:nvSpPr>
            <p:cNvPr id="6" name="矩形 5">
              <a:extLst>
                <a:ext uri="{FF2B5EF4-FFF2-40B4-BE49-F238E27FC236}">
                  <a16:creationId xmlns:a16="http://schemas.microsoft.com/office/drawing/2014/main" id="{23504B0A-E1B0-430C-9B1B-EDE193003247}"/>
                </a:ext>
              </a:extLst>
            </p:cNvPr>
            <p:cNvSpPr/>
            <p:nvPr/>
          </p:nvSpPr>
          <p:spPr>
            <a:xfrm>
              <a:off x="1043767" y="1141248"/>
              <a:ext cx="6984454" cy="48105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import requests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from flask import 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p>
            <a:p>
              <a:pPr marL="0" marR="0" lvl="0" indent="0" algn="l" defTabSz="457200" rtl="0" eaLnBrk="1" fontAlgn="auto" latinLnBrk="0" hangingPunct="1">
                <a:lnSpc>
                  <a:spcPct val="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details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"name" : "http://details:9080",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"endpoint" : "details“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p>
            <a:p>
              <a:pPr marL="0" marR="0" lvl="0" indent="0" algn="l" defTabSz="457200" rtl="0" eaLnBrk="1" fontAlgn="auto" latinLnBrk="0" hangingPunct="1">
                <a:lnSpc>
                  <a:spcPct val="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app.route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('/api/v1/products/&lt;</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product_id</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&gt;')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def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productRoute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product_id</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headers =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getForwardHeaders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status, details =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getProductDetails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product_id</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headers)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return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json.dumps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(details), status, {'Content-Type': 'application/json’}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p>
            <a:p>
              <a:pPr marL="0" marR="0" lvl="0" indent="0" algn="l" defTabSz="457200" rtl="0" eaLnBrk="1" fontAlgn="auto" latinLnBrk="0" hangingPunct="1">
                <a:lnSpc>
                  <a:spcPct val="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def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getProductDetails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product_id</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headers):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try: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url</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 details['name'] + "/" + details['endpoint'] + "/" + str(</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product_id</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res =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requests.get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url</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headers=headers, timeout=3.0)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except: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res = None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7" name="矩形 6">
              <a:extLst>
                <a:ext uri="{FF2B5EF4-FFF2-40B4-BE49-F238E27FC236}">
                  <a16:creationId xmlns:a16="http://schemas.microsoft.com/office/drawing/2014/main" id="{214143B3-FA08-4967-A8CD-264E9495B75A}"/>
                </a:ext>
              </a:extLst>
            </p:cNvPr>
            <p:cNvSpPr/>
            <p:nvPr/>
          </p:nvSpPr>
          <p:spPr>
            <a:xfrm>
              <a:off x="1391816" y="4997353"/>
              <a:ext cx="4621825" cy="2885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cxnSp>
          <p:nvCxnSpPr>
            <p:cNvPr id="9" name="连接符: 曲线 8">
              <a:extLst>
                <a:ext uri="{FF2B5EF4-FFF2-40B4-BE49-F238E27FC236}">
                  <a16:creationId xmlns:a16="http://schemas.microsoft.com/office/drawing/2014/main" id="{90D012C2-3494-4250-8CD0-DDD42BD6031D}"/>
                </a:ext>
              </a:extLst>
            </p:cNvPr>
            <p:cNvCxnSpPr>
              <a:cxnSpLocks/>
              <a:stCxn id="7" idx="1"/>
              <a:endCxn id="10" idx="2"/>
            </p:cNvCxnSpPr>
            <p:nvPr/>
          </p:nvCxnSpPr>
          <p:spPr>
            <a:xfrm rot="10800000" flipH="1">
              <a:off x="1391815" y="4913047"/>
              <a:ext cx="68533" cy="228600"/>
            </a:xfrm>
            <a:prstGeom prst="curvedConnector3">
              <a:avLst>
                <a:gd name="adj1" fmla="val -204442"/>
              </a:avLst>
            </a:prstGeom>
            <a:noFill/>
            <a:ln w="1270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0" name="椭圆 9">
              <a:extLst>
                <a:ext uri="{FF2B5EF4-FFF2-40B4-BE49-F238E27FC236}">
                  <a16:creationId xmlns:a16="http://schemas.microsoft.com/office/drawing/2014/main" id="{3C8E12C1-A3AA-479B-8A5A-D8E8601FCF5F}"/>
                </a:ext>
              </a:extLst>
            </p:cNvPr>
            <p:cNvSpPr/>
            <p:nvPr/>
          </p:nvSpPr>
          <p:spPr>
            <a:xfrm>
              <a:off x="1460349" y="4828740"/>
              <a:ext cx="263484" cy="1686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1" name="椭圆 10">
              <a:extLst>
                <a:ext uri="{FF2B5EF4-FFF2-40B4-BE49-F238E27FC236}">
                  <a16:creationId xmlns:a16="http://schemas.microsoft.com/office/drawing/2014/main" id="{BEAFE916-D74B-4528-B97A-32BD633BBBAD}"/>
                </a:ext>
              </a:extLst>
            </p:cNvPr>
            <p:cNvSpPr/>
            <p:nvPr/>
          </p:nvSpPr>
          <p:spPr>
            <a:xfrm>
              <a:off x="1119079" y="3314485"/>
              <a:ext cx="263484" cy="1686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cxnSp>
          <p:nvCxnSpPr>
            <p:cNvPr id="12" name="连接符: 曲线 11">
              <a:extLst>
                <a:ext uri="{FF2B5EF4-FFF2-40B4-BE49-F238E27FC236}">
                  <a16:creationId xmlns:a16="http://schemas.microsoft.com/office/drawing/2014/main" id="{265A1788-9A1A-4080-9DDA-EB520B580E57}"/>
                </a:ext>
              </a:extLst>
            </p:cNvPr>
            <p:cNvCxnSpPr>
              <a:cxnSpLocks/>
              <a:stCxn id="7" idx="1"/>
              <a:endCxn id="13" idx="2"/>
            </p:cNvCxnSpPr>
            <p:nvPr/>
          </p:nvCxnSpPr>
          <p:spPr>
            <a:xfrm rot="10800000">
              <a:off x="1221368" y="3927681"/>
              <a:ext cx="170448" cy="1213966"/>
            </a:xfrm>
            <a:prstGeom prst="curvedConnector3">
              <a:avLst>
                <a:gd name="adj1" fmla="val 234117"/>
              </a:avLst>
            </a:prstGeom>
            <a:noFill/>
            <a:ln w="1270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3" name="椭圆 12">
              <a:extLst>
                <a:ext uri="{FF2B5EF4-FFF2-40B4-BE49-F238E27FC236}">
                  <a16:creationId xmlns:a16="http://schemas.microsoft.com/office/drawing/2014/main" id="{EFC363B1-CDBD-4FC9-B16D-40D36E47CC46}"/>
                </a:ext>
              </a:extLst>
            </p:cNvPr>
            <p:cNvSpPr/>
            <p:nvPr/>
          </p:nvSpPr>
          <p:spPr>
            <a:xfrm>
              <a:off x="1221368" y="3843374"/>
              <a:ext cx="263484" cy="1686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4" name="椭圆 13">
              <a:extLst>
                <a:ext uri="{FF2B5EF4-FFF2-40B4-BE49-F238E27FC236}">
                  <a16:creationId xmlns:a16="http://schemas.microsoft.com/office/drawing/2014/main" id="{DF121E64-C4AE-4902-B4DB-3BCB4A9CBA2A}"/>
                </a:ext>
              </a:extLst>
            </p:cNvPr>
            <p:cNvSpPr/>
            <p:nvPr/>
          </p:nvSpPr>
          <p:spPr>
            <a:xfrm>
              <a:off x="1079556" y="3098802"/>
              <a:ext cx="263484" cy="1686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cxnSp>
          <p:nvCxnSpPr>
            <p:cNvPr id="15" name="连接符: 曲线 14">
              <a:extLst>
                <a:ext uri="{FF2B5EF4-FFF2-40B4-BE49-F238E27FC236}">
                  <a16:creationId xmlns:a16="http://schemas.microsoft.com/office/drawing/2014/main" id="{BEF70976-1DC8-45A0-B98A-3EBBC404C80F}"/>
                </a:ext>
              </a:extLst>
            </p:cNvPr>
            <p:cNvCxnSpPr>
              <a:cxnSpLocks/>
              <a:stCxn id="10" idx="2"/>
              <a:endCxn id="11" idx="2"/>
            </p:cNvCxnSpPr>
            <p:nvPr/>
          </p:nvCxnSpPr>
          <p:spPr>
            <a:xfrm rot="10800000">
              <a:off x="1119079" y="3398793"/>
              <a:ext cx="341270" cy="1514255"/>
            </a:xfrm>
            <a:prstGeom prst="curvedConnector3">
              <a:avLst>
                <a:gd name="adj1" fmla="val 166985"/>
              </a:avLst>
            </a:prstGeom>
            <a:noFill/>
            <a:ln w="1270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6" name="连接符: 曲线 15">
              <a:extLst>
                <a:ext uri="{FF2B5EF4-FFF2-40B4-BE49-F238E27FC236}">
                  <a16:creationId xmlns:a16="http://schemas.microsoft.com/office/drawing/2014/main" id="{A0D70EAE-0AB9-454C-8DE5-D71B5CBA8052}"/>
                </a:ext>
              </a:extLst>
            </p:cNvPr>
            <p:cNvCxnSpPr>
              <a:cxnSpLocks/>
              <a:stCxn id="10" idx="2"/>
              <a:endCxn id="14" idx="2"/>
            </p:cNvCxnSpPr>
            <p:nvPr/>
          </p:nvCxnSpPr>
          <p:spPr>
            <a:xfrm rot="10800000">
              <a:off x="1079557" y="3183109"/>
              <a:ext cx="380793" cy="1729938"/>
            </a:xfrm>
            <a:prstGeom prst="curvedConnector3">
              <a:avLst>
                <a:gd name="adj1" fmla="val 160033"/>
              </a:avLst>
            </a:prstGeom>
            <a:noFill/>
            <a:ln w="1270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7" name="椭圆 16">
              <a:extLst>
                <a:ext uri="{FF2B5EF4-FFF2-40B4-BE49-F238E27FC236}">
                  <a16:creationId xmlns:a16="http://schemas.microsoft.com/office/drawing/2014/main" id="{D640226E-1562-48AC-B696-16DF32536204}"/>
                </a:ext>
              </a:extLst>
            </p:cNvPr>
            <p:cNvSpPr/>
            <p:nvPr/>
          </p:nvSpPr>
          <p:spPr>
            <a:xfrm>
              <a:off x="947814" y="1911183"/>
              <a:ext cx="263484" cy="1686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cxnSp>
          <p:nvCxnSpPr>
            <p:cNvPr id="18" name="连接符: 曲线 17">
              <a:extLst>
                <a:ext uri="{FF2B5EF4-FFF2-40B4-BE49-F238E27FC236}">
                  <a16:creationId xmlns:a16="http://schemas.microsoft.com/office/drawing/2014/main" id="{F355B356-CA20-44FB-8BA0-B765616BE1F6}"/>
                </a:ext>
              </a:extLst>
            </p:cNvPr>
            <p:cNvCxnSpPr>
              <a:cxnSpLocks/>
              <a:stCxn id="13" idx="2"/>
              <a:endCxn id="17" idx="2"/>
            </p:cNvCxnSpPr>
            <p:nvPr/>
          </p:nvCxnSpPr>
          <p:spPr>
            <a:xfrm rot="10800000">
              <a:off x="947814" y="1995491"/>
              <a:ext cx="273554" cy="1932191"/>
            </a:xfrm>
            <a:prstGeom prst="curvedConnector3">
              <a:avLst>
                <a:gd name="adj1" fmla="val 183567"/>
              </a:avLst>
            </a:prstGeom>
            <a:noFill/>
            <a:ln w="1270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9" name="椭圆 18">
              <a:extLst>
                <a:ext uri="{FF2B5EF4-FFF2-40B4-BE49-F238E27FC236}">
                  <a16:creationId xmlns:a16="http://schemas.microsoft.com/office/drawing/2014/main" id="{0EEBF56E-3CC6-4C88-BACC-C338266396A8}"/>
                </a:ext>
              </a:extLst>
            </p:cNvPr>
            <p:cNvSpPr/>
            <p:nvPr/>
          </p:nvSpPr>
          <p:spPr>
            <a:xfrm>
              <a:off x="1211298" y="4082242"/>
              <a:ext cx="263484" cy="1686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4" name="矩形 3">
              <a:extLst>
                <a:ext uri="{FF2B5EF4-FFF2-40B4-BE49-F238E27FC236}">
                  <a16:creationId xmlns:a16="http://schemas.microsoft.com/office/drawing/2014/main" id="{F5680BD5-011D-4FDC-A0DC-1484FC4C059F}"/>
                </a:ext>
              </a:extLst>
            </p:cNvPr>
            <p:cNvSpPr/>
            <p:nvPr/>
          </p:nvSpPr>
          <p:spPr>
            <a:xfrm>
              <a:off x="83392" y="2595870"/>
              <a:ext cx="688848" cy="2774378"/>
            </a:xfrm>
            <a:prstGeom prst="rect">
              <a:avLst/>
            </a:prstGeom>
          </p:spPr>
          <p:txBody>
            <a:bodyPr vert="eaVert"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1" b="0" i="0" u="none" strike="noStrike" kern="1200" cap="none" spc="0" normalizeH="0" baseline="0" noProof="0" dirty="0">
                  <a:ln>
                    <a:noFill/>
                  </a:ln>
                  <a:solidFill>
                    <a:srgbClr val="94B6D2">
                      <a:lumMod val="75000"/>
                    </a:srgbClr>
                  </a:solidFill>
                  <a:effectLst/>
                  <a:uLnTx/>
                  <a:uFillTx/>
                  <a:latin typeface="Eras Medium ITC" panose="020B0602030504020804" pitchFamily="34" charset="0"/>
                  <a:ea typeface="华文新魏" panose="02010800040101010101" pitchFamily="2" charset="-122"/>
                  <a:cs typeface="Times New Roman" panose="02020603050405020304" pitchFamily="18" charset="0"/>
                </a:rPr>
                <a:t>Backward </a:t>
              </a:r>
              <a:r>
                <a:rPr kumimoji="0" lang="en-US" altLang="zh-CN" sz="1601" b="0" i="0" u="none" strike="noStrike" kern="1200" cap="none" spc="0" normalizeH="0" baseline="0" noProof="0" dirty="0">
                  <a:ln>
                    <a:noFill/>
                  </a:ln>
                  <a:solidFill>
                    <a:srgbClr val="94B6D2">
                      <a:lumMod val="75000"/>
                    </a:srgbClr>
                  </a:solidFill>
                  <a:effectLst/>
                  <a:uLnTx/>
                  <a:uFillTx/>
                  <a:latin typeface="Eras Medium ITC" panose="020B0602030504020804" pitchFamily="34" charset="0"/>
                  <a:ea typeface="华文新魏" panose="02010800040101010101" pitchFamily="2" charset="-122"/>
                  <a:cs typeface="Times New Roman" panose="02020603050405020304" pitchFamily="18" charset="0"/>
                </a:rPr>
                <a:t>Taint</a:t>
              </a:r>
              <a:r>
                <a:rPr kumimoji="0" lang="zh-CN" altLang="en-US" sz="1601" b="0" i="0" u="none" strike="noStrike" kern="1200" cap="none" spc="0" normalizeH="0" baseline="0" noProof="0" dirty="0">
                  <a:ln>
                    <a:noFill/>
                  </a:ln>
                  <a:solidFill>
                    <a:srgbClr val="94B6D2">
                      <a:lumMod val="75000"/>
                    </a:srgbClr>
                  </a:solidFill>
                  <a:effectLst/>
                  <a:uLnTx/>
                  <a:uFillTx/>
                  <a:latin typeface="Eras Medium ITC" panose="020B0602030504020804" pitchFamily="34" charset="0"/>
                  <a:ea typeface="华文新魏" panose="02010800040101010101" pitchFamily="2" charset="-122"/>
                  <a:cs typeface="Times New Roman" panose="02020603050405020304" pitchFamily="18" charset="0"/>
                </a:rPr>
                <a:t> </a:t>
              </a:r>
              <a:r>
                <a:rPr kumimoji="0" lang="en-US" altLang="zh-CN" sz="1601" b="0" i="0" u="none" strike="noStrike" kern="1200" cap="none" spc="0" normalizeH="0" baseline="0" noProof="0" dirty="0">
                  <a:ln>
                    <a:noFill/>
                  </a:ln>
                  <a:solidFill>
                    <a:srgbClr val="94B6D2">
                      <a:lumMod val="75000"/>
                    </a:srgbClr>
                  </a:solidFill>
                  <a:effectLst/>
                  <a:uLnTx/>
                  <a:uFillTx/>
                  <a:latin typeface="Eras Medium ITC" panose="020B0602030504020804" pitchFamily="34" charset="0"/>
                  <a:ea typeface="华文新魏" panose="02010800040101010101" pitchFamily="2" charset="-122"/>
                  <a:cs typeface="Times New Roman" panose="02020603050405020304" pitchFamily="18" charset="0"/>
                </a:rPr>
                <a:t>P</a:t>
              </a:r>
              <a:r>
                <a:rPr kumimoji="0" lang="zh-CN" altLang="en-US" sz="1601" b="0" i="0" u="none" strike="noStrike" kern="1200" cap="none" spc="0" normalizeH="0" baseline="0" noProof="0" dirty="0">
                  <a:ln>
                    <a:noFill/>
                  </a:ln>
                  <a:solidFill>
                    <a:srgbClr val="94B6D2">
                      <a:lumMod val="75000"/>
                    </a:srgbClr>
                  </a:solidFill>
                  <a:effectLst/>
                  <a:uLnTx/>
                  <a:uFillTx/>
                  <a:latin typeface="Eras Medium ITC" panose="020B0602030504020804" pitchFamily="34" charset="0"/>
                  <a:ea typeface="华文新魏" panose="02010800040101010101" pitchFamily="2" charset="-122"/>
                  <a:cs typeface="Times New Roman" panose="02020603050405020304" pitchFamily="18" charset="0"/>
                </a:rPr>
                <a:t>ropagation</a:t>
              </a:r>
            </a:p>
          </p:txBody>
        </p:sp>
      </p:grpSp>
      <p:sp>
        <p:nvSpPr>
          <p:cNvPr id="21" name="文本框 20">
            <a:extLst>
              <a:ext uri="{FF2B5EF4-FFF2-40B4-BE49-F238E27FC236}">
                <a16:creationId xmlns:a16="http://schemas.microsoft.com/office/drawing/2014/main" id="{8E325F9A-871A-49DA-A565-A27C76A6D4E7}"/>
              </a:ext>
            </a:extLst>
          </p:cNvPr>
          <p:cNvSpPr txBox="1"/>
          <p:nvPr/>
        </p:nvSpPr>
        <p:spPr>
          <a:xfrm>
            <a:off x="-109500" y="337509"/>
            <a:ext cx="9187131"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基于静态分析的请求提取机制</a:t>
            </a:r>
          </a:p>
        </p:txBody>
      </p:sp>
      <p:sp>
        <p:nvSpPr>
          <p:cNvPr id="37" name="矩形 36">
            <a:extLst>
              <a:ext uri="{FF2B5EF4-FFF2-40B4-BE49-F238E27FC236}">
                <a16:creationId xmlns:a16="http://schemas.microsoft.com/office/drawing/2014/main" id="{A16A2E78-899A-4675-92B8-235FF94B2013}"/>
              </a:ext>
            </a:extLst>
          </p:cNvPr>
          <p:cNvSpPr/>
          <p:nvPr/>
        </p:nvSpPr>
        <p:spPr>
          <a:xfrm>
            <a:off x="4313242" y="2022591"/>
            <a:ext cx="4621825"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rPr>
              <a:t>方法：</a:t>
            </a:r>
            <a:endParaRPr kumimoji="0" lang="en-US" altLang="zh-CN" sz="2800" b="0" i="0" u="none" strike="noStrike" kern="1200" cap="none" spc="0" normalizeH="0" baseline="0" noProof="0" dirty="0">
              <a:ln>
                <a:noFill/>
              </a:ln>
              <a:solidFill>
                <a:srgbClr val="7BA79D">
                  <a:lumMod val="50000"/>
                </a:srgbClr>
              </a:solidFill>
              <a:effectLst/>
              <a:uLnTx/>
              <a:uFillTx/>
              <a:latin typeface="Trebuchet MS" panose="020B0603020202020204"/>
              <a:ea typeface="华文新魏" panose="02010800040101010101" pitchFamily="2" charset="-122"/>
              <a:cs typeface="+mn-cs"/>
            </a:endParaRPr>
          </a:p>
          <a:p>
            <a:pPr marL="400050" marR="0" lvl="0" indent="-400050" algn="l" defTabSz="457200" rtl="0" eaLnBrk="1" fontAlgn="auto" latinLnBrk="0" hangingPunct="1">
              <a:lnSpc>
                <a:spcPct val="100000"/>
              </a:lnSpc>
              <a:spcBef>
                <a:spcPts val="0"/>
              </a:spcBef>
              <a:spcAft>
                <a:spcPts val="0"/>
              </a:spcAft>
              <a:buClrTx/>
              <a:buSzTx/>
              <a:buFont typeface="+mj-lt"/>
              <a:buAutoNum type="romanUcPeriod"/>
              <a:tabLst/>
              <a:defRPr/>
            </a:pPr>
            <a:r>
              <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定位到发起网络</a:t>
            </a:r>
            <a:r>
              <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API</a:t>
            </a:r>
            <a:r>
              <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调用的语句.</a:t>
            </a:r>
            <a:endPar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400050" marR="0" lvl="0" indent="-400050" algn="l" defTabSz="457200" rtl="0" eaLnBrk="1" fontAlgn="auto" latinLnBrk="0" hangingPunct="1">
              <a:lnSpc>
                <a:spcPct val="100000"/>
              </a:lnSpc>
              <a:spcBef>
                <a:spcPts val="0"/>
              </a:spcBef>
              <a:spcAft>
                <a:spcPts val="0"/>
              </a:spcAft>
              <a:buClrTx/>
              <a:buSzTx/>
              <a:buFont typeface="+mj-lt"/>
              <a:buAutoNum type="romanUcPeriod"/>
              <a:tabLst/>
              <a:defRPr/>
            </a:pPr>
            <a:r>
              <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以这些语句为起点，进行后向污点传播，获取程序切片</a:t>
            </a:r>
            <a:r>
              <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p>
          <a:p>
            <a:pPr marL="400050" marR="0" lvl="0" indent="-400050" algn="l" defTabSz="457200" rtl="0" eaLnBrk="1" fontAlgn="auto" latinLnBrk="0" hangingPunct="1">
              <a:lnSpc>
                <a:spcPct val="100000"/>
              </a:lnSpc>
              <a:spcBef>
                <a:spcPts val="0"/>
              </a:spcBef>
              <a:spcAft>
                <a:spcPts val="0"/>
              </a:spcAft>
              <a:buClrTx/>
              <a:buSzTx/>
              <a:buFont typeface="+mj-lt"/>
              <a:buAutoNum type="romanUcPeriod"/>
              <a:tabLst/>
              <a:defRPr/>
            </a:pPr>
            <a:r>
              <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在程序切片中提取调用的详细</a:t>
            </a:r>
            <a:r>
              <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attributes.</a:t>
            </a:r>
            <a:endPar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9" name="灯片编号占位符 38">
            <a:extLst>
              <a:ext uri="{FF2B5EF4-FFF2-40B4-BE49-F238E27FC236}">
                <a16:creationId xmlns:a16="http://schemas.microsoft.com/office/drawing/2014/main" id="{EC3FB639-D647-41E3-936A-D281B346CE2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grpSp>
        <p:nvGrpSpPr>
          <p:cNvPr id="2" name="组合 1">
            <a:extLst>
              <a:ext uri="{FF2B5EF4-FFF2-40B4-BE49-F238E27FC236}">
                <a16:creationId xmlns:a16="http://schemas.microsoft.com/office/drawing/2014/main" id="{C78AA910-A6ED-4339-A69D-A526C74958B7}"/>
              </a:ext>
            </a:extLst>
          </p:cNvPr>
          <p:cNvGrpSpPr/>
          <p:nvPr/>
        </p:nvGrpSpPr>
        <p:grpSpPr>
          <a:xfrm>
            <a:off x="4267249" y="1327018"/>
            <a:ext cx="4602186" cy="656413"/>
            <a:chOff x="1485196" y="21497701"/>
            <a:chExt cx="7707407" cy="1099312"/>
          </a:xfrm>
        </p:grpSpPr>
        <p:sp>
          <p:nvSpPr>
            <p:cNvPr id="20" name="矩形: 圆角 19">
              <a:extLst>
                <a:ext uri="{FF2B5EF4-FFF2-40B4-BE49-F238E27FC236}">
                  <a16:creationId xmlns:a16="http://schemas.microsoft.com/office/drawing/2014/main" id="{9D176E95-D5EE-4D80-A064-82A093931C7B}"/>
                </a:ext>
              </a:extLst>
            </p:cNvPr>
            <p:cNvSpPr/>
            <p:nvPr/>
          </p:nvSpPr>
          <p:spPr>
            <a:xfrm>
              <a:off x="1485196" y="21497701"/>
              <a:ext cx="2492444" cy="754078"/>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latin typeface="Candara" panose="020E0502030303020204" pitchFamily="34" charset="0"/>
                </a:rPr>
                <a:t>Source Code</a:t>
              </a:r>
              <a:endParaRPr lang="zh-CN" altLang="en-US" dirty="0">
                <a:solidFill>
                  <a:schemeClr val="tx1"/>
                </a:solidFill>
                <a:latin typeface="Candara" panose="020E0502030303020204" pitchFamily="34" charset="0"/>
              </a:endParaRPr>
            </a:p>
          </p:txBody>
        </p:sp>
        <p:sp>
          <p:nvSpPr>
            <p:cNvPr id="22" name="矩形: 圆角 21">
              <a:extLst>
                <a:ext uri="{FF2B5EF4-FFF2-40B4-BE49-F238E27FC236}">
                  <a16:creationId xmlns:a16="http://schemas.microsoft.com/office/drawing/2014/main" id="{89FD416C-55A3-48D8-95F7-EEDC55EDB752}"/>
                </a:ext>
              </a:extLst>
            </p:cNvPr>
            <p:cNvSpPr/>
            <p:nvPr/>
          </p:nvSpPr>
          <p:spPr>
            <a:xfrm>
              <a:off x="6237219" y="21497701"/>
              <a:ext cx="2492444" cy="754078"/>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latin typeface="Candara" panose="020E0502030303020204" pitchFamily="34" charset="0"/>
                </a:rPr>
                <a:t>Manifest File </a:t>
              </a:r>
              <a:endParaRPr lang="zh-CN" altLang="en-US" dirty="0">
                <a:solidFill>
                  <a:schemeClr val="tx1"/>
                </a:solidFill>
                <a:latin typeface="Candara" panose="020E0502030303020204" pitchFamily="34" charset="0"/>
              </a:endParaRPr>
            </a:p>
          </p:txBody>
        </p:sp>
        <p:cxnSp>
          <p:nvCxnSpPr>
            <p:cNvPr id="23" name="直接箭头连接符 22">
              <a:extLst>
                <a:ext uri="{FF2B5EF4-FFF2-40B4-BE49-F238E27FC236}">
                  <a16:creationId xmlns:a16="http://schemas.microsoft.com/office/drawing/2014/main" id="{E28E2477-730F-4EA5-B177-744CCD4C5D29}"/>
                </a:ext>
              </a:extLst>
            </p:cNvPr>
            <p:cNvCxnSpPr>
              <a:cxnSpLocks/>
              <a:stCxn id="20" idx="3"/>
              <a:endCxn id="22" idx="1"/>
            </p:cNvCxnSpPr>
            <p:nvPr/>
          </p:nvCxnSpPr>
          <p:spPr>
            <a:xfrm>
              <a:off x="3977640" y="21874740"/>
              <a:ext cx="225957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id="{558D171D-A835-4F1D-8BBB-AB8E443BC6A5}"/>
                </a:ext>
              </a:extLst>
            </p:cNvPr>
            <p:cNvGrpSpPr/>
            <p:nvPr/>
          </p:nvGrpSpPr>
          <p:grpSpPr>
            <a:xfrm>
              <a:off x="8369948" y="21972101"/>
              <a:ext cx="822655" cy="624912"/>
              <a:chOff x="1754193" y="18632492"/>
              <a:chExt cx="822655" cy="624912"/>
            </a:xfrm>
          </p:grpSpPr>
          <p:sp>
            <p:nvSpPr>
              <p:cNvPr id="25" name="椭圆 24">
                <a:extLst>
                  <a:ext uri="{FF2B5EF4-FFF2-40B4-BE49-F238E27FC236}">
                    <a16:creationId xmlns:a16="http://schemas.microsoft.com/office/drawing/2014/main" id="{E06B5B58-CAEA-4FF6-BF10-38025E9DD26D}"/>
                  </a:ext>
                </a:extLst>
              </p:cNvPr>
              <p:cNvSpPr/>
              <p:nvPr/>
            </p:nvSpPr>
            <p:spPr>
              <a:xfrm>
                <a:off x="1855647" y="18632492"/>
                <a:ext cx="624912" cy="6249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Candara" panose="020E0502030303020204" pitchFamily="34" charset="0"/>
                </a:endParaRPr>
              </a:p>
            </p:txBody>
          </p:sp>
          <p:sp>
            <p:nvSpPr>
              <p:cNvPr id="26" name="矩形 25">
                <a:extLst>
                  <a:ext uri="{FF2B5EF4-FFF2-40B4-BE49-F238E27FC236}">
                    <a16:creationId xmlns:a16="http://schemas.microsoft.com/office/drawing/2014/main" id="{BEB28BE6-6397-4EB4-824F-515673B708BF}"/>
                  </a:ext>
                </a:extLst>
              </p:cNvPr>
              <p:cNvSpPr/>
              <p:nvPr/>
            </p:nvSpPr>
            <p:spPr>
              <a:xfrm>
                <a:off x="1754193" y="18669560"/>
                <a:ext cx="822655" cy="574932"/>
              </a:xfrm>
              <a:prstGeom prst="rect">
                <a:avLst/>
              </a:prstGeom>
            </p:spPr>
            <p:txBody>
              <a:bodyPr wrap="none">
                <a:spAutoFit/>
              </a:bodyPr>
              <a:lstStyle/>
              <a:p>
                <a:pPr algn="ctr"/>
                <a:r>
                  <a:rPr lang="en-US" altLang="zh-CN" sz="1600" dirty="0">
                    <a:solidFill>
                      <a:schemeClr val="bg1"/>
                    </a:solidFill>
                    <a:latin typeface="Candara" panose="020E0502030303020204" pitchFamily="34" charset="0"/>
                  </a:rPr>
                  <a:t>out</a:t>
                </a:r>
                <a:endParaRPr lang="zh-CN" altLang="en-US" sz="1600" dirty="0">
                  <a:solidFill>
                    <a:schemeClr val="bg1"/>
                  </a:solidFill>
                  <a:latin typeface="Candara" panose="020E0502030303020204" pitchFamily="34" charset="0"/>
                </a:endParaRPr>
              </a:p>
            </p:txBody>
          </p:sp>
        </p:grpSp>
        <p:grpSp>
          <p:nvGrpSpPr>
            <p:cNvPr id="27" name="组合 26">
              <a:extLst>
                <a:ext uri="{FF2B5EF4-FFF2-40B4-BE49-F238E27FC236}">
                  <a16:creationId xmlns:a16="http://schemas.microsoft.com/office/drawing/2014/main" id="{17F925BF-BB0A-4DD9-94EE-BC6F5C5F09F3}"/>
                </a:ext>
              </a:extLst>
            </p:cNvPr>
            <p:cNvGrpSpPr/>
            <p:nvPr/>
          </p:nvGrpSpPr>
          <p:grpSpPr>
            <a:xfrm>
              <a:off x="3717137" y="21972101"/>
              <a:ext cx="624912" cy="624912"/>
              <a:chOff x="1855647" y="18632492"/>
              <a:chExt cx="624912" cy="624912"/>
            </a:xfrm>
          </p:grpSpPr>
          <p:sp>
            <p:nvSpPr>
              <p:cNvPr id="28" name="椭圆 27">
                <a:extLst>
                  <a:ext uri="{FF2B5EF4-FFF2-40B4-BE49-F238E27FC236}">
                    <a16:creationId xmlns:a16="http://schemas.microsoft.com/office/drawing/2014/main" id="{52DA5B1F-A10E-48AC-8D43-A9A7017CFBBE}"/>
                  </a:ext>
                </a:extLst>
              </p:cNvPr>
              <p:cNvSpPr/>
              <p:nvPr/>
            </p:nvSpPr>
            <p:spPr>
              <a:xfrm>
                <a:off x="1855647" y="18632492"/>
                <a:ext cx="624912" cy="624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Candara" panose="020E0502030303020204" pitchFamily="34" charset="0"/>
                </a:endParaRPr>
              </a:p>
            </p:txBody>
          </p:sp>
          <p:sp>
            <p:nvSpPr>
              <p:cNvPr id="29" name="矩形 28">
                <a:extLst>
                  <a:ext uri="{FF2B5EF4-FFF2-40B4-BE49-F238E27FC236}">
                    <a16:creationId xmlns:a16="http://schemas.microsoft.com/office/drawing/2014/main" id="{FF910C9B-AE6A-40BC-832B-C6EA5FA48B80}"/>
                  </a:ext>
                </a:extLst>
              </p:cNvPr>
              <p:cNvSpPr/>
              <p:nvPr/>
            </p:nvSpPr>
            <p:spPr>
              <a:xfrm>
                <a:off x="1876693" y="18669560"/>
                <a:ext cx="577655" cy="574932"/>
              </a:xfrm>
              <a:prstGeom prst="rect">
                <a:avLst/>
              </a:prstGeom>
            </p:spPr>
            <p:txBody>
              <a:bodyPr wrap="none">
                <a:spAutoFit/>
              </a:bodyPr>
              <a:lstStyle/>
              <a:p>
                <a:pPr algn="ctr"/>
                <a:r>
                  <a:rPr lang="en-US" altLang="zh-CN" sz="1600" dirty="0">
                    <a:solidFill>
                      <a:schemeClr val="bg1"/>
                    </a:solidFill>
                    <a:latin typeface="Candara" panose="020E0502030303020204" pitchFamily="34" charset="0"/>
                  </a:rPr>
                  <a:t>in</a:t>
                </a:r>
                <a:endParaRPr lang="zh-CN" altLang="en-US" sz="1600" dirty="0">
                  <a:solidFill>
                    <a:schemeClr val="bg1"/>
                  </a:solidFill>
                  <a:latin typeface="Candara" panose="020E0502030303020204" pitchFamily="34" charset="0"/>
                </a:endParaRPr>
              </a:p>
            </p:txBody>
          </p:sp>
        </p:grpSp>
      </p:grpSp>
    </p:spTree>
    <p:extLst>
      <p:ext uri="{BB962C8B-B14F-4D97-AF65-F5344CB8AC3E}">
        <p14:creationId xmlns:p14="http://schemas.microsoft.com/office/powerpoint/2010/main" val="3474520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DBBA40D-B082-4B52-8472-2E0FEC82CD62}"/>
              </a:ext>
            </a:extLst>
          </p:cNvPr>
          <p:cNvPicPr>
            <a:picLocks noChangeAspect="1"/>
          </p:cNvPicPr>
          <p:nvPr/>
        </p:nvPicPr>
        <p:blipFill>
          <a:blip r:embed="rId3"/>
          <a:stretch>
            <a:fillRect/>
          </a:stretch>
        </p:blipFill>
        <p:spPr>
          <a:xfrm>
            <a:off x="0" y="1842994"/>
            <a:ext cx="9144000" cy="4381381"/>
          </a:xfrm>
          <a:prstGeom prst="rect">
            <a:avLst/>
          </a:prstGeom>
        </p:spPr>
      </p:pic>
      <p:sp>
        <p:nvSpPr>
          <p:cNvPr id="4" name="文本框 3">
            <a:extLst>
              <a:ext uri="{FF2B5EF4-FFF2-40B4-BE49-F238E27FC236}">
                <a16:creationId xmlns:a16="http://schemas.microsoft.com/office/drawing/2014/main" id="{09F182F9-6CE7-4F5C-8EF5-CD498A32EF58}"/>
              </a:ext>
            </a:extLst>
          </p:cNvPr>
          <p:cNvSpPr txBox="1"/>
          <p:nvPr/>
        </p:nvSpPr>
        <p:spPr>
          <a:xfrm>
            <a:off x="13418" y="0"/>
            <a:ext cx="9322311" cy="951271"/>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zh-CN" altLang="en-US" dirty="0">
                <a:solidFill>
                  <a:srgbClr val="7BA79D">
                    <a:lumMod val="75000"/>
                  </a:srgbClr>
                </a:solidFill>
                <a:ea typeface="方正舒体" panose="02010601030101010101" pitchFamily="2" charset="-122"/>
              </a:rPr>
              <a:t>细粒度</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的策略生成机制</a:t>
            </a:r>
            <a:r>
              <a:rPr kumimoji="0" lang="en-US" altLang="zh-CN"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t>
            </a:r>
            <a:r>
              <a:rPr kumimoji="0" lang="zh-CN" altLang="en-US" sz="40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rPr>
              <a:t>策略生成</a:t>
            </a:r>
            <a:endParaRPr kumimoji="0" lang="zh-CN" altLang="en-US"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endParaRPr>
          </a:p>
        </p:txBody>
      </p:sp>
      <p:sp>
        <p:nvSpPr>
          <p:cNvPr id="3" name="文本框 2">
            <a:extLst>
              <a:ext uri="{FF2B5EF4-FFF2-40B4-BE49-F238E27FC236}">
                <a16:creationId xmlns:a16="http://schemas.microsoft.com/office/drawing/2014/main" id="{86FC3F9B-4F54-42E0-A86A-6F8867C75E13}"/>
              </a:ext>
            </a:extLst>
          </p:cNvPr>
          <p:cNvSpPr txBox="1"/>
          <p:nvPr/>
        </p:nvSpPr>
        <p:spPr>
          <a:xfrm>
            <a:off x="68643" y="1011997"/>
            <a:ext cx="836971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聚合所有可能影响服务间调用关系的数据源，生成合理的访问控制策略</a:t>
            </a:r>
          </a:p>
        </p:txBody>
      </p:sp>
      <p:sp>
        <p:nvSpPr>
          <p:cNvPr id="5" name="灯片编号占位符 4">
            <a:extLst>
              <a:ext uri="{FF2B5EF4-FFF2-40B4-BE49-F238E27FC236}">
                <a16:creationId xmlns:a16="http://schemas.microsoft.com/office/drawing/2014/main" id="{8F450254-A6ED-4370-A971-B41E5947042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987075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6DBB0E-F2E1-425F-9DF1-00B1E8F5FFF1}"/>
              </a:ext>
            </a:extLst>
          </p:cNvPr>
          <p:cNvSpPr txBox="1">
            <a:spLocks/>
          </p:cNvSpPr>
          <p:nvPr/>
        </p:nvSpPr>
        <p:spPr>
          <a:xfrm>
            <a:off x="-1" y="324466"/>
            <a:ext cx="3296266"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基本架构</a:t>
            </a:r>
          </a:p>
        </p:txBody>
      </p:sp>
      <p:pic>
        <p:nvPicPr>
          <p:cNvPr id="120" name="Picture 4" descr="Related image">
            <a:extLst>
              <a:ext uri="{FF2B5EF4-FFF2-40B4-BE49-F238E27FC236}">
                <a16:creationId xmlns:a16="http://schemas.microsoft.com/office/drawing/2014/main" id="{68486D7E-511B-49D9-94CB-B6626C44480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5236" y="1534664"/>
            <a:ext cx="3881619" cy="3688648"/>
          </a:xfrm>
          <a:prstGeom prst="rect">
            <a:avLst/>
          </a:prstGeom>
          <a:noFill/>
          <a:extLst>
            <a:ext uri="{909E8E84-426E-40DD-AFC4-6F175D3DCCD1}">
              <a14:hiddenFill xmlns:a14="http://schemas.microsoft.com/office/drawing/2010/main">
                <a:solidFill>
                  <a:srgbClr val="FFFFFF"/>
                </a:solidFill>
              </a14:hiddenFill>
            </a:ext>
          </a:extLst>
        </p:spPr>
      </p:pic>
      <p:sp>
        <p:nvSpPr>
          <p:cNvPr id="121" name="文本框 120">
            <a:extLst>
              <a:ext uri="{FF2B5EF4-FFF2-40B4-BE49-F238E27FC236}">
                <a16:creationId xmlns:a16="http://schemas.microsoft.com/office/drawing/2014/main" id="{8F3F79F2-864D-43BB-AE37-A572C2E9DE8C}"/>
              </a:ext>
            </a:extLst>
          </p:cNvPr>
          <p:cNvSpPr txBox="1"/>
          <p:nvPr/>
        </p:nvSpPr>
        <p:spPr>
          <a:xfrm>
            <a:off x="1409780" y="5702414"/>
            <a:ext cx="233910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7BA79D">
                    <a:lumMod val="50000"/>
                  </a:srgbClr>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传统服务架构</a:t>
            </a:r>
          </a:p>
        </p:txBody>
      </p:sp>
      <p:sp>
        <p:nvSpPr>
          <p:cNvPr id="89" name="文本框 88">
            <a:extLst>
              <a:ext uri="{FF2B5EF4-FFF2-40B4-BE49-F238E27FC236}">
                <a16:creationId xmlns:a16="http://schemas.microsoft.com/office/drawing/2014/main" id="{CD892281-22AA-4AF9-9900-C04257ECDE8F}"/>
              </a:ext>
            </a:extLst>
          </p:cNvPr>
          <p:cNvSpPr txBox="1"/>
          <p:nvPr/>
        </p:nvSpPr>
        <p:spPr>
          <a:xfrm>
            <a:off x="4775081" y="1665469"/>
            <a:ext cx="4033683" cy="3970318"/>
          </a:xfrm>
          <a:prstGeom prst="rect">
            <a:avLst/>
          </a:prstGeom>
          <a:solidFill>
            <a:schemeClr val="bg1">
              <a:lumMod val="9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模块紧耦合</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开发</a:t>
            </a: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测试</a:t>
            </a: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上线周期过长</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新功能迭代缓慢</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不易维护和扩展</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lang="zh-CN" altLang="en-US" sz="3600" dirty="0">
                <a:solidFill>
                  <a:prstClr val="black"/>
                </a:solidFill>
                <a:latin typeface="Trebuchet MS" panose="020B0603020202020204"/>
                <a:ea typeface="华文新魏" panose="02010800040101010101" pitchFamily="2" charset="-122"/>
              </a:rPr>
              <a:t>代码越来越臃肿</a:t>
            </a:r>
            <a:endParaRPr lang="en-US" altLang="zh-CN" sz="3600" dirty="0">
              <a:solidFill>
                <a:prstClr val="black"/>
              </a:solidFill>
              <a:latin typeface="Trebuchet MS" panose="020B0603020202020204"/>
              <a:ea typeface="华文新魏" panose="02010800040101010101" pitchFamily="2" charset="-122"/>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代码学习成本高</a:t>
            </a:r>
          </a:p>
        </p:txBody>
      </p:sp>
      <p:sp>
        <p:nvSpPr>
          <p:cNvPr id="3" name="灯片编号占位符 2">
            <a:extLst>
              <a:ext uri="{FF2B5EF4-FFF2-40B4-BE49-F238E27FC236}">
                <a16:creationId xmlns:a16="http://schemas.microsoft.com/office/drawing/2014/main" id="{EF980EF9-9689-48FE-9E9A-CB63DDC5745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50889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9F182F9-6CE7-4F5C-8EF5-CD498A32EF58}"/>
              </a:ext>
            </a:extLst>
          </p:cNvPr>
          <p:cNvSpPr txBox="1"/>
          <p:nvPr/>
        </p:nvSpPr>
        <p:spPr>
          <a:xfrm>
            <a:off x="13418" y="0"/>
            <a:ext cx="9322311" cy="951271"/>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zh-CN" altLang="en-US" dirty="0">
                <a:solidFill>
                  <a:srgbClr val="7BA79D">
                    <a:lumMod val="75000"/>
                  </a:srgbClr>
                </a:solidFill>
                <a:ea typeface="方正舒体" panose="02010601030101010101" pitchFamily="2" charset="-122"/>
              </a:rPr>
              <a:t>细粒度</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的策略生成机制</a:t>
            </a:r>
            <a:r>
              <a:rPr kumimoji="0" lang="en-US" altLang="zh-CN"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a:t>
            </a:r>
            <a:r>
              <a:rPr kumimoji="0" lang="zh-CN" altLang="en-US" sz="40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rPr>
              <a:t>策略</a:t>
            </a:r>
            <a:r>
              <a:rPr lang="zh-CN" altLang="en-US" sz="4000" dirty="0">
                <a:solidFill>
                  <a:srgbClr val="7BA79D">
                    <a:lumMod val="75000"/>
                  </a:srgbClr>
                </a:solidFill>
                <a:latin typeface="华文新魏" panose="02010800040101010101" pitchFamily="2" charset="-122"/>
                <a:ea typeface="华文新魏" panose="02010800040101010101" pitchFamily="2" charset="-122"/>
              </a:rPr>
              <a:t>管理</a:t>
            </a:r>
            <a:endParaRPr kumimoji="0" lang="zh-CN" altLang="en-US" sz="4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endParaRPr>
          </a:p>
        </p:txBody>
      </p:sp>
      <p:sp>
        <p:nvSpPr>
          <p:cNvPr id="5" name="灯片编号占位符 4">
            <a:extLst>
              <a:ext uri="{FF2B5EF4-FFF2-40B4-BE49-F238E27FC236}">
                <a16:creationId xmlns:a16="http://schemas.microsoft.com/office/drawing/2014/main" id="{8F450254-A6ED-4370-A971-B41E5947042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grpSp>
        <p:nvGrpSpPr>
          <p:cNvPr id="2" name="组合 1">
            <a:extLst>
              <a:ext uri="{FF2B5EF4-FFF2-40B4-BE49-F238E27FC236}">
                <a16:creationId xmlns:a16="http://schemas.microsoft.com/office/drawing/2014/main" id="{229C7FC7-34D3-49CB-991B-227820E34BE4}"/>
              </a:ext>
            </a:extLst>
          </p:cNvPr>
          <p:cNvGrpSpPr/>
          <p:nvPr/>
        </p:nvGrpSpPr>
        <p:grpSpPr>
          <a:xfrm>
            <a:off x="1093445" y="3764280"/>
            <a:ext cx="7162256" cy="2009848"/>
            <a:chOff x="9470556" y="26654895"/>
            <a:chExt cx="11913813" cy="3343213"/>
          </a:xfrm>
        </p:grpSpPr>
        <p:sp>
          <p:nvSpPr>
            <p:cNvPr id="6" name="文本框 5">
              <a:extLst>
                <a:ext uri="{FF2B5EF4-FFF2-40B4-BE49-F238E27FC236}">
                  <a16:creationId xmlns:a16="http://schemas.microsoft.com/office/drawing/2014/main" id="{551A5393-E269-49B8-8F4F-0102D23C45C0}"/>
                </a:ext>
              </a:extLst>
            </p:cNvPr>
            <p:cNvSpPr txBox="1"/>
            <p:nvPr/>
          </p:nvSpPr>
          <p:spPr>
            <a:xfrm>
              <a:off x="15620828" y="27141832"/>
              <a:ext cx="5763541" cy="163827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基于服务的策略聚合</a:t>
              </a:r>
              <a:endParaRPr lang="en-US" altLang="zh-CN" sz="2400" dirty="0">
                <a:latin typeface="Times New Roman" panose="02020603050405020304" pitchFamily="18" charset="0"/>
                <a:cs typeface="Times New Roman" panose="02020603050405020304" pitchFamily="18" charset="0"/>
              </a:endParaRPr>
            </a:p>
            <a:p>
              <a:pPr marL="285750" indent="-285750">
                <a:spcBef>
                  <a:spcPts val="12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版本敏感的策略生成</a:t>
              </a:r>
            </a:p>
          </p:txBody>
        </p:sp>
        <p:sp>
          <p:nvSpPr>
            <p:cNvPr id="7" name="矩形 6">
              <a:extLst>
                <a:ext uri="{FF2B5EF4-FFF2-40B4-BE49-F238E27FC236}">
                  <a16:creationId xmlns:a16="http://schemas.microsoft.com/office/drawing/2014/main" id="{1F577565-887E-4C47-801E-DE2921756B9E}"/>
                </a:ext>
              </a:extLst>
            </p:cNvPr>
            <p:cNvSpPr/>
            <p:nvPr/>
          </p:nvSpPr>
          <p:spPr>
            <a:xfrm>
              <a:off x="9470556" y="26654895"/>
              <a:ext cx="2575560" cy="2697472"/>
            </a:xfrm>
            <a:prstGeom prst="rect">
              <a:avLst/>
            </a:prstGeom>
            <a:solidFill>
              <a:schemeClr val="bg1"/>
            </a:solidFill>
            <a:ln w="28575">
              <a:solidFill>
                <a:schemeClr val="tx1"/>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b="1" dirty="0">
                  <a:solidFill>
                    <a:schemeClr val="accent1">
                      <a:lumMod val="75000"/>
                    </a:schemeClr>
                  </a:solidFill>
                  <a:latin typeface="Candara" panose="020E0502030303020204" pitchFamily="34" charset="0"/>
                </a:rPr>
                <a:t>Service B </a:t>
              </a:r>
              <a:r>
                <a:rPr lang="en-US" altLang="zh-CN" b="1" dirty="0">
                  <a:solidFill>
                    <a:schemeClr val="tx1"/>
                  </a:solidFill>
                  <a:latin typeface="Candara" panose="020E0502030303020204" pitchFamily="34" charset="0"/>
                </a:rPr>
                <a:t>– </a:t>
              </a:r>
              <a:r>
                <a:rPr lang="en-US" altLang="zh-CN" b="1" dirty="0">
                  <a:solidFill>
                    <a:schemeClr val="accent3">
                      <a:lumMod val="75000"/>
                    </a:schemeClr>
                  </a:solidFill>
                  <a:latin typeface="Candara" panose="020E0502030303020204" pitchFamily="34" charset="0"/>
                </a:rPr>
                <a:t>v1</a:t>
              </a:r>
            </a:p>
            <a:p>
              <a:endParaRPr lang="en-US" altLang="zh-CN" dirty="0">
                <a:solidFill>
                  <a:schemeClr val="tx1"/>
                </a:solidFill>
                <a:latin typeface="Candara" panose="020E0502030303020204" pitchFamily="34" charset="0"/>
              </a:endParaRPr>
            </a:p>
            <a:p>
              <a:r>
                <a:rPr lang="en-US" altLang="zh-CN" dirty="0">
                  <a:solidFill>
                    <a:schemeClr val="tx1"/>
                  </a:solidFill>
                  <a:latin typeface="Candara" panose="020E0502030303020204" pitchFamily="34" charset="0"/>
                </a:rPr>
                <a:t>Permission 1</a:t>
              </a:r>
            </a:p>
            <a:p>
              <a:r>
                <a:rPr lang="en-US" altLang="zh-CN" dirty="0">
                  <a:solidFill>
                    <a:schemeClr val="tx1"/>
                  </a:solidFill>
                  <a:latin typeface="Candara" panose="020E0502030303020204" pitchFamily="34" charset="0"/>
                </a:rPr>
                <a:t>Permission 2</a:t>
              </a:r>
            </a:p>
            <a:p>
              <a:r>
                <a:rPr lang="en-US" altLang="zh-CN" dirty="0">
                  <a:solidFill>
                    <a:schemeClr val="tx1"/>
                  </a:solidFill>
                  <a:latin typeface="Candara" panose="020E0502030303020204" pitchFamily="34" charset="0"/>
                </a:rPr>
                <a:t>…</a:t>
              </a:r>
              <a:endParaRPr lang="zh-CN" altLang="en-US" dirty="0">
                <a:solidFill>
                  <a:schemeClr val="tx1"/>
                </a:solidFill>
                <a:latin typeface="Candara" panose="020E0502030303020204" pitchFamily="34" charset="0"/>
              </a:endParaRPr>
            </a:p>
          </p:txBody>
        </p:sp>
        <p:sp>
          <p:nvSpPr>
            <p:cNvPr id="8" name="矩形 7">
              <a:extLst>
                <a:ext uri="{FF2B5EF4-FFF2-40B4-BE49-F238E27FC236}">
                  <a16:creationId xmlns:a16="http://schemas.microsoft.com/office/drawing/2014/main" id="{5464AB4D-626F-4302-87C6-6A7F5A10E1A1}"/>
                </a:ext>
              </a:extLst>
            </p:cNvPr>
            <p:cNvSpPr/>
            <p:nvPr/>
          </p:nvSpPr>
          <p:spPr>
            <a:xfrm>
              <a:off x="12582378" y="26654895"/>
              <a:ext cx="2575560" cy="2697472"/>
            </a:xfrm>
            <a:prstGeom prst="rect">
              <a:avLst/>
            </a:prstGeom>
            <a:solidFill>
              <a:schemeClr val="bg1"/>
            </a:solidFill>
            <a:ln w="28575">
              <a:solidFill>
                <a:schemeClr val="tx1"/>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b="1" dirty="0">
                  <a:solidFill>
                    <a:schemeClr val="accent2"/>
                  </a:solidFill>
                  <a:latin typeface="Candara" panose="020E0502030303020204" pitchFamily="34" charset="0"/>
                </a:rPr>
                <a:t>Service A </a:t>
              </a:r>
              <a:r>
                <a:rPr lang="en-US" altLang="zh-CN" b="1" dirty="0">
                  <a:solidFill>
                    <a:schemeClr val="tx1"/>
                  </a:solidFill>
                  <a:latin typeface="Candara" panose="020E0502030303020204" pitchFamily="34" charset="0"/>
                </a:rPr>
                <a:t>– </a:t>
              </a:r>
              <a:r>
                <a:rPr lang="en-US" altLang="zh-CN" b="1" dirty="0">
                  <a:solidFill>
                    <a:schemeClr val="accent4">
                      <a:lumMod val="75000"/>
                    </a:schemeClr>
                  </a:solidFill>
                  <a:latin typeface="Candara" panose="020E0502030303020204" pitchFamily="34" charset="0"/>
                </a:rPr>
                <a:t>v2</a:t>
              </a:r>
            </a:p>
            <a:p>
              <a:endParaRPr lang="en-US" altLang="zh-CN" dirty="0">
                <a:solidFill>
                  <a:schemeClr val="tx1"/>
                </a:solidFill>
                <a:latin typeface="Candara" panose="020E0502030303020204" pitchFamily="34" charset="0"/>
              </a:endParaRPr>
            </a:p>
            <a:p>
              <a:r>
                <a:rPr lang="en-US" altLang="zh-CN" dirty="0">
                  <a:solidFill>
                    <a:schemeClr val="tx1"/>
                  </a:solidFill>
                  <a:latin typeface="Candara" panose="020E0502030303020204" pitchFamily="34" charset="0"/>
                </a:rPr>
                <a:t>Permission 1</a:t>
              </a:r>
            </a:p>
            <a:p>
              <a:r>
                <a:rPr lang="en-US" altLang="zh-CN" dirty="0">
                  <a:solidFill>
                    <a:schemeClr val="tx1"/>
                  </a:solidFill>
                  <a:latin typeface="Candara" panose="020E0502030303020204" pitchFamily="34" charset="0"/>
                </a:rPr>
                <a:t>Permission 2</a:t>
              </a:r>
            </a:p>
            <a:p>
              <a:r>
                <a:rPr lang="en-US" altLang="zh-CN" dirty="0">
                  <a:solidFill>
                    <a:schemeClr val="tx1"/>
                  </a:solidFill>
                  <a:latin typeface="Candara" panose="020E0502030303020204" pitchFamily="34" charset="0"/>
                </a:rPr>
                <a:t>…</a:t>
              </a:r>
              <a:endParaRPr lang="zh-CN" altLang="en-US" dirty="0">
                <a:solidFill>
                  <a:schemeClr val="tx1"/>
                </a:solidFill>
                <a:latin typeface="Candara" panose="020E0502030303020204" pitchFamily="34" charset="0"/>
              </a:endParaRPr>
            </a:p>
          </p:txBody>
        </p:sp>
        <p:sp>
          <p:nvSpPr>
            <p:cNvPr id="9" name="矩形 8">
              <a:extLst>
                <a:ext uri="{FF2B5EF4-FFF2-40B4-BE49-F238E27FC236}">
                  <a16:creationId xmlns:a16="http://schemas.microsoft.com/office/drawing/2014/main" id="{6E1939E6-7637-4458-8858-A4329B605264}"/>
                </a:ext>
              </a:extLst>
            </p:cNvPr>
            <p:cNvSpPr/>
            <p:nvPr/>
          </p:nvSpPr>
          <p:spPr>
            <a:xfrm>
              <a:off x="10977269" y="27300636"/>
              <a:ext cx="2575560" cy="2697472"/>
            </a:xfrm>
            <a:prstGeom prst="rect">
              <a:avLst/>
            </a:prstGeom>
            <a:solidFill>
              <a:schemeClr val="bg1"/>
            </a:solidFill>
            <a:ln w="28575">
              <a:solidFill>
                <a:schemeClr val="tx1"/>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b="1" dirty="0">
                  <a:solidFill>
                    <a:schemeClr val="accent2"/>
                  </a:solidFill>
                  <a:latin typeface="Candara" panose="020E0502030303020204" pitchFamily="34" charset="0"/>
                </a:rPr>
                <a:t>Service A </a:t>
              </a:r>
              <a:r>
                <a:rPr lang="en-US" altLang="zh-CN" b="1" dirty="0">
                  <a:solidFill>
                    <a:schemeClr val="tx1"/>
                  </a:solidFill>
                  <a:latin typeface="Candara" panose="020E0502030303020204" pitchFamily="34" charset="0"/>
                </a:rPr>
                <a:t>– </a:t>
              </a:r>
              <a:r>
                <a:rPr lang="en-US" altLang="zh-CN" b="1" dirty="0">
                  <a:solidFill>
                    <a:schemeClr val="accent5">
                      <a:lumMod val="75000"/>
                    </a:schemeClr>
                  </a:solidFill>
                  <a:latin typeface="Candara" panose="020E0502030303020204" pitchFamily="34" charset="0"/>
                </a:rPr>
                <a:t>v1</a:t>
              </a:r>
            </a:p>
            <a:p>
              <a:endParaRPr lang="en-US" altLang="zh-CN" dirty="0">
                <a:solidFill>
                  <a:schemeClr val="tx1"/>
                </a:solidFill>
                <a:latin typeface="Candara" panose="020E0502030303020204" pitchFamily="34" charset="0"/>
              </a:endParaRPr>
            </a:p>
            <a:p>
              <a:r>
                <a:rPr lang="en-US" altLang="zh-CN" dirty="0">
                  <a:solidFill>
                    <a:schemeClr val="tx1"/>
                  </a:solidFill>
                  <a:latin typeface="Candara" panose="020E0502030303020204" pitchFamily="34" charset="0"/>
                </a:rPr>
                <a:t>Permission 1</a:t>
              </a:r>
            </a:p>
            <a:p>
              <a:r>
                <a:rPr lang="en-US" altLang="zh-CN" dirty="0">
                  <a:solidFill>
                    <a:schemeClr val="tx1"/>
                  </a:solidFill>
                  <a:latin typeface="Candara" panose="020E0502030303020204" pitchFamily="34" charset="0"/>
                </a:rPr>
                <a:t>Permission 2</a:t>
              </a:r>
            </a:p>
            <a:p>
              <a:r>
                <a:rPr lang="en-US" altLang="zh-CN" dirty="0">
                  <a:solidFill>
                    <a:schemeClr val="tx1"/>
                  </a:solidFill>
                  <a:latin typeface="Candara" panose="020E0502030303020204" pitchFamily="34" charset="0"/>
                </a:rPr>
                <a:t>…</a:t>
              </a:r>
              <a:endParaRPr lang="zh-CN" altLang="en-US" dirty="0">
                <a:solidFill>
                  <a:schemeClr val="tx1"/>
                </a:solidFill>
                <a:latin typeface="Candara" panose="020E0502030303020204" pitchFamily="34" charset="0"/>
              </a:endParaRPr>
            </a:p>
          </p:txBody>
        </p:sp>
      </p:grpSp>
      <p:grpSp>
        <p:nvGrpSpPr>
          <p:cNvPr id="10" name="组合 9">
            <a:extLst>
              <a:ext uri="{FF2B5EF4-FFF2-40B4-BE49-F238E27FC236}">
                <a16:creationId xmlns:a16="http://schemas.microsoft.com/office/drawing/2014/main" id="{2C58AAE7-0DD6-41CD-9032-B85327DD4F7B}"/>
              </a:ext>
            </a:extLst>
          </p:cNvPr>
          <p:cNvGrpSpPr/>
          <p:nvPr/>
        </p:nvGrpSpPr>
        <p:grpSpPr>
          <a:xfrm>
            <a:off x="1093445" y="1472074"/>
            <a:ext cx="6302111" cy="1514767"/>
            <a:chOff x="9470556" y="21497701"/>
            <a:chExt cx="10701785" cy="2572265"/>
          </a:xfrm>
        </p:grpSpPr>
        <p:sp>
          <p:nvSpPr>
            <p:cNvPr id="11" name="矩形: 圆角 10">
              <a:extLst>
                <a:ext uri="{FF2B5EF4-FFF2-40B4-BE49-F238E27FC236}">
                  <a16:creationId xmlns:a16="http://schemas.microsoft.com/office/drawing/2014/main" id="{8934DEBA-F066-4E5E-B1C6-85EFC433832E}"/>
                </a:ext>
              </a:extLst>
            </p:cNvPr>
            <p:cNvSpPr/>
            <p:nvPr/>
          </p:nvSpPr>
          <p:spPr>
            <a:xfrm>
              <a:off x="9470556" y="21497701"/>
              <a:ext cx="4711582" cy="2374816"/>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arenR"/>
              </a:pPr>
              <a:r>
                <a:rPr lang="en-US" altLang="zh-CN" dirty="0">
                  <a:solidFill>
                    <a:schemeClr val="tx1"/>
                  </a:solidFill>
                  <a:latin typeface="Candara" panose="020E0502030303020204" pitchFamily="34" charset="0"/>
                </a:rPr>
                <a:t>Manifest File</a:t>
              </a:r>
            </a:p>
            <a:p>
              <a:pPr marL="514350" indent="-514350">
                <a:buAutoNum type="arabicParenR"/>
              </a:pPr>
              <a:r>
                <a:rPr lang="en-US" altLang="zh-CN" dirty="0">
                  <a:solidFill>
                    <a:schemeClr val="tx1"/>
                  </a:solidFill>
                  <a:latin typeface="Candara" panose="020E0502030303020204" pitchFamily="34" charset="0"/>
                </a:rPr>
                <a:t>Service Registration</a:t>
              </a:r>
            </a:p>
            <a:p>
              <a:pPr marL="514350" indent="-514350">
                <a:buAutoNum type="arabicParenR"/>
              </a:pPr>
              <a:r>
                <a:rPr lang="en-US" altLang="zh-CN" dirty="0">
                  <a:solidFill>
                    <a:schemeClr val="tx1"/>
                  </a:solidFill>
                  <a:latin typeface="Candara" panose="020E0502030303020204" pitchFamily="34" charset="0"/>
                </a:rPr>
                <a:t>Inter-Service Traffic Management Rules</a:t>
              </a:r>
              <a:endParaRPr lang="zh-CN" altLang="en-US" dirty="0">
                <a:solidFill>
                  <a:schemeClr val="tx1"/>
                </a:solidFill>
                <a:latin typeface="Candara" panose="020E0502030303020204" pitchFamily="34" charset="0"/>
              </a:endParaRPr>
            </a:p>
          </p:txBody>
        </p:sp>
        <p:sp>
          <p:nvSpPr>
            <p:cNvPr id="12" name="矩形: 圆角 11">
              <a:extLst>
                <a:ext uri="{FF2B5EF4-FFF2-40B4-BE49-F238E27FC236}">
                  <a16:creationId xmlns:a16="http://schemas.microsoft.com/office/drawing/2014/main" id="{1FD4D94F-0082-47DF-8B4B-445D2B4567CA}"/>
                </a:ext>
              </a:extLst>
            </p:cNvPr>
            <p:cNvSpPr/>
            <p:nvPr/>
          </p:nvSpPr>
          <p:spPr>
            <a:xfrm>
              <a:off x="16908840" y="21500414"/>
              <a:ext cx="2870753" cy="1041368"/>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latin typeface="Candara" panose="020E0502030303020204" pitchFamily="34" charset="0"/>
                </a:rPr>
                <a:t>Access Control Policy </a:t>
              </a:r>
              <a:endParaRPr lang="zh-CN" altLang="en-US" dirty="0">
                <a:solidFill>
                  <a:schemeClr val="tx1"/>
                </a:solidFill>
                <a:latin typeface="Candara" panose="020E0502030303020204" pitchFamily="34" charset="0"/>
              </a:endParaRPr>
            </a:p>
          </p:txBody>
        </p:sp>
        <p:cxnSp>
          <p:nvCxnSpPr>
            <p:cNvPr id="13" name="直接箭头连接符 12">
              <a:extLst>
                <a:ext uri="{FF2B5EF4-FFF2-40B4-BE49-F238E27FC236}">
                  <a16:creationId xmlns:a16="http://schemas.microsoft.com/office/drawing/2014/main" id="{A06460D0-BDBE-4904-BFE8-278AE94087C4}"/>
                </a:ext>
              </a:extLst>
            </p:cNvPr>
            <p:cNvCxnSpPr>
              <a:cxnSpLocks/>
              <a:endCxn id="12" idx="1"/>
            </p:cNvCxnSpPr>
            <p:nvPr/>
          </p:nvCxnSpPr>
          <p:spPr>
            <a:xfrm>
              <a:off x="14182138" y="22021098"/>
              <a:ext cx="272670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B82D3148-330B-4178-9DF9-3A549C46169E}"/>
                </a:ext>
              </a:extLst>
            </p:cNvPr>
            <p:cNvGrpSpPr/>
            <p:nvPr/>
          </p:nvGrpSpPr>
          <p:grpSpPr>
            <a:xfrm>
              <a:off x="13849490" y="23445054"/>
              <a:ext cx="624912" cy="624912"/>
              <a:chOff x="1855647" y="18632492"/>
              <a:chExt cx="624912" cy="624912"/>
            </a:xfrm>
          </p:grpSpPr>
          <p:sp>
            <p:nvSpPr>
              <p:cNvPr id="15" name="椭圆 14">
                <a:extLst>
                  <a:ext uri="{FF2B5EF4-FFF2-40B4-BE49-F238E27FC236}">
                    <a16:creationId xmlns:a16="http://schemas.microsoft.com/office/drawing/2014/main" id="{1287DD81-7154-45BB-A6B6-013199C73DB5}"/>
                  </a:ext>
                </a:extLst>
              </p:cNvPr>
              <p:cNvSpPr/>
              <p:nvPr/>
            </p:nvSpPr>
            <p:spPr>
              <a:xfrm>
                <a:off x="1855647" y="18632492"/>
                <a:ext cx="624912" cy="624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Candara" panose="020E0502030303020204" pitchFamily="34" charset="0"/>
                </a:endParaRPr>
              </a:p>
            </p:txBody>
          </p:sp>
          <p:sp>
            <p:nvSpPr>
              <p:cNvPr id="16" name="矩形 15">
                <a:extLst>
                  <a:ext uri="{FF2B5EF4-FFF2-40B4-BE49-F238E27FC236}">
                    <a16:creationId xmlns:a16="http://schemas.microsoft.com/office/drawing/2014/main" id="{D176EC20-1BED-4B1F-AEC9-2122AE93702B}"/>
                  </a:ext>
                </a:extLst>
              </p:cNvPr>
              <p:cNvSpPr/>
              <p:nvPr/>
            </p:nvSpPr>
            <p:spPr>
              <a:xfrm>
                <a:off x="1876705" y="18669560"/>
                <a:ext cx="577631" cy="574907"/>
              </a:xfrm>
              <a:prstGeom prst="rect">
                <a:avLst/>
              </a:prstGeom>
            </p:spPr>
            <p:txBody>
              <a:bodyPr wrap="none">
                <a:spAutoFit/>
              </a:bodyPr>
              <a:lstStyle/>
              <a:p>
                <a:pPr algn="ctr"/>
                <a:r>
                  <a:rPr lang="en-US" altLang="zh-CN" sz="1600" dirty="0">
                    <a:solidFill>
                      <a:schemeClr val="bg1"/>
                    </a:solidFill>
                    <a:latin typeface="Candara" panose="020E0502030303020204" pitchFamily="34" charset="0"/>
                  </a:rPr>
                  <a:t>in</a:t>
                </a:r>
                <a:endParaRPr lang="zh-CN" altLang="en-US" sz="1600" dirty="0">
                  <a:solidFill>
                    <a:schemeClr val="bg1"/>
                  </a:solidFill>
                  <a:latin typeface="Candara" panose="020E0502030303020204" pitchFamily="34" charset="0"/>
                </a:endParaRPr>
              </a:p>
            </p:txBody>
          </p:sp>
        </p:grpSp>
        <p:grpSp>
          <p:nvGrpSpPr>
            <p:cNvPr id="17" name="组合 16">
              <a:extLst>
                <a:ext uri="{FF2B5EF4-FFF2-40B4-BE49-F238E27FC236}">
                  <a16:creationId xmlns:a16="http://schemas.microsoft.com/office/drawing/2014/main" id="{B74382B0-E94A-4C3F-AC9F-CA0C867367A3}"/>
                </a:ext>
              </a:extLst>
            </p:cNvPr>
            <p:cNvGrpSpPr/>
            <p:nvPr/>
          </p:nvGrpSpPr>
          <p:grpSpPr>
            <a:xfrm>
              <a:off x="19349721" y="22248345"/>
              <a:ext cx="822620" cy="624912"/>
              <a:chOff x="1754210" y="18632492"/>
              <a:chExt cx="822620" cy="624912"/>
            </a:xfrm>
          </p:grpSpPr>
          <p:sp>
            <p:nvSpPr>
              <p:cNvPr id="18" name="椭圆 17">
                <a:extLst>
                  <a:ext uri="{FF2B5EF4-FFF2-40B4-BE49-F238E27FC236}">
                    <a16:creationId xmlns:a16="http://schemas.microsoft.com/office/drawing/2014/main" id="{62B7DBF4-9CEB-47B8-A601-1F8A47223C8F}"/>
                  </a:ext>
                </a:extLst>
              </p:cNvPr>
              <p:cNvSpPr/>
              <p:nvPr/>
            </p:nvSpPr>
            <p:spPr>
              <a:xfrm>
                <a:off x="1855647" y="18632492"/>
                <a:ext cx="624912" cy="6249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Candara" panose="020E0502030303020204" pitchFamily="34" charset="0"/>
                </a:endParaRPr>
              </a:p>
            </p:txBody>
          </p:sp>
          <p:sp>
            <p:nvSpPr>
              <p:cNvPr id="19" name="矩形 18">
                <a:extLst>
                  <a:ext uri="{FF2B5EF4-FFF2-40B4-BE49-F238E27FC236}">
                    <a16:creationId xmlns:a16="http://schemas.microsoft.com/office/drawing/2014/main" id="{A813B714-AF9F-413F-9F74-9DD6B7852CAE}"/>
                  </a:ext>
                </a:extLst>
              </p:cNvPr>
              <p:cNvSpPr/>
              <p:nvPr/>
            </p:nvSpPr>
            <p:spPr>
              <a:xfrm>
                <a:off x="1754210" y="18669560"/>
                <a:ext cx="822620" cy="574907"/>
              </a:xfrm>
              <a:prstGeom prst="rect">
                <a:avLst/>
              </a:prstGeom>
            </p:spPr>
            <p:txBody>
              <a:bodyPr wrap="none">
                <a:spAutoFit/>
              </a:bodyPr>
              <a:lstStyle/>
              <a:p>
                <a:pPr algn="ctr"/>
                <a:r>
                  <a:rPr lang="en-US" altLang="zh-CN" sz="1600" dirty="0">
                    <a:solidFill>
                      <a:schemeClr val="bg1"/>
                    </a:solidFill>
                    <a:latin typeface="Candara" panose="020E0502030303020204" pitchFamily="34" charset="0"/>
                  </a:rPr>
                  <a:t>out</a:t>
                </a:r>
                <a:endParaRPr lang="zh-CN" altLang="en-US" sz="1600" dirty="0">
                  <a:solidFill>
                    <a:schemeClr val="bg1"/>
                  </a:solidFill>
                  <a:latin typeface="Candara" panose="020E0502030303020204" pitchFamily="34" charset="0"/>
                </a:endParaRPr>
              </a:p>
            </p:txBody>
          </p:sp>
        </p:grpSp>
      </p:grpSp>
    </p:spTree>
    <p:extLst>
      <p:ext uri="{BB962C8B-B14F-4D97-AF65-F5344CB8AC3E}">
        <p14:creationId xmlns:p14="http://schemas.microsoft.com/office/powerpoint/2010/main" val="3533349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9F182F9-6CE7-4F5C-8EF5-CD498A32EF58}"/>
              </a:ext>
            </a:extLst>
          </p:cNvPr>
          <p:cNvSpPr txBox="1"/>
          <p:nvPr/>
        </p:nvSpPr>
        <p:spPr>
          <a:xfrm>
            <a:off x="346587" y="62635"/>
            <a:ext cx="8472947" cy="140379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zh-CN" altLang="en-US" dirty="0">
                <a:solidFill>
                  <a:srgbClr val="7BA79D">
                    <a:lumMod val="75000"/>
                  </a:srgbClr>
                </a:solidFill>
                <a:ea typeface="方正舒体" panose="02010601030101010101" pitchFamily="2" charset="-122"/>
              </a:rPr>
              <a:t>细粒度</a:t>
            </a: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的策略生成机制</a:t>
            </a:r>
            <a:endParaRPr kumimoji="0" lang="en-US" altLang="zh-CN"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endParaRPr>
          </a:p>
          <a:p>
            <a:pPr marL="0" marR="0" lvl="0" indent="0" algn="r" defTabSz="6858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rPr>
              <a:t>-</a:t>
            </a:r>
            <a:r>
              <a:rPr kumimoji="0" lang="zh-CN" altLang="en-US" sz="28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rPr>
              <a:t>对多个微服务同时部署的优化</a:t>
            </a:r>
          </a:p>
        </p:txBody>
      </p:sp>
      <p:cxnSp>
        <p:nvCxnSpPr>
          <p:cNvPr id="6" name="直接箭头连接符 5">
            <a:extLst>
              <a:ext uri="{FF2B5EF4-FFF2-40B4-BE49-F238E27FC236}">
                <a16:creationId xmlns:a16="http://schemas.microsoft.com/office/drawing/2014/main" id="{F6CB56C4-E6BA-4625-A721-2F2893DBE2A6}"/>
              </a:ext>
            </a:extLst>
          </p:cNvPr>
          <p:cNvCxnSpPr>
            <a:cxnSpLocks/>
          </p:cNvCxnSpPr>
          <p:nvPr/>
        </p:nvCxnSpPr>
        <p:spPr>
          <a:xfrm>
            <a:off x="2494985" y="5761966"/>
            <a:ext cx="291236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D2009677-C2CB-401C-A907-9E5190B5E80B}"/>
              </a:ext>
            </a:extLst>
          </p:cNvPr>
          <p:cNvCxnSpPr>
            <a:cxnSpLocks/>
          </p:cNvCxnSpPr>
          <p:nvPr/>
        </p:nvCxnSpPr>
        <p:spPr>
          <a:xfrm flipV="1">
            <a:off x="2494985" y="4824706"/>
            <a:ext cx="0" cy="937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F1054BED-54C4-4FD7-B4D5-82EB9D56C524}"/>
              </a:ext>
            </a:extLst>
          </p:cNvPr>
          <p:cNvSpPr/>
          <p:nvPr/>
        </p:nvSpPr>
        <p:spPr>
          <a:xfrm>
            <a:off x="2494984" y="5530312"/>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9" name="矩形 8">
            <a:extLst>
              <a:ext uri="{FF2B5EF4-FFF2-40B4-BE49-F238E27FC236}">
                <a16:creationId xmlns:a16="http://schemas.microsoft.com/office/drawing/2014/main" id="{85B29900-59E8-4076-96E0-37C98C49A66D}"/>
              </a:ext>
            </a:extLst>
          </p:cNvPr>
          <p:cNvSpPr/>
          <p:nvPr/>
        </p:nvSpPr>
        <p:spPr>
          <a:xfrm>
            <a:off x="2952176" y="5530312"/>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0" name="矩形 9">
            <a:extLst>
              <a:ext uri="{FF2B5EF4-FFF2-40B4-BE49-F238E27FC236}">
                <a16:creationId xmlns:a16="http://schemas.microsoft.com/office/drawing/2014/main" id="{66CCD7B9-13FD-4EBF-9E0B-9A80BA45FB95}"/>
              </a:ext>
            </a:extLst>
          </p:cNvPr>
          <p:cNvSpPr/>
          <p:nvPr/>
        </p:nvSpPr>
        <p:spPr>
          <a:xfrm>
            <a:off x="2590497" y="5298658"/>
            <a:ext cx="457193" cy="231642"/>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B</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1" name="矩形 10">
            <a:extLst>
              <a:ext uri="{FF2B5EF4-FFF2-40B4-BE49-F238E27FC236}">
                <a16:creationId xmlns:a16="http://schemas.microsoft.com/office/drawing/2014/main" id="{A7E07FFE-DB7A-4710-86F1-96737E2446D2}"/>
              </a:ext>
            </a:extLst>
          </p:cNvPr>
          <p:cNvSpPr/>
          <p:nvPr/>
        </p:nvSpPr>
        <p:spPr>
          <a:xfrm>
            <a:off x="3047689" y="5298658"/>
            <a:ext cx="457193" cy="231642"/>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B</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2" name="矩形 11">
            <a:extLst>
              <a:ext uri="{FF2B5EF4-FFF2-40B4-BE49-F238E27FC236}">
                <a16:creationId xmlns:a16="http://schemas.microsoft.com/office/drawing/2014/main" id="{80BF5A41-62DD-492E-8ED9-DDFEBC0C4B89}"/>
              </a:ext>
            </a:extLst>
          </p:cNvPr>
          <p:cNvSpPr/>
          <p:nvPr/>
        </p:nvSpPr>
        <p:spPr>
          <a:xfrm>
            <a:off x="2686972" y="5066992"/>
            <a:ext cx="457193" cy="23164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3" name="矩形 12">
            <a:extLst>
              <a:ext uri="{FF2B5EF4-FFF2-40B4-BE49-F238E27FC236}">
                <a16:creationId xmlns:a16="http://schemas.microsoft.com/office/drawing/2014/main" id="{5818C1F5-0F12-4BB2-8711-D24BF241FB6F}"/>
              </a:ext>
            </a:extLst>
          </p:cNvPr>
          <p:cNvSpPr/>
          <p:nvPr/>
        </p:nvSpPr>
        <p:spPr>
          <a:xfrm>
            <a:off x="3144164" y="5066992"/>
            <a:ext cx="457193" cy="23164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cxnSp>
        <p:nvCxnSpPr>
          <p:cNvPr id="14" name="直接箭头连接符 13">
            <a:extLst>
              <a:ext uri="{FF2B5EF4-FFF2-40B4-BE49-F238E27FC236}">
                <a16:creationId xmlns:a16="http://schemas.microsoft.com/office/drawing/2014/main" id="{F713AE93-AE4D-4086-B10D-658DE9C64863}"/>
              </a:ext>
            </a:extLst>
          </p:cNvPr>
          <p:cNvCxnSpPr>
            <a:cxnSpLocks/>
          </p:cNvCxnSpPr>
          <p:nvPr/>
        </p:nvCxnSpPr>
        <p:spPr>
          <a:xfrm>
            <a:off x="5476167" y="5761954"/>
            <a:ext cx="291058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78880DD3-BBC6-4159-B2B9-0628E0C36724}"/>
              </a:ext>
            </a:extLst>
          </p:cNvPr>
          <p:cNvCxnSpPr>
            <a:cxnSpLocks/>
          </p:cNvCxnSpPr>
          <p:nvPr/>
        </p:nvCxnSpPr>
        <p:spPr>
          <a:xfrm flipV="1">
            <a:off x="5476167" y="4812478"/>
            <a:ext cx="0" cy="9494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9F2D6A0C-566C-4977-AE1D-8077009B28BE}"/>
              </a:ext>
            </a:extLst>
          </p:cNvPr>
          <p:cNvSpPr/>
          <p:nvPr/>
        </p:nvSpPr>
        <p:spPr>
          <a:xfrm>
            <a:off x="5476166" y="5530300"/>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7" name="矩形 16">
            <a:extLst>
              <a:ext uri="{FF2B5EF4-FFF2-40B4-BE49-F238E27FC236}">
                <a16:creationId xmlns:a16="http://schemas.microsoft.com/office/drawing/2014/main" id="{5615B4BE-8AAF-460F-A41A-3B5A82BB1738}"/>
              </a:ext>
            </a:extLst>
          </p:cNvPr>
          <p:cNvSpPr/>
          <p:nvPr/>
        </p:nvSpPr>
        <p:spPr>
          <a:xfrm>
            <a:off x="5933358" y="5530300"/>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8" name="矩形 17">
            <a:extLst>
              <a:ext uri="{FF2B5EF4-FFF2-40B4-BE49-F238E27FC236}">
                <a16:creationId xmlns:a16="http://schemas.microsoft.com/office/drawing/2014/main" id="{429DAC56-E2C6-4D42-AC12-EDA548D95609}"/>
              </a:ext>
            </a:extLst>
          </p:cNvPr>
          <p:cNvSpPr/>
          <p:nvPr/>
        </p:nvSpPr>
        <p:spPr>
          <a:xfrm>
            <a:off x="5571679" y="5298646"/>
            <a:ext cx="457193" cy="231642"/>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B</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9" name="矩形 18">
            <a:extLst>
              <a:ext uri="{FF2B5EF4-FFF2-40B4-BE49-F238E27FC236}">
                <a16:creationId xmlns:a16="http://schemas.microsoft.com/office/drawing/2014/main" id="{AA78B4E3-2739-4E30-B2E2-5CC39BE3381B}"/>
              </a:ext>
            </a:extLst>
          </p:cNvPr>
          <p:cNvSpPr/>
          <p:nvPr/>
        </p:nvSpPr>
        <p:spPr>
          <a:xfrm>
            <a:off x="5668154" y="5066980"/>
            <a:ext cx="457193" cy="23164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0" name="矩形 19">
            <a:extLst>
              <a:ext uri="{FF2B5EF4-FFF2-40B4-BE49-F238E27FC236}">
                <a16:creationId xmlns:a16="http://schemas.microsoft.com/office/drawing/2014/main" id="{6501AEE0-6D22-4237-BBE5-DE3854A380EF}"/>
              </a:ext>
            </a:extLst>
          </p:cNvPr>
          <p:cNvSpPr/>
          <p:nvPr/>
        </p:nvSpPr>
        <p:spPr>
          <a:xfrm>
            <a:off x="6125346" y="5066980"/>
            <a:ext cx="457193" cy="23164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1" name="文本框 20">
            <a:extLst>
              <a:ext uri="{FF2B5EF4-FFF2-40B4-BE49-F238E27FC236}">
                <a16:creationId xmlns:a16="http://schemas.microsoft.com/office/drawing/2014/main" id="{E6D8FDB0-3527-4323-A3B7-CA4C08A9A860}"/>
              </a:ext>
            </a:extLst>
          </p:cNvPr>
          <p:cNvSpPr txBox="1"/>
          <p:nvPr/>
        </p:nvSpPr>
        <p:spPr>
          <a:xfrm>
            <a:off x="3542161" y="5761981"/>
            <a:ext cx="45397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(d)</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2" name="文本框 21">
            <a:extLst>
              <a:ext uri="{FF2B5EF4-FFF2-40B4-BE49-F238E27FC236}">
                <a16:creationId xmlns:a16="http://schemas.microsoft.com/office/drawing/2014/main" id="{E4EC4E9B-32D8-4643-AF49-9E5AA1E08A55}"/>
              </a:ext>
            </a:extLst>
          </p:cNvPr>
          <p:cNvSpPr txBox="1"/>
          <p:nvPr/>
        </p:nvSpPr>
        <p:spPr>
          <a:xfrm>
            <a:off x="6561127" y="5761702"/>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(f)</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4" name="矩形 23">
            <a:extLst>
              <a:ext uri="{FF2B5EF4-FFF2-40B4-BE49-F238E27FC236}">
                <a16:creationId xmlns:a16="http://schemas.microsoft.com/office/drawing/2014/main" id="{7796E97D-92F4-42DC-B20A-83C3F13F334B}"/>
              </a:ext>
            </a:extLst>
          </p:cNvPr>
          <p:cNvSpPr/>
          <p:nvPr/>
        </p:nvSpPr>
        <p:spPr>
          <a:xfrm>
            <a:off x="6028871" y="5298622"/>
            <a:ext cx="457193" cy="231642"/>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B</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cxnSp>
        <p:nvCxnSpPr>
          <p:cNvPr id="25" name="直接箭头连接符 24">
            <a:extLst>
              <a:ext uri="{FF2B5EF4-FFF2-40B4-BE49-F238E27FC236}">
                <a16:creationId xmlns:a16="http://schemas.microsoft.com/office/drawing/2014/main" id="{A6085667-FBA5-428A-B59C-584B6B77E91D}"/>
              </a:ext>
            </a:extLst>
          </p:cNvPr>
          <p:cNvCxnSpPr>
            <a:cxnSpLocks/>
          </p:cNvCxnSpPr>
          <p:nvPr/>
        </p:nvCxnSpPr>
        <p:spPr>
          <a:xfrm>
            <a:off x="2494986" y="3939795"/>
            <a:ext cx="291236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E73C5012-B6B1-40DB-B813-A2AAB1414C44}"/>
              </a:ext>
            </a:extLst>
          </p:cNvPr>
          <p:cNvCxnSpPr>
            <a:cxnSpLocks/>
          </p:cNvCxnSpPr>
          <p:nvPr/>
        </p:nvCxnSpPr>
        <p:spPr>
          <a:xfrm flipV="1">
            <a:off x="2494986" y="3002535"/>
            <a:ext cx="0" cy="937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8D0A40A5-A1F8-4E19-964F-B4AEF0A3C911}"/>
              </a:ext>
            </a:extLst>
          </p:cNvPr>
          <p:cNvSpPr/>
          <p:nvPr/>
        </p:nvSpPr>
        <p:spPr>
          <a:xfrm>
            <a:off x="2494985" y="3708141"/>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8" name="矩形 27">
            <a:extLst>
              <a:ext uri="{FF2B5EF4-FFF2-40B4-BE49-F238E27FC236}">
                <a16:creationId xmlns:a16="http://schemas.microsoft.com/office/drawing/2014/main" id="{B6BFA4B5-D52D-4C44-B33A-D236EE9245C9}"/>
              </a:ext>
            </a:extLst>
          </p:cNvPr>
          <p:cNvSpPr/>
          <p:nvPr/>
        </p:nvSpPr>
        <p:spPr>
          <a:xfrm>
            <a:off x="2952177" y="3708141"/>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29" name="矩形 28">
            <a:extLst>
              <a:ext uri="{FF2B5EF4-FFF2-40B4-BE49-F238E27FC236}">
                <a16:creationId xmlns:a16="http://schemas.microsoft.com/office/drawing/2014/main" id="{CC0297F8-C42E-4FBE-A5D4-0740298CEE54}"/>
              </a:ext>
            </a:extLst>
          </p:cNvPr>
          <p:cNvSpPr/>
          <p:nvPr/>
        </p:nvSpPr>
        <p:spPr>
          <a:xfrm>
            <a:off x="3407850" y="3708141"/>
            <a:ext cx="457193" cy="231642"/>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B</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0" name="矩形 29">
            <a:extLst>
              <a:ext uri="{FF2B5EF4-FFF2-40B4-BE49-F238E27FC236}">
                <a16:creationId xmlns:a16="http://schemas.microsoft.com/office/drawing/2014/main" id="{618F56EB-3AC4-4C75-8229-F7028D6144B8}"/>
              </a:ext>
            </a:extLst>
          </p:cNvPr>
          <p:cNvSpPr/>
          <p:nvPr/>
        </p:nvSpPr>
        <p:spPr>
          <a:xfrm>
            <a:off x="3865042" y="3708141"/>
            <a:ext cx="457193" cy="231642"/>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B</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1" name="矩形 30">
            <a:extLst>
              <a:ext uri="{FF2B5EF4-FFF2-40B4-BE49-F238E27FC236}">
                <a16:creationId xmlns:a16="http://schemas.microsoft.com/office/drawing/2014/main" id="{26598ED3-F2EA-4FD7-A6EF-01697303DB16}"/>
              </a:ext>
            </a:extLst>
          </p:cNvPr>
          <p:cNvSpPr/>
          <p:nvPr/>
        </p:nvSpPr>
        <p:spPr>
          <a:xfrm>
            <a:off x="4320223" y="3708397"/>
            <a:ext cx="457193" cy="23164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cxnSp>
        <p:nvCxnSpPr>
          <p:cNvPr id="32" name="直接箭头连接符 31">
            <a:extLst>
              <a:ext uri="{FF2B5EF4-FFF2-40B4-BE49-F238E27FC236}">
                <a16:creationId xmlns:a16="http://schemas.microsoft.com/office/drawing/2014/main" id="{C81793A9-203B-434D-B71B-77D82A044324}"/>
              </a:ext>
            </a:extLst>
          </p:cNvPr>
          <p:cNvCxnSpPr>
            <a:cxnSpLocks/>
          </p:cNvCxnSpPr>
          <p:nvPr/>
        </p:nvCxnSpPr>
        <p:spPr>
          <a:xfrm>
            <a:off x="6911986" y="3937499"/>
            <a:ext cx="147476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70F8CC48-0AF4-477F-BFC0-244A26BA1E04}"/>
              </a:ext>
            </a:extLst>
          </p:cNvPr>
          <p:cNvSpPr/>
          <p:nvPr/>
        </p:nvSpPr>
        <p:spPr>
          <a:xfrm>
            <a:off x="7255177" y="3705874"/>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4" name="矩形 33">
            <a:extLst>
              <a:ext uri="{FF2B5EF4-FFF2-40B4-BE49-F238E27FC236}">
                <a16:creationId xmlns:a16="http://schemas.microsoft.com/office/drawing/2014/main" id="{E7D1511D-5065-47E9-BFE7-C67F9148F9D3}"/>
              </a:ext>
            </a:extLst>
          </p:cNvPr>
          <p:cNvSpPr/>
          <p:nvPr/>
        </p:nvSpPr>
        <p:spPr>
          <a:xfrm>
            <a:off x="7712370" y="3705874"/>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5" name="矩形 34">
            <a:extLst>
              <a:ext uri="{FF2B5EF4-FFF2-40B4-BE49-F238E27FC236}">
                <a16:creationId xmlns:a16="http://schemas.microsoft.com/office/drawing/2014/main" id="{AE197998-C06F-4411-AA84-498E50028FD9}"/>
              </a:ext>
            </a:extLst>
          </p:cNvPr>
          <p:cNvSpPr/>
          <p:nvPr/>
        </p:nvSpPr>
        <p:spPr>
          <a:xfrm>
            <a:off x="7360330" y="3474208"/>
            <a:ext cx="457193" cy="231642"/>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B</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6" name="矩形 35">
            <a:extLst>
              <a:ext uri="{FF2B5EF4-FFF2-40B4-BE49-F238E27FC236}">
                <a16:creationId xmlns:a16="http://schemas.microsoft.com/office/drawing/2014/main" id="{66F02554-DD4C-4C73-B45D-109C910B5C1A}"/>
              </a:ext>
            </a:extLst>
          </p:cNvPr>
          <p:cNvSpPr/>
          <p:nvPr/>
        </p:nvSpPr>
        <p:spPr>
          <a:xfrm>
            <a:off x="7817523" y="3474208"/>
            <a:ext cx="457193" cy="231642"/>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B</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7" name="矩形 36">
            <a:extLst>
              <a:ext uri="{FF2B5EF4-FFF2-40B4-BE49-F238E27FC236}">
                <a16:creationId xmlns:a16="http://schemas.microsoft.com/office/drawing/2014/main" id="{3FDAE6A7-2746-46F2-A671-B3C6F36ACD8A}"/>
              </a:ext>
            </a:extLst>
          </p:cNvPr>
          <p:cNvSpPr/>
          <p:nvPr/>
        </p:nvSpPr>
        <p:spPr>
          <a:xfrm>
            <a:off x="5665892" y="3246383"/>
            <a:ext cx="457193" cy="23164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8" name="矩形 37">
            <a:extLst>
              <a:ext uri="{FF2B5EF4-FFF2-40B4-BE49-F238E27FC236}">
                <a16:creationId xmlns:a16="http://schemas.microsoft.com/office/drawing/2014/main" id="{61A73837-F8D9-4D41-9655-7CDADE379AC2}"/>
              </a:ext>
            </a:extLst>
          </p:cNvPr>
          <p:cNvSpPr/>
          <p:nvPr/>
        </p:nvSpPr>
        <p:spPr>
          <a:xfrm>
            <a:off x="6123084" y="3246383"/>
            <a:ext cx="457193" cy="23164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9" name="文本框 38">
            <a:extLst>
              <a:ext uri="{FF2B5EF4-FFF2-40B4-BE49-F238E27FC236}">
                <a16:creationId xmlns:a16="http://schemas.microsoft.com/office/drawing/2014/main" id="{F1AD4FB0-61A1-4862-BB6E-88A52908207B}"/>
              </a:ext>
            </a:extLst>
          </p:cNvPr>
          <p:cNvSpPr txBox="1"/>
          <p:nvPr/>
        </p:nvSpPr>
        <p:spPr>
          <a:xfrm>
            <a:off x="3537861" y="3961113"/>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0" name="文本框 39">
            <a:extLst>
              <a:ext uri="{FF2B5EF4-FFF2-40B4-BE49-F238E27FC236}">
                <a16:creationId xmlns:a16="http://schemas.microsoft.com/office/drawing/2014/main" id="{1DBE8682-BA8C-4633-94D1-132CD20CC8A7}"/>
              </a:ext>
            </a:extLst>
          </p:cNvPr>
          <p:cNvSpPr txBox="1"/>
          <p:nvPr/>
        </p:nvSpPr>
        <p:spPr>
          <a:xfrm>
            <a:off x="6517264" y="3941309"/>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(e)</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cxnSp>
        <p:nvCxnSpPr>
          <p:cNvPr id="41" name="直接箭头连接符 40">
            <a:extLst>
              <a:ext uri="{FF2B5EF4-FFF2-40B4-BE49-F238E27FC236}">
                <a16:creationId xmlns:a16="http://schemas.microsoft.com/office/drawing/2014/main" id="{9E3B1CFA-440F-4B14-9394-D0F8983A4430}"/>
              </a:ext>
            </a:extLst>
          </p:cNvPr>
          <p:cNvCxnSpPr>
            <a:cxnSpLocks/>
          </p:cNvCxnSpPr>
          <p:nvPr/>
        </p:nvCxnSpPr>
        <p:spPr>
          <a:xfrm flipV="1">
            <a:off x="5474388" y="2991857"/>
            <a:ext cx="0" cy="9494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55B0817-9407-46C9-8B71-271482114E76}"/>
              </a:ext>
            </a:extLst>
          </p:cNvPr>
          <p:cNvCxnSpPr>
            <a:cxnSpLocks/>
          </p:cNvCxnSpPr>
          <p:nvPr/>
        </p:nvCxnSpPr>
        <p:spPr>
          <a:xfrm>
            <a:off x="5469817" y="3937499"/>
            <a:ext cx="1201900"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任意多边形: 形状 42">
            <a:extLst>
              <a:ext uri="{FF2B5EF4-FFF2-40B4-BE49-F238E27FC236}">
                <a16:creationId xmlns:a16="http://schemas.microsoft.com/office/drawing/2014/main" id="{C704CF96-3C7F-4CF7-84F4-D735AA6D1488}"/>
              </a:ext>
            </a:extLst>
          </p:cNvPr>
          <p:cNvSpPr/>
          <p:nvPr/>
        </p:nvSpPr>
        <p:spPr>
          <a:xfrm>
            <a:off x="6665948" y="3868612"/>
            <a:ext cx="259080" cy="137774"/>
          </a:xfrm>
          <a:custGeom>
            <a:avLst/>
            <a:gdLst>
              <a:gd name="connsiteX0" fmla="*/ 0 w 259080"/>
              <a:gd name="connsiteY0" fmla="*/ 97292 h 179214"/>
              <a:gd name="connsiteX1" fmla="*/ 102870 w 259080"/>
              <a:gd name="connsiteY1" fmla="*/ 2042 h 179214"/>
              <a:gd name="connsiteX2" fmla="*/ 175260 w 259080"/>
              <a:gd name="connsiteY2" fmla="*/ 177302 h 179214"/>
              <a:gd name="connsiteX3" fmla="*/ 259080 w 259080"/>
              <a:gd name="connsiteY3" fmla="*/ 101102 h 179214"/>
            </a:gdLst>
            <a:ahLst/>
            <a:cxnLst>
              <a:cxn ang="0">
                <a:pos x="connsiteX0" y="connsiteY0"/>
              </a:cxn>
              <a:cxn ang="0">
                <a:pos x="connsiteX1" y="connsiteY1"/>
              </a:cxn>
              <a:cxn ang="0">
                <a:pos x="connsiteX2" y="connsiteY2"/>
              </a:cxn>
              <a:cxn ang="0">
                <a:pos x="connsiteX3" y="connsiteY3"/>
              </a:cxn>
            </a:cxnLst>
            <a:rect l="l" t="t" r="r" b="b"/>
            <a:pathLst>
              <a:path w="259080" h="179214">
                <a:moveTo>
                  <a:pt x="0" y="97292"/>
                </a:moveTo>
                <a:cubicBezTo>
                  <a:pt x="36830" y="42999"/>
                  <a:pt x="73660" y="-11293"/>
                  <a:pt x="102870" y="2042"/>
                </a:cubicBezTo>
                <a:cubicBezTo>
                  <a:pt x="132080" y="15377"/>
                  <a:pt x="149225" y="160792"/>
                  <a:pt x="175260" y="177302"/>
                </a:cubicBezTo>
                <a:cubicBezTo>
                  <a:pt x="201295" y="193812"/>
                  <a:pt x="244475" y="97927"/>
                  <a:pt x="259080" y="101102"/>
                </a:cubicBezTo>
              </a:path>
            </a:pathLst>
          </a:cu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endParaRPr>
          </a:p>
        </p:txBody>
      </p:sp>
      <p:cxnSp>
        <p:nvCxnSpPr>
          <p:cNvPr id="44" name="直接箭头连接符 43">
            <a:extLst>
              <a:ext uri="{FF2B5EF4-FFF2-40B4-BE49-F238E27FC236}">
                <a16:creationId xmlns:a16="http://schemas.microsoft.com/office/drawing/2014/main" id="{EDE59BBD-5E09-4506-9A1E-6FB868AEC7ED}"/>
              </a:ext>
            </a:extLst>
          </p:cNvPr>
          <p:cNvCxnSpPr>
            <a:cxnSpLocks/>
          </p:cNvCxnSpPr>
          <p:nvPr/>
        </p:nvCxnSpPr>
        <p:spPr>
          <a:xfrm>
            <a:off x="6754596" y="4404605"/>
            <a:ext cx="0" cy="364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CEDE1387-2501-4D43-BCA8-C3397A69C11F}"/>
              </a:ext>
            </a:extLst>
          </p:cNvPr>
          <p:cNvCxnSpPr>
            <a:cxnSpLocks/>
          </p:cNvCxnSpPr>
          <p:nvPr/>
        </p:nvCxnSpPr>
        <p:spPr>
          <a:xfrm>
            <a:off x="3750205" y="4404605"/>
            <a:ext cx="0" cy="364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C89CDF21-F2CF-43B7-A1D5-00FE92FD3169}"/>
              </a:ext>
            </a:extLst>
          </p:cNvPr>
          <p:cNvSpPr txBox="1"/>
          <p:nvPr/>
        </p:nvSpPr>
        <p:spPr>
          <a:xfrm>
            <a:off x="2256787" y="4652028"/>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s</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47" name="文本框 46">
            <a:extLst>
              <a:ext uri="{FF2B5EF4-FFF2-40B4-BE49-F238E27FC236}">
                <a16:creationId xmlns:a16="http://schemas.microsoft.com/office/drawing/2014/main" id="{ABDE9F6C-09D4-4F61-A70A-30B930D8C32A}"/>
              </a:ext>
            </a:extLst>
          </p:cNvPr>
          <p:cNvSpPr txBox="1"/>
          <p:nvPr/>
        </p:nvSpPr>
        <p:spPr>
          <a:xfrm>
            <a:off x="8172117" y="3883189"/>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t</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48" name="文本框 47">
            <a:extLst>
              <a:ext uri="{FF2B5EF4-FFF2-40B4-BE49-F238E27FC236}">
                <a16:creationId xmlns:a16="http://schemas.microsoft.com/office/drawing/2014/main" id="{24FDA8A1-F8CB-4837-8E34-9DD95C08ACB7}"/>
              </a:ext>
            </a:extLst>
          </p:cNvPr>
          <p:cNvSpPr txBox="1"/>
          <p:nvPr/>
        </p:nvSpPr>
        <p:spPr>
          <a:xfrm>
            <a:off x="5163341" y="3887334"/>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t</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49" name="文本框 48">
            <a:extLst>
              <a:ext uri="{FF2B5EF4-FFF2-40B4-BE49-F238E27FC236}">
                <a16:creationId xmlns:a16="http://schemas.microsoft.com/office/drawing/2014/main" id="{516EFF56-D8F4-4638-B9CB-A88F27B4F064}"/>
              </a:ext>
            </a:extLst>
          </p:cNvPr>
          <p:cNvSpPr txBox="1"/>
          <p:nvPr/>
        </p:nvSpPr>
        <p:spPr>
          <a:xfrm>
            <a:off x="8138252" y="5701384"/>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t</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50" name="文本框 49">
            <a:extLst>
              <a:ext uri="{FF2B5EF4-FFF2-40B4-BE49-F238E27FC236}">
                <a16:creationId xmlns:a16="http://schemas.microsoft.com/office/drawing/2014/main" id="{83C423D5-E271-430B-8E45-535AC363D525}"/>
              </a:ext>
            </a:extLst>
          </p:cNvPr>
          <p:cNvSpPr txBox="1"/>
          <p:nvPr/>
        </p:nvSpPr>
        <p:spPr>
          <a:xfrm>
            <a:off x="5129476" y="5705529"/>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t</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51" name="文本框 50">
            <a:extLst>
              <a:ext uri="{FF2B5EF4-FFF2-40B4-BE49-F238E27FC236}">
                <a16:creationId xmlns:a16="http://schemas.microsoft.com/office/drawing/2014/main" id="{E0C0305C-0681-4B05-8FE6-CD24A111C3D7}"/>
              </a:ext>
            </a:extLst>
          </p:cNvPr>
          <p:cNvSpPr txBox="1"/>
          <p:nvPr/>
        </p:nvSpPr>
        <p:spPr>
          <a:xfrm>
            <a:off x="5232662" y="4643195"/>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s</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52" name="文本框 51">
            <a:extLst>
              <a:ext uri="{FF2B5EF4-FFF2-40B4-BE49-F238E27FC236}">
                <a16:creationId xmlns:a16="http://schemas.microsoft.com/office/drawing/2014/main" id="{22917F64-B36E-4E10-93BD-380CE21E8A3B}"/>
              </a:ext>
            </a:extLst>
          </p:cNvPr>
          <p:cNvSpPr txBox="1"/>
          <p:nvPr/>
        </p:nvSpPr>
        <p:spPr>
          <a:xfrm>
            <a:off x="2269551" y="2824104"/>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s</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53" name="文本框 52">
            <a:extLst>
              <a:ext uri="{FF2B5EF4-FFF2-40B4-BE49-F238E27FC236}">
                <a16:creationId xmlns:a16="http://schemas.microsoft.com/office/drawing/2014/main" id="{9CB5F106-9D01-4FA0-B8B2-0CEED163CBCB}"/>
              </a:ext>
            </a:extLst>
          </p:cNvPr>
          <p:cNvSpPr txBox="1"/>
          <p:nvPr/>
        </p:nvSpPr>
        <p:spPr>
          <a:xfrm>
            <a:off x="5245426" y="2815271"/>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s</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grpSp>
        <p:nvGrpSpPr>
          <p:cNvPr id="54" name="组合 53">
            <a:extLst>
              <a:ext uri="{FF2B5EF4-FFF2-40B4-BE49-F238E27FC236}">
                <a16:creationId xmlns:a16="http://schemas.microsoft.com/office/drawing/2014/main" id="{AD3C2463-3DCD-4639-BD01-76B6A650E6CE}"/>
              </a:ext>
            </a:extLst>
          </p:cNvPr>
          <p:cNvGrpSpPr/>
          <p:nvPr/>
        </p:nvGrpSpPr>
        <p:grpSpPr>
          <a:xfrm>
            <a:off x="672431" y="2806272"/>
            <a:ext cx="1835318" cy="3324960"/>
            <a:chOff x="13549703" y="2231205"/>
            <a:chExt cx="1835318" cy="3324960"/>
          </a:xfrm>
        </p:grpSpPr>
        <p:cxnSp>
          <p:nvCxnSpPr>
            <p:cNvPr id="74" name="直接箭头连接符 73">
              <a:extLst>
                <a:ext uri="{FF2B5EF4-FFF2-40B4-BE49-F238E27FC236}">
                  <a16:creationId xmlns:a16="http://schemas.microsoft.com/office/drawing/2014/main" id="{663F0DD2-F1AE-45E7-A16B-BAA6BD7C685E}"/>
                </a:ext>
              </a:extLst>
            </p:cNvPr>
            <p:cNvCxnSpPr>
              <a:cxnSpLocks/>
            </p:cNvCxnSpPr>
            <p:nvPr/>
          </p:nvCxnSpPr>
          <p:spPr>
            <a:xfrm flipV="1">
              <a:off x="13773781" y="5186635"/>
              <a:ext cx="1527345" cy="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A7284306-4A3A-4611-A913-034F0B4002C4}"/>
                </a:ext>
              </a:extLst>
            </p:cNvPr>
            <p:cNvCxnSpPr>
              <a:cxnSpLocks/>
            </p:cNvCxnSpPr>
            <p:nvPr/>
          </p:nvCxnSpPr>
          <p:spPr>
            <a:xfrm flipV="1">
              <a:off x="13773898" y="4237411"/>
              <a:ext cx="0" cy="9494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id="{6AB32C10-D9F8-42C6-ACA6-AA3E92253568}"/>
                </a:ext>
              </a:extLst>
            </p:cNvPr>
            <p:cNvSpPr txBox="1"/>
            <p:nvPr/>
          </p:nvSpPr>
          <p:spPr>
            <a:xfrm>
              <a:off x="14280887" y="5186833"/>
              <a:ext cx="45397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(b)</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77" name="矩形 76">
              <a:extLst>
                <a:ext uri="{FF2B5EF4-FFF2-40B4-BE49-F238E27FC236}">
                  <a16:creationId xmlns:a16="http://schemas.microsoft.com/office/drawing/2014/main" id="{0FF628BC-3ACD-4455-BCAB-FC3A09B369E5}"/>
                </a:ext>
              </a:extLst>
            </p:cNvPr>
            <p:cNvSpPr/>
            <p:nvPr/>
          </p:nvSpPr>
          <p:spPr>
            <a:xfrm>
              <a:off x="13773664" y="4955128"/>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78" name="矩形 77">
              <a:extLst>
                <a:ext uri="{FF2B5EF4-FFF2-40B4-BE49-F238E27FC236}">
                  <a16:creationId xmlns:a16="http://schemas.microsoft.com/office/drawing/2014/main" id="{2E98486A-BF13-4E81-8324-FE515A3DF9F0}"/>
                </a:ext>
              </a:extLst>
            </p:cNvPr>
            <p:cNvSpPr/>
            <p:nvPr/>
          </p:nvSpPr>
          <p:spPr>
            <a:xfrm>
              <a:off x="14230740" y="4955101"/>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cxnSp>
          <p:nvCxnSpPr>
            <p:cNvPr id="79" name="直接箭头连接符 78">
              <a:extLst>
                <a:ext uri="{FF2B5EF4-FFF2-40B4-BE49-F238E27FC236}">
                  <a16:creationId xmlns:a16="http://schemas.microsoft.com/office/drawing/2014/main" id="{A577188D-DDA6-4166-A81E-6CDF8D103DEE}"/>
                </a:ext>
              </a:extLst>
            </p:cNvPr>
            <p:cNvCxnSpPr>
              <a:cxnSpLocks/>
            </p:cNvCxnSpPr>
            <p:nvPr/>
          </p:nvCxnSpPr>
          <p:spPr>
            <a:xfrm>
              <a:off x="13773665" y="3366185"/>
              <a:ext cx="152757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a:extLst>
                <a:ext uri="{FF2B5EF4-FFF2-40B4-BE49-F238E27FC236}">
                  <a16:creationId xmlns:a16="http://schemas.microsoft.com/office/drawing/2014/main" id="{C501644D-D882-4EC6-BF20-E2D2F51354E3}"/>
                </a:ext>
              </a:extLst>
            </p:cNvPr>
            <p:cNvCxnSpPr>
              <a:cxnSpLocks/>
            </p:cNvCxnSpPr>
            <p:nvPr/>
          </p:nvCxnSpPr>
          <p:spPr>
            <a:xfrm flipV="1">
              <a:off x="13773665" y="2416739"/>
              <a:ext cx="0" cy="9494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矩形 80">
              <a:extLst>
                <a:ext uri="{FF2B5EF4-FFF2-40B4-BE49-F238E27FC236}">
                  <a16:creationId xmlns:a16="http://schemas.microsoft.com/office/drawing/2014/main" id="{BB0734E3-1F61-40E5-A199-883ED6066D8E}"/>
                </a:ext>
              </a:extLst>
            </p:cNvPr>
            <p:cNvSpPr/>
            <p:nvPr/>
          </p:nvSpPr>
          <p:spPr>
            <a:xfrm>
              <a:off x="13773664" y="3134531"/>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1</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82" name="矩形 81">
              <a:extLst>
                <a:ext uri="{FF2B5EF4-FFF2-40B4-BE49-F238E27FC236}">
                  <a16:creationId xmlns:a16="http://schemas.microsoft.com/office/drawing/2014/main" id="{829083F7-81B2-46AD-B664-2034CA8971F0}"/>
                </a:ext>
              </a:extLst>
            </p:cNvPr>
            <p:cNvSpPr/>
            <p:nvPr/>
          </p:nvSpPr>
          <p:spPr>
            <a:xfrm>
              <a:off x="14230856" y="3134531"/>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2</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83" name="矩形 82">
              <a:extLst>
                <a:ext uri="{FF2B5EF4-FFF2-40B4-BE49-F238E27FC236}">
                  <a16:creationId xmlns:a16="http://schemas.microsoft.com/office/drawing/2014/main" id="{5D2547B9-AA24-4310-BD88-0B7D83E83570}"/>
                </a:ext>
              </a:extLst>
            </p:cNvPr>
            <p:cNvSpPr/>
            <p:nvPr/>
          </p:nvSpPr>
          <p:spPr>
            <a:xfrm>
              <a:off x="14688049" y="3134531"/>
              <a:ext cx="457193" cy="23164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84" name="文本框 83">
              <a:extLst>
                <a:ext uri="{FF2B5EF4-FFF2-40B4-BE49-F238E27FC236}">
                  <a16:creationId xmlns:a16="http://schemas.microsoft.com/office/drawing/2014/main" id="{D53746B3-B11E-45C7-BF22-9D18CE7B18B1}"/>
                </a:ext>
              </a:extLst>
            </p:cNvPr>
            <p:cNvSpPr txBox="1"/>
            <p:nvPr/>
          </p:nvSpPr>
          <p:spPr>
            <a:xfrm>
              <a:off x="14288290" y="3363859"/>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cxnSp>
          <p:nvCxnSpPr>
            <p:cNvPr id="85" name="直接箭头连接符 84">
              <a:extLst>
                <a:ext uri="{FF2B5EF4-FFF2-40B4-BE49-F238E27FC236}">
                  <a16:creationId xmlns:a16="http://schemas.microsoft.com/office/drawing/2014/main" id="{B3E9D1B0-6832-4E71-9B57-375C11F3187A}"/>
                </a:ext>
              </a:extLst>
            </p:cNvPr>
            <p:cNvCxnSpPr>
              <a:cxnSpLocks/>
            </p:cNvCxnSpPr>
            <p:nvPr/>
          </p:nvCxnSpPr>
          <p:spPr>
            <a:xfrm>
              <a:off x="14495988" y="3829538"/>
              <a:ext cx="0" cy="364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156560C9-AF1C-4F2D-9F81-1D9D5824F0A5}"/>
                </a:ext>
              </a:extLst>
            </p:cNvPr>
            <p:cNvSpPr txBox="1"/>
            <p:nvPr/>
          </p:nvSpPr>
          <p:spPr>
            <a:xfrm>
              <a:off x="15134631" y="3308122"/>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t</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87" name="文本框 86">
              <a:extLst>
                <a:ext uri="{FF2B5EF4-FFF2-40B4-BE49-F238E27FC236}">
                  <a16:creationId xmlns:a16="http://schemas.microsoft.com/office/drawing/2014/main" id="{0B494EE5-24DF-48B3-AC62-D79E5DC9E4AF}"/>
                </a:ext>
              </a:extLst>
            </p:cNvPr>
            <p:cNvSpPr txBox="1"/>
            <p:nvPr/>
          </p:nvSpPr>
          <p:spPr>
            <a:xfrm>
              <a:off x="15100766" y="5126317"/>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t</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88" name="文本框 87">
              <a:extLst>
                <a:ext uri="{FF2B5EF4-FFF2-40B4-BE49-F238E27FC236}">
                  <a16:creationId xmlns:a16="http://schemas.microsoft.com/office/drawing/2014/main" id="{253EE4C9-2527-4B29-861F-1116A8349A66}"/>
                </a:ext>
              </a:extLst>
            </p:cNvPr>
            <p:cNvSpPr txBox="1"/>
            <p:nvPr/>
          </p:nvSpPr>
          <p:spPr>
            <a:xfrm>
              <a:off x="13549703" y="4059129"/>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s</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sp>
          <p:nvSpPr>
            <p:cNvPr id="89" name="文本框 88">
              <a:extLst>
                <a:ext uri="{FF2B5EF4-FFF2-40B4-BE49-F238E27FC236}">
                  <a16:creationId xmlns:a16="http://schemas.microsoft.com/office/drawing/2014/main" id="{E5E85266-FE74-4A70-A40F-5183780BA2C0}"/>
                </a:ext>
              </a:extLst>
            </p:cNvPr>
            <p:cNvSpPr txBox="1"/>
            <p:nvPr/>
          </p:nvSpPr>
          <p:spPr>
            <a:xfrm>
              <a:off x="13562467" y="2231205"/>
              <a:ext cx="2503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rPr>
                <a:t>s</a:t>
              </a:r>
              <a:endParaRPr kumimoji="0" lang="zh-CN" altLang="en-US" sz="1600" b="0" i="0" u="none" strike="noStrike" kern="1200" cap="none" spc="0" normalizeH="0" baseline="0" noProof="0" dirty="0">
                <a:ln>
                  <a:noFill/>
                </a:ln>
                <a:solidFill>
                  <a:prstClr val="black"/>
                </a:solidFill>
                <a:effectLst/>
                <a:uLnTx/>
                <a:uFillTx/>
                <a:latin typeface="Monotype Corsiva" panose="03010101010201010101" pitchFamily="66" charset="0"/>
                <a:ea typeface="华文新魏" panose="02010800040101010101" pitchFamily="2" charset="-122"/>
                <a:cs typeface="+mn-cs"/>
              </a:endParaRPr>
            </a:p>
          </p:txBody>
        </p:sp>
      </p:grpSp>
      <p:sp>
        <p:nvSpPr>
          <p:cNvPr id="55" name="矩形 54">
            <a:extLst>
              <a:ext uri="{FF2B5EF4-FFF2-40B4-BE49-F238E27FC236}">
                <a16:creationId xmlns:a16="http://schemas.microsoft.com/office/drawing/2014/main" id="{AC73B9F1-2759-4788-AAD9-2254098E1E62}"/>
              </a:ext>
            </a:extLst>
          </p:cNvPr>
          <p:cNvSpPr/>
          <p:nvPr/>
        </p:nvSpPr>
        <p:spPr>
          <a:xfrm>
            <a:off x="4775896" y="3709189"/>
            <a:ext cx="457193" cy="23164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C</a:t>
            </a:r>
            <a:r>
              <a:rPr kumimoji="0" lang="en-US" altLang="zh-CN"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rPr>
              <a:t>3</a:t>
            </a:r>
            <a:endParaRPr kumimoji="0" lang="zh-CN" altLang="en-US" sz="1600" b="0" i="0" u="none" strike="noStrike" kern="1200" cap="none" spc="0" normalizeH="0" baseline="-16000" noProof="0" dirty="0">
              <a:ln>
                <a:noFill/>
              </a:ln>
              <a:solidFill>
                <a:prstClr val="black"/>
              </a:solidFill>
              <a:effectLst/>
              <a:uLnTx/>
              <a:uFillTx/>
              <a:latin typeface="Trebuchet MS" panose="020B0603020202020204"/>
              <a:ea typeface="华文新魏" panose="02010800040101010101" pitchFamily="2" charset="-122"/>
              <a:cs typeface="+mn-cs"/>
            </a:endParaRPr>
          </a:p>
        </p:txBody>
      </p:sp>
      <p:grpSp>
        <p:nvGrpSpPr>
          <p:cNvPr id="56" name="组合 55">
            <a:extLst>
              <a:ext uri="{FF2B5EF4-FFF2-40B4-BE49-F238E27FC236}">
                <a16:creationId xmlns:a16="http://schemas.microsoft.com/office/drawing/2014/main" id="{5EF0685B-4618-4FF8-8F8D-0F5ECEAC694C}"/>
              </a:ext>
            </a:extLst>
          </p:cNvPr>
          <p:cNvGrpSpPr/>
          <p:nvPr/>
        </p:nvGrpSpPr>
        <p:grpSpPr>
          <a:xfrm>
            <a:off x="5483052" y="3642731"/>
            <a:ext cx="1756468" cy="307777"/>
            <a:chOff x="19198590" y="233799"/>
            <a:chExt cx="1756468" cy="307777"/>
          </a:xfrm>
        </p:grpSpPr>
        <p:cxnSp>
          <p:nvCxnSpPr>
            <p:cNvPr id="71" name="直接箭头连接符 70">
              <a:extLst>
                <a:ext uri="{FF2B5EF4-FFF2-40B4-BE49-F238E27FC236}">
                  <a16:creationId xmlns:a16="http://schemas.microsoft.com/office/drawing/2014/main" id="{ED18C101-F238-479E-83BF-B12CB09F62F0}"/>
                </a:ext>
              </a:extLst>
            </p:cNvPr>
            <p:cNvCxnSpPr>
              <a:cxnSpLocks/>
            </p:cNvCxnSpPr>
            <p:nvPr/>
          </p:nvCxnSpPr>
          <p:spPr>
            <a:xfrm flipH="1">
              <a:off x="19198590" y="407670"/>
              <a:ext cx="693694" cy="0"/>
            </a:xfrm>
            <a:prstGeom prst="straightConnector1">
              <a:avLst/>
            </a:prstGeom>
            <a:ln w="952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07D99359-0DA3-4611-B927-2C6717AC3BC7}"/>
                </a:ext>
              </a:extLst>
            </p:cNvPr>
            <p:cNvCxnSpPr>
              <a:cxnSpLocks/>
            </p:cNvCxnSpPr>
            <p:nvPr/>
          </p:nvCxnSpPr>
          <p:spPr>
            <a:xfrm>
              <a:off x="20298077" y="407670"/>
              <a:ext cx="656981" cy="0"/>
            </a:xfrm>
            <a:prstGeom prst="straightConnector1">
              <a:avLst/>
            </a:prstGeom>
            <a:ln w="952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8D255AEB-8940-480F-B989-AB51BFE96726}"/>
                </a:ext>
              </a:extLst>
            </p:cNvPr>
            <p:cNvSpPr txBox="1"/>
            <p:nvPr/>
          </p:nvSpPr>
          <p:spPr>
            <a:xfrm>
              <a:off x="19892289" y="233799"/>
              <a:ext cx="39946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err="1">
                  <a:ln>
                    <a:noFill/>
                  </a:ln>
                  <a:solidFill>
                    <a:prstClr val="black"/>
                  </a:solidFill>
                  <a:effectLst/>
                  <a:uLnTx/>
                  <a:uFillTx/>
                  <a:latin typeface="Calibri" panose="020F0502020204030204" pitchFamily="34" charset="0"/>
                  <a:ea typeface="华文新魏" panose="02010800040101010101" pitchFamily="2" charset="-122"/>
                  <a:cs typeface="Calibri" panose="020F0502020204030204" pitchFamily="34" charset="0"/>
                </a:rPr>
                <a:t>dt</a:t>
              </a:r>
              <a:r>
                <a:rPr kumimoji="0" lang="en-US" altLang="zh-CN" sz="1400" b="0" i="1" u="none" strike="noStrike" kern="1200" cap="none" spc="0" normalizeH="0" baseline="-25000" noProof="0" dirty="0" err="1">
                  <a:ln>
                    <a:noFill/>
                  </a:ln>
                  <a:solidFill>
                    <a:prstClr val="black"/>
                  </a:solidFill>
                  <a:effectLst/>
                  <a:uLnTx/>
                  <a:uFillTx/>
                  <a:latin typeface="Calibri" panose="020F0502020204030204" pitchFamily="34" charset="0"/>
                  <a:ea typeface="华文新魏" panose="02010800040101010101" pitchFamily="2" charset="-122"/>
                  <a:cs typeface="Calibri" panose="020F0502020204030204" pitchFamily="34" charset="0"/>
                </a:rPr>
                <a:t>b</a:t>
              </a:r>
              <a:endParaRPr kumimoji="0" lang="zh-CN" altLang="en-US" sz="1400" b="0" i="1" u="none" strike="noStrike" kern="1200" cap="none" spc="0" normalizeH="0" baseline="0" noProof="0" dirty="0">
                <a:ln>
                  <a:noFill/>
                </a:ln>
                <a:solidFill>
                  <a:prstClr val="black"/>
                </a:solidFill>
                <a:effectLst/>
                <a:uLnTx/>
                <a:uFillTx/>
                <a:latin typeface="Calibri" panose="020F0502020204030204" pitchFamily="34" charset="0"/>
                <a:ea typeface="华文新魏" panose="02010800040101010101" pitchFamily="2" charset="-122"/>
                <a:cs typeface="Calibri" panose="020F0502020204030204" pitchFamily="34" charset="0"/>
              </a:endParaRPr>
            </a:p>
          </p:txBody>
        </p:sp>
      </p:grpSp>
      <p:grpSp>
        <p:nvGrpSpPr>
          <p:cNvPr id="57" name="组合 56">
            <a:extLst>
              <a:ext uri="{FF2B5EF4-FFF2-40B4-BE49-F238E27FC236}">
                <a16:creationId xmlns:a16="http://schemas.microsoft.com/office/drawing/2014/main" id="{9FF7EB6F-6195-4C9C-98AC-4473057BC143}"/>
              </a:ext>
            </a:extLst>
          </p:cNvPr>
          <p:cNvGrpSpPr/>
          <p:nvPr/>
        </p:nvGrpSpPr>
        <p:grpSpPr>
          <a:xfrm>
            <a:off x="5471586" y="3429345"/>
            <a:ext cx="1868863" cy="307777"/>
            <a:chOff x="19198590" y="231259"/>
            <a:chExt cx="1868863" cy="307777"/>
          </a:xfrm>
        </p:grpSpPr>
        <p:cxnSp>
          <p:nvCxnSpPr>
            <p:cNvPr id="68" name="直接箭头连接符 67">
              <a:extLst>
                <a:ext uri="{FF2B5EF4-FFF2-40B4-BE49-F238E27FC236}">
                  <a16:creationId xmlns:a16="http://schemas.microsoft.com/office/drawing/2014/main" id="{80830AD2-C1FA-406B-A807-8E71358B4A30}"/>
                </a:ext>
              </a:extLst>
            </p:cNvPr>
            <p:cNvCxnSpPr>
              <a:cxnSpLocks/>
            </p:cNvCxnSpPr>
            <p:nvPr/>
          </p:nvCxnSpPr>
          <p:spPr>
            <a:xfrm flipH="1">
              <a:off x="19198590" y="407670"/>
              <a:ext cx="693694" cy="0"/>
            </a:xfrm>
            <a:prstGeom prst="straightConnector1">
              <a:avLst/>
            </a:prstGeom>
            <a:ln w="952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951609E5-0FB2-487A-BB88-962BDBB5BADD}"/>
                </a:ext>
              </a:extLst>
            </p:cNvPr>
            <p:cNvCxnSpPr>
              <a:cxnSpLocks/>
            </p:cNvCxnSpPr>
            <p:nvPr/>
          </p:nvCxnSpPr>
          <p:spPr>
            <a:xfrm>
              <a:off x="20353330" y="407670"/>
              <a:ext cx="714123" cy="0"/>
            </a:xfrm>
            <a:prstGeom prst="straightConnector1">
              <a:avLst/>
            </a:prstGeom>
            <a:ln w="952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CD83D9DD-F7BD-4584-9BBC-D0C60D03873A}"/>
                </a:ext>
              </a:extLst>
            </p:cNvPr>
            <p:cNvSpPr txBox="1"/>
            <p:nvPr/>
          </p:nvSpPr>
          <p:spPr>
            <a:xfrm>
              <a:off x="19909434" y="231259"/>
              <a:ext cx="38626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err="1">
                  <a:ln>
                    <a:noFill/>
                  </a:ln>
                  <a:solidFill>
                    <a:prstClr val="black"/>
                  </a:solidFill>
                  <a:effectLst/>
                  <a:uLnTx/>
                  <a:uFillTx/>
                  <a:latin typeface="Calibri" panose="020F0502020204030204" pitchFamily="34" charset="0"/>
                  <a:ea typeface="华文新魏" panose="02010800040101010101" pitchFamily="2" charset="-122"/>
                  <a:cs typeface="Calibri" panose="020F0502020204030204" pitchFamily="34" charset="0"/>
                </a:rPr>
                <a:t>dt</a:t>
              </a:r>
              <a:r>
                <a:rPr kumimoji="0" lang="en-US" altLang="zh-CN" sz="1400" b="0" i="1" u="none" strike="noStrike" kern="1200" cap="none" spc="0" normalizeH="0" baseline="-25000" noProof="0" dirty="0" err="1">
                  <a:ln>
                    <a:noFill/>
                  </a:ln>
                  <a:solidFill>
                    <a:prstClr val="black"/>
                  </a:solidFill>
                  <a:effectLst/>
                  <a:uLnTx/>
                  <a:uFillTx/>
                  <a:latin typeface="Calibri" panose="020F0502020204030204" pitchFamily="34" charset="0"/>
                  <a:ea typeface="华文新魏" panose="02010800040101010101" pitchFamily="2" charset="-122"/>
                  <a:cs typeface="Calibri" panose="020F0502020204030204" pitchFamily="34" charset="0"/>
                </a:rPr>
                <a:t>c</a:t>
              </a:r>
              <a:endParaRPr kumimoji="0" lang="zh-CN" altLang="en-US" sz="1400" b="0" i="1" u="none" strike="noStrike" kern="1200" cap="none" spc="0" normalizeH="0" baseline="0" noProof="0" dirty="0">
                <a:ln>
                  <a:noFill/>
                </a:ln>
                <a:solidFill>
                  <a:prstClr val="black"/>
                </a:solidFill>
                <a:effectLst/>
                <a:uLnTx/>
                <a:uFillTx/>
                <a:latin typeface="Calibri" panose="020F0502020204030204" pitchFamily="34" charset="0"/>
                <a:ea typeface="华文新魏" panose="02010800040101010101" pitchFamily="2" charset="-122"/>
                <a:cs typeface="Calibri" panose="020F0502020204030204" pitchFamily="34" charset="0"/>
              </a:endParaRPr>
            </a:p>
          </p:txBody>
        </p:sp>
      </p:grpSp>
      <p:sp>
        <p:nvSpPr>
          <p:cNvPr id="2" name="文本框 1">
            <a:extLst>
              <a:ext uri="{FF2B5EF4-FFF2-40B4-BE49-F238E27FC236}">
                <a16:creationId xmlns:a16="http://schemas.microsoft.com/office/drawing/2014/main" id="{552D9096-5218-4F5D-A49D-EA30AA425CC0}"/>
              </a:ext>
            </a:extLst>
          </p:cNvPr>
          <p:cNvSpPr txBox="1"/>
          <p:nvPr/>
        </p:nvSpPr>
        <p:spPr>
          <a:xfrm>
            <a:off x="511095" y="1371204"/>
            <a:ext cx="7911412"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基于模板的策略预生成</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对于同时部署多个微服务的多线程生成</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基于部署文件的服务注册信息预提取</a:t>
            </a:r>
          </a:p>
        </p:txBody>
      </p:sp>
      <p:sp>
        <p:nvSpPr>
          <p:cNvPr id="90" name="灯片编号占位符 89">
            <a:extLst>
              <a:ext uri="{FF2B5EF4-FFF2-40B4-BE49-F238E27FC236}">
                <a16:creationId xmlns:a16="http://schemas.microsoft.com/office/drawing/2014/main" id="{3ADEF538-BAFE-455F-B5B0-696E6A8B798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662008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21C2077-6E47-4B56-8DF4-6E0E3AA68A3E}"/>
              </a:ext>
            </a:extLst>
          </p:cNvPr>
          <p:cNvSpPr txBox="1"/>
          <p:nvPr/>
        </p:nvSpPr>
        <p:spPr>
          <a:xfrm>
            <a:off x="229037" y="128667"/>
            <a:ext cx="7109639"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两阶段的改变处理机制</a:t>
            </a:r>
          </a:p>
        </p:txBody>
      </p:sp>
      <p:pic>
        <p:nvPicPr>
          <p:cNvPr id="3" name="图片 2">
            <a:extLst>
              <a:ext uri="{FF2B5EF4-FFF2-40B4-BE49-F238E27FC236}">
                <a16:creationId xmlns:a16="http://schemas.microsoft.com/office/drawing/2014/main" id="{BD32E0ED-319F-4A82-8A27-009F656DA607}"/>
              </a:ext>
            </a:extLst>
          </p:cNvPr>
          <p:cNvPicPr>
            <a:picLocks noChangeAspect="1"/>
          </p:cNvPicPr>
          <p:nvPr/>
        </p:nvPicPr>
        <p:blipFill>
          <a:blip r:embed="rId3"/>
          <a:stretch>
            <a:fillRect/>
          </a:stretch>
        </p:blipFill>
        <p:spPr>
          <a:xfrm>
            <a:off x="129763" y="1050011"/>
            <a:ext cx="4194924" cy="5582265"/>
          </a:xfrm>
          <a:prstGeom prst="rect">
            <a:avLst/>
          </a:prstGeom>
        </p:spPr>
      </p:pic>
      <p:sp>
        <p:nvSpPr>
          <p:cNvPr id="4" name="文本框 3">
            <a:extLst>
              <a:ext uri="{FF2B5EF4-FFF2-40B4-BE49-F238E27FC236}">
                <a16:creationId xmlns:a16="http://schemas.microsoft.com/office/drawing/2014/main" id="{F6E47402-70CB-476F-8659-F2CA22ECBCCA}"/>
              </a:ext>
            </a:extLst>
          </p:cNvPr>
          <p:cNvSpPr txBox="1"/>
          <p:nvPr/>
        </p:nvSpPr>
        <p:spPr>
          <a:xfrm>
            <a:off x="4210665" y="4135170"/>
            <a:ext cx="451325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Stage 1: </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快速判断该微服务改变是否会影响访问控制策略</a:t>
            </a: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Stage 2: </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仅在策略需要修改时进行增量的策略修改</a:t>
            </a:r>
          </a:p>
        </p:txBody>
      </p:sp>
      <p:sp>
        <p:nvSpPr>
          <p:cNvPr id="5" name="灯片编号占位符 4">
            <a:extLst>
              <a:ext uri="{FF2B5EF4-FFF2-40B4-BE49-F238E27FC236}">
                <a16:creationId xmlns:a16="http://schemas.microsoft.com/office/drawing/2014/main" id="{D452B7A6-CD1A-4187-B241-312F42BAAAE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pic>
        <p:nvPicPr>
          <p:cNvPr id="6" name="图片 5">
            <a:extLst>
              <a:ext uri="{FF2B5EF4-FFF2-40B4-BE49-F238E27FC236}">
                <a16:creationId xmlns:a16="http://schemas.microsoft.com/office/drawing/2014/main" id="{19A77A49-D038-4BE5-A13E-0A055AD14196}"/>
              </a:ext>
            </a:extLst>
          </p:cNvPr>
          <p:cNvPicPr>
            <a:picLocks noChangeAspect="1"/>
          </p:cNvPicPr>
          <p:nvPr/>
        </p:nvPicPr>
        <p:blipFill>
          <a:blip r:embed="rId4"/>
          <a:stretch>
            <a:fillRect/>
          </a:stretch>
        </p:blipFill>
        <p:spPr>
          <a:xfrm>
            <a:off x="4210665" y="968897"/>
            <a:ext cx="4844718" cy="1571985"/>
          </a:xfrm>
          <a:prstGeom prst="rect">
            <a:avLst/>
          </a:prstGeom>
        </p:spPr>
      </p:pic>
      <p:grpSp>
        <p:nvGrpSpPr>
          <p:cNvPr id="16" name="组合 15">
            <a:extLst>
              <a:ext uri="{FF2B5EF4-FFF2-40B4-BE49-F238E27FC236}">
                <a16:creationId xmlns:a16="http://schemas.microsoft.com/office/drawing/2014/main" id="{80012E30-35EF-4FFA-80FE-D7608E4F4087}"/>
              </a:ext>
            </a:extLst>
          </p:cNvPr>
          <p:cNvGrpSpPr/>
          <p:nvPr/>
        </p:nvGrpSpPr>
        <p:grpSpPr>
          <a:xfrm>
            <a:off x="4298584" y="3002499"/>
            <a:ext cx="4668880" cy="853001"/>
            <a:chOff x="20515496" y="21495540"/>
            <a:chExt cx="7465937" cy="1364021"/>
          </a:xfrm>
        </p:grpSpPr>
        <p:sp>
          <p:nvSpPr>
            <p:cNvPr id="7" name="矩形: 圆角 6">
              <a:extLst>
                <a:ext uri="{FF2B5EF4-FFF2-40B4-BE49-F238E27FC236}">
                  <a16:creationId xmlns:a16="http://schemas.microsoft.com/office/drawing/2014/main" id="{47788CAE-BD62-4001-AC5F-81A0EDCFBF88}"/>
                </a:ext>
              </a:extLst>
            </p:cNvPr>
            <p:cNvSpPr/>
            <p:nvPr/>
          </p:nvSpPr>
          <p:spPr>
            <a:xfrm>
              <a:off x="24408816" y="21501685"/>
              <a:ext cx="3247995" cy="1040096"/>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dirty="0">
                  <a:solidFill>
                    <a:schemeClr val="tx1"/>
                  </a:solidFill>
                  <a:latin typeface="Candara" panose="020E0502030303020204" pitchFamily="34" charset="0"/>
                </a:rPr>
                <a:t>Updated Access Control Policies</a:t>
              </a:r>
              <a:endParaRPr lang="zh-CN" altLang="en-US" sz="2000" dirty="0">
                <a:solidFill>
                  <a:schemeClr val="tx1"/>
                </a:solidFill>
                <a:latin typeface="Candara" panose="020E0502030303020204" pitchFamily="34" charset="0"/>
              </a:endParaRPr>
            </a:p>
          </p:txBody>
        </p:sp>
        <p:cxnSp>
          <p:nvCxnSpPr>
            <p:cNvPr id="8" name="直接箭头连接符 7">
              <a:extLst>
                <a:ext uri="{FF2B5EF4-FFF2-40B4-BE49-F238E27FC236}">
                  <a16:creationId xmlns:a16="http://schemas.microsoft.com/office/drawing/2014/main" id="{D2AFC7C8-6359-42A4-9E3E-979D399A559B}"/>
                </a:ext>
              </a:extLst>
            </p:cNvPr>
            <p:cNvCxnSpPr>
              <a:cxnSpLocks/>
              <a:endCxn id="7" idx="1"/>
            </p:cNvCxnSpPr>
            <p:nvPr/>
          </p:nvCxnSpPr>
          <p:spPr>
            <a:xfrm>
              <a:off x="21787752" y="22021733"/>
              <a:ext cx="2621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id="{BE7F513F-EA3A-4BE3-8279-F61150A368F2}"/>
                </a:ext>
              </a:extLst>
            </p:cNvPr>
            <p:cNvSpPr/>
            <p:nvPr/>
          </p:nvSpPr>
          <p:spPr>
            <a:xfrm>
              <a:off x="20515496" y="21495540"/>
              <a:ext cx="2829969" cy="1046241"/>
            </a:xfrm>
            <a:prstGeom prst="roundRect">
              <a:avLst/>
            </a:prstGeom>
            <a:solidFill>
              <a:schemeClr val="bg1"/>
            </a:solid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dirty="0">
                  <a:solidFill>
                    <a:schemeClr val="tx1"/>
                  </a:solidFill>
                  <a:latin typeface="Candara" panose="020E0502030303020204" pitchFamily="34" charset="0"/>
                </a:rPr>
                <a:t>Microservice Change</a:t>
              </a:r>
              <a:endParaRPr lang="zh-CN" altLang="en-US" sz="2000" dirty="0">
                <a:solidFill>
                  <a:schemeClr val="tx1"/>
                </a:solidFill>
                <a:latin typeface="Candara" panose="020E0502030303020204" pitchFamily="34" charset="0"/>
              </a:endParaRPr>
            </a:p>
          </p:txBody>
        </p:sp>
        <p:grpSp>
          <p:nvGrpSpPr>
            <p:cNvPr id="10" name="组合 9">
              <a:extLst>
                <a:ext uri="{FF2B5EF4-FFF2-40B4-BE49-F238E27FC236}">
                  <a16:creationId xmlns:a16="http://schemas.microsoft.com/office/drawing/2014/main" id="{2D9302B9-2C26-41C7-8B0C-ED899E349B0B}"/>
                </a:ext>
              </a:extLst>
            </p:cNvPr>
            <p:cNvGrpSpPr/>
            <p:nvPr/>
          </p:nvGrpSpPr>
          <p:grpSpPr>
            <a:xfrm>
              <a:off x="22695484" y="22204707"/>
              <a:ext cx="624912" cy="624912"/>
              <a:chOff x="1855647" y="18632492"/>
              <a:chExt cx="624912" cy="624912"/>
            </a:xfrm>
          </p:grpSpPr>
          <p:sp>
            <p:nvSpPr>
              <p:cNvPr id="11" name="椭圆 10">
                <a:extLst>
                  <a:ext uri="{FF2B5EF4-FFF2-40B4-BE49-F238E27FC236}">
                    <a16:creationId xmlns:a16="http://schemas.microsoft.com/office/drawing/2014/main" id="{A3989734-3207-426D-B279-5C85C5BCD2F1}"/>
                  </a:ext>
                </a:extLst>
              </p:cNvPr>
              <p:cNvSpPr/>
              <p:nvPr/>
            </p:nvSpPr>
            <p:spPr>
              <a:xfrm>
                <a:off x="1855647" y="18632492"/>
                <a:ext cx="624912" cy="624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ndara" panose="020E0502030303020204" pitchFamily="34" charset="0"/>
                </a:endParaRPr>
              </a:p>
            </p:txBody>
          </p:sp>
          <p:sp>
            <p:nvSpPr>
              <p:cNvPr id="12" name="矩形 11">
                <a:extLst>
                  <a:ext uri="{FF2B5EF4-FFF2-40B4-BE49-F238E27FC236}">
                    <a16:creationId xmlns:a16="http://schemas.microsoft.com/office/drawing/2014/main" id="{4720BD93-A3E3-4987-BFC9-FC573765367F}"/>
                  </a:ext>
                </a:extLst>
              </p:cNvPr>
              <p:cNvSpPr/>
              <p:nvPr/>
            </p:nvSpPr>
            <p:spPr>
              <a:xfrm>
                <a:off x="1985824" y="18669560"/>
                <a:ext cx="359391" cy="369332"/>
              </a:xfrm>
              <a:prstGeom prst="rect">
                <a:avLst/>
              </a:prstGeom>
            </p:spPr>
            <p:txBody>
              <a:bodyPr wrap="none">
                <a:spAutoFit/>
              </a:bodyPr>
              <a:lstStyle/>
              <a:p>
                <a:pPr algn="ctr"/>
                <a:r>
                  <a:rPr lang="en-US" altLang="zh-CN" dirty="0">
                    <a:solidFill>
                      <a:schemeClr val="bg1"/>
                    </a:solidFill>
                    <a:latin typeface="Candara" panose="020E0502030303020204" pitchFamily="34" charset="0"/>
                  </a:rPr>
                  <a:t>in</a:t>
                </a:r>
                <a:endParaRPr lang="zh-CN" altLang="en-US" dirty="0">
                  <a:solidFill>
                    <a:schemeClr val="bg1"/>
                  </a:solidFill>
                  <a:latin typeface="Candara" panose="020E0502030303020204" pitchFamily="34" charset="0"/>
                </a:endParaRPr>
              </a:p>
            </p:txBody>
          </p:sp>
        </p:grpSp>
        <p:grpSp>
          <p:nvGrpSpPr>
            <p:cNvPr id="13" name="组合 12">
              <a:extLst>
                <a:ext uri="{FF2B5EF4-FFF2-40B4-BE49-F238E27FC236}">
                  <a16:creationId xmlns:a16="http://schemas.microsoft.com/office/drawing/2014/main" id="{C19AFD97-72C5-4570-91E6-0B62931EE24B}"/>
                </a:ext>
              </a:extLst>
            </p:cNvPr>
            <p:cNvGrpSpPr/>
            <p:nvPr/>
          </p:nvGrpSpPr>
          <p:grpSpPr>
            <a:xfrm>
              <a:off x="27356520" y="22234649"/>
              <a:ext cx="624913" cy="624912"/>
              <a:chOff x="722444" y="18632492"/>
              <a:chExt cx="624913" cy="624912"/>
            </a:xfrm>
          </p:grpSpPr>
          <p:sp>
            <p:nvSpPr>
              <p:cNvPr id="14" name="椭圆 13">
                <a:extLst>
                  <a:ext uri="{FF2B5EF4-FFF2-40B4-BE49-F238E27FC236}">
                    <a16:creationId xmlns:a16="http://schemas.microsoft.com/office/drawing/2014/main" id="{70A765A4-273F-45B8-A2B2-56553DED70F0}"/>
                  </a:ext>
                </a:extLst>
              </p:cNvPr>
              <p:cNvSpPr/>
              <p:nvPr/>
            </p:nvSpPr>
            <p:spPr>
              <a:xfrm>
                <a:off x="722444" y="18632492"/>
                <a:ext cx="624913" cy="6249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ndara" panose="020E0502030303020204" pitchFamily="34" charset="0"/>
                </a:endParaRPr>
              </a:p>
            </p:txBody>
          </p:sp>
          <p:sp>
            <p:nvSpPr>
              <p:cNvPr id="15" name="矩形 14">
                <a:extLst>
                  <a:ext uri="{FF2B5EF4-FFF2-40B4-BE49-F238E27FC236}">
                    <a16:creationId xmlns:a16="http://schemas.microsoft.com/office/drawing/2014/main" id="{D3D2AA3C-2618-46BE-9A91-783D61583F05}"/>
                  </a:ext>
                </a:extLst>
              </p:cNvPr>
              <p:cNvSpPr/>
              <p:nvPr/>
            </p:nvSpPr>
            <p:spPr>
              <a:xfrm>
                <a:off x="772468" y="18669560"/>
                <a:ext cx="519692" cy="369332"/>
              </a:xfrm>
              <a:prstGeom prst="rect">
                <a:avLst/>
              </a:prstGeom>
            </p:spPr>
            <p:txBody>
              <a:bodyPr wrap="none">
                <a:spAutoFit/>
              </a:bodyPr>
              <a:lstStyle/>
              <a:p>
                <a:pPr algn="ctr"/>
                <a:r>
                  <a:rPr lang="en-US" altLang="zh-CN" dirty="0">
                    <a:solidFill>
                      <a:schemeClr val="bg1"/>
                    </a:solidFill>
                    <a:latin typeface="Candara" panose="020E0502030303020204" pitchFamily="34" charset="0"/>
                  </a:rPr>
                  <a:t>out</a:t>
                </a:r>
                <a:endParaRPr lang="zh-CN" altLang="en-US" dirty="0">
                  <a:solidFill>
                    <a:schemeClr val="bg1"/>
                  </a:solidFill>
                  <a:latin typeface="Candara" panose="020E0502030303020204" pitchFamily="34" charset="0"/>
                </a:endParaRPr>
              </a:p>
            </p:txBody>
          </p:sp>
        </p:grpSp>
      </p:grpSp>
    </p:spTree>
    <p:extLst>
      <p:ext uri="{BB962C8B-B14F-4D97-AF65-F5344CB8AC3E}">
        <p14:creationId xmlns:p14="http://schemas.microsoft.com/office/powerpoint/2010/main" val="1216918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6C9BA78-E90C-406F-B9B5-C525A4C23146}"/>
              </a:ext>
            </a:extLst>
          </p:cNvPr>
          <p:cNvSpPr txBox="1"/>
          <p:nvPr/>
        </p:nvSpPr>
        <p:spPr>
          <a:xfrm>
            <a:off x="398807" y="280647"/>
            <a:ext cx="7287572"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初步实验结果</a:t>
            </a:r>
            <a:r>
              <a:rPr kumimoji="0" lang="en-US" altLang="zh-CN"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 </a:t>
            </a:r>
            <a:r>
              <a:rPr kumimoji="0" lang="zh-CN" altLang="en-US" sz="48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rPr>
              <a:t>静态分析</a:t>
            </a:r>
            <a:endPar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endParaRPr>
          </a:p>
        </p:txBody>
      </p:sp>
      <p:sp>
        <p:nvSpPr>
          <p:cNvPr id="3" name="文本框 2">
            <a:extLst>
              <a:ext uri="{FF2B5EF4-FFF2-40B4-BE49-F238E27FC236}">
                <a16:creationId xmlns:a16="http://schemas.microsoft.com/office/drawing/2014/main" id="{48985E4C-8E4D-47EB-A355-9B037C9BF84C}"/>
              </a:ext>
            </a:extLst>
          </p:cNvPr>
          <p:cNvSpPr txBox="1"/>
          <p:nvPr/>
        </p:nvSpPr>
        <p:spPr>
          <a:xfrm>
            <a:off x="511095" y="1120877"/>
            <a:ext cx="6189515" cy="141577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Benchmark</a:t>
            </a:r>
            <a:r>
              <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3 </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个最流行的微服务</a:t>
            </a:r>
            <a:r>
              <a:rPr kumimoji="0" lang="en-US" altLang="zh-CN"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demo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2000" b="1" i="0" u="none" strike="noStrike" kern="1200" cap="none" spc="0" normalizeH="0" baseline="0" noProof="0" dirty="0" err="1">
                <a:ln>
                  <a:noFill/>
                </a:ln>
                <a:solidFill>
                  <a:prstClr val="black"/>
                </a:solidFill>
                <a:effectLst/>
                <a:uLnTx/>
                <a:uFillTx/>
                <a:latin typeface="Trebuchet MS" panose="020B0603020202020204"/>
                <a:ea typeface="华文新魏" panose="02010800040101010101" pitchFamily="2" charset="-122"/>
                <a:cs typeface="+mn-cs"/>
              </a:rPr>
              <a:t>Bookinfo</a:t>
            </a:r>
            <a:r>
              <a:rPr kumimoji="0" lang="en-US" altLang="zh-CN"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r>
              <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Hipster Shop, </a:t>
            </a:r>
            <a:r>
              <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and </a:t>
            </a:r>
            <a:r>
              <a:rPr kumimoji="0" lang="en-US" altLang="zh-CN" sz="20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Sock Shop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rPr>
              <a:t>Ground Truth</a:t>
            </a:r>
            <a:r>
              <a:rPr kumimoji="0" lang="en-US" altLang="zh-CN"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 </a:t>
            </a:r>
            <a:r>
              <a:rPr kumimoji="0" lang="zh-CN" altLang="en-US" sz="24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手工分析</a:t>
            </a:r>
            <a:endParaRPr kumimoji="0" lang="zh-CN" altLang="en-US" sz="20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pic>
        <p:nvPicPr>
          <p:cNvPr id="4" name="图片 3">
            <a:extLst>
              <a:ext uri="{FF2B5EF4-FFF2-40B4-BE49-F238E27FC236}">
                <a16:creationId xmlns:a16="http://schemas.microsoft.com/office/drawing/2014/main" id="{2ED939F0-FE12-49BA-8D24-FF7AB27D5631}"/>
              </a:ext>
            </a:extLst>
          </p:cNvPr>
          <p:cNvPicPr>
            <a:picLocks noChangeAspect="1"/>
          </p:cNvPicPr>
          <p:nvPr/>
        </p:nvPicPr>
        <p:blipFill>
          <a:blip r:embed="rId3"/>
          <a:stretch>
            <a:fillRect/>
          </a:stretch>
        </p:blipFill>
        <p:spPr>
          <a:xfrm>
            <a:off x="511095" y="2605840"/>
            <a:ext cx="7521677" cy="2501793"/>
          </a:xfrm>
          <a:prstGeom prst="rect">
            <a:avLst/>
          </a:prstGeom>
        </p:spPr>
      </p:pic>
      <p:sp>
        <p:nvSpPr>
          <p:cNvPr id="6" name="文本框 5">
            <a:extLst>
              <a:ext uri="{FF2B5EF4-FFF2-40B4-BE49-F238E27FC236}">
                <a16:creationId xmlns:a16="http://schemas.microsoft.com/office/drawing/2014/main" id="{B7B777EE-D2B4-4FFD-878A-8052FDB0055F}"/>
              </a:ext>
            </a:extLst>
          </p:cNvPr>
          <p:cNvSpPr txBox="1"/>
          <p:nvPr/>
        </p:nvSpPr>
        <p:spPr>
          <a:xfrm>
            <a:off x="156117" y="5285679"/>
            <a:ext cx="898788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对于由</a:t>
            </a:r>
            <a:r>
              <a:rPr kumimoji="0" lang="en-US" altLang="zh-CN" sz="24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6</a:t>
            </a:r>
            <a:r>
              <a:rPr kumimoji="0" lang="zh-CN" altLang="en-US" sz="24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种语言开发的</a:t>
            </a:r>
            <a:r>
              <a:rPr kumimoji="0" lang="en-US" altLang="zh-CN" sz="24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22</a:t>
            </a:r>
            <a:r>
              <a:rPr kumimoji="0" lang="zh-CN" altLang="en-US" sz="24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个不同的微服务实现了</a:t>
            </a:r>
            <a:r>
              <a:rPr kumimoji="0" lang="en-US" altLang="zh-CN" sz="2400" b="1" i="0" u="none" strike="noStrike" kern="1200" cap="none" spc="0" normalizeH="0" baseline="0" noProof="0" dirty="0">
                <a:ln>
                  <a:noFill/>
                </a:ln>
                <a:solidFill>
                  <a:srgbClr val="008B00"/>
                </a:solidFill>
                <a:effectLst/>
                <a:uLnTx/>
                <a:uFillTx/>
                <a:latin typeface="Trebuchet MS" panose="020B0603020202020204"/>
                <a:ea typeface="华文新魏" panose="02010800040101010101" pitchFamily="2" charset="-122"/>
                <a:cs typeface="+mn-cs"/>
              </a:rPr>
              <a:t>100% </a:t>
            </a:r>
            <a:r>
              <a:rPr kumimoji="0" lang="zh-CN" altLang="en-US" sz="24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的覆盖率</a:t>
            </a:r>
            <a:endParaRPr kumimoji="0" lang="en-US" altLang="zh-CN" sz="24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7" name="灯片编号占位符 6">
            <a:extLst>
              <a:ext uri="{FF2B5EF4-FFF2-40B4-BE49-F238E27FC236}">
                <a16:creationId xmlns:a16="http://schemas.microsoft.com/office/drawing/2014/main" id="{1630D2F8-5330-4D0D-9A86-3CED03E4B8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76517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6C9BA78-E90C-406F-B9B5-C525A4C23146}"/>
              </a:ext>
            </a:extLst>
          </p:cNvPr>
          <p:cNvSpPr txBox="1"/>
          <p:nvPr/>
        </p:nvSpPr>
        <p:spPr>
          <a:xfrm>
            <a:off x="369310" y="249869"/>
            <a:ext cx="2108419" cy="840230"/>
          </a:xfrm>
          <a:prstGeom prst="rect">
            <a:avLst/>
          </a:prstGeom>
        </p:spPr>
        <p:txBody>
          <a:bodyPr vert="horz" lIns="91440" tIns="45720" rIns="91440" bIns="45720" rtlCol="0" anchor="b">
            <a:noAutofit/>
          </a:bodyPr>
          <a:lstStyle>
            <a:defPPr>
              <a:defRPr lang="en-US"/>
            </a:defPPr>
            <a:lvl1pPr algn="ctr" defTabSz="685800">
              <a:lnSpc>
                <a:spcPct val="90000"/>
              </a:lnSpc>
              <a:spcBef>
                <a:spcPct val="0"/>
              </a:spcBef>
              <a:buNone/>
              <a:defRPr sz="540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结论</a:t>
            </a:r>
            <a:endParaRPr kumimoji="0" lang="zh-CN" altLang="en-US" sz="5400" b="0" i="0" u="none" strike="noStrike" kern="1200" cap="none" spc="-30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mj-cs"/>
            </a:endParaRPr>
          </a:p>
        </p:txBody>
      </p:sp>
      <p:sp>
        <p:nvSpPr>
          <p:cNvPr id="7" name="灯片编号占位符 6">
            <a:extLst>
              <a:ext uri="{FF2B5EF4-FFF2-40B4-BE49-F238E27FC236}">
                <a16:creationId xmlns:a16="http://schemas.microsoft.com/office/drawing/2014/main" id="{1630D2F8-5330-4D0D-9A86-3CED03E4B8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54</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5" name="文本框 4">
            <a:extLst>
              <a:ext uri="{FF2B5EF4-FFF2-40B4-BE49-F238E27FC236}">
                <a16:creationId xmlns:a16="http://schemas.microsoft.com/office/drawing/2014/main" id="{645563CE-4F56-4795-9627-3A1CE1E743BB}"/>
              </a:ext>
            </a:extLst>
          </p:cNvPr>
          <p:cNvSpPr txBox="1"/>
          <p:nvPr/>
        </p:nvSpPr>
        <p:spPr>
          <a:xfrm>
            <a:off x="188716" y="1515313"/>
            <a:ext cx="8774690" cy="4129849"/>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7BA79D">
                    <a:lumMod val="75000"/>
                  </a:srgbClr>
                </a:solidFill>
                <a:effectLst/>
                <a:uLnTx/>
                <a:uFillTx/>
                <a:latin typeface="Eras Demi ITC" panose="020B0805030504020804" pitchFamily="34" charset="0"/>
                <a:ea typeface="华文新魏" panose="02010800040101010101" pitchFamily="2" charset="-122"/>
                <a:cs typeface="+mn-cs"/>
              </a:rPr>
              <a:t>JARVIS</a:t>
            </a:r>
            <a:r>
              <a:rPr kumimoji="0" lang="en-US" altLang="zh-CN" sz="2800" b="1" i="0" u="none" strike="noStrike" kern="1200" cap="none" spc="0" normalizeH="0" baseline="0" noProof="0" dirty="0">
                <a:ln>
                  <a:noFill/>
                </a:ln>
                <a:solidFill>
                  <a:prstClr val="black"/>
                </a:solidFill>
                <a:effectLst/>
                <a:uLnTx/>
                <a:uFillTx/>
                <a:latin typeface="Eras Demi ITC" panose="020B0805030504020804" pitchFamily="34" charset="0"/>
                <a:ea typeface="华文新魏" panose="02010800040101010101" pitchFamily="2" charset="-122"/>
                <a:cs typeface="+mn-cs"/>
              </a:rPr>
              <a:t>: </a:t>
            </a:r>
            <a:r>
              <a:rPr kumimoji="0" lang="zh-CN" altLang="en-US" sz="2800" b="1" i="0" u="none" strike="noStrike" kern="1200" cap="none" spc="0" normalizeH="0" baseline="0" noProof="0" dirty="0">
                <a:ln>
                  <a:noFill/>
                </a:ln>
                <a:solidFill>
                  <a:srgbClr val="C00000"/>
                </a:solidFill>
                <a:effectLst/>
                <a:uLnTx/>
                <a:uFillTx/>
                <a:latin typeface="Eras Demi ITC" panose="020B0805030504020804" pitchFamily="34" charset="0"/>
                <a:ea typeface="华文新魏" panose="02010800040101010101" pitchFamily="2" charset="-122"/>
                <a:cs typeface="+mn-cs"/>
              </a:rPr>
              <a:t>第一个</a:t>
            </a:r>
            <a:r>
              <a:rPr kumimoji="0" lang="zh-CN" altLang="en-US" sz="2800" b="1" i="0" u="none" strike="noStrike" kern="1200" cap="none" spc="0" normalizeH="0" baseline="0" noProof="0" dirty="0">
                <a:ln>
                  <a:noFill/>
                </a:ln>
                <a:solidFill>
                  <a:prstClr val="black"/>
                </a:solidFill>
                <a:effectLst/>
                <a:uLnTx/>
                <a:uFillTx/>
                <a:latin typeface="Eras Demi ITC" panose="020B0805030504020804" pitchFamily="34" charset="0"/>
                <a:ea typeface="华文新魏" panose="02010800040101010101" pitchFamily="2" charset="-122"/>
                <a:cs typeface="+mn-cs"/>
              </a:rPr>
              <a:t>自动的微服务间访问控制机制</a:t>
            </a:r>
            <a:endParaRPr kumimoji="0" lang="en-US" altLang="zh-CN" sz="2800" b="1" i="0" u="none" strike="noStrike" kern="1200" cap="none" spc="0" normalizeH="0" baseline="0" noProof="0" dirty="0">
              <a:ln>
                <a:noFill/>
              </a:ln>
              <a:solidFill>
                <a:prstClr val="black"/>
              </a:solidFill>
              <a:effectLst/>
              <a:uLnTx/>
              <a:uFillTx/>
              <a:latin typeface="Eras Demi ITC" panose="020B0805030504020804" pitchFamily="34" charset="0"/>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基于静态分析的请求提取机制</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zh-CN" altLang="en-US" sz="2800" dirty="0">
                <a:solidFill>
                  <a:prstClr val="black"/>
                </a:solidFill>
                <a:latin typeface="Trebuchet MS" panose="020B0603020202020204"/>
                <a:ea typeface="华文新魏" panose="02010800040101010101" pitchFamily="2" charset="-122"/>
              </a:rPr>
              <a:t>细粒度</a:t>
            </a: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的访问控制策略生成机制</a:t>
            </a:r>
            <a:endParaRPr kumimoji="0" lang="en-US" altLang="zh-CN"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两阶段的微服务改变处理机制</a:t>
            </a:r>
            <a:endParaRPr kumimoji="0" lang="en-US" altLang="zh-CN" sz="2800" b="0" i="0" u="none" strike="noStrike" kern="1200" cap="none" spc="0" normalizeH="0" baseline="0" noProof="0" dirty="0">
              <a:ln>
                <a:noFill/>
              </a:ln>
              <a:solidFill>
                <a:srgbClr val="0070C0"/>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800" b="1" i="0" u="none" strike="noStrike" kern="1200" cap="none" spc="0" normalizeH="0" baseline="0" noProof="0" dirty="0">
                <a:ln>
                  <a:noFill/>
                </a:ln>
                <a:solidFill>
                  <a:srgbClr val="7BA79D">
                    <a:lumMod val="50000"/>
                  </a:srgbClr>
                </a:solidFill>
                <a:effectLst/>
                <a:uLnTx/>
                <a:uFillTx/>
                <a:latin typeface="Eras Demi ITC" panose="020B0805030504020804" pitchFamily="34" charset="0"/>
                <a:ea typeface="华文新魏" panose="02010800040101010101" pitchFamily="2" charset="-122"/>
                <a:cs typeface="+mn-cs"/>
              </a:rPr>
              <a:t>初步实验证明了请求提取机制的全面性</a:t>
            </a:r>
            <a:endParaRPr kumimoji="0" lang="en-US" altLang="zh-CN" sz="2800" b="1" i="0" u="none" strike="noStrike" kern="1200" cap="none" spc="0" normalizeH="0" baseline="0" noProof="0" dirty="0">
              <a:ln>
                <a:noFill/>
              </a:ln>
              <a:solidFill>
                <a:srgbClr val="7BA79D">
                  <a:lumMod val="50000"/>
                </a:srgbClr>
              </a:solidFill>
              <a:effectLst/>
              <a:uLnTx/>
              <a:uFillTx/>
              <a:latin typeface="Eras Demi ITC" panose="020B0805030504020804" pitchFamily="34" charset="0"/>
              <a:ea typeface="华文新魏" panose="02010800040101010101" pitchFamily="2" charset="-122"/>
              <a:cs typeface="+mn-cs"/>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800" b="1" i="0" u="none" strike="noStrike" kern="1200" cap="none" spc="0" normalizeH="0" baseline="0" noProof="0" dirty="0">
                <a:ln>
                  <a:noFill/>
                </a:ln>
                <a:solidFill>
                  <a:srgbClr val="7BA79D">
                    <a:lumMod val="50000"/>
                  </a:srgbClr>
                </a:solidFill>
                <a:effectLst/>
                <a:uLnTx/>
                <a:uFillTx/>
                <a:latin typeface="Eras Demi ITC" panose="020B0805030504020804" pitchFamily="34" charset="0"/>
                <a:ea typeface="华文新魏" panose="02010800040101010101" pitchFamily="2" charset="-122"/>
                <a:cs typeface="+mn-cs"/>
              </a:rPr>
              <a:t>希望与工业界合作测试于更大规模的微服务应用上。</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zh-CN" altLang="en-US" sz="2800" b="1" i="0" u="none" strike="noStrike" kern="1200" cap="none" spc="0" normalizeH="0" baseline="0" noProof="0" dirty="0">
              <a:ln>
                <a:noFill/>
              </a:ln>
              <a:solidFill>
                <a:srgbClr val="7BA79D">
                  <a:lumMod val="50000"/>
                </a:srgbClr>
              </a:solidFill>
              <a:effectLst/>
              <a:uLnTx/>
              <a:uFillTx/>
              <a:latin typeface="Eras Demi ITC" panose="020B0805030504020804" pitchFamily="34" charset="0"/>
              <a:ea typeface="华文新魏" panose="02010800040101010101" pitchFamily="2" charset="-122"/>
              <a:cs typeface="+mn-cs"/>
            </a:endParaRPr>
          </a:p>
        </p:txBody>
      </p:sp>
    </p:spTree>
    <p:extLst>
      <p:ext uri="{BB962C8B-B14F-4D97-AF65-F5344CB8AC3E}">
        <p14:creationId xmlns:p14="http://schemas.microsoft.com/office/powerpoint/2010/main" val="2870675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A7E73D-95BE-4C20-B103-C23FB66FED17}"/>
              </a:ext>
            </a:extLst>
          </p:cNvPr>
          <p:cNvPicPr>
            <a:picLocks noChangeAspect="1"/>
          </p:cNvPicPr>
          <p:nvPr/>
        </p:nvPicPr>
        <p:blipFill>
          <a:blip r:embed="rId2"/>
          <a:stretch>
            <a:fillRect/>
          </a:stretch>
        </p:blipFill>
        <p:spPr>
          <a:xfrm>
            <a:off x="3250097" y="1991591"/>
            <a:ext cx="2643806" cy="1437409"/>
          </a:xfrm>
          <a:prstGeom prst="rect">
            <a:avLst/>
          </a:prstGeom>
        </p:spPr>
      </p:pic>
      <p:sp>
        <p:nvSpPr>
          <p:cNvPr id="3" name="灯片编号占位符 2">
            <a:extLst>
              <a:ext uri="{FF2B5EF4-FFF2-40B4-BE49-F238E27FC236}">
                <a16:creationId xmlns:a16="http://schemas.microsoft.com/office/drawing/2014/main" id="{22AC7C02-B0FC-4D54-A93D-1D6EB9230847}"/>
              </a:ext>
            </a:extLst>
          </p:cNvPr>
          <p:cNvSpPr>
            <a:spLocks noGrp="1"/>
          </p:cNvSpPr>
          <p:nvPr>
            <p:ph type="sldNum" sz="quarter" idx="12"/>
          </p:nvPr>
        </p:nvSpPr>
        <p:spPr/>
        <p:txBody>
          <a:bodyPr/>
          <a:lstStyle/>
          <a:p>
            <a:fld id="{F87959DA-3FC8-4348-9F79-77E9D994DBAA}" type="slidenum">
              <a:rPr lang="zh-CN" altLang="en-US" smtClean="0"/>
              <a:t>55</a:t>
            </a:fld>
            <a:endParaRPr lang="zh-CN" altLang="en-US"/>
          </a:p>
        </p:txBody>
      </p:sp>
    </p:spTree>
    <p:extLst>
      <p:ext uri="{BB962C8B-B14F-4D97-AF65-F5344CB8AC3E}">
        <p14:creationId xmlns:p14="http://schemas.microsoft.com/office/powerpoint/2010/main" val="3100793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6DBB0E-F2E1-425F-9DF1-00B1E8F5FFF1}"/>
              </a:ext>
            </a:extLst>
          </p:cNvPr>
          <p:cNvSpPr txBox="1">
            <a:spLocks/>
          </p:cNvSpPr>
          <p:nvPr/>
        </p:nvSpPr>
        <p:spPr>
          <a:xfrm>
            <a:off x="-1" y="324466"/>
            <a:ext cx="3296266"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发展历程</a:t>
            </a:r>
          </a:p>
        </p:txBody>
      </p:sp>
      <p:sp>
        <p:nvSpPr>
          <p:cNvPr id="89" name="文本框 88">
            <a:extLst>
              <a:ext uri="{FF2B5EF4-FFF2-40B4-BE49-F238E27FC236}">
                <a16:creationId xmlns:a16="http://schemas.microsoft.com/office/drawing/2014/main" id="{CD892281-22AA-4AF9-9900-C04257ECDE8F}"/>
              </a:ext>
            </a:extLst>
          </p:cNvPr>
          <p:cNvSpPr txBox="1"/>
          <p:nvPr/>
        </p:nvSpPr>
        <p:spPr>
          <a:xfrm>
            <a:off x="4726844" y="1967457"/>
            <a:ext cx="4036046" cy="3970318"/>
          </a:xfrm>
          <a:prstGeom prst="rect">
            <a:avLst/>
          </a:prstGeom>
          <a:solidFill>
            <a:schemeClr val="bg1">
              <a:lumMod val="9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模块解耦，但拆分粒度过大</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运行在虚拟机或主机中</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进程通信</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灰度运行能力弱</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服务治理不便</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 name="灯片编号占位符 2">
            <a:extLst>
              <a:ext uri="{FF2B5EF4-FFF2-40B4-BE49-F238E27FC236}">
                <a16:creationId xmlns:a16="http://schemas.microsoft.com/office/drawing/2014/main" id="{EF980EF9-9689-48FE-9E9A-CB63DDC5745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
        <p:nvSpPr>
          <p:cNvPr id="8" name="文本框 7">
            <a:extLst>
              <a:ext uri="{FF2B5EF4-FFF2-40B4-BE49-F238E27FC236}">
                <a16:creationId xmlns:a16="http://schemas.microsoft.com/office/drawing/2014/main" id="{6AA410D8-75B0-4A4D-9035-6B60ED778784}"/>
              </a:ext>
            </a:extLst>
          </p:cNvPr>
          <p:cNvSpPr txBox="1"/>
          <p:nvPr/>
        </p:nvSpPr>
        <p:spPr>
          <a:xfrm>
            <a:off x="1145806" y="5932127"/>
            <a:ext cx="269817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7BA79D">
                    <a:lumMod val="50000"/>
                  </a:srgbClr>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分布式服务架构</a:t>
            </a:r>
          </a:p>
        </p:txBody>
      </p:sp>
      <p:grpSp>
        <p:nvGrpSpPr>
          <p:cNvPr id="84" name="组合 83">
            <a:extLst>
              <a:ext uri="{FF2B5EF4-FFF2-40B4-BE49-F238E27FC236}">
                <a16:creationId xmlns:a16="http://schemas.microsoft.com/office/drawing/2014/main" id="{754404DF-052A-4197-9DB3-3C25F1700ED3}"/>
              </a:ext>
            </a:extLst>
          </p:cNvPr>
          <p:cNvGrpSpPr/>
          <p:nvPr/>
        </p:nvGrpSpPr>
        <p:grpSpPr>
          <a:xfrm>
            <a:off x="549281" y="1758865"/>
            <a:ext cx="3891223" cy="3833503"/>
            <a:chOff x="322734" y="1161769"/>
            <a:chExt cx="4220965" cy="4253277"/>
          </a:xfrm>
        </p:grpSpPr>
        <p:grpSp>
          <p:nvGrpSpPr>
            <p:cNvPr id="40" name="组合 39">
              <a:extLst>
                <a:ext uri="{FF2B5EF4-FFF2-40B4-BE49-F238E27FC236}">
                  <a16:creationId xmlns:a16="http://schemas.microsoft.com/office/drawing/2014/main" id="{4102BBA8-E6C8-4099-9657-32531B977F08}"/>
                </a:ext>
              </a:extLst>
            </p:cNvPr>
            <p:cNvGrpSpPr/>
            <p:nvPr/>
          </p:nvGrpSpPr>
          <p:grpSpPr>
            <a:xfrm>
              <a:off x="322734" y="1649865"/>
              <a:ext cx="1822077" cy="1410277"/>
              <a:chOff x="423582" y="2018723"/>
              <a:chExt cx="1822077" cy="1410277"/>
            </a:xfrm>
          </p:grpSpPr>
          <p:sp>
            <p:nvSpPr>
              <p:cNvPr id="25" name="矩形 24">
                <a:extLst>
                  <a:ext uri="{FF2B5EF4-FFF2-40B4-BE49-F238E27FC236}">
                    <a16:creationId xmlns:a16="http://schemas.microsoft.com/office/drawing/2014/main" id="{73C34270-4534-4EA6-B85F-6E7187BA8A3B}"/>
                  </a:ext>
                </a:extLst>
              </p:cNvPr>
              <p:cNvSpPr/>
              <p:nvPr/>
            </p:nvSpPr>
            <p:spPr>
              <a:xfrm>
                <a:off x="423582" y="2018723"/>
                <a:ext cx="1822077" cy="141027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grpSp>
            <p:nvGrpSpPr>
              <p:cNvPr id="18" name="组合 17">
                <a:extLst>
                  <a:ext uri="{FF2B5EF4-FFF2-40B4-BE49-F238E27FC236}">
                    <a16:creationId xmlns:a16="http://schemas.microsoft.com/office/drawing/2014/main" id="{F8161A6C-8018-497D-90D3-0BC0E698EBAC}"/>
                  </a:ext>
                </a:extLst>
              </p:cNvPr>
              <p:cNvGrpSpPr/>
              <p:nvPr/>
            </p:nvGrpSpPr>
            <p:grpSpPr>
              <a:xfrm>
                <a:off x="1365999" y="2518070"/>
                <a:ext cx="773207" cy="731096"/>
                <a:chOff x="544605" y="3012142"/>
                <a:chExt cx="773207" cy="731096"/>
              </a:xfrm>
            </p:grpSpPr>
            <p:sp>
              <p:nvSpPr>
                <p:cNvPr id="4" name="矩形: 圆角 3">
                  <a:extLst>
                    <a:ext uri="{FF2B5EF4-FFF2-40B4-BE49-F238E27FC236}">
                      <a16:creationId xmlns:a16="http://schemas.microsoft.com/office/drawing/2014/main" id="{C384A0EF-2B12-4FF2-9F5D-CC3343DADB49}"/>
                    </a:ext>
                  </a:extLst>
                </p:cNvPr>
                <p:cNvSpPr/>
                <p:nvPr/>
              </p:nvSpPr>
              <p:spPr>
                <a:xfrm>
                  <a:off x="544605" y="3012142"/>
                  <a:ext cx="773207" cy="731096"/>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endParaRPr>
                </a:p>
              </p:txBody>
            </p:sp>
            <p:pic>
              <p:nvPicPr>
                <p:cNvPr id="5" name="图片 4">
                  <a:extLst>
                    <a:ext uri="{FF2B5EF4-FFF2-40B4-BE49-F238E27FC236}">
                      <a16:creationId xmlns:a16="http://schemas.microsoft.com/office/drawing/2014/main" id="{93114631-DE7D-4CA1-80BA-6DEE01698947}"/>
                    </a:ext>
                  </a:extLst>
                </p:cNvPr>
                <p:cNvPicPr>
                  <a:picLocks noChangeAspect="1"/>
                </p:cNvPicPr>
                <p:nvPr/>
              </p:nvPicPr>
              <p:blipFill>
                <a:blip r:embed="rId3"/>
                <a:stretch>
                  <a:fillRect/>
                </a:stretch>
              </p:blipFill>
              <p:spPr>
                <a:xfrm>
                  <a:off x="635933" y="3069002"/>
                  <a:ext cx="590550" cy="600075"/>
                </a:xfrm>
                <a:prstGeom prst="rect">
                  <a:avLst/>
                </a:prstGeom>
              </p:spPr>
            </p:pic>
          </p:grpSp>
          <p:grpSp>
            <p:nvGrpSpPr>
              <p:cNvPr id="20" name="组合 19">
                <a:extLst>
                  <a:ext uri="{FF2B5EF4-FFF2-40B4-BE49-F238E27FC236}">
                    <a16:creationId xmlns:a16="http://schemas.microsoft.com/office/drawing/2014/main" id="{0EC0EBB5-2DE3-483A-B8FA-68DB21B28801}"/>
                  </a:ext>
                </a:extLst>
              </p:cNvPr>
              <p:cNvGrpSpPr/>
              <p:nvPr/>
            </p:nvGrpSpPr>
            <p:grpSpPr>
              <a:xfrm>
                <a:off x="544604" y="2207789"/>
                <a:ext cx="773207" cy="731096"/>
                <a:chOff x="1577226" y="2443757"/>
                <a:chExt cx="773207" cy="731096"/>
              </a:xfrm>
            </p:grpSpPr>
            <p:pic>
              <p:nvPicPr>
                <p:cNvPr id="6" name="图片 5">
                  <a:extLst>
                    <a:ext uri="{FF2B5EF4-FFF2-40B4-BE49-F238E27FC236}">
                      <a16:creationId xmlns:a16="http://schemas.microsoft.com/office/drawing/2014/main" id="{75AC8DC7-F1D3-4B8E-8429-DCEDEA29E2FB}"/>
                    </a:ext>
                  </a:extLst>
                </p:cNvPr>
                <p:cNvPicPr>
                  <a:picLocks noChangeAspect="1"/>
                </p:cNvPicPr>
                <p:nvPr/>
              </p:nvPicPr>
              <p:blipFill>
                <a:blip r:embed="rId4"/>
                <a:stretch>
                  <a:fillRect/>
                </a:stretch>
              </p:blipFill>
              <p:spPr>
                <a:xfrm>
                  <a:off x="1698811" y="2509268"/>
                  <a:ext cx="609600" cy="600075"/>
                </a:xfrm>
                <a:prstGeom prst="rect">
                  <a:avLst/>
                </a:prstGeom>
              </p:spPr>
            </p:pic>
            <p:sp>
              <p:nvSpPr>
                <p:cNvPr id="12" name="矩形: 圆角 11">
                  <a:extLst>
                    <a:ext uri="{FF2B5EF4-FFF2-40B4-BE49-F238E27FC236}">
                      <a16:creationId xmlns:a16="http://schemas.microsoft.com/office/drawing/2014/main" id="{1F30AC57-806F-45C8-B40E-8BDA5CBF7905}"/>
                    </a:ext>
                  </a:extLst>
                </p:cNvPr>
                <p:cNvSpPr/>
                <p:nvPr/>
              </p:nvSpPr>
              <p:spPr>
                <a:xfrm>
                  <a:off x="1577226" y="2443757"/>
                  <a:ext cx="773207" cy="731096"/>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endParaRPr>
                </a:p>
              </p:txBody>
            </p:sp>
          </p:grpSp>
        </p:grpSp>
        <p:grpSp>
          <p:nvGrpSpPr>
            <p:cNvPr id="38" name="组合 37">
              <a:extLst>
                <a:ext uri="{FF2B5EF4-FFF2-40B4-BE49-F238E27FC236}">
                  <a16:creationId xmlns:a16="http://schemas.microsoft.com/office/drawing/2014/main" id="{3FA99744-9CF1-49F3-9137-8C62053C77BD}"/>
                </a:ext>
              </a:extLst>
            </p:cNvPr>
            <p:cNvGrpSpPr/>
            <p:nvPr/>
          </p:nvGrpSpPr>
          <p:grpSpPr>
            <a:xfrm>
              <a:off x="581204" y="4004769"/>
              <a:ext cx="1822077" cy="1410277"/>
              <a:chOff x="423582" y="4004791"/>
              <a:chExt cx="1822077" cy="1410277"/>
            </a:xfrm>
          </p:grpSpPr>
          <p:sp>
            <p:nvSpPr>
              <p:cNvPr id="29" name="矩形 28">
                <a:extLst>
                  <a:ext uri="{FF2B5EF4-FFF2-40B4-BE49-F238E27FC236}">
                    <a16:creationId xmlns:a16="http://schemas.microsoft.com/office/drawing/2014/main" id="{32716749-F1A6-45F6-94C2-598F027560CA}"/>
                  </a:ext>
                </a:extLst>
              </p:cNvPr>
              <p:cNvSpPr/>
              <p:nvPr/>
            </p:nvSpPr>
            <p:spPr>
              <a:xfrm>
                <a:off x="423582" y="4004791"/>
                <a:ext cx="1822077" cy="141027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sp>
            <p:nvSpPr>
              <p:cNvPr id="13" name="矩形: 圆角 12">
                <a:extLst>
                  <a:ext uri="{FF2B5EF4-FFF2-40B4-BE49-F238E27FC236}">
                    <a16:creationId xmlns:a16="http://schemas.microsoft.com/office/drawing/2014/main" id="{D7D82AEA-2821-41E3-8630-C2E8777E6962}"/>
                  </a:ext>
                </a:extLst>
              </p:cNvPr>
              <p:cNvSpPr/>
              <p:nvPr/>
            </p:nvSpPr>
            <p:spPr>
              <a:xfrm>
                <a:off x="1393843" y="4587712"/>
                <a:ext cx="773207" cy="731096"/>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14" name="矩形: 圆角 13">
                <a:extLst>
                  <a:ext uri="{FF2B5EF4-FFF2-40B4-BE49-F238E27FC236}">
                    <a16:creationId xmlns:a16="http://schemas.microsoft.com/office/drawing/2014/main" id="{3EB69FF4-471B-4B09-B8BE-4A6C26016B11}"/>
                  </a:ext>
                </a:extLst>
              </p:cNvPr>
              <p:cNvSpPr/>
              <p:nvPr/>
            </p:nvSpPr>
            <p:spPr>
              <a:xfrm>
                <a:off x="566824" y="4272219"/>
                <a:ext cx="773207" cy="731096"/>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endParaRPr>
              </a:p>
            </p:txBody>
          </p:sp>
        </p:grpSp>
        <p:grpSp>
          <p:nvGrpSpPr>
            <p:cNvPr id="34" name="组合 33">
              <a:extLst>
                <a:ext uri="{FF2B5EF4-FFF2-40B4-BE49-F238E27FC236}">
                  <a16:creationId xmlns:a16="http://schemas.microsoft.com/office/drawing/2014/main" id="{70559455-7C94-41FE-862C-BDC781E6FFDE}"/>
                </a:ext>
              </a:extLst>
            </p:cNvPr>
            <p:cNvGrpSpPr/>
            <p:nvPr/>
          </p:nvGrpSpPr>
          <p:grpSpPr>
            <a:xfrm>
              <a:off x="3280799" y="1161769"/>
              <a:ext cx="1262900" cy="2288202"/>
              <a:chOff x="3188076" y="1964043"/>
              <a:chExt cx="1262900" cy="2288202"/>
            </a:xfrm>
          </p:grpSpPr>
          <p:sp>
            <p:nvSpPr>
              <p:cNvPr id="31" name="矩形 30">
                <a:extLst>
                  <a:ext uri="{FF2B5EF4-FFF2-40B4-BE49-F238E27FC236}">
                    <a16:creationId xmlns:a16="http://schemas.microsoft.com/office/drawing/2014/main" id="{AD815142-8136-4036-BED2-DE00688841C3}"/>
                  </a:ext>
                </a:extLst>
              </p:cNvPr>
              <p:cNvSpPr/>
              <p:nvPr/>
            </p:nvSpPr>
            <p:spPr>
              <a:xfrm>
                <a:off x="3188076" y="1964043"/>
                <a:ext cx="1262900" cy="228820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grpSp>
            <p:nvGrpSpPr>
              <p:cNvPr id="22" name="组合 21">
                <a:extLst>
                  <a:ext uri="{FF2B5EF4-FFF2-40B4-BE49-F238E27FC236}">
                    <a16:creationId xmlns:a16="http://schemas.microsoft.com/office/drawing/2014/main" id="{5A520FDF-7177-4BAE-8DA5-6E3C86F04966}"/>
                  </a:ext>
                </a:extLst>
              </p:cNvPr>
              <p:cNvGrpSpPr/>
              <p:nvPr/>
            </p:nvGrpSpPr>
            <p:grpSpPr>
              <a:xfrm>
                <a:off x="3498681" y="2311171"/>
                <a:ext cx="688154" cy="627390"/>
                <a:chOff x="2576267" y="2281046"/>
                <a:chExt cx="773207" cy="731096"/>
              </a:xfrm>
            </p:grpSpPr>
            <p:sp>
              <p:nvSpPr>
                <p:cNvPr id="15" name="矩形: 圆角 14">
                  <a:extLst>
                    <a:ext uri="{FF2B5EF4-FFF2-40B4-BE49-F238E27FC236}">
                      <a16:creationId xmlns:a16="http://schemas.microsoft.com/office/drawing/2014/main" id="{FD5387D5-1298-4123-995D-B89DA3EA8977}"/>
                    </a:ext>
                  </a:extLst>
                </p:cNvPr>
                <p:cNvSpPr/>
                <p:nvPr/>
              </p:nvSpPr>
              <p:spPr>
                <a:xfrm>
                  <a:off x="2576267" y="2281046"/>
                  <a:ext cx="773207" cy="731096"/>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endParaRPr>
                </a:p>
              </p:txBody>
            </p:sp>
            <p:pic>
              <p:nvPicPr>
                <p:cNvPr id="10" name="图片 9">
                  <a:extLst>
                    <a:ext uri="{FF2B5EF4-FFF2-40B4-BE49-F238E27FC236}">
                      <a16:creationId xmlns:a16="http://schemas.microsoft.com/office/drawing/2014/main" id="{46AB26E9-35C4-44A9-84FD-83FCF3A33304}"/>
                    </a:ext>
                  </a:extLst>
                </p:cNvPr>
                <p:cNvPicPr>
                  <a:picLocks noChangeAspect="1"/>
                </p:cNvPicPr>
                <p:nvPr/>
              </p:nvPicPr>
              <p:blipFill>
                <a:blip r:embed="rId5"/>
                <a:stretch>
                  <a:fillRect/>
                </a:stretch>
              </p:blipFill>
              <p:spPr>
                <a:xfrm>
                  <a:off x="2666477" y="2318905"/>
                  <a:ext cx="561975" cy="609600"/>
                </a:xfrm>
                <a:prstGeom prst="rect">
                  <a:avLst/>
                </a:prstGeom>
              </p:spPr>
            </p:pic>
          </p:grpSp>
          <p:grpSp>
            <p:nvGrpSpPr>
              <p:cNvPr id="26" name="组合 25">
                <a:extLst>
                  <a:ext uri="{FF2B5EF4-FFF2-40B4-BE49-F238E27FC236}">
                    <a16:creationId xmlns:a16="http://schemas.microsoft.com/office/drawing/2014/main" id="{E3E40D0C-BEB8-4502-9F81-CEE82FF99170}"/>
                  </a:ext>
                </a:extLst>
              </p:cNvPr>
              <p:cNvGrpSpPr/>
              <p:nvPr/>
            </p:nvGrpSpPr>
            <p:grpSpPr>
              <a:xfrm>
                <a:off x="3451892" y="3338405"/>
                <a:ext cx="713732" cy="665543"/>
                <a:chOff x="3372834" y="2945911"/>
                <a:chExt cx="773207" cy="731096"/>
              </a:xfrm>
            </p:grpSpPr>
            <p:sp>
              <p:nvSpPr>
                <p:cNvPr id="32" name="矩形: 圆角 31">
                  <a:extLst>
                    <a:ext uri="{FF2B5EF4-FFF2-40B4-BE49-F238E27FC236}">
                      <a16:creationId xmlns:a16="http://schemas.microsoft.com/office/drawing/2014/main" id="{8DB3E984-00C6-48A8-A93E-DA5B550F20C6}"/>
                    </a:ext>
                  </a:extLst>
                </p:cNvPr>
                <p:cNvSpPr/>
                <p:nvPr/>
              </p:nvSpPr>
              <p:spPr>
                <a:xfrm>
                  <a:off x="3372834" y="2945911"/>
                  <a:ext cx="773207" cy="731096"/>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华文新魏" panose="02010800040101010101" pitchFamily="2" charset="-122"/>
                    <a:cs typeface="+mn-cs"/>
                  </a:endParaRPr>
                </a:p>
              </p:txBody>
            </p:sp>
            <p:pic>
              <p:nvPicPr>
                <p:cNvPr id="9" name="图片 8">
                  <a:extLst>
                    <a:ext uri="{FF2B5EF4-FFF2-40B4-BE49-F238E27FC236}">
                      <a16:creationId xmlns:a16="http://schemas.microsoft.com/office/drawing/2014/main" id="{290150A7-9D5D-4703-99A5-D578A0ED3822}"/>
                    </a:ext>
                  </a:extLst>
                </p:cNvPr>
                <p:cNvPicPr>
                  <a:picLocks noChangeAspect="1"/>
                </p:cNvPicPr>
                <p:nvPr/>
              </p:nvPicPr>
              <p:blipFill>
                <a:blip r:embed="rId6"/>
                <a:stretch>
                  <a:fillRect/>
                </a:stretch>
              </p:blipFill>
              <p:spPr>
                <a:xfrm>
                  <a:off x="3436009" y="2995137"/>
                  <a:ext cx="648627" cy="625449"/>
                </a:xfrm>
                <a:prstGeom prst="rect">
                  <a:avLst/>
                </a:prstGeom>
              </p:spPr>
            </p:pic>
          </p:grpSp>
        </p:grpSp>
        <p:grpSp>
          <p:nvGrpSpPr>
            <p:cNvPr id="37" name="组合 36">
              <a:extLst>
                <a:ext uri="{FF2B5EF4-FFF2-40B4-BE49-F238E27FC236}">
                  <a16:creationId xmlns:a16="http://schemas.microsoft.com/office/drawing/2014/main" id="{6AA3FA81-95EB-4BD8-9977-E83AF966F00D}"/>
                </a:ext>
              </a:extLst>
            </p:cNvPr>
            <p:cNvGrpSpPr/>
            <p:nvPr/>
          </p:nvGrpSpPr>
          <p:grpSpPr>
            <a:xfrm>
              <a:off x="3001168" y="3920586"/>
              <a:ext cx="1086894" cy="912210"/>
              <a:chOff x="3296265" y="4096317"/>
              <a:chExt cx="1262900" cy="1222491"/>
            </a:xfrm>
          </p:grpSpPr>
          <p:sp>
            <p:nvSpPr>
              <p:cNvPr id="30" name="矩形 29">
                <a:extLst>
                  <a:ext uri="{FF2B5EF4-FFF2-40B4-BE49-F238E27FC236}">
                    <a16:creationId xmlns:a16="http://schemas.microsoft.com/office/drawing/2014/main" id="{436382CA-43DD-4B4F-B782-C2221634CBFE}"/>
                  </a:ext>
                </a:extLst>
              </p:cNvPr>
              <p:cNvSpPr/>
              <p:nvPr/>
            </p:nvSpPr>
            <p:spPr>
              <a:xfrm>
                <a:off x="3296265" y="4096317"/>
                <a:ext cx="1262900" cy="122249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rebuchet MS" panose="020B0603020202020204"/>
                  <a:ea typeface="华文新魏" panose="02010800040101010101" pitchFamily="2" charset="-122"/>
                  <a:cs typeface="+mn-cs"/>
                </a:endParaRPr>
              </a:p>
            </p:txBody>
          </p:sp>
          <p:pic>
            <p:nvPicPr>
              <p:cNvPr id="17" name="图片 16">
                <a:extLst>
                  <a:ext uri="{FF2B5EF4-FFF2-40B4-BE49-F238E27FC236}">
                    <a16:creationId xmlns:a16="http://schemas.microsoft.com/office/drawing/2014/main" id="{B818DBC6-6613-4657-9C10-8D80E9F39BD2}"/>
                  </a:ext>
                </a:extLst>
              </p:cNvPr>
              <p:cNvPicPr>
                <a:picLocks noChangeAspect="1"/>
              </p:cNvPicPr>
              <p:nvPr/>
            </p:nvPicPr>
            <p:blipFill>
              <a:blip r:embed="rId7"/>
              <a:stretch>
                <a:fillRect/>
              </a:stretch>
            </p:blipFill>
            <p:spPr>
              <a:xfrm>
                <a:off x="3605621" y="4487018"/>
                <a:ext cx="646161" cy="587385"/>
              </a:xfrm>
              <a:prstGeom prst="rect">
                <a:avLst/>
              </a:prstGeom>
            </p:spPr>
          </p:pic>
        </p:grpSp>
        <p:cxnSp>
          <p:nvCxnSpPr>
            <p:cNvPr id="42" name="直接箭头连接符 41">
              <a:extLst>
                <a:ext uri="{FF2B5EF4-FFF2-40B4-BE49-F238E27FC236}">
                  <a16:creationId xmlns:a16="http://schemas.microsoft.com/office/drawing/2014/main" id="{86DF67FC-1D5C-4B87-BD56-D4478809555C}"/>
                </a:ext>
              </a:extLst>
            </p:cNvPr>
            <p:cNvCxnSpPr>
              <a:cxnSpLocks/>
              <a:endCxn id="15" idx="1"/>
            </p:cNvCxnSpPr>
            <p:nvPr/>
          </p:nvCxnSpPr>
          <p:spPr>
            <a:xfrm flipV="1">
              <a:off x="1941429" y="1822592"/>
              <a:ext cx="1649975" cy="618050"/>
            </a:xfrm>
            <a:prstGeom prst="straightConnector1">
              <a:avLst/>
            </a:prstGeom>
            <a:ln w="28575">
              <a:headEnd type="triangle"/>
              <a:tailEnd type="triangle"/>
            </a:ln>
          </p:spPr>
          <p:style>
            <a:lnRef idx="2">
              <a:schemeClr val="dk1"/>
            </a:lnRef>
            <a:fillRef idx="0">
              <a:schemeClr val="dk1"/>
            </a:fillRef>
            <a:effectRef idx="1">
              <a:schemeClr val="dk1"/>
            </a:effectRef>
            <a:fontRef idx="minor">
              <a:schemeClr val="tx1"/>
            </a:fontRef>
          </p:style>
        </p:cxnSp>
        <p:cxnSp>
          <p:nvCxnSpPr>
            <p:cNvPr id="47" name="直接箭头连接符 46">
              <a:extLst>
                <a:ext uri="{FF2B5EF4-FFF2-40B4-BE49-F238E27FC236}">
                  <a16:creationId xmlns:a16="http://schemas.microsoft.com/office/drawing/2014/main" id="{C9B5E665-27AB-4789-B62D-FA915AF3830C}"/>
                </a:ext>
              </a:extLst>
            </p:cNvPr>
            <p:cNvCxnSpPr>
              <a:cxnSpLocks/>
              <a:stCxn id="5" idx="3"/>
              <a:endCxn id="30" idx="0"/>
            </p:cNvCxnSpPr>
            <p:nvPr/>
          </p:nvCxnSpPr>
          <p:spPr>
            <a:xfrm>
              <a:off x="1947029" y="2506110"/>
              <a:ext cx="1597586" cy="1414476"/>
            </a:xfrm>
            <a:prstGeom prst="straightConnector1">
              <a:avLst/>
            </a:prstGeom>
            <a:ln w="28575">
              <a:headEnd type="triangle"/>
              <a:tailEnd type="triangle"/>
            </a:ln>
          </p:spPr>
          <p:style>
            <a:lnRef idx="2">
              <a:schemeClr val="dk1"/>
            </a:lnRef>
            <a:fillRef idx="0">
              <a:schemeClr val="dk1"/>
            </a:fillRef>
            <a:effectRef idx="1">
              <a:schemeClr val="dk1"/>
            </a:effectRef>
            <a:fontRef idx="minor">
              <a:schemeClr val="tx1"/>
            </a:fontRef>
          </p:style>
        </p:cxnSp>
        <p:cxnSp>
          <p:nvCxnSpPr>
            <p:cNvPr id="53" name="直接箭头连接符 52">
              <a:extLst>
                <a:ext uri="{FF2B5EF4-FFF2-40B4-BE49-F238E27FC236}">
                  <a16:creationId xmlns:a16="http://schemas.microsoft.com/office/drawing/2014/main" id="{94F45D40-5993-4E9F-A261-C33094A75FBA}"/>
                </a:ext>
              </a:extLst>
            </p:cNvPr>
            <p:cNvCxnSpPr>
              <a:cxnSpLocks/>
              <a:stCxn id="5" idx="2"/>
              <a:endCxn id="13" idx="0"/>
            </p:cNvCxnSpPr>
            <p:nvPr/>
          </p:nvCxnSpPr>
          <p:spPr>
            <a:xfrm>
              <a:off x="1651754" y="2806147"/>
              <a:ext cx="286315" cy="1781543"/>
            </a:xfrm>
            <a:prstGeom prst="straightConnector1">
              <a:avLst/>
            </a:prstGeom>
            <a:ln w="28575">
              <a:headEnd type="triangle"/>
              <a:tailEnd type="triangle"/>
            </a:ln>
          </p:spPr>
          <p:style>
            <a:lnRef idx="2">
              <a:schemeClr val="dk1"/>
            </a:lnRef>
            <a:fillRef idx="0">
              <a:schemeClr val="dk1"/>
            </a:fillRef>
            <a:effectRef idx="1">
              <a:schemeClr val="dk1"/>
            </a:effectRef>
            <a:fontRef idx="minor">
              <a:schemeClr val="tx1"/>
            </a:fontRef>
          </p:style>
        </p:cxnSp>
        <p:cxnSp>
          <p:nvCxnSpPr>
            <p:cNvPr id="57" name="直接箭头连接符 56">
              <a:extLst>
                <a:ext uri="{FF2B5EF4-FFF2-40B4-BE49-F238E27FC236}">
                  <a16:creationId xmlns:a16="http://schemas.microsoft.com/office/drawing/2014/main" id="{FFF1A27B-12F1-4AFB-8302-16EAD5382DDA}"/>
                </a:ext>
              </a:extLst>
            </p:cNvPr>
            <p:cNvCxnSpPr>
              <a:cxnSpLocks/>
              <a:stCxn id="12" idx="2"/>
              <a:endCxn id="81" idx="0"/>
            </p:cNvCxnSpPr>
            <p:nvPr/>
          </p:nvCxnSpPr>
          <p:spPr>
            <a:xfrm>
              <a:off x="830360" y="2570027"/>
              <a:ext cx="293056" cy="1718222"/>
            </a:xfrm>
            <a:prstGeom prst="straightConnector1">
              <a:avLst/>
            </a:prstGeom>
            <a:ln w="28575">
              <a:headEnd type="triangle"/>
              <a:tailEnd type="triangle"/>
            </a:ln>
          </p:spPr>
          <p:style>
            <a:lnRef idx="2">
              <a:schemeClr val="dk1"/>
            </a:lnRef>
            <a:fillRef idx="0">
              <a:schemeClr val="dk1"/>
            </a:fillRef>
            <a:effectRef idx="1">
              <a:schemeClr val="dk1"/>
            </a:effectRef>
            <a:fontRef idx="minor">
              <a:schemeClr val="tx1"/>
            </a:fontRef>
          </p:style>
        </p:cxnSp>
        <p:cxnSp>
          <p:nvCxnSpPr>
            <p:cNvPr id="72" name="直接箭头连接符 71">
              <a:extLst>
                <a:ext uri="{FF2B5EF4-FFF2-40B4-BE49-F238E27FC236}">
                  <a16:creationId xmlns:a16="http://schemas.microsoft.com/office/drawing/2014/main" id="{3F46F734-C53B-4502-8C36-2E05FD550BBF}"/>
                </a:ext>
              </a:extLst>
            </p:cNvPr>
            <p:cNvCxnSpPr>
              <a:cxnSpLocks/>
              <a:endCxn id="15" idx="1"/>
            </p:cNvCxnSpPr>
            <p:nvPr/>
          </p:nvCxnSpPr>
          <p:spPr>
            <a:xfrm flipV="1">
              <a:off x="1216963" y="1822592"/>
              <a:ext cx="2374441" cy="241924"/>
            </a:xfrm>
            <a:prstGeom prst="straightConnector1">
              <a:avLst/>
            </a:prstGeom>
            <a:ln w="28575">
              <a:headEnd type="triangle"/>
              <a:tailEnd type="triangle"/>
            </a:ln>
          </p:spPr>
          <p:style>
            <a:lnRef idx="2">
              <a:schemeClr val="dk1"/>
            </a:lnRef>
            <a:fillRef idx="0">
              <a:schemeClr val="dk1"/>
            </a:fillRef>
            <a:effectRef idx="1">
              <a:schemeClr val="dk1"/>
            </a:effectRef>
            <a:fontRef idx="minor">
              <a:schemeClr val="tx1"/>
            </a:fontRef>
          </p:style>
        </p:cxnSp>
        <p:cxnSp>
          <p:nvCxnSpPr>
            <p:cNvPr id="76" name="直接箭头连接符 75">
              <a:extLst>
                <a:ext uri="{FF2B5EF4-FFF2-40B4-BE49-F238E27FC236}">
                  <a16:creationId xmlns:a16="http://schemas.microsoft.com/office/drawing/2014/main" id="{A36E46D6-63B9-4587-A0DE-998A30D65D67}"/>
                </a:ext>
              </a:extLst>
            </p:cNvPr>
            <p:cNvCxnSpPr>
              <a:cxnSpLocks/>
            </p:cNvCxnSpPr>
            <p:nvPr/>
          </p:nvCxnSpPr>
          <p:spPr>
            <a:xfrm flipV="1">
              <a:off x="3906371" y="2149213"/>
              <a:ext cx="0" cy="420814"/>
            </a:xfrm>
            <a:prstGeom prst="straightConnector1">
              <a:avLst/>
            </a:prstGeom>
            <a:ln w="28575">
              <a:headEnd type="triangle"/>
              <a:tailEnd type="triangle"/>
            </a:ln>
          </p:spPr>
          <p:style>
            <a:lnRef idx="2">
              <a:schemeClr val="dk1"/>
            </a:lnRef>
            <a:fillRef idx="0">
              <a:schemeClr val="dk1"/>
            </a:fillRef>
            <a:effectRef idx="1">
              <a:schemeClr val="dk1"/>
            </a:effectRef>
            <a:fontRef idx="minor">
              <a:schemeClr val="tx1"/>
            </a:fontRef>
          </p:style>
        </p:cxnSp>
        <p:pic>
          <p:nvPicPr>
            <p:cNvPr id="81" name="图片 80">
              <a:extLst>
                <a:ext uri="{FF2B5EF4-FFF2-40B4-BE49-F238E27FC236}">
                  <a16:creationId xmlns:a16="http://schemas.microsoft.com/office/drawing/2014/main" id="{A7BD5CE1-A85E-46D9-831E-8EA9F1844678}"/>
                </a:ext>
              </a:extLst>
            </p:cNvPr>
            <p:cNvPicPr>
              <a:picLocks noChangeAspect="1"/>
            </p:cNvPicPr>
            <p:nvPr/>
          </p:nvPicPr>
          <p:blipFill>
            <a:blip r:embed="rId8"/>
            <a:stretch>
              <a:fillRect/>
            </a:stretch>
          </p:blipFill>
          <p:spPr>
            <a:xfrm>
              <a:off x="795353" y="4288249"/>
              <a:ext cx="656125" cy="673622"/>
            </a:xfrm>
            <a:prstGeom prst="rect">
              <a:avLst/>
            </a:prstGeom>
          </p:spPr>
        </p:pic>
        <p:pic>
          <p:nvPicPr>
            <p:cNvPr id="82" name="图片 81">
              <a:extLst>
                <a:ext uri="{FF2B5EF4-FFF2-40B4-BE49-F238E27FC236}">
                  <a16:creationId xmlns:a16="http://schemas.microsoft.com/office/drawing/2014/main" id="{8EB4ED9F-1193-48D2-9880-4088D698BAA3}"/>
                </a:ext>
              </a:extLst>
            </p:cNvPr>
            <p:cNvPicPr>
              <a:picLocks noChangeAspect="1"/>
            </p:cNvPicPr>
            <p:nvPr/>
          </p:nvPicPr>
          <p:blipFill>
            <a:blip r:embed="rId9"/>
            <a:stretch>
              <a:fillRect/>
            </a:stretch>
          </p:blipFill>
          <p:spPr>
            <a:xfrm>
              <a:off x="1705291" y="4629388"/>
              <a:ext cx="495300" cy="647700"/>
            </a:xfrm>
            <a:prstGeom prst="rect">
              <a:avLst/>
            </a:prstGeom>
          </p:spPr>
        </p:pic>
        <p:cxnSp>
          <p:nvCxnSpPr>
            <p:cNvPr id="86" name="直接箭头连接符 85">
              <a:extLst>
                <a:ext uri="{FF2B5EF4-FFF2-40B4-BE49-F238E27FC236}">
                  <a16:creationId xmlns:a16="http://schemas.microsoft.com/office/drawing/2014/main" id="{9CC6BAFF-176C-4DFD-9062-55505DDD4140}"/>
                </a:ext>
              </a:extLst>
            </p:cNvPr>
            <p:cNvCxnSpPr>
              <a:cxnSpLocks/>
              <a:stCxn id="12" idx="2"/>
            </p:cNvCxnSpPr>
            <p:nvPr/>
          </p:nvCxnSpPr>
          <p:spPr>
            <a:xfrm>
              <a:off x="830360" y="2570027"/>
              <a:ext cx="1096203" cy="2017663"/>
            </a:xfrm>
            <a:prstGeom prst="straightConnector1">
              <a:avLst/>
            </a:prstGeom>
            <a:ln w="28575">
              <a:headEnd type="triangle"/>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1705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B62622-9F73-4E71-9583-CB4E337D4824}"/>
              </a:ext>
            </a:extLst>
          </p:cNvPr>
          <p:cNvSpPr txBox="1">
            <a:spLocks/>
          </p:cNvSpPr>
          <p:nvPr/>
        </p:nvSpPr>
        <p:spPr>
          <a:xfrm>
            <a:off x="0" y="324466"/>
            <a:ext cx="332576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rPr>
              <a:t>基本架构</a:t>
            </a:r>
          </a:p>
        </p:txBody>
      </p:sp>
      <p:pic>
        <p:nvPicPr>
          <p:cNvPr id="7" name="Picture 2" descr="Related image">
            <a:extLst>
              <a:ext uri="{FF2B5EF4-FFF2-40B4-BE49-F238E27FC236}">
                <a16:creationId xmlns:a16="http://schemas.microsoft.com/office/drawing/2014/main" id="{AFC3D0AA-AAFA-4654-AA11-783BAA0BB8D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1300035"/>
            <a:ext cx="4290455" cy="425793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730D13A0-C8B0-41E4-AE1F-55F058395286}"/>
              </a:ext>
            </a:extLst>
          </p:cNvPr>
          <p:cNvSpPr txBox="1"/>
          <p:nvPr/>
        </p:nvSpPr>
        <p:spPr>
          <a:xfrm>
            <a:off x="1509837" y="5974112"/>
            <a:ext cx="19800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微服务架构</a:t>
            </a:r>
          </a:p>
        </p:txBody>
      </p:sp>
      <p:sp>
        <p:nvSpPr>
          <p:cNvPr id="10" name="文本框 9">
            <a:extLst>
              <a:ext uri="{FF2B5EF4-FFF2-40B4-BE49-F238E27FC236}">
                <a16:creationId xmlns:a16="http://schemas.microsoft.com/office/drawing/2014/main" id="{47A2CA7F-BF85-4C3B-8FD3-16C816119F04}"/>
              </a:ext>
            </a:extLst>
          </p:cNvPr>
          <p:cNvSpPr txBox="1"/>
          <p:nvPr/>
        </p:nvSpPr>
        <p:spPr>
          <a:xfrm>
            <a:off x="4498040" y="1806677"/>
            <a:ext cx="4645959" cy="3970318"/>
          </a:xfrm>
          <a:prstGeom prst="rect">
            <a:avLst/>
          </a:prstGeom>
          <a:solidFill>
            <a:schemeClr val="bg1">
              <a:lumMod val="95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将模块按功能解耦</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独立开发、部署</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缩短开发</a:t>
            </a: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测试</a:t>
            </a:r>
            <a:r>
              <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上线周期</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新功能迭代加快</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运行在轻量级容器中</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p"/>
              <a:tabLst/>
              <a:defRPr/>
            </a:pPr>
            <a:r>
              <a:rPr kumimoji="0" lang="zh-CN" altLang="en-US"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易维护、易扩展</a:t>
            </a:r>
            <a:endParaRPr kumimoji="0" lang="en-US" altLang="zh-CN" sz="3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p:txBody>
      </p:sp>
      <p:sp>
        <p:nvSpPr>
          <p:cNvPr id="3" name="灯片编号占位符 2">
            <a:extLst>
              <a:ext uri="{FF2B5EF4-FFF2-40B4-BE49-F238E27FC236}">
                <a16:creationId xmlns:a16="http://schemas.microsoft.com/office/drawing/2014/main" id="{684CE066-9738-429F-830E-0E3710DCE6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16114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B62622-9F73-4E71-9583-CB4E337D4824}"/>
              </a:ext>
            </a:extLst>
          </p:cNvPr>
          <p:cNvSpPr txBox="1">
            <a:spLocks/>
          </p:cNvSpPr>
          <p:nvPr/>
        </p:nvSpPr>
        <p:spPr>
          <a:xfrm>
            <a:off x="0" y="324466"/>
            <a:ext cx="332576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zh-CN" altLang="en-US" sz="5400" dirty="0">
                <a:solidFill>
                  <a:srgbClr val="7BA79D">
                    <a:lumMod val="75000"/>
                  </a:srgbClr>
                </a:solidFill>
                <a:effectLst>
                  <a:outerShdw blurRad="38100" dist="38100" dir="2700000" algn="tl">
                    <a:srgbClr val="000000">
                      <a:alpha val="43137"/>
                    </a:srgbClr>
                  </a:outerShdw>
                </a:effectLst>
                <a:latin typeface="Eras Demi ITC" panose="020B0805030504020804" pitchFamily="34" charset="0"/>
                <a:ea typeface="方正舒体" panose="02010601030101010101" pitchFamily="2" charset="-122"/>
              </a:rPr>
              <a:t>应用案例</a:t>
            </a:r>
            <a:endPar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endParaRPr>
          </a:p>
        </p:txBody>
      </p:sp>
      <p:sp>
        <p:nvSpPr>
          <p:cNvPr id="3" name="灯片编号占位符 2">
            <a:extLst>
              <a:ext uri="{FF2B5EF4-FFF2-40B4-BE49-F238E27FC236}">
                <a16:creationId xmlns:a16="http://schemas.microsoft.com/office/drawing/2014/main" id="{D83B7499-544E-4A96-999C-4C25506BB20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pic>
        <p:nvPicPr>
          <p:cNvPr id="5" name="图片 4">
            <a:extLst>
              <a:ext uri="{FF2B5EF4-FFF2-40B4-BE49-F238E27FC236}">
                <a16:creationId xmlns:a16="http://schemas.microsoft.com/office/drawing/2014/main" id="{64E341CA-6BAB-446F-8523-CD947FB8AF90}"/>
              </a:ext>
            </a:extLst>
          </p:cNvPr>
          <p:cNvPicPr>
            <a:picLocks noChangeAspect="1"/>
          </p:cNvPicPr>
          <p:nvPr/>
        </p:nvPicPr>
        <p:blipFill>
          <a:blip r:embed="rId3"/>
          <a:stretch>
            <a:fillRect/>
          </a:stretch>
        </p:blipFill>
        <p:spPr>
          <a:xfrm>
            <a:off x="0" y="1055562"/>
            <a:ext cx="9144000" cy="5160048"/>
          </a:xfrm>
          <a:prstGeom prst="rect">
            <a:avLst/>
          </a:prstGeom>
        </p:spPr>
      </p:pic>
    </p:spTree>
    <p:extLst>
      <p:ext uri="{BB962C8B-B14F-4D97-AF65-F5344CB8AC3E}">
        <p14:creationId xmlns:p14="http://schemas.microsoft.com/office/powerpoint/2010/main" val="56282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B62622-9F73-4E71-9583-CB4E337D4824}"/>
              </a:ext>
            </a:extLst>
          </p:cNvPr>
          <p:cNvSpPr txBox="1">
            <a:spLocks/>
          </p:cNvSpPr>
          <p:nvPr/>
        </p:nvSpPr>
        <p:spPr>
          <a:xfrm>
            <a:off x="0" y="324466"/>
            <a:ext cx="3325762" cy="73109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zh-CN" altLang="en-US" sz="5400" dirty="0">
                <a:solidFill>
                  <a:srgbClr val="7BA79D">
                    <a:lumMod val="75000"/>
                  </a:srgbClr>
                </a:solidFill>
                <a:effectLst>
                  <a:outerShdw blurRad="38100" dist="38100" dir="2700000" algn="tl">
                    <a:srgbClr val="000000">
                      <a:alpha val="43137"/>
                    </a:srgbClr>
                  </a:outerShdw>
                </a:effectLst>
                <a:latin typeface="Eras Demi ITC" panose="020B0805030504020804" pitchFamily="34" charset="0"/>
                <a:ea typeface="方正舒体" panose="02010601030101010101" pitchFamily="2" charset="-122"/>
              </a:rPr>
              <a:t>应用案例</a:t>
            </a:r>
            <a:endParaRPr kumimoji="0" lang="zh-CN" altLang="en-US" sz="5400" b="0" i="0" u="none" strike="noStrike" kern="1200" cap="none" spc="0" normalizeH="0" baseline="0" noProof="0" dirty="0">
              <a:ln>
                <a:noFill/>
              </a:ln>
              <a:solidFill>
                <a:srgbClr val="7BA79D">
                  <a:lumMod val="75000"/>
                </a:srgbClr>
              </a:solidFill>
              <a:effectLst>
                <a:outerShdw blurRad="38100" dist="38100" dir="2700000" algn="tl">
                  <a:srgbClr val="000000">
                    <a:alpha val="43137"/>
                  </a:srgbClr>
                </a:outerShdw>
              </a:effectLst>
              <a:uLnTx/>
              <a:uFillTx/>
              <a:latin typeface="Eras Demi ITC" panose="020B0805030504020804" pitchFamily="34" charset="0"/>
              <a:ea typeface="方正舒体" panose="02010601030101010101" pitchFamily="2" charset="-122"/>
              <a:cs typeface="+mj-cs"/>
            </a:endParaRPr>
          </a:p>
        </p:txBody>
      </p:sp>
      <p:sp>
        <p:nvSpPr>
          <p:cNvPr id="3" name="灯片编号占位符 2">
            <a:extLst>
              <a:ext uri="{FF2B5EF4-FFF2-40B4-BE49-F238E27FC236}">
                <a16:creationId xmlns:a16="http://schemas.microsoft.com/office/drawing/2014/main" id="{D83B7499-544E-4A96-999C-4C25506BB20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87959DA-3FC8-4348-9F79-77E9D994DBAA}" type="slidenum">
              <a:rPr kumimoji="0" lang="zh-CN" altLang="en-US" sz="1100" b="1" i="0" u="none" strike="noStrike" kern="1200" cap="none" spc="-70" normalizeH="0" baseline="0" noProof="0" smtClean="0">
                <a:ln>
                  <a:noFill/>
                </a:ln>
                <a:solidFill>
                  <a:srgbClr val="FFFFFF"/>
                </a:solidFill>
                <a:effectLst/>
                <a:uLnTx/>
                <a:uFillTx/>
                <a:latin typeface="Trebuchet MS" panose="020B0603020202020204"/>
                <a:ea typeface="华文新魏" panose="020108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zh-CN" altLang="en-US" sz="1100" b="1" i="0" u="none" strike="noStrike" kern="1200" cap="none" spc="-70" normalizeH="0" baseline="0" noProof="0">
              <a:ln>
                <a:noFill/>
              </a:ln>
              <a:solidFill>
                <a:srgbClr val="FFFFFF"/>
              </a:solidFill>
              <a:effectLst/>
              <a:uLnTx/>
              <a:uFillTx/>
              <a:latin typeface="Trebuchet MS" panose="020B0603020202020204"/>
              <a:ea typeface="华文新魏" panose="02010800040101010101" pitchFamily="2" charset="-122"/>
              <a:cs typeface="+mn-cs"/>
            </a:endParaRPr>
          </a:p>
        </p:txBody>
      </p:sp>
      <p:pic>
        <p:nvPicPr>
          <p:cNvPr id="6" name="图片 5">
            <a:extLst>
              <a:ext uri="{FF2B5EF4-FFF2-40B4-BE49-F238E27FC236}">
                <a16:creationId xmlns:a16="http://schemas.microsoft.com/office/drawing/2014/main" id="{27F85AC5-74B8-4BCF-AB97-6BB65292E8A8}"/>
              </a:ext>
            </a:extLst>
          </p:cNvPr>
          <p:cNvPicPr>
            <a:picLocks noChangeAspect="1"/>
          </p:cNvPicPr>
          <p:nvPr/>
        </p:nvPicPr>
        <p:blipFill>
          <a:blip r:embed="rId3"/>
          <a:stretch>
            <a:fillRect/>
          </a:stretch>
        </p:blipFill>
        <p:spPr>
          <a:xfrm>
            <a:off x="0" y="1014372"/>
            <a:ext cx="9144000" cy="5223345"/>
          </a:xfrm>
          <a:prstGeom prst="rect">
            <a:avLst/>
          </a:prstGeom>
        </p:spPr>
      </p:pic>
    </p:spTree>
    <p:extLst>
      <p:ext uri="{BB962C8B-B14F-4D97-AF65-F5344CB8AC3E}">
        <p14:creationId xmlns:p14="http://schemas.microsoft.com/office/powerpoint/2010/main" val="20402630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材纹理">
  <a:themeElements>
    <a:clrScheme name="木材纹理">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木材纹理">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材纹理">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TM03090434[[fn=木头类型]]</Template>
  <TotalTime>11348</TotalTime>
  <Words>4869</Words>
  <Application>Microsoft Office PowerPoint</Application>
  <PresentationFormat>全屏显示(4:3)</PresentationFormat>
  <Paragraphs>744</Paragraphs>
  <Slides>55</Slides>
  <Notes>34</Notes>
  <HiddenSlides>3</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55</vt:i4>
      </vt:variant>
    </vt:vector>
  </HeadingPairs>
  <TitlesOfParts>
    <vt:vector size="71" baseType="lpstr">
      <vt:lpstr>Monotype Corsiva</vt:lpstr>
      <vt:lpstr>Bahnschrift SemiLight</vt:lpstr>
      <vt:lpstr>Times New Roman</vt:lpstr>
      <vt:lpstr>华文新魏</vt:lpstr>
      <vt:lpstr>Arial</vt:lpstr>
      <vt:lpstr>Calibri</vt:lpstr>
      <vt:lpstr>Eras Demi ITC</vt:lpstr>
      <vt:lpstr>Mongolian Baiti</vt:lpstr>
      <vt:lpstr>等线</vt:lpstr>
      <vt:lpstr>Candara</vt:lpstr>
      <vt:lpstr>Microsoft Sans Serif</vt:lpstr>
      <vt:lpstr>Trebuchet MS</vt:lpstr>
      <vt:lpstr>Wingdings</vt:lpstr>
      <vt:lpstr>Georgia</vt:lpstr>
      <vt:lpstr>Eras Medium ITC</vt:lpstr>
      <vt:lpstr>木材纹理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Leng Xue;Xing Li</dc:creator>
  <cp:lastModifiedBy>Xing Li</cp:lastModifiedBy>
  <cp:revision>173</cp:revision>
  <dcterms:created xsi:type="dcterms:W3CDTF">2019-08-03T09:10:14Z</dcterms:created>
  <dcterms:modified xsi:type="dcterms:W3CDTF">2019-08-30T01:08:53Z</dcterms:modified>
</cp:coreProperties>
</file>