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sldIdLst>
    <p:sldId id="256" r:id="rId2"/>
    <p:sldId id="258" r:id="rId3"/>
    <p:sldId id="259" r:id="rId4"/>
    <p:sldId id="261" r:id="rId5"/>
    <p:sldId id="322" r:id="rId6"/>
    <p:sldId id="262" r:id="rId7"/>
    <p:sldId id="323" r:id="rId8"/>
    <p:sldId id="263" r:id="rId9"/>
    <p:sldId id="279" r:id="rId10"/>
    <p:sldId id="272" r:id="rId11"/>
    <p:sldId id="273" r:id="rId12"/>
    <p:sldId id="274" r:id="rId13"/>
    <p:sldId id="280" r:id="rId14"/>
    <p:sldId id="324" r:id="rId15"/>
    <p:sldId id="301" r:id="rId16"/>
    <p:sldId id="291" r:id="rId17"/>
    <p:sldId id="315" r:id="rId18"/>
    <p:sldId id="316" r:id="rId19"/>
    <p:sldId id="319" r:id="rId20"/>
    <p:sldId id="320" r:id="rId21"/>
    <p:sldId id="321" r:id="rId22"/>
    <p:sldId id="317" r:id="rId23"/>
    <p:sldId id="311" r:id="rId24"/>
    <p:sldId id="312" r:id="rId25"/>
    <p:sldId id="313" r:id="rId26"/>
    <p:sldId id="314" r:id="rId27"/>
    <p:sldId id="270" r:id="rId28"/>
  </p:sldIdLst>
  <p:sldSz cx="9144000" cy="6858000" type="screen4x3"/>
  <p:notesSz cx="7099300" cy="10234613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华文新魏" pitchFamily="2" charset="-122"/>
        <a:ea typeface="华文新魏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5F5F5F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00" autoAdjust="0"/>
    <p:restoredTop sz="94660"/>
  </p:normalViewPr>
  <p:slideViewPr>
    <p:cSldViewPr>
      <p:cViewPr>
        <p:scale>
          <a:sx n="75" d="100"/>
          <a:sy n="75" d="100"/>
        </p:scale>
        <p:origin x="-25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032EB12C-D6F0-401B-A04C-CB0EBF312282}" type="datetimeFigureOut">
              <a:rPr lang="zh-CN" altLang="en-US"/>
              <a:pPr>
                <a:defRPr/>
              </a:pPr>
              <a:t>2010/6/14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4B49855D-AC0A-4D43-AA39-1B3D74FB85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288" y="3573463"/>
            <a:ext cx="8353425" cy="73025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50000">
                <a:srgbClr val="FFCCFF"/>
              </a:gs>
              <a:gs pos="100000">
                <a:srgbClr val="9900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7885113" y="6453188"/>
            <a:ext cx="1009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333DE91C-1371-4852-A64D-310D69CB5F85}" type="slidenum">
              <a:rPr lang="en-US" altLang="zh-CN" sz="1400" smtClean="0">
                <a:solidFill>
                  <a:srgbClr val="600060"/>
                </a:solidFill>
                <a:latin typeface="Comic Sans MS" pitchFamily="66" charset="0"/>
                <a:ea typeface="宋体" pitchFamily="2" charset="-122"/>
              </a:rPr>
              <a:pPr algn="r">
                <a:defRPr/>
              </a:pPr>
              <a:t>‹#›</a:t>
            </a:fld>
            <a:r>
              <a:rPr lang="en-US" altLang="zh-CN" sz="1400" dirty="0" smtClean="0">
                <a:solidFill>
                  <a:srgbClr val="600060"/>
                </a:solidFill>
                <a:latin typeface="Comic Sans MS" pitchFamily="66" charset="0"/>
                <a:ea typeface="宋体" pitchFamily="2" charset="-122"/>
              </a:rPr>
              <a:t>/27</a:t>
            </a:r>
            <a:endParaRPr lang="en-US" altLang="zh-CN" sz="1400" dirty="0">
              <a:solidFill>
                <a:srgbClr val="600060"/>
              </a:solidFill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  <a:ea typeface="隶书" pitchFamily="49" charset="-122"/>
              </a:defRPr>
            </a:lvl1pPr>
          </a:lstStyle>
          <a:p>
            <a:r>
              <a:rPr lang="en-US" altLang="zh-CN"/>
              <a:t>name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268413"/>
            <a:ext cx="7772400" cy="2187575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altLang="zh-CN"/>
              <a:t>Title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Comic Sans MS" pitchFamily="66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itchFamily="66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739F9-8D89-4B5D-8DED-BA4052331E4C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88913"/>
            <a:ext cx="2286000" cy="60483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88913"/>
            <a:ext cx="6705600" cy="60483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40369-F3F6-452C-A798-7C3CC163AA75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C2889-B452-42B6-9E58-E6151E24D06B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50" y="1125538"/>
            <a:ext cx="4333875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94225" y="1125538"/>
            <a:ext cx="4333875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920EE-17F7-4F0A-8772-AC1FAB3C35CB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1F784-5DD3-4936-8F3F-F1910BF8787F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442A-1D8A-4F09-8C96-CBC38FE5C0B1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75F3A-5DB8-419D-8758-AE802B2FB0B8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0BA54-1442-42CB-B244-52161F692E69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543800" y="6400800"/>
            <a:ext cx="1371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13114-4783-49AC-87DA-775304283387}" type="slidenum">
              <a:rPr lang="en-US" altLang="zh-CN"/>
              <a:pPr>
                <a:defRPr/>
              </a:pPr>
              <a:t>‹#›</a:t>
            </a:fld>
            <a:r>
              <a:rPr lang="en-US" altLang="zh-CN" dirty="0"/>
              <a:t>/16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913"/>
            <a:ext cx="91440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section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125538"/>
            <a:ext cx="88201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0" y="6308725"/>
            <a:ext cx="9036050" cy="0"/>
          </a:xfrm>
          <a:prstGeom prst="line">
            <a:avLst/>
          </a:prstGeom>
          <a:noFill/>
          <a:ln w="63500">
            <a:solidFill>
              <a:srgbClr val="990099">
                <a:alpha val="94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 flipV="1">
            <a:off x="0" y="981075"/>
            <a:ext cx="6156325" cy="73025"/>
          </a:xfrm>
          <a:prstGeom prst="rect">
            <a:avLst/>
          </a:prstGeom>
          <a:gradFill rotWithShape="1">
            <a:gsLst>
              <a:gs pos="0">
                <a:srgbClr val="990099">
                  <a:alpha val="92000"/>
                </a:srgbClr>
              </a:gs>
              <a:gs pos="100000">
                <a:schemeClr val="bg1">
                  <a:alpha val="10001"/>
                </a:schemeClr>
              </a:gs>
            </a:gsLst>
            <a:lin ang="0" scaled="1"/>
          </a:gradFill>
          <a:ln w="762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488" name="Rectangle 8"/>
          <p:cNvSpPr>
            <a:spLocks noChangeArrowheads="1"/>
          </p:cNvSpPr>
          <p:nvPr userDrawn="1"/>
        </p:nvSpPr>
        <p:spPr bwMode="auto">
          <a:xfrm>
            <a:off x="7885113" y="6453188"/>
            <a:ext cx="10096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6B731A19-7974-439D-B14F-33B41D6E3539}" type="slidenum">
              <a:rPr lang="en-US" altLang="zh-CN" sz="1400">
                <a:solidFill>
                  <a:srgbClr val="600060"/>
                </a:solidFill>
                <a:latin typeface="Comic Sans MS" pitchFamily="66" charset="0"/>
                <a:ea typeface="宋体" pitchFamily="2" charset="-122"/>
              </a:rPr>
              <a:pPr algn="r">
                <a:defRPr/>
              </a:pPr>
              <a:t>‹#›</a:t>
            </a:fld>
            <a:r>
              <a:rPr lang="en-US" altLang="zh-CN" sz="1400" dirty="0">
                <a:solidFill>
                  <a:srgbClr val="600060"/>
                </a:solidFill>
                <a:latin typeface="Comic Sans MS" pitchFamily="66" charset="0"/>
                <a:ea typeface="宋体" pitchFamily="2" charset="-122"/>
              </a:rPr>
              <a:t>/</a:t>
            </a:r>
            <a:r>
              <a:rPr lang="en-US" altLang="zh-CN" sz="1400" dirty="0" smtClean="0">
                <a:solidFill>
                  <a:srgbClr val="600060"/>
                </a:solidFill>
                <a:latin typeface="Comic Sans MS" pitchFamily="66" charset="0"/>
                <a:ea typeface="宋体" pitchFamily="2" charset="-122"/>
              </a:rPr>
              <a:t>27</a:t>
            </a:r>
            <a:endParaRPr lang="en-US" altLang="zh-CN" sz="1400" dirty="0">
              <a:solidFill>
                <a:srgbClr val="600060"/>
              </a:solidFill>
              <a:latin typeface="Comic Sans MS" pitchFamily="66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Tahoma" pitchFamily="34" charset="0"/>
          <a:ea typeface="华文新魏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Tahoma" pitchFamily="34" charset="0"/>
          <a:ea typeface="华文新魏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Tahoma" pitchFamily="34" charset="0"/>
          <a:ea typeface="华文新魏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Tahoma" pitchFamily="34" charset="0"/>
          <a:ea typeface="华文新魏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Tahoma" pitchFamily="34" charset="0"/>
          <a:ea typeface="华文新魏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Tahoma" pitchFamily="34" charset="0"/>
          <a:ea typeface="华文新魏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Tahoma" pitchFamily="34" charset="0"/>
          <a:ea typeface="华文新魏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600060"/>
          </a:solidFill>
          <a:latin typeface="Tahoma" pitchFamily="34" charset="0"/>
          <a:ea typeface="华文新魏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99"/>
        </a:buClr>
        <a:buFont typeface="Wingdings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-router.cs.tsinghua.edu.cn/pub/IER_report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1875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smtClean="0"/>
              <a:t>Evaluating Potential Routing Diversity for Internet Failure Recovery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657600"/>
            <a:ext cx="8001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mtClean="0"/>
              <a:t>*Chengchen Hu, </a:t>
            </a:r>
            <a:r>
              <a:rPr lang="en-US" altLang="zh-CN" baseline="30000" smtClean="0"/>
              <a:t>+</a:t>
            </a:r>
            <a:r>
              <a:rPr lang="en-US" altLang="zh-CN" smtClean="0"/>
              <a:t>Kai Chen, </a:t>
            </a:r>
            <a:r>
              <a:rPr lang="en-US" altLang="zh-CN" baseline="30000" smtClean="0"/>
              <a:t>+</a:t>
            </a:r>
            <a:r>
              <a:rPr lang="en-US" altLang="zh-CN" smtClean="0"/>
              <a:t>Yan Chen, *Bin Liu</a:t>
            </a:r>
          </a:p>
          <a:p>
            <a:pPr eaLnBrk="1" hangingPunct="1">
              <a:defRPr/>
            </a:pPr>
            <a:r>
              <a:rPr lang="en-US" altLang="zh-CN" smtClean="0"/>
              <a:t>*Tsinghua University,</a:t>
            </a:r>
            <a:endParaRPr lang="en-US" altLang="zh-CN" smtClean="0">
              <a:solidFill>
                <a:srgbClr val="5F5F5F"/>
              </a:solidFill>
            </a:endParaRPr>
          </a:p>
          <a:p>
            <a:pPr eaLnBrk="1" hangingPunct="1">
              <a:defRPr/>
            </a:pPr>
            <a:r>
              <a:rPr lang="en-US" altLang="zh-CN" baseline="30000" smtClean="0"/>
              <a:t>+</a:t>
            </a:r>
            <a:r>
              <a:rPr lang="en-US" altLang="zh-CN" smtClean="0"/>
              <a:t>Northwestern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Evaluation Metrics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Recovery Ratio</a:t>
            </a:r>
          </a:p>
          <a:p>
            <a:pPr lvl="1" eaLnBrk="1" hangingPunct="1"/>
            <a:r>
              <a:rPr lang="en-US" altLang="zh-CN" dirty="0" smtClean="0"/>
              <a:t># of recovered &lt;</a:t>
            </a:r>
            <a:r>
              <a:rPr lang="en-US" altLang="zh-CN" dirty="0" err="1" smtClean="0"/>
              <a:t>src-dst</a:t>
            </a:r>
            <a:r>
              <a:rPr lang="en-US" altLang="zh-CN" dirty="0" smtClean="0"/>
              <a:t>&gt; AS pairs versus total # of affected &lt;</a:t>
            </a:r>
            <a:r>
              <a:rPr lang="en-US" altLang="zh-CN" dirty="0" err="1" smtClean="0"/>
              <a:t>src-dst</a:t>
            </a:r>
            <a:r>
              <a:rPr lang="en-US" altLang="zh-CN" dirty="0" smtClean="0"/>
              <a:t>&gt; AS pairs</a:t>
            </a:r>
          </a:p>
          <a:p>
            <a:pPr eaLnBrk="1" hangingPunct="1"/>
            <a:r>
              <a:rPr lang="en-US" altLang="zh-CN" dirty="0" smtClean="0"/>
              <a:t>Path Diversity</a:t>
            </a:r>
          </a:p>
          <a:p>
            <a:pPr lvl="1" eaLnBrk="1" hangingPunct="1"/>
            <a:r>
              <a:rPr lang="en-US" altLang="zh-CN" dirty="0" smtClean="0"/>
              <a:t># of increased link-disjoint AS paths between affected &lt;</a:t>
            </a:r>
            <a:r>
              <a:rPr lang="en-US" altLang="zh-CN" dirty="0" err="1" smtClean="0"/>
              <a:t>src-dst</a:t>
            </a:r>
            <a:r>
              <a:rPr lang="en-US" altLang="zh-CN" dirty="0" smtClean="0"/>
              <a:t>&gt; AS pairs</a:t>
            </a:r>
          </a:p>
          <a:p>
            <a:pPr eaLnBrk="1" hangingPunct="1"/>
            <a:r>
              <a:rPr lang="en-US" altLang="zh-CN" dirty="0" smtClean="0"/>
              <a:t>Shifted Path</a:t>
            </a:r>
          </a:p>
          <a:p>
            <a:pPr lvl="1" eaLnBrk="1" hangingPunct="1"/>
            <a:r>
              <a:rPr lang="en-US" altLang="zh-CN" dirty="0" smtClean="0"/>
              <a:t># of link-disjoint AS paths shifted onto a normal link after we use IXP or PR resources</a:t>
            </a:r>
          </a:p>
          <a:p>
            <a:pPr lvl="1" eaLnBrk="1" hangingPunct="1"/>
            <a:endParaRPr lang="en-US" altLang="zh-CN" sz="1600" dirty="0" smtClean="0"/>
          </a:p>
          <a:p>
            <a:pPr lvl="1" eaLnBrk="1" hangingPunct="1">
              <a:buNone/>
            </a:pPr>
            <a:r>
              <a:rPr lang="en-US" altLang="zh-CN" sz="1800" dirty="0" smtClean="0"/>
              <a:t>More results please check our report </a:t>
            </a:r>
          </a:p>
          <a:p>
            <a:pPr lvl="1" eaLnBrk="1" hangingPunct="1">
              <a:buNone/>
            </a:pPr>
            <a:r>
              <a:rPr lang="en-US" altLang="zh-CN" sz="1800" dirty="0" smtClean="0"/>
              <a:t>"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Evaluating Potential Routing Diversity for Internet Failure Recovery" </a:t>
            </a:r>
          </a:p>
          <a:p>
            <a:pPr lvl="1" eaLnBrk="1" hangingPunct="1">
              <a:buNone/>
            </a:pP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@ </a:t>
            </a:r>
            <a:r>
              <a:rPr lang="en-US" altLang="zh-CN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http://s-router.cs.tsinghua.edu.cn/pub/IER_report.pdf</a:t>
            </a:r>
            <a:endParaRPr lang="en-US" altLang="zh-CN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eaLnBrk="1" hangingPunct="1">
              <a:buNone/>
            </a:pPr>
            <a:r>
              <a:rPr lang="en-US" altLang="zh-CN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Results: Tier-1 Depeering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90600"/>
            <a:ext cx="8820150" cy="5246688"/>
          </a:xfrm>
        </p:spPr>
        <p:txBody>
          <a:bodyPr/>
          <a:lstStyle/>
          <a:p>
            <a:pPr eaLnBrk="1" hangingPunct="1"/>
            <a:r>
              <a:rPr lang="en-US" altLang="zh-CN" smtClean="0"/>
              <a:t>36 experiments for 9 Tier-1 ASes</a:t>
            </a:r>
          </a:p>
          <a:p>
            <a:pPr eaLnBrk="1" hangingPunct="1"/>
            <a:r>
              <a:rPr lang="en-US" altLang="zh-CN" smtClean="0"/>
              <a:t>Recovery ratio: most of the lost AS pairs can be recovered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mtClean="0"/>
          </a:p>
        </p:txBody>
      </p:sp>
      <p:pic>
        <p:nvPicPr>
          <p:cNvPr id="23556" name="Picture 6" descr="d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057400"/>
            <a:ext cx="55626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Results: Tier-1 Depeering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20150" cy="5111750"/>
          </a:xfrm>
        </p:spPr>
        <p:txBody>
          <a:bodyPr/>
          <a:lstStyle/>
          <a:p>
            <a:pPr eaLnBrk="1" hangingPunct="1"/>
            <a:r>
              <a:rPr lang="en-US" altLang="zh-CN" smtClean="0"/>
              <a:t>Path diversity: multiple AS paths between lost AS pairs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mtClean="0"/>
          </a:p>
        </p:txBody>
      </p:sp>
      <p:pic>
        <p:nvPicPr>
          <p:cNvPr id="24580" name="Picture 7" descr="pathdiver_d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31938"/>
            <a:ext cx="6705600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Results: Tier-1 Depeering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Shifted path</a:t>
            </a:r>
          </a:p>
          <a:p>
            <a:pPr lvl="1" eaLnBrk="1" hangingPunct="1"/>
            <a:r>
              <a:rPr lang="en-US" altLang="zh-CN" smtClean="0"/>
              <a:t>On average, 3.75 ~ 17.2 for all 36 experiments</a:t>
            </a:r>
          </a:p>
          <a:p>
            <a:pPr lvl="1" eaLnBrk="1" hangingPunct="1"/>
            <a:r>
              <a:rPr lang="en-US" altLang="zh-CN" smtClean="0"/>
              <a:t>Moderate traffic load shifted onto the unaffected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</a:p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Where are the potential resources?</a:t>
            </a:r>
          </a:p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How much help could provide?</a:t>
            </a:r>
          </a:p>
          <a:p>
            <a:r>
              <a:rPr lang="en-US" altLang="zh-CN" dirty="0" smtClean="0"/>
              <a:t>How to use the potential resources?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Economic model</a:t>
            </a:r>
            <a:endParaRPr lang="zh-CN" altLang="en-US" smtClean="0"/>
          </a:p>
        </p:txBody>
      </p:sp>
      <p:sp>
        <p:nvSpPr>
          <p:cNvPr id="26627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B pays to A for recovery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>
              <a:buFont typeface="Wingdings" pitchFamily="2" charset="2"/>
              <a:buNone/>
            </a:pPr>
            <a:endParaRPr lang="en-US" altLang="zh-CN" smtClean="0"/>
          </a:p>
          <a:p>
            <a:pPr eaLnBrk="1" hangingPunct="1"/>
            <a:r>
              <a:rPr lang="en-US" altLang="zh-CN" smtClean="0"/>
              <a:t>Business model</a:t>
            </a:r>
          </a:p>
          <a:p>
            <a:pPr lvl="1" eaLnBrk="1" hangingPunct="1"/>
            <a:r>
              <a:rPr lang="en-US" altLang="zh-CN" smtClean="0"/>
              <a:t>Risk alliance (like airlines): price is determined beforehand</a:t>
            </a:r>
          </a:p>
          <a:p>
            <a:pPr lvl="1" eaLnBrk="1" hangingPunct="1"/>
            <a:r>
              <a:rPr lang="en-US" altLang="zh-CN" smtClean="0"/>
              <a:t>pay on bandwidth &amp; duration or bits  (95 percentile)</a:t>
            </a:r>
          </a:p>
        </p:txBody>
      </p:sp>
      <p:grpSp>
        <p:nvGrpSpPr>
          <p:cNvPr id="26628" name="组合 33"/>
          <p:cNvGrpSpPr>
            <a:grpSpLocks/>
          </p:cNvGrpSpPr>
          <p:nvPr/>
        </p:nvGrpSpPr>
        <p:grpSpPr bwMode="auto">
          <a:xfrm>
            <a:off x="762000" y="1828800"/>
            <a:ext cx="2057400" cy="596900"/>
            <a:chOff x="762000" y="2023646"/>
            <a:chExt cx="2057400" cy="597287"/>
          </a:xfrm>
        </p:grpSpPr>
        <p:sp>
          <p:nvSpPr>
            <p:cNvPr id="26646" name="椭圆 4"/>
            <p:cNvSpPr>
              <a:spLocks noChangeArrowheads="1"/>
            </p:cNvSpPr>
            <p:nvPr/>
          </p:nvSpPr>
          <p:spPr bwMode="auto">
            <a:xfrm>
              <a:off x="762000" y="2047260"/>
              <a:ext cx="533400" cy="563533"/>
            </a:xfrm>
            <a:prstGeom prst="ellipse">
              <a:avLst/>
            </a:prstGeom>
            <a:solidFill>
              <a:schemeClr val="bg2">
                <a:alpha val="38823"/>
              </a:schemeClr>
            </a:solidFill>
            <a:ln w="9525" algn="ctr">
              <a:solidFill>
                <a:srgbClr val="990099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zh-CN"/>
                <a:t>A</a:t>
              </a:r>
              <a:endParaRPr lang="zh-CN" altLang="en-US"/>
            </a:p>
          </p:txBody>
        </p:sp>
        <p:sp>
          <p:nvSpPr>
            <p:cNvPr id="26647" name="椭圆 5"/>
            <p:cNvSpPr>
              <a:spLocks noChangeArrowheads="1"/>
            </p:cNvSpPr>
            <p:nvPr/>
          </p:nvSpPr>
          <p:spPr bwMode="auto">
            <a:xfrm>
              <a:off x="2286000" y="2057400"/>
              <a:ext cx="533400" cy="563533"/>
            </a:xfrm>
            <a:prstGeom prst="ellipse">
              <a:avLst/>
            </a:prstGeom>
            <a:solidFill>
              <a:schemeClr val="bg2">
                <a:alpha val="38823"/>
              </a:schemeClr>
            </a:solidFill>
            <a:ln w="9525" algn="ctr">
              <a:solidFill>
                <a:srgbClr val="990099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zh-CN"/>
                <a:t>B</a:t>
              </a:r>
              <a:endParaRPr lang="zh-CN" altLang="en-US"/>
            </a:p>
          </p:txBody>
        </p:sp>
        <p:cxnSp>
          <p:nvCxnSpPr>
            <p:cNvPr id="26648" name="直接箭头连接符 9"/>
            <p:cNvCxnSpPr>
              <a:cxnSpLocks noChangeShapeType="1"/>
              <a:stCxn id="26646" idx="6"/>
              <a:endCxn id="26647" idx="2"/>
            </p:cNvCxnSpPr>
            <p:nvPr/>
          </p:nvCxnSpPr>
          <p:spPr bwMode="auto">
            <a:xfrm>
              <a:off x="1295400" y="2329027"/>
              <a:ext cx="990600" cy="1014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26649" name="TextBox 15"/>
            <p:cNvSpPr txBox="1">
              <a:spLocks noChangeArrowheads="1"/>
            </p:cNvSpPr>
            <p:nvPr/>
          </p:nvSpPr>
          <p:spPr bwMode="auto">
            <a:xfrm>
              <a:off x="1524000" y="2023646"/>
              <a:ext cx="5790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peer</a:t>
              </a:r>
              <a:endParaRPr lang="zh-CN" altLang="en-US" sz="1600"/>
            </a:p>
          </p:txBody>
        </p:sp>
      </p:grpSp>
      <p:grpSp>
        <p:nvGrpSpPr>
          <p:cNvPr id="26629" name="组合 35"/>
          <p:cNvGrpSpPr>
            <a:grpSpLocks/>
          </p:cNvGrpSpPr>
          <p:nvPr/>
        </p:nvGrpSpPr>
        <p:grpSpPr bwMode="auto">
          <a:xfrm>
            <a:off x="4800600" y="3581400"/>
            <a:ext cx="2057400" cy="596900"/>
            <a:chOff x="4876800" y="4127113"/>
            <a:chExt cx="2057400" cy="597287"/>
          </a:xfrm>
        </p:grpSpPr>
        <p:sp>
          <p:nvSpPr>
            <p:cNvPr id="26642" name="椭圆 16"/>
            <p:cNvSpPr>
              <a:spLocks noChangeArrowheads="1"/>
            </p:cNvSpPr>
            <p:nvPr/>
          </p:nvSpPr>
          <p:spPr bwMode="auto">
            <a:xfrm>
              <a:off x="4876800" y="4150727"/>
              <a:ext cx="533400" cy="563533"/>
            </a:xfrm>
            <a:prstGeom prst="ellipse">
              <a:avLst/>
            </a:prstGeom>
            <a:solidFill>
              <a:schemeClr val="bg2">
                <a:alpha val="38823"/>
              </a:schemeClr>
            </a:solidFill>
            <a:ln w="9525" algn="ctr">
              <a:solidFill>
                <a:srgbClr val="990099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zh-CN"/>
                <a:t>A</a:t>
              </a:r>
              <a:endParaRPr lang="zh-CN" altLang="en-US"/>
            </a:p>
          </p:txBody>
        </p:sp>
        <p:sp>
          <p:nvSpPr>
            <p:cNvPr id="26643" name="椭圆 17"/>
            <p:cNvSpPr>
              <a:spLocks noChangeArrowheads="1"/>
            </p:cNvSpPr>
            <p:nvPr/>
          </p:nvSpPr>
          <p:spPr bwMode="auto">
            <a:xfrm>
              <a:off x="6400800" y="4160867"/>
              <a:ext cx="533400" cy="563533"/>
            </a:xfrm>
            <a:prstGeom prst="ellipse">
              <a:avLst/>
            </a:prstGeom>
            <a:solidFill>
              <a:schemeClr val="bg2">
                <a:alpha val="38823"/>
              </a:schemeClr>
            </a:solidFill>
            <a:ln w="9525" algn="ctr">
              <a:solidFill>
                <a:srgbClr val="990099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zh-CN"/>
                <a:t>B</a:t>
              </a:r>
              <a:endParaRPr lang="zh-CN" altLang="en-US"/>
            </a:p>
          </p:txBody>
        </p:sp>
        <p:sp>
          <p:nvSpPr>
            <p:cNvPr id="26644" name="TextBox 19"/>
            <p:cNvSpPr txBox="1">
              <a:spLocks noChangeArrowheads="1"/>
            </p:cNvSpPr>
            <p:nvPr/>
          </p:nvSpPr>
          <p:spPr bwMode="auto">
            <a:xfrm>
              <a:off x="5681279" y="4127113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P-C</a:t>
              </a:r>
              <a:endParaRPr lang="zh-CN" altLang="en-US" sz="1600"/>
            </a:p>
          </p:txBody>
        </p:sp>
        <p:cxnSp>
          <p:nvCxnSpPr>
            <p:cNvPr id="26645" name="直接箭头连接符 21"/>
            <p:cNvCxnSpPr>
              <a:cxnSpLocks noChangeShapeType="1"/>
              <a:stCxn id="26642" idx="6"/>
              <a:endCxn id="26643" idx="2"/>
            </p:cNvCxnSpPr>
            <p:nvPr/>
          </p:nvCxnSpPr>
          <p:spPr bwMode="auto">
            <a:xfrm>
              <a:off x="5410200" y="4432494"/>
              <a:ext cx="990600" cy="1014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6630" name="组合 34"/>
          <p:cNvGrpSpPr>
            <a:grpSpLocks/>
          </p:cNvGrpSpPr>
          <p:nvPr/>
        </p:nvGrpSpPr>
        <p:grpSpPr bwMode="auto">
          <a:xfrm>
            <a:off x="762000" y="3581400"/>
            <a:ext cx="2057400" cy="596900"/>
            <a:chOff x="685800" y="4081046"/>
            <a:chExt cx="2057400" cy="597287"/>
          </a:xfrm>
        </p:grpSpPr>
        <p:sp>
          <p:nvSpPr>
            <p:cNvPr id="26638" name="椭圆 26"/>
            <p:cNvSpPr>
              <a:spLocks noChangeArrowheads="1"/>
            </p:cNvSpPr>
            <p:nvPr/>
          </p:nvSpPr>
          <p:spPr bwMode="auto">
            <a:xfrm>
              <a:off x="685800" y="4104660"/>
              <a:ext cx="533400" cy="563533"/>
            </a:xfrm>
            <a:prstGeom prst="ellipse">
              <a:avLst/>
            </a:prstGeom>
            <a:solidFill>
              <a:schemeClr val="bg2">
                <a:alpha val="38823"/>
              </a:schemeClr>
            </a:solidFill>
            <a:ln w="9525" algn="ctr">
              <a:solidFill>
                <a:srgbClr val="990099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zh-CN"/>
                <a:t>A</a:t>
              </a:r>
              <a:endParaRPr lang="zh-CN" altLang="en-US"/>
            </a:p>
          </p:txBody>
        </p:sp>
        <p:sp>
          <p:nvSpPr>
            <p:cNvPr id="26639" name="椭圆 27"/>
            <p:cNvSpPr>
              <a:spLocks noChangeArrowheads="1"/>
            </p:cNvSpPr>
            <p:nvPr/>
          </p:nvSpPr>
          <p:spPr bwMode="auto">
            <a:xfrm>
              <a:off x="2209800" y="4114800"/>
              <a:ext cx="533400" cy="563533"/>
            </a:xfrm>
            <a:prstGeom prst="ellipse">
              <a:avLst/>
            </a:prstGeom>
            <a:solidFill>
              <a:schemeClr val="bg2">
                <a:alpha val="38823"/>
              </a:schemeClr>
            </a:solidFill>
            <a:ln w="9525" algn="ctr">
              <a:solidFill>
                <a:srgbClr val="990099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zh-CN"/>
                <a:t>B</a:t>
              </a:r>
              <a:endParaRPr lang="zh-CN" altLang="en-US"/>
            </a:p>
          </p:txBody>
        </p:sp>
        <p:sp>
          <p:nvSpPr>
            <p:cNvPr id="26640" name="TextBox 28"/>
            <p:cNvSpPr txBox="1">
              <a:spLocks noChangeArrowheads="1"/>
            </p:cNvSpPr>
            <p:nvPr/>
          </p:nvSpPr>
          <p:spPr bwMode="auto">
            <a:xfrm>
              <a:off x="1490279" y="4081046"/>
              <a:ext cx="49404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P-C</a:t>
              </a:r>
              <a:endParaRPr lang="zh-CN" altLang="en-US" sz="1600"/>
            </a:p>
          </p:txBody>
        </p:sp>
        <p:cxnSp>
          <p:nvCxnSpPr>
            <p:cNvPr id="26641" name="直接箭头连接符 29"/>
            <p:cNvCxnSpPr>
              <a:cxnSpLocks noChangeShapeType="1"/>
              <a:stCxn id="26638" idx="6"/>
              <a:endCxn id="26639" idx="2"/>
            </p:cNvCxnSpPr>
            <p:nvPr/>
          </p:nvCxnSpPr>
          <p:spPr bwMode="auto">
            <a:xfrm>
              <a:off x="1219200" y="4386427"/>
              <a:ext cx="990600" cy="1014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26631" name="组合 32"/>
          <p:cNvGrpSpPr>
            <a:grpSpLocks/>
          </p:cNvGrpSpPr>
          <p:nvPr/>
        </p:nvGrpSpPr>
        <p:grpSpPr bwMode="auto">
          <a:xfrm>
            <a:off x="4800600" y="1862138"/>
            <a:ext cx="2057400" cy="598487"/>
            <a:chOff x="6019800" y="2785646"/>
            <a:chExt cx="2057400" cy="597287"/>
          </a:xfrm>
        </p:grpSpPr>
        <p:sp>
          <p:nvSpPr>
            <p:cNvPr id="26634" name="椭圆 22"/>
            <p:cNvSpPr>
              <a:spLocks noChangeArrowheads="1"/>
            </p:cNvSpPr>
            <p:nvPr/>
          </p:nvSpPr>
          <p:spPr bwMode="auto">
            <a:xfrm>
              <a:off x="6019800" y="2809260"/>
              <a:ext cx="533400" cy="563533"/>
            </a:xfrm>
            <a:prstGeom prst="ellipse">
              <a:avLst/>
            </a:prstGeom>
            <a:solidFill>
              <a:schemeClr val="bg2">
                <a:alpha val="38823"/>
              </a:schemeClr>
            </a:solidFill>
            <a:ln w="9525" algn="ctr">
              <a:solidFill>
                <a:srgbClr val="990099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zh-CN"/>
                <a:t>A</a:t>
              </a:r>
              <a:endParaRPr lang="zh-CN" altLang="en-US"/>
            </a:p>
          </p:txBody>
        </p:sp>
        <p:sp>
          <p:nvSpPr>
            <p:cNvPr id="26635" name="椭圆 23"/>
            <p:cNvSpPr>
              <a:spLocks noChangeArrowheads="1"/>
            </p:cNvSpPr>
            <p:nvPr/>
          </p:nvSpPr>
          <p:spPr bwMode="auto">
            <a:xfrm>
              <a:off x="7543800" y="2819400"/>
              <a:ext cx="533400" cy="563533"/>
            </a:xfrm>
            <a:prstGeom prst="ellipse">
              <a:avLst/>
            </a:prstGeom>
            <a:solidFill>
              <a:schemeClr val="bg2">
                <a:alpha val="38823"/>
              </a:schemeClr>
            </a:solidFill>
            <a:ln w="9525" algn="ctr">
              <a:solidFill>
                <a:srgbClr val="990099"/>
              </a:solidFill>
              <a:round/>
              <a:headEnd/>
              <a:tailEnd/>
            </a:ln>
          </p:spPr>
          <p:txBody>
            <a:bodyPr lIns="92075" tIns="46038" rIns="92075" bIns="46038" anchor="ctr">
              <a:spAutoFit/>
            </a:bodyPr>
            <a:lstStyle/>
            <a:p>
              <a:r>
                <a:rPr lang="en-US" altLang="zh-CN"/>
                <a:t>B</a:t>
              </a:r>
              <a:endParaRPr lang="zh-CN" altLang="en-US"/>
            </a:p>
          </p:txBody>
        </p:sp>
        <p:sp>
          <p:nvSpPr>
            <p:cNvPr id="26636" name="TextBox 25"/>
            <p:cNvSpPr txBox="1">
              <a:spLocks noChangeArrowheads="1"/>
            </p:cNvSpPr>
            <p:nvPr/>
          </p:nvSpPr>
          <p:spPr bwMode="auto">
            <a:xfrm>
              <a:off x="6825081" y="2785646"/>
              <a:ext cx="49244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 sz="1600"/>
                <a:t>IXP</a:t>
              </a:r>
              <a:endParaRPr lang="zh-CN" altLang="en-US" sz="1600"/>
            </a:p>
          </p:txBody>
        </p:sp>
        <p:cxnSp>
          <p:nvCxnSpPr>
            <p:cNvPr id="26637" name="直接连接符 31"/>
            <p:cNvCxnSpPr>
              <a:cxnSpLocks noChangeShapeType="1"/>
              <a:stCxn id="26634" idx="6"/>
              <a:endCxn id="26635" idx="2"/>
            </p:cNvCxnSpPr>
            <p:nvPr/>
          </p:nvCxnSpPr>
          <p:spPr bwMode="auto">
            <a:xfrm>
              <a:off x="6553200" y="3091027"/>
              <a:ext cx="990600" cy="1014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</p:grpSp>
      <p:sp>
        <p:nvSpPr>
          <p:cNvPr id="26632" name="下箭头 36"/>
          <p:cNvSpPr>
            <a:spLocks noChangeArrowheads="1"/>
          </p:cNvSpPr>
          <p:nvPr/>
        </p:nvSpPr>
        <p:spPr bwMode="auto">
          <a:xfrm>
            <a:off x="1524000" y="2547938"/>
            <a:ext cx="533400" cy="914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alpha val="38823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zh-CN" altLang="en-US"/>
          </a:p>
        </p:txBody>
      </p:sp>
      <p:sp>
        <p:nvSpPr>
          <p:cNvPr id="26633" name="下箭头 37"/>
          <p:cNvSpPr>
            <a:spLocks noChangeArrowheads="1"/>
          </p:cNvSpPr>
          <p:nvPr/>
        </p:nvSpPr>
        <p:spPr bwMode="auto">
          <a:xfrm>
            <a:off x="5638800" y="2613025"/>
            <a:ext cx="533400" cy="914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>
              <a:alpha val="38823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Communication channel </a:t>
            </a:r>
            <a:endParaRPr lang="zh-CN" altLang="en-US" smtClean="0"/>
          </a:p>
        </p:txBody>
      </p:sp>
      <p:sp>
        <p:nvSpPr>
          <p:cNvPr id="2765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Search for peers </a:t>
            </a:r>
          </a:p>
          <a:p>
            <a:pPr lvl="1" eaLnBrk="1" hangingPunct="1"/>
            <a:r>
              <a:rPr lang="en-US" altLang="zh-CN" dirty="0" smtClean="0"/>
              <a:t>Have direct connections to peers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Search for co-located </a:t>
            </a:r>
            <a:r>
              <a:rPr lang="en-US" altLang="zh-CN" dirty="0" err="1" smtClean="0"/>
              <a:t>ASes</a:t>
            </a:r>
            <a:r>
              <a:rPr lang="en-US" altLang="zh-CN" dirty="0" smtClean="0"/>
              <a:t> in the same IXP</a:t>
            </a:r>
          </a:p>
          <a:p>
            <a:pPr lvl="1" eaLnBrk="1" hangingPunct="1"/>
            <a:r>
              <a:rPr lang="en-US" altLang="zh-CN" dirty="0" err="1" smtClean="0"/>
              <a:t>ASes</a:t>
            </a:r>
            <a:r>
              <a:rPr lang="en-US" altLang="zh-CN" dirty="0" smtClean="0"/>
              <a:t> are connected by switches in modern IXPs</a:t>
            </a:r>
          </a:p>
          <a:p>
            <a:pPr lvl="1" eaLnBrk="1" hangingPunct="1"/>
            <a:r>
              <a:rPr lang="en-US" altLang="zh-CN" dirty="0" smtClean="0"/>
              <a:t>Messages are broadcasted </a:t>
            </a:r>
            <a:r>
              <a:rPr lang="en-US" altLang="zh-CN" dirty="0" smtClean="0"/>
              <a:t>via switches</a:t>
            </a:r>
            <a:endParaRPr lang="en-US" altLang="zh-CN" dirty="0" smtClean="0"/>
          </a:p>
          <a:p>
            <a:pPr lvl="1" eaLnBrk="1" hangingPunct="1"/>
            <a:r>
              <a:rPr lang="en-US" altLang="zh-CN" dirty="0" smtClean="0"/>
              <a:t>Message confidentiality </a:t>
            </a:r>
            <a:r>
              <a:rPr lang="en-US" altLang="zh-CN" dirty="0" smtClean="0"/>
              <a:t>through public </a:t>
            </a:r>
            <a:r>
              <a:rPr lang="en-US" altLang="zh-CN" dirty="0" smtClean="0"/>
              <a:t>key crypto</a:t>
            </a:r>
          </a:p>
          <a:p>
            <a:pPr lvl="2" eaLnBrk="1" hangingPunct="1"/>
            <a:endParaRPr lang="en-US" altLang="zh-CN" dirty="0" smtClean="0"/>
          </a:p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Automatic communications: query phase</a:t>
            </a:r>
            <a:endParaRPr lang="zh-CN" altLang="en-US" sz="3200" dirty="0"/>
          </a:p>
        </p:txBody>
      </p:sp>
      <p:sp>
        <p:nvSpPr>
          <p:cNvPr id="4" name="椭圆 3"/>
          <p:cNvSpPr/>
          <p:nvPr/>
        </p:nvSpPr>
        <p:spPr bwMode="auto">
          <a:xfrm>
            <a:off x="609600" y="3398867"/>
            <a:ext cx="1905000" cy="56353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victim AS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638800" y="15240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A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638800" y="52578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D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638800" y="27374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B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5638800" y="39624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C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cxnSp>
        <p:nvCxnSpPr>
          <p:cNvPr id="11" name="直接箭头连接符 10"/>
          <p:cNvCxnSpPr/>
          <p:nvPr/>
        </p:nvCxnSpPr>
        <p:spPr bwMode="auto">
          <a:xfrm flipV="1">
            <a:off x="2667000" y="2362200"/>
            <a:ext cx="2971800" cy="1224925"/>
          </a:xfrm>
          <a:prstGeom prst="straightConnector1">
            <a:avLst/>
          </a:prstGeom>
          <a:solidFill>
            <a:schemeClr val="bg2">
              <a:alpha val="39000"/>
            </a:schemeClr>
          </a:solidFill>
          <a:ln w="9525" cap="flat" cmpd="sng" algn="ctr">
            <a:solidFill>
              <a:srgbClr val="FF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接箭头连接符 13"/>
          <p:cNvCxnSpPr/>
          <p:nvPr/>
        </p:nvCxnSpPr>
        <p:spPr bwMode="auto">
          <a:xfrm flipV="1">
            <a:off x="2667000" y="3429000"/>
            <a:ext cx="2667000" cy="158125"/>
          </a:xfrm>
          <a:prstGeom prst="straightConnector1">
            <a:avLst/>
          </a:prstGeom>
          <a:solidFill>
            <a:schemeClr val="bg2">
              <a:alpha val="39000"/>
            </a:schemeClr>
          </a:solidFill>
          <a:ln w="9525" cap="flat" cmpd="sng" algn="ctr">
            <a:solidFill>
              <a:srgbClr val="FF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2667000" y="3587125"/>
            <a:ext cx="2667000" cy="832475"/>
          </a:xfrm>
          <a:prstGeom prst="straightConnector1">
            <a:avLst/>
          </a:prstGeom>
          <a:solidFill>
            <a:schemeClr val="bg2">
              <a:alpha val="39000"/>
            </a:schemeClr>
          </a:solidFill>
          <a:ln w="9525" cap="flat" cmpd="sng" algn="ctr">
            <a:solidFill>
              <a:srgbClr val="FF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直接箭头连接符 17"/>
          <p:cNvCxnSpPr/>
          <p:nvPr/>
        </p:nvCxnSpPr>
        <p:spPr bwMode="auto">
          <a:xfrm>
            <a:off x="2667000" y="3587125"/>
            <a:ext cx="2819400" cy="2051675"/>
          </a:xfrm>
          <a:prstGeom prst="straightConnector1">
            <a:avLst/>
          </a:prstGeom>
          <a:solidFill>
            <a:schemeClr val="bg2">
              <a:alpha val="39000"/>
            </a:schemeClr>
          </a:solidFill>
          <a:ln w="9525" cap="flat" cmpd="sng" algn="ctr">
            <a:solidFill>
              <a:srgbClr val="FF33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椭圆形标注 19"/>
          <p:cNvSpPr/>
          <p:nvPr/>
        </p:nvSpPr>
        <p:spPr bwMode="auto">
          <a:xfrm>
            <a:off x="838200" y="1529725"/>
            <a:ext cx="4267200" cy="996325"/>
          </a:xfrm>
          <a:prstGeom prst="wedgeEllipseCallout">
            <a:avLst>
              <a:gd name="adj1" fmla="val -8035"/>
              <a:gd name="adj2" fmla="val 7142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华文新魏" pitchFamily="2" charset="-122"/>
              </a:rPr>
              <a:t>who can connect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华文新魏" pitchFamily="2" charset="-122"/>
              </a:rPr>
              <a:t> to specific destination </a:t>
            </a:r>
            <a:r>
              <a:rPr kumimoji="0" lang="en-US" altLang="zh-CN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华文新魏" pitchFamily="2" charset="-122"/>
              </a:rPr>
              <a:t>ASes</a:t>
            </a:r>
            <a:r>
              <a:rPr kumimoji="0" lang="en-US" altLang="zh-CN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华文新魏" pitchFamily="2" charset="-122"/>
              </a:rPr>
              <a:t>?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华文新魏" pitchFamily="2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2209800" y="2881573"/>
            <a:ext cx="1219200" cy="400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华文新魏" pitchFamily="2" charset="-122"/>
              </a:rPr>
              <a:t>query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Automatic communications: Check availability</a:t>
            </a:r>
            <a:endParaRPr lang="zh-CN" altLang="en-US" sz="3200" dirty="0"/>
          </a:p>
        </p:txBody>
      </p:sp>
      <p:sp>
        <p:nvSpPr>
          <p:cNvPr id="4" name="椭圆 3"/>
          <p:cNvSpPr/>
          <p:nvPr/>
        </p:nvSpPr>
        <p:spPr bwMode="auto">
          <a:xfrm>
            <a:off x="609600" y="3393142"/>
            <a:ext cx="1905000" cy="56353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victim AS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638800" y="15182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A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638800" y="52520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D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638800" y="273175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B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5638800" y="39566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C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20" name="椭圆形标注 19"/>
          <p:cNvSpPr/>
          <p:nvPr/>
        </p:nvSpPr>
        <p:spPr bwMode="auto">
          <a:xfrm>
            <a:off x="0" y="1500514"/>
            <a:ext cx="5181600" cy="1299280"/>
          </a:xfrm>
          <a:prstGeom prst="wedgeEllipseCallout">
            <a:avLst>
              <a:gd name="adj1" fmla="val 55586"/>
              <a:gd name="adj2" fmla="val 8607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sz="1800" dirty="0" smtClean="0"/>
              <a:t>1. Check connectivity (</a:t>
            </a:r>
            <a:r>
              <a:rPr lang="en-US" altLang="zh-CN" sz="1800" dirty="0" err="1" smtClean="0"/>
              <a:t>traceroute</a:t>
            </a:r>
            <a:r>
              <a:rPr lang="en-US" altLang="zh-CN" sz="1800" dirty="0" smtClean="0"/>
              <a:t>)</a:t>
            </a:r>
          </a:p>
          <a:p>
            <a:r>
              <a:rPr lang="en-US" altLang="zh-CN" sz="1800" dirty="0" smtClean="0"/>
              <a:t>2. Check available bandwidth (IGI/</a:t>
            </a:r>
            <a:r>
              <a:rPr lang="en-US" altLang="zh-CN" sz="1800" dirty="0" err="1" smtClean="0"/>
              <a:t>Yaz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pathload</a:t>
            </a:r>
            <a:r>
              <a:rPr lang="en-US" altLang="zh-CN" sz="1800" dirty="0" smtClean="0"/>
              <a:t>/spruce)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Automatic communications: reply phase</a:t>
            </a:r>
            <a:endParaRPr lang="zh-CN" altLang="en-US" sz="3200" dirty="0"/>
          </a:p>
        </p:txBody>
      </p:sp>
      <p:sp>
        <p:nvSpPr>
          <p:cNvPr id="4" name="椭圆 3"/>
          <p:cNvSpPr/>
          <p:nvPr/>
        </p:nvSpPr>
        <p:spPr bwMode="auto">
          <a:xfrm>
            <a:off x="609600" y="3393142"/>
            <a:ext cx="1905000" cy="56353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victim AS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638800" y="15182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A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638800" y="52520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D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638800" y="273175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B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5638800" y="39566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C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20" name="椭圆形标注 19"/>
          <p:cNvSpPr/>
          <p:nvPr/>
        </p:nvSpPr>
        <p:spPr bwMode="auto">
          <a:xfrm>
            <a:off x="533400" y="1600200"/>
            <a:ext cx="3810000" cy="996325"/>
          </a:xfrm>
          <a:prstGeom prst="wedgeEllipseCallout">
            <a:avLst>
              <a:gd name="adj1" fmla="val 23723"/>
              <a:gd name="adj2" fmla="val 7434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1" eaLnBrk="1" hangingPunct="1"/>
            <a:r>
              <a:rPr lang="en-US" altLang="zh-CN" dirty="0" smtClean="0"/>
              <a:t>I can provide X bandwidth to it</a:t>
            </a:r>
          </a:p>
        </p:txBody>
      </p:sp>
      <p:cxnSp>
        <p:nvCxnSpPr>
          <p:cNvPr id="10" name="直接箭头连接符 9"/>
          <p:cNvCxnSpPr/>
          <p:nvPr/>
        </p:nvCxnSpPr>
        <p:spPr bwMode="auto">
          <a:xfrm rot="10800000" flipV="1">
            <a:off x="2667000" y="3352800"/>
            <a:ext cx="2895602" cy="304799"/>
          </a:xfrm>
          <a:prstGeom prst="straightConnector1">
            <a:avLst/>
          </a:prstGeom>
          <a:solidFill>
            <a:schemeClr val="bg2">
              <a:alpha val="39000"/>
            </a:schemeClr>
          </a:solidFill>
          <a:ln w="9525" cap="flat" cmpd="sng" algn="ctr">
            <a:solidFill>
              <a:srgbClr val="FF33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矩形 13"/>
          <p:cNvSpPr/>
          <p:nvPr/>
        </p:nvSpPr>
        <p:spPr bwMode="auto">
          <a:xfrm>
            <a:off x="3200400" y="2923824"/>
            <a:ext cx="1066800" cy="400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华文新魏" pitchFamily="2" charset="-122"/>
              </a:rPr>
              <a:t>reply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华文新魏" pitchFamily="2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 bwMode="auto">
          <a:xfrm rot="10800000">
            <a:off x="2514600" y="3962400"/>
            <a:ext cx="3048000" cy="1600200"/>
          </a:xfrm>
          <a:prstGeom prst="straightConnector1">
            <a:avLst/>
          </a:prstGeom>
          <a:solidFill>
            <a:schemeClr val="bg2">
              <a:alpha val="39000"/>
            </a:schemeClr>
          </a:solidFill>
          <a:ln w="9525" cap="flat" cmpd="sng" algn="ctr">
            <a:solidFill>
              <a:srgbClr val="FF33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矩形 18"/>
          <p:cNvSpPr/>
          <p:nvPr/>
        </p:nvSpPr>
        <p:spPr bwMode="auto">
          <a:xfrm>
            <a:off x="4038600" y="4343400"/>
            <a:ext cx="1066800" cy="400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华文新魏" pitchFamily="2" charset="-122"/>
              </a:rPr>
              <a:t>reply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华文新魏" pitchFamily="2" charset="-122"/>
            </a:endParaRPr>
          </a:p>
        </p:txBody>
      </p:sp>
      <p:sp>
        <p:nvSpPr>
          <p:cNvPr id="21" name="椭圆形标注 20"/>
          <p:cNvSpPr/>
          <p:nvPr/>
        </p:nvSpPr>
        <p:spPr bwMode="auto">
          <a:xfrm>
            <a:off x="609600" y="5029200"/>
            <a:ext cx="3810000" cy="996325"/>
          </a:xfrm>
          <a:prstGeom prst="wedgeEllipseCallout">
            <a:avLst>
              <a:gd name="adj1" fmla="val 39056"/>
              <a:gd name="adj2" fmla="val -6841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1" eaLnBrk="1" hangingPunct="1"/>
            <a:r>
              <a:rPr lang="en-US" altLang="zh-CN" dirty="0" smtClean="0"/>
              <a:t>I can provide Y bandwidth to it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1123890"/>
            <a:ext cx="5772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eaLnBrk="1" hangingPunct="1"/>
            <a:r>
              <a:rPr lang="en-US" altLang="zh-CN" dirty="0" smtClean="0">
                <a:latin typeface="+mn-lt"/>
              </a:rPr>
              <a:t>Message confidentiality with public key crypto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/>
              <a:t>Internet Failures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Failure is part of everyday life in IP networks</a:t>
            </a:r>
          </a:p>
          <a:p>
            <a:pPr lvl="1" eaLnBrk="1" hangingPunct="1"/>
            <a:r>
              <a:rPr lang="en-US" altLang="zh-CN" smtClean="0"/>
              <a:t>e.g., 675,000 excavation accidents in 2004 [Common Ground Alliance]</a:t>
            </a:r>
          </a:p>
          <a:p>
            <a:pPr lvl="1" eaLnBrk="1" hangingPunct="1"/>
            <a:r>
              <a:rPr lang="en-US" altLang="zh-CN" smtClean="0"/>
              <a:t>Network cable cuts every few days …</a:t>
            </a:r>
          </a:p>
          <a:p>
            <a:pPr eaLnBrk="1" hangingPunct="1"/>
            <a:r>
              <a:rPr lang="en-US" altLang="zh-CN" smtClean="0"/>
              <a:t>Real-world emergencies or disasters can lead to substantial Internet disruption</a:t>
            </a:r>
          </a:p>
          <a:p>
            <a:pPr lvl="1" eaLnBrk="1" hangingPunct="1"/>
            <a:r>
              <a:rPr lang="en-US" altLang="zh-CN" smtClean="0"/>
              <a:t>Earthquakes</a:t>
            </a:r>
          </a:p>
          <a:p>
            <a:pPr lvl="1" eaLnBrk="1" hangingPunct="1"/>
            <a:r>
              <a:rPr lang="en-US" altLang="zh-CN" smtClean="0"/>
              <a:t>Storms</a:t>
            </a:r>
          </a:p>
          <a:p>
            <a:pPr lvl="1" eaLnBrk="1" hangingPunct="1"/>
            <a:r>
              <a:rPr lang="en-US" altLang="zh-CN" smtClean="0"/>
              <a:t>Terrorist incident: 9.11 event</a:t>
            </a:r>
          </a:p>
          <a:p>
            <a:pPr lvl="1" eaLnBrk="1" hangingPunct="1"/>
            <a:r>
              <a:rPr lang="en-US" altLang="zh-CN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Automatic communications: ACK phase</a:t>
            </a:r>
            <a:endParaRPr lang="zh-CN" altLang="en-US" sz="3200" dirty="0"/>
          </a:p>
        </p:txBody>
      </p:sp>
      <p:sp>
        <p:nvSpPr>
          <p:cNvPr id="4" name="椭圆 3"/>
          <p:cNvSpPr/>
          <p:nvPr/>
        </p:nvSpPr>
        <p:spPr bwMode="auto">
          <a:xfrm>
            <a:off x="609600" y="3398867"/>
            <a:ext cx="1905000" cy="56353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victim AS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638800" y="15240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A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638800" y="52578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D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638800" y="27374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B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5638800" y="39624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C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cxnSp>
        <p:nvCxnSpPr>
          <p:cNvPr id="18" name="直接箭头连接符 17"/>
          <p:cNvCxnSpPr/>
          <p:nvPr/>
        </p:nvCxnSpPr>
        <p:spPr bwMode="auto">
          <a:xfrm>
            <a:off x="2667000" y="3587125"/>
            <a:ext cx="2819400" cy="2051675"/>
          </a:xfrm>
          <a:prstGeom prst="straightConnector1">
            <a:avLst/>
          </a:prstGeom>
          <a:solidFill>
            <a:schemeClr val="bg2">
              <a:alpha val="39000"/>
            </a:schemeClr>
          </a:solidFill>
          <a:ln w="9525" cap="flat" cmpd="sng" algn="ctr">
            <a:solidFill>
              <a:srgbClr val="FF33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椭圆形标注 19"/>
          <p:cNvSpPr/>
          <p:nvPr/>
        </p:nvSpPr>
        <p:spPr bwMode="auto">
          <a:xfrm>
            <a:off x="228600" y="2444125"/>
            <a:ext cx="5029200" cy="563533"/>
          </a:xfrm>
          <a:prstGeom prst="wedgeEllipseCallout">
            <a:avLst>
              <a:gd name="adj1" fmla="val 18751"/>
              <a:gd name="adj2" fmla="val 15937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lvl="1" eaLnBrk="1" hangingPunct="1"/>
            <a:r>
              <a:rPr lang="en-US" altLang="zh-CN" dirty="0" smtClean="0"/>
              <a:t>I would like buy Z (&lt;=Y) </a:t>
            </a:r>
          </a:p>
        </p:txBody>
      </p:sp>
      <p:sp>
        <p:nvSpPr>
          <p:cNvPr id="25" name="矩形 24"/>
          <p:cNvSpPr/>
          <p:nvPr/>
        </p:nvSpPr>
        <p:spPr bwMode="auto">
          <a:xfrm>
            <a:off x="3505200" y="3739525"/>
            <a:ext cx="1219200" cy="4007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华文新魏" pitchFamily="2" charset="-122"/>
              </a:rPr>
              <a:t>ACK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Automatic communications: new BGP session</a:t>
            </a:r>
            <a:endParaRPr lang="zh-CN" altLang="en-US" sz="3200" dirty="0"/>
          </a:p>
        </p:txBody>
      </p:sp>
      <p:sp>
        <p:nvSpPr>
          <p:cNvPr id="4" name="椭圆 3"/>
          <p:cNvSpPr/>
          <p:nvPr/>
        </p:nvSpPr>
        <p:spPr bwMode="auto">
          <a:xfrm>
            <a:off x="609600" y="3398867"/>
            <a:ext cx="1905000" cy="56353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victim AS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638800" y="15240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A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638800" y="52578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D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5638800" y="2737475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B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sp>
        <p:nvSpPr>
          <p:cNvPr id="9" name="椭圆 8"/>
          <p:cNvSpPr/>
          <p:nvPr/>
        </p:nvSpPr>
        <p:spPr bwMode="auto">
          <a:xfrm>
            <a:off x="5638800" y="3962400"/>
            <a:ext cx="1905000" cy="9963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PMincho" pitchFamily="18" charset="-128"/>
              </a:rPr>
              <a:t>potential helper C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PMincho" pitchFamily="18" charset="-128"/>
            </a:endParaRPr>
          </a:p>
        </p:txBody>
      </p:sp>
      <p:cxnSp>
        <p:nvCxnSpPr>
          <p:cNvPr id="14" name="直接连接符 13"/>
          <p:cNvCxnSpPr>
            <a:stCxn id="4" idx="6"/>
            <a:endCxn id="7" idx="2"/>
          </p:cNvCxnSpPr>
          <p:nvPr/>
        </p:nvCxnSpPr>
        <p:spPr bwMode="auto">
          <a:xfrm>
            <a:off x="2514600" y="3680634"/>
            <a:ext cx="3124200" cy="2075329"/>
          </a:xfrm>
          <a:prstGeom prst="line">
            <a:avLst/>
          </a:prstGeom>
          <a:ln w="28575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3406914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+mn-lt"/>
              </a:rPr>
              <a:t>Set up BGP session</a:t>
            </a:r>
          </a:p>
          <a:p>
            <a:r>
              <a:rPr lang="en-US" altLang="zh-CN" dirty="0" smtClean="0">
                <a:latin typeface="+mn-lt"/>
              </a:rPr>
              <a:t>Can be withdrawn later</a:t>
            </a:r>
            <a:endParaRPr lang="zh-CN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Optimal selection of helper ISPs</a:t>
            </a:r>
            <a:endParaRPr lang="zh-CN" altLang="en-US" smtClean="0"/>
          </a:p>
        </p:txBody>
      </p:sp>
      <p:sp>
        <p:nvSpPr>
          <p:cNvPr id="3072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From a single victim ISP perspective</a:t>
            </a:r>
          </a:p>
          <a:p>
            <a:pPr lvl="1" eaLnBrk="1" hangingPunct="1"/>
            <a:r>
              <a:rPr lang="en-US" altLang="zh-CN" smtClean="0"/>
              <a:t>Buy transit from a minimal number of ASes</a:t>
            </a:r>
          </a:p>
          <a:p>
            <a:pPr lvl="1" eaLnBrk="1" hangingPunct="1"/>
            <a:r>
              <a:rPr lang="en-US" altLang="zh-CN" smtClean="0"/>
              <a:t>Recover all the (prioritized) traffic </a:t>
            </a:r>
          </a:p>
          <a:p>
            <a:pPr lvl="1" eaLnBrk="1" hangingPunct="1"/>
            <a:r>
              <a:rPr lang="en-US" altLang="zh-CN" smtClean="0"/>
              <a:t>Least cost</a:t>
            </a:r>
          </a:p>
          <a:p>
            <a:pPr lvl="1"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Selection heuristic </a:t>
            </a:r>
            <a:endParaRPr lang="zh-CN" altLang="en-US" dirty="0" smtClean="0"/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09800"/>
            <a:ext cx="1905000" cy="1601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228600" y="1273175"/>
            <a:ext cx="3505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Lost connectivity to {</a:t>
            </a:r>
            <a:r>
              <a:rPr lang="en-US" altLang="zh-CN" i="1" dirty="0">
                <a:latin typeface="+mn-lt"/>
                <a:cs typeface="Times New Roman" pitchFamily="18" charset="0"/>
              </a:rPr>
              <a:t>Di</a:t>
            </a:r>
            <a:r>
              <a:rPr lang="en-US" altLang="zh-CN" dirty="0">
                <a:latin typeface="+mn-lt"/>
              </a:rPr>
              <a:t>}, with bandwidth demand {</a:t>
            </a:r>
            <a:r>
              <a:rPr lang="en-US" altLang="zh-CN" i="1" dirty="0">
                <a:latin typeface="+mn-lt"/>
                <a:cs typeface="Times New Roman" pitchFamily="18" charset="0"/>
              </a:rPr>
              <a:t>Bi</a:t>
            </a:r>
            <a:r>
              <a:rPr lang="en-US" altLang="zh-CN" dirty="0">
                <a:latin typeface="+mn-lt"/>
              </a:rPr>
              <a:t>}</a:t>
            </a:r>
          </a:p>
        </p:txBody>
      </p:sp>
      <p:pic>
        <p:nvPicPr>
          <p:cNvPr id="103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1981200"/>
            <a:ext cx="3810000" cy="3719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4191000" y="1219200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dirty="0">
                <a:latin typeface="+mn-lt"/>
              </a:rPr>
              <a:t>    is how much bandwidth AS </a:t>
            </a:r>
            <a:r>
              <a:rPr lang="en-US" altLang="zh-CN" i="1" dirty="0">
                <a:latin typeface="+mn-lt"/>
                <a:cs typeface="Times New Roman" pitchFamily="18" charset="0"/>
              </a:rPr>
              <a:t>j</a:t>
            </a:r>
            <a:r>
              <a:rPr lang="en-US" altLang="zh-CN" dirty="0">
                <a:latin typeface="+mn-lt"/>
              </a:rPr>
              <a:t> could provide to </a:t>
            </a:r>
            <a:r>
              <a:rPr lang="en-US" altLang="zh-CN" i="1" dirty="0">
                <a:latin typeface="+mn-lt"/>
                <a:cs typeface="Times New Roman" pitchFamily="18" charset="0"/>
              </a:rPr>
              <a:t>Di</a:t>
            </a:r>
            <a:r>
              <a:rPr lang="en-US" altLang="zh-CN" dirty="0">
                <a:latin typeface="+mn-lt"/>
              </a:rPr>
              <a:t>;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114800" y="1130300"/>
          <a:ext cx="457200" cy="622300"/>
        </p:xfrm>
        <a:graphic>
          <a:graphicData uri="http://schemas.openxmlformats.org/presentationml/2006/ole">
            <p:oleObj spid="_x0000_s1026" name="Equation" r:id="rId5" imgW="17748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Selection heuristic </a:t>
            </a:r>
            <a:endParaRPr lang="zh-CN" altLang="en-US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09800"/>
            <a:ext cx="1905000" cy="1601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228600" y="1273175"/>
            <a:ext cx="3505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Lost connectivity to {</a:t>
            </a:r>
            <a:r>
              <a:rPr lang="en-US" altLang="zh-CN" i="1" dirty="0">
                <a:latin typeface="+mn-lt"/>
                <a:cs typeface="Times New Roman" pitchFamily="18" charset="0"/>
              </a:rPr>
              <a:t>Di</a:t>
            </a:r>
            <a:r>
              <a:rPr lang="en-US" altLang="zh-CN" dirty="0">
                <a:latin typeface="+mn-lt"/>
              </a:rPr>
              <a:t>}, with bandwidth demand {</a:t>
            </a:r>
            <a:r>
              <a:rPr lang="en-US" altLang="zh-CN" i="1" dirty="0">
                <a:latin typeface="+mn-lt"/>
                <a:cs typeface="Times New Roman" pitchFamily="18" charset="0"/>
              </a:rPr>
              <a:t>Bi</a:t>
            </a:r>
            <a:r>
              <a:rPr lang="en-US" altLang="zh-CN" dirty="0">
                <a:latin typeface="+mn-lt"/>
              </a:rPr>
              <a:t>}</a:t>
            </a:r>
          </a:p>
        </p:txBody>
      </p:sp>
      <p:pic>
        <p:nvPicPr>
          <p:cNvPr id="205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514600"/>
            <a:ext cx="3810000" cy="3719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3810000" y="1219200"/>
            <a:ext cx="4572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dirty="0">
                <a:latin typeface="+mn-lt"/>
              </a:rPr>
              <a:t>Score each (helper) AS </a:t>
            </a:r>
            <a:r>
              <a:rPr lang="en-US" altLang="zh-CN" i="1" dirty="0">
                <a:latin typeface="+mn-lt"/>
                <a:cs typeface="Times New Roman" pitchFamily="18" charset="0"/>
              </a:rPr>
              <a:t>j</a:t>
            </a:r>
            <a:r>
              <a:rPr lang="en-US" altLang="zh-CN" dirty="0">
                <a:latin typeface="+mn-lt"/>
              </a:rPr>
              <a:t> with </a:t>
            </a:r>
          </a:p>
          <a:p>
            <a:pPr algn="l">
              <a:defRPr/>
            </a:pPr>
            <a:r>
              <a:rPr lang="en-US" altLang="zh-CN" dirty="0">
                <a:latin typeface="+mn-lt"/>
              </a:rPr>
              <a:t>Select the AS with largest score (select the one with lowest price if same score)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202488" y="1182688"/>
          <a:ext cx="1865312" cy="493712"/>
        </p:xfrm>
        <a:graphic>
          <a:graphicData uri="http://schemas.openxmlformats.org/presentationml/2006/ole">
            <p:oleObj spid="_x0000_s2050" name="Equation" r:id="rId5" imgW="1104840" imgH="291960" progId="">
              <p:embed/>
            </p:oleObj>
          </a:graphicData>
        </a:graphic>
      </p:graphicFrame>
      <p:sp>
        <p:nvSpPr>
          <p:cNvPr id="2056" name="TextBox 8"/>
          <p:cNvSpPr txBox="1">
            <a:spLocks noChangeArrowheads="1"/>
          </p:cNvSpPr>
          <p:nvPr/>
        </p:nvSpPr>
        <p:spPr bwMode="auto">
          <a:xfrm>
            <a:off x="3657600" y="31242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3</a:t>
            </a:r>
            <a:endParaRPr lang="zh-CN" altLang="en-US"/>
          </a:p>
        </p:txBody>
      </p:sp>
      <p:sp>
        <p:nvSpPr>
          <p:cNvPr id="2057" name="TextBox 9"/>
          <p:cNvSpPr txBox="1">
            <a:spLocks noChangeArrowheads="1"/>
          </p:cNvSpPr>
          <p:nvPr/>
        </p:nvSpPr>
        <p:spPr bwMode="auto">
          <a:xfrm>
            <a:off x="8305800" y="32004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2.3</a:t>
            </a:r>
            <a:endParaRPr lang="zh-CN" altLang="en-US"/>
          </a:p>
        </p:txBody>
      </p:sp>
      <p:sp>
        <p:nvSpPr>
          <p:cNvPr id="2058" name="TextBox 10"/>
          <p:cNvSpPr txBox="1">
            <a:spLocks noChangeArrowheads="1"/>
          </p:cNvSpPr>
          <p:nvPr/>
        </p:nvSpPr>
        <p:spPr bwMode="auto">
          <a:xfrm>
            <a:off x="3733800" y="49530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5</a:t>
            </a:r>
            <a:endParaRPr lang="zh-CN" altLang="en-US"/>
          </a:p>
        </p:txBody>
      </p:sp>
      <p:sp>
        <p:nvSpPr>
          <p:cNvPr id="2059" name="TextBox 12"/>
          <p:cNvSpPr txBox="1">
            <a:spLocks noChangeArrowheads="1"/>
          </p:cNvSpPr>
          <p:nvPr/>
        </p:nvSpPr>
        <p:spPr bwMode="auto">
          <a:xfrm>
            <a:off x="8305800" y="5029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2.1</a:t>
            </a:r>
            <a:endParaRPr lang="zh-CN" altLang="en-US"/>
          </a:p>
        </p:txBody>
      </p:sp>
      <p:sp>
        <p:nvSpPr>
          <p:cNvPr id="15" name="椭圆 14"/>
          <p:cNvSpPr>
            <a:spLocks noChangeArrowheads="1"/>
          </p:cNvSpPr>
          <p:nvPr/>
        </p:nvSpPr>
        <p:spPr bwMode="auto">
          <a:xfrm>
            <a:off x="4343400" y="4343400"/>
            <a:ext cx="1828800" cy="1676400"/>
          </a:xfrm>
          <a:prstGeom prst="ellipse">
            <a:avLst/>
          </a:prstGeom>
          <a:solidFill>
            <a:schemeClr val="bg2">
              <a:alpha val="38823"/>
            </a:schemeClr>
          </a:solidFill>
          <a:ln w="9525" algn="ctr">
            <a:solidFill>
              <a:srgbClr val="FF3399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Selection heuristic </a:t>
            </a:r>
            <a:endParaRPr lang="zh-CN" altLang="en-US" smtClean="0"/>
          </a:p>
        </p:txBody>
      </p:sp>
      <p:sp>
        <p:nvSpPr>
          <p:cNvPr id="6" name="矩形 5"/>
          <p:cNvSpPr/>
          <p:nvPr/>
        </p:nvSpPr>
        <p:spPr>
          <a:xfrm>
            <a:off x="0" y="1273175"/>
            <a:ext cx="41148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dirty="0">
                <a:latin typeface="+mn-lt"/>
              </a:rPr>
              <a:t>Update Lost connectivity to {</a:t>
            </a:r>
            <a:r>
              <a:rPr lang="en-US" altLang="zh-CN" i="1" dirty="0">
                <a:latin typeface="+mn-lt"/>
                <a:cs typeface="Times New Roman" pitchFamily="18" charset="0"/>
              </a:rPr>
              <a:t>Di</a:t>
            </a:r>
            <a:r>
              <a:rPr lang="en-US" altLang="zh-CN" dirty="0">
                <a:latin typeface="+mn-lt"/>
              </a:rPr>
              <a:t>}, with bandwidth demand {</a:t>
            </a:r>
            <a:r>
              <a:rPr lang="en-US" altLang="zh-CN" i="1" dirty="0">
                <a:latin typeface="+mn-lt"/>
                <a:cs typeface="Times New Roman" pitchFamily="18" charset="0"/>
              </a:rPr>
              <a:t>Bi</a:t>
            </a:r>
            <a:r>
              <a:rPr lang="en-US" altLang="zh-CN" dirty="0">
                <a:latin typeface="+mn-lt"/>
              </a:rPr>
              <a:t>}</a:t>
            </a:r>
          </a:p>
          <a:p>
            <a:pPr algn="l">
              <a:defRPr/>
            </a:pPr>
            <a:r>
              <a:rPr lang="en-US" altLang="zh-CN" dirty="0">
                <a:latin typeface="+mn-lt"/>
              </a:rPr>
              <a:t> </a:t>
            </a:r>
          </a:p>
        </p:txBody>
      </p:sp>
      <p:sp>
        <p:nvSpPr>
          <p:cNvPr id="8" name="矩形 7"/>
          <p:cNvSpPr/>
          <p:nvPr/>
        </p:nvSpPr>
        <p:spPr>
          <a:xfrm>
            <a:off x="4191000" y="1219200"/>
            <a:ext cx="4572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dirty="0">
                <a:latin typeface="+mn-lt"/>
              </a:rPr>
              <a:t>updated</a:t>
            </a:r>
          </a:p>
        </p:txBody>
      </p:sp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0"/>
            <a:ext cx="3733800" cy="3595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17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1752600" cy="147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Selection heuristic </a:t>
            </a:r>
            <a:endParaRPr lang="zh-CN" altLang="en-US" smtClean="0"/>
          </a:p>
        </p:txBody>
      </p:sp>
      <p:sp>
        <p:nvSpPr>
          <p:cNvPr id="8" name="矩形 7"/>
          <p:cNvSpPr/>
          <p:nvPr/>
        </p:nvSpPr>
        <p:spPr>
          <a:xfrm>
            <a:off x="4191000" y="1219200"/>
            <a:ext cx="45720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zh-CN" dirty="0">
                <a:latin typeface="+mn-lt"/>
              </a:rPr>
              <a:t>rescore and select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0"/>
            <a:ext cx="3733800" cy="3595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3277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1752600" cy="1473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228600" y="1273175"/>
            <a:ext cx="3505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</a:rPr>
              <a:t>Lost connectivity to {</a:t>
            </a:r>
            <a:r>
              <a:rPr lang="en-US" altLang="zh-CN" i="1" dirty="0">
                <a:latin typeface="+mn-lt"/>
                <a:cs typeface="Times New Roman" pitchFamily="18" charset="0"/>
              </a:rPr>
              <a:t>Di</a:t>
            </a:r>
            <a:r>
              <a:rPr lang="en-US" altLang="zh-CN" dirty="0">
                <a:latin typeface="+mn-lt"/>
              </a:rPr>
              <a:t>}, with bandwidth demand {</a:t>
            </a:r>
            <a:r>
              <a:rPr lang="en-US" altLang="zh-CN" i="1" dirty="0">
                <a:latin typeface="+mn-lt"/>
                <a:cs typeface="Times New Roman" pitchFamily="18" charset="0"/>
              </a:rPr>
              <a:t>Bi</a:t>
            </a:r>
            <a:r>
              <a:rPr lang="en-US" altLang="zh-CN" dirty="0">
                <a:latin typeface="+mn-lt"/>
              </a:rPr>
              <a:t>}</a:t>
            </a:r>
          </a:p>
        </p:txBody>
      </p:sp>
      <p:sp>
        <p:nvSpPr>
          <p:cNvPr id="9" name="椭圆 8"/>
          <p:cNvSpPr>
            <a:spLocks noChangeArrowheads="1"/>
          </p:cNvSpPr>
          <p:nvPr/>
        </p:nvSpPr>
        <p:spPr bwMode="auto">
          <a:xfrm>
            <a:off x="4267200" y="2133600"/>
            <a:ext cx="1828800" cy="1676400"/>
          </a:xfrm>
          <a:prstGeom prst="ellipse">
            <a:avLst/>
          </a:prstGeom>
          <a:solidFill>
            <a:schemeClr val="bg2">
              <a:alpha val="38823"/>
            </a:schemeClr>
          </a:solidFill>
          <a:ln w="9525" algn="ctr">
            <a:solidFill>
              <a:srgbClr val="FF3399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endParaRPr lang="zh-CN" altLang="en-US"/>
          </a:p>
        </p:txBody>
      </p:sp>
      <p:sp>
        <p:nvSpPr>
          <p:cNvPr id="32776" name="TextBox 9"/>
          <p:cNvSpPr txBox="1">
            <a:spLocks noChangeArrowheads="1"/>
          </p:cNvSpPr>
          <p:nvPr/>
        </p:nvSpPr>
        <p:spPr bwMode="auto">
          <a:xfrm>
            <a:off x="3606800" y="3048000"/>
            <a:ext cx="287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1</a:t>
            </a:r>
            <a:endParaRPr lang="zh-CN" altLang="en-US"/>
          </a:p>
        </p:txBody>
      </p:sp>
      <p:sp>
        <p:nvSpPr>
          <p:cNvPr id="32777" name="TextBox 10"/>
          <p:cNvSpPr txBox="1">
            <a:spLocks noChangeArrowheads="1"/>
          </p:cNvSpPr>
          <p:nvPr/>
        </p:nvSpPr>
        <p:spPr bwMode="auto">
          <a:xfrm>
            <a:off x="7891463" y="2971800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0.3</a:t>
            </a:r>
            <a:endParaRPr lang="zh-CN" altLang="en-US"/>
          </a:p>
        </p:txBody>
      </p:sp>
      <p:sp>
        <p:nvSpPr>
          <p:cNvPr id="32778" name="TextBox 11"/>
          <p:cNvSpPr txBox="1">
            <a:spLocks noChangeArrowheads="1"/>
          </p:cNvSpPr>
          <p:nvPr/>
        </p:nvSpPr>
        <p:spPr bwMode="auto">
          <a:xfrm>
            <a:off x="8023225" y="4876800"/>
            <a:ext cx="51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0.1</a:t>
            </a:r>
            <a:endParaRPr lang="zh-CN" altLang="en-US"/>
          </a:p>
        </p:txBody>
      </p:sp>
      <p:sp>
        <p:nvSpPr>
          <p:cNvPr id="32779" name="TextBox 12"/>
          <p:cNvSpPr txBox="1">
            <a:spLocks noChangeArrowheads="1"/>
          </p:cNvSpPr>
          <p:nvPr/>
        </p:nvSpPr>
        <p:spPr bwMode="auto">
          <a:xfrm>
            <a:off x="3614738" y="4800600"/>
            <a:ext cx="334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0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/>
              <a:t>Summary</a:t>
            </a:r>
          </a:p>
        </p:txBody>
      </p:sp>
      <p:sp>
        <p:nvSpPr>
          <p:cNvPr id="33795" name="内容占位符 2"/>
          <p:cNvSpPr>
            <a:spLocks noGrp="1"/>
          </p:cNvSpPr>
          <p:nvPr>
            <p:ph idx="4294967295"/>
          </p:nvPr>
        </p:nvSpPr>
        <p:spPr>
          <a:xfrm>
            <a:off x="0" y="1049338"/>
            <a:ext cx="9144000" cy="5580062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Point out a new venue for Internet failure recovery.</a:t>
            </a:r>
          </a:p>
          <a:p>
            <a:pPr eaLnBrk="1" hangingPunct="1"/>
            <a:r>
              <a:rPr lang="en-US" altLang="zh-CN" dirty="0" smtClean="0"/>
              <a:t>Evaluate the potential routing diversity via IXP and PR with the most complete AS topology graph.</a:t>
            </a:r>
          </a:p>
          <a:p>
            <a:pPr eaLnBrk="1" hangingPunct="1"/>
            <a:r>
              <a:rPr lang="en-US" altLang="zh-CN" dirty="0" smtClean="0"/>
              <a:t>40%-80% of affected &lt;</a:t>
            </a:r>
            <a:r>
              <a:rPr lang="en-US" altLang="zh-CN" dirty="0" err="1" smtClean="0"/>
              <a:t>Src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Dst</a:t>
            </a:r>
            <a:r>
              <a:rPr lang="en-US" altLang="zh-CN" dirty="0" smtClean="0"/>
              <a:t>&gt;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AS pairs can be recovered via IXP and PR with multiple paths and moderate shifted paths.</a:t>
            </a:r>
          </a:p>
          <a:p>
            <a:pPr eaLnBrk="1" hangingPunct="1"/>
            <a:r>
              <a:rPr lang="en-US" altLang="zh-CN" dirty="0" smtClean="0"/>
              <a:t>Possible and practical mechanisms to utilize potential routing diversity. 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r>
              <a:rPr lang="en-US" altLang="zh-CN" dirty="0" smtClean="0"/>
              <a:t>Look forward to feedback and collaborations from IXP/ISPs!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809625"/>
          </a:xfrm>
        </p:spPr>
        <p:txBody>
          <a:bodyPr anchor="ctr"/>
          <a:lstStyle/>
          <a:p>
            <a:pPr eaLnBrk="1" hangingPunct="1"/>
            <a:r>
              <a:rPr lang="en-US" altLang="zh-CN" smtClean="0"/>
              <a:t>Example: Taiwan earthquake incident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81400" y="969963"/>
            <a:ext cx="5056188" cy="5049837"/>
          </a:xfrm>
        </p:spPr>
        <p:txBody>
          <a:bodyPr/>
          <a:lstStyle/>
          <a:p>
            <a:pPr eaLnBrk="1" hangingPunct="1"/>
            <a:r>
              <a:rPr lang="en-GB" altLang="zh-CN" sz="2000" dirty="0" smtClean="0"/>
              <a:t>Large earthquakes hit south of Taiwan on 26 December 2006</a:t>
            </a:r>
          </a:p>
          <a:p>
            <a:pPr eaLnBrk="1" hangingPunct="1"/>
            <a:r>
              <a:rPr lang="en-GB" altLang="zh-CN" sz="2000" dirty="0" smtClean="0">
                <a:solidFill>
                  <a:srgbClr val="000000"/>
                </a:solidFill>
              </a:rPr>
              <a:t>Only two of nine cross-sea cables </a:t>
            </a:r>
            <a:r>
              <a:rPr lang="en-GB" altLang="zh-CN" sz="2000" b="1" dirty="0" smtClean="0">
                <a:solidFill>
                  <a:srgbClr val="000000"/>
                </a:solidFill>
              </a:rPr>
              <a:t>not</a:t>
            </a:r>
            <a:r>
              <a:rPr lang="en-GB" altLang="zh-CN" sz="2000" dirty="0" smtClean="0">
                <a:solidFill>
                  <a:srgbClr val="000000"/>
                </a:solidFill>
              </a:rPr>
              <a:t> affected</a:t>
            </a:r>
          </a:p>
          <a:p>
            <a:pPr eaLnBrk="1" hangingPunct="1"/>
            <a:r>
              <a:rPr lang="en-GB" altLang="zh-CN" sz="2000" dirty="0" smtClean="0">
                <a:solidFill>
                  <a:srgbClr val="000000"/>
                </a:solidFill>
              </a:rPr>
              <a:t>There </a:t>
            </a:r>
            <a:r>
              <a:rPr lang="en-GB" altLang="zh-CN" sz="2000" dirty="0" smtClean="0">
                <a:solidFill>
                  <a:srgbClr val="000000"/>
                </a:solidFill>
              </a:rPr>
              <a:t>were still abundant </a:t>
            </a:r>
            <a:r>
              <a:rPr lang="en-GB" altLang="zh-CN" sz="2000" dirty="0" smtClean="0">
                <a:solidFill>
                  <a:srgbClr val="000000"/>
                </a:solidFill>
              </a:rPr>
              <a:t>physical level connectivity there, but </a:t>
            </a:r>
            <a:r>
              <a:rPr lang="en-GB" altLang="zh-CN" sz="2000" dirty="0" smtClean="0">
                <a:solidFill>
                  <a:srgbClr val="000000"/>
                </a:solidFill>
              </a:rPr>
              <a:t>it </a:t>
            </a:r>
            <a:r>
              <a:rPr lang="en-GB" altLang="zh-CN" sz="2000" dirty="0" smtClean="0">
                <a:solidFill>
                  <a:srgbClr val="000000"/>
                </a:solidFill>
              </a:rPr>
              <a:t>took too long for ISPs to find them and use them.</a:t>
            </a:r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66800"/>
            <a:ext cx="3335337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4641850" y="1752600"/>
            <a:ext cx="3905250" cy="427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defTabSz="457200">
              <a:spcBef>
                <a:spcPct val="20000"/>
              </a:spcBef>
              <a:buClr>
                <a:srgbClr val="000000"/>
              </a:buClr>
              <a:buFont typeface="Wingdings" pitchFamily="2" charset="2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altLang="zh-CN" sz="1100" b="1" dirty="0" smtClean="0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t> </a:t>
            </a:r>
            <a:fld id="{6F972F66-9F82-43D3-974E-7C3C70D656BE}" type="slidenum">
              <a:rPr lang="en-GB" altLang="zh-CN" sz="1100" b="1">
                <a:solidFill>
                  <a:srgbClr val="FFFFFF"/>
                </a:solidFill>
                <a:latin typeface="Calibri" pitchFamily="34" charset="0"/>
                <a:ea typeface="宋体" charset="-122"/>
              </a:rPr>
              <a:pPr algn="r" defTabSz="457200">
                <a:spcBef>
                  <a:spcPct val="20000"/>
                </a:spcBef>
                <a:buClr>
                  <a:srgbClr val="000000"/>
                </a:buClr>
                <a:buFont typeface="Wingdings" pitchFamily="2" charset="2"/>
                <a:buNone/>
                <a:tabLst>
                  <a:tab pos="569913" algn="l"/>
                  <a:tab pos="1484313" algn="l"/>
                  <a:tab pos="2398713" algn="l"/>
                  <a:tab pos="3313113" algn="l"/>
                  <a:tab pos="4227513" algn="l"/>
                  <a:tab pos="5141913" algn="l"/>
                  <a:tab pos="6056313" algn="l"/>
                  <a:tab pos="6970713" algn="l"/>
                  <a:tab pos="7885113" algn="l"/>
                  <a:tab pos="8799513" algn="l"/>
                  <a:tab pos="9713913" algn="l"/>
                </a:tabLst>
              </a:pPr>
              <a:t>3</a:t>
            </a:fld>
            <a:endParaRPr lang="en-GB" altLang="zh-CN" sz="1100" b="1" dirty="0">
              <a:solidFill>
                <a:srgbClr val="FFFFFF"/>
              </a:solidFill>
              <a:latin typeface="Calibri" pitchFamily="34" charset="0"/>
              <a:ea typeface="宋体" charset="-122"/>
            </a:endParaRPr>
          </a:p>
        </p:txBody>
      </p:sp>
      <p:sp>
        <p:nvSpPr>
          <p:cNvPr id="7" name="内容占位符 3"/>
          <p:cNvSpPr txBox="1">
            <a:spLocks/>
          </p:cNvSpPr>
          <p:nvPr/>
        </p:nvSpPr>
        <p:spPr>
          <a:xfrm>
            <a:off x="-76200" y="6488113"/>
            <a:ext cx="8763000" cy="369887"/>
          </a:xfrm>
          <a:prstGeom prst="rect">
            <a:avLst/>
          </a:prstGeom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rgbClr val="990099"/>
              </a:buClr>
              <a:buFont typeface="Wingdings" pitchFamily="2" charset="2"/>
              <a:buNone/>
              <a:defRPr/>
            </a:pPr>
            <a:r>
              <a:rPr lang="en-US" altLang="zh-CN" sz="1200" b="1" kern="0" dirty="0">
                <a:latin typeface="+mn-lt"/>
                <a:ea typeface="+mn-ea"/>
              </a:rPr>
              <a:t>figures cited from "Aftershocks from the Taiwan Earthquakes: Shaking up Internet transit in Asia, NANOG42"</a:t>
            </a:r>
            <a:endParaRPr lang="zh-CN" altLang="en-US" sz="1200" kern="0" dirty="0">
              <a:latin typeface="+mn-lt"/>
              <a:ea typeface="+mn-ea"/>
            </a:endParaRPr>
          </a:p>
        </p:txBody>
      </p:sp>
      <p:pic>
        <p:nvPicPr>
          <p:cNvPr id="1741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332162"/>
            <a:ext cx="4572000" cy="2916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/>
              <a:t>How reliable the Internet is?</a:t>
            </a:r>
          </a:p>
        </p:txBody>
      </p:sp>
      <p:sp>
        <p:nvSpPr>
          <p:cNvPr id="18435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Internet is not as reliable as people expected! [Wu, CoNEXT’07]</a:t>
            </a:r>
          </a:p>
          <a:p>
            <a:pPr lvl="1" eaLnBrk="1" hangingPunct="1"/>
            <a:r>
              <a:rPr lang="en-US" altLang="zh-CN" smtClean="0"/>
              <a:t>32% ASes are vulnerable to a single critical customer-provider link cut</a:t>
            </a:r>
          </a:p>
          <a:p>
            <a:pPr lvl="1" eaLnBrk="1" hangingPunct="1"/>
            <a:r>
              <a:rPr lang="en-US" altLang="zh-CN" smtClean="0"/>
              <a:t>93.7% Tier-1 ISP’s single-homed customers are lost from the peered ISP due to Tier-1 depeering</a:t>
            </a:r>
            <a:endParaRPr lang="en-US" altLang="zh-CN" sz="2000" smtClean="0"/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Our question: </a:t>
            </a:r>
            <a:r>
              <a:rPr lang="en-US" altLang="zh-CN" smtClean="0">
                <a:solidFill>
                  <a:srgbClr val="990099"/>
                </a:solidFill>
              </a:rPr>
              <a:t>can we find more resources to increase the Internet reliability especially when Internet emergency happens?</a:t>
            </a:r>
            <a:r>
              <a:rPr lang="en-US" altLang="zh-CN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</a:p>
          <a:p>
            <a:r>
              <a:rPr lang="en-US" altLang="zh-CN" dirty="0" smtClean="0"/>
              <a:t>Where are the potential resources?</a:t>
            </a:r>
          </a:p>
          <a:p>
            <a:r>
              <a:rPr lang="en-US" altLang="zh-CN" dirty="0" smtClean="0"/>
              <a:t>How much </a:t>
            </a:r>
            <a:r>
              <a:rPr lang="en-US" altLang="zh-CN" dirty="0" smtClean="0"/>
              <a:t>potential resources are there?</a:t>
            </a:r>
            <a:endParaRPr lang="en-US" altLang="zh-CN" dirty="0" smtClean="0"/>
          </a:p>
          <a:p>
            <a:r>
              <a:rPr lang="en-US" altLang="zh-CN" dirty="0" smtClean="0"/>
              <a:t>How to use the potential resources?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smtClean="0"/>
              <a:t>Basic Idea</a:t>
            </a:r>
          </a:p>
        </p:txBody>
      </p:sp>
      <p:sp>
        <p:nvSpPr>
          <p:cNvPr id="19459" name="内容占位符 2"/>
          <p:cNvSpPr>
            <a:spLocks noGrp="1"/>
          </p:cNvSpPr>
          <p:nvPr>
            <p:ph idx="4294967295"/>
          </p:nvPr>
        </p:nvSpPr>
        <p:spPr>
          <a:xfrm>
            <a:off x="107950" y="990600"/>
            <a:ext cx="8820150" cy="511175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Two places where we can find more routing diversities:</a:t>
            </a:r>
          </a:p>
          <a:p>
            <a:pPr lvl="1" eaLnBrk="1" hangingPunct="1"/>
            <a:r>
              <a:rPr lang="en-US" altLang="zh-CN" dirty="0" smtClean="0"/>
              <a:t>Internet </a:t>
            </a:r>
            <a:r>
              <a:rPr lang="en-US" altLang="zh-CN" dirty="0" err="1" smtClean="0"/>
              <a:t>eXchange</a:t>
            </a:r>
            <a:r>
              <a:rPr lang="en-US" altLang="zh-CN" dirty="0" smtClean="0"/>
              <a:t> Points (IXPs)</a:t>
            </a:r>
          </a:p>
          <a:p>
            <a:pPr lvl="2" eaLnBrk="1" hangingPunct="1"/>
            <a:r>
              <a:rPr lang="en-US" altLang="zh-CN" dirty="0" smtClean="0"/>
              <a:t>Co-location where multiple </a:t>
            </a:r>
            <a:r>
              <a:rPr lang="en-US" altLang="zh-CN" dirty="0" err="1" smtClean="0"/>
              <a:t>ASes</a:t>
            </a:r>
            <a:r>
              <a:rPr lang="en-US" altLang="zh-CN" dirty="0" smtClean="0"/>
              <a:t> exchange their traffic</a:t>
            </a:r>
          </a:p>
          <a:p>
            <a:pPr lvl="2" eaLnBrk="1" hangingPunct="1"/>
            <a:r>
              <a:rPr lang="en-US" altLang="zh-CN" dirty="0" smtClean="0"/>
              <a:t>Participant </a:t>
            </a:r>
            <a:r>
              <a:rPr lang="en-US" altLang="zh-CN" dirty="0" err="1" smtClean="0"/>
              <a:t>ASes</a:t>
            </a:r>
            <a:r>
              <a:rPr lang="en-US" altLang="zh-CN" dirty="0" smtClean="0"/>
              <a:t> in an IXP may not be connected via BGP</a:t>
            </a:r>
          </a:p>
          <a:p>
            <a:pPr lvl="1" eaLnBrk="1" hangingPunct="1"/>
            <a:r>
              <a:rPr lang="en-US" altLang="zh-CN" dirty="0" smtClean="0"/>
              <a:t>Internet valley-free routing policy</a:t>
            </a:r>
          </a:p>
          <a:p>
            <a:pPr lvl="2" eaLnBrk="1" hangingPunct="1"/>
            <a:r>
              <a:rPr lang="en-US" altLang="zh-CN" dirty="0" smtClean="0"/>
              <a:t>AS relationships: customer-provider, peering, sibling</a:t>
            </a:r>
          </a:p>
          <a:p>
            <a:pPr lvl="2" eaLnBrk="1" hangingPunct="1"/>
            <a:r>
              <a:rPr lang="en-US" altLang="zh-CN" dirty="0" smtClean="0"/>
              <a:t>Peering relaxation (PR): allow one AS to carry traffic from the other to its provider</a:t>
            </a:r>
          </a:p>
          <a:p>
            <a:pPr lvl="2" eaLnBrk="1" hangingPunct="1"/>
            <a:r>
              <a:rPr lang="en-US" altLang="zh-CN" dirty="0" smtClean="0"/>
              <a:t>Mentioned in [Wu, CoNEXT’07], but </a:t>
            </a:r>
            <a:r>
              <a:rPr lang="en-US" altLang="zh-CN" dirty="0" smtClean="0"/>
              <a:t>no evaluation</a:t>
            </a:r>
            <a:endParaRPr lang="en-US" altLang="zh-CN" b="1" dirty="0" smtClean="0"/>
          </a:p>
          <a:p>
            <a:pPr eaLnBrk="1" hangingPunct="1"/>
            <a:r>
              <a:rPr lang="en-US" altLang="zh-CN" dirty="0" smtClean="0"/>
              <a:t>Our main focus:</a:t>
            </a:r>
            <a:r>
              <a:rPr lang="en-US" altLang="zh-CN" b="1" dirty="0" smtClean="0"/>
              <a:t> </a:t>
            </a:r>
          </a:p>
          <a:p>
            <a:pPr lvl="1" eaLnBrk="1" hangingPunct="1"/>
            <a:r>
              <a:rPr lang="en-US" altLang="zh-CN" dirty="0" smtClean="0">
                <a:solidFill>
                  <a:srgbClr val="990099"/>
                </a:solidFill>
              </a:rPr>
              <a:t>How much can we gain from these two potential resources, i.e., IXP and PR?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</a:p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Where are the potential resources?</a:t>
            </a:r>
          </a:p>
          <a:p>
            <a:r>
              <a:rPr lang="en-US" altLang="zh-CN" dirty="0" smtClean="0"/>
              <a:t>How much help could provide?</a:t>
            </a:r>
          </a:p>
          <a:p>
            <a:r>
              <a:rPr lang="en-US" altLang="zh-CN" dirty="0" smtClean="0"/>
              <a:t>How to use the potential resources?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9144000" cy="809625"/>
          </a:xfrm>
        </p:spPr>
        <p:txBody>
          <a:bodyPr anchor="ctr"/>
          <a:lstStyle/>
          <a:p>
            <a:pPr eaLnBrk="1" hangingPunct="1"/>
            <a:r>
              <a:rPr lang="en-US" altLang="zh-CN" smtClean="0"/>
              <a:t>Dataset for Evaluation</a:t>
            </a:r>
          </a:p>
        </p:txBody>
      </p:sp>
      <p:sp>
        <p:nvSpPr>
          <p:cNvPr id="20483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Most complete AS topology graph</a:t>
            </a:r>
          </a:p>
          <a:p>
            <a:pPr lvl="1" eaLnBrk="1" hangingPunct="1"/>
            <a:r>
              <a:rPr lang="en-US" altLang="zh-CN" smtClean="0"/>
              <a:t>BGP data </a:t>
            </a:r>
          </a:p>
          <a:p>
            <a:pPr lvl="2" eaLnBrk="1" hangingPunct="1"/>
            <a:r>
              <a:rPr lang="en-US" altLang="zh-CN" smtClean="0"/>
              <a:t>Route Views, RIPE/RIS, Abilene, CERNET BGP View</a:t>
            </a:r>
          </a:p>
          <a:p>
            <a:pPr lvl="1" eaLnBrk="1" hangingPunct="1"/>
            <a:r>
              <a:rPr lang="en-US" altLang="zh-CN" smtClean="0"/>
              <a:t>P2P traceroute</a:t>
            </a:r>
          </a:p>
          <a:p>
            <a:pPr lvl="2" eaLnBrk="1" hangingPunct="1"/>
            <a:r>
              <a:rPr lang="en-US" altLang="zh-CN" smtClean="0"/>
              <a:t>Traceroute data from 992</a:t>
            </a:r>
            <a:r>
              <a:rPr lang="en-US" altLang="zh-CN" i="1" smtClean="0"/>
              <a:t>, </a:t>
            </a:r>
            <a:r>
              <a:rPr lang="en-US" altLang="zh-CN" smtClean="0"/>
              <a:t>000 IPs in over 3</a:t>
            </a:r>
            <a:r>
              <a:rPr lang="en-US" altLang="zh-CN" i="1" smtClean="0"/>
              <a:t>, </a:t>
            </a:r>
            <a:r>
              <a:rPr lang="en-US" altLang="zh-CN" smtClean="0"/>
              <a:t>700 ASes</a:t>
            </a:r>
          </a:p>
          <a:p>
            <a:pPr lvl="1" eaLnBrk="1" hangingPunct="1"/>
            <a:r>
              <a:rPr lang="en-US" altLang="zh-CN" smtClean="0"/>
              <a:t>In total, 120K AS links with AS relationships</a:t>
            </a:r>
          </a:p>
          <a:p>
            <a:pPr lvl="1" eaLnBrk="1" hangingPunct="1"/>
            <a:r>
              <a:rPr lang="en-US" altLang="zh-CN" smtClean="0">
                <a:solidFill>
                  <a:srgbClr val="990099"/>
                </a:solidFill>
              </a:rPr>
              <a:t>http://aqualab.cs.northwestern.edu/projects/SidewalkEnds.html</a:t>
            </a:r>
            <a:r>
              <a:rPr lang="en-US" altLang="zh-CN" smtClean="0"/>
              <a:t> [Chen et al, CoNEXT’09]</a:t>
            </a:r>
          </a:p>
          <a:p>
            <a:pPr eaLnBrk="1" hangingPunct="1"/>
            <a:r>
              <a:rPr lang="en-US" altLang="zh-CN" smtClean="0"/>
              <a:t>IXP data</a:t>
            </a:r>
          </a:p>
          <a:p>
            <a:pPr lvl="1" eaLnBrk="1" hangingPunct="1"/>
            <a:r>
              <a:rPr lang="en-US" altLang="zh-CN" smtClean="0"/>
              <a:t>PCH + Peeringdb + Euro-IX (~200 IXPs)</a:t>
            </a:r>
          </a:p>
          <a:p>
            <a:pPr lvl="1" eaLnBrk="1" hangingPunct="1"/>
            <a:r>
              <a:rPr lang="en-US" altLang="zh-CN" smtClean="0"/>
              <a:t>3468 participant ASes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Failure Models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Tier-1 depeering</a:t>
            </a:r>
          </a:p>
          <a:p>
            <a:pPr lvl="1" eaLnBrk="1" hangingPunct="1"/>
            <a:r>
              <a:rPr lang="en-US" altLang="zh-CN" smtClean="0"/>
              <a:t>Real example: Cogent and Level3 depeering</a:t>
            </a:r>
          </a:p>
          <a:p>
            <a:pPr eaLnBrk="1" hangingPunct="1"/>
            <a:r>
              <a:rPr lang="en-US" altLang="zh-CN" smtClean="0"/>
              <a:t>Tier-1 provider-customer link teardown</a:t>
            </a:r>
          </a:p>
          <a:p>
            <a:pPr lvl="1" eaLnBrk="1" hangingPunct="1"/>
            <a:r>
              <a:rPr lang="en-US" altLang="zh-CN" smtClean="0"/>
              <a:t>Reported in NANOG forum</a:t>
            </a:r>
          </a:p>
          <a:p>
            <a:pPr eaLnBrk="1" hangingPunct="1"/>
            <a:r>
              <a:rPr lang="en-US" altLang="zh-CN" smtClean="0"/>
              <a:t>Mixed types of link breakdown</a:t>
            </a:r>
          </a:p>
          <a:p>
            <a:pPr lvl="1" eaLnBrk="1" hangingPunct="1"/>
            <a:r>
              <a:rPr lang="en-US" altLang="zh-CN" smtClean="0"/>
              <a:t>9.11 event, Taiwan earthquakes, 2003 Northeast blackout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模板">
  <a:themeElements>
    <a:clrScheme name="模板 2">
      <a:dk1>
        <a:srgbClr val="000000"/>
      </a:dk1>
      <a:lt1>
        <a:srgbClr val="FFFFFF"/>
      </a:lt1>
      <a:dk2>
        <a:srgbClr val="000000"/>
      </a:dk2>
      <a:lt2>
        <a:srgbClr val="99CCFF"/>
      </a:lt2>
      <a:accent1>
        <a:srgbClr val="CCCCFF"/>
      </a:accent1>
      <a:accent2>
        <a:srgbClr val="000066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005C"/>
      </a:accent6>
      <a:hlink>
        <a:srgbClr val="00B200"/>
      </a:hlink>
      <a:folHlink>
        <a:srgbClr val="CCFF33"/>
      </a:folHlink>
    </a:clrScheme>
    <a:fontScheme name="模板">
      <a:majorFont>
        <a:latin typeface="Tahoma"/>
        <a:ea typeface="华文新魏"/>
        <a:cs typeface=""/>
      </a:majorFont>
      <a:minorFont>
        <a:latin typeface="Tahoma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>
            <a:alpha val="39000"/>
          </a:schemeClr>
        </a:solidFill>
        <a:ln w="9525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华文新魏" pitchFamily="2" charset="-122"/>
            <a:ea typeface="华文新魏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>
            <a:alpha val="39000"/>
          </a:schemeClr>
        </a:solidFill>
        <a:ln w="9525" cap="flat" cmpd="sng" algn="ctr">
          <a:solidFill>
            <a:srgbClr val="FF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华文新魏" pitchFamily="2" charset="-122"/>
            <a:ea typeface="华文新魏" pitchFamily="2" charset="-122"/>
          </a:defRPr>
        </a:defPPr>
      </a:lstStyle>
    </a:lnDef>
  </a:objectDefaults>
  <a:extraClrSchemeLst>
    <a:extraClrScheme>
      <a:clrScheme name="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母版</Template>
  <TotalTime>6332</TotalTime>
  <Words>1059</Words>
  <Application>Microsoft Office PowerPoint</Application>
  <PresentationFormat>On-screen Show (4:3)</PresentationFormat>
  <Paragraphs>197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模板</vt:lpstr>
      <vt:lpstr>Equation</vt:lpstr>
      <vt:lpstr>Evaluating Potential Routing Diversity for Internet Failure Recovery</vt:lpstr>
      <vt:lpstr>Internet Failures</vt:lpstr>
      <vt:lpstr>Example: Taiwan earthquake incident</vt:lpstr>
      <vt:lpstr>How reliable the Internet is?</vt:lpstr>
      <vt:lpstr>Roadmap</vt:lpstr>
      <vt:lpstr>Basic Idea</vt:lpstr>
      <vt:lpstr>Roadmap</vt:lpstr>
      <vt:lpstr>Dataset for Evaluation</vt:lpstr>
      <vt:lpstr>Failure Models</vt:lpstr>
      <vt:lpstr>Evaluation Metrics</vt:lpstr>
      <vt:lpstr>Results: Tier-1 Depeering</vt:lpstr>
      <vt:lpstr>Results: Tier-1 Depeering</vt:lpstr>
      <vt:lpstr>Results: Tier-1 Depeering</vt:lpstr>
      <vt:lpstr>Roadmap</vt:lpstr>
      <vt:lpstr>Economic model</vt:lpstr>
      <vt:lpstr>Communication channel </vt:lpstr>
      <vt:lpstr>Automatic communications: query phase</vt:lpstr>
      <vt:lpstr>Automatic communications: Check availability</vt:lpstr>
      <vt:lpstr>Automatic communications: reply phase</vt:lpstr>
      <vt:lpstr>Automatic communications: ACK phase</vt:lpstr>
      <vt:lpstr>Automatic communications: new BGP session</vt:lpstr>
      <vt:lpstr>Optimal selection of helper ISPs</vt:lpstr>
      <vt:lpstr>Selection heuristic </vt:lpstr>
      <vt:lpstr>Selection heuristic </vt:lpstr>
      <vt:lpstr>Selection heuristic </vt:lpstr>
      <vt:lpstr>Selection heuristic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</dc:creator>
  <cp:lastModifiedBy>Yan Chen</cp:lastModifiedBy>
  <cp:revision>373</cp:revision>
  <cp:lastPrinted>1601-01-01T00:00:00Z</cp:lastPrinted>
  <dcterms:created xsi:type="dcterms:W3CDTF">2010-03-07T16:25:11Z</dcterms:created>
  <dcterms:modified xsi:type="dcterms:W3CDTF">2010-06-15T02:50:22Z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