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7" r:id="rId1"/>
    <p:sldMasterId id="2147483810" r:id="rId2"/>
  </p:sldMasterIdLst>
  <p:notesMasterIdLst>
    <p:notesMasterId r:id="rId35"/>
  </p:notesMasterIdLst>
  <p:handoutMasterIdLst>
    <p:handoutMasterId r:id="rId36"/>
  </p:handoutMasterIdLst>
  <p:sldIdLst>
    <p:sldId id="555" r:id="rId3"/>
    <p:sldId id="554" r:id="rId4"/>
    <p:sldId id="564" r:id="rId5"/>
    <p:sldId id="563" r:id="rId6"/>
    <p:sldId id="477" r:id="rId7"/>
    <p:sldId id="536" r:id="rId8"/>
    <p:sldId id="537" r:id="rId9"/>
    <p:sldId id="557" r:id="rId10"/>
    <p:sldId id="556" r:id="rId11"/>
    <p:sldId id="533" r:id="rId12"/>
    <p:sldId id="451" r:id="rId13"/>
    <p:sldId id="560" r:id="rId14"/>
    <p:sldId id="538" r:id="rId15"/>
    <p:sldId id="543" r:id="rId16"/>
    <p:sldId id="562" r:id="rId17"/>
    <p:sldId id="540" r:id="rId18"/>
    <p:sldId id="541" r:id="rId19"/>
    <p:sldId id="561" r:id="rId20"/>
    <p:sldId id="565" r:id="rId21"/>
    <p:sldId id="553" r:id="rId22"/>
    <p:sldId id="542" r:id="rId23"/>
    <p:sldId id="544" r:id="rId24"/>
    <p:sldId id="545" r:id="rId25"/>
    <p:sldId id="546" r:id="rId26"/>
    <p:sldId id="547" r:id="rId27"/>
    <p:sldId id="519" r:id="rId28"/>
    <p:sldId id="548" r:id="rId29"/>
    <p:sldId id="549" r:id="rId30"/>
    <p:sldId id="550" r:id="rId31"/>
    <p:sldId id="551" r:id="rId32"/>
    <p:sldId id="535" r:id="rId33"/>
    <p:sldId id="470" r:id="rId34"/>
  </p:sldIdLst>
  <p:sldSz cx="9144000" cy="6858000" type="screen4x3"/>
  <p:notesSz cx="6997700" cy="9271000"/>
  <p:defaultTextStyle>
    <a:defPPr>
      <a:defRPr lang="zh-CN"/>
    </a:defPPr>
    <a:lvl1pPr algn="l" rtl="0" fontAlgn="base">
      <a:spcBef>
        <a:spcPct val="0"/>
      </a:spcBef>
      <a:spcAft>
        <a:spcPct val="0"/>
      </a:spcAft>
      <a:defRPr sz="2800" i="1" kern="1200">
        <a:solidFill>
          <a:schemeClr val="folHlink"/>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800" i="1" kern="1200">
        <a:solidFill>
          <a:schemeClr val="folHlink"/>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800" i="1" kern="1200">
        <a:solidFill>
          <a:schemeClr val="folHlink"/>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800" i="1" kern="1200">
        <a:solidFill>
          <a:schemeClr val="folHlink"/>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800" i="1" kern="1200">
        <a:solidFill>
          <a:schemeClr val="folHlink"/>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i="1" kern="1200">
        <a:solidFill>
          <a:schemeClr val="folHlink"/>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i="1" kern="1200">
        <a:solidFill>
          <a:schemeClr val="folHlink"/>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i="1" kern="1200">
        <a:solidFill>
          <a:schemeClr val="folHlink"/>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i="1" kern="1200">
        <a:solidFill>
          <a:schemeClr val="folHlink"/>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CC3300"/>
    <a:srgbClr val="3399FF"/>
    <a:srgbClr val="66FF33"/>
    <a:srgbClr val="FF3300"/>
    <a:srgbClr val="000099"/>
    <a:srgbClr val="FF7C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6" y="437"/>
      </p:cViewPr>
      <p:guideLst>
        <p:guide orient="horz" pos="2160"/>
        <p:guide pos="2880"/>
      </p:guideLst>
    </p:cSldViewPr>
  </p:slideViewPr>
  <p:outlineViewPr>
    <p:cViewPr>
      <p:scale>
        <a:sx n="33" d="100"/>
        <a:sy n="33" d="100"/>
      </p:scale>
      <p:origin x="48" y="78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4.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i="0">
                <a:solidFill>
                  <a:schemeClr val="tx1"/>
                </a:solidFill>
              </a:defRPr>
            </a:lvl1pPr>
          </a:lstStyle>
          <a:p>
            <a:endParaRPr lang="en-US"/>
          </a:p>
        </p:txBody>
      </p:sp>
      <p:sp>
        <p:nvSpPr>
          <p:cNvPr id="2324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i="0">
                <a:solidFill>
                  <a:schemeClr val="tx1"/>
                </a:solidFill>
              </a:defRPr>
            </a:lvl1pPr>
          </a:lstStyle>
          <a:p>
            <a:endParaRPr lang="en-US"/>
          </a:p>
        </p:txBody>
      </p:sp>
      <p:sp>
        <p:nvSpPr>
          <p:cNvPr id="232452"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i="0">
                <a:solidFill>
                  <a:schemeClr val="tx1"/>
                </a:solidFill>
              </a:defRPr>
            </a:lvl1pPr>
          </a:lstStyle>
          <a:p>
            <a:endParaRPr lang="en-US"/>
          </a:p>
        </p:txBody>
      </p:sp>
      <p:sp>
        <p:nvSpPr>
          <p:cNvPr id="232453"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i="0">
                <a:solidFill>
                  <a:schemeClr val="tx1"/>
                </a:solidFill>
              </a:defRPr>
            </a:lvl1pPr>
          </a:lstStyle>
          <a:p>
            <a:fld id="{9B0F3A77-5689-4447-9023-CA04F9FEF315}" type="slidenum">
              <a:rPr lang="en-US"/>
              <a:pPr/>
              <a:t>‹#›</a:t>
            </a:fld>
            <a:endParaRPr lang="en-US"/>
          </a:p>
        </p:txBody>
      </p:sp>
    </p:spTree>
    <p:extLst>
      <p:ext uri="{BB962C8B-B14F-4D97-AF65-F5344CB8AC3E}">
        <p14:creationId xmlns:p14="http://schemas.microsoft.com/office/powerpoint/2010/main" val="1138224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i="0">
                <a:solidFill>
                  <a:schemeClr val="tx1"/>
                </a:solidFill>
              </a:defRPr>
            </a:lvl1pPr>
          </a:lstStyle>
          <a:p>
            <a:endParaRPr lang="en-US" altLang="zh-CN"/>
          </a:p>
        </p:txBody>
      </p:sp>
      <p:sp>
        <p:nvSpPr>
          <p:cNvPr id="307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i="0">
                <a:solidFill>
                  <a:schemeClr val="tx1"/>
                </a:solidFill>
              </a:defRPr>
            </a:lvl1pPr>
          </a:lstStyle>
          <a:p>
            <a:endParaRPr lang="en-US" altLang="zh-CN"/>
          </a:p>
        </p:txBody>
      </p:sp>
      <p:sp>
        <p:nvSpPr>
          <p:cNvPr id="27652"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8"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i="0">
                <a:solidFill>
                  <a:schemeClr val="tx1"/>
                </a:solidFill>
              </a:defRPr>
            </a:lvl1pPr>
          </a:lstStyle>
          <a:p>
            <a:endParaRPr lang="en-US" altLang="zh-CN"/>
          </a:p>
        </p:txBody>
      </p:sp>
      <p:sp>
        <p:nvSpPr>
          <p:cNvPr id="3079"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i="0">
                <a:solidFill>
                  <a:schemeClr val="tx1"/>
                </a:solidFill>
              </a:defRPr>
            </a:lvl1pPr>
          </a:lstStyle>
          <a:p>
            <a:fld id="{C546C669-CE94-4763-9B61-1CC392CCC668}" type="slidenum">
              <a:rPr lang="en-US" altLang="zh-CN"/>
              <a:pPr/>
              <a:t>‹#›</a:t>
            </a:fld>
            <a:endParaRPr lang="en-US" altLang="zh-CN"/>
          </a:p>
        </p:txBody>
      </p:sp>
    </p:spTree>
    <p:extLst>
      <p:ext uri="{BB962C8B-B14F-4D97-AF65-F5344CB8AC3E}">
        <p14:creationId xmlns:p14="http://schemas.microsoft.com/office/powerpoint/2010/main" val="2188034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122"/>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122"/>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122"/>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122"/>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5113A1A2-949E-4B67-B76B-C60C98A3F064}" type="slidenum">
              <a:rPr lang="en-US" altLang="zh-CN" sz="1200" i="0">
                <a:solidFill>
                  <a:schemeClr val="tx1"/>
                </a:solidFill>
              </a:rPr>
              <a:pPr eaLnBrk="1" hangingPunct="1"/>
              <a:t>1</a:t>
            </a:fld>
            <a:endParaRPr lang="en-US" altLang="zh-CN" sz="120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
            </a:r>
            <a:br>
              <a:rPr lang="en-US" altLang="zh-CN" smtClean="0"/>
            </a:br>
            <a:endParaRPr lang="en-US" altLang="zh-CN" smtClean="0"/>
          </a:p>
          <a:p>
            <a:pPr eaLnBrk="1" hangingPunct="1"/>
            <a:endParaRPr lang="en-US" altLang="zh-CN" smtClean="0"/>
          </a:p>
        </p:txBody>
      </p:sp>
    </p:spTree>
    <p:extLst>
      <p:ext uri="{BB962C8B-B14F-4D97-AF65-F5344CB8AC3E}">
        <p14:creationId xmlns:p14="http://schemas.microsoft.com/office/powerpoint/2010/main" val="2137343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68368C4A-4401-4B76-9F6C-4EB4FF6116F3}" type="slidenum">
              <a:rPr lang="en-US" altLang="zh-CN" sz="1200" i="0">
                <a:solidFill>
                  <a:schemeClr val="tx1"/>
                </a:solidFill>
              </a:rPr>
              <a:pPr algn="r" eaLnBrk="1" hangingPunct="1"/>
              <a:t>12</a:t>
            </a:fld>
            <a:endParaRPr lang="en-US" altLang="zh-CN" sz="1200" i="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Added Figure 4</a:t>
            </a:r>
          </a:p>
        </p:txBody>
      </p:sp>
    </p:spTree>
    <p:extLst>
      <p:ext uri="{BB962C8B-B14F-4D97-AF65-F5344CB8AC3E}">
        <p14:creationId xmlns:p14="http://schemas.microsoft.com/office/powerpoint/2010/main" val="94013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figures shows the change of DNS query type distribution from the local perspective. We use the entire collected dataset from the recursive resolvers to compute the numbers.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76995FD9-1589-43DE-926A-3119069A2008}" type="slidenum">
              <a:rPr lang="en-US" altLang="zh-CN" sz="1200" i="0">
                <a:solidFill>
                  <a:schemeClr val="tx1"/>
                </a:solidFill>
              </a:rPr>
              <a:pPr eaLnBrk="1" hangingPunct="1"/>
              <a:t>13</a:t>
            </a:fld>
            <a:endParaRPr lang="en-US" altLang="zh-CN" sz="1200" i="0">
              <a:solidFill>
                <a:schemeClr val="tx1"/>
              </a:solidFill>
            </a:endParaRPr>
          </a:p>
        </p:txBody>
      </p:sp>
    </p:spTree>
    <p:extLst>
      <p:ext uri="{BB962C8B-B14F-4D97-AF65-F5344CB8AC3E}">
        <p14:creationId xmlns:p14="http://schemas.microsoft.com/office/powerpoint/2010/main" val="147094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figures shows the change of DNS query type distribution from the root perspective. We use the queries issued to root servers to compute the numbers.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0C7BC073-25B4-4B9D-84E7-9278D8CD630A}" type="slidenum">
              <a:rPr lang="en-US" altLang="zh-CN" sz="1200" i="0">
                <a:solidFill>
                  <a:schemeClr val="tx1"/>
                </a:solidFill>
              </a:rPr>
              <a:pPr eaLnBrk="1" hangingPunct="1"/>
              <a:t>14</a:t>
            </a:fld>
            <a:endParaRPr lang="en-US" altLang="zh-CN" sz="1200" i="0">
              <a:solidFill>
                <a:schemeClr val="tx1"/>
              </a:solidFill>
            </a:endParaRPr>
          </a:p>
        </p:txBody>
      </p:sp>
    </p:spTree>
    <p:extLst>
      <p:ext uri="{BB962C8B-B14F-4D97-AF65-F5344CB8AC3E}">
        <p14:creationId xmlns:p14="http://schemas.microsoft.com/office/powerpoint/2010/main" val="337437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F0613022-A48C-4E56-BBAD-560B12BD8C86}" type="slidenum">
              <a:rPr lang="en-US" altLang="zh-CN" sz="1200" i="0">
                <a:solidFill>
                  <a:schemeClr val="tx1"/>
                </a:solidFill>
              </a:rPr>
              <a:pPr algn="r" eaLnBrk="1" hangingPunct="1"/>
              <a:t>15</a:t>
            </a:fld>
            <a:endParaRPr lang="en-US" altLang="zh-CN" sz="1200" i="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Added Figure 5</a:t>
            </a:r>
          </a:p>
        </p:txBody>
      </p:sp>
    </p:spTree>
    <p:extLst>
      <p:ext uri="{BB962C8B-B14F-4D97-AF65-F5344CB8AC3E}">
        <p14:creationId xmlns:p14="http://schemas.microsoft.com/office/powerpoint/2010/main" val="297113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Multiple existing works have examined the traffic validity from root servers. We revisit this issue in 2012.</a:t>
            </a:r>
          </a:p>
          <a:p>
            <a:r>
              <a:rPr lang="en-US" smtClean="0"/>
              <a:t>We examined 4 types of invalid traffic at root servers.</a:t>
            </a:r>
          </a:p>
          <a:p>
            <a:r>
              <a:rPr lang="en-US" smtClean="0"/>
              <a:t>…</a:t>
            </a:r>
          </a:p>
          <a:p>
            <a:r>
              <a:rPr lang="en-US" smtClean="0"/>
              <a:t>Please check out our paper for more details and the reference works where we quote the numbers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DA6E152F-5D29-4B83-9EE0-AFC1F7B61D9B}" type="slidenum">
              <a:rPr lang="en-US" altLang="zh-CN" sz="1200" i="0">
                <a:solidFill>
                  <a:schemeClr val="tx1"/>
                </a:solidFill>
              </a:rPr>
              <a:pPr eaLnBrk="1" hangingPunct="1"/>
              <a:t>16</a:t>
            </a:fld>
            <a:endParaRPr lang="en-US" altLang="zh-CN" sz="1200" i="0">
              <a:solidFill>
                <a:schemeClr val="tx1"/>
              </a:solidFill>
            </a:endParaRPr>
          </a:p>
        </p:txBody>
      </p:sp>
    </p:spTree>
    <p:extLst>
      <p:ext uri="{BB962C8B-B14F-4D97-AF65-F5344CB8AC3E}">
        <p14:creationId xmlns:p14="http://schemas.microsoft.com/office/powerpoint/2010/main" val="160837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TTL distribution is not affected by invalid traffic, because invalid traffic does not result in any response.</a:t>
            </a:r>
          </a:p>
          <a:p>
            <a:endParaRPr lang="en-US" smtClean="0"/>
          </a:p>
          <a:p>
            <a:r>
              <a:rPr lang="en-US" smtClean="0"/>
              <a:t>Four observations:</a:t>
            </a:r>
          </a:p>
          <a:p>
            <a:pPr>
              <a:buFontTx/>
              <a:buAutoNum type="arabicPeriod"/>
            </a:pPr>
            <a:r>
              <a:rPr lang="en-US" smtClean="0"/>
              <a:t>A and AAAA records have similar TTL</a:t>
            </a:r>
          </a:p>
          <a:p>
            <a:pPr>
              <a:buFontTx/>
              <a:buAutoNum type="arabicPeriod"/>
            </a:pPr>
            <a:r>
              <a:rPr lang="en-US" smtClean="0"/>
              <a:t>Compare to year 2000 results [Jung TON 2002], the TTL of A records become much shorter. 2000 results: 20% of A records have TTL &lt; 1 hour, 20% of A records have TTL &gt; 1 day. 2012 results: 90% of A records have TTL &lt; 1 hour. Possible cause: CDN and cloud</a:t>
            </a:r>
          </a:p>
          <a:p>
            <a:pPr>
              <a:buFontTx/>
              <a:buAutoNum type="arabicPeriod"/>
            </a:pPr>
            <a:r>
              <a:rPr lang="en-US" smtClean="0"/>
              <a:t>NS records have longer TTLs than A and AAAA records – consistent with findings in [Jung TON 2002]</a:t>
            </a:r>
          </a:p>
          <a:p>
            <a:pPr>
              <a:buFontTx/>
              <a:buAutoNum type="arabicPeriod"/>
            </a:pPr>
            <a:r>
              <a:rPr lang="en-US" smtClean="0"/>
              <a:t>Almost all records returned by root servers have TTL of 2 days.</a:t>
            </a:r>
          </a:p>
          <a:p>
            <a:pPr>
              <a:buFontTx/>
              <a:buAutoNum type="arabicPeriod"/>
            </a:pPr>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79C43F66-180F-4B9E-B58F-6B9D81F182A2}" type="slidenum">
              <a:rPr lang="en-US" altLang="zh-CN" sz="1200" i="0">
                <a:solidFill>
                  <a:schemeClr val="tx1"/>
                </a:solidFill>
              </a:rPr>
              <a:pPr eaLnBrk="1" hangingPunct="1"/>
              <a:t>17</a:t>
            </a:fld>
            <a:endParaRPr lang="en-US" altLang="zh-CN" sz="1200" i="0">
              <a:solidFill>
                <a:schemeClr val="tx1"/>
              </a:solidFill>
            </a:endParaRPr>
          </a:p>
        </p:txBody>
      </p:sp>
    </p:spTree>
    <p:extLst>
      <p:ext uri="{BB962C8B-B14F-4D97-AF65-F5344CB8AC3E}">
        <p14:creationId xmlns:p14="http://schemas.microsoft.com/office/powerpoint/2010/main" val="290625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418E67CB-D2B8-420B-969F-984533FE9F2D}" type="slidenum">
              <a:rPr lang="en-US" altLang="zh-CN" sz="1200" i="0">
                <a:solidFill>
                  <a:schemeClr val="tx1"/>
                </a:solidFill>
              </a:rPr>
              <a:pPr algn="r" eaLnBrk="1" hangingPunct="1"/>
              <a:t>18</a:t>
            </a:fld>
            <a:endParaRPr lang="en-US" altLang="zh-CN" sz="1200" i="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Added Figure 7 and 8</a:t>
            </a:r>
          </a:p>
        </p:txBody>
      </p:sp>
    </p:spTree>
    <p:extLst>
      <p:ext uri="{BB962C8B-B14F-4D97-AF65-F5344CB8AC3E}">
        <p14:creationId xmlns:p14="http://schemas.microsoft.com/office/powerpoint/2010/main" val="325161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89276A11-C039-4BCD-8366-8DCD11515698}" type="slidenum">
              <a:rPr lang="en-US" altLang="zh-CN" sz="1200" i="0">
                <a:solidFill>
                  <a:schemeClr val="tx1"/>
                </a:solidFill>
              </a:rPr>
              <a:pPr algn="r" eaLnBrk="1" hangingPunct="1"/>
              <a:t>21</a:t>
            </a:fld>
            <a:endParaRPr lang="en-US" altLang="zh-CN" sz="1200" i="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0648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Intuition:</a:t>
            </a:r>
          </a:p>
          <a:p>
            <a:r>
              <a:rPr lang="en-US" smtClean="0"/>
              <a:t>For any DNS query, the underlying process that generates it is likely to generate other related queries. For example, drive-by exploits typically involve a long redirection chain before the occurrence of an exploit. Malware frequently uses domain generation algorithms (DGAs) as a rendezvous technique to search for command and control updates.</a:t>
            </a:r>
          </a:p>
          <a:p>
            <a:endParaRPr lang="en-US" smtClean="0"/>
          </a:p>
          <a:p>
            <a:r>
              <a:rPr lang="en-US" smtClean="0"/>
              <a:t>Detection method:</a:t>
            </a:r>
          </a:p>
          <a:p>
            <a:r>
              <a:rPr lang="en-US" smtClean="0"/>
              <a:t>We propose to detect malicious domain groups by using the temporal correlation among DNS queries, given some well-known seed malicious domains (also known as anchor points).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752AD2F3-1937-4820-B0C8-987AA58E7217}" type="slidenum">
              <a:rPr lang="en-US" altLang="zh-CN" sz="1200" i="0">
                <a:solidFill>
                  <a:schemeClr val="tx1"/>
                </a:solidFill>
              </a:rPr>
              <a:pPr eaLnBrk="1" hangingPunct="1"/>
              <a:t>22</a:t>
            </a:fld>
            <a:endParaRPr lang="en-US" altLang="zh-CN" sz="1200" i="0">
              <a:solidFill>
                <a:schemeClr val="tx1"/>
              </a:solidFill>
            </a:endParaRPr>
          </a:p>
        </p:txBody>
      </p:sp>
    </p:spTree>
    <p:extLst>
      <p:ext uri="{BB962C8B-B14F-4D97-AF65-F5344CB8AC3E}">
        <p14:creationId xmlns:p14="http://schemas.microsoft.com/office/powerpoint/2010/main" val="2478732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Detecting correlated malicious domain groups using the DNS traffic collected from recursive resolvers is a challenging task.</a:t>
            </a:r>
          </a:p>
          <a:p>
            <a:r>
              <a:rPr lang="en-US" smtClean="0"/>
              <a:t>(with animation)</a:t>
            </a:r>
          </a:p>
          <a:p>
            <a:r>
              <a:rPr lang="en-US" smtClean="0"/>
              <a:t>In the ideal case, if we have prior knowledge that one domain is known to be malicious, and we know other domains that are queried by the same underlying process, we can easily detect the additional malicious domains.</a:t>
            </a:r>
          </a:p>
          <a:p>
            <a:r>
              <a:rPr lang="en-US" smtClean="0"/>
              <a:t>However, we face two major challenges when we try to use this intuition in practice.</a:t>
            </a:r>
          </a:p>
          <a:p>
            <a:r>
              <a:rPr lang="en-US" smtClean="0"/>
              <a:t>(with animation)</a:t>
            </a:r>
          </a:p>
          <a:p>
            <a:r>
              <a:rPr lang="en-US" smtClean="0"/>
              <a:t>First, the collected DNS traffic is always a mixture of queries belonging to many different groups. In the example, although the two malicious domains exhibit temporal correlation with the anchor malicious domain, it is hard to differentiate them from the other benign domains that are mixed together.</a:t>
            </a:r>
          </a:p>
          <a:p>
            <a:r>
              <a:rPr lang="en-US" smtClean="0"/>
              <a:t>Second, due to DNS caching effect, we may fail to observe some domain queries that should have been in the same group.</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F26F1D57-C07D-4220-A66F-D8CBC06668E7}" type="slidenum">
              <a:rPr lang="en-US" altLang="zh-CN" sz="1200" i="0">
                <a:solidFill>
                  <a:schemeClr val="tx1"/>
                </a:solidFill>
              </a:rPr>
              <a:pPr eaLnBrk="1" hangingPunct="1"/>
              <a:t>23</a:t>
            </a:fld>
            <a:endParaRPr lang="en-US" altLang="zh-CN" sz="1200" i="0">
              <a:solidFill>
                <a:schemeClr val="tx1"/>
              </a:solidFill>
            </a:endParaRPr>
          </a:p>
        </p:txBody>
      </p:sp>
    </p:spTree>
    <p:extLst>
      <p:ext uri="{BB962C8B-B14F-4D97-AF65-F5344CB8AC3E}">
        <p14:creationId xmlns:p14="http://schemas.microsoft.com/office/powerpoint/2010/main" val="313003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47A222ED-992B-4953-9161-D8730B11C4C7}" type="slidenum">
              <a:rPr lang="en-US" altLang="zh-CN" sz="1200" i="0">
                <a:solidFill>
                  <a:schemeClr val="tx1"/>
                </a:solidFill>
              </a:rPr>
              <a:pPr eaLnBrk="1" hangingPunct="1"/>
              <a:t>2</a:t>
            </a:fld>
            <a:endParaRPr lang="en-US" altLang="zh-CN" sz="1200" i="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
            </a:r>
            <a:br>
              <a:rPr lang="en-US" altLang="zh-CN" smtClean="0"/>
            </a:br>
            <a:endParaRPr lang="en-US" altLang="zh-CN" smtClean="0"/>
          </a:p>
          <a:p>
            <a:pPr eaLnBrk="1" hangingPunct="1"/>
            <a:endParaRPr lang="en-US" altLang="zh-CN" smtClean="0"/>
          </a:p>
        </p:txBody>
      </p:sp>
    </p:spTree>
    <p:extLst>
      <p:ext uri="{BB962C8B-B14F-4D97-AF65-F5344CB8AC3E}">
        <p14:creationId xmlns:p14="http://schemas.microsoft.com/office/powerpoint/2010/main" val="58528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Due to time constraint, I will only cover the first step of the approach. Please refer to our paper for the detail of the subsequent steps.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C6334A43-323E-433D-A68D-577075D29A1E}" type="slidenum">
              <a:rPr lang="en-US" altLang="zh-CN" sz="1200" i="0">
                <a:solidFill>
                  <a:schemeClr val="tx1"/>
                </a:solidFill>
              </a:rPr>
              <a:pPr eaLnBrk="1" hangingPunct="1"/>
              <a:t>24</a:t>
            </a:fld>
            <a:endParaRPr lang="en-US" altLang="zh-CN" sz="1200" i="0">
              <a:solidFill>
                <a:schemeClr val="tx1"/>
              </a:solidFill>
            </a:endParaRPr>
          </a:p>
        </p:txBody>
      </p:sp>
    </p:spTree>
    <p:extLst>
      <p:ext uri="{BB962C8B-B14F-4D97-AF65-F5344CB8AC3E}">
        <p14:creationId xmlns:p14="http://schemas.microsoft.com/office/powerpoint/2010/main" val="108027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term frequency metric reflects how frequently the candidate domain c is queried together with the anchor domain.</a:t>
            </a:r>
          </a:p>
          <a:p>
            <a:endParaRPr lang="en-US" smtClean="0"/>
          </a:p>
          <a:p>
            <a:r>
              <a:rPr lang="en-US" smtClean="0"/>
              <a:t>If the candidate domain is popularly queried in the DNS traffic, its term frequency value is expected to be large no matter whether it is related with the anchor domain or not—this will be counteracted by inverse document frequency metric, which down-weights popular domains. |c| denotes the total time that candidate domain c is queried.</a:t>
            </a:r>
          </a:p>
          <a:p>
            <a:endParaRPr lang="en-US" smtClean="0"/>
          </a:p>
          <a:p>
            <a:r>
              <a:rPr lang="en-US" smtClean="0"/>
              <a:t>If the candidate domain c have both metrics passing the corresponding thresholds, it is included in the coarse related domain group of the anchor domain, for further process.</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6C9F8CF7-B2A2-4A51-AA46-9B5CFBCE0E94}" type="slidenum">
              <a:rPr lang="en-US" altLang="zh-CN" sz="1200" i="0">
                <a:solidFill>
                  <a:schemeClr val="tx1"/>
                </a:solidFill>
              </a:rPr>
              <a:pPr eaLnBrk="1" hangingPunct="1"/>
              <a:t>25</a:t>
            </a:fld>
            <a:endParaRPr lang="en-US" altLang="zh-CN" sz="1200" i="0">
              <a:solidFill>
                <a:schemeClr val="tx1"/>
              </a:solidFill>
            </a:endParaRPr>
          </a:p>
        </p:txBody>
      </p:sp>
    </p:spTree>
    <p:extLst>
      <p:ext uri="{BB962C8B-B14F-4D97-AF65-F5344CB8AC3E}">
        <p14:creationId xmlns:p14="http://schemas.microsoft.com/office/powerpoint/2010/main" val="3669854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BCB9E848-8AC8-46CB-AC47-B6625DF10302}" type="slidenum">
              <a:rPr lang="en-US" altLang="zh-CN" sz="1200" i="0">
                <a:solidFill>
                  <a:schemeClr val="tx1"/>
                </a:solidFill>
              </a:rPr>
              <a:pPr algn="r" eaLnBrk="1" hangingPunct="1"/>
              <a:t>26</a:t>
            </a:fld>
            <a:endParaRPr lang="en-US" altLang="zh-CN" sz="1200" i="0">
              <a:solidFill>
                <a:schemeClr val="tx1"/>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obtain anchor domains, we visit three blacklists: Malware Domain Block List, Malware Domain Block List and Phishtank. We choose three blacklists instead of other popular ones because they provide their blacklisted domain database including timestamp for download. We select all domains that are blacklisted on the same days of the data used for the experiment as anchor domains, obtaining 129 anchor domains.</a:t>
            </a:r>
          </a:p>
          <a:p>
            <a:endParaRPr lang="en-US" smtClean="0"/>
          </a:p>
          <a:p>
            <a:r>
              <a:rPr lang="en-US" smtClean="0"/>
              <a:t>We conduct a two-step process to validate detected domains.</a:t>
            </a:r>
          </a:p>
          <a:p>
            <a:pPr>
              <a:buFontTx/>
              <a:buAutoNum type="arabicPeriod"/>
            </a:pPr>
            <a:r>
              <a:rPr lang="en-US" smtClean="0"/>
              <a:t>We match the detected domains against 5 popular external blacklists. In addition to the 3 blacklists used to obtain anchor domains, we also query McAfee SiteAdvisor and myWoT.</a:t>
            </a:r>
          </a:p>
          <a:p>
            <a:pPr>
              <a:buFontTx/>
              <a:buAutoNum type="arabicPeriod"/>
            </a:pPr>
            <a:r>
              <a:rPr lang="en-US" smtClean="0"/>
              <a:t>IP address comparison. If a domain resolved to the same IP address with any confirmed malicious domains, we also confirm it as malicious.</a:t>
            </a:r>
          </a:p>
        </p:txBody>
      </p:sp>
    </p:spTree>
    <p:extLst>
      <p:ext uri="{BB962C8B-B14F-4D97-AF65-F5344CB8AC3E}">
        <p14:creationId xmlns:p14="http://schemas.microsoft.com/office/powerpoint/2010/main" val="643470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3C5394BB-3ACE-4961-9D26-841701E1D7AC}" type="slidenum">
              <a:rPr lang="en-US" altLang="zh-CN" sz="1200" i="0">
                <a:solidFill>
                  <a:schemeClr val="tx1"/>
                </a:solidFill>
              </a:rPr>
              <a:pPr algn="r" eaLnBrk="1" hangingPunct="1"/>
              <a:t>27</a:t>
            </a:fld>
            <a:endParaRPr lang="en-US" altLang="zh-CN" sz="1200" i="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detection approach involves multiple tunable threshold values. In order to understand how the values of different thresholds affect the detection accuracy, we systematically tune the thresholds, measure the system performance with different values, and plot the result in the figure. </a:t>
            </a:r>
          </a:p>
          <a:p>
            <a:endParaRPr lang="en-US" smtClean="0"/>
          </a:p>
          <a:p>
            <a:r>
              <a:rPr lang="en-US" smtClean="0"/>
              <a:t>We find Tfreq = 40 and Tsize = 20 to be a good threshold choice by experiment. Please refer to our paper to get more details on the parameters that we have tuned.</a:t>
            </a:r>
          </a:p>
          <a:p>
            <a:endParaRPr lang="en-US" smtClean="0"/>
          </a:p>
          <a:p>
            <a:r>
              <a:rPr lang="en-US" smtClean="0"/>
              <a:t>With this setting, this module detects 6890 previously unknown malicious domains (true positives), with 258 false positive</a:t>
            </a:r>
          </a:p>
          <a:p>
            <a:r>
              <a:rPr lang="en-US" smtClean="0"/>
              <a:t>domains. The detection precision achieves 96.4%. On average, each anchor domain is expanded to 53 previously unknown malicious domains. During real-world deployment, the operator who runs the malware domain group generation system will determine whether he prefers a tighter or a looser threshold. A tight threshold produces fewer false positives, but also discovers fewer malicious domains. A loose threshold does the opposite.</a:t>
            </a:r>
          </a:p>
        </p:txBody>
      </p:sp>
    </p:spTree>
    <p:extLst>
      <p:ext uri="{BB962C8B-B14F-4D97-AF65-F5344CB8AC3E}">
        <p14:creationId xmlns:p14="http://schemas.microsoft.com/office/powerpoint/2010/main" val="1156478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A6CEAC20-28FD-436F-AC22-D45EF6CE4BFD}" type="slidenum">
              <a:rPr lang="en-US" altLang="zh-CN" sz="1200" i="0">
                <a:solidFill>
                  <a:schemeClr val="tx1"/>
                </a:solidFill>
              </a:rPr>
              <a:pPr algn="r" eaLnBrk="1" hangingPunct="1"/>
              <a:t>28</a:t>
            </a:fld>
            <a:endParaRPr lang="en-US" altLang="zh-CN" sz="1200" i="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we have 129 anchor domains, only 79 of them result in correlated domain groups. The left figure plots the distribution of the</a:t>
            </a:r>
          </a:p>
          <a:p>
            <a:r>
              <a:rPr lang="en-US" smtClean="0"/>
              <a:t>detected domain group size. The largest group contains as many as 852 domains.</a:t>
            </a:r>
          </a:p>
          <a:p>
            <a:endParaRPr lang="en-US" smtClean="0"/>
          </a:p>
          <a:p>
            <a:r>
              <a:rPr lang="en-US" smtClean="0"/>
              <a:t>Next, we study the overlapping among the detected domain groups.</a:t>
            </a:r>
          </a:p>
          <a:p>
            <a:r>
              <a:rPr lang="en-US" smtClean="0"/>
              <a:t>(animation)</a:t>
            </a:r>
          </a:p>
          <a:p>
            <a:r>
              <a:rPr lang="en-US" smtClean="0"/>
              <a:t>The right figure shows the size of intersection and union of all the domain group pairs. If a group pair is completely identical, these two sizes will be equal. If a group pair is completely different, the intersection size will be 0.</a:t>
            </a:r>
          </a:p>
          <a:p>
            <a:r>
              <a:rPr lang="en-US" smtClean="0"/>
              <a:t>We observe two obvious clusters. The one where the domain groups heavily overlap, and the one where the domain groups have very little overlap. We hypothesize that the highly overlapping domain groups are associated with anchor domains that are related.</a:t>
            </a:r>
          </a:p>
        </p:txBody>
      </p:sp>
    </p:spTree>
    <p:extLst>
      <p:ext uri="{BB962C8B-B14F-4D97-AF65-F5344CB8AC3E}">
        <p14:creationId xmlns:p14="http://schemas.microsoft.com/office/powerpoint/2010/main" val="3342136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37FFDAA6-5E32-4A65-8C04-2A6131A456C2}" type="slidenum">
              <a:rPr lang="en-US" altLang="zh-CN" sz="1200" i="0">
                <a:solidFill>
                  <a:schemeClr val="tx1"/>
                </a:solidFill>
              </a:rPr>
              <a:pPr algn="r" eaLnBrk="1" hangingPunct="1"/>
              <a:t>29</a:t>
            </a:fld>
            <a:endParaRPr lang="en-US" altLang="zh-CN" sz="1200" i="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Using our approach, we detected different types of domain groups. We now show some concrete examples.</a:t>
            </a:r>
          </a:p>
        </p:txBody>
      </p:sp>
    </p:spTree>
    <p:extLst>
      <p:ext uri="{BB962C8B-B14F-4D97-AF65-F5344CB8AC3E}">
        <p14:creationId xmlns:p14="http://schemas.microsoft.com/office/powerpoint/2010/main" val="413451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637368A2-0B74-44A0-BF12-4D0F676A0C01}" type="slidenum">
              <a:rPr lang="en-US" altLang="zh-CN" sz="1200" i="0">
                <a:solidFill>
                  <a:schemeClr val="tx1"/>
                </a:solidFill>
              </a:rPr>
              <a:pPr algn="r" eaLnBrk="1" hangingPunct="1"/>
              <a:t>30</a:t>
            </a:fld>
            <a:endParaRPr lang="en-US" altLang="zh-CN" sz="1200" i="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06032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measurement findings can help implementation, deployment, and configuration of DNS software, websites, and other applications.</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866D9A37-39CE-4DDB-9293-E7EEF810E64A}" type="slidenum">
              <a:rPr lang="en-US" altLang="zh-CN" sz="1200" i="0">
                <a:solidFill>
                  <a:schemeClr val="tx1"/>
                </a:solidFill>
              </a:rPr>
              <a:pPr eaLnBrk="1" hangingPunct="1"/>
              <a:t>31</a:t>
            </a:fld>
            <a:endParaRPr lang="en-US" altLang="zh-CN" sz="1200" i="0">
              <a:solidFill>
                <a:schemeClr val="tx1"/>
              </a:solidFill>
            </a:endParaRPr>
          </a:p>
        </p:txBody>
      </p:sp>
    </p:spTree>
    <p:extLst>
      <p:ext uri="{BB962C8B-B14F-4D97-AF65-F5344CB8AC3E}">
        <p14:creationId xmlns:p14="http://schemas.microsoft.com/office/powerpoint/2010/main" val="376121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Introduce the recursive resolving process of DNS protocol</a:t>
            </a:r>
          </a:p>
          <a:p>
            <a:r>
              <a:rPr lang="en-US" smtClean="0"/>
              <a:t>Then introduce the popular DNS query types that we will measure later</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BD78DB3B-8D42-41BC-9506-A05E01B66B43}" type="slidenum">
              <a:rPr lang="en-US" altLang="zh-CN" sz="1200" i="0">
                <a:solidFill>
                  <a:schemeClr val="tx1"/>
                </a:solidFill>
              </a:rPr>
              <a:pPr eaLnBrk="1" hangingPunct="1"/>
              <a:t>5</a:t>
            </a:fld>
            <a:endParaRPr lang="en-US" altLang="zh-CN" sz="1200" i="0">
              <a:solidFill>
                <a:schemeClr val="tx1"/>
              </a:solidFill>
            </a:endParaRPr>
          </a:p>
        </p:txBody>
      </p:sp>
    </p:spTree>
    <p:extLst>
      <p:ext uri="{BB962C8B-B14F-4D97-AF65-F5344CB8AC3E}">
        <p14:creationId xmlns:p14="http://schemas.microsoft.com/office/powerpoint/2010/main" val="166866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Introduce how SIE dataset is collected.</a:t>
            </a:r>
          </a:p>
          <a:p>
            <a:pPr>
              <a:buFontTx/>
              <a:buAutoNum type="arabicPeriod"/>
            </a:pPr>
            <a:r>
              <a:rPr lang="en-US" smtClean="0"/>
              <a:t>Everything “below” recursive resolver is not collected.</a:t>
            </a:r>
          </a:p>
          <a:p>
            <a:pPr>
              <a:buFontTx/>
              <a:buAutoNum type="arabicPeriod"/>
            </a:pPr>
            <a:r>
              <a:rPr lang="en-US" smtClean="0"/>
              <a:t>Everything “above” recursive resolver is collected</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287884DA-75B6-4940-80D4-E4963CAC1878}" type="slidenum">
              <a:rPr lang="en-US" altLang="zh-CN" sz="1200" i="0">
                <a:solidFill>
                  <a:schemeClr val="tx1"/>
                </a:solidFill>
              </a:rPr>
              <a:pPr eaLnBrk="1" hangingPunct="1"/>
              <a:t>6</a:t>
            </a:fld>
            <a:endParaRPr lang="en-US" altLang="zh-CN" sz="1200" i="0">
              <a:solidFill>
                <a:schemeClr val="tx1"/>
              </a:solidFill>
            </a:endParaRPr>
          </a:p>
        </p:txBody>
      </p:sp>
    </p:spTree>
    <p:extLst>
      <p:ext uri="{BB962C8B-B14F-4D97-AF65-F5344CB8AC3E}">
        <p14:creationId xmlns:p14="http://schemas.microsoft.com/office/powerpoint/2010/main" val="77035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Introduce how SIE dataset is collected.</a:t>
            </a:r>
          </a:p>
          <a:p>
            <a:pPr>
              <a:buFontTx/>
              <a:buAutoNum type="arabicPeriod"/>
            </a:pPr>
            <a:r>
              <a:rPr lang="en-US" smtClean="0"/>
              <a:t>Everything “below” recursive resolver is not collected.</a:t>
            </a:r>
          </a:p>
          <a:p>
            <a:pPr>
              <a:buFontTx/>
              <a:buAutoNum type="arabicPeriod"/>
            </a:pPr>
            <a:r>
              <a:rPr lang="en-US" smtClean="0"/>
              <a:t>Everything “above” recursive resolver is collected</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8AE2CEF3-6C65-4838-A157-912676B7985E}" type="slidenum">
              <a:rPr lang="en-US" altLang="zh-CN" sz="1200" i="0">
                <a:solidFill>
                  <a:schemeClr val="tx1"/>
                </a:solidFill>
              </a:rPr>
              <a:pPr eaLnBrk="1" hangingPunct="1"/>
              <a:t>7</a:t>
            </a:fld>
            <a:endParaRPr lang="en-US" altLang="zh-CN" sz="1200" i="0">
              <a:solidFill>
                <a:schemeClr val="tx1"/>
              </a:solidFill>
            </a:endParaRPr>
          </a:p>
        </p:txBody>
      </p:sp>
    </p:spTree>
    <p:extLst>
      <p:ext uri="{BB962C8B-B14F-4D97-AF65-F5344CB8AC3E}">
        <p14:creationId xmlns:p14="http://schemas.microsoft.com/office/powerpoint/2010/main" val="302779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Added Figure 2 and Table 1</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780796FD-BBB2-412A-A205-9C0ACA012D92}" type="slidenum">
              <a:rPr lang="en-US" altLang="zh-CN" sz="1200" i="0">
                <a:solidFill>
                  <a:schemeClr val="tx1"/>
                </a:solidFill>
              </a:rPr>
              <a:pPr eaLnBrk="1" hangingPunct="1"/>
              <a:t>8</a:t>
            </a:fld>
            <a:endParaRPr lang="en-US" altLang="zh-CN" sz="1200" i="0">
              <a:solidFill>
                <a:schemeClr val="tx1"/>
              </a:solidFill>
            </a:endParaRPr>
          </a:p>
        </p:txBody>
      </p:sp>
    </p:spTree>
    <p:extLst>
      <p:ext uri="{BB962C8B-B14F-4D97-AF65-F5344CB8AC3E}">
        <p14:creationId xmlns:p14="http://schemas.microsoft.com/office/powerpoint/2010/main" val="203455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Added Figure 2 and Table 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7FB9F93F-AB05-4C76-B39C-C37902005340}" type="slidenum">
              <a:rPr lang="en-US" altLang="zh-CN" sz="1200" i="0">
                <a:solidFill>
                  <a:schemeClr val="tx1"/>
                </a:solidFill>
              </a:rPr>
              <a:pPr eaLnBrk="1" hangingPunct="1"/>
              <a:t>9</a:t>
            </a:fld>
            <a:endParaRPr lang="en-US" altLang="zh-CN" sz="1200" i="0">
              <a:solidFill>
                <a:schemeClr val="tx1"/>
              </a:solidFill>
            </a:endParaRPr>
          </a:p>
        </p:txBody>
      </p:sp>
    </p:spTree>
    <p:extLst>
      <p:ext uri="{BB962C8B-B14F-4D97-AF65-F5344CB8AC3E}">
        <p14:creationId xmlns:p14="http://schemas.microsoft.com/office/powerpoint/2010/main" val="310625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2132A37A-0D3C-4AB1-B8FC-8604B9731EBA}" type="slidenum">
              <a:rPr lang="en-US" altLang="zh-CN" sz="1200" i="0">
                <a:solidFill>
                  <a:schemeClr val="tx1"/>
                </a:solidFill>
              </a:rPr>
              <a:pPr eaLnBrk="1" hangingPunct="1"/>
              <a:t>10</a:t>
            </a:fld>
            <a:endParaRPr lang="en-US" altLang="zh-CN" sz="1200" i="0">
              <a:solidFill>
                <a:schemeClr val="tx1"/>
              </a:solidFill>
            </a:endParaRPr>
          </a:p>
        </p:txBody>
      </p:sp>
    </p:spTree>
    <p:extLst>
      <p:ext uri="{BB962C8B-B14F-4D97-AF65-F5344CB8AC3E}">
        <p14:creationId xmlns:p14="http://schemas.microsoft.com/office/powerpoint/2010/main" val="146245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63988" y="88058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92154144-489A-4723-A4FD-5F9FA52696FE}" type="slidenum">
              <a:rPr lang="en-US" altLang="zh-CN" sz="1200" i="0">
                <a:solidFill>
                  <a:schemeClr val="tx1"/>
                </a:solidFill>
              </a:rPr>
              <a:pPr algn="r" eaLnBrk="1" hangingPunct="1"/>
              <a:t>11</a:t>
            </a:fld>
            <a:endParaRPr lang="en-US" altLang="zh-CN" sz="1200" i="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9024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EFC9ACA-087A-4A72-814D-BED9532DA30A}" type="datetime1">
              <a:rPr lang="en-US"/>
              <a:pPr/>
              <a:t>9/9/2013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C5094E-3232-4A3E-863A-4BC2175A95DA}" type="slidenum">
              <a:rPr lang="en-US"/>
              <a:pPr/>
              <a:t>‹#›</a:t>
            </a:fld>
            <a:endParaRPr lang="en-US"/>
          </a:p>
        </p:txBody>
      </p:sp>
    </p:spTree>
    <p:extLst>
      <p:ext uri="{BB962C8B-B14F-4D97-AF65-F5344CB8AC3E}">
        <p14:creationId xmlns:p14="http://schemas.microsoft.com/office/powerpoint/2010/main" val="37008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695E87-AF7C-4F15-9790-5517A963E71B}" type="datetime1">
              <a:rPr lang="en-US"/>
              <a:pPr/>
              <a:t>9/9/2013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FD921F-BE15-4FDD-83F9-D1894557931B}" type="slidenum">
              <a:rPr lang="en-US"/>
              <a:pPr/>
              <a:t>‹#›</a:t>
            </a:fld>
            <a:endParaRPr lang="en-US"/>
          </a:p>
        </p:txBody>
      </p:sp>
    </p:spTree>
    <p:extLst>
      <p:ext uri="{BB962C8B-B14F-4D97-AF65-F5344CB8AC3E}">
        <p14:creationId xmlns:p14="http://schemas.microsoft.com/office/powerpoint/2010/main" val="103620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FB0950-1DCD-460D-981C-5F6E2A34552F}" type="datetime1">
              <a:rPr lang="en-US"/>
              <a:pPr/>
              <a:t>9/9/2013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8B7039-7619-4C1D-A22E-F3352C884D65}" type="slidenum">
              <a:rPr lang="en-US"/>
              <a:pPr/>
              <a:t>‹#›</a:t>
            </a:fld>
            <a:endParaRPr lang="en-US"/>
          </a:p>
        </p:txBody>
      </p:sp>
    </p:spTree>
    <p:extLst>
      <p:ext uri="{BB962C8B-B14F-4D97-AF65-F5344CB8AC3E}">
        <p14:creationId xmlns:p14="http://schemas.microsoft.com/office/powerpoint/2010/main" val="199434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6AA7B73-5D24-4AAC-BE10-645F254F431B}" type="datetime1">
              <a:rPr lang="en-US"/>
              <a:pPr/>
              <a:t>9/9/2013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23B429B-63FB-4CE9-B320-FD8B8F08752F}" type="slidenum">
              <a:rPr lang="en-US"/>
              <a:pPr/>
              <a:t>‹#›</a:t>
            </a:fld>
            <a:endParaRPr lang="en-US"/>
          </a:p>
        </p:txBody>
      </p:sp>
    </p:spTree>
    <p:extLst>
      <p:ext uri="{BB962C8B-B14F-4D97-AF65-F5344CB8AC3E}">
        <p14:creationId xmlns:p14="http://schemas.microsoft.com/office/powerpoint/2010/main" val="396338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fld id="{932DA88F-E996-4CAB-8EFF-BA6FD4A44834}" type="datetime1">
              <a:rPr lang="en-US"/>
              <a:pPr/>
              <a:t>9/9/2013</a:t>
            </a:fld>
            <a:endParaRPr lang="en-US" altLang="zh-CN"/>
          </a:p>
        </p:txBody>
      </p:sp>
      <p:sp>
        <p:nvSpPr>
          <p:cNvPr id="5" name="Footer Placeholder 16"/>
          <p:cNvSpPr>
            <a:spLocks noGrp="1"/>
          </p:cNvSpPr>
          <p:nvPr>
            <p:ph type="ftr" sz="quarter" idx="11"/>
          </p:nvPr>
        </p:nvSpPr>
        <p:spPr/>
        <p:txBody>
          <a:bodyPr/>
          <a:lstStyle>
            <a:lvl1pPr>
              <a:defRPr/>
            </a:lvl1pPr>
          </a:lstStyle>
          <a:p>
            <a:endParaRPr lang="en-US" altLang="zh-CN"/>
          </a:p>
        </p:txBody>
      </p:sp>
      <p:sp>
        <p:nvSpPr>
          <p:cNvPr id="6" name="Slide Number Placeholder 28"/>
          <p:cNvSpPr>
            <a:spLocks noGrp="1"/>
          </p:cNvSpPr>
          <p:nvPr>
            <p:ph type="sldNum" sz="quarter" idx="12"/>
          </p:nvPr>
        </p:nvSpPr>
        <p:spPr/>
        <p:txBody>
          <a:bodyPr/>
          <a:lstStyle>
            <a:lvl1pPr>
              <a:defRPr/>
            </a:lvl1pPr>
          </a:lstStyle>
          <a:p>
            <a:fld id="{502B97D7-DB4D-46DB-B8A6-BCCCD7D5B53A}" type="slidenum">
              <a:rPr lang="en-US" altLang="zh-CN"/>
              <a:pPr/>
              <a:t>‹#›</a:t>
            </a:fld>
            <a:endParaRPr lang="en-US" altLang="zh-CN"/>
          </a:p>
        </p:txBody>
      </p:sp>
    </p:spTree>
    <p:extLst>
      <p:ext uri="{BB962C8B-B14F-4D97-AF65-F5344CB8AC3E}">
        <p14:creationId xmlns:p14="http://schemas.microsoft.com/office/powerpoint/2010/main" val="22040630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938C704A-11D7-4860-A515-7AE87BD8DAC4}" type="datetime1">
              <a:rPr lang="en-US"/>
              <a:pPr/>
              <a:t>9/9/2013</a:t>
            </a:fld>
            <a:endParaRPr lang="en-US" altLang="zh-CN"/>
          </a:p>
        </p:txBody>
      </p:sp>
      <p:sp>
        <p:nvSpPr>
          <p:cNvPr id="5" name="Footer Placeholder 2"/>
          <p:cNvSpPr>
            <a:spLocks noGrp="1"/>
          </p:cNvSpPr>
          <p:nvPr>
            <p:ph type="ftr" sz="quarter" idx="11"/>
          </p:nvPr>
        </p:nvSpPr>
        <p:spPr/>
        <p:txBody>
          <a:bodyPr/>
          <a:lstStyle>
            <a:lvl1pPr>
              <a:defRPr/>
            </a:lvl1pPr>
          </a:lstStyle>
          <a:p>
            <a:endParaRPr lang="en-US" altLang="zh-CN"/>
          </a:p>
        </p:txBody>
      </p:sp>
      <p:sp>
        <p:nvSpPr>
          <p:cNvPr id="6" name="Slide Number Placeholder 22"/>
          <p:cNvSpPr>
            <a:spLocks noGrp="1"/>
          </p:cNvSpPr>
          <p:nvPr>
            <p:ph type="sldNum" sz="quarter" idx="12"/>
          </p:nvPr>
        </p:nvSpPr>
        <p:spPr/>
        <p:txBody>
          <a:bodyPr/>
          <a:lstStyle>
            <a:lvl1pPr>
              <a:defRPr/>
            </a:lvl1pPr>
          </a:lstStyle>
          <a:p>
            <a:fld id="{9C39511B-65EB-4CBC-9C56-11A9E2964E65}" type="slidenum">
              <a:rPr lang="en-US" altLang="zh-CN"/>
              <a:pPr/>
              <a:t>‹#›</a:t>
            </a:fld>
            <a:endParaRPr lang="en-US" altLang="zh-CN"/>
          </a:p>
        </p:txBody>
      </p:sp>
    </p:spTree>
    <p:extLst>
      <p:ext uri="{BB962C8B-B14F-4D97-AF65-F5344CB8AC3E}">
        <p14:creationId xmlns:p14="http://schemas.microsoft.com/office/powerpoint/2010/main" val="180050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A9D3CF38-0EF7-4435-A150-DD726E730A22}" type="datetime1">
              <a:rPr lang="en-US"/>
              <a:pPr/>
              <a:t>9/9/2013</a:t>
            </a:fld>
            <a:endParaRPr lang="en-US" altLang="zh-CN"/>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endParaRPr lang="en-US" altLang="zh-CN"/>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984A8125-95E0-42D0-B59D-FC50D35459A9}" type="slidenum">
              <a:rPr lang="en-US" altLang="zh-CN"/>
              <a:pPr/>
              <a:t>‹#›</a:t>
            </a:fld>
            <a:endParaRPr lang="en-US" altLang="zh-CN"/>
          </a:p>
        </p:txBody>
      </p:sp>
    </p:spTree>
    <p:extLst>
      <p:ext uri="{BB962C8B-B14F-4D97-AF65-F5344CB8AC3E}">
        <p14:creationId xmlns:p14="http://schemas.microsoft.com/office/powerpoint/2010/main" val="111232217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3AC4A136-E6DE-4B8F-ACA3-7BD72A8E2D44}" type="datetime1">
              <a:rPr lang="en-US"/>
              <a:pPr/>
              <a:t>9/9/2013</a:t>
            </a:fld>
            <a:endParaRPr lang="en-US" altLang="zh-CN"/>
          </a:p>
        </p:txBody>
      </p:sp>
      <p:sp>
        <p:nvSpPr>
          <p:cNvPr id="6" name="Footer Placeholder 2"/>
          <p:cNvSpPr>
            <a:spLocks noGrp="1"/>
          </p:cNvSpPr>
          <p:nvPr>
            <p:ph type="ftr" sz="quarter" idx="11"/>
          </p:nvPr>
        </p:nvSpPr>
        <p:spPr/>
        <p:txBody>
          <a:bodyPr/>
          <a:lstStyle>
            <a:lvl1pPr>
              <a:defRPr/>
            </a:lvl1pPr>
          </a:lstStyle>
          <a:p>
            <a:endParaRPr lang="en-US" altLang="zh-CN"/>
          </a:p>
        </p:txBody>
      </p:sp>
      <p:sp>
        <p:nvSpPr>
          <p:cNvPr id="7" name="Slide Number Placeholder 22"/>
          <p:cNvSpPr>
            <a:spLocks noGrp="1"/>
          </p:cNvSpPr>
          <p:nvPr>
            <p:ph type="sldNum" sz="quarter" idx="12"/>
          </p:nvPr>
        </p:nvSpPr>
        <p:spPr/>
        <p:txBody>
          <a:bodyPr/>
          <a:lstStyle>
            <a:lvl1pPr>
              <a:defRPr/>
            </a:lvl1pPr>
          </a:lstStyle>
          <a:p>
            <a:fld id="{C30B9992-FCC6-4C2E-9A8A-F91723FC608A}" type="slidenum">
              <a:rPr lang="en-US" altLang="zh-CN"/>
              <a:pPr/>
              <a:t>‹#›</a:t>
            </a:fld>
            <a:endParaRPr lang="en-US" altLang="zh-CN"/>
          </a:p>
        </p:txBody>
      </p:sp>
    </p:spTree>
    <p:extLst>
      <p:ext uri="{BB962C8B-B14F-4D97-AF65-F5344CB8AC3E}">
        <p14:creationId xmlns:p14="http://schemas.microsoft.com/office/powerpoint/2010/main" val="30676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B7E4309E-5282-43CD-AABC-F2C85CDFC535}" type="datetime1">
              <a:rPr lang="en-US"/>
              <a:pPr/>
              <a:t>9/9/2013</a:t>
            </a:fld>
            <a:endParaRPr lang="en-US" altLang="zh-CN"/>
          </a:p>
        </p:txBody>
      </p:sp>
      <p:sp>
        <p:nvSpPr>
          <p:cNvPr id="8" name="Footer Placeholder 2"/>
          <p:cNvSpPr>
            <a:spLocks noGrp="1"/>
          </p:cNvSpPr>
          <p:nvPr>
            <p:ph type="ftr" sz="quarter" idx="11"/>
          </p:nvPr>
        </p:nvSpPr>
        <p:spPr/>
        <p:txBody>
          <a:bodyPr/>
          <a:lstStyle>
            <a:lvl1pPr>
              <a:defRPr/>
            </a:lvl1pPr>
          </a:lstStyle>
          <a:p>
            <a:endParaRPr lang="en-US" altLang="zh-CN"/>
          </a:p>
        </p:txBody>
      </p:sp>
      <p:sp>
        <p:nvSpPr>
          <p:cNvPr id="9" name="Slide Number Placeholder 22"/>
          <p:cNvSpPr>
            <a:spLocks noGrp="1"/>
          </p:cNvSpPr>
          <p:nvPr>
            <p:ph type="sldNum" sz="quarter" idx="12"/>
          </p:nvPr>
        </p:nvSpPr>
        <p:spPr/>
        <p:txBody>
          <a:bodyPr/>
          <a:lstStyle>
            <a:lvl1pPr>
              <a:defRPr/>
            </a:lvl1pPr>
          </a:lstStyle>
          <a:p>
            <a:fld id="{C9C2752C-4C31-4982-A1E6-32D17CF37FF0}" type="slidenum">
              <a:rPr lang="en-US" altLang="zh-CN"/>
              <a:pPr/>
              <a:t>‹#›</a:t>
            </a:fld>
            <a:endParaRPr lang="en-US" altLang="zh-CN"/>
          </a:p>
        </p:txBody>
      </p:sp>
    </p:spTree>
    <p:extLst>
      <p:ext uri="{BB962C8B-B14F-4D97-AF65-F5344CB8AC3E}">
        <p14:creationId xmlns:p14="http://schemas.microsoft.com/office/powerpoint/2010/main" val="219112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C3230468-66F9-4166-BCA0-BF0E2C371C03}" type="datetime1">
              <a:rPr lang="en-US"/>
              <a:pPr/>
              <a:t>9/9/2013</a:t>
            </a:fld>
            <a:endParaRPr lang="en-US" altLang="zh-CN"/>
          </a:p>
        </p:txBody>
      </p:sp>
      <p:sp>
        <p:nvSpPr>
          <p:cNvPr id="4" name="Footer Placeholder 2"/>
          <p:cNvSpPr>
            <a:spLocks noGrp="1"/>
          </p:cNvSpPr>
          <p:nvPr>
            <p:ph type="ftr" sz="quarter" idx="11"/>
          </p:nvPr>
        </p:nvSpPr>
        <p:spPr/>
        <p:txBody>
          <a:bodyPr/>
          <a:lstStyle>
            <a:lvl1pPr>
              <a:defRPr/>
            </a:lvl1pPr>
          </a:lstStyle>
          <a:p>
            <a:endParaRPr lang="en-US" altLang="zh-CN"/>
          </a:p>
        </p:txBody>
      </p:sp>
      <p:sp>
        <p:nvSpPr>
          <p:cNvPr id="5" name="Slide Number Placeholder 22"/>
          <p:cNvSpPr>
            <a:spLocks noGrp="1"/>
          </p:cNvSpPr>
          <p:nvPr>
            <p:ph type="sldNum" sz="quarter" idx="12"/>
          </p:nvPr>
        </p:nvSpPr>
        <p:spPr/>
        <p:txBody>
          <a:bodyPr/>
          <a:lstStyle>
            <a:lvl1pPr>
              <a:defRPr/>
            </a:lvl1pPr>
          </a:lstStyle>
          <a:p>
            <a:fld id="{4C6E04EE-804B-4450-864B-6E92531D8AB8}" type="slidenum">
              <a:rPr lang="en-US" altLang="zh-CN"/>
              <a:pPr/>
              <a:t>‹#›</a:t>
            </a:fld>
            <a:endParaRPr lang="en-US" altLang="zh-CN"/>
          </a:p>
        </p:txBody>
      </p:sp>
    </p:spTree>
    <p:extLst>
      <p:ext uri="{BB962C8B-B14F-4D97-AF65-F5344CB8AC3E}">
        <p14:creationId xmlns:p14="http://schemas.microsoft.com/office/powerpoint/2010/main" val="314471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6AFCAF67-F27A-487C-9DC4-D40580146E28}" type="datetime1">
              <a:rPr lang="en-US"/>
              <a:pPr/>
              <a:t>9/9/2013</a:t>
            </a:fld>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22"/>
          <p:cNvSpPr>
            <a:spLocks noGrp="1"/>
          </p:cNvSpPr>
          <p:nvPr>
            <p:ph type="sldNum" sz="quarter" idx="12"/>
          </p:nvPr>
        </p:nvSpPr>
        <p:spPr/>
        <p:txBody>
          <a:bodyPr/>
          <a:lstStyle>
            <a:lvl1pPr>
              <a:defRPr/>
            </a:lvl1pPr>
          </a:lstStyle>
          <a:p>
            <a:fld id="{7552B43B-4BFB-4FEA-8D83-5A0C3F7BD397}" type="slidenum">
              <a:rPr lang="en-US" altLang="zh-CN"/>
              <a:pPr/>
              <a:t>‹#›</a:t>
            </a:fld>
            <a:endParaRPr lang="en-US" altLang="zh-CN"/>
          </a:p>
        </p:txBody>
      </p:sp>
    </p:spTree>
    <p:extLst>
      <p:ext uri="{BB962C8B-B14F-4D97-AF65-F5344CB8AC3E}">
        <p14:creationId xmlns:p14="http://schemas.microsoft.com/office/powerpoint/2010/main" val="413895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88C360-3C09-4589-ADE3-DE29A2A0AB30}" type="datetime1">
              <a:rPr lang="en-US"/>
              <a:pPr/>
              <a:t>9/9/2013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BDE0B9-D465-4A12-9A0E-7098CB3C6F5D}" type="slidenum">
              <a:rPr lang="en-US"/>
              <a:pPr/>
              <a:t>‹#›</a:t>
            </a:fld>
            <a:endParaRPr lang="en-US"/>
          </a:p>
        </p:txBody>
      </p:sp>
    </p:spTree>
    <p:extLst>
      <p:ext uri="{BB962C8B-B14F-4D97-AF65-F5344CB8AC3E}">
        <p14:creationId xmlns:p14="http://schemas.microsoft.com/office/powerpoint/2010/main" val="670843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CC12504C-A02F-4FC3-9E27-06C3AF8DB8DE}" type="datetime1">
              <a:rPr lang="en-US"/>
              <a:pPr/>
              <a:t>9/9/2013</a:t>
            </a:fld>
            <a:endParaRPr lang="en-US" altLang="zh-CN"/>
          </a:p>
        </p:txBody>
      </p:sp>
      <p:sp>
        <p:nvSpPr>
          <p:cNvPr id="8" name="Footer Placeholder 5"/>
          <p:cNvSpPr>
            <a:spLocks noGrp="1"/>
          </p:cNvSpPr>
          <p:nvPr>
            <p:ph type="ftr" sz="quarter" idx="11"/>
          </p:nvPr>
        </p:nvSpPr>
        <p:spPr/>
        <p:txBody>
          <a:bodyPr/>
          <a:lstStyle>
            <a:lvl1pPr>
              <a:defRPr/>
            </a:lvl1pPr>
          </a:lstStyle>
          <a:p>
            <a:endParaRPr lang="en-US" altLang="zh-CN"/>
          </a:p>
        </p:txBody>
      </p:sp>
      <p:sp>
        <p:nvSpPr>
          <p:cNvPr id="9" name="Slide Number Placeholder 6"/>
          <p:cNvSpPr>
            <a:spLocks noGrp="1"/>
          </p:cNvSpPr>
          <p:nvPr>
            <p:ph type="sldNum" sz="quarter" idx="12"/>
          </p:nvPr>
        </p:nvSpPr>
        <p:spPr/>
        <p:txBody>
          <a:bodyPr/>
          <a:lstStyle>
            <a:lvl1pPr>
              <a:defRPr/>
            </a:lvl1pPr>
          </a:lstStyle>
          <a:p>
            <a:fld id="{6866B4D8-4882-437D-9ED1-009312618F4E}" type="slidenum">
              <a:rPr lang="en-US" altLang="zh-CN"/>
              <a:pPr/>
              <a:t>‹#›</a:t>
            </a:fld>
            <a:endParaRPr lang="en-US" altLang="zh-CN"/>
          </a:p>
        </p:txBody>
      </p:sp>
    </p:spTree>
    <p:extLst>
      <p:ext uri="{BB962C8B-B14F-4D97-AF65-F5344CB8AC3E}">
        <p14:creationId xmlns:p14="http://schemas.microsoft.com/office/powerpoint/2010/main" val="14519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C837320B-7404-41AA-8835-BAE020808153}" type="datetime1">
              <a:rPr lang="en-US"/>
              <a:pPr/>
              <a:t>9/9/2013</a:t>
            </a:fld>
            <a:endParaRPr lang="en-US" altLang="zh-CN"/>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endParaRPr lang="en-US" altLang="zh-CN"/>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67276A63-0A58-4F37-BD2A-FB2A0D81B9B6}" type="slidenum">
              <a:rPr lang="en-US" altLang="zh-CN"/>
              <a:pPr/>
              <a:t>‹#›</a:t>
            </a:fld>
            <a:endParaRPr lang="en-US" altLang="zh-CN"/>
          </a:p>
        </p:txBody>
      </p:sp>
    </p:spTree>
    <p:extLst>
      <p:ext uri="{BB962C8B-B14F-4D97-AF65-F5344CB8AC3E}">
        <p14:creationId xmlns:p14="http://schemas.microsoft.com/office/powerpoint/2010/main" val="1868174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E051C3EF-2070-42E5-8070-3D722C6D786C}" type="datetime1">
              <a:rPr lang="en-US"/>
              <a:pPr/>
              <a:t>9/9/2013</a:t>
            </a:fld>
            <a:endParaRPr lang="en-US" altLang="zh-CN"/>
          </a:p>
        </p:txBody>
      </p:sp>
      <p:sp>
        <p:nvSpPr>
          <p:cNvPr id="5" name="Footer Placeholder 2"/>
          <p:cNvSpPr>
            <a:spLocks noGrp="1"/>
          </p:cNvSpPr>
          <p:nvPr>
            <p:ph type="ftr" sz="quarter" idx="11"/>
          </p:nvPr>
        </p:nvSpPr>
        <p:spPr/>
        <p:txBody>
          <a:bodyPr/>
          <a:lstStyle>
            <a:lvl1pPr>
              <a:defRPr/>
            </a:lvl1pPr>
          </a:lstStyle>
          <a:p>
            <a:endParaRPr lang="en-US" altLang="zh-CN"/>
          </a:p>
        </p:txBody>
      </p:sp>
      <p:sp>
        <p:nvSpPr>
          <p:cNvPr id="6" name="Slide Number Placeholder 22"/>
          <p:cNvSpPr>
            <a:spLocks noGrp="1"/>
          </p:cNvSpPr>
          <p:nvPr>
            <p:ph type="sldNum" sz="quarter" idx="12"/>
          </p:nvPr>
        </p:nvSpPr>
        <p:spPr/>
        <p:txBody>
          <a:bodyPr/>
          <a:lstStyle>
            <a:lvl1pPr>
              <a:defRPr/>
            </a:lvl1pPr>
          </a:lstStyle>
          <a:p>
            <a:fld id="{67ED24BC-D626-425E-9C4A-51D6A6AF5E5C}" type="slidenum">
              <a:rPr lang="en-US" altLang="zh-CN"/>
              <a:pPr/>
              <a:t>‹#›</a:t>
            </a:fld>
            <a:endParaRPr lang="en-US" altLang="zh-CN"/>
          </a:p>
        </p:txBody>
      </p:sp>
    </p:spTree>
    <p:extLst>
      <p:ext uri="{BB962C8B-B14F-4D97-AF65-F5344CB8AC3E}">
        <p14:creationId xmlns:p14="http://schemas.microsoft.com/office/powerpoint/2010/main" val="35999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DE4F79B-8AD4-4057-9D0E-12450B16C6E8}" type="datetime1">
              <a:rPr lang="en-US"/>
              <a:pPr/>
              <a:t>9/9/2013</a:t>
            </a:fld>
            <a:endParaRPr lang="en-US" altLang="zh-CN"/>
          </a:p>
        </p:txBody>
      </p:sp>
      <p:sp>
        <p:nvSpPr>
          <p:cNvPr id="5" name="Footer Placeholder 2"/>
          <p:cNvSpPr>
            <a:spLocks noGrp="1"/>
          </p:cNvSpPr>
          <p:nvPr>
            <p:ph type="ftr" sz="quarter" idx="11"/>
          </p:nvPr>
        </p:nvSpPr>
        <p:spPr/>
        <p:txBody>
          <a:bodyPr/>
          <a:lstStyle>
            <a:lvl1pPr>
              <a:defRPr/>
            </a:lvl1pPr>
          </a:lstStyle>
          <a:p>
            <a:endParaRPr lang="en-US" altLang="zh-CN"/>
          </a:p>
        </p:txBody>
      </p:sp>
      <p:sp>
        <p:nvSpPr>
          <p:cNvPr id="6" name="Slide Number Placeholder 22"/>
          <p:cNvSpPr>
            <a:spLocks noGrp="1"/>
          </p:cNvSpPr>
          <p:nvPr>
            <p:ph type="sldNum" sz="quarter" idx="12"/>
          </p:nvPr>
        </p:nvSpPr>
        <p:spPr/>
        <p:txBody>
          <a:bodyPr/>
          <a:lstStyle>
            <a:lvl1pPr>
              <a:defRPr/>
            </a:lvl1pPr>
          </a:lstStyle>
          <a:p>
            <a:fld id="{B03086D4-9129-4DDB-9CCA-F92BEE42DCAA}" type="slidenum">
              <a:rPr lang="en-US" altLang="zh-CN"/>
              <a:pPr/>
              <a:t>‹#›</a:t>
            </a:fld>
            <a:endParaRPr lang="en-US" altLang="zh-CN"/>
          </a:p>
        </p:txBody>
      </p:sp>
    </p:spTree>
    <p:extLst>
      <p:ext uri="{BB962C8B-B14F-4D97-AF65-F5344CB8AC3E}">
        <p14:creationId xmlns:p14="http://schemas.microsoft.com/office/powerpoint/2010/main" val="212099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B4B81A-27E6-481E-B6F0-FFAD4158D083}" type="datetime1">
              <a:rPr lang="en-US"/>
              <a:pPr/>
              <a:t>9/9/2013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887649-D105-4708-81A1-BF8C9827AB78}" type="slidenum">
              <a:rPr lang="en-US"/>
              <a:pPr/>
              <a:t>‹#›</a:t>
            </a:fld>
            <a:endParaRPr lang="en-US"/>
          </a:p>
        </p:txBody>
      </p:sp>
    </p:spTree>
    <p:extLst>
      <p:ext uri="{BB962C8B-B14F-4D97-AF65-F5344CB8AC3E}">
        <p14:creationId xmlns:p14="http://schemas.microsoft.com/office/powerpoint/2010/main" val="146363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B92A3D5-2670-498D-8A11-944FBE2DB78D}" type="datetime1">
              <a:rPr lang="en-US"/>
              <a:pPr/>
              <a:t>9/9/2013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6CDF16A-F4F8-4684-A9A6-21AE27047A93}" type="slidenum">
              <a:rPr lang="en-US"/>
              <a:pPr/>
              <a:t>‹#›</a:t>
            </a:fld>
            <a:endParaRPr lang="en-US"/>
          </a:p>
        </p:txBody>
      </p:sp>
    </p:spTree>
    <p:extLst>
      <p:ext uri="{BB962C8B-B14F-4D97-AF65-F5344CB8AC3E}">
        <p14:creationId xmlns:p14="http://schemas.microsoft.com/office/powerpoint/2010/main" val="385474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B22F1C6-DA70-4A28-9636-D66EE41CEDCA}" type="datetime1">
              <a:rPr lang="en-US"/>
              <a:pPr/>
              <a:t>9/9/2013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BF40062-A3E9-4893-B0A4-24C9C9D8F988}" type="slidenum">
              <a:rPr lang="en-US"/>
              <a:pPr/>
              <a:t>‹#›</a:t>
            </a:fld>
            <a:endParaRPr lang="en-US"/>
          </a:p>
        </p:txBody>
      </p:sp>
    </p:spTree>
    <p:extLst>
      <p:ext uri="{BB962C8B-B14F-4D97-AF65-F5344CB8AC3E}">
        <p14:creationId xmlns:p14="http://schemas.microsoft.com/office/powerpoint/2010/main" val="9295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3BEB360-98F6-4494-9632-655ACB4A27A8}" type="datetime1">
              <a:rPr lang="en-US"/>
              <a:pPr/>
              <a:t>9/9/2013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41DC848-C6F3-45AE-8597-4634016BAF85}" type="slidenum">
              <a:rPr lang="en-US"/>
              <a:pPr/>
              <a:t>‹#›</a:t>
            </a:fld>
            <a:endParaRPr lang="en-US"/>
          </a:p>
        </p:txBody>
      </p:sp>
    </p:spTree>
    <p:extLst>
      <p:ext uri="{BB962C8B-B14F-4D97-AF65-F5344CB8AC3E}">
        <p14:creationId xmlns:p14="http://schemas.microsoft.com/office/powerpoint/2010/main" val="343955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BC8EBB-50D9-47E4-9E7D-EF98AB8A8470}" type="datetime1">
              <a:rPr lang="en-US"/>
              <a:pPr/>
              <a:t>9/9/2013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71637D4-0C56-46D3-B713-0F2A21190F94}" type="slidenum">
              <a:rPr lang="en-US"/>
              <a:pPr/>
              <a:t>‹#›</a:t>
            </a:fld>
            <a:endParaRPr lang="en-US"/>
          </a:p>
        </p:txBody>
      </p:sp>
    </p:spTree>
    <p:extLst>
      <p:ext uri="{BB962C8B-B14F-4D97-AF65-F5344CB8AC3E}">
        <p14:creationId xmlns:p14="http://schemas.microsoft.com/office/powerpoint/2010/main" val="156576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D1DFEF-87A5-42E9-9370-E6E7EB0772D1}" type="datetime1">
              <a:rPr lang="en-US"/>
              <a:pPr/>
              <a:t>9/9/2013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9449691-967B-491A-845C-1060D884C61A}" type="slidenum">
              <a:rPr lang="en-US"/>
              <a:pPr/>
              <a:t>‹#›</a:t>
            </a:fld>
            <a:endParaRPr lang="en-US"/>
          </a:p>
        </p:txBody>
      </p:sp>
    </p:spTree>
    <p:extLst>
      <p:ext uri="{BB962C8B-B14F-4D97-AF65-F5344CB8AC3E}">
        <p14:creationId xmlns:p14="http://schemas.microsoft.com/office/powerpoint/2010/main" val="309101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BC6A389-61C4-4D75-BC1D-B96C1264C2A3}" type="datetime1">
              <a:rPr lang="en-US"/>
              <a:pPr/>
              <a:t>9/9/2013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5458AE0-4980-4332-A709-AB070393F8DA}" type="slidenum">
              <a:rPr lang="en-US"/>
              <a:pPr/>
              <a:t>‹#›</a:t>
            </a:fld>
            <a:endParaRPr lang="en-US"/>
          </a:p>
        </p:txBody>
      </p:sp>
    </p:spTree>
    <p:extLst>
      <p:ext uri="{BB962C8B-B14F-4D97-AF65-F5344CB8AC3E}">
        <p14:creationId xmlns:p14="http://schemas.microsoft.com/office/powerpoint/2010/main" val="354020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EE52614-714B-43CE-B77F-0FB40B7577B0}" type="datetime1">
              <a:rPr lang="en-US"/>
              <a:pPr/>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B14B92F-B9EE-4070-98F9-7093F3C1454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宋体" charset="-122"/>
        </a:defRPr>
      </a:lvl1pPr>
      <a:lvl2pPr algn="ctr" defTabSz="457200" rtl="0" eaLnBrk="0" fontAlgn="base" hangingPunct="0">
        <a:spcBef>
          <a:spcPct val="0"/>
        </a:spcBef>
        <a:spcAft>
          <a:spcPct val="0"/>
        </a:spcAft>
        <a:defRPr sz="4400">
          <a:solidFill>
            <a:schemeClr val="tx1"/>
          </a:solidFill>
          <a:latin typeface="Calibri" charset="0"/>
          <a:ea typeface="宋体" charset="-122"/>
          <a:cs typeface="宋体" charset="-122"/>
        </a:defRPr>
      </a:lvl2pPr>
      <a:lvl3pPr algn="ctr" defTabSz="457200" rtl="0" eaLnBrk="0" fontAlgn="base" hangingPunct="0">
        <a:spcBef>
          <a:spcPct val="0"/>
        </a:spcBef>
        <a:spcAft>
          <a:spcPct val="0"/>
        </a:spcAft>
        <a:defRPr sz="4400">
          <a:solidFill>
            <a:schemeClr val="tx1"/>
          </a:solidFill>
          <a:latin typeface="Calibri" charset="0"/>
          <a:ea typeface="宋体" charset="-122"/>
          <a:cs typeface="宋体" charset="-122"/>
        </a:defRPr>
      </a:lvl3pPr>
      <a:lvl4pPr algn="ctr" defTabSz="457200" rtl="0" eaLnBrk="0" fontAlgn="base" hangingPunct="0">
        <a:spcBef>
          <a:spcPct val="0"/>
        </a:spcBef>
        <a:spcAft>
          <a:spcPct val="0"/>
        </a:spcAft>
        <a:defRPr sz="4400">
          <a:solidFill>
            <a:schemeClr val="tx1"/>
          </a:solidFill>
          <a:latin typeface="Calibri" charset="0"/>
          <a:ea typeface="宋体" charset="-122"/>
          <a:cs typeface="宋体" charset="-122"/>
        </a:defRPr>
      </a:lvl4pPr>
      <a:lvl5pPr algn="ctr" defTabSz="457200" rtl="0" eaLnBrk="0" fontAlgn="base" hangingPunct="0">
        <a:spcBef>
          <a:spcPct val="0"/>
        </a:spcBef>
        <a:spcAft>
          <a:spcPct val="0"/>
        </a:spcAft>
        <a:defRPr sz="4400">
          <a:solidFill>
            <a:schemeClr val="tx1"/>
          </a:solidFill>
          <a:latin typeface="Calibri" charset="0"/>
          <a:ea typeface="宋体" charset="-122"/>
          <a:cs typeface="宋体" charset="-122"/>
        </a:defRPr>
      </a:lvl5pPr>
      <a:lvl6pPr marL="457200" algn="ctr" defTabSz="457200" rtl="0" fontAlgn="base">
        <a:spcBef>
          <a:spcPct val="0"/>
        </a:spcBef>
        <a:spcAft>
          <a:spcPct val="0"/>
        </a:spcAft>
        <a:defRPr sz="4400">
          <a:solidFill>
            <a:schemeClr val="tx1"/>
          </a:solidFill>
          <a:latin typeface="Calibri" charset="0"/>
          <a:ea typeface="宋体" charset="-122"/>
          <a:cs typeface="宋体" charset="-122"/>
        </a:defRPr>
      </a:lvl6pPr>
      <a:lvl7pPr marL="914400" algn="ctr" defTabSz="457200" rtl="0" fontAlgn="base">
        <a:spcBef>
          <a:spcPct val="0"/>
        </a:spcBef>
        <a:spcAft>
          <a:spcPct val="0"/>
        </a:spcAft>
        <a:defRPr sz="4400">
          <a:solidFill>
            <a:schemeClr val="tx1"/>
          </a:solidFill>
          <a:latin typeface="Calibri" charset="0"/>
          <a:ea typeface="宋体" charset="-122"/>
          <a:cs typeface="宋体" charset="-122"/>
        </a:defRPr>
      </a:lvl7pPr>
      <a:lvl8pPr marL="1371600" algn="ctr" defTabSz="457200" rtl="0" fontAlgn="base">
        <a:spcBef>
          <a:spcPct val="0"/>
        </a:spcBef>
        <a:spcAft>
          <a:spcPct val="0"/>
        </a:spcAft>
        <a:defRPr sz="4400">
          <a:solidFill>
            <a:schemeClr val="tx1"/>
          </a:solidFill>
          <a:latin typeface="Calibri" charset="0"/>
          <a:ea typeface="宋体" charset="-122"/>
          <a:cs typeface="宋体" charset="-122"/>
        </a:defRPr>
      </a:lvl8pPr>
      <a:lvl9pPr marL="1828800" algn="ctr" defTabSz="457200" rtl="0" fontAlgn="base">
        <a:spcBef>
          <a:spcPct val="0"/>
        </a:spcBef>
        <a:spcAft>
          <a:spcPct val="0"/>
        </a:spcAft>
        <a:defRPr sz="4400">
          <a:solidFill>
            <a:schemeClr val="tx1"/>
          </a:solidFill>
          <a:latin typeface="Calibri" charset="0"/>
          <a:ea typeface="宋体" charset="-122"/>
          <a:cs typeface="宋体"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charset="-122"/>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宋体" charset="-122"/>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宋体" charset="-122"/>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charset="-122"/>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14339"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4340"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fld id="{6C5044D0-410E-418A-B004-59A4444DBDD0}" type="datetime1">
              <a:rPr lang="en-US"/>
              <a:pPr/>
              <a:t>9/9/2013</a:t>
            </a:fld>
            <a:endParaRPr lang="en-US" altLang="zh-CN"/>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endParaRPr lang="en-US" altLang="zh-CN"/>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0F735E33-1EA4-49EF-9AFF-6EBB74BE15D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953" r:id="rId1"/>
    <p:sldLayoutId id="2147483946" r:id="rId2"/>
    <p:sldLayoutId id="2147483954" r:id="rId3"/>
    <p:sldLayoutId id="2147483947" r:id="rId4"/>
    <p:sldLayoutId id="2147483948" r:id="rId5"/>
    <p:sldLayoutId id="2147483949" r:id="rId6"/>
    <p:sldLayoutId id="2147483950" r:id="rId7"/>
    <p:sldLayoutId id="2147483955" r:id="rId8"/>
    <p:sldLayoutId id="2147483956" r:id="rId9"/>
    <p:sldLayoutId id="2147483951" r:id="rId10"/>
    <p:sldLayoutId id="2147483952"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幼圆" charset="0"/>
        </a:defRPr>
      </a:lvl1pPr>
      <a:lvl2pPr algn="l" rtl="0" eaLnBrk="0" fontAlgn="base" hangingPunct="0">
        <a:spcBef>
          <a:spcPct val="0"/>
        </a:spcBef>
        <a:spcAft>
          <a:spcPct val="0"/>
        </a:spcAft>
        <a:defRPr sz="4000">
          <a:solidFill>
            <a:schemeClr val="tx2"/>
          </a:solidFill>
          <a:latin typeface="Franklin Gothic Book" charset="0"/>
          <a:ea typeface="幼圆" charset="0"/>
          <a:cs typeface="幼圆" charset="0"/>
        </a:defRPr>
      </a:lvl2pPr>
      <a:lvl3pPr algn="l" rtl="0" eaLnBrk="0" fontAlgn="base" hangingPunct="0">
        <a:spcBef>
          <a:spcPct val="0"/>
        </a:spcBef>
        <a:spcAft>
          <a:spcPct val="0"/>
        </a:spcAft>
        <a:defRPr sz="4000">
          <a:solidFill>
            <a:schemeClr val="tx2"/>
          </a:solidFill>
          <a:latin typeface="Franklin Gothic Book" charset="0"/>
          <a:ea typeface="幼圆" charset="0"/>
          <a:cs typeface="幼圆" charset="0"/>
        </a:defRPr>
      </a:lvl3pPr>
      <a:lvl4pPr algn="l" rtl="0" eaLnBrk="0" fontAlgn="base" hangingPunct="0">
        <a:spcBef>
          <a:spcPct val="0"/>
        </a:spcBef>
        <a:spcAft>
          <a:spcPct val="0"/>
        </a:spcAft>
        <a:defRPr sz="4000">
          <a:solidFill>
            <a:schemeClr val="tx2"/>
          </a:solidFill>
          <a:latin typeface="Franklin Gothic Book" charset="0"/>
          <a:ea typeface="幼圆" charset="0"/>
          <a:cs typeface="幼圆" charset="0"/>
        </a:defRPr>
      </a:lvl4pPr>
      <a:lvl5pPr algn="l" rtl="0" eaLnBrk="0" fontAlgn="base" hangingPunct="0">
        <a:spcBef>
          <a:spcPct val="0"/>
        </a:spcBef>
        <a:spcAft>
          <a:spcPct val="0"/>
        </a:spcAft>
        <a:defRPr sz="4000">
          <a:solidFill>
            <a:schemeClr val="tx2"/>
          </a:solidFill>
          <a:latin typeface="Franklin Gothic Book" charset="0"/>
          <a:ea typeface="幼圆" charset="0"/>
          <a:cs typeface="幼圆" charset="0"/>
        </a:defRPr>
      </a:lvl5pPr>
      <a:lvl6pPr marL="457200" algn="l" rtl="0" fontAlgn="base">
        <a:spcBef>
          <a:spcPct val="0"/>
        </a:spcBef>
        <a:spcAft>
          <a:spcPct val="0"/>
        </a:spcAft>
        <a:defRPr sz="4000">
          <a:solidFill>
            <a:schemeClr val="tx2"/>
          </a:solidFill>
          <a:latin typeface="Franklin Gothic Book" charset="0"/>
          <a:ea typeface="幼圆" charset="0"/>
          <a:cs typeface="幼圆" charset="0"/>
        </a:defRPr>
      </a:lvl6pPr>
      <a:lvl7pPr marL="914400" algn="l" rtl="0" fontAlgn="base">
        <a:spcBef>
          <a:spcPct val="0"/>
        </a:spcBef>
        <a:spcAft>
          <a:spcPct val="0"/>
        </a:spcAft>
        <a:defRPr sz="4000">
          <a:solidFill>
            <a:schemeClr val="tx2"/>
          </a:solidFill>
          <a:latin typeface="Franklin Gothic Book" charset="0"/>
          <a:ea typeface="幼圆" charset="0"/>
          <a:cs typeface="幼圆" charset="0"/>
        </a:defRPr>
      </a:lvl7pPr>
      <a:lvl8pPr marL="1371600" algn="l" rtl="0" fontAlgn="base">
        <a:spcBef>
          <a:spcPct val="0"/>
        </a:spcBef>
        <a:spcAft>
          <a:spcPct val="0"/>
        </a:spcAft>
        <a:defRPr sz="4000">
          <a:solidFill>
            <a:schemeClr val="tx2"/>
          </a:solidFill>
          <a:latin typeface="Franklin Gothic Book" charset="0"/>
          <a:ea typeface="幼圆" charset="0"/>
          <a:cs typeface="幼圆" charset="0"/>
        </a:defRPr>
      </a:lvl8pPr>
      <a:lvl9pPr marL="1828800" algn="l" rtl="0" fontAlgn="base">
        <a:spcBef>
          <a:spcPct val="0"/>
        </a:spcBef>
        <a:spcAft>
          <a:spcPct val="0"/>
        </a:spcAft>
        <a:defRPr sz="4000">
          <a:solidFill>
            <a:schemeClr val="tx2"/>
          </a:solidFill>
          <a:latin typeface="Franklin Gothic Book" charset="0"/>
          <a:ea typeface="幼圆" charset="0"/>
          <a:cs typeface="幼圆"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宋体" charset="-122"/>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宋体" charset="-122"/>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宋体" charset="-122"/>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宋体" charset="-122"/>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宋体" charset="-122"/>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5.bin"/><Relationship Id="rId3" Type="http://schemas.openxmlformats.org/officeDocument/2006/relationships/slideLayout" Target="../slideLayouts/slideLayout14.xml"/><Relationship Id="rId7" Type="http://schemas.openxmlformats.org/officeDocument/2006/relationships/oleObject" Target="../embeddings/oleObject2.bin"/><Relationship Id="rId12" Type="http://schemas.openxmlformats.org/officeDocument/2006/relationships/image" Target="../media/image18.emf"/><Relationship Id="rId2" Type="http://schemas.openxmlformats.org/officeDocument/2006/relationships/tags" Target="../tags/tag1.xml"/><Relationship Id="rId16" Type="http://schemas.openxmlformats.org/officeDocument/2006/relationships/image" Target="../media/image20.emf"/><Relationship Id="rId1" Type="http://schemas.openxmlformats.org/officeDocument/2006/relationships/vmlDrawing" Target="../drawings/vmlDrawing1.vml"/><Relationship Id="rId6" Type="http://schemas.openxmlformats.org/officeDocument/2006/relationships/image" Target="../media/image15.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7.emf"/><Relationship Id="rId4" Type="http://schemas.openxmlformats.org/officeDocument/2006/relationships/notesSlide" Target="../notesSlides/notesSlide3.xml"/><Relationship Id="rId9" Type="http://schemas.openxmlformats.org/officeDocument/2006/relationships/oleObject" Target="../embeddings/oleObject3.bin"/><Relationship Id="rId1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1.emf"/><Relationship Id="rId18" Type="http://schemas.openxmlformats.org/officeDocument/2006/relationships/oleObject" Target="../embeddings/oleObject13.bin"/><Relationship Id="rId3" Type="http://schemas.openxmlformats.org/officeDocument/2006/relationships/slideLayout" Target="../slideLayouts/slideLayout14.xml"/><Relationship Id="rId7" Type="http://schemas.openxmlformats.org/officeDocument/2006/relationships/image" Target="../media/image17.emf"/><Relationship Id="rId12" Type="http://schemas.openxmlformats.org/officeDocument/2006/relationships/oleObject" Target="../embeddings/oleObject10.bin"/><Relationship Id="rId17" Type="http://schemas.openxmlformats.org/officeDocument/2006/relationships/image" Target="../media/image23.emf"/><Relationship Id="rId2" Type="http://schemas.openxmlformats.org/officeDocument/2006/relationships/tags" Target="../tags/tag2.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9.emf"/><Relationship Id="rId5" Type="http://schemas.openxmlformats.org/officeDocument/2006/relationships/image" Target="../media/image25.jpeg"/><Relationship Id="rId15" Type="http://schemas.openxmlformats.org/officeDocument/2006/relationships/image" Target="../media/image22.emf"/><Relationship Id="rId10" Type="http://schemas.openxmlformats.org/officeDocument/2006/relationships/oleObject" Target="../embeddings/oleObject9.bin"/><Relationship Id="rId19" Type="http://schemas.openxmlformats.org/officeDocument/2006/relationships/image" Target="../media/image24.emf"/><Relationship Id="rId4" Type="http://schemas.openxmlformats.org/officeDocument/2006/relationships/notesSlide" Target="../notesSlides/notesSlide4.xml"/><Relationship Id="rId9" Type="http://schemas.openxmlformats.org/officeDocument/2006/relationships/image" Target="../media/image18.emf"/><Relationship Id="rId1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4.emf"/><Relationship Id="rId3" Type="http://schemas.openxmlformats.org/officeDocument/2006/relationships/slideLayout" Target="../slideLayouts/slideLayout14.xml"/><Relationship Id="rId7" Type="http://schemas.openxmlformats.org/officeDocument/2006/relationships/image" Target="../media/image17.emf"/><Relationship Id="rId12" Type="http://schemas.openxmlformats.org/officeDocument/2006/relationships/oleObject" Target="../embeddings/oleObject17.bin"/><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19.emf"/><Relationship Id="rId5" Type="http://schemas.openxmlformats.org/officeDocument/2006/relationships/image" Target="../media/image25.jpeg"/><Relationship Id="rId10" Type="http://schemas.openxmlformats.org/officeDocument/2006/relationships/oleObject" Target="../embeddings/oleObject16.bin"/><Relationship Id="rId4" Type="http://schemas.openxmlformats.org/officeDocument/2006/relationships/notesSlide" Target="../notesSlides/notesSlide5.xml"/><Relationship Id="rId9"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0" descr="dn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762000"/>
            <a:ext cx="1584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ctrTitle" idx="4294967295"/>
          </p:nvPr>
        </p:nvSpPr>
        <p:spPr>
          <a:xfrm>
            <a:off x="-533400" y="0"/>
            <a:ext cx="8686800" cy="1676400"/>
          </a:xfrm>
        </p:spPr>
        <p:txBody>
          <a:bodyPr/>
          <a:lstStyle/>
          <a:p>
            <a:pPr algn="ctr" eaLnBrk="1" hangingPunct="1"/>
            <a:r>
              <a:rPr lang="en-US" altLang="zh-CN" b="1" smtClean="0">
                <a:solidFill>
                  <a:schemeClr val="accent2"/>
                </a:solidFill>
                <a:ea typeface="宋体" panose="02010600030101010101" pitchFamily="2" charset="-122"/>
              </a:rPr>
              <a:t>An Empirical Reexamination of </a:t>
            </a:r>
            <a:br>
              <a:rPr lang="en-US" altLang="zh-CN" b="1" smtClean="0">
                <a:solidFill>
                  <a:schemeClr val="accent2"/>
                </a:solidFill>
                <a:ea typeface="宋体" panose="02010600030101010101" pitchFamily="2" charset="-122"/>
              </a:rPr>
            </a:br>
            <a:r>
              <a:rPr lang="en-US" altLang="zh-CN" b="1" smtClean="0">
                <a:solidFill>
                  <a:schemeClr val="accent2"/>
                </a:solidFill>
                <a:ea typeface="宋体" panose="02010600030101010101" pitchFamily="2" charset="-122"/>
              </a:rPr>
              <a:t>Global DNS Behavior</a:t>
            </a:r>
          </a:p>
        </p:txBody>
      </p:sp>
      <p:pic>
        <p:nvPicPr>
          <p:cNvPr id="28676"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867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867400"/>
            <a:ext cx="103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057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133600"/>
            <a:ext cx="1355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21336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4572000"/>
            <a:ext cx="1295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572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15200" y="45720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5791200"/>
            <a:ext cx="9159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TextBox 14"/>
          <p:cNvSpPr txBox="1">
            <a:spLocks noChangeArrowheads="1"/>
          </p:cNvSpPr>
          <p:nvPr/>
        </p:nvSpPr>
        <p:spPr bwMode="auto">
          <a:xfrm>
            <a:off x="228600" y="3657600"/>
            <a:ext cx="1862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chemeClr val="tx2"/>
                </a:solidFill>
              </a:rPr>
              <a:t>Hongyu Gao</a:t>
            </a:r>
          </a:p>
          <a:p>
            <a:pPr eaLnBrk="1" hangingPunct="1"/>
            <a:r>
              <a:rPr lang="en-US" sz="2200" i="0">
                <a:solidFill>
                  <a:schemeClr val="tx2"/>
                </a:solidFill>
              </a:rPr>
              <a:t>Northwestern</a:t>
            </a:r>
          </a:p>
        </p:txBody>
      </p:sp>
      <p:sp>
        <p:nvSpPr>
          <p:cNvPr id="16" name="TextBox 15"/>
          <p:cNvSpPr txBox="1"/>
          <p:nvPr/>
        </p:nvSpPr>
        <p:spPr>
          <a:xfrm>
            <a:off x="7199313" y="3684588"/>
            <a:ext cx="1563687" cy="768350"/>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Phil Porras</a:t>
            </a:r>
          </a:p>
          <a:p>
            <a:pPr eaLnBrk="1" hangingPunct="1"/>
            <a:r>
              <a:rPr lang="en-US" sz="2200" i="0">
                <a:solidFill>
                  <a:srgbClr val="7F7F7F"/>
                </a:solidFill>
              </a:rPr>
              <a:t>     SRI</a:t>
            </a:r>
          </a:p>
        </p:txBody>
      </p:sp>
      <p:sp>
        <p:nvSpPr>
          <p:cNvPr id="17" name="TextBox 16"/>
          <p:cNvSpPr txBox="1"/>
          <p:nvPr/>
        </p:nvSpPr>
        <p:spPr>
          <a:xfrm>
            <a:off x="4919663" y="3657600"/>
            <a:ext cx="1862137" cy="769938"/>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  Yan Chen</a:t>
            </a:r>
          </a:p>
          <a:p>
            <a:pPr eaLnBrk="1" hangingPunct="1"/>
            <a:r>
              <a:rPr lang="en-US" sz="2200" i="0">
                <a:solidFill>
                  <a:srgbClr val="7F7F7F"/>
                </a:solidFill>
              </a:rPr>
              <a:t>Northwestern</a:t>
            </a:r>
          </a:p>
        </p:txBody>
      </p:sp>
      <p:sp>
        <p:nvSpPr>
          <p:cNvPr id="18" name="TextBox 17"/>
          <p:cNvSpPr txBox="1"/>
          <p:nvPr/>
        </p:nvSpPr>
        <p:spPr>
          <a:xfrm>
            <a:off x="3733800" y="6088063"/>
            <a:ext cx="1941513" cy="769937"/>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Shalini Ghosh</a:t>
            </a:r>
          </a:p>
          <a:p>
            <a:pPr eaLnBrk="1" hangingPunct="1"/>
            <a:r>
              <a:rPr lang="en-US" sz="2200" i="0">
                <a:solidFill>
                  <a:srgbClr val="7F7F7F"/>
                </a:solidFill>
              </a:rPr>
              <a:t>       SRI</a:t>
            </a:r>
          </a:p>
        </p:txBody>
      </p:sp>
      <p:sp>
        <p:nvSpPr>
          <p:cNvPr id="19" name="TextBox 18"/>
          <p:cNvSpPr txBox="1"/>
          <p:nvPr/>
        </p:nvSpPr>
        <p:spPr>
          <a:xfrm>
            <a:off x="5638800" y="6019800"/>
            <a:ext cx="1455738" cy="769938"/>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Jian Jiang</a:t>
            </a:r>
          </a:p>
          <a:p>
            <a:pPr eaLnBrk="1" hangingPunct="1"/>
            <a:r>
              <a:rPr lang="en-US" sz="2200" i="0">
                <a:solidFill>
                  <a:srgbClr val="7F7F7F"/>
                </a:solidFill>
              </a:rPr>
              <a:t> Tsinghua</a:t>
            </a:r>
          </a:p>
        </p:txBody>
      </p:sp>
      <p:sp>
        <p:nvSpPr>
          <p:cNvPr id="20" name="TextBox 19"/>
          <p:cNvSpPr txBox="1"/>
          <p:nvPr/>
        </p:nvSpPr>
        <p:spPr>
          <a:xfrm>
            <a:off x="7239000" y="6046788"/>
            <a:ext cx="1720850" cy="768350"/>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Haixin Duan</a:t>
            </a:r>
          </a:p>
          <a:p>
            <a:pPr eaLnBrk="1" hangingPunct="1"/>
            <a:r>
              <a:rPr lang="en-US" sz="2200" i="0">
                <a:solidFill>
                  <a:srgbClr val="7F7F7F"/>
                </a:solidFill>
              </a:rPr>
              <a:t>  Tsinghua</a:t>
            </a:r>
          </a:p>
        </p:txBody>
      </p:sp>
      <p:pic>
        <p:nvPicPr>
          <p:cNvPr id="28692" name="Picture 2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90800" y="2133600"/>
            <a:ext cx="152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752600" y="3657600"/>
            <a:ext cx="3065463" cy="769938"/>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     Vinod Yegneswaran</a:t>
            </a:r>
          </a:p>
          <a:p>
            <a:pPr eaLnBrk="1" hangingPunct="1"/>
            <a:r>
              <a:rPr lang="en-US" sz="2200" i="0">
                <a:solidFill>
                  <a:srgbClr val="7F7F7F"/>
                </a:solidFill>
              </a:rPr>
              <a:t>               SRI </a:t>
            </a:r>
          </a:p>
        </p:txBody>
      </p:sp>
    </p:spTree>
  </p:cSld>
  <p:clrMapOvr>
    <a:masterClrMapping/>
  </p:clrMapOvr>
  <p:transition advTm="1863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Goals</a:t>
            </a:r>
          </a:p>
        </p:txBody>
      </p:sp>
      <p:sp>
        <p:nvSpPr>
          <p:cNvPr id="7170"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53DD5B31-B738-46E6-9F7F-D3BD33CEC034}" type="slidenum">
              <a:rPr lang="en-US" altLang="zh-CN" sz="1400">
                <a:solidFill>
                  <a:srgbClr val="FFFFFF"/>
                </a:solidFill>
                <a:latin typeface="Franklin Gothic Book" panose="020B0503020102020204" pitchFamily="34" charset="0"/>
              </a:rPr>
              <a:pPr eaLnBrk="1" hangingPunct="1"/>
              <a:t>10</a:t>
            </a:fld>
            <a:endParaRPr lang="en-US" altLang="zh-CN" sz="1400">
              <a:solidFill>
                <a:srgbClr val="FFFFFF"/>
              </a:solidFill>
              <a:latin typeface="Franklin Gothic Book" panose="020B0503020102020204" pitchFamily="34" charset="0"/>
            </a:endParaRPr>
          </a:p>
        </p:txBody>
      </p:sp>
      <p:sp>
        <p:nvSpPr>
          <p:cNvPr id="45060" name="Rectangle 3"/>
          <p:cNvSpPr>
            <a:spLocks noGrp="1" noChangeArrowheads="1"/>
          </p:cNvSpPr>
          <p:nvPr>
            <p:ph sz="quarter" idx="1"/>
          </p:nvPr>
        </p:nvSpPr>
        <p:spPr>
          <a:xfrm>
            <a:off x="762000" y="1676400"/>
            <a:ext cx="7391400" cy="4419600"/>
          </a:xfrm>
        </p:spPr>
        <p:txBody>
          <a:bodyPr/>
          <a:lstStyle/>
          <a:p>
            <a:pPr eaLnBrk="1" hangingPunct="1">
              <a:lnSpc>
                <a:spcPct val="120000"/>
              </a:lnSpc>
            </a:pPr>
            <a:r>
              <a:rPr lang="en-US" altLang="zh-CN" sz="2800" smtClean="0"/>
              <a:t>Empirically reexamine findings from prior DNS measurement papers from the vantage point of the SIE datastream</a:t>
            </a:r>
          </a:p>
          <a:p>
            <a:pPr lvl="1" eaLnBrk="1" hangingPunct="1">
              <a:lnSpc>
                <a:spcPct val="120000"/>
              </a:lnSpc>
            </a:pPr>
            <a:r>
              <a:rPr lang="en-US" altLang="zh-CN" sz="2200" smtClean="0"/>
              <a:t>Differences due to perspective</a:t>
            </a:r>
          </a:p>
          <a:p>
            <a:pPr lvl="1" eaLnBrk="1" hangingPunct="1">
              <a:lnSpc>
                <a:spcPct val="120000"/>
              </a:lnSpc>
            </a:pPr>
            <a:r>
              <a:rPr lang="en-US" altLang="zh-CN" sz="2200" smtClean="0"/>
              <a:t>Differences due to  the evolution of DNS use patterns</a:t>
            </a:r>
          </a:p>
          <a:p>
            <a:pPr eaLnBrk="1" hangingPunct="1">
              <a:lnSpc>
                <a:spcPct val="120000"/>
              </a:lnSpc>
            </a:pPr>
            <a:endParaRPr lang="en-US" altLang="zh-CN" sz="1100" smtClean="0"/>
          </a:p>
          <a:p>
            <a:pPr eaLnBrk="1" hangingPunct="1">
              <a:lnSpc>
                <a:spcPct val="120000"/>
              </a:lnSpc>
            </a:pPr>
            <a:r>
              <a:rPr lang="en-US" altLang="zh-CN" sz="2800" smtClean="0"/>
              <a:t>Evaluate feasibility of extracting malicious domain groups from the global DNS data stream</a:t>
            </a:r>
            <a:endParaRPr lang="en-US" altLang="zh-CN" sz="2000" smtClean="0"/>
          </a:p>
          <a:p>
            <a:pPr lvl="1" eaLnBrk="1" hangingPunct="1">
              <a:lnSpc>
                <a:spcPct val="120000"/>
              </a:lnSpc>
            </a:pPr>
            <a:endParaRPr lang="en-US" altLang="zh-CN" sz="2000" smtClean="0"/>
          </a:p>
        </p:txBody>
      </p:sp>
    </p:spTree>
  </p:cSld>
  <p:clrMapOvr>
    <a:masterClrMapping/>
  </p:clrMapOvr>
  <p:transition spd="slow" advTm="4981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8CA06188-4808-442B-AB88-0059E8D49778}" type="slidenum">
              <a:rPr lang="en-US" altLang="zh-CN" sz="1400">
                <a:solidFill>
                  <a:srgbClr val="FFFFFF"/>
                </a:solidFill>
                <a:latin typeface="Franklin Gothic Book" panose="020B0503020102020204" pitchFamily="34" charset="0"/>
              </a:rPr>
              <a:pPr eaLnBrk="1" hangingPunct="1"/>
              <a:t>11</a:t>
            </a:fld>
            <a:endParaRPr lang="en-US" altLang="zh-CN" sz="1400">
              <a:solidFill>
                <a:srgbClr val="FFFFFF"/>
              </a:solidFill>
              <a:latin typeface="Franklin Gothic Book" panose="020B0503020102020204" pitchFamily="34" charset="0"/>
            </a:endParaRPr>
          </a:p>
        </p:txBody>
      </p:sp>
      <p:sp>
        <p:nvSpPr>
          <p:cNvPr id="8196" name="Rectangle 3"/>
          <p:cNvSpPr>
            <a:spLocks noGrp="1" noChangeArrowheads="1"/>
          </p:cNvSpPr>
          <p:nvPr>
            <p:ph type="body" idx="4294967295"/>
          </p:nvPr>
        </p:nvSpPr>
        <p:spPr>
          <a:xfrm>
            <a:off x="914400" y="1524000"/>
            <a:ext cx="8229600" cy="4297363"/>
          </a:xfrm>
        </p:spPr>
        <p:txBody>
          <a:bodyPr>
            <a:normAutofit/>
          </a:bodyPr>
          <a:lstStyle/>
          <a:p>
            <a:pPr eaLnBrk="1" hangingPunct="1">
              <a:lnSpc>
                <a:spcPct val="140000"/>
              </a:lnSpc>
            </a:pPr>
            <a:r>
              <a:rPr lang="en-US" altLang="zh-CN" sz="2800" smtClean="0"/>
              <a:t>Empirical Reexamination</a:t>
            </a:r>
          </a:p>
          <a:p>
            <a:pPr lvl="1" eaLnBrk="1" hangingPunct="1"/>
            <a:r>
              <a:rPr lang="en-US" altLang="zh-CN" smtClean="0"/>
              <a:t>Query type distribution</a:t>
            </a:r>
          </a:p>
          <a:p>
            <a:pPr lvl="1" eaLnBrk="1" hangingPunct="1"/>
            <a:r>
              <a:rPr lang="en-US" altLang="zh-CN" smtClean="0"/>
              <a:t>Traffic validity</a:t>
            </a:r>
          </a:p>
          <a:p>
            <a:pPr lvl="1" eaLnBrk="1" hangingPunct="1"/>
            <a:r>
              <a:rPr lang="en-US" altLang="zh-CN" smtClean="0"/>
              <a:t>TTL distribution</a:t>
            </a:r>
          </a:p>
          <a:p>
            <a:pPr eaLnBrk="1" hangingPunct="1">
              <a:lnSpc>
                <a:spcPct val="140000"/>
              </a:lnSpc>
            </a:pPr>
            <a:r>
              <a:rPr lang="en-US" altLang="zh-CN" sz="2800" smtClean="0"/>
              <a:t>Malicious Domain Group Detection</a:t>
            </a:r>
          </a:p>
          <a:p>
            <a:pPr lvl="1" eaLnBrk="1" hangingPunct="1"/>
            <a:r>
              <a:rPr lang="en-US" altLang="zh-CN" smtClean="0"/>
              <a:t>Detection using temporal correlation</a:t>
            </a:r>
          </a:p>
          <a:p>
            <a:pPr lvl="1" eaLnBrk="1" hangingPunct="1"/>
            <a:r>
              <a:rPr lang="en-US" altLang="zh-CN" smtClean="0"/>
              <a:t>Domain group analysis</a:t>
            </a:r>
          </a:p>
          <a:p>
            <a:pPr eaLnBrk="1" hangingPunct="1">
              <a:lnSpc>
                <a:spcPct val="140000"/>
              </a:lnSpc>
            </a:pPr>
            <a:r>
              <a:rPr lang="en-US" altLang="zh-CN" sz="2800" smtClean="0"/>
              <a:t>Conclusions</a:t>
            </a:r>
          </a:p>
        </p:txBody>
      </p:sp>
      <p:sp>
        <p:nvSpPr>
          <p:cNvPr id="4710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B19D6798-9869-4295-889A-8464E415456D}" type="slidenum">
              <a:rPr lang="en-US" altLang="zh-CN" sz="1400" i="0">
                <a:solidFill>
                  <a:schemeClr val="tx1"/>
                </a:solidFill>
              </a:rPr>
              <a:pPr algn="r" eaLnBrk="1" hangingPunct="1"/>
              <a:t>11</a:t>
            </a:fld>
            <a:endParaRPr lang="en-US" altLang="zh-CN" sz="1400" i="0">
              <a:solidFill>
                <a:schemeClr val="tx1"/>
              </a:solidFill>
            </a:endParaRPr>
          </a:p>
        </p:txBody>
      </p:sp>
      <p:sp>
        <p:nvSpPr>
          <p:cNvPr id="47109"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Roadmap</a:t>
            </a:r>
          </a:p>
        </p:txBody>
      </p:sp>
    </p:spTree>
  </p:cSld>
  <p:clrMapOvr>
    <a:masterClrMapping/>
  </p:clrMapOvr>
  <p:transition spd="slow" advTm="2768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E6938144-3103-4460-83EC-84CBD47279BB}" type="slidenum">
              <a:rPr lang="en-US" altLang="zh-CN" sz="1400">
                <a:solidFill>
                  <a:srgbClr val="FFFFFF"/>
                </a:solidFill>
                <a:latin typeface="Franklin Gothic Book" panose="020B0503020102020204" pitchFamily="34" charset="0"/>
              </a:rPr>
              <a:pPr eaLnBrk="1" hangingPunct="1"/>
              <a:t>12</a:t>
            </a:fld>
            <a:endParaRPr lang="en-US" altLang="zh-CN" sz="1400">
              <a:solidFill>
                <a:srgbClr val="FFFFFF"/>
              </a:solidFill>
              <a:latin typeface="Franklin Gothic Book" panose="020B0503020102020204" pitchFamily="34" charset="0"/>
            </a:endParaRPr>
          </a:p>
        </p:txBody>
      </p:sp>
      <p:sp>
        <p:nvSpPr>
          <p:cNvPr id="491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1759FDFD-65CC-4883-B6E3-6F31ACF0B925}" type="slidenum">
              <a:rPr lang="en-US" altLang="zh-CN" sz="1400" i="0">
                <a:solidFill>
                  <a:schemeClr val="tx1"/>
                </a:solidFill>
              </a:rPr>
              <a:pPr algn="r" eaLnBrk="1" hangingPunct="1"/>
              <a:t>12</a:t>
            </a:fld>
            <a:endParaRPr lang="en-US" altLang="zh-CN" sz="1400" i="0">
              <a:solidFill>
                <a:schemeClr val="tx1"/>
              </a:solidFill>
            </a:endParaRPr>
          </a:p>
        </p:txBody>
      </p:sp>
      <p:sp>
        <p:nvSpPr>
          <p:cNvPr id="49156"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endParaRPr lang="en-US" altLang="zh-CN" sz="4400" i="0">
              <a:solidFill>
                <a:schemeClr val="tx2"/>
              </a:solidFill>
            </a:endParaRPr>
          </a:p>
        </p:txBody>
      </p:sp>
      <p:pic>
        <p:nvPicPr>
          <p:cNvPr id="491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519238"/>
            <a:ext cx="5838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p:cNvSpPr txBox="1">
            <a:spLocks noChangeArrowheads="1"/>
          </p:cNvSpPr>
          <p:nvPr/>
        </p:nvSpPr>
        <p:spPr bwMode="auto">
          <a:xfrm>
            <a:off x="6096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Unanswered queries and unsolicited responses</a:t>
            </a:r>
          </a:p>
        </p:txBody>
      </p:sp>
    </p:spTree>
  </p:cSld>
  <p:clrMapOvr>
    <a:masterClrMapping/>
  </p:clrMapOvr>
  <p:transition spd="slow" advTm="2768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Query Type Distribution</a:t>
            </a:r>
          </a:p>
        </p:txBody>
      </p:sp>
      <p:sp>
        <p:nvSpPr>
          <p:cNvPr id="9218"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F727B407-6A27-45C6-B519-0020F3C8A0A2}" type="slidenum">
              <a:rPr lang="en-US" altLang="zh-CN" sz="1400">
                <a:solidFill>
                  <a:srgbClr val="FFFFFF"/>
                </a:solidFill>
                <a:latin typeface="Franklin Gothic Book" panose="020B0503020102020204" pitchFamily="34" charset="0"/>
              </a:rPr>
              <a:pPr eaLnBrk="1" hangingPunct="1"/>
              <a:t>13</a:t>
            </a:fld>
            <a:endParaRPr lang="en-US" altLang="zh-CN" sz="1400">
              <a:solidFill>
                <a:srgbClr val="FFFFFF"/>
              </a:solidFill>
              <a:latin typeface="Franklin Gothic Book" panose="020B0503020102020204" pitchFamily="34" charset="0"/>
            </a:endParaRPr>
          </a:p>
        </p:txBody>
      </p:sp>
      <p:sp>
        <p:nvSpPr>
          <p:cNvPr id="51205" name="Rectangle 3"/>
          <p:cNvSpPr>
            <a:spLocks noGrp="1" noChangeArrowheads="1"/>
          </p:cNvSpPr>
          <p:nvPr>
            <p:ph sz="quarter" idx="1"/>
          </p:nvPr>
        </p:nvSpPr>
        <p:spPr>
          <a:xfrm>
            <a:off x="685800" y="5181600"/>
            <a:ext cx="7391400" cy="609600"/>
          </a:xfrm>
        </p:spPr>
        <p:txBody>
          <a:bodyPr/>
          <a:lstStyle/>
          <a:p>
            <a:pPr marL="457200" lvl="1" indent="0" eaLnBrk="1" hangingPunct="1">
              <a:lnSpc>
                <a:spcPct val="120000"/>
              </a:lnSpc>
              <a:buFontTx/>
              <a:buNone/>
            </a:pPr>
            <a:r>
              <a:rPr lang="en-US" altLang="zh-CN" sz="2000" smtClean="0"/>
              <a:t>Distribution of DNS query types from the local perspective</a:t>
            </a:r>
          </a:p>
        </p:txBody>
      </p:sp>
      <p:graphicFrame>
        <p:nvGraphicFramePr>
          <p:cNvPr id="51202" name="Chart 1"/>
          <p:cNvGraphicFramePr>
            <a:graphicFrameLocks/>
          </p:cNvGraphicFramePr>
          <p:nvPr/>
        </p:nvGraphicFramePr>
        <p:xfrm>
          <a:off x="1776413" y="1397000"/>
          <a:ext cx="5895975" cy="3962400"/>
        </p:xfrm>
        <a:graphic>
          <a:graphicData uri="http://schemas.openxmlformats.org/presentationml/2006/ole">
            <mc:AlternateContent xmlns:mc="http://schemas.openxmlformats.org/markup-compatibility/2006">
              <mc:Choice xmlns:v="urn:schemas-microsoft-com:vml" Requires="v">
                <p:oleObj spid="_x0000_s51208" name="Chart" r:id="rId4" imgW="5892800" imgH="3962400" progId="Excel.Chart.8">
                  <p:embed/>
                </p:oleObj>
              </mc:Choice>
              <mc:Fallback>
                <p:oleObj name="Chart" r:id="rId4" imgW="5892800" imgH="3962400"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3" y="1397000"/>
                        <a:ext cx="5895975"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6" name="Rectangle 3"/>
          <p:cNvSpPr txBox="1">
            <a:spLocks noChangeArrowheads="1"/>
          </p:cNvSpPr>
          <p:nvPr/>
        </p:nvSpPr>
        <p:spPr bwMode="auto">
          <a:xfrm>
            <a:off x="1295400" y="990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800" i="1">
                <a:solidFill>
                  <a:schemeClr val="folHlink"/>
                </a:solidFill>
                <a:latin typeface="Arial" panose="020B0604020202020204" pitchFamily="34" charset="0"/>
                <a:ea typeface="宋体" panose="02010600030101010101" pitchFamily="2" charset="-122"/>
              </a:defRPr>
            </a:lvl1pPr>
            <a:lvl2pPr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lvl="1">
              <a:lnSpc>
                <a:spcPct val="120000"/>
              </a:lnSpc>
              <a:spcBef>
                <a:spcPct val="20000"/>
              </a:spcBef>
            </a:pPr>
            <a:r>
              <a:rPr lang="en-US" altLang="zh-CN" sz="2000" i="0">
                <a:solidFill>
                  <a:schemeClr val="tx1"/>
                </a:solidFill>
              </a:rPr>
              <a:t>(%)</a:t>
            </a:r>
          </a:p>
        </p:txBody>
      </p:sp>
      <p:sp>
        <p:nvSpPr>
          <p:cNvPr id="51207" name="Rectangle 3"/>
          <p:cNvSpPr txBox="1">
            <a:spLocks noChangeArrowheads="1"/>
          </p:cNvSpPr>
          <p:nvPr/>
        </p:nvSpPr>
        <p:spPr bwMode="auto">
          <a:xfrm>
            <a:off x="685800" y="5791200"/>
            <a:ext cx="739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800" i="1">
                <a:solidFill>
                  <a:schemeClr val="folHlink"/>
                </a:solidFill>
                <a:latin typeface="Arial" panose="020B0604020202020204" pitchFamily="34" charset="0"/>
                <a:ea typeface="宋体" panose="02010600030101010101" pitchFamily="2" charset="-122"/>
              </a:defRPr>
            </a:lvl1pPr>
            <a:lvl2pPr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lvl="1">
              <a:lnSpc>
                <a:spcPct val="120000"/>
              </a:lnSpc>
              <a:spcBef>
                <a:spcPct val="20000"/>
              </a:spcBef>
            </a:pPr>
            <a:r>
              <a:rPr lang="en-US" altLang="zh-CN" sz="1800" i="0">
                <a:solidFill>
                  <a:schemeClr val="tx1"/>
                </a:solidFill>
              </a:rPr>
              <a:t>* Dec 2000 (/ 2001) numbers are quoted from [Jung TON02]</a:t>
            </a:r>
          </a:p>
        </p:txBody>
      </p:sp>
    </p:spTree>
  </p:cSld>
  <p:clrMapOvr>
    <a:masterClrMapping/>
  </p:clrMapOvr>
  <p:transition spd="slow" advTm="4981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Query Type Distribution </a:t>
            </a:r>
            <a:br>
              <a:rPr lang="en-US" altLang="zh-CN" sz="3800" smtClean="0">
                <a:ea typeface="宋体" panose="02010600030101010101" pitchFamily="2" charset="-122"/>
              </a:rPr>
            </a:br>
            <a:r>
              <a:rPr lang="en-US" altLang="zh-CN" sz="3800" smtClean="0">
                <a:ea typeface="宋体" panose="02010600030101010101" pitchFamily="2" charset="-122"/>
              </a:rPr>
              <a:t>(resolver to root perspective)</a:t>
            </a:r>
          </a:p>
        </p:txBody>
      </p:sp>
      <p:sp>
        <p:nvSpPr>
          <p:cNvPr id="10242"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F9C44A59-46C1-4992-89C7-B42B1CCA3759}" type="slidenum">
              <a:rPr lang="en-US" altLang="zh-CN" sz="1400">
                <a:solidFill>
                  <a:srgbClr val="FFFFFF"/>
                </a:solidFill>
                <a:latin typeface="Franklin Gothic Book" panose="020B0503020102020204" pitchFamily="34" charset="0"/>
              </a:rPr>
              <a:pPr eaLnBrk="1" hangingPunct="1"/>
              <a:t>14</a:t>
            </a:fld>
            <a:endParaRPr lang="en-US" altLang="zh-CN" sz="1400">
              <a:solidFill>
                <a:srgbClr val="FFFFFF"/>
              </a:solidFill>
              <a:latin typeface="Franklin Gothic Book" panose="020B0503020102020204" pitchFamily="34" charset="0"/>
            </a:endParaRPr>
          </a:p>
        </p:txBody>
      </p:sp>
      <p:sp>
        <p:nvSpPr>
          <p:cNvPr id="53253" name="Rectangle 3"/>
          <p:cNvSpPr>
            <a:spLocks noGrp="1" noChangeArrowheads="1"/>
          </p:cNvSpPr>
          <p:nvPr>
            <p:ph sz="quarter" idx="1"/>
          </p:nvPr>
        </p:nvSpPr>
        <p:spPr>
          <a:xfrm>
            <a:off x="685800" y="5181600"/>
            <a:ext cx="7391400" cy="609600"/>
          </a:xfrm>
        </p:spPr>
        <p:txBody>
          <a:bodyPr/>
          <a:lstStyle/>
          <a:p>
            <a:pPr marL="457200" lvl="1" indent="0" eaLnBrk="1" hangingPunct="1">
              <a:lnSpc>
                <a:spcPct val="120000"/>
              </a:lnSpc>
              <a:buFontTx/>
              <a:buNone/>
            </a:pPr>
            <a:r>
              <a:rPr lang="en-US" altLang="zh-CN" sz="2000" smtClean="0"/>
              <a:t>Distribution of DNS query types from the root perspective</a:t>
            </a:r>
          </a:p>
        </p:txBody>
      </p:sp>
      <p:graphicFrame>
        <p:nvGraphicFramePr>
          <p:cNvPr id="53250" name="Chart 1"/>
          <p:cNvGraphicFramePr>
            <a:graphicFrameLocks/>
          </p:cNvGraphicFramePr>
          <p:nvPr/>
        </p:nvGraphicFramePr>
        <p:xfrm>
          <a:off x="1778000" y="1397000"/>
          <a:ext cx="5892800" cy="3962400"/>
        </p:xfrm>
        <a:graphic>
          <a:graphicData uri="http://schemas.openxmlformats.org/presentationml/2006/ole">
            <mc:AlternateContent xmlns:mc="http://schemas.openxmlformats.org/markup-compatibility/2006">
              <mc:Choice xmlns:v="urn:schemas-microsoft-com:vml" Requires="v">
                <p:oleObj spid="_x0000_s53256" r:id="rId4" imgW="5889246" imgH="3962743" progId="Excel.Chart.8">
                  <p:embed/>
                </p:oleObj>
              </mc:Choice>
              <mc:Fallback>
                <p:oleObj r:id="rId4" imgW="5889246" imgH="3962743"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0" y="1397000"/>
                        <a:ext cx="5892800"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4" name="Rectangle 3"/>
          <p:cNvSpPr txBox="1">
            <a:spLocks noChangeArrowheads="1"/>
          </p:cNvSpPr>
          <p:nvPr/>
        </p:nvSpPr>
        <p:spPr bwMode="auto">
          <a:xfrm>
            <a:off x="1295400" y="990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800" i="1">
                <a:solidFill>
                  <a:schemeClr val="folHlink"/>
                </a:solidFill>
                <a:latin typeface="Arial" panose="020B0604020202020204" pitchFamily="34" charset="0"/>
                <a:ea typeface="宋体" panose="02010600030101010101" pitchFamily="2" charset="-122"/>
              </a:defRPr>
            </a:lvl1pPr>
            <a:lvl2pPr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lvl="1">
              <a:lnSpc>
                <a:spcPct val="120000"/>
              </a:lnSpc>
              <a:spcBef>
                <a:spcPct val="20000"/>
              </a:spcBef>
            </a:pPr>
            <a:r>
              <a:rPr lang="en-US" altLang="zh-CN" sz="2000" i="0">
                <a:solidFill>
                  <a:schemeClr val="tx1"/>
                </a:solidFill>
              </a:rPr>
              <a:t>(%)</a:t>
            </a:r>
          </a:p>
        </p:txBody>
      </p:sp>
      <p:sp>
        <p:nvSpPr>
          <p:cNvPr id="53255" name="Rectangle 3"/>
          <p:cNvSpPr txBox="1">
            <a:spLocks noChangeArrowheads="1"/>
          </p:cNvSpPr>
          <p:nvPr/>
        </p:nvSpPr>
        <p:spPr bwMode="auto">
          <a:xfrm>
            <a:off x="381000" y="57912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eaLnBrk="0" hangingPunct="0">
              <a:defRPr sz="2800" i="1">
                <a:solidFill>
                  <a:schemeClr val="folHlink"/>
                </a:solidFill>
                <a:latin typeface="Arial" panose="020B0604020202020204" pitchFamily="34" charset="0"/>
                <a:ea typeface="宋体" panose="02010600030101010101" pitchFamily="2" charset="-122"/>
              </a:defRPr>
            </a:lvl1pPr>
            <a:lvl2pPr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lvl="1">
              <a:lnSpc>
                <a:spcPct val="120000"/>
              </a:lnSpc>
              <a:spcBef>
                <a:spcPct val="20000"/>
              </a:spcBef>
            </a:pPr>
            <a:r>
              <a:rPr lang="en-US" altLang="zh-CN" sz="1800" i="0">
                <a:solidFill>
                  <a:schemeClr val="tx1"/>
                </a:solidFill>
              </a:rPr>
              <a:t>* Oct 2002 numbers are quoted from [Wessels PAM03]</a:t>
            </a:r>
          </a:p>
          <a:p>
            <a:pPr lvl="1">
              <a:lnSpc>
                <a:spcPct val="120000"/>
              </a:lnSpc>
              <a:spcBef>
                <a:spcPct val="20000"/>
              </a:spcBef>
            </a:pPr>
            <a:r>
              <a:rPr lang="en-US" altLang="zh-CN" sz="1800" i="0">
                <a:solidFill>
                  <a:schemeClr val="tx1"/>
                </a:solidFill>
              </a:rPr>
              <a:t>** Mar 2008 numbers are quoted from [Castro SIGCOMM CCR08]</a:t>
            </a:r>
          </a:p>
        </p:txBody>
      </p:sp>
    </p:spTree>
  </p:cSld>
  <p:clrMapOvr>
    <a:masterClrMapping/>
  </p:clrMapOvr>
  <p:transition spd="slow" advTm="4981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04407DA8-7616-4375-BAD0-A77796F1789D}" type="slidenum">
              <a:rPr lang="en-US" altLang="zh-CN" sz="1400">
                <a:solidFill>
                  <a:srgbClr val="FFFFFF"/>
                </a:solidFill>
                <a:latin typeface="Franklin Gothic Book" panose="020B0503020102020204" pitchFamily="34" charset="0"/>
              </a:rPr>
              <a:pPr eaLnBrk="1" hangingPunct="1"/>
              <a:t>15</a:t>
            </a:fld>
            <a:endParaRPr lang="en-US" altLang="zh-CN" sz="1400">
              <a:solidFill>
                <a:srgbClr val="FFFFFF"/>
              </a:solidFill>
              <a:latin typeface="Franklin Gothic Book" panose="020B0503020102020204" pitchFamily="34" charset="0"/>
            </a:endParaRPr>
          </a:p>
        </p:txBody>
      </p:sp>
      <p:sp>
        <p:nvSpPr>
          <p:cNvPr id="552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CE598021-175D-4AC4-A7AA-635B6A88CCE8}" type="slidenum">
              <a:rPr lang="en-US" altLang="zh-CN" sz="1400" i="0">
                <a:solidFill>
                  <a:schemeClr val="tx1"/>
                </a:solidFill>
              </a:rPr>
              <a:pPr algn="r" eaLnBrk="1" hangingPunct="1"/>
              <a:t>15</a:t>
            </a:fld>
            <a:endParaRPr lang="en-US" altLang="zh-CN" sz="1400" i="0">
              <a:solidFill>
                <a:schemeClr val="tx1"/>
              </a:solidFill>
            </a:endParaRPr>
          </a:p>
        </p:txBody>
      </p:sp>
      <p:sp>
        <p:nvSpPr>
          <p:cNvPr id="55300"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endParaRPr lang="en-US" altLang="zh-CN" sz="4400" i="0">
              <a:solidFill>
                <a:schemeClr val="tx2"/>
              </a:solidFill>
            </a:endParaRPr>
          </a:p>
        </p:txBody>
      </p:sp>
      <p:pic>
        <p:nvPicPr>
          <p:cNvPr id="553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57213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2"/>
          <p:cNvSpPr txBox="1">
            <a:spLocks noChangeArrowheads="1"/>
          </p:cNvSpPr>
          <p:nvPr/>
        </p:nvSpPr>
        <p:spPr bwMode="auto">
          <a:xfrm>
            <a:off x="1143000" y="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altLang="zh-CN" sz="3800" i="0">
                <a:solidFill>
                  <a:schemeClr val="tx2"/>
                </a:solidFill>
                <a:latin typeface="Franklin Gothic Book" panose="020B0503020102020204" pitchFamily="34" charset="0"/>
              </a:rPr>
              <a:t>Successful / Failed / Unanswered</a:t>
            </a:r>
          </a:p>
        </p:txBody>
      </p:sp>
      <p:graphicFrame>
        <p:nvGraphicFramePr>
          <p:cNvPr id="9" name="Table 8"/>
          <p:cNvGraphicFramePr>
            <a:graphicFrameLocks noGrp="1"/>
          </p:cNvGraphicFramePr>
          <p:nvPr/>
        </p:nvGraphicFramePr>
        <p:xfrm>
          <a:off x="5638800" y="1600200"/>
          <a:ext cx="3200400" cy="2373630"/>
        </p:xfrm>
        <a:graphic>
          <a:graphicData uri="http://schemas.openxmlformats.org/drawingml/2006/table">
            <a:tbl>
              <a:tblPr/>
              <a:tblGrid>
                <a:gridCol w="1295400"/>
                <a:gridCol w="838200"/>
                <a:gridCol w="1066800"/>
              </a:tblGrid>
              <a:tr h="990600">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Perpetua" panose="02020502060401020303"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anose="02020502060401020303" pitchFamily="18" charset="0"/>
                          <a:ea typeface="宋体" panose="02010600030101010101" pitchFamily="2" charset="-122"/>
                        </a:rPr>
                        <a:t>Jung et al. [2000]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anose="02020502060401020303" pitchFamily="18" charset="0"/>
                          <a:ea typeface="宋体" panose="02010600030101010101" pitchFamily="2" charset="-122"/>
                        </a:rPr>
                        <a:t>SIE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Successful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64.3%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66.9%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Negative Answer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Unanswered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23.5%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anose="02020502060401020303" pitchFamily="18" charset="0"/>
                          <a:ea typeface="宋体" panose="02010600030101010101" pitchFamily="2" charset="-122"/>
                        </a:rPr>
                        <a:t>15.1%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bl>
          </a:graphicData>
        </a:graphic>
      </p:graphicFrame>
    </p:spTree>
  </p:cSld>
  <p:clrMapOvr>
    <a:masterClrMapping/>
  </p:clrMapOvr>
  <p:transition spd="slow" advTm="2768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Traffic Validity</a:t>
            </a:r>
          </a:p>
        </p:txBody>
      </p:sp>
      <p:sp>
        <p:nvSpPr>
          <p:cNvPr id="11266"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732A50D5-4834-40DB-8CAC-2C6A0FE09477}" type="slidenum">
              <a:rPr lang="en-US" altLang="zh-CN" sz="1400">
                <a:solidFill>
                  <a:srgbClr val="FFFFFF"/>
                </a:solidFill>
                <a:latin typeface="Franklin Gothic Book" panose="020B0503020102020204" pitchFamily="34" charset="0"/>
              </a:rPr>
              <a:pPr eaLnBrk="1" hangingPunct="1"/>
              <a:t>16</a:t>
            </a:fld>
            <a:endParaRPr lang="en-US" altLang="zh-CN" sz="1400">
              <a:solidFill>
                <a:srgbClr val="FFFFFF"/>
              </a:solidFill>
              <a:latin typeface="Franklin Gothic Book" panose="020B0503020102020204" pitchFamily="34" charset="0"/>
            </a:endParaRPr>
          </a:p>
        </p:txBody>
      </p:sp>
      <p:sp>
        <p:nvSpPr>
          <p:cNvPr id="57348" name="Content Placeholder 1"/>
          <p:cNvSpPr>
            <a:spLocks noGrp="1"/>
          </p:cNvSpPr>
          <p:nvPr>
            <p:ph sz="quarter" idx="1"/>
          </p:nvPr>
        </p:nvSpPr>
        <p:spPr>
          <a:xfrm>
            <a:off x="685800" y="1600200"/>
            <a:ext cx="8229600" cy="4525963"/>
          </a:xfrm>
        </p:spPr>
        <p:txBody>
          <a:bodyPr/>
          <a:lstStyle/>
          <a:p>
            <a:pPr marL="0" indent="0" eaLnBrk="1" hangingPunct="1">
              <a:buFontTx/>
              <a:buNone/>
            </a:pPr>
            <a:r>
              <a:rPr lang="en-US" sz="3000" smtClean="0">
                <a:ea typeface="宋体" panose="02010600030101010101" pitchFamily="2" charset="-122"/>
              </a:rPr>
              <a:t>Four established types of invalid traffic:</a:t>
            </a:r>
          </a:p>
          <a:p>
            <a:pPr lvl="1" eaLnBrk="1" hangingPunct="1"/>
            <a:r>
              <a:rPr lang="en-US" smtClean="0">
                <a:ea typeface="宋体" panose="02010600030101010101" pitchFamily="2" charset="-122"/>
              </a:rPr>
              <a:t>The query name has an invalid TLD</a:t>
            </a:r>
          </a:p>
          <a:p>
            <a:pPr lvl="1" eaLnBrk="1" hangingPunct="1"/>
            <a:endParaRPr lang="en-US" smtClean="0">
              <a:ea typeface="宋体" panose="02010600030101010101" pitchFamily="2" charset="-122"/>
            </a:endParaRPr>
          </a:p>
          <a:p>
            <a:pPr lvl="1" eaLnBrk="1" hangingPunct="1"/>
            <a:r>
              <a:rPr lang="en-US" smtClean="0">
                <a:ea typeface="宋体" panose="02010600030101010101" pitchFamily="2" charset="-122"/>
              </a:rPr>
              <a:t>A-for-A Queries: The query “name” is already an IP address</a:t>
            </a:r>
          </a:p>
          <a:p>
            <a:pPr lvl="1" eaLnBrk="1" hangingPunct="1"/>
            <a:endParaRPr lang="en-US" smtClean="0">
              <a:ea typeface="宋体" panose="02010600030101010101" pitchFamily="2" charset="-122"/>
            </a:endParaRPr>
          </a:p>
          <a:p>
            <a:pPr lvl="1" eaLnBrk="1" hangingPunct="1"/>
            <a:r>
              <a:rPr lang="en-US" smtClean="0">
                <a:ea typeface="宋体" panose="02010600030101010101" pitchFamily="2" charset="-122"/>
              </a:rPr>
              <a:t>A PTR query for an IP address from private space</a:t>
            </a:r>
          </a:p>
          <a:p>
            <a:pPr lvl="1" eaLnBrk="1" hangingPunct="1"/>
            <a:endParaRPr lang="en-US" smtClean="0">
              <a:ea typeface="宋体" panose="02010600030101010101" pitchFamily="2" charset="-122"/>
            </a:endParaRPr>
          </a:p>
          <a:p>
            <a:pPr lvl="1" eaLnBrk="1" hangingPunct="1"/>
            <a:r>
              <a:rPr lang="en-US" smtClean="0">
                <a:ea typeface="宋体" panose="02010600030101010101" pitchFamily="2" charset="-122"/>
              </a:rPr>
              <a:t>Non-printable characters in the query name</a:t>
            </a:r>
          </a:p>
        </p:txBody>
      </p:sp>
      <p:sp>
        <p:nvSpPr>
          <p:cNvPr id="3" name="TextBox 2"/>
          <p:cNvSpPr txBox="1">
            <a:spLocks noChangeArrowheads="1"/>
          </p:cNvSpPr>
          <p:nvPr/>
        </p:nvSpPr>
        <p:spPr bwMode="auto">
          <a:xfrm>
            <a:off x="381000" y="2667000"/>
            <a:ext cx="83058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300" b="1" i="0">
                <a:solidFill>
                  <a:srgbClr val="00B050"/>
                </a:solidFill>
              </a:rPr>
              <a:t>*2001: 20.0%    *2002: 19.53%    *2008: 22.0%    </a:t>
            </a:r>
            <a:r>
              <a:rPr lang="en-US" sz="2300" b="1" i="0">
                <a:solidFill>
                  <a:srgbClr val="CC3300"/>
                </a:solidFill>
              </a:rPr>
              <a:t>2012: 53.5%</a:t>
            </a:r>
          </a:p>
        </p:txBody>
      </p:sp>
      <p:sp>
        <p:nvSpPr>
          <p:cNvPr id="7" name="TextBox 6"/>
          <p:cNvSpPr txBox="1">
            <a:spLocks noChangeArrowheads="1"/>
          </p:cNvSpPr>
          <p:nvPr/>
        </p:nvSpPr>
        <p:spPr bwMode="auto">
          <a:xfrm>
            <a:off x="381000" y="3551238"/>
            <a:ext cx="8305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300" b="1" i="0">
                <a:solidFill>
                  <a:srgbClr val="00B050"/>
                </a:solidFill>
              </a:rPr>
              <a:t>*2001: 12.0%    *2002: 7.03%    *2008: 2.7%    </a:t>
            </a:r>
            <a:r>
              <a:rPr lang="en-US" sz="2300" b="1" i="0">
                <a:solidFill>
                  <a:srgbClr val="CC3300"/>
                </a:solidFill>
              </a:rPr>
              <a:t>2012: 0.4%</a:t>
            </a:r>
          </a:p>
        </p:txBody>
      </p:sp>
      <p:sp>
        <p:nvSpPr>
          <p:cNvPr id="8" name="TextBox 7"/>
          <p:cNvSpPr txBox="1">
            <a:spLocks noChangeArrowheads="1"/>
          </p:cNvSpPr>
          <p:nvPr/>
        </p:nvSpPr>
        <p:spPr bwMode="auto">
          <a:xfrm>
            <a:off x="152400" y="4267200"/>
            <a:ext cx="8305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300" b="1" i="0">
                <a:solidFill>
                  <a:srgbClr val="00B050"/>
                </a:solidFill>
              </a:rPr>
              <a:t>*2001: 7.0%    *2002: 1.61%    </a:t>
            </a:r>
            <a:r>
              <a:rPr lang="en-US" sz="2300" b="1" i="0">
                <a:solidFill>
                  <a:srgbClr val="CC3300"/>
                </a:solidFill>
              </a:rPr>
              <a:t>2012: 0.1%</a:t>
            </a:r>
          </a:p>
        </p:txBody>
      </p:sp>
      <p:sp>
        <p:nvSpPr>
          <p:cNvPr id="9" name="TextBox 8"/>
          <p:cNvSpPr txBox="1">
            <a:spLocks noChangeArrowheads="1"/>
          </p:cNvSpPr>
          <p:nvPr/>
        </p:nvSpPr>
        <p:spPr bwMode="auto">
          <a:xfrm>
            <a:off x="381000" y="5181600"/>
            <a:ext cx="8305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300" b="1" i="0">
                <a:solidFill>
                  <a:srgbClr val="00B050"/>
                </a:solidFill>
              </a:rPr>
              <a:t>*2002: 1.94%    *2008: 0.1%    </a:t>
            </a:r>
            <a:r>
              <a:rPr lang="en-US" sz="2300" b="1" i="0">
                <a:solidFill>
                  <a:srgbClr val="CC3300"/>
                </a:solidFill>
              </a:rPr>
              <a:t>2012: 3.2%</a:t>
            </a:r>
          </a:p>
        </p:txBody>
      </p:sp>
      <p:sp>
        <p:nvSpPr>
          <p:cNvPr id="10" name="TextBox 9"/>
          <p:cNvSpPr txBox="1">
            <a:spLocks noChangeArrowheads="1"/>
          </p:cNvSpPr>
          <p:nvPr/>
        </p:nvSpPr>
        <p:spPr bwMode="auto">
          <a:xfrm>
            <a:off x="914400" y="5791200"/>
            <a:ext cx="731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lang="en-US" sz="2200" i="0">
                <a:solidFill>
                  <a:schemeClr val="tx1"/>
                </a:solidFill>
              </a:rPr>
              <a:t>* These numbers are quoted from multiple prior papers. </a:t>
            </a:r>
          </a:p>
          <a:p>
            <a:pPr eaLnBrk="1" hangingPunct="1">
              <a:lnSpc>
                <a:spcPct val="90000"/>
              </a:lnSpc>
              <a:spcBef>
                <a:spcPct val="20000"/>
              </a:spcBef>
            </a:pPr>
            <a:r>
              <a:rPr lang="en-US" sz="2200" i="0">
                <a:solidFill>
                  <a:schemeClr val="tx1"/>
                </a:solidFill>
              </a:rPr>
              <a:t>Please check our paper for more details.</a:t>
            </a:r>
          </a:p>
        </p:txBody>
      </p:sp>
    </p:spTree>
  </p:cSld>
  <p:clrMapOvr>
    <a:masterClrMapping/>
  </p:clrMapOvr>
  <p:transition spd="slow" advTm="498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TTL Distribution</a:t>
            </a:r>
          </a:p>
        </p:txBody>
      </p:sp>
      <p:sp>
        <p:nvSpPr>
          <p:cNvPr id="12290"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C0CB89BF-A19A-4068-95D1-FCF3D7735F41}" type="slidenum">
              <a:rPr lang="en-US" altLang="zh-CN" sz="1400">
                <a:solidFill>
                  <a:srgbClr val="FFFFFF"/>
                </a:solidFill>
                <a:latin typeface="Franklin Gothic Book" panose="020B0503020102020204" pitchFamily="34" charset="0"/>
              </a:rPr>
              <a:pPr eaLnBrk="1" hangingPunct="1"/>
              <a:t>17</a:t>
            </a:fld>
            <a:endParaRPr lang="en-US" altLang="zh-CN" sz="1400">
              <a:solidFill>
                <a:srgbClr val="FFFFFF"/>
              </a:solidFill>
              <a:latin typeface="Franklin Gothic Book" panose="020B0503020102020204" pitchFamily="34" charset="0"/>
            </a:endParaRPr>
          </a:p>
        </p:txBody>
      </p:sp>
      <p:pic>
        <p:nvPicPr>
          <p:cNvPr id="593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1452563"/>
            <a:ext cx="4633912"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5257800"/>
            <a:ext cx="8229600" cy="1661993"/>
          </a:xfrm>
          <a:prstGeom prst="rect">
            <a:avLst/>
          </a:prstGeom>
          <a:noFill/>
        </p:spPr>
        <p:txBody>
          <a:bodyPr numCol="2">
            <a:spAutoFit/>
          </a:bodyPr>
          <a:lstStyle/>
          <a:p>
            <a:pPr marL="342900" indent="-342900">
              <a:lnSpc>
                <a:spcPct val="90000"/>
              </a:lnSpc>
              <a:spcBef>
                <a:spcPct val="20000"/>
              </a:spcBef>
              <a:buFont typeface="Wingdings" pitchFamily="2" charset="2"/>
              <a:buChar char="v"/>
              <a:defRPr/>
            </a:pPr>
            <a:r>
              <a:rPr lang="en-US" sz="2000" i="0" dirty="0">
                <a:solidFill>
                  <a:schemeClr val="tx1"/>
                </a:solidFill>
                <a:latin typeface="Arial" charset="0"/>
                <a:cs typeface="Arial" charset="0"/>
              </a:rPr>
              <a:t>‘A’ and ‘AAAA’ records have similar TTL</a:t>
            </a:r>
          </a:p>
          <a:p>
            <a:pPr marL="342900" indent="-342900">
              <a:lnSpc>
                <a:spcPct val="90000"/>
              </a:lnSpc>
              <a:spcBef>
                <a:spcPct val="20000"/>
              </a:spcBef>
              <a:buFont typeface="Wingdings" pitchFamily="2" charset="2"/>
              <a:buChar char="v"/>
              <a:defRPr/>
            </a:pPr>
            <a:r>
              <a:rPr lang="en-US" sz="2000" i="0" dirty="0">
                <a:solidFill>
                  <a:schemeClr val="tx1"/>
                </a:solidFill>
                <a:latin typeface="Arial" charset="0"/>
                <a:cs typeface="Arial" charset="0"/>
              </a:rPr>
              <a:t>‘NS’ records have longer TTLs</a:t>
            </a:r>
          </a:p>
          <a:p>
            <a:pPr marL="342900" indent="-342900">
              <a:lnSpc>
                <a:spcPct val="90000"/>
              </a:lnSpc>
              <a:spcBef>
                <a:spcPct val="20000"/>
              </a:spcBef>
              <a:buFont typeface="Wingdings" pitchFamily="2" charset="2"/>
              <a:buChar char="v"/>
              <a:defRPr/>
            </a:pPr>
            <a:endParaRPr lang="en-US" sz="2000" i="0" dirty="0">
              <a:solidFill>
                <a:schemeClr val="tx1"/>
              </a:solidFill>
              <a:latin typeface="Arial" charset="0"/>
              <a:cs typeface="Arial" charset="0"/>
            </a:endParaRPr>
          </a:p>
          <a:p>
            <a:pPr marL="342900" indent="-342900">
              <a:lnSpc>
                <a:spcPct val="90000"/>
              </a:lnSpc>
              <a:spcBef>
                <a:spcPct val="20000"/>
              </a:spcBef>
              <a:buFont typeface="Wingdings" pitchFamily="2" charset="2"/>
              <a:buChar char="v"/>
              <a:defRPr/>
            </a:pPr>
            <a:endParaRPr lang="en-US" sz="2000" i="0" dirty="0">
              <a:solidFill>
                <a:schemeClr val="tx1"/>
              </a:solidFill>
              <a:latin typeface="Arial" charset="0"/>
              <a:cs typeface="Arial" charset="0"/>
            </a:endParaRPr>
          </a:p>
          <a:p>
            <a:pPr marL="342900" indent="-342900">
              <a:lnSpc>
                <a:spcPct val="90000"/>
              </a:lnSpc>
              <a:spcBef>
                <a:spcPct val="20000"/>
              </a:spcBef>
              <a:buFont typeface="Wingdings" pitchFamily="2" charset="2"/>
              <a:buChar char="v"/>
              <a:defRPr/>
            </a:pPr>
            <a:r>
              <a:rPr lang="en-US" sz="2000" i="0" dirty="0">
                <a:solidFill>
                  <a:schemeClr val="tx1"/>
                </a:solidFill>
                <a:latin typeface="Arial" charset="0"/>
                <a:cs typeface="Arial" charset="0"/>
              </a:rPr>
              <a:t>‘A’ records TTL becomes shorter</a:t>
            </a:r>
          </a:p>
          <a:p>
            <a:pPr marL="342900" indent="-342900">
              <a:lnSpc>
                <a:spcPct val="90000"/>
              </a:lnSpc>
              <a:spcBef>
                <a:spcPct val="20000"/>
              </a:spcBef>
              <a:buFont typeface="Wingdings" pitchFamily="2" charset="2"/>
              <a:buChar char="v"/>
              <a:defRPr/>
            </a:pPr>
            <a:r>
              <a:rPr lang="en-US" sz="2000" i="0" dirty="0">
                <a:solidFill>
                  <a:schemeClr val="tx1"/>
                </a:solidFill>
                <a:latin typeface="Arial" charset="0"/>
                <a:cs typeface="Arial" charset="0"/>
              </a:rPr>
              <a:t>‘NS’ records from root is highly regular</a:t>
            </a:r>
          </a:p>
          <a:p>
            <a:pPr marL="342900" indent="-342900">
              <a:lnSpc>
                <a:spcPct val="90000"/>
              </a:lnSpc>
              <a:spcBef>
                <a:spcPct val="20000"/>
              </a:spcBef>
              <a:buFont typeface="Wingdings" pitchFamily="2" charset="2"/>
              <a:buChar char="v"/>
              <a:defRPr/>
            </a:pPr>
            <a:endParaRPr lang="en-US" sz="2000" i="0" dirty="0">
              <a:solidFill>
                <a:schemeClr val="tx1"/>
              </a:solidFill>
              <a:latin typeface="Arial" charset="0"/>
              <a:cs typeface="Arial" charset="0"/>
            </a:endParaRPr>
          </a:p>
        </p:txBody>
      </p:sp>
    </p:spTree>
  </p:cSld>
  <p:clrMapOvr>
    <a:masterClrMapping/>
  </p:clrMapOvr>
  <p:transition spd="slow" advTm="4981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463B11B9-1668-4ECF-AD13-B50C4F847C56}" type="slidenum">
              <a:rPr lang="en-US" altLang="zh-CN" sz="1400">
                <a:solidFill>
                  <a:srgbClr val="FFFFFF"/>
                </a:solidFill>
                <a:latin typeface="Franklin Gothic Book" panose="020B0503020102020204" pitchFamily="34" charset="0"/>
              </a:rPr>
              <a:pPr eaLnBrk="1" hangingPunct="1"/>
              <a:t>18</a:t>
            </a:fld>
            <a:endParaRPr lang="en-US" altLang="zh-CN" sz="1400">
              <a:solidFill>
                <a:srgbClr val="FFFFFF"/>
              </a:solidFill>
              <a:latin typeface="Franklin Gothic Book" panose="020B0503020102020204" pitchFamily="34" charset="0"/>
            </a:endParaRPr>
          </a:p>
        </p:txBody>
      </p:sp>
      <p:sp>
        <p:nvSpPr>
          <p:cNvPr id="6144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1C8C7C4C-7BF9-4514-9BF8-BAF55306C149}" type="slidenum">
              <a:rPr lang="en-US" altLang="zh-CN" sz="1400" i="0">
                <a:solidFill>
                  <a:schemeClr val="tx1"/>
                </a:solidFill>
              </a:rPr>
              <a:pPr algn="r" eaLnBrk="1" hangingPunct="1"/>
              <a:t>18</a:t>
            </a:fld>
            <a:endParaRPr lang="en-US" altLang="zh-CN" sz="1400" i="0">
              <a:solidFill>
                <a:schemeClr val="tx1"/>
              </a:solidFill>
            </a:endParaRPr>
          </a:p>
        </p:txBody>
      </p:sp>
      <p:sp>
        <p:nvSpPr>
          <p:cNvPr id="61444"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endParaRPr lang="en-US" altLang="zh-CN" sz="4400" i="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5772150"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197100"/>
            <a:ext cx="9144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2"/>
          <p:cNvSpPr txBox="1">
            <a:spLocks noChangeArrowheads="1"/>
          </p:cNvSpPr>
          <p:nvPr/>
        </p:nvSpPr>
        <p:spPr bwMode="auto">
          <a:xfrm>
            <a:off x="1143000" y="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altLang="zh-CN" sz="3800" i="0">
                <a:solidFill>
                  <a:schemeClr val="tx2"/>
                </a:solidFill>
                <a:latin typeface="Franklin Gothic Book" panose="020B0503020102020204" pitchFamily="34" charset="0"/>
              </a:rPr>
              <a:t>Repeated Queries</a:t>
            </a:r>
          </a:p>
        </p:txBody>
      </p:sp>
    </p:spTree>
  </p:cSld>
  <p:clrMapOvr>
    <a:masterClrMapping/>
  </p:clrMapOvr>
  <p:transition spd="slow" advTm="276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228600"/>
            <a:ext cx="7772400" cy="1143000"/>
          </a:xfrm>
        </p:spPr>
        <p:txBody>
          <a:bodyPr/>
          <a:lstStyle/>
          <a:p>
            <a:pPr eaLnBrk="1" hangingPunct="1"/>
            <a:r>
              <a:rPr lang="en-US" smtClean="0">
                <a:ea typeface="幼圆" charset="0"/>
              </a:rPr>
              <a:t>Repeated Queries (2)</a:t>
            </a:r>
          </a:p>
        </p:txBody>
      </p:sp>
      <p:sp>
        <p:nvSpPr>
          <p:cNvPr id="63491" name="Content Placeholder 2"/>
          <p:cNvSpPr>
            <a:spLocks noGrp="1"/>
          </p:cNvSpPr>
          <p:nvPr>
            <p:ph sz="quarter" idx="1"/>
          </p:nvPr>
        </p:nvSpPr>
        <p:spPr/>
        <p:txBody>
          <a:bodyPr/>
          <a:lstStyle/>
          <a:p>
            <a:pPr eaLnBrk="1" hangingPunct="1"/>
            <a:r>
              <a:rPr lang="en-US" smtClean="0">
                <a:ea typeface="宋体" panose="02010600030101010101" pitchFamily="2" charset="-122"/>
              </a:rPr>
              <a:t>CNAME chain sanitization (~40% of repeated queries)</a:t>
            </a:r>
          </a:p>
          <a:p>
            <a:pPr eaLnBrk="1" hangingPunct="1"/>
            <a:r>
              <a:rPr lang="en-US" smtClean="0">
                <a:ea typeface="宋体" panose="02010600030101010101" pitchFamily="2" charset="-122"/>
              </a:rPr>
              <a:t>Concurrent overlapping queries</a:t>
            </a:r>
          </a:p>
          <a:p>
            <a:pPr eaLnBrk="1" hangingPunct="1"/>
            <a:r>
              <a:rPr lang="en-US" smtClean="0">
                <a:ea typeface="宋体" panose="02010600030101010101" pitchFamily="2" charset="-122"/>
              </a:rPr>
              <a:t>Premature retransmissions</a:t>
            </a:r>
          </a:p>
          <a:p>
            <a:pPr lvl="1" eaLnBrk="1" hangingPunct="1"/>
            <a:r>
              <a:rPr lang="en-US" smtClean="0">
                <a:ea typeface="宋体" panose="02010600030101010101" pitchFamily="2" charset="-122"/>
              </a:rPr>
              <a:t>e.g., Unbound has a short retransmission timer</a:t>
            </a:r>
          </a:p>
          <a:p>
            <a:pPr eaLnBrk="1" hangingPunct="1"/>
            <a:r>
              <a:rPr lang="en-US" smtClean="0">
                <a:ea typeface="宋体" panose="02010600030101010101" pitchFamily="2" charset="-122"/>
              </a:rPr>
              <a:t>Resolver quirks</a:t>
            </a:r>
          </a:p>
          <a:p>
            <a:pPr lvl="1" eaLnBrk="1" hangingPunct="1"/>
            <a:r>
              <a:rPr lang="en-US" smtClean="0">
                <a:ea typeface="宋体" panose="02010600030101010101" pitchFamily="2" charset="-122"/>
              </a:rPr>
              <a:t>In certain cases BIND resolves expired NS names twice before replying to client queries</a:t>
            </a:r>
          </a:p>
          <a:p>
            <a:pPr eaLnBrk="1" hangingPunct="1"/>
            <a:r>
              <a:rPr lang="en-US" smtClean="0">
                <a:ea typeface="宋体" panose="02010600030101010101" pitchFamily="2" charset="-122"/>
              </a:rPr>
              <a:t>Cache evictions</a:t>
            </a:r>
          </a:p>
          <a:p>
            <a:pPr eaLnBrk="1" hangingPunct="1">
              <a:buFont typeface="Wingdings 2" panose="05020102010507070707" pitchFamily="18" charset="2"/>
              <a:buNone/>
            </a:pPr>
            <a:endParaRPr 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a:spLocks noChangeArrowheads="1"/>
          </p:cNvSpPr>
          <p:nvPr/>
        </p:nvSpPr>
        <p:spPr bwMode="auto">
          <a:xfrm>
            <a:off x="228600" y="1905000"/>
            <a:ext cx="1905000" cy="2590800"/>
          </a:xfrm>
          <a:prstGeom prst="rect">
            <a:avLst/>
          </a:prstGeom>
          <a:solidFill>
            <a:schemeClr val="bg1"/>
          </a:solidFill>
          <a:ln w="9525">
            <a:solidFill>
              <a:srgbClr val="AF3408"/>
            </a:solidFill>
            <a:miter lim="800000"/>
            <a:headEnd/>
            <a:tailEnd/>
          </a:ln>
          <a:effectLst>
            <a:outerShdw blurRad="38100" dist="25400" dir="5400000" algn="t" rotWithShape="0">
              <a:srgbClr val="808080">
                <a:alpha val="50000"/>
              </a:srgbClr>
            </a:outerShdw>
          </a:effec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latin typeface="Perpetua" panose="02020502060401020303" pitchFamily="18" charset="0"/>
            </a:endParaRPr>
          </a:p>
        </p:txBody>
      </p:sp>
      <p:sp>
        <p:nvSpPr>
          <p:cNvPr id="30723" name="Rectangle 2"/>
          <p:cNvSpPr>
            <a:spLocks noGrp="1" noChangeArrowheads="1"/>
          </p:cNvSpPr>
          <p:nvPr>
            <p:ph type="ctrTitle" idx="4294967295"/>
          </p:nvPr>
        </p:nvSpPr>
        <p:spPr>
          <a:xfrm>
            <a:off x="-533400" y="0"/>
            <a:ext cx="8686800" cy="1676400"/>
          </a:xfrm>
        </p:spPr>
        <p:txBody>
          <a:bodyPr/>
          <a:lstStyle/>
          <a:p>
            <a:pPr algn="ctr" eaLnBrk="1" hangingPunct="1"/>
            <a:r>
              <a:rPr lang="en-US" altLang="zh-CN" b="1" smtClean="0">
                <a:solidFill>
                  <a:schemeClr val="accent2"/>
                </a:solidFill>
                <a:ea typeface="宋体" panose="02010600030101010101" pitchFamily="2" charset="-122"/>
              </a:rPr>
              <a:t>An Empirical Reexamination of </a:t>
            </a:r>
            <a:br>
              <a:rPr lang="en-US" altLang="zh-CN" b="1" smtClean="0">
                <a:solidFill>
                  <a:schemeClr val="accent2"/>
                </a:solidFill>
                <a:ea typeface="宋体" panose="02010600030101010101" pitchFamily="2" charset="-122"/>
              </a:rPr>
            </a:br>
            <a:r>
              <a:rPr lang="en-US" altLang="zh-CN" b="1" smtClean="0">
                <a:solidFill>
                  <a:schemeClr val="accent2"/>
                </a:solidFill>
                <a:ea typeface="宋体" panose="02010600030101010101" pitchFamily="2" charset="-122"/>
              </a:rPr>
              <a:t>Global DNS Behavior</a:t>
            </a:r>
          </a:p>
        </p:txBody>
      </p:sp>
      <p:pic>
        <p:nvPicPr>
          <p:cNvPr id="30724"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67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867400"/>
            <a:ext cx="103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057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133600"/>
            <a:ext cx="1355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1336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572000"/>
            <a:ext cx="1295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572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45720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5791200"/>
            <a:ext cx="9159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Box 14"/>
          <p:cNvSpPr txBox="1">
            <a:spLocks noChangeArrowheads="1"/>
          </p:cNvSpPr>
          <p:nvPr/>
        </p:nvSpPr>
        <p:spPr bwMode="auto">
          <a:xfrm>
            <a:off x="228600" y="3657600"/>
            <a:ext cx="1862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chemeClr val="tx2"/>
                </a:solidFill>
              </a:rPr>
              <a:t>Hongyu Gao</a:t>
            </a:r>
          </a:p>
          <a:p>
            <a:pPr eaLnBrk="1" hangingPunct="1"/>
            <a:r>
              <a:rPr lang="en-US" sz="2200" i="0">
                <a:solidFill>
                  <a:schemeClr val="tx2"/>
                </a:solidFill>
              </a:rPr>
              <a:t>Northwestern</a:t>
            </a:r>
          </a:p>
        </p:txBody>
      </p:sp>
      <p:sp>
        <p:nvSpPr>
          <p:cNvPr id="16" name="TextBox 15"/>
          <p:cNvSpPr txBox="1"/>
          <p:nvPr/>
        </p:nvSpPr>
        <p:spPr>
          <a:xfrm>
            <a:off x="7199313" y="3684588"/>
            <a:ext cx="1563687" cy="768350"/>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Phil Porras</a:t>
            </a:r>
          </a:p>
          <a:p>
            <a:pPr eaLnBrk="1" hangingPunct="1"/>
            <a:r>
              <a:rPr lang="en-US" sz="2200" i="0">
                <a:solidFill>
                  <a:srgbClr val="7F7F7F"/>
                </a:solidFill>
              </a:rPr>
              <a:t>     SRI</a:t>
            </a:r>
          </a:p>
        </p:txBody>
      </p:sp>
      <p:sp>
        <p:nvSpPr>
          <p:cNvPr id="17" name="TextBox 16"/>
          <p:cNvSpPr txBox="1"/>
          <p:nvPr/>
        </p:nvSpPr>
        <p:spPr>
          <a:xfrm>
            <a:off x="4919663" y="3657600"/>
            <a:ext cx="1862137" cy="769938"/>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  Yan Chen</a:t>
            </a:r>
          </a:p>
          <a:p>
            <a:pPr eaLnBrk="1" hangingPunct="1"/>
            <a:r>
              <a:rPr lang="en-US" sz="2200" i="0">
                <a:solidFill>
                  <a:srgbClr val="7F7F7F"/>
                </a:solidFill>
              </a:rPr>
              <a:t>Northwestern</a:t>
            </a:r>
          </a:p>
        </p:txBody>
      </p:sp>
      <p:sp>
        <p:nvSpPr>
          <p:cNvPr id="18" name="TextBox 17"/>
          <p:cNvSpPr txBox="1"/>
          <p:nvPr/>
        </p:nvSpPr>
        <p:spPr>
          <a:xfrm>
            <a:off x="3733800" y="6088063"/>
            <a:ext cx="1941513" cy="769937"/>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Shalini Ghosh</a:t>
            </a:r>
          </a:p>
          <a:p>
            <a:pPr eaLnBrk="1" hangingPunct="1"/>
            <a:r>
              <a:rPr lang="en-US" sz="2200" i="0">
                <a:solidFill>
                  <a:srgbClr val="7F7F7F"/>
                </a:solidFill>
              </a:rPr>
              <a:t>       SRI</a:t>
            </a:r>
          </a:p>
        </p:txBody>
      </p:sp>
      <p:sp>
        <p:nvSpPr>
          <p:cNvPr id="19" name="TextBox 18"/>
          <p:cNvSpPr txBox="1"/>
          <p:nvPr/>
        </p:nvSpPr>
        <p:spPr>
          <a:xfrm>
            <a:off x="5638800" y="6019800"/>
            <a:ext cx="1455738" cy="769938"/>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Jian Jiang</a:t>
            </a:r>
          </a:p>
          <a:p>
            <a:pPr eaLnBrk="1" hangingPunct="1"/>
            <a:r>
              <a:rPr lang="en-US" sz="2200" i="0">
                <a:solidFill>
                  <a:srgbClr val="7F7F7F"/>
                </a:solidFill>
              </a:rPr>
              <a:t> Tsinghua</a:t>
            </a:r>
          </a:p>
        </p:txBody>
      </p:sp>
      <p:sp>
        <p:nvSpPr>
          <p:cNvPr id="20" name="TextBox 19"/>
          <p:cNvSpPr txBox="1"/>
          <p:nvPr/>
        </p:nvSpPr>
        <p:spPr>
          <a:xfrm>
            <a:off x="7239000" y="6046788"/>
            <a:ext cx="1720850" cy="768350"/>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Haixin Duan</a:t>
            </a:r>
          </a:p>
          <a:p>
            <a:pPr eaLnBrk="1" hangingPunct="1"/>
            <a:r>
              <a:rPr lang="en-US" sz="2200" i="0">
                <a:solidFill>
                  <a:srgbClr val="7F7F7F"/>
                </a:solidFill>
              </a:rPr>
              <a:t>  Tsinghua</a:t>
            </a:r>
          </a:p>
        </p:txBody>
      </p:sp>
      <p:pic>
        <p:nvPicPr>
          <p:cNvPr id="30739" name="Picture 2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90800" y="2133600"/>
            <a:ext cx="152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752600" y="3657600"/>
            <a:ext cx="3065463" cy="769938"/>
          </a:xfrm>
          <a:prstGeom prst="rect">
            <a:avLst/>
          </a:prstGeom>
          <a:noFill/>
        </p:spPr>
        <p:txBody>
          <a:bodyPr wrap="none">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r>
              <a:rPr lang="en-US" sz="2200" i="0">
                <a:solidFill>
                  <a:srgbClr val="7F7F7F"/>
                </a:solidFill>
              </a:rPr>
              <a:t>     Vinod Yegneswaran</a:t>
            </a:r>
          </a:p>
          <a:p>
            <a:pPr eaLnBrk="1" hangingPunct="1"/>
            <a:r>
              <a:rPr lang="en-US" sz="2200" i="0">
                <a:solidFill>
                  <a:srgbClr val="7F7F7F"/>
                </a:solidFill>
              </a:rPr>
              <a:t>               SRI </a:t>
            </a:r>
          </a:p>
        </p:txBody>
      </p:sp>
      <p:pic>
        <p:nvPicPr>
          <p:cNvPr id="30741" name="Picture 21" descr="dns.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6600" y="762000"/>
            <a:ext cx="1584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63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ea typeface="幼圆" charset="0"/>
              </a:rPr>
              <a:t>Key findings</a:t>
            </a:r>
          </a:p>
        </p:txBody>
      </p:sp>
      <p:sp>
        <p:nvSpPr>
          <p:cNvPr id="64515" name="Content Placeholder 2"/>
          <p:cNvSpPr>
            <a:spLocks noGrp="1"/>
          </p:cNvSpPr>
          <p:nvPr>
            <p:ph sz="quarter" idx="1"/>
          </p:nvPr>
        </p:nvSpPr>
        <p:spPr/>
        <p:txBody>
          <a:bodyPr/>
          <a:lstStyle/>
          <a:p>
            <a:pPr eaLnBrk="1" hangingPunct="1"/>
            <a:r>
              <a:rPr lang="en-US" smtClean="0">
                <a:ea typeface="宋体" panose="02010600030101010101" pitchFamily="2" charset="-122"/>
              </a:rPr>
              <a:t>Demise of A-for-A queries </a:t>
            </a:r>
          </a:p>
          <a:p>
            <a:pPr eaLnBrk="1" hangingPunct="1"/>
            <a:r>
              <a:rPr lang="en-US" smtClean="0">
                <a:ea typeface="宋体" panose="02010600030101010101" pitchFamily="2" charset="-122"/>
              </a:rPr>
              <a:t>Significant rise in AAAA queries</a:t>
            </a:r>
          </a:p>
          <a:p>
            <a:pPr eaLnBrk="1" hangingPunct="1"/>
            <a:r>
              <a:rPr lang="en-US" smtClean="0">
                <a:ea typeface="宋体" panose="02010600030101010101" pitchFamily="2" charset="-122"/>
              </a:rPr>
              <a:t>&gt; 50% of queries sent to root servers do not produce a successful answer</a:t>
            </a:r>
          </a:p>
          <a:p>
            <a:pPr lvl="1" eaLnBrk="1" hangingPunct="1"/>
            <a:r>
              <a:rPr lang="en-US" smtClean="0">
                <a:ea typeface="宋体" panose="02010600030101010101" pitchFamily="2" charset="-122"/>
              </a:rPr>
              <a:t>Invalid TLD queries responsible for 99% of invalid queries sent to root servers</a:t>
            </a:r>
          </a:p>
          <a:p>
            <a:pPr eaLnBrk="1" hangingPunct="1"/>
            <a:r>
              <a:rPr lang="en-US" smtClean="0">
                <a:ea typeface="宋体" panose="02010600030101010101" pitchFamily="2" charset="-122"/>
              </a:rPr>
              <a:t>TTLs of A records have become much smaller</a:t>
            </a:r>
          </a:p>
          <a:p>
            <a:pPr lvl="1" eaLnBrk="1" hangingPunct="1"/>
            <a:r>
              <a:rPr lang="en-US" smtClean="0">
                <a:ea typeface="宋体" panose="02010600030101010101" pitchFamily="2" charset="-122"/>
              </a:rPr>
              <a:t>2001: 20% of A records have TTLs &gt; 1 day</a:t>
            </a:r>
          </a:p>
          <a:p>
            <a:pPr lvl="1" eaLnBrk="1" hangingPunct="1"/>
            <a:r>
              <a:rPr lang="en-US" smtClean="0">
                <a:ea typeface="宋体" panose="02010600030101010101" pitchFamily="2" charset="-122"/>
              </a:rPr>
              <a:t>2012: 90% of A records have TTLs &lt; 1 hour and 0% have TTLs &gt; 1 day </a:t>
            </a:r>
          </a:p>
          <a:p>
            <a:pPr eaLnBrk="1" hangingPunct="1">
              <a:buFont typeface="Wingdings 2" panose="05020102010507070707" pitchFamily="18" charset="2"/>
              <a:buNone/>
            </a:pPr>
            <a:endParaRPr 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9DBD02E3-C2D2-4B1D-9E35-B57A918DAD46}" type="slidenum">
              <a:rPr lang="en-US" altLang="zh-CN" sz="1400">
                <a:solidFill>
                  <a:srgbClr val="FFFFFF"/>
                </a:solidFill>
                <a:latin typeface="Franklin Gothic Book" panose="020B0503020102020204" pitchFamily="34" charset="0"/>
              </a:rPr>
              <a:pPr eaLnBrk="1" hangingPunct="1"/>
              <a:t>21</a:t>
            </a:fld>
            <a:endParaRPr lang="en-US" altLang="zh-CN" sz="1400">
              <a:solidFill>
                <a:srgbClr val="FFFFFF"/>
              </a:solidFill>
              <a:latin typeface="Franklin Gothic Book" panose="020B0503020102020204" pitchFamily="34" charset="0"/>
            </a:endParaRPr>
          </a:p>
        </p:txBody>
      </p:sp>
      <p:sp>
        <p:nvSpPr>
          <p:cNvPr id="273412" name="Rectangle 3"/>
          <p:cNvSpPr>
            <a:spLocks noGrp="1" noChangeArrowheads="1"/>
          </p:cNvSpPr>
          <p:nvPr>
            <p:ph type="body" idx="4294967295"/>
          </p:nvPr>
        </p:nvSpPr>
        <p:spPr>
          <a:xfrm>
            <a:off x="914400" y="1524000"/>
            <a:ext cx="8229600" cy="4297363"/>
          </a:xfrm>
        </p:spPr>
        <p:txBody>
          <a:bodyPr>
            <a:normAutofit/>
          </a:bodyPr>
          <a:lstStyle/>
          <a:p>
            <a:pPr eaLnBrk="1" hangingPunct="1">
              <a:lnSpc>
                <a:spcPct val="140000"/>
              </a:lnSpc>
            </a:pPr>
            <a:r>
              <a:rPr lang="en-US" altLang="zh-CN" sz="2800" smtClean="0">
                <a:solidFill>
                  <a:srgbClr val="B3B3B3"/>
                </a:solidFill>
              </a:rPr>
              <a:t>Empirical Reexamination</a:t>
            </a:r>
          </a:p>
          <a:p>
            <a:pPr lvl="1" eaLnBrk="1" hangingPunct="1"/>
            <a:r>
              <a:rPr lang="en-US" altLang="zh-CN" smtClean="0">
                <a:solidFill>
                  <a:srgbClr val="B3B3B3"/>
                </a:solidFill>
              </a:rPr>
              <a:t>Query type distribution</a:t>
            </a:r>
          </a:p>
          <a:p>
            <a:pPr lvl="1" eaLnBrk="1" hangingPunct="1"/>
            <a:r>
              <a:rPr lang="en-US" altLang="zh-CN" smtClean="0">
                <a:solidFill>
                  <a:srgbClr val="B3B3B3"/>
                </a:solidFill>
              </a:rPr>
              <a:t>Traffic validity</a:t>
            </a:r>
          </a:p>
          <a:p>
            <a:pPr lvl="1" eaLnBrk="1" hangingPunct="1"/>
            <a:r>
              <a:rPr lang="en-US" altLang="zh-CN" smtClean="0">
                <a:solidFill>
                  <a:srgbClr val="B3B3B3"/>
                </a:solidFill>
              </a:rPr>
              <a:t>TTL distribution</a:t>
            </a:r>
          </a:p>
          <a:p>
            <a:pPr eaLnBrk="1" hangingPunct="1">
              <a:lnSpc>
                <a:spcPct val="140000"/>
              </a:lnSpc>
            </a:pPr>
            <a:r>
              <a:rPr lang="en-US" altLang="zh-CN" sz="2800" smtClean="0"/>
              <a:t>Malicious Domain Group Detection</a:t>
            </a:r>
          </a:p>
          <a:p>
            <a:pPr lvl="1" eaLnBrk="1" hangingPunct="1"/>
            <a:r>
              <a:rPr lang="en-US" altLang="zh-CN" smtClean="0"/>
              <a:t>Detection using temporal correlation</a:t>
            </a:r>
          </a:p>
          <a:p>
            <a:pPr lvl="1" eaLnBrk="1" hangingPunct="1"/>
            <a:r>
              <a:rPr lang="en-US" altLang="zh-CN" smtClean="0"/>
              <a:t>Domain group analysis</a:t>
            </a:r>
          </a:p>
          <a:p>
            <a:pPr eaLnBrk="1" hangingPunct="1">
              <a:lnSpc>
                <a:spcPct val="140000"/>
              </a:lnSpc>
            </a:pPr>
            <a:r>
              <a:rPr lang="en-US" altLang="zh-CN" sz="2800" smtClean="0"/>
              <a:t>Conclusions</a:t>
            </a:r>
          </a:p>
        </p:txBody>
      </p:sp>
      <p:sp>
        <p:nvSpPr>
          <p:cNvPr id="6554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9EC701CA-FA92-4F8A-ADEB-6D7E8D94FDC3}" type="slidenum">
              <a:rPr lang="en-US" altLang="zh-CN" sz="1400" i="0">
                <a:solidFill>
                  <a:schemeClr val="tx1"/>
                </a:solidFill>
              </a:rPr>
              <a:pPr algn="r" eaLnBrk="1" hangingPunct="1"/>
              <a:t>21</a:t>
            </a:fld>
            <a:endParaRPr lang="en-US" altLang="zh-CN" sz="1400" i="0">
              <a:solidFill>
                <a:schemeClr val="tx1"/>
              </a:solidFill>
            </a:endParaRPr>
          </a:p>
        </p:txBody>
      </p:sp>
      <p:sp>
        <p:nvSpPr>
          <p:cNvPr id="65541"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Roadmap</a:t>
            </a:r>
          </a:p>
        </p:txBody>
      </p:sp>
    </p:spTree>
  </p:cSld>
  <p:clrMapOvr>
    <a:masterClrMapping/>
  </p:clrMapOvr>
  <p:transition spd="slow" advTm="2768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Malware Domain Group Detection</a:t>
            </a:r>
          </a:p>
        </p:txBody>
      </p:sp>
      <p:sp>
        <p:nvSpPr>
          <p:cNvPr id="14338"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072F83D1-9912-49D4-B81F-55FC5CCA89EA}" type="slidenum">
              <a:rPr lang="en-US" altLang="zh-CN" sz="1400">
                <a:solidFill>
                  <a:srgbClr val="FFFFFF"/>
                </a:solidFill>
                <a:latin typeface="Franklin Gothic Book" panose="020B0503020102020204" pitchFamily="34" charset="0"/>
              </a:rPr>
              <a:pPr eaLnBrk="1" hangingPunct="1"/>
              <a:t>22</a:t>
            </a:fld>
            <a:endParaRPr lang="en-US" altLang="zh-CN" sz="1400">
              <a:solidFill>
                <a:srgbClr val="FFFFFF"/>
              </a:solidFill>
              <a:latin typeface="Franklin Gothic Book" panose="020B0503020102020204" pitchFamily="34" charset="0"/>
            </a:endParaRPr>
          </a:p>
        </p:txBody>
      </p:sp>
      <p:sp>
        <p:nvSpPr>
          <p:cNvPr id="5" name="Content Placeholder 4"/>
          <p:cNvSpPr>
            <a:spLocks noGrp="1"/>
          </p:cNvSpPr>
          <p:nvPr>
            <p:ph sz="quarter" idx="1"/>
          </p:nvPr>
        </p:nvSpPr>
        <p:spPr>
          <a:xfrm>
            <a:off x="457200" y="1600200"/>
            <a:ext cx="8610600" cy="4876800"/>
          </a:xfrm>
        </p:spPr>
        <p:txBody>
          <a:bodyPr/>
          <a:lstStyle/>
          <a:p>
            <a:pPr eaLnBrk="1" hangingPunct="1"/>
            <a:r>
              <a:rPr lang="en-US" sz="2800" smtClean="0">
                <a:ea typeface="宋体" panose="02010600030101010101" pitchFamily="2" charset="-122"/>
              </a:rPr>
              <a:t>Key intuition:</a:t>
            </a:r>
          </a:p>
          <a:p>
            <a:pPr lvl="1" eaLnBrk="1" hangingPunct="1"/>
            <a:r>
              <a:rPr lang="en-US" sz="2200" smtClean="0">
                <a:ea typeface="宋体" panose="02010600030101010101" pitchFamily="2" charset="-122"/>
              </a:rPr>
              <a:t>DNS queries are not isolated instances.</a:t>
            </a:r>
          </a:p>
          <a:p>
            <a:pPr eaLnBrk="1" hangingPunct="1"/>
            <a:r>
              <a:rPr lang="en-US" sz="2800" smtClean="0">
                <a:ea typeface="宋体" panose="02010600030101010101" pitchFamily="2" charset="-122"/>
              </a:rPr>
              <a:t>Detection method:</a:t>
            </a:r>
          </a:p>
          <a:p>
            <a:pPr lvl="1" eaLnBrk="1" hangingPunct="1"/>
            <a:endParaRPr lang="en-US" sz="2200" smtClean="0">
              <a:ea typeface="宋体" panose="02010600030101010101" pitchFamily="2" charset="-122"/>
            </a:endParaRPr>
          </a:p>
          <a:p>
            <a:pPr lvl="1" eaLnBrk="1" hangingPunct="1"/>
            <a:endParaRPr lang="en-US" sz="2200" smtClean="0">
              <a:ea typeface="宋体" panose="02010600030101010101" pitchFamily="2" charset="-122"/>
            </a:endParaRPr>
          </a:p>
          <a:p>
            <a:pPr eaLnBrk="1" hangingPunct="1"/>
            <a:endParaRPr lang="en-US" sz="2800" smtClean="0">
              <a:ea typeface="宋体" panose="02010600030101010101" pitchFamily="2" charset="-122"/>
            </a:endParaRPr>
          </a:p>
          <a:p>
            <a:pPr eaLnBrk="1" hangingPunct="1"/>
            <a:r>
              <a:rPr lang="en-US" sz="2800" smtClean="0">
                <a:ea typeface="宋体" panose="02010600030101010101" pitchFamily="2" charset="-122"/>
              </a:rPr>
              <a:t>Advantages:</a:t>
            </a:r>
          </a:p>
          <a:p>
            <a:pPr lvl="1" eaLnBrk="1" hangingPunct="1"/>
            <a:r>
              <a:rPr lang="en-US" sz="2200" smtClean="0">
                <a:ea typeface="宋体" panose="02010600030101010101" pitchFamily="2" charset="-122"/>
              </a:rPr>
              <a:t>Detect malicious domain groups in general (scam, DGA, etc.)</a:t>
            </a:r>
          </a:p>
          <a:p>
            <a:pPr lvl="1" eaLnBrk="1" hangingPunct="1"/>
            <a:r>
              <a:rPr lang="en-US" sz="2200" smtClean="0">
                <a:ea typeface="宋体" panose="02010600030101010101" pitchFamily="2" charset="-122"/>
              </a:rPr>
              <a:t>Do not need comprehensive labeled training set</a:t>
            </a:r>
          </a:p>
        </p:txBody>
      </p:sp>
      <p:grpSp>
        <p:nvGrpSpPr>
          <p:cNvPr id="2" name="Group 10"/>
          <p:cNvGrpSpPr>
            <a:grpSpLocks/>
          </p:cNvGrpSpPr>
          <p:nvPr/>
        </p:nvGrpSpPr>
        <p:grpSpPr bwMode="auto">
          <a:xfrm>
            <a:off x="985838" y="3009900"/>
            <a:ext cx="1685925" cy="838200"/>
            <a:chOff x="173" y="1066796"/>
            <a:chExt cx="1685755" cy="838207"/>
          </a:xfrm>
        </p:grpSpPr>
        <p:sp>
          <p:nvSpPr>
            <p:cNvPr id="18" name="Rounded Rectangle 17"/>
            <p:cNvSpPr/>
            <p:nvPr/>
          </p:nvSpPr>
          <p:spPr>
            <a:xfrm>
              <a:off x="173" y="1066796"/>
              <a:ext cx="1685755"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41444" y="1108071"/>
              <a:ext cx="1603213"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Anchor Malicious Domain</a:t>
              </a:r>
            </a:p>
          </p:txBody>
        </p:sp>
      </p:grpSp>
      <p:grpSp>
        <p:nvGrpSpPr>
          <p:cNvPr id="3" name="Group 11"/>
          <p:cNvGrpSpPr>
            <a:grpSpLocks/>
          </p:cNvGrpSpPr>
          <p:nvPr/>
        </p:nvGrpSpPr>
        <p:grpSpPr bwMode="auto">
          <a:xfrm>
            <a:off x="2806700" y="2947988"/>
            <a:ext cx="962025" cy="962025"/>
            <a:chOff x="1820644" y="1004772"/>
            <a:chExt cx="962255" cy="962255"/>
          </a:xfrm>
        </p:grpSpPr>
        <p:sp>
          <p:nvSpPr>
            <p:cNvPr id="16" name="Plus 15"/>
            <p:cNvSpPr/>
            <p:nvPr/>
          </p:nvSpPr>
          <p:spPr>
            <a:xfrm>
              <a:off x="1820644" y="1004772"/>
              <a:ext cx="962255" cy="962255"/>
            </a:xfrm>
            <a:prstGeom prst="mathPlus">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Plus 6"/>
            <p:cNvSpPr/>
            <p:nvPr/>
          </p:nvSpPr>
          <p:spPr>
            <a:xfrm>
              <a:off x="1947674" y="1373160"/>
              <a:ext cx="708194" cy="225479"/>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75565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75565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Tx/>
                <a:buChar char="•"/>
              </a:pPr>
              <a:endParaRPr lang="en-US" sz="1700">
                <a:solidFill>
                  <a:srgbClr val="FFFFFF"/>
                </a:solidFill>
                <a:latin typeface="Perpetua" panose="02020502060401020303" pitchFamily="18" charset="0"/>
              </a:endParaRPr>
            </a:p>
          </p:txBody>
        </p:sp>
      </p:grpSp>
      <p:grpSp>
        <p:nvGrpSpPr>
          <p:cNvPr id="4" name="Group 12"/>
          <p:cNvGrpSpPr>
            <a:grpSpLocks/>
          </p:cNvGrpSpPr>
          <p:nvPr/>
        </p:nvGrpSpPr>
        <p:grpSpPr bwMode="auto">
          <a:xfrm>
            <a:off x="3903663" y="3009900"/>
            <a:ext cx="1658937" cy="838200"/>
            <a:chOff x="2917616" y="1066796"/>
            <a:chExt cx="1659061" cy="838207"/>
          </a:xfrm>
        </p:grpSpPr>
        <p:sp>
          <p:nvSpPr>
            <p:cNvPr id="14" name="Double Wave 13"/>
            <p:cNvSpPr/>
            <p:nvPr/>
          </p:nvSpPr>
          <p:spPr>
            <a:xfrm>
              <a:off x="2917616" y="1066796"/>
              <a:ext cx="1659061" cy="838207"/>
            </a:xfrm>
            <a:prstGeom prst="doubleWav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Double Wave 8"/>
            <p:cNvSpPr/>
            <p:nvPr/>
          </p:nvSpPr>
          <p:spPr>
            <a:xfrm>
              <a:off x="2917616" y="1171572"/>
              <a:ext cx="1659061" cy="628655"/>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Temporal Correlation</a:t>
              </a:r>
            </a:p>
          </p:txBody>
        </p:sp>
      </p:grpSp>
      <p:grpSp>
        <p:nvGrpSpPr>
          <p:cNvPr id="6" name="Group 19"/>
          <p:cNvGrpSpPr>
            <a:grpSpLocks/>
          </p:cNvGrpSpPr>
          <p:nvPr/>
        </p:nvGrpSpPr>
        <p:grpSpPr bwMode="auto">
          <a:xfrm>
            <a:off x="5778500" y="2947988"/>
            <a:ext cx="962025" cy="962025"/>
            <a:chOff x="4711393" y="1004772"/>
            <a:chExt cx="962255" cy="962255"/>
          </a:xfrm>
        </p:grpSpPr>
        <p:sp>
          <p:nvSpPr>
            <p:cNvPr id="24" name="Right Arrow 23"/>
            <p:cNvSpPr/>
            <p:nvPr/>
          </p:nvSpPr>
          <p:spPr>
            <a:xfrm>
              <a:off x="4711393" y="1004772"/>
              <a:ext cx="962255" cy="962255"/>
            </a:xfrm>
            <a:prstGeom prst="rightArrow">
              <a:avLst/>
            </a:prstGeom>
            <a:solidFill>
              <a:schemeClr val="accent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Right Arrow 4"/>
            <p:cNvSpPr/>
            <p:nvPr/>
          </p:nvSpPr>
          <p:spPr>
            <a:xfrm>
              <a:off x="4711393" y="1246130"/>
              <a:ext cx="720897" cy="47954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16002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16002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Tx/>
                <a:buChar char="•"/>
              </a:pPr>
              <a:endParaRPr lang="en-US" sz="3600">
                <a:solidFill>
                  <a:srgbClr val="FFFFFF"/>
                </a:solidFill>
                <a:latin typeface="Perpetua" panose="02020502060401020303" pitchFamily="18" charset="0"/>
              </a:endParaRPr>
            </a:p>
          </p:txBody>
        </p:sp>
      </p:grpSp>
      <p:grpSp>
        <p:nvGrpSpPr>
          <p:cNvPr id="7" name="Group 20"/>
          <p:cNvGrpSpPr>
            <a:grpSpLocks/>
          </p:cNvGrpSpPr>
          <p:nvPr/>
        </p:nvGrpSpPr>
        <p:grpSpPr bwMode="auto">
          <a:xfrm>
            <a:off x="6875463" y="3009900"/>
            <a:ext cx="1658937" cy="838200"/>
            <a:chOff x="5808365" y="1066796"/>
            <a:chExt cx="1659061" cy="838207"/>
          </a:xfrm>
        </p:grpSpPr>
        <p:sp>
          <p:nvSpPr>
            <p:cNvPr id="22" name="Rounded Rectangle 21"/>
            <p:cNvSpPr/>
            <p:nvPr/>
          </p:nvSpPr>
          <p:spPr>
            <a:xfrm>
              <a:off x="5808365" y="1066796"/>
              <a:ext cx="1659061"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6"/>
            <p:cNvSpPr/>
            <p:nvPr/>
          </p:nvSpPr>
          <p:spPr>
            <a:xfrm>
              <a:off x="5849643" y="1108071"/>
              <a:ext cx="157650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Detected Malicious Domain</a:t>
              </a:r>
            </a:p>
          </p:txBody>
        </p:sp>
      </p:grpSp>
    </p:spTree>
  </p:cSld>
  <p:clrMapOvr>
    <a:masterClrMapping/>
  </p:clrMapOvr>
  <p:transition spd="slow" advTm="498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0"/>
            <a:ext cx="8001000" cy="1143000"/>
          </a:xfrm>
        </p:spPr>
        <p:txBody>
          <a:bodyPr/>
          <a:lstStyle/>
          <a:p>
            <a:pPr eaLnBrk="1" hangingPunct="1"/>
            <a:r>
              <a:rPr lang="en-US" altLang="zh-CN" sz="3800" smtClean="0">
                <a:ea typeface="宋体" panose="02010600030101010101" pitchFamily="2" charset="-122"/>
              </a:rPr>
              <a:t>Challenge</a:t>
            </a:r>
          </a:p>
        </p:txBody>
      </p:sp>
      <p:sp>
        <p:nvSpPr>
          <p:cNvPr id="15362"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516D88B8-0F9C-4C5E-9821-58F12C9F82C6}" type="slidenum">
              <a:rPr lang="en-US" altLang="zh-CN" sz="1400">
                <a:solidFill>
                  <a:srgbClr val="FFFFFF"/>
                </a:solidFill>
                <a:latin typeface="Franklin Gothic Book" panose="020B0503020102020204" pitchFamily="34" charset="0"/>
              </a:rPr>
              <a:pPr eaLnBrk="1" hangingPunct="1"/>
              <a:t>23</a:t>
            </a:fld>
            <a:endParaRPr lang="en-US" altLang="zh-CN" sz="1400">
              <a:solidFill>
                <a:srgbClr val="FFFFFF"/>
              </a:solidFill>
              <a:latin typeface="Franklin Gothic Book" panose="020B0503020102020204" pitchFamily="34" charset="0"/>
            </a:endParaRPr>
          </a:p>
        </p:txBody>
      </p:sp>
      <p:sp>
        <p:nvSpPr>
          <p:cNvPr id="5" name="Content Placeholder 4"/>
          <p:cNvSpPr>
            <a:spLocks noGrp="1"/>
          </p:cNvSpPr>
          <p:nvPr>
            <p:ph sz="quarter" idx="1"/>
          </p:nvPr>
        </p:nvSpPr>
        <p:spPr>
          <a:xfrm>
            <a:off x="457200" y="1600200"/>
            <a:ext cx="8610600" cy="4876800"/>
          </a:xfrm>
        </p:spPr>
        <p:txBody>
          <a:bodyPr/>
          <a:lstStyle/>
          <a:p>
            <a:pPr eaLnBrk="1" hangingPunct="1"/>
            <a:r>
              <a:rPr lang="en-US" sz="2800" smtClean="0">
                <a:ea typeface="宋体" panose="02010600030101010101" pitchFamily="2" charset="-122"/>
              </a:rPr>
              <a:t>Ideally:</a:t>
            </a:r>
          </a:p>
          <a:p>
            <a:pPr eaLnBrk="1" hangingPunct="1"/>
            <a:endParaRPr lang="en-US" sz="2800" smtClean="0">
              <a:ea typeface="宋体" panose="02010600030101010101" pitchFamily="2" charset="-122"/>
            </a:endParaRPr>
          </a:p>
          <a:p>
            <a:pPr eaLnBrk="1" hangingPunct="1"/>
            <a:endParaRPr lang="en-US" sz="2800" smtClean="0">
              <a:ea typeface="宋体" panose="02010600030101010101" pitchFamily="2" charset="-122"/>
            </a:endParaRPr>
          </a:p>
          <a:p>
            <a:pPr eaLnBrk="1" hangingPunct="1"/>
            <a:endParaRPr lang="en-US" sz="2800" smtClean="0">
              <a:ea typeface="宋体" panose="02010600030101010101" pitchFamily="2" charset="-122"/>
            </a:endParaRPr>
          </a:p>
          <a:p>
            <a:pPr eaLnBrk="1" hangingPunct="1"/>
            <a:r>
              <a:rPr lang="en-US" sz="2800" smtClean="0">
                <a:ea typeface="宋体" panose="02010600030101010101" pitchFamily="2" charset="-122"/>
              </a:rPr>
              <a:t>In reality:</a:t>
            </a:r>
            <a:endParaRPr lang="en-US" sz="2200" smtClean="0">
              <a:ea typeface="宋体" panose="02010600030101010101" pitchFamily="2" charset="-122"/>
            </a:endParaRPr>
          </a:p>
        </p:txBody>
      </p:sp>
      <p:grpSp>
        <p:nvGrpSpPr>
          <p:cNvPr id="69637" name="Group 10"/>
          <p:cNvGrpSpPr>
            <a:grpSpLocks/>
          </p:cNvGrpSpPr>
          <p:nvPr/>
        </p:nvGrpSpPr>
        <p:grpSpPr bwMode="auto">
          <a:xfrm>
            <a:off x="3657600" y="2276475"/>
            <a:ext cx="1219200" cy="838200"/>
            <a:chOff x="173" y="1066796"/>
            <a:chExt cx="1685755" cy="838207"/>
          </a:xfrm>
        </p:grpSpPr>
        <p:sp>
          <p:nvSpPr>
            <p:cNvPr id="18" name="Rounded Rectangle 17"/>
            <p:cNvSpPr/>
            <p:nvPr/>
          </p:nvSpPr>
          <p:spPr>
            <a:xfrm>
              <a:off x="173" y="1066796"/>
              <a:ext cx="1685755"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Anchor Malicious Domain</a:t>
              </a:r>
            </a:p>
          </p:txBody>
        </p:sp>
      </p:grpSp>
      <p:grpSp>
        <p:nvGrpSpPr>
          <p:cNvPr id="6" name="Group 25"/>
          <p:cNvGrpSpPr>
            <a:grpSpLocks/>
          </p:cNvGrpSpPr>
          <p:nvPr/>
        </p:nvGrpSpPr>
        <p:grpSpPr bwMode="auto">
          <a:xfrm>
            <a:off x="914400" y="2286000"/>
            <a:ext cx="1219200" cy="838200"/>
            <a:chOff x="173" y="1066796"/>
            <a:chExt cx="1685755" cy="838207"/>
          </a:xfrm>
        </p:grpSpPr>
        <p:sp>
          <p:nvSpPr>
            <p:cNvPr id="27" name="Rounded Rectangle 26"/>
            <p:cNvSpPr/>
            <p:nvPr/>
          </p:nvSpPr>
          <p:spPr>
            <a:xfrm>
              <a:off x="173" y="1066796"/>
              <a:ext cx="1685755"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Malicious Domain 1</a:t>
              </a:r>
            </a:p>
          </p:txBody>
        </p:sp>
      </p:grpSp>
      <p:grpSp>
        <p:nvGrpSpPr>
          <p:cNvPr id="7" name="Group 28"/>
          <p:cNvGrpSpPr>
            <a:grpSpLocks/>
          </p:cNvGrpSpPr>
          <p:nvPr/>
        </p:nvGrpSpPr>
        <p:grpSpPr bwMode="auto">
          <a:xfrm>
            <a:off x="6705600" y="2286000"/>
            <a:ext cx="1219200" cy="838200"/>
            <a:chOff x="173" y="1066796"/>
            <a:chExt cx="1685755" cy="838207"/>
          </a:xfrm>
        </p:grpSpPr>
        <p:sp>
          <p:nvSpPr>
            <p:cNvPr id="30" name="Rounded Rectangle 29"/>
            <p:cNvSpPr/>
            <p:nvPr/>
          </p:nvSpPr>
          <p:spPr>
            <a:xfrm>
              <a:off x="173" y="1066796"/>
              <a:ext cx="1685755"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Malicious Domain 2</a:t>
              </a:r>
            </a:p>
          </p:txBody>
        </p:sp>
      </p:grpSp>
      <p:sp>
        <p:nvSpPr>
          <p:cNvPr id="2" name="Explosion 1 1" descr="detected!"/>
          <p:cNvSpPr>
            <a:spLocks noChangeArrowheads="1"/>
          </p:cNvSpPr>
          <p:nvPr/>
        </p:nvSpPr>
        <p:spPr bwMode="auto">
          <a:xfrm>
            <a:off x="5029200" y="1295400"/>
            <a:ext cx="1981200" cy="1295400"/>
          </a:xfrm>
          <a:prstGeom prst="irregularSeal1">
            <a:avLst/>
          </a:pr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rIns="0"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lang="en-US" sz="2000" i="0">
                <a:solidFill>
                  <a:schemeClr val="tx1"/>
                </a:solidFill>
              </a:rPr>
              <a:t>Detected!</a:t>
            </a:r>
          </a:p>
        </p:txBody>
      </p:sp>
      <p:grpSp>
        <p:nvGrpSpPr>
          <p:cNvPr id="8" name="Group 31"/>
          <p:cNvGrpSpPr>
            <a:grpSpLocks/>
          </p:cNvGrpSpPr>
          <p:nvPr/>
        </p:nvGrpSpPr>
        <p:grpSpPr bwMode="auto">
          <a:xfrm>
            <a:off x="3429000" y="4486275"/>
            <a:ext cx="1219200" cy="838200"/>
            <a:chOff x="173" y="1066796"/>
            <a:chExt cx="1685755" cy="838207"/>
          </a:xfrm>
        </p:grpSpPr>
        <p:sp>
          <p:nvSpPr>
            <p:cNvPr id="33" name="Rounded Rectangle 32"/>
            <p:cNvSpPr/>
            <p:nvPr/>
          </p:nvSpPr>
          <p:spPr>
            <a:xfrm>
              <a:off x="173" y="1066796"/>
              <a:ext cx="1685755"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Anchor Malicious Domain</a:t>
              </a:r>
            </a:p>
          </p:txBody>
        </p:sp>
      </p:grpSp>
      <p:grpSp>
        <p:nvGrpSpPr>
          <p:cNvPr id="9" name="Group 34"/>
          <p:cNvGrpSpPr>
            <a:grpSpLocks/>
          </p:cNvGrpSpPr>
          <p:nvPr/>
        </p:nvGrpSpPr>
        <p:grpSpPr bwMode="auto">
          <a:xfrm>
            <a:off x="533400" y="4495800"/>
            <a:ext cx="1219200" cy="838200"/>
            <a:chOff x="173" y="1066796"/>
            <a:chExt cx="1685755" cy="838207"/>
          </a:xfrm>
        </p:grpSpPr>
        <p:sp>
          <p:nvSpPr>
            <p:cNvPr id="36" name="Rounded Rectangle 35"/>
            <p:cNvSpPr/>
            <p:nvPr/>
          </p:nvSpPr>
          <p:spPr>
            <a:xfrm>
              <a:off x="173" y="1066796"/>
              <a:ext cx="1685755"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Malicious Domain 1</a:t>
              </a:r>
            </a:p>
          </p:txBody>
        </p:sp>
      </p:grpSp>
      <p:grpSp>
        <p:nvGrpSpPr>
          <p:cNvPr id="10" name="Group 37"/>
          <p:cNvGrpSpPr>
            <a:grpSpLocks/>
          </p:cNvGrpSpPr>
          <p:nvPr/>
        </p:nvGrpSpPr>
        <p:grpSpPr bwMode="auto">
          <a:xfrm>
            <a:off x="6324600" y="4495800"/>
            <a:ext cx="1219200" cy="838200"/>
            <a:chOff x="173" y="1066796"/>
            <a:chExt cx="1685755" cy="838207"/>
          </a:xfrm>
        </p:grpSpPr>
        <p:sp>
          <p:nvSpPr>
            <p:cNvPr id="39" name="Rounded Rectangle 38"/>
            <p:cNvSpPr/>
            <p:nvPr/>
          </p:nvSpPr>
          <p:spPr>
            <a:xfrm>
              <a:off x="173" y="1066796"/>
              <a:ext cx="1685755" cy="838207"/>
            </a:xfrm>
            <a:prstGeom prst="roundRect">
              <a:avLst/>
            </a:prstGeom>
            <a:ln w="5715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Malicious Domain 2</a:t>
              </a:r>
            </a:p>
          </p:txBody>
        </p:sp>
      </p:grpSp>
      <p:grpSp>
        <p:nvGrpSpPr>
          <p:cNvPr id="11" name="Group 40"/>
          <p:cNvGrpSpPr>
            <a:grpSpLocks/>
          </p:cNvGrpSpPr>
          <p:nvPr/>
        </p:nvGrpSpPr>
        <p:grpSpPr bwMode="auto">
          <a:xfrm>
            <a:off x="1981200" y="4495800"/>
            <a:ext cx="1219200" cy="838200"/>
            <a:chOff x="173" y="1066796"/>
            <a:chExt cx="1685755" cy="838207"/>
          </a:xfrm>
        </p:grpSpPr>
        <p:sp>
          <p:nvSpPr>
            <p:cNvPr id="42" name="Rounded Rectangle 41"/>
            <p:cNvSpPr/>
            <p:nvPr/>
          </p:nvSpPr>
          <p:spPr>
            <a:xfrm>
              <a:off x="173" y="1066796"/>
              <a:ext cx="1685755" cy="838207"/>
            </a:xfrm>
            <a:prstGeom prst="roundRect">
              <a:avLst/>
            </a:prstGeom>
            <a:ln w="57150">
              <a:solidFill>
                <a:srgbClr val="00B0F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Benign Domain 1</a:t>
              </a:r>
            </a:p>
          </p:txBody>
        </p:sp>
      </p:grpSp>
      <p:grpSp>
        <p:nvGrpSpPr>
          <p:cNvPr id="12" name="Group 43"/>
          <p:cNvGrpSpPr>
            <a:grpSpLocks/>
          </p:cNvGrpSpPr>
          <p:nvPr/>
        </p:nvGrpSpPr>
        <p:grpSpPr bwMode="auto">
          <a:xfrm>
            <a:off x="4876800" y="4495800"/>
            <a:ext cx="1219200" cy="838200"/>
            <a:chOff x="173" y="1066796"/>
            <a:chExt cx="1685755" cy="838207"/>
          </a:xfrm>
        </p:grpSpPr>
        <p:sp>
          <p:nvSpPr>
            <p:cNvPr id="45" name="Rounded Rectangle 44"/>
            <p:cNvSpPr/>
            <p:nvPr/>
          </p:nvSpPr>
          <p:spPr>
            <a:xfrm>
              <a:off x="173" y="1066796"/>
              <a:ext cx="1685755" cy="838207"/>
            </a:xfrm>
            <a:prstGeom prst="roundRect">
              <a:avLst/>
            </a:prstGeom>
            <a:ln w="57150">
              <a:solidFill>
                <a:srgbClr val="00B0F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Benign Domain 2</a:t>
              </a:r>
            </a:p>
          </p:txBody>
        </p:sp>
      </p:grpSp>
      <p:grpSp>
        <p:nvGrpSpPr>
          <p:cNvPr id="13" name="Group 46"/>
          <p:cNvGrpSpPr>
            <a:grpSpLocks/>
          </p:cNvGrpSpPr>
          <p:nvPr/>
        </p:nvGrpSpPr>
        <p:grpSpPr bwMode="auto">
          <a:xfrm>
            <a:off x="7696200" y="4495800"/>
            <a:ext cx="1219200" cy="838200"/>
            <a:chOff x="173" y="1066796"/>
            <a:chExt cx="1685755" cy="838207"/>
          </a:xfrm>
        </p:grpSpPr>
        <p:sp>
          <p:nvSpPr>
            <p:cNvPr id="48" name="Rounded Rectangle 47"/>
            <p:cNvSpPr/>
            <p:nvPr/>
          </p:nvSpPr>
          <p:spPr>
            <a:xfrm>
              <a:off x="173" y="1066796"/>
              <a:ext cx="1685755" cy="838207"/>
            </a:xfrm>
            <a:prstGeom prst="roundRect">
              <a:avLst/>
            </a:prstGeom>
            <a:ln w="57150">
              <a:solidFill>
                <a:srgbClr val="00B0F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ounded Rectangle 4"/>
            <p:cNvSpPr/>
            <p:nvPr/>
          </p:nvSpPr>
          <p:spPr>
            <a:xfrm>
              <a:off x="41879" y="1108071"/>
              <a:ext cx="1602345" cy="755656"/>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defTabSz="8890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sz="2000">
                  <a:solidFill>
                    <a:schemeClr val="tx1"/>
                  </a:solidFill>
                  <a:latin typeface="Perpetua" panose="02020502060401020303" pitchFamily="18" charset="0"/>
                </a:rPr>
                <a:t>Benign Domain 3</a:t>
              </a:r>
            </a:p>
          </p:txBody>
        </p:sp>
      </p:grpSp>
      <p:sp>
        <p:nvSpPr>
          <p:cNvPr id="3" name="Rounded Rectangle 2"/>
          <p:cNvSpPr>
            <a:spLocks noChangeArrowheads="1"/>
          </p:cNvSpPr>
          <p:nvPr/>
        </p:nvSpPr>
        <p:spPr bwMode="auto">
          <a:xfrm>
            <a:off x="6218238" y="4343400"/>
            <a:ext cx="1401762" cy="2286000"/>
          </a:xfrm>
          <a:prstGeom prst="roundRect">
            <a:avLst>
              <a:gd name="adj" fmla="val 16667"/>
            </a:avLst>
          </a:prstGeom>
          <a:noFill/>
          <a:ln w="349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lIns="0" rIns="0" anchor="b"/>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200" i="0">
                <a:solidFill>
                  <a:schemeClr val="tx1"/>
                </a:solidFill>
              </a:rPr>
              <a:t>DNS caching effect!</a:t>
            </a:r>
          </a:p>
        </p:txBody>
      </p:sp>
    </p:spTree>
  </p:cSld>
  <p:clrMapOvr>
    <a:masterClrMapping/>
  </p:clrMapOvr>
  <p:transition spd="slow" advTm="498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nodeType="afterGroup">
                            <p:stCondLst>
                              <p:cond delay="500"/>
                            </p:stCondLst>
                            <p:childTnLst>
                              <p:par>
                                <p:cTn id="46" presetID="10" presetClass="exit" presetSubtype="0" fill="hold" nodeType="after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Practical Solution</a:t>
            </a:r>
          </a:p>
        </p:txBody>
      </p:sp>
      <p:sp>
        <p:nvSpPr>
          <p:cNvPr id="16386"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077EE548-9130-40E6-863A-6CB21B0FA63A}" type="slidenum">
              <a:rPr lang="en-US" altLang="zh-CN" sz="1400">
                <a:solidFill>
                  <a:srgbClr val="FFFFFF"/>
                </a:solidFill>
                <a:latin typeface="Franklin Gothic Book" panose="020B0503020102020204" pitchFamily="34" charset="0"/>
              </a:rPr>
              <a:pPr eaLnBrk="1" hangingPunct="1"/>
              <a:t>24</a:t>
            </a:fld>
            <a:endParaRPr lang="en-US" altLang="zh-CN" sz="1400">
              <a:solidFill>
                <a:srgbClr val="FFFFFF"/>
              </a:solidFill>
              <a:latin typeface="Franklin Gothic Book" panose="020B0503020102020204" pitchFamily="34" charset="0"/>
            </a:endParaRPr>
          </a:p>
        </p:txBody>
      </p:sp>
      <p:sp>
        <p:nvSpPr>
          <p:cNvPr id="2" name="Content Placeholder 1"/>
          <p:cNvSpPr>
            <a:spLocks noGrp="1"/>
          </p:cNvSpPr>
          <p:nvPr>
            <p:ph sz="quarter" idx="1"/>
          </p:nvPr>
        </p:nvSpPr>
        <p:spPr/>
        <p:txBody>
          <a:bodyPr/>
          <a:lstStyle/>
          <a:p>
            <a:pPr eaLnBrk="1" hangingPunct="1">
              <a:lnSpc>
                <a:spcPct val="120000"/>
              </a:lnSpc>
            </a:pPr>
            <a:r>
              <a:rPr lang="en-US" sz="3000" smtClean="0">
                <a:ea typeface="宋体" panose="02010600030101010101" pitchFamily="2" charset="-122"/>
              </a:rPr>
              <a:t>A 3-step approach to identify the correlated domain group, </a:t>
            </a:r>
            <a:r>
              <a:rPr lang="en-US" sz="3000" smtClean="0">
                <a:solidFill>
                  <a:srgbClr val="C00000"/>
                </a:solidFill>
                <a:ea typeface="宋体" panose="02010600030101010101" pitchFamily="2" charset="-122"/>
              </a:rPr>
              <a:t>given an anchor malicious domain</a:t>
            </a:r>
            <a:endParaRPr lang="en-US" sz="3000" smtClean="0">
              <a:ea typeface="宋体" panose="02010600030101010101" pitchFamily="2" charset="-122"/>
            </a:endParaRPr>
          </a:p>
          <a:p>
            <a:pPr lvl="1" eaLnBrk="1" hangingPunct="1">
              <a:lnSpc>
                <a:spcPct val="120000"/>
              </a:lnSpc>
            </a:pPr>
            <a:r>
              <a:rPr lang="en-US" sz="2600" smtClean="0">
                <a:ea typeface="宋体" panose="02010600030101010101" pitchFamily="2" charset="-122"/>
              </a:rPr>
              <a:t>Identify the coarse related domain group using a TF-IDF heuristic</a:t>
            </a:r>
          </a:p>
          <a:p>
            <a:pPr lvl="1" eaLnBrk="1" hangingPunct="1">
              <a:lnSpc>
                <a:spcPct val="120000"/>
              </a:lnSpc>
            </a:pPr>
            <a:r>
              <a:rPr lang="en-US" sz="2600" smtClean="0">
                <a:ea typeface="宋体" panose="02010600030101010101" pitchFamily="2" charset="-122"/>
              </a:rPr>
              <a:t>Cluster the coarse domain group</a:t>
            </a:r>
          </a:p>
          <a:p>
            <a:pPr lvl="1" eaLnBrk="1" hangingPunct="1">
              <a:lnSpc>
                <a:spcPct val="120000"/>
              </a:lnSpc>
            </a:pPr>
            <a:r>
              <a:rPr lang="en-US" sz="2600" smtClean="0">
                <a:ea typeface="宋体" panose="02010600030101010101" pitchFamily="2" charset="-122"/>
              </a:rPr>
              <a:t>Refine the domain group according to the clustering result</a:t>
            </a:r>
          </a:p>
        </p:txBody>
      </p:sp>
    </p:spTree>
  </p:cSld>
  <p:clrMapOvr>
    <a:masterClrMapping/>
  </p:clrMapOvr>
  <p:transition spd="slow" advTm="498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2" end="2"/>
                                            </p:txEl>
                                          </p:spTgt>
                                        </p:tgtEl>
                                        <p:attrNameLst>
                                          <p:attrName>style.color</p:attrName>
                                        </p:attrNameLst>
                                      </p:cBhvr>
                                      <p:to>
                                        <a:srgbClr val="B2B2B2"/>
                                      </p:to>
                                    </p:animClr>
                                    <p:animClr clrSpc="rgb" dir="cw">
                                      <p:cBhvr>
                                        <p:cTn id="7" dur="500" fill="hold"/>
                                        <p:tgtEl>
                                          <p:spTgt spid="2">
                                            <p:txEl>
                                              <p:pRg st="2" end="2"/>
                                            </p:txEl>
                                          </p:spTgt>
                                        </p:tgtEl>
                                        <p:attrNameLst>
                                          <p:attrName>fillcolor</p:attrName>
                                        </p:attrNameLst>
                                      </p:cBhvr>
                                      <p:to>
                                        <a:srgbClr val="B2B2B2"/>
                                      </p:to>
                                    </p:animClr>
                                    <p:set>
                                      <p:cBhvr>
                                        <p:cTn id="8" dur="500" fill="hold"/>
                                        <p:tgtEl>
                                          <p:spTgt spid="2">
                                            <p:txEl>
                                              <p:pRg st="2" end="2"/>
                                            </p:txEl>
                                          </p:spTgt>
                                        </p:tgtEl>
                                        <p:attrNameLst>
                                          <p:attrName>fill.type</p:attrName>
                                        </p:attrNameLst>
                                      </p:cBhvr>
                                      <p:to>
                                        <p:strVal val="solid"/>
                                      </p:to>
                                    </p:set>
                                    <p:set>
                                      <p:cBhvr>
                                        <p:cTn id="9" dur="500" fill="hold"/>
                                        <p:tgtEl>
                                          <p:spTgt spid="2">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
                                            <p:txEl>
                                              <p:pRg st="3" end="3"/>
                                            </p:txEl>
                                          </p:spTgt>
                                        </p:tgtEl>
                                        <p:attrNameLst>
                                          <p:attrName>style.color</p:attrName>
                                        </p:attrNameLst>
                                      </p:cBhvr>
                                      <p:to>
                                        <a:srgbClr val="B2B2B2"/>
                                      </p:to>
                                    </p:animClr>
                                    <p:animClr clrSpc="rgb" dir="cw">
                                      <p:cBhvr>
                                        <p:cTn id="12" dur="500" fill="hold"/>
                                        <p:tgtEl>
                                          <p:spTgt spid="2">
                                            <p:txEl>
                                              <p:pRg st="3" end="3"/>
                                            </p:txEl>
                                          </p:spTgt>
                                        </p:tgtEl>
                                        <p:attrNameLst>
                                          <p:attrName>fillcolor</p:attrName>
                                        </p:attrNameLst>
                                      </p:cBhvr>
                                      <p:to>
                                        <a:srgbClr val="B2B2B2"/>
                                      </p:to>
                                    </p:animClr>
                                    <p:set>
                                      <p:cBhvr>
                                        <p:cTn id="13" dur="500" fill="hold"/>
                                        <p:tgtEl>
                                          <p:spTgt spid="2">
                                            <p:txEl>
                                              <p:pRg st="3" end="3"/>
                                            </p:txEl>
                                          </p:spTgt>
                                        </p:tgtEl>
                                        <p:attrNameLst>
                                          <p:attrName>fill.type</p:attrName>
                                        </p:attrNameLst>
                                      </p:cBhvr>
                                      <p:to>
                                        <p:strVal val="solid"/>
                                      </p:to>
                                    </p:set>
                                    <p:set>
                                      <p:cBhvr>
                                        <p:cTn id="14" dur="500" fill="hold"/>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0"/>
            <a:ext cx="8001000" cy="1143000"/>
          </a:xfrm>
        </p:spPr>
        <p:txBody>
          <a:bodyPr/>
          <a:lstStyle/>
          <a:p>
            <a:pPr eaLnBrk="1" hangingPunct="1"/>
            <a:r>
              <a:rPr lang="en-US" altLang="zh-CN" sz="3800" smtClean="0">
                <a:ea typeface="宋体" panose="02010600030101010101" pitchFamily="2" charset="-122"/>
              </a:rPr>
              <a:t>Related Domain Identification</a:t>
            </a:r>
          </a:p>
        </p:txBody>
      </p:sp>
      <p:sp>
        <p:nvSpPr>
          <p:cNvPr id="17410"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2BFF571E-B41B-444A-A4C9-676E7CA16332}" type="slidenum">
              <a:rPr lang="en-US" altLang="zh-CN" sz="1400">
                <a:solidFill>
                  <a:srgbClr val="FFFFFF"/>
                </a:solidFill>
                <a:latin typeface="Franklin Gothic Book" panose="020B0503020102020204" pitchFamily="34" charset="0"/>
              </a:rPr>
              <a:pPr eaLnBrk="1" hangingPunct="1"/>
              <a:t>25</a:t>
            </a:fld>
            <a:endParaRPr lang="en-US" altLang="zh-CN" sz="1400">
              <a:solidFill>
                <a:srgbClr val="FFFFFF"/>
              </a:solidFill>
              <a:latin typeface="Franklin Gothic Book" panose="020B0503020102020204" pitchFamily="34" charset="0"/>
            </a:endParaRPr>
          </a:p>
        </p:txBody>
      </p:sp>
      <p:sp>
        <p:nvSpPr>
          <p:cNvPr id="73732" name="Content Placeholder 1"/>
          <p:cNvSpPr>
            <a:spLocks noGrp="1"/>
          </p:cNvSpPr>
          <p:nvPr>
            <p:ph sz="quarter" idx="1"/>
          </p:nvPr>
        </p:nvSpPr>
        <p:spPr/>
        <p:txBody>
          <a:bodyPr/>
          <a:lstStyle/>
          <a:p>
            <a:pPr eaLnBrk="1" hangingPunct="1">
              <a:lnSpc>
                <a:spcPct val="120000"/>
              </a:lnSpc>
            </a:pPr>
            <a:r>
              <a:rPr lang="en-US" sz="2800" smtClean="0">
                <a:ea typeface="宋体" panose="02010600030101010101" pitchFamily="2" charset="-122"/>
              </a:rPr>
              <a:t>The concept of domain segments</a:t>
            </a:r>
            <a:r>
              <a:rPr lang="en-US" smtClean="0">
                <a:ea typeface="宋体" panose="02010600030101010101" pitchFamily="2" charset="-122"/>
              </a:rPr>
              <a:t>:</a:t>
            </a:r>
          </a:p>
          <a:p>
            <a:pPr lvl="1" eaLnBrk="1" hangingPunct="1">
              <a:lnSpc>
                <a:spcPct val="120000"/>
              </a:lnSpc>
            </a:pPr>
            <a:r>
              <a:rPr lang="en-US" sz="2000" smtClean="0">
                <a:ea typeface="宋体" panose="02010600030101010101" pitchFamily="2" charset="-122"/>
              </a:rPr>
              <a:t>All domain queries in close temporal proximity with an anchor domain query.</a:t>
            </a:r>
          </a:p>
          <a:p>
            <a:pPr lvl="1" eaLnBrk="1" hangingPunct="1">
              <a:lnSpc>
                <a:spcPct val="120000"/>
              </a:lnSpc>
            </a:pPr>
            <a:r>
              <a:rPr lang="en-US" sz="2000" smtClean="0">
                <a:ea typeface="宋体" panose="02010600030101010101" pitchFamily="2" charset="-122"/>
              </a:rPr>
              <a:t>An anchor domain queried for </a:t>
            </a:r>
            <a:r>
              <a:rPr lang="en-US" sz="2000" i="1" u="sng" smtClean="0">
                <a:ea typeface="宋体" panose="02010600030101010101" pitchFamily="2" charset="-122"/>
              </a:rPr>
              <a:t>n</a:t>
            </a:r>
            <a:r>
              <a:rPr lang="en-US" sz="2000" smtClean="0">
                <a:ea typeface="宋体" panose="02010600030101010101" pitchFamily="2" charset="-122"/>
              </a:rPr>
              <a:t> times corresponds to </a:t>
            </a:r>
            <a:r>
              <a:rPr lang="en-US" sz="2000" i="1" u="sng" smtClean="0">
                <a:ea typeface="宋体" panose="02010600030101010101" pitchFamily="2" charset="-122"/>
              </a:rPr>
              <a:t>n</a:t>
            </a:r>
            <a:r>
              <a:rPr lang="en-US" sz="2000" smtClean="0">
                <a:ea typeface="宋体" panose="02010600030101010101" pitchFamily="2" charset="-122"/>
              </a:rPr>
              <a:t> domain segments.</a:t>
            </a:r>
          </a:p>
          <a:p>
            <a:pPr eaLnBrk="1" hangingPunct="1">
              <a:lnSpc>
                <a:spcPct val="120000"/>
              </a:lnSpc>
            </a:pPr>
            <a:r>
              <a:rPr lang="en-US" smtClean="0">
                <a:ea typeface="宋体" panose="02010600030101010101" pitchFamily="2" charset="-122"/>
              </a:rPr>
              <a:t>Determining whether the candidate domain </a:t>
            </a:r>
            <a:r>
              <a:rPr lang="en-US" i="1" u="sng" smtClean="0">
                <a:ea typeface="宋体" panose="02010600030101010101" pitchFamily="2" charset="-122"/>
              </a:rPr>
              <a:t>c</a:t>
            </a:r>
            <a:r>
              <a:rPr lang="en-US" smtClean="0">
                <a:ea typeface="宋体" panose="02010600030101010101" pitchFamily="2" charset="-122"/>
              </a:rPr>
              <a:t> is related with the anchor domain </a:t>
            </a:r>
            <a:r>
              <a:rPr lang="en-US" i="1" u="sng" smtClean="0">
                <a:ea typeface="宋体" panose="02010600030101010101" pitchFamily="2" charset="-122"/>
              </a:rPr>
              <a:t>s</a:t>
            </a:r>
            <a:r>
              <a:rPr lang="en-US" smtClean="0">
                <a:ea typeface="宋体" panose="02010600030101010101" pitchFamily="2" charset="-122"/>
              </a:rPr>
              <a:t>:</a:t>
            </a:r>
          </a:p>
          <a:p>
            <a:pPr lvl="1" eaLnBrk="1" hangingPunct="1">
              <a:lnSpc>
                <a:spcPct val="120000"/>
              </a:lnSpc>
            </a:pPr>
            <a:r>
              <a:rPr lang="en-US" sz="2000" smtClean="0">
                <a:ea typeface="宋体" panose="02010600030101010101" pitchFamily="2" charset="-122"/>
              </a:rPr>
              <a:t>metric</a:t>
            </a:r>
            <a:r>
              <a:rPr lang="en-US" sz="2000" i="1" baseline="-25000" smtClean="0">
                <a:ea typeface="宋体" panose="02010600030101010101" pitchFamily="2" charset="-122"/>
              </a:rPr>
              <a:t>tf</a:t>
            </a:r>
            <a:r>
              <a:rPr lang="en-US" sz="2000" smtClean="0">
                <a:ea typeface="宋体" panose="02010600030101010101" pitchFamily="2" charset="-122"/>
              </a:rPr>
              <a:t>: how many times </a:t>
            </a:r>
            <a:r>
              <a:rPr lang="en-US" sz="2000" i="1" u="sng" smtClean="0">
                <a:ea typeface="宋体" panose="02010600030101010101" pitchFamily="2" charset="-122"/>
              </a:rPr>
              <a:t>c</a:t>
            </a:r>
            <a:r>
              <a:rPr lang="en-US" sz="2000" smtClean="0">
                <a:ea typeface="宋体" panose="02010600030101010101" pitchFamily="2" charset="-122"/>
              </a:rPr>
              <a:t> appears in the domain segments?</a:t>
            </a:r>
          </a:p>
          <a:p>
            <a:pPr lvl="1" eaLnBrk="1" hangingPunct="1">
              <a:lnSpc>
                <a:spcPct val="120000"/>
              </a:lnSpc>
            </a:pPr>
            <a:r>
              <a:rPr lang="en-US" sz="2000" smtClean="0">
                <a:ea typeface="宋体" panose="02010600030101010101" pitchFamily="2" charset="-122"/>
              </a:rPr>
              <a:t>metric</a:t>
            </a:r>
            <a:r>
              <a:rPr lang="en-US" sz="2000" i="1" baseline="-25000" smtClean="0">
                <a:ea typeface="宋体" panose="02010600030101010101" pitchFamily="2" charset="-122"/>
              </a:rPr>
              <a:t>idf</a:t>
            </a:r>
            <a:r>
              <a:rPr lang="en-US" sz="2000" smtClean="0">
                <a:ea typeface="宋体" panose="02010600030101010101" pitchFamily="2" charset="-122"/>
              </a:rPr>
              <a:t>: metric</a:t>
            </a:r>
            <a:r>
              <a:rPr lang="en-US" sz="2000" i="1" baseline="-25000" smtClean="0">
                <a:ea typeface="宋体" panose="02010600030101010101" pitchFamily="2" charset="-122"/>
              </a:rPr>
              <a:t>tf</a:t>
            </a:r>
            <a:r>
              <a:rPr lang="en-US" sz="2000" smtClean="0">
                <a:ea typeface="宋体" panose="02010600030101010101" pitchFamily="2" charset="-122"/>
              </a:rPr>
              <a:t> / |</a:t>
            </a:r>
            <a:r>
              <a:rPr lang="en-US" sz="2000" i="1" u="sng" smtClean="0">
                <a:ea typeface="宋体" panose="02010600030101010101" pitchFamily="2" charset="-122"/>
              </a:rPr>
              <a:t>c</a:t>
            </a:r>
            <a:r>
              <a:rPr lang="en-US" sz="2000" smtClean="0">
                <a:ea typeface="宋体" panose="02010600030101010101" pitchFamily="2" charset="-122"/>
              </a:rPr>
              <a:t>|</a:t>
            </a:r>
          </a:p>
          <a:p>
            <a:pPr lvl="1" eaLnBrk="1" hangingPunct="1">
              <a:lnSpc>
                <a:spcPct val="120000"/>
              </a:lnSpc>
            </a:pPr>
            <a:r>
              <a:rPr lang="en-US" sz="2000" smtClean="0">
                <a:ea typeface="宋体" panose="02010600030101010101" pitchFamily="2" charset="-122"/>
              </a:rPr>
              <a:t>Need both metrics to surpass predefined thresholds.</a:t>
            </a:r>
          </a:p>
        </p:txBody>
      </p:sp>
    </p:spTree>
  </p:cSld>
  <p:clrMapOvr>
    <a:masterClrMapping/>
  </p:clrMapOvr>
  <p:transition spd="slow" advTm="4981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E62825C8-9EA3-4625-9B4A-B94B547C8A85}" type="slidenum">
              <a:rPr lang="en-US" altLang="zh-CN" sz="1400">
                <a:solidFill>
                  <a:srgbClr val="FFFFFF"/>
                </a:solidFill>
                <a:latin typeface="Franklin Gothic Book" panose="020B0503020102020204" pitchFamily="34" charset="0"/>
              </a:rPr>
              <a:pPr eaLnBrk="1" hangingPunct="1"/>
              <a:t>26</a:t>
            </a:fld>
            <a:endParaRPr lang="en-US" altLang="zh-CN" sz="1400">
              <a:solidFill>
                <a:srgbClr val="FFFFFF"/>
              </a:solidFill>
              <a:latin typeface="Franklin Gothic Book" panose="020B0503020102020204" pitchFamily="34" charset="0"/>
            </a:endParaRPr>
          </a:p>
        </p:txBody>
      </p:sp>
      <p:sp>
        <p:nvSpPr>
          <p:cNvPr id="75779" name="Rectangle 3"/>
          <p:cNvSpPr>
            <a:spLocks noGrp="1" noChangeArrowheads="1"/>
          </p:cNvSpPr>
          <p:nvPr>
            <p:ph type="body" idx="4294967295"/>
          </p:nvPr>
        </p:nvSpPr>
        <p:spPr>
          <a:xfrm>
            <a:off x="838200" y="2819400"/>
            <a:ext cx="7315200" cy="3435350"/>
          </a:xfrm>
        </p:spPr>
        <p:txBody>
          <a:bodyPr/>
          <a:lstStyle/>
          <a:p>
            <a:pPr eaLnBrk="1" hangingPunct="1">
              <a:lnSpc>
                <a:spcPct val="130000"/>
              </a:lnSpc>
            </a:pPr>
            <a:r>
              <a:rPr lang="en-US" altLang="zh-CN" sz="2800" smtClean="0"/>
              <a:t>Obtaining anchor domains:</a:t>
            </a:r>
          </a:p>
          <a:p>
            <a:pPr lvl="1" eaLnBrk="1" hangingPunct="1">
              <a:lnSpc>
                <a:spcPct val="130000"/>
              </a:lnSpc>
            </a:pPr>
            <a:r>
              <a:rPr lang="en-US" altLang="zh-CN" sz="2000" smtClean="0"/>
              <a:t>Record all domains blacklisted on Dec. 16</a:t>
            </a:r>
            <a:r>
              <a:rPr lang="en-US" altLang="zh-CN" sz="2000" baseline="30000" smtClean="0"/>
              <a:t>th</a:t>
            </a:r>
            <a:r>
              <a:rPr lang="en-US" altLang="zh-CN" sz="2000" smtClean="0"/>
              <a:t> from three external blacklists.</a:t>
            </a:r>
          </a:p>
          <a:p>
            <a:pPr lvl="2" eaLnBrk="1" hangingPunct="1">
              <a:lnSpc>
                <a:spcPct val="130000"/>
              </a:lnSpc>
            </a:pPr>
            <a:r>
              <a:rPr lang="en-US" altLang="zh-CN" sz="1600" smtClean="0"/>
              <a:t>MalwareDomainBlockList, MalwareDomainList, Phishtank</a:t>
            </a:r>
          </a:p>
          <a:p>
            <a:pPr eaLnBrk="1" hangingPunct="1">
              <a:lnSpc>
                <a:spcPct val="130000"/>
              </a:lnSpc>
            </a:pPr>
            <a:r>
              <a:rPr lang="en-US" altLang="zh-CN" sz="2800" smtClean="0"/>
              <a:t>Validating detected domains:</a:t>
            </a:r>
          </a:p>
          <a:p>
            <a:pPr lvl="1" eaLnBrk="1" hangingPunct="1">
              <a:lnSpc>
                <a:spcPct val="130000"/>
              </a:lnSpc>
            </a:pPr>
            <a:r>
              <a:rPr lang="en-US" altLang="zh-CN" smtClean="0"/>
              <a:t>Blacklist matching with 5 external blacklists </a:t>
            </a:r>
          </a:p>
          <a:p>
            <a:pPr lvl="2" eaLnBrk="1" hangingPunct="1">
              <a:lnSpc>
                <a:spcPct val="130000"/>
              </a:lnSpc>
            </a:pPr>
            <a:r>
              <a:rPr lang="en-US" altLang="zh-CN" smtClean="0"/>
              <a:t>McAfee SiteAdvisor and MyWot </a:t>
            </a:r>
          </a:p>
          <a:p>
            <a:pPr lvl="1" eaLnBrk="1" hangingPunct="1">
              <a:lnSpc>
                <a:spcPct val="130000"/>
              </a:lnSpc>
            </a:pPr>
            <a:r>
              <a:rPr lang="en-US" altLang="zh-CN" smtClean="0"/>
              <a:t>IP address comparison</a:t>
            </a:r>
          </a:p>
        </p:txBody>
      </p:sp>
      <p:sp>
        <p:nvSpPr>
          <p:cNvPr id="7578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8DB6F63D-ED4D-4CE3-8AD8-CAA9C01D8975}" type="slidenum">
              <a:rPr lang="en-US" altLang="zh-CN" sz="1400" i="0">
                <a:solidFill>
                  <a:schemeClr val="tx1"/>
                </a:solidFill>
              </a:rPr>
              <a:pPr algn="r" eaLnBrk="1" hangingPunct="1"/>
              <a:t>26</a:t>
            </a:fld>
            <a:endParaRPr lang="en-US" altLang="zh-CN" sz="1400" i="0">
              <a:solidFill>
                <a:schemeClr val="tx1"/>
              </a:solidFill>
            </a:endParaRPr>
          </a:p>
        </p:txBody>
      </p:sp>
      <p:sp>
        <p:nvSpPr>
          <p:cNvPr id="75781"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Experimental Evaluation</a:t>
            </a:r>
          </a:p>
        </p:txBody>
      </p:sp>
      <p:graphicFrame>
        <p:nvGraphicFramePr>
          <p:cNvPr id="3" name="Table 2"/>
          <p:cNvGraphicFramePr>
            <a:graphicFrameLocks noGrp="1"/>
          </p:cNvGraphicFramePr>
          <p:nvPr/>
        </p:nvGraphicFramePr>
        <p:xfrm>
          <a:off x="609600" y="1828800"/>
          <a:ext cx="7467600" cy="883920"/>
        </p:xfrm>
        <a:graphic>
          <a:graphicData uri="http://schemas.openxmlformats.org/drawingml/2006/table">
            <a:tbl>
              <a:tblPr/>
              <a:tblGrid>
                <a:gridCol w="2297113"/>
                <a:gridCol w="2298700"/>
                <a:gridCol w="2871787"/>
              </a:tblGrid>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DNS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Anchor Domain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Dec 16,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1.82B queries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ransition spd="slow" advTm="2768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9769E974-AB08-4795-BC27-E998463F6489}" type="slidenum">
              <a:rPr lang="en-US" altLang="zh-CN" sz="1400">
                <a:solidFill>
                  <a:srgbClr val="FFFFFF"/>
                </a:solidFill>
                <a:latin typeface="Franklin Gothic Book" panose="020B0503020102020204" pitchFamily="34" charset="0"/>
              </a:rPr>
              <a:pPr eaLnBrk="1" hangingPunct="1"/>
              <a:t>27</a:t>
            </a:fld>
            <a:endParaRPr lang="en-US" altLang="zh-CN" sz="1400">
              <a:solidFill>
                <a:srgbClr val="FFFFFF"/>
              </a:solidFill>
              <a:latin typeface="Franklin Gothic Book" panose="020B0503020102020204" pitchFamily="34" charset="0"/>
            </a:endParaRPr>
          </a:p>
        </p:txBody>
      </p:sp>
      <p:sp>
        <p:nvSpPr>
          <p:cNvPr id="273412" name="Rectangle 3"/>
          <p:cNvSpPr>
            <a:spLocks noGrp="1" noChangeArrowheads="1"/>
          </p:cNvSpPr>
          <p:nvPr>
            <p:ph type="body" idx="4294967295"/>
          </p:nvPr>
        </p:nvSpPr>
        <p:spPr>
          <a:xfrm>
            <a:off x="457200" y="5105400"/>
            <a:ext cx="7315200" cy="1454150"/>
          </a:xfrm>
        </p:spPr>
        <p:txBody>
          <a:bodyPr/>
          <a:lstStyle/>
          <a:p>
            <a:pPr eaLnBrk="1" hangingPunct="1">
              <a:lnSpc>
                <a:spcPct val="110000"/>
              </a:lnSpc>
            </a:pPr>
            <a:r>
              <a:rPr lang="en-US" altLang="zh-CN" sz="2000" smtClean="0"/>
              <a:t>A good threshold combination: T_freq = 40, T_size = 20</a:t>
            </a:r>
          </a:p>
          <a:p>
            <a:pPr eaLnBrk="1" hangingPunct="1">
              <a:lnSpc>
                <a:spcPct val="110000"/>
              </a:lnSpc>
            </a:pPr>
            <a:r>
              <a:rPr lang="en-US" altLang="zh-CN" sz="2000" smtClean="0"/>
              <a:t>TP = 6890, FP = 258</a:t>
            </a:r>
          </a:p>
          <a:p>
            <a:pPr eaLnBrk="1" hangingPunct="1">
              <a:lnSpc>
                <a:spcPct val="110000"/>
              </a:lnSpc>
            </a:pPr>
            <a:r>
              <a:rPr lang="en-US" altLang="zh-CN" sz="2000" smtClean="0"/>
              <a:t>precision = 96.4%, expansion rate = 53.4</a:t>
            </a:r>
          </a:p>
        </p:txBody>
      </p:sp>
      <p:sp>
        <p:nvSpPr>
          <p:cNvPr id="7782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52D1BC56-9341-412E-A75D-1846083F4A20}" type="slidenum">
              <a:rPr lang="en-US" altLang="zh-CN" sz="1400" i="0">
                <a:solidFill>
                  <a:schemeClr val="tx1"/>
                </a:solidFill>
              </a:rPr>
              <a:pPr algn="r" eaLnBrk="1" hangingPunct="1"/>
              <a:t>27</a:t>
            </a:fld>
            <a:endParaRPr lang="en-US" altLang="zh-CN" sz="1400" i="0">
              <a:solidFill>
                <a:schemeClr val="tx1"/>
              </a:solidFill>
            </a:endParaRPr>
          </a:p>
        </p:txBody>
      </p:sp>
      <p:sp>
        <p:nvSpPr>
          <p:cNvPr id="77829"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Detection Accuracy</a:t>
            </a:r>
          </a:p>
        </p:txBody>
      </p:sp>
      <p:pic>
        <p:nvPicPr>
          <p:cNvPr id="778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3514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3781425" y="4545013"/>
            <a:ext cx="190500" cy="152400"/>
          </a:xfrm>
          <a:prstGeom prst="ellipse">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endParaRPr lang="en-US" i="0">
              <a:solidFill>
                <a:schemeClr val="tx1"/>
              </a:solidFill>
            </a:endParaRPr>
          </a:p>
        </p:txBody>
      </p:sp>
      <p:sp>
        <p:nvSpPr>
          <p:cNvPr id="10" name="Oval 9"/>
          <p:cNvSpPr>
            <a:spLocks noChangeArrowheads="1"/>
          </p:cNvSpPr>
          <p:nvPr/>
        </p:nvSpPr>
        <p:spPr bwMode="auto">
          <a:xfrm>
            <a:off x="3783013" y="3114675"/>
            <a:ext cx="190500" cy="152400"/>
          </a:xfrm>
          <a:prstGeom prst="ellipse">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endParaRPr lang="en-US" i="0">
              <a:solidFill>
                <a:schemeClr val="tx1"/>
              </a:solidFill>
            </a:endParaRPr>
          </a:p>
        </p:txBody>
      </p:sp>
    </p:spTree>
  </p:cSld>
  <p:clrMapOvr>
    <a:masterClrMapping/>
  </p:clrMapOvr>
  <p:transition spd="slow" advTm="276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73412">
                                            <p:txEl>
                                              <p:pRg st="0" end="0"/>
                                            </p:txEl>
                                          </p:spTgt>
                                        </p:tgtEl>
                                        <p:attrNameLst>
                                          <p:attrName>style.visibility</p:attrName>
                                        </p:attrNameLst>
                                      </p:cBhvr>
                                      <p:to>
                                        <p:strVal val="visible"/>
                                      </p:to>
                                    </p:set>
                                    <p:animEffect transition="in" filter="fade">
                                      <p:cBhvr>
                                        <p:cTn id="13" dur="500"/>
                                        <p:tgtEl>
                                          <p:spTgt spid="27341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73412">
                                            <p:txEl>
                                              <p:pRg st="1" end="1"/>
                                            </p:txEl>
                                          </p:spTgt>
                                        </p:tgtEl>
                                        <p:attrNameLst>
                                          <p:attrName>style.visibility</p:attrName>
                                        </p:attrNameLst>
                                      </p:cBhvr>
                                      <p:to>
                                        <p:strVal val="visible"/>
                                      </p:to>
                                    </p:set>
                                    <p:animEffect transition="in" filter="fade">
                                      <p:cBhvr>
                                        <p:cTn id="18" dur="500"/>
                                        <p:tgtEl>
                                          <p:spTgt spid="27341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73412">
                                            <p:txEl>
                                              <p:pRg st="2" end="2"/>
                                            </p:txEl>
                                          </p:spTgt>
                                        </p:tgtEl>
                                        <p:attrNameLst>
                                          <p:attrName>style.visibility</p:attrName>
                                        </p:attrNameLst>
                                      </p:cBhvr>
                                      <p:to>
                                        <p:strVal val="visible"/>
                                      </p:to>
                                    </p:set>
                                    <p:animEffect transition="in" filter="fade">
                                      <p:cBhvr>
                                        <p:cTn id="21" dur="500"/>
                                        <p:tgtEl>
                                          <p:spTgt spid="2734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43050"/>
            <a:ext cx="7772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11201C42-9BB9-4FB8-A60C-BD7F9ED58AD9}" type="slidenum">
              <a:rPr lang="en-US" altLang="zh-CN" sz="1400">
                <a:solidFill>
                  <a:srgbClr val="FFFFFF"/>
                </a:solidFill>
                <a:latin typeface="Franklin Gothic Book" panose="020B0503020102020204" pitchFamily="34" charset="0"/>
              </a:rPr>
              <a:pPr eaLnBrk="1" hangingPunct="1"/>
              <a:t>28</a:t>
            </a:fld>
            <a:endParaRPr lang="en-US" altLang="zh-CN" sz="1400">
              <a:solidFill>
                <a:srgbClr val="FFFFFF"/>
              </a:solidFill>
              <a:latin typeface="Franklin Gothic Book" panose="020B0503020102020204" pitchFamily="34" charset="0"/>
            </a:endParaRPr>
          </a:p>
        </p:txBody>
      </p:sp>
      <p:sp>
        <p:nvSpPr>
          <p:cNvPr id="273412" name="Rectangle 3"/>
          <p:cNvSpPr>
            <a:spLocks noGrp="1" noChangeArrowheads="1"/>
          </p:cNvSpPr>
          <p:nvPr>
            <p:ph type="body" idx="4294967295"/>
          </p:nvPr>
        </p:nvSpPr>
        <p:spPr>
          <a:xfrm>
            <a:off x="0" y="5029200"/>
            <a:ext cx="7391400" cy="533400"/>
          </a:xfrm>
        </p:spPr>
        <p:txBody>
          <a:bodyPr/>
          <a:lstStyle/>
          <a:p>
            <a:pPr marL="0" indent="0" eaLnBrk="1" hangingPunct="1">
              <a:lnSpc>
                <a:spcPct val="110000"/>
              </a:lnSpc>
              <a:buFontTx/>
              <a:buNone/>
            </a:pPr>
            <a:r>
              <a:rPr lang="en-US" altLang="zh-CN" sz="2000" smtClean="0"/>
              <a:t>Sample anchor domain pairs deriving highly overlapping groups</a:t>
            </a:r>
          </a:p>
        </p:txBody>
      </p:sp>
      <p:sp>
        <p:nvSpPr>
          <p:cNvPr id="7987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FFBF2667-AB11-4BDA-9024-7743DC4F28D8}" type="slidenum">
              <a:rPr lang="en-US" altLang="zh-CN" sz="1400" i="0">
                <a:solidFill>
                  <a:schemeClr val="tx1"/>
                </a:solidFill>
              </a:rPr>
              <a:pPr algn="r" eaLnBrk="1" hangingPunct="1"/>
              <a:t>28</a:t>
            </a:fld>
            <a:endParaRPr lang="en-US" altLang="zh-CN" sz="1400" i="0">
              <a:solidFill>
                <a:schemeClr val="tx1"/>
              </a:solidFill>
            </a:endParaRPr>
          </a:p>
        </p:txBody>
      </p:sp>
      <p:sp>
        <p:nvSpPr>
          <p:cNvPr id="79878"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Domain Group Analysis</a:t>
            </a:r>
          </a:p>
        </p:txBody>
      </p:sp>
      <p:sp>
        <p:nvSpPr>
          <p:cNvPr id="4" name="Oval 3"/>
          <p:cNvSpPr>
            <a:spLocks noChangeArrowheads="1"/>
          </p:cNvSpPr>
          <p:nvPr/>
        </p:nvSpPr>
        <p:spPr bwMode="auto">
          <a:xfrm rot="-3758705">
            <a:off x="4972050" y="2682876"/>
            <a:ext cx="2497137" cy="6588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endParaRPr lang="en-US" i="0">
              <a:solidFill>
                <a:schemeClr val="tx1"/>
              </a:solidFill>
            </a:endParaRPr>
          </a:p>
        </p:txBody>
      </p:sp>
      <p:sp>
        <p:nvSpPr>
          <p:cNvPr id="11" name="Oval 10"/>
          <p:cNvSpPr>
            <a:spLocks noChangeArrowheads="1"/>
          </p:cNvSpPr>
          <p:nvPr/>
        </p:nvSpPr>
        <p:spPr bwMode="auto">
          <a:xfrm>
            <a:off x="5791200" y="3713163"/>
            <a:ext cx="1981200" cy="4810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endParaRPr lang="en-US" i="0">
              <a:solidFill>
                <a:schemeClr val="tx1"/>
              </a:solidFill>
            </a:endParaRPr>
          </a:p>
        </p:txBody>
      </p:sp>
      <p:graphicFrame>
        <p:nvGraphicFramePr>
          <p:cNvPr id="6" name="Table 5"/>
          <p:cNvGraphicFramePr>
            <a:graphicFrameLocks noGrp="1"/>
          </p:cNvGraphicFramePr>
          <p:nvPr/>
        </p:nvGraphicFramePr>
        <p:xfrm>
          <a:off x="1676400" y="5486400"/>
          <a:ext cx="6096000" cy="1114425"/>
        </p:xfrm>
        <a:graphic>
          <a:graphicData uri="http://schemas.openxmlformats.org/drawingml/2006/table">
            <a:tbl>
              <a:tblPr/>
              <a:tblGrid>
                <a:gridCol w="3048000"/>
                <a:gridCol w="3048000"/>
              </a:tblGrid>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surprise-mnvq.tk</a:t>
                      </a:r>
                      <a:endPar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24161750" indent="-24161750"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surprise-mnvr.tk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vural-electronic.com</a:t>
                      </a:r>
                      <a:endPar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24161750" indent="-24161750"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vfventura.sites.uol.com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voyeurpornweb.com</a:t>
                      </a:r>
                      <a:endPar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24161750" indent="-24161750"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vkont.bos.ru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ransition spd="slow" advTm="276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73412">
                                            <p:txEl>
                                              <p:pRg st="0" end="0"/>
                                            </p:txEl>
                                          </p:spTgt>
                                        </p:tgtEl>
                                        <p:attrNameLst>
                                          <p:attrName>style.visibility</p:attrName>
                                        </p:attrNameLst>
                                      </p:cBhvr>
                                      <p:to>
                                        <p:strVal val="visible"/>
                                      </p:to>
                                    </p:set>
                                    <p:animEffect transition="in" filter="fade">
                                      <p:cBhvr>
                                        <p:cTn id="15" dur="500"/>
                                        <p:tgtEl>
                                          <p:spTgt spid="27341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B5E7F409-A259-4186-9839-CAD35469FFC6}" type="slidenum">
              <a:rPr lang="en-US" altLang="zh-CN" sz="1400">
                <a:solidFill>
                  <a:srgbClr val="FFFFFF"/>
                </a:solidFill>
                <a:latin typeface="Franklin Gothic Book" panose="020B0503020102020204" pitchFamily="34" charset="0"/>
              </a:rPr>
              <a:pPr eaLnBrk="1" hangingPunct="1"/>
              <a:t>29</a:t>
            </a:fld>
            <a:endParaRPr lang="en-US" altLang="zh-CN" sz="1400">
              <a:solidFill>
                <a:srgbClr val="FFFFFF"/>
              </a:solidFill>
              <a:latin typeface="Franklin Gothic Book" panose="020B0503020102020204" pitchFamily="34" charset="0"/>
            </a:endParaRPr>
          </a:p>
        </p:txBody>
      </p:sp>
      <p:sp>
        <p:nvSpPr>
          <p:cNvPr id="819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F4544098-C145-466D-B27D-4A43706EE992}" type="slidenum">
              <a:rPr lang="en-US" altLang="zh-CN" sz="1400" i="0">
                <a:solidFill>
                  <a:schemeClr val="tx1"/>
                </a:solidFill>
              </a:rPr>
              <a:pPr algn="r" eaLnBrk="1" hangingPunct="1"/>
              <a:t>29</a:t>
            </a:fld>
            <a:endParaRPr lang="en-US" altLang="zh-CN" sz="1400" i="0">
              <a:solidFill>
                <a:schemeClr val="tx1"/>
              </a:solidFill>
            </a:endParaRPr>
          </a:p>
        </p:txBody>
      </p:sp>
      <p:sp>
        <p:nvSpPr>
          <p:cNvPr id="81924"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Domain Group Analysis</a:t>
            </a:r>
          </a:p>
        </p:txBody>
      </p:sp>
      <p:graphicFrame>
        <p:nvGraphicFramePr>
          <p:cNvPr id="2" name="Table 1"/>
          <p:cNvGraphicFramePr>
            <a:graphicFrameLocks noGrp="1"/>
          </p:cNvGraphicFramePr>
          <p:nvPr/>
        </p:nvGraphicFramePr>
        <p:xfrm>
          <a:off x="914400" y="1600200"/>
          <a:ext cx="7467600" cy="792480"/>
        </p:xfrm>
        <a:graphic>
          <a:graphicData uri="http://schemas.openxmlformats.org/drawingml/2006/table">
            <a:tbl>
              <a:tblPr/>
              <a:tblGrid>
                <a:gridCol w="2489200"/>
                <a:gridCol w="2489200"/>
                <a:gridCol w="2489200"/>
              </a:tblGrid>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pill-erectionmeds.ru</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pillcheap-med.ru</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onlinerxpillhere.ru</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medspill-erection.ru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rxpill-medstore.ru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medpillbuy-online.ru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81939" name="TextBox 7"/>
          <p:cNvSpPr txBox="1">
            <a:spLocks noChangeArrowheads="1"/>
          </p:cNvSpPr>
          <p:nvPr/>
        </p:nvSpPr>
        <p:spPr bwMode="auto">
          <a:xfrm>
            <a:off x="914400" y="2438400"/>
            <a:ext cx="7391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400" i="0">
                <a:solidFill>
                  <a:schemeClr val="tx1"/>
                </a:solidFill>
              </a:rPr>
              <a:t>A pharmaceutical domain group, size = 295</a:t>
            </a:r>
          </a:p>
        </p:txBody>
      </p:sp>
      <p:graphicFrame>
        <p:nvGraphicFramePr>
          <p:cNvPr id="14" name="Table 13"/>
          <p:cNvGraphicFramePr>
            <a:graphicFrameLocks noGrp="1"/>
          </p:cNvGraphicFramePr>
          <p:nvPr/>
        </p:nvGraphicFramePr>
        <p:xfrm>
          <a:off x="838200" y="3170238"/>
          <a:ext cx="7696200" cy="792480"/>
        </p:xfrm>
        <a:graphic>
          <a:graphicData uri="http://schemas.openxmlformats.org/drawingml/2006/table">
            <a:tbl>
              <a:tblPr/>
              <a:tblGrid>
                <a:gridCol w="2057400"/>
                <a:gridCol w="2743200"/>
                <a:gridCol w="2895600"/>
              </a:tblGrid>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uggsbootss.com</a:t>
                      </a:r>
                      <a:endPar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niceuggsforsale.com</a:t>
                      </a:r>
                      <a:endPar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louisvuittonwhite.net</a:t>
                      </a:r>
                      <a:endPar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uggsclassic.org</a:t>
                      </a:r>
                      <a:endPara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officialuggsretails.com</a:t>
                      </a:r>
                      <a:endPara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nicelouisvuittonbag.com</a:t>
                      </a:r>
                      <a:endPara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81954" name="TextBox 14"/>
          <p:cNvSpPr txBox="1">
            <a:spLocks noChangeArrowheads="1"/>
          </p:cNvSpPr>
          <p:nvPr/>
        </p:nvSpPr>
        <p:spPr bwMode="auto">
          <a:xfrm>
            <a:off x="914400" y="3994150"/>
            <a:ext cx="7391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400" i="0">
                <a:solidFill>
                  <a:schemeClr val="tx1"/>
                </a:solidFill>
              </a:rPr>
              <a:t>A counterfeit product domain group, size = 17</a:t>
            </a:r>
          </a:p>
        </p:txBody>
      </p:sp>
      <p:graphicFrame>
        <p:nvGraphicFramePr>
          <p:cNvPr id="16" name="Table 15"/>
          <p:cNvGraphicFramePr>
            <a:graphicFrameLocks noGrp="1"/>
          </p:cNvGraphicFramePr>
          <p:nvPr/>
        </p:nvGraphicFramePr>
        <p:xfrm>
          <a:off x="914400" y="4618038"/>
          <a:ext cx="7467600" cy="742950"/>
        </p:xfrm>
        <a:graphic>
          <a:graphicData uri="http://schemas.openxmlformats.org/drawingml/2006/table">
            <a:tbl>
              <a:tblPr/>
              <a:tblGrid>
                <a:gridCol w="2489200"/>
                <a:gridCol w="2489200"/>
                <a:gridCol w="2489200"/>
              </a:tblGrid>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lq8p.ru</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ol4k.ru</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s3po.ru</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n5di.ru</a:t>
                      </a:r>
                      <a:endPar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p9ha.ru</a:t>
                      </a:r>
                      <a:endPar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宋体" panose="02010600030101010101" pitchFamily="2" charset="-122"/>
                        </a:defRPr>
                      </a:lvl1pPr>
                      <a:lvl2pPr marL="37931725" indent="-37474525"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宋体" panose="02010600030101010101" pitchFamily="2" charset="-122"/>
                        </a:defRPr>
                      </a:lvl2pPr>
                      <a:lvl3pPr eaLnBrk="0" hangingPunct="0">
                        <a:spcBef>
                          <a:spcPts val="375"/>
                        </a:spcBef>
                        <a:defRPr>
                          <a:solidFill>
                            <a:schemeClr val="tx1"/>
                          </a:solidFill>
                          <a:latin typeface="Perpetua" panose="02020502060401020303" pitchFamily="18" charset="0"/>
                          <a:ea typeface="宋体" panose="02010600030101010101" pitchFamily="2" charset="-122"/>
                        </a:defRPr>
                      </a:lvl3pPr>
                      <a:lvl4pPr eaLnBrk="0" hangingPunct="0">
                        <a:spcBef>
                          <a:spcPts val="375"/>
                        </a:spcBef>
                        <a:defRPr>
                          <a:solidFill>
                            <a:schemeClr val="tx1"/>
                          </a:solidFill>
                          <a:latin typeface="Perpetua" panose="02020502060401020303" pitchFamily="18" charset="0"/>
                          <a:ea typeface="宋体" panose="02010600030101010101" pitchFamily="2" charset="-122"/>
                        </a:defRPr>
                      </a:lvl4pPr>
                      <a:lvl5pPr eaLnBrk="0" hangingPunct="0">
                        <a:spcBef>
                          <a:spcPts val="375"/>
                        </a:spcBef>
                        <a:defRPr>
                          <a:solidFill>
                            <a:schemeClr val="tx1"/>
                          </a:solidFill>
                          <a:latin typeface="Perpetua" panose="02020502060401020303" pitchFamily="18" charset="0"/>
                          <a:ea typeface="宋体" panose="02010600030101010101" pitchFamily="2" charset="-122"/>
                        </a:defRPr>
                      </a:lvl5pPr>
                      <a:lvl6pPr marL="4572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6pPr>
                      <a:lvl7pPr marL="9144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7pPr>
                      <a:lvl8pPr marL="13716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8pPr>
                      <a:lvl9pPr marL="1828800" eaLnBrk="0" fontAlgn="base" hangingPunct="0">
                        <a:spcBef>
                          <a:spcPts val="375"/>
                        </a:spcBef>
                        <a:spcAft>
                          <a:spcPct val="0"/>
                        </a:spcAft>
                        <a:defRPr>
                          <a:solidFill>
                            <a:schemeClr val="tx1"/>
                          </a:solidFill>
                          <a:latin typeface="Perpetua" panose="02020502060401020303"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n4gf.ru</a:t>
                      </a:r>
                      <a:endParaRPr kumimoji="0" 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81969" name="TextBox 16"/>
          <p:cNvSpPr txBox="1">
            <a:spLocks noChangeArrowheads="1"/>
          </p:cNvSpPr>
          <p:nvPr/>
        </p:nvSpPr>
        <p:spPr bwMode="auto">
          <a:xfrm>
            <a:off x="914400" y="5410200"/>
            <a:ext cx="7391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eaLnBrk="1" hangingPunct="1">
              <a:lnSpc>
                <a:spcPct val="90000"/>
              </a:lnSpc>
              <a:spcBef>
                <a:spcPct val="20000"/>
              </a:spcBef>
            </a:pPr>
            <a:r>
              <a:rPr lang="en-US" sz="2400" i="0">
                <a:solidFill>
                  <a:schemeClr val="tx1"/>
                </a:solidFill>
              </a:rPr>
              <a:t>A suspected DGA domain group, size = 71</a:t>
            </a:r>
          </a:p>
        </p:txBody>
      </p:sp>
    </p:spTree>
  </p:cSld>
  <p:clrMapOvr>
    <a:masterClrMapping/>
  </p:clrMapOvr>
  <p:transition spd="slow" advTm="2768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063" y="533400"/>
            <a:ext cx="75009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a:xfrm>
            <a:off x="914400" y="152400"/>
            <a:ext cx="7848600" cy="1630363"/>
          </a:xfrm>
          <a:solidFill>
            <a:schemeClr val="bg1"/>
          </a:solidFill>
        </p:spPr>
        <p:txBody>
          <a:bodyPr/>
          <a:lstStyle/>
          <a:p>
            <a:r>
              <a:rPr lang="en-US" smtClean="0">
                <a:ea typeface="幼圆" charset="0"/>
              </a:rPr>
              <a:t>Motivation</a:t>
            </a:r>
          </a:p>
        </p:txBody>
      </p:sp>
      <p:sp>
        <p:nvSpPr>
          <p:cNvPr id="32772" name="Content Placeholder 7"/>
          <p:cNvSpPr>
            <a:spLocks noGrp="1"/>
          </p:cNvSpPr>
          <p:nvPr>
            <p:ph sz="quarter" idx="1"/>
          </p:nvPr>
        </p:nvSpPr>
        <p:spPr>
          <a:xfrm>
            <a:off x="914400" y="1600200"/>
            <a:ext cx="7772400" cy="4572000"/>
          </a:xfrm>
        </p:spPr>
        <p:txBody>
          <a:bodyPr/>
          <a:lstStyle/>
          <a:p>
            <a:r>
              <a:rPr lang="en-US" smtClean="0">
                <a:ea typeface="宋体" panose="02010600030101010101" pitchFamily="2" charset="-122"/>
              </a:rPr>
              <a:t>Evolution of DNS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15707030-34B2-4926-8FE7-0FA198EBF19A}" type="slidenum">
              <a:rPr lang="en-US" altLang="zh-CN" sz="1400">
                <a:solidFill>
                  <a:srgbClr val="FFFFFF"/>
                </a:solidFill>
                <a:latin typeface="Franklin Gothic Book" panose="020B0503020102020204" pitchFamily="34" charset="0"/>
              </a:rPr>
              <a:pPr eaLnBrk="1" hangingPunct="1"/>
              <a:t>30</a:t>
            </a:fld>
            <a:endParaRPr lang="en-US" altLang="zh-CN" sz="1400">
              <a:solidFill>
                <a:srgbClr val="FFFFFF"/>
              </a:solidFill>
              <a:latin typeface="Franklin Gothic Book" panose="020B0503020102020204" pitchFamily="34" charset="0"/>
            </a:endParaRPr>
          </a:p>
        </p:txBody>
      </p:sp>
      <p:sp>
        <p:nvSpPr>
          <p:cNvPr id="273412" name="Rectangle 3"/>
          <p:cNvSpPr>
            <a:spLocks noGrp="1" noChangeArrowheads="1"/>
          </p:cNvSpPr>
          <p:nvPr>
            <p:ph type="body" idx="4294967295"/>
          </p:nvPr>
        </p:nvSpPr>
        <p:spPr>
          <a:xfrm>
            <a:off x="914400" y="1524000"/>
            <a:ext cx="8229600" cy="4297363"/>
          </a:xfrm>
        </p:spPr>
        <p:txBody>
          <a:bodyPr>
            <a:normAutofit/>
          </a:bodyPr>
          <a:lstStyle/>
          <a:p>
            <a:pPr eaLnBrk="1" hangingPunct="1">
              <a:lnSpc>
                <a:spcPct val="140000"/>
              </a:lnSpc>
            </a:pPr>
            <a:r>
              <a:rPr lang="en-US" altLang="zh-CN" sz="2800" smtClean="0">
                <a:solidFill>
                  <a:srgbClr val="B3B3B3"/>
                </a:solidFill>
              </a:rPr>
              <a:t>Empirical Reexamination</a:t>
            </a:r>
          </a:p>
          <a:p>
            <a:pPr lvl="1" eaLnBrk="1" hangingPunct="1"/>
            <a:r>
              <a:rPr lang="en-US" altLang="zh-CN" smtClean="0">
                <a:solidFill>
                  <a:srgbClr val="B3B3B3"/>
                </a:solidFill>
              </a:rPr>
              <a:t>Query type distribution</a:t>
            </a:r>
          </a:p>
          <a:p>
            <a:pPr lvl="1" eaLnBrk="1" hangingPunct="1"/>
            <a:r>
              <a:rPr lang="en-US" altLang="zh-CN" smtClean="0">
                <a:solidFill>
                  <a:srgbClr val="B3B3B3"/>
                </a:solidFill>
              </a:rPr>
              <a:t>Traffic validity</a:t>
            </a:r>
          </a:p>
          <a:p>
            <a:pPr lvl="1" eaLnBrk="1" hangingPunct="1"/>
            <a:r>
              <a:rPr lang="en-US" altLang="zh-CN" smtClean="0">
                <a:solidFill>
                  <a:srgbClr val="B3B3B3"/>
                </a:solidFill>
              </a:rPr>
              <a:t>TTL distribution</a:t>
            </a:r>
          </a:p>
          <a:p>
            <a:pPr eaLnBrk="1" hangingPunct="1">
              <a:lnSpc>
                <a:spcPct val="140000"/>
              </a:lnSpc>
            </a:pPr>
            <a:r>
              <a:rPr lang="en-US" altLang="zh-CN" sz="2800" smtClean="0">
                <a:solidFill>
                  <a:srgbClr val="B3B3B3"/>
                </a:solidFill>
              </a:rPr>
              <a:t>Malicious Domain Group Detection</a:t>
            </a:r>
          </a:p>
          <a:p>
            <a:pPr lvl="1" eaLnBrk="1" hangingPunct="1"/>
            <a:r>
              <a:rPr lang="en-US" altLang="zh-CN" smtClean="0">
                <a:solidFill>
                  <a:srgbClr val="B3B3B3"/>
                </a:solidFill>
              </a:rPr>
              <a:t>Detection using temporal correlation</a:t>
            </a:r>
          </a:p>
          <a:p>
            <a:pPr lvl="1" eaLnBrk="1" hangingPunct="1"/>
            <a:r>
              <a:rPr lang="en-US" altLang="zh-CN" smtClean="0">
                <a:solidFill>
                  <a:srgbClr val="B3B3B3"/>
                </a:solidFill>
              </a:rPr>
              <a:t>Domain group analysis</a:t>
            </a:r>
          </a:p>
          <a:p>
            <a:pPr eaLnBrk="1" hangingPunct="1">
              <a:lnSpc>
                <a:spcPct val="140000"/>
              </a:lnSpc>
            </a:pPr>
            <a:r>
              <a:rPr lang="en-US" altLang="zh-CN" sz="2800" smtClean="0"/>
              <a:t>Conclusions</a:t>
            </a:r>
          </a:p>
        </p:txBody>
      </p:sp>
      <p:sp>
        <p:nvSpPr>
          <p:cNvPr id="8397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r" eaLnBrk="1" hangingPunct="1"/>
            <a:fld id="{23805538-8614-44F4-AC92-F5CE21A1504E}" type="slidenum">
              <a:rPr lang="en-US" altLang="zh-CN" sz="1400" i="0">
                <a:solidFill>
                  <a:schemeClr val="tx1"/>
                </a:solidFill>
              </a:rPr>
              <a:pPr algn="r" eaLnBrk="1" hangingPunct="1"/>
              <a:t>30</a:t>
            </a:fld>
            <a:endParaRPr lang="en-US" altLang="zh-CN" sz="1400" i="0">
              <a:solidFill>
                <a:schemeClr val="tx1"/>
              </a:solidFill>
            </a:endParaRPr>
          </a:p>
        </p:txBody>
      </p:sp>
      <p:sp>
        <p:nvSpPr>
          <p:cNvPr id="83973"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algn="ctr">
              <a:lnSpc>
                <a:spcPct val="90000"/>
              </a:lnSpc>
            </a:pPr>
            <a:r>
              <a:rPr lang="en-US" altLang="zh-CN" sz="4400" i="0">
                <a:solidFill>
                  <a:schemeClr val="tx2"/>
                </a:solidFill>
              </a:rPr>
              <a:t>Roadmap</a:t>
            </a:r>
          </a:p>
        </p:txBody>
      </p:sp>
    </p:spTree>
  </p:cSld>
  <p:clrMapOvr>
    <a:masterClrMapping/>
  </p:clrMapOvr>
  <p:transition spd="slow" advTm="2768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1143000"/>
          </a:xfrm>
        </p:spPr>
        <p:txBody>
          <a:bodyPr/>
          <a:lstStyle/>
          <a:p>
            <a:pPr eaLnBrk="1" hangingPunct="1"/>
            <a:r>
              <a:rPr lang="en-US" altLang="zh-CN" smtClean="0">
                <a:ea typeface="宋体" panose="02010600030101010101" pitchFamily="2" charset="-122"/>
              </a:rPr>
              <a:t>Conclusions</a:t>
            </a:r>
          </a:p>
        </p:txBody>
      </p:sp>
      <p:sp>
        <p:nvSpPr>
          <p:cNvPr id="23554"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81179443-6F80-4089-9B95-E74F19CB5121}" type="slidenum">
              <a:rPr lang="en-US" altLang="zh-CN" sz="1400">
                <a:solidFill>
                  <a:srgbClr val="FFFFFF"/>
                </a:solidFill>
                <a:latin typeface="Franklin Gothic Book" panose="020B0503020102020204" pitchFamily="34" charset="0"/>
              </a:rPr>
              <a:pPr eaLnBrk="1" hangingPunct="1"/>
              <a:t>31</a:t>
            </a:fld>
            <a:endParaRPr lang="en-US" altLang="zh-CN" sz="1400">
              <a:solidFill>
                <a:srgbClr val="FFFFFF"/>
              </a:solidFill>
              <a:latin typeface="Franklin Gothic Book" panose="020B0503020102020204" pitchFamily="34" charset="0"/>
            </a:endParaRPr>
          </a:p>
        </p:txBody>
      </p:sp>
      <p:sp>
        <p:nvSpPr>
          <p:cNvPr id="86020" name="Content Placeholder 1"/>
          <p:cNvSpPr>
            <a:spLocks noGrp="1"/>
          </p:cNvSpPr>
          <p:nvPr>
            <p:ph sz="quarter" idx="1"/>
          </p:nvPr>
        </p:nvSpPr>
        <p:spPr>
          <a:xfrm>
            <a:off x="457200" y="1646238"/>
            <a:ext cx="8229600" cy="4525962"/>
          </a:xfrm>
        </p:spPr>
        <p:txBody>
          <a:bodyPr/>
          <a:lstStyle/>
          <a:p>
            <a:pPr eaLnBrk="1" hangingPunct="1"/>
            <a:r>
              <a:rPr lang="en-US" sz="2400" smtClean="0">
                <a:ea typeface="宋体" panose="02010600030101010101" pitchFamily="2" charset="-122"/>
              </a:rPr>
              <a:t>We conducted a comprehensive measurement study with more than 26 billion DNS query-response pairs collected from 600+ global DNS resolvers.  </a:t>
            </a:r>
          </a:p>
          <a:p>
            <a:pPr lvl="1" eaLnBrk="1" hangingPunct="1"/>
            <a:r>
              <a:rPr lang="en-US" sz="2200" smtClean="0">
                <a:ea typeface="宋体" panose="02010600030101010101" pitchFamily="2" charset="-122"/>
              </a:rPr>
              <a:t>While DNS characteristics vary significantly across networks, networks within an org exhibit similar behavior</a:t>
            </a:r>
          </a:p>
          <a:p>
            <a:pPr lvl="1" eaLnBrk="1" hangingPunct="1"/>
            <a:r>
              <a:rPr lang="en-US" sz="2000" smtClean="0">
                <a:ea typeface="宋体" panose="02010600030101010101" pitchFamily="2" charset="-122"/>
              </a:rPr>
              <a:t>Web servers should take IPv6 support into account</a:t>
            </a:r>
          </a:p>
          <a:p>
            <a:pPr lvl="1" eaLnBrk="1" hangingPunct="1"/>
            <a:r>
              <a:rPr lang="en-US" sz="2000" smtClean="0">
                <a:ea typeface="宋体" panose="02010600030101010101" pitchFamily="2" charset="-122"/>
              </a:rPr>
              <a:t>Client-side implementations could be more aggressive in suppressing invalid queries</a:t>
            </a:r>
          </a:p>
          <a:p>
            <a:pPr eaLnBrk="1" hangingPunct="1">
              <a:buFont typeface="Wingdings 2" panose="05020102010507070707" pitchFamily="18" charset="2"/>
              <a:buNone/>
            </a:pPr>
            <a:endParaRPr lang="en-US" sz="2400" smtClean="0">
              <a:ea typeface="宋体" panose="02010600030101010101" pitchFamily="2" charset="-122"/>
            </a:endParaRPr>
          </a:p>
          <a:p>
            <a:pPr eaLnBrk="1" hangingPunct="1"/>
            <a:r>
              <a:rPr lang="en-US" sz="2400" smtClean="0">
                <a:ea typeface="宋体" panose="02010600030101010101" pitchFamily="2" charset="-122"/>
              </a:rPr>
              <a:t>We proposed a novel approach that isolates malicious domain groups using temporal correlation in DNS queries, given a few known malicious domains as anchors. </a:t>
            </a:r>
          </a:p>
          <a:p>
            <a:pPr lvl="1" eaLnBrk="1" hangingPunct="1"/>
            <a:r>
              <a:rPr lang="en-US" altLang="zh-CN" smtClean="0"/>
              <a:t>96.4% detection precision, 56 X expansion rate</a:t>
            </a:r>
          </a:p>
        </p:txBody>
      </p:sp>
    </p:spTree>
  </p:cSld>
  <p:clrMapOvr>
    <a:masterClrMapping/>
  </p:clrMapOvr>
  <p:transition spd="slow" advTm="2717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r>
              <a:rPr lang="en-US" altLang="zh-CN" smtClean="0">
                <a:ea typeface="宋体" panose="02010600030101010101" pitchFamily="2" charset="-122"/>
              </a:rPr>
              <a:t>Acknowledgements</a:t>
            </a:r>
            <a:endParaRPr lang="zh-CN" altLang="en-US" smtClean="0">
              <a:ea typeface="宋体" panose="02010600030101010101" pitchFamily="2" charset="-122"/>
            </a:endParaRPr>
          </a:p>
        </p:txBody>
      </p:sp>
      <p:sp>
        <p:nvSpPr>
          <p:cNvPr id="24578" name="Rectangle 7"/>
          <p:cNvSpPr>
            <a:spLocks noGrp="1" noChangeArrowheads="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EBBCE7CF-6403-43D8-8B4D-01D88904ACFB}" type="slidenum">
              <a:rPr lang="en-US" altLang="zh-CN" sz="1400">
                <a:solidFill>
                  <a:srgbClr val="FFFFFF"/>
                </a:solidFill>
                <a:latin typeface="Franklin Gothic Book" panose="020B0503020102020204" pitchFamily="34" charset="0"/>
              </a:rPr>
              <a:pPr eaLnBrk="1" hangingPunct="1"/>
              <a:t>32</a:t>
            </a:fld>
            <a:endParaRPr lang="en-US" altLang="zh-CN" sz="1400">
              <a:solidFill>
                <a:srgbClr val="FFFFFF"/>
              </a:solidFill>
              <a:latin typeface="Franklin Gothic Book" panose="020B0503020102020204" pitchFamily="34" charset="0"/>
            </a:endParaRPr>
          </a:p>
        </p:txBody>
      </p:sp>
      <p:sp>
        <p:nvSpPr>
          <p:cNvPr id="88068" name="Rectangle 3"/>
          <p:cNvSpPr>
            <a:spLocks noGrp="1" noChangeArrowheads="1"/>
          </p:cNvSpPr>
          <p:nvPr>
            <p:ph sz="quarter" idx="1"/>
          </p:nvPr>
        </p:nvSpPr>
        <p:spPr>
          <a:xfrm>
            <a:off x="533400" y="1447800"/>
            <a:ext cx="8229600" cy="4800600"/>
          </a:xfrm>
        </p:spPr>
        <p:txBody>
          <a:bodyPr/>
          <a:lstStyle/>
          <a:p>
            <a:pPr algn="ctr" eaLnBrk="1" hangingPunct="1">
              <a:buFontTx/>
              <a:buNone/>
            </a:pPr>
            <a:r>
              <a:rPr lang="en-US" altLang="zh-CN" sz="3600" smtClean="0"/>
              <a:t>Paul Vixie, SIE Contributors, David Dagon, Sonia Fahmy, Yunsheng Cao</a:t>
            </a:r>
          </a:p>
          <a:p>
            <a:pPr algn="ctr" eaLnBrk="1" hangingPunct="1">
              <a:buFontTx/>
              <a:buNone/>
            </a:pPr>
            <a:r>
              <a:rPr lang="en-US" altLang="zh-CN" sz="4400" smtClean="0"/>
              <a:t>    Thanks!</a:t>
            </a:r>
          </a:p>
          <a:p>
            <a:pPr algn="ctr" eaLnBrk="1" hangingPunct="1">
              <a:buFontTx/>
              <a:buNone/>
            </a:pPr>
            <a:endParaRPr lang="en-US" altLang="zh-CN" sz="4400" smtClean="0"/>
          </a:p>
          <a:p>
            <a:pPr eaLnBrk="1" hangingPunct="1">
              <a:buFontTx/>
              <a:buNone/>
            </a:pPr>
            <a:endParaRPr lang="en-US" altLang="zh-CN" sz="1600" i="1" smtClean="0">
              <a:solidFill>
                <a:srgbClr val="FF0000"/>
              </a:solidFill>
            </a:endParaRPr>
          </a:p>
          <a:p>
            <a:pPr eaLnBrk="1" hangingPunct="1">
              <a:buFontTx/>
              <a:buNone/>
            </a:pPr>
            <a:endParaRPr lang="en-US" altLang="zh-CN" sz="1600" i="1" smtClean="0">
              <a:solidFill>
                <a:srgbClr val="FF0000"/>
              </a:solidFill>
            </a:endParaRPr>
          </a:p>
          <a:p>
            <a:pPr eaLnBrk="1" hangingPunct="1">
              <a:buFontTx/>
              <a:buNone/>
            </a:pPr>
            <a:endParaRPr lang="en-US" altLang="zh-CN" sz="1600" i="1" smtClean="0">
              <a:solidFill>
                <a:srgbClr val="FF0000"/>
              </a:solidFill>
            </a:endParaRPr>
          </a:p>
          <a:p>
            <a:pPr algn="r" eaLnBrk="1" hangingPunct="1">
              <a:buFontTx/>
              <a:buNone/>
            </a:pPr>
            <a:endParaRPr lang="en-US" altLang="zh-CN" sz="2400" u="sng" smtClean="0">
              <a:solidFill>
                <a:srgbClr val="3C8C93"/>
              </a:solidFill>
            </a:endParaRPr>
          </a:p>
        </p:txBody>
      </p:sp>
      <p:pic>
        <p:nvPicPr>
          <p:cNvPr id="880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57600"/>
            <a:ext cx="26924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77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幼圆" charset="0"/>
              </a:rPr>
              <a:t>Motivation</a:t>
            </a:r>
          </a:p>
        </p:txBody>
      </p:sp>
      <p:sp>
        <p:nvSpPr>
          <p:cNvPr id="33795" name="Content Placeholder 7"/>
          <p:cNvSpPr>
            <a:spLocks noGrp="1"/>
          </p:cNvSpPr>
          <p:nvPr>
            <p:ph sz="quarter" idx="1"/>
          </p:nvPr>
        </p:nvSpPr>
        <p:spPr/>
        <p:txBody>
          <a:bodyPr/>
          <a:lstStyle/>
          <a:p>
            <a:r>
              <a:rPr lang="en-US" smtClean="0">
                <a:ea typeface="宋体" panose="02010600030101010101" pitchFamily="2" charset="-122"/>
              </a:rPr>
              <a:t>DNS has been the subject of numerous measurement studies</a:t>
            </a:r>
          </a:p>
          <a:p>
            <a:pPr lvl="1"/>
            <a:r>
              <a:rPr lang="en-US" smtClean="0">
                <a:ea typeface="宋体" panose="02010600030101010101" pitchFamily="2" charset="-122"/>
              </a:rPr>
              <a:t>1992: Danzig et al.  An analysis of wide-area name server traffic: a study of the  Internet Domain System</a:t>
            </a:r>
          </a:p>
          <a:p>
            <a:pPr lvl="1"/>
            <a:r>
              <a:rPr lang="en-US" smtClean="0">
                <a:ea typeface="宋体" panose="02010600030101010101" pitchFamily="2" charset="-122"/>
              </a:rPr>
              <a:t>2001: Brownlee et al. DNS measurements at a root server</a:t>
            </a:r>
          </a:p>
          <a:p>
            <a:pPr lvl="1"/>
            <a:r>
              <a:rPr lang="en-US" smtClean="0">
                <a:ea typeface="宋体" panose="02010600030101010101" pitchFamily="2" charset="-122"/>
              </a:rPr>
              <a:t>2002: Jung et al. DNS performance and effectiveness of caching</a:t>
            </a:r>
          </a:p>
          <a:p>
            <a:pPr lvl="1"/>
            <a:r>
              <a:rPr lang="en-US" smtClean="0">
                <a:ea typeface="宋体" panose="02010600030101010101" pitchFamily="2" charset="-122"/>
              </a:rPr>
              <a:t>2008: Castro et al. A day at the root of the Internet</a:t>
            </a:r>
          </a:p>
          <a:p>
            <a:r>
              <a:rPr lang="en-US" smtClean="0">
                <a:ea typeface="宋体" panose="02010600030101010101" pitchFamily="2" charset="-122"/>
              </a:rPr>
              <a:t>Secure Information Exchange</a:t>
            </a:r>
          </a:p>
          <a:p>
            <a:pPr lvl="1"/>
            <a:r>
              <a:rPr lang="en-US" smtClean="0">
                <a:ea typeface="宋体" panose="02010600030101010101" pitchFamily="2" charset="-122"/>
              </a:rPr>
              <a:t>publicly available data source from hundreds of operational resolvers</a:t>
            </a:r>
          </a:p>
          <a:p>
            <a:pPr lvl="1"/>
            <a:r>
              <a:rPr lang="en-US" smtClean="0">
                <a:ea typeface="宋体" panose="02010600030101010101" pitchFamily="2" charset="-122"/>
              </a:rPr>
              <a:t>primary driving force: security analysis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itle 1"/>
          <p:cNvSpPr>
            <a:spLocks noGrp="1"/>
          </p:cNvSpPr>
          <p:nvPr>
            <p:ph type="title"/>
          </p:nvPr>
        </p:nvSpPr>
        <p:spPr>
          <a:xfrm>
            <a:off x="457200" y="0"/>
            <a:ext cx="8229600" cy="1143000"/>
          </a:xfrm>
        </p:spPr>
        <p:txBody>
          <a:bodyPr/>
          <a:lstStyle/>
          <a:p>
            <a:pPr eaLnBrk="1" hangingPunct="1"/>
            <a:r>
              <a:rPr lang="en-US" smtClean="0">
                <a:ea typeface="幼圆" charset="0"/>
              </a:rPr>
              <a:t>Background – DNS Protocol</a:t>
            </a:r>
          </a:p>
        </p:txBody>
      </p:sp>
      <p:sp>
        <p:nvSpPr>
          <p:cNvPr id="4099" name="Slide Number Placeholder 3"/>
          <p:cNvSpPr>
            <a:spLocks noGrp="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AA9AE84D-E9D0-40F0-970D-212CE6B5E1D1}" type="slidenum">
              <a:rPr lang="en-US" altLang="zh-CN" sz="1400">
                <a:solidFill>
                  <a:srgbClr val="FFFFFF"/>
                </a:solidFill>
                <a:latin typeface="Franklin Gothic Book" panose="020B0503020102020204" pitchFamily="34" charset="0"/>
              </a:rPr>
              <a:pPr eaLnBrk="1" hangingPunct="1"/>
              <a:t>5</a:t>
            </a:fld>
            <a:endParaRPr lang="en-US" altLang="zh-CN" sz="1400">
              <a:solidFill>
                <a:srgbClr val="FFFFFF"/>
              </a:solidFill>
              <a:latin typeface="Franklin Gothic Book" panose="020B0503020102020204" pitchFamily="34" charset="0"/>
            </a:endParaRPr>
          </a:p>
        </p:txBody>
      </p:sp>
      <p:sp>
        <p:nvSpPr>
          <p:cNvPr id="21" name="Content Placeholder 2"/>
          <p:cNvSpPr>
            <a:spLocks noGrp="1"/>
          </p:cNvSpPr>
          <p:nvPr>
            <p:ph sz="quarter" idx="1"/>
          </p:nvPr>
        </p:nvSpPr>
        <p:spPr>
          <a:xfrm>
            <a:off x="3581400" y="1295400"/>
            <a:ext cx="5562600" cy="2209800"/>
          </a:xfrm>
        </p:spPr>
        <p:txBody>
          <a:bodyPr/>
          <a:lstStyle/>
          <a:p>
            <a:pPr marL="0" indent="0" eaLnBrk="1" hangingPunct="1">
              <a:buFontTx/>
              <a:buNone/>
            </a:pPr>
            <a:r>
              <a:rPr lang="en-US" sz="2400" smtClean="0">
                <a:ea typeface="宋体" panose="02010600030101010101" pitchFamily="2" charset="-122"/>
              </a:rPr>
              <a:t>Popular DNS query types:</a:t>
            </a:r>
          </a:p>
          <a:p>
            <a:pPr lvl="1" eaLnBrk="1" hangingPunct="1"/>
            <a:r>
              <a:rPr lang="en-US" sz="2000" smtClean="0">
                <a:solidFill>
                  <a:srgbClr val="FF0000"/>
                </a:solidFill>
                <a:ea typeface="宋体" panose="02010600030101010101" pitchFamily="2" charset="-122"/>
              </a:rPr>
              <a:t>A</a:t>
            </a:r>
            <a:r>
              <a:rPr lang="en-US" sz="2000" smtClean="0">
                <a:ea typeface="宋体" panose="02010600030101010101" pitchFamily="2" charset="-122"/>
              </a:rPr>
              <a:t>: domain names -&gt; IPv4 addresses</a:t>
            </a:r>
          </a:p>
          <a:p>
            <a:pPr lvl="1" eaLnBrk="1" hangingPunct="1"/>
            <a:r>
              <a:rPr lang="en-US" sz="2000" smtClean="0">
                <a:solidFill>
                  <a:srgbClr val="FF0000"/>
                </a:solidFill>
                <a:ea typeface="宋体" panose="02010600030101010101" pitchFamily="2" charset="-122"/>
              </a:rPr>
              <a:t>AAAA</a:t>
            </a:r>
            <a:r>
              <a:rPr lang="en-US" sz="2000" smtClean="0">
                <a:ea typeface="宋体" panose="02010600030101010101" pitchFamily="2" charset="-122"/>
              </a:rPr>
              <a:t>: domain names -&gt; IPv6 addresses</a:t>
            </a:r>
          </a:p>
          <a:p>
            <a:pPr lvl="1" eaLnBrk="1" hangingPunct="1"/>
            <a:r>
              <a:rPr lang="en-US" sz="2000" smtClean="0">
                <a:solidFill>
                  <a:srgbClr val="FF0000"/>
                </a:solidFill>
                <a:ea typeface="宋体" panose="02010600030101010101" pitchFamily="2" charset="-122"/>
              </a:rPr>
              <a:t>PTR</a:t>
            </a:r>
            <a:r>
              <a:rPr lang="en-US" sz="2000" smtClean="0">
                <a:ea typeface="宋体" panose="02010600030101010101" pitchFamily="2" charset="-122"/>
              </a:rPr>
              <a:t>: IP addresses -&gt; domain names</a:t>
            </a:r>
          </a:p>
          <a:p>
            <a:pPr lvl="1" eaLnBrk="1" hangingPunct="1"/>
            <a:r>
              <a:rPr lang="en-US" sz="2000" smtClean="0">
                <a:ea typeface="宋体" panose="02010600030101010101" pitchFamily="2" charset="-122"/>
              </a:rPr>
              <a:t>… </a:t>
            </a:r>
          </a:p>
        </p:txBody>
      </p:sp>
      <p:graphicFrame>
        <p:nvGraphicFramePr>
          <p:cNvPr id="34818" name="Object 10"/>
          <p:cNvGraphicFramePr>
            <a:graphicFrameLocks noChangeAspect="1"/>
          </p:cNvGraphicFramePr>
          <p:nvPr/>
        </p:nvGraphicFramePr>
        <p:xfrm>
          <a:off x="5376863" y="4064000"/>
          <a:ext cx="1611312" cy="1331913"/>
        </p:xfrm>
        <a:graphic>
          <a:graphicData uri="http://schemas.openxmlformats.org/presentationml/2006/ole">
            <mc:AlternateContent xmlns:mc="http://schemas.openxmlformats.org/markup-compatibility/2006">
              <mc:Choice xmlns:v="urn:schemas-microsoft-com:vml" Requires="v">
                <p:oleObj spid="_x0000_s34827" name="Visio" r:id="rId5" imgW="1144444" imgH="946484" progId="Visio.Drawing.11">
                  <p:embed/>
                </p:oleObj>
              </mc:Choice>
              <mc:Fallback>
                <p:oleObj name="Visio" r:id="rId5" imgW="1144444" imgH="946484" progId="Visio.Drawing.11">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63" y="4064000"/>
                        <a:ext cx="161131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3305175" y="3611563"/>
          <a:ext cx="2616200" cy="2022475"/>
        </p:xfrm>
        <a:graphic>
          <a:graphicData uri="http://schemas.openxmlformats.org/presentationml/2006/ole">
            <mc:AlternateContent xmlns:mc="http://schemas.openxmlformats.org/markup-compatibility/2006">
              <mc:Choice xmlns:v="urn:schemas-microsoft-com:vml" Requires="v">
                <p:oleObj spid="_x0000_s34828" name="Visio" r:id="rId7" imgW="1857997" imgH="1437373" progId="Visio.Drawing.11">
                  <p:embed/>
                </p:oleObj>
              </mc:Choice>
              <mc:Fallback>
                <p:oleObj name="Visio" r:id="rId7" imgW="1857997" imgH="1437373" progId="Visio.Drawing.11">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5175" y="3611563"/>
                        <a:ext cx="26162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1371600" y="2027238"/>
          <a:ext cx="2795588" cy="2239962"/>
        </p:xfrm>
        <a:graphic>
          <a:graphicData uri="http://schemas.openxmlformats.org/presentationml/2006/ole">
            <mc:AlternateContent xmlns:mc="http://schemas.openxmlformats.org/markup-compatibility/2006">
              <mc:Choice xmlns:v="urn:schemas-microsoft-com:vml" Requires="v">
                <p:oleObj spid="_x0000_s34829" name="Visio" r:id="rId9" imgW="1986013" imgH="1591056" progId="Visio.Drawing.11">
                  <p:embed/>
                </p:oleObj>
              </mc:Choice>
              <mc:Fallback>
                <p:oleObj name="Visio" r:id="rId9" imgW="1986013" imgH="1591056" progId="Visio.Drawing.11">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027238"/>
                        <a:ext cx="2795588"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381000" y="3535363"/>
          <a:ext cx="3330575" cy="1157287"/>
        </p:xfrm>
        <a:graphic>
          <a:graphicData uri="http://schemas.openxmlformats.org/presentationml/2006/ole">
            <mc:AlternateContent xmlns:mc="http://schemas.openxmlformats.org/markup-compatibility/2006">
              <mc:Choice xmlns:v="urn:schemas-microsoft-com:vml" Requires="v">
                <p:oleObj spid="_x0000_s34830" name="Visio" r:id="rId11" imgW="2365248" imgH="822960" progId="Visio.Drawing.11">
                  <p:embed/>
                </p:oleObj>
              </mc:Choice>
              <mc:Fallback>
                <p:oleObj name="Visio" r:id="rId11" imgW="2365248" imgH="822960" progId="Visio.Drawing.11">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535363"/>
                        <a:ext cx="333057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685800" y="4525963"/>
          <a:ext cx="3124200" cy="1798637"/>
        </p:xfrm>
        <a:graphic>
          <a:graphicData uri="http://schemas.openxmlformats.org/presentationml/2006/ole">
            <mc:AlternateContent xmlns:mc="http://schemas.openxmlformats.org/markup-compatibility/2006">
              <mc:Choice xmlns:v="urn:schemas-microsoft-com:vml" Requires="v">
                <p:oleObj spid="_x0000_s34831" name="Visio" r:id="rId13" imgW="2218944" imgH="1278235" progId="Visio.Drawing.11">
                  <p:embed/>
                </p:oleObj>
              </mc:Choice>
              <mc:Fallback>
                <p:oleObj name="Visio" r:id="rId13" imgW="2218944" imgH="1278235" progId="Visio.Drawing.11">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4525963"/>
                        <a:ext cx="31242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4143375" y="4449763"/>
          <a:ext cx="1741488" cy="871537"/>
        </p:xfrm>
        <a:graphic>
          <a:graphicData uri="http://schemas.openxmlformats.org/presentationml/2006/ole">
            <mc:AlternateContent xmlns:mc="http://schemas.openxmlformats.org/markup-compatibility/2006">
              <mc:Choice xmlns:v="urn:schemas-microsoft-com:vml" Requires="v">
                <p:oleObj spid="_x0000_s34832" name="Visio" r:id="rId15" imgW="1236205" imgH="618584" progId="Visio.Drawing.11">
                  <p:embed/>
                </p:oleObj>
              </mc:Choice>
              <mc:Fallback>
                <p:oleObj name="Visio" r:id="rId15" imgW="1236205" imgH="618584" progId="Visio.Drawing.11">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3375" y="4449763"/>
                        <a:ext cx="174148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spd="slow" advTm="55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fade">
                                      <p:cBhvr>
                                        <p:cTn id="35" dur="500"/>
                                        <p:tgtEl>
                                          <p:spTgt spid="21">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animEffect transition="in" filter="fade">
                                      <p:cBhvr>
                                        <p:cTn id="41" dur="500"/>
                                        <p:tgtEl>
                                          <p:spTgt spid="21">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xEl>
                                              <p:pRg st="4" end="4"/>
                                            </p:txEl>
                                          </p:spTgt>
                                        </p:tgtEl>
                                        <p:attrNameLst>
                                          <p:attrName>style.visibility</p:attrName>
                                        </p:attrNameLst>
                                      </p:cBhvr>
                                      <p:to>
                                        <p:strVal val="visible"/>
                                      </p:to>
                                    </p:set>
                                    <p:animEffect transition="in" filter="fade">
                                      <p:cBhvr>
                                        <p:cTn id="44"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724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114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itle 1"/>
          <p:cNvSpPr>
            <a:spLocks noGrp="1"/>
          </p:cNvSpPr>
          <p:nvPr>
            <p:ph type="title"/>
          </p:nvPr>
        </p:nvSpPr>
        <p:spPr>
          <a:xfrm>
            <a:off x="457200" y="0"/>
            <a:ext cx="8229600" cy="1143000"/>
          </a:xfrm>
        </p:spPr>
        <p:txBody>
          <a:bodyPr/>
          <a:lstStyle/>
          <a:p>
            <a:pPr eaLnBrk="1" hangingPunct="1"/>
            <a:r>
              <a:rPr lang="en-US" smtClean="0">
                <a:ea typeface="幼圆" charset="0"/>
              </a:rPr>
              <a:t>Background – SIE Dataset</a:t>
            </a:r>
          </a:p>
        </p:txBody>
      </p:sp>
      <p:sp>
        <p:nvSpPr>
          <p:cNvPr id="5126" name="Slide Number Placeholder 3"/>
          <p:cNvSpPr>
            <a:spLocks noGrp="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E8890634-159C-41C5-8650-9862170C09CB}" type="slidenum">
              <a:rPr lang="en-US" altLang="zh-CN" sz="1400">
                <a:solidFill>
                  <a:srgbClr val="FFFFFF"/>
                </a:solidFill>
                <a:latin typeface="Franklin Gothic Book" panose="020B0503020102020204" pitchFamily="34" charset="0"/>
              </a:rPr>
              <a:pPr eaLnBrk="1" hangingPunct="1"/>
              <a:t>6</a:t>
            </a:fld>
            <a:endParaRPr lang="en-US" altLang="zh-CN" sz="1400">
              <a:solidFill>
                <a:srgbClr val="FFFFFF"/>
              </a:solidFill>
              <a:latin typeface="Franklin Gothic Book" panose="020B0503020102020204" pitchFamily="34" charset="0"/>
            </a:endParaRPr>
          </a:p>
        </p:txBody>
      </p:sp>
      <p:pic>
        <p:nvPicPr>
          <p:cNvPr id="13" name="Content Placeholder 12"/>
          <p:cNvPicPr>
            <a:picLocks noGrp="1" noChangeAspect="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a:xfrm>
            <a:off x="3276600" y="3352800"/>
            <a:ext cx="533400" cy="533400"/>
          </a:xfrm>
        </p:spPr>
      </p:pic>
      <p:graphicFrame>
        <p:nvGraphicFramePr>
          <p:cNvPr id="36866" name="Object 16"/>
          <p:cNvGraphicFramePr>
            <a:graphicFrameLocks noChangeAspect="1"/>
          </p:cNvGraphicFramePr>
          <p:nvPr/>
        </p:nvGraphicFramePr>
        <p:xfrm>
          <a:off x="1371600" y="2027238"/>
          <a:ext cx="2795588" cy="2239962"/>
        </p:xfrm>
        <a:graphic>
          <a:graphicData uri="http://schemas.openxmlformats.org/presentationml/2006/ole">
            <mc:AlternateContent xmlns:mc="http://schemas.openxmlformats.org/markup-compatibility/2006">
              <mc:Choice xmlns:v="urn:schemas-microsoft-com:vml" Requires="v">
                <p:oleObj spid="_x0000_s36879" name="Visio" r:id="rId6" imgW="1986013" imgH="1591056" progId="Visio.Drawing.11">
                  <p:embed/>
                </p:oleObj>
              </mc:Choice>
              <mc:Fallback>
                <p:oleObj name="Visio" r:id="rId6" imgW="1986013" imgH="1591056" progId="Visio.Drawing.11">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027238"/>
                        <a:ext cx="2795588"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7" name="Object 17"/>
          <p:cNvGraphicFramePr>
            <a:graphicFrameLocks noChangeAspect="1"/>
          </p:cNvGraphicFramePr>
          <p:nvPr/>
        </p:nvGraphicFramePr>
        <p:xfrm>
          <a:off x="381000" y="3535363"/>
          <a:ext cx="3330575" cy="1157287"/>
        </p:xfrm>
        <a:graphic>
          <a:graphicData uri="http://schemas.openxmlformats.org/presentationml/2006/ole">
            <mc:AlternateContent xmlns:mc="http://schemas.openxmlformats.org/markup-compatibility/2006">
              <mc:Choice xmlns:v="urn:schemas-microsoft-com:vml" Requires="v">
                <p:oleObj spid="_x0000_s36880" name="Visio" r:id="rId8" imgW="2365248" imgH="822960" progId="Visio.Drawing.11">
                  <p:embed/>
                </p:oleObj>
              </mc:Choice>
              <mc:Fallback>
                <p:oleObj name="Visio" r:id="rId8" imgW="2365248" imgH="822960" progId="Visio.Drawing.11">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535363"/>
                        <a:ext cx="333057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8" name="Object 18"/>
          <p:cNvGraphicFramePr>
            <a:graphicFrameLocks noChangeAspect="1"/>
          </p:cNvGraphicFramePr>
          <p:nvPr/>
        </p:nvGraphicFramePr>
        <p:xfrm>
          <a:off x="685800" y="4525963"/>
          <a:ext cx="3124200" cy="1798637"/>
        </p:xfrm>
        <a:graphic>
          <a:graphicData uri="http://schemas.openxmlformats.org/presentationml/2006/ole">
            <mc:AlternateContent xmlns:mc="http://schemas.openxmlformats.org/markup-compatibility/2006">
              <mc:Choice xmlns:v="urn:schemas-microsoft-com:vml" Requires="v">
                <p:oleObj spid="_x0000_s36881" name="Visio" r:id="rId10" imgW="2218944" imgH="1278235" progId="Visio.Drawing.11">
                  <p:embed/>
                </p:oleObj>
              </mc:Choice>
              <mc:Fallback>
                <p:oleObj name="Visio" r:id="rId10" imgW="2218944" imgH="1278235" progId="Visio.Drawing.11">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525963"/>
                        <a:ext cx="31242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373688" y="4060825"/>
          <a:ext cx="1617662" cy="1338263"/>
        </p:xfrm>
        <a:graphic>
          <a:graphicData uri="http://schemas.openxmlformats.org/presentationml/2006/ole">
            <mc:AlternateContent xmlns:mc="http://schemas.openxmlformats.org/markup-compatibility/2006">
              <mc:Choice xmlns:v="urn:schemas-microsoft-com:vml" Requires="v">
                <p:oleObj spid="_x0000_s36882" name="Visio" r:id="rId12" imgW="1144444" imgH="946484" progId="Visio.Drawing.11">
                  <p:embed/>
                </p:oleObj>
              </mc:Choice>
              <mc:Fallback>
                <p:oleObj name="Visio" r:id="rId12" imgW="1144444" imgH="946484" progId="Visio.Drawing.11">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3688" y="4060825"/>
                        <a:ext cx="16176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167188" y="3613150"/>
          <a:ext cx="1749425" cy="844550"/>
        </p:xfrm>
        <a:graphic>
          <a:graphicData uri="http://schemas.openxmlformats.org/presentationml/2006/ole">
            <mc:AlternateContent xmlns:mc="http://schemas.openxmlformats.org/markup-compatibility/2006">
              <mc:Choice xmlns:v="urn:schemas-microsoft-com:vml" Requires="v">
                <p:oleObj spid="_x0000_s36883" name="Visio" r:id="rId14" imgW="1236205" imgH="597408" progId="Visio.Drawing.11">
                  <p:embed/>
                </p:oleObj>
              </mc:Choice>
              <mc:Fallback>
                <p:oleObj name="Visio" r:id="rId14" imgW="1236205" imgH="597408" progId="Visio.Drawing.11">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67188" y="3613150"/>
                        <a:ext cx="17494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138613" y="4451350"/>
          <a:ext cx="1749425" cy="876300"/>
        </p:xfrm>
        <a:graphic>
          <a:graphicData uri="http://schemas.openxmlformats.org/presentationml/2006/ole">
            <mc:AlternateContent xmlns:mc="http://schemas.openxmlformats.org/markup-compatibility/2006">
              <mc:Choice xmlns:v="urn:schemas-microsoft-com:vml" Requires="v">
                <p:oleObj spid="_x0000_s36884" name="Visio" r:id="rId16" imgW="1236205" imgH="618584" progId="Visio.Drawing.11">
                  <p:embed/>
                </p:oleObj>
              </mc:Choice>
              <mc:Fallback>
                <p:oleObj name="Visio" r:id="rId16" imgW="1236205" imgH="618584" progId="Visio.Drawing.11">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38613" y="4451350"/>
                        <a:ext cx="17494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11"/>
          <p:cNvGraphicFramePr>
            <a:graphicFrameLocks noChangeAspect="1"/>
          </p:cNvGraphicFramePr>
          <p:nvPr/>
        </p:nvGraphicFramePr>
        <p:xfrm>
          <a:off x="3306763" y="4165600"/>
          <a:ext cx="1308100" cy="1468438"/>
        </p:xfrm>
        <a:graphic>
          <a:graphicData uri="http://schemas.openxmlformats.org/presentationml/2006/ole">
            <mc:AlternateContent xmlns:mc="http://schemas.openxmlformats.org/markup-compatibility/2006">
              <mc:Choice xmlns:v="urn:schemas-microsoft-com:vml" Requires="v">
                <p:oleObj spid="_x0000_s36885" name="Visio" r:id="rId18" imgW="925309" imgH="1038245" progId="Visio.Drawing.11">
                  <p:embed/>
                </p:oleObj>
              </mc:Choice>
              <mc:Fallback>
                <p:oleObj name="Visio" r:id="rId18" imgW="925309" imgH="1038245" progId="Visio.Drawing.11">
                  <p:embed/>
                  <p:pic>
                    <p:nvPicPr>
                      <p:cNvPr id="0"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6763" y="4165600"/>
                        <a:ext cx="13081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a:spLocks noChangeArrowheads="1"/>
          </p:cNvSpPr>
          <p:nvPr/>
        </p:nvSpPr>
        <p:spPr bwMode="auto">
          <a:xfrm>
            <a:off x="4724400" y="2349500"/>
            <a:ext cx="44196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800100" indent="-3429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lang="en-US" i="0">
                <a:solidFill>
                  <a:schemeClr val="tx1"/>
                </a:solidFill>
              </a:rPr>
              <a:t>Resolver population:</a:t>
            </a:r>
          </a:p>
          <a:p>
            <a:pPr lvl="1" eaLnBrk="1" hangingPunct="1">
              <a:lnSpc>
                <a:spcPct val="90000"/>
              </a:lnSpc>
              <a:spcBef>
                <a:spcPct val="20000"/>
              </a:spcBef>
              <a:buFontTx/>
              <a:buChar char="•"/>
            </a:pPr>
            <a:r>
              <a:rPr lang="en-US" sz="2400" i="0">
                <a:solidFill>
                  <a:schemeClr val="tx1"/>
                </a:solidFill>
              </a:rPr>
              <a:t>Commercial ISPs</a:t>
            </a:r>
          </a:p>
          <a:p>
            <a:pPr lvl="1" eaLnBrk="1" hangingPunct="1">
              <a:lnSpc>
                <a:spcPct val="90000"/>
              </a:lnSpc>
              <a:spcBef>
                <a:spcPct val="20000"/>
              </a:spcBef>
              <a:buFontTx/>
              <a:buChar char="•"/>
            </a:pPr>
            <a:r>
              <a:rPr lang="en-US" sz="2400" i="0">
                <a:solidFill>
                  <a:schemeClr val="tx1"/>
                </a:solidFill>
              </a:rPr>
              <a:t>Universities</a:t>
            </a:r>
          </a:p>
          <a:p>
            <a:pPr lvl="1" eaLnBrk="1" hangingPunct="1">
              <a:lnSpc>
                <a:spcPct val="90000"/>
              </a:lnSpc>
              <a:spcBef>
                <a:spcPct val="20000"/>
              </a:spcBef>
              <a:buFontTx/>
              <a:buChar char="•"/>
            </a:pPr>
            <a:r>
              <a:rPr lang="en-US" sz="2400" i="0">
                <a:solidFill>
                  <a:schemeClr val="tx1"/>
                </a:solidFill>
              </a:rPr>
              <a:t>Public DNS services</a:t>
            </a:r>
          </a:p>
          <a:p>
            <a:pPr eaLnBrk="1" hangingPunct="1">
              <a:lnSpc>
                <a:spcPct val="90000"/>
              </a:lnSpc>
              <a:spcBef>
                <a:spcPct val="20000"/>
              </a:spcBef>
            </a:pPr>
            <a:endParaRPr lang="en-US" i="0">
              <a:solidFill>
                <a:schemeClr val="tx1"/>
              </a:solidFill>
            </a:endParaRPr>
          </a:p>
          <a:p>
            <a:pPr eaLnBrk="1" hangingPunct="1">
              <a:lnSpc>
                <a:spcPct val="90000"/>
              </a:lnSpc>
              <a:spcBef>
                <a:spcPct val="20000"/>
              </a:spcBef>
            </a:pPr>
            <a:r>
              <a:rPr lang="en-US" i="0">
                <a:solidFill>
                  <a:schemeClr val="tx1"/>
                </a:solidFill>
              </a:rPr>
              <a:t>Geographic location:</a:t>
            </a:r>
          </a:p>
          <a:p>
            <a:pPr lvl="1" eaLnBrk="1" hangingPunct="1">
              <a:lnSpc>
                <a:spcPct val="90000"/>
              </a:lnSpc>
              <a:spcBef>
                <a:spcPct val="20000"/>
              </a:spcBef>
              <a:buFontTx/>
              <a:buChar char="•"/>
            </a:pPr>
            <a:r>
              <a:rPr lang="en-US" sz="2400" i="0">
                <a:solidFill>
                  <a:schemeClr val="tx1"/>
                </a:solidFill>
              </a:rPr>
              <a:t>North America</a:t>
            </a:r>
          </a:p>
          <a:p>
            <a:pPr lvl="1" eaLnBrk="1" hangingPunct="1">
              <a:lnSpc>
                <a:spcPct val="90000"/>
              </a:lnSpc>
              <a:spcBef>
                <a:spcPct val="20000"/>
              </a:spcBef>
              <a:buFontTx/>
              <a:buChar char="•"/>
            </a:pPr>
            <a:r>
              <a:rPr lang="en-US" sz="2400" i="0">
                <a:solidFill>
                  <a:schemeClr val="tx1"/>
                </a:solidFill>
              </a:rPr>
              <a:t>Europe</a:t>
            </a:r>
          </a:p>
        </p:txBody>
      </p:sp>
    </p:spTree>
    <p:custDataLst>
      <p:tags r:id="rId2"/>
    </p:custDataLst>
  </p:cSld>
  <p:clrMapOvr>
    <a:masterClrMapping/>
  </p:clrMapOvr>
  <p:transition spd="slow" advTm="55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Content Placeholder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724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Content Placeholder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114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itle 1"/>
          <p:cNvSpPr>
            <a:spLocks noGrp="1"/>
          </p:cNvSpPr>
          <p:nvPr>
            <p:ph type="title"/>
          </p:nvPr>
        </p:nvSpPr>
        <p:spPr>
          <a:xfrm>
            <a:off x="457200" y="0"/>
            <a:ext cx="8229600" cy="1143000"/>
          </a:xfrm>
        </p:spPr>
        <p:txBody>
          <a:bodyPr/>
          <a:lstStyle/>
          <a:p>
            <a:pPr eaLnBrk="1" hangingPunct="1"/>
            <a:r>
              <a:rPr lang="en-US" smtClean="0">
                <a:ea typeface="幼圆" charset="0"/>
              </a:rPr>
              <a:t>Background – SIE Dataset</a:t>
            </a:r>
          </a:p>
        </p:txBody>
      </p:sp>
      <p:sp>
        <p:nvSpPr>
          <p:cNvPr id="6150" name="Slide Number Placeholder 3"/>
          <p:cNvSpPr>
            <a:spLocks noGrp="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5602B934-C55B-4410-BB1F-934D498C4006}" type="slidenum">
              <a:rPr lang="en-US" altLang="zh-CN" sz="1400">
                <a:solidFill>
                  <a:srgbClr val="FFFFFF"/>
                </a:solidFill>
                <a:latin typeface="Franklin Gothic Book" panose="020B0503020102020204" pitchFamily="34" charset="0"/>
              </a:rPr>
              <a:pPr eaLnBrk="1" hangingPunct="1"/>
              <a:t>7</a:t>
            </a:fld>
            <a:endParaRPr lang="en-US" altLang="zh-CN" sz="1400">
              <a:solidFill>
                <a:srgbClr val="FFFFFF"/>
              </a:solidFill>
              <a:latin typeface="Franklin Gothic Book" panose="020B0503020102020204" pitchFamily="34" charset="0"/>
            </a:endParaRPr>
          </a:p>
        </p:txBody>
      </p:sp>
      <p:pic>
        <p:nvPicPr>
          <p:cNvPr id="38922" name="Content Placeholder 12"/>
          <p:cNvPicPr>
            <a:picLocks noGrp="1" noChangeAspect="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a:xfrm>
            <a:off x="3276600" y="3352800"/>
            <a:ext cx="533400" cy="533400"/>
          </a:xfrm>
        </p:spPr>
      </p:pic>
      <p:graphicFrame>
        <p:nvGraphicFramePr>
          <p:cNvPr id="38914" name="Object 16"/>
          <p:cNvGraphicFramePr>
            <a:graphicFrameLocks noChangeAspect="1"/>
          </p:cNvGraphicFramePr>
          <p:nvPr/>
        </p:nvGraphicFramePr>
        <p:xfrm>
          <a:off x="1371600" y="2027238"/>
          <a:ext cx="2795588" cy="2239962"/>
        </p:xfrm>
        <a:graphic>
          <a:graphicData uri="http://schemas.openxmlformats.org/presentationml/2006/ole">
            <mc:AlternateContent xmlns:mc="http://schemas.openxmlformats.org/markup-compatibility/2006">
              <mc:Choice xmlns:v="urn:schemas-microsoft-com:vml" Requires="v">
                <p:oleObj spid="_x0000_s38924" name="Visio" r:id="rId6" imgW="1986013" imgH="1591056" progId="Visio.Drawing.11">
                  <p:embed/>
                </p:oleObj>
              </mc:Choice>
              <mc:Fallback>
                <p:oleObj name="Visio" r:id="rId6" imgW="1986013" imgH="1591056" progId="Visio.Drawing.11">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027238"/>
                        <a:ext cx="2795588"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5" name="Object 17"/>
          <p:cNvGraphicFramePr>
            <a:graphicFrameLocks noChangeAspect="1"/>
          </p:cNvGraphicFramePr>
          <p:nvPr/>
        </p:nvGraphicFramePr>
        <p:xfrm>
          <a:off x="381000" y="3535363"/>
          <a:ext cx="3330575" cy="1157287"/>
        </p:xfrm>
        <a:graphic>
          <a:graphicData uri="http://schemas.openxmlformats.org/presentationml/2006/ole">
            <mc:AlternateContent xmlns:mc="http://schemas.openxmlformats.org/markup-compatibility/2006">
              <mc:Choice xmlns:v="urn:schemas-microsoft-com:vml" Requires="v">
                <p:oleObj spid="_x0000_s38925" name="Visio" r:id="rId8" imgW="2365248" imgH="822960" progId="Visio.Drawing.11">
                  <p:embed/>
                </p:oleObj>
              </mc:Choice>
              <mc:Fallback>
                <p:oleObj name="Visio" r:id="rId8" imgW="2365248" imgH="822960" progId="Visio.Drawing.11">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535363"/>
                        <a:ext cx="333057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6" name="Object 18"/>
          <p:cNvGraphicFramePr>
            <a:graphicFrameLocks noChangeAspect="1"/>
          </p:cNvGraphicFramePr>
          <p:nvPr/>
        </p:nvGraphicFramePr>
        <p:xfrm>
          <a:off x="685800" y="4525963"/>
          <a:ext cx="3124200" cy="1798637"/>
        </p:xfrm>
        <a:graphic>
          <a:graphicData uri="http://schemas.openxmlformats.org/presentationml/2006/ole">
            <mc:AlternateContent xmlns:mc="http://schemas.openxmlformats.org/markup-compatibility/2006">
              <mc:Choice xmlns:v="urn:schemas-microsoft-com:vml" Requires="v">
                <p:oleObj spid="_x0000_s38926" name="Visio" r:id="rId10" imgW="2218944" imgH="1278235" progId="Visio.Drawing.11">
                  <p:embed/>
                </p:oleObj>
              </mc:Choice>
              <mc:Fallback>
                <p:oleObj name="Visio" r:id="rId10" imgW="2218944" imgH="1278235" progId="Visio.Drawing.11">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525963"/>
                        <a:ext cx="31242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11"/>
          <p:cNvGraphicFramePr>
            <a:graphicFrameLocks noChangeAspect="1"/>
          </p:cNvGraphicFramePr>
          <p:nvPr/>
        </p:nvGraphicFramePr>
        <p:xfrm>
          <a:off x="3306763" y="4165600"/>
          <a:ext cx="1308100" cy="1468438"/>
        </p:xfrm>
        <a:graphic>
          <a:graphicData uri="http://schemas.openxmlformats.org/presentationml/2006/ole">
            <mc:AlternateContent xmlns:mc="http://schemas.openxmlformats.org/markup-compatibility/2006">
              <mc:Choice xmlns:v="urn:schemas-microsoft-com:vml" Requires="v">
                <p:oleObj spid="_x0000_s38927" name="Visio" r:id="rId12" imgW="925309" imgH="1038245" progId="Visio.Drawing.11">
                  <p:embed/>
                </p:oleObj>
              </mc:Choice>
              <mc:Fallback>
                <p:oleObj name="Visio" r:id="rId12" imgW="925309" imgH="1038245" progId="Visio.Drawing.11">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6763" y="4165600"/>
                        <a:ext cx="13081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3" name="TextBox 13"/>
          <p:cNvSpPr txBox="1">
            <a:spLocks noChangeArrowheads="1"/>
          </p:cNvSpPr>
          <p:nvPr/>
        </p:nvSpPr>
        <p:spPr bwMode="auto">
          <a:xfrm>
            <a:off x="4724400" y="2320925"/>
            <a:ext cx="4419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800100" indent="-342900"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lang="en-US" i="0">
                <a:solidFill>
                  <a:schemeClr val="tx1"/>
                </a:solidFill>
              </a:rPr>
              <a:t>Data collection period:</a:t>
            </a:r>
          </a:p>
          <a:p>
            <a:pPr lvl="1" eaLnBrk="1" hangingPunct="1">
              <a:lnSpc>
                <a:spcPct val="90000"/>
              </a:lnSpc>
              <a:spcBef>
                <a:spcPct val="20000"/>
              </a:spcBef>
              <a:buFontTx/>
              <a:buChar char="•"/>
            </a:pPr>
            <a:r>
              <a:rPr lang="en-US" sz="2400" i="0">
                <a:solidFill>
                  <a:schemeClr val="tx1"/>
                </a:solidFill>
              </a:rPr>
              <a:t>12/09/2012 – 12/22/2012</a:t>
            </a:r>
          </a:p>
          <a:p>
            <a:pPr eaLnBrk="1" hangingPunct="1">
              <a:lnSpc>
                <a:spcPct val="90000"/>
              </a:lnSpc>
              <a:spcBef>
                <a:spcPct val="20000"/>
              </a:spcBef>
            </a:pPr>
            <a:endParaRPr lang="en-US" i="0">
              <a:solidFill>
                <a:schemeClr val="tx1"/>
              </a:solidFill>
            </a:endParaRPr>
          </a:p>
          <a:p>
            <a:pPr eaLnBrk="1" hangingPunct="1">
              <a:lnSpc>
                <a:spcPct val="90000"/>
              </a:lnSpc>
              <a:spcBef>
                <a:spcPct val="20000"/>
              </a:spcBef>
            </a:pPr>
            <a:r>
              <a:rPr lang="en-US" i="0">
                <a:solidFill>
                  <a:schemeClr val="tx1"/>
                </a:solidFill>
              </a:rPr>
              <a:t>Data size:</a:t>
            </a:r>
          </a:p>
          <a:p>
            <a:pPr lvl="1" eaLnBrk="1" hangingPunct="1">
              <a:lnSpc>
                <a:spcPct val="90000"/>
              </a:lnSpc>
              <a:spcBef>
                <a:spcPct val="20000"/>
              </a:spcBef>
              <a:buFontTx/>
              <a:buChar char="•"/>
            </a:pPr>
            <a:r>
              <a:rPr lang="en-US" sz="2400" i="0">
                <a:solidFill>
                  <a:schemeClr val="tx1"/>
                </a:solidFill>
              </a:rPr>
              <a:t>26 Billion DNS queries and responses</a:t>
            </a:r>
          </a:p>
          <a:p>
            <a:pPr lvl="1" eaLnBrk="1" hangingPunct="1">
              <a:lnSpc>
                <a:spcPct val="90000"/>
              </a:lnSpc>
              <a:spcBef>
                <a:spcPct val="20000"/>
              </a:spcBef>
              <a:buFontTx/>
              <a:buChar char="•"/>
            </a:pPr>
            <a:r>
              <a:rPr lang="en-US" sz="2400" i="0">
                <a:solidFill>
                  <a:schemeClr val="tx1"/>
                </a:solidFill>
              </a:rPr>
              <a:t>2 TB raw data / day</a:t>
            </a:r>
          </a:p>
          <a:p>
            <a:pPr eaLnBrk="1" hangingPunct="1">
              <a:lnSpc>
                <a:spcPct val="90000"/>
              </a:lnSpc>
              <a:spcBef>
                <a:spcPct val="20000"/>
              </a:spcBef>
            </a:pPr>
            <a:endParaRPr lang="en-US" i="0">
              <a:solidFill>
                <a:schemeClr val="tx1"/>
              </a:solidFill>
            </a:endParaRPr>
          </a:p>
          <a:p>
            <a:pPr eaLnBrk="1" hangingPunct="1">
              <a:lnSpc>
                <a:spcPct val="90000"/>
              </a:lnSpc>
              <a:spcBef>
                <a:spcPct val="20000"/>
              </a:spcBef>
            </a:pPr>
            <a:r>
              <a:rPr lang="en-US" i="0">
                <a:solidFill>
                  <a:schemeClr val="tx1"/>
                </a:solidFill>
              </a:rPr>
              <a:t># of contributing resolvers:</a:t>
            </a:r>
          </a:p>
          <a:p>
            <a:pPr lvl="1" eaLnBrk="1" hangingPunct="1">
              <a:lnSpc>
                <a:spcPct val="90000"/>
              </a:lnSpc>
              <a:spcBef>
                <a:spcPct val="20000"/>
              </a:spcBef>
              <a:buFontTx/>
              <a:buChar char="•"/>
            </a:pPr>
            <a:r>
              <a:rPr lang="en-US" sz="2400" i="0">
                <a:solidFill>
                  <a:schemeClr val="tx1"/>
                </a:solidFill>
              </a:rPr>
              <a:t>628</a:t>
            </a:r>
          </a:p>
        </p:txBody>
      </p:sp>
    </p:spTree>
    <p:custDataLst>
      <p:tags r:id="rId2"/>
    </p:custDataLst>
  </p:cSld>
  <p:clrMapOvr>
    <a:masterClrMapping/>
  </p:clrMapOvr>
  <p:transition spd="slow" advTm="5540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85800" y="1981200"/>
            <a:ext cx="7124700" cy="3581400"/>
          </a:xfrm>
        </p:spPr>
      </p:pic>
      <p:sp>
        <p:nvSpPr>
          <p:cNvPr id="40963" name="Title 1"/>
          <p:cNvSpPr>
            <a:spLocks noGrp="1"/>
          </p:cNvSpPr>
          <p:nvPr>
            <p:ph type="title"/>
          </p:nvPr>
        </p:nvSpPr>
        <p:spPr>
          <a:xfrm>
            <a:off x="457200" y="0"/>
            <a:ext cx="8229600" cy="1143000"/>
          </a:xfrm>
        </p:spPr>
        <p:txBody>
          <a:bodyPr/>
          <a:lstStyle/>
          <a:p>
            <a:r>
              <a:rPr lang="en-US" smtClean="0">
                <a:ea typeface="幼圆" charset="0"/>
              </a:rPr>
              <a:t>Background – SIE Dataset</a:t>
            </a:r>
          </a:p>
        </p:txBody>
      </p:sp>
      <p:sp>
        <p:nvSpPr>
          <p:cNvPr id="7172" name="Slide Number Placeholder 3"/>
          <p:cNvSpPr>
            <a:spLocks noGrp="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FE4DC1F1-EDB0-4BC2-93C4-A36AE4A5036A}" type="slidenum">
              <a:rPr lang="en-US" altLang="zh-CN" sz="1400">
                <a:solidFill>
                  <a:srgbClr val="FFFFFF"/>
                </a:solidFill>
                <a:latin typeface="Franklin Gothic Book" panose="020B0503020102020204" pitchFamily="34" charset="0"/>
              </a:rPr>
              <a:pPr eaLnBrk="1" hangingPunct="1"/>
              <a:t>8</a:t>
            </a:fld>
            <a:endParaRPr lang="en-US" altLang="zh-CN" sz="1400">
              <a:solidFill>
                <a:srgbClr val="FFFFFF"/>
              </a:solidFill>
              <a:latin typeface="Franklin Gothic Book" panose="020B0503020102020204" pitchFamily="34" charset="0"/>
            </a:endParaRPr>
          </a:p>
        </p:txBody>
      </p:sp>
    </p:spTree>
    <p:custDataLst>
      <p:tags r:id="rId1"/>
    </p:custDataLst>
  </p:cSld>
  <p:clrMapOvr>
    <a:masterClrMapping/>
  </p:clrMapOvr>
  <p:transition spd="slow" advTm="5540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143000"/>
          </a:xfrm>
        </p:spPr>
        <p:txBody>
          <a:bodyPr/>
          <a:lstStyle/>
          <a:p>
            <a:r>
              <a:rPr lang="en-US" smtClean="0">
                <a:ea typeface="幼圆" charset="0"/>
              </a:rPr>
              <a:t>Background – SIE Dataset</a:t>
            </a:r>
          </a:p>
        </p:txBody>
      </p:sp>
      <p:sp>
        <p:nvSpPr>
          <p:cNvPr id="7172" name="Slide Number Placeholder 3"/>
          <p:cNvSpPr>
            <a:spLocks noGrp="1"/>
          </p:cNvSpPr>
          <p:nvPr>
            <p:ph type="sldNum" sz="quarter" idx="12"/>
          </p:nvPr>
        </p:nvSpPr>
        <p:spPr>
          <a:noFill/>
        </p:spPr>
        <p:txBody>
          <a:bodyPr/>
          <a:lstStyle>
            <a:lvl1pPr eaLnBrk="0" hangingPunct="0">
              <a:defRPr sz="2800" i="1">
                <a:solidFill>
                  <a:schemeClr val="folHlink"/>
                </a:solidFill>
                <a:latin typeface="Arial" panose="020B0604020202020204" pitchFamily="34" charset="0"/>
                <a:ea typeface="宋体" panose="02010600030101010101" pitchFamily="2" charset="-122"/>
              </a:defRPr>
            </a:lvl1pPr>
            <a:lvl2pPr marL="37931725" indent="-37474525" eaLnBrk="0" hangingPunct="0">
              <a:defRPr sz="2800" i="1">
                <a:solidFill>
                  <a:schemeClr val="folHlink"/>
                </a:solidFill>
                <a:latin typeface="Arial" panose="020B0604020202020204" pitchFamily="34" charset="0"/>
                <a:ea typeface="宋体" panose="02010600030101010101" pitchFamily="2" charset="-122"/>
              </a:defRPr>
            </a:lvl2pPr>
            <a:lvl3pPr eaLnBrk="0" hangingPunct="0">
              <a:defRPr sz="2800" i="1">
                <a:solidFill>
                  <a:schemeClr val="folHlink"/>
                </a:solidFill>
                <a:latin typeface="Arial" panose="020B0604020202020204" pitchFamily="34" charset="0"/>
                <a:ea typeface="宋体" panose="02010600030101010101" pitchFamily="2" charset="-122"/>
              </a:defRPr>
            </a:lvl3pPr>
            <a:lvl4pPr eaLnBrk="0" hangingPunct="0">
              <a:defRPr sz="2800" i="1">
                <a:solidFill>
                  <a:schemeClr val="folHlink"/>
                </a:solidFill>
                <a:latin typeface="Arial" panose="020B0604020202020204" pitchFamily="34" charset="0"/>
                <a:ea typeface="宋体" panose="02010600030101010101" pitchFamily="2" charset="-122"/>
              </a:defRPr>
            </a:lvl4pPr>
            <a:lvl5pPr eaLnBrk="0" hangingPunct="0">
              <a:defRPr sz="2800" i="1">
                <a:solidFill>
                  <a:schemeClr val="folHlink"/>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800" i="1">
                <a:solidFill>
                  <a:schemeClr val="folHlink"/>
                </a:solidFill>
                <a:latin typeface="Arial" panose="020B0604020202020204" pitchFamily="34" charset="0"/>
                <a:ea typeface="宋体" panose="02010600030101010101" pitchFamily="2" charset="-122"/>
              </a:defRPr>
            </a:lvl9pPr>
          </a:lstStyle>
          <a:p>
            <a:pPr eaLnBrk="1" hangingPunct="1"/>
            <a:fld id="{EEDC4609-1AB0-412A-AC32-BDC3A5EB523A}" type="slidenum">
              <a:rPr lang="en-US" altLang="zh-CN" sz="1400">
                <a:solidFill>
                  <a:srgbClr val="FFFFFF"/>
                </a:solidFill>
                <a:latin typeface="Franklin Gothic Book" panose="020B0503020102020204" pitchFamily="34" charset="0"/>
              </a:rPr>
              <a:pPr eaLnBrk="1" hangingPunct="1"/>
              <a:t>9</a:t>
            </a:fld>
            <a:endParaRPr lang="en-US" altLang="zh-CN" sz="1400">
              <a:solidFill>
                <a:srgbClr val="FFFFFF"/>
              </a:solidFill>
              <a:latin typeface="Franklin Gothic Book" panose="020B0503020102020204" pitchFamily="34" charset="0"/>
            </a:endParaRPr>
          </a:p>
        </p:txBody>
      </p:sp>
      <p:pic>
        <p:nvPicPr>
          <p:cNvPr id="430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4800600"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540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7.2"/>
</p:tagLst>
</file>

<file path=ppt/tags/tag2.xml><?xml version="1.0" encoding="utf-8"?>
<p:tagLst xmlns:a="http://schemas.openxmlformats.org/drawingml/2006/main" xmlns:r="http://schemas.openxmlformats.org/officeDocument/2006/relationships" xmlns:p="http://schemas.openxmlformats.org/presentationml/2006/main">
  <p:tag name="TIMING" val="|18.3|7.2"/>
</p:tagLst>
</file>

<file path=ppt/tags/tag3.xml><?xml version="1.0" encoding="utf-8"?>
<p:tagLst xmlns:a="http://schemas.openxmlformats.org/drawingml/2006/main" xmlns:r="http://schemas.openxmlformats.org/officeDocument/2006/relationships" xmlns:p="http://schemas.openxmlformats.org/presentationml/2006/main">
  <p:tag name="TIMING" val="|18.3|7.2"/>
</p:tagLst>
</file>

<file path=ppt/tags/tag4.xml><?xml version="1.0" encoding="utf-8"?>
<p:tagLst xmlns:a="http://schemas.openxmlformats.org/drawingml/2006/main" xmlns:r="http://schemas.openxmlformats.org/officeDocument/2006/relationships" xmlns:p="http://schemas.openxmlformats.org/presentationml/2006/main">
  <p:tag name="TIMING" val="|18.3|7.2"/>
</p:tagLst>
</file>

<file path=ppt/tags/tag5.xml><?xml version="1.0" encoding="utf-8"?>
<p:tagLst xmlns:a="http://schemas.openxmlformats.org/drawingml/2006/main" xmlns:r="http://schemas.openxmlformats.org/officeDocument/2006/relationships" xmlns:p="http://schemas.openxmlformats.org/presentationml/2006/main">
  <p:tag name="TIMING" val="|18.3|7.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19875</TotalTime>
  <Words>2483</Words>
  <Application>Microsoft Office PowerPoint</Application>
  <PresentationFormat>On-screen Show (4:3)</PresentationFormat>
  <Paragraphs>396</Paragraphs>
  <Slides>32</Slides>
  <Notes>27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44" baseType="lpstr">
      <vt:lpstr>Arial</vt:lpstr>
      <vt:lpstr>宋体</vt:lpstr>
      <vt:lpstr>Calibri</vt:lpstr>
      <vt:lpstr>ＭＳ Ｐゴシック</vt:lpstr>
      <vt:lpstr>Franklin Gothic Book</vt:lpstr>
      <vt:lpstr>幼圆</vt:lpstr>
      <vt:lpstr>Perpetua</vt:lpstr>
      <vt:lpstr>Wingdings 2</vt:lpstr>
      <vt:lpstr>Office Theme</vt:lpstr>
      <vt:lpstr>Equity</vt:lpstr>
      <vt:lpstr>Visio</vt:lpstr>
      <vt:lpstr>Microsoft Excel Chart</vt:lpstr>
      <vt:lpstr>An Empirical Reexamination of  Global DNS Behavior</vt:lpstr>
      <vt:lpstr>An Empirical Reexamination of  Global DNS Behavior</vt:lpstr>
      <vt:lpstr>Motivation</vt:lpstr>
      <vt:lpstr>Motivation</vt:lpstr>
      <vt:lpstr>Background – DNS Protocol</vt:lpstr>
      <vt:lpstr>Background – SIE Dataset</vt:lpstr>
      <vt:lpstr>Background – SIE Dataset</vt:lpstr>
      <vt:lpstr>Background – SIE Dataset</vt:lpstr>
      <vt:lpstr>Background – SIE Dataset</vt:lpstr>
      <vt:lpstr>Goals</vt:lpstr>
      <vt:lpstr>PowerPoint Presentation</vt:lpstr>
      <vt:lpstr>PowerPoint Presentation</vt:lpstr>
      <vt:lpstr>Query Type Distribution</vt:lpstr>
      <vt:lpstr>Query Type Distribution  (resolver to root perspective)</vt:lpstr>
      <vt:lpstr>PowerPoint Presentation</vt:lpstr>
      <vt:lpstr>Traffic Validity</vt:lpstr>
      <vt:lpstr>TTL Distribution</vt:lpstr>
      <vt:lpstr>PowerPoint Presentation</vt:lpstr>
      <vt:lpstr>Repeated Queries (2)</vt:lpstr>
      <vt:lpstr>Key findings</vt:lpstr>
      <vt:lpstr>PowerPoint Presentation</vt:lpstr>
      <vt:lpstr>Malware Domain Group Detection</vt:lpstr>
      <vt:lpstr>Challenge</vt:lpstr>
      <vt:lpstr>Practical Solution</vt:lpstr>
      <vt:lpstr>Related Domain Identification</vt:lpstr>
      <vt:lpstr>PowerPoint Presentation</vt:lpstr>
      <vt:lpstr>PowerPoint Presentation</vt:lpstr>
      <vt:lpstr>PowerPoint Presentation</vt:lpstr>
      <vt:lpstr>PowerPoint Presentation</vt:lpstr>
      <vt:lpstr>PowerPoint Presentation</vt:lpstr>
      <vt:lpstr>Conclusions</vt:lpstr>
      <vt:lpstr>Acknowledgements</vt:lpstr>
    </vt:vector>
  </TitlesOfParts>
  <Manager>Yan Chen</Manager>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and Characterizing Social Spam Campaigns</dc:title>
  <dc:creator>Hongyu Gao</dc:creator>
  <cp:lastModifiedBy>ychen</cp:lastModifiedBy>
  <cp:revision>661</cp:revision>
  <cp:lastPrinted>2012-02-03T19:56:35Z</cp:lastPrinted>
  <dcterms:created xsi:type="dcterms:W3CDTF">2013-08-14T01:33:26Z</dcterms:created>
  <dcterms:modified xsi:type="dcterms:W3CDTF">2013-09-10T02:31:22Z</dcterms:modified>
</cp:coreProperties>
</file>