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48" r:id="rId3"/>
    <p:sldId id="349" r:id="rId4"/>
    <p:sldId id="347" r:id="rId5"/>
    <p:sldId id="370" r:id="rId6"/>
    <p:sldId id="344" r:id="rId7"/>
    <p:sldId id="350" r:id="rId8"/>
    <p:sldId id="351" r:id="rId9"/>
    <p:sldId id="352" r:id="rId10"/>
    <p:sldId id="353" r:id="rId11"/>
    <p:sldId id="369" r:id="rId12"/>
    <p:sldId id="345" r:id="rId13"/>
    <p:sldId id="357" r:id="rId14"/>
    <p:sldId id="359" r:id="rId15"/>
    <p:sldId id="361" r:id="rId16"/>
    <p:sldId id="362" r:id="rId17"/>
    <p:sldId id="363" r:id="rId18"/>
    <p:sldId id="346" r:id="rId19"/>
    <p:sldId id="365" r:id="rId20"/>
    <p:sldId id="366" r:id="rId21"/>
    <p:sldId id="367" r:id="rId22"/>
    <p:sldId id="323" r:id="rId23"/>
    <p:sldId id="372" r:id="rId24"/>
    <p:sldId id="319" r:id="rId25"/>
    <p:sldId id="371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277" autoAdjust="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0626D-29D6-F548-BDC0-20067866E621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159C1B-3047-F847-B8FF-42A2CA04003C}">
      <dgm:prSet phldrT="[文本]"/>
      <dgm:spPr/>
      <dgm:t>
        <a:bodyPr/>
        <a:lstStyle/>
        <a:p>
          <a:r>
            <a:rPr lang="en-US" altLang="zh-CN" dirty="0" smtClean="0"/>
            <a:t>Enterprise Mobility Management (EMM) </a:t>
          </a:r>
          <a:endParaRPr lang="zh-CN" altLang="en-US" dirty="0"/>
        </a:p>
      </dgm:t>
    </dgm:pt>
    <dgm:pt modelId="{D1510F71-E876-1745-BD04-D30333C2B790}" type="parTrans" cxnId="{D663D06B-656D-F44C-B573-4DA16C79FBBB}">
      <dgm:prSet/>
      <dgm:spPr/>
      <dgm:t>
        <a:bodyPr/>
        <a:lstStyle/>
        <a:p>
          <a:endParaRPr lang="zh-CN" altLang="en-US"/>
        </a:p>
      </dgm:t>
    </dgm:pt>
    <dgm:pt modelId="{2A42248A-D73A-6C44-B429-DD85845D12C7}" type="sibTrans" cxnId="{D663D06B-656D-F44C-B573-4DA16C79FBBB}">
      <dgm:prSet/>
      <dgm:spPr/>
      <dgm:t>
        <a:bodyPr/>
        <a:lstStyle/>
        <a:p>
          <a:endParaRPr lang="zh-CN" altLang="en-US"/>
        </a:p>
      </dgm:t>
    </dgm:pt>
    <dgm:pt modelId="{9B37488B-8537-A14A-A343-BE2635B3518D}">
      <dgm:prSet phldrT="[文本]"/>
      <dgm:spPr/>
      <dgm:t>
        <a:bodyPr/>
        <a:lstStyle/>
        <a:p>
          <a:r>
            <a:rPr lang="en-US" altLang="zh-CN" dirty="0" smtClean="0"/>
            <a:t>Overall ecosystem: content analysis, social media integration</a:t>
          </a:r>
          <a:endParaRPr lang="zh-CN" altLang="en-US" dirty="0"/>
        </a:p>
      </dgm:t>
    </dgm:pt>
    <dgm:pt modelId="{6CA016EE-C6AA-5E41-BF22-A89E4FFEC231}" type="parTrans" cxnId="{884171BE-BB7E-3C47-94F3-60B16BDB6F04}">
      <dgm:prSet/>
      <dgm:spPr/>
      <dgm:t>
        <a:bodyPr/>
        <a:lstStyle/>
        <a:p>
          <a:endParaRPr lang="zh-CN" altLang="en-US"/>
        </a:p>
      </dgm:t>
    </dgm:pt>
    <dgm:pt modelId="{35EBF11A-45E5-6340-B10A-A9B1A50996B0}" type="sibTrans" cxnId="{884171BE-BB7E-3C47-94F3-60B16BDB6F04}">
      <dgm:prSet/>
      <dgm:spPr/>
      <dgm:t>
        <a:bodyPr/>
        <a:lstStyle/>
        <a:p>
          <a:endParaRPr lang="zh-CN" altLang="en-US"/>
        </a:p>
      </dgm:t>
    </dgm:pt>
    <dgm:pt modelId="{1304EFF6-6D2E-0B47-A35B-CB00771004C8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FF00"/>
              </a:solidFill>
            </a:rPr>
            <a:t>Mobile Application Management (MAM)</a:t>
          </a:r>
          <a:endParaRPr lang="zh-CN" altLang="en-US" b="1" dirty="0">
            <a:solidFill>
              <a:srgbClr val="FFFF00"/>
            </a:solidFill>
          </a:endParaRPr>
        </a:p>
      </dgm:t>
    </dgm:pt>
    <dgm:pt modelId="{2E4ABB38-81A0-D344-8F0C-068BCD6A6136}" type="parTrans" cxnId="{B738D6C3-69E3-3049-AA7D-30AAAF90D68E}">
      <dgm:prSet/>
      <dgm:spPr/>
      <dgm:t>
        <a:bodyPr/>
        <a:lstStyle/>
        <a:p>
          <a:endParaRPr lang="zh-CN" altLang="en-US"/>
        </a:p>
      </dgm:t>
    </dgm:pt>
    <dgm:pt modelId="{275F26E6-F5D5-CB44-BE46-0EE8916FEE07}" type="sibTrans" cxnId="{B738D6C3-69E3-3049-AA7D-30AAAF90D68E}">
      <dgm:prSet/>
      <dgm:spPr/>
      <dgm:t>
        <a:bodyPr/>
        <a:lstStyle/>
        <a:p>
          <a:endParaRPr lang="zh-CN" altLang="en-US"/>
        </a:p>
      </dgm:t>
    </dgm:pt>
    <dgm:pt modelId="{287D2064-2ABC-1E42-A275-C6DF78DF62F6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FF00"/>
              </a:solidFill>
            </a:rPr>
            <a:t>Application Delivery</a:t>
          </a:r>
          <a:endParaRPr lang="zh-CN" altLang="en-US" b="1" dirty="0">
            <a:solidFill>
              <a:srgbClr val="FFFF00"/>
            </a:solidFill>
          </a:endParaRPr>
        </a:p>
      </dgm:t>
    </dgm:pt>
    <dgm:pt modelId="{9E580595-1A47-854C-98B6-745DD76C90F6}" type="parTrans" cxnId="{ECB453F5-8ECE-8143-8619-6562339BFF1C}">
      <dgm:prSet/>
      <dgm:spPr/>
      <dgm:t>
        <a:bodyPr/>
        <a:lstStyle/>
        <a:p>
          <a:endParaRPr lang="zh-CN" altLang="en-US"/>
        </a:p>
      </dgm:t>
    </dgm:pt>
    <dgm:pt modelId="{5AEB61E8-BA3F-354F-ACB2-633364149DF0}" type="sibTrans" cxnId="{ECB453F5-8ECE-8143-8619-6562339BFF1C}">
      <dgm:prSet/>
      <dgm:spPr/>
      <dgm:t>
        <a:bodyPr/>
        <a:lstStyle/>
        <a:p>
          <a:endParaRPr lang="zh-CN" altLang="en-US"/>
        </a:p>
      </dgm:t>
    </dgm:pt>
    <dgm:pt modelId="{F06AF230-B914-CC43-963A-59441122064F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FF00"/>
              </a:solidFill>
            </a:rPr>
            <a:t>Security and Policy</a:t>
          </a:r>
          <a:endParaRPr lang="zh-CN" altLang="en-US" b="1" dirty="0">
            <a:solidFill>
              <a:srgbClr val="FFFF00"/>
            </a:solidFill>
          </a:endParaRPr>
        </a:p>
      </dgm:t>
    </dgm:pt>
    <dgm:pt modelId="{7832CB43-F473-504F-9978-E25363652FA6}" type="parTrans" cxnId="{81CE7576-0FB2-A547-8CB6-152B56C5974B}">
      <dgm:prSet/>
      <dgm:spPr/>
      <dgm:t>
        <a:bodyPr/>
        <a:lstStyle/>
        <a:p>
          <a:endParaRPr lang="zh-CN" altLang="en-US"/>
        </a:p>
      </dgm:t>
    </dgm:pt>
    <dgm:pt modelId="{E2066BA2-93CA-3E48-8C3E-BD44AD875D2A}" type="sibTrans" cxnId="{81CE7576-0FB2-A547-8CB6-152B56C5974B}">
      <dgm:prSet/>
      <dgm:spPr/>
      <dgm:t>
        <a:bodyPr/>
        <a:lstStyle/>
        <a:p>
          <a:endParaRPr lang="zh-CN" altLang="en-US"/>
        </a:p>
      </dgm:t>
    </dgm:pt>
    <dgm:pt modelId="{10FFF052-C38D-9F42-AC14-5CEC28E10142}">
      <dgm:prSet phldrT="[文本]"/>
      <dgm:spPr/>
      <dgm:t>
        <a:bodyPr/>
        <a:lstStyle/>
        <a:p>
          <a:r>
            <a:rPr lang="en-US" altLang="zh-CN" dirty="0" smtClean="0"/>
            <a:t>Mobile Device Management (MDM)</a:t>
          </a:r>
          <a:endParaRPr lang="zh-CN" altLang="en-US" dirty="0"/>
        </a:p>
      </dgm:t>
    </dgm:pt>
    <dgm:pt modelId="{AE85608D-6C29-6B41-97B4-FB41A9AA24C8}" type="parTrans" cxnId="{94FDEA2A-E258-BA4E-8B1F-3DC82946AE52}">
      <dgm:prSet/>
      <dgm:spPr/>
      <dgm:t>
        <a:bodyPr/>
        <a:lstStyle/>
        <a:p>
          <a:endParaRPr lang="zh-CN" altLang="en-US"/>
        </a:p>
      </dgm:t>
    </dgm:pt>
    <dgm:pt modelId="{E916A19E-6F6C-784D-9B51-D68B45CA7B70}" type="sibTrans" cxnId="{94FDEA2A-E258-BA4E-8B1F-3DC82946AE52}">
      <dgm:prSet/>
      <dgm:spPr/>
      <dgm:t>
        <a:bodyPr/>
        <a:lstStyle/>
        <a:p>
          <a:endParaRPr lang="zh-CN" altLang="en-US"/>
        </a:p>
      </dgm:t>
    </dgm:pt>
    <dgm:pt modelId="{1F93295C-280C-7246-943D-DC8599BDCA4B}">
      <dgm:prSet phldrT="[文本]"/>
      <dgm:spPr/>
      <dgm:t>
        <a:bodyPr/>
        <a:lstStyle/>
        <a:p>
          <a:r>
            <a:rPr lang="en-US" altLang="zh-CN" dirty="0" smtClean="0"/>
            <a:t>OS Management and Control</a:t>
          </a:r>
          <a:endParaRPr lang="zh-CN" altLang="en-US" dirty="0"/>
        </a:p>
      </dgm:t>
    </dgm:pt>
    <dgm:pt modelId="{632563F1-70E1-9D4D-B633-794DBF576D39}" type="parTrans" cxnId="{43840BE2-1EF9-BE4C-BEB4-692B427701E1}">
      <dgm:prSet/>
      <dgm:spPr/>
      <dgm:t>
        <a:bodyPr/>
        <a:lstStyle/>
        <a:p>
          <a:endParaRPr lang="zh-CN" altLang="en-US"/>
        </a:p>
      </dgm:t>
    </dgm:pt>
    <dgm:pt modelId="{A631AF91-0F55-8745-8205-FDD8BC736412}" type="sibTrans" cxnId="{43840BE2-1EF9-BE4C-BEB4-692B427701E1}">
      <dgm:prSet/>
      <dgm:spPr/>
      <dgm:t>
        <a:bodyPr/>
        <a:lstStyle/>
        <a:p>
          <a:endParaRPr lang="zh-CN" altLang="en-US"/>
        </a:p>
      </dgm:t>
    </dgm:pt>
    <dgm:pt modelId="{35A368E2-F05D-564C-9A3C-009D7AB8DCDF}" type="pres">
      <dgm:prSet presAssocID="{8A40626D-29D6-F548-BDC0-20067866E6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FA1A395-A42C-0B41-8B89-30D85489991B}" type="pres">
      <dgm:prSet presAssocID="{8D159C1B-3047-F847-B8FF-42A2CA04003C}" presName="comp" presStyleCnt="0"/>
      <dgm:spPr/>
    </dgm:pt>
    <dgm:pt modelId="{DE924D17-91CF-5440-A53C-DD76E6597BD3}" type="pres">
      <dgm:prSet presAssocID="{8D159C1B-3047-F847-B8FF-42A2CA04003C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FA45F008-4473-254E-AABC-56718099BB0A}" type="pres">
      <dgm:prSet presAssocID="{8D159C1B-3047-F847-B8FF-42A2CA04003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zh-CN" altLang="en-US"/>
        </a:p>
      </dgm:t>
    </dgm:pt>
    <dgm:pt modelId="{52D32CE3-2CA3-1D41-9020-E15759D58B36}" type="pres">
      <dgm:prSet presAssocID="{8D159C1B-3047-F847-B8FF-42A2CA04003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A247E0-FFD2-5848-A436-5F8AF53F403F}" type="pres">
      <dgm:prSet presAssocID="{2A42248A-D73A-6C44-B429-DD85845D12C7}" presName="spacer" presStyleCnt="0"/>
      <dgm:spPr/>
    </dgm:pt>
    <dgm:pt modelId="{37D6218A-73BD-364A-B244-C8AE23579D16}" type="pres">
      <dgm:prSet presAssocID="{1304EFF6-6D2E-0B47-A35B-CB00771004C8}" presName="comp" presStyleCnt="0"/>
      <dgm:spPr/>
    </dgm:pt>
    <dgm:pt modelId="{2BBECD09-DC93-6043-B40A-A5005FCCDFD9}" type="pres">
      <dgm:prSet presAssocID="{1304EFF6-6D2E-0B47-A35B-CB00771004C8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EE5E1A0F-298A-D74B-ABB3-2943224BF9E7}" type="pres">
      <dgm:prSet presAssocID="{1304EFF6-6D2E-0B47-A35B-CB00771004C8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zh-CN" altLang="en-US"/>
        </a:p>
      </dgm:t>
    </dgm:pt>
    <dgm:pt modelId="{942002ED-2AC2-6A4F-B566-0865EE2FD401}" type="pres">
      <dgm:prSet presAssocID="{1304EFF6-6D2E-0B47-A35B-CB00771004C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5E5080-BBEA-FD42-99DE-8CACAED0FF37}" type="pres">
      <dgm:prSet presAssocID="{275F26E6-F5D5-CB44-BE46-0EE8916FEE07}" presName="spacer" presStyleCnt="0"/>
      <dgm:spPr/>
    </dgm:pt>
    <dgm:pt modelId="{878DF5F3-BC57-6A41-AC20-1716B2E93149}" type="pres">
      <dgm:prSet presAssocID="{10FFF052-C38D-9F42-AC14-5CEC28E10142}" presName="comp" presStyleCnt="0"/>
      <dgm:spPr/>
    </dgm:pt>
    <dgm:pt modelId="{7664440E-7791-3B43-9F37-5C91F901AF53}" type="pres">
      <dgm:prSet presAssocID="{10FFF052-C38D-9F42-AC14-5CEC28E10142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D6747555-42A7-1C4C-B482-DB18A9B9859E}" type="pres">
      <dgm:prSet presAssocID="{10FFF052-C38D-9F42-AC14-5CEC28E10142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zh-CN" altLang="en-US"/>
        </a:p>
      </dgm:t>
    </dgm:pt>
    <dgm:pt modelId="{0B3BF9A5-6F29-E946-BC95-CCC4C4EAF5BF}" type="pres">
      <dgm:prSet presAssocID="{10FFF052-C38D-9F42-AC14-5CEC28E101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27573A-AC28-4047-BBAC-0210AFF1110C}" type="presOf" srcId="{10FFF052-C38D-9F42-AC14-5CEC28E10142}" destId="{7664440E-7791-3B43-9F37-5C91F901AF53}" srcOrd="0" destOrd="0" presId="urn:microsoft.com/office/officeart/2005/8/layout/vList4"/>
    <dgm:cxn modelId="{C916D103-C767-D149-9D34-414356ABCBE6}" type="presOf" srcId="{F06AF230-B914-CC43-963A-59441122064F}" destId="{942002ED-2AC2-6A4F-B566-0865EE2FD401}" srcOrd="1" destOrd="2" presId="urn:microsoft.com/office/officeart/2005/8/layout/vList4"/>
    <dgm:cxn modelId="{94FDEA2A-E258-BA4E-8B1F-3DC82946AE52}" srcId="{8A40626D-29D6-F548-BDC0-20067866E621}" destId="{10FFF052-C38D-9F42-AC14-5CEC28E10142}" srcOrd="2" destOrd="0" parTransId="{AE85608D-6C29-6B41-97B4-FB41A9AA24C8}" sibTransId="{E916A19E-6F6C-784D-9B51-D68B45CA7B70}"/>
    <dgm:cxn modelId="{2208472C-4A92-D74B-A1F2-B804C2FFE894}" type="presOf" srcId="{1F93295C-280C-7246-943D-DC8599BDCA4B}" destId="{7664440E-7791-3B43-9F37-5C91F901AF53}" srcOrd="0" destOrd="1" presId="urn:microsoft.com/office/officeart/2005/8/layout/vList4"/>
    <dgm:cxn modelId="{D663D06B-656D-F44C-B573-4DA16C79FBBB}" srcId="{8A40626D-29D6-F548-BDC0-20067866E621}" destId="{8D159C1B-3047-F847-B8FF-42A2CA04003C}" srcOrd="0" destOrd="0" parTransId="{D1510F71-E876-1745-BD04-D30333C2B790}" sibTransId="{2A42248A-D73A-6C44-B429-DD85845D12C7}"/>
    <dgm:cxn modelId="{30484D2D-D1EF-6C4D-92F8-84D6B28A0F06}" type="presOf" srcId="{9B37488B-8537-A14A-A343-BE2635B3518D}" destId="{DE924D17-91CF-5440-A53C-DD76E6597BD3}" srcOrd="0" destOrd="1" presId="urn:microsoft.com/office/officeart/2005/8/layout/vList4"/>
    <dgm:cxn modelId="{C960D2EC-33BB-9042-9C93-260DD54552F4}" type="presOf" srcId="{8D159C1B-3047-F847-B8FF-42A2CA04003C}" destId="{52D32CE3-2CA3-1D41-9020-E15759D58B36}" srcOrd="1" destOrd="0" presId="urn:microsoft.com/office/officeart/2005/8/layout/vList4"/>
    <dgm:cxn modelId="{71E179AE-56EA-F649-8A6A-7F86D7D97E53}" type="presOf" srcId="{F06AF230-B914-CC43-963A-59441122064F}" destId="{2BBECD09-DC93-6043-B40A-A5005FCCDFD9}" srcOrd="0" destOrd="2" presId="urn:microsoft.com/office/officeart/2005/8/layout/vList4"/>
    <dgm:cxn modelId="{0ED5825E-C323-334D-8F84-CB1AC33CDE59}" type="presOf" srcId="{10FFF052-C38D-9F42-AC14-5CEC28E10142}" destId="{0B3BF9A5-6F29-E946-BC95-CCC4C4EAF5BF}" srcOrd="1" destOrd="0" presId="urn:microsoft.com/office/officeart/2005/8/layout/vList4"/>
    <dgm:cxn modelId="{81CE7576-0FB2-A547-8CB6-152B56C5974B}" srcId="{1304EFF6-6D2E-0B47-A35B-CB00771004C8}" destId="{F06AF230-B914-CC43-963A-59441122064F}" srcOrd="1" destOrd="0" parTransId="{7832CB43-F473-504F-9978-E25363652FA6}" sibTransId="{E2066BA2-93CA-3E48-8C3E-BD44AD875D2A}"/>
    <dgm:cxn modelId="{41E5D055-4142-6344-9E97-5FEA698E8142}" type="presOf" srcId="{1F93295C-280C-7246-943D-DC8599BDCA4B}" destId="{0B3BF9A5-6F29-E946-BC95-CCC4C4EAF5BF}" srcOrd="1" destOrd="1" presId="urn:microsoft.com/office/officeart/2005/8/layout/vList4"/>
    <dgm:cxn modelId="{43840BE2-1EF9-BE4C-BEB4-692B427701E1}" srcId="{10FFF052-C38D-9F42-AC14-5CEC28E10142}" destId="{1F93295C-280C-7246-943D-DC8599BDCA4B}" srcOrd="0" destOrd="0" parTransId="{632563F1-70E1-9D4D-B633-794DBF576D39}" sibTransId="{A631AF91-0F55-8745-8205-FDD8BC736412}"/>
    <dgm:cxn modelId="{0B300491-1424-494A-8601-6381316C3969}" type="presOf" srcId="{8D159C1B-3047-F847-B8FF-42A2CA04003C}" destId="{DE924D17-91CF-5440-A53C-DD76E6597BD3}" srcOrd="0" destOrd="0" presId="urn:microsoft.com/office/officeart/2005/8/layout/vList4"/>
    <dgm:cxn modelId="{EF3F68AF-581B-E645-9598-0DB55A5D303F}" type="presOf" srcId="{287D2064-2ABC-1E42-A275-C6DF78DF62F6}" destId="{942002ED-2AC2-6A4F-B566-0865EE2FD401}" srcOrd="1" destOrd="1" presId="urn:microsoft.com/office/officeart/2005/8/layout/vList4"/>
    <dgm:cxn modelId="{A7B12E67-1B1E-064A-A583-681525BAD80D}" type="presOf" srcId="{1304EFF6-6D2E-0B47-A35B-CB00771004C8}" destId="{2BBECD09-DC93-6043-B40A-A5005FCCDFD9}" srcOrd="0" destOrd="0" presId="urn:microsoft.com/office/officeart/2005/8/layout/vList4"/>
    <dgm:cxn modelId="{7DF7F360-3EF5-DD44-A91C-102D0EB6D733}" type="presOf" srcId="{9B37488B-8537-A14A-A343-BE2635B3518D}" destId="{52D32CE3-2CA3-1D41-9020-E15759D58B36}" srcOrd="1" destOrd="1" presId="urn:microsoft.com/office/officeart/2005/8/layout/vList4"/>
    <dgm:cxn modelId="{ECB453F5-8ECE-8143-8619-6562339BFF1C}" srcId="{1304EFF6-6D2E-0B47-A35B-CB00771004C8}" destId="{287D2064-2ABC-1E42-A275-C6DF78DF62F6}" srcOrd="0" destOrd="0" parTransId="{9E580595-1A47-854C-98B6-745DD76C90F6}" sibTransId="{5AEB61E8-BA3F-354F-ACB2-633364149DF0}"/>
    <dgm:cxn modelId="{B738D6C3-69E3-3049-AA7D-30AAAF90D68E}" srcId="{8A40626D-29D6-F548-BDC0-20067866E621}" destId="{1304EFF6-6D2E-0B47-A35B-CB00771004C8}" srcOrd="1" destOrd="0" parTransId="{2E4ABB38-81A0-D344-8F0C-068BCD6A6136}" sibTransId="{275F26E6-F5D5-CB44-BE46-0EE8916FEE07}"/>
    <dgm:cxn modelId="{91CBFD4A-5816-4445-A790-6CD7FD5DBC8F}" type="presOf" srcId="{8A40626D-29D6-F548-BDC0-20067866E621}" destId="{35A368E2-F05D-564C-9A3C-009D7AB8DCDF}" srcOrd="0" destOrd="0" presId="urn:microsoft.com/office/officeart/2005/8/layout/vList4"/>
    <dgm:cxn modelId="{884171BE-BB7E-3C47-94F3-60B16BDB6F04}" srcId="{8D159C1B-3047-F847-B8FF-42A2CA04003C}" destId="{9B37488B-8537-A14A-A343-BE2635B3518D}" srcOrd="0" destOrd="0" parTransId="{6CA016EE-C6AA-5E41-BF22-A89E4FFEC231}" sibTransId="{35EBF11A-45E5-6340-B10A-A9B1A50996B0}"/>
    <dgm:cxn modelId="{DE543A07-82C3-AF43-B76A-C8CA21E11AF4}" type="presOf" srcId="{1304EFF6-6D2E-0B47-A35B-CB00771004C8}" destId="{942002ED-2AC2-6A4F-B566-0865EE2FD401}" srcOrd="1" destOrd="0" presId="urn:microsoft.com/office/officeart/2005/8/layout/vList4"/>
    <dgm:cxn modelId="{1B6DE1BA-BA02-6C40-9D9C-EC5F1B319D79}" type="presOf" srcId="{287D2064-2ABC-1E42-A275-C6DF78DF62F6}" destId="{2BBECD09-DC93-6043-B40A-A5005FCCDFD9}" srcOrd="0" destOrd="1" presId="urn:microsoft.com/office/officeart/2005/8/layout/vList4"/>
    <dgm:cxn modelId="{979EA925-A3EC-A044-9D22-7DC02A907567}" type="presParOf" srcId="{35A368E2-F05D-564C-9A3C-009D7AB8DCDF}" destId="{8FA1A395-A42C-0B41-8B89-30D85489991B}" srcOrd="0" destOrd="0" presId="urn:microsoft.com/office/officeart/2005/8/layout/vList4"/>
    <dgm:cxn modelId="{B97380C4-0DC7-BF45-915B-9B0DA0294A05}" type="presParOf" srcId="{8FA1A395-A42C-0B41-8B89-30D85489991B}" destId="{DE924D17-91CF-5440-A53C-DD76E6597BD3}" srcOrd="0" destOrd="0" presId="urn:microsoft.com/office/officeart/2005/8/layout/vList4"/>
    <dgm:cxn modelId="{D5425333-EBB8-1E41-9B8C-8AE863D4305B}" type="presParOf" srcId="{8FA1A395-A42C-0B41-8B89-30D85489991B}" destId="{FA45F008-4473-254E-AABC-56718099BB0A}" srcOrd="1" destOrd="0" presId="urn:microsoft.com/office/officeart/2005/8/layout/vList4"/>
    <dgm:cxn modelId="{823FB898-08BA-8942-BE0D-CBF992852526}" type="presParOf" srcId="{8FA1A395-A42C-0B41-8B89-30D85489991B}" destId="{52D32CE3-2CA3-1D41-9020-E15759D58B36}" srcOrd="2" destOrd="0" presId="urn:microsoft.com/office/officeart/2005/8/layout/vList4"/>
    <dgm:cxn modelId="{BA47F599-1263-7E48-B378-B3428C3B199F}" type="presParOf" srcId="{35A368E2-F05D-564C-9A3C-009D7AB8DCDF}" destId="{2CA247E0-FFD2-5848-A436-5F8AF53F403F}" srcOrd="1" destOrd="0" presId="urn:microsoft.com/office/officeart/2005/8/layout/vList4"/>
    <dgm:cxn modelId="{D8CA3842-021A-1948-8D20-7A70D6248B18}" type="presParOf" srcId="{35A368E2-F05D-564C-9A3C-009D7AB8DCDF}" destId="{37D6218A-73BD-364A-B244-C8AE23579D16}" srcOrd="2" destOrd="0" presId="urn:microsoft.com/office/officeart/2005/8/layout/vList4"/>
    <dgm:cxn modelId="{4F2C445E-F63B-FF45-AD68-B0B85E497997}" type="presParOf" srcId="{37D6218A-73BD-364A-B244-C8AE23579D16}" destId="{2BBECD09-DC93-6043-B40A-A5005FCCDFD9}" srcOrd="0" destOrd="0" presId="urn:microsoft.com/office/officeart/2005/8/layout/vList4"/>
    <dgm:cxn modelId="{B431DDC9-C940-0B4C-BC6D-EAED48E4D614}" type="presParOf" srcId="{37D6218A-73BD-364A-B244-C8AE23579D16}" destId="{EE5E1A0F-298A-D74B-ABB3-2943224BF9E7}" srcOrd="1" destOrd="0" presId="urn:microsoft.com/office/officeart/2005/8/layout/vList4"/>
    <dgm:cxn modelId="{1674C09A-9660-974F-9C18-7C434C4780F2}" type="presParOf" srcId="{37D6218A-73BD-364A-B244-C8AE23579D16}" destId="{942002ED-2AC2-6A4F-B566-0865EE2FD401}" srcOrd="2" destOrd="0" presId="urn:microsoft.com/office/officeart/2005/8/layout/vList4"/>
    <dgm:cxn modelId="{6924D891-BC4B-C244-BB3C-BD13D01121B5}" type="presParOf" srcId="{35A368E2-F05D-564C-9A3C-009D7AB8DCDF}" destId="{CC5E5080-BBEA-FD42-99DE-8CACAED0FF37}" srcOrd="3" destOrd="0" presId="urn:microsoft.com/office/officeart/2005/8/layout/vList4"/>
    <dgm:cxn modelId="{58EE21E9-3017-9341-BF05-98798463FFCA}" type="presParOf" srcId="{35A368E2-F05D-564C-9A3C-009D7AB8DCDF}" destId="{878DF5F3-BC57-6A41-AC20-1716B2E93149}" srcOrd="4" destOrd="0" presId="urn:microsoft.com/office/officeart/2005/8/layout/vList4"/>
    <dgm:cxn modelId="{63103E0F-654E-F047-AB29-3E8999A60923}" type="presParOf" srcId="{878DF5F3-BC57-6A41-AC20-1716B2E93149}" destId="{7664440E-7791-3B43-9F37-5C91F901AF53}" srcOrd="0" destOrd="0" presId="urn:microsoft.com/office/officeart/2005/8/layout/vList4"/>
    <dgm:cxn modelId="{25B098F9-EFBF-0F42-9605-AC0124F68A1A}" type="presParOf" srcId="{878DF5F3-BC57-6A41-AC20-1716B2E93149}" destId="{D6747555-42A7-1C4C-B482-DB18A9B9859E}" srcOrd="1" destOrd="0" presId="urn:microsoft.com/office/officeart/2005/8/layout/vList4"/>
    <dgm:cxn modelId="{75391082-8FAA-4742-A155-8C64DC0C0379}" type="presParOf" srcId="{878DF5F3-BC57-6A41-AC20-1716B2E93149}" destId="{0B3BF9A5-6F29-E946-BC95-CCC4C4EAF5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24D17-91CF-5440-A53C-DD76E6597BD3}">
      <dsp:nvSpPr>
        <dsp:cNvPr id="0" name=""/>
        <dsp:cNvSpPr/>
      </dsp:nvSpPr>
      <dsp:spPr>
        <a:xfrm>
          <a:off x="0" y="0"/>
          <a:ext cx="6165618" cy="137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Enterprise Mobility Management (EMM) 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Overall ecosystem: content analysis, social media integration</a:t>
          </a:r>
          <a:endParaRPr lang="zh-CN" altLang="en-US" sz="1600" kern="1200" dirty="0"/>
        </a:p>
      </dsp:txBody>
      <dsp:txXfrm>
        <a:off x="1370400" y="0"/>
        <a:ext cx="4795217" cy="1372766"/>
      </dsp:txXfrm>
    </dsp:sp>
    <dsp:sp modelId="{FA45F008-4473-254E-AABC-56718099BB0A}">
      <dsp:nvSpPr>
        <dsp:cNvPr id="0" name=""/>
        <dsp:cNvSpPr/>
      </dsp:nvSpPr>
      <dsp:spPr>
        <a:xfrm>
          <a:off x="137276" y="137276"/>
          <a:ext cx="1233123" cy="10982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BECD09-DC93-6043-B40A-A5005FCCDFD9}">
      <dsp:nvSpPr>
        <dsp:cNvPr id="0" name=""/>
        <dsp:cNvSpPr/>
      </dsp:nvSpPr>
      <dsp:spPr>
        <a:xfrm>
          <a:off x="0" y="1510043"/>
          <a:ext cx="6165618" cy="137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>
              <a:solidFill>
                <a:srgbClr val="FFFF00"/>
              </a:solidFill>
            </a:rPr>
            <a:t>Mobile Application Management (MAM)</a:t>
          </a:r>
          <a:endParaRPr lang="zh-CN" altLang="en-US" sz="2100" b="1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1" kern="1200" dirty="0" smtClean="0">
              <a:solidFill>
                <a:srgbClr val="FFFF00"/>
              </a:solidFill>
            </a:rPr>
            <a:t>Application Delivery</a:t>
          </a:r>
          <a:endParaRPr lang="zh-CN" altLang="en-US" sz="1600" b="1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b="1" kern="1200" dirty="0" smtClean="0">
              <a:solidFill>
                <a:srgbClr val="FFFF00"/>
              </a:solidFill>
            </a:rPr>
            <a:t>Security and Policy</a:t>
          </a:r>
          <a:endParaRPr lang="zh-CN" altLang="en-US" sz="1600" b="1" kern="1200" dirty="0">
            <a:solidFill>
              <a:srgbClr val="FFFF00"/>
            </a:solidFill>
          </a:endParaRPr>
        </a:p>
      </dsp:txBody>
      <dsp:txXfrm>
        <a:off x="1370400" y="1510043"/>
        <a:ext cx="4795217" cy="1372766"/>
      </dsp:txXfrm>
    </dsp:sp>
    <dsp:sp modelId="{EE5E1A0F-298A-D74B-ABB3-2943224BF9E7}">
      <dsp:nvSpPr>
        <dsp:cNvPr id="0" name=""/>
        <dsp:cNvSpPr/>
      </dsp:nvSpPr>
      <dsp:spPr>
        <a:xfrm>
          <a:off x="137276" y="1647320"/>
          <a:ext cx="1233123" cy="10982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64440E-7791-3B43-9F37-5C91F901AF53}">
      <dsp:nvSpPr>
        <dsp:cNvPr id="0" name=""/>
        <dsp:cNvSpPr/>
      </dsp:nvSpPr>
      <dsp:spPr>
        <a:xfrm>
          <a:off x="0" y="3020087"/>
          <a:ext cx="6165618" cy="1372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Mobile Device Management (MDM)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OS Management and Control</a:t>
          </a:r>
          <a:endParaRPr lang="zh-CN" altLang="en-US" sz="1600" kern="1200" dirty="0"/>
        </a:p>
      </dsp:txBody>
      <dsp:txXfrm>
        <a:off x="1370400" y="3020087"/>
        <a:ext cx="4795217" cy="1372766"/>
      </dsp:txXfrm>
    </dsp:sp>
    <dsp:sp modelId="{D6747555-42A7-1C4C-B482-DB18A9B9859E}">
      <dsp:nvSpPr>
        <dsp:cNvPr id="0" name=""/>
        <dsp:cNvSpPr/>
      </dsp:nvSpPr>
      <dsp:spPr>
        <a:xfrm>
          <a:off x="137276" y="3157363"/>
          <a:ext cx="1233123" cy="10982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8ED4-8FDE-4FC9-929C-6D5C8ED37F8F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A6218-A7BC-4CD4-9543-0A5E709F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3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E4B40-99EC-4C46-9ECB-4B75635109FD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2CE40-0E32-4B90-B83A-405D5901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9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CE40-0E32-4B90-B83A-405D590148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8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Android is the most dominant smartphone OS, which should be attributed to the wide availability of mobile applications from application marketplaces such as Google Play1 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CE40-0E32-4B90-B83A-405D590148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CE40-0E32-4B90-B83A-405D590148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Android </a:t>
            </a:r>
            <a:r>
              <a:rPr kumimoji="1" lang="en-US" altLang="zh-CN" dirty="0" err="1" smtClean="0"/>
              <a:t>KitKat</a:t>
            </a:r>
            <a:r>
              <a:rPr kumimoji="1" lang="en-US" altLang="zh-CN" dirty="0" smtClean="0"/>
              <a:t> 4.4 enables the</a:t>
            </a:r>
            <a:r>
              <a:rPr kumimoji="1" lang="en-US" altLang="zh-CN" baseline="0" dirty="0" smtClean="0"/>
              <a:t> private external </a:t>
            </a:r>
            <a:r>
              <a:rPr kumimoji="1" lang="en-US" altLang="zh-CN" baseline="0" dirty="0" err="1" smtClean="0"/>
              <a:t>sd</a:t>
            </a:r>
            <a:r>
              <a:rPr kumimoji="1" lang="en-US" altLang="zh-CN" baseline="0" dirty="0" smtClean="0"/>
              <a:t> card. Cannot assume the OS version. Sharing is difficult.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CE40-0E32-4B90-B83A-405D590148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1EBD-418B-436B-86A5-BDFB7FD1A62D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56DC-613E-4DD6-8788-89D4A20CAFF7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44EB-5AD3-47AB-917B-91661F929DA3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7642-B0AD-4512-949A-D44216E3DBF0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2D2-452F-4C28-9B8A-F5D8A111728A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C98F-F221-4CD3-A738-F75A07B34FE8}" type="datetime1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9D30-712B-4BF9-B156-8A4D01A3444F}" type="datetime1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EB4-9C9E-4B8B-A84F-5698E36657A1}" type="datetime1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C676-E7A3-4AD2-B677-6CFDBAC3EE7B}" type="datetime1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DB8D-2662-4937-9CC3-B49070F8B535}" type="datetime1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8D09-FD5C-452D-BB66-33F05E894CD9}" type="datetime1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D1877-DAD5-42DA-A3F5-5D3BF79622A9}" type="datetime1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E5EF-7AA6-40DD-AA96-319B0649D5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52400"/>
            <a:ext cx="838200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848600" cy="1752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AppShield: Enabling Multi-entity Access Control Cross Platforms for Mobile App Management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4582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Zhengyang Qu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Guanyu Guo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Zhengyue Shao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Vaibhav Rastogi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Yan Chen</a:t>
            </a:r>
            <a:r>
              <a:rPr lang="en-US" altLang="zh-CN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Hao Chen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Wangjun Hong</a:t>
            </a:r>
            <a:r>
              <a:rPr lang="en-US" altLang="zh-CN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9200" y="4953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aseline="30000" dirty="0" smtClean="0"/>
              <a:t>1</a:t>
            </a:r>
            <a:r>
              <a:rPr kumimoji="1" lang="en-US" altLang="zh-CN" sz="2400" dirty="0" smtClean="0"/>
              <a:t>Northwestern University</a:t>
            </a:r>
            <a:endParaRPr kumimoji="1" lang="en-US" altLang="zh-CN" sz="2400" dirty="0"/>
          </a:p>
          <a:p>
            <a:pPr algn="ctr"/>
            <a:r>
              <a:rPr kumimoji="1" lang="en-US" altLang="zh-CN" sz="2400" baseline="30000" dirty="0" smtClean="0"/>
              <a:t>2</a:t>
            </a:r>
            <a:r>
              <a:rPr kumimoji="1" lang="en-US" altLang="zh-CN" sz="2400" dirty="0" smtClean="0"/>
              <a:t>Zhejiang University</a:t>
            </a:r>
          </a:p>
          <a:p>
            <a:pPr algn="ctr"/>
            <a:r>
              <a:rPr kumimoji="1" lang="en-US" altLang="zh-CN" sz="2400" baseline="30000" dirty="0" smtClean="0"/>
              <a:t>3</a:t>
            </a:r>
            <a:r>
              <a:rPr kumimoji="1" lang="en-US" altLang="zh-CN" sz="2400" dirty="0" smtClean="0"/>
              <a:t>University of Wisconsin, Madison</a:t>
            </a:r>
          </a:p>
          <a:p>
            <a:pPr algn="ctr"/>
            <a:r>
              <a:rPr kumimoji="1" lang="en-US" altLang="zh-CN" sz="2400" baseline="30000" dirty="0" smtClean="0"/>
              <a:t>4</a:t>
            </a:r>
            <a:r>
              <a:rPr kumimoji="1" lang="en-US" altLang="zh-CN" sz="2400" dirty="0" smtClean="0"/>
              <a:t>University of California, Davis</a:t>
            </a:r>
          </a:p>
        </p:txBody>
      </p:sp>
    </p:spTree>
    <p:extLst>
      <p:ext uri="{BB962C8B-B14F-4D97-AF65-F5344CB8AC3E}">
        <p14:creationId xmlns:p14="http://schemas.microsoft.com/office/powerpoint/2010/main" val="4652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"/>
    </mc:Choice>
    <mc:Fallback xmlns="">
      <p:transition xmlns:p14="http://schemas.microsoft.com/office/powerpoint/2010/main" spd="slow" advTm="9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Challenges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Lack of OS support</a:t>
            </a:r>
          </a:p>
          <a:p>
            <a:pPr lvl="1"/>
            <a:r>
              <a:rPr kumimoji="1" lang="en-US" altLang="zh-CN" dirty="0" smtClean="0"/>
              <a:t>Android storage mechanism supports either data sharing or data isolation alone</a:t>
            </a:r>
          </a:p>
          <a:p>
            <a:r>
              <a:rPr kumimoji="1" lang="en-US" altLang="zh-CN" dirty="0" smtClean="0"/>
              <a:t>Diversity of data access behavior</a:t>
            </a:r>
          </a:p>
          <a:p>
            <a:pPr lvl="1"/>
            <a:r>
              <a:rPr kumimoji="1" lang="en-US" altLang="zh-CN" dirty="0" smtClean="0"/>
              <a:t>Native code, Java reflection, Dynamic loading</a:t>
            </a:r>
          </a:p>
          <a:p>
            <a:r>
              <a:rPr kumimoji="1" lang="en-US" altLang="zh-CN" dirty="0" smtClean="0"/>
              <a:t>Performance penalty</a:t>
            </a:r>
          </a:p>
          <a:p>
            <a:pPr lvl="1"/>
            <a:r>
              <a:rPr kumimoji="1" lang="en-US" altLang="zh-CN" dirty="0" smtClean="0"/>
              <a:t>Popular resource virtualization-based solutions have the scalability issue</a:t>
            </a:r>
          </a:p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Contributions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 proxy-based data access mechanism to enforce arbitrary access policies without OS dependency</a:t>
            </a:r>
          </a:p>
          <a:p>
            <a:r>
              <a:rPr kumimoji="1" lang="en-US" altLang="zh-CN" dirty="0" smtClean="0"/>
              <a:t>An application rewriting mechanism inject MAM features by hooking system calls to achieve complete mediation</a:t>
            </a:r>
          </a:p>
          <a:p>
            <a:r>
              <a:rPr kumimoji="1" lang="en-US" altLang="zh-CN" dirty="0" smtClean="0"/>
              <a:t>A prototype system with low latency and resource consumption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7F7F7F"/>
                </a:solidFill>
              </a:rPr>
              <a:t>Introduction</a:t>
            </a:r>
          </a:p>
          <a:p>
            <a:r>
              <a:rPr kumimoji="1" lang="en-US" altLang="zh-CN" dirty="0" smtClean="0">
                <a:solidFill>
                  <a:srgbClr val="7F7F7F"/>
                </a:solidFill>
              </a:rPr>
              <a:t>Motivation</a:t>
            </a:r>
          </a:p>
          <a:p>
            <a:r>
              <a:rPr kumimoji="1" lang="en-US" altLang="zh-CN" dirty="0" smtClean="0"/>
              <a:t>System Overview</a:t>
            </a:r>
          </a:p>
          <a:p>
            <a:r>
              <a:rPr kumimoji="1" lang="en-US" altLang="zh-CN" dirty="0" smtClean="0">
                <a:solidFill>
                  <a:srgbClr val="7F7F7F"/>
                </a:solidFill>
              </a:rPr>
              <a:t>Evaluation</a:t>
            </a:r>
          </a:p>
          <a:p>
            <a:r>
              <a:rPr kumimoji="1" lang="en-US" altLang="zh-CN" dirty="0" smtClean="0">
                <a:solidFill>
                  <a:srgbClr val="7F7F7F"/>
                </a:solidFill>
              </a:rPr>
              <a:t>Conclusion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Security model</a:t>
            </a:r>
            <a:endParaRPr kumimoji="1" lang="zh-CN" altLang="en-US" dirty="0"/>
          </a:p>
        </p:txBody>
      </p:sp>
      <p:pic>
        <p:nvPicPr>
          <p:cNvPr id="5" name="内容占位符 4" descr="securitymodel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4" r="-3454"/>
          <a:stretch>
            <a:fillRect/>
          </a:stretch>
        </p:blipFill>
        <p:spPr/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Application rewriting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zh-CN" dirty="0" smtClean="0"/>
              <a:t>Application decompilation</a:t>
            </a:r>
          </a:p>
          <a:p>
            <a:r>
              <a:rPr kumimoji="1" lang="en-US" altLang="zh-CN" dirty="0" smtClean="0"/>
              <a:t>Native</a:t>
            </a:r>
          </a:p>
          <a:p>
            <a:pPr lvl="1"/>
            <a:r>
              <a:rPr kumimoji="1" lang="en-US" altLang="zh-CN" dirty="0" smtClean="0"/>
              <a:t>Customized system calls, e.g., </a:t>
            </a:r>
            <a:r>
              <a:rPr kumimoji="1" lang="en-US" altLang="zh-CN" dirty="0" err="1" smtClean="0"/>
              <a:t>ioctl</a:t>
            </a:r>
            <a:r>
              <a:rPr kumimoji="1" lang="en-US" altLang="zh-CN" dirty="0" smtClean="0"/>
              <a:t>(), open()</a:t>
            </a:r>
          </a:p>
          <a:p>
            <a:pPr lvl="1"/>
            <a:r>
              <a:rPr kumimoji="1" lang="en-US" altLang="zh-CN" dirty="0" smtClean="0"/>
              <a:t>Override Global Offset Table (GOT) </a:t>
            </a:r>
          </a:p>
          <a:p>
            <a:r>
              <a:rPr kumimoji="1" lang="en-US" altLang="zh-CN" dirty="0" smtClean="0"/>
              <a:t>Bytecode</a:t>
            </a:r>
          </a:p>
          <a:p>
            <a:pPr lvl="1"/>
            <a:r>
              <a:rPr kumimoji="1" lang="en-US" altLang="zh-CN" i="1" dirty="0" smtClean="0"/>
              <a:t>Service: </a:t>
            </a:r>
            <a:r>
              <a:rPr kumimoji="1" lang="en-US" altLang="zh-CN" dirty="0" smtClean="0"/>
              <a:t>wrap the app, overwrite the GOT before app starts</a:t>
            </a:r>
          </a:p>
          <a:p>
            <a:pPr lvl="1"/>
            <a:r>
              <a:rPr kumimoji="1" lang="en-US" altLang="zh-CN" i="1" dirty="0" smtClean="0"/>
              <a:t>Activity: </a:t>
            </a:r>
            <a:r>
              <a:rPr kumimoji="1" lang="en-US" altLang="zh-CN" dirty="0" smtClean="0"/>
              <a:t>message popup, e.g., policy violation</a:t>
            </a:r>
            <a:endParaRPr kumimoji="1" lang="en-US" altLang="zh-CN" i="1" dirty="0" smtClean="0"/>
          </a:p>
          <a:p>
            <a:r>
              <a:rPr kumimoji="1" lang="en-US" altLang="zh-CN" dirty="0" smtClean="0"/>
              <a:t>Manifest file</a:t>
            </a:r>
          </a:p>
          <a:p>
            <a:pPr lvl="1"/>
            <a:r>
              <a:rPr kumimoji="1" lang="en-US" altLang="zh-CN" dirty="0" smtClean="0"/>
              <a:t>Declaring the </a:t>
            </a:r>
            <a:r>
              <a:rPr kumimoji="1" lang="en-US" altLang="zh-CN" i="1" dirty="0" smtClean="0"/>
              <a:t>Service</a:t>
            </a:r>
            <a:r>
              <a:rPr kumimoji="1" lang="en-US" altLang="zh-CN" dirty="0" smtClean="0"/>
              <a:t> and </a:t>
            </a:r>
            <a:r>
              <a:rPr kumimoji="1" lang="en-US" altLang="zh-CN" i="1" dirty="0" smtClean="0"/>
              <a:t>Activity</a:t>
            </a:r>
            <a:r>
              <a:rPr kumimoji="1" lang="en-US" altLang="zh-CN" dirty="0" smtClean="0"/>
              <a:t> injected</a:t>
            </a:r>
          </a:p>
          <a:p>
            <a:pPr lvl="1"/>
            <a:r>
              <a:rPr kumimoji="1" lang="en-US" altLang="zh-CN" dirty="0" smtClean="0"/>
              <a:t>Request the permission to access mirror content provider</a:t>
            </a:r>
          </a:p>
          <a:p>
            <a:r>
              <a:rPr kumimoji="1" lang="en-US" altLang="zh-CN" dirty="0" smtClean="0"/>
              <a:t>Repack and sign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Proxy-based data access</a:t>
            </a:r>
            <a:br>
              <a:rPr kumimoji="1" lang="en-US" altLang="zh-CN" dirty="0" smtClean="0"/>
            </a:br>
            <a:r>
              <a:rPr kumimoji="1" lang="en-US" altLang="zh-CN" dirty="0" smtClean="0"/>
              <a:t> mechanism</a:t>
            </a:r>
            <a:endParaRPr kumimoji="1" lang="zh-CN" altLang="en-US" dirty="0"/>
          </a:p>
        </p:txBody>
      </p:sp>
      <p:pic>
        <p:nvPicPr>
          <p:cNvPr id="5" name="内容占位符 4" descr="proxymech_io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7" b="-8167"/>
          <a:stretch>
            <a:fillRect/>
          </a:stretch>
        </p:blipFill>
        <p:spPr/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Shield the privileged data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File-system</a:t>
            </a:r>
          </a:p>
          <a:p>
            <a:pPr lvl="1"/>
            <a:r>
              <a:rPr kumimoji="1" lang="en-US" altLang="zh-CN" dirty="0"/>
              <a:t>o</a:t>
            </a:r>
            <a:r>
              <a:rPr kumimoji="1" lang="en-US" altLang="zh-CN" dirty="0" smtClean="0"/>
              <a:t>pen(), </a:t>
            </a:r>
            <a:r>
              <a:rPr kumimoji="1" lang="en-US" altLang="zh-CN" dirty="0" err="1" smtClean="0"/>
              <a:t>creat</a:t>
            </a:r>
            <a:r>
              <a:rPr kumimoji="1" lang="en-US" altLang="zh-CN" dirty="0" smtClean="0"/>
              <a:t>(), rename(), </a:t>
            </a:r>
            <a:r>
              <a:rPr kumimoji="1" lang="en-US" altLang="zh-CN" dirty="0" err="1" smtClean="0"/>
              <a:t>mkdir</a:t>
            </a:r>
            <a:r>
              <a:rPr kumimoji="1" lang="en-US" altLang="zh-CN" dirty="0" smtClean="0"/>
              <a:t>(), remove(): rewrite the file path to the internal storage of AppShield</a:t>
            </a:r>
          </a:p>
          <a:p>
            <a:pPr lvl="1"/>
            <a:r>
              <a:rPr kumimoji="1" lang="en-US" altLang="zh-CN" dirty="0"/>
              <a:t>s</a:t>
            </a:r>
            <a:r>
              <a:rPr kumimoji="1" lang="en-US" altLang="zh-CN" dirty="0" smtClean="0"/>
              <a:t>tat(), </a:t>
            </a:r>
            <a:r>
              <a:rPr kumimoji="1" lang="en-US" altLang="zh-CN" dirty="0" err="1" smtClean="0"/>
              <a:t>lstat</a:t>
            </a:r>
            <a:r>
              <a:rPr kumimoji="1" lang="en-US" altLang="zh-CN" dirty="0" smtClean="0"/>
              <a:t>(): pass the file descriptor to business file to </a:t>
            </a:r>
            <a:r>
              <a:rPr kumimoji="1" lang="en-US" altLang="zh-CN" dirty="0" err="1" smtClean="0"/>
              <a:t>fstat</a:t>
            </a:r>
            <a:r>
              <a:rPr kumimoji="1" lang="en-US" altLang="zh-CN" dirty="0" smtClean="0"/>
              <a:t>()</a:t>
            </a:r>
          </a:p>
          <a:p>
            <a:r>
              <a:rPr kumimoji="1" lang="en-US" altLang="zh-CN" dirty="0" smtClean="0"/>
              <a:t>Content provider</a:t>
            </a:r>
          </a:p>
          <a:p>
            <a:pPr lvl="1"/>
            <a:r>
              <a:rPr kumimoji="1" lang="en-US" altLang="zh-CN" dirty="0" smtClean="0"/>
              <a:t>Mirror content provider</a:t>
            </a:r>
          </a:p>
          <a:p>
            <a:pPr lvl="1"/>
            <a:r>
              <a:rPr kumimoji="1" lang="en-US" altLang="zh-CN" dirty="0" smtClean="0"/>
              <a:t>System call </a:t>
            </a:r>
            <a:r>
              <a:rPr kumimoji="1" lang="en-US" altLang="zh-CN" dirty="0" err="1" smtClean="0"/>
              <a:t>ioctl</a:t>
            </a:r>
            <a:r>
              <a:rPr kumimoji="1" lang="en-US" altLang="zh-CN" dirty="0" smtClean="0"/>
              <a:t>(): redirect data request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Security policies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File isolation</a:t>
            </a:r>
          </a:p>
          <a:p>
            <a:r>
              <a:rPr kumimoji="1" lang="en-US" altLang="zh-CN" dirty="0" smtClean="0"/>
              <a:t>Multi-entity management &amp; RBAC</a:t>
            </a:r>
          </a:p>
          <a:p>
            <a:r>
              <a:rPr kumimoji="1" lang="en-US" altLang="zh-CN" dirty="0" smtClean="0"/>
              <a:t>Fine-grained file access control</a:t>
            </a:r>
          </a:p>
          <a:p>
            <a:r>
              <a:rPr kumimoji="1" lang="en-US" altLang="zh-CN" dirty="0" smtClean="0"/>
              <a:t>Content provider isolation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内容占位符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33536"/>
              </p:ext>
            </p:extLst>
          </p:nvPr>
        </p:nvGraphicFramePr>
        <p:xfrm>
          <a:off x="1676400" y="4495800"/>
          <a:ext cx="551272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公式" r:id="rId3" imgW="2095500" imgH="203200" progId="Equation.3">
                  <p:embed/>
                </p:oleObj>
              </mc:Choice>
              <mc:Fallback>
                <p:oleObj name="公式" r:id="rId3" imgW="209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4495800"/>
                        <a:ext cx="551272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7F7F7F"/>
                </a:solidFill>
              </a:rPr>
              <a:t>Introduction</a:t>
            </a:r>
          </a:p>
          <a:p>
            <a:r>
              <a:rPr kumimoji="1" lang="en-US" altLang="zh-CN" dirty="0" smtClean="0">
                <a:solidFill>
                  <a:srgbClr val="7F7F7F"/>
                </a:solidFill>
              </a:rPr>
              <a:t>Motivation</a:t>
            </a:r>
          </a:p>
          <a:p>
            <a:r>
              <a:rPr kumimoji="1" lang="en-US" altLang="zh-CN" dirty="0" smtClean="0">
                <a:solidFill>
                  <a:srgbClr val="7F7F7F"/>
                </a:solidFill>
              </a:rPr>
              <a:t>System Overview</a:t>
            </a:r>
          </a:p>
          <a:p>
            <a:r>
              <a:rPr kumimoji="1" lang="en-US" altLang="zh-CN" dirty="0" smtClean="0"/>
              <a:t>Evaluation</a:t>
            </a:r>
          </a:p>
          <a:p>
            <a:r>
              <a:rPr kumimoji="1" lang="en-US" altLang="zh-CN" dirty="0" smtClean="0">
                <a:solidFill>
                  <a:srgbClr val="7F7F7F"/>
                </a:solidFill>
              </a:rPr>
              <a:t>Conclusion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Effectiveness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Select 50 popular apps from Google Play</a:t>
            </a:r>
          </a:p>
          <a:p>
            <a:pPr lvl="1"/>
            <a:r>
              <a:rPr kumimoji="1" lang="en-US" altLang="zh-CN" dirty="0" smtClean="0"/>
              <a:t>35 file related apps, 15 contact provider related apps</a:t>
            </a:r>
          </a:p>
          <a:p>
            <a:pPr lvl="1"/>
            <a:r>
              <a:rPr kumimoji="1" lang="en-US" altLang="zh-CN" dirty="0" smtClean="0"/>
              <a:t>1 app crashes;  2 apps file path “/./</a:t>
            </a:r>
            <a:r>
              <a:rPr kumimoji="1" lang="en-US" altLang="zh-CN" dirty="0" err="1" smtClean="0"/>
              <a:t>sdcard</a:t>
            </a:r>
            <a:r>
              <a:rPr kumimoji="1" lang="en-US" altLang="zh-CN" dirty="0" smtClean="0"/>
              <a:t>”</a:t>
            </a:r>
          </a:p>
          <a:p>
            <a:pPr lvl="1"/>
            <a:r>
              <a:rPr kumimoji="1" lang="en-US" altLang="zh-CN" dirty="0" smtClean="0"/>
              <a:t>1 app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annot be rewritten; use “Intent” to directly start system contact manager app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74495"/>
              </p:ext>
            </p:extLst>
          </p:nvPr>
        </p:nvGraphicFramePr>
        <p:xfrm>
          <a:off x="304800" y="4876800"/>
          <a:ext cx="849781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936"/>
                <a:gridCol w="1295400"/>
                <a:gridCol w="2286000"/>
                <a:gridCol w="206248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File isolation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Multi-entity</a:t>
                      </a:r>
                      <a:r>
                        <a:rPr lang="en-US" altLang="zh-CN" baseline="0" dirty="0" smtClean="0"/>
                        <a:t> management &amp; RBAC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File-level</a:t>
                      </a:r>
                      <a:r>
                        <a:rPr lang="en-US" altLang="zh-CN" baseline="0" dirty="0" smtClean="0"/>
                        <a:t> granularity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Content provider isolation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Succeed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33/35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31/35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31/35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14/15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9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Android OS </a:t>
            </a:r>
            <a:r>
              <a:rPr kumimoji="1" lang="en-US" altLang="zh-CN" dirty="0" smtClean="0"/>
              <a:t>dominance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914400" y="5943600"/>
            <a:ext cx="7162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 eaLnBrk="1" hangingPunct="1"/>
            <a:r>
              <a:rPr kumimoji="1" lang="en-US" altLang="zh-CN" sz="2500" dirty="0"/>
              <a:t>Mobile OS Market </a:t>
            </a:r>
            <a:r>
              <a:rPr kumimoji="1" lang="en-US" altLang="zh-CN" sz="2500" dirty="0" smtClean="0"/>
              <a:t>Share, </a:t>
            </a:r>
            <a:r>
              <a:rPr kumimoji="1" lang="en-US" altLang="zh-CN" sz="2500" dirty="0"/>
              <a:t>by </a:t>
            </a:r>
            <a:r>
              <a:rPr kumimoji="1" lang="en-US" altLang="zh-CN" sz="2500" i="1" dirty="0" err="1"/>
              <a:t>dazeinfo.com</a:t>
            </a:r>
            <a:r>
              <a:rPr kumimoji="1" lang="en-US" altLang="zh-CN" sz="2500" dirty="0"/>
              <a:t>  </a:t>
            </a:r>
            <a:endParaRPr kumimoji="1" lang="zh-CN" altLang="en-US" sz="2500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67776" cy="43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Reliability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Select 1000 apps by popularity from Google Play in categories: Business, Finance, Medical, Productivity</a:t>
            </a:r>
          </a:p>
          <a:p>
            <a:r>
              <a:rPr kumimoji="1" lang="en-US" altLang="zh-CN" dirty="0" smtClean="0"/>
              <a:t>Execute by ADB Monkey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Original version also crash: 29 in 35</a:t>
            </a:r>
          </a:p>
          <a:p>
            <a:pPr lvl="1"/>
            <a:r>
              <a:rPr kumimoji="1" lang="en-US" altLang="zh-CN" dirty="0" smtClean="0"/>
              <a:t>Crash without code modification: 6 in 35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45592"/>
              </p:ext>
            </p:extLst>
          </p:nvPr>
        </p:nvGraphicFramePr>
        <p:xfrm>
          <a:off x="1371600" y="3962400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524000"/>
                <a:gridCol w="2133600"/>
                <a:gridCol w="15240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Succeed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Rewriting</a:t>
                      </a:r>
                      <a:r>
                        <a:rPr lang="en-US" altLang="zh-CN" baseline="0" dirty="0" smtClean="0"/>
                        <a:t> failure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Crash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953 (95.3%)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 (1.2%)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 (3.5%)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Impact of application rewriting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Micro: overall latency in 1000 data access:</a:t>
            </a:r>
          </a:p>
          <a:p>
            <a:r>
              <a:rPr kumimoji="1" lang="en-US" altLang="zh-CN" dirty="0" smtClean="0"/>
              <a:t>Macro: overall time for human to open/close a window rendering the privileged data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46210"/>
              </p:ext>
            </p:extLst>
          </p:nvPr>
        </p:nvGraphicFramePr>
        <p:xfrm>
          <a:off x="1143000" y="3886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 smtClean="0"/>
                        <a:t>File system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 smtClean="0"/>
                        <a:t>Content</a:t>
                      </a:r>
                      <a:r>
                        <a:rPr lang="en-US" altLang="zh-CN" baseline="0" dirty="0" smtClean="0"/>
                        <a:t> provider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Original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AppShield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Original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AppShield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Micro (s)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7.303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9.014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Macro (s)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1.194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内容占位符 4" descr="memory&amp;applicationsiz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9" r="-27229"/>
          <a:stretch>
            <a:fillRect/>
          </a:stretch>
        </p:blipFill>
        <p:spPr>
          <a:xfrm>
            <a:off x="762000" y="1295400"/>
            <a:ext cx="7086600" cy="38973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3000" y="5562601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Average memory usage increment: 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28840.3KB</a:t>
            </a:r>
            <a:endParaRPr lang="en-US" altLang="zh-CN" sz="2400" dirty="0" smtClean="0"/>
          </a:p>
          <a:p>
            <a:r>
              <a:rPr kumimoji="1" lang="en-US" altLang="zh-CN" sz="2400" dirty="0" smtClean="0"/>
              <a:t>Average code size increment: 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33.7KB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84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Comparision</a:t>
            </a:r>
            <a:endParaRPr kumimoji="1"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539856"/>
              </p:ext>
            </p:extLst>
          </p:nvPr>
        </p:nvGraphicFramePr>
        <p:xfrm>
          <a:off x="152400" y="2057400"/>
          <a:ext cx="8839202" cy="4048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7800"/>
                <a:gridCol w="1143000"/>
                <a:gridCol w="1197430"/>
                <a:gridCol w="1012370"/>
                <a:gridCol w="1219200"/>
                <a:gridCol w="1447800"/>
                <a:gridCol w="1371602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AirWatch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MOCANA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GOOD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Citrix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Android 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AppShield</a:t>
                      </a:r>
                      <a:r>
                        <a:rPr lang="en-US" altLang="zh-CN" b="1" dirty="0" smtClean="0"/>
                        <a:t> *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Method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SDK</a:t>
                      </a:r>
                      <a:r>
                        <a:rPr lang="en-US" altLang="zh-CN" baseline="0" dirty="0" smtClean="0"/>
                        <a:t> &amp; App rewriting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App rewriting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SDK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SDK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OS modification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baseline="0" dirty="0" smtClean="0"/>
                        <a:t>App rewriting</a:t>
                      </a:r>
                      <a:endParaRPr lang="zh-CN" alt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Isolation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Sandbox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Sandbox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Sandbox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Encryption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Sandbox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Multi-entity</a:t>
                      </a:r>
                      <a:r>
                        <a:rPr lang="en-US" altLang="zh-CN" baseline="0" dirty="0" smtClean="0"/>
                        <a:t> management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RBAC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Yes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Granularity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Static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Static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Coarse dynamic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Static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Coarse dynamic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File-level dynamic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Sharing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Online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Online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Online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Local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Portability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High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High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High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High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High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AppShield enforces arbitrary access control policies in the scenario of MAM</a:t>
            </a:r>
          </a:p>
          <a:p>
            <a:r>
              <a:rPr kumimoji="1" lang="en-US" altLang="zh-CN" dirty="0" smtClean="0"/>
              <a:t>Application rewriting</a:t>
            </a:r>
          </a:p>
          <a:p>
            <a:pPr lvl="1"/>
            <a:r>
              <a:rPr kumimoji="1" lang="en-US" altLang="zh-CN" dirty="0" smtClean="0"/>
              <a:t>No dependency on OS, high portability</a:t>
            </a:r>
          </a:p>
          <a:p>
            <a:pPr lvl="1"/>
            <a:r>
              <a:rPr kumimoji="1" lang="en-US" altLang="zh-CN" dirty="0" smtClean="0"/>
              <a:t>System call hooking, complete mediation</a:t>
            </a:r>
            <a:endParaRPr kumimoji="1" lang="en-US" altLang="zh-CN" dirty="0"/>
          </a:p>
          <a:p>
            <a:r>
              <a:rPr kumimoji="1" lang="en-US" altLang="zh-CN" dirty="0" smtClean="0"/>
              <a:t>Low overhead and impact on the </a:t>
            </a:r>
            <a:r>
              <a:rPr kumimoji="1" lang="en-US" altLang="zh-CN" smtClean="0"/>
              <a:t>original app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743200" y="28194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400" dirty="0" smtClean="0"/>
              <a:t>Thank you!</a:t>
            </a:r>
            <a:endParaRPr kumimoji="1" lang="zh-CN" altLang="en-US" sz="6400" dirty="0"/>
          </a:p>
        </p:txBody>
      </p:sp>
      <p:sp>
        <p:nvSpPr>
          <p:cNvPr id="2" name="文本框 1"/>
          <p:cNvSpPr txBox="1"/>
          <p:nvPr/>
        </p:nvSpPr>
        <p:spPr>
          <a:xfrm>
            <a:off x="1295400" y="4953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i="1" dirty="0"/>
              <a:t>http://</a:t>
            </a:r>
            <a:r>
              <a:rPr kumimoji="1" lang="en-US" altLang="zh-CN" sz="3200" i="1" dirty="0" err="1"/>
              <a:t>list.cs.northwestern.edu</a:t>
            </a:r>
            <a:r>
              <a:rPr kumimoji="1" lang="en-US" altLang="zh-CN" sz="3200" i="1" dirty="0"/>
              <a:t>/mobile/</a:t>
            </a:r>
            <a:endParaRPr kumimoji="1" lang="zh-CN" altLang="en-US" sz="3200" i="1" dirty="0"/>
          </a:p>
        </p:txBody>
      </p:sp>
      <p:sp>
        <p:nvSpPr>
          <p:cNvPr id="5" name="文本框 4"/>
          <p:cNvSpPr txBox="1"/>
          <p:nvPr/>
        </p:nvSpPr>
        <p:spPr>
          <a:xfrm>
            <a:off x="2514600" y="4191000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000" dirty="0" smtClean="0"/>
              <a:t>Questions?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902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System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all </a:t>
            </a:r>
            <a:r>
              <a:rPr kumimoji="1" lang="en-US" altLang="zh-CN" dirty="0"/>
              <a:t>h</a:t>
            </a:r>
            <a:r>
              <a:rPr kumimoji="1" lang="en-US" altLang="zh-CN" dirty="0" smtClean="0"/>
              <a:t>ooking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图片 6" descr="android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5999"/>
            <a:ext cx="3505200" cy="3814242"/>
          </a:xfrm>
          <a:prstGeom prst="rect">
            <a:avLst/>
          </a:prstGeom>
        </p:spPr>
      </p:pic>
      <p:pic>
        <p:nvPicPr>
          <p:cNvPr id="8" name="图片 7" descr="androidstac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634458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Android malware/spyware</a:t>
            </a:r>
            <a:endParaRPr kumimoji="1" lang="zh-CN" altLang="en-US" dirty="0"/>
          </a:p>
        </p:txBody>
      </p:sp>
      <p:pic>
        <p:nvPicPr>
          <p:cNvPr id="5" name="内容占位符 4" descr="kaspersky_labs_mobile_malware_detected_in_2013_by_platform_and_category-100388097-orig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3" r="-13533"/>
          <a:stretch>
            <a:fillRect/>
          </a:stretch>
        </p:blipFill>
        <p:spPr/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Birth of </a:t>
            </a:r>
            <a:r>
              <a:rPr kumimoji="1" lang="en-US" altLang="zh-CN" dirty="0" smtClean="0"/>
              <a:t>bring</a:t>
            </a:r>
            <a:r>
              <a:rPr kumimoji="1" lang="en-US" altLang="zh-CN" dirty="0"/>
              <a:t>-your-own-</a:t>
            </a:r>
            <a:r>
              <a:rPr kumimoji="1" lang="en-US" altLang="zh-CN" dirty="0" smtClean="0"/>
              <a:t>device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157" y="4902667"/>
            <a:ext cx="2362200" cy="1574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52600"/>
            <a:ext cx="1524000" cy="1524000"/>
          </a:xfrm>
          <a:prstGeom prst="rect">
            <a:avLst/>
          </a:prstGeom>
        </p:spPr>
      </p:pic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076687940"/>
              </p:ext>
            </p:extLst>
          </p:nvPr>
        </p:nvGraphicFramePr>
        <p:xfrm>
          <a:off x="844782" y="1828800"/>
          <a:ext cx="6165618" cy="439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34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Policies required in BYOD</a:t>
            </a:r>
            <a:endParaRPr kumimoji="1" lang="zh-CN" altLang="en-US" dirty="0"/>
          </a:p>
        </p:txBody>
      </p:sp>
      <p:pic>
        <p:nvPicPr>
          <p:cNvPr id="5" name="内容占位符 4" descr="sec_policy_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43" b="-32943"/>
          <a:stretch>
            <a:fillRect/>
          </a:stretch>
        </p:blipFill>
        <p:spPr>
          <a:xfrm>
            <a:off x="24925" y="1447800"/>
            <a:ext cx="9144641" cy="5029200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7F7F7F"/>
                </a:solidFill>
              </a:rPr>
              <a:t>Introduction</a:t>
            </a:r>
          </a:p>
          <a:p>
            <a:r>
              <a:rPr kumimoji="1" lang="en-US" altLang="zh-CN" dirty="0" smtClean="0"/>
              <a:t>Motivation</a:t>
            </a:r>
          </a:p>
          <a:p>
            <a:r>
              <a:rPr kumimoji="1" lang="en-US" altLang="zh-CN" dirty="0" smtClean="0">
                <a:solidFill>
                  <a:srgbClr val="7F7F7F"/>
                </a:solidFill>
              </a:rPr>
              <a:t>System Overview</a:t>
            </a:r>
          </a:p>
          <a:p>
            <a:r>
              <a:rPr kumimoji="1" lang="en-US" altLang="zh-CN" dirty="0" smtClean="0">
                <a:solidFill>
                  <a:srgbClr val="7F7F7F"/>
                </a:solidFill>
              </a:rPr>
              <a:t>Evaluation</a:t>
            </a:r>
          </a:p>
          <a:p>
            <a:r>
              <a:rPr kumimoji="1" lang="en-US" altLang="zh-CN" dirty="0" smtClean="0">
                <a:solidFill>
                  <a:srgbClr val="7F7F7F"/>
                </a:solidFill>
              </a:rPr>
              <a:t>Conclusion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kumimoji="1" lang="en-US" altLang="zh-CN" dirty="0" smtClean="0"/>
              <a:t>Common deployment of MAM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zh-CN" b="1" dirty="0" smtClean="0"/>
          </a:p>
          <a:p>
            <a:pPr lvl="1"/>
            <a:r>
              <a:rPr kumimoji="1" lang="en-US" altLang="zh-CN" b="1" dirty="0"/>
              <a:t>Application </a:t>
            </a:r>
            <a:r>
              <a:rPr kumimoji="1" lang="en-US" altLang="zh-CN" b="1" dirty="0" smtClean="0"/>
              <a:t>rewriting</a:t>
            </a:r>
          </a:p>
          <a:p>
            <a:pPr lvl="2"/>
            <a:r>
              <a:rPr kumimoji="1" lang="en-US" altLang="zh-CN" dirty="0" smtClean="0"/>
              <a:t>Mocana, AirWatch</a:t>
            </a:r>
          </a:p>
          <a:p>
            <a:pPr lvl="2"/>
            <a:r>
              <a:rPr kumimoji="1" lang="en-US" altLang="zh-CN" dirty="0" smtClean="0"/>
              <a:t>Work </a:t>
            </a:r>
            <a:r>
              <a:rPr kumimoji="1" lang="en-US" altLang="zh-CN" dirty="0"/>
              <a:t>on all devices, NOT on all applications</a:t>
            </a:r>
          </a:p>
          <a:p>
            <a:pPr lvl="1"/>
            <a:r>
              <a:rPr kumimoji="1" lang="en-US" altLang="zh-CN" dirty="0" smtClean="0"/>
              <a:t>SDK</a:t>
            </a:r>
          </a:p>
          <a:p>
            <a:pPr lvl="2"/>
            <a:r>
              <a:rPr kumimoji="1" lang="en-US" altLang="zh-CN" dirty="0" smtClean="0"/>
              <a:t>Good, Citrix, AirWatch</a:t>
            </a:r>
          </a:p>
          <a:p>
            <a:pPr lvl="2"/>
            <a:r>
              <a:rPr kumimoji="1" lang="en-US" altLang="zh-CN" dirty="0" smtClean="0"/>
              <a:t>Work </a:t>
            </a:r>
            <a:r>
              <a:rPr kumimoji="1" lang="en-US" altLang="zh-CN" dirty="0"/>
              <a:t>on all applications, </a:t>
            </a:r>
            <a:r>
              <a:rPr kumimoji="1" lang="en-US" altLang="zh-CN" dirty="0" smtClean="0"/>
              <a:t>extra </a:t>
            </a:r>
            <a:r>
              <a:rPr kumimoji="1" lang="en-US" altLang="zh-CN" dirty="0"/>
              <a:t>developer support</a:t>
            </a:r>
          </a:p>
          <a:p>
            <a:pPr lvl="1"/>
            <a:r>
              <a:rPr kumimoji="1" lang="en-US" altLang="zh-CN" dirty="0" smtClean="0"/>
              <a:t>OS Modification</a:t>
            </a:r>
          </a:p>
          <a:p>
            <a:pPr lvl="2"/>
            <a:r>
              <a:rPr kumimoji="1" lang="en-US" altLang="zh-CN" i="1" dirty="0" smtClean="0"/>
              <a:t>Android for work </a:t>
            </a:r>
            <a:r>
              <a:rPr kumimoji="1" lang="en-US" altLang="zh-CN" dirty="0" smtClean="0"/>
              <a:t>on </a:t>
            </a:r>
            <a:r>
              <a:rPr kumimoji="1" lang="en-US" altLang="zh-CN" dirty="0"/>
              <a:t>Android </a:t>
            </a:r>
            <a:r>
              <a:rPr kumimoji="1" lang="en-US" altLang="zh-CN" dirty="0" smtClean="0"/>
              <a:t>5.0 and above</a:t>
            </a:r>
          </a:p>
          <a:p>
            <a:pPr lvl="2"/>
            <a:r>
              <a:rPr kumimoji="1" lang="en-US" altLang="zh-CN" dirty="0"/>
              <a:t>D</a:t>
            </a:r>
            <a:r>
              <a:rPr kumimoji="1" lang="en-US" altLang="zh-CN" dirty="0" smtClean="0"/>
              <a:t>ependencies </a:t>
            </a:r>
            <a:r>
              <a:rPr kumimoji="1" lang="en-US" altLang="zh-CN" dirty="0"/>
              <a:t>on OS versions or </a:t>
            </a:r>
            <a:r>
              <a:rPr kumimoji="1" lang="en-US" altLang="zh-CN" dirty="0" smtClean="0"/>
              <a:t>customization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L</a:t>
            </a:r>
            <a:r>
              <a:rPr kumimoji="1" lang="en-US" altLang="zh-CN" dirty="0" smtClean="0"/>
              <a:t>imitation </a:t>
            </a:r>
            <a:r>
              <a:rPr kumimoji="1" lang="en-US" altLang="zh-CN" dirty="0"/>
              <a:t>of portability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android_di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8057"/>
            <a:ext cx="4876800" cy="3080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Android segmentation</a:t>
            </a:r>
            <a:endParaRPr kumimoji="1" lang="zh-CN" altLang="en-US" dirty="0"/>
          </a:p>
        </p:txBody>
      </p:sp>
      <p:pic>
        <p:nvPicPr>
          <p:cNvPr id="5" name="内容占位符 4" descr="timedist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4" r="-17094"/>
          <a:stretch>
            <a:fillRect/>
          </a:stretch>
        </p:blipFill>
        <p:spPr>
          <a:xfrm>
            <a:off x="3276600" y="1345186"/>
            <a:ext cx="6629400" cy="3645914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5105400" y="5221068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Android OS distribution snapshot in March </a:t>
            </a:r>
            <a:r>
              <a:rPr kumimoji="1" lang="en-US" altLang="zh-CN" sz="2400" dirty="0" smtClean="0"/>
              <a:t>2015 and September 2016</a:t>
            </a:r>
            <a:endParaRPr kumimoji="1" lang="zh-CN" alt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005128"/>
            <a:ext cx="5400944" cy="27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Desired system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zh-CN" dirty="0" smtClean="0"/>
              <a:t>Generality</a:t>
            </a:r>
          </a:p>
          <a:p>
            <a:pPr lvl="1"/>
            <a:r>
              <a:rPr kumimoji="1" lang="en-US" altLang="zh-CN" dirty="0" smtClean="0"/>
              <a:t>Convert any personal app to a business version</a:t>
            </a:r>
          </a:p>
          <a:p>
            <a:r>
              <a:rPr kumimoji="1" lang="en-US" altLang="zh-CN" dirty="0" smtClean="0"/>
              <a:t>Ability of enforcing arbitrary access control policies</a:t>
            </a:r>
          </a:p>
          <a:p>
            <a:pPr lvl="1"/>
            <a:r>
              <a:rPr kumimoji="1" lang="en-US" altLang="zh-CN" dirty="0" smtClean="0"/>
              <a:t>Multi-entity management, Role-based access control (RBAC), granularity…</a:t>
            </a:r>
          </a:p>
          <a:p>
            <a:r>
              <a:rPr kumimoji="1" lang="en-US" altLang="zh-CN" dirty="0"/>
              <a:t>Portability</a:t>
            </a:r>
          </a:p>
          <a:p>
            <a:pPr lvl="1"/>
            <a:r>
              <a:rPr kumimoji="1" lang="en-US" altLang="zh-CN" dirty="0"/>
              <a:t>No modifications (dependencies) on </a:t>
            </a:r>
            <a:r>
              <a:rPr kumimoji="1" lang="en-US" altLang="zh-CN" dirty="0" smtClean="0"/>
              <a:t>OS</a:t>
            </a:r>
          </a:p>
          <a:p>
            <a:r>
              <a:rPr kumimoji="1" lang="en-US" altLang="zh-CN" dirty="0" smtClean="0"/>
              <a:t>Completeness</a:t>
            </a:r>
          </a:p>
          <a:p>
            <a:pPr lvl="1"/>
            <a:r>
              <a:rPr kumimoji="1" lang="en-US" altLang="zh-CN" dirty="0" smtClean="0"/>
              <a:t>Stealthy channels: reflection, native code, dynamic load </a:t>
            </a:r>
          </a:p>
          <a:p>
            <a:r>
              <a:rPr kumimoji="1" lang="en-US" altLang="zh-CN" dirty="0" smtClean="0"/>
              <a:t>Cross-platform</a:t>
            </a:r>
          </a:p>
          <a:p>
            <a:pPr lvl="1"/>
            <a:r>
              <a:rPr kumimoji="1" lang="en-US" altLang="zh-CN" dirty="0" smtClean="0"/>
              <a:t>Extend to other platforms, e.g. iOS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15656</TotalTime>
  <Words>828</Words>
  <Application>Microsoft Office PowerPoint</Application>
  <PresentationFormat>On-screen Show (4:3)</PresentationFormat>
  <Paragraphs>246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公式</vt:lpstr>
      <vt:lpstr>AppShield: Enabling Multi-entity Access Control Cross Platforms for Mobile App Management</vt:lpstr>
      <vt:lpstr>Android OS dominance</vt:lpstr>
      <vt:lpstr>Android malware/spyware</vt:lpstr>
      <vt:lpstr>Birth of bring-your-own-device</vt:lpstr>
      <vt:lpstr>Policies required in BYOD</vt:lpstr>
      <vt:lpstr>Outline</vt:lpstr>
      <vt:lpstr>Common deployment of MAM</vt:lpstr>
      <vt:lpstr>Android segmentation</vt:lpstr>
      <vt:lpstr>Desired system</vt:lpstr>
      <vt:lpstr>Challenges</vt:lpstr>
      <vt:lpstr>Contributions</vt:lpstr>
      <vt:lpstr>Outline</vt:lpstr>
      <vt:lpstr>Security model</vt:lpstr>
      <vt:lpstr>Application rewriting </vt:lpstr>
      <vt:lpstr>Proxy-based data access  mechanism</vt:lpstr>
      <vt:lpstr>Shield the privileged data</vt:lpstr>
      <vt:lpstr>Security policies</vt:lpstr>
      <vt:lpstr>Outline</vt:lpstr>
      <vt:lpstr>Effectiveness</vt:lpstr>
      <vt:lpstr>Reliability</vt:lpstr>
      <vt:lpstr>Impact of application rewriting</vt:lpstr>
      <vt:lpstr>Comparision</vt:lpstr>
      <vt:lpstr>Conclusion</vt:lpstr>
      <vt:lpstr>PowerPoint Presentation</vt:lpstr>
      <vt:lpstr>System call hooking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AppsPlayground: Automatic Security Analysis of Android Applications</dc:title>
  <dc:creator>vaibhav</dc:creator>
  <cp:lastModifiedBy>Yan Chen</cp:lastModifiedBy>
  <cp:revision>358</cp:revision>
  <cp:lastPrinted>2016-09-30T21:34:06Z</cp:lastPrinted>
  <dcterms:created xsi:type="dcterms:W3CDTF">2013-02-06T16:22:28Z</dcterms:created>
  <dcterms:modified xsi:type="dcterms:W3CDTF">2016-09-30T22:31:43Z</dcterms:modified>
</cp:coreProperties>
</file>