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</p:sldMasterIdLst>
  <p:notesMasterIdLst>
    <p:notesMasterId r:id="rId50"/>
  </p:notesMasterIdLst>
  <p:handoutMasterIdLst>
    <p:handoutMasterId r:id="rId51"/>
  </p:handoutMasterIdLst>
  <p:sldIdLst>
    <p:sldId id="456" r:id="rId4"/>
    <p:sldId id="580" r:id="rId5"/>
    <p:sldId id="605" r:id="rId6"/>
    <p:sldId id="420" r:id="rId7"/>
    <p:sldId id="608" r:id="rId8"/>
    <p:sldId id="665" r:id="rId9"/>
    <p:sldId id="579" r:id="rId10"/>
    <p:sldId id="664" r:id="rId11"/>
    <p:sldId id="610" r:id="rId12"/>
    <p:sldId id="561" r:id="rId13"/>
    <p:sldId id="593" r:id="rId14"/>
    <p:sldId id="521" r:id="rId15"/>
    <p:sldId id="596" r:id="rId16"/>
    <p:sldId id="635" r:id="rId17"/>
    <p:sldId id="636" r:id="rId18"/>
    <p:sldId id="597" r:id="rId19"/>
    <p:sldId id="598" r:id="rId20"/>
    <p:sldId id="599" r:id="rId21"/>
    <p:sldId id="656" r:id="rId22"/>
    <p:sldId id="655" r:id="rId23"/>
    <p:sldId id="601" r:id="rId24"/>
    <p:sldId id="519" r:id="rId25"/>
    <p:sldId id="638" r:id="rId26"/>
    <p:sldId id="602" r:id="rId27"/>
    <p:sldId id="600" r:id="rId28"/>
    <p:sldId id="594" r:id="rId29"/>
    <p:sldId id="595" r:id="rId30"/>
    <p:sldId id="592" r:id="rId31"/>
    <p:sldId id="657" r:id="rId32"/>
    <p:sldId id="658" r:id="rId33"/>
    <p:sldId id="659" r:id="rId34"/>
    <p:sldId id="660" r:id="rId35"/>
    <p:sldId id="661" r:id="rId36"/>
    <p:sldId id="653" r:id="rId37"/>
    <p:sldId id="604" r:id="rId38"/>
    <p:sldId id="654" r:id="rId39"/>
    <p:sldId id="624" r:id="rId40"/>
    <p:sldId id="625" r:id="rId41"/>
    <p:sldId id="626" r:id="rId42"/>
    <p:sldId id="627" r:id="rId43"/>
    <p:sldId id="628" r:id="rId44"/>
    <p:sldId id="629" r:id="rId45"/>
    <p:sldId id="662" r:id="rId46"/>
    <p:sldId id="632" r:id="rId47"/>
    <p:sldId id="663" r:id="rId48"/>
    <p:sldId id="493" r:id="rId4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78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1F"/>
    <a:srgbClr val="9BDBFF"/>
    <a:srgbClr val="214FCF"/>
    <a:srgbClr val="F19027"/>
    <a:srgbClr val="004266"/>
    <a:srgbClr val="0081D0"/>
    <a:srgbClr val="83D1F5"/>
    <a:srgbClr val="5DC9EE"/>
    <a:srgbClr val="204970"/>
    <a:srgbClr val="00B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260" autoAdjust="0"/>
    <p:restoredTop sz="85642" autoAdjust="0"/>
  </p:normalViewPr>
  <p:slideViewPr>
    <p:cSldViewPr>
      <p:cViewPr varScale="1">
        <p:scale>
          <a:sx n="72" d="100"/>
          <a:sy n="72" d="100"/>
        </p:scale>
        <p:origin x="980" y="48"/>
      </p:cViewPr>
      <p:guideLst>
        <p:guide orient="horz" pos="732"/>
        <p:guide orient="horz" pos="3078"/>
        <p:guide pos="5568"/>
        <p:guide pos="192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72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5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10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aseline="0" dirty="0">
              <a:ea typeface="宋体" charset="-122"/>
            </a:endParaRPr>
          </a:p>
          <a:p>
            <a:r>
              <a:rPr lang="en-US" dirty="0"/>
              <a:t>In the rightmost path, </a:t>
            </a:r>
            <a:r>
              <a:rPr lang="en-US" dirty="0" err="1"/>
              <a:t>NtGdiCreateCompatibleDC</a:t>
            </a:r>
            <a:endParaRPr lang="en-US" dirty="0"/>
          </a:p>
          <a:p>
            <a:r>
              <a:rPr lang="en-US" dirty="0"/>
              <a:t>is invoked to create a memory device context (DC); then </a:t>
            </a:r>
            <a:r>
              <a:rPr lang="en-US" dirty="0" err="1"/>
              <a:t>NtG</a:t>
            </a:r>
            <a:endParaRPr lang="en-US" dirty="0"/>
          </a:p>
          <a:p>
            <a:r>
              <a:rPr lang="en-US" dirty="0" err="1"/>
              <a:t>diCreateCompatibleBitmap</a:t>
            </a:r>
            <a:r>
              <a:rPr lang="en-US" dirty="0"/>
              <a:t> creates a bitmap and place</a:t>
            </a:r>
          </a:p>
          <a:p>
            <a:r>
              <a:rPr lang="en-US" dirty="0"/>
              <a:t>it in the memory DC; afterwards </a:t>
            </a:r>
            <a:r>
              <a:rPr lang="en-US" dirty="0" err="1"/>
              <a:t>NtGdiBitBlt</a:t>
            </a:r>
            <a:r>
              <a:rPr lang="en-US" dirty="0"/>
              <a:t> copies the</a:t>
            </a:r>
          </a:p>
          <a:p>
            <a:r>
              <a:rPr lang="en-US" dirty="0"/>
              <a:t>on-screen image into the memory DC; finally, </a:t>
            </a:r>
            <a:r>
              <a:rPr lang="en-US" dirty="0" err="1"/>
              <a:t>NtGdiExtGet</a:t>
            </a:r>
            <a:endParaRPr lang="en-US" dirty="0"/>
          </a:p>
          <a:p>
            <a:r>
              <a:rPr lang="en-US" dirty="0" err="1"/>
              <a:t>ObjectW</a:t>
            </a:r>
            <a:r>
              <a:rPr lang="en-US" dirty="0"/>
              <a:t> and </a:t>
            </a:r>
            <a:r>
              <a:rPr lang="en-US" dirty="0" err="1"/>
              <a:t>NtGdiDeleteObjectApp</a:t>
            </a:r>
            <a:r>
              <a:rPr lang="en-US" dirty="0"/>
              <a:t> are invoked to do</a:t>
            </a:r>
          </a:p>
          <a:p>
            <a:r>
              <a:rPr lang="en-US" dirty="0"/>
              <a:t>the rounding-off work, and the task of screen grabbing is completed.</a:t>
            </a:r>
            <a:endParaRPr lang="en-US" sz="11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57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a typeface="宋体" panose="02010600030101010101" pitchFamily="2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In each</a:t>
            </a:r>
            <a:r>
              <a:rPr lang="en-US" altLang="zh-CN" sz="1000" baseline="0" dirty="0">
                <a:ea typeface="宋体" panose="02010600030101010101" pitchFamily="2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a typeface="宋体" panose="02010600030101010101" pitchFamily="2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In each</a:t>
            </a:r>
            <a:r>
              <a:rPr lang="en-US" altLang="zh-CN" sz="1000" baseline="0" dirty="0">
                <a:ea typeface="宋体" panose="02010600030101010101" pitchFamily="2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5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2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6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Find the key called “</a:t>
            </a:r>
            <a:r>
              <a:rPr lang="en-US" sz="1000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MachineGuid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” this key is generated uniquely during the installation of Windows and it won’t change regardless of any hardware swap.</a:t>
            </a:r>
            <a:r>
              <a:rPr lang="en-US" sz="1000" b="0" i="0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 It won’t change unless you do a fresh reinstall of Windows.  (uniquely Identify A Windows Machine)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23KB/s = 1.38MB/min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32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2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11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RAT-initialization and RAT-per-functionality: 1,271,049 and 5,080,212 system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6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349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3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System Call Reordering Attack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600" dirty="0"/>
              <a:t>Obfuscation Attack</a:t>
            </a:r>
            <a:endParaRPr lang="en-US" altLang="zh-CN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23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4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98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4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7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9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8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3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0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3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</a:t>
            </a:r>
            <a:r>
              <a:rPr lang="en-US" sz="10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reorde</a:t>
            </a:r>
            <a:endParaRPr lang="en-US" sz="10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000" b="0" i="0" u="none" strike="noStrike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 details: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a target process and get its PID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attacks with either one implementation mentioned above </a:t>
            </a:r>
          </a:p>
          <a:p>
            <a:pPr marL="1706245" lvl="3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E.g., executing&lt; </a:t>
            </a:r>
            <a:r>
              <a:rPr lang="en-US" sz="1600" dirty="0" smtClean="0"/>
              <a:t>inject.exe </a:t>
            </a:r>
            <a:r>
              <a:rPr lang="en-US" sz="1600" dirty="0" err="1" smtClean="0"/>
              <a:t>targetPID</a:t>
            </a:r>
            <a:r>
              <a:rPr lang="en-US" sz="1600" dirty="0" smtClean="0"/>
              <a:t>&gt;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the execution of the original target process, as well as both the after-injection target process and the APT process, and collect traces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ring 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201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98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specifically including randomly inserting branches within a basic block, reordering instructions, encrypting string variables, and dummy code insertion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78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000" b="0" kern="1300" dirty="0">
                <a:solidFill>
                  <a:schemeClr val="bg2"/>
                </a:solidFill>
              </a:rPr>
              <a:t>Fine-Grained, Evasion-Resilient and Real-time RAT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7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ea typeface="宋体" panose="02010600030101010101" pitchFamily="2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000" dirty="0">
                <a:ea typeface="宋体" panose="02010600030101010101" pitchFamily="2" charset="-122"/>
              </a:rPr>
              <a:t>In each</a:t>
            </a:r>
            <a:r>
              <a:rPr lang="en-US" altLang="zh-CN" sz="1000" baseline="0" dirty="0">
                <a:ea typeface="宋体" panose="02010600030101010101" pitchFamily="2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1000" dirty="0">
              <a:ea typeface="宋体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Generated signatures for both determining the functionality and discerning between malicious and benign</a:t>
            </a: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dirty="0"/>
              <a:t>Thus, with tens of RAT samples available, it is feasible to identify all the core system call sequences possibly used for this PHF.</a:t>
            </a:r>
          </a:p>
          <a:p>
            <a:r>
              <a:rPr lang="en-US" altLang="zh-CN" sz="1000" dirty="0"/>
              <a:t>signatures regions of system calls</a:t>
            </a:r>
            <a:endParaRPr lang="en-US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2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 algn="ctr">
              <a:buNone/>
              <a:defRPr sz="22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93CBEE6D-2DF1-EC40-8D5F-10D2409747AD}" type="datetime1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D3E331F-65DC-3248-94C4-0E4F15F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1_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/>
        </p:nvSpPr>
        <p:spPr>
          <a:xfrm>
            <a:off x="0" y="-2"/>
            <a:ext cx="9144000" cy="9264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37" name="Shape 637"/>
          <p:cNvSpPr/>
          <p:nvPr/>
        </p:nvSpPr>
        <p:spPr>
          <a:xfrm>
            <a:off x="0" y="5405168"/>
            <a:ext cx="9144000" cy="3098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38" name="Shape 638"/>
          <p:cNvSpPr/>
          <p:nvPr/>
        </p:nvSpPr>
        <p:spPr>
          <a:xfrm>
            <a:off x="1" y="920285"/>
            <a:ext cx="9144001" cy="2"/>
          </a:xfrm>
          <a:prstGeom prst="line">
            <a:avLst/>
          </a:prstGeom>
          <a:ln w="3175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 sz="1200"/>
          </a:p>
        </p:txBody>
      </p:sp>
      <p:sp>
        <p:nvSpPr>
          <p:cNvPr id="639" name="Shape 639"/>
          <p:cNvSpPr/>
          <p:nvPr/>
        </p:nvSpPr>
        <p:spPr>
          <a:xfrm>
            <a:off x="1" y="5405168"/>
            <a:ext cx="9144001" cy="2"/>
          </a:xfrm>
          <a:prstGeom prst="line">
            <a:avLst/>
          </a:prstGeom>
          <a:ln w="3175">
            <a:solidFill>
              <a:srgbClr val="D9D9D9"/>
            </a:solidFill>
          </a:ln>
        </p:spPr>
        <p:txBody>
          <a:bodyPr lIns="45718" tIns="45718" rIns="45718" bIns="45718"/>
          <a:lstStyle/>
          <a:p>
            <a:endParaRPr sz="1200"/>
          </a:p>
        </p:txBody>
      </p:sp>
      <p:sp>
        <p:nvSpPr>
          <p:cNvPr id="640" name="Shape 640"/>
          <p:cNvSpPr/>
          <p:nvPr/>
        </p:nvSpPr>
        <p:spPr>
          <a:xfrm>
            <a:off x="397565" y="-1"/>
            <a:ext cx="673655" cy="41037"/>
          </a:xfrm>
          <a:prstGeom prst="rect">
            <a:avLst/>
          </a:prstGeom>
          <a:solidFill>
            <a:srgbClr val="E7535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41" name="Shape 641"/>
          <p:cNvSpPr/>
          <p:nvPr/>
        </p:nvSpPr>
        <p:spPr>
          <a:xfrm>
            <a:off x="1071218" y="-1"/>
            <a:ext cx="673654" cy="41037"/>
          </a:xfrm>
          <a:prstGeom prst="rect">
            <a:avLst/>
          </a:prstGeom>
          <a:solidFill>
            <a:srgbClr val="4E566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642" name="Shape 642"/>
          <p:cNvSpPr>
            <a:spLocks noGrp="1"/>
          </p:cNvSpPr>
          <p:nvPr>
            <p:ph type="title"/>
          </p:nvPr>
        </p:nvSpPr>
        <p:spPr>
          <a:xfrm>
            <a:off x="291545" y="174088"/>
            <a:ext cx="5931457" cy="4762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>
                <a:solidFill>
                  <a:srgbClr val="4E5663"/>
                </a:solidFill>
                <a:uFill>
                  <a:solidFill>
                    <a:srgbClr val="4E5663"/>
                  </a:solidFill>
                </a:uFill>
                <a:latin typeface="Bebas Neue"/>
                <a:ea typeface="Bebas Neue"/>
                <a:cs typeface="Bebas Neue"/>
                <a:sym typeface="Bebas Neue"/>
              </a:defRPr>
            </a:lvl1pPr>
          </a:lstStyle>
          <a:p>
            <a:r>
              <a:t>标题文本</a:t>
            </a:r>
          </a:p>
        </p:txBody>
      </p:sp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xfrm>
            <a:off x="8708737" y="5409686"/>
            <a:ext cx="127001" cy="1411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1255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E405ACA-EFD1-4ACF-B5FA-A75A7701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633E5C-D136-4450-9FB6-3DE96D4C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0FB5A90-72F2-42BE-A2DD-2D81E0A1F7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7C75351A-0F88-4EDB-B2D1-B3517CE0D24C}" type="datetimeFigureOut">
              <a:rPr lang="zh-CN" altLang="en-US" smtClean="0"/>
              <a:t>2018/2/23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CAB237-7A96-423D-A094-86ECC387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F222C5-1BF0-407A-9405-1D241BB1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/>
          <a:p>
            <a:fld id="{0A5C6577-359E-4292-B53D-B8789B5D6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0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14" r:id="rId12"/>
    <p:sldLayoutId id="2147483845" r:id="rId13"/>
    <p:sldLayoutId id="2147483846" r:id="rId1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tif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ephenfewer/ReflectiveDLLInjectio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752923"/>
            <a:ext cx="8382000" cy="799777"/>
          </a:xfrm>
        </p:spPr>
        <p:txBody>
          <a:bodyPr/>
          <a:lstStyle/>
          <a:p>
            <a:pPr algn="ctr"/>
            <a:r>
              <a:rPr lang="en-US" altLang="zh-CN" sz="3000" dirty="0" err="1"/>
              <a:t>APTShield</a:t>
            </a:r>
            <a:r>
              <a:rPr lang="en-US" altLang="zh-CN" sz="3000" dirty="0"/>
              <a:t>: A Real-Time Situation-Aware Detection System for Remote Access Trojan in the APT Attacks</a:t>
            </a:r>
            <a:endParaRPr lang="zh-CN" altLang="en-US" sz="3000" dirty="0"/>
          </a:p>
          <a:p>
            <a:pPr algn="ctr"/>
            <a:endParaRPr lang="en-US" sz="30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 bwMode="auto">
          <a:xfrm>
            <a:off x="304801" y="3314700"/>
            <a:ext cx="4648200" cy="7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4000" b="1" i="0" kern="1200" spc="0" baseline="0">
                <a:solidFill>
                  <a:schemeClr val="bg2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3000" dirty="0"/>
              <a:t>Yan Chen</a:t>
            </a:r>
          </a:p>
        </p:txBody>
      </p:sp>
    </p:spTree>
    <p:extLst>
      <p:ext uri="{BB962C8B-B14F-4D97-AF65-F5344CB8AC3E}">
        <p14:creationId xmlns:p14="http://schemas.microsoft.com/office/powerpoint/2010/main" val="7875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" y="12171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System Architecture</a:t>
            </a:r>
            <a:endParaRPr 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500"/>
            <a:ext cx="8305800" cy="480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1181100"/>
            <a:ext cx="7467600" cy="23788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4000" b="1" kern="1300" dirty="0" smtClean="0">
                <a:solidFill>
                  <a:schemeClr val="bg2"/>
                </a:solidFill>
              </a:rPr>
              <a:t>PHF </a:t>
            </a:r>
            <a:r>
              <a:rPr lang="en-US" altLang="zh-CN" sz="4000" b="1" kern="1300" dirty="0">
                <a:solidFill>
                  <a:schemeClr val="bg2"/>
                </a:solidFill>
              </a:rPr>
              <a:t>Detector Generation </a:t>
            </a:r>
            <a:endParaRPr lang="zh-CN" altLang="en-US" sz="4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71"/>
            <a:ext cx="9144001" cy="330729"/>
          </a:xfrm>
        </p:spPr>
        <p:txBody>
          <a:bodyPr/>
          <a:lstStyle/>
          <a:p>
            <a:pPr algn="ctr"/>
            <a:r>
              <a:rPr lang="en-US" altLang="zh-CN" sz="3200" dirty="0"/>
              <a:t>PHF Detector Generation </a:t>
            </a:r>
            <a:r>
              <a:rPr lang="en-US" altLang="zh-CN" sz="3200" dirty="0" smtClean="0"/>
              <a:t>– </a:t>
            </a:r>
            <a:r>
              <a:rPr lang="en-US" altLang="zh-CN" sz="3200" dirty="0"/>
              <a:t>O</a:t>
            </a:r>
            <a:r>
              <a:rPr lang="en-US" altLang="zh-CN" sz="3200" dirty="0" smtClean="0"/>
              <a:t>bservations</a:t>
            </a:r>
            <a:endParaRPr lang="en-US" sz="3200" dirty="0"/>
          </a:p>
        </p:txBody>
      </p:sp>
      <p:sp>
        <p:nvSpPr>
          <p:cNvPr id="150" name="Rectangle 49"/>
          <p:cNvSpPr/>
          <p:nvPr/>
        </p:nvSpPr>
        <p:spPr>
          <a:xfrm>
            <a:off x="-76200" y="543425"/>
            <a:ext cx="9220201" cy="305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Observations </a:t>
            </a:r>
            <a:endParaRPr lang="en-US" altLang="zh-CN" sz="2400" dirty="0"/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There are </a:t>
            </a:r>
            <a:r>
              <a:rPr lang="en-US" altLang="zh-CN" sz="2400" b="1" i="1" dirty="0"/>
              <a:t>limited ways </a:t>
            </a:r>
            <a:r>
              <a:rPr lang="en-US" altLang="zh-CN" sz="2400" dirty="0"/>
              <a:t>to implement a PHF at the system call level, and RATs tend to implement them quite similarly</a:t>
            </a:r>
            <a:r>
              <a:rPr lang="en-US" altLang="zh-CN" sz="2400" dirty="0" smtClean="0"/>
              <a:t>.</a:t>
            </a:r>
            <a:endParaRPr lang="en-US" sz="2400" dirty="0"/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/>
              <a:t>Only quite a small proportion of lengthy malware execution traces are the </a:t>
            </a:r>
            <a:r>
              <a:rPr lang="en-US" sz="2400" b="1" i="1" dirty="0"/>
              <a:t>essential “malicious section”</a:t>
            </a:r>
            <a:r>
              <a:rPr lang="en-US" sz="2400" dirty="0"/>
              <a:t>, representing the core function of a </a:t>
            </a:r>
            <a:r>
              <a:rPr lang="en-US" sz="2400" dirty="0" smtClean="0"/>
              <a:t>PHF.</a:t>
            </a:r>
            <a:endParaRPr lang="en-US" altLang="zh-CN" sz="2400" dirty="0"/>
          </a:p>
        </p:txBody>
      </p:sp>
      <p:sp>
        <p:nvSpPr>
          <p:cNvPr id="4" name="Rectangle 49"/>
          <p:cNvSpPr/>
          <p:nvPr/>
        </p:nvSpPr>
        <p:spPr>
          <a:xfrm>
            <a:off x="0" y="3390900"/>
            <a:ext cx="922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 smtClean="0">
                <a:solidFill>
                  <a:srgbClr val="0000FF"/>
                </a:solidFill>
                <a:ea typeface="宋体" charset="-122"/>
              </a:rPr>
              <a:t>Challenge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800" dirty="0" smtClean="0"/>
              <a:t>How to </a:t>
            </a:r>
            <a:r>
              <a:rPr lang="en-US" altLang="zh-CN" sz="2800" b="1" i="1" dirty="0" smtClean="0"/>
              <a:t>automatically</a:t>
            </a:r>
            <a:r>
              <a:rPr lang="en-US" altLang="zh-CN" sz="2800" dirty="0" smtClean="0"/>
              <a:t> extract only such essential part from lengthy system call?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6969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71"/>
            <a:ext cx="9144001" cy="483129"/>
          </a:xfrm>
        </p:spPr>
        <p:txBody>
          <a:bodyPr/>
          <a:lstStyle/>
          <a:p>
            <a:pPr algn="ctr"/>
            <a:r>
              <a:rPr lang="en-US" altLang="zh-CN" sz="3200" dirty="0"/>
              <a:t>PHF Detector Generation </a:t>
            </a:r>
            <a:r>
              <a:rPr lang="en-US" altLang="zh-CN" sz="3200" dirty="0" smtClean="0"/>
              <a:t>– Solution</a:t>
            </a:r>
            <a:endParaRPr lang="en-US" sz="3200" dirty="0"/>
          </a:p>
        </p:txBody>
      </p:sp>
      <p:sp>
        <p:nvSpPr>
          <p:cNvPr id="150" name="Rectangle 49"/>
          <p:cNvSpPr/>
          <p:nvPr/>
        </p:nvSpPr>
        <p:spPr>
          <a:xfrm>
            <a:off x="-152400" y="571500"/>
            <a:ext cx="8877299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 smtClean="0"/>
              <a:t>Leverage </a:t>
            </a:r>
            <a:r>
              <a:rPr lang="en-US" altLang="zh-CN" sz="2400" b="1" i="1" dirty="0"/>
              <a:t>sequence alignment </a:t>
            </a:r>
            <a:r>
              <a:rPr lang="en-US" altLang="zh-CN" sz="2400" dirty="0"/>
              <a:t>algorithms borrowed from bioinformatics to identify </a:t>
            </a:r>
            <a:r>
              <a:rPr lang="en-US" altLang="zh-CN" sz="2400" b="1" i="1" dirty="0"/>
              <a:t>regions of similarity </a:t>
            </a:r>
            <a:r>
              <a:rPr lang="en-US" altLang="zh-CN" sz="2400" dirty="0"/>
              <a:t>in system call sequences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Such similarity regions typically correspond to the execution of similar code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Build </a:t>
            </a:r>
            <a:r>
              <a:rPr lang="en-US" altLang="zh-CN" sz="2400" b="1" i="1" dirty="0"/>
              <a:t>finite automata </a:t>
            </a:r>
            <a:r>
              <a:rPr lang="en-US" altLang="zh-CN" sz="2400" dirty="0"/>
              <a:t>to model the similarity regions as our PHF </a:t>
            </a:r>
            <a:r>
              <a:rPr lang="en-US" altLang="zh-CN" sz="2400" dirty="0" smtClean="0"/>
              <a:t>detectors.</a:t>
            </a:r>
            <a:endParaRPr lang="en-US" altLang="zh-CN" sz="2400" dirty="0">
              <a:solidFill>
                <a:srgbClr val="0000FF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5"/>
            <a:ext cx="9220199" cy="795974"/>
          </a:xfrm>
        </p:spPr>
        <p:txBody>
          <a:bodyPr/>
          <a:lstStyle/>
          <a:p>
            <a:pPr algn="ctr"/>
            <a:r>
              <a:rPr lang="en-US" altLang="zh-CN" sz="3200" dirty="0"/>
              <a:t>PHF Detector Generation </a:t>
            </a:r>
            <a:r>
              <a:rPr lang="en-US" altLang="zh-CN" sz="3200" dirty="0" smtClean="0"/>
              <a:t>– </a:t>
            </a:r>
            <a:r>
              <a:rPr lang="en-US" altLang="zh-CN" sz="3200" dirty="0" err="1" smtClean="0"/>
              <a:t>ScreenGrab</a:t>
            </a:r>
            <a:r>
              <a:rPr lang="en-US" altLang="zh-CN" sz="3200" dirty="0" smtClean="0"/>
              <a:t> Example</a:t>
            </a:r>
            <a:endParaRPr lang="en-US" sz="3200" dirty="0"/>
          </a:p>
        </p:txBody>
      </p:sp>
      <p:sp>
        <p:nvSpPr>
          <p:cNvPr id="12" name="流程图: 文档 11"/>
          <p:cNvSpPr/>
          <p:nvPr/>
        </p:nvSpPr>
        <p:spPr bwMode="auto">
          <a:xfrm>
            <a:off x="304800" y="1104899"/>
            <a:ext cx="3960833" cy="3810001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800" y="111758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/>
              <a:t>                        ⁞</a:t>
            </a:r>
          </a:p>
          <a:p>
            <a:r>
              <a:rPr lang="en-US" alt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NtProtectVirtualMemory</a:t>
            </a:r>
            <a:endParaRPr lang="en-US" alt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NtGdiCreateCompatibleBitmap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NtGdiBitBlt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sz="2000" b="1" kern="0" dirty="0">
                <a:solidFill>
                  <a:srgbClr val="FF0000"/>
                </a:solidFill>
              </a:rPr>
              <a:t> </a:t>
            </a:r>
          </a:p>
          <a:p>
            <a:r>
              <a:rPr lang="en-US" sz="2000" b="1" kern="0" dirty="0" err="1"/>
              <a:t>NtProtectVirtualMemory</a:t>
            </a:r>
            <a:endParaRPr lang="en-US" sz="2000" b="1" kern="0" dirty="0"/>
          </a:p>
          <a:p>
            <a:r>
              <a:rPr lang="en-US" sz="2000" b="1" kern="0" dirty="0" err="1"/>
              <a:t>NtProtectVirtualMemory</a:t>
            </a:r>
            <a:endParaRPr lang="en-US" sz="2000" b="1" kern="0" dirty="0"/>
          </a:p>
          <a:p>
            <a:r>
              <a:rPr lang="en-US" sz="1800" b="1" kern="0" dirty="0"/>
              <a:t>                        ⁞</a:t>
            </a:r>
          </a:p>
        </p:txBody>
      </p:sp>
      <p:sp>
        <p:nvSpPr>
          <p:cNvPr id="16" name="流程图: 文档 15"/>
          <p:cNvSpPr/>
          <p:nvPr/>
        </p:nvSpPr>
        <p:spPr bwMode="auto">
          <a:xfrm>
            <a:off x="4992151" y="1104900"/>
            <a:ext cx="3694649" cy="3810000"/>
          </a:xfrm>
          <a:prstGeom prst="flowChartDocumen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05400" y="111758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0" dirty="0"/>
              <a:t>                        ⁞</a:t>
            </a:r>
          </a:p>
          <a:p>
            <a:r>
              <a:rPr lang="en-US" sz="2000" b="1" kern="0" dirty="0" err="1"/>
              <a:t>NtDelayExecution</a:t>
            </a:r>
            <a:r>
              <a:rPr lang="en-US" sz="2000" b="1" kern="0" dirty="0"/>
              <a:t>                        </a:t>
            </a:r>
            <a:r>
              <a:rPr lang="en-US" sz="2000" b="1" kern="0" dirty="0" err="1"/>
              <a:t>NtDelayExecution</a:t>
            </a:r>
            <a:endParaRPr lang="en-US" altLang="en-US" sz="20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NtGdiCreateCompatibleDC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NtGdiCreateDIBSection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NtGdiStretchBlt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NtGdiDeleteObjectApp</a:t>
            </a:r>
            <a:endParaRPr lang="en-US" altLang="en-US" sz="20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NtGdiExtGetObjectW</a:t>
            </a:r>
            <a:r>
              <a:rPr lang="en-US" sz="2000" b="1" kern="0" dirty="0"/>
              <a:t> </a:t>
            </a:r>
            <a:r>
              <a:rPr lang="en-US" sz="2000" b="1" kern="0" dirty="0" err="1"/>
              <a:t>NtDelayExecution</a:t>
            </a:r>
            <a:r>
              <a:rPr lang="en-US" sz="2000" b="1" kern="0" dirty="0"/>
              <a:t>                        </a:t>
            </a:r>
            <a:r>
              <a:rPr lang="en-US" sz="2000" b="1" kern="0" dirty="0" err="1"/>
              <a:t>NtDelayExecution</a:t>
            </a:r>
            <a:r>
              <a:rPr lang="en-US" sz="2000" b="1" kern="0" dirty="0"/>
              <a:t>  </a:t>
            </a:r>
          </a:p>
          <a:p>
            <a:r>
              <a:rPr lang="en-US" sz="1800" b="1" kern="0" dirty="0"/>
              <a:t>                        ⁞</a:t>
            </a:r>
          </a:p>
        </p:txBody>
      </p:sp>
      <p:sp>
        <p:nvSpPr>
          <p:cNvPr id="18" name="箭头: 右 17"/>
          <p:cNvSpPr/>
          <p:nvPr/>
        </p:nvSpPr>
        <p:spPr bwMode="auto">
          <a:xfrm>
            <a:off x="4380984" y="2685049"/>
            <a:ext cx="495816" cy="352652"/>
          </a:xfrm>
          <a:prstGeom prst="rightArrow">
            <a:avLst>
              <a:gd name="adj1" fmla="val 50000"/>
              <a:gd name="adj2" fmla="val 57686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99205"/>
            <a:ext cx="6449095" cy="44728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9" y="12947"/>
            <a:ext cx="9141781" cy="657658"/>
          </a:xfrm>
        </p:spPr>
        <p:txBody>
          <a:bodyPr/>
          <a:lstStyle/>
          <a:p>
            <a:pPr algn="ctr"/>
            <a:r>
              <a:rPr lang="en-US" altLang="zh-CN" sz="3200" dirty="0"/>
              <a:t>PHF Detector Generation </a:t>
            </a:r>
            <a:r>
              <a:rPr lang="en-US" altLang="zh-CN" sz="3200" dirty="0" smtClean="0"/>
              <a:t>– </a:t>
            </a:r>
            <a:r>
              <a:rPr lang="en-US" altLang="zh-CN" sz="3200" dirty="0" err="1" smtClean="0"/>
              <a:t>ScreenGrab</a:t>
            </a:r>
            <a:r>
              <a:rPr lang="en-US" altLang="zh-CN" sz="3200" dirty="0" smtClean="0"/>
              <a:t> Example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9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950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Sequence Alignment </a:t>
            </a:r>
            <a:r>
              <a:rPr lang="en-US" altLang="zh-CN" sz="3200" dirty="0" smtClean="0"/>
              <a:t>Algorithm</a:t>
            </a:r>
            <a:endParaRPr lang="en-US" sz="3200" dirty="0"/>
          </a:p>
        </p:txBody>
      </p:sp>
      <p:sp>
        <p:nvSpPr>
          <p:cNvPr id="150" name="Rectangle 49"/>
          <p:cNvSpPr/>
          <p:nvPr/>
        </p:nvSpPr>
        <p:spPr>
          <a:xfrm>
            <a:off x="4440" y="647700"/>
            <a:ext cx="9334499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 smtClean="0"/>
              <a:t>Step </a:t>
            </a:r>
            <a:r>
              <a:rPr lang="en-US" altLang="zh-CN" sz="2400" dirty="0"/>
              <a:t>1: Local </a:t>
            </a:r>
            <a:r>
              <a:rPr lang="en-US" altLang="zh-CN" sz="2400" dirty="0" smtClean="0"/>
              <a:t>alignment</a:t>
            </a:r>
            <a:endParaRPr lang="en-US" altLang="zh-CN" sz="2400" dirty="0"/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Preferable when two traces are widely </a:t>
            </a:r>
            <a:r>
              <a:rPr lang="en-US" altLang="zh-CN" sz="2400" b="1" i="1" dirty="0"/>
              <a:t>divergent</a:t>
            </a:r>
            <a:r>
              <a:rPr lang="en-US" altLang="zh-CN" sz="2400" dirty="0"/>
              <a:t> overall but have regions of similarity within long </a:t>
            </a:r>
            <a:r>
              <a:rPr lang="en-US" altLang="zh-CN" sz="2400" dirty="0" smtClean="0"/>
              <a:t>sequences.</a:t>
            </a:r>
            <a:endParaRPr lang="en-US" altLang="zh-CN" sz="2400" dirty="0"/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Tune the classic </a:t>
            </a:r>
            <a:r>
              <a:rPr lang="en-US" altLang="zh-CN" sz="2400" i="1" dirty="0"/>
              <a:t>Smith-Waterman algorithm </a:t>
            </a:r>
            <a:r>
              <a:rPr lang="en-US" altLang="zh-CN" sz="2400" dirty="0"/>
              <a:t>to take into consideration the data dependencies between system call events and the weight of each </a:t>
            </a:r>
            <a:r>
              <a:rPr lang="en-US" altLang="zh-CN" sz="2400" dirty="0" smtClean="0"/>
              <a:t>event.</a:t>
            </a:r>
          </a:p>
          <a:p>
            <a:pPr marL="334800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Step 2: Global alignment</a:t>
            </a: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Preferable when the two sequences are </a:t>
            </a:r>
            <a:r>
              <a:rPr lang="en-US" altLang="zh-CN" sz="2400" b="1" i="1" dirty="0"/>
              <a:t>similar</a:t>
            </a:r>
            <a:r>
              <a:rPr lang="en-US" altLang="zh-CN" sz="2400" dirty="0"/>
              <a:t> and of roughly equal size.</a:t>
            </a: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 smtClean="0"/>
              <a:t>Adjust the </a:t>
            </a:r>
            <a:r>
              <a:rPr lang="en-US" altLang="zh-CN" sz="2400" i="1" dirty="0"/>
              <a:t>Needleman-</a:t>
            </a:r>
            <a:r>
              <a:rPr lang="en-US" altLang="zh-CN" sz="2400" i="1" dirty="0" err="1"/>
              <a:t>Wunsch</a:t>
            </a:r>
            <a:r>
              <a:rPr lang="en-US" altLang="zh-CN" sz="2400" i="1" dirty="0"/>
              <a:t> algorithm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fit our </a:t>
            </a:r>
            <a:r>
              <a:rPr lang="en-US" altLang="zh-CN" sz="2400" dirty="0"/>
              <a:t>problem.</a:t>
            </a:r>
          </a:p>
          <a:p>
            <a:pPr marL="334800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8426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Sequence Alignment - Illustration</a:t>
            </a:r>
          </a:p>
        </p:txBody>
      </p:sp>
      <p:sp>
        <p:nvSpPr>
          <p:cNvPr id="6" name="箭头: 右 5"/>
          <p:cNvSpPr/>
          <p:nvPr/>
        </p:nvSpPr>
        <p:spPr bwMode="auto">
          <a:xfrm>
            <a:off x="4343400" y="2907335"/>
            <a:ext cx="381000" cy="331165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4191000" cy="289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562100"/>
            <a:ext cx="4114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/>
          <a:lstStyle/>
          <a:p>
            <a:pPr algn="ctr"/>
            <a:r>
              <a:rPr lang="en-US" sz="3200" dirty="0"/>
              <a:t>Example of PHF Detector Generated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Screengrab</a:t>
            </a:r>
            <a:endParaRPr lang="en-US" sz="3200" dirty="0"/>
          </a:p>
        </p:txBody>
      </p:sp>
      <p:sp>
        <p:nvSpPr>
          <p:cNvPr id="39" name="Rectangle 49"/>
          <p:cNvSpPr/>
          <p:nvPr/>
        </p:nvSpPr>
        <p:spPr>
          <a:xfrm>
            <a:off x="-1" y="952500"/>
            <a:ext cx="4876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ea typeface="宋体" charset="-122"/>
              </a:rPr>
              <a:t>A </a:t>
            </a:r>
            <a:r>
              <a:rPr lang="en-US" sz="2400" dirty="0">
                <a:ea typeface="宋体" charset="-122"/>
              </a:rPr>
              <a:t>path (start, s</a:t>
            </a:r>
            <a:r>
              <a:rPr lang="en-US" sz="2400" baseline="-25000" dirty="0">
                <a:ea typeface="宋体" charset="-122"/>
              </a:rPr>
              <a:t>1</a:t>
            </a:r>
            <a:r>
              <a:rPr lang="en-US" sz="2400" dirty="0">
                <a:ea typeface="宋体" charset="-122"/>
              </a:rPr>
              <a:t>, s</a:t>
            </a:r>
            <a:r>
              <a:rPr lang="en-US" sz="2400" baseline="-25000" dirty="0">
                <a:ea typeface="宋体" charset="-122"/>
              </a:rPr>
              <a:t>2</a:t>
            </a:r>
            <a:r>
              <a:rPr lang="en-US" sz="2400" dirty="0">
                <a:ea typeface="宋体" charset="-122"/>
              </a:rPr>
              <a:t>, …, </a:t>
            </a:r>
            <a:r>
              <a:rPr lang="en-US" sz="2400" dirty="0" err="1">
                <a:ea typeface="宋体" charset="-122"/>
              </a:rPr>
              <a:t>s</a:t>
            </a:r>
            <a:r>
              <a:rPr lang="en-US" sz="2400" baseline="-25000" dirty="0" err="1">
                <a:ea typeface="宋体" charset="-122"/>
              </a:rPr>
              <a:t>n</a:t>
            </a:r>
            <a:r>
              <a:rPr lang="en-US" sz="2400" dirty="0">
                <a:ea typeface="宋体" charset="-122"/>
              </a:rPr>
              <a:t>, end) represents one implementation. 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ea typeface="宋体" charset="-122"/>
              </a:rPr>
              <a:t>There can be any other system calls between two </a:t>
            </a:r>
            <a:r>
              <a:rPr lang="en-US" sz="2400" dirty="0">
                <a:ea typeface="宋体" charset="-122"/>
              </a:rPr>
              <a:t>consecutive system calls in </a:t>
            </a:r>
            <a:r>
              <a:rPr lang="en-US" sz="2400" dirty="0" smtClean="0">
                <a:ea typeface="宋体" charset="-122"/>
              </a:rPr>
              <a:t>a path.</a:t>
            </a:r>
            <a:endParaRPr lang="en-US" sz="24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ea typeface="宋体" charset="-122"/>
              </a:rPr>
              <a:t>The two system calls must have direct or indirect </a:t>
            </a:r>
            <a:r>
              <a:rPr lang="en-US" sz="2400" b="1" i="1" dirty="0">
                <a:ea typeface="宋体" charset="-122"/>
              </a:rPr>
              <a:t>data flow dependency</a:t>
            </a:r>
            <a:r>
              <a:rPr lang="en-US" sz="2400" dirty="0">
                <a:ea typeface="宋体" charset="-122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952500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pPr algn="ctr"/>
            <a:r>
              <a:rPr lang="en-US" sz="2400" dirty="0" smtClean="0"/>
              <a:t>Major PHFs -1 </a:t>
            </a:r>
            <a:endParaRPr lang="en-US" sz="2400" dirty="0"/>
          </a:p>
        </p:txBody>
      </p:sp>
      <p:sp>
        <p:nvSpPr>
          <p:cNvPr id="39" name="Rectangle 49"/>
          <p:cNvSpPr/>
          <p:nvPr/>
        </p:nvSpPr>
        <p:spPr>
          <a:xfrm>
            <a:off x="-76200" y="513609"/>
            <a:ext cx="94488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 smtClean="0">
                <a:ea typeface="宋体" panose="02010600030101010101" pitchFamily="2" charset="-122"/>
              </a:rPr>
              <a:t>Key </a:t>
            </a:r>
            <a:r>
              <a:rPr lang="en-US" sz="2400" b="1" dirty="0">
                <a:ea typeface="宋体" panose="02010600030101010101" pitchFamily="2" charset="-122"/>
              </a:rPr>
              <a:t>Logging: </a:t>
            </a:r>
            <a:r>
              <a:rPr lang="en-US" sz="2400" dirty="0">
                <a:ea typeface="宋体" panose="02010600030101010101" pitchFamily="2" charset="-122"/>
              </a:rPr>
              <a:t>log all the keys </a:t>
            </a:r>
            <a:r>
              <a:rPr lang="en-US" sz="2400" dirty="0" smtClean="0">
                <a:ea typeface="宋体" panose="02010600030101010101" pitchFamily="2" charset="-122"/>
              </a:rPr>
              <a:t>stroke by </a:t>
            </a:r>
            <a:r>
              <a:rPr lang="en-US" sz="2400" dirty="0">
                <a:ea typeface="宋体" panose="02010600030101010101" pitchFamily="2" charset="-122"/>
              </a:rPr>
              <a:t>the victim </a:t>
            </a:r>
            <a:r>
              <a:rPr lang="en-US" sz="2400" dirty="0" smtClean="0">
                <a:ea typeface="宋体" panose="02010600030101010101" pitchFamily="2" charset="-122"/>
              </a:rPr>
              <a:t>&amp; send to </a:t>
            </a:r>
            <a:r>
              <a:rPr lang="en-US" sz="2400" dirty="0">
                <a:ea typeface="宋体" panose="02010600030101010101" pitchFamily="2" charset="-122"/>
              </a:rPr>
              <a:t>the attacker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Screen Grab: </a:t>
            </a:r>
            <a:r>
              <a:rPr lang="en-US" sz="2400" dirty="0">
                <a:ea typeface="宋体" panose="02010600030101010101" pitchFamily="2" charset="-122"/>
              </a:rPr>
              <a:t>capture the victim’s desktop screen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Remote Shell: </a:t>
            </a:r>
            <a:r>
              <a:rPr lang="en-US" sz="2400" dirty="0">
                <a:ea typeface="宋体" panose="02010600030101010101" pitchFamily="2" charset="-122"/>
              </a:rPr>
              <a:t>remotely open cmd.exe on a victim host </a:t>
            </a:r>
            <a:r>
              <a:rPr lang="en-US" sz="2400" dirty="0" smtClean="0">
                <a:ea typeface="宋体" panose="02010600030101010101" pitchFamily="2" charset="-122"/>
              </a:rPr>
              <a:t>&amp; execute </a:t>
            </a:r>
            <a:r>
              <a:rPr lang="en-US" sz="2400" dirty="0">
                <a:ea typeface="宋体" panose="02010600030101010101" pitchFamily="2" charset="-122"/>
              </a:rPr>
              <a:t>arbitrary commands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Audio Record: </a:t>
            </a:r>
            <a:r>
              <a:rPr lang="en-US" sz="2400" dirty="0">
                <a:ea typeface="宋体" panose="02010600030101010101" pitchFamily="2" charset="-122"/>
              </a:rPr>
              <a:t>capture audios with victim’s microphone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Registry Manager: </a:t>
            </a:r>
            <a:r>
              <a:rPr lang="en-US" sz="2400" dirty="0">
                <a:ea typeface="宋体" panose="02010600030101010101" pitchFamily="2" charset="-122"/>
              </a:rPr>
              <a:t>remotely view/modify a victim’s Windows </a:t>
            </a:r>
            <a:r>
              <a:rPr lang="en-US" sz="2400" dirty="0" smtClean="0">
                <a:ea typeface="宋体" panose="02010600030101010101" pitchFamily="2" charset="-122"/>
              </a:rPr>
              <a:t>Registry</a:t>
            </a:r>
            <a:endParaRPr lang="en-US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83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039"/>
            <a:ext cx="9152015" cy="561929"/>
          </a:xfrm>
        </p:spPr>
        <p:txBody>
          <a:bodyPr/>
          <a:lstStyle/>
          <a:p>
            <a:pPr algn="ctr"/>
            <a:r>
              <a:rPr lang="en-US" sz="3200" dirty="0"/>
              <a:t>Our Focus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306566" y="1840052"/>
            <a:ext cx="656525" cy="973892"/>
            <a:chOff x="3240583" y="2761948"/>
            <a:chExt cx="656525" cy="973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185" y="2031621"/>
            <a:ext cx="813344" cy="787424"/>
            <a:chOff x="313273" y="2953517"/>
            <a:chExt cx="813344" cy="787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1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252" y="2475147"/>
            <a:ext cx="538730" cy="512824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097888" y="2688374"/>
            <a:ext cx="82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Malicious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91585" y="2657713"/>
            <a:ext cx="75352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4" y="1808923"/>
            <a:ext cx="412129" cy="4121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216056" y="2657712"/>
            <a:ext cx="633656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83112" y="276933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Exploit</a:t>
            </a:r>
          </a:p>
          <a:p>
            <a:r>
              <a:rPr lang="en-US" dirty="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626959" y="2329588"/>
            <a:ext cx="394065" cy="62909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216056" y="1882718"/>
            <a:ext cx="1929056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7" y="1754320"/>
            <a:ext cx="404586" cy="27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6153" y="1859404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105940" y="1670300"/>
            <a:ext cx="423167" cy="6755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7988" y="185940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Exploit</a:t>
            </a:r>
          </a:p>
          <a:p>
            <a:r>
              <a:rPr lang="en-US" dirty="0">
                <a:solidFill>
                  <a:schemeClr val="tx1"/>
                </a:solidFill>
              </a:rPr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61652" y="20955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0" y="2747546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47284" y="1914681"/>
            <a:ext cx="1384077" cy="33543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567146" y="1839012"/>
            <a:ext cx="1226166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40512" y="2316604"/>
            <a:ext cx="1371118" cy="41801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1535252"/>
            <a:ext cx="656283" cy="6836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2392804"/>
            <a:ext cx="656283" cy="6836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16" y="1537964"/>
            <a:ext cx="423792" cy="59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859242" y="1677661"/>
            <a:ext cx="428941" cy="36031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622834" y="2262099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Malware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493" y="2068652"/>
            <a:ext cx="401619" cy="40567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04800" y="701689"/>
            <a:ext cx="8673508" cy="609600"/>
            <a:chOff x="304800" y="342900"/>
            <a:chExt cx="8509377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260977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8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1554604"/>
            <a:ext cx="412129" cy="412129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2392804"/>
            <a:ext cx="412129" cy="41212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493681" y="1798420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68912" y="1554604"/>
            <a:ext cx="1723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8" y="2469004"/>
            <a:ext cx="412428" cy="50591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74312" y="2469004"/>
            <a:ext cx="486586" cy="45720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spc="-300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221" y="2019300"/>
            <a:ext cx="420979" cy="477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111" y="2275946"/>
            <a:ext cx="420979" cy="477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7409" y="2053333"/>
            <a:ext cx="420979" cy="477672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75952" y="4475784"/>
            <a:ext cx="8615579" cy="515316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/>
              <a:t>Design a detection mechanism that targets </a:t>
            </a:r>
            <a:r>
              <a:rPr lang="en-US" sz="2400" b="1" dirty="0">
                <a:solidFill>
                  <a:schemeClr val="bg2"/>
                </a:solidFill>
              </a:rPr>
              <a:t>at the post-compromise steps </a:t>
            </a:r>
            <a:r>
              <a:rPr lang="en-US" sz="2400" dirty="0"/>
              <a:t>in the APT </a:t>
            </a:r>
            <a:r>
              <a:rPr lang="en-US" sz="2400" dirty="0" smtClean="0"/>
              <a:t>life-cycle.</a:t>
            </a:r>
            <a:endParaRPr lang="en-US" sz="24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0660" y="2068652"/>
            <a:ext cx="420979" cy="477672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724400" y="3543300"/>
            <a:ext cx="2362200" cy="914400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4299" tIns="27439" rIns="34299" bIns="27439" anchor="ctr"/>
          <a:lstStyle/>
          <a:p>
            <a:pPr algn="ctr">
              <a:buClr>
                <a:srgbClr val="80A5CF"/>
              </a:buClr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170839" y="2166699"/>
            <a:ext cx="6677891" cy="612348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chemeClr val="bg2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654147" y="881865"/>
            <a:ext cx="512488" cy="465798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pPr algn="ctr"/>
            <a:r>
              <a:rPr lang="en-US" sz="2400" dirty="0"/>
              <a:t>Major PHFs </a:t>
            </a:r>
            <a:r>
              <a:rPr lang="en-US" sz="2400" dirty="0" smtClean="0"/>
              <a:t>-</a:t>
            </a:r>
            <a:r>
              <a:rPr lang="en-US" sz="2400" dirty="0"/>
              <a:t>2</a:t>
            </a:r>
          </a:p>
        </p:txBody>
      </p:sp>
      <p:sp>
        <p:nvSpPr>
          <p:cNvPr id="39" name="Rectangle 49"/>
          <p:cNvSpPr/>
          <p:nvPr/>
        </p:nvSpPr>
        <p:spPr>
          <a:xfrm>
            <a:off x="-76200" y="513609"/>
            <a:ext cx="944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 smtClean="0">
                <a:ea typeface="宋体" panose="02010600030101010101" pitchFamily="2" charset="-122"/>
              </a:rPr>
              <a:t>Send </a:t>
            </a:r>
            <a:r>
              <a:rPr lang="en-US" sz="2400" b="1" dirty="0">
                <a:ea typeface="宋体" panose="02010600030101010101" pitchFamily="2" charset="-122"/>
              </a:rPr>
              <a:t>&amp; Execute: </a:t>
            </a:r>
            <a:r>
              <a:rPr lang="en-US" sz="2400" dirty="0">
                <a:ea typeface="宋体" panose="02010600030101010101" pitchFamily="2" charset="-122"/>
              </a:rPr>
              <a:t>upload a local executable file to the victim’s host and automatically execute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URL Download: </a:t>
            </a:r>
            <a:r>
              <a:rPr lang="en-US" sz="2400" dirty="0">
                <a:ea typeface="宋体" panose="02010600030101010101" pitchFamily="2" charset="-122"/>
              </a:rPr>
              <a:t>command the victim to visit a specified website, download an executable file, and then automatically execute it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b="1" dirty="0">
                <a:ea typeface="宋体" panose="02010600030101010101" pitchFamily="2" charset="-122"/>
              </a:rPr>
              <a:t>In-memory Attack by Reflective DLL Injection: </a:t>
            </a:r>
            <a:r>
              <a:rPr lang="en-US" sz="2400" dirty="0">
                <a:ea typeface="宋体" panose="02010600030101010101" pitchFamily="2" charset="-122"/>
              </a:rPr>
              <a:t>a library injection technique, using </a:t>
            </a:r>
            <a:r>
              <a:rPr lang="en-US" sz="2400" dirty="0" smtClean="0">
                <a:ea typeface="宋体" panose="02010600030101010101" pitchFamily="2" charset="-122"/>
              </a:rPr>
              <a:t>reflective </a:t>
            </a:r>
            <a:r>
              <a:rPr lang="en-US" sz="2400" dirty="0">
                <a:ea typeface="宋体" panose="02010600030101010101" pitchFamily="2" charset="-122"/>
              </a:rPr>
              <a:t>programming to load of a library from memory into a host </a:t>
            </a:r>
            <a:r>
              <a:rPr lang="en-US" sz="2400" dirty="0" smtClean="0">
                <a:ea typeface="宋体" panose="02010600030101010101" pitchFamily="2" charset="-122"/>
              </a:rPr>
              <a:t>process.</a:t>
            </a:r>
            <a:endParaRPr lang="en-US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2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7200" y="1104900"/>
            <a:ext cx="8153400" cy="1676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4000" b="1" kern="1300" dirty="0" smtClean="0">
                <a:solidFill>
                  <a:schemeClr val="bg2"/>
                </a:solidFill>
              </a:rPr>
              <a:t>Classifier </a:t>
            </a:r>
            <a:r>
              <a:rPr lang="en-US" altLang="zh-CN" sz="4000" b="1" kern="1300" dirty="0">
                <a:solidFill>
                  <a:schemeClr val="bg2"/>
                </a:solidFill>
              </a:rPr>
              <a:t>Signature Generation </a:t>
            </a:r>
            <a:endParaRPr lang="zh-CN" altLang="en-US" sz="4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2171"/>
            <a:ext cx="9144000" cy="940329"/>
          </a:xfrm>
        </p:spPr>
        <p:txBody>
          <a:bodyPr/>
          <a:lstStyle/>
          <a:p>
            <a:pPr algn="ctr"/>
            <a:r>
              <a:rPr lang="en-US" altLang="zh-CN" sz="3200" dirty="0"/>
              <a:t>Classifier Signature Generation –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Greedy </a:t>
            </a:r>
            <a:r>
              <a:rPr lang="en-US" altLang="zh-CN" sz="3200" dirty="0"/>
              <a:t>Algorithm- Insight</a:t>
            </a:r>
            <a:endParaRPr lang="en-US" sz="3200" dirty="0"/>
          </a:p>
        </p:txBody>
      </p:sp>
      <p:sp>
        <p:nvSpPr>
          <p:cNvPr id="150" name="Rectangle 49"/>
          <p:cNvSpPr/>
          <p:nvPr/>
        </p:nvSpPr>
        <p:spPr>
          <a:xfrm>
            <a:off x="152400" y="1028700"/>
            <a:ext cx="89154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/>
              <a:t>RAT </a:t>
            </a:r>
            <a:r>
              <a:rPr lang="en-US" sz="2400" dirty="0"/>
              <a:t>malware often tampers with </a:t>
            </a:r>
            <a:r>
              <a:rPr lang="en-US" sz="2400" b="1" i="1" dirty="0"/>
              <a:t>security-sensitive system settings and registry entries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/>
              <a:t>D</a:t>
            </a:r>
            <a:r>
              <a:rPr lang="en-US" sz="2400" dirty="0" smtClean="0"/>
              <a:t>uring </a:t>
            </a:r>
            <a:r>
              <a:rPr lang="en-US" sz="2400" dirty="0"/>
              <a:t>the initial foothold establishment </a:t>
            </a:r>
            <a:r>
              <a:rPr lang="en-US" sz="2400" dirty="0" smtClean="0"/>
              <a:t>period</a:t>
            </a: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/>
              <a:t>Benign </a:t>
            </a:r>
            <a:r>
              <a:rPr lang="en-US" sz="2400" dirty="0"/>
              <a:t>programs seldom </a:t>
            </a:r>
            <a:r>
              <a:rPr lang="en-US" sz="2400" dirty="0" smtClean="0"/>
              <a:t>touch</a:t>
            </a:r>
            <a:r>
              <a:rPr lang="en-US" altLang="zh-CN" sz="2400" dirty="0" smtClean="0"/>
              <a:t> them.</a:t>
            </a:r>
            <a:endParaRPr lang="en-US" altLang="zh-CN" sz="2400" dirty="0"/>
          </a:p>
          <a:p>
            <a:pPr marL="334800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/>
              <a:t>A RAT always tries to stay hidden and </a:t>
            </a:r>
            <a:r>
              <a:rPr lang="en-US" sz="2400" dirty="0" smtClean="0"/>
              <a:t>has no interactivity as benign </a:t>
            </a:r>
            <a:r>
              <a:rPr lang="en-US" sz="2400" dirty="0"/>
              <a:t>apps </a:t>
            </a:r>
            <a:r>
              <a:rPr lang="en-US" sz="2400" dirty="0" smtClean="0"/>
              <a:t>do </a:t>
            </a: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/>
              <a:t>No displaying </a:t>
            </a:r>
            <a:r>
              <a:rPr lang="en-US" sz="2400" dirty="0"/>
              <a:t>windows, </a:t>
            </a:r>
            <a:r>
              <a:rPr lang="en-US" sz="2400" dirty="0" smtClean="0"/>
              <a:t>interaction </a:t>
            </a:r>
            <a:r>
              <a:rPr lang="en-US" sz="2400" dirty="0"/>
              <a:t>with users, </a:t>
            </a:r>
            <a:r>
              <a:rPr lang="en-US" sz="2400" dirty="0" smtClean="0"/>
              <a:t>or accept </a:t>
            </a:r>
            <a:r>
              <a:rPr lang="en-US" sz="2400" dirty="0"/>
              <a:t>human user input</a:t>
            </a:r>
            <a:r>
              <a:rPr lang="en-US" sz="2400" dirty="0" smtClean="0"/>
              <a:t>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3802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Classifier Signature Generation –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Greedy Algorithm-2</a:t>
            </a:r>
            <a:endParaRPr lang="en-US" sz="3200" dirty="0"/>
          </a:p>
        </p:txBody>
      </p:sp>
      <p:sp>
        <p:nvSpPr>
          <p:cNvPr id="150" name="Rectangle 49"/>
          <p:cNvSpPr/>
          <p:nvPr/>
        </p:nvSpPr>
        <p:spPr>
          <a:xfrm>
            <a:off x="114301" y="876300"/>
            <a:ext cx="84962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 smtClean="0">
                <a:solidFill>
                  <a:srgbClr val="0000FF"/>
                </a:solidFill>
                <a:ea typeface="宋体" charset="-122"/>
              </a:rPr>
              <a:t>Solution</a:t>
            </a:r>
            <a:endParaRPr lang="en-US" altLang="zh-CN" sz="28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Develop a </a:t>
            </a:r>
            <a:r>
              <a:rPr lang="en-US" altLang="zh-CN" sz="2400" b="1" i="1" dirty="0"/>
              <a:t>greedy algorithm </a:t>
            </a:r>
            <a:r>
              <a:rPr lang="en-US" altLang="zh-CN" sz="2400" dirty="0"/>
              <a:t>to </a:t>
            </a:r>
            <a:r>
              <a:rPr lang="en-US" sz="2400" dirty="0"/>
              <a:t>automatically extract the discriminating tokens  which achieve 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b="1" i="1" dirty="0"/>
              <a:t>High coverage</a:t>
            </a:r>
            <a:r>
              <a:rPr lang="en-US" sz="2400" dirty="0"/>
              <a:t>: Appear in traces of most </a:t>
            </a:r>
            <a:r>
              <a:rPr lang="en-US" sz="2400" dirty="0">
                <a:latin typeface="Arial" charset="0"/>
                <a:cs typeface="Arial" charset="0"/>
              </a:rPr>
              <a:t>RAT malware </a:t>
            </a:r>
            <a:r>
              <a:rPr lang="en-US" sz="2400" dirty="0" smtClean="0">
                <a:latin typeface="Arial" charset="0"/>
                <a:cs typeface="Arial" charset="0"/>
              </a:rPr>
              <a:t>samples.</a:t>
            </a:r>
            <a:endParaRPr lang="en-US" sz="2400" dirty="0"/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b="1" i="1" dirty="0"/>
              <a:t>Near-zero false positive</a:t>
            </a:r>
            <a:r>
              <a:rPr lang="en-US" sz="2400" dirty="0"/>
              <a:t>: Seldom appear in traces of benign </a:t>
            </a:r>
            <a:r>
              <a:rPr lang="en-US" sz="2400" dirty="0" smtClean="0"/>
              <a:t>programs.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951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98"/>
            <a:ext cx="9144000" cy="626102"/>
          </a:xfrm>
        </p:spPr>
        <p:txBody>
          <a:bodyPr/>
          <a:lstStyle/>
          <a:p>
            <a:pPr algn="ctr"/>
            <a:r>
              <a:rPr lang="en-US" altLang="zh-CN" sz="3200" dirty="0"/>
              <a:t>Example of Discriminating Features Extracted </a:t>
            </a:r>
            <a:endParaRPr 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" y="647700"/>
            <a:ext cx="90434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1257300"/>
            <a:ext cx="7620000" cy="13798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kern="1300" dirty="0" smtClean="0">
                <a:solidFill>
                  <a:schemeClr val="bg2"/>
                </a:solidFill>
              </a:rPr>
              <a:t>Evaluation by Kudu Dynamics</a:t>
            </a:r>
            <a:endParaRPr lang="zh-CN" altLang="en-US" sz="4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49"/>
          <p:cNvSpPr/>
          <p:nvPr/>
        </p:nvSpPr>
        <p:spPr>
          <a:xfrm>
            <a:off x="0" y="266700"/>
            <a:ext cx="9294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Data Summary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/>
              <a:t>35,650,758 system call events; </a:t>
            </a:r>
            <a:r>
              <a:rPr lang="en-US" altLang="zh-CN" sz="2000" dirty="0"/>
              <a:t>529 processes involved (</a:t>
            </a:r>
            <a:r>
              <a:rPr lang="en-US" sz="2000" dirty="0"/>
              <a:t>30 benign programs)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>
                <a:latin typeface="Arial" charset="0"/>
                <a:cs typeface="Arial" charset="0"/>
              </a:rPr>
              <a:t>20 mins processing time; throughput: </a:t>
            </a:r>
            <a:r>
              <a:rPr lang="en-US" sz="2000" dirty="0"/>
              <a:t>1,782,538 </a:t>
            </a:r>
            <a:r>
              <a:rPr lang="en-US" sz="2000" dirty="0" smtClean="0"/>
              <a:t>records/min</a:t>
            </a:r>
            <a:endParaRPr lang="en-US" altLang="zh-CN" sz="2000" dirty="0"/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charset="-122"/>
              </a:rPr>
              <a:t>Three processes were reported by our RAT detector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b="1" i="1" dirty="0"/>
              <a:t>Profile.exe (2)</a:t>
            </a:r>
            <a:r>
              <a:rPr lang="en-US" altLang="zh-CN" sz="2000" dirty="0"/>
              <a:t> matched with the </a:t>
            </a:r>
            <a:r>
              <a:rPr lang="en-US" altLang="zh-CN" sz="2000" b="1" u="sng" dirty="0" err="1"/>
              <a:t>remoteshell</a:t>
            </a:r>
            <a:r>
              <a:rPr lang="en-US" altLang="zh-CN" sz="2000" dirty="0"/>
              <a:t> signature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b="1" i="1" dirty="0"/>
              <a:t>Prodat.exe</a:t>
            </a:r>
            <a:r>
              <a:rPr lang="en-US" altLang="zh-CN" sz="2000" dirty="0"/>
              <a:t> matched with the </a:t>
            </a:r>
            <a:r>
              <a:rPr lang="en-US" altLang="zh-CN" sz="2000" b="1" u="sng" dirty="0"/>
              <a:t>screengrab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signature</a:t>
            </a: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Perform backtracking with the 3 identified processes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/>
              <a:t>Successfully identified all 22 processes (</a:t>
            </a:r>
            <a:r>
              <a:rPr lang="en-US" altLang="zh-CN" sz="2400" b="1" i="1" dirty="0"/>
              <a:t>4% </a:t>
            </a:r>
            <a:r>
              <a:rPr lang="en-US" altLang="zh-CN" sz="2400" dirty="0"/>
              <a:t>out of 529 total processes) involved in malicious </a:t>
            </a:r>
            <a:r>
              <a:rPr lang="en-US" altLang="zh-CN" sz="2400" dirty="0" smtClean="0"/>
              <a:t>activities.</a:t>
            </a:r>
            <a:endParaRPr lang="en-US" altLang="zh-CN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9950"/>
            <a:ext cx="9144000" cy="330729"/>
          </a:xfrm>
        </p:spPr>
        <p:txBody>
          <a:bodyPr/>
          <a:lstStyle/>
          <a:p>
            <a:pPr algn="ctr"/>
            <a:r>
              <a:rPr lang="en-US" sz="3200" dirty="0"/>
              <a:t>Dataset and </a:t>
            </a:r>
            <a:r>
              <a:rPr lang="en-US" sz="3200" dirty="0" smtClean="0"/>
              <a:t>Detection Results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78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Attack Graph for the Real-World Scenario</a:t>
            </a:r>
            <a:endParaRPr 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" y="514163"/>
            <a:ext cx="9144000" cy="48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1553898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kern="1300" dirty="0">
                <a:solidFill>
                  <a:schemeClr val="bg2"/>
                </a:solidFill>
              </a:rPr>
              <a:t>A More Comprehensive Evaluation</a:t>
            </a:r>
            <a:endParaRPr lang="zh-CN" altLang="en-US" sz="4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pPr algn="ctr"/>
            <a:r>
              <a:rPr lang="en-US" altLang="zh-CN" dirty="0"/>
              <a:t>RAT Collection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" y="647700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80 RAT controllers </a:t>
            </a:r>
            <a:r>
              <a:rPr lang="en-US" altLang="zh-CN" sz="2800" dirty="0" smtClean="0">
                <a:solidFill>
                  <a:srgbClr val="0000FF"/>
                </a:solidFill>
                <a:ea typeface="宋体" panose="02010600030101010101" pitchFamily="2" charset="-122"/>
              </a:rPr>
              <a:t>collected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from underground hacker forums 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Controllers </a:t>
            </a:r>
            <a:r>
              <a:rPr lang="en-US" altLang="zh-CN" sz="2400" dirty="0"/>
              <a:t>were cracked and shared in </a:t>
            </a:r>
            <a:r>
              <a:rPr lang="en-US" altLang="zh-CN" sz="2400" dirty="0" smtClean="0"/>
              <a:t>hacker </a:t>
            </a:r>
            <a:r>
              <a:rPr lang="en-US" altLang="zh-CN" sz="2400" dirty="0"/>
              <a:t>forums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Each </a:t>
            </a:r>
            <a:r>
              <a:rPr lang="en-US" altLang="zh-CN" sz="2400" dirty="0"/>
              <a:t>RAT controller could be considered from a unique RAT family, given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/>
              <a:t>Each one is unique in terms of its GUI, the combination of functionalities, and the malware author. 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Those RATs have </a:t>
            </a:r>
            <a:r>
              <a:rPr lang="en-US" altLang="zh-CN" sz="2400" dirty="0"/>
              <a:t>been involved in </a:t>
            </a:r>
            <a:r>
              <a:rPr lang="en-US" altLang="zh-CN" sz="2400" dirty="0" smtClean="0"/>
              <a:t>several famous </a:t>
            </a:r>
            <a:r>
              <a:rPr lang="en-US" altLang="zh-CN" sz="2400" dirty="0"/>
              <a:t>security </a:t>
            </a:r>
            <a:r>
              <a:rPr lang="en-US" altLang="zh-CN" sz="2400" dirty="0" smtClean="0"/>
              <a:t>incidents: </a:t>
            </a:r>
            <a:r>
              <a:rPr lang="en-US" altLang="zh-CN" sz="2000" dirty="0" smtClean="0"/>
              <a:t>Iran </a:t>
            </a:r>
            <a:r>
              <a:rPr lang="en-US" altLang="zh-CN" sz="2000" dirty="0"/>
              <a:t>nuclear facility attack, Sony hack, RSA data theft, …</a:t>
            </a:r>
          </a:p>
        </p:txBody>
      </p:sp>
    </p:spTree>
    <p:extLst>
      <p:ext uri="{BB962C8B-B14F-4D97-AF65-F5344CB8AC3E}">
        <p14:creationId xmlns:p14="http://schemas.microsoft.com/office/powerpoint/2010/main" val="20303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9" name="Table 2249"/>
          <p:cNvGraphicFramePr/>
          <p:nvPr>
            <p:extLst>
              <p:ext uri="{D42A27DB-BD31-4B8C-83A1-F6EECF244321}">
                <p14:modId xmlns:p14="http://schemas.microsoft.com/office/powerpoint/2010/main" val="599533011"/>
              </p:ext>
            </p:extLst>
          </p:nvPr>
        </p:nvGraphicFramePr>
        <p:xfrm>
          <a:off x="76200" y="440517"/>
          <a:ext cx="8862166" cy="5183189"/>
        </p:xfrm>
        <a:graphic>
          <a:graphicData uri="http://schemas.openxmlformats.org/drawingml/2006/table">
            <a:tbl>
              <a:tblPr/>
              <a:tblGrid>
                <a:gridCol w="937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9384">
                <a:tc rowSpan="2"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产品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 rowSpan="2"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检测方法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 rowSpan="2"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主机监控范围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 gridSpan="4"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APT攻击生命周期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初始阶段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植入后门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后续扩散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敏感数据泄露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启明星辰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360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基于网络和无沙箱主机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终端行为检测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系统日志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文件系统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邮件系统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绿盟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基于网络和无沙箱主机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内存指令分析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系统日志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文件系统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阿里云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基于网络和无沙箱主机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主机行为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系统日志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天融信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基于沙箱的主机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文件系统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科来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基于网络和沙箱的主机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邮件系统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 dirty="0" err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  <a:endParaRPr sz="1400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离线分析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安恒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基于网络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Web系统</a:t>
                      </a: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文件系统</a:t>
                      </a:r>
                    </a:p>
                    <a:p>
                      <a:pPr algn="ctr" defTabSz="457200">
                        <a:defRPr sz="1100">
                          <a:uFill>
                            <a:solidFill>
                              <a:srgbClr val="000000"/>
                            </a:solidFill>
                          </a:uFill>
                        </a:defRPr>
                      </a:pPr>
                      <a:r>
                        <a:rPr sz="140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邮箱系统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实时检测已知恶意软件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无</a:t>
                      </a: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8769"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lang="en-US"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APTShield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基于沙箱的主机</a:t>
                      </a: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全系统底层监控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利用已有检测系统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>
                          <a:uFillTx/>
                        </a:defRPr>
                      </a:pPr>
                      <a:r>
                        <a:rPr sz="1400" dirty="0" err="1">
                          <a:uFill>
                            <a:solidFill>
                              <a:srgbClr val="000000"/>
                            </a:solidFill>
                          </a:u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实时检测</a:t>
                      </a:r>
                      <a:endParaRPr sz="1400" dirty="0">
                        <a:uFill>
                          <a:solidFill>
                            <a:srgbClr val="000000"/>
                          </a:solidFill>
                        </a:u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0" marR="0" marT="0" marB="0" anchor="ctr" anchorCtr="1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248" name="Shape 224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 defTabSz="438911">
              <a:defRPr sz="1919"/>
            </a:pPr>
            <a:r>
              <a:rPr lang="zh-CN" altLang="en-US" sz="2400" dirty="0"/>
              <a:t>和市场上主流</a:t>
            </a:r>
            <a:r>
              <a:rPr lang="en-US" altLang="zh-CN" sz="2400" dirty="0"/>
              <a:t>APT</a:t>
            </a:r>
            <a:r>
              <a:rPr lang="zh-CN" altLang="en-US" sz="2400" dirty="0"/>
              <a:t>产品的对比</a:t>
            </a:r>
            <a:endParaRPr sz="2400" dirty="0">
              <a:solidFill>
                <a:schemeClr val="bg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52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Capability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1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Experiment 1: Per-PHF traces collected on our own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/>
              <a:t>80 RATs in total = 40 RATs used for training + 40 for test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/>
              <a:t>Capture 80 initialization traces and 560 (i.e., 80*7) per-PHF traces for each RAT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1,271,049 and 5,080,212 system calls, respectively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97.9% </a:t>
            </a:r>
            <a:r>
              <a:rPr lang="en-US" sz="1800" dirty="0"/>
              <a:t>detection accuracy</a:t>
            </a:r>
            <a:endParaRPr lang="en-US" altLang="zh-CN" sz="1800" dirty="0"/>
          </a:p>
        </p:txBody>
      </p:sp>
      <p:sp>
        <p:nvSpPr>
          <p:cNvPr id="5" name="Rectangle 49"/>
          <p:cNvSpPr/>
          <p:nvPr/>
        </p:nvSpPr>
        <p:spPr>
          <a:xfrm>
            <a:off x="152401" y="2793395"/>
            <a:ext cx="86867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Experiment 2: Third-party (from Univ. of New Mexico) benign traces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More than 21 million system calls invoked by 422 processes, corresponding to 27 unique benign applications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2 false alarms </a:t>
            </a:r>
            <a:r>
              <a:rPr lang="en-US" sz="1800" dirty="0"/>
              <a:t>that the two applications </a:t>
            </a:r>
            <a:r>
              <a:rPr lang="en-US" sz="1800" i="1" dirty="0"/>
              <a:t>Word</a:t>
            </a:r>
            <a:r>
              <a:rPr lang="en-US" sz="1800" dirty="0"/>
              <a:t> and </a:t>
            </a:r>
            <a:r>
              <a:rPr lang="en-US" sz="1800" i="1" dirty="0"/>
              <a:t>Excel</a:t>
            </a:r>
            <a:r>
              <a:rPr lang="en-US" sz="1800" dirty="0"/>
              <a:t> performed keylogging operations. No false alarms after initialization signatures are applied. 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4860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Detection Capability – cont’d</a:t>
            </a:r>
            <a:endParaRPr lang="en-US" dirty="0"/>
          </a:p>
        </p:txBody>
      </p:sp>
      <p:sp>
        <p:nvSpPr>
          <p:cNvPr id="10" name="Rectangle 49"/>
          <p:cNvSpPr/>
          <p:nvPr/>
        </p:nvSpPr>
        <p:spPr>
          <a:xfrm>
            <a:off x="152400" y="647700"/>
            <a:ext cx="8915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panose="02010600030101010101" pitchFamily="2" charset="-122"/>
              </a:rPr>
              <a:t>Experiment 3: Benign traces collected on our own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31 popular Windows applications and perform RAT-like behaviors;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E.g., operate the browser Firefox to download a software from online, install and run it on the machine, which is a behavior quite similar to the PHF “URL Download”</a:t>
            </a:r>
            <a:endParaRPr lang="en-US" sz="160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6,861,915 system calls collected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sz="180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Test each of the 31 Windows application traces against the all 7 PHF sig, and also apply initialization signature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sz="180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1800" dirty="0"/>
              <a:t>Results: </a:t>
            </a:r>
            <a:r>
              <a:rPr lang="en-US" sz="1800" b="1" dirty="0"/>
              <a:t>3.2% </a:t>
            </a:r>
            <a:r>
              <a:rPr lang="en-US" sz="1800" dirty="0"/>
              <a:t>(7 out of 217 test results) false positive rate.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ZERO false positive rate </a:t>
            </a:r>
            <a:r>
              <a:rPr lang="en-US" sz="1800" dirty="0"/>
              <a:t>after initialization signatures are applied. </a:t>
            </a:r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319534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56247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</a:t>
            </a:r>
            <a:endParaRPr lang="en-US" dirty="0"/>
          </a:p>
        </p:txBody>
      </p:sp>
      <p:sp>
        <p:nvSpPr>
          <p:cNvPr id="9" name="Rectangle 49"/>
          <p:cNvSpPr/>
          <p:nvPr/>
        </p:nvSpPr>
        <p:spPr>
          <a:xfrm>
            <a:off x="152401" y="647700"/>
            <a:ext cx="86867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Piggyback Attack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/>
              <a:t>An RAT injects itself into a benign program and then runs in the background whenever the host program is launched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 smtClean="0"/>
              <a:t>We </a:t>
            </a:r>
            <a:r>
              <a:rPr lang="en-US" sz="2400" dirty="0"/>
              <a:t>create 40 mixed traces of benign and RAT processes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 smtClean="0"/>
              <a:t>Results</a:t>
            </a:r>
            <a:r>
              <a:rPr lang="en-US" sz="2400" dirty="0"/>
              <a:t>: </a:t>
            </a:r>
            <a:r>
              <a:rPr lang="en-US" sz="2400" b="1" dirty="0"/>
              <a:t>100% detected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cs typeface="Arial" panose="020B0604020202020204" pitchFamily="34" charset="0"/>
              </a:rPr>
              <a:t>A parasite RAT malware still needs to generate execution traces to accomplish an attack, although its traces may be mixed together with those of the host program.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6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Evaluation of Robustness against Evasion Attacks – cont’d</a:t>
            </a:r>
            <a:endParaRPr lang="en-US" dirty="0"/>
          </a:p>
        </p:txBody>
      </p:sp>
      <p:sp>
        <p:nvSpPr>
          <p:cNvPr id="5" name="Rectangle 49"/>
          <p:cNvSpPr/>
          <p:nvPr/>
        </p:nvSpPr>
        <p:spPr>
          <a:xfrm>
            <a:off x="152400" y="647700"/>
            <a:ext cx="86867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0000FF"/>
                </a:solidFill>
                <a:ea typeface="宋体" panose="02010600030101010101" pitchFamily="2" charset="-122"/>
              </a:rPr>
              <a:t>System Call Injection Attack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800" dirty="0">
                <a:cs typeface="Arial" panose="020B0604020202020204" pitchFamily="34" charset="0"/>
              </a:rPr>
              <a:t>An attacker inserts arbitrarily functionality-irrelevant system calls into its execution traces.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800" dirty="0" smtClean="0"/>
              <a:t>Results</a:t>
            </a:r>
            <a:r>
              <a:rPr lang="en-US" sz="2800" dirty="0"/>
              <a:t>: our system is </a:t>
            </a:r>
            <a:r>
              <a:rPr lang="en-US" sz="2800" b="1" dirty="0"/>
              <a:t>robust to such attack by nature</a:t>
            </a:r>
            <a:r>
              <a:rPr lang="en-US" sz="2800" dirty="0"/>
              <a:t>.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>
                <a:cs typeface="Arial" panose="020B0604020202020204" pitchFamily="34" charset="0"/>
              </a:rPr>
              <a:t>Our per-functionality behavior graphs do not require the system calls contained to be contiguously located in a trace.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3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1598"/>
            <a:ext cx="9144000" cy="330729"/>
          </a:xfrm>
        </p:spPr>
        <p:txBody>
          <a:bodyPr/>
          <a:lstStyle/>
          <a:p>
            <a:pPr algn="ctr"/>
            <a:r>
              <a:rPr lang="en-US" altLang="zh-CN" sz="3200" dirty="0"/>
              <a:t>Evaluation of Robustness against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Evasion </a:t>
            </a:r>
            <a:r>
              <a:rPr lang="en-US" altLang="zh-CN" sz="3200" dirty="0"/>
              <a:t>Attacks – </a:t>
            </a:r>
            <a:r>
              <a:rPr lang="en-US" altLang="zh-CN" sz="3200" dirty="0" smtClean="0"/>
              <a:t>cont’d</a:t>
            </a:r>
            <a:endParaRPr lang="en-US" sz="3200" dirty="0"/>
          </a:p>
        </p:txBody>
      </p:sp>
      <p:sp>
        <p:nvSpPr>
          <p:cNvPr id="9" name="Rectangle 49"/>
          <p:cNvSpPr/>
          <p:nvPr/>
        </p:nvSpPr>
        <p:spPr>
          <a:xfrm>
            <a:off x="152401" y="875586"/>
            <a:ext cx="8686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System Call Reordering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latin typeface="Arial" charset="0"/>
                <a:cs typeface="Arial" charset="0"/>
              </a:rPr>
              <a:t>However, reordering system calls without affecting the semantics of an original program has </a:t>
            </a:r>
            <a:r>
              <a:rPr lang="en-US" sz="2400" b="1" i="1" dirty="0" smtClean="0">
                <a:latin typeface="Arial" charset="0"/>
                <a:cs typeface="Arial" charset="0"/>
              </a:rPr>
              <a:t>quite limited applicability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 smtClean="0">
                <a:latin typeface="Arial" charset="0"/>
                <a:cs typeface="Arial" charset="0"/>
              </a:rPr>
              <a:t>Strict semantic logic, and data and control dependencies exist among the system calls events which compose a behavior graph to represent a PHF.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87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1598"/>
            <a:ext cx="9144000" cy="769620"/>
          </a:xfrm>
        </p:spPr>
        <p:txBody>
          <a:bodyPr/>
          <a:lstStyle/>
          <a:p>
            <a:pPr algn="ctr"/>
            <a:r>
              <a:rPr lang="en-US" altLang="zh-CN" sz="3200" dirty="0"/>
              <a:t>Evaluation of Robustness against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Evasion </a:t>
            </a:r>
            <a:r>
              <a:rPr lang="en-US" altLang="zh-CN" sz="3200" dirty="0"/>
              <a:t>Attacks – </a:t>
            </a:r>
            <a:r>
              <a:rPr lang="en-US" altLang="zh-CN" sz="3200" dirty="0" smtClean="0"/>
              <a:t>cont’d</a:t>
            </a:r>
            <a:endParaRPr lang="en-US" sz="3200" dirty="0"/>
          </a:p>
        </p:txBody>
      </p:sp>
      <p:sp>
        <p:nvSpPr>
          <p:cNvPr id="6" name="Rectangle 49"/>
          <p:cNvSpPr/>
          <p:nvPr/>
        </p:nvSpPr>
        <p:spPr>
          <a:xfrm>
            <a:off x="152400" y="876300"/>
            <a:ext cx="8305800" cy="434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Obfuscation Attack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latin typeface="Arial" charset="0"/>
                <a:cs typeface="Arial" charset="0"/>
              </a:rPr>
              <a:t>We used a powerful obfuscation tool to perform a series of control flow and data flow obfuscation techniques on RAT samples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latin typeface="Arial" charset="0"/>
                <a:cs typeface="Arial" charset="0"/>
              </a:rPr>
              <a:t>Results</a:t>
            </a:r>
            <a:r>
              <a:rPr lang="en-US" sz="2400" dirty="0">
                <a:latin typeface="Arial" charset="0"/>
                <a:cs typeface="Arial" charset="0"/>
              </a:rPr>
              <a:t>: Our system is </a:t>
            </a:r>
            <a:r>
              <a:rPr lang="en-US" sz="2400" b="1" i="1" dirty="0">
                <a:latin typeface="Arial" charset="0"/>
                <a:cs typeface="Arial" charset="0"/>
              </a:rPr>
              <a:t>able to detect all of them</a:t>
            </a:r>
            <a:r>
              <a:rPr lang="en-US" sz="2400" dirty="0">
                <a:latin typeface="Arial" charset="0"/>
                <a:cs typeface="Arial" charset="0"/>
              </a:rPr>
              <a:t>, while 35 out of 55 </a:t>
            </a:r>
            <a:r>
              <a:rPr lang="en-US" sz="2400" dirty="0" err="1">
                <a:latin typeface="Arial" charset="0"/>
                <a:cs typeface="Arial" charset="0"/>
              </a:rPr>
              <a:t>VirusTotal</a:t>
            </a:r>
            <a:r>
              <a:rPr lang="en-US" sz="2400" dirty="0">
                <a:latin typeface="Arial" charset="0"/>
                <a:cs typeface="Arial" charset="0"/>
              </a:rPr>
              <a:t> scanners fail to detect them. 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8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sz="2400" dirty="0"/>
              <a:t>Performance </a:t>
            </a:r>
            <a:r>
              <a:rPr lang="en-US" altLang="zh-CN" sz="2400" dirty="0" smtClean="0"/>
              <a:t>Evaluation</a:t>
            </a:r>
            <a:endParaRPr lang="en-US" sz="2400" dirty="0"/>
          </a:p>
        </p:txBody>
      </p:sp>
      <p:sp>
        <p:nvSpPr>
          <p:cNvPr id="6" name="Rectangle 49"/>
          <p:cNvSpPr/>
          <p:nvPr/>
        </p:nvSpPr>
        <p:spPr>
          <a:xfrm>
            <a:off x="-152400" y="647700"/>
            <a:ext cx="944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 err="1">
                <a:latin typeface="Arial" charset="0"/>
                <a:cs typeface="Arial" charset="0"/>
              </a:rPr>
              <a:t>APTShield</a:t>
            </a:r>
            <a:r>
              <a:rPr lang="en-US" sz="1800" dirty="0">
                <a:latin typeface="Arial" charset="0"/>
                <a:cs typeface="Arial" charset="0"/>
              </a:rPr>
              <a:t> consists of an ETW based audit logging system and a detection engine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The </a:t>
            </a:r>
            <a:r>
              <a:rPr lang="en-US" sz="1800" b="1" dirty="0">
                <a:latin typeface="Arial" charset="0"/>
                <a:cs typeface="Arial" charset="0"/>
              </a:rPr>
              <a:t>audit system </a:t>
            </a:r>
            <a:r>
              <a:rPr lang="en-US" sz="1800" dirty="0">
                <a:latin typeface="Arial" charset="0"/>
                <a:cs typeface="Arial" charset="0"/>
              </a:rPr>
              <a:t>running in a </a:t>
            </a:r>
            <a:r>
              <a:rPr lang="en-US" sz="1800" dirty="0" smtClean="0">
                <a:latin typeface="Arial" charset="0"/>
                <a:cs typeface="Arial" charset="0"/>
              </a:rPr>
              <a:t>PC of a </a:t>
            </a:r>
            <a:r>
              <a:rPr lang="en-US" sz="1800" dirty="0">
                <a:latin typeface="Arial" charset="0"/>
                <a:cs typeface="Arial" charset="0"/>
              </a:rPr>
              <a:t>3.3 GHz Intel(R) Core(TM) i5-4590 processor, 8 GB of RAM, and 64bit Windows OS, while the </a:t>
            </a:r>
            <a:r>
              <a:rPr lang="en-US" sz="1800" b="1" dirty="0">
                <a:latin typeface="Arial" charset="0"/>
                <a:cs typeface="Arial" charset="0"/>
              </a:rPr>
              <a:t>detection engine </a:t>
            </a:r>
            <a:r>
              <a:rPr lang="en-US" sz="1800" dirty="0">
                <a:latin typeface="Arial" charset="0"/>
                <a:cs typeface="Arial" charset="0"/>
              </a:rPr>
              <a:t>running in a server running Ubuntu 12.04 LTS. 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The streaming data generated by the audit system was sent </a:t>
            </a:r>
            <a:r>
              <a:rPr lang="en-US" sz="1800" dirty="0" smtClean="0">
                <a:latin typeface="Arial" charset="0"/>
                <a:cs typeface="Arial" charset="0"/>
              </a:rPr>
              <a:t>to </a:t>
            </a:r>
            <a:r>
              <a:rPr lang="en-US" sz="1800" dirty="0">
                <a:latin typeface="Arial" charset="0"/>
                <a:cs typeface="Arial" charset="0"/>
              </a:rPr>
              <a:t>the server </a:t>
            </a:r>
            <a:r>
              <a:rPr lang="en-US" sz="1800" dirty="0" smtClean="0">
                <a:latin typeface="Arial" charset="0"/>
                <a:cs typeface="Arial" charset="0"/>
              </a:rPr>
              <a:t>as a </a:t>
            </a:r>
            <a:r>
              <a:rPr lang="en-US" sz="1800" dirty="0">
                <a:latin typeface="Arial" charset="0"/>
                <a:cs typeface="Arial" charset="0"/>
              </a:rPr>
              <a:t>message queue.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b="1" dirty="0">
                <a:latin typeface="Arial" charset="0"/>
                <a:cs typeface="Arial" charset="0"/>
              </a:rPr>
              <a:t>Overhead</a:t>
            </a:r>
            <a:r>
              <a:rPr lang="en-US" sz="1800" dirty="0">
                <a:latin typeface="Arial" charset="0"/>
                <a:cs typeface="Arial" charset="0"/>
              </a:rPr>
              <a:t> of the audit system: launching several popular software including Word, Chrome, Excel and so on, and the audit system use less than </a:t>
            </a:r>
            <a:r>
              <a:rPr lang="en-US" sz="1800" b="1" i="1" dirty="0">
                <a:latin typeface="Arial" charset="0"/>
                <a:cs typeface="Arial" charset="0"/>
              </a:rPr>
              <a:t>100MB memory with 22% CPU usage (full working load)</a:t>
            </a:r>
            <a:r>
              <a:rPr lang="en-US" sz="1800" dirty="0">
                <a:latin typeface="Arial" charset="0"/>
                <a:cs typeface="Arial" charset="0"/>
              </a:rPr>
              <a:t>, which is acceptable to enterprise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b="1" dirty="0">
                <a:latin typeface="Arial" charset="0"/>
                <a:cs typeface="Arial" charset="0"/>
              </a:rPr>
              <a:t>Real-time detection: </a:t>
            </a:r>
            <a:r>
              <a:rPr lang="en-US" sz="1800" dirty="0">
                <a:latin typeface="Arial" charset="0"/>
                <a:cs typeface="Arial" charset="0"/>
              </a:rPr>
              <a:t>install a </a:t>
            </a:r>
            <a:r>
              <a:rPr lang="en-US" sz="1800" dirty="0" err="1">
                <a:latin typeface="Arial" charset="0"/>
                <a:cs typeface="Arial" charset="0"/>
              </a:rPr>
              <a:t>DarkComet</a:t>
            </a:r>
            <a:r>
              <a:rPr lang="en-US" sz="1800" dirty="0">
                <a:latin typeface="Arial" charset="0"/>
                <a:cs typeface="Arial" charset="0"/>
              </a:rPr>
              <a:t> Rat in </a:t>
            </a:r>
            <a:r>
              <a:rPr lang="en-US" sz="1800" dirty="0" smtClean="0">
                <a:latin typeface="Arial" charset="0"/>
                <a:cs typeface="Arial" charset="0"/>
              </a:rPr>
              <a:t>the PC and </a:t>
            </a:r>
            <a:r>
              <a:rPr lang="en-US" sz="1800" dirty="0">
                <a:latin typeface="Arial" charset="0"/>
                <a:cs typeface="Arial" charset="0"/>
              </a:rPr>
              <a:t>trigger its PHF (e.g., screen grabbing); the detection engine would </a:t>
            </a:r>
            <a:r>
              <a:rPr lang="en-US" sz="1800" b="1" i="1" dirty="0">
                <a:latin typeface="Arial" charset="0"/>
                <a:cs typeface="Arial" charset="0"/>
              </a:rPr>
              <a:t>report an alert within one second</a:t>
            </a:r>
            <a:r>
              <a:rPr lang="en-US" sz="1800" i="1" dirty="0">
                <a:latin typeface="Arial" charset="0"/>
                <a:cs typeface="Arial" charset="0"/>
              </a:rPr>
              <a:t>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0" y="1485900"/>
            <a:ext cx="7467600" cy="13798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000" b="1" kern="1300" dirty="0" smtClean="0">
                <a:solidFill>
                  <a:schemeClr val="bg2"/>
                </a:solidFill>
              </a:rPr>
              <a:t>In-Memory </a:t>
            </a:r>
            <a:r>
              <a:rPr lang="en-US" sz="4000" b="1" kern="1300" dirty="0">
                <a:solidFill>
                  <a:schemeClr val="bg2"/>
                </a:solidFill>
              </a:rPr>
              <a:t>Attack </a:t>
            </a:r>
            <a:r>
              <a:rPr lang="en-US" sz="4000" b="1" kern="1300" dirty="0" smtClean="0">
                <a:solidFill>
                  <a:schemeClr val="bg2"/>
                </a:solidFill>
              </a:rPr>
              <a:t>Detection: Design and Evaluation</a:t>
            </a:r>
            <a:endParaRPr lang="zh-CN" altLang="en-US" sz="4000" b="1" kern="13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In-Memory Attack</a:t>
            </a:r>
            <a:endParaRPr lang="en-US" dirty="0"/>
          </a:p>
        </p:txBody>
      </p:sp>
      <p:sp>
        <p:nvSpPr>
          <p:cNvPr id="15" name="Rectangle 4"/>
          <p:cNvSpPr/>
          <p:nvPr/>
        </p:nvSpPr>
        <p:spPr>
          <a:xfrm>
            <a:off x="304800" y="1687892"/>
            <a:ext cx="1981200" cy="2261845"/>
          </a:xfrm>
          <a:prstGeom prst="rect">
            <a:avLst/>
          </a:prstGeom>
          <a:solidFill>
            <a:srgbClr val="0081D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APT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process</a:t>
            </a:r>
          </a:p>
        </p:txBody>
      </p:sp>
      <p:sp>
        <p:nvSpPr>
          <p:cNvPr id="16" name="Rectangle 6"/>
          <p:cNvSpPr/>
          <p:nvPr/>
        </p:nvSpPr>
        <p:spPr>
          <a:xfrm>
            <a:off x="5980286" y="1687892"/>
            <a:ext cx="2249314" cy="2240874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 panose="020B0606020202030204" pitchFamily="34" charset="0"/>
            </a:endParaRP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Host</a:t>
            </a:r>
          </a:p>
          <a:p>
            <a:pPr algn="ctr"/>
            <a:r>
              <a:rPr lang="en-US" sz="2400" dirty="0">
                <a:latin typeface="Arial Narrow" panose="020B0606020202030204" pitchFamily="34" charset="0"/>
              </a:rPr>
              <a:t>process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1676401" y="876300"/>
            <a:ext cx="614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Allocates memory </a:t>
            </a:r>
            <a:r>
              <a:rPr lang="en-US" sz="2400" dirty="0" smtClean="0"/>
              <a:t>and </a:t>
            </a:r>
            <a:r>
              <a:rPr lang="en-US" sz="2400" dirty="0"/>
              <a:t>writes module to it</a:t>
            </a:r>
          </a:p>
        </p:txBody>
      </p:sp>
      <p:sp>
        <p:nvSpPr>
          <p:cNvPr id="18" name="TextBox 20"/>
          <p:cNvSpPr txBox="1"/>
          <p:nvPr/>
        </p:nvSpPr>
        <p:spPr>
          <a:xfrm>
            <a:off x="2495571" y="431825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Executes module in memory</a:t>
            </a:r>
          </a:p>
        </p:txBody>
      </p:sp>
      <p:cxnSp>
        <p:nvCxnSpPr>
          <p:cNvPr id="19" name="Elbow Connector 8"/>
          <p:cNvCxnSpPr>
            <a:endCxn id="16" idx="0"/>
          </p:cNvCxnSpPr>
          <p:nvPr/>
        </p:nvCxnSpPr>
        <p:spPr>
          <a:xfrm flipV="1">
            <a:off x="2225452" y="1687892"/>
            <a:ext cx="4879491" cy="577572"/>
          </a:xfrm>
          <a:prstGeom prst="bentConnector4">
            <a:avLst>
              <a:gd name="adj1" fmla="val 12694"/>
              <a:gd name="adj2" fmla="val 139579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5"/>
          <p:cNvCxnSpPr>
            <a:endCxn id="16" idx="2"/>
          </p:cNvCxnSpPr>
          <p:nvPr/>
        </p:nvCxnSpPr>
        <p:spPr>
          <a:xfrm>
            <a:off x="2301652" y="3242965"/>
            <a:ext cx="4803291" cy="685801"/>
          </a:xfrm>
          <a:prstGeom prst="bentConnector4">
            <a:avLst>
              <a:gd name="adj1" fmla="val 11374"/>
              <a:gd name="adj2" fmla="val 133333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36"/>
          <p:cNvSpPr/>
          <p:nvPr/>
        </p:nvSpPr>
        <p:spPr>
          <a:xfrm>
            <a:off x="6324600" y="1867019"/>
            <a:ext cx="1524000" cy="5332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netrecon</a:t>
            </a:r>
            <a:endParaRPr lang="en-US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8700"/>
          </a:xfrm>
        </p:spPr>
        <p:txBody>
          <a:bodyPr/>
          <a:lstStyle/>
          <a:p>
            <a:pPr algn="ctr"/>
            <a:r>
              <a:rPr lang="en-US" sz="3200" dirty="0"/>
              <a:t>Focus on In-Memory Attack by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Reflective </a:t>
            </a:r>
            <a:r>
              <a:rPr lang="en-US" sz="3200" dirty="0"/>
              <a:t>DLL Injection</a:t>
            </a:r>
          </a:p>
        </p:txBody>
      </p:sp>
      <p:sp>
        <p:nvSpPr>
          <p:cNvPr id="8" name="Rectangle 49"/>
          <p:cNvSpPr/>
          <p:nvPr/>
        </p:nvSpPr>
        <p:spPr>
          <a:xfrm>
            <a:off x="145058" y="909340"/>
            <a:ext cx="831314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Reflective DLL </a:t>
            </a:r>
            <a:r>
              <a:rPr lang="en-US" sz="2800" dirty="0" smtClean="0">
                <a:solidFill>
                  <a:srgbClr val="0000FF"/>
                </a:solidFill>
                <a:ea typeface="宋体" charset="-122"/>
              </a:rPr>
              <a:t>Injection</a:t>
            </a:r>
            <a:endParaRPr lang="en-US" sz="2400" dirty="0">
              <a:latin typeface="Arial" charset="0"/>
              <a:cs typeface="Arial" charset="0"/>
            </a:endParaRP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latin typeface="Arial" charset="0"/>
                <a:cs typeface="Arial" charset="0"/>
              </a:rPr>
              <a:t>A library injection technique, using the concept of reflective programming to load of a library from memory into a host </a:t>
            </a:r>
            <a:r>
              <a:rPr lang="en-US" sz="2400" dirty="0" smtClean="0">
                <a:latin typeface="Arial" charset="0"/>
                <a:cs typeface="Arial" charset="0"/>
              </a:rPr>
              <a:t>process;</a:t>
            </a:r>
            <a:endParaRPr lang="en-US" sz="2400" dirty="0">
              <a:latin typeface="Arial" charset="0"/>
              <a:cs typeface="Arial" charset="0"/>
            </a:endParaRP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latin typeface="Arial" charset="0"/>
                <a:cs typeface="Arial" charset="0"/>
              </a:rPr>
              <a:t>Two stages: code injection and reflective </a:t>
            </a:r>
            <a:r>
              <a:rPr lang="en-US" sz="2400" dirty="0" smtClean="0">
                <a:latin typeface="Arial" charset="0"/>
                <a:cs typeface="Arial" charset="0"/>
              </a:rPr>
              <a:t>loading.</a:t>
            </a:r>
            <a:endParaRPr lang="en-US" sz="2400" dirty="0">
              <a:latin typeface="Arial" charset="0"/>
              <a:cs typeface="Arial" charset="0"/>
            </a:endParaRPr>
          </a:p>
          <a:p>
            <a:pPr marL="720000" indent="-360000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800" dirty="0">
              <a:latin typeface="Arial" charset="0"/>
              <a:cs typeface="Arial" charset="0"/>
            </a:endParaRPr>
          </a:p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endParaRPr lang="en-US" sz="2000" dirty="0">
              <a:solidFill>
                <a:srgbClr val="0000FF"/>
              </a:solidFill>
              <a:ea typeface="宋体" charset="-122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700" dirty="0">
              <a:latin typeface="Arial" charset="0"/>
              <a:cs typeface="Arial" charset="0"/>
            </a:endParaRP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7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812129"/>
            <a:ext cx="7391400" cy="255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50"/>
            <a:ext cx="9144000" cy="561550"/>
          </a:xfrm>
        </p:spPr>
        <p:txBody>
          <a:bodyPr/>
          <a:lstStyle/>
          <a:p>
            <a:pPr algn="ctr"/>
            <a:r>
              <a:rPr lang="en-US" sz="3200" dirty="0"/>
              <a:t>Background about APT Malware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8599" y="650200"/>
            <a:ext cx="868680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200" dirty="0">
                <a:solidFill>
                  <a:srgbClr val="0000FF"/>
                </a:solidFill>
                <a:ea typeface="宋体" charset="-122"/>
              </a:rPr>
              <a:t>Remote Access Trojan (RAT)</a:t>
            </a: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Based on the study of 300+ APT whitepapers, </a:t>
            </a:r>
            <a:r>
              <a:rPr lang="en-US" altLang="zh-CN" sz="1800" dirty="0">
                <a:solidFill>
                  <a:srgbClr val="FF0000"/>
                </a:solidFill>
              </a:rPr>
              <a:t>RAT is a core component in an APT attack, and &gt;90% are Windows based.</a:t>
            </a: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Allows </a:t>
            </a:r>
            <a:r>
              <a:rPr lang="en-US" altLang="zh-CN" sz="1800" dirty="0"/>
              <a:t>an adversary to remotely control a </a:t>
            </a:r>
            <a:r>
              <a:rPr lang="en-US" altLang="zh-CN" sz="1800" dirty="0" smtClean="0"/>
              <a:t>system.</a:t>
            </a:r>
            <a:endParaRPr lang="en-US" altLang="zh-CN" sz="1800" b="1" i="1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A complex set of potentially harmful functions (PHFs)</a:t>
            </a:r>
          </a:p>
          <a:p>
            <a:pPr marL="1177200" lvl="1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E.g., </a:t>
            </a:r>
            <a:r>
              <a:rPr lang="en-US" altLang="zh-CN" sz="1800" dirty="0" err="1">
                <a:ea typeface="宋体" charset="-122"/>
              </a:rPr>
              <a:t>keylogger</a:t>
            </a:r>
            <a:r>
              <a:rPr lang="en-US" altLang="zh-CN" sz="1800" dirty="0">
                <a:ea typeface="宋体" charset="-122"/>
              </a:rPr>
              <a:t>, screengrab, remote shell, </a:t>
            </a:r>
            <a:r>
              <a:rPr lang="en-US" altLang="zh-CN" sz="1800" dirty="0" err="1">
                <a:ea typeface="宋体" charset="-122"/>
              </a:rPr>
              <a:t>audiograb</a:t>
            </a:r>
            <a:endParaRPr lang="en-US" altLang="zh-CN" sz="1800" dirty="0">
              <a:ea typeface="宋体" charset="-122"/>
            </a:endParaRPr>
          </a:p>
          <a:p>
            <a:pPr marL="1177200" lvl="1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Windows RAT typically embodies10~40 PHFs.</a:t>
            </a:r>
            <a:endParaRPr lang="en-US" altLang="zh-CN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5774"/>
            <a:ext cx="9144000" cy="330729"/>
          </a:xfrm>
        </p:spPr>
        <p:txBody>
          <a:bodyPr/>
          <a:lstStyle/>
          <a:p>
            <a:pPr algn="ctr"/>
            <a:r>
              <a:rPr lang="en-US" sz="3200" dirty="0"/>
              <a:t>Reflective DLL Injection – Stage 1</a:t>
            </a:r>
          </a:p>
        </p:txBody>
      </p:sp>
      <p:sp>
        <p:nvSpPr>
          <p:cNvPr id="8" name="Rectangle 49"/>
          <p:cNvSpPr/>
          <p:nvPr/>
        </p:nvSpPr>
        <p:spPr>
          <a:xfrm>
            <a:off x="152400" y="547576"/>
            <a:ext cx="8382000" cy="4282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400" dirty="0">
                <a:solidFill>
                  <a:srgbClr val="0000FF"/>
                </a:solidFill>
                <a:ea typeface="宋体" charset="-122"/>
              </a:rPr>
              <a:t>Stage 1: Code Injection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latin typeface="Arial" charset="0"/>
                <a:cs typeface="Arial" charset="0"/>
              </a:rPr>
              <a:t>Performing in the APT </a:t>
            </a:r>
            <a:r>
              <a:rPr lang="en-US" altLang="zh-CN" sz="2000" dirty="0" smtClean="0">
                <a:latin typeface="Arial" charset="0"/>
                <a:cs typeface="Arial" charset="0"/>
              </a:rPr>
              <a:t>process;</a:t>
            </a:r>
            <a:endParaRPr lang="en-US" altLang="zh-CN" sz="20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latin typeface="Arial" charset="0"/>
                <a:cs typeface="Arial" charset="0"/>
              </a:rPr>
              <a:t>Goal: the attacker injects the malicious DLL into the target process, and gets the </a:t>
            </a:r>
            <a:r>
              <a:rPr lang="en-US" sz="2000" dirty="0">
                <a:latin typeface="Arial" charset="0"/>
                <a:cs typeface="Arial" charset="0"/>
              </a:rPr>
              <a:t>code execution in the target </a:t>
            </a:r>
            <a:r>
              <a:rPr lang="en-US" sz="2000" dirty="0" smtClean="0">
                <a:latin typeface="Arial" charset="0"/>
                <a:cs typeface="Arial" charset="0"/>
              </a:rPr>
              <a:t>process;</a:t>
            </a:r>
            <a:endParaRPr lang="en-US" sz="20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latin typeface="Arial" charset="0"/>
                <a:cs typeface="Arial" charset="0"/>
              </a:rPr>
              <a:t>Step 1: select target </a:t>
            </a:r>
            <a:r>
              <a:rPr lang="en-US" altLang="zh-CN" sz="2000" dirty="0" smtClean="0">
                <a:latin typeface="Arial" charset="0"/>
                <a:cs typeface="Arial" charset="0"/>
              </a:rPr>
              <a:t>process;</a:t>
            </a:r>
            <a:endParaRPr lang="en-US" altLang="zh-CN" sz="20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latin typeface="Arial" charset="0"/>
                <a:cs typeface="Arial" charset="0"/>
              </a:rPr>
              <a:t>Step 2: allocate memory in the target </a:t>
            </a:r>
            <a:r>
              <a:rPr lang="en-US" altLang="zh-CN" sz="2000" dirty="0" smtClean="0">
                <a:latin typeface="Arial" charset="0"/>
                <a:cs typeface="Arial" charset="0"/>
              </a:rPr>
              <a:t>process;</a:t>
            </a:r>
            <a:endParaRPr lang="en-US" altLang="zh-CN" sz="20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latin typeface="Arial" charset="0"/>
                <a:cs typeface="Arial" charset="0"/>
              </a:rPr>
              <a:t>Step 3: write the malicious library into the allocated memory </a:t>
            </a:r>
            <a:r>
              <a:rPr lang="en-US" altLang="zh-CN" sz="2000" dirty="0" smtClean="0">
                <a:latin typeface="Arial" charset="0"/>
                <a:cs typeface="Arial" charset="0"/>
              </a:rPr>
              <a:t>;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solidFill>
                  <a:schemeClr val="dk1"/>
                </a:solidFill>
              </a:rPr>
              <a:t>Step 4: create a thread in the target process, e.g., using </a:t>
            </a:r>
            <a:r>
              <a:rPr lang="en-US" altLang="zh-CN" sz="2000" dirty="0" err="1">
                <a:solidFill>
                  <a:schemeClr val="dk1"/>
                </a:solidFill>
              </a:rPr>
              <a:t>CreateRemoteThread</a:t>
            </a:r>
            <a:r>
              <a:rPr lang="en-US" altLang="zh-CN" sz="2000" dirty="0" smtClean="0">
                <a:solidFill>
                  <a:schemeClr val="dk1"/>
                </a:solidFill>
              </a:rPr>
              <a:t>;</a:t>
            </a:r>
            <a:endParaRPr lang="en-US" altLang="zh-CN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2171"/>
            <a:ext cx="9144000" cy="559329"/>
          </a:xfrm>
        </p:spPr>
        <p:txBody>
          <a:bodyPr/>
          <a:lstStyle/>
          <a:p>
            <a:pPr algn="ctr"/>
            <a:r>
              <a:rPr lang="en-US" sz="3200" dirty="0"/>
              <a:t>Reflective DLL Injection – Stage 2</a:t>
            </a:r>
          </a:p>
        </p:txBody>
      </p:sp>
      <p:sp>
        <p:nvSpPr>
          <p:cNvPr id="8" name="Rectangle 49"/>
          <p:cNvSpPr/>
          <p:nvPr/>
        </p:nvSpPr>
        <p:spPr>
          <a:xfrm>
            <a:off x="152400" y="495300"/>
            <a:ext cx="838200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Stage 2: Reflective </a:t>
            </a:r>
            <a:r>
              <a:rPr lang="en-US" sz="2800" dirty="0" smtClean="0">
                <a:solidFill>
                  <a:srgbClr val="0000FF"/>
                </a:solidFill>
                <a:ea typeface="宋体" charset="-122"/>
              </a:rPr>
              <a:t>Loading</a:t>
            </a:r>
            <a:endParaRPr lang="en-US" sz="28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 smtClean="0">
                <a:latin typeface="Arial" charset="0"/>
                <a:cs typeface="Arial" charset="0"/>
              </a:rPr>
              <a:t>Performing </a:t>
            </a:r>
            <a:r>
              <a:rPr lang="en-US" altLang="zh-CN" sz="2400" dirty="0">
                <a:latin typeface="Arial" charset="0"/>
                <a:cs typeface="Arial" charset="0"/>
              </a:rPr>
              <a:t>in the target </a:t>
            </a:r>
            <a:r>
              <a:rPr lang="en-US" altLang="zh-CN" sz="2400" dirty="0" smtClean="0">
                <a:latin typeface="Arial" charset="0"/>
                <a:cs typeface="Arial" charset="0"/>
              </a:rPr>
              <a:t>process;</a:t>
            </a:r>
            <a:endParaRPr lang="en-US" altLang="zh-CN" sz="24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>
                <a:latin typeface="Arial" charset="0"/>
                <a:cs typeface="Arial" charset="0"/>
              </a:rPr>
              <a:t>Now, the exe</a:t>
            </a:r>
            <a:r>
              <a:rPr lang="en-US" sz="2400" dirty="0">
                <a:latin typeface="Arial" charset="0"/>
                <a:cs typeface="Arial" charset="0"/>
              </a:rPr>
              <a:t>cution is passed to the library's </a:t>
            </a:r>
            <a:r>
              <a:rPr lang="en-US" sz="2400" dirty="0" err="1">
                <a:latin typeface="Arial" charset="0"/>
                <a:cs typeface="Arial" charset="0"/>
              </a:rPr>
              <a:t>ReflectiveLoader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function;</a:t>
            </a:r>
            <a:endParaRPr lang="en-US" altLang="zh-CN" sz="24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>
                <a:latin typeface="Arial" charset="0"/>
                <a:cs typeface="Arial" charset="0"/>
              </a:rPr>
              <a:t>Goal: </a:t>
            </a:r>
            <a:r>
              <a:rPr lang="en-US" sz="2400" dirty="0">
                <a:latin typeface="Arial" charset="0"/>
                <a:cs typeface="Arial" charset="0"/>
              </a:rPr>
              <a:t>relocate the malicious library to a suitable location in memory, and resolve its imports so that the library's run time expectations are </a:t>
            </a:r>
            <a:r>
              <a:rPr lang="en-US" sz="2400" dirty="0" smtClean="0">
                <a:latin typeface="Arial" charset="0"/>
                <a:cs typeface="Arial" charset="0"/>
              </a:rPr>
              <a:t>met.</a:t>
            </a:r>
            <a:endParaRPr lang="en-US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0729"/>
          </a:xfrm>
        </p:spPr>
        <p:txBody>
          <a:bodyPr/>
          <a:lstStyle/>
          <a:p>
            <a:pPr algn="ctr"/>
            <a:r>
              <a:rPr lang="en-US" sz="3200" dirty="0"/>
              <a:t>Detecting Reflective DLL Injection</a:t>
            </a:r>
          </a:p>
        </p:txBody>
      </p:sp>
      <p:sp>
        <p:nvSpPr>
          <p:cNvPr id="5" name="Rectangle 49"/>
          <p:cNvSpPr/>
          <p:nvPr/>
        </p:nvSpPr>
        <p:spPr>
          <a:xfrm>
            <a:off x="266700" y="723900"/>
            <a:ext cx="76581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Basic </a:t>
            </a:r>
            <a:r>
              <a:rPr lang="en-US" altLang="zh-CN" sz="2800" dirty="0" smtClean="0">
                <a:solidFill>
                  <a:srgbClr val="0000FF"/>
                </a:solidFill>
                <a:ea typeface="宋体" charset="-122"/>
              </a:rPr>
              <a:t>ideas</a:t>
            </a:r>
            <a:endParaRPr lang="en-US" sz="28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>
                <a:latin typeface="Arial" charset="0"/>
                <a:cs typeface="Arial" charset="0"/>
              </a:rPr>
              <a:t>Each stage could be defined as a sequence of </a:t>
            </a:r>
            <a:r>
              <a:rPr lang="en-US" altLang="zh-CN" sz="2400" b="1" i="1" dirty="0">
                <a:latin typeface="Arial" charset="0"/>
                <a:cs typeface="Arial" charset="0"/>
              </a:rPr>
              <a:t>key </a:t>
            </a:r>
            <a:r>
              <a:rPr lang="en-US" altLang="zh-CN" sz="2400" b="1" i="1" dirty="0" smtClean="0">
                <a:latin typeface="Arial" charset="0"/>
                <a:cs typeface="Arial" charset="0"/>
              </a:rPr>
              <a:t>steps;</a:t>
            </a:r>
            <a:endParaRPr lang="en-US" sz="24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b="1" i="1" dirty="0">
                <a:latin typeface="Arial" charset="0"/>
                <a:cs typeface="Arial" charset="0"/>
              </a:rPr>
              <a:t>Identifying those key steps </a:t>
            </a:r>
            <a:r>
              <a:rPr lang="en-US" sz="2400" dirty="0">
                <a:latin typeface="Arial" charset="0"/>
                <a:cs typeface="Arial" charset="0"/>
              </a:rPr>
              <a:t>means detecting each of the two </a:t>
            </a:r>
            <a:r>
              <a:rPr lang="en-US" sz="2400" dirty="0" smtClean="0">
                <a:latin typeface="Arial" charset="0"/>
                <a:cs typeface="Arial" charset="0"/>
              </a:rPr>
              <a:t>stages;</a:t>
            </a:r>
            <a:endParaRPr lang="en-US" sz="24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latin typeface="Arial" charset="0"/>
                <a:cs typeface="Arial" charset="0"/>
              </a:rPr>
              <a:t>Consider each stage as a </a:t>
            </a:r>
            <a:r>
              <a:rPr lang="en-US" sz="2400" dirty="0" smtClean="0">
                <a:latin typeface="Arial" charset="0"/>
                <a:cs typeface="Arial" charset="0"/>
              </a:rPr>
              <a:t>PHF.</a:t>
            </a:r>
            <a:endParaRPr lang="en-US" sz="2400" dirty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Experiment Methodology</a:t>
            </a:r>
            <a:endParaRPr lang="en-US" dirty="0"/>
          </a:p>
        </p:txBody>
      </p:sp>
      <p:sp>
        <p:nvSpPr>
          <p:cNvPr id="6" name="Rectangle 49"/>
          <p:cNvSpPr/>
          <p:nvPr/>
        </p:nvSpPr>
        <p:spPr>
          <a:xfrm>
            <a:off x="25152" y="647699"/>
            <a:ext cx="9118848" cy="449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Perform reflective loading-based </a:t>
            </a:r>
            <a:r>
              <a:rPr lang="en-US" altLang="zh-CN" sz="2400" dirty="0" smtClean="0">
                <a:solidFill>
                  <a:srgbClr val="0000FF"/>
                </a:solidFill>
                <a:ea typeface="宋体" panose="02010600030101010101" pitchFamily="2" charset="-122"/>
              </a:rPr>
              <a:t>attacks with two </a:t>
            </a: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existing </a:t>
            </a:r>
            <a:r>
              <a:rPr lang="en-US" altLang="zh-CN" sz="2400" dirty="0" smtClean="0">
                <a:solidFill>
                  <a:srgbClr val="0000FF"/>
                </a:solidFill>
                <a:ea typeface="宋体" panose="02010600030101010101" pitchFamily="2" charset="-122"/>
              </a:rPr>
              <a:t>tools</a:t>
            </a:r>
            <a:endParaRPr lang="en-US" altLang="zh-CN" sz="2400" dirty="0">
              <a:solidFill>
                <a:srgbClr val="0000FF"/>
              </a:solidFill>
              <a:ea typeface="宋体" panose="02010600030101010101" pitchFamily="2" charset="-122"/>
            </a:endParaRP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Stephenfewer’s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implementation*, the first one ever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Metasploit’s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built-in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ea typeface="宋体" charset="-122"/>
              </a:rPr>
              <a:t>Extract behavior graphs using sequence alignment algorithm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latin typeface="Arial" charset="0"/>
                <a:cs typeface="Arial" charset="0"/>
              </a:rPr>
              <a:t>Perform </a:t>
            </a:r>
            <a:r>
              <a:rPr lang="en-US" sz="2400" dirty="0">
                <a:latin typeface="Arial" charset="0"/>
                <a:cs typeface="Arial" charset="0"/>
              </a:rPr>
              <a:t>comparative analysis between </a:t>
            </a:r>
          </a:p>
          <a:p>
            <a:pPr marL="1249200" lvl="2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>
                <a:latin typeface="Arial" charset="0"/>
                <a:cs typeface="Arial" charset="0"/>
              </a:rPr>
              <a:t>traces invoked by the original target process vs. traces invoked by both the after-injection target process and the APT process.</a:t>
            </a:r>
            <a:endParaRPr lang="en-US" altLang="zh-CN" sz="2400" dirty="0">
              <a:solidFill>
                <a:srgbClr val="0000FF"/>
              </a:solidFill>
              <a:ea typeface="宋体" charset="-122"/>
            </a:endParaRPr>
          </a:p>
          <a:p>
            <a:pPr marL="792000" lvl="1" indent="-360000" defTabSz="368935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400" dirty="0">
                <a:ea typeface="宋体" charset="-122"/>
              </a:rPr>
              <a:t>To extract unique behavior graphs that appear in after-injection traces while not in original target process traces</a:t>
            </a:r>
            <a:r>
              <a:rPr lang="en-US" altLang="zh-CN" sz="2400" dirty="0">
                <a:latin typeface="Arial" charset="0"/>
                <a:cs typeface="Arial" charset="0"/>
              </a:rPr>
              <a:t>.</a:t>
            </a:r>
            <a:endParaRPr lang="en-US" sz="1600" dirty="0">
              <a:latin typeface="Arial" charset="0"/>
              <a:cs typeface="Arial" charset="0"/>
            </a:endParaRPr>
          </a:p>
          <a:p>
            <a:pPr defTabSz="3689350">
              <a:lnSpc>
                <a:spcPct val="150000"/>
              </a:lnSpc>
              <a:buClr>
                <a:schemeClr val="tx1"/>
              </a:buClr>
              <a:buSzPct val="65000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5055423"/>
            <a:ext cx="655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* https://github.com/stephenfewer/ReflectiveDLLInjection</a:t>
            </a:r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15791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15774"/>
            <a:ext cx="9144000" cy="330729"/>
          </a:xfrm>
        </p:spPr>
        <p:txBody>
          <a:bodyPr/>
          <a:lstStyle/>
          <a:p>
            <a:pPr algn="ctr"/>
            <a:r>
              <a:rPr lang="en-US" sz="3200" dirty="0"/>
              <a:t>A Simplified Behavior Graph Extracted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/>
              <a:t>Injection Stage </a:t>
            </a: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191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sz="2400" dirty="0"/>
              <a:t>Evaluation of In-Memory Attack Detection</a:t>
            </a:r>
            <a:endParaRPr lang="en-US" dirty="0"/>
          </a:p>
        </p:txBody>
      </p:sp>
      <p:sp>
        <p:nvSpPr>
          <p:cNvPr id="5" name="Rectangle 49"/>
          <p:cNvSpPr/>
          <p:nvPr/>
        </p:nvSpPr>
        <p:spPr>
          <a:xfrm>
            <a:off x="152401" y="647700"/>
            <a:ext cx="86105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 smtClean="0">
                <a:cs typeface="Arial" panose="020B0604020202020204" pitchFamily="34" charset="0"/>
              </a:rPr>
              <a:t>Leverage </a:t>
            </a:r>
            <a:r>
              <a:rPr lang="en-US" sz="2000" dirty="0">
                <a:cs typeface="Arial" panose="020B0604020202020204" pitchFamily="34" charset="0"/>
              </a:rPr>
              <a:t>existing </a:t>
            </a:r>
            <a:r>
              <a:rPr lang="en-US" sz="2000" dirty="0" smtClean="0">
                <a:cs typeface="Arial" panose="020B0604020202020204" pitchFamily="34" charset="0"/>
              </a:rPr>
              <a:t>tools of </a:t>
            </a:r>
            <a:r>
              <a:rPr lang="en-US" sz="2000" dirty="0">
                <a:cs typeface="Arial" panose="020B0604020202020204" pitchFamily="34" charset="0"/>
              </a:rPr>
              <a:t>in-memory attacks. Specifically, select target processes, perform attacks, monitor before- and </a:t>
            </a:r>
            <a:r>
              <a:rPr lang="en-US" altLang="zh-CN" sz="2000" dirty="0">
                <a:ea typeface="宋体" panose="02010600030101010101" pitchFamily="2" charset="-122"/>
              </a:rPr>
              <a:t>after- injection traces.</a:t>
            </a:r>
            <a:endParaRPr lang="en-US" sz="2000" dirty="0">
              <a:cs typeface="Arial" panose="020B0604020202020204" pitchFamily="34" charset="0"/>
            </a:endParaRPr>
          </a:p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Over</a:t>
            </a:r>
            <a:r>
              <a:rPr lang="en-US" altLang="zh-CN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all dataset: 14 injection stage traces, 10 loader stage traces, 2222 other traces</a:t>
            </a:r>
          </a:p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Training set: 7 injection stage traces, 6 loader stage traces</a:t>
            </a:r>
          </a:p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Test set: 7 injection stage traces, 4 loader stage traces</a:t>
            </a:r>
          </a:p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TP: </a:t>
            </a:r>
          </a:p>
          <a:p>
            <a:pPr marL="667385" lvl="1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Injection stage: 6/7</a:t>
            </a:r>
          </a:p>
          <a:p>
            <a:pPr marL="667385" lvl="1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Loader stage: 4/4</a:t>
            </a:r>
          </a:p>
          <a:p>
            <a:pPr marL="255905" indent="-323850" defTabSz="3320415">
              <a:lnSpc>
                <a:spcPct val="150000"/>
              </a:lnSpc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FP: 0/2222 </a:t>
            </a:r>
          </a:p>
          <a:p>
            <a:pPr marL="334645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932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24"/>
            <a:ext cx="9144000" cy="330729"/>
          </a:xfrm>
        </p:spPr>
        <p:txBody>
          <a:bodyPr/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Rectangle 49"/>
          <p:cNvSpPr/>
          <p:nvPr/>
        </p:nvSpPr>
        <p:spPr>
          <a:xfrm>
            <a:off x="228600" y="876300"/>
            <a:ext cx="7886699" cy="3688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ea typeface="宋体" charset="-122"/>
              </a:rPr>
              <a:t>We proposed a real-time, f</a:t>
            </a:r>
            <a:r>
              <a:rPr lang="en-US" sz="2800" dirty="0">
                <a:ea typeface="宋体" charset="-122"/>
              </a:rPr>
              <a:t>ine-grained, and situation-aware RAT detection </a:t>
            </a:r>
            <a:r>
              <a:rPr lang="en-US" altLang="zh-CN" sz="2800" dirty="0">
                <a:ea typeface="宋体" charset="-122"/>
              </a:rPr>
              <a:t>approach</a:t>
            </a:r>
            <a:r>
              <a:rPr lang="en-US" altLang="zh-CN" sz="2800" dirty="0" smtClean="0">
                <a:ea typeface="宋体" charset="-122"/>
              </a:rPr>
              <a:t>.</a:t>
            </a:r>
            <a:endParaRPr lang="en-US" altLang="zh-CN" sz="2800" dirty="0">
              <a:ea typeface="宋体" charset="-122"/>
            </a:endParaRPr>
          </a:p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ea typeface="宋体" charset="-122"/>
              </a:rPr>
              <a:t>With both third-party traces and various attacks evaluated, our approach has demonstrated very high accuracy in real-time.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954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"/>
          </a:xfrm>
        </p:spPr>
        <p:txBody>
          <a:bodyPr/>
          <a:lstStyle/>
          <a:p>
            <a:pPr algn="ctr"/>
            <a:r>
              <a:rPr lang="en-US" sz="3200" dirty="0"/>
              <a:t>Requirements of </a:t>
            </a:r>
            <a:r>
              <a:rPr lang="en-US" sz="3200" dirty="0" smtClean="0"/>
              <a:t>an APT Detection System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28599" y="571500"/>
            <a:ext cx="88392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Fast and </a:t>
            </a:r>
            <a:r>
              <a:rPr lang="en-US" altLang="zh-CN" sz="2800" dirty="0" smtClean="0">
                <a:solidFill>
                  <a:srgbClr val="0000FF"/>
                </a:solidFill>
                <a:ea typeface="宋体" panose="02010600030101010101" pitchFamily="2" charset="-122"/>
              </a:rPr>
              <a:t>early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detection </a:t>
            </a:r>
          </a:p>
          <a:p>
            <a:pPr marL="720090" indent="-360045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>
                <a:ea typeface="宋体" panose="02010600030101010101" pitchFamily="2" charset="-122"/>
              </a:rPr>
              <a:t>Enables organizations to act more quickly and effectively to </a:t>
            </a:r>
            <a:r>
              <a:rPr lang="en-US" sz="2400" dirty="0" smtClean="0">
                <a:ea typeface="宋体" panose="02010600030101010101" pitchFamily="2" charset="-122"/>
              </a:rPr>
              <a:t>block </a:t>
            </a:r>
            <a:r>
              <a:rPr lang="en-US" sz="2400" dirty="0">
                <a:ea typeface="宋体" panose="02010600030101010101" pitchFamily="2" charset="-122"/>
              </a:rPr>
              <a:t>attacks and ensure critical assets are protected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Fine-grained and situation-aware </a:t>
            </a:r>
          </a:p>
          <a:p>
            <a:pPr marL="720090" indent="-360045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400" dirty="0">
                <a:ea typeface="宋体" panose="02010600030101010101" pitchFamily="2" charset="-122"/>
              </a:rPr>
              <a:t>Understand what malicious activity is being performed </a:t>
            </a:r>
            <a:endParaRPr lang="en-US" altLang="zh-CN" sz="2400" dirty="0" smtClean="0">
              <a:ea typeface="宋体" panose="02010600030101010101" pitchFamily="2" charset="-122"/>
            </a:endParaRPr>
          </a:p>
          <a:p>
            <a:pPr marL="720090" indent="-360045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 smtClean="0">
                <a:ea typeface="宋体" panose="02010600030101010101" pitchFamily="2" charset="-122"/>
              </a:rPr>
              <a:t>Provide visibility </a:t>
            </a:r>
            <a:r>
              <a:rPr lang="en-US" sz="2400" dirty="0">
                <a:ea typeface="宋体" panose="02010600030101010101" pitchFamily="2" charset="-122"/>
              </a:rPr>
              <a:t>into APT </a:t>
            </a:r>
            <a:r>
              <a:rPr lang="en-US" sz="2400" dirty="0" smtClean="0">
                <a:ea typeface="宋体" panose="02010600030101010101" pitchFamily="2" charset="-122"/>
              </a:rPr>
              <a:t>for </a:t>
            </a:r>
            <a:r>
              <a:rPr lang="en-US" sz="2400" dirty="0">
                <a:ea typeface="宋体" panose="02010600030101010101" pitchFamily="2" charset="-122"/>
              </a:rPr>
              <a:t>efficient forensic analysis.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800" dirty="0" smtClean="0">
                <a:solidFill>
                  <a:srgbClr val="0000FF"/>
                </a:solidFill>
                <a:ea typeface="宋体" panose="02010600030101010101" pitchFamily="2" charset="-122"/>
              </a:rPr>
              <a:t>Long-term </a:t>
            </a:r>
            <a:r>
              <a:rPr lang="en-US" altLang="zh-CN" sz="2800" dirty="0">
                <a:solidFill>
                  <a:srgbClr val="0000FF"/>
                </a:solidFill>
                <a:ea typeface="宋体" panose="02010600030101010101" pitchFamily="2" charset="-122"/>
              </a:rPr>
              <a:t>monitoring with negligible overhead</a:t>
            </a:r>
          </a:p>
          <a:p>
            <a:pPr marL="720090" indent="-360045" defTabSz="365760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400" dirty="0" smtClean="0">
                <a:ea typeface="宋体" panose="02010600030101010101" pitchFamily="2" charset="-122"/>
              </a:rPr>
              <a:t>Achieve </a:t>
            </a:r>
            <a:r>
              <a:rPr lang="en-US" sz="2400" dirty="0">
                <a:ea typeface="宋体" panose="02010600030101010101" pitchFamily="2" charset="-122"/>
              </a:rPr>
              <a:t>continuous monitoring without consuming </a:t>
            </a:r>
            <a:r>
              <a:rPr lang="en-US" sz="2400" dirty="0" smtClean="0">
                <a:ea typeface="宋体" panose="02010600030101010101" pitchFamily="2" charset="-122"/>
              </a:rPr>
              <a:t>much valuable resources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80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2212121-ABD8-411D-91F9-D41776A33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" y="531800"/>
            <a:ext cx="9068990" cy="45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5774"/>
            <a:ext cx="8770620" cy="936726"/>
          </a:xfrm>
        </p:spPr>
        <p:txBody>
          <a:bodyPr/>
          <a:lstStyle/>
          <a:p>
            <a:pPr algn="ctr"/>
            <a:r>
              <a:rPr lang="en-US" altLang="zh-CN" sz="3200" dirty="0"/>
              <a:t>Previous Malware Detection Methods 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Would </a:t>
            </a:r>
            <a:r>
              <a:rPr lang="en-US" altLang="zh-CN" sz="3200" dirty="0"/>
              <a:t>Fail RAT Detection </a:t>
            </a:r>
            <a:endParaRPr 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4000" cy="42672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 bwMode="auto">
          <a:xfrm>
            <a:off x="2026920" y="3467100"/>
            <a:ext cx="182880" cy="18288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200" y="4381500"/>
            <a:ext cx="26670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Basic Idea </a:t>
            </a:r>
            <a:endParaRPr lang="en-US" dirty="0"/>
          </a:p>
        </p:txBody>
      </p:sp>
      <p:sp>
        <p:nvSpPr>
          <p:cNvPr id="39" name="Rectangle 49"/>
          <p:cNvSpPr/>
          <p:nvPr/>
        </p:nvSpPr>
        <p:spPr>
          <a:xfrm>
            <a:off x="76201" y="647700"/>
            <a:ext cx="89915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Observations</a:t>
            </a:r>
          </a:p>
          <a:p>
            <a:pPr marL="720090" indent="-360045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ea typeface="宋体" panose="02010600030101010101" pitchFamily="2" charset="-122"/>
              </a:rPr>
              <a:t>Ways of implementing a PHF are limited too, in terms of </a:t>
            </a:r>
          </a:p>
          <a:p>
            <a:pPr marL="1177290" lvl="1" indent="-360045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1800" dirty="0">
                <a:ea typeface="宋体" panose="02010600030101010101" pitchFamily="2" charset="-122"/>
              </a:rPr>
              <a:t>Core system calls &amp; parameters , and such </a:t>
            </a:r>
            <a:r>
              <a:rPr lang="en-US" altLang="zh-CN" sz="1800" dirty="0" smtClean="0">
                <a:ea typeface="宋体" panose="02010600030101010101" pitchFamily="2" charset="-122"/>
              </a:rPr>
              <a:t>sequences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marL="720090" indent="-360045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ea typeface="宋体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sz="2000" b="1" i="1" dirty="0">
                <a:ea typeface="宋体" panose="02010600030101010101" pitchFamily="2" charset="-122"/>
                <a:sym typeface="Wingdings" panose="05000000000000000000" pitchFamily="2" charset="2"/>
              </a:rPr>
              <a:t>Possible to define each PHF using system call sequences</a:t>
            </a:r>
            <a:endParaRPr lang="en-US" altLang="zh-CN" sz="2000" b="1" i="1" dirty="0">
              <a:ea typeface="宋体" panose="02010600030101010101" pitchFamily="2" charset="-122"/>
            </a:endParaRPr>
          </a:p>
        </p:txBody>
      </p:sp>
      <p:sp>
        <p:nvSpPr>
          <p:cNvPr id="4" name="Rectangle 49"/>
          <p:cNvSpPr/>
          <p:nvPr/>
        </p:nvSpPr>
        <p:spPr>
          <a:xfrm>
            <a:off x="0" y="2428607"/>
            <a:ext cx="906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Propose PHF-based RAT detection when a program exhibits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ea typeface="宋体" panose="02010600030101010101" pitchFamily="2" charset="-122"/>
              </a:rPr>
              <a:t>A sufficient number of PHFs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>
                <a:ea typeface="宋体" panose="02010600030101010101" pitchFamily="2" charset="-122"/>
              </a:rPr>
              <a:t>RAT-specific resource access characteristics</a:t>
            </a:r>
          </a:p>
          <a:p>
            <a:pPr marL="1249045" lvl="2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38100" y="4000500"/>
            <a:ext cx="925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anose="05000000000000000000" pitchFamily="2" charset="2"/>
              <a:buChar char="v"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</a:rPr>
              <a:t>Advantages: evasion-resilient and semantic-aware</a:t>
            </a:r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sz="2000" dirty="0"/>
              <a:t>Hard to evade unless attackers find new ways of implementing PHFs</a:t>
            </a:r>
            <a:endParaRPr lang="en-US" altLang="zh-CN" sz="2000" dirty="0"/>
          </a:p>
          <a:p>
            <a:pPr marL="791845" lvl="1" indent="-360045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</a:pPr>
            <a:r>
              <a:rPr lang="en-US" altLang="zh-CN" sz="2000" dirty="0"/>
              <a:t>Per PHF detector; semantic-aware; know exactly what activity is going o</a:t>
            </a:r>
            <a:r>
              <a:rPr lang="en-US" altLang="zh-CN" sz="18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622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9950"/>
            <a:ext cx="9143326" cy="561550"/>
          </a:xfrm>
        </p:spPr>
        <p:txBody>
          <a:bodyPr/>
          <a:lstStyle/>
          <a:p>
            <a:pPr algn="ctr"/>
            <a:r>
              <a:rPr lang="en-US" altLang="zh-CN" sz="3200" dirty="0"/>
              <a:t>Our </a:t>
            </a:r>
            <a:r>
              <a:rPr lang="en-US" altLang="zh-CN" sz="3200" dirty="0" smtClean="0"/>
              <a:t>System: Three Components</a:t>
            </a:r>
            <a:endParaRPr lang="en-US" sz="3200" dirty="0"/>
          </a:p>
        </p:txBody>
      </p:sp>
      <p:sp>
        <p:nvSpPr>
          <p:cNvPr id="39" name="Rectangle 49"/>
          <p:cNvSpPr/>
          <p:nvPr/>
        </p:nvSpPr>
        <p:spPr>
          <a:xfrm>
            <a:off x="0" y="495301"/>
            <a:ext cx="9296400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800" dirty="0">
                <a:solidFill>
                  <a:srgbClr val="0000FF"/>
                </a:solidFill>
                <a:ea typeface="宋体" charset="-122"/>
              </a:rPr>
              <a:t>PHF-based situation-aware RAT detection</a:t>
            </a: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ea typeface="宋体" charset="-122"/>
              </a:rPr>
              <a:t>Develop behavior graphs for each of the most popular </a:t>
            </a:r>
            <a:r>
              <a:rPr lang="en-US" sz="2400" dirty="0" smtClean="0">
                <a:ea typeface="宋体" charset="-122"/>
              </a:rPr>
              <a:t>PHFs</a:t>
            </a:r>
            <a:endParaRPr lang="en-US" sz="2400" dirty="0">
              <a:ea typeface="宋体" charset="-122"/>
            </a:endParaRP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 smtClean="0">
                <a:ea typeface="宋体" charset="-122"/>
              </a:rPr>
              <a:t>Know exactly what </a:t>
            </a:r>
            <a:r>
              <a:rPr lang="en-US" sz="2400" dirty="0">
                <a:ea typeface="宋体" charset="-122"/>
              </a:rPr>
              <a:t>activity a suspicious </a:t>
            </a:r>
            <a:r>
              <a:rPr lang="en-US" sz="2400" dirty="0" smtClean="0">
                <a:ea typeface="宋体" charset="-122"/>
              </a:rPr>
              <a:t>process is doing.</a:t>
            </a:r>
          </a:p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Discriminating features as supplement </a:t>
            </a: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ea typeface="宋体" charset="-122"/>
              </a:rPr>
              <a:t>Detection simply based on PHF behaviors may have FP</a:t>
            </a: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ea typeface="宋体" charset="-122"/>
              </a:rPr>
              <a:t>Features based on the characteristics of RATs are extracted for FP reduction.</a:t>
            </a:r>
          </a:p>
          <a:p>
            <a:pPr marL="1177200" lvl="1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2000" dirty="0">
                <a:ea typeface="宋体" charset="-122"/>
              </a:rPr>
              <a:t>Keep stealthy, stay hidden and persistent, no human interaction</a:t>
            </a:r>
          </a:p>
          <a:p>
            <a:pPr marL="457200" indent="-457200" defTabSz="3657600">
              <a:lnSpc>
                <a:spcPct val="13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sz="2800" dirty="0">
                <a:solidFill>
                  <a:srgbClr val="0000FF"/>
                </a:solidFill>
                <a:ea typeface="宋体" charset="-122"/>
              </a:rPr>
              <a:t>Real-time e2e system implementation</a:t>
            </a:r>
          </a:p>
          <a:p>
            <a:pPr marL="720000" indent="-360000" defTabSz="36576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400" dirty="0">
                <a:ea typeface="宋体" charset="-122"/>
              </a:rPr>
              <a:t>Sys call logging based on Event Tracing for Windows (ETW)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>
              <a:ea typeface="宋体" charset="-122"/>
            </a:endParaRPr>
          </a:p>
          <a:p>
            <a:pPr marL="720000" indent="-360000">
              <a:lnSpc>
                <a:spcPct val="13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24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20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allAtOnce"/>
    </p:bldLst>
  </p:timing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20253</TotalTime>
  <Words>2830</Words>
  <Application>Microsoft Office PowerPoint</Application>
  <PresentationFormat>On-screen Show (16:10)</PresentationFormat>
  <Paragraphs>453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1" baseType="lpstr">
      <vt:lpstr>Bebas Neue</vt:lpstr>
      <vt:lpstr>MS PGothic</vt:lpstr>
      <vt:lpstr>MS PGothic</vt:lpstr>
      <vt:lpstr>宋体</vt:lpstr>
      <vt:lpstr>仿宋</vt:lpstr>
      <vt:lpstr>Arial</vt:lpstr>
      <vt:lpstr>Arial Narrow</vt:lpstr>
      <vt:lpstr>Calibri</vt:lpstr>
      <vt:lpstr>Consolas</vt:lpstr>
      <vt:lpstr>Corbel</vt:lpstr>
      <vt:lpstr>Tahoma</vt:lpstr>
      <vt:lpstr>Wingdings</vt:lpstr>
      <vt:lpstr>MARPLE_16x10_DefaultTemplate_2016-06-25</vt:lpstr>
      <vt:lpstr>5_10 September 2009</vt:lpstr>
      <vt:lpstr>1_Edge</vt:lpstr>
      <vt:lpstr>PowerPoint Presentation</vt:lpstr>
      <vt:lpstr>Our Focus</vt:lpstr>
      <vt:lpstr>和市场上主流APT产品的对比</vt:lpstr>
      <vt:lpstr>Background about APT Malware</vt:lpstr>
      <vt:lpstr>Requirements of an APT Detection System</vt:lpstr>
      <vt:lpstr>PowerPoint Presentation</vt:lpstr>
      <vt:lpstr>Previous Malware Detection Methods  Would Fail RAT Detection </vt:lpstr>
      <vt:lpstr>Basic Idea </vt:lpstr>
      <vt:lpstr>Our System: Three Components</vt:lpstr>
      <vt:lpstr>System Architecture</vt:lpstr>
      <vt:lpstr>PowerPoint Presentation</vt:lpstr>
      <vt:lpstr>PHF Detector Generation – Observations</vt:lpstr>
      <vt:lpstr>PHF Detector Generation – Solution</vt:lpstr>
      <vt:lpstr>PHF Detector Generation – ScreenGrab Example</vt:lpstr>
      <vt:lpstr>PHF Detector Generation – ScreenGrab Example</vt:lpstr>
      <vt:lpstr>Sequence Alignment Algorithm</vt:lpstr>
      <vt:lpstr>Sequence Alignment - Illustration</vt:lpstr>
      <vt:lpstr>Example of PHF Detector Generated  for Screengrab</vt:lpstr>
      <vt:lpstr>Major PHFs -1 </vt:lpstr>
      <vt:lpstr>Major PHFs -2</vt:lpstr>
      <vt:lpstr>PowerPoint Presentation</vt:lpstr>
      <vt:lpstr>Classifier Signature Generation –  Greedy Algorithm- Insight</vt:lpstr>
      <vt:lpstr>Classifier Signature Generation –  Greedy Algorithm-2</vt:lpstr>
      <vt:lpstr>Example of Discriminating Features Extracted </vt:lpstr>
      <vt:lpstr>PowerPoint Presentation</vt:lpstr>
      <vt:lpstr>Dataset and Detection Results</vt:lpstr>
      <vt:lpstr>Attack Graph for the Real-World Scenario</vt:lpstr>
      <vt:lpstr>PowerPoint Presentation</vt:lpstr>
      <vt:lpstr>RAT Collection</vt:lpstr>
      <vt:lpstr>Evaluation of Detection Capability</vt:lpstr>
      <vt:lpstr>Evaluation of Detection Capability – cont’d</vt:lpstr>
      <vt:lpstr>Evaluation of Robustness against Evasion Attacks</vt:lpstr>
      <vt:lpstr>Evaluation of Robustness against Evasion Attacks – cont’d</vt:lpstr>
      <vt:lpstr>Evaluation of Robustness against  Evasion Attacks – cont’d</vt:lpstr>
      <vt:lpstr>Evaluation of Robustness against  Evasion Attacks – cont’d</vt:lpstr>
      <vt:lpstr>Performance Evaluation</vt:lpstr>
      <vt:lpstr>PowerPoint Presentation</vt:lpstr>
      <vt:lpstr>In-Memory Attack</vt:lpstr>
      <vt:lpstr>Focus on In-Memory Attack by  Reflective DLL Injection</vt:lpstr>
      <vt:lpstr>Reflective DLL Injection – Stage 1</vt:lpstr>
      <vt:lpstr>Reflective DLL Injection – Stage 2</vt:lpstr>
      <vt:lpstr>Detecting Reflective DLL Injection</vt:lpstr>
      <vt:lpstr>Experiment Methodology</vt:lpstr>
      <vt:lpstr>A Simplified Behavior Graph Extracted  for Injection Stage </vt:lpstr>
      <vt:lpstr>Evaluation of In-Memory Attack Detection</vt:lpstr>
      <vt:lpstr>Conclusions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Vivian Chen</cp:lastModifiedBy>
  <cp:revision>853</cp:revision>
  <cp:lastPrinted>2013-08-09T18:03:10Z</cp:lastPrinted>
  <dcterms:created xsi:type="dcterms:W3CDTF">2015-06-27T04:44:53Z</dcterms:created>
  <dcterms:modified xsi:type="dcterms:W3CDTF">2018-02-24T05:17:53Z</dcterms:modified>
</cp:coreProperties>
</file>