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9"/>
  </p:notesMasterIdLst>
  <p:handoutMasterIdLst>
    <p:handoutMasterId r:id="rId60"/>
  </p:handoutMasterIdLst>
  <p:sldIdLst>
    <p:sldId id="515" r:id="rId2"/>
    <p:sldId id="516" r:id="rId3"/>
    <p:sldId id="517" r:id="rId4"/>
    <p:sldId id="518" r:id="rId5"/>
    <p:sldId id="519" r:id="rId6"/>
    <p:sldId id="520" r:id="rId7"/>
    <p:sldId id="521" r:id="rId8"/>
    <p:sldId id="571" r:id="rId9"/>
    <p:sldId id="570" r:id="rId10"/>
    <p:sldId id="522" r:id="rId11"/>
    <p:sldId id="523" r:id="rId12"/>
    <p:sldId id="582" r:id="rId13"/>
    <p:sldId id="581" r:id="rId14"/>
    <p:sldId id="580" r:id="rId15"/>
    <p:sldId id="579" r:id="rId16"/>
    <p:sldId id="578" r:id="rId17"/>
    <p:sldId id="577" r:id="rId18"/>
    <p:sldId id="576" r:id="rId19"/>
    <p:sldId id="575" r:id="rId20"/>
    <p:sldId id="574" r:id="rId21"/>
    <p:sldId id="573" r:id="rId22"/>
    <p:sldId id="572" r:id="rId23"/>
    <p:sldId id="536" r:id="rId24"/>
    <p:sldId id="584" r:id="rId25"/>
    <p:sldId id="583" r:id="rId26"/>
    <p:sldId id="538" r:id="rId27"/>
    <p:sldId id="539" r:id="rId28"/>
    <p:sldId id="540" r:id="rId29"/>
    <p:sldId id="541" r:id="rId30"/>
    <p:sldId id="542" r:id="rId31"/>
    <p:sldId id="543" r:id="rId32"/>
    <p:sldId id="544" r:id="rId33"/>
    <p:sldId id="545" r:id="rId34"/>
    <p:sldId id="546" r:id="rId35"/>
    <p:sldId id="547" r:id="rId36"/>
    <p:sldId id="548" r:id="rId37"/>
    <p:sldId id="549" r:id="rId38"/>
    <p:sldId id="550" r:id="rId39"/>
    <p:sldId id="551" r:id="rId40"/>
    <p:sldId id="552" r:id="rId41"/>
    <p:sldId id="553" r:id="rId42"/>
    <p:sldId id="554" r:id="rId43"/>
    <p:sldId id="555" r:id="rId44"/>
    <p:sldId id="556" r:id="rId45"/>
    <p:sldId id="557" r:id="rId46"/>
    <p:sldId id="558" r:id="rId47"/>
    <p:sldId id="559" r:id="rId48"/>
    <p:sldId id="560" r:id="rId49"/>
    <p:sldId id="561" r:id="rId50"/>
    <p:sldId id="562" r:id="rId51"/>
    <p:sldId id="563" r:id="rId52"/>
    <p:sldId id="564" r:id="rId53"/>
    <p:sldId id="565" r:id="rId54"/>
    <p:sldId id="566" r:id="rId55"/>
    <p:sldId id="567" r:id="rId56"/>
    <p:sldId id="568" r:id="rId57"/>
    <p:sldId id="569" r:id="rId58"/>
  </p:sldIdLst>
  <p:sldSz cx="9144000" cy="6858000" type="screen4x3"/>
  <p:notesSz cx="6858000" cy="9144000"/>
  <p:defaultTextStyle>
    <a:defPPr>
      <a:defRPr lang="zh-CN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CC3300"/>
    <a:srgbClr val="FF3300"/>
    <a:srgbClr val="009900"/>
    <a:srgbClr val="FF9900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9" autoAdjust="0"/>
    <p:restoredTop sz="91554" autoAdjust="0"/>
  </p:normalViewPr>
  <p:slideViewPr>
    <p:cSldViewPr>
      <p:cViewPr varScale="1">
        <p:scale>
          <a:sx n="78" d="100"/>
          <a:sy n="78" d="100"/>
        </p:scale>
        <p:origin x="-122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03DDD5-2FA9-461B-9FA0-F1DDC2315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B30757-CEF6-49E6-9FC4-F35E5647F0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5898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30757-CEF6-49E6-9FC4-F35E5647F0C1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665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30757-CEF6-49E6-9FC4-F35E5647F0C1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966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E4FB-18E8-4BFC-8E49-6D1734B513B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7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0C04-7252-49FA-989C-0647D4B36072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0E7D-939D-4AB5-96DA-BBF219F6CB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A6116-D5E2-41D1-94DC-6C970D0FF25F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F23E-FD37-4F54-A477-50ED2ACCE3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D2F91-D9DB-435F-84D5-B04AC3F46F04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F0B17-65C9-404B-8099-03CA043A62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C458-C6D2-4540-A31D-ABDED8F6DB30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40BED-6528-4EE4-B53B-46AFEB3D0F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FD206-17E6-48F3-9DFC-E0C257C6FE84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CDDF-284D-4172-8519-1F4729906A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0E726-0F02-485E-9724-6280550D976E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78521-9116-43F5-BA6A-B12763D729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61C62-4FA7-4F43-AA94-F43A5AC03D36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15493-7261-4AAB-9981-5A85CDBC30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2B472-71B8-4C5B-9177-4A030EE980D5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BF10-35BF-4705-8EC2-89EB48D371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F1C9C-212F-46F9-9C62-A74896FF2AE8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3652B-D9BC-495C-A99A-9E31DBDCBF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955D3-DE45-4A48-B646-814A0F13152C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DBD33-4409-46CD-902F-EF2D945286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46D5-9A1E-44D7-8D82-108C4D8B4593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3707-6624-4635-A070-DFDB40CF2D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ED83-325F-43AD-ADE8-C1166D6314ED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9617A-47D7-4496-8E59-B6BA0D45BA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1080D-A5F9-494A-8A7F-491B48B1ED63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C775-A305-4E3F-ABFF-F8BD6EA9B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EBBC-7700-43D4-9D84-A1F39C57F844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8A3DA-868F-4441-A35F-0BE0B52389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194D-D001-4A3E-B4ED-B17C69044F15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0A028-3178-4701-B6DE-43750647A1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rple-black2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990CC06-EE15-4793-96EE-CF77DD233CC1}" type="datetime1">
              <a:rPr lang="en-US"/>
              <a:pPr>
                <a:defRPr/>
              </a:pPr>
              <a:t>5/1/2012</a:t>
            </a:fld>
            <a:endParaRPr lang="en-US" altLang="zh-CN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AF65B6-3400-4192-A97D-01423A445D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95400" y="38862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Yinzhi Cao, </a:t>
            </a:r>
            <a:r>
              <a:rPr lang="en-US" sz="2400" dirty="0" err="1" smtClean="0"/>
              <a:t>Zhichun</a:t>
            </a:r>
            <a:r>
              <a:rPr lang="en-US" sz="2400" dirty="0" smtClean="0"/>
              <a:t> Li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, </a:t>
            </a:r>
            <a:r>
              <a:rPr lang="en-US" sz="2400" dirty="0" err="1" smtClean="0"/>
              <a:t>Vaibhav</a:t>
            </a:r>
            <a:r>
              <a:rPr lang="en-US" sz="2400" dirty="0" smtClean="0"/>
              <a:t> </a:t>
            </a:r>
            <a:r>
              <a:rPr lang="en-US" sz="2400" dirty="0" err="1" smtClean="0"/>
              <a:t>Rastogi</a:t>
            </a:r>
            <a:r>
              <a:rPr lang="en-US" sz="2400" dirty="0" smtClean="0"/>
              <a:t>, Yan Chen, and </a:t>
            </a:r>
            <a:r>
              <a:rPr lang="en-US" sz="2400" dirty="0" err="1" smtClean="0"/>
              <a:t>Xitao</a:t>
            </a:r>
            <a:r>
              <a:rPr lang="en-US" sz="2400" dirty="0" smtClean="0"/>
              <a:t> Wen</a:t>
            </a:r>
          </a:p>
          <a:p>
            <a:pPr marL="0" indent="0" algn="ctr">
              <a:buNone/>
            </a:pPr>
            <a:r>
              <a:rPr lang="en-US" sz="2200" dirty="0" smtClean="0"/>
              <a:t>Labs of Internet Security and Technology</a:t>
            </a:r>
          </a:p>
          <a:p>
            <a:pPr marL="0" indent="0" algn="ctr">
              <a:buNone/>
            </a:pPr>
            <a:r>
              <a:rPr lang="en-US" sz="2200" dirty="0" smtClean="0"/>
              <a:t>Northwestern University</a:t>
            </a:r>
          </a:p>
          <a:p>
            <a:pPr marL="0" indent="0" algn="ctr">
              <a:buNone/>
            </a:pPr>
            <a:r>
              <a:rPr lang="en-US" sz="2200" baseline="30000" dirty="0" smtClean="0"/>
              <a:t>*</a:t>
            </a:r>
            <a:r>
              <a:rPr lang="en-US" sz="2200" dirty="0" smtClean="0"/>
              <a:t>NEC Labs America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2130425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Virtual Browser: a Virtualized Browser to Sandbox Third-party </a:t>
            </a:r>
            <a:r>
              <a:rPr lang="en-US" sz="3200" dirty="0" err="1" smtClean="0"/>
              <a:t>JavaScripts</a:t>
            </a:r>
            <a:r>
              <a:rPr lang="en-US" sz="3200" dirty="0" smtClean="0"/>
              <a:t> with Enhanced Security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13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Therefore we propose: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approach that is (your take-away)</a:t>
            </a:r>
          </a:p>
          <a:p>
            <a:pPr lvl="1"/>
            <a:r>
              <a:rPr lang="en-US" dirty="0" smtClean="0"/>
              <a:t>Robust to drive-by-download</a:t>
            </a:r>
          </a:p>
          <a:p>
            <a:pPr lvl="1"/>
            <a:r>
              <a:rPr lang="en-US" smtClean="0"/>
              <a:t>Support </a:t>
            </a:r>
            <a:r>
              <a:rPr lang="en-US" dirty="0" smtClean="0"/>
              <a:t>dynamic JavaScript features</a:t>
            </a:r>
          </a:p>
          <a:p>
            <a:pPr lvl="1"/>
            <a:r>
              <a:rPr lang="en-US" dirty="0" smtClean="0"/>
              <a:t>Supported by all the browsers</a:t>
            </a:r>
          </a:p>
          <a:p>
            <a:pPr lvl="1"/>
            <a:r>
              <a:rPr lang="en-US" dirty="0" smtClean="0"/>
              <a:t>Robust to browser quirks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4191000"/>
            <a:ext cx="8077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8000" dirty="0" smtClean="0">
                <a:solidFill>
                  <a:srgbClr val="0000FF"/>
                </a:solidFill>
              </a:rPr>
              <a:t> Virtual Browser</a:t>
            </a:r>
            <a:endParaRPr lang="en-US" sz="8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Security Analysis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62995994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0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04935133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0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49538917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429000" y="8382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Only one parser: mitigating quirks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069160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42405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210902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292260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43169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Security Analysis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860159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168203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693535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111669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29000" y="9144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All written in JavaScript: supported by all browsers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147769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29000" y="9144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Virtualization: Robust to drive-by-download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0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291564"/>
              </p:ext>
            </p:extLst>
          </p:nvPr>
        </p:nvGraphicFramePr>
        <p:xfrm>
          <a:off x="533400" y="1219200"/>
          <a:ext cx="8077200" cy="629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200400" y="11811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to support dynamic features?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031183"/>
              </p:ext>
            </p:extLst>
          </p:nvPr>
        </p:nvGraphicFramePr>
        <p:xfrm>
          <a:off x="533400" y="1219200"/>
          <a:ext cx="8077200" cy="629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1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297466"/>
              </p:ext>
            </p:extLst>
          </p:nvPr>
        </p:nvGraphicFramePr>
        <p:xfrm>
          <a:off x="533400" y="1219200"/>
          <a:ext cx="8077200" cy="629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5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00415"/>
              </p:ext>
            </p:extLst>
          </p:nvPr>
        </p:nvGraphicFramePr>
        <p:xfrm>
          <a:off x="533400" y="1219200"/>
          <a:ext cx="8077200" cy="629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4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822076"/>
              </p:ext>
            </p:extLst>
          </p:nvPr>
        </p:nvGraphicFramePr>
        <p:xfrm>
          <a:off x="533400" y="1219200"/>
          <a:ext cx="8077200" cy="629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3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Third-party </a:t>
            </a:r>
            <a:r>
              <a:rPr lang="en-US" dirty="0" err="1" smtClean="0"/>
              <a:t>JavaScripts</a:t>
            </a:r>
            <a:r>
              <a:rPr lang="en-US" dirty="0" smtClean="0"/>
              <a:t> are popular.</a:t>
            </a:r>
          </a:p>
          <a:p>
            <a:pPr lvl="1"/>
            <a:r>
              <a:rPr lang="en-US" dirty="0" smtClean="0"/>
              <a:t>Web Mashups</a:t>
            </a:r>
          </a:p>
          <a:p>
            <a:pPr lvl="1"/>
            <a:r>
              <a:rPr lang="en-US" dirty="0" smtClean="0"/>
              <a:t>Third-party Games</a:t>
            </a:r>
          </a:p>
          <a:p>
            <a:pPr lvl="1"/>
            <a:r>
              <a:rPr lang="en-US" dirty="0" smtClean="0"/>
              <a:t>Widgets</a:t>
            </a:r>
          </a:p>
          <a:p>
            <a:pPr lvl="1"/>
            <a:r>
              <a:rPr lang="en-US" dirty="0" smtClean="0"/>
              <a:t>Visitor Counters</a:t>
            </a:r>
          </a:p>
          <a:p>
            <a:r>
              <a:rPr lang="en-US" dirty="0" smtClean="0"/>
              <a:t>However, they share the same privilege as host web site, and thus </a:t>
            </a:r>
          </a:p>
          <a:p>
            <a:pPr lvl="1"/>
            <a:r>
              <a:rPr lang="en-US" dirty="0" smtClean="0"/>
              <a:t>They can sabotage host web site.</a:t>
            </a:r>
          </a:p>
          <a:p>
            <a:pPr lvl="1"/>
            <a:r>
              <a:rPr lang="en-US" dirty="0" smtClean="0"/>
              <a:t>They can exploit client browsers.</a:t>
            </a:r>
          </a:p>
          <a:p>
            <a:r>
              <a:rPr lang="en-US" dirty="0" smtClean="0"/>
              <a:t>So we propose: Virtual Browser, a virtualized browser built upon native browsers.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5804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27813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212123"/>
              </p:ext>
            </p:extLst>
          </p:nvPr>
        </p:nvGraphicFramePr>
        <p:xfrm>
          <a:off x="533400" y="1219200"/>
          <a:ext cx="8077200" cy="629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5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534941"/>
              </p:ext>
            </p:extLst>
          </p:nvPr>
        </p:nvGraphicFramePr>
        <p:xfrm>
          <a:off x="533400" y="1219200"/>
          <a:ext cx="8077200" cy="629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r>
              <a:rPr lang="en-US" dirty="0" smtClean="0"/>
              <a:t>Security Analysis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Isolating third-party JavaScript through Avoidance</a:t>
            </a:r>
          </a:p>
          <a:p>
            <a:pPr lvl="1"/>
            <a:r>
              <a:rPr lang="en-US" dirty="0" smtClean="0"/>
              <a:t>Cutting off Outflows of Virtual Browser</a:t>
            </a:r>
          </a:p>
          <a:p>
            <a:pPr lvl="1"/>
            <a:r>
              <a:rPr lang="en-US" dirty="0" smtClean="0"/>
              <a:t>Cutting off Inflows of Virtual Browser</a:t>
            </a:r>
          </a:p>
          <a:p>
            <a:r>
              <a:rPr lang="en-US" dirty="0" smtClean="0"/>
              <a:t>Communication between third-party JavaScript and trusted JavaScript</a:t>
            </a:r>
          </a:p>
          <a:p>
            <a:pPr lvl="1"/>
            <a:r>
              <a:rPr lang="en-US" dirty="0" smtClean="0"/>
              <a:t>Data Security</a:t>
            </a:r>
          </a:p>
          <a:p>
            <a:pPr lvl="1"/>
            <a:r>
              <a:rPr lang="en-US" dirty="0" smtClean="0"/>
              <a:t>Script Security</a:t>
            </a:r>
          </a:p>
          <a:p>
            <a:pPr lvl="1"/>
            <a:r>
              <a:rPr lang="en-US" dirty="0" smtClean="0"/>
              <a:t>Securing Data Flows in Virtual Browser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Isolation through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Cutting off Outflows of Virtual Browser</a:t>
            </a:r>
          </a:p>
          <a:p>
            <a:pPr lvl="1"/>
            <a:r>
              <a:rPr lang="en-US" dirty="0"/>
              <a:t>We </a:t>
            </a:r>
            <a:r>
              <a:rPr lang="en-US" dirty="0" smtClean="0"/>
              <a:t>ensure third-party </a:t>
            </a:r>
            <a:r>
              <a:rPr lang="en-US" dirty="0"/>
              <a:t>codes are trapped inside Virtual Browser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 assumption: </a:t>
            </a:r>
            <a:r>
              <a:rPr lang="en-US" i="1" dirty="0"/>
              <a:t>Any JavaScript code has to be parsed in the native </a:t>
            </a:r>
            <a:r>
              <a:rPr lang="en-US" i="1" dirty="0" smtClean="0"/>
              <a:t>JavaScript </a:t>
            </a:r>
            <a:r>
              <a:rPr lang="en-US" i="1" dirty="0"/>
              <a:t>parsers before it can be executed in native browser</a:t>
            </a:r>
            <a:r>
              <a:rPr lang="en-US" i="1" dirty="0" smtClean="0"/>
              <a:t>.</a:t>
            </a:r>
          </a:p>
          <a:p>
            <a:pPr lvl="2"/>
            <a:r>
              <a:rPr lang="en-US" dirty="0" smtClean="0"/>
              <a:t>(1) Look up Manuals </a:t>
            </a:r>
          </a:p>
          <a:p>
            <a:pPr lvl="2"/>
            <a:r>
              <a:rPr lang="en-US" dirty="0" smtClean="0"/>
              <a:t>(2) Call Graph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Cutting off Outflows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Cutting off Outflows of Virtual JavaScript Engine</a:t>
            </a:r>
          </a:p>
          <a:p>
            <a:pPr lvl="1"/>
            <a:r>
              <a:rPr lang="en-US" dirty="0" smtClean="0"/>
              <a:t>Only </a:t>
            </a:r>
            <a:r>
              <a:rPr lang="en-US" i="1" dirty="0" smtClean="0"/>
              <a:t>eval</a:t>
            </a:r>
            <a:r>
              <a:rPr lang="en-US" dirty="0" smtClean="0"/>
              <a:t> and </a:t>
            </a:r>
            <a:r>
              <a:rPr lang="en-US" i="1" dirty="0" smtClean="0"/>
              <a:t>new Function</a:t>
            </a:r>
            <a:r>
              <a:rPr lang="en-US" dirty="0" smtClean="0"/>
              <a:t> will cause native parsing.</a:t>
            </a:r>
          </a:p>
          <a:p>
            <a:pPr lvl="1"/>
            <a:r>
              <a:rPr lang="en-US" dirty="0" smtClean="0"/>
              <a:t>Call graph analysis also shows that.</a:t>
            </a:r>
          </a:p>
          <a:p>
            <a:r>
              <a:rPr lang="en-US" dirty="0" smtClean="0"/>
              <a:t>Cutting off Outflows of Virtual HTML and CSS parser :Similar</a:t>
            </a:r>
          </a:p>
          <a:p>
            <a:r>
              <a:rPr lang="en-US" dirty="0" smtClean="0"/>
              <a:t>So we avoid using </a:t>
            </a:r>
            <a:r>
              <a:rPr lang="en-US" i="1" dirty="0" smtClean="0"/>
              <a:t>eval</a:t>
            </a:r>
            <a:r>
              <a:rPr lang="en-US" dirty="0" smtClean="0"/>
              <a:t> and </a:t>
            </a:r>
            <a:r>
              <a:rPr lang="en-US" i="1" dirty="0" smtClean="0"/>
              <a:t>new Function </a:t>
            </a:r>
            <a:r>
              <a:rPr lang="en-US" dirty="0" smtClean="0"/>
              <a:t>in Virtual Browser source codes.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Cutting of Inflows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Anonymous Object Encapsulation</a:t>
            </a:r>
          </a:p>
          <a:p>
            <a:pPr marL="457200" lvl="1" indent="0">
              <a:buNone/>
            </a:pPr>
            <a:r>
              <a:rPr lang="en-US" dirty="0" smtClean="0"/>
              <a:t>(function(){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this.evaluate</a:t>
            </a:r>
            <a:r>
              <a:rPr lang="en-US" dirty="0" smtClean="0"/>
              <a:t>= function () {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codes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} </a:t>
            </a:r>
          </a:p>
          <a:p>
            <a:pPr marL="457200" lvl="1" indent="0">
              <a:buNone/>
            </a:pPr>
            <a:r>
              <a:rPr lang="en-US" dirty="0" smtClean="0"/>
              <a:t>    other codes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})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();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through Redirection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Security</a:t>
            </a:r>
          </a:p>
          <a:p>
            <a:pPr lvl="1"/>
            <a:r>
              <a:rPr lang="en-US" dirty="0" smtClean="0"/>
              <a:t>General Data Security</a:t>
            </a:r>
          </a:p>
          <a:p>
            <a:pPr lvl="2"/>
            <a:r>
              <a:rPr lang="en-US" dirty="0" smtClean="0"/>
              <a:t>Mirrored Object</a:t>
            </a:r>
          </a:p>
          <a:p>
            <a:pPr lvl="2"/>
            <a:r>
              <a:rPr lang="en-US" dirty="0" smtClean="0"/>
              <a:t>Access Control</a:t>
            </a:r>
          </a:p>
          <a:p>
            <a:pPr lvl="3"/>
            <a:r>
              <a:rPr lang="en-US" dirty="0" smtClean="0"/>
              <a:t>Such as Object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2667000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function String(s) 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s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err="1">
                <a:solidFill>
                  <a:schemeClr val="tx1"/>
                </a:solidFill>
              </a:rPr>
              <a:t>arguments.length</a:t>
            </a:r>
            <a:r>
              <a:rPr lang="en-US" dirty="0">
                <a:solidFill>
                  <a:schemeClr val="tx1"/>
                </a:solidFill>
              </a:rPr>
              <a:t> ? "" + s : "";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if </a:t>
            </a:r>
            <a:r>
              <a:rPr lang="en-US" dirty="0">
                <a:solidFill>
                  <a:schemeClr val="tx1"/>
                </a:solidFill>
              </a:rPr>
              <a:t>(this </a:t>
            </a:r>
            <a:r>
              <a:rPr lang="en-US" dirty="0" err="1">
                <a:solidFill>
                  <a:schemeClr val="tx1"/>
                </a:solidFill>
              </a:rPr>
              <a:t>instanceof</a:t>
            </a:r>
            <a:r>
              <a:rPr lang="en-US" dirty="0">
                <a:solidFill>
                  <a:schemeClr val="tx1"/>
                </a:solidFill>
              </a:rPr>
              <a:t> String</a:t>
            </a:r>
            <a:r>
              <a:rPr lang="en-US" dirty="0" smtClean="0">
                <a:solidFill>
                  <a:schemeClr val="tx1"/>
                </a:solidFill>
              </a:rPr>
              <a:t>){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</a:t>
            </a:r>
            <a:r>
              <a:rPr lang="en-US" dirty="0" err="1" smtClean="0">
                <a:solidFill>
                  <a:schemeClr val="tx1"/>
                </a:solidFill>
              </a:rPr>
              <a:t>this.value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= s;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return </a:t>
            </a:r>
            <a:r>
              <a:rPr lang="en-US" dirty="0">
                <a:solidFill>
                  <a:schemeClr val="tx1"/>
                </a:solidFill>
              </a:rPr>
              <a:t>this;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}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return </a:t>
            </a:r>
            <a:r>
              <a:rPr lang="en-US" dirty="0">
                <a:solidFill>
                  <a:schemeClr val="tx1"/>
                </a:solidFill>
              </a:rPr>
              <a:t>s;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001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through Redirection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Security</a:t>
            </a:r>
          </a:p>
          <a:p>
            <a:pPr lvl="1"/>
            <a:r>
              <a:rPr lang="en-US" dirty="0" smtClean="0"/>
              <a:t>Script Security</a:t>
            </a:r>
          </a:p>
          <a:p>
            <a:pPr lvl="2"/>
            <a:r>
              <a:rPr lang="en-US" dirty="0" smtClean="0"/>
              <a:t>Determined Scripts</a:t>
            </a:r>
          </a:p>
          <a:p>
            <a:pPr lvl="3"/>
            <a:r>
              <a:rPr lang="en-US" dirty="0"/>
              <a:t>Scripts that need immediate execution</a:t>
            </a:r>
            <a:r>
              <a:rPr lang="en-US" dirty="0" smtClean="0"/>
              <a:t>. (evaluate it)</a:t>
            </a:r>
          </a:p>
          <a:p>
            <a:pPr lvl="3"/>
            <a:r>
              <a:rPr lang="en-US" dirty="0" smtClean="0"/>
              <a:t>Scripts that need delayed execution. (such as setTimeout)</a:t>
            </a:r>
          </a:p>
          <a:p>
            <a:pPr lvl="4"/>
            <a:r>
              <a:rPr lang="en-US" dirty="0" smtClean="0"/>
              <a:t>Pseudo-function Pointer</a:t>
            </a:r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4419600"/>
            <a:ext cx="7467600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setTimeout(function(){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	 </a:t>
            </a:r>
            <a:r>
              <a:rPr lang="en-US" dirty="0" smtClean="0">
                <a:solidFill>
                  <a:schemeClr val="tx1"/>
                </a:solidFill>
              </a:rPr>
              <a:t>       execute(parsed </a:t>
            </a:r>
            <a:r>
              <a:rPr lang="en-US" dirty="0">
                <a:solidFill>
                  <a:schemeClr val="tx1"/>
                </a:solidFill>
              </a:rPr>
              <a:t>node, exe context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	 </a:t>
            </a:r>
            <a:r>
              <a:rPr lang="en-US" dirty="0" smtClean="0">
                <a:solidFill>
                  <a:schemeClr val="tx1"/>
                </a:solidFill>
              </a:rPr>
              <a:t>       }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      ,</a:t>
            </a:r>
            <a:r>
              <a:rPr lang="en-US" dirty="0">
                <a:solidFill>
                  <a:schemeClr val="tx1"/>
                </a:solidFill>
              </a:rPr>
              <a:t>100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through Redirection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Security</a:t>
            </a:r>
          </a:p>
          <a:p>
            <a:pPr lvl="1"/>
            <a:r>
              <a:rPr lang="en-US" dirty="0" smtClean="0"/>
              <a:t>Script Security</a:t>
            </a:r>
          </a:p>
          <a:p>
            <a:pPr lvl="2"/>
            <a:r>
              <a:rPr lang="en-US" dirty="0" smtClean="0"/>
              <a:t>Undetermined Script</a:t>
            </a:r>
          </a:p>
          <a:p>
            <a:pPr lvl="3"/>
            <a:r>
              <a:rPr lang="en-US" dirty="0" smtClean="0"/>
              <a:t>Privilege escalation may happen.</a:t>
            </a:r>
          </a:p>
          <a:p>
            <a:pPr lvl="3"/>
            <a:r>
              <a:rPr lang="en-US" dirty="0" smtClean="0"/>
              <a:t>We are on par with existing solutions. </a:t>
            </a:r>
          </a:p>
          <a:p>
            <a:pPr lvl="3"/>
            <a:r>
              <a:rPr lang="en-US" dirty="0" smtClean="0"/>
              <a:t>As shown by </a:t>
            </a:r>
            <a:r>
              <a:rPr lang="en-US" dirty="0" err="1"/>
              <a:t>Finifter</a:t>
            </a:r>
            <a:r>
              <a:rPr lang="en-US" dirty="0"/>
              <a:t> et al.</a:t>
            </a:r>
            <a:r>
              <a:rPr lang="en-US" dirty="0" smtClean="0"/>
              <a:t>, we need to adopt narrow interface.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Security Analysis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Securing Data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685959"/>
              </p:ext>
            </p:extLst>
          </p:nvPr>
        </p:nvGraphicFramePr>
        <p:xfrm>
          <a:off x="1412875" y="1597025"/>
          <a:ext cx="6130925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5" y="1597025"/>
                        <a:ext cx="6130925" cy="409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42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Securing Data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582647"/>
              </p:ext>
            </p:extLst>
          </p:nvPr>
        </p:nvGraphicFramePr>
        <p:xfrm>
          <a:off x="1412875" y="1597025"/>
          <a:ext cx="6130925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5" y="1597025"/>
                        <a:ext cx="6130925" cy="409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4267200"/>
            <a:ext cx="3276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document.write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267200"/>
            <a:ext cx="1752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eval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524000"/>
            <a:ext cx="5486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Redirect them back to virtual engine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Securing Data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598618"/>
              </p:ext>
            </p:extLst>
          </p:nvPr>
        </p:nvGraphicFramePr>
        <p:xfrm>
          <a:off x="1412875" y="1597025"/>
          <a:ext cx="6130925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5" y="1597025"/>
                        <a:ext cx="6130925" cy="409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1524000"/>
            <a:ext cx="5486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Prevented by encapsulation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Securing Data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39110"/>
              </p:ext>
            </p:extLst>
          </p:nvPr>
        </p:nvGraphicFramePr>
        <p:xfrm>
          <a:off x="1412875" y="1597025"/>
          <a:ext cx="6130925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5" y="1597025"/>
                        <a:ext cx="6130925" cy="409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1371600"/>
            <a:ext cx="5486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Privilege escalation: we are on par with existing solutions.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Securing Data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089511"/>
              </p:ext>
            </p:extLst>
          </p:nvPr>
        </p:nvGraphicFramePr>
        <p:xfrm>
          <a:off x="1412875" y="1597025"/>
          <a:ext cx="6130925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5" y="1597025"/>
                        <a:ext cx="6130925" cy="409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5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Similar analysis can be applied to virtual CSS parser and HTML parser.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Security Analysis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Memory Usage</a:t>
            </a:r>
          </a:p>
          <a:p>
            <a:pPr lvl="1"/>
            <a:r>
              <a:rPr lang="en-US" dirty="0" smtClean="0"/>
              <a:t>Parsing Latency</a:t>
            </a:r>
          </a:p>
          <a:p>
            <a:r>
              <a:rPr lang="en-US" dirty="0" smtClean="0"/>
              <a:t>Browser Quirk Compatibility</a:t>
            </a:r>
          </a:p>
          <a:p>
            <a:r>
              <a:rPr lang="en-US" dirty="0" smtClean="0"/>
              <a:t>Robustness to Unknown JavaScript Vulnerability</a:t>
            </a:r>
          </a:p>
          <a:p>
            <a:r>
              <a:rPr lang="en-US" dirty="0" smtClean="0"/>
              <a:t>Completeness of Implementation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Micro-benchmark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48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686800" cy="423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9815" y="148348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 par with Web Sandbox.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Macro-benchmark (Game: Connect Four)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49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2862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JavaScript level approaches</a:t>
            </a:r>
          </a:p>
          <a:p>
            <a:pPr lvl="1"/>
            <a:r>
              <a:rPr lang="en-US" dirty="0" smtClean="0"/>
              <a:t>Static methods (ADSafe, FBJS, </a:t>
            </a:r>
            <a:r>
              <a:rPr lang="en-US" dirty="0" err="1" smtClean="0"/>
              <a:t>CoreScript</a:t>
            </a:r>
            <a:r>
              <a:rPr lang="en-US" dirty="0" smtClean="0"/>
              <a:t>, and </a:t>
            </a:r>
            <a:r>
              <a:rPr lang="en-US" dirty="0" err="1" smtClean="0"/>
              <a:t>Maffeis</a:t>
            </a:r>
            <a:r>
              <a:rPr lang="en-US" dirty="0" smtClean="0"/>
              <a:t> et al.)</a:t>
            </a:r>
          </a:p>
          <a:p>
            <a:pPr lvl="1"/>
            <a:r>
              <a:rPr lang="en-US" dirty="0" smtClean="0"/>
              <a:t>Runtime Approaches (Microsoft Web Sandbox, and Google Caja)</a:t>
            </a:r>
          </a:p>
          <a:p>
            <a:pPr lvl="1"/>
            <a:r>
              <a:rPr lang="en-US" dirty="0" smtClean="0"/>
              <a:t>Mixed Approaches (GateKeeper, Huang et al.)</a:t>
            </a:r>
          </a:p>
          <a:p>
            <a:r>
              <a:rPr lang="en-US" dirty="0" smtClean="0"/>
              <a:t>Native approaches</a:t>
            </a:r>
          </a:p>
          <a:p>
            <a:pPr lvl="1"/>
            <a:r>
              <a:rPr lang="en-US" dirty="0" smtClean="0"/>
              <a:t>Browser modification (ConScript, </a:t>
            </a:r>
            <a:r>
              <a:rPr lang="en-US" dirty="0" err="1" smtClean="0"/>
              <a:t>MashupOS</a:t>
            </a:r>
            <a:r>
              <a:rPr lang="en-US" dirty="0" smtClean="0"/>
              <a:t> and </a:t>
            </a:r>
            <a:r>
              <a:rPr lang="en-US" dirty="0" err="1" smtClean="0"/>
              <a:t>WebJail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Approaches using </a:t>
            </a:r>
            <a:r>
              <a:rPr lang="en-US" dirty="0" err="1" smtClean="0"/>
              <a:t>NaCl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AdSentry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Approaches using iframes (AdJail and SMash)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2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Memory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50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58779"/>
            <a:ext cx="7581900" cy="52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1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Parsing Latency (JavaScript)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51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3464"/>
            <a:ext cx="6753225" cy="499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5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Parsing Latency (HTML)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52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138862" cy="457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7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 to Browser Quirk</a:t>
            </a:r>
          </a:p>
          <a:p>
            <a:pPr lvl="1"/>
            <a:r>
              <a:rPr lang="en-US" dirty="0" smtClean="0"/>
              <a:t>Robust to 113 </a:t>
            </a:r>
            <a:r>
              <a:rPr lang="en-US" dirty="0"/>
              <a:t>browser </a:t>
            </a:r>
            <a:r>
              <a:rPr lang="en-US" dirty="0" smtClean="0"/>
              <a:t>quirks in XSS cheat sheet</a:t>
            </a:r>
          </a:p>
          <a:p>
            <a:r>
              <a:rPr lang="en-US" dirty="0" smtClean="0"/>
              <a:t>Robust to Unknown JavaScript Vulnerabilities</a:t>
            </a:r>
          </a:p>
          <a:p>
            <a:pPr lvl="1"/>
            <a:r>
              <a:rPr lang="en-US" dirty="0" smtClean="0"/>
              <a:t>Robust to 14 JavaScript engine vulnerabilities in CVE</a:t>
            </a:r>
          </a:p>
          <a:p>
            <a:r>
              <a:rPr lang="en-US" dirty="0" smtClean="0"/>
              <a:t>Completeness of Implementation</a:t>
            </a:r>
          </a:p>
          <a:p>
            <a:pPr lvl="1"/>
            <a:r>
              <a:rPr lang="en-US" dirty="0" smtClean="0"/>
              <a:t>Pass 96% test </a:t>
            </a:r>
            <a:r>
              <a:rPr lang="en-US" dirty="0"/>
              <a:t>cases of ECMA-262 Edition </a:t>
            </a:r>
            <a:r>
              <a:rPr lang="en-US" dirty="0" smtClean="0"/>
              <a:t>1 from </a:t>
            </a:r>
            <a:r>
              <a:rPr lang="en-US" dirty="0"/>
              <a:t>Mozilla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Speed – Slow</a:t>
            </a:r>
          </a:p>
          <a:p>
            <a:pPr lvl="1"/>
            <a:r>
              <a:rPr lang="en-US" dirty="0" smtClean="0"/>
              <a:t>Yes. However, latency is acceptable.</a:t>
            </a:r>
          </a:p>
          <a:p>
            <a:pPr lvl="1"/>
            <a:r>
              <a:rPr lang="en-US" dirty="0" smtClean="0"/>
              <a:t>JavaScript engine is becoming faster and faster</a:t>
            </a:r>
          </a:p>
          <a:p>
            <a:r>
              <a:rPr lang="en-US" dirty="0" smtClean="0"/>
              <a:t>How do we deal with vulnerability of virtual engine?</a:t>
            </a:r>
          </a:p>
          <a:p>
            <a:pPr lvl="1"/>
            <a:r>
              <a:rPr lang="en-US" dirty="0" smtClean="0"/>
              <a:t>Type safe language</a:t>
            </a:r>
          </a:p>
          <a:p>
            <a:pPr lvl="1"/>
            <a:r>
              <a:rPr lang="en-US" dirty="0" smtClean="0"/>
              <a:t>Virtual engine adds another layer that make sure security. (Similar to Virtual Machine)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Security 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build Virtual Browser, a virtualized browser upon native browsers.</a:t>
            </a:r>
          </a:p>
          <a:p>
            <a:r>
              <a:rPr lang="en-US" dirty="0" smtClean="0"/>
              <a:t>We are</a:t>
            </a:r>
          </a:p>
          <a:p>
            <a:pPr lvl="1"/>
            <a:r>
              <a:rPr lang="en-US" dirty="0" smtClean="0"/>
              <a:t>Robust to browser quirks.</a:t>
            </a:r>
          </a:p>
          <a:p>
            <a:pPr lvl="1"/>
            <a:r>
              <a:rPr lang="en-US" dirty="0" smtClean="0"/>
              <a:t>Robust to drive-by-download.</a:t>
            </a:r>
          </a:p>
          <a:p>
            <a:pPr lvl="1"/>
            <a:r>
              <a:rPr lang="en-US" dirty="0" smtClean="0"/>
              <a:t>Supported by all current browsers.</a:t>
            </a:r>
          </a:p>
          <a:p>
            <a:pPr lvl="1"/>
            <a:r>
              <a:rPr lang="en-US" dirty="0" smtClean="0"/>
              <a:t>Support dynamic JavaScript features</a:t>
            </a:r>
          </a:p>
          <a:p>
            <a:pPr lvl="1"/>
            <a:r>
              <a:rPr lang="en-US" dirty="0" smtClean="0"/>
              <a:t>And Slow – Yes, we are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/>
              <a:t>		   Thanks </a:t>
            </a:r>
            <a:r>
              <a:rPr lang="en-US" sz="7200" dirty="0" smtClean="0">
                <a:sym typeface="Wingdings" pitchFamily="2" charset="2"/>
              </a:rPr>
              <a:t></a:t>
            </a:r>
            <a:endParaRPr lang="en-US" sz="7200" dirty="0" smtClean="0"/>
          </a:p>
          <a:p>
            <a:pPr marL="0" indent="0">
              <a:buNone/>
            </a:pPr>
            <a:r>
              <a:rPr lang="en-US" sz="7200" dirty="0" smtClean="0"/>
              <a:t>	   		  Any 				    Questions?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JavaScript level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dynamic JavaScript feature support (eval and with)</a:t>
            </a:r>
          </a:p>
          <a:p>
            <a:r>
              <a:rPr lang="en-US" dirty="0" smtClean="0"/>
              <a:t>Vulnerable to drive-by-download (especially unknown attacks) </a:t>
            </a:r>
          </a:p>
          <a:p>
            <a:r>
              <a:rPr lang="en-US" dirty="0" smtClean="0"/>
              <a:t>Vulnerable to browser quirks</a:t>
            </a:r>
          </a:p>
          <a:p>
            <a:pPr lvl="1"/>
            <a:r>
              <a:rPr lang="en-US" dirty="0" smtClean="0"/>
              <a:t>Undocumented HTML/JavaScript parsing behavior such as</a:t>
            </a:r>
            <a:r>
              <a:rPr lang="en-US" dirty="0"/>
              <a:t> </a:t>
            </a:r>
            <a:r>
              <a:rPr lang="en-US" dirty="0" smtClean="0"/>
              <a:t>&lt;</a:t>
            </a:r>
            <a:r>
              <a:rPr lang="en-US" dirty="0" err="1" smtClean="0"/>
              <a:t>scri</a:t>
            </a:r>
            <a:r>
              <a:rPr lang="en-US" dirty="0" smtClean="0"/>
              <a:t>\</a:t>
            </a:r>
            <a:r>
              <a:rPr lang="en-US" dirty="0" err="1" smtClean="0"/>
              <a:t>npt</a:t>
            </a:r>
            <a:r>
              <a:rPr lang="en-US" dirty="0" smtClean="0"/>
              <a:t>&gt; is parsed as &lt;script&gt;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Native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Modification to browsers.</a:t>
            </a:r>
          </a:p>
          <a:p>
            <a:r>
              <a:rPr lang="en-US" dirty="0" smtClean="0"/>
              <a:t>Many are vulnerable to drive-by-download attacks.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8BF10-35BF-4705-8EC2-89EB48D37112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9233" y="1492101"/>
            <a:ext cx="13919433" cy="446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26" y="1752600"/>
            <a:ext cx="273832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819400" y="2667000"/>
            <a:ext cx="47244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19400" y="4572000"/>
            <a:ext cx="47244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8BF10-35BF-4705-8EC2-89EB48D37112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199"/>
            <a:ext cx="15245313" cy="489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81400" y="2895600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34200" y="2895600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34000" y="5257800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nulist">
  <a:themeElements>
    <a:clrScheme name="1_nuli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ulis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2800" b="0" i="1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pitchFamily="34" charset="0"/>
            <a:ea typeface="宋体" pitchFamily="2" charset="-122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2800" b="0" i="1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pitchFamily="34" charset="0"/>
            <a:ea typeface="宋体" pitchFamily="2" charset="-122"/>
            <a:cs typeface="Arial" pitchFamily="34" charset="0"/>
          </a:defRPr>
        </a:defPPr>
      </a:lstStyle>
    </a:lnDef>
  </a:objectDefaults>
  <a:extraClrSchemeLst>
    <a:extraClrScheme>
      <a:clrScheme name="1_nuli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29187</TotalTime>
  <Words>932</Words>
  <Application>Microsoft Office PowerPoint</Application>
  <PresentationFormat>On-screen Show (4:3)</PresentationFormat>
  <Paragraphs>277</Paragraphs>
  <Slides>57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1_nulist</vt:lpstr>
      <vt:lpstr>Visio</vt:lpstr>
      <vt:lpstr>Virtual Browser: a Virtualized Browser to Sandbox Third-party JavaScripts with Enhanced Security</vt:lpstr>
      <vt:lpstr>Outline</vt:lpstr>
      <vt:lpstr>Introduction</vt:lpstr>
      <vt:lpstr>Outline</vt:lpstr>
      <vt:lpstr>Related Work</vt:lpstr>
      <vt:lpstr>JavaScript level approaches</vt:lpstr>
      <vt:lpstr>Native approaches</vt:lpstr>
      <vt:lpstr>PowerPoint Presentation</vt:lpstr>
      <vt:lpstr>PowerPoint Presentation</vt:lpstr>
      <vt:lpstr>Therefore we propose: </vt:lpstr>
      <vt:lpstr>Outline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An Example</vt:lpstr>
      <vt:lpstr>An Example</vt:lpstr>
      <vt:lpstr>An Example</vt:lpstr>
      <vt:lpstr>An Example</vt:lpstr>
      <vt:lpstr>An Example</vt:lpstr>
      <vt:lpstr>An Example</vt:lpstr>
      <vt:lpstr>An Example</vt:lpstr>
      <vt:lpstr>Outline</vt:lpstr>
      <vt:lpstr>Security Analysis</vt:lpstr>
      <vt:lpstr>Isolation through Avoidance</vt:lpstr>
      <vt:lpstr>Cutting off Outflows</vt:lpstr>
      <vt:lpstr>Cutting of Inflows</vt:lpstr>
      <vt:lpstr>Communication through Redirection</vt:lpstr>
      <vt:lpstr>Communication through Redirection</vt:lpstr>
      <vt:lpstr>Communication through Redirection</vt:lpstr>
      <vt:lpstr>Securing Data Flows</vt:lpstr>
      <vt:lpstr>Securing Data Flows</vt:lpstr>
      <vt:lpstr>Securing Data Flows</vt:lpstr>
      <vt:lpstr>Securing Data Flows</vt:lpstr>
      <vt:lpstr>Securing Data Flows</vt:lpstr>
      <vt:lpstr>PowerPoint Presentation</vt:lpstr>
      <vt:lpstr>Outline</vt:lpstr>
      <vt:lpstr>Evaluation</vt:lpstr>
      <vt:lpstr>Performance</vt:lpstr>
      <vt:lpstr>Performance</vt:lpstr>
      <vt:lpstr>Memory Usage</vt:lpstr>
      <vt:lpstr>Parsing Latency (JavaScript)</vt:lpstr>
      <vt:lpstr>Parsing Latency (HTML)</vt:lpstr>
      <vt:lpstr>Evaluation</vt:lpstr>
      <vt:lpstr>Discussion</vt:lpstr>
      <vt:lpstr>Outline</vt:lpstr>
      <vt:lpstr>Conclusion</vt:lpstr>
      <vt:lpstr>PowerPoint Presentation</vt:lpstr>
    </vt:vector>
  </TitlesOfParts>
  <Manager>Yan Chen</Manager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Hashing for High-speed Network Monitoring:  Algorithms, Evaluation, and Applications</dc:title>
  <dc:creator>Zhichun Li</dc:creator>
  <cp:lastModifiedBy>Yinzhi Cao</cp:lastModifiedBy>
  <cp:revision>461</cp:revision>
  <dcterms:created xsi:type="dcterms:W3CDTF">2005-12-21T03:45:52Z</dcterms:created>
  <dcterms:modified xsi:type="dcterms:W3CDTF">2012-05-01T23:47:44Z</dcterms:modified>
</cp:coreProperties>
</file>