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3.bin" ContentType="application/vnd.openxmlformats-officedocument.oleObject"/>
  <Override PartName="/ppt/notesSlides/notesSlide1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8.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92" r:id="rId3"/>
    <p:sldId id="293" r:id="rId4"/>
    <p:sldId id="327" r:id="rId5"/>
    <p:sldId id="270" r:id="rId6"/>
    <p:sldId id="334" r:id="rId7"/>
    <p:sldId id="338" r:id="rId8"/>
    <p:sldId id="296" r:id="rId9"/>
    <p:sldId id="297" r:id="rId10"/>
    <p:sldId id="331" r:id="rId11"/>
    <p:sldId id="332" r:id="rId12"/>
    <p:sldId id="324" r:id="rId13"/>
    <p:sldId id="302" r:id="rId14"/>
    <p:sldId id="303" r:id="rId15"/>
    <p:sldId id="344" r:id="rId16"/>
    <p:sldId id="305" r:id="rId17"/>
    <p:sldId id="307" r:id="rId18"/>
    <p:sldId id="309" r:id="rId19"/>
    <p:sldId id="310" r:id="rId20"/>
    <p:sldId id="329" r:id="rId21"/>
    <p:sldId id="312" r:id="rId22"/>
    <p:sldId id="311" r:id="rId23"/>
    <p:sldId id="289" r:id="rId24"/>
    <p:sldId id="328" r:id="rId25"/>
    <p:sldId id="319" r:id="rId26"/>
    <p:sldId id="341" r:id="rId27"/>
    <p:sldId id="343" r:id="rId28"/>
    <p:sldId id="342" r:id="rId29"/>
    <p:sldId id="335" r:id="rId30"/>
    <p:sldId id="333" r:id="rId31"/>
    <p:sldId id="326" r:id="rId32"/>
    <p:sldId id="320" r:id="rId33"/>
    <p:sldId id="32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774" autoAdjust="0"/>
  </p:normalViewPr>
  <p:slideViewPr>
    <p:cSldViewPr>
      <p:cViewPr varScale="1">
        <p:scale>
          <a:sx n="74" d="100"/>
          <a:sy n="74" d="100"/>
        </p:scale>
        <p:origin x="-1312" y="-104"/>
      </p:cViewPr>
      <p:guideLst>
        <p:guide orient="horz" pos="2160"/>
        <p:guide pos="2880"/>
      </p:guideLst>
    </p:cSldViewPr>
  </p:slideViewPr>
  <p:outlineViewPr>
    <p:cViewPr>
      <p:scale>
        <a:sx n="33" d="100"/>
        <a:sy n="33" d="100"/>
      </p:scale>
      <p:origin x="0" y="145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 Id="rId3"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E4B40-99EC-4C46-9ECB-4B75635109FD}" type="datetimeFigureOut">
              <a:rPr lang="en-US" smtClean="0"/>
              <a:t>11/7/14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2CE40-0E32-4B90-B83A-405D5901487B}" type="slidenum">
              <a:rPr lang="en-US" smtClean="0"/>
              <a:t>‹#›</a:t>
            </a:fld>
            <a:endParaRPr lang="en-US"/>
          </a:p>
        </p:txBody>
      </p:sp>
    </p:spTree>
    <p:extLst>
      <p:ext uri="{BB962C8B-B14F-4D97-AF65-F5344CB8AC3E}">
        <p14:creationId xmlns:p14="http://schemas.microsoft.com/office/powerpoint/2010/main" val="244569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She worked</a:t>
            </a:r>
            <a:r>
              <a:rPr kumimoji="1" lang="en-US" altLang="zh-CN" baseline="0" dirty="0" smtClean="0"/>
              <a:t> on this project mainly during her </a:t>
            </a:r>
            <a:r>
              <a:rPr kumimoji="1" lang="en-US" altLang="zh-CN" baseline="0" smtClean="0"/>
              <a:t>summer internship </a:t>
            </a:r>
            <a:r>
              <a:rPr kumimoji="1" lang="en-US" altLang="zh-CN" baseline="0" dirty="0" smtClean="0"/>
              <a:t>at northwestern university.</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a:t>
            </a:fld>
            <a:endParaRPr lang="en-US"/>
          </a:p>
        </p:txBody>
      </p:sp>
    </p:spTree>
    <p:extLst>
      <p:ext uri="{BB962C8B-B14F-4D97-AF65-F5344CB8AC3E}">
        <p14:creationId xmlns:p14="http://schemas.microsoft.com/office/powerpoint/2010/main" val="94008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Use API document to pickup resource names and actions to construct the semantic engine</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For the mobile banking requesting CAMERA permission, it supports deposits checking by taking a photograph of the check</a:t>
            </a:r>
            <a:r>
              <a:rPr lang="zh-CN" altLang="en-US" sz="1200" b="0" i="0" u="none" strike="noStrike" kern="1200" baseline="0" dirty="0" smtClean="0">
                <a:solidFill>
                  <a:schemeClr val="tx1"/>
                </a:solidFill>
                <a:latin typeface="+mn-lt"/>
                <a:ea typeface="+mn-ea"/>
                <a:cs typeface="+mn-cs"/>
              </a:rPr>
              <a:t>、、</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err="1" smtClean="0">
                <a:solidFill>
                  <a:schemeClr val="tx1"/>
                </a:solidFill>
                <a:latin typeface="+mn-lt"/>
                <a:ea typeface="+mn-ea"/>
                <a:cs typeface="+mn-cs"/>
              </a:rPr>
              <a:t>Whyper's</a:t>
            </a:r>
            <a:r>
              <a:rPr lang="en-US" altLang="zh-CN" sz="1200" b="0" i="0" u="none" strike="noStrike" kern="1200" baseline="0" dirty="0" smtClean="0">
                <a:solidFill>
                  <a:schemeClr val="tx1"/>
                </a:solidFill>
                <a:latin typeface="+mn-lt"/>
                <a:ea typeface="+mn-ea"/>
                <a:cs typeface="+mn-cs"/>
              </a:rPr>
              <a:t> extraction of patterns from API documents involved manual selection to preserve the quality of patterns; what policies could be used to automate this process in a systematic manner is an open question.</a:t>
            </a:r>
          </a:p>
          <a:p>
            <a:endParaRPr lang="en-US" altLang="zh-CN" sz="1200" b="0" i="0" u="none" strike="noStrike" kern="1200" baseline="0" dirty="0" smtClean="0">
              <a:solidFill>
                <a:schemeClr val="tx1"/>
              </a:solidFill>
              <a:latin typeface="+mn-lt"/>
              <a:ea typeface="+mn-ea"/>
              <a:cs typeface="+mn-cs"/>
            </a:endParaRPr>
          </a:p>
          <a:p>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20</a:t>
            </a:fld>
            <a:endParaRPr lang="en-US"/>
          </a:p>
        </p:txBody>
      </p:sp>
    </p:spTree>
    <p:extLst>
      <p:ext uri="{BB962C8B-B14F-4D97-AF65-F5344CB8AC3E}">
        <p14:creationId xmlns:p14="http://schemas.microsoft.com/office/powerpoint/2010/main" val="364607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a:t>
            </a:r>
            <a:r>
              <a:rPr kumimoji="1" lang="en-US" altLang="zh-CN" baseline="0" dirty="0" smtClean="0"/>
              <a:t> run AutoCog and Whyper in parallel and evaluate how well they are aligning with human reader’s </a:t>
            </a:r>
            <a:r>
              <a:rPr kumimoji="1" lang="en-US" altLang="zh-CN" baseline="0" dirty="0" err="1" smtClean="0"/>
              <a:t>groundtruth</a:t>
            </a:r>
            <a:r>
              <a:rPr kumimoji="1" lang="en-US" altLang="zh-CN" baseline="0" dirty="0" smtClean="0"/>
              <a:t>.</a:t>
            </a:r>
            <a:endParaRPr kumimoji="1" lang="en-US" altLang="zh-CN" dirty="0" smtClean="0"/>
          </a:p>
          <a:p>
            <a:endParaRPr kumimoji="1" lang="en-US" altLang="zh-CN" dirty="0" smtClean="0"/>
          </a:p>
          <a:p>
            <a:r>
              <a:rPr kumimoji="1" lang="en-US" altLang="zh-CN" dirty="0" smtClean="0"/>
              <a:t>Precision higher</a:t>
            </a:r>
            <a:r>
              <a:rPr kumimoji="1" lang="en-US" altLang="zh-CN" baseline="0" dirty="0" smtClean="0"/>
              <a:t> than </a:t>
            </a:r>
            <a:r>
              <a:rPr kumimoji="1" lang="en-US" altLang="zh-CN" baseline="0" dirty="0" err="1" smtClean="0"/>
              <a:t>whyper</a:t>
            </a:r>
            <a:r>
              <a:rPr kumimoji="1" lang="en-US" altLang="zh-CN" baseline="0" dirty="0" smtClean="0"/>
              <a:t> by 7 percentage.</a:t>
            </a:r>
          </a:p>
          <a:p>
            <a:r>
              <a:rPr kumimoji="1" lang="en-US" altLang="zh-CN" baseline="0" dirty="0" smtClean="0"/>
              <a:t>Recall higher than </a:t>
            </a:r>
            <a:r>
              <a:rPr kumimoji="1" lang="en-US" altLang="zh-CN" baseline="0" dirty="0" err="1" smtClean="0"/>
              <a:t>whyper</a:t>
            </a:r>
            <a:r>
              <a:rPr kumimoji="1" lang="en-US" altLang="zh-CN" baseline="0" dirty="0" smtClean="0"/>
              <a:t> over 20 percentage.</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21</a:t>
            </a:fld>
            <a:endParaRPr lang="en-US"/>
          </a:p>
        </p:txBody>
      </p:sp>
    </p:spTree>
    <p:extLst>
      <p:ext uri="{BB962C8B-B14F-4D97-AF65-F5344CB8AC3E}">
        <p14:creationId xmlns:p14="http://schemas.microsoft.com/office/powerpoint/2010/main" val="190920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sz="1200" b="0" i="0" u="none" strike="noStrike" kern="1200" baseline="0" dirty="0" smtClean="0">
                <a:solidFill>
                  <a:schemeClr val="tx1"/>
                </a:solidFill>
                <a:latin typeface="+mn-lt"/>
                <a:ea typeface="+mn-ea"/>
                <a:cs typeface="+mn-cs"/>
              </a:rPr>
              <a:t>To analyze in depth about the difference on the performance:</a:t>
            </a:r>
          </a:p>
          <a:p>
            <a:pPr marL="228600" indent="-228600">
              <a:buAutoNum type="arabicParenBoth"/>
            </a:pPr>
            <a:endParaRPr lang="en-US" altLang="zh-CN" sz="1200" b="0" i="0" u="none" strike="noStrike" kern="1200" baseline="0" dirty="0" smtClean="0">
              <a:solidFill>
                <a:schemeClr val="tx1"/>
              </a:solidFill>
              <a:latin typeface="+mn-lt"/>
              <a:ea typeface="+mn-ea"/>
              <a:cs typeface="+mn-cs"/>
            </a:endParaRPr>
          </a:p>
          <a:p>
            <a:pPr marL="228600" indent="-228600">
              <a:buAutoNum type="arabicParenBoth"/>
            </a:pPr>
            <a:r>
              <a:rPr lang="en-US" altLang="zh-CN" sz="1200" b="0" i="0" u="none" strike="noStrike" kern="1200" baseline="0" dirty="0" smtClean="0">
                <a:solidFill>
                  <a:schemeClr val="tx1"/>
                </a:solidFill>
                <a:latin typeface="+mn-lt"/>
                <a:ea typeface="+mn-ea"/>
                <a:cs typeface="+mn-cs"/>
              </a:rPr>
              <a:t>The difference in the fundamental method to find semantic patterns related to permissions, (2) we include the logical dependency between noun phrases as extra ontology. Whyper is limited by the use of a fixed and limited set of vocabularies derived from the Android API documents and their synonyms. Our correlation of permission with pairs of noun phrase and </a:t>
            </a:r>
            <a:r>
              <a:rPr lang="en-US" altLang="zh-CN" sz="1200" b="0" i="0" u="none" strike="noStrike" kern="1200" baseline="0" dirty="0" err="1" smtClean="0">
                <a:solidFill>
                  <a:schemeClr val="tx1"/>
                </a:solidFill>
                <a:latin typeface="+mn-lt"/>
                <a:ea typeface="+mn-ea"/>
                <a:cs typeface="+mn-cs"/>
              </a:rPr>
              <a:t>np</a:t>
            </a:r>
            <a:r>
              <a:rPr lang="en-US" altLang="zh-CN" sz="1200" b="0" i="0" u="none" strike="noStrike" kern="1200" baseline="0" dirty="0" smtClean="0">
                <a:solidFill>
                  <a:schemeClr val="tx1"/>
                </a:solidFill>
                <a:latin typeface="+mn-lt"/>
                <a:ea typeface="+mn-ea"/>
                <a:cs typeface="+mn-cs"/>
              </a:rPr>
              <a:t>-counterpart is based on clustering results from a large application dataset, which is much richer than that extracted from API documents.</a:t>
            </a:r>
          </a:p>
          <a:p>
            <a:pPr marL="228600" indent="-228600">
              <a:buAutoNum type="arabicParenBoth"/>
            </a:pPr>
            <a:endParaRPr kumimoji="1"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One major reason for this difference in detection is that Whyper is not able to accurately explore the meaning of noun phrase with multiple words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the training process, some patterns may not be included in the training set and not be able to be related in semantics by ESA</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Some patterns dominant in statistics but not make sense to human could not be fully excluded by AutoCog, but </a:t>
            </a:r>
            <a:r>
              <a:rPr lang="en-US" altLang="zh-CN" sz="1200" b="0" i="0" u="none" strike="noStrike" kern="1200" baseline="0" dirty="0" err="1" smtClean="0">
                <a:solidFill>
                  <a:schemeClr val="tx1"/>
                </a:solidFill>
                <a:latin typeface="+mn-lt"/>
                <a:ea typeface="+mn-ea"/>
                <a:cs typeface="+mn-cs"/>
              </a:rPr>
              <a:t>whyper</a:t>
            </a:r>
            <a:r>
              <a:rPr lang="en-US" altLang="zh-CN" sz="1200" b="0" i="0" u="none" strike="noStrike" kern="1200" baseline="0" dirty="0" smtClean="0">
                <a:solidFill>
                  <a:schemeClr val="tx1"/>
                </a:solidFill>
                <a:latin typeface="+mn-lt"/>
                <a:ea typeface="+mn-ea"/>
                <a:cs typeface="+mn-cs"/>
              </a:rPr>
              <a:t> would not pick them up in the API document </a:t>
            </a:r>
          </a:p>
        </p:txBody>
      </p:sp>
      <p:sp>
        <p:nvSpPr>
          <p:cNvPr id="4" name="幻灯片编号占位符 3"/>
          <p:cNvSpPr>
            <a:spLocks noGrp="1"/>
          </p:cNvSpPr>
          <p:nvPr>
            <p:ph type="sldNum" sz="quarter" idx="10"/>
          </p:nvPr>
        </p:nvSpPr>
        <p:spPr/>
        <p:txBody>
          <a:bodyPr/>
          <a:lstStyle/>
          <a:p>
            <a:fld id="{07D2CE40-0E32-4B90-B83A-405D5901487B}" type="slidenum">
              <a:rPr lang="en-US" smtClean="0"/>
              <a:t>22</a:t>
            </a:fld>
            <a:endParaRPr lang="en-US"/>
          </a:p>
        </p:txBody>
      </p:sp>
    </p:spTree>
    <p:extLst>
      <p:ext uri="{BB962C8B-B14F-4D97-AF65-F5344CB8AC3E}">
        <p14:creationId xmlns:p14="http://schemas.microsoft.com/office/powerpoint/2010/main" val="4197512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CE40-0E32-4B90-B83A-405D5901487B}" type="slidenum">
              <a:rPr lang="en-US" smtClean="0"/>
              <a:t>23</a:t>
            </a:fld>
            <a:endParaRPr lang="en-US"/>
          </a:p>
        </p:txBody>
      </p:sp>
    </p:spTree>
    <p:extLst>
      <p:ext uri="{BB962C8B-B14F-4D97-AF65-F5344CB8AC3E}">
        <p14:creationId xmlns:p14="http://schemas.microsoft.com/office/powerpoint/2010/main" val="29948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Characters such as period, comma, and some others like star that may start bullet points are treated as sentence separators. Regular expressions are used to annotate email addresses, URLs, IP addresses, Phone numbers, decimal numbers, abbreviations, and ellipses, which interfere with SBD as they contain the sentence separator characters.</a:t>
            </a:r>
            <a:endParaRPr kumimoji="1" lang="en-US" altLang="zh-CN" dirty="0" smtClean="0"/>
          </a:p>
          <a:p>
            <a:endParaRPr kumimoji="1" lang="en-US" altLang="zh-CN" dirty="0" smtClean="0"/>
          </a:p>
          <a:p>
            <a:r>
              <a:rPr kumimoji="1" lang="en-US" altLang="zh-CN" dirty="0" err="1" smtClean="0"/>
              <a:t>PoS</a:t>
            </a:r>
            <a:r>
              <a:rPr kumimoji="1" lang="en-US" altLang="zh-CN" baseline="0" dirty="0" smtClean="0"/>
              <a:t> part of speech tagging</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26</a:t>
            </a:fld>
            <a:endParaRPr lang="en-US"/>
          </a:p>
        </p:txBody>
      </p:sp>
    </p:spTree>
    <p:extLst>
      <p:ext uri="{BB962C8B-B14F-4D97-AF65-F5344CB8AC3E}">
        <p14:creationId xmlns:p14="http://schemas.microsoft.com/office/powerpoint/2010/main" val="4449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To construct</a:t>
            </a:r>
            <a:r>
              <a:rPr kumimoji="1" lang="en-US" altLang="zh-CN" baseline="0" dirty="0" smtClean="0"/>
              <a:t> the DPR model </a:t>
            </a:r>
            <a:r>
              <a:rPr kumimoji="1" lang="en-US" altLang="zh-CN" dirty="0" smtClean="0"/>
              <a:t>: measure how closely a pair of noun phrase and </a:t>
            </a:r>
            <a:r>
              <a:rPr kumimoji="1" lang="en-US" altLang="zh-CN" dirty="0" err="1" smtClean="0"/>
              <a:t>np</a:t>
            </a:r>
            <a:r>
              <a:rPr kumimoji="1" lang="en-US" altLang="zh-CN" dirty="0" smtClean="0"/>
              <a:t>-counterpart related to permission, our learning-based algorithm</a:t>
            </a:r>
            <a:r>
              <a:rPr kumimoji="1" lang="en-US" altLang="zh-CN" baseline="0" dirty="0" smtClean="0"/>
              <a:t> is composed of three steps.</a:t>
            </a:r>
            <a:endParaRPr kumimoji="1" lang="en-US" altLang="zh-CN" dirty="0" smtClean="0"/>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a:p>
            <a:r>
              <a:rPr kumimoji="1" lang="zh-CN" altLang="zh-CN" dirty="0" smtClean="0"/>
              <a:t>3</a:t>
            </a:r>
            <a:r>
              <a:rPr kumimoji="1" lang="en-US" altLang="zh-CN" dirty="0" smtClean="0"/>
              <a:t> stages</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27</a:t>
            </a:fld>
            <a:endParaRPr lang="en-US"/>
          </a:p>
        </p:txBody>
      </p:sp>
    </p:spTree>
    <p:extLst>
      <p:ext uri="{BB962C8B-B14F-4D97-AF65-F5344CB8AC3E}">
        <p14:creationId xmlns:p14="http://schemas.microsoft.com/office/powerpoint/2010/main" val="41787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Here, gamma and theta are the thresholds of the semantic relatedness score for </a:t>
            </a:r>
            <a:r>
              <a:rPr lang="en-US" altLang="zh-CN" sz="1200" b="0" i="0" u="none" strike="noStrike" kern="1200" baseline="0" dirty="0" err="1" smtClean="0">
                <a:solidFill>
                  <a:schemeClr val="tx1"/>
                </a:solidFill>
                <a:latin typeface="+mn-lt"/>
                <a:ea typeface="+mn-ea"/>
                <a:cs typeface="+mn-cs"/>
              </a:rPr>
              <a:t>np</a:t>
            </a:r>
            <a:r>
              <a:rPr lang="en-US" altLang="zh-CN" sz="1200" b="0" i="0" u="none" strike="noStrike" kern="1200" baseline="0" dirty="0" smtClean="0">
                <a:solidFill>
                  <a:schemeClr val="tx1"/>
                </a:solidFill>
                <a:latin typeface="+mn-lt"/>
                <a:ea typeface="+mn-ea"/>
                <a:cs typeface="+mn-cs"/>
              </a:rPr>
              <a:t>-counterparts and noun phrases. The sentences indicating permissions will be annotated. Besides, AutoCog finds all the questionable permissions, which are not warranted in description.</a:t>
            </a:r>
          </a:p>
          <a:p>
            <a:endParaRPr kumimoji="1" lang="en-US" altLang="zh-CN" sz="1200" b="0" i="0" u="none" strike="noStrike" kern="1200" baseline="0" dirty="0" smtClean="0">
              <a:solidFill>
                <a:schemeClr val="tx1"/>
              </a:solidFill>
              <a:latin typeface="+mn-lt"/>
              <a:ea typeface="+mn-ea"/>
              <a:cs typeface="+mn-cs"/>
            </a:endParaRPr>
          </a:p>
        </p:txBody>
      </p:sp>
      <p:sp>
        <p:nvSpPr>
          <p:cNvPr id="4" name="幻灯片编号占位符 3"/>
          <p:cNvSpPr>
            <a:spLocks noGrp="1"/>
          </p:cNvSpPr>
          <p:nvPr>
            <p:ph type="sldNum" sz="quarter" idx="10"/>
          </p:nvPr>
        </p:nvSpPr>
        <p:spPr/>
        <p:txBody>
          <a:bodyPr/>
          <a:lstStyle/>
          <a:p>
            <a:fld id="{07D2CE40-0E32-4B90-B83A-405D5901487B}" type="slidenum">
              <a:rPr lang="en-US" smtClean="0"/>
              <a:t>28</a:t>
            </a:fld>
            <a:endParaRPr lang="en-US"/>
          </a:p>
        </p:txBody>
      </p:sp>
    </p:spTree>
    <p:extLst>
      <p:ext uri="{BB962C8B-B14F-4D97-AF65-F5344CB8AC3E}">
        <p14:creationId xmlns:p14="http://schemas.microsoft.com/office/powerpoint/2010/main" val="211531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Blue</a:t>
            </a:r>
            <a:r>
              <a:rPr kumimoji="1" lang="en-US" altLang="zh-CN" baseline="0" dirty="0" smtClean="0"/>
              <a:t> color</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29</a:t>
            </a:fld>
            <a:endParaRPr lang="en-US"/>
          </a:p>
        </p:txBody>
      </p:sp>
    </p:spTree>
    <p:extLst>
      <p:ext uri="{BB962C8B-B14F-4D97-AF65-F5344CB8AC3E}">
        <p14:creationId xmlns:p14="http://schemas.microsoft.com/office/powerpoint/2010/main" val="2865302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Only 9.1% of applications are clear of question- able permissions.</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31</a:t>
            </a:fld>
            <a:endParaRPr lang="en-US"/>
          </a:p>
        </p:txBody>
      </p:sp>
    </p:spTree>
    <p:extLst>
      <p:ext uri="{BB962C8B-B14F-4D97-AF65-F5344CB8AC3E}">
        <p14:creationId xmlns:p14="http://schemas.microsoft.com/office/powerpoint/2010/main" val="230483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Android</a:t>
            </a:r>
            <a:r>
              <a:rPr lang="en-US" altLang="zh-CN" baseline="0" dirty="0" smtClean="0"/>
              <a:t> is the most </a:t>
            </a:r>
            <a:r>
              <a:rPr lang="en-US" altLang="zh-CN" baseline="0" dirty="0" smtClean="0"/>
              <a:t>popular mobile </a:t>
            </a:r>
            <a:r>
              <a:rPr lang="en-US" altLang="zh-CN" baseline="0" dirty="0" smtClean="0"/>
              <a:t>operating system. The open nature bolster its market share. However, the open nature also employs some security issues.</a:t>
            </a: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User privacy access control by permission system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Few users are discreet enough or have the professional knowledge to understand security implications from requested permissions </a:t>
            </a:r>
          </a:p>
          <a:p>
            <a:endParaRPr kumimoji="1" lang="en-US" altLang="zh-CN" dirty="0" smtClean="0"/>
          </a:p>
          <a:p>
            <a:r>
              <a:rPr kumimoji="1" lang="en-US" altLang="zh-CN" dirty="0" smtClean="0"/>
              <a:t>Even</a:t>
            </a:r>
            <a:r>
              <a:rPr kumimoji="1" lang="en-US" altLang="zh-CN" baseline="0" dirty="0" smtClean="0"/>
              <a:t> from description, user do not know what to expect. Usability problem. AutoCog output questionable permissions and the sentences annotated the usage of other permissions to assist user to matching description to permission.</a:t>
            </a:r>
          </a:p>
        </p:txBody>
      </p:sp>
      <p:sp>
        <p:nvSpPr>
          <p:cNvPr id="4" name="幻灯片编号占位符 3"/>
          <p:cNvSpPr>
            <a:spLocks noGrp="1"/>
          </p:cNvSpPr>
          <p:nvPr>
            <p:ph type="sldNum" sz="quarter" idx="10"/>
          </p:nvPr>
        </p:nvSpPr>
        <p:spPr/>
        <p:txBody>
          <a:bodyPr/>
          <a:lstStyle/>
          <a:p>
            <a:fld id="{07D2CE40-0E32-4B90-B83A-405D5901487B}" type="slidenum">
              <a:rPr lang="en-US" smtClean="0"/>
              <a:t>4</a:t>
            </a:fld>
            <a:endParaRPr lang="en-US"/>
          </a:p>
        </p:txBody>
      </p:sp>
    </p:spTree>
    <p:extLst>
      <p:ext uri="{BB962C8B-B14F-4D97-AF65-F5344CB8AC3E}">
        <p14:creationId xmlns:p14="http://schemas.microsoft.com/office/powerpoint/2010/main" val="184608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Application developers use this tool to receive an early, automatic feedback on the quality of descriptions of stating the usage of permissions.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End users use this system to understand if an application is over-privileged and risky to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Great</a:t>
            </a:r>
            <a:r>
              <a:rPr lang="en-US" altLang="zh-CN" baseline="0" dirty="0" smtClean="0"/>
              <a:t> diversity of natural language, should have a good coverage on them.</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Independent</a:t>
            </a:r>
            <a:r>
              <a:rPr lang="en-US" altLang="zh-CN" baseline="0" dirty="0" smtClean="0"/>
              <a:t> of external resource: availability of resource ,whether it is complete? Example, API document. Ours only requires the information from Google Play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Automation, is error-</a:t>
            </a:r>
            <a:r>
              <a:rPr lang="en-US" altLang="zh-CN" baseline="0" dirty="0" err="1" smtClean="0"/>
              <a:t>pron</a:t>
            </a:r>
            <a:r>
              <a:rPr lang="en-US" altLang="zh-CN" baseline="0" dirty="0" smtClean="0"/>
              <a:t> and inefficient if manual efforts is needed.</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5</a:t>
            </a:fld>
            <a:endParaRPr lang="en-US"/>
          </a:p>
        </p:txBody>
      </p:sp>
    </p:spTree>
    <p:extLst>
      <p:ext uri="{BB962C8B-B14F-4D97-AF65-F5344CB8AC3E}">
        <p14:creationId xmlns:p14="http://schemas.microsoft.com/office/powerpoint/2010/main" val="61914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 the domain of smartphone</a:t>
            </a:r>
            <a:r>
              <a:rPr kumimoji="1" lang="en-US" altLang="zh-CN" baseline="0" dirty="0" smtClean="0"/>
              <a:t> contact book.</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6</a:t>
            </a:fld>
            <a:endParaRPr lang="en-US"/>
          </a:p>
        </p:txBody>
      </p:sp>
    </p:spTree>
    <p:extLst>
      <p:ext uri="{BB962C8B-B14F-4D97-AF65-F5344CB8AC3E}">
        <p14:creationId xmlns:p14="http://schemas.microsoft.com/office/powerpoint/2010/main" val="376308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Understand how different words and phrases in a vocabulary related to each other</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Wikipedia, as the knowledge base on ESA is much richer than other created dictionary or database. Example, Google Map, social networking.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ESA offers a much more detailed and quantitative representation of semantics. It maps the meaning of words/phrases to a weighted combination of concepts, while mapping a word in </a:t>
            </a:r>
            <a:r>
              <a:rPr lang="en-US" altLang="zh-CN" sz="1200" b="0" i="0" u="none" strike="noStrike" kern="1200" baseline="0" dirty="0" err="1" smtClean="0">
                <a:solidFill>
                  <a:schemeClr val="tx1"/>
                </a:solidFill>
                <a:latin typeface="+mn-lt"/>
                <a:ea typeface="+mn-ea"/>
                <a:cs typeface="+mn-cs"/>
              </a:rPr>
              <a:t>WordNet</a:t>
            </a:r>
            <a:r>
              <a:rPr lang="en-US" altLang="zh-CN" sz="1200" b="0" i="0" u="none" strike="noStrike" kern="1200" baseline="0" dirty="0" smtClean="0">
                <a:solidFill>
                  <a:schemeClr val="tx1"/>
                </a:solidFill>
                <a:latin typeface="+mn-lt"/>
                <a:ea typeface="+mn-ea"/>
                <a:cs typeface="+mn-cs"/>
              </a:rPr>
              <a:t> amounts to simple lookup, without any weight</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13</a:t>
            </a:fld>
            <a:endParaRPr lang="en-US"/>
          </a:p>
        </p:txBody>
      </p:sp>
    </p:spTree>
    <p:extLst>
      <p:ext uri="{BB962C8B-B14F-4D97-AF65-F5344CB8AC3E}">
        <p14:creationId xmlns:p14="http://schemas.microsoft.com/office/powerpoint/2010/main" val="119332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To construct</a:t>
            </a:r>
            <a:r>
              <a:rPr kumimoji="1" lang="en-US" altLang="zh-CN" baseline="0" dirty="0" smtClean="0"/>
              <a:t> the DPR model </a:t>
            </a:r>
            <a:r>
              <a:rPr kumimoji="1" lang="en-US" altLang="zh-CN" dirty="0" smtClean="0"/>
              <a:t>: measure how closely a pair of noun phrase and </a:t>
            </a:r>
            <a:r>
              <a:rPr kumimoji="1" lang="en-US" altLang="zh-CN" dirty="0" err="1" smtClean="0"/>
              <a:t>np</a:t>
            </a:r>
            <a:r>
              <a:rPr kumimoji="1" lang="en-US" altLang="zh-CN" dirty="0" smtClean="0"/>
              <a:t>-counterpart related to permission, our learning-based algorithm</a:t>
            </a:r>
            <a:r>
              <a:rPr kumimoji="1" lang="en-US" altLang="zh-CN" baseline="0" dirty="0" smtClean="0"/>
              <a:t> is composed of three steps.</a:t>
            </a:r>
            <a:endParaRPr kumimoji="1" lang="en-US" altLang="zh-CN" dirty="0" smtClean="0"/>
          </a:p>
          <a:p>
            <a:endParaRPr kumimoji="1" lang="en-US" altLang="zh-CN" dirty="0" smtClean="0"/>
          </a:p>
          <a:p>
            <a:r>
              <a:rPr kumimoji="1" lang="en-US" altLang="zh-CN" dirty="0" smtClean="0"/>
              <a:t>Input,</a:t>
            </a:r>
            <a:r>
              <a:rPr kumimoji="1" lang="en-US" altLang="zh-CN" baseline="0" dirty="0" smtClean="0"/>
              <a:t> output</a:t>
            </a: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dirty="0" smtClean="0"/>
          </a:p>
          <a:p>
            <a:r>
              <a:rPr kumimoji="1" lang="zh-CN" altLang="zh-CN" dirty="0" smtClean="0"/>
              <a:t>3</a:t>
            </a:r>
            <a:r>
              <a:rPr kumimoji="1" lang="en-US" altLang="zh-CN" dirty="0" smtClean="0"/>
              <a:t> stages</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14</a:t>
            </a:fld>
            <a:endParaRPr lang="en-US"/>
          </a:p>
        </p:txBody>
      </p:sp>
    </p:spTree>
    <p:extLst>
      <p:ext uri="{BB962C8B-B14F-4D97-AF65-F5344CB8AC3E}">
        <p14:creationId xmlns:p14="http://schemas.microsoft.com/office/powerpoint/2010/main" val="41787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Create semantic relatedness score matrix for high-frequency noun phrase </a:t>
            </a:r>
          </a:p>
          <a:p>
            <a:endParaRPr kumimoji="1" lang="en-US" altLang="zh-CN" dirty="0" smtClean="0"/>
          </a:p>
          <a:p>
            <a:r>
              <a:rPr kumimoji="1" lang="en-US" altLang="zh-CN" dirty="0" smtClean="0"/>
              <a:t>High frequency</a:t>
            </a:r>
            <a:r>
              <a:rPr kumimoji="1" lang="en-US" altLang="zh-CN" baseline="0" dirty="0" smtClean="0"/>
              <a:t> noun phrase: present in the number of application description above the threshold</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As the small number of samples cannot provide enough </a:t>
            </a:r>
            <a:r>
              <a:rPr lang="en-US" altLang="zh-CN" sz="1200" b="0" i="0" u="none" strike="noStrike" kern="1200" baseline="0" dirty="0" err="1" smtClean="0">
                <a:solidFill>
                  <a:schemeClr val="tx1"/>
                </a:solidFill>
                <a:latin typeface="+mn-lt"/>
                <a:ea typeface="+mn-ea"/>
                <a:cs typeface="+mn-cs"/>
              </a:rPr>
              <a:t>condence</a:t>
            </a:r>
            <a:r>
              <a:rPr lang="en-US" altLang="zh-CN" sz="1200" b="0" i="0" u="none" strike="noStrike" kern="1200" baseline="0" dirty="0" smtClean="0">
                <a:solidFill>
                  <a:schemeClr val="tx1"/>
                </a:solidFill>
                <a:latin typeface="+mn-lt"/>
                <a:ea typeface="+mn-ea"/>
                <a:cs typeface="+mn-cs"/>
              </a:rPr>
              <a:t> in our frequency-based measurement. If a low-frequency phrase is similar to a high-frequency phrase, our decision process will not be affected as the decision module employs DS model.</a:t>
            </a:r>
          </a:p>
          <a:p>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16</a:t>
            </a:fld>
            <a:endParaRPr lang="en-US"/>
          </a:p>
        </p:txBody>
      </p:sp>
    </p:spTree>
    <p:extLst>
      <p:ext uri="{BB962C8B-B14F-4D97-AF65-F5344CB8AC3E}">
        <p14:creationId xmlns:p14="http://schemas.microsoft.com/office/powerpoint/2010/main" val="391063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To explore the context and semantic dependencies</a:t>
            </a:r>
          </a:p>
          <a:p>
            <a:endParaRPr kumimoji="1" lang="en-US" altLang="zh-CN" dirty="0" smtClean="0"/>
          </a:p>
          <a:p>
            <a:r>
              <a:rPr kumimoji="1" lang="en-US" altLang="zh-CN" dirty="0" smtClean="0"/>
              <a:t>Read the</a:t>
            </a:r>
            <a:r>
              <a:rPr kumimoji="1" lang="en-US" altLang="zh-CN" baseline="0" dirty="0" smtClean="0"/>
              <a:t> whole sentence here</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17</a:t>
            </a:fld>
            <a:endParaRPr lang="en-US"/>
          </a:p>
        </p:txBody>
      </p:sp>
    </p:spTree>
    <p:extLst>
      <p:ext uri="{BB962C8B-B14F-4D97-AF65-F5344CB8AC3E}">
        <p14:creationId xmlns:p14="http://schemas.microsoft.com/office/powerpoint/2010/main" val="234169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We ask human readers to annotate these</a:t>
            </a:r>
            <a:r>
              <a:rPr kumimoji="1" lang="en-US" altLang="zh-CN" baseline="0" dirty="0" smtClean="0"/>
              <a:t> sentences. When AutoCog aligns with human readers decide a permission if true positive. Similarly, is </a:t>
            </a:r>
            <a:r>
              <a:rPr kumimoji="1" lang="en-US" altLang="zh-CN" baseline="0" dirty="0" err="1" smtClean="0"/>
              <a:t>fp</a:t>
            </a:r>
            <a:r>
              <a:rPr kumimoji="1" lang="en-US" altLang="zh-CN" baseline="0" dirty="0" smtClean="0"/>
              <a:t>, </a:t>
            </a:r>
            <a:r>
              <a:rPr kumimoji="1" lang="en-US" altLang="zh-CN" baseline="0" dirty="0" err="1" smtClean="0"/>
              <a:t>fn</a:t>
            </a:r>
            <a:r>
              <a:rPr kumimoji="1" lang="en-US" altLang="zh-CN" baseline="0" dirty="0" smtClean="0"/>
              <a:t>, tn.</a:t>
            </a:r>
            <a:endParaRPr kumimoji="1" lang="zh-CN" altLang="en-US" dirty="0"/>
          </a:p>
        </p:txBody>
      </p:sp>
      <p:sp>
        <p:nvSpPr>
          <p:cNvPr id="4" name="幻灯片编号占位符 3"/>
          <p:cNvSpPr>
            <a:spLocks noGrp="1"/>
          </p:cNvSpPr>
          <p:nvPr>
            <p:ph type="sldNum" sz="quarter" idx="10"/>
          </p:nvPr>
        </p:nvSpPr>
        <p:spPr/>
        <p:txBody>
          <a:bodyPr/>
          <a:lstStyle/>
          <a:p>
            <a:fld id="{07D2CE40-0E32-4B90-B83A-405D5901487B}" type="slidenum">
              <a:rPr lang="en-US" smtClean="0"/>
              <a:t>19</a:t>
            </a:fld>
            <a:endParaRPr lang="en-US"/>
          </a:p>
        </p:txBody>
      </p:sp>
    </p:spTree>
    <p:extLst>
      <p:ext uri="{BB962C8B-B14F-4D97-AF65-F5344CB8AC3E}">
        <p14:creationId xmlns:p14="http://schemas.microsoft.com/office/powerpoint/2010/main" val="1466651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D41EBD-418B-436B-86A5-BDFB7FD1A62D}" type="datetime1">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pic>
        <p:nvPicPr>
          <p:cNvPr id="7" name="Picture 6"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4300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C56DC-613E-4DD6-8788-89D4A20CAFF7}" type="datetime1">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444EB-5AD3-47AB-917B-91661F929DA3}" type="datetime1">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87642-B0AD-4512-949A-D44216E3DBF0}" type="datetime1">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AE2D2-452F-4C28-9B8A-F5D8A111728A}" type="datetime1">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2C98F-F221-4CD3-A738-F75A07B34FE8}" type="datetime1">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FE9D30-712B-4BF9-B156-8A4D01A3444F}" type="datetime1">
              <a:rPr lang="en-US" smtClean="0"/>
              <a:t>11/7/14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2B4EB4-9C9E-4B8B-A84F-5698E36657A1}" type="datetime1">
              <a:rPr lang="en-US" smtClean="0"/>
              <a:t>11/7/14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4C676-E7A3-4AD2-B677-6CFDBAC3EE7B}" type="datetime1">
              <a:rPr lang="en-US" smtClean="0"/>
              <a:t>11/7/14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0DB8D-2662-4937-9CC3-B49070F8B535}" type="datetime1">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98D09-FD5C-452D-BB66-33F05E894CD9}" type="datetime1">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3E5EF-7AA6-40DD-AA96-319B0649D5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D1877-DAD5-42DA-A3F5-5D3BF79622A9}" type="datetime1">
              <a:rPr lang="en-US" smtClean="0"/>
              <a:t>11/7/14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3E5EF-7AA6-40DD-AA96-319B0649D502}" type="slidenum">
              <a:rPr lang="en-US" smtClean="0"/>
              <a:pPr/>
              <a:t>‹#›</a:t>
            </a:fld>
            <a:endParaRPr lang="en-US"/>
          </a:p>
        </p:txBody>
      </p:sp>
      <p:pic>
        <p:nvPicPr>
          <p:cNvPr id="7" name="Picture 6" descr="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53401" y="152400"/>
            <a:ext cx="838200" cy="99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11.emf"/><Relationship Id="rId6" Type="http://schemas.openxmlformats.org/officeDocument/2006/relationships/oleObject" Target="../embeddings/oleObject2.bin"/><Relationship Id="rId7"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3.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9.emf"/><Relationship Id="rId5" Type="http://schemas.openxmlformats.org/officeDocument/2006/relationships/oleObject" Target="../embeddings/oleObject5.bin"/><Relationship Id="rId6" Type="http://schemas.openxmlformats.org/officeDocument/2006/relationships/image" Target="../media/image20.emf"/><Relationship Id="rId7" Type="http://schemas.openxmlformats.org/officeDocument/2006/relationships/oleObject" Target="../embeddings/oleObject6.bin"/><Relationship Id="rId8"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4.emf"/><Relationship Id="rId5" Type="http://schemas.openxmlformats.org/officeDocument/2006/relationships/oleObject" Target="../embeddings/oleObject8.bin"/><Relationship Id="rId6" Type="http://schemas.openxmlformats.org/officeDocument/2006/relationships/image" Target="../media/image25.emf"/><Relationship Id="rId7" Type="http://schemas.openxmlformats.org/officeDocument/2006/relationships/oleObject" Target="../embeddings/oleObject9.bin"/><Relationship Id="rId8" Type="http://schemas.openxmlformats.org/officeDocument/2006/relationships/image" Target="../media/image2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7.emf"/><Relationship Id="rId5" Type="http://schemas.openxmlformats.org/officeDocument/2006/relationships/oleObject" Target="../embeddings/oleObject11.bin"/><Relationship Id="rId6" Type="http://schemas.openxmlformats.org/officeDocument/2006/relationships/image" Target="../media/image28.emf"/><Relationship Id="rId7" Type="http://schemas.openxmlformats.org/officeDocument/2006/relationships/oleObject" Target="../embeddings/oleObject12.bin"/><Relationship Id="rId8"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981200"/>
            <a:ext cx="7848600" cy="1752600"/>
          </a:xfrm>
        </p:spPr>
        <p:txBody>
          <a:bodyPr>
            <a:noAutofit/>
          </a:bodyPr>
          <a:lstStyle/>
          <a:p>
            <a:r>
              <a:rPr lang="en-US" sz="4000" dirty="0" smtClean="0"/>
              <a:t>AutoCog: Measuring the Description-to-permission Fidelity in Android Applications</a:t>
            </a:r>
            <a:endParaRPr lang="en-US" sz="4000" dirty="0"/>
          </a:p>
        </p:txBody>
      </p:sp>
      <p:sp>
        <p:nvSpPr>
          <p:cNvPr id="6" name="Subtitle 5"/>
          <p:cNvSpPr>
            <a:spLocks noGrp="1"/>
          </p:cNvSpPr>
          <p:nvPr>
            <p:ph type="subTitle" idx="1"/>
          </p:nvPr>
        </p:nvSpPr>
        <p:spPr>
          <a:xfrm>
            <a:off x="685800" y="3962400"/>
            <a:ext cx="7772400" cy="1143000"/>
          </a:xfrm>
        </p:spPr>
        <p:txBody>
          <a:bodyPr>
            <a:normAutofit fontScale="92500"/>
          </a:bodyPr>
          <a:lstStyle/>
          <a:p>
            <a:r>
              <a:rPr lang="en-US" b="1" dirty="0" smtClean="0">
                <a:solidFill>
                  <a:schemeClr val="tx1">
                    <a:lumMod val="65000"/>
                    <a:lumOff val="35000"/>
                  </a:schemeClr>
                </a:solidFill>
              </a:rPr>
              <a:t>Zhengyang Qu</a:t>
            </a:r>
            <a:r>
              <a:rPr lang="en-US" b="1" baseline="30000" dirty="0" smtClean="0">
                <a:solidFill>
                  <a:schemeClr val="tx1">
                    <a:lumMod val="65000"/>
                    <a:lumOff val="35000"/>
                  </a:schemeClr>
                </a:solidFill>
              </a:rPr>
              <a:t>1</a:t>
            </a:r>
            <a:r>
              <a:rPr lang="en-US" dirty="0" smtClean="0">
                <a:solidFill>
                  <a:schemeClr val="tx1">
                    <a:lumMod val="65000"/>
                    <a:lumOff val="35000"/>
                  </a:schemeClr>
                </a:solidFill>
              </a:rPr>
              <a:t>, </a:t>
            </a:r>
            <a:r>
              <a:rPr lang="en-US" dirty="0" err="1" smtClean="0">
                <a:solidFill>
                  <a:schemeClr val="tx1">
                    <a:lumMod val="65000"/>
                    <a:lumOff val="35000"/>
                  </a:schemeClr>
                </a:solidFill>
              </a:rPr>
              <a:t>Vaibhav</a:t>
            </a:r>
            <a:r>
              <a:rPr lang="en-US" dirty="0" smtClean="0">
                <a:solidFill>
                  <a:schemeClr val="tx1">
                    <a:lumMod val="65000"/>
                    <a:lumOff val="35000"/>
                  </a:schemeClr>
                </a:solidFill>
              </a:rPr>
              <a:t> Rastogi</a:t>
            </a:r>
            <a:r>
              <a:rPr lang="en-US" altLang="zh-CN" b="1" baseline="30000" dirty="0">
                <a:solidFill>
                  <a:schemeClr val="tx1">
                    <a:lumMod val="65000"/>
                    <a:lumOff val="35000"/>
                  </a:schemeClr>
                </a:solidFill>
              </a:rPr>
              <a:t>1</a:t>
            </a:r>
            <a:r>
              <a:rPr lang="en-US" dirty="0" smtClean="0">
                <a:solidFill>
                  <a:schemeClr val="tx1">
                    <a:lumMod val="65000"/>
                    <a:lumOff val="35000"/>
                  </a:schemeClr>
                </a:solidFill>
              </a:rPr>
              <a:t>, </a:t>
            </a:r>
            <a:r>
              <a:rPr lang="en-US" dirty="0" err="1" smtClean="0">
                <a:solidFill>
                  <a:schemeClr val="tx1">
                    <a:lumMod val="65000"/>
                    <a:lumOff val="35000"/>
                  </a:schemeClr>
                </a:solidFill>
              </a:rPr>
              <a:t>Xinyi</a:t>
            </a:r>
            <a:r>
              <a:rPr lang="en-US" dirty="0" smtClean="0">
                <a:solidFill>
                  <a:schemeClr val="tx1">
                    <a:lumMod val="65000"/>
                    <a:lumOff val="35000"/>
                  </a:schemeClr>
                </a:solidFill>
              </a:rPr>
              <a:t> Zhang</a:t>
            </a:r>
            <a:r>
              <a:rPr lang="en-US" b="1" baseline="30000" dirty="0" smtClean="0">
                <a:solidFill>
                  <a:schemeClr val="tx1">
                    <a:lumMod val="65000"/>
                    <a:lumOff val="35000"/>
                  </a:schemeClr>
                </a:solidFill>
              </a:rPr>
              <a:t>1,2</a:t>
            </a:r>
            <a:r>
              <a:rPr lang="en-US" dirty="0" smtClean="0">
                <a:solidFill>
                  <a:schemeClr val="tx1">
                    <a:lumMod val="65000"/>
                    <a:lumOff val="35000"/>
                  </a:schemeClr>
                </a:solidFill>
              </a:rPr>
              <a:t>, Yan Chen</a:t>
            </a:r>
            <a:r>
              <a:rPr lang="en-US" altLang="zh-CN" b="1" baseline="30000" dirty="0">
                <a:solidFill>
                  <a:schemeClr val="tx1">
                    <a:lumMod val="65000"/>
                    <a:lumOff val="35000"/>
                  </a:schemeClr>
                </a:solidFill>
              </a:rPr>
              <a:t>1</a:t>
            </a:r>
            <a:r>
              <a:rPr lang="en-US" dirty="0" smtClean="0">
                <a:solidFill>
                  <a:schemeClr val="tx1">
                    <a:lumMod val="65000"/>
                    <a:lumOff val="35000"/>
                  </a:schemeClr>
                </a:solidFill>
              </a:rPr>
              <a:t>, </a:t>
            </a:r>
            <a:r>
              <a:rPr lang="en-US" dirty="0" err="1" smtClean="0">
                <a:solidFill>
                  <a:schemeClr val="tx1">
                    <a:lumMod val="65000"/>
                    <a:lumOff val="35000"/>
                  </a:schemeClr>
                </a:solidFill>
              </a:rPr>
              <a:t>Tiantian</a:t>
            </a:r>
            <a:r>
              <a:rPr lang="en-US" dirty="0" smtClean="0">
                <a:solidFill>
                  <a:schemeClr val="tx1">
                    <a:lumMod val="65000"/>
                    <a:lumOff val="35000"/>
                  </a:schemeClr>
                </a:solidFill>
              </a:rPr>
              <a:t> Zhu</a:t>
            </a:r>
            <a:r>
              <a:rPr lang="en-US" b="1" baseline="30000" dirty="0" smtClean="0">
                <a:solidFill>
                  <a:schemeClr val="tx1">
                    <a:lumMod val="65000"/>
                    <a:lumOff val="35000"/>
                  </a:schemeClr>
                </a:solidFill>
              </a:rPr>
              <a:t>3</a:t>
            </a:r>
            <a:r>
              <a:rPr lang="en-US" dirty="0" smtClean="0">
                <a:solidFill>
                  <a:schemeClr val="tx1">
                    <a:lumMod val="65000"/>
                    <a:lumOff val="35000"/>
                  </a:schemeClr>
                </a:solidFill>
              </a:rPr>
              <a:t>, and </a:t>
            </a:r>
            <a:r>
              <a:rPr lang="en-US" dirty="0" err="1" smtClean="0">
                <a:solidFill>
                  <a:schemeClr val="tx1">
                    <a:lumMod val="65000"/>
                    <a:lumOff val="35000"/>
                  </a:schemeClr>
                </a:solidFill>
              </a:rPr>
              <a:t>Zhong</a:t>
            </a:r>
            <a:r>
              <a:rPr lang="en-US" dirty="0" smtClean="0">
                <a:solidFill>
                  <a:schemeClr val="tx1">
                    <a:lumMod val="65000"/>
                    <a:lumOff val="35000"/>
                  </a:schemeClr>
                </a:solidFill>
              </a:rPr>
              <a:t> Chen</a:t>
            </a:r>
            <a:r>
              <a:rPr lang="en-US" b="1" baseline="30000" dirty="0" smtClean="0">
                <a:solidFill>
                  <a:schemeClr val="tx1">
                    <a:lumMod val="65000"/>
                    <a:lumOff val="35000"/>
                  </a:schemeClr>
                </a:solidFill>
              </a:rPr>
              <a:t>4</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pPr>
              <a:defRPr/>
            </a:pPr>
            <a:fld id="{3A977956-C97C-4DB0-99BB-ECF1321B175A}" type="slidenum">
              <a:rPr lang="en-US" altLang="zh-CN" smtClean="0">
                <a:solidFill>
                  <a:srgbClr val="000000"/>
                </a:solidFill>
              </a:rPr>
              <a:pPr>
                <a:defRPr/>
              </a:pPr>
              <a:t>1</a:t>
            </a:fld>
            <a:endParaRPr lang="en-US" altLang="zh-CN" dirty="0">
              <a:solidFill>
                <a:srgbClr val="000000"/>
              </a:solidFill>
            </a:endParaRPr>
          </a:p>
        </p:txBody>
      </p:sp>
      <p:sp>
        <p:nvSpPr>
          <p:cNvPr id="2" name="文本框 1"/>
          <p:cNvSpPr txBox="1"/>
          <p:nvPr/>
        </p:nvSpPr>
        <p:spPr>
          <a:xfrm>
            <a:off x="1219200" y="5105400"/>
            <a:ext cx="6858000" cy="1569660"/>
          </a:xfrm>
          <a:prstGeom prst="rect">
            <a:avLst/>
          </a:prstGeom>
          <a:noFill/>
        </p:spPr>
        <p:txBody>
          <a:bodyPr wrap="square" rtlCol="0">
            <a:spAutoFit/>
          </a:bodyPr>
          <a:lstStyle/>
          <a:p>
            <a:r>
              <a:rPr lang="en-US" altLang="zh-CN" sz="2400" b="1" baseline="30000" dirty="0">
                <a:solidFill>
                  <a:schemeClr val="tx1">
                    <a:lumMod val="65000"/>
                    <a:lumOff val="35000"/>
                  </a:schemeClr>
                </a:solidFill>
              </a:rPr>
              <a:t>1</a:t>
            </a:r>
            <a:r>
              <a:rPr kumimoji="1" lang="en-US" altLang="zh-CN" sz="2400" dirty="0" smtClean="0"/>
              <a:t>Northwestern University, IL, US, </a:t>
            </a:r>
          </a:p>
          <a:p>
            <a:r>
              <a:rPr lang="en-US" altLang="zh-CN" sz="2400" b="1" baseline="30000" dirty="0" smtClean="0">
                <a:solidFill>
                  <a:schemeClr val="tx1">
                    <a:lumMod val="65000"/>
                    <a:lumOff val="35000"/>
                  </a:schemeClr>
                </a:solidFill>
              </a:rPr>
              <a:t>2</a:t>
            </a:r>
            <a:r>
              <a:rPr kumimoji="1" lang="en-US" altLang="zh-CN" sz="2400" dirty="0" smtClean="0"/>
              <a:t>Fudan University, Shanghai, China, </a:t>
            </a:r>
          </a:p>
          <a:p>
            <a:r>
              <a:rPr lang="en-US" altLang="zh-CN" sz="2400" b="1" baseline="30000" dirty="0" smtClean="0">
                <a:solidFill>
                  <a:schemeClr val="tx1">
                    <a:lumMod val="65000"/>
                    <a:lumOff val="35000"/>
                  </a:schemeClr>
                </a:solidFill>
              </a:rPr>
              <a:t>3</a:t>
            </a:r>
            <a:r>
              <a:rPr kumimoji="1" lang="en-US" altLang="zh-CN" sz="2400" dirty="0" smtClean="0"/>
              <a:t>Zhejiang University, Hangzhou, China,</a:t>
            </a:r>
          </a:p>
          <a:p>
            <a:r>
              <a:rPr lang="en-US" altLang="zh-CN" sz="2400" b="1" baseline="30000" dirty="0" smtClean="0">
                <a:solidFill>
                  <a:schemeClr val="tx1">
                    <a:lumMod val="65000"/>
                    <a:lumOff val="35000"/>
                  </a:schemeClr>
                </a:solidFill>
              </a:rPr>
              <a:t>4</a:t>
            </a:r>
            <a:r>
              <a:rPr kumimoji="1" lang="en-US" altLang="zh-CN" sz="2400" dirty="0" smtClean="0"/>
              <a:t>Wind Mobile, Toronto, Canada</a:t>
            </a:r>
            <a:endParaRPr kumimoji="1" lang="zh-CN" altLang="en-US" sz="2400" dirty="0"/>
          </a:p>
        </p:txBody>
      </p:sp>
    </p:spTree>
    <p:extLst>
      <p:ext uri="{BB962C8B-B14F-4D97-AF65-F5344CB8AC3E}">
        <p14:creationId xmlns:p14="http://schemas.microsoft.com/office/powerpoint/2010/main" val="465246274"/>
      </p:ext>
    </p:extLst>
  </p:cSld>
  <p:clrMapOvr>
    <a:masterClrMapping/>
  </p:clrMapOvr>
  <mc:AlternateContent xmlns:mc="http://schemas.openxmlformats.org/markup-compatibility/2006">
    <mc:Choice xmlns:p14="http://schemas.microsoft.com/office/powerpoint/2010/main" Requires="p14">
      <p:transition spd="slow" p14:dur="2000" advTm="976"/>
    </mc:Choice>
    <mc:Fallback>
      <p:transition xmlns:p14="http://schemas.microsoft.com/office/powerpoint/2010/main" spd="slow" advTm="97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System Overview</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10</a:t>
            </a:fld>
            <a:endParaRPr lang="en-US"/>
          </a:p>
        </p:txBody>
      </p:sp>
      <p:pic>
        <p:nvPicPr>
          <p:cNvPr id="8" name="内容占位符 7" descr="newnewsysframe2.png"/>
          <p:cNvPicPr>
            <a:picLocks noGrp="1" noChangeAspect="1"/>
          </p:cNvPicPr>
          <p:nvPr>
            <p:ph idx="1"/>
          </p:nvPr>
        </p:nvPicPr>
        <p:blipFill>
          <a:blip r:embed="rId2">
            <a:extLst>
              <a:ext uri="{28A0092B-C50C-407E-A947-70E740481C1C}">
                <a14:useLocalDpi xmlns:a14="http://schemas.microsoft.com/office/drawing/2010/main" val="0"/>
              </a:ext>
            </a:extLst>
          </a:blip>
          <a:srcRect l="-2006" r="-2006"/>
          <a:stretch>
            <a:fillRect/>
          </a:stretch>
        </p:blipFill>
        <p:spPr/>
      </p:pic>
    </p:spTree>
    <p:extLst>
      <p:ext uri="{BB962C8B-B14F-4D97-AF65-F5344CB8AC3E}">
        <p14:creationId xmlns:p14="http://schemas.microsoft.com/office/powerpoint/2010/main" val="22619538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System Overview</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11</a:t>
            </a:fld>
            <a:endParaRPr lang="en-US"/>
          </a:p>
        </p:txBody>
      </p:sp>
      <p:pic>
        <p:nvPicPr>
          <p:cNvPr id="7" name="内容占位符 6" descr="newnewsysframe3.png"/>
          <p:cNvPicPr>
            <a:picLocks noGrp="1" noChangeAspect="1"/>
          </p:cNvPicPr>
          <p:nvPr>
            <p:ph idx="1"/>
          </p:nvPr>
        </p:nvPicPr>
        <p:blipFill>
          <a:blip r:embed="rId2" cstate="print">
            <a:extLst>
              <a:ext uri="{28A0092B-C50C-407E-A947-70E740481C1C}">
                <a14:useLocalDpi xmlns:a14="http://schemas.microsoft.com/office/drawing/2010/main" val="0"/>
              </a:ext>
            </a:extLst>
          </a:blip>
          <a:srcRect t="-7166" b="-7166"/>
          <a:stretch>
            <a:fillRect/>
          </a:stretch>
        </p:blipFill>
        <p:spPr/>
      </p:pic>
    </p:spTree>
    <p:extLst>
      <p:ext uri="{BB962C8B-B14F-4D97-AF65-F5344CB8AC3E}">
        <p14:creationId xmlns:p14="http://schemas.microsoft.com/office/powerpoint/2010/main" val="22619538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Ontology modeling</a:t>
            </a:r>
            <a:endParaRPr kumimoji="1" lang="zh-CN" altLang="en-US" dirty="0"/>
          </a:p>
        </p:txBody>
      </p:sp>
      <p:sp>
        <p:nvSpPr>
          <p:cNvPr id="3" name="内容占位符 2"/>
          <p:cNvSpPr>
            <a:spLocks noGrp="1"/>
          </p:cNvSpPr>
          <p:nvPr>
            <p:ph idx="1"/>
          </p:nvPr>
        </p:nvSpPr>
        <p:spPr/>
        <p:txBody>
          <a:bodyPr/>
          <a:lstStyle/>
          <a:p>
            <a:r>
              <a:rPr kumimoji="1" lang="en-US" altLang="zh-CN" dirty="0" smtClean="0"/>
              <a:t>Logical dependency between verb phrase and noun phrase</a:t>
            </a:r>
          </a:p>
          <a:p>
            <a:pPr lvl="1"/>
            <a:r>
              <a:rPr kumimoji="1" lang="en-US" altLang="zh-CN" dirty="0" smtClean="0"/>
              <a:t>&lt;“scan”, “barcode”&gt; for CAMERA, &lt;“record”, “voice”&gt; for RECORD_AUDIO</a:t>
            </a:r>
          </a:p>
          <a:p>
            <a:r>
              <a:rPr kumimoji="1" lang="en-US" altLang="zh-CN" dirty="0" smtClean="0"/>
              <a:t>Logical dependency between noun phrases </a:t>
            </a:r>
          </a:p>
          <a:p>
            <a:pPr lvl="1"/>
            <a:r>
              <a:rPr kumimoji="1" lang="en-US" altLang="zh-CN" dirty="0" smtClean="0"/>
              <a:t>&lt;“scanner”, “barcode”&gt;, &lt;“note”, “voice”&gt;</a:t>
            </a:r>
          </a:p>
          <a:p>
            <a:r>
              <a:rPr kumimoji="1" lang="en-US" altLang="zh-CN" dirty="0" smtClean="0"/>
              <a:t>Noun phrase with possessive</a:t>
            </a:r>
          </a:p>
          <a:p>
            <a:pPr lvl="1"/>
            <a:r>
              <a:rPr kumimoji="1" lang="en-US" altLang="zh-CN" dirty="0" smtClean="0"/>
              <a:t>&lt;“your”, “camera”&gt;, &lt;“own”, “voice”&gt;</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12</a:t>
            </a:fld>
            <a:endParaRPr lang="en-US"/>
          </a:p>
        </p:txBody>
      </p:sp>
    </p:spTree>
    <p:extLst>
      <p:ext uri="{BB962C8B-B14F-4D97-AF65-F5344CB8AC3E}">
        <p14:creationId xmlns:p14="http://schemas.microsoft.com/office/powerpoint/2010/main" val="22549332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Description Semantics Model (Contribution 1)</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Extract Abstract Semantics</a:t>
            </a:r>
          </a:p>
          <a:p>
            <a:r>
              <a:rPr kumimoji="1" lang="en-US" altLang="zh-CN" dirty="0" smtClean="0"/>
              <a:t>Explicit Semantic Analysis (ESA)</a:t>
            </a:r>
          </a:p>
          <a:p>
            <a:pPr lvl="1"/>
            <a:r>
              <a:rPr kumimoji="1" lang="en-US" altLang="zh-CN" dirty="0" smtClean="0"/>
              <a:t>Computing the semantic relatedness of texts</a:t>
            </a:r>
          </a:p>
          <a:p>
            <a:pPr lvl="2"/>
            <a:r>
              <a:rPr kumimoji="1" lang="en-US" altLang="zh-CN" sz="2600" dirty="0" smtClean="0"/>
              <a:t>Leverage a </a:t>
            </a:r>
            <a:r>
              <a:rPr kumimoji="1" lang="en-US" altLang="zh-CN" sz="2600" dirty="0"/>
              <a:t>big document </a:t>
            </a:r>
            <a:r>
              <a:rPr kumimoji="1" lang="en-US" altLang="zh-CN" sz="2600" dirty="0" smtClean="0"/>
              <a:t>corpus </a:t>
            </a:r>
            <a:r>
              <a:rPr kumimoji="1" lang="en-US" altLang="zh-CN" sz="2600" dirty="0"/>
              <a:t>(Wikipedia) as the knowledge base and constructs a vector </a:t>
            </a:r>
            <a:r>
              <a:rPr kumimoji="1" lang="en-US" altLang="zh-CN" sz="2600" dirty="0" smtClean="0"/>
              <a:t>representation</a:t>
            </a:r>
            <a:endParaRPr kumimoji="1" lang="zh-CN" altLang="en-US" sz="2600" dirty="0" smtClean="0"/>
          </a:p>
          <a:p>
            <a:pPr lvl="1"/>
            <a:r>
              <a:rPr kumimoji="1" lang="en-US" altLang="zh-CN" dirty="0" smtClean="0"/>
              <a:t>Advantages:</a:t>
            </a:r>
          </a:p>
          <a:p>
            <a:pPr lvl="2"/>
            <a:r>
              <a:rPr kumimoji="1" lang="en-US" altLang="zh-CN" sz="2600" dirty="0" smtClean="0"/>
              <a:t>Rich semantic information, Quantitative representation of semantics</a:t>
            </a:r>
            <a:endParaRPr kumimoji="1" lang="en-US" altLang="zh-CN" sz="2600" dirty="0"/>
          </a:p>
          <a:p>
            <a:pPr lvl="1"/>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13</a:t>
            </a:fld>
            <a:endParaRPr lang="en-US"/>
          </a:p>
        </p:txBody>
      </p:sp>
    </p:spTree>
    <p:extLst>
      <p:ext uri="{BB962C8B-B14F-4D97-AF65-F5344CB8AC3E}">
        <p14:creationId xmlns:p14="http://schemas.microsoft.com/office/powerpoint/2010/main" val="316341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274638"/>
            <a:ext cx="8382000" cy="1173162"/>
          </a:xfrm>
        </p:spPr>
        <p:txBody>
          <a:bodyPr>
            <a:normAutofit fontScale="90000"/>
          </a:bodyPr>
          <a:lstStyle/>
          <a:p>
            <a:r>
              <a:rPr kumimoji="1" lang="en-US" altLang="zh-CN" dirty="0" smtClean="0"/>
              <a:t>Description-to-Permission</a:t>
            </a:r>
            <a:br>
              <a:rPr kumimoji="1" lang="en-US" altLang="zh-CN" dirty="0" smtClean="0"/>
            </a:br>
            <a:r>
              <a:rPr kumimoji="1" lang="en-US" altLang="zh-CN" dirty="0" smtClean="0"/>
              <a:t> Relatedness (DPR) Model (Contribution 2)</a:t>
            </a:r>
            <a:endParaRPr kumimoji="1" lang="zh-CN" altLang="en-US" dirty="0"/>
          </a:p>
        </p:txBody>
      </p:sp>
      <p:sp>
        <p:nvSpPr>
          <p:cNvPr id="3" name="内容占位符 2"/>
          <p:cNvSpPr>
            <a:spLocks noGrp="1"/>
          </p:cNvSpPr>
          <p:nvPr>
            <p:ph idx="1"/>
          </p:nvPr>
        </p:nvSpPr>
        <p:spPr>
          <a:xfrm>
            <a:off x="457200" y="1951037"/>
            <a:ext cx="8229600" cy="4525963"/>
          </a:xfrm>
        </p:spPr>
        <p:txBody>
          <a:bodyPr/>
          <a:lstStyle/>
          <a:p>
            <a:r>
              <a:rPr kumimoji="1" lang="en-US" altLang="zh-CN" dirty="0" smtClean="0"/>
              <a:t>Learning-based method</a:t>
            </a:r>
          </a:p>
          <a:p>
            <a:pPr lvl="1"/>
            <a:r>
              <a:rPr kumimoji="1" lang="en-US" altLang="zh-CN" dirty="0" smtClean="0"/>
              <a:t>Input: application permission, application description</a:t>
            </a:r>
          </a:p>
          <a:p>
            <a:pPr lvl="1"/>
            <a:r>
              <a:rPr kumimoji="1" lang="en-US" altLang="zh-CN" dirty="0" smtClean="0"/>
              <a:t>Output: &lt;</a:t>
            </a:r>
            <a:r>
              <a:rPr kumimoji="1" lang="en-US" altLang="zh-CN" dirty="0" err="1" smtClean="0"/>
              <a:t>np</a:t>
            </a:r>
            <a:r>
              <a:rPr kumimoji="1" lang="en-US" altLang="zh-CN" dirty="0" smtClean="0"/>
              <a:t>-counterpart, noun phrase&gt; correlated with each sensitive permission</a:t>
            </a:r>
          </a:p>
          <a:p>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14</a:t>
            </a:fld>
            <a:endParaRPr lang="en-US"/>
          </a:p>
        </p:txBody>
      </p:sp>
    </p:spTree>
    <p:extLst>
      <p:ext uri="{BB962C8B-B14F-4D97-AF65-F5344CB8AC3E}">
        <p14:creationId xmlns:p14="http://schemas.microsoft.com/office/powerpoint/2010/main" val="22621736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228600"/>
            <a:ext cx="6019800" cy="1143000"/>
          </a:xfrm>
        </p:spPr>
        <p:txBody>
          <a:bodyPr>
            <a:normAutofit/>
          </a:bodyPr>
          <a:lstStyle/>
          <a:p>
            <a:r>
              <a:rPr kumimoji="1" lang="en-US" altLang="zh-CN" dirty="0" smtClean="0"/>
              <a:t>Samples in DPR Model</a:t>
            </a:r>
            <a:endParaRPr kumimoji="1"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2517206268"/>
              </p:ext>
            </p:extLst>
          </p:nvPr>
        </p:nvGraphicFramePr>
        <p:xfrm>
          <a:off x="381000" y="1905000"/>
          <a:ext cx="8229600" cy="4450080"/>
        </p:xfrm>
        <a:graphic>
          <a:graphicData uri="http://schemas.openxmlformats.org/drawingml/2006/table">
            <a:tbl>
              <a:tblPr firstRow="1" bandRow="1">
                <a:tableStyleId>{5C22544A-7EE6-4342-B048-85BDC9FD1C3A}</a:tableStyleId>
              </a:tblPr>
              <a:tblGrid>
                <a:gridCol w="2895600"/>
                <a:gridCol w="5334000"/>
              </a:tblGrid>
              <a:tr h="370840">
                <a:tc>
                  <a:txBody>
                    <a:bodyPr/>
                    <a:lstStyle/>
                    <a:p>
                      <a:r>
                        <a:rPr lang="en-US" altLang="zh-CN" dirty="0" smtClean="0"/>
                        <a:t>Permission</a:t>
                      </a:r>
                      <a:endParaRPr lang="zh-CN" altLang="en-US" dirty="0"/>
                    </a:p>
                  </a:txBody>
                  <a:tcPr/>
                </a:tc>
                <a:tc>
                  <a:txBody>
                    <a:bodyPr/>
                    <a:lstStyle/>
                    <a:p>
                      <a:r>
                        <a:rPr lang="en-US" altLang="zh-CN" dirty="0" smtClean="0"/>
                        <a:t>Semantic Patterns</a:t>
                      </a:r>
                      <a:endParaRPr lang="zh-CN" altLang="en-US" dirty="0"/>
                    </a:p>
                  </a:txBody>
                  <a:tcPr/>
                </a:tc>
              </a:tr>
              <a:tr h="370840">
                <a:tc>
                  <a:txBody>
                    <a:bodyPr/>
                    <a:lstStyle/>
                    <a:p>
                      <a:r>
                        <a:rPr lang="en-US" altLang="zh-CN" dirty="0" smtClean="0"/>
                        <a:t>WRITE_EXTERNAL_STORAGE</a:t>
                      </a:r>
                      <a:endParaRPr lang="zh-CN" altLang="en-US" dirty="0"/>
                    </a:p>
                  </a:txBody>
                  <a:tcPr/>
                </a:tc>
                <a:tc>
                  <a:txBody>
                    <a:bodyPr/>
                    <a:lstStyle/>
                    <a:p>
                      <a:r>
                        <a:rPr lang="en-US" altLang="zh-CN" dirty="0" smtClean="0"/>
                        <a:t>&lt;delete, audio</a:t>
                      </a:r>
                      <a:r>
                        <a:rPr lang="en-US" altLang="zh-CN" baseline="0" dirty="0" smtClean="0"/>
                        <a:t> file</a:t>
                      </a:r>
                      <a:r>
                        <a:rPr lang="en-US" altLang="zh-CN" dirty="0" smtClean="0"/>
                        <a:t>&gt;, &lt;convert, file format&gt;</a:t>
                      </a:r>
                      <a:endParaRPr lang="zh-CN" altLang="en-US" dirty="0"/>
                    </a:p>
                  </a:txBody>
                  <a:tcPr/>
                </a:tc>
              </a:tr>
              <a:tr h="370840">
                <a:tc>
                  <a:txBody>
                    <a:bodyPr/>
                    <a:lstStyle/>
                    <a:p>
                      <a:r>
                        <a:rPr lang="en-US" altLang="zh-CN" dirty="0" smtClean="0"/>
                        <a:t>ACCESS_FINE_LOCATION</a:t>
                      </a:r>
                      <a:endParaRPr lang="zh-CN" altLang="en-US" dirty="0"/>
                    </a:p>
                  </a:txBody>
                  <a:tcPr/>
                </a:tc>
                <a:tc>
                  <a:txBody>
                    <a:bodyPr/>
                    <a:lstStyle/>
                    <a:p>
                      <a:r>
                        <a:rPr lang="en-US" altLang="zh-CN" dirty="0" smtClean="0"/>
                        <a:t>&lt;display, map&gt;, &lt;find, branch</a:t>
                      </a:r>
                      <a:r>
                        <a:rPr lang="en-US" altLang="zh-CN" baseline="0" dirty="0" smtClean="0"/>
                        <a:t> atm</a:t>
                      </a:r>
                      <a:r>
                        <a:rPr lang="en-US" altLang="zh-CN" dirty="0" smtClean="0"/>
                        <a:t>&gt;, &lt;your location&gt;</a:t>
                      </a:r>
                      <a:endParaRPr lang="zh-CN" altLang="en-US" dirty="0"/>
                    </a:p>
                  </a:txBody>
                  <a:tcPr/>
                </a:tc>
              </a:tr>
              <a:tr h="370840">
                <a:tc>
                  <a:txBody>
                    <a:bodyPr/>
                    <a:lstStyle/>
                    <a:p>
                      <a:r>
                        <a:rPr lang="en-US" altLang="zh-CN" dirty="0" smtClean="0"/>
                        <a:t>ACCESS_COARSE_LOCATION</a:t>
                      </a:r>
                      <a:endParaRPr lang="zh-CN" altLang="en-US" dirty="0"/>
                    </a:p>
                  </a:txBody>
                  <a:tcPr/>
                </a:tc>
                <a:tc>
                  <a:txBody>
                    <a:bodyPr/>
                    <a:lstStyle/>
                    <a:p>
                      <a:r>
                        <a:rPr lang="en-US" altLang="zh-CN" dirty="0" smtClean="0"/>
                        <a:t>&lt;set, gps navigation&gt;, &lt;remember, location&gt;</a:t>
                      </a:r>
                      <a:endParaRPr lang="zh-CN" altLang="en-US" dirty="0"/>
                    </a:p>
                  </a:txBody>
                  <a:tcPr/>
                </a:tc>
              </a:tr>
              <a:tr h="370840">
                <a:tc>
                  <a:txBody>
                    <a:bodyPr/>
                    <a:lstStyle/>
                    <a:p>
                      <a:r>
                        <a:rPr lang="en-US" altLang="zh-CN" dirty="0" smtClean="0"/>
                        <a:t>GET_ACCOUNTS</a:t>
                      </a:r>
                      <a:endParaRPr lang="zh-CN" altLang="en-US" dirty="0"/>
                    </a:p>
                  </a:txBody>
                  <a:tcPr/>
                </a:tc>
                <a:tc>
                  <a:txBody>
                    <a:bodyPr/>
                    <a:lstStyle/>
                    <a:p>
                      <a:r>
                        <a:rPr lang="en-US" altLang="zh-CN" dirty="0" smtClean="0"/>
                        <a:t>&lt;manage,</a:t>
                      </a:r>
                      <a:r>
                        <a:rPr lang="en-US" altLang="zh-CN" baseline="0" dirty="0" smtClean="0"/>
                        <a:t> account</a:t>
                      </a:r>
                      <a:r>
                        <a:rPr lang="en-US" altLang="zh-CN" dirty="0" smtClean="0"/>
                        <a:t>&gt;, &lt;integrate,</a:t>
                      </a:r>
                      <a:r>
                        <a:rPr lang="en-US" altLang="zh-CN" baseline="0" dirty="0" smtClean="0"/>
                        <a:t> facebook</a:t>
                      </a:r>
                      <a:r>
                        <a:rPr lang="en-US" altLang="zh-CN" dirty="0" smtClean="0"/>
                        <a:t>&gt;</a:t>
                      </a:r>
                      <a:endParaRPr lang="zh-CN" altLang="en-US" dirty="0"/>
                    </a:p>
                  </a:txBody>
                  <a:tcPr/>
                </a:tc>
              </a:tr>
              <a:tr h="370840">
                <a:tc>
                  <a:txBody>
                    <a:bodyPr/>
                    <a:lstStyle/>
                    <a:p>
                      <a:r>
                        <a:rPr lang="en-US" altLang="zh-CN" dirty="0" smtClean="0"/>
                        <a:t>RECEIVE_BOOT_COMPLETED</a:t>
                      </a:r>
                      <a:endParaRPr lang="zh-CN" altLang="en-US" dirty="0"/>
                    </a:p>
                  </a:txBody>
                  <a:tcPr/>
                </a:tc>
                <a:tc>
                  <a:txBody>
                    <a:bodyPr/>
                    <a:lstStyle/>
                    <a:p>
                      <a:r>
                        <a:rPr lang="en-US" altLang="zh-CN" dirty="0" smtClean="0"/>
                        <a:t>&lt;change, hd</a:t>
                      </a:r>
                      <a:r>
                        <a:rPr lang="en-US" altLang="zh-CN" baseline="0" dirty="0" smtClean="0"/>
                        <a:t> paper</a:t>
                      </a:r>
                      <a:r>
                        <a:rPr lang="en-US" altLang="zh-CN" dirty="0" smtClean="0"/>
                        <a:t>&gt;, &lt;display</a:t>
                      </a:r>
                      <a:r>
                        <a:rPr lang="en-US" altLang="zh-CN" baseline="0" dirty="0" smtClean="0"/>
                        <a:t>, notification</a:t>
                      </a:r>
                      <a:r>
                        <a:rPr lang="en-US" altLang="zh-CN" dirty="0" smtClean="0"/>
                        <a:t>&gt;</a:t>
                      </a:r>
                      <a:endParaRPr lang="zh-CN" altLang="en-US" dirty="0"/>
                    </a:p>
                  </a:txBody>
                  <a:tcPr/>
                </a:tc>
              </a:tr>
              <a:tr h="370840">
                <a:tc>
                  <a:txBody>
                    <a:bodyPr/>
                    <a:lstStyle/>
                    <a:p>
                      <a:r>
                        <a:rPr lang="en-US" altLang="zh-CN" dirty="0" smtClean="0"/>
                        <a:t>CAMERA</a:t>
                      </a:r>
                      <a:endParaRPr lang="zh-CN" altLang="en-US" dirty="0"/>
                    </a:p>
                  </a:txBody>
                  <a:tcPr/>
                </a:tc>
                <a:tc>
                  <a:txBody>
                    <a:bodyPr/>
                    <a:lstStyle/>
                    <a:p>
                      <a:r>
                        <a:rPr lang="en-US" altLang="zh-CN" dirty="0" smtClean="0"/>
                        <a:t>&lt;deposit, check&gt;, &lt;scanner, barcode&gt;, &lt;snap, photo&gt;</a:t>
                      </a:r>
                      <a:endParaRPr lang="zh-CN" altLang="en-US" dirty="0"/>
                    </a:p>
                  </a:txBody>
                  <a:tcPr/>
                </a:tc>
              </a:tr>
              <a:tr h="370840">
                <a:tc>
                  <a:txBody>
                    <a:bodyPr/>
                    <a:lstStyle/>
                    <a:p>
                      <a:r>
                        <a:rPr lang="en-US" altLang="zh-CN" dirty="0" smtClean="0"/>
                        <a:t>READ_CONTACTS</a:t>
                      </a:r>
                      <a:endParaRPr lang="zh-CN" altLang="en-US" dirty="0"/>
                    </a:p>
                  </a:txBody>
                  <a:tcPr/>
                </a:tc>
                <a:tc>
                  <a:txBody>
                    <a:bodyPr/>
                    <a:lstStyle/>
                    <a:p>
                      <a:r>
                        <a:rPr lang="en-US" altLang="zh-CN" dirty="0" smtClean="0"/>
                        <a:t>&lt;block,</a:t>
                      </a:r>
                      <a:r>
                        <a:rPr lang="en-US" altLang="zh-CN" baseline="0" dirty="0" smtClean="0"/>
                        <a:t> text message</a:t>
                      </a:r>
                      <a:r>
                        <a:rPr lang="en-US" altLang="zh-CN" dirty="0" smtClean="0"/>
                        <a:t>&gt;, &lt;beat, facebook friend&gt;</a:t>
                      </a:r>
                      <a:endParaRPr lang="zh-CN" altLang="en-US" dirty="0"/>
                    </a:p>
                  </a:txBody>
                  <a:tcPr/>
                </a:tc>
              </a:tr>
              <a:tr h="370840">
                <a:tc>
                  <a:txBody>
                    <a:bodyPr/>
                    <a:lstStyle/>
                    <a:p>
                      <a:r>
                        <a:rPr lang="en-US" altLang="zh-CN" dirty="0" smtClean="0"/>
                        <a:t>RECORD_AUDIO</a:t>
                      </a:r>
                      <a:endParaRPr lang="zh-CN" altLang="en-US" dirty="0"/>
                    </a:p>
                  </a:txBody>
                  <a:tcPr/>
                </a:tc>
                <a:tc>
                  <a:txBody>
                    <a:bodyPr/>
                    <a:lstStyle/>
                    <a:p>
                      <a:r>
                        <a:rPr lang="en-US" altLang="zh-CN" dirty="0" smtClean="0"/>
                        <a:t>&lt;send, voice message&gt;,</a:t>
                      </a:r>
                      <a:r>
                        <a:rPr lang="en-US" altLang="zh-CN" baseline="0" dirty="0" smtClean="0"/>
                        <a:t> &lt;note, voice&gt;</a:t>
                      </a:r>
                      <a:endParaRPr lang="zh-CN" altLang="en-US" dirty="0"/>
                    </a:p>
                  </a:txBody>
                  <a:tcPr/>
                </a:tc>
              </a:tr>
              <a:tr h="370840">
                <a:tc>
                  <a:txBody>
                    <a:bodyPr/>
                    <a:lstStyle/>
                    <a:p>
                      <a:r>
                        <a:rPr lang="en-US" altLang="zh-CN" dirty="0" smtClean="0"/>
                        <a:t>WRITE_SETTINGS</a:t>
                      </a:r>
                      <a:endParaRPr lang="zh-CN" altLang="en-US" dirty="0"/>
                    </a:p>
                  </a:txBody>
                  <a:tcPr/>
                </a:tc>
                <a:tc>
                  <a:txBody>
                    <a:bodyPr/>
                    <a:lstStyle/>
                    <a:p>
                      <a:r>
                        <a:rPr lang="en-US" altLang="zh-CN" dirty="0" smtClean="0"/>
                        <a:t>&lt;set, ringtone&gt;, &lt;enable,</a:t>
                      </a:r>
                      <a:r>
                        <a:rPr lang="en-US" altLang="zh-CN" baseline="0" dirty="0" smtClean="0"/>
                        <a:t> flight mode</a:t>
                      </a:r>
                      <a:r>
                        <a:rPr lang="en-US" altLang="zh-CN" dirty="0" smtClean="0"/>
                        <a:t>&gt;</a:t>
                      </a:r>
                      <a:endParaRPr lang="zh-CN" altLang="en-US" dirty="0"/>
                    </a:p>
                  </a:txBody>
                  <a:tcPr/>
                </a:tc>
              </a:tr>
              <a:tr h="370840">
                <a:tc>
                  <a:txBody>
                    <a:bodyPr/>
                    <a:lstStyle/>
                    <a:p>
                      <a:r>
                        <a:rPr lang="en-US" altLang="zh-CN" dirty="0" smtClean="0"/>
                        <a:t>WRITE_CONTACTS</a:t>
                      </a:r>
                      <a:endParaRPr lang="zh-CN" altLang="en-US" dirty="0"/>
                    </a:p>
                  </a:txBody>
                  <a:tcPr/>
                </a:tc>
                <a:tc>
                  <a:txBody>
                    <a:bodyPr/>
                    <a:lstStyle/>
                    <a:p>
                      <a:r>
                        <a:rPr lang="en-US" altLang="zh-CN" dirty="0" smtClean="0"/>
                        <a:t>&lt;wipe, contact list&gt;, &lt;secure, text message&gt;</a:t>
                      </a:r>
                      <a:endParaRPr lang="zh-CN" altLang="en-US" dirty="0"/>
                    </a:p>
                  </a:txBody>
                  <a:tcPr/>
                </a:tc>
              </a:tr>
              <a:tr h="370840">
                <a:tc>
                  <a:txBody>
                    <a:bodyPr/>
                    <a:lstStyle/>
                    <a:p>
                      <a:r>
                        <a:rPr lang="en-US" altLang="zh-CN" dirty="0" smtClean="0"/>
                        <a:t>READ_CALENDAR</a:t>
                      </a:r>
                      <a:endParaRPr lang="zh-CN" altLang="en-US" dirty="0"/>
                    </a:p>
                  </a:txBody>
                  <a:tcPr/>
                </a:tc>
                <a:tc>
                  <a:txBody>
                    <a:bodyPr/>
                    <a:lstStyle/>
                    <a:p>
                      <a:r>
                        <a:rPr lang="en-US" altLang="zh-CN" dirty="0" smtClean="0"/>
                        <a:t>&lt;optimize, time&gt;, &lt;synchronize, calendar&gt;</a:t>
                      </a:r>
                      <a:endParaRPr lang="zh-CN" altLang="en-US" dirty="0"/>
                    </a:p>
                  </a:txBody>
                  <a:tcPr/>
                </a:tc>
              </a:tr>
            </a:tbl>
          </a:graphicData>
        </a:graphic>
      </p:graphicFrame>
      <p:sp>
        <p:nvSpPr>
          <p:cNvPr id="4" name="幻灯片编号占位符 3"/>
          <p:cNvSpPr>
            <a:spLocks noGrp="1"/>
          </p:cNvSpPr>
          <p:nvPr>
            <p:ph type="sldNum" sz="quarter" idx="12"/>
          </p:nvPr>
        </p:nvSpPr>
        <p:spPr/>
        <p:txBody>
          <a:bodyPr/>
          <a:lstStyle/>
          <a:p>
            <a:fld id="{B4E3E5EF-7AA6-40DD-AA96-319B0649D502}" type="slidenum">
              <a:rPr lang="en-US" smtClean="0"/>
              <a:pPr/>
              <a:t>15</a:t>
            </a:fld>
            <a:endParaRPr lang="en-US"/>
          </a:p>
        </p:txBody>
      </p:sp>
    </p:spTree>
    <p:extLst>
      <p:ext uri="{BB962C8B-B14F-4D97-AF65-F5344CB8AC3E}">
        <p14:creationId xmlns:p14="http://schemas.microsoft.com/office/powerpoint/2010/main" val="37207201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Learning Algorithm for DPR</a:t>
            </a:r>
            <a:endParaRPr kumimoji="1" lang="zh-CN" altLang="en-US" dirty="0"/>
          </a:p>
        </p:txBody>
      </p:sp>
      <p:sp>
        <p:nvSpPr>
          <p:cNvPr id="3" name="内容占位符 2"/>
          <p:cNvSpPr>
            <a:spLocks noGrp="1"/>
          </p:cNvSpPr>
          <p:nvPr>
            <p:ph idx="1"/>
          </p:nvPr>
        </p:nvSpPr>
        <p:spPr/>
        <p:txBody>
          <a:bodyPr>
            <a:normAutofit lnSpcReduction="10000"/>
          </a:bodyPr>
          <a:lstStyle/>
          <a:p>
            <a:r>
              <a:rPr kumimoji="1" lang="en-US" altLang="zh-CN" i="1" dirty="0" smtClean="0"/>
              <a:t>S1</a:t>
            </a:r>
            <a:r>
              <a:rPr kumimoji="1" lang="en-US" altLang="zh-CN" i="1" dirty="0"/>
              <a:t>: </a:t>
            </a:r>
            <a:r>
              <a:rPr kumimoji="1" lang="en-US" altLang="zh-CN" dirty="0"/>
              <a:t>Grouping noun phrases</a:t>
            </a:r>
            <a:endParaRPr kumimoji="1" lang="zh-CN" altLang="en-US" dirty="0"/>
          </a:p>
          <a:p>
            <a:pPr lvl="1"/>
            <a:r>
              <a:rPr kumimoji="1" lang="en-US" altLang="zh-CN" dirty="0"/>
              <a:t>Create semantic relatedness score matrix </a:t>
            </a:r>
          </a:p>
          <a:p>
            <a:pPr marL="514350" lvl="1" indent="0">
              <a:buNone/>
            </a:pPr>
            <a:r>
              <a:rPr kumimoji="1" lang="en-US" altLang="zh-CN" dirty="0"/>
              <a:t>&lt;“map”, [(“map”, 1.00), (“map view”, 0.96), (“interactive map”, 0.89), …]</a:t>
            </a:r>
            <a:r>
              <a:rPr kumimoji="1" lang="en-US" altLang="zh-CN" dirty="0" smtClean="0"/>
              <a:t>&gt;</a:t>
            </a:r>
            <a:endParaRPr kumimoji="1" lang="en-US" altLang="zh-CN" i="1" dirty="0" smtClean="0"/>
          </a:p>
          <a:p>
            <a:r>
              <a:rPr kumimoji="1" lang="en-US" altLang="zh-CN" i="1" dirty="0" smtClean="0"/>
              <a:t>S2:</a:t>
            </a:r>
            <a:r>
              <a:rPr kumimoji="1" lang="en-US" altLang="zh-CN" dirty="0" smtClean="0"/>
              <a:t> Selecting </a:t>
            </a:r>
            <a:r>
              <a:rPr kumimoji="1" lang="en-US" altLang="zh-CN" dirty="0"/>
              <a:t>Noun Phrases Correlated with Permissions</a:t>
            </a:r>
          </a:p>
          <a:p>
            <a:pPr lvl="1"/>
            <a:r>
              <a:rPr kumimoji="1" lang="en-US" altLang="zh-CN" dirty="0" smtClean="0"/>
              <a:t>Not biased to frequently occurring noun phrases</a:t>
            </a:r>
            <a:endParaRPr kumimoji="1" lang="en-US" altLang="zh-CN" dirty="0"/>
          </a:p>
          <a:p>
            <a:pPr lvl="1"/>
            <a:r>
              <a:rPr kumimoji="1" lang="en-US" altLang="zh-CN" dirty="0" smtClean="0"/>
              <a:t>Jointly consider conditional probabilities:</a:t>
            </a:r>
          </a:p>
          <a:p>
            <a:pPr lvl="1"/>
            <a:r>
              <a:rPr kumimoji="1" lang="en-US" altLang="zh-CN" i="1" dirty="0" smtClean="0"/>
              <a:t>P(perm | </a:t>
            </a:r>
            <a:r>
              <a:rPr kumimoji="1" lang="en-US" altLang="zh-CN" i="1" dirty="0" err="1" smtClean="0"/>
              <a:t>np</a:t>
            </a:r>
            <a:r>
              <a:rPr kumimoji="1" lang="en-US" altLang="zh-CN" i="1" dirty="0" smtClean="0"/>
              <a:t>) </a:t>
            </a:r>
            <a:r>
              <a:rPr kumimoji="1" lang="en-US" altLang="zh-CN" dirty="0" smtClean="0"/>
              <a:t>and </a:t>
            </a:r>
            <a:r>
              <a:rPr kumimoji="1" lang="en-US" altLang="zh-CN" i="1" dirty="0" smtClean="0"/>
              <a:t>P(</a:t>
            </a:r>
            <a:r>
              <a:rPr kumimoji="1" lang="en-US" altLang="zh-CN" i="1" dirty="0" err="1" smtClean="0"/>
              <a:t>np</a:t>
            </a:r>
            <a:r>
              <a:rPr kumimoji="1" lang="en-US" altLang="zh-CN" i="1" dirty="0" smtClean="0"/>
              <a:t> | perm)</a:t>
            </a:r>
          </a:p>
        </p:txBody>
      </p:sp>
      <p:sp>
        <p:nvSpPr>
          <p:cNvPr id="4" name="幻灯片编号占位符 3"/>
          <p:cNvSpPr>
            <a:spLocks noGrp="1"/>
          </p:cNvSpPr>
          <p:nvPr>
            <p:ph type="sldNum" sz="quarter" idx="12"/>
          </p:nvPr>
        </p:nvSpPr>
        <p:spPr/>
        <p:txBody>
          <a:bodyPr/>
          <a:lstStyle/>
          <a:p>
            <a:fld id="{B4E3E5EF-7AA6-40DD-AA96-319B0649D502}" type="slidenum">
              <a:rPr lang="en-US" smtClean="0"/>
              <a:pPr/>
              <a:t>16</a:t>
            </a:fld>
            <a:endParaRPr lang="en-US"/>
          </a:p>
        </p:txBody>
      </p:sp>
    </p:spTree>
    <p:extLst>
      <p:ext uri="{BB962C8B-B14F-4D97-AF65-F5344CB8AC3E}">
        <p14:creationId xmlns:p14="http://schemas.microsoft.com/office/powerpoint/2010/main" val="15869177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274638"/>
            <a:ext cx="8229600" cy="1143000"/>
          </a:xfrm>
        </p:spPr>
        <p:txBody>
          <a:bodyPr/>
          <a:lstStyle/>
          <a:p>
            <a:r>
              <a:rPr kumimoji="1" lang="en-US" altLang="zh-CN" dirty="0"/>
              <a:t>Learning Algorithm for DPR(cont’d)</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S3: Pairing </a:t>
            </a:r>
            <a:r>
              <a:rPr kumimoji="1" lang="en-US" altLang="zh-CN" dirty="0" err="1" smtClean="0"/>
              <a:t>np</a:t>
            </a:r>
            <a:r>
              <a:rPr kumimoji="1" lang="en-US" altLang="zh-CN" dirty="0" smtClean="0"/>
              <a:t>-counterpart with Noun Phrase</a:t>
            </a:r>
          </a:p>
          <a:p>
            <a:pPr lvl="1"/>
            <a:r>
              <a:rPr lang="en-US" altLang="zh-CN" sz="3200" i="1" dirty="0" smtClean="0"/>
              <a:t>“</a:t>
            </a:r>
            <a:r>
              <a:rPr lang="en-US" altLang="zh-CN" sz="3200" i="1" dirty="0"/>
              <a:t>Retrieve Running Apps permission is required because, if the user is not looking at the widget actively (for e.g. he might using another app like </a:t>
            </a:r>
            <a:r>
              <a:rPr lang="en-US" altLang="zh-CN" sz="3200" i="1" dirty="0">
                <a:solidFill>
                  <a:srgbClr val="FF0000"/>
                </a:solidFill>
              </a:rPr>
              <a:t>Google Maps</a:t>
            </a:r>
            <a:r>
              <a:rPr lang="en-US" altLang="zh-CN" sz="3200" i="1" dirty="0"/>
              <a:t>)”</a:t>
            </a:r>
            <a:endParaRPr kumimoji="1" lang="en-US" altLang="zh-CN" sz="3200" dirty="0"/>
          </a:p>
          <a:p>
            <a:pPr lvl="1"/>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17</a:t>
            </a:fld>
            <a:endParaRPr lang="en-US"/>
          </a:p>
        </p:txBody>
      </p:sp>
    </p:spTree>
    <p:extLst>
      <p:ext uri="{BB962C8B-B14F-4D97-AF65-F5344CB8AC3E}">
        <p14:creationId xmlns:p14="http://schemas.microsoft.com/office/powerpoint/2010/main" val="1226879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solidFill>
                  <a:schemeClr val="bg1">
                    <a:lumMod val="65000"/>
                  </a:schemeClr>
                </a:solidFill>
              </a:rPr>
              <a:t>Problem Statement</a:t>
            </a:r>
          </a:p>
          <a:p>
            <a:r>
              <a:rPr kumimoji="1" lang="en-US" altLang="zh-CN" dirty="0" smtClean="0">
                <a:solidFill>
                  <a:schemeClr val="bg1">
                    <a:lumMod val="65000"/>
                  </a:schemeClr>
                </a:solidFill>
              </a:rPr>
              <a:t>Approach &amp; Design</a:t>
            </a:r>
          </a:p>
          <a:p>
            <a:r>
              <a:rPr kumimoji="1" lang="en-US" altLang="zh-CN" dirty="0" smtClean="0"/>
              <a:t>Evaluation</a:t>
            </a:r>
          </a:p>
          <a:p>
            <a:r>
              <a:rPr kumimoji="1" lang="en-US" altLang="zh-CN" dirty="0" smtClean="0">
                <a:solidFill>
                  <a:schemeClr val="bg1">
                    <a:lumMod val="65000"/>
                  </a:schemeClr>
                </a:solidFill>
              </a:rPr>
              <a:t>Conclusions</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18</a:t>
            </a:fld>
            <a:endParaRPr lang="en-US"/>
          </a:p>
        </p:txBody>
      </p:sp>
    </p:spTree>
    <p:extLst>
      <p:ext uri="{BB962C8B-B14F-4D97-AF65-F5344CB8AC3E}">
        <p14:creationId xmlns:p14="http://schemas.microsoft.com/office/powerpoint/2010/main" val="21571846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Evaluation</a:t>
            </a:r>
            <a:endParaRPr kumimoji="1" lang="zh-CN" altLang="en-US" dirty="0"/>
          </a:p>
        </p:txBody>
      </p:sp>
      <p:sp>
        <p:nvSpPr>
          <p:cNvPr id="3" name="内容占位符 2"/>
          <p:cNvSpPr>
            <a:spLocks noGrp="1"/>
          </p:cNvSpPr>
          <p:nvPr>
            <p:ph idx="1"/>
          </p:nvPr>
        </p:nvSpPr>
        <p:spPr/>
        <p:txBody>
          <a:bodyPr/>
          <a:lstStyle/>
          <a:p>
            <a:r>
              <a:rPr kumimoji="1" lang="en-US" altLang="zh-CN" dirty="0" smtClean="0"/>
              <a:t>Training set: 36,060 applications</a:t>
            </a:r>
          </a:p>
          <a:p>
            <a:r>
              <a:rPr kumimoji="1" lang="en-US" altLang="zh-CN" dirty="0" smtClean="0"/>
              <a:t>Validation set:  1,785 applications (150-200 for each permissions), 11 sensitive permissions</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19</a:t>
            </a:fld>
            <a:endParaRPr lang="en-US"/>
          </a:p>
        </p:txBody>
      </p:sp>
      <p:pic>
        <p:nvPicPr>
          <p:cNvPr id="5" name="图片 4" descr="intrepre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29000"/>
            <a:ext cx="4267200" cy="3219796"/>
          </a:xfrm>
          <a:prstGeom prst="rect">
            <a:avLst/>
          </a:prstGeom>
        </p:spPr>
      </p:pic>
    </p:spTree>
    <p:extLst>
      <p:ext uri="{BB962C8B-B14F-4D97-AF65-F5344CB8AC3E}">
        <p14:creationId xmlns:p14="http://schemas.microsoft.com/office/powerpoint/2010/main" val="11505106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t>Problem Statement</a:t>
            </a:r>
          </a:p>
          <a:p>
            <a:r>
              <a:rPr kumimoji="1" lang="en-US" altLang="zh-CN" dirty="0" smtClean="0"/>
              <a:t>Approach &amp; Design</a:t>
            </a:r>
          </a:p>
          <a:p>
            <a:r>
              <a:rPr kumimoji="1" lang="en-US" altLang="zh-CN" dirty="0"/>
              <a:t>Evaluation</a:t>
            </a:r>
            <a:endParaRPr kumimoji="1" lang="en-US" altLang="zh-CN" dirty="0" smtClean="0"/>
          </a:p>
          <a:p>
            <a:r>
              <a:rPr kumimoji="1" lang="en-US" altLang="zh-CN" dirty="0" smtClean="0"/>
              <a:t>Conclusions</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a:t>
            </a:fld>
            <a:endParaRPr lang="en-US"/>
          </a:p>
        </p:txBody>
      </p:sp>
    </p:spTree>
    <p:extLst>
      <p:ext uri="{BB962C8B-B14F-4D97-AF65-F5344CB8AC3E}">
        <p14:creationId xmlns:p14="http://schemas.microsoft.com/office/powerpoint/2010/main" val="955234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Closely Related Work</a:t>
            </a:r>
            <a:endParaRPr kumimoji="1" lang="zh-CN" altLang="en-US" dirty="0"/>
          </a:p>
        </p:txBody>
      </p:sp>
      <p:sp>
        <p:nvSpPr>
          <p:cNvPr id="3" name="内容占位符 2"/>
          <p:cNvSpPr>
            <a:spLocks noGrp="1"/>
          </p:cNvSpPr>
          <p:nvPr>
            <p:ph idx="1"/>
          </p:nvPr>
        </p:nvSpPr>
        <p:spPr>
          <a:xfrm>
            <a:off x="457200" y="1600200"/>
            <a:ext cx="8305800" cy="4800600"/>
          </a:xfrm>
        </p:spPr>
        <p:txBody>
          <a:bodyPr>
            <a:normAutofit fontScale="92500" lnSpcReduction="10000"/>
          </a:bodyPr>
          <a:lstStyle/>
          <a:p>
            <a:r>
              <a:rPr kumimoji="1" lang="en-US" altLang="zh-CN" dirty="0" smtClean="0"/>
              <a:t>Whyper, Pandita et al., USENIX Security 2013</a:t>
            </a:r>
          </a:p>
          <a:p>
            <a:pPr lvl="1"/>
            <a:r>
              <a:rPr kumimoji="1" lang="en-US" altLang="zh-CN" dirty="0" smtClean="0"/>
              <a:t>Leverages API documentation to generate a semantics model</a:t>
            </a:r>
          </a:p>
          <a:p>
            <a:pPr lvl="1"/>
            <a:r>
              <a:rPr kumimoji="1" lang="en-US" altLang="zh-CN" dirty="0" smtClean="0"/>
              <a:t>APIs are mapped to permissions using </a:t>
            </a:r>
            <a:r>
              <a:rPr kumimoji="1" lang="en-US" altLang="zh-CN" dirty="0" err="1" smtClean="0"/>
              <a:t>PScout</a:t>
            </a:r>
            <a:endParaRPr kumimoji="1" lang="en-US" altLang="zh-CN" dirty="0" smtClean="0"/>
          </a:p>
          <a:p>
            <a:r>
              <a:rPr kumimoji="1" lang="en-US" altLang="zh-CN" dirty="0" smtClean="0"/>
              <a:t>Limitations</a:t>
            </a:r>
          </a:p>
          <a:p>
            <a:pPr lvl="1"/>
            <a:r>
              <a:rPr kumimoji="1" lang="en-US" altLang="zh-CN" dirty="0" smtClean="0"/>
              <a:t>Limited semantic information</a:t>
            </a:r>
          </a:p>
          <a:p>
            <a:pPr lvl="2"/>
            <a:r>
              <a:rPr kumimoji="1" lang="en-US" altLang="zh-CN" sz="2800" dirty="0" smtClean="0"/>
              <a:t>“Blow into the </a:t>
            </a:r>
            <a:r>
              <a:rPr kumimoji="1" lang="en-US" altLang="zh-CN" sz="2800" dirty="0" err="1" smtClean="0"/>
              <a:t>mic</a:t>
            </a:r>
            <a:r>
              <a:rPr kumimoji="1" lang="en-US" altLang="zh-CN" sz="2800" dirty="0" smtClean="0"/>
              <a:t> to extinguish the flame…” for RECORD_AUDIO permission not in API document</a:t>
            </a:r>
          </a:p>
          <a:p>
            <a:pPr lvl="1"/>
            <a:r>
              <a:rPr kumimoji="1" lang="en-US" altLang="zh-CN" dirty="0" smtClean="0"/>
              <a:t>Lack of associated APIs</a:t>
            </a:r>
          </a:p>
          <a:p>
            <a:pPr lvl="2"/>
            <a:r>
              <a:rPr kumimoji="1" lang="en-US" altLang="zh-CN" sz="2800" dirty="0" smtClean="0"/>
              <a:t>RECEIVE_BOOT_COMPLETED has no associated APIs</a:t>
            </a:r>
            <a:endParaRPr kumimoji="1" lang="en-US" altLang="zh-CN" sz="2800" dirty="0"/>
          </a:p>
          <a:p>
            <a:pPr lvl="1"/>
            <a:r>
              <a:rPr kumimoji="1" lang="en-US" altLang="zh-CN" dirty="0" smtClean="0"/>
              <a:t>Lack of automation</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20</a:t>
            </a:fld>
            <a:endParaRPr lang="en-US"/>
          </a:p>
        </p:txBody>
      </p:sp>
    </p:spTree>
    <p:extLst>
      <p:ext uri="{BB962C8B-B14F-4D97-AF65-F5344CB8AC3E}">
        <p14:creationId xmlns:p14="http://schemas.microsoft.com/office/powerpoint/2010/main" val="34411229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Accuracy Comparison</a:t>
            </a:r>
            <a:endParaRPr kumimoji="1" lang="zh-CN" altLang="en-US" dirty="0"/>
          </a:p>
        </p:txBody>
      </p:sp>
      <p:sp>
        <p:nvSpPr>
          <p:cNvPr id="3" name="内容占位符 2"/>
          <p:cNvSpPr>
            <a:spLocks noGrp="1"/>
          </p:cNvSpPr>
          <p:nvPr>
            <p:ph idx="1"/>
          </p:nvPr>
        </p:nvSpPr>
        <p:spPr/>
        <p:txBody>
          <a:bodyPr>
            <a:normAutofit/>
          </a:bodyPr>
          <a:lstStyle/>
          <a:p>
            <a:endParaRPr kumimoji="1" lang="en-US" altLang="zh-CN" dirty="0"/>
          </a:p>
          <a:p>
            <a:endParaRPr kumimoji="1" lang="en-US" altLang="zh-CN" dirty="0" smtClean="0"/>
          </a:p>
          <a:p>
            <a:endParaRPr kumimoji="1" lang="en-US" altLang="zh-CN" dirty="0"/>
          </a:p>
          <a:p>
            <a:pPr marL="0" indent="0">
              <a:buNone/>
            </a:pP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21</a:t>
            </a:fld>
            <a:endParaRPr lang="en-US"/>
          </a:p>
        </p:txBody>
      </p:sp>
      <p:graphicFrame>
        <p:nvGraphicFramePr>
          <p:cNvPr id="5" name="内容占位符 4"/>
          <p:cNvGraphicFramePr>
            <a:graphicFrameLocks/>
          </p:cNvGraphicFramePr>
          <p:nvPr>
            <p:extLst>
              <p:ext uri="{D42A27DB-BD31-4B8C-83A1-F6EECF244321}">
                <p14:modId xmlns:p14="http://schemas.microsoft.com/office/powerpoint/2010/main" val="4235767789"/>
              </p:ext>
            </p:extLst>
          </p:nvPr>
        </p:nvGraphicFramePr>
        <p:xfrm>
          <a:off x="533400" y="1828800"/>
          <a:ext cx="8153400" cy="1371600"/>
        </p:xfrm>
        <a:graphic>
          <a:graphicData uri="http://schemas.openxmlformats.org/drawingml/2006/table">
            <a:tbl>
              <a:tblPr firstRow="1" bandRow="1">
                <a:tableStyleId>{5C22544A-7EE6-4342-B048-85BDC9FD1C3A}</a:tableStyleId>
              </a:tblPr>
              <a:tblGrid>
                <a:gridCol w="1334192"/>
                <a:gridCol w="1840583"/>
                <a:gridCol w="1420777"/>
                <a:gridCol w="1630680"/>
                <a:gridCol w="1927168"/>
              </a:tblGrid>
              <a:tr h="447040">
                <a:tc>
                  <a:txBody>
                    <a:bodyPr/>
                    <a:lstStyle/>
                    <a:p>
                      <a:r>
                        <a:rPr lang="en-US" altLang="zh-CN" sz="2400" dirty="0" smtClean="0"/>
                        <a:t>System</a:t>
                      </a:r>
                      <a:endParaRPr lang="zh-CN" altLang="en-US" sz="2400" dirty="0"/>
                    </a:p>
                  </a:txBody>
                  <a:tcPr/>
                </a:tc>
                <a:tc>
                  <a:txBody>
                    <a:bodyPr/>
                    <a:lstStyle/>
                    <a:p>
                      <a:r>
                        <a:rPr lang="en-US" altLang="zh-CN" sz="2400" dirty="0" smtClean="0"/>
                        <a:t>Precision (%)</a:t>
                      </a:r>
                      <a:endParaRPr lang="zh-CN" altLang="en-US" sz="2400" dirty="0"/>
                    </a:p>
                  </a:txBody>
                  <a:tcPr/>
                </a:tc>
                <a:tc>
                  <a:txBody>
                    <a:bodyPr/>
                    <a:lstStyle/>
                    <a:p>
                      <a:r>
                        <a:rPr lang="en-US" altLang="zh-CN" sz="2400" dirty="0" smtClean="0"/>
                        <a:t>Recall (%)</a:t>
                      </a:r>
                      <a:endParaRPr lang="zh-CN" altLang="en-US" sz="2400" dirty="0"/>
                    </a:p>
                  </a:txBody>
                  <a:tcPr/>
                </a:tc>
                <a:tc>
                  <a:txBody>
                    <a:bodyPr/>
                    <a:lstStyle/>
                    <a:p>
                      <a:r>
                        <a:rPr lang="en-US" altLang="zh-CN" sz="2400" dirty="0" smtClean="0"/>
                        <a:t>F-score (%)</a:t>
                      </a:r>
                      <a:endParaRPr lang="zh-CN" altLang="en-US" sz="2400" dirty="0"/>
                    </a:p>
                  </a:txBody>
                  <a:tcPr/>
                </a:tc>
                <a:tc>
                  <a:txBody>
                    <a:bodyPr/>
                    <a:lstStyle/>
                    <a:p>
                      <a:r>
                        <a:rPr lang="en-US" altLang="zh-CN" sz="2400" dirty="0" smtClean="0"/>
                        <a:t>Accuracy (%)</a:t>
                      </a:r>
                      <a:endParaRPr lang="zh-CN" altLang="en-US" sz="2400" dirty="0"/>
                    </a:p>
                  </a:txBody>
                  <a:tcPr/>
                </a:tc>
              </a:tr>
              <a:tr h="447040">
                <a:tc>
                  <a:txBody>
                    <a:bodyPr/>
                    <a:lstStyle/>
                    <a:p>
                      <a:r>
                        <a:rPr lang="en-US" altLang="zh-CN" sz="2400" dirty="0" smtClean="0"/>
                        <a:t>AutoCog</a:t>
                      </a:r>
                      <a:endParaRPr lang="zh-CN" altLang="en-US" sz="2400" dirty="0"/>
                    </a:p>
                  </a:txBody>
                  <a:tcPr/>
                </a:tc>
                <a:tc>
                  <a:txBody>
                    <a:bodyPr/>
                    <a:lstStyle/>
                    <a:p>
                      <a:r>
                        <a:rPr lang="en-US" altLang="zh-CN" sz="2400" dirty="0" smtClean="0"/>
                        <a:t>92.6</a:t>
                      </a:r>
                      <a:endParaRPr lang="zh-CN" altLang="en-US" sz="2400" dirty="0"/>
                    </a:p>
                  </a:txBody>
                  <a:tcPr/>
                </a:tc>
                <a:tc>
                  <a:txBody>
                    <a:bodyPr/>
                    <a:lstStyle/>
                    <a:p>
                      <a:r>
                        <a:rPr lang="en-US" altLang="zh-CN" sz="2400" dirty="0" smtClean="0"/>
                        <a:t>92.0</a:t>
                      </a:r>
                      <a:endParaRPr lang="zh-CN" altLang="en-US" sz="2400" dirty="0"/>
                    </a:p>
                  </a:txBody>
                  <a:tcPr/>
                </a:tc>
                <a:tc>
                  <a:txBody>
                    <a:bodyPr/>
                    <a:lstStyle/>
                    <a:p>
                      <a:r>
                        <a:rPr lang="en-US" altLang="zh-CN" sz="2400" dirty="0" smtClean="0"/>
                        <a:t>92.3</a:t>
                      </a:r>
                      <a:endParaRPr lang="zh-CN" altLang="en-US" sz="2400" dirty="0"/>
                    </a:p>
                  </a:txBody>
                  <a:tcPr/>
                </a:tc>
                <a:tc>
                  <a:txBody>
                    <a:bodyPr/>
                    <a:lstStyle/>
                    <a:p>
                      <a:r>
                        <a:rPr lang="en-US" altLang="zh-CN" sz="2400" dirty="0" smtClean="0"/>
                        <a:t>93.2</a:t>
                      </a:r>
                    </a:p>
                  </a:txBody>
                  <a:tcPr/>
                </a:tc>
              </a:tr>
              <a:tr h="447040">
                <a:tc>
                  <a:txBody>
                    <a:bodyPr/>
                    <a:lstStyle/>
                    <a:p>
                      <a:r>
                        <a:rPr lang="en-US" altLang="zh-CN" sz="2400" dirty="0" smtClean="0"/>
                        <a:t>Whyper</a:t>
                      </a:r>
                      <a:endParaRPr lang="zh-CN" altLang="en-US" sz="2400" dirty="0"/>
                    </a:p>
                  </a:txBody>
                  <a:tcPr/>
                </a:tc>
                <a:tc>
                  <a:txBody>
                    <a:bodyPr/>
                    <a:lstStyle/>
                    <a:p>
                      <a:r>
                        <a:rPr lang="en-US" altLang="zh-CN" sz="2400" dirty="0" smtClean="0"/>
                        <a:t>85.5</a:t>
                      </a:r>
                      <a:endParaRPr lang="zh-CN" altLang="en-US" sz="2400" dirty="0"/>
                    </a:p>
                  </a:txBody>
                  <a:tcPr/>
                </a:tc>
                <a:tc>
                  <a:txBody>
                    <a:bodyPr/>
                    <a:lstStyle/>
                    <a:p>
                      <a:r>
                        <a:rPr lang="en-US" altLang="zh-CN" sz="2400" dirty="0" smtClean="0"/>
                        <a:t>66.5</a:t>
                      </a:r>
                      <a:endParaRPr lang="zh-CN" altLang="en-US" sz="2400" dirty="0"/>
                    </a:p>
                  </a:txBody>
                  <a:tcPr/>
                </a:tc>
                <a:tc>
                  <a:txBody>
                    <a:bodyPr/>
                    <a:lstStyle/>
                    <a:p>
                      <a:r>
                        <a:rPr lang="en-US" altLang="zh-CN" sz="2400" dirty="0" smtClean="0"/>
                        <a:t>74.8</a:t>
                      </a:r>
                      <a:endParaRPr lang="zh-CN" altLang="en-US" sz="2400" dirty="0"/>
                    </a:p>
                  </a:txBody>
                  <a:tcPr/>
                </a:tc>
                <a:tc>
                  <a:txBody>
                    <a:bodyPr/>
                    <a:lstStyle/>
                    <a:p>
                      <a:r>
                        <a:rPr lang="en-US" altLang="zh-CN" sz="2400" dirty="0" smtClean="0"/>
                        <a:t>79.9</a:t>
                      </a:r>
                      <a:endParaRPr lang="zh-CN" altLang="en-US" sz="2400" dirty="0"/>
                    </a:p>
                  </a:txBody>
                  <a:tcPr/>
                </a:tc>
              </a:tr>
            </a:tbl>
          </a:graphicData>
        </a:graphic>
      </p:graphicFrame>
      <p:graphicFrame>
        <p:nvGraphicFramePr>
          <p:cNvPr id="6" name="内容占位符 4"/>
          <p:cNvGraphicFramePr>
            <a:graphicFrameLocks noChangeAspect="1"/>
          </p:cNvGraphicFramePr>
          <p:nvPr>
            <p:extLst>
              <p:ext uri="{D42A27DB-BD31-4B8C-83A1-F6EECF244321}">
                <p14:modId xmlns:p14="http://schemas.microsoft.com/office/powerpoint/2010/main" val="840001013"/>
              </p:ext>
            </p:extLst>
          </p:nvPr>
        </p:nvGraphicFramePr>
        <p:xfrm>
          <a:off x="2667000" y="3657600"/>
          <a:ext cx="3648075" cy="763587"/>
        </p:xfrm>
        <a:graphic>
          <a:graphicData uri="http://schemas.openxmlformats.org/presentationml/2006/ole">
            <mc:AlternateContent xmlns:mc="http://schemas.openxmlformats.org/markup-compatibility/2006">
              <mc:Choice xmlns:v="urn:schemas-microsoft-com:vml" Requires="v">
                <p:oleObj spid="_x0000_s14460" name="公式" r:id="rId4" imgW="1879600" imgH="393700" progId="Equation.3">
                  <p:embed/>
                </p:oleObj>
              </mc:Choice>
              <mc:Fallback>
                <p:oleObj name="公式" r:id="rId4" imgW="1879600" imgH="393700" progId="Equation.3">
                  <p:embed/>
                  <p:pic>
                    <p:nvPicPr>
                      <p:cNvPr id="0" name=""/>
                      <p:cNvPicPr/>
                      <p:nvPr/>
                    </p:nvPicPr>
                    <p:blipFill>
                      <a:blip r:embed="rId5"/>
                      <a:stretch>
                        <a:fillRect/>
                      </a:stretch>
                    </p:blipFill>
                    <p:spPr>
                      <a:xfrm>
                        <a:off x="2667000" y="3657600"/>
                        <a:ext cx="3648075" cy="763587"/>
                      </a:xfrm>
                      <a:prstGeom prst="rect">
                        <a:avLst/>
                      </a:prstGeom>
                    </p:spPr>
                  </p:pic>
                </p:oleObj>
              </mc:Fallback>
            </mc:AlternateContent>
          </a:graphicData>
        </a:graphic>
      </p:graphicFrame>
      <p:graphicFrame>
        <p:nvGraphicFramePr>
          <p:cNvPr id="7" name="内容占位符 4"/>
          <p:cNvGraphicFramePr>
            <a:graphicFrameLocks noChangeAspect="1"/>
          </p:cNvGraphicFramePr>
          <p:nvPr>
            <p:extLst>
              <p:ext uri="{D42A27DB-BD31-4B8C-83A1-F6EECF244321}">
                <p14:modId xmlns:p14="http://schemas.microsoft.com/office/powerpoint/2010/main" val="1352233313"/>
              </p:ext>
            </p:extLst>
          </p:nvPr>
        </p:nvGraphicFramePr>
        <p:xfrm>
          <a:off x="2667000" y="4953000"/>
          <a:ext cx="3795713" cy="763588"/>
        </p:xfrm>
        <a:graphic>
          <a:graphicData uri="http://schemas.openxmlformats.org/presentationml/2006/ole">
            <mc:AlternateContent xmlns:mc="http://schemas.openxmlformats.org/markup-compatibility/2006">
              <mc:Choice xmlns:v="urn:schemas-microsoft-com:vml" Requires="v">
                <p:oleObj spid="_x0000_s14461" name="公式" r:id="rId6" imgW="1955800" imgH="393700" progId="Equation.3">
                  <p:embed/>
                </p:oleObj>
              </mc:Choice>
              <mc:Fallback>
                <p:oleObj name="公式" r:id="rId6" imgW="1955800" imgH="393700" progId="Equation.3">
                  <p:embed/>
                  <p:pic>
                    <p:nvPicPr>
                      <p:cNvPr id="0" name=""/>
                      <p:cNvPicPr/>
                      <p:nvPr/>
                    </p:nvPicPr>
                    <p:blipFill>
                      <a:blip r:embed="rId7"/>
                      <a:stretch>
                        <a:fillRect/>
                      </a:stretch>
                    </p:blipFill>
                    <p:spPr>
                      <a:xfrm>
                        <a:off x="2667000" y="4953000"/>
                        <a:ext cx="3795713" cy="763588"/>
                      </a:xfrm>
                      <a:prstGeom prst="rect">
                        <a:avLst/>
                      </a:prstGeom>
                    </p:spPr>
                  </p:pic>
                </p:oleObj>
              </mc:Fallback>
            </mc:AlternateContent>
          </a:graphicData>
        </a:graphic>
      </p:graphicFrame>
    </p:spTree>
    <p:extLst>
      <p:ext uri="{BB962C8B-B14F-4D97-AF65-F5344CB8AC3E}">
        <p14:creationId xmlns:p14="http://schemas.microsoft.com/office/powerpoint/2010/main" val="2931736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Results</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22</a:t>
            </a:fld>
            <a:endParaRPr lang="en-US"/>
          </a:p>
        </p:txBody>
      </p:sp>
      <p:sp>
        <p:nvSpPr>
          <p:cNvPr id="6" name="内容占位符 5"/>
          <p:cNvSpPr>
            <a:spLocks noGrp="1"/>
          </p:cNvSpPr>
          <p:nvPr>
            <p:ph idx="1"/>
          </p:nvPr>
        </p:nvSpPr>
        <p:spPr/>
        <p:txBody>
          <a:bodyPr>
            <a:normAutofit fontScale="85000" lnSpcReduction="10000"/>
          </a:bodyPr>
          <a:lstStyle/>
          <a:p>
            <a:r>
              <a:rPr kumimoji="1" lang="en-US" altLang="zh-CN" dirty="0" smtClean="0"/>
              <a:t>Case Studies:</a:t>
            </a:r>
          </a:p>
          <a:p>
            <a:pPr lvl="1"/>
            <a:r>
              <a:rPr kumimoji="1" lang="en-US" altLang="zh-CN" dirty="0"/>
              <a:t>AutoCog TP/ Whyper FN:</a:t>
            </a:r>
          </a:p>
          <a:p>
            <a:pPr lvl="2"/>
            <a:r>
              <a:rPr kumimoji="1" lang="en-US" altLang="zh-CN" sz="2600" i="1" dirty="0"/>
              <a:t>“Filter by contact, in/out SMS</a:t>
            </a:r>
            <a:r>
              <a:rPr kumimoji="1" lang="en-US" altLang="zh-CN" sz="2600" i="1" dirty="0" smtClean="0"/>
              <a:t>”, </a:t>
            </a:r>
            <a:r>
              <a:rPr kumimoji="1" lang="en-US" altLang="zh-CN" sz="2600" i="1" dirty="0"/>
              <a:t>“5 calendar views”</a:t>
            </a:r>
          </a:p>
          <a:p>
            <a:pPr lvl="1"/>
            <a:r>
              <a:rPr kumimoji="1" lang="en-US" altLang="zh-CN" dirty="0"/>
              <a:t>AutoCog TN/Whyper FP</a:t>
            </a:r>
          </a:p>
          <a:p>
            <a:pPr lvl="2"/>
            <a:r>
              <a:rPr kumimoji="1" lang="en-US" altLang="zh-CN" sz="2600" i="1" dirty="0"/>
              <a:t>“Saving event attendance status now works on Android 4.0”</a:t>
            </a:r>
            <a:endParaRPr kumimoji="1" lang="en-US" altLang="zh-CN" dirty="0"/>
          </a:p>
          <a:p>
            <a:pPr lvl="1"/>
            <a:r>
              <a:rPr kumimoji="1" lang="en-US" altLang="zh-CN" dirty="0"/>
              <a:t>AutoCog FN/Whyper TP</a:t>
            </a:r>
          </a:p>
          <a:p>
            <a:pPr lvl="2"/>
            <a:r>
              <a:rPr kumimoji="1" lang="en-US" altLang="zh-CN" sz="2600" i="1" dirty="0"/>
              <a:t>“Ability to navigate to a Contact if that Contact has address”</a:t>
            </a:r>
          </a:p>
          <a:p>
            <a:pPr lvl="1"/>
            <a:r>
              <a:rPr kumimoji="1" lang="en-US" altLang="zh-CN" dirty="0"/>
              <a:t>AutoCog FP/Whyper TN</a:t>
            </a:r>
          </a:p>
          <a:p>
            <a:pPr lvl="2"/>
            <a:r>
              <a:rPr kumimoji="1" lang="en-US" altLang="zh-CN" sz="2600" i="1" dirty="0"/>
              <a:t>“Set recording as ringtone”</a:t>
            </a:r>
          </a:p>
          <a:p>
            <a:r>
              <a:rPr kumimoji="1" lang="en-US" altLang="zh-CN" dirty="0" smtClean="0"/>
              <a:t>Latency: 4.5 s check an application</a:t>
            </a:r>
          </a:p>
          <a:p>
            <a:pPr lvl="1"/>
            <a:endParaRPr kumimoji="1" lang="en-US" altLang="zh-CN" dirty="0" smtClean="0"/>
          </a:p>
          <a:p>
            <a:pPr lvl="1"/>
            <a:endParaRPr kumimoji="1" lang="zh-CN" altLang="en-US" dirty="0"/>
          </a:p>
        </p:txBody>
      </p:sp>
    </p:spTree>
    <p:extLst>
      <p:ext uri="{BB962C8B-B14F-4D97-AF65-F5344CB8AC3E}">
        <p14:creationId xmlns:p14="http://schemas.microsoft.com/office/powerpoint/2010/main" val="14553149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AutoCog is a system to measure the description-to-permission fidelity</a:t>
            </a:r>
          </a:p>
          <a:p>
            <a:pPr lvl="1"/>
            <a:r>
              <a:rPr lang="en-US" dirty="0" smtClean="0"/>
              <a:t>Learning-based algorithm to generate DPR model, better accuracy performance, ability to extend over other permissions</a:t>
            </a:r>
          </a:p>
          <a:p>
            <a:r>
              <a:rPr lang="en-US" dirty="0" smtClean="0"/>
              <a:t>Ongoing work</a:t>
            </a:r>
          </a:p>
          <a:p>
            <a:pPr lvl="1"/>
            <a:r>
              <a:rPr lang="en-US" dirty="0" smtClean="0"/>
              <a:t>Optimize the training algorithm to improve the scalability</a:t>
            </a:r>
          </a:p>
          <a:p>
            <a:pPr lvl="1"/>
            <a:r>
              <a:rPr lang="en-US" dirty="0" smtClean="0"/>
              <a:t>Simplify our semantics models</a:t>
            </a:r>
          </a:p>
        </p:txBody>
      </p:sp>
      <p:sp>
        <p:nvSpPr>
          <p:cNvPr id="4" name="Slide Number Placeholder 3"/>
          <p:cNvSpPr>
            <a:spLocks noGrp="1"/>
          </p:cNvSpPr>
          <p:nvPr>
            <p:ph type="sldNum" sz="quarter" idx="12"/>
          </p:nvPr>
        </p:nvSpPr>
        <p:spPr/>
        <p:txBody>
          <a:bodyPr/>
          <a:lstStyle/>
          <a:p>
            <a:fld id="{B4E3E5EF-7AA6-40DD-AA96-319B0649D502}"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AutoCog App</a:t>
            </a:r>
            <a:endParaRPr lang="en-US" dirty="0"/>
          </a:p>
        </p:txBody>
      </p:sp>
      <p:sp>
        <p:nvSpPr>
          <p:cNvPr id="4" name="Slide Number Placeholder 3"/>
          <p:cNvSpPr>
            <a:spLocks noGrp="1"/>
          </p:cNvSpPr>
          <p:nvPr>
            <p:ph type="sldNum" sz="quarter" idx="12"/>
          </p:nvPr>
        </p:nvSpPr>
        <p:spPr/>
        <p:txBody>
          <a:bodyPr/>
          <a:lstStyle/>
          <a:p>
            <a:fld id="{B4E3E5EF-7AA6-40DD-AA96-319B0649D502}" type="slidenum">
              <a:rPr lang="en-US" smtClean="0"/>
              <a:pPr/>
              <a:t>24</a:t>
            </a:fld>
            <a:endParaRPr lang="en-US"/>
          </a:p>
        </p:txBody>
      </p:sp>
      <p:pic>
        <p:nvPicPr>
          <p:cNvPr id="6" name="图片 3" descr="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3352800" cy="502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descr="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47800"/>
            <a:ext cx="3293632" cy="526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496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B4E3E5EF-7AA6-40DD-AA96-319B0649D502}" type="slidenum">
              <a:rPr lang="en-US" smtClean="0"/>
              <a:pPr/>
              <a:t>25</a:t>
            </a:fld>
            <a:endParaRPr lang="en-US"/>
          </a:p>
        </p:txBody>
      </p:sp>
      <p:sp>
        <p:nvSpPr>
          <p:cNvPr id="6" name="文本框 5"/>
          <p:cNvSpPr txBox="1"/>
          <p:nvPr/>
        </p:nvSpPr>
        <p:spPr>
          <a:xfrm>
            <a:off x="2743200" y="2819400"/>
            <a:ext cx="3886200" cy="1077218"/>
          </a:xfrm>
          <a:prstGeom prst="rect">
            <a:avLst/>
          </a:prstGeom>
          <a:noFill/>
        </p:spPr>
        <p:txBody>
          <a:bodyPr wrap="square" rtlCol="0">
            <a:spAutoFit/>
          </a:bodyPr>
          <a:lstStyle/>
          <a:p>
            <a:r>
              <a:rPr kumimoji="1" lang="en-US" altLang="zh-CN" sz="6400" dirty="0" smtClean="0"/>
              <a:t>Thank you!</a:t>
            </a:r>
            <a:endParaRPr kumimoji="1" lang="zh-CN" altLang="en-US" sz="6400" dirty="0"/>
          </a:p>
        </p:txBody>
      </p:sp>
      <p:sp>
        <p:nvSpPr>
          <p:cNvPr id="2" name="文本框 1"/>
          <p:cNvSpPr txBox="1"/>
          <p:nvPr/>
        </p:nvSpPr>
        <p:spPr>
          <a:xfrm>
            <a:off x="1295400" y="4953000"/>
            <a:ext cx="6858000" cy="584775"/>
          </a:xfrm>
          <a:prstGeom prst="rect">
            <a:avLst/>
          </a:prstGeom>
          <a:noFill/>
        </p:spPr>
        <p:txBody>
          <a:bodyPr wrap="square" rtlCol="0">
            <a:spAutoFit/>
          </a:bodyPr>
          <a:lstStyle/>
          <a:p>
            <a:pPr algn="ctr"/>
            <a:r>
              <a:rPr kumimoji="1" lang="en-US" altLang="zh-CN" sz="3200" i="1" dirty="0"/>
              <a:t>http://</a:t>
            </a:r>
            <a:r>
              <a:rPr kumimoji="1" lang="en-US" altLang="zh-CN" sz="3200" i="1" dirty="0" err="1"/>
              <a:t>list.cs.northwestern.edu</a:t>
            </a:r>
            <a:r>
              <a:rPr kumimoji="1" lang="en-US" altLang="zh-CN" sz="3200" i="1" dirty="0"/>
              <a:t>/mobile/</a:t>
            </a:r>
            <a:endParaRPr kumimoji="1" lang="zh-CN" altLang="en-US" sz="3200" i="1" dirty="0"/>
          </a:p>
        </p:txBody>
      </p:sp>
      <p:sp>
        <p:nvSpPr>
          <p:cNvPr id="5" name="文本框 4"/>
          <p:cNvSpPr txBox="1"/>
          <p:nvPr/>
        </p:nvSpPr>
        <p:spPr>
          <a:xfrm>
            <a:off x="2514600" y="4191000"/>
            <a:ext cx="4419600" cy="553998"/>
          </a:xfrm>
          <a:prstGeom prst="rect">
            <a:avLst/>
          </a:prstGeom>
          <a:noFill/>
        </p:spPr>
        <p:txBody>
          <a:bodyPr wrap="square" rtlCol="0">
            <a:spAutoFit/>
          </a:bodyPr>
          <a:lstStyle/>
          <a:p>
            <a:pPr algn="ctr"/>
            <a:r>
              <a:rPr kumimoji="1" lang="en-US" altLang="zh-CN" sz="3000" dirty="0" smtClean="0"/>
              <a:t>Questions?</a:t>
            </a:r>
            <a:endParaRPr kumimoji="1" lang="zh-CN" altLang="en-US" sz="3000" dirty="0"/>
          </a:p>
        </p:txBody>
      </p:sp>
    </p:spTree>
    <p:extLst>
      <p:ext uri="{BB962C8B-B14F-4D97-AF65-F5344CB8AC3E}">
        <p14:creationId xmlns:p14="http://schemas.microsoft.com/office/powerpoint/2010/main" val="11902024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NLP Module</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t>Sentence boundary disambiguation (SBD)</a:t>
            </a:r>
          </a:p>
          <a:p>
            <a:pPr lvl="1"/>
            <a:r>
              <a:rPr kumimoji="1" lang="en-US" altLang="zh-CN" dirty="0" smtClean="0"/>
              <a:t>Description is split into sentences for subsequent sentence structure analysis (Stanford Parser)</a:t>
            </a:r>
            <a:endParaRPr kumimoji="1" lang="en-US" altLang="zh-CN" dirty="0"/>
          </a:p>
          <a:p>
            <a:r>
              <a:rPr kumimoji="1" lang="en-US" altLang="zh-CN" dirty="0" smtClean="0"/>
              <a:t>Grammatical structure analysis</a:t>
            </a:r>
          </a:p>
          <a:p>
            <a:pPr lvl="1"/>
            <a:r>
              <a:rPr kumimoji="1" lang="en-US" altLang="zh-CN" dirty="0" smtClean="0"/>
              <a:t>Stanford Parser outputs </a:t>
            </a:r>
            <a:r>
              <a:rPr kumimoji="1" lang="en-US" altLang="zh-CN" i="1" dirty="0" smtClean="0">
                <a:solidFill>
                  <a:srgbClr val="FF0000"/>
                </a:solidFill>
              </a:rPr>
              <a:t>typed dependencies </a:t>
            </a:r>
            <a:r>
              <a:rPr kumimoji="1" lang="en-US" altLang="zh-CN" dirty="0" smtClean="0"/>
              <a:t>and </a:t>
            </a:r>
            <a:r>
              <a:rPr kumimoji="1" lang="en-US" altLang="zh-CN" i="1" dirty="0" err="1" smtClean="0">
                <a:solidFill>
                  <a:srgbClr val="FF0000"/>
                </a:solidFill>
              </a:rPr>
              <a:t>PoS</a:t>
            </a:r>
            <a:r>
              <a:rPr kumimoji="1" lang="en-US" altLang="zh-CN" dirty="0" smtClean="0">
                <a:solidFill>
                  <a:srgbClr val="FF0000"/>
                </a:solidFill>
              </a:rPr>
              <a:t> tagging </a:t>
            </a:r>
            <a:r>
              <a:rPr kumimoji="1" lang="en-US" altLang="zh-CN" dirty="0" smtClean="0"/>
              <a:t>of each word</a:t>
            </a:r>
          </a:p>
          <a:p>
            <a:pPr lvl="1"/>
            <a:r>
              <a:rPr kumimoji="1" lang="en-US" altLang="zh-CN" dirty="0" smtClean="0"/>
              <a:t>Extract pairs of noun phrase and </a:t>
            </a:r>
            <a:r>
              <a:rPr kumimoji="1" lang="en-US" altLang="zh-CN" dirty="0" err="1" smtClean="0"/>
              <a:t>np</a:t>
            </a:r>
            <a:r>
              <a:rPr kumimoji="1" lang="en-US" altLang="zh-CN" dirty="0" smtClean="0"/>
              <a:t>-counterpart</a:t>
            </a:r>
          </a:p>
          <a:p>
            <a:pPr lvl="1"/>
            <a:r>
              <a:rPr kumimoji="1" lang="en-US" altLang="zh-CN" dirty="0" smtClean="0"/>
              <a:t>Remove stopwords</a:t>
            </a:r>
            <a:r>
              <a:rPr kumimoji="1" lang="en-US" altLang="zh-CN" dirty="0"/>
              <a:t> </a:t>
            </a:r>
            <a:r>
              <a:rPr kumimoji="1" lang="en-US" altLang="zh-CN" dirty="0" smtClean="0"/>
              <a:t>and named entities; Normalized by lowercasing and lemmatization</a:t>
            </a:r>
            <a:endParaRPr kumimoji="1" lang="en-US" altLang="zh-CN" dirty="0"/>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26</a:t>
            </a:fld>
            <a:endParaRPr lang="en-US"/>
          </a:p>
        </p:txBody>
      </p:sp>
      <p:pic>
        <p:nvPicPr>
          <p:cNvPr id="5" name="内容占位符 4" descr="Stanfordexam.pdf"/>
          <p:cNvPicPr>
            <a:picLocks noChangeAspect="1"/>
          </p:cNvPicPr>
          <p:nvPr/>
        </p:nvPicPr>
        <p:blipFill>
          <a:blip r:embed="rId3">
            <a:extLst>
              <a:ext uri="{28A0092B-C50C-407E-A947-70E740481C1C}">
                <a14:useLocalDpi xmlns:a14="http://schemas.microsoft.com/office/drawing/2010/main" val="0"/>
              </a:ext>
            </a:extLst>
          </a:blip>
          <a:srcRect l="-36941" r="-36941"/>
          <a:stretch>
            <a:fillRect/>
          </a:stretch>
        </p:blipFill>
        <p:spPr>
          <a:xfrm>
            <a:off x="381000" y="1524000"/>
            <a:ext cx="8229600" cy="4525963"/>
          </a:xfrm>
          <a:prstGeom prst="rect">
            <a:avLst/>
          </a:prstGeom>
        </p:spPr>
      </p:pic>
    </p:spTree>
    <p:extLst>
      <p:ext uri="{BB962C8B-B14F-4D97-AF65-F5344CB8AC3E}">
        <p14:creationId xmlns:p14="http://schemas.microsoft.com/office/powerpoint/2010/main" val="60046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smtClean="0"/>
              <a:t>Description-to-Permission</a:t>
            </a:r>
            <a:br>
              <a:rPr kumimoji="1" lang="en-US" altLang="zh-CN" dirty="0" smtClean="0"/>
            </a:br>
            <a:r>
              <a:rPr kumimoji="1" lang="en-US" altLang="zh-CN" dirty="0" smtClean="0"/>
              <a:t> Relatedness (DPR) Model (Contribution 2)</a:t>
            </a:r>
            <a:endParaRPr kumimoji="1" lang="zh-CN" altLang="en-US" dirty="0"/>
          </a:p>
        </p:txBody>
      </p:sp>
      <p:sp>
        <p:nvSpPr>
          <p:cNvPr id="3" name="内容占位符 2"/>
          <p:cNvSpPr>
            <a:spLocks noGrp="1"/>
          </p:cNvSpPr>
          <p:nvPr>
            <p:ph idx="1"/>
          </p:nvPr>
        </p:nvSpPr>
        <p:spPr>
          <a:xfrm>
            <a:off x="457200" y="1951037"/>
            <a:ext cx="8229600" cy="4525963"/>
          </a:xfrm>
        </p:spPr>
        <p:txBody>
          <a:bodyPr/>
          <a:lstStyle/>
          <a:p>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27</a:t>
            </a:fld>
            <a:endParaRPr lang="en-US"/>
          </a:p>
        </p:txBody>
      </p:sp>
      <p:pic>
        <p:nvPicPr>
          <p:cNvPr id="5" name="图片 4" descr="Screen Shot 2014-10-25 at 2.53.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09800"/>
            <a:ext cx="6477000" cy="2451100"/>
          </a:xfrm>
          <a:prstGeom prst="rect">
            <a:avLst/>
          </a:prstGeom>
        </p:spPr>
      </p:pic>
    </p:spTree>
    <p:extLst>
      <p:ext uri="{BB962C8B-B14F-4D97-AF65-F5344CB8AC3E}">
        <p14:creationId xmlns:p14="http://schemas.microsoft.com/office/powerpoint/2010/main" val="19284065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Decision</a:t>
            </a:r>
            <a:endParaRPr kumimoji="1" lang="zh-CN" altLang="en-US" dirty="0"/>
          </a:p>
        </p:txBody>
      </p:sp>
      <p:sp>
        <p:nvSpPr>
          <p:cNvPr id="3" name="内容占位符 2"/>
          <p:cNvSpPr>
            <a:spLocks noGrp="1"/>
          </p:cNvSpPr>
          <p:nvPr>
            <p:ph idx="1"/>
          </p:nvPr>
        </p:nvSpPr>
        <p:spPr/>
        <p:txBody>
          <a:bodyPr/>
          <a:lstStyle/>
          <a:p>
            <a:r>
              <a:rPr kumimoji="1" lang="en-US" altLang="zh-CN" dirty="0" smtClean="0"/>
              <a:t>Extract all pairs of noun phrase and </a:t>
            </a:r>
            <a:r>
              <a:rPr kumimoji="1" lang="en-US" altLang="zh-CN" dirty="0" err="1" smtClean="0"/>
              <a:t>np</a:t>
            </a:r>
            <a:r>
              <a:rPr kumimoji="1" lang="en-US" altLang="zh-CN" dirty="0" smtClean="0"/>
              <a:t>-counterpart</a:t>
            </a:r>
            <a:endParaRPr kumimoji="1" lang="en-US" altLang="zh-CN" dirty="0"/>
          </a:p>
          <a:p>
            <a:r>
              <a:rPr kumimoji="1" lang="en-US" altLang="zh-CN" dirty="0" smtClean="0"/>
              <a:t>Condition:</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28</a:t>
            </a:fld>
            <a:endParaRPr lang="en-US"/>
          </a:p>
        </p:txBody>
      </p:sp>
      <p:graphicFrame>
        <p:nvGraphicFramePr>
          <p:cNvPr id="5" name="对象 4"/>
          <p:cNvGraphicFramePr>
            <a:graphicFrameLocks noChangeAspect="1"/>
          </p:cNvGraphicFramePr>
          <p:nvPr>
            <p:extLst>
              <p:ext uri="{D42A27DB-BD31-4B8C-83A1-F6EECF244321}">
                <p14:modId xmlns:p14="http://schemas.microsoft.com/office/powerpoint/2010/main" val="3215753879"/>
              </p:ext>
            </p:extLst>
          </p:nvPr>
        </p:nvGraphicFramePr>
        <p:xfrm>
          <a:off x="2133600" y="3429000"/>
          <a:ext cx="4509503" cy="1308100"/>
        </p:xfrm>
        <a:graphic>
          <a:graphicData uri="http://schemas.openxmlformats.org/presentationml/2006/ole">
            <mc:AlternateContent xmlns:mc="http://schemas.openxmlformats.org/markup-compatibility/2006">
              <mc:Choice xmlns:v="urn:schemas-microsoft-com:vml" Requires="v">
                <p:oleObj spid="_x0000_s17461" name="公式" r:id="rId4" imgW="1663700" imgH="482600" progId="Equation.3">
                  <p:embed/>
                </p:oleObj>
              </mc:Choice>
              <mc:Fallback>
                <p:oleObj name="公式" r:id="rId4" imgW="1663700" imgH="482600" progId="Equation.3">
                  <p:embed/>
                  <p:pic>
                    <p:nvPicPr>
                      <p:cNvPr id="0" name=""/>
                      <p:cNvPicPr/>
                      <p:nvPr/>
                    </p:nvPicPr>
                    <p:blipFill>
                      <a:blip r:embed="rId5"/>
                      <a:stretch>
                        <a:fillRect/>
                      </a:stretch>
                    </p:blipFill>
                    <p:spPr>
                      <a:xfrm>
                        <a:off x="2133600" y="3429000"/>
                        <a:ext cx="4509503" cy="1308100"/>
                      </a:xfrm>
                      <a:prstGeom prst="rect">
                        <a:avLst/>
                      </a:prstGeom>
                    </p:spPr>
                  </p:pic>
                </p:oleObj>
              </mc:Fallback>
            </mc:AlternateContent>
          </a:graphicData>
        </a:graphic>
      </p:graphicFrame>
    </p:spTree>
    <p:extLst>
      <p:ext uri="{BB962C8B-B14F-4D97-AF65-F5344CB8AC3E}">
        <p14:creationId xmlns:p14="http://schemas.microsoft.com/office/powerpoint/2010/main" val="17144102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sp>
        <p:nvSpPr>
          <p:cNvPr id="4" name="Slide Number Placeholder 3"/>
          <p:cNvSpPr>
            <a:spLocks noGrp="1"/>
          </p:cNvSpPr>
          <p:nvPr>
            <p:ph type="sldNum" sz="quarter" idx="12"/>
          </p:nvPr>
        </p:nvSpPr>
        <p:spPr/>
        <p:txBody>
          <a:bodyPr/>
          <a:lstStyle/>
          <a:p>
            <a:fld id="{B4E3E5EF-7AA6-40DD-AA96-319B0649D502}" type="slidenum">
              <a:rPr lang="en-US" smtClean="0"/>
              <a:pPr/>
              <a:t>29</a:t>
            </a:fld>
            <a:endParaRPr lang="en-US"/>
          </a:p>
        </p:txBody>
      </p:sp>
      <p:pic>
        <p:nvPicPr>
          <p:cNvPr id="12" name="内容占位符 11" descr="AutoCogDeployment.png"/>
          <p:cNvPicPr>
            <a:picLocks noGrp="1" noChangeAspect="1"/>
          </p:cNvPicPr>
          <p:nvPr>
            <p:ph idx="1"/>
          </p:nvPr>
        </p:nvPicPr>
        <p:blipFill>
          <a:blip r:embed="rId3">
            <a:extLst>
              <a:ext uri="{28A0092B-C50C-407E-A947-70E740481C1C}">
                <a14:useLocalDpi xmlns:a14="http://schemas.microsoft.com/office/drawing/2010/main" val="0"/>
              </a:ext>
            </a:extLst>
          </a:blip>
          <a:srcRect t="-2003" b="-2003"/>
          <a:stretch>
            <a:fillRect/>
          </a:stretch>
        </p:blipFill>
        <p:spPr/>
      </p:pic>
    </p:spTree>
    <p:extLst>
      <p:ext uri="{BB962C8B-B14F-4D97-AF65-F5344CB8AC3E}">
        <p14:creationId xmlns:p14="http://schemas.microsoft.com/office/powerpoint/2010/main" val="29008790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lstStyle/>
          <a:p>
            <a:r>
              <a:rPr kumimoji="1" lang="en-US" altLang="zh-CN" dirty="0" smtClean="0"/>
              <a:t>Problem Statement</a:t>
            </a:r>
          </a:p>
          <a:p>
            <a:r>
              <a:rPr kumimoji="1" lang="en-US" altLang="zh-CN" dirty="0" smtClean="0">
                <a:solidFill>
                  <a:schemeClr val="bg1">
                    <a:lumMod val="65000"/>
                  </a:schemeClr>
                </a:solidFill>
              </a:rPr>
              <a:t>Approach &amp; Design</a:t>
            </a:r>
          </a:p>
          <a:p>
            <a:r>
              <a:rPr kumimoji="1" lang="en-US" altLang="zh-CN" dirty="0" smtClean="0">
                <a:solidFill>
                  <a:schemeClr val="bg1">
                    <a:lumMod val="65000"/>
                  </a:schemeClr>
                </a:solidFill>
              </a:rPr>
              <a:t>Evaluation</a:t>
            </a:r>
          </a:p>
          <a:p>
            <a:r>
              <a:rPr kumimoji="1" lang="en-US" altLang="zh-CN" dirty="0" smtClean="0">
                <a:solidFill>
                  <a:schemeClr val="bg1">
                    <a:lumMod val="65000"/>
                  </a:schemeClr>
                </a:solidFill>
              </a:rPr>
              <a:t>Conclusions</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a:t>
            </a:fld>
            <a:endParaRPr lang="en-US"/>
          </a:p>
        </p:txBody>
      </p:sp>
    </p:spTree>
    <p:extLst>
      <p:ext uri="{BB962C8B-B14F-4D97-AF65-F5344CB8AC3E}">
        <p14:creationId xmlns:p14="http://schemas.microsoft.com/office/powerpoint/2010/main" val="38090995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DPR Model (cont’d)</a:t>
            </a:r>
            <a:endParaRPr kumimoji="1" lang="zh-CN" altLang="en-US" dirty="0"/>
          </a:p>
        </p:txBody>
      </p:sp>
      <p:sp>
        <p:nvSpPr>
          <p:cNvPr id="3" name="内容占位符 2"/>
          <p:cNvSpPr>
            <a:spLocks noGrp="1"/>
          </p:cNvSpPr>
          <p:nvPr>
            <p:ph idx="1"/>
          </p:nvPr>
        </p:nvSpPr>
        <p:spPr/>
        <p:txBody>
          <a:bodyPr/>
          <a:lstStyle/>
          <a:p>
            <a:r>
              <a:rPr kumimoji="1" lang="en-US" altLang="zh-CN" dirty="0" smtClean="0"/>
              <a:t>Pairing </a:t>
            </a:r>
            <a:r>
              <a:rPr kumimoji="1" lang="en-US" altLang="zh-CN" dirty="0" err="1" smtClean="0"/>
              <a:t>np</a:t>
            </a:r>
            <a:r>
              <a:rPr kumimoji="1" lang="en-US" altLang="zh-CN" dirty="0" smtClean="0"/>
              <a:t>-counterpart with Noun Phrase</a:t>
            </a:r>
          </a:p>
          <a:p>
            <a:pPr lvl="1"/>
            <a:r>
              <a:rPr kumimoji="1" lang="en-US" altLang="zh-CN" dirty="0" smtClean="0"/>
              <a:t>To explore the context and semantic dependencies</a:t>
            </a:r>
          </a:p>
          <a:p>
            <a:pPr lvl="1"/>
            <a:endParaRPr kumimoji="1" lang="en-US" altLang="zh-CN" dirty="0"/>
          </a:p>
          <a:p>
            <a:pPr lvl="1"/>
            <a:r>
              <a:rPr kumimoji="1" lang="en-US" altLang="zh-CN" dirty="0" smtClean="0"/>
              <a:t>SP: total number of descriptions where the pair &lt;</a:t>
            </a:r>
            <a:r>
              <a:rPr kumimoji="1" lang="en-US" altLang="zh-CN" dirty="0" err="1" smtClean="0"/>
              <a:t>nc</a:t>
            </a:r>
            <a:r>
              <a:rPr kumimoji="1" lang="en-US" altLang="zh-CN" dirty="0" smtClean="0"/>
              <a:t>, </a:t>
            </a:r>
            <a:r>
              <a:rPr kumimoji="1" lang="en-US" altLang="zh-CN" dirty="0" err="1" smtClean="0"/>
              <a:t>np</a:t>
            </a:r>
            <a:r>
              <a:rPr kumimoji="1" lang="en-US" altLang="zh-CN" dirty="0" smtClean="0"/>
              <a:t>’&gt; is detected, the number of application requesting the permission is </a:t>
            </a:r>
          </a:p>
          <a:p>
            <a:pPr lvl="1"/>
            <a:endParaRPr kumimoji="1" lang="en-US" altLang="zh-CN" dirty="0" smtClean="0"/>
          </a:p>
          <a:p>
            <a:pPr lvl="1"/>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30</a:t>
            </a:fld>
            <a:endParaRPr lang="en-US"/>
          </a:p>
        </p:txBody>
      </p:sp>
      <p:graphicFrame>
        <p:nvGraphicFramePr>
          <p:cNvPr id="5" name="对象 4"/>
          <p:cNvGraphicFramePr>
            <a:graphicFrameLocks noChangeAspect="1"/>
          </p:cNvGraphicFramePr>
          <p:nvPr>
            <p:extLst>
              <p:ext uri="{D42A27DB-BD31-4B8C-83A1-F6EECF244321}">
                <p14:modId xmlns:p14="http://schemas.microsoft.com/office/powerpoint/2010/main" val="405651918"/>
              </p:ext>
            </p:extLst>
          </p:nvPr>
        </p:nvGraphicFramePr>
        <p:xfrm>
          <a:off x="1704975" y="3124200"/>
          <a:ext cx="5524500" cy="571500"/>
        </p:xfrm>
        <a:graphic>
          <a:graphicData uri="http://schemas.openxmlformats.org/presentationml/2006/ole">
            <mc:AlternateContent xmlns:mc="http://schemas.openxmlformats.org/markup-compatibility/2006">
              <mc:Choice xmlns:v="urn:schemas-microsoft-com:vml" Requires="v">
                <p:oleObj spid="_x0000_s1398" name="公式" r:id="rId3" imgW="2209800" imgH="228600" progId="Equation.3">
                  <p:embed/>
                </p:oleObj>
              </mc:Choice>
              <mc:Fallback>
                <p:oleObj name="公式" r:id="rId3" imgW="2209800" imgH="228600" progId="Equation.3">
                  <p:embed/>
                  <p:pic>
                    <p:nvPicPr>
                      <p:cNvPr id="0" name=""/>
                      <p:cNvPicPr/>
                      <p:nvPr/>
                    </p:nvPicPr>
                    <p:blipFill>
                      <a:blip r:embed="rId4"/>
                      <a:stretch>
                        <a:fillRect/>
                      </a:stretch>
                    </p:blipFill>
                    <p:spPr>
                      <a:xfrm>
                        <a:off x="1704975" y="3124200"/>
                        <a:ext cx="5524500" cy="5715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855491255"/>
              </p:ext>
            </p:extLst>
          </p:nvPr>
        </p:nvGraphicFramePr>
        <p:xfrm>
          <a:off x="5410200" y="4495800"/>
          <a:ext cx="457200" cy="557939"/>
        </p:xfrm>
        <a:graphic>
          <a:graphicData uri="http://schemas.openxmlformats.org/presentationml/2006/ole">
            <mc:AlternateContent xmlns:mc="http://schemas.openxmlformats.org/markup-compatibility/2006">
              <mc:Choice xmlns:v="urn:schemas-microsoft-com:vml" Requires="v">
                <p:oleObj spid="_x0000_s1399" name="公式" r:id="rId5" imgW="139700" imgH="215900" progId="Equation.3">
                  <p:embed/>
                </p:oleObj>
              </mc:Choice>
              <mc:Fallback>
                <p:oleObj name="公式" r:id="rId5" imgW="139700" imgH="215900" progId="Equation.3">
                  <p:embed/>
                  <p:pic>
                    <p:nvPicPr>
                      <p:cNvPr id="0" name=""/>
                      <p:cNvPicPr/>
                      <p:nvPr/>
                    </p:nvPicPr>
                    <p:blipFill>
                      <a:blip r:embed="rId6"/>
                      <a:stretch>
                        <a:fillRect/>
                      </a:stretch>
                    </p:blipFill>
                    <p:spPr>
                      <a:xfrm>
                        <a:off x="5410200" y="4495800"/>
                        <a:ext cx="457200" cy="557939"/>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292224486"/>
              </p:ext>
            </p:extLst>
          </p:nvPr>
        </p:nvGraphicFramePr>
        <p:xfrm>
          <a:off x="2133600" y="5181600"/>
          <a:ext cx="4473388" cy="603552"/>
        </p:xfrm>
        <a:graphic>
          <a:graphicData uri="http://schemas.openxmlformats.org/presentationml/2006/ole">
            <mc:AlternateContent xmlns:mc="http://schemas.openxmlformats.org/markup-compatibility/2006">
              <mc:Choice xmlns:v="urn:schemas-microsoft-com:vml" Requires="v">
                <p:oleObj spid="_x0000_s1400" name="公式" r:id="rId7" imgW="1600200" imgH="215900" progId="Equation.3">
                  <p:embed/>
                </p:oleObj>
              </mc:Choice>
              <mc:Fallback>
                <p:oleObj name="公式" r:id="rId7" imgW="1600200" imgH="215900" progId="Equation.3">
                  <p:embed/>
                  <p:pic>
                    <p:nvPicPr>
                      <p:cNvPr id="0" name=""/>
                      <p:cNvPicPr/>
                      <p:nvPr/>
                    </p:nvPicPr>
                    <p:blipFill>
                      <a:blip r:embed="rId8"/>
                      <a:stretch>
                        <a:fillRect/>
                      </a:stretch>
                    </p:blipFill>
                    <p:spPr>
                      <a:xfrm>
                        <a:off x="2133600" y="5181600"/>
                        <a:ext cx="4473388" cy="603552"/>
                      </a:xfrm>
                      <a:prstGeom prst="rect">
                        <a:avLst/>
                      </a:prstGeom>
                    </p:spPr>
                  </p:pic>
                </p:oleObj>
              </mc:Fallback>
            </mc:AlternateContent>
          </a:graphicData>
        </a:graphic>
      </p:graphicFrame>
    </p:spTree>
    <p:extLst>
      <p:ext uri="{BB962C8B-B14F-4D97-AF65-F5344CB8AC3E}">
        <p14:creationId xmlns:p14="http://schemas.microsoft.com/office/powerpoint/2010/main" val="30179810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Measurement Results</a:t>
            </a:r>
            <a:endParaRPr kumimoji="1" lang="zh-CN" altLang="en-US" dirty="0"/>
          </a:p>
        </p:txBody>
      </p:sp>
      <p:sp>
        <p:nvSpPr>
          <p:cNvPr id="3" name="内容占位符 2"/>
          <p:cNvSpPr>
            <a:spLocks noGrp="1"/>
          </p:cNvSpPr>
          <p:nvPr>
            <p:ph idx="1"/>
          </p:nvPr>
        </p:nvSpPr>
        <p:spPr/>
        <p:txBody>
          <a:bodyPr/>
          <a:lstStyle/>
          <a:p>
            <a:r>
              <a:rPr kumimoji="1" lang="en-US" altLang="zh-CN" dirty="0" smtClean="0"/>
              <a:t>Another 45,811 applications, DPR model trained in accuracy evaluation</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31</a:t>
            </a:fld>
            <a:endParaRPr lang="en-US"/>
          </a:p>
        </p:txBody>
      </p:sp>
      <p:pic>
        <p:nvPicPr>
          <p:cNvPr id="5" name="图片 4" descr="bardistquest-eps-converted-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4726845" cy="3695700"/>
          </a:xfrm>
          <a:prstGeom prst="rect">
            <a:avLst/>
          </a:prstGeom>
        </p:spPr>
      </p:pic>
      <p:pic>
        <p:nvPicPr>
          <p:cNvPr id="6" name="图片 5" descr="Screen Shot 2014-10-25 at 5.43.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238" y="4419600"/>
            <a:ext cx="4788762" cy="1790354"/>
          </a:xfrm>
          <a:prstGeom prst="rect">
            <a:avLst/>
          </a:prstGeom>
        </p:spPr>
      </p:pic>
      <p:sp>
        <p:nvSpPr>
          <p:cNvPr id="7" name="文本框 6"/>
          <p:cNvSpPr txBox="1"/>
          <p:nvPr/>
        </p:nvSpPr>
        <p:spPr>
          <a:xfrm>
            <a:off x="4461933" y="2971800"/>
            <a:ext cx="4648200" cy="1477328"/>
          </a:xfrm>
          <a:prstGeom prst="rect">
            <a:avLst/>
          </a:prstGeom>
          <a:noFill/>
        </p:spPr>
        <p:txBody>
          <a:bodyPr wrap="square" rtlCol="0">
            <a:spAutoFit/>
          </a:bodyPr>
          <a:lstStyle/>
          <a:p>
            <a:r>
              <a:rPr kumimoji="1" lang="en-US" altLang="zh-CN" dirty="0" smtClean="0"/>
              <a:t>Negative correlation </a:t>
            </a:r>
            <a:r>
              <a:rPr lang="en-US" altLang="zh-CN" dirty="0"/>
              <a:t>between the number </a:t>
            </a:r>
            <a:r>
              <a:rPr lang="en-US" altLang="zh-CN" dirty="0" smtClean="0"/>
              <a:t>of questionable </a:t>
            </a:r>
            <a:r>
              <a:rPr lang="en-US" altLang="zh-CN" dirty="0"/>
              <a:t>permissions of one application by a </a:t>
            </a:r>
            <a:r>
              <a:rPr lang="en-US" altLang="zh-CN" dirty="0" smtClean="0"/>
              <a:t>specific developer </a:t>
            </a:r>
            <a:r>
              <a:rPr lang="en-US" altLang="zh-CN" dirty="0"/>
              <a:t>with the total number </a:t>
            </a:r>
            <a:r>
              <a:rPr lang="en-US" altLang="zh-CN" dirty="0" smtClean="0"/>
              <a:t>of applications </a:t>
            </a:r>
            <a:r>
              <a:rPr lang="en-US" altLang="zh-CN" dirty="0"/>
              <a:t>published </a:t>
            </a:r>
            <a:r>
              <a:rPr lang="en-US" altLang="zh-CN" dirty="0" smtClean="0"/>
              <a:t>by that developer:</a:t>
            </a:r>
            <a:endParaRPr kumimoji="1" lang="en-US" altLang="zh-CN" dirty="0"/>
          </a:p>
          <a:p>
            <a:pPr algn="ctr"/>
            <a:r>
              <a:rPr kumimoji="1" lang="en-US" altLang="zh-CN" dirty="0" smtClean="0"/>
              <a:t>r = -0.405, p &lt; 0.001</a:t>
            </a:r>
            <a:endParaRPr kumimoji="1" lang="zh-CN" altLang="en-US" dirty="0"/>
          </a:p>
        </p:txBody>
      </p:sp>
    </p:spTree>
    <p:extLst>
      <p:ext uri="{BB962C8B-B14F-4D97-AF65-F5344CB8AC3E}">
        <p14:creationId xmlns:p14="http://schemas.microsoft.com/office/powerpoint/2010/main" val="32453539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Backup</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32</a:t>
            </a:fld>
            <a:endParaRPr lang="en-US"/>
          </a:p>
        </p:txBody>
      </p:sp>
      <p:graphicFrame>
        <p:nvGraphicFramePr>
          <p:cNvPr id="5" name="内容占位符 4"/>
          <p:cNvGraphicFramePr>
            <a:graphicFrameLocks noGrp="1" noChangeAspect="1"/>
          </p:cNvGraphicFramePr>
          <p:nvPr>
            <p:ph idx="1"/>
            <p:extLst>
              <p:ext uri="{D42A27DB-BD31-4B8C-83A1-F6EECF244321}">
                <p14:modId xmlns:p14="http://schemas.microsoft.com/office/powerpoint/2010/main" val="2214206374"/>
              </p:ext>
            </p:extLst>
          </p:nvPr>
        </p:nvGraphicFramePr>
        <p:xfrm>
          <a:off x="1371600" y="1905000"/>
          <a:ext cx="5990665" cy="838200"/>
        </p:xfrm>
        <a:graphic>
          <a:graphicData uri="http://schemas.openxmlformats.org/presentationml/2006/ole">
            <mc:AlternateContent xmlns:mc="http://schemas.openxmlformats.org/markup-compatibility/2006">
              <mc:Choice xmlns:v="urn:schemas-microsoft-com:vml" Requires="v">
                <p:oleObj spid="_x0000_s8651" name="公式" r:id="rId3" imgW="3086100" imgH="431800" progId="Equation.3">
                  <p:embed/>
                </p:oleObj>
              </mc:Choice>
              <mc:Fallback>
                <p:oleObj name="公式" r:id="rId3" imgW="3086100" imgH="431800" progId="Equation.3">
                  <p:embed/>
                  <p:pic>
                    <p:nvPicPr>
                      <p:cNvPr id="0" name=""/>
                      <p:cNvPicPr/>
                      <p:nvPr/>
                    </p:nvPicPr>
                    <p:blipFill>
                      <a:blip r:embed="rId4"/>
                      <a:stretch>
                        <a:fillRect/>
                      </a:stretch>
                    </p:blipFill>
                    <p:spPr>
                      <a:xfrm>
                        <a:off x="1371600" y="1905000"/>
                        <a:ext cx="5990665" cy="838200"/>
                      </a:xfrm>
                      <a:prstGeom prst="rect">
                        <a:avLst/>
                      </a:prstGeom>
                    </p:spPr>
                  </p:pic>
                </p:oleObj>
              </mc:Fallback>
            </mc:AlternateContent>
          </a:graphicData>
        </a:graphic>
      </p:graphicFrame>
      <p:graphicFrame>
        <p:nvGraphicFramePr>
          <p:cNvPr id="7" name="内容占位符 6"/>
          <p:cNvGraphicFramePr>
            <a:graphicFrameLocks noChangeAspect="1"/>
          </p:cNvGraphicFramePr>
          <p:nvPr>
            <p:extLst>
              <p:ext uri="{D42A27DB-BD31-4B8C-83A1-F6EECF244321}">
                <p14:modId xmlns:p14="http://schemas.microsoft.com/office/powerpoint/2010/main" val="2632880832"/>
              </p:ext>
            </p:extLst>
          </p:nvPr>
        </p:nvGraphicFramePr>
        <p:xfrm>
          <a:off x="990600" y="3200400"/>
          <a:ext cx="6969203" cy="914400"/>
        </p:xfrm>
        <a:graphic>
          <a:graphicData uri="http://schemas.openxmlformats.org/presentationml/2006/ole">
            <mc:AlternateContent xmlns:mc="http://schemas.openxmlformats.org/markup-compatibility/2006">
              <mc:Choice xmlns:v="urn:schemas-microsoft-com:vml" Requires="v">
                <p:oleObj spid="_x0000_s8652" name="公式" r:id="rId5" imgW="3289300" imgH="431800" progId="Equation.3">
                  <p:embed/>
                </p:oleObj>
              </mc:Choice>
              <mc:Fallback>
                <p:oleObj name="公式" r:id="rId5" imgW="3289300" imgH="431800" progId="Equation.3">
                  <p:embed/>
                  <p:pic>
                    <p:nvPicPr>
                      <p:cNvPr id="0" name=""/>
                      <p:cNvPicPr/>
                      <p:nvPr/>
                    </p:nvPicPr>
                    <p:blipFill>
                      <a:blip r:embed="rId6"/>
                      <a:stretch>
                        <a:fillRect/>
                      </a:stretch>
                    </p:blipFill>
                    <p:spPr>
                      <a:xfrm>
                        <a:off x="990600" y="3200400"/>
                        <a:ext cx="6969203" cy="9144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536132775"/>
              </p:ext>
            </p:extLst>
          </p:nvPr>
        </p:nvGraphicFramePr>
        <p:xfrm>
          <a:off x="3200400" y="4419600"/>
          <a:ext cx="2774950" cy="957726"/>
        </p:xfrm>
        <a:graphic>
          <a:graphicData uri="http://schemas.openxmlformats.org/presentationml/2006/ole">
            <mc:AlternateContent xmlns:mc="http://schemas.openxmlformats.org/markup-compatibility/2006">
              <mc:Choice xmlns:v="urn:schemas-microsoft-com:vml" Requires="v">
                <p:oleObj spid="_x0000_s8653" name="公式" r:id="rId7" imgW="1435100" imgH="495300" progId="Equation.3">
                  <p:embed/>
                </p:oleObj>
              </mc:Choice>
              <mc:Fallback>
                <p:oleObj name="公式" r:id="rId7" imgW="1435100" imgH="495300" progId="Equation.3">
                  <p:embed/>
                  <p:pic>
                    <p:nvPicPr>
                      <p:cNvPr id="0" name=""/>
                      <p:cNvPicPr/>
                      <p:nvPr/>
                    </p:nvPicPr>
                    <p:blipFill>
                      <a:blip r:embed="rId8"/>
                      <a:stretch>
                        <a:fillRect/>
                      </a:stretch>
                    </p:blipFill>
                    <p:spPr>
                      <a:xfrm>
                        <a:off x="3200400" y="4419600"/>
                        <a:ext cx="2774950" cy="957726"/>
                      </a:xfrm>
                      <a:prstGeom prst="rect">
                        <a:avLst/>
                      </a:prstGeom>
                    </p:spPr>
                  </p:pic>
                </p:oleObj>
              </mc:Fallback>
            </mc:AlternateContent>
          </a:graphicData>
        </a:graphic>
      </p:graphicFrame>
    </p:spTree>
    <p:extLst>
      <p:ext uri="{BB962C8B-B14F-4D97-AF65-F5344CB8AC3E}">
        <p14:creationId xmlns:p14="http://schemas.microsoft.com/office/powerpoint/2010/main" val="13596699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Back up</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33</a:t>
            </a:fld>
            <a:endParaRPr lang="en-US"/>
          </a:p>
        </p:txBody>
      </p:sp>
      <p:graphicFrame>
        <p:nvGraphicFramePr>
          <p:cNvPr id="6" name="对象 5"/>
          <p:cNvGraphicFramePr>
            <a:graphicFrameLocks noChangeAspect="1"/>
          </p:cNvGraphicFramePr>
          <p:nvPr>
            <p:extLst>
              <p:ext uri="{D42A27DB-BD31-4B8C-83A1-F6EECF244321}">
                <p14:modId xmlns:p14="http://schemas.microsoft.com/office/powerpoint/2010/main" val="1294192795"/>
              </p:ext>
            </p:extLst>
          </p:nvPr>
        </p:nvGraphicFramePr>
        <p:xfrm>
          <a:off x="914400" y="3124200"/>
          <a:ext cx="6696635" cy="914400"/>
        </p:xfrm>
        <a:graphic>
          <a:graphicData uri="http://schemas.openxmlformats.org/presentationml/2006/ole">
            <mc:AlternateContent xmlns:mc="http://schemas.openxmlformats.org/markup-compatibility/2006">
              <mc:Choice xmlns:v="urn:schemas-microsoft-com:vml" Requires="v">
                <p:oleObj spid="_x0000_s9672" name="公式" r:id="rId3" imgW="3162300" imgH="431800" progId="Equation.3">
                  <p:embed/>
                </p:oleObj>
              </mc:Choice>
              <mc:Fallback>
                <p:oleObj name="公式" r:id="rId3" imgW="3162300" imgH="431800" progId="Equation.3">
                  <p:embed/>
                  <p:pic>
                    <p:nvPicPr>
                      <p:cNvPr id="0" name=""/>
                      <p:cNvPicPr/>
                      <p:nvPr/>
                    </p:nvPicPr>
                    <p:blipFill>
                      <a:blip r:embed="rId4"/>
                      <a:stretch>
                        <a:fillRect/>
                      </a:stretch>
                    </p:blipFill>
                    <p:spPr>
                      <a:xfrm>
                        <a:off x="914400" y="3124200"/>
                        <a:ext cx="6696635" cy="9144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240973185"/>
              </p:ext>
            </p:extLst>
          </p:nvPr>
        </p:nvGraphicFramePr>
        <p:xfrm>
          <a:off x="838200" y="4343400"/>
          <a:ext cx="7765676" cy="977900"/>
        </p:xfrm>
        <a:graphic>
          <a:graphicData uri="http://schemas.openxmlformats.org/presentationml/2006/ole">
            <mc:AlternateContent xmlns:mc="http://schemas.openxmlformats.org/markup-compatibility/2006">
              <mc:Choice xmlns:v="urn:schemas-microsoft-com:vml" Requires="v">
                <p:oleObj spid="_x0000_s9673" name="公式" r:id="rId5" imgW="3429000" imgH="431800" progId="Equation.3">
                  <p:embed/>
                </p:oleObj>
              </mc:Choice>
              <mc:Fallback>
                <p:oleObj name="公式" r:id="rId5" imgW="3429000" imgH="431800" progId="Equation.3">
                  <p:embed/>
                  <p:pic>
                    <p:nvPicPr>
                      <p:cNvPr id="0" name=""/>
                      <p:cNvPicPr/>
                      <p:nvPr/>
                    </p:nvPicPr>
                    <p:blipFill>
                      <a:blip r:embed="rId6"/>
                      <a:stretch>
                        <a:fillRect/>
                      </a:stretch>
                    </p:blipFill>
                    <p:spPr>
                      <a:xfrm>
                        <a:off x="838200" y="4343400"/>
                        <a:ext cx="7765676" cy="9779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593359064"/>
              </p:ext>
            </p:extLst>
          </p:nvPr>
        </p:nvGraphicFramePr>
        <p:xfrm>
          <a:off x="990600" y="1752600"/>
          <a:ext cx="6804212" cy="914400"/>
        </p:xfrm>
        <a:graphic>
          <a:graphicData uri="http://schemas.openxmlformats.org/presentationml/2006/ole">
            <mc:AlternateContent xmlns:mc="http://schemas.openxmlformats.org/markup-compatibility/2006">
              <mc:Choice xmlns:v="urn:schemas-microsoft-com:vml" Requires="v">
                <p:oleObj spid="_x0000_s9674" name="公式" r:id="rId7" imgW="3213100" imgH="431800" progId="Equation.3">
                  <p:embed/>
                </p:oleObj>
              </mc:Choice>
              <mc:Fallback>
                <p:oleObj name="公式" r:id="rId7" imgW="3213100" imgH="431800" progId="Equation.3">
                  <p:embed/>
                  <p:pic>
                    <p:nvPicPr>
                      <p:cNvPr id="0" name=""/>
                      <p:cNvPicPr/>
                      <p:nvPr/>
                    </p:nvPicPr>
                    <p:blipFill>
                      <a:blip r:embed="rId8"/>
                      <a:stretch>
                        <a:fillRect/>
                      </a:stretch>
                    </p:blipFill>
                    <p:spPr>
                      <a:xfrm>
                        <a:off x="990600" y="1752600"/>
                        <a:ext cx="6804212" cy="914400"/>
                      </a:xfrm>
                      <a:prstGeom prst="rect">
                        <a:avLst/>
                      </a:prstGeom>
                    </p:spPr>
                  </p:pic>
                </p:oleObj>
              </mc:Fallback>
            </mc:AlternateContent>
          </a:graphicData>
        </a:graphic>
      </p:graphicFrame>
    </p:spTree>
    <p:extLst>
      <p:ext uri="{BB962C8B-B14F-4D97-AF65-F5344CB8AC3E}">
        <p14:creationId xmlns:p14="http://schemas.microsoft.com/office/powerpoint/2010/main" val="25433659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p:txBody>
          <a:bodyPr>
            <a:normAutofit/>
          </a:bodyPr>
          <a:lstStyle/>
          <a:p>
            <a:r>
              <a:rPr lang="en-US" dirty="0" smtClean="0"/>
              <a:t>Android Permission System</a:t>
            </a:r>
          </a:p>
          <a:p>
            <a:pPr lvl="1"/>
            <a:r>
              <a:rPr lang="en-US" altLang="zh-CN" dirty="0" smtClean="0"/>
              <a:t>Access control by permission system</a:t>
            </a:r>
          </a:p>
          <a:p>
            <a:pPr lvl="1"/>
            <a:r>
              <a:rPr lang="en-US" altLang="zh-CN" dirty="0" smtClean="0"/>
              <a:t>Few users can understand security implications from requested permissions </a:t>
            </a:r>
          </a:p>
          <a:p>
            <a:r>
              <a:rPr lang="en-US" dirty="0" smtClean="0"/>
              <a:t>User expectation </a:t>
            </a:r>
            <a:r>
              <a:rPr lang="en-US" i="1" dirty="0" err="1" smtClean="0"/>
              <a:t>v.s</a:t>
            </a:r>
            <a:r>
              <a:rPr lang="en-US" i="1" dirty="0" smtClean="0"/>
              <a:t>.</a:t>
            </a:r>
            <a:r>
              <a:rPr lang="en-US" dirty="0" smtClean="0"/>
              <a:t> Application Behavior</a:t>
            </a:r>
          </a:p>
          <a:p>
            <a:pPr lvl="1"/>
            <a:r>
              <a:rPr lang="en-US" dirty="0" smtClean="0"/>
              <a:t>User expectation based on application description</a:t>
            </a:r>
          </a:p>
          <a:p>
            <a:pPr lvl="1"/>
            <a:r>
              <a:rPr lang="en-US" dirty="0" smtClean="0"/>
              <a:t>Permission defines application behavior</a:t>
            </a:r>
          </a:p>
          <a:p>
            <a:pPr lvl="1"/>
            <a:r>
              <a:rPr lang="en-US" dirty="0" smtClean="0"/>
              <a:t>Assess how well permission align with description</a:t>
            </a:r>
            <a:endParaRPr lang="en-US" dirty="0"/>
          </a:p>
        </p:txBody>
      </p:sp>
      <p:sp>
        <p:nvSpPr>
          <p:cNvPr id="4" name="Slide Number Placeholder 3"/>
          <p:cNvSpPr>
            <a:spLocks noGrp="1"/>
          </p:cNvSpPr>
          <p:nvPr>
            <p:ph type="sldNum" sz="quarter" idx="12"/>
          </p:nvPr>
        </p:nvSpPr>
        <p:spPr/>
        <p:txBody>
          <a:bodyPr/>
          <a:lstStyle/>
          <a:p>
            <a:fld id="{B4E3E5EF-7AA6-40DD-AA96-319B0649D502}" type="slidenum">
              <a:rPr lang="en-US" smtClean="0"/>
              <a:pPr/>
              <a:t>4</a:t>
            </a:fld>
            <a:endParaRPr lang="en-US"/>
          </a:p>
        </p:txBody>
      </p:sp>
      <p:pic>
        <p:nvPicPr>
          <p:cNvPr id="6" name="图片 5" descr="motiviation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524000"/>
            <a:ext cx="4396154" cy="4511842"/>
          </a:xfrm>
          <a:prstGeom prst="rect">
            <a:avLst/>
          </a:prstGeom>
        </p:spPr>
      </p:pic>
      <p:pic>
        <p:nvPicPr>
          <p:cNvPr id="8" name="图片 7" descr="motiviation_v2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524000"/>
            <a:ext cx="7403028" cy="4495800"/>
          </a:xfrm>
          <a:prstGeom prst="rect">
            <a:avLst/>
          </a:prstGeom>
        </p:spPr>
      </p:pic>
      <p:pic>
        <p:nvPicPr>
          <p:cNvPr id="5" name="图片 4" descr="motiviation_v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1371600"/>
            <a:ext cx="5453406" cy="4945968"/>
          </a:xfrm>
          <a:prstGeom prst="rect">
            <a:avLst/>
          </a:prstGeom>
        </p:spPr>
      </p:pic>
    </p:spTree>
    <p:extLst>
      <p:ext uri="{BB962C8B-B14F-4D97-AF65-F5344CB8AC3E}">
        <p14:creationId xmlns:p14="http://schemas.microsoft.com/office/powerpoint/2010/main" val="1997511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Systems</a:t>
            </a:r>
            <a:endParaRPr lang="en-US" dirty="0"/>
          </a:p>
        </p:txBody>
      </p:sp>
      <p:sp>
        <p:nvSpPr>
          <p:cNvPr id="3" name="Content Placeholder 2"/>
          <p:cNvSpPr>
            <a:spLocks noGrp="1"/>
          </p:cNvSpPr>
          <p:nvPr>
            <p:ph idx="1"/>
          </p:nvPr>
        </p:nvSpPr>
        <p:spPr>
          <a:xfrm>
            <a:off x="457200" y="1600200"/>
            <a:ext cx="4648200" cy="4525963"/>
          </a:xfrm>
        </p:spPr>
        <p:txBody>
          <a:bodyPr>
            <a:noAutofit/>
          </a:bodyPr>
          <a:lstStyle/>
          <a:p>
            <a:r>
              <a:rPr lang="en-US" dirty="0" smtClean="0"/>
              <a:t>Application developers</a:t>
            </a:r>
            <a:endParaRPr lang="en-US" dirty="0"/>
          </a:p>
          <a:p>
            <a:r>
              <a:rPr lang="en-US" dirty="0" smtClean="0"/>
              <a:t>End users </a:t>
            </a:r>
          </a:p>
          <a:p>
            <a:r>
              <a:rPr lang="en-US" dirty="0" smtClean="0"/>
              <a:t>Requirements:</a:t>
            </a:r>
          </a:p>
          <a:p>
            <a:pPr lvl="1"/>
            <a:r>
              <a:rPr lang="en-US" dirty="0" smtClean="0"/>
              <a:t>Rich semantic information</a:t>
            </a:r>
          </a:p>
          <a:p>
            <a:pPr lvl="1"/>
            <a:r>
              <a:rPr lang="en-US" dirty="0" smtClean="0"/>
              <a:t>Independent of </a:t>
            </a:r>
          </a:p>
          <a:p>
            <a:pPr marL="457200" lvl="1" indent="0">
              <a:buNone/>
            </a:pPr>
            <a:r>
              <a:rPr lang="en-US" dirty="0"/>
              <a:t> </a:t>
            </a:r>
            <a:r>
              <a:rPr lang="en-US" dirty="0" smtClean="0"/>
              <a:t>  external resource</a:t>
            </a:r>
          </a:p>
          <a:p>
            <a:pPr lvl="1"/>
            <a:r>
              <a:rPr lang="en-US" dirty="0" smtClean="0"/>
              <a:t>Automation</a:t>
            </a:r>
          </a:p>
          <a:p>
            <a:pPr lvl="1"/>
            <a:endParaRPr lang="en-US" dirty="0" smtClean="0"/>
          </a:p>
        </p:txBody>
      </p:sp>
      <p:sp>
        <p:nvSpPr>
          <p:cNvPr id="4" name="Slide Number Placeholder 3"/>
          <p:cNvSpPr>
            <a:spLocks noGrp="1"/>
          </p:cNvSpPr>
          <p:nvPr>
            <p:ph type="sldNum" sz="quarter" idx="12"/>
          </p:nvPr>
        </p:nvSpPr>
        <p:spPr/>
        <p:txBody>
          <a:bodyPr/>
          <a:lstStyle/>
          <a:p>
            <a:fld id="{B4E3E5EF-7AA6-40DD-AA96-319B0649D502}" type="slidenum">
              <a:rPr lang="en-US" smtClean="0"/>
              <a:pPr/>
              <a:t>5</a:t>
            </a:fld>
            <a:endParaRPr lang="en-US"/>
          </a:p>
        </p:txBody>
      </p:sp>
      <p:pic>
        <p:nvPicPr>
          <p:cNvPr id="6" name="图片 5" descr="develop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743200"/>
            <a:ext cx="4800600" cy="20859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Challenge &amp; Contributions</a:t>
            </a:r>
            <a:endParaRPr kumimoji="1" lang="zh-CN" altLang="en-US" dirty="0"/>
          </a:p>
        </p:txBody>
      </p:sp>
      <p:sp>
        <p:nvSpPr>
          <p:cNvPr id="3" name="内容占位符 2"/>
          <p:cNvSpPr>
            <a:spLocks noGrp="1"/>
          </p:cNvSpPr>
          <p:nvPr>
            <p:ph idx="1"/>
          </p:nvPr>
        </p:nvSpPr>
        <p:spPr/>
        <p:txBody>
          <a:bodyPr>
            <a:normAutofit fontScale="92500" lnSpcReduction="10000"/>
          </a:bodyPr>
          <a:lstStyle/>
          <a:p>
            <a:r>
              <a:rPr kumimoji="1" lang="en-US" altLang="zh-CN" dirty="0" smtClean="0"/>
              <a:t>Inferring description semantics</a:t>
            </a:r>
          </a:p>
          <a:p>
            <a:pPr lvl="1"/>
            <a:r>
              <a:rPr kumimoji="1" lang="en-US" altLang="zh-CN" dirty="0" smtClean="0"/>
              <a:t>Similar meaning may be conveyed in a vast diversity of natural language text</a:t>
            </a:r>
          </a:p>
          <a:p>
            <a:pPr lvl="1"/>
            <a:r>
              <a:rPr kumimoji="1" lang="en-US" altLang="zh-CN" dirty="0" smtClean="0"/>
              <a:t>“friends”, “contact list”, “address book”</a:t>
            </a:r>
          </a:p>
          <a:p>
            <a:r>
              <a:rPr kumimoji="1" lang="en-US" altLang="zh-CN" dirty="0" smtClean="0"/>
              <a:t>Correlating description semantics with permission semantics</a:t>
            </a:r>
          </a:p>
          <a:p>
            <a:pPr lvl="1"/>
            <a:r>
              <a:rPr kumimoji="1" lang="en-US" altLang="zh-CN" dirty="0"/>
              <a:t>A number of functionalities described may map to the same permission</a:t>
            </a:r>
          </a:p>
          <a:p>
            <a:pPr lvl="1"/>
            <a:r>
              <a:rPr kumimoji="1" lang="en-US" altLang="zh-CN" dirty="0"/>
              <a:t>“enable navigation”, “display map”, “find restaurant nearby</a:t>
            </a:r>
            <a:r>
              <a:rPr kumimoji="1" lang="en-US" altLang="zh-CN" dirty="0" smtClean="0"/>
              <a:t>”</a:t>
            </a:r>
          </a:p>
          <a:p>
            <a:endParaRPr kumimoji="1" lang="en-US" altLang="zh-CN" dirty="0" smtClean="0"/>
          </a:p>
        </p:txBody>
      </p:sp>
      <p:sp>
        <p:nvSpPr>
          <p:cNvPr id="4" name="幻灯片编号占位符 3"/>
          <p:cNvSpPr>
            <a:spLocks noGrp="1"/>
          </p:cNvSpPr>
          <p:nvPr>
            <p:ph type="sldNum" sz="quarter" idx="12"/>
          </p:nvPr>
        </p:nvSpPr>
        <p:spPr/>
        <p:txBody>
          <a:bodyPr/>
          <a:lstStyle/>
          <a:p>
            <a:fld id="{B4E3E5EF-7AA6-40DD-AA96-319B0649D502}" type="slidenum">
              <a:rPr lang="en-US" smtClean="0"/>
              <a:pPr/>
              <a:t>6</a:t>
            </a:fld>
            <a:endParaRPr lang="en-US"/>
          </a:p>
        </p:txBody>
      </p:sp>
      <p:sp>
        <p:nvSpPr>
          <p:cNvPr id="6" name="文本框 5"/>
          <p:cNvSpPr txBox="1"/>
          <p:nvPr/>
        </p:nvSpPr>
        <p:spPr>
          <a:xfrm>
            <a:off x="1295400" y="2341602"/>
            <a:ext cx="7239000" cy="553998"/>
          </a:xfrm>
          <a:prstGeom prst="rect">
            <a:avLst/>
          </a:prstGeom>
          <a:noFill/>
        </p:spPr>
        <p:txBody>
          <a:bodyPr wrap="square" rtlCol="0">
            <a:spAutoFit/>
          </a:bodyPr>
          <a:lstStyle/>
          <a:p>
            <a:pPr marL="0" lvl="1"/>
            <a:r>
              <a:rPr kumimoji="1" lang="en-US" altLang="zh-CN" sz="3000" dirty="0" smtClean="0">
                <a:solidFill>
                  <a:srgbClr val="FF0000"/>
                </a:solidFill>
              </a:rPr>
              <a:t>1. Leverage stat-of-the-art NLP techniques</a:t>
            </a:r>
          </a:p>
        </p:txBody>
      </p:sp>
      <p:sp>
        <p:nvSpPr>
          <p:cNvPr id="7" name="文本框 6"/>
          <p:cNvSpPr txBox="1"/>
          <p:nvPr/>
        </p:nvSpPr>
        <p:spPr>
          <a:xfrm>
            <a:off x="1219200" y="4572000"/>
            <a:ext cx="5943600" cy="553998"/>
          </a:xfrm>
          <a:prstGeom prst="rect">
            <a:avLst/>
          </a:prstGeom>
          <a:noFill/>
        </p:spPr>
        <p:txBody>
          <a:bodyPr wrap="square" rtlCol="0">
            <a:spAutoFit/>
          </a:bodyPr>
          <a:lstStyle/>
          <a:p>
            <a:pPr marL="0" lvl="1"/>
            <a:r>
              <a:rPr kumimoji="1" lang="en-US" altLang="zh-CN" sz="3000" dirty="0" smtClean="0">
                <a:solidFill>
                  <a:srgbClr val="FF0000"/>
                </a:solidFill>
              </a:rPr>
              <a:t>2. Design a learning</a:t>
            </a:r>
            <a:r>
              <a:rPr kumimoji="1" lang="en-US" altLang="zh-CN" sz="3000" dirty="0">
                <a:solidFill>
                  <a:srgbClr val="FF0000"/>
                </a:solidFill>
              </a:rPr>
              <a:t>-based </a:t>
            </a:r>
            <a:r>
              <a:rPr kumimoji="1" lang="en-US" altLang="zh-CN" sz="3000" dirty="0" smtClean="0">
                <a:solidFill>
                  <a:srgbClr val="FF0000"/>
                </a:solidFill>
              </a:rPr>
              <a:t>algorithm</a:t>
            </a:r>
            <a:endParaRPr kumimoji="1" lang="en-US" altLang="zh-CN" sz="3000" dirty="0">
              <a:solidFill>
                <a:srgbClr val="FF0000"/>
              </a:solidFill>
            </a:endParaRPr>
          </a:p>
        </p:txBody>
      </p:sp>
    </p:spTree>
    <p:extLst>
      <p:ext uri="{BB962C8B-B14F-4D97-AF65-F5344CB8AC3E}">
        <p14:creationId xmlns:p14="http://schemas.microsoft.com/office/powerpoint/2010/main" val="1378176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System Prototype</a:t>
            </a:r>
            <a:endParaRPr kumimoji="1" lang="zh-CN" altLang="en-US" dirty="0"/>
          </a:p>
        </p:txBody>
      </p:sp>
      <p:sp>
        <p:nvSpPr>
          <p:cNvPr id="3" name="内容占位符 2"/>
          <p:cNvSpPr>
            <a:spLocks noGrp="1"/>
          </p:cNvSpPr>
          <p:nvPr>
            <p:ph idx="1"/>
          </p:nvPr>
        </p:nvSpPr>
        <p:spPr/>
        <p:txBody>
          <a:bodyPr/>
          <a:lstStyle/>
          <a:p>
            <a:r>
              <a:rPr kumimoji="1" lang="en-US" altLang="zh-CN" dirty="0" smtClean="0"/>
              <a:t>Available on Google Play</a:t>
            </a:r>
          </a:p>
          <a:p>
            <a:pPr lvl="1"/>
            <a:r>
              <a:rPr lang="en-US" altLang="zh-CN" dirty="0"/>
              <a:t>https://</a:t>
            </a:r>
            <a:r>
              <a:rPr lang="en-US" altLang="zh-CN" dirty="0" err="1"/>
              <a:t>play.google.com</a:t>
            </a:r>
            <a:r>
              <a:rPr lang="en-US" altLang="zh-CN" dirty="0"/>
              <a:t>/store/apps/</a:t>
            </a:r>
            <a:r>
              <a:rPr lang="en-US" altLang="zh-CN" dirty="0" err="1"/>
              <a:t>details?id</a:t>
            </a:r>
            <a:r>
              <a:rPr lang="en-US" altLang="zh-CN" dirty="0"/>
              <a:t>=com.version1.</a:t>
            </a:r>
            <a:r>
              <a:rPr lang="en-US" altLang="zh-CN" dirty="0" smtClean="0"/>
              <a:t>autocog</a:t>
            </a:r>
            <a:endParaRPr lang="en-US" altLang="zh-CN"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7</a:t>
            </a:fld>
            <a:endParaRPr lang="en-US"/>
          </a:p>
        </p:txBody>
      </p:sp>
    </p:spTree>
    <p:extLst>
      <p:ext uri="{BB962C8B-B14F-4D97-AF65-F5344CB8AC3E}">
        <p14:creationId xmlns:p14="http://schemas.microsoft.com/office/powerpoint/2010/main" val="11659356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smtClean="0">
                <a:solidFill>
                  <a:schemeClr val="bg1">
                    <a:lumMod val="65000"/>
                  </a:schemeClr>
                </a:solidFill>
              </a:rPr>
              <a:t>Problem Statement</a:t>
            </a:r>
          </a:p>
          <a:p>
            <a:r>
              <a:rPr kumimoji="1" lang="en-US" altLang="zh-CN" dirty="0" smtClean="0"/>
              <a:t>Approach &amp; Design</a:t>
            </a:r>
          </a:p>
          <a:p>
            <a:pPr lvl="1"/>
            <a:r>
              <a:rPr kumimoji="1" lang="en-US" altLang="zh-CN" dirty="0" smtClean="0"/>
              <a:t>Description Semantics (DS) Model</a:t>
            </a:r>
          </a:p>
          <a:p>
            <a:pPr lvl="1"/>
            <a:r>
              <a:rPr kumimoji="1" lang="en-US" altLang="zh-CN" dirty="0" smtClean="0"/>
              <a:t>Description-to-Permission Relatedness (DPR) Model</a:t>
            </a:r>
          </a:p>
          <a:p>
            <a:r>
              <a:rPr kumimoji="1" lang="en-US" altLang="zh-CN" dirty="0" smtClean="0">
                <a:solidFill>
                  <a:schemeClr val="bg1">
                    <a:lumMod val="65000"/>
                  </a:schemeClr>
                </a:solidFill>
              </a:rPr>
              <a:t>Evaluation</a:t>
            </a:r>
          </a:p>
          <a:p>
            <a:r>
              <a:rPr kumimoji="1" lang="en-US" altLang="zh-CN" dirty="0" smtClean="0">
                <a:solidFill>
                  <a:schemeClr val="bg1">
                    <a:lumMod val="65000"/>
                  </a:schemeClr>
                </a:solidFill>
              </a:rPr>
              <a:t>Conclusion</a:t>
            </a:r>
          </a:p>
          <a:p>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8</a:t>
            </a:fld>
            <a:endParaRPr lang="en-US"/>
          </a:p>
        </p:txBody>
      </p:sp>
    </p:spTree>
    <p:extLst>
      <p:ext uri="{BB962C8B-B14F-4D97-AF65-F5344CB8AC3E}">
        <p14:creationId xmlns:p14="http://schemas.microsoft.com/office/powerpoint/2010/main" val="19496767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System Overview</a:t>
            </a:r>
            <a:endParaRPr kumimoji="1" lang="zh-CN" altLang="en-US" dirty="0"/>
          </a:p>
        </p:txBody>
      </p:sp>
      <p:sp>
        <p:nvSpPr>
          <p:cNvPr id="4" name="幻灯片编号占位符 3"/>
          <p:cNvSpPr>
            <a:spLocks noGrp="1"/>
          </p:cNvSpPr>
          <p:nvPr>
            <p:ph type="sldNum" sz="quarter" idx="12"/>
          </p:nvPr>
        </p:nvSpPr>
        <p:spPr/>
        <p:txBody>
          <a:bodyPr/>
          <a:lstStyle/>
          <a:p>
            <a:fld id="{B4E3E5EF-7AA6-40DD-AA96-319B0649D502}" type="slidenum">
              <a:rPr lang="en-US" smtClean="0"/>
              <a:pPr/>
              <a:t>9</a:t>
            </a:fld>
            <a:endParaRPr lang="en-US"/>
          </a:p>
        </p:txBody>
      </p:sp>
      <p:pic>
        <p:nvPicPr>
          <p:cNvPr id="8" name="内容占位符 7" descr="newnewsysframe1.png"/>
          <p:cNvPicPr>
            <a:picLocks noGrp="1" noChangeAspect="1"/>
          </p:cNvPicPr>
          <p:nvPr>
            <p:ph idx="1"/>
          </p:nvPr>
        </p:nvPicPr>
        <p:blipFill>
          <a:blip r:embed="rId2" cstate="print">
            <a:extLst>
              <a:ext uri="{28A0092B-C50C-407E-A947-70E740481C1C}">
                <a14:useLocalDpi xmlns:a14="http://schemas.microsoft.com/office/drawing/2010/main" val="0"/>
              </a:ext>
            </a:extLst>
          </a:blip>
          <a:srcRect t="-7338" b="-7338"/>
          <a:stretch>
            <a:fillRect/>
          </a:stretch>
        </p:blipFill>
        <p:spPr/>
      </p:pic>
    </p:spTree>
    <p:extLst>
      <p:ext uri="{BB962C8B-B14F-4D97-AF65-F5344CB8AC3E}">
        <p14:creationId xmlns:p14="http://schemas.microsoft.com/office/powerpoint/2010/main" val="31235083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11081</TotalTime>
  <Words>2094</Words>
  <Application>Microsoft Macintosh PowerPoint</Application>
  <PresentationFormat>全屏显示(4:3)</PresentationFormat>
  <Paragraphs>308</Paragraphs>
  <Slides>33</Slides>
  <Notes>18</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33</vt:i4>
      </vt:variant>
    </vt:vector>
  </HeadingPairs>
  <TitlesOfParts>
    <vt:vector size="35" baseType="lpstr">
      <vt:lpstr>Office Theme</vt:lpstr>
      <vt:lpstr>公式</vt:lpstr>
      <vt:lpstr>AutoCog: Measuring the Description-to-permission Fidelity in Android Applications</vt:lpstr>
      <vt:lpstr>Outline</vt:lpstr>
      <vt:lpstr>Outline</vt:lpstr>
      <vt:lpstr>Motivations</vt:lpstr>
      <vt:lpstr>Desired Systems</vt:lpstr>
      <vt:lpstr>Challenge &amp; Contributions</vt:lpstr>
      <vt:lpstr>System Prototype</vt:lpstr>
      <vt:lpstr>Outline</vt:lpstr>
      <vt:lpstr>System Overview</vt:lpstr>
      <vt:lpstr>System Overview</vt:lpstr>
      <vt:lpstr>System Overview</vt:lpstr>
      <vt:lpstr>Ontology modeling</vt:lpstr>
      <vt:lpstr>Description Semantics Model (Contribution 1)</vt:lpstr>
      <vt:lpstr>Description-to-Permission  Relatedness (DPR) Model (Contribution 2)</vt:lpstr>
      <vt:lpstr>Samples in DPR Model</vt:lpstr>
      <vt:lpstr>Learning Algorithm for DPR</vt:lpstr>
      <vt:lpstr>Learning Algorithm for DPR(cont’d)</vt:lpstr>
      <vt:lpstr>Outline</vt:lpstr>
      <vt:lpstr>Evaluation</vt:lpstr>
      <vt:lpstr>Closely Related Work</vt:lpstr>
      <vt:lpstr>Accuracy Comparison</vt:lpstr>
      <vt:lpstr>Results</vt:lpstr>
      <vt:lpstr>Conclusions</vt:lpstr>
      <vt:lpstr>AutoCog App</vt:lpstr>
      <vt:lpstr>PowerPoint 演示文稿</vt:lpstr>
      <vt:lpstr>NLP Module</vt:lpstr>
      <vt:lpstr>Description-to-Permission  Relatedness (DPR) Model (Contribution 2)</vt:lpstr>
      <vt:lpstr>Decision</vt:lpstr>
      <vt:lpstr>Deployment</vt:lpstr>
      <vt:lpstr>DPR Model (cont’d)</vt:lpstr>
      <vt:lpstr>Measurement Results</vt:lpstr>
      <vt:lpstr>Backup</vt:lpstr>
      <vt:lpstr>Back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AppsPlayground: Automatic Security Analysis of Android Applications</dc:title>
  <dc:creator>vaibhav</dc:creator>
  <cp:lastModifiedBy>Zhengyang Qu</cp:lastModifiedBy>
  <cp:revision>223</cp:revision>
  <dcterms:created xsi:type="dcterms:W3CDTF">2013-02-06T16:22:28Z</dcterms:created>
  <dcterms:modified xsi:type="dcterms:W3CDTF">2014-11-06T23:45:53Z</dcterms:modified>
</cp:coreProperties>
</file>