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1"/>
  </p:notesMasterIdLst>
  <p:handoutMasterIdLst>
    <p:handoutMasterId r:id="rId32"/>
  </p:handoutMasterIdLst>
  <p:sldIdLst>
    <p:sldId id="313" r:id="rId2"/>
    <p:sldId id="657" r:id="rId3"/>
    <p:sldId id="654" r:id="rId4"/>
    <p:sldId id="661" r:id="rId5"/>
    <p:sldId id="656" r:id="rId6"/>
    <p:sldId id="662" r:id="rId7"/>
    <p:sldId id="663" r:id="rId8"/>
    <p:sldId id="668" r:id="rId9"/>
    <p:sldId id="669" r:id="rId10"/>
    <p:sldId id="671" r:id="rId11"/>
    <p:sldId id="670" r:id="rId12"/>
    <p:sldId id="673" r:id="rId13"/>
    <p:sldId id="686" r:id="rId14"/>
    <p:sldId id="681" r:id="rId15"/>
    <p:sldId id="674" r:id="rId16"/>
    <p:sldId id="676" r:id="rId17"/>
    <p:sldId id="677" r:id="rId18"/>
    <p:sldId id="678" r:id="rId19"/>
    <p:sldId id="682" r:id="rId20"/>
    <p:sldId id="679" r:id="rId21"/>
    <p:sldId id="638" r:id="rId22"/>
    <p:sldId id="666" r:id="rId23"/>
    <p:sldId id="659" r:id="rId24"/>
    <p:sldId id="667" r:id="rId25"/>
    <p:sldId id="680" r:id="rId26"/>
    <p:sldId id="664" r:id="rId27"/>
    <p:sldId id="675" r:id="rId28"/>
    <p:sldId id="683" r:id="rId29"/>
    <p:sldId id="685" r:id="rId30"/>
  </p:sldIdLst>
  <p:sldSz cx="9144000" cy="6858000" type="screen4x3"/>
  <p:notesSz cx="6997700" cy="9271000"/>
  <p:defaultTextStyle>
    <a:defPPr>
      <a:defRPr lang="zh-CN"/>
    </a:defPPr>
    <a:lvl1pPr algn="l" rtl="0" fontAlgn="base">
      <a:spcBef>
        <a:spcPct val="0"/>
      </a:spcBef>
      <a:spcAft>
        <a:spcPct val="0"/>
      </a:spcAft>
      <a:defRPr sz="2800" i="1" kern="1200">
        <a:solidFill>
          <a:schemeClr val="folHlink"/>
        </a:solidFill>
        <a:latin typeface="Arial" charset="0"/>
        <a:ea typeface="宋体" charset="-122"/>
        <a:cs typeface="Arial" charset="0"/>
      </a:defRPr>
    </a:lvl1pPr>
    <a:lvl2pPr marL="457200" algn="l" rtl="0" fontAlgn="base">
      <a:spcBef>
        <a:spcPct val="0"/>
      </a:spcBef>
      <a:spcAft>
        <a:spcPct val="0"/>
      </a:spcAft>
      <a:defRPr sz="2800" i="1" kern="1200">
        <a:solidFill>
          <a:schemeClr val="folHlink"/>
        </a:solidFill>
        <a:latin typeface="Arial" charset="0"/>
        <a:ea typeface="宋体" charset="-122"/>
        <a:cs typeface="Arial" charset="0"/>
      </a:defRPr>
    </a:lvl2pPr>
    <a:lvl3pPr marL="914400" algn="l" rtl="0" fontAlgn="base">
      <a:spcBef>
        <a:spcPct val="0"/>
      </a:spcBef>
      <a:spcAft>
        <a:spcPct val="0"/>
      </a:spcAft>
      <a:defRPr sz="2800" i="1" kern="1200">
        <a:solidFill>
          <a:schemeClr val="folHlink"/>
        </a:solidFill>
        <a:latin typeface="Arial" charset="0"/>
        <a:ea typeface="宋体" charset="-122"/>
        <a:cs typeface="Arial" charset="0"/>
      </a:defRPr>
    </a:lvl3pPr>
    <a:lvl4pPr marL="1371600" algn="l" rtl="0" fontAlgn="base">
      <a:spcBef>
        <a:spcPct val="0"/>
      </a:spcBef>
      <a:spcAft>
        <a:spcPct val="0"/>
      </a:spcAft>
      <a:defRPr sz="2800" i="1" kern="1200">
        <a:solidFill>
          <a:schemeClr val="folHlink"/>
        </a:solidFill>
        <a:latin typeface="Arial" charset="0"/>
        <a:ea typeface="宋体" charset="-122"/>
        <a:cs typeface="Arial" charset="0"/>
      </a:defRPr>
    </a:lvl4pPr>
    <a:lvl5pPr marL="1828800" algn="l" rtl="0" fontAlgn="base">
      <a:spcBef>
        <a:spcPct val="0"/>
      </a:spcBef>
      <a:spcAft>
        <a:spcPct val="0"/>
      </a:spcAft>
      <a:defRPr sz="2800" i="1" kern="1200">
        <a:solidFill>
          <a:schemeClr val="folHlink"/>
        </a:solidFill>
        <a:latin typeface="Arial" charset="0"/>
        <a:ea typeface="宋体" charset="-122"/>
        <a:cs typeface="Arial" charset="0"/>
      </a:defRPr>
    </a:lvl5pPr>
    <a:lvl6pPr marL="2286000" algn="l" defTabSz="914400" rtl="0" eaLnBrk="1" latinLnBrk="0" hangingPunct="1">
      <a:defRPr sz="2800" i="1" kern="1200">
        <a:solidFill>
          <a:schemeClr val="folHlink"/>
        </a:solidFill>
        <a:latin typeface="Arial" charset="0"/>
        <a:ea typeface="宋体" charset="-122"/>
        <a:cs typeface="Arial" charset="0"/>
      </a:defRPr>
    </a:lvl6pPr>
    <a:lvl7pPr marL="2743200" algn="l" defTabSz="914400" rtl="0" eaLnBrk="1" latinLnBrk="0" hangingPunct="1">
      <a:defRPr sz="2800" i="1" kern="1200">
        <a:solidFill>
          <a:schemeClr val="folHlink"/>
        </a:solidFill>
        <a:latin typeface="Arial" charset="0"/>
        <a:ea typeface="宋体" charset="-122"/>
        <a:cs typeface="Arial" charset="0"/>
      </a:defRPr>
    </a:lvl7pPr>
    <a:lvl8pPr marL="3200400" algn="l" defTabSz="914400" rtl="0" eaLnBrk="1" latinLnBrk="0" hangingPunct="1">
      <a:defRPr sz="2800" i="1" kern="1200">
        <a:solidFill>
          <a:schemeClr val="folHlink"/>
        </a:solidFill>
        <a:latin typeface="Arial" charset="0"/>
        <a:ea typeface="宋体" charset="-122"/>
        <a:cs typeface="Arial" charset="0"/>
      </a:defRPr>
    </a:lvl8pPr>
    <a:lvl9pPr marL="3657600" algn="l" defTabSz="914400" rtl="0" eaLnBrk="1" latinLnBrk="0" hangingPunct="1">
      <a:defRPr sz="2800" i="1" kern="1200">
        <a:solidFill>
          <a:schemeClr val="folHlink"/>
        </a:solidFill>
        <a:latin typeface="Arial" charset="0"/>
        <a:ea typeface="宋体" charset="-122"/>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3300"/>
    <a:srgbClr val="FF6600"/>
    <a:srgbClr val="3399FF"/>
    <a:srgbClr val="66FF33"/>
    <a:srgbClr val="CC3300"/>
    <a:srgbClr val="0000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6661" autoAdjust="0"/>
  </p:normalViewPr>
  <p:slideViewPr>
    <p:cSldViewPr>
      <p:cViewPr>
        <p:scale>
          <a:sx n="70" d="100"/>
          <a:sy n="70" d="100"/>
        </p:scale>
        <p:origin x="846" y="-240"/>
      </p:cViewPr>
      <p:guideLst>
        <p:guide orient="horz" pos="2160"/>
        <p:guide pos="2880"/>
      </p:guideLst>
    </p:cSldViewPr>
  </p:slideViewPr>
  <p:outlineViewPr>
    <p:cViewPr>
      <p:scale>
        <a:sx n="33" d="100"/>
        <a:sy n="33" d="100"/>
      </p:scale>
      <p:origin x="48" y="7812"/>
    </p:cViewPr>
  </p:outlineViewPr>
  <p:notesTextViewPr>
    <p:cViewPr>
      <p:scale>
        <a:sx n="100" d="100"/>
        <a:sy n="100" d="100"/>
      </p:scale>
      <p:origin x="0" y="0"/>
    </p:cViewPr>
  </p:notesTextViewPr>
  <p:sorterViewPr>
    <p:cViewPr>
      <p:scale>
        <a:sx n="66" d="100"/>
        <a:sy n="66" d="100"/>
      </p:scale>
      <p:origin x="0" y="-1637"/>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2.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3.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solidFill>
                <a:latin typeface="+mn-lt"/>
                <a:ea typeface="+mn-ea"/>
                <a:cs typeface="+mn-cs"/>
              </a:defRPr>
            </a:pPr>
            <a:r>
              <a:rPr lang="en-US" altLang="zh-CN" sz="2800" dirty="0">
                <a:solidFill>
                  <a:schemeClr val="tx1"/>
                </a:solidFill>
              </a:rPr>
              <a:t>SSL/TLS </a:t>
            </a:r>
            <a:r>
              <a:rPr lang="en-US" altLang="zh-CN" sz="2800" dirty="0" smtClean="0">
                <a:solidFill>
                  <a:schemeClr val="tx1"/>
                </a:solidFill>
              </a:rPr>
              <a:t>apps </a:t>
            </a:r>
            <a:r>
              <a:rPr lang="en-US" altLang="zh-CN" sz="2800" dirty="0">
                <a:solidFill>
                  <a:schemeClr val="tx1"/>
                </a:solidFill>
              </a:rPr>
              <a:t>in Ubuntu 12.04</a:t>
            </a:r>
          </a:p>
        </c:rich>
      </c:tx>
      <c:layout/>
      <c:overlay val="0"/>
      <c:spPr>
        <a:noFill/>
        <a:ln>
          <a:noFill/>
        </a:ln>
        <a:effectLst/>
      </c:spPr>
      <c:txPr>
        <a:bodyPr rot="0" spcFirstLastPara="1" vertOverflow="ellipsis" vert="horz" wrap="square" anchor="ctr" anchorCtr="1"/>
        <a:lstStyle/>
        <a:p>
          <a:pPr>
            <a:defRPr sz="2800" b="0" i="0" u="none" strike="noStrike" kern="1200" spc="0" baseline="0">
              <a:solidFill>
                <a:schemeClr val="tx1"/>
              </a:solidFill>
              <a:latin typeface="+mn-lt"/>
              <a:ea typeface="+mn-ea"/>
              <a:cs typeface="+mn-cs"/>
            </a:defRPr>
          </a:pPr>
          <a:endParaRPr lang="zh-CN"/>
        </a:p>
      </c:txPr>
    </c:title>
    <c:autoTitleDeleted val="0"/>
    <c:plotArea>
      <c:layout/>
      <c:pieChart>
        <c:varyColors val="1"/>
        <c:ser>
          <c:idx val="0"/>
          <c:order val="0"/>
          <c:tx>
            <c:strRef>
              <c:f>Sheet1!$B$1</c:f>
              <c:strCache>
                <c:ptCount val="1"/>
                <c:pt idx="0">
                  <c:v>SSL/TLS applications in Ubuntu 12.04</c:v>
                </c:pt>
              </c:strCache>
            </c:strRef>
          </c:tx>
          <c:explosion val="1"/>
          <c:dPt>
            <c:idx val="0"/>
            <c:bubble3D val="0"/>
            <c:spPr>
              <a:solidFill>
                <a:schemeClr val="accent1"/>
              </a:solidFill>
              <a:ln w="19050">
                <a:solidFill>
                  <a:schemeClr val="lt1"/>
                </a:solidFill>
              </a:ln>
              <a:effectLst/>
            </c:spPr>
          </c:dPt>
          <c:dPt>
            <c:idx val="1"/>
            <c:bubble3D val="0"/>
            <c:explosion val="0"/>
            <c:spPr>
              <a:solidFill>
                <a:schemeClr val="accent2"/>
              </a:solidFill>
              <a:ln w="19050">
                <a:solidFill>
                  <a:schemeClr val="lt1"/>
                </a:solidFill>
              </a:ln>
              <a:effectLst/>
            </c:spPr>
          </c:dPt>
          <c:dLbls>
            <c:dLbl>
              <c:idx val="0"/>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bg1"/>
                      </a:solidFill>
                      <a:latin typeface="+mn-lt"/>
                      <a:ea typeface="+mn-ea"/>
                      <a:cs typeface="+mn-cs"/>
                    </a:defRPr>
                  </a:pPr>
                  <a:endParaRPr lang="zh-CN"/>
                </a:p>
              </c:txPr>
              <c:dLblPos val="ctr"/>
              <c:showLegendKey val="0"/>
              <c:showVal val="1"/>
              <c:showCatName val="0"/>
              <c:showSerName val="0"/>
              <c:showPercent val="0"/>
              <c:showBubbleSize val="0"/>
            </c:dLbl>
            <c:dLbl>
              <c:idx val="1"/>
              <c:layout>
                <c:manualLayout>
                  <c:x val="0.20659673537680173"/>
                  <c:y val="0.15763384237141956"/>
                </c:manualLayout>
              </c:layout>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bg1"/>
                      </a:solidFill>
                      <a:latin typeface="+mn-lt"/>
                      <a:ea typeface="+mn-ea"/>
                      <a:cs typeface="+mn-cs"/>
                    </a:defRPr>
                  </a:pPr>
                  <a:endParaRPr lang="zh-CN"/>
                </a:p>
              </c:txPr>
              <c:dLblPos val="bestFi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1">
                        <a:lumMod val="75000"/>
                        <a:lumOff val="25000"/>
                      </a:schemeClr>
                    </a:solidFill>
                    <a:latin typeface="+mn-lt"/>
                    <a:ea typeface="+mn-ea"/>
                    <a:cs typeface="+mn-cs"/>
                  </a:defRPr>
                </a:pPr>
                <a:endParaRPr lang="zh-CN"/>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OpenSSL app</c:v>
                </c:pt>
                <c:pt idx="1">
                  <c:v>GnuTLS app</c:v>
                </c:pt>
              </c:strCache>
            </c:strRef>
          </c:cat>
          <c:val>
            <c:numRef>
              <c:f>Sheet1!$B$2:$B$3</c:f>
              <c:numCache>
                <c:formatCode>General</c:formatCode>
                <c:ptCount val="2"/>
                <c:pt idx="0">
                  <c:v>349</c:v>
                </c:pt>
                <c:pt idx="1">
                  <c:v>138</c:v>
                </c:pt>
              </c:numCache>
            </c:numRef>
          </c:val>
        </c:ser>
        <c:dLbls>
          <c:dLblPos val="ctr"/>
          <c:showLegendKey val="0"/>
          <c:showVal val="1"/>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Times New Roman" panose="02020603050405020304" pitchFamily="18" charset="0"/>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0" i="0" u="none" strike="noStrike" kern="1200" spc="0" baseline="0">
                <a:solidFill>
                  <a:schemeClr val="tx2"/>
                </a:solidFill>
                <a:latin typeface="+mn-lt"/>
                <a:ea typeface="+mn-ea"/>
                <a:cs typeface="+mn-cs"/>
              </a:defRPr>
            </a:pPr>
            <a:r>
              <a:rPr lang="en-US" altLang="zh-CN" sz="2800" dirty="0">
                <a:solidFill>
                  <a:schemeClr val="tx2"/>
                </a:solidFill>
              </a:rPr>
              <a:t>Analysis </a:t>
            </a:r>
            <a:r>
              <a:rPr lang="en-US" altLang="zh-CN" sz="2800" dirty="0" smtClean="0">
                <a:solidFill>
                  <a:schemeClr val="tx2"/>
                </a:solidFill>
              </a:rPr>
              <a:t>Coverage</a:t>
            </a:r>
          </a:p>
          <a:p>
            <a:pPr>
              <a:defRPr sz="3200">
                <a:solidFill>
                  <a:schemeClr val="tx2"/>
                </a:solidFill>
              </a:defRPr>
            </a:pPr>
            <a:endParaRPr lang="en-US" altLang="zh-CN" dirty="0" smtClean="0">
              <a:solidFill>
                <a:schemeClr val="tx2"/>
              </a:solidFill>
            </a:endParaRPr>
          </a:p>
        </c:rich>
      </c:tx>
      <c:layout/>
      <c:overlay val="0"/>
      <c:spPr>
        <a:noFill/>
        <a:ln>
          <a:noFill/>
        </a:ln>
        <a:effectLst/>
      </c:spPr>
      <c:txPr>
        <a:bodyPr rot="0" spcFirstLastPara="1" vertOverflow="ellipsis" vert="horz" wrap="square" anchor="ctr" anchorCtr="1"/>
        <a:lstStyle/>
        <a:p>
          <a:pPr>
            <a:defRPr sz="3200" b="0" i="0" u="none" strike="noStrike" kern="1200" spc="0" baseline="0">
              <a:solidFill>
                <a:schemeClr val="tx2"/>
              </a:solidFill>
              <a:latin typeface="+mn-lt"/>
              <a:ea typeface="+mn-ea"/>
              <a:cs typeface="+mn-cs"/>
            </a:defRPr>
          </a:pPr>
          <a:endParaRPr lang="zh-CN"/>
        </a:p>
      </c:txPr>
    </c:title>
    <c:autoTitleDeleted val="0"/>
    <c:plotArea>
      <c:layout/>
      <c:pieChart>
        <c:varyColors val="1"/>
        <c:ser>
          <c:idx val="0"/>
          <c:order val="0"/>
          <c:tx>
            <c:strRef>
              <c:f>Sheet1!$B$1</c:f>
              <c:strCache>
                <c:ptCount val="1"/>
                <c:pt idx="0">
                  <c:v>Analysis Coverage</c:v>
                </c:pt>
              </c:strCache>
            </c:strRef>
          </c:tx>
          <c:dPt>
            <c:idx val="0"/>
            <c:bubble3D val="0"/>
            <c:spPr>
              <a:solidFill>
                <a:srgbClr val="00B050"/>
              </a:solidFill>
              <a:ln w="19050">
                <a:solidFill>
                  <a:schemeClr val="lt1"/>
                </a:solidFill>
              </a:ln>
              <a:effectLst/>
            </c:spPr>
          </c:dPt>
          <c:dPt>
            <c:idx val="1"/>
            <c:bubble3D val="0"/>
            <c:spPr>
              <a:solidFill>
                <a:srgbClr val="FF0000"/>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bg1"/>
                    </a:solidFill>
                    <a:latin typeface="+mn-lt"/>
                    <a:ea typeface="+mn-ea"/>
                    <a:cs typeface="+mn-cs"/>
                  </a:defRPr>
                </a:pPr>
                <a:endParaRPr lang="zh-CN"/>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Sheet1!$A$2:$A$3</c:f>
              <c:strCache>
                <c:ptCount val="2"/>
                <c:pt idx="0">
                  <c:v>App sucesseed analyzed </c:v>
                </c:pt>
                <c:pt idx="1">
                  <c:v>App failed in analysis</c:v>
                </c:pt>
              </c:strCache>
            </c:strRef>
          </c:cat>
          <c:val>
            <c:numRef>
              <c:f>Sheet1!$B$2:$B$3</c:f>
              <c:numCache>
                <c:formatCode>General</c:formatCode>
                <c:ptCount val="2"/>
                <c:pt idx="0">
                  <c:v>381</c:v>
                </c:pt>
                <c:pt idx="1">
                  <c:v>104</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24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endParaRPr lang="en-US"/>
          </a:p>
        </p:txBody>
      </p:sp>
      <p:sp>
        <p:nvSpPr>
          <p:cNvPr id="2324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endParaRPr lang="en-US"/>
          </a:p>
        </p:txBody>
      </p:sp>
      <p:sp>
        <p:nvSpPr>
          <p:cNvPr id="232452" name="Rectangle 4"/>
          <p:cNvSpPr>
            <a:spLocks noGrp="1" noChangeArrowheads="1"/>
          </p:cNvSpPr>
          <p:nvPr>
            <p:ph type="ftr" sz="quarter" idx="2"/>
          </p:nvPr>
        </p:nvSpPr>
        <p:spPr bwMode="auto">
          <a:xfrm>
            <a:off x="0"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endParaRPr lang="en-US"/>
          </a:p>
        </p:txBody>
      </p:sp>
      <p:sp>
        <p:nvSpPr>
          <p:cNvPr id="232453" name="Rectangle 5"/>
          <p:cNvSpPr>
            <a:spLocks noGrp="1" noChangeArrowheads="1"/>
          </p:cNvSpPr>
          <p:nvPr>
            <p:ph type="sldNum" sz="quarter" idx="3"/>
          </p:nvPr>
        </p:nvSpPr>
        <p:spPr bwMode="auto">
          <a:xfrm>
            <a:off x="3963988"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fld id="{E9BF452F-3607-4962-9F87-8984A45BF46F}" type="slidenum">
              <a:rPr lang="en-US"/>
              <a:pPr>
                <a:defRPr/>
              </a:pPr>
              <a:t>‹#›</a:t>
            </a:fld>
            <a:endParaRPr lang="en-US"/>
          </a:p>
        </p:txBody>
      </p:sp>
    </p:spTree>
    <p:extLst>
      <p:ext uri="{BB962C8B-B14F-4D97-AF65-F5344CB8AC3E}">
        <p14:creationId xmlns:p14="http://schemas.microsoft.com/office/powerpoint/2010/main" val="16969160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endParaRPr lang="en-US" altLang="zh-CN"/>
          </a:p>
        </p:txBody>
      </p:sp>
      <p:sp>
        <p:nvSpPr>
          <p:cNvPr id="3075"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endParaRPr lang="en-US" altLang="zh-CN"/>
          </a:p>
        </p:txBody>
      </p:sp>
      <p:sp>
        <p:nvSpPr>
          <p:cNvPr id="16388" name="Rectangle 4"/>
          <p:cNvSpPr>
            <a:spLocks noGrp="1" noRot="1" noChangeAspec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0088" y="4403725"/>
            <a:ext cx="5597525" cy="41719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3078" name="Rectangle 6"/>
          <p:cNvSpPr>
            <a:spLocks noGrp="1" noChangeArrowheads="1"/>
          </p:cNvSpPr>
          <p:nvPr>
            <p:ph type="ftr" sz="quarter" idx="4"/>
          </p:nvPr>
        </p:nvSpPr>
        <p:spPr bwMode="auto">
          <a:xfrm>
            <a:off x="0"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endParaRPr lang="en-US" altLang="zh-CN"/>
          </a:p>
        </p:txBody>
      </p:sp>
      <p:sp>
        <p:nvSpPr>
          <p:cNvPr id="3079" name="Rectangle 7"/>
          <p:cNvSpPr>
            <a:spLocks noGrp="1" noChangeArrowheads="1"/>
          </p:cNvSpPr>
          <p:nvPr>
            <p:ph type="sldNum" sz="quarter" idx="5"/>
          </p:nvPr>
        </p:nvSpPr>
        <p:spPr bwMode="auto">
          <a:xfrm>
            <a:off x="3963988"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lnSpc>
                <a:spcPct val="100000"/>
              </a:lnSpc>
              <a:spcBef>
                <a:spcPct val="0"/>
              </a:spcBef>
              <a:buFontTx/>
              <a:buNone/>
              <a:defRPr sz="1200" i="0">
                <a:solidFill>
                  <a:schemeClr val="tx1"/>
                </a:solidFill>
                <a:latin typeface="Arial" pitchFamily="34" charset="0"/>
                <a:ea typeface="宋体" pitchFamily="2" charset="-122"/>
                <a:cs typeface="Arial" pitchFamily="34" charset="0"/>
              </a:defRPr>
            </a:lvl1pPr>
          </a:lstStyle>
          <a:p>
            <a:pPr>
              <a:defRPr/>
            </a:pPr>
            <a:fld id="{2881F531-E032-4645-AAFA-AE77675FB02F}" type="slidenum">
              <a:rPr lang="en-US" altLang="zh-CN"/>
              <a:pPr>
                <a:defRPr/>
              </a:pPr>
              <a:t>‹#›</a:t>
            </a:fld>
            <a:endParaRPr lang="en-US" altLang="zh-CN"/>
          </a:p>
        </p:txBody>
      </p:sp>
    </p:spTree>
    <p:extLst>
      <p:ext uri="{BB962C8B-B14F-4D97-AF65-F5344CB8AC3E}">
        <p14:creationId xmlns:p14="http://schemas.microsoft.com/office/powerpoint/2010/main" val="24588539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01D41A06-6C88-4E98-95EA-8D680EFFAEC7}" type="slidenum">
              <a:rPr lang="en-US" altLang="zh-CN" smtClean="0">
                <a:latin typeface="Arial" charset="0"/>
                <a:ea typeface="宋体" charset="-122"/>
              </a:rPr>
              <a:pPr/>
              <a:t>1</a:t>
            </a:fld>
            <a:endParaRPr lang="en-US" altLang="zh-CN" smtClean="0">
              <a:latin typeface="Arial" charset="0"/>
              <a:ea typeface="宋体" charset="-122"/>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r>
              <a:rPr lang="en-US" altLang="zh-CN" sz="1400" b="1" dirty="0" smtClean="0"/>
              <a:t>Good afternoon everyone,</a:t>
            </a:r>
            <a:r>
              <a:rPr lang="en-US" altLang="zh-CN" sz="1400" b="1" baseline="0" dirty="0" smtClean="0"/>
              <a:t> I am Boyuan He , a PhD student from Zhejiang University, China. </a:t>
            </a:r>
          </a:p>
          <a:p>
            <a:r>
              <a:rPr lang="en-US" altLang="zh-CN" sz="1400" b="1" baseline="0" dirty="0" smtClean="0"/>
              <a:t>And today it is great honor for me here to present our work – </a:t>
            </a:r>
            <a:r>
              <a:rPr lang="en-US" altLang="zh-CN" sz="1400" b="1" baseline="0" dirty="0" err="1" smtClean="0"/>
              <a:t>SSLint</a:t>
            </a:r>
            <a:r>
              <a:rPr lang="en-US" altLang="zh-CN" sz="1400" b="1" baseline="0" dirty="0" smtClean="0"/>
              <a:t>, a tool we </a:t>
            </a:r>
            <a:r>
              <a:rPr lang="en-US" altLang="zh-CN" sz="1400" b="1" baseline="0" dirty="0" smtClean="0"/>
              <a:t>implemented to </a:t>
            </a:r>
            <a:r>
              <a:rPr lang="en-US" altLang="zh-CN" sz="1400" b="1" baseline="0" dirty="0" smtClean="0"/>
              <a:t>automatically verify SSL API usage in application by static analysis and report vulnerabilities whenever this verification fails. </a:t>
            </a:r>
          </a:p>
          <a:p>
            <a:r>
              <a:rPr lang="en-US" altLang="zh-CN" sz="1400" b="1" dirty="0" smtClean="0"/>
              <a:t>This</a:t>
            </a:r>
            <a:r>
              <a:rPr lang="en-US" altLang="zh-CN" sz="1400" b="1" baseline="0" dirty="0" smtClean="0"/>
              <a:t> work is conducted with the joint </a:t>
            </a:r>
            <a:r>
              <a:rPr lang="en-US" altLang="zh-CN" sz="1400" b="1" dirty="0" smtClean="0">
                <a:ea typeface="Segoe UI" panose="020B0502040204020203" pitchFamily="34" charset="0"/>
                <a:cs typeface="Segoe UI" panose="020B0502040204020203" pitchFamily="34" charset="0"/>
              </a:rPr>
              <a:t>Lab of Internet and Security Technology </a:t>
            </a:r>
            <a:r>
              <a:rPr lang="en-US" altLang="zh-CN" sz="1400" b="1" baseline="0" dirty="0" smtClean="0"/>
              <a:t>(LIST) at Zhejiang University and Northwestern Univ., supervised by my advisor Yan Chen, also collaborated with our alumni Yinzhi Cao from Columbia University and Prof. </a:t>
            </a:r>
            <a:r>
              <a:rPr lang="en-US" altLang="zh-CN" sz="1400" b="1" dirty="0" smtClean="0">
                <a:ea typeface="Segoe UI" panose="020B0502040204020203" pitchFamily="34" charset="0"/>
                <a:cs typeface="Segoe UI" panose="020B0502040204020203" pitchFamily="34" charset="0"/>
              </a:rPr>
              <a:t>Venkatakrishnan from</a:t>
            </a:r>
            <a:r>
              <a:rPr lang="en-US" altLang="zh-CN" sz="1400" b="1" baseline="30000" dirty="0" smtClean="0">
                <a:ea typeface="Segoe UI" panose="020B0502040204020203" pitchFamily="34" charset="0"/>
                <a:cs typeface="Segoe UI" panose="020B0502040204020203" pitchFamily="34" charset="0"/>
              </a:rPr>
              <a:t> </a:t>
            </a:r>
            <a:r>
              <a:rPr lang="en-US" altLang="zh-CN" sz="1400" b="1" baseline="0" dirty="0" smtClean="0"/>
              <a:t>University of Illinois at Chicago. </a:t>
            </a:r>
            <a:endParaRPr lang="zh-CN" altLang="en-US" sz="1400" b="1" dirty="0" smtClean="0"/>
          </a:p>
          <a:p>
            <a:pPr eaLnBrk="1" hangingPunct="1"/>
            <a:endParaRPr lang="en-US" altLang="zh-CN" dirty="0" smtClean="0">
              <a:latin typeface="Arial" charset="0"/>
              <a:ea typeface="宋体" charset="-122"/>
            </a:endParaRPr>
          </a:p>
        </p:txBody>
      </p:sp>
    </p:spTree>
    <p:extLst>
      <p:ext uri="{BB962C8B-B14F-4D97-AF65-F5344CB8AC3E}">
        <p14:creationId xmlns:p14="http://schemas.microsoft.com/office/powerpoint/2010/main" val="2951528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b="1" dirty="0" smtClean="0"/>
              <a:t>In order to automatically detect such SSL vulnerabilities </a:t>
            </a:r>
            <a:r>
              <a:rPr lang="en-US" altLang="zh-CN" b="1" dirty="0" smtClean="0"/>
              <a:t>including</a:t>
            </a:r>
            <a:r>
              <a:rPr lang="en-US" altLang="zh-CN" b="1" baseline="0" dirty="0" smtClean="0"/>
              <a:t> those shown </a:t>
            </a:r>
            <a:r>
              <a:rPr lang="en-US" altLang="zh-CN" b="1" baseline="0" dirty="0" smtClean="0"/>
              <a:t>in </a:t>
            </a:r>
            <a:r>
              <a:rPr lang="en-US" altLang="zh-CN" b="1" baseline="0" dirty="0" smtClean="0"/>
              <a:t>the motivating example</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b="1" dirty="0" smtClean="0"/>
              <a:t>we</a:t>
            </a:r>
            <a:r>
              <a:rPr lang="en-US" altLang="zh-CN" b="1" baseline="0" dirty="0" smtClean="0"/>
              <a:t> </a:t>
            </a:r>
            <a:r>
              <a:rPr lang="en-US" altLang="zh-CN" b="1" baseline="0" dirty="0" smtClean="0"/>
              <a:t>first model the correct usage of SSL APIs as signatures.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b="1" baseline="0" dirty="0" smtClean="0"/>
              <a:t>Then </a:t>
            </a:r>
            <a:r>
              <a:rPr lang="en-US" altLang="zh-CN" b="1" dirty="0" smtClean="0"/>
              <a:t>we design</a:t>
            </a:r>
            <a:r>
              <a:rPr lang="en-US" altLang="zh-CN" b="1" baseline="0" dirty="0" smtClean="0"/>
              <a:t> </a:t>
            </a:r>
            <a:r>
              <a:rPr lang="en-US" altLang="zh-CN" b="1" baseline="0" dirty="0" err="1" smtClean="0"/>
              <a:t>SSLint</a:t>
            </a:r>
            <a:r>
              <a:rPr lang="en-US" altLang="zh-CN" b="1" baseline="0" dirty="0" smtClean="0"/>
              <a:t>, which takes source of apps as input, transforms the source code into a certain kind of code </a:t>
            </a:r>
            <a:r>
              <a:rPr lang="en-US" altLang="zh-CN" b="1" baseline="0" dirty="0" smtClean="0"/>
              <a:t>representations in static analyzer, </a:t>
            </a:r>
            <a:r>
              <a:rPr lang="en-US" altLang="zh-CN" b="1" baseline="0" dirty="0" smtClean="0"/>
              <a:t>and then matches the signatures to detect vulnerability</a:t>
            </a:r>
            <a:r>
              <a:rPr lang="en-US" altLang="zh-CN" b="1" baseline="0"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b="1" baseline="0" dirty="0" smtClean="0"/>
              <a:t>Remember that it </a:t>
            </a:r>
            <a:r>
              <a:rPr lang="en-US" altLang="zh-CN" b="1" baseline="0" dirty="0" smtClean="0"/>
              <a:t>is the correct logic that we modeled in the signature, so vulnerabilities will </a:t>
            </a:r>
            <a:r>
              <a:rPr lang="en-US" altLang="zh-CN" b="1" baseline="0" dirty="0" smtClean="0"/>
              <a:t>only be </a:t>
            </a:r>
            <a:r>
              <a:rPr lang="en-US" altLang="zh-CN" b="1" baseline="0" dirty="0" smtClean="0"/>
              <a:t>reported whenever signature matching fails. </a:t>
            </a:r>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10</a:t>
            </a:fld>
            <a:endParaRPr lang="en-US" altLang="zh-CN"/>
          </a:p>
        </p:txBody>
      </p:sp>
    </p:spTree>
    <p:extLst>
      <p:ext uri="{BB962C8B-B14F-4D97-AF65-F5344CB8AC3E}">
        <p14:creationId xmlns:p14="http://schemas.microsoft.com/office/powerpoint/2010/main" val="18020950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b="1" dirty="0" smtClean="0"/>
              <a:t>In</a:t>
            </a:r>
            <a:r>
              <a:rPr lang="en-US" altLang="zh-CN" b="1" baseline="0" dirty="0" smtClean="0"/>
              <a:t> order to show our ideas of signature design, here </a:t>
            </a:r>
            <a:r>
              <a:rPr lang="en-US" altLang="zh-CN" b="1" baseline="0" dirty="0" smtClean="0"/>
              <a:t>again, we use our motivating example.</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b="1" baseline="0" dirty="0" smtClean="0"/>
              <a:t>This is the fixed version, representing the correct logic of </a:t>
            </a:r>
            <a:r>
              <a:rPr lang="en-US" altLang="zh-CN" b="1" baseline="0" dirty="0" err="1" smtClean="0"/>
              <a:t>OpenSSL</a:t>
            </a:r>
            <a:r>
              <a:rPr lang="en-US" altLang="zh-CN" b="1" baseline="0" dirty="0" smtClean="0"/>
              <a:t> APIs when validating certificate.</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b="1" baseline="0" dirty="0" smtClean="0"/>
              <a:t>To model this correct logic, first, our signature need to track data flows between all of these APIs.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b="1"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b="1" baseline="0" dirty="0" smtClean="0"/>
              <a:t>Starting from </a:t>
            </a:r>
            <a:r>
              <a:rPr lang="en-US" altLang="zh-CN" b="1" baseline="0" dirty="0" err="1" smtClean="0"/>
              <a:t>SSL_CTX_new</a:t>
            </a:r>
            <a:r>
              <a:rPr lang="en-US" altLang="zh-CN" b="1" baseline="0" dirty="0" smtClean="0"/>
              <a:t>() at line 1, here are the API </a:t>
            </a:r>
            <a:r>
              <a:rPr lang="en-US" altLang="zh-CN" b="1" baseline="0" dirty="0" err="1" smtClean="0"/>
              <a:t>realted</a:t>
            </a:r>
            <a:r>
              <a:rPr lang="en-US" altLang="zh-CN" b="1" baseline="0" dirty="0" smtClean="0"/>
              <a:t> data flows we need to track.</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b="1"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b="1" baseline="0" dirty="0" smtClean="0"/>
              <a:t>In addition  to data flow, control flows related to SSL API usage also need to be modeled in the signature.</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b="1" baseline="0" dirty="0" smtClean="0"/>
              <a:t>For example, </a:t>
            </a:r>
            <a:r>
              <a:rPr lang="en-US" altLang="zh-CN" b="1" baseline="0" dirty="0" err="1" smtClean="0"/>
              <a:t>SSL_read</a:t>
            </a:r>
            <a:r>
              <a:rPr lang="en-US" altLang="zh-CN" b="1" baseline="0" dirty="0" smtClean="0"/>
              <a:t>() and </a:t>
            </a:r>
            <a:r>
              <a:rPr lang="en-US" altLang="zh-CN" b="1" baseline="0" dirty="0" err="1" smtClean="0"/>
              <a:t>SSL_write</a:t>
            </a:r>
            <a:r>
              <a:rPr lang="en-US" altLang="zh-CN" b="1" baseline="0" dirty="0" smtClean="0"/>
              <a:t>() are two main APIs for apps to send and receive data over SSL channel. </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b="1" baseline="0" dirty="0" smtClean="0"/>
              <a:t>So these two APIs should be called only after a successful certificate validation. As a result, in this example, we also need to track this control flow from two if condition to </a:t>
            </a:r>
            <a:r>
              <a:rPr lang="en-US" altLang="zh-CN" b="1" baseline="0" dirty="0" err="1" smtClean="0"/>
              <a:t>SSL_read</a:t>
            </a:r>
            <a:r>
              <a:rPr lang="en-US" altLang="zh-CN" b="1" baseline="0" dirty="0" smtClean="0"/>
              <a:t>/</a:t>
            </a:r>
            <a:r>
              <a:rPr lang="en-US" altLang="zh-CN" b="1" baseline="0" dirty="0" err="1" smtClean="0"/>
              <a:t>SSL_write</a:t>
            </a:r>
            <a:r>
              <a:rPr lang="en-US" altLang="zh-CN" b="1" baseline="0" dirty="0" smtClean="0"/>
              <a:t> API.</a:t>
            </a:r>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11</a:t>
            </a:fld>
            <a:endParaRPr lang="en-US" altLang="zh-CN"/>
          </a:p>
        </p:txBody>
      </p:sp>
    </p:spTree>
    <p:extLst>
      <p:ext uri="{BB962C8B-B14F-4D97-AF65-F5344CB8AC3E}">
        <p14:creationId xmlns:p14="http://schemas.microsoft.com/office/powerpoint/2010/main" val="8592579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b="1" dirty="0" smtClean="0"/>
              <a:t>In our solution, we use</a:t>
            </a:r>
            <a:r>
              <a:rPr lang="en-US" altLang="zh-CN" b="1" baseline="0" dirty="0" smtClean="0"/>
              <a:t> program dependence graph as code representation as well as signature representation.</a:t>
            </a:r>
          </a:p>
          <a:p>
            <a:r>
              <a:rPr lang="en-US" altLang="zh-CN" b="1" baseline="0" dirty="0" smtClean="0"/>
              <a:t>In this way, we successfully capture both control flow and data flow in </a:t>
            </a:r>
            <a:r>
              <a:rPr lang="en-US" altLang="zh-CN" b="1" baseline="0" dirty="0" smtClean="0"/>
              <a:t>our signature</a:t>
            </a:r>
            <a:r>
              <a:rPr lang="en-US" altLang="zh-CN" b="1" baseline="0" dirty="0" smtClean="0"/>
              <a:t>. </a:t>
            </a:r>
            <a:endParaRPr lang="en-US" altLang="zh-CN" b="1" dirty="0" smtClean="0"/>
          </a:p>
          <a:p>
            <a:endParaRPr lang="en-US" altLang="zh-CN" b="1" dirty="0" smtClean="0"/>
          </a:p>
          <a:p>
            <a:r>
              <a:rPr lang="en-US" altLang="zh-CN" b="1" dirty="0" smtClean="0"/>
              <a:t>And </a:t>
            </a:r>
            <a:r>
              <a:rPr lang="en-US" altLang="zh-CN" b="1" dirty="0" smtClean="0"/>
              <a:t>here </a:t>
            </a:r>
            <a:r>
              <a:rPr lang="en-US" altLang="zh-CN" b="1" dirty="0" smtClean="0"/>
              <a:t>we show our </a:t>
            </a:r>
            <a:r>
              <a:rPr lang="en-US" altLang="zh-CN" b="1" dirty="0" smtClean="0"/>
              <a:t>signature</a:t>
            </a:r>
            <a:r>
              <a:rPr lang="en-US" altLang="zh-CN" b="1" baseline="0" dirty="0" smtClean="0"/>
              <a:t> for </a:t>
            </a:r>
            <a:r>
              <a:rPr lang="en-US" altLang="zh-CN" b="1" baseline="0" dirty="0" err="1" smtClean="0"/>
              <a:t>OpenSSL</a:t>
            </a:r>
            <a:r>
              <a:rPr lang="en-US" altLang="zh-CN" b="1" baseline="0" dirty="0" smtClean="0"/>
              <a:t> </a:t>
            </a:r>
            <a:r>
              <a:rPr lang="en-US" altLang="zh-CN" b="1" baseline="0" dirty="0" smtClean="0"/>
              <a:t>APIs, which is very similar to the flow chart shown in the last page.</a:t>
            </a:r>
          </a:p>
          <a:p>
            <a:endParaRPr lang="en-US" altLang="zh-CN" b="1" baseline="0" dirty="0" smtClean="0"/>
          </a:p>
          <a:p>
            <a:r>
              <a:rPr lang="en-US" altLang="zh-CN" b="1" baseline="0" dirty="0" smtClean="0"/>
              <a:t>You may already noticed that there </a:t>
            </a:r>
            <a:r>
              <a:rPr lang="en-US" altLang="zh-CN" b="1" baseline="0" dirty="0" smtClean="0"/>
              <a:t>are two parts </a:t>
            </a:r>
            <a:r>
              <a:rPr lang="en-US" altLang="zh-CN" b="1" baseline="0" dirty="0" smtClean="0"/>
              <a:t>in the signature. </a:t>
            </a:r>
          </a:p>
          <a:p>
            <a:r>
              <a:rPr lang="en-US" altLang="zh-CN" b="1" baseline="0" dirty="0" smtClean="0"/>
              <a:t>That ‘s because </a:t>
            </a:r>
            <a:r>
              <a:rPr lang="en-US" altLang="zh-CN" b="1" baseline="0" dirty="0" err="1" smtClean="0"/>
              <a:t>OpenSSL</a:t>
            </a:r>
            <a:r>
              <a:rPr lang="en-US" altLang="zh-CN" b="1" baseline="0" dirty="0" smtClean="0"/>
              <a:t> has two correct API usage for certificate validation. One is already shown in the motivating example as “check after handshake”, another is  “check during handshake”, which I will not go into details due to limited time.</a:t>
            </a:r>
          </a:p>
          <a:p>
            <a:endParaRPr lang="en-US" altLang="zh-CN" b="1" baseline="0" dirty="0" smtClean="0"/>
          </a:p>
          <a:p>
            <a:r>
              <a:rPr lang="en-US" altLang="zh-CN" b="1" baseline="0" dirty="0" smtClean="0"/>
              <a:t>We </a:t>
            </a:r>
            <a:r>
              <a:rPr lang="en-US" altLang="zh-CN" b="1" baseline="0" dirty="0" smtClean="0"/>
              <a:t>model correct API </a:t>
            </a:r>
            <a:r>
              <a:rPr lang="en-US" altLang="zh-CN" b="1" baseline="0" dirty="0" smtClean="0"/>
              <a:t>usage for both cases. If </a:t>
            </a:r>
            <a:r>
              <a:rPr lang="en-US" altLang="zh-CN" b="1" baseline="0" dirty="0" smtClean="0"/>
              <a:t>neither of the two parts is matched, a warning will be triggered.</a:t>
            </a:r>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12</a:t>
            </a:fld>
            <a:endParaRPr lang="en-US" altLang="zh-CN"/>
          </a:p>
        </p:txBody>
      </p:sp>
    </p:spTree>
    <p:extLst>
      <p:ext uri="{BB962C8B-B14F-4D97-AF65-F5344CB8AC3E}">
        <p14:creationId xmlns:p14="http://schemas.microsoft.com/office/powerpoint/2010/main" val="33302673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CN" b="1" dirty="0" smtClean="0"/>
          </a:p>
          <a:p>
            <a:r>
              <a:rPr lang="en-US" altLang="zh-CN" b="1" baseline="0" dirty="0" smtClean="0"/>
              <a:t>Our </a:t>
            </a:r>
            <a:r>
              <a:rPr lang="en-US" altLang="zh-CN" b="1" baseline="0" dirty="0" err="1" smtClean="0"/>
              <a:t>SSLint</a:t>
            </a:r>
            <a:r>
              <a:rPr lang="en-US" altLang="zh-CN" b="1" baseline="0" dirty="0" smtClean="0"/>
              <a:t> implementation has the following technical challenges:</a:t>
            </a:r>
          </a:p>
          <a:p>
            <a:endParaRPr lang="en-US" altLang="zh-CN" b="1" baseline="0" dirty="0" smtClean="0"/>
          </a:p>
          <a:p>
            <a:pPr marL="228600" indent="-228600">
              <a:buAutoNum type="arabicPeriod"/>
            </a:pPr>
            <a:r>
              <a:rPr lang="en-US" altLang="zh-CN" b="1" baseline="0" dirty="0" smtClean="0"/>
              <a:t>Given an SSL library, how do we model correct use of the API to facilitate detection?</a:t>
            </a:r>
          </a:p>
          <a:p>
            <a:pPr marL="0" indent="0">
              <a:buNone/>
            </a:pPr>
            <a:r>
              <a:rPr lang="en-US" altLang="zh-CN" b="1" baseline="0" dirty="0" smtClean="0"/>
              <a:t>      Our solution is to use PDG as our signature representation and us graph queries to do signature matching.</a:t>
            </a:r>
          </a:p>
          <a:p>
            <a:pPr marL="0" indent="0">
              <a:buNone/>
            </a:pPr>
            <a:endParaRPr lang="en-US" altLang="zh-CN" b="1" baseline="0" dirty="0" smtClean="0"/>
          </a:p>
          <a:p>
            <a:pPr marL="228600" indent="-228600">
              <a:buAutoNum type="arabicPeriod" startAt="2"/>
            </a:pPr>
            <a:r>
              <a:rPr lang="en-US" altLang="zh-CN" b="1" baseline="0" dirty="0" smtClean="0"/>
              <a:t>Given a signature, are there any preliminary conditions for signature matching?</a:t>
            </a:r>
          </a:p>
          <a:p>
            <a:pPr marL="0" indent="0">
              <a:buNone/>
            </a:pPr>
            <a:r>
              <a:rPr lang="en-US" altLang="zh-CN" b="1" baseline="0" dirty="0" smtClean="0"/>
              <a:t>      We develop algorithm to integrate preliminary conditions into the signature matching process. For example,  in </a:t>
            </a:r>
            <a:r>
              <a:rPr lang="en-US" altLang="zh-CN" b="1" baseline="0" dirty="0" err="1" smtClean="0"/>
              <a:t>OpenSSL</a:t>
            </a:r>
            <a:r>
              <a:rPr lang="en-US" altLang="zh-CN" b="1" baseline="0" dirty="0" smtClean="0"/>
              <a:t> signature shown in the last page, the data flow from </a:t>
            </a:r>
            <a:r>
              <a:rPr lang="en-US" altLang="zh-CN" b="1" baseline="0" dirty="0" err="1" smtClean="0"/>
              <a:t>SSL_new</a:t>
            </a:r>
            <a:r>
              <a:rPr lang="en-US" altLang="zh-CN" b="1" baseline="0" dirty="0" smtClean="0"/>
              <a:t>() to </a:t>
            </a:r>
            <a:r>
              <a:rPr lang="en-US" altLang="zh-CN" b="1" baseline="0" dirty="0" err="1" smtClean="0"/>
              <a:t>SSL_read</a:t>
            </a:r>
            <a:r>
              <a:rPr lang="en-US" altLang="zh-CN" b="1" baseline="0" dirty="0" smtClean="0"/>
              <a:t> or </a:t>
            </a:r>
            <a:r>
              <a:rPr lang="en-US" altLang="zh-CN" b="1" baseline="0" dirty="0" err="1" smtClean="0"/>
              <a:t>SSL_write</a:t>
            </a:r>
            <a:r>
              <a:rPr lang="en-US" altLang="zh-CN" b="1" baseline="0" dirty="0" smtClean="0"/>
              <a:t> must be captured before the PDG based signature is matched.</a:t>
            </a:r>
          </a:p>
          <a:p>
            <a:pPr marL="0" indent="0">
              <a:buNone/>
            </a:pPr>
            <a:endParaRPr lang="en-US" altLang="zh-CN" b="1" baseline="0" dirty="0" smtClean="0"/>
          </a:p>
          <a:p>
            <a:pPr marL="0" indent="0">
              <a:buNone/>
            </a:pPr>
            <a:r>
              <a:rPr lang="en-US" altLang="zh-CN" b="1" dirty="0" smtClean="0"/>
              <a:t>3. From an OS distribution, how do we identify and select candidate apps</a:t>
            </a:r>
            <a:r>
              <a:rPr lang="en-US" altLang="zh-CN" b="1" baseline="0" dirty="0" smtClean="0"/>
              <a:t> </a:t>
            </a:r>
            <a:r>
              <a:rPr lang="en-US" altLang="zh-CN" b="1" dirty="0" smtClean="0"/>
              <a:t>using SSL libraries</a:t>
            </a:r>
            <a:r>
              <a:rPr lang="en-US" altLang="zh-CN" b="1" baseline="0" dirty="0" smtClean="0"/>
              <a:t> and successfully compile these apps for analysis?</a:t>
            </a:r>
          </a:p>
          <a:p>
            <a:pPr marL="0" indent="0">
              <a:buNone/>
            </a:pPr>
            <a:r>
              <a:rPr lang="en-US" altLang="zh-CN" b="1" baseline="0" dirty="0" smtClean="0"/>
              <a:t>      The answer is that we leverage on package managers existing in many Linux distributions to resolve dependencies and compile automatically. </a:t>
            </a:r>
          </a:p>
          <a:p>
            <a:pPr marL="228600" indent="-228600">
              <a:buAutoNum type="arabicPeriod" startAt="2"/>
            </a:pPr>
            <a:endParaRPr lang="en-US" altLang="zh-CN" b="1" baseline="0" dirty="0" smtClean="0"/>
          </a:p>
          <a:p>
            <a:pPr marL="228600" indent="-228600">
              <a:buAutoNum type="arabicPeriod"/>
            </a:pPr>
            <a:endParaRPr lang="en-US" altLang="zh-CN" b="1" baseline="0" dirty="0" smtClean="0"/>
          </a:p>
          <a:p>
            <a:pPr marL="0" indent="0">
              <a:buNone/>
            </a:pPr>
            <a:endParaRPr lang="en-US" altLang="zh-CN" b="1" baseline="0" dirty="0" smtClean="0"/>
          </a:p>
          <a:p>
            <a:pPr marL="228600" indent="-228600">
              <a:buAutoNum type="arabicPeriod"/>
            </a:pPr>
            <a:endParaRPr lang="en-US" altLang="zh-CN" b="1" dirty="0" smtClean="0"/>
          </a:p>
          <a:p>
            <a:endParaRPr lang="en-US" altLang="zh-CN" b="1" dirty="0" smtClean="0"/>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13</a:t>
            </a:fld>
            <a:endParaRPr lang="en-US" altLang="zh-CN"/>
          </a:p>
        </p:txBody>
      </p:sp>
    </p:spTree>
    <p:extLst>
      <p:ext uri="{BB962C8B-B14F-4D97-AF65-F5344CB8AC3E}">
        <p14:creationId xmlns:p14="http://schemas.microsoft.com/office/powerpoint/2010/main" val="2167686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b="1" dirty="0" smtClean="0"/>
              <a:t>In our implementation, </a:t>
            </a:r>
            <a:r>
              <a:rPr lang="en-US" altLang="zh-CN" b="1" dirty="0" err="1" smtClean="0"/>
              <a:t>SSLint</a:t>
            </a:r>
            <a:r>
              <a:rPr lang="en-US" altLang="zh-CN" b="1" dirty="0" smtClean="0"/>
              <a:t> acts</a:t>
            </a:r>
            <a:r>
              <a:rPr lang="en-US" altLang="zh-CN" b="1" baseline="0" dirty="0" smtClean="0"/>
              <a:t> as </a:t>
            </a:r>
            <a:r>
              <a:rPr lang="en-US" altLang="zh-CN" b="1" dirty="0" smtClean="0"/>
              <a:t>a certificate validation vulnerability scanner.</a:t>
            </a:r>
          </a:p>
          <a:p>
            <a:r>
              <a:rPr lang="en-US" altLang="zh-CN" b="1" dirty="0" smtClean="0"/>
              <a:t>We</a:t>
            </a:r>
            <a:r>
              <a:rPr lang="en-US" altLang="zh-CN" b="1" baseline="0" dirty="0" smtClean="0"/>
              <a:t> use </a:t>
            </a:r>
            <a:r>
              <a:rPr lang="en-US" altLang="zh-CN" b="1" baseline="0" dirty="0" err="1" smtClean="0"/>
              <a:t>CodeSurfer</a:t>
            </a:r>
            <a:r>
              <a:rPr lang="en-US" altLang="zh-CN" b="1" baseline="0" dirty="0" smtClean="0"/>
              <a:t>, a static analyzer provided by </a:t>
            </a:r>
            <a:r>
              <a:rPr lang="en-US" altLang="zh-CN" b="1" baseline="0" dirty="0" err="1" smtClean="0"/>
              <a:t>Grammtech</a:t>
            </a:r>
            <a:r>
              <a:rPr lang="en-US" altLang="zh-CN" b="1" baseline="0" dirty="0" smtClean="0"/>
              <a:t>, for static analysis and generating PDGs.</a:t>
            </a:r>
            <a:endParaRPr lang="en-US" altLang="zh-CN" b="1" dirty="0" smtClean="0"/>
          </a:p>
          <a:p>
            <a:r>
              <a:rPr lang="en-US" altLang="zh-CN" b="1" baseline="0" dirty="0" err="1" smtClean="0"/>
              <a:t>SSLint</a:t>
            </a:r>
            <a:r>
              <a:rPr lang="en-US" altLang="zh-CN" b="1" baseline="0" dirty="0" smtClean="0"/>
              <a:t> is implemented in C++ and it is about 2,600 lines of code.</a:t>
            </a:r>
            <a:endParaRPr lang="en-US" altLang="zh-CN" b="1" dirty="0" smtClean="0"/>
          </a:p>
          <a:p>
            <a:r>
              <a:rPr lang="en-US" altLang="zh-CN" b="1" dirty="0" smtClean="0"/>
              <a:t>Our</a:t>
            </a:r>
            <a:r>
              <a:rPr lang="en-US" altLang="zh-CN" b="1" baseline="0" dirty="0" smtClean="0"/>
              <a:t> signature expression design is motivated from Cypher, a graph query language used in a popular graph database –Neo4j.</a:t>
            </a:r>
          </a:p>
          <a:p>
            <a:r>
              <a:rPr lang="en-US" altLang="zh-CN" b="1" baseline="0" dirty="0" smtClean="0"/>
              <a:t>We also design custom algorithm to perform the signature matches.</a:t>
            </a:r>
            <a:endParaRPr lang="zh-CN" altLang="en-US" b="1" dirty="0"/>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14</a:t>
            </a:fld>
            <a:endParaRPr lang="en-US" altLang="zh-CN"/>
          </a:p>
        </p:txBody>
      </p:sp>
    </p:spTree>
    <p:extLst>
      <p:ext uri="{BB962C8B-B14F-4D97-AF65-F5344CB8AC3E}">
        <p14:creationId xmlns:p14="http://schemas.microsoft.com/office/powerpoint/2010/main" val="32046357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b="1" dirty="0" smtClean="0"/>
              <a:t>In our evaluation, we investigated</a:t>
            </a:r>
            <a:r>
              <a:rPr lang="en-US" altLang="zh-CN" b="1" baseline="0" dirty="0" smtClean="0"/>
              <a:t> apps leveraging on the most popular two SSL libraries on C/C++ platform: </a:t>
            </a:r>
            <a:r>
              <a:rPr lang="en-US" altLang="zh-CN" b="1" baseline="0" dirty="0" err="1" smtClean="0"/>
              <a:t>OpenSSL</a:t>
            </a:r>
            <a:r>
              <a:rPr lang="en-US" altLang="zh-CN" b="1" baseline="0" dirty="0" smtClean="0"/>
              <a:t> and </a:t>
            </a:r>
            <a:r>
              <a:rPr lang="en-US" altLang="zh-CN" b="1" baseline="0" dirty="0" err="1" smtClean="0"/>
              <a:t>GnuTLS</a:t>
            </a:r>
            <a:r>
              <a:rPr lang="en-US" altLang="zh-CN" b="1" baseline="0" dirty="0" smtClean="0"/>
              <a:t>.</a:t>
            </a:r>
          </a:p>
          <a:p>
            <a:endParaRPr lang="en-US" altLang="zh-CN" b="1" baseline="0" dirty="0" smtClean="0"/>
          </a:p>
          <a:p>
            <a:r>
              <a:rPr lang="en-US" altLang="zh-CN" b="1" baseline="0" dirty="0" smtClean="0"/>
              <a:t>We designed signatures form both libraries, automatically scanned over 22 million lines of code and detected 27 previous unknown vulnerable apps out of 485 Ubuntu Linux apps.</a:t>
            </a:r>
          </a:p>
          <a:p>
            <a:endParaRPr lang="en-US" altLang="zh-CN" b="1" baseline="0" dirty="0" smtClean="0"/>
          </a:p>
          <a:p>
            <a:r>
              <a:rPr lang="en-US" altLang="zh-CN" b="1" baseline="0" dirty="0" smtClean="0"/>
              <a:t>We have reported all of our findings </a:t>
            </a:r>
            <a:r>
              <a:rPr lang="en-US" altLang="zh-CN" b="1" baseline="0" dirty="0" smtClean="0"/>
              <a:t>to developers or maintainers, and got 14 confirmation. </a:t>
            </a:r>
            <a:endParaRPr lang="en-US" altLang="zh-CN" b="1" baseline="0" dirty="0" smtClean="0"/>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15</a:t>
            </a:fld>
            <a:endParaRPr lang="en-US" altLang="zh-CN"/>
          </a:p>
        </p:txBody>
      </p:sp>
    </p:spTree>
    <p:extLst>
      <p:ext uri="{BB962C8B-B14F-4D97-AF65-F5344CB8AC3E}">
        <p14:creationId xmlns:p14="http://schemas.microsoft.com/office/powerpoint/2010/main" val="27119154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b="1" dirty="0" smtClean="0"/>
              <a:t>Our result</a:t>
            </a:r>
            <a:r>
              <a:rPr lang="en-US" altLang="zh-CN" b="1" baseline="0" dirty="0" smtClean="0"/>
              <a:t> shows that vulnerable apps are from various categories. </a:t>
            </a:r>
          </a:p>
          <a:p>
            <a:r>
              <a:rPr lang="en-US" altLang="zh-CN" b="1" baseline="0" dirty="0" smtClean="0"/>
              <a:t>As you ca see we have Email apps, IRC apps Web apps, and even database apps and admin/testing tools.</a:t>
            </a:r>
          </a:p>
          <a:p>
            <a:endParaRPr lang="en-US" altLang="zh-CN" b="1" baseline="0" dirty="0" smtClean="0"/>
          </a:p>
          <a:p>
            <a:r>
              <a:rPr lang="en-US" altLang="zh-CN" b="1" baseline="0" dirty="0" smtClean="0"/>
              <a:t>These vulnerabilities can lead to serious consequences such as privacy leakage and privilege escalation and may cause great trouble for users.</a:t>
            </a:r>
            <a:endParaRPr lang="zh-CN" altLang="en-US" b="1"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zh-CN" altLang="en-US" b="1" dirty="0" smtClean="0"/>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16</a:t>
            </a:fld>
            <a:endParaRPr lang="en-US" altLang="zh-CN"/>
          </a:p>
        </p:txBody>
      </p:sp>
    </p:spTree>
    <p:extLst>
      <p:ext uri="{BB962C8B-B14F-4D97-AF65-F5344CB8AC3E}">
        <p14:creationId xmlns:p14="http://schemas.microsoft.com/office/powerpoint/2010/main" val="40222854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b="1" dirty="0" smtClean="0"/>
              <a:t>Here are our mesurement results in detail. </a:t>
            </a:r>
          </a:p>
          <a:p>
            <a:r>
              <a:rPr lang="en-US" altLang="zh-CN" b="1" dirty="0" smtClean="0"/>
              <a:t>As we</a:t>
            </a:r>
            <a:r>
              <a:rPr lang="en-US" altLang="zh-CN" b="1" baseline="0" dirty="0" smtClean="0"/>
              <a:t> can see, t</a:t>
            </a:r>
            <a:r>
              <a:rPr lang="en-US" altLang="zh-CN" b="1" dirty="0" smtClean="0"/>
              <a:t>he</a:t>
            </a:r>
            <a:r>
              <a:rPr lang="en-US" altLang="zh-CN" b="1" baseline="0" dirty="0" smtClean="0"/>
              <a:t> size of code for each vulnerable app is between  a few thousands lines to more than one hundred thousand lines.</a:t>
            </a:r>
            <a:endParaRPr lang="en-US" altLang="zh-CN" b="1" dirty="0" smtClean="0"/>
          </a:p>
          <a:p>
            <a:r>
              <a:rPr lang="en-US" altLang="zh-CN" b="1" baseline="0" dirty="0" smtClean="0"/>
              <a:t>14 of  vulnerabilities are either confirmed or fixed.</a:t>
            </a:r>
          </a:p>
          <a:p>
            <a:r>
              <a:rPr lang="en-US" altLang="zh-CN" b="1" baseline="0" dirty="0" smtClean="0"/>
              <a:t>For those we have not heard from maintainers or developers, we successfully launched MITM attacks on all of them, showing that they are really vulnerable. We refer this part of  job as  manual auditing.</a:t>
            </a:r>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17</a:t>
            </a:fld>
            <a:endParaRPr lang="en-US" altLang="zh-CN"/>
          </a:p>
        </p:txBody>
      </p:sp>
    </p:spTree>
    <p:extLst>
      <p:ext uri="{BB962C8B-B14F-4D97-AF65-F5344CB8AC3E}">
        <p14:creationId xmlns:p14="http://schemas.microsoft.com/office/powerpoint/2010/main" val="4734923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b="1" baseline="0" dirty="0" smtClean="0"/>
              <a:t>One interesting fact </a:t>
            </a:r>
            <a:r>
              <a:rPr lang="en-US" altLang="zh-CN" b="1" baseline="0" dirty="0" smtClean="0"/>
              <a:t>we found in the evaluation is that:</a:t>
            </a:r>
          </a:p>
          <a:p>
            <a:endParaRPr lang="en-US" altLang="zh-CN" b="1" baseline="0" dirty="0" smtClean="0"/>
          </a:p>
          <a:p>
            <a:r>
              <a:rPr lang="en-US" altLang="zh-CN" b="1" baseline="0" dirty="0" smtClean="0"/>
              <a:t>Ubuntu developers are only responsible for maintaining a small number of apps in its software repository.</a:t>
            </a:r>
          </a:p>
          <a:p>
            <a:r>
              <a:rPr lang="en-US" altLang="zh-CN" b="1" baseline="0" dirty="0" smtClean="0"/>
              <a:t>Other apps are maintained by the community.</a:t>
            </a:r>
          </a:p>
          <a:p>
            <a:endParaRPr lang="en-US" altLang="zh-CN" b="1" baseline="0" dirty="0" smtClean="0"/>
          </a:p>
          <a:p>
            <a:r>
              <a:rPr lang="en-US" altLang="zh-CN" b="1" baseline="0" dirty="0" smtClean="0"/>
              <a:t>In our evaluation, we found that both Linux distribution developers and community developers feel no obligation to fix bugs or vulnerabilities in Linux distributions.</a:t>
            </a:r>
          </a:p>
          <a:p>
            <a:r>
              <a:rPr lang="en-US" altLang="zh-CN" b="1" baseline="0" dirty="0" smtClean="0"/>
              <a:t>We even found examples which has already got fixed in community upstream but is still vulnerable in the latest Linux distributions.  </a:t>
            </a:r>
          </a:p>
          <a:p>
            <a:r>
              <a:rPr lang="en-US" altLang="zh-CN" b="1" baseline="0" dirty="0" smtClean="0"/>
              <a:t>It is also true for Linux distributions other than Ubuntu.</a:t>
            </a:r>
          </a:p>
          <a:p>
            <a:endParaRPr lang="en-US" altLang="zh-CN" b="1" baseline="0" dirty="0" smtClean="0"/>
          </a:p>
          <a:p>
            <a:r>
              <a:rPr lang="en-US" altLang="zh-CN" b="1" baseline="0" dirty="0" smtClean="0"/>
              <a:t>We think such security problem in open-source software need to be settled in a proper way to avoid more </a:t>
            </a:r>
            <a:r>
              <a:rPr lang="en-US" altLang="zh-CN" b="1" baseline="0" dirty="0" smtClean="0"/>
              <a:t>vulnerabilities.</a:t>
            </a:r>
            <a:endParaRPr lang="en-US" altLang="zh-CN" b="1" baseline="0" dirty="0" smtClean="0"/>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18</a:t>
            </a:fld>
            <a:endParaRPr lang="en-US" altLang="zh-CN"/>
          </a:p>
        </p:txBody>
      </p:sp>
    </p:spTree>
    <p:extLst>
      <p:ext uri="{BB962C8B-B14F-4D97-AF65-F5344CB8AC3E}">
        <p14:creationId xmlns:p14="http://schemas.microsoft.com/office/powerpoint/2010/main" val="34283460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b="1" baseline="0" dirty="0" smtClean="0"/>
              <a:t>To conclude our work, we start from the motivating example that there are a lot of misuse of SSL library APIs in applications, and design and implement </a:t>
            </a:r>
            <a:r>
              <a:rPr lang="en-US" altLang="zh-CN" b="1" baseline="0" dirty="0" err="1" smtClean="0"/>
              <a:t>SSLint</a:t>
            </a:r>
            <a:r>
              <a:rPr lang="en-US" altLang="zh-CN" b="1" baseline="0" dirty="0" smtClean="0"/>
              <a:t>, a system to verify SSL API usage in large scale. We discover 27 previous unknown vulnerable apps  in Ubuntu software, most of which are also shared in other Linux distributions.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zh-CN" b="1"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sz="1200" b="1" dirty="0" err="1" smtClean="0">
                <a:solidFill>
                  <a:schemeClr val="tx1"/>
                </a:solidFill>
              </a:rPr>
              <a:t>SSLint</a:t>
            </a:r>
            <a:r>
              <a:rPr lang="en-US" altLang="zh-CN" sz="1200" b="1" dirty="0" smtClean="0">
                <a:solidFill>
                  <a:schemeClr val="tx1"/>
                </a:solidFill>
              </a:rPr>
              <a:t> is our 1</a:t>
            </a:r>
            <a:r>
              <a:rPr lang="en-US" altLang="zh-CN" sz="1200" b="1" baseline="30000" dirty="0" smtClean="0">
                <a:solidFill>
                  <a:schemeClr val="tx1"/>
                </a:solidFill>
              </a:rPr>
              <a:t>st</a:t>
            </a:r>
            <a:r>
              <a:rPr lang="en-US" altLang="zh-CN" sz="1200" b="1" dirty="0" smtClean="0">
                <a:solidFill>
                  <a:schemeClr val="tx1"/>
                </a:solidFill>
              </a:rPr>
              <a:t> step to verify API usage by</a:t>
            </a:r>
            <a:r>
              <a:rPr lang="en-US" altLang="zh-CN" sz="1200" b="1" baseline="0" dirty="0" smtClean="0">
                <a:solidFill>
                  <a:schemeClr val="tx1"/>
                </a:solidFill>
              </a:rPr>
              <a:t> </a:t>
            </a:r>
            <a:r>
              <a:rPr lang="en-US" altLang="zh-CN" sz="1200" b="1" dirty="0" smtClean="0">
                <a:solidFill>
                  <a:schemeClr val="tx1"/>
                </a:solidFill>
              </a:rPr>
              <a:t>static analysis.  But we believe</a:t>
            </a:r>
            <a:r>
              <a:rPr lang="en-US" altLang="zh-CN" sz="1200" b="1" baseline="0" dirty="0" smtClean="0">
                <a:solidFill>
                  <a:schemeClr val="tx1"/>
                </a:solidFill>
              </a:rPr>
              <a:t> that </a:t>
            </a:r>
            <a:r>
              <a:rPr lang="en-US" altLang="zh-CN" sz="1200" b="1" dirty="0" smtClean="0">
                <a:solidFill>
                  <a:schemeClr val="tx1"/>
                </a:solidFill>
              </a:rPr>
              <a:t>this</a:t>
            </a:r>
            <a:r>
              <a:rPr lang="en-US" altLang="zh-CN" sz="1200" b="1" baseline="0" dirty="0" smtClean="0">
                <a:solidFill>
                  <a:schemeClr val="tx1"/>
                </a:solidFill>
              </a:rPr>
              <a:t> approach is not restricted in SSL APIs.</a:t>
            </a:r>
            <a:endParaRPr lang="en-US" altLang="zh-CN" b="1"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b="1" baseline="0" dirty="0" smtClean="0"/>
              <a:t>So, currently we are focusing on the following ongoing work:</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b="1" baseline="0" dirty="0" smtClean="0"/>
              <a:t>1. We </a:t>
            </a:r>
            <a:r>
              <a:rPr lang="en-US" altLang="zh-CN" b="1" baseline="0" dirty="0" smtClean="0"/>
              <a:t>are building generic </a:t>
            </a:r>
            <a:r>
              <a:rPr lang="en-US" altLang="zh-CN" b="1" baseline="0" dirty="0" smtClean="0"/>
              <a:t>system to verify API usage in applications of different programming language. </a:t>
            </a:r>
            <a:r>
              <a:rPr lang="en-US" altLang="zh-CN" b="1" baseline="0" dirty="0" smtClean="0"/>
              <a:t>Such as </a:t>
            </a:r>
            <a:r>
              <a:rPr lang="en-US" altLang="zh-CN" b="1" baseline="0" dirty="0" smtClean="0"/>
              <a:t>Java apps.</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b="1" baseline="0" dirty="0" smtClean="0"/>
              <a:t>2. </a:t>
            </a:r>
            <a:r>
              <a:rPr lang="en-US" altLang="zh-CN" b="1" baseline="0" dirty="0" smtClean="0"/>
              <a:t>We are trying to Fix </a:t>
            </a:r>
            <a:r>
              <a:rPr lang="en-US" altLang="zh-CN" b="1" baseline="0" dirty="0" smtClean="0"/>
              <a:t>those failed application in analysis due to memory explosions and other errors by automatically identify SSL-relevant code in application and only focus on that part </a:t>
            </a:r>
            <a:r>
              <a:rPr lang="en-US" altLang="zh-CN" b="1" baseline="0" dirty="0" smtClean="0"/>
              <a:t>of code to </a:t>
            </a:r>
            <a:r>
              <a:rPr lang="en-US" altLang="zh-CN" b="1" baseline="0" dirty="0" smtClean="0"/>
              <a:t>reduce the workload of our analysis. </a:t>
            </a:r>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19</a:t>
            </a:fld>
            <a:endParaRPr lang="en-US" altLang="zh-CN"/>
          </a:p>
        </p:txBody>
      </p:sp>
    </p:spTree>
    <p:extLst>
      <p:ext uri="{BB962C8B-B14F-4D97-AF65-F5344CB8AC3E}">
        <p14:creationId xmlns:p14="http://schemas.microsoft.com/office/powerpoint/2010/main" val="614321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r>
              <a:rPr lang="en-US" altLang="zh-CN" b="1" dirty="0" smtClean="0"/>
              <a:t>As we all know,</a:t>
            </a:r>
            <a:r>
              <a:rPr lang="en-US" altLang="zh-CN" b="1" baseline="0" dirty="0" smtClean="0"/>
              <a:t> </a:t>
            </a:r>
            <a:r>
              <a:rPr lang="en-US" altLang="zh-CN" b="1" dirty="0" smtClean="0"/>
              <a:t>SSL </a:t>
            </a:r>
            <a:r>
              <a:rPr lang="en-US" altLang="zh-CN" b="1" dirty="0" smtClean="0"/>
              <a:t>and</a:t>
            </a:r>
            <a:r>
              <a:rPr lang="en-US" altLang="zh-CN" b="1" baseline="0" dirty="0" smtClean="0"/>
              <a:t> </a:t>
            </a:r>
            <a:r>
              <a:rPr lang="en-US" altLang="zh-CN" b="1" dirty="0" smtClean="0"/>
              <a:t>TLS protocols have become the security backbone of Internet today. </a:t>
            </a:r>
          </a:p>
          <a:p>
            <a:r>
              <a:rPr lang="en-US" altLang="zh-CN" b="1" dirty="0" smtClean="0"/>
              <a:t>As</a:t>
            </a:r>
            <a:r>
              <a:rPr lang="en-US" altLang="zh-CN" b="1" baseline="0" dirty="0" smtClean="0"/>
              <a:t> a </a:t>
            </a:r>
            <a:r>
              <a:rPr lang="en-US" altLang="zh-CN" b="1" baseline="0" dirty="0" smtClean="0"/>
              <a:t>transport </a:t>
            </a:r>
            <a:r>
              <a:rPr lang="en-US" altLang="zh-CN" b="1" baseline="0" dirty="0" smtClean="0"/>
              <a:t>layer protocol, SSL usually uses TCP as underlying protocol. And m</a:t>
            </a:r>
            <a:r>
              <a:rPr lang="en-US" altLang="zh-CN" b="1" dirty="0" smtClean="0"/>
              <a:t>any</a:t>
            </a:r>
            <a:r>
              <a:rPr lang="en-US" altLang="zh-CN" b="1" baseline="0" dirty="0" smtClean="0"/>
              <a:t> application layer protocols are built on top of </a:t>
            </a:r>
            <a:r>
              <a:rPr lang="en-US" altLang="zh-CN" b="1" baseline="0" dirty="0" smtClean="0"/>
              <a:t>it.</a:t>
            </a:r>
          </a:p>
          <a:p>
            <a:endParaRPr lang="en-US" altLang="zh-CN" b="1" baseline="0" dirty="0" smtClean="0"/>
          </a:p>
          <a:p>
            <a:r>
              <a:rPr lang="en-US" altLang="zh-CN" b="1" baseline="0" dirty="0" smtClean="0"/>
              <a:t>SSL  </a:t>
            </a:r>
            <a:r>
              <a:rPr lang="en-US" altLang="zh-CN" b="1" dirty="0" smtClean="0"/>
              <a:t>provides end-to-end encrypted communication security over the Internet. As a result, many software</a:t>
            </a:r>
            <a:r>
              <a:rPr lang="en-US" altLang="zh-CN" b="1" baseline="0" dirty="0" smtClean="0"/>
              <a:t> </a:t>
            </a:r>
            <a:r>
              <a:rPr lang="en-US" altLang="zh-CN" b="1" dirty="0" smtClean="0"/>
              <a:t>including mobile and desktop applications are protected by SSL/TLS </a:t>
            </a:r>
            <a:r>
              <a:rPr lang="en-US" altLang="zh-CN" b="1" dirty="0" smtClean="0"/>
              <a:t>protocols. </a:t>
            </a:r>
          </a:p>
          <a:p>
            <a:endParaRPr lang="en-US" altLang="zh-CN" b="1" dirty="0" smtClean="0"/>
          </a:p>
          <a:p>
            <a:r>
              <a:rPr lang="en-US" altLang="zh-CN" b="1" dirty="0" smtClean="0"/>
              <a:t>SSL/TLS </a:t>
            </a:r>
            <a:r>
              <a:rPr lang="en-US" altLang="zh-CN" b="1" dirty="0" smtClean="0"/>
              <a:t>is based on the model of Public Key Infrastructure (PKI) and X509 certificates,  and</a:t>
            </a:r>
            <a:r>
              <a:rPr lang="en-US" altLang="zh-CN" b="1" baseline="0" dirty="0" smtClean="0"/>
              <a:t> </a:t>
            </a:r>
            <a:r>
              <a:rPr lang="en-US" altLang="zh-CN" b="1" dirty="0" smtClean="0"/>
              <a:t>is designed to guarantee confidentiality, authenticity, and integrity for communications against Man-In-The-Middle (MITM) attacks.</a:t>
            </a:r>
          </a:p>
        </p:txBody>
      </p:sp>
      <p:sp>
        <p:nvSpPr>
          <p:cNvPr id="86020" name="Slide Number Placeholder 3"/>
          <p:cNvSpPr txBox="1">
            <a:spLocks noGrp="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620B7FAC-8828-4447-B30D-591C27EB2721}" type="slidenum">
              <a:rPr lang="en-US" altLang="zh-CN" sz="1200" i="0">
                <a:solidFill>
                  <a:schemeClr val="tx1"/>
                </a:solidFill>
              </a:rPr>
              <a:pPr algn="r"/>
              <a:t>2</a:t>
            </a:fld>
            <a:endParaRPr lang="en-US" altLang="zh-CN" sz="1200" i="0">
              <a:solidFill>
                <a:schemeClr val="tx1"/>
              </a:solidFill>
            </a:endParaRPr>
          </a:p>
        </p:txBody>
      </p:sp>
    </p:spTree>
    <p:extLst>
      <p:ext uri="{BB962C8B-B14F-4D97-AF65-F5344CB8AC3E}">
        <p14:creationId xmlns:p14="http://schemas.microsoft.com/office/powerpoint/2010/main" val="31742693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b="1" dirty="0" smtClean="0"/>
              <a:t>In</a:t>
            </a:r>
            <a:r>
              <a:rPr lang="en-US" altLang="zh-CN" b="1" baseline="0" dirty="0" smtClean="0"/>
              <a:t> the end, </a:t>
            </a:r>
            <a:r>
              <a:rPr lang="en-US" altLang="zh-CN" b="1" dirty="0" smtClean="0"/>
              <a:t>I</a:t>
            </a:r>
            <a:r>
              <a:rPr lang="en-US" altLang="zh-CN" b="1" baseline="0" dirty="0" smtClean="0"/>
              <a:t>’d like to show you an attack demo video against one of the vulnerable email app we found.</a:t>
            </a:r>
          </a:p>
          <a:p>
            <a:endParaRPr lang="en-US" altLang="zh-CN" b="1" baseline="0" dirty="0" smtClean="0"/>
          </a:p>
          <a:p>
            <a:r>
              <a:rPr lang="en-US" altLang="zh-CN" b="1" baseline="0" dirty="0" smtClean="0"/>
              <a:t>Meanwhile, I’d like to take your questions.</a:t>
            </a:r>
          </a:p>
          <a:p>
            <a:endParaRPr lang="en-US" altLang="zh-CN"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b="1" dirty="0" smtClean="0"/>
              <a:t>That’s the end of my </a:t>
            </a:r>
            <a:r>
              <a:rPr lang="en-US" altLang="zh-CN" b="1" dirty="0" smtClean="0"/>
              <a:t>presentation</a:t>
            </a:r>
            <a:r>
              <a:rPr lang="en-US" altLang="zh-CN" b="1" baseline="0" dirty="0" smtClean="0"/>
              <a:t> today</a:t>
            </a:r>
            <a:r>
              <a:rPr lang="en-US" altLang="zh-CN" b="1" dirty="0" smtClean="0"/>
              <a:t>.</a:t>
            </a:r>
            <a:r>
              <a:rPr lang="en-US" altLang="zh-CN" b="1" baseline="0" dirty="0" smtClean="0"/>
              <a:t> Thank you!  </a:t>
            </a:r>
            <a:endParaRPr lang="zh-CN" altLang="en-US" b="1" dirty="0" smtClean="0"/>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20</a:t>
            </a:fld>
            <a:endParaRPr lang="en-US" altLang="zh-CN"/>
          </a:p>
        </p:txBody>
      </p:sp>
    </p:spTree>
    <p:extLst>
      <p:ext uri="{BB962C8B-B14F-4D97-AF65-F5344CB8AC3E}">
        <p14:creationId xmlns:p14="http://schemas.microsoft.com/office/powerpoint/2010/main" val="21536047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CN" b="1" baseline="0" dirty="0" smtClean="0"/>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23</a:t>
            </a:fld>
            <a:endParaRPr lang="en-US" altLang="zh-CN"/>
          </a:p>
        </p:txBody>
      </p:sp>
    </p:spTree>
    <p:extLst>
      <p:ext uri="{BB962C8B-B14F-4D97-AF65-F5344CB8AC3E}">
        <p14:creationId xmlns:p14="http://schemas.microsoft.com/office/powerpoint/2010/main" val="39781363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b="1" dirty="0" smtClean="0"/>
              <a:t>To fix this</a:t>
            </a:r>
            <a:r>
              <a:rPr lang="en-US" altLang="zh-CN" b="1" baseline="0" dirty="0" smtClean="0"/>
              <a:t> vulnerable app,  one options is to replace this SSL_VERIFY_NONE flag with another flag:  SSL_VERIFY PEER, which tells the </a:t>
            </a:r>
            <a:r>
              <a:rPr lang="en-US" altLang="zh-CN" b="1" baseline="0" dirty="0" err="1" smtClean="0"/>
              <a:t>OpenSSL</a:t>
            </a:r>
            <a:r>
              <a:rPr lang="en-US" altLang="zh-CN" b="1" baseline="0" dirty="0" smtClean="0"/>
              <a:t> library to terminate SSL connection immediately whenever certificate validation fails during handshake.</a:t>
            </a:r>
          </a:p>
          <a:p>
            <a:r>
              <a:rPr lang="en-US" altLang="zh-CN" b="1" baseline="0" dirty="0" smtClean="0"/>
              <a:t>This is also a common practice or correct usage when developing apps using </a:t>
            </a:r>
            <a:r>
              <a:rPr lang="en-US" altLang="zh-CN" b="1" baseline="0" dirty="0" err="1" smtClean="0"/>
              <a:t>OpenSSL</a:t>
            </a:r>
            <a:r>
              <a:rPr lang="en-US" altLang="zh-CN" b="1" baseline="0" dirty="0" smtClean="0"/>
              <a:t>.</a:t>
            </a:r>
            <a:endParaRPr lang="zh-CN" altLang="en-US" b="1" dirty="0"/>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24</a:t>
            </a:fld>
            <a:endParaRPr lang="en-US" altLang="zh-CN"/>
          </a:p>
        </p:txBody>
      </p:sp>
    </p:spTree>
    <p:extLst>
      <p:ext uri="{BB962C8B-B14F-4D97-AF65-F5344CB8AC3E}">
        <p14:creationId xmlns:p14="http://schemas.microsoft.com/office/powerpoint/2010/main" val="41087173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b="1" dirty="0" smtClean="0"/>
              <a:t>Here are</a:t>
            </a:r>
            <a:r>
              <a:rPr lang="en-US" altLang="zh-CN" b="1" baseline="0" dirty="0" smtClean="0"/>
              <a:t> summaries of our evaluation, showing the distribution and coverage of our analysis. </a:t>
            </a:r>
          </a:p>
          <a:p>
            <a:r>
              <a:rPr lang="en-US" altLang="zh-CN" b="1" baseline="0" dirty="0" smtClean="0"/>
              <a:t>There are about 20% of apps which we failed to analyze because of scalability issues (Most of them fails due to memory explosion).</a:t>
            </a:r>
          </a:p>
          <a:p>
            <a:r>
              <a:rPr lang="en-US" altLang="zh-CN" b="1" baseline="0" dirty="0" smtClean="0"/>
              <a:t>Empirically,  we are able to analyze apps within 100 thousand lines of code.</a:t>
            </a:r>
          </a:p>
          <a:p>
            <a:endParaRPr lang="en-US" altLang="zh-CN" b="1" baseline="0" dirty="0" smtClean="0"/>
          </a:p>
          <a:p>
            <a:r>
              <a:rPr lang="en-US" altLang="zh-CN" b="1" baseline="0" dirty="0" smtClean="0"/>
              <a:t>For those failed apps, we plan to leave them for our future works. </a:t>
            </a:r>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27</a:t>
            </a:fld>
            <a:endParaRPr lang="en-US" altLang="zh-CN"/>
          </a:p>
        </p:txBody>
      </p:sp>
    </p:spTree>
    <p:extLst>
      <p:ext uri="{BB962C8B-B14F-4D97-AF65-F5344CB8AC3E}">
        <p14:creationId xmlns:p14="http://schemas.microsoft.com/office/powerpoint/2010/main" val="3214669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95B98557-0712-4CBD-A0B7-3BC0FD609E8C}" type="slidenum">
              <a:rPr lang="en-US" altLang="zh-CN" sz="1200" i="0">
                <a:solidFill>
                  <a:schemeClr val="tx1"/>
                </a:solidFill>
              </a:rPr>
              <a:pPr algn="r"/>
              <a:t>3</a:t>
            </a:fld>
            <a:endParaRPr lang="en-US" altLang="zh-CN" sz="1200" i="0">
              <a:solidFill>
                <a:schemeClr val="tx1"/>
              </a:solidFill>
            </a:endParaRPr>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r>
              <a:rPr lang="en-US" altLang="zh-CN" b="1" dirty="0" smtClean="0">
                <a:latin typeface="Arial" charset="0"/>
                <a:ea typeface="宋体" charset="-122"/>
              </a:rPr>
              <a:t>However,</a:t>
            </a:r>
            <a:r>
              <a:rPr lang="en-US" altLang="zh-CN" b="1" baseline="0" dirty="0" smtClean="0">
                <a:latin typeface="Arial" charset="0"/>
                <a:ea typeface="宋体" charset="-122"/>
              </a:rPr>
              <a:t> recent studies show that some SSL applications are still vulnerable to MITM attacks </a:t>
            </a:r>
            <a:r>
              <a:rPr lang="en-US" altLang="zh-CN" b="1" baseline="0" dirty="0" smtClean="0">
                <a:latin typeface="Arial" charset="0"/>
                <a:ea typeface="宋体" charset="-122"/>
              </a:rPr>
              <a:t>because of </a:t>
            </a:r>
            <a:r>
              <a:rPr lang="en-US" altLang="zh-CN" b="1" baseline="0" dirty="0" smtClean="0">
                <a:latin typeface="Arial" charset="0"/>
                <a:ea typeface="宋体" charset="-122"/>
              </a:rPr>
              <a:t>implementation flaws.</a:t>
            </a:r>
          </a:p>
          <a:p>
            <a:pPr eaLnBrk="1" hangingPunct="1"/>
            <a:r>
              <a:rPr lang="en-US" altLang="zh-CN" b="1" baseline="0" dirty="0" smtClean="0">
                <a:latin typeface="Arial" charset="0"/>
                <a:ea typeface="宋体" charset="-122"/>
              </a:rPr>
              <a:t>In many cases,  SSL library APIs are not well designed so the developers fail to understand them correctly. </a:t>
            </a:r>
            <a:endParaRPr lang="en-US" altLang="zh-CN" b="1" baseline="0" dirty="0" smtClean="0">
              <a:latin typeface="Arial" charset="0"/>
              <a:ea typeface="宋体" charset="-122"/>
            </a:endParaRPr>
          </a:p>
          <a:p>
            <a:pPr eaLnBrk="1" hangingPunct="1"/>
            <a:endParaRPr lang="en-US" altLang="zh-CN" b="1" baseline="0" dirty="0" smtClean="0">
              <a:latin typeface="Arial" charset="0"/>
              <a:ea typeface="宋体" charset="-122"/>
            </a:endParaRPr>
          </a:p>
          <a:p>
            <a:pPr eaLnBrk="1" hangingPunct="1"/>
            <a:r>
              <a:rPr lang="en-US" altLang="zh-CN" b="1" baseline="0" dirty="0" smtClean="0">
                <a:latin typeface="Arial" charset="0"/>
                <a:ea typeface="宋体" charset="-122"/>
              </a:rPr>
              <a:t>Previous work has </a:t>
            </a:r>
            <a:r>
              <a:rPr lang="en-US" altLang="zh-CN" b="1" baseline="0" dirty="0" smtClean="0">
                <a:latin typeface="Arial" charset="0"/>
                <a:ea typeface="宋体" charset="-122"/>
              </a:rPr>
              <a:t>already mentioned this “incorrect API usage” problem , especially in </a:t>
            </a:r>
            <a:r>
              <a:rPr lang="en-US" altLang="zh-CN" b="1" baseline="0" dirty="0" smtClean="0">
                <a:latin typeface="Arial" charset="0"/>
                <a:ea typeface="宋体" charset="-122"/>
              </a:rPr>
              <a:t>server </a:t>
            </a:r>
            <a:r>
              <a:rPr lang="en-US" altLang="zh-CN" b="1" baseline="0" dirty="0" smtClean="0">
                <a:latin typeface="Arial" charset="0"/>
                <a:ea typeface="宋体" charset="-122"/>
              </a:rPr>
              <a:t>certificate validation on the client side, </a:t>
            </a:r>
            <a:r>
              <a:rPr lang="en-US" altLang="zh-CN" b="1" baseline="0" dirty="0" smtClean="0">
                <a:latin typeface="Arial" charset="0"/>
                <a:ea typeface="宋体" charset="-122"/>
              </a:rPr>
              <a:t> showing  </a:t>
            </a:r>
            <a:r>
              <a:rPr lang="en-US" altLang="zh-CN" b="1" baseline="0" dirty="0" smtClean="0">
                <a:latin typeface="Arial" charset="0"/>
                <a:ea typeface="宋体" charset="-122"/>
              </a:rPr>
              <a:t>that many applications </a:t>
            </a:r>
            <a:r>
              <a:rPr lang="en-US" altLang="zh-CN" b="1" baseline="0" dirty="0" smtClean="0">
                <a:latin typeface="Arial" charset="0"/>
                <a:ea typeface="宋体" charset="-122"/>
              </a:rPr>
              <a:t>are </a:t>
            </a:r>
            <a:r>
              <a:rPr lang="en-US" altLang="zh-CN" b="1" baseline="0" dirty="0" smtClean="0">
                <a:latin typeface="Arial" charset="0"/>
                <a:ea typeface="宋体" charset="-122"/>
              </a:rPr>
              <a:t>affected </a:t>
            </a:r>
            <a:r>
              <a:rPr lang="en-US" altLang="zh-CN" b="1" baseline="0" dirty="0" smtClean="0">
                <a:latin typeface="Arial" charset="0"/>
                <a:ea typeface="宋体" charset="-122"/>
              </a:rPr>
              <a:t>by this problem and  making all </a:t>
            </a:r>
            <a:r>
              <a:rPr lang="en-US" altLang="zh-CN" b="1" baseline="0" dirty="0" smtClean="0">
                <a:latin typeface="Arial" charset="0"/>
                <a:ea typeface="宋体" charset="-122"/>
              </a:rPr>
              <a:t>of them </a:t>
            </a:r>
            <a:r>
              <a:rPr lang="en-US" altLang="zh-CN" b="1" baseline="0" dirty="0" smtClean="0">
                <a:latin typeface="Arial" charset="0"/>
                <a:ea typeface="宋体" charset="-122"/>
              </a:rPr>
              <a:t>vulnerable </a:t>
            </a:r>
            <a:r>
              <a:rPr lang="en-US" altLang="zh-CN" b="1" baseline="0" dirty="0" smtClean="0">
                <a:latin typeface="Arial" charset="0"/>
                <a:ea typeface="宋体" charset="-122"/>
              </a:rPr>
              <a:t>to MITM attack. </a:t>
            </a:r>
          </a:p>
          <a:p>
            <a:pPr eaLnBrk="1" hangingPunct="1"/>
            <a:endParaRPr lang="en-US" altLang="zh-CN" b="1" baseline="0" dirty="0" smtClean="0">
              <a:latin typeface="Arial" charset="0"/>
              <a:ea typeface="宋体" charset="-122"/>
            </a:endParaRPr>
          </a:p>
          <a:p>
            <a:pPr eaLnBrk="1" hangingPunct="1"/>
            <a:r>
              <a:rPr lang="en-US" altLang="zh-CN" b="1" baseline="0" dirty="0" smtClean="0">
                <a:latin typeface="Arial" charset="0"/>
                <a:ea typeface="宋体" charset="-122"/>
              </a:rPr>
              <a:t>Motivated by such SSL API usage vulnerabilities,  we wonder that since </a:t>
            </a:r>
            <a:r>
              <a:rPr lang="en-US" altLang="zh-CN" b="1" baseline="0" dirty="0" smtClean="0">
                <a:latin typeface="Arial" charset="0"/>
                <a:ea typeface="宋体" charset="-122"/>
              </a:rPr>
              <a:t>SSL is so important and widely </a:t>
            </a:r>
            <a:r>
              <a:rPr lang="en-US" altLang="zh-CN" b="1" baseline="0" dirty="0" smtClean="0">
                <a:latin typeface="Arial" charset="0"/>
                <a:ea typeface="宋体" charset="-122"/>
              </a:rPr>
              <a:t>used, how </a:t>
            </a:r>
            <a:r>
              <a:rPr lang="en-US" altLang="zh-CN" b="1" baseline="0" dirty="0" smtClean="0">
                <a:latin typeface="Arial" charset="0"/>
                <a:ea typeface="宋体" charset="-122"/>
              </a:rPr>
              <a:t>many such unknown vulnerabilities are still there? And whether it is possible to automatically detect such SSL vulnerabilities in large scale and in a more general way with high efficiency and </a:t>
            </a:r>
            <a:r>
              <a:rPr lang="en-US" altLang="zh-CN" b="1" baseline="0" dirty="0" smtClean="0">
                <a:latin typeface="Arial" charset="0"/>
                <a:ea typeface="宋体" charset="-122"/>
              </a:rPr>
              <a:t>accuracy.</a:t>
            </a:r>
            <a:endParaRPr lang="en-US" altLang="zh-CN" b="1" baseline="0" dirty="0" smtClean="0">
              <a:latin typeface="Arial" charset="0"/>
              <a:ea typeface="宋体" charset="-122"/>
            </a:endParaRPr>
          </a:p>
        </p:txBody>
      </p:sp>
    </p:spTree>
    <p:extLst>
      <p:ext uri="{BB962C8B-B14F-4D97-AF65-F5344CB8AC3E}">
        <p14:creationId xmlns:p14="http://schemas.microsoft.com/office/powerpoint/2010/main" val="2332144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95B98557-0712-4CBD-A0B7-3BC0FD609E8C}" type="slidenum">
              <a:rPr lang="en-US" altLang="zh-CN" sz="1200" i="0">
                <a:solidFill>
                  <a:schemeClr val="tx1"/>
                </a:solidFill>
              </a:rPr>
              <a:pPr algn="r"/>
              <a:t>4</a:t>
            </a:fld>
            <a:endParaRPr lang="en-US" altLang="zh-CN" sz="1200" i="0">
              <a:solidFill>
                <a:schemeClr val="tx1"/>
              </a:solidFill>
            </a:endParaRPr>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r>
              <a:rPr lang="en-US" altLang="zh-CN" b="1" baseline="0" dirty="0" smtClean="0">
                <a:latin typeface="Arial" charset="0"/>
                <a:ea typeface="宋体" charset="-122"/>
              </a:rPr>
              <a:t>To answer this question, </a:t>
            </a:r>
          </a:p>
          <a:p>
            <a:pPr eaLnBrk="1" hangingPunct="1"/>
            <a:r>
              <a:rPr lang="en-US" altLang="zh-CN" b="1" baseline="0" dirty="0" smtClean="0">
                <a:latin typeface="Arial" charset="0"/>
                <a:ea typeface="宋体" charset="-122"/>
              </a:rPr>
              <a:t>In </a:t>
            </a:r>
            <a:r>
              <a:rPr lang="en-US" altLang="zh-CN" b="1" baseline="0" dirty="0" smtClean="0">
                <a:latin typeface="Arial" charset="0"/>
                <a:ea typeface="宋体" charset="-122"/>
              </a:rPr>
              <a:t>this paper, </a:t>
            </a:r>
            <a:r>
              <a:rPr lang="en-US" altLang="zh-CN" b="1" baseline="0" dirty="0" smtClean="0">
                <a:latin typeface="Arial" charset="0"/>
                <a:ea typeface="宋体" charset="-122"/>
              </a:rPr>
              <a:t>we </a:t>
            </a:r>
            <a:r>
              <a:rPr lang="en-US" altLang="zh-CN" b="1" baseline="0" dirty="0" smtClean="0">
                <a:latin typeface="Arial" charset="0"/>
                <a:ea typeface="宋体" charset="-122"/>
              </a:rPr>
              <a:t>propose an approach </a:t>
            </a:r>
            <a:r>
              <a:rPr lang="en-US" altLang="zh-CN" b="1" baseline="0" dirty="0" smtClean="0">
                <a:latin typeface="Arial" charset="0"/>
                <a:ea typeface="宋体" charset="-122"/>
              </a:rPr>
              <a:t>as well as a tool </a:t>
            </a:r>
            <a:r>
              <a:rPr lang="en-US" altLang="zh-CN" b="1" baseline="0" dirty="0" smtClean="0">
                <a:latin typeface="Arial" charset="0"/>
                <a:ea typeface="宋体" charset="-122"/>
              </a:rPr>
              <a:t>called SSLINT– a </a:t>
            </a:r>
            <a:r>
              <a:rPr lang="en-US" altLang="zh-CN" b="1" baseline="0" dirty="0" smtClean="0">
                <a:latin typeface="Arial" charset="0"/>
                <a:ea typeface="宋体" charset="-122"/>
              </a:rPr>
              <a:t>scalable, </a:t>
            </a:r>
            <a:r>
              <a:rPr lang="en-US" altLang="zh-CN" b="1" baseline="0" dirty="0" smtClean="0">
                <a:latin typeface="Arial" charset="0"/>
                <a:ea typeface="宋体" charset="-122"/>
              </a:rPr>
              <a:t>static analysis tool – which is aimed towards automatically identifying incorrect use of SSL/TLS APIs in client-side applications.</a:t>
            </a:r>
            <a:endParaRPr lang="en-US" altLang="zh-CN" b="1" dirty="0" smtClean="0">
              <a:latin typeface="Arial" charset="0"/>
              <a:ea typeface="宋体" charset="-122"/>
            </a:endParaRPr>
          </a:p>
          <a:p>
            <a:pPr eaLnBrk="1" hangingPunct="1"/>
            <a:endParaRPr lang="en-US" altLang="zh-CN" b="1" dirty="0" smtClean="0">
              <a:latin typeface="Arial" charset="0"/>
              <a:ea typeface="宋体" charset="-122"/>
            </a:endParaRPr>
          </a:p>
          <a:p>
            <a:pPr eaLnBrk="1" hangingPunct="1"/>
            <a:r>
              <a:rPr lang="en-US" altLang="zh-CN" b="1" dirty="0" smtClean="0">
                <a:latin typeface="Arial" charset="0"/>
                <a:ea typeface="宋体" charset="-122"/>
              </a:rPr>
              <a:t>Ou</a:t>
            </a:r>
            <a:r>
              <a:rPr lang="en-US" altLang="zh-CN" b="1" baseline="0" dirty="0" smtClean="0">
                <a:latin typeface="Arial" charset="0"/>
                <a:ea typeface="宋体" charset="-122"/>
              </a:rPr>
              <a:t>r work has the following main contribution:</a:t>
            </a:r>
          </a:p>
          <a:p>
            <a:pPr marL="228600" indent="-228600" eaLnBrk="1" hangingPunct="1">
              <a:buAutoNum type="arabicPeriod"/>
            </a:pPr>
            <a:r>
              <a:rPr lang="en-US" altLang="zh-CN" b="1" dirty="0" smtClean="0">
                <a:latin typeface="Arial" charset="0"/>
                <a:ea typeface="宋体" charset="-122"/>
              </a:rPr>
              <a:t>We design a systematic approach to automatically detect incorrect SSL API usage vulnerabilities.</a:t>
            </a:r>
          </a:p>
          <a:p>
            <a:pPr marL="228600" indent="-228600" eaLnBrk="1" hangingPunct="1">
              <a:buAutoNum type="arabicPeriod"/>
            </a:pPr>
            <a:r>
              <a:rPr lang="en-US" altLang="zh-CN" b="1" dirty="0" smtClean="0">
                <a:latin typeface="Arial" charset="0"/>
                <a:ea typeface="宋体" charset="-122"/>
              </a:rPr>
              <a:t>Implement </a:t>
            </a:r>
            <a:r>
              <a:rPr lang="en-US" altLang="zh-CN" b="1" dirty="0" err="1" smtClean="0">
                <a:latin typeface="Arial" charset="0"/>
                <a:ea typeface="宋体" charset="-122"/>
              </a:rPr>
              <a:t>SSLint</a:t>
            </a:r>
            <a:r>
              <a:rPr lang="en-US" altLang="zh-CN" b="1" dirty="0" smtClean="0">
                <a:latin typeface="Arial" charset="0"/>
                <a:ea typeface="宋体" charset="-122"/>
              </a:rPr>
              <a:t>, a scalable automated tool to verify SSL usage in applications.</a:t>
            </a:r>
          </a:p>
          <a:p>
            <a:pPr marL="228600" indent="-228600" eaLnBrk="1" hangingPunct="1">
              <a:buAutoNum type="arabicPeriod"/>
            </a:pPr>
            <a:r>
              <a:rPr lang="en-US" altLang="zh-CN" b="1" dirty="0" smtClean="0">
                <a:latin typeface="Arial" charset="0"/>
                <a:ea typeface="宋体" charset="-122"/>
              </a:rPr>
              <a:t>In </a:t>
            </a:r>
            <a:r>
              <a:rPr lang="en-US" altLang="zh-CN" b="1" dirty="0" smtClean="0">
                <a:latin typeface="Arial" charset="0"/>
                <a:ea typeface="宋体" charset="-122"/>
              </a:rPr>
              <a:t>order</a:t>
            </a:r>
            <a:r>
              <a:rPr lang="en-US" altLang="zh-CN" b="1" baseline="0" dirty="0" smtClean="0">
                <a:latin typeface="Arial" charset="0"/>
                <a:ea typeface="宋体" charset="-122"/>
              </a:rPr>
              <a:t> to find those apps using SSL library </a:t>
            </a:r>
            <a:r>
              <a:rPr lang="en-US" altLang="zh-CN" b="1" baseline="0" dirty="0" smtClean="0">
                <a:latin typeface="Arial" charset="0"/>
                <a:ea typeface="宋体" charset="-122"/>
              </a:rPr>
              <a:t>APIs as our candidates, </a:t>
            </a:r>
            <a:r>
              <a:rPr lang="en-US" altLang="zh-CN" b="1" baseline="0" dirty="0" smtClean="0">
                <a:latin typeface="Arial" charset="0"/>
                <a:ea typeface="宋体" charset="-122"/>
              </a:rPr>
              <a:t>w</a:t>
            </a:r>
            <a:r>
              <a:rPr lang="en-US" altLang="zh-CN" b="1" dirty="0" smtClean="0">
                <a:latin typeface="Arial" charset="0"/>
                <a:ea typeface="宋体" charset="-122"/>
              </a:rPr>
              <a:t>e leverage on existing package managers in </a:t>
            </a:r>
            <a:r>
              <a:rPr lang="en-US" altLang="zh-CN" b="1" dirty="0" smtClean="0">
                <a:latin typeface="Arial" charset="0"/>
                <a:ea typeface="宋体" charset="-122"/>
              </a:rPr>
              <a:t>Linux</a:t>
            </a:r>
            <a:r>
              <a:rPr lang="en-US" altLang="zh-CN" b="1" baseline="0" dirty="0" smtClean="0">
                <a:latin typeface="Arial" charset="0"/>
                <a:ea typeface="宋体" charset="-122"/>
              </a:rPr>
              <a:t> distributions </a:t>
            </a:r>
            <a:r>
              <a:rPr lang="en-US" altLang="zh-CN" b="1" dirty="0" smtClean="0">
                <a:latin typeface="Arial" charset="0"/>
                <a:ea typeface="宋体" charset="-122"/>
              </a:rPr>
              <a:t>for </a:t>
            </a:r>
            <a:r>
              <a:rPr lang="en-US" altLang="zh-CN" b="1" dirty="0" smtClean="0">
                <a:latin typeface="Arial" charset="0"/>
                <a:ea typeface="宋体" charset="-122"/>
              </a:rPr>
              <a:t>automatic compilation and analysis, and then acquire all the target applications with SSL/TLS libraries as their building dependences.</a:t>
            </a:r>
          </a:p>
          <a:p>
            <a:pPr marL="228600" indent="-228600" eaLnBrk="1" hangingPunct="1">
              <a:buAutoNum type="arabicPeriod" startAt="2"/>
            </a:pPr>
            <a:r>
              <a:rPr lang="en-US" altLang="zh-CN" b="1" dirty="0" smtClean="0">
                <a:latin typeface="Arial" charset="0"/>
                <a:ea typeface="宋体" charset="-122"/>
              </a:rPr>
              <a:t>We did a large</a:t>
            </a:r>
            <a:r>
              <a:rPr lang="en-US" altLang="zh-CN" b="1" baseline="0" dirty="0" smtClean="0">
                <a:latin typeface="Arial" charset="0"/>
                <a:ea typeface="宋体" charset="-122"/>
              </a:rPr>
              <a:t> scale measurement </a:t>
            </a:r>
            <a:r>
              <a:rPr lang="en-US" altLang="zh-CN" b="1" baseline="0" dirty="0" smtClean="0">
                <a:latin typeface="Arial" charset="0"/>
                <a:ea typeface="宋体" charset="-122"/>
              </a:rPr>
              <a:t>and analyzed 22 </a:t>
            </a:r>
            <a:r>
              <a:rPr lang="en-US" altLang="zh-CN" b="1" baseline="0" dirty="0" err="1" smtClean="0">
                <a:latin typeface="Arial" charset="0"/>
                <a:ea typeface="宋体" charset="-122"/>
              </a:rPr>
              <a:t>MLoC</a:t>
            </a:r>
            <a:r>
              <a:rPr lang="en-US" altLang="zh-CN" b="1" baseline="0" dirty="0" smtClean="0">
                <a:latin typeface="Arial" charset="0"/>
                <a:ea typeface="宋体" charset="-122"/>
              </a:rPr>
              <a:t>, </a:t>
            </a:r>
            <a:r>
              <a:rPr lang="en-US" altLang="zh-CN" b="1" baseline="0" dirty="0" smtClean="0">
                <a:latin typeface="Arial" charset="0"/>
                <a:ea typeface="宋体" charset="-122"/>
              </a:rPr>
              <a:t>and </a:t>
            </a:r>
            <a:r>
              <a:rPr lang="en-US" altLang="zh-CN" b="1" dirty="0" smtClean="0">
                <a:latin typeface="Arial" charset="0"/>
                <a:ea typeface="宋体" charset="-122"/>
              </a:rPr>
              <a:t>discovered 27 previously unknown SSL/TLS vulnerabilities in software packages from the Ubuntu 12.04, </a:t>
            </a:r>
            <a:r>
              <a:rPr lang="en-US" altLang="zh-CN" b="1" dirty="0" smtClean="0">
                <a:latin typeface="Arial" charset="0"/>
                <a:ea typeface="宋体" charset="-122"/>
              </a:rPr>
              <a:t>and we confirmed all of them and</a:t>
            </a:r>
            <a:r>
              <a:rPr lang="en-US" altLang="zh-CN" b="1" baseline="0" dirty="0" smtClean="0">
                <a:latin typeface="Arial" charset="0"/>
                <a:ea typeface="宋体" charset="-122"/>
              </a:rPr>
              <a:t> 4 have already fixed.</a:t>
            </a:r>
            <a:endParaRPr lang="en-US" altLang="zh-CN" b="1" dirty="0" smtClean="0">
              <a:latin typeface="Arial" charset="0"/>
              <a:ea typeface="宋体" charset="-122"/>
            </a:endParaRPr>
          </a:p>
        </p:txBody>
      </p:sp>
    </p:spTree>
    <p:extLst>
      <p:ext uri="{BB962C8B-B14F-4D97-AF65-F5344CB8AC3E}">
        <p14:creationId xmlns:p14="http://schemas.microsoft.com/office/powerpoint/2010/main" val="714545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r>
              <a:rPr lang="en-US" altLang="zh-CN" b="1" dirty="0" smtClean="0"/>
              <a:t>Here</a:t>
            </a:r>
            <a:r>
              <a:rPr lang="en-US" altLang="zh-CN" b="1" baseline="0" dirty="0" smtClean="0"/>
              <a:t> </a:t>
            </a:r>
            <a:r>
              <a:rPr lang="en-US" altLang="zh-CN" b="1" baseline="0" dirty="0" smtClean="0"/>
              <a:t>comes the </a:t>
            </a:r>
            <a:r>
              <a:rPr lang="en-US" altLang="zh-CN" b="1" baseline="0" dirty="0" smtClean="0"/>
              <a:t>agenda for the rest of my presentation today.  </a:t>
            </a:r>
          </a:p>
          <a:p>
            <a:endParaRPr lang="en-US" altLang="zh-CN" b="1" baseline="0" dirty="0" smtClean="0"/>
          </a:p>
          <a:p>
            <a:r>
              <a:rPr lang="en-US" altLang="zh-CN" b="1" baseline="0" dirty="0" smtClean="0"/>
              <a:t>We start from some background knowledge of SSL vulnerabilities, and show how Man-in-the-middle attacks can happen due to incorrect API usage.  </a:t>
            </a:r>
          </a:p>
          <a:p>
            <a:r>
              <a:rPr lang="en-US" altLang="zh-CN" b="1" baseline="0" dirty="0" smtClean="0"/>
              <a:t>Then we present our </a:t>
            </a:r>
            <a:r>
              <a:rPr lang="en-US" altLang="zh-CN" b="1" baseline="0" dirty="0" err="1" smtClean="0"/>
              <a:t>SSLint</a:t>
            </a:r>
            <a:r>
              <a:rPr lang="en-US" altLang="zh-CN" b="1" baseline="0" dirty="0" smtClean="0"/>
              <a:t> design and implementation including code representation we use in static analysis and signature design.</a:t>
            </a:r>
          </a:p>
          <a:p>
            <a:r>
              <a:rPr lang="en-US" altLang="zh-CN" b="1" baseline="0" dirty="0" smtClean="0"/>
              <a:t>At the end of this presentation, we give a summary of our findings. </a:t>
            </a:r>
            <a:endParaRPr lang="zh-CN" altLang="en-US" b="1" dirty="0" smtClean="0"/>
          </a:p>
        </p:txBody>
      </p:sp>
      <p:sp>
        <p:nvSpPr>
          <p:cNvPr id="83972" name="Slide Number Placeholder 3"/>
          <p:cNvSpPr txBox="1">
            <a:spLocks noGrp="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DAA7912F-988F-41EA-ABF7-56252904B029}" type="slidenum">
              <a:rPr lang="en-US" altLang="zh-CN" sz="1200" i="0">
                <a:solidFill>
                  <a:schemeClr val="tx1"/>
                </a:solidFill>
              </a:rPr>
              <a:pPr algn="r"/>
              <a:t>5</a:t>
            </a:fld>
            <a:endParaRPr lang="en-US" altLang="zh-CN" sz="1200" i="0">
              <a:solidFill>
                <a:schemeClr val="tx1"/>
              </a:solidFill>
            </a:endParaRPr>
          </a:p>
        </p:txBody>
      </p:sp>
    </p:spTree>
    <p:extLst>
      <p:ext uri="{BB962C8B-B14F-4D97-AF65-F5344CB8AC3E}">
        <p14:creationId xmlns:p14="http://schemas.microsoft.com/office/powerpoint/2010/main" val="3098027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963988" y="8805863"/>
            <a:ext cx="3032125" cy="463550"/>
          </a:xfrm>
          <a:prstGeom prst="rect">
            <a:avLst/>
          </a:prstGeom>
          <a:noFill/>
          <a:ln w="9525">
            <a:noFill/>
            <a:miter lim="800000"/>
            <a:headEnd/>
            <a:tailEnd/>
          </a:ln>
        </p:spPr>
        <p:txBody>
          <a:bodyPr lIns="92958" tIns="46479" rIns="92958" bIns="46479" anchor="b"/>
          <a:lstStyle/>
          <a:p>
            <a:pPr algn="r"/>
            <a:fld id="{95B98557-0712-4CBD-A0B7-3BC0FD609E8C}" type="slidenum">
              <a:rPr lang="en-US" altLang="zh-CN" sz="1200" i="0">
                <a:solidFill>
                  <a:schemeClr val="tx1"/>
                </a:solidFill>
              </a:rPr>
              <a:pPr algn="r"/>
              <a:t>6</a:t>
            </a:fld>
            <a:endParaRPr lang="en-US" altLang="zh-CN" sz="1200" i="0">
              <a:solidFill>
                <a:schemeClr val="tx1"/>
              </a:solidFill>
            </a:endParaRPr>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r>
              <a:rPr lang="en-US" altLang="zh-CN" b="1" dirty="0" smtClean="0"/>
              <a:t>We</a:t>
            </a:r>
            <a:r>
              <a:rPr lang="en-US" altLang="zh-CN" b="1" baseline="0" dirty="0" smtClean="0"/>
              <a:t> start from some </a:t>
            </a:r>
            <a:r>
              <a:rPr lang="en-US" altLang="zh-CN" b="1" baseline="0" dirty="0" smtClean="0"/>
              <a:t>background knowledge showing how SSL protocol works.</a:t>
            </a:r>
            <a:endParaRPr lang="en-US" altLang="zh-CN" b="1" dirty="0" smtClean="0"/>
          </a:p>
          <a:p>
            <a:endParaRPr lang="en-US" altLang="zh-CN" b="1" dirty="0" smtClean="0"/>
          </a:p>
          <a:p>
            <a:r>
              <a:rPr lang="en-US" altLang="zh-CN" b="1" dirty="0" smtClean="0"/>
              <a:t>As </a:t>
            </a:r>
            <a:r>
              <a:rPr lang="en-US" altLang="zh-CN" b="1" dirty="0" smtClean="0"/>
              <a:t>a</a:t>
            </a:r>
            <a:r>
              <a:rPr lang="en-US" altLang="zh-CN" b="1" baseline="0" dirty="0" smtClean="0"/>
              <a:t> transport layer protocol,  SSL is built on top of </a:t>
            </a:r>
            <a:r>
              <a:rPr lang="en-US" altLang="zh-CN" b="1" baseline="0" dirty="0" smtClean="0"/>
              <a:t>TCP. So a</a:t>
            </a:r>
            <a:r>
              <a:rPr lang="en-US" altLang="zh-CN" b="1" dirty="0" smtClean="0"/>
              <a:t>fter </a:t>
            </a:r>
            <a:r>
              <a:rPr lang="en-US" altLang="zh-CN" b="1" dirty="0" smtClean="0"/>
              <a:t>a  successful</a:t>
            </a:r>
            <a:r>
              <a:rPr lang="en-US" altLang="zh-CN" b="1" baseline="0" dirty="0" smtClean="0"/>
              <a:t> </a:t>
            </a:r>
            <a:r>
              <a:rPr lang="en-US" altLang="zh-CN" b="1" dirty="0" smtClean="0"/>
              <a:t>TCP </a:t>
            </a:r>
            <a:r>
              <a:rPr lang="en-US" altLang="zh-CN" b="1" baseline="0" dirty="0" smtClean="0"/>
              <a:t>t</a:t>
            </a:r>
            <a:r>
              <a:rPr lang="en-US" altLang="zh-CN" b="1" dirty="0" smtClean="0"/>
              <a:t>hree-way handshake,</a:t>
            </a:r>
            <a:r>
              <a:rPr lang="en-US" altLang="zh-CN" b="1" baseline="0" dirty="0" smtClean="0"/>
              <a:t> SSL handshake is </a:t>
            </a:r>
            <a:r>
              <a:rPr lang="en-US" altLang="zh-CN" b="1" baseline="0" dirty="0" smtClean="0"/>
              <a:t>established </a:t>
            </a:r>
            <a:r>
              <a:rPr lang="en-US" altLang="zh-CN" b="1" baseline="0" dirty="0" smtClean="0"/>
              <a:t>from the client side. </a:t>
            </a:r>
          </a:p>
          <a:p>
            <a:endParaRPr lang="en-US" altLang="zh-CN" b="1" baseline="0" dirty="0" smtClean="0"/>
          </a:p>
          <a:p>
            <a:r>
              <a:rPr lang="en-US" altLang="zh-CN" b="1" baseline="0" dirty="0" smtClean="0"/>
              <a:t>Then </a:t>
            </a:r>
            <a:r>
              <a:rPr lang="en-US" altLang="zh-CN" b="1" baseline="0" dirty="0" smtClean="0"/>
              <a:t>server present its certificate to client  and the client will validate this certificate in order to verify server’s identity.  This is the authentication phase of SSL</a:t>
            </a:r>
            <a:r>
              <a:rPr lang="en-US" altLang="zh-CN" b="1" baseline="0" dirty="0" smtClean="0"/>
              <a:t>.</a:t>
            </a:r>
          </a:p>
          <a:p>
            <a:endParaRPr lang="en-US" altLang="zh-CN" b="1" baseline="0" dirty="0" smtClean="0"/>
          </a:p>
          <a:p>
            <a:r>
              <a:rPr lang="en-US" altLang="zh-CN" b="1" baseline="0" dirty="0" smtClean="0"/>
              <a:t>Usually,  client certificate is optional according to RFCs.  So in fact, one-way authentication is a common practice in SSL as shown in this example.</a:t>
            </a:r>
          </a:p>
          <a:p>
            <a:endParaRPr lang="en-US" altLang="zh-CN" b="1" baseline="0" dirty="0" smtClean="0"/>
          </a:p>
          <a:p>
            <a:r>
              <a:rPr lang="en-US" altLang="zh-CN" b="1" baseline="0" dirty="0" smtClean="0"/>
              <a:t>After a successful authentication, keys and ciphers will be exchanged between client and server before the handshake is done. </a:t>
            </a:r>
          </a:p>
          <a:p>
            <a:r>
              <a:rPr lang="en-US" altLang="zh-CN" b="1" baseline="0" dirty="0" smtClean="0"/>
              <a:t>In the end, a secure communication channel is established, and encrypted application data can be transferred over this channel.</a:t>
            </a:r>
          </a:p>
        </p:txBody>
      </p:sp>
    </p:spTree>
    <p:extLst>
      <p:ext uri="{BB962C8B-B14F-4D97-AF65-F5344CB8AC3E}">
        <p14:creationId xmlns:p14="http://schemas.microsoft.com/office/powerpoint/2010/main" val="2918971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b="1" dirty="0" smtClean="0"/>
              <a:t>As</a:t>
            </a:r>
            <a:r>
              <a:rPr lang="en-US" altLang="zh-CN" b="1" baseline="0" dirty="0" smtClean="0"/>
              <a:t> </a:t>
            </a:r>
            <a:r>
              <a:rPr lang="en-US" altLang="zh-CN" b="1" baseline="0" dirty="0" smtClean="0"/>
              <a:t>mentioned </a:t>
            </a:r>
            <a:r>
              <a:rPr lang="en-US" altLang="zh-CN" b="1" baseline="0" dirty="0" smtClean="0"/>
              <a:t>earlier, SSL is deigned to secure an end-to-end channel between client and server to avoid man-in-the-middle attacks. However, it may still be vulnerable to such attacks if SSL protocols are not implemented correctly.</a:t>
            </a:r>
          </a:p>
          <a:p>
            <a:endParaRPr lang="en-US" altLang="zh-CN" b="1" baseline="0" dirty="0" smtClean="0"/>
          </a:p>
          <a:p>
            <a:r>
              <a:rPr lang="en-US" altLang="zh-CN" b="1" dirty="0" smtClean="0"/>
              <a:t>Incorrect use of SSL API</a:t>
            </a:r>
            <a:r>
              <a:rPr lang="en-US" altLang="zh-CN" b="1" baseline="0" dirty="0" smtClean="0"/>
              <a:t> makes it possible for attackers to bypass certificate validation, i</a:t>
            </a:r>
            <a:r>
              <a:rPr lang="en-US" altLang="zh-CN" b="1" dirty="0" smtClean="0"/>
              <a:t>n this way, attackers</a:t>
            </a:r>
            <a:r>
              <a:rPr lang="en-US" altLang="zh-CN" b="1" baseline="0" dirty="0" smtClean="0"/>
              <a:t> can easily intercept, decrypt or t</a:t>
            </a:r>
            <a:r>
              <a:rPr lang="en-US" altLang="zh-CN" b="1" dirty="0" smtClean="0"/>
              <a:t>amper all the information inside SSL channel. </a:t>
            </a:r>
          </a:p>
          <a:p>
            <a:endParaRPr lang="en-US" altLang="zh-CN" b="1" dirty="0" smtClean="0"/>
          </a:p>
          <a:p>
            <a:r>
              <a:rPr lang="en-US" altLang="zh-CN" b="1" dirty="0" smtClean="0"/>
              <a:t>In</a:t>
            </a:r>
            <a:r>
              <a:rPr lang="en-US" altLang="zh-CN" b="1" baseline="0" dirty="0" smtClean="0"/>
              <a:t> other words, SSL is completely broken under </a:t>
            </a:r>
            <a:r>
              <a:rPr lang="en-US" altLang="zh-CN" b="1" baseline="0" dirty="0" smtClean="0"/>
              <a:t>these attacks.</a:t>
            </a:r>
            <a:endParaRPr lang="en-US" altLang="zh-CN" b="1" baseline="0" dirty="0" smtClean="0"/>
          </a:p>
          <a:p>
            <a:r>
              <a:rPr lang="en-US" altLang="zh-CN" b="1" baseline="0" dirty="0" smtClean="0"/>
              <a:t>We will present a demo video of such attack against one vulnerable email app we found at the end of this presentation. </a:t>
            </a:r>
          </a:p>
          <a:p>
            <a:endParaRPr lang="zh-CN" altLang="en-US" dirty="0"/>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7</a:t>
            </a:fld>
            <a:endParaRPr lang="en-US" altLang="zh-CN"/>
          </a:p>
        </p:txBody>
      </p:sp>
    </p:spTree>
    <p:extLst>
      <p:ext uri="{BB962C8B-B14F-4D97-AF65-F5344CB8AC3E}">
        <p14:creationId xmlns:p14="http://schemas.microsoft.com/office/powerpoint/2010/main" val="3947455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b="1" baseline="0" dirty="0" smtClean="0"/>
              <a:t>In order to show details of these vulnerabilities and the idea of our system design, now we present a  motivating example from a real vulnerable app we found. </a:t>
            </a:r>
          </a:p>
          <a:p>
            <a:r>
              <a:rPr lang="en-US" altLang="zh-CN" b="1" baseline="0" dirty="0" smtClean="0"/>
              <a:t>This app use </a:t>
            </a:r>
            <a:r>
              <a:rPr lang="en-US" altLang="zh-CN" b="1" baseline="0" dirty="0" err="1" smtClean="0"/>
              <a:t>OpenSSL</a:t>
            </a:r>
            <a:r>
              <a:rPr lang="en-US" altLang="zh-CN" b="1" baseline="0" dirty="0" smtClean="0"/>
              <a:t> as its SSL implementation.</a:t>
            </a:r>
          </a:p>
          <a:p>
            <a:r>
              <a:rPr lang="en-US" altLang="zh-CN" b="1" baseline="0" dirty="0" smtClean="0"/>
              <a:t>The1st API </a:t>
            </a:r>
            <a:r>
              <a:rPr lang="en-US" altLang="zh-CN" b="1" baseline="0" dirty="0" err="1" smtClean="0"/>
              <a:t>SSL_CTX_new</a:t>
            </a:r>
            <a:r>
              <a:rPr lang="en-US" altLang="zh-CN" b="1" baseline="0" dirty="0" smtClean="0"/>
              <a:t> is called to create a SSL context, which is for SSL configuration.</a:t>
            </a:r>
          </a:p>
          <a:p>
            <a:r>
              <a:rPr lang="en-US" altLang="zh-CN" b="1" baseline="0" dirty="0" smtClean="0"/>
              <a:t>Then, the 2nd API </a:t>
            </a:r>
            <a:r>
              <a:rPr lang="en-US" altLang="zh-CN" b="1" baseline="0" dirty="0" err="1" smtClean="0"/>
              <a:t>SSL_new</a:t>
            </a:r>
            <a:r>
              <a:rPr lang="en-US" altLang="zh-CN" b="1" baseline="0" dirty="0" smtClean="0"/>
              <a:t> is called to create SSL session using </a:t>
            </a:r>
            <a:r>
              <a:rPr lang="en-US" altLang="zh-CN" b="1" baseline="0" dirty="0" err="1" smtClean="0"/>
              <a:t>SSl</a:t>
            </a:r>
            <a:r>
              <a:rPr lang="en-US" altLang="zh-CN" b="1" baseline="0" dirty="0" smtClean="0"/>
              <a:t> context.</a:t>
            </a:r>
          </a:p>
          <a:p>
            <a:endParaRPr lang="en-US" altLang="zh-CN" b="1" baseline="0" dirty="0" smtClean="0"/>
          </a:p>
          <a:p>
            <a:r>
              <a:rPr lang="en-US" altLang="zh-CN" b="1" baseline="0" dirty="0" smtClean="0"/>
              <a:t>Next, SSL handshake is launched using </a:t>
            </a:r>
            <a:r>
              <a:rPr lang="en-US" altLang="zh-CN" b="1" baseline="0" dirty="0" err="1" smtClean="0"/>
              <a:t>SSL_connect</a:t>
            </a:r>
            <a:r>
              <a:rPr lang="en-US" altLang="zh-CN" b="1" baseline="0" dirty="0" smtClean="0"/>
              <a:t>() API.</a:t>
            </a:r>
          </a:p>
          <a:p>
            <a:endParaRPr lang="en-US" altLang="zh-CN" b="1" baseline="0" dirty="0" smtClean="0"/>
          </a:p>
          <a:p>
            <a:r>
              <a:rPr lang="en-US" altLang="zh-CN" b="1" baseline="0" dirty="0" smtClean="0"/>
              <a:t>After </a:t>
            </a:r>
            <a:r>
              <a:rPr lang="en-US" altLang="zh-CN" b="1" baseline="0" dirty="0" smtClean="0"/>
              <a:t>the successful establishment of  the connection,  </a:t>
            </a:r>
            <a:r>
              <a:rPr lang="en-US" altLang="zh-CN" b="1" baseline="0" dirty="0" smtClean="0"/>
              <a:t>API </a:t>
            </a:r>
            <a:r>
              <a:rPr lang="en-US" altLang="zh-CN" b="1" baseline="0" dirty="0" err="1" smtClean="0"/>
              <a:t>SSL_get_verify_result</a:t>
            </a:r>
            <a:r>
              <a:rPr lang="en-US" altLang="zh-CN" b="1" baseline="0" dirty="0" smtClean="0"/>
              <a:t>() </a:t>
            </a:r>
            <a:r>
              <a:rPr lang="en-US" altLang="zh-CN" b="1" baseline="0" dirty="0" smtClean="0"/>
              <a:t>is called to see if certificate validation is successful and terminate connection if necessary</a:t>
            </a:r>
            <a:r>
              <a:rPr lang="en-US" altLang="zh-CN" b="1" baseline="0" dirty="0" smtClean="0"/>
              <a:t>. This is one of the common practice or “correct usage” when developing apps using </a:t>
            </a:r>
            <a:r>
              <a:rPr lang="en-US" altLang="zh-CN" b="1" baseline="0" dirty="0" err="1" smtClean="0"/>
              <a:t>OpenSSL</a:t>
            </a:r>
            <a:r>
              <a:rPr lang="en-US" altLang="zh-CN" b="1" baseline="0" dirty="0" smtClean="0"/>
              <a:t>  and we refer it as “check after handshake”. </a:t>
            </a:r>
          </a:p>
          <a:p>
            <a:endParaRPr lang="en-US" altLang="zh-CN" b="1" baseline="0" dirty="0" smtClean="0"/>
          </a:p>
          <a:p>
            <a:r>
              <a:rPr lang="en-US" altLang="zh-CN" b="1" baseline="0" dirty="0" smtClean="0"/>
              <a:t>However, </a:t>
            </a:r>
            <a:r>
              <a:rPr lang="en-US" altLang="zh-CN" b="1" baseline="0" dirty="0" err="1" smtClean="0"/>
              <a:t>OpenSSL</a:t>
            </a:r>
            <a:r>
              <a:rPr lang="en-US" altLang="zh-CN" b="1" baseline="0" dirty="0" smtClean="0"/>
              <a:t> API is not well designed and well documented.   </a:t>
            </a:r>
            <a:r>
              <a:rPr lang="en-US" altLang="zh-CN" b="1" baseline="0" dirty="0" err="1" smtClean="0"/>
              <a:t>SSL_get_verify_result</a:t>
            </a:r>
            <a:r>
              <a:rPr lang="en-US" altLang="zh-CN" b="1" baseline="0" dirty="0" smtClean="0"/>
              <a:t>() </a:t>
            </a:r>
            <a:r>
              <a:rPr lang="en-US" altLang="zh-CN" b="1" baseline="0" dirty="0" smtClean="0"/>
              <a:t>API function will still return a successful flag </a:t>
            </a:r>
            <a:r>
              <a:rPr lang="en-US" altLang="zh-CN" b="1" baseline="0" dirty="0" smtClean="0"/>
              <a:t>if  </a:t>
            </a:r>
            <a:r>
              <a:rPr lang="en-US" altLang="zh-CN" b="1" baseline="0" dirty="0" smtClean="0"/>
              <a:t>no certificate is presented by server.  </a:t>
            </a:r>
            <a:endParaRPr lang="en-US" altLang="zh-CN" b="1" baseline="0" dirty="0" smtClean="0"/>
          </a:p>
          <a:p>
            <a:r>
              <a:rPr lang="en-US" altLang="zh-CN" b="1" baseline="0" dirty="0" smtClean="0"/>
              <a:t>So </a:t>
            </a:r>
            <a:r>
              <a:rPr lang="en-US" altLang="zh-CN" b="1" baseline="0" dirty="0" smtClean="0"/>
              <a:t>this app is </a:t>
            </a:r>
            <a:r>
              <a:rPr lang="en-US" altLang="zh-CN" b="1" baseline="0" dirty="0" smtClean="0"/>
              <a:t>vulnerable.</a:t>
            </a:r>
          </a:p>
          <a:p>
            <a:endParaRPr lang="en-US" altLang="zh-CN" b="1" baseline="0" dirty="0" smtClean="0"/>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8</a:t>
            </a:fld>
            <a:endParaRPr lang="en-US" altLang="zh-CN"/>
          </a:p>
        </p:txBody>
      </p:sp>
    </p:spTree>
    <p:extLst>
      <p:ext uri="{BB962C8B-B14F-4D97-AF65-F5344CB8AC3E}">
        <p14:creationId xmlns:p14="http://schemas.microsoft.com/office/powerpoint/2010/main" val="7419296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b="1" dirty="0" smtClean="0"/>
              <a:t>To fix this</a:t>
            </a:r>
            <a:r>
              <a:rPr lang="en-US" altLang="zh-CN" b="1" baseline="0" dirty="0" smtClean="0"/>
              <a:t> vulnerable app, another API, </a:t>
            </a:r>
            <a:r>
              <a:rPr lang="en-US" altLang="zh-CN" b="1" baseline="0" dirty="0" err="1" smtClean="0"/>
              <a:t>SSL_get_peer_certificate</a:t>
            </a:r>
            <a:r>
              <a:rPr lang="en-US" altLang="zh-CN" b="1" baseline="0" dirty="0" smtClean="0"/>
              <a:t>() should be called when checking certificate validation result.</a:t>
            </a:r>
          </a:p>
          <a:p>
            <a:r>
              <a:rPr lang="en-US" altLang="zh-CN" b="1" baseline="0" dirty="0" smtClean="0"/>
              <a:t>In this way, the app will terminate connection when no certificate is presented.</a:t>
            </a:r>
            <a:endParaRPr lang="zh-CN" altLang="en-US" dirty="0"/>
          </a:p>
        </p:txBody>
      </p:sp>
      <p:sp>
        <p:nvSpPr>
          <p:cNvPr id="4" name="Slide Number Placeholder 3"/>
          <p:cNvSpPr>
            <a:spLocks noGrp="1"/>
          </p:cNvSpPr>
          <p:nvPr>
            <p:ph type="sldNum" sz="quarter" idx="10"/>
          </p:nvPr>
        </p:nvSpPr>
        <p:spPr/>
        <p:txBody>
          <a:bodyPr/>
          <a:lstStyle/>
          <a:p>
            <a:pPr>
              <a:defRPr/>
            </a:pPr>
            <a:fld id="{2881F531-E032-4645-AAFA-AE77675FB02F}" type="slidenum">
              <a:rPr lang="en-US" altLang="zh-CN" smtClean="0"/>
              <a:pPr>
                <a:defRPr/>
              </a:pPr>
              <a:t>9</a:t>
            </a:fld>
            <a:endParaRPr lang="en-US" altLang="zh-CN"/>
          </a:p>
        </p:txBody>
      </p:sp>
    </p:spTree>
    <p:extLst>
      <p:ext uri="{BB962C8B-B14F-4D97-AF65-F5344CB8AC3E}">
        <p14:creationId xmlns:p14="http://schemas.microsoft.com/office/powerpoint/2010/main" val="3295306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78F0D3F8-2D65-4A53-A38E-B2EA64B5A0C7}" type="datetime1">
              <a:rPr lang="en-US"/>
              <a:pPr>
                <a:defRPr/>
              </a:pPr>
              <a:t>5/18/2015</a:t>
            </a:fld>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EA4D80BF-4108-41C5-9236-F975DCB82440}" type="slidenum">
              <a:rPr lang="en-US" altLang="zh-CN"/>
              <a:pPr>
                <a:defRPr/>
              </a:pPr>
              <a:t>‹#›</a:t>
            </a:fld>
            <a:endParaRPr lang="en-US" altLang="zh-CN"/>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78D22C1E-97C1-4EC4-B0F0-AF8286400B62}" type="datetime1">
              <a:rPr lang="en-US"/>
              <a:pPr>
                <a:defRPr/>
              </a:pPr>
              <a:t>5/18/2015</a:t>
            </a:fld>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A94C499C-C59B-41E1-A570-D0E5D9D9AB9B}"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25963"/>
          </a:xfrm>
        </p:spPr>
        <p:txBody>
          <a:bodyPr/>
          <a:lstStyle/>
          <a:p>
            <a:pPr lvl="0"/>
            <a:endParaRPr lang="en-US" noProof="0" smtClean="0"/>
          </a:p>
        </p:txBody>
      </p:sp>
      <p:sp>
        <p:nvSpPr>
          <p:cNvPr id="5" name="Rectangle 5"/>
          <p:cNvSpPr>
            <a:spLocks noGrp="1" noChangeArrowheads="1"/>
          </p:cNvSpPr>
          <p:nvPr>
            <p:ph type="dt" sz="half" idx="10"/>
          </p:nvPr>
        </p:nvSpPr>
        <p:spPr>
          <a:ln/>
        </p:spPr>
        <p:txBody>
          <a:bodyPr/>
          <a:lstStyle>
            <a:lvl1pPr>
              <a:defRPr/>
            </a:lvl1pPr>
          </a:lstStyle>
          <a:p>
            <a:pPr>
              <a:defRPr/>
            </a:pPr>
            <a:fld id="{72383185-82BF-4245-92E0-C0E2807F6A1D}" type="datetime1">
              <a:rPr lang="en-US"/>
              <a:pPr>
                <a:defRPr/>
              </a:pPr>
              <a:t>5/18/2015</a:t>
            </a:fld>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C7505D30-43AC-4210-AF6B-53709C25F7B8}" type="slidenum">
              <a:rPr lang="en-US" altLang="zh-CN"/>
              <a:pPr>
                <a:defRPr/>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BF6E9068-4030-4847-90B5-991E9C573067}" type="datetime1">
              <a:rPr lang="en-US"/>
              <a:pPr>
                <a:defRPr/>
              </a:pPr>
              <a:t>5/18/2015</a:t>
            </a:fld>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3122D32A-CC45-4CBA-A96C-947E0C64D109}" type="slidenum">
              <a:rPr lang="en-US" altLang="zh-CN"/>
              <a:pPr>
                <a:defRPr/>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ln/>
        </p:spPr>
        <p:txBody>
          <a:bodyPr/>
          <a:lstStyle>
            <a:lvl1pPr>
              <a:defRPr/>
            </a:lvl1pPr>
          </a:lstStyle>
          <a:p>
            <a:pPr>
              <a:defRPr/>
            </a:pPr>
            <a:fld id="{0DC2A745-79A6-4A2B-8932-24635AD18197}" type="datetime1">
              <a:rPr lang="en-US"/>
              <a:pPr>
                <a:defRPr/>
              </a:pPr>
              <a:t>5/18/2015</a:t>
            </a:fld>
            <a:endParaRPr lang="en-US" altLang="zh-CN"/>
          </a:p>
        </p:txBody>
      </p:sp>
      <p:sp>
        <p:nvSpPr>
          <p:cNvPr id="7"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8" name="Rectangle 7"/>
          <p:cNvSpPr>
            <a:spLocks noGrp="1" noChangeArrowheads="1"/>
          </p:cNvSpPr>
          <p:nvPr>
            <p:ph type="sldNum" sz="quarter" idx="12"/>
          </p:nvPr>
        </p:nvSpPr>
        <p:spPr>
          <a:ln/>
        </p:spPr>
        <p:txBody>
          <a:bodyPr/>
          <a:lstStyle>
            <a:lvl1pPr>
              <a:defRPr/>
            </a:lvl1pPr>
          </a:lstStyle>
          <a:p>
            <a:pPr>
              <a:defRPr/>
            </a:pPr>
            <a:fld id="{B4051A1E-94E6-4862-8946-4F88CDA1158B}" type="slidenum">
              <a:rPr lang="en-US" altLang="zh-CN"/>
              <a:pPr>
                <a:defRPr/>
              </a:pPr>
              <a:t>‹#›</a:t>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33FCFFFF-9C04-4A7B-A848-B7017DFD77FC}" type="datetime1">
              <a:rPr lang="en-US"/>
              <a:pPr>
                <a:defRPr/>
              </a:pPr>
              <a:t>5/18/2015</a:t>
            </a:fld>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78326F58-C951-43C8-B244-AA752935F3C2}"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8A494983-EBA1-4CD0-A802-23AADB244DC4}" type="datetime1">
              <a:rPr lang="en-US"/>
              <a:pPr>
                <a:defRPr/>
              </a:pPr>
              <a:t>5/18/2015</a:t>
            </a:fld>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5F56CACA-A83D-421B-B618-91300865F923}"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0DED3675-86C9-4B2C-B825-99F74A5D20ED}" type="datetime1">
              <a:rPr lang="en-US"/>
              <a:pPr>
                <a:defRPr/>
              </a:pPr>
              <a:t>5/18/2015</a:t>
            </a:fld>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40BA06A0-4FD7-4176-8642-73A423A5C788}"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9B3B3A3F-2810-48AB-89DB-68A828E2505D}" type="datetime1">
              <a:rPr lang="en-US"/>
              <a:pPr>
                <a:defRPr/>
              </a:pPr>
              <a:t>5/18/2015</a:t>
            </a:fld>
            <a:endParaRPr lang="en-US" altLang="zh-CN"/>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7"/>
          <p:cNvSpPr>
            <a:spLocks noGrp="1" noChangeArrowheads="1"/>
          </p:cNvSpPr>
          <p:nvPr>
            <p:ph type="sldNum" sz="quarter" idx="12"/>
          </p:nvPr>
        </p:nvSpPr>
        <p:spPr>
          <a:ln/>
        </p:spPr>
        <p:txBody>
          <a:bodyPr/>
          <a:lstStyle>
            <a:lvl1pPr>
              <a:defRPr/>
            </a:lvl1pPr>
          </a:lstStyle>
          <a:p>
            <a:pPr>
              <a:defRPr/>
            </a:pPr>
            <a:fld id="{300EC901-2C7D-4A9A-B4DD-7476A97120BE}"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8D2BFBF1-14F9-4D5D-8F09-B1ED70535F64}" type="datetime1">
              <a:rPr lang="en-US"/>
              <a:pPr>
                <a:defRPr/>
              </a:pPr>
              <a:t>5/18/2015</a:t>
            </a:fld>
            <a:endParaRPr lang="en-US" altLang="zh-CN"/>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7"/>
          <p:cNvSpPr>
            <a:spLocks noGrp="1" noChangeArrowheads="1"/>
          </p:cNvSpPr>
          <p:nvPr>
            <p:ph type="sldNum" sz="quarter" idx="12"/>
          </p:nvPr>
        </p:nvSpPr>
        <p:spPr>
          <a:ln/>
        </p:spPr>
        <p:txBody>
          <a:bodyPr/>
          <a:lstStyle>
            <a:lvl1pPr>
              <a:defRPr/>
            </a:lvl1pPr>
          </a:lstStyle>
          <a:p>
            <a:pPr>
              <a:defRPr/>
            </a:pPr>
            <a:fld id="{C33A5D0A-C6DA-4327-A3BB-345D199439E8}"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2FD12E0B-7F7C-4421-8B8D-0791E179E0A1}" type="datetime1">
              <a:rPr lang="en-US"/>
              <a:pPr>
                <a:defRPr/>
              </a:pPr>
              <a:t>5/18/2015</a:t>
            </a:fld>
            <a:endParaRPr lang="en-US" altLang="zh-CN"/>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7"/>
          <p:cNvSpPr>
            <a:spLocks noGrp="1" noChangeArrowheads="1"/>
          </p:cNvSpPr>
          <p:nvPr>
            <p:ph type="sldNum" sz="quarter" idx="12"/>
          </p:nvPr>
        </p:nvSpPr>
        <p:spPr>
          <a:ln/>
        </p:spPr>
        <p:txBody>
          <a:bodyPr/>
          <a:lstStyle>
            <a:lvl1pPr>
              <a:defRPr/>
            </a:lvl1pPr>
          </a:lstStyle>
          <a:p>
            <a:pPr>
              <a:defRPr/>
            </a:pPr>
            <a:fld id="{3FC2F661-130D-4C53-B942-AFDAA9051E10}"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7E27B009-ADC1-4E9E-951F-1F81C4459C47}" type="datetime1">
              <a:rPr lang="en-US"/>
              <a:pPr>
                <a:defRPr/>
              </a:pPr>
              <a:t>5/18/2015</a:t>
            </a:fld>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951716CB-66C8-4E52-AFB1-4A6F431D5A6A}"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5A0FD6D1-61A3-488F-8CFB-B8B35466EAB1}" type="datetime1">
              <a:rPr lang="en-US"/>
              <a:pPr>
                <a:defRPr/>
              </a:pPr>
              <a:t>5/18/2015</a:t>
            </a:fld>
            <a:endParaRPr lang="en-US" altLang="zh-CN"/>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FD1A3381-26F8-460C-A4EB-19A8CC447ECA}"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3ED05ADA-1B4A-403C-A0D2-7BCCFE046C5B}" type="datetime1">
              <a:rPr lang="en-US"/>
              <a:pPr>
                <a:defRPr/>
              </a:pPr>
              <a:t>5/18/2015</a:t>
            </a:fld>
            <a:endParaRPr lang="en-US" altLang="zh-CN"/>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75121B05-9A39-493D-B4ED-D2C9FE28385B}"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purple-black2"/>
          <p:cNvPicPr>
            <a:picLocks noChangeArrowheads="1"/>
          </p:cNvPicPr>
          <p:nvPr/>
        </p:nvPicPr>
        <p:blipFill>
          <a:blip r:embed="rId16"/>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1028"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79877"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400" i="0">
                <a:solidFill>
                  <a:schemeClr val="tx1"/>
                </a:solidFill>
                <a:ea typeface="宋体" pitchFamily="2" charset="-122"/>
              </a:defRPr>
            </a:lvl1pPr>
          </a:lstStyle>
          <a:p>
            <a:pPr>
              <a:defRPr/>
            </a:pPr>
            <a:fld id="{F8F2FB58-1C38-48C5-886D-E73055988C21}" type="datetime1">
              <a:rPr lang="en-US"/>
              <a:pPr>
                <a:defRPr/>
              </a:pPr>
              <a:t>5/18/2015</a:t>
            </a:fld>
            <a:endParaRPr lang="en-US" altLang="zh-CN"/>
          </a:p>
        </p:txBody>
      </p:sp>
      <p:sp>
        <p:nvSpPr>
          <p:cNvPr id="79878"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buFontTx/>
              <a:buNone/>
              <a:defRPr sz="1400" i="0">
                <a:solidFill>
                  <a:schemeClr val="tx1"/>
                </a:solidFill>
                <a:ea typeface="宋体" pitchFamily="2" charset="-122"/>
              </a:defRPr>
            </a:lvl1pPr>
          </a:lstStyle>
          <a:p>
            <a:pPr>
              <a:defRPr/>
            </a:pPr>
            <a:endParaRPr lang="en-US" altLang="zh-CN"/>
          </a:p>
        </p:txBody>
      </p:sp>
      <p:sp>
        <p:nvSpPr>
          <p:cNvPr id="79879"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400" i="0">
                <a:solidFill>
                  <a:schemeClr val="tx1"/>
                </a:solidFill>
                <a:latin typeface="Arial" pitchFamily="34" charset="0"/>
                <a:ea typeface="宋体" pitchFamily="2" charset="-122"/>
                <a:cs typeface="Arial" pitchFamily="34" charset="0"/>
              </a:defRPr>
            </a:lvl1pPr>
          </a:lstStyle>
          <a:p>
            <a:pPr>
              <a:defRPr/>
            </a:pPr>
            <a:fld id="{36DB6081-FB65-42A6-9A94-096E4175F533}"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67" r:id="rId1"/>
    <p:sldLayoutId id="2147483666" r:id="rId2"/>
    <p:sldLayoutId id="2147483665" r:id="rId3"/>
    <p:sldLayoutId id="2147483664" r:id="rId4"/>
    <p:sldLayoutId id="2147483663" r:id="rId5"/>
    <p:sldLayoutId id="2147483662" r:id="rId6"/>
    <p:sldLayoutId id="2147483661" r:id="rId7"/>
    <p:sldLayoutId id="2147483660" r:id="rId8"/>
    <p:sldLayoutId id="2147483659" r:id="rId9"/>
    <p:sldLayoutId id="2147483658" r:id="rId10"/>
    <p:sldLayoutId id="2147483657" r:id="rId11"/>
    <p:sldLayoutId id="2147483656" r:id="rId12"/>
    <p:sldLayoutId id="2147483655" r:id="rId13"/>
    <p:sldLayoutId id="2147483654" r:id="rId14"/>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9.emf"/><Relationship Id="rId4" Type="http://schemas.openxmlformats.org/officeDocument/2006/relationships/package" Target="../embeddings/Microsoft_Visio___1.vsdx"/></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5.emf"/><Relationship Id="rId1" Type="http://schemas.openxmlformats.org/officeDocument/2006/relationships/slideLayout" Target="../slideLayouts/slideLayout1.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7"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3" name="Rectangle 2"/>
          <p:cNvSpPr>
            <a:spLocks noGrp="1" noChangeArrowheads="1"/>
          </p:cNvSpPr>
          <p:nvPr>
            <p:ph type="ctrTitle" idx="4294967295"/>
          </p:nvPr>
        </p:nvSpPr>
        <p:spPr>
          <a:xfrm>
            <a:off x="228600" y="1447800"/>
            <a:ext cx="8686800" cy="1676400"/>
          </a:xfrm>
        </p:spPr>
        <p:txBody>
          <a:bodyPr/>
          <a:lstStyle/>
          <a:p>
            <a:pPr eaLnBrk="1" hangingPunct="1"/>
            <a:r>
              <a:rPr lang="en-US" altLang="zh-CN" sz="4000" b="1" dirty="0"/>
              <a:t>Vetting SSL Usage </a:t>
            </a:r>
            <a:r>
              <a:rPr lang="en-US" altLang="zh-CN" sz="4000" b="1" dirty="0" smtClean="0"/>
              <a:t>in </a:t>
            </a:r>
            <a:r>
              <a:rPr lang="en-US" altLang="zh-CN" sz="4000" b="1" dirty="0"/>
              <a:t>Applications</a:t>
            </a:r>
            <a:br>
              <a:rPr lang="en-US" altLang="zh-CN" sz="4000" b="1" dirty="0"/>
            </a:br>
            <a:r>
              <a:rPr lang="en-US" altLang="zh-CN" sz="4000" b="1" dirty="0" smtClean="0"/>
              <a:t>with SSLINT</a:t>
            </a:r>
          </a:p>
        </p:txBody>
      </p:sp>
      <p:pic>
        <p:nvPicPr>
          <p:cNvPr id="18434" name="Picture 4" descr="logo"/>
          <p:cNvPicPr>
            <a:picLocks noChangeAspect="1" noChangeArrowheads="1"/>
          </p:cNvPicPr>
          <p:nvPr/>
        </p:nvPicPr>
        <p:blipFill>
          <a:blip r:embed="rId3"/>
          <a:srcRect/>
          <a:stretch>
            <a:fillRect/>
          </a:stretch>
        </p:blipFill>
        <p:spPr bwMode="auto">
          <a:xfrm>
            <a:off x="7239000" y="228600"/>
            <a:ext cx="1143000" cy="1143000"/>
          </a:xfrm>
          <a:prstGeom prst="rect">
            <a:avLst/>
          </a:prstGeom>
          <a:noFill/>
          <a:ln w="9525">
            <a:noFill/>
            <a:miter lim="800000"/>
            <a:headEnd/>
            <a:tailEnd/>
          </a:ln>
        </p:spPr>
      </p:pic>
      <p:sp>
        <p:nvSpPr>
          <p:cNvPr id="18435" name="Text Box 5"/>
          <p:cNvSpPr txBox="1">
            <a:spLocks noChangeArrowheads="1"/>
          </p:cNvSpPr>
          <p:nvPr/>
        </p:nvSpPr>
        <p:spPr bwMode="auto">
          <a:xfrm>
            <a:off x="38100" y="3124200"/>
            <a:ext cx="9067800" cy="1384995"/>
          </a:xfrm>
          <a:prstGeom prst="rect">
            <a:avLst/>
          </a:prstGeom>
          <a:noFill/>
          <a:ln w="9525">
            <a:noFill/>
            <a:miter lim="800000"/>
            <a:headEnd/>
            <a:tailEnd/>
          </a:ln>
        </p:spPr>
        <p:txBody>
          <a:bodyPr>
            <a:spAutoFit/>
          </a:bodyPr>
          <a:lstStyle/>
          <a:p>
            <a:pPr algn="ctr">
              <a:spcBef>
                <a:spcPct val="50000"/>
              </a:spcBef>
            </a:pPr>
            <a:r>
              <a:rPr lang="en-US" altLang="zh-CN" b="1" i="0" dirty="0">
                <a:solidFill>
                  <a:srgbClr val="7030A0"/>
                </a:solidFill>
              </a:rPr>
              <a:t>Boyuan </a:t>
            </a:r>
            <a:r>
              <a:rPr lang="en-US" altLang="zh-CN" b="1" i="0" dirty="0" smtClean="0">
                <a:solidFill>
                  <a:srgbClr val="7030A0"/>
                </a:solidFill>
              </a:rPr>
              <a:t>He</a:t>
            </a:r>
            <a:r>
              <a:rPr lang="en-US" altLang="zh-CN" i="0" baseline="30000" dirty="0" smtClean="0">
                <a:solidFill>
                  <a:srgbClr val="7030A0"/>
                </a:solidFill>
              </a:rPr>
              <a:t>[1]</a:t>
            </a:r>
            <a:r>
              <a:rPr lang="en-US" altLang="zh-CN" i="0" dirty="0" smtClean="0">
                <a:solidFill>
                  <a:srgbClr val="7030A0"/>
                </a:solidFill>
              </a:rPr>
              <a:t>, </a:t>
            </a:r>
            <a:r>
              <a:rPr lang="en-US" altLang="zh-CN" i="0" dirty="0">
                <a:solidFill>
                  <a:srgbClr val="7030A0"/>
                </a:solidFill>
              </a:rPr>
              <a:t>Vaibhav </a:t>
            </a:r>
            <a:r>
              <a:rPr lang="en-US" altLang="zh-CN" i="0" dirty="0" smtClean="0">
                <a:solidFill>
                  <a:srgbClr val="7030A0"/>
                </a:solidFill>
              </a:rPr>
              <a:t>Rastogi</a:t>
            </a:r>
            <a:r>
              <a:rPr lang="en-US" altLang="zh-CN" i="0" baseline="30000" dirty="0" smtClean="0">
                <a:solidFill>
                  <a:srgbClr val="7030A0"/>
                </a:solidFill>
              </a:rPr>
              <a:t>[2]</a:t>
            </a:r>
            <a:r>
              <a:rPr lang="en-US" altLang="zh-CN" i="0" dirty="0" smtClean="0">
                <a:solidFill>
                  <a:srgbClr val="7030A0"/>
                </a:solidFill>
              </a:rPr>
              <a:t>, </a:t>
            </a:r>
            <a:r>
              <a:rPr lang="en-US" altLang="zh-CN" i="0" dirty="0">
                <a:solidFill>
                  <a:srgbClr val="7030A0"/>
                </a:solidFill>
              </a:rPr>
              <a:t>Yinzhi </a:t>
            </a:r>
            <a:r>
              <a:rPr lang="en-US" altLang="zh-CN" i="0" dirty="0" smtClean="0">
                <a:solidFill>
                  <a:srgbClr val="7030A0"/>
                </a:solidFill>
              </a:rPr>
              <a:t>Cao</a:t>
            </a:r>
            <a:r>
              <a:rPr lang="en-US" altLang="zh-CN" i="0" baseline="30000" dirty="0" smtClean="0">
                <a:solidFill>
                  <a:srgbClr val="7030A0"/>
                </a:solidFill>
              </a:rPr>
              <a:t>[3]</a:t>
            </a:r>
            <a:r>
              <a:rPr lang="en-US" altLang="zh-CN" i="0" dirty="0" smtClean="0">
                <a:solidFill>
                  <a:srgbClr val="7030A0"/>
                </a:solidFill>
              </a:rPr>
              <a:t>, </a:t>
            </a:r>
            <a:r>
              <a:rPr lang="en-US" altLang="zh-CN" i="0" dirty="0">
                <a:solidFill>
                  <a:srgbClr val="7030A0"/>
                </a:solidFill>
              </a:rPr>
              <a:t>Yan </a:t>
            </a:r>
            <a:r>
              <a:rPr lang="en-US" altLang="zh-CN" i="0" dirty="0" smtClean="0">
                <a:solidFill>
                  <a:srgbClr val="7030A0"/>
                </a:solidFill>
              </a:rPr>
              <a:t>Chen</a:t>
            </a:r>
            <a:r>
              <a:rPr lang="en-US" altLang="zh-CN" i="0" baseline="30000" dirty="0" smtClean="0">
                <a:solidFill>
                  <a:srgbClr val="7030A0"/>
                </a:solidFill>
              </a:rPr>
              <a:t>[2][1]</a:t>
            </a:r>
            <a:r>
              <a:rPr lang="en-US" altLang="zh-CN" i="0" dirty="0" smtClean="0">
                <a:solidFill>
                  <a:srgbClr val="7030A0"/>
                </a:solidFill>
              </a:rPr>
              <a:t>, </a:t>
            </a:r>
            <a:r>
              <a:rPr lang="en-US" altLang="zh-CN" i="0" dirty="0">
                <a:solidFill>
                  <a:srgbClr val="7030A0"/>
                </a:solidFill>
              </a:rPr>
              <a:t>Venkat </a:t>
            </a:r>
            <a:r>
              <a:rPr lang="en-US" altLang="zh-CN" i="0" dirty="0" smtClean="0">
                <a:solidFill>
                  <a:srgbClr val="7030A0"/>
                </a:solidFill>
              </a:rPr>
              <a:t>Venkatakrishnan</a:t>
            </a:r>
            <a:r>
              <a:rPr lang="en-US" altLang="zh-CN" i="0" baseline="30000" dirty="0" smtClean="0">
                <a:solidFill>
                  <a:srgbClr val="7030A0"/>
                </a:solidFill>
              </a:rPr>
              <a:t>[4]</a:t>
            </a:r>
            <a:r>
              <a:rPr lang="en-US" altLang="zh-CN" i="0" dirty="0" smtClean="0">
                <a:solidFill>
                  <a:srgbClr val="7030A0"/>
                </a:solidFill>
              </a:rPr>
              <a:t>, </a:t>
            </a:r>
            <a:r>
              <a:rPr lang="en-US" altLang="zh-CN" i="0" dirty="0" err="1">
                <a:solidFill>
                  <a:srgbClr val="7030A0"/>
                </a:solidFill>
              </a:rPr>
              <a:t>Runqing</a:t>
            </a:r>
            <a:r>
              <a:rPr lang="en-US" altLang="zh-CN" i="0" dirty="0">
                <a:solidFill>
                  <a:srgbClr val="7030A0"/>
                </a:solidFill>
              </a:rPr>
              <a:t> </a:t>
            </a:r>
            <a:r>
              <a:rPr lang="en-US" altLang="zh-CN" i="0" dirty="0" smtClean="0">
                <a:solidFill>
                  <a:srgbClr val="7030A0"/>
                </a:solidFill>
              </a:rPr>
              <a:t>Yang</a:t>
            </a:r>
            <a:r>
              <a:rPr lang="en-US" altLang="zh-CN" i="0" baseline="30000" dirty="0" smtClean="0">
                <a:solidFill>
                  <a:srgbClr val="7030A0"/>
                </a:solidFill>
              </a:rPr>
              <a:t>[1]</a:t>
            </a:r>
            <a:r>
              <a:rPr lang="en-US" altLang="zh-CN" i="0" dirty="0" smtClean="0">
                <a:solidFill>
                  <a:srgbClr val="7030A0"/>
                </a:solidFill>
              </a:rPr>
              <a:t>, </a:t>
            </a:r>
            <a:r>
              <a:rPr lang="en-US" altLang="zh-CN" i="0" dirty="0" err="1">
                <a:solidFill>
                  <a:srgbClr val="7030A0"/>
                </a:solidFill>
              </a:rPr>
              <a:t>Zhenrui</a:t>
            </a:r>
            <a:r>
              <a:rPr lang="en-US" altLang="zh-CN" i="0" dirty="0">
                <a:solidFill>
                  <a:srgbClr val="7030A0"/>
                </a:solidFill>
              </a:rPr>
              <a:t> </a:t>
            </a:r>
            <a:r>
              <a:rPr lang="en-US" altLang="zh-CN" i="0" dirty="0" smtClean="0">
                <a:solidFill>
                  <a:srgbClr val="7030A0"/>
                </a:solidFill>
              </a:rPr>
              <a:t>Zhang</a:t>
            </a:r>
            <a:r>
              <a:rPr lang="en-US" altLang="zh-CN" i="0" baseline="30000" dirty="0" smtClean="0">
                <a:solidFill>
                  <a:srgbClr val="7030A0"/>
                </a:solidFill>
              </a:rPr>
              <a:t>[1]</a:t>
            </a:r>
            <a:r>
              <a:rPr lang="en-US" altLang="zh-CN" i="0" dirty="0" smtClean="0">
                <a:solidFill>
                  <a:srgbClr val="7030A0"/>
                </a:solidFill>
              </a:rPr>
              <a:t> </a:t>
            </a:r>
            <a:endParaRPr lang="en-US" altLang="zh-CN" i="0" dirty="0">
              <a:solidFill>
                <a:srgbClr val="7030A0"/>
              </a:solidFill>
            </a:endParaRPr>
          </a:p>
        </p:txBody>
      </p:sp>
      <p:sp>
        <p:nvSpPr>
          <p:cNvPr id="18436" name="TextBox 2"/>
          <p:cNvSpPr txBox="1">
            <a:spLocks noChangeArrowheads="1"/>
          </p:cNvSpPr>
          <p:nvPr/>
        </p:nvSpPr>
        <p:spPr bwMode="auto">
          <a:xfrm>
            <a:off x="2324100" y="5320605"/>
            <a:ext cx="4495800" cy="1384995"/>
          </a:xfrm>
          <a:prstGeom prst="rect">
            <a:avLst/>
          </a:prstGeom>
          <a:noFill/>
          <a:ln w="9525">
            <a:noFill/>
            <a:miter lim="800000"/>
            <a:headEnd/>
            <a:tailEnd/>
          </a:ln>
        </p:spPr>
        <p:txBody>
          <a:bodyPr wrap="square">
            <a:spAutoFit/>
          </a:bodyPr>
          <a:lstStyle/>
          <a:p>
            <a:pPr>
              <a:lnSpc>
                <a:spcPct val="90000"/>
              </a:lnSpc>
              <a:spcBef>
                <a:spcPct val="20000"/>
              </a:spcBef>
            </a:pPr>
            <a:r>
              <a:rPr lang="en-US" altLang="zh-CN" sz="2000" b="1" i="0" dirty="0" smtClean="0">
                <a:solidFill>
                  <a:srgbClr val="009900"/>
                </a:solidFill>
              </a:rPr>
              <a:t>[1] Zhejiang University, China</a:t>
            </a:r>
          </a:p>
          <a:p>
            <a:pPr>
              <a:lnSpc>
                <a:spcPct val="90000"/>
              </a:lnSpc>
              <a:spcBef>
                <a:spcPct val="20000"/>
              </a:spcBef>
            </a:pPr>
            <a:r>
              <a:rPr lang="en-US" altLang="zh-CN" sz="2000" i="0" dirty="0" smtClean="0">
                <a:solidFill>
                  <a:srgbClr val="009900"/>
                </a:solidFill>
              </a:rPr>
              <a:t>[2] Northwestern </a:t>
            </a:r>
            <a:r>
              <a:rPr lang="en-US" altLang="zh-CN" sz="2000" i="0" dirty="0">
                <a:solidFill>
                  <a:srgbClr val="009900"/>
                </a:solidFill>
              </a:rPr>
              <a:t>University, USA</a:t>
            </a:r>
          </a:p>
          <a:p>
            <a:pPr>
              <a:lnSpc>
                <a:spcPct val="90000"/>
              </a:lnSpc>
              <a:spcBef>
                <a:spcPct val="20000"/>
              </a:spcBef>
            </a:pPr>
            <a:r>
              <a:rPr lang="en-US" altLang="zh-CN" sz="2000" i="0" dirty="0" smtClean="0">
                <a:solidFill>
                  <a:srgbClr val="009900"/>
                </a:solidFill>
              </a:rPr>
              <a:t>[3] Columbia University, USA </a:t>
            </a:r>
          </a:p>
          <a:p>
            <a:pPr>
              <a:lnSpc>
                <a:spcPct val="90000"/>
              </a:lnSpc>
              <a:spcBef>
                <a:spcPct val="20000"/>
              </a:spcBef>
            </a:pPr>
            <a:r>
              <a:rPr lang="en-US" altLang="zh-CN" sz="2000" i="0" dirty="0" smtClean="0">
                <a:solidFill>
                  <a:srgbClr val="009900"/>
                </a:solidFill>
              </a:rPr>
              <a:t>[4] University </a:t>
            </a:r>
            <a:r>
              <a:rPr lang="en-US" altLang="zh-CN" sz="2000" i="0" dirty="0">
                <a:solidFill>
                  <a:srgbClr val="009900"/>
                </a:solidFill>
              </a:rPr>
              <a:t>of Illinois, </a:t>
            </a:r>
            <a:r>
              <a:rPr lang="en-US" altLang="zh-CN" sz="2000" i="0" dirty="0" smtClean="0">
                <a:solidFill>
                  <a:srgbClr val="009900"/>
                </a:solidFill>
              </a:rPr>
              <a:t>Chicago, USA</a:t>
            </a:r>
            <a:endParaRPr lang="en-US" altLang="zh-CN" sz="2000" i="0" dirty="0">
              <a:solidFill>
                <a:srgbClr val="009900"/>
              </a:solidFill>
            </a:endParaRPr>
          </a:p>
        </p:txBody>
      </p:sp>
      <p:sp>
        <p:nvSpPr>
          <p:cNvPr id="2" name="Rectangle 1"/>
          <p:cNvSpPr/>
          <p:nvPr/>
        </p:nvSpPr>
        <p:spPr>
          <a:xfrm>
            <a:off x="723900" y="4763049"/>
            <a:ext cx="7696200" cy="494751"/>
          </a:xfrm>
          <a:prstGeom prst="rect">
            <a:avLst/>
          </a:prstGeom>
        </p:spPr>
        <p:txBody>
          <a:bodyPr wrap="square">
            <a:spAutoFit/>
          </a:bodyPr>
          <a:lstStyle/>
          <a:p>
            <a:pPr algn="ctr">
              <a:lnSpc>
                <a:spcPct val="120000"/>
              </a:lnSpc>
            </a:pPr>
            <a:r>
              <a:rPr lang="en-US" altLang="zh-CN" sz="2400" i="0" dirty="0">
                <a:solidFill>
                  <a:schemeClr val="tx1"/>
                </a:solidFill>
                <a:ea typeface="Segoe UI" panose="020B0502040204020203" pitchFamily="34" charset="0"/>
                <a:cs typeface="Segoe UI" panose="020B0502040204020203" pitchFamily="34" charset="0"/>
              </a:rPr>
              <a:t>Lab of Internet and Security Technology (LIST)</a:t>
            </a:r>
          </a:p>
        </p:txBody>
      </p:sp>
    </p:spTree>
  </p:cSld>
  <p:clrMapOvr>
    <a:masterClrMapping/>
  </p:clrMapOvr>
  <p:transition advTm="254"/>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229600" cy="1143000"/>
          </a:xfrm>
        </p:spPr>
        <p:txBody>
          <a:bodyPr/>
          <a:lstStyle/>
          <a:p>
            <a:r>
              <a:rPr lang="en-US" sz="4000" dirty="0" err="1" smtClean="0"/>
              <a:t>SSLint</a:t>
            </a:r>
            <a:r>
              <a:rPr lang="en-US" sz="4000" dirty="0" smtClean="0"/>
              <a:t> Framework</a:t>
            </a:r>
            <a:endParaRPr lang="en-US" sz="4000" dirty="0"/>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10</a:t>
            </a:fld>
            <a:endParaRPr lang="en-US" altLang="zh-CN" dirty="0"/>
          </a:p>
        </p:txBody>
      </p:sp>
      <p:sp>
        <p:nvSpPr>
          <p:cNvPr id="9" name="Rectangle 3"/>
          <p:cNvSpPr txBox="1">
            <a:spLocks noChangeArrowheads="1"/>
          </p:cNvSpPr>
          <p:nvPr/>
        </p:nvSpPr>
        <p:spPr bwMode="auto">
          <a:xfrm>
            <a:off x="657523" y="1600200"/>
            <a:ext cx="4219277"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buFont typeface="Wingdings" panose="05000000000000000000" pitchFamily="2" charset="2"/>
              <a:buChar char="l"/>
            </a:pPr>
            <a:r>
              <a:rPr lang="en-US" altLang="zh-CN" sz="2800" i="0" kern="0" dirty="0"/>
              <a:t>Check whether validation APIs are called </a:t>
            </a:r>
            <a:r>
              <a:rPr lang="en-US" altLang="zh-CN" sz="2800" i="0" kern="0" dirty="0" smtClean="0"/>
              <a:t>correctly.</a:t>
            </a:r>
          </a:p>
          <a:p>
            <a:pPr eaLnBrk="1" hangingPunct="1">
              <a:buFont typeface="Wingdings" panose="05000000000000000000" pitchFamily="2" charset="2"/>
              <a:buChar char="l"/>
            </a:pPr>
            <a:endParaRPr lang="en-US" altLang="zh-CN" sz="2800" i="0" kern="0" dirty="0"/>
          </a:p>
          <a:p>
            <a:pPr eaLnBrk="1" hangingPunct="1">
              <a:buFont typeface="Wingdings" panose="05000000000000000000" pitchFamily="2" charset="2"/>
              <a:buChar char="l"/>
            </a:pPr>
            <a:r>
              <a:rPr lang="en-US" altLang="zh-CN" sz="2800" i="0" kern="0" dirty="0"/>
              <a:t>Encode </a:t>
            </a:r>
            <a:r>
              <a:rPr lang="en-US" altLang="zh-CN" sz="2800" b="1" i="0" kern="0" dirty="0">
                <a:solidFill>
                  <a:srgbClr val="7030A0"/>
                </a:solidFill>
              </a:rPr>
              <a:t>“</a:t>
            </a:r>
            <a:r>
              <a:rPr lang="en-US" altLang="zh-CN" sz="2800" b="1" kern="0" dirty="0">
                <a:solidFill>
                  <a:srgbClr val="7030A0"/>
                </a:solidFill>
              </a:rPr>
              <a:t>correct</a:t>
            </a:r>
            <a:r>
              <a:rPr lang="en-US" altLang="zh-CN" sz="2800" b="1" i="0" kern="0" dirty="0">
                <a:solidFill>
                  <a:srgbClr val="7030A0"/>
                </a:solidFill>
              </a:rPr>
              <a:t>” </a:t>
            </a:r>
            <a:r>
              <a:rPr lang="en-US" altLang="zh-CN" sz="2800" i="0" kern="0" dirty="0"/>
              <a:t>usage in a </a:t>
            </a:r>
            <a:r>
              <a:rPr lang="en-US" altLang="zh-CN" sz="2800" b="1" kern="0" dirty="0">
                <a:solidFill>
                  <a:srgbClr val="7030A0"/>
                </a:solidFill>
              </a:rPr>
              <a:t>signature</a:t>
            </a:r>
            <a:r>
              <a:rPr lang="en-US" altLang="zh-CN" sz="2800" i="0" kern="0" dirty="0"/>
              <a:t> and match this </a:t>
            </a:r>
            <a:r>
              <a:rPr lang="en-US" altLang="zh-CN" sz="2800" i="0" kern="0" dirty="0" smtClean="0"/>
              <a:t>signature.</a:t>
            </a:r>
          </a:p>
          <a:p>
            <a:pPr marL="457200" lvl="1" indent="0" eaLnBrk="1" hangingPunct="1">
              <a:buNone/>
            </a:pPr>
            <a:r>
              <a:rPr lang="en-US" altLang="zh-CN" sz="2400" b="1" kern="0" dirty="0">
                <a:solidFill>
                  <a:srgbClr val="7030A0"/>
                </a:solidFill>
              </a:rPr>
              <a:t>Pass if match succeeds</a:t>
            </a:r>
          </a:p>
        </p:txBody>
      </p:sp>
      <p:sp>
        <p:nvSpPr>
          <p:cNvPr id="6" name="Flowchart: Alternate Process 5"/>
          <p:cNvSpPr/>
          <p:nvPr/>
        </p:nvSpPr>
        <p:spPr bwMode="auto">
          <a:xfrm>
            <a:off x="4753654" y="1143000"/>
            <a:ext cx="1981200" cy="685800"/>
          </a:xfrm>
          <a:prstGeom prst="flowChartAlternateProcess">
            <a:avLst/>
          </a:prstGeom>
          <a:no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1"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7" name="TextBox 6"/>
          <p:cNvSpPr txBox="1"/>
          <p:nvPr/>
        </p:nvSpPr>
        <p:spPr>
          <a:xfrm>
            <a:off x="4749093" y="1332637"/>
            <a:ext cx="1967270" cy="369332"/>
          </a:xfrm>
          <a:prstGeom prst="rect">
            <a:avLst/>
          </a:prstGeom>
          <a:noFill/>
        </p:spPr>
        <p:txBody>
          <a:bodyPr wrap="none" rtlCol="0">
            <a:spAutoFit/>
          </a:bodyPr>
          <a:lstStyle/>
          <a:p>
            <a:pPr>
              <a:buNone/>
            </a:pPr>
            <a:r>
              <a:rPr lang="en-US" altLang="zh-CN" sz="1800" b="1" i="0" dirty="0" smtClean="0">
                <a:solidFill>
                  <a:schemeClr val="tx1"/>
                </a:solidFill>
              </a:rPr>
              <a:t>SSL Client Apps</a:t>
            </a:r>
            <a:endParaRPr lang="zh-CN" altLang="en-US" sz="1800" b="1" i="0" dirty="0" smtClean="0">
              <a:solidFill>
                <a:schemeClr val="tx1"/>
              </a:solidFill>
            </a:endParaRPr>
          </a:p>
        </p:txBody>
      </p:sp>
      <p:sp>
        <p:nvSpPr>
          <p:cNvPr id="11" name="Flowchart: Alternate Process 10"/>
          <p:cNvSpPr/>
          <p:nvPr/>
        </p:nvSpPr>
        <p:spPr bwMode="auto">
          <a:xfrm>
            <a:off x="4760883" y="3276600"/>
            <a:ext cx="1981200" cy="685800"/>
          </a:xfrm>
          <a:prstGeom prst="flowChartAlternateProcess">
            <a:avLst/>
          </a:prstGeom>
          <a:no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1"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12" name="TextBox 11"/>
          <p:cNvSpPr txBox="1"/>
          <p:nvPr/>
        </p:nvSpPr>
        <p:spPr>
          <a:xfrm>
            <a:off x="4851749" y="3316069"/>
            <a:ext cx="1864614" cy="646331"/>
          </a:xfrm>
          <a:prstGeom prst="rect">
            <a:avLst/>
          </a:prstGeom>
          <a:noFill/>
        </p:spPr>
        <p:txBody>
          <a:bodyPr wrap="none" rtlCol="0">
            <a:spAutoFit/>
          </a:bodyPr>
          <a:lstStyle/>
          <a:p>
            <a:pPr algn="ctr">
              <a:buNone/>
            </a:pPr>
            <a:r>
              <a:rPr lang="en-US" altLang="zh-CN" sz="1800" b="1" i="0" dirty="0" smtClean="0">
                <a:solidFill>
                  <a:schemeClr val="tx1"/>
                </a:solidFill>
              </a:rPr>
              <a:t>Code</a:t>
            </a:r>
          </a:p>
          <a:p>
            <a:pPr algn="ctr">
              <a:buNone/>
            </a:pPr>
            <a:r>
              <a:rPr lang="en-US" altLang="zh-CN" sz="1800" b="1" i="0" dirty="0" smtClean="0">
                <a:solidFill>
                  <a:schemeClr val="tx1"/>
                </a:solidFill>
              </a:rPr>
              <a:t>Representation</a:t>
            </a:r>
            <a:endParaRPr lang="zh-CN" altLang="en-US" sz="1800" b="1" i="0" dirty="0" smtClean="0">
              <a:solidFill>
                <a:schemeClr val="tx1"/>
              </a:solidFill>
            </a:endParaRPr>
          </a:p>
        </p:txBody>
      </p:sp>
      <p:sp>
        <p:nvSpPr>
          <p:cNvPr id="15" name="Flowchart: Alternate Process 14"/>
          <p:cNvSpPr/>
          <p:nvPr/>
        </p:nvSpPr>
        <p:spPr bwMode="auto">
          <a:xfrm>
            <a:off x="4760883" y="5407024"/>
            <a:ext cx="1981200" cy="685800"/>
          </a:xfrm>
          <a:prstGeom prst="flowChartAlternateProcess">
            <a:avLst/>
          </a:prstGeom>
          <a:no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1"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16" name="TextBox 15"/>
          <p:cNvSpPr txBox="1"/>
          <p:nvPr/>
        </p:nvSpPr>
        <p:spPr>
          <a:xfrm>
            <a:off x="4970949" y="5446493"/>
            <a:ext cx="1561069" cy="646331"/>
          </a:xfrm>
          <a:prstGeom prst="rect">
            <a:avLst/>
          </a:prstGeom>
          <a:noFill/>
        </p:spPr>
        <p:txBody>
          <a:bodyPr wrap="none" rtlCol="0">
            <a:spAutoFit/>
          </a:bodyPr>
          <a:lstStyle/>
          <a:p>
            <a:pPr algn="ctr">
              <a:buNone/>
            </a:pPr>
            <a:r>
              <a:rPr lang="en-US" altLang="zh-CN" sz="1800" b="1" i="0" dirty="0" smtClean="0">
                <a:solidFill>
                  <a:schemeClr val="tx1"/>
                </a:solidFill>
              </a:rPr>
              <a:t>Vulnerability</a:t>
            </a:r>
          </a:p>
          <a:p>
            <a:pPr algn="ctr">
              <a:buNone/>
            </a:pPr>
            <a:r>
              <a:rPr lang="en-US" altLang="zh-CN" sz="1800" b="1" i="0" dirty="0" smtClean="0">
                <a:solidFill>
                  <a:schemeClr val="tx1"/>
                </a:solidFill>
              </a:rPr>
              <a:t>Report</a:t>
            </a:r>
            <a:endParaRPr lang="zh-CN" altLang="en-US" sz="1800" b="1" i="0" dirty="0" smtClean="0">
              <a:solidFill>
                <a:schemeClr val="tx1"/>
              </a:solidFill>
            </a:endParaRPr>
          </a:p>
        </p:txBody>
      </p:sp>
      <p:sp>
        <p:nvSpPr>
          <p:cNvPr id="17" name="Oval 16"/>
          <p:cNvSpPr/>
          <p:nvPr/>
        </p:nvSpPr>
        <p:spPr bwMode="auto">
          <a:xfrm>
            <a:off x="4782655" y="2209800"/>
            <a:ext cx="1937657" cy="762000"/>
          </a:xfrm>
          <a:prstGeom prst="ellipse">
            <a:avLst/>
          </a:prstGeom>
          <a:no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1"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19" name="TextBox 18"/>
          <p:cNvSpPr txBox="1"/>
          <p:nvPr/>
        </p:nvSpPr>
        <p:spPr>
          <a:xfrm>
            <a:off x="4836296" y="2417802"/>
            <a:ext cx="1830373" cy="369332"/>
          </a:xfrm>
          <a:prstGeom prst="rect">
            <a:avLst/>
          </a:prstGeom>
          <a:noFill/>
        </p:spPr>
        <p:txBody>
          <a:bodyPr wrap="none" rtlCol="0">
            <a:spAutoFit/>
          </a:bodyPr>
          <a:lstStyle/>
          <a:p>
            <a:pPr>
              <a:buNone/>
            </a:pPr>
            <a:r>
              <a:rPr lang="en-US" altLang="zh-CN" sz="1800" b="1" i="0" dirty="0" smtClean="0">
                <a:solidFill>
                  <a:schemeClr val="tx1"/>
                </a:solidFill>
              </a:rPr>
              <a:t>Static Analyzer</a:t>
            </a:r>
            <a:endParaRPr lang="zh-CN" altLang="en-US" sz="1800" b="1" i="0" dirty="0" smtClean="0">
              <a:solidFill>
                <a:schemeClr val="tx1"/>
              </a:solidFill>
            </a:endParaRPr>
          </a:p>
        </p:txBody>
      </p:sp>
      <p:sp>
        <p:nvSpPr>
          <p:cNvPr id="20" name="Oval 19"/>
          <p:cNvSpPr/>
          <p:nvPr/>
        </p:nvSpPr>
        <p:spPr bwMode="auto">
          <a:xfrm>
            <a:off x="4782656" y="4303712"/>
            <a:ext cx="1937657" cy="762000"/>
          </a:xfrm>
          <a:prstGeom prst="ellipse">
            <a:avLst/>
          </a:prstGeom>
          <a:no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1"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21" name="TextBox 20"/>
          <p:cNvSpPr txBox="1"/>
          <p:nvPr/>
        </p:nvSpPr>
        <p:spPr>
          <a:xfrm>
            <a:off x="5235140" y="4500840"/>
            <a:ext cx="1069524" cy="369332"/>
          </a:xfrm>
          <a:prstGeom prst="rect">
            <a:avLst/>
          </a:prstGeom>
          <a:noFill/>
        </p:spPr>
        <p:txBody>
          <a:bodyPr wrap="none" rtlCol="0">
            <a:spAutoFit/>
          </a:bodyPr>
          <a:lstStyle/>
          <a:p>
            <a:pPr>
              <a:buNone/>
            </a:pPr>
            <a:r>
              <a:rPr lang="en-US" altLang="zh-CN" sz="1800" b="1" i="0" dirty="0" smtClean="0">
                <a:solidFill>
                  <a:schemeClr val="tx1"/>
                </a:solidFill>
              </a:rPr>
              <a:t>Matcher</a:t>
            </a:r>
            <a:endParaRPr lang="zh-CN" altLang="en-US" sz="1800" b="1" i="0" dirty="0" smtClean="0">
              <a:solidFill>
                <a:schemeClr val="tx1"/>
              </a:solidFill>
            </a:endParaRPr>
          </a:p>
        </p:txBody>
      </p:sp>
      <p:sp>
        <p:nvSpPr>
          <p:cNvPr id="23" name="Flowchart: Alternate Process 22"/>
          <p:cNvSpPr/>
          <p:nvPr/>
        </p:nvSpPr>
        <p:spPr bwMode="auto">
          <a:xfrm>
            <a:off x="7086600" y="3276600"/>
            <a:ext cx="1981200" cy="685800"/>
          </a:xfrm>
          <a:prstGeom prst="flowChartAlternateProcess">
            <a:avLst/>
          </a:prstGeom>
          <a:no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1"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24" name="TextBox 23"/>
          <p:cNvSpPr txBox="1"/>
          <p:nvPr/>
        </p:nvSpPr>
        <p:spPr>
          <a:xfrm>
            <a:off x="7398757" y="3440668"/>
            <a:ext cx="1377300" cy="369332"/>
          </a:xfrm>
          <a:prstGeom prst="rect">
            <a:avLst/>
          </a:prstGeom>
          <a:noFill/>
        </p:spPr>
        <p:txBody>
          <a:bodyPr wrap="none" rtlCol="0">
            <a:spAutoFit/>
          </a:bodyPr>
          <a:lstStyle/>
          <a:p>
            <a:pPr algn="ctr">
              <a:buNone/>
            </a:pPr>
            <a:r>
              <a:rPr lang="en-US" altLang="zh-CN" sz="1800" b="1" i="0" dirty="0" smtClean="0">
                <a:solidFill>
                  <a:schemeClr val="tx1"/>
                </a:solidFill>
              </a:rPr>
              <a:t>Signatures</a:t>
            </a:r>
            <a:endParaRPr lang="zh-CN" altLang="en-US" sz="1800" b="1" i="0" dirty="0" smtClean="0">
              <a:solidFill>
                <a:schemeClr val="tx1"/>
              </a:solidFill>
            </a:endParaRPr>
          </a:p>
        </p:txBody>
      </p:sp>
      <p:cxnSp>
        <p:nvCxnSpPr>
          <p:cNvPr id="26" name="Straight Arrow Connector 25"/>
          <p:cNvCxnSpPr>
            <a:stCxn id="6" idx="2"/>
            <a:endCxn id="17" idx="0"/>
          </p:cNvCxnSpPr>
          <p:nvPr/>
        </p:nvCxnSpPr>
        <p:spPr bwMode="auto">
          <a:xfrm>
            <a:off x="5744254" y="1828800"/>
            <a:ext cx="7230" cy="381000"/>
          </a:xfrm>
          <a:prstGeom prst="straightConnector1">
            <a:avLst/>
          </a:prstGeom>
          <a:noFill/>
          <a:ln w="25400" cap="flat" cmpd="sng" algn="ctr">
            <a:solidFill>
              <a:schemeClr val="tx2"/>
            </a:solidFill>
            <a:prstDash val="solid"/>
            <a:round/>
            <a:headEnd type="none" w="med" len="med"/>
            <a:tailEnd type="triangle"/>
          </a:ln>
          <a:effectLst/>
        </p:spPr>
      </p:cxnSp>
      <p:cxnSp>
        <p:nvCxnSpPr>
          <p:cNvPr id="29" name="Straight Arrow Connector 28"/>
          <p:cNvCxnSpPr>
            <a:stCxn id="17" idx="4"/>
            <a:endCxn id="11" idx="0"/>
          </p:cNvCxnSpPr>
          <p:nvPr/>
        </p:nvCxnSpPr>
        <p:spPr bwMode="auto">
          <a:xfrm flipH="1">
            <a:off x="5751483" y="2971800"/>
            <a:ext cx="1" cy="304800"/>
          </a:xfrm>
          <a:prstGeom prst="straightConnector1">
            <a:avLst/>
          </a:prstGeom>
          <a:noFill/>
          <a:ln w="25400" cap="flat" cmpd="sng" algn="ctr">
            <a:solidFill>
              <a:schemeClr val="tx2"/>
            </a:solidFill>
            <a:prstDash val="solid"/>
            <a:round/>
            <a:headEnd type="none" w="med" len="med"/>
            <a:tailEnd type="triangle"/>
          </a:ln>
          <a:effectLst/>
        </p:spPr>
      </p:cxnSp>
      <p:cxnSp>
        <p:nvCxnSpPr>
          <p:cNvPr id="35" name="Straight Arrow Connector 34"/>
          <p:cNvCxnSpPr>
            <a:stCxn id="11" idx="2"/>
            <a:endCxn id="20" idx="0"/>
          </p:cNvCxnSpPr>
          <p:nvPr/>
        </p:nvCxnSpPr>
        <p:spPr bwMode="auto">
          <a:xfrm>
            <a:off x="5751483" y="3962400"/>
            <a:ext cx="2" cy="341312"/>
          </a:xfrm>
          <a:prstGeom prst="straightConnector1">
            <a:avLst/>
          </a:prstGeom>
          <a:noFill/>
          <a:ln w="25400" cap="flat" cmpd="sng" algn="ctr">
            <a:solidFill>
              <a:schemeClr val="tx2"/>
            </a:solidFill>
            <a:prstDash val="solid"/>
            <a:round/>
            <a:headEnd type="none" w="med" len="med"/>
            <a:tailEnd type="triangle"/>
          </a:ln>
          <a:effectLst/>
        </p:spPr>
      </p:cxnSp>
      <p:cxnSp>
        <p:nvCxnSpPr>
          <p:cNvPr id="40" name="Straight Arrow Connector 39"/>
          <p:cNvCxnSpPr>
            <a:stCxn id="20" idx="4"/>
            <a:endCxn id="15" idx="0"/>
          </p:cNvCxnSpPr>
          <p:nvPr/>
        </p:nvCxnSpPr>
        <p:spPr bwMode="auto">
          <a:xfrm flipH="1">
            <a:off x="5751483" y="5065712"/>
            <a:ext cx="2" cy="341312"/>
          </a:xfrm>
          <a:prstGeom prst="straightConnector1">
            <a:avLst/>
          </a:prstGeom>
          <a:noFill/>
          <a:ln w="25400" cap="flat" cmpd="sng" algn="ctr">
            <a:solidFill>
              <a:schemeClr val="tx2"/>
            </a:solidFill>
            <a:prstDash val="solid"/>
            <a:round/>
            <a:headEnd type="none" w="med" len="med"/>
            <a:tailEnd type="triangle"/>
          </a:ln>
          <a:effectLst/>
        </p:spPr>
      </p:cxnSp>
      <p:cxnSp>
        <p:nvCxnSpPr>
          <p:cNvPr id="50" name="Elbow Connector 49"/>
          <p:cNvCxnSpPr>
            <a:stCxn id="23" idx="2"/>
            <a:endCxn id="20" idx="6"/>
          </p:cNvCxnSpPr>
          <p:nvPr/>
        </p:nvCxnSpPr>
        <p:spPr bwMode="auto">
          <a:xfrm rot="5400000">
            <a:off x="7037601" y="3645113"/>
            <a:ext cx="722312" cy="1356887"/>
          </a:xfrm>
          <a:prstGeom prst="bentConnector2">
            <a:avLst/>
          </a:prstGeom>
          <a:noFill/>
          <a:ln w="2540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4042679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500"/>
                                        <p:tgtEl>
                                          <p:spTgt spid="24"/>
                                        </p:tgtEl>
                                      </p:cBhvr>
                                    </p:animEffect>
                                  </p:childTnLst>
                                </p:cTn>
                              </p:par>
                            </p:childTnLst>
                          </p:cTn>
                        </p:par>
                      </p:childTnLst>
                    </p:cTn>
                  </p:par>
                  <p:par>
                    <p:cTn id="16" fill="hold">
                      <p:stCondLst>
                        <p:cond delay="indefinite"/>
                      </p:stCondLst>
                      <p:childTnLst>
                        <p:par>
                          <p:cTn id="17" fill="hold">
                            <p:stCondLst>
                              <p:cond delay="0"/>
                            </p:stCondLst>
                            <p:childTnLst>
                              <p:par>
                                <p:cTn id="18" presetID="19" presetClass="emph" presetSubtype="0" fill="hold" grpId="2" nodeType="clickEffect">
                                  <p:stCondLst>
                                    <p:cond delay="0"/>
                                  </p:stCondLst>
                                  <p:childTnLst>
                                    <p:animClr clrSpc="rgb" dir="cw">
                                      <p:cBhvr override="childStyle">
                                        <p:cTn id="19" dur="500" fill="hold"/>
                                        <p:tgtEl>
                                          <p:spTgt spid="23"/>
                                        </p:tgtEl>
                                        <p:attrNameLst>
                                          <p:attrName>style.color</p:attrName>
                                        </p:attrNameLst>
                                      </p:cBhvr>
                                      <p:to>
                                        <a:schemeClr val="accent2"/>
                                      </p:to>
                                    </p:animClr>
                                    <p:animClr clrSpc="rgb" dir="cw">
                                      <p:cBhvr>
                                        <p:cTn id="20" dur="500" fill="hold"/>
                                        <p:tgtEl>
                                          <p:spTgt spid="23"/>
                                        </p:tgtEl>
                                        <p:attrNameLst>
                                          <p:attrName>fillcolor</p:attrName>
                                        </p:attrNameLst>
                                      </p:cBhvr>
                                      <p:to>
                                        <a:schemeClr val="accent2"/>
                                      </p:to>
                                    </p:animClr>
                                    <p:set>
                                      <p:cBhvr>
                                        <p:cTn id="21" dur="500" fill="hold"/>
                                        <p:tgtEl>
                                          <p:spTgt spid="23"/>
                                        </p:tgtEl>
                                        <p:attrNameLst>
                                          <p:attrName>fill.type</p:attrName>
                                        </p:attrNameLst>
                                      </p:cBhvr>
                                      <p:to>
                                        <p:strVal val="solid"/>
                                      </p:to>
                                    </p:set>
                                    <p:set>
                                      <p:cBhvr>
                                        <p:cTn id="22" dur="500" fill="hold"/>
                                        <p:tgtEl>
                                          <p:spTgt spid="23"/>
                                        </p:tgtEl>
                                        <p:attrNameLst>
                                          <p:attrName>fill.on</p:attrName>
                                        </p:attrNameLst>
                                      </p:cBhvr>
                                      <p:to>
                                        <p:strVal val="tru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19" presetClass="emph" presetSubtype="0" fill="hold" grpId="1" nodeType="clickEffect">
                                  <p:stCondLst>
                                    <p:cond delay="0"/>
                                  </p:stCondLst>
                                  <p:childTnLst>
                                    <p:animClr clrSpc="rgb" dir="cw">
                                      <p:cBhvr override="childStyle">
                                        <p:cTn id="34" dur="500" fill="hold"/>
                                        <p:tgtEl>
                                          <p:spTgt spid="6"/>
                                        </p:tgtEl>
                                        <p:attrNameLst>
                                          <p:attrName>style.color</p:attrName>
                                        </p:attrNameLst>
                                      </p:cBhvr>
                                      <p:to>
                                        <a:schemeClr val="accent2"/>
                                      </p:to>
                                    </p:animClr>
                                    <p:animClr clrSpc="rgb" dir="cw">
                                      <p:cBhvr>
                                        <p:cTn id="35" dur="500" fill="hold"/>
                                        <p:tgtEl>
                                          <p:spTgt spid="6"/>
                                        </p:tgtEl>
                                        <p:attrNameLst>
                                          <p:attrName>fillcolor</p:attrName>
                                        </p:attrNameLst>
                                      </p:cBhvr>
                                      <p:to>
                                        <a:schemeClr val="accent2"/>
                                      </p:to>
                                    </p:animClr>
                                    <p:set>
                                      <p:cBhvr>
                                        <p:cTn id="36" dur="500" fill="hold"/>
                                        <p:tgtEl>
                                          <p:spTgt spid="6"/>
                                        </p:tgtEl>
                                        <p:attrNameLst>
                                          <p:attrName>fill.type</p:attrName>
                                        </p:attrNameLst>
                                      </p:cBhvr>
                                      <p:to>
                                        <p:strVal val="solid"/>
                                      </p:to>
                                    </p:set>
                                    <p:set>
                                      <p:cBhvr>
                                        <p:cTn id="37" dur="500" fill="hold"/>
                                        <p:tgtEl>
                                          <p:spTgt spid="6"/>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fade">
                                      <p:cBhvr>
                                        <p:cTn id="42" dur="500"/>
                                        <p:tgtEl>
                                          <p:spTgt spid="2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2"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500"/>
                                        <p:tgtEl>
                                          <p:spTgt spid="19"/>
                                        </p:tgtEl>
                                      </p:cBhvr>
                                    </p:animEffect>
                                  </p:childTnLst>
                                </p:cTn>
                              </p:par>
                            </p:childTnLst>
                          </p:cTn>
                        </p:par>
                      </p:childTnLst>
                    </p:cTn>
                  </p:par>
                  <p:par>
                    <p:cTn id="51" fill="hold">
                      <p:stCondLst>
                        <p:cond delay="indefinite"/>
                      </p:stCondLst>
                      <p:childTnLst>
                        <p:par>
                          <p:cTn id="52" fill="hold">
                            <p:stCondLst>
                              <p:cond delay="0"/>
                            </p:stCondLst>
                            <p:childTnLst>
                              <p:par>
                                <p:cTn id="53" presetID="19" presetClass="emph" presetSubtype="0" fill="hold" grpId="1" nodeType="clickEffect">
                                  <p:stCondLst>
                                    <p:cond delay="0"/>
                                  </p:stCondLst>
                                  <p:childTnLst>
                                    <p:animClr clrSpc="rgb" dir="cw">
                                      <p:cBhvr override="childStyle">
                                        <p:cTn id="54" dur="500" fill="hold"/>
                                        <p:tgtEl>
                                          <p:spTgt spid="17"/>
                                        </p:tgtEl>
                                        <p:attrNameLst>
                                          <p:attrName>style.color</p:attrName>
                                        </p:attrNameLst>
                                      </p:cBhvr>
                                      <p:to>
                                        <a:schemeClr val="accent2"/>
                                      </p:to>
                                    </p:animClr>
                                    <p:animClr clrSpc="rgb" dir="cw">
                                      <p:cBhvr>
                                        <p:cTn id="55" dur="500" fill="hold"/>
                                        <p:tgtEl>
                                          <p:spTgt spid="17"/>
                                        </p:tgtEl>
                                        <p:attrNameLst>
                                          <p:attrName>fillcolor</p:attrName>
                                        </p:attrNameLst>
                                      </p:cBhvr>
                                      <p:to>
                                        <a:schemeClr val="accent2"/>
                                      </p:to>
                                    </p:animClr>
                                    <p:set>
                                      <p:cBhvr>
                                        <p:cTn id="56" dur="500" fill="hold"/>
                                        <p:tgtEl>
                                          <p:spTgt spid="17"/>
                                        </p:tgtEl>
                                        <p:attrNameLst>
                                          <p:attrName>fill.type</p:attrName>
                                        </p:attrNameLst>
                                      </p:cBhvr>
                                      <p:to>
                                        <p:strVal val="solid"/>
                                      </p:to>
                                    </p:set>
                                    <p:set>
                                      <p:cBhvr>
                                        <p:cTn id="57" dur="500" fill="hold"/>
                                        <p:tgtEl>
                                          <p:spTgt spid="17"/>
                                        </p:tgtEl>
                                        <p:attrNameLst>
                                          <p:attrName>fill.on</p:attrName>
                                        </p:attrNameLst>
                                      </p:cBhvr>
                                      <p:to>
                                        <p:strVal val="true"/>
                                      </p:to>
                                    </p:se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fade">
                                      <p:cBhvr>
                                        <p:cTn id="62" dur="500"/>
                                        <p:tgtEl>
                                          <p:spTgt spid="2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fade">
                                      <p:cBhvr>
                                        <p:cTn id="67" dur="500"/>
                                        <p:tgtEl>
                                          <p:spTgt spid="11"/>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fade">
                                      <p:cBhvr>
                                        <p:cTn id="70" dur="500"/>
                                        <p:tgtEl>
                                          <p:spTgt spid="12"/>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fade">
                                      <p:cBhvr>
                                        <p:cTn id="75" dur="500"/>
                                        <p:tgtEl>
                                          <p:spTgt spid="35"/>
                                        </p:tgtEl>
                                      </p:cBhvr>
                                    </p:animEffect>
                                  </p:childTnLst>
                                </p:cTn>
                              </p:par>
                            </p:childTnLst>
                          </p:cTn>
                        </p:par>
                      </p:childTnLst>
                    </p:cTn>
                  </p:par>
                  <p:par>
                    <p:cTn id="76" fill="hold">
                      <p:stCondLst>
                        <p:cond delay="indefinite"/>
                      </p:stCondLst>
                      <p:childTnLst>
                        <p:par>
                          <p:cTn id="77" fill="hold">
                            <p:stCondLst>
                              <p:cond delay="0"/>
                            </p:stCondLst>
                            <p:childTnLst>
                              <p:par>
                                <p:cTn id="78" presetID="19" presetClass="emph" presetSubtype="0" fill="hold" grpId="1" nodeType="clickEffect">
                                  <p:stCondLst>
                                    <p:cond delay="0"/>
                                  </p:stCondLst>
                                  <p:childTnLst>
                                    <p:animClr clrSpc="rgb" dir="cw">
                                      <p:cBhvr override="childStyle">
                                        <p:cTn id="79" dur="500" fill="hold"/>
                                        <p:tgtEl>
                                          <p:spTgt spid="11"/>
                                        </p:tgtEl>
                                        <p:attrNameLst>
                                          <p:attrName>style.color</p:attrName>
                                        </p:attrNameLst>
                                      </p:cBhvr>
                                      <p:to>
                                        <a:schemeClr val="accent2"/>
                                      </p:to>
                                    </p:animClr>
                                    <p:animClr clrSpc="rgb" dir="cw">
                                      <p:cBhvr>
                                        <p:cTn id="80" dur="500" fill="hold"/>
                                        <p:tgtEl>
                                          <p:spTgt spid="11"/>
                                        </p:tgtEl>
                                        <p:attrNameLst>
                                          <p:attrName>fillcolor</p:attrName>
                                        </p:attrNameLst>
                                      </p:cBhvr>
                                      <p:to>
                                        <a:schemeClr val="accent2"/>
                                      </p:to>
                                    </p:animClr>
                                    <p:set>
                                      <p:cBhvr>
                                        <p:cTn id="81" dur="500" fill="hold"/>
                                        <p:tgtEl>
                                          <p:spTgt spid="11"/>
                                        </p:tgtEl>
                                        <p:attrNameLst>
                                          <p:attrName>fill.type</p:attrName>
                                        </p:attrNameLst>
                                      </p:cBhvr>
                                      <p:to>
                                        <p:strVal val="solid"/>
                                      </p:to>
                                    </p:set>
                                    <p:set>
                                      <p:cBhvr>
                                        <p:cTn id="82" dur="500" fill="hold"/>
                                        <p:tgtEl>
                                          <p:spTgt spid="11"/>
                                        </p:tgtEl>
                                        <p:attrNameLst>
                                          <p:attrName>fill.on</p:attrName>
                                        </p:attrNameLst>
                                      </p:cBhvr>
                                      <p:to>
                                        <p:strVal val="true"/>
                                      </p:to>
                                    </p:se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fade">
                                      <p:cBhvr>
                                        <p:cTn id="87" dur="500"/>
                                        <p:tgtEl>
                                          <p:spTgt spid="20"/>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21"/>
                                        </p:tgtEl>
                                        <p:attrNameLst>
                                          <p:attrName>style.visibility</p:attrName>
                                        </p:attrNameLst>
                                      </p:cBhvr>
                                      <p:to>
                                        <p:strVal val="visible"/>
                                      </p:to>
                                    </p:set>
                                    <p:animEffect transition="in" filter="fade">
                                      <p:cBhvr>
                                        <p:cTn id="90" dur="500"/>
                                        <p:tgtEl>
                                          <p:spTgt spid="21"/>
                                        </p:tgtEl>
                                      </p:cBhvr>
                                    </p:animEffect>
                                  </p:childTnLst>
                                </p:cTn>
                              </p:par>
                            </p:childTnLst>
                          </p:cTn>
                        </p:par>
                      </p:childTnLst>
                    </p:cTn>
                  </p:par>
                  <p:par>
                    <p:cTn id="91" fill="hold">
                      <p:stCondLst>
                        <p:cond delay="indefinite"/>
                      </p:stCondLst>
                      <p:childTnLst>
                        <p:par>
                          <p:cTn id="92" fill="hold">
                            <p:stCondLst>
                              <p:cond delay="0"/>
                            </p:stCondLst>
                            <p:childTnLst>
                              <p:par>
                                <p:cTn id="93" presetID="19" presetClass="emph" presetSubtype="0" fill="hold" grpId="1" nodeType="clickEffect">
                                  <p:stCondLst>
                                    <p:cond delay="0"/>
                                  </p:stCondLst>
                                  <p:childTnLst>
                                    <p:animClr clrSpc="rgb" dir="cw">
                                      <p:cBhvr override="childStyle">
                                        <p:cTn id="94" dur="500" fill="hold"/>
                                        <p:tgtEl>
                                          <p:spTgt spid="20"/>
                                        </p:tgtEl>
                                        <p:attrNameLst>
                                          <p:attrName>style.color</p:attrName>
                                        </p:attrNameLst>
                                      </p:cBhvr>
                                      <p:to>
                                        <a:schemeClr val="accent2"/>
                                      </p:to>
                                    </p:animClr>
                                    <p:animClr clrSpc="rgb" dir="cw">
                                      <p:cBhvr>
                                        <p:cTn id="95" dur="500" fill="hold"/>
                                        <p:tgtEl>
                                          <p:spTgt spid="20"/>
                                        </p:tgtEl>
                                        <p:attrNameLst>
                                          <p:attrName>fillcolor</p:attrName>
                                        </p:attrNameLst>
                                      </p:cBhvr>
                                      <p:to>
                                        <a:schemeClr val="accent2"/>
                                      </p:to>
                                    </p:animClr>
                                    <p:set>
                                      <p:cBhvr>
                                        <p:cTn id="96" dur="500" fill="hold"/>
                                        <p:tgtEl>
                                          <p:spTgt spid="20"/>
                                        </p:tgtEl>
                                        <p:attrNameLst>
                                          <p:attrName>fill.type</p:attrName>
                                        </p:attrNameLst>
                                      </p:cBhvr>
                                      <p:to>
                                        <p:strVal val="solid"/>
                                      </p:to>
                                    </p:set>
                                    <p:set>
                                      <p:cBhvr>
                                        <p:cTn id="97" dur="500" fill="hold"/>
                                        <p:tgtEl>
                                          <p:spTgt spid="20"/>
                                        </p:tgtEl>
                                        <p:attrNameLst>
                                          <p:attrName>fill.on</p:attrName>
                                        </p:attrNameLst>
                                      </p:cBhvr>
                                      <p:to>
                                        <p:strVal val="true"/>
                                      </p:to>
                                    </p:se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40"/>
                                        </p:tgtEl>
                                        <p:attrNameLst>
                                          <p:attrName>style.visibility</p:attrName>
                                        </p:attrNameLst>
                                      </p:cBhvr>
                                      <p:to>
                                        <p:strVal val="visible"/>
                                      </p:to>
                                    </p:set>
                                    <p:animEffect transition="in" filter="fade">
                                      <p:cBhvr>
                                        <p:cTn id="102" dur="500"/>
                                        <p:tgtEl>
                                          <p:spTgt spid="40"/>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15"/>
                                        </p:tgtEl>
                                        <p:attrNameLst>
                                          <p:attrName>style.visibility</p:attrName>
                                        </p:attrNameLst>
                                      </p:cBhvr>
                                      <p:to>
                                        <p:strVal val="visible"/>
                                      </p:to>
                                    </p:set>
                                    <p:animEffect transition="in" filter="fade">
                                      <p:cBhvr>
                                        <p:cTn id="107" dur="500"/>
                                        <p:tgtEl>
                                          <p:spTgt spid="15"/>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16"/>
                                        </p:tgtEl>
                                        <p:attrNameLst>
                                          <p:attrName>style.visibility</p:attrName>
                                        </p:attrNameLst>
                                      </p:cBhvr>
                                      <p:to>
                                        <p:strVal val="visible"/>
                                      </p:to>
                                    </p:set>
                                    <p:animEffect transition="in" filter="fade">
                                      <p:cBhvr>
                                        <p:cTn id="110" dur="500"/>
                                        <p:tgtEl>
                                          <p:spTgt spid="16"/>
                                        </p:tgtEl>
                                      </p:cBhvr>
                                    </p:animEffect>
                                  </p:childTnLst>
                                </p:cTn>
                              </p:par>
                            </p:childTnLst>
                          </p:cTn>
                        </p:par>
                      </p:childTnLst>
                    </p:cTn>
                  </p:par>
                  <p:par>
                    <p:cTn id="111" fill="hold">
                      <p:stCondLst>
                        <p:cond delay="indefinite"/>
                      </p:stCondLst>
                      <p:childTnLst>
                        <p:par>
                          <p:cTn id="112" fill="hold">
                            <p:stCondLst>
                              <p:cond delay="0"/>
                            </p:stCondLst>
                            <p:childTnLst>
                              <p:par>
                                <p:cTn id="113" presetID="19" presetClass="emph" presetSubtype="0" fill="hold" grpId="1" nodeType="clickEffect">
                                  <p:stCondLst>
                                    <p:cond delay="0"/>
                                  </p:stCondLst>
                                  <p:childTnLst>
                                    <p:animClr clrSpc="rgb" dir="cw">
                                      <p:cBhvr override="childStyle">
                                        <p:cTn id="114" dur="500" fill="hold"/>
                                        <p:tgtEl>
                                          <p:spTgt spid="15"/>
                                        </p:tgtEl>
                                        <p:attrNameLst>
                                          <p:attrName>style.color</p:attrName>
                                        </p:attrNameLst>
                                      </p:cBhvr>
                                      <p:to>
                                        <a:schemeClr val="accent2"/>
                                      </p:to>
                                    </p:animClr>
                                    <p:animClr clrSpc="rgb" dir="cw">
                                      <p:cBhvr>
                                        <p:cTn id="115" dur="500" fill="hold"/>
                                        <p:tgtEl>
                                          <p:spTgt spid="15"/>
                                        </p:tgtEl>
                                        <p:attrNameLst>
                                          <p:attrName>fillcolor</p:attrName>
                                        </p:attrNameLst>
                                      </p:cBhvr>
                                      <p:to>
                                        <a:schemeClr val="accent2"/>
                                      </p:to>
                                    </p:animClr>
                                    <p:set>
                                      <p:cBhvr>
                                        <p:cTn id="116" dur="500" fill="hold"/>
                                        <p:tgtEl>
                                          <p:spTgt spid="15"/>
                                        </p:tgtEl>
                                        <p:attrNameLst>
                                          <p:attrName>fill.type</p:attrName>
                                        </p:attrNameLst>
                                      </p:cBhvr>
                                      <p:to>
                                        <p:strVal val="solid"/>
                                      </p:to>
                                    </p:set>
                                    <p:set>
                                      <p:cBhvr>
                                        <p:cTn id="117" dur="500" fill="hold"/>
                                        <p:tgtEl>
                                          <p:spTgt spid="15"/>
                                        </p:tgtEl>
                                        <p:attrNameLst>
                                          <p:attrName>fill.on</p:attrName>
                                        </p:attrNameLst>
                                      </p:cBhvr>
                                      <p:to>
                                        <p:strVal val="true"/>
                                      </p:to>
                                    </p:se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nodeType="clickEffect">
                                  <p:stCondLst>
                                    <p:cond delay="0"/>
                                  </p:stCondLst>
                                  <p:childTnLst>
                                    <p:set>
                                      <p:cBhvr>
                                        <p:cTn id="121" dur="1" fill="hold">
                                          <p:stCondLst>
                                            <p:cond delay="0"/>
                                          </p:stCondLst>
                                        </p:cTn>
                                        <p:tgtEl>
                                          <p:spTgt spid="50"/>
                                        </p:tgtEl>
                                        <p:attrNameLst>
                                          <p:attrName>style.visibility</p:attrName>
                                        </p:attrNameLst>
                                      </p:cBhvr>
                                      <p:to>
                                        <p:strVal val="visible"/>
                                      </p:to>
                                    </p:set>
                                    <p:animEffect transition="in" filter="fade">
                                      <p:cBhvr>
                                        <p:cTn id="122"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animBg="1"/>
      <p:bldP spid="6" grpId="1" animBg="1"/>
      <p:bldP spid="7" grpId="0"/>
      <p:bldP spid="11" grpId="0" animBg="1"/>
      <p:bldP spid="11" grpId="1" animBg="1"/>
      <p:bldP spid="12" grpId="0"/>
      <p:bldP spid="15" grpId="0" animBg="1"/>
      <p:bldP spid="15" grpId="1" animBg="1"/>
      <p:bldP spid="16" grpId="0"/>
      <p:bldP spid="17" grpId="1" animBg="1"/>
      <p:bldP spid="17" grpId="2" animBg="1"/>
      <p:bldP spid="19" grpId="0"/>
      <p:bldP spid="20" grpId="0" animBg="1"/>
      <p:bldP spid="20" grpId="1" animBg="1"/>
      <p:bldP spid="21" grpId="0"/>
      <p:bldP spid="23" grpId="1" animBg="1"/>
      <p:bldP spid="23" grpId="2" animBg="1"/>
      <p:bldP spid="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229600" cy="1143000"/>
          </a:xfrm>
        </p:spPr>
        <p:txBody>
          <a:bodyPr/>
          <a:lstStyle/>
          <a:p>
            <a:r>
              <a:rPr lang="en-US" altLang="zh-CN" sz="3600" dirty="0" err="1"/>
              <a:t>SSLint</a:t>
            </a:r>
            <a:r>
              <a:rPr lang="en-US" altLang="zh-CN" sz="3600" dirty="0"/>
              <a:t> </a:t>
            </a:r>
            <a:r>
              <a:rPr lang="en-US" sz="3600" dirty="0" smtClean="0"/>
              <a:t>Signatures</a:t>
            </a:r>
            <a:endParaRPr lang="en-US" sz="3600" dirty="0"/>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11</a:t>
            </a:fld>
            <a:endParaRPr lang="en-US" altLang="zh-CN" dirty="0"/>
          </a:p>
        </p:txBody>
      </p:sp>
      <p:sp>
        <p:nvSpPr>
          <p:cNvPr id="12" name="Flowchart: Alternate Process 11"/>
          <p:cNvSpPr/>
          <p:nvPr/>
        </p:nvSpPr>
        <p:spPr bwMode="auto">
          <a:xfrm>
            <a:off x="685800" y="1523999"/>
            <a:ext cx="3733800" cy="5197475"/>
          </a:xfrm>
          <a:prstGeom prst="flowChartAlternateProcess">
            <a:avLst/>
          </a:prstGeom>
          <a:ln>
            <a:solidFill>
              <a:srgbClr val="7030A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13" name="Rectangle 12"/>
          <p:cNvSpPr/>
          <p:nvPr/>
        </p:nvSpPr>
        <p:spPr>
          <a:xfrm>
            <a:off x="838200" y="1599074"/>
            <a:ext cx="3581400" cy="5106526"/>
          </a:xfrm>
          <a:prstGeom prst="rect">
            <a:avLst/>
          </a:prstGeom>
        </p:spPr>
        <p:txBody>
          <a:bodyPr wrap="square">
            <a:spAutoFit/>
          </a:bodyPr>
          <a:lstStyle/>
          <a:p>
            <a:pPr>
              <a:lnSpc>
                <a:spcPts val="1700"/>
              </a:lnSpc>
            </a:pPr>
            <a:r>
              <a:rPr lang="en-US" altLang="zh-CN" sz="1800" b="1" i="0" dirty="0" smtClean="0">
                <a:solidFill>
                  <a:schemeClr val="tx1">
                    <a:lumMod val="50000"/>
                    <a:lumOff val="50000"/>
                  </a:schemeClr>
                </a:solidFill>
                <a:latin typeface="Calibri" panose="020F0502020204030204" pitchFamily="34" charset="0"/>
              </a:rPr>
              <a:t>1</a:t>
            </a:r>
            <a:r>
              <a:rPr lang="en-US" altLang="zh-CN" sz="1800" b="1" i="0" dirty="0" smtClean="0">
                <a:solidFill>
                  <a:schemeClr val="tx1"/>
                </a:solidFill>
                <a:latin typeface="Calibri" panose="020F0502020204030204" pitchFamily="34" charset="0"/>
              </a:rPr>
              <a:t> </a:t>
            </a:r>
            <a:r>
              <a:rPr lang="en-US" altLang="zh-CN" sz="1800" b="1" i="0" dirty="0" err="1" smtClean="0">
                <a:solidFill>
                  <a:schemeClr val="tx1"/>
                </a:solidFill>
                <a:latin typeface="Calibri" panose="020F0502020204030204" pitchFamily="34" charset="0"/>
              </a:rPr>
              <a:t>ctx</a:t>
            </a:r>
            <a:r>
              <a:rPr lang="en-US" altLang="zh-CN" sz="1800" b="1" i="0" dirty="0" smtClean="0">
                <a:solidFill>
                  <a:schemeClr val="tx1"/>
                </a:solidFill>
                <a:latin typeface="Calibri" panose="020F0502020204030204" pitchFamily="34" charset="0"/>
              </a:rPr>
              <a:t> </a:t>
            </a:r>
            <a:r>
              <a:rPr lang="en-US" altLang="zh-CN" sz="1800" i="0" dirty="0">
                <a:solidFill>
                  <a:schemeClr val="tx1"/>
                </a:solidFill>
                <a:latin typeface="Calibri" panose="020F0502020204030204" pitchFamily="34" charset="0"/>
              </a:rPr>
              <a:t>=</a:t>
            </a:r>
            <a:r>
              <a:rPr lang="en-US" altLang="zh-CN" sz="1800" i="0" dirty="0">
                <a:latin typeface="Calibri" panose="020F0502020204030204" pitchFamily="34" charset="0"/>
              </a:rPr>
              <a:t> </a:t>
            </a:r>
            <a:r>
              <a:rPr lang="en-US" altLang="zh-CN" sz="1800" b="1" i="0" dirty="0" err="1" smtClean="0">
                <a:solidFill>
                  <a:srgbClr val="7030A0"/>
                </a:solidFill>
                <a:latin typeface="Calibri" panose="020F0502020204030204" pitchFamily="34" charset="0"/>
              </a:rPr>
              <a:t>SSL_CTX_new</a:t>
            </a:r>
            <a:r>
              <a:rPr lang="en-US" altLang="zh-CN" sz="1800" i="0" dirty="0" smtClean="0">
                <a:solidFill>
                  <a:schemeClr val="tx1"/>
                </a:solidFill>
                <a:latin typeface="Calibri" panose="020F0502020204030204" pitchFamily="34" charset="0"/>
              </a:rPr>
              <a:t>(method</a:t>
            </a:r>
            <a:r>
              <a:rPr lang="en-US" altLang="zh-CN" sz="1800" i="0" dirty="0">
                <a:solidFill>
                  <a:schemeClr val="tx1"/>
                </a:solidFill>
                <a:latin typeface="Calibri" panose="020F0502020204030204" pitchFamily="34" charset="0"/>
              </a:rPr>
              <a:t>);</a:t>
            </a:r>
          </a:p>
          <a:p>
            <a:pPr>
              <a:lnSpc>
                <a:spcPts val="1700"/>
              </a:lnSpc>
            </a:pPr>
            <a:r>
              <a:rPr lang="en-US" altLang="zh-CN" sz="1800" b="1" i="0" dirty="0">
                <a:solidFill>
                  <a:schemeClr val="tx1">
                    <a:lumMod val="50000"/>
                    <a:lumOff val="50000"/>
                  </a:schemeClr>
                </a:solidFill>
                <a:latin typeface="Calibri" panose="020F0502020204030204" pitchFamily="34" charset="0"/>
              </a:rPr>
              <a:t>...</a:t>
            </a:r>
          </a:p>
          <a:p>
            <a:pPr>
              <a:lnSpc>
                <a:spcPts val="1700"/>
              </a:lnSpc>
            </a:pPr>
            <a:r>
              <a:rPr lang="en-US" altLang="zh-CN" sz="1800" b="1" i="0" dirty="0">
                <a:solidFill>
                  <a:schemeClr val="tx1">
                    <a:lumMod val="50000"/>
                    <a:lumOff val="50000"/>
                  </a:schemeClr>
                </a:solidFill>
                <a:latin typeface="Calibri" panose="020F0502020204030204" pitchFamily="34" charset="0"/>
              </a:rPr>
              <a:t>2 </a:t>
            </a:r>
            <a:r>
              <a:rPr lang="en-US" altLang="zh-CN" sz="1800" b="1" i="0" dirty="0" err="1" smtClean="0">
                <a:solidFill>
                  <a:schemeClr val="tx1"/>
                </a:solidFill>
                <a:latin typeface="Calibri" panose="020F0502020204030204" pitchFamily="34" charset="0"/>
              </a:rPr>
              <a:t>ssl</a:t>
            </a:r>
            <a:r>
              <a:rPr lang="en-US" altLang="zh-CN" sz="1800" b="1" i="0" dirty="0" smtClean="0">
                <a:solidFill>
                  <a:schemeClr val="tx1"/>
                </a:solidFill>
                <a:latin typeface="Calibri" panose="020F0502020204030204" pitchFamily="34" charset="0"/>
              </a:rPr>
              <a:t> </a:t>
            </a:r>
            <a:r>
              <a:rPr lang="en-US" altLang="zh-CN" sz="1800" i="0" dirty="0">
                <a:solidFill>
                  <a:schemeClr val="tx1"/>
                </a:solidFill>
                <a:latin typeface="Calibri" panose="020F0502020204030204" pitchFamily="34" charset="0"/>
              </a:rPr>
              <a:t>=</a:t>
            </a:r>
            <a:r>
              <a:rPr lang="en-US" altLang="zh-CN" sz="1800" i="0" dirty="0">
                <a:latin typeface="Calibri" panose="020F0502020204030204" pitchFamily="34" charset="0"/>
              </a:rPr>
              <a:t> </a:t>
            </a:r>
            <a:r>
              <a:rPr lang="en-US" altLang="zh-CN" sz="1800" b="1" i="0" dirty="0" err="1">
                <a:solidFill>
                  <a:srgbClr val="7030A0"/>
                </a:solidFill>
                <a:latin typeface="Calibri" panose="020F0502020204030204" pitchFamily="34" charset="0"/>
              </a:rPr>
              <a:t>SSL_new</a:t>
            </a:r>
            <a:r>
              <a:rPr lang="en-US" altLang="zh-CN" sz="1800" i="0" dirty="0">
                <a:solidFill>
                  <a:schemeClr val="tx1"/>
                </a:solidFill>
                <a:latin typeface="Calibri" panose="020F0502020204030204" pitchFamily="34" charset="0"/>
              </a:rPr>
              <a:t>(</a:t>
            </a:r>
            <a:r>
              <a:rPr lang="en-US" altLang="zh-CN" sz="1800" b="1" i="0" dirty="0" err="1">
                <a:solidFill>
                  <a:schemeClr val="tx1"/>
                </a:solidFill>
                <a:latin typeface="Calibri" panose="020F0502020204030204" pitchFamily="34" charset="0"/>
              </a:rPr>
              <a:t>ctx</a:t>
            </a:r>
            <a:r>
              <a:rPr lang="en-US" altLang="zh-CN" sz="1800" i="0" dirty="0">
                <a:solidFill>
                  <a:schemeClr val="tx1"/>
                </a:solidFill>
                <a:latin typeface="Calibri" panose="020F0502020204030204" pitchFamily="34" charset="0"/>
              </a:rPr>
              <a:t>);</a:t>
            </a:r>
          </a:p>
          <a:p>
            <a:pPr>
              <a:lnSpc>
                <a:spcPts val="1700"/>
              </a:lnSpc>
            </a:pPr>
            <a:r>
              <a:rPr lang="en-US" altLang="zh-CN" sz="1800" b="1" i="0" dirty="0">
                <a:solidFill>
                  <a:schemeClr val="tx1">
                    <a:lumMod val="50000"/>
                    <a:lumOff val="50000"/>
                  </a:schemeClr>
                </a:solidFill>
                <a:latin typeface="Calibri" panose="020F0502020204030204" pitchFamily="34" charset="0"/>
              </a:rPr>
              <a:t>...</a:t>
            </a:r>
          </a:p>
          <a:p>
            <a:pPr>
              <a:lnSpc>
                <a:spcPts val="1700"/>
              </a:lnSpc>
            </a:pPr>
            <a:r>
              <a:rPr lang="en-US" altLang="zh-CN" sz="1800" b="1" i="0" dirty="0">
                <a:solidFill>
                  <a:schemeClr val="tx1">
                    <a:lumMod val="50000"/>
                    <a:lumOff val="50000"/>
                  </a:schemeClr>
                </a:solidFill>
                <a:latin typeface="Calibri" panose="020F0502020204030204" pitchFamily="34" charset="0"/>
              </a:rPr>
              <a:t>3 </a:t>
            </a:r>
            <a:r>
              <a:rPr lang="en-US" altLang="zh-CN" sz="1800" b="1" i="0" dirty="0" err="1" smtClean="0">
                <a:solidFill>
                  <a:srgbClr val="7030A0"/>
                </a:solidFill>
                <a:latin typeface="Calibri" panose="020F0502020204030204" pitchFamily="34" charset="0"/>
              </a:rPr>
              <a:t>SSL_connect</a:t>
            </a:r>
            <a:r>
              <a:rPr lang="en-US" altLang="zh-CN" sz="1800" i="0" dirty="0" smtClean="0">
                <a:solidFill>
                  <a:schemeClr val="tx1"/>
                </a:solidFill>
                <a:latin typeface="Calibri" panose="020F0502020204030204" pitchFamily="34" charset="0"/>
              </a:rPr>
              <a:t>(</a:t>
            </a:r>
            <a:r>
              <a:rPr lang="en-US" altLang="zh-CN" sz="1800" b="1" i="0" dirty="0" err="1" smtClean="0">
                <a:solidFill>
                  <a:schemeClr val="tx1"/>
                </a:solidFill>
                <a:latin typeface="Calibri" panose="020F0502020204030204" pitchFamily="34" charset="0"/>
              </a:rPr>
              <a:t>ssl</a:t>
            </a:r>
            <a:r>
              <a:rPr lang="en-US" altLang="zh-CN" sz="1800" i="0" dirty="0" smtClean="0">
                <a:solidFill>
                  <a:schemeClr val="tx1"/>
                </a:solidFill>
                <a:latin typeface="Calibri" panose="020F0502020204030204" pitchFamily="34" charset="0"/>
              </a:rPr>
              <a:t>);</a:t>
            </a:r>
          </a:p>
          <a:p>
            <a:pPr>
              <a:lnSpc>
                <a:spcPts val="1700"/>
              </a:lnSpc>
            </a:pPr>
            <a:r>
              <a:rPr lang="en-US" altLang="zh-CN" sz="1800" b="1" i="0" dirty="0">
                <a:solidFill>
                  <a:schemeClr val="tx1">
                    <a:lumMod val="50000"/>
                    <a:lumOff val="50000"/>
                  </a:schemeClr>
                </a:solidFill>
                <a:latin typeface="Calibri" panose="020F0502020204030204" pitchFamily="34" charset="0"/>
              </a:rPr>
              <a:t>…</a:t>
            </a:r>
          </a:p>
          <a:p>
            <a:pPr>
              <a:lnSpc>
                <a:spcPts val="1700"/>
              </a:lnSpc>
            </a:pPr>
            <a:r>
              <a:rPr lang="en-US" altLang="zh-CN" sz="1800" b="1" i="0" dirty="0">
                <a:solidFill>
                  <a:schemeClr val="tx1">
                    <a:lumMod val="50000"/>
                    <a:lumOff val="50000"/>
                  </a:schemeClr>
                </a:solidFill>
                <a:latin typeface="Calibri" panose="020F0502020204030204" pitchFamily="34" charset="0"/>
              </a:rPr>
              <a:t>4</a:t>
            </a:r>
            <a:r>
              <a:rPr lang="en-US" altLang="zh-CN" sz="1800" b="1" i="0" dirty="0" smtClean="0">
                <a:solidFill>
                  <a:schemeClr val="tx1"/>
                </a:solidFill>
                <a:latin typeface="Calibri" panose="020F0502020204030204" pitchFamily="34" charset="0"/>
              </a:rPr>
              <a:t> </a:t>
            </a:r>
            <a:r>
              <a:rPr lang="en-US" altLang="zh-CN" sz="1800" b="1" i="0" dirty="0">
                <a:solidFill>
                  <a:schemeClr val="tx1"/>
                </a:solidFill>
                <a:latin typeface="Calibri" panose="020F0502020204030204" pitchFamily="34" charset="0"/>
              </a:rPr>
              <a:t>cert</a:t>
            </a:r>
            <a:r>
              <a:rPr lang="en-US" altLang="zh-CN" sz="1800" i="0" dirty="0" smtClean="0">
                <a:solidFill>
                  <a:schemeClr val="tx1"/>
                </a:solidFill>
                <a:latin typeface="Calibri" panose="020F0502020204030204" pitchFamily="34" charset="0"/>
              </a:rPr>
              <a:t> =    </a:t>
            </a:r>
          </a:p>
          <a:p>
            <a:pPr>
              <a:lnSpc>
                <a:spcPts val="1700"/>
              </a:lnSpc>
            </a:pPr>
            <a:r>
              <a:rPr lang="en-US" altLang="zh-CN" sz="1800" b="1" i="0" dirty="0">
                <a:solidFill>
                  <a:schemeClr val="tx1"/>
                </a:solidFill>
                <a:latin typeface="Calibri" panose="020F0502020204030204" pitchFamily="34" charset="0"/>
              </a:rPr>
              <a:t> </a:t>
            </a:r>
            <a:r>
              <a:rPr lang="en-US" altLang="zh-CN" sz="1800" b="1" i="0" dirty="0" smtClean="0">
                <a:solidFill>
                  <a:schemeClr val="tx1"/>
                </a:solidFill>
                <a:latin typeface="Calibri" panose="020F0502020204030204" pitchFamily="34" charset="0"/>
              </a:rPr>
              <a:t>      </a:t>
            </a:r>
            <a:r>
              <a:rPr lang="en-US" altLang="zh-CN" sz="1800" b="1" i="0" dirty="0" err="1" smtClean="0">
                <a:solidFill>
                  <a:srgbClr val="7030A0"/>
                </a:solidFill>
                <a:latin typeface="Calibri" panose="020F0502020204030204" pitchFamily="34" charset="0"/>
              </a:rPr>
              <a:t>SSL_get_peer_certificate</a:t>
            </a:r>
            <a:r>
              <a:rPr lang="en-US" altLang="zh-CN" sz="1800" i="0" dirty="0" smtClean="0">
                <a:solidFill>
                  <a:schemeClr val="tx1"/>
                </a:solidFill>
                <a:latin typeface="Calibri" panose="020F0502020204030204" pitchFamily="34" charset="0"/>
              </a:rPr>
              <a:t>(</a:t>
            </a:r>
            <a:r>
              <a:rPr lang="en-US" altLang="zh-CN" sz="1800" b="1" i="0" dirty="0" err="1" smtClean="0">
                <a:solidFill>
                  <a:schemeClr val="tx1"/>
                </a:solidFill>
                <a:latin typeface="Calibri" panose="020F0502020204030204" pitchFamily="34" charset="0"/>
              </a:rPr>
              <a:t>ssl</a:t>
            </a:r>
            <a:r>
              <a:rPr lang="en-US" altLang="zh-CN" sz="1800" i="0" dirty="0">
                <a:solidFill>
                  <a:schemeClr val="tx1"/>
                </a:solidFill>
                <a:latin typeface="Calibri" panose="020F0502020204030204" pitchFamily="34" charset="0"/>
              </a:rPr>
              <a:t>);</a:t>
            </a:r>
          </a:p>
          <a:p>
            <a:pPr>
              <a:lnSpc>
                <a:spcPts val="1700"/>
              </a:lnSpc>
            </a:pPr>
            <a:r>
              <a:rPr lang="en-US" altLang="zh-CN" sz="1800" b="1" i="0" dirty="0">
                <a:solidFill>
                  <a:schemeClr val="tx1">
                    <a:lumMod val="50000"/>
                    <a:lumOff val="50000"/>
                  </a:schemeClr>
                </a:solidFill>
                <a:latin typeface="Calibri" panose="020F0502020204030204" pitchFamily="34" charset="0"/>
              </a:rPr>
              <a:t>5</a:t>
            </a:r>
            <a:r>
              <a:rPr lang="en-US" altLang="zh-CN" sz="1800" i="0" dirty="0" smtClean="0">
                <a:solidFill>
                  <a:schemeClr val="tx1"/>
                </a:solidFill>
                <a:latin typeface="Calibri" panose="020F0502020204030204" pitchFamily="34" charset="0"/>
              </a:rPr>
              <a:t>     if </a:t>
            </a:r>
            <a:r>
              <a:rPr lang="en-US" altLang="zh-CN" sz="1800" i="0" dirty="0">
                <a:solidFill>
                  <a:schemeClr val="tx1"/>
                </a:solidFill>
                <a:latin typeface="Calibri" panose="020F0502020204030204" pitchFamily="34" charset="0"/>
              </a:rPr>
              <a:t>(</a:t>
            </a:r>
            <a:r>
              <a:rPr lang="en-US" altLang="zh-CN" sz="1800" b="1" i="0" dirty="0">
                <a:solidFill>
                  <a:schemeClr val="tx1"/>
                </a:solidFill>
                <a:latin typeface="Calibri" panose="020F0502020204030204" pitchFamily="34" charset="0"/>
              </a:rPr>
              <a:t>cert</a:t>
            </a:r>
            <a:r>
              <a:rPr lang="en-US" altLang="zh-CN" sz="1800" i="0" dirty="0">
                <a:solidFill>
                  <a:schemeClr val="tx1"/>
                </a:solidFill>
                <a:latin typeface="Calibri" panose="020F0502020204030204" pitchFamily="34" charset="0"/>
              </a:rPr>
              <a:t> != NULL</a:t>
            </a:r>
            <a:r>
              <a:rPr lang="en-US" altLang="zh-CN" sz="1800" i="0" dirty="0" smtClean="0">
                <a:solidFill>
                  <a:schemeClr val="tx1"/>
                </a:solidFill>
                <a:latin typeface="Calibri" panose="020F0502020204030204" pitchFamily="34" charset="0"/>
              </a:rPr>
              <a:t>){</a:t>
            </a:r>
            <a:endParaRPr lang="en-US" altLang="zh-CN" sz="1800" b="1" i="0" dirty="0" smtClean="0">
              <a:solidFill>
                <a:schemeClr val="tx1"/>
              </a:solidFill>
            </a:endParaRPr>
          </a:p>
          <a:p>
            <a:pPr>
              <a:lnSpc>
                <a:spcPts val="1700"/>
              </a:lnSpc>
            </a:pPr>
            <a:r>
              <a:rPr lang="en-US" altLang="zh-CN" sz="1800" b="1" i="0" dirty="0">
                <a:solidFill>
                  <a:schemeClr val="tx1">
                    <a:lumMod val="50000"/>
                    <a:lumOff val="50000"/>
                  </a:schemeClr>
                </a:solidFill>
                <a:latin typeface="Calibri" panose="020F0502020204030204" pitchFamily="34" charset="0"/>
              </a:rPr>
              <a:t>6</a:t>
            </a:r>
            <a:r>
              <a:rPr lang="en-US" altLang="zh-CN" sz="1800" i="0" dirty="0" smtClean="0">
                <a:solidFill>
                  <a:schemeClr val="tx1"/>
                </a:solidFill>
                <a:latin typeface="Calibri" panose="020F0502020204030204" pitchFamily="34" charset="0"/>
              </a:rPr>
              <a:t>        if(</a:t>
            </a:r>
            <a:r>
              <a:rPr lang="en-US" altLang="zh-CN" sz="1800" b="1" i="0" dirty="0" err="1" smtClean="0">
                <a:solidFill>
                  <a:srgbClr val="7030A0"/>
                </a:solidFill>
                <a:latin typeface="Calibri" panose="020F0502020204030204" pitchFamily="34" charset="0"/>
              </a:rPr>
              <a:t>SSL_get_verify_result</a:t>
            </a:r>
            <a:r>
              <a:rPr lang="en-US" altLang="zh-CN" sz="1800" i="0" dirty="0" smtClean="0">
                <a:solidFill>
                  <a:schemeClr val="tx1"/>
                </a:solidFill>
                <a:latin typeface="Calibri" panose="020F0502020204030204" pitchFamily="34" charset="0"/>
              </a:rPr>
              <a:t>(</a:t>
            </a:r>
            <a:r>
              <a:rPr lang="en-US" altLang="zh-CN" sz="1800" b="1" i="0" dirty="0" err="1" smtClean="0">
                <a:solidFill>
                  <a:schemeClr val="tx1"/>
                </a:solidFill>
                <a:latin typeface="Calibri" panose="020F0502020204030204" pitchFamily="34" charset="0"/>
              </a:rPr>
              <a:t>ssl</a:t>
            </a:r>
            <a:r>
              <a:rPr lang="en-US" altLang="zh-CN" sz="1800" i="0" dirty="0" smtClean="0">
                <a:solidFill>
                  <a:schemeClr val="tx1"/>
                </a:solidFill>
                <a:latin typeface="Calibri" panose="020F0502020204030204" pitchFamily="34" charset="0"/>
              </a:rPr>
              <a:t>)</a:t>
            </a:r>
          </a:p>
          <a:p>
            <a:pPr>
              <a:lnSpc>
                <a:spcPts val="1700"/>
              </a:lnSpc>
            </a:pPr>
            <a:r>
              <a:rPr lang="en-US" altLang="zh-CN" sz="1800" b="1" i="0" dirty="0" smtClean="0">
                <a:solidFill>
                  <a:schemeClr val="tx1">
                    <a:lumMod val="50000"/>
                    <a:lumOff val="50000"/>
                  </a:schemeClr>
                </a:solidFill>
                <a:latin typeface="Calibri" panose="020F0502020204030204" pitchFamily="34" charset="0"/>
              </a:rPr>
              <a:t> </a:t>
            </a:r>
            <a:r>
              <a:rPr lang="en-US" altLang="zh-CN" sz="1800" i="0" dirty="0" smtClean="0">
                <a:solidFill>
                  <a:schemeClr val="tx1"/>
                </a:solidFill>
                <a:latin typeface="Calibri" panose="020F0502020204030204" pitchFamily="34" charset="0"/>
              </a:rPr>
              <a:t>          ==</a:t>
            </a:r>
            <a:r>
              <a:rPr lang="en-US" altLang="zh-CN" sz="1800" b="1" dirty="0">
                <a:solidFill>
                  <a:srgbClr val="7030A0"/>
                </a:solidFill>
                <a:latin typeface="Calibri" panose="020F0502020204030204" pitchFamily="34" charset="0"/>
              </a:rPr>
              <a:t>X509_V_OK</a:t>
            </a:r>
            <a:r>
              <a:rPr lang="en-US" altLang="zh-CN" sz="1800" i="0" dirty="0" smtClean="0">
                <a:solidFill>
                  <a:schemeClr val="tx1"/>
                </a:solidFill>
                <a:latin typeface="Calibri" panose="020F0502020204030204" pitchFamily="34" charset="0"/>
              </a:rPr>
              <a:t>){</a:t>
            </a:r>
            <a:endParaRPr lang="en-US" altLang="zh-CN" sz="1800" i="0" dirty="0">
              <a:solidFill>
                <a:schemeClr val="tx1"/>
              </a:solidFill>
              <a:latin typeface="Calibri" panose="020F0502020204030204" pitchFamily="34" charset="0"/>
            </a:endParaRPr>
          </a:p>
          <a:p>
            <a:pPr>
              <a:lnSpc>
                <a:spcPts val="1700"/>
              </a:lnSpc>
            </a:pPr>
            <a:r>
              <a:rPr lang="en-US" altLang="zh-CN" sz="1800" b="1" i="0" dirty="0" smtClean="0">
                <a:solidFill>
                  <a:schemeClr val="tx1">
                    <a:lumMod val="50000"/>
                    <a:lumOff val="50000"/>
                  </a:schemeClr>
                </a:solidFill>
                <a:latin typeface="Calibri" panose="020F0502020204030204" pitchFamily="34" charset="0"/>
              </a:rPr>
              <a:t>7 </a:t>
            </a:r>
            <a:r>
              <a:rPr lang="en-US" altLang="zh-CN" sz="1800" i="0" dirty="0" smtClean="0">
                <a:solidFill>
                  <a:schemeClr val="tx1"/>
                </a:solidFill>
                <a:latin typeface="Calibri" panose="020F0502020204030204" pitchFamily="34" charset="0"/>
              </a:rPr>
              <a:t>              </a:t>
            </a:r>
            <a:r>
              <a:rPr lang="en-US" altLang="zh-CN" sz="1800" i="0" dirty="0" smtClean="0">
                <a:solidFill>
                  <a:srgbClr val="00B050"/>
                </a:solidFill>
                <a:latin typeface="Calibri" panose="020F0502020204030204" pitchFamily="34" charset="0"/>
              </a:rPr>
              <a:t>//Validation succeeds.</a:t>
            </a:r>
            <a:endParaRPr lang="en-US" altLang="zh-CN" sz="1800" b="1" i="0" dirty="0">
              <a:solidFill>
                <a:schemeClr val="tx1">
                  <a:lumMod val="50000"/>
                  <a:lumOff val="50000"/>
                </a:schemeClr>
              </a:solidFill>
              <a:latin typeface="Calibri" panose="020F0502020204030204" pitchFamily="34" charset="0"/>
            </a:endParaRPr>
          </a:p>
          <a:p>
            <a:pPr>
              <a:lnSpc>
                <a:spcPts val="1700"/>
              </a:lnSpc>
            </a:pPr>
            <a:r>
              <a:rPr lang="en-US" altLang="zh-CN" sz="1800" b="1" i="0" dirty="0" smtClean="0">
                <a:solidFill>
                  <a:schemeClr val="tx1">
                    <a:lumMod val="50000"/>
                    <a:lumOff val="50000"/>
                  </a:schemeClr>
                </a:solidFill>
                <a:latin typeface="Calibri" panose="020F0502020204030204" pitchFamily="34" charset="0"/>
              </a:rPr>
              <a:t>8</a:t>
            </a:r>
            <a:r>
              <a:rPr lang="en-US" altLang="zh-CN" sz="1800" b="1" i="0" dirty="0" smtClean="0">
                <a:solidFill>
                  <a:srgbClr val="00B050"/>
                </a:solidFill>
                <a:latin typeface="Calibri" panose="020F0502020204030204" pitchFamily="34" charset="0"/>
              </a:rPr>
              <a:t> </a:t>
            </a:r>
            <a:r>
              <a:rPr lang="en-US" altLang="zh-CN" sz="1800" b="1" i="0" dirty="0" err="1" smtClean="0">
                <a:solidFill>
                  <a:srgbClr val="7030A0"/>
                </a:solidFill>
                <a:latin typeface="Calibri" panose="020F0502020204030204" pitchFamily="34" charset="0"/>
              </a:rPr>
              <a:t>SSL_read</a:t>
            </a:r>
            <a:r>
              <a:rPr lang="en-US" altLang="zh-CN" sz="1800" b="1" i="0" dirty="0" smtClean="0">
                <a:solidFill>
                  <a:srgbClr val="7030A0"/>
                </a:solidFill>
                <a:latin typeface="Calibri" panose="020F0502020204030204" pitchFamily="34" charset="0"/>
              </a:rPr>
              <a:t>(</a:t>
            </a:r>
            <a:r>
              <a:rPr lang="en-US" altLang="zh-CN" sz="1800" i="0" dirty="0" err="1" smtClean="0">
                <a:solidFill>
                  <a:schemeClr val="tx1"/>
                </a:solidFill>
                <a:latin typeface="Calibri" panose="020F0502020204030204" pitchFamily="34" charset="0"/>
              </a:rPr>
              <a:t>ssl</a:t>
            </a:r>
            <a:r>
              <a:rPr lang="en-US" altLang="zh-CN" sz="1800" i="0" dirty="0" smtClean="0">
                <a:solidFill>
                  <a:schemeClr val="tx1"/>
                </a:solidFill>
                <a:latin typeface="Calibri" panose="020F0502020204030204" pitchFamily="34" charset="0"/>
              </a:rPr>
              <a:t>…</a:t>
            </a:r>
            <a:r>
              <a:rPr lang="en-US" altLang="zh-CN" sz="1800" b="1" i="0" dirty="0" smtClean="0">
                <a:solidFill>
                  <a:srgbClr val="7030A0"/>
                </a:solidFill>
                <a:latin typeface="Calibri" panose="020F0502020204030204" pitchFamily="34" charset="0"/>
              </a:rPr>
              <a:t>)</a:t>
            </a:r>
            <a:r>
              <a:rPr lang="en-US" altLang="zh-CN" sz="1800" i="0" dirty="0" smtClean="0">
                <a:solidFill>
                  <a:srgbClr val="7030A0"/>
                </a:solidFill>
                <a:latin typeface="Calibri" panose="020F0502020204030204" pitchFamily="34" charset="0"/>
              </a:rPr>
              <a:t> or </a:t>
            </a:r>
            <a:r>
              <a:rPr lang="en-US" altLang="zh-CN" sz="1800" b="1" i="0" dirty="0" err="1" smtClean="0">
                <a:solidFill>
                  <a:srgbClr val="7030A0"/>
                </a:solidFill>
                <a:latin typeface="Calibri" panose="020F0502020204030204" pitchFamily="34" charset="0"/>
              </a:rPr>
              <a:t>SSLwrite</a:t>
            </a:r>
            <a:r>
              <a:rPr lang="en-US" altLang="zh-CN" sz="1800" b="1" i="0" dirty="0" smtClean="0">
                <a:solidFill>
                  <a:srgbClr val="7030A0"/>
                </a:solidFill>
                <a:latin typeface="Calibri" panose="020F0502020204030204" pitchFamily="34" charset="0"/>
              </a:rPr>
              <a:t>(</a:t>
            </a:r>
            <a:r>
              <a:rPr lang="en-US" altLang="zh-CN" sz="1800" i="0" dirty="0" err="1" smtClean="0">
                <a:solidFill>
                  <a:schemeClr val="tx1"/>
                </a:solidFill>
                <a:latin typeface="Calibri" panose="020F0502020204030204" pitchFamily="34" charset="0"/>
              </a:rPr>
              <a:t>ssl</a:t>
            </a:r>
            <a:r>
              <a:rPr lang="en-US" altLang="zh-CN" sz="1800" i="0" dirty="0" smtClean="0">
                <a:solidFill>
                  <a:schemeClr val="tx1"/>
                </a:solidFill>
                <a:latin typeface="Calibri" panose="020F0502020204030204" pitchFamily="34" charset="0"/>
              </a:rPr>
              <a:t>,…</a:t>
            </a:r>
            <a:r>
              <a:rPr lang="en-US" altLang="zh-CN" sz="1800" b="1" i="0" dirty="0" smtClean="0">
                <a:solidFill>
                  <a:srgbClr val="7030A0"/>
                </a:solidFill>
                <a:latin typeface="Calibri" panose="020F0502020204030204" pitchFamily="34" charset="0"/>
              </a:rPr>
              <a:t>)</a:t>
            </a:r>
            <a:endParaRPr lang="en-US" altLang="zh-CN" sz="1800" b="1" i="0" dirty="0">
              <a:solidFill>
                <a:srgbClr val="7030A0"/>
              </a:solidFill>
              <a:latin typeface="Calibri" panose="020F0502020204030204" pitchFamily="34" charset="0"/>
            </a:endParaRPr>
          </a:p>
          <a:p>
            <a:pPr>
              <a:lnSpc>
                <a:spcPts val="1700"/>
              </a:lnSpc>
            </a:pPr>
            <a:r>
              <a:rPr lang="en-US" altLang="zh-CN" sz="1800" b="1" i="0" dirty="0">
                <a:solidFill>
                  <a:schemeClr val="tx1">
                    <a:lumMod val="50000"/>
                    <a:lumOff val="50000"/>
                  </a:schemeClr>
                </a:solidFill>
                <a:latin typeface="Calibri" panose="020F0502020204030204" pitchFamily="34" charset="0"/>
              </a:rPr>
              <a:t>9</a:t>
            </a:r>
            <a:r>
              <a:rPr lang="en-US" altLang="zh-CN" sz="1800" b="1" i="0" dirty="0" smtClean="0">
                <a:solidFill>
                  <a:schemeClr val="tx1">
                    <a:lumMod val="50000"/>
                    <a:lumOff val="50000"/>
                  </a:schemeClr>
                </a:solidFill>
                <a:latin typeface="Calibri" panose="020F0502020204030204" pitchFamily="34" charset="0"/>
              </a:rPr>
              <a:t> </a:t>
            </a:r>
            <a:r>
              <a:rPr lang="en-US" altLang="zh-CN" sz="1800" i="0" dirty="0" smtClean="0">
                <a:solidFill>
                  <a:schemeClr val="tx1"/>
                </a:solidFill>
                <a:latin typeface="Calibri" panose="020F0502020204030204" pitchFamily="34" charset="0"/>
              </a:rPr>
              <a:t>       }</a:t>
            </a:r>
          </a:p>
          <a:p>
            <a:pPr>
              <a:lnSpc>
                <a:spcPts val="1700"/>
              </a:lnSpc>
            </a:pPr>
            <a:r>
              <a:rPr lang="en-US" altLang="zh-CN" sz="1800" b="1" i="0" dirty="0" smtClean="0">
                <a:solidFill>
                  <a:schemeClr val="tx1">
                    <a:lumMod val="50000"/>
                    <a:lumOff val="50000"/>
                  </a:schemeClr>
                </a:solidFill>
                <a:latin typeface="Calibri" panose="020F0502020204030204" pitchFamily="34" charset="0"/>
              </a:rPr>
              <a:t>10 </a:t>
            </a:r>
            <a:r>
              <a:rPr lang="en-US" altLang="zh-CN" sz="1800" b="1" i="0" dirty="0" smtClean="0">
                <a:solidFill>
                  <a:schemeClr val="tx1"/>
                </a:solidFill>
                <a:latin typeface="Calibri" panose="020F0502020204030204" pitchFamily="34" charset="0"/>
              </a:rPr>
              <a:t>       </a:t>
            </a:r>
            <a:r>
              <a:rPr lang="en-US" altLang="zh-CN" sz="1800" i="0" dirty="0" smtClean="0">
                <a:solidFill>
                  <a:schemeClr val="tx1"/>
                </a:solidFill>
                <a:latin typeface="Calibri" panose="020F0502020204030204" pitchFamily="34" charset="0"/>
              </a:rPr>
              <a:t>else{</a:t>
            </a:r>
            <a:endParaRPr lang="en-US" altLang="zh-CN" sz="1800" i="0" dirty="0">
              <a:solidFill>
                <a:schemeClr val="tx1"/>
              </a:solidFill>
              <a:latin typeface="Calibri" panose="020F0502020204030204" pitchFamily="34" charset="0"/>
            </a:endParaRPr>
          </a:p>
          <a:p>
            <a:pPr>
              <a:lnSpc>
                <a:spcPts val="1700"/>
              </a:lnSpc>
            </a:pPr>
            <a:r>
              <a:rPr lang="en-US" altLang="zh-CN" sz="1800" b="1" i="0" dirty="0" smtClean="0">
                <a:solidFill>
                  <a:schemeClr val="tx1">
                    <a:lumMod val="50000"/>
                    <a:lumOff val="50000"/>
                  </a:schemeClr>
                </a:solidFill>
                <a:latin typeface="Calibri" panose="020F0502020204030204" pitchFamily="34" charset="0"/>
              </a:rPr>
              <a:t>11</a:t>
            </a:r>
            <a:r>
              <a:rPr lang="en-US" altLang="zh-CN" sz="1800" i="0" dirty="0" smtClean="0">
                <a:latin typeface="Calibri" panose="020F0502020204030204" pitchFamily="34" charset="0"/>
              </a:rPr>
              <a:t>         	</a:t>
            </a:r>
            <a:r>
              <a:rPr lang="en-US" altLang="zh-CN" sz="1800" i="0" dirty="0" smtClean="0">
                <a:solidFill>
                  <a:srgbClr val="00B050"/>
                </a:solidFill>
                <a:latin typeface="Calibri" panose="020F0502020204030204" pitchFamily="34" charset="0"/>
              </a:rPr>
              <a:t>//</a:t>
            </a:r>
            <a:r>
              <a:rPr lang="en-US" altLang="zh-CN" sz="1800" i="0" dirty="0">
                <a:solidFill>
                  <a:srgbClr val="00B050"/>
                </a:solidFill>
                <a:latin typeface="Calibri" panose="020F0502020204030204" pitchFamily="34" charset="0"/>
              </a:rPr>
              <a:t>Validation fails and 	 </a:t>
            </a:r>
            <a:r>
              <a:rPr lang="en-US" altLang="zh-CN" sz="1800" i="0" dirty="0" smtClean="0">
                <a:solidFill>
                  <a:srgbClr val="00B050"/>
                </a:solidFill>
                <a:latin typeface="Calibri" panose="020F0502020204030204" pitchFamily="34" charset="0"/>
              </a:rPr>
              <a:t>      terminate </a:t>
            </a:r>
            <a:r>
              <a:rPr lang="en-US" altLang="zh-CN" sz="1800" i="0" dirty="0">
                <a:solidFill>
                  <a:srgbClr val="00B050"/>
                </a:solidFill>
                <a:latin typeface="Calibri" panose="020F0502020204030204" pitchFamily="34" charset="0"/>
              </a:rPr>
              <a:t>connection</a:t>
            </a:r>
          </a:p>
          <a:p>
            <a:pPr>
              <a:lnSpc>
                <a:spcPts val="1700"/>
              </a:lnSpc>
            </a:pPr>
            <a:r>
              <a:rPr lang="en-US" altLang="zh-CN" sz="1800" b="1" i="0" dirty="0" smtClean="0">
                <a:solidFill>
                  <a:schemeClr val="tx1">
                    <a:lumMod val="50000"/>
                    <a:lumOff val="50000"/>
                  </a:schemeClr>
                </a:solidFill>
                <a:latin typeface="Calibri" panose="020F0502020204030204" pitchFamily="34" charset="0"/>
              </a:rPr>
              <a:t>12 </a:t>
            </a:r>
            <a:r>
              <a:rPr lang="en-US" altLang="zh-CN" sz="1800" i="0" dirty="0" smtClean="0">
                <a:solidFill>
                  <a:schemeClr val="tx1"/>
                </a:solidFill>
                <a:latin typeface="Calibri" panose="020F0502020204030204" pitchFamily="34" charset="0"/>
              </a:rPr>
              <a:t>       }</a:t>
            </a:r>
          </a:p>
          <a:p>
            <a:pPr>
              <a:lnSpc>
                <a:spcPts val="1700"/>
              </a:lnSpc>
            </a:pPr>
            <a:r>
              <a:rPr lang="en-US" altLang="zh-CN" sz="1800" b="1" i="0" dirty="0" smtClean="0">
                <a:solidFill>
                  <a:schemeClr val="tx1">
                    <a:lumMod val="50000"/>
                    <a:lumOff val="50000"/>
                  </a:schemeClr>
                </a:solidFill>
                <a:latin typeface="Calibri" panose="020F0502020204030204" pitchFamily="34" charset="0"/>
              </a:rPr>
              <a:t>13</a:t>
            </a:r>
            <a:r>
              <a:rPr lang="en-US" altLang="zh-CN" sz="1800" i="0" dirty="0" smtClean="0">
                <a:solidFill>
                  <a:schemeClr val="tx1"/>
                </a:solidFill>
                <a:latin typeface="Calibri" panose="020F0502020204030204" pitchFamily="34" charset="0"/>
              </a:rPr>
              <a:t> }</a:t>
            </a:r>
          </a:p>
          <a:p>
            <a:pPr>
              <a:lnSpc>
                <a:spcPts val="1700"/>
              </a:lnSpc>
            </a:pPr>
            <a:r>
              <a:rPr lang="en-US" altLang="zh-CN" sz="1800" b="1" i="0" dirty="0" smtClean="0">
                <a:solidFill>
                  <a:schemeClr val="tx1">
                    <a:lumMod val="50000"/>
                    <a:lumOff val="50000"/>
                  </a:schemeClr>
                </a:solidFill>
                <a:latin typeface="Calibri" panose="020F0502020204030204" pitchFamily="34" charset="0"/>
              </a:rPr>
              <a:t>14</a:t>
            </a:r>
            <a:r>
              <a:rPr lang="en-US" altLang="zh-CN" sz="1800" i="0" dirty="0" smtClean="0">
                <a:solidFill>
                  <a:schemeClr val="tx1"/>
                </a:solidFill>
                <a:latin typeface="Calibri" panose="020F0502020204030204" pitchFamily="34" charset="0"/>
              </a:rPr>
              <a:t> else{</a:t>
            </a:r>
          </a:p>
          <a:p>
            <a:pPr>
              <a:lnSpc>
                <a:spcPts val="1700"/>
              </a:lnSpc>
            </a:pPr>
            <a:r>
              <a:rPr lang="en-US" altLang="zh-CN" sz="1800" b="1" i="0" dirty="0" smtClean="0">
                <a:solidFill>
                  <a:schemeClr val="tx1">
                    <a:lumMod val="50000"/>
                    <a:lumOff val="50000"/>
                  </a:schemeClr>
                </a:solidFill>
                <a:latin typeface="Calibri" panose="020F0502020204030204" pitchFamily="34" charset="0"/>
              </a:rPr>
              <a:t>15</a:t>
            </a:r>
            <a:r>
              <a:rPr lang="en-US" altLang="zh-CN" sz="1800" i="0" dirty="0" smtClean="0">
                <a:solidFill>
                  <a:srgbClr val="00B050"/>
                </a:solidFill>
                <a:latin typeface="Calibri" panose="020F0502020204030204" pitchFamily="34" charset="0"/>
              </a:rPr>
              <a:t>        //</a:t>
            </a:r>
            <a:r>
              <a:rPr lang="en-US" altLang="zh-CN" sz="1800" i="0" dirty="0">
                <a:solidFill>
                  <a:srgbClr val="00B050"/>
                </a:solidFill>
                <a:latin typeface="Calibri" panose="020F0502020204030204" pitchFamily="34" charset="0"/>
              </a:rPr>
              <a:t>Validation fails and 	terminate </a:t>
            </a:r>
            <a:r>
              <a:rPr lang="en-US" altLang="zh-CN" sz="1800" i="0" dirty="0" smtClean="0">
                <a:solidFill>
                  <a:srgbClr val="00B050"/>
                </a:solidFill>
                <a:latin typeface="Calibri" panose="020F0502020204030204" pitchFamily="34" charset="0"/>
              </a:rPr>
              <a:t>connection</a:t>
            </a:r>
            <a:endParaRPr lang="en-US" altLang="zh-CN" sz="1800" i="0" dirty="0" smtClean="0">
              <a:solidFill>
                <a:schemeClr val="tx1"/>
              </a:solidFill>
              <a:latin typeface="Calibri" panose="020F0502020204030204" pitchFamily="34" charset="0"/>
            </a:endParaRPr>
          </a:p>
          <a:p>
            <a:pPr>
              <a:lnSpc>
                <a:spcPts val="1700"/>
              </a:lnSpc>
            </a:pPr>
            <a:r>
              <a:rPr lang="en-US" altLang="zh-CN" sz="1800" i="0" dirty="0" smtClean="0">
                <a:solidFill>
                  <a:schemeClr val="tx1"/>
                </a:solidFill>
                <a:latin typeface="Calibri" panose="020F0502020204030204" pitchFamily="34" charset="0"/>
              </a:rPr>
              <a:t>}</a:t>
            </a:r>
          </a:p>
        </p:txBody>
      </p:sp>
      <p:sp>
        <p:nvSpPr>
          <p:cNvPr id="27" name="Rectangle 3"/>
          <p:cNvSpPr txBox="1">
            <a:spLocks noChangeArrowheads="1"/>
          </p:cNvSpPr>
          <p:nvPr/>
        </p:nvSpPr>
        <p:spPr bwMode="auto">
          <a:xfrm>
            <a:off x="1219200" y="1066800"/>
            <a:ext cx="6960254"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buFontTx/>
              <a:buNone/>
            </a:pPr>
            <a:r>
              <a:rPr lang="en-US" altLang="zh-CN" sz="2800" b="1" kern="0" dirty="0" smtClean="0">
                <a:solidFill>
                  <a:srgbClr val="7030A0"/>
                </a:solidFill>
              </a:rPr>
              <a:t>Fixed </a:t>
            </a:r>
            <a:r>
              <a:rPr lang="en-US" altLang="zh-CN" sz="2800" b="1" kern="0" dirty="0" smtClean="0"/>
              <a:t>vulnerable </a:t>
            </a:r>
            <a:r>
              <a:rPr lang="en-US" altLang="zh-CN" sz="2800" b="1" kern="0" dirty="0" smtClean="0"/>
              <a:t>example</a:t>
            </a:r>
            <a:endParaRPr lang="en-US" altLang="zh-CN" sz="2800" b="1" i="0" kern="0" dirty="0">
              <a:solidFill>
                <a:srgbClr val="7030A0"/>
              </a:solidFill>
            </a:endParaRPr>
          </a:p>
        </p:txBody>
      </p:sp>
      <p:sp>
        <p:nvSpPr>
          <p:cNvPr id="3" name="Flowchart: Process 2"/>
          <p:cNvSpPr/>
          <p:nvPr/>
        </p:nvSpPr>
        <p:spPr bwMode="auto">
          <a:xfrm>
            <a:off x="5675141" y="1562818"/>
            <a:ext cx="1828800" cy="318915"/>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smtClean="0">
                <a:solidFill>
                  <a:schemeClr val="bg1"/>
                </a:solidFill>
                <a:latin typeface="Arial" pitchFamily="34" charset="0"/>
                <a:ea typeface="宋体" pitchFamily="2" charset="-122"/>
                <a:cs typeface="Arial" pitchFamily="34" charset="0"/>
              </a:rPr>
              <a:t>@1 </a:t>
            </a:r>
            <a:r>
              <a:rPr lang="en-US" altLang="zh-CN" sz="1400" b="1" i="0" dirty="0" err="1" smtClean="0">
                <a:solidFill>
                  <a:schemeClr val="bg1"/>
                </a:solidFill>
                <a:latin typeface="Arial" pitchFamily="34" charset="0"/>
                <a:ea typeface="宋体" pitchFamily="2" charset="-122"/>
                <a:cs typeface="Arial" pitchFamily="34" charset="0"/>
              </a:rPr>
              <a:t>SSL_CTX_new</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sp>
        <p:nvSpPr>
          <p:cNvPr id="14" name="Flowchart: Process 13"/>
          <p:cNvSpPr/>
          <p:nvPr/>
        </p:nvSpPr>
        <p:spPr bwMode="auto">
          <a:xfrm>
            <a:off x="5909585" y="2209800"/>
            <a:ext cx="1371600" cy="320040"/>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smtClean="0">
                <a:solidFill>
                  <a:schemeClr val="bg1"/>
                </a:solidFill>
                <a:latin typeface="Arial" pitchFamily="34" charset="0"/>
                <a:ea typeface="宋体" pitchFamily="2" charset="-122"/>
                <a:cs typeface="Arial" pitchFamily="34" charset="0"/>
              </a:rPr>
              <a:t>@2 </a:t>
            </a:r>
            <a:r>
              <a:rPr lang="en-US" altLang="zh-CN" sz="1400" b="1" i="0" dirty="0" err="1" smtClean="0">
                <a:solidFill>
                  <a:schemeClr val="bg1"/>
                </a:solidFill>
                <a:latin typeface="Arial" pitchFamily="34" charset="0"/>
                <a:ea typeface="宋体" pitchFamily="2" charset="-122"/>
                <a:cs typeface="Arial" pitchFamily="34" charset="0"/>
              </a:rPr>
              <a:t>SSL_new</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sp>
        <p:nvSpPr>
          <p:cNvPr id="15" name="Flowchart: Process 14"/>
          <p:cNvSpPr/>
          <p:nvPr/>
        </p:nvSpPr>
        <p:spPr bwMode="auto">
          <a:xfrm>
            <a:off x="7371689" y="2731984"/>
            <a:ext cx="1649280" cy="320040"/>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smtClean="0">
                <a:solidFill>
                  <a:schemeClr val="bg1"/>
                </a:solidFill>
                <a:latin typeface="Arial" pitchFamily="34" charset="0"/>
                <a:ea typeface="宋体" pitchFamily="2" charset="-122"/>
                <a:cs typeface="Arial" pitchFamily="34" charset="0"/>
              </a:rPr>
              <a:t>@3 </a:t>
            </a:r>
            <a:r>
              <a:rPr lang="en-US" altLang="zh-CN" sz="1400" b="1" i="0" dirty="0" err="1" smtClean="0">
                <a:solidFill>
                  <a:schemeClr val="bg1"/>
                </a:solidFill>
                <a:latin typeface="Arial" pitchFamily="34" charset="0"/>
                <a:ea typeface="宋体" pitchFamily="2" charset="-122"/>
                <a:cs typeface="Arial" pitchFamily="34" charset="0"/>
              </a:rPr>
              <a:t>SSL_connect</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sp>
        <p:nvSpPr>
          <p:cNvPr id="16" name="Flowchart: Process 15"/>
          <p:cNvSpPr/>
          <p:nvPr/>
        </p:nvSpPr>
        <p:spPr bwMode="auto">
          <a:xfrm>
            <a:off x="5400821" y="5853285"/>
            <a:ext cx="2377440" cy="318915"/>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smtClean="0">
                <a:solidFill>
                  <a:schemeClr val="bg1"/>
                </a:solidFill>
                <a:latin typeface="Arial" pitchFamily="34" charset="0"/>
                <a:ea typeface="宋体" pitchFamily="2" charset="-122"/>
                <a:cs typeface="Arial" pitchFamily="34" charset="0"/>
              </a:rPr>
              <a:t>@8: </a:t>
            </a:r>
            <a:r>
              <a:rPr lang="en-US" altLang="zh-CN" sz="1400" b="1" i="0" dirty="0" err="1" smtClean="0">
                <a:solidFill>
                  <a:schemeClr val="bg1"/>
                </a:solidFill>
                <a:latin typeface="Arial" pitchFamily="34" charset="0"/>
                <a:ea typeface="宋体" pitchFamily="2" charset="-122"/>
                <a:cs typeface="Arial" pitchFamily="34" charset="0"/>
              </a:rPr>
              <a:t>SSL_read</a:t>
            </a:r>
            <a:r>
              <a:rPr lang="en-US" altLang="zh-CN" sz="1400" b="1" i="0" dirty="0" smtClean="0">
                <a:solidFill>
                  <a:schemeClr val="bg1"/>
                </a:solidFill>
                <a:latin typeface="Arial" pitchFamily="34" charset="0"/>
                <a:ea typeface="宋体" pitchFamily="2" charset="-122"/>
                <a:cs typeface="Arial" pitchFamily="34" charset="0"/>
              </a:rPr>
              <a:t>/</a:t>
            </a:r>
            <a:r>
              <a:rPr lang="en-US" altLang="zh-CN" sz="1400" b="1" i="0" dirty="0" err="1" smtClean="0">
                <a:solidFill>
                  <a:schemeClr val="bg1"/>
                </a:solidFill>
                <a:latin typeface="Arial" pitchFamily="34" charset="0"/>
                <a:ea typeface="宋体" pitchFamily="2" charset="-122"/>
                <a:cs typeface="Arial" pitchFamily="34" charset="0"/>
              </a:rPr>
              <a:t>SSL_write</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sp>
        <p:nvSpPr>
          <p:cNvPr id="17" name="Flowchart: Process 16"/>
          <p:cNvSpPr/>
          <p:nvPr/>
        </p:nvSpPr>
        <p:spPr bwMode="auto">
          <a:xfrm>
            <a:off x="7086425" y="3512861"/>
            <a:ext cx="1479872" cy="678139"/>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smtClean="0">
                <a:solidFill>
                  <a:schemeClr val="bg1"/>
                </a:solidFill>
                <a:latin typeface="Arial" pitchFamily="34" charset="0"/>
                <a:ea typeface="宋体" pitchFamily="2" charset="-122"/>
                <a:cs typeface="Arial" pitchFamily="34" charset="0"/>
              </a:rPr>
              <a:t>@6: </a:t>
            </a:r>
            <a:r>
              <a:rPr lang="en-US" altLang="zh-CN" sz="1400" b="1" i="0" dirty="0" err="1" smtClean="0">
                <a:solidFill>
                  <a:schemeClr val="bg1"/>
                </a:solidFill>
                <a:latin typeface="Arial" pitchFamily="34" charset="0"/>
                <a:ea typeface="宋体" pitchFamily="2" charset="-122"/>
                <a:cs typeface="Arial" pitchFamily="34" charset="0"/>
              </a:rPr>
              <a:t>SSL_get_verify_result</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sp>
        <p:nvSpPr>
          <p:cNvPr id="18" name="Flowchart: Process 17"/>
          <p:cNvSpPr/>
          <p:nvPr/>
        </p:nvSpPr>
        <p:spPr bwMode="auto">
          <a:xfrm>
            <a:off x="4647710" y="3510029"/>
            <a:ext cx="1442883" cy="680971"/>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smtClean="0">
                <a:solidFill>
                  <a:schemeClr val="bg1"/>
                </a:solidFill>
                <a:latin typeface="Arial" pitchFamily="34" charset="0"/>
                <a:ea typeface="宋体" pitchFamily="2" charset="-122"/>
                <a:cs typeface="Arial" pitchFamily="34" charset="0"/>
              </a:rPr>
              <a:t>@4:  </a:t>
            </a:r>
            <a:r>
              <a:rPr lang="en-US" altLang="zh-CN" sz="1400" b="1" i="0" dirty="0" err="1" smtClean="0">
                <a:solidFill>
                  <a:schemeClr val="bg1"/>
                </a:solidFill>
                <a:latin typeface="Arial" pitchFamily="34" charset="0"/>
                <a:ea typeface="宋体" pitchFamily="2" charset="-122"/>
                <a:cs typeface="Arial" pitchFamily="34" charset="0"/>
              </a:rPr>
              <a:t>SSL_get_peer_certificate</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sp>
        <p:nvSpPr>
          <p:cNvPr id="28" name="Flowchart: Process 27"/>
          <p:cNvSpPr/>
          <p:nvPr/>
        </p:nvSpPr>
        <p:spPr bwMode="auto">
          <a:xfrm>
            <a:off x="6952274" y="4800600"/>
            <a:ext cx="1748174" cy="457200"/>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smtClean="0">
                <a:solidFill>
                  <a:schemeClr val="bg1"/>
                </a:solidFill>
                <a:latin typeface="Arial" pitchFamily="34" charset="0"/>
                <a:ea typeface="宋体" pitchFamily="2" charset="-122"/>
                <a:cs typeface="Arial" pitchFamily="34" charset="0"/>
              </a:rPr>
              <a:t>@6: If condition</a:t>
            </a:r>
          </a:p>
          <a:p>
            <a:pPr marR="0" algn="ctr" defTabSz="914400" rtl="0" eaLnBrk="1" fontAlgn="base" latinLnBrk="0" hangingPunct="1">
              <a:lnSpc>
                <a:spcPct val="90000"/>
              </a:lnSpc>
              <a:spcBef>
                <a:spcPct val="20000"/>
              </a:spcBef>
              <a:spcAft>
                <a:spcPct val="0"/>
              </a:spcAft>
              <a:buClrTx/>
              <a:buSzTx/>
              <a:buNone/>
              <a:tabLst/>
            </a:pPr>
            <a:r>
              <a:rPr kumimoji="0" lang="en-US" altLang="zh-CN" sz="1400" b="1" i="0" u="none" strike="noStrike" cap="none" normalizeH="0" baseline="0" dirty="0" smtClean="0">
                <a:ln>
                  <a:noFill/>
                </a:ln>
                <a:solidFill>
                  <a:schemeClr val="bg1"/>
                </a:solidFill>
                <a:effectLst/>
                <a:latin typeface="Arial" pitchFamily="34" charset="0"/>
                <a:ea typeface="宋体" pitchFamily="2" charset="-122"/>
                <a:cs typeface="Arial" pitchFamily="34" charset="0"/>
              </a:rPr>
              <a:t>(==X509_V_OK)</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sp>
        <p:nvSpPr>
          <p:cNvPr id="29" name="Flowchart: Process 28"/>
          <p:cNvSpPr/>
          <p:nvPr/>
        </p:nvSpPr>
        <p:spPr bwMode="auto">
          <a:xfrm>
            <a:off x="4495800" y="4800600"/>
            <a:ext cx="1748174" cy="457200"/>
          </a:xfrm>
          <a:prstGeom prst="flowChart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1400" b="1" i="0" dirty="0" smtClean="0">
                <a:solidFill>
                  <a:schemeClr val="bg1"/>
                </a:solidFill>
                <a:latin typeface="Arial" pitchFamily="34" charset="0"/>
                <a:ea typeface="宋体" pitchFamily="2" charset="-122"/>
                <a:cs typeface="Arial" pitchFamily="34" charset="0"/>
              </a:rPr>
              <a:t>@5: If condition</a:t>
            </a:r>
          </a:p>
          <a:p>
            <a:pPr marR="0" algn="ctr" defTabSz="914400" rtl="0" eaLnBrk="1" fontAlgn="base" latinLnBrk="0" hangingPunct="1">
              <a:lnSpc>
                <a:spcPct val="90000"/>
              </a:lnSpc>
              <a:spcBef>
                <a:spcPct val="20000"/>
              </a:spcBef>
              <a:spcAft>
                <a:spcPct val="0"/>
              </a:spcAft>
              <a:buClrTx/>
              <a:buSzTx/>
              <a:buNone/>
              <a:tabLst/>
            </a:pPr>
            <a:r>
              <a:rPr kumimoji="0" lang="en-US" altLang="zh-CN" sz="1400" b="1" i="0" u="none" strike="noStrike" cap="none" normalizeH="0" baseline="0" dirty="0" smtClean="0">
                <a:ln>
                  <a:noFill/>
                </a:ln>
                <a:solidFill>
                  <a:schemeClr val="bg1"/>
                </a:solidFill>
                <a:effectLst/>
                <a:latin typeface="Arial" pitchFamily="34" charset="0"/>
                <a:ea typeface="宋体" pitchFamily="2" charset="-122"/>
                <a:cs typeface="Arial" pitchFamily="34" charset="0"/>
              </a:rPr>
              <a:t>(cert!=NULL)</a:t>
            </a:r>
            <a:endParaRPr kumimoji="0" lang="zh-CN" altLang="en-US" b="1" i="0" u="none" strike="noStrike" cap="none" normalizeH="0" baseline="0" dirty="0" smtClean="0">
              <a:ln>
                <a:noFill/>
              </a:ln>
              <a:solidFill>
                <a:schemeClr val="bg1"/>
              </a:solidFill>
              <a:effectLst/>
              <a:latin typeface="Arial" pitchFamily="34" charset="0"/>
              <a:ea typeface="宋体" pitchFamily="2" charset="-122"/>
              <a:cs typeface="Arial" pitchFamily="34" charset="0"/>
            </a:endParaRPr>
          </a:p>
        </p:txBody>
      </p:sp>
      <p:cxnSp>
        <p:nvCxnSpPr>
          <p:cNvPr id="25" name="Straight Arrow Connector 24"/>
          <p:cNvCxnSpPr>
            <a:stCxn id="3" idx="2"/>
            <a:endCxn id="14" idx="0"/>
          </p:cNvCxnSpPr>
          <p:nvPr/>
        </p:nvCxnSpPr>
        <p:spPr bwMode="auto">
          <a:xfrm>
            <a:off x="6589541" y="1881733"/>
            <a:ext cx="5844" cy="328067"/>
          </a:xfrm>
          <a:prstGeom prst="straightConnector1">
            <a:avLst/>
          </a:prstGeom>
          <a:noFill/>
          <a:ln w="25400" cap="flat" cmpd="sng" algn="ctr">
            <a:solidFill>
              <a:schemeClr val="tx1"/>
            </a:solidFill>
            <a:prstDash val="solid"/>
            <a:round/>
            <a:headEnd type="none" w="med" len="med"/>
            <a:tailEnd type="triangle"/>
          </a:ln>
          <a:effectLst/>
        </p:spPr>
      </p:cxnSp>
      <p:cxnSp>
        <p:nvCxnSpPr>
          <p:cNvPr id="43" name="Straight Arrow Connector 42"/>
          <p:cNvCxnSpPr>
            <a:stCxn id="14" idx="2"/>
            <a:endCxn id="18" idx="0"/>
          </p:cNvCxnSpPr>
          <p:nvPr/>
        </p:nvCxnSpPr>
        <p:spPr bwMode="auto">
          <a:xfrm flipH="1">
            <a:off x="5369152" y="2529840"/>
            <a:ext cx="1226233" cy="980189"/>
          </a:xfrm>
          <a:prstGeom prst="straightConnector1">
            <a:avLst/>
          </a:prstGeom>
          <a:noFill/>
          <a:ln w="25400" cap="flat" cmpd="sng" algn="ctr">
            <a:solidFill>
              <a:schemeClr val="tx1"/>
            </a:solidFill>
            <a:prstDash val="solid"/>
            <a:round/>
            <a:headEnd type="none" w="med" len="med"/>
            <a:tailEnd type="triangle"/>
          </a:ln>
          <a:effectLst/>
        </p:spPr>
      </p:cxnSp>
      <p:cxnSp>
        <p:nvCxnSpPr>
          <p:cNvPr id="46" name="Straight Arrow Connector 45"/>
          <p:cNvCxnSpPr>
            <a:stCxn id="14" idx="2"/>
            <a:endCxn id="17" idx="0"/>
          </p:cNvCxnSpPr>
          <p:nvPr/>
        </p:nvCxnSpPr>
        <p:spPr bwMode="auto">
          <a:xfrm>
            <a:off x="6595385" y="2529840"/>
            <a:ext cx="1230976" cy="983021"/>
          </a:xfrm>
          <a:prstGeom prst="straightConnector1">
            <a:avLst/>
          </a:prstGeom>
          <a:noFill/>
          <a:ln w="25400" cap="flat" cmpd="sng" algn="ctr">
            <a:solidFill>
              <a:schemeClr val="tx1"/>
            </a:solidFill>
            <a:prstDash val="solid"/>
            <a:round/>
            <a:headEnd type="none" w="med" len="med"/>
            <a:tailEnd type="triangle"/>
          </a:ln>
          <a:effectLst/>
        </p:spPr>
      </p:cxnSp>
      <p:cxnSp>
        <p:nvCxnSpPr>
          <p:cNvPr id="51" name="Straight Arrow Connector 50"/>
          <p:cNvCxnSpPr>
            <a:stCxn id="14" idx="2"/>
            <a:endCxn id="16" idx="0"/>
          </p:cNvCxnSpPr>
          <p:nvPr/>
        </p:nvCxnSpPr>
        <p:spPr bwMode="auto">
          <a:xfrm flipH="1">
            <a:off x="6589541" y="2529840"/>
            <a:ext cx="5844" cy="3323445"/>
          </a:xfrm>
          <a:prstGeom prst="straightConnector1">
            <a:avLst/>
          </a:prstGeom>
          <a:noFill/>
          <a:ln w="25400" cap="flat" cmpd="sng" algn="ctr">
            <a:solidFill>
              <a:schemeClr val="tx1"/>
            </a:solidFill>
            <a:prstDash val="solid"/>
            <a:round/>
            <a:headEnd type="none" w="med" len="med"/>
            <a:tailEnd type="triangle"/>
          </a:ln>
          <a:effectLst/>
        </p:spPr>
      </p:cxnSp>
      <p:cxnSp>
        <p:nvCxnSpPr>
          <p:cNvPr id="57" name="Straight Arrow Connector 56"/>
          <p:cNvCxnSpPr>
            <a:stCxn id="18" idx="2"/>
            <a:endCxn id="29" idx="0"/>
          </p:cNvCxnSpPr>
          <p:nvPr/>
        </p:nvCxnSpPr>
        <p:spPr bwMode="auto">
          <a:xfrm>
            <a:off x="5369152" y="4191000"/>
            <a:ext cx="735" cy="609600"/>
          </a:xfrm>
          <a:prstGeom prst="straightConnector1">
            <a:avLst/>
          </a:prstGeom>
          <a:noFill/>
          <a:ln w="25400" cap="flat" cmpd="sng" algn="ctr">
            <a:solidFill>
              <a:schemeClr val="tx1"/>
            </a:solidFill>
            <a:prstDash val="solid"/>
            <a:round/>
            <a:headEnd type="none" w="med" len="med"/>
            <a:tailEnd type="triangle"/>
          </a:ln>
          <a:effectLst/>
        </p:spPr>
      </p:cxnSp>
      <p:cxnSp>
        <p:nvCxnSpPr>
          <p:cNvPr id="64" name="Straight Arrow Connector 63"/>
          <p:cNvCxnSpPr>
            <a:stCxn id="17" idx="2"/>
            <a:endCxn id="28" idx="0"/>
          </p:cNvCxnSpPr>
          <p:nvPr/>
        </p:nvCxnSpPr>
        <p:spPr bwMode="auto">
          <a:xfrm>
            <a:off x="7826361" y="4191000"/>
            <a:ext cx="0" cy="609600"/>
          </a:xfrm>
          <a:prstGeom prst="straightConnector1">
            <a:avLst/>
          </a:prstGeom>
          <a:noFill/>
          <a:ln w="25400" cap="flat" cmpd="sng" algn="ctr">
            <a:solidFill>
              <a:schemeClr val="tx1"/>
            </a:solidFill>
            <a:prstDash val="solid"/>
            <a:round/>
            <a:headEnd type="none" w="med" len="med"/>
            <a:tailEnd type="triangle"/>
          </a:ln>
          <a:effectLst/>
        </p:spPr>
      </p:cxnSp>
      <p:cxnSp>
        <p:nvCxnSpPr>
          <p:cNvPr id="52" name="Elbow Connector 51"/>
          <p:cNvCxnSpPr>
            <a:stCxn id="14" idx="3"/>
            <a:endCxn id="15" idx="0"/>
          </p:cNvCxnSpPr>
          <p:nvPr/>
        </p:nvCxnSpPr>
        <p:spPr bwMode="auto">
          <a:xfrm>
            <a:off x="7281185" y="2369820"/>
            <a:ext cx="915144" cy="362164"/>
          </a:xfrm>
          <a:prstGeom prst="bentConnector2">
            <a:avLst/>
          </a:prstGeom>
          <a:noFill/>
          <a:ln w="25400" cap="flat" cmpd="sng" algn="ctr">
            <a:solidFill>
              <a:schemeClr val="tx1"/>
            </a:solidFill>
            <a:prstDash val="solid"/>
            <a:round/>
            <a:headEnd type="none" w="med" len="med"/>
            <a:tailEnd type="triangle"/>
          </a:ln>
          <a:effectLst/>
        </p:spPr>
      </p:cxnSp>
      <p:cxnSp>
        <p:nvCxnSpPr>
          <p:cNvPr id="67" name="Straight Arrow Connector 66"/>
          <p:cNvCxnSpPr>
            <a:stCxn id="29" idx="2"/>
            <a:endCxn id="16" idx="0"/>
          </p:cNvCxnSpPr>
          <p:nvPr/>
        </p:nvCxnSpPr>
        <p:spPr bwMode="auto">
          <a:xfrm>
            <a:off x="5369887" y="5257800"/>
            <a:ext cx="1219654" cy="595485"/>
          </a:xfrm>
          <a:prstGeom prst="straightConnector1">
            <a:avLst/>
          </a:prstGeom>
          <a:noFill/>
          <a:ln w="25400" cap="flat" cmpd="sng" algn="ctr">
            <a:solidFill>
              <a:schemeClr val="tx1"/>
            </a:solidFill>
            <a:prstDash val="dash"/>
            <a:round/>
            <a:headEnd type="none" w="med" len="med"/>
            <a:tailEnd type="triangle"/>
          </a:ln>
          <a:effectLst/>
        </p:spPr>
      </p:cxnSp>
      <p:cxnSp>
        <p:nvCxnSpPr>
          <p:cNvPr id="68" name="Straight Arrow Connector 67"/>
          <p:cNvCxnSpPr>
            <a:stCxn id="28" idx="2"/>
            <a:endCxn id="16" idx="0"/>
          </p:cNvCxnSpPr>
          <p:nvPr/>
        </p:nvCxnSpPr>
        <p:spPr bwMode="auto">
          <a:xfrm flipH="1">
            <a:off x="6589541" y="5257800"/>
            <a:ext cx="1236820" cy="595485"/>
          </a:xfrm>
          <a:prstGeom prst="straightConnector1">
            <a:avLst/>
          </a:prstGeom>
          <a:noFill/>
          <a:ln w="25400" cap="flat" cmpd="sng" algn="ctr">
            <a:solidFill>
              <a:schemeClr val="tx1"/>
            </a:solidFill>
            <a:prstDash val="dash"/>
            <a:round/>
            <a:headEnd type="none" w="med" len="med"/>
            <a:tailEnd type="triangle"/>
          </a:ln>
          <a:effectLst/>
        </p:spPr>
      </p:cxnSp>
      <p:sp>
        <p:nvSpPr>
          <p:cNvPr id="71" name="Rectangle 70"/>
          <p:cNvSpPr/>
          <p:nvPr/>
        </p:nvSpPr>
        <p:spPr>
          <a:xfrm>
            <a:off x="4485564" y="6160681"/>
            <a:ext cx="3886200" cy="461665"/>
          </a:xfrm>
          <a:prstGeom prst="rect">
            <a:avLst/>
          </a:prstGeom>
        </p:spPr>
        <p:txBody>
          <a:bodyPr wrap="square">
            <a:spAutoFit/>
          </a:bodyPr>
          <a:lstStyle/>
          <a:p>
            <a:pPr algn="ctr">
              <a:buNone/>
            </a:pPr>
            <a:r>
              <a:rPr lang="en-US" altLang="zh-CN" sz="2400" b="1" i="0" dirty="0" smtClean="0">
                <a:solidFill>
                  <a:schemeClr val="tx1"/>
                </a:solidFill>
              </a:rPr>
              <a:t>Data Flow &amp; Control Flow </a:t>
            </a:r>
            <a:endParaRPr lang="en-US" altLang="zh-CN" sz="2400" b="1" i="0" dirty="0">
              <a:solidFill>
                <a:schemeClr val="tx1"/>
              </a:solidFill>
            </a:endParaRPr>
          </a:p>
        </p:txBody>
      </p:sp>
    </p:spTree>
    <p:extLst>
      <p:ext uri="{BB962C8B-B14F-4D97-AF65-F5344CB8AC3E}">
        <p14:creationId xmlns:p14="http://schemas.microsoft.com/office/powerpoint/2010/main" val="212892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2"/>
                                        </p:tgtEl>
                                        <p:attrNameLst>
                                          <p:attrName>style.visibility</p:attrName>
                                        </p:attrNameLst>
                                      </p:cBhvr>
                                      <p:to>
                                        <p:strVal val="visible"/>
                                      </p:to>
                                    </p:set>
                                    <p:animEffect transition="in" filter="fade">
                                      <p:cBhvr>
                                        <p:cTn id="22" dur="500"/>
                                        <p:tgtEl>
                                          <p:spTgt spid="5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fade">
                                      <p:cBhvr>
                                        <p:cTn id="32" dur="500"/>
                                        <p:tgtEl>
                                          <p:spTgt spid="4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6"/>
                                        </p:tgtEl>
                                        <p:attrNameLst>
                                          <p:attrName>style.visibility</p:attrName>
                                        </p:attrNameLst>
                                      </p:cBhvr>
                                      <p:to>
                                        <p:strVal val="visible"/>
                                      </p:to>
                                    </p:set>
                                    <p:animEffect transition="in" filter="fade">
                                      <p:cBhvr>
                                        <p:cTn id="42" dur="500"/>
                                        <p:tgtEl>
                                          <p:spTgt spid="4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1"/>
                                        </p:tgtEl>
                                        <p:attrNameLst>
                                          <p:attrName>style.visibility</p:attrName>
                                        </p:attrNameLst>
                                      </p:cBhvr>
                                      <p:to>
                                        <p:strVal val="visible"/>
                                      </p:to>
                                    </p:set>
                                    <p:animEffect transition="in" filter="fade">
                                      <p:cBhvr>
                                        <p:cTn id="52" dur="500"/>
                                        <p:tgtEl>
                                          <p:spTgt spid="5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57"/>
                                        </p:tgtEl>
                                        <p:attrNameLst>
                                          <p:attrName>style.visibility</p:attrName>
                                        </p:attrNameLst>
                                      </p:cBhvr>
                                      <p:to>
                                        <p:strVal val="visible"/>
                                      </p:to>
                                    </p:set>
                                    <p:animEffect transition="in" filter="fade">
                                      <p:cBhvr>
                                        <p:cTn id="62" dur="500"/>
                                        <p:tgtEl>
                                          <p:spTgt spid="57"/>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fade">
                                      <p:cBhvr>
                                        <p:cTn id="67" dur="500"/>
                                        <p:tgtEl>
                                          <p:spTgt spid="29"/>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64"/>
                                        </p:tgtEl>
                                        <p:attrNameLst>
                                          <p:attrName>style.visibility</p:attrName>
                                        </p:attrNameLst>
                                      </p:cBhvr>
                                      <p:to>
                                        <p:strVal val="visible"/>
                                      </p:to>
                                    </p:set>
                                    <p:animEffect transition="in" filter="fade">
                                      <p:cBhvr>
                                        <p:cTn id="72" dur="500"/>
                                        <p:tgtEl>
                                          <p:spTgt spid="64"/>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500"/>
                                        <p:tgtEl>
                                          <p:spTgt spid="28"/>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67"/>
                                        </p:tgtEl>
                                        <p:attrNameLst>
                                          <p:attrName>style.visibility</p:attrName>
                                        </p:attrNameLst>
                                      </p:cBhvr>
                                      <p:to>
                                        <p:strVal val="visible"/>
                                      </p:to>
                                    </p:set>
                                    <p:animEffect transition="in" filter="fade">
                                      <p:cBhvr>
                                        <p:cTn id="82" dur="500"/>
                                        <p:tgtEl>
                                          <p:spTgt spid="67"/>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68"/>
                                        </p:tgtEl>
                                        <p:attrNameLst>
                                          <p:attrName>style.visibility</p:attrName>
                                        </p:attrNameLst>
                                      </p:cBhvr>
                                      <p:to>
                                        <p:strVal val="visible"/>
                                      </p:to>
                                    </p:set>
                                    <p:animEffect transition="in" filter="fade">
                                      <p:cBhvr>
                                        <p:cTn id="87"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P spid="15" grpId="0" animBg="1"/>
      <p:bldP spid="16" grpId="0" animBg="1"/>
      <p:bldP spid="17" grpId="0" animBg="1"/>
      <p:bldP spid="18" grpId="0" animBg="1"/>
      <p:bldP spid="28" grpId="0" animBg="1"/>
      <p:bldP spid="2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12</a:t>
            </a:fld>
            <a:endParaRPr lang="en-US" altLang="zh-CN" dirty="0"/>
          </a:p>
        </p:txBody>
      </p:sp>
      <p:graphicFrame>
        <p:nvGraphicFramePr>
          <p:cNvPr id="10" name="Object 9"/>
          <p:cNvGraphicFramePr>
            <a:graphicFrameLocks noChangeAspect="1"/>
          </p:cNvGraphicFramePr>
          <p:nvPr>
            <p:extLst>
              <p:ext uri="{D42A27DB-BD31-4B8C-83A1-F6EECF244321}">
                <p14:modId xmlns:p14="http://schemas.microsoft.com/office/powerpoint/2010/main" val="689007413"/>
              </p:ext>
            </p:extLst>
          </p:nvPr>
        </p:nvGraphicFramePr>
        <p:xfrm>
          <a:off x="106470" y="2667000"/>
          <a:ext cx="8931059" cy="3667780"/>
        </p:xfrm>
        <a:graphic>
          <a:graphicData uri="http://schemas.openxmlformats.org/presentationml/2006/ole">
            <mc:AlternateContent xmlns:mc="http://schemas.openxmlformats.org/markup-compatibility/2006">
              <mc:Choice xmlns:v="urn:schemas-microsoft-com:vml" Requires="v">
                <p:oleObj spid="_x0000_s3843" name="Visio" r:id="rId4" imgW="9182045" imgH="3771948" progId="Visio.Drawing.15">
                  <p:embed/>
                </p:oleObj>
              </mc:Choice>
              <mc:Fallback>
                <p:oleObj name="Visio" r:id="rId4" imgW="9182045" imgH="3771948" progId="Visio.Drawing.15">
                  <p:embed/>
                  <p:pic>
                    <p:nvPicPr>
                      <p:cNvPr id="0" name=""/>
                      <p:cNvPicPr/>
                      <p:nvPr/>
                    </p:nvPicPr>
                    <p:blipFill>
                      <a:blip r:embed="rId5"/>
                      <a:stretch>
                        <a:fillRect/>
                      </a:stretch>
                    </p:blipFill>
                    <p:spPr>
                      <a:xfrm>
                        <a:off x="106470" y="2667000"/>
                        <a:ext cx="8931059" cy="3667780"/>
                      </a:xfrm>
                      <a:prstGeom prst="rect">
                        <a:avLst/>
                      </a:prstGeom>
                    </p:spPr>
                  </p:pic>
                </p:oleObj>
              </mc:Fallback>
            </mc:AlternateContent>
          </a:graphicData>
        </a:graphic>
      </p:graphicFrame>
      <p:sp>
        <p:nvSpPr>
          <p:cNvPr id="3" name="Rectangle 2"/>
          <p:cNvSpPr/>
          <p:nvPr/>
        </p:nvSpPr>
        <p:spPr>
          <a:xfrm>
            <a:off x="1295400" y="990600"/>
            <a:ext cx="7620000" cy="1815882"/>
          </a:xfrm>
          <a:prstGeom prst="rect">
            <a:avLst/>
          </a:prstGeom>
        </p:spPr>
        <p:txBody>
          <a:bodyPr wrap="square">
            <a:spAutoFit/>
          </a:bodyPr>
          <a:lstStyle/>
          <a:p>
            <a:pPr eaLnBrk="1" hangingPunct="1">
              <a:buFontTx/>
              <a:buNone/>
            </a:pPr>
            <a:r>
              <a:rPr lang="en-US" altLang="zh-CN" i="0" kern="0" dirty="0">
                <a:solidFill>
                  <a:schemeClr val="tx1"/>
                </a:solidFill>
              </a:rPr>
              <a:t>We use </a:t>
            </a:r>
            <a:r>
              <a:rPr lang="en-US" altLang="zh-CN" b="1" i="0" kern="0" dirty="0">
                <a:solidFill>
                  <a:srgbClr val="7030A0"/>
                </a:solidFill>
              </a:rPr>
              <a:t>Program dependence graphs </a:t>
            </a:r>
            <a:r>
              <a:rPr lang="en-US" altLang="zh-CN" i="0" kern="0" dirty="0">
                <a:solidFill>
                  <a:schemeClr val="tx1"/>
                </a:solidFill>
              </a:rPr>
              <a:t>(PDGs) as code representation as well as signature representation, in order to </a:t>
            </a:r>
            <a:r>
              <a:rPr lang="en-US" altLang="zh-CN" b="1" kern="0" dirty="0">
                <a:solidFill>
                  <a:srgbClr val="7030A0"/>
                </a:solidFill>
              </a:rPr>
              <a:t>capture both control flow and data flow </a:t>
            </a:r>
          </a:p>
        </p:txBody>
      </p:sp>
      <p:sp>
        <p:nvSpPr>
          <p:cNvPr id="5" name="Rectangle 4"/>
          <p:cNvSpPr/>
          <p:nvPr/>
        </p:nvSpPr>
        <p:spPr>
          <a:xfrm>
            <a:off x="1905000" y="6266518"/>
            <a:ext cx="5334000" cy="523220"/>
          </a:xfrm>
          <a:prstGeom prst="rect">
            <a:avLst/>
          </a:prstGeom>
        </p:spPr>
        <p:txBody>
          <a:bodyPr wrap="square">
            <a:spAutoFit/>
          </a:bodyPr>
          <a:lstStyle/>
          <a:p>
            <a:r>
              <a:rPr lang="en-US" altLang="zh-CN" b="1" dirty="0" smtClean="0">
                <a:solidFill>
                  <a:srgbClr val="7030A0"/>
                </a:solidFill>
              </a:rPr>
              <a:t>Signature for </a:t>
            </a:r>
            <a:r>
              <a:rPr lang="en-US" altLang="zh-CN" b="1" dirty="0" err="1" smtClean="0">
                <a:solidFill>
                  <a:srgbClr val="7030A0"/>
                </a:solidFill>
              </a:rPr>
              <a:t>OpenSSL</a:t>
            </a:r>
            <a:r>
              <a:rPr lang="en-US" altLang="zh-CN" b="1" dirty="0" smtClean="0">
                <a:solidFill>
                  <a:srgbClr val="7030A0"/>
                </a:solidFill>
              </a:rPr>
              <a:t> APIs</a:t>
            </a:r>
            <a:endParaRPr lang="zh-CN" altLang="en-US" b="1" dirty="0">
              <a:solidFill>
                <a:srgbClr val="7030A0"/>
              </a:solidFill>
            </a:endParaRPr>
          </a:p>
        </p:txBody>
      </p:sp>
      <p:sp>
        <p:nvSpPr>
          <p:cNvPr id="11" name="Title 1"/>
          <p:cNvSpPr>
            <a:spLocks noGrp="1"/>
          </p:cNvSpPr>
          <p:nvPr>
            <p:ph type="title"/>
          </p:nvPr>
        </p:nvSpPr>
        <p:spPr>
          <a:xfrm>
            <a:off x="990600" y="76200"/>
            <a:ext cx="8229600" cy="1143000"/>
          </a:xfrm>
        </p:spPr>
        <p:txBody>
          <a:bodyPr/>
          <a:lstStyle/>
          <a:p>
            <a:r>
              <a:rPr lang="en-US" altLang="zh-CN" sz="3600" dirty="0" err="1"/>
              <a:t>SSLint</a:t>
            </a:r>
            <a:r>
              <a:rPr lang="en-US" altLang="zh-CN" sz="3600" dirty="0"/>
              <a:t> </a:t>
            </a:r>
            <a:r>
              <a:rPr lang="en-US" sz="3600" dirty="0" smtClean="0"/>
              <a:t>Signatures</a:t>
            </a:r>
            <a:endParaRPr lang="en-US" sz="3600" dirty="0"/>
          </a:p>
        </p:txBody>
      </p:sp>
    </p:spTree>
    <p:extLst>
      <p:ext uri="{BB962C8B-B14F-4D97-AF65-F5344CB8AC3E}">
        <p14:creationId xmlns:p14="http://schemas.microsoft.com/office/powerpoint/2010/main" val="765854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13</a:t>
            </a:fld>
            <a:endParaRPr lang="en-US" altLang="zh-CN" dirty="0"/>
          </a:p>
        </p:txBody>
      </p:sp>
      <p:sp>
        <p:nvSpPr>
          <p:cNvPr id="11" name="Title 1"/>
          <p:cNvSpPr>
            <a:spLocks noGrp="1"/>
          </p:cNvSpPr>
          <p:nvPr>
            <p:ph type="title"/>
          </p:nvPr>
        </p:nvSpPr>
        <p:spPr>
          <a:xfrm>
            <a:off x="990600" y="76200"/>
            <a:ext cx="8229600" cy="1143000"/>
          </a:xfrm>
        </p:spPr>
        <p:txBody>
          <a:bodyPr/>
          <a:lstStyle/>
          <a:p>
            <a:r>
              <a:rPr lang="en-US" sz="3600" dirty="0" err="1" smtClean="0"/>
              <a:t>SSLint</a:t>
            </a:r>
            <a:r>
              <a:rPr lang="en-US" sz="3600" dirty="0" smtClean="0"/>
              <a:t> Implementation</a:t>
            </a:r>
            <a:endParaRPr lang="en-US" sz="3600" dirty="0"/>
          </a:p>
        </p:txBody>
      </p:sp>
      <p:sp>
        <p:nvSpPr>
          <p:cNvPr id="8" name="Rectangle 3"/>
          <p:cNvSpPr txBox="1">
            <a:spLocks noChangeArrowheads="1"/>
          </p:cNvSpPr>
          <p:nvPr/>
        </p:nvSpPr>
        <p:spPr bwMode="auto">
          <a:xfrm>
            <a:off x="706120" y="1602794"/>
            <a:ext cx="6960254"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buFontTx/>
              <a:buNone/>
            </a:pPr>
            <a:r>
              <a:rPr lang="en-US" altLang="zh-CN" sz="2800" b="1" i="0" kern="0" dirty="0" smtClean="0"/>
              <a:t>Technical Challenges:</a:t>
            </a:r>
            <a:endParaRPr lang="en-US" altLang="zh-CN" sz="2800" b="1" i="0" kern="0" dirty="0"/>
          </a:p>
        </p:txBody>
      </p:sp>
      <p:sp>
        <p:nvSpPr>
          <p:cNvPr id="9" name="Rectangle 8"/>
          <p:cNvSpPr/>
          <p:nvPr/>
        </p:nvSpPr>
        <p:spPr>
          <a:xfrm>
            <a:off x="685799" y="2287459"/>
            <a:ext cx="5468331" cy="4401205"/>
          </a:xfrm>
          <a:prstGeom prst="rect">
            <a:avLst/>
          </a:prstGeom>
        </p:spPr>
        <p:txBody>
          <a:bodyPr wrap="square">
            <a:spAutoFit/>
          </a:bodyPr>
          <a:lstStyle/>
          <a:p>
            <a:pPr marL="457200" indent="-457200">
              <a:lnSpc>
                <a:spcPct val="125000"/>
              </a:lnSpc>
              <a:buFont typeface="Wingdings" panose="05000000000000000000" pitchFamily="2" charset="2"/>
              <a:buChar char="l"/>
            </a:pPr>
            <a:r>
              <a:rPr lang="en-US" altLang="zh-CN" i="0" dirty="0" smtClean="0">
                <a:solidFill>
                  <a:srgbClr val="7030A0"/>
                </a:solidFill>
                <a:latin typeface="+mn-lt"/>
              </a:rPr>
              <a:t>Defining and representing correct use.</a:t>
            </a:r>
          </a:p>
          <a:p>
            <a:pPr marL="457200" indent="-457200">
              <a:lnSpc>
                <a:spcPct val="125000"/>
              </a:lnSpc>
              <a:buFont typeface="Wingdings" panose="05000000000000000000" pitchFamily="2" charset="2"/>
              <a:buChar char="l"/>
            </a:pPr>
            <a:r>
              <a:rPr lang="en-US" altLang="zh-CN" i="0" dirty="0" smtClean="0">
                <a:solidFill>
                  <a:srgbClr val="7030A0"/>
                </a:solidFill>
                <a:latin typeface="+mn-lt"/>
              </a:rPr>
              <a:t>Identifying the preliminary condition for signature matching.</a:t>
            </a:r>
          </a:p>
          <a:p>
            <a:pPr marL="457200" indent="-457200">
              <a:lnSpc>
                <a:spcPct val="125000"/>
              </a:lnSpc>
              <a:buFont typeface="Wingdings" panose="05000000000000000000" pitchFamily="2" charset="2"/>
              <a:buChar char="l"/>
            </a:pPr>
            <a:r>
              <a:rPr lang="en-US" altLang="zh-CN" i="0" dirty="0">
                <a:solidFill>
                  <a:srgbClr val="7030A0"/>
                </a:solidFill>
              </a:rPr>
              <a:t>Automated candidate app selection and compilation.</a:t>
            </a:r>
            <a:endParaRPr lang="en-US" altLang="zh-CN" sz="2400" i="0" dirty="0">
              <a:solidFill>
                <a:schemeClr val="tx1"/>
              </a:solidFill>
            </a:endParaRPr>
          </a:p>
          <a:p>
            <a:pPr marL="457200" indent="-457200">
              <a:lnSpc>
                <a:spcPct val="125000"/>
              </a:lnSpc>
              <a:buFont typeface="Wingdings" panose="05000000000000000000" pitchFamily="2" charset="2"/>
              <a:buChar char="l"/>
            </a:pPr>
            <a:endParaRPr lang="en-US" altLang="zh-CN" i="0" dirty="0" smtClean="0">
              <a:solidFill>
                <a:srgbClr val="7030A0"/>
              </a:solidFill>
              <a:latin typeface="+mn-lt"/>
            </a:endParaRPr>
          </a:p>
        </p:txBody>
      </p:sp>
      <p:sp>
        <p:nvSpPr>
          <p:cNvPr id="10" name="Flowchart: Process 9"/>
          <p:cNvSpPr/>
          <p:nvPr/>
        </p:nvSpPr>
        <p:spPr bwMode="auto">
          <a:xfrm>
            <a:off x="6164291" y="4804267"/>
            <a:ext cx="2079606" cy="1078655"/>
          </a:xfrm>
          <a:prstGeom prst="flowChartProcess">
            <a:avLst/>
          </a:prstGeom>
          <a:ln>
            <a:headEnd type="none" w="med" len="med"/>
            <a:tailEnd type="none" w="med" len="med"/>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2000" b="1" i="0" dirty="0" err="1" smtClean="0">
                <a:solidFill>
                  <a:schemeClr val="tx1"/>
                </a:solidFill>
                <a:latin typeface="Arial" pitchFamily="34" charset="0"/>
                <a:ea typeface="宋体" pitchFamily="2" charset="-122"/>
                <a:cs typeface="Arial" pitchFamily="34" charset="0"/>
              </a:rPr>
              <a:t>SSL_read</a:t>
            </a:r>
            <a:r>
              <a:rPr lang="en-US" altLang="zh-CN" sz="2000" b="1" i="0" dirty="0" smtClean="0">
                <a:solidFill>
                  <a:schemeClr val="tx1"/>
                </a:solidFill>
                <a:latin typeface="Arial" pitchFamily="34" charset="0"/>
                <a:ea typeface="宋体" pitchFamily="2" charset="-122"/>
                <a:cs typeface="Arial" pitchFamily="34" charset="0"/>
              </a:rPr>
              <a:t>()</a:t>
            </a:r>
          </a:p>
          <a:p>
            <a:pPr marR="0" algn="ctr" defTabSz="914400" rtl="0" eaLnBrk="1" fontAlgn="base" latinLnBrk="0" hangingPunct="1">
              <a:lnSpc>
                <a:spcPct val="90000"/>
              </a:lnSpc>
              <a:spcBef>
                <a:spcPct val="20000"/>
              </a:spcBef>
              <a:spcAft>
                <a:spcPct val="0"/>
              </a:spcAft>
              <a:buClrTx/>
              <a:buSzTx/>
              <a:buNone/>
              <a:tabLst/>
            </a:pPr>
            <a:r>
              <a:rPr lang="en-US" altLang="zh-CN" sz="2000" b="1" i="0" dirty="0" smtClean="0">
                <a:solidFill>
                  <a:schemeClr val="tx1"/>
                </a:solidFill>
                <a:latin typeface="Arial" pitchFamily="34" charset="0"/>
                <a:ea typeface="宋体" pitchFamily="2" charset="-122"/>
                <a:cs typeface="Arial" pitchFamily="34" charset="0"/>
              </a:rPr>
              <a:t>or</a:t>
            </a:r>
            <a:endParaRPr lang="en-US" altLang="zh-CN" sz="2000" b="1" i="0" dirty="0">
              <a:solidFill>
                <a:schemeClr val="tx1"/>
              </a:solidFill>
              <a:latin typeface="Arial" pitchFamily="34" charset="0"/>
              <a:ea typeface="宋体" pitchFamily="2" charset="-122"/>
              <a:cs typeface="Arial" pitchFamily="34" charset="0"/>
            </a:endParaRPr>
          </a:p>
          <a:p>
            <a:pPr marR="0" algn="ctr" defTabSz="914400" rtl="0" eaLnBrk="1" fontAlgn="base" latinLnBrk="0" hangingPunct="1">
              <a:lnSpc>
                <a:spcPct val="90000"/>
              </a:lnSpc>
              <a:spcBef>
                <a:spcPct val="20000"/>
              </a:spcBef>
              <a:spcAft>
                <a:spcPct val="0"/>
              </a:spcAft>
              <a:buClrTx/>
              <a:buSzTx/>
              <a:buNone/>
              <a:tabLst/>
            </a:pPr>
            <a:r>
              <a:rPr lang="en-US" altLang="zh-CN" sz="2000" b="1" i="0" dirty="0" smtClean="0">
                <a:solidFill>
                  <a:schemeClr val="tx1"/>
                </a:solidFill>
                <a:latin typeface="Arial" pitchFamily="34" charset="0"/>
                <a:ea typeface="宋体" pitchFamily="2" charset="-122"/>
                <a:cs typeface="Arial" pitchFamily="34" charset="0"/>
              </a:rPr>
              <a:t> </a:t>
            </a:r>
            <a:r>
              <a:rPr lang="en-US" altLang="zh-CN" sz="2000" b="1" i="0" dirty="0" err="1" smtClean="0">
                <a:solidFill>
                  <a:schemeClr val="tx1"/>
                </a:solidFill>
                <a:latin typeface="Arial" pitchFamily="34" charset="0"/>
                <a:ea typeface="宋体" pitchFamily="2" charset="-122"/>
                <a:cs typeface="Arial" pitchFamily="34" charset="0"/>
              </a:rPr>
              <a:t>SSL_write</a:t>
            </a:r>
            <a:r>
              <a:rPr lang="en-US" altLang="zh-CN" sz="2000" b="1" i="0" dirty="0" smtClean="0">
                <a:solidFill>
                  <a:schemeClr val="tx1"/>
                </a:solidFill>
                <a:latin typeface="Arial" pitchFamily="34" charset="0"/>
                <a:ea typeface="宋体" pitchFamily="2" charset="-122"/>
                <a:cs typeface="Arial" pitchFamily="34" charset="0"/>
              </a:rPr>
              <a:t>()</a:t>
            </a:r>
            <a:endParaRPr kumimoji="0" lang="zh-CN" altLang="en-US" sz="2000" b="1"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12" name="Flowchart: Process 11"/>
          <p:cNvSpPr/>
          <p:nvPr/>
        </p:nvSpPr>
        <p:spPr bwMode="auto">
          <a:xfrm>
            <a:off x="6154131" y="2443588"/>
            <a:ext cx="2089766" cy="1078655"/>
          </a:xfrm>
          <a:prstGeom prst="flowChartProcess">
            <a:avLst/>
          </a:prstGeom>
          <a:ln>
            <a:headEnd type="none" w="med" len="med"/>
            <a:tailEnd type="none" w="med" len="med"/>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lang="en-US" altLang="zh-CN" sz="2000" b="1" i="0" dirty="0" err="1" smtClean="0">
                <a:solidFill>
                  <a:schemeClr val="tx1"/>
                </a:solidFill>
                <a:latin typeface="Arial" pitchFamily="34" charset="0"/>
                <a:ea typeface="宋体" pitchFamily="2" charset="-122"/>
                <a:cs typeface="Arial" pitchFamily="34" charset="0"/>
              </a:rPr>
              <a:t>SSL_new</a:t>
            </a:r>
            <a:r>
              <a:rPr lang="en-US" altLang="zh-CN" sz="2000" b="1" i="0" dirty="0" smtClean="0">
                <a:solidFill>
                  <a:schemeClr val="tx1"/>
                </a:solidFill>
                <a:latin typeface="Arial" pitchFamily="34" charset="0"/>
                <a:ea typeface="宋体" pitchFamily="2" charset="-122"/>
                <a:cs typeface="Arial" pitchFamily="34" charset="0"/>
              </a:rPr>
              <a:t>()</a:t>
            </a:r>
            <a:endParaRPr kumimoji="0" lang="zh-CN" altLang="en-US" sz="2000" b="1"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cxnSp>
        <p:nvCxnSpPr>
          <p:cNvPr id="13" name="Straight Arrow Connector 12"/>
          <p:cNvCxnSpPr>
            <a:stCxn id="12" idx="2"/>
            <a:endCxn id="10" idx="0"/>
          </p:cNvCxnSpPr>
          <p:nvPr/>
        </p:nvCxnSpPr>
        <p:spPr bwMode="auto">
          <a:xfrm>
            <a:off x="7199014" y="3522243"/>
            <a:ext cx="5080" cy="1282024"/>
          </a:xfrm>
          <a:prstGeom prst="straightConnector1">
            <a:avLst/>
          </a:prstGeom>
          <a:ln w="38100">
            <a:headEnd type="none" w="med" len="med"/>
            <a:tailEnd type="triangle"/>
          </a:ln>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587968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14</a:t>
            </a:fld>
            <a:endParaRPr lang="en-US" altLang="zh-CN" dirty="0"/>
          </a:p>
        </p:txBody>
      </p:sp>
      <p:sp>
        <p:nvSpPr>
          <p:cNvPr id="11" name="Title 1"/>
          <p:cNvSpPr>
            <a:spLocks noGrp="1"/>
          </p:cNvSpPr>
          <p:nvPr>
            <p:ph type="title"/>
          </p:nvPr>
        </p:nvSpPr>
        <p:spPr>
          <a:xfrm>
            <a:off x="990600" y="76200"/>
            <a:ext cx="8229600" cy="1143000"/>
          </a:xfrm>
        </p:spPr>
        <p:txBody>
          <a:bodyPr/>
          <a:lstStyle/>
          <a:p>
            <a:r>
              <a:rPr lang="en-US" sz="3600" dirty="0" err="1" smtClean="0"/>
              <a:t>SSLint</a:t>
            </a:r>
            <a:r>
              <a:rPr lang="en-US" sz="3600" dirty="0" smtClean="0"/>
              <a:t> Implementation</a:t>
            </a:r>
            <a:endParaRPr lang="en-US" sz="3600" dirty="0"/>
          </a:p>
        </p:txBody>
      </p:sp>
      <p:sp>
        <p:nvSpPr>
          <p:cNvPr id="6" name="Content Placeholder 2"/>
          <p:cNvSpPr txBox="1">
            <a:spLocks/>
          </p:cNvSpPr>
          <p:nvPr/>
        </p:nvSpPr>
        <p:spPr>
          <a:xfrm>
            <a:off x="762000" y="1446485"/>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US" sz="3200" i="0" dirty="0" smtClean="0"/>
              <a:t>Certificate Validation Vulnerability Scanner</a:t>
            </a:r>
          </a:p>
          <a:p>
            <a:pPr>
              <a:lnSpc>
                <a:spcPct val="120000"/>
              </a:lnSpc>
            </a:pPr>
            <a:r>
              <a:rPr lang="en-US" sz="3200" i="0" dirty="0" err="1" smtClean="0"/>
              <a:t>CodeSurfer</a:t>
            </a:r>
            <a:r>
              <a:rPr lang="en-US" sz="3200" i="0" dirty="0" smtClean="0"/>
              <a:t> provides static analysis</a:t>
            </a:r>
          </a:p>
          <a:p>
            <a:pPr>
              <a:lnSpc>
                <a:spcPct val="120000"/>
              </a:lnSpc>
            </a:pPr>
            <a:r>
              <a:rPr lang="en-US" sz="3200" i="0" dirty="0" smtClean="0"/>
              <a:t>2.6K </a:t>
            </a:r>
            <a:r>
              <a:rPr lang="en-US" sz="3200" i="0" dirty="0" err="1" smtClean="0"/>
              <a:t>LoC</a:t>
            </a:r>
            <a:r>
              <a:rPr lang="en-US" sz="3200" i="0" dirty="0" smtClean="0"/>
              <a:t> (in C++)</a:t>
            </a:r>
          </a:p>
          <a:p>
            <a:pPr>
              <a:lnSpc>
                <a:spcPct val="120000"/>
              </a:lnSpc>
            </a:pPr>
            <a:r>
              <a:rPr lang="en-US" sz="3200" i="0" dirty="0" smtClean="0"/>
              <a:t>Generated PDGs matched with signatures</a:t>
            </a:r>
          </a:p>
          <a:p>
            <a:pPr marL="457200" lvl="1" indent="0">
              <a:lnSpc>
                <a:spcPct val="120000"/>
              </a:lnSpc>
              <a:buNone/>
            </a:pPr>
            <a:r>
              <a:rPr lang="en-US" altLang="zh-CN" sz="2800" dirty="0"/>
              <a:t>–</a:t>
            </a:r>
            <a:r>
              <a:rPr lang="en-US" altLang="zh-CN" sz="2800" dirty="0" smtClean="0"/>
              <a:t> </a:t>
            </a:r>
            <a:r>
              <a:rPr lang="en-US" sz="2800" dirty="0" smtClean="0"/>
              <a:t>Signature Expressions motivated from Cypher, a graph query language</a:t>
            </a:r>
          </a:p>
          <a:p>
            <a:pPr marL="457200" lvl="1" indent="0">
              <a:lnSpc>
                <a:spcPct val="120000"/>
              </a:lnSpc>
              <a:buNone/>
            </a:pPr>
            <a:r>
              <a:rPr lang="en-US" altLang="zh-CN" sz="2800" i="0" dirty="0"/>
              <a:t>– </a:t>
            </a:r>
            <a:r>
              <a:rPr lang="en-US" sz="2800" dirty="0" smtClean="0"/>
              <a:t>Custom algorithm to perform the matches</a:t>
            </a:r>
          </a:p>
        </p:txBody>
      </p:sp>
    </p:spTree>
    <p:extLst>
      <p:ext uri="{BB962C8B-B14F-4D97-AF65-F5344CB8AC3E}">
        <p14:creationId xmlns:p14="http://schemas.microsoft.com/office/powerpoint/2010/main" val="8704673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229600" cy="1143000"/>
          </a:xfrm>
        </p:spPr>
        <p:txBody>
          <a:bodyPr/>
          <a:lstStyle/>
          <a:p>
            <a:r>
              <a:rPr lang="en-US" sz="3600" dirty="0"/>
              <a:t>R</a:t>
            </a:r>
            <a:r>
              <a:rPr lang="en-US" sz="3600" dirty="0" smtClean="0"/>
              <a:t>esults</a:t>
            </a:r>
            <a:endParaRPr lang="en-US" sz="3600" dirty="0"/>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15</a:t>
            </a:fld>
            <a:endParaRPr lang="en-US" altLang="zh-CN" dirty="0"/>
          </a:p>
        </p:txBody>
      </p:sp>
      <p:sp>
        <p:nvSpPr>
          <p:cNvPr id="7" name="Content Placeholder 2"/>
          <p:cNvSpPr txBox="1">
            <a:spLocks/>
          </p:cNvSpPr>
          <p:nvPr/>
        </p:nvSpPr>
        <p:spPr>
          <a:xfrm>
            <a:off x="685800" y="1570037"/>
            <a:ext cx="8229600" cy="4525963"/>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b="1" i="0" dirty="0" smtClean="0">
                <a:solidFill>
                  <a:srgbClr val="7030A0"/>
                </a:solidFill>
              </a:rPr>
              <a:t>Signatures implemented for </a:t>
            </a:r>
            <a:r>
              <a:rPr lang="en-US" sz="3200" b="1" i="0" dirty="0" err="1" smtClean="0">
                <a:solidFill>
                  <a:srgbClr val="7030A0"/>
                </a:solidFill>
              </a:rPr>
              <a:t>OpenSSL</a:t>
            </a:r>
            <a:r>
              <a:rPr lang="en-US" sz="3200" b="1" i="0" dirty="0" smtClean="0">
                <a:solidFill>
                  <a:srgbClr val="7030A0"/>
                </a:solidFill>
              </a:rPr>
              <a:t> and </a:t>
            </a:r>
            <a:r>
              <a:rPr lang="en-US" sz="3200" b="1" i="0" dirty="0" err="1" smtClean="0">
                <a:solidFill>
                  <a:srgbClr val="7030A0"/>
                </a:solidFill>
              </a:rPr>
              <a:t>GnuTLS</a:t>
            </a:r>
            <a:r>
              <a:rPr lang="en-US" sz="3200" b="1" i="0" dirty="0" smtClean="0">
                <a:solidFill>
                  <a:srgbClr val="7030A0"/>
                </a:solidFill>
              </a:rPr>
              <a:t> </a:t>
            </a:r>
          </a:p>
          <a:p>
            <a:pPr marL="0" indent="0">
              <a:buNone/>
            </a:pPr>
            <a:r>
              <a:rPr lang="en-US" b="1" dirty="0" smtClean="0"/>
              <a:t>      – the </a:t>
            </a:r>
            <a:r>
              <a:rPr lang="en-US" b="1" dirty="0"/>
              <a:t>most popular </a:t>
            </a:r>
            <a:r>
              <a:rPr lang="en-US" b="1" dirty="0" smtClean="0"/>
              <a:t>two SSL/TLS </a:t>
            </a:r>
            <a:r>
              <a:rPr lang="en-US" b="1" dirty="0"/>
              <a:t>libraries</a:t>
            </a:r>
          </a:p>
          <a:p>
            <a:endParaRPr lang="en-US" dirty="0" smtClean="0"/>
          </a:p>
          <a:p>
            <a:r>
              <a:rPr lang="en-US" sz="3200" b="1" i="0" dirty="0" smtClean="0">
                <a:solidFill>
                  <a:srgbClr val="7030A0"/>
                </a:solidFill>
              </a:rPr>
              <a:t>Scanned the entire Ubuntu distribution</a:t>
            </a:r>
          </a:p>
          <a:p>
            <a:pPr marL="457200" lvl="1" indent="0">
              <a:buNone/>
            </a:pPr>
            <a:r>
              <a:rPr lang="en-US" altLang="zh-CN" sz="2800" b="1" dirty="0"/>
              <a:t>– </a:t>
            </a:r>
            <a:r>
              <a:rPr lang="en-US" altLang="zh-CN" sz="2800" b="1" dirty="0" smtClean="0"/>
              <a:t>Scanned </a:t>
            </a:r>
            <a:r>
              <a:rPr lang="en-US" altLang="zh-CN" sz="2800" b="1" dirty="0" smtClean="0">
                <a:solidFill>
                  <a:srgbClr val="FF3300"/>
                </a:solidFill>
              </a:rPr>
              <a:t>22 million </a:t>
            </a:r>
            <a:r>
              <a:rPr lang="en-US" altLang="zh-CN" sz="2800" b="1" dirty="0" err="1" smtClean="0"/>
              <a:t>LoC</a:t>
            </a:r>
            <a:r>
              <a:rPr lang="en-US" altLang="zh-CN" sz="2800" b="1" dirty="0" smtClean="0"/>
              <a:t> in static analysis.</a:t>
            </a:r>
            <a:endParaRPr lang="en-US" altLang="zh-CN" sz="2800" b="1" dirty="0"/>
          </a:p>
          <a:p>
            <a:pPr marL="457200" lvl="1" indent="0">
              <a:buNone/>
            </a:pPr>
            <a:r>
              <a:rPr lang="en-US" altLang="zh-CN" sz="2800" b="1" dirty="0" smtClean="0"/>
              <a:t>– </a:t>
            </a:r>
            <a:r>
              <a:rPr lang="en-US" sz="2800" b="1" dirty="0" smtClean="0">
                <a:solidFill>
                  <a:srgbClr val="FF3300"/>
                </a:solidFill>
              </a:rPr>
              <a:t>485</a:t>
            </a:r>
            <a:r>
              <a:rPr lang="en-US" sz="2800" b="1" dirty="0" smtClean="0"/>
              <a:t> </a:t>
            </a:r>
            <a:r>
              <a:rPr lang="en-US" sz="2800" b="1" dirty="0"/>
              <a:t>applications using </a:t>
            </a:r>
            <a:r>
              <a:rPr lang="en-US" sz="2800" b="1" dirty="0" err="1"/>
              <a:t>OpenSSL</a:t>
            </a:r>
            <a:r>
              <a:rPr lang="en-US" sz="2800" b="1" dirty="0"/>
              <a:t> and </a:t>
            </a:r>
            <a:r>
              <a:rPr lang="en-US" sz="2800" b="1" dirty="0" err="1"/>
              <a:t>GnuTLS</a:t>
            </a:r>
            <a:endParaRPr lang="en-US" sz="2800" b="1" dirty="0"/>
          </a:p>
          <a:p>
            <a:pPr lvl="1"/>
            <a:endParaRPr lang="en-US" sz="2800" dirty="0" smtClean="0"/>
          </a:p>
          <a:p>
            <a:r>
              <a:rPr lang="en-US" sz="3200" b="1" i="0" dirty="0" smtClean="0">
                <a:solidFill>
                  <a:srgbClr val="7030A0"/>
                </a:solidFill>
              </a:rPr>
              <a:t>Detected </a:t>
            </a:r>
            <a:r>
              <a:rPr lang="en-US" sz="3200" b="1" dirty="0" smtClean="0">
                <a:solidFill>
                  <a:srgbClr val="FF0000"/>
                </a:solidFill>
              </a:rPr>
              <a:t>27</a:t>
            </a:r>
            <a:r>
              <a:rPr lang="en-US" sz="3200" b="1" i="0" dirty="0" smtClean="0">
                <a:solidFill>
                  <a:srgbClr val="7030A0"/>
                </a:solidFill>
              </a:rPr>
              <a:t> vulnerabilities</a:t>
            </a:r>
          </a:p>
          <a:p>
            <a:pPr marL="457200" lvl="1" indent="0">
              <a:buNone/>
            </a:pPr>
            <a:r>
              <a:rPr lang="en-US" altLang="zh-CN" sz="2800" b="1" dirty="0">
                <a:solidFill>
                  <a:schemeClr val="accent4"/>
                </a:solidFill>
              </a:rPr>
              <a:t> – </a:t>
            </a:r>
            <a:r>
              <a:rPr lang="en-US" sz="2800" b="1" dirty="0" smtClean="0">
                <a:solidFill>
                  <a:schemeClr val="accent4"/>
                </a:solidFill>
              </a:rPr>
              <a:t>All </a:t>
            </a:r>
            <a:r>
              <a:rPr lang="en-US" sz="2800" b="1" dirty="0" smtClean="0">
                <a:solidFill>
                  <a:schemeClr val="accent4"/>
                </a:solidFill>
              </a:rPr>
              <a:t>reported and confirmed</a:t>
            </a:r>
            <a:endParaRPr lang="en-US" sz="2800" b="1" dirty="0">
              <a:solidFill>
                <a:schemeClr val="accent4"/>
              </a:solidFill>
            </a:endParaRPr>
          </a:p>
          <a:p>
            <a:pPr marL="457200" lvl="1" indent="0">
              <a:buNone/>
            </a:pPr>
            <a:r>
              <a:rPr lang="en-US" altLang="zh-CN" sz="2800" b="1" dirty="0">
                <a:solidFill>
                  <a:schemeClr val="accent4"/>
                </a:solidFill>
              </a:rPr>
              <a:t> – </a:t>
            </a:r>
            <a:r>
              <a:rPr lang="en-US" sz="2800" b="1" dirty="0" smtClean="0">
                <a:solidFill>
                  <a:srgbClr val="FF0000"/>
                </a:solidFill>
              </a:rPr>
              <a:t>4</a:t>
            </a:r>
            <a:r>
              <a:rPr lang="en-US" sz="2800" b="1" dirty="0" smtClean="0">
                <a:solidFill>
                  <a:schemeClr val="accent4"/>
                </a:solidFill>
              </a:rPr>
              <a:t> fixed, </a:t>
            </a:r>
            <a:r>
              <a:rPr lang="en-US" sz="2800" b="1" dirty="0" smtClean="0">
                <a:solidFill>
                  <a:srgbClr val="FF0000"/>
                </a:solidFill>
              </a:rPr>
              <a:t>14</a:t>
            </a:r>
            <a:r>
              <a:rPr lang="en-US" sz="2800" b="1" dirty="0" smtClean="0">
                <a:solidFill>
                  <a:schemeClr val="accent4"/>
                </a:solidFill>
              </a:rPr>
              <a:t> </a:t>
            </a:r>
            <a:r>
              <a:rPr lang="en-US" sz="2800" b="1" dirty="0" smtClean="0">
                <a:solidFill>
                  <a:schemeClr val="accent4"/>
                </a:solidFill>
              </a:rPr>
              <a:t>responses from developers</a:t>
            </a:r>
            <a:endParaRPr lang="en-US" sz="2800" b="1" dirty="0">
              <a:solidFill>
                <a:schemeClr val="accent4"/>
              </a:solidFill>
            </a:endParaRPr>
          </a:p>
        </p:txBody>
      </p:sp>
    </p:spTree>
    <p:extLst>
      <p:ext uri="{BB962C8B-B14F-4D97-AF65-F5344CB8AC3E}">
        <p14:creationId xmlns:p14="http://schemas.microsoft.com/office/powerpoint/2010/main" val="44671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229600" cy="1143000"/>
          </a:xfrm>
        </p:spPr>
        <p:txBody>
          <a:bodyPr/>
          <a:lstStyle/>
          <a:p>
            <a:r>
              <a:rPr lang="en-US" sz="3600" dirty="0"/>
              <a:t>R</a:t>
            </a:r>
            <a:r>
              <a:rPr lang="en-US" sz="3600" dirty="0" smtClean="0"/>
              <a:t>esults</a:t>
            </a:r>
            <a:endParaRPr lang="en-US" sz="3600" dirty="0"/>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16</a:t>
            </a:fld>
            <a:endParaRPr lang="en-US" altLang="zh-CN" dirty="0"/>
          </a:p>
        </p:txBody>
      </p:sp>
      <p:sp>
        <p:nvSpPr>
          <p:cNvPr id="5" name="Rectangle 4"/>
          <p:cNvSpPr/>
          <p:nvPr/>
        </p:nvSpPr>
        <p:spPr>
          <a:xfrm>
            <a:off x="762000" y="1660319"/>
            <a:ext cx="6253892" cy="1138773"/>
          </a:xfrm>
          <a:prstGeom prst="rect">
            <a:avLst/>
          </a:prstGeom>
        </p:spPr>
        <p:txBody>
          <a:bodyPr wrap="none">
            <a:spAutoFit/>
          </a:bodyPr>
          <a:lstStyle/>
          <a:p>
            <a:pPr marL="457200" indent="-457200">
              <a:buFont typeface="Wingdings" panose="05000000000000000000" pitchFamily="2" charset="2"/>
              <a:buChar char="l"/>
            </a:pPr>
            <a:r>
              <a:rPr lang="en-US" altLang="zh-CN" sz="2800" b="1" i="0" dirty="0" smtClean="0">
                <a:solidFill>
                  <a:srgbClr val="7030A0"/>
                </a:solidFill>
              </a:rPr>
              <a:t>Vulnerable E-mail Software</a:t>
            </a:r>
          </a:p>
          <a:p>
            <a:r>
              <a:rPr lang="en-US" altLang="zh-CN" sz="2000" b="1" i="1" dirty="0">
                <a:solidFill>
                  <a:schemeClr val="accent1"/>
                </a:solidFill>
              </a:rPr>
              <a:t>	</a:t>
            </a:r>
            <a:r>
              <a:rPr lang="en-US" altLang="zh-CN" sz="2000" b="1" dirty="0" smtClean="0">
                <a:solidFill>
                  <a:schemeClr val="tx1"/>
                </a:solidFill>
              </a:rPr>
              <a:t>– Xfce4-Mailwatch-Plugin</a:t>
            </a:r>
            <a:r>
              <a:rPr lang="en-US" altLang="zh-CN" sz="2000" b="1" dirty="0">
                <a:solidFill>
                  <a:schemeClr val="tx1"/>
                </a:solidFill>
              </a:rPr>
              <a:t>, </a:t>
            </a:r>
            <a:r>
              <a:rPr lang="en-US" altLang="zh-CN" sz="2000" b="1" dirty="0" err="1">
                <a:solidFill>
                  <a:schemeClr val="tx1"/>
                </a:solidFill>
              </a:rPr>
              <a:t>Mailfilter</a:t>
            </a:r>
            <a:r>
              <a:rPr lang="en-US" altLang="zh-CN" sz="2000" b="1" dirty="0">
                <a:solidFill>
                  <a:schemeClr val="tx1"/>
                </a:solidFill>
              </a:rPr>
              <a:t>, Exim, </a:t>
            </a:r>
          </a:p>
          <a:p>
            <a:r>
              <a:rPr lang="en-US" altLang="zh-CN" sz="2000" b="1" dirty="0">
                <a:solidFill>
                  <a:schemeClr val="tx1"/>
                </a:solidFill>
              </a:rPr>
              <a:t>		</a:t>
            </a:r>
            <a:r>
              <a:rPr lang="en-US" altLang="zh-CN" sz="2000" b="1" dirty="0" err="1">
                <a:solidFill>
                  <a:schemeClr val="tx1"/>
                </a:solidFill>
              </a:rPr>
              <a:t>DragonFly</a:t>
            </a:r>
            <a:r>
              <a:rPr lang="en-US" altLang="zh-CN" sz="2000" b="1" dirty="0">
                <a:solidFill>
                  <a:schemeClr val="tx1"/>
                </a:solidFill>
              </a:rPr>
              <a:t> Mail Agent, </a:t>
            </a:r>
            <a:r>
              <a:rPr lang="en-US" altLang="zh-CN" sz="2000" b="1" dirty="0" err="1">
                <a:solidFill>
                  <a:schemeClr val="tx1"/>
                </a:solidFill>
              </a:rPr>
              <a:t>spamc</a:t>
            </a:r>
            <a:endParaRPr lang="zh-CN" altLang="en-US" sz="2000" b="1" dirty="0">
              <a:solidFill>
                <a:schemeClr val="tx1"/>
              </a:solidFill>
            </a:endParaRPr>
          </a:p>
        </p:txBody>
      </p:sp>
      <p:sp>
        <p:nvSpPr>
          <p:cNvPr id="6" name="Rectangle 5"/>
          <p:cNvSpPr/>
          <p:nvPr/>
        </p:nvSpPr>
        <p:spPr>
          <a:xfrm>
            <a:off x="762000" y="2922203"/>
            <a:ext cx="7569701" cy="892552"/>
          </a:xfrm>
          <a:prstGeom prst="rect">
            <a:avLst/>
          </a:prstGeom>
        </p:spPr>
        <p:txBody>
          <a:bodyPr wrap="none">
            <a:spAutoFit/>
          </a:bodyPr>
          <a:lstStyle/>
          <a:p>
            <a:pPr marL="457200" indent="-457200">
              <a:buFont typeface="Wingdings" panose="05000000000000000000" pitchFamily="2" charset="2"/>
              <a:buChar char="l"/>
            </a:pPr>
            <a:r>
              <a:rPr lang="en-US" altLang="zh-CN" sz="2800" b="1" i="0" dirty="0" smtClean="0">
                <a:solidFill>
                  <a:srgbClr val="7030A0"/>
                </a:solidFill>
              </a:rPr>
              <a:t>Vulnerable IRC Software</a:t>
            </a:r>
          </a:p>
          <a:p>
            <a:r>
              <a:rPr lang="en-US" altLang="zh-CN" sz="2400" b="1" i="1" dirty="0">
                <a:solidFill>
                  <a:schemeClr val="accent2"/>
                </a:solidFill>
              </a:rPr>
              <a:t>	</a:t>
            </a:r>
            <a:r>
              <a:rPr lang="en-US" altLang="zh-CN" sz="2000" b="1" i="1" dirty="0">
                <a:solidFill>
                  <a:schemeClr val="tx1"/>
                </a:solidFill>
              </a:rPr>
              <a:t> – Enhanced Programmable </a:t>
            </a:r>
            <a:r>
              <a:rPr lang="en-US" altLang="zh-CN" sz="2000" b="1" i="1" dirty="0" err="1">
                <a:solidFill>
                  <a:schemeClr val="tx1"/>
                </a:solidFill>
              </a:rPr>
              <a:t>ircII</a:t>
            </a:r>
            <a:r>
              <a:rPr lang="en-US" altLang="zh-CN" sz="2000" b="1" i="1" dirty="0">
                <a:solidFill>
                  <a:schemeClr val="tx1"/>
                </a:solidFill>
              </a:rPr>
              <a:t> client (EPIC), </a:t>
            </a:r>
            <a:r>
              <a:rPr lang="en-US" altLang="zh-CN" sz="2000" b="1" i="1" dirty="0" err="1" smtClean="0">
                <a:solidFill>
                  <a:schemeClr val="tx1"/>
                </a:solidFill>
              </a:rPr>
              <a:t>Scrollz</a:t>
            </a:r>
            <a:endParaRPr lang="zh-CN" altLang="en-US" sz="2000" b="1" i="1" dirty="0">
              <a:solidFill>
                <a:schemeClr val="tx1"/>
              </a:solidFill>
            </a:endParaRPr>
          </a:p>
        </p:txBody>
      </p:sp>
      <p:sp>
        <p:nvSpPr>
          <p:cNvPr id="7" name="Rectangle 6"/>
          <p:cNvSpPr/>
          <p:nvPr/>
        </p:nvSpPr>
        <p:spPr>
          <a:xfrm>
            <a:off x="762000" y="4142363"/>
            <a:ext cx="7657866" cy="1877437"/>
          </a:xfrm>
          <a:prstGeom prst="rect">
            <a:avLst/>
          </a:prstGeom>
        </p:spPr>
        <p:txBody>
          <a:bodyPr wrap="none">
            <a:spAutoFit/>
          </a:bodyPr>
          <a:lstStyle/>
          <a:p>
            <a:pPr marL="457200" indent="-457200">
              <a:buFont typeface="Wingdings" panose="05000000000000000000" pitchFamily="2" charset="2"/>
              <a:buChar char="l"/>
            </a:pPr>
            <a:r>
              <a:rPr lang="en-US" altLang="zh-CN" sz="2800" b="1" i="0" dirty="0" smtClean="0">
                <a:solidFill>
                  <a:srgbClr val="7030A0"/>
                </a:solidFill>
              </a:rPr>
              <a:t>Other Vulnerable Software</a:t>
            </a:r>
          </a:p>
          <a:p>
            <a:r>
              <a:rPr lang="en-US" altLang="zh-CN" sz="2800" b="1" dirty="0"/>
              <a:t>	</a:t>
            </a:r>
            <a:r>
              <a:rPr lang="en-US" altLang="zh-CN" sz="2000" b="1" i="1" dirty="0">
                <a:solidFill>
                  <a:schemeClr val="tx1"/>
                </a:solidFill>
              </a:rPr>
              <a:t>Web(https): Prayer front end, </a:t>
            </a:r>
            <a:r>
              <a:rPr lang="en-US" altLang="zh-CN" sz="2000" b="1" i="1" dirty="0" err="1">
                <a:solidFill>
                  <a:schemeClr val="tx1"/>
                </a:solidFill>
              </a:rPr>
              <a:t>xxxterm</a:t>
            </a:r>
            <a:endParaRPr lang="en-US" altLang="zh-CN" sz="2000" b="1" i="1" dirty="0">
              <a:solidFill>
                <a:schemeClr val="tx1"/>
              </a:solidFill>
            </a:endParaRPr>
          </a:p>
          <a:p>
            <a:r>
              <a:rPr lang="en-US" altLang="zh-CN" sz="2000" b="1" i="1" dirty="0">
                <a:solidFill>
                  <a:schemeClr val="tx1"/>
                </a:solidFill>
              </a:rPr>
              <a:t>	Database: </a:t>
            </a:r>
            <a:r>
              <a:rPr lang="en-US" altLang="zh-CN" sz="2000" b="1" i="1" dirty="0" err="1">
                <a:solidFill>
                  <a:schemeClr val="tx1"/>
                </a:solidFill>
              </a:rPr>
              <a:t>FreeTDS</a:t>
            </a:r>
            <a:endParaRPr lang="en-US" altLang="zh-CN" sz="2000" b="1" i="1" dirty="0">
              <a:solidFill>
                <a:schemeClr val="tx1"/>
              </a:solidFill>
            </a:endParaRPr>
          </a:p>
          <a:p>
            <a:r>
              <a:rPr lang="en-US" altLang="zh-CN" sz="2000" b="1" i="1" dirty="0">
                <a:solidFill>
                  <a:schemeClr val="tx1"/>
                </a:solidFill>
              </a:rPr>
              <a:t>	Admin tool:  </a:t>
            </a:r>
            <a:r>
              <a:rPr lang="en-US" altLang="zh-CN" sz="2000" b="1" i="1" dirty="0" err="1">
                <a:solidFill>
                  <a:schemeClr val="tx1"/>
                </a:solidFill>
              </a:rPr>
              <a:t>nagircbot</a:t>
            </a:r>
            <a:r>
              <a:rPr lang="en-US" altLang="zh-CN" sz="2000" b="1" i="1" dirty="0">
                <a:solidFill>
                  <a:schemeClr val="tx1"/>
                </a:solidFill>
              </a:rPr>
              <a:t>, </a:t>
            </a:r>
            <a:r>
              <a:rPr lang="en-US" altLang="zh-CN" sz="2000" b="1" i="1" dirty="0" err="1">
                <a:solidFill>
                  <a:schemeClr val="tx1"/>
                </a:solidFill>
              </a:rPr>
              <a:t>nagios</a:t>
            </a:r>
            <a:r>
              <a:rPr lang="en-US" altLang="zh-CN" sz="2000" b="1" i="1" dirty="0">
                <a:solidFill>
                  <a:schemeClr val="tx1"/>
                </a:solidFill>
              </a:rPr>
              <a:t>-</a:t>
            </a:r>
            <a:r>
              <a:rPr lang="en-US" altLang="zh-CN" sz="2000" b="1" i="1" dirty="0" err="1">
                <a:solidFill>
                  <a:schemeClr val="tx1"/>
                </a:solidFill>
              </a:rPr>
              <a:t>nrpe</a:t>
            </a:r>
            <a:r>
              <a:rPr lang="en-US" altLang="zh-CN" sz="2000" b="1" i="1" dirty="0">
                <a:solidFill>
                  <a:schemeClr val="tx1"/>
                </a:solidFill>
              </a:rPr>
              <a:t>-plugin, syslog-ng</a:t>
            </a:r>
          </a:p>
          <a:p>
            <a:r>
              <a:rPr lang="en-US" altLang="zh-CN" sz="2000" b="1" i="1" dirty="0">
                <a:solidFill>
                  <a:schemeClr val="tx1"/>
                </a:solidFill>
              </a:rPr>
              <a:t>	Performance testing tool: siege, </a:t>
            </a:r>
            <a:r>
              <a:rPr lang="en-US" altLang="zh-CN" sz="2000" b="1" i="1" dirty="0" err="1">
                <a:solidFill>
                  <a:schemeClr val="tx1"/>
                </a:solidFill>
              </a:rPr>
              <a:t>httperf</a:t>
            </a:r>
            <a:r>
              <a:rPr lang="en-US" altLang="zh-CN" sz="2000" b="1" i="1" dirty="0">
                <a:solidFill>
                  <a:schemeClr val="tx1"/>
                </a:solidFill>
              </a:rPr>
              <a:t>, </a:t>
            </a:r>
            <a:r>
              <a:rPr lang="en-US" altLang="zh-CN" sz="2000" b="1" i="1" dirty="0" err="1">
                <a:solidFill>
                  <a:schemeClr val="tx1"/>
                </a:solidFill>
              </a:rPr>
              <a:t>httping</a:t>
            </a:r>
            <a:endParaRPr lang="en-US" altLang="zh-CN" sz="2000" b="1" i="1" dirty="0">
              <a:solidFill>
                <a:schemeClr val="tx1"/>
              </a:solidFill>
            </a:endParaRPr>
          </a:p>
        </p:txBody>
      </p:sp>
    </p:spTree>
    <p:extLst>
      <p:ext uri="{BB962C8B-B14F-4D97-AF65-F5344CB8AC3E}">
        <p14:creationId xmlns:p14="http://schemas.microsoft.com/office/powerpoint/2010/main" val="3823701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096232616"/>
              </p:ext>
            </p:extLst>
          </p:nvPr>
        </p:nvGraphicFramePr>
        <p:xfrm>
          <a:off x="685800" y="1066800"/>
          <a:ext cx="7680960" cy="5334000"/>
        </p:xfrm>
        <a:graphic>
          <a:graphicData uri="http://schemas.openxmlformats.org/drawingml/2006/table">
            <a:tbl>
              <a:tblPr firstRow="1" bandRow="1">
                <a:tableStyleId>{6E25E649-3F16-4E02-A733-19D2CDBF48F0}</a:tableStyleId>
              </a:tblPr>
              <a:tblGrid>
                <a:gridCol w="1645920"/>
                <a:gridCol w="914400"/>
                <a:gridCol w="1828800"/>
                <a:gridCol w="1097280"/>
                <a:gridCol w="1097280"/>
                <a:gridCol w="1097280"/>
              </a:tblGrid>
              <a:tr h="350520">
                <a:tc>
                  <a:txBody>
                    <a:bodyPr/>
                    <a:lstStyle/>
                    <a:p>
                      <a:pPr marL="0" algn="ctr" defTabSz="914400" rtl="0" eaLnBrk="1" latinLnBrk="0" hangingPunct="1"/>
                      <a:r>
                        <a:rPr lang="en-US" altLang="zh-CN" sz="1400" kern="1200" dirty="0" smtClean="0"/>
                        <a:t>App Name</a:t>
                      </a:r>
                      <a:endParaRPr lang="zh-CN" altLang="en-US" sz="1400" kern="1200" dirty="0">
                        <a:solidFill>
                          <a:schemeClr val="tx1"/>
                        </a:solidFill>
                        <a:latin typeface="+mn-lt"/>
                        <a:ea typeface="+mn-ea"/>
                        <a:cs typeface="+mn-cs"/>
                      </a:endParaRPr>
                    </a:p>
                  </a:txBody>
                  <a:tcPr anchor="ctr"/>
                </a:tc>
                <a:tc>
                  <a:txBody>
                    <a:bodyPr/>
                    <a:lstStyle/>
                    <a:p>
                      <a:pPr algn="ctr"/>
                      <a:r>
                        <a:rPr lang="en-US" altLang="zh-CN" sz="1400" dirty="0" err="1" smtClean="0"/>
                        <a:t>LoC</a:t>
                      </a:r>
                      <a:endParaRPr lang="zh-CN" altLang="en-US" sz="1400" dirty="0">
                        <a:latin typeface="+mn-lt"/>
                      </a:endParaRPr>
                    </a:p>
                  </a:txBody>
                  <a:tcPr anchor="ctr"/>
                </a:tc>
                <a:tc>
                  <a:txBody>
                    <a:bodyPr/>
                    <a:lstStyle/>
                    <a:p>
                      <a:pPr algn="ctr"/>
                      <a:r>
                        <a:rPr lang="en-US" altLang="zh-CN" sz="1400" dirty="0" smtClean="0"/>
                        <a:t>Vulnerability </a:t>
                      </a:r>
                    </a:p>
                    <a:p>
                      <a:pPr algn="ctr"/>
                      <a:r>
                        <a:rPr lang="en-US" altLang="zh-CN" sz="1400" dirty="0" smtClean="0"/>
                        <a:t>Type</a:t>
                      </a:r>
                      <a:endParaRPr lang="zh-CN" altLang="en-US" sz="1400" dirty="0">
                        <a:latin typeface="+mn-lt"/>
                      </a:endParaRPr>
                    </a:p>
                  </a:txBody>
                  <a:tcPr anchor="ctr"/>
                </a:tc>
                <a:tc>
                  <a:txBody>
                    <a:bodyPr/>
                    <a:lstStyle/>
                    <a:p>
                      <a:pPr algn="ctr"/>
                      <a:r>
                        <a:rPr lang="en-US" altLang="zh-CN" sz="1400" dirty="0" smtClean="0"/>
                        <a:t>SSL library</a:t>
                      </a:r>
                      <a:endParaRPr lang="zh-CN" altLang="en-US" sz="1400" dirty="0">
                        <a:latin typeface="+mn-lt"/>
                      </a:endParaRPr>
                    </a:p>
                  </a:txBody>
                  <a:tcPr anchor="ctr"/>
                </a:tc>
                <a:tc>
                  <a:txBody>
                    <a:bodyPr/>
                    <a:lstStyle/>
                    <a:p>
                      <a:pPr algn="ctr"/>
                      <a:r>
                        <a:rPr lang="en-US" altLang="zh-CN" sz="1400" dirty="0" smtClean="0"/>
                        <a:t>Dynamic</a:t>
                      </a:r>
                    </a:p>
                    <a:p>
                      <a:pPr algn="ctr"/>
                      <a:r>
                        <a:rPr lang="en-US" altLang="zh-CN" sz="1400" dirty="0" smtClean="0"/>
                        <a:t>Auditing</a:t>
                      </a:r>
                      <a:endParaRPr lang="zh-CN" altLang="en-US" sz="1400" dirty="0">
                        <a:latin typeface="+mn-lt"/>
                      </a:endParaRPr>
                    </a:p>
                  </a:txBody>
                  <a:tcPr anchor="ctr"/>
                </a:tc>
                <a:tc>
                  <a:txBody>
                    <a:bodyPr/>
                    <a:lstStyle/>
                    <a:p>
                      <a:pPr algn="ctr"/>
                      <a:r>
                        <a:rPr lang="en-US" altLang="zh-CN" sz="1400" dirty="0" smtClean="0"/>
                        <a:t>Developer</a:t>
                      </a:r>
                    </a:p>
                    <a:p>
                      <a:pPr algn="ctr"/>
                      <a:r>
                        <a:rPr lang="en-US" altLang="zh-CN" sz="1400" dirty="0" smtClean="0"/>
                        <a:t>Feedback</a:t>
                      </a:r>
                      <a:endParaRPr lang="zh-CN" altLang="en-US" sz="1400" dirty="0">
                        <a:latin typeface="+mn-lt"/>
                      </a:endParaRPr>
                    </a:p>
                  </a:txBody>
                  <a:tcPr anchor="ctr"/>
                </a:tc>
              </a:tr>
              <a:tr h="287383">
                <a:tc>
                  <a:txBody>
                    <a:bodyPr/>
                    <a:lstStyle/>
                    <a:p>
                      <a:pPr marL="0" algn="ctr" defTabSz="914400" rtl="0" eaLnBrk="1" latinLnBrk="0" hangingPunct="1"/>
                      <a:r>
                        <a:rPr lang="en-US" altLang="zh-CN" sz="1400" kern="1200" dirty="0" err="1" smtClean="0"/>
                        <a:t>dma</a:t>
                      </a:r>
                      <a:endParaRPr lang="zh-CN" altLang="en-US" sz="1400" kern="1200" dirty="0">
                        <a:solidFill>
                          <a:schemeClr val="tx1"/>
                        </a:solidFill>
                        <a:latin typeface="+mn-lt"/>
                        <a:ea typeface="+mn-ea"/>
                        <a:cs typeface="+mn-cs"/>
                      </a:endParaRPr>
                    </a:p>
                  </a:txBody>
                  <a:tcPr anchor="ctr"/>
                </a:tc>
                <a:tc>
                  <a:txBody>
                    <a:bodyPr/>
                    <a:lstStyle/>
                    <a:p>
                      <a:pPr algn="ctr"/>
                      <a:r>
                        <a:rPr lang="en-US" altLang="zh-CN" sz="1400" dirty="0" smtClean="0"/>
                        <a:t>12,504</a:t>
                      </a:r>
                      <a:endParaRPr lang="zh-CN" altLang="en-US" sz="1400" dirty="0">
                        <a:latin typeface="+mn-lt"/>
                      </a:endParaRPr>
                    </a:p>
                  </a:txBody>
                  <a:tcPr anchor="ctr"/>
                </a:tc>
                <a:tc>
                  <a:txBody>
                    <a:bodyPr/>
                    <a:lstStyle/>
                    <a:p>
                      <a:pPr algn="ctr"/>
                      <a:r>
                        <a:rPr lang="en-US" altLang="zh-CN" sz="1400" dirty="0" smtClean="0"/>
                        <a:t>Certificate Validation</a:t>
                      </a:r>
                      <a:endParaRPr lang="zh-CN" altLang="en-US" sz="1400" dirty="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r>
                        <a:rPr lang="en-US" altLang="zh-CN" sz="1400" b="1" dirty="0" smtClean="0">
                          <a:solidFill>
                            <a:srgbClr val="FF0000"/>
                          </a:solidFill>
                        </a:rPr>
                        <a:t>Confirmed</a:t>
                      </a:r>
                      <a:endParaRPr lang="zh-CN" altLang="en-US" sz="1400" b="1" dirty="0">
                        <a:solidFill>
                          <a:srgbClr val="FF0000"/>
                        </a:solidFill>
                        <a:latin typeface="+mn-lt"/>
                      </a:endParaRPr>
                    </a:p>
                  </a:txBody>
                  <a:tcPr anchor="ctr"/>
                </a:tc>
              </a:tr>
              <a:tr h="488551">
                <a:tc>
                  <a:txBody>
                    <a:bodyPr/>
                    <a:lstStyle/>
                    <a:p>
                      <a:pPr marL="0" algn="ctr" defTabSz="914400" rtl="0" eaLnBrk="1" latinLnBrk="0" hangingPunct="1"/>
                      <a:r>
                        <a:rPr lang="en-US" altLang="zh-CN" sz="1400" kern="1200" dirty="0" smtClean="0"/>
                        <a:t>exim4</a:t>
                      </a:r>
                      <a:endParaRPr lang="zh-CN" altLang="en-US" sz="1400" kern="1200" dirty="0">
                        <a:solidFill>
                          <a:schemeClr val="tx1"/>
                        </a:solidFill>
                        <a:latin typeface="+mn-lt"/>
                        <a:ea typeface="+mn-ea"/>
                        <a:cs typeface="+mn-cs"/>
                      </a:endParaRPr>
                    </a:p>
                  </a:txBody>
                  <a:tcPr anchor="ctr"/>
                </a:tc>
                <a:tc>
                  <a:txBody>
                    <a:bodyPr/>
                    <a:lstStyle/>
                    <a:p>
                      <a:pPr algn="ctr"/>
                      <a:r>
                        <a:rPr lang="en-US" altLang="zh-CN" sz="1400" dirty="0" smtClean="0"/>
                        <a:t>94,874</a:t>
                      </a:r>
                      <a:endParaRPr lang="zh-CN" altLang="en-US" sz="1400" dirty="0">
                        <a:latin typeface="+mn-lt"/>
                      </a:endParaRPr>
                    </a:p>
                  </a:txBody>
                  <a:tcPr anchor="ctr"/>
                </a:tc>
                <a:tc>
                  <a:txBody>
                    <a:bodyPr/>
                    <a:lstStyle/>
                    <a:p>
                      <a:pPr algn="ctr"/>
                      <a:r>
                        <a:rPr lang="en-US" altLang="zh-CN" sz="1400" dirty="0" smtClean="0"/>
                        <a:t>Hostname Validation</a:t>
                      </a:r>
                      <a:endParaRPr lang="zh-CN" altLang="en-US" sz="1400" dirty="0">
                        <a:latin typeface="+mn-lt"/>
                      </a:endParaRPr>
                    </a:p>
                  </a:txBody>
                  <a:tcPr anchor="ctr"/>
                </a:tc>
                <a:tc>
                  <a:txBody>
                    <a:bodyPr/>
                    <a:lstStyle/>
                    <a:p>
                      <a:pPr algn="ctr"/>
                      <a:r>
                        <a:rPr lang="en-US" altLang="zh-CN" sz="1400" dirty="0" err="1" smtClean="0"/>
                        <a:t>OpenSSL</a:t>
                      </a:r>
                      <a:endParaRPr lang="en-US" altLang="zh-CN" sz="1400" dirty="0" smtClean="0"/>
                    </a:p>
                    <a:p>
                      <a:pPr algn="ctr"/>
                      <a:r>
                        <a:rPr lang="en-US" altLang="zh-CN" sz="1400" dirty="0" err="1" smtClean="0"/>
                        <a:t>GnuTLS</a:t>
                      </a:r>
                      <a:endParaRPr lang="zh-CN" altLang="en-US" sz="1400" dirty="0">
                        <a:latin typeface="+mn-lt"/>
                      </a:endParaRPr>
                    </a:p>
                  </a:txBody>
                  <a:tcPr anchor="ctr"/>
                </a:tc>
                <a:tc>
                  <a:txBody>
                    <a:bodyPr/>
                    <a:lstStyle/>
                    <a:p>
                      <a:pPr marL="0" algn="ctr" defTabSz="914400" rtl="0" eaLnBrk="1" latinLnBrk="0" hangingPunct="1"/>
                      <a:r>
                        <a:rPr lang="en-US" altLang="zh-CN" sz="1400" b="1" kern="1200" dirty="0" smtClean="0">
                          <a:solidFill>
                            <a:srgbClr val="FF0000"/>
                          </a:solidFill>
                          <a:latin typeface="+mn-lt"/>
                          <a:ea typeface="+mn-ea"/>
                          <a:cs typeface="+mn-cs"/>
                        </a:rPr>
                        <a:t>Proved</a:t>
                      </a:r>
                      <a:endParaRPr lang="zh-CN" altLang="en-US" sz="1400" b="1" kern="1200" dirty="0">
                        <a:solidFill>
                          <a:srgbClr val="FF0000"/>
                        </a:solidFill>
                        <a:latin typeface="+mn-lt"/>
                        <a:ea typeface="+mn-ea"/>
                        <a:cs typeface="+mn-cs"/>
                      </a:endParaRPr>
                    </a:p>
                  </a:txBody>
                  <a:tcPr anchor="ctr"/>
                </a:tc>
                <a:tc>
                  <a:txBody>
                    <a:bodyPr/>
                    <a:lstStyle/>
                    <a:p>
                      <a:pPr algn="ctr"/>
                      <a:r>
                        <a:rPr lang="en-US" altLang="zh-CN" sz="1400" b="1" dirty="0" smtClean="0">
                          <a:solidFill>
                            <a:srgbClr val="009900"/>
                          </a:solidFill>
                        </a:rPr>
                        <a:t>Fixed</a:t>
                      </a:r>
                      <a:endParaRPr lang="zh-CN" altLang="en-US" sz="1400" b="1" dirty="0">
                        <a:solidFill>
                          <a:srgbClr val="009900"/>
                        </a:solidFill>
                        <a:latin typeface="+mn-lt"/>
                      </a:endParaRPr>
                    </a:p>
                  </a:txBody>
                  <a:tcPr anchor="ctr"/>
                </a:tc>
              </a:tr>
              <a:tr h="488551">
                <a:tc>
                  <a:txBody>
                    <a:bodyPr/>
                    <a:lstStyle/>
                    <a:p>
                      <a:pPr marL="0" algn="ctr" defTabSz="914400" rtl="0" eaLnBrk="1" latinLnBrk="0" hangingPunct="1"/>
                      <a:r>
                        <a:rPr lang="en-US" altLang="zh-CN" sz="1400" kern="1200" dirty="0" smtClean="0"/>
                        <a:t>xfce4-mailwatch-plugin</a:t>
                      </a:r>
                      <a:endParaRPr lang="zh-CN" altLang="en-US" sz="1400" kern="1200" dirty="0">
                        <a:solidFill>
                          <a:schemeClr val="tx1"/>
                        </a:solidFill>
                        <a:latin typeface="+mn-lt"/>
                        <a:ea typeface="+mn-ea"/>
                        <a:cs typeface="+mn-cs"/>
                      </a:endParaRPr>
                    </a:p>
                  </a:txBody>
                  <a:tcPr anchor="ctr"/>
                </a:tc>
                <a:tc>
                  <a:txBody>
                    <a:bodyPr/>
                    <a:lstStyle/>
                    <a:p>
                      <a:pPr algn="ctr"/>
                      <a:r>
                        <a:rPr lang="en-US" altLang="zh-CN" sz="1400" dirty="0" smtClean="0"/>
                        <a:t>9,830</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Hostname Validation</a:t>
                      </a:r>
                      <a:endParaRPr lang="zh-CN" altLang="en-US" sz="1400" dirty="0" smtClean="0">
                        <a:latin typeface="+mn-lt"/>
                      </a:endParaRPr>
                    </a:p>
                  </a:txBody>
                  <a:tcPr anchor="ctr"/>
                </a:tc>
                <a:tc>
                  <a:txBody>
                    <a:bodyPr/>
                    <a:lstStyle/>
                    <a:p>
                      <a:pPr algn="ctr"/>
                      <a:r>
                        <a:rPr lang="en-US" altLang="zh-CN" sz="1400" dirty="0" err="1" smtClean="0"/>
                        <a:t>GnuTLS</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endParaRPr lang="zh-CN" altLang="en-US" sz="1400" b="1" dirty="0">
                        <a:solidFill>
                          <a:srgbClr val="FF0000"/>
                        </a:solidFill>
                        <a:latin typeface="+mn-lt"/>
                      </a:endParaRPr>
                    </a:p>
                  </a:txBody>
                  <a:tcPr anchor="ctr"/>
                </a:tc>
              </a:tr>
              <a:tr h="287383">
                <a:tc>
                  <a:txBody>
                    <a:bodyPr/>
                    <a:lstStyle/>
                    <a:p>
                      <a:pPr marL="0" algn="ctr" defTabSz="914400" rtl="0" eaLnBrk="1" latinLnBrk="0" hangingPunct="1"/>
                      <a:r>
                        <a:rPr lang="en-US" altLang="zh-CN" sz="1400" kern="1200" dirty="0" err="1" smtClean="0"/>
                        <a:t>spamc</a:t>
                      </a:r>
                      <a:endParaRPr lang="zh-CN" altLang="en-US" sz="1400" kern="1200" dirty="0">
                        <a:solidFill>
                          <a:schemeClr val="tx1"/>
                        </a:solidFill>
                        <a:latin typeface="+mn-lt"/>
                        <a:ea typeface="+mn-ea"/>
                        <a:cs typeface="+mn-cs"/>
                      </a:endParaRPr>
                    </a:p>
                  </a:txBody>
                  <a:tcPr anchor="ctr"/>
                </a:tc>
                <a:tc>
                  <a:txBody>
                    <a:bodyPr/>
                    <a:lstStyle/>
                    <a:p>
                      <a:pPr algn="ctr"/>
                      <a:r>
                        <a:rPr lang="en-US" altLang="zh-CN" sz="1400" dirty="0" smtClean="0"/>
                        <a:t>5,472</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endParaRPr lang="zh-CN" altLang="en-US" sz="1400" b="1" dirty="0">
                        <a:solidFill>
                          <a:srgbClr val="FF0000"/>
                        </a:solidFill>
                        <a:latin typeface="+mn-lt"/>
                      </a:endParaRPr>
                    </a:p>
                  </a:txBody>
                  <a:tcPr anchor="ctr"/>
                </a:tc>
                <a:tc>
                  <a:txBody>
                    <a:bodyPr/>
                    <a:lstStyle/>
                    <a:p>
                      <a:pPr algn="ctr"/>
                      <a:r>
                        <a:rPr lang="en-US" altLang="zh-CN" sz="1400" b="1" dirty="0" smtClean="0">
                          <a:solidFill>
                            <a:srgbClr val="FF0000"/>
                          </a:solidFill>
                        </a:rPr>
                        <a:t>Confirmed</a:t>
                      </a:r>
                      <a:endParaRPr lang="zh-CN" altLang="en-US" sz="1400" b="1" dirty="0">
                        <a:solidFill>
                          <a:srgbClr val="FF0000"/>
                        </a:solidFill>
                        <a:latin typeface="+mn-lt"/>
                      </a:endParaRPr>
                    </a:p>
                  </a:txBody>
                  <a:tcPr anchor="ctr"/>
                </a:tc>
              </a:tr>
              <a:tr h="287383">
                <a:tc>
                  <a:txBody>
                    <a:bodyPr/>
                    <a:lstStyle/>
                    <a:p>
                      <a:pPr marL="0" algn="ctr" defTabSz="914400" rtl="0" eaLnBrk="1" latinLnBrk="0" hangingPunct="1"/>
                      <a:r>
                        <a:rPr lang="en-US" altLang="zh-CN" sz="1400" kern="1200" dirty="0" smtClean="0"/>
                        <a:t>prayer</a:t>
                      </a:r>
                      <a:endParaRPr lang="zh-CN" altLang="en-US" sz="1400" kern="1200" dirty="0">
                        <a:solidFill>
                          <a:schemeClr val="tx1"/>
                        </a:solidFill>
                        <a:latin typeface="+mn-lt"/>
                        <a:ea typeface="+mn-ea"/>
                        <a:cs typeface="+mn-cs"/>
                      </a:endParaRPr>
                    </a:p>
                  </a:txBody>
                  <a:tcPr anchor="ctr"/>
                </a:tc>
                <a:tc>
                  <a:txBody>
                    <a:bodyPr/>
                    <a:lstStyle/>
                    <a:p>
                      <a:pPr algn="ctr"/>
                      <a:r>
                        <a:rPr lang="en-US" altLang="zh-CN" sz="1400" dirty="0" smtClean="0"/>
                        <a:t>45,555</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endParaRPr lang="zh-CN" altLang="en-US" sz="1400" b="1" dirty="0">
                        <a:solidFill>
                          <a:srgbClr val="FF0000"/>
                        </a:solidFill>
                        <a:latin typeface="+mn-lt"/>
                      </a:endParaRPr>
                    </a:p>
                  </a:txBody>
                  <a:tcPr anchor="ctr"/>
                </a:tc>
                <a:tc>
                  <a:txBody>
                    <a:bodyPr/>
                    <a:lstStyle/>
                    <a:p>
                      <a:pPr algn="ctr"/>
                      <a:r>
                        <a:rPr lang="en-US" altLang="zh-CN" sz="1400" b="1" dirty="0" smtClean="0">
                          <a:solidFill>
                            <a:srgbClr val="FF0000"/>
                          </a:solidFill>
                        </a:rPr>
                        <a:t>Confirmed</a:t>
                      </a:r>
                      <a:endParaRPr lang="zh-CN" altLang="en-US" sz="1400" b="1" dirty="0">
                        <a:solidFill>
                          <a:srgbClr val="FF0000"/>
                        </a:solidFill>
                        <a:latin typeface="+mn-lt"/>
                      </a:endParaRPr>
                    </a:p>
                  </a:txBody>
                  <a:tcPr anchor="ctr"/>
                </a:tc>
              </a:tr>
              <a:tr h="287383">
                <a:tc>
                  <a:txBody>
                    <a:bodyPr/>
                    <a:lstStyle/>
                    <a:p>
                      <a:pPr marL="0" algn="ctr" defTabSz="914400" rtl="0" eaLnBrk="1" latinLnBrk="0" hangingPunct="1"/>
                      <a:r>
                        <a:rPr lang="en-US" altLang="zh-CN" sz="1400" kern="1200" dirty="0" smtClean="0"/>
                        <a:t>epic4</a:t>
                      </a:r>
                      <a:endParaRPr lang="zh-CN" altLang="en-US" sz="1400" kern="1200" dirty="0">
                        <a:solidFill>
                          <a:schemeClr val="tx1"/>
                        </a:solidFill>
                        <a:latin typeface="+mn-lt"/>
                        <a:ea typeface="+mn-ea"/>
                        <a:cs typeface="+mn-cs"/>
                      </a:endParaRPr>
                    </a:p>
                  </a:txBody>
                  <a:tcPr anchor="ctr"/>
                </a:tc>
                <a:tc>
                  <a:txBody>
                    <a:bodyPr/>
                    <a:lstStyle/>
                    <a:p>
                      <a:pPr algn="ctr"/>
                      <a:r>
                        <a:rPr lang="en-US" altLang="zh-CN" sz="1400" dirty="0" smtClean="0"/>
                        <a:t>56,168</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marL="0" algn="ctr" defTabSz="914400" rtl="0" eaLnBrk="1" latinLnBrk="0" hangingPunct="1"/>
                      <a:r>
                        <a:rPr lang="en-US" altLang="zh-CN" sz="1400" b="1" kern="1200" dirty="0" smtClean="0">
                          <a:solidFill>
                            <a:srgbClr val="009900"/>
                          </a:solidFill>
                          <a:latin typeface="+mn-lt"/>
                          <a:ea typeface="+mn-ea"/>
                          <a:cs typeface="+mn-cs"/>
                        </a:rPr>
                        <a:t>Fixed</a:t>
                      </a:r>
                      <a:endParaRPr lang="zh-CN" altLang="en-US" sz="1400" b="1" kern="1200" dirty="0">
                        <a:solidFill>
                          <a:srgbClr val="009900"/>
                        </a:solidFill>
                        <a:latin typeface="+mn-lt"/>
                        <a:ea typeface="+mn-ea"/>
                        <a:cs typeface="+mn-cs"/>
                      </a:endParaRPr>
                    </a:p>
                  </a:txBody>
                  <a:tcPr anchor="ctr"/>
                </a:tc>
              </a:tr>
              <a:tr h="287383">
                <a:tc>
                  <a:txBody>
                    <a:bodyPr/>
                    <a:lstStyle/>
                    <a:p>
                      <a:pPr marL="0" algn="ctr" defTabSz="914400" rtl="0" eaLnBrk="1" latinLnBrk="0" hangingPunct="1"/>
                      <a:r>
                        <a:rPr lang="en-US" altLang="zh-CN" sz="1400" kern="1200" dirty="0" smtClean="0"/>
                        <a:t>epic5</a:t>
                      </a:r>
                      <a:endParaRPr lang="zh-CN" altLang="en-US" sz="1400" kern="1200" dirty="0">
                        <a:solidFill>
                          <a:schemeClr val="tx1"/>
                        </a:solidFill>
                        <a:latin typeface="+mn-lt"/>
                        <a:ea typeface="+mn-ea"/>
                        <a:cs typeface="+mn-cs"/>
                      </a:endParaRPr>
                    </a:p>
                  </a:txBody>
                  <a:tcPr anchor="ctr"/>
                </a:tc>
                <a:tc>
                  <a:txBody>
                    <a:bodyPr/>
                    <a:lstStyle/>
                    <a:p>
                      <a:pPr algn="ctr"/>
                      <a:r>
                        <a:rPr lang="en-US" altLang="zh-CN" sz="1400" dirty="0" smtClean="0"/>
                        <a:t>65,155</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marL="0" algn="ctr" defTabSz="914400" rtl="0" eaLnBrk="1" latinLnBrk="0" hangingPunct="1"/>
                      <a:r>
                        <a:rPr lang="en-US" altLang="zh-CN" sz="1400" b="1" kern="1200" dirty="0" smtClean="0">
                          <a:solidFill>
                            <a:srgbClr val="009900"/>
                          </a:solidFill>
                          <a:latin typeface="+mn-lt"/>
                          <a:ea typeface="+mn-ea"/>
                          <a:cs typeface="+mn-cs"/>
                        </a:rPr>
                        <a:t>Fixed</a:t>
                      </a:r>
                      <a:endParaRPr lang="zh-CN" altLang="en-US" sz="1400" b="1" kern="1200" dirty="0">
                        <a:solidFill>
                          <a:srgbClr val="009900"/>
                        </a:solidFill>
                        <a:latin typeface="+mn-lt"/>
                        <a:ea typeface="+mn-ea"/>
                        <a:cs typeface="+mn-cs"/>
                      </a:endParaRPr>
                    </a:p>
                  </a:txBody>
                  <a:tcPr anchor="ctr"/>
                </a:tc>
              </a:tr>
              <a:tr h="488551">
                <a:tc>
                  <a:txBody>
                    <a:bodyPr/>
                    <a:lstStyle/>
                    <a:p>
                      <a:pPr marL="0" algn="ctr" defTabSz="914400" rtl="0" eaLnBrk="1" latinLnBrk="0" hangingPunct="1"/>
                      <a:r>
                        <a:rPr lang="en-US" altLang="zh-CN" sz="1400" kern="1200" dirty="0" err="1" smtClean="0"/>
                        <a:t>scrollz</a:t>
                      </a:r>
                      <a:endParaRPr lang="zh-CN" altLang="en-US" sz="1400" kern="1200" dirty="0">
                        <a:solidFill>
                          <a:schemeClr val="tx1"/>
                        </a:solidFill>
                        <a:latin typeface="+mn-lt"/>
                        <a:ea typeface="+mn-ea"/>
                        <a:cs typeface="+mn-cs"/>
                      </a:endParaRPr>
                    </a:p>
                  </a:txBody>
                  <a:tcPr anchor="ctr"/>
                </a:tc>
                <a:tc>
                  <a:txBody>
                    <a:bodyPr/>
                    <a:lstStyle/>
                    <a:p>
                      <a:pPr algn="ctr"/>
                      <a:r>
                        <a:rPr lang="en-US" altLang="zh-CN" sz="1400" dirty="0" smtClean="0"/>
                        <a:t>78,390</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Hostname Validation</a:t>
                      </a:r>
                      <a:endParaRPr lang="zh-CN" altLang="en-US" sz="1400" dirty="0" smtClean="0">
                        <a:latin typeface="+mn-lt"/>
                      </a:endParaRPr>
                    </a:p>
                  </a:txBody>
                  <a:tcPr anchor="ctr"/>
                </a:tc>
                <a:tc>
                  <a:txBody>
                    <a:bodyPr/>
                    <a:lstStyle/>
                    <a:p>
                      <a:pPr algn="ctr"/>
                      <a:r>
                        <a:rPr lang="en-US" altLang="zh-CN" sz="1400" dirty="0" err="1" smtClean="0"/>
                        <a:t>OpenSSL</a:t>
                      </a:r>
                      <a:endParaRPr lang="en-US" altLang="zh-CN" sz="1400" dirty="0" smtClean="0"/>
                    </a:p>
                    <a:p>
                      <a:pPr algn="ctr"/>
                      <a:r>
                        <a:rPr lang="en-US" altLang="zh-CN" sz="1400" dirty="0" err="1" smtClean="0"/>
                        <a:t>GnuTLS</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r>
                        <a:rPr lang="en-US" altLang="zh-CN" sz="1400" b="1" dirty="0" smtClean="0">
                          <a:solidFill>
                            <a:srgbClr val="FF0000"/>
                          </a:solidFill>
                        </a:rPr>
                        <a:t>Confirmed</a:t>
                      </a:r>
                      <a:endParaRPr lang="zh-CN" altLang="en-US" sz="1400" b="1" dirty="0">
                        <a:solidFill>
                          <a:srgbClr val="FF0000"/>
                        </a:solidFill>
                        <a:latin typeface="+mn-lt"/>
                      </a:endParaRPr>
                    </a:p>
                  </a:txBody>
                  <a:tcPr anchor="ctr"/>
                </a:tc>
              </a:tr>
              <a:tr h="287383">
                <a:tc>
                  <a:txBody>
                    <a:bodyPr/>
                    <a:lstStyle/>
                    <a:p>
                      <a:pPr marL="0" algn="ctr" defTabSz="914400" rtl="0" eaLnBrk="1" latinLnBrk="0" hangingPunct="1"/>
                      <a:r>
                        <a:rPr lang="en-US" altLang="zh-CN" sz="1400" kern="1200" dirty="0" err="1" smtClean="0"/>
                        <a:t>xxxterm</a:t>
                      </a:r>
                      <a:endParaRPr lang="zh-CN" altLang="en-US" sz="1400" kern="1200" dirty="0">
                        <a:solidFill>
                          <a:schemeClr val="tx1"/>
                        </a:solidFill>
                        <a:latin typeface="+mn-lt"/>
                        <a:ea typeface="+mn-ea"/>
                        <a:cs typeface="+mn-cs"/>
                      </a:endParaRPr>
                    </a:p>
                  </a:txBody>
                  <a:tcPr anchor="ctr"/>
                </a:tc>
                <a:tc>
                  <a:txBody>
                    <a:bodyPr/>
                    <a:lstStyle/>
                    <a:p>
                      <a:pPr algn="ctr"/>
                      <a:r>
                        <a:rPr lang="en-US" altLang="zh-CN" sz="1400" dirty="0" smtClean="0"/>
                        <a:t>23,126</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Hostname Validation</a:t>
                      </a:r>
                      <a:endParaRPr lang="zh-CN" altLang="en-US" sz="1400" dirty="0" smtClean="0">
                        <a:latin typeface="+mn-lt"/>
                      </a:endParaRPr>
                    </a:p>
                  </a:txBody>
                  <a:tcPr anchor="ctr"/>
                </a:tc>
                <a:tc>
                  <a:txBody>
                    <a:bodyPr/>
                    <a:lstStyle/>
                    <a:p>
                      <a:pPr algn="ctr"/>
                      <a:r>
                        <a:rPr lang="en-US" altLang="zh-CN" sz="1400" dirty="0" err="1" smtClean="0"/>
                        <a:t>GnuTLS</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r>
                        <a:rPr lang="en-US" altLang="zh-CN" sz="1400" b="1" dirty="0" smtClean="0">
                          <a:solidFill>
                            <a:srgbClr val="FF0000"/>
                          </a:solidFill>
                        </a:rPr>
                        <a:t>Confirmed</a:t>
                      </a:r>
                      <a:endParaRPr lang="zh-CN" altLang="en-US" sz="1400" b="1" dirty="0">
                        <a:solidFill>
                          <a:srgbClr val="FF0000"/>
                        </a:solidFill>
                        <a:latin typeface="+mn-lt"/>
                      </a:endParaRPr>
                    </a:p>
                  </a:txBody>
                  <a:tcPr anchor="ctr"/>
                </a:tc>
              </a:tr>
              <a:tr h="287383">
                <a:tc>
                  <a:txBody>
                    <a:bodyPr/>
                    <a:lstStyle/>
                    <a:p>
                      <a:pPr marL="0" algn="ctr" defTabSz="914400" rtl="0" eaLnBrk="1" latinLnBrk="0" hangingPunct="1"/>
                      <a:r>
                        <a:rPr lang="en-US" altLang="zh-CN" sz="1400" kern="1200" dirty="0" err="1" smtClean="0"/>
                        <a:t>httping</a:t>
                      </a:r>
                      <a:endParaRPr lang="zh-CN" altLang="en-US" sz="1400" kern="1200" dirty="0">
                        <a:solidFill>
                          <a:schemeClr val="tx1"/>
                        </a:solidFill>
                        <a:latin typeface="+mn-lt"/>
                        <a:ea typeface="+mn-ea"/>
                        <a:cs typeface="+mn-cs"/>
                      </a:endParaRPr>
                    </a:p>
                  </a:txBody>
                  <a:tcPr anchor="ctr"/>
                </a:tc>
                <a:tc>
                  <a:txBody>
                    <a:bodyPr/>
                    <a:lstStyle/>
                    <a:p>
                      <a:pPr algn="ctr"/>
                      <a:r>
                        <a:rPr lang="en-US" altLang="zh-CN" sz="1400" dirty="0" smtClean="0"/>
                        <a:t>1,400</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r>
                        <a:rPr lang="en-US" altLang="zh-CN" sz="1400" b="1" dirty="0" smtClean="0">
                          <a:solidFill>
                            <a:srgbClr val="FF0000"/>
                          </a:solidFill>
                        </a:rPr>
                        <a:t>Confirmed</a:t>
                      </a:r>
                      <a:endParaRPr lang="zh-CN" altLang="en-US" sz="1400" b="1" dirty="0">
                        <a:solidFill>
                          <a:srgbClr val="FF0000"/>
                        </a:solidFill>
                        <a:latin typeface="+mn-lt"/>
                      </a:endParaRPr>
                    </a:p>
                  </a:txBody>
                  <a:tcPr anchor="ctr"/>
                </a:tc>
              </a:tr>
              <a:tr h="287383">
                <a:tc>
                  <a:txBody>
                    <a:bodyPr/>
                    <a:lstStyle/>
                    <a:p>
                      <a:pPr marL="0" algn="ctr" defTabSz="914400" rtl="0" eaLnBrk="1" latinLnBrk="0" hangingPunct="1"/>
                      <a:r>
                        <a:rPr lang="en-US" altLang="zh-CN" sz="1400" kern="1200" dirty="0" err="1" smtClean="0"/>
                        <a:t>pavuk</a:t>
                      </a:r>
                      <a:endParaRPr lang="zh-CN" altLang="en-US" sz="1400" kern="1200" dirty="0">
                        <a:solidFill>
                          <a:schemeClr val="tx1"/>
                        </a:solidFill>
                        <a:latin typeface="+mn-lt"/>
                        <a:ea typeface="+mn-ea"/>
                        <a:cs typeface="+mn-cs"/>
                      </a:endParaRPr>
                    </a:p>
                  </a:txBody>
                  <a:tcPr anchor="ctr"/>
                </a:tc>
                <a:tc>
                  <a:txBody>
                    <a:bodyPr/>
                    <a:lstStyle/>
                    <a:p>
                      <a:pPr algn="ctr"/>
                      <a:r>
                        <a:rPr lang="en-US" altLang="zh-CN" sz="1400" dirty="0" smtClean="0"/>
                        <a:t>51,781</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endParaRPr lang="zh-CN" altLang="en-US" sz="1400" b="1" dirty="0">
                        <a:solidFill>
                          <a:srgbClr val="FF0000"/>
                        </a:solidFill>
                        <a:latin typeface="+mn-lt"/>
                      </a:endParaRPr>
                    </a:p>
                  </a:txBody>
                  <a:tcPr anchor="ctr"/>
                </a:tc>
                <a:tc>
                  <a:txBody>
                    <a:bodyPr/>
                    <a:lstStyle/>
                    <a:p>
                      <a:pPr algn="ctr"/>
                      <a:r>
                        <a:rPr lang="en-US" altLang="zh-CN" sz="1400" b="1" dirty="0" smtClean="0">
                          <a:solidFill>
                            <a:srgbClr val="FF0000"/>
                          </a:solidFill>
                        </a:rPr>
                        <a:t>Confirmed</a:t>
                      </a:r>
                      <a:endParaRPr lang="zh-CN" altLang="en-US" sz="1400" b="1" dirty="0">
                        <a:solidFill>
                          <a:srgbClr val="FF0000"/>
                        </a:solidFill>
                        <a:latin typeface="+mn-lt"/>
                      </a:endParaRPr>
                    </a:p>
                  </a:txBody>
                  <a:tcPr anchor="ctr"/>
                </a:tc>
              </a:tr>
              <a:tr h="287383">
                <a:tc>
                  <a:txBody>
                    <a:bodyPr/>
                    <a:lstStyle/>
                    <a:p>
                      <a:pPr marL="0" algn="ctr" defTabSz="914400" rtl="0" eaLnBrk="1" latinLnBrk="0" hangingPunct="1"/>
                      <a:r>
                        <a:rPr lang="en-US" altLang="zh-CN" sz="1400" kern="1200" dirty="0" smtClean="0"/>
                        <a:t>crtmpserver5</a:t>
                      </a:r>
                      <a:endParaRPr lang="zh-CN" altLang="en-US" sz="1400" kern="1200" dirty="0">
                        <a:solidFill>
                          <a:schemeClr val="tx1"/>
                        </a:solidFill>
                        <a:latin typeface="+mn-lt"/>
                        <a:ea typeface="+mn-ea"/>
                        <a:cs typeface="+mn-cs"/>
                      </a:endParaRPr>
                    </a:p>
                  </a:txBody>
                  <a:tcPr anchor="ctr"/>
                </a:tc>
                <a:tc>
                  <a:txBody>
                    <a:bodyPr/>
                    <a:lstStyle/>
                    <a:p>
                      <a:pPr algn="ctr"/>
                      <a:r>
                        <a:rPr lang="en-US" altLang="zh-CN" sz="1400" dirty="0" smtClean="0"/>
                        <a:t>57,377</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endParaRPr lang="zh-CN" altLang="en-US" sz="1400" b="1" dirty="0">
                        <a:solidFill>
                          <a:srgbClr val="FF0000"/>
                        </a:solidFill>
                        <a:latin typeface="+mn-lt"/>
                      </a:endParaRPr>
                    </a:p>
                  </a:txBody>
                  <a:tcPr anchor="ctr"/>
                </a:tc>
                <a:tc>
                  <a:txBody>
                    <a:bodyPr/>
                    <a:lstStyle/>
                    <a:p>
                      <a:pPr algn="ctr"/>
                      <a:r>
                        <a:rPr lang="en-US" altLang="zh-CN" sz="1400" b="1" dirty="0" smtClean="0">
                          <a:solidFill>
                            <a:srgbClr val="FF0000"/>
                          </a:solidFill>
                        </a:rPr>
                        <a:t>Confirmed</a:t>
                      </a:r>
                      <a:endParaRPr lang="zh-CN" altLang="en-US" sz="1400" b="1" dirty="0">
                        <a:solidFill>
                          <a:srgbClr val="FF0000"/>
                        </a:solidFill>
                        <a:latin typeface="+mn-lt"/>
                      </a:endParaRPr>
                    </a:p>
                  </a:txBody>
                  <a:tcPr anchor="ctr"/>
                </a:tc>
              </a:tr>
              <a:tr h="488551">
                <a:tc>
                  <a:txBody>
                    <a:bodyPr/>
                    <a:lstStyle/>
                    <a:p>
                      <a:pPr marL="0" algn="ctr" defTabSz="914400" rtl="0" eaLnBrk="1" latinLnBrk="0" hangingPunct="1"/>
                      <a:r>
                        <a:rPr lang="en-US" altLang="zh-CN" sz="1400" kern="1200" dirty="0" err="1" smtClean="0"/>
                        <a:t>freetds</a:t>
                      </a:r>
                      <a:r>
                        <a:rPr lang="en-US" altLang="zh-CN" sz="1400" kern="1200" dirty="0" smtClean="0"/>
                        <a:t>-bin</a:t>
                      </a:r>
                      <a:endParaRPr lang="zh-CN" altLang="en-US" sz="1400" kern="1200" dirty="0">
                        <a:solidFill>
                          <a:schemeClr val="tx1"/>
                        </a:solidFill>
                        <a:latin typeface="+mn-lt"/>
                        <a:ea typeface="+mn-ea"/>
                        <a:cs typeface="+mn-cs"/>
                      </a:endParaRPr>
                    </a:p>
                  </a:txBody>
                  <a:tcPr anchor="ctr"/>
                </a:tc>
                <a:tc>
                  <a:txBody>
                    <a:bodyPr/>
                    <a:lstStyle/>
                    <a:p>
                      <a:pPr algn="ctr"/>
                      <a:r>
                        <a:rPr lang="en-US" altLang="zh-CN" sz="1400" dirty="0" smtClean="0"/>
                        <a:t>80,203</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Hostname Validation</a:t>
                      </a:r>
                      <a:endParaRPr lang="zh-CN" altLang="en-US" sz="1400" dirty="0" smtClean="0">
                        <a:latin typeface="+mn-lt"/>
                      </a:endParaRPr>
                    </a:p>
                  </a:txBody>
                  <a:tcPr anchor="ctr"/>
                </a:tc>
                <a:tc>
                  <a:txBody>
                    <a:bodyPr/>
                    <a:lstStyle/>
                    <a:p>
                      <a:pPr algn="ctr"/>
                      <a:r>
                        <a:rPr lang="en-US" altLang="zh-CN" sz="1400" dirty="0" err="1" smtClean="0"/>
                        <a:t>GnuTLS</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r>
                        <a:rPr lang="en-US" altLang="zh-CN" sz="1400" b="1" dirty="0" smtClean="0">
                          <a:solidFill>
                            <a:srgbClr val="FF0000"/>
                          </a:solidFill>
                        </a:rPr>
                        <a:t>Confirmed</a:t>
                      </a:r>
                      <a:endParaRPr lang="zh-CN" altLang="en-US" sz="1400" b="1" dirty="0">
                        <a:solidFill>
                          <a:srgbClr val="FF0000"/>
                        </a:solidFill>
                        <a:latin typeface="+mn-lt"/>
                      </a:endParaRPr>
                    </a:p>
                  </a:txBody>
                  <a:tcPr anchor="ctr"/>
                </a:tc>
              </a:tr>
            </a:tbl>
          </a:graphicData>
        </a:graphic>
      </p:graphicFrame>
      <p:sp>
        <p:nvSpPr>
          <p:cNvPr id="2" name="Title 1"/>
          <p:cNvSpPr>
            <a:spLocks noGrp="1"/>
          </p:cNvSpPr>
          <p:nvPr>
            <p:ph type="title"/>
          </p:nvPr>
        </p:nvSpPr>
        <p:spPr>
          <a:xfrm>
            <a:off x="990600" y="76200"/>
            <a:ext cx="8229600" cy="1143000"/>
          </a:xfrm>
        </p:spPr>
        <p:txBody>
          <a:bodyPr/>
          <a:lstStyle/>
          <a:p>
            <a:r>
              <a:rPr lang="en-US" sz="3600" dirty="0"/>
              <a:t>R</a:t>
            </a:r>
            <a:r>
              <a:rPr lang="en-US" sz="3600" dirty="0" smtClean="0"/>
              <a:t>esults</a:t>
            </a:r>
            <a:endParaRPr lang="en-US" sz="3600" dirty="0"/>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17</a:t>
            </a:fld>
            <a:endParaRPr lang="en-US" altLang="zh-CN" dirty="0"/>
          </a:p>
        </p:txBody>
      </p:sp>
    </p:spTree>
    <p:extLst>
      <p:ext uri="{BB962C8B-B14F-4D97-AF65-F5344CB8AC3E}">
        <p14:creationId xmlns:p14="http://schemas.microsoft.com/office/powerpoint/2010/main" val="184258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229600" cy="1143000"/>
          </a:xfrm>
        </p:spPr>
        <p:txBody>
          <a:bodyPr/>
          <a:lstStyle/>
          <a:p>
            <a:r>
              <a:rPr lang="en-US" sz="3600" dirty="0"/>
              <a:t>R</a:t>
            </a:r>
            <a:r>
              <a:rPr lang="en-US" sz="3600" dirty="0" smtClean="0"/>
              <a:t>esults</a:t>
            </a:r>
            <a:endParaRPr lang="en-US" sz="3600" dirty="0"/>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18</a:t>
            </a:fld>
            <a:endParaRPr lang="en-US" altLang="zh-CN" dirty="0"/>
          </a:p>
        </p:txBody>
      </p:sp>
      <p:graphicFrame>
        <p:nvGraphicFramePr>
          <p:cNvPr id="5" name="Table 4"/>
          <p:cNvGraphicFramePr>
            <a:graphicFrameLocks noGrp="1"/>
          </p:cNvGraphicFramePr>
          <p:nvPr>
            <p:extLst>
              <p:ext uri="{D42A27DB-BD31-4B8C-83A1-F6EECF244321}">
                <p14:modId xmlns:p14="http://schemas.microsoft.com/office/powerpoint/2010/main" val="3782809056"/>
              </p:ext>
            </p:extLst>
          </p:nvPr>
        </p:nvGraphicFramePr>
        <p:xfrm>
          <a:off x="685800" y="1066800"/>
          <a:ext cx="7680960" cy="5240708"/>
        </p:xfrm>
        <a:graphic>
          <a:graphicData uri="http://schemas.openxmlformats.org/drawingml/2006/table">
            <a:tbl>
              <a:tblPr firstRow="1" bandRow="1">
                <a:tableStyleId>{6E25E649-3F16-4E02-A733-19D2CDBF48F0}</a:tableStyleId>
              </a:tblPr>
              <a:tblGrid>
                <a:gridCol w="1645920"/>
                <a:gridCol w="914400"/>
                <a:gridCol w="1828800"/>
                <a:gridCol w="1097280"/>
                <a:gridCol w="1097280"/>
                <a:gridCol w="1097280"/>
              </a:tblGrid>
              <a:tr h="521320">
                <a:tc>
                  <a:txBody>
                    <a:bodyPr/>
                    <a:lstStyle/>
                    <a:p>
                      <a:pPr algn="ctr"/>
                      <a:r>
                        <a:rPr lang="en-US" altLang="zh-CN" sz="1400" dirty="0" smtClean="0"/>
                        <a:t>App</a:t>
                      </a:r>
                      <a:r>
                        <a:rPr lang="en-US" altLang="zh-CN" sz="1400" baseline="0" dirty="0" smtClean="0"/>
                        <a:t> Name</a:t>
                      </a:r>
                      <a:endParaRPr lang="zh-CN" altLang="en-US" sz="1400" dirty="0">
                        <a:latin typeface="+mn-lt"/>
                      </a:endParaRPr>
                    </a:p>
                  </a:txBody>
                  <a:tcPr anchor="ctr"/>
                </a:tc>
                <a:tc>
                  <a:txBody>
                    <a:bodyPr/>
                    <a:lstStyle/>
                    <a:p>
                      <a:pPr algn="ctr"/>
                      <a:r>
                        <a:rPr lang="en-US" altLang="zh-CN" sz="1400" dirty="0" err="1" smtClean="0"/>
                        <a:t>LoC</a:t>
                      </a:r>
                      <a:endParaRPr lang="zh-CN" altLang="en-US" sz="1400" dirty="0">
                        <a:latin typeface="+mn-lt"/>
                      </a:endParaRPr>
                    </a:p>
                  </a:txBody>
                  <a:tcPr anchor="ctr"/>
                </a:tc>
                <a:tc>
                  <a:txBody>
                    <a:bodyPr/>
                    <a:lstStyle/>
                    <a:p>
                      <a:pPr algn="ctr"/>
                      <a:r>
                        <a:rPr lang="en-US" altLang="zh-CN" sz="1400" dirty="0" smtClean="0"/>
                        <a:t>Vulnerability </a:t>
                      </a:r>
                    </a:p>
                    <a:p>
                      <a:pPr algn="ctr"/>
                      <a:r>
                        <a:rPr lang="en-US" altLang="zh-CN" sz="1400" dirty="0" smtClean="0"/>
                        <a:t>Type</a:t>
                      </a:r>
                      <a:endParaRPr lang="zh-CN" altLang="en-US" sz="1400" dirty="0">
                        <a:latin typeface="+mn-lt"/>
                      </a:endParaRPr>
                    </a:p>
                  </a:txBody>
                  <a:tcPr anchor="ctr"/>
                </a:tc>
                <a:tc>
                  <a:txBody>
                    <a:bodyPr/>
                    <a:lstStyle/>
                    <a:p>
                      <a:pPr algn="ctr"/>
                      <a:r>
                        <a:rPr lang="en-US" altLang="zh-CN" sz="1400" dirty="0" smtClean="0"/>
                        <a:t>SSL library</a:t>
                      </a:r>
                      <a:endParaRPr lang="zh-CN" altLang="en-US" sz="1400" dirty="0">
                        <a:latin typeface="+mn-lt"/>
                      </a:endParaRPr>
                    </a:p>
                  </a:txBody>
                  <a:tcPr anchor="ctr"/>
                </a:tc>
                <a:tc>
                  <a:txBody>
                    <a:bodyPr/>
                    <a:lstStyle/>
                    <a:p>
                      <a:pPr algn="ctr"/>
                      <a:r>
                        <a:rPr lang="en-US" altLang="zh-CN" sz="1400" dirty="0" smtClean="0"/>
                        <a:t>Dynamic</a:t>
                      </a:r>
                    </a:p>
                    <a:p>
                      <a:pPr algn="ctr"/>
                      <a:r>
                        <a:rPr lang="en-US" altLang="zh-CN" sz="1400" dirty="0" smtClean="0"/>
                        <a:t>Auditing</a:t>
                      </a:r>
                      <a:endParaRPr lang="zh-CN" altLang="en-US" sz="1400" dirty="0">
                        <a:latin typeface="+mn-lt"/>
                      </a:endParaRPr>
                    </a:p>
                  </a:txBody>
                  <a:tcPr anchor="ctr"/>
                </a:tc>
                <a:tc>
                  <a:txBody>
                    <a:bodyPr/>
                    <a:lstStyle/>
                    <a:p>
                      <a:pPr algn="ctr"/>
                      <a:r>
                        <a:rPr lang="en-US" altLang="zh-CN" sz="1400" dirty="0" smtClean="0"/>
                        <a:t>Developer</a:t>
                      </a:r>
                    </a:p>
                    <a:p>
                      <a:pPr algn="ctr"/>
                      <a:r>
                        <a:rPr lang="en-US" altLang="zh-CN" sz="1400" dirty="0" smtClean="0"/>
                        <a:t>Feedback</a:t>
                      </a:r>
                      <a:endParaRPr lang="zh-CN" altLang="en-US" sz="1400" dirty="0">
                        <a:latin typeface="+mn-lt"/>
                      </a:endParaRPr>
                    </a:p>
                  </a:txBody>
                  <a:tcPr anchor="ctr"/>
                </a:tc>
              </a:tr>
              <a:tr h="306659">
                <a:tc>
                  <a:txBody>
                    <a:bodyPr/>
                    <a:lstStyle/>
                    <a:p>
                      <a:pPr algn="ctr"/>
                      <a:r>
                        <a:rPr lang="en-US" altLang="zh-CN" sz="1400" dirty="0" err="1" smtClean="0"/>
                        <a:t>nagircbot</a:t>
                      </a:r>
                      <a:endParaRPr lang="zh-CN" altLang="en-US" sz="1400" b="1" dirty="0">
                        <a:latin typeface="+mn-lt"/>
                      </a:endParaRPr>
                    </a:p>
                  </a:txBody>
                  <a:tcPr anchor="ctr"/>
                </a:tc>
                <a:tc>
                  <a:txBody>
                    <a:bodyPr/>
                    <a:lstStyle/>
                    <a:p>
                      <a:pPr algn="ctr"/>
                      <a:r>
                        <a:rPr lang="en-US" altLang="zh-CN" sz="1400" dirty="0" smtClean="0"/>
                        <a:t>3,307</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endParaRPr lang="zh-CN" altLang="en-US" sz="1400" dirty="0">
                        <a:latin typeface="+mn-lt"/>
                      </a:endParaRPr>
                    </a:p>
                  </a:txBody>
                  <a:tcPr anchor="ctr"/>
                </a:tc>
              </a:tr>
              <a:tr h="306659">
                <a:tc>
                  <a:txBody>
                    <a:bodyPr/>
                    <a:lstStyle/>
                    <a:p>
                      <a:pPr algn="ctr"/>
                      <a:r>
                        <a:rPr lang="en-US" altLang="zh-CN" sz="1400" dirty="0" err="1" smtClean="0"/>
                        <a:t>picolisp</a:t>
                      </a:r>
                      <a:endParaRPr lang="zh-CN" altLang="en-US" sz="1400" b="1" i="0" dirty="0">
                        <a:latin typeface="+mn-lt"/>
                      </a:endParaRPr>
                    </a:p>
                  </a:txBody>
                  <a:tcPr anchor="ctr"/>
                </a:tc>
                <a:tc>
                  <a:txBody>
                    <a:bodyPr/>
                    <a:lstStyle/>
                    <a:p>
                      <a:pPr algn="ctr"/>
                      <a:r>
                        <a:rPr lang="en-US" altLang="zh-CN" sz="1400" dirty="0" smtClean="0"/>
                        <a:t>14,250</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endParaRPr lang="zh-CN" altLang="en-US" sz="1400" b="1" dirty="0">
                        <a:solidFill>
                          <a:srgbClr val="FF0000"/>
                        </a:solidFill>
                        <a:latin typeface="+mn-lt"/>
                      </a:endParaRPr>
                    </a:p>
                  </a:txBody>
                  <a:tcPr anchor="ctr"/>
                </a:tc>
                <a:tc>
                  <a:txBody>
                    <a:bodyPr/>
                    <a:lstStyle/>
                    <a:p>
                      <a:pPr algn="ctr"/>
                      <a:r>
                        <a:rPr lang="en-US" altLang="zh-CN" sz="1400" b="1" dirty="0" smtClean="0">
                          <a:solidFill>
                            <a:srgbClr val="009900"/>
                          </a:solidFill>
                        </a:rPr>
                        <a:t>Fixed</a:t>
                      </a:r>
                      <a:endParaRPr lang="zh-CN" altLang="en-US" sz="1400" b="1" dirty="0">
                        <a:solidFill>
                          <a:srgbClr val="009900"/>
                        </a:solidFill>
                        <a:latin typeface="+mn-lt"/>
                      </a:endParaRPr>
                    </a:p>
                  </a:txBody>
                  <a:tcPr anchor="ctr"/>
                </a:tc>
              </a:tr>
              <a:tr h="306659">
                <a:tc>
                  <a:txBody>
                    <a:bodyPr/>
                    <a:lstStyle/>
                    <a:p>
                      <a:pPr algn="ctr"/>
                      <a:r>
                        <a:rPr lang="en-US" altLang="zh-CN" sz="1400" dirty="0" err="1" smtClean="0"/>
                        <a:t>nagios</a:t>
                      </a:r>
                      <a:r>
                        <a:rPr lang="en-US" altLang="zh-CN" sz="1400" dirty="0" smtClean="0"/>
                        <a:t>-</a:t>
                      </a:r>
                      <a:r>
                        <a:rPr lang="en-US" altLang="zh-CN" sz="1400" dirty="0" err="1" smtClean="0"/>
                        <a:t>nrpe</a:t>
                      </a:r>
                      <a:r>
                        <a:rPr lang="en-US" altLang="zh-CN" sz="1400" dirty="0" smtClean="0"/>
                        <a:t>-plugin</a:t>
                      </a:r>
                      <a:endParaRPr lang="zh-CN" altLang="en-US" sz="1400" b="1" i="0" dirty="0">
                        <a:latin typeface="+mn-lt"/>
                      </a:endParaRPr>
                    </a:p>
                  </a:txBody>
                  <a:tcPr anchor="ctr"/>
                </a:tc>
                <a:tc>
                  <a:txBody>
                    <a:bodyPr/>
                    <a:lstStyle/>
                    <a:p>
                      <a:pPr algn="ctr"/>
                      <a:r>
                        <a:rPr lang="en-US" altLang="zh-CN" sz="1400" dirty="0" smtClean="0"/>
                        <a:t>3,145</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endParaRPr lang="zh-CN" altLang="en-US" sz="1400" b="1" dirty="0">
                        <a:solidFill>
                          <a:srgbClr val="FF0000"/>
                        </a:solidFill>
                        <a:latin typeface="+mn-lt"/>
                      </a:endParaRPr>
                    </a:p>
                  </a:txBody>
                  <a:tcPr anchor="ctr"/>
                </a:tc>
                <a:tc>
                  <a:txBody>
                    <a:bodyPr/>
                    <a:lstStyle/>
                    <a:p>
                      <a:pPr algn="ctr"/>
                      <a:r>
                        <a:rPr lang="en-US" altLang="zh-CN" sz="1400" b="1" dirty="0" smtClean="0">
                          <a:solidFill>
                            <a:srgbClr val="FF0000"/>
                          </a:solidFill>
                        </a:rPr>
                        <a:t>Confirmed</a:t>
                      </a:r>
                      <a:endParaRPr lang="zh-CN" altLang="en-US" sz="1400" b="1" dirty="0">
                        <a:solidFill>
                          <a:srgbClr val="FF0000"/>
                        </a:solidFill>
                        <a:latin typeface="+mn-lt"/>
                      </a:endParaRPr>
                    </a:p>
                  </a:txBody>
                  <a:tcPr anchor="ctr"/>
                </a:tc>
              </a:tr>
              <a:tr h="306659">
                <a:tc>
                  <a:txBody>
                    <a:bodyPr/>
                    <a:lstStyle/>
                    <a:p>
                      <a:pPr algn="ctr"/>
                      <a:r>
                        <a:rPr lang="en-US" altLang="zh-CN" sz="1400" dirty="0" smtClean="0"/>
                        <a:t>citadel-client</a:t>
                      </a:r>
                      <a:endParaRPr lang="zh-CN" altLang="en-US" sz="1400" b="1" dirty="0">
                        <a:latin typeface="+mn-lt"/>
                      </a:endParaRPr>
                    </a:p>
                  </a:txBody>
                  <a:tcPr anchor="ctr"/>
                </a:tc>
                <a:tc>
                  <a:txBody>
                    <a:bodyPr/>
                    <a:lstStyle/>
                    <a:p>
                      <a:pPr algn="ctr"/>
                      <a:r>
                        <a:rPr lang="en-US" altLang="zh-CN" sz="1400" dirty="0" smtClean="0"/>
                        <a:t>56,866</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endParaRPr lang="zh-CN" altLang="en-US" sz="1400" dirty="0">
                        <a:latin typeface="+mn-lt"/>
                      </a:endParaRPr>
                    </a:p>
                  </a:txBody>
                  <a:tcPr anchor="ctr"/>
                </a:tc>
              </a:tr>
              <a:tr h="306659">
                <a:tc>
                  <a:txBody>
                    <a:bodyPr/>
                    <a:lstStyle/>
                    <a:p>
                      <a:pPr algn="ctr"/>
                      <a:r>
                        <a:rPr lang="en-US" altLang="zh-CN" sz="1400" dirty="0" err="1" smtClean="0"/>
                        <a:t>mailfilter</a:t>
                      </a:r>
                      <a:endParaRPr lang="zh-CN" altLang="en-US" sz="1400" b="1" dirty="0">
                        <a:latin typeface="+mn-lt"/>
                      </a:endParaRPr>
                    </a:p>
                  </a:txBody>
                  <a:tcPr anchor="ctr"/>
                </a:tc>
                <a:tc>
                  <a:txBody>
                    <a:bodyPr/>
                    <a:lstStyle/>
                    <a:p>
                      <a:pPr algn="ctr"/>
                      <a:r>
                        <a:rPr lang="en-US" altLang="zh-CN" sz="1400" dirty="0" smtClean="0"/>
                        <a:t>4,773</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endParaRPr lang="zh-CN" altLang="en-US" sz="1400" dirty="0">
                        <a:latin typeface="+mn-lt"/>
                      </a:endParaRPr>
                    </a:p>
                  </a:txBody>
                  <a:tcPr anchor="ctr"/>
                </a:tc>
              </a:tr>
              <a:tr h="306659">
                <a:tc>
                  <a:txBody>
                    <a:bodyPr/>
                    <a:lstStyle/>
                    <a:p>
                      <a:pPr algn="ctr"/>
                      <a:r>
                        <a:rPr lang="en-US" altLang="zh-CN" sz="1400" dirty="0" smtClean="0"/>
                        <a:t>suck</a:t>
                      </a:r>
                      <a:endParaRPr lang="zh-CN" altLang="en-US" sz="1400" b="1" dirty="0">
                        <a:latin typeface="+mn-lt"/>
                      </a:endParaRPr>
                    </a:p>
                  </a:txBody>
                  <a:tcPr anchor="ctr"/>
                </a:tc>
                <a:tc>
                  <a:txBody>
                    <a:bodyPr/>
                    <a:lstStyle/>
                    <a:p>
                      <a:pPr algn="ctr"/>
                      <a:r>
                        <a:rPr lang="en-US" altLang="zh-CN" sz="1400" dirty="0" smtClean="0"/>
                        <a:t>12,083</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endParaRPr lang="zh-CN" altLang="en-US" sz="1400" dirty="0">
                        <a:latin typeface="+mn-lt"/>
                      </a:endParaRPr>
                    </a:p>
                  </a:txBody>
                  <a:tcPr anchor="ctr"/>
                </a:tc>
              </a:tr>
              <a:tr h="521320">
                <a:tc>
                  <a:txBody>
                    <a:bodyPr/>
                    <a:lstStyle/>
                    <a:p>
                      <a:pPr algn="ctr"/>
                      <a:r>
                        <a:rPr lang="en-US" altLang="zh-CN" sz="1400" dirty="0" err="1" smtClean="0"/>
                        <a:t>proxytunnel</a:t>
                      </a:r>
                      <a:endParaRPr lang="zh-CN" altLang="en-US" sz="1400" b="1" dirty="0">
                        <a:latin typeface="+mn-lt"/>
                      </a:endParaRPr>
                    </a:p>
                  </a:txBody>
                  <a:tcPr anchor="ctr"/>
                </a:tc>
                <a:tc>
                  <a:txBody>
                    <a:bodyPr/>
                    <a:lstStyle/>
                    <a:p>
                      <a:pPr algn="ctr"/>
                      <a:r>
                        <a:rPr lang="en-US" altLang="zh-CN" sz="1400" dirty="0" smtClean="0"/>
                        <a:t>2,043</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Hostname Validation</a:t>
                      </a:r>
                      <a:endParaRPr lang="zh-CN" altLang="en-US" sz="1400" dirty="0" smtClean="0">
                        <a:latin typeface="+mn-lt"/>
                      </a:endParaRPr>
                    </a:p>
                  </a:txBody>
                  <a:tcPr anchor="ctr"/>
                </a:tc>
                <a:tc>
                  <a:txBody>
                    <a:bodyPr/>
                    <a:lstStyle/>
                    <a:p>
                      <a:pPr algn="ctr"/>
                      <a:r>
                        <a:rPr lang="en-US" altLang="zh-CN" sz="1400" dirty="0" err="1" smtClean="0"/>
                        <a:t>GnuTLS</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endParaRPr lang="zh-CN" altLang="en-US" sz="1400" dirty="0">
                        <a:latin typeface="+mn-lt"/>
                      </a:endParaRPr>
                    </a:p>
                  </a:txBody>
                  <a:tcPr anchor="ctr"/>
                </a:tc>
              </a:tr>
              <a:tr h="306659">
                <a:tc>
                  <a:txBody>
                    <a:bodyPr/>
                    <a:lstStyle/>
                    <a:p>
                      <a:pPr algn="ctr"/>
                      <a:r>
                        <a:rPr lang="en-US" altLang="zh-CN" sz="1400" dirty="0" smtClean="0"/>
                        <a:t>siege</a:t>
                      </a:r>
                      <a:endParaRPr lang="zh-CN" altLang="en-US" sz="1400" b="1" dirty="0">
                        <a:latin typeface="+mn-lt"/>
                      </a:endParaRPr>
                    </a:p>
                  </a:txBody>
                  <a:tcPr anchor="ctr"/>
                </a:tc>
                <a:tc>
                  <a:txBody>
                    <a:bodyPr/>
                    <a:lstStyle/>
                    <a:p>
                      <a:pPr algn="ctr"/>
                      <a:r>
                        <a:rPr lang="en-US" altLang="zh-CN" sz="1400" dirty="0" smtClean="0"/>
                        <a:t>8,581</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endParaRPr lang="zh-CN" altLang="en-US" sz="1400" dirty="0">
                        <a:latin typeface="+mn-lt"/>
                      </a:endParaRPr>
                    </a:p>
                  </a:txBody>
                  <a:tcPr anchor="ctr"/>
                </a:tc>
              </a:tr>
              <a:tr h="306659">
                <a:tc>
                  <a:txBody>
                    <a:bodyPr/>
                    <a:lstStyle/>
                    <a:p>
                      <a:pPr algn="ctr"/>
                      <a:r>
                        <a:rPr lang="en-US" altLang="zh-CN" sz="1400" dirty="0" err="1" smtClean="0"/>
                        <a:t>httperf</a:t>
                      </a:r>
                      <a:endParaRPr lang="zh-CN" altLang="en-US" sz="1400" b="1" dirty="0">
                        <a:latin typeface="+mn-lt"/>
                      </a:endParaRPr>
                    </a:p>
                  </a:txBody>
                  <a:tcPr anchor="ctr"/>
                </a:tc>
                <a:tc>
                  <a:txBody>
                    <a:bodyPr/>
                    <a:lstStyle/>
                    <a:p>
                      <a:pPr algn="ctr"/>
                      <a:r>
                        <a:rPr lang="en-US" altLang="zh-CN" sz="1400" dirty="0" smtClean="0"/>
                        <a:t>6,692</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endParaRPr lang="zh-CN" altLang="en-US" sz="1400" dirty="0">
                        <a:latin typeface="+mn-lt"/>
                      </a:endParaRPr>
                    </a:p>
                  </a:txBody>
                  <a:tcPr anchor="ctr"/>
                </a:tc>
              </a:tr>
              <a:tr h="306659">
                <a:tc>
                  <a:txBody>
                    <a:bodyPr/>
                    <a:lstStyle/>
                    <a:p>
                      <a:pPr algn="ctr"/>
                      <a:r>
                        <a:rPr lang="en-US" altLang="zh-CN" sz="1400" dirty="0" smtClean="0"/>
                        <a:t>syslog-ng</a:t>
                      </a:r>
                      <a:endParaRPr lang="zh-CN" altLang="en-US" sz="1400" b="1" dirty="0">
                        <a:latin typeface="+mn-lt"/>
                      </a:endParaRPr>
                    </a:p>
                  </a:txBody>
                  <a:tcPr anchor="ctr"/>
                </a:tc>
                <a:tc>
                  <a:txBody>
                    <a:bodyPr/>
                    <a:lstStyle/>
                    <a:p>
                      <a:pPr algn="ctr"/>
                      <a:r>
                        <a:rPr lang="en-US" altLang="zh-CN" sz="1400" dirty="0" smtClean="0"/>
                        <a:t>115,513</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endParaRPr lang="zh-CN" altLang="en-US" sz="1400" dirty="0">
                        <a:latin typeface="+mn-lt"/>
                      </a:endParaRPr>
                    </a:p>
                  </a:txBody>
                  <a:tcPr anchor="ctr"/>
                </a:tc>
              </a:tr>
              <a:tr h="306659">
                <a:tc>
                  <a:txBody>
                    <a:bodyPr/>
                    <a:lstStyle/>
                    <a:p>
                      <a:pPr algn="ctr"/>
                      <a:r>
                        <a:rPr lang="en-US" altLang="zh-CN" sz="1400" dirty="0" smtClean="0"/>
                        <a:t>medusa</a:t>
                      </a:r>
                      <a:endParaRPr lang="zh-CN" altLang="en-US" sz="1400" b="1" dirty="0">
                        <a:latin typeface="+mn-lt"/>
                      </a:endParaRPr>
                    </a:p>
                  </a:txBody>
                  <a:tcPr anchor="ctr"/>
                </a:tc>
                <a:tc>
                  <a:txBody>
                    <a:bodyPr/>
                    <a:lstStyle/>
                    <a:p>
                      <a:pPr algn="ctr"/>
                      <a:r>
                        <a:rPr lang="en-US" altLang="zh-CN" sz="1400" dirty="0" smtClean="0"/>
                        <a:t>18,811</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endParaRPr lang="zh-CN" altLang="en-US" sz="1400" dirty="0">
                        <a:latin typeface="+mn-lt"/>
                      </a:endParaRPr>
                    </a:p>
                  </a:txBody>
                  <a:tcPr anchor="ctr"/>
                </a:tc>
              </a:tr>
              <a:tr h="306659">
                <a:tc>
                  <a:txBody>
                    <a:bodyPr/>
                    <a:lstStyle/>
                    <a:p>
                      <a:pPr algn="ctr"/>
                      <a:r>
                        <a:rPr lang="en-US" altLang="zh-CN" sz="1400" dirty="0" smtClean="0"/>
                        <a:t>hydra</a:t>
                      </a:r>
                      <a:endParaRPr lang="zh-CN" altLang="en-US" sz="1400" b="1" dirty="0">
                        <a:latin typeface="+mn-lt"/>
                      </a:endParaRPr>
                    </a:p>
                  </a:txBody>
                  <a:tcPr anchor="ctr"/>
                </a:tc>
                <a:tc>
                  <a:txBody>
                    <a:bodyPr/>
                    <a:lstStyle/>
                    <a:p>
                      <a:pPr algn="ctr"/>
                      <a:r>
                        <a:rPr lang="en-US" altLang="zh-CN" sz="1400" dirty="0" smtClean="0"/>
                        <a:t>23,839</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endParaRPr lang="zh-CN" altLang="en-US" sz="1400" dirty="0">
                        <a:latin typeface="+mn-lt"/>
                      </a:endParaRPr>
                    </a:p>
                  </a:txBody>
                  <a:tcPr anchor="ctr"/>
                </a:tc>
              </a:tr>
              <a:tr h="306659">
                <a:tc>
                  <a:txBody>
                    <a:bodyPr/>
                    <a:lstStyle/>
                    <a:p>
                      <a:pPr algn="ctr"/>
                      <a:r>
                        <a:rPr lang="en-US" altLang="zh-CN" sz="1400" dirty="0" err="1" smtClean="0"/>
                        <a:t>ratproxy</a:t>
                      </a:r>
                      <a:endParaRPr lang="zh-CN" altLang="en-US" sz="1400" b="1" dirty="0">
                        <a:latin typeface="+mn-lt"/>
                      </a:endParaRPr>
                    </a:p>
                  </a:txBody>
                  <a:tcPr anchor="ctr"/>
                </a:tc>
                <a:tc>
                  <a:txBody>
                    <a:bodyPr/>
                    <a:lstStyle/>
                    <a:p>
                      <a:pPr algn="ctr"/>
                      <a:r>
                        <a:rPr lang="en-US" altLang="zh-CN" sz="1400" dirty="0" smtClean="0"/>
                        <a:t>4,069</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endParaRPr lang="zh-CN" altLang="en-US" sz="1400" dirty="0">
                        <a:latin typeface="+mn-lt"/>
                      </a:endParaRPr>
                    </a:p>
                  </a:txBody>
                  <a:tcPr anchor="ctr"/>
                </a:tc>
              </a:tr>
              <a:tr h="306659">
                <a:tc>
                  <a:txBody>
                    <a:bodyPr/>
                    <a:lstStyle/>
                    <a:p>
                      <a:pPr algn="ctr"/>
                      <a:r>
                        <a:rPr lang="en-US" altLang="zh-CN" sz="1400" dirty="0" err="1" smtClean="0"/>
                        <a:t>dsniff</a:t>
                      </a:r>
                      <a:endParaRPr lang="zh-CN" altLang="en-US" sz="1400" b="1" dirty="0">
                        <a:latin typeface="+mn-lt"/>
                      </a:endParaRPr>
                    </a:p>
                  </a:txBody>
                  <a:tcPr anchor="ctr"/>
                </a:tc>
                <a:tc>
                  <a:txBody>
                    <a:bodyPr/>
                    <a:lstStyle/>
                    <a:p>
                      <a:pPr algn="ctr"/>
                      <a:r>
                        <a:rPr lang="en-US" altLang="zh-CN" sz="1400" dirty="0" smtClean="0"/>
                        <a:t>24,625</a:t>
                      </a:r>
                      <a:endParaRPr lang="zh-CN"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t>Certificate Validation</a:t>
                      </a:r>
                      <a:endParaRPr lang="zh-CN" altLang="en-US" sz="1400" dirty="0" smtClean="0">
                        <a:latin typeface="+mn-lt"/>
                      </a:endParaRPr>
                    </a:p>
                  </a:txBody>
                  <a:tcPr anchor="ctr"/>
                </a:tc>
                <a:tc>
                  <a:txBody>
                    <a:bodyPr/>
                    <a:lstStyle/>
                    <a:p>
                      <a:pPr algn="ctr"/>
                      <a:r>
                        <a:rPr lang="en-US" altLang="zh-CN" sz="1400" dirty="0" err="1" smtClean="0"/>
                        <a:t>OpenSSL</a:t>
                      </a:r>
                      <a:endParaRPr lang="zh-CN" altLang="en-US" sz="1400" dirty="0">
                        <a:latin typeface="+mn-lt"/>
                      </a:endParaRPr>
                    </a:p>
                  </a:txBody>
                  <a:tcPr anchor="ctr"/>
                </a:tc>
                <a:tc>
                  <a:txBody>
                    <a:bodyPr/>
                    <a:lstStyle/>
                    <a:p>
                      <a:pPr algn="ctr"/>
                      <a:r>
                        <a:rPr lang="en-US" altLang="zh-CN" sz="1400" b="1" dirty="0" smtClean="0">
                          <a:solidFill>
                            <a:srgbClr val="FF0000"/>
                          </a:solidFill>
                        </a:rPr>
                        <a:t>Proved</a:t>
                      </a:r>
                      <a:endParaRPr lang="zh-CN" altLang="en-US" sz="1400" b="1" dirty="0">
                        <a:solidFill>
                          <a:srgbClr val="FF0000"/>
                        </a:solidFill>
                        <a:latin typeface="+mn-lt"/>
                      </a:endParaRPr>
                    </a:p>
                  </a:txBody>
                  <a:tcPr anchor="ctr"/>
                </a:tc>
                <a:tc>
                  <a:txBody>
                    <a:bodyPr/>
                    <a:lstStyle/>
                    <a:p>
                      <a:pPr algn="ctr"/>
                      <a:endParaRPr lang="zh-CN" altLang="en-US" sz="1400" dirty="0">
                        <a:latin typeface="+mn-lt"/>
                      </a:endParaRPr>
                    </a:p>
                  </a:txBody>
                  <a:tcPr anchor="ctr"/>
                </a:tc>
              </a:tr>
            </a:tbl>
          </a:graphicData>
        </a:graphic>
      </p:graphicFrame>
    </p:spTree>
    <p:extLst>
      <p:ext uri="{BB962C8B-B14F-4D97-AF65-F5344CB8AC3E}">
        <p14:creationId xmlns:p14="http://schemas.microsoft.com/office/powerpoint/2010/main" val="21559680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229600" cy="1143000"/>
          </a:xfrm>
        </p:spPr>
        <p:txBody>
          <a:bodyPr/>
          <a:lstStyle/>
          <a:p>
            <a:r>
              <a:rPr lang="en-US" sz="3600" dirty="0" smtClean="0"/>
              <a:t>Conclusion &amp; Ongoing work</a:t>
            </a:r>
            <a:endParaRPr lang="en-US" sz="3600" dirty="0"/>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19</a:t>
            </a:fld>
            <a:endParaRPr lang="en-US" altLang="zh-CN" dirty="0"/>
          </a:p>
        </p:txBody>
      </p:sp>
      <p:sp>
        <p:nvSpPr>
          <p:cNvPr id="5" name="Rectangle 4"/>
          <p:cNvSpPr/>
          <p:nvPr/>
        </p:nvSpPr>
        <p:spPr>
          <a:xfrm>
            <a:off x="762000" y="3693855"/>
            <a:ext cx="8336484" cy="2554545"/>
          </a:xfrm>
          <a:prstGeom prst="rect">
            <a:avLst/>
          </a:prstGeom>
        </p:spPr>
        <p:txBody>
          <a:bodyPr wrap="square">
            <a:spAutoFit/>
          </a:bodyPr>
          <a:lstStyle/>
          <a:p>
            <a:pPr marL="457200" indent="-457200">
              <a:buFont typeface="Wingdings" panose="05000000000000000000" pitchFamily="2" charset="2"/>
              <a:buChar char="l"/>
            </a:pPr>
            <a:r>
              <a:rPr lang="en-US" altLang="zh-CN" sz="3000" b="1" i="0" dirty="0">
                <a:solidFill>
                  <a:srgbClr val="7030A0"/>
                </a:solidFill>
              </a:rPr>
              <a:t>O</a:t>
            </a:r>
            <a:r>
              <a:rPr lang="en-US" altLang="zh-CN" sz="3000" b="1" i="0" dirty="0" smtClean="0">
                <a:solidFill>
                  <a:srgbClr val="7030A0"/>
                </a:solidFill>
              </a:rPr>
              <a:t>ngoing </a:t>
            </a:r>
            <a:r>
              <a:rPr lang="en-US" altLang="zh-CN" sz="3000" b="1" i="0" dirty="0">
                <a:solidFill>
                  <a:srgbClr val="7030A0"/>
                </a:solidFill>
              </a:rPr>
              <a:t>work</a:t>
            </a:r>
          </a:p>
          <a:p>
            <a:r>
              <a:rPr lang="en-US" altLang="zh-CN" sz="2600" dirty="0" smtClean="0">
                <a:solidFill>
                  <a:schemeClr val="tx1"/>
                </a:solidFill>
              </a:rPr>
              <a:t>	</a:t>
            </a:r>
            <a:r>
              <a:rPr lang="en-US" altLang="zh-CN" sz="2600" dirty="0">
                <a:solidFill>
                  <a:schemeClr val="tx1"/>
                </a:solidFill>
              </a:rPr>
              <a:t> – </a:t>
            </a:r>
            <a:r>
              <a:rPr lang="en-US" altLang="zh-CN" sz="2600" dirty="0" err="1" smtClean="0">
                <a:solidFill>
                  <a:schemeClr val="tx1"/>
                </a:solidFill>
              </a:rPr>
              <a:t>SSLint</a:t>
            </a:r>
            <a:r>
              <a:rPr lang="en-US" altLang="zh-CN" sz="2600" dirty="0" smtClean="0">
                <a:solidFill>
                  <a:schemeClr val="tx1"/>
                </a:solidFill>
              </a:rPr>
              <a:t> is our 1</a:t>
            </a:r>
            <a:r>
              <a:rPr lang="en-US" altLang="zh-CN" sz="2600" baseline="30000" dirty="0" smtClean="0">
                <a:solidFill>
                  <a:schemeClr val="tx1"/>
                </a:solidFill>
              </a:rPr>
              <a:t>st</a:t>
            </a:r>
            <a:r>
              <a:rPr lang="en-US" altLang="zh-CN" sz="2600" dirty="0" smtClean="0">
                <a:solidFill>
                  <a:schemeClr val="tx1"/>
                </a:solidFill>
              </a:rPr>
              <a:t> step to verify API usage by 		static analysis. (A generic approach?)</a:t>
            </a:r>
            <a:endParaRPr lang="en-US" altLang="zh-CN" sz="2600" dirty="0">
              <a:solidFill>
                <a:schemeClr val="tx1"/>
              </a:solidFill>
            </a:endParaRPr>
          </a:p>
          <a:p>
            <a:r>
              <a:rPr lang="en-US" altLang="zh-CN" sz="2600" dirty="0">
                <a:solidFill>
                  <a:schemeClr val="tx1"/>
                </a:solidFill>
              </a:rPr>
              <a:t>	</a:t>
            </a:r>
            <a:r>
              <a:rPr lang="en-US" altLang="zh-CN" sz="2600" dirty="0" smtClean="0">
                <a:solidFill>
                  <a:schemeClr val="tx1"/>
                </a:solidFill>
              </a:rPr>
              <a:t> – Fix failed applications in analysis by 			automatically identify SSL-relevant 			modules in application code. </a:t>
            </a:r>
            <a:endParaRPr lang="en-US" altLang="zh-CN" i="0" dirty="0" smtClean="0">
              <a:solidFill>
                <a:srgbClr val="7030A0"/>
              </a:solidFill>
            </a:endParaRPr>
          </a:p>
        </p:txBody>
      </p:sp>
      <p:sp>
        <p:nvSpPr>
          <p:cNvPr id="6" name="Rectangle 5"/>
          <p:cNvSpPr/>
          <p:nvPr/>
        </p:nvSpPr>
        <p:spPr>
          <a:xfrm>
            <a:off x="804092" y="1446748"/>
            <a:ext cx="8336484" cy="2154436"/>
          </a:xfrm>
          <a:prstGeom prst="rect">
            <a:avLst/>
          </a:prstGeom>
        </p:spPr>
        <p:txBody>
          <a:bodyPr wrap="square">
            <a:spAutoFit/>
          </a:bodyPr>
          <a:lstStyle/>
          <a:p>
            <a:pPr marL="457200" indent="-457200">
              <a:buFont typeface="Wingdings" panose="05000000000000000000" pitchFamily="2" charset="2"/>
              <a:buChar char="l"/>
            </a:pPr>
            <a:r>
              <a:rPr lang="en-US" altLang="zh-CN" sz="3000" b="1" i="0" dirty="0" smtClean="0">
                <a:solidFill>
                  <a:srgbClr val="7030A0"/>
                </a:solidFill>
              </a:rPr>
              <a:t>Conclusion</a:t>
            </a:r>
            <a:endParaRPr lang="en-US" altLang="zh-CN" sz="3000" b="1" i="0" dirty="0">
              <a:solidFill>
                <a:srgbClr val="7030A0"/>
              </a:solidFill>
            </a:endParaRPr>
          </a:p>
          <a:p>
            <a:r>
              <a:rPr lang="en-US" altLang="zh-CN" sz="2600" dirty="0" smtClean="0">
                <a:solidFill>
                  <a:schemeClr val="tx1"/>
                </a:solidFill>
              </a:rPr>
              <a:t>	</a:t>
            </a:r>
            <a:r>
              <a:rPr lang="en-US" altLang="zh-CN" sz="2600" dirty="0">
                <a:solidFill>
                  <a:schemeClr val="tx1"/>
                </a:solidFill>
              </a:rPr>
              <a:t> – </a:t>
            </a:r>
            <a:r>
              <a:rPr lang="en-US" altLang="zh-CN" sz="2600" dirty="0" smtClean="0">
                <a:solidFill>
                  <a:schemeClr val="tx1"/>
                </a:solidFill>
              </a:rPr>
              <a:t>We design and implement </a:t>
            </a:r>
            <a:r>
              <a:rPr lang="en-US" altLang="zh-CN" sz="2600" dirty="0" err="1" smtClean="0">
                <a:solidFill>
                  <a:schemeClr val="tx1"/>
                </a:solidFill>
              </a:rPr>
              <a:t>SSLint</a:t>
            </a:r>
            <a:r>
              <a:rPr lang="en-US" altLang="zh-CN" sz="2600" dirty="0" smtClean="0">
                <a:solidFill>
                  <a:schemeClr val="tx1"/>
                </a:solidFill>
              </a:rPr>
              <a:t> to verify SSL 		API usage in large scale.(</a:t>
            </a:r>
            <a:r>
              <a:rPr lang="en-US" altLang="zh-CN" sz="2600" dirty="0" smtClean="0">
                <a:solidFill>
                  <a:srgbClr val="7030A0"/>
                </a:solidFill>
              </a:rPr>
              <a:t>22M </a:t>
            </a:r>
            <a:r>
              <a:rPr lang="en-US" altLang="zh-CN" sz="2600" dirty="0" err="1" smtClean="0">
                <a:solidFill>
                  <a:srgbClr val="7030A0"/>
                </a:solidFill>
              </a:rPr>
              <a:t>LoC</a:t>
            </a:r>
            <a:r>
              <a:rPr lang="en-US" altLang="zh-CN" sz="2600" dirty="0" smtClean="0">
                <a:solidFill>
                  <a:schemeClr val="tx1"/>
                </a:solidFill>
              </a:rPr>
              <a:t>)</a:t>
            </a:r>
            <a:endParaRPr lang="en-US" altLang="zh-CN" sz="2600" dirty="0">
              <a:solidFill>
                <a:schemeClr val="tx1"/>
              </a:solidFill>
            </a:endParaRPr>
          </a:p>
          <a:p>
            <a:r>
              <a:rPr lang="en-US" altLang="zh-CN" sz="2600" dirty="0">
                <a:solidFill>
                  <a:schemeClr val="tx1"/>
                </a:solidFill>
              </a:rPr>
              <a:t>	</a:t>
            </a:r>
            <a:r>
              <a:rPr lang="en-US" altLang="zh-CN" sz="2600" dirty="0" smtClean="0">
                <a:solidFill>
                  <a:schemeClr val="tx1"/>
                </a:solidFill>
              </a:rPr>
              <a:t> – We discover 27 previously unknown 			vulnerable apps due to misuse  </a:t>
            </a:r>
            <a:endParaRPr lang="en-US" altLang="zh-CN" i="0" dirty="0" smtClean="0">
              <a:solidFill>
                <a:srgbClr val="7030A0"/>
              </a:solidFill>
            </a:endParaRPr>
          </a:p>
        </p:txBody>
      </p:sp>
    </p:spTree>
    <p:extLst>
      <p:ext uri="{BB962C8B-B14F-4D97-AF65-F5344CB8AC3E}">
        <p14:creationId xmlns:p14="http://schemas.microsoft.com/office/powerpoint/2010/main" val="974566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idx="4294967295"/>
          </p:nvPr>
        </p:nvSpPr>
        <p:spPr>
          <a:xfrm>
            <a:off x="457200" y="0"/>
            <a:ext cx="8229600" cy="1143000"/>
          </a:xfrm>
        </p:spPr>
        <p:txBody>
          <a:bodyPr/>
          <a:lstStyle/>
          <a:p>
            <a:pPr>
              <a:lnSpc>
                <a:spcPct val="90000"/>
              </a:lnSpc>
            </a:pPr>
            <a:r>
              <a:rPr lang="en-US" altLang="zh-CN" sz="3600" dirty="0"/>
              <a:t>Motivation &amp; Problem Statement</a:t>
            </a:r>
          </a:p>
        </p:txBody>
      </p:sp>
      <p:sp>
        <p:nvSpPr>
          <p:cNvPr id="84995"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E8BCA0E-23C0-4026-88AC-4C2631123B9D}" type="slidenum">
              <a:rPr lang="en-US" altLang="zh-CN" sz="1400" i="0">
                <a:solidFill>
                  <a:schemeClr val="tx1"/>
                </a:solidFill>
              </a:rPr>
              <a:pPr algn="r"/>
              <a:t>2</a:t>
            </a:fld>
            <a:endParaRPr lang="en-US" altLang="zh-CN" sz="1400" i="0">
              <a:solidFill>
                <a:schemeClr val="tx1"/>
              </a:solidFill>
            </a:endParaRPr>
          </a:p>
        </p:txBody>
      </p:sp>
      <p:pic>
        <p:nvPicPr>
          <p:cNvPr id="2" name="Picture 1"/>
          <p:cNvPicPr>
            <a:picLocks noChangeAspect="1"/>
          </p:cNvPicPr>
          <p:nvPr/>
        </p:nvPicPr>
        <p:blipFill>
          <a:blip r:embed="rId4"/>
          <a:stretch>
            <a:fillRect/>
          </a:stretch>
        </p:blipFill>
        <p:spPr>
          <a:xfrm>
            <a:off x="4210050" y="1560600"/>
            <a:ext cx="4476750" cy="2632163"/>
          </a:xfrm>
          <a:prstGeom prst="rect">
            <a:avLst/>
          </a:prstGeom>
        </p:spPr>
      </p:pic>
      <p:sp>
        <p:nvSpPr>
          <p:cNvPr id="11" name="Rounded Rectangle 10"/>
          <p:cNvSpPr/>
          <p:nvPr/>
        </p:nvSpPr>
        <p:spPr bwMode="auto">
          <a:xfrm>
            <a:off x="838200" y="1560600"/>
            <a:ext cx="3048000" cy="4692650"/>
          </a:xfrm>
          <a:prstGeom prst="roundRect">
            <a:avLst/>
          </a:prstGeom>
          <a:solidFill>
            <a:srgbClr val="7030A0"/>
          </a:solidFill>
          <a:ln>
            <a:solidFill>
              <a:schemeClr val="bg1"/>
            </a:solidFill>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kumimoji="0" lang="en-US" altLang="zh-CN" sz="2800" b="0" i="0" u="none" strike="noStrike" cap="none" normalizeH="0" baseline="0" dirty="0" smtClean="0">
                <a:ln>
                  <a:noFill/>
                </a:ln>
                <a:solidFill>
                  <a:schemeClr val="accent3"/>
                </a:solidFill>
                <a:effectLst/>
                <a:latin typeface="Arial" pitchFamily="34" charset="0"/>
                <a:ea typeface="宋体" pitchFamily="2" charset="-122"/>
                <a:cs typeface="Arial" pitchFamily="34" charset="0"/>
              </a:rPr>
              <a:t>TCP</a:t>
            </a:r>
            <a:endParaRPr kumimoji="0" lang="zh-CN" altLang="en-US" sz="2800" b="0" i="0" u="none" strike="noStrike" cap="none" normalizeH="0" baseline="0" dirty="0" smtClean="0">
              <a:ln>
                <a:noFill/>
              </a:ln>
              <a:solidFill>
                <a:schemeClr val="accent3"/>
              </a:solidFill>
              <a:effectLst/>
              <a:latin typeface="Arial" pitchFamily="34" charset="0"/>
              <a:ea typeface="宋体" pitchFamily="2" charset="-122"/>
              <a:cs typeface="Arial" pitchFamily="34" charset="0"/>
            </a:endParaRPr>
          </a:p>
        </p:txBody>
      </p:sp>
      <p:sp>
        <p:nvSpPr>
          <p:cNvPr id="15" name="Rounded Rectangle 14"/>
          <p:cNvSpPr/>
          <p:nvPr/>
        </p:nvSpPr>
        <p:spPr bwMode="auto">
          <a:xfrm>
            <a:off x="952500" y="2290850"/>
            <a:ext cx="2819400" cy="3886200"/>
          </a:xfrm>
          <a:prstGeom prst="roundRect">
            <a:avLst/>
          </a:prstGeom>
          <a:solidFill>
            <a:srgbClr val="00B0F0"/>
          </a:solidFill>
          <a:ln>
            <a:solidFill>
              <a:schemeClr val="bg1"/>
            </a:solid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kumimoji="0" lang="en-US" altLang="zh-CN" sz="2800" b="0" i="0" u="none" strike="noStrike" cap="none" normalizeH="0" baseline="0" dirty="0" smtClean="0">
                <a:ln>
                  <a:noFill/>
                </a:ln>
                <a:solidFill>
                  <a:schemeClr val="accent3"/>
                </a:solidFill>
                <a:effectLst/>
                <a:latin typeface="Arial" pitchFamily="34" charset="0"/>
                <a:ea typeface="宋体" pitchFamily="2" charset="-122"/>
                <a:cs typeface="Arial" pitchFamily="34" charset="0"/>
              </a:rPr>
              <a:t>SSL/TLS</a:t>
            </a:r>
            <a:endParaRPr kumimoji="0" lang="zh-CN" altLang="en-US" sz="2800" b="0" i="0" u="none" strike="noStrike" cap="none" normalizeH="0" baseline="0" dirty="0" smtClean="0">
              <a:ln>
                <a:noFill/>
              </a:ln>
              <a:solidFill>
                <a:schemeClr val="accent3"/>
              </a:solidFill>
              <a:effectLst/>
              <a:latin typeface="Arial" pitchFamily="34" charset="0"/>
              <a:ea typeface="宋体" pitchFamily="2" charset="-122"/>
              <a:cs typeface="Arial" pitchFamily="34" charset="0"/>
            </a:endParaRPr>
          </a:p>
        </p:txBody>
      </p:sp>
      <p:sp>
        <p:nvSpPr>
          <p:cNvPr id="16" name="Rounded Rectangle 15"/>
          <p:cNvSpPr/>
          <p:nvPr/>
        </p:nvSpPr>
        <p:spPr bwMode="auto">
          <a:xfrm>
            <a:off x="1276350" y="3058334"/>
            <a:ext cx="2171700" cy="475095"/>
          </a:xfrm>
          <a:prstGeom prst="roundRect">
            <a:avLst/>
          </a:prstGeom>
          <a:solidFill>
            <a:srgbClr val="00B050"/>
          </a:solidFill>
          <a:ln>
            <a:solidFill>
              <a:schemeClr val="bg1"/>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kumimoji="0" lang="en-US" altLang="zh-CN" sz="2800" b="0" i="0" u="none" strike="noStrike" cap="none" normalizeH="0" baseline="0" dirty="0" smtClean="0">
                <a:ln>
                  <a:noFill/>
                </a:ln>
                <a:solidFill>
                  <a:schemeClr val="accent3"/>
                </a:solidFill>
                <a:effectLst/>
                <a:latin typeface="Arial" pitchFamily="34" charset="0"/>
                <a:ea typeface="宋体" pitchFamily="2" charset="-122"/>
                <a:cs typeface="Arial" pitchFamily="34" charset="0"/>
              </a:rPr>
              <a:t>HTTP</a:t>
            </a:r>
            <a:endParaRPr kumimoji="0" lang="zh-CN" altLang="en-US" sz="2800" b="0" i="0" u="none" strike="noStrike" cap="none" normalizeH="0" baseline="0" dirty="0" smtClean="0">
              <a:ln>
                <a:noFill/>
              </a:ln>
              <a:solidFill>
                <a:schemeClr val="accent3"/>
              </a:solidFill>
              <a:effectLst/>
              <a:latin typeface="Arial" pitchFamily="34" charset="0"/>
              <a:ea typeface="宋体" pitchFamily="2" charset="-122"/>
              <a:cs typeface="Arial" pitchFamily="34" charset="0"/>
            </a:endParaRPr>
          </a:p>
        </p:txBody>
      </p:sp>
      <p:sp>
        <p:nvSpPr>
          <p:cNvPr id="17" name="Rounded Rectangle 16"/>
          <p:cNvSpPr/>
          <p:nvPr/>
        </p:nvSpPr>
        <p:spPr bwMode="auto">
          <a:xfrm>
            <a:off x="1280680" y="3710941"/>
            <a:ext cx="2171700" cy="475095"/>
          </a:xfrm>
          <a:prstGeom prst="roundRect">
            <a:avLst/>
          </a:prstGeom>
          <a:solidFill>
            <a:srgbClr val="00B050"/>
          </a:solidFill>
          <a:ln>
            <a:solidFill>
              <a:schemeClr val="bg1"/>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kumimoji="0" lang="en-US" altLang="zh-CN" sz="2800" b="0" i="0" u="none" strike="noStrike" cap="none" normalizeH="0" baseline="0" dirty="0" smtClean="0">
                <a:ln>
                  <a:noFill/>
                </a:ln>
                <a:solidFill>
                  <a:schemeClr val="accent3"/>
                </a:solidFill>
                <a:effectLst/>
                <a:latin typeface="Arial" pitchFamily="34" charset="0"/>
                <a:ea typeface="宋体" pitchFamily="2" charset="-122"/>
                <a:cs typeface="Arial" pitchFamily="34" charset="0"/>
              </a:rPr>
              <a:t>SMTP</a:t>
            </a:r>
            <a:endParaRPr kumimoji="0" lang="zh-CN" altLang="en-US" sz="2800" b="0" i="0" u="none" strike="noStrike" cap="none" normalizeH="0" baseline="0" dirty="0" smtClean="0">
              <a:ln>
                <a:noFill/>
              </a:ln>
              <a:solidFill>
                <a:schemeClr val="accent3"/>
              </a:solidFill>
              <a:effectLst/>
              <a:latin typeface="Arial" pitchFamily="34" charset="0"/>
              <a:ea typeface="宋体" pitchFamily="2" charset="-122"/>
              <a:cs typeface="Arial" pitchFamily="34" charset="0"/>
            </a:endParaRPr>
          </a:p>
        </p:txBody>
      </p:sp>
      <p:sp>
        <p:nvSpPr>
          <p:cNvPr id="18" name="Rounded Rectangle 17"/>
          <p:cNvSpPr/>
          <p:nvPr/>
        </p:nvSpPr>
        <p:spPr bwMode="auto">
          <a:xfrm>
            <a:off x="1273464" y="4363548"/>
            <a:ext cx="2171700" cy="475095"/>
          </a:xfrm>
          <a:prstGeom prst="roundRect">
            <a:avLst/>
          </a:prstGeom>
          <a:solidFill>
            <a:srgbClr val="00B050"/>
          </a:solidFill>
          <a:ln>
            <a:solidFill>
              <a:schemeClr val="bg1"/>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kumimoji="0" lang="en-US" altLang="zh-CN" sz="2800" b="0" i="0" u="none" strike="noStrike" cap="none" normalizeH="0" baseline="0" dirty="0" smtClean="0">
                <a:ln>
                  <a:noFill/>
                </a:ln>
                <a:solidFill>
                  <a:schemeClr val="accent3"/>
                </a:solidFill>
                <a:effectLst/>
                <a:latin typeface="Arial" pitchFamily="34" charset="0"/>
                <a:ea typeface="宋体" pitchFamily="2" charset="-122"/>
                <a:cs typeface="Arial" pitchFamily="34" charset="0"/>
              </a:rPr>
              <a:t>POP3</a:t>
            </a:r>
            <a:endParaRPr kumimoji="0" lang="zh-CN" altLang="en-US" sz="2800" b="0" i="0" u="none" strike="noStrike" cap="none" normalizeH="0" baseline="0" dirty="0" smtClean="0">
              <a:ln>
                <a:noFill/>
              </a:ln>
              <a:solidFill>
                <a:schemeClr val="accent3"/>
              </a:solidFill>
              <a:effectLst/>
              <a:latin typeface="Arial" pitchFamily="34" charset="0"/>
              <a:ea typeface="宋体" pitchFamily="2" charset="-122"/>
              <a:cs typeface="Arial" pitchFamily="34" charset="0"/>
            </a:endParaRPr>
          </a:p>
        </p:txBody>
      </p:sp>
      <p:sp>
        <p:nvSpPr>
          <p:cNvPr id="19" name="Rounded Rectangle 18"/>
          <p:cNvSpPr/>
          <p:nvPr/>
        </p:nvSpPr>
        <p:spPr bwMode="auto">
          <a:xfrm>
            <a:off x="1280680" y="5016155"/>
            <a:ext cx="2171700" cy="475095"/>
          </a:xfrm>
          <a:prstGeom prst="roundRect">
            <a:avLst/>
          </a:prstGeom>
          <a:solidFill>
            <a:srgbClr val="00B050"/>
          </a:solidFill>
          <a:ln>
            <a:solidFill>
              <a:schemeClr val="bg1"/>
            </a:solidFill>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90000"/>
              </a:lnSpc>
              <a:spcBef>
                <a:spcPct val="20000"/>
              </a:spcBef>
              <a:spcAft>
                <a:spcPct val="0"/>
              </a:spcAft>
              <a:buClrTx/>
              <a:buSzTx/>
              <a:buNone/>
              <a:tabLst/>
            </a:pPr>
            <a:r>
              <a:rPr kumimoji="0" lang="en-US" altLang="zh-CN" sz="2800" b="0" i="0" u="none" strike="noStrike" cap="none" normalizeH="0" baseline="0" dirty="0" smtClean="0">
                <a:ln>
                  <a:noFill/>
                </a:ln>
                <a:solidFill>
                  <a:schemeClr val="accent3"/>
                </a:solidFill>
                <a:effectLst/>
                <a:latin typeface="Arial" pitchFamily="34" charset="0"/>
                <a:ea typeface="宋体" pitchFamily="2" charset="-122"/>
                <a:cs typeface="Arial" pitchFamily="34" charset="0"/>
              </a:rPr>
              <a:t>IMAP</a:t>
            </a:r>
            <a:endParaRPr kumimoji="0" lang="zh-CN" altLang="en-US" sz="2800" b="0" i="0" u="none" strike="noStrike" cap="none" normalizeH="0" baseline="0" dirty="0" smtClean="0">
              <a:ln>
                <a:noFill/>
              </a:ln>
              <a:solidFill>
                <a:schemeClr val="accent3"/>
              </a:solidFill>
              <a:effectLst/>
              <a:latin typeface="Arial" pitchFamily="34" charset="0"/>
              <a:ea typeface="宋体" pitchFamily="2" charset="-122"/>
              <a:cs typeface="Arial" pitchFamily="34" charset="0"/>
            </a:endParaRPr>
          </a:p>
        </p:txBody>
      </p:sp>
      <p:cxnSp>
        <p:nvCxnSpPr>
          <p:cNvPr id="21" name="Straight Arrow Connector 20"/>
          <p:cNvCxnSpPr/>
          <p:nvPr/>
        </p:nvCxnSpPr>
        <p:spPr bwMode="auto">
          <a:xfrm flipV="1">
            <a:off x="4648200" y="3200400"/>
            <a:ext cx="990600" cy="1638243"/>
          </a:xfrm>
          <a:prstGeom prst="straightConnector1">
            <a:avLst/>
          </a:prstGeom>
          <a:ln w="57150">
            <a:solidFill>
              <a:srgbClr val="7030A0"/>
            </a:solidFill>
            <a:headEnd type="none" w="med" len="med"/>
            <a:tailEnd type="triangle"/>
          </a:ln>
        </p:spPr>
        <p:style>
          <a:lnRef idx="3">
            <a:schemeClr val="dk1"/>
          </a:lnRef>
          <a:fillRef idx="0">
            <a:schemeClr val="dk1"/>
          </a:fillRef>
          <a:effectRef idx="2">
            <a:schemeClr val="dk1"/>
          </a:effectRef>
          <a:fontRef idx="minor">
            <a:schemeClr val="tx1"/>
          </a:fontRef>
        </p:style>
      </p:cxnSp>
      <p:sp>
        <p:nvSpPr>
          <p:cNvPr id="23" name="Rectangle 22"/>
          <p:cNvSpPr/>
          <p:nvPr/>
        </p:nvSpPr>
        <p:spPr bwMode="auto">
          <a:xfrm>
            <a:off x="5638800" y="2514600"/>
            <a:ext cx="1676400" cy="685800"/>
          </a:xfrm>
          <a:prstGeom prst="rect">
            <a:avLst/>
          </a:prstGeom>
          <a:noFill/>
          <a:ln w="5715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accent1"/>
              </a:solidFill>
              <a:effectLst/>
              <a:latin typeface="Arial" pitchFamily="34" charset="0"/>
              <a:ea typeface="宋体" pitchFamily="2" charset="-122"/>
              <a:cs typeface="Arial" pitchFamily="34" charset="0"/>
            </a:endParaRPr>
          </a:p>
        </p:txBody>
      </p:sp>
      <p:sp>
        <p:nvSpPr>
          <p:cNvPr id="27" name="TextBox 26"/>
          <p:cNvSpPr txBox="1"/>
          <p:nvPr/>
        </p:nvSpPr>
        <p:spPr>
          <a:xfrm>
            <a:off x="4218998" y="4838643"/>
            <a:ext cx="4520789" cy="954107"/>
          </a:xfrm>
          <a:prstGeom prst="rect">
            <a:avLst/>
          </a:prstGeom>
          <a:noFill/>
        </p:spPr>
        <p:txBody>
          <a:bodyPr wrap="none" rtlCol="0">
            <a:spAutoFit/>
          </a:bodyPr>
          <a:lstStyle/>
          <a:p>
            <a:pPr algn="ctr">
              <a:buNone/>
            </a:pPr>
            <a:r>
              <a:rPr lang="en-US" altLang="zh-CN" i="0" dirty="0" smtClean="0">
                <a:solidFill>
                  <a:schemeClr val="accent1"/>
                </a:solidFill>
              </a:rPr>
              <a:t>Use an X509 certificate for </a:t>
            </a:r>
          </a:p>
          <a:p>
            <a:pPr algn="ctr">
              <a:buNone/>
            </a:pPr>
            <a:r>
              <a:rPr lang="en-US" altLang="zh-CN" i="0" dirty="0" smtClean="0">
                <a:solidFill>
                  <a:schemeClr val="accent1"/>
                </a:solidFill>
              </a:rPr>
              <a:t>authentication</a:t>
            </a:r>
            <a:endParaRPr lang="zh-CN" altLang="en-US" i="0" dirty="0" smtClean="0">
              <a:solidFill>
                <a:schemeClr val="accent1"/>
              </a:solidFill>
            </a:endParaRPr>
          </a:p>
        </p:txBody>
      </p:sp>
    </p:spTree>
    <p:custDataLst>
      <p:tags r:id="rId1"/>
    </p:custDataLst>
  </p:cSld>
  <p:clrMapOvr>
    <a:masterClrMapping/>
  </p:clrMapOvr>
  <p:transition spd="slow" advTm="1677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229600" cy="1143000"/>
          </a:xfrm>
        </p:spPr>
        <p:txBody>
          <a:bodyPr/>
          <a:lstStyle/>
          <a:p>
            <a:r>
              <a:rPr lang="en-US" sz="3600" dirty="0" smtClean="0"/>
              <a:t>Demo</a:t>
            </a:r>
            <a:endParaRPr lang="en-US" sz="3600" dirty="0"/>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20</a:t>
            </a:fld>
            <a:endParaRPr lang="en-US" altLang="zh-CN" dirty="0"/>
          </a:p>
        </p:txBody>
      </p:sp>
      <p:sp>
        <p:nvSpPr>
          <p:cNvPr id="5" name="Rectangle 4"/>
          <p:cNvSpPr/>
          <p:nvPr/>
        </p:nvSpPr>
        <p:spPr>
          <a:xfrm>
            <a:off x="1435378" y="2459504"/>
            <a:ext cx="6273245" cy="1938992"/>
          </a:xfrm>
          <a:prstGeom prst="rect">
            <a:avLst/>
          </a:prstGeom>
        </p:spPr>
        <p:txBody>
          <a:bodyPr wrap="square">
            <a:spAutoFit/>
          </a:bodyPr>
          <a:lstStyle/>
          <a:p>
            <a:pPr algn="ctr"/>
            <a:r>
              <a:rPr lang="en-US" altLang="zh-CN" sz="4000" b="1" dirty="0">
                <a:solidFill>
                  <a:srgbClr val="7030A0"/>
                </a:solidFill>
              </a:rPr>
              <a:t>A</a:t>
            </a:r>
            <a:r>
              <a:rPr lang="en-US" altLang="zh-CN" sz="4000" b="1" dirty="0" smtClean="0">
                <a:solidFill>
                  <a:srgbClr val="7030A0"/>
                </a:solidFill>
              </a:rPr>
              <a:t>ttack Demo Video against </a:t>
            </a:r>
          </a:p>
          <a:p>
            <a:pPr algn="ctr"/>
            <a:r>
              <a:rPr lang="en-US" altLang="zh-CN" sz="4000" b="1" i="1" dirty="0" smtClean="0">
                <a:solidFill>
                  <a:srgbClr val="7030A0"/>
                </a:solidFill>
              </a:rPr>
              <a:t>Xfce4-mailwatch-plugin</a:t>
            </a:r>
          </a:p>
        </p:txBody>
      </p:sp>
    </p:spTree>
    <p:extLst>
      <p:ext uri="{BB962C8B-B14F-4D97-AF65-F5344CB8AC3E}">
        <p14:creationId xmlns:p14="http://schemas.microsoft.com/office/powerpoint/2010/main" val="1115935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12"/>
          </p:nvPr>
        </p:nvSpPr>
        <p:spPr>
          <a:noFill/>
        </p:spPr>
        <p:txBody>
          <a:bodyPr/>
          <a:lstStyle/>
          <a:p>
            <a:fld id="{F9C57399-60F3-4ED2-B306-C3627E3A7CB1}" type="slidenum">
              <a:rPr lang="en-US" altLang="zh-CN" smtClean="0">
                <a:latin typeface="Arial" charset="0"/>
                <a:ea typeface="宋体" charset="-122"/>
              </a:rPr>
              <a:pPr/>
              <a:t>21</a:t>
            </a:fld>
            <a:endParaRPr lang="en-US" altLang="zh-CN" smtClean="0">
              <a:latin typeface="Arial" charset="0"/>
              <a:ea typeface="宋体" charset="-122"/>
            </a:endParaRPr>
          </a:p>
        </p:txBody>
      </p:sp>
      <p:sp>
        <p:nvSpPr>
          <p:cNvPr id="297987" name="Rectangle 3"/>
          <p:cNvSpPr>
            <a:spLocks noGrp="1" noChangeArrowheads="1"/>
          </p:cNvSpPr>
          <p:nvPr>
            <p:ph type="body" idx="1"/>
          </p:nvPr>
        </p:nvSpPr>
        <p:spPr>
          <a:xfrm>
            <a:off x="457200" y="1066800"/>
            <a:ext cx="8229600" cy="5105400"/>
          </a:xfrm>
        </p:spPr>
        <p:txBody>
          <a:bodyPr/>
          <a:lstStyle/>
          <a:p>
            <a:pPr algn="ctr">
              <a:buFontTx/>
              <a:buNone/>
              <a:defRPr/>
            </a:pPr>
            <a:r>
              <a:rPr lang="en-US" altLang="zh-CN" sz="5400" b="1" dirty="0" smtClean="0">
                <a:solidFill>
                  <a:srgbClr val="7030A0"/>
                </a:solidFill>
              </a:rPr>
              <a:t>Thank you!</a:t>
            </a:r>
          </a:p>
          <a:p>
            <a:pPr algn="ctr">
              <a:buNone/>
              <a:defRPr/>
            </a:pPr>
            <a:endParaRPr lang="en-US" altLang="zh-CN" sz="4400" dirty="0" smtClean="0"/>
          </a:p>
          <a:p>
            <a:pPr algn="ctr">
              <a:buNone/>
              <a:defRPr/>
            </a:pPr>
            <a:r>
              <a:rPr lang="en-US" altLang="zh-CN" sz="4400" dirty="0" smtClean="0"/>
              <a:t>http</a:t>
            </a:r>
            <a:r>
              <a:rPr lang="en-US" altLang="zh-CN" sz="4400" dirty="0"/>
              <a:t>://</a:t>
            </a:r>
            <a:r>
              <a:rPr lang="en-US" altLang="zh-CN" sz="4400" dirty="0" smtClean="0"/>
              <a:t>list.zju.edu.cn/</a:t>
            </a:r>
          </a:p>
          <a:p>
            <a:pPr algn="ctr">
              <a:buFontTx/>
              <a:buNone/>
              <a:defRPr/>
            </a:pPr>
            <a:r>
              <a:rPr lang="en-US" altLang="zh-CN" sz="4400" dirty="0" smtClean="0"/>
              <a:t>http://list.cs.northwestern.edu/</a:t>
            </a:r>
          </a:p>
          <a:p>
            <a:pPr algn="ctr">
              <a:buFontTx/>
              <a:buNone/>
              <a:defRPr/>
            </a:pPr>
            <a:endParaRPr lang="en-US" altLang="zh-CN" sz="4400" i="1" dirty="0" smtClean="0"/>
          </a:p>
          <a:p>
            <a:pPr algn="ctr">
              <a:buFontTx/>
              <a:buNone/>
              <a:defRPr/>
            </a:pPr>
            <a:r>
              <a:rPr lang="en-US" altLang="zh-CN" sz="4400" b="1" i="1" dirty="0" smtClean="0">
                <a:solidFill>
                  <a:srgbClr val="7030A0"/>
                </a:solidFill>
              </a:rPr>
              <a:t>Questions?</a:t>
            </a:r>
          </a:p>
          <a:p>
            <a:pPr algn="ctr">
              <a:buFontTx/>
              <a:buNone/>
              <a:defRPr/>
            </a:pPr>
            <a:endParaRPr lang="en-US" altLang="zh-CN" sz="4400" dirty="0"/>
          </a:p>
          <a:p>
            <a:pPr>
              <a:buFontTx/>
              <a:buNone/>
              <a:defRPr/>
            </a:pPr>
            <a:endParaRPr lang="en-US" altLang="zh-CN" sz="1600" i="1" dirty="0" smtClean="0">
              <a:solidFill>
                <a:srgbClr val="FF0000"/>
              </a:solidFill>
            </a:endParaRPr>
          </a:p>
          <a:p>
            <a:pPr>
              <a:buFontTx/>
              <a:buNone/>
              <a:defRPr/>
            </a:pPr>
            <a:endParaRPr lang="en-US" altLang="zh-CN" sz="1600" i="1" dirty="0">
              <a:solidFill>
                <a:srgbClr val="FF0000"/>
              </a:solidFill>
            </a:endParaRPr>
          </a:p>
          <a:p>
            <a:pPr>
              <a:buFontTx/>
              <a:buNone/>
              <a:defRPr/>
            </a:pPr>
            <a:endParaRPr lang="en-US" altLang="zh-CN" sz="1600" i="1" dirty="0" smtClean="0">
              <a:solidFill>
                <a:srgbClr val="FF0000"/>
              </a:solidFill>
            </a:endParaRPr>
          </a:p>
          <a:p>
            <a:pPr algn="r">
              <a:buFontTx/>
              <a:buNone/>
              <a:defRPr/>
            </a:pPr>
            <a:endParaRPr lang="en-US" altLang="zh-CN" sz="2400" u="sng" dirty="0">
              <a:solidFill>
                <a:schemeClr val="accent1">
                  <a:lumMod val="50000"/>
                </a:schemeClr>
              </a:solidFill>
            </a:endParaRPr>
          </a:p>
        </p:txBody>
      </p:sp>
    </p:spTree>
  </p:cSld>
  <p:clrMapOvr>
    <a:masterClrMapping/>
  </p:clrMapOvr>
  <p:transition spd="slow" advTm="12778"/>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12"/>
          </p:nvPr>
        </p:nvSpPr>
        <p:spPr>
          <a:noFill/>
        </p:spPr>
        <p:txBody>
          <a:bodyPr/>
          <a:lstStyle/>
          <a:p>
            <a:fld id="{F9C57399-60F3-4ED2-B306-C3627E3A7CB1}" type="slidenum">
              <a:rPr lang="en-US" altLang="zh-CN" smtClean="0">
                <a:latin typeface="Arial" charset="0"/>
                <a:ea typeface="宋体" charset="-122"/>
              </a:rPr>
              <a:pPr/>
              <a:t>22</a:t>
            </a:fld>
            <a:endParaRPr lang="en-US" altLang="zh-CN" smtClean="0">
              <a:latin typeface="Arial" charset="0"/>
              <a:ea typeface="宋体" charset="-122"/>
            </a:endParaRPr>
          </a:p>
        </p:txBody>
      </p:sp>
      <p:sp>
        <p:nvSpPr>
          <p:cNvPr id="297987" name="Rectangle 3"/>
          <p:cNvSpPr>
            <a:spLocks noGrp="1" noChangeArrowheads="1"/>
          </p:cNvSpPr>
          <p:nvPr>
            <p:ph type="body" idx="1"/>
          </p:nvPr>
        </p:nvSpPr>
        <p:spPr>
          <a:xfrm>
            <a:off x="457200" y="3009900"/>
            <a:ext cx="8229600" cy="838200"/>
          </a:xfrm>
        </p:spPr>
        <p:txBody>
          <a:bodyPr/>
          <a:lstStyle/>
          <a:p>
            <a:pPr algn="ctr">
              <a:buFontTx/>
              <a:buNone/>
              <a:defRPr/>
            </a:pPr>
            <a:r>
              <a:rPr lang="en-US" altLang="zh-CN" sz="4400" b="1" dirty="0" err="1" smtClean="0">
                <a:solidFill>
                  <a:srgbClr val="7030A0"/>
                </a:solidFill>
              </a:rPr>
              <a:t>BackUp</a:t>
            </a:r>
            <a:endParaRPr lang="en-US" altLang="zh-CN" sz="4400" b="1" dirty="0">
              <a:solidFill>
                <a:srgbClr val="7030A0"/>
              </a:solidFill>
            </a:endParaRPr>
          </a:p>
          <a:p>
            <a:pPr>
              <a:buFontTx/>
              <a:buNone/>
              <a:defRPr/>
            </a:pPr>
            <a:endParaRPr lang="en-US" altLang="zh-CN" sz="1600" i="1" dirty="0" smtClean="0">
              <a:solidFill>
                <a:srgbClr val="FF0000"/>
              </a:solidFill>
            </a:endParaRPr>
          </a:p>
          <a:p>
            <a:pPr>
              <a:buFontTx/>
              <a:buNone/>
              <a:defRPr/>
            </a:pPr>
            <a:endParaRPr lang="en-US" altLang="zh-CN" sz="1600" i="1" dirty="0">
              <a:solidFill>
                <a:srgbClr val="FF0000"/>
              </a:solidFill>
            </a:endParaRPr>
          </a:p>
          <a:p>
            <a:pPr>
              <a:buFontTx/>
              <a:buNone/>
              <a:defRPr/>
            </a:pPr>
            <a:endParaRPr lang="en-US" altLang="zh-CN" sz="1600" i="1" dirty="0" smtClean="0">
              <a:solidFill>
                <a:srgbClr val="FF0000"/>
              </a:solidFill>
            </a:endParaRPr>
          </a:p>
          <a:p>
            <a:pPr algn="r">
              <a:buFontTx/>
              <a:buNone/>
              <a:defRPr/>
            </a:pPr>
            <a:endParaRPr lang="en-US" altLang="zh-CN" sz="2400" u="sng" dirty="0">
              <a:solidFill>
                <a:schemeClr val="accent1">
                  <a:lumMod val="50000"/>
                </a:schemeClr>
              </a:solidFill>
            </a:endParaRPr>
          </a:p>
        </p:txBody>
      </p:sp>
    </p:spTree>
    <p:extLst>
      <p:ext uri="{BB962C8B-B14F-4D97-AF65-F5344CB8AC3E}">
        <p14:creationId xmlns:p14="http://schemas.microsoft.com/office/powerpoint/2010/main" val="1514093987"/>
      </p:ext>
    </p:extLst>
  </p:cSld>
  <p:clrMapOvr>
    <a:masterClrMapping/>
  </p:clrMapOvr>
  <p:transition spd="slow" advTm="12778"/>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229600" cy="1143000"/>
          </a:xfrm>
        </p:spPr>
        <p:txBody>
          <a:bodyPr/>
          <a:lstStyle/>
          <a:p>
            <a:r>
              <a:rPr lang="en-US" sz="4000" dirty="0" smtClean="0"/>
              <a:t>A Motivating </a:t>
            </a:r>
            <a:r>
              <a:rPr lang="en-US" sz="4000" dirty="0"/>
              <a:t>E</a:t>
            </a:r>
            <a:r>
              <a:rPr lang="en-US" sz="4000" dirty="0" smtClean="0"/>
              <a:t>xample</a:t>
            </a:r>
            <a:endParaRPr lang="en-US" sz="4000" dirty="0"/>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23</a:t>
            </a:fld>
            <a:endParaRPr lang="en-US" altLang="zh-CN" dirty="0"/>
          </a:p>
        </p:txBody>
      </p:sp>
      <p:sp>
        <p:nvSpPr>
          <p:cNvPr id="3" name="Flowchart: Alternate Process 2"/>
          <p:cNvSpPr/>
          <p:nvPr/>
        </p:nvSpPr>
        <p:spPr bwMode="auto">
          <a:xfrm>
            <a:off x="685800" y="1676400"/>
            <a:ext cx="3657600" cy="4876800"/>
          </a:xfrm>
          <a:prstGeom prst="flowChartAlternateProcess">
            <a:avLst/>
          </a:prstGeom>
          <a:ln>
            <a:solidFill>
              <a:srgbClr val="7030A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5" name="Rectangle 4"/>
          <p:cNvSpPr/>
          <p:nvPr/>
        </p:nvSpPr>
        <p:spPr>
          <a:xfrm>
            <a:off x="762000" y="1768019"/>
            <a:ext cx="3581400" cy="4708981"/>
          </a:xfrm>
          <a:prstGeom prst="rect">
            <a:avLst/>
          </a:prstGeom>
        </p:spPr>
        <p:txBody>
          <a:bodyPr wrap="square">
            <a:spAutoFit/>
          </a:bodyPr>
          <a:lstStyle/>
          <a:p>
            <a:r>
              <a:rPr lang="en-US" altLang="zh-CN" sz="2000" b="1" i="0" dirty="0" err="1">
                <a:solidFill>
                  <a:schemeClr val="tx1"/>
                </a:solidFill>
                <a:latin typeface="Calibri" panose="020F0502020204030204" pitchFamily="34" charset="0"/>
              </a:rPr>
              <a:t>const</a:t>
            </a:r>
            <a:r>
              <a:rPr lang="en-US" altLang="zh-CN" sz="2000" b="1" i="0" dirty="0">
                <a:solidFill>
                  <a:schemeClr val="tx1"/>
                </a:solidFill>
                <a:latin typeface="Calibri" panose="020F0502020204030204" pitchFamily="34" charset="0"/>
              </a:rPr>
              <a:t> </a:t>
            </a:r>
            <a:r>
              <a:rPr lang="en-US" altLang="zh-CN" sz="2000" i="0" dirty="0">
                <a:solidFill>
                  <a:schemeClr val="tx1"/>
                </a:solidFill>
                <a:latin typeface="Calibri" panose="020F0502020204030204" pitchFamily="34" charset="0"/>
              </a:rPr>
              <a:t>SSL_METHOD *method;</a:t>
            </a:r>
          </a:p>
          <a:p>
            <a:r>
              <a:rPr lang="en-US" altLang="zh-CN" sz="2000" i="0" dirty="0">
                <a:solidFill>
                  <a:schemeClr val="tx1"/>
                </a:solidFill>
                <a:latin typeface="Calibri" panose="020F0502020204030204" pitchFamily="34" charset="0"/>
              </a:rPr>
              <a:t>SSL_CTX *</a:t>
            </a:r>
            <a:r>
              <a:rPr lang="en-US" altLang="zh-CN" sz="2000" i="0" dirty="0" err="1">
                <a:solidFill>
                  <a:schemeClr val="tx1"/>
                </a:solidFill>
                <a:latin typeface="Calibri" panose="020F0502020204030204" pitchFamily="34" charset="0"/>
              </a:rPr>
              <a:t>ctx</a:t>
            </a:r>
            <a:r>
              <a:rPr lang="en-US" altLang="zh-CN" sz="2000" i="0" dirty="0">
                <a:solidFill>
                  <a:schemeClr val="tx1"/>
                </a:solidFill>
                <a:latin typeface="Calibri" panose="020F0502020204030204" pitchFamily="34" charset="0"/>
              </a:rPr>
              <a:t>;</a:t>
            </a:r>
          </a:p>
          <a:p>
            <a:r>
              <a:rPr lang="en-US" altLang="zh-CN" sz="2000" i="0" dirty="0">
                <a:solidFill>
                  <a:schemeClr val="tx1"/>
                </a:solidFill>
                <a:latin typeface="Calibri" panose="020F0502020204030204" pitchFamily="34" charset="0"/>
              </a:rPr>
              <a:t>SSL *</a:t>
            </a:r>
            <a:r>
              <a:rPr lang="en-US" altLang="zh-CN" sz="2000" i="0" dirty="0" err="1">
                <a:solidFill>
                  <a:schemeClr val="tx1"/>
                </a:solidFill>
                <a:latin typeface="Calibri" panose="020F0502020204030204" pitchFamily="34" charset="0"/>
              </a:rPr>
              <a:t>ssl</a:t>
            </a:r>
            <a:r>
              <a:rPr lang="en-US" altLang="zh-CN" sz="2000" i="0" dirty="0">
                <a:solidFill>
                  <a:schemeClr val="tx1"/>
                </a:solidFill>
                <a:latin typeface="Calibri" panose="020F0502020204030204" pitchFamily="34" charset="0"/>
              </a:rPr>
              <a:t>;</a:t>
            </a:r>
          </a:p>
          <a:p>
            <a:r>
              <a:rPr lang="en-US" altLang="zh-CN" sz="2000" b="1" i="0" dirty="0">
                <a:solidFill>
                  <a:schemeClr val="tx1"/>
                </a:solidFill>
                <a:latin typeface="Calibri" panose="020F0502020204030204" pitchFamily="34" charset="0"/>
              </a:rPr>
              <a:t>…</a:t>
            </a:r>
          </a:p>
          <a:p>
            <a:r>
              <a:rPr lang="en-US" altLang="zh-CN" sz="2000" i="0" dirty="0" smtClean="0">
                <a:solidFill>
                  <a:schemeClr val="tx1"/>
                </a:solidFill>
                <a:latin typeface="Calibri" panose="020F0502020204030204" pitchFamily="34" charset="0"/>
              </a:rPr>
              <a:t>method </a:t>
            </a:r>
            <a:r>
              <a:rPr lang="en-US" altLang="zh-CN" sz="2000" i="0" dirty="0">
                <a:solidFill>
                  <a:schemeClr val="tx1"/>
                </a:solidFill>
                <a:latin typeface="Calibri" panose="020F0502020204030204" pitchFamily="34" charset="0"/>
              </a:rPr>
              <a:t>= </a:t>
            </a:r>
            <a:r>
              <a:rPr lang="en-US" altLang="zh-CN" sz="2000" i="0" dirty="0" smtClean="0">
                <a:solidFill>
                  <a:schemeClr val="tx1"/>
                </a:solidFill>
                <a:latin typeface="Calibri" panose="020F0502020204030204" pitchFamily="34" charset="0"/>
              </a:rPr>
              <a:t> </a:t>
            </a:r>
          </a:p>
          <a:p>
            <a:r>
              <a:rPr lang="en-US" altLang="zh-CN" sz="2000" b="1" i="0" dirty="0">
                <a:solidFill>
                  <a:schemeClr val="tx1"/>
                </a:solidFill>
                <a:latin typeface="Calibri" panose="020F0502020204030204" pitchFamily="34" charset="0"/>
              </a:rPr>
              <a:t> </a:t>
            </a:r>
            <a:r>
              <a:rPr lang="en-US" altLang="zh-CN" sz="2000" b="1" i="0" dirty="0" smtClean="0">
                <a:solidFill>
                  <a:schemeClr val="tx1"/>
                </a:solidFill>
                <a:latin typeface="Calibri" panose="020F0502020204030204" pitchFamily="34" charset="0"/>
              </a:rPr>
              <a:t>  </a:t>
            </a:r>
            <a:r>
              <a:rPr lang="en-US" altLang="zh-CN" sz="2000" b="1" i="0" dirty="0" smtClean="0">
                <a:solidFill>
                  <a:srgbClr val="7030A0"/>
                </a:solidFill>
                <a:latin typeface="Calibri" panose="020F0502020204030204" pitchFamily="34" charset="0"/>
              </a:rPr>
              <a:t>TLSv1_client_method</a:t>
            </a:r>
            <a:r>
              <a:rPr lang="en-US" altLang="zh-CN" sz="2000" i="0" dirty="0">
                <a:solidFill>
                  <a:schemeClr val="tx1"/>
                </a:solidFill>
                <a:latin typeface="Calibri" panose="020F0502020204030204" pitchFamily="34" charset="0"/>
              </a:rPr>
              <a:t>();</a:t>
            </a:r>
          </a:p>
          <a:p>
            <a:r>
              <a:rPr lang="en-US" altLang="zh-CN" sz="2000" b="1" i="0" dirty="0">
                <a:solidFill>
                  <a:schemeClr val="tx1"/>
                </a:solidFill>
                <a:latin typeface="Calibri" panose="020F0502020204030204" pitchFamily="34" charset="0"/>
              </a:rPr>
              <a:t>...</a:t>
            </a:r>
          </a:p>
          <a:p>
            <a:r>
              <a:rPr lang="en-US" altLang="zh-CN" sz="2000" b="1" i="0" dirty="0" err="1" smtClean="0">
                <a:solidFill>
                  <a:schemeClr val="tx1"/>
                </a:solidFill>
                <a:latin typeface="Calibri" panose="020F0502020204030204" pitchFamily="34" charset="0"/>
              </a:rPr>
              <a:t>ctx</a:t>
            </a:r>
            <a:r>
              <a:rPr lang="en-US" altLang="zh-CN" sz="2000" b="1" i="0" dirty="0" smtClean="0">
                <a:solidFill>
                  <a:schemeClr val="tx1"/>
                </a:solidFill>
                <a:latin typeface="Calibri" panose="020F0502020204030204" pitchFamily="34" charset="0"/>
              </a:rPr>
              <a:t> </a:t>
            </a:r>
            <a:r>
              <a:rPr lang="en-US" altLang="zh-CN" sz="2000" i="0" dirty="0">
                <a:solidFill>
                  <a:schemeClr val="tx1"/>
                </a:solidFill>
                <a:latin typeface="Calibri" panose="020F0502020204030204" pitchFamily="34" charset="0"/>
              </a:rPr>
              <a:t>=</a:t>
            </a:r>
            <a:r>
              <a:rPr lang="en-US" altLang="zh-CN" sz="2000" i="0" dirty="0">
                <a:latin typeface="Calibri" panose="020F0502020204030204" pitchFamily="34" charset="0"/>
              </a:rPr>
              <a:t> </a:t>
            </a:r>
            <a:r>
              <a:rPr lang="en-US" altLang="zh-CN" sz="2000" b="1" i="0" dirty="0" err="1">
                <a:solidFill>
                  <a:srgbClr val="7030A0"/>
                </a:solidFill>
                <a:latin typeface="Calibri" panose="020F0502020204030204" pitchFamily="34" charset="0"/>
              </a:rPr>
              <a:t>SSL_CTX_new</a:t>
            </a:r>
            <a:r>
              <a:rPr lang="en-US" altLang="zh-CN" sz="2000" i="0" dirty="0">
                <a:solidFill>
                  <a:schemeClr val="tx1"/>
                </a:solidFill>
                <a:latin typeface="Calibri" panose="020F0502020204030204" pitchFamily="34" charset="0"/>
              </a:rPr>
              <a:t>(method);</a:t>
            </a:r>
          </a:p>
          <a:p>
            <a:r>
              <a:rPr lang="en-US" altLang="zh-CN" sz="2000" b="1" i="0" dirty="0">
                <a:solidFill>
                  <a:schemeClr val="tx1"/>
                </a:solidFill>
                <a:latin typeface="Calibri" panose="020F0502020204030204" pitchFamily="34" charset="0"/>
              </a:rPr>
              <a:t>...</a:t>
            </a:r>
          </a:p>
          <a:p>
            <a:r>
              <a:rPr lang="en-US" altLang="zh-CN" sz="2000" b="1" i="0" dirty="0" err="1" smtClean="0">
                <a:solidFill>
                  <a:schemeClr val="tx1"/>
                </a:solidFill>
                <a:latin typeface="Calibri" panose="020F0502020204030204" pitchFamily="34" charset="0"/>
              </a:rPr>
              <a:t>ssl</a:t>
            </a:r>
            <a:r>
              <a:rPr lang="en-US" altLang="zh-CN" sz="2000" b="1" i="0" dirty="0" smtClean="0">
                <a:solidFill>
                  <a:schemeClr val="tx1"/>
                </a:solidFill>
                <a:latin typeface="Calibri" panose="020F0502020204030204" pitchFamily="34" charset="0"/>
              </a:rPr>
              <a:t> </a:t>
            </a:r>
            <a:r>
              <a:rPr lang="en-US" altLang="zh-CN" sz="2000" i="0" dirty="0">
                <a:solidFill>
                  <a:schemeClr val="tx1"/>
                </a:solidFill>
                <a:latin typeface="Calibri" panose="020F0502020204030204" pitchFamily="34" charset="0"/>
              </a:rPr>
              <a:t>=</a:t>
            </a:r>
            <a:r>
              <a:rPr lang="en-US" altLang="zh-CN" sz="2000" i="0" dirty="0">
                <a:latin typeface="Calibri" panose="020F0502020204030204" pitchFamily="34" charset="0"/>
              </a:rPr>
              <a:t> </a:t>
            </a:r>
            <a:r>
              <a:rPr lang="en-US" altLang="zh-CN" sz="2000" b="1" i="0" dirty="0" err="1">
                <a:solidFill>
                  <a:srgbClr val="7030A0"/>
                </a:solidFill>
                <a:latin typeface="Calibri" panose="020F0502020204030204" pitchFamily="34" charset="0"/>
              </a:rPr>
              <a:t>SSL_new</a:t>
            </a:r>
            <a:r>
              <a:rPr lang="en-US" altLang="zh-CN" sz="2000" i="0" dirty="0">
                <a:solidFill>
                  <a:schemeClr val="tx1"/>
                </a:solidFill>
                <a:latin typeface="Calibri" panose="020F0502020204030204" pitchFamily="34" charset="0"/>
              </a:rPr>
              <a:t>(</a:t>
            </a:r>
            <a:r>
              <a:rPr lang="en-US" altLang="zh-CN" sz="2000" b="1" i="0" dirty="0" err="1">
                <a:solidFill>
                  <a:schemeClr val="tx1"/>
                </a:solidFill>
                <a:latin typeface="Calibri" panose="020F0502020204030204" pitchFamily="34" charset="0"/>
              </a:rPr>
              <a:t>ctx</a:t>
            </a:r>
            <a:r>
              <a:rPr lang="en-US" altLang="zh-CN" sz="2000" i="0" dirty="0">
                <a:solidFill>
                  <a:schemeClr val="tx1"/>
                </a:solidFill>
                <a:latin typeface="Calibri" panose="020F0502020204030204" pitchFamily="34" charset="0"/>
              </a:rPr>
              <a:t>);</a:t>
            </a:r>
          </a:p>
          <a:p>
            <a:r>
              <a:rPr lang="en-US" altLang="zh-CN" sz="2000" b="1" i="0" dirty="0">
                <a:solidFill>
                  <a:schemeClr val="tx1"/>
                </a:solidFill>
                <a:latin typeface="Calibri" panose="020F0502020204030204" pitchFamily="34" charset="0"/>
              </a:rPr>
              <a:t>...</a:t>
            </a:r>
          </a:p>
          <a:p>
            <a:r>
              <a:rPr lang="en-US" altLang="zh-CN" sz="2000" b="1" i="0" dirty="0" err="1" smtClean="0">
                <a:solidFill>
                  <a:srgbClr val="7030A0"/>
                </a:solidFill>
                <a:latin typeface="Calibri" panose="020F0502020204030204" pitchFamily="34" charset="0"/>
              </a:rPr>
              <a:t>SSL_CTX_set_verify</a:t>
            </a:r>
            <a:r>
              <a:rPr lang="en-US" altLang="zh-CN" sz="2000" i="0" dirty="0" smtClean="0">
                <a:solidFill>
                  <a:schemeClr val="tx1"/>
                </a:solidFill>
                <a:latin typeface="Calibri" panose="020F0502020204030204" pitchFamily="34" charset="0"/>
              </a:rPr>
              <a:t>(</a:t>
            </a:r>
            <a:r>
              <a:rPr lang="en-US" altLang="zh-CN" sz="2000" b="1" i="0" dirty="0" err="1" smtClean="0">
                <a:solidFill>
                  <a:schemeClr val="tx1"/>
                </a:solidFill>
                <a:latin typeface="Calibri" panose="020F0502020204030204" pitchFamily="34" charset="0"/>
              </a:rPr>
              <a:t>ctx</a:t>
            </a:r>
            <a:r>
              <a:rPr lang="en-US" altLang="zh-CN" sz="2000" i="0" dirty="0">
                <a:solidFill>
                  <a:schemeClr val="tx1"/>
                </a:solidFill>
                <a:latin typeface="Calibri" panose="020F0502020204030204" pitchFamily="34" charset="0"/>
              </a:rPr>
              <a:t>,</a:t>
            </a:r>
            <a:r>
              <a:rPr lang="en-US" altLang="zh-CN" sz="2000" i="0" dirty="0">
                <a:latin typeface="Calibri" panose="020F0502020204030204" pitchFamily="34" charset="0"/>
              </a:rPr>
              <a:t> </a:t>
            </a:r>
            <a:endParaRPr lang="en-US" altLang="zh-CN" sz="2000" i="0" dirty="0" smtClean="0">
              <a:latin typeface="Calibri" panose="020F0502020204030204" pitchFamily="34" charset="0"/>
            </a:endParaRPr>
          </a:p>
          <a:p>
            <a:r>
              <a:rPr lang="en-US" altLang="zh-CN" sz="2000" b="1" i="0" dirty="0">
                <a:solidFill>
                  <a:srgbClr val="FF0000"/>
                </a:solidFill>
                <a:latin typeface="Calibri" panose="020F0502020204030204" pitchFamily="34" charset="0"/>
              </a:rPr>
              <a:t>	</a:t>
            </a:r>
            <a:r>
              <a:rPr lang="en-US" altLang="zh-CN" sz="2000" b="1" dirty="0" smtClean="0">
                <a:solidFill>
                  <a:srgbClr val="7030A0"/>
                </a:solidFill>
                <a:latin typeface="Calibri" panose="020F0502020204030204" pitchFamily="34" charset="0"/>
              </a:rPr>
              <a:t>SSL_VERIFY_NONE</a:t>
            </a:r>
            <a:r>
              <a:rPr lang="en-US" altLang="zh-CN" sz="2000" i="0" dirty="0" smtClean="0">
                <a:solidFill>
                  <a:schemeClr val="tx1"/>
                </a:solidFill>
                <a:latin typeface="Calibri" panose="020F0502020204030204" pitchFamily="34" charset="0"/>
              </a:rPr>
              <a:t>,...);</a:t>
            </a:r>
            <a:endParaRPr lang="en-US" altLang="zh-CN" sz="2000" i="0" dirty="0">
              <a:solidFill>
                <a:schemeClr val="tx1"/>
              </a:solidFill>
              <a:latin typeface="Calibri" panose="020F0502020204030204" pitchFamily="34" charset="0"/>
            </a:endParaRPr>
          </a:p>
          <a:p>
            <a:r>
              <a:rPr lang="en-US" altLang="zh-CN" sz="2000" b="1" i="0" dirty="0">
                <a:solidFill>
                  <a:schemeClr val="tx1"/>
                </a:solidFill>
                <a:latin typeface="Calibri" panose="020F0502020204030204" pitchFamily="34" charset="0"/>
              </a:rPr>
              <a:t>...</a:t>
            </a:r>
          </a:p>
          <a:p>
            <a:r>
              <a:rPr lang="en-US" altLang="zh-CN" sz="2000" b="1" i="0" dirty="0" err="1" smtClean="0">
                <a:solidFill>
                  <a:srgbClr val="7030A0"/>
                </a:solidFill>
                <a:latin typeface="Calibri" panose="020F0502020204030204" pitchFamily="34" charset="0"/>
              </a:rPr>
              <a:t>SSL_connect</a:t>
            </a:r>
            <a:r>
              <a:rPr lang="en-US" altLang="zh-CN" sz="2000" i="0" dirty="0" smtClean="0">
                <a:solidFill>
                  <a:schemeClr val="tx1"/>
                </a:solidFill>
                <a:latin typeface="Calibri" panose="020F0502020204030204" pitchFamily="34" charset="0"/>
              </a:rPr>
              <a:t>(</a:t>
            </a:r>
            <a:r>
              <a:rPr lang="en-US" altLang="zh-CN" sz="2000" b="1" i="0" dirty="0" err="1" smtClean="0">
                <a:solidFill>
                  <a:schemeClr val="tx1"/>
                </a:solidFill>
                <a:latin typeface="Calibri" panose="020F0502020204030204" pitchFamily="34" charset="0"/>
              </a:rPr>
              <a:t>ssl</a:t>
            </a:r>
            <a:r>
              <a:rPr lang="en-US" altLang="zh-CN" sz="2000" i="0" dirty="0">
                <a:solidFill>
                  <a:schemeClr val="tx1"/>
                </a:solidFill>
                <a:latin typeface="Calibri" panose="020F0502020204030204" pitchFamily="34" charset="0"/>
              </a:rPr>
              <a:t>);</a:t>
            </a:r>
          </a:p>
        </p:txBody>
      </p:sp>
      <p:sp>
        <p:nvSpPr>
          <p:cNvPr id="9" name="Rectangle 3"/>
          <p:cNvSpPr txBox="1">
            <a:spLocks noChangeArrowheads="1"/>
          </p:cNvSpPr>
          <p:nvPr/>
        </p:nvSpPr>
        <p:spPr bwMode="auto">
          <a:xfrm>
            <a:off x="1219200" y="1066800"/>
            <a:ext cx="6934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buFontTx/>
              <a:buNone/>
            </a:pPr>
            <a:r>
              <a:rPr lang="en-US" altLang="zh-CN" sz="2800" b="1" kern="0" dirty="0"/>
              <a:t>V</a:t>
            </a:r>
            <a:r>
              <a:rPr lang="en-US" altLang="zh-CN" sz="2800" b="1" kern="0" dirty="0" smtClean="0"/>
              <a:t>ulnerable </a:t>
            </a:r>
            <a:r>
              <a:rPr lang="en-US" altLang="zh-CN" sz="2800" b="1" kern="0" dirty="0" smtClean="0"/>
              <a:t>example </a:t>
            </a:r>
            <a:r>
              <a:rPr lang="en-US" altLang="zh-CN" sz="2800" b="1" i="0" kern="0" dirty="0" smtClean="0">
                <a:solidFill>
                  <a:srgbClr val="7030A0"/>
                </a:solidFill>
              </a:rPr>
              <a:t>(</a:t>
            </a:r>
            <a:r>
              <a:rPr lang="en-US" altLang="zh-CN" sz="2800" b="1" i="0" kern="0" dirty="0" err="1" smtClean="0">
                <a:solidFill>
                  <a:srgbClr val="7030A0"/>
                </a:solidFill>
              </a:rPr>
              <a:t>OpenSSL</a:t>
            </a:r>
            <a:r>
              <a:rPr lang="en-US" altLang="zh-CN" sz="2800" b="1" i="0" kern="0" dirty="0" smtClean="0">
                <a:solidFill>
                  <a:srgbClr val="7030A0"/>
                </a:solidFill>
              </a:rPr>
              <a:t> API)</a:t>
            </a:r>
            <a:endParaRPr lang="en-US" altLang="zh-CN" sz="2800" b="1" i="0" kern="0" dirty="0">
              <a:solidFill>
                <a:srgbClr val="7030A0"/>
              </a:solidFill>
            </a:endParaRPr>
          </a:p>
        </p:txBody>
      </p:sp>
      <p:cxnSp>
        <p:nvCxnSpPr>
          <p:cNvPr id="10" name="Straight Arrow Connector 9"/>
          <p:cNvCxnSpPr>
            <a:endCxn id="23" idx="1"/>
          </p:cNvCxnSpPr>
          <p:nvPr/>
        </p:nvCxnSpPr>
        <p:spPr bwMode="auto">
          <a:xfrm flipV="1">
            <a:off x="2286000" y="1936443"/>
            <a:ext cx="2666999" cy="1342706"/>
          </a:xfrm>
          <a:prstGeom prst="straightConnector1">
            <a:avLst/>
          </a:prstGeom>
          <a:ln>
            <a:solidFill>
              <a:schemeClr val="tx1"/>
            </a:solidFill>
            <a:headEnd type="none" w="med" len="med"/>
            <a:tailEnd type="triangle"/>
          </a:ln>
        </p:spPr>
        <p:style>
          <a:lnRef idx="3">
            <a:schemeClr val="dk1"/>
          </a:lnRef>
          <a:fillRef idx="0">
            <a:schemeClr val="dk1"/>
          </a:fillRef>
          <a:effectRef idx="2">
            <a:schemeClr val="dk1"/>
          </a:effectRef>
          <a:fontRef idx="minor">
            <a:schemeClr val="tx1"/>
          </a:fontRef>
        </p:style>
      </p:cxnSp>
      <p:sp>
        <p:nvSpPr>
          <p:cNvPr id="16" name="Rectangle 15"/>
          <p:cNvSpPr/>
          <p:nvPr/>
        </p:nvSpPr>
        <p:spPr bwMode="auto">
          <a:xfrm>
            <a:off x="914400" y="3284629"/>
            <a:ext cx="2590800" cy="372971"/>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18" name="Rectangle 17"/>
          <p:cNvSpPr/>
          <p:nvPr/>
        </p:nvSpPr>
        <p:spPr bwMode="auto">
          <a:xfrm>
            <a:off x="1333501" y="3936023"/>
            <a:ext cx="1550718" cy="372971"/>
          </a:xfrm>
          <a:prstGeom prst="rect">
            <a:avLst/>
          </a:prstGeom>
          <a:noFill/>
          <a:ln w="38100" cap="flat" cmpd="sng" algn="ctr">
            <a:solidFill>
              <a:schemeClr val="accent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19" name="Rectangle 18"/>
          <p:cNvSpPr/>
          <p:nvPr/>
        </p:nvSpPr>
        <p:spPr bwMode="auto">
          <a:xfrm>
            <a:off x="1333499" y="4507843"/>
            <a:ext cx="1569953" cy="372971"/>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20" name="Rectangle 19"/>
          <p:cNvSpPr/>
          <p:nvPr/>
        </p:nvSpPr>
        <p:spPr bwMode="auto">
          <a:xfrm>
            <a:off x="764930" y="6031844"/>
            <a:ext cx="1978269" cy="372971"/>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22" name="Rectangle 21"/>
          <p:cNvSpPr/>
          <p:nvPr/>
        </p:nvSpPr>
        <p:spPr bwMode="auto">
          <a:xfrm>
            <a:off x="762000" y="5171279"/>
            <a:ext cx="3429000" cy="616546"/>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23" name="TextBox 22"/>
          <p:cNvSpPr txBox="1"/>
          <p:nvPr/>
        </p:nvSpPr>
        <p:spPr>
          <a:xfrm>
            <a:off x="4952999" y="1705610"/>
            <a:ext cx="3942939" cy="461665"/>
          </a:xfrm>
          <a:prstGeom prst="rect">
            <a:avLst/>
          </a:prstGeom>
          <a:noFill/>
        </p:spPr>
        <p:txBody>
          <a:bodyPr wrap="none" rtlCol="0">
            <a:spAutoFit/>
          </a:bodyPr>
          <a:lstStyle/>
          <a:p>
            <a:pPr>
              <a:buNone/>
            </a:pPr>
            <a:r>
              <a:rPr lang="en-US" altLang="zh-CN" sz="2400" i="0" dirty="0" smtClean="0">
                <a:solidFill>
                  <a:schemeClr val="tx1"/>
                </a:solidFill>
              </a:rPr>
              <a:t>Specify the protocol: TLSv1</a:t>
            </a:r>
            <a:endParaRPr lang="zh-CN" altLang="en-US" sz="2400" i="0" dirty="0" smtClean="0">
              <a:solidFill>
                <a:schemeClr val="tx1"/>
              </a:solidFill>
            </a:endParaRPr>
          </a:p>
        </p:txBody>
      </p:sp>
      <p:cxnSp>
        <p:nvCxnSpPr>
          <p:cNvPr id="24" name="Straight Arrow Connector 23"/>
          <p:cNvCxnSpPr>
            <a:endCxn id="26" idx="1"/>
          </p:cNvCxnSpPr>
          <p:nvPr/>
        </p:nvCxnSpPr>
        <p:spPr bwMode="auto">
          <a:xfrm flipV="1">
            <a:off x="2876364" y="2712768"/>
            <a:ext cx="2076635" cy="1434147"/>
          </a:xfrm>
          <a:prstGeom prst="straightConnector1">
            <a:avLst/>
          </a:prstGeom>
          <a:ln>
            <a:solidFill>
              <a:schemeClr val="tx2"/>
            </a:solidFill>
            <a:headEnd type="none" w="med" len="med"/>
            <a:tailEnd type="triangle"/>
          </a:ln>
        </p:spPr>
        <p:style>
          <a:lnRef idx="3">
            <a:schemeClr val="dk1"/>
          </a:lnRef>
          <a:fillRef idx="0">
            <a:schemeClr val="dk1"/>
          </a:fillRef>
          <a:effectRef idx="2">
            <a:schemeClr val="dk1"/>
          </a:effectRef>
          <a:fontRef idx="minor">
            <a:schemeClr val="tx1"/>
          </a:fontRef>
        </p:style>
      </p:cxnSp>
      <p:sp>
        <p:nvSpPr>
          <p:cNvPr id="26" name="TextBox 25"/>
          <p:cNvSpPr txBox="1"/>
          <p:nvPr/>
        </p:nvSpPr>
        <p:spPr>
          <a:xfrm>
            <a:off x="4952999" y="2481935"/>
            <a:ext cx="2927212" cy="461665"/>
          </a:xfrm>
          <a:prstGeom prst="rect">
            <a:avLst/>
          </a:prstGeom>
          <a:noFill/>
        </p:spPr>
        <p:txBody>
          <a:bodyPr wrap="none" rtlCol="0">
            <a:spAutoFit/>
          </a:bodyPr>
          <a:lstStyle/>
          <a:p>
            <a:pPr>
              <a:buNone/>
            </a:pPr>
            <a:r>
              <a:rPr lang="en-US" altLang="zh-CN" sz="2400" i="0" dirty="0" smtClean="0">
                <a:solidFill>
                  <a:schemeClr val="tx1"/>
                </a:solidFill>
              </a:rPr>
              <a:t>Create SSL context.</a:t>
            </a:r>
            <a:endParaRPr lang="zh-CN" altLang="en-US" sz="2400" i="0" dirty="0" smtClean="0">
              <a:solidFill>
                <a:schemeClr val="tx1"/>
              </a:solidFill>
            </a:endParaRPr>
          </a:p>
        </p:txBody>
      </p:sp>
      <p:sp>
        <p:nvSpPr>
          <p:cNvPr id="29" name="TextBox 28"/>
          <p:cNvSpPr txBox="1"/>
          <p:nvPr/>
        </p:nvSpPr>
        <p:spPr>
          <a:xfrm>
            <a:off x="4953000" y="3279149"/>
            <a:ext cx="2980111" cy="461665"/>
          </a:xfrm>
          <a:prstGeom prst="rect">
            <a:avLst/>
          </a:prstGeom>
          <a:noFill/>
        </p:spPr>
        <p:txBody>
          <a:bodyPr wrap="none" rtlCol="0">
            <a:spAutoFit/>
          </a:bodyPr>
          <a:lstStyle/>
          <a:p>
            <a:pPr>
              <a:buNone/>
            </a:pPr>
            <a:r>
              <a:rPr lang="en-US" altLang="zh-CN" sz="2400" i="0" dirty="0" smtClean="0">
                <a:solidFill>
                  <a:schemeClr val="tx1"/>
                </a:solidFill>
              </a:rPr>
              <a:t>Create SSL session.</a:t>
            </a:r>
            <a:endParaRPr lang="zh-CN" altLang="en-US" sz="2400" i="0" dirty="0" smtClean="0">
              <a:solidFill>
                <a:schemeClr val="tx1"/>
              </a:solidFill>
            </a:endParaRPr>
          </a:p>
        </p:txBody>
      </p:sp>
      <p:cxnSp>
        <p:nvCxnSpPr>
          <p:cNvPr id="30" name="Straight Arrow Connector 29"/>
          <p:cNvCxnSpPr/>
          <p:nvPr/>
        </p:nvCxnSpPr>
        <p:spPr bwMode="auto">
          <a:xfrm flipV="1">
            <a:off x="2903452" y="3535352"/>
            <a:ext cx="2049547" cy="1207634"/>
          </a:xfrm>
          <a:prstGeom prst="straightConnector1">
            <a:avLst/>
          </a:prstGeom>
          <a:ln>
            <a:solidFill>
              <a:schemeClr val="tx1"/>
            </a:solidFill>
            <a:headEnd type="none" w="med" len="med"/>
            <a:tailEnd type="triangle"/>
          </a:ln>
        </p:spPr>
        <p:style>
          <a:lnRef idx="3">
            <a:schemeClr val="dk1"/>
          </a:lnRef>
          <a:fillRef idx="0">
            <a:schemeClr val="dk1"/>
          </a:fillRef>
          <a:effectRef idx="2">
            <a:schemeClr val="dk1"/>
          </a:effectRef>
          <a:fontRef idx="minor">
            <a:schemeClr val="tx1"/>
          </a:fontRef>
        </p:style>
      </p:cxnSp>
      <p:sp>
        <p:nvSpPr>
          <p:cNvPr id="33" name="TextBox 32"/>
          <p:cNvSpPr txBox="1"/>
          <p:nvPr/>
        </p:nvSpPr>
        <p:spPr>
          <a:xfrm>
            <a:off x="4952999" y="5787825"/>
            <a:ext cx="3444982" cy="461665"/>
          </a:xfrm>
          <a:prstGeom prst="rect">
            <a:avLst/>
          </a:prstGeom>
          <a:noFill/>
        </p:spPr>
        <p:txBody>
          <a:bodyPr wrap="none" rtlCol="0">
            <a:spAutoFit/>
          </a:bodyPr>
          <a:lstStyle/>
          <a:p>
            <a:pPr>
              <a:buNone/>
            </a:pPr>
            <a:r>
              <a:rPr lang="en-US" altLang="zh-CN" sz="2400" i="0" dirty="0" smtClean="0">
                <a:solidFill>
                  <a:schemeClr val="tx1"/>
                </a:solidFill>
              </a:rPr>
              <a:t>Launch SSL handshake</a:t>
            </a:r>
            <a:endParaRPr lang="zh-CN" altLang="en-US" sz="2400" i="0" dirty="0" smtClean="0">
              <a:solidFill>
                <a:schemeClr val="tx1"/>
              </a:solidFill>
            </a:endParaRPr>
          </a:p>
        </p:txBody>
      </p:sp>
      <p:cxnSp>
        <p:nvCxnSpPr>
          <p:cNvPr id="34" name="Straight Arrow Connector 33"/>
          <p:cNvCxnSpPr>
            <a:endCxn id="33" idx="1"/>
          </p:cNvCxnSpPr>
          <p:nvPr/>
        </p:nvCxnSpPr>
        <p:spPr bwMode="auto">
          <a:xfrm flipV="1">
            <a:off x="2751052" y="6018658"/>
            <a:ext cx="2201947" cy="194192"/>
          </a:xfrm>
          <a:prstGeom prst="straightConnector1">
            <a:avLst/>
          </a:prstGeom>
          <a:ln>
            <a:solidFill>
              <a:schemeClr val="tx1"/>
            </a:solidFill>
            <a:headEnd type="none" w="med" len="med"/>
            <a:tailEnd type="triangle"/>
          </a:ln>
        </p:spPr>
        <p:style>
          <a:lnRef idx="3">
            <a:schemeClr val="dk1"/>
          </a:lnRef>
          <a:fillRef idx="0">
            <a:schemeClr val="dk1"/>
          </a:fillRef>
          <a:effectRef idx="2">
            <a:schemeClr val="dk1"/>
          </a:effectRef>
          <a:fontRef idx="minor">
            <a:schemeClr val="tx1"/>
          </a:fontRef>
        </p:style>
      </p:cxnSp>
      <p:cxnSp>
        <p:nvCxnSpPr>
          <p:cNvPr id="36" name="Straight Arrow Connector 35"/>
          <p:cNvCxnSpPr>
            <a:endCxn id="38" idx="1"/>
          </p:cNvCxnSpPr>
          <p:nvPr/>
        </p:nvCxnSpPr>
        <p:spPr bwMode="auto">
          <a:xfrm flipV="1">
            <a:off x="4191000" y="4861171"/>
            <a:ext cx="781235" cy="650177"/>
          </a:xfrm>
          <a:prstGeom prst="straightConnector1">
            <a:avLst/>
          </a:prstGeom>
          <a:ln>
            <a:solidFill>
              <a:srgbClr val="FF0000"/>
            </a:solidFill>
            <a:headEnd type="none" w="med" len="med"/>
            <a:tailEnd type="triangle"/>
          </a:ln>
        </p:spPr>
        <p:style>
          <a:lnRef idx="3">
            <a:schemeClr val="dk1"/>
          </a:lnRef>
          <a:fillRef idx="0">
            <a:schemeClr val="dk1"/>
          </a:fillRef>
          <a:effectRef idx="2">
            <a:schemeClr val="dk1"/>
          </a:effectRef>
          <a:fontRef idx="minor">
            <a:schemeClr val="tx1"/>
          </a:fontRef>
        </p:style>
      </p:cxnSp>
      <p:sp>
        <p:nvSpPr>
          <p:cNvPr id="38" name="TextBox 37"/>
          <p:cNvSpPr txBox="1"/>
          <p:nvPr/>
        </p:nvSpPr>
        <p:spPr>
          <a:xfrm>
            <a:off x="4972235" y="3891675"/>
            <a:ext cx="3923703" cy="1938992"/>
          </a:xfrm>
          <a:prstGeom prst="rect">
            <a:avLst/>
          </a:prstGeom>
          <a:noFill/>
        </p:spPr>
        <p:txBody>
          <a:bodyPr wrap="square" rtlCol="0">
            <a:spAutoFit/>
          </a:bodyPr>
          <a:lstStyle/>
          <a:p>
            <a:pPr>
              <a:buNone/>
            </a:pPr>
            <a:r>
              <a:rPr lang="en-US" altLang="zh-CN" sz="2400" i="0" dirty="0" smtClean="0">
                <a:solidFill>
                  <a:schemeClr val="tx1"/>
                </a:solidFill>
              </a:rPr>
              <a:t>Configure </a:t>
            </a:r>
            <a:r>
              <a:rPr lang="en-US" altLang="zh-CN" sz="2400" i="0" dirty="0" err="1" smtClean="0">
                <a:solidFill>
                  <a:schemeClr val="tx1"/>
                </a:solidFill>
              </a:rPr>
              <a:t>OpenSSL</a:t>
            </a:r>
            <a:r>
              <a:rPr lang="en-US" altLang="zh-CN" sz="2400" i="0" dirty="0" smtClean="0">
                <a:solidFill>
                  <a:schemeClr val="tx1"/>
                </a:solidFill>
              </a:rPr>
              <a:t> built-in</a:t>
            </a:r>
            <a:r>
              <a:rPr lang="zh-CN" altLang="en-US" sz="2400" i="0" dirty="0">
                <a:solidFill>
                  <a:schemeClr val="tx1"/>
                </a:solidFill>
              </a:rPr>
              <a:t> </a:t>
            </a:r>
            <a:r>
              <a:rPr lang="en-US" altLang="zh-CN" sz="2400" i="0" dirty="0" smtClean="0">
                <a:solidFill>
                  <a:schemeClr val="tx1"/>
                </a:solidFill>
              </a:rPr>
              <a:t>certificate validation, </a:t>
            </a:r>
            <a:r>
              <a:rPr lang="en-US" altLang="zh-CN" sz="2400" i="0" dirty="0">
                <a:solidFill>
                  <a:schemeClr val="tx1"/>
                </a:solidFill>
              </a:rPr>
              <a:t>but </a:t>
            </a:r>
            <a:r>
              <a:rPr lang="en-US" altLang="zh-CN" sz="2400" b="1" i="0" dirty="0">
                <a:solidFill>
                  <a:srgbClr val="FF0000"/>
                </a:solidFill>
              </a:rPr>
              <a:t>fail to </a:t>
            </a:r>
            <a:r>
              <a:rPr lang="en-US" altLang="zh-CN" sz="2400" b="1" i="0" dirty="0" smtClean="0">
                <a:solidFill>
                  <a:srgbClr val="FF0000"/>
                </a:solidFill>
              </a:rPr>
              <a:t>enforcement this validation during handshake</a:t>
            </a:r>
          </a:p>
        </p:txBody>
      </p:sp>
    </p:spTree>
    <p:extLst>
      <p:ext uri="{BB962C8B-B14F-4D97-AF65-F5344CB8AC3E}">
        <p14:creationId xmlns:p14="http://schemas.microsoft.com/office/powerpoint/2010/main" val="267024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P spid="19" grpId="0" animBg="1"/>
      <p:bldP spid="20" grpId="0" animBg="1"/>
      <p:bldP spid="22" grpId="0" animBg="1"/>
      <p:bldP spid="23" grpId="0"/>
      <p:bldP spid="26" grpId="0"/>
      <p:bldP spid="29" grpId="0"/>
      <p:bldP spid="33" grpId="0"/>
      <p:bldP spid="3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229600" cy="1143000"/>
          </a:xfrm>
        </p:spPr>
        <p:txBody>
          <a:bodyPr/>
          <a:lstStyle/>
          <a:p>
            <a:r>
              <a:rPr lang="en-US" altLang="zh-CN" sz="4000" dirty="0"/>
              <a:t>A Motivating </a:t>
            </a:r>
            <a:r>
              <a:rPr lang="en-US" altLang="zh-CN" sz="4000" dirty="0" smtClean="0"/>
              <a:t>Example Cont’d</a:t>
            </a:r>
            <a:endParaRPr lang="en-US" sz="4000" dirty="0"/>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24</a:t>
            </a:fld>
            <a:endParaRPr lang="en-US" altLang="zh-CN" dirty="0"/>
          </a:p>
        </p:txBody>
      </p:sp>
      <p:sp>
        <p:nvSpPr>
          <p:cNvPr id="3" name="Flowchart: Alternate Process 2"/>
          <p:cNvSpPr/>
          <p:nvPr/>
        </p:nvSpPr>
        <p:spPr bwMode="auto">
          <a:xfrm>
            <a:off x="685800" y="1676400"/>
            <a:ext cx="3657600" cy="4876800"/>
          </a:xfrm>
          <a:prstGeom prst="flowChartAlternateProcess">
            <a:avLst/>
          </a:prstGeom>
          <a:ln>
            <a:solidFill>
              <a:srgbClr val="7030A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5" name="Rectangle 4"/>
          <p:cNvSpPr/>
          <p:nvPr/>
        </p:nvSpPr>
        <p:spPr>
          <a:xfrm>
            <a:off x="762000" y="1768019"/>
            <a:ext cx="3581400" cy="4708981"/>
          </a:xfrm>
          <a:prstGeom prst="rect">
            <a:avLst/>
          </a:prstGeom>
        </p:spPr>
        <p:txBody>
          <a:bodyPr wrap="square">
            <a:spAutoFit/>
          </a:bodyPr>
          <a:lstStyle/>
          <a:p>
            <a:r>
              <a:rPr lang="en-US" altLang="zh-CN" sz="2000" b="1" i="0" dirty="0" err="1">
                <a:solidFill>
                  <a:schemeClr val="tx1"/>
                </a:solidFill>
                <a:latin typeface="Calibri" panose="020F0502020204030204" pitchFamily="34" charset="0"/>
              </a:rPr>
              <a:t>const</a:t>
            </a:r>
            <a:r>
              <a:rPr lang="en-US" altLang="zh-CN" sz="2000" b="1" i="0" dirty="0">
                <a:solidFill>
                  <a:srgbClr val="0000FF"/>
                </a:solidFill>
                <a:latin typeface="Calibri" panose="020F0502020204030204" pitchFamily="34" charset="0"/>
              </a:rPr>
              <a:t> </a:t>
            </a:r>
            <a:r>
              <a:rPr lang="en-US" altLang="zh-CN" sz="2000" i="0" dirty="0">
                <a:solidFill>
                  <a:schemeClr val="tx1"/>
                </a:solidFill>
                <a:latin typeface="Calibri" panose="020F0502020204030204" pitchFamily="34" charset="0"/>
              </a:rPr>
              <a:t>SSL_METHOD *method;</a:t>
            </a:r>
          </a:p>
          <a:p>
            <a:r>
              <a:rPr lang="en-US" altLang="zh-CN" sz="2000" i="0" dirty="0">
                <a:solidFill>
                  <a:schemeClr val="tx1"/>
                </a:solidFill>
                <a:latin typeface="Calibri" panose="020F0502020204030204" pitchFamily="34" charset="0"/>
              </a:rPr>
              <a:t>SSL_CTX *</a:t>
            </a:r>
            <a:r>
              <a:rPr lang="en-US" altLang="zh-CN" sz="2000" i="0" dirty="0" err="1">
                <a:solidFill>
                  <a:schemeClr val="tx1"/>
                </a:solidFill>
                <a:latin typeface="Calibri" panose="020F0502020204030204" pitchFamily="34" charset="0"/>
              </a:rPr>
              <a:t>ctx</a:t>
            </a:r>
            <a:r>
              <a:rPr lang="en-US" altLang="zh-CN" sz="2000" i="0" dirty="0">
                <a:solidFill>
                  <a:schemeClr val="tx1"/>
                </a:solidFill>
                <a:latin typeface="Calibri" panose="020F0502020204030204" pitchFamily="34" charset="0"/>
              </a:rPr>
              <a:t>;</a:t>
            </a:r>
          </a:p>
          <a:p>
            <a:r>
              <a:rPr lang="en-US" altLang="zh-CN" sz="2000" i="0" dirty="0">
                <a:solidFill>
                  <a:schemeClr val="tx1"/>
                </a:solidFill>
                <a:latin typeface="Calibri" panose="020F0502020204030204" pitchFamily="34" charset="0"/>
              </a:rPr>
              <a:t>SSL *</a:t>
            </a:r>
            <a:r>
              <a:rPr lang="en-US" altLang="zh-CN" sz="2000" i="0" dirty="0" err="1">
                <a:solidFill>
                  <a:schemeClr val="tx1"/>
                </a:solidFill>
                <a:latin typeface="Calibri" panose="020F0502020204030204" pitchFamily="34" charset="0"/>
              </a:rPr>
              <a:t>ssl</a:t>
            </a:r>
            <a:r>
              <a:rPr lang="en-US" altLang="zh-CN" sz="2000" i="0" dirty="0">
                <a:solidFill>
                  <a:schemeClr val="tx1"/>
                </a:solidFill>
                <a:latin typeface="Calibri" panose="020F0502020204030204" pitchFamily="34" charset="0"/>
              </a:rPr>
              <a:t>;</a:t>
            </a:r>
          </a:p>
          <a:p>
            <a:r>
              <a:rPr lang="en-US" altLang="zh-CN" sz="2000" b="1" i="0" dirty="0">
                <a:solidFill>
                  <a:schemeClr val="tx1"/>
                </a:solidFill>
                <a:latin typeface="Calibri" panose="020F0502020204030204" pitchFamily="34" charset="0"/>
              </a:rPr>
              <a:t>…</a:t>
            </a:r>
          </a:p>
          <a:p>
            <a:r>
              <a:rPr lang="en-US" altLang="zh-CN" sz="2000" i="0" dirty="0" smtClean="0">
                <a:solidFill>
                  <a:schemeClr val="tx1"/>
                </a:solidFill>
                <a:latin typeface="Calibri" panose="020F0502020204030204" pitchFamily="34" charset="0"/>
              </a:rPr>
              <a:t>method =</a:t>
            </a:r>
          </a:p>
          <a:p>
            <a:r>
              <a:rPr lang="en-US" altLang="zh-CN" sz="2000" b="1" i="0" dirty="0">
                <a:solidFill>
                  <a:schemeClr val="tx1"/>
                </a:solidFill>
                <a:latin typeface="Calibri" panose="020F0502020204030204" pitchFamily="34" charset="0"/>
              </a:rPr>
              <a:t> </a:t>
            </a:r>
            <a:r>
              <a:rPr lang="en-US" altLang="zh-CN" sz="2000" b="1" i="0" dirty="0" smtClean="0">
                <a:solidFill>
                  <a:schemeClr val="tx1"/>
                </a:solidFill>
                <a:latin typeface="Calibri" panose="020F0502020204030204" pitchFamily="34" charset="0"/>
              </a:rPr>
              <a:t>  </a:t>
            </a:r>
            <a:r>
              <a:rPr lang="en-US" altLang="zh-CN" sz="2000" b="1" i="0" dirty="0" smtClean="0">
                <a:solidFill>
                  <a:srgbClr val="7030A0"/>
                </a:solidFill>
                <a:latin typeface="Calibri" panose="020F0502020204030204" pitchFamily="34" charset="0"/>
              </a:rPr>
              <a:t>TLSv1_client_method</a:t>
            </a:r>
            <a:r>
              <a:rPr lang="en-US" altLang="zh-CN" sz="2000" i="0" dirty="0">
                <a:solidFill>
                  <a:schemeClr val="tx1"/>
                </a:solidFill>
                <a:latin typeface="Calibri" panose="020F0502020204030204" pitchFamily="34" charset="0"/>
              </a:rPr>
              <a:t>();</a:t>
            </a:r>
          </a:p>
          <a:p>
            <a:r>
              <a:rPr lang="en-US" altLang="zh-CN" sz="2000" b="1" i="0" dirty="0">
                <a:solidFill>
                  <a:schemeClr val="tx1"/>
                </a:solidFill>
                <a:latin typeface="Calibri" panose="020F0502020204030204" pitchFamily="34" charset="0"/>
              </a:rPr>
              <a:t>...</a:t>
            </a:r>
          </a:p>
          <a:p>
            <a:r>
              <a:rPr lang="en-US" altLang="zh-CN" sz="2000" b="1" i="0" dirty="0" err="1" smtClean="0">
                <a:solidFill>
                  <a:schemeClr val="tx1"/>
                </a:solidFill>
                <a:latin typeface="Calibri" panose="020F0502020204030204" pitchFamily="34" charset="0"/>
              </a:rPr>
              <a:t>ctx</a:t>
            </a:r>
            <a:r>
              <a:rPr lang="en-US" altLang="zh-CN" sz="2000" b="1" i="0" dirty="0" smtClean="0">
                <a:solidFill>
                  <a:schemeClr val="tx1"/>
                </a:solidFill>
                <a:latin typeface="Calibri" panose="020F0502020204030204" pitchFamily="34" charset="0"/>
              </a:rPr>
              <a:t> </a:t>
            </a:r>
            <a:r>
              <a:rPr lang="en-US" altLang="zh-CN" sz="2000" i="0" dirty="0">
                <a:solidFill>
                  <a:schemeClr val="tx1"/>
                </a:solidFill>
                <a:latin typeface="Calibri" panose="020F0502020204030204" pitchFamily="34" charset="0"/>
              </a:rPr>
              <a:t>=</a:t>
            </a:r>
            <a:r>
              <a:rPr lang="en-US" altLang="zh-CN" sz="2000" i="0" dirty="0">
                <a:latin typeface="Calibri" panose="020F0502020204030204" pitchFamily="34" charset="0"/>
              </a:rPr>
              <a:t> </a:t>
            </a:r>
            <a:r>
              <a:rPr lang="en-US" altLang="zh-CN" sz="2000" b="1" i="0" dirty="0" err="1">
                <a:solidFill>
                  <a:srgbClr val="7030A0"/>
                </a:solidFill>
                <a:latin typeface="Calibri" panose="020F0502020204030204" pitchFamily="34" charset="0"/>
              </a:rPr>
              <a:t>SSL_CTX_new</a:t>
            </a:r>
            <a:r>
              <a:rPr lang="en-US" altLang="zh-CN" sz="2000" i="0" dirty="0">
                <a:solidFill>
                  <a:schemeClr val="tx1"/>
                </a:solidFill>
                <a:latin typeface="Calibri" panose="020F0502020204030204" pitchFamily="34" charset="0"/>
              </a:rPr>
              <a:t>(method);</a:t>
            </a:r>
          </a:p>
          <a:p>
            <a:r>
              <a:rPr lang="en-US" altLang="zh-CN" sz="2000" b="1" i="0" dirty="0">
                <a:solidFill>
                  <a:schemeClr val="tx1"/>
                </a:solidFill>
                <a:latin typeface="Calibri" panose="020F0502020204030204" pitchFamily="34" charset="0"/>
              </a:rPr>
              <a:t>...</a:t>
            </a:r>
          </a:p>
          <a:p>
            <a:r>
              <a:rPr lang="en-US" altLang="zh-CN" sz="2000" b="1" i="0" dirty="0" err="1" smtClean="0">
                <a:solidFill>
                  <a:schemeClr val="tx1"/>
                </a:solidFill>
                <a:latin typeface="Calibri" panose="020F0502020204030204" pitchFamily="34" charset="0"/>
              </a:rPr>
              <a:t>ssl</a:t>
            </a:r>
            <a:r>
              <a:rPr lang="en-US" altLang="zh-CN" sz="2000" b="1" i="0" dirty="0" smtClean="0">
                <a:solidFill>
                  <a:schemeClr val="tx1"/>
                </a:solidFill>
                <a:latin typeface="Calibri" panose="020F0502020204030204" pitchFamily="34" charset="0"/>
              </a:rPr>
              <a:t> </a:t>
            </a:r>
            <a:r>
              <a:rPr lang="en-US" altLang="zh-CN" sz="2000" i="0" dirty="0">
                <a:solidFill>
                  <a:schemeClr val="tx1"/>
                </a:solidFill>
                <a:latin typeface="Calibri" panose="020F0502020204030204" pitchFamily="34" charset="0"/>
              </a:rPr>
              <a:t>=</a:t>
            </a:r>
            <a:r>
              <a:rPr lang="en-US" altLang="zh-CN" sz="2000" i="0" dirty="0">
                <a:latin typeface="Calibri" panose="020F0502020204030204" pitchFamily="34" charset="0"/>
              </a:rPr>
              <a:t> </a:t>
            </a:r>
            <a:r>
              <a:rPr lang="en-US" altLang="zh-CN" sz="2000" b="1" i="0" dirty="0" err="1">
                <a:solidFill>
                  <a:srgbClr val="7030A0"/>
                </a:solidFill>
                <a:latin typeface="Calibri" panose="020F0502020204030204" pitchFamily="34" charset="0"/>
              </a:rPr>
              <a:t>SSL_new</a:t>
            </a:r>
            <a:r>
              <a:rPr lang="en-US" altLang="zh-CN" sz="2000" i="0" dirty="0">
                <a:solidFill>
                  <a:schemeClr val="tx1"/>
                </a:solidFill>
                <a:latin typeface="Calibri" panose="020F0502020204030204" pitchFamily="34" charset="0"/>
              </a:rPr>
              <a:t>(</a:t>
            </a:r>
            <a:r>
              <a:rPr lang="en-US" altLang="zh-CN" sz="2000" b="1" i="0" dirty="0" err="1">
                <a:solidFill>
                  <a:schemeClr val="tx1"/>
                </a:solidFill>
                <a:latin typeface="Calibri" panose="020F0502020204030204" pitchFamily="34" charset="0"/>
              </a:rPr>
              <a:t>ctx</a:t>
            </a:r>
            <a:r>
              <a:rPr lang="en-US" altLang="zh-CN" sz="2000" i="0" dirty="0">
                <a:solidFill>
                  <a:schemeClr val="tx1"/>
                </a:solidFill>
                <a:latin typeface="Calibri" panose="020F0502020204030204" pitchFamily="34" charset="0"/>
              </a:rPr>
              <a:t>);</a:t>
            </a:r>
          </a:p>
          <a:p>
            <a:r>
              <a:rPr lang="en-US" altLang="zh-CN" sz="2000" b="1" i="0" dirty="0">
                <a:solidFill>
                  <a:schemeClr val="tx1"/>
                </a:solidFill>
                <a:latin typeface="Calibri" panose="020F0502020204030204" pitchFamily="34" charset="0"/>
              </a:rPr>
              <a:t>...</a:t>
            </a:r>
          </a:p>
          <a:p>
            <a:r>
              <a:rPr lang="en-US" altLang="zh-CN" sz="2000" b="1" i="0" dirty="0" err="1" smtClean="0">
                <a:solidFill>
                  <a:srgbClr val="7030A0"/>
                </a:solidFill>
                <a:latin typeface="Calibri" panose="020F0502020204030204" pitchFamily="34" charset="0"/>
              </a:rPr>
              <a:t>SSL_CTX_set_verify</a:t>
            </a:r>
            <a:r>
              <a:rPr lang="en-US" altLang="zh-CN" sz="2000" i="0" dirty="0" smtClean="0">
                <a:solidFill>
                  <a:schemeClr val="tx1"/>
                </a:solidFill>
                <a:latin typeface="Calibri" panose="020F0502020204030204" pitchFamily="34" charset="0"/>
              </a:rPr>
              <a:t>(</a:t>
            </a:r>
            <a:r>
              <a:rPr lang="en-US" altLang="zh-CN" sz="2000" b="1" i="0" dirty="0" err="1" smtClean="0">
                <a:solidFill>
                  <a:schemeClr val="tx1"/>
                </a:solidFill>
                <a:latin typeface="Calibri" panose="020F0502020204030204" pitchFamily="34" charset="0"/>
              </a:rPr>
              <a:t>ctx</a:t>
            </a:r>
            <a:r>
              <a:rPr lang="en-US" altLang="zh-CN" sz="2000" i="0" dirty="0">
                <a:solidFill>
                  <a:schemeClr val="tx1"/>
                </a:solidFill>
                <a:latin typeface="Calibri" panose="020F0502020204030204" pitchFamily="34" charset="0"/>
              </a:rPr>
              <a:t>,</a:t>
            </a:r>
            <a:r>
              <a:rPr lang="en-US" altLang="zh-CN" sz="2000" i="0" dirty="0">
                <a:latin typeface="Calibri" panose="020F0502020204030204" pitchFamily="34" charset="0"/>
              </a:rPr>
              <a:t> </a:t>
            </a:r>
            <a:endParaRPr lang="en-US" altLang="zh-CN" sz="2000" i="0" dirty="0" smtClean="0">
              <a:latin typeface="Calibri" panose="020F0502020204030204" pitchFamily="34" charset="0"/>
            </a:endParaRPr>
          </a:p>
          <a:p>
            <a:r>
              <a:rPr lang="en-US" altLang="zh-CN" sz="2000" b="1" i="0" dirty="0">
                <a:solidFill>
                  <a:srgbClr val="FF0000"/>
                </a:solidFill>
                <a:latin typeface="Calibri" panose="020F0502020204030204" pitchFamily="34" charset="0"/>
              </a:rPr>
              <a:t>	</a:t>
            </a:r>
            <a:r>
              <a:rPr lang="en-US" altLang="zh-CN" sz="2000" b="1" dirty="0" smtClean="0">
                <a:solidFill>
                  <a:srgbClr val="FF0000"/>
                </a:solidFill>
                <a:latin typeface="Calibri" panose="020F0502020204030204" pitchFamily="34" charset="0"/>
              </a:rPr>
              <a:t>SSL_VERIFY_PEER</a:t>
            </a:r>
            <a:r>
              <a:rPr lang="en-US" altLang="zh-CN" sz="2000" i="0" dirty="0" smtClean="0">
                <a:solidFill>
                  <a:schemeClr val="tx1"/>
                </a:solidFill>
                <a:latin typeface="Calibri" panose="020F0502020204030204" pitchFamily="34" charset="0"/>
              </a:rPr>
              <a:t>,...);</a:t>
            </a:r>
            <a:endParaRPr lang="en-US" altLang="zh-CN" sz="2000" i="0" dirty="0">
              <a:solidFill>
                <a:schemeClr val="tx1"/>
              </a:solidFill>
              <a:latin typeface="Calibri" panose="020F0502020204030204" pitchFamily="34" charset="0"/>
            </a:endParaRPr>
          </a:p>
          <a:p>
            <a:r>
              <a:rPr lang="en-US" altLang="zh-CN" sz="2000" b="1" i="0" dirty="0">
                <a:solidFill>
                  <a:schemeClr val="tx1"/>
                </a:solidFill>
                <a:latin typeface="Calibri" panose="020F0502020204030204" pitchFamily="34" charset="0"/>
              </a:rPr>
              <a:t>...</a:t>
            </a:r>
          </a:p>
          <a:p>
            <a:r>
              <a:rPr lang="en-US" altLang="zh-CN" sz="2000" b="1" i="0" dirty="0" err="1" smtClean="0">
                <a:solidFill>
                  <a:srgbClr val="7030A0"/>
                </a:solidFill>
                <a:latin typeface="Calibri" panose="020F0502020204030204" pitchFamily="34" charset="0"/>
              </a:rPr>
              <a:t>SSL_connect</a:t>
            </a:r>
            <a:r>
              <a:rPr lang="en-US" altLang="zh-CN" sz="2000" i="0" dirty="0" smtClean="0">
                <a:solidFill>
                  <a:schemeClr val="tx1"/>
                </a:solidFill>
                <a:latin typeface="Calibri" panose="020F0502020204030204" pitchFamily="34" charset="0"/>
              </a:rPr>
              <a:t>(</a:t>
            </a:r>
            <a:r>
              <a:rPr lang="en-US" altLang="zh-CN" sz="2000" b="1" i="0" dirty="0" err="1" smtClean="0">
                <a:solidFill>
                  <a:schemeClr val="tx1"/>
                </a:solidFill>
                <a:latin typeface="Calibri" panose="020F0502020204030204" pitchFamily="34" charset="0"/>
              </a:rPr>
              <a:t>ssl</a:t>
            </a:r>
            <a:r>
              <a:rPr lang="en-US" altLang="zh-CN" sz="2000" i="0" dirty="0">
                <a:solidFill>
                  <a:schemeClr val="tx1"/>
                </a:solidFill>
                <a:latin typeface="Calibri" panose="020F0502020204030204" pitchFamily="34" charset="0"/>
              </a:rPr>
              <a:t>);</a:t>
            </a:r>
          </a:p>
        </p:txBody>
      </p:sp>
      <p:sp>
        <p:nvSpPr>
          <p:cNvPr id="9" name="Rectangle 3"/>
          <p:cNvSpPr txBox="1">
            <a:spLocks noChangeArrowheads="1"/>
          </p:cNvSpPr>
          <p:nvPr/>
        </p:nvSpPr>
        <p:spPr bwMode="auto">
          <a:xfrm>
            <a:off x="1219200" y="1066800"/>
            <a:ext cx="7467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buFontTx/>
              <a:buNone/>
            </a:pPr>
            <a:r>
              <a:rPr lang="en-US" altLang="zh-CN" sz="2800" b="1" i="0" kern="0" dirty="0" smtClean="0">
                <a:solidFill>
                  <a:srgbClr val="7030A0"/>
                </a:solidFill>
              </a:rPr>
              <a:t>Fix</a:t>
            </a:r>
            <a:r>
              <a:rPr lang="en-US" altLang="zh-CN" sz="2800" i="0" kern="0" dirty="0" smtClean="0"/>
              <a:t> of </a:t>
            </a:r>
            <a:r>
              <a:rPr lang="en-US" altLang="zh-CN" sz="2800" b="1" kern="0" dirty="0" smtClean="0"/>
              <a:t>Vulnerable </a:t>
            </a:r>
            <a:r>
              <a:rPr lang="en-US" altLang="zh-CN" sz="2800" b="1" kern="0" dirty="0" smtClean="0"/>
              <a:t>example</a:t>
            </a:r>
            <a:endParaRPr lang="en-US" altLang="zh-CN" sz="2800" b="1" kern="0" dirty="0">
              <a:solidFill>
                <a:srgbClr val="7030A0"/>
              </a:solidFill>
            </a:endParaRPr>
          </a:p>
        </p:txBody>
      </p:sp>
      <p:sp>
        <p:nvSpPr>
          <p:cNvPr id="22" name="Rectangle 21"/>
          <p:cNvSpPr/>
          <p:nvPr/>
        </p:nvSpPr>
        <p:spPr bwMode="auto">
          <a:xfrm>
            <a:off x="762000" y="5171279"/>
            <a:ext cx="3429000" cy="616546"/>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cxnSp>
        <p:nvCxnSpPr>
          <p:cNvPr id="36" name="Straight Arrow Connector 35"/>
          <p:cNvCxnSpPr/>
          <p:nvPr/>
        </p:nvCxnSpPr>
        <p:spPr bwMode="auto">
          <a:xfrm flipV="1">
            <a:off x="4191000" y="4176798"/>
            <a:ext cx="688099" cy="1334550"/>
          </a:xfrm>
          <a:prstGeom prst="straightConnector1">
            <a:avLst/>
          </a:prstGeom>
          <a:ln>
            <a:solidFill>
              <a:srgbClr val="FF0000"/>
            </a:solidFill>
            <a:headEnd type="none" w="med" len="med"/>
            <a:tailEnd type="triangle"/>
          </a:ln>
        </p:spPr>
        <p:style>
          <a:lnRef idx="3">
            <a:schemeClr val="dk1"/>
          </a:lnRef>
          <a:fillRef idx="0">
            <a:schemeClr val="dk1"/>
          </a:fillRef>
          <a:effectRef idx="2">
            <a:schemeClr val="dk1"/>
          </a:effectRef>
          <a:fontRef idx="minor">
            <a:schemeClr val="tx1"/>
          </a:fontRef>
        </p:style>
      </p:cxnSp>
      <p:sp>
        <p:nvSpPr>
          <p:cNvPr id="38" name="TextBox 37"/>
          <p:cNvSpPr txBox="1"/>
          <p:nvPr/>
        </p:nvSpPr>
        <p:spPr>
          <a:xfrm>
            <a:off x="4953000" y="3329970"/>
            <a:ext cx="3923703" cy="2308324"/>
          </a:xfrm>
          <a:prstGeom prst="rect">
            <a:avLst/>
          </a:prstGeom>
          <a:noFill/>
        </p:spPr>
        <p:txBody>
          <a:bodyPr wrap="square" rtlCol="0">
            <a:spAutoFit/>
          </a:bodyPr>
          <a:lstStyle/>
          <a:p>
            <a:pPr>
              <a:buNone/>
            </a:pPr>
            <a:r>
              <a:rPr lang="en-US" altLang="zh-CN" sz="2400" i="0" dirty="0">
                <a:solidFill>
                  <a:schemeClr val="tx1"/>
                </a:solidFill>
              </a:rPr>
              <a:t>Use </a:t>
            </a:r>
            <a:r>
              <a:rPr lang="en-US" altLang="zh-CN" sz="2400" b="1" dirty="0" smtClean="0">
                <a:solidFill>
                  <a:srgbClr val="7030A0"/>
                </a:solidFill>
              </a:rPr>
              <a:t>SSL_VERIFY_PEER</a:t>
            </a:r>
            <a:r>
              <a:rPr lang="en-US" altLang="zh-CN" sz="2400" i="0" dirty="0" smtClean="0">
                <a:solidFill>
                  <a:schemeClr val="tx1"/>
                </a:solidFill>
              </a:rPr>
              <a:t> flag instead </a:t>
            </a:r>
            <a:r>
              <a:rPr lang="en-US" altLang="zh-CN" sz="2400" i="0" dirty="0">
                <a:solidFill>
                  <a:schemeClr val="tx1"/>
                </a:solidFill>
              </a:rPr>
              <a:t>of </a:t>
            </a:r>
            <a:r>
              <a:rPr lang="en-US" altLang="zh-CN" sz="2400" b="1" dirty="0" smtClean="0">
                <a:solidFill>
                  <a:srgbClr val="7030A0"/>
                </a:solidFill>
              </a:rPr>
              <a:t>SSL_VERIFY_NONE</a:t>
            </a:r>
            <a:r>
              <a:rPr lang="en-US" altLang="zh-CN" sz="2400" i="0" dirty="0" smtClean="0">
                <a:solidFill>
                  <a:schemeClr val="tx1"/>
                </a:solidFill>
              </a:rPr>
              <a:t> to </a:t>
            </a:r>
            <a:r>
              <a:rPr lang="en-US" altLang="zh-CN" sz="2400" b="1" i="0" dirty="0" smtClean="0">
                <a:solidFill>
                  <a:srgbClr val="FF0000"/>
                </a:solidFill>
              </a:rPr>
              <a:t>enforce </a:t>
            </a:r>
            <a:r>
              <a:rPr lang="en-US" altLang="zh-CN" sz="2400" b="1" i="0" dirty="0" err="1" smtClean="0">
                <a:solidFill>
                  <a:srgbClr val="FF0000"/>
                </a:solidFill>
              </a:rPr>
              <a:t>OpenSSL</a:t>
            </a:r>
            <a:r>
              <a:rPr lang="en-US" altLang="zh-CN" sz="2400" b="1" i="0" dirty="0" smtClean="0">
                <a:solidFill>
                  <a:srgbClr val="FF0000"/>
                </a:solidFill>
              </a:rPr>
              <a:t> built-in certificate validation during handshake</a:t>
            </a:r>
            <a:r>
              <a:rPr lang="en-US" altLang="zh-CN" sz="2400" i="0" dirty="0" smtClean="0">
                <a:solidFill>
                  <a:schemeClr val="tx1"/>
                </a:solidFill>
              </a:rPr>
              <a:t>. </a:t>
            </a:r>
            <a:endParaRPr lang="en-US" altLang="zh-CN" sz="2400" b="1" i="0" dirty="0" smtClean="0">
              <a:solidFill>
                <a:srgbClr val="FF0000"/>
              </a:solidFill>
            </a:endParaRPr>
          </a:p>
        </p:txBody>
      </p:sp>
    </p:spTree>
    <p:extLst>
      <p:ext uri="{BB962C8B-B14F-4D97-AF65-F5344CB8AC3E}">
        <p14:creationId xmlns:p14="http://schemas.microsoft.com/office/powerpoint/2010/main" val="110987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500"/>
                                        <p:tgtEl>
                                          <p:spTgt spid="3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fade">
                                      <p:cBhvr>
                                        <p:cTn id="15"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3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12"/>
          </p:nvPr>
        </p:nvSpPr>
        <p:spPr>
          <a:noFill/>
        </p:spPr>
        <p:txBody>
          <a:bodyPr/>
          <a:lstStyle/>
          <a:p>
            <a:fld id="{F9C57399-60F3-4ED2-B306-C3627E3A7CB1}" type="slidenum">
              <a:rPr lang="en-US" altLang="zh-CN" smtClean="0">
                <a:latin typeface="Arial" charset="0"/>
                <a:ea typeface="宋体" charset="-122"/>
              </a:rPr>
              <a:pPr/>
              <a:t>25</a:t>
            </a:fld>
            <a:endParaRPr lang="en-US" altLang="zh-CN" smtClean="0">
              <a:latin typeface="Arial" charset="0"/>
              <a:ea typeface="宋体" charset="-122"/>
            </a:endParaRPr>
          </a:p>
        </p:txBody>
      </p:sp>
      <p:pic>
        <p:nvPicPr>
          <p:cNvPr id="5" name="Picture 4"/>
          <p:cNvPicPr>
            <a:picLocks noChangeAspect="1"/>
          </p:cNvPicPr>
          <p:nvPr/>
        </p:nvPicPr>
        <p:blipFill>
          <a:blip r:embed="rId2"/>
          <a:stretch>
            <a:fillRect/>
          </a:stretch>
        </p:blipFill>
        <p:spPr>
          <a:xfrm>
            <a:off x="1273572" y="1125235"/>
            <a:ext cx="7214921" cy="5651525"/>
          </a:xfrm>
          <a:prstGeom prst="rect">
            <a:avLst/>
          </a:prstGeom>
        </p:spPr>
      </p:pic>
      <p:sp>
        <p:nvSpPr>
          <p:cNvPr id="6" name="Title 1"/>
          <p:cNvSpPr>
            <a:spLocks noGrp="1"/>
          </p:cNvSpPr>
          <p:nvPr>
            <p:ph type="title"/>
          </p:nvPr>
        </p:nvSpPr>
        <p:spPr>
          <a:xfrm>
            <a:off x="990600" y="76200"/>
            <a:ext cx="8229600" cy="1143000"/>
          </a:xfrm>
        </p:spPr>
        <p:txBody>
          <a:bodyPr/>
          <a:lstStyle/>
          <a:p>
            <a:r>
              <a:rPr lang="en-US" sz="3600" dirty="0" err="1" smtClean="0"/>
              <a:t>OpenSSL</a:t>
            </a:r>
            <a:r>
              <a:rPr lang="en-US" sz="3600" dirty="0" smtClean="0"/>
              <a:t> API</a:t>
            </a:r>
            <a:endParaRPr lang="en-US" sz="3600" dirty="0"/>
          </a:p>
        </p:txBody>
      </p:sp>
    </p:spTree>
    <p:extLst>
      <p:ext uri="{BB962C8B-B14F-4D97-AF65-F5344CB8AC3E}">
        <p14:creationId xmlns:p14="http://schemas.microsoft.com/office/powerpoint/2010/main" val="1953758502"/>
      </p:ext>
    </p:extLst>
  </p:cSld>
  <p:clrMapOvr>
    <a:masterClrMapping/>
  </p:clrMapOvr>
  <p:transition spd="slow" advTm="12778"/>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229600" cy="1143000"/>
          </a:xfrm>
        </p:spPr>
        <p:txBody>
          <a:bodyPr/>
          <a:lstStyle/>
          <a:p>
            <a:r>
              <a:rPr lang="en-US" sz="4000" dirty="0"/>
              <a:t>Incorrect use of SSL API</a:t>
            </a:r>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26</a:t>
            </a:fld>
            <a:endParaRPr lang="en-US" altLang="zh-CN" dirty="0"/>
          </a:p>
        </p:txBody>
      </p:sp>
      <p:sp>
        <p:nvSpPr>
          <p:cNvPr id="15" name="Left-Up Arrow 14"/>
          <p:cNvSpPr/>
          <p:nvPr/>
        </p:nvSpPr>
        <p:spPr>
          <a:xfrm rot="16200000">
            <a:off x="2409778" y="2431142"/>
            <a:ext cx="1950045" cy="2780523"/>
          </a:xfrm>
          <a:prstGeom prst="leftUpArrow">
            <a:avLst>
              <a:gd name="adj1" fmla="val 7002"/>
              <a:gd name="adj2" fmla="val 5444"/>
              <a:gd name="adj3" fmla="val 5712"/>
            </a:avLst>
          </a:prstGeom>
          <a:solidFill>
            <a:srgbClr val="FF66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sp>
        <p:nvSpPr>
          <p:cNvPr id="16" name="Left-Up Arrow 15"/>
          <p:cNvSpPr/>
          <p:nvPr/>
        </p:nvSpPr>
        <p:spPr>
          <a:xfrm rot="10800000">
            <a:off x="4849670" y="2846381"/>
            <a:ext cx="2330717" cy="1950046"/>
          </a:xfrm>
          <a:prstGeom prst="leftUpArrow">
            <a:avLst>
              <a:gd name="adj1" fmla="val 7002"/>
              <a:gd name="adj2" fmla="val 5444"/>
              <a:gd name="adj3" fmla="val 5712"/>
            </a:avLst>
          </a:prstGeom>
          <a:solidFill>
            <a:srgbClr val="FF66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pic>
        <p:nvPicPr>
          <p:cNvPr id="17" name="Picture 16"/>
          <p:cNvPicPr>
            <a:picLocks noChangeAspect="1"/>
          </p:cNvPicPr>
          <p:nvPr/>
        </p:nvPicPr>
        <p:blipFill>
          <a:blip r:embed="rId2"/>
          <a:stretch>
            <a:fillRect/>
          </a:stretch>
        </p:blipFill>
        <p:spPr>
          <a:xfrm>
            <a:off x="4076327" y="2646499"/>
            <a:ext cx="1433675" cy="1273594"/>
          </a:xfrm>
          <a:prstGeom prst="rect">
            <a:avLst/>
          </a:prstGeom>
        </p:spPr>
      </p:pic>
      <p:pic>
        <p:nvPicPr>
          <p:cNvPr id="18" name="Picture 17"/>
          <p:cNvPicPr>
            <a:picLocks noChangeAspect="1"/>
          </p:cNvPicPr>
          <p:nvPr/>
        </p:nvPicPr>
        <p:blipFill>
          <a:blip r:embed="rId3"/>
          <a:stretch>
            <a:fillRect/>
          </a:stretch>
        </p:blipFill>
        <p:spPr>
          <a:xfrm>
            <a:off x="4318259" y="1274870"/>
            <a:ext cx="949810" cy="1050938"/>
          </a:xfrm>
          <a:prstGeom prst="rect">
            <a:avLst/>
          </a:prstGeom>
        </p:spPr>
      </p:pic>
      <p:pic>
        <p:nvPicPr>
          <p:cNvPr id="19" name="Picture 18"/>
          <p:cNvPicPr>
            <a:picLocks noChangeAspect="1"/>
          </p:cNvPicPr>
          <p:nvPr/>
        </p:nvPicPr>
        <p:blipFill>
          <a:blip r:embed="rId4"/>
          <a:stretch>
            <a:fillRect/>
          </a:stretch>
        </p:blipFill>
        <p:spPr>
          <a:xfrm>
            <a:off x="165466" y="1407226"/>
            <a:ext cx="4107482" cy="2765370"/>
          </a:xfrm>
          <a:prstGeom prst="rect">
            <a:avLst/>
          </a:prstGeom>
        </p:spPr>
      </p:pic>
      <p:sp>
        <p:nvSpPr>
          <p:cNvPr id="20" name="Rectangle 19"/>
          <p:cNvSpPr/>
          <p:nvPr/>
        </p:nvSpPr>
        <p:spPr>
          <a:xfrm>
            <a:off x="3384800" y="2242922"/>
            <a:ext cx="2787400" cy="553998"/>
          </a:xfrm>
          <a:prstGeom prst="rect">
            <a:avLst/>
          </a:prstGeom>
        </p:spPr>
        <p:txBody>
          <a:bodyPr wrap="square">
            <a:spAutoFit/>
          </a:bodyPr>
          <a:lstStyle/>
          <a:p>
            <a:pPr>
              <a:lnSpc>
                <a:spcPct val="150000"/>
              </a:lnSpc>
            </a:pPr>
            <a:r>
              <a:rPr lang="en-US" altLang="zh-CN" sz="2000" b="1" i="0" dirty="0" smtClean="0">
                <a:solidFill>
                  <a:srgbClr val="FF6600"/>
                </a:solidFill>
              </a:rPr>
              <a:t>Poisoned DNS cache</a:t>
            </a:r>
            <a:endParaRPr lang="en-US" altLang="zh-CN" sz="2000" b="1" i="0" dirty="0">
              <a:solidFill>
                <a:srgbClr val="FF6600"/>
              </a:solidFill>
            </a:endParaRPr>
          </a:p>
        </p:txBody>
      </p:sp>
      <p:pic>
        <p:nvPicPr>
          <p:cNvPr id="21" name="Picture 20"/>
          <p:cNvPicPr>
            <a:picLocks noChangeAspect="1"/>
          </p:cNvPicPr>
          <p:nvPr/>
        </p:nvPicPr>
        <p:blipFill>
          <a:blip r:embed="rId5"/>
          <a:stretch>
            <a:fillRect/>
          </a:stretch>
        </p:blipFill>
        <p:spPr>
          <a:xfrm>
            <a:off x="516470" y="4133019"/>
            <a:ext cx="4832576" cy="2569226"/>
          </a:xfrm>
          <a:prstGeom prst="rect">
            <a:avLst/>
          </a:prstGeom>
        </p:spPr>
      </p:pic>
      <p:pic>
        <p:nvPicPr>
          <p:cNvPr id="22" name="Picture 21"/>
          <p:cNvPicPr>
            <a:picLocks noChangeAspect="1"/>
          </p:cNvPicPr>
          <p:nvPr/>
        </p:nvPicPr>
        <p:blipFill>
          <a:blip r:embed="rId6"/>
          <a:stretch>
            <a:fillRect/>
          </a:stretch>
        </p:blipFill>
        <p:spPr>
          <a:xfrm>
            <a:off x="5139608" y="873493"/>
            <a:ext cx="3828095" cy="3469907"/>
          </a:xfrm>
          <a:prstGeom prst="rect">
            <a:avLst/>
          </a:prstGeom>
        </p:spPr>
      </p:pic>
      <p:sp>
        <p:nvSpPr>
          <p:cNvPr id="3" name="Rectangle 2"/>
          <p:cNvSpPr/>
          <p:nvPr/>
        </p:nvSpPr>
        <p:spPr>
          <a:xfrm>
            <a:off x="5423653" y="4489902"/>
            <a:ext cx="3544050" cy="1815882"/>
          </a:xfrm>
          <a:prstGeom prst="rect">
            <a:avLst/>
          </a:prstGeom>
        </p:spPr>
        <p:txBody>
          <a:bodyPr wrap="square">
            <a:spAutoFit/>
          </a:bodyPr>
          <a:lstStyle/>
          <a:p>
            <a:r>
              <a:rPr lang="en-US" altLang="zh-CN" i="0" kern="0" dirty="0">
                <a:solidFill>
                  <a:schemeClr val="tx1"/>
                </a:solidFill>
              </a:rPr>
              <a:t>Man-in-the-middle attacks caused by </a:t>
            </a:r>
            <a:r>
              <a:rPr lang="en-US" altLang="zh-CN" b="1" i="0" kern="0" dirty="0">
                <a:solidFill>
                  <a:srgbClr val="7030A0"/>
                </a:solidFill>
              </a:rPr>
              <a:t>incorrect </a:t>
            </a:r>
            <a:r>
              <a:rPr lang="en-US" altLang="zh-CN" b="1" i="0" kern="0" dirty="0" smtClean="0">
                <a:solidFill>
                  <a:srgbClr val="7030A0"/>
                </a:solidFill>
              </a:rPr>
              <a:t>hostname validation</a:t>
            </a:r>
            <a:r>
              <a:rPr lang="en-US" altLang="zh-CN" i="0" kern="0" dirty="0" smtClean="0"/>
              <a:t>.</a:t>
            </a:r>
            <a:endParaRPr lang="en-US" altLang="zh-CN" i="0" kern="0" dirty="0"/>
          </a:p>
        </p:txBody>
      </p:sp>
    </p:spTree>
    <p:extLst>
      <p:ext uri="{BB962C8B-B14F-4D97-AF65-F5344CB8AC3E}">
        <p14:creationId xmlns:p14="http://schemas.microsoft.com/office/powerpoint/2010/main" val="2271280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2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229600" cy="1143000"/>
          </a:xfrm>
        </p:spPr>
        <p:txBody>
          <a:bodyPr/>
          <a:lstStyle/>
          <a:p>
            <a:r>
              <a:rPr lang="en-US" sz="3600" dirty="0"/>
              <a:t>Measurement results</a:t>
            </a:r>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27</a:t>
            </a:fld>
            <a:endParaRPr lang="en-US" altLang="zh-CN" dirty="0"/>
          </a:p>
        </p:txBody>
      </p:sp>
      <p:graphicFrame>
        <p:nvGraphicFramePr>
          <p:cNvPr id="5" name="Chart 4"/>
          <p:cNvGraphicFramePr/>
          <p:nvPr>
            <p:extLst>
              <p:ext uri="{D42A27DB-BD31-4B8C-83A1-F6EECF244321}">
                <p14:modId xmlns:p14="http://schemas.microsoft.com/office/powerpoint/2010/main" val="3454317292"/>
              </p:ext>
            </p:extLst>
          </p:nvPr>
        </p:nvGraphicFramePr>
        <p:xfrm>
          <a:off x="533400" y="990600"/>
          <a:ext cx="4095449" cy="47204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extLst>
              <p:ext uri="{D42A27DB-BD31-4B8C-83A1-F6EECF244321}">
                <p14:modId xmlns:p14="http://schemas.microsoft.com/office/powerpoint/2010/main" val="3466700955"/>
              </p:ext>
            </p:extLst>
          </p:nvPr>
        </p:nvGraphicFramePr>
        <p:xfrm>
          <a:off x="4982085" y="990601"/>
          <a:ext cx="3893234" cy="51054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65169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6"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12"/>
          </p:nvPr>
        </p:nvSpPr>
        <p:spPr>
          <a:noFill/>
        </p:spPr>
        <p:txBody>
          <a:bodyPr/>
          <a:lstStyle/>
          <a:p>
            <a:fld id="{F9C57399-60F3-4ED2-B306-C3627E3A7CB1}" type="slidenum">
              <a:rPr lang="en-US" altLang="zh-CN" smtClean="0">
                <a:latin typeface="Arial" charset="0"/>
                <a:ea typeface="宋体" charset="-122"/>
              </a:rPr>
              <a:pPr/>
              <a:t>28</a:t>
            </a:fld>
            <a:endParaRPr lang="en-US" altLang="zh-CN" smtClean="0">
              <a:latin typeface="Arial" charset="0"/>
              <a:ea typeface="宋体" charset="-122"/>
            </a:endParaRPr>
          </a:p>
        </p:txBody>
      </p:sp>
      <p:sp>
        <p:nvSpPr>
          <p:cNvPr id="6" name="Title 1"/>
          <p:cNvSpPr>
            <a:spLocks noGrp="1"/>
          </p:cNvSpPr>
          <p:nvPr>
            <p:ph type="title"/>
          </p:nvPr>
        </p:nvSpPr>
        <p:spPr>
          <a:xfrm>
            <a:off x="990600" y="76200"/>
            <a:ext cx="8229600" cy="1143000"/>
          </a:xfrm>
        </p:spPr>
        <p:txBody>
          <a:bodyPr/>
          <a:lstStyle/>
          <a:p>
            <a:r>
              <a:rPr lang="en-US" sz="3600" dirty="0" smtClean="0"/>
              <a:t>Accuracy</a:t>
            </a:r>
            <a:endParaRPr lang="en-US" sz="3600" dirty="0"/>
          </a:p>
        </p:txBody>
      </p:sp>
    </p:spTree>
    <p:extLst>
      <p:ext uri="{BB962C8B-B14F-4D97-AF65-F5344CB8AC3E}">
        <p14:creationId xmlns:p14="http://schemas.microsoft.com/office/powerpoint/2010/main" val="312616311"/>
      </p:ext>
    </p:extLst>
  </p:cSld>
  <p:clrMapOvr>
    <a:masterClrMapping/>
  </p:clrMapOvr>
  <p:transition spd="slow" advTm="12778"/>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12"/>
          </p:nvPr>
        </p:nvSpPr>
        <p:spPr>
          <a:noFill/>
        </p:spPr>
        <p:txBody>
          <a:bodyPr/>
          <a:lstStyle/>
          <a:p>
            <a:fld id="{F9C57399-60F3-4ED2-B306-C3627E3A7CB1}" type="slidenum">
              <a:rPr lang="en-US" altLang="zh-CN" smtClean="0">
                <a:latin typeface="Arial" charset="0"/>
                <a:ea typeface="宋体" charset="-122"/>
              </a:rPr>
              <a:pPr/>
              <a:t>29</a:t>
            </a:fld>
            <a:endParaRPr lang="en-US" altLang="zh-CN" smtClean="0">
              <a:latin typeface="Arial" charset="0"/>
              <a:ea typeface="宋体" charset="-122"/>
            </a:endParaRPr>
          </a:p>
        </p:txBody>
      </p:sp>
      <p:sp>
        <p:nvSpPr>
          <p:cNvPr id="6" name="Title 1"/>
          <p:cNvSpPr>
            <a:spLocks noGrp="1"/>
          </p:cNvSpPr>
          <p:nvPr>
            <p:ph type="title"/>
          </p:nvPr>
        </p:nvSpPr>
        <p:spPr>
          <a:xfrm>
            <a:off x="990600" y="76200"/>
            <a:ext cx="8229600" cy="1143000"/>
          </a:xfrm>
        </p:spPr>
        <p:txBody>
          <a:bodyPr/>
          <a:lstStyle/>
          <a:p>
            <a:r>
              <a:rPr lang="en-US" sz="3600" dirty="0" smtClean="0"/>
              <a:t>Static Analysis</a:t>
            </a:r>
            <a:endParaRPr lang="en-US" sz="3600" dirty="0"/>
          </a:p>
        </p:txBody>
      </p:sp>
    </p:spTree>
    <p:extLst>
      <p:ext uri="{BB962C8B-B14F-4D97-AF65-F5344CB8AC3E}">
        <p14:creationId xmlns:p14="http://schemas.microsoft.com/office/powerpoint/2010/main" val="1336246354"/>
      </p:ext>
    </p:extLst>
  </p:cSld>
  <p:clrMapOvr>
    <a:masterClrMapping/>
  </p:clrMapOvr>
  <p:transition spd="slow" advTm="12778"/>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D5811D8-7EB8-4DD9-B8EA-8841C19BEEBE}" type="slidenum">
              <a:rPr lang="en-US" altLang="zh-CN" sz="1400" i="0">
                <a:solidFill>
                  <a:schemeClr val="tx1"/>
                </a:solidFill>
              </a:rPr>
              <a:pPr algn="r"/>
              <a:t>3</a:t>
            </a:fld>
            <a:endParaRPr lang="en-US" altLang="zh-CN" sz="1400" i="0">
              <a:solidFill>
                <a:schemeClr val="tx1"/>
              </a:solidFill>
            </a:endParaRPr>
          </a:p>
        </p:txBody>
      </p:sp>
      <p:sp>
        <p:nvSpPr>
          <p:cNvPr id="26626"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F4B8BFF3-12E8-4BBF-9E8B-F999E499B887}" type="slidenum">
              <a:rPr lang="en-US" altLang="zh-CN" sz="1400" i="0">
                <a:solidFill>
                  <a:schemeClr val="tx1"/>
                </a:solidFill>
              </a:rPr>
              <a:pPr algn="r"/>
              <a:t>3</a:t>
            </a:fld>
            <a:endParaRPr lang="en-US" altLang="zh-CN" sz="1400" i="0">
              <a:solidFill>
                <a:schemeClr val="tx1"/>
              </a:solidFill>
            </a:endParaRPr>
          </a:p>
        </p:txBody>
      </p:sp>
      <p:sp>
        <p:nvSpPr>
          <p:cNvPr id="26627" name="Rectangle 3"/>
          <p:cNvSpPr>
            <a:spLocks noGrp="1" noChangeArrowheads="1"/>
          </p:cNvSpPr>
          <p:nvPr>
            <p:ph type="body" idx="4294967295"/>
          </p:nvPr>
        </p:nvSpPr>
        <p:spPr>
          <a:xfrm>
            <a:off x="781050" y="1133622"/>
            <a:ext cx="7734300" cy="1371600"/>
          </a:xfrm>
        </p:spPr>
        <p:txBody>
          <a:bodyPr/>
          <a:lstStyle/>
          <a:p>
            <a:pPr eaLnBrk="1" hangingPunct="1">
              <a:buFontTx/>
              <a:buNone/>
            </a:pPr>
            <a:r>
              <a:rPr lang="en-US" altLang="zh-CN" sz="2800" dirty="0" smtClean="0"/>
              <a:t>    Many application vulnerabilities due to </a:t>
            </a:r>
            <a:r>
              <a:rPr lang="en-US" altLang="zh-CN" sz="2800" b="1" i="1" dirty="0" smtClean="0">
                <a:solidFill>
                  <a:srgbClr val="7030A0"/>
                </a:solidFill>
              </a:rPr>
              <a:t>improper </a:t>
            </a:r>
            <a:r>
              <a:rPr lang="en-US" altLang="zh-CN" sz="2800" b="1" i="1" dirty="0">
                <a:solidFill>
                  <a:srgbClr val="7030A0"/>
                </a:solidFill>
              </a:rPr>
              <a:t>usage of </a:t>
            </a:r>
            <a:r>
              <a:rPr lang="en-US" altLang="zh-CN" sz="2800" b="1" i="1" dirty="0" smtClean="0">
                <a:solidFill>
                  <a:srgbClr val="7030A0"/>
                </a:solidFill>
              </a:rPr>
              <a:t>SSL/TLS </a:t>
            </a:r>
            <a:r>
              <a:rPr lang="en-US" altLang="zh-CN" sz="2800" dirty="0" smtClean="0"/>
              <a:t>are mentioned in previous papers.</a:t>
            </a:r>
            <a:endParaRPr lang="en-US" altLang="zh-CN" sz="1600" dirty="0" smtClean="0"/>
          </a:p>
        </p:txBody>
      </p:sp>
      <p:sp>
        <p:nvSpPr>
          <p:cNvPr id="2" name="Rectangle 1"/>
          <p:cNvSpPr/>
          <p:nvPr/>
        </p:nvSpPr>
        <p:spPr>
          <a:xfrm>
            <a:off x="914400" y="2681203"/>
            <a:ext cx="7600950" cy="609398"/>
          </a:xfrm>
          <a:prstGeom prst="rect">
            <a:avLst/>
          </a:prstGeom>
        </p:spPr>
        <p:txBody>
          <a:bodyPr wrap="square">
            <a:spAutoFit/>
          </a:bodyPr>
          <a:lstStyle/>
          <a:p>
            <a:pPr marL="342900" indent="-342900">
              <a:lnSpc>
                <a:spcPct val="120000"/>
              </a:lnSpc>
              <a:buFont typeface="Wingdings" panose="05000000000000000000" pitchFamily="2" charset="2"/>
              <a:buChar char="l"/>
            </a:pPr>
            <a:r>
              <a:rPr lang="en-US" altLang="zh-CN" dirty="0" err="1" smtClean="0">
                <a:solidFill>
                  <a:schemeClr val="tx1"/>
                </a:solidFill>
              </a:rPr>
              <a:t>Georgiev</a:t>
            </a:r>
            <a:r>
              <a:rPr lang="en-US" altLang="zh-CN" dirty="0">
                <a:solidFill>
                  <a:schemeClr val="tx1"/>
                </a:solidFill>
              </a:rPr>
              <a:t> </a:t>
            </a:r>
            <a:r>
              <a:rPr lang="en-US" altLang="zh-CN" dirty="0" smtClean="0">
                <a:solidFill>
                  <a:schemeClr val="tx1"/>
                </a:solidFill>
              </a:rPr>
              <a:t>et al. </a:t>
            </a:r>
            <a:r>
              <a:rPr lang="en-US" altLang="zh-CN" i="0" dirty="0" smtClean="0">
                <a:solidFill>
                  <a:schemeClr val="tx1"/>
                </a:solidFill>
              </a:rPr>
              <a:t>[CCS’ 12] (Black-box </a:t>
            </a:r>
            <a:r>
              <a:rPr lang="en-US" altLang="zh-CN" i="0" dirty="0" smtClean="0">
                <a:solidFill>
                  <a:schemeClr val="tx1"/>
                </a:solidFill>
              </a:rPr>
              <a:t>testing)</a:t>
            </a:r>
            <a:endParaRPr lang="en-US" altLang="zh-CN" i="0" dirty="0" smtClean="0">
              <a:solidFill>
                <a:schemeClr val="tx1"/>
              </a:solidFill>
            </a:endParaRPr>
          </a:p>
        </p:txBody>
      </p:sp>
      <p:sp>
        <p:nvSpPr>
          <p:cNvPr id="7" name="Title 1"/>
          <p:cNvSpPr txBox="1">
            <a:spLocks/>
          </p:cNvSpPr>
          <p:nvPr/>
        </p:nvSpPr>
        <p:spPr bwMode="auto">
          <a:xfrm>
            <a:off x="457200" y="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a:lstStyle>
          <a:p>
            <a:pPr>
              <a:lnSpc>
                <a:spcPct val="90000"/>
              </a:lnSpc>
            </a:pPr>
            <a:r>
              <a:rPr lang="en-US" altLang="zh-CN" sz="3600" i="0" kern="0" smtClean="0"/>
              <a:t>Motivation &amp; Problem Statement</a:t>
            </a:r>
            <a:endParaRPr lang="en-US" altLang="zh-CN" sz="3600" i="0" kern="0" dirty="0"/>
          </a:p>
        </p:txBody>
      </p:sp>
      <p:sp>
        <p:nvSpPr>
          <p:cNvPr id="9" name="Rectangle 8"/>
          <p:cNvSpPr/>
          <p:nvPr/>
        </p:nvSpPr>
        <p:spPr>
          <a:xfrm>
            <a:off x="1143000" y="3836215"/>
            <a:ext cx="8001000" cy="1815882"/>
          </a:xfrm>
          <a:prstGeom prst="rect">
            <a:avLst/>
          </a:prstGeom>
        </p:spPr>
        <p:txBody>
          <a:bodyPr wrap="square">
            <a:spAutoFit/>
          </a:bodyPr>
          <a:lstStyle/>
          <a:p>
            <a:r>
              <a:rPr lang="en-US" altLang="zh-CN" b="1" i="0" dirty="0">
                <a:solidFill>
                  <a:schemeClr val="tx1"/>
                </a:solidFill>
              </a:rPr>
              <a:t>I</a:t>
            </a:r>
            <a:r>
              <a:rPr lang="en-US" altLang="zh-CN" b="1" i="0" dirty="0" smtClean="0">
                <a:solidFill>
                  <a:schemeClr val="tx1"/>
                </a:solidFill>
              </a:rPr>
              <a:t>s it </a:t>
            </a:r>
            <a:r>
              <a:rPr lang="en-US" altLang="zh-CN" b="1" i="0" dirty="0">
                <a:solidFill>
                  <a:schemeClr val="tx1"/>
                </a:solidFill>
              </a:rPr>
              <a:t>possible to automatically detect such SSL vulnerabilities </a:t>
            </a:r>
            <a:r>
              <a:rPr lang="en-US" altLang="zh-CN" b="1" dirty="0">
                <a:solidFill>
                  <a:srgbClr val="7030A0"/>
                </a:solidFill>
              </a:rPr>
              <a:t>in large </a:t>
            </a:r>
            <a:r>
              <a:rPr lang="en-US" altLang="zh-CN" b="1" dirty="0" smtClean="0">
                <a:solidFill>
                  <a:srgbClr val="7030A0"/>
                </a:solidFill>
              </a:rPr>
              <a:t>scale </a:t>
            </a:r>
            <a:r>
              <a:rPr lang="en-US" altLang="zh-CN" b="1" i="0" dirty="0" smtClean="0">
                <a:solidFill>
                  <a:schemeClr val="tx1"/>
                </a:solidFill>
              </a:rPr>
              <a:t>and</a:t>
            </a:r>
            <a:r>
              <a:rPr lang="en-US" altLang="zh-CN" b="1" dirty="0" smtClean="0">
                <a:solidFill>
                  <a:srgbClr val="7030A0"/>
                </a:solidFill>
              </a:rPr>
              <a:t> in a more general way</a:t>
            </a:r>
            <a:r>
              <a:rPr lang="en-US" altLang="zh-CN" b="1" i="0" dirty="0" smtClean="0">
                <a:solidFill>
                  <a:schemeClr val="tx1"/>
                </a:solidFill>
              </a:rPr>
              <a:t> </a:t>
            </a:r>
            <a:r>
              <a:rPr lang="en-US" altLang="zh-CN" b="1" i="0" dirty="0">
                <a:solidFill>
                  <a:schemeClr val="tx1"/>
                </a:solidFill>
              </a:rPr>
              <a:t>with </a:t>
            </a:r>
            <a:r>
              <a:rPr lang="en-US" altLang="zh-CN" b="1" dirty="0">
                <a:solidFill>
                  <a:srgbClr val="7030A0"/>
                </a:solidFill>
              </a:rPr>
              <a:t>high efficiency </a:t>
            </a:r>
            <a:r>
              <a:rPr lang="en-US" altLang="zh-CN" b="1" i="0" dirty="0">
                <a:solidFill>
                  <a:schemeClr val="tx1"/>
                </a:solidFill>
              </a:rPr>
              <a:t>and </a:t>
            </a:r>
            <a:r>
              <a:rPr lang="en-US" altLang="zh-CN" b="1" dirty="0">
                <a:solidFill>
                  <a:srgbClr val="7030A0"/>
                </a:solidFill>
              </a:rPr>
              <a:t>accuracy</a:t>
            </a:r>
            <a:r>
              <a:rPr lang="en-US" altLang="zh-CN" b="1" i="0" dirty="0">
                <a:solidFill>
                  <a:schemeClr val="tx1"/>
                </a:solidFill>
              </a:rPr>
              <a:t>?</a:t>
            </a:r>
            <a:endParaRPr lang="zh-CN" altLang="en-US" i="0" dirty="0">
              <a:solidFill>
                <a:schemeClr val="tx1"/>
              </a:solidFill>
            </a:endParaRPr>
          </a:p>
        </p:txBody>
      </p:sp>
    </p:spTree>
  </p:cSld>
  <p:clrMapOvr>
    <a:masterClrMapping/>
  </p:clrMapOvr>
  <p:transition spd="slow" advTm="2768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D5811D8-7EB8-4DD9-B8EA-8841C19BEEBE}" type="slidenum">
              <a:rPr lang="en-US" altLang="zh-CN" sz="1400" i="0">
                <a:solidFill>
                  <a:schemeClr val="tx1"/>
                </a:solidFill>
              </a:rPr>
              <a:pPr algn="r"/>
              <a:t>4</a:t>
            </a:fld>
            <a:endParaRPr lang="en-US" altLang="zh-CN" sz="1400" i="0">
              <a:solidFill>
                <a:schemeClr val="tx1"/>
              </a:solidFill>
            </a:endParaRPr>
          </a:p>
        </p:txBody>
      </p:sp>
      <p:sp>
        <p:nvSpPr>
          <p:cNvPr id="26626"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F4B8BFF3-12E8-4BBF-9E8B-F999E499B887}" type="slidenum">
              <a:rPr lang="en-US" altLang="zh-CN" sz="1400" i="0">
                <a:solidFill>
                  <a:schemeClr val="tx1"/>
                </a:solidFill>
              </a:rPr>
              <a:pPr algn="r"/>
              <a:t>4</a:t>
            </a:fld>
            <a:endParaRPr lang="en-US" altLang="zh-CN" sz="1400" i="0">
              <a:solidFill>
                <a:schemeClr val="tx1"/>
              </a:solidFill>
            </a:endParaRPr>
          </a:p>
        </p:txBody>
      </p:sp>
      <p:sp>
        <p:nvSpPr>
          <p:cNvPr id="26628" name="Rectangle 2"/>
          <p:cNvSpPr txBox="1">
            <a:spLocks noChangeArrowheads="1"/>
          </p:cNvSpPr>
          <p:nvPr/>
        </p:nvSpPr>
        <p:spPr bwMode="auto">
          <a:xfrm>
            <a:off x="914400" y="0"/>
            <a:ext cx="8229600" cy="1143000"/>
          </a:xfrm>
          <a:prstGeom prst="rect">
            <a:avLst/>
          </a:prstGeom>
          <a:noFill/>
          <a:ln w="9525">
            <a:noFill/>
            <a:miter lim="800000"/>
            <a:headEnd/>
            <a:tailEnd/>
          </a:ln>
        </p:spPr>
        <p:txBody>
          <a:bodyPr anchor="ctr"/>
          <a:lstStyle/>
          <a:p>
            <a:pPr algn="ctr" eaLnBrk="0" hangingPunct="0">
              <a:lnSpc>
                <a:spcPct val="90000"/>
              </a:lnSpc>
            </a:pPr>
            <a:r>
              <a:rPr lang="en-US" altLang="zh-CN" sz="3800" i="0" dirty="0" smtClean="0">
                <a:solidFill>
                  <a:schemeClr val="tx2"/>
                </a:solidFill>
              </a:rPr>
              <a:t>Contributions</a:t>
            </a:r>
            <a:endParaRPr lang="en-US" altLang="zh-CN" sz="3800" i="0" dirty="0">
              <a:solidFill>
                <a:schemeClr val="tx2"/>
              </a:solidFill>
            </a:endParaRPr>
          </a:p>
        </p:txBody>
      </p:sp>
      <p:sp>
        <p:nvSpPr>
          <p:cNvPr id="5" name="Rectangle 4"/>
          <p:cNvSpPr/>
          <p:nvPr/>
        </p:nvSpPr>
        <p:spPr>
          <a:xfrm>
            <a:off x="685800" y="1448485"/>
            <a:ext cx="8298976" cy="5247590"/>
          </a:xfrm>
          <a:prstGeom prst="rect">
            <a:avLst/>
          </a:prstGeom>
        </p:spPr>
        <p:txBody>
          <a:bodyPr wrap="square">
            <a:spAutoFit/>
          </a:bodyPr>
          <a:lstStyle/>
          <a:p>
            <a:pPr marL="457200" indent="-457200">
              <a:lnSpc>
                <a:spcPct val="125000"/>
              </a:lnSpc>
              <a:buFont typeface="Wingdings" panose="05000000000000000000" pitchFamily="2" charset="2"/>
              <a:buChar char="l"/>
            </a:pPr>
            <a:r>
              <a:rPr lang="en-US" altLang="zh-CN" i="0" dirty="0" smtClean="0">
                <a:solidFill>
                  <a:srgbClr val="7030A0"/>
                </a:solidFill>
                <a:latin typeface="+mn-lt"/>
              </a:rPr>
              <a:t>Design a s</a:t>
            </a:r>
            <a:r>
              <a:rPr lang="en-US" altLang="zh-CN" i="0" dirty="0" smtClean="0">
                <a:solidFill>
                  <a:srgbClr val="7030A0"/>
                </a:solidFill>
                <a:latin typeface="+mn-lt"/>
              </a:rPr>
              <a:t>ystematic approach to automatically detect incorrect </a:t>
            </a:r>
            <a:r>
              <a:rPr lang="en-US" altLang="zh-CN" i="0" dirty="0">
                <a:solidFill>
                  <a:srgbClr val="7030A0"/>
                </a:solidFill>
              </a:rPr>
              <a:t>SSL </a:t>
            </a:r>
            <a:r>
              <a:rPr lang="en-US" altLang="zh-CN" i="0" dirty="0" smtClean="0">
                <a:solidFill>
                  <a:srgbClr val="7030A0"/>
                </a:solidFill>
                <a:latin typeface="+mn-lt"/>
              </a:rPr>
              <a:t>API usage vulnerabilities.</a:t>
            </a:r>
          </a:p>
          <a:p>
            <a:pPr marL="457200" indent="-457200">
              <a:lnSpc>
                <a:spcPct val="125000"/>
              </a:lnSpc>
              <a:buFont typeface="Wingdings" panose="05000000000000000000" pitchFamily="2" charset="2"/>
              <a:buChar char="l"/>
            </a:pPr>
            <a:r>
              <a:rPr lang="en-US" altLang="zh-CN" i="0" dirty="0" smtClean="0">
                <a:solidFill>
                  <a:srgbClr val="7030A0"/>
                </a:solidFill>
                <a:latin typeface="+mn-lt"/>
              </a:rPr>
              <a:t>Implement </a:t>
            </a:r>
            <a:r>
              <a:rPr lang="en-US" altLang="zh-CN" i="0" dirty="0" err="1" smtClean="0">
                <a:solidFill>
                  <a:srgbClr val="7030A0"/>
                </a:solidFill>
                <a:latin typeface="+mn-lt"/>
              </a:rPr>
              <a:t>SSLint</a:t>
            </a:r>
            <a:r>
              <a:rPr lang="en-US" altLang="zh-CN" i="0" dirty="0" smtClean="0">
                <a:solidFill>
                  <a:srgbClr val="7030A0"/>
                </a:solidFill>
                <a:latin typeface="+mn-lt"/>
              </a:rPr>
              <a:t>, a scalable automated tool to verify SSL usage in applications.</a:t>
            </a:r>
          </a:p>
          <a:p>
            <a:pPr marL="457200" indent="-457200">
              <a:lnSpc>
                <a:spcPct val="125000"/>
              </a:lnSpc>
              <a:buFont typeface="Wingdings" panose="05000000000000000000" pitchFamily="2" charset="2"/>
              <a:buChar char="l"/>
            </a:pPr>
            <a:r>
              <a:rPr lang="en-US" altLang="zh-CN" i="0" dirty="0" smtClean="0">
                <a:solidFill>
                  <a:srgbClr val="7030A0"/>
                </a:solidFill>
                <a:latin typeface="+mn-lt"/>
              </a:rPr>
              <a:t>Automated candidate app selection and compilation.</a:t>
            </a:r>
            <a:endParaRPr lang="en-US" altLang="zh-CN" sz="2400" i="0" dirty="0" smtClean="0">
              <a:solidFill>
                <a:schemeClr val="tx1"/>
              </a:solidFill>
              <a:latin typeface="+mn-lt"/>
            </a:endParaRPr>
          </a:p>
          <a:p>
            <a:pPr marL="457200" indent="-457200">
              <a:lnSpc>
                <a:spcPct val="125000"/>
              </a:lnSpc>
              <a:buFont typeface="Wingdings" panose="05000000000000000000" pitchFamily="2" charset="2"/>
              <a:buChar char="l"/>
            </a:pPr>
            <a:r>
              <a:rPr lang="en-US" altLang="zh-CN" i="0" dirty="0" smtClean="0">
                <a:solidFill>
                  <a:srgbClr val="7030A0"/>
                </a:solidFill>
                <a:latin typeface="+mn-lt"/>
              </a:rPr>
              <a:t>R</a:t>
            </a:r>
            <a:r>
              <a:rPr lang="en-US" altLang="zh-CN" i="0" dirty="0" smtClean="0">
                <a:solidFill>
                  <a:srgbClr val="7030A0"/>
                </a:solidFill>
                <a:latin typeface="+mn-lt"/>
              </a:rPr>
              <a:t>esults</a:t>
            </a:r>
            <a:r>
              <a:rPr lang="en-US" altLang="zh-CN" i="0" dirty="0" smtClean="0">
                <a:solidFill>
                  <a:srgbClr val="7030A0"/>
                </a:solidFill>
                <a:latin typeface="+mn-lt"/>
              </a:rPr>
              <a:t>.  </a:t>
            </a:r>
          </a:p>
          <a:p>
            <a:pPr lvl="1">
              <a:lnSpc>
                <a:spcPct val="125000"/>
              </a:lnSpc>
            </a:pPr>
            <a:r>
              <a:rPr lang="en-US" altLang="zh-CN" sz="2400" b="1" i="0" dirty="0">
                <a:solidFill>
                  <a:schemeClr val="tx1"/>
                </a:solidFill>
              </a:rPr>
              <a:t>—— </a:t>
            </a:r>
            <a:r>
              <a:rPr lang="en-US" altLang="zh-CN" sz="2400" b="1" i="0" dirty="0" smtClean="0">
                <a:solidFill>
                  <a:schemeClr val="tx1"/>
                </a:solidFill>
              </a:rPr>
              <a:t> </a:t>
            </a:r>
            <a:r>
              <a:rPr lang="en-US" altLang="zh-CN" sz="2400" b="1" i="0" dirty="0" smtClean="0">
                <a:solidFill>
                  <a:schemeClr val="tx1"/>
                </a:solidFill>
              </a:rPr>
              <a:t>Automatically analyzed </a:t>
            </a:r>
            <a:r>
              <a:rPr lang="en-US" altLang="zh-CN" sz="2400" b="1" dirty="0" smtClean="0">
                <a:solidFill>
                  <a:srgbClr val="7030A0"/>
                </a:solidFill>
              </a:rPr>
              <a:t>22 </a:t>
            </a:r>
            <a:r>
              <a:rPr lang="en-US" altLang="zh-CN" sz="2400" b="1" dirty="0" smtClean="0">
                <a:solidFill>
                  <a:srgbClr val="7030A0"/>
                </a:solidFill>
              </a:rPr>
              <a:t>million </a:t>
            </a:r>
            <a:r>
              <a:rPr lang="en-US" altLang="zh-CN" sz="2400" b="1" i="0" dirty="0" smtClean="0">
                <a:solidFill>
                  <a:schemeClr val="tx1"/>
                </a:solidFill>
              </a:rPr>
              <a:t>lines of code</a:t>
            </a:r>
            <a:r>
              <a:rPr lang="en-US" altLang="zh-CN" sz="2400" i="0" dirty="0">
                <a:solidFill>
                  <a:schemeClr val="tx1"/>
                </a:solidFill>
                <a:latin typeface="+mn-lt"/>
              </a:rPr>
              <a:t>.</a:t>
            </a:r>
            <a:endParaRPr lang="en-US" altLang="zh-CN" sz="2400" i="0" dirty="0" smtClean="0">
              <a:solidFill>
                <a:schemeClr val="tx1"/>
              </a:solidFill>
              <a:latin typeface="+mn-lt"/>
            </a:endParaRPr>
          </a:p>
          <a:p>
            <a:pPr lvl="1">
              <a:lnSpc>
                <a:spcPct val="125000"/>
              </a:lnSpc>
            </a:pPr>
            <a:r>
              <a:rPr lang="en-US" altLang="zh-CN" sz="2400" b="1" i="0" dirty="0" smtClean="0">
                <a:solidFill>
                  <a:schemeClr val="tx1"/>
                </a:solidFill>
                <a:latin typeface="+mn-lt"/>
              </a:rPr>
              <a:t>—— </a:t>
            </a:r>
            <a:r>
              <a:rPr lang="en-US" altLang="zh-CN" sz="2400" b="1" dirty="0" smtClean="0">
                <a:solidFill>
                  <a:schemeClr val="accent1"/>
                </a:solidFill>
                <a:latin typeface="+mn-lt"/>
              </a:rPr>
              <a:t>27 </a:t>
            </a:r>
            <a:r>
              <a:rPr lang="en-US" altLang="zh-CN" sz="2400" b="1" i="0" dirty="0" smtClean="0">
                <a:solidFill>
                  <a:schemeClr val="tx1"/>
                </a:solidFill>
                <a:latin typeface="+mn-lt"/>
              </a:rPr>
              <a:t>previously unknown SSL/TLS </a:t>
            </a:r>
            <a:r>
              <a:rPr lang="en-US" altLang="zh-CN" sz="2400" b="1" i="0" dirty="0" smtClean="0">
                <a:solidFill>
                  <a:schemeClr val="tx1"/>
                </a:solidFill>
                <a:latin typeface="+mn-lt"/>
              </a:rPr>
              <a:t>vulnerable apps.</a:t>
            </a:r>
            <a:endParaRPr lang="en-US" altLang="zh-CN" sz="2400" b="1" i="0" dirty="0" smtClean="0">
              <a:solidFill>
                <a:schemeClr val="tx1"/>
              </a:solidFill>
              <a:latin typeface="+mn-lt"/>
            </a:endParaRPr>
          </a:p>
        </p:txBody>
      </p:sp>
    </p:spTree>
    <p:extLst>
      <p:ext uri="{BB962C8B-B14F-4D97-AF65-F5344CB8AC3E}">
        <p14:creationId xmlns:p14="http://schemas.microsoft.com/office/powerpoint/2010/main" val="3784871879"/>
      </p:ext>
    </p:extLst>
  </p:cSld>
  <p:clrMapOvr>
    <a:masterClrMapping/>
  </p:clrMapOvr>
  <p:transition spd="slow" advTm="2768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Title 1"/>
          <p:cNvSpPr>
            <a:spLocks noGrp="1"/>
          </p:cNvSpPr>
          <p:nvPr>
            <p:ph type="title" idx="4294967295"/>
          </p:nvPr>
        </p:nvSpPr>
        <p:spPr>
          <a:xfrm>
            <a:off x="457200" y="0"/>
            <a:ext cx="8229600" cy="1143000"/>
          </a:xfrm>
        </p:spPr>
        <p:txBody>
          <a:bodyPr/>
          <a:lstStyle/>
          <a:p>
            <a:r>
              <a:rPr lang="en-US" altLang="zh-CN" dirty="0"/>
              <a:t>Agenda</a:t>
            </a:r>
          </a:p>
        </p:txBody>
      </p:sp>
      <p:sp>
        <p:nvSpPr>
          <p:cNvPr id="82948" name="Slide Number Placeholder 3"/>
          <p:cNvSpPr txBox="1">
            <a:spLocks noGrp="1"/>
          </p:cNvSpPr>
          <p:nvPr/>
        </p:nvSpPr>
        <p:spPr bwMode="auto">
          <a:xfrm>
            <a:off x="6582508" y="6248400"/>
            <a:ext cx="2133600" cy="476250"/>
          </a:xfrm>
          <a:prstGeom prst="rect">
            <a:avLst/>
          </a:prstGeom>
          <a:noFill/>
          <a:ln w="9525">
            <a:noFill/>
            <a:miter lim="800000"/>
            <a:headEnd/>
            <a:tailEnd/>
          </a:ln>
        </p:spPr>
        <p:txBody>
          <a:bodyPr/>
          <a:lstStyle/>
          <a:p>
            <a:pPr algn="r"/>
            <a:fld id="{47A9394F-E0E1-49C2-B9E2-3FA65D27B4FC}" type="slidenum">
              <a:rPr lang="en-US" altLang="zh-CN" sz="1400" i="0">
                <a:solidFill>
                  <a:schemeClr val="tx1"/>
                </a:solidFill>
              </a:rPr>
              <a:pPr algn="r"/>
              <a:t>5</a:t>
            </a:fld>
            <a:endParaRPr lang="en-US" altLang="zh-CN" sz="1400" i="0">
              <a:solidFill>
                <a:schemeClr val="tx1"/>
              </a:solidFill>
            </a:endParaRPr>
          </a:p>
        </p:txBody>
      </p:sp>
      <p:sp>
        <p:nvSpPr>
          <p:cNvPr id="11" name="文本框 1"/>
          <p:cNvSpPr txBox="1"/>
          <p:nvPr/>
        </p:nvSpPr>
        <p:spPr>
          <a:xfrm>
            <a:off x="762000" y="1676400"/>
            <a:ext cx="8305800" cy="2850011"/>
          </a:xfrm>
          <a:prstGeom prst="rect">
            <a:avLst/>
          </a:prstGeom>
          <a:noFill/>
        </p:spPr>
        <p:txBody>
          <a:bodyPr wrap="square" rtlCol="0">
            <a:spAutoFit/>
          </a:bodyPr>
          <a:lstStyle/>
          <a:p>
            <a:pPr marL="514350" indent="-514350">
              <a:lnSpc>
                <a:spcPct val="140000"/>
              </a:lnSpc>
              <a:buFont typeface="+mj-lt"/>
              <a:buAutoNum type="arabicPeriod"/>
            </a:pPr>
            <a:r>
              <a:rPr lang="en-US" altLang="zh-CN" sz="3200" b="1" i="0" dirty="0" smtClean="0">
                <a:solidFill>
                  <a:schemeClr val="bg1">
                    <a:lumMod val="50000"/>
                  </a:schemeClr>
                </a:solidFill>
              </a:rPr>
              <a:t>Motivation &amp; Problem Statement</a:t>
            </a:r>
          </a:p>
          <a:p>
            <a:pPr marL="514350" indent="-514350">
              <a:lnSpc>
                <a:spcPct val="140000"/>
              </a:lnSpc>
              <a:buFont typeface="+mj-lt"/>
              <a:buAutoNum type="arabicPeriod"/>
            </a:pPr>
            <a:r>
              <a:rPr lang="en-US" altLang="zh-CN" sz="3200" b="1" i="0" dirty="0">
                <a:solidFill>
                  <a:srgbClr val="7030A0"/>
                </a:solidFill>
              </a:rPr>
              <a:t>Background on SSL </a:t>
            </a:r>
            <a:r>
              <a:rPr lang="en-US" altLang="zh-CN" sz="3200" b="1" i="0" dirty="0" smtClean="0">
                <a:solidFill>
                  <a:srgbClr val="7030A0"/>
                </a:solidFill>
              </a:rPr>
              <a:t>Vulnerabilities</a:t>
            </a:r>
          </a:p>
          <a:p>
            <a:pPr marL="514350" indent="-514350">
              <a:lnSpc>
                <a:spcPct val="140000"/>
              </a:lnSpc>
              <a:buFont typeface="+mj-lt"/>
              <a:buAutoNum type="arabicPeriod"/>
            </a:pPr>
            <a:r>
              <a:rPr lang="en-US" altLang="zh-CN" sz="3200" b="1" i="0" dirty="0" err="1" smtClean="0">
                <a:solidFill>
                  <a:srgbClr val="7030A0"/>
                </a:solidFill>
              </a:rPr>
              <a:t>SSLint</a:t>
            </a:r>
            <a:r>
              <a:rPr lang="en-US" altLang="zh-CN" sz="3200" b="1" i="0" dirty="0" smtClean="0">
                <a:solidFill>
                  <a:srgbClr val="7030A0"/>
                </a:solidFill>
              </a:rPr>
              <a:t> Design and Implementation </a:t>
            </a:r>
          </a:p>
          <a:p>
            <a:pPr marL="514350" indent="-514350">
              <a:lnSpc>
                <a:spcPct val="140000"/>
              </a:lnSpc>
              <a:buFont typeface="+mj-lt"/>
              <a:buAutoNum type="arabicPeriod"/>
            </a:pPr>
            <a:r>
              <a:rPr lang="en-US" altLang="zh-CN" sz="3200" b="1" i="0" dirty="0">
                <a:solidFill>
                  <a:srgbClr val="7030A0"/>
                </a:solidFill>
              </a:rPr>
              <a:t>R</a:t>
            </a:r>
            <a:r>
              <a:rPr lang="en-US" altLang="zh-CN" sz="3200" b="1" i="0" dirty="0" smtClean="0">
                <a:solidFill>
                  <a:srgbClr val="7030A0"/>
                </a:solidFill>
              </a:rPr>
              <a:t>esults</a:t>
            </a:r>
            <a:endParaRPr lang="en-US" altLang="zh-CN" sz="3200" b="1" i="0" dirty="0">
              <a:solidFill>
                <a:srgbClr val="7030A0"/>
              </a:solidFill>
            </a:endParaRPr>
          </a:p>
        </p:txBody>
      </p:sp>
    </p:spTree>
    <p:custDataLst>
      <p:tags r:id="rId1"/>
    </p:custDataLst>
  </p:cSld>
  <p:clrMapOvr>
    <a:masterClrMapping/>
  </p:clrMapOvr>
  <p:transition spd="slow" advTm="55401"/>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D5811D8-7EB8-4DD9-B8EA-8841C19BEEBE}" type="slidenum">
              <a:rPr lang="en-US" altLang="zh-CN" sz="1400" i="0">
                <a:solidFill>
                  <a:schemeClr val="tx1"/>
                </a:solidFill>
              </a:rPr>
              <a:pPr algn="r"/>
              <a:t>6</a:t>
            </a:fld>
            <a:endParaRPr lang="en-US" altLang="zh-CN" sz="1400" i="0">
              <a:solidFill>
                <a:schemeClr val="tx1"/>
              </a:solidFill>
            </a:endParaRPr>
          </a:p>
        </p:txBody>
      </p:sp>
      <p:sp>
        <p:nvSpPr>
          <p:cNvPr id="26626"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F4B8BFF3-12E8-4BBF-9E8B-F999E499B887}" type="slidenum">
              <a:rPr lang="en-US" altLang="zh-CN" sz="1400" i="0">
                <a:solidFill>
                  <a:schemeClr val="tx1"/>
                </a:solidFill>
              </a:rPr>
              <a:pPr algn="r"/>
              <a:t>6</a:t>
            </a:fld>
            <a:endParaRPr lang="en-US" altLang="zh-CN" sz="1400" i="0">
              <a:solidFill>
                <a:schemeClr val="tx1"/>
              </a:solidFill>
            </a:endParaRPr>
          </a:p>
        </p:txBody>
      </p:sp>
      <p:sp>
        <p:nvSpPr>
          <p:cNvPr id="26627" name="Rectangle 3"/>
          <p:cNvSpPr>
            <a:spLocks noGrp="1" noChangeArrowheads="1"/>
          </p:cNvSpPr>
          <p:nvPr>
            <p:ph type="body" idx="4294967295"/>
          </p:nvPr>
        </p:nvSpPr>
        <p:spPr>
          <a:xfrm>
            <a:off x="685800" y="1524000"/>
            <a:ext cx="3733800" cy="457200"/>
          </a:xfrm>
        </p:spPr>
        <p:txBody>
          <a:bodyPr/>
          <a:lstStyle/>
          <a:p>
            <a:pPr eaLnBrk="1" hangingPunct="1">
              <a:buFontTx/>
              <a:buNone/>
            </a:pPr>
            <a:r>
              <a:rPr lang="en-US" altLang="zh-CN" sz="2800" dirty="0"/>
              <a:t>How SSL/TLS works?</a:t>
            </a:r>
          </a:p>
        </p:txBody>
      </p:sp>
      <p:sp>
        <p:nvSpPr>
          <p:cNvPr id="26628" name="Rectangle 2"/>
          <p:cNvSpPr txBox="1">
            <a:spLocks noChangeArrowheads="1"/>
          </p:cNvSpPr>
          <p:nvPr/>
        </p:nvSpPr>
        <p:spPr bwMode="auto">
          <a:xfrm>
            <a:off x="914400" y="0"/>
            <a:ext cx="8229600" cy="1143000"/>
          </a:xfrm>
          <a:prstGeom prst="rect">
            <a:avLst/>
          </a:prstGeom>
          <a:noFill/>
          <a:ln w="9525">
            <a:noFill/>
            <a:miter lim="800000"/>
            <a:headEnd/>
            <a:tailEnd/>
          </a:ln>
        </p:spPr>
        <p:txBody>
          <a:bodyPr anchor="ctr"/>
          <a:lstStyle/>
          <a:p>
            <a:pPr algn="ctr" eaLnBrk="0" hangingPunct="0">
              <a:lnSpc>
                <a:spcPct val="90000"/>
              </a:lnSpc>
            </a:pPr>
            <a:r>
              <a:rPr lang="en-US" altLang="zh-CN" sz="3800" i="0" dirty="0">
                <a:solidFill>
                  <a:schemeClr val="tx2"/>
                </a:solidFill>
              </a:rPr>
              <a:t>Background on SSL Vulnerabilities</a:t>
            </a:r>
          </a:p>
        </p:txBody>
      </p:sp>
      <p:sp>
        <p:nvSpPr>
          <p:cNvPr id="7" name="Rectangle 6"/>
          <p:cNvSpPr/>
          <p:nvPr/>
        </p:nvSpPr>
        <p:spPr>
          <a:xfrm>
            <a:off x="782316" y="2231176"/>
            <a:ext cx="2382982" cy="365760"/>
          </a:xfrm>
          <a:prstGeom prst="rect">
            <a:avLst/>
          </a:prstGeom>
          <a:solidFill>
            <a:srgbClr val="0099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zh-CN" sz="2800" i="0" dirty="0" smtClean="0"/>
              <a:t>TCP SYN</a:t>
            </a:r>
            <a:endParaRPr lang="zh-CN" altLang="en-US" sz="2800" i="0" dirty="0"/>
          </a:p>
        </p:txBody>
      </p:sp>
      <p:sp>
        <p:nvSpPr>
          <p:cNvPr id="8" name="Rectangle 7"/>
          <p:cNvSpPr/>
          <p:nvPr/>
        </p:nvSpPr>
        <p:spPr>
          <a:xfrm>
            <a:off x="6276723" y="2373739"/>
            <a:ext cx="2382983" cy="365760"/>
          </a:xfrm>
          <a:prstGeom prst="rect">
            <a:avLst/>
          </a:prstGeom>
          <a:solidFill>
            <a:srgbClr val="009900"/>
          </a:solidFill>
          <a:ln>
            <a:solidFill>
              <a:srgbClr val="009900"/>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zh-CN" sz="2400" i="0" dirty="0" smtClean="0"/>
              <a:t>TCP SYN ACK</a:t>
            </a:r>
            <a:endParaRPr lang="zh-CN" altLang="en-US" sz="2400" i="0" dirty="0"/>
          </a:p>
        </p:txBody>
      </p:sp>
      <p:sp>
        <p:nvSpPr>
          <p:cNvPr id="9" name="Rectangle 8"/>
          <p:cNvSpPr/>
          <p:nvPr/>
        </p:nvSpPr>
        <p:spPr>
          <a:xfrm>
            <a:off x="782315" y="2742063"/>
            <a:ext cx="2382983" cy="365760"/>
          </a:xfrm>
          <a:prstGeom prst="rect">
            <a:avLst/>
          </a:prstGeom>
          <a:solidFill>
            <a:srgbClr val="0099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zh-CN" sz="2800" i="0" dirty="0" smtClean="0"/>
              <a:t>TCP ACK</a:t>
            </a:r>
            <a:endParaRPr lang="zh-CN" altLang="en-US" sz="2800" i="0" dirty="0"/>
          </a:p>
        </p:txBody>
      </p:sp>
      <p:sp>
        <p:nvSpPr>
          <p:cNvPr id="10" name="Rectangle 9"/>
          <p:cNvSpPr/>
          <p:nvPr/>
        </p:nvSpPr>
        <p:spPr>
          <a:xfrm>
            <a:off x="782315" y="3247244"/>
            <a:ext cx="2382984" cy="365760"/>
          </a:xfrm>
          <a:prstGeom prst="rect">
            <a:avLst/>
          </a:prstGeom>
          <a:solidFill>
            <a:srgbClr val="FF66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zh-CN" sz="2800" i="0" dirty="0" err="1" smtClean="0"/>
              <a:t>ClientHello</a:t>
            </a:r>
            <a:endParaRPr lang="zh-CN" altLang="en-US" sz="2800" i="0" dirty="0"/>
          </a:p>
        </p:txBody>
      </p:sp>
      <p:sp>
        <p:nvSpPr>
          <p:cNvPr id="11" name="Rectangle 10"/>
          <p:cNvSpPr/>
          <p:nvPr/>
        </p:nvSpPr>
        <p:spPr>
          <a:xfrm>
            <a:off x="6276723" y="2997949"/>
            <a:ext cx="2382983" cy="1101471"/>
          </a:xfrm>
          <a:prstGeom prst="rect">
            <a:avLst/>
          </a:prstGeom>
          <a:solidFill>
            <a:srgbClr val="FF66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it-IT" altLang="zh-CN" sz="2000" i="0" dirty="0" smtClean="0"/>
              <a:t>ServerHello</a:t>
            </a:r>
          </a:p>
          <a:p>
            <a:pPr algn="ctr"/>
            <a:r>
              <a:rPr lang="it-IT" altLang="zh-CN" sz="2000" i="0" dirty="0" smtClean="0"/>
              <a:t>Certificate ServerHelloDone</a:t>
            </a:r>
            <a:endParaRPr lang="zh-CN" altLang="en-US" sz="2000" i="0" dirty="0"/>
          </a:p>
        </p:txBody>
      </p:sp>
      <p:sp>
        <p:nvSpPr>
          <p:cNvPr id="12" name="Rectangle 11"/>
          <p:cNvSpPr/>
          <p:nvPr/>
        </p:nvSpPr>
        <p:spPr>
          <a:xfrm>
            <a:off x="782314" y="3752425"/>
            <a:ext cx="2382983" cy="1210889"/>
          </a:xfrm>
          <a:prstGeom prst="rect">
            <a:avLst/>
          </a:prstGeom>
          <a:solidFill>
            <a:srgbClr val="FF66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zh-CN" sz="1800" i="0" dirty="0" smtClean="0"/>
              <a:t>Client Key Exchange Certificate Verify [Change Cipher Spec] Finished </a:t>
            </a:r>
            <a:endParaRPr lang="en-US" altLang="zh-CN" sz="1800" i="0" dirty="0"/>
          </a:p>
        </p:txBody>
      </p:sp>
      <p:sp>
        <p:nvSpPr>
          <p:cNvPr id="13" name="Rectangle 12"/>
          <p:cNvSpPr/>
          <p:nvPr/>
        </p:nvSpPr>
        <p:spPr>
          <a:xfrm>
            <a:off x="6276723" y="4217981"/>
            <a:ext cx="2382983" cy="745333"/>
          </a:xfrm>
          <a:prstGeom prst="rect">
            <a:avLst/>
          </a:prstGeom>
          <a:solidFill>
            <a:srgbClr val="FF66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altLang="zh-CN" sz="1800" i="0" dirty="0"/>
              <a:t>[Change Cipher Spec] </a:t>
            </a:r>
            <a:endParaRPr lang="en-US" altLang="zh-CN" sz="1800" i="0" dirty="0" smtClean="0"/>
          </a:p>
          <a:p>
            <a:pPr algn="ctr"/>
            <a:r>
              <a:rPr lang="en-US" altLang="zh-CN" sz="1800" i="0" dirty="0" smtClean="0"/>
              <a:t>Finished </a:t>
            </a:r>
            <a:endParaRPr lang="en-US" altLang="zh-CN" sz="1800" i="0" dirty="0"/>
          </a:p>
        </p:txBody>
      </p:sp>
      <p:sp>
        <p:nvSpPr>
          <p:cNvPr id="14" name="Rectangle 13"/>
          <p:cNvSpPr/>
          <p:nvPr/>
        </p:nvSpPr>
        <p:spPr>
          <a:xfrm>
            <a:off x="782314" y="5155345"/>
            <a:ext cx="2382983" cy="365760"/>
          </a:xfrm>
          <a:prstGeom prst="rect">
            <a:avLst/>
          </a:prstGeom>
          <a:ln>
            <a:noFill/>
          </a:ln>
        </p:spPr>
        <p:style>
          <a:lnRef idx="1">
            <a:schemeClr val="dk1"/>
          </a:lnRef>
          <a:fillRef idx="3">
            <a:schemeClr val="dk1"/>
          </a:fillRef>
          <a:effectRef idx="2">
            <a:schemeClr val="dk1"/>
          </a:effectRef>
          <a:fontRef idx="minor">
            <a:schemeClr val="lt1"/>
          </a:fontRef>
        </p:style>
        <p:txBody>
          <a:bodyPr rtlCol="0" anchor="ctr"/>
          <a:lstStyle/>
          <a:p>
            <a:pPr algn="ctr"/>
            <a:r>
              <a:rPr lang="en-US" altLang="zh-CN" sz="2000" i="0" dirty="0"/>
              <a:t>Application Data</a:t>
            </a:r>
          </a:p>
        </p:txBody>
      </p:sp>
      <p:sp>
        <p:nvSpPr>
          <p:cNvPr id="15" name="Rectangle 14"/>
          <p:cNvSpPr/>
          <p:nvPr/>
        </p:nvSpPr>
        <p:spPr>
          <a:xfrm>
            <a:off x="6276723" y="5155345"/>
            <a:ext cx="2382983" cy="365760"/>
          </a:xfrm>
          <a:prstGeom prst="rect">
            <a:avLst/>
          </a:prstGeom>
          <a:ln>
            <a:noFill/>
          </a:ln>
        </p:spPr>
        <p:style>
          <a:lnRef idx="1">
            <a:schemeClr val="dk1"/>
          </a:lnRef>
          <a:fillRef idx="3">
            <a:schemeClr val="dk1"/>
          </a:fillRef>
          <a:effectRef idx="2">
            <a:schemeClr val="dk1"/>
          </a:effectRef>
          <a:fontRef idx="minor">
            <a:schemeClr val="lt1"/>
          </a:fontRef>
        </p:style>
        <p:txBody>
          <a:bodyPr rtlCol="0" anchor="ctr"/>
          <a:lstStyle/>
          <a:p>
            <a:pPr algn="ctr"/>
            <a:r>
              <a:rPr lang="en-US" altLang="zh-CN" sz="2000" i="0" dirty="0"/>
              <a:t>Application Data</a:t>
            </a:r>
          </a:p>
        </p:txBody>
      </p:sp>
      <p:cxnSp>
        <p:nvCxnSpPr>
          <p:cNvPr id="16" name="Straight Arrow Connector 15"/>
          <p:cNvCxnSpPr>
            <a:stCxn id="7" idx="3"/>
            <a:endCxn id="8" idx="1"/>
          </p:cNvCxnSpPr>
          <p:nvPr/>
        </p:nvCxnSpPr>
        <p:spPr>
          <a:xfrm>
            <a:off x="3165298" y="2414056"/>
            <a:ext cx="3111425" cy="142563"/>
          </a:xfrm>
          <a:prstGeom prst="straightConnector1">
            <a:avLst/>
          </a:prstGeom>
          <a:ln w="57150">
            <a:solidFill>
              <a:srgbClr val="009900"/>
            </a:solidFill>
            <a:tailEnd type="triangle"/>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8" idx="1"/>
            <a:endCxn id="9" idx="3"/>
          </p:cNvCxnSpPr>
          <p:nvPr/>
        </p:nvCxnSpPr>
        <p:spPr>
          <a:xfrm flipH="1">
            <a:off x="3165298" y="2556619"/>
            <a:ext cx="3111425" cy="368324"/>
          </a:xfrm>
          <a:prstGeom prst="straightConnector1">
            <a:avLst/>
          </a:prstGeom>
          <a:ln w="57150">
            <a:solidFill>
              <a:srgbClr val="009900"/>
            </a:solidFill>
            <a:tailEnd type="triangle"/>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0" idx="3"/>
            <a:endCxn id="11" idx="1"/>
          </p:cNvCxnSpPr>
          <p:nvPr/>
        </p:nvCxnSpPr>
        <p:spPr>
          <a:xfrm>
            <a:off x="3165299" y="3430124"/>
            <a:ext cx="3111424" cy="118561"/>
          </a:xfrm>
          <a:prstGeom prst="straightConnector1">
            <a:avLst/>
          </a:prstGeom>
          <a:ln w="57150">
            <a:solidFill>
              <a:srgbClr val="FF6600"/>
            </a:solidFill>
            <a:tailEnd type="triangle"/>
          </a:ln>
          <a:effectLst>
            <a:outerShdw blurRad="50800" dist="38100" dir="18900000" algn="b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cxnSp>
        <p:nvCxnSpPr>
          <p:cNvPr id="19" name="Straight Arrow Connector 18"/>
          <p:cNvCxnSpPr>
            <a:stCxn id="11" idx="1"/>
            <a:endCxn id="12" idx="3"/>
          </p:cNvCxnSpPr>
          <p:nvPr/>
        </p:nvCxnSpPr>
        <p:spPr>
          <a:xfrm flipH="1">
            <a:off x="3165297" y="3548685"/>
            <a:ext cx="3111426" cy="809185"/>
          </a:xfrm>
          <a:prstGeom prst="straightConnector1">
            <a:avLst/>
          </a:prstGeom>
          <a:ln w="57150">
            <a:solidFill>
              <a:srgbClr val="FF6600"/>
            </a:solidFill>
            <a:tailEnd type="triangle"/>
          </a:ln>
          <a:effectLst>
            <a:outerShdw blurRad="50800" dist="38100" dir="18900000" algn="b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cxnSp>
        <p:nvCxnSpPr>
          <p:cNvPr id="20" name="Straight Arrow Connector 19"/>
          <p:cNvCxnSpPr>
            <a:stCxn id="12" idx="3"/>
            <a:endCxn id="13" idx="1"/>
          </p:cNvCxnSpPr>
          <p:nvPr/>
        </p:nvCxnSpPr>
        <p:spPr>
          <a:xfrm>
            <a:off x="3165297" y="4357870"/>
            <a:ext cx="3111426" cy="232778"/>
          </a:xfrm>
          <a:prstGeom prst="straightConnector1">
            <a:avLst/>
          </a:prstGeom>
          <a:ln w="57150">
            <a:solidFill>
              <a:srgbClr val="FF6600"/>
            </a:solidFill>
            <a:tailEnd type="triangle"/>
          </a:ln>
          <a:effectLst>
            <a:outerShdw blurRad="50800" dist="38100" dir="18900000" algn="b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cxnSp>
        <p:nvCxnSpPr>
          <p:cNvPr id="21" name="Straight Arrow Connector 20"/>
          <p:cNvCxnSpPr>
            <a:stCxn id="14" idx="3"/>
            <a:endCxn id="15" idx="1"/>
          </p:cNvCxnSpPr>
          <p:nvPr/>
        </p:nvCxnSpPr>
        <p:spPr>
          <a:xfrm>
            <a:off x="3165297" y="5338225"/>
            <a:ext cx="3111426" cy="0"/>
          </a:xfrm>
          <a:prstGeom prst="straightConnector1">
            <a:avLst/>
          </a:prstGeom>
          <a:ln w="57150">
            <a:headEnd type="triangle"/>
            <a:tailEnd type="triangle"/>
          </a:ln>
          <a:effectLst>
            <a:outerShdw blurRad="50800" dist="38100" dir="18900000" algn="b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22" name="TextBox 21"/>
          <p:cNvSpPr txBox="1"/>
          <p:nvPr/>
        </p:nvSpPr>
        <p:spPr>
          <a:xfrm>
            <a:off x="6657735" y="5534018"/>
            <a:ext cx="1620957" cy="646331"/>
          </a:xfrm>
          <a:prstGeom prst="rect">
            <a:avLst/>
          </a:prstGeom>
          <a:noFill/>
        </p:spPr>
        <p:txBody>
          <a:bodyPr wrap="none" rtlCol="0">
            <a:spAutoFit/>
          </a:bodyPr>
          <a:lstStyle/>
          <a:p>
            <a:r>
              <a:rPr lang="en-US" altLang="zh-CN" sz="3600" b="1" i="0" dirty="0" smtClean="0">
                <a:solidFill>
                  <a:schemeClr val="tx1"/>
                </a:solidFill>
              </a:rPr>
              <a:t>Server</a:t>
            </a:r>
            <a:endParaRPr lang="zh-CN" altLang="en-US" sz="3600" b="1" i="0" dirty="0">
              <a:solidFill>
                <a:schemeClr val="tx1"/>
              </a:solidFill>
            </a:endParaRPr>
          </a:p>
        </p:txBody>
      </p:sp>
      <p:sp>
        <p:nvSpPr>
          <p:cNvPr id="23" name="TextBox 22"/>
          <p:cNvSpPr txBox="1"/>
          <p:nvPr/>
        </p:nvSpPr>
        <p:spPr>
          <a:xfrm>
            <a:off x="1240271" y="5527848"/>
            <a:ext cx="1467068" cy="646331"/>
          </a:xfrm>
          <a:prstGeom prst="rect">
            <a:avLst/>
          </a:prstGeom>
          <a:noFill/>
        </p:spPr>
        <p:txBody>
          <a:bodyPr wrap="none" rtlCol="0">
            <a:spAutoFit/>
          </a:bodyPr>
          <a:lstStyle/>
          <a:p>
            <a:r>
              <a:rPr lang="en-US" altLang="zh-CN" sz="3600" b="1" i="0" dirty="0" smtClean="0">
                <a:solidFill>
                  <a:schemeClr val="tx1"/>
                </a:solidFill>
              </a:rPr>
              <a:t>Client</a:t>
            </a:r>
            <a:endParaRPr lang="zh-CN" altLang="en-US" sz="3600" b="1" i="0" dirty="0">
              <a:solidFill>
                <a:schemeClr val="tx1"/>
              </a:solidFill>
            </a:endParaRPr>
          </a:p>
        </p:txBody>
      </p:sp>
      <p:sp>
        <p:nvSpPr>
          <p:cNvPr id="24" name="Rectangle 23"/>
          <p:cNvSpPr/>
          <p:nvPr/>
        </p:nvSpPr>
        <p:spPr>
          <a:xfrm>
            <a:off x="3657250" y="5902918"/>
            <a:ext cx="2127519" cy="542521"/>
          </a:xfrm>
          <a:prstGeom prst="rect">
            <a:avLst/>
          </a:prstGeom>
        </p:spPr>
        <p:txBody>
          <a:bodyPr wrap="square">
            <a:spAutoFit/>
          </a:bodyPr>
          <a:lstStyle/>
          <a:p>
            <a:pPr>
              <a:lnSpc>
                <a:spcPct val="114000"/>
              </a:lnSpc>
            </a:pPr>
            <a:r>
              <a:rPr lang="en-US" altLang="zh-CN" sz="2800" i="0" dirty="0" smtClean="0">
                <a:solidFill>
                  <a:srgbClr val="7030A0"/>
                </a:solidFill>
              </a:rPr>
              <a:t>(RFC 5246) </a:t>
            </a:r>
            <a:endParaRPr lang="en-US" altLang="zh-CN" sz="2800" i="0" dirty="0">
              <a:solidFill>
                <a:srgbClr val="7030A0"/>
              </a:solidFill>
            </a:endParaRPr>
          </a:p>
        </p:txBody>
      </p:sp>
    </p:spTree>
    <p:extLst>
      <p:ext uri="{BB962C8B-B14F-4D97-AF65-F5344CB8AC3E}">
        <p14:creationId xmlns:p14="http://schemas.microsoft.com/office/powerpoint/2010/main" val="1221695222"/>
      </p:ext>
    </p:extLst>
  </p:cSld>
  <p:clrMapOvr>
    <a:masterClrMapping/>
  </p:clrMapOvr>
  <p:transition spd="slow" advTm="2768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5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500"/>
                                        <p:tgtEl>
                                          <p:spTgt spid="15"/>
                                        </p:tgtEl>
                                      </p:cBhvr>
                                    </p:animEffect>
                                  </p:childTnLst>
                                </p:cTn>
                              </p:par>
                              <p:par>
                                <p:cTn id="37" presetID="10" presetClass="entr" presetSubtype="0" fill="hold"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500"/>
                                        <p:tgtEl>
                                          <p:spTgt spid="16"/>
                                        </p:tgtEl>
                                      </p:cBhvr>
                                    </p:animEffect>
                                  </p:childTnLst>
                                </p:cTn>
                              </p:par>
                              <p:par>
                                <p:cTn id="40" presetID="10" presetClass="entr" presetSubtype="0"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par>
                                <p:cTn id="43" presetID="10" presetClass="entr" presetSubtype="0" fill="hold" nodeType="with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fade">
                                      <p:cBhvr>
                                        <p:cTn id="45" dur="500"/>
                                        <p:tgtEl>
                                          <p:spTgt spid="18"/>
                                        </p:tgtEl>
                                      </p:cBhvr>
                                    </p:animEffect>
                                  </p:childTnLst>
                                </p:cTn>
                              </p:par>
                              <p:par>
                                <p:cTn id="46" presetID="10" presetClass="entr" presetSubtype="0" fill="hold"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500"/>
                                        <p:tgtEl>
                                          <p:spTgt spid="19"/>
                                        </p:tgtEl>
                                      </p:cBhvr>
                                    </p:animEffect>
                                  </p:childTnLst>
                                </p:cTn>
                              </p:par>
                              <p:par>
                                <p:cTn id="49" presetID="10" presetClass="entr" presetSubtype="0" fill="hold"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fade">
                                      <p:cBhvr>
                                        <p:cTn id="51" dur="500"/>
                                        <p:tgtEl>
                                          <p:spTgt spid="20"/>
                                        </p:tgtEl>
                                      </p:cBhvr>
                                    </p:animEffect>
                                  </p:childTnLst>
                                </p:cTn>
                              </p:par>
                              <p:par>
                                <p:cTn id="52" presetID="10" presetClass="entr" presetSubtype="0" fill="hold"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500"/>
                                        <p:tgtEl>
                                          <p:spTgt spid="21"/>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500"/>
                                        <p:tgtEl>
                                          <p:spTgt spid="22"/>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fade">
                                      <p:cBhvr>
                                        <p:cTn id="60" dur="500"/>
                                        <p:tgtEl>
                                          <p:spTgt spid="23"/>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fade">
                                      <p:cBhvr>
                                        <p:cTn id="6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P spid="7" grpId="0" animBg="1"/>
      <p:bldP spid="8" grpId="0" animBg="1"/>
      <p:bldP spid="9" grpId="0" animBg="1"/>
      <p:bldP spid="10" grpId="0" animBg="1"/>
      <p:bldP spid="11" grpId="0" animBg="1"/>
      <p:bldP spid="12" grpId="0" animBg="1"/>
      <p:bldP spid="13" grpId="0" animBg="1"/>
      <p:bldP spid="14" grpId="0" animBg="1"/>
      <p:bldP spid="15" grpId="0" animBg="1"/>
      <p:bldP spid="22" grpId="0"/>
      <p:bldP spid="23" grpId="0"/>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229600" cy="1143000"/>
          </a:xfrm>
        </p:spPr>
        <p:txBody>
          <a:bodyPr/>
          <a:lstStyle/>
          <a:p>
            <a:r>
              <a:rPr lang="en-US" sz="4000" dirty="0"/>
              <a:t>Background on SSL Vulnerabilities</a:t>
            </a:r>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7</a:t>
            </a:fld>
            <a:endParaRPr lang="en-US" altLang="zh-CN" dirty="0"/>
          </a:p>
        </p:txBody>
      </p:sp>
      <p:sp>
        <p:nvSpPr>
          <p:cNvPr id="5" name="Rectangle 4"/>
          <p:cNvSpPr/>
          <p:nvPr/>
        </p:nvSpPr>
        <p:spPr>
          <a:xfrm>
            <a:off x="2815333" y="2353822"/>
            <a:ext cx="4318233" cy="658835"/>
          </a:xfrm>
          <a:prstGeom prst="rect">
            <a:avLst/>
          </a:prstGeom>
        </p:spPr>
        <p:txBody>
          <a:bodyPr wrap="none">
            <a:spAutoFit/>
          </a:bodyPr>
          <a:lstStyle/>
          <a:p>
            <a:pPr>
              <a:lnSpc>
                <a:spcPct val="150000"/>
              </a:lnSpc>
            </a:pPr>
            <a:r>
              <a:rPr lang="en-US" altLang="zh-CN" sz="2800" b="1" i="0" dirty="0" smtClean="0">
                <a:solidFill>
                  <a:srgbClr val="FF6600"/>
                </a:solidFill>
              </a:rPr>
              <a:t>A hijacked  SSL channel</a:t>
            </a:r>
            <a:endParaRPr lang="en-US" altLang="zh-CN" sz="2800" b="1" i="0" dirty="0">
              <a:solidFill>
                <a:srgbClr val="FF6600"/>
              </a:solidFill>
            </a:endParaRPr>
          </a:p>
        </p:txBody>
      </p:sp>
      <p:sp>
        <p:nvSpPr>
          <p:cNvPr id="6" name="Left-Right Arrow 5"/>
          <p:cNvSpPr/>
          <p:nvPr/>
        </p:nvSpPr>
        <p:spPr>
          <a:xfrm>
            <a:off x="2229856" y="3253574"/>
            <a:ext cx="5182326" cy="234925"/>
          </a:xfrm>
          <a:prstGeom prst="leftRightArrow">
            <a:avLst/>
          </a:prstGeom>
          <a:solidFill>
            <a:srgbClr val="009900"/>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zh-CN" altLang="en-US" dirty="0"/>
          </a:p>
        </p:txBody>
      </p:sp>
      <p:sp>
        <p:nvSpPr>
          <p:cNvPr id="7" name="Left-Up Arrow 6"/>
          <p:cNvSpPr/>
          <p:nvPr/>
        </p:nvSpPr>
        <p:spPr>
          <a:xfrm rot="10800000">
            <a:off x="5081461" y="3281281"/>
            <a:ext cx="2330717" cy="1662877"/>
          </a:xfrm>
          <a:prstGeom prst="leftUpArrow">
            <a:avLst>
              <a:gd name="adj1" fmla="val 7002"/>
              <a:gd name="adj2" fmla="val 5444"/>
              <a:gd name="adj3" fmla="val 5712"/>
            </a:avLst>
          </a:prstGeom>
          <a:solidFill>
            <a:srgbClr val="FF66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sp>
        <p:nvSpPr>
          <p:cNvPr id="8" name="Left-Up Arrow 7"/>
          <p:cNvSpPr/>
          <p:nvPr/>
        </p:nvSpPr>
        <p:spPr>
          <a:xfrm rot="16200000">
            <a:off x="2793646" y="2722458"/>
            <a:ext cx="1662875" cy="2780523"/>
          </a:xfrm>
          <a:prstGeom prst="leftUpArrow">
            <a:avLst>
              <a:gd name="adj1" fmla="val 7002"/>
              <a:gd name="adj2" fmla="val 5444"/>
              <a:gd name="adj3" fmla="val 5712"/>
            </a:avLst>
          </a:prstGeom>
          <a:solidFill>
            <a:srgbClr val="FF6600"/>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zh-CN" altLang="en-US"/>
          </a:p>
        </p:txBody>
      </p:sp>
      <p:pic>
        <p:nvPicPr>
          <p:cNvPr id="9" name="Picture 8"/>
          <p:cNvPicPr>
            <a:picLocks noChangeAspect="1"/>
          </p:cNvPicPr>
          <p:nvPr/>
        </p:nvPicPr>
        <p:blipFill>
          <a:blip r:embed="rId3"/>
          <a:stretch>
            <a:fillRect/>
          </a:stretch>
        </p:blipFill>
        <p:spPr>
          <a:xfrm>
            <a:off x="497861" y="2511513"/>
            <a:ext cx="2075749" cy="2116917"/>
          </a:xfrm>
          <a:prstGeom prst="rect">
            <a:avLst/>
          </a:prstGeom>
        </p:spPr>
      </p:pic>
      <p:pic>
        <p:nvPicPr>
          <p:cNvPr id="10" name="Picture 9"/>
          <p:cNvPicPr>
            <a:picLocks noChangeAspect="1"/>
          </p:cNvPicPr>
          <p:nvPr/>
        </p:nvPicPr>
        <p:blipFill>
          <a:blip r:embed="rId4"/>
          <a:stretch>
            <a:fillRect/>
          </a:stretch>
        </p:blipFill>
        <p:spPr>
          <a:xfrm>
            <a:off x="4331567" y="2933176"/>
            <a:ext cx="1433675" cy="1273594"/>
          </a:xfrm>
          <a:prstGeom prst="rect">
            <a:avLst/>
          </a:prstGeom>
        </p:spPr>
      </p:pic>
      <p:pic>
        <p:nvPicPr>
          <p:cNvPr id="11" name="Picture 10"/>
          <p:cNvPicPr>
            <a:picLocks noChangeAspect="1"/>
          </p:cNvPicPr>
          <p:nvPr/>
        </p:nvPicPr>
        <p:blipFill>
          <a:blip r:embed="rId5"/>
          <a:stretch>
            <a:fillRect/>
          </a:stretch>
        </p:blipFill>
        <p:spPr>
          <a:xfrm>
            <a:off x="7375289" y="1599847"/>
            <a:ext cx="1410000" cy="3598364"/>
          </a:xfrm>
          <a:prstGeom prst="rect">
            <a:avLst/>
          </a:prstGeom>
        </p:spPr>
      </p:pic>
      <p:pic>
        <p:nvPicPr>
          <p:cNvPr id="12" name="Picture 11"/>
          <p:cNvPicPr>
            <a:picLocks noChangeAspect="1"/>
          </p:cNvPicPr>
          <p:nvPr/>
        </p:nvPicPr>
        <p:blipFill>
          <a:blip r:embed="rId6"/>
          <a:stretch>
            <a:fillRect/>
          </a:stretch>
        </p:blipFill>
        <p:spPr>
          <a:xfrm>
            <a:off x="4241331" y="4944159"/>
            <a:ext cx="1578417" cy="1920104"/>
          </a:xfrm>
          <a:prstGeom prst="rect">
            <a:avLst/>
          </a:prstGeom>
        </p:spPr>
      </p:pic>
      <p:pic>
        <p:nvPicPr>
          <p:cNvPr id="13" name="Picture 12"/>
          <p:cNvPicPr>
            <a:picLocks noChangeAspect="1"/>
          </p:cNvPicPr>
          <p:nvPr/>
        </p:nvPicPr>
        <p:blipFill>
          <a:blip r:embed="rId7"/>
          <a:stretch>
            <a:fillRect/>
          </a:stretch>
        </p:blipFill>
        <p:spPr>
          <a:xfrm>
            <a:off x="4658222" y="2873560"/>
            <a:ext cx="949810" cy="1050938"/>
          </a:xfrm>
          <a:prstGeom prst="rect">
            <a:avLst/>
          </a:prstGeom>
        </p:spPr>
      </p:pic>
      <p:sp>
        <p:nvSpPr>
          <p:cNvPr id="14" name="Rectangle 13"/>
          <p:cNvSpPr/>
          <p:nvPr/>
        </p:nvSpPr>
        <p:spPr>
          <a:xfrm>
            <a:off x="3004486" y="2353822"/>
            <a:ext cx="3939925" cy="658835"/>
          </a:xfrm>
          <a:prstGeom prst="rect">
            <a:avLst/>
          </a:prstGeom>
        </p:spPr>
        <p:txBody>
          <a:bodyPr wrap="none">
            <a:spAutoFit/>
          </a:bodyPr>
          <a:lstStyle/>
          <a:p>
            <a:pPr>
              <a:lnSpc>
                <a:spcPct val="150000"/>
              </a:lnSpc>
            </a:pPr>
            <a:r>
              <a:rPr lang="en-US" altLang="zh-CN" sz="2800" b="1" i="0" dirty="0" smtClean="0">
                <a:solidFill>
                  <a:srgbClr val="009900"/>
                </a:solidFill>
              </a:rPr>
              <a:t>A secure SSL channel</a:t>
            </a:r>
            <a:endParaRPr lang="en-US" altLang="zh-CN" sz="2800" b="1" i="0" dirty="0">
              <a:solidFill>
                <a:srgbClr val="009900"/>
              </a:solidFill>
            </a:endParaRPr>
          </a:p>
        </p:txBody>
      </p:sp>
      <p:sp>
        <p:nvSpPr>
          <p:cNvPr id="18" name="Rectangle 3"/>
          <p:cNvSpPr txBox="1">
            <a:spLocks noChangeArrowheads="1"/>
          </p:cNvSpPr>
          <p:nvPr/>
        </p:nvSpPr>
        <p:spPr bwMode="auto">
          <a:xfrm>
            <a:off x="685800" y="1524000"/>
            <a:ext cx="6258611"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buFontTx/>
              <a:buNone/>
            </a:pPr>
            <a:r>
              <a:rPr lang="en-US" altLang="zh-CN" sz="2800" i="0" kern="0" dirty="0" smtClean="0"/>
              <a:t>Man-in-the-middle attacks caused by </a:t>
            </a:r>
            <a:r>
              <a:rPr lang="en-US" altLang="zh-CN" sz="2800" b="1" i="0" kern="0" dirty="0" smtClean="0">
                <a:solidFill>
                  <a:srgbClr val="7030A0"/>
                </a:solidFill>
              </a:rPr>
              <a:t>incorrect certificate validation</a:t>
            </a:r>
            <a:r>
              <a:rPr lang="en-US" altLang="zh-CN" sz="2800" i="0" kern="0" dirty="0" smtClean="0"/>
              <a:t>.</a:t>
            </a:r>
            <a:endParaRPr lang="en-US" altLang="zh-CN" sz="2800" i="0" kern="0" dirty="0"/>
          </a:p>
        </p:txBody>
      </p:sp>
    </p:spTree>
    <p:extLst>
      <p:ext uri="{BB962C8B-B14F-4D97-AF65-F5344CB8AC3E}">
        <p14:creationId xmlns:p14="http://schemas.microsoft.com/office/powerpoint/2010/main" val="753849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6"/>
                                        </p:tgtEl>
                                      </p:cBhvr>
                                    </p:animEffect>
                                    <p:set>
                                      <p:cBhvr>
                                        <p:cTn id="24" dur="1" fill="hold">
                                          <p:stCondLst>
                                            <p:cond delay="499"/>
                                          </p:stCondLst>
                                        </p:cTn>
                                        <p:tgtEl>
                                          <p:spTgt spid="6"/>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14"/>
                                        </p:tgtEl>
                                      </p:cBhvr>
                                    </p:animEffect>
                                    <p:set>
                                      <p:cBhvr>
                                        <p:cTn id="27" dur="1" fill="hold">
                                          <p:stCondLst>
                                            <p:cond delay="499"/>
                                          </p:stCondLst>
                                        </p:cTn>
                                        <p:tgtEl>
                                          <p:spTgt spid="14"/>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500"/>
                                        <p:tgtEl>
                                          <p:spTgt spid="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500"/>
                                        <p:tgtEl>
                                          <p:spTgt spid="8"/>
                                        </p:tgtEl>
                                      </p:cBhvr>
                                    </p:animEffect>
                                  </p:childTnLst>
                                </p:cTn>
                              </p:par>
                              <p:par>
                                <p:cTn id="44" presetID="10" presetClass="entr" presetSubtype="0" fill="hold"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6" grpId="1" animBg="1"/>
      <p:bldP spid="7" grpId="0" animBg="1"/>
      <p:bldP spid="8" grpId="0" animBg="1"/>
      <p:bldP spid="14" grpId="0"/>
      <p:bldP spid="14"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229600" cy="1143000"/>
          </a:xfrm>
        </p:spPr>
        <p:txBody>
          <a:bodyPr/>
          <a:lstStyle/>
          <a:p>
            <a:r>
              <a:rPr lang="en-US" altLang="zh-CN" sz="4000" dirty="0"/>
              <a:t>A Motivating </a:t>
            </a:r>
            <a:r>
              <a:rPr lang="en-US" altLang="zh-CN" sz="4000" dirty="0" smtClean="0"/>
              <a:t>Example</a:t>
            </a:r>
            <a:endParaRPr lang="en-US" sz="4000" dirty="0"/>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8</a:t>
            </a:fld>
            <a:endParaRPr lang="en-US" altLang="zh-CN" dirty="0"/>
          </a:p>
        </p:txBody>
      </p:sp>
      <p:sp>
        <p:nvSpPr>
          <p:cNvPr id="3" name="Flowchart: Alternate Process 2"/>
          <p:cNvSpPr/>
          <p:nvPr/>
        </p:nvSpPr>
        <p:spPr bwMode="auto">
          <a:xfrm>
            <a:off x="685800" y="1676400"/>
            <a:ext cx="3657600" cy="4876800"/>
          </a:xfrm>
          <a:prstGeom prst="flowChartAlternateProcess">
            <a:avLst/>
          </a:prstGeom>
          <a:ln>
            <a:solidFill>
              <a:srgbClr val="7030A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5" name="Rectangle 4"/>
          <p:cNvSpPr/>
          <p:nvPr/>
        </p:nvSpPr>
        <p:spPr>
          <a:xfrm>
            <a:off x="762000" y="1768019"/>
            <a:ext cx="3581400" cy="4401205"/>
          </a:xfrm>
          <a:prstGeom prst="rect">
            <a:avLst/>
          </a:prstGeom>
        </p:spPr>
        <p:txBody>
          <a:bodyPr wrap="square">
            <a:spAutoFit/>
          </a:bodyPr>
          <a:lstStyle/>
          <a:p>
            <a:r>
              <a:rPr lang="en-US" altLang="zh-CN" sz="2000" b="1" i="0" dirty="0" err="1" smtClean="0">
                <a:solidFill>
                  <a:schemeClr val="tx1"/>
                </a:solidFill>
                <a:latin typeface="Calibri" panose="020F0502020204030204" pitchFamily="34" charset="0"/>
              </a:rPr>
              <a:t>ctx</a:t>
            </a:r>
            <a:r>
              <a:rPr lang="en-US" altLang="zh-CN" sz="2000" b="1" i="0" dirty="0" smtClean="0">
                <a:solidFill>
                  <a:schemeClr val="tx1"/>
                </a:solidFill>
                <a:latin typeface="Calibri" panose="020F0502020204030204" pitchFamily="34" charset="0"/>
              </a:rPr>
              <a:t> </a:t>
            </a:r>
            <a:r>
              <a:rPr lang="en-US" altLang="zh-CN" sz="2000" i="0" dirty="0">
                <a:solidFill>
                  <a:schemeClr val="tx1"/>
                </a:solidFill>
                <a:latin typeface="Calibri" panose="020F0502020204030204" pitchFamily="34" charset="0"/>
              </a:rPr>
              <a:t>=</a:t>
            </a:r>
            <a:r>
              <a:rPr lang="en-US" altLang="zh-CN" sz="2000" i="0" dirty="0">
                <a:latin typeface="Calibri" panose="020F0502020204030204" pitchFamily="34" charset="0"/>
              </a:rPr>
              <a:t> </a:t>
            </a:r>
            <a:r>
              <a:rPr lang="en-US" altLang="zh-CN" sz="2000" b="1" i="0" dirty="0" err="1">
                <a:solidFill>
                  <a:srgbClr val="7030A0"/>
                </a:solidFill>
                <a:latin typeface="Calibri" panose="020F0502020204030204" pitchFamily="34" charset="0"/>
              </a:rPr>
              <a:t>SSL_CTX_new</a:t>
            </a:r>
            <a:r>
              <a:rPr lang="en-US" altLang="zh-CN" sz="2000" i="0" dirty="0">
                <a:solidFill>
                  <a:schemeClr val="tx1"/>
                </a:solidFill>
                <a:latin typeface="Calibri" panose="020F0502020204030204" pitchFamily="34" charset="0"/>
              </a:rPr>
              <a:t>(method);</a:t>
            </a:r>
          </a:p>
          <a:p>
            <a:r>
              <a:rPr lang="en-US" altLang="zh-CN" sz="2000" b="1" i="0" dirty="0">
                <a:solidFill>
                  <a:schemeClr val="tx1"/>
                </a:solidFill>
                <a:latin typeface="Calibri" panose="020F0502020204030204" pitchFamily="34" charset="0"/>
              </a:rPr>
              <a:t>...</a:t>
            </a:r>
          </a:p>
          <a:p>
            <a:r>
              <a:rPr lang="en-US" altLang="zh-CN" sz="2000" b="1" i="0" dirty="0" err="1" smtClean="0">
                <a:solidFill>
                  <a:schemeClr val="tx1"/>
                </a:solidFill>
                <a:latin typeface="Calibri" panose="020F0502020204030204" pitchFamily="34" charset="0"/>
              </a:rPr>
              <a:t>ssl</a:t>
            </a:r>
            <a:r>
              <a:rPr lang="en-US" altLang="zh-CN" sz="2000" b="1" i="0" dirty="0" smtClean="0">
                <a:solidFill>
                  <a:schemeClr val="tx1"/>
                </a:solidFill>
                <a:latin typeface="Calibri" panose="020F0502020204030204" pitchFamily="34" charset="0"/>
              </a:rPr>
              <a:t> </a:t>
            </a:r>
            <a:r>
              <a:rPr lang="en-US" altLang="zh-CN" sz="2000" i="0" dirty="0">
                <a:solidFill>
                  <a:schemeClr val="tx1"/>
                </a:solidFill>
                <a:latin typeface="Calibri" panose="020F0502020204030204" pitchFamily="34" charset="0"/>
              </a:rPr>
              <a:t>=</a:t>
            </a:r>
            <a:r>
              <a:rPr lang="en-US" altLang="zh-CN" sz="2000" i="0" dirty="0">
                <a:latin typeface="Calibri" panose="020F0502020204030204" pitchFamily="34" charset="0"/>
              </a:rPr>
              <a:t> </a:t>
            </a:r>
            <a:r>
              <a:rPr lang="en-US" altLang="zh-CN" sz="2000" b="1" i="0" dirty="0" err="1">
                <a:solidFill>
                  <a:srgbClr val="7030A0"/>
                </a:solidFill>
                <a:latin typeface="Calibri" panose="020F0502020204030204" pitchFamily="34" charset="0"/>
              </a:rPr>
              <a:t>SSL_new</a:t>
            </a:r>
            <a:r>
              <a:rPr lang="en-US" altLang="zh-CN" sz="2000" i="0" dirty="0">
                <a:solidFill>
                  <a:schemeClr val="tx1"/>
                </a:solidFill>
                <a:latin typeface="Calibri" panose="020F0502020204030204" pitchFamily="34" charset="0"/>
              </a:rPr>
              <a:t>(</a:t>
            </a:r>
            <a:r>
              <a:rPr lang="en-US" altLang="zh-CN" sz="2000" b="1" i="0" dirty="0" err="1">
                <a:solidFill>
                  <a:schemeClr val="tx1"/>
                </a:solidFill>
                <a:latin typeface="Calibri" panose="020F0502020204030204" pitchFamily="34" charset="0"/>
              </a:rPr>
              <a:t>ctx</a:t>
            </a:r>
            <a:r>
              <a:rPr lang="en-US" altLang="zh-CN" sz="2000" i="0" dirty="0">
                <a:solidFill>
                  <a:schemeClr val="tx1"/>
                </a:solidFill>
                <a:latin typeface="Calibri" panose="020F0502020204030204" pitchFamily="34" charset="0"/>
              </a:rPr>
              <a:t>);</a:t>
            </a:r>
          </a:p>
          <a:p>
            <a:r>
              <a:rPr lang="en-US" altLang="zh-CN" sz="2000" b="1" i="0" dirty="0" smtClean="0">
                <a:solidFill>
                  <a:schemeClr val="tx1"/>
                </a:solidFill>
                <a:latin typeface="Calibri" panose="020F0502020204030204" pitchFamily="34" charset="0"/>
              </a:rPr>
              <a:t>...</a:t>
            </a:r>
            <a:endParaRPr lang="en-US" altLang="zh-CN" sz="2000" b="1" i="0" dirty="0">
              <a:solidFill>
                <a:schemeClr val="tx1"/>
              </a:solidFill>
              <a:latin typeface="Calibri" panose="020F0502020204030204" pitchFamily="34" charset="0"/>
            </a:endParaRPr>
          </a:p>
          <a:p>
            <a:r>
              <a:rPr lang="en-US" altLang="zh-CN" sz="2000" b="1" i="0" dirty="0" err="1" smtClean="0">
                <a:solidFill>
                  <a:srgbClr val="7030A0"/>
                </a:solidFill>
                <a:latin typeface="Calibri" panose="020F0502020204030204" pitchFamily="34" charset="0"/>
              </a:rPr>
              <a:t>SSL_connect</a:t>
            </a:r>
            <a:r>
              <a:rPr lang="en-US" altLang="zh-CN" sz="2000" i="0" dirty="0" smtClean="0">
                <a:solidFill>
                  <a:schemeClr val="tx1"/>
                </a:solidFill>
                <a:latin typeface="Calibri" panose="020F0502020204030204" pitchFamily="34" charset="0"/>
              </a:rPr>
              <a:t>(</a:t>
            </a:r>
            <a:r>
              <a:rPr lang="en-US" altLang="zh-CN" sz="2000" b="1" i="0" dirty="0" err="1" smtClean="0">
                <a:solidFill>
                  <a:schemeClr val="tx1"/>
                </a:solidFill>
                <a:latin typeface="Calibri" panose="020F0502020204030204" pitchFamily="34" charset="0"/>
              </a:rPr>
              <a:t>ssl</a:t>
            </a:r>
            <a:r>
              <a:rPr lang="en-US" altLang="zh-CN" sz="2000" i="0" dirty="0" smtClean="0">
                <a:solidFill>
                  <a:schemeClr val="tx1"/>
                </a:solidFill>
                <a:latin typeface="Calibri" panose="020F0502020204030204" pitchFamily="34" charset="0"/>
              </a:rPr>
              <a:t>);</a:t>
            </a:r>
          </a:p>
          <a:p>
            <a:r>
              <a:rPr lang="en-US" altLang="zh-CN" sz="2000" b="1" i="0" dirty="0" smtClean="0">
                <a:solidFill>
                  <a:schemeClr val="tx1"/>
                </a:solidFill>
              </a:rPr>
              <a:t>…</a:t>
            </a:r>
          </a:p>
          <a:p>
            <a:r>
              <a:rPr lang="en-US" altLang="zh-CN" sz="2000" i="0" dirty="0" smtClean="0">
                <a:solidFill>
                  <a:schemeClr val="tx1"/>
                </a:solidFill>
                <a:latin typeface="Calibri" panose="020F0502020204030204" pitchFamily="34" charset="0"/>
              </a:rPr>
              <a:t>if(</a:t>
            </a:r>
            <a:r>
              <a:rPr lang="en-US" altLang="zh-CN" sz="2000" b="1" i="0" dirty="0" err="1" smtClean="0">
                <a:solidFill>
                  <a:srgbClr val="7030A0"/>
                </a:solidFill>
                <a:latin typeface="Calibri" panose="020F0502020204030204" pitchFamily="34" charset="0"/>
              </a:rPr>
              <a:t>SSL_get_verify_result</a:t>
            </a:r>
            <a:r>
              <a:rPr lang="en-US" altLang="zh-CN" sz="2000" i="0" dirty="0" smtClean="0">
                <a:solidFill>
                  <a:schemeClr val="tx1"/>
                </a:solidFill>
                <a:latin typeface="Calibri" panose="020F0502020204030204" pitchFamily="34" charset="0"/>
              </a:rPr>
              <a:t>(</a:t>
            </a:r>
            <a:r>
              <a:rPr lang="en-US" altLang="zh-CN" sz="2000" b="1" i="0" dirty="0" err="1" smtClean="0">
                <a:solidFill>
                  <a:schemeClr val="tx1"/>
                </a:solidFill>
                <a:latin typeface="Calibri" panose="020F0502020204030204" pitchFamily="34" charset="0"/>
              </a:rPr>
              <a:t>ssl</a:t>
            </a:r>
            <a:r>
              <a:rPr lang="en-US" altLang="zh-CN" sz="2000" i="0" dirty="0" smtClean="0">
                <a:solidFill>
                  <a:schemeClr val="tx1"/>
                </a:solidFill>
                <a:latin typeface="Calibri" panose="020F0502020204030204" pitchFamily="34" charset="0"/>
              </a:rPr>
              <a:t>)</a:t>
            </a:r>
          </a:p>
          <a:p>
            <a:r>
              <a:rPr lang="en-US" altLang="zh-CN" sz="2000" i="0" dirty="0">
                <a:latin typeface="Calibri" panose="020F0502020204030204" pitchFamily="34" charset="0"/>
              </a:rPr>
              <a:t> </a:t>
            </a:r>
            <a:r>
              <a:rPr lang="en-US" altLang="zh-CN" sz="2000" i="0" dirty="0" smtClean="0">
                <a:latin typeface="Calibri" panose="020F0502020204030204" pitchFamily="34" charset="0"/>
              </a:rPr>
              <a:t>          </a:t>
            </a:r>
            <a:r>
              <a:rPr lang="en-US" altLang="zh-CN" sz="2000" i="0" dirty="0" smtClean="0">
                <a:solidFill>
                  <a:schemeClr val="tx1"/>
                </a:solidFill>
                <a:latin typeface="Calibri" panose="020F0502020204030204" pitchFamily="34" charset="0"/>
              </a:rPr>
              <a:t>==</a:t>
            </a:r>
            <a:r>
              <a:rPr lang="en-US" altLang="zh-CN" sz="2000" b="1" dirty="0">
                <a:solidFill>
                  <a:srgbClr val="7030A0"/>
                </a:solidFill>
                <a:latin typeface="Calibri" panose="020F0502020204030204" pitchFamily="34" charset="0"/>
              </a:rPr>
              <a:t>X509_V_OK</a:t>
            </a:r>
            <a:r>
              <a:rPr lang="en-US" altLang="zh-CN" sz="2000" i="0" dirty="0" smtClean="0">
                <a:solidFill>
                  <a:schemeClr val="tx1"/>
                </a:solidFill>
                <a:latin typeface="Calibri" panose="020F0502020204030204" pitchFamily="34" charset="0"/>
              </a:rPr>
              <a:t>){</a:t>
            </a:r>
            <a:endParaRPr lang="en-US" altLang="zh-CN" sz="2000" i="0" dirty="0">
              <a:solidFill>
                <a:schemeClr val="tx1"/>
              </a:solidFill>
              <a:latin typeface="Calibri" panose="020F0502020204030204" pitchFamily="34" charset="0"/>
            </a:endParaRPr>
          </a:p>
          <a:p>
            <a:r>
              <a:rPr lang="en-US" altLang="zh-CN" sz="2000" i="0" dirty="0">
                <a:solidFill>
                  <a:schemeClr val="tx1">
                    <a:lumMod val="50000"/>
                    <a:lumOff val="50000"/>
                  </a:schemeClr>
                </a:solidFill>
                <a:latin typeface="Calibri" panose="020F0502020204030204" pitchFamily="34" charset="0"/>
              </a:rPr>
              <a:t>          //Validation succeeds.</a:t>
            </a:r>
          </a:p>
          <a:p>
            <a:r>
              <a:rPr lang="en-US" altLang="zh-CN" sz="2000" i="0" dirty="0" smtClean="0">
                <a:solidFill>
                  <a:schemeClr val="tx1"/>
                </a:solidFill>
                <a:latin typeface="Calibri" panose="020F0502020204030204" pitchFamily="34" charset="0"/>
              </a:rPr>
              <a:t>}</a:t>
            </a:r>
          </a:p>
          <a:p>
            <a:r>
              <a:rPr lang="en-US" altLang="zh-CN" sz="2000" i="0" dirty="0" smtClean="0">
                <a:solidFill>
                  <a:schemeClr val="tx1"/>
                </a:solidFill>
                <a:latin typeface="Calibri" panose="020F0502020204030204" pitchFamily="34" charset="0"/>
              </a:rPr>
              <a:t>else{</a:t>
            </a:r>
            <a:endParaRPr lang="en-US" altLang="zh-CN" sz="2000" i="0" dirty="0">
              <a:solidFill>
                <a:schemeClr val="tx1"/>
              </a:solidFill>
              <a:latin typeface="Calibri" panose="020F0502020204030204" pitchFamily="34" charset="0"/>
            </a:endParaRPr>
          </a:p>
          <a:p>
            <a:r>
              <a:rPr lang="en-US" altLang="zh-CN" sz="2000" i="0" dirty="0">
                <a:solidFill>
                  <a:schemeClr val="tx1">
                    <a:lumMod val="50000"/>
                    <a:lumOff val="50000"/>
                  </a:schemeClr>
                </a:solidFill>
                <a:latin typeface="Calibri" panose="020F0502020204030204" pitchFamily="34" charset="0"/>
              </a:rPr>
              <a:t>         //Validation fails and 	</a:t>
            </a:r>
            <a:r>
              <a:rPr lang="en-US" altLang="zh-CN" sz="2000" i="0" dirty="0" smtClean="0">
                <a:solidFill>
                  <a:schemeClr val="tx1">
                    <a:lumMod val="50000"/>
                    <a:lumOff val="50000"/>
                  </a:schemeClr>
                </a:solidFill>
                <a:latin typeface="Calibri" panose="020F0502020204030204" pitchFamily="34" charset="0"/>
              </a:rPr>
              <a:t>terminate </a:t>
            </a:r>
            <a:r>
              <a:rPr lang="en-US" altLang="zh-CN" sz="2000" i="0" dirty="0">
                <a:solidFill>
                  <a:schemeClr val="tx1">
                    <a:lumMod val="50000"/>
                    <a:lumOff val="50000"/>
                  </a:schemeClr>
                </a:solidFill>
                <a:latin typeface="Calibri" panose="020F0502020204030204" pitchFamily="34" charset="0"/>
              </a:rPr>
              <a:t>connection</a:t>
            </a:r>
          </a:p>
          <a:p>
            <a:r>
              <a:rPr lang="en-US" altLang="zh-CN" sz="2000" i="0" dirty="0" smtClean="0">
                <a:solidFill>
                  <a:schemeClr val="tx1"/>
                </a:solidFill>
                <a:latin typeface="Calibri" panose="020F0502020204030204" pitchFamily="34" charset="0"/>
              </a:rPr>
              <a:t>}</a:t>
            </a:r>
            <a:endParaRPr lang="en-US" altLang="zh-CN" sz="2000" i="0" dirty="0">
              <a:solidFill>
                <a:schemeClr val="tx1"/>
              </a:solidFill>
              <a:latin typeface="Calibri" panose="020F0502020204030204" pitchFamily="34" charset="0"/>
            </a:endParaRPr>
          </a:p>
        </p:txBody>
      </p:sp>
      <p:sp>
        <p:nvSpPr>
          <p:cNvPr id="9" name="Rectangle 3"/>
          <p:cNvSpPr txBox="1">
            <a:spLocks noChangeArrowheads="1"/>
          </p:cNvSpPr>
          <p:nvPr/>
        </p:nvSpPr>
        <p:spPr bwMode="auto">
          <a:xfrm>
            <a:off x="1219200" y="1066800"/>
            <a:ext cx="6960254"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buFontTx/>
              <a:buNone/>
            </a:pPr>
            <a:r>
              <a:rPr lang="en-US" altLang="zh-CN" sz="2800" b="1" kern="0" dirty="0"/>
              <a:t>V</a:t>
            </a:r>
            <a:r>
              <a:rPr lang="en-US" altLang="zh-CN" sz="2800" b="1" kern="0" dirty="0" smtClean="0"/>
              <a:t>ulnerable example </a:t>
            </a:r>
            <a:r>
              <a:rPr lang="en-US" altLang="zh-CN" sz="2800" b="1" kern="0" dirty="0"/>
              <a:t> </a:t>
            </a:r>
            <a:r>
              <a:rPr lang="en-US" altLang="zh-CN" sz="2800" b="1" i="0" kern="0" dirty="0" smtClean="0">
                <a:solidFill>
                  <a:srgbClr val="7030A0"/>
                </a:solidFill>
              </a:rPr>
              <a:t>(</a:t>
            </a:r>
            <a:r>
              <a:rPr lang="en-US" altLang="zh-CN" sz="2800" b="1" i="0" kern="0" dirty="0" err="1" smtClean="0">
                <a:solidFill>
                  <a:srgbClr val="7030A0"/>
                </a:solidFill>
              </a:rPr>
              <a:t>OpenSSL</a:t>
            </a:r>
            <a:r>
              <a:rPr lang="en-US" altLang="zh-CN" sz="2800" b="1" i="0" kern="0" dirty="0" smtClean="0">
                <a:solidFill>
                  <a:srgbClr val="7030A0"/>
                </a:solidFill>
              </a:rPr>
              <a:t> API)</a:t>
            </a:r>
            <a:endParaRPr lang="en-US" altLang="zh-CN" sz="2800" b="1" i="0" kern="0" dirty="0">
              <a:solidFill>
                <a:srgbClr val="7030A0"/>
              </a:solidFill>
            </a:endParaRPr>
          </a:p>
        </p:txBody>
      </p:sp>
      <p:sp>
        <p:nvSpPr>
          <p:cNvPr id="26" name="TextBox 25"/>
          <p:cNvSpPr txBox="1"/>
          <p:nvPr/>
        </p:nvSpPr>
        <p:spPr>
          <a:xfrm>
            <a:off x="4724400" y="1591485"/>
            <a:ext cx="2927212" cy="461665"/>
          </a:xfrm>
          <a:prstGeom prst="rect">
            <a:avLst/>
          </a:prstGeom>
          <a:noFill/>
        </p:spPr>
        <p:txBody>
          <a:bodyPr wrap="none" rtlCol="0">
            <a:spAutoFit/>
          </a:bodyPr>
          <a:lstStyle/>
          <a:p>
            <a:pPr>
              <a:buNone/>
            </a:pPr>
            <a:r>
              <a:rPr lang="en-US" altLang="zh-CN" sz="2400" i="0" dirty="0" smtClean="0">
                <a:solidFill>
                  <a:schemeClr val="tx1"/>
                </a:solidFill>
              </a:rPr>
              <a:t>Create SSL context.</a:t>
            </a:r>
            <a:endParaRPr lang="zh-CN" altLang="en-US" sz="2400" i="0" dirty="0" smtClean="0">
              <a:solidFill>
                <a:schemeClr val="tx1"/>
              </a:solidFill>
            </a:endParaRPr>
          </a:p>
        </p:txBody>
      </p:sp>
      <p:sp>
        <p:nvSpPr>
          <p:cNvPr id="29" name="TextBox 28"/>
          <p:cNvSpPr txBox="1"/>
          <p:nvPr/>
        </p:nvSpPr>
        <p:spPr>
          <a:xfrm>
            <a:off x="4753708" y="2279717"/>
            <a:ext cx="2980111" cy="461665"/>
          </a:xfrm>
          <a:prstGeom prst="rect">
            <a:avLst/>
          </a:prstGeom>
          <a:noFill/>
        </p:spPr>
        <p:txBody>
          <a:bodyPr wrap="none" rtlCol="0">
            <a:spAutoFit/>
          </a:bodyPr>
          <a:lstStyle/>
          <a:p>
            <a:pPr>
              <a:buNone/>
            </a:pPr>
            <a:r>
              <a:rPr lang="en-US" altLang="zh-CN" sz="2400" i="0" dirty="0" smtClean="0">
                <a:solidFill>
                  <a:schemeClr val="tx1"/>
                </a:solidFill>
              </a:rPr>
              <a:t>Create SSL session.</a:t>
            </a:r>
            <a:endParaRPr lang="zh-CN" altLang="en-US" sz="2400" i="0" dirty="0" smtClean="0">
              <a:solidFill>
                <a:schemeClr val="tx1"/>
              </a:solidFill>
            </a:endParaRPr>
          </a:p>
        </p:txBody>
      </p:sp>
      <p:sp>
        <p:nvSpPr>
          <p:cNvPr id="33" name="TextBox 32"/>
          <p:cNvSpPr txBox="1"/>
          <p:nvPr/>
        </p:nvSpPr>
        <p:spPr>
          <a:xfrm>
            <a:off x="4753708" y="2967949"/>
            <a:ext cx="3444982" cy="461665"/>
          </a:xfrm>
          <a:prstGeom prst="rect">
            <a:avLst/>
          </a:prstGeom>
          <a:noFill/>
        </p:spPr>
        <p:txBody>
          <a:bodyPr wrap="none" rtlCol="0">
            <a:spAutoFit/>
          </a:bodyPr>
          <a:lstStyle/>
          <a:p>
            <a:pPr>
              <a:buNone/>
            </a:pPr>
            <a:r>
              <a:rPr lang="en-US" altLang="zh-CN" sz="2400" i="0" dirty="0" smtClean="0">
                <a:solidFill>
                  <a:schemeClr val="tx1"/>
                </a:solidFill>
              </a:rPr>
              <a:t>Launch SSL handshake</a:t>
            </a:r>
            <a:endParaRPr lang="zh-CN" altLang="en-US" sz="2400" i="0" dirty="0" smtClean="0">
              <a:solidFill>
                <a:schemeClr val="tx1"/>
              </a:solidFill>
            </a:endParaRPr>
          </a:p>
        </p:txBody>
      </p:sp>
      <p:sp>
        <p:nvSpPr>
          <p:cNvPr id="25" name="Rectangle 24"/>
          <p:cNvSpPr/>
          <p:nvPr/>
        </p:nvSpPr>
        <p:spPr bwMode="auto">
          <a:xfrm>
            <a:off x="1371600" y="1774876"/>
            <a:ext cx="2590800" cy="372971"/>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cxnSp>
        <p:nvCxnSpPr>
          <p:cNvPr id="27" name="Straight Arrow Connector 26"/>
          <p:cNvCxnSpPr>
            <a:endCxn id="26" idx="1"/>
          </p:cNvCxnSpPr>
          <p:nvPr/>
        </p:nvCxnSpPr>
        <p:spPr bwMode="auto">
          <a:xfrm flipV="1">
            <a:off x="3962400" y="1822318"/>
            <a:ext cx="762000" cy="167285"/>
          </a:xfrm>
          <a:prstGeom prst="straightConnector1">
            <a:avLst/>
          </a:prstGeom>
          <a:ln>
            <a:solidFill>
              <a:schemeClr val="tx1"/>
            </a:solidFill>
            <a:headEnd type="none" w="med" len="med"/>
            <a:tailEnd type="triangle"/>
          </a:ln>
        </p:spPr>
        <p:style>
          <a:lnRef idx="3">
            <a:schemeClr val="dk1"/>
          </a:lnRef>
          <a:fillRef idx="0">
            <a:schemeClr val="dk1"/>
          </a:fillRef>
          <a:effectRef idx="2">
            <a:schemeClr val="dk1"/>
          </a:effectRef>
          <a:fontRef idx="minor">
            <a:schemeClr val="tx1"/>
          </a:fontRef>
        </p:style>
      </p:cxnSp>
      <p:sp>
        <p:nvSpPr>
          <p:cNvPr id="28" name="Rectangle 27"/>
          <p:cNvSpPr/>
          <p:nvPr/>
        </p:nvSpPr>
        <p:spPr bwMode="auto">
          <a:xfrm>
            <a:off x="1336431" y="2368411"/>
            <a:ext cx="1559169" cy="372971"/>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cxnSp>
        <p:nvCxnSpPr>
          <p:cNvPr id="31" name="Straight Arrow Connector 30"/>
          <p:cNvCxnSpPr>
            <a:endCxn id="29" idx="1"/>
          </p:cNvCxnSpPr>
          <p:nvPr/>
        </p:nvCxnSpPr>
        <p:spPr bwMode="auto">
          <a:xfrm flipV="1">
            <a:off x="2895600" y="2510550"/>
            <a:ext cx="1858108" cy="44348"/>
          </a:xfrm>
          <a:prstGeom prst="straightConnector1">
            <a:avLst/>
          </a:prstGeom>
          <a:ln>
            <a:solidFill>
              <a:schemeClr val="tx1"/>
            </a:solidFill>
            <a:headEnd type="none" w="med" len="med"/>
            <a:tailEnd type="triangle"/>
          </a:ln>
        </p:spPr>
        <p:style>
          <a:lnRef idx="3">
            <a:schemeClr val="dk1"/>
          </a:lnRef>
          <a:fillRef idx="0">
            <a:schemeClr val="dk1"/>
          </a:fillRef>
          <a:effectRef idx="2">
            <a:schemeClr val="dk1"/>
          </a:effectRef>
          <a:fontRef idx="minor">
            <a:schemeClr val="tx1"/>
          </a:fontRef>
        </p:style>
      </p:cxnSp>
      <p:sp>
        <p:nvSpPr>
          <p:cNvPr id="32" name="Rectangle 31"/>
          <p:cNvSpPr/>
          <p:nvPr/>
        </p:nvSpPr>
        <p:spPr bwMode="auto">
          <a:xfrm>
            <a:off x="838200" y="3012096"/>
            <a:ext cx="1828800" cy="372971"/>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cxnSp>
        <p:nvCxnSpPr>
          <p:cNvPr id="35" name="Straight Arrow Connector 34"/>
          <p:cNvCxnSpPr>
            <a:endCxn id="33" idx="1"/>
          </p:cNvCxnSpPr>
          <p:nvPr/>
        </p:nvCxnSpPr>
        <p:spPr bwMode="auto">
          <a:xfrm flipV="1">
            <a:off x="2667000" y="3198782"/>
            <a:ext cx="2086708" cy="4071"/>
          </a:xfrm>
          <a:prstGeom prst="straightConnector1">
            <a:avLst/>
          </a:prstGeom>
          <a:ln>
            <a:solidFill>
              <a:schemeClr val="tx1"/>
            </a:solidFill>
            <a:headEnd type="none" w="med" len="med"/>
            <a:tailEnd type="triangle"/>
          </a:ln>
        </p:spPr>
        <p:style>
          <a:lnRef idx="3">
            <a:schemeClr val="dk1"/>
          </a:lnRef>
          <a:fillRef idx="0">
            <a:schemeClr val="dk1"/>
          </a:fillRef>
          <a:effectRef idx="2">
            <a:schemeClr val="dk1"/>
          </a:effectRef>
          <a:fontRef idx="minor">
            <a:schemeClr val="tx1"/>
          </a:fontRef>
        </p:style>
      </p:cxnSp>
      <p:sp>
        <p:nvSpPr>
          <p:cNvPr id="37" name="Rectangle 36"/>
          <p:cNvSpPr/>
          <p:nvPr/>
        </p:nvSpPr>
        <p:spPr bwMode="auto">
          <a:xfrm>
            <a:off x="838200" y="3614933"/>
            <a:ext cx="2971799" cy="652267"/>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rgbClr val="7030A0"/>
              </a:solidFill>
              <a:effectLst/>
              <a:latin typeface="Arial" pitchFamily="34" charset="0"/>
              <a:ea typeface="宋体" pitchFamily="2" charset="-122"/>
              <a:cs typeface="Arial" pitchFamily="34" charset="0"/>
            </a:endParaRPr>
          </a:p>
        </p:txBody>
      </p:sp>
      <p:cxnSp>
        <p:nvCxnSpPr>
          <p:cNvPr id="39" name="Straight Arrow Connector 38"/>
          <p:cNvCxnSpPr/>
          <p:nvPr/>
        </p:nvCxnSpPr>
        <p:spPr bwMode="auto">
          <a:xfrm flipV="1">
            <a:off x="3824654" y="3941066"/>
            <a:ext cx="929054" cy="1"/>
          </a:xfrm>
          <a:prstGeom prst="straightConnector1">
            <a:avLst/>
          </a:prstGeom>
          <a:ln>
            <a:solidFill>
              <a:srgbClr val="FF0000"/>
            </a:solidFill>
            <a:headEnd type="none" w="med" len="med"/>
            <a:tailEnd type="triangle"/>
          </a:ln>
        </p:spPr>
        <p:style>
          <a:lnRef idx="3">
            <a:schemeClr val="dk1"/>
          </a:lnRef>
          <a:fillRef idx="0">
            <a:schemeClr val="dk1"/>
          </a:fillRef>
          <a:effectRef idx="2">
            <a:schemeClr val="dk1"/>
          </a:effectRef>
          <a:fontRef idx="minor">
            <a:schemeClr val="tx1"/>
          </a:fontRef>
        </p:style>
      </p:cxnSp>
      <p:sp>
        <p:nvSpPr>
          <p:cNvPr id="40" name="TextBox 39"/>
          <p:cNvSpPr txBox="1"/>
          <p:nvPr/>
        </p:nvSpPr>
        <p:spPr>
          <a:xfrm>
            <a:off x="4768363" y="3656181"/>
            <a:ext cx="3918437" cy="2308324"/>
          </a:xfrm>
          <a:prstGeom prst="rect">
            <a:avLst/>
          </a:prstGeom>
          <a:noFill/>
        </p:spPr>
        <p:txBody>
          <a:bodyPr wrap="square" rtlCol="0">
            <a:spAutoFit/>
          </a:bodyPr>
          <a:lstStyle/>
          <a:p>
            <a:pPr>
              <a:buNone/>
            </a:pPr>
            <a:r>
              <a:rPr lang="en-US" altLang="zh-CN" sz="2400" i="0" dirty="0" smtClean="0">
                <a:solidFill>
                  <a:schemeClr val="tx1"/>
                </a:solidFill>
              </a:rPr>
              <a:t>Check the built-in certificate validation result after handshake, but </a:t>
            </a:r>
            <a:r>
              <a:rPr lang="en-US" altLang="zh-CN" sz="2400" i="0" dirty="0" smtClean="0">
                <a:solidFill>
                  <a:srgbClr val="7030A0"/>
                </a:solidFill>
              </a:rPr>
              <a:t>if </a:t>
            </a:r>
            <a:r>
              <a:rPr lang="en-US" altLang="zh-CN" sz="2400" b="1" i="0" dirty="0" smtClean="0">
                <a:solidFill>
                  <a:srgbClr val="7030A0"/>
                </a:solidFill>
              </a:rPr>
              <a:t>no certificate is presented</a:t>
            </a:r>
            <a:r>
              <a:rPr lang="en-US" altLang="zh-CN" sz="2400" i="0" dirty="0">
                <a:solidFill>
                  <a:srgbClr val="7030A0"/>
                </a:solidFill>
              </a:rPr>
              <a:t>, </a:t>
            </a:r>
            <a:r>
              <a:rPr lang="en-US" altLang="zh-CN" sz="2400" b="1" dirty="0" smtClean="0">
                <a:solidFill>
                  <a:srgbClr val="7030A0"/>
                </a:solidFill>
              </a:rPr>
              <a:t>X509_V_OK </a:t>
            </a:r>
            <a:r>
              <a:rPr lang="en-US" altLang="zh-CN" sz="2400" b="1" i="0" dirty="0" smtClean="0">
                <a:solidFill>
                  <a:srgbClr val="7030A0"/>
                </a:solidFill>
              </a:rPr>
              <a:t>flag can still be set.</a:t>
            </a:r>
            <a:endParaRPr lang="zh-CN" altLang="en-US" sz="2400" b="1" i="0" dirty="0" smtClean="0">
              <a:solidFill>
                <a:srgbClr val="7030A0"/>
              </a:solidFill>
            </a:endParaRPr>
          </a:p>
        </p:txBody>
      </p:sp>
    </p:spTree>
    <p:extLst>
      <p:ext uri="{BB962C8B-B14F-4D97-AF65-F5344CB8AC3E}">
        <p14:creationId xmlns:p14="http://schemas.microsoft.com/office/powerpoint/2010/main" val="352720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10" presetClass="entr" presetSubtype="0" fill="hold"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fade">
                                      <p:cBhvr>
                                        <p:cTn id="10" dur="500"/>
                                        <p:tgtEl>
                                          <p:spTgt spid="3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fade">
                                      <p:cBhvr>
                                        <p:cTn id="15" dur="500"/>
                                        <p:tgtEl>
                                          <p:spTgt spid="3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fade">
                                      <p:cBhvr>
                                        <p:cTn id="20" dur="500"/>
                                        <p:tgtEl>
                                          <p:spTgt spid="37"/>
                                        </p:tgtEl>
                                      </p:cBhvr>
                                    </p:animEffect>
                                  </p:childTnLst>
                                </p:cTn>
                              </p:par>
                              <p:par>
                                <p:cTn id="21" presetID="10" presetClass="entr" presetSubtype="0" fill="hold" nodeType="with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fade">
                                      <p:cBhvr>
                                        <p:cTn id="23" dur="500"/>
                                        <p:tgtEl>
                                          <p:spTgt spid="3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2" grpId="0" animBg="1"/>
      <p:bldP spid="37" grpId="0" animBg="1"/>
      <p:bldP spid="4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229600" cy="1143000"/>
          </a:xfrm>
        </p:spPr>
        <p:txBody>
          <a:bodyPr/>
          <a:lstStyle/>
          <a:p>
            <a:r>
              <a:rPr lang="en-US" altLang="zh-CN" sz="4000" dirty="0"/>
              <a:t>A Motivating Example Cont’d</a:t>
            </a:r>
            <a:endParaRPr lang="en-US" sz="4000" dirty="0"/>
          </a:p>
        </p:txBody>
      </p:sp>
      <p:sp>
        <p:nvSpPr>
          <p:cNvPr id="4" name="Slide Number Placeholder 3"/>
          <p:cNvSpPr>
            <a:spLocks noGrp="1"/>
          </p:cNvSpPr>
          <p:nvPr>
            <p:ph type="sldNum" sz="quarter" idx="12"/>
          </p:nvPr>
        </p:nvSpPr>
        <p:spPr/>
        <p:txBody>
          <a:bodyPr/>
          <a:lstStyle/>
          <a:p>
            <a:pPr>
              <a:defRPr/>
            </a:pPr>
            <a:fld id="{3A977956-C97C-4DB0-99BB-ECF1321B175A}" type="slidenum">
              <a:rPr lang="en-US" altLang="zh-CN" smtClean="0"/>
              <a:pPr>
                <a:defRPr/>
              </a:pPr>
              <a:t>9</a:t>
            </a:fld>
            <a:endParaRPr lang="en-US" altLang="zh-CN" dirty="0"/>
          </a:p>
        </p:txBody>
      </p:sp>
      <p:sp>
        <p:nvSpPr>
          <p:cNvPr id="3" name="Flowchart: Alternate Process 2"/>
          <p:cNvSpPr/>
          <p:nvPr/>
        </p:nvSpPr>
        <p:spPr bwMode="auto">
          <a:xfrm>
            <a:off x="685800" y="1676400"/>
            <a:ext cx="3657600" cy="4876800"/>
          </a:xfrm>
          <a:prstGeom prst="flowChartAlternateProcess">
            <a:avLst/>
          </a:prstGeom>
          <a:ln>
            <a:solidFill>
              <a:srgbClr val="7030A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5" name="Rectangle 4"/>
          <p:cNvSpPr/>
          <p:nvPr/>
        </p:nvSpPr>
        <p:spPr>
          <a:xfrm>
            <a:off x="762000" y="1768019"/>
            <a:ext cx="3581400" cy="4676921"/>
          </a:xfrm>
          <a:prstGeom prst="rect">
            <a:avLst/>
          </a:prstGeom>
        </p:spPr>
        <p:txBody>
          <a:bodyPr wrap="square">
            <a:spAutoFit/>
          </a:bodyPr>
          <a:lstStyle/>
          <a:p>
            <a:pPr>
              <a:lnSpc>
                <a:spcPts val="1700"/>
              </a:lnSpc>
            </a:pPr>
            <a:r>
              <a:rPr lang="en-US" altLang="zh-CN" sz="1800" b="1" i="0" dirty="0" err="1" smtClean="0">
                <a:solidFill>
                  <a:schemeClr val="tx1"/>
                </a:solidFill>
                <a:latin typeface="Calibri" panose="020F0502020204030204" pitchFamily="34" charset="0"/>
              </a:rPr>
              <a:t>ctx</a:t>
            </a:r>
            <a:r>
              <a:rPr lang="en-US" altLang="zh-CN" sz="1800" b="1" i="0" dirty="0" smtClean="0">
                <a:solidFill>
                  <a:schemeClr val="tx1"/>
                </a:solidFill>
                <a:latin typeface="Calibri" panose="020F0502020204030204" pitchFamily="34" charset="0"/>
              </a:rPr>
              <a:t> </a:t>
            </a:r>
            <a:r>
              <a:rPr lang="en-US" altLang="zh-CN" sz="1800" i="0" dirty="0">
                <a:solidFill>
                  <a:schemeClr val="tx1"/>
                </a:solidFill>
                <a:latin typeface="Calibri" panose="020F0502020204030204" pitchFamily="34" charset="0"/>
              </a:rPr>
              <a:t>=</a:t>
            </a:r>
            <a:r>
              <a:rPr lang="en-US" altLang="zh-CN" sz="1800" i="0" dirty="0">
                <a:latin typeface="Calibri" panose="020F0502020204030204" pitchFamily="34" charset="0"/>
              </a:rPr>
              <a:t> </a:t>
            </a:r>
            <a:r>
              <a:rPr lang="en-US" altLang="zh-CN" sz="1800" b="1" i="0" dirty="0" err="1">
                <a:solidFill>
                  <a:srgbClr val="7030A0"/>
                </a:solidFill>
                <a:latin typeface="Calibri" panose="020F0502020204030204" pitchFamily="34" charset="0"/>
              </a:rPr>
              <a:t>SSL_CTX_new</a:t>
            </a:r>
            <a:r>
              <a:rPr lang="en-US" altLang="zh-CN" sz="1800" i="0" dirty="0">
                <a:solidFill>
                  <a:schemeClr val="tx1"/>
                </a:solidFill>
                <a:latin typeface="Calibri" panose="020F0502020204030204" pitchFamily="34" charset="0"/>
              </a:rPr>
              <a:t>(method);</a:t>
            </a:r>
          </a:p>
          <a:p>
            <a:pPr>
              <a:lnSpc>
                <a:spcPts val="1700"/>
              </a:lnSpc>
            </a:pPr>
            <a:r>
              <a:rPr lang="en-US" altLang="zh-CN" sz="1800" b="1" i="0" dirty="0">
                <a:solidFill>
                  <a:schemeClr val="tx1"/>
                </a:solidFill>
                <a:latin typeface="Calibri" panose="020F0502020204030204" pitchFamily="34" charset="0"/>
              </a:rPr>
              <a:t>...</a:t>
            </a:r>
          </a:p>
          <a:p>
            <a:pPr>
              <a:lnSpc>
                <a:spcPts val="1700"/>
              </a:lnSpc>
            </a:pPr>
            <a:r>
              <a:rPr lang="en-US" altLang="zh-CN" sz="1800" b="1" i="0" dirty="0" err="1" smtClean="0">
                <a:solidFill>
                  <a:schemeClr val="tx1"/>
                </a:solidFill>
                <a:latin typeface="Calibri" panose="020F0502020204030204" pitchFamily="34" charset="0"/>
              </a:rPr>
              <a:t>ssl</a:t>
            </a:r>
            <a:r>
              <a:rPr lang="en-US" altLang="zh-CN" sz="1800" b="1" i="0" dirty="0" smtClean="0">
                <a:solidFill>
                  <a:schemeClr val="tx1"/>
                </a:solidFill>
                <a:latin typeface="Calibri" panose="020F0502020204030204" pitchFamily="34" charset="0"/>
              </a:rPr>
              <a:t> </a:t>
            </a:r>
            <a:r>
              <a:rPr lang="en-US" altLang="zh-CN" sz="1800" i="0" dirty="0">
                <a:solidFill>
                  <a:schemeClr val="tx1"/>
                </a:solidFill>
                <a:latin typeface="Calibri" panose="020F0502020204030204" pitchFamily="34" charset="0"/>
              </a:rPr>
              <a:t>=</a:t>
            </a:r>
            <a:r>
              <a:rPr lang="en-US" altLang="zh-CN" sz="1800" i="0" dirty="0">
                <a:latin typeface="Calibri" panose="020F0502020204030204" pitchFamily="34" charset="0"/>
              </a:rPr>
              <a:t> </a:t>
            </a:r>
            <a:r>
              <a:rPr lang="en-US" altLang="zh-CN" sz="1800" b="1" i="0" dirty="0" err="1">
                <a:solidFill>
                  <a:srgbClr val="7030A0"/>
                </a:solidFill>
                <a:latin typeface="Calibri" panose="020F0502020204030204" pitchFamily="34" charset="0"/>
              </a:rPr>
              <a:t>SSL_new</a:t>
            </a:r>
            <a:r>
              <a:rPr lang="en-US" altLang="zh-CN" sz="1800" i="0" dirty="0">
                <a:solidFill>
                  <a:schemeClr val="tx1"/>
                </a:solidFill>
                <a:latin typeface="Calibri" panose="020F0502020204030204" pitchFamily="34" charset="0"/>
              </a:rPr>
              <a:t>(</a:t>
            </a:r>
            <a:r>
              <a:rPr lang="en-US" altLang="zh-CN" sz="1800" b="1" i="0" dirty="0" err="1">
                <a:solidFill>
                  <a:schemeClr val="tx1"/>
                </a:solidFill>
                <a:latin typeface="Calibri" panose="020F0502020204030204" pitchFamily="34" charset="0"/>
              </a:rPr>
              <a:t>ctx</a:t>
            </a:r>
            <a:r>
              <a:rPr lang="en-US" altLang="zh-CN" sz="1800" i="0" dirty="0">
                <a:solidFill>
                  <a:schemeClr val="tx1"/>
                </a:solidFill>
                <a:latin typeface="Calibri" panose="020F0502020204030204" pitchFamily="34" charset="0"/>
              </a:rPr>
              <a:t>);</a:t>
            </a:r>
          </a:p>
          <a:p>
            <a:pPr>
              <a:lnSpc>
                <a:spcPts val="1700"/>
              </a:lnSpc>
            </a:pPr>
            <a:r>
              <a:rPr lang="en-US" altLang="zh-CN" sz="1800" b="1" i="0" dirty="0" smtClean="0">
                <a:solidFill>
                  <a:schemeClr val="tx1"/>
                </a:solidFill>
                <a:latin typeface="Calibri" panose="020F0502020204030204" pitchFamily="34" charset="0"/>
              </a:rPr>
              <a:t>...</a:t>
            </a:r>
            <a:endParaRPr lang="en-US" altLang="zh-CN" sz="1800" b="1" i="0" dirty="0">
              <a:solidFill>
                <a:schemeClr val="tx1"/>
              </a:solidFill>
              <a:latin typeface="Calibri" panose="020F0502020204030204" pitchFamily="34" charset="0"/>
            </a:endParaRPr>
          </a:p>
          <a:p>
            <a:pPr>
              <a:lnSpc>
                <a:spcPts val="1700"/>
              </a:lnSpc>
            </a:pPr>
            <a:r>
              <a:rPr lang="en-US" altLang="zh-CN" sz="1800" b="1" i="0" dirty="0" err="1" smtClean="0">
                <a:solidFill>
                  <a:srgbClr val="7030A0"/>
                </a:solidFill>
                <a:latin typeface="Calibri" panose="020F0502020204030204" pitchFamily="34" charset="0"/>
              </a:rPr>
              <a:t>SSL_connect</a:t>
            </a:r>
            <a:r>
              <a:rPr lang="en-US" altLang="zh-CN" sz="1800" i="0" dirty="0" smtClean="0">
                <a:solidFill>
                  <a:schemeClr val="tx1"/>
                </a:solidFill>
                <a:latin typeface="Calibri" panose="020F0502020204030204" pitchFamily="34" charset="0"/>
              </a:rPr>
              <a:t>(</a:t>
            </a:r>
            <a:r>
              <a:rPr lang="en-US" altLang="zh-CN" sz="1800" b="1" i="0" dirty="0" err="1" smtClean="0">
                <a:solidFill>
                  <a:schemeClr val="tx1"/>
                </a:solidFill>
                <a:latin typeface="Calibri" panose="020F0502020204030204" pitchFamily="34" charset="0"/>
              </a:rPr>
              <a:t>ssl</a:t>
            </a:r>
            <a:r>
              <a:rPr lang="en-US" altLang="zh-CN" sz="1800" i="0" dirty="0" smtClean="0">
                <a:solidFill>
                  <a:schemeClr val="tx1"/>
                </a:solidFill>
                <a:latin typeface="Calibri" panose="020F0502020204030204" pitchFamily="34" charset="0"/>
              </a:rPr>
              <a:t>);</a:t>
            </a:r>
          </a:p>
          <a:p>
            <a:pPr>
              <a:lnSpc>
                <a:spcPts val="1700"/>
              </a:lnSpc>
            </a:pPr>
            <a:r>
              <a:rPr lang="en-US" altLang="zh-CN" sz="1800" b="1" i="0" dirty="0" smtClean="0">
                <a:solidFill>
                  <a:schemeClr val="tx1"/>
                </a:solidFill>
              </a:rPr>
              <a:t>…</a:t>
            </a:r>
          </a:p>
          <a:p>
            <a:pPr>
              <a:lnSpc>
                <a:spcPts val="1700"/>
              </a:lnSpc>
            </a:pPr>
            <a:r>
              <a:rPr lang="en-US" altLang="zh-CN" sz="1800" b="1" i="0" dirty="0">
                <a:solidFill>
                  <a:schemeClr val="tx1"/>
                </a:solidFill>
                <a:latin typeface="Calibri" panose="020F0502020204030204" pitchFamily="34" charset="0"/>
              </a:rPr>
              <a:t>cert</a:t>
            </a:r>
            <a:r>
              <a:rPr lang="en-US" altLang="zh-CN" sz="1800" i="0" dirty="0">
                <a:solidFill>
                  <a:schemeClr val="tx1"/>
                </a:solidFill>
                <a:latin typeface="Calibri" panose="020F0502020204030204" pitchFamily="34" charset="0"/>
              </a:rPr>
              <a:t> = </a:t>
            </a:r>
            <a:r>
              <a:rPr lang="en-US" altLang="zh-CN" sz="1800" b="1" i="0" dirty="0" err="1">
                <a:solidFill>
                  <a:srgbClr val="7030A0"/>
                </a:solidFill>
                <a:latin typeface="Calibri" panose="020F0502020204030204" pitchFamily="34" charset="0"/>
              </a:rPr>
              <a:t>SSL_get_peer_certificate</a:t>
            </a:r>
            <a:r>
              <a:rPr lang="en-US" altLang="zh-CN" sz="1800" i="0" dirty="0">
                <a:solidFill>
                  <a:schemeClr val="tx1"/>
                </a:solidFill>
                <a:latin typeface="Calibri" panose="020F0502020204030204" pitchFamily="34" charset="0"/>
              </a:rPr>
              <a:t>(</a:t>
            </a:r>
            <a:r>
              <a:rPr lang="en-US" altLang="zh-CN" sz="1800" b="1" i="0" dirty="0" err="1">
                <a:solidFill>
                  <a:schemeClr val="tx1"/>
                </a:solidFill>
                <a:latin typeface="Calibri" panose="020F0502020204030204" pitchFamily="34" charset="0"/>
              </a:rPr>
              <a:t>ssl</a:t>
            </a:r>
            <a:r>
              <a:rPr lang="en-US" altLang="zh-CN" sz="1800" i="0" dirty="0">
                <a:solidFill>
                  <a:schemeClr val="tx1"/>
                </a:solidFill>
                <a:latin typeface="Calibri" panose="020F0502020204030204" pitchFamily="34" charset="0"/>
              </a:rPr>
              <a:t>);</a:t>
            </a:r>
          </a:p>
          <a:p>
            <a:pPr>
              <a:lnSpc>
                <a:spcPts val="1700"/>
              </a:lnSpc>
            </a:pPr>
            <a:r>
              <a:rPr lang="en-US" altLang="zh-CN" sz="1800" i="0" dirty="0">
                <a:solidFill>
                  <a:schemeClr val="tx1"/>
                </a:solidFill>
                <a:latin typeface="Calibri" panose="020F0502020204030204" pitchFamily="34" charset="0"/>
              </a:rPr>
              <a:t>if (</a:t>
            </a:r>
            <a:r>
              <a:rPr lang="en-US" altLang="zh-CN" sz="1800" b="1" i="0" dirty="0">
                <a:solidFill>
                  <a:schemeClr val="tx1"/>
                </a:solidFill>
                <a:latin typeface="Calibri" panose="020F0502020204030204" pitchFamily="34" charset="0"/>
              </a:rPr>
              <a:t>cert</a:t>
            </a:r>
            <a:r>
              <a:rPr lang="en-US" altLang="zh-CN" sz="1800" i="0" dirty="0">
                <a:solidFill>
                  <a:schemeClr val="tx1"/>
                </a:solidFill>
                <a:latin typeface="Calibri" panose="020F0502020204030204" pitchFamily="34" charset="0"/>
              </a:rPr>
              <a:t> != NULL</a:t>
            </a:r>
            <a:r>
              <a:rPr lang="en-US" altLang="zh-CN" sz="1800" i="0" dirty="0" smtClean="0">
                <a:solidFill>
                  <a:schemeClr val="tx1"/>
                </a:solidFill>
                <a:latin typeface="Calibri" panose="020F0502020204030204" pitchFamily="34" charset="0"/>
              </a:rPr>
              <a:t>){</a:t>
            </a:r>
            <a:endParaRPr lang="en-US" altLang="zh-CN" sz="1800" b="1" i="0" dirty="0" smtClean="0">
              <a:solidFill>
                <a:schemeClr val="tx1"/>
              </a:solidFill>
            </a:endParaRPr>
          </a:p>
          <a:p>
            <a:pPr>
              <a:lnSpc>
                <a:spcPts val="1700"/>
              </a:lnSpc>
            </a:pPr>
            <a:r>
              <a:rPr lang="en-US" altLang="zh-CN" sz="1800" i="0" dirty="0" smtClean="0">
                <a:solidFill>
                  <a:schemeClr val="tx1"/>
                </a:solidFill>
                <a:latin typeface="Calibri" panose="020F0502020204030204" pitchFamily="34" charset="0"/>
              </a:rPr>
              <a:t>        if(</a:t>
            </a:r>
            <a:r>
              <a:rPr lang="en-US" altLang="zh-CN" sz="1800" b="1" i="0" dirty="0" err="1" smtClean="0">
                <a:solidFill>
                  <a:srgbClr val="7030A0"/>
                </a:solidFill>
                <a:latin typeface="Calibri" panose="020F0502020204030204" pitchFamily="34" charset="0"/>
              </a:rPr>
              <a:t>SSL_get_verify_result</a:t>
            </a:r>
            <a:r>
              <a:rPr lang="en-US" altLang="zh-CN" sz="1800" i="0" dirty="0" smtClean="0">
                <a:solidFill>
                  <a:schemeClr val="tx1"/>
                </a:solidFill>
                <a:latin typeface="Calibri" panose="020F0502020204030204" pitchFamily="34" charset="0"/>
              </a:rPr>
              <a:t>(</a:t>
            </a:r>
            <a:r>
              <a:rPr lang="en-US" altLang="zh-CN" sz="1800" b="1" i="0" dirty="0" err="1" smtClean="0">
                <a:solidFill>
                  <a:schemeClr val="tx1"/>
                </a:solidFill>
                <a:latin typeface="Calibri" panose="020F0502020204030204" pitchFamily="34" charset="0"/>
              </a:rPr>
              <a:t>ssl</a:t>
            </a:r>
            <a:r>
              <a:rPr lang="en-US" altLang="zh-CN" sz="1800" i="0" dirty="0" smtClean="0">
                <a:solidFill>
                  <a:schemeClr val="tx1"/>
                </a:solidFill>
                <a:latin typeface="Calibri" panose="020F0502020204030204" pitchFamily="34" charset="0"/>
              </a:rPr>
              <a:t>)</a:t>
            </a:r>
          </a:p>
          <a:p>
            <a:pPr>
              <a:lnSpc>
                <a:spcPts val="1700"/>
              </a:lnSpc>
            </a:pPr>
            <a:r>
              <a:rPr lang="en-US" altLang="zh-CN" sz="1800" i="0" dirty="0">
                <a:latin typeface="Calibri" panose="020F0502020204030204" pitchFamily="34" charset="0"/>
              </a:rPr>
              <a:t> </a:t>
            </a:r>
            <a:r>
              <a:rPr lang="en-US" altLang="zh-CN" sz="1800" i="0" dirty="0" smtClean="0">
                <a:latin typeface="Calibri" panose="020F0502020204030204" pitchFamily="34" charset="0"/>
              </a:rPr>
              <a:t>                  </a:t>
            </a:r>
            <a:r>
              <a:rPr lang="en-US" altLang="zh-CN" sz="1800" i="0" dirty="0" smtClean="0">
                <a:solidFill>
                  <a:schemeClr val="tx1"/>
                </a:solidFill>
                <a:latin typeface="Calibri" panose="020F0502020204030204" pitchFamily="34" charset="0"/>
              </a:rPr>
              <a:t>==</a:t>
            </a:r>
            <a:r>
              <a:rPr lang="en-US" altLang="zh-CN" sz="1800" b="1" dirty="0">
                <a:solidFill>
                  <a:srgbClr val="7030A0"/>
                </a:solidFill>
                <a:latin typeface="Calibri" panose="020F0502020204030204" pitchFamily="34" charset="0"/>
              </a:rPr>
              <a:t>X509_V_OK</a:t>
            </a:r>
            <a:r>
              <a:rPr lang="en-US" altLang="zh-CN" sz="1800" i="0" dirty="0" smtClean="0">
                <a:solidFill>
                  <a:schemeClr val="tx1"/>
                </a:solidFill>
                <a:latin typeface="Calibri" panose="020F0502020204030204" pitchFamily="34" charset="0"/>
              </a:rPr>
              <a:t>){</a:t>
            </a:r>
            <a:endParaRPr lang="en-US" altLang="zh-CN" sz="1800" i="0" dirty="0">
              <a:solidFill>
                <a:schemeClr val="tx1"/>
              </a:solidFill>
              <a:latin typeface="Calibri" panose="020F0502020204030204" pitchFamily="34" charset="0"/>
            </a:endParaRPr>
          </a:p>
          <a:p>
            <a:pPr>
              <a:lnSpc>
                <a:spcPts val="1700"/>
              </a:lnSpc>
            </a:pPr>
            <a:r>
              <a:rPr lang="en-US" altLang="zh-CN" sz="1800" i="0" dirty="0">
                <a:solidFill>
                  <a:srgbClr val="00B050"/>
                </a:solidFill>
                <a:latin typeface="Calibri" panose="020F0502020204030204" pitchFamily="34" charset="0"/>
              </a:rPr>
              <a:t>         </a:t>
            </a:r>
            <a:r>
              <a:rPr lang="en-US" altLang="zh-CN" sz="1800" i="0" dirty="0" smtClean="0">
                <a:solidFill>
                  <a:srgbClr val="00B050"/>
                </a:solidFill>
                <a:latin typeface="Calibri" panose="020F0502020204030204" pitchFamily="34" charset="0"/>
              </a:rPr>
              <a:t>	</a:t>
            </a:r>
            <a:r>
              <a:rPr lang="en-US" altLang="zh-CN" sz="1800" i="0" dirty="0" smtClean="0">
                <a:solidFill>
                  <a:schemeClr val="tx1">
                    <a:lumMod val="50000"/>
                    <a:lumOff val="50000"/>
                  </a:schemeClr>
                </a:solidFill>
                <a:latin typeface="Calibri" panose="020F0502020204030204" pitchFamily="34" charset="0"/>
              </a:rPr>
              <a:t> //Validation succeeds</a:t>
            </a:r>
            <a:r>
              <a:rPr lang="en-US" altLang="zh-CN" sz="1800" i="0" dirty="0">
                <a:solidFill>
                  <a:schemeClr val="tx1">
                    <a:lumMod val="50000"/>
                    <a:lumOff val="50000"/>
                  </a:schemeClr>
                </a:solidFill>
                <a:latin typeface="Calibri" panose="020F0502020204030204" pitchFamily="34" charset="0"/>
              </a:rPr>
              <a:t>.</a:t>
            </a:r>
          </a:p>
          <a:p>
            <a:pPr>
              <a:lnSpc>
                <a:spcPts val="1700"/>
              </a:lnSpc>
            </a:pPr>
            <a:r>
              <a:rPr lang="en-US" altLang="zh-CN" sz="1800" i="0" dirty="0" smtClean="0">
                <a:solidFill>
                  <a:schemeClr val="tx1"/>
                </a:solidFill>
                <a:latin typeface="Calibri" panose="020F0502020204030204" pitchFamily="34" charset="0"/>
              </a:rPr>
              <a:t>        }</a:t>
            </a:r>
          </a:p>
          <a:p>
            <a:pPr>
              <a:lnSpc>
                <a:spcPts val="1700"/>
              </a:lnSpc>
            </a:pPr>
            <a:r>
              <a:rPr lang="en-US" altLang="zh-CN" sz="1800" b="1" i="0" dirty="0" smtClean="0">
                <a:solidFill>
                  <a:schemeClr val="tx1"/>
                </a:solidFill>
                <a:latin typeface="Calibri" panose="020F0502020204030204" pitchFamily="34" charset="0"/>
              </a:rPr>
              <a:t>        </a:t>
            </a:r>
            <a:r>
              <a:rPr lang="en-US" altLang="zh-CN" sz="1800" i="0" dirty="0" smtClean="0">
                <a:solidFill>
                  <a:schemeClr val="tx1"/>
                </a:solidFill>
                <a:latin typeface="Calibri" panose="020F0502020204030204" pitchFamily="34" charset="0"/>
              </a:rPr>
              <a:t>else{</a:t>
            </a:r>
            <a:endParaRPr lang="en-US" altLang="zh-CN" sz="1800" i="0" dirty="0">
              <a:solidFill>
                <a:schemeClr val="tx1"/>
              </a:solidFill>
              <a:latin typeface="Calibri" panose="020F0502020204030204" pitchFamily="34" charset="0"/>
            </a:endParaRPr>
          </a:p>
          <a:p>
            <a:pPr>
              <a:lnSpc>
                <a:spcPts val="1700"/>
              </a:lnSpc>
            </a:pPr>
            <a:r>
              <a:rPr lang="en-US" altLang="zh-CN" sz="1800" i="0" dirty="0">
                <a:latin typeface="Calibri" panose="020F0502020204030204" pitchFamily="34" charset="0"/>
              </a:rPr>
              <a:t>         </a:t>
            </a:r>
            <a:r>
              <a:rPr lang="en-US" altLang="zh-CN" sz="1800" i="0" dirty="0" smtClean="0">
                <a:latin typeface="Calibri" panose="020F0502020204030204" pitchFamily="34" charset="0"/>
              </a:rPr>
              <a:t>	</a:t>
            </a:r>
            <a:r>
              <a:rPr lang="en-US" altLang="zh-CN" sz="1800" i="0" dirty="0" smtClean="0">
                <a:solidFill>
                  <a:schemeClr val="tx1">
                    <a:lumMod val="50000"/>
                    <a:lumOff val="50000"/>
                  </a:schemeClr>
                </a:solidFill>
                <a:latin typeface="Calibri" panose="020F0502020204030204" pitchFamily="34" charset="0"/>
              </a:rPr>
              <a:t>//</a:t>
            </a:r>
            <a:r>
              <a:rPr lang="en-US" altLang="zh-CN" sz="1800" i="0" dirty="0">
                <a:solidFill>
                  <a:schemeClr val="tx1">
                    <a:lumMod val="50000"/>
                    <a:lumOff val="50000"/>
                  </a:schemeClr>
                </a:solidFill>
                <a:latin typeface="Calibri" panose="020F0502020204030204" pitchFamily="34" charset="0"/>
              </a:rPr>
              <a:t>Validation fails and 	 </a:t>
            </a:r>
            <a:r>
              <a:rPr lang="en-US" altLang="zh-CN" sz="1800" i="0" dirty="0" smtClean="0">
                <a:solidFill>
                  <a:schemeClr val="tx1">
                    <a:lumMod val="50000"/>
                    <a:lumOff val="50000"/>
                  </a:schemeClr>
                </a:solidFill>
                <a:latin typeface="Calibri" panose="020F0502020204030204" pitchFamily="34" charset="0"/>
              </a:rPr>
              <a:t>      terminate </a:t>
            </a:r>
            <a:r>
              <a:rPr lang="en-US" altLang="zh-CN" sz="1800" i="0" dirty="0">
                <a:solidFill>
                  <a:schemeClr val="tx1">
                    <a:lumMod val="50000"/>
                    <a:lumOff val="50000"/>
                  </a:schemeClr>
                </a:solidFill>
                <a:latin typeface="Calibri" panose="020F0502020204030204" pitchFamily="34" charset="0"/>
              </a:rPr>
              <a:t>connection</a:t>
            </a:r>
          </a:p>
          <a:p>
            <a:pPr>
              <a:lnSpc>
                <a:spcPts val="1700"/>
              </a:lnSpc>
            </a:pPr>
            <a:r>
              <a:rPr lang="en-US" altLang="zh-CN" sz="1800" i="0" dirty="0" smtClean="0">
                <a:solidFill>
                  <a:schemeClr val="tx1"/>
                </a:solidFill>
                <a:latin typeface="Calibri" panose="020F0502020204030204" pitchFamily="34" charset="0"/>
              </a:rPr>
              <a:t>        }</a:t>
            </a:r>
          </a:p>
          <a:p>
            <a:pPr>
              <a:lnSpc>
                <a:spcPts val="1700"/>
              </a:lnSpc>
            </a:pPr>
            <a:r>
              <a:rPr lang="en-US" altLang="zh-CN" sz="1800" i="0" dirty="0" smtClean="0">
                <a:solidFill>
                  <a:schemeClr val="tx1"/>
                </a:solidFill>
                <a:latin typeface="Calibri" panose="020F0502020204030204" pitchFamily="34" charset="0"/>
              </a:rPr>
              <a:t>}</a:t>
            </a:r>
          </a:p>
          <a:p>
            <a:pPr>
              <a:lnSpc>
                <a:spcPts val="1700"/>
              </a:lnSpc>
            </a:pPr>
            <a:r>
              <a:rPr lang="en-US" altLang="zh-CN" sz="1800" i="0" dirty="0" smtClean="0">
                <a:solidFill>
                  <a:schemeClr val="tx1"/>
                </a:solidFill>
                <a:latin typeface="Calibri" panose="020F0502020204030204" pitchFamily="34" charset="0"/>
              </a:rPr>
              <a:t>else{</a:t>
            </a:r>
          </a:p>
          <a:p>
            <a:pPr>
              <a:lnSpc>
                <a:spcPts val="1700"/>
              </a:lnSpc>
            </a:pPr>
            <a:r>
              <a:rPr lang="en-US" altLang="zh-CN" sz="1800" i="0" dirty="0">
                <a:solidFill>
                  <a:srgbClr val="00B050"/>
                </a:solidFill>
                <a:latin typeface="Calibri" panose="020F0502020204030204" pitchFamily="34" charset="0"/>
              </a:rPr>
              <a:t> </a:t>
            </a:r>
            <a:r>
              <a:rPr lang="en-US" altLang="zh-CN" sz="1800" i="0" dirty="0" smtClean="0">
                <a:solidFill>
                  <a:srgbClr val="00B050"/>
                </a:solidFill>
                <a:latin typeface="Calibri" panose="020F0502020204030204" pitchFamily="34" charset="0"/>
              </a:rPr>
              <a:t>       </a:t>
            </a:r>
            <a:r>
              <a:rPr lang="en-US" altLang="zh-CN" sz="1800" i="0" dirty="0" smtClean="0">
                <a:solidFill>
                  <a:schemeClr val="tx1">
                    <a:lumMod val="50000"/>
                    <a:lumOff val="50000"/>
                  </a:schemeClr>
                </a:solidFill>
                <a:latin typeface="Calibri" panose="020F0502020204030204" pitchFamily="34" charset="0"/>
              </a:rPr>
              <a:t>//</a:t>
            </a:r>
            <a:r>
              <a:rPr lang="en-US" altLang="zh-CN" sz="1800" i="0" dirty="0">
                <a:solidFill>
                  <a:schemeClr val="tx1">
                    <a:lumMod val="50000"/>
                    <a:lumOff val="50000"/>
                  </a:schemeClr>
                </a:solidFill>
                <a:latin typeface="Calibri" panose="020F0502020204030204" pitchFamily="34" charset="0"/>
              </a:rPr>
              <a:t>Validation fails and 	terminate </a:t>
            </a:r>
            <a:r>
              <a:rPr lang="en-US" altLang="zh-CN" sz="1800" i="0" dirty="0" smtClean="0">
                <a:solidFill>
                  <a:schemeClr val="tx1">
                    <a:lumMod val="50000"/>
                    <a:lumOff val="50000"/>
                  </a:schemeClr>
                </a:solidFill>
                <a:latin typeface="Calibri" panose="020F0502020204030204" pitchFamily="34" charset="0"/>
              </a:rPr>
              <a:t>connection</a:t>
            </a:r>
          </a:p>
          <a:p>
            <a:pPr>
              <a:lnSpc>
                <a:spcPts val="1700"/>
              </a:lnSpc>
            </a:pPr>
            <a:r>
              <a:rPr lang="en-US" altLang="zh-CN" sz="1800" i="0" dirty="0" smtClean="0">
                <a:solidFill>
                  <a:schemeClr val="tx1"/>
                </a:solidFill>
                <a:latin typeface="Calibri" panose="020F0502020204030204" pitchFamily="34" charset="0"/>
              </a:rPr>
              <a:t>}</a:t>
            </a:r>
          </a:p>
        </p:txBody>
      </p:sp>
      <p:sp>
        <p:nvSpPr>
          <p:cNvPr id="9" name="Rectangle 3"/>
          <p:cNvSpPr txBox="1">
            <a:spLocks noChangeArrowheads="1"/>
          </p:cNvSpPr>
          <p:nvPr/>
        </p:nvSpPr>
        <p:spPr bwMode="auto">
          <a:xfrm>
            <a:off x="1219200" y="1066800"/>
            <a:ext cx="6258611"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buFontTx/>
              <a:buNone/>
            </a:pPr>
            <a:r>
              <a:rPr lang="en-US" altLang="zh-CN" sz="2800" b="1" i="0" kern="0" dirty="0" smtClean="0">
                <a:solidFill>
                  <a:srgbClr val="7030A0"/>
                </a:solidFill>
              </a:rPr>
              <a:t>Fix</a:t>
            </a:r>
            <a:r>
              <a:rPr lang="en-US" altLang="zh-CN" sz="2800" i="0" kern="0" dirty="0" smtClean="0"/>
              <a:t> of </a:t>
            </a:r>
            <a:r>
              <a:rPr lang="en-US" altLang="zh-CN" sz="2800" b="1" kern="0" dirty="0"/>
              <a:t>v</a:t>
            </a:r>
            <a:r>
              <a:rPr lang="en-US" altLang="zh-CN" sz="2800" b="1" kern="0" dirty="0" smtClean="0"/>
              <a:t>ulnerable example</a:t>
            </a:r>
            <a:endParaRPr lang="en-US" altLang="zh-CN" sz="2800" b="1" kern="0" dirty="0">
              <a:solidFill>
                <a:srgbClr val="7030A0"/>
              </a:solidFill>
            </a:endParaRPr>
          </a:p>
        </p:txBody>
      </p:sp>
      <p:sp>
        <p:nvSpPr>
          <p:cNvPr id="19" name="Rectangle 18"/>
          <p:cNvSpPr/>
          <p:nvPr/>
        </p:nvSpPr>
        <p:spPr bwMode="auto">
          <a:xfrm>
            <a:off x="762000" y="3048000"/>
            <a:ext cx="3505200" cy="533400"/>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cxnSp>
        <p:nvCxnSpPr>
          <p:cNvPr id="20" name="Straight Arrow Connector 19"/>
          <p:cNvCxnSpPr/>
          <p:nvPr/>
        </p:nvCxnSpPr>
        <p:spPr bwMode="auto">
          <a:xfrm>
            <a:off x="4267200" y="3314700"/>
            <a:ext cx="838200" cy="0"/>
          </a:xfrm>
          <a:prstGeom prst="straightConnector1">
            <a:avLst/>
          </a:prstGeom>
          <a:ln>
            <a:solidFill>
              <a:srgbClr val="FF0000"/>
            </a:solidFill>
            <a:headEnd type="none" w="med" len="med"/>
            <a:tailEnd type="triangle"/>
          </a:ln>
        </p:spPr>
        <p:style>
          <a:lnRef idx="3">
            <a:schemeClr val="dk1"/>
          </a:lnRef>
          <a:fillRef idx="0">
            <a:schemeClr val="dk1"/>
          </a:fillRef>
          <a:effectRef idx="2">
            <a:schemeClr val="dk1"/>
          </a:effectRef>
          <a:fontRef idx="minor">
            <a:schemeClr val="tx1"/>
          </a:fontRef>
        </p:style>
      </p:cxnSp>
      <p:sp>
        <p:nvSpPr>
          <p:cNvPr id="7" name="Rectangle 6"/>
          <p:cNvSpPr/>
          <p:nvPr/>
        </p:nvSpPr>
        <p:spPr>
          <a:xfrm>
            <a:off x="5112544" y="3048000"/>
            <a:ext cx="3888581" cy="2246769"/>
          </a:xfrm>
          <a:prstGeom prst="rect">
            <a:avLst/>
          </a:prstGeom>
        </p:spPr>
        <p:txBody>
          <a:bodyPr wrap="square">
            <a:spAutoFit/>
          </a:bodyPr>
          <a:lstStyle/>
          <a:p>
            <a:r>
              <a:rPr lang="en-US" altLang="zh-CN" i="0" dirty="0" smtClean="0">
                <a:solidFill>
                  <a:schemeClr val="tx1"/>
                </a:solidFill>
              </a:rPr>
              <a:t>Check </a:t>
            </a:r>
            <a:r>
              <a:rPr lang="en-US" altLang="zh-CN" b="1" i="0" dirty="0" smtClean="0">
                <a:solidFill>
                  <a:srgbClr val="FF0000"/>
                </a:solidFill>
              </a:rPr>
              <a:t>if server’s certificate is presented (is NULL?) </a:t>
            </a:r>
            <a:r>
              <a:rPr lang="en-US" altLang="zh-CN" i="0" dirty="0" smtClean="0">
                <a:solidFill>
                  <a:schemeClr val="tx1"/>
                </a:solidFill>
              </a:rPr>
              <a:t>together with the validation result. </a:t>
            </a:r>
            <a:endParaRPr lang="zh-CN" altLang="en-US" dirty="0"/>
          </a:p>
        </p:txBody>
      </p:sp>
    </p:spTree>
    <p:extLst>
      <p:ext uri="{BB962C8B-B14F-4D97-AF65-F5344CB8AC3E}">
        <p14:creationId xmlns:p14="http://schemas.microsoft.com/office/powerpoint/2010/main" val="633660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2"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2" animBg="1"/>
      <p:bldP spid="7"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7.6|4.2"/>
</p:tagLst>
</file>

<file path=ppt/tags/tag2.xml><?xml version="1.0" encoding="utf-8"?>
<p:tagLst xmlns:a="http://schemas.openxmlformats.org/drawingml/2006/main" xmlns:r="http://schemas.openxmlformats.org/officeDocument/2006/relationships" xmlns:p="http://schemas.openxmlformats.org/presentationml/2006/main">
  <p:tag name="TIMING" val="|18.3|7.2"/>
</p:tagLst>
</file>

<file path=ppt/theme/theme1.xml><?xml version="1.0" encoding="utf-8"?>
<a:theme xmlns:a="http://schemas.openxmlformats.org/drawingml/2006/main" name="1_nulist">
  <a:themeElements>
    <a:clrScheme name="Custom 2">
      <a:dk1>
        <a:srgbClr val="000000"/>
      </a:dk1>
      <a:lt1>
        <a:srgbClr val="FFFFFF"/>
      </a:lt1>
      <a:dk2>
        <a:srgbClr val="000000"/>
      </a:dk2>
      <a:lt2>
        <a:srgbClr val="808080"/>
      </a:lt2>
      <a:accent1>
        <a:srgbClr val="7030A0"/>
      </a:accent1>
      <a:accent2>
        <a:srgbClr val="00B050"/>
      </a:accent2>
      <a:accent3>
        <a:srgbClr val="FFFFFF"/>
      </a:accent3>
      <a:accent4>
        <a:srgbClr val="000000"/>
      </a:accent4>
      <a:accent5>
        <a:srgbClr val="DAEDEF"/>
      </a:accent5>
      <a:accent6>
        <a:srgbClr val="FF0000"/>
      </a:accent6>
      <a:hlink>
        <a:srgbClr val="009999"/>
      </a:hlink>
      <a:folHlink>
        <a:srgbClr val="99CC00"/>
      </a:folHlink>
    </a:clrScheme>
    <a:fontScheme name="1_nulist">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R="0" algn="l" defTabSz="914400" rtl="0" eaLnBrk="1" fontAlgn="base" latinLnBrk="0" hangingPunct="1">
          <a:lnSpc>
            <a:spcPct val="90000"/>
          </a:lnSpc>
          <a:spcBef>
            <a:spcPct val="20000"/>
          </a:spcBef>
          <a:spcAft>
            <a:spcPct val="0"/>
          </a:spcAft>
          <a:buClrTx/>
          <a:buSzTx/>
          <a:buNone/>
          <a:tabLst/>
          <a:defRPr kumimoji="0" sz="2800" b="0" i="0" u="none" strike="noStrike" cap="none" normalizeH="0" baseline="0" dirty="0" smtClean="0">
            <a:ln>
              <a:noFill/>
            </a:ln>
            <a:solidFill>
              <a:schemeClr val="tx1"/>
            </a:solidFill>
            <a:effectLst/>
            <a:latin typeface="Arial" pitchFamily="34" charset="0"/>
            <a:ea typeface="宋体" pitchFamily="2" charset="-122"/>
            <a:cs typeface="Arial" pitchFamily="34" charset="0"/>
          </a:defRPr>
        </a:defPPr>
      </a:lstStyle>
    </a:spDef>
    <a:lnDef>
      <a:spPr bwMode="auto">
        <a:noFill/>
        <a:ln w="25400" cap="flat" cmpd="sng" algn="ctr">
          <a:solidFill>
            <a:schemeClr val="tx1"/>
          </a:solidFill>
          <a:prstDash val="solid"/>
          <a:round/>
          <a:headEnd type="none" w="med" len="med"/>
          <a:tailEnd type="none" w="med" len="med"/>
        </a:ln>
        <a:effectLst/>
      </a:spPr>
      <a:bodyPr/>
      <a:lstStyle/>
    </a:lnDef>
    <a:txDef>
      <a:spPr>
        <a:noFill/>
      </a:spPr>
      <a:bodyPr wrap="square" rtlCol="0">
        <a:spAutoFit/>
      </a:bodyPr>
      <a:lstStyle>
        <a:defPPr>
          <a:buNone/>
          <a:defRPr i="0" dirty="0" smtClean="0">
            <a:solidFill>
              <a:schemeClr val="tx1"/>
            </a:solidFill>
          </a:defRPr>
        </a:defPPr>
      </a:lstStyle>
    </a:txDef>
  </a:objectDefaults>
  <a:extraClrSchemeLst>
    <a:extraClrScheme>
      <a:clrScheme name="1_nuli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nuli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nuli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nuli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nuli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nuli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nuli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nuli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nuli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nuli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nuli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nuli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24727</TotalTime>
  <Words>3484</Words>
  <Application>Microsoft Office PowerPoint</Application>
  <PresentationFormat>On-screen Show (4:3)</PresentationFormat>
  <Paragraphs>616</Paragraphs>
  <Slides>29</Slides>
  <Notes>23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宋体</vt:lpstr>
      <vt:lpstr>Arial</vt:lpstr>
      <vt:lpstr>Calibri</vt:lpstr>
      <vt:lpstr>Segoe UI</vt:lpstr>
      <vt:lpstr>Wingdings</vt:lpstr>
      <vt:lpstr>1_nulist</vt:lpstr>
      <vt:lpstr>Visio</vt:lpstr>
      <vt:lpstr>Vetting SSL Usage in Applications with SSLINT</vt:lpstr>
      <vt:lpstr>Motivation &amp; Problem Statement</vt:lpstr>
      <vt:lpstr>PowerPoint Presentation</vt:lpstr>
      <vt:lpstr>PowerPoint Presentation</vt:lpstr>
      <vt:lpstr>Agenda</vt:lpstr>
      <vt:lpstr>PowerPoint Presentation</vt:lpstr>
      <vt:lpstr>Background on SSL Vulnerabilities</vt:lpstr>
      <vt:lpstr>A Motivating Example</vt:lpstr>
      <vt:lpstr>A Motivating Example Cont’d</vt:lpstr>
      <vt:lpstr>SSLint Framework</vt:lpstr>
      <vt:lpstr>SSLint Signatures</vt:lpstr>
      <vt:lpstr>SSLint Signatures</vt:lpstr>
      <vt:lpstr>SSLint Implementation</vt:lpstr>
      <vt:lpstr>SSLint Implementation</vt:lpstr>
      <vt:lpstr>Results</vt:lpstr>
      <vt:lpstr>Results</vt:lpstr>
      <vt:lpstr>Results</vt:lpstr>
      <vt:lpstr>Results</vt:lpstr>
      <vt:lpstr>Conclusion &amp; Ongoing work</vt:lpstr>
      <vt:lpstr>Demo</vt:lpstr>
      <vt:lpstr>PowerPoint Presentation</vt:lpstr>
      <vt:lpstr>PowerPoint Presentation</vt:lpstr>
      <vt:lpstr>A Motivating Example</vt:lpstr>
      <vt:lpstr>A Motivating Example Cont’d</vt:lpstr>
      <vt:lpstr>OpenSSL API</vt:lpstr>
      <vt:lpstr>Incorrect use of SSL API</vt:lpstr>
      <vt:lpstr>Measurement results</vt:lpstr>
      <vt:lpstr>Accuracy</vt:lpstr>
      <vt:lpstr>Static Analysis</vt:lpstr>
    </vt:vector>
  </TitlesOfParts>
  <Manager>Yan Chen</Manager>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Detecting and Characterizing Social Spam Campaigns</dc:title>
  <dc:creator>Hongyu Gao</dc:creator>
  <cp:lastModifiedBy>Roca He</cp:lastModifiedBy>
  <cp:revision>1581</cp:revision>
  <cp:lastPrinted>2012-02-03T19:56:35Z</cp:lastPrinted>
  <dcterms:created xsi:type="dcterms:W3CDTF">2005-12-21T03:45:52Z</dcterms:created>
  <dcterms:modified xsi:type="dcterms:W3CDTF">2015-05-19T07:45:50Z</dcterms:modified>
</cp:coreProperties>
</file>