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306" r:id="rId2"/>
    <p:sldId id="307" r:id="rId3"/>
    <p:sldId id="308" r:id="rId4"/>
    <p:sldId id="309" r:id="rId5"/>
    <p:sldId id="310" r:id="rId6"/>
    <p:sldId id="311" r:id="rId7"/>
    <p:sldId id="353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</p:sldIdLst>
  <p:sldSz cx="9144000" cy="5143500" type="screen16x9"/>
  <p:notesSz cx="6858000" cy="9144000"/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34" charset="0"/>
        <a:ea typeface="Geneva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34" charset="0"/>
        <a:ea typeface="Geneva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34" charset="0"/>
        <a:ea typeface="Geneva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34" charset="0"/>
        <a:ea typeface="Geneva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Verdana" pitchFamily="34" charset="0"/>
        <a:ea typeface="Geneva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Verdana" pitchFamily="34" charset="0"/>
        <a:ea typeface="Geneva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Verdana" pitchFamily="34" charset="0"/>
        <a:ea typeface="Geneva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Verdana" pitchFamily="34" charset="0"/>
        <a:ea typeface="Geneva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Verdana" pitchFamily="34" charset="0"/>
        <a:ea typeface="Geneva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C00"/>
    <a:srgbClr val="CC6600"/>
    <a:srgbClr val="996633"/>
    <a:srgbClr val="993300"/>
    <a:srgbClr val="FFCC99"/>
    <a:srgbClr val="CC99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5" autoAdjust="0"/>
    <p:restoredTop sz="81143" autoAdjust="0"/>
  </p:normalViewPr>
  <p:slideViewPr>
    <p:cSldViewPr>
      <p:cViewPr>
        <p:scale>
          <a:sx n="80" d="100"/>
          <a:sy n="80" d="100"/>
        </p:scale>
        <p:origin x="54" y="-7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Verdana" pitchFamily="4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4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Verdana" pitchFamily="4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3629E88-3E4A-4E5B-9752-D4EF76CF1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32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Verdana" pitchFamily="4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9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Verdana" pitchFamily="4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Verdana" pitchFamily="45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/>
            </a:lvl1pPr>
          </a:lstStyle>
          <a:p>
            <a:pPr>
              <a:defRPr/>
            </a:pPr>
            <a:fld id="{A879955B-568B-40B4-B8E6-0956944BD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072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80" charset="-128"/>
        <a:cs typeface="ヒラギノ角ゴ Pro W3" pitchFamily="8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Verdana" pitchFamily="45" charset="0"/>
        <a:ea typeface="ヒラギノ角ゴ Pro W3" pitchFamily="4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Verdana" pitchFamily="34" charset="0"/>
              <a:ea typeface="ヒラギノ角ゴ Pro W3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fld id="{E37FFF8F-ACE8-466C-9901-A618DC221165}" type="slidenum">
              <a:rPr kumimoji="0" lang="en-US" sz="1200" smtClean="0"/>
              <a:pPr/>
              <a:t>32</a:t>
            </a:fld>
            <a:endParaRPr kumimoji="0"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Verdana" pitchFamily="34" charset="0"/>
              <a:ea typeface="ヒラギノ角ゴ Pro W3" charset="-128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fld id="{75731E6E-04E8-4840-AA34-8D57291802C7}" type="slidenum">
              <a:rPr kumimoji="0" lang="en-US" sz="1200" smtClean="0"/>
              <a:pPr/>
              <a:t>33</a:t>
            </a:fld>
            <a:endParaRPr kumimoji="0"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Verdana" pitchFamily="34" charset="0"/>
              <a:ea typeface="ヒラギノ角ゴ Pro W3" charset="-128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fld id="{0CC24E76-2C40-4E12-9218-C3BCE223091D}" type="slidenum">
              <a:rPr kumimoji="0" lang="en-US" sz="1200" smtClean="0"/>
              <a:pPr/>
              <a:t>34</a:t>
            </a:fld>
            <a:endParaRPr kumimoji="0" 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Verdana" pitchFamily="34" charset="0"/>
              <a:ea typeface="ヒラギノ角ゴ Pro W3" charset="-128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fld id="{1E5C3FE9-7C36-46E4-BD3C-2A1F975C62FD}" type="slidenum">
              <a:rPr kumimoji="0" lang="en-US" sz="1200" smtClean="0"/>
              <a:pPr/>
              <a:t>37</a:t>
            </a:fld>
            <a:endParaRPr kumimoji="0" 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Verdana" pitchFamily="34" charset="0"/>
              <a:ea typeface="ヒラギノ角ゴ Pro W3" charset="-128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fld id="{7C01C809-8892-4BC8-BF11-C8DC7E72819F}" type="slidenum">
              <a:rPr kumimoji="0" lang="en-US" sz="1200" smtClean="0"/>
              <a:pPr/>
              <a:t>38</a:t>
            </a:fld>
            <a:endParaRPr kumimoji="0" 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Verdana" pitchFamily="34" charset="0"/>
              <a:ea typeface="ヒラギノ角ゴ Pro W3" charset="-128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fld id="{936A9FE7-8189-40AB-9A7F-4E25FDD774E1}" type="slidenum">
              <a:rPr kumimoji="0" lang="en-US" sz="1200" smtClean="0"/>
              <a:pPr/>
              <a:t>39</a:t>
            </a:fld>
            <a:endParaRPr kumimoji="0" 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fld id="{1218A521-A635-4FEB-B205-AF578F29A506}" type="slidenum">
              <a:rPr kumimoji="0" lang="en-US" sz="1200" smtClean="0"/>
              <a:pPr/>
              <a:t>40</a:t>
            </a:fld>
            <a:endParaRPr kumimoji="0" 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Verdana" pitchFamily="34" charset="0"/>
              <a:ea typeface="ヒラギノ角ゴ Pro W3" charset="-128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fld id="{F06FEFDD-696B-4927-AFF1-1D02282F16DE}" type="slidenum">
              <a:rPr kumimoji="0" lang="en-US" sz="1200" smtClean="0"/>
              <a:pPr/>
              <a:t>41</a:t>
            </a:fld>
            <a:endParaRPr kumimoji="0" 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Verdana" pitchFamily="34" charset="0"/>
              <a:ea typeface="ヒラギノ角ゴ Pro W3" charset="-128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fld id="{EB52E089-7A54-454D-9C7A-2CE4C87F255C}" type="slidenum">
              <a:rPr kumimoji="0" lang="en-US" sz="1200" smtClean="0"/>
              <a:pPr/>
              <a:t>42</a:t>
            </a:fld>
            <a:endParaRPr kumimoji="0"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DC13_PPT_Title_AI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93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66750"/>
            <a:ext cx="8077200" cy="7810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33400" y="1504950"/>
            <a:ext cx="8077200" cy="2743200"/>
          </a:xfrm>
          <a:prstGeom prst="rect">
            <a:avLst/>
          </a:prstGeom>
        </p:spPr>
        <p:txBody>
          <a:bodyPr/>
          <a:lstStyle>
            <a:lvl1pPr indent="-274320"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436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649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6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GDC13_PPT_Content_AI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95" r:id="rId1"/>
    <p:sldLayoutId id="2147483692" r:id="rId2"/>
    <p:sldLayoutId id="2147483693" r:id="rId3"/>
    <p:sldLayoutId id="2147483694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ヒラギノ角ゴ Pro W3" pitchFamily="80" charset="-128"/>
          <a:cs typeface="ヒラギノ角ゴ Pro W3" pitchFamily="8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Verdana" pitchFamily="45" charset="0"/>
          <a:ea typeface="ヒラギノ角ゴ Pro W3" pitchFamily="80" charset="-128"/>
          <a:cs typeface="ヒラギノ角ゴ Pro W3" pitchFamily="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Verdana" pitchFamily="45" charset="0"/>
          <a:ea typeface="ヒラギノ角ゴ Pro W3" pitchFamily="80" charset="-128"/>
          <a:cs typeface="ヒラギノ角ゴ Pro W3" pitchFamily="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Verdana" pitchFamily="45" charset="0"/>
          <a:ea typeface="ヒラギノ角ゴ Pro W3" pitchFamily="80" charset="-128"/>
          <a:cs typeface="ヒラギノ角ゴ Pro W3" pitchFamily="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Verdana" pitchFamily="45" charset="0"/>
          <a:ea typeface="ヒラギノ角ゴ Pro W3" pitchFamily="80" charset="-128"/>
          <a:cs typeface="ヒラギノ角ゴ Pro W3" pitchFamily="8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Verdana" pitchFamily="4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Font typeface="Verdana" pitchFamily="34" charset="0"/>
        <a:buChar char="●"/>
        <a:defRPr sz="2800">
          <a:solidFill>
            <a:srgbClr val="000000"/>
          </a:solidFill>
          <a:latin typeface="+mn-lt"/>
          <a:ea typeface="ヒラギノ角ゴ Pro W3" pitchFamily="80" charset="-128"/>
          <a:cs typeface="ヒラギノ角ゴ Pro W3" pitchFamily="8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Font typeface="Verdana" pitchFamily="34" charset="0"/>
        <a:buChar char="●"/>
        <a:defRPr sz="2400">
          <a:solidFill>
            <a:srgbClr val="000000"/>
          </a:solidFill>
          <a:latin typeface="+mn-lt"/>
          <a:ea typeface="ヒラギノ角ゴ Pro W3" pitchFamily="45" charset="-128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Font typeface="Verdana" pitchFamily="34" charset="0"/>
        <a:buChar char="●"/>
        <a:defRPr sz="2000">
          <a:solidFill>
            <a:srgbClr val="000000"/>
          </a:solidFill>
          <a:latin typeface="+mn-lt"/>
          <a:ea typeface="ヒラギノ角ゴ Pro W3" pitchFamily="45" charset="-128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0000"/>
        <a:buFont typeface="Verdana" pitchFamily="34" charset="0"/>
        <a:buChar char="●"/>
        <a:defRPr>
          <a:solidFill>
            <a:srgbClr val="000000"/>
          </a:solidFill>
          <a:latin typeface="+mn-lt"/>
          <a:ea typeface="ヒラギノ角ゴ Pro W3" pitchFamily="45" charset="-128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Font typeface="Verdana" pitchFamily="34" charset="0"/>
        <a:buChar char="●"/>
        <a:defRPr>
          <a:solidFill>
            <a:srgbClr val="000000"/>
          </a:solidFill>
          <a:latin typeface="+mn-lt"/>
          <a:ea typeface="ヒラギノ角ゴ Pro W3" pitchFamily="4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&gt;"/>
        <a:defRPr>
          <a:solidFill>
            <a:srgbClr val="000000"/>
          </a:solidFill>
          <a:latin typeface="+mn-lt"/>
          <a:ea typeface="ヒラギノ角ゴ Pro W3" pitchFamily="4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&gt;"/>
        <a:defRPr>
          <a:solidFill>
            <a:srgbClr val="000000"/>
          </a:solidFill>
          <a:latin typeface="+mn-lt"/>
          <a:ea typeface="ヒラギノ角ゴ Pro W3" pitchFamily="4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&gt;"/>
        <a:defRPr>
          <a:solidFill>
            <a:srgbClr val="000000"/>
          </a:solidFill>
          <a:latin typeface="+mn-lt"/>
          <a:ea typeface="ヒラギノ角ゴ Pro W3" pitchFamily="4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&gt;"/>
        <a:defRPr>
          <a:solidFill>
            <a:srgbClr val="000000"/>
          </a:solidFill>
          <a:latin typeface="+mn-lt"/>
          <a:ea typeface="ヒラギノ角ゴ Pro W3" pitchFamily="4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constraints-how-to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it.ly/angry-bots-constraint" TargetMode="External"/><Relationship Id="rId5" Type="http://schemas.openxmlformats.org/officeDocument/2006/relationships/hyperlink" Target="http://bit.ly/aiide-paper" TargetMode="External"/><Relationship Id="rId4" Type="http://schemas.openxmlformats.org/officeDocument/2006/relationships/hyperlink" Target="http://bit.ly/constraint-thingy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2819400" y="1200150"/>
            <a:ext cx="64579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Constraint propagation     </a:t>
            </a:r>
            <a:r>
              <a:rPr lang="en-US" smtClean="0">
                <a:ea typeface="ヒラギノ角ゴ Pro W3" charset="-128"/>
              </a:rPr>
              <a:t/>
            </a:r>
            <a:br>
              <a:rPr lang="en-US" smtClean="0">
                <a:ea typeface="ヒラギノ角ゴ Pro W3" charset="-128"/>
              </a:rPr>
            </a:br>
            <a:r>
              <a:rPr lang="en-US" smtClean="0">
                <a:ea typeface="ヒラギノ角ゴ Pro W3" charset="-128"/>
              </a:rPr>
              <a:t>          is your </a:t>
            </a:r>
            <a:r>
              <a:rPr lang="en-US" b="1" smtClean="0">
                <a:solidFill>
                  <a:srgbClr val="800080"/>
                </a:solidFill>
                <a:ea typeface="ヒラギノ角ゴ Pro W3" charset="-128"/>
              </a:rPr>
              <a:t>friend</a:t>
            </a:r>
            <a:r>
              <a:rPr lang="en-US" smtClean="0">
                <a:ea typeface="ヒラギノ角ゴ Pro W3" charset="-128"/>
              </a:rPr>
              <a:t/>
            </a:r>
            <a:br>
              <a:rPr lang="en-US" smtClean="0">
                <a:ea typeface="ヒラギノ角ゴ Pro W3" charset="-128"/>
              </a:rPr>
            </a:br>
            <a:r>
              <a:rPr lang="en-US" smtClean="0">
                <a:ea typeface="ヒラギノ角ゴ Pro W3" charset="-128"/>
              </a:rPr>
              <a:t/>
            </a:r>
            <a:br>
              <a:rPr lang="en-US" smtClean="0">
                <a:ea typeface="ヒラギノ角ゴ Pro W3" charset="-128"/>
              </a:rPr>
            </a:br>
            <a:r>
              <a:rPr lang="en-US" sz="2400" b="1" smtClean="0">
                <a:ea typeface="ヒラギノ角ゴ Pro W3" charset="-128"/>
              </a:rPr>
              <a:t>Ian Horswill and Leif Foged</a:t>
            </a:r>
            <a:r>
              <a:rPr lang="en-US" sz="2400" smtClean="0">
                <a:ea typeface="ヒラギノ角ゴ Pro W3" charset="-128"/>
              </a:rPr>
              <a:t/>
            </a:r>
            <a:br>
              <a:rPr lang="en-US" sz="2400" smtClean="0">
                <a:ea typeface="ヒラギノ角ゴ Pro W3" charset="-128"/>
              </a:rPr>
            </a:br>
            <a:r>
              <a:rPr lang="en-US" sz="2400" smtClean="0">
                <a:ea typeface="ヒラギノ角ゴ Pro W3" charset="-128"/>
              </a:rPr>
              <a:t>Northwestern University</a:t>
            </a:r>
          </a:p>
        </p:txBody>
      </p:sp>
      <p:pic>
        <p:nvPicPr>
          <p:cNvPr id="3075" name="Picture 8" descr="barne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5"/>
          <a:stretch>
            <a:fillRect/>
          </a:stretch>
        </p:blipFill>
        <p:spPr bwMode="auto">
          <a:xfrm>
            <a:off x="379413" y="666750"/>
            <a:ext cx="2592387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Solving it</a:t>
            </a:r>
          </a:p>
        </p:txBody>
      </p:sp>
      <p:sp>
        <p:nvSpPr>
          <p:cNvPr id="11267" name="Rectangle 9"/>
          <p:cNvSpPr>
            <a:spLocks noChangeArrowheads="1"/>
          </p:cNvSpPr>
          <p:nvPr/>
        </p:nvSpPr>
        <p:spPr bwMode="auto">
          <a:xfrm>
            <a:off x="609600" y="1885950"/>
            <a:ext cx="1371600" cy="1219200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Enemy</a:t>
            </a:r>
          </a:p>
          <a:p>
            <a:pPr algn="ctr"/>
            <a:r>
              <a:rPr lang="en-US" sz="1800"/>
              <a:t>Health</a:t>
            </a:r>
          </a:p>
          <a:p>
            <a:pPr algn="ctr"/>
            <a:r>
              <a:rPr lang="en-US" sz="1800"/>
              <a:t>Ammo</a:t>
            </a:r>
          </a:p>
          <a:p>
            <a:pPr algn="ctr"/>
            <a:r>
              <a:rPr lang="en-US" sz="1800"/>
              <a:t>Nothing</a:t>
            </a:r>
          </a:p>
        </p:txBody>
      </p:sp>
      <p:sp>
        <p:nvSpPr>
          <p:cNvPr id="11268" name="Rectangle 10"/>
          <p:cNvSpPr>
            <a:spLocks noChangeArrowheads="1"/>
          </p:cNvSpPr>
          <p:nvPr/>
        </p:nvSpPr>
        <p:spPr bwMode="auto">
          <a:xfrm>
            <a:off x="2209800" y="1885950"/>
            <a:ext cx="1371600" cy="12192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Enemy</a:t>
            </a:r>
          </a:p>
          <a:p>
            <a:pPr algn="ctr"/>
            <a:r>
              <a:rPr lang="en-US" sz="1800"/>
              <a:t>Health</a:t>
            </a:r>
          </a:p>
          <a:p>
            <a:pPr algn="ctr"/>
            <a:r>
              <a:rPr lang="en-US" sz="1800"/>
              <a:t>Ammo</a:t>
            </a:r>
          </a:p>
          <a:p>
            <a:pPr algn="ctr"/>
            <a:r>
              <a:rPr lang="en-US" sz="1800"/>
              <a:t>Nothing</a:t>
            </a:r>
          </a:p>
        </p:txBody>
      </p:sp>
      <p:sp>
        <p:nvSpPr>
          <p:cNvPr id="11269" name="Rectangle 11"/>
          <p:cNvSpPr>
            <a:spLocks noChangeArrowheads="1"/>
          </p:cNvSpPr>
          <p:nvPr/>
        </p:nvSpPr>
        <p:spPr bwMode="auto">
          <a:xfrm>
            <a:off x="3810000" y="1885950"/>
            <a:ext cx="1371600" cy="1219200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Enemy</a:t>
            </a:r>
          </a:p>
          <a:p>
            <a:pPr algn="ctr"/>
            <a:r>
              <a:rPr lang="en-US" sz="1800"/>
              <a:t>Health</a:t>
            </a:r>
          </a:p>
          <a:p>
            <a:pPr algn="ctr"/>
            <a:r>
              <a:rPr lang="en-US" sz="1800"/>
              <a:t>Ammo</a:t>
            </a:r>
          </a:p>
          <a:p>
            <a:pPr algn="ctr"/>
            <a:r>
              <a:rPr lang="en-US" sz="1800"/>
              <a:t>Nothing</a:t>
            </a:r>
          </a:p>
        </p:txBody>
      </p:sp>
      <p:sp>
        <p:nvSpPr>
          <p:cNvPr id="11270" name="Rectangle 12"/>
          <p:cNvSpPr>
            <a:spLocks noChangeArrowheads="1"/>
          </p:cNvSpPr>
          <p:nvPr/>
        </p:nvSpPr>
        <p:spPr bwMode="auto">
          <a:xfrm>
            <a:off x="609600" y="3333750"/>
            <a:ext cx="1371600" cy="1219200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Enemy</a:t>
            </a:r>
          </a:p>
          <a:p>
            <a:pPr algn="ctr"/>
            <a:r>
              <a:rPr lang="en-US" sz="1800"/>
              <a:t>Health</a:t>
            </a:r>
          </a:p>
          <a:p>
            <a:pPr algn="ctr"/>
            <a:r>
              <a:rPr lang="en-US" sz="1800"/>
              <a:t>Ammo</a:t>
            </a:r>
          </a:p>
          <a:p>
            <a:pPr algn="ctr"/>
            <a:r>
              <a:rPr lang="en-US" sz="1800"/>
              <a:t>Nothing</a:t>
            </a:r>
          </a:p>
        </p:txBody>
      </p:sp>
      <p:sp>
        <p:nvSpPr>
          <p:cNvPr id="11271" name="Rectangle 13"/>
          <p:cNvSpPr>
            <a:spLocks noChangeArrowheads="1"/>
          </p:cNvSpPr>
          <p:nvPr/>
        </p:nvSpPr>
        <p:spPr bwMode="auto">
          <a:xfrm>
            <a:off x="2209800" y="3333750"/>
            <a:ext cx="1371600" cy="1219200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Enemy</a:t>
            </a:r>
          </a:p>
          <a:p>
            <a:pPr algn="ctr"/>
            <a:r>
              <a:rPr lang="en-US" sz="1800"/>
              <a:t>Health</a:t>
            </a:r>
          </a:p>
          <a:p>
            <a:pPr algn="ctr"/>
            <a:r>
              <a:rPr lang="en-US" sz="1800"/>
              <a:t>Ammo</a:t>
            </a:r>
          </a:p>
          <a:p>
            <a:pPr algn="ctr"/>
            <a:r>
              <a:rPr lang="en-US" sz="1800"/>
              <a:t>Nothing</a:t>
            </a:r>
          </a:p>
        </p:txBody>
      </p:sp>
      <p:sp>
        <p:nvSpPr>
          <p:cNvPr id="11272" name="Rectangle 14"/>
          <p:cNvSpPr>
            <a:spLocks noChangeArrowheads="1"/>
          </p:cNvSpPr>
          <p:nvPr/>
        </p:nvSpPr>
        <p:spPr bwMode="auto">
          <a:xfrm>
            <a:off x="3810000" y="3333750"/>
            <a:ext cx="1371600" cy="1219200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Enemy</a:t>
            </a:r>
          </a:p>
          <a:p>
            <a:pPr algn="ctr"/>
            <a:r>
              <a:rPr lang="en-US" sz="1800"/>
              <a:t>Health</a:t>
            </a:r>
          </a:p>
          <a:p>
            <a:pPr algn="ctr"/>
            <a:r>
              <a:rPr lang="en-US" sz="1800"/>
              <a:t>Ammo</a:t>
            </a:r>
          </a:p>
          <a:p>
            <a:pPr algn="ctr"/>
            <a:r>
              <a:rPr lang="en-US" sz="1800"/>
              <a:t>Nothing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0525" y="3257550"/>
            <a:ext cx="3211513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</a:rPr>
              <a:t>Constraints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1 health pack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At least 1 enemy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#ammo = #enemies</a:t>
            </a:r>
          </a:p>
        </p:txBody>
      </p:sp>
      <p:sp>
        <p:nvSpPr>
          <p:cNvPr id="11274" name="TextBox 16"/>
          <p:cNvSpPr txBox="1">
            <a:spLocks noChangeArrowheads="1"/>
          </p:cNvSpPr>
          <p:nvPr/>
        </p:nvSpPr>
        <p:spPr bwMode="auto">
          <a:xfrm>
            <a:off x="5486400" y="1809750"/>
            <a:ext cx="2003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Pick a room</a:t>
            </a:r>
            <a:endParaRPr lang="en-US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Solving it</a:t>
            </a:r>
          </a:p>
        </p:txBody>
      </p:sp>
      <p:sp>
        <p:nvSpPr>
          <p:cNvPr id="12291" name="Rectangle 9"/>
          <p:cNvSpPr>
            <a:spLocks noChangeArrowheads="1"/>
          </p:cNvSpPr>
          <p:nvPr/>
        </p:nvSpPr>
        <p:spPr bwMode="auto">
          <a:xfrm>
            <a:off x="609600" y="1885950"/>
            <a:ext cx="1371600" cy="1219200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Enemy</a:t>
            </a:r>
          </a:p>
          <a:p>
            <a:pPr algn="ctr"/>
            <a:r>
              <a:rPr lang="en-US" sz="1800"/>
              <a:t>Health</a:t>
            </a:r>
          </a:p>
          <a:p>
            <a:pPr algn="ctr"/>
            <a:r>
              <a:rPr lang="en-US" sz="1800"/>
              <a:t>Ammo</a:t>
            </a:r>
          </a:p>
          <a:p>
            <a:pPr algn="ctr"/>
            <a:r>
              <a:rPr lang="en-US" sz="1800"/>
              <a:t>Nothing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209800" y="1885950"/>
            <a:ext cx="1371600" cy="1219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2293" name="Rectangle 11"/>
          <p:cNvSpPr>
            <a:spLocks noChangeArrowheads="1"/>
          </p:cNvSpPr>
          <p:nvPr/>
        </p:nvSpPr>
        <p:spPr bwMode="auto">
          <a:xfrm>
            <a:off x="3810000" y="1885950"/>
            <a:ext cx="1371600" cy="1219200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Enemy</a:t>
            </a:r>
          </a:p>
          <a:p>
            <a:pPr algn="ctr"/>
            <a:r>
              <a:rPr lang="en-US" sz="1800"/>
              <a:t>Health</a:t>
            </a:r>
          </a:p>
          <a:p>
            <a:pPr algn="ctr"/>
            <a:r>
              <a:rPr lang="en-US" sz="1800"/>
              <a:t>Ammo</a:t>
            </a:r>
          </a:p>
          <a:p>
            <a:pPr algn="ctr"/>
            <a:r>
              <a:rPr lang="en-US" sz="1800"/>
              <a:t>Nothing</a:t>
            </a:r>
          </a:p>
        </p:txBody>
      </p:sp>
      <p:sp>
        <p:nvSpPr>
          <p:cNvPr id="12294" name="Rectangle 12"/>
          <p:cNvSpPr>
            <a:spLocks noChangeArrowheads="1"/>
          </p:cNvSpPr>
          <p:nvPr/>
        </p:nvSpPr>
        <p:spPr bwMode="auto">
          <a:xfrm>
            <a:off x="609600" y="3333750"/>
            <a:ext cx="1371600" cy="1219200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Enemy</a:t>
            </a:r>
          </a:p>
          <a:p>
            <a:pPr algn="ctr"/>
            <a:r>
              <a:rPr lang="en-US" sz="1800"/>
              <a:t>Health</a:t>
            </a:r>
          </a:p>
          <a:p>
            <a:pPr algn="ctr"/>
            <a:r>
              <a:rPr lang="en-US" sz="1800"/>
              <a:t>Ammo</a:t>
            </a:r>
          </a:p>
          <a:p>
            <a:pPr algn="ctr"/>
            <a:r>
              <a:rPr lang="en-US" sz="1800"/>
              <a:t>Nothing</a:t>
            </a:r>
          </a:p>
        </p:txBody>
      </p:sp>
      <p:sp>
        <p:nvSpPr>
          <p:cNvPr id="12295" name="Rectangle 13"/>
          <p:cNvSpPr>
            <a:spLocks noChangeArrowheads="1"/>
          </p:cNvSpPr>
          <p:nvPr/>
        </p:nvSpPr>
        <p:spPr bwMode="auto">
          <a:xfrm>
            <a:off x="2209800" y="3333750"/>
            <a:ext cx="1371600" cy="1219200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Enemy</a:t>
            </a:r>
          </a:p>
          <a:p>
            <a:pPr algn="ctr"/>
            <a:r>
              <a:rPr lang="en-US" sz="1800"/>
              <a:t>Health</a:t>
            </a:r>
          </a:p>
          <a:p>
            <a:pPr algn="ctr"/>
            <a:r>
              <a:rPr lang="en-US" sz="1800"/>
              <a:t>Ammo</a:t>
            </a:r>
          </a:p>
          <a:p>
            <a:pPr algn="ctr"/>
            <a:r>
              <a:rPr lang="en-US" sz="1800"/>
              <a:t>Nothing</a:t>
            </a:r>
          </a:p>
        </p:txBody>
      </p:sp>
      <p:sp>
        <p:nvSpPr>
          <p:cNvPr id="12296" name="Rectangle 14"/>
          <p:cNvSpPr>
            <a:spLocks noChangeArrowheads="1"/>
          </p:cNvSpPr>
          <p:nvPr/>
        </p:nvSpPr>
        <p:spPr bwMode="auto">
          <a:xfrm>
            <a:off x="3810000" y="3333750"/>
            <a:ext cx="1371600" cy="1219200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Enemy</a:t>
            </a:r>
          </a:p>
          <a:p>
            <a:pPr algn="ctr"/>
            <a:r>
              <a:rPr lang="en-US" sz="1800"/>
              <a:t>Health</a:t>
            </a:r>
          </a:p>
          <a:p>
            <a:pPr algn="ctr"/>
            <a:r>
              <a:rPr lang="en-US" sz="1800"/>
              <a:t>Ammo</a:t>
            </a:r>
          </a:p>
          <a:p>
            <a:pPr algn="ctr"/>
            <a:r>
              <a:rPr lang="en-US" sz="1800"/>
              <a:t>Nothing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0525" y="3257550"/>
            <a:ext cx="3211513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</a:rPr>
              <a:t>Constraints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1 health pack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At least 1 enemy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#ammo = #enemies</a:t>
            </a:r>
          </a:p>
        </p:txBody>
      </p:sp>
      <p:sp>
        <p:nvSpPr>
          <p:cNvPr id="12298" name="TextBox 16"/>
          <p:cNvSpPr txBox="1">
            <a:spLocks noChangeArrowheads="1"/>
          </p:cNvSpPr>
          <p:nvPr/>
        </p:nvSpPr>
        <p:spPr bwMode="auto">
          <a:xfrm>
            <a:off x="5486400" y="1809750"/>
            <a:ext cx="31908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Pick a value</a:t>
            </a:r>
            <a:br>
              <a:rPr lang="en-US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(cross off other values)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Solving it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096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FFFF00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209800" y="1885950"/>
            <a:ext cx="1371600" cy="1219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38100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FFFF00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096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FFFF00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2098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FFFF00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8100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FFFF00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0525" y="3257550"/>
            <a:ext cx="3211513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Constraints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bg1"/>
                </a:solidFill>
              </a:rPr>
              <a:t>1 health pack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At least 1 enemy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#ammo = #enemies</a:t>
            </a:r>
          </a:p>
        </p:txBody>
      </p:sp>
      <p:sp>
        <p:nvSpPr>
          <p:cNvPr id="13322" name="TextBox 16"/>
          <p:cNvSpPr txBox="1">
            <a:spLocks noChangeArrowheads="1"/>
          </p:cNvSpPr>
          <p:nvPr/>
        </p:nvSpPr>
        <p:spPr bwMode="auto">
          <a:xfrm>
            <a:off x="5486400" y="1809750"/>
            <a:ext cx="3116263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No other room can</a:t>
            </a:r>
          </a:p>
          <a:p>
            <a:pPr eaLnBrk="1" hangingPunct="1"/>
            <a:r>
              <a:rPr lang="en-US">
                <a:solidFill>
                  <a:schemeClr val="bg1"/>
                </a:solidFill>
              </a:rPr>
              <a:t>have a health pack</a:t>
            </a:r>
            <a:br>
              <a:rPr lang="en-US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(cross off health)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Solving it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096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chemeClr val="accent3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2098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38100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096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2098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810000" y="3333750"/>
            <a:ext cx="1371600" cy="1219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0525" y="3257550"/>
            <a:ext cx="3211513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AAAAB8"/>
                </a:solidFill>
              </a:rPr>
              <a:t>Constraints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AAAAB8"/>
                </a:solidFill>
              </a:rPr>
              <a:t>1 health pack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At least 1 enemy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#ammo = #enemies</a:t>
            </a:r>
          </a:p>
        </p:txBody>
      </p:sp>
      <p:sp>
        <p:nvSpPr>
          <p:cNvPr id="14346" name="TextBox 16"/>
          <p:cNvSpPr txBox="1">
            <a:spLocks noChangeArrowheads="1"/>
          </p:cNvSpPr>
          <p:nvPr/>
        </p:nvSpPr>
        <p:spPr bwMode="auto">
          <a:xfrm>
            <a:off x="5486400" y="1809750"/>
            <a:ext cx="3014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Pick another 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Solving it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096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chemeClr val="accent3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2098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38100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096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2098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810000" y="3333750"/>
            <a:ext cx="1371600" cy="1219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0525" y="3257550"/>
            <a:ext cx="3211513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AAAAB8"/>
                </a:solidFill>
              </a:rPr>
              <a:t>Constraints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AAAAB8"/>
                </a:solidFill>
              </a:rPr>
              <a:t>1 health pack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At least 1 enemy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#ammo = #enemies</a:t>
            </a:r>
          </a:p>
        </p:txBody>
      </p:sp>
      <p:sp>
        <p:nvSpPr>
          <p:cNvPr id="15370" name="TextBox 16"/>
          <p:cNvSpPr txBox="1">
            <a:spLocks noChangeArrowheads="1"/>
          </p:cNvSpPr>
          <p:nvPr/>
        </p:nvSpPr>
        <p:spPr bwMode="auto">
          <a:xfrm>
            <a:off x="5486400" y="1809750"/>
            <a:ext cx="2022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Pick a value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Solving it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09600" y="1885950"/>
            <a:ext cx="1371600" cy="1219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chemeClr val="accent3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2098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38100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096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2098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8100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0525" y="3257550"/>
            <a:ext cx="3211513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AAAAB8"/>
                </a:solidFill>
              </a:rPr>
              <a:t>Constraints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AAAAB8"/>
                </a:solidFill>
              </a:rPr>
              <a:t>1 health pack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At least 1 enemy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#ammo = #enemies</a:t>
            </a:r>
          </a:p>
        </p:txBody>
      </p:sp>
      <p:sp>
        <p:nvSpPr>
          <p:cNvPr id="16394" name="TextBox 16"/>
          <p:cNvSpPr txBox="1">
            <a:spLocks noChangeArrowheads="1"/>
          </p:cNvSpPr>
          <p:nvPr/>
        </p:nvSpPr>
        <p:spPr bwMode="auto">
          <a:xfrm>
            <a:off x="5486400" y="1809750"/>
            <a:ext cx="3014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Pick another 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Solving it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09600" y="1885950"/>
            <a:ext cx="1371600" cy="1219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chemeClr val="accent3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2098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38100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096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2098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8100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0525" y="3257550"/>
            <a:ext cx="3211513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AAAAB8"/>
                </a:solidFill>
              </a:rPr>
              <a:t>Constraints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AAAAB8"/>
                </a:solidFill>
              </a:rPr>
              <a:t>1 health pack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At least 1 enemy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#ammo = #enemies</a:t>
            </a:r>
          </a:p>
        </p:txBody>
      </p:sp>
      <p:sp>
        <p:nvSpPr>
          <p:cNvPr id="17418" name="TextBox 16"/>
          <p:cNvSpPr txBox="1">
            <a:spLocks noChangeArrowheads="1"/>
          </p:cNvSpPr>
          <p:nvPr/>
        </p:nvSpPr>
        <p:spPr bwMode="auto">
          <a:xfrm>
            <a:off x="5486400" y="1809750"/>
            <a:ext cx="2022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Pick a value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Solving it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096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chemeClr val="accent3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2098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38100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096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209800" y="3333750"/>
            <a:ext cx="1371600" cy="1219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8100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0525" y="3257550"/>
            <a:ext cx="3211513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AAAAB8"/>
                </a:solidFill>
              </a:rPr>
              <a:t>Constraints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AAAAB8"/>
                </a:solidFill>
              </a:rPr>
              <a:t>1 health pack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At least 1 enemy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#ammo = #enemies</a:t>
            </a:r>
          </a:p>
        </p:txBody>
      </p:sp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5486400" y="1809750"/>
            <a:ext cx="3014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Pick another 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Solving it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096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chemeClr val="accent3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2098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38100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096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209800" y="3333750"/>
            <a:ext cx="1371600" cy="1219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8100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0525" y="3257550"/>
            <a:ext cx="3211513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AAAAB8"/>
                </a:solidFill>
              </a:rPr>
              <a:t>Constraints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AAAAB8"/>
                </a:solidFill>
              </a:rPr>
              <a:t>1 health pack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At least 1 enemy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#ammo = #enemies</a:t>
            </a:r>
          </a:p>
        </p:txBody>
      </p:sp>
      <p:sp>
        <p:nvSpPr>
          <p:cNvPr id="19466" name="TextBox 16"/>
          <p:cNvSpPr txBox="1">
            <a:spLocks noChangeArrowheads="1"/>
          </p:cNvSpPr>
          <p:nvPr/>
        </p:nvSpPr>
        <p:spPr bwMode="auto">
          <a:xfrm>
            <a:off x="5486400" y="1809750"/>
            <a:ext cx="2022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Pick a value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Solving it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096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chemeClr val="accent3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2098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chemeClr val="accent3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38100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FFFF00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096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FFFF00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209800" y="3333750"/>
            <a:ext cx="1371600" cy="1219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8100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0525" y="3257550"/>
            <a:ext cx="3211513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66"/>
                </a:solidFill>
              </a:rPr>
              <a:t>Constraints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AAAAB8"/>
                </a:solidFill>
              </a:rPr>
              <a:t>1 health pack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At least 1 enemy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bg1"/>
                </a:solidFill>
              </a:rPr>
              <a:t>#ammo = #enemies</a:t>
            </a:r>
          </a:p>
        </p:txBody>
      </p:sp>
      <p:sp>
        <p:nvSpPr>
          <p:cNvPr id="20490" name="TextBox 16"/>
          <p:cNvSpPr txBox="1">
            <a:spLocks noChangeArrowheads="1"/>
          </p:cNvSpPr>
          <p:nvPr/>
        </p:nvSpPr>
        <p:spPr bwMode="auto">
          <a:xfrm>
            <a:off x="5486400" y="1809750"/>
            <a:ext cx="3522663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Not enough rooms</a:t>
            </a:r>
          </a:p>
          <a:p>
            <a:pPr eaLnBrk="1" hangingPunct="1"/>
            <a:r>
              <a:rPr lang="en-US">
                <a:solidFill>
                  <a:schemeClr val="bg1"/>
                </a:solidFill>
              </a:rPr>
              <a:t>left for more enemies</a:t>
            </a:r>
            <a:br>
              <a:rPr lang="en-US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(cross off enemy)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Constraint programming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273050"/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Declarative</a:t>
            </a:r>
            <a:r>
              <a:rPr lang="en-US" smtClean="0">
                <a:solidFill>
                  <a:srgbClr val="FF6600"/>
                </a:solidFill>
                <a:ea typeface="ヒラギノ角ゴ Pro W3" charset="-128"/>
              </a:rPr>
              <a:t> </a:t>
            </a:r>
            <a:r>
              <a:rPr lang="en-US" smtClean="0">
                <a:ea typeface="ヒラギノ角ゴ Pro W3" charset="-128"/>
              </a:rPr>
              <a:t>programming technique</a:t>
            </a:r>
          </a:p>
          <a:p>
            <a:pPr indent="-273050"/>
            <a:r>
              <a:rPr lang="en-US" smtClean="0">
                <a:ea typeface="ヒラギノ角ゴ Pro W3" charset="-128"/>
              </a:rPr>
              <a:t>For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configuration problems</a:t>
            </a:r>
            <a:endParaRPr lang="en-US" smtClean="0">
              <a:ea typeface="ヒラギノ角ゴ Pro W3" charset="-128"/>
            </a:endParaRPr>
          </a:p>
          <a:p>
            <a:pPr lvl="1"/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Choices</a:t>
            </a:r>
            <a:r>
              <a:rPr lang="en-US" smtClean="0">
                <a:solidFill>
                  <a:srgbClr val="FF6600"/>
                </a:solidFill>
                <a:ea typeface="ヒラギノ角ゴ Pro W3" charset="-128"/>
              </a:rPr>
              <a:t> </a:t>
            </a:r>
            <a:r>
              <a:rPr lang="en-US" smtClean="0">
                <a:ea typeface="ヒラギノ角ゴ Pro W3" charset="-128"/>
              </a:rPr>
              <a:t>(variables)</a:t>
            </a:r>
          </a:p>
          <a:p>
            <a:pPr lvl="1"/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Requirements</a:t>
            </a:r>
            <a:r>
              <a:rPr lang="en-US" smtClean="0">
                <a:solidFill>
                  <a:srgbClr val="FF6600"/>
                </a:solidFill>
                <a:ea typeface="ヒラギノ角ゴ Pro W3" charset="-128"/>
              </a:rPr>
              <a:t> </a:t>
            </a:r>
            <a:r>
              <a:rPr lang="en-US" smtClean="0">
                <a:ea typeface="ヒラギノ角ゴ Pro W3" charset="-128"/>
              </a:rPr>
              <a:t>(constraints)</a:t>
            </a:r>
          </a:p>
          <a:p>
            <a:pPr indent="-273050"/>
            <a:r>
              <a:rPr lang="en-US" smtClean="0">
                <a:ea typeface="ヒラギノ角ゴ Pro W3" charset="-128"/>
              </a:rPr>
              <a:t>Find choices that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satisfy</a:t>
            </a:r>
            <a:r>
              <a:rPr lang="en-US" smtClean="0">
                <a:solidFill>
                  <a:srgbClr val="FF6600"/>
                </a:solidFill>
                <a:ea typeface="ヒラギノ角ゴ Pro W3" charset="-128"/>
              </a:rPr>
              <a:t> </a:t>
            </a:r>
            <a:r>
              <a:rPr lang="en-US" smtClean="0">
                <a:ea typeface="ヒラギノ角ゴ Pro W3" charset="-128"/>
              </a:rPr>
              <a:t>requirements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Solving it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096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chemeClr val="accent3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2098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3810000" y="1885950"/>
            <a:ext cx="1371600" cy="1219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096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chemeClr val="accent3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2098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8100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0525" y="3257550"/>
            <a:ext cx="3211513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AAAAB8"/>
                </a:solidFill>
              </a:rPr>
              <a:t>Constraints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AAAAB8"/>
                </a:solidFill>
              </a:rPr>
              <a:t>1 health pack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AAAAB8"/>
                </a:solidFill>
              </a:rPr>
              <a:t>At least 1 enemy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AAAAB8"/>
                </a:solidFill>
              </a:rPr>
              <a:t>#ammo = #enemies</a:t>
            </a:r>
          </a:p>
        </p:txBody>
      </p:sp>
      <p:sp>
        <p:nvSpPr>
          <p:cNvPr id="21514" name="TextBox 16"/>
          <p:cNvSpPr txBox="1">
            <a:spLocks noChangeArrowheads="1"/>
          </p:cNvSpPr>
          <p:nvPr/>
        </p:nvSpPr>
        <p:spPr bwMode="auto">
          <a:xfrm>
            <a:off x="5486400" y="1809750"/>
            <a:ext cx="2003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Pick a 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Solving it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096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chemeClr val="accent3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2098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3810000" y="1885950"/>
            <a:ext cx="1371600" cy="1219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096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chemeClr val="accent3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2098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8100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0525" y="3257550"/>
            <a:ext cx="3211513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AAAAB8"/>
                </a:solidFill>
              </a:rPr>
              <a:t>Constraints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AAAAB8"/>
                </a:solidFill>
              </a:rPr>
              <a:t>1 health pack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AAAAB8"/>
                </a:solidFill>
              </a:rPr>
              <a:t>At least 1 enemy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AAAAB8"/>
                </a:solidFill>
              </a:rPr>
              <a:t>#ammo = #enemies</a:t>
            </a:r>
          </a:p>
        </p:txBody>
      </p:sp>
      <p:sp>
        <p:nvSpPr>
          <p:cNvPr id="22538" name="TextBox 16"/>
          <p:cNvSpPr txBox="1">
            <a:spLocks noChangeArrowheads="1"/>
          </p:cNvSpPr>
          <p:nvPr/>
        </p:nvSpPr>
        <p:spPr bwMode="auto">
          <a:xfrm>
            <a:off x="5486400" y="1809750"/>
            <a:ext cx="2022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Pick a value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Solving it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096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chemeClr val="accent3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2098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3810000" y="1885950"/>
            <a:ext cx="1371600" cy="1219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096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chemeClr val="accent3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FFFF00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2098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8100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0525" y="3257550"/>
            <a:ext cx="3211513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66"/>
                </a:solidFill>
              </a:rPr>
              <a:t>Constraints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AAAAB8"/>
                </a:solidFill>
              </a:rPr>
              <a:t>1 health pack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At least 1 enemy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bg1"/>
                </a:solidFill>
              </a:rPr>
              <a:t>#ammo = #enemies</a:t>
            </a:r>
          </a:p>
        </p:txBody>
      </p:sp>
      <p:sp>
        <p:nvSpPr>
          <p:cNvPr id="23562" name="TextBox 16"/>
          <p:cNvSpPr txBox="1">
            <a:spLocks noChangeArrowheads="1"/>
          </p:cNvSpPr>
          <p:nvPr/>
        </p:nvSpPr>
        <p:spPr bwMode="auto">
          <a:xfrm>
            <a:off x="5486400" y="1809750"/>
            <a:ext cx="27987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Last room has to</a:t>
            </a:r>
          </a:p>
          <a:p>
            <a:pPr eaLnBrk="1" hangingPunct="1"/>
            <a:r>
              <a:rPr lang="en-US">
                <a:solidFill>
                  <a:schemeClr val="bg1"/>
                </a:solidFill>
              </a:rPr>
              <a:t>be ammo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Solving it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096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chemeClr val="accent3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2098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3810000" y="18859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096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chemeClr val="accent3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Nothing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2098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810000" y="3333750"/>
            <a:ext cx="1371600" cy="1219200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Enemy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Health</a:t>
            </a:r>
          </a:p>
          <a:p>
            <a:pPr algn="ctr">
              <a:defRPr/>
            </a:pPr>
            <a:r>
              <a:rPr lang="en-US" sz="1800" strike="sngStrike" dirty="0">
                <a:solidFill>
                  <a:srgbClr val="AAAAB8"/>
                </a:solidFill>
                <a:latin typeface="Verdana" pitchFamily="45" charset="0"/>
              </a:rPr>
              <a:t>Ammo</a:t>
            </a:r>
          </a:p>
          <a:p>
            <a:pPr algn="ctr">
              <a:defRPr/>
            </a:pPr>
            <a:r>
              <a:rPr lang="en-US" sz="1800" dirty="0">
                <a:latin typeface="Verdana" pitchFamily="45" charset="0"/>
              </a:rPr>
              <a:t>Nothing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0525" y="3257550"/>
            <a:ext cx="3211513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AAAAB8"/>
                </a:solidFill>
              </a:rPr>
              <a:t>Constraints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AAAAB8"/>
                </a:solidFill>
              </a:rPr>
              <a:t>1 health pack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AAAAB8"/>
                </a:solidFill>
              </a:rPr>
              <a:t>At least 1 enemy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AAAAB8"/>
                </a:solidFill>
              </a:rPr>
              <a:t>#ammo = #enemies</a:t>
            </a:r>
          </a:p>
        </p:txBody>
      </p:sp>
      <p:sp>
        <p:nvSpPr>
          <p:cNvPr id="24586" name="TextBox 16"/>
          <p:cNvSpPr txBox="1">
            <a:spLocks noChangeArrowheads="1"/>
          </p:cNvSpPr>
          <p:nvPr/>
        </p:nvSpPr>
        <p:spPr bwMode="auto">
          <a:xfrm>
            <a:off x="5486400" y="1809750"/>
            <a:ext cx="987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Done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Constraint propagation (AC-3)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273050"/>
            <a:r>
              <a:rPr lang="en-US" smtClean="0">
                <a:ea typeface="ヒラギノ角ゴ Pro W3" charset="-128"/>
              </a:rPr>
              <a:t>Track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remaining values </a:t>
            </a:r>
            <a:r>
              <a:rPr lang="en-US" smtClean="0">
                <a:ea typeface="ヒラギノ角ゴ Pro W3" charset="-128"/>
              </a:rPr>
              <a:t>for variables</a:t>
            </a:r>
          </a:p>
          <a:p>
            <a:pPr indent="-273050"/>
            <a:r>
              <a:rPr lang="en-US" smtClean="0">
                <a:ea typeface="ヒラギノ角ゴ Pro W3" charset="-128"/>
              </a:rPr>
              <a:t>Repeat until all variables have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1 value</a:t>
            </a:r>
          </a:p>
          <a:p>
            <a:pPr lvl="1"/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Pick a variable </a:t>
            </a:r>
            <a:r>
              <a:rPr lang="en-US" smtClean="0">
                <a:ea typeface="ヒラギノ角ゴ Pro W3" charset="-128"/>
              </a:rPr>
              <a:t>w/more than 1 value</a:t>
            </a:r>
          </a:p>
          <a:p>
            <a:pPr lvl="1"/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Pick a value</a:t>
            </a:r>
            <a:r>
              <a:rPr lang="en-US" b="1" smtClean="0">
                <a:solidFill>
                  <a:srgbClr val="008000"/>
                </a:solidFill>
                <a:ea typeface="ヒラギノ角ゴ Pro W3" charset="-128"/>
              </a:rPr>
              <a:t> </a:t>
            </a:r>
            <a:r>
              <a:rPr lang="en-US" smtClean="0">
                <a:ea typeface="ヒラギノ角ゴ Pro W3" charset="-128"/>
              </a:rPr>
              <a:t>from its remaining values</a:t>
            </a:r>
          </a:p>
          <a:p>
            <a:pPr lvl="1"/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Narrow values </a:t>
            </a:r>
            <a:r>
              <a:rPr lang="en-US" smtClean="0">
                <a:ea typeface="ヒラギノ角ゴ Pro W3" charset="-128"/>
              </a:rPr>
              <a:t>for other variables</a:t>
            </a:r>
          </a:p>
          <a:p>
            <a:pPr lvl="2"/>
            <a:r>
              <a:rPr lang="en-US" smtClean="0">
                <a:ea typeface="ヒラギノ角ゴ Pro W3" charset="-128"/>
              </a:rPr>
              <a:t> No possible values remaining?</a:t>
            </a:r>
          </a:p>
          <a:p>
            <a:pPr lvl="2"/>
            <a:r>
              <a:rPr lang="en-US" smtClean="0">
                <a:ea typeface="ヒラギノ角ゴ Pro W3" charset="-128"/>
              </a:rPr>
              <a:t> Then you picked wrong,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backtrack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Wait!  Room order matters!</a:t>
            </a:r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5562600" y="1962150"/>
            <a:ext cx="2743200" cy="838200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weapon you need to kill boss</a:t>
            </a: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2209800" y="1962150"/>
            <a:ext cx="2743200" cy="838200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boss</a:t>
            </a:r>
          </a:p>
        </p:txBody>
      </p:sp>
      <p:cxnSp>
        <p:nvCxnSpPr>
          <p:cNvPr id="26629" name="Straight Arrow Connector 7"/>
          <p:cNvCxnSpPr>
            <a:cxnSpLocks noChangeShapeType="1"/>
            <a:stCxn id="26628" idx="3"/>
            <a:endCxn id="26627" idx="1"/>
          </p:cNvCxnSpPr>
          <p:nvPr/>
        </p:nvCxnSpPr>
        <p:spPr bwMode="auto">
          <a:xfrm>
            <a:off x="4953000" y="2381250"/>
            <a:ext cx="609600" cy="0"/>
          </a:xfrm>
          <a:prstGeom prst="straightConnector1">
            <a:avLst/>
          </a:prstGeom>
          <a:noFill/>
          <a:ln w="9525" algn="ctr">
            <a:solidFill>
              <a:srgbClr val="00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0" name="TextBox 8"/>
          <p:cNvSpPr txBox="1">
            <a:spLocks noChangeArrowheads="1"/>
          </p:cNvSpPr>
          <p:nvPr/>
        </p:nvSpPr>
        <p:spPr bwMode="auto">
          <a:xfrm>
            <a:off x="533400" y="2038350"/>
            <a:ext cx="1154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sz="3200">
                <a:solidFill>
                  <a:schemeClr val="bg1"/>
                </a:solidFill>
              </a:rPr>
              <a:t>Bad:</a:t>
            </a:r>
          </a:p>
        </p:txBody>
      </p:sp>
      <p:sp>
        <p:nvSpPr>
          <p:cNvPr id="26631" name="Rectangle 9"/>
          <p:cNvSpPr>
            <a:spLocks noChangeArrowheads="1"/>
          </p:cNvSpPr>
          <p:nvPr/>
        </p:nvSpPr>
        <p:spPr bwMode="auto">
          <a:xfrm>
            <a:off x="5562600" y="3181350"/>
            <a:ext cx="2743200" cy="838200"/>
          </a:xfrm>
          <a:prstGeom prst="rect">
            <a:avLst/>
          </a:prstGeom>
          <a:solidFill>
            <a:srgbClr val="008000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boss</a:t>
            </a:r>
          </a:p>
        </p:txBody>
      </p:sp>
      <p:sp>
        <p:nvSpPr>
          <p:cNvPr id="26632" name="Rectangle 10"/>
          <p:cNvSpPr>
            <a:spLocks noChangeArrowheads="1"/>
          </p:cNvSpPr>
          <p:nvPr/>
        </p:nvSpPr>
        <p:spPr bwMode="auto">
          <a:xfrm>
            <a:off x="2209800" y="3181350"/>
            <a:ext cx="2743200" cy="838200"/>
          </a:xfrm>
          <a:prstGeom prst="rect">
            <a:avLst/>
          </a:prstGeom>
          <a:solidFill>
            <a:srgbClr val="008000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weapon you need to kill boss</a:t>
            </a:r>
          </a:p>
        </p:txBody>
      </p:sp>
      <p:cxnSp>
        <p:nvCxnSpPr>
          <p:cNvPr id="26633" name="Straight Arrow Connector 11"/>
          <p:cNvCxnSpPr>
            <a:cxnSpLocks noChangeShapeType="1"/>
            <a:stCxn id="26632" idx="3"/>
            <a:endCxn id="26631" idx="1"/>
          </p:cNvCxnSpPr>
          <p:nvPr/>
        </p:nvCxnSpPr>
        <p:spPr bwMode="auto">
          <a:xfrm>
            <a:off x="4953000" y="3600450"/>
            <a:ext cx="609600" cy="0"/>
          </a:xfrm>
          <a:prstGeom prst="straightConnector1">
            <a:avLst/>
          </a:prstGeom>
          <a:noFill/>
          <a:ln w="9525" algn="ctr">
            <a:solidFill>
              <a:srgbClr val="00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4" name="TextBox 12"/>
          <p:cNvSpPr txBox="1">
            <a:spLocks noChangeArrowheads="1"/>
          </p:cNvSpPr>
          <p:nvPr/>
        </p:nvSpPr>
        <p:spPr bwMode="auto">
          <a:xfrm>
            <a:off x="533400" y="3257550"/>
            <a:ext cx="1443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sz="3200">
                <a:solidFill>
                  <a:schemeClr val="bg1"/>
                </a:solidFill>
              </a:rPr>
              <a:t>Good: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 bwMode="auto">
          <a:xfrm>
            <a:off x="533400" y="666750"/>
            <a:ext cx="8305800" cy="781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Constraints on resource availability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273050"/>
            <a:r>
              <a:rPr lang="en-US" smtClean="0">
                <a:ea typeface="ヒラギノ角ゴ Pro W3" charset="-128"/>
              </a:rPr>
              <a:t>Add extra variable for each room</a:t>
            </a:r>
          </a:p>
          <a:p>
            <a:pPr lvl="1"/>
            <a:r>
              <a:rPr lang="en-US" sz="2000" b="1" smtClean="0">
                <a:solidFill>
                  <a:srgbClr val="FF6600"/>
                </a:solidFill>
                <a:ea typeface="ヒラギノ角ゴ Pro W3" charset="-128"/>
              </a:rPr>
              <a:t>Resource acquired on path </a:t>
            </a:r>
            <a:r>
              <a:rPr lang="en-US" sz="2000" smtClean="0">
                <a:ea typeface="ヒラギノ角ゴ Pro W3" charset="-128"/>
              </a:rPr>
              <a:t>to room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Minus </a:t>
            </a:r>
            <a:r>
              <a:rPr lang="en-US" sz="2000" b="1" smtClean="0">
                <a:solidFill>
                  <a:srgbClr val="FF6600"/>
                </a:solidFill>
                <a:ea typeface="ヒラギノ角ゴ Pro W3" charset="-128"/>
              </a:rPr>
              <a:t>amount used on path </a:t>
            </a:r>
            <a:r>
              <a:rPr lang="en-US" sz="2000" smtClean="0">
                <a:ea typeface="ヒラギノ角ゴ Pro W3" charset="-128"/>
              </a:rPr>
              <a:t>to room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Handle forks/joins by taking min or max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This example: </a:t>
            </a:r>
            <a:r>
              <a:rPr lang="en-US" sz="2000" b="1" smtClean="0">
                <a:solidFill>
                  <a:srgbClr val="FF6600"/>
                </a:solidFill>
                <a:ea typeface="ヒラギノ角ゴ Pro W3" charset="-128"/>
              </a:rPr>
              <a:t>+1 for weapon</a:t>
            </a:r>
            <a:r>
              <a:rPr lang="en-US" sz="2000" smtClean="0">
                <a:ea typeface="ヒラギノ角ゴ Pro W3" charset="-128"/>
              </a:rPr>
              <a:t>, </a:t>
            </a:r>
            <a:r>
              <a:rPr lang="en-US" sz="2000" b="1" smtClean="0">
                <a:solidFill>
                  <a:srgbClr val="FF6600"/>
                </a:solidFill>
                <a:ea typeface="ヒラギノ角ゴ Pro W3" charset="-128"/>
              </a:rPr>
              <a:t>-1 for boss</a:t>
            </a:r>
          </a:p>
          <a:p>
            <a:pPr indent="-273050"/>
            <a:r>
              <a:rPr lang="en-US" smtClean="0">
                <a:ea typeface="ヒラギノ角ゴ Pro W3" charset="-128"/>
              </a:rPr>
              <a:t>Constraint: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≥0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This example: </a:t>
            </a:r>
            <a:r>
              <a:rPr lang="en-US" sz="2000" b="1" smtClean="0">
                <a:solidFill>
                  <a:srgbClr val="FF6600"/>
                </a:solidFill>
                <a:ea typeface="ヒラギノ角ゴ Pro W3" charset="-128"/>
              </a:rPr>
              <a:t>(weapon-boss)≥0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Boss with weapon availability</a:t>
            </a: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5562600" y="1962150"/>
            <a:ext cx="2743200" cy="838200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weapon you need to kill boss</a:t>
            </a: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2209800" y="1962150"/>
            <a:ext cx="2743200" cy="838200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boss</a:t>
            </a:r>
          </a:p>
        </p:txBody>
      </p:sp>
      <p:cxnSp>
        <p:nvCxnSpPr>
          <p:cNvPr id="28677" name="Straight Arrow Connector 7"/>
          <p:cNvCxnSpPr>
            <a:cxnSpLocks noChangeShapeType="1"/>
            <a:stCxn id="28676" idx="3"/>
            <a:endCxn id="28675" idx="1"/>
          </p:cNvCxnSpPr>
          <p:nvPr/>
        </p:nvCxnSpPr>
        <p:spPr bwMode="auto">
          <a:xfrm>
            <a:off x="4953000" y="2381250"/>
            <a:ext cx="609600" cy="0"/>
          </a:xfrm>
          <a:prstGeom prst="straightConnector1">
            <a:avLst/>
          </a:prstGeom>
          <a:noFill/>
          <a:ln w="9525" algn="ctr">
            <a:solidFill>
              <a:srgbClr val="00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78" name="TextBox 8"/>
          <p:cNvSpPr txBox="1">
            <a:spLocks noChangeArrowheads="1"/>
          </p:cNvSpPr>
          <p:nvPr/>
        </p:nvSpPr>
        <p:spPr bwMode="auto">
          <a:xfrm>
            <a:off x="533400" y="2038350"/>
            <a:ext cx="1154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sz="3200">
                <a:solidFill>
                  <a:schemeClr val="bg1"/>
                </a:solidFill>
              </a:rPr>
              <a:t>Bad:</a:t>
            </a:r>
          </a:p>
        </p:txBody>
      </p:sp>
      <p:sp>
        <p:nvSpPr>
          <p:cNvPr id="28679" name="Rectangle 9"/>
          <p:cNvSpPr>
            <a:spLocks noChangeArrowheads="1"/>
          </p:cNvSpPr>
          <p:nvPr/>
        </p:nvSpPr>
        <p:spPr bwMode="auto">
          <a:xfrm>
            <a:off x="5562600" y="3638550"/>
            <a:ext cx="2743200" cy="838200"/>
          </a:xfrm>
          <a:prstGeom prst="rect">
            <a:avLst/>
          </a:prstGeom>
          <a:solidFill>
            <a:srgbClr val="008000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boss</a:t>
            </a:r>
          </a:p>
        </p:txBody>
      </p:sp>
      <p:sp>
        <p:nvSpPr>
          <p:cNvPr id="28680" name="Rectangle 10"/>
          <p:cNvSpPr>
            <a:spLocks noChangeArrowheads="1"/>
          </p:cNvSpPr>
          <p:nvPr/>
        </p:nvSpPr>
        <p:spPr bwMode="auto">
          <a:xfrm>
            <a:off x="2209800" y="3638550"/>
            <a:ext cx="2743200" cy="838200"/>
          </a:xfrm>
          <a:prstGeom prst="rect">
            <a:avLst/>
          </a:prstGeom>
          <a:solidFill>
            <a:srgbClr val="008000"/>
          </a:solidFill>
          <a:ln w="9525" algn="ctr">
            <a:solidFill>
              <a:srgbClr val="000066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/>
              <a:t>weapon you need to kill boss</a:t>
            </a:r>
          </a:p>
        </p:txBody>
      </p:sp>
      <p:cxnSp>
        <p:nvCxnSpPr>
          <p:cNvPr id="28681" name="Straight Arrow Connector 11"/>
          <p:cNvCxnSpPr>
            <a:cxnSpLocks noChangeShapeType="1"/>
            <a:stCxn id="28680" idx="3"/>
            <a:endCxn id="28679" idx="1"/>
          </p:cNvCxnSpPr>
          <p:nvPr/>
        </p:nvCxnSpPr>
        <p:spPr bwMode="auto">
          <a:xfrm>
            <a:off x="4953000" y="4057650"/>
            <a:ext cx="609600" cy="0"/>
          </a:xfrm>
          <a:prstGeom prst="straightConnector1">
            <a:avLst/>
          </a:prstGeom>
          <a:noFill/>
          <a:ln w="9525" algn="ctr">
            <a:solidFill>
              <a:srgbClr val="00006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2" name="TextBox 12"/>
          <p:cNvSpPr txBox="1">
            <a:spLocks noChangeArrowheads="1"/>
          </p:cNvSpPr>
          <p:nvPr/>
        </p:nvSpPr>
        <p:spPr bwMode="auto">
          <a:xfrm>
            <a:off x="533400" y="3714750"/>
            <a:ext cx="1443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sz="3200">
                <a:solidFill>
                  <a:schemeClr val="bg1"/>
                </a:solidFill>
              </a:rPr>
              <a:t>Good:</a:t>
            </a:r>
          </a:p>
        </p:txBody>
      </p:sp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2232025" y="3181350"/>
            <a:ext cx="1858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Weapon: 1</a:t>
            </a:r>
          </a:p>
        </p:txBody>
      </p:sp>
      <p:sp>
        <p:nvSpPr>
          <p:cNvPr id="28684" name="TextBox 13"/>
          <p:cNvSpPr txBox="1">
            <a:spLocks noChangeArrowheads="1"/>
          </p:cNvSpPr>
          <p:nvPr/>
        </p:nvSpPr>
        <p:spPr bwMode="auto">
          <a:xfrm>
            <a:off x="5584825" y="3181350"/>
            <a:ext cx="1858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Weapon: 0</a:t>
            </a:r>
          </a:p>
        </p:txBody>
      </p:sp>
      <p:sp>
        <p:nvSpPr>
          <p:cNvPr id="28685" name="TextBox 14"/>
          <p:cNvSpPr txBox="1">
            <a:spLocks noChangeArrowheads="1"/>
          </p:cNvSpPr>
          <p:nvPr/>
        </p:nvSpPr>
        <p:spPr bwMode="auto">
          <a:xfrm>
            <a:off x="2209800" y="1504950"/>
            <a:ext cx="2182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Weapon: -1</a:t>
            </a:r>
          </a:p>
        </p:txBody>
      </p:sp>
      <p:sp>
        <p:nvSpPr>
          <p:cNvPr id="28686" name="TextBox 15"/>
          <p:cNvSpPr txBox="1">
            <a:spLocks noChangeArrowheads="1"/>
          </p:cNvSpPr>
          <p:nvPr/>
        </p:nvSpPr>
        <p:spPr bwMode="auto">
          <a:xfrm>
            <a:off x="5584825" y="1504950"/>
            <a:ext cx="1858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Weapon: 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This trick works for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273050"/>
            <a:r>
              <a:rPr lang="en-US" smtClean="0">
                <a:ea typeface="ヒラギノ角ゴ Pro W3" charset="-128"/>
              </a:rPr>
              <a:t>Lock and key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puzzles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Ensure </a:t>
            </a:r>
            <a:r>
              <a:rPr lang="en-US" sz="2000" b="1" smtClean="0">
                <a:solidFill>
                  <a:srgbClr val="FF6600"/>
                </a:solidFill>
                <a:ea typeface="ヒラギノ角ゴ Pro W3" charset="-128"/>
              </a:rPr>
              <a:t>key before lock</a:t>
            </a:r>
          </a:p>
          <a:p>
            <a:pPr indent="-273050"/>
            <a:r>
              <a:rPr lang="en-US" smtClean="0">
                <a:ea typeface="ヒラギノ角ゴ Pro W3" charset="-128"/>
              </a:rPr>
              <a:t>Health/ammo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survivability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Ensure health/ammo is </a:t>
            </a:r>
            <a:r>
              <a:rPr lang="en-US" sz="2000" b="1" smtClean="0">
                <a:solidFill>
                  <a:srgbClr val="FF6600"/>
                </a:solidFill>
                <a:ea typeface="ヒラギノ角ゴ Pro W3" charset="-128"/>
              </a:rPr>
              <a:t>sufficient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Ensure health/ammo is in </a:t>
            </a:r>
            <a:r>
              <a:rPr lang="en-US" sz="2000" b="1" smtClean="0">
                <a:solidFill>
                  <a:srgbClr val="FF6600"/>
                </a:solidFill>
                <a:ea typeface="ヒラギノ角ゴ Pro W3" charset="-128"/>
              </a:rPr>
              <a:t>useful locations</a:t>
            </a:r>
          </a:p>
          <a:p>
            <a:pPr indent="-273050"/>
            <a:r>
              <a:rPr lang="en-US" smtClean="0">
                <a:ea typeface="ヒラギノ角ゴ Pro W3" charset="-128"/>
              </a:rPr>
              <a:t>Health/ammo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difficulty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Ensure there </a:t>
            </a:r>
            <a:r>
              <a:rPr lang="en-US" sz="2000" b="1" smtClean="0">
                <a:solidFill>
                  <a:srgbClr val="FF6600"/>
                </a:solidFill>
                <a:ea typeface="ヒラギノ角ゴ Pro W3" charset="-128"/>
              </a:rPr>
              <a:t>isn’t too much </a:t>
            </a:r>
            <a:r>
              <a:rPr lang="en-US" sz="2000" smtClean="0">
                <a:ea typeface="ヒラギノ角ゴ Pro W3" charset="-128"/>
              </a:rPr>
              <a:t>health/ammo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A more interesting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3400" y="1504950"/>
            <a:ext cx="4648200" cy="2743200"/>
          </a:xfrm>
        </p:spPr>
        <p:txBody>
          <a:bodyPr/>
          <a:lstStyle/>
          <a:p>
            <a:pPr marL="274320">
              <a:defRPr/>
            </a:pPr>
            <a:r>
              <a:rPr lang="en-US" b="1" dirty="0" smtClean="0">
                <a:solidFill>
                  <a:srgbClr val="FF6600"/>
                </a:solidFill>
              </a:rPr>
              <a:t>Resident Evil </a:t>
            </a:r>
            <a:r>
              <a:rPr lang="en-US" dirty="0" smtClean="0"/>
              <a:t>1F mansion west wing</a:t>
            </a:r>
          </a:p>
          <a:p>
            <a:pPr lvl="1">
              <a:defRPr/>
            </a:pPr>
            <a:r>
              <a:rPr lang="en-US" dirty="0" smtClean="0"/>
              <a:t>17 rooms, 16 doors</a:t>
            </a:r>
          </a:p>
          <a:p>
            <a:pPr lvl="1">
              <a:defRPr/>
            </a:pPr>
            <a:endParaRPr lang="en-US" dirty="0"/>
          </a:p>
          <a:p>
            <a:pPr marL="274320">
              <a:defRPr/>
            </a:pPr>
            <a:r>
              <a:rPr lang="en-US" dirty="0" smtClean="0"/>
              <a:t>Item/enemy placement</a:t>
            </a:r>
          </a:p>
          <a:p>
            <a:pPr marL="740664" lvl="1">
              <a:defRPr/>
            </a:pPr>
            <a:r>
              <a:rPr lang="en-US" b="1" dirty="0" smtClean="0">
                <a:solidFill>
                  <a:srgbClr val="FF6600"/>
                </a:solidFill>
              </a:rPr>
              <a:t>Health/ammo survivability</a:t>
            </a:r>
          </a:p>
        </p:txBody>
      </p:sp>
      <p:pic>
        <p:nvPicPr>
          <p:cNvPr id="30724" name="Picture 2" descr="http://stebloke.co.uk/games/repics/resident_evil_chris_advanced_mansion_1_2_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1"/>
          <a:stretch>
            <a:fillRect/>
          </a:stretch>
        </p:blipFill>
        <p:spPr bwMode="auto">
          <a:xfrm>
            <a:off x="5426075" y="1630363"/>
            <a:ext cx="3336925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Take-home messages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273050"/>
            <a:r>
              <a:rPr lang="en-US" smtClean="0">
                <a:ea typeface="ヒラギノ角ゴ Pro W3" charset="-128"/>
              </a:rPr>
              <a:t>Constraint programming can be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fast</a:t>
            </a:r>
          </a:p>
          <a:p>
            <a:pPr indent="-273050"/>
            <a:r>
              <a:rPr lang="en-US" smtClean="0">
                <a:ea typeface="ヒラギノ角ゴ Pro W3" charset="-128"/>
              </a:rPr>
              <a:t>It can solve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useful</a:t>
            </a:r>
            <a:r>
              <a:rPr lang="en-US" smtClean="0">
                <a:ea typeface="ヒラギノ角ゴ Pro W3" charset="-128"/>
              </a:rPr>
              <a:t> problems</a:t>
            </a:r>
          </a:p>
          <a:p>
            <a:pPr indent="-273050"/>
            <a:r>
              <a:rPr lang="en-US" smtClean="0">
                <a:ea typeface="ヒラギノ角ゴ Pro W3" charset="-128"/>
              </a:rPr>
              <a:t>It’s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not mysterious rocket science</a:t>
            </a:r>
          </a:p>
          <a:p>
            <a:pPr lvl="1"/>
            <a:r>
              <a:rPr lang="en-US" smtClean="0">
                <a:ea typeface="ヒラギノ角ゴ Pro W3" charset="-128"/>
              </a:rPr>
              <a:t>You can implement it in a weekend</a:t>
            </a:r>
          </a:p>
          <a:p>
            <a:pPr indent="-273050"/>
            <a:r>
              <a:rPr lang="en-US" smtClean="0">
                <a:ea typeface="ヒラギノ角ゴ Pro W3" charset="-128"/>
              </a:rPr>
              <a:t>Relatively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designer friendly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Speed </a:t>
            </a:r>
            <a:r>
              <a:rPr lang="en-US" sz="2400" smtClean="0">
                <a:ea typeface="ヒラギノ角ゴ Pro W3" charset="-128"/>
              </a:rPr>
              <a:t>(C# implementation)</a:t>
            </a:r>
            <a:endParaRPr lang="en-US" smtClean="0">
              <a:ea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3400" y="1504950"/>
            <a:ext cx="8305800" cy="2743200"/>
          </a:xfrm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rgbClr val="FF6600"/>
                </a:solidFill>
              </a:rPr>
              <a:t>Easy</a:t>
            </a:r>
            <a:r>
              <a:rPr lang="en-US" sz="2400" dirty="0" smtClean="0"/>
              <a:t>: minimal constraints (94μsec)</a:t>
            </a:r>
          </a:p>
          <a:p>
            <a:pPr lvl="1">
              <a:defRPr/>
            </a:pPr>
            <a:r>
              <a:rPr lang="en-US" sz="2000" dirty="0" smtClean="0"/>
              <a:t>1-7 health packs, 1-5 zombies, 1-3 double zombies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FF6600"/>
                </a:solidFill>
              </a:rPr>
              <a:t>Medium</a:t>
            </a:r>
            <a:r>
              <a:rPr lang="en-US" sz="2400" dirty="0" smtClean="0"/>
              <a:t>: cram stuff into limited rooms (900μsec)</a:t>
            </a:r>
          </a:p>
          <a:p>
            <a:pPr lvl="1">
              <a:defRPr/>
            </a:pPr>
            <a:r>
              <a:rPr lang="en-US" sz="1800" dirty="0" smtClean="0"/>
              <a:t>1-40 HP, ammo, zombie &amp; double zombie; 1-2 dogs, 1 trap</a:t>
            </a:r>
          </a:p>
          <a:p>
            <a:pPr marL="0" lvl="1" indent="-274320">
              <a:defRPr/>
            </a:pPr>
            <a:r>
              <a:rPr lang="en-US" b="1" dirty="0" smtClean="0">
                <a:solidFill>
                  <a:srgbClr val="FF6600"/>
                </a:solidFill>
              </a:rPr>
              <a:t>Hard</a:t>
            </a:r>
            <a:r>
              <a:rPr lang="en-US" dirty="0" smtClean="0"/>
              <a:t>: force exact numbers of items (8ms)</a:t>
            </a:r>
          </a:p>
          <a:p>
            <a:pPr lvl="1">
              <a:defRPr/>
            </a:pPr>
            <a:r>
              <a:rPr lang="en-US" sz="1800" dirty="0" smtClean="0"/>
              <a:t>1-40 HP; exactly 3 ammo, 2 zombie, 2 double zombie,</a:t>
            </a:r>
            <a:br>
              <a:rPr lang="en-US" sz="1800" dirty="0" smtClean="0"/>
            </a:br>
            <a:r>
              <a:rPr lang="en-US" sz="1800" dirty="0" smtClean="0"/>
              <a:t>1 trap; 1-2 dogs</a:t>
            </a:r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533400" y="4400550"/>
            <a:ext cx="5006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sz="1800">
                <a:solidFill>
                  <a:srgbClr val="000066"/>
                </a:solidFill>
              </a:rPr>
              <a:t>1-5kW RAM for data structures and stack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Demo 1: This is fast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Model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quarter" idx="10"/>
          </p:nvPr>
        </p:nvSpPr>
        <p:spPr bwMode="auto">
          <a:xfrm>
            <a:off x="533400" y="1504950"/>
            <a:ext cx="5334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273050"/>
            <a:r>
              <a:rPr lang="en-US" sz="2000" b="1" smtClean="0">
                <a:solidFill>
                  <a:srgbClr val="FF6600"/>
                </a:solidFill>
                <a:ea typeface="ヒラギノ角ゴ Pro W3" charset="-128"/>
              </a:rPr>
              <a:t>15 rooms</a:t>
            </a:r>
            <a:endParaRPr lang="en-US" sz="2000" b="1" smtClean="0">
              <a:ea typeface="ヒラギノ角ゴ Pro W3" charset="-128"/>
            </a:endParaRPr>
          </a:p>
          <a:p>
            <a:pPr indent="-273050"/>
            <a:endParaRPr lang="en-US" sz="2000" smtClean="0">
              <a:ea typeface="ヒラギノ角ゴ Pro W3" charset="-128"/>
            </a:endParaRPr>
          </a:p>
          <a:p>
            <a:pPr indent="-273050"/>
            <a:endParaRPr lang="en-US" sz="2000" smtClean="0">
              <a:ea typeface="ヒラギノ角ゴ Pro W3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84875" y="2354263"/>
            <a:ext cx="3178175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6600"/>
                </a:solidFill>
              </a:rPr>
              <a:t>15 </a:t>
            </a:r>
            <a:r>
              <a:rPr kumimoji="0" lang="en-US" sz="2800" kern="0" dirty="0">
                <a:solidFill>
                  <a:srgbClr val="000000"/>
                </a:solidFill>
                <a:latin typeface="Verdana"/>
                <a:ea typeface="ヒラギノ角ゴ Pro W3" pitchFamily="80" charset="-128"/>
              </a:rPr>
              <a:t>variables</a:t>
            </a:r>
          </a:p>
          <a:p>
            <a:pPr>
              <a:defRPr/>
            </a:pPr>
            <a:r>
              <a:rPr lang="en-US" sz="2800" b="1" dirty="0">
                <a:solidFill>
                  <a:srgbClr val="FF6600"/>
                </a:solidFill>
              </a:rPr>
              <a:t>0 </a:t>
            </a:r>
            <a:r>
              <a:rPr kumimoji="0" lang="en-US" sz="2800" kern="0" dirty="0">
                <a:solidFill>
                  <a:srgbClr val="000000"/>
                </a:solidFill>
                <a:latin typeface="Verdana"/>
                <a:ea typeface="ヒラギノ角ゴ Pro W3" pitchFamily="80" charset="-128"/>
              </a:rPr>
              <a:t>constraints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7400" y="3363913"/>
            <a:ext cx="32956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en-US" sz="2000" kern="0" dirty="0">
                <a:solidFill>
                  <a:srgbClr val="000000"/>
                </a:solidFill>
                <a:latin typeface="Verdana"/>
                <a:ea typeface="ヒラギノ角ゴ Pro W3" pitchFamily="80" charset="-128"/>
              </a:rPr>
              <a:t>Avg. solve time: </a:t>
            </a:r>
            <a:r>
              <a:rPr lang="en-US" sz="2000" b="1" dirty="0">
                <a:solidFill>
                  <a:srgbClr val="FF6600"/>
                </a:solidFill>
              </a:rPr>
              <a:t>15µs</a:t>
            </a:r>
            <a:endParaRPr kumimoji="0" lang="en-US" sz="2000" b="1" kern="0" dirty="0">
              <a:solidFill>
                <a:srgbClr val="000000"/>
              </a:solidFill>
              <a:latin typeface="Verdana"/>
              <a:ea typeface="ヒラギノ角ゴ Pro W3" pitchFamily="8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Model</a:t>
            </a:r>
          </a:p>
        </p:txBody>
      </p:sp>
      <p:sp>
        <p:nvSpPr>
          <p:cNvPr id="3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sz="quarter" idx="10"/>
          </p:nvPr>
        </p:nvSpPr>
        <p:spPr>
          <a:xfrm>
            <a:off x="533400" y="1504950"/>
            <a:ext cx="5334000" cy="3276600"/>
          </a:xfrm>
          <a:blipFill rotWithShape="1">
            <a:blip r:embed="rId3"/>
            <a:stretch>
              <a:fillRect t="-931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84875" y="2354263"/>
            <a:ext cx="3178175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6600"/>
                </a:solidFill>
              </a:rPr>
              <a:t>53 </a:t>
            </a:r>
            <a:r>
              <a:rPr kumimoji="0" lang="en-US" sz="2800" kern="0" dirty="0">
                <a:solidFill>
                  <a:srgbClr val="000000"/>
                </a:solidFill>
                <a:latin typeface="Verdana"/>
                <a:ea typeface="ヒラギノ角ゴ Pro W3" pitchFamily="80" charset="-128"/>
              </a:rPr>
              <a:t>variables</a:t>
            </a:r>
          </a:p>
          <a:p>
            <a:pPr>
              <a:defRPr/>
            </a:pPr>
            <a:r>
              <a:rPr lang="en-US" sz="2800" b="1" dirty="0">
                <a:solidFill>
                  <a:srgbClr val="FF6600"/>
                </a:solidFill>
              </a:rPr>
              <a:t>36 </a:t>
            </a:r>
            <a:r>
              <a:rPr kumimoji="0" lang="en-US" sz="2800" kern="0" dirty="0">
                <a:solidFill>
                  <a:srgbClr val="000000"/>
                </a:solidFill>
                <a:latin typeface="Verdana"/>
                <a:ea typeface="ヒラギノ角ゴ Pro W3" pitchFamily="80" charset="-128"/>
              </a:rPr>
              <a:t>constraints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7400" y="3363913"/>
            <a:ext cx="32956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en-US" sz="2000" kern="0" dirty="0">
                <a:solidFill>
                  <a:srgbClr val="000000"/>
                </a:solidFill>
                <a:latin typeface="Verdana"/>
                <a:ea typeface="ヒラギノ角ゴ Pro W3" pitchFamily="80" charset="-128"/>
              </a:rPr>
              <a:t>Avg. solve time: </a:t>
            </a:r>
            <a:r>
              <a:rPr lang="en-US" sz="2000" b="1" dirty="0">
                <a:solidFill>
                  <a:srgbClr val="FF6600"/>
                </a:solidFill>
              </a:rPr>
              <a:t>235µs</a:t>
            </a:r>
            <a:endParaRPr kumimoji="0" lang="en-US" sz="2000" b="1" kern="0" dirty="0">
              <a:solidFill>
                <a:srgbClr val="000000"/>
              </a:solidFill>
              <a:latin typeface="Verdana"/>
              <a:ea typeface="ヒラギノ角ゴ Pro W3" pitchFamily="8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Model</a:t>
            </a:r>
          </a:p>
        </p:txBody>
      </p:sp>
      <p:sp>
        <p:nvSpPr>
          <p:cNvPr id="3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sz="quarter" idx="10"/>
          </p:nvPr>
        </p:nvSpPr>
        <p:spPr>
          <a:xfrm>
            <a:off x="533400" y="1504950"/>
            <a:ext cx="5334000" cy="3276600"/>
          </a:xfrm>
          <a:blipFill rotWithShape="1">
            <a:blip r:embed="rId3"/>
            <a:stretch>
              <a:fillRect t="-931" b="-4842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84875" y="2354263"/>
            <a:ext cx="3178175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6600"/>
                </a:solidFill>
              </a:rPr>
              <a:t>170</a:t>
            </a:r>
            <a:r>
              <a:rPr kumimoji="0" lang="en-US" sz="2800" kern="0" dirty="0">
                <a:solidFill>
                  <a:srgbClr val="000000"/>
                </a:solidFill>
                <a:latin typeface="Verdana"/>
                <a:ea typeface="ヒラギノ角ゴ Pro W3" pitchFamily="80" charset="-128"/>
              </a:rPr>
              <a:t> variables</a:t>
            </a:r>
          </a:p>
          <a:p>
            <a:pPr>
              <a:defRPr/>
            </a:pPr>
            <a:r>
              <a:rPr lang="en-US" sz="2800" b="1" dirty="0">
                <a:solidFill>
                  <a:srgbClr val="FF6600"/>
                </a:solidFill>
              </a:rPr>
              <a:t>175</a:t>
            </a:r>
            <a:r>
              <a:rPr kumimoji="0" lang="en-US" sz="2800" b="1" kern="0" dirty="0">
                <a:solidFill>
                  <a:srgbClr val="000000"/>
                </a:solidFill>
                <a:latin typeface="Verdana"/>
                <a:ea typeface="ヒラギノ角ゴ Pro W3" pitchFamily="80" charset="-128"/>
              </a:rPr>
              <a:t> </a:t>
            </a:r>
            <a:r>
              <a:rPr kumimoji="0" lang="en-US" sz="2800" kern="0" dirty="0">
                <a:solidFill>
                  <a:srgbClr val="000000"/>
                </a:solidFill>
                <a:latin typeface="Verdana"/>
                <a:ea typeface="ヒラギノ角ゴ Pro W3" pitchFamily="80" charset="-128"/>
              </a:rPr>
              <a:t>constraints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7400" y="3363913"/>
            <a:ext cx="32956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en-US" sz="2000" kern="0" dirty="0">
                <a:solidFill>
                  <a:srgbClr val="000000"/>
                </a:solidFill>
                <a:latin typeface="Verdana"/>
                <a:ea typeface="ヒラギノ角ゴ Pro W3" pitchFamily="80" charset="-128"/>
              </a:rPr>
              <a:t>Avg. solve time: </a:t>
            </a:r>
            <a:r>
              <a:rPr lang="en-US" sz="2000" b="1" dirty="0">
                <a:solidFill>
                  <a:srgbClr val="FF6600"/>
                </a:solidFill>
              </a:rPr>
              <a:t>1ms</a:t>
            </a:r>
            <a:endParaRPr kumimoji="0" lang="en-US" sz="2000" b="1" kern="0" dirty="0">
              <a:solidFill>
                <a:srgbClr val="000000"/>
              </a:solidFill>
              <a:latin typeface="Verdana"/>
              <a:ea typeface="ヒラギノ角ゴ Pro W3" pitchFamily="8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Demo 2: You can give designers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but-wa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19150"/>
            <a:ext cx="49657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Dynamic difficulty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/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Pin</a:t>
            </a:r>
            <a:r>
              <a:rPr lang="en-US" smtClean="0">
                <a:ea typeface="ヒラギノ角ゴ Pro W3" charset="-128"/>
              </a:rPr>
              <a:t> the content the player has seen</a:t>
            </a:r>
          </a:p>
          <a:p>
            <a:pPr marL="457200" indent="-457200"/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Regenerate</a:t>
            </a:r>
            <a:r>
              <a:rPr lang="en-US" smtClean="0">
                <a:ea typeface="ヒラギノ角ゴ Pro W3" charset="-128"/>
              </a:rPr>
              <a:t> everything else to satisfy objectives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Design checkers/automators</a:t>
            </a:r>
          </a:p>
        </p:txBody>
      </p:sp>
      <p:pic>
        <p:nvPicPr>
          <p:cNvPr id="39939" name="Picture 8" descr="Screen Shot 2013-03-20 at 10.20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84313"/>
            <a:ext cx="426720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10"/>
          </p:nvPr>
        </p:nvPicPr>
        <p:blipFill>
          <a:blip r:embed="rId4"/>
          <a:srcRect t="3755" b="3755"/>
          <a:stretch>
            <a:fillRect/>
          </a:stretch>
        </p:blipFill>
        <p:spPr>
          <a:xfrm>
            <a:off x="2895600" y="2419350"/>
            <a:ext cx="3454400" cy="11731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941" name="TextBox 4"/>
          <p:cNvSpPr txBox="1">
            <a:spLocks noChangeArrowheads="1"/>
          </p:cNvSpPr>
          <p:nvPr/>
        </p:nvSpPr>
        <p:spPr bwMode="auto">
          <a:xfrm>
            <a:off x="457200" y="4672013"/>
            <a:ext cx="9852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</a:rPr>
              <a:t>See the work of Gillian Smith and Adam Smith for great examples!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Build-a-bears</a:t>
            </a:r>
          </a:p>
        </p:txBody>
      </p:sp>
      <p:pic>
        <p:nvPicPr>
          <p:cNvPr id="40963" name="Picture 3" descr="ss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52"/>
          <a:stretch>
            <a:fillRect/>
          </a:stretch>
        </p:blipFill>
        <p:spPr bwMode="auto">
          <a:xfrm>
            <a:off x="0" y="1428750"/>
            <a:ext cx="330676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1" r="12334" b="3770"/>
          <a:stretch>
            <a:fillRect/>
          </a:stretch>
        </p:blipFill>
        <p:spPr bwMode="auto">
          <a:xfrm>
            <a:off x="5284788" y="1428750"/>
            <a:ext cx="385921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2" t="14404" r="742" b="-262"/>
          <a:stretch>
            <a:fillRect/>
          </a:stretch>
        </p:blipFill>
        <p:spPr bwMode="auto">
          <a:xfrm>
            <a:off x="3048000" y="1428750"/>
            <a:ext cx="28956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Simple example: level population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273050"/>
            <a:r>
              <a:rPr lang="en-US" smtClean="0">
                <a:ea typeface="ヒラギノ角ゴ Pro W3" charset="-128"/>
              </a:rPr>
              <a:t>Placing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items and enemies </a:t>
            </a:r>
            <a:r>
              <a:rPr lang="en-US" sz="1800" smtClean="0">
                <a:ea typeface="ヒラギノ角ゴ Pro W3" charset="-128"/>
              </a:rPr>
              <a:t>(e.g. for roguelikes)</a:t>
            </a:r>
            <a:endParaRPr lang="en-US" sz="2400" smtClean="0">
              <a:ea typeface="ヒラギノ角ゴ Pro W3" charset="-128"/>
            </a:endParaRPr>
          </a:p>
          <a:p>
            <a:pPr indent="-273050"/>
            <a:r>
              <a:rPr lang="en-US" smtClean="0">
                <a:ea typeface="ヒラギノ角ゴ Pro W3" charset="-128"/>
              </a:rPr>
              <a:t>One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variable for each room</a:t>
            </a:r>
          </a:p>
          <a:p>
            <a:pPr indent="-273050"/>
            <a:r>
              <a:rPr lang="en-US" smtClean="0">
                <a:ea typeface="ヒラギノ角ゴ Pro W3" charset="-128"/>
              </a:rPr>
              <a:t>Possible values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Enemies (zombie, ghost, etc.)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Resources (ammo, health)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Keys and locks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Boss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The catch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273050"/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Easy</a:t>
            </a:r>
            <a:r>
              <a:rPr lang="en-US" smtClean="0">
                <a:solidFill>
                  <a:srgbClr val="FF6600"/>
                </a:solidFill>
                <a:ea typeface="ヒラギノ角ゴ Pro W3" charset="-128"/>
              </a:rPr>
              <a:t> </a:t>
            </a:r>
            <a:r>
              <a:rPr lang="en-US" smtClean="0">
                <a:ea typeface="ヒラギノ角ゴ Pro W3" charset="-128"/>
              </a:rPr>
              <a:t>CP problems run in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linear time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E.g. lots of rooms, few objects and constraints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Lots and </a:t>
            </a:r>
            <a:r>
              <a:rPr lang="en-US" sz="2000" b="1" smtClean="0">
                <a:solidFill>
                  <a:srgbClr val="FF6600"/>
                </a:solidFill>
                <a:ea typeface="ヒラギノ角ゴ Pro W3" charset="-128"/>
              </a:rPr>
              <a:t>lots of solutions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System usually </a:t>
            </a:r>
            <a:r>
              <a:rPr lang="en-US" sz="2000" b="1" smtClean="0">
                <a:solidFill>
                  <a:srgbClr val="FF6600"/>
                </a:solidFill>
                <a:ea typeface="ヒラギノ角ゴ Pro W3" charset="-128"/>
              </a:rPr>
              <a:t>hits one on the first try</a:t>
            </a:r>
          </a:p>
          <a:p>
            <a:pPr indent="-273050"/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Hard</a:t>
            </a:r>
            <a:r>
              <a:rPr lang="en-US" smtClean="0">
                <a:solidFill>
                  <a:srgbClr val="FF6600"/>
                </a:solidFill>
                <a:ea typeface="ヒラギノ角ゴ Pro W3" charset="-128"/>
              </a:rPr>
              <a:t> </a:t>
            </a:r>
            <a:r>
              <a:rPr lang="en-US" smtClean="0">
                <a:ea typeface="ヒラギノ角ゴ Pro W3" charset="-128"/>
              </a:rPr>
              <a:t>ones run in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exponential time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E.g. barely enough rooms, highly constrained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Very </a:t>
            </a:r>
            <a:r>
              <a:rPr lang="en-US" sz="2000" b="1" smtClean="0">
                <a:solidFill>
                  <a:srgbClr val="FF6600"/>
                </a:solidFill>
                <a:ea typeface="ヒラギノ角ゴ Pro W3" charset="-128"/>
              </a:rPr>
              <a:t>few solutions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System has to </a:t>
            </a:r>
            <a:r>
              <a:rPr lang="en-US" sz="2000" b="1" smtClean="0">
                <a:solidFill>
                  <a:srgbClr val="FF6600"/>
                </a:solidFill>
                <a:ea typeface="ヒラギノ角ゴ Pro W3" charset="-128"/>
              </a:rPr>
              <a:t>try all/most </a:t>
            </a:r>
            <a:r>
              <a:rPr lang="en-US" sz="2000" smtClean="0">
                <a:ea typeface="ヒラギノ角ゴ Pro W3" charset="-128"/>
              </a:rPr>
              <a:t>possible assignments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When should you use it?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273050"/>
            <a:r>
              <a:rPr lang="en-US" smtClean="0">
                <a:ea typeface="ヒラギノ角ゴ Pro W3" charset="-128"/>
              </a:rPr>
              <a:t>When there are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lots of solutions</a:t>
            </a:r>
          </a:p>
          <a:p>
            <a:pPr indent="-273050"/>
            <a:r>
              <a:rPr lang="en-US" smtClean="0">
                <a:ea typeface="ヒラギノ角ゴ Pro W3" charset="-128"/>
              </a:rPr>
              <a:t>You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don’t care which </a:t>
            </a:r>
            <a:r>
              <a:rPr lang="en-US" smtClean="0">
                <a:ea typeface="ヒラギノ角ゴ Pro W3" charset="-128"/>
              </a:rPr>
              <a:t>you use</a:t>
            </a:r>
          </a:p>
          <a:p>
            <a:pPr indent="-273050"/>
            <a:r>
              <a:rPr lang="en-US" smtClean="0">
                <a:ea typeface="ヒラギノ角ゴ Pro W3" charset="-128"/>
              </a:rPr>
              <a:t>Want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random choice </a:t>
            </a:r>
            <a:r>
              <a:rPr lang="en-US" smtClean="0">
                <a:ea typeface="ヒラギノ角ゴ Pro W3" charset="-128"/>
              </a:rPr>
              <a:t>for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variety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3400" y="1504950"/>
            <a:ext cx="8077200" cy="3276600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“</a:t>
            </a:r>
            <a:r>
              <a:rPr lang="en-US" sz="2400" dirty="0"/>
              <a:t>How to build a constraint </a:t>
            </a:r>
            <a:r>
              <a:rPr lang="en-US" sz="2400" dirty="0" smtClean="0"/>
              <a:t>propagator in </a:t>
            </a:r>
            <a:r>
              <a:rPr lang="en-US" sz="2400" dirty="0"/>
              <a:t>a weekend</a:t>
            </a:r>
            <a:r>
              <a:rPr lang="en-US" sz="2400" dirty="0" smtClean="0"/>
              <a:t>”:</a:t>
            </a:r>
          </a:p>
          <a:p>
            <a:pPr indent="0">
              <a:buNone/>
              <a:defRPr/>
            </a:pPr>
            <a:r>
              <a:rPr lang="en-US" sz="2400" dirty="0" smtClean="0">
                <a:hlinkClick r:id="rId3"/>
              </a:rPr>
              <a:t>bit.ly/constraints-how-to</a:t>
            </a: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Reference solver (C#): </a:t>
            </a:r>
            <a:r>
              <a:rPr lang="en-US" sz="2400" dirty="0" smtClean="0">
                <a:hlinkClick r:id="rId4"/>
              </a:rPr>
              <a:t>bit.ly/constraint-thingy</a:t>
            </a: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AIIDE paper: </a:t>
            </a:r>
            <a:r>
              <a:rPr lang="en-US" sz="2400" dirty="0" smtClean="0">
                <a:hlinkClick r:id="rId5"/>
              </a:rPr>
              <a:t>bit.ly/</a:t>
            </a:r>
            <a:r>
              <a:rPr lang="en-US" sz="2400" dirty="0" err="1" smtClean="0">
                <a:hlinkClick r:id="rId5"/>
              </a:rPr>
              <a:t>aiide</a:t>
            </a:r>
            <a:r>
              <a:rPr lang="en-US" sz="2400" dirty="0" smtClean="0">
                <a:hlinkClick r:id="rId5"/>
              </a:rPr>
              <a:t>-paper</a:t>
            </a: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Unity starter kit</a:t>
            </a:r>
            <a:r>
              <a:rPr lang="en-US" sz="2400"/>
              <a:t>: </a:t>
            </a:r>
            <a:r>
              <a:rPr lang="en-US" sz="2400" smtClean="0">
                <a:hlinkClick r:id="rId6"/>
              </a:rPr>
              <a:t>bit.ly/angry-bots-constraint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Common constraints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273050"/>
            <a:r>
              <a:rPr lang="en-US" smtClean="0">
                <a:ea typeface="ヒラギノ角ゴ Pro W3" charset="-128"/>
              </a:rPr>
              <a:t>There should be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one boss</a:t>
            </a:r>
          </a:p>
          <a:p>
            <a:pPr lvl="1"/>
            <a:r>
              <a:rPr lang="en-US" smtClean="0">
                <a:ea typeface="ヒラギノ角ゴ Pro W3" charset="-128"/>
              </a:rPr>
              <a:t>One variable should have the value “boss”, but I don’t care which one</a:t>
            </a:r>
          </a:p>
          <a:p>
            <a:pPr indent="-273050"/>
            <a:r>
              <a:rPr lang="en-US" smtClean="0">
                <a:ea typeface="ヒラギノ角ゴ Pro W3" charset="-128"/>
              </a:rPr>
              <a:t>There should be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5-10 enemies</a:t>
            </a:r>
          </a:p>
          <a:p>
            <a:pPr lvl="1"/>
            <a:r>
              <a:rPr lang="en-US" smtClean="0">
                <a:ea typeface="ヒラギノ角ゴ Pro W3" charset="-128"/>
              </a:rPr>
              <a:t>Again, don’t care where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Common constraints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273050"/>
            <a:r>
              <a:rPr lang="en-US" smtClean="0">
                <a:ea typeface="ヒラギノ角ゴ Pro W3" charset="-128"/>
              </a:rPr>
              <a:t>There should be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enough</a:t>
            </a:r>
            <a:r>
              <a:rPr lang="en-US" smtClean="0">
                <a:solidFill>
                  <a:srgbClr val="FF6600"/>
                </a:solidFill>
                <a:ea typeface="ヒラギノ角ゴ Pro W3" charset="-128"/>
              </a:rPr>
              <a:t> </a:t>
            </a:r>
            <a:r>
              <a:rPr lang="en-US" smtClean="0">
                <a:ea typeface="ヒラギノ角ゴ Pro W3" charset="-128"/>
              </a:rPr>
              <a:t>bullets</a:t>
            </a:r>
          </a:p>
          <a:p>
            <a:pPr lvl="1"/>
            <a:r>
              <a:rPr lang="en-US" smtClean="0">
                <a:ea typeface="ヒラギノ角ゴ Pro W3" charset="-128"/>
              </a:rPr>
              <a:t>#enemies &lt; </a:t>
            </a:r>
            <a:r>
              <a:rPr lang="en-US" i="1" smtClean="0">
                <a:ea typeface="ヒラギノ角ゴ Pro W3" charset="-128"/>
              </a:rPr>
              <a:t>k</a:t>
            </a:r>
            <a:r>
              <a:rPr lang="en-US" smtClean="0">
                <a:ea typeface="ヒラギノ角ゴ Pro W3" charset="-128"/>
              </a:rPr>
              <a:t>×#ammo</a:t>
            </a:r>
          </a:p>
          <a:p>
            <a:pPr lvl="1"/>
            <a:r>
              <a:rPr lang="en-US" smtClean="0">
                <a:ea typeface="ヒラギノ角ゴ Pro W3" charset="-128"/>
              </a:rPr>
              <a:t>Adjust </a:t>
            </a:r>
            <a:r>
              <a:rPr lang="en-US" i="1" smtClean="0">
                <a:ea typeface="ヒラギノ角ゴ Pro W3" charset="-128"/>
              </a:rPr>
              <a:t>k</a:t>
            </a:r>
            <a:r>
              <a:rPr lang="en-US" smtClean="0">
                <a:ea typeface="ヒラギノ角ゴ Pro W3" charset="-128"/>
              </a:rPr>
              <a:t> to taste</a:t>
            </a:r>
          </a:p>
          <a:p>
            <a:pPr indent="-273050"/>
            <a:r>
              <a:rPr lang="en-US" smtClean="0">
                <a:ea typeface="ヒラギノ角ゴ Pro W3" charset="-128"/>
              </a:rPr>
              <a:t>There shouldn’t be </a:t>
            </a:r>
            <a:r>
              <a:rPr lang="en-US" b="1" smtClean="0">
                <a:solidFill>
                  <a:srgbClr val="FF6600"/>
                </a:solidFill>
                <a:ea typeface="ヒラギノ角ゴ Pro W3" charset="-128"/>
              </a:rPr>
              <a:t>too many </a:t>
            </a:r>
            <a:r>
              <a:rPr lang="en-US" smtClean="0">
                <a:ea typeface="ヒラギノ角ゴ Pro W3" charset="-128"/>
              </a:rPr>
              <a:t>bullets</a:t>
            </a:r>
          </a:p>
          <a:p>
            <a:pPr lvl="1"/>
            <a:r>
              <a:rPr lang="en-US" smtClean="0">
                <a:ea typeface="ヒラギノ角ゴ Pro W3" charset="-128"/>
              </a:rPr>
              <a:t>Change &lt; to 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38350"/>
            <a:ext cx="8077200" cy="2667000"/>
          </a:xfrm>
        </p:spPr>
        <p:txBody>
          <a:bodyPr/>
          <a:lstStyle/>
          <a:p>
            <a:pPr algn="ctr"/>
            <a:r>
              <a:rPr lang="en-US" sz="4800" dirty="0" err="1" smtClean="0">
                <a:latin typeface="Corbel" pitchFamily="34" charset="0"/>
              </a:rPr>
              <a:t>Shigi</a:t>
            </a:r>
            <a:r>
              <a:rPr lang="en-US" sz="4800" dirty="0" smtClean="0">
                <a:latin typeface="Corbel" pitchFamily="34" charset="0"/>
              </a:rPr>
              <a:t> lite™</a:t>
            </a:r>
            <a:endParaRPr lang="en-US" sz="4800" baseline="30000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841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Quick example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273050"/>
            <a:r>
              <a:rPr lang="en-US" smtClean="0">
                <a:ea typeface="ヒラギノ角ゴ Pro W3" charset="-128"/>
              </a:rPr>
              <a:t>6 rooms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One variable per room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Values: </a:t>
            </a:r>
            <a:r>
              <a:rPr lang="en-US" sz="2000" b="1" smtClean="0">
                <a:solidFill>
                  <a:srgbClr val="FF6600"/>
                </a:solidFill>
                <a:ea typeface="ヒラギノ角ゴ Pro W3" charset="-128"/>
              </a:rPr>
              <a:t>health pack</a:t>
            </a:r>
            <a:r>
              <a:rPr lang="en-US" sz="2000" smtClean="0">
                <a:ea typeface="ヒラギノ角ゴ Pro W3" charset="-128"/>
              </a:rPr>
              <a:t>, </a:t>
            </a:r>
            <a:r>
              <a:rPr lang="en-US" sz="2000" b="1" smtClean="0">
                <a:solidFill>
                  <a:srgbClr val="FF6600"/>
                </a:solidFill>
                <a:ea typeface="ヒラギノ角ゴ Pro W3" charset="-128"/>
              </a:rPr>
              <a:t>enemy</a:t>
            </a:r>
            <a:r>
              <a:rPr lang="en-US" sz="2000" smtClean="0">
                <a:ea typeface="ヒラギノ角ゴ Pro W3" charset="-128"/>
              </a:rPr>
              <a:t>, </a:t>
            </a:r>
            <a:r>
              <a:rPr lang="en-US" sz="2000" b="1" smtClean="0">
                <a:solidFill>
                  <a:srgbClr val="FF6600"/>
                </a:solidFill>
                <a:ea typeface="ヒラギノ角ゴ Pro W3" charset="-128"/>
              </a:rPr>
              <a:t>ammo</a:t>
            </a:r>
            <a:r>
              <a:rPr lang="en-US" sz="2000" smtClean="0">
                <a:ea typeface="ヒラギノ角ゴ Pro W3" charset="-128"/>
              </a:rPr>
              <a:t>, </a:t>
            </a:r>
            <a:r>
              <a:rPr lang="en-US" sz="2000" b="1" smtClean="0">
                <a:solidFill>
                  <a:srgbClr val="FF6600"/>
                </a:solidFill>
                <a:ea typeface="ヒラギノ角ゴ Pro W3" charset="-128"/>
              </a:rPr>
              <a:t>nothing</a:t>
            </a:r>
          </a:p>
          <a:p>
            <a:pPr indent="-273050"/>
            <a:r>
              <a:rPr lang="en-US" smtClean="0">
                <a:ea typeface="ヒラギノ角ゴ Pro W3" charset="-128"/>
              </a:rPr>
              <a:t>Constraints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1 health pack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At least 1 enemy</a:t>
            </a:r>
          </a:p>
          <a:p>
            <a:pPr lvl="1"/>
            <a:r>
              <a:rPr lang="en-US" sz="2000" smtClean="0">
                <a:ea typeface="ヒラギノ角ゴ Pro W3" charset="-128"/>
              </a:rPr>
              <a:t>As many ammo packs as enemies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-128"/>
              </a:rPr>
              <a:t>Solving it</a:t>
            </a:r>
          </a:p>
        </p:txBody>
      </p:sp>
      <p:sp>
        <p:nvSpPr>
          <p:cNvPr id="10243" name="Rectangle 9"/>
          <p:cNvSpPr>
            <a:spLocks noChangeArrowheads="1"/>
          </p:cNvSpPr>
          <p:nvPr/>
        </p:nvSpPr>
        <p:spPr bwMode="auto">
          <a:xfrm>
            <a:off x="609600" y="1885950"/>
            <a:ext cx="1371600" cy="1219200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Enemy</a:t>
            </a:r>
          </a:p>
          <a:p>
            <a:pPr algn="ctr"/>
            <a:r>
              <a:rPr lang="en-US" sz="1800"/>
              <a:t>Health</a:t>
            </a:r>
          </a:p>
          <a:p>
            <a:pPr algn="ctr"/>
            <a:r>
              <a:rPr lang="en-US" sz="1800"/>
              <a:t>Ammo</a:t>
            </a:r>
          </a:p>
          <a:p>
            <a:pPr algn="ctr"/>
            <a:r>
              <a:rPr lang="en-US" sz="1800"/>
              <a:t>Nothing</a:t>
            </a:r>
          </a:p>
        </p:txBody>
      </p:sp>
      <p:sp>
        <p:nvSpPr>
          <p:cNvPr id="10244" name="Rectangle 10"/>
          <p:cNvSpPr>
            <a:spLocks noChangeArrowheads="1"/>
          </p:cNvSpPr>
          <p:nvPr/>
        </p:nvSpPr>
        <p:spPr bwMode="auto">
          <a:xfrm>
            <a:off x="2209800" y="1885950"/>
            <a:ext cx="1371600" cy="1219200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Enemy</a:t>
            </a:r>
          </a:p>
          <a:p>
            <a:pPr algn="ctr"/>
            <a:r>
              <a:rPr lang="en-US" sz="1800"/>
              <a:t>Health</a:t>
            </a:r>
          </a:p>
          <a:p>
            <a:pPr algn="ctr"/>
            <a:r>
              <a:rPr lang="en-US" sz="1800"/>
              <a:t>Ammo</a:t>
            </a:r>
          </a:p>
          <a:p>
            <a:pPr algn="ctr"/>
            <a:r>
              <a:rPr lang="en-US" sz="1800"/>
              <a:t>Nothing</a:t>
            </a:r>
          </a:p>
        </p:txBody>
      </p:sp>
      <p:sp>
        <p:nvSpPr>
          <p:cNvPr id="10245" name="Rectangle 11"/>
          <p:cNvSpPr>
            <a:spLocks noChangeArrowheads="1"/>
          </p:cNvSpPr>
          <p:nvPr/>
        </p:nvSpPr>
        <p:spPr bwMode="auto">
          <a:xfrm>
            <a:off x="3810000" y="1885950"/>
            <a:ext cx="1371600" cy="1219200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Enemy</a:t>
            </a:r>
          </a:p>
          <a:p>
            <a:pPr algn="ctr"/>
            <a:r>
              <a:rPr lang="en-US" sz="1800"/>
              <a:t>Health</a:t>
            </a:r>
          </a:p>
          <a:p>
            <a:pPr algn="ctr"/>
            <a:r>
              <a:rPr lang="en-US" sz="1800"/>
              <a:t>Ammo</a:t>
            </a:r>
          </a:p>
          <a:p>
            <a:pPr algn="ctr"/>
            <a:r>
              <a:rPr lang="en-US" sz="1800"/>
              <a:t>Nothing</a:t>
            </a:r>
          </a:p>
        </p:txBody>
      </p:sp>
      <p:sp>
        <p:nvSpPr>
          <p:cNvPr id="10246" name="Rectangle 12"/>
          <p:cNvSpPr>
            <a:spLocks noChangeArrowheads="1"/>
          </p:cNvSpPr>
          <p:nvPr/>
        </p:nvSpPr>
        <p:spPr bwMode="auto">
          <a:xfrm>
            <a:off x="609600" y="3333750"/>
            <a:ext cx="1371600" cy="1219200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Enemy</a:t>
            </a:r>
          </a:p>
          <a:p>
            <a:pPr algn="ctr"/>
            <a:r>
              <a:rPr lang="en-US" sz="1800"/>
              <a:t>Health</a:t>
            </a:r>
          </a:p>
          <a:p>
            <a:pPr algn="ctr"/>
            <a:r>
              <a:rPr lang="en-US" sz="1800"/>
              <a:t>Ammo</a:t>
            </a:r>
          </a:p>
          <a:p>
            <a:pPr algn="ctr"/>
            <a:r>
              <a:rPr lang="en-US" sz="1800"/>
              <a:t>Nothing</a:t>
            </a:r>
          </a:p>
        </p:txBody>
      </p:sp>
      <p:sp>
        <p:nvSpPr>
          <p:cNvPr id="10247" name="Rectangle 13"/>
          <p:cNvSpPr>
            <a:spLocks noChangeArrowheads="1"/>
          </p:cNvSpPr>
          <p:nvPr/>
        </p:nvSpPr>
        <p:spPr bwMode="auto">
          <a:xfrm>
            <a:off x="2209800" y="3333750"/>
            <a:ext cx="1371600" cy="1219200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Enemy</a:t>
            </a:r>
          </a:p>
          <a:p>
            <a:pPr algn="ctr"/>
            <a:r>
              <a:rPr lang="en-US" sz="1800"/>
              <a:t>Health</a:t>
            </a:r>
          </a:p>
          <a:p>
            <a:pPr algn="ctr"/>
            <a:r>
              <a:rPr lang="en-US" sz="1800"/>
              <a:t>Ammo</a:t>
            </a:r>
          </a:p>
          <a:p>
            <a:pPr algn="ctr"/>
            <a:r>
              <a:rPr lang="en-US" sz="1800"/>
              <a:t>Nothing</a:t>
            </a:r>
          </a:p>
        </p:txBody>
      </p:sp>
      <p:sp>
        <p:nvSpPr>
          <p:cNvPr id="10248" name="Rectangle 14"/>
          <p:cNvSpPr>
            <a:spLocks noChangeArrowheads="1"/>
          </p:cNvSpPr>
          <p:nvPr/>
        </p:nvSpPr>
        <p:spPr bwMode="auto">
          <a:xfrm>
            <a:off x="3810000" y="3333750"/>
            <a:ext cx="1371600" cy="1219200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1800"/>
              <a:t>Enemy</a:t>
            </a:r>
          </a:p>
          <a:p>
            <a:pPr algn="ctr"/>
            <a:r>
              <a:rPr lang="en-US" sz="1800"/>
              <a:t>Health</a:t>
            </a:r>
          </a:p>
          <a:p>
            <a:pPr algn="ctr"/>
            <a:r>
              <a:rPr lang="en-US" sz="1800"/>
              <a:t>Ammo</a:t>
            </a:r>
          </a:p>
          <a:p>
            <a:pPr algn="ctr"/>
            <a:r>
              <a:rPr lang="en-US" sz="1800"/>
              <a:t>Nothing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70525" y="3257550"/>
            <a:ext cx="3211513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</a:rPr>
              <a:t>Constraints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1 health pack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At least 1 enemy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chemeClr val="accent3"/>
                </a:solidFill>
              </a:rPr>
              <a:t>#ammo = #enemies</a:t>
            </a:r>
          </a:p>
        </p:txBody>
      </p:sp>
      <p:sp>
        <p:nvSpPr>
          <p:cNvPr id="10250" name="TextBox 16"/>
          <p:cNvSpPr txBox="1">
            <a:spLocks noChangeArrowheads="1"/>
          </p:cNvSpPr>
          <p:nvPr/>
        </p:nvSpPr>
        <p:spPr bwMode="auto">
          <a:xfrm>
            <a:off x="5486400" y="1809750"/>
            <a:ext cx="31718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Assume any room</a:t>
            </a:r>
          </a:p>
          <a:p>
            <a:pPr eaLnBrk="1" hangingPunct="1"/>
            <a:r>
              <a:rPr lang="en-US">
                <a:solidFill>
                  <a:schemeClr val="bg1"/>
                </a:solidFill>
              </a:rPr>
              <a:t>can have any value</a:t>
            </a:r>
            <a:endParaRPr lang="en-US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True"/>
  <p:tag name="HOTSPOTTYPE" val="DefinedInNavigator"/>
  <p:tag name="BRANCHTO" val="262"/>
</p:tagLst>
</file>

<file path=ppt/theme/theme1.xml><?xml version="1.0" encoding="utf-8"?>
<a:theme xmlns:a="http://schemas.openxmlformats.org/drawingml/2006/main" name="Recommending A Strategy">
  <a:themeElements>
    <a:clrScheme name="Recommending A Strategy 1">
      <a:dk1>
        <a:srgbClr val="009999"/>
      </a:dk1>
      <a:lt1>
        <a:srgbClr val="FFFFFF"/>
      </a:lt1>
      <a:dk2>
        <a:srgbClr val="000066"/>
      </a:dk2>
      <a:lt2>
        <a:srgbClr val="339966"/>
      </a:lt2>
      <a:accent1>
        <a:srgbClr val="00CC99"/>
      </a:accent1>
      <a:accent2>
        <a:srgbClr val="0099CC"/>
      </a:accent2>
      <a:accent3>
        <a:srgbClr val="AAAAB8"/>
      </a:accent3>
      <a:accent4>
        <a:srgbClr val="DADADA"/>
      </a:accent4>
      <a:accent5>
        <a:srgbClr val="AAE2CA"/>
      </a:accent5>
      <a:accent6>
        <a:srgbClr val="008AB9"/>
      </a:accent6>
      <a:hlink>
        <a:srgbClr val="336699"/>
      </a:hlink>
      <a:folHlink>
        <a:srgbClr val="B2B2B2"/>
      </a:folHlink>
    </a:clrScheme>
    <a:fontScheme name="Recommending A Strateg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4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45" charset="0"/>
          </a:defRPr>
        </a:defPPr>
      </a:lstStyle>
    </a:lnDef>
  </a:objectDefaults>
  <a:extraClrSchemeLst>
    <a:extraClrScheme>
      <a:clrScheme name="Recommending A Strategy 1">
        <a:dk1>
          <a:srgbClr val="009999"/>
        </a:dk1>
        <a:lt1>
          <a:srgbClr val="FFFFFF"/>
        </a:lt1>
        <a:dk2>
          <a:srgbClr val="000066"/>
        </a:dk2>
        <a:lt2>
          <a:srgbClr val="339966"/>
        </a:lt2>
        <a:accent1>
          <a:srgbClr val="00CC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E2CA"/>
        </a:accent5>
        <a:accent6>
          <a:srgbClr val="008AB9"/>
        </a:accent6>
        <a:hlink>
          <a:srgbClr val="33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2">
        <a:dk1>
          <a:srgbClr val="000000"/>
        </a:dk1>
        <a:lt1>
          <a:srgbClr val="FFFFFF"/>
        </a:lt1>
        <a:dk2>
          <a:srgbClr val="009900"/>
        </a:dk2>
        <a:lt2>
          <a:srgbClr val="CC0000"/>
        </a:lt2>
        <a:accent1>
          <a:srgbClr val="CCCC00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2D2DB9"/>
        </a:accent6>
        <a:hlink>
          <a:srgbClr val="0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ommending A Strateg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ommending A Strategy 4">
        <a:dk1>
          <a:srgbClr val="333399"/>
        </a:dk1>
        <a:lt1>
          <a:srgbClr val="FFFFCC"/>
        </a:lt1>
        <a:dk2>
          <a:srgbClr val="000000"/>
        </a:dk2>
        <a:lt2>
          <a:srgbClr val="0000FF"/>
        </a:lt2>
        <a:accent1>
          <a:srgbClr val="800000"/>
        </a:accent1>
        <a:accent2>
          <a:srgbClr val="3366CC"/>
        </a:accent2>
        <a:accent3>
          <a:srgbClr val="AAAAAA"/>
        </a:accent3>
        <a:accent4>
          <a:srgbClr val="DADAAE"/>
        </a:accent4>
        <a:accent5>
          <a:srgbClr val="C0AAAA"/>
        </a:accent5>
        <a:accent6>
          <a:srgbClr val="2D5CB9"/>
        </a:accent6>
        <a:hlink>
          <a:srgbClr val="FF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5">
        <a:dk1>
          <a:srgbClr val="CC3300"/>
        </a:dk1>
        <a:lt1>
          <a:srgbClr val="FFFFCC"/>
        </a:lt1>
        <a:dk2>
          <a:srgbClr val="000000"/>
        </a:dk2>
        <a:lt2>
          <a:srgbClr val="CC6600"/>
        </a:lt2>
        <a:accent1>
          <a:srgbClr val="993300"/>
        </a:accent1>
        <a:accent2>
          <a:srgbClr val="808000"/>
        </a:accent2>
        <a:accent3>
          <a:srgbClr val="AAAAAA"/>
        </a:accent3>
        <a:accent4>
          <a:srgbClr val="DADAAE"/>
        </a:accent4>
        <a:accent5>
          <a:srgbClr val="CAAD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6">
        <a:dk1>
          <a:srgbClr val="66CCFF"/>
        </a:dk1>
        <a:lt1>
          <a:srgbClr val="CCECFF"/>
        </a:lt1>
        <a:dk2>
          <a:srgbClr val="000000"/>
        </a:dk2>
        <a:lt2>
          <a:srgbClr val="9999FF"/>
        </a:lt2>
        <a:accent1>
          <a:srgbClr val="FFFFFF"/>
        </a:accent1>
        <a:accent2>
          <a:srgbClr val="99CCFF"/>
        </a:accent2>
        <a:accent3>
          <a:srgbClr val="AAAAAA"/>
        </a:accent3>
        <a:accent4>
          <a:srgbClr val="AEC9DA"/>
        </a:accent4>
        <a:accent5>
          <a:srgbClr val="FFFFFF"/>
        </a:accent5>
        <a:accent6>
          <a:srgbClr val="8AB9E7"/>
        </a:accent6>
        <a:hlink>
          <a:srgbClr val="CCE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7">
        <a:dk1>
          <a:srgbClr val="993366"/>
        </a:dk1>
        <a:lt1>
          <a:srgbClr val="FFFFCC"/>
        </a:lt1>
        <a:dk2>
          <a:srgbClr val="333399"/>
        </a:dk2>
        <a:lt2>
          <a:srgbClr val="0066FF"/>
        </a:lt2>
        <a:accent1>
          <a:srgbClr val="6600FF"/>
        </a:accent1>
        <a:accent2>
          <a:srgbClr val="0099CC"/>
        </a:accent2>
        <a:accent3>
          <a:srgbClr val="ADADCA"/>
        </a:accent3>
        <a:accent4>
          <a:srgbClr val="DADAAE"/>
        </a:accent4>
        <a:accent5>
          <a:srgbClr val="B8AAFF"/>
        </a:accent5>
        <a:accent6>
          <a:srgbClr val="008AB9"/>
        </a:accent6>
        <a:hlink>
          <a:srgbClr val="66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8">
        <a:dk1>
          <a:srgbClr val="993366"/>
        </a:dk1>
        <a:lt1>
          <a:srgbClr val="EAEAEA"/>
        </a:lt1>
        <a:dk2>
          <a:srgbClr val="660066"/>
        </a:dk2>
        <a:lt2>
          <a:srgbClr val="CC0000"/>
        </a:lt2>
        <a:accent1>
          <a:srgbClr val="A50021"/>
        </a:accent1>
        <a:accent2>
          <a:srgbClr val="660033"/>
        </a:accent2>
        <a:accent3>
          <a:srgbClr val="B8AAB8"/>
        </a:accent3>
        <a:accent4>
          <a:srgbClr val="C8C8C8"/>
        </a:accent4>
        <a:accent5>
          <a:srgbClr val="CFAAAB"/>
        </a:accent5>
        <a:accent6>
          <a:srgbClr val="5C00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1903</TotalTime>
  <Words>1316</Words>
  <Application>Microsoft Office PowerPoint</Application>
  <PresentationFormat>On-screen Show (16:9)</PresentationFormat>
  <Paragraphs>602</Paragraphs>
  <Slides>42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Recommending A Strategy</vt:lpstr>
      <vt:lpstr>Constraint propagation                is your friend  Ian Horswill and Leif Foged Northwestern University</vt:lpstr>
      <vt:lpstr>Constraint programming</vt:lpstr>
      <vt:lpstr>Take-home messages</vt:lpstr>
      <vt:lpstr>Simple example: level population</vt:lpstr>
      <vt:lpstr>Common constraints</vt:lpstr>
      <vt:lpstr>Common constraints</vt:lpstr>
      <vt:lpstr>Shigi lite™</vt:lpstr>
      <vt:lpstr>Quick example</vt:lpstr>
      <vt:lpstr>Solving it</vt:lpstr>
      <vt:lpstr>Solving it</vt:lpstr>
      <vt:lpstr>Solving it</vt:lpstr>
      <vt:lpstr>Solving it</vt:lpstr>
      <vt:lpstr>Solving it</vt:lpstr>
      <vt:lpstr>Solving it</vt:lpstr>
      <vt:lpstr>Solving it</vt:lpstr>
      <vt:lpstr>Solving it</vt:lpstr>
      <vt:lpstr>Solving it</vt:lpstr>
      <vt:lpstr>Solving it</vt:lpstr>
      <vt:lpstr>Solving it</vt:lpstr>
      <vt:lpstr>Solving it</vt:lpstr>
      <vt:lpstr>Solving it</vt:lpstr>
      <vt:lpstr>Solving it</vt:lpstr>
      <vt:lpstr>Solving it</vt:lpstr>
      <vt:lpstr>Constraint propagation (AC-3)</vt:lpstr>
      <vt:lpstr>Wait!  Room order matters!</vt:lpstr>
      <vt:lpstr>Constraints on resource availability</vt:lpstr>
      <vt:lpstr>Boss with weapon availability</vt:lpstr>
      <vt:lpstr>This trick works for</vt:lpstr>
      <vt:lpstr>A more interesting level</vt:lpstr>
      <vt:lpstr>Speed (C# implementation)</vt:lpstr>
      <vt:lpstr>Demo 1: This is fast</vt:lpstr>
      <vt:lpstr>Model</vt:lpstr>
      <vt:lpstr>Model</vt:lpstr>
      <vt:lpstr>Model</vt:lpstr>
      <vt:lpstr>Demo 2: You can give designers control</vt:lpstr>
      <vt:lpstr>PowerPoint Presentation</vt:lpstr>
      <vt:lpstr>Dynamic difficulty</vt:lpstr>
      <vt:lpstr>Design checkers/automators</vt:lpstr>
      <vt:lpstr>Build-a-bears</vt:lpstr>
      <vt:lpstr>The catch</vt:lpstr>
      <vt:lpstr>When should you use it?</vt:lpstr>
      <vt:lpstr>Links</vt:lpstr>
    </vt:vector>
  </TitlesOfParts>
  <Company>CMP Media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GDC 2005</dc:title>
  <dc:creator>Jamil Moledina</dc:creator>
  <cp:lastModifiedBy>Leif</cp:lastModifiedBy>
  <cp:revision>210</cp:revision>
  <cp:lastPrinted>1904-01-01T00:00:00Z</cp:lastPrinted>
  <dcterms:created xsi:type="dcterms:W3CDTF">2011-01-18T22:56:43Z</dcterms:created>
  <dcterms:modified xsi:type="dcterms:W3CDTF">2013-03-27T00:27:05Z</dcterms:modified>
</cp:coreProperties>
</file>