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9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42" autoAdjust="0"/>
    <p:restoredTop sz="94660"/>
  </p:normalViewPr>
  <p:slideViewPr>
    <p:cSldViewPr>
      <p:cViewPr>
        <p:scale>
          <a:sx n="66" d="100"/>
          <a:sy n="66" d="100"/>
        </p:scale>
        <p:origin x="-6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29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A8153-0FB1-458F-958C-F3600A966D7B}" type="datetimeFigureOut">
              <a:rPr lang="en-US" smtClean="0"/>
              <a:t>4/1/2008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D62F6-32A8-4F2C-9345-9C499F3CEE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90A3A-20F2-4F60-8C7A-E45CE90E9F91}" type="datetimeFigureOut">
              <a:rPr lang="en-US" smtClean="0"/>
              <a:pPr/>
              <a:t>4/1/2008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9935-B4D3-434F-86B7-7EDE3669E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422064"/>
            <a:ext cx="4191000" cy="365125"/>
          </a:xfrm>
        </p:spPr>
        <p:txBody>
          <a:bodyPr/>
          <a:lstStyle/>
          <a:p>
            <a:r>
              <a:rPr lang="en-US" dirty="0" smtClean="0"/>
              <a:t>EECS 395/495 Distributed Systems  in Challenging Environments</a:t>
            </a:r>
          </a:p>
          <a:p>
            <a:r>
              <a:rPr lang="en-US" dirty="0" smtClean="0"/>
              <a:t>Northwestern U.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8"/>
          <p:cNvSpPr txBox="1">
            <a:spLocks/>
          </p:cNvSpPr>
          <p:nvPr userDrawn="1"/>
        </p:nvSpPr>
        <p:spPr>
          <a:xfrm>
            <a:off x="2667000" y="6422064"/>
            <a:ext cx="4191000" cy="365125"/>
          </a:xfrm>
          <a:prstGeom prst="rect">
            <a:avLst/>
          </a:prstGeom>
        </p:spPr>
        <p:txBody>
          <a:bodyPr vert="horz" lIns="0" rIns="0" bIns="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EECS 395/495 Distributed Systems  in Challenging Environments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Northwestern U.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F7A9B1-5EE0-4417-A3AC-35EE5A85C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mtClean="0"/>
              <a:t>Delay-tolerant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Burleigh, A. </a:t>
            </a:r>
            <a:r>
              <a:rPr lang="en-US" dirty="0" err="1" smtClean="0"/>
              <a:t>Hoke</a:t>
            </a:r>
            <a:r>
              <a:rPr lang="en-US" dirty="0" smtClean="0"/>
              <a:t>, L. </a:t>
            </a:r>
            <a:r>
              <a:rPr lang="en-US" dirty="0" err="1" smtClean="0"/>
              <a:t>Torgerson</a:t>
            </a:r>
            <a:r>
              <a:rPr lang="en-US" dirty="0" smtClean="0"/>
              <a:t>, K. Fall, V. Cerf, B. Durst, K. Scott, H. Weiss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approach to Interplanetary Internet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124200"/>
            <a:ext cx="1371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" y="5867400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Fabián</a:t>
            </a:r>
            <a:r>
              <a:rPr lang="en-US" dirty="0" smtClean="0"/>
              <a:t> E. Bustamante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DTN main structural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Six DTN nodes within three regions; each node has an I/F for each region within which it operates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71600" y="2438400"/>
            <a:ext cx="3276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2438400"/>
            <a:ext cx="3276600" cy="1600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4038600"/>
            <a:ext cx="6553200" cy="1600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2819400"/>
            <a:ext cx="914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{</a:t>
            </a:r>
            <a:r>
              <a:rPr lang="en-US" sz="1400" dirty="0" smtClean="0"/>
              <a:t>X</a:t>
            </a:r>
            <a:r>
              <a:rPr lang="en-US" sz="1400" dirty="0" smtClean="0"/>
              <a:t>, a}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2133600" y="4419600"/>
            <a:ext cx="8382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{</a:t>
            </a:r>
            <a:r>
              <a:rPr lang="en-US" sz="1400" dirty="0" err="1" smtClean="0"/>
              <a:t>Z,a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6477000" y="4800600"/>
            <a:ext cx="9144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{</a:t>
            </a:r>
            <a:r>
              <a:rPr lang="en-US" sz="1400" dirty="0" err="1" smtClean="0"/>
              <a:t>Z,d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6477000" y="3810000"/>
            <a:ext cx="9906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{</a:t>
            </a:r>
            <a:r>
              <a:rPr lang="en-US" sz="1400" dirty="0" err="1" smtClean="0"/>
              <a:t>Y,b</a:t>
            </a:r>
            <a:r>
              <a:rPr lang="en-US" sz="1400" dirty="0" smtClean="0"/>
              <a:t>} {Z, c}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6172200" y="2667000"/>
            <a:ext cx="8382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{Y, c}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4114800" y="3733800"/>
            <a:ext cx="1143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{X, b} {Y, a} {Z, b}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Region X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Region 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Region Z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DTN main structural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Tiered routing</a:t>
            </a:r>
          </a:p>
          <a:p>
            <a:pPr lvl="1"/>
            <a:r>
              <a:rPr lang="en-US" sz="2400" dirty="0" smtClean="0"/>
              <a:t>Route computation at the bundling layer must be sensitive to new link opportunities or contacts</a:t>
            </a:r>
          </a:p>
          <a:p>
            <a:pPr lvl="2"/>
            <a:r>
              <a:rPr lang="en-US" sz="2200" dirty="0" smtClean="0"/>
              <a:t>Maybe scheduled – manually or automated</a:t>
            </a:r>
          </a:p>
          <a:p>
            <a:pPr lvl="2"/>
            <a:r>
              <a:rPr lang="en-US" sz="2200" dirty="0" smtClean="0"/>
              <a:t>Discoverable in real time</a:t>
            </a:r>
          </a:p>
          <a:p>
            <a:pPr lvl="2"/>
            <a:r>
              <a:rPr lang="en-US" sz="2200" dirty="0" smtClean="0"/>
              <a:t>Predictable – mobility patterns or orbital dynamics</a:t>
            </a:r>
          </a:p>
          <a:p>
            <a:pPr lvl="2"/>
            <a:r>
              <a:rPr lang="en-US" sz="2200" dirty="0" smtClean="0"/>
              <a:t>Stochastically computed – based on prior contact history</a:t>
            </a:r>
          </a:p>
          <a:p>
            <a:r>
              <a:rPr lang="en-US" sz="2800" dirty="0" smtClean="0"/>
              <a:t>Tiered automatic retransmission</a:t>
            </a:r>
          </a:p>
          <a:p>
            <a:pPr lvl="1"/>
            <a:r>
              <a:rPr lang="en-US" sz="2400" dirty="0" smtClean="0"/>
              <a:t>Regional retransmission is the most efficient</a:t>
            </a:r>
          </a:p>
          <a:p>
            <a:pPr lvl="1"/>
            <a:r>
              <a:rPr lang="en-US" sz="2400" dirty="0" smtClean="0"/>
              <a:t>Still, to handle regions with long RTTs, Bundling supports </a:t>
            </a:r>
            <a:r>
              <a:rPr lang="en-US" sz="2400" i="1" dirty="0" smtClean="0"/>
              <a:t>custodial retransmission</a:t>
            </a:r>
            <a:r>
              <a:rPr lang="en-US" sz="2400" dirty="0" smtClean="0"/>
              <a:t> – a node takes custody of a bundle (keeping a copy) until a downstream node takes over it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DTN main structural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Tiered security</a:t>
            </a:r>
          </a:p>
          <a:p>
            <a:pPr lvl="1"/>
            <a:r>
              <a:rPr lang="en-US" sz="2400" dirty="0" smtClean="0"/>
              <a:t>If necessary, exchange of bundles between adjacent nodes may be subject to verification of cryptographic credentials</a:t>
            </a:r>
          </a:p>
          <a:p>
            <a:pPr lvl="1"/>
            <a:r>
              <a:rPr lang="en-US" sz="2400" dirty="0" smtClean="0"/>
              <a:t>T</a:t>
            </a:r>
            <a:r>
              <a:rPr lang="en-US" sz="2400" dirty="0" smtClean="0"/>
              <a:t>he certificate must travel with the bundle, however, and it may be too large considering the terseness principle</a:t>
            </a:r>
          </a:p>
          <a:p>
            <a:r>
              <a:rPr lang="en-US" sz="2800" dirty="0" smtClean="0"/>
              <a:t>Tiered congestion control</a:t>
            </a:r>
          </a:p>
          <a:p>
            <a:pPr lvl="1"/>
            <a:r>
              <a:rPr lang="en-US" sz="2400" dirty="0" smtClean="0"/>
              <a:t>DTN relies on regional measures, either protocol-based or reservation/management based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DTN main structural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Resilient delivery</a:t>
            </a:r>
          </a:p>
          <a:p>
            <a:pPr lvl="1"/>
            <a:r>
              <a:rPr lang="en-US" sz="2400" dirty="0" smtClean="0"/>
              <a:t>Ultimate source and destinations are service agents (processes, threads, …)</a:t>
            </a:r>
          </a:p>
          <a:p>
            <a:pPr lvl="1"/>
            <a:r>
              <a:rPr lang="en-US" sz="2400" dirty="0" smtClean="0"/>
              <a:t>End-to-end latency may be so long that agent is off when bundle arrives</a:t>
            </a:r>
          </a:p>
          <a:p>
            <a:pPr lvl="2"/>
            <a:r>
              <a:rPr lang="en-US" sz="2200" dirty="0" smtClean="0"/>
              <a:t>Keep a copy for deferred delivery</a:t>
            </a:r>
          </a:p>
          <a:p>
            <a:pPr lvl="2"/>
            <a:r>
              <a:rPr lang="en-US" sz="2200" dirty="0" smtClean="0"/>
              <a:t>Potentially reanimate the agent for delivery</a:t>
            </a:r>
          </a:p>
          <a:p>
            <a:r>
              <a:rPr lang="en-US" sz="2800" dirty="0" smtClean="0"/>
              <a:t>Postal service level</a:t>
            </a:r>
          </a:p>
          <a:p>
            <a:pPr lvl="1"/>
            <a:r>
              <a:rPr lang="en-US" sz="2400" dirty="0" err="1" smtClean="0"/>
              <a:t>QoS</a:t>
            </a:r>
            <a:r>
              <a:rPr lang="en-US" sz="2400" dirty="0" smtClean="0"/>
              <a:t> levels based on the US Postal service</a:t>
            </a:r>
          </a:p>
          <a:p>
            <a:pPr lvl="1"/>
            <a:r>
              <a:rPr lang="en-US" sz="2400" dirty="0" smtClean="0"/>
              <a:t>Three levels of priority: low, standard, high</a:t>
            </a:r>
            <a:endParaRPr lang="en-US" sz="2200" dirty="0" smtClean="0"/>
          </a:p>
          <a:p>
            <a:pPr lvl="1"/>
            <a:r>
              <a:rPr lang="en-US" sz="2200" dirty="0" smtClean="0"/>
              <a:t>Three postal service notifications</a:t>
            </a:r>
          </a:p>
          <a:p>
            <a:pPr lvl="2"/>
            <a:r>
              <a:rPr lang="en-US" sz="2200" dirty="0" smtClean="0"/>
              <a:t>Notice of initial transmission (notice of mailing)</a:t>
            </a:r>
          </a:p>
          <a:p>
            <a:pPr lvl="2"/>
            <a:r>
              <a:rPr lang="en-US" sz="2200" dirty="0" smtClean="0"/>
              <a:t>Notice of delivery to ultimate destination (return receipt)</a:t>
            </a:r>
          </a:p>
          <a:p>
            <a:pPr lvl="2"/>
            <a:r>
              <a:rPr lang="en-US" sz="2200" dirty="0" smtClean="0"/>
              <a:t>Report of route taken (delivery record)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</a:t>
            </a:r>
            <a:r>
              <a:rPr lang="en-US" sz="2800" dirty="0" smtClean="0"/>
              <a:t>uilding DNT to work within UDP/IP, without bundling</a:t>
            </a:r>
          </a:p>
          <a:p>
            <a:pPr lvl="1"/>
            <a:r>
              <a:rPr lang="en-US" sz="2400" dirty="0" smtClean="0"/>
              <a:t>Familiar to application developers</a:t>
            </a:r>
            <a:endParaRPr lang="en-US" sz="2400" dirty="0" smtClean="0"/>
          </a:p>
          <a:p>
            <a:pPr lvl="1"/>
            <a:r>
              <a:rPr lang="en-US" sz="2400" dirty="0" smtClean="0"/>
              <a:t>S</a:t>
            </a:r>
            <a:r>
              <a:rPr lang="en-US" sz="2400" dirty="0" smtClean="0"/>
              <a:t>plit of bundling functionality is too messy, fragile and costly</a:t>
            </a:r>
          </a:p>
          <a:p>
            <a:r>
              <a:rPr lang="en-US" sz="2800" dirty="0" smtClean="0"/>
              <a:t>Interplanetary Internet </a:t>
            </a:r>
            <a:r>
              <a:rPr lang="en-US" sz="2800" dirty="0" smtClean="0">
                <a:latin typeface="Arial"/>
                <a:cs typeface="Arial"/>
              </a:rPr>
              <a:t>→ Generalized DTN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Research group on DTN as part of the Internet Research Task Force</a:t>
            </a:r>
          </a:p>
          <a:p>
            <a:pPr lvl="2"/>
            <a:r>
              <a:rPr lang="en-US" sz="2000" dirty="0" smtClean="0">
                <a:cs typeface="Arial"/>
              </a:rPr>
              <a:t>http://www.dtnrg.org/wiki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400" dirty="0" smtClean="0">
                <a:latin typeface="Arial"/>
                <a:cs typeface="Arial"/>
              </a:rPr>
              <a:t>Prototype implementation build by guys at Berkeley; later release v2.5.0, Oct. 2007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Upgrading a Martian’s weather station software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05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5240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82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1200" y="160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2362200" y="3200884"/>
            <a:ext cx="652054" cy="1218716"/>
            <a:chOff x="2362200" y="3200884"/>
            <a:chExt cx="652054" cy="1218716"/>
          </a:xfrm>
        </p:grpSpPr>
        <p:sp>
          <p:nvSpPr>
            <p:cNvPr id="12" name="Isosceles Triangle 11"/>
            <p:cNvSpPr/>
            <p:nvPr/>
          </p:nvSpPr>
          <p:spPr>
            <a:xfrm rot="13988981">
              <a:off x="2139349" y="3654495"/>
              <a:ext cx="988541" cy="36566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2981511">
              <a:off x="2281495" y="3592143"/>
              <a:ext cx="1039849" cy="257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362200" y="3886200"/>
              <a:ext cx="381000" cy="5334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2907115">
              <a:off x="2805936" y="3528219"/>
              <a:ext cx="171718" cy="244919"/>
            </a:xfrm>
            <a:prstGeom prst="triangle">
              <a:avLst/>
            </a:prstGeom>
            <a:no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5562600" y="2209800"/>
            <a:ext cx="304800" cy="609116"/>
            <a:chOff x="2362200" y="3200884"/>
            <a:chExt cx="652054" cy="1218716"/>
          </a:xfrm>
        </p:grpSpPr>
        <p:sp>
          <p:nvSpPr>
            <p:cNvPr id="18" name="Isosceles Triangle 17"/>
            <p:cNvSpPr/>
            <p:nvPr/>
          </p:nvSpPr>
          <p:spPr>
            <a:xfrm rot="13988981">
              <a:off x="2139349" y="3654495"/>
              <a:ext cx="988541" cy="36566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2981511">
              <a:off x="2281495" y="3592143"/>
              <a:ext cx="1039849" cy="257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>
              <a:off x="2362200" y="3886200"/>
              <a:ext cx="381000" cy="53340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2907115">
              <a:off x="2805936" y="3528219"/>
              <a:ext cx="171718" cy="244919"/>
            </a:xfrm>
            <a:prstGeom prst="triangle">
              <a:avLst/>
            </a:prstGeom>
            <a:no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2" name="Picture 8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810000"/>
            <a:ext cx="664122" cy="408127"/>
          </a:xfrm>
          <a:prstGeom prst="rect">
            <a:avLst/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1143000" y="4800600"/>
            <a:ext cx="1524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6200000" flipH="1">
            <a:off x="914400" y="4267200"/>
            <a:ext cx="762000" cy="304800"/>
          </a:xfrm>
          <a:prstGeom prst="bentConnector3">
            <a:avLst>
              <a:gd name="adj1" fmla="val 238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3" idx="1"/>
          </p:cNvCxnSpPr>
          <p:nvPr/>
        </p:nvCxnSpPr>
        <p:spPr>
          <a:xfrm rot="10800000" flipV="1">
            <a:off x="2209801" y="4152900"/>
            <a:ext cx="200025" cy="647700"/>
          </a:xfrm>
          <a:prstGeom prst="bent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 flipV="1">
            <a:off x="5867400" y="2057400"/>
            <a:ext cx="1143000" cy="533400"/>
            <a:chOff x="5867400" y="2133600"/>
            <a:chExt cx="1524000" cy="763588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867400" y="2895600"/>
              <a:ext cx="15240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/>
            <p:nvPr/>
          </p:nvCxnSpPr>
          <p:spPr>
            <a:xfrm rot="16200000" flipH="1">
              <a:off x="5638800" y="2362200"/>
              <a:ext cx="762000" cy="304800"/>
            </a:xfrm>
            <a:prstGeom prst="bentConnector3">
              <a:avLst>
                <a:gd name="adj1" fmla="val 2381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3"/>
            <p:cNvCxnSpPr/>
            <p:nvPr/>
          </p:nvCxnSpPr>
          <p:spPr>
            <a:xfrm rot="10800000" flipV="1">
              <a:off x="6934201" y="2247900"/>
              <a:ext cx="200025" cy="647700"/>
            </a:xfrm>
            <a:prstGeom prst="bentConnector2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 rot="996573">
            <a:off x="6862052" y="2379667"/>
            <a:ext cx="175771" cy="366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14" idx="0"/>
          </p:cNvCxnSpPr>
          <p:nvPr/>
        </p:nvCxnSpPr>
        <p:spPr>
          <a:xfrm flipV="1">
            <a:off x="2983444" y="2362200"/>
            <a:ext cx="1436156" cy="120725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1" idx="1"/>
          </p:cNvCxnSpPr>
          <p:nvPr/>
        </p:nvCxnSpPr>
        <p:spPr>
          <a:xfrm rot="16200000" flipV="1">
            <a:off x="5227263" y="2011739"/>
            <a:ext cx="208748" cy="60487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6400" y="23108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Deep space R/F link, with CFDP-RP link ARQ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934200" y="12954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Relay orbiter 2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3733800" y="1524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Relay orbiter 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10400" y="2785646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Weather station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2971800" y="4114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Antenna complex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228600" y="33528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Workstation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191000" y="37338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scientist needs to upgrade the software in a weather stations’ data management computer. </a:t>
            </a:r>
          </a:p>
          <a:p>
            <a:endParaRPr lang="en-US" dirty="0" smtClean="0"/>
          </a:p>
          <a:p>
            <a:r>
              <a:rPr lang="en-US" dirty="0" smtClean="0"/>
              <a:t>The module must be </a:t>
            </a:r>
            <a:r>
              <a:rPr lang="en-US" dirty="0" err="1" smtClean="0"/>
              <a:t>xfer</a:t>
            </a:r>
            <a:r>
              <a:rPr lang="en-US" dirty="0" smtClean="0"/>
              <a:t> from the scientist’s workstation to a deep antenna complex to a constellation of relay satellites in low Mars orbit to the weather station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and Deep-space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TCP/IP over Internet</a:t>
            </a:r>
          </a:p>
          <a:p>
            <a:pPr lvl="1"/>
            <a:r>
              <a:rPr lang="en-US" dirty="0" smtClean="0"/>
              <a:t>Relatively small signal propagation delays (milliseconds)</a:t>
            </a:r>
          </a:p>
          <a:p>
            <a:pPr lvl="1"/>
            <a:r>
              <a:rPr lang="en-US" dirty="0" smtClean="0"/>
              <a:t>Relatively high data </a:t>
            </a:r>
            <a:r>
              <a:rPr lang="en-US" dirty="0" smtClean="0"/>
              <a:t>rates</a:t>
            </a:r>
            <a:endParaRPr lang="en-US" dirty="0" smtClean="0"/>
          </a:p>
          <a:p>
            <a:pPr lvl="1"/>
            <a:r>
              <a:rPr lang="en-US" dirty="0" smtClean="0"/>
              <a:t>Bidirectional communications always</a:t>
            </a:r>
          </a:p>
          <a:p>
            <a:pPr lvl="1"/>
            <a:r>
              <a:rPr lang="en-US" dirty="0" smtClean="0"/>
              <a:t>Continuous end-to-end connectivity</a:t>
            </a:r>
          </a:p>
          <a:p>
            <a:pPr lvl="1"/>
            <a:r>
              <a:rPr lang="en-US" dirty="0" smtClean="0"/>
              <a:t>On-demand network access with high potential for congestion</a:t>
            </a:r>
          </a:p>
          <a:p>
            <a:r>
              <a:rPr lang="en-US" dirty="0" smtClean="0"/>
              <a:t>Communication in deep space</a:t>
            </a:r>
          </a:p>
          <a:p>
            <a:pPr lvl="1"/>
            <a:r>
              <a:rPr lang="en-US" dirty="0" smtClean="0"/>
              <a:t>Very large signal propagation latencies (minutes)</a:t>
            </a:r>
          </a:p>
          <a:p>
            <a:pPr lvl="1"/>
            <a:r>
              <a:rPr lang="en-US" dirty="0" smtClean="0"/>
              <a:t>Relatively low data rates (8-256 kb/s)</a:t>
            </a:r>
          </a:p>
          <a:p>
            <a:pPr lvl="1"/>
            <a:r>
              <a:rPr lang="en-US" dirty="0" smtClean="0"/>
              <a:t>Time-disjoint periods of reception/transmission</a:t>
            </a:r>
          </a:p>
          <a:p>
            <a:pPr lvl="1"/>
            <a:r>
              <a:rPr lang="en-US" dirty="0" smtClean="0"/>
              <a:t>Intermittent scheduled connectivity</a:t>
            </a:r>
          </a:p>
          <a:p>
            <a:pPr lvl="1"/>
            <a:r>
              <a:rPr lang="en-US" dirty="0" smtClean="0"/>
              <a:t>Centrally managed access to the communication channel w/ essentially no potential for congestion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CCSDS &amp; its File Delivery Protocol (CFDP)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Consultative Committee for Space Data Systems (CCSDS)</a:t>
            </a:r>
          </a:p>
          <a:p>
            <a:pPr lvl="1"/>
            <a:r>
              <a:rPr lang="en-US" sz="2400" dirty="0" smtClean="0"/>
              <a:t>Introduced a number of standards for deep space communication</a:t>
            </a:r>
          </a:p>
          <a:p>
            <a:r>
              <a:rPr lang="en-US" sz="2800" dirty="0" smtClean="0"/>
              <a:t>CFDP – reliable FT across interplanetary distances</a:t>
            </a:r>
          </a:p>
          <a:p>
            <a:pPr lvl="1"/>
            <a:r>
              <a:rPr lang="en-US" sz="2400" dirty="0" smtClean="0"/>
              <a:t>T</a:t>
            </a:r>
            <a:r>
              <a:rPr lang="en-US" sz="2400" dirty="0" smtClean="0"/>
              <a:t>o deal with high latencies in CFDP</a:t>
            </a:r>
          </a:p>
          <a:p>
            <a:pPr lvl="2"/>
            <a:r>
              <a:rPr lang="en-US" sz="2000" dirty="0" smtClean="0"/>
              <a:t>Time to establish a connection &gt; communication opportunity – no connection protocol, but managed communication parameters</a:t>
            </a:r>
          </a:p>
          <a:p>
            <a:pPr lvl="2"/>
            <a:r>
              <a:rPr lang="en-US" sz="2000" dirty="0" smtClean="0"/>
              <a:t>RTT &gt;&gt; time to transmit file – don’t wait for ACKs</a:t>
            </a:r>
          </a:p>
          <a:p>
            <a:pPr lvl="2"/>
            <a:r>
              <a:rPr lang="en-US" sz="2000" dirty="0" smtClean="0"/>
              <a:t>Large number of concurrent file transfers – keep retransmission buffers in stable storage</a:t>
            </a:r>
          </a:p>
          <a:p>
            <a:pPr lvl="1"/>
            <a:r>
              <a:rPr lang="en-US" sz="2000" dirty="0" smtClean="0"/>
              <a:t>Not suitable stack works well for end-to-end </a:t>
            </a:r>
            <a:r>
              <a:rPr lang="en-US" sz="2000" dirty="0" smtClean="0"/>
              <a:t>use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the Internet protocols?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Reliable transport – many applications need reliable transfers</a:t>
            </a:r>
          </a:p>
          <a:p>
            <a:pPr lvl="1"/>
            <a:r>
              <a:rPr lang="en-US" sz="2400" dirty="0" smtClean="0"/>
              <a:t>Issues with TCP</a:t>
            </a:r>
          </a:p>
          <a:p>
            <a:pPr lvl="2"/>
            <a:r>
              <a:rPr lang="en-US" sz="2000" dirty="0" smtClean="0"/>
              <a:t>Sender and receiver must negotiate a connection – this requires a  least one round-trip before application data can be sent </a:t>
            </a:r>
          </a:p>
          <a:p>
            <a:pPr lvl="2"/>
            <a:r>
              <a:rPr lang="en-US" sz="2000" dirty="0" smtClean="0"/>
              <a:t>TCP delivers received data in transmission order, any data loss requiring retransmission will delay delivery of all subsequent data transmitted</a:t>
            </a:r>
          </a:p>
          <a:p>
            <a:pPr lvl="2"/>
            <a:r>
              <a:rPr lang="en-US" sz="2000" dirty="0" smtClean="0"/>
              <a:t>TCP throughput drops as RTT increases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the Internet protocols?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Issues with TCP</a:t>
            </a:r>
          </a:p>
          <a:p>
            <a:pPr lvl="1"/>
            <a:r>
              <a:rPr lang="en-US" sz="2400" dirty="0" smtClean="0"/>
              <a:t>TCP transmission is end-to-end, an issue when the links involved are quite different</a:t>
            </a:r>
          </a:p>
          <a:p>
            <a:pPr lvl="1"/>
            <a:r>
              <a:rPr lang="en-US" sz="2400" dirty="0" smtClean="0"/>
              <a:t>Consider a three hop route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For retransmission, A must keep copy of messages until is sure retransmission is not necessary</a:t>
            </a:r>
          </a:p>
          <a:p>
            <a:pPr lvl="2"/>
            <a:r>
              <a:rPr lang="en-US" sz="2000" dirty="0" smtClean="0"/>
              <a:t>If end-to-end – A must retain </a:t>
            </a:r>
            <a:r>
              <a:rPr lang="en-US" sz="2000" dirty="0" err="1" smtClean="0"/>
              <a:t>msgs</a:t>
            </a:r>
            <a:r>
              <a:rPr lang="en-US" sz="2000" dirty="0" smtClean="0"/>
              <a:t> for 961,200 ms</a:t>
            </a:r>
          </a:p>
          <a:p>
            <a:pPr lvl="2"/>
            <a:r>
              <a:rPr lang="en-US" sz="2000" dirty="0" smtClean="0"/>
              <a:t>If hop-by-hop, 1000ms (500ms x 2)</a:t>
            </a:r>
            <a:endParaRPr lang="en-US" sz="2000" dirty="0" smtClean="0"/>
          </a:p>
          <a:p>
            <a:pPr lvl="2"/>
            <a:r>
              <a:rPr lang="en-US" sz="2000" dirty="0" smtClean="0"/>
              <a:t>And think of the buffer space needed!</a:t>
            </a:r>
          </a:p>
          <a:p>
            <a:r>
              <a:rPr lang="en-US" sz="2800" dirty="0" smtClean="0"/>
              <a:t>UDP</a:t>
            </a:r>
          </a:p>
          <a:p>
            <a:pPr lvl="1"/>
            <a:r>
              <a:rPr lang="en-US" sz="2400" dirty="0" smtClean="0"/>
              <a:t>You will have to re-invent retransmission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24200" y="2743200"/>
            <a:ext cx="4876800" cy="685800"/>
            <a:chOff x="1066800" y="3200400"/>
            <a:chExt cx="5029200" cy="762000"/>
          </a:xfrm>
        </p:grpSpPr>
        <p:sp>
          <p:nvSpPr>
            <p:cNvPr id="4" name="Oval 3"/>
            <p:cNvSpPr/>
            <p:nvPr/>
          </p:nvSpPr>
          <p:spPr>
            <a:xfrm>
              <a:off x="1066800" y="34290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A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38400" y="34290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B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34290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C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86400" y="34290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D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752600" y="3733800"/>
              <a:ext cx="609600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200400" y="3732212"/>
              <a:ext cx="609600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724400" y="3733800"/>
              <a:ext cx="609600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676400" y="3200400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500ms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48200" y="3200400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r>
                <a:rPr lang="en-US" sz="1600" dirty="0" smtClean="0"/>
                <a:t>00ms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01397" y="3212068"/>
              <a:ext cx="62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8min</a:t>
              </a:r>
              <a:endParaRPr lang="en-US" sz="16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38200" y="2844225"/>
            <a:ext cx="210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One-way signal propagation delay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Delay-Tolerant Network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DTN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 smtClean="0"/>
              <a:t>the best suited protocols at each layer</a:t>
            </a:r>
            <a:endParaRPr lang="en-US" sz="2400" dirty="0" smtClean="0"/>
          </a:p>
          <a:p>
            <a:pPr lvl="1"/>
            <a:r>
              <a:rPr lang="en-US" sz="2400" dirty="0" smtClean="0"/>
              <a:t>Add a new overlay layer bet/ application and locally optimized protocols</a:t>
            </a:r>
          </a:p>
          <a:p>
            <a:pPr lvl="1"/>
            <a:r>
              <a:rPr lang="en-US" sz="2400" dirty="0" smtClean="0"/>
              <a:t>Overlay acts as application-level gateway, offering and end-to-end transmission service that is reliable &amp; efficient</a:t>
            </a:r>
          </a:p>
          <a:p>
            <a:r>
              <a:rPr lang="en-US" sz="2800" dirty="0" smtClean="0"/>
              <a:t>The design of the overlay cannot assume</a:t>
            </a:r>
          </a:p>
          <a:p>
            <a:pPr lvl="1"/>
            <a:r>
              <a:rPr lang="en-US" sz="2400" dirty="0" smtClean="0"/>
              <a:t>Continuous connectivity</a:t>
            </a:r>
          </a:p>
          <a:p>
            <a:pPr lvl="1"/>
            <a:r>
              <a:rPr lang="en-US" sz="2400" dirty="0" smtClean="0"/>
              <a:t>Low or constant transmission latency</a:t>
            </a:r>
          </a:p>
          <a:p>
            <a:pPr lvl="1"/>
            <a:r>
              <a:rPr lang="en-US" sz="2400" dirty="0" smtClean="0"/>
              <a:t>Low error rate or </a:t>
            </a:r>
            <a:r>
              <a:rPr lang="en-US" sz="2400" dirty="0" smtClean="0"/>
              <a:t>l</a:t>
            </a:r>
            <a:r>
              <a:rPr lang="en-US" sz="2400" dirty="0" smtClean="0"/>
              <a:t>ow congestion</a:t>
            </a:r>
          </a:p>
          <a:p>
            <a:pPr lvl="1"/>
            <a:r>
              <a:rPr lang="en-US" sz="2400" dirty="0" smtClean="0"/>
              <a:t>H</a:t>
            </a:r>
            <a:r>
              <a:rPr lang="en-US" sz="2400" dirty="0" smtClean="0"/>
              <a:t>igh transmission rate or symmetrical data rates</a:t>
            </a:r>
          </a:p>
          <a:p>
            <a:pPr lvl="1"/>
            <a:r>
              <a:rPr lang="en-US" sz="2400" dirty="0" smtClean="0"/>
              <a:t>Common name or address expression syntax/semantics</a:t>
            </a:r>
          </a:p>
          <a:p>
            <a:pPr lvl="1"/>
            <a:r>
              <a:rPr lang="en-US" sz="2400" dirty="0" smtClean="0"/>
              <a:t>In-order data arrival</a:t>
            </a:r>
          </a:p>
          <a:p>
            <a:r>
              <a:rPr lang="en-US" sz="2800" dirty="0" smtClean="0"/>
              <a:t>… but should take advantage of any if available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DTN fundamental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postal model of communication</a:t>
            </a:r>
          </a:p>
          <a:p>
            <a:pPr lvl="1"/>
            <a:r>
              <a:rPr lang="en-US" sz="2400" dirty="0" smtClean="0"/>
              <a:t>Arbitrary transmission latencies – no conversational interchange</a:t>
            </a:r>
            <a:endParaRPr lang="en-US" sz="2000" dirty="0" smtClean="0"/>
          </a:p>
          <a:p>
            <a:pPr lvl="1"/>
            <a:r>
              <a:rPr lang="en-US" sz="2400" dirty="0" smtClean="0"/>
              <a:t>E.g. to transfer a file, </a:t>
            </a:r>
            <a:r>
              <a:rPr lang="en-US" sz="2400" i="1" dirty="0" smtClean="0"/>
              <a:t>bundle</a:t>
            </a:r>
            <a:r>
              <a:rPr lang="en-US" sz="2400" dirty="0" smtClean="0"/>
              <a:t> together in one message everything you need (requesting user’s name and password, name of the file, encoding instructions, etc)</a:t>
            </a:r>
          </a:p>
          <a:p>
            <a:pPr lvl="1"/>
            <a:r>
              <a:rPr lang="en-US" sz="2400" dirty="0" smtClean="0"/>
              <a:t>Bundles ~ functionally similar to email messages</a:t>
            </a:r>
          </a:p>
          <a:p>
            <a:r>
              <a:rPr lang="en-US" sz="2800" dirty="0" smtClean="0"/>
              <a:t>Tiered functionality</a:t>
            </a:r>
          </a:p>
          <a:p>
            <a:pPr lvl="1"/>
            <a:r>
              <a:rPr lang="en-US" sz="2400" i="1" dirty="0" smtClean="0"/>
              <a:t>Bundling protocol </a:t>
            </a:r>
            <a:r>
              <a:rPr lang="en-US" sz="2400" dirty="0" smtClean="0"/>
              <a:t>performs any additional function that the locally optimized protocol can’t</a:t>
            </a:r>
          </a:p>
          <a:p>
            <a:r>
              <a:rPr lang="en-US" sz="2800" dirty="0" smtClean="0"/>
              <a:t>Terseness</a:t>
            </a:r>
          </a:p>
          <a:p>
            <a:pPr lvl="1"/>
            <a:r>
              <a:rPr lang="en-US" sz="2400" dirty="0" smtClean="0"/>
              <a:t>Aim at low bandwidth usage even at the price of processing complexity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DTN main structural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Tiered  forwarding</a:t>
            </a:r>
          </a:p>
          <a:p>
            <a:pPr lvl="1"/>
            <a:r>
              <a:rPr lang="en-US" sz="2400" dirty="0" smtClean="0"/>
              <a:t>DTN nodes in a region use the locally optimized protocol</a:t>
            </a:r>
          </a:p>
          <a:p>
            <a:pPr lvl="1"/>
            <a:r>
              <a:rPr lang="en-US" sz="2400" dirty="0" smtClean="0"/>
              <a:t>Forwarding of bundles among DTN nodes in != regions is performed by </a:t>
            </a:r>
            <a:r>
              <a:rPr lang="en-US" sz="2400" i="1" dirty="0" smtClean="0"/>
              <a:t>Bundling </a:t>
            </a:r>
            <a:r>
              <a:rPr lang="en-US" sz="2400" dirty="0" smtClean="0"/>
              <a:t>through gateway nodes</a:t>
            </a:r>
          </a:p>
          <a:p>
            <a:pPr lvl="2"/>
            <a:r>
              <a:rPr lang="en-US" sz="2200" dirty="0" smtClean="0"/>
              <a:t>Gateway nodes – nodes with I/F in each adjacent region</a:t>
            </a:r>
          </a:p>
          <a:p>
            <a:pPr lvl="1"/>
            <a:r>
              <a:rPr lang="en-US" sz="2400" dirty="0" err="1" smtClean="0"/>
              <a:t>Bundling’s</a:t>
            </a:r>
            <a:r>
              <a:rPr lang="en-US" sz="2400" dirty="0" smtClean="0"/>
              <a:t> store-and-forward operation may require long deferred transmissions</a:t>
            </a:r>
          </a:p>
          <a:p>
            <a:r>
              <a:rPr lang="en-US" sz="2800" dirty="0" smtClean="0"/>
              <a:t>Tiered naming and addressing</a:t>
            </a:r>
          </a:p>
          <a:p>
            <a:pPr lvl="1"/>
            <a:r>
              <a:rPr lang="en-US" sz="2400" dirty="0" smtClean="0"/>
              <a:t>Destination identifier of a bundle must map to an address in the destination address space</a:t>
            </a:r>
          </a:p>
          <a:p>
            <a:pPr lvl="1"/>
            <a:r>
              <a:rPr lang="en-US" sz="2400" dirty="0" smtClean="0"/>
              <a:t>But we need a region identifier to route at the bundling layer</a:t>
            </a:r>
          </a:p>
          <a:p>
            <a:pPr lvl="1"/>
            <a:r>
              <a:rPr lang="en-US" sz="2400" i="1" dirty="0" smtClean="0"/>
              <a:t>{region ID, regional destination id}</a:t>
            </a:r>
          </a:p>
          <a:p>
            <a:pPr lvl="2"/>
            <a:r>
              <a:rPr lang="en-US" sz="2200" dirty="0" smtClean="0"/>
              <a:t>Regional destination id are late bound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</TotalTime>
  <Words>1061</Words>
  <Application>Microsoft Office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Delay-tolerant networking</vt:lpstr>
      <vt:lpstr>Upgrading a Martian’s weather station software</vt:lpstr>
      <vt:lpstr>Internet and Deep-space</vt:lpstr>
      <vt:lpstr>CCSDS &amp; its File Delivery Protocol (CFDP)</vt:lpstr>
      <vt:lpstr>Why not the Internet protocols?</vt:lpstr>
      <vt:lpstr>Why not the Internet protocols?</vt:lpstr>
      <vt:lpstr>Delay-Tolerant Network architecture </vt:lpstr>
      <vt:lpstr>DTN fundamental principles</vt:lpstr>
      <vt:lpstr>DTN main structural elements</vt:lpstr>
      <vt:lpstr>DTN main structural elements</vt:lpstr>
      <vt:lpstr>DTN main structural elements</vt:lpstr>
      <vt:lpstr>DTN main structural elements</vt:lpstr>
      <vt:lpstr>DTN main structural elements</vt:lpstr>
      <vt:lpstr>Final comments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Delay-tolerant networking</dc:title>
  <dc:creator>Fabian E. Bustamante</dc:creator>
  <cp:lastModifiedBy>Fabian E. Bustamante</cp:lastModifiedBy>
  <cp:revision>5</cp:revision>
  <dcterms:created xsi:type="dcterms:W3CDTF">2008-03-26T14:24:47Z</dcterms:created>
  <dcterms:modified xsi:type="dcterms:W3CDTF">2008-04-01T17:21:22Z</dcterms:modified>
</cp:coreProperties>
</file>