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287" r:id="rId3"/>
    <p:sldId id="259" r:id="rId4"/>
    <p:sldId id="260" r:id="rId5"/>
    <p:sldId id="261" r:id="rId6"/>
    <p:sldId id="299" r:id="rId7"/>
    <p:sldId id="262" r:id="rId8"/>
    <p:sldId id="294" r:id="rId9"/>
    <p:sldId id="309" r:id="rId10"/>
    <p:sldId id="307" r:id="rId11"/>
    <p:sldId id="308" r:id="rId12"/>
    <p:sldId id="300" r:id="rId13"/>
    <p:sldId id="267" r:id="rId14"/>
    <p:sldId id="268" r:id="rId15"/>
    <p:sldId id="296" r:id="rId16"/>
    <p:sldId id="270" r:id="rId17"/>
    <p:sldId id="303" r:id="rId18"/>
    <p:sldId id="271" r:id="rId19"/>
    <p:sldId id="301" r:id="rId20"/>
    <p:sldId id="277" r:id="rId21"/>
    <p:sldId id="278" r:id="rId22"/>
    <p:sldId id="279" r:id="rId23"/>
    <p:sldId id="280" r:id="rId24"/>
    <p:sldId id="282" r:id="rId25"/>
    <p:sldId id="314" r:id="rId26"/>
    <p:sldId id="315" r:id="rId27"/>
    <p:sldId id="316" r:id="rId28"/>
    <p:sldId id="317" r:id="rId29"/>
    <p:sldId id="295" r:id="rId30"/>
    <p:sldId id="289" r:id="rId31"/>
    <p:sldId id="302" r:id="rId32"/>
    <p:sldId id="304" r:id="rId33"/>
    <p:sldId id="305" r:id="rId34"/>
    <p:sldId id="306" r:id="rId35"/>
    <p:sldId id="313" r:id="rId36"/>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08" autoAdjust="0"/>
  </p:normalViewPr>
  <p:slideViewPr>
    <p:cSldViewPr snapToGrid="0" snapToObjects="1">
      <p:cViewPr varScale="1">
        <p:scale>
          <a:sx n="66" d="100"/>
          <a:sy n="66" d="100"/>
        </p:scale>
        <p:origin x="-25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D6905C-8217-1645-80D9-32D7ED95F8A9}" type="datetimeFigureOut">
              <a:rPr kumimoji="1" lang="zh-CN" altLang="en-US" smtClean="0"/>
              <a:t>10/26/16</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484E27-5BBE-F542-BE73-4C2E75E32859}" type="slidenum">
              <a:rPr kumimoji="1" lang="zh-CN" altLang="en-US" smtClean="0"/>
              <a:t>‹#›</a:t>
            </a:fld>
            <a:endParaRPr kumimoji="1" lang="zh-CN" altLang="en-US"/>
          </a:p>
        </p:txBody>
      </p:sp>
    </p:spTree>
    <p:extLst>
      <p:ext uri="{BB962C8B-B14F-4D97-AF65-F5344CB8AC3E}">
        <p14:creationId xmlns:p14="http://schemas.microsoft.com/office/powerpoint/2010/main" val="19700080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D327D-D401-C345-80BD-5CA6DB460151}" type="datetimeFigureOut">
              <a:rPr kumimoji="1" lang="zh-CN" altLang="en-US" smtClean="0"/>
              <a:t>10/26/16</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622A4-405F-A94B-BB17-A4FF09B0E66D}" type="slidenum">
              <a:rPr kumimoji="1" lang="zh-CN" altLang="en-US" smtClean="0"/>
              <a:t>‹#›</a:t>
            </a:fld>
            <a:endParaRPr kumimoji="1" lang="zh-CN" altLang="en-US"/>
          </a:p>
        </p:txBody>
      </p:sp>
    </p:spTree>
    <p:extLst>
      <p:ext uri="{BB962C8B-B14F-4D97-AF65-F5344CB8AC3E}">
        <p14:creationId xmlns:p14="http://schemas.microsoft.com/office/powerpoint/2010/main" val="40384472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a:t>
            </a:fld>
            <a:endParaRPr kumimoji="1" lang="zh-CN" altLang="en-US"/>
          </a:p>
        </p:txBody>
      </p:sp>
    </p:spTree>
    <p:extLst>
      <p:ext uri="{BB962C8B-B14F-4D97-AF65-F5344CB8AC3E}">
        <p14:creationId xmlns:p14="http://schemas.microsoft.com/office/powerpoint/2010/main" val="113715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10</a:t>
            </a:fld>
            <a:endParaRPr kumimoji="1" lang="zh-CN" altLang="en-US"/>
          </a:p>
        </p:txBody>
      </p:sp>
    </p:spTree>
    <p:extLst>
      <p:ext uri="{BB962C8B-B14F-4D97-AF65-F5344CB8AC3E}">
        <p14:creationId xmlns:p14="http://schemas.microsoft.com/office/powerpoint/2010/main" val="428504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Each</a:t>
            </a:r>
            <a:r>
              <a:rPr kumimoji="1" lang="en-US" altLang="zh-CN" baseline="0" dirty="0" smtClean="0"/>
              <a:t> site </a:t>
            </a:r>
            <a:endParaRPr kumimoji="1" lang="en-US" altLang="zh-CN" dirty="0" smtClean="0"/>
          </a:p>
          <a:p>
            <a:r>
              <a:rPr kumimoji="1" lang="en-US" altLang="zh-CN" dirty="0" smtClean="0"/>
              <a:t>1:40 without talking how to convert inline to external.</a:t>
            </a:r>
          </a:p>
          <a:p>
            <a:r>
              <a:rPr kumimoji="1" lang="en-US" altLang="zh-CN" dirty="0" smtClean="0"/>
              <a:t>2:30 </a:t>
            </a:r>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11</a:t>
            </a:fld>
            <a:endParaRPr kumimoji="1" lang="zh-CN" altLang="en-US"/>
          </a:p>
        </p:txBody>
      </p:sp>
    </p:spTree>
    <p:extLst>
      <p:ext uri="{BB962C8B-B14F-4D97-AF65-F5344CB8AC3E}">
        <p14:creationId xmlns:p14="http://schemas.microsoft.com/office/powerpoint/2010/main" val="121357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Make sure stop at</a:t>
            </a:r>
            <a:r>
              <a:rPr kumimoji="1" lang="en-US" altLang="zh-CN" baseline="0" dirty="0" smtClean="0"/>
              <a:t> 12min. Now 11:30</a:t>
            </a:r>
            <a:endParaRPr kumimoji="1" lang="en-US" altLang="zh-CN" dirty="0" smtClean="0"/>
          </a:p>
          <a:p>
            <a:endParaRPr kumimoji="1" lang="en-US" altLang="zh-CN" dirty="0" smtClean="0"/>
          </a:p>
          <a:p>
            <a:r>
              <a:rPr kumimoji="1" lang="en-US" altLang="zh-CN" dirty="0" smtClean="0"/>
              <a:t>Design would take</a:t>
            </a:r>
            <a:r>
              <a:rPr kumimoji="1" lang="en-US" altLang="zh-CN" baseline="0" dirty="0" smtClean="0"/>
              <a:t> 8 </a:t>
            </a:r>
            <a:r>
              <a:rPr kumimoji="1" lang="en-US" altLang="zh-CN" baseline="0" dirty="0" err="1" smtClean="0"/>
              <a:t>mins</a:t>
            </a:r>
            <a:endParaRPr kumimoji="1" lang="en-US" altLang="zh-CN" baseline="0" dirty="0" smtClean="0"/>
          </a:p>
          <a:p>
            <a:r>
              <a:rPr kumimoji="1" lang="en-US" altLang="zh-CN" baseline="0" dirty="0" err="1" smtClean="0"/>
              <a:t>Evaluation+conclution</a:t>
            </a:r>
            <a:r>
              <a:rPr kumimoji="1" lang="en-US" altLang="zh-CN" baseline="0" dirty="0" smtClean="0"/>
              <a:t>: 5min</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12</a:t>
            </a:fld>
            <a:endParaRPr kumimoji="1" lang="zh-CN" altLang="en-US"/>
          </a:p>
        </p:txBody>
      </p:sp>
    </p:spTree>
    <p:extLst>
      <p:ext uri="{BB962C8B-B14F-4D97-AF65-F5344CB8AC3E}">
        <p14:creationId xmlns:p14="http://schemas.microsoft.com/office/powerpoint/2010/main" val="295744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Total 3:00</a:t>
            </a:r>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13</a:t>
            </a:fld>
            <a:endParaRPr kumimoji="1" lang="zh-CN" altLang="en-US"/>
          </a:p>
        </p:txBody>
      </p:sp>
    </p:spTree>
    <p:extLst>
      <p:ext uri="{BB962C8B-B14F-4D97-AF65-F5344CB8AC3E}">
        <p14:creationId xmlns:p14="http://schemas.microsoft.com/office/powerpoint/2010/main" val="329554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14</a:t>
            </a:fld>
            <a:endParaRPr kumimoji="1" lang="zh-CN" altLang="en-US"/>
          </a:p>
        </p:txBody>
      </p:sp>
    </p:spTree>
    <p:extLst>
      <p:ext uri="{BB962C8B-B14F-4D97-AF65-F5344CB8AC3E}">
        <p14:creationId xmlns:p14="http://schemas.microsoft.com/office/powerpoint/2010/main" val="315248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5</a:t>
            </a:r>
            <a:endParaRPr kumimoji="1" lang="en-US" altLang="zh-CN" baseline="0" dirty="0" smtClean="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15</a:t>
            </a:fld>
            <a:endParaRPr kumimoji="1" lang="zh-CN" altLang="en-US"/>
          </a:p>
        </p:txBody>
      </p:sp>
    </p:spTree>
    <p:extLst>
      <p:ext uri="{BB962C8B-B14F-4D97-AF65-F5344CB8AC3E}">
        <p14:creationId xmlns:p14="http://schemas.microsoft.com/office/powerpoint/2010/main" val="1805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16</a:t>
            </a:fld>
            <a:endParaRPr kumimoji="1" lang="zh-CN" altLang="en-US"/>
          </a:p>
        </p:txBody>
      </p:sp>
    </p:spTree>
    <p:extLst>
      <p:ext uri="{BB962C8B-B14F-4D97-AF65-F5344CB8AC3E}">
        <p14:creationId xmlns:p14="http://schemas.microsoft.com/office/powerpoint/2010/main" val="2634093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17</a:t>
            </a:fld>
            <a:endParaRPr kumimoji="1" lang="zh-CN" altLang="en-US"/>
          </a:p>
        </p:txBody>
      </p:sp>
    </p:spTree>
    <p:extLst>
      <p:ext uri="{BB962C8B-B14F-4D97-AF65-F5344CB8AC3E}">
        <p14:creationId xmlns:p14="http://schemas.microsoft.com/office/powerpoint/2010/main" val="3325558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18</a:t>
            </a:fld>
            <a:endParaRPr kumimoji="1" lang="zh-CN" altLang="en-US"/>
          </a:p>
        </p:txBody>
      </p:sp>
    </p:spTree>
    <p:extLst>
      <p:ext uri="{BB962C8B-B14F-4D97-AF65-F5344CB8AC3E}">
        <p14:creationId xmlns:p14="http://schemas.microsoft.com/office/powerpoint/2010/main" val="1037909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19</a:t>
            </a:fld>
            <a:endParaRPr kumimoji="1" lang="zh-CN" altLang="en-US"/>
          </a:p>
        </p:txBody>
      </p:sp>
    </p:spTree>
    <p:extLst>
      <p:ext uri="{BB962C8B-B14F-4D97-AF65-F5344CB8AC3E}">
        <p14:creationId xmlns:p14="http://schemas.microsoft.com/office/powerpoint/2010/main" val="71592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a:t>
            </a:fld>
            <a:endParaRPr kumimoji="1" lang="zh-CN" altLang="en-US"/>
          </a:p>
        </p:txBody>
      </p:sp>
    </p:spTree>
    <p:extLst>
      <p:ext uri="{BB962C8B-B14F-4D97-AF65-F5344CB8AC3E}">
        <p14:creationId xmlns:p14="http://schemas.microsoft.com/office/powerpoint/2010/main" val="2302397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baseline="0" dirty="0" smtClean="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20</a:t>
            </a:fld>
            <a:endParaRPr kumimoji="1" lang="zh-CN" altLang="en-US"/>
          </a:p>
        </p:txBody>
      </p:sp>
    </p:spTree>
    <p:extLst>
      <p:ext uri="{BB962C8B-B14F-4D97-AF65-F5344CB8AC3E}">
        <p14:creationId xmlns:p14="http://schemas.microsoft.com/office/powerpoint/2010/main" val="1165707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21</a:t>
            </a:fld>
            <a:endParaRPr kumimoji="1" lang="zh-CN" altLang="en-US"/>
          </a:p>
        </p:txBody>
      </p:sp>
    </p:spTree>
    <p:extLst>
      <p:ext uri="{BB962C8B-B14F-4D97-AF65-F5344CB8AC3E}">
        <p14:creationId xmlns:p14="http://schemas.microsoft.com/office/powerpoint/2010/main" val="237534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22</a:t>
            </a:fld>
            <a:endParaRPr kumimoji="1" lang="zh-CN" altLang="en-US"/>
          </a:p>
        </p:txBody>
      </p:sp>
    </p:spTree>
    <p:extLst>
      <p:ext uri="{BB962C8B-B14F-4D97-AF65-F5344CB8AC3E}">
        <p14:creationId xmlns:p14="http://schemas.microsoft.com/office/powerpoint/2010/main" val="352602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23</a:t>
            </a:fld>
            <a:endParaRPr kumimoji="1" lang="zh-CN" altLang="en-US"/>
          </a:p>
        </p:txBody>
      </p:sp>
    </p:spTree>
    <p:extLst>
      <p:ext uri="{BB962C8B-B14F-4D97-AF65-F5344CB8AC3E}">
        <p14:creationId xmlns:p14="http://schemas.microsoft.com/office/powerpoint/2010/main" val="515582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24</a:t>
            </a:fld>
            <a:endParaRPr kumimoji="1" lang="zh-CN" altLang="en-US"/>
          </a:p>
        </p:txBody>
      </p:sp>
    </p:spTree>
    <p:extLst>
      <p:ext uri="{BB962C8B-B14F-4D97-AF65-F5344CB8AC3E}">
        <p14:creationId xmlns:p14="http://schemas.microsoft.com/office/powerpoint/2010/main" val="3450689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25</a:t>
            </a:fld>
            <a:endParaRPr kumimoji="1" lang="zh-CN" altLang="en-US"/>
          </a:p>
        </p:txBody>
      </p:sp>
    </p:spTree>
    <p:extLst>
      <p:ext uri="{BB962C8B-B14F-4D97-AF65-F5344CB8AC3E}">
        <p14:creationId xmlns:p14="http://schemas.microsoft.com/office/powerpoint/2010/main" val="1285861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rest two should be refer to paper</a:t>
            </a:r>
          </a:p>
          <a:p>
            <a:endParaRPr kumimoji="1" lang="en-US" altLang="zh-CN" dirty="0" smtClean="0"/>
          </a:p>
          <a:p>
            <a:r>
              <a:rPr kumimoji="1" lang="en-US" altLang="zh-CN" dirty="0" smtClean="0"/>
              <a:t>There are three</a:t>
            </a:r>
            <a:r>
              <a:rPr kumimoji="1" lang="en-US" altLang="zh-CN" baseline="0" dirty="0" smtClean="0"/>
              <a:t> types of pre-included inline script: </a:t>
            </a:r>
          </a:p>
          <a:p>
            <a:r>
              <a:rPr kumimoji="1" lang="en-US" altLang="zh-CN" baseline="0" dirty="0" smtClean="0"/>
              <a:t>the inline scripts embedded in the script tag, shown in line 2,</a:t>
            </a:r>
          </a:p>
          <a:p>
            <a:r>
              <a:rPr kumimoji="1" lang="en-US" altLang="zh-CN" baseline="0" dirty="0" smtClean="0"/>
              <a:t>The inline event handler embedded in a tag attribute, shown in line 3.</a:t>
            </a:r>
          </a:p>
          <a:p>
            <a:r>
              <a:rPr kumimoji="1" lang="en-US" altLang="zh-CN" baseline="0" dirty="0" smtClean="0"/>
              <a:t>The inline script </a:t>
            </a:r>
            <a:r>
              <a:rPr kumimoji="1" lang="en-US" altLang="zh-CN" baseline="0" dirty="0" err="1" smtClean="0"/>
              <a:t>embeded</a:t>
            </a:r>
            <a:r>
              <a:rPr kumimoji="1" lang="en-US" altLang="zh-CN" baseline="0" dirty="0" smtClean="0"/>
              <a:t> through JavaScript URL scheme.</a:t>
            </a:r>
          </a:p>
          <a:p>
            <a:r>
              <a:rPr kumimoji="1" lang="en-US" altLang="zh-CN" baseline="0" dirty="0" smtClean="0"/>
              <a:t>Pre-included incline scripts are visible during </a:t>
            </a:r>
            <a:r>
              <a:rPr kumimoji="1" lang="en-US" altLang="zh-CN" baseline="0" dirty="0" err="1" smtClean="0"/>
              <a:t>rewritting</a:t>
            </a:r>
            <a:r>
              <a:rPr kumimoji="1" lang="en-US" altLang="zh-CN" baseline="0" dirty="0" smtClean="0"/>
              <a:t> phase. </a:t>
            </a:r>
          </a:p>
          <a:p>
            <a:r>
              <a:rPr kumimoji="1" lang="en-US" altLang="zh-CN" baseline="0" dirty="0" smtClean="0"/>
              <a:t>So during the rewriting phase, we match each inline script against templates, if matched, we put them into a trusted server where the script an associated </a:t>
            </a:r>
            <a:r>
              <a:rPr kumimoji="1" lang="en-US" altLang="zh-CN" baseline="0" dirty="0" err="1" smtClean="0"/>
              <a:t>url</a:t>
            </a:r>
            <a:r>
              <a:rPr kumimoji="1" lang="en-US" altLang="zh-CN" baseline="0" dirty="0" smtClean="0"/>
              <a:t> is allocated to that script. Last, we set the src attribute of the script tag as the </a:t>
            </a:r>
            <a:r>
              <a:rPr kumimoji="1" lang="en-US" altLang="zh-CN" baseline="0" dirty="0" err="1" smtClean="0"/>
              <a:t>url</a:t>
            </a:r>
            <a:r>
              <a:rPr kumimoji="1" lang="en-US" altLang="zh-CN" baseline="0" dirty="0" smtClean="0"/>
              <a:t>, transforming the inline script to external scripts. For inline event handlers and JavaScript URL scheme, they can be handled in a similar ways with two extra steps. </a:t>
            </a:r>
            <a:r>
              <a:rPr kumimoji="1" lang="en-US" altLang="zh-CN" baseline="0" dirty="0" err="1" smtClean="0"/>
              <a:t>Firtst</a:t>
            </a:r>
            <a:r>
              <a:rPr kumimoji="1" lang="en-US" altLang="zh-CN" baseline="0" dirty="0" smtClean="0"/>
              <a:t>, they need to be wrapped by a function and then this function needs to be registered as corresponding event handler.</a:t>
            </a:r>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26</a:t>
            </a:fld>
            <a:endParaRPr kumimoji="1" lang="zh-CN" altLang="en-US"/>
          </a:p>
        </p:txBody>
      </p:sp>
    </p:spTree>
    <p:extLst>
      <p:ext uri="{BB962C8B-B14F-4D97-AF65-F5344CB8AC3E}">
        <p14:creationId xmlns:p14="http://schemas.microsoft.com/office/powerpoint/2010/main" val="1828235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smtClean="0"/>
              <a:t>CSPAutogen</a:t>
            </a:r>
            <a:r>
              <a:rPr kumimoji="1" lang="en-US" altLang="zh-CN" dirty="0" smtClean="0"/>
              <a:t> can handle</a:t>
            </a:r>
            <a:r>
              <a:rPr kumimoji="1" lang="en-US" altLang="zh-CN" baseline="0" dirty="0" smtClean="0"/>
              <a:t> it by observing DOM-tree change because no matter how the scripts are generated, they have to modify DOM tree before being </a:t>
            </a:r>
            <a:r>
              <a:rPr kumimoji="1" lang="en-US" altLang="zh-CN" baseline="0" dirty="0" err="1" smtClean="0"/>
              <a:t>exected</a:t>
            </a:r>
            <a:r>
              <a:rPr kumimoji="1" lang="en-US" altLang="zh-CN" baseline="0" dirty="0" smtClean="0"/>
              <a:t> by browser.</a:t>
            </a:r>
          </a:p>
          <a:p>
            <a:endParaRPr kumimoji="1" lang="en-US" altLang="zh-CN" dirty="0" smtClean="0"/>
          </a:p>
          <a:p>
            <a:r>
              <a:rPr kumimoji="1" lang="en-US" altLang="zh-CN" dirty="0" smtClean="0"/>
              <a:t>Runtime-included JavaScript are included and executed during runtime by other </a:t>
            </a:r>
            <a:r>
              <a:rPr kumimoji="1" lang="en-US" altLang="zh-CN" dirty="0" err="1" smtClean="0"/>
              <a:t>JavaScripts</a:t>
            </a:r>
            <a:r>
              <a:rPr kumimoji="1" lang="en-US" altLang="zh-CN" dirty="0" smtClean="0"/>
              <a:t>.</a:t>
            </a:r>
          </a:p>
          <a:p>
            <a:r>
              <a:rPr kumimoji="1" lang="en-US" altLang="zh-CN" dirty="0" smtClean="0"/>
              <a:t>It’s Widely-used,</a:t>
            </a:r>
            <a:r>
              <a:rPr kumimoji="1" lang="en-US" altLang="zh-CN" baseline="0" dirty="0" smtClean="0"/>
              <a:t> but </a:t>
            </a:r>
            <a:r>
              <a:rPr kumimoji="1" lang="en-US" altLang="zh-CN" dirty="0" smtClean="0"/>
              <a:t>none existing works can handle.</a:t>
            </a:r>
            <a:r>
              <a:rPr kumimoji="1" lang="en-US" altLang="zh-CN" baseline="0" dirty="0" smtClean="0"/>
              <a:t> </a:t>
            </a:r>
          </a:p>
          <a:p>
            <a:r>
              <a:rPr kumimoji="1" lang="en-US" altLang="zh-CN" baseline="0" dirty="0" smtClean="0"/>
              <a:t>This is because the scripts are not visible </a:t>
            </a:r>
            <a:r>
              <a:rPr kumimoji="1" lang="en-US" altLang="zh-CN" dirty="0" smtClean="0"/>
              <a:t>until the codes are executed at client-side.</a:t>
            </a:r>
            <a:r>
              <a:rPr kumimoji="1" lang="en-US" altLang="zh-CN" baseline="0" dirty="0" smtClean="0"/>
              <a:t> Here is an example, the script first create a script tag and then set inline script to the tag, after that, the tag is appended back to the page’s DOM true, when it is done, the script will be executed.</a:t>
            </a:r>
          </a:p>
          <a:p>
            <a:endParaRPr kumimoji="1" lang="en-US" altLang="zh-CN" baseline="0" dirty="0" smtClean="0"/>
          </a:p>
          <a:p>
            <a:r>
              <a:rPr kumimoji="1" lang="en-US" altLang="zh-CN" baseline="0" dirty="0" smtClean="0"/>
              <a:t>For such case, no matter how it is included, a script tag has to be added to the DOM tree. Therefore, we can process runtime-</a:t>
            </a:r>
            <a:r>
              <a:rPr kumimoji="1" lang="en-US" altLang="zh-CN" baseline="0" dirty="0" err="1" smtClean="0"/>
              <a:t>inclded</a:t>
            </a:r>
            <a:r>
              <a:rPr kumimoji="1" lang="en-US" altLang="zh-CN" baseline="0" dirty="0" smtClean="0"/>
              <a:t> inline JS by observing DOM-tree change. And whenever a new script tag is crated, we can process them in a </a:t>
            </a:r>
            <a:r>
              <a:rPr kumimoji="1" lang="en-US" altLang="zh-CN" baseline="0" dirty="0" err="1" smtClean="0"/>
              <a:t>simlar</a:t>
            </a:r>
            <a:r>
              <a:rPr kumimoji="1" lang="en-US" altLang="zh-CN" baseline="0" dirty="0" smtClean="0"/>
              <a:t> way as pre-included inline script.</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27</a:t>
            </a:fld>
            <a:endParaRPr kumimoji="1" lang="zh-CN" altLang="en-US"/>
          </a:p>
        </p:txBody>
      </p:sp>
    </p:spTree>
    <p:extLst>
      <p:ext uri="{BB962C8B-B14F-4D97-AF65-F5344CB8AC3E}">
        <p14:creationId xmlns:p14="http://schemas.microsoft.com/office/powerpoint/2010/main" val="1291330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Here is the details. During</a:t>
            </a:r>
            <a:r>
              <a:rPr kumimoji="1" lang="en-US" altLang="zh-CN" baseline="0" dirty="0" smtClean="0"/>
              <a:t> runtime-phase, our library </a:t>
            </a:r>
            <a:r>
              <a:rPr kumimoji="1" lang="en-US" altLang="zh-CN" baseline="0" dirty="0" err="1" smtClean="0"/>
              <a:t>wil</a:t>
            </a:r>
            <a:r>
              <a:rPr kumimoji="1" lang="en-US" altLang="zh-CN" baseline="0" dirty="0" smtClean="0"/>
              <a:t> register an observer to observe the DOM tree change when the page is ready. Whenever a new script tag with inline script is detected, we will extract the inline script and use it to match against the templates. If matched, the script will be sent to the website’s trusted server. Where a </a:t>
            </a:r>
            <a:r>
              <a:rPr kumimoji="1" lang="en-US" altLang="zh-CN" baseline="0" dirty="0" err="1" smtClean="0"/>
              <a:t>url</a:t>
            </a:r>
            <a:r>
              <a:rPr kumimoji="1" lang="en-US" altLang="zh-CN" baseline="0" dirty="0" smtClean="0"/>
              <a:t> is created for this script.  Then the server will returns the </a:t>
            </a:r>
            <a:r>
              <a:rPr kumimoji="1" lang="en-US" altLang="zh-CN" baseline="0" dirty="0" err="1" smtClean="0"/>
              <a:t>url</a:t>
            </a:r>
            <a:r>
              <a:rPr kumimoji="1" lang="en-US" altLang="zh-CN" baseline="0" dirty="0" smtClean="0"/>
              <a:t> back to client-side library, which will use the </a:t>
            </a:r>
            <a:r>
              <a:rPr kumimoji="1" lang="en-US" altLang="zh-CN" baseline="0" dirty="0" err="1" smtClean="0"/>
              <a:t>url</a:t>
            </a:r>
            <a:r>
              <a:rPr kumimoji="1" lang="en-US" altLang="zh-CN" baseline="0" dirty="0" smtClean="0"/>
              <a:t> to add a new </a:t>
            </a:r>
            <a:r>
              <a:rPr kumimoji="1" lang="en-US" altLang="zh-CN" baseline="0" dirty="0" err="1" smtClean="0"/>
              <a:t>exteal</a:t>
            </a:r>
            <a:r>
              <a:rPr kumimoji="1" lang="en-US" altLang="zh-CN" baseline="0" dirty="0" smtClean="0"/>
              <a:t> script tag to the DOM tree. Since the script trusted server is specified in the CSP’s whitelist, the external script will be executed.</a:t>
            </a:r>
          </a:p>
          <a:p>
            <a:r>
              <a:rPr kumimoji="1" lang="en-US" altLang="zh-CN" baseline="0" dirty="0" smtClean="0"/>
              <a:t>This process is </a:t>
            </a:r>
            <a:r>
              <a:rPr kumimoji="1" lang="en-US" altLang="zh-CN" baseline="0" dirty="0" err="1" smtClean="0"/>
              <a:t>asynchronized</a:t>
            </a:r>
            <a:r>
              <a:rPr kumimoji="1" lang="en-US" altLang="zh-CN" baseline="0" dirty="0" smtClean="0"/>
              <a:t>. However, all the </a:t>
            </a:r>
            <a:r>
              <a:rPr kumimoji="1" lang="en-US" altLang="zh-CN" baseline="0" dirty="0" err="1" smtClean="0"/>
              <a:t>runime-inlucded</a:t>
            </a:r>
            <a:r>
              <a:rPr kumimoji="1" lang="en-US" altLang="zh-CN" baseline="0" dirty="0" smtClean="0"/>
              <a:t> scripts are synchronized, so it won’t break the website’s functionality.</a:t>
            </a:r>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28</a:t>
            </a:fld>
            <a:endParaRPr kumimoji="1" lang="zh-CN" altLang="en-US"/>
          </a:p>
        </p:txBody>
      </p:sp>
    </p:spTree>
    <p:extLst>
      <p:ext uri="{BB962C8B-B14F-4D97-AF65-F5344CB8AC3E}">
        <p14:creationId xmlns:p14="http://schemas.microsoft.com/office/powerpoint/2010/main" val="2038053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Non-nested objects as backup.</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29</a:t>
            </a:fld>
            <a:endParaRPr kumimoji="1" lang="zh-CN" altLang="en-US"/>
          </a:p>
        </p:txBody>
      </p:sp>
    </p:spTree>
    <p:extLst>
      <p:ext uri="{BB962C8B-B14F-4D97-AF65-F5344CB8AC3E}">
        <p14:creationId xmlns:p14="http://schemas.microsoft.com/office/powerpoint/2010/main" val="109175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3</a:t>
            </a:fld>
            <a:endParaRPr kumimoji="1" lang="zh-CN" altLang="en-US"/>
          </a:p>
        </p:txBody>
      </p:sp>
    </p:spTree>
    <p:extLst>
      <p:ext uri="{BB962C8B-B14F-4D97-AF65-F5344CB8AC3E}">
        <p14:creationId xmlns:p14="http://schemas.microsoft.com/office/powerpoint/2010/main" val="2465941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backup</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30</a:t>
            </a:fld>
            <a:endParaRPr kumimoji="1" lang="zh-CN" altLang="en-US"/>
          </a:p>
        </p:txBody>
      </p:sp>
    </p:spTree>
    <p:extLst>
      <p:ext uri="{BB962C8B-B14F-4D97-AF65-F5344CB8AC3E}">
        <p14:creationId xmlns:p14="http://schemas.microsoft.com/office/powerpoint/2010/main" val="1769254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backup</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31</a:t>
            </a:fld>
            <a:endParaRPr kumimoji="1" lang="zh-CN" altLang="en-US"/>
          </a:p>
        </p:txBody>
      </p:sp>
    </p:spTree>
    <p:extLst>
      <p:ext uri="{BB962C8B-B14F-4D97-AF65-F5344CB8AC3E}">
        <p14:creationId xmlns:p14="http://schemas.microsoft.com/office/powerpoint/2010/main" val="2054602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There</a:t>
            </a:r>
            <a:r>
              <a:rPr kumimoji="1" lang="en-US" altLang="zh-CN" baseline="0" dirty="0" smtClean="0"/>
              <a:t> are three ways to deploy CSPAutoGen. The idea way is server deployment: deploying at the gateway of a website, such as </a:t>
            </a:r>
            <a:r>
              <a:rPr kumimoji="1" lang="en-US" altLang="zh-CN" baseline="0" dirty="0" err="1" smtClean="0"/>
              <a:t>implemnted</a:t>
            </a:r>
            <a:r>
              <a:rPr kumimoji="1" lang="en-US" altLang="zh-CN" baseline="0" dirty="0" smtClean="0"/>
              <a:t> as an Apache module. It requires server support, but such deployment can guarantee a clean training set and achieve a high code coverage, if source code or test cases are given.</a:t>
            </a:r>
          </a:p>
          <a:p>
            <a:r>
              <a:rPr kumimoji="1" lang="en-US" altLang="zh-CN" baseline="0" dirty="0" smtClean="0"/>
              <a:t>Also, it can be deployed as a middlebox, such as on the gateway of a school or organization. It doesn’t require server support, but it requires manual review to guarantee the training set is clean; and how to achieve a high code coverage is a challenging task.</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33</a:t>
            </a:fld>
            <a:endParaRPr kumimoji="1" lang="zh-CN" altLang="en-US"/>
          </a:p>
        </p:txBody>
      </p:sp>
    </p:spTree>
    <p:extLst>
      <p:ext uri="{BB962C8B-B14F-4D97-AF65-F5344CB8AC3E}">
        <p14:creationId xmlns:p14="http://schemas.microsoft.com/office/powerpoint/2010/main" val="368066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Then we want to measure</a:t>
            </a:r>
            <a:r>
              <a:rPr lang="en-US" altLang="zh-CN" baseline="0" dirty="0" smtClean="0"/>
              <a:t> how long a template can achieve a high matching rate without updating.</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In the first experiment, we select six popular websites. For each website, we crawled their webpages on four different days, 1/1, 2/1, 3/1 and 4/1. We used the data created in J1 to build templates and then use the templates to match scripts </a:t>
            </a:r>
            <a:r>
              <a:rPr lang="en-US" altLang="zh-CN" baseline="0" dirty="0" err="1" smtClean="0"/>
              <a:t>captrued</a:t>
            </a:r>
            <a:r>
              <a:rPr lang="en-US" altLang="zh-CN" baseline="0" dirty="0" smtClean="0"/>
              <a:t> in the remaining three days. In this </a:t>
            </a:r>
            <a:r>
              <a:rPr lang="en-US" altLang="zh-CN" baseline="0" dirty="0" err="1" smtClean="0"/>
              <a:t>expriment</a:t>
            </a:r>
            <a:r>
              <a:rPr lang="en-US" altLang="zh-CN" baseline="0" dirty="0" smtClean="0"/>
              <a:t>, the size of training and testing set are both 2000.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err="1" smtClean="0"/>
              <a:t>Amazon,CNN</a:t>
            </a:r>
            <a:r>
              <a:rPr lang="en-US" altLang="zh-CN" baseline="0" dirty="0" smtClean="0"/>
              <a:t> and Facebook can maintain a high rate for three month;</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Yahoo and </a:t>
            </a:r>
            <a:r>
              <a:rPr lang="en-US" altLang="zh-CN" baseline="0" dirty="0" err="1" smtClean="0"/>
              <a:t>Reddit’s</a:t>
            </a:r>
            <a:r>
              <a:rPr lang="en-US" altLang="zh-CN" baseline="0" dirty="0" smtClean="0"/>
              <a:t> template works well for two month.</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Google needs to update every month.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The second experiment, we want to measure the template robustness on web frameworks. We chose six popular open source frameworks. For each of them, we </a:t>
            </a:r>
            <a:r>
              <a:rPr lang="en-US" altLang="zh-CN" baseline="0" dirty="0" err="1" smtClean="0"/>
              <a:t>chosse</a:t>
            </a:r>
            <a:r>
              <a:rPr lang="en-US" altLang="zh-CN" baseline="0" dirty="0" smtClean="0"/>
              <a:t> three popular versions, V1, v2 and V3, v1 being the oldest version and v3 being the latest version. Then we build two templates, one with the v1’s data and the other with version 2’s data. Next, we used the two templates to match version 3’s scripts, shown in the last two </a:t>
            </a:r>
            <a:r>
              <a:rPr lang="en-US" altLang="zh-CN" baseline="0" dirty="0" err="1" smtClean="0"/>
              <a:t>colums</a:t>
            </a:r>
            <a:r>
              <a:rPr lang="en-US" altLang="zh-CN" baseline="0" dirty="0" smtClean="0"/>
              <a:t>. The results show that using V2 template to match V3 scripts can achieve an acceptable matching rate. The median value of the duration between V2 and V3 is 90 days, meaning that on average, the template can work 90 days without updating.</a:t>
            </a:r>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34</a:t>
            </a:fld>
            <a:endParaRPr kumimoji="1" lang="zh-CN" altLang="en-US"/>
          </a:p>
        </p:txBody>
      </p:sp>
    </p:spTree>
    <p:extLst>
      <p:ext uri="{BB962C8B-B14F-4D97-AF65-F5344CB8AC3E}">
        <p14:creationId xmlns:p14="http://schemas.microsoft.com/office/powerpoint/2010/main" val="2375349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Finer-grained</a:t>
            </a:r>
          </a:p>
          <a:p>
            <a:r>
              <a:rPr kumimoji="1" lang="en-US" altLang="zh-CN" dirty="0" smtClean="0"/>
              <a:t>Shouldn’t sacrifice security for compatibility.</a:t>
            </a:r>
          </a:p>
          <a:p>
            <a:r>
              <a:rPr kumimoji="1" lang="en-US" altLang="zh-CN" dirty="0" smtClean="0"/>
              <a:t>1:15</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35</a:t>
            </a:fld>
            <a:endParaRPr kumimoji="1" lang="zh-CN" altLang="en-US"/>
          </a:p>
        </p:txBody>
      </p:sp>
    </p:spTree>
    <p:extLst>
      <p:ext uri="{BB962C8B-B14F-4D97-AF65-F5344CB8AC3E}">
        <p14:creationId xmlns:p14="http://schemas.microsoft.com/office/powerpoint/2010/main" val="129329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baseline="0" dirty="0" smtClean="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4</a:t>
            </a:fld>
            <a:endParaRPr kumimoji="1" lang="zh-CN" altLang="en-US"/>
          </a:p>
        </p:txBody>
      </p:sp>
    </p:spTree>
    <p:extLst>
      <p:ext uri="{BB962C8B-B14F-4D97-AF65-F5344CB8AC3E}">
        <p14:creationId xmlns:p14="http://schemas.microsoft.com/office/powerpoint/2010/main" val="168323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5</a:t>
            </a:fld>
            <a:endParaRPr kumimoji="1" lang="zh-CN" altLang="en-US"/>
          </a:p>
        </p:txBody>
      </p:sp>
    </p:spTree>
    <p:extLst>
      <p:ext uri="{BB962C8B-B14F-4D97-AF65-F5344CB8AC3E}">
        <p14:creationId xmlns:p14="http://schemas.microsoft.com/office/powerpoint/2010/main" val="423186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Keep</a:t>
            </a:r>
            <a:r>
              <a:rPr kumimoji="1" lang="en-US" altLang="zh-CN" baseline="0" dirty="0" smtClean="0"/>
              <a:t> within 5-6 min</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6</a:t>
            </a:fld>
            <a:endParaRPr kumimoji="1" lang="zh-CN" altLang="en-US"/>
          </a:p>
        </p:txBody>
      </p:sp>
    </p:spTree>
    <p:extLst>
      <p:ext uri="{BB962C8B-B14F-4D97-AF65-F5344CB8AC3E}">
        <p14:creationId xmlns:p14="http://schemas.microsoft.com/office/powerpoint/2010/main" val="393744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Finer-grained</a:t>
            </a:r>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7</a:t>
            </a:fld>
            <a:endParaRPr kumimoji="1" lang="zh-CN" altLang="en-US"/>
          </a:p>
        </p:txBody>
      </p:sp>
    </p:spTree>
    <p:extLst>
      <p:ext uri="{BB962C8B-B14F-4D97-AF65-F5344CB8AC3E}">
        <p14:creationId xmlns:p14="http://schemas.microsoft.com/office/powerpoint/2010/main" val="129329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for each website, it build templates that infer scripts structures and contained data's type, and then uses the templates to make CSP more infer-grained.</a:t>
            </a:r>
            <a:endParaRPr kumimoji="1" lang="zh-CN" altLang="en-US" dirty="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8</a:t>
            </a:fld>
            <a:endParaRPr kumimoji="1" lang="zh-CN" altLang="en-US"/>
          </a:p>
        </p:txBody>
      </p:sp>
    </p:spTree>
    <p:extLst>
      <p:ext uri="{BB962C8B-B14F-4D97-AF65-F5344CB8AC3E}">
        <p14:creationId xmlns:p14="http://schemas.microsoft.com/office/powerpoint/2010/main" val="38506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Should</a:t>
            </a:r>
            <a:r>
              <a:rPr kumimoji="1" lang="en-US" altLang="zh-CN" baseline="0" dirty="0" smtClean="0"/>
              <a:t> use less than 7 </a:t>
            </a:r>
            <a:r>
              <a:rPr kumimoji="1" lang="en-US" altLang="zh-CN" baseline="0" dirty="0" err="1" smtClean="0"/>
              <a:t>mins</a:t>
            </a:r>
            <a:r>
              <a:rPr kumimoji="1" lang="en-US" altLang="zh-CN" baseline="0" dirty="0" smtClean="0"/>
              <a:t>.</a:t>
            </a:r>
            <a:endParaRPr kumimoji="1" lang="en-US" altLang="zh-CN" dirty="0" smtClean="0"/>
          </a:p>
          <a:p>
            <a:r>
              <a:rPr kumimoji="1" lang="en-US" altLang="zh-CN" dirty="0" smtClean="0"/>
              <a:t>Needs to finish in 5 </a:t>
            </a:r>
            <a:r>
              <a:rPr kumimoji="1" lang="en-US" altLang="zh-CN" dirty="0" err="1" smtClean="0"/>
              <a:t>mins</a:t>
            </a:r>
            <a:r>
              <a:rPr kumimoji="1" lang="en-US" altLang="zh-CN" baseline="0" dirty="0" smtClean="0"/>
              <a:t> (arch part)</a:t>
            </a:r>
          </a:p>
          <a:p>
            <a:endParaRPr kumimoji="1" lang="en-US" altLang="zh-CN" dirty="0" smtClean="0"/>
          </a:p>
        </p:txBody>
      </p:sp>
      <p:sp>
        <p:nvSpPr>
          <p:cNvPr id="4" name="幻灯片编号占位符 3"/>
          <p:cNvSpPr>
            <a:spLocks noGrp="1"/>
          </p:cNvSpPr>
          <p:nvPr>
            <p:ph type="sldNum" sz="quarter" idx="10"/>
          </p:nvPr>
        </p:nvSpPr>
        <p:spPr/>
        <p:txBody>
          <a:bodyPr/>
          <a:lstStyle/>
          <a:p>
            <a:fld id="{1F1622A4-405F-A94B-BB17-A4FF09B0E66D}" type="slidenum">
              <a:rPr kumimoji="1" lang="zh-CN" altLang="en-US" smtClean="0"/>
              <a:t>9</a:t>
            </a:fld>
            <a:endParaRPr kumimoji="1" lang="zh-CN" altLang="en-US"/>
          </a:p>
        </p:txBody>
      </p:sp>
    </p:spTree>
    <p:extLst>
      <p:ext uri="{BB962C8B-B14F-4D97-AF65-F5344CB8AC3E}">
        <p14:creationId xmlns:p14="http://schemas.microsoft.com/office/powerpoint/2010/main" val="428504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6A708A-5DA7-6443-9341-B9B95EE32842}" type="datetime1">
              <a:rPr kumimoji="1" lang="en-US" altLang="zh-CN" smtClean="0"/>
              <a:t>10/26/16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zh-CN" altLang="en-US" smtClean="0"/>
              <a:t>单击此处编辑母版标题样式</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zh-CN" altLang="en-US" smtClean="0"/>
              <a:t>单击此处编辑母版标题样式</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88B2CBE-BDD4-1744-ADAF-5B2118C1D0D2}" type="datetime1">
              <a:rPr kumimoji="1" lang="en-US" altLang="zh-CN" smtClean="0"/>
              <a:t>10/26/16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zh-CN" altLang="en-US" smtClean="0"/>
              <a:t>单击此处编辑母版标题样式</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086565E-14DB-6C45-815D-544D74BD493E}" type="datetime1">
              <a:rPr kumimoji="1" lang="en-US" altLang="zh-CN" smtClean="0"/>
              <a:t>10/26/16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带标题，可选)">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zh-CN" altLang="en-US" smtClean="0"/>
              <a:t>单击此处编辑母版标题样式</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21A7765-9CEA-F843-98DD-3BB638D9C4F5}" type="datetime1">
              <a:rPr kumimoji="1" lang="en-US" altLang="zh-CN" smtClean="0"/>
              <a:t>10/26/16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内容、图片和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4C907765-A918-B245-B425-A81266C5958C}" type="datetime1">
              <a:rPr kumimoji="1" lang="en-US" altLang="zh-CN" smtClean="0"/>
              <a:t>10/26/16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zh-CN" altLang="en-US" smtClean="0"/>
              <a:t>单击此处编辑母版标题样式</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zh-CN" altLang="en-US" smtClean="0"/>
              <a:t>将图片拖动到占位符，或单击添加图标</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张图片(带标题)">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zh-CN" altLang="en-US" smtClean="0"/>
              <a:t>单击此处编辑母版标题样式</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BDBAE1E-840C-294A-B781-DCBBC7B036EF}" type="datetime1">
              <a:rPr kumimoji="1" lang="en-US" altLang="zh-CN" smtClean="0"/>
              <a:t>10/26/16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0E1B5DB0-BC52-9D43-9A66-C01F509AB667}" type="datetime1">
              <a:rPr kumimoji="1" lang="en-US" altLang="zh-CN" smtClean="0"/>
              <a:t>10/26/16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6C0359C-B2D7-B846-B254-1D832D5FC4A6}" type="datetime1">
              <a:rPr kumimoji="1" lang="en-US" altLang="zh-CN" smtClean="0"/>
              <a:t>10/26/16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7A7AA156-E06F-404B-80FC-977E0BC0DE09}" type="datetime1">
              <a:rPr kumimoji="1" lang="en-US" altLang="zh-CN" smtClean="0"/>
              <a:t>10/26/16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幻灯片(带图片)">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6AB2BA51-907A-224B-8DEA-9F137F9EB0BB}" type="datetime1">
              <a:rPr kumimoji="1" lang="en-US" altLang="zh-CN" smtClean="0"/>
              <a:t>10/26/16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zh-CN" altLang="en-US" smtClean="0"/>
              <a:t>将图片拖动到占位符，或单击添加图标</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zh-CN" altLang="en-US" smtClean="0"/>
              <a:t>单击此处编辑母版标题样式</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zh-CN" altLang="en-US" smtClean="0"/>
              <a:t>单击此处编辑母版标题样式</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zh-CN" altLang="en-US" smtClean="0"/>
              <a:t>单击此处编辑母版文本样式</a:t>
            </a:r>
          </a:p>
        </p:txBody>
      </p:sp>
      <p:sp>
        <p:nvSpPr>
          <p:cNvPr id="4" name="Date Placeholder 3"/>
          <p:cNvSpPr>
            <a:spLocks noGrp="1"/>
          </p:cNvSpPr>
          <p:nvPr>
            <p:ph type="dt" sz="half" idx="10"/>
          </p:nvPr>
        </p:nvSpPr>
        <p:spPr/>
        <p:txBody>
          <a:bodyPr/>
          <a:lstStyle/>
          <a:p>
            <a:fld id="{7BAEC07A-526B-984F-B905-1356BE704A80}" type="datetime1">
              <a:rPr kumimoji="1" lang="en-US" altLang="zh-CN" smtClean="0"/>
              <a:t>10/26/16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节(带图片)">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zh-CN" altLang="en-US" smtClean="0"/>
              <a:t>将图片拖动到占位符，或单击添加图标</a:t>
            </a:r>
            <a:endParaRPr/>
          </a:p>
        </p:txBody>
      </p:sp>
      <p:sp>
        <p:nvSpPr>
          <p:cNvPr id="4" name="Date Placeholder 3"/>
          <p:cNvSpPr>
            <a:spLocks noGrp="1"/>
          </p:cNvSpPr>
          <p:nvPr>
            <p:ph type="dt" sz="half" idx="10"/>
          </p:nvPr>
        </p:nvSpPr>
        <p:spPr/>
        <p:txBody>
          <a:bodyPr/>
          <a:lstStyle/>
          <a:p>
            <a:fld id="{27644818-10E6-6F47-BE69-232E1B3E8A91}" type="datetime1">
              <a:rPr kumimoji="1" lang="en-US" altLang="zh-CN" smtClean="0"/>
              <a:t>10/26/16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zh-CN" altLang="en-US" smtClean="0"/>
              <a:t>单击此处编辑母版标题样式</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1C50E79A-D4B6-6D4D-A129-7ABBFF1FB7AD}" type="datetime1">
              <a:rPr kumimoji="1" lang="en-US" altLang="zh-CN" smtClean="0"/>
              <a:t>10/26/16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zh-CN" altLang="en-US" smtClean="0"/>
              <a:t>单击此处编辑母版标题样式</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7" name="Date Placeholder 6"/>
          <p:cNvSpPr>
            <a:spLocks noGrp="1"/>
          </p:cNvSpPr>
          <p:nvPr>
            <p:ph type="dt" sz="half" idx="10"/>
          </p:nvPr>
        </p:nvSpPr>
        <p:spPr/>
        <p:txBody>
          <a:bodyPr/>
          <a:lstStyle/>
          <a:p>
            <a:fld id="{ACC233EA-6136-9D4A-A1AA-6EB87456FF2E}" type="datetime1">
              <a:rPr kumimoji="1" lang="en-US" altLang="zh-CN" smtClean="0"/>
              <a:t>10/26/16</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zh-CN" altLang="en-US" smtClean="0"/>
              <a:t>单击此处编辑母版标题样式</a:t>
            </a:r>
            <a:endParaRPr/>
          </a:p>
        </p:txBody>
      </p:sp>
      <p:sp>
        <p:nvSpPr>
          <p:cNvPr id="3" name="Date Placeholder 2"/>
          <p:cNvSpPr>
            <a:spLocks noGrp="1"/>
          </p:cNvSpPr>
          <p:nvPr>
            <p:ph type="dt" sz="half" idx="10"/>
          </p:nvPr>
        </p:nvSpPr>
        <p:spPr/>
        <p:txBody>
          <a:bodyPr/>
          <a:lstStyle/>
          <a:p>
            <a:fld id="{1B3F166E-3B71-6540-84E0-3F2ECA5E8C8F}" type="datetime1">
              <a:rPr kumimoji="1" lang="en-US" altLang="zh-CN" smtClean="0"/>
              <a:t>10/26/16</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BF110-F83D-884B-AA13-15FA6467A2ED}" type="datetime1">
              <a:rPr kumimoji="1" lang="en-US" altLang="zh-CN" smtClean="0"/>
              <a:t>10/26/16</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6CE28E1-84E0-8148-A0A3-AC0385F819F2}" type="slidenum">
              <a:rPr kumimoji="1" lang="zh-CN" altLang="en-US" smtClean="0"/>
              <a:t>‹#›</a:t>
            </a:fld>
            <a:endParaRPr kumimoji="1" lang="zh-CN" alt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2195A7C1-6FF4-D841-9142-38FD9FC1A1AF}" type="datetime1">
              <a:rPr kumimoji="1" lang="en-US" altLang="zh-CN" smtClean="0"/>
              <a:t>10/26/16</a:t>
            </a:fld>
            <a:endParaRPr kumimoji="1" lang="zh-CN" alt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kumimoji="1" lang="zh-CN" alt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36CE28E1-84E0-8148-A0A3-AC0385F819F2}" type="slidenum">
              <a:rPr kumimoji="1" lang="zh-CN" altLang="en-US" smtClean="0"/>
              <a:t>‹#›</a:t>
            </a:fld>
            <a:endParaRPr kumimoji="1" lang="zh-CN" alt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zh-CN" altLang="en-US" smtClean="0"/>
              <a:t>单击此处编辑母版标题样式</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s://goo.gl/wWtNfE" TargetMode="External"/><Relationship Id="rId4" Type="http://schemas.openxmlformats.org/officeDocument/2006/relationships/hyperlink" Target="http://list.cs.northwestern.edu/" TargetMode="External"/><Relationship Id="rId5" Type="http://schemas.openxmlformats.org/officeDocument/2006/relationships/hyperlink" Target="http://www.yinzhicao.org/"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hyperlink" Target="http://domainA.csp.com/hash.js" TargetMode="External"/><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png"/><Relationship Id="rId5" Type="http://schemas.openxmlformats.org/officeDocument/2006/relationships/image" Target="../media/image25.png"/><Relationship Id="rId6" Type="http://schemas.openxmlformats.org/officeDocument/2006/relationships/image" Target="../media/image31.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1340" y="564516"/>
            <a:ext cx="8722659" cy="1212589"/>
          </a:xfrm>
        </p:spPr>
        <p:txBody>
          <a:bodyPr>
            <a:noAutofit/>
          </a:bodyPr>
          <a:lstStyle/>
          <a:p>
            <a:r>
              <a:rPr kumimoji="1" lang="en-US" altLang="zh-CN" sz="3000" dirty="0"/>
              <a:t>CSPAutoGen: Black-box Enforcement of Content </a:t>
            </a:r>
            <a:r>
              <a:rPr kumimoji="1" lang="en-US" altLang="zh-CN" sz="3000" dirty="0" smtClean="0"/>
              <a:t>Security Policy </a:t>
            </a:r>
            <a:r>
              <a:rPr kumimoji="1" lang="en-US" altLang="zh-CN" sz="3000" dirty="0"/>
              <a:t>upon Real-world Websites</a:t>
            </a:r>
            <a:endParaRPr kumimoji="1" lang="zh-CN" altLang="en-US" sz="3000" dirty="0"/>
          </a:p>
        </p:txBody>
      </p:sp>
      <p:sp>
        <p:nvSpPr>
          <p:cNvPr id="3" name="副标题 2"/>
          <p:cNvSpPr>
            <a:spLocks noGrp="1"/>
          </p:cNvSpPr>
          <p:nvPr>
            <p:ph type="subTitle" idx="1"/>
          </p:nvPr>
        </p:nvSpPr>
        <p:spPr>
          <a:xfrm>
            <a:off x="421340" y="2651908"/>
            <a:ext cx="7139695" cy="1176223"/>
          </a:xfrm>
        </p:spPr>
        <p:txBody>
          <a:bodyPr>
            <a:noAutofit/>
          </a:bodyPr>
          <a:lstStyle/>
          <a:p>
            <a:pPr algn="ctr"/>
            <a:r>
              <a:rPr kumimoji="1" lang="en-US" altLang="zh-CN" sz="3200" dirty="0" smtClean="0">
                <a:solidFill>
                  <a:schemeClr val="tx1"/>
                </a:solidFill>
              </a:rPr>
              <a:t>Xiang Pan</a:t>
            </a:r>
            <a:r>
              <a:rPr kumimoji="1" lang="en-US" altLang="zh-CN" sz="3200" baseline="30000" dirty="0" smtClean="0">
                <a:solidFill>
                  <a:schemeClr val="tx1"/>
                </a:solidFill>
              </a:rPr>
              <a:t>1</a:t>
            </a:r>
            <a:r>
              <a:rPr kumimoji="1" lang="en-US" altLang="zh-CN" sz="3200" dirty="0" smtClean="0">
                <a:solidFill>
                  <a:schemeClr val="tx1"/>
                </a:solidFill>
              </a:rPr>
              <a:t>, </a:t>
            </a:r>
            <a:r>
              <a:rPr kumimoji="1" lang="en-US" altLang="zh-CN" sz="3200" dirty="0" err="1" smtClean="0">
                <a:solidFill>
                  <a:schemeClr val="tx1"/>
                </a:solidFill>
              </a:rPr>
              <a:t>Yinzhi</a:t>
            </a:r>
            <a:r>
              <a:rPr kumimoji="1" lang="en-US" altLang="zh-CN" sz="3200" dirty="0" smtClean="0">
                <a:solidFill>
                  <a:schemeClr val="tx1"/>
                </a:solidFill>
              </a:rPr>
              <a:t> Cao</a:t>
            </a:r>
            <a:r>
              <a:rPr kumimoji="1" lang="en-US" altLang="zh-CN" sz="3200" baseline="30000" dirty="0" smtClean="0">
                <a:solidFill>
                  <a:schemeClr val="tx1"/>
                </a:solidFill>
              </a:rPr>
              <a:t>2</a:t>
            </a:r>
            <a:r>
              <a:rPr kumimoji="1" lang="en-US" altLang="zh-CN" sz="3200" dirty="0" smtClean="0">
                <a:solidFill>
                  <a:schemeClr val="tx1"/>
                </a:solidFill>
              </a:rPr>
              <a:t>, </a:t>
            </a:r>
            <a:r>
              <a:rPr kumimoji="1" lang="en-US" altLang="zh-CN" sz="3200" dirty="0" err="1" smtClean="0">
                <a:solidFill>
                  <a:schemeClr val="tx1"/>
                </a:solidFill>
              </a:rPr>
              <a:t>Shuangping</a:t>
            </a:r>
            <a:r>
              <a:rPr kumimoji="1" lang="en-US" altLang="zh-CN" sz="3200" dirty="0" smtClean="0">
                <a:solidFill>
                  <a:schemeClr val="tx1"/>
                </a:solidFill>
              </a:rPr>
              <a:t> Liu</a:t>
            </a:r>
            <a:r>
              <a:rPr kumimoji="1" lang="en-US" altLang="zh-CN" sz="3200" baseline="30000" dirty="0" smtClean="0">
                <a:solidFill>
                  <a:schemeClr val="tx1"/>
                </a:solidFill>
              </a:rPr>
              <a:t>1</a:t>
            </a:r>
            <a:r>
              <a:rPr kumimoji="1" lang="en-US" altLang="zh-CN" sz="3200" dirty="0" smtClean="0">
                <a:solidFill>
                  <a:schemeClr val="tx1"/>
                </a:solidFill>
              </a:rPr>
              <a:t>, </a:t>
            </a:r>
          </a:p>
          <a:p>
            <a:r>
              <a:rPr kumimoji="1" lang="en-US" altLang="zh-CN" sz="3200" dirty="0" smtClean="0">
                <a:solidFill>
                  <a:schemeClr val="tx1"/>
                </a:solidFill>
              </a:rPr>
              <a:t> Yu Zhou</a:t>
            </a:r>
            <a:r>
              <a:rPr kumimoji="1" lang="en-US" altLang="zh-CN" sz="3200" baseline="30000" dirty="0" smtClean="0">
                <a:solidFill>
                  <a:schemeClr val="tx1"/>
                </a:solidFill>
              </a:rPr>
              <a:t>1</a:t>
            </a:r>
            <a:r>
              <a:rPr kumimoji="1" lang="en-US" altLang="zh-CN" sz="3200" dirty="0" smtClean="0">
                <a:solidFill>
                  <a:schemeClr val="tx1"/>
                </a:solidFill>
              </a:rPr>
              <a:t>, Yan Chen</a:t>
            </a:r>
            <a:r>
              <a:rPr kumimoji="1" lang="en-US" altLang="zh-CN" sz="3200" baseline="30000" dirty="0" smtClean="0">
                <a:solidFill>
                  <a:schemeClr val="tx1"/>
                </a:solidFill>
              </a:rPr>
              <a:t>1,3</a:t>
            </a:r>
            <a:r>
              <a:rPr kumimoji="1" lang="en-US" altLang="zh-CN" sz="3200" dirty="0" smtClean="0">
                <a:solidFill>
                  <a:schemeClr val="tx1"/>
                </a:solidFill>
              </a:rPr>
              <a:t>,  </a:t>
            </a:r>
            <a:r>
              <a:rPr kumimoji="1" lang="en-US" altLang="zh-CN" sz="3200" dirty="0" err="1" smtClean="0">
                <a:solidFill>
                  <a:schemeClr val="tx1"/>
                </a:solidFill>
              </a:rPr>
              <a:t>Tingzhe</a:t>
            </a:r>
            <a:r>
              <a:rPr kumimoji="1" lang="en-US" altLang="zh-CN" sz="3200" dirty="0" smtClean="0">
                <a:solidFill>
                  <a:schemeClr val="tx1"/>
                </a:solidFill>
              </a:rPr>
              <a:t> Zhou</a:t>
            </a:r>
            <a:r>
              <a:rPr kumimoji="1" lang="en-US" altLang="zh-CN" sz="3200" baseline="30000" dirty="0" smtClean="0">
                <a:solidFill>
                  <a:schemeClr val="tx1"/>
                </a:solidFill>
              </a:rPr>
              <a:t>2</a:t>
            </a:r>
            <a:endParaRPr kumimoji="1" lang="zh-CN" altLang="en-US" sz="3200" dirty="0">
              <a:solidFill>
                <a:schemeClr val="tx1"/>
              </a:solidFill>
            </a:endParaRPr>
          </a:p>
        </p:txBody>
      </p:sp>
      <p:pic>
        <p:nvPicPr>
          <p:cNvPr id="4" name="图片 3"/>
          <p:cNvPicPr>
            <a:picLocks noChangeAspect="1"/>
          </p:cNvPicPr>
          <p:nvPr/>
        </p:nvPicPr>
        <p:blipFill>
          <a:blip r:embed="rId3"/>
          <a:stretch>
            <a:fillRect/>
          </a:stretch>
        </p:blipFill>
        <p:spPr>
          <a:xfrm>
            <a:off x="7561035" y="2651908"/>
            <a:ext cx="1040620" cy="1105659"/>
          </a:xfrm>
          <a:prstGeom prst="rect">
            <a:avLst/>
          </a:prstGeom>
        </p:spPr>
      </p:pic>
      <p:sp>
        <p:nvSpPr>
          <p:cNvPr id="6" name="矩形 5"/>
          <p:cNvSpPr/>
          <p:nvPr/>
        </p:nvSpPr>
        <p:spPr>
          <a:xfrm>
            <a:off x="839540" y="4278771"/>
            <a:ext cx="6211955" cy="1200328"/>
          </a:xfrm>
          <a:prstGeom prst="rect">
            <a:avLst/>
          </a:prstGeom>
        </p:spPr>
        <p:txBody>
          <a:bodyPr wrap="square">
            <a:spAutoFit/>
          </a:bodyPr>
          <a:lstStyle/>
          <a:p>
            <a:r>
              <a:rPr kumimoji="1" lang="en-US" altLang="zh-CN" sz="2400" dirty="0"/>
              <a:t>1</a:t>
            </a:r>
            <a:r>
              <a:rPr kumimoji="1" lang="en-US" altLang="zh-CN" sz="2400" dirty="0" smtClean="0"/>
              <a:t> </a:t>
            </a:r>
            <a:r>
              <a:rPr lang="en-US" altLang="zh-CN" sz="2400" dirty="0" smtClean="0"/>
              <a:t>Northwestern </a:t>
            </a:r>
            <a:r>
              <a:rPr lang="en-US" altLang="zh-CN" sz="2400" dirty="0"/>
              <a:t>University, Illinois, USA</a:t>
            </a:r>
          </a:p>
          <a:p>
            <a:r>
              <a:rPr kumimoji="1" lang="en-US" altLang="zh-CN" sz="2400" dirty="0"/>
              <a:t>2</a:t>
            </a:r>
            <a:r>
              <a:rPr kumimoji="1" lang="en-US" altLang="zh-CN" sz="2400" dirty="0" smtClean="0"/>
              <a:t> </a:t>
            </a:r>
            <a:r>
              <a:rPr lang="en-US" altLang="zh-CN" sz="2400" dirty="0" smtClean="0"/>
              <a:t>Lehigh </a:t>
            </a:r>
            <a:r>
              <a:rPr lang="en-US" altLang="zh-CN" sz="2400" dirty="0"/>
              <a:t>University, Pennsylvania, USA</a:t>
            </a:r>
          </a:p>
          <a:p>
            <a:r>
              <a:rPr kumimoji="1" lang="en-US" altLang="zh-CN" sz="2400" dirty="0" smtClean="0"/>
              <a:t>3 </a:t>
            </a:r>
            <a:r>
              <a:rPr lang="en-US" altLang="zh-CN" sz="2400" dirty="0" smtClean="0"/>
              <a:t>Zhejiang </a:t>
            </a:r>
            <a:r>
              <a:rPr lang="en-US" altLang="zh-CN" sz="2400" dirty="0"/>
              <a:t>University, Zhejiang, China</a:t>
            </a:r>
            <a:endParaRPr lang="zh-CN" altLang="en-US" sz="2400" dirty="0"/>
          </a:p>
        </p:txBody>
      </p:sp>
      <p:pic>
        <p:nvPicPr>
          <p:cNvPr id="8" name="图片 7"/>
          <p:cNvPicPr>
            <a:picLocks noChangeAspect="1"/>
          </p:cNvPicPr>
          <p:nvPr/>
        </p:nvPicPr>
        <p:blipFill>
          <a:blip r:embed="rId4"/>
          <a:stretch>
            <a:fillRect/>
          </a:stretch>
        </p:blipFill>
        <p:spPr>
          <a:xfrm>
            <a:off x="7561035" y="4278771"/>
            <a:ext cx="1080427" cy="997318"/>
          </a:xfrm>
          <a:prstGeom prst="rect">
            <a:avLst/>
          </a:prstGeom>
        </p:spPr>
      </p:pic>
      <p:sp>
        <p:nvSpPr>
          <p:cNvPr id="9" name="幻灯片编号占位符 8"/>
          <p:cNvSpPr>
            <a:spLocks noGrp="1"/>
          </p:cNvSpPr>
          <p:nvPr>
            <p:ph type="sldNum" sz="quarter" idx="12"/>
          </p:nvPr>
        </p:nvSpPr>
        <p:spPr/>
        <p:txBody>
          <a:bodyPr/>
          <a:lstStyle/>
          <a:p>
            <a:fld id="{36CE28E1-84E0-8148-A0A3-AC0385F819F2}" type="slidenum">
              <a:rPr kumimoji="1" lang="zh-CN" altLang="en-US" smtClean="0"/>
              <a:t>1</a:t>
            </a:fld>
            <a:endParaRPr kumimoji="1" lang="zh-CN" altLang="en-US"/>
          </a:p>
        </p:txBody>
      </p:sp>
    </p:spTree>
    <p:extLst>
      <p:ext uri="{BB962C8B-B14F-4D97-AF65-F5344CB8AC3E}">
        <p14:creationId xmlns:p14="http://schemas.microsoft.com/office/powerpoint/2010/main" val="3598463558"/>
      </p:ext>
    </p:extLst>
  </p:cSld>
  <p:clrMapOvr>
    <a:masterClrMapping/>
  </p:clrMapOvr>
  <mc:AlternateContent xmlns:mc="http://schemas.openxmlformats.org/markup-compatibility/2006" xmlns:p14="http://schemas.microsoft.com/office/powerpoint/2010/main">
    <mc:Choice Requires="p14">
      <p:transition spd="slow" p14:dur="2000" advTm="1269"/>
    </mc:Choice>
    <mc:Fallback xmlns="">
      <p:transition xmlns:p14="http://schemas.microsoft.com/office/powerpoint/2010/main" spd="slow" advTm="1269"/>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kumimoji="1" lang="en-US" altLang="zh-CN" dirty="0" smtClean="0"/>
              <a:t>CSPAutoGen Architecture </a:t>
            </a:r>
            <a:br>
              <a:rPr kumimoji="1" lang="en-US" altLang="zh-CN" dirty="0" smtClean="0"/>
            </a:br>
            <a:r>
              <a:rPr kumimoji="1" lang="en-US" altLang="zh-CN" dirty="0" smtClean="0"/>
              <a:t>(Training Phase)</a:t>
            </a:r>
            <a:endParaRPr kumimoji="1" lang="zh-CN" altLang="en-US" dirty="0"/>
          </a:p>
        </p:txBody>
      </p:sp>
      <p:grpSp>
        <p:nvGrpSpPr>
          <p:cNvPr id="15" name="组 14"/>
          <p:cNvGrpSpPr/>
          <p:nvPr/>
        </p:nvGrpSpPr>
        <p:grpSpPr>
          <a:xfrm>
            <a:off x="284163" y="3197367"/>
            <a:ext cx="2225082" cy="1618930"/>
            <a:chOff x="187065" y="4976960"/>
            <a:chExt cx="2225082" cy="1618930"/>
          </a:xfrm>
        </p:grpSpPr>
        <p:sp>
          <p:nvSpPr>
            <p:cNvPr id="10" name="云形 9"/>
            <p:cNvSpPr/>
            <p:nvPr/>
          </p:nvSpPr>
          <p:spPr>
            <a:xfrm>
              <a:off x="187065" y="4976960"/>
              <a:ext cx="2225082" cy="1618930"/>
            </a:xfrm>
            <a:prstGeom prst="cloud">
              <a:avLst/>
            </a:prstGeom>
            <a:solidFill>
              <a:srgbClr val="3366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dirty="0"/>
            </a:p>
          </p:txBody>
        </p:sp>
        <p:sp>
          <p:nvSpPr>
            <p:cNvPr id="11" name="矩形 10"/>
            <p:cNvSpPr/>
            <p:nvPr/>
          </p:nvSpPr>
          <p:spPr>
            <a:xfrm>
              <a:off x="679891" y="5177981"/>
              <a:ext cx="1303211" cy="1200328"/>
            </a:xfrm>
            <a:prstGeom prst="rect">
              <a:avLst/>
            </a:prstGeom>
          </p:spPr>
          <p:txBody>
            <a:bodyPr wrap="none">
              <a:spAutoFit/>
            </a:bodyPr>
            <a:lstStyle/>
            <a:p>
              <a:pPr algn="ctr"/>
              <a:r>
                <a:rPr kumimoji="1" lang="en-US" altLang="zh-CN" sz="2400" dirty="0">
                  <a:solidFill>
                    <a:schemeClr val="lt1"/>
                  </a:solidFill>
                </a:rPr>
                <a:t>Headless</a:t>
              </a:r>
              <a:r>
                <a:rPr kumimoji="1" lang="en-US" altLang="zh-CN" sz="2400" dirty="0" smtClean="0"/>
                <a:t> </a:t>
              </a:r>
            </a:p>
            <a:p>
              <a:pPr algn="ctr"/>
              <a:r>
                <a:rPr kumimoji="1" lang="en-US" altLang="zh-CN" sz="2400" dirty="0" smtClean="0">
                  <a:solidFill>
                    <a:schemeClr val="lt1"/>
                  </a:solidFill>
                </a:rPr>
                <a:t>Browser</a:t>
              </a:r>
            </a:p>
            <a:p>
              <a:pPr algn="ctr"/>
              <a:r>
                <a:rPr kumimoji="1" lang="en-US" altLang="zh-CN" sz="2400" dirty="0" smtClean="0">
                  <a:solidFill>
                    <a:schemeClr val="lt1"/>
                  </a:solidFill>
                </a:rPr>
                <a:t>Cluster</a:t>
              </a:r>
              <a:endParaRPr kumimoji="1" lang="zh-CN" altLang="en-US" sz="2400" dirty="0">
                <a:solidFill>
                  <a:schemeClr val="lt1"/>
                </a:solidFill>
              </a:endParaRPr>
            </a:p>
          </p:txBody>
        </p:sp>
      </p:grpSp>
      <p:grpSp>
        <p:nvGrpSpPr>
          <p:cNvPr id="3" name="组 2"/>
          <p:cNvGrpSpPr/>
          <p:nvPr/>
        </p:nvGrpSpPr>
        <p:grpSpPr>
          <a:xfrm>
            <a:off x="3789633" y="2011928"/>
            <a:ext cx="1858625" cy="4191031"/>
            <a:chOff x="3878522" y="2826449"/>
            <a:chExt cx="1858625" cy="3957561"/>
          </a:xfrm>
        </p:grpSpPr>
        <p:sp>
          <p:nvSpPr>
            <p:cNvPr id="29" name="圆角矩形 28"/>
            <p:cNvSpPr/>
            <p:nvPr/>
          </p:nvSpPr>
          <p:spPr>
            <a:xfrm>
              <a:off x="3878522" y="2826449"/>
              <a:ext cx="1713718" cy="12207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dirty="0" smtClean="0">
                  <a:solidFill>
                    <a:srgbClr val="FFFFFF"/>
                  </a:solidFill>
                </a:rPr>
                <a:t>Template</a:t>
              </a:r>
            </a:p>
            <a:p>
              <a:pPr algn="ctr"/>
              <a:r>
                <a:rPr kumimoji="1" lang="en-US" altLang="zh-CN" sz="2400" dirty="0" smtClean="0">
                  <a:solidFill>
                    <a:srgbClr val="FFFFFF"/>
                  </a:solidFill>
                </a:rPr>
                <a:t>Generator</a:t>
              </a:r>
              <a:endParaRPr kumimoji="1" lang="zh-CN" altLang="en-US" sz="2400" dirty="0">
                <a:solidFill>
                  <a:srgbClr val="FFFFFF"/>
                </a:solidFill>
              </a:endParaRPr>
            </a:p>
          </p:txBody>
        </p:sp>
        <p:sp>
          <p:nvSpPr>
            <p:cNvPr id="30" name="圆角矩形 29"/>
            <p:cNvSpPr/>
            <p:nvPr/>
          </p:nvSpPr>
          <p:spPr>
            <a:xfrm>
              <a:off x="4065534" y="5563278"/>
              <a:ext cx="1671613" cy="12207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dirty="0" smtClean="0">
                  <a:solidFill>
                    <a:srgbClr val="FFFFFF"/>
                  </a:solidFill>
                </a:rPr>
                <a:t>Host</a:t>
              </a:r>
            </a:p>
            <a:p>
              <a:pPr algn="ctr"/>
              <a:r>
                <a:rPr kumimoji="1" lang="en-US" altLang="zh-CN" sz="2400" dirty="0" smtClean="0">
                  <a:solidFill>
                    <a:srgbClr val="FFFFFF"/>
                  </a:solidFill>
                </a:rPr>
                <a:t>Whitelist</a:t>
              </a:r>
            </a:p>
            <a:p>
              <a:pPr algn="ctr"/>
              <a:r>
                <a:rPr kumimoji="1" lang="en-US" altLang="zh-CN" sz="2400" dirty="0" smtClean="0">
                  <a:solidFill>
                    <a:srgbClr val="FFFFFF"/>
                  </a:solidFill>
                </a:rPr>
                <a:t>Generator</a:t>
              </a:r>
              <a:endParaRPr kumimoji="1" lang="zh-CN" altLang="en-US" sz="2400" dirty="0">
                <a:solidFill>
                  <a:srgbClr val="FFFFFF"/>
                </a:solidFill>
              </a:endParaRPr>
            </a:p>
          </p:txBody>
        </p:sp>
      </p:grpSp>
      <p:grpSp>
        <p:nvGrpSpPr>
          <p:cNvPr id="48" name="组 47"/>
          <p:cNvGrpSpPr/>
          <p:nvPr/>
        </p:nvGrpSpPr>
        <p:grpSpPr>
          <a:xfrm>
            <a:off x="2114090" y="2036674"/>
            <a:ext cx="1675545" cy="1559401"/>
            <a:chOff x="2088006" y="1863258"/>
            <a:chExt cx="1777318" cy="3315008"/>
          </a:xfrm>
        </p:grpSpPr>
        <p:cxnSp>
          <p:nvCxnSpPr>
            <p:cNvPr id="49" name="直线箭头连接符 48"/>
            <p:cNvCxnSpPr>
              <a:endCxn id="29" idx="1"/>
            </p:cNvCxnSpPr>
            <p:nvPr/>
          </p:nvCxnSpPr>
          <p:spPr>
            <a:xfrm flipV="1">
              <a:off x="2479711" y="3184728"/>
              <a:ext cx="1385613" cy="199353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矩形 49"/>
            <p:cNvSpPr/>
            <p:nvPr/>
          </p:nvSpPr>
          <p:spPr>
            <a:xfrm rot="19453826">
              <a:off x="2088006" y="1863258"/>
              <a:ext cx="1316852" cy="2551683"/>
            </a:xfrm>
            <a:prstGeom prst="rect">
              <a:avLst/>
            </a:prstGeom>
            <a:noFill/>
          </p:spPr>
          <p:txBody>
            <a:bodyPr wrap="none">
              <a:spAutoFit/>
            </a:bodyPr>
            <a:lstStyle/>
            <a:p>
              <a:pPr algn="ctr"/>
              <a:r>
                <a:rPr kumimoji="1" lang="en-US" altLang="zh-CN" sz="2400" dirty="0" smtClean="0"/>
                <a:t>Inline &amp; </a:t>
              </a:r>
            </a:p>
            <a:p>
              <a:pPr algn="ctr"/>
              <a:r>
                <a:rPr kumimoji="1" lang="en-US" altLang="zh-CN" sz="2400" dirty="0" smtClean="0"/>
                <a:t>dynamic </a:t>
              </a:r>
            </a:p>
            <a:p>
              <a:pPr algn="ctr"/>
              <a:r>
                <a:rPr kumimoji="1" lang="en-US" altLang="zh-CN" sz="2400" dirty="0" smtClean="0"/>
                <a:t>scripts</a:t>
              </a:r>
              <a:endParaRPr lang="zh-CN" altLang="en-US" sz="2400" dirty="0"/>
            </a:p>
          </p:txBody>
        </p:sp>
      </p:grpSp>
      <p:sp>
        <p:nvSpPr>
          <p:cNvPr id="55" name="矩形 54"/>
          <p:cNvSpPr/>
          <p:nvPr/>
        </p:nvSpPr>
        <p:spPr>
          <a:xfrm rot="10800000" flipV="1">
            <a:off x="6244152" y="5145489"/>
            <a:ext cx="184666" cy="276999"/>
          </a:xfrm>
          <a:prstGeom prst="rect">
            <a:avLst/>
          </a:prstGeom>
          <a:solidFill>
            <a:srgbClr val="FFFFFF"/>
          </a:solidFill>
        </p:spPr>
        <p:txBody>
          <a:bodyPr wrap="none">
            <a:spAutoFit/>
          </a:bodyPr>
          <a:lstStyle/>
          <a:p>
            <a:endParaRPr lang="zh-CN" altLang="en-US" sz="1200" dirty="0"/>
          </a:p>
        </p:txBody>
      </p:sp>
      <p:grpSp>
        <p:nvGrpSpPr>
          <p:cNvPr id="57" name="组 56"/>
          <p:cNvGrpSpPr/>
          <p:nvPr/>
        </p:nvGrpSpPr>
        <p:grpSpPr>
          <a:xfrm>
            <a:off x="5648258" y="2900251"/>
            <a:ext cx="1688947" cy="2922417"/>
            <a:chOff x="5532023" y="3619880"/>
            <a:chExt cx="1688947" cy="2922417"/>
          </a:xfrm>
        </p:grpSpPr>
        <p:grpSp>
          <p:nvGrpSpPr>
            <p:cNvPr id="42" name="组 41"/>
            <p:cNvGrpSpPr/>
            <p:nvPr/>
          </p:nvGrpSpPr>
          <p:grpSpPr>
            <a:xfrm flipV="1">
              <a:off x="5532023" y="3619880"/>
              <a:ext cx="1688947" cy="1106577"/>
              <a:chOff x="2479711" y="3907803"/>
              <a:chExt cx="1688947" cy="1501651"/>
            </a:xfrm>
          </p:grpSpPr>
          <p:cxnSp>
            <p:nvCxnSpPr>
              <p:cNvPr id="36" name="直线箭头连接符 35"/>
              <p:cNvCxnSpPr>
                <a:endCxn id="54" idx="2"/>
              </p:cNvCxnSpPr>
              <p:nvPr/>
            </p:nvCxnSpPr>
            <p:spPr>
              <a:xfrm flipV="1">
                <a:off x="2479711" y="3907803"/>
                <a:ext cx="1616577" cy="1270461"/>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矩形 36"/>
              <p:cNvSpPr/>
              <p:nvPr/>
            </p:nvSpPr>
            <p:spPr>
              <a:xfrm rot="9119523">
                <a:off x="2678647" y="4782964"/>
                <a:ext cx="1490011" cy="626490"/>
              </a:xfrm>
              <a:prstGeom prst="rect">
                <a:avLst/>
              </a:prstGeom>
              <a:solidFill>
                <a:srgbClr val="FFFFFF"/>
              </a:solidFill>
            </p:spPr>
            <p:txBody>
              <a:bodyPr wrap="none">
                <a:spAutoFit/>
              </a:bodyPr>
              <a:lstStyle/>
              <a:p>
                <a:r>
                  <a:rPr lang="en-US" altLang="zh-CN" sz="2400" dirty="0" smtClean="0"/>
                  <a:t>Templates</a:t>
                </a:r>
                <a:endParaRPr lang="zh-CN" altLang="en-US" sz="2400" dirty="0"/>
              </a:p>
            </p:txBody>
          </p:sp>
        </p:grpSp>
        <p:cxnSp>
          <p:nvCxnSpPr>
            <p:cNvPr id="52" name="直线箭头连接符 51"/>
            <p:cNvCxnSpPr>
              <a:stCxn id="30" idx="3"/>
            </p:cNvCxnSpPr>
            <p:nvPr/>
          </p:nvCxnSpPr>
          <p:spPr>
            <a:xfrm flipV="1">
              <a:off x="5532023" y="5318345"/>
              <a:ext cx="1545952" cy="95787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 name="文本框 55"/>
            <p:cNvSpPr txBox="1"/>
            <p:nvPr/>
          </p:nvSpPr>
          <p:spPr>
            <a:xfrm rot="19734312">
              <a:off x="5770288" y="5711300"/>
              <a:ext cx="1311777" cy="830997"/>
            </a:xfrm>
            <a:prstGeom prst="rect">
              <a:avLst/>
            </a:prstGeom>
            <a:noFill/>
          </p:spPr>
          <p:txBody>
            <a:bodyPr wrap="none" rtlCol="0">
              <a:spAutoFit/>
            </a:bodyPr>
            <a:lstStyle/>
            <a:p>
              <a:r>
                <a:rPr kumimoji="1" lang="en-US" altLang="zh-CN" sz="2400" dirty="0" smtClean="0"/>
                <a:t>JS Host </a:t>
              </a:r>
            </a:p>
            <a:p>
              <a:r>
                <a:rPr kumimoji="1" lang="en-US" altLang="zh-CN" sz="2400" dirty="0" smtClean="0"/>
                <a:t>Whitelist</a:t>
              </a:r>
              <a:endParaRPr kumimoji="1" lang="zh-CN" altLang="en-US" sz="2400" dirty="0"/>
            </a:p>
          </p:txBody>
        </p:sp>
      </p:grpSp>
      <p:grpSp>
        <p:nvGrpSpPr>
          <p:cNvPr id="41" name="组 40"/>
          <p:cNvGrpSpPr/>
          <p:nvPr/>
        </p:nvGrpSpPr>
        <p:grpSpPr>
          <a:xfrm>
            <a:off x="1577098" y="4537978"/>
            <a:ext cx="2262525" cy="1123608"/>
            <a:chOff x="1611831" y="4501740"/>
            <a:chExt cx="2262525" cy="1123608"/>
          </a:xfrm>
        </p:grpSpPr>
        <p:cxnSp>
          <p:nvCxnSpPr>
            <p:cNvPr id="38" name="直线箭头连接符 37"/>
            <p:cNvCxnSpPr/>
            <p:nvPr/>
          </p:nvCxnSpPr>
          <p:spPr>
            <a:xfrm>
              <a:off x="2073669" y="4501740"/>
              <a:ext cx="1800687" cy="841803"/>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矩形 39"/>
            <p:cNvSpPr/>
            <p:nvPr/>
          </p:nvSpPr>
          <p:spPr>
            <a:xfrm rot="1544010">
              <a:off x="1611831" y="4794351"/>
              <a:ext cx="2094744" cy="830997"/>
            </a:xfrm>
            <a:prstGeom prst="rect">
              <a:avLst/>
            </a:prstGeom>
            <a:noFill/>
          </p:spPr>
          <p:txBody>
            <a:bodyPr wrap="none">
              <a:spAutoFit/>
            </a:bodyPr>
            <a:lstStyle/>
            <a:p>
              <a:pPr algn="ctr"/>
              <a:r>
                <a:rPr kumimoji="1" lang="en-US" altLang="zh-CN" sz="2400" dirty="0" smtClean="0"/>
                <a:t>External scripts</a:t>
              </a:r>
            </a:p>
            <a:p>
              <a:pPr algn="ctr"/>
              <a:r>
                <a:rPr kumimoji="1" lang="en-US" altLang="zh-CN" sz="2400" dirty="0" smtClean="0"/>
                <a:t>src attributes</a:t>
              </a:r>
              <a:endParaRPr lang="zh-CN" altLang="en-US" sz="2400" dirty="0"/>
            </a:p>
          </p:txBody>
        </p:sp>
      </p:grpSp>
      <p:grpSp>
        <p:nvGrpSpPr>
          <p:cNvPr id="53" name="组 52"/>
          <p:cNvGrpSpPr/>
          <p:nvPr/>
        </p:nvGrpSpPr>
        <p:grpSpPr>
          <a:xfrm>
            <a:off x="7264835" y="2815672"/>
            <a:ext cx="1496514" cy="2382319"/>
            <a:chOff x="7118291" y="4006832"/>
            <a:chExt cx="1496514" cy="2382319"/>
          </a:xfrm>
        </p:grpSpPr>
        <p:sp>
          <p:nvSpPr>
            <p:cNvPr id="54" name="罐形 53"/>
            <p:cNvSpPr/>
            <p:nvPr/>
          </p:nvSpPr>
          <p:spPr>
            <a:xfrm>
              <a:off x="7118291" y="4006832"/>
              <a:ext cx="1496514" cy="2382319"/>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dirty="0"/>
            </a:p>
          </p:txBody>
        </p:sp>
        <p:sp>
          <p:nvSpPr>
            <p:cNvPr id="58" name="矩形 57"/>
            <p:cNvSpPr/>
            <p:nvPr/>
          </p:nvSpPr>
          <p:spPr>
            <a:xfrm>
              <a:off x="7211805" y="4415996"/>
              <a:ext cx="1393155" cy="369332"/>
            </a:xfrm>
            <a:prstGeom prst="rect">
              <a:avLst/>
            </a:prstGeom>
          </p:spPr>
          <p:txBody>
            <a:bodyPr wrap="none">
              <a:spAutoFit/>
            </a:bodyPr>
            <a:lstStyle/>
            <a:p>
              <a:pPr algn="ctr"/>
              <a:r>
                <a:rPr kumimoji="1" lang="en-US" altLang="zh-CN" dirty="0" smtClean="0">
                  <a:solidFill>
                    <a:srgbClr val="FFFFFF"/>
                  </a:solidFill>
                </a:rPr>
                <a:t>Template DB</a:t>
              </a:r>
              <a:endParaRPr kumimoji="1" lang="zh-CN" altLang="en-US" dirty="0">
                <a:solidFill>
                  <a:srgbClr val="FFFFFF"/>
                </a:solidFill>
              </a:endParaRPr>
            </a:p>
          </p:txBody>
        </p:sp>
        <p:sp>
          <p:nvSpPr>
            <p:cNvPr id="60" name="多文档 59"/>
            <p:cNvSpPr/>
            <p:nvPr/>
          </p:nvSpPr>
          <p:spPr>
            <a:xfrm>
              <a:off x="7374273" y="5033994"/>
              <a:ext cx="1023931" cy="1067378"/>
            </a:xfrm>
            <a:prstGeom prst="flowChartMulti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sz="1400" dirty="0" err="1" smtClean="0"/>
                <a:t>cnn.com</a:t>
              </a:r>
              <a:endParaRPr kumimoji="1" lang="en-US" altLang="zh-CN" sz="1400" dirty="0" smtClean="0"/>
            </a:p>
            <a:p>
              <a:pPr algn="ctr"/>
              <a:endParaRPr kumimoji="1" lang="en-US" altLang="zh-CN" sz="1400" dirty="0"/>
            </a:p>
            <a:p>
              <a:pPr algn="ctr"/>
              <a:endParaRPr kumimoji="1" lang="zh-CN" altLang="en-US" sz="1400" dirty="0"/>
            </a:p>
          </p:txBody>
        </p:sp>
      </p:grpSp>
      <p:sp>
        <p:nvSpPr>
          <p:cNvPr id="63" name="文本框 62"/>
          <p:cNvSpPr txBox="1"/>
          <p:nvPr/>
        </p:nvSpPr>
        <p:spPr>
          <a:xfrm>
            <a:off x="284162" y="1971069"/>
            <a:ext cx="1754773" cy="1200328"/>
          </a:xfrm>
          <a:prstGeom prst="rect">
            <a:avLst/>
          </a:prstGeom>
          <a:noFill/>
        </p:spPr>
        <p:txBody>
          <a:bodyPr wrap="square" rtlCol="0">
            <a:spAutoFit/>
          </a:bodyPr>
          <a:lstStyle/>
          <a:p>
            <a:r>
              <a:rPr kumimoji="1" lang="en-US" altLang="zh-CN" sz="2400" dirty="0" smtClean="0"/>
              <a:t>URLs with various configures.</a:t>
            </a:r>
            <a:endParaRPr kumimoji="1" lang="zh-CN" altLang="en-US" sz="2400" dirty="0"/>
          </a:p>
        </p:txBody>
      </p:sp>
      <p:sp>
        <p:nvSpPr>
          <p:cNvPr id="65" name="幻灯片编号占位符 64"/>
          <p:cNvSpPr>
            <a:spLocks noGrp="1"/>
          </p:cNvSpPr>
          <p:nvPr>
            <p:ph type="sldNum" sz="quarter" idx="12"/>
          </p:nvPr>
        </p:nvSpPr>
        <p:spPr/>
        <p:txBody>
          <a:bodyPr/>
          <a:lstStyle/>
          <a:p>
            <a:fld id="{36CE28E1-84E0-8148-A0A3-AC0385F819F2}" type="slidenum">
              <a:rPr kumimoji="1" lang="zh-CN" altLang="en-US" smtClean="0"/>
              <a:t>10</a:t>
            </a:fld>
            <a:endParaRPr kumimoji="1" lang="zh-CN" altLang="en-US"/>
          </a:p>
        </p:txBody>
      </p:sp>
    </p:spTree>
    <p:extLst>
      <p:ext uri="{BB962C8B-B14F-4D97-AF65-F5344CB8AC3E}">
        <p14:creationId xmlns:p14="http://schemas.microsoft.com/office/powerpoint/2010/main" val="825545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kumimoji="1" lang="en-US" altLang="zh-CN" dirty="0"/>
              <a:t>CSPAutoGen Architecture </a:t>
            </a:r>
            <a:br>
              <a:rPr kumimoji="1" lang="en-US" altLang="zh-CN" dirty="0"/>
            </a:br>
            <a:r>
              <a:rPr kumimoji="1" lang="en-US" altLang="zh-CN" dirty="0" smtClean="0"/>
              <a:t>(Rewriting &amp; Runtime Phase</a:t>
            </a:r>
            <a:r>
              <a:rPr kumimoji="1" lang="en-US" altLang="zh-CN" dirty="0"/>
              <a:t>)</a:t>
            </a:r>
            <a:endParaRPr kumimoji="1" lang="zh-CN" altLang="en-US" dirty="0"/>
          </a:p>
        </p:txBody>
      </p:sp>
      <p:grpSp>
        <p:nvGrpSpPr>
          <p:cNvPr id="8" name="组 7"/>
          <p:cNvGrpSpPr/>
          <p:nvPr/>
        </p:nvGrpSpPr>
        <p:grpSpPr>
          <a:xfrm>
            <a:off x="284163" y="3856610"/>
            <a:ext cx="1740408" cy="1509467"/>
            <a:chOff x="483225" y="3491488"/>
            <a:chExt cx="1740408" cy="1874589"/>
          </a:xfrm>
        </p:grpSpPr>
        <p:pic>
          <p:nvPicPr>
            <p:cNvPr id="4" name="图片 3" descr="computer-user-iconibm-lotus-symphony---gallery--user-icon-in-orange-t4ml2pq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25" y="3491488"/>
              <a:ext cx="1740408" cy="1643629"/>
            </a:xfrm>
            <a:prstGeom prst="rect">
              <a:avLst/>
            </a:prstGeom>
          </p:spPr>
        </p:pic>
        <p:sp>
          <p:nvSpPr>
            <p:cNvPr id="5" name="文本框 4"/>
            <p:cNvSpPr txBox="1"/>
            <p:nvPr/>
          </p:nvSpPr>
          <p:spPr>
            <a:xfrm>
              <a:off x="852159" y="4996745"/>
              <a:ext cx="620683" cy="369332"/>
            </a:xfrm>
            <a:prstGeom prst="rect">
              <a:avLst/>
            </a:prstGeom>
            <a:noFill/>
          </p:spPr>
          <p:txBody>
            <a:bodyPr wrap="none" rtlCol="0">
              <a:spAutoFit/>
            </a:bodyPr>
            <a:lstStyle/>
            <a:p>
              <a:r>
                <a:rPr kumimoji="1" lang="en-US" altLang="zh-CN" dirty="0" smtClean="0"/>
                <a:t>User</a:t>
              </a:r>
              <a:endParaRPr kumimoji="1" lang="zh-CN" altLang="en-US" dirty="0"/>
            </a:p>
          </p:txBody>
        </p:sp>
      </p:grpSp>
      <p:grpSp>
        <p:nvGrpSpPr>
          <p:cNvPr id="7" name="组 6"/>
          <p:cNvGrpSpPr/>
          <p:nvPr/>
        </p:nvGrpSpPr>
        <p:grpSpPr>
          <a:xfrm>
            <a:off x="7337628" y="3587084"/>
            <a:ext cx="1623161" cy="2207094"/>
            <a:chOff x="7337628" y="3587084"/>
            <a:chExt cx="1623161" cy="2207094"/>
          </a:xfrm>
        </p:grpSpPr>
        <p:pic>
          <p:nvPicPr>
            <p:cNvPr id="3" name="图片 2" descr="web-serv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595" y="3587084"/>
              <a:ext cx="1260168" cy="1509937"/>
            </a:xfrm>
            <a:prstGeom prst="rect">
              <a:avLst/>
            </a:prstGeom>
          </p:spPr>
        </p:pic>
        <p:sp>
          <p:nvSpPr>
            <p:cNvPr id="6" name="文本框 5"/>
            <p:cNvSpPr txBox="1"/>
            <p:nvPr/>
          </p:nvSpPr>
          <p:spPr>
            <a:xfrm>
              <a:off x="7337628" y="5332513"/>
              <a:ext cx="1623161" cy="461665"/>
            </a:xfrm>
            <a:prstGeom prst="rect">
              <a:avLst/>
            </a:prstGeom>
            <a:noFill/>
          </p:spPr>
          <p:txBody>
            <a:bodyPr wrap="none" rtlCol="0">
              <a:spAutoFit/>
            </a:bodyPr>
            <a:lstStyle/>
            <a:p>
              <a:r>
                <a:rPr kumimoji="1" lang="en-US" altLang="zh-CN" sz="2400" dirty="0" smtClean="0"/>
                <a:t>Web server</a:t>
              </a:r>
            </a:p>
          </p:txBody>
        </p:sp>
      </p:grpSp>
      <p:grpSp>
        <p:nvGrpSpPr>
          <p:cNvPr id="15" name="组 14"/>
          <p:cNvGrpSpPr/>
          <p:nvPr/>
        </p:nvGrpSpPr>
        <p:grpSpPr>
          <a:xfrm>
            <a:off x="6021306" y="4328241"/>
            <a:ext cx="1988370" cy="769441"/>
            <a:chOff x="5709497" y="4388709"/>
            <a:chExt cx="1988370" cy="769441"/>
          </a:xfrm>
        </p:grpSpPr>
        <p:sp>
          <p:nvSpPr>
            <p:cNvPr id="13" name="文本框 12"/>
            <p:cNvSpPr txBox="1"/>
            <p:nvPr/>
          </p:nvSpPr>
          <p:spPr>
            <a:xfrm>
              <a:off x="5709497" y="4388709"/>
              <a:ext cx="1988370" cy="769441"/>
            </a:xfrm>
            <a:prstGeom prst="rect">
              <a:avLst/>
            </a:prstGeom>
            <a:noFill/>
          </p:spPr>
          <p:txBody>
            <a:bodyPr wrap="square" rtlCol="0">
              <a:spAutoFit/>
            </a:bodyPr>
            <a:lstStyle/>
            <a:p>
              <a:pPr algn="ctr"/>
              <a:r>
                <a:rPr kumimoji="1" lang="en-US" altLang="zh-CN" sz="2200" dirty="0" smtClean="0"/>
                <a:t>Original</a:t>
              </a:r>
            </a:p>
            <a:p>
              <a:pPr algn="ctr"/>
              <a:r>
                <a:rPr kumimoji="1" lang="en-US" altLang="zh-CN" sz="2200" dirty="0" smtClean="0"/>
                <a:t>Webpage.</a:t>
              </a:r>
              <a:endParaRPr kumimoji="1" lang="zh-CN" altLang="en-US" sz="2200" dirty="0"/>
            </a:p>
          </p:txBody>
        </p:sp>
        <p:cxnSp>
          <p:nvCxnSpPr>
            <p:cNvPr id="11" name="直线箭头连接符 10"/>
            <p:cNvCxnSpPr/>
            <p:nvPr/>
          </p:nvCxnSpPr>
          <p:spPr>
            <a:xfrm flipH="1">
              <a:off x="6109511" y="4388709"/>
              <a:ext cx="1181275" cy="0"/>
            </a:xfrm>
            <a:prstGeom prst="straightConnector1">
              <a:avLst/>
            </a:prstGeom>
            <a:ln w="5715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sp>
        <p:nvSpPr>
          <p:cNvPr id="16" name="罐形 15"/>
          <p:cNvSpPr/>
          <p:nvPr/>
        </p:nvSpPr>
        <p:spPr>
          <a:xfrm>
            <a:off x="6022536" y="2030933"/>
            <a:ext cx="1496514" cy="858435"/>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2200" dirty="0" smtClean="0"/>
              <a:t>Template DB</a:t>
            </a:r>
            <a:endParaRPr kumimoji="1" lang="zh-CN" altLang="en-US" sz="2200" dirty="0"/>
          </a:p>
        </p:txBody>
      </p:sp>
      <p:grpSp>
        <p:nvGrpSpPr>
          <p:cNvPr id="60" name="组 59"/>
          <p:cNvGrpSpPr/>
          <p:nvPr/>
        </p:nvGrpSpPr>
        <p:grpSpPr>
          <a:xfrm>
            <a:off x="1773173" y="2587547"/>
            <a:ext cx="2300243" cy="1880064"/>
            <a:chOff x="5898277" y="2281095"/>
            <a:chExt cx="2300243" cy="1880064"/>
          </a:xfrm>
        </p:grpSpPr>
        <p:cxnSp>
          <p:nvCxnSpPr>
            <p:cNvPr id="61" name="直线箭头连接符 60"/>
            <p:cNvCxnSpPr/>
            <p:nvPr/>
          </p:nvCxnSpPr>
          <p:spPr>
            <a:xfrm flipH="1">
              <a:off x="5898277" y="4161159"/>
              <a:ext cx="1620773" cy="0"/>
            </a:xfrm>
            <a:prstGeom prst="straightConnector1">
              <a:avLst/>
            </a:prstGeom>
            <a:ln w="5715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62" name="文本框 61"/>
            <p:cNvSpPr txBox="1"/>
            <p:nvPr/>
          </p:nvSpPr>
          <p:spPr>
            <a:xfrm>
              <a:off x="6210150" y="2281095"/>
              <a:ext cx="1988370" cy="1785104"/>
            </a:xfrm>
            <a:prstGeom prst="rect">
              <a:avLst/>
            </a:prstGeom>
            <a:noFill/>
          </p:spPr>
          <p:txBody>
            <a:bodyPr wrap="square" rtlCol="0">
              <a:spAutoFit/>
            </a:bodyPr>
            <a:lstStyle/>
            <a:p>
              <a:r>
                <a:rPr kumimoji="1" lang="en-US" altLang="zh-CN" sz="2200" b="1" dirty="0" smtClean="0"/>
                <a:t>New Page:</a:t>
              </a:r>
            </a:p>
            <a:p>
              <a:r>
                <a:rPr kumimoji="1" lang="en-US" altLang="zh-CN" sz="2200" dirty="0" smtClean="0"/>
                <a:t>1. No inline scripts.</a:t>
              </a:r>
            </a:p>
            <a:p>
              <a:r>
                <a:rPr kumimoji="1" lang="en-US" altLang="zh-CN" sz="2200" dirty="0" smtClean="0"/>
                <a:t>2. CSP.</a:t>
              </a:r>
            </a:p>
            <a:p>
              <a:r>
                <a:rPr kumimoji="1" lang="en-US" altLang="zh-CN" sz="2200" dirty="0" smtClean="0"/>
                <a:t>3. Library.</a:t>
              </a:r>
              <a:endParaRPr kumimoji="1" lang="zh-CN" altLang="en-US" sz="2200" dirty="0"/>
            </a:p>
          </p:txBody>
        </p:sp>
      </p:grpSp>
      <p:sp>
        <p:nvSpPr>
          <p:cNvPr id="63" name="圆角矩形 62"/>
          <p:cNvSpPr/>
          <p:nvPr/>
        </p:nvSpPr>
        <p:spPr>
          <a:xfrm>
            <a:off x="3688846" y="2015577"/>
            <a:ext cx="1894816" cy="873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2400" dirty="0" smtClean="0"/>
              <a:t>Trusted Server</a:t>
            </a:r>
            <a:endParaRPr kumimoji="1" lang="zh-CN" altLang="en-US" sz="2400" dirty="0"/>
          </a:p>
        </p:txBody>
      </p:sp>
      <p:grpSp>
        <p:nvGrpSpPr>
          <p:cNvPr id="70" name="组 69"/>
          <p:cNvGrpSpPr/>
          <p:nvPr/>
        </p:nvGrpSpPr>
        <p:grpSpPr>
          <a:xfrm>
            <a:off x="4382189" y="2876226"/>
            <a:ext cx="1269954" cy="1446550"/>
            <a:chOff x="1909430" y="2746936"/>
            <a:chExt cx="1269954" cy="1732718"/>
          </a:xfrm>
        </p:grpSpPr>
        <p:cxnSp>
          <p:nvCxnSpPr>
            <p:cNvPr id="67" name="直线箭头连接符 66"/>
            <p:cNvCxnSpPr/>
            <p:nvPr/>
          </p:nvCxnSpPr>
          <p:spPr>
            <a:xfrm flipV="1">
              <a:off x="1909430" y="2848497"/>
              <a:ext cx="16899" cy="1237400"/>
            </a:xfrm>
            <a:prstGeom prst="straightConnector1">
              <a:avLst/>
            </a:prstGeom>
            <a:ln w="57150" cmpd="sng">
              <a:solidFill>
                <a:srgbClr val="333333"/>
              </a:solidFill>
              <a:tailEnd type="arrow"/>
            </a:ln>
          </p:spPr>
          <p:style>
            <a:lnRef idx="2">
              <a:schemeClr val="accent1"/>
            </a:lnRef>
            <a:fillRef idx="0">
              <a:schemeClr val="accent1"/>
            </a:fillRef>
            <a:effectRef idx="1">
              <a:schemeClr val="accent1"/>
            </a:effectRef>
            <a:fontRef idx="minor">
              <a:schemeClr val="tx1"/>
            </a:fontRef>
          </p:style>
        </p:cxnSp>
        <p:sp>
          <p:nvSpPr>
            <p:cNvPr id="69" name="文本框 68"/>
            <p:cNvSpPr txBox="1"/>
            <p:nvPr/>
          </p:nvSpPr>
          <p:spPr>
            <a:xfrm>
              <a:off x="1921945" y="2746936"/>
              <a:ext cx="1257439" cy="1732718"/>
            </a:xfrm>
            <a:prstGeom prst="rect">
              <a:avLst/>
            </a:prstGeom>
            <a:noFill/>
          </p:spPr>
          <p:txBody>
            <a:bodyPr wrap="square" rtlCol="0">
              <a:spAutoFit/>
            </a:bodyPr>
            <a:lstStyle/>
            <a:p>
              <a:pPr algn="ctr"/>
              <a:r>
                <a:rPr kumimoji="1" lang="en-US" altLang="zh-CN" sz="2200" dirty="0" smtClean="0"/>
                <a:t>Benign Inline to External Script</a:t>
              </a:r>
              <a:endParaRPr kumimoji="1" lang="zh-CN" altLang="en-US" sz="2200" dirty="0"/>
            </a:p>
          </p:txBody>
        </p:sp>
      </p:grpSp>
      <p:pic>
        <p:nvPicPr>
          <p:cNvPr id="33" name="图片 32" descr="sprite-waf-for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3808" y="5030173"/>
            <a:ext cx="2277512" cy="1054384"/>
          </a:xfrm>
          <a:prstGeom prst="rect">
            <a:avLst/>
          </a:prstGeom>
        </p:spPr>
      </p:pic>
      <p:sp>
        <p:nvSpPr>
          <p:cNvPr id="34" name="圆角矩形 33"/>
          <p:cNvSpPr/>
          <p:nvPr/>
        </p:nvSpPr>
        <p:spPr>
          <a:xfrm>
            <a:off x="3688845" y="3994052"/>
            <a:ext cx="2732474" cy="100269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2400" dirty="0" smtClean="0"/>
              <a:t>CSPAutoGen Policy</a:t>
            </a:r>
          </a:p>
          <a:p>
            <a:pPr algn="ctr"/>
            <a:r>
              <a:rPr kumimoji="1" lang="en-US" altLang="zh-CN" sz="2400" dirty="0" smtClean="0"/>
              <a:t>Applier Engine</a:t>
            </a:r>
            <a:endParaRPr kumimoji="1" lang="zh-CN" altLang="en-US" sz="2400" dirty="0"/>
          </a:p>
        </p:txBody>
      </p:sp>
      <p:grpSp>
        <p:nvGrpSpPr>
          <p:cNvPr id="26" name="组 25"/>
          <p:cNvGrpSpPr/>
          <p:nvPr/>
        </p:nvGrpSpPr>
        <p:grpSpPr>
          <a:xfrm>
            <a:off x="6022536" y="2825590"/>
            <a:ext cx="2625084" cy="1168460"/>
            <a:chOff x="6022536" y="2825590"/>
            <a:chExt cx="2253688" cy="1168460"/>
          </a:xfrm>
        </p:grpSpPr>
        <p:cxnSp>
          <p:nvCxnSpPr>
            <p:cNvPr id="37" name="直线箭头连接符 36"/>
            <p:cNvCxnSpPr/>
            <p:nvPr/>
          </p:nvCxnSpPr>
          <p:spPr>
            <a:xfrm flipH="1">
              <a:off x="6022536" y="2889368"/>
              <a:ext cx="361614" cy="1104682"/>
            </a:xfrm>
            <a:prstGeom prst="straightConnector1">
              <a:avLst/>
            </a:prstGeom>
            <a:ln w="57150" cmpd="sng">
              <a:solidFill>
                <a:srgbClr val="333333"/>
              </a:solidFill>
              <a:tailEnd type="arrow"/>
            </a:ln>
          </p:spPr>
          <p:style>
            <a:lnRef idx="2">
              <a:schemeClr val="accent1"/>
            </a:lnRef>
            <a:fillRef idx="0">
              <a:schemeClr val="accent1"/>
            </a:fillRef>
            <a:effectRef idx="1">
              <a:schemeClr val="accent1"/>
            </a:effectRef>
            <a:fontRef idx="minor">
              <a:schemeClr val="tx1"/>
            </a:fontRef>
          </p:style>
        </p:cxnSp>
        <p:sp>
          <p:nvSpPr>
            <p:cNvPr id="40" name="文本框 39"/>
            <p:cNvSpPr txBox="1"/>
            <p:nvPr/>
          </p:nvSpPr>
          <p:spPr>
            <a:xfrm>
              <a:off x="6100740" y="2825590"/>
              <a:ext cx="2175484" cy="1107996"/>
            </a:xfrm>
            <a:prstGeom prst="rect">
              <a:avLst/>
            </a:prstGeom>
            <a:noFill/>
          </p:spPr>
          <p:txBody>
            <a:bodyPr wrap="square" rtlCol="0">
              <a:spAutoFit/>
            </a:bodyPr>
            <a:lstStyle/>
            <a:p>
              <a:pPr algn="ctr"/>
              <a:r>
                <a:rPr kumimoji="1" lang="en-US" altLang="zh-CN" sz="2200" dirty="0" smtClean="0"/>
                <a:t>1. Templates</a:t>
              </a:r>
            </a:p>
            <a:p>
              <a:pPr algn="ctr"/>
              <a:r>
                <a:rPr kumimoji="1" lang="en-US" altLang="zh-CN" sz="2200" dirty="0" smtClean="0"/>
                <a:t>2. JS Host Whitelist</a:t>
              </a:r>
              <a:endParaRPr kumimoji="1" lang="zh-CN" altLang="en-US" sz="2200" dirty="0"/>
            </a:p>
          </p:txBody>
        </p:sp>
      </p:grpSp>
      <p:sp>
        <p:nvSpPr>
          <p:cNvPr id="22" name="圆角矩形 21"/>
          <p:cNvSpPr/>
          <p:nvPr/>
        </p:nvSpPr>
        <p:spPr>
          <a:xfrm>
            <a:off x="3547741" y="1854331"/>
            <a:ext cx="5413048" cy="4837384"/>
          </a:xfrm>
          <a:prstGeom prst="roundRect">
            <a:avLst/>
          </a:prstGeom>
          <a:noFill/>
          <a:ln w="57150" cmpd="sng">
            <a:solidFill>
              <a:schemeClr val="accent6">
                <a:lumMod val="75000"/>
                <a:lumOff val="2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文本框 42"/>
          <p:cNvSpPr txBox="1"/>
          <p:nvPr/>
        </p:nvSpPr>
        <p:spPr>
          <a:xfrm>
            <a:off x="5534692" y="6055708"/>
            <a:ext cx="1698915" cy="492443"/>
          </a:xfrm>
          <a:prstGeom prst="rect">
            <a:avLst/>
          </a:prstGeom>
          <a:noFill/>
        </p:spPr>
        <p:txBody>
          <a:bodyPr wrap="none" rtlCol="0">
            <a:spAutoFit/>
          </a:bodyPr>
          <a:lstStyle/>
          <a:p>
            <a:r>
              <a:rPr kumimoji="1" lang="en-US" altLang="zh-CN" sz="2600" dirty="0" smtClean="0"/>
              <a:t>Server Side</a:t>
            </a:r>
          </a:p>
        </p:txBody>
      </p:sp>
      <p:sp>
        <p:nvSpPr>
          <p:cNvPr id="44" name="圆角矩形 43"/>
          <p:cNvSpPr/>
          <p:nvPr/>
        </p:nvSpPr>
        <p:spPr>
          <a:xfrm>
            <a:off x="141104" y="1854331"/>
            <a:ext cx="1883468" cy="4837384"/>
          </a:xfrm>
          <a:prstGeom prst="roundRect">
            <a:avLst/>
          </a:prstGeom>
          <a:noFill/>
          <a:ln w="57150" cmpd="sng">
            <a:solidFill>
              <a:schemeClr val="accent6">
                <a:lumMod val="75000"/>
                <a:lumOff val="2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文本框 46"/>
          <p:cNvSpPr txBox="1"/>
          <p:nvPr/>
        </p:nvSpPr>
        <p:spPr>
          <a:xfrm>
            <a:off x="284163" y="5715665"/>
            <a:ext cx="1614419" cy="492443"/>
          </a:xfrm>
          <a:prstGeom prst="rect">
            <a:avLst/>
          </a:prstGeom>
          <a:noFill/>
        </p:spPr>
        <p:txBody>
          <a:bodyPr wrap="none" rtlCol="0">
            <a:spAutoFit/>
          </a:bodyPr>
          <a:lstStyle/>
          <a:p>
            <a:r>
              <a:rPr kumimoji="1" lang="en-US" altLang="zh-CN" sz="2600" dirty="0" smtClean="0"/>
              <a:t>Client Side</a:t>
            </a:r>
          </a:p>
        </p:txBody>
      </p:sp>
      <p:grpSp>
        <p:nvGrpSpPr>
          <p:cNvPr id="27" name="组 26"/>
          <p:cNvGrpSpPr/>
          <p:nvPr/>
        </p:nvGrpSpPr>
        <p:grpSpPr>
          <a:xfrm>
            <a:off x="0" y="1857737"/>
            <a:ext cx="2210551" cy="2277563"/>
            <a:chOff x="0" y="1857737"/>
            <a:chExt cx="2210551" cy="2277563"/>
          </a:xfrm>
        </p:grpSpPr>
        <p:sp>
          <p:nvSpPr>
            <p:cNvPr id="73" name="文本框 72"/>
            <p:cNvSpPr txBox="1"/>
            <p:nvPr/>
          </p:nvSpPr>
          <p:spPr>
            <a:xfrm>
              <a:off x="0" y="1857737"/>
              <a:ext cx="2210551" cy="1323439"/>
            </a:xfrm>
            <a:prstGeom prst="rect">
              <a:avLst/>
            </a:prstGeom>
            <a:noFill/>
          </p:spPr>
          <p:txBody>
            <a:bodyPr wrap="square" rtlCol="0">
              <a:spAutoFit/>
            </a:bodyPr>
            <a:lstStyle/>
            <a:p>
              <a:pPr algn="ctr"/>
              <a:r>
                <a:rPr kumimoji="1" lang="en-US" altLang="zh-CN" sz="2000" b="1" dirty="0" smtClean="0"/>
                <a:t>1. DOM tree observer</a:t>
              </a:r>
            </a:p>
            <a:p>
              <a:pPr algn="ctr"/>
              <a:r>
                <a:rPr kumimoji="1" lang="en-US" altLang="zh-CN" sz="2000" b="1" dirty="0" smtClean="0"/>
                <a:t>2. Symbolic Template</a:t>
              </a:r>
              <a:endParaRPr kumimoji="1" lang="zh-CN" altLang="en-US" sz="2000" b="1" dirty="0"/>
            </a:p>
          </p:txBody>
        </p:sp>
        <p:grpSp>
          <p:nvGrpSpPr>
            <p:cNvPr id="25" name="组 24"/>
            <p:cNvGrpSpPr/>
            <p:nvPr/>
          </p:nvGrpSpPr>
          <p:grpSpPr>
            <a:xfrm>
              <a:off x="429954" y="3263977"/>
              <a:ext cx="1025245" cy="871323"/>
              <a:chOff x="429954" y="3263977"/>
              <a:chExt cx="1025245" cy="871323"/>
            </a:xfrm>
          </p:grpSpPr>
          <p:sp>
            <p:nvSpPr>
              <p:cNvPr id="23" name="空心弧 22"/>
              <p:cNvSpPr/>
              <p:nvPr/>
            </p:nvSpPr>
            <p:spPr>
              <a:xfrm rot="16200000">
                <a:off x="632235" y="3312336"/>
                <a:ext cx="620683" cy="1025245"/>
              </a:xfrm>
              <a:prstGeom prst="blockArc">
                <a:avLst>
                  <a:gd name="adj1" fmla="val 13179196"/>
                  <a:gd name="adj2" fmla="val 7996651"/>
                  <a:gd name="adj3" fmla="val 713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solidFill>
                    <a:schemeClr val="tx1"/>
                  </a:solidFill>
                </a:endParaRPr>
              </a:p>
            </p:txBody>
          </p:sp>
          <p:pic>
            <p:nvPicPr>
              <p:cNvPr id="24" name="图片 23"/>
              <p:cNvPicPr>
                <a:picLocks noChangeAspect="1"/>
              </p:cNvPicPr>
              <p:nvPr/>
            </p:nvPicPr>
            <p:blipFill>
              <a:blip r:embed="rId6"/>
              <a:stretch>
                <a:fillRect/>
              </a:stretch>
            </p:blipFill>
            <p:spPr>
              <a:xfrm>
                <a:off x="586533" y="3263977"/>
                <a:ext cx="622300" cy="571500"/>
              </a:xfrm>
              <a:prstGeom prst="rect">
                <a:avLst/>
              </a:prstGeom>
            </p:spPr>
          </p:pic>
        </p:grpSp>
      </p:grpSp>
      <p:sp>
        <p:nvSpPr>
          <p:cNvPr id="28" name="幻灯片编号占位符 27"/>
          <p:cNvSpPr>
            <a:spLocks noGrp="1"/>
          </p:cNvSpPr>
          <p:nvPr>
            <p:ph type="sldNum" sz="quarter" idx="12"/>
          </p:nvPr>
        </p:nvSpPr>
        <p:spPr/>
        <p:txBody>
          <a:bodyPr/>
          <a:lstStyle/>
          <a:p>
            <a:fld id="{36CE28E1-84E0-8148-A0A3-AC0385F819F2}" type="slidenum">
              <a:rPr kumimoji="1" lang="zh-CN" altLang="en-US" smtClean="0"/>
              <a:t>11</a:t>
            </a:fld>
            <a:endParaRPr kumimoji="1" lang="zh-CN" altLang="en-US"/>
          </a:p>
        </p:txBody>
      </p:sp>
    </p:spTree>
    <p:extLst>
      <p:ext uri="{BB962C8B-B14F-4D97-AF65-F5344CB8AC3E}">
        <p14:creationId xmlns:p14="http://schemas.microsoft.com/office/powerpoint/2010/main" val="2791266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err="1" smtClean="0"/>
              <a:t>RoadMap</a:t>
            </a:r>
            <a:endParaRPr kumimoji="1" lang="zh-CN" altLang="en-US" dirty="0"/>
          </a:p>
        </p:txBody>
      </p:sp>
      <p:sp>
        <p:nvSpPr>
          <p:cNvPr id="3" name="内容占位符 2"/>
          <p:cNvSpPr>
            <a:spLocks noGrp="1"/>
          </p:cNvSpPr>
          <p:nvPr>
            <p:ph idx="1"/>
          </p:nvPr>
        </p:nvSpPr>
        <p:spPr>
          <a:xfrm>
            <a:off x="284163" y="2166815"/>
            <a:ext cx="7076747" cy="3992563"/>
          </a:xfrm>
        </p:spPr>
        <p:txBody>
          <a:bodyPr>
            <a:normAutofit lnSpcReduction="10000"/>
          </a:bodyPr>
          <a:lstStyle/>
          <a:p>
            <a:r>
              <a:rPr kumimoji="1" lang="en-US" altLang="zh-CN" sz="2800" dirty="0" smtClean="0"/>
              <a:t>CSP Background</a:t>
            </a:r>
            <a:endParaRPr kumimoji="1" lang="en-US" altLang="zh-CN" sz="2800" dirty="0"/>
          </a:p>
          <a:p>
            <a:r>
              <a:rPr kumimoji="1" lang="en-US" altLang="zh-CN" sz="2800" dirty="0" smtClean="0"/>
              <a:t>Architecture</a:t>
            </a:r>
          </a:p>
          <a:p>
            <a:r>
              <a:rPr kumimoji="1" lang="en-US" altLang="zh-CN" sz="2800" b="1" dirty="0" smtClean="0"/>
              <a:t>Design</a:t>
            </a:r>
          </a:p>
          <a:p>
            <a:pPr lvl="1"/>
            <a:r>
              <a:rPr kumimoji="1" lang="en-US" altLang="zh-CN" sz="2400" dirty="0" smtClean="0"/>
              <a:t>Template Mechanism</a:t>
            </a:r>
          </a:p>
          <a:p>
            <a:pPr lvl="1"/>
            <a:r>
              <a:rPr kumimoji="1" lang="en-US" altLang="zh-CN" sz="2400" dirty="0" smtClean="0"/>
              <a:t>Processing Scripts based on Templates</a:t>
            </a:r>
          </a:p>
          <a:p>
            <a:r>
              <a:rPr kumimoji="1" lang="en-US" altLang="zh-CN" sz="2800" dirty="0" smtClean="0"/>
              <a:t>Evaluation</a:t>
            </a:r>
          </a:p>
          <a:p>
            <a:r>
              <a:rPr kumimoji="1" lang="en-US" altLang="zh-CN" sz="2800" dirty="0" smtClean="0"/>
              <a:t>Conclusion</a:t>
            </a:r>
          </a:p>
        </p:txBody>
      </p:sp>
      <p:sp>
        <p:nvSpPr>
          <p:cNvPr id="4" name="幻灯片编号占位符 3"/>
          <p:cNvSpPr>
            <a:spLocks noGrp="1"/>
          </p:cNvSpPr>
          <p:nvPr>
            <p:ph type="sldNum" sz="quarter" idx="12"/>
          </p:nvPr>
        </p:nvSpPr>
        <p:spPr/>
        <p:txBody>
          <a:bodyPr/>
          <a:lstStyle/>
          <a:p>
            <a:fld id="{36CE28E1-84E0-8148-A0A3-AC0385F819F2}" type="slidenum">
              <a:rPr kumimoji="1" lang="zh-CN" altLang="en-US" smtClean="0"/>
              <a:t>12</a:t>
            </a:fld>
            <a:endParaRPr kumimoji="1" lang="zh-CN" altLang="en-US"/>
          </a:p>
        </p:txBody>
      </p:sp>
    </p:spTree>
    <p:extLst>
      <p:ext uri="{BB962C8B-B14F-4D97-AF65-F5344CB8AC3E}">
        <p14:creationId xmlns:p14="http://schemas.microsoft.com/office/powerpoint/2010/main" val="345753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Design: Template Mechanism</a:t>
            </a:r>
            <a:endParaRPr kumimoji="1" lang="zh-CN" altLang="en-US" dirty="0"/>
          </a:p>
        </p:txBody>
      </p:sp>
      <p:sp>
        <p:nvSpPr>
          <p:cNvPr id="8" name="矩形 7"/>
          <p:cNvSpPr/>
          <p:nvPr/>
        </p:nvSpPr>
        <p:spPr>
          <a:xfrm>
            <a:off x="59820" y="76384"/>
            <a:ext cx="9144000" cy="68580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zh-CN" altLang="en-US"/>
          </a:p>
        </p:txBody>
      </p:sp>
      <p:pic>
        <p:nvPicPr>
          <p:cNvPr id="7" name="图片 6" descr="a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518" y="1456598"/>
            <a:ext cx="6448461" cy="5033748"/>
          </a:xfrm>
          <a:prstGeom prst="rect">
            <a:avLst/>
          </a:prstGeom>
        </p:spPr>
      </p:pic>
      <p:sp>
        <p:nvSpPr>
          <p:cNvPr id="9" name="矩形 8"/>
          <p:cNvSpPr/>
          <p:nvPr/>
        </p:nvSpPr>
        <p:spPr>
          <a:xfrm>
            <a:off x="140584" y="76384"/>
            <a:ext cx="6819402" cy="1200328"/>
          </a:xfrm>
          <a:prstGeom prst="rect">
            <a:avLst/>
          </a:prstGeom>
        </p:spPr>
        <p:txBody>
          <a:bodyPr wrap="square">
            <a:spAutoFit/>
          </a:bodyPr>
          <a:lstStyle/>
          <a:p>
            <a:r>
              <a:rPr lang="en-US" altLang="zh-CN" sz="2400" dirty="0">
                <a:solidFill>
                  <a:schemeClr val="accent6"/>
                </a:solidFill>
              </a:rPr>
              <a:t>/* </a:t>
            </a:r>
            <a:r>
              <a:rPr lang="en-US" altLang="zh-CN" sz="2400" dirty="0" smtClean="0">
                <a:solidFill>
                  <a:schemeClr val="accent6"/>
                </a:solidFill>
              </a:rPr>
              <a:t>Simplified Script </a:t>
            </a:r>
            <a:r>
              <a:rPr lang="en-US" altLang="zh-CN" sz="2400" dirty="0">
                <a:solidFill>
                  <a:schemeClr val="accent6"/>
                </a:solidFill>
              </a:rPr>
              <a:t>*/</a:t>
            </a:r>
          </a:p>
          <a:p>
            <a:r>
              <a:rPr lang="en-US" altLang="zh-CN" sz="2400" dirty="0" err="1"/>
              <a:t>AMPTManager.pageSlotsObj</a:t>
            </a:r>
            <a:r>
              <a:rPr lang="en-US" altLang="zh-CN" sz="2400" dirty="0"/>
              <a:t>[</a:t>
            </a:r>
            <a:r>
              <a:rPr lang="en-US" altLang="zh-CN" sz="2400" i="1" dirty="0">
                <a:solidFill>
                  <a:schemeClr val="accent1"/>
                </a:solidFill>
              </a:rPr>
              <a:t>'ad_rect_btf_01'</a:t>
            </a:r>
            <a:r>
              <a:rPr lang="en-US" altLang="zh-CN" sz="2400" dirty="0"/>
              <a:t>] = </a:t>
            </a:r>
            <a:endParaRPr lang="en-US" altLang="zh-CN" sz="2400" dirty="0" smtClean="0"/>
          </a:p>
          <a:p>
            <a:r>
              <a:rPr lang="en-US" altLang="zh-CN" sz="2400" dirty="0" smtClean="0"/>
              <a:t>	</a:t>
            </a:r>
            <a:r>
              <a:rPr lang="en-US" altLang="zh-CN" sz="2400" dirty="0" err="1" smtClean="0"/>
              <a:t>fun.setTargeting</a:t>
            </a:r>
            <a:r>
              <a:rPr lang="en-US" altLang="zh-CN" sz="2400" dirty="0" smtClean="0"/>
              <a:t>('</a:t>
            </a:r>
            <a:r>
              <a:rPr lang="en-US" altLang="zh-CN" sz="2400" dirty="0" err="1" smtClean="0"/>
              <a:t>pos</a:t>
            </a:r>
            <a:r>
              <a:rPr lang="en-US" altLang="zh-CN" sz="2400" dirty="0" smtClean="0"/>
              <a:t>', </a:t>
            </a:r>
            <a:r>
              <a:rPr lang="en-US" altLang="zh-CN" sz="2400" i="1" dirty="0" smtClean="0">
                <a:solidFill>
                  <a:srgbClr val="990000"/>
                </a:solidFill>
              </a:rPr>
              <a:t>['rect_btf_01']</a:t>
            </a:r>
            <a:r>
              <a:rPr lang="en-US" altLang="zh-CN" sz="2400" dirty="0" smtClean="0"/>
              <a:t>);</a:t>
            </a:r>
            <a:endParaRPr lang="en-US" altLang="zh-CN" sz="2400" dirty="0"/>
          </a:p>
        </p:txBody>
      </p:sp>
      <p:grpSp>
        <p:nvGrpSpPr>
          <p:cNvPr id="13" name="组 12"/>
          <p:cNvGrpSpPr/>
          <p:nvPr/>
        </p:nvGrpSpPr>
        <p:grpSpPr>
          <a:xfrm>
            <a:off x="-29121" y="1276712"/>
            <a:ext cx="7944323" cy="5424239"/>
            <a:chOff x="653630" y="1314974"/>
            <a:chExt cx="7944323" cy="5424239"/>
          </a:xfrm>
        </p:grpSpPr>
        <p:pic>
          <p:nvPicPr>
            <p:cNvPr id="11" name="图片 10" descr="gas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30" y="1314974"/>
              <a:ext cx="7944323" cy="5033748"/>
            </a:xfrm>
            <a:prstGeom prst="rect">
              <a:avLst/>
            </a:prstGeom>
          </p:spPr>
        </p:pic>
        <p:sp>
          <p:nvSpPr>
            <p:cNvPr id="12" name="矩形 11"/>
            <p:cNvSpPr/>
            <p:nvPr/>
          </p:nvSpPr>
          <p:spPr>
            <a:xfrm>
              <a:off x="3283895" y="6308326"/>
              <a:ext cx="2096403" cy="430887"/>
            </a:xfrm>
            <a:prstGeom prst="rect">
              <a:avLst/>
            </a:prstGeom>
          </p:spPr>
          <p:txBody>
            <a:bodyPr wrap="square">
              <a:spAutoFit/>
            </a:bodyPr>
            <a:lstStyle/>
            <a:p>
              <a:r>
                <a:rPr lang="en-US" altLang="zh-CN" sz="2200" dirty="0" smtClean="0"/>
                <a:t>Generalized AST</a:t>
              </a:r>
              <a:endParaRPr lang="en-US" altLang="zh-CN" sz="2200" dirty="0"/>
            </a:p>
          </p:txBody>
        </p:sp>
      </p:grpSp>
      <p:pic>
        <p:nvPicPr>
          <p:cNvPr id="10" name="图片 9" descr="a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217" y="457448"/>
            <a:ext cx="2523783" cy="1970096"/>
          </a:xfrm>
          <a:prstGeom prst="rect">
            <a:avLst/>
          </a:prstGeom>
        </p:spPr>
      </p:pic>
      <p:sp>
        <p:nvSpPr>
          <p:cNvPr id="14" name="矩形 13"/>
          <p:cNvSpPr/>
          <p:nvPr/>
        </p:nvSpPr>
        <p:spPr>
          <a:xfrm>
            <a:off x="4697547" y="2333953"/>
            <a:ext cx="4674106" cy="2554545"/>
          </a:xfrm>
          <a:prstGeom prst="rect">
            <a:avLst/>
          </a:prstGeom>
        </p:spPr>
        <p:txBody>
          <a:bodyPr wrap="square">
            <a:spAutoFit/>
          </a:bodyPr>
          <a:lstStyle/>
          <a:p>
            <a:r>
              <a:rPr lang="en-US" altLang="zh-CN" sz="2000" dirty="0" err="1" smtClean="0"/>
              <a:t>AMPTManager.pageSlotsObj</a:t>
            </a:r>
            <a:endParaRPr lang="en-US" altLang="zh-CN" sz="2000" dirty="0" smtClean="0"/>
          </a:p>
          <a:p>
            <a:r>
              <a:rPr lang="en-US" altLang="zh-CN" sz="2000" dirty="0"/>
              <a:t>	</a:t>
            </a:r>
            <a:r>
              <a:rPr lang="en-US" altLang="zh-CN" sz="2000" dirty="0" smtClean="0"/>
              <a:t>[</a:t>
            </a:r>
            <a:r>
              <a:rPr lang="en-US" altLang="zh-CN" sz="2000" i="1" dirty="0">
                <a:solidFill>
                  <a:schemeClr val="accent1"/>
                </a:solidFill>
              </a:rPr>
              <a:t>'ad_rect_btf_01'</a:t>
            </a:r>
            <a:r>
              <a:rPr lang="en-US" altLang="zh-CN" sz="2000" dirty="0"/>
              <a:t>] = </a:t>
            </a:r>
            <a:endParaRPr lang="en-US" altLang="zh-CN" sz="2000" dirty="0" smtClean="0"/>
          </a:p>
          <a:p>
            <a:r>
              <a:rPr lang="en-US" altLang="zh-CN" sz="2000" dirty="0" smtClean="0"/>
              <a:t>	</a:t>
            </a:r>
            <a:r>
              <a:rPr lang="en-US" altLang="zh-CN" sz="2000" dirty="0" err="1" smtClean="0"/>
              <a:t>fun.setTargeting</a:t>
            </a:r>
            <a:r>
              <a:rPr lang="en-US" altLang="zh-CN" sz="2000" dirty="0" smtClean="0"/>
              <a:t>('</a:t>
            </a:r>
            <a:r>
              <a:rPr lang="en-US" altLang="zh-CN" sz="2000" dirty="0" err="1" smtClean="0"/>
              <a:t>pos</a:t>
            </a:r>
            <a:r>
              <a:rPr lang="en-US" altLang="zh-CN" sz="2000" dirty="0" smtClean="0"/>
              <a:t>', </a:t>
            </a:r>
            <a:r>
              <a:rPr lang="en-US" altLang="zh-CN" sz="2000" i="1" dirty="0" smtClean="0">
                <a:solidFill>
                  <a:srgbClr val="990000"/>
                </a:solidFill>
              </a:rPr>
              <a:t>['rect_btf_01']</a:t>
            </a:r>
            <a:r>
              <a:rPr lang="en-US" altLang="zh-CN" sz="2000" dirty="0" smtClean="0"/>
              <a:t>);</a:t>
            </a:r>
          </a:p>
          <a:p>
            <a:endParaRPr lang="en-US" altLang="zh-CN" sz="2000" dirty="0" smtClean="0"/>
          </a:p>
          <a:p>
            <a:endParaRPr lang="en-US" altLang="zh-CN" sz="2000" dirty="0" smtClean="0"/>
          </a:p>
          <a:p>
            <a:r>
              <a:rPr lang="en-US" altLang="zh-CN" sz="2000" dirty="0" err="1" smtClean="0"/>
              <a:t>AMPTManager.pageSlotsObj</a:t>
            </a:r>
            <a:endParaRPr lang="en-US" altLang="zh-CN" sz="2000" dirty="0"/>
          </a:p>
          <a:p>
            <a:r>
              <a:rPr lang="en-US" altLang="zh-CN" sz="2000" dirty="0"/>
              <a:t>	[</a:t>
            </a:r>
            <a:r>
              <a:rPr lang="en-US" altLang="zh-CN" sz="2000" i="1" dirty="0">
                <a:solidFill>
                  <a:schemeClr val="accent1"/>
                </a:solidFill>
              </a:rPr>
              <a:t>'</a:t>
            </a:r>
            <a:r>
              <a:rPr lang="en-US" altLang="zh-CN" sz="2000" i="1" dirty="0" smtClean="0">
                <a:solidFill>
                  <a:schemeClr val="accent1"/>
                </a:solidFill>
              </a:rPr>
              <a:t>ad_rect_btf_03'</a:t>
            </a:r>
            <a:r>
              <a:rPr lang="en-US" altLang="zh-CN" sz="2000" dirty="0"/>
              <a:t>] = </a:t>
            </a:r>
          </a:p>
          <a:p>
            <a:r>
              <a:rPr lang="en-US" altLang="zh-CN" sz="2000" dirty="0"/>
              <a:t>	</a:t>
            </a:r>
            <a:r>
              <a:rPr lang="en-US" altLang="zh-CN" sz="2000" dirty="0" err="1"/>
              <a:t>fun.setTargeting</a:t>
            </a:r>
            <a:r>
              <a:rPr lang="en-US" altLang="zh-CN" sz="2000" dirty="0"/>
              <a:t>('</a:t>
            </a:r>
            <a:r>
              <a:rPr lang="en-US" altLang="zh-CN" sz="2000" dirty="0" err="1"/>
              <a:t>pos</a:t>
            </a:r>
            <a:r>
              <a:rPr lang="en-US" altLang="zh-CN" sz="2000" dirty="0"/>
              <a:t>', </a:t>
            </a:r>
            <a:r>
              <a:rPr lang="en-US" altLang="zh-CN" sz="2000" i="1" dirty="0">
                <a:solidFill>
                  <a:srgbClr val="990000"/>
                </a:solidFill>
              </a:rPr>
              <a:t>['</a:t>
            </a:r>
            <a:r>
              <a:rPr lang="en-US" altLang="zh-CN" sz="2000" i="1" dirty="0" smtClean="0">
                <a:solidFill>
                  <a:srgbClr val="990000"/>
                </a:solidFill>
              </a:rPr>
              <a:t>rect_btf_03'</a:t>
            </a:r>
            <a:r>
              <a:rPr lang="en-US" altLang="zh-CN" sz="2000" i="1" dirty="0">
                <a:solidFill>
                  <a:srgbClr val="990000"/>
                </a:solidFill>
              </a:rPr>
              <a:t>]</a:t>
            </a:r>
            <a:r>
              <a:rPr lang="en-US" altLang="zh-CN" sz="2000" dirty="0"/>
              <a:t>)</a:t>
            </a:r>
            <a:r>
              <a:rPr lang="en-US" altLang="zh-CN" sz="2000" dirty="0" smtClean="0"/>
              <a:t>;</a:t>
            </a:r>
            <a:endParaRPr lang="en-US" altLang="zh-CN" sz="2000" dirty="0"/>
          </a:p>
        </p:txBody>
      </p:sp>
      <p:sp>
        <p:nvSpPr>
          <p:cNvPr id="3" name="幻灯片编号占位符 2"/>
          <p:cNvSpPr>
            <a:spLocks noGrp="1"/>
          </p:cNvSpPr>
          <p:nvPr>
            <p:ph type="sldNum" sz="quarter" idx="12"/>
          </p:nvPr>
        </p:nvSpPr>
        <p:spPr/>
        <p:txBody>
          <a:bodyPr/>
          <a:lstStyle/>
          <a:p>
            <a:fld id="{36CE28E1-84E0-8148-A0A3-AC0385F819F2}" type="slidenum">
              <a:rPr kumimoji="1" lang="zh-CN" altLang="en-US" smtClean="0"/>
              <a:t>13</a:t>
            </a:fld>
            <a:endParaRPr kumimoji="1" lang="zh-CN" altLang="en-US"/>
          </a:p>
        </p:txBody>
      </p:sp>
    </p:spTree>
    <p:extLst>
      <p:ext uri="{BB962C8B-B14F-4D97-AF65-F5344CB8AC3E}">
        <p14:creationId xmlns:p14="http://schemas.microsoft.com/office/powerpoint/2010/main" val="190767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Design: Type System</a:t>
            </a:r>
            <a:endParaRPr kumimoji="1" lang="zh-CN" altLang="en-US" dirty="0"/>
          </a:p>
        </p:txBody>
      </p:sp>
      <p:sp>
        <p:nvSpPr>
          <p:cNvPr id="15" name="内容占位符 2"/>
          <p:cNvSpPr>
            <a:spLocks noGrp="1"/>
          </p:cNvSpPr>
          <p:nvPr>
            <p:ph idx="1"/>
          </p:nvPr>
        </p:nvSpPr>
        <p:spPr>
          <a:xfrm>
            <a:off x="284163" y="1903046"/>
            <a:ext cx="8127145" cy="949743"/>
          </a:xfrm>
        </p:spPr>
        <p:txBody>
          <a:bodyPr>
            <a:normAutofit/>
          </a:bodyPr>
          <a:lstStyle/>
          <a:p>
            <a:r>
              <a:rPr kumimoji="1" lang="en-US" altLang="zh-CN" dirty="0" smtClean="0"/>
              <a:t>The template mechanism (</a:t>
            </a:r>
            <a:r>
              <a:rPr kumimoji="1" lang="en-US" altLang="zh-CN" dirty="0" err="1" smtClean="0"/>
              <a:t>gAST</a:t>
            </a:r>
            <a:r>
              <a:rPr kumimoji="1" lang="en-US" altLang="zh-CN" dirty="0" smtClean="0"/>
              <a:t>) satisfies high matching rate, but might be abused by attackers.</a:t>
            </a:r>
          </a:p>
        </p:txBody>
      </p:sp>
      <p:pic>
        <p:nvPicPr>
          <p:cNvPr id="3" name="图片 2" descr="gast_typ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8" y="348075"/>
            <a:ext cx="5564831" cy="3278380"/>
          </a:xfrm>
          <a:prstGeom prst="rect">
            <a:avLst/>
          </a:prstGeom>
        </p:spPr>
      </p:pic>
      <p:sp>
        <p:nvSpPr>
          <p:cNvPr id="16" name="内容占位符 2"/>
          <p:cNvSpPr txBox="1">
            <a:spLocks/>
          </p:cNvSpPr>
          <p:nvPr/>
        </p:nvSpPr>
        <p:spPr>
          <a:xfrm>
            <a:off x="5663259" y="3303294"/>
            <a:ext cx="2472207" cy="2902589"/>
          </a:xfrm>
          <a:prstGeom prst="rect">
            <a:avLst/>
          </a:prstGeom>
        </p:spPr>
        <p:txBody>
          <a:bodyPr vert="horz" lIns="91440" tIns="45720" rIns="91440" bIns="45720" rtlCol="0">
            <a:normAutofit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kumimoji="1" lang="en-US" altLang="zh-CN" dirty="0" smtClean="0"/>
              <a:t>Type:</a:t>
            </a:r>
          </a:p>
          <a:p>
            <a:pPr lvl="1"/>
            <a:r>
              <a:rPr kumimoji="1" lang="en-US" altLang="zh-CN" dirty="0" smtClean="0"/>
              <a:t>CONST</a:t>
            </a:r>
          </a:p>
          <a:p>
            <a:pPr lvl="1"/>
            <a:r>
              <a:rPr kumimoji="1" lang="en-US" altLang="zh-CN" dirty="0" smtClean="0"/>
              <a:t>NUMBER</a:t>
            </a:r>
          </a:p>
          <a:p>
            <a:pPr lvl="1"/>
            <a:r>
              <a:rPr kumimoji="1" lang="en-US" altLang="zh-CN" dirty="0" smtClean="0"/>
              <a:t>ENUM</a:t>
            </a:r>
          </a:p>
          <a:p>
            <a:pPr lvl="1"/>
            <a:r>
              <a:rPr kumimoji="1" lang="en-US" altLang="zh-CN" dirty="0" smtClean="0"/>
              <a:t>URL</a:t>
            </a:r>
          </a:p>
          <a:p>
            <a:pPr lvl="1"/>
            <a:r>
              <a:rPr kumimoji="1" lang="en-US" altLang="zh-CN" dirty="0" smtClean="0"/>
              <a:t>REGEXP</a:t>
            </a:r>
          </a:p>
          <a:p>
            <a:pPr lvl="1"/>
            <a:r>
              <a:rPr kumimoji="1" lang="en-US" altLang="zh-CN" dirty="0"/>
              <a:t>GAST</a:t>
            </a:r>
          </a:p>
          <a:p>
            <a:pPr lvl="1"/>
            <a:endParaRPr kumimoji="1" lang="en-US" altLang="zh-CN" dirty="0" smtClean="0"/>
          </a:p>
          <a:p>
            <a:pPr lvl="1"/>
            <a:endParaRPr kumimoji="1" lang="en-US" altLang="zh-CN" dirty="0" smtClean="0"/>
          </a:p>
          <a:p>
            <a:pPr lvl="1"/>
            <a:endParaRPr kumimoji="1" lang="en-US" altLang="zh-CN" dirty="0" smtClean="0"/>
          </a:p>
          <a:p>
            <a:pPr lvl="1"/>
            <a:endParaRPr kumimoji="1" lang="en-US" altLang="zh-CN" dirty="0" smtClean="0"/>
          </a:p>
        </p:txBody>
      </p:sp>
      <p:sp>
        <p:nvSpPr>
          <p:cNvPr id="6" name="矩形 5"/>
          <p:cNvSpPr/>
          <p:nvPr/>
        </p:nvSpPr>
        <p:spPr>
          <a:xfrm>
            <a:off x="4476315" y="87012"/>
            <a:ext cx="4381935" cy="2585323"/>
          </a:xfrm>
          <a:prstGeom prst="rect">
            <a:avLst/>
          </a:prstGeom>
          <a:solidFill>
            <a:srgbClr val="FFFFFF"/>
          </a:solidFill>
        </p:spPr>
        <p:txBody>
          <a:bodyPr wrap="square">
            <a:spAutoFit/>
          </a:bodyPr>
          <a:lstStyle/>
          <a:p>
            <a:r>
              <a:rPr lang="en-US" altLang="zh-CN" dirty="0" err="1" smtClean="0"/>
              <a:t>AMPTManager.pageSlotsObj</a:t>
            </a:r>
            <a:endParaRPr lang="en-US" altLang="zh-CN" dirty="0" smtClean="0"/>
          </a:p>
          <a:p>
            <a:r>
              <a:rPr lang="en-US" altLang="zh-CN" dirty="0"/>
              <a:t>	</a:t>
            </a:r>
            <a:r>
              <a:rPr lang="en-US" altLang="zh-CN" dirty="0" smtClean="0"/>
              <a:t>[</a:t>
            </a:r>
            <a:r>
              <a:rPr lang="en-US" altLang="zh-CN" i="1" dirty="0">
                <a:solidFill>
                  <a:schemeClr val="accent1"/>
                </a:solidFill>
              </a:rPr>
              <a:t>'ad_rect_btf_01'</a:t>
            </a:r>
            <a:r>
              <a:rPr lang="en-US" altLang="zh-CN" dirty="0"/>
              <a:t>] = </a:t>
            </a:r>
            <a:endParaRPr lang="en-US" altLang="zh-CN" dirty="0" smtClean="0"/>
          </a:p>
          <a:p>
            <a:r>
              <a:rPr lang="en-US" altLang="zh-CN" dirty="0" smtClean="0"/>
              <a:t>	</a:t>
            </a:r>
            <a:r>
              <a:rPr lang="en-US" altLang="zh-CN" dirty="0" err="1" smtClean="0"/>
              <a:t>fun.setTargeting</a:t>
            </a:r>
            <a:r>
              <a:rPr lang="en-US" altLang="zh-CN" dirty="0" smtClean="0"/>
              <a:t>('</a:t>
            </a:r>
            <a:r>
              <a:rPr lang="en-US" altLang="zh-CN" dirty="0" err="1" smtClean="0">
                <a:solidFill>
                  <a:srgbClr val="BF4D00"/>
                </a:solidFill>
              </a:rPr>
              <a:t>pos</a:t>
            </a:r>
            <a:r>
              <a:rPr lang="en-US" altLang="zh-CN" dirty="0" smtClean="0"/>
              <a:t>', </a:t>
            </a:r>
            <a:r>
              <a:rPr lang="en-US" altLang="zh-CN" i="1" dirty="0" smtClean="0">
                <a:solidFill>
                  <a:srgbClr val="990000"/>
                </a:solidFill>
              </a:rPr>
              <a:t>['rect_btf_01']</a:t>
            </a:r>
            <a:r>
              <a:rPr lang="en-US" altLang="zh-CN" dirty="0" smtClean="0"/>
              <a:t>);</a:t>
            </a:r>
          </a:p>
          <a:p>
            <a:endParaRPr lang="en-US" altLang="zh-CN" dirty="0" smtClean="0"/>
          </a:p>
          <a:p>
            <a:r>
              <a:rPr lang="en-US" altLang="zh-CN" dirty="0" smtClean="0"/>
              <a:t>…</a:t>
            </a:r>
          </a:p>
          <a:p>
            <a:endParaRPr lang="en-US" altLang="zh-CN" dirty="0" smtClean="0"/>
          </a:p>
          <a:p>
            <a:r>
              <a:rPr lang="en-US" altLang="zh-CN" dirty="0" err="1" smtClean="0"/>
              <a:t>AMPTManager.pageSlotsObj</a:t>
            </a:r>
            <a:endParaRPr lang="en-US" altLang="zh-CN" dirty="0"/>
          </a:p>
          <a:p>
            <a:r>
              <a:rPr lang="en-US" altLang="zh-CN" dirty="0"/>
              <a:t>	[</a:t>
            </a:r>
            <a:r>
              <a:rPr lang="en-US" altLang="zh-CN" i="1" dirty="0">
                <a:solidFill>
                  <a:schemeClr val="accent1"/>
                </a:solidFill>
              </a:rPr>
              <a:t>'</a:t>
            </a:r>
            <a:r>
              <a:rPr lang="en-US" altLang="zh-CN" i="1" dirty="0" smtClean="0">
                <a:solidFill>
                  <a:schemeClr val="accent1"/>
                </a:solidFill>
              </a:rPr>
              <a:t>ad_rect_btf_03'</a:t>
            </a:r>
            <a:r>
              <a:rPr lang="en-US" altLang="zh-CN" dirty="0"/>
              <a:t>] = </a:t>
            </a:r>
          </a:p>
          <a:p>
            <a:r>
              <a:rPr lang="en-US" altLang="zh-CN" dirty="0"/>
              <a:t>	</a:t>
            </a:r>
            <a:r>
              <a:rPr lang="en-US" altLang="zh-CN" dirty="0" err="1"/>
              <a:t>fun.setTargeting</a:t>
            </a:r>
            <a:r>
              <a:rPr lang="en-US" altLang="zh-CN" dirty="0"/>
              <a:t>('</a:t>
            </a:r>
            <a:r>
              <a:rPr lang="en-US" altLang="zh-CN" dirty="0" err="1">
                <a:solidFill>
                  <a:srgbClr val="BF4D00"/>
                </a:solidFill>
              </a:rPr>
              <a:t>pos</a:t>
            </a:r>
            <a:r>
              <a:rPr lang="en-US" altLang="zh-CN" dirty="0"/>
              <a:t>', </a:t>
            </a:r>
            <a:r>
              <a:rPr lang="en-US" altLang="zh-CN" i="1" dirty="0">
                <a:solidFill>
                  <a:srgbClr val="990000"/>
                </a:solidFill>
              </a:rPr>
              <a:t>['</a:t>
            </a:r>
            <a:r>
              <a:rPr lang="en-US" altLang="zh-CN" i="1" dirty="0" smtClean="0">
                <a:solidFill>
                  <a:srgbClr val="990000"/>
                </a:solidFill>
              </a:rPr>
              <a:t>rect_btf_03'</a:t>
            </a:r>
            <a:r>
              <a:rPr lang="en-US" altLang="zh-CN" i="1" dirty="0">
                <a:solidFill>
                  <a:srgbClr val="990000"/>
                </a:solidFill>
              </a:rPr>
              <a:t>]</a:t>
            </a:r>
            <a:r>
              <a:rPr lang="en-US" altLang="zh-CN" dirty="0"/>
              <a:t>)</a:t>
            </a:r>
            <a:r>
              <a:rPr lang="en-US" altLang="zh-CN" dirty="0" smtClean="0"/>
              <a:t>;</a:t>
            </a:r>
            <a:endParaRPr lang="en-US" altLang="zh-CN" dirty="0"/>
          </a:p>
        </p:txBody>
      </p:sp>
      <p:grpSp>
        <p:nvGrpSpPr>
          <p:cNvPr id="5" name="组 4"/>
          <p:cNvGrpSpPr/>
          <p:nvPr/>
        </p:nvGrpSpPr>
        <p:grpSpPr>
          <a:xfrm>
            <a:off x="1110276" y="3841748"/>
            <a:ext cx="3439952" cy="1754327"/>
            <a:chOff x="1110276" y="3418415"/>
            <a:chExt cx="3439952" cy="1754327"/>
          </a:xfrm>
        </p:grpSpPr>
        <p:sp>
          <p:nvSpPr>
            <p:cNvPr id="4" name="矩形 3"/>
            <p:cNvSpPr/>
            <p:nvPr/>
          </p:nvSpPr>
          <p:spPr>
            <a:xfrm>
              <a:off x="1110276" y="3418415"/>
              <a:ext cx="1808508" cy="1754327"/>
            </a:xfrm>
            <a:prstGeom prst="rect">
              <a:avLst/>
            </a:prstGeom>
          </p:spPr>
          <p:txBody>
            <a:bodyPr wrap="none">
              <a:spAutoFit/>
            </a:bodyPr>
            <a:lstStyle/>
            <a:p>
              <a:r>
                <a:rPr lang="en-US" altLang="zh-CN" i="1" dirty="0" smtClean="0">
                  <a:solidFill>
                    <a:schemeClr val="accent1"/>
                  </a:solidFill>
                </a:rPr>
                <a:t>[ad_rect_btf_01,</a:t>
              </a:r>
            </a:p>
            <a:p>
              <a:r>
                <a:rPr lang="en-US" altLang="zh-CN" i="1" dirty="0" smtClean="0">
                  <a:solidFill>
                    <a:schemeClr val="accent1"/>
                  </a:solidFill>
                </a:rPr>
                <a:t>ad_rect_btf_03,</a:t>
              </a:r>
            </a:p>
            <a:p>
              <a:r>
                <a:rPr lang="en-US" altLang="zh-CN" i="1" dirty="0" smtClean="0">
                  <a:solidFill>
                    <a:schemeClr val="accent1"/>
                  </a:solidFill>
                </a:rPr>
                <a:t>ad_rect_btf_03,</a:t>
              </a:r>
            </a:p>
            <a:p>
              <a:r>
                <a:rPr lang="en-US" altLang="zh-CN" i="1" dirty="0" smtClean="0">
                  <a:solidFill>
                    <a:schemeClr val="accent1"/>
                  </a:solidFill>
                </a:rPr>
                <a:t>ad_rect_btf_03,</a:t>
              </a:r>
            </a:p>
            <a:p>
              <a:r>
                <a:rPr lang="en-US" altLang="zh-CN" i="1" dirty="0" smtClean="0">
                  <a:solidFill>
                    <a:schemeClr val="accent1"/>
                  </a:solidFill>
                </a:rPr>
                <a:t>…</a:t>
              </a:r>
            </a:p>
            <a:p>
              <a:r>
                <a:rPr lang="en-US" altLang="zh-CN" i="1" dirty="0" smtClean="0">
                  <a:solidFill>
                    <a:schemeClr val="accent1"/>
                  </a:solidFill>
                </a:rPr>
                <a:t>ad_rect_btf_01]</a:t>
              </a:r>
              <a:endParaRPr lang="zh-CN" altLang="en-US" dirty="0"/>
            </a:p>
          </p:txBody>
        </p:sp>
        <p:sp>
          <p:nvSpPr>
            <p:cNvPr id="8" name="矩形 7"/>
            <p:cNvSpPr/>
            <p:nvPr/>
          </p:nvSpPr>
          <p:spPr>
            <a:xfrm>
              <a:off x="3416973" y="3418415"/>
              <a:ext cx="1133255" cy="923330"/>
            </a:xfrm>
            <a:prstGeom prst="rect">
              <a:avLst/>
            </a:prstGeom>
          </p:spPr>
          <p:txBody>
            <a:bodyPr wrap="none">
              <a:spAutoFit/>
            </a:bodyPr>
            <a:lstStyle/>
            <a:p>
              <a:r>
                <a:rPr lang="en-US" altLang="zh-CN" i="1" dirty="0" smtClean="0">
                  <a:solidFill>
                    <a:schemeClr val="accent1"/>
                  </a:solidFill>
                </a:rPr>
                <a:t>[</a:t>
              </a:r>
              <a:r>
                <a:rPr lang="en-US" altLang="zh-CN" i="1" dirty="0" err="1" smtClean="0">
                  <a:solidFill>
                    <a:schemeClr val="accent1"/>
                  </a:solidFill>
                </a:rPr>
                <a:t>pos</a:t>
              </a:r>
              <a:r>
                <a:rPr lang="en-US" altLang="zh-CN" i="1" dirty="0" smtClean="0">
                  <a:solidFill>
                    <a:schemeClr val="accent1"/>
                  </a:solidFill>
                </a:rPr>
                <a:t>, </a:t>
              </a:r>
              <a:r>
                <a:rPr lang="en-US" altLang="zh-CN" i="1" dirty="0" err="1" smtClean="0">
                  <a:solidFill>
                    <a:schemeClr val="accent1"/>
                  </a:solidFill>
                </a:rPr>
                <a:t>pos</a:t>
              </a:r>
              <a:r>
                <a:rPr lang="en-US" altLang="zh-CN" i="1" dirty="0" smtClean="0">
                  <a:solidFill>
                    <a:schemeClr val="accent1"/>
                  </a:solidFill>
                </a:rPr>
                <a:t>,</a:t>
              </a:r>
            </a:p>
            <a:p>
              <a:r>
                <a:rPr lang="en-US" altLang="zh-CN" i="1" dirty="0" smtClean="0">
                  <a:solidFill>
                    <a:schemeClr val="accent1"/>
                  </a:solidFill>
                </a:rPr>
                <a:t> </a:t>
              </a:r>
              <a:r>
                <a:rPr lang="en-US" altLang="zh-CN" i="1" dirty="0" err="1" smtClean="0">
                  <a:solidFill>
                    <a:schemeClr val="accent1"/>
                  </a:solidFill>
                </a:rPr>
                <a:t>pos</a:t>
              </a:r>
              <a:r>
                <a:rPr lang="en-US" altLang="zh-CN" i="1" dirty="0" smtClean="0">
                  <a:solidFill>
                    <a:schemeClr val="accent1"/>
                  </a:solidFill>
                </a:rPr>
                <a:t>, </a:t>
              </a:r>
              <a:r>
                <a:rPr lang="en-US" altLang="zh-CN" i="1" dirty="0" err="1" smtClean="0">
                  <a:solidFill>
                    <a:schemeClr val="accent1"/>
                  </a:solidFill>
                </a:rPr>
                <a:t>pos</a:t>
              </a:r>
              <a:r>
                <a:rPr lang="en-US" altLang="zh-CN" i="1" dirty="0" smtClean="0">
                  <a:solidFill>
                    <a:schemeClr val="accent1"/>
                  </a:solidFill>
                </a:rPr>
                <a:t>,</a:t>
              </a:r>
            </a:p>
            <a:p>
              <a:r>
                <a:rPr lang="en-US" altLang="zh-CN" i="1" dirty="0" smtClean="0">
                  <a:solidFill>
                    <a:schemeClr val="accent1"/>
                  </a:solidFill>
                </a:rPr>
                <a:t> …, </a:t>
              </a:r>
              <a:r>
                <a:rPr lang="en-US" altLang="zh-CN" i="1" dirty="0" err="1" smtClean="0">
                  <a:solidFill>
                    <a:schemeClr val="accent1"/>
                  </a:solidFill>
                </a:rPr>
                <a:t>pos</a:t>
              </a:r>
              <a:r>
                <a:rPr lang="en-US" altLang="zh-CN" i="1" dirty="0" smtClean="0">
                  <a:solidFill>
                    <a:schemeClr val="accent1"/>
                  </a:solidFill>
                </a:rPr>
                <a:t>]</a:t>
              </a:r>
              <a:endParaRPr lang="zh-CN" altLang="en-US" dirty="0"/>
            </a:p>
          </p:txBody>
        </p:sp>
      </p:grpSp>
      <p:sp>
        <p:nvSpPr>
          <p:cNvPr id="7" name="圆角矩形 6"/>
          <p:cNvSpPr/>
          <p:nvPr/>
        </p:nvSpPr>
        <p:spPr>
          <a:xfrm>
            <a:off x="1110276" y="2852788"/>
            <a:ext cx="6841829" cy="191228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3000" dirty="0" smtClean="0"/>
              <a:t>CSPAutoGen Template Mechanism </a:t>
            </a:r>
          </a:p>
          <a:p>
            <a:pPr algn="ctr"/>
            <a:r>
              <a:rPr kumimoji="1" lang="en-US" altLang="zh-CN" sz="3000" dirty="0" smtClean="0"/>
              <a:t>=</a:t>
            </a:r>
          </a:p>
          <a:p>
            <a:pPr algn="ctr"/>
            <a:r>
              <a:rPr kumimoji="1" lang="en-US" altLang="zh-CN" sz="3000" dirty="0" smtClean="0"/>
              <a:t> gAST + Type System </a:t>
            </a:r>
            <a:endParaRPr kumimoji="1" lang="zh-CN" altLang="en-US" sz="3000" dirty="0"/>
          </a:p>
        </p:txBody>
      </p:sp>
      <p:sp>
        <p:nvSpPr>
          <p:cNvPr id="9" name="幻灯片编号占位符 8"/>
          <p:cNvSpPr>
            <a:spLocks noGrp="1"/>
          </p:cNvSpPr>
          <p:nvPr>
            <p:ph type="sldNum" sz="quarter" idx="12"/>
          </p:nvPr>
        </p:nvSpPr>
        <p:spPr/>
        <p:txBody>
          <a:bodyPr/>
          <a:lstStyle/>
          <a:p>
            <a:fld id="{36CE28E1-84E0-8148-A0A3-AC0385F819F2}" type="slidenum">
              <a:rPr kumimoji="1" lang="zh-CN" altLang="en-US" smtClean="0"/>
              <a:t>14</a:t>
            </a:fld>
            <a:endParaRPr kumimoji="1" lang="zh-CN" altLang="en-US"/>
          </a:p>
        </p:txBody>
      </p:sp>
    </p:spTree>
    <p:extLst>
      <p:ext uri="{BB962C8B-B14F-4D97-AF65-F5344CB8AC3E}">
        <p14:creationId xmlns:p14="http://schemas.microsoft.com/office/powerpoint/2010/main" val="1087438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387" y="593572"/>
            <a:ext cx="8385839" cy="967840"/>
          </a:xfrm>
        </p:spPr>
        <p:txBody>
          <a:bodyPr/>
          <a:lstStyle/>
          <a:p>
            <a:pPr algn="ctr"/>
            <a:r>
              <a:rPr kumimoji="1" lang="en-US" altLang="zh-CN" dirty="0" smtClean="0"/>
              <a:t>Design: Script Processing</a:t>
            </a:r>
            <a:endParaRPr kumimoji="1" lang="zh-CN" altLang="en-US" dirty="0"/>
          </a:p>
        </p:txBody>
      </p:sp>
      <p:sp>
        <p:nvSpPr>
          <p:cNvPr id="3" name="内容占位符 2"/>
          <p:cNvSpPr>
            <a:spLocks noGrp="1"/>
          </p:cNvSpPr>
          <p:nvPr>
            <p:ph idx="1"/>
          </p:nvPr>
        </p:nvSpPr>
        <p:spPr>
          <a:xfrm>
            <a:off x="284163" y="1967959"/>
            <a:ext cx="8293802" cy="4307997"/>
          </a:xfrm>
        </p:spPr>
        <p:txBody>
          <a:bodyPr>
            <a:normAutofit/>
          </a:bodyPr>
          <a:lstStyle/>
          <a:p>
            <a:r>
              <a:rPr kumimoji="1" lang="en-US" altLang="zh-CN" dirty="0" smtClean="0"/>
              <a:t>JavaScript Category Modifiers:</a:t>
            </a:r>
          </a:p>
          <a:p>
            <a:pPr lvl="1"/>
            <a:r>
              <a:rPr kumimoji="1" lang="en-US" altLang="zh-CN" dirty="0" smtClean="0"/>
              <a:t>Inline </a:t>
            </a:r>
            <a:r>
              <a:rPr kumimoji="1" lang="en-US" altLang="zh-CN" dirty="0" err="1" smtClean="0"/>
              <a:t>vs</a:t>
            </a:r>
            <a:r>
              <a:rPr kumimoji="1" lang="en-US" altLang="zh-CN" dirty="0" smtClean="0"/>
              <a:t> External.</a:t>
            </a:r>
          </a:p>
          <a:p>
            <a:pPr lvl="1"/>
            <a:r>
              <a:rPr kumimoji="1" lang="en-US" altLang="zh-CN" dirty="0" smtClean="0"/>
              <a:t>Runtime-included </a:t>
            </a:r>
            <a:r>
              <a:rPr kumimoji="1" lang="en-US" altLang="zh-CN" dirty="0" err="1" smtClean="0"/>
              <a:t>vs</a:t>
            </a:r>
            <a:r>
              <a:rPr kumimoji="1" lang="en-US" altLang="zh-CN" dirty="0" smtClean="0"/>
              <a:t> Pre-included.</a:t>
            </a:r>
          </a:p>
          <a:p>
            <a:pPr lvl="1"/>
            <a:r>
              <a:rPr kumimoji="1" lang="en-US" altLang="zh-CN" dirty="0" smtClean="0"/>
              <a:t>Dynamic.</a:t>
            </a:r>
          </a:p>
          <a:p>
            <a:r>
              <a:rPr kumimoji="1" lang="en-US" altLang="zh-CN" dirty="0" smtClean="0"/>
              <a:t>Any JavaScript can be described using one or more modifiers.</a:t>
            </a:r>
          </a:p>
          <a:p>
            <a:r>
              <a:rPr kumimoji="1" lang="en-US" altLang="zh-CN" dirty="0" smtClean="0"/>
              <a:t>Pre-included, runtime-included external script.</a:t>
            </a:r>
          </a:p>
          <a:p>
            <a:r>
              <a:rPr kumimoji="1" lang="en-US" altLang="zh-CN" dirty="0" smtClean="0"/>
              <a:t>Pre-</a:t>
            </a:r>
            <a:r>
              <a:rPr kumimoji="1" lang="en-US" altLang="zh-CN" dirty="0"/>
              <a:t>included, Runtime-included  </a:t>
            </a:r>
            <a:r>
              <a:rPr kumimoji="1" lang="en-US" altLang="zh-CN" dirty="0" smtClean="0"/>
              <a:t>inline script.</a:t>
            </a:r>
          </a:p>
          <a:p>
            <a:r>
              <a:rPr kumimoji="1" lang="en-US" altLang="zh-CN" dirty="0" smtClean="0"/>
              <a:t>Dynamic script.</a:t>
            </a:r>
            <a:endParaRPr kumimoji="1" lang="zh-CN" altLang="en-US" dirty="0"/>
          </a:p>
        </p:txBody>
      </p:sp>
      <p:sp>
        <p:nvSpPr>
          <p:cNvPr id="5" name="圆角矩形 4"/>
          <p:cNvSpPr/>
          <p:nvPr/>
        </p:nvSpPr>
        <p:spPr>
          <a:xfrm>
            <a:off x="662675" y="4464555"/>
            <a:ext cx="6263869" cy="560555"/>
          </a:xfrm>
          <a:prstGeom prst="round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6" name="圆角矩形 5"/>
          <p:cNvSpPr/>
          <p:nvPr/>
        </p:nvSpPr>
        <p:spPr>
          <a:xfrm>
            <a:off x="680395" y="5117299"/>
            <a:ext cx="6263869" cy="560555"/>
          </a:xfrm>
          <a:prstGeom prst="round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7" name="圆角矩形 6"/>
          <p:cNvSpPr/>
          <p:nvPr/>
        </p:nvSpPr>
        <p:spPr>
          <a:xfrm>
            <a:off x="680395" y="5658001"/>
            <a:ext cx="6263869" cy="560555"/>
          </a:xfrm>
          <a:prstGeom prst="round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8" name="幻灯片编号占位符 7"/>
          <p:cNvSpPr>
            <a:spLocks noGrp="1"/>
          </p:cNvSpPr>
          <p:nvPr>
            <p:ph type="sldNum" sz="quarter" idx="12"/>
          </p:nvPr>
        </p:nvSpPr>
        <p:spPr/>
        <p:txBody>
          <a:bodyPr/>
          <a:lstStyle/>
          <a:p>
            <a:fld id="{36CE28E1-84E0-8148-A0A3-AC0385F819F2}" type="slidenum">
              <a:rPr kumimoji="1" lang="zh-CN" altLang="en-US" smtClean="0"/>
              <a:t>15</a:t>
            </a:fld>
            <a:endParaRPr kumimoji="1" lang="zh-CN" altLang="en-US"/>
          </a:p>
        </p:txBody>
      </p:sp>
    </p:spTree>
    <p:extLst>
      <p:ext uri="{BB962C8B-B14F-4D97-AF65-F5344CB8AC3E}">
        <p14:creationId xmlns:p14="http://schemas.microsoft.com/office/powerpoint/2010/main" val="2443299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Design: Dynamics Scripts</a:t>
            </a:r>
            <a:endParaRPr kumimoji="1" lang="zh-CN" altLang="en-US" dirty="0"/>
          </a:p>
        </p:txBody>
      </p:sp>
      <p:sp>
        <p:nvSpPr>
          <p:cNvPr id="5" name="圆角矩形 4"/>
          <p:cNvSpPr/>
          <p:nvPr/>
        </p:nvSpPr>
        <p:spPr>
          <a:xfrm>
            <a:off x="494390" y="4578343"/>
            <a:ext cx="8202596" cy="165641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2800" dirty="0" smtClean="0"/>
              <a:t>Core Idea: we know benign dynamic scripts’ structures, so we can define all allowed script structures as functions and data node as functions’ parameters (symbolic template).</a:t>
            </a:r>
            <a:endParaRPr kumimoji="1" lang="zh-CN" altLang="en-US" sz="2800" dirty="0"/>
          </a:p>
        </p:txBody>
      </p:sp>
      <p:sp>
        <p:nvSpPr>
          <p:cNvPr id="3" name="矩形 2"/>
          <p:cNvSpPr/>
          <p:nvPr/>
        </p:nvSpPr>
        <p:spPr>
          <a:xfrm>
            <a:off x="308124" y="1704075"/>
            <a:ext cx="7314823" cy="892552"/>
          </a:xfrm>
          <a:prstGeom prst="rect">
            <a:avLst/>
          </a:prstGeom>
        </p:spPr>
        <p:txBody>
          <a:bodyPr wrap="none">
            <a:spAutoFit/>
          </a:bodyPr>
          <a:lstStyle/>
          <a:p>
            <a:r>
              <a:rPr kumimoji="1" lang="en-US" altLang="zh-CN" sz="2600" dirty="0" smtClean="0"/>
              <a:t>Eval and Eval-like functions:</a:t>
            </a:r>
          </a:p>
          <a:p>
            <a:pPr marL="457200" indent="-457200">
              <a:buFont typeface="Arial"/>
              <a:buChar char="•"/>
            </a:pPr>
            <a:r>
              <a:rPr kumimoji="1" lang="en-US" altLang="zh-CN" sz="2600" b="1" dirty="0"/>
              <a:t>	</a:t>
            </a:r>
            <a:r>
              <a:rPr kumimoji="1" lang="en-US" altLang="zh-CN" sz="2600" b="1" dirty="0" smtClean="0"/>
              <a:t>eval</a:t>
            </a:r>
            <a:r>
              <a:rPr kumimoji="1" lang="en-US" altLang="zh-CN" sz="2600" b="1" dirty="0"/>
              <a:t>, </a:t>
            </a:r>
            <a:r>
              <a:rPr kumimoji="1" lang="en-US" altLang="zh-CN" sz="2600" b="1" dirty="0" smtClean="0"/>
              <a:t> setTimeout</a:t>
            </a:r>
            <a:r>
              <a:rPr kumimoji="1" lang="en-US" altLang="zh-CN" sz="2600" b="1" dirty="0"/>
              <a:t>, </a:t>
            </a:r>
            <a:r>
              <a:rPr kumimoji="1" lang="en-US" altLang="zh-CN" sz="2600" b="1" dirty="0" smtClean="0"/>
              <a:t> </a:t>
            </a:r>
            <a:r>
              <a:rPr kumimoji="1" lang="en-US" altLang="zh-CN" sz="2600" b="1" dirty="0" err="1" smtClean="0"/>
              <a:t>setInteval</a:t>
            </a:r>
            <a:r>
              <a:rPr kumimoji="1" lang="en-US" altLang="zh-CN" sz="2600" b="1" dirty="0" smtClean="0"/>
              <a:t> </a:t>
            </a:r>
            <a:r>
              <a:rPr kumimoji="1" lang="en-US" altLang="zh-CN" sz="2600" b="1" dirty="0"/>
              <a:t>and Function</a:t>
            </a:r>
            <a:endParaRPr lang="zh-CN" altLang="en-US" sz="2600" b="1" dirty="0"/>
          </a:p>
        </p:txBody>
      </p:sp>
      <p:pic>
        <p:nvPicPr>
          <p:cNvPr id="6" name="图片 5"/>
          <p:cNvPicPr>
            <a:picLocks noChangeAspect="1"/>
          </p:cNvPicPr>
          <p:nvPr/>
        </p:nvPicPr>
        <p:blipFill>
          <a:blip r:embed="rId3"/>
          <a:stretch>
            <a:fillRect/>
          </a:stretch>
        </p:blipFill>
        <p:spPr>
          <a:xfrm>
            <a:off x="0" y="2709524"/>
            <a:ext cx="9144000" cy="1599706"/>
          </a:xfrm>
          <a:prstGeom prst="rect">
            <a:avLst/>
          </a:prstGeom>
        </p:spPr>
      </p:pic>
      <p:sp>
        <p:nvSpPr>
          <p:cNvPr id="4" name="幻灯片编号占位符 3"/>
          <p:cNvSpPr>
            <a:spLocks noGrp="1"/>
          </p:cNvSpPr>
          <p:nvPr>
            <p:ph type="sldNum" sz="quarter" idx="12"/>
          </p:nvPr>
        </p:nvSpPr>
        <p:spPr/>
        <p:txBody>
          <a:bodyPr/>
          <a:lstStyle/>
          <a:p>
            <a:fld id="{36CE28E1-84E0-8148-A0A3-AC0385F819F2}" type="slidenum">
              <a:rPr kumimoji="1" lang="zh-CN" altLang="en-US" smtClean="0"/>
              <a:t>16</a:t>
            </a:fld>
            <a:endParaRPr kumimoji="1" lang="zh-CN" altLang="en-US"/>
          </a:p>
        </p:txBody>
      </p:sp>
    </p:spTree>
    <p:extLst>
      <p:ext uri="{BB962C8B-B14F-4D97-AF65-F5344CB8AC3E}">
        <p14:creationId xmlns:p14="http://schemas.microsoft.com/office/powerpoint/2010/main" val="21168593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9300568" cy="6701445"/>
          </a:xfrm>
          <a:prstGeom prst="rect">
            <a:avLst/>
          </a:prstGeom>
          <a:solidFill>
            <a:srgbClr val="FFFFFF"/>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5" name="矩形 4"/>
          <p:cNvSpPr/>
          <p:nvPr/>
        </p:nvSpPr>
        <p:spPr>
          <a:xfrm>
            <a:off x="201580" y="69212"/>
            <a:ext cx="9968155" cy="1938992"/>
          </a:xfrm>
          <a:prstGeom prst="rect">
            <a:avLst/>
          </a:prstGeom>
        </p:spPr>
        <p:txBody>
          <a:bodyPr wrap="square">
            <a:spAutoFit/>
          </a:bodyPr>
          <a:lstStyle/>
          <a:p>
            <a:r>
              <a:rPr lang="fr-FR" altLang="zh-CN" sz="2400" dirty="0" smtClean="0"/>
              <a:t>eval( "</a:t>
            </a:r>
            <a:r>
              <a:rPr lang="fr-FR" altLang="zh-CN" sz="2400" dirty="0" err="1"/>
              <a:t>AMPTManager.pageSlotsObj</a:t>
            </a:r>
            <a:r>
              <a:rPr lang="fr-FR" altLang="zh-CN" sz="2400" i="1" dirty="0">
                <a:solidFill>
                  <a:schemeClr val="accent1"/>
                </a:solidFill>
              </a:rPr>
              <a:t>[’ad_ns_btf_01’</a:t>
            </a:r>
            <a:r>
              <a:rPr lang="fr-FR" altLang="zh-CN" sz="2400" dirty="0" smtClean="0"/>
              <a:t>]</a:t>
            </a:r>
            <a:r>
              <a:rPr lang="fr-FR" altLang="zh-CN" sz="2400" dirty="0"/>
              <a:t> </a:t>
            </a:r>
            <a:r>
              <a:rPr lang="fr-FR" altLang="zh-CN" sz="2400" dirty="0" smtClean="0"/>
              <a:t>=   </a:t>
            </a:r>
          </a:p>
          <a:p>
            <a:r>
              <a:rPr lang="fr-FR" altLang="zh-CN" sz="2400" dirty="0" smtClean="0"/>
              <a:t>      </a:t>
            </a:r>
            <a:r>
              <a:rPr lang="fr-FR" altLang="zh-CN" sz="2400" dirty="0" err="1" smtClean="0"/>
              <a:t>googletag.defineSlot</a:t>
            </a:r>
            <a:r>
              <a:rPr lang="fr-FR" altLang="zh-CN" sz="2400" dirty="0"/>
              <a:t>(</a:t>
            </a:r>
            <a:r>
              <a:rPr lang="fr-FR" altLang="zh-CN" sz="2400" i="1" dirty="0">
                <a:solidFill>
                  <a:srgbClr val="990000"/>
                </a:solidFill>
              </a:rPr>
              <a:t>’/8663477/CNN/world/</a:t>
            </a:r>
            <a:r>
              <a:rPr lang="fr-FR" altLang="zh-CN" sz="2400" i="1" dirty="0" err="1">
                <a:solidFill>
                  <a:srgbClr val="990000"/>
                </a:solidFill>
              </a:rPr>
              <a:t>leaf</a:t>
            </a:r>
            <a:r>
              <a:rPr lang="fr-FR" altLang="zh-CN" sz="2400" i="1" dirty="0">
                <a:solidFill>
                  <a:srgbClr val="990000"/>
                </a:solidFill>
              </a:rPr>
              <a:t>’</a:t>
            </a:r>
            <a:r>
              <a:rPr lang="fr-FR" altLang="zh-CN" sz="2400" dirty="0"/>
              <a:t>, </a:t>
            </a:r>
          </a:p>
          <a:p>
            <a:r>
              <a:rPr lang="fr-FR" altLang="zh-CN" sz="2400" dirty="0" smtClean="0"/>
              <a:t>          </a:t>
            </a:r>
            <a:r>
              <a:rPr lang="fr-FR" altLang="zh-CN" sz="2400" i="1" dirty="0" smtClean="0">
                <a:solidFill>
                  <a:srgbClr val="008000"/>
                </a:solidFill>
              </a:rPr>
              <a:t>[</a:t>
            </a:r>
            <a:r>
              <a:rPr lang="fr-FR" altLang="zh-CN" sz="2400" i="1" dirty="0">
                <a:solidFill>
                  <a:srgbClr val="008000"/>
                </a:solidFill>
              </a:rPr>
              <a:t>[1 ,2] ,[150 ,90] ,[300 ,50] ,[300 ,100]] </a:t>
            </a:r>
            <a:r>
              <a:rPr lang="fr-FR" altLang="zh-CN" sz="2400" i="1" dirty="0">
                <a:solidFill>
                  <a:schemeClr val="accent1"/>
                </a:solidFill>
              </a:rPr>
              <a:t>, ’ad_ns_btf_01 ’</a:t>
            </a:r>
            <a:r>
              <a:rPr lang="fr-FR" altLang="zh-CN" sz="2400" dirty="0"/>
              <a:t>). </a:t>
            </a:r>
          </a:p>
          <a:p>
            <a:r>
              <a:rPr lang="fr-FR" altLang="zh-CN" sz="2400" dirty="0" smtClean="0"/>
              <a:t>              </a:t>
            </a:r>
            <a:r>
              <a:rPr lang="fr-FR" altLang="zh-CN" sz="2400" dirty="0" err="1" smtClean="0"/>
              <a:t>addService</a:t>
            </a:r>
            <a:r>
              <a:rPr lang="fr-FR" altLang="zh-CN" sz="2400" dirty="0"/>
              <a:t>(</a:t>
            </a:r>
            <a:r>
              <a:rPr lang="fr-FR" altLang="zh-CN" sz="2400" dirty="0" err="1"/>
              <a:t>googletag.pubads</a:t>
            </a:r>
            <a:r>
              <a:rPr lang="fr-FR" altLang="zh-CN" sz="2400" dirty="0"/>
              <a:t>()). </a:t>
            </a:r>
            <a:endParaRPr lang="fr-FR" altLang="zh-CN" sz="2400" dirty="0" smtClean="0"/>
          </a:p>
          <a:p>
            <a:r>
              <a:rPr lang="fr-FR" altLang="zh-CN" sz="2400" dirty="0" smtClean="0"/>
              <a:t>                  </a:t>
            </a:r>
            <a:r>
              <a:rPr lang="fr-FR" altLang="zh-CN" sz="2400" dirty="0" err="1" smtClean="0"/>
              <a:t>setTargeting</a:t>
            </a:r>
            <a:r>
              <a:rPr lang="fr-FR" altLang="zh-CN" sz="2400" dirty="0"/>
              <a:t>(</a:t>
            </a:r>
            <a:r>
              <a:rPr lang="fr-FR" altLang="zh-CN" sz="2400" i="1" dirty="0">
                <a:solidFill>
                  <a:srgbClr val="990000"/>
                </a:solidFill>
              </a:rPr>
              <a:t>’pos’</a:t>
            </a:r>
            <a:r>
              <a:rPr lang="fr-FR" altLang="zh-CN" sz="2400" i="1" dirty="0"/>
              <a:t>, </a:t>
            </a:r>
            <a:r>
              <a:rPr lang="fr-FR" altLang="zh-CN" sz="2400" i="1" dirty="0" smtClean="0">
                <a:solidFill>
                  <a:srgbClr val="008000"/>
                </a:solidFill>
              </a:rPr>
              <a:t>[</a:t>
            </a:r>
            <a:r>
              <a:rPr lang="fr-FR" altLang="zh-CN" sz="2400" i="1" dirty="0">
                <a:solidFill>
                  <a:srgbClr val="008000"/>
                </a:solidFill>
              </a:rPr>
              <a:t>’ns_btf_01 ’]</a:t>
            </a:r>
            <a:r>
              <a:rPr lang="fr-FR" altLang="zh-CN" sz="2400" dirty="0"/>
              <a:t>);")</a:t>
            </a:r>
            <a:r>
              <a:rPr lang="fr-FR" altLang="zh-CN" sz="2400" dirty="0" smtClean="0"/>
              <a:t>;</a:t>
            </a:r>
            <a:endParaRPr lang="fr-FR" altLang="zh-CN" sz="2400" dirty="0"/>
          </a:p>
        </p:txBody>
      </p:sp>
      <p:sp>
        <p:nvSpPr>
          <p:cNvPr id="8" name="矩形 7"/>
          <p:cNvSpPr/>
          <p:nvPr/>
        </p:nvSpPr>
        <p:spPr>
          <a:xfrm>
            <a:off x="430742" y="2000958"/>
            <a:ext cx="8284871" cy="1938992"/>
          </a:xfrm>
          <a:prstGeom prst="rect">
            <a:avLst/>
          </a:prstGeom>
        </p:spPr>
        <p:txBody>
          <a:bodyPr wrap="square">
            <a:spAutoFit/>
          </a:bodyPr>
          <a:lstStyle/>
          <a:p>
            <a:r>
              <a:rPr lang="en-US" altLang="zh-CN" sz="2400" dirty="0" smtClean="0">
                <a:solidFill>
                  <a:schemeClr val="accent6">
                    <a:lumMod val="90000"/>
                    <a:lumOff val="10000"/>
                  </a:schemeClr>
                </a:solidFill>
              </a:rPr>
              <a:t>//convert gAST to JavaScript.</a:t>
            </a:r>
          </a:p>
          <a:p>
            <a:r>
              <a:rPr lang="en-US" altLang="zh-CN" sz="2400" dirty="0" err="1" smtClean="0"/>
              <a:t>AMPTManager.pageSlotsObj</a:t>
            </a:r>
            <a:r>
              <a:rPr lang="en-US" altLang="zh-CN" sz="2400" dirty="0"/>
              <a:t>[</a:t>
            </a:r>
            <a:r>
              <a:rPr lang="en-US" altLang="zh-CN" sz="2400" dirty="0" err="1">
                <a:solidFill>
                  <a:schemeClr val="accent2"/>
                </a:solidFill>
              </a:rPr>
              <a:t>CSP_String</a:t>
            </a:r>
            <a:r>
              <a:rPr lang="en-US" altLang="zh-CN" sz="2400" dirty="0"/>
              <a:t>] </a:t>
            </a:r>
            <a:r>
              <a:rPr lang="en-US" altLang="zh-CN" sz="2400" dirty="0" smtClean="0"/>
              <a:t>= </a:t>
            </a:r>
          </a:p>
          <a:p>
            <a:r>
              <a:rPr lang="en-US" altLang="zh-CN" sz="2400" dirty="0" smtClean="0"/>
              <a:t>	</a:t>
            </a:r>
            <a:r>
              <a:rPr lang="en-US" altLang="zh-CN" sz="2400" dirty="0" err="1" smtClean="0"/>
              <a:t>googletag.defineSlot</a:t>
            </a:r>
            <a:r>
              <a:rPr lang="en-US" altLang="zh-CN" sz="2400" dirty="0"/>
              <a:t>(</a:t>
            </a:r>
            <a:r>
              <a:rPr lang="en-US" altLang="zh-CN" sz="2400" dirty="0" err="1">
                <a:solidFill>
                  <a:srgbClr val="FF6600"/>
                </a:solidFill>
              </a:rPr>
              <a:t>CSP_String</a:t>
            </a:r>
            <a:r>
              <a:rPr lang="en-US" altLang="zh-CN" sz="2400" dirty="0">
                <a:solidFill>
                  <a:srgbClr val="FF6600"/>
                </a:solidFill>
              </a:rPr>
              <a:t> </a:t>
            </a:r>
            <a:r>
              <a:rPr lang="en-US" altLang="zh-CN" sz="2400" dirty="0">
                <a:solidFill>
                  <a:srgbClr val="000000"/>
                </a:solidFill>
              </a:rPr>
              <a:t>,</a:t>
            </a:r>
            <a:r>
              <a:rPr lang="en-US" altLang="zh-CN" sz="2400" dirty="0">
                <a:solidFill>
                  <a:srgbClr val="FF6600"/>
                </a:solidFill>
              </a:rPr>
              <a:t> </a:t>
            </a:r>
            <a:r>
              <a:rPr lang="en-US" altLang="zh-CN" sz="2400" dirty="0" err="1">
                <a:solidFill>
                  <a:srgbClr val="FF6600"/>
                </a:solidFill>
              </a:rPr>
              <a:t>CSP_Array</a:t>
            </a:r>
            <a:r>
              <a:rPr lang="en-US" altLang="zh-CN" sz="2400" dirty="0">
                <a:solidFill>
                  <a:srgbClr val="FF6600"/>
                </a:solidFill>
              </a:rPr>
              <a:t> </a:t>
            </a:r>
            <a:r>
              <a:rPr lang="en-US" altLang="zh-CN" sz="2400" dirty="0">
                <a:solidFill>
                  <a:srgbClr val="000000"/>
                </a:solidFill>
              </a:rPr>
              <a:t>,</a:t>
            </a:r>
            <a:r>
              <a:rPr lang="en-US" altLang="zh-CN" sz="2400" dirty="0">
                <a:solidFill>
                  <a:srgbClr val="FF6600"/>
                </a:solidFill>
              </a:rPr>
              <a:t> </a:t>
            </a:r>
            <a:r>
              <a:rPr lang="en-US" altLang="zh-CN" sz="2400" dirty="0" err="1" smtClean="0">
                <a:solidFill>
                  <a:srgbClr val="FF6600"/>
                </a:solidFill>
              </a:rPr>
              <a:t>CSP_String</a:t>
            </a:r>
            <a:r>
              <a:rPr lang="en-US" altLang="zh-CN" sz="2400" dirty="0"/>
              <a:t>). </a:t>
            </a:r>
            <a:r>
              <a:rPr lang="en-US" altLang="zh-CN" sz="2400" dirty="0" smtClean="0"/>
              <a:t>	</a:t>
            </a:r>
          </a:p>
          <a:p>
            <a:r>
              <a:rPr lang="en-US" altLang="zh-CN" sz="2400" dirty="0"/>
              <a:t>	</a:t>
            </a:r>
            <a:r>
              <a:rPr lang="en-US" altLang="zh-CN" sz="2400" dirty="0" smtClean="0"/>
              <a:t>	</a:t>
            </a:r>
            <a:r>
              <a:rPr lang="en-US" altLang="zh-CN" sz="2400" dirty="0" err="1" smtClean="0"/>
              <a:t>addService</a:t>
            </a:r>
            <a:r>
              <a:rPr lang="en-US" altLang="zh-CN" sz="2400" dirty="0"/>
              <a:t>(</a:t>
            </a:r>
            <a:r>
              <a:rPr lang="en-US" altLang="zh-CN" sz="2400" dirty="0" err="1"/>
              <a:t>googletag.pubads</a:t>
            </a:r>
            <a:r>
              <a:rPr lang="en-US" altLang="zh-CN" sz="2400" dirty="0"/>
              <a:t>()). </a:t>
            </a:r>
          </a:p>
          <a:p>
            <a:r>
              <a:rPr lang="en-US" altLang="zh-CN" sz="2400" dirty="0" smtClean="0"/>
              <a:t>			</a:t>
            </a:r>
            <a:r>
              <a:rPr lang="en-US" altLang="zh-CN" sz="2400" dirty="0" err="1" smtClean="0"/>
              <a:t>setTargeting</a:t>
            </a:r>
            <a:r>
              <a:rPr lang="en-US" altLang="zh-CN" sz="2400" dirty="0"/>
              <a:t>(</a:t>
            </a:r>
            <a:r>
              <a:rPr lang="en-US" altLang="zh-CN" sz="2400" i="1" dirty="0" err="1">
                <a:solidFill>
                  <a:srgbClr val="FF6600"/>
                </a:solidFill>
              </a:rPr>
              <a:t>CSP_String</a:t>
            </a:r>
            <a:r>
              <a:rPr lang="en-US" altLang="zh-CN" sz="2400" i="1" dirty="0"/>
              <a:t> ,</a:t>
            </a:r>
            <a:r>
              <a:rPr lang="en-US" altLang="zh-CN" sz="2400" i="1" dirty="0">
                <a:solidFill>
                  <a:srgbClr val="FF6600"/>
                </a:solidFill>
              </a:rPr>
              <a:t> </a:t>
            </a:r>
            <a:r>
              <a:rPr lang="en-US" altLang="zh-CN" sz="2400" i="1" dirty="0" err="1">
                <a:solidFill>
                  <a:srgbClr val="FF6600"/>
                </a:solidFill>
              </a:rPr>
              <a:t>CSP_Array</a:t>
            </a:r>
            <a:r>
              <a:rPr lang="en-US" altLang="zh-CN" sz="2400" dirty="0"/>
              <a:t>); </a:t>
            </a:r>
          </a:p>
        </p:txBody>
      </p:sp>
      <p:sp>
        <p:nvSpPr>
          <p:cNvPr id="9" name="矩形 8"/>
          <p:cNvSpPr/>
          <p:nvPr/>
        </p:nvSpPr>
        <p:spPr>
          <a:xfrm>
            <a:off x="376193" y="3988507"/>
            <a:ext cx="8959163" cy="2677656"/>
          </a:xfrm>
          <a:prstGeom prst="rect">
            <a:avLst/>
          </a:prstGeom>
        </p:spPr>
        <p:txBody>
          <a:bodyPr wrap="square">
            <a:spAutoFit/>
          </a:bodyPr>
          <a:lstStyle/>
          <a:p>
            <a:r>
              <a:rPr lang="en-US" altLang="zh-CN" sz="2400" dirty="0" smtClean="0">
                <a:solidFill>
                  <a:schemeClr val="accent6">
                    <a:lumMod val="90000"/>
                    <a:lumOff val="10000"/>
                  </a:schemeClr>
                </a:solidFill>
              </a:rPr>
              <a:t>//Symbolic template function for the </a:t>
            </a:r>
            <a:r>
              <a:rPr lang="en-US" altLang="zh-CN" sz="2400" dirty="0" err="1" smtClean="0">
                <a:solidFill>
                  <a:schemeClr val="accent6">
                    <a:lumMod val="90000"/>
                    <a:lumOff val="10000"/>
                  </a:schemeClr>
                </a:solidFill>
              </a:rPr>
              <a:t>gAST</a:t>
            </a:r>
            <a:r>
              <a:rPr lang="en-US" altLang="zh-CN" sz="2400" dirty="0" smtClean="0">
                <a:solidFill>
                  <a:schemeClr val="accent6">
                    <a:lumMod val="90000"/>
                    <a:lumOff val="10000"/>
                  </a:schemeClr>
                </a:solidFill>
              </a:rPr>
              <a:t>.</a:t>
            </a:r>
          </a:p>
          <a:p>
            <a:r>
              <a:rPr lang="en-US" altLang="zh-CN" sz="2400" dirty="0" err="1" smtClean="0"/>
              <a:t>var</a:t>
            </a:r>
            <a:r>
              <a:rPr lang="en-US" altLang="zh-CN" sz="2400" dirty="0" smtClean="0"/>
              <a:t> </a:t>
            </a:r>
            <a:r>
              <a:rPr lang="en-US" altLang="zh-CN" sz="2400" dirty="0" err="1" smtClean="0"/>
              <a:t>symTemplate</a:t>
            </a:r>
            <a:r>
              <a:rPr lang="en-US" altLang="zh-CN" sz="2400" dirty="0" smtClean="0"/>
              <a:t> = function ( </a:t>
            </a:r>
            <a:r>
              <a:rPr lang="en-US" altLang="zh-CN" i="1" dirty="0" smtClean="0">
                <a:solidFill>
                  <a:srgbClr val="3366FF"/>
                </a:solidFill>
              </a:rPr>
              <a:t>CSP_S1</a:t>
            </a:r>
            <a:r>
              <a:rPr lang="en-US" altLang="zh-CN" dirty="0" smtClean="0">
                <a:solidFill>
                  <a:srgbClr val="3366FF"/>
                </a:solidFill>
              </a:rPr>
              <a:t> </a:t>
            </a:r>
            <a:r>
              <a:rPr lang="en-US" altLang="zh-CN" dirty="0" smtClean="0"/>
              <a:t>,</a:t>
            </a:r>
            <a:r>
              <a:rPr lang="en-US" altLang="zh-CN" i="1" dirty="0" smtClean="0">
                <a:solidFill>
                  <a:srgbClr val="3366FF"/>
                </a:solidFill>
              </a:rPr>
              <a:t>CSP_S2</a:t>
            </a:r>
            <a:r>
              <a:rPr lang="en-US" altLang="zh-CN" dirty="0" smtClean="0"/>
              <a:t> ,</a:t>
            </a:r>
            <a:r>
              <a:rPr lang="en-US" altLang="zh-CN" i="1" dirty="0" smtClean="0">
                <a:solidFill>
                  <a:srgbClr val="3366FF"/>
                </a:solidFill>
              </a:rPr>
              <a:t>CSP_A3</a:t>
            </a:r>
            <a:r>
              <a:rPr lang="en-US" altLang="zh-CN" dirty="0" smtClean="0"/>
              <a:t> ,</a:t>
            </a:r>
            <a:r>
              <a:rPr lang="en-US" altLang="zh-CN" i="1" dirty="0" smtClean="0">
                <a:solidFill>
                  <a:srgbClr val="3366FF"/>
                </a:solidFill>
              </a:rPr>
              <a:t>CSP_S4</a:t>
            </a:r>
            <a:r>
              <a:rPr lang="en-US" altLang="zh-CN" dirty="0" smtClean="0"/>
              <a:t> ,</a:t>
            </a:r>
            <a:r>
              <a:rPr lang="en-US" altLang="zh-CN" i="1" dirty="0" smtClean="0">
                <a:solidFill>
                  <a:srgbClr val="3366FF"/>
                </a:solidFill>
              </a:rPr>
              <a:t>CSP_S5</a:t>
            </a:r>
            <a:r>
              <a:rPr lang="en-US" altLang="zh-CN" dirty="0" smtClean="0"/>
              <a:t> ,</a:t>
            </a:r>
            <a:r>
              <a:rPr lang="en-US" altLang="zh-CN" i="1" dirty="0" smtClean="0">
                <a:solidFill>
                  <a:srgbClr val="3366FF"/>
                </a:solidFill>
              </a:rPr>
              <a:t>CSP_A6</a:t>
            </a:r>
            <a:r>
              <a:rPr lang="en-US" altLang="zh-CN" sz="2400" dirty="0" smtClean="0"/>
              <a:t>) { </a:t>
            </a:r>
          </a:p>
          <a:p>
            <a:r>
              <a:rPr lang="en-US" altLang="zh-CN" sz="2400" dirty="0" smtClean="0"/>
              <a:t>    </a:t>
            </a:r>
            <a:r>
              <a:rPr lang="en-US" altLang="zh-CN" sz="2400" dirty="0" err="1" smtClean="0"/>
              <a:t>AMPTManager.pageSlotsObj</a:t>
            </a:r>
            <a:r>
              <a:rPr lang="en-US" altLang="zh-CN" sz="2400" dirty="0" smtClean="0"/>
              <a:t>[ </a:t>
            </a:r>
            <a:r>
              <a:rPr lang="en-US" altLang="zh-CN" sz="2000" i="1" dirty="0" err="1" smtClean="0"/>
              <a:t>calcNodeVal</a:t>
            </a:r>
            <a:r>
              <a:rPr lang="en-US" altLang="zh-CN" sz="2400" dirty="0"/>
              <a:t>(</a:t>
            </a:r>
            <a:r>
              <a:rPr lang="en-US" altLang="zh-CN" i="1" dirty="0">
                <a:solidFill>
                  <a:srgbClr val="3366FF"/>
                </a:solidFill>
              </a:rPr>
              <a:t>CSP_S1</a:t>
            </a:r>
            <a:r>
              <a:rPr lang="en-US" altLang="zh-CN" sz="2400" dirty="0" smtClean="0"/>
              <a:t>) ] </a:t>
            </a:r>
            <a:r>
              <a:rPr lang="en-US" altLang="zh-CN" sz="2400" dirty="0"/>
              <a:t>= </a:t>
            </a:r>
          </a:p>
          <a:p>
            <a:r>
              <a:rPr lang="en-US" altLang="zh-CN" sz="2400" dirty="0" smtClean="0"/>
              <a:t>      </a:t>
            </a:r>
            <a:r>
              <a:rPr lang="en-US" altLang="zh-CN" sz="2400" dirty="0" err="1" smtClean="0"/>
              <a:t>googletag.defineSlot</a:t>
            </a:r>
            <a:r>
              <a:rPr lang="en-US" altLang="zh-CN" sz="2400" dirty="0" smtClean="0"/>
              <a:t>(</a:t>
            </a:r>
          </a:p>
          <a:p>
            <a:r>
              <a:rPr lang="en-US" altLang="zh-CN" sz="2400" i="1" dirty="0"/>
              <a:t> </a:t>
            </a:r>
            <a:r>
              <a:rPr lang="en-US" altLang="zh-CN" sz="2400" i="1" dirty="0" smtClean="0"/>
              <a:t>       </a:t>
            </a:r>
            <a:r>
              <a:rPr lang="en-US" altLang="zh-CN" sz="2000" i="1" dirty="0" err="1" smtClean="0"/>
              <a:t>calcNodeVal</a:t>
            </a:r>
            <a:r>
              <a:rPr lang="en-US" altLang="zh-CN" sz="2400" dirty="0" smtClean="0"/>
              <a:t>(</a:t>
            </a:r>
            <a:r>
              <a:rPr lang="en-US" altLang="zh-CN" i="1" dirty="0">
                <a:solidFill>
                  <a:srgbClr val="3366FF"/>
                </a:solidFill>
              </a:rPr>
              <a:t>CSP_S2</a:t>
            </a:r>
            <a:r>
              <a:rPr lang="en-US" altLang="zh-CN" sz="2400" dirty="0"/>
              <a:t>), </a:t>
            </a:r>
            <a:r>
              <a:rPr lang="en-US" altLang="zh-CN" sz="2000" i="1" dirty="0" err="1" smtClean="0"/>
              <a:t>calcNodeVal</a:t>
            </a:r>
            <a:r>
              <a:rPr lang="en-US" altLang="zh-CN" sz="2400" dirty="0" smtClean="0"/>
              <a:t>(</a:t>
            </a:r>
            <a:r>
              <a:rPr lang="en-US" altLang="zh-CN" i="1" dirty="0">
                <a:solidFill>
                  <a:srgbClr val="3366FF"/>
                </a:solidFill>
              </a:rPr>
              <a:t>CSP_A3</a:t>
            </a:r>
            <a:r>
              <a:rPr lang="en-US" altLang="zh-CN" sz="2400" dirty="0"/>
              <a:t>)</a:t>
            </a:r>
            <a:r>
              <a:rPr lang="en-US" altLang="zh-CN" sz="2400" dirty="0" smtClean="0"/>
              <a:t>, </a:t>
            </a:r>
            <a:r>
              <a:rPr lang="en-US" altLang="zh-CN" sz="2000" i="1" dirty="0" err="1" smtClean="0"/>
              <a:t>calcNodeVal</a:t>
            </a:r>
            <a:r>
              <a:rPr lang="en-US" altLang="zh-CN" sz="2400" dirty="0" smtClean="0"/>
              <a:t>(</a:t>
            </a:r>
            <a:r>
              <a:rPr lang="en-US" altLang="zh-CN" i="1" dirty="0">
                <a:solidFill>
                  <a:srgbClr val="3366FF"/>
                </a:solidFill>
              </a:rPr>
              <a:t>CSP_S4</a:t>
            </a:r>
            <a:r>
              <a:rPr lang="en-US" altLang="zh-CN" sz="2400" dirty="0"/>
              <a:t>) ). </a:t>
            </a:r>
          </a:p>
          <a:p>
            <a:r>
              <a:rPr lang="en-US" altLang="zh-CN" sz="2400" dirty="0" smtClean="0"/>
              <a:t>          </a:t>
            </a:r>
            <a:r>
              <a:rPr lang="en-US" altLang="zh-CN" sz="2400" dirty="0" err="1" smtClean="0"/>
              <a:t>addService</a:t>
            </a:r>
            <a:r>
              <a:rPr lang="en-US" altLang="zh-CN" sz="2400" dirty="0"/>
              <a:t>(</a:t>
            </a:r>
            <a:r>
              <a:rPr lang="en-US" altLang="zh-CN" sz="2400" dirty="0" err="1"/>
              <a:t>googletag.pubads</a:t>
            </a:r>
            <a:r>
              <a:rPr lang="en-US" altLang="zh-CN" sz="2400" dirty="0"/>
              <a:t>())</a:t>
            </a:r>
            <a:r>
              <a:rPr lang="en-US" altLang="zh-CN" sz="2400" dirty="0" smtClean="0"/>
              <a:t>.</a:t>
            </a:r>
          </a:p>
          <a:p>
            <a:r>
              <a:rPr lang="en-US" altLang="zh-CN" sz="2400" dirty="0"/>
              <a:t> </a:t>
            </a:r>
            <a:r>
              <a:rPr lang="en-US" altLang="zh-CN" sz="2400" dirty="0" smtClean="0"/>
              <a:t>           </a:t>
            </a:r>
            <a:r>
              <a:rPr lang="en-US" altLang="zh-CN" sz="2400" dirty="0" err="1" smtClean="0"/>
              <a:t>setTargeting</a:t>
            </a:r>
            <a:r>
              <a:rPr lang="en-US" altLang="zh-CN" sz="2400" dirty="0" smtClean="0"/>
              <a:t>(</a:t>
            </a:r>
            <a:r>
              <a:rPr lang="en-US" altLang="zh-CN" sz="2000" i="1" dirty="0" err="1"/>
              <a:t>calcNodeVal</a:t>
            </a:r>
            <a:r>
              <a:rPr lang="en-US" altLang="zh-CN" sz="2400" dirty="0" smtClean="0"/>
              <a:t>(</a:t>
            </a:r>
            <a:r>
              <a:rPr lang="en-US" altLang="zh-CN" i="1" dirty="0">
                <a:solidFill>
                  <a:srgbClr val="3366FF"/>
                </a:solidFill>
              </a:rPr>
              <a:t>CSP_S5</a:t>
            </a:r>
            <a:r>
              <a:rPr lang="en-US" altLang="zh-CN" sz="2400" dirty="0"/>
              <a:t>), </a:t>
            </a:r>
            <a:r>
              <a:rPr lang="en-US" altLang="zh-CN" sz="2000" i="1" dirty="0" err="1" smtClean="0"/>
              <a:t>calcNodeVal</a:t>
            </a:r>
            <a:r>
              <a:rPr lang="en-US" altLang="zh-CN" sz="2400" dirty="0" smtClean="0"/>
              <a:t>(</a:t>
            </a:r>
            <a:r>
              <a:rPr lang="en-US" altLang="zh-CN" i="1" dirty="0">
                <a:solidFill>
                  <a:srgbClr val="3366FF"/>
                </a:solidFill>
              </a:rPr>
              <a:t>CSP_A6</a:t>
            </a:r>
            <a:r>
              <a:rPr lang="en-US" altLang="zh-CN" sz="2400" dirty="0"/>
              <a:t>))</a:t>
            </a:r>
            <a:r>
              <a:rPr lang="en-US" altLang="zh-CN" sz="2400" dirty="0" smtClean="0"/>
              <a:t>; </a:t>
            </a:r>
            <a:r>
              <a:rPr lang="en-US" altLang="zh-CN" sz="2400" dirty="0"/>
              <a:t>}; </a:t>
            </a:r>
          </a:p>
        </p:txBody>
      </p:sp>
      <p:cxnSp>
        <p:nvCxnSpPr>
          <p:cNvPr id="11" name="直线连接符 10"/>
          <p:cNvCxnSpPr/>
          <p:nvPr/>
        </p:nvCxnSpPr>
        <p:spPr>
          <a:xfrm>
            <a:off x="226148" y="1943673"/>
            <a:ext cx="8715613"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直线连接符 11"/>
          <p:cNvCxnSpPr/>
          <p:nvPr/>
        </p:nvCxnSpPr>
        <p:spPr>
          <a:xfrm>
            <a:off x="208752" y="4014569"/>
            <a:ext cx="8715613" cy="0"/>
          </a:xfrm>
          <a:prstGeom prst="line">
            <a:avLst/>
          </a:prstGeom>
        </p:spPr>
        <p:style>
          <a:lnRef idx="2">
            <a:schemeClr val="accent3"/>
          </a:lnRef>
          <a:fillRef idx="0">
            <a:schemeClr val="accent3"/>
          </a:fillRef>
          <a:effectRef idx="1">
            <a:schemeClr val="accent3"/>
          </a:effectRef>
          <a:fontRef idx="minor">
            <a:schemeClr val="tx1"/>
          </a:fontRef>
        </p:style>
      </p:cxnSp>
      <p:sp>
        <p:nvSpPr>
          <p:cNvPr id="2" name="幻灯片编号占位符 1"/>
          <p:cNvSpPr>
            <a:spLocks noGrp="1"/>
          </p:cNvSpPr>
          <p:nvPr>
            <p:ph type="sldNum" sz="quarter" idx="12"/>
          </p:nvPr>
        </p:nvSpPr>
        <p:spPr/>
        <p:txBody>
          <a:bodyPr/>
          <a:lstStyle/>
          <a:p>
            <a:fld id="{36CE28E1-84E0-8148-A0A3-AC0385F819F2}" type="slidenum">
              <a:rPr kumimoji="1" lang="zh-CN" altLang="en-US" smtClean="0"/>
              <a:t>17</a:t>
            </a:fld>
            <a:endParaRPr kumimoji="1" lang="zh-CN" altLang="en-US"/>
          </a:p>
        </p:txBody>
      </p:sp>
    </p:spTree>
    <p:extLst>
      <p:ext uri="{BB962C8B-B14F-4D97-AF65-F5344CB8AC3E}">
        <p14:creationId xmlns:p14="http://schemas.microsoft.com/office/powerpoint/2010/main" val="593361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allAtOnce"/>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Design: Dynamics Scripts (Cont.)</a:t>
            </a:r>
            <a:endParaRPr kumimoji="1" lang="zh-CN" altLang="en-US" dirty="0"/>
          </a:p>
        </p:txBody>
      </p:sp>
      <p:sp>
        <p:nvSpPr>
          <p:cNvPr id="3" name="内容占位符 2"/>
          <p:cNvSpPr>
            <a:spLocks noGrp="1"/>
          </p:cNvSpPr>
          <p:nvPr>
            <p:ph idx="1"/>
          </p:nvPr>
        </p:nvSpPr>
        <p:spPr>
          <a:xfrm>
            <a:off x="284163" y="1903046"/>
            <a:ext cx="8127145" cy="4476262"/>
          </a:xfrm>
        </p:spPr>
        <p:txBody>
          <a:bodyPr>
            <a:normAutofit/>
          </a:bodyPr>
          <a:lstStyle/>
          <a:p>
            <a:r>
              <a:rPr kumimoji="1" lang="en-US" altLang="zh-CN" dirty="0" smtClean="0"/>
              <a:t>1. Rewrite eval and eval-like functions.</a:t>
            </a:r>
          </a:p>
          <a:p>
            <a:pPr lvl="1"/>
            <a:r>
              <a:rPr kumimoji="1" lang="en-US" altLang="zh-CN" dirty="0" smtClean="0"/>
              <a:t>E.g., </a:t>
            </a:r>
            <a:r>
              <a:rPr kumimoji="1" lang="en-US" altLang="zh-CN" dirty="0" err="1" smtClean="0"/>
              <a:t>window.eval</a:t>
            </a:r>
            <a:r>
              <a:rPr kumimoji="1" lang="en-US" altLang="zh-CN" dirty="0" smtClean="0"/>
              <a:t> = function(</a:t>
            </a:r>
            <a:r>
              <a:rPr kumimoji="1" lang="en-US" altLang="zh-CN" dirty="0" err="1" smtClean="0"/>
              <a:t>arg</a:t>
            </a:r>
            <a:r>
              <a:rPr kumimoji="1" lang="en-US" altLang="zh-CN" dirty="0" smtClean="0"/>
              <a:t>) {}.</a:t>
            </a:r>
          </a:p>
          <a:p>
            <a:pPr lvl="1"/>
            <a:r>
              <a:rPr kumimoji="1" lang="en-US" altLang="zh-CN" dirty="0" smtClean="0"/>
              <a:t>The rewritten eval function is allowed by CSP.</a:t>
            </a:r>
          </a:p>
          <a:p>
            <a:r>
              <a:rPr kumimoji="1" lang="en-US" altLang="zh-CN" dirty="0" smtClean="0"/>
              <a:t>2. In rewritten eval function, we match the argument against the templates.</a:t>
            </a:r>
          </a:p>
          <a:p>
            <a:pPr lvl="1"/>
            <a:r>
              <a:rPr kumimoji="1" lang="en-US" altLang="zh-CN" dirty="0" smtClean="0"/>
              <a:t>If not matched, do nothing.</a:t>
            </a:r>
          </a:p>
          <a:p>
            <a:pPr lvl="1"/>
            <a:r>
              <a:rPr kumimoji="1" lang="en-US" altLang="zh-CN" dirty="0" smtClean="0"/>
              <a:t>If matched, we instantiate the symbolic template function to execute the argument as JavaScript.</a:t>
            </a:r>
          </a:p>
        </p:txBody>
      </p:sp>
      <p:sp>
        <p:nvSpPr>
          <p:cNvPr id="4" name="幻灯片编号占位符 3"/>
          <p:cNvSpPr>
            <a:spLocks noGrp="1"/>
          </p:cNvSpPr>
          <p:nvPr>
            <p:ph type="sldNum" sz="quarter" idx="12"/>
          </p:nvPr>
        </p:nvSpPr>
        <p:spPr/>
        <p:txBody>
          <a:bodyPr/>
          <a:lstStyle/>
          <a:p>
            <a:fld id="{36CE28E1-84E0-8148-A0A3-AC0385F819F2}" type="slidenum">
              <a:rPr kumimoji="1" lang="zh-CN" altLang="en-US" smtClean="0"/>
              <a:t>18</a:t>
            </a:fld>
            <a:endParaRPr kumimoji="1" lang="zh-CN" altLang="en-US"/>
          </a:p>
        </p:txBody>
      </p:sp>
    </p:spTree>
    <p:extLst>
      <p:ext uri="{BB962C8B-B14F-4D97-AF65-F5344CB8AC3E}">
        <p14:creationId xmlns:p14="http://schemas.microsoft.com/office/powerpoint/2010/main" val="42404224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err="1" smtClean="0"/>
              <a:t>RoadMap</a:t>
            </a:r>
            <a:endParaRPr kumimoji="1" lang="zh-CN" altLang="en-US" dirty="0"/>
          </a:p>
        </p:txBody>
      </p:sp>
      <p:sp>
        <p:nvSpPr>
          <p:cNvPr id="3" name="内容占位符 2"/>
          <p:cNvSpPr>
            <a:spLocks noGrp="1"/>
          </p:cNvSpPr>
          <p:nvPr>
            <p:ph idx="1"/>
          </p:nvPr>
        </p:nvSpPr>
        <p:spPr>
          <a:xfrm>
            <a:off x="284163" y="2166815"/>
            <a:ext cx="7076747" cy="3992563"/>
          </a:xfrm>
        </p:spPr>
        <p:txBody>
          <a:bodyPr>
            <a:normAutofit lnSpcReduction="10000"/>
          </a:bodyPr>
          <a:lstStyle/>
          <a:p>
            <a:r>
              <a:rPr kumimoji="1" lang="en-US" altLang="zh-CN" sz="2800" dirty="0" smtClean="0"/>
              <a:t>CSP Background</a:t>
            </a:r>
            <a:endParaRPr kumimoji="1" lang="en-US" altLang="zh-CN" sz="2800" dirty="0"/>
          </a:p>
          <a:p>
            <a:r>
              <a:rPr kumimoji="1" lang="en-US" altLang="zh-CN" sz="2800" dirty="0" smtClean="0"/>
              <a:t>Architecture</a:t>
            </a:r>
          </a:p>
          <a:p>
            <a:r>
              <a:rPr kumimoji="1" lang="en-US" altLang="zh-CN" sz="2800" dirty="0" smtClean="0"/>
              <a:t>Design</a:t>
            </a:r>
          </a:p>
          <a:p>
            <a:pPr lvl="1"/>
            <a:r>
              <a:rPr kumimoji="1" lang="en-US" altLang="zh-CN" sz="2400" dirty="0" smtClean="0"/>
              <a:t>Template Mechanism</a:t>
            </a:r>
          </a:p>
          <a:p>
            <a:pPr lvl="1"/>
            <a:r>
              <a:rPr kumimoji="1" lang="en-US" altLang="zh-CN" sz="2400" dirty="0" smtClean="0"/>
              <a:t>Processing Scripts based on Templates</a:t>
            </a:r>
          </a:p>
          <a:p>
            <a:r>
              <a:rPr kumimoji="1" lang="en-US" altLang="zh-CN" sz="2800" b="1" dirty="0" smtClean="0"/>
              <a:t>Evaluation</a:t>
            </a:r>
          </a:p>
          <a:p>
            <a:r>
              <a:rPr kumimoji="1" lang="en-US" altLang="zh-CN" sz="2800" dirty="0" smtClean="0"/>
              <a:t>Conclusion</a:t>
            </a:r>
          </a:p>
        </p:txBody>
      </p:sp>
      <p:sp>
        <p:nvSpPr>
          <p:cNvPr id="4" name="幻灯片编号占位符 3"/>
          <p:cNvSpPr>
            <a:spLocks noGrp="1"/>
          </p:cNvSpPr>
          <p:nvPr>
            <p:ph type="sldNum" sz="quarter" idx="12"/>
          </p:nvPr>
        </p:nvSpPr>
        <p:spPr/>
        <p:txBody>
          <a:bodyPr/>
          <a:lstStyle/>
          <a:p>
            <a:fld id="{36CE28E1-84E0-8148-A0A3-AC0385F819F2}" type="slidenum">
              <a:rPr kumimoji="1" lang="zh-CN" altLang="en-US" smtClean="0"/>
              <a:t>19</a:t>
            </a:fld>
            <a:endParaRPr kumimoji="1" lang="zh-CN" altLang="en-US"/>
          </a:p>
        </p:txBody>
      </p:sp>
    </p:spTree>
    <p:extLst>
      <p:ext uri="{BB962C8B-B14F-4D97-AF65-F5344CB8AC3E}">
        <p14:creationId xmlns:p14="http://schemas.microsoft.com/office/powerpoint/2010/main" val="345753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err="1" smtClean="0"/>
              <a:t>RoadMap</a:t>
            </a:r>
            <a:endParaRPr kumimoji="1" lang="zh-CN" altLang="en-US" dirty="0"/>
          </a:p>
        </p:txBody>
      </p:sp>
      <p:sp>
        <p:nvSpPr>
          <p:cNvPr id="3" name="内容占位符 2"/>
          <p:cNvSpPr>
            <a:spLocks noGrp="1"/>
          </p:cNvSpPr>
          <p:nvPr>
            <p:ph idx="1"/>
          </p:nvPr>
        </p:nvSpPr>
        <p:spPr>
          <a:xfrm>
            <a:off x="284163" y="2166815"/>
            <a:ext cx="7076747" cy="3992563"/>
          </a:xfrm>
        </p:spPr>
        <p:txBody>
          <a:bodyPr>
            <a:normAutofit lnSpcReduction="10000"/>
          </a:bodyPr>
          <a:lstStyle/>
          <a:p>
            <a:r>
              <a:rPr kumimoji="1" lang="en-US" altLang="zh-CN" sz="2800" b="1" dirty="0" smtClean="0"/>
              <a:t>CSP Background</a:t>
            </a:r>
            <a:endParaRPr kumimoji="1" lang="en-US" altLang="zh-CN" sz="2800" b="1" dirty="0"/>
          </a:p>
          <a:p>
            <a:r>
              <a:rPr kumimoji="1" lang="en-US" altLang="zh-CN" sz="2800" dirty="0" smtClean="0"/>
              <a:t>Architecture</a:t>
            </a:r>
          </a:p>
          <a:p>
            <a:r>
              <a:rPr kumimoji="1" lang="en-US" altLang="zh-CN" sz="2800" dirty="0" smtClean="0"/>
              <a:t>Design</a:t>
            </a:r>
          </a:p>
          <a:p>
            <a:pPr lvl="1"/>
            <a:r>
              <a:rPr kumimoji="1" lang="en-US" altLang="zh-CN" sz="2400" dirty="0" smtClean="0"/>
              <a:t>Template Mechanism</a:t>
            </a:r>
          </a:p>
          <a:p>
            <a:pPr lvl="1"/>
            <a:r>
              <a:rPr kumimoji="1" lang="en-US" altLang="zh-CN" sz="2400" dirty="0" smtClean="0"/>
              <a:t>Processing Scripts based on Templates</a:t>
            </a:r>
          </a:p>
          <a:p>
            <a:r>
              <a:rPr kumimoji="1" lang="en-US" altLang="zh-CN" sz="2800" dirty="0" smtClean="0"/>
              <a:t>Evaluation</a:t>
            </a:r>
          </a:p>
          <a:p>
            <a:r>
              <a:rPr kumimoji="1" lang="en-US" altLang="zh-CN" sz="2800" dirty="0" smtClean="0"/>
              <a:t>Conclusion</a:t>
            </a:r>
          </a:p>
        </p:txBody>
      </p:sp>
      <p:sp>
        <p:nvSpPr>
          <p:cNvPr id="4" name="幻灯片编号占位符 3"/>
          <p:cNvSpPr>
            <a:spLocks noGrp="1"/>
          </p:cNvSpPr>
          <p:nvPr>
            <p:ph type="sldNum" sz="quarter" idx="12"/>
          </p:nvPr>
        </p:nvSpPr>
        <p:spPr/>
        <p:txBody>
          <a:bodyPr/>
          <a:lstStyle/>
          <a:p>
            <a:fld id="{36CE28E1-84E0-8148-A0A3-AC0385F819F2}" type="slidenum">
              <a:rPr kumimoji="1" lang="zh-CN" altLang="en-US" smtClean="0"/>
              <a:t>2</a:t>
            </a:fld>
            <a:endParaRPr kumimoji="1" lang="zh-CN" altLang="en-US"/>
          </a:p>
        </p:txBody>
      </p:sp>
    </p:spTree>
    <p:extLst>
      <p:ext uri="{BB962C8B-B14F-4D97-AF65-F5344CB8AC3E}">
        <p14:creationId xmlns:p14="http://schemas.microsoft.com/office/powerpoint/2010/main" val="1481103148"/>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xmlns:p14="http://schemas.microsoft.com/office/powerpoint/2010/main" spd="slow" advTm="159"/>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4163" y="630382"/>
            <a:ext cx="8574087" cy="805174"/>
          </a:xfrm>
        </p:spPr>
        <p:txBody>
          <a:bodyPr>
            <a:normAutofit fontScale="90000"/>
          </a:bodyPr>
          <a:lstStyle/>
          <a:p>
            <a:pPr algn="ctr"/>
            <a:r>
              <a:rPr kumimoji="1" lang="en-US" altLang="zh-CN" dirty="0" smtClean="0"/>
              <a:t>Evaluation: </a:t>
            </a:r>
            <a:br>
              <a:rPr kumimoji="1" lang="en-US" altLang="zh-CN" dirty="0" smtClean="0"/>
            </a:br>
            <a:r>
              <a:rPr lang="en-US" altLang="zh-CN" dirty="0" smtClean="0"/>
              <a:t>Robustness on Unseen Webpages</a:t>
            </a:r>
            <a:endParaRPr kumimoji="1" lang="zh-CN" altLang="en-US" dirty="0"/>
          </a:p>
        </p:txBody>
      </p:sp>
      <p:grpSp>
        <p:nvGrpSpPr>
          <p:cNvPr id="7" name="组 6"/>
          <p:cNvGrpSpPr/>
          <p:nvPr/>
        </p:nvGrpSpPr>
        <p:grpSpPr>
          <a:xfrm>
            <a:off x="368150" y="1656411"/>
            <a:ext cx="8775850" cy="4621471"/>
            <a:chOff x="202481" y="1794819"/>
            <a:chExt cx="8775850" cy="4621471"/>
          </a:xfrm>
        </p:grpSpPr>
        <p:pic>
          <p:nvPicPr>
            <p:cNvPr id="4" name="图片 3" descr="matchingfi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81" y="1794819"/>
              <a:ext cx="6313823" cy="4621471"/>
            </a:xfrm>
            <a:prstGeom prst="rect">
              <a:avLst/>
            </a:prstGeom>
          </p:spPr>
        </p:pic>
        <p:sp>
          <p:nvSpPr>
            <p:cNvPr id="6" name="文本框 5"/>
            <p:cNvSpPr txBox="1"/>
            <p:nvPr/>
          </p:nvSpPr>
          <p:spPr>
            <a:xfrm>
              <a:off x="6066476" y="2606537"/>
              <a:ext cx="2911855" cy="2800766"/>
            </a:xfrm>
            <a:prstGeom prst="rect">
              <a:avLst/>
            </a:prstGeom>
            <a:solidFill>
              <a:srgbClr val="FFFFFF"/>
            </a:solidFill>
          </p:spPr>
          <p:txBody>
            <a:bodyPr wrap="square" rtlCol="0">
              <a:spAutoFit/>
            </a:bodyPr>
            <a:lstStyle/>
            <a:p>
              <a:r>
                <a:rPr kumimoji="1" lang="en-US" altLang="zh-CN" sz="2200" dirty="0" smtClean="0"/>
                <a:t>Training Page : 2,000</a:t>
              </a:r>
            </a:p>
            <a:p>
              <a:r>
                <a:rPr kumimoji="1" lang="en-US" altLang="zh-CN" sz="2200" dirty="0" smtClean="0"/>
                <a:t>Testing Page  :     500</a:t>
              </a:r>
            </a:p>
            <a:p>
              <a:endParaRPr kumimoji="1" lang="en-US" altLang="zh-CN" sz="2200" dirty="0" smtClean="0"/>
            </a:p>
            <a:p>
              <a:r>
                <a:rPr kumimoji="1" lang="en-US" altLang="zh-CN" sz="2200" dirty="0" smtClean="0"/>
                <a:t>Template #     :    262</a:t>
              </a:r>
            </a:p>
            <a:p>
              <a:endParaRPr kumimoji="1" lang="en-US" altLang="zh-CN" sz="2200" dirty="0" smtClean="0"/>
            </a:p>
            <a:p>
              <a:r>
                <a:rPr kumimoji="1" lang="en-US" altLang="zh-CN" sz="2200" dirty="0" smtClean="0"/>
                <a:t>Matching Rate:  </a:t>
              </a:r>
            </a:p>
            <a:p>
              <a:r>
                <a:rPr kumimoji="1" lang="en-US" altLang="zh-CN" sz="2200" dirty="0"/>
                <a:t>	 </a:t>
              </a:r>
              <a:r>
                <a:rPr kumimoji="1" lang="en-US" altLang="zh-CN" sz="2200" dirty="0" smtClean="0"/>
                <a:t>     91.6% - 100</a:t>
              </a:r>
              <a:r>
                <a:rPr kumimoji="1" lang="en-US" altLang="zh-CN" sz="2200" dirty="0"/>
                <a:t>%</a:t>
              </a:r>
              <a:endParaRPr kumimoji="1" lang="en-US" altLang="zh-CN" sz="2200" dirty="0" smtClean="0"/>
            </a:p>
            <a:p>
              <a:r>
                <a:rPr kumimoji="1" lang="en-US" altLang="zh-CN" sz="2200" dirty="0" smtClean="0"/>
                <a:t>Median:          :99.2%</a:t>
              </a:r>
              <a:endParaRPr kumimoji="1" lang="zh-CN" altLang="en-US" sz="2200" dirty="0"/>
            </a:p>
          </p:txBody>
        </p:sp>
      </p:grpSp>
      <p:sp>
        <p:nvSpPr>
          <p:cNvPr id="3" name="幻灯片编号占位符 2"/>
          <p:cNvSpPr>
            <a:spLocks noGrp="1"/>
          </p:cNvSpPr>
          <p:nvPr>
            <p:ph type="sldNum" sz="quarter" idx="12"/>
          </p:nvPr>
        </p:nvSpPr>
        <p:spPr/>
        <p:txBody>
          <a:bodyPr/>
          <a:lstStyle/>
          <a:p>
            <a:fld id="{36CE28E1-84E0-8148-A0A3-AC0385F819F2}" type="slidenum">
              <a:rPr kumimoji="1" lang="zh-CN" altLang="en-US" smtClean="0"/>
              <a:t>20</a:t>
            </a:fld>
            <a:endParaRPr kumimoji="1" lang="zh-CN" altLang="en-US"/>
          </a:p>
        </p:txBody>
      </p:sp>
      <p:sp>
        <p:nvSpPr>
          <p:cNvPr id="5" name="左箭头 4"/>
          <p:cNvSpPr/>
          <p:nvPr/>
        </p:nvSpPr>
        <p:spPr>
          <a:xfrm rot="2215749">
            <a:off x="3709857" y="2652980"/>
            <a:ext cx="1077056" cy="27607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zh-CN" altLang="en-US"/>
          </a:p>
        </p:txBody>
      </p:sp>
      <p:sp>
        <p:nvSpPr>
          <p:cNvPr id="8" name="矩形 7"/>
          <p:cNvSpPr/>
          <p:nvPr/>
        </p:nvSpPr>
        <p:spPr>
          <a:xfrm>
            <a:off x="4216725" y="3163710"/>
            <a:ext cx="1617788" cy="369332"/>
          </a:xfrm>
          <a:prstGeom prst="rect">
            <a:avLst/>
          </a:prstGeom>
        </p:spPr>
        <p:txBody>
          <a:bodyPr wrap="none">
            <a:spAutoFit/>
          </a:bodyPr>
          <a:lstStyle/>
          <a:p>
            <a:r>
              <a:rPr kumimoji="1" lang="en-US" altLang="zh-CN" b="1" dirty="0" smtClean="0"/>
              <a:t>Median: 99.2%</a:t>
            </a:r>
            <a:endParaRPr lang="zh-CN" altLang="en-US" b="1" dirty="0"/>
          </a:p>
        </p:txBody>
      </p:sp>
    </p:spTree>
    <p:extLst>
      <p:ext uri="{BB962C8B-B14F-4D97-AF65-F5344CB8AC3E}">
        <p14:creationId xmlns:p14="http://schemas.microsoft.com/office/powerpoint/2010/main" val="4662504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kumimoji="1" lang="en-US" altLang="zh-CN" dirty="0" smtClean="0"/>
              <a:t>Evaluation</a:t>
            </a:r>
            <a:r>
              <a:rPr kumimoji="1" lang="en-US" altLang="zh-CN" dirty="0"/>
              <a:t>: </a:t>
            </a:r>
            <a:r>
              <a:rPr kumimoji="1" lang="en-US" altLang="zh-CN" dirty="0" smtClean="0"/>
              <a:t/>
            </a:r>
            <a:br>
              <a:rPr kumimoji="1" lang="en-US" altLang="zh-CN" dirty="0" smtClean="0"/>
            </a:br>
            <a:r>
              <a:rPr lang="en-US" altLang="zh-CN" dirty="0" smtClean="0"/>
              <a:t>Robustness Over Time. </a:t>
            </a:r>
            <a:endParaRPr kumimoji="1"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1663580723"/>
              </p:ext>
            </p:extLst>
          </p:nvPr>
        </p:nvGraphicFramePr>
        <p:xfrm>
          <a:off x="284163" y="2224294"/>
          <a:ext cx="8574085" cy="3566160"/>
        </p:xfrm>
        <a:graphic>
          <a:graphicData uri="http://schemas.openxmlformats.org/drawingml/2006/table">
            <a:tbl>
              <a:tblPr firstRow="1" bandRow="1">
                <a:tableStyleId>{7DF18680-E054-41AD-8BC1-D1AEF772440D}</a:tableStyleId>
              </a:tblPr>
              <a:tblGrid>
                <a:gridCol w="1427746"/>
                <a:gridCol w="2116880"/>
                <a:gridCol w="1654083"/>
                <a:gridCol w="1660559"/>
                <a:gridCol w="1714817"/>
              </a:tblGrid>
              <a:tr h="370840">
                <a:tc>
                  <a:txBody>
                    <a:bodyPr/>
                    <a:lstStyle/>
                    <a:p>
                      <a:pPr algn="ctr"/>
                      <a:r>
                        <a:rPr lang="en-US" altLang="zh-CN" sz="2400" dirty="0" smtClean="0"/>
                        <a:t>Domain</a:t>
                      </a:r>
                      <a:endParaRPr lang="zh-CN" altLang="en-US" sz="2400" dirty="0"/>
                    </a:p>
                  </a:txBody>
                  <a:tcPr/>
                </a:tc>
                <a:tc>
                  <a:txBody>
                    <a:bodyPr/>
                    <a:lstStyle/>
                    <a:p>
                      <a:pPr algn="ctr"/>
                      <a:r>
                        <a:rPr lang="en-US" altLang="zh-CN" sz="2400" dirty="0" smtClean="0"/>
                        <a:t># of Templates</a:t>
                      </a:r>
                    </a:p>
                    <a:p>
                      <a:pPr algn="ctr"/>
                      <a:r>
                        <a:rPr lang="en-US" altLang="zh-CN" sz="2400" dirty="0" smtClean="0"/>
                        <a:t>(01/01/16)</a:t>
                      </a:r>
                      <a:endParaRPr lang="zh-CN" altLang="en-US" sz="2400" dirty="0"/>
                    </a:p>
                  </a:txBody>
                  <a:tcPr/>
                </a:tc>
                <a:tc>
                  <a:txBody>
                    <a:bodyPr/>
                    <a:lstStyle/>
                    <a:p>
                      <a:pPr algn="ctr"/>
                      <a:r>
                        <a:rPr lang="en-US" altLang="zh-CN" sz="2400" dirty="0" smtClean="0"/>
                        <a:t>MR </a:t>
                      </a:r>
                    </a:p>
                    <a:p>
                      <a:pPr algn="ctr"/>
                      <a:r>
                        <a:rPr lang="en-US" altLang="zh-CN" sz="2400" dirty="0" smtClean="0"/>
                        <a:t>(02/01/16)</a:t>
                      </a:r>
                      <a:endParaRPr lang="zh-CN"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t>MR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t>(03/01/16)</a:t>
                      </a:r>
                      <a:endParaRPr lang="zh-CN" altLang="en-US"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t>MR</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t> (04/01/16)</a:t>
                      </a:r>
                      <a:endParaRPr lang="zh-CN" altLang="en-US" sz="2400" dirty="0" smtClean="0"/>
                    </a:p>
                  </a:txBody>
                  <a:tcPr/>
                </a:tc>
              </a:tr>
              <a:tr h="370840">
                <a:tc>
                  <a:txBody>
                    <a:bodyPr/>
                    <a:lstStyle/>
                    <a:p>
                      <a:pPr algn="ctr"/>
                      <a:r>
                        <a:rPr lang="en-US" altLang="zh-CN" sz="2400" dirty="0" smtClean="0"/>
                        <a:t>Amazon</a:t>
                      </a:r>
                      <a:endParaRPr lang="zh-CN" altLang="en-US" sz="2400" dirty="0"/>
                    </a:p>
                  </a:txBody>
                  <a:tcPr/>
                </a:tc>
                <a:tc>
                  <a:txBody>
                    <a:bodyPr/>
                    <a:lstStyle/>
                    <a:p>
                      <a:pPr algn="ctr"/>
                      <a:r>
                        <a:rPr lang="en-US" altLang="zh-CN" sz="2400" dirty="0" smtClean="0"/>
                        <a:t>596</a:t>
                      </a:r>
                      <a:endParaRPr lang="zh-CN" altLang="en-US" sz="2400" dirty="0"/>
                    </a:p>
                  </a:txBody>
                  <a:tcPr/>
                </a:tc>
                <a:tc>
                  <a:txBody>
                    <a:bodyPr/>
                    <a:lstStyle/>
                    <a:p>
                      <a:pPr algn="ctr"/>
                      <a:r>
                        <a:rPr lang="en-US" altLang="zh-CN" sz="2400" dirty="0" smtClean="0"/>
                        <a:t>99.62%</a:t>
                      </a:r>
                      <a:endParaRPr lang="zh-CN" altLang="en-US" sz="2400" dirty="0"/>
                    </a:p>
                  </a:txBody>
                  <a:tcPr/>
                </a:tc>
                <a:tc>
                  <a:txBody>
                    <a:bodyPr/>
                    <a:lstStyle/>
                    <a:p>
                      <a:pPr algn="ctr"/>
                      <a:r>
                        <a:rPr lang="en-US" altLang="zh-CN" sz="2400" dirty="0" smtClean="0"/>
                        <a:t>99.13%</a:t>
                      </a:r>
                      <a:endParaRPr lang="zh-CN" altLang="en-US" sz="2400" dirty="0"/>
                    </a:p>
                  </a:txBody>
                  <a:tcPr/>
                </a:tc>
                <a:tc>
                  <a:txBody>
                    <a:bodyPr/>
                    <a:lstStyle/>
                    <a:p>
                      <a:pPr algn="ctr"/>
                      <a:r>
                        <a:rPr lang="en-US" altLang="zh-CN" sz="2400" dirty="0" smtClean="0"/>
                        <a:t>98.39%</a:t>
                      </a:r>
                      <a:endParaRPr lang="zh-CN" altLang="en-US" sz="2400" dirty="0"/>
                    </a:p>
                  </a:txBody>
                  <a:tcPr/>
                </a:tc>
              </a:tr>
              <a:tr h="370840">
                <a:tc>
                  <a:txBody>
                    <a:bodyPr/>
                    <a:lstStyle/>
                    <a:p>
                      <a:pPr algn="ctr"/>
                      <a:r>
                        <a:rPr lang="en-US" altLang="zh-CN" sz="2400" dirty="0" smtClean="0"/>
                        <a:t>CNN</a:t>
                      </a:r>
                      <a:endParaRPr lang="zh-CN" altLang="en-US" sz="2400" dirty="0"/>
                    </a:p>
                  </a:txBody>
                  <a:tcPr/>
                </a:tc>
                <a:tc>
                  <a:txBody>
                    <a:bodyPr/>
                    <a:lstStyle/>
                    <a:p>
                      <a:pPr algn="ctr"/>
                      <a:r>
                        <a:rPr lang="en-US" altLang="zh-CN" sz="2400" dirty="0" smtClean="0"/>
                        <a:t>259</a:t>
                      </a:r>
                      <a:endParaRPr lang="zh-CN" altLang="en-US" sz="2400" dirty="0"/>
                    </a:p>
                  </a:txBody>
                  <a:tcPr/>
                </a:tc>
                <a:tc>
                  <a:txBody>
                    <a:bodyPr/>
                    <a:lstStyle/>
                    <a:p>
                      <a:pPr algn="ctr"/>
                      <a:r>
                        <a:rPr lang="en-US" altLang="zh-CN" sz="2400" dirty="0" smtClean="0"/>
                        <a:t>98.72%</a:t>
                      </a:r>
                      <a:endParaRPr lang="zh-CN" altLang="en-US" sz="2400" dirty="0"/>
                    </a:p>
                  </a:txBody>
                  <a:tcPr/>
                </a:tc>
                <a:tc>
                  <a:txBody>
                    <a:bodyPr/>
                    <a:lstStyle/>
                    <a:p>
                      <a:pPr algn="ctr"/>
                      <a:r>
                        <a:rPr lang="en-US" altLang="zh-CN" sz="2400" dirty="0" smtClean="0"/>
                        <a:t>98.50%</a:t>
                      </a:r>
                      <a:endParaRPr lang="zh-CN" altLang="en-US" sz="2400" dirty="0"/>
                    </a:p>
                  </a:txBody>
                  <a:tcPr/>
                </a:tc>
                <a:tc>
                  <a:txBody>
                    <a:bodyPr/>
                    <a:lstStyle/>
                    <a:p>
                      <a:pPr algn="ctr"/>
                      <a:r>
                        <a:rPr lang="en-US" altLang="zh-CN" sz="2400" dirty="0" smtClean="0"/>
                        <a:t>98.30%</a:t>
                      </a:r>
                      <a:endParaRPr lang="zh-CN" altLang="en-US" sz="2400" dirty="0"/>
                    </a:p>
                  </a:txBody>
                  <a:tcPr/>
                </a:tc>
              </a:tr>
              <a:tr h="370840">
                <a:tc>
                  <a:txBody>
                    <a:bodyPr/>
                    <a:lstStyle/>
                    <a:p>
                      <a:pPr algn="ctr"/>
                      <a:r>
                        <a:rPr lang="en-US" altLang="zh-CN" sz="2400" dirty="0" smtClean="0"/>
                        <a:t>Facebook</a:t>
                      </a:r>
                      <a:endParaRPr lang="zh-CN" altLang="en-US" sz="2400" dirty="0"/>
                    </a:p>
                  </a:txBody>
                  <a:tcPr/>
                </a:tc>
                <a:tc>
                  <a:txBody>
                    <a:bodyPr/>
                    <a:lstStyle/>
                    <a:p>
                      <a:pPr algn="ctr"/>
                      <a:r>
                        <a:rPr lang="en-US" altLang="zh-CN" sz="2400" dirty="0" smtClean="0"/>
                        <a:t>53</a:t>
                      </a:r>
                      <a:endParaRPr lang="zh-CN" altLang="en-US" sz="2400" dirty="0"/>
                    </a:p>
                  </a:txBody>
                  <a:tcPr/>
                </a:tc>
                <a:tc>
                  <a:txBody>
                    <a:bodyPr/>
                    <a:lstStyle/>
                    <a:p>
                      <a:pPr algn="ctr"/>
                      <a:r>
                        <a:rPr lang="en-US" altLang="zh-CN" sz="2400" dirty="0" smtClean="0"/>
                        <a:t>99.47%</a:t>
                      </a:r>
                      <a:endParaRPr lang="zh-CN" altLang="en-US" sz="2400" dirty="0"/>
                    </a:p>
                  </a:txBody>
                  <a:tcPr/>
                </a:tc>
                <a:tc>
                  <a:txBody>
                    <a:bodyPr/>
                    <a:lstStyle/>
                    <a:p>
                      <a:pPr algn="ctr"/>
                      <a:r>
                        <a:rPr lang="en-US" altLang="zh-CN" sz="2400" dirty="0" smtClean="0"/>
                        <a:t>97.90%</a:t>
                      </a:r>
                      <a:endParaRPr lang="zh-CN" altLang="en-US" sz="2400" dirty="0"/>
                    </a:p>
                  </a:txBody>
                  <a:tcPr/>
                </a:tc>
                <a:tc>
                  <a:txBody>
                    <a:bodyPr/>
                    <a:lstStyle/>
                    <a:p>
                      <a:pPr algn="ctr"/>
                      <a:r>
                        <a:rPr lang="en-US" altLang="zh-CN" sz="2400" dirty="0" smtClean="0"/>
                        <a:t>95.98%</a:t>
                      </a:r>
                      <a:endParaRPr lang="zh-CN" altLang="en-US" sz="2400" dirty="0"/>
                    </a:p>
                  </a:txBody>
                  <a:tcPr/>
                </a:tc>
              </a:tr>
              <a:tr h="370840">
                <a:tc>
                  <a:txBody>
                    <a:bodyPr/>
                    <a:lstStyle/>
                    <a:p>
                      <a:pPr algn="ctr"/>
                      <a:r>
                        <a:rPr lang="en-US" altLang="zh-CN" sz="2400" dirty="0" smtClean="0"/>
                        <a:t>Google</a:t>
                      </a:r>
                      <a:endParaRPr lang="zh-CN" altLang="en-US" sz="2400" dirty="0"/>
                    </a:p>
                  </a:txBody>
                  <a:tcPr/>
                </a:tc>
                <a:tc>
                  <a:txBody>
                    <a:bodyPr/>
                    <a:lstStyle/>
                    <a:p>
                      <a:pPr algn="ctr"/>
                      <a:r>
                        <a:rPr lang="en-US" altLang="zh-CN" sz="2400" dirty="0" smtClean="0"/>
                        <a:t>857</a:t>
                      </a:r>
                      <a:endParaRPr lang="zh-CN" altLang="en-US" sz="2400" dirty="0"/>
                    </a:p>
                  </a:txBody>
                  <a:tcPr/>
                </a:tc>
                <a:tc>
                  <a:txBody>
                    <a:bodyPr/>
                    <a:lstStyle/>
                    <a:p>
                      <a:pPr algn="ctr"/>
                      <a:r>
                        <a:rPr lang="en-US" altLang="zh-CN" sz="2400" dirty="0" smtClean="0"/>
                        <a:t>97.89%</a:t>
                      </a:r>
                      <a:endParaRPr lang="zh-CN" altLang="en-US" sz="2400" dirty="0"/>
                    </a:p>
                  </a:txBody>
                  <a:tcPr/>
                </a:tc>
                <a:tc>
                  <a:txBody>
                    <a:bodyPr/>
                    <a:lstStyle/>
                    <a:p>
                      <a:pPr algn="ctr"/>
                      <a:r>
                        <a:rPr lang="en-US" altLang="zh-CN" sz="2400" dirty="0" smtClean="0"/>
                        <a:t>94.13%</a:t>
                      </a:r>
                      <a:endParaRPr lang="zh-CN" altLang="en-US" sz="2400" dirty="0"/>
                    </a:p>
                  </a:txBody>
                  <a:tcPr/>
                </a:tc>
                <a:tc>
                  <a:txBody>
                    <a:bodyPr/>
                    <a:lstStyle/>
                    <a:p>
                      <a:pPr algn="ctr"/>
                      <a:r>
                        <a:rPr lang="en-US" altLang="zh-CN" sz="2400" dirty="0" smtClean="0"/>
                        <a:t>87.14%</a:t>
                      </a:r>
                      <a:endParaRPr lang="zh-CN" altLang="en-US" sz="2400" dirty="0"/>
                    </a:p>
                  </a:txBody>
                  <a:tcPr/>
                </a:tc>
              </a:tr>
              <a:tr h="370840">
                <a:tc>
                  <a:txBody>
                    <a:bodyPr/>
                    <a:lstStyle/>
                    <a:p>
                      <a:pPr algn="ctr"/>
                      <a:r>
                        <a:rPr lang="en-US" altLang="zh-CN" sz="2400" dirty="0" err="1" smtClean="0"/>
                        <a:t>Reddit</a:t>
                      </a:r>
                      <a:endParaRPr lang="zh-CN" altLang="en-US" sz="2400" dirty="0"/>
                    </a:p>
                  </a:txBody>
                  <a:tcPr/>
                </a:tc>
                <a:tc>
                  <a:txBody>
                    <a:bodyPr/>
                    <a:lstStyle/>
                    <a:p>
                      <a:pPr algn="ctr"/>
                      <a:r>
                        <a:rPr lang="en-US" altLang="zh-CN" sz="2400" dirty="0" smtClean="0"/>
                        <a:t>49</a:t>
                      </a:r>
                      <a:endParaRPr lang="zh-CN" altLang="en-US" sz="2400" dirty="0"/>
                    </a:p>
                  </a:txBody>
                  <a:tcPr/>
                </a:tc>
                <a:tc>
                  <a:txBody>
                    <a:bodyPr/>
                    <a:lstStyle/>
                    <a:p>
                      <a:pPr algn="ctr"/>
                      <a:r>
                        <a:rPr lang="en-US" altLang="zh-CN" sz="2400" dirty="0" smtClean="0"/>
                        <a:t>97.47%</a:t>
                      </a:r>
                      <a:endParaRPr lang="zh-CN" altLang="en-US" sz="2400" dirty="0"/>
                    </a:p>
                  </a:txBody>
                  <a:tcPr/>
                </a:tc>
                <a:tc>
                  <a:txBody>
                    <a:bodyPr/>
                    <a:lstStyle/>
                    <a:p>
                      <a:pPr algn="ctr"/>
                      <a:r>
                        <a:rPr lang="en-US" altLang="zh-CN" sz="2400" dirty="0" smtClean="0"/>
                        <a:t>97.01%</a:t>
                      </a:r>
                      <a:endParaRPr lang="zh-CN" altLang="en-US" sz="2400" dirty="0"/>
                    </a:p>
                  </a:txBody>
                  <a:tcPr/>
                </a:tc>
                <a:tc>
                  <a:txBody>
                    <a:bodyPr/>
                    <a:lstStyle/>
                    <a:p>
                      <a:pPr algn="ctr"/>
                      <a:r>
                        <a:rPr lang="en-US" altLang="zh-CN" sz="2400" dirty="0" smtClean="0"/>
                        <a:t>89.78%</a:t>
                      </a:r>
                      <a:endParaRPr lang="zh-CN" altLang="en-US" sz="2400" dirty="0"/>
                    </a:p>
                  </a:txBody>
                  <a:tcPr/>
                </a:tc>
              </a:tr>
              <a:tr h="370840">
                <a:tc>
                  <a:txBody>
                    <a:bodyPr/>
                    <a:lstStyle/>
                    <a:p>
                      <a:pPr algn="ctr"/>
                      <a:r>
                        <a:rPr lang="en-US" altLang="zh-CN" sz="2400" dirty="0" smtClean="0"/>
                        <a:t>Yahoo</a:t>
                      </a:r>
                      <a:endParaRPr lang="zh-CN" altLang="en-US" sz="2400" dirty="0"/>
                    </a:p>
                  </a:txBody>
                  <a:tcPr/>
                </a:tc>
                <a:tc>
                  <a:txBody>
                    <a:bodyPr/>
                    <a:lstStyle/>
                    <a:p>
                      <a:pPr algn="ctr"/>
                      <a:r>
                        <a:rPr lang="en-US" altLang="zh-CN" sz="2400" dirty="0" smtClean="0"/>
                        <a:t>295</a:t>
                      </a:r>
                      <a:endParaRPr lang="zh-CN" altLang="en-US" sz="2400" dirty="0"/>
                    </a:p>
                  </a:txBody>
                  <a:tcPr/>
                </a:tc>
                <a:tc>
                  <a:txBody>
                    <a:bodyPr/>
                    <a:lstStyle/>
                    <a:p>
                      <a:pPr algn="ctr"/>
                      <a:r>
                        <a:rPr lang="en-US" altLang="zh-CN" sz="2400" dirty="0" smtClean="0"/>
                        <a:t>99.30%</a:t>
                      </a:r>
                      <a:endParaRPr lang="zh-CN" altLang="en-US" sz="2400" dirty="0"/>
                    </a:p>
                  </a:txBody>
                  <a:tcPr/>
                </a:tc>
                <a:tc>
                  <a:txBody>
                    <a:bodyPr/>
                    <a:lstStyle/>
                    <a:p>
                      <a:pPr algn="ctr"/>
                      <a:r>
                        <a:rPr lang="en-US" altLang="zh-CN" sz="2400" dirty="0" smtClean="0"/>
                        <a:t>99.05%</a:t>
                      </a:r>
                      <a:endParaRPr lang="zh-CN" altLang="en-US" sz="2400" dirty="0"/>
                    </a:p>
                  </a:txBody>
                  <a:tcPr/>
                </a:tc>
                <a:tc>
                  <a:txBody>
                    <a:bodyPr/>
                    <a:lstStyle/>
                    <a:p>
                      <a:pPr algn="ctr"/>
                      <a:r>
                        <a:rPr lang="en-US" altLang="zh-CN" sz="2400" dirty="0" smtClean="0"/>
                        <a:t>94.01%</a:t>
                      </a:r>
                      <a:endParaRPr lang="zh-CN" altLang="en-US" sz="2400" dirty="0"/>
                    </a:p>
                  </a:txBody>
                  <a:tcPr/>
                </a:tc>
              </a:tr>
            </a:tbl>
          </a:graphicData>
        </a:graphic>
      </p:graphicFrame>
      <p:sp>
        <p:nvSpPr>
          <p:cNvPr id="8" name="文本框 7"/>
          <p:cNvSpPr txBox="1"/>
          <p:nvPr/>
        </p:nvSpPr>
        <p:spPr>
          <a:xfrm>
            <a:off x="1609630" y="5790454"/>
            <a:ext cx="5236379" cy="707886"/>
          </a:xfrm>
          <a:prstGeom prst="rect">
            <a:avLst/>
          </a:prstGeom>
          <a:noFill/>
        </p:spPr>
        <p:txBody>
          <a:bodyPr wrap="none" rtlCol="0">
            <a:spAutoFit/>
          </a:bodyPr>
          <a:lstStyle/>
          <a:p>
            <a:pPr algn="ctr"/>
            <a:r>
              <a:rPr kumimoji="1" lang="en-US" altLang="zh-CN" sz="2000" dirty="0" smtClean="0"/>
              <a:t>Real-word Websites</a:t>
            </a:r>
          </a:p>
          <a:p>
            <a:pPr algn="ctr"/>
            <a:r>
              <a:rPr kumimoji="1" lang="en-US" altLang="zh-CN" sz="2000" dirty="0" smtClean="0"/>
              <a:t># of Training Page: 2000, # of Testing page: 2000</a:t>
            </a:r>
            <a:endParaRPr kumimoji="1" lang="zh-CN" altLang="en-US" sz="2000" dirty="0"/>
          </a:p>
        </p:txBody>
      </p:sp>
      <p:sp>
        <p:nvSpPr>
          <p:cNvPr id="3" name="幻灯片编号占位符 2"/>
          <p:cNvSpPr>
            <a:spLocks noGrp="1"/>
          </p:cNvSpPr>
          <p:nvPr>
            <p:ph type="sldNum" sz="quarter" idx="12"/>
          </p:nvPr>
        </p:nvSpPr>
        <p:spPr/>
        <p:txBody>
          <a:bodyPr/>
          <a:lstStyle/>
          <a:p>
            <a:fld id="{36CE28E1-84E0-8148-A0A3-AC0385F819F2}" type="slidenum">
              <a:rPr kumimoji="1" lang="zh-CN" altLang="en-US" smtClean="0"/>
              <a:t>21</a:t>
            </a:fld>
            <a:endParaRPr kumimoji="1" lang="zh-CN" altLang="en-US"/>
          </a:p>
        </p:txBody>
      </p:sp>
    </p:spTree>
    <p:extLst>
      <p:ext uri="{BB962C8B-B14F-4D97-AF65-F5344CB8AC3E}">
        <p14:creationId xmlns:p14="http://schemas.microsoft.com/office/powerpoint/2010/main" val="19431772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kumimoji="1" lang="en-US" altLang="zh-CN" dirty="0" smtClean="0"/>
              <a:t>Evaluation</a:t>
            </a:r>
            <a:r>
              <a:rPr kumimoji="1" lang="en-US" altLang="zh-CN" dirty="0"/>
              <a:t>: </a:t>
            </a:r>
            <a:r>
              <a:rPr kumimoji="1" lang="en-US" altLang="zh-CN" dirty="0" smtClean="0"/>
              <a:t/>
            </a:r>
            <a:br>
              <a:rPr kumimoji="1" lang="en-US" altLang="zh-CN" dirty="0" smtClean="0"/>
            </a:br>
            <a:r>
              <a:rPr lang="en-US" altLang="zh-CN" dirty="0" smtClean="0"/>
              <a:t>Performance Overhead</a:t>
            </a:r>
            <a:endParaRPr kumimoji="1" lang="zh-CN" altLang="en-US" dirty="0"/>
          </a:p>
        </p:txBody>
      </p:sp>
      <p:sp>
        <p:nvSpPr>
          <p:cNvPr id="5" name="内容占位符 4"/>
          <p:cNvSpPr>
            <a:spLocks noGrp="1"/>
          </p:cNvSpPr>
          <p:nvPr>
            <p:ph idx="1"/>
          </p:nvPr>
        </p:nvSpPr>
        <p:spPr>
          <a:xfrm>
            <a:off x="5122707" y="2432630"/>
            <a:ext cx="4154744" cy="1536756"/>
          </a:xfrm>
        </p:spPr>
        <p:txBody>
          <a:bodyPr>
            <a:normAutofit/>
          </a:bodyPr>
          <a:lstStyle/>
          <a:p>
            <a:r>
              <a:rPr lang="en-US" altLang="zh-CN" dirty="0" smtClean="0"/>
              <a:t>Alexa Top 50 websites. </a:t>
            </a:r>
            <a:endParaRPr kumimoji="1" lang="en-US" altLang="zh-CN" dirty="0" smtClean="0"/>
          </a:p>
          <a:p>
            <a:pPr lvl="1"/>
            <a:r>
              <a:rPr kumimoji="1" lang="en-US" altLang="zh-CN" dirty="0" smtClean="0"/>
              <a:t>Median: 470ms, 9.1%.</a:t>
            </a:r>
            <a:endParaRPr lang="en-US" altLang="zh-CN" dirty="0"/>
          </a:p>
        </p:txBody>
      </p:sp>
      <p:pic>
        <p:nvPicPr>
          <p:cNvPr id="4" name="图片 3" descr="loadingt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11" y="1985144"/>
            <a:ext cx="5291312" cy="3968484"/>
          </a:xfrm>
          <a:prstGeom prst="rect">
            <a:avLst/>
          </a:prstGeom>
        </p:spPr>
      </p:pic>
      <p:graphicFrame>
        <p:nvGraphicFramePr>
          <p:cNvPr id="7" name="表格 6"/>
          <p:cNvGraphicFramePr>
            <a:graphicFrameLocks noGrp="1"/>
          </p:cNvGraphicFramePr>
          <p:nvPr>
            <p:extLst>
              <p:ext uri="{D42A27DB-BD31-4B8C-83A1-F6EECF244321}">
                <p14:modId xmlns:p14="http://schemas.microsoft.com/office/powerpoint/2010/main" val="2628158330"/>
              </p:ext>
            </p:extLst>
          </p:nvPr>
        </p:nvGraphicFramePr>
        <p:xfrm>
          <a:off x="284163" y="1963688"/>
          <a:ext cx="8330616" cy="3765230"/>
        </p:xfrm>
        <a:graphic>
          <a:graphicData uri="http://schemas.openxmlformats.org/drawingml/2006/table">
            <a:tbl>
              <a:tblPr firstRow="1" bandRow="1">
                <a:tableStyleId>{FABFCF23-3B69-468F-B69F-88F6DE6A72F2}</a:tableStyleId>
              </a:tblPr>
              <a:tblGrid>
                <a:gridCol w="3194883"/>
                <a:gridCol w="1509427"/>
                <a:gridCol w="2043249"/>
                <a:gridCol w="1583057"/>
              </a:tblGrid>
              <a:tr h="537890">
                <a:tc>
                  <a:txBody>
                    <a:bodyPr/>
                    <a:lstStyle/>
                    <a:p>
                      <a:pPr algn="ctr"/>
                      <a:r>
                        <a:rPr lang="en-US" altLang="zh-CN" sz="2400" dirty="0" smtClean="0"/>
                        <a:t>Source</a:t>
                      </a:r>
                      <a:endParaRPr lang="zh-CN" altLang="en-US" sz="2400" dirty="0"/>
                    </a:p>
                  </a:txBody>
                  <a:tcPr>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Min (</a:t>
                      </a:r>
                      <a:r>
                        <a:rPr lang="en-US" altLang="zh-CN" sz="2400" dirty="0" err="1" smtClean="0"/>
                        <a:t>ms</a:t>
                      </a:r>
                      <a:r>
                        <a:rPr lang="en-US" altLang="zh-CN" sz="2400" dirty="0" smtClean="0"/>
                        <a:t>)</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Median (</a:t>
                      </a:r>
                      <a:r>
                        <a:rPr lang="en-US" altLang="zh-CN" sz="2400" dirty="0" err="1" smtClean="0"/>
                        <a:t>ms</a:t>
                      </a:r>
                      <a:r>
                        <a:rPr lang="en-US" altLang="zh-CN" sz="2400" dirty="0" smtClean="0"/>
                        <a:t>)</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Max (</a:t>
                      </a:r>
                      <a:r>
                        <a:rPr lang="en-US" altLang="zh-CN" sz="2400" dirty="0" err="1" smtClean="0"/>
                        <a:t>ms</a:t>
                      </a:r>
                      <a:r>
                        <a:rPr lang="en-US" altLang="zh-CN" sz="2400" dirty="0" smtClean="0"/>
                        <a:t>)</a:t>
                      </a:r>
                      <a:endParaRPr lang="zh-CN" altLang="en-US" sz="2400" dirty="0"/>
                    </a:p>
                  </a:txBody>
                  <a:tcPr>
                    <a:lnL w="12700" cap="flat" cmpd="sng" algn="ctr">
                      <a:solidFill>
                        <a:srgbClr val="3E6802"/>
                      </a:solidFill>
                      <a:prstDash val="solid"/>
                      <a:round/>
                      <a:headEnd type="none" w="med" len="med"/>
                      <a:tailEnd type="none" w="med" len="med"/>
                    </a:lnL>
                  </a:tcPr>
                </a:tc>
              </a:tr>
              <a:tr h="537890">
                <a:tc>
                  <a:txBody>
                    <a:bodyPr/>
                    <a:lstStyle/>
                    <a:p>
                      <a:pPr algn="ctr"/>
                      <a:r>
                        <a:rPr lang="en-US" altLang="zh-CN" sz="2400" dirty="0" smtClean="0"/>
                        <a:t>DOM Tree Parsing</a:t>
                      </a:r>
                      <a:endParaRPr lang="zh-CN" altLang="en-US" sz="2400" dirty="0"/>
                    </a:p>
                  </a:txBody>
                  <a:tcPr>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1.97</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112.62</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1349.0</a:t>
                      </a:r>
                      <a:endParaRPr lang="zh-CN" altLang="en-US" sz="2400" dirty="0"/>
                    </a:p>
                  </a:txBody>
                  <a:tcPr>
                    <a:lnL w="12700" cap="flat" cmpd="sng" algn="ctr">
                      <a:solidFill>
                        <a:srgbClr val="3E6802"/>
                      </a:solidFill>
                      <a:prstDash val="solid"/>
                      <a:round/>
                      <a:headEnd type="none" w="med" len="med"/>
                      <a:tailEnd type="none" w="med" len="med"/>
                    </a:lnL>
                  </a:tcPr>
                </a:tc>
              </a:tr>
              <a:tr h="537890">
                <a:tc>
                  <a:txBody>
                    <a:bodyPr/>
                    <a:lstStyle/>
                    <a:p>
                      <a:pPr algn="ctr"/>
                      <a:r>
                        <a:rPr lang="en-US" altLang="zh-CN" sz="2400" dirty="0" smtClean="0"/>
                        <a:t>Script Transmission</a:t>
                      </a:r>
                      <a:endParaRPr lang="zh-CN" altLang="en-US" sz="2400" dirty="0"/>
                    </a:p>
                  </a:txBody>
                  <a:tcPr>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23</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51</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332</a:t>
                      </a:r>
                      <a:endParaRPr lang="zh-CN" altLang="en-US" sz="2400" dirty="0"/>
                    </a:p>
                  </a:txBody>
                  <a:tcPr>
                    <a:lnL w="12700" cap="flat" cmpd="sng" algn="ctr">
                      <a:solidFill>
                        <a:srgbClr val="3E6802"/>
                      </a:solidFill>
                      <a:prstDash val="solid"/>
                      <a:round/>
                      <a:headEnd type="none" w="med" len="med"/>
                      <a:tailEnd type="none" w="med" len="med"/>
                    </a:lnL>
                  </a:tcPr>
                </a:tc>
              </a:tr>
              <a:tr h="537890">
                <a:tc>
                  <a:txBody>
                    <a:bodyPr/>
                    <a:lstStyle/>
                    <a:p>
                      <a:pPr algn="ctr"/>
                      <a:r>
                        <a:rPr lang="en-US" altLang="zh-CN" sz="2400" dirty="0" smtClean="0"/>
                        <a:t>gAST Building</a:t>
                      </a:r>
                      <a:endParaRPr lang="zh-CN" altLang="en-US" sz="2400" dirty="0"/>
                    </a:p>
                  </a:txBody>
                  <a:tcPr>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~0</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0.2</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33</a:t>
                      </a:r>
                      <a:endParaRPr lang="zh-CN" altLang="en-US" sz="2400" dirty="0"/>
                    </a:p>
                  </a:txBody>
                  <a:tcPr>
                    <a:lnL w="12700" cap="flat" cmpd="sng" algn="ctr">
                      <a:solidFill>
                        <a:srgbClr val="3E6802"/>
                      </a:solidFill>
                      <a:prstDash val="solid"/>
                      <a:round/>
                      <a:headEnd type="none" w="med" len="med"/>
                      <a:tailEnd type="none" w="med" len="med"/>
                    </a:lnL>
                  </a:tcPr>
                </a:tc>
              </a:tr>
              <a:tr h="537890">
                <a:tc>
                  <a:txBody>
                    <a:bodyPr/>
                    <a:lstStyle/>
                    <a:p>
                      <a:pPr algn="ctr"/>
                      <a:r>
                        <a:rPr lang="en-US" altLang="zh-CN" sz="2400" dirty="0" smtClean="0"/>
                        <a:t>Template Matching</a:t>
                      </a:r>
                      <a:endParaRPr lang="zh-CN" altLang="en-US" sz="2400" dirty="0"/>
                    </a:p>
                  </a:txBody>
                  <a:tcPr>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~0</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0.1</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0.5</a:t>
                      </a:r>
                      <a:endParaRPr lang="zh-CN" altLang="en-US" sz="2400" dirty="0"/>
                    </a:p>
                  </a:txBody>
                  <a:tcPr>
                    <a:lnL w="12700" cap="flat" cmpd="sng" algn="ctr">
                      <a:solidFill>
                        <a:srgbClr val="3E6802"/>
                      </a:solidFill>
                      <a:prstDash val="solid"/>
                      <a:round/>
                      <a:headEnd type="none" w="med" len="med"/>
                      <a:tailEnd type="none" w="med" len="med"/>
                    </a:lnL>
                  </a:tcPr>
                </a:tc>
              </a:tr>
              <a:tr h="537890">
                <a:tc>
                  <a:txBody>
                    <a:bodyPr/>
                    <a:lstStyle/>
                    <a:p>
                      <a:pPr algn="ctr"/>
                      <a:r>
                        <a:rPr lang="en-US" altLang="zh-CN" sz="2400" dirty="0" smtClean="0"/>
                        <a:t>Runtime-included</a:t>
                      </a:r>
                      <a:r>
                        <a:rPr lang="en-US" altLang="zh-CN" sz="2400" baseline="0" dirty="0" smtClean="0"/>
                        <a:t> Script</a:t>
                      </a:r>
                      <a:endParaRPr lang="zh-CN" altLang="en-US" sz="2400" dirty="0"/>
                    </a:p>
                  </a:txBody>
                  <a:tcPr>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9</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107</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1419</a:t>
                      </a:r>
                      <a:endParaRPr lang="zh-CN" altLang="en-US" sz="2400" dirty="0"/>
                    </a:p>
                  </a:txBody>
                  <a:tcPr>
                    <a:lnL w="12700" cap="flat" cmpd="sng" algn="ctr">
                      <a:solidFill>
                        <a:srgbClr val="3E6802"/>
                      </a:solidFill>
                      <a:prstDash val="solid"/>
                      <a:round/>
                      <a:headEnd type="none" w="med" len="med"/>
                      <a:tailEnd type="none" w="med" len="med"/>
                    </a:lnL>
                  </a:tcPr>
                </a:tc>
              </a:tr>
              <a:tr h="537890">
                <a:tc>
                  <a:txBody>
                    <a:bodyPr/>
                    <a:lstStyle/>
                    <a:p>
                      <a:pPr algn="ctr"/>
                      <a:r>
                        <a:rPr lang="en-US" altLang="zh-CN" sz="2400" dirty="0" smtClean="0"/>
                        <a:t>Dynamic</a:t>
                      </a:r>
                      <a:r>
                        <a:rPr lang="en-US" altLang="zh-CN" sz="2400" baseline="0" dirty="0" smtClean="0"/>
                        <a:t> script</a:t>
                      </a:r>
                      <a:endParaRPr lang="zh-CN" altLang="en-US" sz="2400" dirty="0"/>
                    </a:p>
                  </a:txBody>
                  <a:tcPr>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~0</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9</a:t>
                      </a:r>
                      <a:endParaRPr lang="zh-CN" altLang="en-US" sz="2400" dirty="0"/>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64</a:t>
                      </a:r>
                      <a:endParaRPr lang="zh-CN" altLang="en-US" sz="2400" dirty="0"/>
                    </a:p>
                  </a:txBody>
                  <a:tcPr>
                    <a:lnL w="12700" cap="flat" cmpd="sng" algn="ctr">
                      <a:solidFill>
                        <a:srgbClr val="3E6802"/>
                      </a:solidFill>
                      <a:prstDash val="solid"/>
                      <a:round/>
                      <a:headEnd type="none" w="med" len="med"/>
                      <a:tailEnd type="none" w="med" len="med"/>
                    </a:lnL>
                  </a:tcPr>
                </a:tc>
              </a:tr>
            </a:tbl>
          </a:graphicData>
        </a:graphic>
      </p:graphicFrame>
      <p:sp>
        <p:nvSpPr>
          <p:cNvPr id="8" name="文本框 7"/>
          <p:cNvSpPr txBox="1"/>
          <p:nvPr/>
        </p:nvSpPr>
        <p:spPr>
          <a:xfrm>
            <a:off x="2086543" y="5953626"/>
            <a:ext cx="5225559" cy="461665"/>
          </a:xfrm>
          <a:prstGeom prst="rect">
            <a:avLst/>
          </a:prstGeom>
          <a:noFill/>
        </p:spPr>
        <p:txBody>
          <a:bodyPr wrap="none" rtlCol="0">
            <a:spAutoFit/>
          </a:bodyPr>
          <a:lstStyle/>
          <a:p>
            <a:r>
              <a:rPr kumimoji="1" lang="en-US" altLang="zh-CN" sz="2400" dirty="0" smtClean="0"/>
              <a:t>The Breakdown of CSPAutoGen Latency.</a:t>
            </a:r>
            <a:endParaRPr kumimoji="1" lang="zh-CN" altLang="en-US" sz="2400" dirty="0"/>
          </a:p>
        </p:txBody>
      </p:sp>
      <p:sp>
        <p:nvSpPr>
          <p:cNvPr id="6" name="椭圆形标注 5"/>
          <p:cNvSpPr/>
          <p:nvPr/>
        </p:nvSpPr>
        <p:spPr>
          <a:xfrm>
            <a:off x="5301454" y="1793863"/>
            <a:ext cx="3423771" cy="649722"/>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sz="2400" dirty="0" smtClean="0"/>
              <a:t>Can be optimized.</a:t>
            </a:r>
            <a:endParaRPr kumimoji="1" lang="zh-CN" altLang="en-US" sz="2400" dirty="0"/>
          </a:p>
        </p:txBody>
      </p:sp>
      <p:sp>
        <p:nvSpPr>
          <p:cNvPr id="9" name="椭圆形标注 8"/>
          <p:cNvSpPr/>
          <p:nvPr/>
        </p:nvSpPr>
        <p:spPr>
          <a:xfrm>
            <a:off x="5301455" y="3767826"/>
            <a:ext cx="3423770" cy="85128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sz="2400" dirty="0" smtClean="0"/>
              <a:t>Running asynchronously.</a:t>
            </a:r>
            <a:endParaRPr kumimoji="1" lang="zh-CN" altLang="en-US" sz="2400" dirty="0"/>
          </a:p>
        </p:txBody>
      </p:sp>
      <p:sp>
        <p:nvSpPr>
          <p:cNvPr id="10" name="幻灯片编号占位符 9"/>
          <p:cNvSpPr>
            <a:spLocks noGrp="1"/>
          </p:cNvSpPr>
          <p:nvPr>
            <p:ph type="sldNum" sz="quarter" idx="12"/>
          </p:nvPr>
        </p:nvSpPr>
        <p:spPr/>
        <p:txBody>
          <a:bodyPr/>
          <a:lstStyle/>
          <a:p>
            <a:fld id="{36CE28E1-84E0-8148-A0A3-AC0385F819F2}" type="slidenum">
              <a:rPr kumimoji="1" lang="zh-CN" altLang="en-US" smtClean="0"/>
              <a:t>22</a:t>
            </a:fld>
            <a:endParaRPr kumimoji="1" lang="zh-CN" altLang="en-US"/>
          </a:p>
        </p:txBody>
      </p:sp>
    </p:spTree>
    <p:extLst>
      <p:ext uri="{BB962C8B-B14F-4D97-AF65-F5344CB8AC3E}">
        <p14:creationId xmlns:p14="http://schemas.microsoft.com/office/powerpoint/2010/main" val="791198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Evaluation: </a:t>
            </a:r>
            <a:r>
              <a:rPr lang="en-US" altLang="zh-CN" dirty="0" smtClean="0"/>
              <a:t>Compatibility</a:t>
            </a:r>
            <a:endParaRPr kumimoji="1" lang="zh-CN" altLang="en-US" dirty="0"/>
          </a:p>
        </p:txBody>
      </p:sp>
      <p:sp>
        <p:nvSpPr>
          <p:cNvPr id="5" name="内容占位符 4"/>
          <p:cNvSpPr>
            <a:spLocks noGrp="1"/>
          </p:cNvSpPr>
          <p:nvPr>
            <p:ph idx="1"/>
          </p:nvPr>
        </p:nvSpPr>
        <p:spPr>
          <a:xfrm>
            <a:off x="284163" y="1994441"/>
            <a:ext cx="8717178" cy="1576044"/>
          </a:xfrm>
        </p:spPr>
        <p:txBody>
          <a:bodyPr>
            <a:normAutofit lnSpcReduction="10000"/>
          </a:bodyPr>
          <a:lstStyle/>
          <a:p>
            <a:r>
              <a:rPr lang="en-US" altLang="zh-CN" sz="2800" dirty="0" smtClean="0"/>
              <a:t>Correctly render Alexa Top 50 Websites.</a:t>
            </a:r>
          </a:p>
          <a:p>
            <a:r>
              <a:rPr lang="en-US" altLang="zh-CN" sz="2800" dirty="0" smtClean="0"/>
              <a:t>Case study on five popular websites (without CSP support)  in different areas</a:t>
            </a:r>
            <a:r>
              <a:rPr lang="en-US" altLang="zh-CN" sz="2800" dirty="0"/>
              <a:t>.</a:t>
            </a:r>
            <a:endParaRPr lang="en-US" altLang="zh-CN" sz="2800" dirty="0" smtClean="0"/>
          </a:p>
        </p:txBody>
      </p:sp>
      <p:pic>
        <p:nvPicPr>
          <p:cNvPr id="3" name="图片 2"/>
          <p:cNvPicPr>
            <a:picLocks noChangeAspect="1"/>
          </p:cNvPicPr>
          <p:nvPr/>
        </p:nvPicPr>
        <p:blipFill>
          <a:blip r:embed="rId3"/>
          <a:stretch>
            <a:fillRect/>
          </a:stretch>
        </p:blipFill>
        <p:spPr>
          <a:xfrm>
            <a:off x="394611" y="3754530"/>
            <a:ext cx="1424443" cy="1369283"/>
          </a:xfrm>
          <a:prstGeom prst="rect">
            <a:avLst/>
          </a:prstGeom>
        </p:spPr>
      </p:pic>
      <p:pic>
        <p:nvPicPr>
          <p:cNvPr id="4" name="图片 3"/>
          <p:cNvPicPr>
            <a:picLocks noChangeAspect="1"/>
          </p:cNvPicPr>
          <p:nvPr/>
        </p:nvPicPr>
        <p:blipFill>
          <a:blip r:embed="rId4"/>
          <a:stretch>
            <a:fillRect/>
          </a:stretch>
        </p:blipFill>
        <p:spPr>
          <a:xfrm>
            <a:off x="1923418" y="3644100"/>
            <a:ext cx="1645303" cy="1716397"/>
          </a:xfrm>
          <a:prstGeom prst="rect">
            <a:avLst/>
          </a:prstGeom>
        </p:spPr>
      </p:pic>
      <p:pic>
        <p:nvPicPr>
          <p:cNvPr id="6" name="图片 5"/>
          <p:cNvPicPr>
            <a:picLocks noChangeAspect="1"/>
          </p:cNvPicPr>
          <p:nvPr/>
        </p:nvPicPr>
        <p:blipFill>
          <a:blip r:embed="rId5"/>
          <a:stretch>
            <a:fillRect/>
          </a:stretch>
        </p:blipFill>
        <p:spPr>
          <a:xfrm>
            <a:off x="3804759" y="3809746"/>
            <a:ext cx="1325127" cy="1325127"/>
          </a:xfrm>
          <a:prstGeom prst="rect">
            <a:avLst/>
          </a:prstGeom>
        </p:spPr>
      </p:pic>
      <p:pic>
        <p:nvPicPr>
          <p:cNvPr id="7" name="图片 6"/>
          <p:cNvPicPr>
            <a:picLocks noChangeAspect="1"/>
          </p:cNvPicPr>
          <p:nvPr/>
        </p:nvPicPr>
        <p:blipFill>
          <a:blip r:embed="rId6"/>
          <a:stretch>
            <a:fillRect/>
          </a:stretch>
        </p:blipFill>
        <p:spPr>
          <a:xfrm>
            <a:off x="5585710" y="3809746"/>
            <a:ext cx="1307097" cy="1325127"/>
          </a:xfrm>
          <a:prstGeom prst="rect">
            <a:avLst/>
          </a:prstGeom>
        </p:spPr>
      </p:pic>
      <p:pic>
        <p:nvPicPr>
          <p:cNvPr id="8" name="图片 7"/>
          <p:cNvPicPr>
            <a:picLocks noChangeAspect="1"/>
          </p:cNvPicPr>
          <p:nvPr/>
        </p:nvPicPr>
        <p:blipFill>
          <a:blip r:embed="rId7"/>
          <a:stretch>
            <a:fillRect/>
          </a:stretch>
        </p:blipFill>
        <p:spPr>
          <a:xfrm>
            <a:off x="7384294" y="3809746"/>
            <a:ext cx="1326692" cy="1325128"/>
          </a:xfrm>
          <a:prstGeom prst="rect">
            <a:avLst/>
          </a:prstGeom>
        </p:spPr>
      </p:pic>
      <p:sp>
        <p:nvSpPr>
          <p:cNvPr id="10" name="文本框 9"/>
          <p:cNvSpPr txBox="1"/>
          <p:nvPr/>
        </p:nvSpPr>
        <p:spPr>
          <a:xfrm>
            <a:off x="560283" y="5360497"/>
            <a:ext cx="888284" cy="461665"/>
          </a:xfrm>
          <a:prstGeom prst="rect">
            <a:avLst/>
          </a:prstGeom>
          <a:noFill/>
        </p:spPr>
        <p:txBody>
          <a:bodyPr wrap="none" rtlCol="0">
            <a:spAutoFit/>
          </a:bodyPr>
          <a:lstStyle/>
          <a:p>
            <a:r>
              <a:rPr kumimoji="1" lang="en-US" altLang="zh-CN" sz="2400" b="1" dirty="0" smtClean="0"/>
              <a:t>Email</a:t>
            </a:r>
            <a:endParaRPr kumimoji="1" lang="zh-CN" altLang="en-US" sz="2400" b="1" dirty="0"/>
          </a:p>
        </p:txBody>
      </p:sp>
      <p:sp>
        <p:nvSpPr>
          <p:cNvPr id="11" name="文本框 10"/>
          <p:cNvSpPr txBox="1"/>
          <p:nvPr/>
        </p:nvSpPr>
        <p:spPr>
          <a:xfrm>
            <a:off x="2093254" y="5360497"/>
            <a:ext cx="1291388" cy="830997"/>
          </a:xfrm>
          <a:prstGeom prst="rect">
            <a:avLst/>
          </a:prstGeom>
          <a:noFill/>
        </p:spPr>
        <p:txBody>
          <a:bodyPr wrap="square" rtlCol="0">
            <a:spAutoFit/>
          </a:bodyPr>
          <a:lstStyle/>
          <a:p>
            <a:pPr algn="ctr"/>
            <a:r>
              <a:rPr kumimoji="1" lang="en-US" altLang="zh-CN" sz="2400" b="1" dirty="0" smtClean="0"/>
              <a:t>Search Engine</a:t>
            </a:r>
            <a:endParaRPr kumimoji="1" lang="zh-CN" altLang="en-US" sz="2400" b="1" dirty="0"/>
          </a:p>
        </p:txBody>
      </p:sp>
      <p:sp>
        <p:nvSpPr>
          <p:cNvPr id="12" name="文本框 11"/>
          <p:cNvSpPr txBox="1"/>
          <p:nvPr/>
        </p:nvSpPr>
        <p:spPr>
          <a:xfrm>
            <a:off x="3657495" y="5406663"/>
            <a:ext cx="1515052" cy="830997"/>
          </a:xfrm>
          <a:prstGeom prst="rect">
            <a:avLst/>
          </a:prstGeom>
          <a:noFill/>
        </p:spPr>
        <p:txBody>
          <a:bodyPr wrap="square" rtlCol="0">
            <a:spAutoFit/>
          </a:bodyPr>
          <a:lstStyle/>
          <a:p>
            <a:pPr algn="ctr"/>
            <a:r>
              <a:rPr kumimoji="1" lang="en-US" altLang="zh-CN" sz="2400" b="1" dirty="0" smtClean="0"/>
              <a:t>Online Shopping</a:t>
            </a:r>
            <a:endParaRPr kumimoji="1" lang="zh-CN" altLang="en-US" sz="2400" b="1" dirty="0"/>
          </a:p>
        </p:txBody>
      </p:sp>
      <p:sp>
        <p:nvSpPr>
          <p:cNvPr id="13" name="文本框 12"/>
          <p:cNvSpPr txBox="1"/>
          <p:nvPr/>
        </p:nvSpPr>
        <p:spPr>
          <a:xfrm>
            <a:off x="5451387" y="5430228"/>
            <a:ext cx="1515052" cy="1200328"/>
          </a:xfrm>
          <a:prstGeom prst="rect">
            <a:avLst/>
          </a:prstGeom>
          <a:noFill/>
        </p:spPr>
        <p:txBody>
          <a:bodyPr wrap="square" rtlCol="0">
            <a:spAutoFit/>
          </a:bodyPr>
          <a:lstStyle/>
          <a:p>
            <a:pPr algn="ctr"/>
            <a:r>
              <a:rPr kumimoji="1" lang="en-US" altLang="zh-CN" sz="2400" b="1" dirty="0" smtClean="0"/>
              <a:t>Online Social Network</a:t>
            </a:r>
            <a:endParaRPr kumimoji="1" lang="zh-CN" altLang="en-US" sz="2400" b="1" dirty="0"/>
          </a:p>
        </p:txBody>
      </p:sp>
      <p:sp>
        <p:nvSpPr>
          <p:cNvPr id="14" name="文本框 13"/>
          <p:cNvSpPr txBox="1"/>
          <p:nvPr/>
        </p:nvSpPr>
        <p:spPr>
          <a:xfrm>
            <a:off x="7195934" y="5452309"/>
            <a:ext cx="1515052" cy="830997"/>
          </a:xfrm>
          <a:prstGeom prst="rect">
            <a:avLst/>
          </a:prstGeom>
          <a:noFill/>
        </p:spPr>
        <p:txBody>
          <a:bodyPr wrap="square" rtlCol="0">
            <a:spAutoFit/>
          </a:bodyPr>
          <a:lstStyle/>
          <a:p>
            <a:pPr algn="ctr"/>
            <a:r>
              <a:rPr kumimoji="1" lang="en-US" altLang="zh-CN" sz="2400" b="1" dirty="0" smtClean="0"/>
              <a:t>Web Portal</a:t>
            </a:r>
            <a:endParaRPr kumimoji="1" lang="zh-CN" altLang="en-US" sz="2400" b="1" dirty="0"/>
          </a:p>
        </p:txBody>
      </p:sp>
      <p:sp>
        <p:nvSpPr>
          <p:cNvPr id="9" name="幻灯片编号占位符 8"/>
          <p:cNvSpPr>
            <a:spLocks noGrp="1"/>
          </p:cNvSpPr>
          <p:nvPr>
            <p:ph type="sldNum" sz="quarter" idx="12"/>
          </p:nvPr>
        </p:nvSpPr>
        <p:spPr/>
        <p:txBody>
          <a:bodyPr/>
          <a:lstStyle/>
          <a:p>
            <a:fld id="{36CE28E1-84E0-8148-A0A3-AC0385F819F2}" type="slidenum">
              <a:rPr kumimoji="1" lang="zh-CN" altLang="en-US" smtClean="0"/>
              <a:t>23</a:t>
            </a:fld>
            <a:endParaRPr kumimoji="1" lang="zh-CN" altLang="en-US"/>
          </a:p>
        </p:txBody>
      </p:sp>
    </p:spTree>
    <p:extLst>
      <p:ext uri="{BB962C8B-B14F-4D97-AF65-F5344CB8AC3E}">
        <p14:creationId xmlns:p14="http://schemas.microsoft.com/office/powerpoint/2010/main" val="32543335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Conclusion</a:t>
            </a:r>
            <a:endParaRPr kumimoji="1" lang="zh-CN" altLang="en-US" dirty="0"/>
          </a:p>
        </p:txBody>
      </p:sp>
      <p:sp>
        <p:nvSpPr>
          <p:cNvPr id="5" name="内容占位符 4"/>
          <p:cNvSpPr>
            <a:spLocks noGrp="1"/>
          </p:cNvSpPr>
          <p:nvPr>
            <p:ph idx="1"/>
          </p:nvPr>
        </p:nvSpPr>
        <p:spPr>
          <a:xfrm>
            <a:off x="266767" y="1994440"/>
            <a:ext cx="8727189" cy="4863559"/>
          </a:xfrm>
        </p:spPr>
        <p:txBody>
          <a:bodyPr>
            <a:normAutofit/>
          </a:bodyPr>
          <a:lstStyle/>
          <a:p>
            <a:endParaRPr lang="en-US" altLang="zh-CN" dirty="0"/>
          </a:p>
          <a:p>
            <a:pPr lvl="1"/>
            <a:endParaRPr lang="en-US" altLang="zh-CN" dirty="0"/>
          </a:p>
          <a:p>
            <a:endParaRPr lang="en-US" altLang="zh-CN" dirty="0" smtClean="0"/>
          </a:p>
        </p:txBody>
      </p:sp>
      <p:sp>
        <p:nvSpPr>
          <p:cNvPr id="6" name="内容占位符 4"/>
          <p:cNvSpPr txBox="1">
            <a:spLocks/>
          </p:cNvSpPr>
          <p:nvPr/>
        </p:nvSpPr>
        <p:spPr>
          <a:xfrm>
            <a:off x="284163" y="1994441"/>
            <a:ext cx="8574087" cy="4354754"/>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altLang="zh-CN" dirty="0" smtClean="0"/>
              <a:t>Black-box approach to deploy CSP for existing websites.</a:t>
            </a:r>
          </a:p>
          <a:p>
            <a:pPr lvl="1"/>
            <a:r>
              <a:rPr lang="en-US" altLang="zh-CN" dirty="0" smtClean="0"/>
              <a:t>Server modification is not required.</a:t>
            </a:r>
          </a:p>
          <a:p>
            <a:pPr lvl="1"/>
            <a:r>
              <a:rPr lang="en-US" altLang="zh-CN" dirty="0" smtClean="0"/>
              <a:t>Support any server language.</a:t>
            </a:r>
          </a:p>
          <a:p>
            <a:r>
              <a:rPr lang="en-US" altLang="zh-CN" dirty="0" smtClean="0"/>
              <a:t>Securely</a:t>
            </a:r>
            <a:r>
              <a:rPr lang="en-US" altLang="zh-CN" i="1" dirty="0" smtClean="0"/>
              <a:t> </a:t>
            </a:r>
            <a:r>
              <a:rPr lang="en-US" altLang="zh-CN" dirty="0" smtClean="0"/>
              <a:t>convert </a:t>
            </a:r>
            <a:r>
              <a:rPr lang="en-US" altLang="zh-CN" i="1" dirty="0" smtClean="0"/>
              <a:t>ALL</a:t>
            </a:r>
            <a:r>
              <a:rPr lang="en-US" altLang="zh-CN" dirty="0" smtClean="0"/>
              <a:t> types of JS to </a:t>
            </a:r>
            <a:r>
              <a:rPr lang="en-US" altLang="zh-CN" dirty="0"/>
              <a:t>be compatible with CSP. </a:t>
            </a:r>
            <a:endParaRPr lang="en-US" altLang="zh-CN" dirty="0" smtClean="0"/>
          </a:p>
          <a:p>
            <a:pPr lvl="1"/>
            <a:r>
              <a:rPr lang="en-US" altLang="zh-CN" dirty="0" smtClean="0"/>
              <a:t>Including dynamic scripts</a:t>
            </a:r>
            <a:r>
              <a:rPr lang="en-US" altLang="zh-CN" dirty="0"/>
              <a:t> </a:t>
            </a:r>
            <a:r>
              <a:rPr lang="en-US" altLang="zh-CN" dirty="0" smtClean="0"/>
              <a:t>and runtime-included inline scripts.</a:t>
            </a:r>
            <a:endParaRPr lang="en-US" altLang="zh-CN" dirty="0"/>
          </a:p>
          <a:p>
            <a:r>
              <a:rPr lang="en-US" altLang="zh-CN" dirty="0" smtClean="0"/>
              <a:t>Acceptable performance overhead (9.1%) and compatible with existing websites.</a:t>
            </a:r>
            <a:endParaRPr lang="en-US" altLang="zh-CN" dirty="0"/>
          </a:p>
          <a:p>
            <a:endParaRPr lang="en-US" altLang="zh-CN" dirty="0" smtClean="0"/>
          </a:p>
        </p:txBody>
      </p:sp>
      <p:sp>
        <p:nvSpPr>
          <p:cNvPr id="3" name="幻灯片编号占位符 2"/>
          <p:cNvSpPr>
            <a:spLocks noGrp="1"/>
          </p:cNvSpPr>
          <p:nvPr>
            <p:ph type="sldNum" sz="quarter" idx="12"/>
          </p:nvPr>
        </p:nvSpPr>
        <p:spPr/>
        <p:txBody>
          <a:bodyPr/>
          <a:lstStyle/>
          <a:p>
            <a:fld id="{36CE28E1-84E0-8148-A0A3-AC0385F819F2}" type="slidenum">
              <a:rPr kumimoji="1" lang="zh-CN" altLang="en-US" smtClean="0"/>
              <a:t>24</a:t>
            </a:fld>
            <a:endParaRPr kumimoji="1" lang="zh-CN" altLang="en-US"/>
          </a:p>
        </p:txBody>
      </p:sp>
    </p:spTree>
    <p:extLst>
      <p:ext uri="{BB962C8B-B14F-4D97-AF65-F5344CB8AC3E}">
        <p14:creationId xmlns:p14="http://schemas.microsoft.com/office/powerpoint/2010/main" val="3154665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66767" y="1994441"/>
            <a:ext cx="8727189" cy="3044502"/>
          </a:xfrm>
        </p:spPr>
        <p:txBody>
          <a:bodyPr>
            <a:normAutofit/>
          </a:bodyPr>
          <a:lstStyle/>
          <a:p>
            <a:pPr marL="457200" lvl="1" indent="0">
              <a:buNone/>
            </a:pPr>
            <a:endParaRPr lang="en-US" altLang="zh-CN" dirty="0"/>
          </a:p>
          <a:p>
            <a:r>
              <a:rPr lang="en-US" altLang="zh-CN" dirty="0"/>
              <a:t>Demo: </a:t>
            </a:r>
            <a:r>
              <a:rPr lang="en-US" altLang="zh-CN" dirty="0">
                <a:hlinkClick r:id="rId3"/>
              </a:rPr>
              <a:t>https://goo.gl/</a:t>
            </a:r>
            <a:r>
              <a:rPr lang="en-US" altLang="zh-CN" dirty="0" smtClean="0">
                <a:hlinkClick r:id="rId3"/>
              </a:rPr>
              <a:t>wWtNfE</a:t>
            </a:r>
            <a:endParaRPr lang="en-US" altLang="zh-CN" dirty="0" smtClean="0"/>
          </a:p>
          <a:p>
            <a:r>
              <a:rPr lang="en-US" altLang="zh-CN" dirty="0" smtClean="0"/>
              <a:t>NU LIST Group</a:t>
            </a:r>
            <a:r>
              <a:rPr lang="en-US" altLang="zh-CN" dirty="0"/>
              <a:t>:  </a:t>
            </a:r>
            <a:r>
              <a:rPr lang="en-US" altLang="zh-CN" dirty="0">
                <a:hlinkClick r:id="rId4"/>
              </a:rPr>
              <a:t>http://list.cs.northwestern.edu</a:t>
            </a:r>
            <a:r>
              <a:rPr lang="en-US" altLang="zh-CN" dirty="0" smtClean="0">
                <a:hlinkClick r:id="rId4"/>
              </a:rPr>
              <a:t>/</a:t>
            </a:r>
            <a:endParaRPr lang="en-US" altLang="zh-CN" dirty="0" smtClean="0"/>
          </a:p>
          <a:p>
            <a:r>
              <a:rPr lang="en-US" altLang="zh-CN" dirty="0"/>
              <a:t>Lehigh </a:t>
            </a:r>
            <a:r>
              <a:rPr lang="en-US" altLang="zh-CN" dirty="0" err="1" smtClean="0"/>
              <a:t>SecLab</a:t>
            </a:r>
            <a:r>
              <a:rPr lang="zh-CN" altLang="en-US" dirty="0" smtClean="0"/>
              <a:t>：</a:t>
            </a:r>
            <a:r>
              <a:rPr lang="en-US" altLang="zh-CN" dirty="0">
                <a:hlinkClick r:id="rId5"/>
              </a:rPr>
              <a:t>http://www.yinzhicao.org</a:t>
            </a:r>
            <a:r>
              <a:rPr lang="en-US" altLang="zh-CN" dirty="0" smtClean="0">
                <a:hlinkClick r:id="rId5"/>
              </a:rPr>
              <a:t>/</a:t>
            </a:r>
            <a:endParaRPr lang="en-US" altLang="zh-CN" dirty="0" smtClean="0"/>
          </a:p>
          <a:p>
            <a:pPr marL="0" indent="0">
              <a:buNone/>
            </a:pPr>
            <a:endParaRPr lang="en-US" altLang="zh-CN" dirty="0" smtClean="0"/>
          </a:p>
        </p:txBody>
      </p:sp>
      <p:sp>
        <p:nvSpPr>
          <p:cNvPr id="3" name="幻灯片编号占位符 2"/>
          <p:cNvSpPr>
            <a:spLocks noGrp="1"/>
          </p:cNvSpPr>
          <p:nvPr>
            <p:ph type="sldNum" sz="quarter" idx="12"/>
          </p:nvPr>
        </p:nvSpPr>
        <p:spPr/>
        <p:txBody>
          <a:bodyPr/>
          <a:lstStyle/>
          <a:p>
            <a:fld id="{36CE28E1-84E0-8148-A0A3-AC0385F819F2}" type="slidenum">
              <a:rPr kumimoji="1" lang="zh-CN" altLang="en-US" smtClean="0"/>
              <a:t>25</a:t>
            </a:fld>
            <a:endParaRPr kumimoji="1" lang="zh-CN" altLang="en-US"/>
          </a:p>
        </p:txBody>
      </p:sp>
      <p:sp>
        <p:nvSpPr>
          <p:cNvPr id="7" name="矩形 6"/>
          <p:cNvSpPr/>
          <p:nvPr/>
        </p:nvSpPr>
        <p:spPr>
          <a:xfrm>
            <a:off x="266767" y="167347"/>
            <a:ext cx="8727189" cy="182709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8" name="文本框 7"/>
          <p:cNvSpPr txBox="1"/>
          <p:nvPr/>
        </p:nvSpPr>
        <p:spPr>
          <a:xfrm>
            <a:off x="2822067" y="1386353"/>
            <a:ext cx="2871449" cy="707886"/>
          </a:xfrm>
          <a:prstGeom prst="rect">
            <a:avLst/>
          </a:prstGeom>
          <a:noFill/>
        </p:spPr>
        <p:txBody>
          <a:bodyPr wrap="none" rtlCol="0">
            <a:spAutoFit/>
          </a:bodyPr>
          <a:lstStyle/>
          <a:p>
            <a:r>
              <a:rPr kumimoji="1" lang="en-US" altLang="zh-CN" sz="4000" dirty="0" smtClean="0"/>
              <a:t>Thank You</a:t>
            </a:r>
            <a:r>
              <a:rPr kumimoji="1" lang="zh-CN" altLang="en-US" sz="4000" dirty="0" smtClean="0"/>
              <a:t>！</a:t>
            </a:r>
            <a:endParaRPr kumimoji="1" lang="zh-CN" altLang="en-US" sz="4000" dirty="0"/>
          </a:p>
        </p:txBody>
      </p:sp>
    </p:spTree>
    <p:extLst>
      <p:ext uri="{BB962C8B-B14F-4D97-AF65-F5344CB8AC3E}">
        <p14:creationId xmlns:p14="http://schemas.microsoft.com/office/powerpoint/2010/main" val="35359985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Design: </a:t>
            </a:r>
            <a:r>
              <a:rPr lang="en-US" altLang="zh-CN" dirty="0"/>
              <a:t>Pre-included Inline Scripts </a:t>
            </a:r>
            <a:endParaRPr kumimoji="1" lang="zh-CN" altLang="en-US" dirty="0"/>
          </a:p>
        </p:txBody>
      </p:sp>
      <p:sp>
        <p:nvSpPr>
          <p:cNvPr id="5" name="圆角矩形 4"/>
          <p:cNvSpPr/>
          <p:nvPr/>
        </p:nvSpPr>
        <p:spPr>
          <a:xfrm>
            <a:off x="821322" y="3460061"/>
            <a:ext cx="7543800" cy="9754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2400" dirty="0" smtClean="0"/>
              <a:t>Core Idea: transform benign inline scripts to external scripts during rewriting phase.</a:t>
            </a:r>
            <a:endParaRPr kumimoji="1" lang="zh-CN" altLang="en-US" sz="2400" dirty="0"/>
          </a:p>
        </p:txBody>
      </p:sp>
      <p:grpSp>
        <p:nvGrpSpPr>
          <p:cNvPr id="6" name="组 5"/>
          <p:cNvGrpSpPr/>
          <p:nvPr/>
        </p:nvGrpSpPr>
        <p:grpSpPr>
          <a:xfrm>
            <a:off x="284163" y="4672433"/>
            <a:ext cx="2656839" cy="1887596"/>
            <a:chOff x="3176353" y="4409362"/>
            <a:chExt cx="4139522" cy="2627073"/>
          </a:xfrm>
        </p:grpSpPr>
        <p:pic>
          <p:nvPicPr>
            <p:cNvPr id="7" name="图片 6"/>
            <p:cNvPicPr>
              <a:picLocks noChangeAspect="1"/>
            </p:cNvPicPr>
            <p:nvPr/>
          </p:nvPicPr>
          <p:blipFill>
            <a:blip r:embed="rId3"/>
            <a:stretch>
              <a:fillRect/>
            </a:stretch>
          </p:blipFill>
          <p:spPr>
            <a:xfrm>
              <a:off x="4646856" y="4409362"/>
              <a:ext cx="798227" cy="1496192"/>
            </a:xfrm>
            <a:prstGeom prst="rect">
              <a:avLst/>
            </a:prstGeom>
          </p:spPr>
        </p:pic>
        <p:sp>
          <p:nvSpPr>
            <p:cNvPr id="8" name="矩形 7"/>
            <p:cNvSpPr/>
            <p:nvPr/>
          </p:nvSpPr>
          <p:spPr>
            <a:xfrm>
              <a:off x="3176353" y="5965561"/>
              <a:ext cx="4139522" cy="1070874"/>
            </a:xfrm>
            <a:prstGeom prst="rect">
              <a:avLst/>
            </a:prstGeom>
          </p:spPr>
          <p:txBody>
            <a:bodyPr wrap="square">
              <a:spAutoFit/>
            </a:bodyPr>
            <a:lstStyle/>
            <a:p>
              <a:r>
                <a:rPr lang="en-US" altLang="zh-CN" sz="2200" dirty="0" smtClean="0">
                  <a:solidFill>
                    <a:schemeClr val="accent5">
                      <a:lumMod val="75000"/>
                    </a:schemeClr>
                  </a:solidFill>
                </a:rPr>
                <a:t>1. Match the script against templates.</a:t>
              </a:r>
              <a:endParaRPr lang="zh-CN" altLang="en-US" sz="2200" dirty="0">
                <a:solidFill>
                  <a:schemeClr val="accent5">
                    <a:lumMod val="75000"/>
                  </a:schemeClr>
                </a:solidFill>
              </a:endParaRPr>
            </a:p>
          </p:txBody>
        </p:sp>
      </p:grpSp>
      <p:grpSp>
        <p:nvGrpSpPr>
          <p:cNvPr id="9" name="组 8"/>
          <p:cNvGrpSpPr/>
          <p:nvPr/>
        </p:nvGrpSpPr>
        <p:grpSpPr>
          <a:xfrm>
            <a:off x="2756923" y="4654028"/>
            <a:ext cx="2839008" cy="1921640"/>
            <a:chOff x="5533309" y="2922698"/>
            <a:chExt cx="2839008" cy="1921640"/>
          </a:xfrm>
        </p:grpSpPr>
        <p:pic>
          <p:nvPicPr>
            <p:cNvPr id="10" name="图片 9"/>
            <p:cNvPicPr>
              <a:picLocks noChangeAspect="1"/>
            </p:cNvPicPr>
            <p:nvPr/>
          </p:nvPicPr>
          <p:blipFill>
            <a:blip r:embed="rId4"/>
            <a:stretch>
              <a:fillRect/>
            </a:stretch>
          </p:blipFill>
          <p:spPr>
            <a:xfrm>
              <a:off x="6513134" y="2922698"/>
              <a:ext cx="1268183" cy="1118155"/>
            </a:xfrm>
            <a:prstGeom prst="rect">
              <a:avLst/>
            </a:prstGeom>
          </p:spPr>
        </p:pic>
        <p:sp>
          <p:nvSpPr>
            <p:cNvPr id="11" name="矩形 10"/>
            <p:cNvSpPr/>
            <p:nvPr/>
          </p:nvSpPr>
          <p:spPr>
            <a:xfrm>
              <a:off x="5533309" y="4074897"/>
              <a:ext cx="2839008" cy="769441"/>
            </a:xfrm>
            <a:prstGeom prst="rect">
              <a:avLst/>
            </a:prstGeom>
          </p:spPr>
          <p:txBody>
            <a:bodyPr wrap="square">
              <a:spAutoFit/>
            </a:bodyPr>
            <a:lstStyle/>
            <a:p>
              <a:r>
                <a:rPr lang="en-US" altLang="zh-CN" sz="2200" dirty="0" smtClean="0">
                  <a:solidFill>
                    <a:schemeClr val="accent5">
                      <a:lumMod val="75000"/>
                    </a:schemeClr>
                  </a:solidFill>
                </a:rPr>
                <a:t>2. Put benign script to server.</a:t>
              </a:r>
            </a:p>
          </p:txBody>
        </p:sp>
      </p:grpSp>
      <p:grpSp>
        <p:nvGrpSpPr>
          <p:cNvPr id="18" name="组 17"/>
          <p:cNvGrpSpPr/>
          <p:nvPr/>
        </p:nvGrpSpPr>
        <p:grpSpPr>
          <a:xfrm>
            <a:off x="5551916" y="4672433"/>
            <a:ext cx="3352780" cy="1641136"/>
            <a:chOff x="5551916" y="4672433"/>
            <a:chExt cx="3352780" cy="1641136"/>
          </a:xfrm>
        </p:grpSpPr>
        <p:sp>
          <p:nvSpPr>
            <p:cNvPr id="13" name="圆角矩形 12"/>
            <p:cNvSpPr/>
            <p:nvPr/>
          </p:nvSpPr>
          <p:spPr>
            <a:xfrm>
              <a:off x="5551916" y="4672433"/>
              <a:ext cx="3352780" cy="1196296"/>
            </a:xfrm>
            <a:prstGeom prst="roundRect">
              <a:avLst/>
            </a:prstGeom>
            <a:ln w="38100" cmpd="sng"/>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zh-CN" sz="2200" dirty="0" smtClean="0"/>
                <a:t>&lt;script  src=</a:t>
              </a:r>
              <a:r>
                <a:rPr kumimoji="1" lang="en-US" altLang="zh-CN" sz="2200" dirty="0" smtClean="0">
                  <a:hlinkClick r:id="rId5"/>
                </a:rPr>
                <a:t>http://domainA.csp.com/hash.js</a:t>
              </a:r>
              <a:r>
                <a:rPr kumimoji="1" lang="en-US" altLang="zh-CN" sz="2200" dirty="0" smtClean="0"/>
                <a:t>&gt;</a:t>
              </a:r>
              <a:r>
                <a:rPr kumimoji="1" lang="en-US" altLang="zh-CN" sz="2200" dirty="0"/>
                <a:t> </a:t>
              </a:r>
              <a:r>
                <a:rPr kumimoji="1" lang="en-US" altLang="zh-CN" sz="2200" dirty="0" smtClean="0"/>
                <a:t>&lt;/script&gt;</a:t>
              </a:r>
              <a:endParaRPr kumimoji="1" lang="zh-CN" altLang="en-US" sz="2200" dirty="0"/>
            </a:p>
          </p:txBody>
        </p:sp>
        <p:sp>
          <p:nvSpPr>
            <p:cNvPr id="15" name="矩形 14"/>
            <p:cNvSpPr/>
            <p:nvPr/>
          </p:nvSpPr>
          <p:spPr>
            <a:xfrm>
              <a:off x="5748331" y="5882682"/>
              <a:ext cx="2839008" cy="430887"/>
            </a:xfrm>
            <a:prstGeom prst="rect">
              <a:avLst/>
            </a:prstGeom>
          </p:spPr>
          <p:txBody>
            <a:bodyPr wrap="square">
              <a:spAutoFit/>
            </a:bodyPr>
            <a:lstStyle/>
            <a:p>
              <a:r>
                <a:rPr lang="en-US" altLang="zh-CN" sz="2200" dirty="0" smtClean="0">
                  <a:solidFill>
                    <a:schemeClr val="accent5">
                      <a:lumMod val="75000"/>
                    </a:schemeClr>
                  </a:solidFill>
                </a:rPr>
                <a:t>3. Rewrite script tag.</a:t>
              </a:r>
            </a:p>
          </p:txBody>
        </p:sp>
      </p:grpSp>
      <p:pic>
        <p:nvPicPr>
          <p:cNvPr id="17" name="图片 16"/>
          <p:cNvPicPr>
            <a:picLocks noChangeAspect="1"/>
          </p:cNvPicPr>
          <p:nvPr/>
        </p:nvPicPr>
        <p:blipFill>
          <a:blip r:embed="rId6"/>
          <a:stretch>
            <a:fillRect/>
          </a:stretch>
        </p:blipFill>
        <p:spPr>
          <a:xfrm>
            <a:off x="1227965" y="1880689"/>
            <a:ext cx="7103026" cy="1450537"/>
          </a:xfrm>
          <a:prstGeom prst="rect">
            <a:avLst/>
          </a:prstGeom>
        </p:spPr>
      </p:pic>
      <p:sp>
        <p:nvSpPr>
          <p:cNvPr id="3" name="幻灯片编号占位符 2"/>
          <p:cNvSpPr>
            <a:spLocks noGrp="1"/>
          </p:cNvSpPr>
          <p:nvPr>
            <p:ph type="sldNum" sz="quarter" idx="12"/>
          </p:nvPr>
        </p:nvSpPr>
        <p:spPr/>
        <p:txBody>
          <a:bodyPr/>
          <a:lstStyle/>
          <a:p>
            <a:fld id="{36CE28E1-84E0-8148-A0A3-AC0385F819F2}" type="slidenum">
              <a:rPr kumimoji="1" lang="zh-CN" altLang="en-US" smtClean="0"/>
              <a:t>26</a:t>
            </a:fld>
            <a:endParaRPr kumimoji="1" lang="zh-CN" altLang="en-US"/>
          </a:p>
        </p:txBody>
      </p:sp>
    </p:spTree>
    <p:extLst>
      <p:ext uri="{BB962C8B-B14F-4D97-AF65-F5344CB8AC3E}">
        <p14:creationId xmlns:p14="http://schemas.microsoft.com/office/powerpoint/2010/main" val="2697206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kumimoji="1" lang="en-US" altLang="zh-CN" dirty="0" smtClean="0"/>
              <a:t>Design: Runtime-included </a:t>
            </a:r>
            <a:r>
              <a:rPr kumimoji="1" lang="en-US" altLang="zh-CN" dirty="0"/>
              <a:t>I</a:t>
            </a:r>
            <a:r>
              <a:rPr kumimoji="1" lang="en-US" altLang="zh-CN" dirty="0" smtClean="0"/>
              <a:t>nline JavaScript</a:t>
            </a:r>
            <a:endParaRPr kumimoji="1" lang="zh-CN" altLang="en-US" dirty="0"/>
          </a:p>
        </p:txBody>
      </p:sp>
      <p:pic>
        <p:nvPicPr>
          <p:cNvPr id="5" name="图片 4"/>
          <p:cNvPicPr>
            <a:picLocks noChangeAspect="1"/>
          </p:cNvPicPr>
          <p:nvPr/>
        </p:nvPicPr>
        <p:blipFill>
          <a:blip r:embed="rId3"/>
          <a:stretch>
            <a:fillRect/>
          </a:stretch>
        </p:blipFill>
        <p:spPr>
          <a:xfrm>
            <a:off x="0" y="2166204"/>
            <a:ext cx="9144000" cy="1748273"/>
          </a:xfrm>
          <a:prstGeom prst="rect">
            <a:avLst/>
          </a:prstGeom>
        </p:spPr>
      </p:pic>
      <p:sp>
        <p:nvSpPr>
          <p:cNvPr id="6" name="圆角矩形 5"/>
          <p:cNvSpPr/>
          <p:nvPr/>
        </p:nvSpPr>
        <p:spPr>
          <a:xfrm>
            <a:off x="655654" y="4417095"/>
            <a:ext cx="8036928" cy="165641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2800" dirty="0" smtClean="0"/>
              <a:t>Core Idea: observe DOM-tree change and process new-added script tag the same way as pre-included inline script.</a:t>
            </a:r>
            <a:endParaRPr kumimoji="1" lang="zh-CN" altLang="en-US" sz="2800" dirty="0"/>
          </a:p>
        </p:txBody>
      </p:sp>
      <p:sp>
        <p:nvSpPr>
          <p:cNvPr id="3" name="幻灯片编号占位符 2"/>
          <p:cNvSpPr>
            <a:spLocks noGrp="1"/>
          </p:cNvSpPr>
          <p:nvPr>
            <p:ph type="sldNum" sz="quarter" idx="12"/>
          </p:nvPr>
        </p:nvSpPr>
        <p:spPr/>
        <p:txBody>
          <a:bodyPr/>
          <a:lstStyle/>
          <a:p>
            <a:fld id="{36CE28E1-84E0-8148-A0A3-AC0385F819F2}" type="slidenum">
              <a:rPr kumimoji="1" lang="zh-CN" altLang="en-US" smtClean="0"/>
              <a:t>27</a:t>
            </a:fld>
            <a:endParaRPr kumimoji="1" lang="zh-CN" altLang="en-US"/>
          </a:p>
        </p:txBody>
      </p:sp>
    </p:spTree>
    <p:extLst>
      <p:ext uri="{BB962C8B-B14F-4D97-AF65-F5344CB8AC3E}">
        <p14:creationId xmlns:p14="http://schemas.microsoft.com/office/powerpoint/2010/main" val="9849439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0"/>
            <a:ext cx="9144000"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grpSp>
        <p:nvGrpSpPr>
          <p:cNvPr id="8" name="组 7"/>
          <p:cNvGrpSpPr/>
          <p:nvPr/>
        </p:nvGrpSpPr>
        <p:grpSpPr>
          <a:xfrm>
            <a:off x="284163" y="443340"/>
            <a:ext cx="2175293" cy="1785303"/>
            <a:chOff x="352882" y="4409362"/>
            <a:chExt cx="2175293" cy="1785303"/>
          </a:xfrm>
        </p:grpSpPr>
        <p:pic>
          <p:nvPicPr>
            <p:cNvPr id="4" name="图片 3" descr="observation-and-inspe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8874" y="4409362"/>
              <a:ext cx="1122221" cy="1014488"/>
            </a:xfrm>
            <a:prstGeom prst="rect">
              <a:avLst/>
            </a:prstGeom>
          </p:spPr>
        </p:pic>
        <p:pic>
          <p:nvPicPr>
            <p:cNvPr id="5" name="图片 4"/>
            <p:cNvPicPr>
              <a:picLocks noChangeAspect="1"/>
            </p:cNvPicPr>
            <p:nvPr/>
          </p:nvPicPr>
          <p:blipFill>
            <a:blip r:embed="rId4"/>
            <a:stretch>
              <a:fillRect/>
            </a:stretch>
          </p:blipFill>
          <p:spPr>
            <a:xfrm>
              <a:off x="1731095" y="4942070"/>
              <a:ext cx="797080" cy="963559"/>
            </a:xfrm>
            <a:prstGeom prst="rect">
              <a:avLst/>
            </a:prstGeom>
          </p:spPr>
        </p:pic>
        <p:sp>
          <p:nvSpPr>
            <p:cNvPr id="6" name="矩形 5"/>
            <p:cNvSpPr/>
            <p:nvPr/>
          </p:nvSpPr>
          <p:spPr>
            <a:xfrm>
              <a:off x="352882" y="5548334"/>
              <a:ext cx="1769483" cy="646331"/>
            </a:xfrm>
            <a:prstGeom prst="rect">
              <a:avLst/>
            </a:prstGeom>
          </p:spPr>
          <p:txBody>
            <a:bodyPr wrap="square">
              <a:spAutoFit/>
            </a:bodyPr>
            <a:lstStyle/>
            <a:p>
              <a:r>
                <a:rPr lang="en-US" altLang="zh-CN" dirty="0" smtClean="0">
                  <a:solidFill>
                    <a:schemeClr val="accent5">
                      <a:lumMod val="75000"/>
                    </a:schemeClr>
                  </a:solidFill>
                </a:rPr>
                <a:t>1. Observe </a:t>
              </a:r>
              <a:r>
                <a:rPr lang="en-US" altLang="zh-CN" dirty="0">
                  <a:solidFill>
                    <a:schemeClr val="accent5">
                      <a:lumMod val="75000"/>
                    </a:schemeClr>
                  </a:solidFill>
                </a:rPr>
                <a:t>DOM tree </a:t>
              </a:r>
              <a:r>
                <a:rPr lang="en-US" altLang="zh-CN" dirty="0" smtClean="0">
                  <a:solidFill>
                    <a:schemeClr val="accent5">
                      <a:lumMod val="75000"/>
                    </a:schemeClr>
                  </a:solidFill>
                </a:rPr>
                <a:t>change.</a:t>
              </a:r>
              <a:endParaRPr lang="zh-CN" altLang="en-US" dirty="0">
                <a:solidFill>
                  <a:schemeClr val="accent5">
                    <a:lumMod val="75000"/>
                  </a:schemeClr>
                </a:solidFill>
              </a:endParaRPr>
            </a:p>
          </p:txBody>
        </p:sp>
      </p:grpSp>
      <p:grpSp>
        <p:nvGrpSpPr>
          <p:cNvPr id="11" name="组 10"/>
          <p:cNvGrpSpPr/>
          <p:nvPr/>
        </p:nvGrpSpPr>
        <p:grpSpPr>
          <a:xfrm>
            <a:off x="2649952" y="443340"/>
            <a:ext cx="2290637" cy="1605085"/>
            <a:chOff x="2702139" y="4854407"/>
            <a:chExt cx="2290637" cy="1605085"/>
          </a:xfrm>
        </p:grpSpPr>
        <p:sp>
          <p:nvSpPr>
            <p:cNvPr id="9" name="圆角矩形 8"/>
            <p:cNvSpPr/>
            <p:nvPr/>
          </p:nvSpPr>
          <p:spPr>
            <a:xfrm>
              <a:off x="2992189" y="4854407"/>
              <a:ext cx="1374314" cy="923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&lt;script&gt;</a:t>
              </a:r>
            </a:p>
            <a:p>
              <a:pPr algn="ctr"/>
              <a:r>
                <a:rPr kumimoji="1" lang="en-US" altLang="zh-CN" dirty="0"/>
                <a:t>a</a:t>
              </a:r>
              <a:r>
                <a:rPr kumimoji="1" lang="en-US" altLang="zh-CN" dirty="0" smtClean="0"/>
                <a:t>lert(1);</a:t>
              </a:r>
            </a:p>
            <a:p>
              <a:pPr algn="ctr"/>
              <a:r>
                <a:rPr kumimoji="1" lang="en-US" altLang="zh-CN" dirty="0" smtClean="0"/>
                <a:t>&lt;/script&gt;</a:t>
              </a:r>
              <a:endParaRPr kumimoji="1" lang="zh-CN" altLang="en-US" dirty="0"/>
            </a:p>
          </p:txBody>
        </p:sp>
        <p:sp>
          <p:nvSpPr>
            <p:cNvPr id="10" name="矩形 9"/>
            <p:cNvSpPr/>
            <p:nvPr/>
          </p:nvSpPr>
          <p:spPr>
            <a:xfrm>
              <a:off x="2702139" y="5813161"/>
              <a:ext cx="2290637" cy="646331"/>
            </a:xfrm>
            <a:prstGeom prst="rect">
              <a:avLst/>
            </a:prstGeom>
          </p:spPr>
          <p:txBody>
            <a:bodyPr wrap="square">
              <a:spAutoFit/>
            </a:bodyPr>
            <a:lstStyle/>
            <a:p>
              <a:r>
                <a:rPr lang="en-US" altLang="zh-CN" dirty="0" smtClean="0">
                  <a:solidFill>
                    <a:schemeClr val="accent5">
                      <a:lumMod val="75000"/>
                    </a:schemeClr>
                  </a:solidFill>
                </a:rPr>
                <a:t>2. Find a new script tag with inline scripts.</a:t>
              </a:r>
              <a:endParaRPr lang="zh-CN" altLang="en-US" dirty="0">
                <a:solidFill>
                  <a:schemeClr val="accent5">
                    <a:lumMod val="75000"/>
                  </a:schemeClr>
                </a:solidFill>
              </a:endParaRPr>
            </a:p>
          </p:txBody>
        </p:sp>
      </p:grpSp>
      <p:grpSp>
        <p:nvGrpSpPr>
          <p:cNvPr id="23" name="组 22"/>
          <p:cNvGrpSpPr/>
          <p:nvPr/>
        </p:nvGrpSpPr>
        <p:grpSpPr>
          <a:xfrm>
            <a:off x="4993397" y="356563"/>
            <a:ext cx="1426508" cy="2246049"/>
            <a:chOff x="4992776" y="4409362"/>
            <a:chExt cx="1948401" cy="2642510"/>
          </a:xfrm>
        </p:grpSpPr>
        <p:pic>
          <p:nvPicPr>
            <p:cNvPr id="21" name="图片 20"/>
            <p:cNvPicPr>
              <a:picLocks noChangeAspect="1"/>
            </p:cNvPicPr>
            <p:nvPr/>
          </p:nvPicPr>
          <p:blipFill>
            <a:blip r:embed="rId5"/>
            <a:stretch>
              <a:fillRect/>
            </a:stretch>
          </p:blipFill>
          <p:spPr>
            <a:xfrm>
              <a:off x="5445083" y="4409362"/>
              <a:ext cx="798226" cy="1496192"/>
            </a:xfrm>
            <a:prstGeom prst="rect">
              <a:avLst/>
            </a:prstGeom>
          </p:spPr>
        </p:pic>
        <p:sp>
          <p:nvSpPr>
            <p:cNvPr id="22" name="矩形 21"/>
            <p:cNvSpPr/>
            <p:nvPr/>
          </p:nvSpPr>
          <p:spPr>
            <a:xfrm>
              <a:off x="4992776" y="5965561"/>
              <a:ext cx="1948401" cy="1086311"/>
            </a:xfrm>
            <a:prstGeom prst="rect">
              <a:avLst/>
            </a:prstGeom>
          </p:spPr>
          <p:txBody>
            <a:bodyPr wrap="square">
              <a:spAutoFit/>
            </a:bodyPr>
            <a:lstStyle/>
            <a:p>
              <a:r>
                <a:rPr lang="en-US" altLang="zh-CN" dirty="0" smtClean="0">
                  <a:solidFill>
                    <a:schemeClr val="accent5">
                      <a:lumMod val="75000"/>
                    </a:schemeClr>
                  </a:solidFill>
                </a:rPr>
                <a:t>3. Match the script against templates.</a:t>
              </a:r>
              <a:endParaRPr lang="zh-CN" altLang="en-US" dirty="0">
                <a:solidFill>
                  <a:schemeClr val="accent5">
                    <a:lumMod val="75000"/>
                  </a:schemeClr>
                </a:solidFill>
              </a:endParaRPr>
            </a:p>
          </p:txBody>
        </p:sp>
      </p:grpSp>
      <p:grpSp>
        <p:nvGrpSpPr>
          <p:cNvPr id="29" name="组 28"/>
          <p:cNvGrpSpPr/>
          <p:nvPr/>
        </p:nvGrpSpPr>
        <p:grpSpPr>
          <a:xfrm>
            <a:off x="6767124" y="311223"/>
            <a:ext cx="2255103" cy="2153410"/>
            <a:chOff x="6888896" y="1949097"/>
            <a:chExt cx="2255103" cy="2153410"/>
          </a:xfrm>
        </p:grpSpPr>
        <p:pic>
          <p:nvPicPr>
            <p:cNvPr id="27" name="图片 26"/>
            <p:cNvPicPr>
              <a:picLocks noChangeAspect="1"/>
            </p:cNvPicPr>
            <p:nvPr/>
          </p:nvPicPr>
          <p:blipFill>
            <a:blip r:embed="rId6"/>
            <a:stretch>
              <a:fillRect/>
            </a:stretch>
          </p:blipFill>
          <p:spPr>
            <a:xfrm>
              <a:off x="6888897" y="1949097"/>
              <a:ext cx="1676400" cy="1155700"/>
            </a:xfrm>
            <a:prstGeom prst="rect">
              <a:avLst/>
            </a:prstGeom>
          </p:spPr>
        </p:pic>
        <p:sp>
          <p:nvSpPr>
            <p:cNvPr id="28" name="矩形 27"/>
            <p:cNvSpPr/>
            <p:nvPr/>
          </p:nvSpPr>
          <p:spPr>
            <a:xfrm>
              <a:off x="6888896" y="3179177"/>
              <a:ext cx="2255103" cy="923330"/>
            </a:xfrm>
            <a:prstGeom prst="rect">
              <a:avLst/>
            </a:prstGeom>
          </p:spPr>
          <p:txBody>
            <a:bodyPr wrap="square">
              <a:spAutoFit/>
            </a:bodyPr>
            <a:lstStyle/>
            <a:p>
              <a:r>
                <a:rPr lang="en-US" altLang="zh-CN" dirty="0">
                  <a:solidFill>
                    <a:schemeClr val="accent5">
                      <a:lumMod val="75000"/>
                    </a:schemeClr>
                  </a:solidFill>
                </a:rPr>
                <a:t>4</a:t>
              </a:r>
              <a:r>
                <a:rPr lang="en-US" altLang="zh-CN" dirty="0" smtClean="0">
                  <a:solidFill>
                    <a:schemeClr val="accent5">
                      <a:lumMod val="75000"/>
                    </a:schemeClr>
                  </a:solidFill>
                </a:rPr>
                <a:t>. If matched, send the inline script to CSPAutoGen server.</a:t>
              </a:r>
              <a:endParaRPr lang="zh-CN" altLang="en-US" dirty="0">
                <a:solidFill>
                  <a:schemeClr val="accent5">
                    <a:lumMod val="75000"/>
                  </a:schemeClr>
                </a:solidFill>
              </a:endParaRPr>
            </a:p>
          </p:txBody>
        </p:sp>
      </p:grpSp>
      <p:cxnSp>
        <p:nvCxnSpPr>
          <p:cNvPr id="33" name="直线连接符 32"/>
          <p:cNvCxnSpPr/>
          <p:nvPr/>
        </p:nvCxnSpPr>
        <p:spPr>
          <a:xfrm>
            <a:off x="413672" y="2926472"/>
            <a:ext cx="8140665"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38" name="组 37"/>
          <p:cNvGrpSpPr/>
          <p:nvPr/>
        </p:nvGrpSpPr>
        <p:grpSpPr>
          <a:xfrm>
            <a:off x="6188422" y="3235478"/>
            <a:ext cx="2255103" cy="2926389"/>
            <a:chOff x="6188422" y="2811541"/>
            <a:chExt cx="2255103" cy="2926389"/>
          </a:xfrm>
        </p:grpSpPr>
        <p:pic>
          <p:nvPicPr>
            <p:cNvPr id="34" name="图片 33"/>
            <p:cNvPicPr>
              <a:picLocks noChangeAspect="1"/>
            </p:cNvPicPr>
            <p:nvPr/>
          </p:nvPicPr>
          <p:blipFill>
            <a:blip r:embed="rId7"/>
            <a:stretch>
              <a:fillRect/>
            </a:stretch>
          </p:blipFill>
          <p:spPr>
            <a:xfrm>
              <a:off x="6419905" y="2811541"/>
              <a:ext cx="1600712" cy="1436956"/>
            </a:xfrm>
            <a:prstGeom prst="rect">
              <a:avLst/>
            </a:prstGeom>
          </p:spPr>
        </p:pic>
        <p:sp>
          <p:nvSpPr>
            <p:cNvPr id="35" name="矩形 34"/>
            <p:cNvSpPr/>
            <p:nvPr/>
          </p:nvSpPr>
          <p:spPr>
            <a:xfrm>
              <a:off x="6188422" y="4260602"/>
              <a:ext cx="2255103" cy="1477328"/>
            </a:xfrm>
            <a:prstGeom prst="rect">
              <a:avLst/>
            </a:prstGeom>
          </p:spPr>
          <p:txBody>
            <a:bodyPr wrap="square">
              <a:spAutoFit/>
            </a:bodyPr>
            <a:lstStyle/>
            <a:p>
              <a:r>
                <a:rPr lang="en-US" altLang="zh-CN" dirty="0" smtClean="0">
                  <a:solidFill>
                    <a:schemeClr val="accent5">
                      <a:lumMod val="75000"/>
                    </a:schemeClr>
                  </a:solidFill>
                </a:rPr>
                <a:t>5. CSPAutoGen server matches and stores the JavaScript into a file accessible to outside.</a:t>
              </a:r>
              <a:endParaRPr lang="zh-CN" altLang="en-US" dirty="0">
                <a:solidFill>
                  <a:schemeClr val="accent5">
                    <a:lumMod val="75000"/>
                  </a:schemeClr>
                </a:solidFill>
              </a:endParaRPr>
            </a:p>
          </p:txBody>
        </p:sp>
      </p:grpSp>
      <p:grpSp>
        <p:nvGrpSpPr>
          <p:cNvPr id="39" name="组 38"/>
          <p:cNvGrpSpPr/>
          <p:nvPr/>
        </p:nvGrpSpPr>
        <p:grpSpPr>
          <a:xfrm>
            <a:off x="3128403" y="3469910"/>
            <a:ext cx="2577627" cy="2302697"/>
            <a:chOff x="3128403" y="3068545"/>
            <a:chExt cx="2577627" cy="2302697"/>
          </a:xfrm>
        </p:grpSpPr>
        <p:sp>
          <p:nvSpPr>
            <p:cNvPr id="36" name="矩形 35"/>
            <p:cNvSpPr/>
            <p:nvPr/>
          </p:nvSpPr>
          <p:spPr>
            <a:xfrm>
              <a:off x="3128403" y="4447912"/>
              <a:ext cx="2577627" cy="923330"/>
            </a:xfrm>
            <a:prstGeom prst="rect">
              <a:avLst/>
            </a:prstGeom>
          </p:spPr>
          <p:txBody>
            <a:bodyPr wrap="square">
              <a:spAutoFit/>
            </a:bodyPr>
            <a:lstStyle/>
            <a:p>
              <a:r>
                <a:rPr lang="en-US" altLang="zh-CN" dirty="0" smtClean="0">
                  <a:solidFill>
                    <a:schemeClr val="accent5">
                      <a:lumMod val="75000"/>
                    </a:schemeClr>
                  </a:solidFill>
                </a:rPr>
                <a:t>6. CSPAutoGen returns the script file’s URL back to client-side.</a:t>
              </a:r>
              <a:endParaRPr lang="zh-CN" altLang="en-US" dirty="0"/>
            </a:p>
          </p:txBody>
        </p:sp>
        <p:pic>
          <p:nvPicPr>
            <p:cNvPr id="37" name="图片 36"/>
            <p:cNvPicPr>
              <a:picLocks noChangeAspect="1"/>
            </p:cNvPicPr>
            <p:nvPr/>
          </p:nvPicPr>
          <p:blipFill>
            <a:blip r:embed="rId6"/>
            <a:stretch>
              <a:fillRect/>
            </a:stretch>
          </p:blipFill>
          <p:spPr>
            <a:xfrm flipH="1">
              <a:off x="3476116" y="3068545"/>
              <a:ext cx="1676400" cy="1155700"/>
            </a:xfrm>
            <a:prstGeom prst="rect">
              <a:avLst/>
            </a:prstGeom>
          </p:spPr>
        </p:pic>
      </p:grpSp>
      <p:grpSp>
        <p:nvGrpSpPr>
          <p:cNvPr id="40" name="组 39"/>
          <p:cNvGrpSpPr/>
          <p:nvPr/>
        </p:nvGrpSpPr>
        <p:grpSpPr>
          <a:xfrm>
            <a:off x="284161" y="3869891"/>
            <a:ext cx="2844241" cy="2159083"/>
            <a:chOff x="2642213" y="4854407"/>
            <a:chExt cx="2844241" cy="2159083"/>
          </a:xfrm>
        </p:grpSpPr>
        <p:sp>
          <p:nvSpPr>
            <p:cNvPr id="41" name="圆角矩形 40"/>
            <p:cNvSpPr/>
            <p:nvPr/>
          </p:nvSpPr>
          <p:spPr>
            <a:xfrm>
              <a:off x="2642213" y="4854407"/>
              <a:ext cx="2844241" cy="9239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400" dirty="0" smtClean="0"/>
                <a:t>&lt;script </a:t>
              </a:r>
            </a:p>
            <a:p>
              <a:pPr algn="ctr"/>
              <a:r>
                <a:rPr kumimoji="1" lang="en-US" altLang="zh-CN" sz="1400" dirty="0" smtClean="0"/>
                <a:t>src=“http://</a:t>
              </a:r>
              <a:r>
                <a:rPr kumimoji="1" lang="en-US" altLang="zh-CN" sz="1400" dirty="0" err="1" smtClean="0"/>
                <a:t>da.csp.com</a:t>
              </a:r>
              <a:r>
                <a:rPr kumimoji="1" lang="en-US" altLang="zh-CN" sz="1400" dirty="0" smtClean="0"/>
                <a:t>/path1”&gt;</a:t>
              </a:r>
            </a:p>
            <a:p>
              <a:pPr algn="ctr"/>
              <a:r>
                <a:rPr kumimoji="1" lang="en-US" altLang="zh-CN" sz="1400" dirty="0" smtClean="0"/>
                <a:t>&lt;/script&gt;</a:t>
              </a:r>
              <a:endParaRPr kumimoji="1" lang="zh-CN" altLang="en-US" sz="1400" dirty="0"/>
            </a:p>
          </p:txBody>
        </p:sp>
        <p:sp>
          <p:nvSpPr>
            <p:cNvPr id="42" name="矩形 41"/>
            <p:cNvSpPr/>
            <p:nvPr/>
          </p:nvSpPr>
          <p:spPr>
            <a:xfrm>
              <a:off x="2702139" y="5813161"/>
              <a:ext cx="2595915" cy="1200329"/>
            </a:xfrm>
            <a:prstGeom prst="rect">
              <a:avLst/>
            </a:prstGeom>
          </p:spPr>
          <p:txBody>
            <a:bodyPr wrap="square">
              <a:spAutoFit/>
            </a:bodyPr>
            <a:lstStyle/>
            <a:p>
              <a:r>
                <a:rPr lang="en-US" altLang="zh-CN" dirty="0">
                  <a:solidFill>
                    <a:schemeClr val="accent5">
                      <a:lumMod val="75000"/>
                    </a:schemeClr>
                  </a:solidFill>
                </a:rPr>
                <a:t>7</a:t>
              </a:r>
              <a:r>
                <a:rPr lang="en-US" altLang="zh-CN" dirty="0" smtClean="0">
                  <a:solidFill>
                    <a:schemeClr val="accent5">
                      <a:lumMod val="75000"/>
                    </a:schemeClr>
                  </a:solidFill>
                </a:rPr>
                <a:t>. Client-side library add a new script tag with src attribute set as the returned URL.</a:t>
              </a:r>
              <a:endParaRPr lang="zh-CN" altLang="en-US" dirty="0">
                <a:solidFill>
                  <a:schemeClr val="accent5">
                    <a:lumMod val="75000"/>
                  </a:schemeClr>
                </a:solidFill>
              </a:endParaRPr>
            </a:p>
          </p:txBody>
        </p:sp>
      </p:grpSp>
      <p:sp>
        <p:nvSpPr>
          <p:cNvPr id="2" name="幻灯片编号占位符 1"/>
          <p:cNvSpPr>
            <a:spLocks noGrp="1"/>
          </p:cNvSpPr>
          <p:nvPr>
            <p:ph type="sldNum" sz="quarter" idx="12"/>
          </p:nvPr>
        </p:nvSpPr>
        <p:spPr/>
        <p:txBody>
          <a:bodyPr/>
          <a:lstStyle/>
          <a:p>
            <a:fld id="{36CE28E1-84E0-8148-A0A3-AC0385F819F2}" type="slidenum">
              <a:rPr kumimoji="1" lang="zh-CN" altLang="en-US" smtClean="0"/>
              <a:t>28</a:t>
            </a:fld>
            <a:endParaRPr kumimoji="1" lang="zh-CN" altLang="en-US"/>
          </a:p>
        </p:txBody>
      </p:sp>
    </p:spTree>
    <p:extLst>
      <p:ext uri="{BB962C8B-B14F-4D97-AF65-F5344CB8AC3E}">
        <p14:creationId xmlns:p14="http://schemas.microsoft.com/office/powerpoint/2010/main" val="4212736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Design: Non-nested Object</a:t>
            </a:r>
            <a:endParaRPr kumimoji="1" lang="zh-CN" altLang="en-US" dirty="0"/>
          </a:p>
        </p:txBody>
      </p:sp>
      <p:sp>
        <p:nvSpPr>
          <p:cNvPr id="15" name="内容占位符 2"/>
          <p:cNvSpPr>
            <a:spLocks noGrp="1"/>
          </p:cNvSpPr>
          <p:nvPr>
            <p:ph idx="1"/>
          </p:nvPr>
        </p:nvSpPr>
        <p:spPr>
          <a:xfrm>
            <a:off x="284163" y="1903046"/>
            <a:ext cx="8127145" cy="1857051"/>
          </a:xfrm>
        </p:spPr>
        <p:txBody>
          <a:bodyPr>
            <a:normAutofit/>
          </a:bodyPr>
          <a:lstStyle/>
          <a:p>
            <a:r>
              <a:rPr kumimoji="1" lang="en-US" altLang="zh-CN" dirty="0" smtClean="0"/>
              <a:t>Array and Object data nodes can be so complex that’s hard to infer a type for each element. </a:t>
            </a:r>
          </a:p>
          <a:p>
            <a:pPr lvl="1"/>
            <a:r>
              <a:rPr kumimoji="1" lang="en-US" altLang="zh-CN" dirty="0" smtClean="0"/>
              <a:t>Convert Array and Object nodes into non-nested object.</a:t>
            </a:r>
          </a:p>
          <a:p>
            <a:pPr lvl="1"/>
            <a:r>
              <a:rPr kumimoji="1" lang="en-US" altLang="zh-CN" dirty="0" smtClean="0"/>
              <a:t>Infer a type for each of the key-value pair.</a:t>
            </a:r>
          </a:p>
        </p:txBody>
      </p:sp>
      <p:sp>
        <p:nvSpPr>
          <p:cNvPr id="4" name="矩形 3"/>
          <p:cNvSpPr/>
          <p:nvPr/>
        </p:nvSpPr>
        <p:spPr>
          <a:xfrm>
            <a:off x="125043" y="-12799"/>
            <a:ext cx="9144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p>
        </p:txBody>
      </p:sp>
      <p:grpSp>
        <p:nvGrpSpPr>
          <p:cNvPr id="13" name="组 12"/>
          <p:cNvGrpSpPr/>
          <p:nvPr/>
        </p:nvGrpSpPr>
        <p:grpSpPr>
          <a:xfrm>
            <a:off x="-139171" y="60335"/>
            <a:ext cx="8741840" cy="1731357"/>
            <a:chOff x="-139171" y="60335"/>
            <a:chExt cx="8741840" cy="1731357"/>
          </a:xfrm>
        </p:grpSpPr>
        <p:grpSp>
          <p:nvGrpSpPr>
            <p:cNvPr id="5" name="组 4"/>
            <p:cNvGrpSpPr/>
            <p:nvPr/>
          </p:nvGrpSpPr>
          <p:grpSpPr>
            <a:xfrm>
              <a:off x="-139171" y="156011"/>
              <a:ext cx="8741840" cy="1632940"/>
              <a:chOff x="-330532" y="-123887"/>
              <a:chExt cx="8741840" cy="1632940"/>
            </a:xfrm>
          </p:grpSpPr>
          <p:sp>
            <p:nvSpPr>
              <p:cNvPr id="6" name="矩形 5"/>
              <p:cNvSpPr/>
              <p:nvPr/>
            </p:nvSpPr>
            <p:spPr>
              <a:xfrm>
                <a:off x="-330532" y="-123887"/>
                <a:ext cx="4853605" cy="1569660"/>
              </a:xfrm>
              <a:prstGeom prst="rect">
                <a:avLst/>
              </a:prstGeom>
            </p:spPr>
            <p:txBody>
              <a:bodyPr wrap="square">
                <a:spAutoFit/>
              </a:bodyPr>
              <a:lstStyle/>
              <a:p>
                <a:r>
                  <a:rPr lang="tr-TR" altLang="zh-CN" sz="2400" dirty="0"/>
                  <a:t>	</a:t>
                </a:r>
                <a:r>
                  <a:rPr lang="tr-TR" altLang="zh-CN" sz="2400" dirty="0" smtClean="0"/>
                  <a:t>[  </a:t>
                </a:r>
                <a:r>
                  <a:rPr lang="tr-TR" altLang="zh-CN" sz="2400" i="1" dirty="0" smtClean="0">
                    <a:solidFill>
                      <a:schemeClr val="accent5">
                        <a:lumMod val="50000"/>
                      </a:schemeClr>
                    </a:solidFill>
                  </a:rPr>
                  <a:t>’</a:t>
                </a:r>
                <a:r>
                  <a:rPr lang="tr-TR" altLang="zh-CN" sz="2400" i="1" dirty="0">
                    <a:solidFill>
                      <a:schemeClr val="accent5">
                        <a:lumMod val="50000"/>
                      </a:schemeClr>
                    </a:solidFill>
                  </a:rPr>
                  <a:t>str1’</a:t>
                </a:r>
                <a:r>
                  <a:rPr lang="tr-TR" altLang="zh-CN" sz="2400" dirty="0"/>
                  <a:t>, </a:t>
                </a:r>
                <a:r>
                  <a:rPr lang="tr-TR" altLang="zh-CN" sz="2400" dirty="0" smtClean="0">
                    <a:solidFill>
                      <a:schemeClr val="accent3">
                        <a:lumMod val="50000"/>
                      </a:schemeClr>
                    </a:solidFill>
                  </a:rPr>
                  <a:t>3</a:t>
                </a:r>
                <a:r>
                  <a:rPr lang="tr-TR" altLang="zh-CN" sz="2400" dirty="0" smtClean="0"/>
                  <a:t>, </a:t>
                </a:r>
                <a:r>
                  <a:rPr lang="tr-TR" altLang="zh-CN" sz="2400" dirty="0" smtClean="0">
                    <a:solidFill>
                      <a:srgbClr val="7F5D00"/>
                    </a:solidFill>
                  </a:rPr>
                  <a:t>2</a:t>
                </a:r>
                <a:r>
                  <a:rPr lang="tr-TR" altLang="zh-CN" sz="2400" dirty="0" smtClean="0"/>
                  <a:t>, </a:t>
                </a:r>
                <a:r>
                  <a:rPr lang="tr-TR" altLang="zh-CN" sz="2400" dirty="0" smtClean="0">
                    <a:solidFill>
                      <a:srgbClr val="7F5D00"/>
                    </a:solidFill>
                  </a:rPr>
                  <a:t>3</a:t>
                </a:r>
              </a:p>
              <a:p>
                <a:r>
                  <a:rPr lang="tr-TR" altLang="zh-CN" sz="2400" dirty="0"/>
                  <a:t>	</a:t>
                </a:r>
                <a:r>
                  <a:rPr lang="tr-TR" altLang="zh-CN" sz="2400" dirty="0" smtClean="0"/>
                  <a:t>   [</a:t>
                </a:r>
                <a:r>
                  <a:rPr lang="tr-TR" altLang="zh-CN" sz="2400" dirty="0">
                    <a:solidFill>
                      <a:srgbClr val="7F5D00"/>
                    </a:solidFill>
                  </a:rPr>
                  <a:t>4</a:t>
                </a:r>
                <a:r>
                  <a:rPr lang="tr-TR" altLang="zh-CN" sz="2400" dirty="0"/>
                  <a:t>,</a:t>
                </a:r>
                <a:r>
                  <a:rPr lang="tr-TR" altLang="zh-CN" sz="2400" i="1" dirty="0">
                    <a:solidFill>
                      <a:schemeClr val="accent5">
                        <a:lumMod val="50000"/>
                      </a:schemeClr>
                    </a:solidFill>
                  </a:rPr>
                  <a:t>’str2’]</a:t>
                </a:r>
                <a:r>
                  <a:rPr lang="tr-TR" altLang="zh-CN" sz="2400" dirty="0" smtClean="0"/>
                  <a:t>,</a:t>
                </a:r>
              </a:p>
              <a:p>
                <a:r>
                  <a:rPr lang="tr-TR" altLang="zh-CN" sz="2400" dirty="0"/>
                  <a:t> </a:t>
                </a:r>
                <a:r>
                  <a:rPr lang="tr-TR" altLang="zh-CN" sz="2400" dirty="0" smtClean="0"/>
                  <a:t>         {</a:t>
                </a:r>
                <a:r>
                  <a:rPr lang="tr-TR" altLang="zh-CN" sz="2400" b="1" dirty="0" smtClean="0"/>
                  <a:t>k1</a:t>
                </a:r>
                <a:r>
                  <a:rPr lang="tr-TR" altLang="zh-CN" sz="2400" dirty="0" smtClean="0"/>
                  <a:t> : </a:t>
                </a:r>
                <a:r>
                  <a:rPr lang="tr-TR" altLang="zh-CN" sz="2400" i="1" dirty="0" smtClean="0">
                    <a:solidFill>
                      <a:schemeClr val="accent5">
                        <a:lumMod val="50000"/>
                      </a:schemeClr>
                    </a:solidFill>
                  </a:rPr>
                  <a:t>’str3’</a:t>
                </a:r>
                <a:r>
                  <a:rPr lang="tr-TR" altLang="zh-CN" sz="2400" dirty="0" smtClean="0"/>
                  <a:t>}, </a:t>
                </a:r>
              </a:p>
              <a:p>
                <a:r>
                  <a:rPr lang="tr-TR" altLang="zh-CN" sz="2400" dirty="0"/>
                  <a:t> </a:t>
                </a:r>
                <a:r>
                  <a:rPr lang="tr-TR" altLang="zh-CN" sz="2400" dirty="0" smtClean="0"/>
                  <a:t>         </a:t>
                </a:r>
                <a:r>
                  <a:rPr lang="tr-TR" altLang="zh-CN" sz="2400" dirty="0" err="1" smtClean="0"/>
                  <a:t>fun</a:t>
                </a:r>
                <a:r>
                  <a:rPr lang="tr-TR" altLang="zh-CN" sz="2400" dirty="0"/>
                  <a:t>()</a:t>
                </a:r>
                <a:r>
                  <a:rPr lang="tr-TR" altLang="zh-CN" sz="2400" dirty="0" smtClean="0"/>
                  <a:t>+</a:t>
                </a:r>
                <a:r>
                  <a:rPr lang="zh-CN" altLang="zh-CN" sz="2400" dirty="0"/>
                  <a:t>3</a:t>
                </a:r>
                <a:r>
                  <a:rPr lang="tr-TR" altLang="zh-CN" sz="2400" dirty="0" smtClean="0"/>
                  <a:t> ]</a:t>
                </a:r>
                <a:r>
                  <a:rPr lang="tr-TR" altLang="zh-CN" sz="2400" dirty="0"/>
                  <a:t>; </a:t>
                </a:r>
                <a:endParaRPr lang="tr-TR" altLang="zh-CN" sz="2400" dirty="0">
                  <a:effectLst/>
                </a:endParaRPr>
              </a:p>
            </p:txBody>
          </p:sp>
          <p:sp>
            <p:nvSpPr>
              <p:cNvPr id="8" name="矩形 7"/>
              <p:cNvSpPr/>
              <p:nvPr/>
            </p:nvSpPr>
            <p:spPr>
              <a:xfrm>
                <a:off x="4755302" y="-60607"/>
                <a:ext cx="3656006" cy="1569660"/>
              </a:xfrm>
              <a:prstGeom prst="rect">
                <a:avLst/>
              </a:prstGeom>
            </p:spPr>
            <p:txBody>
              <a:bodyPr wrap="square">
                <a:spAutoFit/>
              </a:bodyPr>
              <a:lstStyle/>
              <a:p>
                <a:r>
                  <a:rPr lang="tr-TR" altLang="zh-CN" sz="2400" dirty="0"/>
                  <a:t>	</a:t>
                </a:r>
                <a:r>
                  <a:rPr lang="tr-TR" altLang="zh-CN" sz="2400" dirty="0" smtClean="0"/>
                  <a:t>[  </a:t>
                </a:r>
                <a:r>
                  <a:rPr lang="tr-TR" altLang="zh-CN" sz="2400" i="1" dirty="0" smtClean="0">
                    <a:solidFill>
                      <a:schemeClr val="accent5">
                        <a:lumMod val="50000"/>
                      </a:schemeClr>
                    </a:solidFill>
                  </a:rPr>
                  <a:t>’</a:t>
                </a:r>
                <a:r>
                  <a:rPr lang="tr-TR" altLang="zh-CN" sz="2400" i="1" dirty="0" err="1" smtClean="0">
                    <a:solidFill>
                      <a:schemeClr val="accent5">
                        <a:lumMod val="50000"/>
                      </a:schemeClr>
                    </a:solidFill>
                  </a:rPr>
                  <a:t>str</a:t>
                </a:r>
                <a:r>
                  <a:rPr lang="en-US" altLang="zh-CN" sz="2400" i="1" dirty="0" smtClean="0">
                    <a:solidFill>
                      <a:schemeClr val="accent5">
                        <a:lumMod val="50000"/>
                      </a:schemeClr>
                    </a:solidFill>
                  </a:rPr>
                  <a:t>5</a:t>
                </a:r>
                <a:r>
                  <a:rPr lang="tr-TR" altLang="zh-CN" sz="2400" i="1" dirty="0" smtClean="0">
                    <a:solidFill>
                      <a:schemeClr val="accent5">
                        <a:lumMod val="50000"/>
                      </a:schemeClr>
                    </a:solidFill>
                  </a:rPr>
                  <a:t>’</a:t>
                </a:r>
                <a:r>
                  <a:rPr lang="tr-TR" altLang="zh-CN" sz="2400" dirty="0"/>
                  <a:t>, </a:t>
                </a:r>
                <a:r>
                  <a:rPr lang="tr-TR" altLang="zh-CN" sz="2400" i="1" dirty="0">
                    <a:solidFill>
                      <a:schemeClr val="accent5">
                        <a:lumMod val="50000"/>
                      </a:schemeClr>
                    </a:solidFill>
                  </a:rPr>
                  <a:t>’</a:t>
                </a:r>
                <a:r>
                  <a:rPr lang="tr-TR" altLang="zh-CN" sz="2400" i="1" dirty="0" err="1" smtClean="0">
                    <a:solidFill>
                      <a:schemeClr val="accent5">
                        <a:lumMod val="50000"/>
                      </a:schemeClr>
                    </a:solidFill>
                  </a:rPr>
                  <a:t>str</a:t>
                </a:r>
                <a:r>
                  <a:rPr lang="en-US" altLang="zh-CN" sz="2400" i="1" dirty="0" smtClean="0">
                    <a:solidFill>
                      <a:schemeClr val="accent5">
                        <a:lumMod val="50000"/>
                      </a:schemeClr>
                    </a:solidFill>
                  </a:rPr>
                  <a:t>6’</a:t>
                </a:r>
                <a:r>
                  <a:rPr lang="tr-TR" altLang="zh-CN" sz="2400" i="1" dirty="0" smtClean="0">
                    <a:solidFill>
                      <a:schemeClr val="accent5">
                        <a:lumMod val="50000"/>
                      </a:schemeClr>
                    </a:solidFill>
                  </a:rPr>
                  <a:t>, </a:t>
                </a:r>
                <a:r>
                  <a:rPr lang="en-US" altLang="zh-CN" sz="2400" dirty="0" smtClean="0"/>
                  <a:t>4, 9,</a:t>
                </a:r>
                <a:endParaRPr lang="tr-TR" altLang="zh-CN" sz="2400" dirty="0" smtClean="0">
                  <a:solidFill>
                    <a:srgbClr val="7F5D00"/>
                  </a:solidFill>
                </a:endParaRPr>
              </a:p>
              <a:p>
                <a:r>
                  <a:rPr lang="tr-TR" altLang="zh-CN" sz="2400" dirty="0"/>
                  <a:t>	</a:t>
                </a:r>
                <a:r>
                  <a:rPr lang="tr-TR" altLang="zh-CN" sz="2400" dirty="0" smtClean="0"/>
                  <a:t>   [</a:t>
                </a:r>
                <a:r>
                  <a:rPr lang="tr-TR" altLang="zh-CN" sz="2400" i="1" dirty="0" smtClean="0">
                    <a:solidFill>
                      <a:schemeClr val="accent5">
                        <a:lumMod val="50000"/>
                      </a:schemeClr>
                    </a:solidFill>
                  </a:rPr>
                  <a:t>’str7’</a:t>
                </a:r>
                <a:r>
                  <a:rPr lang="tr-TR" altLang="zh-CN" sz="2400" i="1" dirty="0">
                    <a:solidFill>
                      <a:schemeClr val="accent5">
                        <a:lumMod val="50000"/>
                      </a:schemeClr>
                    </a:solidFill>
                  </a:rPr>
                  <a:t>]</a:t>
                </a:r>
                <a:r>
                  <a:rPr lang="tr-TR" altLang="zh-CN" sz="2400" dirty="0" smtClean="0"/>
                  <a:t>,</a:t>
                </a:r>
              </a:p>
              <a:p>
                <a:r>
                  <a:rPr lang="tr-TR" altLang="zh-CN" sz="2400" dirty="0"/>
                  <a:t> </a:t>
                </a:r>
                <a:r>
                  <a:rPr lang="tr-TR" altLang="zh-CN" sz="2400" dirty="0" smtClean="0"/>
                  <a:t>         {</a:t>
                </a:r>
                <a:r>
                  <a:rPr lang="tr-TR" altLang="zh-CN" sz="2400" b="1" dirty="0" smtClean="0"/>
                  <a:t>k</a:t>
                </a:r>
                <a:r>
                  <a:rPr lang="en-US" altLang="zh-CN" sz="2400" b="1" dirty="0" smtClean="0"/>
                  <a:t>5</a:t>
                </a:r>
                <a:r>
                  <a:rPr lang="tr-TR" altLang="zh-CN" sz="2400" dirty="0" smtClean="0"/>
                  <a:t> : </a:t>
                </a:r>
                <a:r>
                  <a:rPr lang="tr-TR" altLang="zh-CN" sz="2400" i="1" dirty="0" smtClean="0">
                    <a:solidFill>
                      <a:schemeClr val="accent5">
                        <a:lumMod val="50000"/>
                      </a:schemeClr>
                    </a:solidFill>
                  </a:rPr>
                  <a:t>’str8’</a:t>
                </a:r>
                <a:r>
                  <a:rPr lang="tr-TR" altLang="zh-CN" sz="2400" dirty="0" smtClean="0"/>
                  <a:t>},</a:t>
                </a:r>
              </a:p>
              <a:p>
                <a:r>
                  <a:rPr lang="tr-TR" altLang="zh-CN" sz="2400" dirty="0"/>
                  <a:t> </a:t>
                </a:r>
                <a:r>
                  <a:rPr lang="tr-TR" altLang="zh-CN" sz="2400" dirty="0" smtClean="0"/>
                  <a:t>         </a:t>
                </a:r>
                <a:r>
                  <a:rPr lang="tr-TR" altLang="zh-CN" sz="2400" dirty="0" err="1" smtClean="0"/>
                  <a:t>fun</a:t>
                </a:r>
                <a:r>
                  <a:rPr lang="tr-TR" altLang="zh-CN" sz="2400" dirty="0" smtClean="0"/>
                  <a:t>()+1 ]</a:t>
                </a:r>
                <a:r>
                  <a:rPr lang="tr-TR" altLang="zh-CN" sz="2400" dirty="0"/>
                  <a:t>; </a:t>
                </a:r>
                <a:endParaRPr lang="tr-TR" altLang="zh-CN" sz="2400" dirty="0">
                  <a:effectLst/>
                </a:endParaRPr>
              </a:p>
            </p:txBody>
          </p:sp>
        </p:grpSp>
        <p:sp>
          <p:nvSpPr>
            <p:cNvPr id="11" name="圆角矩形 10"/>
            <p:cNvSpPr/>
            <p:nvPr/>
          </p:nvSpPr>
          <p:spPr>
            <a:xfrm>
              <a:off x="156568" y="86431"/>
              <a:ext cx="8446101" cy="170526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12" name="文本框 11"/>
            <p:cNvSpPr txBox="1"/>
            <p:nvPr/>
          </p:nvSpPr>
          <p:spPr>
            <a:xfrm>
              <a:off x="3443994" y="60335"/>
              <a:ext cx="1409611" cy="430887"/>
            </a:xfrm>
            <a:prstGeom prst="rect">
              <a:avLst/>
            </a:prstGeom>
            <a:noFill/>
          </p:spPr>
          <p:txBody>
            <a:bodyPr wrap="none" rtlCol="0">
              <a:spAutoFit/>
            </a:bodyPr>
            <a:lstStyle/>
            <a:p>
              <a:r>
                <a:rPr kumimoji="1" lang="en-US" altLang="zh-CN" sz="2200" dirty="0" smtClean="0"/>
                <a:t>Array Data</a:t>
              </a:r>
              <a:endParaRPr kumimoji="1" lang="zh-CN" altLang="en-US" sz="2200" dirty="0"/>
            </a:p>
          </p:txBody>
        </p:sp>
      </p:grpSp>
      <p:grpSp>
        <p:nvGrpSpPr>
          <p:cNvPr id="14" name="组 13"/>
          <p:cNvGrpSpPr/>
          <p:nvPr/>
        </p:nvGrpSpPr>
        <p:grpSpPr>
          <a:xfrm>
            <a:off x="125043" y="1871647"/>
            <a:ext cx="9944212" cy="2285772"/>
            <a:chOff x="156568" y="2654423"/>
            <a:chExt cx="9944212" cy="2285772"/>
          </a:xfrm>
        </p:grpSpPr>
        <p:grpSp>
          <p:nvGrpSpPr>
            <p:cNvPr id="7" name="组 6"/>
            <p:cNvGrpSpPr/>
            <p:nvPr/>
          </p:nvGrpSpPr>
          <p:grpSpPr>
            <a:xfrm>
              <a:off x="243544" y="2950138"/>
              <a:ext cx="9857236" cy="1977377"/>
              <a:chOff x="243544" y="2376102"/>
              <a:chExt cx="9857236" cy="1977377"/>
            </a:xfrm>
          </p:grpSpPr>
          <p:sp>
            <p:nvSpPr>
              <p:cNvPr id="9" name="矩形 8"/>
              <p:cNvSpPr/>
              <p:nvPr/>
            </p:nvSpPr>
            <p:spPr>
              <a:xfrm>
                <a:off x="243544" y="2414487"/>
                <a:ext cx="4853605" cy="1938992"/>
              </a:xfrm>
              <a:prstGeom prst="rect">
                <a:avLst/>
              </a:prstGeom>
            </p:spPr>
            <p:txBody>
              <a:bodyPr wrap="square">
                <a:spAutoFit/>
              </a:bodyPr>
              <a:lstStyle/>
              <a:p>
                <a:r>
                  <a:rPr lang="en-US" altLang="zh-CN" sz="2400" dirty="0" smtClean="0"/>
                  <a:t>{ </a:t>
                </a:r>
                <a:r>
                  <a:rPr lang="en-US" altLang="zh-CN" sz="2400" b="1" dirty="0" err="1" smtClean="0"/>
                  <a:t>csp_number</a:t>
                </a:r>
                <a:r>
                  <a:rPr lang="en-US" altLang="zh-CN" sz="2400" dirty="0" smtClean="0"/>
                  <a:t> : [</a:t>
                </a:r>
                <a:r>
                  <a:rPr lang="en-US" altLang="zh-CN" sz="2400" dirty="0">
                    <a:solidFill>
                      <a:srgbClr val="7F5D00"/>
                    </a:solidFill>
                  </a:rPr>
                  <a:t>3,2,3,4</a:t>
                </a:r>
                <a:r>
                  <a:rPr lang="en-US" altLang="zh-CN" sz="2400" dirty="0" smtClean="0"/>
                  <a:t>],</a:t>
                </a:r>
              </a:p>
              <a:p>
                <a:r>
                  <a:rPr lang="en-US" altLang="zh-CN" sz="2400" dirty="0"/>
                  <a:t> </a:t>
                </a:r>
                <a:r>
                  <a:rPr lang="en-US" altLang="zh-CN" sz="2400" dirty="0" smtClean="0"/>
                  <a:t> </a:t>
                </a:r>
                <a:r>
                  <a:rPr lang="en-US" altLang="zh-CN" sz="2400" b="1" dirty="0" smtClean="0"/>
                  <a:t>csp_str_lev1</a:t>
                </a:r>
                <a:r>
                  <a:rPr lang="en-US" altLang="zh-CN" sz="2400" dirty="0" smtClean="0"/>
                  <a:t> : [</a:t>
                </a:r>
                <a:r>
                  <a:rPr lang="en-US" altLang="zh-CN" sz="2400" i="1" dirty="0">
                    <a:solidFill>
                      <a:schemeClr val="accent5">
                        <a:lumMod val="50000"/>
                      </a:schemeClr>
                    </a:solidFill>
                  </a:rPr>
                  <a:t>‘str1’</a:t>
                </a:r>
                <a:r>
                  <a:rPr lang="en-US" altLang="zh-CN" sz="2400" dirty="0" smtClean="0"/>
                  <a:t>],</a:t>
                </a:r>
              </a:p>
              <a:p>
                <a:r>
                  <a:rPr lang="en-US" altLang="zh-CN" sz="2400" dirty="0"/>
                  <a:t> </a:t>
                </a:r>
                <a:r>
                  <a:rPr lang="en-US" altLang="zh-CN" sz="2400" dirty="0" smtClean="0"/>
                  <a:t> </a:t>
                </a:r>
                <a:r>
                  <a:rPr lang="en-US" altLang="zh-CN" sz="2400" b="1" dirty="0" smtClean="0"/>
                  <a:t>csp_str_lev2</a:t>
                </a:r>
                <a:r>
                  <a:rPr lang="en-US" altLang="zh-CN" sz="2400" dirty="0" smtClean="0"/>
                  <a:t> : [</a:t>
                </a:r>
                <a:r>
                  <a:rPr lang="en-US" altLang="zh-CN" sz="2400" i="1" dirty="0">
                    <a:solidFill>
                      <a:schemeClr val="accent5">
                        <a:lumMod val="50000"/>
                      </a:schemeClr>
                    </a:solidFill>
                  </a:rPr>
                  <a:t>‘str2’</a:t>
                </a:r>
                <a:r>
                  <a:rPr lang="en-US" altLang="zh-CN" sz="2400" dirty="0" smtClean="0"/>
                  <a:t>],</a:t>
                </a:r>
              </a:p>
              <a:p>
                <a:r>
                  <a:rPr lang="en-US" altLang="zh-CN" sz="2400" dirty="0"/>
                  <a:t> </a:t>
                </a:r>
                <a:r>
                  <a:rPr lang="en-US" altLang="zh-CN" sz="2400" dirty="0" smtClean="0"/>
                  <a:t> </a:t>
                </a:r>
                <a:r>
                  <a:rPr lang="en-US" altLang="zh-CN" sz="2400" b="1" dirty="0" err="1" smtClean="0"/>
                  <a:t>csp_exp</a:t>
                </a:r>
                <a:r>
                  <a:rPr lang="en-US" altLang="zh-CN" sz="2400" dirty="0" smtClean="0"/>
                  <a:t>         : [gAST1],</a:t>
                </a:r>
              </a:p>
              <a:p>
                <a:r>
                  <a:rPr lang="en-US" altLang="zh-CN" sz="2400" dirty="0"/>
                  <a:t> </a:t>
                </a:r>
                <a:r>
                  <a:rPr lang="en-US" altLang="zh-CN" sz="2400" dirty="0" smtClean="0"/>
                  <a:t> </a:t>
                </a:r>
                <a:r>
                  <a:rPr lang="en-US" altLang="zh-CN" sz="2400" b="1" dirty="0" smtClean="0"/>
                  <a:t>k1</a:t>
                </a:r>
                <a:r>
                  <a:rPr lang="en-US" altLang="zh-CN" sz="2400" dirty="0" smtClean="0"/>
                  <a:t>                    : [</a:t>
                </a:r>
                <a:r>
                  <a:rPr lang="en-US" altLang="zh-CN" sz="2400" i="1" dirty="0">
                    <a:solidFill>
                      <a:schemeClr val="accent5">
                        <a:lumMod val="50000"/>
                      </a:schemeClr>
                    </a:solidFill>
                  </a:rPr>
                  <a:t>‘str3’</a:t>
                </a:r>
                <a:r>
                  <a:rPr lang="en-US" altLang="zh-CN" sz="2400" dirty="0" smtClean="0"/>
                  <a:t>]}</a:t>
                </a:r>
                <a:endParaRPr lang="tr-TR" altLang="zh-CN" sz="2400" dirty="0">
                  <a:effectLst/>
                </a:endParaRPr>
              </a:p>
            </p:txBody>
          </p:sp>
          <p:sp>
            <p:nvSpPr>
              <p:cNvPr id="10" name="矩形 9"/>
              <p:cNvSpPr/>
              <p:nvPr/>
            </p:nvSpPr>
            <p:spPr>
              <a:xfrm>
                <a:off x="5247175" y="2376102"/>
                <a:ext cx="4853605" cy="1938992"/>
              </a:xfrm>
              <a:prstGeom prst="rect">
                <a:avLst/>
              </a:prstGeom>
            </p:spPr>
            <p:txBody>
              <a:bodyPr wrap="square">
                <a:spAutoFit/>
              </a:bodyPr>
              <a:lstStyle/>
              <a:p>
                <a:r>
                  <a:rPr lang="en-US" altLang="zh-CN" sz="2400" dirty="0" smtClean="0"/>
                  <a:t>{ </a:t>
                </a:r>
                <a:r>
                  <a:rPr lang="en-US" altLang="zh-CN" sz="2400" b="1" dirty="0" err="1" smtClean="0"/>
                  <a:t>csp_number</a:t>
                </a:r>
                <a:r>
                  <a:rPr lang="en-US" altLang="zh-CN" sz="2400" dirty="0" smtClean="0"/>
                  <a:t> : [</a:t>
                </a:r>
                <a:r>
                  <a:rPr lang="en-US" altLang="zh-CN" sz="2400" dirty="0">
                    <a:solidFill>
                      <a:srgbClr val="7F5D00"/>
                    </a:solidFill>
                  </a:rPr>
                  <a:t>4,9</a:t>
                </a:r>
                <a:r>
                  <a:rPr lang="en-US" altLang="zh-CN" sz="2400" dirty="0" smtClean="0"/>
                  <a:t>],</a:t>
                </a:r>
              </a:p>
              <a:p>
                <a:r>
                  <a:rPr lang="en-US" altLang="zh-CN" sz="2400" dirty="0"/>
                  <a:t> </a:t>
                </a:r>
                <a:r>
                  <a:rPr lang="en-US" altLang="zh-CN" sz="2400" dirty="0" smtClean="0"/>
                  <a:t> </a:t>
                </a:r>
                <a:r>
                  <a:rPr lang="en-US" altLang="zh-CN" sz="2400" b="1" dirty="0" smtClean="0"/>
                  <a:t>csp_str_lev1</a:t>
                </a:r>
                <a:r>
                  <a:rPr lang="en-US" altLang="zh-CN" sz="2400" dirty="0" smtClean="0"/>
                  <a:t> : [</a:t>
                </a:r>
                <a:r>
                  <a:rPr lang="en-US" altLang="zh-CN" sz="2400" i="1" dirty="0" smtClean="0">
                    <a:solidFill>
                      <a:schemeClr val="accent5">
                        <a:lumMod val="50000"/>
                      </a:schemeClr>
                    </a:solidFill>
                  </a:rPr>
                  <a:t>‘str5’</a:t>
                </a:r>
                <a:r>
                  <a:rPr lang="en-US" altLang="zh-CN" sz="2400" dirty="0" smtClean="0"/>
                  <a:t>],</a:t>
                </a:r>
              </a:p>
              <a:p>
                <a:r>
                  <a:rPr lang="en-US" altLang="zh-CN" sz="2400" dirty="0"/>
                  <a:t> </a:t>
                </a:r>
                <a:r>
                  <a:rPr lang="en-US" altLang="zh-CN" sz="2400" dirty="0" smtClean="0"/>
                  <a:t> </a:t>
                </a:r>
                <a:r>
                  <a:rPr lang="en-US" altLang="zh-CN" sz="2400" b="1" dirty="0" smtClean="0"/>
                  <a:t>csp_str_lev2</a:t>
                </a:r>
                <a:r>
                  <a:rPr lang="en-US" altLang="zh-CN" sz="2400" dirty="0" smtClean="0"/>
                  <a:t> : [</a:t>
                </a:r>
                <a:r>
                  <a:rPr lang="en-US" altLang="zh-CN" sz="2400" i="1" dirty="0">
                    <a:solidFill>
                      <a:schemeClr val="accent5">
                        <a:lumMod val="50000"/>
                      </a:schemeClr>
                    </a:solidFill>
                  </a:rPr>
                  <a:t>‘str7’</a:t>
                </a:r>
                <a:r>
                  <a:rPr lang="en-US" altLang="zh-CN" sz="2400" dirty="0" smtClean="0"/>
                  <a:t>],</a:t>
                </a:r>
              </a:p>
              <a:p>
                <a:r>
                  <a:rPr lang="en-US" altLang="zh-CN" sz="2400" dirty="0"/>
                  <a:t> </a:t>
                </a:r>
                <a:r>
                  <a:rPr lang="en-US" altLang="zh-CN" sz="2400" dirty="0" smtClean="0"/>
                  <a:t> </a:t>
                </a:r>
                <a:r>
                  <a:rPr lang="en-US" altLang="zh-CN" sz="2400" b="1" dirty="0" err="1" smtClean="0"/>
                  <a:t>csp_exp</a:t>
                </a:r>
                <a:r>
                  <a:rPr lang="en-US" altLang="zh-CN" sz="2400" dirty="0" smtClean="0"/>
                  <a:t>         : [gAST2],</a:t>
                </a:r>
              </a:p>
              <a:p>
                <a:r>
                  <a:rPr lang="en-US" altLang="zh-CN" sz="2400" dirty="0"/>
                  <a:t> </a:t>
                </a:r>
                <a:r>
                  <a:rPr lang="en-US" altLang="zh-CN" sz="2400" dirty="0" smtClean="0"/>
                  <a:t> </a:t>
                </a:r>
                <a:r>
                  <a:rPr lang="en-US" altLang="zh-CN" sz="2400" b="1" dirty="0" smtClean="0"/>
                  <a:t>k5</a:t>
                </a:r>
                <a:r>
                  <a:rPr lang="en-US" altLang="zh-CN" sz="2400" dirty="0" smtClean="0"/>
                  <a:t>                    : [</a:t>
                </a:r>
                <a:r>
                  <a:rPr lang="en-US" altLang="zh-CN" sz="2400" i="1" dirty="0">
                    <a:solidFill>
                      <a:schemeClr val="accent5">
                        <a:lumMod val="50000"/>
                      </a:schemeClr>
                    </a:solidFill>
                  </a:rPr>
                  <a:t>‘str8’</a:t>
                </a:r>
                <a:r>
                  <a:rPr lang="en-US" altLang="zh-CN" sz="2400" dirty="0" smtClean="0"/>
                  <a:t>]}</a:t>
                </a:r>
                <a:endParaRPr lang="tr-TR" altLang="zh-CN" sz="2400" dirty="0">
                  <a:effectLst/>
                </a:endParaRPr>
              </a:p>
            </p:txBody>
          </p:sp>
        </p:grpSp>
        <p:sp>
          <p:nvSpPr>
            <p:cNvPr id="17" name="圆角矩形 16"/>
            <p:cNvSpPr/>
            <p:nvPr/>
          </p:nvSpPr>
          <p:spPr>
            <a:xfrm>
              <a:off x="156568" y="2654423"/>
              <a:ext cx="8446101" cy="228577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18" name="文本框 17"/>
            <p:cNvSpPr txBox="1"/>
            <p:nvPr/>
          </p:nvSpPr>
          <p:spPr>
            <a:xfrm>
              <a:off x="3074514" y="2654423"/>
              <a:ext cx="2352702" cy="430887"/>
            </a:xfrm>
            <a:prstGeom prst="rect">
              <a:avLst/>
            </a:prstGeom>
            <a:noFill/>
          </p:spPr>
          <p:txBody>
            <a:bodyPr wrap="none" rtlCol="0">
              <a:spAutoFit/>
            </a:bodyPr>
            <a:lstStyle/>
            <a:p>
              <a:r>
                <a:rPr kumimoji="1" lang="en-US" altLang="zh-CN" sz="2200" dirty="0" smtClean="0"/>
                <a:t>Non-nested Object</a:t>
              </a:r>
              <a:endParaRPr kumimoji="1" lang="zh-CN" altLang="en-US" sz="2200" dirty="0"/>
            </a:p>
          </p:txBody>
        </p:sp>
      </p:grpSp>
      <p:grpSp>
        <p:nvGrpSpPr>
          <p:cNvPr id="29" name="组 28"/>
          <p:cNvGrpSpPr/>
          <p:nvPr/>
        </p:nvGrpSpPr>
        <p:grpSpPr>
          <a:xfrm>
            <a:off x="284163" y="4192209"/>
            <a:ext cx="4430271" cy="2683186"/>
            <a:chOff x="284163" y="4383554"/>
            <a:chExt cx="4430271" cy="2683186"/>
          </a:xfrm>
        </p:grpSpPr>
        <p:sp>
          <p:nvSpPr>
            <p:cNvPr id="19" name="矩形 18"/>
            <p:cNvSpPr/>
            <p:nvPr/>
          </p:nvSpPr>
          <p:spPr>
            <a:xfrm>
              <a:off x="284163" y="4728222"/>
              <a:ext cx="4430271" cy="2308324"/>
            </a:xfrm>
            <a:prstGeom prst="rect">
              <a:avLst/>
            </a:prstGeom>
          </p:spPr>
          <p:txBody>
            <a:bodyPr wrap="square">
              <a:spAutoFit/>
            </a:bodyPr>
            <a:lstStyle/>
            <a:p>
              <a:r>
                <a:rPr lang="en-US" altLang="zh-CN" sz="2400" dirty="0" smtClean="0"/>
                <a:t>{ </a:t>
              </a:r>
              <a:r>
                <a:rPr lang="en-US" altLang="zh-CN" sz="2400" b="1" dirty="0" err="1" smtClean="0"/>
                <a:t>csp_number</a:t>
              </a:r>
              <a:r>
                <a:rPr lang="en-US" altLang="zh-CN" sz="2400" dirty="0" smtClean="0"/>
                <a:t> : [</a:t>
              </a:r>
              <a:r>
                <a:rPr lang="en-US" altLang="zh-CN" sz="2400" dirty="0" smtClean="0">
                  <a:solidFill>
                    <a:srgbClr val="7F5D00"/>
                  </a:solidFill>
                </a:rPr>
                <a:t>3,2,3,4, 9</a:t>
              </a:r>
              <a:r>
                <a:rPr lang="en-US" altLang="zh-CN" sz="2400" dirty="0" smtClean="0"/>
                <a:t>],</a:t>
              </a:r>
            </a:p>
            <a:p>
              <a:r>
                <a:rPr lang="en-US" altLang="zh-CN" sz="2400" dirty="0"/>
                <a:t> </a:t>
              </a:r>
              <a:r>
                <a:rPr lang="en-US" altLang="zh-CN" sz="2400" dirty="0" smtClean="0"/>
                <a:t> </a:t>
              </a:r>
              <a:r>
                <a:rPr lang="en-US" altLang="zh-CN" sz="2400" b="1" dirty="0" smtClean="0"/>
                <a:t>csp_str_lev1</a:t>
              </a:r>
              <a:r>
                <a:rPr lang="en-US" altLang="zh-CN" sz="2400" dirty="0" smtClean="0"/>
                <a:t> : [</a:t>
              </a:r>
              <a:r>
                <a:rPr lang="en-US" altLang="zh-CN" sz="2400" i="1" dirty="0">
                  <a:solidFill>
                    <a:schemeClr val="accent5">
                      <a:lumMod val="50000"/>
                    </a:schemeClr>
                  </a:solidFill>
                </a:rPr>
                <a:t>‘str1</a:t>
              </a:r>
              <a:r>
                <a:rPr lang="en-US" altLang="zh-CN" sz="2400" i="1" dirty="0" smtClean="0">
                  <a:solidFill>
                    <a:schemeClr val="accent5">
                      <a:lumMod val="50000"/>
                    </a:schemeClr>
                  </a:solidFill>
                </a:rPr>
                <a:t>’, ‘str5’</a:t>
              </a:r>
              <a:r>
                <a:rPr lang="en-US" altLang="zh-CN" sz="2400" dirty="0" smtClean="0"/>
                <a:t>],</a:t>
              </a:r>
            </a:p>
            <a:p>
              <a:r>
                <a:rPr lang="en-US" altLang="zh-CN" sz="2400" dirty="0"/>
                <a:t> </a:t>
              </a:r>
              <a:r>
                <a:rPr lang="en-US" altLang="zh-CN" sz="2400" dirty="0" smtClean="0"/>
                <a:t> </a:t>
              </a:r>
              <a:r>
                <a:rPr lang="en-US" altLang="zh-CN" sz="2400" b="1" dirty="0" smtClean="0"/>
                <a:t>csp_str_lev2</a:t>
              </a:r>
              <a:r>
                <a:rPr lang="en-US" altLang="zh-CN" sz="2400" dirty="0" smtClean="0"/>
                <a:t> : [</a:t>
              </a:r>
              <a:r>
                <a:rPr lang="en-US" altLang="zh-CN" sz="2400" i="1" dirty="0">
                  <a:solidFill>
                    <a:schemeClr val="accent5">
                      <a:lumMod val="50000"/>
                    </a:schemeClr>
                  </a:solidFill>
                </a:rPr>
                <a:t>‘str2</a:t>
              </a:r>
              <a:r>
                <a:rPr lang="en-US" altLang="zh-CN" sz="2400" i="1" dirty="0" smtClean="0">
                  <a:solidFill>
                    <a:schemeClr val="accent5">
                      <a:lumMod val="50000"/>
                    </a:schemeClr>
                  </a:solidFill>
                </a:rPr>
                <a:t>’, ‘str7’</a:t>
              </a:r>
              <a:r>
                <a:rPr lang="en-US" altLang="zh-CN" sz="2400" dirty="0" smtClean="0"/>
                <a:t>],</a:t>
              </a:r>
            </a:p>
            <a:p>
              <a:r>
                <a:rPr lang="en-US" altLang="zh-CN" sz="2400" dirty="0"/>
                <a:t> </a:t>
              </a:r>
              <a:r>
                <a:rPr lang="en-US" altLang="zh-CN" sz="2400" dirty="0" smtClean="0"/>
                <a:t> </a:t>
              </a:r>
              <a:r>
                <a:rPr lang="en-US" altLang="zh-CN" sz="2400" b="1" dirty="0" err="1" smtClean="0"/>
                <a:t>csp_exp</a:t>
              </a:r>
              <a:r>
                <a:rPr lang="en-US" altLang="zh-CN" sz="2400" dirty="0" smtClean="0"/>
                <a:t>         : [gAST1, gAST2],</a:t>
              </a:r>
            </a:p>
            <a:p>
              <a:r>
                <a:rPr lang="en-US" altLang="zh-CN" sz="2400" dirty="0"/>
                <a:t> </a:t>
              </a:r>
              <a:r>
                <a:rPr lang="en-US" altLang="zh-CN" sz="2400" dirty="0" smtClean="0"/>
                <a:t> </a:t>
              </a:r>
              <a:r>
                <a:rPr lang="en-US" altLang="zh-CN" sz="2400" b="1" dirty="0" smtClean="0"/>
                <a:t>k1</a:t>
              </a:r>
              <a:r>
                <a:rPr lang="en-US" altLang="zh-CN" sz="2400" dirty="0" smtClean="0"/>
                <a:t>                    : [</a:t>
              </a:r>
              <a:r>
                <a:rPr lang="en-US" altLang="zh-CN" sz="2400" i="1" dirty="0">
                  <a:solidFill>
                    <a:schemeClr val="accent5">
                      <a:lumMod val="50000"/>
                    </a:schemeClr>
                  </a:solidFill>
                </a:rPr>
                <a:t>‘str3’</a:t>
              </a:r>
              <a:r>
                <a:rPr lang="en-US" altLang="zh-CN" sz="2400" dirty="0" smtClean="0"/>
                <a:t>],</a:t>
              </a:r>
            </a:p>
            <a:p>
              <a:r>
                <a:rPr lang="en-US" altLang="zh-CN" sz="2400" dirty="0"/>
                <a:t> </a:t>
              </a:r>
              <a:r>
                <a:rPr lang="en-US" altLang="zh-CN" sz="2400" dirty="0" smtClean="0"/>
                <a:t> </a:t>
              </a:r>
              <a:r>
                <a:rPr lang="en-US" altLang="zh-CN" sz="2400" b="1" dirty="0" smtClean="0"/>
                <a:t>k5</a:t>
              </a:r>
              <a:r>
                <a:rPr lang="en-US" altLang="zh-CN" sz="2400" dirty="0" smtClean="0"/>
                <a:t>                    : [</a:t>
              </a:r>
              <a:r>
                <a:rPr lang="en-US" altLang="zh-CN" sz="2400" i="1" dirty="0" smtClean="0">
                  <a:solidFill>
                    <a:srgbClr val="294501"/>
                  </a:solidFill>
                </a:rPr>
                <a:t>‘str8’</a:t>
              </a:r>
              <a:r>
                <a:rPr lang="en-US" altLang="zh-CN" sz="2400" dirty="0" smtClean="0"/>
                <a:t>] }</a:t>
              </a:r>
              <a:endParaRPr lang="tr-TR" altLang="zh-CN" sz="2400" dirty="0">
                <a:effectLst/>
              </a:endParaRPr>
            </a:p>
          </p:txBody>
        </p:sp>
        <p:sp>
          <p:nvSpPr>
            <p:cNvPr id="27" name="圆角矩形 26"/>
            <p:cNvSpPr/>
            <p:nvPr/>
          </p:nvSpPr>
          <p:spPr>
            <a:xfrm>
              <a:off x="284163" y="4453134"/>
              <a:ext cx="4082342" cy="2613606"/>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28" name="文本框 27"/>
            <p:cNvSpPr txBox="1"/>
            <p:nvPr/>
          </p:nvSpPr>
          <p:spPr>
            <a:xfrm>
              <a:off x="517224" y="4383554"/>
              <a:ext cx="3590872" cy="430887"/>
            </a:xfrm>
            <a:prstGeom prst="rect">
              <a:avLst/>
            </a:prstGeom>
            <a:noFill/>
          </p:spPr>
          <p:txBody>
            <a:bodyPr wrap="none" rtlCol="0">
              <a:spAutoFit/>
            </a:bodyPr>
            <a:lstStyle/>
            <a:p>
              <a:r>
                <a:rPr kumimoji="1" lang="en-US" altLang="zh-CN" sz="2200" dirty="0" smtClean="0"/>
                <a:t>Combined non-nested Object</a:t>
              </a:r>
              <a:endParaRPr kumimoji="1" lang="zh-CN" altLang="en-US" sz="2200" dirty="0"/>
            </a:p>
          </p:txBody>
        </p:sp>
      </p:grpSp>
      <p:grpSp>
        <p:nvGrpSpPr>
          <p:cNvPr id="30" name="组 29"/>
          <p:cNvGrpSpPr/>
          <p:nvPr/>
        </p:nvGrpSpPr>
        <p:grpSpPr>
          <a:xfrm>
            <a:off x="4713729" y="4157419"/>
            <a:ext cx="4430271" cy="2735371"/>
            <a:chOff x="284163" y="4453134"/>
            <a:chExt cx="4430271" cy="2735371"/>
          </a:xfrm>
        </p:grpSpPr>
        <p:sp>
          <p:nvSpPr>
            <p:cNvPr id="31" name="矩形 30"/>
            <p:cNvSpPr/>
            <p:nvPr/>
          </p:nvSpPr>
          <p:spPr>
            <a:xfrm>
              <a:off x="284163" y="4745617"/>
              <a:ext cx="4430271" cy="2308324"/>
            </a:xfrm>
            <a:prstGeom prst="rect">
              <a:avLst/>
            </a:prstGeom>
          </p:spPr>
          <p:txBody>
            <a:bodyPr wrap="square">
              <a:spAutoFit/>
            </a:bodyPr>
            <a:lstStyle/>
            <a:p>
              <a:r>
                <a:rPr lang="en-US" altLang="zh-CN" sz="2400" dirty="0" smtClean="0"/>
                <a:t>{ </a:t>
              </a:r>
              <a:r>
                <a:rPr lang="en-US" altLang="zh-CN" sz="2400" b="1" dirty="0" err="1" smtClean="0"/>
                <a:t>csp_number</a:t>
              </a:r>
              <a:r>
                <a:rPr lang="en-US" altLang="zh-CN" sz="2400" dirty="0" smtClean="0"/>
                <a:t> :   NUMBER,</a:t>
              </a:r>
            </a:p>
            <a:p>
              <a:r>
                <a:rPr lang="en-US" altLang="zh-CN" sz="2400" dirty="0"/>
                <a:t> </a:t>
              </a:r>
              <a:r>
                <a:rPr lang="en-US" altLang="zh-CN" sz="2400" dirty="0" smtClean="0"/>
                <a:t> </a:t>
              </a:r>
              <a:r>
                <a:rPr lang="en-US" altLang="zh-CN" sz="2400" b="1" dirty="0" smtClean="0"/>
                <a:t>csp_str_lev1</a:t>
              </a:r>
              <a:r>
                <a:rPr lang="en-US" altLang="zh-CN" sz="2400" dirty="0" smtClean="0"/>
                <a:t> :   REGEXP,</a:t>
              </a:r>
            </a:p>
            <a:p>
              <a:r>
                <a:rPr lang="en-US" altLang="zh-CN" sz="2400" dirty="0"/>
                <a:t> </a:t>
              </a:r>
              <a:r>
                <a:rPr lang="en-US" altLang="zh-CN" sz="2400" dirty="0" smtClean="0"/>
                <a:t> </a:t>
              </a:r>
              <a:r>
                <a:rPr lang="en-US" altLang="zh-CN" sz="2400" b="1" dirty="0" smtClean="0"/>
                <a:t>csp_str_lev2</a:t>
              </a:r>
              <a:r>
                <a:rPr lang="en-US" altLang="zh-CN" sz="2400" dirty="0" smtClean="0"/>
                <a:t> :   REGEXP,</a:t>
              </a:r>
            </a:p>
            <a:p>
              <a:r>
                <a:rPr lang="en-US" altLang="zh-CN" sz="2400" dirty="0"/>
                <a:t> </a:t>
              </a:r>
              <a:r>
                <a:rPr lang="en-US" altLang="zh-CN" sz="2400" dirty="0" smtClean="0"/>
                <a:t> </a:t>
              </a:r>
              <a:r>
                <a:rPr lang="en-US" altLang="zh-CN" sz="2400" b="1" dirty="0" err="1" smtClean="0"/>
                <a:t>csp_exp</a:t>
              </a:r>
              <a:r>
                <a:rPr lang="en-US" altLang="zh-CN" sz="2400" dirty="0" smtClean="0"/>
                <a:t>         :   [gAST1, gAST2],</a:t>
              </a:r>
            </a:p>
            <a:p>
              <a:r>
                <a:rPr lang="en-US" altLang="zh-CN" sz="2400" dirty="0"/>
                <a:t> </a:t>
              </a:r>
              <a:r>
                <a:rPr lang="en-US" altLang="zh-CN" sz="2400" dirty="0" smtClean="0"/>
                <a:t> </a:t>
              </a:r>
              <a:r>
                <a:rPr lang="en-US" altLang="zh-CN" sz="2400" b="1" dirty="0" smtClean="0"/>
                <a:t>k1</a:t>
              </a:r>
              <a:r>
                <a:rPr lang="en-US" altLang="zh-CN" sz="2400" dirty="0" smtClean="0"/>
                <a:t>                    :   CONST,</a:t>
              </a:r>
            </a:p>
            <a:p>
              <a:r>
                <a:rPr lang="en-US" altLang="zh-CN" sz="2400" dirty="0"/>
                <a:t> </a:t>
              </a:r>
              <a:r>
                <a:rPr lang="en-US" altLang="zh-CN" sz="2400" dirty="0" smtClean="0"/>
                <a:t> </a:t>
              </a:r>
              <a:r>
                <a:rPr lang="en-US" altLang="zh-CN" sz="2400" b="1" dirty="0" smtClean="0"/>
                <a:t>k5</a:t>
              </a:r>
              <a:r>
                <a:rPr lang="en-US" altLang="zh-CN" sz="2400" dirty="0" smtClean="0"/>
                <a:t>                    :   CONST }</a:t>
              </a:r>
              <a:endParaRPr lang="tr-TR" altLang="zh-CN" sz="2400" dirty="0">
                <a:effectLst/>
              </a:endParaRPr>
            </a:p>
          </p:txBody>
        </p:sp>
        <p:sp>
          <p:nvSpPr>
            <p:cNvPr id="32" name="圆角矩形 31"/>
            <p:cNvSpPr/>
            <p:nvPr/>
          </p:nvSpPr>
          <p:spPr>
            <a:xfrm>
              <a:off x="284163" y="4574899"/>
              <a:ext cx="3888940" cy="2613606"/>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33" name="文本框 32"/>
            <p:cNvSpPr txBox="1"/>
            <p:nvPr/>
          </p:nvSpPr>
          <p:spPr>
            <a:xfrm>
              <a:off x="1891543" y="4453134"/>
              <a:ext cx="738453" cy="430887"/>
            </a:xfrm>
            <a:prstGeom prst="rect">
              <a:avLst/>
            </a:prstGeom>
            <a:noFill/>
          </p:spPr>
          <p:txBody>
            <a:bodyPr wrap="none" rtlCol="0">
              <a:spAutoFit/>
            </a:bodyPr>
            <a:lstStyle/>
            <a:p>
              <a:r>
                <a:rPr kumimoji="1" lang="en-US" altLang="zh-CN" sz="2200" dirty="0" smtClean="0"/>
                <a:t>Type</a:t>
              </a:r>
              <a:endParaRPr kumimoji="1" lang="zh-CN" altLang="en-US" sz="2200" dirty="0"/>
            </a:p>
          </p:txBody>
        </p:sp>
      </p:grpSp>
      <p:sp>
        <p:nvSpPr>
          <p:cNvPr id="3" name="幻灯片编号占位符 2"/>
          <p:cNvSpPr>
            <a:spLocks noGrp="1"/>
          </p:cNvSpPr>
          <p:nvPr>
            <p:ph type="sldNum" sz="quarter" idx="12"/>
          </p:nvPr>
        </p:nvSpPr>
        <p:spPr/>
        <p:txBody>
          <a:bodyPr/>
          <a:lstStyle/>
          <a:p>
            <a:fld id="{36CE28E1-84E0-8148-A0A3-AC0385F819F2}" type="slidenum">
              <a:rPr kumimoji="1" lang="zh-CN" altLang="en-US" smtClean="0"/>
              <a:t>29</a:t>
            </a:fld>
            <a:endParaRPr kumimoji="1" lang="zh-CN" altLang="en-US"/>
          </a:p>
        </p:txBody>
      </p:sp>
    </p:spTree>
    <p:extLst>
      <p:ext uri="{BB962C8B-B14F-4D97-AF65-F5344CB8AC3E}">
        <p14:creationId xmlns:p14="http://schemas.microsoft.com/office/powerpoint/2010/main" val="2824273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smtClean="0"/>
              <a:t>Content Security Policy (CSP)</a:t>
            </a:r>
            <a:endParaRPr kumimoji="1" lang="zh-CN" altLang="en-US" dirty="0"/>
          </a:p>
        </p:txBody>
      </p:sp>
      <p:sp>
        <p:nvSpPr>
          <p:cNvPr id="3" name="内容占位符 2"/>
          <p:cNvSpPr>
            <a:spLocks noGrp="1"/>
          </p:cNvSpPr>
          <p:nvPr>
            <p:ph idx="1"/>
          </p:nvPr>
        </p:nvSpPr>
        <p:spPr>
          <a:xfrm>
            <a:off x="284163" y="1903046"/>
            <a:ext cx="8127145" cy="4476262"/>
          </a:xfrm>
        </p:spPr>
        <p:txBody>
          <a:bodyPr>
            <a:normAutofit lnSpcReduction="10000"/>
          </a:bodyPr>
          <a:lstStyle/>
          <a:p>
            <a:r>
              <a:rPr kumimoji="1" lang="en-US" altLang="zh-CN" dirty="0" smtClean="0"/>
              <a:t>Whitelist-based mechanism against </a:t>
            </a:r>
            <a:r>
              <a:rPr kumimoji="1" lang="en-US" altLang="zh-CN" dirty="0"/>
              <a:t>XSS </a:t>
            </a:r>
            <a:r>
              <a:rPr kumimoji="1" lang="en-US" altLang="zh-CN" dirty="0" smtClean="0"/>
              <a:t>attacks.</a:t>
            </a:r>
          </a:p>
          <a:p>
            <a:r>
              <a:rPr kumimoji="1" lang="en-US" altLang="zh-CN" dirty="0" smtClean="0"/>
              <a:t>Supported by </a:t>
            </a:r>
            <a:r>
              <a:rPr kumimoji="1" lang="en-US" altLang="zh-CN" i="1" dirty="0" smtClean="0"/>
              <a:t>all</a:t>
            </a:r>
            <a:r>
              <a:rPr kumimoji="1" lang="en-US" altLang="zh-CN" dirty="0" smtClean="0"/>
              <a:t> popular browsers.</a:t>
            </a:r>
          </a:p>
          <a:p>
            <a:r>
              <a:rPr kumimoji="1" lang="en-US" altLang="zh-CN" dirty="0"/>
              <a:t>CSP </a:t>
            </a:r>
            <a:r>
              <a:rPr kumimoji="1" lang="en-US" altLang="zh-CN" dirty="0" smtClean="0"/>
              <a:t>allows website developer to </a:t>
            </a:r>
            <a:r>
              <a:rPr kumimoji="1" lang="en-US" altLang="zh-CN" dirty="0"/>
              <a:t>create a whitelist of sources of trusted content, and instructs the browser to only execute or render resources from those </a:t>
            </a:r>
            <a:r>
              <a:rPr kumimoji="1" lang="en-US" altLang="zh-CN" dirty="0" smtClean="0"/>
              <a:t>sources.</a:t>
            </a:r>
          </a:p>
          <a:p>
            <a:endParaRPr kumimoji="1" lang="en-US" altLang="zh-CN" dirty="0"/>
          </a:p>
          <a:p>
            <a:r>
              <a:rPr kumimoji="1" lang="en-US" altLang="zh-CN" dirty="0" smtClean="0"/>
              <a:t>CSP disables eval and inline scripts by default.</a:t>
            </a:r>
          </a:p>
          <a:p>
            <a:pPr lvl="1"/>
            <a:r>
              <a:rPr kumimoji="1" lang="en-US" altLang="zh-CN" dirty="0"/>
              <a:t>u</a:t>
            </a:r>
            <a:r>
              <a:rPr kumimoji="1" lang="en-US" altLang="zh-CN" dirty="0" smtClean="0"/>
              <a:t>nsafe-inline</a:t>
            </a:r>
          </a:p>
          <a:p>
            <a:pPr lvl="1"/>
            <a:r>
              <a:rPr kumimoji="1" lang="en-US" altLang="zh-CN" dirty="0"/>
              <a:t>u</a:t>
            </a:r>
            <a:r>
              <a:rPr kumimoji="1" lang="en-US" altLang="zh-CN" dirty="0" smtClean="0"/>
              <a:t>nsafe-</a:t>
            </a:r>
            <a:r>
              <a:rPr kumimoji="1" lang="en-US" altLang="zh-CN" dirty="0" err="1" smtClean="0"/>
              <a:t>eval</a:t>
            </a:r>
            <a:endParaRPr kumimoji="1" lang="zh-CN" altLang="en-US" dirty="0"/>
          </a:p>
        </p:txBody>
      </p:sp>
      <p:pic>
        <p:nvPicPr>
          <p:cNvPr id="4" name="图片 3"/>
          <p:cNvPicPr>
            <a:picLocks noChangeAspect="1"/>
          </p:cNvPicPr>
          <p:nvPr/>
        </p:nvPicPr>
        <p:blipFill>
          <a:blip r:embed="rId4"/>
          <a:stretch>
            <a:fillRect/>
          </a:stretch>
        </p:blipFill>
        <p:spPr>
          <a:xfrm>
            <a:off x="790328" y="4400549"/>
            <a:ext cx="7191131" cy="469900"/>
          </a:xfrm>
          <a:prstGeom prst="rect">
            <a:avLst/>
          </a:prstGeom>
        </p:spPr>
      </p:pic>
      <p:grpSp>
        <p:nvGrpSpPr>
          <p:cNvPr id="11" name="组 10"/>
          <p:cNvGrpSpPr/>
          <p:nvPr/>
        </p:nvGrpSpPr>
        <p:grpSpPr>
          <a:xfrm>
            <a:off x="284163" y="1822422"/>
            <a:ext cx="8367432" cy="4895613"/>
            <a:chOff x="284163" y="1730029"/>
            <a:chExt cx="8367432" cy="4895613"/>
          </a:xfrm>
        </p:grpSpPr>
        <p:sp>
          <p:nvSpPr>
            <p:cNvPr id="5" name="圆角矩形 4"/>
            <p:cNvSpPr/>
            <p:nvPr/>
          </p:nvSpPr>
          <p:spPr>
            <a:xfrm>
              <a:off x="284163" y="1730029"/>
              <a:ext cx="8367432" cy="48956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ln>
                  <a:solidFill>
                    <a:schemeClr val="bg1"/>
                  </a:solidFill>
                </a:ln>
              </a:endParaRPr>
            </a:p>
          </p:txBody>
        </p:sp>
        <p:grpSp>
          <p:nvGrpSpPr>
            <p:cNvPr id="7" name="组 6"/>
            <p:cNvGrpSpPr/>
            <p:nvPr/>
          </p:nvGrpSpPr>
          <p:grpSpPr>
            <a:xfrm>
              <a:off x="551109" y="1978640"/>
              <a:ext cx="7713168" cy="4497228"/>
              <a:chOff x="551109" y="1978640"/>
              <a:chExt cx="7713168" cy="4497228"/>
            </a:xfrm>
          </p:grpSpPr>
          <p:pic>
            <p:nvPicPr>
              <p:cNvPr id="8" name="图片 7"/>
              <p:cNvPicPr>
                <a:picLocks noChangeAspect="1"/>
              </p:cNvPicPr>
              <p:nvPr/>
            </p:nvPicPr>
            <p:blipFill>
              <a:blip r:embed="rId5"/>
              <a:stretch>
                <a:fillRect/>
              </a:stretch>
            </p:blipFill>
            <p:spPr>
              <a:xfrm>
                <a:off x="1434677" y="1978640"/>
                <a:ext cx="3617365" cy="2069593"/>
              </a:xfrm>
              <a:prstGeom prst="rect">
                <a:avLst/>
              </a:prstGeom>
            </p:spPr>
          </p:pic>
          <p:pic>
            <p:nvPicPr>
              <p:cNvPr id="10" name="图片 9"/>
              <p:cNvPicPr>
                <a:picLocks noChangeAspect="1"/>
              </p:cNvPicPr>
              <p:nvPr/>
            </p:nvPicPr>
            <p:blipFill>
              <a:blip r:embed="rId6"/>
              <a:stretch>
                <a:fillRect/>
              </a:stretch>
            </p:blipFill>
            <p:spPr>
              <a:xfrm>
                <a:off x="551109" y="4400549"/>
                <a:ext cx="7713168" cy="1644432"/>
              </a:xfrm>
              <a:prstGeom prst="rect">
                <a:avLst/>
              </a:prstGeom>
            </p:spPr>
          </p:pic>
          <p:sp>
            <p:nvSpPr>
              <p:cNvPr id="6" name="文本框 5"/>
              <p:cNvSpPr txBox="1"/>
              <p:nvPr/>
            </p:nvSpPr>
            <p:spPr>
              <a:xfrm>
                <a:off x="3239746" y="6044981"/>
                <a:ext cx="2715144" cy="430887"/>
              </a:xfrm>
              <a:prstGeom prst="rect">
                <a:avLst/>
              </a:prstGeom>
              <a:noFill/>
            </p:spPr>
            <p:txBody>
              <a:bodyPr wrap="none" rtlCol="0">
                <a:spAutoFit/>
              </a:bodyPr>
              <a:lstStyle/>
              <a:p>
                <a:r>
                  <a:rPr kumimoji="1" lang="en-US" altLang="zh-CN" sz="2200" b="1" dirty="0" smtClean="0"/>
                  <a:t>Inline Script Example.</a:t>
                </a:r>
                <a:endParaRPr kumimoji="1" lang="zh-CN" altLang="en-US" sz="2200" b="1" dirty="0"/>
              </a:p>
            </p:txBody>
          </p:sp>
          <p:sp>
            <p:nvSpPr>
              <p:cNvPr id="9" name="文本框 8"/>
              <p:cNvSpPr txBox="1"/>
              <p:nvPr/>
            </p:nvSpPr>
            <p:spPr>
              <a:xfrm>
                <a:off x="5061261" y="2695102"/>
                <a:ext cx="2536196" cy="430887"/>
              </a:xfrm>
              <a:prstGeom prst="rect">
                <a:avLst/>
              </a:prstGeom>
              <a:noFill/>
            </p:spPr>
            <p:txBody>
              <a:bodyPr wrap="none" rtlCol="0">
                <a:spAutoFit/>
              </a:bodyPr>
              <a:lstStyle/>
              <a:p>
                <a:r>
                  <a:rPr kumimoji="1" lang="en-US" altLang="zh-CN" sz="2200" b="1" dirty="0" smtClean="0"/>
                  <a:t>Eval Script Example.</a:t>
                </a:r>
                <a:endParaRPr kumimoji="1" lang="zh-CN" altLang="en-US" sz="2200" b="1" dirty="0"/>
              </a:p>
            </p:txBody>
          </p:sp>
        </p:grpSp>
      </p:grpSp>
      <p:sp>
        <p:nvSpPr>
          <p:cNvPr id="12" name="幻灯片编号占位符 11"/>
          <p:cNvSpPr>
            <a:spLocks noGrp="1"/>
          </p:cNvSpPr>
          <p:nvPr>
            <p:ph type="sldNum" sz="quarter" idx="12"/>
          </p:nvPr>
        </p:nvSpPr>
        <p:spPr/>
        <p:txBody>
          <a:bodyPr/>
          <a:lstStyle/>
          <a:p>
            <a:fld id="{36CE28E1-84E0-8148-A0A3-AC0385F819F2}" type="slidenum">
              <a:rPr kumimoji="1" lang="zh-CN" altLang="en-US" smtClean="0"/>
              <a:t>3</a:t>
            </a:fld>
            <a:endParaRPr kumimoji="1" lang="zh-CN" altLang="en-US"/>
          </a:p>
        </p:txBody>
      </p:sp>
      <p:sp>
        <p:nvSpPr>
          <p:cNvPr id="13" name="爆炸形 1 12"/>
          <p:cNvSpPr/>
          <p:nvPr/>
        </p:nvSpPr>
        <p:spPr>
          <a:xfrm>
            <a:off x="4434676" y="5502525"/>
            <a:ext cx="3162781" cy="70545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smtClean="0"/>
              <a:t>“UNSAFE”</a:t>
            </a:r>
            <a:endParaRPr kumimoji="1" lang="zh-CN" altLang="en-US" sz="2800" dirty="0"/>
          </a:p>
        </p:txBody>
      </p:sp>
    </p:spTree>
    <p:custDataLst>
      <p:tags r:id="rId1"/>
    </p:custDataLst>
    <p:extLst>
      <p:ext uri="{BB962C8B-B14F-4D97-AF65-F5344CB8AC3E}">
        <p14:creationId xmlns:p14="http://schemas.microsoft.com/office/powerpoint/2010/main" val="1864791521"/>
      </p:ext>
    </p:extLst>
  </p:cSld>
  <p:clrMapOvr>
    <a:masterClrMapping/>
  </p:clrMapOvr>
  <mc:AlternateContent xmlns:mc="http://schemas.openxmlformats.org/markup-compatibility/2006" xmlns:p14="http://schemas.microsoft.com/office/powerpoint/2010/main">
    <mc:Choice Requires="p14">
      <p:transition spd="slow" p14:dur="2000" advTm="584"/>
    </mc:Choice>
    <mc:Fallback xmlns="">
      <p:transition xmlns:p14="http://schemas.microsoft.com/office/powerpoint/2010/main" spd="slow" advTm="58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Evaluation</a:t>
            </a:r>
            <a:r>
              <a:rPr kumimoji="1" lang="en-US" altLang="zh-CN" dirty="0"/>
              <a:t>: </a:t>
            </a:r>
            <a:r>
              <a:rPr lang="en-US" altLang="zh-CN" dirty="0" smtClean="0"/>
              <a:t>Security</a:t>
            </a:r>
            <a:endParaRPr kumimoji="1" lang="zh-CN" altLang="en-US" dirty="0"/>
          </a:p>
        </p:txBody>
      </p:sp>
      <p:sp>
        <p:nvSpPr>
          <p:cNvPr id="5" name="内容占位符 4"/>
          <p:cNvSpPr>
            <a:spLocks noGrp="1"/>
          </p:cNvSpPr>
          <p:nvPr>
            <p:ph idx="1"/>
          </p:nvPr>
        </p:nvSpPr>
        <p:spPr>
          <a:xfrm>
            <a:off x="266767" y="1994440"/>
            <a:ext cx="8727189" cy="4863559"/>
          </a:xfrm>
        </p:spPr>
        <p:txBody>
          <a:bodyPr>
            <a:normAutofit/>
          </a:bodyPr>
          <a:lstStyle/>
          <a:p>
            <a:r>
              <a:rPr lang="en-US" altLang="zh-CN" dirty="0" smtClean="0"/>
              <a:t>Evaluate if </a:t>
            </a:r>
            <a:r>
              <a:rPr lang="en-US" altLang="zh-CN" i="1" dirty="0"/>
              <a:t>CSPAutoGen </a:t>
            </a:r>
            <a:r>
              <a:rPr lang="en-US" altLang="zh-CN" dirty="0"/>
              <a:t>can successfully protect real-world vulnerable applications against existing XSS attacks. </a:t>
            </a:r>
            <a:endParaRPr lang="en-US" altLang="zh-CN" dirty="0" smtClean="0"/>
          </a:p>
          <a:p>
            <a:pPr lvl="1"/>
            <a:r>
              <a:rPr lang="en-US" altLang="zh-CN" dirty="0" err="1" smtClean="0"/>
              <a:t>XCampo</a:t>
            </a:r>
            <a:r>
              <a:rPr lang="en-US" altLang="zh-CN" dirty="0" smtClean="0"/>
              <a:t>  generates XSS payload.</a:t>
            </a:r>
          </a:p>
          <a:p>
            <a:r>
              <a:rPr lang="en-US" altLang="zh-CN" dirty="0"/>
              <a:t>Manual </a:t>
            </a:r>
            <a:r>
              <a:rPr lang="en-US" altLang="zh-CN" dirty="0" smtClean="0"/>
              <a:t>reviewing </a:t>
            </a:r>
            <a:r>
              <a:rPr lang="en-US" altLang="zh-CN" dirty="0"/>
              <a:t>f</a:t>
            </a:r>
            <a:r>
              <a:rPr lang="en-US" altLang="zh-CN" dirty="0" smtClean="0"/>
              <a:t>lexible types:</a:t>
            </a:r>
          </a:p>
          <a:p>
            <a:pPr lvl="1"/>
            <a:r>
              <a:rPr lang="en-US" altLang="zh-CN" dirty="0"/>
              <a:t>F</a:t>
            </a:r>
            <a:r>
              <a:rPr lang="en-US" altLang="zh-CN" dirty="0" smtClean="0"/>
              <a:t>our </a:t>
            </a:r>
            <a:r>
              <a:rPr lang="en-US" altLang="zh-CN" dirty="0" err="1"/>
              <a:t>gASTs</a:t>
            </a:r>
            <a:r>
              <a:rPr lang="en-US" altLang="zh-CN" dirty="0"/>
              <a:t> have one data node or field assigned with flexible </a:t>
            </a:r>
            <a:r>
              <a:rPr lang="en-US" altLang="zh-CN" dirty="0" smtClean="0"/>
              <a:t>type.</a:t>
            </a:r>
          </a:p>
          <a:p>
            <a:pPr lvl="1"/>
            <a:r>
              <a:rPr lang="en-US" altLang="zh-CN" dirty="0" smtClean="0"/>
              <a:t>Randomly </a:t>
            </a:r>
            <a:r>
              <a:rPr lang="en-US" altLang="zh-CN" dirty="0"/>
              <a:t>pick out five websites (</a:t>
            </a:r>
            <a:r>
              <a:rPr lang="en-US" altLang="zh-CN" i="1" dirty="0" err="1"/>
              <a:t>aliexpress.com</a:t>
            </a:r>
            <a:r>
              <a:rPr lang="en-US" altLang="zh-CN" dirty="0"/>
              <a:t>, </a:t>
            </a:r>
            <a:r>
              <a:rPr lang="en-US" altLang="zh-CN" i="1" dirty="0" err="1"/>
              <a:t>reddit.com</a:t>
            </a:r>
            <a:r>
              <a:rPr lang="en-US" altLang="zh-CN" dirty="0"/>
              <a:t>, </a:t>
            </a:r>
            <a:r>
              <a:rPr lang="en-US" altLang="zh-CN" i="1" dirty="0" err="1"/>
              <a:t>taobao.com</a:t>
            </a:r>
            <a:r>
              <a:rPr lang="en-US" altLang="zh-CN" dirty="0"/>
              <a:t>, </a:t>
            </a:r>
            <a:r>
              <a:rPr lang="en-US" altLang="zh-CN" i="1" dirty="0" err="1" smtClean="0"/>
              <a:t>weibo.com</a:t>
            </a:r>
            <a:r>
              <a:rPr lang="en-US" altLang="zh-CN" i="1" dirty="0" smtClean="0"/>
              <a:t>, </a:t>
            </a:r>
            <a:r>
              <a:rPr lang="en-US" altLang="zh-CN" i="1" dirty="0" err="1" smtClean="0"/>
              <a:t>youtube.com</a:t>
            </a:r>
            <a:r>
              <a:rPr lang="en-US" altLang="zh-CN" i="1" dirty="0" smtClean="0"/>
              <a:t>).</a:t>
            </a:r>
          </a:p>
          <a:p>
            <a:pPr lvl="1"/>
            <a:r>
              <a:rPr lang="en-US" altLang="zh-CN" dirty="0"/>
              <a:t>The numbers of their flexible types are 43, 2, 15, 11 and 10 </a:t>
            </a:r>
            <a:r>
              <a:rPr lang="en-US" altLang="zh-CN" dirty="0" smtClean="0"/>
              <a:t>respectively.</a:t>
            </a:r>
            <a:endParaRPr lang="en-US" altLang="zh-CN" dirty="0"/>
          </a:p>
          <a:p>
            <a:pPr lvl="1"/>
            <a:r>
              <a:rPr lang="en-US" altLang="zh-CN" dirty="0" smtClean="0"/>
              <a:t>We </a:t>
            </a:r>
            <a:r>
              <a:rPr lang="en-US" altLang="zh-CN" dirty="0"/>
              <a:t>review </a:t>
            </a:r>
            <a:r>
              <a:rPr lang="en-US" altLang="zh-CN" dirty="0" smtClean="0"/>
              <a:t>these </a:t>
            </a:r>
            <a:r>
              <a:rPr lang="en-US" altLang="zh-CN" dirty="0"/>
              <a:t>flexible types in 7 </a:t>
            </a:r>
            <a:r>
              <a:rPr lang="en-US" altLang="zh-CN" dirty="0" smtClean="0"/>
              <a:t>hours.</a:t>
            </a:r>
          </a:p>
          <a:p>
            <a:pPr lvl="1"/>
            <a:r>
              <a:rPr lang="en-US" altLang="zh-CN" dirty="0" smtClean="0"/>
              <a:t>No data node needs to be adjusted to more restrictive type.</a:t>
            </a:r>
            <a:endParaRPr lang="en-US" altLang="zh-CN" dirty="0"/>
          </a:p>
          <a:p>
            <a:pPr lvl="1"/>
            <a:endParaRPr lang="en-US" altLang="zh-CN" dirty="0"/>
          </a:p>
          <a:p>
            <a:pPr lvl="1"/>
            <a:endParaRPr lang="en-US" altLang="zh-CN" dirty="0"/>
          </a:p>
          <a:p>
            <a:endParaRPr lang="en-US" altLang="zh-CN" dirty="0" smtClean="0"/>
          </a:p>
        </p:txBody>
      </p:sp>
      <p:pic>
        <p:nvPicPr>
          <p:cNvPr id="4" name="图片 3"/>
          <p:cNvPicPr>
            <a:picLocks noChangeAspect="1"/>
          </p:cNvPicPr>
          <p:nvPr/>
        </p:nvPicPr>
        <p:blipFill>
          <a:blip r:embed="rId3"/>
          <a:stretch>
            <a:fillRect/>
          </a:stretch>
        </p:blipFill>
        <p:spPr>
          <a:xfrm>
            <a:off x="1122510" y="2896275"/>
            <a:ext cx="6373072" cy="1756901"/>
          </a:xfrm>
          <a:prstGeom prst="rect">
            <a:avLst/>
          </a:prstGeom>
        </p:spPr>
      </p:pic>
      <p:sp>
        <p:nvSpPr>
          <p:cNvPr id="3" name="幻灯片编号占位符 2"/>
          <p:cNvSpPr>
            <a:spLocks noGrp="1"/>
          </p:cNvSpPr>
          <p:nvPr>
            <p:ph type="sldNum" sz="quarter" idx="12"/>
          </p:nvPr>
        </p:nvSpPr>
        <p:spPr/>
        <p:txBody>
          <a:bodyPr/>
          <a:lstStyle/>
          <a:p>
            <a:fld id="{36CE28E1-84E0-8148-A0A3-AC0385F819F2}" type="slidenum">
              <a:rPr kumimoji="1" lang="zh-CN" altLang="en-US" smtClean="0"/>
              <a:t>30</a:t>
            </a:fld>
            <a:endParaRPr kumimoji="1" lang="zh-CN" altLang="en-US"/>
          </a:p>
        </p:txBody>
      </p:sp>
    </p:spTree>
    <p:extLst>
      <p:ext uri="{BB962C8B-B14F-4D97-AF65-F5344CB8AC3E}">
        <p14:creationId xmlns:p14="http://schemas.microsoft.com/office/powerpoint/2010/main" val="2685753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Design: </a:t>
            </a:r>
            <a:r>
              <a:rPr kumimoji="1" lang="en-US" altLang="zh-CN" dirty="0"/>
              <a:t>Template Design Principles</a:t>
            </a:r>
            <a:endParaRPr kumimoji="1" lang="zh-CN" altLang="en-US" dirty="0"/>
          </a:p>
        </p:txBody>
      </p:sp>
      <p:sp>
        <p:nvSpPr>
          <p:cNvPr id="3" name="内容占位符 2"/>
          <p:cNvSpPr>
            <a:spLocks noGrp="1"/>
          </p:cNvSpPr>
          <p:nvPr>
            <p:ph idx="1"/>
          </p:nvPr>
        </p:nvSpPr>
        <p:spPr>
          <a:xfrm>
            <a:off x="284163" y="1903046"/>
            <a:ext cx="8127145" cy="4476262"/>
          </a:xfrm>
        </p:spPr>
        <p:txBody>
          <a:bodyPr>
            <a:normAutofit/>
          </a:bodyPr>
          <a:lstStyle/>
          <a:p>
            <a:r>
              <a:rPr kumimoji="1" lang="en-US" altLang="zh-CN" dirty="0" smtClean="0"/>
              <a:t>High benign script matching rate.</a:t>
            </a:r>
          </a:p>
          <a:p>
            <a:pPr lvl="1"/>
            <a:r>
              <a:rPr kumimoji="1" lang="en-US" altLang="zh-CN" dirty="0" smtClean="0"/>
              <a:t>Not possible to see all scripts during training phase.</a:t>
            </a:r>
          </a:p>
          <a:p>
            <a:pPr lvl="1"/>
            <a:r>
              <a:rPr kumimoji="1" lang="en-US" altLang="zh-CN" dirty="0" smtClean="0"/>
              <a:t>Exact matching won’t work.</a:t>
            </a:r>
            <a:endParaRPr kumimoji="1" lang="en-US" altLang="zh-CN" dirty="0"/>
          </a:p>
          <a:p>
            <a:r>
              <a:rPr kumimoji="1" lang="en-US" altLang="zh-CN" dirty="0" smtClean="0"/>
              <a:t>Prevention of injected scripts.</a:t>
            </a:r>
          </a:p>
          <a:p>
            <a:pPr lvl="1"/>
            <a:r>
              <a:rPr kumimoji="1" lang="en-US" altLang="zh-CN" dirty="0" smtClean="0"/>
              <a:t>Tradeoff between first and this principal.</a:t>
            </a:r>
          </a:p>
          <a:p>
            <a:r>
              <a:rPr kumimoji="1" lang="en-US" altLang="zh-CN" dirty="0" smtClean="0"/>
              <a:t>High performance.</a:t>
            </a:r>
          </a:p>
          <a:p>
            <a:pPr lvl="1"/>
            <a:r>
              <a:rPr kumimoji="1" lang="en-US" altLang="zh-CN" dirty="0" smtClean="0"/>
              <a:t>Many string similarity algorithms (e.g., </a:t>
            </a:r>
            <a:r>
              <a:rPr kumimoji="1" lang="en-US" altLang="zh-CN" dirty="0" err="1" smtClean="0"/>
              <a:t>Levenshtein</a:t>
            </a:r>
            <a:r>
              <a:rPr kumimoji="1" lang="en-US" altLang="zh-CN" dirty="0" smtClean="0"/>
              <a:t> algorithm) won’t work. </a:t>
            </a:r>
          </a:p>
        </p:txBody>
      </p:sp>
      <p:sp>
        <p:nvSpPr>
          <p:cNvPr id="4" name="幻灯片编号占位符 3"/>
          <p:cNvSpPr>
            <a:spLocks noGrp="1"/>
          </p:cNvSpPr>
          <p:nvPr>
            <p:ph type="sldNum" sz="quarter" idx="12"/>
          </p:nvPr>
        </p:nvSpPr>
        <p:spPr/>
        <p:txBody>
          <a:bodyPr/>
          <a:lstStyle/>
          <a:p>
            <a:fld id="{36CE28E1-84E0-8148-A0A3-AC0385F819F2}" type="slidenum">
              <a:rPr kumimoji="1" lang="zh-CN" altLang="en-US" smtClean="0"/>
              <a:t>31</a:t>
            </a:fld>
            <a:endParaRPr kumimoji="1" lang="zh-CN" altLang="en-US"/>
          </a:p>
        </p:txBody>
      </p:sp>
    </p:spTree>
    <p:extLst>
      <p:ext uri="{BB962C8B-B14F-4D97-AF65-F5344CB8AC3E}">
        <p14:creationId xmlns:p14="http://schemas.microsoft.com/office/powerpoint/2010/main" val="25576458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No Effective Black-box Enforcement</a:t>
            </a:r>
            <a:endParaRPr kumimoji="1" lang="zh-CN" altLang="en-US" dirty="0"/>
          </a:p>
        </p:txBody>
      </p:sp>
      <p:sp>
        <p:nvSpPr>
          <p:cNvPr id="3" name="内容占位符 2"/>
          <p:cNvSpPr>
            <a:spLocks noGrp="1"/>
          </p:cNvSpPr>
          <p:nvPr>
            <p:ph idx="1"/>
          </p:nvPr>
        </p:nvSpPr>
        <p:spPr>
          <a:xfrm>
            <a:off x="284163" y="1903046"/>
            <a:ext cx="8293802" cy="4476262"/>
          </a:xfrm>
        </p:spPr>
        <p:txBody>
          <a:bodyPr>
            <a:normAutofit/>
          </a:bodyPr>
          <a:lstStyle/>
          <a:p>
            <a:r>
              <a:rPr kumimoji="1" lang="en-US" altLang="zh-CN" sz="3200" dirty="0" smtClean="0"/>
              <a:t>White-box approach: </a:t>
            </a:r>
            <a:r>
              <a:rPr kumimoji="1" lang="en-US" altLang="zh-CN" sz="3200" dirty="0" err="1" smtClean="0"/>
              <a:t>AutoCSP</a:t>
            </a:r>
            <a:r>
              <a:rPr kumimoji="1" lang="en-US" altLang="zh-CN" sz="3200" dirty="0" smtClean="0"/>
              <a:t> and </a:t>
            </a:r>
            <a:r>
              <a:rPr kumimoji="1" lang="en-US" altLang="zh-CN" sz="3200" dirty="0" err="1" smtClean="0"/>
              <a:t>deDacota</a:t>
            </a:r>
            <a:r>
              <a:rPr kumimoji="1" lang="en-US" altLang="zh-CN" sz="3200" dirty="0" smtClean="0"/>
              <a:t>.</a:t>
            </a:r>
          </a:p>
          <a:p>
            <a:pPr lvl="1"/>
            <a:r>
              <a:rPr kumimoji="1" lang="en-US" altLang="zh-CN" sz="3200" dirty="0" smtClean="0"/>
              <a:t>Only support ASP or PHP.</a:t>
            </a:r>
          </a:p>
          <a:p>
            <a:r>
              <a:rPr kumimoji="1" lang="en-US" altLang="zh-CN" sz="3200" dirty="0" smtClean="0"/>
              <a:t>Black-box approach: </a:t>
            </a:r>
            <a:r>
              <a:rPr kumimoji="1" lang="en-US" altLang="zh-CN" sz="3200" dirty="0" err="1" smtClean="0"/>
              <a:t>autoCSP</a:t>
            </a:r>
            <a:r>
              <a:rPr kumimoji="1" lang="en-US" altLang="zh-CN" sz="3200" dirty="0"/>
              <a:t>.</a:t>
            </a:r>
            <a:r>
              <a:rPr kumimoji="1" lang="en-US" altLang="zh-CN" sz="3200" dirty="0" smtClean="0"/>
              <a:t> </a:t>
            </a:r>
          </a:p>
          <a:p>
            <a:pPr lvl="1"/>
            <a:r>
              <a:rPr kumimoji="1" lang="en-US" altLang="zh-CN" sz="3200" dirty="0" smtClean="0"/>
              <a:t>Infer policies based on violation reports.</a:t>
            </a:r>
          </a:p>
          <a:p>
            <a:pPr marL="454025" lvl="1" indent="-454025">
              <a:spcBef>
                <a:spcPts val="2000"/>
              </a:spcBef>
              <a:buClr>
                <a:schemeClr val="bg1">
                  <a:lumMod val="65000"/>
                </a:schemeClr>
              </a:buClr>
            </a:pPr>
            <a:r>
              <a:rPr kumimoji="1" lang="en-US" altLang="zh-CN" sz="3200" dirty="0" smtClean="0"/>
              <a:t>All these works don’t support </a:t>
            </a:r>
            <a:r>
              <a:rPr kumimoji="1" lang="en-US" altLang="zh-CN" sz="3200" dirty="0"/>
              <a:t>dynamic scripts and runtime-included scripts</a:t>
            </a:r>
            <a:r>
              <a:rPr kumimoji="1" lang="en-US" altLang="zh-CN" sz="3200" dirty="0" smtClean="0"/>
              <a:t>.</a:t>
            </a:r>
            <a:endParaRPr kumimoji="1" lang="en-US" altLang="zh-CN" sz="3200" dirty="0"/>
          </a:p>
        </p:txBody>
      </p:sp>
      <p:grpSp>
        <p:nvGrpSpPr>
          <p:cNvPr id="14" name="组 13"/>
          <p:cNvGrpSpPr/>
          <p:nvPr/>
        </p:nvGrpSpPr>
        <p:grpSpPr>
          <a:xfrm>
            <a:off x="0" y="98296"/>
            <a:ext cx="9099176" cy="6571778"/>
            <a:chOff x="86433" y="1"/>
            <a:chExt cx="9099176" cy="6571778"/>
          </a:xfrm>
        </p:grpSpPr>
        <p:grpSp>
          <p:nvGrpSpPr>
            <p:cNvPr id="9" name="组 8"/>
            <p:cNvGrpSpPr/>
            <p:nvPr/>
          </p:nvGrpSpPr>
          <p:grpSpPr>
            <a:xfrm>
              <a:off x="178473" y="1"/>
              <a:ext cx="9007136" cy="6571778"/>
              <a:chOff x="118456" y="1"/>
              <a:chExt cx="9007136" cy="6571778"/>
            </a:xfrm>
          </p:grpSpPr>
          <p:sp>
            <p:nvSpPr>
              <p:cNvPr id="8" name="圆角矩形 7"/>
              <p:cNvSpPr/>
              <p:nvPr/>
            </p:nvSpPr>
            <p:spPr>
              <a:xfrm>
                <a:off x="118456" y="1"/>
                <a:ext cx="9007136" cy="6571778"/>
              </a:xfrm>
              <a:prstGeom prst="roundRect">
                <a:avLst/>
              </a:prstGeom>
              <a:solidFill>
                <a:srgbClr val="FFFF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dirty="0"/>
              </a:p>
            </p:txBody>
          </p:sp>
          <p:pic>
            <p:nvPicPr>
              <p:cNvPr id="6" name="图片 5"/>
              <p:cNvPicPr>
                <a:picLocks noChangeAspect="1"/>
              </p:cNvPicPr>
              <p:nvPr/>
            </p:nvPicPr>
            <p:blipFill>
              <a:blip r:embed="rId2"/>
              <a:stretch>
                <a:fillRect/>
              </a:stretch>
            </p:blipFill>
            <p:spPr>
              <a:xfrm>
                <a:off x="468201" y="190327"/>
                <a:ext cx="5495606" cy="3202318"/>
              </a:xfrm>
              <a:prstGeom prst="rect">
                <a:avLst/>
              </a:prstGeom>
            </p:spPr>
          </p:pic>
        </p:grpSp>
        <p:pic>
          <p:nvPicPr>
            <p:cNvPr id="7" name="图片 6"/>
            <p:cNvPicPr>
              <a:picLocks noChangeAspect="1"/>
            </p:cNvPicPr>
            <p:nvPr/>
          </p:nvPicPr>
          <p:blipFill>
            <a:blip r:embed="rId3"/>
            <a:stretch>
              <a:fillRect/>
            </a:stretch>
          </p:blipFill>
          <p:spPr>
            <a:xfrm>
              <a:off x="2916440" y="3392646"/>
              <a:ext cx="5495606" cy="2986663"/>
            </a:xfrm>
            <a:prstGeom prst="rect">
              <a:avLst/>
            </a:prstGeom>
          </p:spPr>
        </p:pic>
        <p:sp>
          <p:nvSpPr>
            <p:cNvPr id="13" name="文本框 12"/>
            <p:cNvSpPr txBox="1"/>
            <p:nvPr/>
          </p:nvSpPr>
          <p:spPr>
            <a:xfrm>
              <a:off x="86433" y="4376513"/>
              <a:ext cx="2898049" cy="1200328"/>
            </a:xfrm>
            <a:prstGeom prst="rect">
              <a:avLst/>
            </a:prstGeom>
            <a:noFill/>
          </p:spPr>
          <p:txBody>
            <a:bodyPr wrap="square" rtlCol="0">
              <a:spAutoFit/>
            </a:bodyPr>
            <a:lstStyle/>
            <a:p>
              <a:pPr algn="ctr"/>
              <a:r>
                <a:rPr kumimoji="1" lang="en-US" altLang="zh-CN" sz="2400" dirty="0" smtClean="0"/>
                <a:t>Scripts extracted from two news pages of </a:t>
              </a:r>
              <a:r>
                <a:rPr kumimoji="1" lang="en-US" altLang="zh-CN" sz="2400" dirty="0" err="1" smtClean="0"/>
                <a:t>cnn.com</a:t>
              </a:r>
              <a:endParaRPr kumimoji="1" lang="zh-CN" altLang="en-US" sz="2400" dirty="0"/>
            </a:p>
          </p:txBody>
        </p:sp>
      </p:grpSp>
      <p:grpSp>
        <p:nvGrpSpPr>
          <p:cNvPr id="15" name="组 14"/>
          <p:cNvGrpSpPr/>
          <p:nvPr/>
        </p:nvGrpSpPr>
        <p:grpSpPr>
          <a:xfrm>
            <a:off x="5061642" y="1398629"/>
            <a:ext cx="3516323" cy="2660294"/>
            <a:chOff x="5195287" y="1387530"/>
            <a:chExt cx="3516323" cy="2660294"/>
          </a:xfrm>
        </p:grpSpPr>
        <p:sp>
          <p:nvSpPr>
            <p:cNvPr id="10" name="文本框 9"/>
            <p:cNvSpPr txBox="1"/>
            <p:nvPr/>
          </p:nvSpPr>
          <p:spPr>
            <a:xfrm>
              <a:off x="6185160" y="1387530"/>
              <a:ext cx="2526450" cy="1200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en-US" altLang="zh-CN" sz="2400" b="1" dirty="0" smtClean="0"/>
                <a:t>These strings include the title of current news.</a:t>
              </a:r>
              <a:endParaRPr kumimoji="1" lang="zh-CN" altLang="en-US" sz="2400" b="1" dirty="0"/>
            </a:p>
          </p:txBody>
        </p:sp>
        <p:sp>
          <p:nvSpPr>
            <p:cNvPr id="11" name="左箭头 10"/>
            <p:cNvSpPr/>
            <p:nvPr/>
          </p:nvSpPr>
          <p:spPr>
            <a:xfrm>
              <a:off x="5195287" y="1987694"/>
              <a:ext cx="768520" cy="25766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zh-CN" altLang="en-US"/>
            </a:p>
          </p:txBody>
        </p:sp>
        <p:sp>
          <p:nvSpPr>
            <p:cNvPr id="12" name="左箭头 11"/>
            <p:cNvSpPr/>
            <p:nvPr/>
          </p:nvSpPr>
          <p:spPr>
            <a:xfrm rot="16200000">
              <a:off x="7061620" y="3334266"/>
              <a:ext cx="1169451" cy="257665"/>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zh-CN" altLang="en-US"/>
            </a:p>
          </p:txBody>
        </p:sp>
      </p:grpSp>
      <p:sp>
        <p:nvSpPr>
          <p:cNvPr id="4" name="幻灯片编号占位符 3"/>
          <p:cNvSpPr>
            <a:spLocks noGrp="1"/>
          </p:cNvSpPr>
          <p:nvPr>
            <p:ph type="sldNum" sz="quarter" idx="12"/>
          </p:nvPr>
        </p:nvSpPr>
        <p:spPr/>
        <p:txBody>
          <a:bodyPr/>
          <a:lstStyle/>
          <a:p>
            <a:fld id="{36CE28E1-84E0-8148-A0A3-AC0385F819F2}" type="slidenum">
              <a:rPr kumimoji="1" lang="zh-CN" altLang="en-US" smtClean="0"/>
              <a:t>32</a:t>
            </a:fld>
            <a:endParaRPr kumimoji="1" lang="zh-CN" altLang="en-US"/>
          </a:p>
        </p:txBody>
      </p:sp>
    </p:spTree>
    <p:extLst>
      <p:ext uri="{BB962C8B-B14F-4D97-AF65-F5344CB8AC3E}">
        <p14:creationId xmlns:p14="http://schemas.microsoft.com/office/powerpoint/2010/main" val="1177086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Deployment</a:t>
            </a:r>
            <a:endParaRPr kumimoji="1" lang="zh-CN" altLang="en-US" dirty="0"/>
          </a:p>
        </p:txBody>
      </p:sp>
      <p:sp>
        <p:nvSpPr>
          <p:cNvPr id="3" name="内容占位符 2"/>
          <p:cNvSpPr>
            <a:spLocks noGrp="1"/>
          </p:cNvSpPr>
          <p:nvPr>
            <p:ph idx="1"/>
          </p:nvPr>
        </p:nvSpPr>
        <p:spPr>
          <a:xfrm>
            <a:off x="284163" y="1903046"/>
            <a:ext cx="8127145" cy="4476262"/>
          </a:xfrm>
        </p:spPr>
        <p:txBody>
          <a:bodyPr>
            <a:normAutofit/>
          </a:bodyPr>
          <a:lstStyle/>
          <a:p>
            <a:r>
              <a:rPr kumimoji="1" lang="en-US" altLang="zh-CN" sz="2600" dirty="0" smtClean="0"/>
              <a:t>Server Deployment.</a:t>
            </a:r>
          </a:p>
          <a:p>
            <a:pPr lvl="1"/>
            <a:r>
              <a:rPr kumimoji="1" lang="en-US" altLang="zh-CN" sz="2600" dirty="0" smtClean="0"/>
              <a:t>(+) Guarantee clean training set.</a:t>
            </a:r>
          </a:p>
          <a:p>
            <a:pPr lvl="1"/>
            <a:r>
              <a:rPr kumimoji="1" lang="en-US" altLang="zh-CN" sz="2600" dirty="0" smtClean="0"/>
              <a:t>(+) High code coverage.</a:t>
            </a:r>
          </a:p>
          <a:p>
            <a:pPr lvl="1"/>
            <a:r>
              <a:rPr kumimoji="1" lang="en-US" altLang="zh-CN" sz="2600" dirty="0" smtClean="0"/>
              <a:t>(-) Require server support.</a:t>
            </a:r>
          </a:p>
          <a:p>
            <a:r>
              <a:rPr kumimoji="1" lang="en-US" altLang="zh-CN" sz="2600" dirty="0" smtClean="0"/>
              <a:t>Middlebox Deployment</a:t>
            </a:r>
          </a:p>
          <a:p>
            <a:pPr lvl="1"/>
            <a:r>
              <a:rPr kumimoji="1" lang="en-US" altLang="zh-CN" sz="2600" dirty="0" smtClean="0"/>
              <a:t>(+) Do not require server support.</a:t>
            </a:r>
          </a:p>
          <a:p>
            <a:pPr lvl="1"/>
            <a:r>
              <a:rPr kumimoji="1" lang="en-US" altLang="zh-CN" sz="2600" dirty="0"/>
              <a:t>(-</a:t>
            </a:r>
            <a:r>
              <a:rPr kumimoji="1" lang="en-US" altLang="zh-CN" sz="2600" dirty="0" smtClean="0"/>
              <a:t>)  </a:t>
            </a:r>
            <a:r>
              <a:rPr kumimoji="1" lang="en-US" altLang="zh-CN" sz="2600" dirty="0"/>
              <a:t>Hard to guarantee clean training set.</a:t>
            </a:r>
          </a:p>
          <a:p>
            <a:pPr lvl="2"/>
            <a:r>
              <a:rPr kumimoji="1" lang="en-US" altLang="zh-CN" sz="2600" dirty="0"/>
              <a:t>Manual review is preferred. </a:t>
            </a:r>
            <a:endParaRPr kumimoji="1" lang="en-US" altLang="zh-CN" sz="2600" dirty="0" smtClean="0"/>
          </a:p>
          <a:p>
            <a:pPr lvl="1"/>
            <a:r>
              <a:rPr kumimoji="1" lang="en-US" altLang="zh-CN" sz="2600" dirty="0" smtClean="0"/>
              <a:t>(-) </a:t>
            </a:r>
            <a:r>
              <a:rPr kumimoji="1" lang="en-US" altLang="zh-CN" sz="2600" dirty="0" err="1" smtClean="0"/>
              <a:t>Undecidable</a:t>
            </a:r>
            <a:r>
              <a:rPr kumimoji="1" lang="en-US" altLang="zh-CN" sz="2600" dirty="0" smtClean="0"/>
              <a:t> code coverage.</a:t>
            </a:r>
            <a:endParaRPr kumimoji="1" lang="en-US" altLang="zh-CN" sz="2600" dirty="0"/>
          </a:p>
        </p:txBody>
      </p:sp>
      <p:sp>
        <p:nvSpPr>
          <p:cNvPr id="4" name="幻灯片编号占位符 3"/>
          <p:cNvSpPr>
            <a:spLocks noGrp="1"/>
          </p:cNvSpPr>
          <p:nvPr>
            <p:ph type="sldNum" sz="quarter" idx="12"/>
          </p:nvPr>
        </p:nvSpPr>
        <p:spPr/>
        <p:txBody>
          <a:bodyPr/>
          <a:lstStyle/>
          <a:p>
            <a:fld id="{36CE28E1-84E0-8148-A0A3-AC0385F819F2}" type="slidenum">
              <a:rPr kumimoji="1" lang="zh-CN" altLang="en-US" smtClean="0"/>
              <a:t>33</a:t>
            </a:fld>
            <a:endParaRPr kumimoji="1" lang="zh-CN" altLang="en-US"/>
          </a:p>
        </p:txBody>
      </p:sp>
    </p:spTree>
    <p:extLst>
      <p:ext uri="{BB962C8B-B14F-4D97-AF65-F5344CB8AC3E}">
        <p14:creationId xmlns:p14="http://schemas.microsoft.com/office/powerpoint/2010/main" val="9864844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kumimoji="1" lang="en-US" altLang="zh-CN" dirty="0" smtClean="0"/>
              <a:t>Evaluation</a:t>
            </a:r>
            <a:r>
              <a:rPr kumimoji="1" lang="en-US" altLang="zh-CN" dirty="0"/>
              <a:t>: </a:t>
            </a:r>
            <a:r>
              <a:rPr kumimoji="1" lang="en-US" altLang="zh-CN" dirty="0" smtClean="0"/>
              <a:t/>
            </a:r>
            <a:br>
              <a:rPr kumimoji="1" lang="en-US" altLang="zh-CN" dirty="0" smtClean="0"/>
            </a:br>
            <a:r>
              <a:rPr lang="en-US" altLang="zh-CN" dirty="0" smtClean="0"/>
              <a:t>Robustness Over Time. </a:t>
            </a:r>
            <a:endParaRPr kumimoji="1"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1057907188"/>
              </p:ext>
            </p:extLst>
          </p:nvPr>
        </p:nvGraphicFramePr>
        <p:xfrm>
          <a:off x="284163" y="2224294"/>
          <a:ext cx="8574085" cy="3566160"/>
        </p:xfrm>
        <a:graphic>
          <a:graphicData uri="http://schemas.openxmlformats.org/drawingml/2006/table">
            <a:tbl>
              <a:tblPr firstRow="1" bandRow="1">
                <a:tableStyleId>{7DF18680-E054-41AD-8BC1-D1AEF772440D}</a:tableStyleId>
              </a:tblPr>
              <a:tblGrid>
                <a:gridCol w="1427746"/>
                <a:gridCol w="2116880"/>
                <a:gridCol w="1546245"/>
                <a:gridCol w="1768397"/>
                <a:gridCol w="1714817"/>
              </a:tblGrid>
              <a:tr h="370840">
                <a:tc>
                  <a:txBody>
                    <a:bodyPr/>
                    <a:lstStyle/>
                    <a:p>
                      <a:pPr algn="ctr"/>
                      <a:r>
                        <a:rPr lang="en-US" altLang="zh-CN" sz="2400" dirty="0" smtClean="0"/>
                        <a:t>Domain</a:t>
                      </a:r>
                      <a:endParaRPr lang="zh-CN" altLang="en-US" sz="2400" dirty="0"/>
                    </a:p>
                  </a:txBody>
                  <a:tcPr/>
                </a:tc>
                <a:tc>
                  <a:txBody>
                    <a:bodyPr/>
                    <a:lstStyle/>
                    <a:p>
                      <a:pPr algn="ctr"/>
                      <a:r>
                        <a:rPr lang="en-US" altLang="zh-CN" sz="2400" dirty="0" smtClean="0"/>
                        <a:t># of Templates</a:t>
                      </a:r>
                    </a:p>
                    <a:p>
                      <a:pPr algn="ctr"/>
                      <a:r>
                        <a:rPr lang="en-US" altLang="zh-CN" sz="2400" dirty="0" smtClean="0"/>
                        <a:t>(01/01)</a:t>
                      </a:r>
                      <a:endParaRPr lang="zh-CN" altLang="en-US" sz="2400" dirty="0"/>
                    </a:p>
                  </a:txBody>
                  <a:tcPr/>
                </a:tc>
                <a:tc>
                  <a:txBody>
                    <a:bodyPr/>
                    <a:lstStyle/>
                    <a:p>
                      <a:pPr algn="ctr"/>
                      <a:r>
                        <a:rPr lang="en-US" altLang="zh-CN" sz="2400" dirty="0" smtClean="0"/>
                        <a:t>MR </a:t>
                      </a:r>
                    </a:p>
                    <a:p>
                      <a:pPr algn="ctr"/>
                      <a:r>
                        <a:rPr lang="en-US" altLang="zh-CN" sz="2400" dirty="0" smtClean="0"/>
                        <a:t>(02/01)</a:t>
                      </a:r>
                      <a:endParaRPr lang="zh-CN"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t>MR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t>(03/01)</a:t>
                      </a:r>
                      <a:endParaRPr lang="zh-CN" altLang="en-US"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t>MR</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t> (04/01)</a:t>
                      </a:r>
                      <a:endParaRPr lang="zh-CN" altLang="en-US" sz="2400" dirty="0" smtClean="0"/>
                    </a:p>
                  </a:txBody>
                  <a:tcPr/>
                </a:tc>
              </a:tr>
              <a:tr h="370840">
                <a:tc>
                  <a:txBody>
                    <a:bodyPr/>
                    <a:lstStyle/>
                    <a:p>
                      <a:pPr algn="ctr"/>
                      <a:r>
                        <a:rPr lang="en-US" altLang="zh-CN" sz="2400" dirty="0" smtClean="0"/>
                        <a:t>Amazon</a:t>
                      </a:r>
                      <a:endParaRPr lang="zh-CN" altLang="en-US" sz="2400" dirty="0"/>
                    </a:p>
                  </a:txBody>
                  <a:tcPr/>
                </a:tc>
                <a:tc>
                  <a:txBody>
                    <a:bodyPr/>
                    <a:lstStyle/>
                    <a:p>
                      <a:pPr algn="ctr"/>
                      <a:r>
                        <a:rPr lang="en-US" altLang="zh-CN" sz="2400" dirty="0" smtClean="0"/>
                        <a:t>596</a:t>
                      </a:r>
                      <a:endParaRPr lang="zh-CN" altLang="en-US" sz="2400" dirty="0"/>
                    </a:p>
                  </a:txBody>
                  <a:tcPr/>
                </a:tc>
                <a:tc>
                  <a:txBody>
                    <a:bodyPr/>
                    <a:lstStyle/>
                    <a:p>
                      <a:pPr algn="ctr"/>
                      <a:r>
                        <a:rPr lang="en-US" altLang="zh-CN" sz="2400" dirty="0" smtClean="0"/>
                        <a:t>99.62%</a:t>
                      </a:r>
                      <a:endParaRPr lang="zh-CN" altLang="en-US" sz="2400" dirty="0"/>
                    </a:p>
                  </a:txBody>
                  <a:tcPr/>
                </a:tc>
                <a:tc>
                  <a:txBody>
                    <a:bodyPr/>
                    <a:lstStyle/>
                    <a:p>
                      <a:pPr algn="ctr"/>
                      <a:r>
                        <a:rPr lang="en-US" altLang="zh-CN" sz="2400" dirty="0" smtClean="0"/>
                        <a:t>99.13%</a:t>
                      </a:r>
                      <a:endParaRPr lang="zh-CN" altLang="en-US" sz="2400" dirty="0"/>
                    </a:p>
                  </a:txBody>
                  <a:tcPr/>
                </a:tc>
                <a:tc>
                  <a:txBody>
                    <a:bodyPr/>
                    <a:lstStyle/>
                    <a:p>
                      <a:pPr algn="ctr"/>
                      <a:r>
                        <a:rPr lang="en-US" altLang="zh-CN" sz="2400" dirty="0" smtClean="0"/>
                        <a:t>98.39%</a:t>
                      </a:r>
                      <a:endParaRPr lang="zh-CN" altLang="en-US" sz="2400" dirty="0"/>
                    </a:p>
                  </a:txBody>
                  <a:tcPr/>
                </a:tc>
              </a:tr>
              <a:tr h="370840">
                <a:tc>
                  <a:txBody>
                    <a:bodyPr/>
                    <a:lstStyle/>
                    <a:p>
                      <a:pPr algn="ctr"/>
                      <a:r>
                        <a:rPr lang="en-US" altLang="zh-CN" sz="2400" dirty="0" smtClean="0"/>
                        <a:t>CNN</a:t>
                      </a:r>
                      <a:endParaRPr lang="zh-CN" altLang="en-US" sz="2400" dirty="0"/>
                    </a:p>
                  </a:txBody>
                  <a:tcPr/>
                </a:tc>
                <a:tc>
                  <a:txBody>
                    <a:bodyPr/>
                    <a:lstStyle/>
                    <a:p>
                      <a:pPr algn="ctr"/>
                      <a:r>
                        <a:rPr lang="en-US" altLang="zh-CN" sz="2400" dirty="0" smtClean="0"/>
                        <a:t>259</a:t>
                      </a:r>
                      <a:endParaRPr lang="zh-CN" altLang="en-US" sz="2400" dirty="0"/>
                    </a:p>
                  </a:txBody>
                  <a:tcPr/>
                </a:tc>
                <a:tc>
                  <a:txBody>
                    <a:bodyPr/>
                    <a:lstStyle/>
                    <a:p>
                      <a:pPr algn="ctr"/>
                      <a:r>
                        <a:rPr lang="en-US" altLang="zh-CN" sz="2400" dirty="0" smtClean="0"/>
                        <a:t>98.72%</a:t>
                      </a:r>
                      <a:endParaRPr lang="zh-CN" altLang="en-US" sz="2400" dirty="0"/>
                    </a:p>
                  </a:txBody>
                  <a:tcPr/>
                </a:tc>
                <a:tc>
                  <a:txBody>
                    <a:bodyPr/>
                    <a:lstStyle/>
                    <a:p>
                      <a:pPr algn="ctr"/>
                      <a:r>
                        <a:rPr lang="en-US" altLang="zh-CN" sz="2400" dirty="0" smtClean="0"/>
                        <a:t>98.50%</a:t>
                      </a:r>
                      <a:endParaRPr lang="zh-CN" altLang="en-US" sz="2400" dirty="0"/>
                    </a:p>
                  </a:txBody>
                  <a:tcPr/>
                </a:tc>
                <a:tc>
                  <a:txBody>
                    <a:bodyPr/>
                    <a:lstStyle/>
                    <a:p>
                      <a:pPr algn="ctr"/>
                      <a:r>
                        <a:rPr lang="en-US" altLang="zh-CN" sz="2400" dirty="0" smtClean="0"/>
                        <a:t>98.30%</a:t>
                      </a:r>
                      <a:endParaRPr lang="zh-CN" altLang="en-US" sz="2400" dirty="0"/>
                    </a:p>
                  </a:txBody>
                  <a:tcPr/>
                </a:tc>
              </a:tr>
              <a:tr h="370840">
                <a:tc>
                  <a:txBody>
                    <a:bodyPr/>
                    <a:lstStyle/>
                    <a:p>
                      <a:pPr algn="ctr"/>
                      <a:r>
                        <a:rPr lang="en-US" altLang="zh-CN" sz="2400" dirty="0" smtClean="0"/>
                        <a:t>Facebook</a:t>
                      </a:r>
                      <a:endParaRPr lang="zh-CN" altLang="en-US" sz="2400" dirty="0"/>
                    </a:p>
                  </a:txBody>
                  <a:tcPr/>
                </a:tc>
                <a:tc>
                  <a:txBody>
                    <a:bodyPr/>
                    <a:lstStyle/>
                    <a:p>
                      <a:pPr algn="ctr"/>
                      <a:r>
                        <a:rPr lang="en-US" altLang="zh-CN" sz="2400" dirty="0" smtClean="0"/>
                        <a:t>53</a:t>
                      </a:r>
                      <a:endParaRPr lang="zh-CN" altLang="en-US" sz="2400" dirty="0"/>
                    </a:p>
                  </a:txBody>
                  <a:tcPr/>
                </a:tc>
                <a:tc>
                  <a:txBody>
                    <a:bodyPr/>
                    <a:lstStyle/>
                    <a:p>
                      <a:pPr algn="ctr"/>
                      <a:r>
                        <a:rPr lang="en-US" altLang="zh-CN" sz="2400" dirty="0" smtClean="0"/>
                        <a:t>99.47%</a:t>
                      </a:r>
                      <a:endParaRPr lang="zh-CN" altLang="en-US" sz="2400" dirty="0"/>
                    </a:p>
                  </a:txBody>
                  <a:tcPr/>
                </a:tc>
                <a:tc>
                  <a:txBody>
                    <a:bodyPr/>
                    <a:lstStyle/>
                    <a:p>
                      <a:pPr algn="ctr"/>
                      <a:r>
                        <a:rPr lang="en-US" altLang="zh-CN" sz="2400" dirty="0" smtClean="0"/>
                        <a:t>97.90%</a:t>
                      </a:r>
                      <a:endParaRPr lang="zh-CN" altLang="en-US" sz="2400" dirty="0"/>
                    </a:p>
                  </a:txBody>
                  <a:tcPr/>
                </a:tc>
                <a:tc>
                  <a:txBody>
                    <a:bodyPr/>
                    <a:lstStyle/>
                    <a:p>
                      <a:pPr algn="ctr"/>
                      <a:r>
                        <a:rPr lang="en-US" altLang="zh-CN" sz="2400" dirty="0" smtClean="0"/>
                        <a:t>95.98%</a:t>
                      </a:r>
                      <a:endParaRPr lang="zh-CN" altLang="en-US" sz="2400" dirty="0"/>
                    </a:p>
                  </a:txBody>
                  <a:tcPr/>
                </a:tc>
              </a:tr>
              <a:tr h="370840">
                <a:tc>
                  <a:txBody>
                    <a:bodyPr/>
                    <a:lstStyle/>
                    <a:p>
                      <a:pPr algn="ctr"/>
                      <a:r>
                        <a:rPr lang="en-US" altLang="zh-CN" sz="2400" dirty="0" smtClean="0"/>
                        <a:t>Google</a:t>
                      </a:r>
                      <a:endParaRPr lang="zh-CN" altLang="en-US" sz="2400" dirty="0"/>
                    </a:p>
                  </a:txBody>
                  <a:tcPr/>
                </a:tc>
                <a:tc>
                  <a:txBody>
                    <a:bodyPr/>
                    <a:lstStyle/>
                    <a:p>
                      <a:pPr algn="ctr"/>
                      <a:r>
                        <a:rPr lang="en-US" altLang="zh-CN" sz="2400" dirty="0" smtClean="0"/>
                        <a:t>857</a:t>
                      </a:r>
                      <a:endParaRPr lang="zh-CN" altLang="en-US" sz="2400" dirty="0"/>
                    </a:p>
                  </a:txBody>
                  <a:tcPr/>
                </a:tc>
                <a:tc>
                  <a:txBody>
                    <a:bodyPr/>
                    <a:lstStyle/>
                    <a:p>
                      <a:pPr algn="ctr"/>
                      <a:r>
                        <a:rPr lang="en-US" altLang="zh-CN" sz="2400" dirty="0" smtClean="0"/>
                        <a:t>97.89%</a:t>
                      </a:r>
                      <a:endParaRPr lang="zh-CN" altLang="en-US" sz="2400" dirty="0"/>
                    </a:p>
                  </a:txBody>
                  <a:tcPr/>
                </a:tc>
                <a:tc>
                  <a:txBody>
                    <a:bodyPr/>
                    <a:lstStyle/>
                    <a:p>
                      <a:pPr algn="ctr"/>
                      <a:r>
                        <a:rPr lang="en-US" altLang="zh-CN" sz="2400" dirty="0" smtClean="0"/>
                        <a:t>94.13%</a:t>
                      </a:r>
                      <a:endParaRPr lang="zh-CN" altLang="en-US" sz="2400" dirty="0"/>
                    </a:p>
                  </a:txBody>
                  <a:tcPr/>
                </a:tc>
                <a:tc>
                  <a:txBody>
                    <a:bodyPr/>
                    <a:lstStyle/>
                    <a:p>
                      <a:pPr algn="ctr"/>
                      <a:r>
                        <a:rPr lang="en-US" altLang="zh-CN" sz="2400" dirty="0" smtClean="0"/>
                        <a:t>87.14%</a:t>
                      </a:r>
                      <a:endParaRPr lang="zh-CN" altLang="en-US" sz="2400" dirty="0"/>
                    </a:p>
                  </a:txBody>
                  <a:tcPr/>
                </a:tc>
              </a:tr>
              <a:tr h="370840">
                <a:tc>
                  <a:txBody>
                    <a:bodyPr/>
                    <a:lstStyle/>
                    <a:p>
                      <a:pPr algn="ctr"/>
                      <a:r>
                        <a:rPr lang="en-US" altLang="zh-CN" sz="2400" dirty="0" err="1" smtClean="0"/>
                        <a:t>Reddit</a:t>
                      </a:r>
                      <a:endParaRPr lang="zh-CN" altLang="en-US" sz="2400" dirty="0"/>
                    </a:p>
                  </a:txBody>
                  <a:tcPr/>
                </a:tc>
                <a:tc>
                  <a:txBody>
                    <a:bodyPr/>
                    <a:lstStyle/>
                    <a:p>
                      <a:pPr algn="ctr"/>
                      <a:r>
                        <a:rPr lang="en-US" altLang="zh-CN" sz="2400" dirty="0" smtClean="0"/>
                        <a:t>49</a:t>
                      </a:r>
                      <a:endParaRPr lang="zh-CN" altLang="en-US" sz="2400" dirty="0"/>
                    </a:p>
                  </a:txBody>
                  <a:tcPr/>
                </a:tc>
                <a:tc>
                  <a:txBody>
                    <a:bodyPr/>
                    <a:lstStyle/>
                    <a:p>
                      <a:pPr algn="ctr"/>
                      <a:r>
                        <a:rPr lang="en-US" altLang="zh-CN" sz="2400" dirty="0" smtClean="0"/>
                        <a:t>97.47%</a:t>
                      </a:r>
                      <a:endParaRPr lang="zh-CN" altLang="en-US" sz="2400" dirty="0"/>
                    </a:p>
                  </a:txBody>
                  <a:tcPr/>
                </a:tc>
                <a:tc>
                  <a:txBody>
                    <a:bodyPr/>
                    <a:lstStyle/>
                    <a:p>
                      <a:pPr algn="ctr"/>
                      <a:r>
                        <a:rPr lang="en-US" altLang="zh-CN" sz="2400" dirty="0" smtClean="0"/>
                        <a:t>97.01%</a:t>
                      </a:r>
                      <a:endParaRPr lang="zh-CN" altLang="en-US" sz="2400" dirty="0"/>
                    </a:p>
                  </a:txBody>
                  <a:tcPr/>
                </a:tc>
                <a:tc>
                  <a:txBody>
                    <a:bodyPr/>
                    <a:lstStyle/>
                    <a:p>
                      <a:pPr algn="ctr"/>
                      <a:r>
                        <a:rPr lang="en-US" altLang="zh-CN" sz="2400" dirty="0" smtClean="0"/>
                        <a:t>89.78%</a:t>
                      </a:r>
                      <a:endParaRPr lang="zh-CN" altLang="en-US" sz="2400" dirty="0"/>
                    </a:p>
                  </a:txBody>
                  <a:tcPr/>
                </a:tc>
              </a:tr>
              <a:tr h="370840">
                <a:tc>
                  <a:txBody>
                    <a:bodyPr/>
                    <a:lstStyle/>
                    <a:p>
                      <a:pPr algn="ctr"/>
                      <a:r>
                        <a:rPr lang="en-US" altLang="zh-CN" sz="2400" dirty="0" smtClean="0"/>
                        <a:t>Yahoo</a:t>
                      </a:r>
                      <a:endParaRPr lang="zh-CN" altLang="en-US" sz="2400" dirty="0"/>
                    </a:p>
                  </a:txBody>
                  <a:tcPr/>
                </a:tc>
                <a:tc>
                  <a:txBody>
                    <a:bodyPr/>
                    <a:lstStyle/>
                    <a:p>
                      <a:pPr algn="ctr"/>
                      <a:r>
                        <a:rPr lang="en-US" altLang="zh-CN" sz="2400" dirty="0" smtClean="0"/>
                        <a:t>295</a:t>
                      </a:r>
                      <a:endParaRPr lang="zh-CN" altLang="en-US" sz="2400" dirty="0"/>
                    </a:p>
                  </a:txBody>
                  <a:tcPr/>
                </a:tc>
                <a:tc>
                  <a:txBody>
                    <a:bodyPr/>
                    <a:lstStyle/>
                    <a:p>
                      <a:pPr algn="ctr"/>
                      <a:r>
                        <a:rPr lang="en-US" altLang="zh-CN" sz="2400" dirty="0" smtClean="0"/>
                        <a:t>99.30%</a:t>
                      </a:r>
                      <a:endParaRPr lang="zh-CN" altLang="en-US" sz="2400" dirty="0"/>
                    </a:p>
                  </a:txBody>
                  <a:tcPr/>
                </a:tc>
                <a:tc>
                  <a:txBody>
                    <a:bodyPr/>
                    <a:lstStyle/>
                    <a:p>
                      <a:pPr algn="ctr"/>
                      <a:r>
                        <a:rPr lang="en-US" altLang="zh-CN" sz="2400" dirty="0" smtClean="0"/>
                        <a:t>99.05%</a:t>
                      </a:r>
                      <a:endParaRPr lang="zh-CN" altLang="en-US" sz="2400" dirty="0"/>
                    </a:p>
                  </a:txBody>
                  <a:tcPr/>
                </a:tc>
                <a:tc>
                  <a:txBody>
                    <a:bodyPr/>
                    <a:lstStyle/>
                    <a:p>
                      <a:pPr algn="ctr"/>
                      <a:r>
                        <a:rPr lang="en-US" altLang="zh-CN" sz="2400" dirty="0" smtClean="0"/>
                        <a:t>94.01%</a:t>
                      </a:r>
                      <a:endParaRPr lang="zh-CN" altLang="en-US" sz="2400" dirty="0"/>
                    </a:p>
                  </a:txBody>
                  <a:tcPr/>
                </a:tc>
              </a:tr>
            </a:tbl>
          </a:graphicData>
        </a:graphic>
      </p:graphicFrame>
      <p:sp>
        <p:nvSpPr>
          <p:cNvPr id="8" name="文本框 7"/>
          <p:cNvSpPr txBox="1"/>
          <p:nvPr/>
        </p:nvSpPr>
        <p:spPr>
          <a:xfrm>
            <a:off x="1609630" y="5790454"/>
            <a:ext cx="5236379" cy="707886"/>
          </a:xfrm>
          <a:prstGeom prst="rect">
            <a:avLst/>
          </a:prstGeom>
          <a:noFill/>
        </p:spPr>
        <p:txBody>
          <a:bodyPr wrap="none" rtlCol="0">
            <a:spAutoFit/>
          </a:bodyPr>
          <a:lstStyle/>
          <a:p>
            <a:pPr algn="ctr"/>
            <a:r>
              <a:rPr kumimoji="1" lang="en-US" altLang="zh-CN" sz="2000" dirty="0" smtClean="0"/>
              <a:t>Real-word Websites</a:t>
            </a:r>
          </a:p>
          <a:p>
            <a:pPr algn="ctr"/>
            <a:r>
              <a:rPr kumimoji="1" lang="en-US" altLang="zh-CN" sz="2000" dirty="0" smtClean="0"/>
              <a:t># of Training Page: 2000, # of Testing page: 2000</a:t>
            </a:r>
            <a:endParaRPr kumimoji="1" lang="zh-CN" altLang="en-US" sz="2000" dirty="0"/>
          </a:p>
        </p:txBody>
      </p:sp>
      <p:grpSp>
        <p:nvGrpSpPr>
          <p:cNvPr id="12" name="组 11"/>
          <p:cNvGrpSpPr/>
          <p:nvPr/>
        </p:nvGrpSpPr>
        <p:grpSpPr>
          <a:xfrm>
            <a:off x="784413" y="1430124"/>
            <a:ext cx="8574085" cy="4821995"/>
            <a:chOff x="-2786671" y="1465337"/>
            <a:chExt cx="8574085" cy="4821995"/>
          </a:xfrm>
        </p:grpSpPr>
        <p:graphicFrame>
          <p:nvGraphicFramePr>
            <p:cNvPr id="10" name="内容占位符 6"/>
            <p:cNvGraphicFramePr>
              <a:graphicFrameLocks/>
            </p:cNvGraphicFramePr>
            <p:nvPr>
              <p:extLst>
                <p:ext uri="{D42A27DB-BD31-4B8C-83A1-F6EECF244321}">
                  <p14:modId xmlns:p14="http://schemas.microsoft.com/office/powerpoint/2010/main" val="2638122635"/>
                </p:ext>
              </p:extLst>
            </p:nvPr>
          </p:nvGraphicFramePr>
          <p:xfrm>
            <a:off x="-2786671" y="1465337"/>
            <a:ext cx="8574085" cy="3322320"/>
          </p:xfrm>
          <a:graphic>
            <a:graphicData uri="http://schemas.openxmlformats.org/drawingml/2006/table">
              <a:tbl>
                <a:tblPr firstRow="1" bandRow="1">
                  <a:tableStyleId>{7DF18680-E054-41AD-8BC1-D1AEF772440D}</a:tableStyleId>
                </a:tblPr>
                <a:tblGrid>
                  <a:gridCol w="1869532"/>
                  <a:gridCol w="1675094"/>
                  <a:gridCol w="1599825"/>
                  <a:gridCol w="1714817"/>
                  <a:gridCol w="1714817"/>
                </a:tblGrid>
                <a:tr h="370840">
                  <a:tc>
                    <a:txBody>
                      <a:bodyPr/>
                      <a:lstStyle/>
                      <a:p>
                        <a:pPr algn="ctr"/>
                        <a:r>
                          <a:rPr lang="en-US" altLang="zh-CN" sz="2200" dirty="0" smtClean="0"/>
                          <a:t>Application</a:t>
                        </a:r>
                        <a:endParaRPr lang="zh-CN" altLang="en-US" sz="2200" dirty="0"/>
                      </a:p>
                    </a:txBody>
                    <a:tcPr/>
                  </a:tc>
                  <a:tc>
                    <a:txBody>
                      <a:bodyPr/>
                      <a:lstStyle/>
                      <a:p>
                        <a:pPr algn="ctr"/>
                        <a:r>
                          <a:rPr lang="en-US" altLang="zh-CN" sz="2200" dirty="0" smtClean="0"/>
                          <a:t>V1</a:t>
                        </a:r>
                        <a:r>
                          <a:rPr lang="en-US" altLang="zh-CN" sz="2200" baseline="0" dirty="0" smtClean="0"/>
                          <a:t>-V3 </a:t>
                        </a:r>
                      </a:p>
                      <a:p>
                        <a:pPr algn="ctr"/>
                        <a:r>
                          <a:rPr lang="en-US" altLang="zh-CN" sz="2200" baseline="0" dirty="0" smtClean="0"/>
                          <a:t>Duration</a:t>
                        </a:r>
                      </a:p>
                    </a:txBody>
                    <a:tcPr/>
                  </a:tc>
                  <a:tc>
                    <a:txBody>
                      <a:bodyPr/>
                      <a:lstStyle/>
                      <a:p>
                        <a:pPr algn="ctr"/>
                        <a:r>
                          <a:rPr lang="en-US" altLang="zh-CN" sz="2200" dirty="0" smtClean="0"/>
                          <a:t>V2</a:t>
                        </a:r>
                        <a:r>
                          <a:rPr lang="en-US" altLang="zh-CN" sz="2200" baseline="0" dirty="0" smtClean="0"/>
                          <a:t>-V3 </a:t>
                        </a:r>
                      </a:p>
                      <a:p>
                        <a:pPr algn="ctr"/>
                        <a:r>
                          <a:rPr lang="en-US" altLang="zh-CN" sz="2200" baseline="0" dirty="0" smtClean="0"/>
                          <a:t>Duration </a:t>
                        </a:r>
                        <a:endParaRPr lang="zh-CN" altLang="en-US" sz="2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dirty="0" smtClean="0"/>
                          <a:t>MR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dirty="0" smtClean="0"/>
                          <a:t>(V1)</a:t>
                        </a:r>
                        <a:endParaRPr lang="zh-CN" altLang="en-US" sz="2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dirty="0" smtClean="0"/>
                          <a:t>MR</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dirty="0" smtClean="0"/>
                          <a:t> (V2)</a:t>
                        </a:r>
                        <a:endParaRPr lang="zh-CN" altLang="en-US" sz="2200" dirty="0" smtClean="0"/>
                      </a:p>
                    </a:txBody>
                    <a:tcPr/>
                  </a:tc>
                </a:tr>
                <a:tr h="370840">
                  <a:tc>
                    <a:txBody>
                      <a:bodyPr/>
                      <a:lstStyle/>
                      <a:p>
                        <a:pPr algn="ctr"/>
                        <a:r>
                          <a:rPr lang="en-US" altLang="zh-CN" sz="2200" dirty="0" smtClean="0"/>
                          <a:t>Concrete5</a:t>
                        </a:r>
                        <a:endParaRPr lang="zh-CN" altLang="en-US" sz="2200" dirty="0"/>
                      </a:p>
                    </a:txBody>
                    <a:tcPr/>
                  </a:tc>
                  <a:tc>
                    <a:txBody>
                      <a:bodyPr/>
                      <a:lstStyle/>
                      <a:p>
                        <a:r>
                          <a:rPr lang="en-US" altLang="zh-CN" sz="2200" dirty="0" smtClean="0"/>
                          <a:t>333</a:t>
                        </a:r>
                        <a:endParaRPr lang="zh-CN" altLang="en-US" sz="2200" dirty="0"/>
                      </a:p>
                    </a:txBody>
                    <a:tcPr/>
                  </a:tc>
                  <a:tc>
                    <a:txBody>
                      <a:bodyPr/>
                      <a:lstStyle/>
                      <a:p>
                        <a:r>
                          <a:rPr lang="en-US" altLang="zh-CN" sz="2200" dirty="0" smtClean="0"/>
                          <a:t>116</a:t>
                        </a:r>
                        <a:endParaRPr lang="zh-CN" altLang="en-US" sz="2200" dirty="0"/>
                      </a:p>
                    </a:txBody>
                    <a:tcPr/>
                  </a:tc>
                  <a:tc>
                    <a:txBody>
                      <a:bodyPr/>
                      <a:lstStyle/>
                      <a:p>
                        <a:pPr algn="ctr"/>
                        <a:r>
                          <a:rPr lang="en-US" altLang="zh-CN" sz="2200" dirty="0" smtClean="0"/>
                          <a:t>67.7%</a:t>
                        </a:r>
                        <a:endParaRPr lang="zh-CN" altLang="en-US" sz="2200" dirty="0"/>
                      </a:p>
                    </a:txBody>
                    <a:tcPr/>
                  </a:tc>
                  <a:tc>
                    <a:txBody>
                      <a:bodyPr/>
                      <a:lstStyle/>
                      <a:p>
                        <a:pPr algn="ctr"/>
                        <a:r>
                          <a:rPr lang="en-US" altLang="zh-CN" sz="2200" dirty="0" smtClean="0"/>
                          <a:t>85.6%</a:t>
                        </a:r>
                        <a:endParaRPr lang="zh-CN" altLang="en-US" sz="2200" dirty="0"/>
                      </a:p>
                    </a:txBody>
                    <a:tcPr/>
                  </a:tc>
                </a:tr>
                <a:tr h="370840">
                  <a:tc>
                    <a:txBody>
                      <a:bodyPr/>
                      <a:lstStyle/>
                      <a:p>
                        <a:pPr algn="ctr"/>
                        <a:r>
                          <a:rPr lang="en-US" altLang="zh-CN" sz="2200" dirty="0" smtClean="0"/>
                          <a:t>Drupal</a:t>
                        </a:r>
                        <a:endParaRPr lang="zh-CN" altLang="en-US" sz="2200" dirty="0"/>
                      </a:p>
                    </a:txBody>
                    <a:tcPr/>
                  </a:tc>
                  <a:tc>
                    <a:txBody>
                      <a:bodyPr/>
                      <a:lstStyle/>
                      <a:p>
                        <a:r>
                          <a:rPr lang="en-US" altLang="zh-CN" sz="2200" dirty="0" smtClean="0"/>
                          <a:t>1057</a:t>
                        </a:r>
                        <a:endParaRPr lang="zh-CN" altLang="en-US" sz="2200" dirty="0"/>
                      </a:p>
                    </a:txBody>
                    <a:tcPr/>
                  </a:tc>
                  <a:tc>
                    <a:txBody>
                      <a:bodyPr/>
                      <a:lstStyle/>
                      <a:p>
                        <a:r>
                          <a:rPr lang="en-US" altLang="zh-CN" sz="2200" dirty="0" smtClean="0"/>
                          <a:t>497</a:t>
                        </a:r>
                        <a:endParaRPr lang="zh-CN" altLang="en-US" sz="2200" dirty="0"/>
                      </a:p>
                    </a:txBody>
                    <a:tcPr/>
                  </a:tc>
                  <a:tc>
                    <a:txBody>
                      <a:bodyPr/>
                      <a:lstStyle/>
                      <a:p>
                        <a:pPr algn="ctr"/>
                        <a:r>
                          <a:rPr lang="en-US" altLang="zh-CN" sz="2200" dirty="0" smtClean="0"/>
                          <a:t>100%</a:t>
                        </a:r>
                        <a:endParaRPr lang="zh-CN" altLang="en-US" sz="2200" dirty="0"/>
                      </a:p>
                    </a:txBody>
                    <a:tcPr/>
                  </a:tc>
                  <a:tc>
                    <a:txBody>
                      <a:bodyPr/>
                      <a:lstStyle/>
                      <a:p>
                        <a:pPr algn="ctr"/>
                        <a:r>
                          <a:rPr lang="en-US" altLang="zh-CN" sz="2200" dirty="0" smtClean="0"/>
                          <a:t>100%</a:t>
                        </a:r>
                        <a:endParaRPr lang="zh-CN" altLang="en-US" sz="2200" dirty="0"/>
                      </a:p>
                    </a:txBody>
                    <a:tcPr/>
                  </a:tc>
                </a:tr>
                <a:tr h="370840">
                  <a:tc>
                    <a:txBody>
                      <a:bodyPr/>
                      <a:lstStyle/>
                      <a:p>
                        <a:pPr algn="ctr"/>
                        <a:r>
                          <a:rPr lang="en-US" altLang="zh-CN" sz="2200" dirty="0" err="1" smtClean="0"/>
                          <a:t>Joomla</a:t>
                        </a:r>
                        <a:endParaRPr lang="zh-CN" altLang="en-US" sz="2200" dirty="0"/>
                      </a:p>
                    </a:txBody>
                    <a:tcPr/>
                  </a:tc>
                  <a:tc>
                    <a:txBody>
                      <a:bodyPr/>
                      <a:lstStyle/>
                      <a:p>
                        <a:r>
                          <a:rPr lang="en-US" altLang="zh-CN" sz="2200" dirty="0" smtClean="0"/>
                          <a:t>128</a:t>
                        </a:r>
                        <a:endParaRPr lang="zh-CN" altLang="en-US" sz="2200" dirty="0"/>
                      </a:p>
                    </a:txBody>
                    <a:tcPr/>
                  </a:tc>
                  <a:tc>
                    <a:txBody>
                      <a:bodyPr/>
                      <a:lstStyle/>
                      <a:p>
                        <a:r>
                          <a:rPr lang="en-US" altLang="zh-CN" sz="2200" dirty="0" smtClean="0"/>
                          <a:t>2</a:t>
                        </a:r>
                        <a:endParaRPr lang="zh-CN" altLang="en-US" sz="2200" dirty="0"/>
                      </a:p>
                    </a:txBody>
                    <a:tcPr/>
                  </a:tc>
                  <a:tc>
                    <a:txBody>
                      <a:bodyPr/>
                      <a:lstStyle/>
                      <a:p>
                        <a:pPr algn="ctr"/>
                        <a:r>
                          <a:rPr lang="en-US" altLang="zh-CN" sz="2200" dirty="0" smtClean="0"/>
                          <a:t>100%</a:t>
                        </a:r>
                        <a:endParaRPr lang="zh-CN" altLang="en-US" sz="2200" dirty="0"/>
                      </a:p>
                    </a:txBody>
                    <a:tcPr/>
                  </a:tc>
                  <a:tc>
                    <a:txBody>
                      <a:bodyPr/>
                      <a:lstStyle/>
                      <a:p>
                        <a:pPr algn="ctr"/>
                        <a:r>
                          <a:rPr lang="en-US" altLang="zh-CN" sz="2200" dirty="0" smtClean="0"/>
                          <a:t>100%</a:t>
                        </a:r>
                        <a:endParaRPr lang="zh-CN" altLang="en-US" sz="2200" dirty="0"/>
                      </a:p>
                    </a:txBody>
                    <a:tcPr/>
                  </a:tc>
                </a:tr>
                <a:tr h="370840">
                  <a:tc>
                    <a:txBody>
                      <a:bodyPr/>
                      <a:lstStyle/>
                      <a:p>
                        <a:pPr algn="ctr"/>
                        <a:r>
                          <a:rPr lang="en-US" altLang="zh-CN" sz="2200" dirty="0" err="1" smtClean="0"/>
                          <a:t>MyBB</a:t>
                        </a:r>
                        <a:endParaRPr lang="zh-CN" altLang="en-US" sz="2200" dirty="0"/>
                      </a:p>
                    </a:txBody>
                    <a:tcPr/>
                  </a:tc>
                  <a:tc>
                    <a:txBody>
                      <a:bodyPr/>
                      <a:lstStyle/>
                      <a:p>
                        <a:r>
                          <a:rPr lang="en-US" altLang="zh-CN" sz="2200" dirty="0" smtClean="0"/>
                          <a:t>268</a:t>
                        </a:r>
                        <a:endParaRPr lang="zh-CN" altLang="en-US" sz="2200" dirty="0"/>
                      </a:p>
                    </a:txBody>
                    <a:tcPr/>
                  </a:tc>
                  <a:tc>
                    <a:txBody>
                      <a:bodyPr/>
                      <a:lstStyle/>
                      <a:p>
                        <a:r>
                          <a:rPr lang="en-US" altLang="zh-CN" sz="2200" dirty="0" smtClean="0"/>
                          <a:t>101</a:t>
                        </a:r>
                        <a:endParaRPr lang="zh-CN" altLang="en-US" sz="2200" dirty="0"/>
                      </a:p>
                    </a:txBody>
                    <a:tcPr/>
                  </a:tc>
                  <a:tc>
                    <a:txBody>
                      <a:bodyPr/>
                      <a:lstStyle/>
                      <a:p>
                        <a:pPr algn="ctr"/>
                        <a:r>
                          <a:rPr lang="en-US" altLang="zh-CN" sz="2200" dirty="0" smtClean="0"/>
                          <a:t>99.6%</a:t>
                        </a:r>
                        <a:endParaRPr lang="zh-CN" altLang="en-US" sz="2200" dirty="0"/>
                      </a:p>
                    </a:txBody>
                    <a:tcPr/>
                  </a:tc>
                  <a:tc>
                    <a:txBody>
                      <a:bodyPr/>
                      <a:lstStyle/>
                      <a:p>
                        <a:pPr algn="ctr"/>
                        <a:r>
                          <a:rPr lang="en-US" altLang="zh-CN" sz="2200" dirty="0" smtClean="0"/>
                          <a:t>100%</a:t>
                        </a:r>
                        <a:endParaRPr lang="zh-CN" altLang="en-US" sz="2200" dirty="0"/>
                      </a:p>
                    </a:txBody>
                    <a:tcPr/>
                  </a:tc>
                </a:tr>
                <a:tr h="370840">
                  <a:tc>
                    <a:txBody>
                      <a:bodyPr/>
                      <a:lstStyle/>
                      <a:p>
                        <a:pPr algn="ctr"/>
                        <a:r>
                          <a:rPr lang="en-US" altLang="zh-CN" sz="2200" dirty="0" err="1" smtClean="0"/>
                          <a:t>SilverStripe</a:t>
                        </a:r>
                        <a:endParaRPr lang="zh-CN" altLang="en-US" sz="2200" dirty="0"/>
                      </a:p>
                    </a:txBody>
                    <a:tcPr/>
                  </a:tc>
                  <a:tc>
                    <a:txBody>
                      <a:bodyPr/>
                      <a:lstStyle/>
                      <a:p>
                        <a:r>
                          <a:rPr lang="en-US" altLang="zh-CN" sz="2200" dirty="0" smtClean="0"/>
                          <a:t>603</a:t>
                        </a:r>
                        <a:endParaRPr lang="zh-CN" altLang="en-US" sz="2200" dirty="0"/>
                      </a:p>
                    </a:txBody>
                    <a:tcPr/>
                  </a:tc>
                  <a:tc>
                    <a:txBody>
                      <a:bodyPr/>
                      <a:lstStyle/>
                      <a:p>
                        <a:r>
                          <a:rPr lang="en-US" altLang="zh-CN" sz="2200" dirty="0" smtClean="0"/>
                          <a:t>79</a:t>
                        </a:r>
                        <a:endParaRPr lang="zh-CN" altLang="en-US" sz="2200" dirty="0"/>
                      </a:p>
                    </a:txBody>
                    <a:tcPr/>
                  </a:tc>
                  <a:tc>
                    <a:txBody>
                      <a:bodyPr/>
                      <a:lstStyle/>
                      <a:p>
                        <a:pPr algn="ctr"/>
                        <a:r>
                          <a:rPr lang="en-US" altLang="zh-CN" sz="2200" dirty="0" smtClean="0"/>
                          <a:t>NA</a:t>
                        </a:r>
                        <a:endParaRPr lang="zh-CN" altLang="en-US" sz="2200" dirty="0"/>
                      </a:p>
                    </a:txBody>
                    <a:tcPr/>
                  </a:tc>
                  <a:tc>
                    <a:txBody>
                      <a:bodyPr/>
                      <a:lstStyle/>
                      <a:p>
                        <a:pPr algn="ctr"/>
                        <a:r>
                          <a:rPr lang="en-US" altLang="zh-CN" sz="2200" dirty="0" smtClean="0"/>
                          <a:t>100%</a:t>
                        </a:r>
                        <a:endParaRPr lang="zh-CN" altLang="en-US" sz="2200" dirty="0"/>
                      </a:p>
                    </a:txBody>
                    <a:tcPr/>
                  </a:tc>
                </a:tr>
                <a:tr h="370840">
                  <a:tc>
                    <a:txBody>
                      <a:bodyPr/>
                      <a:lstStyle/>
                      <a:p>
                        <a:pPr algn="ctr"/>
                        <a:r>
                          <a:rPr lang="en-US" altLang="zh-CN" sz="2200" dirty="0" err="1" smtClean="0"/>
                          <a:t>WordPress</a:t>
                        </a:r>
                        <a:endParaRPr lang="zh-CN" altLang="en-US" sz="2200" dirty="0"/>
                      </a:p>
                    </a:txBody>
                    <a:tcPr/>
                  </a:tc>
                  <a:tc>
                    <a:txBody>
                      <a:bodyPr/>
                      <a:lstStyle/>
                      <a:p>
                        <a:r>
                          <a:rPr lang="en-US" altLang="zh-CN" sz="2200" dirty="0" smtClean="0"/>
                          <a:t>104</a:t>
                        </a:r>
                        <a:endParaRPr lang="zh-CN" altLang="en-US" sz="2200" dirty="0"/>
                      </a:p>
                    </a:txBody>
                    <a:tcPr/>
                  </a:tc>
                  <a:tc>
                    <a:txBody>
                      <a:bodyPr/>
                      <a:lstStyle/>
                      <a:p>
                        <a:r>
                          <a:rPr lang="en-US" altLang="zh-CN" sz="2200" dirty="0" smtClean="0"/>
                          <a:t>12</a:t>
                        </a:r>
                        <a:endParaRPr lang="zh-CN" altLang="en-US" sz="2200" dirty="0"/>
                      </a:p>
                    </a:txBody>
                    <a:tcPr/>
                  </a:tc>
                  <a:tc>
                    <a:txBody>
                      <a:bodyPr/>
                      <a:lstStyle/>
                      <a:p>
                        <a:pPr algn="ctr"/>
                        <a:r>
                          <a:rPr lang="en-US" altLang="zh-CN" sz="2200" dirty="0" smtClean="0"/>
                          <a:t>0%</a:t>
                        </a:r>
                        <a:endParaRPr lang="zh-CN" altLang="en-US" sz="2200" dirty="0"/>
                      </a:p>
                    </a:txBody>
                    <a:tcPr/>
                  </a:tc>
                  <a:tc>
                    <a:txBody>
                      <a:bodyPr/>
                      <a:lstStyle/>
                      <a:p>
                        <a:pPr algn="ctr"/>
                        <a:r>
                          <a:rPr lang="en-US" altLang="zh-CN" sz="2200" dirty="0" smtClean="0"/>
                          <a:t>100%</a:t>
                        </a:r>
                        <a:endParaRPr lang="zh-CN" altLang="en-US" sz="2200" dirty="0"/>
                      </a:p>
                    </a:txBody>
                    <a:tcPr/>
                  </a:tc>
                </a:tr>
              </a:tbl>
            </a:graphicData>
          </a:graphic>
        </p:graphicFrame>
        <p:sp>
          <p:nvSpPr>
            <p:cNvPr id="11" name="文本框 10"/>
            <p:cNvSpPr txBox="1"/>
            <p:nvPr/>
          </p:nvSpPr>
          <p:spPr>
            <a:xfrm>
              <a:off x="-538875" y="5825667"/>
              <a:ext cx="2387943" cy="461665"/>
            </a:xfrm>
            <a:prstGeom prst="rect">
              <a:avLst/>
            </a:prstGeom>
            <a:noFill/>
          </p:spPr>
          <p:txBody>
            <a:bodyPr wrap="none" rtlCol="0">
              <a:spAutoFit/>
            </a:bodyPr>
            <a:lstStyle/>
            <a:p>
              <a:r>
                <a:rPr kumimoji="1" lang="en-US" altLang="zh-CN" sz="2400" dirty="0" smtClean="0"/>
                <a:t>Web Frameworks</a:t>
              </a:r>
              <a:endParaRPr kumimoji="1" lang="zh-CN" altLang="en-US" sz="2400" dirty="0"/>
            </a:p>
          </p:txBody>
        </p:sp>
      </p:grpSp>
      <p:sp>
        <p:nvSpPr>
          <p:cNvPr id="3" name="矩形 2"/>
          <p:cNvSpPr/>
          <p:nvPr/>
        </p:nvSpPr>
        <p:spPr>
          <a:xfrm>
            <a:off x="2286000" y="2828836"/>
            <a:ext cx="4572000" cy="1200329"/>
          </a:xfrm>
          <a:prstGeom prst="rect">
            <a:avLst/>
          </a:prstGeom>
        </p:spPr>
        <p:txBody>
          <a:bodyPr>
            <a:spAutoFit/>
          </a:bodyPr>
          <a:lstStyle/>
          <a:p>
            <a:endParaRPr lang="en-US" altLang="zh-CN" dirty="0"/>
          </a:p>
          <a:p>
            <a:endParaRPr lang="en-US" altLang="zh-CN" dirty="0"/>
          </a:p>
          <a:p>
            <a:r>
              <a:rPr lang="en-US" altLang="zh-CN" dirty="0"/>
              <a:t>            </a:t>
            </a:r>
            <a:r>
              <a:rPr lang="en-US" altLang="zh-CN" dirty="0" err="1"/>
              <a:t>heap.offer</a:t>
            </a:r>
            <a:r>
              <a:rPr lang="en-US" altLang="zh-CN" dirty="0"/>
              <a:t>(new Cell(0,i,heightMap[0][</a:t>
            </a:r>
            <a:r>
              <a:rPr lang="en-US" altLang="zh-CN" dirty="0" err="1"/>
              <a:t>i</a:t>
            </a:r>
            <a:r>
              <a:rPr lang="en-US" altLang="zh-CN" dirty="0"/>
              <a:t>]));</a:t>
            </a:r>
            <a:endParaRPr lang="zh-CN" altLang="en-US" dirty="0"/>
          </a:p>
        </p:txBody>
      </p:sp>
      <p:sp>
        <p:nvSpPr>
          <p:cNvPr id="4" name="幻灯片编号占位符 3"/>
          <p:cNvSpPr>
            <a:spLocks noGrp="1"/>
          </p:cNvSpPr>
          <p:nvPr>
            <p:ph type="sldNum" sz="quarter" idx="12"/>
          </p:nvPr>
        </p:nvSpPr>
        <p:spPr/>
        <p:txBody>
          <a:bodyPr/>
          <a:lstStyle/>
          <a:p>
            <a:fld id="{36CE28E1-84E0-8148-A0A3-AC0385F819F2}" type="slidenum">
              <a:rPr kumimoji="1" lang="zh-CN" altLang="en-US" smtClean="0"/>
              <a:t>34</a:t>
            </a:fld>
            <a:endParaRPr kumimoji="1" lang="zh-CN" altLang="en-US"/>
          </a:p>
        </p:txBody>
      </p:sp>
    </p:spTree>
    <p:extLst>
      <p:ext uri="{BB962C8B-B14F-4D97-AF65-F5344CB8AC3E}">
        <p14:creationId xmlns:p14="http://schemas.microsoft.com/office/powerpoint/2010/main" val="1043710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Goals and Contributions</a:t>
            </a:r>
            <a:endParaRPr kumimoji="1" lang="zh-CN" altLang="en-US" dirty="0"/>
          </a:p>
        </p:txBody>
      </p:sp>
      <p:sp>
        <p:nvSpPr>
          <p:cNvPr id="3" name="内容占位符 2"/>
          <p:cNvSpPr>
            <a:spLocks noGrp="1"/>
          </p:cNvSpPr>
          <p:nvPr>
            <p:ph idx="1"/>
          </p:nvPr>
        </p:nvSpPr>
        <p:spPr>
          <a:xfrm>
            <a:off x="284162" y="1765920"/>
            <a:ext cx="4814757" cy="4215562"/>
          </a:xfrm>
          <a:ln>
            <a:noFill/>
          </a:ln>
        </p:spPr>
        <p:style>
          <a:lnRef idx="2">
            <a:schemeClr val="dk1"/>
          </a:lnRef>
          <a:fillRef idx="1">
            <a:schemeClr val="lt1"/>
          </a:fillRef>
          <a:effectRef idx="0">
            <a:schemeClr val="dk1"/>
          </a:effectRef>
          <a:fontRef idx="minor">
            <a:schemeClr val="dk1"/>
          </a:fontRef>
        </p:style>
        <p:txBody>
          <a:bodyPr>
            <a:noAutofit/>
          </a:bodyPr>
          <a:lstStyle/>
          <a:p>
            <a:r>
              <a:rPr kumimoji="1" lang="en-US" altLang="zh-CN" sz="2800" dirty="0" smtClean="0"/>
              <a:t>No server modification.</a:t>
            </a:r>
          </a:p>
          <a:p>
            <a:r>
              <a:rPr kumimoji="1" lang="en-US" altLang="zh-CN" sz="2800" dirty="0" smtClean="0"/>
              <a:t>Allow </a:t>
            </a:r>
            <a:r>
              <a:rPr kumimoji="1" lang="en-US" altLang="zh-CN" sz="2800" b="1" dirty="0" smtClean="0"/>
              <a:t>unseen</a:t>
            </a:r>
            <a:r>
              <a:rPr kumimoji="1" lang="en-US" altLang="zh-CN" sz="2800" dirty="0" smtClean="0"/>
              <a:t>, </a:t>
            </a:r>
            <a:r>
              <a:rPr kumimoji="1" lang="en-US" altLang="zh-CN" sz="2800" b="1" dirty="0" smtClean="0"/>
              <a:t>benign</a:t>
            </a:r>
            <a:r>
              <a:rPr kumimoji="1" lang="en-US" altLang="zh-CN" sz="2800" dirty="0" smtClean="0"/>
              <a:t> scripts.</a:t>
            </a:r>
          </a:p>
          <a:p>
            <a:r>
              <a:rPr kumimoji="1" lang="en-US" altLang="zh-CN" sz="2800" dirty="0" smtClean="0"/>
              <a:t>Use CSP securely.</a:t>
            </a:r>
          </a:p>
          <a:p>
            <a:r>
              <a:rPr kumimoji="1" lang="en-US" altLang="zh-CN" sz="2800" dirty="0" smtClean="0"/>
              <a:t>Compatible to existing websites.</a:t>
            </a:r>
          </a:p>
        </p:txBody>
      </p:sp>
      <p:grpSp>
        <p:nvGrpSpPr>
          <p:cNvPr id="14" name="组 13"/>
          <p:cNvGrpSpPr/>
          <p:nvPr/>
        </p:nvGrpSpPr>
        <p:grpSpPr>
          <a:xfrm>
            <a:off x="4321523" y="3544059"/>
            <a:ext cx="3464803" cy="718526"/>
            <a:chOff x="4988470" y="2477696"/>
            <a:chExt cx="3759331" cy="884362"/>
          </a:xfrm>
        </p:grpSpPr>
        <p:sp>
          <p:nvSpPr>
            <p:cNvPr id="15" name="五边形 14"/>
            <p:cNvSpPr/>
            <p:nvPr/>
          </p:nvSpPr>
          <p:spPr>
            <a:xfrm rot="10800000">
              <a:off x="4988470" y="2558245"/>
              <a:ext cx="3759331" cy="803813"/>
            </a:xfrm>
            <a:prstGeom prst="homePlate">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dirty="0"/>
            </a:p>
          </p:txBody>
        </p:sp>
        <p:sp>
          <p:nvSpPr>
            <p:cNvPr id="16" name="矩形 15"/>
            <p:cNvSpPr/>
            <p:nvPr/>
          </p:nvSpPr>
          <p:spPr>
            <a:xfrm>
              <a:off x="5062636" y="2477696"/>
              <a:ext cx="2945349" cy="703795"/>
            </a:xfrm>
            <a:prstGeom prst="rect">
              <a:avLst/>
            </a:prstGeom>
          </p:spPr>
          <p:txBody>
            <a:bodyPr wrap="none">
              <a:spAutoFit/>
            </a:bodyPr>
            <a:lstStyle/>
            <a:p>
              <a:pPr lvl="1"/>
              <a:r>
                <a:rPr kumimoji="1" lang="en-US" altLang="zh-CN" sz="2200" dirty="0">
                  <a:solidFill>
                    <a:srgbClr val="FFFFFF"/>
                  </a:solidFill>
                </a:rPr>
                <a:t>Disable “unsafe-eval</a:t>
              </a:r>
              <a:r>
                <a:rPr kumimoji="1" lang="en-US" altLang="zh-CN" sz="2200" dirty="0" smtClean="0">
                  <a:solidFill>
                    <a:srgbClr val="FFFFFF"/>
                  </a:solidFill>
                </a:rPr>
                <a:t>”,</a:t>
              </a:r>
            </a:p>
            <a:p>
              <a:pPr lvl="1"/>
              <a:r>
                <a:rPr kumimoji="1" lang="en-US" altLang="zh-CN" sz="2200" dirty="0" smtClean="0">
                  <a:solidFill>
                    <a:srgbClr val="FFFFFF"/>
                  </a:solidFill>
                </a:rPr>
                <a:t>“</a:t>
              </a:r>
              <a:r>
                <a:rPr kumimoji="1" lang="en-US" altLang="zh-CN" sz="2200" dirty="0">
                  <a:solidFill>
                    <a:srgbClr val="FFFFFF"/>
                  </a:solidFill>
                </a:rPr>
                <a:t>unsafe-inline</a:t>
              </a:r>
              <a:r>
                <a:rPr kumimoji="1" lang="en-US" altLang="zh-CN" sz="2200" dirty="0" smtClean="0">
                  <a:solidFill>
                    <a:srgbClr val="FFFFFF"/>
                  </a:solidFill>
                </a:rPr>
                <a:t>”</a:t>
              </a:r>
              <a:endParaRPr kumimoji="1" lang="en-US" altLang="zh-CN" sz="2200" dirty="0">
                <a:solidFill>
                  <a:srgbClr val="FFFFFF"/>
                </a:solidFill>
              </a:endParaRPr>
            </a:p>
          </p:txBody>
        </p:sp>
      </p:grpSp>
      <p:sp>
        <p:nvSpPr>
          <p:cNvPr id="17" name="矩形 16"/>
          <p:cNvSpPr/>
          <p:nvPr/>
        </p:nvSpPr>
        <p:spPr>
          <a:xfrm>
            <a:off x="11302763" y="2926198"/>
            <a:ext cx="4572000" cy="492443"/>
          </a:xfrm>
          <a:prstGeom prst="rect">
            <a:avLst/>
          </a:prstGeom>
        </p:spPr>
        <p:txBody>
          <a:bodyPr>
            <a:spAutoFit/>
          </a:bodyPr>
          <a:lstStyle/>
          <a:p>
            <a:pPr lvl="1"/>
            <a:endParaRPr kumimoji="1" lang="en-US" altLang="zh-CN" sz="2600" dirty="0"/>
          </a:p>
        </p:txBody>
      </p:sp>
      <p:grpSp>
        <p:nvGrpSpPr>
          <p:cNvPr id="21" name="组 20"/>
          <p:cNvGrpSpPr/>
          <p:nvPr/>
        </p:nvGrpSpPr>
        <p:grpSpPr>
          <a:xfrm>
            <a:off x="5401900" y="4500156"/>
            <a:ext cx="3456350" cy="707886"/>
            <a:chOff x="5081530" y="5326556"/>
            <a:chExt cx="3776720" cy="803813"/>
          </a:xfrm>
        </p:grpSpPr>
        <p:sp>
          <p:nvSpPr>
            <p:cNvPr id="18" name="五边形 17"/>
            <p:cNvSpPr/>
            <p:nvPr/>
          </p:nvSpPr>
          <p:spPr>
            <a:xfrm rot="10800000">
              <a:off x="5081530" y="5326556"/>
              <a:ext cx="3759331" cy="803813"/>
            </a:xfrm>
            <a:prstGeom prst="homePlate">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dirty="0"/>
            </a:p>
          </p:txBody>
        </p:sp>
        <p:sp>
          <p:nvSpPr>
            <p:cNvPr id="20" name="矩形 19"/>
            <p:cNvSpPr/>
            <p:nvPr/>
          </p:nvSpPr>
          <p:spPr>
            <a:xfrm>
              <a:off x="5117863" y="5326556"/>
              <a:ext cx="3740387" cy="745164"/>
            </a:xfrm>
            <a:prstGeom prst="rect">
              <a:avLst/>
            </a:prstGeom>
          </p:spPr>
          <p:txBody>
            <a:bodyPr wrap="square">
              <a:spAutoFit/>
            </a:bodyPr>
            <a:lstStyle/>
            <a:p>
              <a:pPr lvl="1"/>
              <a:r>
                <a:rPr kumimoji="1" lang="en-US" altLang="zh-CN" sz="2000" dirty="0">
                  <a:solidFill>
                    <a:srgbClr val="FFFFFF"/>
                  </a:solidFill>
                </a:rPr>
                <a:t>Compatible to Alexa Top 50 Websites.</a:t>
              </a:r>
            </a:p>
          </p:txBody>
        </p:sp>
      </p:grpSp>
      <p:grpSp>
        <p:nvGrpSpPr>
          <p:cNvPr id="22" name="组 21"/>
          <p:cNvGrpSpPr/>
          <p:nvPr/>
        </p:nvGrpSpPr>
        <p:grpSpPr>
          <a:xfrm>
            <a:off x="5401900" y="2677624"/>
            <a:ext cx="3438961" cy="528047"/>
            <a:chOff x="4998811" y="1909568"/>
            <a:chExt cx="3859438" cy="900340"/>
          </a:xfrm>
        </p:grpSpPr>
        <p:sp>
          <p:nvSpPr>
            <p:cNvPr id="23" name="五边形 22"/>
            <p:cNvSpPr/>
            <p:nvPr/>
          </p:nvSpPr>
          <p:spPr>
            <a:xfrm rot="10800000">
              <a:off x="5098918" y="2006095"/>
              <a:ext cx="3759331" cy="803813"/>
            </a:xfrm>
            <a:prstGeom prst="homePlate">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dirty="0"/>
            </a:p>
          </p:txBody>
        </p:sp>
        <p:sp>
          <p:nvSpPr>
            <p:cNvPr id="24" name="矩形 23"/>
            <p:cNvSpPr/>
            <p:nvPr/>
          </p:nvSpPr>
          <p:spPr>
            <a:xfrm>
              <a:off x="4998811" y="1909568"/>
              <a:ext cx="2806316" cy="839634"/>
            </a:xfrm>
            <a:prstGeom prst="rect">
              <a:avLst/>
            </a:prstGeom>
          </p:spPr>
          <p:txBody>
            <a:bodyPr wrap="none">
              <a:spAutoFit/>
            </a:bodyPr>
            <a:lstStyle/>
            <a:p>
              <a:pPr lvl="1"/>
              <a:r>
                <a:rPr kumimoji="1" lang="en-US" altLang="zh-CN" sz="2600" dirty="0">
                  <a:solidFill>
                    <a:srgbClr val="FFFFFF"/>
                  </a:solidFill>
                </a:rPr>
                <a:t>Template matching</a:t>
              </a:r>
            </a:p>
          </p:txBody>
        </p:sp>
      </p:grpSp>
      <p:grpSp>
        <p:nvGrpSpPr>
          <p:cNvPr id="25" name="组 24"/>
          <p:cNvGrpSpPr/>
          <p:nvPr/>
        </p:nvGrpSpPr>
        <p:grpSpPr>
          <a:xfrm>
            <a:off x="4347365" y="1760552"/>
            <a:ext cx="3438961" cy="568359"/>
            <a:chOff x="4998811" y="1840834"/>
            <a:chExt cx="3859438" cy="969074"/>
          </a:xfrm>
        </p:grpSpPr>
        <p:sp>
          <p:nvSpPr>
            <p:cNvPr id="26" name="五边形 25"/>
            <p:cNvSpPr/>
            <p:nvPr/>
          </p:nvSpPr>
          <p:spPr>
            <a:xfrm rot="10800000">
              <a:off x="5098918" y="2006095"/>
              <a:ext cx="3759331" cy="803813"/>
            </a:xfrm>
            <a:prstGeom prst="homePlate">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dirty="0"/>
            </a:p>
          </p:txBody>
        </p:sp>
        <p:sp>
          <p:nvSpPr>
            <p:cNvPr id="27" name="矩形 26"/>
            <p:cNvSpPr/>
            <p:nvPr/>
          </p:nvSpPr>
          <p:spPr>
            <a:xfrm>
              <a:off x="4998811" y="1840834"/>
              <a:ext cx="3230928" cy="839634"/>
            </a:xfrm>
            <a:prstGeom prst="rect">
              <a:avLst/>
            </a:prstGeom>
          </p:spPr>
          <p:txBody>
            <a:bodyPr wrap="none">
              <a:spAutoFit/>
            </a:bodyPr>
            <a:lstStyle/>
            <a:p>
              <a:pPr lvl="1"/>
              <a:r>
                <a:rPr kumimoji="1" lang="en-US" altLang="zh-CN" sz="2600" dirty="0">
                  <a:solidFill>
                    <a:schemeClr val="bg1"/>
                  </a:solidFill>
                </a:rPr>
                <a:t>Black-box Approach</a:t>
              </a:r>
            </a:p>
          </p:txBody>
        </p:sp>
      </p:grpSp>
      <p:sp>
        <p:nvSpPr>
          <p:cNvPr id="4" name="文本框 3"/>
          <p:cNvSpPr txBox="1"/>
          <p:nvPr/>
        </p:nvSpPr>
        <p:spPr>
          <a:xfrm>
            <a:off x="1419751" y="5750649"/>
            <a:ext cx="6612858" cy="492443"/>
          </a:xfrm>
          <a:prstGeom prst="rect">
            <a:avLst/>
          </a:prstGeom>
          <a:noFill/>
        </p:spPr>
        <p:txBody>
          <a:bodyPr wrap="none" rtlCol="0">
            <a:spAutoFit/>
          </a:bodyPr>
          <a:lstStyle/>
          <a:p>
            <a:r>
              <a:rPr kumimoji="1" lang="en-US" altLang="zh-CN" sz="2600" dirty="0" smtClean="0"/>
              <a:t>None of existing works can achieve these goals.</a:t>
            </a:r>
            <a:endParaRPr kumimoji="1" lang="zh-CN" altLang="en-US" sz="2600" dirty="0"/>
          </a:p>
        </p:txBody>
      </p:sp>
      <p:sp>
        <p:nvSpPr>
          <p:cNvPr id="5" name="幻灯片编号占位符 4"/>
          <p:cNvSpPr>
            <a:spLocks noGrp="1"/>
          </p:cNvSpPr>
          <p:nvPr>
            <p:ph type="sldNum" sz="quarter" idx="12"/>
          </p:nvPr>
        </p:nvSpPr>
        <p:spPr/>
        <p:txBody>
          <a:bodyPr/>
          <a:lstStyle/>
          <a:p>
            <a:fld id="{36CE28E1-84E0-8148-A0A3-AC0385F819F2}" type="slidenum">
              <a:rPr kumimoji="1" lang="zh-CN" altLang="en-US" smtClean="0"/>
              <a:t>35</a:t>
            </a:fld>
            <a:endParaRPr kumimoji="1" lang="zh-CN" altLang="en-US"/>
          </a:p>
        </p:txBody>
      </p:sp>
    </p:spTree>
    <p:custDataLst>
      <p:tags r:id="rId1"/>
    </p:custDataLst>
    <p:extLst>
      <p:ext uri="{BB962C8B-B14F-4D97-AF65-F5344CB8AC3E}">
        <p14:creationId xmlns:p14="http://schemas.microsoft.com/office/powerpoint/2010/main" val="2784399262"/>
      </p:ext>
    </p:extLst>
  </p:cSld>
  <p:clrMapOvr>
    <a:masterClrMapping/>
  </p:clrMapOvr>
  <mc:AlternateContent xmlns:mc="http://schemas.openxmlformats.org/markup-compatibility/2006" xmlns:p14="http://schemas.microsoft.com/office/powerpoint/2010/main">
    <mc:Choice Requires="p14">
      <p:transition spd="slow" p14:dur="2000" advTm="1911"/>
    </mc:Choice>
    <mc:Fallback xmlns="">
      <p:transition xmlns:p14="http://schemas.microsoft.com/office/powerpoint/2010/main" spd="slow" advTm="19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t>CSP Server Deployment Rate is Low</a:t>
            </a:r>
            <a:endParaRPr kumimoji="1" lang="zh-CN" altLang="en-US" dirty="0"/>
          </a:p>
        </p:txBody>
      </p:sp>
      <p:sp>
        <p:nvSpPr>
          <p:cNvPr id="3" name="内容占位符 2"/>
          <p:cNvSpPr>
            <a:spLocks noGrp="1"/>
          </p:cNvSpPr>
          <p:nvPr>
            <p:ph idx="1"/>
          </p:nvPr>
        </p:nvSpPr>
        <p:spPr>
          <a:xfrm>
            <a:off x="353191" y="2087091"/>
            <a:ext cx="8304990" cy="3936209"/>
          </a:xfrm>
        </p:spPr>
        <p:txBody>
          <a:bodyPr>
            <a:noAutofit/>
          </a:bodyPr>
          <a:lstStyle/>
          <a:p>
            <a:r>
              <a:rPr lang="en-US" altLang="zh-CN" sz="3000" dirty="0" smtClean="0"/>
              <a:t>CSP deployment burden is high.</a:t>
            </a:r>
          </a:p>
          <a:p>
            <a:pPr lvl="1"/>
            <a:r>
              <a:rPr lang="en-US" altLang="zh-CN" sz="2600" dirty="0" smtClean="0"/>
              <a:t>Only 0.002% of Alexa Top 1M (20) websites enable CSP. [1]</a:t>
            </a:r>
          </a:p>
          <a:p>
            <a:pPr lvl="1"/>
            <a:r>
              <a:rPr lang="en-US" altLang="zh-CN" sz="2600" dirty="0" smtClean="0"/>
              <a:t>Only 0.00086</a:t>
            </a:r>
            <a:r>
              <a:rPr lang="en-US" altLang="zh-CN" sz="2600" dirty="0"/>
              <a:t>% of </a:t>
            </a:r>
            <a:r>
              <a:rPr lang="en-US" altLang="zh-CN" sz="2600" dirty="0" smtClean="0"/>
              <a:t>900,000 (8) </a:t>
            </a:r>
            <a:r>
              <a:rPr lang="en-US" altLang="zh-CN" sz="2600" dirty="0"/>
              <a:t>least popular </a:t>
            </a:r>
            <a:r>
              <a:rPr lang="en-US" altLang="zh-CN" sz="2600" dirty="0" smtClean="0"/>
              <a:t>websites enable CSP. [1]</a:t>
            </a:r>
            <a:endParaRPr lang="en-US" altLang="zh-CN" sz="2600" dirty="0"/>
          </a:p>
          <a:p>
            <a:r>
              <a:rPr kumimoji="1" lang="en-US" altLang="zh-CN" sz="3000" dirty="0" smtClean="0"/>
              <a:t>Few websites use CSP securely.</a:t>
            </a:r>
          </a:p>
          <a:p>
            <a:pPr lvl="1"/>
            <a:r>
              <a:rPr kumimoji="1" lang="en-US" altLang="zh-CN" sz="2600" dirty="0" smtClean="0"/>
              <a:t>Many specify “unsafe-inline” and “unsafe-eval”. </a:t>
            </a:r>
          </a:p>
        </p:txBody>
      </p:sp>
      <p:sp>
        <p:nvSpPr>
          <p:cNvPr id="4" name="文本框 3"/>
          <p:cNvSpPr txBox="1"/>
          <p:nvPr/>
        </p:nvSpPr>
        <p:spPr>
          <a:xfrm>
            <a:off x="607453" y="5871055"/>
            <a:ext cx="7601397" cy="646331"/>
          </a:xfrm>
          <a:prstGeom prst="rect">
            <a:avLst/>
          </a:prstGeom>
          <a:noFill/>
        </p:spPr>
        <p:txBody>
          <a:bodyPr wrap="none" rtlCol="0">
            <a:spAutoFit/>
          </a:bodyPr>
          <a:lstStyle/>
          <a:p>
            <a:r>
              <a:rPr kumimoji="1" lang="en-US" altLang="zh-CN" dirty="0" smtClean="0"/>
              <a:t>[1]. M</a:t>
            </a:r>
            <a:r>
              <a:rPr kumimoji="1" lang="en-US" altLang="zh-CN" dirty="0"/>
              <a:t>. </a:t>
            </a:r>
            <a:r>
              <a:rPr kumimoji="1" lang="en-US" altLang="zh-CN" dirty="0" err="1"/>
              <a:t>Weissbacher</a:t>
            </a:r>
            <a:r>
              <a:rPr kumimoji="1" lang="en-US" altLang="zh-CN" dirty="0"/>
              <a:t>, T. </a:t>
            </a:r>
            <a:r>
              <a:rPr kumimoji="1" lang="en-US" altLang="zh-CN" dirty="0" err="1"/>
              <a:t>Lauinger</a:t>
            </a:r>
            <a:r>
              <a:rPr kumimoji="1" lang="en-US" altLang="zh-CN" dirty="0"/>
              <a:t>, and W. Robertson. Why is CSP Failing? Trends</a:t>
            </a:r>
          </a:p>
          <a:p>
            <a:r>
              <a:rPr kumimoji="1" lang="en-US" altLang="zh-CN" dirty="0"/>
              <a:t>and Challenges in CSP Adoption. In RAID. 2014.</a:t>
            </a:r>
            <a:endParaRPr kumimoji="1"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539606122"/>
              </p:ext>
            </p:extLst>
          </p:nvPr>
        </p:nvGraphicFramePr>
        <p:xfrm>
          <a:off x="284163" y="2055734"/>
          <a:ext cx="8463642" cy="3378720"/>
        </p:xfrm>
        <a:graphic>
          <a:graphicData uri="http://schemas.openxmlformats.org/drawingml/2006/table">
            <a:tbl>
              <a:tblPr firstRow="1" bandRow="1">
                <a:tableStyleId>{5A111915-BE36-4E01-A7E5-04B1672EAD32}</a:tableStyleId>
              </a:tblPr>
              <a:tblGrid>
                <a:gridCol w="2821214"/>
                <a:gridCol w="2821214"/>
                <a:gridCol w="2821214"/>
              </a:tblGrid>
              <a:tr h="0">
                <a:tc>
                  <a:txBody>
                    <a:bodyPr/>
                    <a:lstStyle/>
                    <a:p>
                      <a:pPr algn="ctr"/>
                      <a:r>
                        <a:rPr lang="en-US" altLang="zh-CN" sz="2400" dirty="0" smtClean="0"/>
                        <a:t>Website</a:t>
                      </a:r>
                      <a:endParaRPr lang="zh-CN" altLang="en-US" sz="2400" dirty="0">
                        <a:solidFill>
                          <a:schemeClr val="tx1"/>
                        </a:solidFill>
                      </a:endParaRPr>
                    </a:p>
                  </a:txBody>
                  <a:tcPr>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Unsafe-inline</a:t>
                      </a:r>
                      <a:endParaRPr lang="zh-CN" altLang="en-US" sz="2400" dirty="0">
                        <a:solidFill>
                          <a:schemeClr val="tx1"/>
                        </a:solidFill>
                      </a:endParaRPr>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tcPr>
                </a:tc>
                <a:tc>
                  <a:txBody>
                    <a:bodyPr/>
                    <a:lstStyle/>
                    <a:p>
                      <a:pPr algn="ctr"/>
                      <a:r>
                        <a:rPr lang="en-US" altLang="zh-CN" sz="2400" dirty="0" smtClean="0"/>
                        <a:t>Unsafe-</a:t>
                      </a:r>
                      <a:r>
                        <a:rPr lang="en-US" altLang="zh-CN" sz="2400" dirty="0" err="1" smtClean="0"/>
                        <a:t>eval</a:t>
                      </a:r>
                      <a:endParaRPr lang="zh-CN" altLang="en-US" sz="2400" dirty="0">
                        <a:solidFill>
                          <a:schemeClr val="tx1"/>
                        </a:solidFill>
                      </a:endParaRPr>
                    </a:p>
                  </a:txBody>
                  <a:tcPr>
                    <a:lnL w="12700" cap="flat" cmpd="sng" algn="ctr">
                      <a:solidFill>
                        <a:srgbClr val="3E6802"/>
                      </a:solidFill>
                      <a:prstDash val="solid"/>
                      <a:round/>
                      <a:headEnd type="none" w="med" len="med"/>
                      <a:tailEnd type="none" w="med" len="med"/>
                    </a:lnL>
                  </a:tcPr>
                </a:tc>
              </a:tr>
              <a:tr h="486920">
                <a:tc>
                  <a:txBody>
                    <a:bodyPr/>
                    <a:lstStyle/>
                    <a:p>
                      <a:pPr lvl="1" algn="ctr"/>
                      <a:r>
                        <a:rPr lang="en-US" altLang="zh-CN" sz="2200" dirty="0" err="1" smtClean="0"/>
                        <a:t>facebook.com</a:t>
                      </a:r>
                      <a:endParaRPr lang="en-US" altLang="zh-CN" sz="2200" dirty="0" smtClean="0"/>
                    </a:p>
                  </a:txBody>
                  <a:tcPr>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solidFill>
                      <a:srgbClr val="FFFFFF"/>
                    </a:solidFill>
                  </a:tcPr>
                </a:tc>
              </a:tr>
              <a:tr h="486920">
                <a:tc>
                  <a:txBody>
                    <a:bodyPr/>
                    <a:lstStyle/>
                    <a:p>
                      <a:pPr lvl="1" algn="ctr"/>
                      <a:r>
                        <a:rPr lang="en-US" altLang="zh-CN" sz="2200" dirty="0" err="1" smtClean="0"/>
                        <a:t>twitter.com</a:t>
                      </a:r>
                      <a:endParaRPr lang="zh-CN" altLang="en-US" sz="2200" dirty="0" smtClean="0"/>
                    </a:p>
                  </a:txBody>
                  <a:tcPr>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chemeClr val="accent4">
                              <a:lumMod val="50000"/>
                            </a:schemeClr>
                          </a:solidFill>
                        </a:rPr>
                        <a:t>Disabled</a:t>
                      </a:r>
                      <a:endParaRPr lang="zh-CN" altLang="en-US" sz="2200" dirty="0">
                        <a:solidFill>
                          <a:schemeClr val="accent4">
                            <a:lumMod val="50000"/>
                          </a:schemeClr>
                        </a:solidFill>
                      </a:endParaRPr>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solidFill>
                      <a:srgbClr val="FFFFFF"/>
                    </a:solidFill>
                  </a:tcPr>
                </a:tc>
              </a:tr>
              <a:tr h="486920">
                <a:tc>
                  <a:txBody>
                    <a:bodyPr/>
                    <a:lstStyle/>
                    <a:p>
                      <a:pPr lvl="1" algn="ctr"/>
                      <a:r>
                        <a:rPr lang="en-US" altLang="zh-CN" sz="2200" dirty="0" err="1" smtClean="0"/>
                        <a:t>yandex.ru</a:t>
                      </a:r>
                      <a:r>
                        <a:rPr lang="en-US" altLang="zh-CN" sz="2200" dirty="0" smtClean="0"/>
                        <a:t> </a:t>
                      </a:r>
                    </a:p>
                  </a:txBody>
                  <a:tcPr>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solidFill>
                      <a:srgbClr val="FFFFFF"/>
                    </a:solidFill>
                  </a:tcPr>
                </a:tc>
              </a:tr>
              <a:tr h="486920">
                <a:tc>
                  <a:txBody>
                    <a:bodyPr/>
                    <a:lstStyle/>
                    <a:p>
                      <a:pPr lvl="1" algn="ctr"/>
                      <a:r>
                        <a:rPr lang="en-US" altLang="zh-CN" sz="2200" dirty="0" err="1" smtClean="0"/>
                        <a:t>mail.ru</a:t>
                      </a:r>
                      <a:endParaRPr lang="en-US" altLang="zh-CN" sz="2200" dirty="0" smtClean="0"/>
                    </a:p>
                  </a:txBody>
                  <a:tcPr>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b="1" kern="1200" dirty="0">
                        <a:solidFill>
                          <a:srgbClr val="FF2929"/>
                        </a:solidFill>
                        <a:latin typeface="+mn-lt"/>
                        <a:ea typeface="+mn-ea"/>
                        <a:cs typeface="+mn-cs"/>
                      </a:endParaRPr>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solidFill>
                      <a:srgbClr val="FFFFFF"/>
                    </a:solidFill>
                  </a:tcPr>
                </a:tc>
              </a:tr>
              <a:tr h="486920">
                <a:tc>
                  <a:txBody>
                    <a:bodyPr/>
                    <a:lstStyle/>
                    <a:p>
                      <a:pPr lvl="1" algn="ctr"/>
                      <a:r>
                        <a:rPr lang="en-US" altLang="zh-CN" sz="2200" dirty="0" err="1" smtClean="0"/>
                        <a:t>pinterest.com</a:t>
                      </a:r>
                      <a:endParaRPr lang="en-US" altLang="zh-CN" sz="2200" i="1" dirty="0" smtClean="0"/>
                    </a:p>
                  </a:txBody>
                  <a:tcPr>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solidFill>
                      <a:srgbClr val="FFFFFF"/>
                    </a:solidFill>
                  </a:tcPr>
                </a:tc>
              </a:tr>
              <a:tr h="486920">
                <a:tc>
                  <a:txBody>
                    <a:bodyPr/>
                    <a:lstStyle/>
                    <a:p>
                      <a:pPr lvl="1" algn="ctr"/>
                      <a:r>
                        <a:rPr lang="en-US" altLang="zh-CN" sz="2200" dirty="0" err="1" smtClean="0"/>
                        <a:t>alibaba.com</a:t>
                      </a:r>
                      <a:r>
                        <a:rPr lang="en-US" altLang="zh-CN" sz="2200" dirty="0" smtClean="0"/>
                        <a:t> </a:t>
                      </a:r>
                    </a:p>
                  </a:txBody>
                  <a:tcPr>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lnR w="12700" cap="flat" cmpd="sng" algn="ctr">
                      <a:solidFill>
                        <a:srgbClr val="3E6802"/>
                      </a:solidFill>
                      <a:prstDash val="solid"/>
                      <a:round/>
                      <a:headEnd type="none" w="med" len="med"/>
                      <a:tailEnd type="none" w="med" len="med"/>
                    </a:lnR>
                    <a:solidFill>
                      <a:srgbClr val="FFFFFF"/>
                    </a:solidFill>
                  </a:tcPr>
                </a:tc>
                <a:tc>
                  <a:txBody>
                    <a:bodyPr/>
                    <a:lstStyle/>
                    <a:p>
                      <a:pPr algn="ctr"/>
                      <a:r>
                        <a:rPr lang="en-US" altLang="zh-CN" sz="2200" dirty="0" smtClean="0">
                          <a:solidFill>
                            <a:srgbClr val="FF2929"/>
                          </a:solidFill>
                        </a:rPr>
                        <a:t>Enabled</a:t>
                      </a:r>
                      <a:endParaRPr lang="zh-CN" altLang="en-US" sz="2200" dirty="0">
                        <a:solidFill>
                          <a:srgbClr val="FF2929"/>
                        </a:solidFill>
                      </a:endParaRPr>
                    </a:p>
                  </a:txBody>
                  <a:tcPr>
                    <a:lnL w="12700" cap="flat" cmpd="sng" algn="ctr">
                      <a:solidFill>
                        <a:srgbClr val="3E6802"/>
                      </a:solidFill>
                      <a:prstDash val="solid"/>
                      <a:round/>
                      <a:headEnd type="none" w="med" len="med"/>
                      <a:tailEnd type="none" w="med" len="med"/>
                    </a:lnL>
                    <a:solidFill>
                      <a:srgbClr val="FFFFFF"/>
                    </a:solidFill>
                  </a:tcPr>
                </a:tc>
              </a:tr>
            </a:tbl>
          </a:graphicData>
        </a:graphic>
      </p:graphicFrame>
      <p:sp>
        <p:nvSpPr>
          <p:cNvPr id="7" name="文本框 6"/>
          <p:cNvSpPr txBox="1"/>
          <p:nvPr/>
        </p:nvSpPr>
        <p:spPr>
          <a:xfrm>
            <a:off x="2035919" y="5836470"/>
            <a:ext cx="5960173" cy="492443"/>
          </a:xfrm>
          <a:prstGeom prst="rect">
            <a:avLst/>
          </a:prstGeom>
          <a:noFill/>
        </p:spPr>
        <p:txBody>
          <a:bodyPr wrap="none" rtlCol="0">
            <a:spAutoFit/>
          </a:bodyPr>
          <a:lstStyle/>
          <a:p>
            <a:r>
              <a:rPr kumimoji="1" lang="en-US" altLang="zh-CN" sz="2600" dirty="0" smtClean="0"/>
              <a:t>Alexa Top 50 Websites with CSP Deployed.</a:t>
            </a:r>
            <a:endParaRPr kumimoji="1" lang="zh-CN" altLang="en-US" sz="2600" dirty="0"/>
          </a:p>
        </p:txBody>
      </p:sp>
      <p:sp>
        <p:nvSpPr>
          <p:cNvPr id="8" name="幻灯片编号占位符 7"/>
          <p:cNvSpPr>
            <a:spLocks noGrp="1"/>
          </p:cNvSpPr>
          <p:nvPr>
            <p:ph type="sldNum" sz="quarter" idx="12"/>
          </p:nvPr>
        </p:nvSpPr>
        <p:spPr/>
        <p:txBody>
          <a:bodyPr/>
          <a:lstStyle/>
          <a:p>
            <a:fld id="{36CE28E1-84E0-8148-A0A3-AC0385F819F2}" type="slidenum">
              <a:rPr kumimoji="1" lang="zh-CN" altLang="en-US" smtClean="0"/>
              <a:t>4</a:t>
            </a:fld>
            <a:endParaRPr kumimoji="1" lang="zh-CN" altLang="en-US"/>
          </a:p>
        </p:txBody>
      </p:sp>
    </p:spTree>
    <p:custDataLst>
      <p:tags r:id="rId1"/>
    </p:custDataLst>
    <p:extLst>
      <p:ext uri="{BB962C8B-B14F-4D97-AF65-F5344CB8AC3E}">
        <p14:creationId xmlns:p14="http://schemas.microsoft.com/office/powerpoint/2010/main" val="678625501"/>
      </p:ext>
    </p:extLst>
  </p:cSld>
  <p:clrMapOvr>
    <a:masterClrMapping/>
  </p:clrMapOvr>
  <mc:AlternateContent xmlns:mc="http://schemas.openxmlformats.org/markup-compatibility/2006" xmlns:p14="http://schemas.microsoft.com/office/powerpoint/2010/main">
    <mc:Choice Requires="p14">
      <p:transition spd="slow" p14:dur="2000" advTm="88"/>
    </mc:Choice>
    <mc:Fallback xmlns="">
      <p:transition xmlns:p14="http://schemas.microsoft.com/office/powerpoint/2010/main" spd="slow" advTm="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Limitation of Existing Works</a:t>
            </a:r>
            <a:endParaRPr kumimoji="1" lang="zh-CN" altLang="en-US" dirty="0"/>
          </a:p>
        </p:txBody>
      </p:sp>
      <p:sp>
        <p:nvSpPr>
          <p:cNvPr id="3" name="内容占位符 2"/>
          <p:cNvSpPr>
            <a:spLocks noGrp="1"/>
          </p:cNvSpPr>
          <p:nvPr>
            <p:ph idx="1"/>
          </p:nvPr>
        </p:nvSpPr>
        <p:spPr>
          <a:xfrm>
            <a:off x="284163" y="1903046"/>
            <a:ext cx="8293802" cy="4476262"/>
          </a:xfrm>
        </p:spPr>
        <p:txBody>
          <a:bodyPr>
            <a:normAutofit lnSpcReduction="10000"/>
          </a:bodyPr>
          <a:lstStyle/>
          <a:p>
            <a:r>
              <a:rPr kumimoji="1" lang="en-US" altLang="zh-CN" sz="3200" dirty="0" smtClean="0"/>
              <a:t>White-box approach: </a:t>
            </a:r>
            <a:r>
              <a:rPr kumimoji="1" lang="en-US" altLang="zh-CN" sz="3200" dirty="0" err="1" smtClean="0"/>
              <a:t>AutoCSP</a:t>
            </a:r>
            <a:r>
              <a:rPr kumimoji="1" lang="en-US" altLang="zh-CN" sz="3200" dirty="0" smtClean="0"/>
              <a:t> and </a:t>
            </a:r>
            <a:r>
              <a:rPr kumimoji="1" lang="en-US" altLang="zh-CN" sz="3200" dirty="0" err="1" smtClean="0"/>
              <a:t>deDacota</a:t>
            </a:r>
            <a:r>
              <a:rPr kumimoji="1" lang="en-US" altLang="zh-CN" sz="3200" dirty="0" smtClean="0"/>
              <a:t>.</a:t>
            </a:r>
          </a:p>
          <a:p>
            <a:pPr lvl="1"/>
            <a:r>
              <a:rPr kumimoji="1" lang="en-US" altLang="zh-CN" sz="3000" dirty="0" smtClean="0"/>
              <a:t>Require Server Modification.</a:t>
            </a:r>
          </a:p>
          <a:p>
            <a:r>
              <a:rPr kumimoji="1" lang="en-US" altLang="zh-CN" sz="3200" dirty="0" smtClean="0"/>
              <a:t>Black-box approach: </a:t>
            </a:r>
            <a:r>
              <a:rPr kumimoji="1" lang="en-US" altLang="zh-CN" sz="3200" dirty="0" err="1" smtClean="0"/>
              <a:t>autoCSP</a:t>
            </a:r>
            <a:r>
              <a:rPr kumimoji="1" lang="en-US" altLang="zh-CN" sz="3200" dirty="0"/>
              <a:t>.</a:t>
            </a:r>
            <a:r>
              <a:rPr kumimoji="1" lang="en-US" altLang="zh-CN" sz="3200" dirty="0" smtClean="0"/>
              <a:t> </a:t>
            </a:r>
          </a:p>
          <a:p>
            <a:pPr lvl="1"/>
            <a:r>
              <a:rPr kumimoji="1" lang="en-US" altLang="zh-CN" sz="3000" dirty="0" smtClean="0"/>
              <a:t>Serious compatibility issue.</a:t>
            </a:r>
            <a:endParaRPr kumimoji="1" lang="en-US" altLang="zh-CN" sz="3000" dirty="0"/>
          </a:p>
          <a:p>
            <a:r>
              <a:rPr kumimoji="1" lang="en-US" altLang="zh-CN" sz="3400" dirty="0" smtClean="0"/>
              <a:t>All these works don’t support eval scripts </a:t>
            </a:r>
            <a:r>
              <a:rPr kumimoji="1" lang="en-US" altLang="zh-CN" sz="3400" dirty="0"/>
              <a:t>and </a:t>
            </a:r>
            <a:r>
              <a:rPr kumimoji="1" lang="en-US" altLang="zh-CN" sz="3400" dirty="0" smtClean="0"/>
              <a:t>inline scripts generated during client-side execution.</a:t>
            </a:r>
          </a:p>
          <a:p>
            <a:pPr lvl="1"/>
            <a:r>
              <a:rPr kumimoji="1" lang="en-US" altLang="zh-CN" sz="2800" dirty="0" smtClean="0"/>
              <a:t>Sacrific</a:t>
            </a:r>
            <a:r>
              <a:rPr kumimoji="1" lang="en-US" altLang="zh-CN" sz="2600" dirty="0" smtClean="0"/>
              <a:t>ing security or compatibility.</a:t>
            </a:r>
            <a:endParaRPr kumimoji="1" lang="en-US" altLang="zh-CN" sz="2600" dirty="0"/>
          </a:p>
        </p:txBody>
      </p:sp>
      <p:sp>
        <p:nvSpPr>
          <p:cNvPr id="4" name="幻灯片编号占位符 3"/>
          <p:cNvSpPr>
            <a:spLocks noGrp="1"/>
          </p:cNvSpPr>
          <p:nvPr>
            <p:ph type="sldNum" sz="quarter" idx="12"/>
          </p:nvPr>
        </p:nvSpPr>
        <p:spPr/>
        <p:txBody>
          <a:bodyPr/>
          <a:lstStyle/>
          <a:p>
            <a:fld id="{36CE28E1-84E0-8148-A0A3-AC0385F819F2}" type="slidenum">
              <a:rPr kumimoji="1" lang="zh-CN" altLang="en-US" smtClean="0"/>
              <a:t>5</a:t>
            </a:fld>
            <a:endParaRPr kumimoji="1" lang="zh-CN" altLang="en-US"/>
          </a:p>
        </p:txBody>
      </p:sp>
    </p:spTree>
    <p:extLst>
      <p:ext uri="{BB962C8B-B14F-4D97-AF65-F5344CB8AC3E}">
        <p14:creationId xmlns:p14="http://schemas.microsoft.com/office/powerpoint/2010/main" val="1864952309"/>
      </p:ext>
    </p:extLst>
  </p:cSld>
  <p:clrMapOvr>
    <a:masterClrMapping/>
  </p:clrMapOvr>
  <mc:AlternateContent xmlns:mc="http://schemas.openxmlformats.org/markup-compatibility/2006" xmlns:p14="http://schemas.microsoft.com/office/powerpoint/2010/main">
    <mc:Choice Requires="p14">
      <p:transition spd="slow" p14:dur="2000" advTm="174"/>
    </mc:Choice>
    <mc:Fallback xmlns="">
      <p:transition xmlns:p14="http://schemas.microsoft.com/office/powerpoint/2010/main" spd="slow" advTm="174"/>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err="1" smtClean="0"/>
              <a:t>RoadMap</a:t>
            </a:r>
            <a:endParaRPr kumimoji="1" lang="zh-CN" altLang="en-US" dirty="0"/>
          </a:p>
        </p:txBody>
      </p:sp>
      <p:sp>
        <p:nvSpPr>
          <p:cNvPr id="3" name="内容占位符 2"/>
          <p:cNvSpPr>
            <a:spLocks noGrp="1"/>
          </p:cNvSpPr>
          <p:nvPr>
            <p:ph idx="1"/>
          </p:nvPr>
        </p:nvSpPr>
        <p:spPr>
          <a:xfrm>
            <a:off x="284163" y="2166815"/>
            <a:ext cx="7076747" cy="3992563"/>
          </a:xfrm>
        </p:spPr>
        <p:txBody>
          <a:bodyPr>
            <a:normAutofit lnSpcReduction="10000"/>
          </a:bodyPr>
          <a:lstStyle/>
          <a:p>
            <a:r>
              <a:rPr kumimoji="1" lang="en-US" altLang="zh-CN" sz="2800" dirty="0" smtClean="0"/>
              <a:t>CSP Background</a:t>
            </a:r>
            <a:endParaRPr kumimoji="1" lang="en-US" altLang="zh-CN" sz="2800" dirty="0"/>
          </a:p>
          <a:p>
            <a:r>
              <a:rPr kumimoji="1" lang="en-US" altLang="zh-CN" sz="2800" b="1" dirty="0" smtClean="0"/>
              <a:t>Architecture</a:t>
            </a:r>
          </a:p>
          <a:p>
            <a:r>
              <a:rPr kumimoji="1" lang="en-US" altLang="zh-CN" sz="2800" dirty="0" smtClean="0"/>
              <a:t>Design</a:t>
            </a:r>
          </a:p>
          <a:p>
            <a:pPr lvl="1"/>
            <a:r>
              <a:rPr kumimoji="1" lang="en-US" altLang="zh-CN" sz="2400" dirty="0" smtClean="0"/>
              <a:t>Template Mechanism</a:t>
            </a:r>
          </a:p>
          <a:p>
            <a:pPr lvl="1"/>
            <a:r>
              <a:rPr kumimoji="1" lang="en-US" altLang="zh-CN" sz="2400" dirty="0" smtClean="0"/>
              <a:t>Processing Scripts based on Templates</a:t>
            </a:r>
          </a:p>
          <a:p>
            <a:r>
              <a:rPr kumimoji="1" lang="en-US" altLang="zh-CN" sz="2800" dirty="0" smtClean="0"/>
              <a:t>Evaluation</a:t>
            </a:r>
          </a:p>
          <a:p>
            <a:r>
              <a:rPr kumimoji="1" lang="en-US" altLang="zh-CN" sz="2800" dirty="0" smtClean="0"/>
              <a:t>Conclusion</a:t>
            </a:r>
          </a:p>
        </p:txBody>
      </p:sp>
      <p:sp>
        <p:nvSpPr>
          <p:cNvPr id="4" name="幻灯片编号占位符 3"/>
          <p:cNvSpPr>
            <a:spLocks noGrp="1"/>
          </p:cNvSpPr>
          <p:nvPr>
            <p:ph type="sldNum" sz="quarter" idx="12"/>
          </p:nvPr>
        </p:nvSpPr>
        <p:spPr/>
        <p:txBody>
          <a:bodyPr/>
          <a:lstStyle/>
          <a:p>
            <a:fld id="{36CE28E1-84E0-8148-A0A3-AC0385F819F2}" type="slidenum">
              <a:rPr kumimoji="1" lang="zh-CN" altLang="en-US" smtClean="0"/>
              <a:t>6</a:t>
            </a:fld>
            <a:endParaRPr kumimoji="1" lang="zh-CN" altLang="en-US"/>
          </a:p>
        </p:txBody>
      </p:sp>
    </p:spTree>
    <p:extLst>
      <p:ext uri="{BB962C8B-B14F-4D97-AF65-F5344CB8AC3E}">
        <p14:creationId xmlns:p14="http://schemas.microsoft.com/office/powerpoint/2010/main" val="3223143055"/>
      </p:ext>
    </p:extLst>
  </p:cSld>
  <p:clrMapOvr>
    <a:masterClrMapping/>
  </p:clrMapOvr>
  <mc:AlternateContent xmlns:mc="http://schemas.openxmlformats.org/markup-compatibility/2006" xmlns:p14="http://schemas.microsoft.com/office/powerpoint/2010/main">
    <mc:Choice Requires="p14">
      <p:transition spd="slow" p14:dur="2000" advTm="652"/>
    </mc:Choice>
    <mc:Fallback xmlns="">
      <p:transition xmlns:p14="http://schemas.microsoft.com/office/powerpoint/2010/main" spd="slow" advTm="652"/>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Contributions</a:t>
            </a:r>
            <a:endParaRPr kumimoji="1" lang="zh-CN" altLang="en-US" dirty="0"/>
          </a:p>
        </p:txBody>
      </p:sp>
      <p:sp>
        <p:nvSpPr>
          <p:cNvPr id="3" name="内容占位符 2"/>
          <p:cNvSpPr>
            <a:spLocks noGrp="1"/>
          </p:cNvSpPr>
          <p:nvPr>
            <p:ph idx="1"/>
          </p:nvPr>
        </p:nvSpPr>
        <p:spPr>
          <a:xfrm>
            <a:off x="284161" y="1765920"/>
            <a:ext cx="8859839" cy="4215562"/>
          </a:xfrm>
          <a:ln>
            <a:noFill/>
          </a:ln>
        </p:spPr>
        <p:style>
          <a:lnRef idx="2">
            <a:schemeClr val="dk1"/>
          </a:lnRef>
          <a:fillRef idx="1">
            <a:schemeClr val="lt1"/>
          </a:fillRef>
          <a:effectRef idx="0">
            <a:schemeClr val="dk1"/>
          </a:effectRef>
          <a:fontRef idx="minor">
            <a:schemeClr val="dk1"/>
          </a:fontRef>
        </p:style>
        <p:txBody>
          <a:bodyPr>
            <a:noAutofit/>
          </a:bodyPr>
          <a:lstStyle/>
          <a:p>
            <a:r>
              <a:rPr kumimoji="1" lang="en-US" altLang="zh-CN" sz="2800" dirty="0" smtClean="0"/>
              <a:t>Black-box approach.</a:t>
            </a:r>
          </a:p>
          <a:p>
            <a:pPr lvl="1"/>
            <a:r>
              <a:rPr kumimoji="1" lang="en-US" altLang="zh-CN" sz="2600" dirty="0" smtClean="0"/>
              <a:t>No server modification.</a:t>
            </a:r>
          </a:p>
          <a:p>
            <a:pPr lvl="1"/>
            <a:r>
              <a:rPr kumimoji="1" lang="en-US" altLang="zh-CN" sz="2600" dirty="0" smtClean="0"/>
              <a:t>Support any server-side language.</a:t>
            </a:r>
          </a:p>
          <a:p>
            <a:r>
              <a:rPr kumimoji="1" lang="en-US" altLang="zh-CN" sz="2800" dirty="0" smtClean="0"/>
              <a:t>Allow </a:t>
            </a:r>
            <a:r>
              <a:rPr kumimoji="1" lang="en-US" altLang="zh-CN" sz="2800" b="1" dirty="0" smtClean="0"/>
              <a:t>unseen</a:t>
            </a:r>
            <a:r>
              <a:rPr kumimoji="1" lang="en-US" altLang="zh-CN" sz="2800" dirty="0" smtClean="0"/>
              <a:t>, </a:t>
            </a:r>
            <a:r>
              <a:rPr kumimoji="1" lang="en-US" altLang="zh-CN" sz="2800" b="1" dirty="0" smtClean="0"/>
              <a:t>benign</a:t>
            </a:r>
            <a:r>
              <a:rPr kumimoji="1" lang="en-US" altLang="zh-CN" sz="2800" dirty="0" smtClean="0"/>
              <a:t> scripts.</a:t>
            </a:r>
          </a:p>
          <a:p>
            <a:r>
              <a:rPr kumimoji="1" lang="en-US" altLang="zh-CN" sz="2800" dirty="0" smtClean="0"/>
              <a:t>Use CSP securely.</a:t>
            </a:r>
          </a:p>
          <a:p>
            <a:pPr lvl="1"/>
            <a:r>
              <a:rPr kumimoji="1" lang="en-US" altLang="zh-CN" sz="2600" dirty="0" smtClean="0"/>
              <a:t>Not specifying “unsafe-inline” or “unsafe-eval”.</a:t>
            </a:r>
          </a:p>
          <a:p>
            <a:r>
              <a:rPr kumimoji="1" lang="en-US" altLang="zh-CN" sz="2800" dirty="0" smtClean="0"/>
              <a:t>Securely transform all types of JS to be CSP compatible.</a:t>
            </a:r>
          </a:p>
          <a:p>
            <a:pPr lvl="1"/>
            <a:r>
              <a:rPr kumimoji="1" lang="en-US" altLang="zh-CN" sz="2600" dirty="0" smtClean="0"/>
              <a:t>None of existing works can achieve that.</a:t>
            </a:r>
          </a:p>
        </p:txBody>
      </p:sp>
      <p:sp>
        <p:nvSpPr>
          <p:cNvPr id="17" name="矩形 16"/>
          <p:cNvSpPr/>
          <p:nvPr/>
        </p:nvSpPr>
        <p:spPr>
          <a:xfrm>
            <a:off x="11302763" y="2926198"/>
            <a:ext cx="4572000" cy="492443"/>
          </a:xfrm>
          <a:prstGeom prst="rect">
            <a:avLst/>
          </a:prstGeom>
        </p:spPr>
        <p:txBody>
          <a:bodyPr>
            <a:spAutoFit/>
          </a:bodyPr>
          <a:lstStyle/>
          <a:p>
            <a:pPr lvl="1"/>
            <a:endParaRPr kumimoji="1" lang="en-US" altLang="zh-CN" sz="2600" dirty="0"/>
          </a:p>
        </p:txBody>
      </p:sp>
      <p:sp>
        <p:nvSpPr>
          <p:cNvPr id="5" name="幻灯片编号占位符 4"/>
          <p:cNvSpPr>
            <a:spLocks noGrp="1"/>
          </p:cNvSpPr>
          <p:nvPr>
            <p:ph type="sldNum" sz="quarter" idx="12"/>
          </p:nvPr>
        </p:nvSpPr>
        <p:spPr/>
        <p:txBody>
          <a:bodyPr/>
          <a:lstStyle/>
          <a:p>
            <a:fld id="{36CE28E1-84E0-8148-A0A3-AC0385F819F2}" type="slidenum">
              <a:rPr kumimoji="1" lang="zh-CN" altLang="en-US" smtClean="0"/>
              <a:t>7</a:t>
            </a:fld>
            <a:endParaRPr kumimoji="1" lang="zh-CN" altLang="en-US"/>
          </a:p>
        </p:txBody>
      </p:sp>
    </p:spTree>
    <p:custDataLst>
      <p:tags r:id="rId1"/>
    </p:custDataLst>
    <p:extLst>
      <p:ext uri="{BB962C8B-B14F-4D97-AF65-F5344CB8AC3E}">
        <p14:creationId xmlns:p14="http://schemas.microsoft.com/office/powerpoint/2010/main" val="3369152335"/>
      </p:ext>
    </p:extLst>
  </p:cSld>
  <p:clrMapOvr>
    <a:masterClrMapping/>
  </p:clrMapOvr>
  <mc:AlternateContent xmlns:mc="http://schemas.openxmlformats.org/markup-compatibility/2006" xmlns:p14="http://schemas.microsoft.com/office/powerpoint/2010/main">
    <mc:Choice Requires="p14">
      <p:transition spd="slow" p14:dur="2000" advTm="1911"/>
    </mc:Choice>
    <mc:Fallback xmlns="">
      <p:transition xmlns:p14="http://schemas.microsoft.com/office/powerpoint/2010/main" spd="slow" advTm="1911"/>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67142"/>
            <a:ext cx="9002882" cy="17817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p>
        </p:txBody>
      </p:sp>
      <p:pic>
        <p:nvPicPr>
          <p:cNvPr id="5" name="图片 4"/>
          <p:cNvPicPr>
            <a:picLocks noChangeAspect="1"/>
          </p:cNvPicPr>
          <p:nvPr/>
        </p:nvPicPr>
        <p:blipFill>
          <a:blip r:embed="rId4"/>
          <a:stretch>
            <a:fillRect/>
          </a:stretch>
        </p:blipFill>
        <p:spPr>
          <a:xfrm>
            <a:off x="136864" y="167143"/>
            <a:ext cx="5146332" cy="3202318"/>
          </a:xfrm>
          <a:prstGeom prst="rect">
            <a:avLst/>
          </a:prstGeom>
        </p:spPr>
      </p:pic>
      <p:pic>
        <p:nvPicPr>
          <p:cNvPr id="8" name="图片 7"/>
          <p:cNvPicPr>
            <a:picLocks noChangeAspect="1"/>
          </p:cNvPicPr>
          <p:nvPr/>
        </p:nvPicPr>
        <p:blipFill>
          <a:blip r:embed="rId5"/>
          <a:stretch>
            <a:fillRect/>
          </a:stretch>
        </p:blipFill>
        <p:spPr>
          <a:xfrm>
            <a:off x="3507276" y="3616437"/>
            <a:ext cx="5495606" cy="2986663"/>
          </a:xfrm>
          <a:prstGeom prst="rect">
            <a:avLst/>
          </a:prstGeom>
        </p:spPr>
      </p:pic>
      <p:sp>
        <p:nvSpPr>
          <p:cNvPr id="3" name="文本框 2"/>
          <p:cNvSpPr txBox="1"/>
          <p:nvPr/>
        </p:nvSpPr>
        <p:spPr>
          <a:xfrm>
            <a:off x="5780002" y="56713"/>
            <a:ext cx="2319364" cy="1077218"/>
          </a:xfrm>
          <a:prstGeom prst="rect">
            <a:avLst/>
          </a:prstGeom>
          <a:noFill/>
        </p:spPr>
        <p:txBody>
          <a:bodyPr wrap="square" rtlCol="0">
            <a:spAutoFit/>
          </a:bodyPr>
          <a:lstStyle/>
          <a:p>
            <a:pPr algn="ctr"/>
            <a:r>
              <a:rPr kumimoji="1" lang="en-US" altLang="zh-CN" sz="3200" b="1" dirty="0" smtClean="0"/>
              <a:t>CSPAutoGen Core Idea</a:t>
            </a:r>
            <a:endParaRPr kumimoji="1" lang="zh-CN" altLang="en-US" sz="3200" b="1" dirty="0"/>
          </a:p>
        </p:txBody>
      </p:sp>
      <p:grpSp>
        <p:nvGrpSpPr>
          <p:cNvPr id="17" name="组 16"/>
          <p:cNvGrpSpPr/>
          <p:nvPr/>
        </p:nvGrpSpPr>
        <p:grpSpPr>
          <a:xfrm>
            <a:off x="136864" y="1572152"/>
            <a:ext cx="8730987" cy="4016750"/>
            <a:chOff x="136864" y="1572152"/>
            <a:chExt cx="8730987" cy="4016750"/>
          </a:xfrm>
        </p:grpSpPr>
        <p:sp>
          <p:nvSpPr>
            <p:cNvPr id="10" name="文本框 9"/>
            <p:cNvSpPr txBox="1"/>
            <p:nvPr/>
          </p:nvSpPr>
          <p:spPr>
            <a:xfrm>
              <a:off x="136864" y="4471371"/>
              <a:ext cx="3316271"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en-US" altLang="zh-CN" sz="3200" b="1" dirty="0" smtClean="0"/>
                <a:t>Data in the codes are different.</a:t>
              </a:r>
              <a:endParaRPr kumimoji="1" lang="zh-CN" altLang="en-US" sz="3200" b="1" dirty="0"/>
            </a:p>
          </p:txBody>
        </p:sp>
        <p:sp>
          <p:nvSpPr>
            <p:cNvPr id="4" name="框架 3"/>
            <p:cNvSpPr/>
            <p:nvPr/>
          </p:nvSpPr>
          <p:spPr>
            <a:xfrm>
              <a:off x="3930734" y="4706327"/>
              <a:ext cx="4937117" cy="821254"/>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sp>
          <p:nvSpPr>
            <p:cNvPr id="11" name="框架 10"/>
            <p:cNvSpPr/>
            <p:nvPr/>
          </p:nvSpPr>
          <p:spPr>
            <a:xfrm>
              <a:off x="382995" y="1572152"/>
              <a:ext cx="4333888" cy="746104"/>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cxnSp>
          <p:nvCxnSpPr>
            <p:cNvPr id="12" name="直线箭头连接符 11"/>
            <p:cNvCxnSpPr>
              <a:stCxn id="10" idx="0"/>
            </p:cNvCxnSpPr>
            <p:nvPr/>
          </p:nvCxnSpPr>
          <p:spPr>
            <a:xfrm flipV="1">
              <a:off x="1795000" y="2319108"/>
              <a:ext cx="220762" cy="2152263"/>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3" name="直线箭头连接符 12"/>
            <p:cNvCxnSpPr>
              <a:endCxn id="4" idx="1"/>
            </p:cNvCxnSpPr>
            <p:nvPr/>
          </p:nvCxnSpPr>
          <p:spPr>
            <a:xfrm flipV="1">
              <a:off x="2015762" y="5116954"/>
              <a:ext cx="1914972" cy="471948"/>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pSp>
      <p:grpSp>
        <p:nvGrpSpPr>
          <p:cNvPr id="36" name="组 35"/>
          <p:cNvGrpSpPr/>
          <p:nvPr/>
        </p:nvGrpSpPr>
        <p:grpSpPr>
          <a:xfrm>
            <a:off x="10377" y="55256"/>
            <a:ext cx="8857475" cy="6486666"/>
            <a:chOff x="10377" y="55256"/>
            <a:chExt cx="8857475" cy="6486666"/>
          </a:xfrm>
        </p:grpSpPr>
        <p:sp>
          <p:nvSpPr>
            <p:cNvPr id="21" name="圆角矩形 20"/>
            <p:cNvSpPr/>
            <p:nvPr/>
          </p:nvSpPr>
          <p:spPr>
            <a:xfrm>
              <a:off x="10377" y="2257787"/>
              <a:ext cx="5029028" cy="1111674"/>
            </a:xfrm>
            <a:prstGeom prst="roundRect">
              <a:avLst/>
            </a:prstGeom>
            <a:noFill/>
            <a:ln w="57150" cmpd="sng">
              <a:solidFill>
                <a:srgbClr val="3E68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34" name="组 33"/>
            <p:cNvGrpSpPr/>
            <p:nvPr/>
          </p:nvGrpSpPr>
          <p:grpSpPr>
            <a:xfrm>
              <a:off x="10377" y="55256"/>
              <a:ext cx="8857475" cy="6486666"/>
              <a:chOff x="10377" y="55256"/>
              <a:chExt cx="8857475" cy="6486666"/>
            </a:xfrm>
          </p:grpSpPr>
          <p:sp>
            <p:nvSpPr>
              <p:cNvPr id="9" name="文本框 8"/>
              <p:cNvSpPr txBox="1"/>
              <p:nvPr/>
            </p:nvSpPr>
            <p:spPr>
              <a:xfrm>
                <a:off x="5353756" y="1241890"/>
                <a:ext cx="3514096"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en-US" altLang="zh-CN" sz="3200" b="1" dirty="0" smtClean="0"/>
                  <a:t>Code structures and logic are same.</a:t>
                </a:r>
                <a:endParaRPr kumimoji="1" lang="zh-CN" altLang="en-US" sz="3200" b="1" dirty="0"/>
              </a:p>
            </p:txBody>
          </p:sp>
          <p:sp>
            <p:nvSpPr>
              <p:cNvPr id="18" name="任意形状 17"/>
              <p:cNvSpPr/>
              <p:nvPr/>
            </p:nvSpPr>
            <p:spPr>
              <a:xfrm>
                <a:off x="10377" y="55256"/>
                <a:ext cx="3022786" cy="1177064"/>
              </a:xfrm>
              <a:custGeom>
                <a:avLst/>
                <a:gdLst>
                  <a:gd name="connsiteX0" fmla="*/ 1279711 w 3022786"/>
                  <a:gd name="connsiteY0" fmla="*/ 1113779 h 1177064"/>
                  <a:gd name="connsiteX1" fmla="*/ 1279711 w 3022786"/>
                  <a:gd name="connsiteY1" fmla="*/ 730819 h 1177064"/>
                  <a:gd name="connsiteX2" fmla="*/ 2489168 w 3022786"/>
                  <a:gd name="connsiteY2" fmla="*/ 609884 h 1177064"/>
                  <a:gd name="connsiteX3" fmla="*/ 2892320 w 3022786"/>
                  <a:gd name="connsiteY3" fmla="*/ 569573 h 1177064"/>
                  <a:gd name="connsiteX4" fmla="*/ 2771374 w 3022786"/>
                  <a:gd name="connsiteY4" fmla="*/ 105990 h 1177064"/>
                  <a:gd name="connsiteX5" fmla="*/ 191199 w 3022786"/>
                  <a:gd name="connsiteY5" fmla="*/ 85834 h 1177064"/>
                  <a:gd name="connsiteX6" fmla="*/ 312145 w 3022786"/>
                  <a:gd name="connsiteY6" fmla="*/ 1073467 h 1177064"/>
                  <a:gd name="connsiteX7" fmla="*/ 1279711 w 3022786"/>
                  <a:gd name="connsiteY7" fmla="*/ 1113779 h 117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2786" h="1177064">
                    <a:moveTo>
                      <a:pt x="1279711" y="1113779"/>
                    </a:moveTo>
                    <a:cubicBezTo>
                      <a:pt x="1440972" y="1056671"/>
                      <a:pt x="1078135" y="814801"/>
                      <a:pt x="1279711" y="730819"/>
                    </a:cubicBezTo>
                    <a:cubicBezTo>
                      <a:pt x="1481287" y="646836"/>
                      <a:pt x="2489168" y="609884"/>
                      <a:pt x="2489168" y="609884"/>
                    </a:cubicBezTo>
                    <a:cubicBezTo>
                      <a:pt x="2757936" y="583010"/>
                      <a:pt x="2845286" y="653555"/>
                      <a:pt x="2892320" y="569573"/>
                    </a:cubicBezTo>
                    <a:cubicBezTo>
                      <a:pt x="2939354" y="485591"/>
                      <a:pt x="3221561" y="186613"/>
                      <a:pt x="2771374" y="105990"/>
                    </a:cubicBezTo>
                    <a:cubicBezTo>
                      <a:pt x="2321187" y="25367"/>
                      <a:pt x="601070" y="-75412"/>
                      <a:pt x="191199" y="85834"/>
                    </a:cubicBezTo>
                    <a:cubicBezTo>
                      <a:pt x="-218672" y="247080"/>
                      <a:pt x="130726" y="908861"/>
                      <a:pt x="312145" y="1073467"/>
                    </a:cubicBezTo>
                    <a:cubicBezTo>
                      <a:pt x="493564" y="1238073"/>
                      <a:pt x="1118450" y="1170887"/>
                      <a:pt x="1279711" y="1113779"/>
                    </a:cubicBezTo>
                    <a:close/>
                  </a:path>
                </a:pathLst>
              </a:custGeom>
              <a:noFill/>
              <a:ln w="5715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任意形状 19"/>
              <p:cNvSpPr/>
              <p:nvPr/>
            </p:nvSpPr>
            <p:spPr>
              <a:xfrm>
                <a:off x="3453135" y="3488950"/>
                <a:ext cx="3022786" cy="1177064"/>
              </a:xfrm>
              <a:custGeom>
                <a:avLst/>
                <a:gdLst>
                  <a:gd name="connsiteX0" fmla="*/ 1279711 w 3022786"/>
                  <a:gd name="connsiteY0" fmla="*/ 1113779 h 1177064"/>
                  <a:gd name="connsiteX1" fmla="*/ 1279711 w 3022786"/>
                  <a:gd name="connsiteY1" fmla="*/ 730819 h 1177064"/>
                  <a:gd name="connsiteX2" fmla="*/ 2489168 w 3022786"/>
                  <a:gd name="connsiteY2" fmla="*/ 609884 h 1177064"/>
                  <a:gd name="connsiteX3" fmla="*/ 2892320 w 3022786"/>
                  <a:gd name="connsiteY3" fmla="*/ 569573 h 1177064"/>
                  <a:gd name="connsiteX4" fmla="*/ 2771374 w 3022786"/>
                  <a:gd name="connsiteY4" fmla="*/ 105990 h 1177064"/>
                  <a:gd name="connsiteX5" fmla="*/ 191199 w 3022786"/>
                  <a:gd name="connsiteY5" fmla="*/ 85834 h 1177064"/>
                  <a:gd name="connsiteX6" fmla="*/ 312145 w 3022786"/>
                  <a:gd name="connsiteY6" fmla="*/ 1073467 h 1177064"/>
                  <a:gd name="connsiteX7" fmla="*/ 1279711 w 3022786"/>
                  <a:gd name="connsiteY7" fmla="*/ 1113779 h 117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2786" h="1177064">
                    <a:moveTo>
                      <a:pt x="1279711" y="1113779"/>
                    </a:moveTo>
                    <a:cubicBezTo>
                      <a:pt x="1440972" y="1056671"/>
                      <a:pt x="1078135" y="814801"/>
                      <a:pt x="1279711" y="730819"/>
                    </a:cubicBezTo>
                    <a:cubicBezTo>
                      <a:pt x="1481287" y="646836"/>
                      <a:pt x="2489168" y="609884"/>
                      <a:pt x="2489168" y="609884"/>
                    </a:cubicBezTo>
                    <a:cubicBezTo>
                      <a:pt x="2757936" y="583010"/>
                      <a:pt x="2845286" y="653555"/>
                      <a:pt x="2892320" y="569573"/>
                    </a:cubicBezTo>
                    <a:cubicBezTo>
                      <a:pt x="2939354" y="485591"/>
                      <a:pt x="3221561" y="186613"/>
                      <a:pt x="2771374" y="105990"/>
                    </a:cubicBezTo>
                    <a:cubicBezTo>
                      <a:pt x="2321187" y="25367"/>
                      <a:pt x="601070" y="-75412"/>
                      <a:pt x="191199" y="85834"/>
                    </a:cubicBezTo>
                    <a:cubicBezTo>
                      <a:pt x="-218672" y="247080"/>
                      <a:pt x="130726" y="908861"/>
                      <a:pt x="312145" y="1073467"/>
                    </a:cubicBezTo>
                    <a:cubicBezTo>
                      <a:pt x="493564" y="1238073"/>
                      <a:pt x="1118450" y="1170887"/>
                      <a:pt x="1279711" y="1113779"/>
                    </a:cubicBezTo>
                    <a:close/>
                  </a:path>
                </a:pathLst>
              </a:custGeom>
              <a:noFill/>
              <a:ln w="5715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圆角矩形 21"/>
              <p:cNvSpPr/>
              <p:nvPr/>
            </p:nvSpPr>
            <p:spPr>
              <a:xfrm>
                <a:off x="3738036" y="5430248"/>
                <a:ext cx="5029028" cy="1111674"/>
              </a:xfrm>
              <a:prstGeom prst="roundRect">
                <a:avLst/>
              </a:prstGeom>
              <a:noFill/>
              <a:ln w="57150" cmpd="sng">
                <a:solidFill>
                  <a:srgbClr val="3E68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3" name="直线箭头连接符 22"/>
              <p:cNvCxnSpPr/>
              <p:nvPr/>
            </p:nvCxnSpPr>
            <p:spPr>
              <a:xfrm flipH="1" flipV="1">
                <a:off x="3033163" y="319246"/>
                <a:ext cx="4062319" cy="814685"/>
              </a:xfrm>
              <a:prstGeom prst="straightConnector1">
                <a:avLst/>
              </a:prstGeom>
              <a:ln w="76200" cmpd="sng">
                <a:solidFill>
                  <a:srgbClr val="3E6802"/>
                </a:solidFill>
                <a:tailEnd type="arrow"/>
              </a:ln>
            </p:spPr>
            <p:style>
              <a:lnRef idx="2">
                <a:schemeClr val="accent1"/>
              </a:lnRef>
              <a:fillRef idx="0">
                <a:schemeClr val="accent1"/>
              </a:fillRef>
              <a:effectRef idx="1">
                <a:schemeClr val="accent1"/>
              </a:effectRef>
              <a:fontRef idx="minor">
                <a:schemeClr val="tx1"/>
              </a:fontRef>
            </p:style>
          </p:cxnSp>
          <p:cxnSp>
            <p:nvCxnSpPr>
              <p:cNvPr id="25" name="直线箭头连接符 24"/>
              <p:cNvCxnSpPr>
                <a:stCxn id="9" idx="1"/>
              </p:cNvCxnSpPr>
              <p:nvPr/>
            </p:nvCxnSpPr>
            <p:spPr>
              <a:xfrm flipH="1">
                <a:off x="2701121" y="1780499"/>
                <a:ext cx="2652635" cy="477288"/>
              </a:xfrm>
              <a:prstGeom prst="straightConnector1">
                <a:avLst/>
              </a:prstGeom>
              <a:ln w="76200" cmpd="sng">
                <a:solidFill>
                  <a:srgbClr val="3E6802"/>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线箭头连接符 28"/>
              <p:cNvCxnSpPr/>
              <p:nvPr/>
            </p:nvCxnSpPr>
            <p:spPr>
              <a:xfrm flipH="1">
                <a:off x="5780003" y="2319108"/>
                <a:ext cx="695918" cy="1169842"/>
              </a:xfrm>
              <a:prstGeom prst="straightConnector1">
                <a:avLst/>
              </a:prstGeom>
              <a:ln w="76200" cmpd="sng">
                <a:solidFill>
                  <a:srgbClr val="3E6802"/>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线箭头连接符 31"/>
              <p:cNvCxnSpPr/>
              <p:nvPr/>
            </p:nvCxnSpPr>
            <p:spPr>
              <a:xfrm flipH="1">
                <a:off x="7538950" y="2446595"/>
                <a:ext cx="358563" cy="3101994"/>
              </a:xfrm>
              <a:prstGeom prst="straightConnector1">
                <a:avLst/>
              </a:prstGeom>
              <a:ln w="76200" cmpd="sng">
                <a:solidFill>
                  <a:srgbClr val="3E6802"/>
                </a:solidFill>
                <a:tailEnd type="arrow"/>
              </a:ln>
            </p:spPr>
            <p:style>
              <a:lnRef idx="2">
                <a:schemeClr val="accent1"/>
              </a:lnRef>
              <a:fillRef idx="0">
                <a:schemeClr val="accent1"/>
              </a:fillRef>
              <a:effectRef idx="1">
                <a:schemeClr val="accent1"/>
              </a:effectRef>
              <a:fontRef idx="minor">
                <a:schemeClr val="tx1"/>
              </a:fontRef>
            </p:style>
          </p:cxnSp>
        </p:grpSp>
      </p:grpSp>
      <p:sp>
        <p:nvSpPr>
          <p:cNvPr id="2" name="云形 1"/>
          <p:cNvSpPr/>
          <p:nvPr/>
        </p:nvSpPr>
        <p:spPr>
          <a:xfrm>
            <a:off x="804805" y="2568078"/>
            <a:ext cx="7510322" cy="287111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sz="3000" dirty="0" smtClean="0"/>
              <a:t>Core Idea:  build a template that infers scripts’ exact structures and types of contained data.</a:t>
            </a:r>
            <a:endParaRPr kumimoji="1" lang="zh-CN" altLang="en-US" sz="3000" dirty="0"/>
          </a:p>
        </p:txBody>
      </p:sp>
      <p:sp>
        <p:nvSpPr>
          <p:cNvPr id="37" name="幻灯片编号占位符 36"/>
          <p:cNvSpPr>
            <a:spLocks noGrp="1"/>
          </p:cNvSpPr>
          <p:nvPr>
            <p:ph type="sldNum" sz="quarter" idx="12"/>
          </p:nvPr>
        </p:nvSpPr>
        <p:spPr/>
        <p:txBody>
          <a:bodyPr/>
          <a:lstStyle/>
          <a:p>
            <a:fld id="{36CE28E1-84E0-8148-A0A3-AC0385F819F2}" type="slidenum">
              <a:rPr kumimoji="1" lang="zh-CN" altLang="en-US" smtClean="0"/>
              <a:t>8</a:t>
            </a:fld>
            <a:endParaRPr kumimoji="1" lang="zh-CN" altLang="en-US"/>
          </a:p>
        </p:txBody>
      </p:sp>
    </p:spTree>
    <p:custDataLst>
      <p:tags r:id="rId1"/>
    </p:custDataLst>
    <p:extLst>
      <p:ext uri="{BB962C8B-B14F-4D97-AF65-F5344CB8AC3E}">
        <p14:creationId xmlns:p14="http://schemas.microsoft.com/office/powerpoint/2010/main" val="2962092894"/>
      </p:ext>
    </p:extLst>
  </p:cSld>
  <p:clrMapOvr>
    <a:masterClrMapping/>
  </p:clrMapOvr>
  <mc:AlternateContent xmlns:mc="http://schemas.openxmlformats.org/markup-compatibility/2006" xmlns:p14="http://schemas.microsoft.com/office/powerpoint/2010/main">
    <mc:Choice Requires="p14">
      <p:transition spd="slow" p14:dur="2000" advTm="1603"/>
    </mc:Choice>
    <mc:Fallback xmlns="">
      <p:transition xmlns:p14="http://schemas.microsoft.com/office/powerpoint/2010/main" spd="slow" advTm="160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en-US" altLang="zh-CN" dirty="0" smtClean="0"/>
              <a:t>CSPAutoGen Architecture </a:t>
            </a:r>
            <a:endParaRPr kumimoji="1" lang="zh-CN" altLang="en-US" dirty="0"/>
          </a:p>
        </p:txBody>
      </p:sp>
      <p:pic>
        <p:nvPicPr>
          <p:cNvPr id="4" name="图片 3" descr="sprite-waf-fo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03" y="3167914"/>
            <a:ext cx="1601467" cy="1334556"/>
          </a:xfrm>
          <a:prstGeom prst="rect">
            <a:avLst/>
          </a:prstGeom>
        </p:spPr>
      </p:pic>
      <p:sp>
        <p:nvSpPr>
          <p:cNvPr id="5" name="文本框 4"/>
          <p:cNvSpPr txBox="1"/>
          <p:nvPr/>
        </p:nvSpPr>
        <p:spPr>
          <a:xfrm>
            <a:off x="2550568" y="1853182"/>
            <a:ext cx="5813602" cy="1015663"/>
          </a:xfrm>
          <a:prstGeom prst="rect">
            <a:avLst/>
          </a:prstGeom>
          <a:noFill/>
        </p:spPr>
        <p:txBody>
          <a:bodyPr wrap="square" rtlCol="0">
            <a:spAutoFit/>
          </a:bodyPr>
          <a:lstStyle/>
          <a:p>
            <a:pPr marL="514350" indent="-514350">
              <a:buAutoNum type="arabicPeriod"/>
            </a:pPr>
            <a:r>
              <a:rPr kumimoji="1" lang="en-US" altLang="zh-CN" sz="3000" dirty="0" smtClean="0">
                <a:latin typeface="Apple Symbols"/>
                <a:cs typeface="Apple Symbols"/>
              </a:rPr>
              <a:t>Training templates. </a:t>
            </a:r>
          </a:p>
          <a:p>
            <a:pPr marL="514350" indent="-514350">
              <a:buAutoNum type="arabicPeriod"/>
            </a:pPr>
            <a:r>
              <a:rPr kumimoji="1" lang="en-US" altLang="zh-CN" sz="3000" dirty="0" smtClean="0">
                <a:latin typeface="Apple Symbols"/>
                <a:cs typeface="Apple Symbols"/>
              </a:rPr>
              <a:t>Offline.</a:t>
            </a:r>
            <a:endParaRPr kumimoji="1" lang="zh-CN" altLang="en-US" sz="3000" dirty="0">
              <a:latin typeface="Apple Symbols"/>
              <a:cs typeface="Apple Symbols"/>
            </a:endParaRPr>
          </a:p>
        </p:txBody>
      </p:sp>
      <p:sp>
        <p:nvSpPr>
          <p:cNvPr id="31" name="文本框 30"/>
          <p:cNvSpPr txBox="1"/>
          <p:nvPr/>
        </p:nvSpPr>
        <p:spPr>
          <a:xfrm>
            <a:off x="619708" y="1930544"/>
            <a:ext cx="1730526" cy="1015663"/>
          </a:xfrm>
          <a:prstGeom prst="rect">
            <a:avLst/>
          </a:prstGeom>
          <a:noFill/>
        </p:spPr>
        <p:txBody>
          <a:bodyPr wrap="square" rtlCol="0">
            <a:spAutoFit/>
          </a:bodyPr>
          <a:lstStyle/>
          <a:p>
            <a:pPr algn="ctr"/>
            <a:r>
              <a:rPr kumimoji="1" lang="en-US" altLang="zh-CN" sz="3000" dirty="0" smtClean="0"/>
              <a:t>Training</a:t>
            </a:r>
          </a:p>
          <a:p>
            <a:pPr algn="ctr"/>
            <a:r>
              <a:rPr kumimoji="1" lang="en-US" altLang="zh-CN" sz="3000" dirty="0" smtClean="0"/>
              <a:t>Phase:</a:t>
            </a:r>
            <a:endParaRPr kumimoji="1" lang="zh-CN" altLang="en-US" sz="3000" dirty="0"/>
          </a:p>
        </p:txBody>
      </p:sp>
      <p:sp>
        <p:nvSpPr>
          <p:cNvPr id="32" name="文本框 31"/>
          <p:cNvSpPr txBox="1"/>
          <p:nvPr/>
        </p:nvSpPr>
        <p:spPr>
          <a:xfrm>
            <a:off x="619708" y="3301134"/>
            <a:ext cx="1730526" cy="1015663"/>
          </a:xfrm>
          <a:prstGeom prst="rect">
            <a:avLst/>
          </a:prstGeom>
          <a:noFill/>
        </p:spPr>
        <p:txBody>
          <a:bodyPr wrap="square" rtlCol="0">
            <a:spAutoFit/>
          </a:bodyPr>
          <a:lstStyle/>
          <a:p>
            <a:pPr algn="ctr"/>
            <a:r>
              <a:rPr kumimoji="1" lang="en-US" altLang="zh-CN" sz="3000" dirty="0" smtClean="0"/>
              <a:t>Rewriting Phase:</a:t>
            </a:r>
            <a:endParaRPr kumimoji="1" lang="zh-CN" altLang="en-US" sz="3000" dirty="0"/>
          </a:p>
        </p:txBody>
      </p:sp>
      <p:sp>
        <p:nvSpPr>
          <p:cNvPr id="34" name="文本框 33"/>
          <p:cNvSpPr txBox="1"/>
          <p:nvPr/>
        </p:nvSpPr>
        <p:spPr>
          <a:xfrm>
            <a:off x="660024" y="4844282"/>
            <a:ext cx="1730526" cy="1015663"/>
          </a:xfrm>
          <a:prstGeom prst="rect">
            <a:avLst/>
          </a:prstGeom>
          <a:noFill/>
        </p:spPr>
        <p:txBody>
          <a:bodyPr wrap="square" rtlCol="0">
            <a:spAutoFit/>
          </a:bodyPr>
          <a:lstStyle/>
          <a:p>
            <a:pPr algn="ctr"/>
            <a:r>
              <a:rPr kumimoji="1" lang="en-US" altLang="zh-CN" sz="3000" dirty="0" smtClean="0"/>
              <a:t>Runtime</a:t>
            </a:r>
          </a:p>
          <a:p>
            <a:pPr algn="ctr"/>
            <a:r>
              <a:rPr kumimoji="1" lang="en-US" altLang="zh-CN" sz="3000" dirty="0" smtClean="0"/>
              <a:t>Phase</a:t>
            </a:r>
            <a:endParaRPr kumimoji="1" lang="zh-CN" altLang="en-US" sz="3000" dirty="0"/>
          </a:p>
        </p:txBody>
      </p:sp>
      <p:cxnSp>
        <p:nvCxnSpPr>
          <p:cNvPr id="7" name="直线连接符 6"/>
          <p:cNvCxnSpPr/>
          <p:nvPr/>
        </p:nvCxnSpPr>
        <p:spPr>
          <a:xfrm>
            <a:off x="571474" y="3124140"/>
            <a:ext cx="8080007" cy="20156"/>
          </a:xfrm>
          <a:prstGeom prst="line">
            <a:avLst/>
          </a:prstGeom>
          <a:ln w="76200" cmpd="sng">
            <a:solidFill>
              <a:srgbClr val="008000"/>
            </a:solidFill>
            <a:prstDash val="dash"/>
          </a:ln>
        </p:spPr>
        <p:style>
          <a:lnRef idx="2">
            <a:schemeClr val="accent5"/>
          </a:lnRef>
          <a:fillRef idx="0">
            <a:schemeClr val="accent5"/>
          </a:fillRef>
          <a:effectRef idx="1">
            <a:schemeClr val="accent5"/>
          </a:effectRef>
          <a:fontRef idx="minor">
            <a:schemeClr val="tx1"/>
          </a:fontRef>
        </p:style>
      </p:cxnSp>
      <p:cxnSp>
        <p:nvCxnSpPr>
          <p:cNvPr id="35" name="直线连接符 34"/>
          <p:cNvCxnSpPr/>
          <p:nvPr/>
        </p:nvCxnSpPr>
        <p:spPr>
          <a:xfrm>
            <a:off x="571474" y="4796938"/>
            <a:ext cx="8080007" cy="20156"/>
          </a:xfrm>
          <a:prstGeom prst="line">
            <a:avLst/>
          </a:prstGeom>
          <a:ln w="76200" cmpd="sng">
            <a:solidFill>
              <a:srgbClr val="008000"/>
            </a:solidFill>
            <a:prstDash val="dash"/>
          </a:ln>
        </p:spPr>
        <p:style>
          <a:lnRef idx="2">
            <a:schemeClr val="accent5"/>
          </a:lnRef>
          <a:fillRef idx="0">
            <a:schemeClr val="accent5"/>
          </a:fillRef>
          <a:effectRef idx="1">
            <a:schemeClr val="accent5"/>
          </a:effectRef>
          <a:fontRef idx="minor">
            <a:schemeClr val="tx1"/>
          </a:fontRef>
        </p:style>
      </p:cxnSp>
      <p:sp>
        <p:nvSpPr>
          <p:cNvPr id="39" name="文本框 38"/>
          <p:cNvSpPr txBox="1"/>
          <p:nvPr/>
        </p:nvSpPr>
        <p:spPr>
          <a:xfrm>
            <a:off x="2550566" y="3250832"/>
            <a:ext cx="5069014" cy="1477328"/>
          </a:xfrm>
          <a:prstGeom prst="rect">
            <a:avLst/>
          </a:prstGeom>
          <a:noFill/>
        </p:spPr>
        <p:txBody>
          <a:bodyPr wrap="square" rtlCol="0">
            <a:spAutoFit/>
          </a:bodyPr>
          <a:lstStyle/>
          <a:p>
            <a:pPr marL="514350" indent="-514350">
              <a:buFont typeface="+mj-lt"/>
              <a:buAutoNum type="arabicPeriod"/>
            </a:pPr>
            <a:r>
              <a:rPr kumimoji="1" lang="en-US" altLang="zh-CN" sz="3000" dirty="0" smtClean="0">
                <a:latin typeface="Apple Symbols"/>
                <a:cs typeface="Apple Symbols"/>
              </a:rPr>
              <a:t>Rewrite webpage.</a:t>
            </a:r>
          </a:p>
          <a:p>
            <a:pPr marL="514350" indent="-514350">
              <a:buFont typeface="+mj-lt"/>
              <a:buAutoNum type="arabicPeriod"/>
            </a:pPr>
            <a:r>
              <a:rPr kumimoji="1" lang="en-US" altLang="zh-CN" sz="3000" dirty="0" smtClean="0">
                <a:latin typeface="Apple Symbols"/>
                <a:cs typeface="Apple Symbols"/>
              </a:rPr>
              <a:t>Inject CSP &amp; library.</a:t>
            </a:r>
          </a:p>
          <a:p>
            <a:pPr marL="514350" indent="-514350">
              <a:buFont typeface="+mj-lt"/>
              <a:buAutoNum type="arabicPeriod"/>
            </a:pPr>
            <a:r>
              <a:rPr kumimoji="1" lang="en-US" altLang="zh-CN" sz="3000" dirty="0" smtClean="0">
                <a:latin typeface="Apple Symbols"/>
                <a:cs typeface="Apple Symbols"/>
              </a:rPr>
              <a:t>Web application firewall (WAF).</a:t>
            </a:r>
          </a:p>
        </p:txBody>
      </p:sp>
      <p:pic>
        <p:nvPicPr>
          <p:cNvPr id="8" name="图片 7"/>
          <p:cNvPicPr>
            <a:picLocks noChangeAspect="1"/>
          </p:cNvPicPr>
          <p:nvPr/>
        </p:nvPicPr>
        <p:blipFill>
          <a:blip r:embed="rId4"/>
          <a:stretch>
            <a:fillRect/>
          </a:stretch>
        </p:blipFill>
        <p:spPr>
          <a:xfrm>
            <a:off x="6660913" y="1853136"/>
            <a:ext cx="1662941" cy="1145659"/>
          </a:xfrm>
          <a:prstGeom prst="rect">
            <a:avLst/>
          </a:prstGeom>
        </p:spPr>
      </p:pic>
      <p:pic>
        <p:nvPicPr>
          <p:cNvPr id="9" name="图片 8"/>
          <p:cNvPicPr>
            <a:picLocks noChangeAspect="1"/>
          </p:cNvPicPr>
          <p:nvPr/>
        </p:nvPicPr>
        <p:blipFill>
          <a:blip r:embed="rId5"/>
          <a:stretch>
            <a:fillRect/>
          </a:stretch>
        </p:blipFill>
        <p:spPr>
          <a:xfrm>
            <a:off x="6825950" y="5409357"/>
            <a:ext cx="1345364" cy="930720"/>
          </a:xfrm>
          <a:prstGeom prst="rect">
            <a:avLst/>
          </a:prstGeom>
        </p:spPr>
      </p:pic>
      <p:sp>
        <p:nvSpPr>
          <p:cNvPr id="46" name="文本框 45"/>
          <p:cNvSpPr txBox="1"/>
          <p:nvPr/>
        </p:nvSpPr>
        <p:spPr>
          <a:xfrm>
            <a:off x="2550568" y="4844282"/>
            <a:ext cx="5069012" cy="1477328"/>
          </a:xfrm>
          <a:prstGeom prst="rect">
            <a:avLst/>
          </a:prstGeom>
          <a:noFill/>
        </p:spPr>
        <p:txBody>
          <a:bodyPr wrap="square" rtlCol="0">
            <a:spAutoFit/>
          </a:bodyPr>
          <a:lstStyle/>
          <a:p>
            <a:pPr marL="514350" indent="-514350">
              <a:buAutoNum type="arabicPeriod"/>
            </a:pPr>
            <a:r>
              <a:rPr kumimoji="1" lang="en-US" altLang="zh-CN" sz="3000" dirty="0" smtClean="0">
                <a:latin typeface="Apple Symbols"/>
                <a:cs typeface="Apple Symbols"/>
              </a:rPr>
              <a:t>Handle dynamic scripts. </a:t>
            </a:r>
          </a:p>
          <a:p>
            <a:pPr marL="514350" indent="-514350">
              <a:buAutoNum type="arabicPeriod"/>
            </a:pPr>
            <a:r>
              <a:rPr kumimoji="1" lang="en-US" altLang="zh-CN" sz="3000" dirty="0" smtClean="0">
                <a:latin typeface="Apple Symbols"/>
                <a:cs typeface="Apple Symbols"/>
              </a:rPr>
              <a:t>Handle runtime-included scripts.</a:t>
            </a:r>
          </a:p>
          <a:p>
            <a:pPr marL="514350" indent="-514350">
              <a:buAutoNum type="arabicPeriod"/>
            </a:pPr>
            <a:r>
              <a:rPr kumimoji="1" lang="en-US" altLang="zh-CN" sz="3000" dirty="0" smtClean="0">
                <a:latin typeface="Apple Symbols"/>
                <a:cs typeface="Apple Symbols"/>
              </a:rPr>
              <a:t>Browser.</a:t>
            </a:r>
            <a:endParaRPr kumimoji="1" lang="zh-CN" altLang="en-US" sz="3000" dirty="0">
              <a:latin typeface="Apple Symbols"/>
              <a:cs typeface="Apple Symbols"/>
            </a:endParaRPr>
          </a:p>
        </p:txBody>
      </p:sp>
      <p:sp>
        <p:nvSpPr>
          <p:cNvPr id="12" name="圆角矩形 11"/>
          <p:cNvSpPr/>
          <p:nvPr/>
        </p:nvSpPr>
        <p:spPr>
          <a:xfrm>
            <a:off x="571474" y="1853136"/>
            <a:ext cx="8080007" cy="1145659"/>
          </a:xfrm>
          <a:prstGeom prst="roundRect">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53" name="圆角矩形 52"/>
          <p:cNvSpPr/>
          <p:nvPr/>
        </p:nvSpPr>
        <p:spPr>
          <a:xfrm>
            <a:off x="571474" y="3318323"/>
            <a:ext cx="8080007" cy="1371349"/>
          </a:xfrm>
          <a:prstGeom prst="roundRect">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54" name="圆角矩形 53"/>
          <p:cNvSpPr/>
          <p:nvPr/>
        </p:nvSpPr>
        <p:spPr>
          <a:xfrm>
            <a:off x="571474" y="4941384"/>
            <a:ext cx="8080007" cy="1609242"/>
          </a:xfrm>
          <a:prstGeom prst="roundRect">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13" name="幻灯片编号占位符 12"/>
          <p:cNvSpPr>
            <a:spLocks noGrp="1"/>
          </p:cNvSpPr>
          <p:nvPr>
            <p:ph type="sldNum" sz="quarter" idx="12"/>
          </p:nvPr>
        </p:nvSpPr>
        <p:spPr/>
        <p:txBody>
          <a:bodyPr/>
          <a:lstStyle/>
          <a:p>
            <a:fld id="{36CE28E1-84E0-8148-A0A3-AC0385F819F2}" type="slidenum">
              <a:rPr kumimoji="1" lang="zh-CN" altLang="en-US" smtClean="0"/>
              <a:t>9</a:t>
            </a:fld>
            <a:endParaRPr kumimoji="1" lang="zh-CN" altLang="en-US"/>
          </a:p>
        </p:txBody>
      </p:sp>
    </p:spTree>
    <p:extLst>
      <p:ext uri="{BB962C8B-B14F-4D97-AF65-F5344CB8AC3E}">
        <p14:creationId xmlns:p14="http://schemas.microsoft.com/office/powerpoint/2010/main" val="3059972364"/>
      </p:ext>
    </p:extLst>
  </p:cSld>
  <p:clrMapOvr>
    <a:masterClrMapping/>
  </p:clrMapOvr>
  <mc:AlternateContent xmlns:mc="http://schemas.openxmlformats.org/markup-compatibility/2006" xmlns:p14="http://schemas.microsoft.com/office/powerpoint/2010/main">
    <mc:Choice Requires="p14">
      <p:transition spd="slow" p14:dur="2000" advTm="141741"/>
    </mc:Choice>
    <mc:Fallback xmlns="">
      <p:transition xmlns:p14="http://schemas.microsoft.com/office/powerpoint/2010/main" spd="slow" advTm="14174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2"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3" grpId="1" animBg="1"/>
      <p:bldP spid="53" grpId="2" animBg="1"/>
      <p:bldP spid="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0.1"/>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3|0.3|0.3|0.2|0.1"/>
</p:tagLst>
</file>

<file path=ppt/tags/tag4.xml><?xml version="1.0" encoding="utf-8"?>
<p:tagLst xmlns:a="http://schemas.openxmlformats.org/drawingml/2006/main" xmlns:r="http://schemas.openxmlformats.org/officeDocument/2006/relationships" xmlns:p="http://schemas.openxmlformats.org/presentationml/2006/main">
  <p:tag name="TIMING" val="|0.4|0.3|0.4"/>
</p:tagLst>
</file>

<file path=ppt/tags/tag5.xml><?xml version="1.0" encoding="utf-8"?>
<p:tagLst xmlns:a="http://schemas.openxmlformats.org/drawingml/2006/main" xmlns:r="http://schemas.openxmlformats.org/officeDocument/2006/relationships" xmlns:p="http://schemas.openxmlformats.org/presentationml/2006/main">
  <p:tag name="TIMING" val="|0.3|0.3|0.3|0.2|0.1"/>
</p:tagLst>
</file>

<file path=ppt/theme/theme1.xml><?xml version="1.0" encoding="utf-8"?>
<a:theme xmlns:a="http://schemas.openxmlformats.org/drawingml/2006/main" name="光谱">
  <a:themeElements>
    <a:clrScheme name="光谱">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光谱">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光谱">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光谱.thmx</Template>
  <TotalTime>15750</TotalTime>
  <Words>3391</Words>
  <Application>Microsoft Macintosh PowerPoint</Application>
  <PresentationFormat>全屏显示(4:3)</PresentationFormat>
  <Paragraphs>650</Paragraphs>
  <Slides>35</Slides>
  <Notes>34</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光谱</vt:lpstr>
      <vt:lpstr>CSPAutoGen: Black-box Enforcement of Content Security Policy upon Real-world Websites</vt:lpstr>
      <vt:lpstr>RoadMap</vt:lpstr>
      <vt:lpstr>Content Security Policy (CSP)</vt:lpstr>
      <vt:lpstr>CSP Server Deployment Rate is Low</vt:lpstr>
      <vt:lpstr>Limitation of Existing Works</vt:lpstr>
      <vt:lpstr>RoadMap</vt:lpstr>
      <vt:lpstr>Contributions</vt:lpstr>
      <vt:lpstr>PowerPoint 演示文稿</vt:lpstr>
      <vt:lpstr>CSPAutoGen Architecture </vt:lpstr>
      <vt:lpstr>CSPAutoGen Architecture  (Training Phase)</vt:lpstr>
      <vt:lpstr>CSPAutoGen Architecture  (Rewriting &amp; Runtime Phase)</vt:lpstr>
      <vt:lpstr>RoadMap</vt:lpstr>
      <vt:lpstr>Design: Template Mechanism</vt:lpstr>
      <vt:lpstr>Design: Type System</vt:lpstr>
      <vt:lpstr>Design: Script Processing</vt:lpstr>
      <vt:lpstr>Design: Dynamics Scripts</vt:lpstr>
      <vt:lpstr>PowerPoint 演示文稿</vt:lpstr>
      <vt:lpstr>Design: Dynamics Scripts (Cont.)</vt:lpstr>
      <vt:lpstr>RoadMap</vt:lpstr>
      <vt:lpstr>Evaluation:  Robustness on Unseen Webpages</vt:lpstr>
      <vt:lpstr>Evaluation:  Robustness Over Time. </vt:lpstr>
      <vt:lpstr>Evaluation:  Performance Overhead</vt:lpstr>
      <vt:lpstr>Evaluation: Compatibility</vt:lpstr>
      <vt:lpstr>Conclusion</vt:lpstr>
      <vt:lpstr>PowerPoint 演示文稿</vt:lpstr>
      <vt:lpstr>Design: Pre-included Inline Scripts </vt:lpstr>
      <vt:lpstr>Design: Runtime-included Inline JavaScript</vt:lpstr>
      <vt:lpstr>PowerPoint 演示文稿</vt:lpstr>
      <vt:lpstr>Design: Non-nested Object</vt:lpstr>
      <vt:lpstr>Evaluation: Security</vt:lpstr>
      <vt:lpstr>Design: Template Design Principles</vt:lpstr>
      <vt:lpstr>No Effective Black-box Enforcement</vt:lpstr>
      <vt:lpstr>Deployment</vt:lpstr>
      <vt:lpstr>Evaluation:  Robustness Over Time. </vt:lpstr>
      <vt:lpstr>Goals and Contributions</vt:lpstr>
    </vt:vector>
  </TitlesOfParts>
  <Company>Northwestern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CSPAutoGen: Black-box Enforcement of Content Security Policy upon Real-world Websites</dc:title>
  <dc:creator>Pan Xiang</dc:creator>
  <cp:lastModifiedBy>Xiang Pan</cp:lastModifiedBy>
  <cp:revision>713</cp:revision>
  <dcterms:created xsi:type="dcterms:W3CDTF">2016-03-14T15:22:09Z</dcterms:created>
  <dcterms:modified xsi:type="dcterms:W3CDTF">2016-10-26T08:28:47Z</dcterms:modified>
</cp:coreProperties>
</file>