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3"/>
  </p:notesMasterIdLst>
  <p:handoutMasterIdLst>
    <p:handoutMasterId r:id="rId34"/>
  </p:handoutMasterIdLst>
  <p:sldIdLst>
    <p:sldId id="313" r:id="rId2"/>
    <p:sldId id="656" r:id="rId3"/>
    <p:sldId id="657" r:id="rId4"/>
    <p:sldId id="654" r:id="rId5"/>
    <p:sldId id="659" r:id="rId6"/>
    <p:sldId id="617" r:id="rId7"/>
    <p:sldId id="618" r:id="rId8"/>
    <p:sldId id="596" r:id="rId9"/>
    <p:sldId id="653" r:id="rId10"/>
    <p:sldId id="642" r:id="rId11"/>
    <p:sldId id="660" r:id="rId12"/>
    <p:sldId id="621" r:id="rId13"/>
    <p:sldId id="602" r:id="rId14"/>
    <p:sldId id="623" r:id="rId15"/>
    <p:sldId id="603" r:id="rId16"/>
    <p:sldId id="645" r:id="rId17"/>
    <p:sldId id="605" r:id="rId18"/>
    <p:sldId id="606" r:id="rId19"/>
    <p:sldId id="607" r:id="rId20"/>
    <p:sldId id="646" r:id="rId21"/>
    <p:sldId id="608" r:id="rId22"/>
    <p:sldId id="624" r:id="rId23"/>
    <p:sldId id="609" r:id="rId24"/>
    <p:sldId id="610" r:id="rId25"/>
    <p:sldId id="611" r:id="rId26"/>
    <p:sldId id="630" r:id="rId27"/>
    <p:sldId id="631" r:id="rId28"/>
    <p:sldId id="648" r:id="rId29"/>
    <p:sldId id="647" r:id="rId30"/>
    <p:sldId id="638" r:id="rId31"/>
    <p:sldId id="658" r:id="rId32"/>
  </p:sldIdLst>
  <p:sldSz cx="9144000" cy="6858000" type="screen4x3"/>
  <p:notesSz cx="6997700" cy="9271000"/>
  <p:defaultTextStyle>
    <a:defPPr>
      <a:defRPr lang="zh-CN"/>
    </a:defPPr>
    <a:lvl1pPr algn="l" rtl="0" fontAlgn="base">
      <a:spcBef>
        <a:spcPct val="0"/>
      </a:spcBef>
      <a:spcAft>
        <a:spcPct val="0"/>
      </a:spcAft>
      <a:defRPr sz="2800" i="1" kern="1200">
        <a:solidFill>
          <a:schemeClr val="folHlink"/>
        </a:solidFill>
        <a:latin typeface="Arial" charset="0"/>
        <a:ea typeface="宋体" charset="-122"/>
        <a:cs typeface="Arial" charset="0"/>
      </a:defRPr>
    </a:lvl1pPr>
    <a:lvl2pPr marL="457200" algn="l" rtl="0" fontAlgn="base">
      <a:spcBef>
        <a:spcPct val="0"/>
      </a:spcBef>
      <a:spcAft>
        <a:spcPct val="0"/>
      </a:spcAft>
      <a:defRPr sz="2800" i="1" kern="1200">
        <a:solidFill>
          <a:schemeClr val="folHlink"/>
        </a:solidFill>
        <a:latin typeface="Arial" charset="0"/>
        <a:ea typeface="宋体" charset="-122"/>
        <a:cs typeface="Arial" charset="0"/>
      </a:defRPr>
    </a:lvl2pPr>
    <a:lvl3pPr marL="914400" algn="l" rtl="0" fontAlgn="base">
      <a:spcBef>
        <a:spcPct val="0"/>
      </a:spcBef>
      <a:spcAft>
        <a:spcPct val="0"/>
      </a:spcAft>
      <a:defRPr sz="2800" i="1" kern="1200">
        <a:solidFill>
          <a:schemeClr val="folHlink"/>
        </a:solidFill>
        <a:latin typeface="Arial" charset="0"/>
        <a:ea typeface="宋体" charset="-122"/>
        <a:cs typeface="Arial" charset="0"/>
      </a:defRPr>
    </a:lvl3pPr>
    <a:lvl4pPr marL="1371600" algn="l" rtl="0" fontAlgn="base">
      <a:spcBef>
        <a:spcPct val="0"/>
      </a:spcBef>
      <a:spcAft>
        <a:spcPct val="0"/>
      </a:spcAft>
      <a:defRPr sz="2800" i="1" kern="1200">
        <a:solidFill>
          <a:schemeClr val="folHlink"/>
        </a:solidFill>
        <a:latin typeface="Arial" charset="0"/>
        <a:ea typeface="宋体" charset="-122"/>
        <a:cs typeface="Arial" charset="0"/>
      </a:defRPr>
    </a:lvl4pPr>
    <a:lvl5pPr marL="1828800" algn="l" rtl="0" fontAlgn="base">
      <a:spcBef>
        <a:spcPct val="0"/>
      </a:spcBef>
      <a:spcAft>
        <a:spcPct val="0"/>
      </a:spcAft>
      <a:defRPr sz="2800" i="1" kern="1200">
        <a:solidFill>
          <a:schemeClr val="folHlink"/>
        </a:solidFill>
        <a:latin typeface="Arial" charset="0"/>
        <a:ea typeface="宋体" charset="-122"/>
        <a:cs typeface="Arial" charset="0"/>
      </a:defRPr>
    </a:lvl5pPr>
    <a:lvl6pPr marL="2286000" algn="l" defTabSz="914400" rtl="0" eaLnBrk="1" latinLnBrk="0" hangingPunct="1">
      <a:defRPr sz="2800" i="1" kern="1200">
        <a:solidFill>
          <a:schemeClr val="folHlink"/>
        </a:solidFill>
        <a:latin typeface="Arial" charset="0"/>
        <a:ea typeface="宋体" charset="-122"/>
        <a:cs typeface="Arial" charset="0"/>
      </a:defRPr>
    </a:lvl6pPr>
    <a:lvl7pPr marL="2743200" algn="l" defTabSz="914400" rtl="0" eaLnBrk="1" latinLnBrk="0" hangingPunct="1">
      <a:defRPr sz="2800" i="1" kern="1200">
        <a:solidFill>
          <a:schemeClr val="folHlink"/>
        </a:solidFill>
        <a:latin typeface="Arial" charset="0"/>
        <a:ea typeface="宋体" charset="-122"/>
        <a:cs typeface="Arial" charset="0"/>
      </a:defRPr>
    </a:lvl7pPr>
    <a:lvl8pPr marL="3200400" algn="l" defTabSz="914400" rtl="0" eaLnBrk="1" latinLnBrk="0" hangingPunct="1">
      <a:defRPr sz="2800" i="1" kern="1200">
        <a:solidFill>
          <a:schemeClr val="folHlink"/>
        </a:solidFill>
        <a:latin typeface="Arial" charset="0"/>
        <a:ea typeface="宋体" charset="-122"/>
        <a:cs typeface="Arial" charset="0"/>
      </a:defRPr>
    </a:lvl8pPr>
    <a:lvl9pPr marL="3657600" algn="l" defTabSz="914400" rtl="0" eaLnBrk="1" latinLnBrk="0" hangingPunct="1">
      <a:defRPr sz="2800" i="1" kern="1200">
        <a:solidFill>
          <a:schemeClr val="folHlink"/>
        </a:solidFill>
        <a:latin typeface="Arial" charset="0"/>
        <a:ea typeface="宋体" charset="-122"/>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3300"/>
    <a:srgbClr val="3399FF"/>
    <a:srgbClr val="CC3300"/>
    <a:srgbClr val="000099"/>
    <a:srgbClr val="009900"/>
    <a:srgbClr val="FF7C8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9" autoAdjust="0"/>
    <p:restoredTop sz="82117" autoAdjust="0"/>
  </p:normalViewPr>
  <p:slideViewPr>
    <p:cSldViewPr>
      <p:cViewPr varScale="1">
        <p:scale>
          <a:sx n="48" d="100"/>
          <a:sy n="48" d="100"/>
        </p:scale>
        <p:origin x="1181" y="77"/>
      </p:cViewPr>
      <p:guideLst>
        <p:guide orient="horz" pos="2160"/>
        <p:guide pos="2880"/>
      </p:guideLst>
    </p:cSldViewPr>
  </p:slideViewPr>
  <p:outlineViewPr>
    <p:cViewPr>
      <p:scale>
        <a:sx n="33" d="100"/>
        <a:sy n="33" d="100"/>
      </p:scale>
      <p:origin x="48" y="7812"/>
    </p:cViewPr>
  </p:outlineViewPr>
  <p:notesTextViewPr>
    <p:cViewPr>
      <p:scale>
        <a:sx n="100" d="100"/>
        <a:sy n="100" d="100"/>
      </p:scale>
      <p:origin x="0" y="0"/>
    </p:cViewPr>
  </p:notesTextViewPr>
  <p:sorterViewPr>
    <p:cViewPr>
      <p:scale>
        <a:sx n="66" d="100"/>
        <a:sy n="66" d="100"/>
      </p:scale>
      <p:origin x="0" y="-163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24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p>
        </p:txBody>
      </p:sp>
      <p:sp>
        <p:nvSpPr>
          <p:cNvPr id="2324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p>
        </p:txBody>
      </p:sp>
      <p:sp>
        <p:nvSpPr>
          <p:cNvPr id="232452"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p>
        </p:txBody>
      </p:sp>
      <p:sp>
        <p:nvSpPr>
          <p:cNvPr id="232453"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fld id="{E9BF452F-3607-4962-9F87-8984A45BF46F}" type="slidenum">
              <a:rPr lang="en-US"/>
              <a:pPr>
                <a:defRPr/>
              </a:pPr>
              <a:t>‹#›</a:t>
            </a:fld>
            <a:endParaRPr lang="en-US"/>
          </a:p>
        </p:txBody>
      </p:sp>
    </p:spTree>
    <p:extLst>
      <p:ext uri="{BB962C8B-B14F-4D97-AF65-F5344CB8AC3E}">
        <p14:creationId xmlns:p14="http://schemas.microsoft.com/office/powerpoint/2010/main" val="1696916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ltLang="zh-CN"/>
          </a:p>
        </p:txBody>
      </p:sp>
      <p:sp>
        <p:nvSpPr>
          <p:cNvPr id="3075"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ltLang="zh-CN"/>
          </a:p>
        </p:txBody>
      </p:sp>
      <p:sp>
        <p:nvSpPr>
          <p:cNvPr id="16388"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ltLang="zh-CN"/>
          </a:p>
        </p:txBody>
      </p:sp>
      <p:sp>
        <p:nvSpPr>
          <p:cNvPr id="3079" name="Rectangle 7"/>
          <p:cNvSpPr>
            <a:spLocks noGrp="1" noChangeArrowheads="1"/>
          </p:cNvSpPr>
          <p:nvPr>
            <p:ph type="sldNum" sz="quarter" idx="5"/>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fld id="{2881F531-E032-4645-AAFA-AE77675FB02F}" type="slidenum">
              <a:rPr lang="en-US" altLang="zh-CN"/>
              <a:pPr>
                <a:defRPr/>
              </a:pPr>
              <a:t>‹#›</a:t>
            </a:fld>
            <a:endParaRPr lang="en-US" altLang="zh-CN"/>
          </a:p>
        </p:txBody>
      </p:sp>
    </p:spTree>
    <p:extLst>
      <p:ext uri="{BB962C8B-B14F-4D97-AF65-F5344CB8AC3E}">
        <p14:creationId xmlns:p14="http://schemas.microsoft.com/office/powerpoint/2010/main" val="24588539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01D41A06-6C88-4E98-95EA-8D680EFFAEC7}" type="slidenum">
              <a:rPr lang="en-US" altLang="zh-CN" smtClean="0">
                <a:latin typeface="Arial" charset="0"/>
                <a:ea typeface="宋体" charset="-122"/>
              </a:rPr>
              <a:pPr/>
              <a:t>1</a:t>
            </a:fld>
            <a:endParaRPr lang="en-US" altLang="zh-CN" smtClean="0">
              <a:latin typeface="Arial" charset="0"/>
              <a:ea typeface="宋体" charset="-122"/>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r>
              <a:rPr lang="en-US" altLang="zh-CN" smtClean="0">
                <a:latin typeface="Arial" charset="0"/>
                <a:ea typeface="宋体" charset="-122"/>
              </a:rPr>
              <a:t/>
            </a:r>
            <a:br>
              <a:rPr lang="en-US" altLang="zh-CN" smtClean="0">
                <a:latin typeface="Arial" charset="0"/>
                <a:ea typeface="宋体" charset="-122"/>
              </a:rPr>
            </a:br>
            <a:endParaRPr lang="en-US" altLang="zh-CN" smtClean="0">
              <a:latin typeface="Arial" charset="0"/>
              <a:ea typeface="宋体" charset="-122"/>
            </a:endParaRPr>
          </a:p>
          <a:p>
            <a:pPr eaLnBrk="1" hangingPunct="1"/>
            <a:endParaRPr lang="en-US" altLang="zh-CN" smtClean="0">
              <a:latin typeface="Arial" charset="0"/>
              <a:ea typeface="宋体" charset="-122"/>
            </a:endParaRPr>
          </a:p>
        </p:txBody>
      </p:sp>
    </p:spTree>
    <p:extLst>
      <p:ext uri="{BB962C8B-B14F-4D97-AF65-F5344CB8AC3E}">
        <p14:creationId xmlns:p14="http://schemas.microsoft.com/office/powerpoint/2010/main" val="2951528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18582BE3-CEC4-434B-92EC-7F776737A4CC}" type="slidenum">
              <a:rPr lang="en-US" altLang="zh-CN" sz="1200" i="0">
                <a:solidFill>
                  <a:schemeClr val="tx1"/>
                </a:solidFill>
              </a:rPr>
              <a:pPr algn="r"/>
              <a:t>11</a:t>
            </a:fld>
            <a:endParaRPr lang="en-US" altLang="zh-CN" sz="1200" i="0">
              <a:solidFill>
                <a:schemeClr val="tx1"/>
              </a:solidFill>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r>
              <a:rPr lang="en-US" altLang="zh-CN" smtClean="0">
                <a:latin typeface="Arial" charset="0"/>
                <a:ea typeface="宋体" charset="-122"/>
              </a:rPr>
              <a:t>It is challenging to generate OSN spam template.</a:t>
            </a:r>
          </a:p>
          <a:p>
            <a:pPr eaLnBrk="1" hangingPunct="1"/>
            <a:r>
              <a:rPr lang="en-US" altLang="zh-CN" smtClean="0">
                <a:latin typeface="Arial" charset="0"/>
                <a:ea typeface="宋体" charset="-122"/>
              </a:rPr>
              <a:t>There are three major challenges.</a:t>
            </a:r>
          </a:p>
          <a:p>
            <a:pPr eaLnBrk="1" hangingPunct="1"/>
            <a:r>
              <a:rPr lang="en-US" altLang="zh-CN" smtClean="0">
                <a:latin typeface="Arial" charset="0"/>
                <a:ea typeface="宋体" charset="-122"/>
              </a:rPr>
              <a:t>..</a:t>
            </a:r>
          </a:p>
          <a:p>
            <a:pPr eaLnBrk="1" hangingPunct="1"/>
            <a:r>
              <a:rPr lang="en-US" altLang="zh-CN" smtClean="0">
                <a:latin typeface="Arial" charset="0"/>
                <a:ea typeface="宋体" charset="-122"/>
              </a:rPr>
              <a:t>We address these challenges with the following design.</a:t>
            </a:r>
          </a:p>
        </p:txBody>
      </p:sp>
    </p:spTree>
    <p:extLst>
      <p:ext uri="{BB962C8B-B14F-4D97-AF65-F5344CB8AC3E}">
        <p14:creationId xmlns:p14="http://schemas.microsoft.com/office/powerpoint/2010/main" val="681361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9C57698F-B930-4BCF-95C8-B59A2FEB3826}" type="slidenum">
              <a:rPr lang="en-US" altLang="zh-CN" sz="1200" i="0">
                <a:solidFill>
                  <a:schemeClr val="tx1"/>
                </a:solidFill>
              </a:rPr>
              <a:pPr algn="r"/>
              <a:t>12</a:t>
            </a:fld>
            <a:endParaRPr lang="en-US" altLang="zh-CN" sz="1200" i="0">
              <a:solidFill>
                <a:schemeClr val="tx1"/>
              </a:solidFill>
            </a:endParaRPr>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r>
              <a:rPr lang="en-US" altLang="zh-CN" dirty="0" smtClean="0">
                <a:latin typeface="Arial" charset="0"/>
                <a:ea typeface="宋体" charset="-122"/>
              </a:rPr>
              <a:t>To address the challenges, we design the following system.</a:t>
            </a:r>
          </a:p>
          <a:p>
            <a:pPr eaLnBrk="1" hangingPunct="1"/>
            <a:r>
              <a:rPr lang="en-US" altLang="zh-CN" dirty="0" smtClean="0">
                <a:latin typeface="Arial" charset="0"/>
                <a:ea typeface="宋体" charset="-122"/>
              </a:rPr>
              <a:t>As stated before, it detects spam in real-time.</a:t>
            </a:r>
          </a:p>
          <a:p>
            <a:pPr eaLnBrk="1" hangingPunct="1"/>
            <a:r>
              <a:rPr lang="en-US" altLang="zh-CN" dirty="0" smtClean="0">
                <a:latin typeface="Arial" charset="0"/>
                <a:ea typeface="宋体" charset="-122"/>
              </a:rPr>
              <a:t>There are two parts in the module that can detect spam. The template matching part, and the auxiliary spam filter.</a:t>
            </a:r>
          </a:p>
          <a:p>
            <a:pPr eaLnBrk="1" hangingPunct="1"/>
            <a:r>
              <a:rPr lang="en-US" altLang="zh-CN" dirty="0" smtClean="0">
                <a:latin typeface="Arial" charset="0"/>
                <a:ea typeface="宋体" charset="-122"/>
              </a:rPr>
              <a:t>At the beginning, the template matching part does not have any available template to use, so all messages will pass through. …</a:t>
            </a:r>
          </a:p>
        </p:txBody>
      </p:sp>
    </p:spTree>
    <p:extLst>
      <p:ext uri="{BB962C8B-B14F-4D97-AF65-F5344CB8AC3E}">
        <p14:creationId xmlns:p14="http://schemas.microsoft.com/office/powerpoint/2010/main" val="94047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FE198184-E0A7-40BE-A609-53ADD20661B1}" type="slidenum">
              <a:rPr lang="en-US" altLang="zh-CN" sz="1200" i="0">
                <a:solidFill>
                  <a:schemeClr val="tx1"/>
                </a:solidFill>
              </a:rPr>
              <a:pPr algn="r"/>
              <a:t>13</a:t>
            </a:fld>
            <a:endParaRPr lang="en-US" altLang="zh-CN" sz="1200" i="0">
              <a:solidFill>
                <a:schemeClr val="tx1"/>
              </a:solidFill>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r>
              <a:rPr lang="en-US" altLang="zh-CN" dirty="0" smtClean="0">
                <a:latin typeface="Arial" charset="0"/>
                <a:ea typeface="宋体" charset="-122"/>
              </a:rPr>
              <a:t>For the ease of presentation, I first introduce the template generation approach given spam instances that instantiate the </a:t>
            </a:r>
            <a:r>
              <a:rPr lang="en-US" altLang="zh-CN" i="1" dirty="0" smtClean="0">
                <a:latin typeface="Arial" charset="0"/>
                <a:ea typeface="宋体" charset="-122"/>
              </a:rPr>
              <a:t>same </a:t>
            </a:r>
            <a:r>
              <a:rPr lang="en-US" altLang="zh-CN" dirty="0" smtClean="0">
                <a:latin typeface="Arial" charset="0"/>
                <a:ea typeface="宋体" charset="-122"/>
              </a:rPr>
              <a:t>underlying template.</a:t>
            </a:r>
          </a:p>
          <a:p>
            <a:r>
              <a:rPr lang="en-US" altLang="zh-CN" dirty="0" smtClean="0">
                <a:latin typeface="Arial" charset="0"/>
                <a:ea typeface="宋体" charset="-122"/>
              </a:rPr>
              <a:t>It is the basis of the system</a:t>
            </a:r>
            <a:r>
              <a:rPr lang="en-US" altLang="zh-CN" i="1" dirty="0" smtClean="0">
                <a:latin typeface="Arial" charset="0"/>
                <a:ea typeface="宋体" charset="-122"/>
              </a:rPr>
              <a:t>.</a:t>
            </a:r>
          </a:p>
          <a:p>
            <a:endParaRPr lang="en-US" altLang="zh-CN" i="1" dirty="0" smtClean="0">
              <a:latin typeface="Arial" charset="0"/>
              <a:ea typeface="宋体" charset="-122"/>
            </a:endParaRPr>
          </a:p>
          <a:p>
            <a:r>
              <a:rPr lang="en-US" altLang="zh-CN" i="1" dirty="0" smtClean="0">
                <a:latin typeface="Arial" charset="0"/>
                <a:ea typeface="宋体" charset="-122"/>
              </a:rPr>
              <a:t>I use the same sample spam campaign as a running example. The first macro is a celebrity name. The second macro is an action. The third macro is a URL.</a:t>
            </a:r>
          </a:p>
          <a:p>
            <a:endParaRPr lang="en-US" altLang="zh-CN" i="1" dirty="0" smtClean="0">
              <a:latin typeface="Arial" charset="0"/>
              <a:ea typeface="宋体" charset="-122"/>
            </a:endParaRPr>
          </a:p>
          <a:p>
            <a:r>
              <a:rPr lang="en-US" altLang="zh-CN" i="1" dirty="0" smtClean="0">
                <a:latin typeface="Arial" charset="0"/>
                <a:ea typeface="宋体" charset="-122"/>
              </a:rPr>
              <a:t>Given the super-sequence, we can represent the campaign as a matrix. Each column is … Each row is … Each cell is …</a:t>
            </a:r>
            <a:endParaRPr lang="en-US" altLang="zh-CN" dirty="0" smtClean="0">
              <a:latin typeface="Arial" charset="0"/>
              <a:ea typeface="宋体" charset="-122"/>
            </a:endParaRPr>
          </a:p>
        </p:txBody>
      </p:sp>
    </p:spTree>
    <p:extLst>
      <p:ext uri="{BB962C8B-B14F-4D97-AF65-F5344CB8AC3E}">
        <p14:creationId xmlns:p14="http://schemas.microsoft.com/office/powerpoint/2010/main" val="775035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33A091E7-B1F7-4BE2-A441-79C361B63DF6}" type="slidenum">
              <a:rPr lang="en-US" altLang="zh-CN" sz="1200" i="0">
                <a:solidFill>
                  <a:schemeClr val="tx1"/>
                </a:solidFill>
              </a:rPr>
              <a:pPr algn="r"/>
              <a:t>14</a:t>
            </a:fld>
            <a:endParaRPr lang="en-US" altLang="zh-CN" sz="1200" i="0">
              <a:solidFill>
                <a:schemeClr val="tx1"/>
              </a:solidFill>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r>
              <a:rPr lang="en-US" altLang="zh-CN" dirty="0" smtClean="0">
                <a:latin typeface="Arial" charset="0"/>
                <a:ea typeface="宋体" charset="-122"/>
              </a:rPr>
              <a:t>In theory, the matrix representation can already convert into a template. Each column can convert into a macro. Like this… </a:t>
            </a:r>
          </a:p>
          <a:p>
            <a:r>
              <a:rPr lang="en-US" altLang="zh-CN" dirty="0" smtClean="0">
                <a:latin typeface="Arial" charset="0"/>
                <a:ea typeface="宋体" charset="-122"/>
              </a:rPr>
              <a:t>However, such a template has low quality.</a:t>
            </a:r>
          </a:p>
          <a:p>
            <a:endParaRPr lang="en-US" altLang="zh-CN" dirty="0" smtClean="0">
              <a:latin typeface="Arial" charset="0"/>
              <a:ea typeface="宋体" charset="-122"/>
            </a:endParaRPr>
          </a:p>
          <a:p>
            <a:r>
              <a:rPr lang="en-US" altLang="zh-CN" dirty="0" smtClean="0">
                <a:latin typeface="Arial" charset="0"/>
                <a:ea typeface="宋体" charset="-122"/>
              </a:rPr>
              <a:t>To generate a template with high quality, we need to further reduce the matrix columns. Matrix column reduction is performed on columns with the same word label, like the one shown. The columns also need to complement each other.</a:t>
            </a:r>
          </a:p>
          <a:p>
            <a:r>
              <a:rPr lang="en-US" altLang="zh-CN" dirty="0" smtClean="0">
                <a:latin typeface="Arial" charset="0"/>
                <a:ea typeface="宋体" charset="-122"/>
              </a:rPr>
              <a:t>We can merge the blue columns, and the green columns.</a:t>
            </a:r>
          </a:p>
          <a:p>
            <a:r>
              <a:rPr lang="en-US" altLang="zh-CN" dirty="0" smtClean="0">
                <a:latin typeface="Arial" charset="0"/>
                <a:ea typeface="宋体" charset="-122"/>
              </a:rPr>
              <a:t>After merging, the matrix becomes like this. There were 2 URL columns. After merging, there is only 1.</a:t>
            </a:r>
          </a:p>
          <a:p>
            <a:r>
              <a:rPr lang="en-US" altLang="zh-CN" dirty="0" smtClean="0">
                <a:latin typeface="Arial" charset="0"/>
                <a:ea typeface="宋体" charset="-122"/>
              </a:rPr>
              <a:t> Note that after merging, the matrix columns are still the super-sequence of the input campaign.</a:t>
            </a:r>
          </a:p>
        </p:txBody>
      </p:sp>
    </p:spTree>
    <p:extLst>
      <p:ext uri="{BB962C8B-B14F-4D97-AF65-F5344CB8AC3E}">
        <p14:creationId xmlns:p14="http://schemas.microsoft.com/office/powerpoint/2010/main" val="31625833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9A191E51-3CCC-43B9-B319-A543704AE39E}" type="slidenum">
              <a:rPr lang="en-US" altLang="zh-CN" sz="1200" i="0">
                <a:solidFill>
                  <a:schemeClr val="tx1"/>
                </a:solidFill>
              </a:rPr>
              <a:pPr algn="r"/>
              <a:t>15</a:t>
            </a:fld>
            <a:endParaRPr lang="en-US" altLang="zh-CN" sz="1200" i="0">
              <a:solidFill>
                <a:schemeClr val="tx1"/>
              </a:solidFill>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r>
              <a:rPr lang="en-US" altLang="zh-CN" smtClean="0">
                <a:latin typeface="Arial" charset="0"/>
                <a:ea typeface="宋体" charset="-122"/>
              </a:rPr>
              <a:t>We’ve made good progress so far, but all the columns are still single word. The next step, matrix column concatenation, helps to reveal semantically meaningful phrases.</a:t>
            </a:r>
          </a:p>
          <a:p>
            <a:r>
              <a:rPr lang="en-US" altLang="zh-CN" smtClean="0">
                <a:latin typeface="Arial" charset="0"/>
                <a:ea typeface="宋体" charset="-122"/>
              </a:rPr>
              <a:t>The criteria for column concatenation is that the corresponding cells need to have 1-1 mapping.</a:t>
            </a:r>
          </a:p>
          <a:p>
            <a:r>
              <a:rPr lang="en-US" altLang="zh-CN" smtClean="0">
                <a:latin typeface="Arial" charset="0"/>
                <a:ea typeface="宋体" charset="-122"/>
              </a:rPr>
              <a:t>For example…</a:t>
            </a:r>
          </a:p>
          <a:p>
            <a:r>
              <a:rPr lang="en-US" altLang="zh-CN" smtClean="0">
                <a:latin typeface="Arial" charset="0"/>
                <a:ea typeface="宋体" charset="-122"/>
              </a:rPr>
              <a:t>After concatenation, the matrix becomes like this. Now each columns can convert to 1 macro, and we can get a good template.</a:t>
            </a:r>
          </a:p>
        </p:txBody>
      </p:sp>
    </p:spTree>
    <p:extLst>
      <p:ext uri="{BB962C8B-B14F-4D97-AF65-F5344CB8AC3E}">
        <p14:creationId xmlns:p14="http://schemas.microsoft.com/office/powerpoint/2010/main" val="67569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441BF898-F3FA-4E6A-B045-629D6E076F13}" type="slidenum">
              <a:rPr lang="en-US" altLang="zh-CN" sz="1200" i="0">
                <a:solidFill>
                  <a:schemeClr val="tx1"/>
                </a:solidFill>
              </a:rPr>
              <a:pPr algn="r"/>
              <a:t>16</a:t>
            </a:fld>
            <a:endParaRPr lang="en-US" altLang="zh-CN" sz="1200" i="0">
              <a:solidFill>
                <a:schemeClr val="tx1"/>
              </a:solidFill>
            </a:endParaRPr>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en-US" altLang="zh-CN" smtClean="0">
              <a:latin typeface="Arial" charset="0"/>
              <a:ea typeface="宋体" charset="-122"/>
            </a:endParaRPr>
          </a:p>
        </p:txBody>
      </p:sp>
    </p:spTree>
    <p:extLst>
      <p:ext uri="{BB962C8B-B14F-4D97-AF65-F5344CB8AC3E}">
        <p14:creationId xmlns:p14="http://schemas.microsoft.com/office/powerpoint/2010/main" val="24600200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E1C417D7-37C5-483F-8252-C902D04933B1}" type="slidenum">
              <a:rPr lang="en-US" altLang="zh-CN" sz="1200" i="0">
                <a:solidFill>
                  <a:schemeClr val="tx1"/>
                </a:solidFill>
              </a:rPr>
              <a:pPr algn="r"/>
              <a:t>17</a:t>
            </a:fld>
            <a:endParaRPr lang="en-US" altLang="zh-CN" sz="1200" i="0">
              <a:solidFill>
                <a:schemeClr val="tx1"/>
              </a:solidFill>
            </a:endParaRPr>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r>
              <a:rPr lang="en-US" altLang="zh-CN" smtClean="0">
                <a:latin typeface="Arial" charset="0"/>
                <a:ea typeface="宋体" charset="-122"/>
              </a:rPr>
              <a:t>Noise are unrelated to the semantics of the rest of the tweet</a:t>
            </a:r>
          </a:p>
        </p:txBody>
      </p:sp>
    </p:spTree>
    <p:extLst>
      <p:ext uri="{BB962C8B-B14F-4D97-AF65-F5344CB8AC3E}">
        <p14:creationId xmlns:p14="http://schemas.microsoft.com/office/powerpoint/2010/main" val="2921286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998C4E44-0165-4E8B-A9A6-32CBBB6367D9}" type="slidenum">
              <a:rPr lang="en-US" altLang="zh-CN" sz="1200" i="0">
                <a:solidFill>
                  <a:schemeClr val="tx1"/>
                </a:solidFill>
              </a:rPr>
              <a:pPr algn="r"/>
              <a:t>18</a:t>
            </a:fld>
            <a:endParaRPr lang="en-US" altLang="zh-CN" sz="1200" i="0">
              <a:solidFill>
                <a:schemeClr val="tx1"/>
              </a:solidFill>
            </a:endParaRP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r>
              <a:rPr lang="en-US" altLang="zh-CN" smtClean="0">
                <a:latin typeface="Arial" charset="0"/>
                <a:ea typeface="宋体" charset="-122"/>
              </a:rPr>
              <a:t>Noise are unrelated to the semantics of the rest of the tweet</a:t>
            </a:r>
          </a:p>
        </p:txBody>
      </p:sp>
    </p:spTree>
    <p:extLst>
      <p:ext uri="{BB962C8B-B14F-4D97-AF65-F5344CB8AC3E}">
        <p14:creationId xmlns:p14="http://schemas.microsoft.com/office/powerpoint/2010/main" val="19321295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2A64BEB1-0C57-4E0D-9609-6EA67215D682}" type="slidenum">
              <a:rPr lang="en-US" altLang="zh-CN" sz="1200" i="0">
                <a:solidFill>
                  <a:schemeClr val="tx1"/>
                </a:solidFill>
              </a:rPr>
              <a:pPr algn="r"/>
              <a:t>19</a:t>
            </a:fld>
            <a:endParaRPr lang="en-US" altLang="zh-CN" sz="1200" i="0">
              <a:solidFill>
                <a:schemeClr val="tx1"/>
              </a:solidFill>
            </a:endParaRPr>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r>
              <a:rPr lang="en-US" altLang="zh-CN" smtClean="0">
                <a:latin typeface="Arial" charset="0"/>
                <a:ea typeface="宋体" charset="-122"/>
              </a:rPr>
              <a:t>The first feature captures the popularity of the token ti.</a:t>
            </a:r>
          </a:p>
          <a:p>
            <a:r>
              <a:rPr lang="en-US" altLang="zh-CN" smtClean="0">
                <a:latin typeface="Arial" charset="0"/>
                <a:ea typeface="宋体" charset="-122"/>
              </a:rPr>
              <a:t>The second and the 3</a:t>
            </a:r>
            <a:r>
              <a:rPr lang="en-US" altLang="zh-CN" baseline="30000" smtClean="0">
                <a:latin typeface="Arial" charset="0"/>
                <a:ea typeface="宋体" charset="-122"/>
              </a:rPr>
              <a:t>rd</a:t>
            </a:r>
            <a:r>
              <a:rPr lang="en-US" altLang="zh-CN" smtClean="0">
                <a:latin typeface="Arial" charset="0"/>
                <a:ea typeface="宋体" charset="-122"/>
              </a:rPr>
              <a:t> feature represents the popularity the that word appearing together with two words surrounding it.</a:t>
            </a:r>
          </a:p>
          <a:p>
            <a:r>
              <a:rPr lang="en-US" altLang="zh-CN" smtClean="0">
                <a:latin typeface="Arial" charset="0"/>
                <a:ea typeface="宋体" charset="-122"/>
              </a:rPr>
              <a:t>For noise, the first feature has high value, while the other two do not.</a:t>
            </a:r>
          </a:p>
          <a:p>
            <a:endParaRPr lang="en-US" altLang="zh-CN" smtClean="0">
              <a:latin typeface="Arial" charset="0"/>
              <a:ea typeface="宋体" charset="-122"/>
            </a:endParaRPr>
          </a:p>
          <a:p>
            <a:endParaRPr lang="en-US" altLang="zh-CN" smtClean="0">
              <a:latin typeface="Arial" charset="0"/>
              <a:ea typeface="宋体" charset="-122"/>
            </a:endParaRPr>
          </a:p>
        </p:txBody>
      </p:sp>
    </p:spTree>
    <p:extLst>
      <p:ext uri="{BB962C8B-B14F-4D97-AF65-F5344CB8AC3E}">
        <p14:creationId xmlns:p14="http://schemas.microsoft.com/office/powerpoint/2010/main" val="10632343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F1A4BC99-0565-45D7-A267-36BDFE9C170B}" type="slidenum">
              <a:rPr lang="en-US" altLang="zh-CN" sz="1200" i="0">
                <a:solidFill>
                  <a:schemeClr val="tx1"/>
                </a:solidFill>
              </a:rPr>
              <a:pPr algn="r"/>
              <a:t>20</a:t>
            </a:fld>
            <a:endParaRPr lang="en-US" altLang="zh-CN" sz="1200" i="0">
              <a:solidFill>
                <a:schemeClr val="tx1"/>
              </a:solidFill>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en-US" altLang="zh-CN" smtClean="0">
              <a:latin typeface="Arial" charset="0"/>
              <a:ea typeface="宋体" charset="-122"/>
            </a:endParaRPr>
          </a:p>
        </p:txBody>
      </p:sp>
    </p:spTree>
    <p:extLst>
      <p:ext uri="{BB962C8B-B14F-4D97-AF65-F5344CB8AC3E}">
        <p14:creationId xmlns:p14="http://schemas.microsoft.com/office/powerpoint/2010/main" val="1764923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pPr marL="228600" indent="-228600"/>
            <a:r>
              <a:rPr lang="en-US" altLang="zh-CN" smtClean="0">
                <a:latin typeface="Arial" charset="0"/>
                <a:ea typeface="宋体" charset="-122"/>
              </a:rPr>
              <a:t>Online social network has become extremely popular among Internet users.</a:t>
            </a:r>
          </a:p>
          <a:p>
            <a:pPr marL="228600" indent="-228600">
              <a:lnSpc>
                <a:spcPct val="150000"/>
              </a:lnSpc>
            </a:pPr>
            <a:r>
              <a:rPr lang="en-US" altLang="zh-CN" sz="2400" smtClean="0">
                <a:latin typeface="Arial" charset="0"/>
                <a:ea typeface="宋体" charset="-122"/>
              </a:rPr>
              <a:t>According to Alexa, </a:t>
            </a:r>
          </a:p>
          <a:p>
            <a:pPr marL="228600" indent="-228600">
              <a:lnSpc>
                <a:spcPct val="150000"/>
              </a:lnSpc>
              <a:buFontTx/>
              <a:buAutoNum type="arabicPeriod"/>
            </a:pPr>
            <a:r>
              <a:rPr lang="en-US" altLang="zh-CN" sz="2400" smtClean="0">
                <a:latin typeface="Arial" charset="0"/>
                <a:ea typeface="宋体" charset="-122"/>
              </a:rPr>
              <a:t>Facebook is the 2</a:t>
            </a:r>
            <a:r>
              <a:rPr lang="en-US" altLang="zh-CN" sz="2400" baseline="30000" smtClean="0">
                <a:latin typeface="Arial" charset="0"/>
                <a:ea typeface="宋体" charset="-122"/>
              </a:rPr>
              <a:t>nd</a:t>
            </a:r>
            <a:r>
              <a:rPr lang="en-US" altLang="zh-CN" sz="2400" smtClean="0">
                <a:latin typeface="Arial" charset="0"/>
                <a:ea typeface="宋体" charset="-122"/>
              </a:rPr>
              <a:t> most visited website, </a:t>
            </a:r>
          </a:p>
          <a:p>
            <a:pPr marL="228600" indent="-228600">
              <a:lnSpc>
                <a:spcPct val="150000"/>
              </a:lnSpc>
            </a:pPr>
            <a:r>
              <a:rPr lang="en-US" altLang="zh-CN" smtClean="0">
                <a:latin typeface="Arial" charset="0"/>
                <a:ea typeface="宋体" charset="-122"/>
              </a:rPr>
              <a:t>2. Twitter is the 10</a:t>
            </a:r>
            <a:r>
              <a:rPr lang="en-US" altLang="zh-CN" baseline="30000" smtClean="0">
                <a:latin typeface="Arial" charset="0"/>
                <a:ea typeface="宋体" charset="-122"/>
              </a:rPr>
              <a:t>th</a:t>
            </a:r>
            <a:r>
              <a:rPr lang="en-US" altLang="zh-CN" smtClean="0">
                <a:latin typeface="Arial" charset="0"/>
                <a:ea typeface="宋体" charset="-122"/>
              </a:rPr>
              <a:t> most visited website,</a:t>
            </a:r>
          </a:p>
          <a:p>
            <a:pPr marL="228600" indent="-228600">
              <a:lnSpc>
                <a:spcPct val="150000"/>
              </a:lnSpc>
            </a:pPr>
            <a:r>
              <a:rPr lang="en-US" altLang="zh-CN" smtClean="0">
                <a:latin typeface="Arial" charset="0"/>
                <a:ea typeface="宋体" charset="-122"/>
              </a:rPr>
              <a:t>3. LinkedIn is the 14</a:t>
            </a:r>
            <a:r>
              <a:rPr lang="en-US" altLang="zh-CN" baseline="30000" smtClean="0">
                <a:latin typeface="Arial" charset="0"/>
                <a:ea typeface="宋体" charset="-122"/>
              </a:rPr>
              <a:t>th</a:t>
            </a:r>
            <a:r>
              <a:rPr lang="en-US" altLang="zh-CN" smtClean="0">
                <a:latin typeface="Arial" charset="0"/>
                <a:ea typeface="宋体" charset="-122"/>
              </a:rPr>
              <a:t> most visited website,</a:t>
            </a:r>
          </a:p>
          <a:p>
            <a:pPr marL="228600" indent="-228600">
              <a:lnSpc>
                <a:spcPct val="150000"/>
              </a:lnSpc>
            </a:pPr>
            <a:r>
              <a:rPr lang="en-US" altLang="zh-CN" smtClean="0">
                <a:latin typeface="Arial" charset="0"/>
                <a:ea typeface="宋体" charset="-122"/>
              </a:rPr>
              <a:t>http://expandedramblings.com/index.php/resource-how-many-people-use-the-top-social-media/21/  </a:t>
            </a:r>
          </a:p>
          <a:p>
            <a:pPr marL="228600" lvl="1" indent="-228600"/>
            <a:endParaRPr lang="en-US" altLang="zh-CN" smtClean="0">
              <a:latin typeface="Arial" charset="0"/>
              <a:ea typeface="宋体" charset="-122"/>
            </a:endParaRPr>
          </a:p>
          <a:p>
            <a:pPr marL="228600" lvl="1" indent="-228600"/>
            <a:r>
              <a:rPr lang="en-US" altLang="zh-CN" smtClean="0">
                <a:latin typeface="Arial" charset="0"/>
                <a:ea typeface="宋体" charset="-122"/>
              </a:rPr>
              <a:t>With tremendous popularity, online social networks have also attracted attackers. In this study, we target the spam problem.</a:t>
            </a:r>
          </a:p>
        </p:txBody>
      </p:sp>
      <p:sp>
        <p:nvSpPr>
          <p:cNvPr id="83972"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DAA7912F-988F-41EA-ABF7-56252904B029}" type="slidenum">
              <a:rPr lang="en-US" altLang="zh-CN" sz="1200" i="0">
                <a:solidFill>
                  <a:schemeClr val="tx1"/>
                </a:solidFill>
              </a:rPr>
              <a:pPr algn="r"/>
              <a:t>2</a:t>
            </a:fld>
            <a:endParaRPr lang="en-US" altLang="zh-CN" sz="1200" i="0">
              <a:solidFill>
                <a:schemeClr val="tx1"/>
              </a:solidFill>
            </a:endParaRPr>
          </a:p>
        </p:txBody>
      </p:sp>
    </p:spTree>
    <p:extLst>
      <p:ext uri="{BB962C8B-B14F-4D97-AF65-F5344CB8AC3E}">
        <p14:creationId xmlns:p14="http://schemas.microsoft.com/office/powerpoint/2010/main" val="30980273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2689F0E0-348F-4AB7-84D1-3E39C8E6B66F}" type="slidenum">
              <a:rPr lang="en-US" altLang="zh-CN" sz="1200" i="0">
                <a:solidFill>
                  <a:schemeClr val="tx1"/>
                </a:solidFill>
              </a:rPr>
              <a:pPr algn="r"/>
              <a:t>21</a:t>
            </a:fld>
            <a:endParaRPr lang="en-US" altLang="zh-CN" sz="1200" i="0">
              <a:solidFill>
                <a:schemeClr val="tx1"/>
              </a:solidFill>
            </a:endParaRP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r>
              <a:rPr lang="en-US" altLang="zh-CN" smtClean="0">
                <a:latin typeface="Arial" charset="0"/>
                <a:ea typeface="宋体" charset="-122"/>
              </a:rPr>
              <a:t>Next, we need to consider multi-campaign template generation</a:t>
            </a:r>
          </a:p>
        </p:txBody>
      </p:sp>
    </p:spTree>
    <p:extLst>
      <p:ext uri="{BB962C8B-B14F-4D97-AF65-F5344CB8AC3E}">
        <p14:creationId xmlns:p14="http://schemas.microsoft.com/office/powerpoint/2010/main" val="37369140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E79EB1AE-0A9F-4C6E-9CF1-D7D7DA11EA70}" type="slidenum">
              <a:rPr lang="en-US" altLang="zh-CN" sz="1200" i="0">
                <a:solidFill>
                  <a:schemeClr val="tx1"/>
                </a:solidFill>
              </a:rPr>
              <a:pPr algn="r"/>
              <a:t>22</a:t>
            </a:fld>
            <a:endParaRPr lang="en-US" altLang="zh-CN" sz="1200" i="0">
              <a:solidFill>
                <a:schemeClr val="tx1"/>
              </a:solidFill>
            </a:endParaRP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eaLnBrk="1" hangingPunct="1"/>
            <a:r>
              <a:rPr lang="en-US" altLang="zh-CN" dirty="0" smtClean="0">
                <a:latin typeface="Arial" charset="0"/>
                <a:ea typeface="宋体" charset="-122"/>
              </a:rPr>
              <a:t>The majority of spam is generated by template. However, syntactical clustering based detection cannot achieve very high accuracy, because spam message instantiating the same underlying template can be syntactically quite different. Hence, we need the other module of our detection framework, the spam template generation module to further enhance the spam detection performance.</a:t>
            </a:r>
          </a:p>
          <a:p>
            <a:pPr eaLnBrk="1" hangingPunct="1"/>
            <a:endParaRPr lang="en-US" altLang="zh-CN" dirty="0" smtClean="0">
              <a:latin typeface="Arial" charset="0"/>
              <a:ea typeface="宋体" charset="-122"/>
            </a:endParaRPr>
          </a:p>
          <a:p>
            <a:pPr eaLnBrk="1" hangingPunct="1"/>
            <a:r>
              <a:rPr lang="en-US" altLang="zh-CN" dirty="0" smtClean="0">
                <a:latin typeface="Arial" charset="0"/>
                <a:ea typeface="宋体" charset="-122"/>
              </a:rPr>
              <a:t>In addition, 4.7% spam are semantically dissimilar. For example, retweeted news content. This type of spam is inherently not suitable for detection based on content mining.</a:t>
            </a:r>
          </a:p>
        </p:txBody>
      </p:sp>
    </p:spTree>
    <p:extLst>
      <p:ext uri="{BB962C8B-B14F-4D97-AF65-F5344CB8AC3E}">
        <p14:creationId xmlns:p14="http://schemas.microsoft.com/office/powerpoint/2010/main" val="4274282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CFCA7EE7-3506-4E54-9C5C-C80B41B8DD36}" type="slidenum">
              <a:rPr lang="en-US" altLang="zh-CN" sz="1200" i="0">
                <a:solidFill>
                  <a:schemeClr val="tx1"/>
                </a:solidFill>
              </a:rPr>
              <a:pPr algn="r"/>
              <a:t>23</a:t>
            </a:fld>
            <a:endParaRPr lang="en-US" altLang="zh-CN" sz="1200" i="0">
              <a:solidFill>
                <a:schemeClr val="tx1"/>
              </a:solidFill>
            </a:endParaRPr>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pPr eaLnBrk="1" hangingPunct="1"/>
            <a:endParaRPr lang="en-US" altLang="zh-CN" smtClean="0">
              <a:latin typeface="Arial" charset="0"/>
              <a:ea typeface="宋体" charset="-122"/>
            </a:endParaRPr>
          </a:p>
        </p:txBody>
      </p:sp>
    </p:spTree>
    <p:extLst>
      <p:ext uri="{BB962C8B-B14F-4D97-AF65-F5344CB8AC3E}">
        <p14:creationId xmlns:p14="http://schemas.microsoft.com/office/powerpoint/2010/main" val="1646954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1761A384-1CE0-4FD0-ACCF-ECBCE7B7390C}" type="slidenum">
              <a:rPr lang="en-US" altLang="zh-CN" sz="1200" i="0">
                <a:solidFill>
                  <a:schemeClr val="tx1"/>
                </a:solidFill>
              </a:rPr>
              <a:pPr algn="r"/>
              <a:t>24</a:t>
            </a:fld>
            <a:endParaRPr lang="en-US" altLang="zh-CN" sz="1200" i="0">
              <a:solidFill>
                <a:schemeClr val="tx1"/>
              </a:solidFill>
            </a:endParaRPr>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pPr eaLnBrk="1" hangingPunct="1"/>
            <a:r>
              <a:rPr lang="en-US" altLang="zh-CN" dirty="0" smtClean="0">
                <a:latin typeface="Arial" charset="0"/>
                <a:ea typeface="宋体" charset="-122"/>
              </a:rPr>
              <a:t>Describe the template generation module.</a:t>
            </a:r>
          </a:p>
          <a:p>
            <a:pPr eaLnBrk="1" hangingPunct="1"/>
            <a:r>
              <a:rPr lang="en-US" altLang="zh-CN" dirty="0" smtClean="0">
                <a:latin typeface="Arial" charset="0"/>
                <a:ea typeface="宋体" charset="-122"/>
              </a:rPr>
              <a:t>On the other hand, we have an auxiliary spam filter, which is the other module in our system framework. There is a significant difference in the spam messages that these two modules detect. </a:t>
            </a:r>
          </a:p>
          <a:p>
            <a:pPr eaLnBrk="1" hangingPunct="1"/>
            <a:r>
              <a:rPr lang="en-US" altLang="zh-CN" dirty="0" smtClean="0">
                <a:latin typeface="Arial" charset="0"/>
                <a:ea typeface="宋体" charset="-122"/>
              </a:rPr>
              <a:t>As a result, combining these two has the potential to achieve even better detection performance.</a:t>
            </a:r>
          </a:p>
        </p:txBody>
      </p:sp>
    </p:spTree>
    <p:extLst>
      <p:ext uri="{BB962C8B-B14F-4D97-AF65-F5344CB8AC3E}">
        <p14:creationId xmlns:p14="http://schemas.microsoft.com/office/powerpoint/2010/main" val="40735030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120054D4-6D8D-4696-9562-33027A2317B1}" type="slidenum">
              <a:rPr lang="en-US" altLang="zh-CN" sz="1200" i="0">
                <a:solidFill>
                  <a:schemeClr val="tx1"/>
                </a:solidFill>
              </a:rPr>
              <a:pPr algn="r"/>
              <a:t>25</a:t>
            </a:fld>
            <a:endParaRPr lang="en-US" altLang="zh-CN" sz="1200" i="0">
              <a:solidFill>
                <a:schemeClr val="tx1"/>
              </a:solidFill>
            </a:endParaRPr>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r>
              <a:rPr lang="en-US" altLang="zh-CN" smtClean="0">
                <a:latin typeface="Arial" charset="0"/>
                <a:ea typeface="宋体" charset="-122"/>
              </a:rPr>
              <a:t>Next, let us look at some templates that are used by nowadays spammers.</a:t>
            </a:r>
          </a:p>
          <a:p>
            <a:pPr eaLnBrk="1" hangingPunct="1"/>
            <a:r>
              <a:rPr lang="en-US" altLang="zh-CN" smtClean="0">
                <a:latin typeface="Arial" charset="0"/>
                <a:ea typeface="宋体" charset="-122"/>
              </a:rPr>
              <a:t>The table lists top 5 …</a:t>
            </a:r>
          </a:p>
          <a:p>
            <a:pPr eaLnBrk="1" hangingPunct="1"/>
            <a:r>
              <a:rPr lang="en-US" altLang="zh-CN" smtClean="0">
                <a:latin typeface="Arial" charset="0"/>
                <a:ea typeface="宋体" charset="-122"/>
              </a:rPr>
              <a:t>Noise words are common. But they only appear at the end, and sometimes at the front.</a:t>
            </a:r>
          </a:p>
        </p:txBody>
      </p:sp>
    </p:spTree>
    <p:extLst>
      <p:ext uri="{BB962C8B-B14F-4D97-AF65-F5344CB8AC3E}">
        <p14:creationId xmlns:p14="http://schemas.microsoft.com/office/powerpoint/2010/main" val="19571937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DC15C0F1-8689-4431-9098-D1E8914F39E2}" type="slidenum">
              <a:rPr lang="en-US" altLang="zh-CN" sz="1200" i="0">
                <a:solidFill>
                  <a:schemeClr val="tx1"/>
                </a:solidFill>
              </a:rPr>
              <a:pPr algn="r"/>
              <a:t>26</a:t>
            </a:fld>
            <a:endParaRPr lang="en-US" altLang="zh-CN" sz="1200" i="0">
              <a:solidFill>
                <a:schemeClr val="tx1"/>
              </a:solidFill>
            </a:endParaRPr>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r>
              <a:rPr lang="en-US" altLang="zh-CN" smtClean="0">
                <a:latin typeface="Arial" charset="0"/>
                <a:ea typeface="宋体" charset="-122"/>
              </a:rPr>
              <a:t>Next, we test the sensitivity for new campaigns.</a:t>
            </a:r>
          </a:p>
          <a:p>
            <a:pPr eaLnBrk="1" hangingPunct="1"/>
            <a:endParaRPr lang="en-US" altLang="zh-CN" smtClean="0">
              <a:latin typeface="Arial" charset="0"/>
              <a:ea typeface="宋体" charset="-122"/>
            </a:endParaRPr>
          </a:p>
        </p:txBody>
      </p:sp>
    </p:spTree>
    <p:extLst>
      <p:ext uri="{BB962C8B-B14F-4D97-AF65-F5344CB8AC3E}">
        <p14:creationId xmlns:p14="http://schemas.microsoft.com/office/powerpoint/2010/main" val="745747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A3E033F4-BEB3-4BFE-8AC7-D04CED14E9CF}" type="slidenum">
              <a:rPr lang="en-US" altLang="zh-CN" sz="1200" i="0">
                <a:solidFill>
                  <a:schemeClr val="tx1"/>
                </a:solidFill>
              </a:rPr>
              <a:pPr algn="r"/>
              <a:t>27</a:t>
            </a:fld>
            <a:endParaRPr lang="en-US" altLang="zh-CN" sz="1200" i="0">
              <a:solidFill>
                <a:schemeClr val="tx1"/>
              </a:solidFill>
            </a:endParaRPr>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eaLnBrk="1" hangingPunct="1"/>
            <a:r>
              <a:rPr lang="en-US" altLang="zh-CN" smtClean="0">
                <a:latin typeface="Arial" charset="0"/>
                <a:ea typeface="宋体" charset="-122"/>
              </a:rPr>
              <a:t>This figure shows the latency incurred by template matching.</a:t>
            </a:r>
          </a:p>
          <a:p>
            <a:pPr eaLnBrk="1" hangingPunct="1"/>
            <a:r>
              <a:rPr lang="en-US" altLang="zh-CN" smtClean="0">
                <a:latin typeface="Arial" charset="0"/>
                <a:ea typeface="宋体" charset="-122"/>
              </a:rPr>
              <a:t>The boxes are the 25 and 75 percentile.</a:t>
            </a:r>
          </a:p>
        </p:txBody>
      </p:sp>
    </p:spTree>
    <p:extLst>
      <p:ext uri="{BB962C8B-B14F-4D97-AF65-F5344CB8AC3E}">
        <p14:creationId xmlns:p14="http://schemas.microsoft.com/office/powerpoint/2010/main" val="35218045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5B6AE45-C363-43FB-9EC5-2318093CED22}" type="slidenum">
              <a:rPr lang="en-US" altLang="zh-CN" sz="1200" i="0">
                <a:solidFill>
                  <a:schemeClr val="tx1"/>
                </a:solidFill>
              </a:rPr>
              <a:pPr algn="r"/>
              <a:t>28</a:t>
            </a:fld>
            <a:endParaRPr lang="en-US" altLang="zh-CN" sz="1200" i="0">
              <a:solidFill>
                <a:schemeClr val="tx1"/>
              </a:solidFill>
            </a:endParaRPr>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endParaRPr lang="en-US" altLang="zh-CN" smtClean="0">
              <a:latin typeface="Arial" charset="0"/>
              <a:ea typeface="宋体" charset="-122"/>
            </a:endParaRPr>
          </a:p>
        </p:txBody>
      </p:sp>
    </p:spTree>
    <p:extLst>
      <p:ext uri="{BB962C8B-B14F-4D97-AF65-F5344CB8AC3E}">
        <p14:creationId xmlns:p14="http://schemas.microsoft.com/office/powerpoint/2010/main" val="14094937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D9CC299C-6607-4CBA-B589-D382D1B18E0B}" type="slidenum">
              <a:rPr lang="en-US" altLang="zh-CN" sz="1200" i="0">
                <a:solidFill>
                  <a:schemeClr val="tx1"/>
                </a:solidFill>
              </a:rPr>
              <a:pPr algn="r"/>
              <a:t>31</a:t>
            </a:fld>
            <a:endParaRPr lang="en-US" altLang="zh-CN" sz="1200" i="0">
              <a:solidFill>
                <a:schemeClr val="tx1"/>
              </a:solidFill>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altLang="zh-CN" smtClean="0">
              <a:latin typeface="Arial" charset="0"/>
              <a:ea typeface="宋体" charset="-122"/>
            </a:endParaRPr>
          </a:p>
        </p:txBody>
      </p:sp>
    </p:spTree>
    <p:extLst>
      <p:ext uri="{BB962C8B-B14F-4D97-AF65-F5344CB8AC3E}">
        <p14:creationId xmlns:p14="http://schemas.microsoft.com/office/powerpoint/2010/main" val="3552349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altLang="zh-CN" smtClean="0">
                <a:latin typeface="Arial" charset="0"/>
                <a:ea typeface="宋体" charset="-122"/>
              </a:rPr>
              <a:t>1. All commercial Osns adopt client-server architecture. The users interact with each other through well-defined interfaces, and the service provider mediates all interactions.</a:t>
            </a:r>
          </a:p>
          <a:p>
            <a:r>
              <a:rPr lang="en-US" altLang="zh-CN" smtClean="0">
                <a:latin typeface="Arial" charset="0"/>
                <a:ea typeface="宋体" charset="-122"/>
              </a:rPr>
              <a:t>2. However, not all users are necessarily benign. Suppose we now have a bad user, A,  and a legitimate user, B.</a:t>
            </a:r>
          </a:p>
          <a:p>
            <a:r>
              <a:rPr lang="en-US" altLang="zh-CN" smtClean="0">
                <a:latin typeface="Arial" charset="0"/>
                <a:ea typeface="宋体" charset="-122"/>
              </a:rPr>
              <a:t>3. A sends a spam message to user C, while B sends a legitimate message to user D. In this example a message always has one sender and one receiver. Nowadays a popular way of using a social network is to broadcast a message. For example, messages in Twitter are broadcast to all followers. For simplicity, we treat a broadcast message equivalently as a message sent to each of the recipients.</a:t>
            </a:r>
          </a:p>
          <a:p>
            <a:r>
              <a:rPr lang="en-US" altLang="zh-CN" smtClean="0">
                <a:latin typeface="Arial" charset="0"/>
                <a:ea typeface="宋体" charset="-122"/>
              </a:rPr>
              <a:t>4. Next, the service provider receives the message and waits for the recipients to sign in.</a:t>
            </a:r>
          </a:p>
          <a:p>
            <a:r>
              <a:rPr lang="en-US" altLang="zh-CN" smtClean="0">
                <a:latin typeface="Arial" charset="0"/>
                <a:ea typeface="宋体" charset="-122"/>
              </a:rPr>
              <a:t>5. Once the recipients sign in, the service provider renders the messages to them. D receives a legitimate message. It’s fine. C receives the spam and is exposed to various kinds of fraud.</a:t>
            </a:r>
          </a:p>
          <a:p>
            <a:r>
              <a:rPr lang="en-US" altLang="zh-CN" smtClean="0">
                <a:latin typeface="Arial" charset="0"/>
                <a:ea typeface="宋体" charset="-122"/>
              </a:rPr>
              <a:t>6. Our goal is to design an online spam filter to deploy as part of the OSN platform. It inspects every message before the message is rendered to the recipient.</a:t>
            </a:r>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3</a:t>
            </a:fld>
            <a:endParaRPr lang="en-US" altLang="zh-CN" sz="1200" i="0">
              <a:solidFill>
                <a:schemeClr val="tx1"/>
              </a:solidFill>
            </a:endParaRPr>
          </a:p>
        </p:txBody>
      </p:sp>
    </p:spTree>
    <p:extLst>
      <p:ext uri="{BB962C8B-B14F-4D97-AF65-F5344CB8AC3E}">
        <p14:creationId xmlns:p14="http://schemas.microsoft.com/office/powerpoint/2010/main" val="3174269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95B98557-0712-4CBD-A0B7-3BC0FD609E8C}" type="slidenum">
              <a:rPr lang="en-US" altLang="zh-CN" sz="1200" i="0">
                <a:solidFill>
                  <a:schemeClr val="tx1"/>
                </a:solidFill>
              </a:rPr>
              <a:pPr algn="r"/>
              <a:t>4</a:t>
            </a:fld>
            <a:endParaRPr lang="en-US" altLang="zh-CN" sz="1200" i="0">
              <a:solidFill>
                <a:schemeClr val="tx1"/>
              </a:solidFill>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altLang="zh-CN" smtClean="0">
              <a:latin typeface="Arial" charset="0"/>
              <a:ea typeface="宋体" charset="-122"/>
            </a:endParaRPr>
          </a:p>
        </p:txBody>
      </p:sp>
    </p:spTree>
    <p:extLst>
      <p:ext uri="{BB962C8B-B14F-4D97-AF65-F5344CB8AC3E}">
        <p14:creationId xmlns:p14="http://schemas.microsoft.com/office/powerpoint/2010/main" val="2332144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C8709EBC-9F8D-4CB8-8E6F-CB041211E754}" type="slidenum">
              <a:rPr lang="en-US" altLang="zh-CN" sz="1200" i="0">
                <a:solidFill>
                  <a:schemeClr val="tx1"/>
                </a:solidFill>
              </a:rPr>
              <a:pPr algn="r"/>
              <a:t>6</a:t>
            </a:fld>
            <a:endParaRPr lang="en-US" altLang="zh-CN" sz="1200" i="0">
              <a:solidFill>
                <a:schemeClr val="tx1"/>
              </a:solidFill>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altLang="zh-CN" smtClean="0">
              <a:latin typeface="Arial" charset="0"/>
              <a:ea typeface="宋体" charset="-122"/>
            </a:endParaRPr>
          </a:p>
        </p:txBody>
      </p:sp>
    </p:spTree>
    <p:extLst>
      <p:ext uri="{BB962C8B-B14F-4D97-AF65-F5344CB8AC3E}">
        <p14:creationId xmlns:p14="http://schemas.microsoft.com/office/powerpoint/2010/main" val="3624266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FCB3ED7-4229-413A-B563-21166768A8C9}" type="slidenum">
              <a:rPr lang="en-US" altLang="zh-CN" sz="1200" i="0">
                <a:solidFill>
                  <a:schemeClr val="tx1"/>
                </a:solidFill>
              </a:rPr>
              <a:pPr algn="r"/>
              <a:t>7</a:t>
            </a:fld>
            <a:endParaRPr lang="en-US" altLang="zh-CN" sz="1200" i="0">
              <a:solidFill>
                <a:schemeClr val="tx1"/>
              </a:solidFill>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altLang="zh-CN" smtClean="0">
              <a:latin typeface="Arial" charset="0"/>
              <a:ea typeface="宋体" charset="-122"/>
            </a:endParaRPr>
          </a:p>
        </p:txBody>
      </p:sp>
    </p:spTree>
    <p:extLst>
      <p:ext uri="{BB962C8B-B14F-4D97-AF65-F5344CB8AC3E}">
        <p14:creationId xmlns:p14="http://schemas.microsoft.com/office/powerpoint/2010/main" val="3363057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0F66054-9127-4037-AB4E-358617DFDF55}" type="slidenum">
              <a:rPr lang="en-US" altLang="zh-CN" sz="1200" i="0">
                <a:solidFill>
                  <a:schemeClr val="tx1"/>
                </a:solidFill>
              </a:rPr>
              <a:pPr algn="r"/>
              <a:t>8</a:t>
            </a:fld>
            <a:endParaRPr lang="en-US" altLang="zh-CN" sz="1200" i="0">
              <a:solidFill>
                <a:schemeClr val="tx1"/>
              </a:solidFill>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r>
              <a:rPr lang="en-US" altLang="zh-CN" smtClean="0">
                <a:latin typeface="Arial" charset="0"/>
                <a:ea typeface="宋体" charset="-122"/>
              </a:rPr>
              <a:t>To motivate the a template-based solution, we need to know how popular template-based spam is.</a:t>
            </a:r>
          </a:p>
          <a:p>
            <a:pPr eaLnBrk="1" hangingPunct="1"/>
            <a:r>
              <a:rPr lang="en-US" altLang="zh-CN" smtClean="0">
                <a:latin typeface="Arial" charset="0"/>
                <a:ea typeface="宋体" charset="-122"/>
              </a:rPr>
              <a:t>Existing email study…</a:t>
            </a:r>
          </a:p>
          <a:p>
            <a:pPr eaLnBrk="1" hangingPunct="1"/>
            <a:r>
              <a:rPr lang="en-US" altLang="zh-CN" smtClean="0">
                <a:latin typeface="Arial" charset="0"/>
                <a:ea typeface="宋体" charset="-122"/>
              </a:rPr>
              <a:t>We conduct a semi-automated measurement study on our collected Twitter spam. </a:t>
            </a:r>
          </a:p>
          <a:p>
            <a:pPr eaLnBrk="1" hangingPunct="1"/>
            <a:r>
              <a:rPr lang="en-US" altLang="zh-CN" smtClean="0">
                <a:latin typeface="Arial" charset="0"/>
                <a:ea typeface="宋体" charset="-122"/>
              </a:rPr>
              <a:t>We first cluster the spam messages, then manually check each big clusters to determine whether they are generated by templates.</a:t>
            </a:r>
          </a:p>
          <a:p>
            <a:pPr eaLnBrk="1" hangingPunct="1"/>
            <a:r>
              <a:rPr lang="en-US" altLang="zh-CN" smtClean="0">
                <a:latin typeface="Arial" charset="0"/>
                <a:ea typeface="宋体" charset="-122"/>
              </a:rPr>
              <a:t>The result is that </a:t>
            </a:r>
          </a:p>
        </p:txBody>
      </p:sp>
    </p:spTree>
    <p:extLst>
      <p:ext uri="{BB962C8B-B14F-4D97-AF65-F5344CB8AC3E}">
        <p14:creationId xmlns:p14="http://schemas.microsoft.com/office/powerpoint/2010/main" val="2466032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E4476702-9DF4-48A2-9AF5-9F37338EE6F4}" type="slidenum">
              <a:rPr lang="en-US" altLang="zh-CN" sz="1200" i="0">
                <a:solidFill>
                  <a:schemeClr val="tx1"/>
                </a:solidFill>
              </a:rPr>
              <a:pPr algn="r"/>
              <a:t>9</a:t>
            </a:fld>
            <a:endParaRPr lang="en-US" altLang="zh-CN" sz="1200" i="0">
              <a:solidFill>
                <a:schemeClr val="tx1"/>
              </a:solidFill>
            </a:endParaRP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altLang="zh-CN" smtClean="0">
              <a:latin typeface="Arial" charset="0"/>
              <a:ea typeface="宋体" charset="-122"/>
            </a:endParaRPr>
          </a:p>
        </p:txBody>
      </p:sp>
    </p:spTree>
    <p:extLst>
      <p:ext uri="{BB962C8B-B14F-4D97-AF65-F5344CB8AC3E}">
        <p14:creationId xmlns:p14="http://schemas.microsoft.com/office/powerpoint/2010/main" val="48483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18582BE3-CEC4-434B-92EC-7F776737A4CC}" type="slidenum">
              <a:rPr lang="en-US" altLang="zh-CN" sz="1200" i="0">
                <a:solidFill>
                  <a:schemeClr val="tx1"/>
                </a:solidFill>
              </a:rPr>
              <a:pPr algn="r"/>
              <a:t>10</a:t>
            </a:fld>
            <a:endParaRPr lang="en-US" altLang="zh-CN" sz="1200" i="0">
              <a:solidFill>
                <a:schemeClr val="tx1"/>
              </a:solidFill>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r>
              <a:rPr lang="en-US" altLang="zh-CN" smtClean="0">
                <a:latin typeface="Arial" charset="0"/>
                <a:ea typeface="宋体" charset="-122"/>
              </a:rPr>
              <a:t>It is challenging to generate OSN spam template.</a:t>
            </a:r>
          </a:p>
          <a:p>
            <a:pPr eaLnBrk="1" hangingPunct="1"/>
            <a:r>
              <a:rPr lang="en-US" altLang="zh-CN" smtClean="0">
                <a:latin typeface="Arial" charset="0"/>
                <a:ea typeface="宋体" charset="-122"/>
              </a:rPr>
              <a:t>There are three major challenges.</a:t>
            </a:r>
          </a:p>
          <a:p>
            <a:pPr eaLnBrk="1" hangingPunct="1"/>
            <a:r>
              <a:rPr lang="en-US" altLang="zh-CN" smtClean="0">
                <a:latin typeface="Arial" charset="0"/>
                <a:ea typeface="宋体" charset="-122"/>
              </a:rPr>
              <a:t>..</a:t>
            </a:r>
          </a:p>
          <a:p>
            <a:pPr eaLnBrk="1" hangingPunct="1"/>
            <a:r>
              <a:rPr lang="en-US" altLang="zh-CN" smtClean="0">
                <a:latin typeface="Arial" charset="0"/>
                <a:ea typeface="宋体" charset="-122"/>
              </a:rPr>
              <a:t>We address these challenges with the following design.</a:t>
            </a:r>
          </a:p>
        </p:txBody>
      </p:sp>
    </p:spTree>
    <p:extLst>
      <p:ext uri="{BB962C8B-B14F-4D97-AF65-F5344CB8AC3E}">
        <p14:creationId xmlns:p14="http://schemas.microsoft.com/office/powerpoint/2010/main" val="189110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78F0D3F8-2D65-4A53-A38E-B2EA64B5A0C7}" type="datetime1">
              <a:rPr lang="en-US"/>
              <a:pPr>
                <a:defRPr/>
              </a:pPr>
              <a:t>12/10/2014</a:t>
            </a:fld>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EA4D80BF-4108-41C5-9236-F975DCB82440}"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78D22C1E-97C1-4EC4-B0F0-AF8286400B62}" type="datetime1">
              <a:rPr lang="en-US"/>
              <a:pPr>
                <a:defRPr/>
              </a:pPr>
              <a:t>12/10/2014</a:t>
            </a:fld>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A94C499C-C59B-41E1-A570-D0E5D9D9AB9B}"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smtClean="0"/>
          </a:p>
        </p:txBody>
      </p:sp>
      <p:sp>
        <p:nvSpPr>
          <p:cNvPr id="5" name="Rectangle 5"/>
          <p:cNvSpPr>
            <a:spLocks noGrp="1" noChangeArrowheads="1"/>
          </p:cNvSpPr>
          <p:nvPr>
            <p:ph type="dt" sz="half" idx="10"/>
          </p:nvPr>
        </p:nvSpPr>
        <p:spPr>
          <a:ln/>
        </p:spPr>
        <p:txBody>
          <a:bodyPr/>
          <a:lstStyle>
            <a:lvl1pPr>
              <a:defRPr/>
            </a:lvl1pPr>
          </a:lstStyle>
          <a:p>
            <a:pPr>
              <a:defRPr/>
            </a:pPr>
            <a:fld id="{72383185-82BF-4245-92E0-C0E2807F6A1D}" type="datetime1">
              <a:rPr lang="en-US"/>
              <a:pPr>
                <a:defRPr/>
              </a:pPr>
              <a:t>12/10/2014</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C7505D30-43AC-4210-AF6B-53709C25F7B8}"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BF6E9068-4030-4847-90B5-991E9C573067}" type="datetime1">
              <a:rPr lang="en-US"/>
              <a:pPr>
                <a:defRPr/>
              </a:pPr>
              <a:t>12/10/2014</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3122D32A-CC45-4CBA-A96C-947E0C64D109}"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fld id="{0DC2A745-79A6-4A2B-8932-24635AD18197}" type="datetime1">
              <a:rPr lang="en-US"/>
              <a:pPr>
                <a:defRPr/>
              </a:pPr>
              <a:t>12/10/2014</a:t>
            </a:fld>
            <a:endParaRPr lang="en-US" altLang="zh-CN"/>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8" name="Rectangle 7"/>
          <p:cNvSpPr>
            <a:spLocks noGrp="1" noChangeArrowheads="1"/>
          </p:cNvSpPr>
          <p:nvPr>
            <p:ph type="sldNum" sz="quarter" idx="12"/>
          </p:nvPr>
        </p:nvSpPr>
        <p:spPr>
          <a:ln/>
        </p:spPr>
        <p:txBody>
          <a:bodyPr/>
          <a:lstStyle>
            <a:lvl1pPr>
              <a:defRPr/>
            </a:lvl1pPr>
          </a:lstStyle>
          <a:p>
            <a:pPr>
              <a:defRPr/>
            </a:pPr>
            <a:fld id="{B4051A1E-94E6-4862-8946-4F88CDA1158B}" type="slidenum">
              <a:rPr lang="en-US" altLang="zh-CN"/>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33FCFFFF-9C04-4A7B-A848-B7017DFD77FC}" type="datetime1">
              <a:rPr lang="en-US"/>
              <a:pPr>
                <a:defRPr/>
              </a:pPr>
              <a:t>12/10/2014</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78326F58-C951-43C8-B244-AA752935F3C2}"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8A494983-EBA1-4CD0-A802-23AADB244DC4}" type="datetime1">
              <a:rPr lang="en-US"/>
              <a:pPr>
                <a:defRPr/>
              </a:pPr>
              <a:t>12/10/2014</a:t>
            </a:fld>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5F56CACA-A83D-421B-B618-91300865F923}"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0DED3675-86C9-4B2C-B825-99F74A5D20ED}" type="datetime1">
              <a:rPr lang="en-US"/>
              <a:pPr>
                <a:defRPr/>
              </a:pPr>
              <a:t>12/10/2014</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40BA06A0-4FD7-4176-8642-73A423A5C788}"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9B3B3A3F-2810-48AB-89DB-68A828E2505D}" type="datetime1">
              <a:rPr lang="en-US"/>
              <a:pPr>
                <a:defRPr/>
              </a:pPr>
              <a:t>12/10/2014</a:t>
            </a:fld>
            <a:endParaRPr lang="en-US" altLang="zh-CN"/>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7"/>
          <p:cNvSpPr>
            <a:spLocks noGrp="1" noChangeArrowheads="1"/>
          </p:cNvSpPr>
          <p:nvPr>
            <p:ph type="sldNum" sz="quarter" idx="12"/>
          </p:nvPr>
        </p:nvSpPr>
        <p:spPr>
          <a:ln/>
        </p:spPr>
        <p:txBody>
          <a:bodyPr/>
          <a:lstStyle>
            <a:lvl1pPr>
              <a:defRPr/>
            </a:lvl1pPr>
          </a:lstStyle>
          <a:p>
            <a:pPr>
              <a:defRPr/>
            </a:pPr>
            <a:fld id="{300EC901-2C7D-4A9A-B4DD-7476A97120BE}"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8D2BFBF1-14F9-4D5D-8F09-B1ED70535F64}" type="datetime1">
              <a:rPr lang="en-US"/>
              <a:pPr>
                <a:defRPr/>
              </a:pPr>
              <a:t>12/10/2014</a:t>
            </a:fld>
            <a:endParaRPr lang="en-US" altLang="zh-CN"/>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7"/>
          <p:cNvSpPr>
            <a:spLocks noGrp="1" noChangeArrowheads="1"/>
          </p:cNvSpPr>
          <p:nvPr>
            <p:ph type="sldNum" sz="quarter" idx="12"/>
          </p:nvPr>
        </p:nvSpPr>
        <p:spPr>
          <a:ln/>
        </p:spPr>
        <p:txBody>
          <a:bodyPr/>
          <a:lstStyle>
            <a:lvl1pPr>
              <a:defRPr/>
            </a:lvl1pPr>
          </a:lstStyle>
          <a:p>
            <a:pPr>
              <a:defRPr/>
            </a:pPr>
            <a:fld id="{C33A5D0A-C6DA-4327-A3BB-345D199439E8}"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FD12E0B-7F7C-4421-8B8D-0791E179E0A1}" type="datetime1">
              <a:rPr lang="en-US"/>
              <a:pPr>
                <a:defRPr/>
              </a:pPr>
              <a:t>12/10/2014</a:t>
            </a:fld>
            <a:endParaRPr lang="en-US" altLang="zh-CN"/>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7"/>
          <p:cNvSpPr>
            <a:spLocks noGrp="1" noChangeArrowheads="1"/>
          </p:cNvSpPr>
          <p:nvPr>
            <p:ph type="sldNum" sz="quarter" idx="12"/>
          </p:nvPr>
        </p:nvSpPr>
        <p:spPr>
          <a:ln/>
        </p:spPr>
        <p:txBody>
          <a:bodyPr/>
          <a:lstStyle>
            <a:lvl1pPr>
              <a:defRPr/>
            </a:lvl1pPr>
          </a:lstStyle>
          <a:p>
            <a:pPr>
              <a:defRPr/>
            </a:pPr>
            <a:fld id="{3FC2F661-130D-4C53-B942-AFDAA9051E10}"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7E27B009-ADC1-4E9E-951F-1F81C4459C47}" type="datetime1">
              <a:rPr lang="en-US"/>
              <a:pPr>
                <a:defRPr/>
              </a:pPr>
              <a:t>12/10/2014</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951716CB-66C8-4E52-AFB1-4A6F431D5A6A}"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5A0FD6D1-61A3-488F-8CFB-B8B35466EAB1}" type="datetime1">
              <a:rPr lang="en-US"/>
              <a:pPr>
                <a:defRPr/>
              </a:pPr>
              <a:t>12/10/2014</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FD1A3381-26F8-460C-A4EB-19A8CC447ECA}"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3ED05ADA-1B4A-403C-A0D2-7BCCFE046C5B}" type="datetime1">
              <a:rPr lang="en-US"/>
              <a:pPr>
                <a:defRPr/>
              </a:pPr>
              <a:t>12/10/2014</a:t>
            </a:fld>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75121B05-9A39-493D-B4ED-D2C9FE28385B}"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urple-black2"/>
          <p:cNvPicPr>
            <a:picLocks noChangeArrowheads="1"/>
          </p:cNvPicPr>
          <p:nvPr/>
        </p:nvPicPr>
        <p:blipFill>
          <a:blip r:embed="rId16"/>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798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i="0">
                <a:solidFill>
                  <a:schemeClr val="tx1"/>
                </a:solidFill>
                <a:ea typeface="宋体" pitchFamily="2" charset="-122"/>
              </a:defRPr>
            </a:lvl1pPr>
          </a:lstStyle>
          <a:p>
            <a:pPr>
              <a:defRPr/>
            </a:pPr>
            <a:fld id="{F8F2FB58-1C38-48C5-886D-E73055988C21}" type="datetime1">
              <a:rPr lang="en-US"/>
              <a:pPr>
                <a:defRPr/>
              </a:pPr>
              <a:t>12/10/2014</a:t>
            </a:fld>
            <a:endParaRPr lang="en-US" altLang="zh-CN"/>
          </a:p>
        </p:txBody>
      </p:sp>
      <p:sp>
        <p:nvSpPr>
          <p:cNvPr id="798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i="0">
                <a:solidFill>
                  <a:schemeClr val="tx1"/>
                </a:solidFill>
                <a:ea typeface="宋体" pitchFamily="2" charset="-122"/>
              </a:defRPr>
            </a:lvl1pPr>
          </a:lstStyle>
          <a:p>
            <a:pPr>
              <a:defRPr/>
            </a:pPr>
            <a:endParaRPr lang="en-US" altLang="zh-CN"/>
          </a:p>
        </p:txBody>
      </p:sp>
      <p:sp>
        <p:nvSpPr>
          <p:cNvPr id="798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i="0">
                <a:solidFill>
                  <a:schemeClr val="tx1"/>
                </a:solidFill>
                <a:latin typeface="Arial" pitchFamily="34" charset="0"/>
                <a:ea typeface="宋体" pitchFamily="2" charset="-122"/>
                <a:cs typeface="Arial" pitchFamily="34" charset="0"/>
              </a:defRPr>
            </a:lvl1pPr>
          </a:lstStyle>
          <a:p>
            <a:pPr>
              <a:defRPr/>
            </a:pPr>
            <a:fld id="{36DB6081-FB65-42A6-9A94-096E4175F533}"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67" r:id="rId1"/>
    <p:sldLayoutId id="2147483666" r:id="rId2"/>
    <p:sldLayoutId id="2147483665" r:id="rId3"/>
    <p:sldLayoutId id="2147483664" r:id="rId4"/>
    <p:sldLayoutId id="2147483663" r:id="rId5"/>
    <p:sldLayoutId id="2147483662" r:id="rId6"/>
    <p:sldLayoutId id="2147483661" r:id="rId7"/>
    <p:sldLayoutId id="2147483660" r:id="rId8"/>
    <p:sldLayoutId id="2147483659" r:id="rId9"/>
    <p:sldLayoutId id="2147483658" r:id="rId10"/>
    <p:sldLayoutId id="2147483657" r:id="rId11"/>
    <p:sldLayoutId id="2147483656" r:id="rId12"/>
    <p:sldLayoutId id="2147483655" r:id="rId13"/>
    <p:sldLayoutId id="2147483654"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jpeg"/><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afrodigit.com/visited-websites-world/"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3.xml"/><Relationship Id="rId7"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tinyurl.com/oxtmmnz" TargetMode="External"/><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tinyurl.com/p8mqqv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tinyurl.com/l755bv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Rectangle 2"/>
          <p:cNvSpPr>
            <a:spLocks noGrp="1" noChangeArrowheads="1"/>
          </p:cNvSpPr>
          <p:nvPr>
            <p:ph type="ctrTitle" idx="4294967295"/>
          </p:nvPr>
        </p:nvSpPr>
        <p:spPr>
          <a:xfrm>
            <a:off x="152400" y="1447800"/>
            <a:ext cx="8686800" cy="1676400"/>
          </a:xfrm>
        </p:spPr>
        <p:txBody>
          <a:bodyPr/>
          <a:lstStyle/>
          <a:p>
            <a:pPr eaLnBrk="1" hangingPunct="1"/>
            <a:r>
              <a:rPr lang="en-US" altLang="zh-CN" sz="4000" b="1" smtClean="0"/>
              <a:t>Spam ain’t as Diverse as It Seems: Throttling OSN Spam with Templates Underneath</a:t>
            </a:r>
          </a:p>
        </p:txBody>
      </p:sp>
      <p:pic>
        <p:nvPicPr>
          <p:cNvPr id="18434" name="Picture 4" descr="logo"/>
          <p:cNvPicPr>
            <a:picLocks noChangeAspect="1" noChangeArrowheads="1"/>
          </p:cNvPicPr>
          <p:nvPr/>
        </p:nvPicPr>
        <p:blipFill>
          <a:blip r:embed="rId3"/>
          <a:srcRect/>
          <a:stretch>
            <a:fillRect/>
          </a:stretch>
        </p:blipFill>
        <p:spPr bwMode="auto">
          <a:xfrm>
            <a:off x="7239000" y="228600"/>
            <a:ext cx="1143000" cy="1143000"/>
          </a:xfrm>
          <a:prstGeom prst="rect">
            <a:avLst/>
          </a:prstGeom>
          <a:noFill/>
          <a:ln w="9525">
            <a:noFill/>
            <a:miter lim="800000"/>
            <a:headEnd/>
            <a:tailEnd/>
          </a:ln>
        </p:spPr>
      </p:pic>
      <p:sp>
        <p:nvSpPr>
          <p:cNvPr id="18435" name="Text Box 5"/>
          <p:cNvSpPr txBox="1">
            <a:spLocks noChangeArrowheads="1"/>
          </p:cNvSpPr>
          <p:nvPr/>
        </p:nvSpPr>
        <p:spPr bwMode="auto">
          <a:xfrm>
            <a:off x="76200" y="3302000"/>
            <a:ext cx="9067800" cy="1076325"/>
          </a:xfrm>
          <a:prstGeom prst="rect">
            <a:avLst/>
          </a:prstGeom>
          <a:noFill/>
          <a:ln w="9525">
            <a:noFill/>
            <a:miter lim="800000"/>
            <a:headEnd/>
            <a:tailEnd/>
          </a:ln>
        </p:spPr>
        <p:txBody>
          <a:bodyPr>
            <a:spAutoFit/>
          </a:bodyPr>
          <a:lstStyle/>
          <a:p>
            <a:pPr algn="ctr">
              <a:spcBef>
                <a:spcPct val="50000"/>
              </a:spcBef>
            </a:pPr>
            <a:r>
              <a:rPr lang="en-US" altLang="zh-CN" sz="3200" b="1" i="0">
                <a:solidFill>
                  <a:srgbClr val="7030A0"/>
                </a:solidFill>
              </a:rPr>
              <a:t>Hongyu Gao, Yi Yang, </a:t>
            </a:r>
            <a:r>
              <a:rPr lang="en-US" altLang="zh-CN" sz="3200" b="1" i="0">
                <a:solidFill>
                  <a:srgbClr val="00B050"/>
                </a:solidFill>
              </a:rPr>
              <a:t>Kai Bu, </a:t>
            </a:r>
            <a:r>
              <a:rPr lang="en-US" altLang="zh-CN" sz="3200" b="1" i="0">
                <a:solidFill>
                  <a:srgbClr val="7030A0"/>
                </a:solidFill>
              </a:rPr>
              <a:t>Yan Chen, Doug Downey, Kathy Lee, Alok Choudhary</a:t>
            </a:r>
            <a:endParaRPr lang="en-US" altLang="zh-CN" sz="3200" i="0">
              <a:solidFill>
                <a:srgbClr val="7030A0"/>
              </a:solidFill>
            </a:endParaRPr>
          </a:p>
        </p:txBody>
      </p:sp>
      <p:sp>
        <p:nvSpPr>
          <p:cNvPr id="18436" name="TextBox 2"/>
          <p:cNvSpPr txBox="1">
            <a:spLocks noChangeArrowheads="1"/>
          </p:cNvSpPr>
          <p:nvPr/>
        </p:nvSpPr>
        <p:spPr bwMode="auto">
          <a:xfrm>
            <a:off x="304800" y="4560888"/>
            <a:ext cx="8839200" cy="1077912"/>
          </a:xfrm>
          <a:prstGeom prst="rect">
            <a:avLst/>
          </a:prstGeom>
          <a:noFill/>
          <a:ln w="9525">
            <a:noFill/>
            <a:miter lim="800000"/>
            <a:headEnd/>
            <a:tailEnd/>
          </a:ln>
        </p:spPr>
        <p:txBody>
          <a:bodyPr>
            <a:spAutoFit/>
          </a:bodyPr>
          <a:lstStyle/>
          <a:p>
            <a:pPr algn="ctr">
              <a:lnSpc>
                <a:spcPct val="90000"/>
              </a:lnSpc>
              <a:spcBef>
                <a:spcPct val="20000"/>
              </a:spcBef>
            </a:pPr>
            <a:r>
              <a:rPr lang="en-US" altLang="zh-CN" sz="3200" i="0" dirty="0">
                <a:solidFill>
                  <a:srgbClr val="7030A0"/>
                </a:solidFill>
              </a:rPr>
              <a:t>Northwestern </a:t>
            </a:r>
            <a:r>
              <a:rPr lang="en-US" altLang="zh-CN" sz="3200" i="0" dirty="0" smtClean="0">
                <a:solidFill>
                  <a:srgbClr val="7030A0"/>
                </a:solidFill>
              </a:rPr>
              <a:t>University, USA</a:t>
            </a:r>
            <a:endParaRPr lang="en-US" altLang="zh-CN" sz="3200" i="0" dirty="0">
              <a:solidFill>
                <a:srgbClr val="7030A0"/>
              </a:solidFill>
            </a:endParaRPr>
          </a:p>
          <a:p>
            <a:pPr algn="ctr">
              <a:lnSpc>
                <a:spcPct val="90000"/>
              </a:lnSpc>
              <a:spcBef>
                <a:spcPct val="20000"/>
              </a:spcBef>
            </a:pPr>
            <a:r>
              <a:rPr lang="en-US" altLang="zh-CN" sz="3200" i="0" dirty="0">
                <a:solidFill>
                  <a:srgbClr val="00B050"/>
                </a:solidFill>
              </a:rPr>
              <a:t>Zhejiang </a:t>
            </a:r>
            <a:r>
              <a:rPr lang="en-US" altLang="zh-CN" sz="3200" i="0" dirty="0" smtClean="0">
                <a:solidFill>
                  <a:srgbClr val="00B050"/>
                </a:solidFill>
              </a:rPr>
              <a:t>University, China</a:t>
            </a:r>
            <a:endParaRPr lang="en-US" altLang="zh-CN" sz="3200" i="0" dirty="0">
              <a:solidFill>
                <a:srgbClr val="00B050"/>
              </a:solidFill>
            </a:endParaRPr>
          </a:p>
        </p:txBody>
      </p:sp>
    </p:spTree>
  </p:cSld>
  <p:clrMapOvr>
    <a:masterClrMapping/>
  </p:clrMapOvr>
  <p:transition advTm="1863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12"/>
          </p:nvPr>
        </p:nvSpPr>
        <p:spPr>
          <a:noFill/>
        </p:spPr>
        <p:txBody>
          <a:bodyPr/>
          <a:lstStyle/>
          <a:p>
            <a:fld id="{F8B70ACB-7261-4C25-B355-DE4C9C33C2BD}" type="slidenum">
              <a:rPr lang="en-US" altLang="zh-CN" smtClean="0">
                <a:latin typeface="Arial" charset="0"/>
                <a:ea typeface="宋体" charset="-122"/>
              </a:rPr>
              <a:pPr/>
              <a:t>10</a:t>
            </a:fld>
            <a:endParaRPr lang="en-US" altLang="zh-CN" smtClean="0">
              <a:latin typeface="Arial" charset="0"/>
              <a:ea typeface="宋体" charset="-122"/>
            </a:endParaRPr>
          </a:p>
        </p:txBody>
      </p:sp>
      <p:sp>
        <p:nvSpPr>
          <p:cNvPr id="3993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2F742F3C-E4BF-4C11-B8ED-2371651F6DEB}" type="slidenum">
              <a:rPr lang="en-US" altLang="zh-CN" sz="1400" i="0">
                <a:solidFill>
                  <a:schemeClr val="tx1"/>
                </a:solidFill>
              </a:rPr>
              <a:pPr algn="r"/>
              <a:t>10</a:t>
            </a:fld>
            <a:endParaRPr lang="en-US" altLang="zh-CN" sz="1400" i="0">
              <a:solidFill>
                <a:schemeClr val="tx1"/>
              </a:solidFill>
            </a:endParaRPr>
          </a:p>
        </p:txBody>
      </p:sp>
      <p:sp>
        <p:nvSpPr>
          <p:cNvPr id="39939" name="Rectangle 3"/>
          <p:cNvSpPr>
            <a:spLocks noGrp="1" noChangeArrowheads="1"/>
          </p:cNvSpPr>
          <p:nvPr>
            <p:ph type="body" idx="4294967295"/>
          </p:nvPr>
        </p:nvSpPr>
        <p:spPr>
          <a:xfrm>
            <a:off x="304800" y="1417638"/>
            <a:ext cx="8686800" cy="5592762"/>
          </a:xfrm>
        </p:spPr>
        <p:txBody>
          <a:bodyPr/>
          <a:lstStyle/>
          <a:p>
            <a:pPr eaLnBrk="1" hangingPunct="1">
              <a:lnSpc>
                <a:spcPct val="120000"/>
              </a:lnSpc>
            </a:pPr>
            <a:r>
              <a:rPr lang="en-US" altLang="zh-CN" sz="2800" dirty="0" smtClean="0"/>
              <a:t>Absence of invariant substring in template</a:t>
            </a:r>
          </a:p>
          <a:p>
            <a:pPr lvl="1" eaLnBrk="1" hangingPunct="1">
              <a:lnSpc>
                <a:spcPct val="120000"/>
              </a:lnSpc>
            </a:pPr>
            <a:r>
              <a:rPr lang="en-US" altLang="zh-CN" sz="2400" dirty="0" smtClean="0"/>
              <a:t>Prior study assumes the existence of invariant substrings</a:t>
            </a:r>
            <a:r>
              <a:rPr lang="en-US" altLang="zh-CN" sz="2400" dirty="0"/>
              <a:t>. [</a:t>
            </a:r>
            <a:r>
              <a:rPr lang="en-US" altLang="zh-CN" sz="2400" dirty="0" err="1"/>
              <a:t>Pitsillidis</a:t>
            </a:r>
            <a:r>
              <a:rPr lang="en-US" altLang="zh-CN" sz="2400" dirty="0"/>
              <a:t> NDSS’10][Zhang NDSS’14]</a:t>
            </a:r>
            <a:endParaRPr lang="en-US" altLang="zh-CN" sz="2400" dirty="0" smtClean="0"/>
          </a:p>
          <a:p>
            <a:pPr eaLnBrk="1" hangingPunct="1">
              <a:lnSpc>
                <a:spcPct val="120000"/>
              </a:lnSpc>
            </a:pPr>
            <a:r>
              <a:rPr lang="en-US" altLang="zh-CN" sz="2800" dirty="0" smtClean="0"/>
              <a:t>Prevalence of noise</a:t>
            </a:r>
          </a:p>
          <a:p>
            <a:pPr lvl="1" eaLnBrk="1" hangingPunct="1">
              <a:lnSpc>
                <a:spcPct val="120000"/>
              </a:lnSpc>
            </a:pPr>
            <a:r>
              <a:rPr lang="en-US" altLang="zh-CN" sz="2400" dirty="0" smtClean="0"/>
              <a:t>Spammers extensively add semantically unrelated noise words into spam messages.</a:t>
            </a:r>
          </a:p>
          <a:p>
            <a:pPr eaLnBrk="1" hangingPunct="1">
              <a:lnSpc>
                <a:spcPct val="120000"/>
              </a:lnSpc>
            </a:pPr>
            <a:r>
              <a:rPr lang="en-US" altLang="zh-CN" sz="2800" dirty="0" smtClean="0"/>
              <a:t>Spam heterogeneity</a:t>
            </a:r>
          </a:p>
          <a:p>
            <a:pPr lvl="1" eaLnBrk="1" hangingPunct="1">
              <a:lnSpc>
                <a:spcPct val="120000"/>
              </a:lnSpc>
            </a:pPr>
            <a:r>
              <a:rPr lang="en-US" altLang="zh-CN" sz="2400" dirty="0" smtClean="0"/>
              <a:t>It is hard to obtain a training set containing spam instantiating a single template in practice.</a:t>
            </a:r>
          </a:p>
        </p:txBody>
      </p:sp>
      <p:sp>
        <p:nvSpPr>
          <p:cNvPr id="39940" name="Rectangle 2"/>
          <p:cNvSpPr txBox="1">
            <a:spLocks noChangeArrowheads="1"/>
          </p:cNvSpPr>
          <p:nvPr/>
        </p:nvSpPr>
        <p:spPr bwMode="auto">
          <a:xfrm>
            <a:off x="4572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4400" i="0">
                <a:solidFill>
                  <a:schemeClr val="tx2"/>
                </a:solidFill>
              </a:rPr>
              <a:t>Challenges</a:t>
            </a:r>
          </a:p>
        </p:txBody>
      </p:sp>
    </p:spTree>
  </p:cSld>
  <p:clrMapOvr>
    <a:masterClrMapping/>
  </p:clrMapOvr>
  <p:transition spd="slow" advTm="2768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12"/>
          </p:nvPr>
        </p:nvSpPr>
        <p:spPr>
          <a:noFill/>
        </p:spPr>
        <p:txBody>
          <a:bodyPr/>
          <a:lstStyle/>
          <a:p>
            <a:fld id="{F8B70ACB-7261-4C25-B355-DE4C9C33C2BD}" type="slidenum">
              <a:rPr lang="en-US" altLang="zh-CN" smtClean="0">
                <a:latin typeface="Arial" charset="0"/>
                <a:ea typeface="宋体" charset="-122"/>
              </a:rPr>
              <a:pPr/>
              <a:t>11</a:t>
            </a:fld>
            <a:endParaRPr lang="en-US" altLang="zh-CN" smtClean="0">
              <a:latin typeface="Arial" charset="0"/>
              <a:ea typeface="宋体" charset="-122"/>
            </a:endParaRPr>
          </a:p>
        </p:txBody>
      </p:sp>
      <p:sp>
        <p:nvSpPr>
          <p:cNvPr id="3993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2F742F3C-E4BF-4C11-B8ED-2371651F6DEB}" type="slidenum">
              <a:rPr lang="en-US" altLang="zh-CN" sz="1400" i="0">
                <a:solidFill>
                  <a:schemeClr val="tx1"/>
                </a:solidFill>
              </a:rPr>
              <a:pPr algn="r"/>
              <a:t>11</a:t>
            </a:fld>
            <a:endParaRPr lang="en-US" altLang="zh-CN" sz="1400" i="0">
              <a:solidFill>
                <a:schemeClr val="tx1"/>
              </a:solidFill>
            </a:endParaRPr>
          </a:p>
        </p:txBody>
      </p:sp>
      <p:sp>
        <p:nvSpPr>
          <p:cNvPr id="39939" name="Rectangle 3"/>
          <p:cNvSpPr>
            <a:spLocks noGrp="1" noChangeArrowheads="1"/>
          </p:cNvSpPr>
          <p:nvPr>
            <p:ph type="body" idx="4294967295"/>
          </p:nvPr>
        </p:nvSpPr>
        <p:spPr>
          <a:xfrm>
            <a:off x="304800" y="1417638"/>
            <a:ext cx="8686800" cy="5592762"/>
          </a:xfrm>
        </p:spPr>
        <p:txBody>
          <a:bodyPr/>
          <a:lstStyle/>
          <a:p>
            <a:pPr eaLnBrk="1" hangingPunct="1">
              <a:lnSpc>
                <a:spcPct val="120000"/>
              </a:lnSpc>
            </a:pPr>
            <a:r>
              <a:rPr lang="en-US" altLang="zh-CN" sz="2800" dirty="0" smtClean="0"/>
              <a:t>Absence of invariant substring in template</a:t>
            </a:r>
          </a:p>
          <a:p>
            <a:pPr lvl="1" eaLnBrk="1" hangingPunct="1">
              <a:lnSpc>
                <a:spcPct val="120000"/>
              </a:lnSpc>
            </a:pPr>
            <a:r>
              <a:rPr lang="en-US" altLang="zh-CN" dirty="0"/>
              <a:t>Spam template generation without the need for invariant substring.</a:t>
            </a:r>
          </a:p>
          <a:p>
            <a:pPr eaLnBrk="1" hangingPunct="1">
              <a:lnSpc>
                <a:spcPct val="120000"/>
              </a:lnSpc>
            </a:pPr>
            <a:r>
              <a:rPr lang="en-US" altLang="zh-CN" sz="2800" dirty="0" smtClean="0"/>
              <a:t>Prevalence of noise</a:t>
            </a:r>
          </a:p>
          <a:p>
            <a:pPr lvl="1" eaLnBrk="1" hangingPunct="1">
              <a:lnSpc>
                <a:spcPct val="120000"/>
              </a:lnSpc>
            </a:pPr>
            <a:r>
              <a:rPr lang="en-US" altLang="zh-CN" dirty="0"/>
              <a:t>Automated noise labeling to identify and exclude noise words from template generation</a:t>
            </a:r>
            <a:r>
              <a:rPr lang="en-US" altLang="zh-CN" dirty="0" smtClean="0"/>
              <a:t>.</a:t>
            </a:r>
            <a:endParaRPr lang="en-US" altLang="zh-CN" b="1" dirty="0" smtClean="0"/>
          </a:p>
          <a:p>
            <a:pPr eaLnBrk="1" hangingPunct="1">
              <a:lnSpc>
                <a:spcPct val="120000"/>
              </a:lnSpc>
            </a:pPr>
            <a:r>
              <a:rPr lang="en-US" altLang="zh-CN" sz="2800" dirty="0" smtClean="0"/>
              <a:t>Spam heterogeneity</a:t>
            </a:r>
          </a:p>
          <a:p>
            <a:pPr lvl="1" eaLnBrk="1" hangingPunct="1">
              <a:lnSpc>
                <a:spcPct val="120000"/>
              </a:lnSpc>
            </a:pPr>
            <a:r>
              <a:rPr lang="en-US" altLang="zh-CN" dirty="0"/>
              <a:t>Cluster and refine.</a:t>
            </a:r>
          </a:p>
          <a:p>
            <a:pPr lvl="1" eaLnBrk="1" hangingPunct="1">
              <a:lnSpc>
                <a:spcPct val="120000"/>
              </a:lnSpc>
            </a:pPr>
            <a:endParaRPr lang="en-US" altLang="zh-CN" sz="2400" dirty="0" smtClean="0"/>
          </a:p>
        </p:txBody>
      </p:sp>
      <p:sp>
        <p:nvSpPr>
          <p:cNvPr id="39940" name="Rectangle 2"/>
          <p:cNvSpPr txBox="1">
            <a:spLocks noChangeArrowheads="1"/>
          </p:cNvSpPr>
          <p:nvPr/>
        </p:nvSpPr>
        <p:spPr bwMode="auto">
          <a:xfrm>
            <a:off x="4572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4400" i="0" dirty="0" smtClean="0">
                <a:solidFill>
                  <a:schemeClr val="tx2"/>
                </a:solidFill>
              </a:rPr>
              <a:t>Solutions</a:t>
            </a:r>
            <a:endParaRPr lang="en-US" altLang="zh-CN" sz="4400" i="0" dirty="0">
              <a:solidFill>
                <a:schemeClr val="tx2"/>
              </a:solidFill>
            </a:endParaRPr>
          </a:p>
        </p:txBody>
      </p:sp>
    </p:spTree>
    <p:extLst>
      <p:ext uri="{BB962C8B-B14F-4D97-AF65-F5344CB8AC3E}">
        <p14:creationId xmlns:p14="http://schemas.microsoft.com/office/powerpoint/2010/main" val="1513784351"/>
      </p:ext>
    </p:extLst>
  </p:cSld>
  <p:clrMapOvr>
    <a:masterClrMapping/>
  </p:clrMapOvr>
  <p:transition spd="slow" advTm="2768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12"/>
          </p:nvPr>
        </p:nvSpPr>
        <p:spPr>
          <a:noFill/>
        </p:spPr>
        <p:txBody>
          <a:bodyPr/>
          <a:lstStyle/>
          <a:p>
            <a:fld id="{CC20E776-6333-49B3-A65F-A526F08BD8D8}" type="slidenum">
              <a:rPr lang="en-US" altLang="zh-CN" smtClean="0">
                <a:latin typeface="Arial" charset="0"/>
                <a:ea typeface="宋体" charset="-122"/>
              </a:rPr>
              <a:pPr/>
              <a:t>12</a:t>
            </a:fld>
            <a:endParaRPr lang="en-US" altLang="zh-CN" smtClean="0">
              <a:latin typeface="Arial" charset="0"/>
              <a:ea typeface="宋体" charset="-122"/>
            </a:endParaRPr>
          </a:p>
        </p:txBody>
      </p:sp>
      <p:sp>
        <p:nvSpPr>
          <p:cNvPr id="4608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7396D75C-4B93-474C-8CE4-97913EE84B63}" type="slidenum">
              <a:rPr lang="en-US" altLang="zh-CN" sz="1400" i="0">
                <a:solidFill>
                  <a:schemeClr val="tx1"/>
                </a:solidFill>
              </a:rPr>
              <a:pPr algn="r"/>
              <a:t>12</a:t>
            </a:fld>
            <a:endParaRPr lang="en-US" altLang="zh-CN" sz="1400" i="0">
              <a:solidFill>
                <a:schemeClr val="tx1"/>
              </a:solidFill>
            </a:endParaRPr>
          </a:p>
        </p:txBody>
      </p:sp>
      <p:sp>
        <p:nvSpPr>
          <p:cNvPr id="46083" name="Rectangle 3"/>
          <p:cNvSpPr>
            <a:spLocks noGrp="1" noChangeArrowheads="1"/>
          </p:cNvSpPr>
          <p:nvPr>
            <p:ph type="body" idx="4294967295"/>
          </p:nvPr>
        </p:nvSpPr>
        <p:spPr>
          <a:xfrm>
            <a:off x="533400" y="5105399"/>
            <a:ext cx="8458200" cy="1616075"/>
          </a:xfrm>
        </p:spPr>
        <p:txBody>
          <a:bodyPr/>
          <a:lstStyle/>
          <a:p>
            <a:pPr eaLnBrk="1" hangingPunct="1"/>
            <a:r>
              <a:rPr lang="en-US" altLang="zh-CN" sz="2400" dirty="0" smtClean="0"/>
              <a:t>Real-time detection</a:t>
            </a:r>
          </a:p>
          <a:p>
            <a:pPr eaLnBrk="1" hangingPunct="1"/>
            <a:r>
              <a:rPr lang="en-US" altLang="zh-CN" sz="2400" dirty="0" smtClean="0"/>
              <a:t>The auxiliary spam filter supplies training spam samples</a:t>
            </a:r>
          </a:p>
          <a:p>
            <a:pPr lvl="1" eaLnBrk="1" hangingPunct="1"/>
            <a:r>
              <a:rPr lang="en-US" altLang="zh-CN" sz="2000" dirty="0" smtClean="0"/>
              <a:t>Could use black list or any other spam detection systems</a:t>
            </a:r>
          </a:p>
          <a:p>
            <a:pPr lvl="1" eaLnBrk="1" hangingPunct="1"/>
            <a:r>
              <a:rPr lang="en-US" altLang="zh-CN" sz="2000" dirty="0" smtClean="0"/>
              <a:t>Heterogeneous filters to avoid evasion </a:t>
            </a:r>
          </a:p>
        </p:txBody>
      </p:sp>
      <p:sp>
        <p:nvSpPr>
          <p:cNvPr id="46084" name="Rectangle 2"/>
          <p:cNvSpPr txBox="1">
            <a:spLocks noChangeArrowheads="1"/>
          </p:cNvSpPr>
          <p:nvPr/>
        </p:nvSpPr>
        <p:spPr bwMode="auto">
          <a:xfrm>
            <a:off x="1143000" y="0"/>
            <a:ext cx="8001000" cy="1143000"/>
          </a:xfrm>
          <a:prstGeom prst="rect">
            <a:avLst/>
          </a:prstGeom>
          <a:noFill/>
          <a:ln w="9525">
            <a:noFill/>
            <a:miter lim="800000"/>
            <a:headEnd/>
            <a:tailEnd/>
          </a:ln>
        </p:spPr>
        <p:txBody>
          <a:bodyPr anchor="ctr"/>
          <a:lstStyle/>
          <a:p>
            <a:pPr algn="ctr" eaLnBrk="0" hangingPunct="0">
              <a:lnSpc>
                <a:spcPct val="90000"/>
              </a:lnSpc>
            </a:pPr>
            <a:r>
              <a:rPr lang="en-US" altLang="zh-CN" sz="3500" i="0">
                <a:solidFill>
                  <a:schemeClr val="tx2"/>
                </a:solidFill>
              </a:rPr>
              <a:t>Template Generation/Matching Module</a:t>
            </a:r>
          </a:p>
        </p:txBody>
      </p:sp>
      <p:pic>
        <p:nvPicPr>
          <p:cNvPr id="46085" name="Picture 1"/>
          <p:cNvPicPr>
            <a:picLocks noChangeAspect="1"/>
          </p:cNvPicPr>
          <p:nvPr/>
        </p:nvPicPr>
        <p:blipFill>
          <a:blip r:embed="rId3"/>
          <a:srcRect/>
          <a:stretch>
            <a:fillRect/>
          </a:stretch>
        </p:blipFill>
        <p:spPr bwMode="auto">
          <a:xfrm>
            <a:off x="695325" y="1562100"/>
            <a:ext cx="7753350" cy="3314700"/>
          </a:xfrm>
          <a:prstGeom prst="rect">
            <a:avLst/>
          </a:prstGeom>
          <a:noFill/>
          <a:ln w="9525">
            <a:noFill/>
            <a:miter lim="800000"/>
            <a:headEnd/>
            <a:tailEnd/>
          </a:ln>
        </p:spPr>
      </p:pic>
    </p:spTree>
  </p:cSld>
  <p:clrMapOvr>
    <a:masterClrMapping/>
  </p:clrMapOvr>
  <p:transition spd="slow" advTm="2768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12"/>
          </p:nvPr>
        </p:nvSpPr>
        <p:spPr>
          <a:noFill/>
        </p:spPr>
        <p:txBody>
          <a:bodyPr/>
          <a:lstStyle/>
          <a:p>
            <a:fld id="{6689B1B6-7832-4CD4-8959-C58E9A398914}" type="slidenum">
              <a:rPr lang="en-US" altLang="zh-CN" smtClean="0">
                <a:latin typeface="Arial" charset="0"/>
                <a:ea typeface="宋体" charset="-122"/>
              </a:rPr>
              <a:pPr/>
              <a:t>13</a:t>
            </a:fld>
            <a:endParaRPr lang="en-US" altLang="zh-CN" smtClean="0">
              <a:latin typeface="Arial" charset="0"/>
              <a:ea typeface="宋体" charset="-122"/>
            </a:endParaRPr>
          </a:p>
        </p:txBody>
      </p:sp>
      <p:sp>
        <p:nvSpPr>
          <p:cNvPr id="4813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373177A5-0181-47AA-83F7-10BB892EB50F}" type="slidenum">
              <a:rPr lang="en-US" altLang="zh-CN" sz="1400" i="0">
                <a:solidFill>
                  <a:schemeClr val="tx1"/>
                </a:solidFill>
              </a:rPr>
              <a:pPr algn="r"/>
              <a:t>13</a:t>
            </a:fld>
            <a:endParaRPr lang="en-US" altLang="zh-CN" sz="1400" i="0">
              <a:solidFill>
                <a:schemeClr val="tx1"/>
              </a:solidFill>
            </a:endParaRPr>
          </a:p>
        </p:txBody>
      </p:sp>
      <p:sp>
        <p:nvSpPr>
          <p:cNvPr id="48131" name="Rectangle 2"/>
          <p:cNvSpPr txBox="1">
            <a:spLocks noChangeArrowheads="1"/>
          </p:cNvSpPr>
          <p:nvPr/>
        </p:nvSpPr>
        <p:spPr bwMode="auto">
          <a:xfrm>
            <a:off x="10668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600" i="0">
                <a:solidFill>
                  <a:schemeClr val="tx2"/>
                </a:solidFill>
              </a:rPr>
              <a:t>Single Campaign Template Generation</a:t>
            </a:r>
          </a:p>
        </p:txBody>
      </p:sp>
      <p:sp>
        <p:nvSpPr>
          <p:cNvPr id="48132" name="Rectangle 3"/>
          <p:cNvSpPr txBox="1">
            <a:spLocks noChangeArrowheads="1"/>
          </p:cNvSpPr>
          <p:nvPr/>
        </p:nvSpPr>
        <p:spPr bwMode="auto">
          <a:xfrm>
            <a:off x="1219200" y="990600"/>
            <a:ext cx="8229600" cy="1257300"/>
          </a:xfrm>
          <a:prstGeom prst="rect">
            <a:avLst/>
          </a:prstGeom>
          <a:noFill/>
          <a:ln w="9525">
            <a:noFill/>
            <a:miter lim="800000"/>
            <a:headEnd/>
            <a:tailEnd/>
          </a:ln>
        </p:spPr>
        <p:txBody>
          <a:bodyPr/>
          <a:lstStyle/>
          <a:p>
            <a:pPr>
              <a:lnSpc>
                <a:spcPct val="150000"/>
              </a:lnSpc>
              <a:spcBef>
                <a:spcPct val="20000"/>
              </a:spcBef>
            </a:pPr>
            <a:r>
              <a:rPr lang="en-US" altLang="zh-CN" sz="2400" i="0">
                <a:solidFill>
                  <a:schemeClr val="tx1"/>
                </a:solidFill>
              </a:rPr>
              <a:t>Step 1: Compute a “good” common super-sequence (Majority-Merge algorithm)</a:t>
            </a:r>
          </a:p>
        </p:txBody>
      </p:sp>
      <p:sp>
        <p:nvSpPr>
          <p:cNvPr id="48133" name="Rounded Rectangle 3"/>
          <p:cNvSpPr>
            <a:spLocks noChangeArrowheads="1"/>
          </p:cNvSpPr>
          <p:nvPr/>
        </p:nvSpPr>
        <p:spPr bwMode="auto">
          <a:xfrm>
            <a:off x="1981200" y="2209800"/>
            <a:ext cx="4800600" cy="1524000"/>
          </a:xfrm>
          <a:prstGeom prst="roundRect">
            <a:avLst>
              <a:gd name="adj" fmla="val 16667"/>
            </a:avLst>
          </a:prstGeom>
          <a:noFill/>
          <a:ln w="9525" algn="ctr">
            <a:solidFill>
              <a:schemeClr val="tx1"/>
            </a:solidFill>
            <a:round/>
            <a:headEnd/>
            <a:tailEnd/>
          </a:ln>
        </p:spPr>
        <p:txBody>
          <a:bodyPr tIns="0" bIns="0"/>
          <a:lstStyle/>
          <a:p>
            <a:pPr>
              <a:lnSpc>
                <a:spcPct val="90000"/>
              </a:lnSpc>
              <a:spcBef>
                <a:spcPct val="20000"/>
              </a:spcBef>
            </a:pPr>
            <a:r>
              <a:rPr lang="en-US" altLang="zh-CN" sz="1800" i="0">
                <a:solidFill>
                  <a:schemeClr val="tx1"/>
                </a:solidFill>
              </a:rPr>
              <a:t>Beppe Signori making out – URL</a:t>
            </a:r>
          </a:p>
          <a:p>
            <a:pPr>
              <a:lnSpc>
                <a:spcPct val="90000"/>
              </a:lnSpc>
              <a:spcBef>
                <a:spcPct val="20000"/>
              </a:spcBef>
            </a:pPr>
            <a:r>
              <a:rPr lang="en-US" altLang="zh-CN" sz="1800" i="0">
                <a:solidFill>
                  <a:schemeClr val="tx1"/>
                </a:solidFill>
              </a:rPr>
              <a:t>Jason Isaacs making out – URL</a:t>
            </a:r>
          </a:p>
          <a:p>
            <a:pPr>
              <a:lnSpc>
                <a:spcPct val="90000"/>
              </a:lnSpc>
              <a:spcBef>
                <a:spcPct val="20000"/>
              </a:spcBef>
            </a:pPr>
            <a:r>
              <a:rPr lang="en-US" altLang="zh-CN" sz="1800" i="0">
                <a:solidFill>
                  <a:schemeClr val="tx1"/>
                </a:solidFill>
              </a:rPr>
              <a:t>Beppe Signori is really gay URL</a:t>
            </a:r>
          </a:p>
          <a:p>
            <a:pPr>
              <a:lnSpc>
                <a:spcPct val="90000"/>
              </a:lnSpc>
              <a:spcBef>
                <a:spcPct val="20000"/>
              </a:spcBef>
            </a:pPr>
            <a:r>
              <a:rPr lang="en-US" altLang="zh-CN" sz="1800" i="0">
                <a:solidFill>
                  <a:schemeClr val="tx1"/>
                </a:solidFill>
              </a:rPr>
              <a:t>Jason Isaacs is really gay URL</a:t>
            </a:r>
          </a:p>
          <a:p>
            <a:pPr>
              <a:lnSpc>
                <a:spcPct val="90000"/>
              </a:lnSpc>
              <a:spcBef>
                <a:spcPct val="20000"/>
              </a:spcBef>
            </a:pPr>
            <a:r>
              <a:rPr lang="en-US" altLang="zh-CN" sz="1800" i="0">
                <a:solidFill>
                  <a:schemeClr val="tx1"/>
                </a:solidFill>
              </a:rPr>
              <a:t>RIP Jonas Bevacqua is really gay URL</a:t>
            </a:r>
            <a:endParaRPr lang="en-US" altLang="zh-CN" sz="1800">
              <a:solidFill>
                <a:schemeClr val="tx1"/>
              </a:solidFill>
            </a:endParaRPr>
          </a:p>
        </p:txBody>
      </p:sp>
      <p:sp>
        <p:nvSpPr>
          <p:cNvPr id="48134" name="Down Arrow 7"/>
          <p:cNvSpPr>
            <a:spLocks noChangeArrowheads="1"/>
          </p:cNvSpPr>
          <p:nvPr/>
        </p:nvSpPr>
        <p:spPr bwMode="auto">
          <a:xfrm>
            <a:off x="4038600" y="3810000"/>
            <a:ext cx="495300" cy="457200"/>
          </a:xfrm>
          <a:prstGeom prst="downArrow">
            <a:avLst>
              <a:gd name="adj1" fmla="val 50000"/>
              <a:gd name="adj2" fmla="val 50000"/>
            </a:avLst>
          </a:prstGeom>
          <a:noFill/>
          <a:ln w="19050" algn="ctr">
            <a:solidFill>
              <a:schemeClr val="tx1"/>
            </a:solidFill>
            <a:round/>
            <a:headEnd/>
            <a:tailEnd/>
          </a:ln>
        </p:spPr>
        <p:txBody>
          <a:bodyPr/>
          <a:lstStyle/>
          <a:p>
            <a:pPr>
              <a:lnSpc>
                <a:spcPct val="90000"/>
              </a:lnSpc>
              <a:spcBef>
                <a:spcPct val="20000"/>
              </a:spcBef>
            </a:pPr>
            <a:endParaRPr lang="en-US" altLang="zh-CN" i="0">
              <a:solidFill>
                <a:schemeClr val="tx1"/>
              </a:solidFill>
            </a:endParaRPr>
          </a:p>
        </p:txBody>
      </p:sp>
      <p:graphicFrame>
        <p:nvGraphicFramePr>
          <p:cNvPr id="2" name="Table 1"/>
          <p:cNvGraphicFramePr>
            <a:graphicFrameLocks noGrp="1"/>
          </p:cNvGraphicFramePr>
          <p:nvPr/>
        </p:nvGraphicFramePr>
        <p:xfrm>
          <a:off x="76200" y="4322763"/>
          <a:ext cx="8915400" cy="2225040"/>
        </p:xfrm>
        <a:graphic>
          <a:graphicData uri="http://schemas.openxmlformats.org/drawingml/2006/table">
            <a:tbl>
              <a:tblPr firstRow="1" bandRow="1">
                <a:tableStyleId>{5C22544A-7EE6-4342-B048-85BDC9FD1C3A}</a:tableStyleId>
              </a:tblPr>
              <a:tblGrid>
                <a:gridCol w="657922"/>
                <a:gridCol w="731024"/>
                <a:gridCol w="668454"/>
                <a:gridCol w="685800"/>
                <a:gridCol w="762000"/>
                <a:gridCol w="381000"/>
                <a:gridCol w="228600"/>
                <a:gridCol w="533400"/>
                <a:gridCol w="381000"/>
                <a:gridCol w="76200"/>
                <a:gridCol w="304800"/>
                <a:gridCol w="381000"/>
                <a:gridCol w="609600"/>
                <a:gridCol w="990600"/>
                <a:gridCol w="228600"/>
                <a:gridCol w="609600"/>
                <a:gridCol w="381000"/>
                <a:gridCol w="304800"/>
              </a:tblGrid>
              <a:tr h="370840">
                <a:tc>
                  <a:txBody>
                    <a:bodyPr/>
                    <a:lstStyle/>
                    <a:p>
                      <a:pPr algn="ctr"/>
                      <a:r>
                        <a:rPr lang="en-US" sz="1600" dirty="0" err="1" smtClean="0">
                          <a:solidFill>
                            <a:schemeClr val="tx1"/>
                          </a:solidFill>
                        </a:rPr>
                        <a:t>Beppe</a:t>
                      </a:r>
                      <a:endParaRPr lang="en-US" sz="1600" dirty="0">
                        <a:solidFill>
                          <a:schemeClr val="tx1"/>
                        </a:solidFill>
                      </a:endParaRPr>
                    </a:p>
                  </a:txBody>
                  <a:tcPr marL="0" marR="0" marT="0" marB="0"/>
                </a:tc>
                <a:tc>
                  <a:txBody>
                    <a:bodyPr/>
                    <a:lstStyle/>
                    <a:p>
                      <a:pPr algn="ctr"/>
                      <a:r>
                        <a:rPr lang="en-US" sz="1600" dirty="0" smtClean="0">
                          <a:solidFill>
                            <a:schemeClr val="tx1"/>
                          </a:solidFill>
                        </a:rPr>
                        <a:t>Signori</a:t>
                      </a:r>
                      <a:endParaRPr lang="en-US" sz="1600" dirty="0">
                        <a:solidFill>
                          <a:schemeClr val="tx1"/>
                        </a:solidFill>
                      </a:endParaRPr>
                    </a:p>
                  </a:txBody>
                  <a:tcPr marL="0" marR="0" marT="0" marB="0"/>
                </a:tc>
                <a:tc>
                  <a:txBody>
                    <a:bodyPr/>
                    <a:lstStyle/>
                    <a:p>
                      <a:pPr algn="ctr"/>
                      <a:r>
                        <a:rPr lang="en-US" sz="1600" dirty="0" smtClean="0">
                          <a:solidFill>
                            <a:schemeClr val="tx1"/>
                          </a:solidFill>
                        </a:rPr>
                        <a:t>Jason</a:t>
                      </a:r>
                      <a:endParaRPr lang="en-US" sz="1600" dirty="0">
                        <a:solidFill>
                          <a:schemeClr val="tx1"/>
                        </a:solidFill>
                      </a:endParaRPr>
                    </a:p>
                  </a:txBody>
                  <a:tcPr marL="0" marR="0" marT="0" marB="0"/>
                </a:tc>
                <a:tc>
                  <a:txBody>
                    <a:bodyPr/>
                    <a:lstStyle/>
                    <a:p>
                      <a:pPr algn="ctr"/>
                      <a:r>
                        <a:rPr lang="en-US" sz="1600" dirty="0" smtClean="0">
                          <a:solidFill>
                            <a:schemeClr val="tx1"/>
                          </a:solidFill>
                        </a:rPr>
                        <a:t>Isaacs</a:t>
                      </a:r>
                      <a:endParaRPr lang="en-US" sz="1600" dirty="0">
                        <a:solidFill>
                          <a:schemeClr val="tx1"/>
                        </a:solidFill>
                      </a:endParaRPr>
                    </a:p>
                  </a:txBody>
                  <a:tcPr marL="0" marR="0" marT="0" marB="0"/>
                </a:tc>
                <a:tc>
                  <a:txBody>
                    <a:bodyPr/>
                    <a:lstStyle/>
                    <a:p>
                      <a:pPr algn="ctr"/>
                      <a:r>
                        <a:rPr lang="en-US" sz="1600" dirty="0" smtClean="0">
                          <a:solidFill>
                            <a:schemeClr val="tx1"/>
                          </a:solidFill>
                        </a:rPr>
                        <a:t>making</a:t>
                      </a:r>
                      <a:endParaRPr lang="en-US" sz="1600" dirty="0">
                        <a:solidFill>
                          <a:schemeClr val="tx1"/>
                        </a:solidFill>
                      </a:endParaRPr>
                    </a:p>
                  </a:txBody>
                  <a:tcPr marL="0" marR="0" marT="0" marB="0"/>
                </a:tc>
                <a:tc>
                  <a:txBody>
                    <a:bodyPr/>
                    <a:lstStyle/>
                    <a:p>
                      <a:pPr algn="ctr"/>
                      <a:r>
                        <a:rPr lang="en-US" sz="1600" dirty="0" smtClean="0">
                          <a:solidFill>
                            <a:schemeClr val="tx1"/>
                          </a:solidFill>
                        </a:rPr>
                        <a:t>out</a:t>
                      </a:r>
                      <a:endParaRPr lang="en-US" sz="1600" dirty="0">
                        <a:solidFill>
                          <a:schemeClr val="tx1"/>
                        </a:solidFill>
                      </a:endParaRPr>
                    </a:p>
                  </a:txBody>
                  <a:tcPr marL="0" marR="0" marT="0" marB="0"/>
                </a:tc>
                <a:tc>
                  <a:txBody>
                    <a:bodyPr/>
                    <a:lstStyle/>
                    <a:p>
                      <a:pPr algn="ctr"/>
                      <a:r>
                        <a:rPr lang="en-US" sz="1600" dirty="0" smtClean="0">
                          <a:solidFill>
                            <a:schemeClr val="tx1"/>
                          </a:solidFill>
                        </a:rPr>
                        <a:t>is</a:t>
                      </a:r>
                      <a:endParaRPr lang="en-US" sz="1600" dirty="0">
                        <a:solidFill>
                          <a:schemeClr val="tx1"/>
                        </a:solidFill>
                      </a:endParaRPr>
                    </a:p>
                  </a:txBody>
                  <a:tcPr marL="0" marR="0" marT="0" marB="0"/>
                </a:tc>
                <a:tc>
                  <a:txBody>
                    <a:bodyPr/>
                    <a:lstStyle/>
                    <a:p>
                      <a:pPr algn="ctr"/>
                      <a:r>
                        <a:rPr lang="en-US" sz="1600" dirty="0" smtClean="0">
                          <a:solidFill>
                            <a:schemeClr val="tx1"/>
                          </a:solidFill>
                        </a:rPr>
                        <a:t>really</a:t>
                      </a:r>
                      <a:endParaRPr lang="en-US" sz="1600" dirty="0">
                        <a:solidFill>
                          <a:schemeClr val="tx1"/>
                        </a:solidFill>
                      </a:endParaRPr>
                    </a:p>
                  </a:txBody>
                  <a:tcPr marL="0" marR="0" marT="0" marB="0"/>
                </a:tc>
                <a:tc>
                  <a:txBody>
                    <a:bodyPr/>
                    <a:lstStyle/>
                    <a:p>
                      <a:pPr algn="ctr"/>
                      <a:r>
                        <a:rPr lang="en-US" sz="1600" dirty="0" smtClean="0">
                          <a:solidFill>
                            <a:schemeClr val="tx1"/>
                          </a:solidFill>
                        </a:rPr>
                        <a:t>gay</a:t>
                      </a:r>
                      <a:endParaRPr lang="en-US" sz="1600" dirty="0">
                        <a:solidFill>
                          <a:schemeClr val="tx1"/>
                        </a:solidFill>
                      </a:endParaRPr>
                    </a:p>
                  </a:txBody>
                  <a:tcPr marL="0" marR="0" marT="0" marB="0"/>
                </a:tc>
                <a:tc>
                  <a:txBody>
                    <a:bodyPr/>
                    <a:lstStyle/>
                    <a:p>
                      <a:pPr algn="ctr"/>
                      <a:r>
                        <a:rPr lang="en-US" sz="1600" dirty="0" smtClean="0">
                          <a:solidFill>
                            <a:schemeClr val="tx1"/>
                          </a:solidFill>
                        </a:rPr>
                        <a:t>-</a:t>
                      </a:r>
                      <a:endParaRPr lang="en-US" sz="1600" dirty="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c>
                  <a:txBody>
                    <a:bodyPr/>
                    <a:lstStyle/>
                    <a:p>
                      <a:pPr algn="ctr"/>
                      <a:r>
                        <a:rPr lang="en-US" sz="1600" dirty="0" smtClean="0">
                          <a:solidFill>
                            <a:schemeClr val="tx1"/>
                          </a:solidFill>
                        </a:rPr>
                        <a:t>RIP</a:t>
                      </a:r>
                      <a:endParaRPr lang="en-US" sz="1600" dirty="0">
                        <a:solidFill>
                          <a:schemeClr val="tx1"/>
                        </a:solidFill>
                      </a:endParaRPr>
                    </a:p>
                  </a:txBody>
                  <a:tcPr marL="0" marR="0" marT="0" marB="0"/>
                </a:tc>
                <a:tc>
                  <a:txBody>
                    <a:bodyPr/>
                    <a:lstStyle/>
                    <a:p>
                      <a:pPr algn="ctr"/>
                      <a:r>
                        <a:rPr lang="en-US" sz="1600" dirty="0" smtClean="0">
                          <a:solidFill>
                            <a:schemeClr val="tx1"/>
                          </a:solidFill>
                        </a:rPr>
                        <a:t>Jonas</a:t>
                      </a:r>
                      <a:endParaRPr lang="en-US" sz="1600" dirty="0">
                        <a:solidFill>
                          <a:schemeClr val="tx1"/>
                        </a:solidFill>
                      </a:endParaRPr>
                    </a:p>
                  </a:txBody>
                  <a:tcPr marL="0" marR="0" marT="0" marB="0"/>
                </a:tc>
                <a:tc>
                  <a:txBody>
                    <a:bodyPr/>
                    <a:lstStyle/>
                    <a:p>
                      <a:pPr algn="ctr"/>
                      <a:r>
                        <a:rPr lang="en-US" sz="1600" dirty="0" err="1" smtClean="0">
                          <a:solidFill>
                            <a:schemeClr val="tx1"/>
                          </a:solidFill>
                        </a:rPr>
                        <a:t>Bevacqua</a:t>
                      </a:r>
                      <a:endParaRPr lang="en-US" sz="1600" dirty="0">
                        <a:solidFill>
                          <a:schemeClr val="tx1"/>
                        </a:solidFill>
                      </a:endParaRPr>
                    </a:p>
                  </a:txBody>
                  <a:tcPr marL="0" marR="0" marT="0" marB="0"/>
                </a:tc>
                <a:tc>
                  <a:txBody>
                    <a:bodyPr/>
                    <a:lstStyle/>
                    <a:p>
                      <a:pPr algn="ctr"/>
                      <a:r>
                        <a:rPr lang="en-US" sz="1600" dirty="0" smtClean="0">
                          <a:solidFill>
                            <a:schemeClr val="tx1"/>
                          </a:solidFill>
                        </a:rPr>
                        <a:t>is</a:t>
                      </a:r>
                      <a:endParaRPr lang="en-US" sz="1600" dirty="0">
                        <a:solidFill>
                          <a:schemeClr val="tx1"/>
                        </a:solidFill>
                      </a:endParaRPr>
                    </a:p>
                  </a:txBody>
                  <a:tcPr marL="0" marR="0" marT="0" marB="0"/>
                </a:tc>
                <a:tc>
                  <a:txBody>
                    <a:bodyPr/>
                    <a:lstStyle/>
                    <a:p>
                      <a:pPr algn="ctr"/>
                      <a:r>
                        <a:rPr lang="en-US" sz="1600" dirty="0" smtClean="0">
                          <a:solidFill>
                            <a:schemeClr val="tx1"/>
                          </a:solidFill>
                        </a:rPr>
                        <a:t>really</a:t>
                      </a:r>
                      <a:endParaRPr lang="en-US" sz="1600" dirty="0">
                        <a:solidFill>
                          <a:schemeClr val="tx1"/>
                        </a:solidFill>
                      </a:endParaRPr>
                    </a:p>
                  </a:txBody>
                  <a:tcPr marL="0" marR="0" marT="0" marB="0"/>
                </a:tc>
                <a:tc>
                  <a:txBody>
                    <a:bodyPr/>
                    <a:lstStyle/>
                    <a:p>
                      <a:pPr algn="ctr"/>
                      <a:r>
                        <a:rPr lang="en-US" sz="1600" dirty="0" smtClean="0">
                          <a:solidFill>
                            <a:schemeClr val="tx1"/>
                          </a:solidFill>
                        </a:rPr>
                        <a:t>gay</a:t>
                      </a:r>
                      <a:endParaRPr lang="en-US" sz="1600" dirty="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r>
              <a:tr h="370840">
                <a:tc>
                  <a:txBody>
                    <a:bodyPr/>
                    <a:lstStyle/>
                    <a:p>
                      <a:pPr algn="ctr"/>
                      <a:r>
                        <a:rPr lang="en-US" sz="1600" dirty="0" err="1" smtClean="0">
                          <a:solidFill>
                            <a:schemeClr val="tx1"/>
                          </a:solidFill>
                        </a:rPr>
                        <a:t>Beppe</a:t>
                      </a:r>
                      <a:endParaRPr lang="en-US" sz="1600" dirty="0">
                        <a:solidFill>
                          <a:schemeClr val="tx1"/>
                        </a:solidFill>
                      </a:endParaRPr>
                    </a:p>
                  </a:txBody>
                  <a:tcPr marL="0" marR="0" marT="0" marB="0"/>
                </a:tc>
                <a:tc>
                  <a:txBody>
                    <a:bodyPr/>
                    <a:lstStyle/>
                    <a:p>
                      <a:pPr algn="ctr"/>
                      <a:r>
                        <a:rPr lang="en-US" sz="1600" dirty="0" smtClean="0">
                          <a:solidFill>
                            <a:schemeClr val="tx1"/>
                          </a:solidFill>
                        </a:rPr>
                        <a:t>Signori</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6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200" dirty="0" smtClean="0">
                        <a:solidFill>
                          <a:schemeClr val="tx1"/>
                        </a:solidFill>
                      </a:endParaRPr>
                    </a:p>
                  </a:txBody>
                  <a:tcPr marL="0" marR="0" marT="0" marB="0"/>
                </a:tc>
                <a:tc>
                  <a:txBody>
                    <a:bodyPr/>
                    <a:lstStyle/>
                    <a:p>
                      <a:pPr algn="ctr"/>
                      <a:r>
                        <a:rPr lang="en-US" sz="1600" dirty="0" smtClean="0">
                          <a:solidFill>
                            <a:schemeClr val="tx1"/>
                          </a:solidFill>
                        </a:rPr>
                        <a:t>making</a:t>
                      </a:r>
                      <a:endParaRPr lang="en-US" sz="1600" dirty="0">
                        <a:solidFill>
                          <a:schemeClr val="tx1"/>
                        </a:solidFill>
                      </a:endParaRPr>
                    </a:p>
                  </a:txBody>
                  <a:tcPr marL="0" marR="0" marT="0" marB="0"/>
                </a:tc>
                <a:tc>
                  <a:txBody>
                    <a:bodyPr/>
                    <a:lstStyle/>
                    <a:p>
                      <a:pPr algn="ctr"/>
                      <a:r>
                        <a:rPr lang="en-US" sz="1600" dirty="0" smtClean="0">
                          <a:solidFill>
                            <a:schemeClr val="tx1"/>
                          </a:solidFill>
                        </a:rPr>
                        <a:t>out</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2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a:t>
                      </a:r>
                      <a:endParaRPr lang="en-US" sz="1600" dirty="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Jason</a:t>
                      </a:r>
                      <a:endParaRPr lang="en-US" sz="1600" dirty="0">
                        <a:solidFill>
                          <a:schemeClr val="tx1"/>
                        </a:solidFill>
                      </a:endParaRPr>
                    </a:p>
                  </a:txBody>
                  <a:tcPr marL="0" marR="0" marT="0" marB="0"/>
                </a:tc>
                <a:tc>
                  <a:txBody>
                    <a:bodyPr/>
                    <a:lstStyle/>
                    <a:p>
                      <a:pPr algn="ctr"/>
                      <a:r>
                        <a:rPr lang="en-US" sz="1600" dirty="0" smtClean="0">
                          <a:solidFill>
                            <a:schemeClr val="tx1"/>
                          </a:solidFill>
                        </a:rPr>
                        <a:t>Isaacs</a:t>
                      </a:r>
                      <a:endParaRPr lang="en-US" sz="1600" dirty="0">
                        <a:solidFill>
                          <a:schemeClr val="tx1"/>
                        </a:solidFill>
                      </a:endParaRPr>
                    </a:p>
                  </a:txBody>
                  <a:tcPr marL="0" marR="0" marT="0" marB="0"/>
                </a:tc>
                <a:tc>
                  <a:txBody>
                    <a:bodyPr/>
                    <a:lstStyle/>
                    <a:p>
                      <a:pPr algn="ctr"/>
                      <a:r>
                        <a:rPr lang="en-US" sz="1600" dirty="0" smtClean="0">
                          <a:solidFill>
                            <a:schemeClr val="tx1"/>
                          </a:solidFill>
                        </a:rPr>
                        <a:t>making</a:t>
                      </a:r>
                      <a:endParaRPr lang="en-US" sz="1600" dirty="0">
                        <a:solidFill>
                          <a:schemeClr val="tx1"/>
                        </a:solidFill>
                      </a:endParaRPr>
                    </a:p>
                  </a:txBody>
                  <a:tcPr marL="0" marR="0" marT="0" marB="0"/>
                </a:tc>
                <a:tc>
                  <a:txBody>
                    <a:bodyPr/>
                    <a:lstStyle/>
                    <a:p>
                      <a:pPr algn="ctr"/>
                      <a:r>
                        <a:rPr lang="en-US" sz="1600" dirty="0" smtClean="0">
                          <a:solidFill>
                            <a:schemeClr val="tx1"/>
                          </a:solidFill>
                        </a:rPr>
                        <a:t>out</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a:t>
                      </a:r>
                      <a:endParaRPr lang="en-US" sz="1600" dirty="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r>
              <a:tr h="370840">
                <a:tc>
                  <a:txBody>
                    <a:bodyPr/>
                    <a:lstStyle/>
                    <a:p>
                      <a:pPr algn="ctr"/>
                      <a:r>
                        <a:rPr lang="en-US" sz="1600" dirty="0" err="1" smtClean="0">
                          <a:solidFill>
                            <a:schemeClr val="tx1"/>
                          </a:solidFill>
                        </a:rPr>
                        <a:t>Beppe</a:t>
                      </a:r>
                      <a:endParaRPr lang="en-US" sz="1600" dirty="0">
                        <a:solidFill>
                          <a:schemeClr val="tx1"/>
                        </a:solidFill>
                      </a:endParaRPr>
                    </a:p>
                  </a:txBody>
                  <a:tcPr marL="0" marR="0" marT="0" marB="0"/>
                </a:tc>
                <a:tc>
                  <a:txBody>
                    <a:bodyPr/>
                    <a:lstStyle/>
                    <a:p>
                      <a:pPr algn="ctr"/>
                      <a:r>
                        <a:rPr lang="en-US" sz="1600" dirty="0" smtClean="0">
                          <a:solidFill>
                            <a:schemeClr val="tx1"/>
                          </a:solidFill>
                        </a:rPr>
                        <a:t>Signori</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is</a:t>
                      </a:r>
                      <a:endParaRPr lang="en-US" sz="1600" dirty="0">
                        <a:solidFill>
                          <a:schemeClr val="tx1"/>
                        </a:solidFill>
                      </a:endParaRPr>
                    </a:p>
                  </a:txBody>
                  <a:tcPr marL="0" marR="0" marT="0" marB="0"/>
                </a:tc>
                <a:tc>
                  <a:txBody>
                    <a:bodyPr/>
                    <a:lstStyle/>
                    <a:p>
                      <a:pPr algn="ctr"/>
                      <a:r>
                        <a:rPr lang="en-US" sz="1600" dirty="0" smtClean="0">
                          <a:solidFill>
                            <a:schemeClr val="tx1"/>
                          </a:solidFill>
                        </a:rPr>
                        <a:t>really</a:t>
                      </a:r>
                      <a:endParaRPr lang="en-US" sz="1600" dirty="0">
                        <a:solidFill>
                          <a:schemeClr val="tx1"/>
                        </a:solidFill>
                      </a:endParaRPr>
                    </a:p>
                  </a:txBody>
                  <a:tcPr marL="0" marR="0" marT="0" marB="0"/>
                </a:tc>
                <a:tc>
                  <a:txBody>
                    <a:bodyPr/>
                    <a:lstStyle/>
                    <a:p>
                      <a:pPr algn="ctr"/>
                      <a:r>
                        <a:rPr lang="en-US" sz="1600" dirty="0" smtClean="0">
                          <a:solidFill>
                            <a:schemeClr val="tx1"/>
                          </a:solidFill>
                        </a:rPr>
                        <a:t>gay</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Jason</a:t>
                      </a:r>
                      <a:endParaRPr lang="en-US" sz="1600" dirty="0">
                        <a:solidFill>
                          <a:schemeClr val="tx1"/>
                        </a:solidFill>
                      </a:endParaRPr>
                    </a:p>
                  </a:txBody>
                  <a:tcPr marL="0" marR="0" marT="0" marB="0"/>
                </a:tc>
                <a:tc>
                  <a:txBody>
                    <a:bodyPr/>
                    <a:lstStyle/>
                    <a:p>
                      <a:pPr algn="ctr"/>
                      <a:r>
                        <a:rPr lang="en-US" sz="1600" dirty="0" err="1" smtClean="0">
                          <a:solidFill>
                            <a:schemeClr val="tx1"/>
                          </a:solidFill>
                        </a:rPr>
                        <a:t>Issacs</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is</a:t>
                      </a:r>
                      <a:endParaRPr lang="en-US" sz="1600" dirty="0">
                        <a:solidFill>
                          <a:schemeClr val="tx1"/>
                        </a:solidFill>
                      </a:endParaRPr>
                    </a:p>
                  </a:txBody>
                  <a:tcPr marL="0" marR="0" marT="0" marB="0"/>
                </a:tc>
                <a:tc>
                  <a:txBody>
                    <a:bodyPr/>
                    <a:lstStyle/>
                    <a:p>
                      <a:pPr algn="ctr"/>
                      <a:r>
                        <a:rPr lang="en-US" sz="1600" dirty="0" smtClean="0">
                          <a:solidFill>
                            <a:schemeClr val="tx1"/>
                          </a:solidFill>
                        </a:rPr>
                        <a:t>really</a:t>
                      </a:r>
                      <a:endParaRPr lang="en-US" sz="1600" dirty="0">
                        <a:solidFill>
                          <a:schemeClr val="tx1"/>
                        </a:solidFill>
                      </a:endParaRPr>
                    </a:p>
                  </a:txBody>
                  <a:tcPr marL="0" marR="0" marT="0" marB="0"/>
                </a:tc>
                <a:tc>
                  <a:txBody>
                    <a:bodyPr/>
                    <a:lstStyle/>
                    <a:p>
                      <a:pPr algn="ctr"/>
                      <a:r>
                        <a:rPr lang="en-US" sz="1600" dirty="0" smtClean="0">
                          <a:solidFill>
                            <a:schemeClr val="tx1"/>
                          </a:solidFill>
                        </a:rPr>
                        <a:t>gay</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RIP</a:t>
                      </a:r>
                      <a:endParaRPr lang="en-US" sz="1600" dirty="0">
                        <a:solidFill>
                          <a:schemeClr val="tx1"/>
                        </a:solidFill>
                      </a:endParaRPr>
                    </a:p>
                  </a:txBody>
                  <a:tcPr marL="0" marR="0" marT="0" marB="0"/>
                </a:tc>
                <a:tc>
                  <a:txBody>
                    <a:bodyPr/>
                    <a:lstStyle/>
                    <a:p>
                      <a:pPr algn="ctr"/>
                      <a:r>
                        <a:rPr lang="en-US" sz="1600" dirty="0" smtClean="0">
                          <a:solidFill>
                            <a:schemeClr val="tx1"/>
                          </a:solidFill>
                        </a:rPr>
                        <a:t>Jonas</a:t>
                      </a:r>
                      <a:endParaRPr lang="en-US" sz="1600" dirty="0">
                        <a:solidFill>
                          <a:schemeClr val="tx1"/>
                        </a:solidFill>
                      </a:endParaRPr>
                    </a:p>
                  </a:txBody>
                  <a:tcPr marL="0" marR="0" marT="0" marB="0"/>
                </a:tc>
                <a:tc>
                  <a:txBody>
                    <a:bodyPr/>
                    <a:lstStyle/>
                    <a:p>
                      <a:pPr algn="ctr"/>
                      <a:r>
                        <a:rPr lang="en-US" sz="1600" dirty="0" err="1" smtClean="0">
                          <a:solidFill>
                            <a:schemeClr val="tx1"/>
                          </a:solidFill>
                        </a:rPr>
                        <a:t>Bevacqua</a:t>
                      </a:r>
                      <a:endParaRPr lang="en-US" sz="1600" dirty="0">
                        <a:solidFill>
                          <a:schemeClr val="tx1"/>
                        </a:solidFill>
                      </a:endParaRPr>
                    </a:p>
                  </a:txBody>
                  <a:tcPr marL="0" marR="0" marT="0" marB="0"/>
                </a:tc>
                <a:tc>
                  <a:txBody>
                    <a:bodyPr/>
                    <a:lstStyle/>
                    <a:p>
                      <a:pPr algn="ctr"/>
                      <a:r>
                        <a:rPr lang="en-US" sz="1600" dirty="0" smtClean="0">
                          <a:solidFill>
                            <a:schemeClr val="tx1"/>
                          </a:solidFill>
                        </a:rPr>
                        <a:t>is</a:t>
                      </a:r>
                      <a:endParaRPr lang="en-US" sz="1600" dirty="0">
                        <a:solidFill>
                          <a:schemeClr val="tx1"/>
                        </a:solidFill>
                      </a:endParaRPr>
                    </a:p>
                  </a:txBody>
                  <a:tcPr marL="0" marR="0" marT="0" marB="0"/>
                </a:tc>
                <a:tc>
                  <a:txBody>
                    <a:bodyPr/>
                    <a:lstStyle/>
                    <a:p>
                      <a:pPr algn="ctr"/>
                      <a:r>
                        <a:rPr lang="en-US" sz="1600" dirty="0" smtClean="0">
                          <a:solidFill>
                            <a:schemeClr val="tx1"/>
                          </a:solidFill>
                        </a:rPr>
                        <a:t>really</a:t>
                      </a:r>
                      <a:endParaRPr lang="en-US" sz="1600" dirty="0">
                        <a:solidFill>
                          <a:schemeClr val="tx1"/>
                        </a:solidFill>
                      </a:endParaRPr>
                    </a:p>
                  </a:txBody>
                  <a:tcPr marL="0" marR="0" marT="0" marB="0"/>
                </a:tc>
                <a:tc>
                  <a:txBody>
                    <a:bodyPr/>
                    <a:lstStyle/>
                    <a:p>
                      <a:pPr algn="ctr"/>
                      <a:r>
                        <a:rPr lang="en-US" sz="1600" dirty="0" smtClean="0">
                          <a:solidFill>
                            <a:schemeClr val="tx1"/>
                          </a:solidFill>
                        </a:rPr>
                        <a:t>gay</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err="1" smtClean="0">
                          <a:solidFill>
                            <a:schemeClr val="dk1"/>
                          </a:solidFill>
                          <a:latin typeface="+mn-lt"/>
                          <a:ea typeface="+mn-ea"/>
                          <a:cs typeface="+mn-cs"/>
                        </a:rPr>
                        <a:t>url</a:t>
                      </a:r>
                      <a:endParaRPr lang="en-US" sz="1400" dirty="0" smtClean="0">
                        <a:solidFill>
                          <a:schemeClr val="tx1"/>
                        </a:solidFill>
                      </a:endParaRPr>
                    </a:p>
                  </a:txBody>
                  <a:tcPr marL="0" marR="0" marT="0" marB="0"/>
                </a:tc>
              </a:tr>
            </a:tbl>
          </a:graphicData>
        </a:graphic>
      </p:graphicFrame>
      <p:sp>
        <p:nvSpPr>
          <p:cNvPr id="9" name="Rounded Rectangle 8"/>
          <p:cNvSpPr>
            <a:spLocks noChangeArrowheads="1"/>
          </p:cNvSpPr>
          <p:nvPr/>
        </p:nvSpPr>
        <p:spPr bwMode="auto">
          <a:xfrm>
            <a:off x="34925" y="4267200"/>
            <a:ext cx="8991600" cy="381000"/>
          </a:xfrm>
          <a:prstGeom prst="roundRect">
            <a:avLst>
              <a:gd name="adj" fmla="val 16667"/>
            </a:avLst>
          </a:prstGeom>
          <a:noFill/>
          <a:ln w="38100" algn="ctr">
            <a:solidFill>
              <a:srgbClr val="FF0000"/>
            </a:solidFill>
            <a:round/>
            <a:headEnd/>
            <a:tailEnd/>
          </a:ln>
        </p:spPr>
        <p:txBody>
          <a:bodyPr/>
          <a:lstStyle/>
          <a:p>
            <a:pPr>
              <a:lnSpc>
                <a:spcPct val="90000"/>
              </a:lnSpc>
              <a:spcBef>
                <a:spcPct val="20000"/>
              </a:spcBef>
            </a:pPr>
            <a:endParaRPr lang="en-US" altLang="zh-CN" i="0">
              <a:solidFill>
                <a:schemeClr val="tx1"/>
              </a:solidFill>
            </a:endParaRPr>
          </a:p>
        </p:txBody>
      </p:sp>
      <p:sp>
        <p:nvSpPr>
          <p:cNvPr id="10" name="TextBox 9"/>
          <p:cNvSpPr txBox="1">
            <a:spLocks noChangeArrowheads="1"/>
          </p:cNvSpPr>
          <p:nvPr/>
        </p:nvSpPr>
        <p:spPr bwMode="auto">
          <a:xfrm>
            <a:off x="5791200" y="3733800"/>
            <a:ext cx="3429000" cy="479425"/>
          </a:xfrm>
          <a:prstGeom prst="rect">
            <a:avLst/>
          </a:prstGeom>
          <a:noFill/>
          <a:ln w="9525">
            <a:noFill/>
            <a:miter lim="800000"/>
            <a:headEnd/>
            <a:tailEnd/>
          </a:ln>
        </p:spPr>
        <p:txBody>
          <a:bodyPr>
            <a:spAutoFit/>
          </a:bodyPr>
          <a:lstStyle/>
          <a:p>
            <a:pPr>
              <a:lnSpc>
                <a:spcPct val="90000"/>
              </a:lnSpc>
              <a:spcBef>
                <a:spcPct val="20000"/>
              </a:spcBef>
            </a:pPr>
            <a:r>
              <a:rPr lang="en-US" altLang="zh-CN">
                <a:solidFill>
                  <a:srgbClr val="FF0000"/>
                </a:solidFill>
              </a:rPr>
              <a:t>Super-sequence</a:t>
            </a:r>
          </a:p>
        </p:txBody>
      </p:sp>
    </p:spTree>
  </p:cSld>
  <p:clrMapOvr>
    <a:masterClrMapping/>
  </p:clrMapOvr>
  <p:transition spd="slow" advTm="2768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nvGraphicFramePr>
        <p:xfrm>
          <a:off x="76200" y="1660525"/>
          <a:ext cx="8915400" cy="2225040"/>
        </p:xfrm>
        <a:graphic>
          <a:graphicData uri="http://schemas.openxmlformats.org/drawingml/2006/table">
            <a:tbl>
              <a:tblPr firstRow="1" bandRow="1">
                <a:tableStyleId>{5C22544A-7EE6-4342-B048-85BDC9FD1C3A}</a:tableStyleId>
              </a:tblPr>
              <a:tblGrid>
                <a:gridCol w="657922"/>
                <a:gridCol w="731024"/>
                <a:gridCol w="668454"/>
                <a:gridCol w="685800"/>
                <a:gridCol w="762000"/>
                <a:gridCol w="381000"/>
                <a:gridCol w="228600"/>
                <a:gridCol w="533400"/>
                <a:gridCol w="381000"/>
                <a:gridCol w="76200"/>
                <a:gridCol w="304800"/>
                <a:gridCol w="381000"/>
                <a:gridCol w="609600"/>
                <a:gridCol w="990600"/>
                <a:gridCol w="228600"/>
                <a:gridCol w="609600"/>
                <a:gridCol w="381000"/>
                <a:gridCol w="304800"/>
              </a:tblGrid>
              <a:tr h="370840">
                <a:tc>
                  <a:txBody>
                    <a:bodyPr/>
                    <a:lstStyle/>
                    <a:p>
                      <a:pPr algn="ctr"/>
                      <a:r>
                        <a:rPr lang="en-US" sz="1600" dirty="0" err="1" smtClean="0">
                          <a:solidFill>
                            <a:schemeClr val="tx1"/>
                          </a:solidFill>
                        </a:rPr>
                        <a:t>Beppe</a:t>
                      </a:r>
                      <a:endParaRPr lang="en-US" sz="1600" dirty="0">
                        <a:solidFill>
                          <a:schemeClr val="tx1"/>
                        </a:solidFill>
                      </a:endParaRPr>
                    </a:p>
                  </a:txBody>
                  <a:tcPr marL="0" marR="0" marT="0" marB="0"/>
                </a:tc>
                <a:tc>
                  <a:txBody>
                    <a:bodyPr/>
                    <a:lstStyle/>
                    <a:p>
                      <a:pPr algn="ctr"/>
                      <a:r>
                        <a:rPr lang="en-US" sz="1600" dirty="0" smtClean="0">
                          <a:solidFill>
                            <a:schemeClr val="tx1"/>
                          </a:solidFill>
                        </a:rPr>
                        <a:t>Signori</a:t>
                      </a:r>
                      <a:endParaRPr lang="en-US" sz="1600" dirty="0">
                        <a:solidFill>
                          <a:schemeClr val="tx1"/>
                        </a:solidFill>
                      </a:endParaRPr>
                    </a:p>
                  </a:txBody>
                  <a:tcPr marL="0" marR="0" marT="0" marB="0"/>
                </a:tc>
                <a:tc>
                  <a:txBody>
                    <a:bodyPr/>
                    <a:lstStyle/>
                    <a:p>
                      <a:pPr algn="ctr"/>
                      <a:r>
                        <a:rPr lang="en-US" sz="1600" dirty="0" smtClean="0">
                          <a:solidFill>
                            <a:schemeClr val="tx1"/>
                          </a:solidFill>
                        </a:rPr>
                        <a:t>Jason</a:t>
                      </a:r>
                      <a:endParaRPr lang="en-US" sz="1600" dirty="0">
                        <a:solidFill>
                          <a:schemeClr val="tx1"/>
                        </a:solidFill>
                      </a:endParaRPr>
                    </a:p>
                  </a:txBody>
                  <a:tcPr marL="0" marR="0" marT="0" marB="0"/>
                </a:tc>
                <a:tc>
                  <a:txBody>
                    <a:bodyPr/>
                    <a:lstStyle/>
                    <a:p>
                      <a:pPr algn="ctr"/>
                      <a:r>
                        <a:rPr lang="en-US" sz="1600" dirty="0" smtClean="0">
                          <a:solidFill>
                            <a:schemeClr val="tx1"/>
                          </a:solidFill>
                        </a:rPr>
                        <a:t>Isaacs</a:t>
                      </a:r>
                      <a:endParaRPr lang="en-US" sz="1600" dirty="0">
                        <a:solidFill>
                          <a:schemeClr val="tx1"/>
                        </a:solidFill>
                      </a:endParaRPr>
                    </a:p>
                  </a:txBody>
                  <a:tcPr marL="0" marR="0" marT="0" marB="0"/>
                </a:tc>
                <a:tc>
                  <a:txBody>
                    <a:bodyPr/>
                    <a:lstStyle/>
                    <a:p>
                      <a:pPr algn="ctr"/>
                      <a:r>
                        <a:rPr lang="en-US" sz="1600" dirty="0" smtClean="0">
                          <a:solidFill>
                            <a:schemeClr val="tx1"/>
                          </a:solidFill>
                        </a:rPr>
                        <a:t>making</a:t>
                      </a:r>
                      <a:endParaRPr lang="en-US" sz="1600" dirty="0">
                        <a:solidFill>
                          <a:schemeClr val="tx1"/>
                        </a:solidFill>
                      </a:endParaRPr>
                    </a:p>
                  </a:txBody>
                  <a:tcPr marL="0" marR="0" marT="0" marB="0"/>
                </a:tc>
                <a:tc>
                  <a:txBody>
                    <a:bodyPr/>
                    <a:lstStyle/>
                    <a:p>
                      <a:pPr algn="ctr"/>
                      <a:r>
                        <a:rPr lang="en-US" sz="1600" dirty="0" smtClean="0">
                          <a:solidFill>
                            <a:schemeClr val="tx1"/>
                          </a:solidFill>
                        </a:rPr>
                        <a:t>out</a:t>
                      </a:r>
                      <a:endParaRPr lang="en-US" sz="1600" dirty="0">
                        <a:solidFill>
                          <a:schemeClr val="tx1"/>
                        </a:solidFill>
                      </a:endParaRPr>
                    </a:p>
                  </a:txBody>
                  <a:tcPr marL="0" marR="0" marT="0" marB="0"/>
                </a:tc>
                <a:tc>
                  <a:txBody>
                    <a:bodyPr/>
                    <a:lstStyle/>
                    <a:p>
                      <a:pPr algn="ctr"/>
                      <a:r>
                        <a:rPr lang="en-US" sz="1600" dirty="0" smtClean="0">
                          <a:solidFill>
                            <a:schemeClr val="tx1"/>
                          </a:solidFill>
                        </a:rPr>
                        <a:t>is</a:t>
                      </a:r>
                      <a:endParaRPr lang="en-US" sz="1600" dirty="0">
                        <a:solidFill>
                          <a:schemeClr val="tx1"/>
                        </a:solidFill>
                      </a:endParaRPr>
                    </a:p>
                  </a:txBody>
                  <a:tcPr marL="0" marR="0" marT="0" marB="0"/>
                </a:tc>
                <a:tc>
                  <a:txBody>
                    <a:bodyPr/>
                    <a:lstStyle/>
                    <a:p>
                      <a:pPr algn="ctr"/>
                      <a:r>
                        <a:rPr lang="en-US" sz="1600" dirty="0" smtClean="0">
                          <a:solidFill>
                            <a:schemeClr val="tx1"/>
                          </a:solidFill>
                        </a:rPr>
                        <a:t>really</a:t>
                      </a:r>
                      <a:endParaRPr lang="en-US" sz="1600" dirty="0">
                        <a:solidFill>
                          <a:schemeClr val="tx1"/>
                        </a:solidFill>
                      </a:endParaRPr>
                    </a:p>
                  </a:txBody>
                  <a:tcPr marL="0" marR="0" marT="0" marB="0"/>
                </a:tc>
                <a:tc>
                  <a:txBody>
                    <a:bodyPr/>
                    <a:lstStyle/>
                    <a:p>
                      <a:pPr algn="ctr"/>
                      <a:r>
                        <a:rPr lang="en-US" sz="1600" dirty="0" smtClean="0">
                          <a:solidFill>
                            <a:schemeClr val="tx1"/>
                          </a:solidFill>
                        </a:rPr>
                        <a:t>gay</a:t>
                      </a:r>
                      <a:endParaRPr lang="en-US" sz="1600" dirty="0">
                        <a:solidFill>
                          <a:schemeClr val="tx1"/>
                        </a:solidFill>
                      </a:endParaRPr>
                    </a:p>
                  </a:txBody>
                  <a:tcPr marL="0" marR="0" marT="0" marB="0"/>
                </a:tc>
                <a:tc>
                  <a:txBody>
                    <a:bodyPr/>
                    <a:lstStyle/>
                    <a:p>
                      <a:pPr algn="ctr"/>
                      <a:r>
                        <a:rPr lang="en-US" sz="1600" dirty="0" smtClean="0">
                          <a:solidFill>
                            <a:schemeClr val="tx1"/>
                          </a:solidFill>
                        </a:rPr>
                        <a:t>-</a:t>
                      </a:r>
                      <a:endParaRPr lang="en-US" sz="1600" dirty="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c>
                  <a:txBody>
                    <a:bodyPr/>
                    <a:lstStyle/>
                    <a:p>
                      <a:pPr algn="ctr"/>
                      <a:r>
                        <a:rPr lang="en-US" sz="1600" dirty="0" smtClean="0">
                          <a:solidFill>
                            <a:schemeClr val="tx1"/>
                          </a:solidFill>
                        </a:rPr>
                        <a:t>RIP</a:t>
                      </a:r>
                      <a:endParaRPr lang="en-US" sz="1600" dirty="0">
                        <a:solidFill>
                          <a:schemeClr val="tx1"/>
                        </a:solidFill>
                      </a:endParaRPr>
                    </a:p>
                  </a:txBody>
                  <a:tcPr marL="0" marR="0" marT="0" marB="0"/>
                </a:tc>
                <a:tc>
                  <a:txBody>
                    <a:bodyPr/>
                    <a:lstStyle/>
                    <a:p>
                      <a:pPr algn="ctr"/>
                      <a:r>
                        <a:rPr lang="en-US" sz="1600" dirty="0" smtClean="0">
                          <a:solidFill>
                            <a:schemeClr val="tx1"/>
                          </a:solidFill>
                        </a:rPr>
                        <a:t>Jonas</a:t>
                      </a:r>
                      <a:endParaRPr lang="en-US" sz="1600" dirty="0">
                        <a:solidFill>
                          <a:schemeClr val="tx1"/>
                        </a:solidFill>
                      </a:endParaRPr>
                    </a:p>
                  </a:txBody>
                  <a:tcPr marL="0" marR="0" marT="0" marB="0"/>
                </a:tc>
                <a:tc>
                  <a:txBody>
                    <a:bodyPr/>
                    <a:lstStyle/>
                    <a:p>
                      <a:pPr algn="ctr"/>
                      <a:r>
                        <a:rPr lang="en-US" sz="1600" dirty="0" err="1" smtClean="0">
                          <a:solidFill>
                            <a:schemeClr val="tx1"/>
                          </a:solidFill>
                        </a:rPr>
                        <a:t>Bevacqua</a:t>
                      </a:r>
                      <a:endParaRPr lang="en-US" sz="1600" dirty="0">
                        <a:solidFill>
                          <a:schemeClr val="tx1"/>
                        </a:solidFill>
                      </a:endParaRPr>
                    </a:p>
                  </a:txBody>
                  <a:tcPr marL="0" marR="0" marT="0" marB="0"/>
                </a:tc>
                <a:tc>
                  <a:txBody>
                    <a:bodyPr/>
                    <a:lstStyle/>
                    <a:p>
                      <a:pPr algn="ctr"/>
                      <a:r>
                        <a:rPr lang="en-US" sz="1600" dirty="0" smtClean="0">
                          <a:solidFill>
                            <a:schemeClr val="tx1"/>
                          </a:solidFill>
                        </a:rPr>
                        <a:t>is</a:t>
                      </a:r>
                      <a:endParaRPr lang="en-US" sz="1600" dirty="0">
                        <a:solidFill>
                          <a:schemeClr val="tx1"/>
                        </a:solidFill>
                      </a:endParaRPr>
                    </a:p>
                  </a:txBody>
                  <a:tcPr marL="0" marR="0" marT="0" marB="0"/>
                </a:tc>
                <a:tc>
                  <a:txBody>
                    <a:bodyPr/>
                    <a:lstStyle/>
                    <a:p>
                      <a:pPr algn="ctr"/>
                      <a:r>
                        <a:rPr lang="en-US" sz="1600" dirty="0" smtClean="0">
                          <a:solidFill>
                            <a:schemeClr val="tx1"/>
                          </a:solidFill>
                        </a:rPr>
                        <a:t>really</a:t>
                      </a:r>
                      <a:endParaRPr lang="en-US" sz="1600" dirty="0">
                        <a:solidFill>
                          <a:schemeClr val="tx1"/>
                        </a:solidFill>
                      </a:endParaRPr>
                    </a:p>
                  </a:txBody>
                  <a:tcPr marL="0" marR="0" marT="0" marB="0"/>
                </a:tc>
                <a:tc>
                  <a:txBody>
                    <a:bodyPr/>
                    <a:lstStyle/>
                    <a:p>
                      <a:pPr algn="ctr"/>
                      <a:r>
                        <a:rPr lang="en-US" sz="1600" dirty="0" smtClean="0">
                          <a:solidFill>
                            <a:schemeClr val="tx1"/>
                          </a:solidFill>
                        </a:rPr>
                        <a:t>gay</a:t>
                      </a:r>
                      <a:endParaRPr lang="en-US" sz="1600" dirty="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r>
              <a:tr h="370840">
                <a:tc>
                  <a:txBody>
                    <a:bodyPr/>
                    <a:lstStyle/>
                    <a:p>
                      <a:pPr algn="ctr"/>
                      <a:r>
                        <a:rPr lang="en-US" sz="1600" dirty="0" err="1" smtClean="0">
                          <a:solidFill>
                            <a:schemeClr val="tx1"/>
                          </a:solidFill>
                        </a:rPr>
                        <a:t>Beppe</a:t>
                      </a:r>
                      <a:endParaRPr lang="en-US" sz="1600" dirty="0">
                        <a:solidFill>
                          <a:schemeClr val="tx1"/>
                        </a:solidFill>
                      </a:endParaRPr>
                    </a:p>
                  </a:txBody>
                  <a:tcPr marL="0" marR="0" marT="0" marB="0"/>
                </a:tc>
                <a:tc>
                  <a:txBody>
                    <a:bodyPr/>
                    <a:lstStyle/>
                    <a:p>
                      <a:pPr algn="ctr"/>
                      <a:r>
                        <a:rPr lang="en-US" sz="1600" dirty="0" smtClean="0">
                          <a:solidFill>
                            <a:schemeClr val="tx1"/>
                          </a:solidFill>
                        </a:rPr>
                        <a:t>Signori</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6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200" dirty="0" smtClean="0">
                        <a:solidFill>
                          <a:schemeClr val="tx1"/>
                        </a:solidFill>
                      </a:endParaRPr>
                    </a:p>
                  </a:txBody>
                  <a:tcPr marL="0" marR="0" marT="0" marB="0"/>
                </a:tc>
                <a:tc>
                  <a:txBody>
                    <a:bodyPr/>
                    <a:lstStyle/>
                    <a:p>
                      <a:pPr algn="ctr"/>
                      <a:r>
                        <a:rPr lang="en-US" sz="1600" dirty="0" smtClean="0">
                          <a:solidFill>
                            <a:schemeClr val="tx1"/>
                          </a:solidFill>
                        </a:rPr>
                        <a:t>making</a:t>
                      </a:r>
                      <a:endParaRPr lang="en-US" sz="1600" dirty="0">
                        <a:solidFill>
                          <a:schemeClr val="tx1"/>
                        </a:solidFill>
                      </a:endParaRPr>
                    </a:p>
                  </a:txBody>
                  <a:tcPr marL="0" marR="0" marT="0" marB="0"/>
                </a:tc>
                <a:tc>
                  <a:txBody>
                    <a:bodyPr/>
                    <a:lstStyle/>
                    <a:p>
                      <a:pPr algn="ctr"/>
                      <a:r>
                        <a:rPr lang="en-US" sz="1600" dirty="0" smtClean="0">
                          <a:solidFill>
                            <a:schemeClr val="tx1"/>
                          </a:solidFill>
                        </a:rPr>
                        <a:t>out</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2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a:t>
                      </a:r>
                      <a:endParaRPr lang="en-US" sz="1600" dirty="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Jason</a:t>
                      </a:r>
                      <a:endParaRPr lang="en-US" sz="1600" dirty="0">
                        <a:solidFill>
                          <a:schemeClr val="tx1"/>
                        </a:solidFill>
                      </a:endParaRPr>
                    </a:p>
                  </a:txBody>
                  <a:tcPr marL="0" marR="0" marT="0" marB="0"/>
                </a:tc>
                <a:tc>
                  <a:txBody>
                    <a:bodyPr/>
                    <a:lstStyle/>
                    <a:p>
                      <a:pPr algn="ctr"/>
                      <a:r>
                        <a:rPr lang="en-US" sz="1600" dirty="0" smtClean="0">
                          <a:solidFill>
                            <a:schemeClr val="tx1"/>
                          </a:solidFill>
                        </a:rPr>
                        <a:t>Isaacs</a:t>
                      </a:r>
                      <a:endParaRPr lang="en-US" sz="1600" dirty="0">
                        <a:solidFill>
                          <a:schemeClr val="tx1"/>
                        </a:solidFill>
                      </a:endParaRPr>
                    </a:p>
                  </a:txBody>
                  <a:tcPr marL="0" marR="0" marT="0" marB="0"/>
                </a:tc>
                <a:tc>
                  <a:txBody>
                    <a:bodyPr/>
                    <a:lstStyle/>
                    <a:p>
                      <a:pPr algn="ctr"/>
                      <a:r>
                        <a:rPr lang="en-US" sz="1600" dirty="0" smtClean="0">
                          <a:solidFill>
                            <a:schemeClr val="tx1"/>
                          </a:solidFill>
                        </a:rPr>
                        <a:t>making</a:t>
                      </a:r>
                      <a:endParaRPr lang="en-US" sz="1600" dirty="0">
                        <a:solidFill>
                          <a:schemeClr val="tx1"/>
                        </a:solidFill>
                      </a:endParaRPr>
                    </a:p>
                  </a:txBody>
                  <a:tcPr marL="0" marR="0" marT="0" marB="0"/>
                </a:tc>
                <a:tc>
                  <a:txBody>
                    <a:bodyPr/>
                    <a:lstStyle/>
                    <a:p>
                      <a:pPr algn="ctr"/>
                      <a:r>
                        <a:rPr lang="en-US" sz="1600" dirty="0" smtClean="0">
                          <a:solidFill>
                            <a:schemeClr val="tx1"/>
                          </a:solidFill>
                        </a:rPr>
                        <a:t>out</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a:t>
                      </a:r>
                      <a:endParaRPr lang="en-US" sz="1600" dirty="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r>
              <a:tr h="370840">
                <a:tc>
                  <a:txBody>
                    <a:bodyPr/>
                    <a:lstStyle/>
                    <a:p>
                      <a:pPr algn="ctr"/>
                      <a:r>
                        <a:rPr lang="en-US" sz="1600" dirty="0" err="1" smtClean="0">
                          <a:solidFill>
                            <a:schemeClr val="tx1"/>
                          </a:solidFill>
                        </a:rPr>
                        <a:t>Beppe</a:t>
                      </a:r>
                      <a:endParaRPr lang="en-US" sz="1600" dirty="0">
                        <a:solidFill>
                          <a:schemeClr val="tx1"/>
                        </a:solidFill>
                      </a:endParaRPr>
                    </a:p>
                  </a:txBody>
                  <a:tcPr marL="0" marR="0" marT="0" marB="0"/>
                </a:tc>
                <a:tc>
                  <a:txBody>
                    <a:bodyPr/>
                    <a:lstStyle/>
                    <a:p>
                      <a:pPr algn="ctr"/>
                      <a:r>
                        <a:rPr lang="en-US" sz="1600" dirty="0" smtClean="0">
                          <a:solidFill>
                            <a:schemeClr val="tx1"/>
                          </a:solidFill>
                        </a:rPr>
                        <a:t>Signori</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is</a:t>
                      </a:r>
                      <a:endParaRPr lang="en-US" sz="1600" dirty="0">
                        <a:solidFill>
                          <a:schemeClr val="tx1"/>
                        </a:solidFill>
                      </a:endParaRPr>
                    </a:p>
                  </a:txBody>
                  <a:tcPr marL="0" marR="0" marT="0" marB="0"/>
                </a:tc>
                <a:tc>
                  <a:txBody>
                    <a:bodyPr/>
                    <a:lstStyle/>
                    <a:p>
                      <a:pPr algn="ctr"/>
                      <a:r>
                        <a:rPr lang="en-US" sz="1600" dirty="0" smtClean="0">
                          <a:solidFill>
                            <a:schemeClr val="tx1"/>
                          </a:solidFill>
                        </a:rPr>
                        <a:t>really</a:t>
                      </a:r>
                      <a:endParaRPr lang="en-US" sz="1600" dirty="0">
                        <a:solidFill>
                          <a:schemeClr val="tx1"/>
                        </a:solidFill>
                      </a:endParaRPr>
                    </a:p>
                  </a:txBody>
                  <a:tcPr marL="0" marR="0" marT="0" marB="0"/>
                </a:tc>
                <a:tc>
                  <a:txBody>
                    <a:bodyPr/>
                    <a:lstStyle/>
                    <a:p>
                      <a:pPr algn="ctr"/>
                      <a:r>
                        <a:rPr lang="en-US" sz="1600" dirty="0" smtClean="0">
                          <a:solidFill>
                            <a:schemeClr val="tx1"/>
                          </a:solidFill>
                        </a:rPr>
                        <a:t>gay</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Jason</a:t>
                      </a:r>
                      <a:endParaRPr lang="en-US" sz="1600" dirty="0">
                        <a:solidFill>
                          <a:schemeClr val="tx1"/>
                        </a:solidFill>
                      </a:endParaRPr>
                    </a:p>
                  </a:txBody>
                  <a:tcPr marL="0" marR="0" marT="0" marB="0"/>
                </a:tc>
                <a:tc>
                  <a:txBody>
                    <a:bodyPr/>
                    <a:lstStyle/>
                    <a:p>
                      <a:pPr algn="ctr"/>
                      <a:r>
                        <a:rPr lang="en-US" sz="1600" dirty="0" err="1" smtClean="0">
                          <a:solidFill>
                            <a:schemeClr val="tx1"/>
                          </a:solidFill>
                        </a:rPr>
                        <a:t>Issacs</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is</a:t>
                      </a:r>
                      <a:endParaRPr lang="en-US" sz="1600" dirty="0">
                        <a:solidFill>
                          <a:schemeClr val="tx1"/>
                        </a:solidFill>
                      </a:endParaRPr>
                    </a:p>
                  </a:txBody>
                  <a:tcPr marL="0" marR="0" marT="0" marB="0"/>
                </a:tc>
                <a:tc>
                  <a:txBody>
                    <a:bodyPr/>
                    <a:lstStyle/>
                    <a:p>
                      <a:pPr algn="ctr"/>
                      <a:r>
                        <a:rPr lang="en-US" sz="1600" dirty="0" smtClean="0">
                          <a:solidFill>
                            <a:schemeClr val="tx1"/>
                          </a:solidFill>
                        </a:rPr>
                        <a:t>really</a:t>
                      </a:r>
                      <a:endParaRPr lang="en-US" sz="1600" dirty="0">
                        <a:solidFill>
                          <a:schemeClr val="tx1"/>
                        </a:solidFill>
                      </a:endParaRPr>
                    </a:p>
                  </a:txBody>
                  <a:tcPr marL="0" marR="0" marT="0" marB="0"/>
                </a:tc>
                <a:tc>
                  <a:txBody>
                    <a:bodyPr/>
                    <a:lstStyle/>
                    <a:p>
                      <a:pPr algn="ctr"/>
                      <a:r>
                        <a:rPr lang="en-US" sz="1600" dirty="0" smtClean="0">
                          <a:solidFill>
                            <a:schemeClr val="tx1"/>
                          </a:solidFill>
                        </a:rPr>
                        <a:t>gay</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RIP</a:t>
                      </a:r>
                      <a:endParaRPr lang="en-US" sz="1600" dirty="0">
                        <a:solidFill>
                          <a:schemeClr val="tx1"/>
                        </a:solidFill>
                      </a:endParaRPr>
                    </a:p>
                  </a:txBody>
                  <a:tcPr marL="0" marR="0" marT="0" marB="0"/>
                </a:tc>
                <a:tc>
                  <a:txBody>
                    <a:bodyPr/>
                    <a:lstStyle/>
                    <a:p>
                      <a:pPr algn="ctr"/>
                      <a:r>
                        <a:rPr lang="en-US" sz="1600" dirty="0" smtClean="0">
                          <a:solidFill>
                            <a:schemeClr val="tx1"/>
                          </a:solidFill>
                        </a:rPr>
                        <a:t>Jonas</a:t>
                      </a:r>
                      <a:endParaRPr lang="en-US" sz="1600" dirty="0">
                        <a:solidFill>
                          <a:schemeClr val="tx1"/>
                        </a:solidFill>
                      </a:endParaRPr>
                    </a:p>
                  </a:txBody>
                  <a:tcPr marL="0" marR="0" marT="0" marB="0"/>
                </a:tc>
                <a:tc>
                  <a:txBody>
                    <a:bodyPr/>
                    <a:lstStyle/>
                    <a:p>
                      <a:pPr algn="ctr"/>
                      <a:r>
                        <a:rPr lang="en-US" sz="1600" dirty="0" err="1" smtClean="0">
                          <a:solidFill>
                            <a:schemeClr val="tx1"/>
                          </a:solidFill>
                        </a:rPr>
                        <a:t>Bevacqua</a:t>
                      </a:r>
                      <a:endParaRPr lang="en-US" sz="1600" dirty="0">
                        <a:solidFill>
                          <a:schemeClr val="tx1"/>
                        </a:solidFill>
                      </a:endParaRPr>
                    </a:p>
                  </a:txBody>
                  <a:tcPr marL="0" marR="0" marT="0" marB="0"/>
                </a:tc>
                <a:tc>
                  <a:txBody>
                    <a:bodyPr/>
                    <a:lstStyle/>
                    <a:p>
                      <a:pPr algn="ctr"/>
                      <a:r>
                        <a:rPr lang="en-US" sz="1600" dirty="0" smtClean="0">
                          <a:solidFill>
                            <a:schemeClr val="tx1"/>
                          </a:solidFill>
                        </a:rPr>
                        <a:t>is</a:t>
                      </a:r>
                      <a:endParaRPr lang="en-US" sz="1600" dirty="0">
                        <a:solidFill>
                          <a:schemeClr val="tx1"/>
                        </a:solidFill>
                      </a:endParaRPr>
                    </a:p>
                  </a:txBody>
                  <a:tcPr marL="0" marR="0" marT="0" marB="0"/>
                </a:tc>
                <a:tc>
                  <a:txBody>
                    <a:bodyPr/>
                    <a:lstStyle/>
                    <a:p>
                      <a:pPr algn="ctr"/>
                      <a:r>
                        <a:rPr lang="en-US" sz="1600" dirty="0" smtClean="0">
                          <a:solidFill>
                            <a:schemeClr val="tx1"/>
                          </a:solidFill>
                        </a:rPr>
                        <a:t>really</a:t>
                      </a:r>
                      <a:endParaRPr lang="en-US" sz="1600" dirty="0">
                        <a:solidFill>
                          <a:schemeClr val="tx1"/>
                        </a:solidFill>
                      </a:endParaRPr>
                    </a:p>
                  </a:txBody>
                  <a:tcPr marL="0" marR="0" marT="0" marB="0"/>
                </a:tc>
                <a:tc>
                  <a:txBody>
                    <a:bodyPr/>
                    <a:lstStyle/>
                    <a:p>
                      <a:pPr algn="ctr"/>
                      <a:r>
                        <a:rPr lang="en-US" sz="1600" dirty="0" smtClean="0">
                          <a:solidFill>
                            <a:schemeClr val="tx1"/>
                          </a:solidFill>
                        </a:rPr>
                        <a:t>gay</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err="1" smtClean="0">
                          <a:solidFill>
                            <a:schemeClr val="dk1"/>
                          </a:solidFill>
                          <a:latin typeface="+mn-lt"/>
                          <a:ea typeface="+mn-ea"/>
                          <a:cs typeface="+mn-cs"/>
                        </a:rPr>
                        <a:t>url</a:t>
                      </a:r>
                      <a:endParaRPr lang="en-US" sz="1400" dirty="0" smtClean="0">
                        <a:solidFill>
                          <a:schemeClr val="tx1"/>
                        </a:solidFill>
                      </a:endParaRPr>
                    </a:p>
                  </a:txBody>
                  <a:tcPr marL="0" marR="0" marT="0" marB="0"/>
                </a:tc>
              </a:tr>
            </a:tbl>
          </a:graphicData>
        </a:graphic>
      </p:graphicFrame>
      <p:sp>
        <p:nvSpPr>
          <p:cNvPr id="50312" name="Rectangle 7"/>
          <p:cNvSpPr>
            <a:spLocks noGrp="1" noChangeArrowheads="1"/>
          </p:cNvSpPr>
          <p:nvPr>
            <p:ph type="sldNum" sz="quarter" idx="12"/>
          </p:nvPr>
        </p:nvSpPr>
        <p:spPr>
          <a:noFill/>
        </p:spPr>
        <p:txBody>
          <a:bodyPr/>
          <a:lstStyle/>
          <a:p>
            <a:fld id="{CC3AD6C4-A1D3-4071-8177-F4EB441D9E0E}" type="slidenum">
              <a:rPr lang="en-US" altLang="zh-CN" smtClean="0">
                <a:latin typeface="Arial" charset="0"/>
                <a:ea typeface="宋体" charset="-122"/>
              </a:rPr>
              <a:pPr/>
              <a:t>14</a:t>
            </a:fld>
            <a:endParaRPr lang="en-US" altLang="zh-CN" smtClean="0">
              <a:latin typeface="Arial" charset="0"/>
              <a:ea typeface="宋体" charset="-122"/>
            </a:endParaRPr>
          </a:p>
        </p:txBody>
      </p:sp>
      <p:sp>
        <p:nvSpPr>
          <p:cNvPr id="50313"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054AE118-D516-4396-8607-BA388B79F268}" type="slidenum">
              <a:rPr lang="en-US" altLang="zh-CN" sz="1400" i="0">
                <a:solidFill>
                  <a:schemeClr val="tx1"/>
                </a:solidFill>
              </a:rPr>
              <a:pPr algn="r"/>
              <a:t>14</a:t>
            </a:fld>
            <a:endParaRPr lang="en-US" altLang="zh-CN" sz="1400" i="0">
              <a:solidFill>
                <a:schemeClr val="tx1"/>
              </a:solidFill>
            </a:endParaRPr>
          </a:p>
        </p:txBody>
      </p:sp>
      <p:sp>
        <p:nvSpPr>
          <p:cNvPr id="50314" name="Rectangle 2"/>
          <p:cNvSpPr txBox="1">
            <a:spLocks noChangeArrowheads="1"/>
          </p:cNvSpPr>
          <p:nvPr/>
        </p:nvSpPr>
        <p:spPr bwMode="auto">
          <a:xfrm>
            <a:off x="10668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600" i="0">
                <a:solidFill>
                  <a:schemeClr val="tx2"/>
                </a:solidFill>
              </a:rPr>
              <a:t>Single Campaign Template Generation</a:t>
            </a:r>
          </a:p>
        </p:txBody>
      </p:sp>
      <p:sp>
        <p:nvSpPr>
          <p:cNvPr id="50315" name="Rectangle 3"/>
          <p:cNvSpPr txBox="1">
            <a:spLocks noChangeArrowheads="1"/>
          </p:cNvSpPr>
          <p:nvPr/>
        </p:nvSpPr>
        <p:spPr bwMode="auto">
          <a:xfrm>
            <a:off x="1219200" y="990600"/>
            <a:ext cx="8229600" cy="1257300"/>
          </a:xfrm>
          <a:prstGeom prst="rect">
            <a:avLst/>
          </a:prstGeom>
          <a:noFill/>
          <a:ln w="9525">
            <a:noFill/>
            <a:miter lim="800000"/>
            <a:headEnd/>
            <a:tailEnd/>
          </a:ln>
        </p:spPr>
        <p:txBody>
          <a:bodyPr/>
          <a:lstStyle/>
          <a:p>
            <a:pPr>
              <a:lnSpc>
                <a:spcPct val="150000"/>
              </a:lnSpc>
              <a:spcBef>
                <a:spcPct val="20000"/>
              </a:spcBef>
            </a:pPr>
            <a:r>
              <a:rPr lang="en-US" altLang="zh-CN" sz="2400" i="0">
                <a:solidFill>
                  <a:schemeClr val="tx1"/>
                </a:solidFill>
              </a:rPr>
              <a:t>Step 2: Matrix columns reduction</a:t>
            </a:r>
          </a:p>
        </p:txBody>
      </p:sp>
      <p:sp>
        <p:nvSpPr>
          <p:cNvPr id="8" name="Down Arrow 7"/>
          <p:cNvSpPr>
            <a:spLocks noChangeArrowheads="1"/>
          </p:cNvSpPr>
          <p:nvPr/>
        </p:nvSpPr>
        <p:spPr bwMode="auto">
          <a:xfrm>
            <a:off x="4038600" y="3897313"/>
            <a:ext cx="495300" cy="457200"/>
          </a:xfrm>
          <a:prstGeom prst="downArrow">
            <a:avLst>
              <a:gd name="adj1" fmla="val 50000"/>
              <a:gd name="adj2" fmla="val 50000"/>
            </a:avLst>
          </a:prstGeom>
          <a:noFill/>
          <a:ln w="19050" algn="ctr">
            <a:solidFill>
              <a:schemeClr val="tx1"/>
            </a:solidFill>
            <a:round/>
            <a:headEnd/>
            <a:tailEnd/>
          </a:ln>
        </p:spPr>
        <p:txBody>
          <a:bodyPr/>
          <a:lstStyle/>
          <a:p>
            <a:pPr>
              <a:lnSpc>
                <a:spcPct val="90000"/>
              </a:lnSpc>
              <a:spcBef>
                <a:spcPct val="20000"/>
              </a:spcBef>
            </a:pPr>
            <a:endParaRPr lang="en-US" altLang="zh-CN" i="0">
              <a:solidFill>
                <a:schemeClr val="tx1"/>
              </a:solidFill>
            </a:endParaRPr>
          </a:p>
        </p:txBody>
      </p:sp>
      <p:sp>
        <p:nvSpPr>
          <p:cNvPr id="3" name="Rounded Rectangle 2"/>
          <p:cNvSpPr>
            <a:spLocks noChangeArrowheads="1"/>
          </p:cNvSpPr>
          <p:nvPr/>
        </p:nvSpPr>
        <p:spPr bwMode="auto">
          <a:xfrm>
            <a:off x="3962400" y="1619250"/>
            <a:ext cx="1143000" cy="2343150"/>
          </a:xfrm>
          <a:prstGeom prst="roundRect">
            <a:avLst>
              <a:gd name="adj" fmla="val 16667"/>
            </a:avLst>
          </a:prstGeom>
          <a:solidFill>
            <a:srgbClr val="00B050">
              <a:alpha val="50195"/>
            </a:srgbClr>
          </a:solidFill>
          <a:ln w="9525" algn="ctr">
            <a:noFill/>
            <a:round/>
            <a:headEnd/>
            <a:tailEnd/>
          </a:ln>
        </p:spPr>
        <p:txBody>
          <a:bodyPr/>
          <a:lstStyle/>
          <a:p>
            <a:pPr>
              <a:lnSpc>
                <a:spcPct val="90000"/>
              </a:lnSpc>
              <a:spcBef>
                <a:spcPct val="20000"/>
              </a:spcBef>
            </a:pPr>
            <a:endParaRPr lang="en-US" altLang="zh-CN" i="0">
              <a:solidFill>
                <a:schemeClr val="tx1"/>
              </a:solidFill>
            </a:endParaRPr>
          </a:p>
        </p:txBody>
      </p:sp>
      <p:sp>
        <p:nvSpPr>
          <p:cNvPr id="10" name="Rounded Rectangle 9"/>
          <p:cNvSpPr>
            <a:spLocks noChangeArrowheads="1"/>
          </p:cNvSpPr>
          <p:nvPr/>
        </p:nvSpPr>
        <p:spPr bwMode="auto">
          <a:xfrm>
            <a:off x="7467600" y="1600200"/>
            <a:ext cx="1219200" cy="2343150"/>
          </a:xfrm>
          <a:prstGeom prst="roundRect">
            <a:avLst>
              <a:gd name="adj" fmla="val 16667"/>
            </a:avLst>
          </a:prstGeom>
          <a:solidFill>
            <a:srgbClr val="00B050">
              <a:alpha val="50195"/>
            </a:srgbClr>
          </a:solidFill>
          <a:ln w="9525" algn="ctr">
            <a:noFill/>
            <a:round/>
            <a:headEnd/>
            <a:tailEnd/>
          </a:ln>
        </p:spPr>
        <p:txBody>
          <a:bodyPr/>
          <a:lstStyle/>
          <a:p>
            <a:pPr>
              <a:lnSpc>
                <a:spcPct val="90000"/>
              </a:lnSpc>
              <a:spcBef>
                <a:spcPct val="20000"/>
              </a:spcBef>
            </a:pPr>
            <a:endParaRPr lang="en-US" altLang="zh-CN" i="0">
              <a:solidFill>
                <a:schemeClr val="tx1"/>
              </a:solidFill>
            </a:endParaRPr>
          </a:p>
        </p:txBody>
      </p:sp>
      <p:sp>
        <p:nvSpPr>
          <p:cNvPr id="9" name="Rounded Rectangle 8"/>
          <p:cNvSpPr>
            <a:spLocks noChangeArrowheads="1"/>
          </p:cNvSpPr>
          <p:nvPr/>
        </p:nvSpPr>
        <p:spPr bwMode="auto">
          <a:xfrm>
            <a:off x="5181600" y="1619250"/>
            <a:ext cx="304800" cy="2324100"/>
          </a:xfrm>
          <a:prstGeom prst="roundRect">
            <a:avLst>
              <a:gd name="adj" fmla="val 16667"/>
            </a:avLst>
          </a:prstGeom>
          <a:solidFill>
            <a:srgbClr val="00B0F0">
              <a:alpha val="50195"/>
            </a:srgbClr>
          </a:solidFill>
          <a:ln w="9525" algn="ctr">
            <a:noFill/>
            <a:round/>
            <a:headEnd/>
            <a:tailEnd/>
          </a:ln>
        </p:spPr>
        <p:txBody>
          <a:bodyPr/>
          <a:lstStyle/>
          <a:p>
            <a:pPr>
              <a:lnSpc>
                <a:spcPct val="90000"/>
              </a:lnSpc>
              <a:spcBef>
                <a:spcPct val="20000"/>
              </a:spcBef>
            </a:pPr>
            <a:endParaRPr lang="en-US" altLang="zh-CN" i="0">
              <a:solidFill>
                <a:schemeClr val="tx1"/>
              </a:solidFill>
            </a:endParaRPr>
          </a:p>
        </p:txBody>
      </p:sp>
      <p:sp>
        <p:nvSpPr>
          <p:cNvPr id="12" name="Rounded Rectangle 11"/>
          <p:cNvSpPr>
            <a:spLocks noChangeArrowheads="1"/>
          </p:cNvSpPr>
          <p:nvPr/>
        </p:nvSpPr>
        <p:spPr bwMode="auto">
          <a:xfrm>
            <a:off x="8686800" y="1638300"/>
            <a:ext cx="304800" cy="2324100"/>
          </a:xfrm>
          <a:prstGeom prst="roundRect">
            <a:avLst>
              <a:gd name="adj" fmla="val 16667"/>
            </a:avLst>
          </a:prstGeom>
          <a:solidFill>
            <a:srgbClr val="00B0F0">
              <a:alpha val="50195"/>
            </a:srgbClr>
          </a:solidFill>
          <a:ln w="9525" algn="ctr">
            <a:noFill/>
            <a:round/>
            <a:headEnd/>
            <a:tailEnd/>
          </a:ln>
        </p:spPr>
        <p:txBody>
          <a:bodyPr/>
          <a:lstStyle/>
          <a:p>
            <a:pPr>
              <a:lnSpc>
                <a:spcPct val="90000"/>
              </a:lnSpc>
              <a:spcBef>
                <a:spcPct val="20000"/>
              </a:spcBef>
            </a:pPr>
            <a:endParaRPr lang="en-US" altLang="zh-CN" i="0">
              <a:solidFill>
                <a:schemeClr val="tx1"/>
              </a:solidFill>
            </a:endParaRPr>
          </a:p>
        </p:txBody>
      </p:sp>
      <p:graphicFrame>
        <p:nvGraphicFramePr>
          <p:cNvPr id="13" name="Table 12"/>
          <p:cNvGraphicFramePr>
            <a:graphicFrameLocks noGrp="1"/>
          </p:cNvGraphicFramePr>
          <p:nvPr/>
        </p:nvGraphicFramePr>
        <p:xfrm>
          <a:off x="685800" y="4403725"/>
          <a:ext cx="7696201" cy="2225040"/>
        </p:xfrm>
        <a:graphic>
          <a:graphicData uri="http://schemas.openxmlformats.org/drawingml/2006/table">
            <a:tbl>
              <a:tblPr firstRow="1" bandRow="1">
                <a:tableStyleId>{5C22544A-7EE6-4342-B048-85BDC9FD1C3A}</a:tableStyleId>
              </a:tblPr>
              <a:tblGrid>
                <a:gridCol w="699655"/>
                <a:gridCol w="777394"/>
                <a:gridCol w="621915"/>
                <a:gridCol w="699655"/>
                <a:gridCol w="777394"/>
                <a:gridCol w="388697"/>
                <a:gridCol w="155479"/>
                <a:gridCol w="388697"/>
                <a:gridCol w="621915"/>
                <a:gridCol w="1010612"/>
                <a:gridCol w="233218"/>
                <a:gridCol w="544176"/>
                <a:gridCol w="388697"/>
                <a:gridCol w="388697"/>
              </a:tblGrid>
              <a:tr h="370840">
                <a:tc>
                  <a:txBody>
                    <a:bodyPr/>
                    <a:lstStyle/>
                    <a:p>
                      <a:pPr algn="ctr"/>
                      <a:r>
                        <a:rPr lang="en-US" sz="1600" dirty="0" err="1" smtClean="0">
                          <a:solidFill>
                            <a:schemeClr val="tx1"/>
                          </a:solidFill>
                        </a:rPr>
                        <a:t>Beppe</a:t>
                      </a:r>
                      <a:endParaRPr lang="en-US" sz="1600" dirty="0">
                        <a:solidFill>
                          <a:schemeClr val="tx1"/>
                        </a:solidFill>
                      </a:endParaRPr>
                    </a:p>
                  </a:txBody>
                  <a:tcPr marL="0" marR="0" marT="0" marB="0"/>
                </a:tc>
                <a:tc>
                  <a:txBody>
                    <a:bodyPr/>
                    <a:lstStyle/>
                    <a:p>
                      <a:pPr algn="ctr"/>
                      <a:r>
                        <a:rPr lang="en-US" sz="1600" dirty="0" smtClean="0">
                          <a:solidFill>
                            <a:schemeClr val="tx1"/>
                          </a:solidFill>
                        </a:rPr>
                        <a:t>Signori</a:t>
                      </a:r>
                      <a:endParaRPr lang="en-US" sz="1600" dirty="0">
                        <a:solidFill>
                          <a:schemeClr val="tx1"/>
                        </a:solidFill>
                      </a:endParaRPr>
                    </a:p>
                  </a:txBody>
                  <a:tcPr marL="0" marR="0" marT="0" marB="0"/>
                </a:tc>
                <a:tc>
                  <a:txBody>
                    <a:bodyPr/>
                    <a:lstStyle/>
                    <a:p>
                      <a:pPr algn="ctr"/>
                      <a:r>
                        <a:rPr lang="en-US" sz="1600" dirty="0" smtClean="0">
                          <a:solidFill>
                            <a:schemeClr val="tx1"/>
                          </a:solidFill>
                        </a:rPr>
                        <a:t>Jason</a:t>
                      </a:r>
                      <a:endParaRPr lang="en-US" sz="1600" dirty="0">
                        <a:solidFill>
                          <a:schemeClr val="tx1"/>
                        </a:solidFill>
                      </a:endParaRPr>
                    </a:p>
                  </a:txBody>
                  <a:tcPr marL="0" marR="0" marT="0" marB="0"/>
                </a:tc>
                <a:tc>
                  <a:txBody>
                    <a:bodyPr/>
                    <a:lstStyle/>
                    <a:p>
                      <a:pPr algn="ctr"/>
                      <a:r>
                        <a:rPr lang="en-US" sz="1600" dirty="0" smtClean="0">
                          <a:solidFill>
                            <a:schemeClr val="tx1"/>
                          </a:solidFill>
                        </a:rPr>
                        <a:t>Isaacs</a:t>
                      </a:r>
                      <a:endParaRPr lang="en-US" sz="1600" dirty="0">
                        <a:solidFill>
                          <a:schemeClr val="tx1"/>
                        </a:solidFill>
                      </a:endParaRPr>
                    </a:p>
                  </a:txBody>
                  <a:tcPr marL="0" marR="0" marT="0" marB="0"/>
                </a:tc>
                <a:tc>
                  <a:txBody>
                    <a:bodyPr/>
                    <a:lstStyle/>
                    <a:p>
                      <a:pPr algn="ctr"/>
                      <a:r>
                        <a:rPr lang="en-US" sz="1600" dirty="0" smtClean="0">
                          <a:solidFill>
                            <a:schemeClr val="tx1"/>
                          </a:solidFill>
                        </a:rPr>
                        <a:t>making</a:t>
                      </a:r>
                      <a:endParaRPr lang="en-US" sz="1600" dirty="0">
                        <a:solidFill>
                          <a:schemeClr val="tx1"/>
                        </a:solidFill>
                      </a:endParaRPr>
                    </a:p>
                  </a:txBody>
                  <a:tcPr marL="0" marR="0" marT="0" marB="0"/>
                </a:tc>
                <a:tc>
                  <a:txBody>
                    <a:bodyPr/>
                    <a:lstStyle/>
                    <a:p>
                      <a:pPr algn="ctr"/>
                      <a:r>
                        <a:rPr lang="en-US" sz="1600" dirty="0" smtClean="0">
                          <a:solidFill>
                            <a:schemeClr val="tx1"/>
                          </a:solidFill>
                        </a:rPr>
                        <a:t>out</a:t>
                      </a:r>
                      <a:endParaRPr lang="en-US" sz="1600" dirty="0">
                        <a:solidFill>
                          <a:schemeClr val="tx1"/>
                        </a:solidFill>
                      </a:endParaRPr>
                    </a:p>
                  </a:txBody>
                  <a:tcPr marL="0" marR="0" marT="0" marB="0"/>
                </a:tc>
                <a:tc>
                  <a:txBody>
                    <a:bodyPr/>
                    <a:lstStyle/>
                    <a:p>
                      <a:pPr algn="ctr"/>
                      <a:r>
                        <a:rPr lang="en-US" sz="1600" dirty="0" smtClean="0">
                          <a:solidFill>
                            <a:schemeClr val="tx1"/>
                          </a:solidFill>
                        </a:rPr>
                        <a:t>-</a:t>
                      </a:r>
                      <a:endParaRPr lang="en-US" sz="1600" dirty="0">
                        <a:solidFill>
                          <a:schemeClr val="tx1"/>
                        </a:solidFill>
                      </a:endParaRPr>
                    </a:p>
                  </a:txBody>
                  <a:tcPr marL="0" marR="0" marT="0" marB="0"/>
                </a:tc>
                <a:tc>
                  <a:txBody>
                    <a:bodyPr/>
                    <a:lstStyle/>
                    <a:p>
                      <a:pPr algn="ctr"/>
                      <a:r>
                        <a:rPr lang="en-US" sz="1600" dirty="0" smtClean="0">
                          <a:solidFill>
                            <a:schemeClr val="tx1"/>
                          </a:solidFill>
                        </a:rPr>
                        <a:t>RIP</a:t>
                      </a:r>
                      <a:endParaRPr lang="en-US" sz="1600" dirty="0">
                        <a:solidFill>
                          <a:schemeClr val="tx1"/>
                        </a:solidFill>
                      </a:endParaRPr>
                    </a:p>
                  </a:txBody>
                  <a:tcPr marL="0" marR="0" marT="0" marB="0"/>
                </a:tc>
                <a:tc>
                  <a:txBody>
                    <a:bodyPr/>
                    <a:lstStyle/>
                    <a:p>
                      <a:pPr algn="ctr"/>
                      <a:r>
                        <a:rPr lang="en-US" sz="1600" dirty="0" smtClean="0">
                          <a:solidFill>
                            <a:schemeClr val="tx1"/>
                          </a:solidFill>
                        </a:rPr>
                        <a:t>Jonas</a:t>
                      </a:r>
                      <a:endParaRPr lang="en-US" sz="1600" dirty="0">
                        <a:solidFill>
                          <a:schemeClr val="tx1"/>
                        </a:solidFill>
                      </a:endParaRPr>
                    </a:p>
                  </a:txBody>
                  <a:tcPr marL="0" marR="0" marT="0" marB="0"/>
                </a:tc>
                <a:tc>
                  <a:txBody>
                    <a:bodyPr/>
                    <a:lstStyle/>
                    <a:p>
                      <a:pPr algn="ctr"/>
                      <a:r>
                        <a:rPr lang="en-US" sz="1600" dirty="0" err="1" smtClean="0">
                          <a:solidFill>
                            <a:schemeClr val="tx1"/>
                          </a:solidFill>
                        </a:rPr>
                        <a:t>Bevacqua</a:t>
                      </a:r>
                      <a:endParaRPr lang="en-US" sz="1600" dirty="0">
                        <a:solidFill>
                          <a:schemeClr val="tx1"/>
                        </a:solidFill>
                      </a:endParaRPr>
                    </a:p>
                  </a:txBody>
                  <a:tcPr marL="0" marR="0" marT="0" marB="0"/>
                </a:tc>
                <a:tc>
                  <a:txBody>
                    <a:bodyPr/>
                    <a:lstStyle/>
                    <a:p>
                      <a:pPr algn="ctr"/>
                      <a:r>
                        <a:rPr lang="en-US" sz="1600" dirty="0" smtClean="0">
                          <a:solidFill>
                            <a:schemeClr val="tx1"/>
                          </a:solidFill>
                        </a:rPr>
                        <a:t>is</a:t>
                      </a:r>
                      <a:endParaRPr lang="en-US" sz="1600" dirty="0">
                        <a:solidFill>
                          <a:schemeClr val="tx1"/>
                        </a:solidFill>
                      </a:endParaRPr>
                    </a:p>
                  </a:txBody>
                  <a:tcPr marL="0" marR="0" marT="0" marB="0"/>
                </a:tc>
                <a:tc>
                  <a:txBody>
                    <a:bodyPr/>
                    <a:lstStyle/>
                    <a:p>
                      <a:pPr algn="ctr"/>
                      <a:r>
                        <a:rPr lang="en-US" sz="1600" dirty="0" smtClean="0">
                          <a:solidFill>
                            <a:schemeClr val="tx1"/>
                          </a:solidFill>
                        </a:rPr>
                        <a:t>really</a:t>
                      </a:r>
                      <a:endParaRPr lang="en-US" sz="1600" dirty="0">
                        <a:solidFill>
                          <a:schemeClr val="tx1"/>
                        </a:solidFill>
                      </a:endParaRPr>
                    </a:p>
                  </a:txBody>
                  <a:tcPr marL="0" marR="0" marT="0" marB="0"/>
                </a:tc>
                <a:tc>
                  <a:txBody>
                    <a:bodyPr/>
                    <a:lstStyle/>
                    <a:p>
                      <a:pPr algn="ctr"/>
                      <a:r>
                        <a:rPr lang="en-US" sz="1600" dirty="0" smtClean="0">
                          <a:solidFill>
                            <a:schemeClr val="tx1"/>
                          </a:solidFill>
                        </a:rPr>
                        <a:t>gay</a:t>
                      </a:r>
                      <a:endParaRPr lang="en-US" sz="1600" dirty="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r>
              <a:tr h="370840">
                <a:tc>
                  <a:txBody>
                    <a:bodyPr/>
                    <a:lstStyle/>
                    <a:p>
                      <a:pPr algn="ctr"/>
                      <a:r>
                        <a:rPr lang="en-US" sz="1600" dirty="0" err="1" smtClean="0">
                          <a:solidFill>
                            <a:schemeClr val="tx1"/>
                          </a:solidFill>
                        </a:rPr>
                        <a:t>Beppe</a:t>
                      </a:r>
                      <a:endParaRPr lang="en-US" sz="1600" dirty="0">
                        <a:solidFill>
                          <a:schemeClr val="tx1"/>
                        </a:solidFill>
                      </a:endParaRPr>
                    </a:p>
                  </a:txBody>
                  <a:tcPr marL="0" marR="0" marT="0" marB="0"/>
                </a:tc>
                <a:tc>
                  <a:txBody>
                    <a:bodyPr/>
                    <a:lstStyle/>
                    <a:p>
                      <a:pPr algn="ctr"/>
                      <a:r>
                        <a:rPr lang="en-US" sz="1600" dirty="0" smtClean="0">
                          <a:solidFill>
                            <a:schemeClr val="tx1"/>
                          </a:solidFill>
                        </a:rPr>
                        <a:t>Signori</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6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200" dirty="0" smtClean="0">
                        <a:solidFill>
                          <a:schemeClr val="tx1"/>
                        </a:solidFill>
                      </a:endParaRPr>
                    </a:p>
                  </a:txBody>
                  <a:tcPr marL="0" marR="0" marT="0" marB="0"/>
                </a:tc>
                <a:tc>
                  <a:txBody>
                    <a:bodyPr/>
                    <a:lstStyle/>
                    <a:p>
                      <a:pPr algn="ctr"/>
                      <a:r>
                        <a:rPr lang="en-US" sz="1600" dirty="0" smtClean="0">
                          <a:solidFill>
                            <a:schemeClr val="tx1"/>
                          </a:solidFill>
                        </a:rPr>
                        <a:t>making</a:t>
                      </a:r>
                      <a:endParaRPr lang="en-US" sz="1600" dirty="0">
                        <a:solidFill>
                          <a:schemeClr val="tx1"/>
                        </a:solidFill>
                      </a:endParaRPr>
                    </a:p>
                  </a:txBody>
                  <a:tcPr marL="0" marR="0" marT="0" marB="0"/>
                </a:tc>
                <a:tc>
                  <a:txBody>
                    <a:bodyPr/>
                    <a:lstStyle/>
                    <a:p>
                      <a:pPr algn="ctr"/>
                      <a:r>
                        <a:rPr lang="en-US" sz="1600" dirty="0" smtClean="0">
                          <a:solidFill>
                            <a:schemeClr val="tx1"/>
                          </a:solidFill>
                        </a:rPr>
                        <a:t>out</a:t>
                      </a:r>
                      <a:endParaRPr lang="en-US" sz="1600" dirty="0">
                        <a:solidFill>
                          <a:schemeClr val="tx1"/>
                        </a:solidFill>
                      </a:endParaRPr>
                    </a:p>
                  </a:txBody>
                  <a:tcPr marL="0" marR="0" marT="0" marB="0"/>
                </a:tc>
                <a:tc>
                  <a:txBody>
                    <a:bodyPr/>
                    <a:lstStyle/>
                    <a:p>
                      <a:pPr algn="ctr"/>
                      <a:r>
                        <a:rPr lang="en-US" sz="1600" dirty="0" smtClean="0">
                          <a:solidFill>
                            <a:schemeClr val="tx1"/>
                          </a:solidFill>
                        </a:rPr>
                        <a:t>-</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Jason</a:t>
                      </a:r>
                      <a:endParaRPr lang="en-US" sz="1600" dirty="0">
                        <a:solidFill>
                          <a:schemeClr val="tx1"/>
                        </a:solidFill>
                      </a:endParaRPr>
                    </a:p>
                  </a:txBody>
                  <a:tcPr marL="0" marR="0" marT="0" marB="0"/>
                </a:tc>
                <a:tc>
                  <a:txBody>
                    <a:bodyPr/>
                    <a:lstStyle/>
                    <a:p>
                      <a:pPr algn="ctr"/>
                      <a:r>
                        <a:rPr lang="en-US" sz="1600" dirty="0" smtClean="0">
                          <a:solidFill>
                            <a:schemeClr val="tx1"/>
                          </a:solidFill>
                        </a:rPr>
                        <a:t>Isaacs</a:t>
                      </a:r>
                      <a:endParaRPr lang="en-US" sz="1600" dirty="0">
                        <a:solidFill>
                          <a:schemeClr val="tx1"/>
                        </a:solidFill>
                      </a:endParaRPr>
                    </a:p>
                  </a:txBody>
                  <a:tcPr marL="0" marR="0" marT="0" marB="0"/>
                </a:tc>
                <a:tc>
                  <a:txBody>
                    <a:bodyPr/>
                    <a:lstStyle/>
                    <a:p>
                      <a:pPr algn="ctr"/>
                      <a:r>
                        <a:rPr lang="en-US" sz="1600" dirty="0" smtClean="0">
                          <a:solidFill>
                            <a:schemeClr val="tx1"/>
                          </a:solidFill>
                        </a:rPr>
                        <a:t>making</a:t>
                      </a:r>
                      <a:endParaRPr lang="en-US" sz="1600" dirty="0">
                        <a:solidFill>
                          <a:schemeClr val="tx1"/>
                        </a:solidFill>
                      </a:endParaRPr>
                    </a:p>
                  </a:txBody>
                  <a:tcPr marL="0" marR="0" marT="0" marB="0"/>
                </a:tc>
                <a:tc>
                  <a:txBody>
                    <a:bodyPr/>
                    <a:lstStyle/>
                    <a:p>
                      <a:pPr algn="ctr"/>
                      <a:r>
                        <a:rPr lang="en-US" sz="1600" dirty="0" smtClean="0">
                          <a:solidFill>
                            <a:schemeClr val="tx1"/>
                          </a:solidFill>
                        </a:rPr>
                        <a:t>out</a:t>
                      </a:r>
                      <a:endParaRPr lang="en-US" sz="1600" dirty="0">
                        <a:solidFill>
                          <a:schemeClr val="tx1"/>
                        </a:solidFill>
                      </a:endParaRPr>
                    </a:p>
                  </a:txBody>
                  <a:tcPr marL="0" marR="0" marT="0" marB="0"/>
                </a:tc>
                <a:tc>
                  <a:txBody>
                    <a:bodyPr/>
                    <a:lstStyle/>
                    <a:p>
                      <a:pPr algn="ctr"/>
                      <a:r>
                        <a:rPr lang="en-US" sz="1600" dirty="0" smtClean="0">
                          <a:solidFill>
                            <a:schemeClr val="tx1"/>
                          </a:solidFill>
                        </a:rPr>
                        <a:t>-</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r>
              <a:tr h="370840">
                <a:tc>
                  <a:txBody>
                    <a:bodyPr/>
                    <a:lstStyle/>
                    <a:p>
                      <a:pPr algn="ctr"/>
                      <a:r>
                        <a:rPr lang="en-US" sz="1600" dirty="0" err="1" smtClean="0">
                          <a:solidFill>
                            <a:schemeClr val="tx1"/>
                          </a:solidFill>
                        </a:rPr>
                        <a:t>Beppe</a:t>
                      </a:r>
                      <a:endParaRPr lang="en-US" sz="1600" dirty="0">
                        <a:solidFill>
                          <a:schemeClr val="tx1"/>
                        </a:solidFill>
                      </a:endParaRPr>
                    </a:p>
                  </a:txBody>
                  <a:tcPr marL="0" marR="0" marT="0" marB="0"/>
                </a:tc>
                <a:tc>
                  <a:txBody>
                    <a:bodyPr/>
                    <a:lstStyle/>
                    <a:p>
                      <a:pPr algn="ctr"/>
                      <a:r>
                        <a:rPr lang="en-US" sz="1600" dirty="0" smtClean="0">
                          <a:solidFill>
                            <a:schemeClr val="tx1"/>
                          </a:solidFill>
                        </a:rPr>
                        <a:t>Signori</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is</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really</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gay</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err="1" smtClean="0">
                          <a:solidFill>
                            <a:schemeClr val="dk1"/>
                          </a:solidFill>
                          <a:latin typeface="+mn-lt"/>
                          <a:ea typeface="+mn-ea"/>
                          <a:cs typeface="+mn-cs"/>
                        </a:rPr>
                        <a:t>url</a:t>
                      </a:r>
                      <a:endParaRPr lang="en-US" sz="1400" dirty="0" smtClean="0">
                        <a:solidFill>
                          <a:schemeClr val="tx1"/>
                        </a:solidFill>
                      </a:endParaRPr>
                    </a:p>
                  </a:txBody>
                  <a:tcPr marL="0" marR="0" marT="0" marB="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Jason</a:t>
                      </a:r>
                      <a:endParaRPr lang="en-US" sz="1600" dirty="0">
                        <a:solidFill>
                          <a:schemeClr val="tx1"/>
                        </a:solidFill>
                      </a:endParaRPr>
                    </a:p>
                  </a:txBody>
                  <a:tcPr marL="0" marR="0" marT="0" marB="0"/>
                </a:tc>
                <a:tc>
                  <a:txBody>
                    <a:bodyPr/>
                    <a:lstStyle/>
                    <a:p>
                      <a:pPr algn="ctr"/>
                      <a:r>
                        <a:rPr lang="en-US" sz="1600" dirty="0" err="1" smtClean="0">
                          <a:solidFill>
                            <a:schemeClr val="tx1"/>
                          </a:solidFill>
                        </a:rPr>
                        <a:t>Issacs</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is</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really</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gay</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err="1" smtClean="0">
                          <a:solidFill>
                            <a:schemeClr val="dk1"/>
                          </a:solidFill>
                          <a:latin typeface="+mn-lt"/>
                          <a:ea typeface="+mn-ea"/>
                          <a:cs typeface="+mn-cs"/>
                        </a:rPr>
                        <a:t>url</a:t>
                      </a:r>
                      <a:endParaRPr lang="en-US" sz="1400" dirty="0" smtClean="0">
                        <a:solidFill>
                          <a:schemeClr val="tx1"/>
                        </a:solidFill>
                      </a:endParaRPr>
                    </a:p>
                  </a:txBody>
                  <a:tcPr marL="0" marR="0" marT="0" marB="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RIP</a:t>
                      </a:r>
                      <a:endParaRPr lang="en-US" sz="1600" dirty="0">
                        <a:solidFill>
                          <a:schemeClr val="tx1"/>
                        </a:solidFill>
                      </a:endParaRPr>
                    </a:p>
                  </a:txBody>
                  <a:tcPr marL="0" marR="0" marT="0" marB="0"/>
                </a:tc>
                <a:tc>
                  <a:txBody>
                    <a:bodyPr/>
                    <a:lstStyle/>
                    <a:p>
                      <a:pPr algn="ctr"/>
                      <a:r>
                        <a:rPr lang="en-US" sz="1600" dirty="0" smtClean="0">
                          <a:solidFill>
                            <a:schemeClr val="tx1"/>
                          </a:solidFill>
                        </a:rPr>
                        <a:t>Jonas</a:t>
                      </a:r>
                      <a:endParaRPr lang="en-US" sz="1600" dirty="0">
                        <a:solidFill>
                          <a:schemeClr val="tx1"/>
                        </a:solidFill>
                      </a:endParaRPr>
                    </a:p>
                  </a:txBody>
                  <a:tcPr marL="0" marR="0" marT="0" marB="0"/>
                </a:tc>
                <a:tc>
                  <a:txBody>
                    <a:bodyPr/>
                    <a:lstStyle/>
                    <a:p>
                      <a:pPr algn="ctr"/>
                      <a:r>
                        <a:rPr lang="en-US" sz="1600" dirty="0" err="1" smtClean="0">
                          <a:solidFill>
                            <a:schemeClr val="tx1"/>
                          </a:solidFill>
                        </a:rPr>
                        <a:t>Bevacqua</a:t>
                      </a:r>
                      <a:endParaRPr lang="en-US" sz="1600" dirty="0">
                        <a:solidFill>
                          <a:schemeClr val="tx1"/>
                        </a:solidFill>
                      </a:endParaRPr>
                    </a:p>
                  </a:txBody>
                  <a:tcPr marL="0" marR="0" marT="0" marB="0"/>
                </a:tc>
                <a:tc>
                  <a:txBody>
                    <a:bodyPr/>
                    <a:lstStyle/>
                    <a:p>
                      <a:pPr algn="ctr"/>
                      <a:r>
                        <a:rPr lang="en-US" sz="1600" dirty="0" smtClean="0">
                          <a:solidFill>
                            <a:schemeClr val="tx1"/>
                          </a:solidFill>
                        </a:rPr>
                        <a:t>is</a:t>
                      </a:r>
                      <a:endParaRPr lang="en-US" sz="1600" dirty="0">
                        <a:solidFill>
                          <a:schemeClr val="tx1"/>
                        </a:solidFill>
                      </a:endParaRPr>
                    </a:p>
                  </a:txBody>
                  <a:tcPr marL="0" marR="0" marT="0" marB="0"/>
                </a:tc>
                <a:tc>
                  <a:txBody>
                    <a:bodyPr/>
                    <a:lstStyle/>
                    <a:p>
                      <a:pPr algn="ctr"/>
                      <a:r>
                        <a:rPr lang="en-US" sz="1600" dirty="0" smtClean="0">
                          <a:solidFill>
                            <a:schemeClr val="tx1"/>
                          </a:solidFill>
                        </a:rPr>
                        <a:t>really</a:t>
                      </a:r>
                      <a:endParaRPr lang="en-US" sz="1600" dirty="0">
                        <a:solidFill>
                          <a:schemeClr val="tx1"/>
                        </a:solidFill>
                      </a:endParaRPr>
                    </a:p>
                  </a:txBody>
                  <a:tcPr marL="0" marR="0" marT="0" marB="0"/>
                </a:tc>
                <a:tc>
                  <a:txBody>
                    <a:bodyPr/>
                    <a:lstStyle/>
                    <a:p>
                      <a:pPr algn="ctr"/>
                      <a:r>
                        <a:rPr lang="en-US" sz="1600" dirty="0" smtClean="0">
                          <a:solidFill>
                            <a:schemeClr val="tx1"/>
                          </a:solidFill>
                        </a:rPr>
                        <a:t>gay</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err="1" smtClean="0">
                          <a:solidFill>
                            <a:schemeClr val="dk1"/>
                          </a:solidFill>
                          <a:latin typeface="+mn-lt"/>
                          <a:ea typeface="+mn-ea"/>
                          <a:cs typeface="+mn-cs"/>
                        </a:rPr>
                        <a:t>url</a:t>
                      </a:r>
                      <a:endParaRPr lang="en-US" sz="1400" dirty="0" smtClean="0">
                        <a:solidFill>
                          <a:schemeClr val="tx1"/>
                        </a:solidFill>
                      </a:endParaRPr>
                    </a:p>
                  </a:txBody>
                  <a:tcPr marL="0" marR="0" marT="0" marB="0"/>
                </a:tc>
              </a:tr>
            </a:tbl>
          </a:graphicData>
        </a:graphic>
      </p:graphicFrame>
      <p:sp>
        <p:nvSpPr>
          <p:cNvPr id="15" name="Rounded Rectangle 14"/>
          <p:cNvSpPr>
            <a:spLocks noChangeArrowheads="1"/>
          </p:cNvSpPr>
          <p:nvPr/>
        </p:nvSpPr>
        <p:spPr bwMode="auto">
          <a:xfrm>
            <a:off x="650875" y="4365625"/>
            <a:ext cx="7772400" cy="381000"/>
          </a:xfrm>
          <a:prstGeom prst="roundRect">
            <a:avLst>
              <a:gd name="adj" fmla="val 16667"/>
            </a:avLst>
          </a:prstGeom>
          <a:noFill/>
          <a:ln w="38100" algn="ctr">
            <a:solidFill>
              <a:srgbClr val="FF0000"/>
            </a:solidFill>
            <a:round/>
            <a:headEnd/>
            <a:tailEnd/>
          </a:ln>
        </p:spPr>
        <p:txBody>
          <a:bodyPr/>
          <a:lstStyle/>
          <a:p>
            <a:pPr>
              <a:lnSpc>
                <a:spcPct val="90000"/>
              </a:lnSpc>
              <a:spcBef>
                <a:spcPct val="20000"/>
              </a:spcBef>
            </a:pPr>
            <a:endParaRPr lang="en-US" altLang="zh-CN" i="0">
              <a:solidFill>
                <a:schemeClr val="tx1"/>
              </a:solidFill>
            </a:endParaRPr>
          </a:p>
        </p:txBody>
      </p:sp>
      <p:sp>
        <p:nvSpPr>
          <p:cNvPr id="16" name="TextBox 15"/>
          <p:cNvSpPr txBox="1">
            <a:spLocks noChangeArrowheads="1"/>
          </p:cNvSpPr>
          <p:nvPr/>
        </p:nvSpPr>
        <p:spPr bwMode="auto">
          <a:xfrm>
            <a:off x="5791200" y="3886200"/>
            <a:ext cx="3429000" cy="479425"/>
          </a:xfrm>
          <a:prstGeom prst="rect">
            <a:avLst/>
          </a:prstGeom>
          <a:noFill/>
          <a:ln w="9525">
            <a:noFill/>
            <a:miter lim="800000"/>
            <a:headEnd/>
            <a:tailEnd/>
          </a:ln>
        </p:spPr>
        <p:txBody>
          <a:bodyPr>
            <a:spAutoFit/>
          </a:bodyPr>
          <a:lstStyle/>
          <a:p>
            <a:pPr>
              <a:lnSpc>
                <a:spcPct val="90000"/>
              </a:lnSpc>
              <a:spcBef>
                <a:spcPct val="20000"/>
              </a:spcBef>
            </a:pPr>
            <a:r>
              <a:rPr lang="en-US" altLang="zh-CN">
                <a:solidFill>
                  <a:srgbClr val="FF0000"/>
                </a:solidFill>
              </a:rPr>
              <a:t>Super-sequence</a:t>
            </a:r>
          </a:p>
        </p:txBody>
      </p:sp>
      <p:sp>
        <p:nvSpPr>
          <p:cNvPr id="17" name="Rounded Rectangle 16"/>
          <p:cNvSpPr>
            <a:spLocks noChangeArrowheads="1"/>
          </p:cNvSpPr>
          <p:nvPr/>
        </p:nvSpPr>
        <p:spPr bwMode="auto">
          <a:xfrm>
            <a:off x="6858000" y="4343400"/>
            <a:ext cx="1143000" cy="2343150"/>
          </a:xfrm>
          <a:prstGeom prst="roundRect">
            <a:avLst>
              <a:gd name="adj" fmla="val 16667"/>
            </a:avLst>
          </a:prstGeom>
          <a:solidFill>
            <a:srgbClr val="00B050">
              <a:alpha val="50195"/>
            </a:srgbClr>
          </a:solidFill>
          <a:ln w="9525" algn="ctr">
            <a:noFill/>
            <a:round/>
            <a:headEnd/>
            <a:tailEnd/>
          </a:ln>
        </p:spPr>
        <p:txBody>
          <a:bodyPr/>
          <a:lstStyle/>
          <a:p>
            <a:pPr>
              <a:lnSpc>
                <a:spcPct val="90000"/>
              </a:lnSpc>
              <a:spcBef>
                <a:spcPct val="20000"/>
              </a:spcBef>
            </a:pPr>
            <a:endParaRPr lang="en-US" altLang="zh-CN" i="0">
              <a:solidFill>
                <a:schemeClr val="tx1"/>
              </a:solidFill>
            </a:endParaRPr>
          </a:p>
        </p:txBody>
      </p:sp>
      <p:sp>
        <p:nvSpPr>
          <p:cNvPr id="18" name="Rounded Rectangle 17"/>
          <p:cNvSpPr>
            <a:spLocks noChangeArrowheads="1"/>
          </p:cNvSpPr>
          <p:nvPr/>
        </p:nvSpPr>
        <p:spPr bwMode="auto">
          <a:xfrm>
            <a:off x="8001000" y="4343400"/>
            <a:ext cx="304800" cy="2324100"/>
          </a:xfrm>
          <a:prstGeom prst="roundRect">
            <a:avLst>
              <a:gd name="adj" fmla="val 16667"/>
            </a:avLst>
          </a:prstGeom>
          <a:solidFill>
            <a:srgbClr val="00B0F0">
              <a:alpha val="50195"/>
            </a:srgbClr>
          </a:solidFill>
          <a:ln w="9525" algn="ctr">
            <a:noFill/>
            <a:round/>
            <a:headEnd/>
            <a:tailEnd/>
          </a:ln>
        </p:spPr>
        <p:txBody>
          <a:bodyPr/>
          <a:lstStyle/>
          <a:p>
            <a:pPr>
              <a:lnSpc>
                <a:spcPct val="90000"/>
              </a:lnSpc>
              <a:spcBef>
                <a:spcPct val="20000"/>
              </a:spcBef>
            </a:pPr>
            <a:endParaRPr lang="en-US" altLang="zh-CN" i="0">
              <a:solidFill>
                <a:schemeClr val="tx1"/>
              </a:solidFill>
            </a:endParaRPr>
          </a:p>
        </p:txBody>
      </p:sp>
      <p:sp>
        <p:nvSpPr>
          <p:cNvPr id="2" name="TextBox 1"/>
          <p:cNvSpPr txBox="1">
            <a:spLocks noChangeArrowheads="1"/>
          </p:cNvSpPr>
          <p:nvPr/>
        </p:nvSpPr>
        <p:spPr bwMode="auto">
          <a:xfrm>
            <a:off x="304800" y="4125913"/>
            <a:ext cx="8534400" cy="369887"/>
          </a:xfrm>
          <a:prstGeom prst="rect">
            <a:avLst/>
          </a:prstGeom>
          <a:noFill/>
          <a:ln w="9525">
            <a:noFill/>
            <a:miter lim="800000"/>
            <a:headEnd/>
            <a:tailEnd/>
          </a:ln>
        </p:spPr>
        <p:txBody>
          <a:bodyPr>
            <a:spAutoFit/>
          </a:bodyPr>
          <a:lstStyle/>
          <a:p>
            <a:pPr>
              <a:lnSpc>
                <a:spcPct val="90000"/>
              </a:lnSpc>
              <a:spcBef>
                <a:spcPct val="20000"/>
              </a:spcBef>
            </a:pPr>
            <a:r>
              <a:rPr lang="en-US" altLang="zh-CN" sz="2000" i="0">
                <a:solidFill>
                  <a:srgbClr val="FF0000"/>
                </a:solidFill>
              </a:rPr>
              <a:t>(Beppe|ε) (Signori|ε) (Jason|ε) (Isaacs|ε) …</a:t>
            </a:r>
          </a:p>
        </p:txBody>
      </p:sp>
    </p:spTree>
  </p:cSld>
  <p:clrMapOvr>
    <a:masterClrMapping/>
  </p:clrMapOvr>
  <p:transition spd="slow" advTm="2768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par>
                                <p:cTn id="32" presetID="10" presetClass="entr" presetSubtype="0"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P spid="10" grpId="0" animBg="1"/>
      <p:bldP spid="9" grpId="0" animBg="1"/>
      <p:bldP spid="12" grpId="0" animBg="1"/>
      <p:bldP spid="15" grpId="0" animBg="1"/>
      <p:bldP spid="16" grpId="0"/>
      <p:bldP spid="17" grpId="0" animBg="1"/>
      <p:bldP spid="18" grpId="0" animBg="1"/>
      <p:bldP spid="2" grpId="0"/>
      <p:bldP spid="2"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nvGraphicFramePr>
        <p:xfrm>
          <a:off x="762000" y="1660525"/>
          <a:ext cx="7696201" cy="2225040"/>
        </p:xfrm>
        <a:graphic>
          <a:graphicData uri="http://schemas.openxmlformats.org/drawingml/2006/table">
            <a:tbl>
              <a:tblPr firstRow="1" bandRow="1">
                <a:tableStyleId>{5C22544A-7EE6-4342-B048-85BDC9FD1C3A}</a:tableStyleId>
              </a:tblPr>
              <a:tblGrid>
                <a:gridCol w="699655"/>
                <a:gridCol w="777394"/>
                <a:gridCol w="621915"/>
                <a:gridCol w="699655"/>
                <a:gridCol w="777394"/>
                <a:gridCol w="388697"/>
                <a:gridCol w="155479"/>
                <a:gridCol w="388697"/>
                <a:gridCol w="621915"/>
                <a:gridCol w="1010612"/>
                <a:gridCol w="233218"/>
                <a:gridCol w="544176"/>
                <a:gridCol w="388697"/>
                <a:gridCol w="388697"/>
              </a:tblGrid>
              <a:tr h="370840">
                <a:tc>
                  <a:txBody>
                    <a:bodyPr/>
                    <a:lstStyle/>
                    <a:p>
                      <a:pPr algn="ctr"/>
                      <a:r>
                        <a:rPr lang="en-US" sz="1600" dirty="0" err="1" smtClean="0">
                          <a:solidFill>
                            <a:schemeClr val="tx1"/>
                          </a:solidFill>
                        </a:rPr>
                        <a:t>Beppe</a:t>
                      </a:r>
                      <a:endParaRPr lang="en-US" sz="1600" dirty="0">
                        <a:solidFill>
                          <a:schemeClr val="tx1"/>
                        </a:solidFill>
                      </a:endParaRPr>
                    </a:p>
                  </a:txBody>
                  <a:tcPr marL="0" marR="0" marT="0" marB="0"/>
                </a:tc>
                <a:tc>
                  <a:txBody>
                    <a:bodyPr/>
                    <a:lstStyle/>
                    <a:p>
                      <a:pPr algn="ctr"/>
                      <a:r>
                        <a:rPr lang="en-US" sz="1600" dirty="0" smtClean="0">
                          <a:solidFill>
                            <a:schemeClr val="tx1"/>
                          </a:solidFill>
                        </a:rPr>
                        <a:t>Signori</a:t>
                      </a:r>
                      <a:endParaRPr lang="en-US" sz="1600" dirty="0">
                        <a:solidFill>
                          <a:schemeClr val="tx1"/>
                        </a:solidFill>
                      </a:endParaRPr>
                    </a:p>
                  </a:txBody>
                  <a:tcPr marL="0" marR="0" marT="0" marB="0"/>
                </a:tc>
                <a:tc>
                  <a:txBody>
                    <a:bodyPr/>
                    <a:lstStyle/>
                    <a:p>
                      <a:pPr algn="ctr"/>
                      <a:r>
                        <a:rPr lang="en-US" sz="1600" dirty="0" smtClean="0">
                          <a:solidFill>
                            <a:schemeClr val="tx1"/>
                          </a:solidFill>
                        </a:rPr>
                        <a:t>Jason</a:t>
                      </a:r>
                      <a:endParaRPr lang="en-US" sz="1600" dirty="0">
                        <a:solidFill>
                          <a:schemeClr val="tx1"/>
                        </a:solidFill>
                      </a:endParaRPr>
                    </a:p>
                  </a:txBody>
                  <a:tcPr marL="0" marR="0" marT="0" marB="0"/>
                </a:tc>
                <a:tc>
                  <a:txBody>
                    <a:bodyPr/>
                    <a:lstStyle/>
                    <a:p>
                      <a:pPr algn="ctr"/>
                      <a:r>
                        <a:rPr lang="en-US" sz="1600" dirty="0" smtClean="0">
                          <a:solidFill>
                            <a:schemeClr val="tx1"/>
                          </a:solidFill>
                        </a:rPr>
                        <a:t>Isaacs</a:t>
                      </a:r>
                      <a:endParaRPr lang="en-US" sz="1600" dirty="0">
                        <a:solidFill>
                          <a:schemeClr val="tx1"/>
                        </a:solidFill>
                      </a:endParaRPr>
                    </a:p>
                  </a:txBody>
                  <a:tcPr marL="0" marR="0" marT="0" marB="0"/>
                </a:tc>
                <a:tc>
                  <a:txBody>
                    <a:bodyPr/>
                    <a:lstStyle/>
                    <a:p>
                      <a:pPr algn="ctr"/>
                      <a:r>
                        <a:rPr lang="en-US" sz="1600" dirty="0" smtClean="0">
                          <a:solidFill>
                            <a:schemeClr val="tx1"/>
                          </a:solidFill>
                        </a:rPr>
                        <a:t>making</a:t>
                      </a:r>
                      <a:endParaRPr lang="en-US" sz="1600" dirty="0">
                        <a:solidFill>
                          <a:schemeClr val="tx1"/>
                        </a:solidFill>
                      </a:endParaRPr>
                    </a:p>
                  </a:txBody>
                  <a:tcPr marL="0" marR="0" marT="0" marB="0"/>
                </a:tc>
                <a:tc>
                  <a:txBody>
                    <a:bodyPr/>
                    <a:lstStyle/>
                    <a:p>
                      <a:pPr algn="ctr"/>
                      <a:r>
                        <a:rPr lang="en-US" sz="1600" dirty="0" smtClean="0">
                          <a:solidFill>
                            <a:schemeClr val="tx1"/>
                          </a:solidFill>
                        </a:rPr>
                        <a:t>out</a:t>
                      </a:r>
                      <a:endParaRPr lang="en-US" sz="1600" dirty="0">
                        <a:solidFill>
                          <a:schemeClr val="tx1"/>
                        </a:solidFill>
                      </a:endParaRPr>
                    </a:p>
                  </a:txBody>
                  <a:tcPr marL="0" marR="0" marT="0" marB="0"/>
                </a:tc>
                <a:tc>
                  <a:txBody>
                    <a:bodyPr/>
                    <a:lstStyle/>
                    <a:p>
                      <a:pPr algn="ctr"/>
                      <a:r>
                        <a:rPr lang="en-US" sz="1600" dirty="0" smtClean="0">
                          <a:solidFill>
                            <a:schemeClr val="tx1"/>
                          </a:solidFill>
                        </a:rPr>
                        <a:t>-</a:t>
                      </a:r>
                      <a:endParaRPr lang="en-US" sz="1600" dirty="0">
                        <a:solidFill>
                          <a:schemeClr val="tx1"/>
                        </a:solidFill>
                      </a:endParaRPr>
                    </a:p>
                  </a:txBody>
                  <a:tcPr marL="0" marR="0" marT="0" marB="0"/>
                </a:tc>
                <a:tc>
                  <a:txBody>
                    <a:bodyPr/>
                    <a:lstStyle/>
                    <a:p>
                      <a:pPr algn="ctr"/>
                      <a:r>
                        <a:rPr lang="en-US" sz="1600" dirty="0" smtClean="0">
                          <a:solidFill>
                            <a:schemeClr val="tx1"/>
                          </a:solidFill>
                        </a:rPr>
                        <a:t>RIP</a:t>
                      </a:r>
                      <a:endParaRPr lang="en-US" sz="1600" dirty="0">
                        <a:solidFill>
                          <a:schemeClr val="tx1"/>
                        </a:solidFill>
                      </a:endParaRPr>
                    </a:p>
                  </a:txBody>
                  <a:tcPr marL="0" marR="0" marT="0" marB="0"/>
                </a:tc>
                <a:tc>
                  <a:txBody>
                    <a:bodyPr/>
                    <a:lstStyle/>
                    <a:p>
                      <a:pPr algn="ctr"/>
                      <a:r>
                        <a:rPr lang="en-US" sz="1600" dirty="0" smtClean="0">
                          <a:solidFill>
                            <a:schemeClr val="tx1"/>
                          </a:solidFill>
                        </a:rPr>
                        <a:t>Jonas</a:t>
                      </a:r>
                      <a:endParaRPr lang="en-US" sz="1600" dirty="0">
                        <a:solidFill>
                          <a:schemeClr val="tx1"/>
                        </a:solidFill>
                      </a:endParaRPr>
                    </a:p>
                  </a:txBody>
                  <a:tcPr marL="0" marR="0" marT="0" marB="0"/>
                </a:tc>
                <a:tc>
                  <a:txBody>
                    <a:bodyPr/>
                    <a:lstStyle/>
                    <a:p>
                      <a:pPr algn="ctr"/>
                      <a:r>
                        <a:rPr lang="en-US" sz="1600" dirty="0" err="1" smtClean="0">
                          <a:solidFill>
                            <a:schemeClr val="tx1"/>
                          </a:solidFill>
                        </a:rPr>
                        <a:t>Bevacqua</a:t>
                      </a:r>
                      <a:endParaRPr lang="en-US" sz="1600" dirty="0">
                        <a:solidFill>
                          <a:schemeClr val="tx1"/>
                        </a:solidFill>
                      </a:endParaRPr>
                    </a:p>
                  </a:txBody>
                  <a:tcPr marL="0" marR="0" marT="0" marB="0"/>
                </a:tc>
                <a:tc>
                  <a:txBody>
                    <a:bodyPr/>
                    <a:lstStyle/>
                    <a:p>
                      <a:pPr algn="ctr"/>
                      <a:r>
                        <a:rPr lang="en-US" sz="1600" dirty="0" smtClean="0">
                          <a:solidFill>
                            <a:schemeClr val="tx1"/>
                          </a:solidFill>
                        </a:rPr>
                        <a:t>is</a:t>
                      </a:r>
                      <a:endParaRPr lang="en-US" sz="1600" dirty="0">
                        <a:solidFill>
                          <a:schemeClr val="tx1"/>
                        </a:solidFill>
                      </a:endParaRPr>
                    </a:p>
                  </a:txBody>
                  <a:tcPr marL="0" marR="0" marT="0" marB="0"/>
                </a:tc>
                <a:tc>
                  <a:txBody>
                    <a:bodyPr/>
                    <a:lstStyle/>
                    <a:p>
                      <a:pPr algn="ctr"/>
                      <a:r>
                        <a:rPr lang="en-US" sz="1600" dirty="0" smtClean="0">
                          <a:solidFill>
                            <a:schemeClr val="tx1"/>
                          </a:solidFill>
                        </a:rPr>
                        <a:t>really</a:t>
                      </a:r>
                      <a:endParaRPr lang="en-US" sz="1600" dirty="0">
                        <a:solidFill>
                          <a:schemeClr val="tx1"/>
                        </a:solidFill>
                      </a:endParaRPr>
                    </a:p>
                  </a:txBody>
                  <a:tcPr marL="0" marR="0" marT="0" marB="0"/>
                </a:tc>
                <a:tc>
                  <a:txBody>
                    <a:bodyPr/>
                    <a:lstStyle/>
                    <a:p>
                      <a:pPr algn="ctr"/>
                      <a:r>
                        <a:rPr lang="en-US" sz="1600" dirty="0" smtClean="0">
                          <a:solidFill>
                            <a:schemeClr val="tx1"/>
                          </a:solidFill>
                        </a:rPr>
                        <a:t>gay</a:t>
                      </a:r>
                      <a:endParaRPr lang="en-US" sz="1600" dirty="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r>
              <a:tr h="370840">
                <a:tc>
                  <a:txBody>
                    <a:bodyPr/>
                    <a:lstStyle/>
                    <a:p>
                      <a:pPr algn="ctr"/>
                      <a:r>
                        <a:rPr lang="en-US" sz="1600" dirty="0" err="1" smtClean="0">
                          <a:solidFill>
                            <a:schemeClr val="tx1"/>
                          </a:solidFill>
                        </a:rPr>
                        <a:t>Beppe</a:t>
                      </a:r>
                      <a:endParaRPr lang="en-US" sz="1600" dirty="0">
                        <a:solidFill>
                          <a:schemeClr val="tx1"/>
                        </a:solidFill>
                      </a:endParaRPr>
                    </a:p>
                  </a:txBody>
                  <a:tcPr marL="0" marR="0" marT="0" marB="0"/>
                </a:tc>
                <a:tc>
                  <a:txBody>
                    <a:bodyPr/>
                    <a:lstStyle/>
                    <a:p>
                      <a:pPr algn="ctr"/>
                      <a:r>
                        <a:rPr lang="en-US" sz="1600" dirty="0" smtClean="0">
                          <a:solidFill>
                            <a:schemeClr val="tx1"/>
                          </a:solidFill>
                        </a:rPr>
                        <a:t>Signori</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6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200" dirty="0" smtClean="0">
                        <a:solidFill>
                          <a:schemeClr val="tx1"/>
                        </a:solidFill>
                      </a:endParaRPr>
                    </a:p>
                  </a:txBody>
                  <a:tcPr marL="0" marR="0" marT="0" marB="0"/>
                </a:tc>
                <a:tc>
                  <a:txBody>
                    <a:bodyPr/>
                    <a:lstStyle/>
                    <a:p>
                      <a:pPr algn="ctr"/>
                      <a:r>
                        <a:rPr lang="en-US" sz="1600" dirty="0" smtClean="0">
                          <a:solidFill>
                            <a:schemeClr val="tx1"/>
                          </a:solidFill>
                        </a:rPr>
                        <a:t>making</a:t>
                      </a:r>
                      <a:endParaRPr lang="en-US" sz="1600" dirty="0">
                        <a:solidFill>
                          <a:schemeClr val="tx1"/>
                        </a:solidFill>
                      </a:endParaRPr>
                    </a:p>
                  </a:txBody>
                  <a:tcPr marL="0" marR="0" marT="0" marB="0"/>
                </a:tc>
                <a:tc>
                  <a:txBody>
                    <a:bodyPr/>
                    <a:lstStyle/>
                    <a:p>
                      <a:pPr algn="ctr"/>
                      <a:r>
                        <a:rPr lang="en-US" sz="1600" dirty="0" smtClean="0">
                          <a:solidFill>
                            <a:schemeClr val="tx1"/>
                          </a:solidFill>
                        </a:rPr>
                        <a:t>out</a:t>
                      </a:r>
                      <a:endParaRPr lang="en-US" sz="1600" dirty="0">
                        <a:solidFill>
                          <a:schemeClr val="tx1"/>
                        </a:solidFill>
                      </a:endParaRPr>
                    </a:p>
                  </a:txBody>
                  <a:tcPr marL="0" marR="0" marT="0" marB="0"/>
                </a:tc>
                <a:tc>
                  <a:txBody>
                    <a:bodyPr/>
                    <a:lstStyle/>
                    <a:p>
                      <a:pPr algn="ctr"/>
                      <a:r>
                        <a:rPr lang="en-US" sz="1600" dirty="0" smtClean="0">
                          <a:solidFill>
                            <a:schemeClr val="tx1"/>
                          </a:solidFill>
                        </a:rPr>
                        <a:t>-</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Jason</a:t>
                      </a:r>
                      <a:endParaRPr lang="en-US" sz="1600" dirty="0">
                        <a:solidFill>
                          <a:schemeClr val="tx1"/>
                        </a:solidFill>
                      </a:endParaRPr>
                    </a:p>
                  </a:txBody>
                  <a:tcPr marL="0" marR="0" marT="0" marB="0"/>
                </a:tc>
                <a:tc>
                  <a:txBody>
                    <a:bodyPr/>
                    <a:lstStyle/>
                    <a:p>
                      <a:pPr algn="ctr"/>
                      <a:r>
                        <a:rPr lang="en-US" sz="1600" dirty="0" smtClean="0">
                          <a:solidFill>
                            <a:schemeClr val="tx1"/>
                          </a:solidFill>
                        </a:rPr>
                        <a:t>Isaacs</a:t>
                      </a:r>
                      <a:endParaRPr lang="en-US" sz="1600" dirty="0">
                        <a:solidFill>
                          <a:schemeClr val="tx1"/>
                        </a:solidFill>
                      </a:endParaRPr>
                    </a:p>
                  </a:txBody>
                  <a:tcPr marL="0" marR="0" marT="0" marB="0"/>
                </a:tc>
                <a:tc>
                  <a:txBody>
                    <a:bodyPr/>
                    <a:lstStyle/>
                    <a:p>
                      <a:pPr algn="ctr"/>
                      <a:r>
                        <a:rPr lang="en-US" sz="1600" dirty="0" smtClean="0">
                          <a:solidFill>
                            <a:schemeClr val="tx1"/>
                          </a:solidFill>
                        </a:rPr>
                        <a:t>making</a:t>
                      </a:r>
                      <a:endParaRPr lang="en-US" sz="1600" dirty="0">
                        <a:solidFill>
                          <a:schemeClr val="tx1"/>
                        </a:solidFill>
                      </a:endParaRPr>
                    </a:p>
                  </a:txBody>
                  <a:tcPr marL="0" marR="0" marT="0" marB="0"/>
                </a:tc>
                <a:tc>
                  <a:txBody>
                    <a:bodyPr/>
                    <a:lstStyle/>
                    <a:p>
                      <a:pPr algn="ctr"/>
                      <a:r>
                        <a:rPr lang="en-US" sz="1600" dirty="0" smtClean="0">
                          <a:solidFill>
                            <a:schemeClr val="tx1"/>
                          </a:solidFill>
                        </a:rPr>
                        <a:t>out</a:t>
                      </a:r>
                      <a:endParaRPr lang="en-US" sz="1600" dirty="0">
                        <a:solidFill>
                          <a:schemeClr val="tx1"/>
                        </a:solidFill>
                      </a:endParaRPr>
                    </a:p>
                  </a:txBody>
                  <a:tcPr marL="0" marR="0" marT="0" marB="0"/>
                </a:tc>
                <a:tc>
                  <a:txBody>
                    <a:bodyPr/>
                    <a:lstStyle/>
                    <a:p>
                      <a:pPr algn="ctr"/>
                      <a:r>
                        <a:rPr lang="en-US" sz="1600" dirty="0" smtClean="0">
                          <a:solidFill>
                            <a:schemeClr val="tx1"/>
                          </a:solidFill>
                        </a:rPr>
                        <a:t>-</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err="1" smtClean="0">
                          <a:solidFill>
                            <a:schemeClr val="tx1"/>
                          </a:solidFill>
                        </a:rPr>
                        <a:t>url</a:t>
                      </a:r>
                      <a:endParaRPr lang="en-US" sz="1600" dirty="0">
                        <a:solidFill>
                          <a:schemeClr val="tx1"/>
                        </a:solidFill>
                      </a:endParaRPr>
                    </a:p>
                  </a:txBody>
                  <a:tcPr marL="0" marR="0" marT="0" marB="0"/>
                </a:tc>
              </a:tr>
              <a:tr h="370840">
                <a:tc>
                  <a:txBody>
                    <a:bodyPr/>
                    <a:lstStyle/>
                    <a:p>
                      <a:pPr algn="ctr"/>
                      <a:r>
                        <a:rPr lang="en-US" sz="1600" dirty="0" err="1" smtClean="0">
                          <a:solidFill>
                            <a:schemeClr val="tx1"/>
                          </a:solidFill>
                        </a:rPr>
                        <a:t>Beppe</a:t>
                      </a:r>
                      <a:endParaRPr lang="en-US" sz="1600" dirty="0">
                        <a:solidFill>
                          <a:schemeClr val="tx1"/>
                        </a:solidFill>
                      </a:endParaRPr>
                    </a:p>
                  </a:txBody>
                  <a:tcPr marL="0" marR="0" marT="0" marB="0"/>
                </a:tc>
                <a:tc>
                  <a:txBody>
                    <a:bodyPr/>
                    <a:lstStyle/>
                    <a:p>
                      <a:pPr algn="ctr"/>
                      <a:r>
                        <a:rPr lang="en-US" sz="1600" dirty="0" smtClean="0">
                          <a:solidFill>
                            <a:schemeClr val="tx1"/>
                          </a:solidFill>
                        </a:rPr>
                        <a:t>Signori</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is</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really</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gay</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err="1" smtClean="0">
                          <a:solidFill>
                            <a:schemeClr val="dk1"/>
                          </a:solidFill>
                          <a:latin typeface="+mn-lt"/>
                          <a:ea typeface="+mn-ea"/>
                          <a:cs typeface="+mn-cs"/>
                        </a:rPr>
                        <a:t>url</a:t>
                      </a:r>
                      <a:endParaRPr lang="en-US" sz="1400" dirty="0" smtClean="0">
                        <a:solidFill>
                          <a:schemeClr val="tx1"/>
                        </a:solidFill>
                      </a:endParaRPr>
                    </a:p>
                  </a:txBody>
                  <a:tcPr marL="0" marR="0" marT="0" marB="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Jason</a:t>
                      </a:r>
                      <a:endParaRPr lang="en-US" sz="1600" dirty="0">
                        <a:solidFill>
                          <a:schemeClr val="tx1"/>
                        </a:solidFill>
                      </a:endParaRPr>
                    </a:p>
                  </a:txBody>
                  <a:tcPr marL="0" marR="0" marT="0" marB="0"/>
                </a:tc>
                <a:tc>
                  <a:txBody>
                    <a:bodyPr/>
                    <a:lstStyle/>
                    <a:p>
                      <a:pPr algn="ctr"/>
                      <a:r>
                        <a:rPr lang="en-US" sz="1600" dirty="0" err="1" smtClean="0">
                          <a:solidFill>
                            <a:schemeClr val="tx1"/>
                          </a:solidFill>
                        </a:rPr>
                        <a:t>Issacs</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is</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really</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gay</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err="1" smtClean="0">
                          <a:solidFill>
                            <a:schemeClr val="dk1"/>
                          </a:solidFill>
                          <a:latin typeface="+mn-lt"/>
                          <a:ea typeface="+mn-ea"/>
                          <a:cs typeface="+mn-cs"/>
                        </a:rPr>
                        <a:t>url</a:t>
                      </a:r>
                      <a:endParaRPr lang="en-US" sz="1400" dirty="0" smtClean="0">
                        <a:solidFill>
                          <a:schemeClr val="tx1"/>
                        </a:solidFill>
                      </a:endParaRPr>
                    </a:p>
                  </a:txBody>
                  <a:tcPr marL="0" marR="0" marT="0" marB="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ε</a:t>
                      </a:r>
                      <a:endParaRPr lang="en-US" sz="1400" dirty="0" smtClean="0">
                        <a:solidFill>
                          <a:schemeClr val="tx1"/>
                        </a:solidFill>
                      </a:endParaRPr>
                    </a:p>
                  </a:txBody>
                  <a:tcPr marL="0" marR="0" marT="0" marB="0"/>
                </a:tc>
                <a:tc>
                  <a:txBody>
                    <a:bodyPr/>
                    <a:lstStyle/>
                    <a:p>
                      <a:pPr algn="ctr"/>
                      <a:r>
                        <a:rPr lang="en-US" sz="1600" dirty="0" smtClean="0">
                          <a:solidFill>
                            <a:schemeClr val="tx1"/>
                          </a:solidFill>
                        </a:rPr>
                        <a:t>RIP</a:t>
                      </a:r>
                      <a:endParaRPr lang="en-US" sz="1600" dirty="0">
                        <a:solidFill>
                          <a:schemeClr val="tx1"/>
                        </a:solidFill>
                      </a:endParaRPr>
                    </a:p>
                  </a:txBody>
                  <a:tcPr marL="0" marR="0" marT="0" marB="0"/>
                </a:tc>
                <a:tc>
                  <a:txBody>
                    <a:bodyPr/>
                    <a:lstStyle/>
                    <a:p>
                      <a:pPr algn="ctr"/>
                      <a:r>
                        <a:rPr lang="en-US" sz="1600" dirty="0" smtClean="0">
                          <a:solidFill>
                            <a:schemeClr val="tx1"/>
                          </a:solidFill>
                        </a:rPr>
                        <a:t>Jonas</a:t>
                      </a:r>
                      <a:endParaRPr lang="en-US" sz="1600" dirty="0">
                        <a:solidFill>
                          <a:schemeClr val="tx1"/>
                        </a:solidFill>
                      </a:endParaRPr>
                    </a:p>
                  </a:txBody>
                  <a:tcPr marL="0" marR="0" marT="0" marB="0"/>
                </a:tc>
                <a:tc>
                  <a:txBody>
                    <a:bodyPr/>
                    <a:lstStyle/>
                    <a:p>
                      <a:pPr algn="ctr"/>
                      <a:r>
                        <a:rPr lang="en-US" sz="1600" dirty="0" err="1" smtClean="0">
                          <a:solidFill>
                            <a:schemeClr val="tx1"/>
                          </a:solidFill>
                        </a:rPr>
                        <a:t>Bevacqua</a:t>
                      </a:r>
                      <a:endParaRPr lang="en-US" sz="1600" dirty="0">
                        <a:solidFill>
                          <a:schemeClr val="tx1"/>
                        </a:solidFill>
                      </a:endParaRPr>
                    </a:p>
                  </a:txBody>
                  <a:tcPr marL="0" marR="0" marT="0" marB="0"/>
                </a:tc>
                <a:tc>
                  <a:txBody>
                    <a:bodyPr/>
                    <a:lstStyle/>
                    <a:p>
                      <a:pPr algn="ctr"/>
                      <a:r>
                        <a:rPr lang="en-US" sz="1600" dirty="0" smtClean="0">
                          <a:solidFill>
                            <a:schemeClr val="tx1"/>
                          </a:solidFill>
                        </a:rPr>
                        <a:t>is</a:t>
                      </a:r>
                      <a:endParaRPr lang="en-US" sz="1600" dirty="0">
                        <a:solidFill>
                          <a:schemeClr val="tx1"/>
                        </a:solidFill>
                      </a:endParaRPr>
                    </a:p>
                  </a:txBody>
                  <a:tcPr marL="0" marR="0" marT="0" marB="0"/>
                </a:tc>
                <a:tc>
                  <a:txBody>
                    <a:bodyPr/>
                    <a:lstStyle/>
                    <a:p>
                      <a:pPr algn="ctr"/>
                      <a:r>
                        <a:rPr lang="en-US" sz="1600" dirty="0" smtClean="0">
                          <a:solidFill>
                            <a:schemeClr val="tx1"/>
                          </a:solidFill>
                        </a:rPr>
                        <a:t>really</a:t>
                      </a:r>
                      <a:endParaRPr lang="en-US" sz="1600" dirty="0">
                        <a:solidFill>
                          <a:schemeClr val="tx1"/>
                        </a:solidFill>
                      </a:endParaRPr>
                    </a:p>
                  </a:txBody>
                  <a:tcPr marL="0" marR="0" marT="0" marB="0"/>
                </a:tc>
                <a:tc>
                  <a:txBody>
                    <a:bodyPr/>
                    <a:lstStyle/>
                    <a:p>
                      <a:pPr algn="ctr"/>
                      <a:r>
                        <a:rPr lang="en-US" sz="1600" dirty="0" smtClean="0">
                          <a:solidFill>
                            <a:schemeClr val="tx1"/>
                          </a:solidFill>
                        </a:rPr>
                        <a:t>gay</a:t>
                      </a:r>
                      <a:endParaRPr lang="en-US" sz="1600" dirty="0">
                        <a:solidFill>
                          <a:schemeClr val="tx1"/>
                        </a:solidFill>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err="1" smtClean="0">
                          <a:solidFill>
                            <a:schemeClr val="dk1"/>
                          </a:solidFill>
                          <a:latin typeface="+mn-lt"/>
                          <a:ea typeface="+mn-ea"/>
                          <a:cs typeface="+mn-cs"/>
                        </a:rPr>
                        <a:t>url</a:t>
                      </a:r>
                      <a:endParaRPr lang="en-US" sz="1400" dirty="0" smtClean="0">
                        <a:solidFill>
                          <a:schemeClr val="tx1"/>
                        </a:solidFill>
                      </a:endParaRPr>
                    </a:p>
                  </a:txBody>
                  <a:tcPr marL="0" marR="0" marT="0" marB="0"/>
                </a:tc>
              </a:tr>
            </a:tbl>
          </a:graphicData>
        </a:graphic>
      </p:graphicFrame>
      <p:pic>
        <p:nvPicPr>
          <p:cNvPr id="10" name="Picture 9"/>
          <p:cNvPicPr>
            <a:picLocks noChangeAspect="1"/>
          </p:cNvPicPr>
          <p:nvPr/>
        </p:nvPicPr>
        <p:blipFill>
          <a:blip r:embed="rId3"/>
          <a:srcRect/>
          <a:stretch>
            <a:fillRect/>
          </a:stretch>
        </p:blipFill>
        <p:spPr bwMode="auto">
          <a:xfrm>
            <a:off x="3395663" y="2709863"/>
            <a:ext cx="414337" cy="414337"/>
          </a:xfrm>
          <a:prstGeom prst="rect">
            <a:avLst/>
          </a:prstGeom>
          <a:noFill/>
          <a:ln w="9525">
            <a:noFill/>
            <a:miter lim="800000"/>
            <a:headEnd/>
            <a:tailEnd/>
          </a:ln>
        </p:spPr>
      </p:pic>
      <p:pic>
        <p:nvPicPr>
          <p:cNvPr id="9" name="Picture 8"/>
          <p:cNvPicPr>
            <a:picLocks noChangeAspect="1"/>
          </p:cNvPicPr>
          <p:nvPr/>
        </p:nvPicPr>
        <p:blipFill>
          <a:blip r:embed="rId4"/>
          <a:srcRect/>
          <a:stretch>
            <a:fillRect/>
          </a:stretch>
        </p:blipFill>
        <p:spPr bwMode="auto">
          <a:xfrm>
            <a:off x="1228725" y="2343150"/>
            <a:ext cx="447675" cy="447675"/>
          </a:xfrm>
          <a:prstGeom prst="rect">
            <a:avLst/>
          </a:prstGeom>
          <a:noFill/>
          <a:ln w="9525">
            <a:noFill/>
            <a:miter lim="800000"/>
            <a:headEnd/>
            <a:tailEnd/>
          </a:ln>
        </p:spPr>
      </p:pic>
      <p:sp>
        <p:nvSpPr>
          <p:cNvPr id="52334" name="Rectangle 7"/>
          <p:cNvSpPr>
            <a:spLocks noGrp="1" noChangeArrowheads="1"/>
          </p:cNvSpPr>
          <p:nvPr>
            <p:ph type="sldNum" sz="quarter" idx="12"/>
          </p:nvPr>
        </p:nvSpPr>
        <p:spPr>
          <a:noFill/>
        </p:spPr>
        <p:txBody>
          <a:bodyPr/>
          <a:lstStyle/>
          <a:p>
            <a:fld id="{7570F4C1-44D3-4335-8CC3-76EAC0F341C0}" type="slidenum">
              <a:rPr lang="en-US" altLang="zh-CN" smtClean="0">
                <a:latin typeface="Arial" charset="0"/>
                <a:ea typeface="宋体" charset="-122"/>
              </a:rPr>
              <a:pPr/>
              <a:t>15</a:t>
            </a:fld>
            <a:endParaRPr lang="en-US" altLang="zh-CN" smtClean="0">
              <a:latin typeface="Arial" charset="0"/>
              <a:ea typeface="宋体" charset="-122"/>
            </a:endParaRPr>
          </a:p>
        </p:txBody>
      </p:sp>
      <p:sp>
        <p:nvSpPr>
          <p:cNvPr id="5233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F43756A5-4823-4AF9-AEEF-61D952F5C0A0}" type="slidenum">
              <a:rPr lang="en-US" altLang="zh-CN" sz="1400" i="0">
                <a:solidFill>
                  <a:schemeClr val="tx1"/>
                </a:solidFill>
              </a:rPr>
              <a:pPr algn="r"/>
              <a:t>15</a:t>
            </a:fld>
            <a:endParaRPr lang="en-US" altLang="zh-CN" sz="1400" i="0">
              <a:solidFill>
                <a:schemeClr val="tx1"/>
              </a:solidFill>
            </a:endParaRPr>
          </a:p>
        </p:txBody>
      </p:sp>
      <p:sp>
        <p:nvSpPr>
          <p:cNvPr id="52336" name="Rectangle 2"/>
          <p:cNvSpPr txBox="1">
            <a:spLocks noChangeArrowheads="1"/>
          </p:cNvSpPr>
          <p:nvPr/>
        </p:nvSpPr>
        <p:spPr bwMode="auto">
          <a:xfrm>
            <a:off x="10668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600" i="0">
                <a:solidFill>
                  <a:schemeClr val="tx2"/>
                </a:solidFill>
              </a:rPr>
              <a:t>Single Campaign Template Generation</a:t>
            </a:r>
          </a:p>
        </p:txBody>
      </p:sp>
      <p:sp>
        <p:nvSpPr>
          <p:cNvPr id="52337" name="Rectangle 3"/>
          <p:cNvSpPr txBox="1">
            <a:spLocks noChangeArrowheads="1"/>
          </p:cNvSpPr>
          <p:nvPr/>
        </p:nvSpPr>
        <p:spPr bwMode="auto">
          <a:xfrm>
            <a:off x="1219200" y="990600"/>
            <a:ext cx="7543800" cy="762000"/>
          </a:xfrm>
          <a:prstGeom prst="rect">
            <a:avLst/>
          </a:prstGeom>
          <a:noFill/>
          <a:ln w="9525">
            <a:noFill/>
            <a:miter lim="800000"/>
            <a:headEnd/>
            <a:tailEnd/>
          </a:ln>
        </p:spPr>
        <p:txBody>
          <a:bodyPr/>
          <a:lstStyle/>
          <a:p>
            <a:pPr>
              <a:lnSpc>
                <a:spcPct val="150000"/>
              </a:lnSpc>
              <a:spcBef>
                <a:spcPct val="20000"/>
              </a:spcBef>
            </a:pPr>
            <a:r>
              <a:rPr lang="en-US" altLang="zh-CN" sz="2400" i="0">
                <a:solidFill>
                  <a:schemeClr val="tx1"/>
                </a:solidFill>
              </a:rPr>
              <a:t>Step 3: Matrix columns concatenation</a:t>
            </a:r>
          </a:p>
        </p:txBody>
      </p:sp>
      <p:sp>
        <p:nvSpPr>
          <p:cNvPr id="2" name="Rounded Rectangle 1"/>
          <p:cNvSpPr>
            <a:spLocks noChangeArrowheads="1"/>
          </p:cNvSpPr>
          <p:nvPr/>
        </p:nvSpPr>
        <p:spPr bwMode="auto">
          <a:xfrm>
            <a:off x="685800" y="1600200"/>
            <a:ext cx="1600200" cy="2286000"/>
          </a:xfrm>
          <a:prstGeom prst="roundRect">
            <a:avLst>
              <a:gd name="adj" fmla="val 16667"/>
            </a:avLst>
          </a:prstGeom>
          <a:noFill/>
          <a:ln w="44450" algn="ctr">
            <a:solidFill>
              <a:srgbClr val="00B050"/>
            </a:solidFill>
            <a:round/>
            <a:headEnd/>
            <a:tailEnd/>
          </a:ln>
        </p:spPr>
        <p:txBody>
          <a:bodyPr/>
          <a:lstStyle/>
          <a:p>
            <a:pPr>
              <a:lnSpc>
                <a:spcPct val="90000"/>
              </a:lnSpc>
              <a:spcBef>
                <a:spcPct val="20000"/>
              </a:spcBef>
            </a:pPr>
            <a:endParaRPr lang="en-US" altLang="zh-CN" i="0">
              <a:solidFill>
                <a:schemeClr val="tx1"/>
              </a:solidFill>
            </a:endParaRPr>
          </a:p>
        </p:txBody>
      </p:sp>
      <p:sp>
        <p:nvSpPr>
          <p:cNvPr id="11" name="Rounded Rectangle 10"/>
          <p:cNvSpPr>
            <a:spLocks noChangeArrowheads="1"/>
          </p:cNvSpPr>
          <p:nvPr/>
        </p:nvSpPr>
        <p:spPr bwMode="auto">
          <a:xfrm>
            <a:off x="2819400" y="1600200"/>
            <a:ext cx="1600200" cy="2286000"/>
          </a:xfrm>
          <a:prstGeom prst="roundRect">
            <a:avLst>
              <a:gd name="adj" fmla="val 16667"/>
            </a:avLst>
          </a:prstGeom>
          <a:noFill/>
          <a:ln w="44450" algn="ctr">
            <a:solidFill>
              <a:srgbClr val="FF0000"/>
            </a:solidFill>
            <a:round/>
            <a:headEnd/>
            <a:tailEnd/>
          </a:ln>
        </p:spPr>
        <p:txBody>
          <a:bodyPr/>
          <a:lstStyle/>
          <a:p>
            <a:pPr>
              <a:lnSpc>
                <a:spcPct val="90000"/>
              </a:lnSpc>
              <a:spcBef>
                <a:spcPct val="20000"/>
              </a:spcBef>
            </a:pPr>
            <a:endParaRPr lang="en-US" altLang="zh-CN" i="0">
              <a:solidFill>
                <a:schemeClr val="tx1"/>
              </a:solidFill>
            </a:endParaRPr>
          </a:p>
        </p:txBody>
      </p:sp>
      <p:sp>
        <p:nvSpPr>
          <p:cNvPr id="13" name="Down Arrow 12"/>
          <p:cNvSpPr>
            <a:spLocks noChangeArrowheads="1"/>
          </p:cNvSpPr>
          <p:nvPr/>
        </p:nvSpPr>
        <p:spPr bwMode="auto">
          <a:xfrm>
            <a:off x="4076700" y="3962400"/>
            <a:ext cx="495300" cy="533400"/>
          </a:xfrm>
          <a:prstGeom prst="downArrow">
            <a:avLst>
              <a:gd name="adj1" fmla="val 50000"/>
              <a:gd name="adj2" fmla="val 50002"/>
            </a:avLst>
          </a:prstGeom>
          <a:noFill/>
          <a:ln w="19050" algn="ctr">
            <a:solidFill>
              <a:schemeClr val="tx1"/>
            </a:solidFill>
            <a:round/>
            <a:headEnd/>
            <a:tailEnd/>
          </a:ln>
        </p:spPr>
        <p:txBody>
          <a:bodyPr/>
          <a:lstStyle/>
          <a:p>
            <a:pPr>
              <a:lnSpc>
                <a:spcPct val="90000"/>
              </a:lnSpc>
              <a:spcBef>
                <a:spcPct val="20000"/>
              </a:spcBef>
            </a:pPr>
            <a:endParaRPr lang="en-US" altLang="zh-CN" i="0">
              <a:solidFill>
                <a:schemeClr val="tx1"/>
              </a:solidFill>
            </a:endParaRPr>
          </a:p>
        </p:txBody>
      </p:sp>
      <p:sp>
        <p:nvSpPr>
          <p:cNvPr id="15" name="Rounded Rectangle 14"/>
          <p:cNvSpPr>
            <a:spLocks noChangeArrowheads="1"/>
          </p:cNvSpPr>
          <p:nvPr/>
        </p:nvSpPr>
        <p:spPr bwMode="auto">
          <a:xfrm>
            <a:off x="6858000" y="1600200"/>
            <a:ext cx="1219200" cy="2286000"/>
          </a:xfrm>
          <a:prstGeom prst="roundRect">
            <a:avLst>
              <a:gd name="adj" fmla="val 16667"/>
            </a:avLst>
          </a:prstGeom>
          <a:noFill/>
          <a:ln w="44450" algn="ctr">
            <a:solidFill>
              <a:srgbClr val="00B050"/>
            </a:solidFill>
            <a:round/>
            <a:headEnd/>
            <a:tailEnd/>
          </a:ln>
        </p:spPr>
        <p:txBody>
          <a:bodyPr/>
          <a:lstStyle/>
          <a:p>
            <a:pPr>
              <a:lnSpc>
                <a:spcPct val="90000"/>
              </a:lnSpc>
              <a:spcBef>
                <a:spcPct val="20000"/>
              </a:spcBef>
            </a:pPr>
            <a:endParaRPr lang="en-US" altLang="zh-CN" i="0">
              <a:solidFill>
                <a:schemeClr val="tx1"/>
              </a:solidFill>
            </a:endParaRPr>
          </a:p>
        </p:txBody>
      </p:sp>
      <p:pic>
        <p:nvPicPr>
          <p:cNvPr id="16" name="Picture 15"/>
          <p:cNvPicPr>
            <a:picLocks noChangeAspect="1"/>
          </p:cNvPicPr>
          <p:nvPr/>
        </p:nvPicPr>
        <p:blipFill>
          <a:blip r:embed="rId4"/>
          <a:srcRect/>
          <a:stretch>
            <a:fillRect/>
          </a:stretch>
        </p:blipFill>
        <p:spPr bwMode="auto">
          <a:xfrm>
            <a:off x="7239000" y="2295525"/>
            <a:ext cx="447675" cy="447675"/>
          </a:xfrm>
          <a:prstGeom prst="rect">
            <a:avLst/>
          </a:prstGeom>
          <a:noFill/>
          <a:ln w="9525">
            <a:noFill/>
            <a:miter lim="800000"/>
            <a:headEnd/>
            <a:tailEnd/>
          </a:ln>
        </p:spPr>
      </p:pic>
      <p:graphicFrame>
        <p:nvGraphicFramePr>
          <p:cNvPr id="4" name="Table 3"/>
          <p:cNvGraphicFramePr>
            <a:graphicFrameLocks noGrp="1"/>
          </p:cNvGraphicFramePr>
          <p:nvPr/>
        </p:nvGraphicFramePr>
        <p:xfrm>
          <a:off x="685800" y="4556125"/>
          <a:ext cx="7696200" cy="2225040"/>
        </p:xfrm>
        <a:graphic>
          <a:graphicData uri="http://schemas.openxmlformats.org/drawingml/2006/table">
            <a:tbl>
              <a:tblPr firstRow="1" bandRow="1">
                <a:tableStyleId>{5C22544A-7EE6-4342-B048-85BDC9FD1C3A}</a:tableStyleId>
              </a:tblPr>
              <a:tblGrid>
                <a:gridCol w="4800600"/>
                <a:gridCol w="2438400"/>
                <a:gridCol w="457200"/>
              </a:tblGrid>
              <a:tr h="370840">
                <a:tc>
                  <a:txBody>
                    <a:bodyPr/>
                    <a:lstStyle/>
                    <a:p>
                      <a:pPr algn="ctr"/>
                      <a:r>
                        <a:rPr lang="en-US" sz="1600" dirty="0" err="1" smtClean="0">
                          <a:solidFill>
                            <a:schemeClr val="tx1"/>
                          </a:solidFill>
                        </a:rPr>
                        <a:t>Beppe</a:t>
                      </a:r>
                      <a:r>
                        <a:rPr lang="en-US" sz="1600" dirty="0" smtClean="0">
                          <a:solidFill>
                            <a:schemeClr val="tx1"/>
                          </a:solidFill>
                        </a:rPr>
                        <a:t> </a:t>
                      </a:r>
                      <a:r>
                        <a:rPr lang="en-US" sz="1600" dirty="0" err="1" smtClean="0">
                          <a:solidFill>
                            <a:schemeClr val="tx1"/>
                          </a:solidFill>
                        </a:rPr>
                        <a:t>Signori|Jason</a:t>
                      </a:r>
                      <a:r>
                        <a:rPr lang="en-US" sz="1600" dirty="0" smtClean="0">
                          <a:solidFill>
                            <a:schemeClr val="tx1"/>
                          </a:solidFill>
                        </a:rPr>
                        <a:t> </a:t>
                      </a:r>
                      <a:r>
                        <a:rPr lang="en-US" sz="1600" dirty="0" err="1" smtClean="0">
                          <a:solidFill>
                            <a:schemeClr val="tx1"/>
                          </a:solidFill>
                        </a:rPr>
                        <a:t>Isaacs|RIP</a:t>
                      </a:r>
                      <a:r>
                        <a:rPr lang="en-US" sz="1600" dirty="0" smtClean="0">
                          <a:solidFill>
                            <a:schemeClr val="tx1"/>
                          </a:solidFill>
                        </a:rPr>
                        <a:t> Jonas </a:t>
                      </a:r>
                      <a:r>
                        <a:rPr lang="en-US" sz="1600" dirty="0" err="1" smtClean="0">
                          <a:solidFill>
                            <a:schemeClr val="tx1"/>
                          </a:solidFill>
                        </a:rPr>
                        <a:t>Bevacqua</a:t>
                      </a:r>
                      <a:endParaRPr lang="en-US" sz="1600" dirty="0">
                        <a:solidFill>
                          <a:schemeClr val="tx1"/>
                        </a:solidFill>
                      </a:endParaRPr>
                    </a:p>
                  </a:txBody>
                  <a:tcPr marL="0" marR="0"/>
                </a:tc>
                <a:tc>
                  <a:txBody>
                    <a:bodyPr/>
                    <a:lstStyle/>
                    <a:p>
                      <a:pPr algn="ctr"/>
                      <a:r>
                        <a:rPr lang="en-US" sz="1600" dirty="0" smtClean="0">
                          <a:solidFill>
                            <a:schemeClr val="tx1"/>
                          </a:solidFill>
                        </a:rPr>
                        <a:t>Is really </a:t>
                      </a:r>
                      <a:r>
                        <a:rPr lang="en-US" sz="1600" dirty="0" err="1" smtClean="0">
                          <a:solidFill>
                            <a:schemeClr val="tx1"/>
                          </a:solidFill>
                        </a:rPr>
                        <a:t>gay|making</a:t>
                      </a:r>
                      <a:r>
                        <a:rPr lang="en-US" sz="1600" dirty="0" smtClean="0">
                          <a:solidFill>
                            <a:schemeClr val="tx1"/>
                          </a:solidFill>
                        </a:rPr>
                        <a:t> out -</a:t>
                      </a:r>
                      <a:endParaRPr lang="en-US" sz="1600" dirty="0">
                        <a:solidFill>
                          <a:schemeClr val="tx1"/>
                        </a:solidFill>
                      </a:endParaRPr>
                    </a:p>
                  </a:txBody>
                  <a:tcPr marL="0" marR="0"/>
                </a:tc>
                <a:tc>
                  <a:txBody>
                    <a:bodyPr/>
                    <a:lstStyle/>
                    <a:p>
                      <a:pPr algn="ctr"/>
                      <a:r>
                        <a:rPr lang="en-US" sz="1600" dirty="0" err="1" smtClean="0">
                          <a:solidFill>
                            <a:schemeClr val="tx1"/>
                          </a:solidFill>
                        </a:rPr>
                        <a:t>url</a:t>
                      </a:r>
                      <a:endParaRPr lang="en-US" sz="1600" dirty="0">
                        <a:solidFill>
                          <a:schemeClr val="tx1"/>
                        </a:solidFill>
                      </a:endParaRPr>
                    </a:p>
                  </a:txBody>
                  <a:tcPr marL="0" marR="0"/>
                </a:tc>
              </a:tr>
              <a:tr h="370840">
                <a:tc>
                  <a:txBody>
                    <a:bodyPr/>
                    <a:lstStyle/>
                    <a:p>
                      <a:pPr algn="ctr"/>
                      <a:r>
                        <a:rPr lang="en-US" sz="1600" dirty="0" err="1" smtClean="0">
                          <a:solidFill>
                            <a:schemeClr val="tx1"/>
                          </a:solidFill>
                        </a:rPr>
                        <a:t>Beppe</a:t>
                      </a:r>
                      <a:r>
                        <a:rPr lang="en-US" sz="1600" dirty="0" smtClean="0">
                          <a:solidFill>
                            <a:schemeClr val="tx1"/>
                          </a:solidFill>
                        </a:rPr>
                        <a:t> Signori</a:t>
                      </a:r>
                      <a:endParaRPr lang="en-US" sz="1600" dirty="0">
                        <a:solidFill>
                          <a:schemeClr val="tx1"/>
                        </a:solidFill>
                      </a:endParaRPr>
                    </a:p>
                  </a:txBody>
                  <a:tcPr marL="0" marR="0"/>
                </a:tc>
                <a:tc>
                  <a:txBody>
                    <a:bodyPr/>
                    <a:lstStyle/>
                    <a:p>
                      <a:pPr algn="ctr"/>
                      <a:r>
                        <a:rPr lang="en-US" sz="1600" dirty="0" smtClean="0">
                          <a:solidFill>
                            <a:schemeClr val="tx1"/>
                          </a:solidFill>
                        </a:rPr>
                        <a:t>making out -</a:t>
                      </a:r>
                      <a:endParaRPr lang="en-US" sz="1600" dirty="0">
                        <a:solidFill>
                          <a:schemeClr val="tx1"/>
                        </a:solidFill>
                      </a:endParaRPr>
                    </a:p>
                  </a:txBody>
                  <a:tcPr marL="0" marR="0"/>
                </a:tc>
                <a:tc>
                  <a:txBody>
                    <a:bodyPr/>
                    <a:lstStyle/>
                    <a:p>
                      <a:pPr algn="ctr"/>
                      <a:r>
                        <a:rPr lang="en-US" sz="1600" dirty="0" err="1" smtClean="0">
                          <a:solidFill>
                            <a:schemeClr val="tx1"/>
                          </a:solidFill>
                        </a:rPr>
                        <a:t>url</a:t>
                      </a:r>
                      <a:endParaRPr lang="en-US" sz="1600" dirty="0">
                        <a:solidFill>
                          <a:schemeClr val="tx1"/>
                        </a:solidFill>
                      </a:endParaRPr>
                    </a:p>
                  </a:txBody>
                  <a:tcPr marL="0" marR="0"/>
                </a:tc>
              </a:tr>
              <a:tr h="370840">
                <a:tc>
                  <a:txBody>
                    <a:bodyPr/>
                    <a:lstStyle/>
                    <a:p>
                      <a:pPr algn="ctr"/>
                      <a:r>
                        <a:rPr lang="en-US" sz="1600" dirty="0" smtClean="0">
                          <a:solidFill>
                            <a:schemeClr val="tx1"/>
                          </a:solidFill>
                        </a:rPr>
                        <a:t>Jason Isaacs</a:t>
                      </a:r>
                      <a:endParaRPr lang="en-US" sz="1600" dirty="0">
                        <a:solidFill>
                          <a:schemeClr val="tx1"/>
                        </a:solidFill>
                      </a:endParaRPr>
                    </a:p>
                  </a:txBody>
                  <a:tcPr marL="0" marR="0"/>
                </a:tc>
                <a:tc>
                  <a:txBody>
                    <a:bodyPr/>
                    <a:lstStyle/>
                    <a:p>
                      <a:pPr algn="ctr"/>
                      <a:r>
                        <a:rPr lang="en-US" sz="1600" dirty="0" smtClean="0">
                          <a:solidFill>
                            <a:schemeClr val="tx1"/>
                          </a:solidFill>
                        </a:rPr>
                        <a:t>making out -</a:t>
                      </a:r>
                      <a:endParaRPr lang="en-US" sz="1600" dirty="0">
                        <a:solidFill>
                          <a:schemeClr val="tx1"/>
                        </a:solidFill>
                      </a:endParaRPr>
                    </a:p>
                  </a:txBody>
                  <a:tcPr marL="0" marR="0"/>
                </a:tc>
                <a:tc>
                  <a:txBody>
                    <a:bodyPr/>
                    <a:lstStyle/>
                    <a:p>
                      <a:pPr algn="ctr"/>
                      <a:r>
                        <a:rPr lang="en-US" sz="1600" dirty="0" err="1" smtClean="0">
                          <a:solidFill>
                            <a:schemeClr val="tx1"/>
                          </a:solidFill>
                        </a:rPr>
                        <a:t>url</a:t>
                      </a:r>
                      <a:endParaRPr lang="en-US" sz="1600" dirty="0">
                        <a:solidFill>
                          <a:schemeClr val="tx1"/>
                        </a:solidFill>
                      </a:endParaRPr>
                    </a:p>
                  </a:txBody>
                  <a:tcPr marL="0" marR="0"/>
                </a:tc>
              </a:tr>
              <a:tr h="370840">
                <a:tc>
                  <a:txBody>
                    <a:bodyPr/>
                    <a:lstStyle/>
                    <a:p>
                      <a:pPr algn="ctr"/>
                      <a:r>
                        <a:rPr lang="en-US" sz="1600" dirty="0" err="1" smtClean="0">
                          <a:solidFill>
                            <a:schemeClr val="tx1"/>
                          </a:solidFill>
                        </a:rPr>
                        <a:t>Beppe</a:t>
                      </a:r>
                      <a:r>
                        <a:rPr lang="en-US" sz="1600" dirty="0" smtClean="0">
                          <a:solidFill>
                            <a:schemeClr val="tx1"/>
                          </a:solidFill>
                        </a:rPr>
                        <a:t> Signori</a:t>
                      </a:r>
                      <a:endParaRPr lang="en-US" sz="1600" dirty="0">
                        <a:solidFill>
                          <a:schemeClr val="tx1"/>
                        </a:solidFill>
                      </a:endParaRPr>
                    </a:p>
                  </a:txBody>
                  <a:tcPr marL="0" marR="0"/>
                </a:tc>
                <a:tc>
                  <a:txBody>
                    <a:bodyPr/>
                    <a:lstStyle/>
                    <a:p>
                      <a:pPr algn="ctr"/>
                      <a:r>
                        <a:rPr lang="en-US" sz="1600" dirty="0" smtClean="0">
                          <a:solidFill>
                            <a:schemeClr val="tx1"/>
                          </a:solidFill>
                        </a:rPr>
                        <a:t>is really gay</a:t>
                      </a:r>
                      <a:endParaRPr lang="en-US" sz="1600" dirty="0">
                        <a:solidFill>
                          <a:schemeClr val="tx1"/>
                        </a:solidFill>
                      </a:endParaRPr>
                    </a:p>
                  </a:txBody>
                  <a:tcPr marL="0" marR="0"/>
                </a:tc>
                <a:tc>
                  <a:txBody>
                    <a:bodyPr/>
                    <a:lstStyle/>
                    <a:p>
                      <a:pPr algn="ctr"/>
                      <a:r>
                        <a:rPr lang="en-US" sz="1600" dirty="0" err="1" smtClean="0">
                          <a:solidFill>
                            <a:schemeClr val="tx1"/>
                          </a:solidFill>
                        </a:rPr>
                        <a:t>url</a:t>
                      </a:r>
                      <a:endParaRPr lang="en-US" sz="1600" dirty="0">
                        <a:solidFill>
                          <a:schemeClr val="tx1"/>
                        </a:solidFill>
                      </a:endParaRPr>
                    </a:p>
                  </a:txBody>
                  <a:tcPr marL="0" marR="0"/>
                </a:tc>
              </a:tr>
              <a:tr h="370840">
                <a:tc>
                  <a:txBody>
                    <a:bodyPr/>
                    <a:lstStyle/>
                    <a:p>
                      <a:pPr algn="ctr"/>
                      <a:r>
                        <a:rPr lang="en-US" sz="1600" dirty="0" smtClean="0">
                          <a:solidFill>
                            <a:schemeClr val="tx1"/>
                          </a:solidFill>
                        </a:rPr>
                        <a:t>Jason </a:t>
                      </a:r>
                      <a:r>
                        <a:rPr lang="en-US" sz="1600" dirty="0" err="1" smtClean="0">
                          <a:solidFill>
                            <a:schemeClr val="tx1"/>
                          </a:solidFill>
                        </a:rPr>
                        <a:t>Issacs</a:t>
                      </a:r>
                      <a:endParaRPr lang="en-US" sz="1600" dirty="0">
                        <a:solidFill>
                          <a:schemeClr val="tx1"/>
                        </a:solidFill>
                      </a:endParaRPr>
                    </a:p>
                  </a:txBody>
                  <a:tcPr marL="0" marR="0"/>
                </a:tc>
                <a:tc>
                  <a:txBody>
                    <a:bodyPr/>
                    <a:lstStyle/>
                    <a:p>
                      <a:pPr algn="ctr"/>
                      <a:r>
                        <a:rPr lang="en-US" sz="1600" dirty="0" smtClean="0">
                          <a:solidFill>
                            <a:schemeClr val="tx1"/>
                          </a:solidFill>
                        </a:rPr>
                        <a:t>is really gay</a:t>
                      </a:r>
                      <a:endParaRPr lang="en-US" sz="1600" dirty="0">
                        <a:solidFill>
                          <a:schemeClr val="tx1"/>
                        </a:solidFill>
                      </a:endParaRPr>
                    </a:p>
                  </a:txBody>
                  <a:tcPr marL="0" marR="0"/>
                </a:tc>
                <a:tc>
                  <a:txBody>
                    <a:bodyPr/>
                    <a:lstStyle/>
                    <a:p>
                      <a:pPr algn="ctr"/>
                      <a:r>
                        <a:rPr lang="en-US" sz="1600" dirty="0" err="1" smtClean="0">
                          <a:solidFill>
                            <a:schemeClr val="tx1"/>
                          </a:solidFill>
                        </a:rPr>
                        <a:t>url</a:t>
                      </a:r>
                      <a:endParaRPr lang="en-US" sz="1600" dirty="0">
                        <a:solidFill>
                          <a:schemeClr val="tx1"/>
                        </a:solidFill>
                      </a:endParaRPr>
                    </a:p>
                  </a:txBody>
                  <a:tcPr marL="0" marR="0"/>
                </a:tc>
              </a:tr>
              <a:tr h="370840">
                <a:tc>
                  <a:txBody>
                    <a:bodyPr/>
                    <a:lstStyle/>
                    <a:p>
                      <a:pPr algn="ctr"/>
                      <a:r>
                        <a:rPr lang="en-US" sz="1600" dirty="0" smtClean="0">
                          <a:solidFill>
                            <a:schemeClr val="tx1"/>
                          </a:solidFill>
                        </a:rPr>
                        <a:t>RIP Jonas </a:t>
                      </a:r>
                      <a:r>
                        <a:rPr lang="en-US" sz="1600" dirty="0" err="1" smtClean="0">
                          <a:solidFill>
                            <a:schemeClr val="tx1"/>
                          </a:solidFill>
                        </a:rPr>
                        <a:t>Bevacqua</a:t>
                      </a:r>
                      <a:endParaRPr lang="en-US" sz="1600" dirty="0">
                        <a:solidFill>
                          <a:schemeClr val="tx1"/>
                        </a:solidFill>
                      </a:endParaRPr>
                    </a:p>
                  </a:txBody>
                  <a:tcPr marL="0" marR="0"/>
                </a:tc>
                <a:tc>
                  <a:txBody>
                    <a:bodyPr/>
                    <a:lstStyle/>
                    <a:p>
                      <a:pPr algn="ctr"/>
                      <a:r>
                        <a:rPr lang="en-US" sz="1600" dirty="0" smtClean="0">
                          <a:solidFill>
                            <a:schemeClr val="tx1"/>
                          </a:solidFill>
                        </a:rPr>
                        <a:t>is really gay</a:t>
                      </a:r>
                      <a:endParaRPr lang="en-US" sz="1600" dirty="0">
                        <a:solidFill>
                          <a:schemeClr val="tx1"/>
                        </a:solidFill>
                      </a:endParaRPr>
                    </a:p>
                  </a:txBody>
                  <a:tcPr marL="0" marR="0"/>
                </a:tc>
                <a:tc>
                  <a:txBody>
                    <a:bodyPr/>
                    <a:lstStyle/>
                    <a:p>
                      <a:pPr algn="ctr"/>
                      <a:r>
                        <a:rPr lang="en-US" sz="1600" dirty="0" err="1" smtClean="0">
                          <a:solidFill>
                            <a:schemeClr val="tx1"/>
                          </a:solidFill>
                        </a:rPr>
                        <a:t>url</a:t>
                      </a:r>
                      <a:endParaRPr lang="en-US" sz="1600" dirty="0">
                        <a:solidFill>
                          <a:schemeClr val="tx1"/>
                        </a:solidFill>
                      </a:endParaRPr>
                    </a:p>
                  </a:txBody>
                  <a:tcPr marL="0" marR="0"/>
                </a:tc>
              </a:tr>
            </a:tbl>
          </a:graphicData>
        </a:graphic>
      </p:graphicFrame>
      <p:sp>
        <p:nvSpPr>
          <p:cNvPr id="17" name="Rounded Rectangle 16"/>
          <p:cNvSpPr>
            <a:spLocks noChangeArrowheads="1"/>
          </p:cNvSpPr>
          <p:nvPr/>
        </p:nvSpPr>
        <p:spPr bwMode="auto">
          <a:xfrm>
            <a:off x="650875" y="4495800"/>
            <a:ext cx="7772400" cy="381000"/>
          </a:xfrm>
          <a:prstGeom prst="roundRect">
            <a:avLst>
              <a:gd name="adj" fmla="val 16667"/>
            </a:avLst>
          </a:prstGeom>
          <a:noFill/>
          <a:ln w="38100" algn="ctr">
            <a:solidFill>
              <a:srgbClr val="FF0000"/>
            </a:solidFill>
            <a:round/>
            <a:headEnd/>
            <a:tailEnd/>
          </a:ln>
        </p:spPr>
        <p:txBody>
          <a:bodyPr/>
          <a:lstStyle/>
          <a:p>
            <a:pPr>
              <a:lnSpc>
                <a:spcPct val="90000"/>
              </a:lnSpc>
              <a:spcBef>
                <a:spcPct val="20000"/>
              </a:spcBef>
            </a:pPr>
            <a:endParaRPr lang="en-US" altLang="zh-CN" i="0">
              <a:solidFill>
                <a:schemeClr val="tx1"/>
              </a:solidFill>
            </a:endParaRPr>
          </a:p>
        </p:txBody>
      </p:sp>
      <p:sp>
        <p:nvSpPr>
          <p:cNvPr id="18" name="TextBox 17"/>
          <p:cNvSpPr txBox="1">
            <a:spLocks noChangeArrowheads="1"/>
          </p:cNvSpPr>
          <p:nvPr/>
        </p:nvSpPr>
        <p:spPr bwMode="auto">
          <a:xfrm>
            <a:off x="4724400" y="4070350"/>
            <a:ext cx="4343400" cy="425450"/>
          </a:xfrm>
          <a:prstGeom prst="rect">
            <a:avLst/>
          </a:prstGeom>
          <a:noFill/>
          <a:ln w="9525">
            <a:noFill/>
            <a:miter lim="800000"/>
            <a:headEnd/>
            <a:tailEnd/>
          </a:ln>
        </p:spPr>
        <p:txBody>
          <a:bodyPr>
            <a:spAutoFit/>
          </a:bodyPr>
          <a:lstStyle/>
          <a:p>
            <a:pPr>
              <a:lnSpc>
                <a:spcPct val="90000"/>
              </a:lnSpc>
              <a:spcBef>
                <a:spcPct val="20000"/>
              </a:spcBef>
            </a:pPr>
            <a:r>
              <a:rPr lang="en-US" altLang="zh-CN" sz="2400">
                <a:solidFill>
                  <a:srgbClr val="FF0000"/>
                </a:solidFill>
              </a:rPr>
              <a:t>Regular Expression Template</a:t>
            </a:r>
          </a:p>
        </p:txBody>
      </p:sp>
    </p:spTree>
  </p:cSld>
  <p:clrMapOvr>
    <a:masterClrMapping/>
  </p:clrMapOvr>
  <p:transition spd="slow" advTm="2768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par>
                                <p:cTn id="30" presetID="10" presetClass="entr" presetSubtype="0" fill="hold"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3" grpId="0" animBg="1"/>
      <p:bldP spid="15" grpId="0" animBg="1"/>
      <p:bldP spid="17" grpId="0" animBg="1"/>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12"/>
          </p:nvPr>
        </p:nvSpPr>
        <p:spPr>
          <a:noFill/>
        </p:spPr>
        <p:txBody>
          <a:bodyPr/>
          <a:lstStyle/>
          <a:p>
            <a:fld id="{93D55CA5-3A2A-42FA-8167-2B40F42F57A7}" type="slidenum">
              <a:rPr lang="en-US" altLang="zh-CN" smtClean="0">
                <a:latin typeface="Arial" charset="0"/>
                <a:ea typeface="宋体" charset="-122"/>
              </a:rPr>
              <a:pPr/>
              <a:t>16</a:t>
            </a:fld>
            <a:endParaRPr lang="en-US" altLang="zh-CN" smtClean="0">
              <a:latin typeface="Arial" charset="0"/>
              <a:ea typeface="宋体" charset="-122"/>
            </a:endParaRPr>
          </a:p>
        </p:txBody>
      </p:sp>
      <p:sp>
        <p:nvSpPr>
          <p:cNvPr id="54274"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8C6F43D8-4DB1-40E3-964E-BBD695EB5D43}" type="slidenum">
              <a:rPr lang="en-US" altLang="zh-CN" sz="1400" i="0">
                <a:solidFill>
                  <a:schemeClr val="tx1"/>
                </a:solidFill>
              </a:rPr>
              <a:pPr algn="r"/>
              <a:t>16</a:t>
            </a:fld>
            <a:endParaRPr lang="en-US" altLang="zh-CN" sz="1400" i="0">
              <a:solidFill>
                <a:schemeClr val="tx1"/>
              </a:solidFill>
            </a:endParaRPr>
          </a:p>
        </p:txBody>
      </p:sp>
      <p:sp>
        <p:nvSpPr>
          <p:cNvPr id="273412" name="Rectangle 3"/>
          <p:cNvSpPr>
            <a:spLocks noGrp="1" noChangeArrowheads="1"/>
          </p:cNvSpPr>
          <p:nvPr>
            <p:ph type="body" idx="4294967295"/>
          </p:nvPr>
        </p:nvSpPr>
        <p:spPr>
          <a:xfrm>
            <a:off x="762000" y="1417638"/>
            <a:ext cx="8229600" cy="4297362"/>
          </a:xfrm>
        </p:spPr>
        <p:txBody>
          <a:bodyPr/>
          <a:lstStyle/>
          <a:p>
            <a:pPr eaLnBrk="1" hangingPunct="1">
              <a:lnSpc>
                <a:spcPct val="120000"/>
              </a:lnSpc>
              <a:defRPr/>
            </a:pPr>
            <a:r>
              <a:rPr lang="en-US" altLang="zh-CN" sz="2800" dirty="0" smtClean="0">
                <a:solidFill>
                  <a:schemeClr val="bg1">
                    <a:lumMod val="50000"/>
                  </a:schemeClr>
                </a:solidFill>
              </a:rPr>
              <a:t>Spam template generation without the need for invariant substring.</a:t>
            </a:r>
          </a:p>
          <a:p>
            <a:pPr eaLnBrk="1" hangingPunct="1">
              <a:lnSpc>
                <a:spcPct val="120000"/>
              </a:lnSpc>
              <a:defRPr/>
            </a:pPr>
            <a:endParaRPr lang="en-US" altLang="zh-CN" sz="2800" dirty="0" smtClean="0"/>
          </a:p>
          <a:p>
            <a:pPr eaLnBrk="1" hangingPunct="1">
              <a:lnSpc>
                <a:spcPct val="120000"/>
              </a:lnSpc>
              <a:defRPr/>
            </a:pPr>
            <a:r>
              <a:rPr lang="en-US" altLang="zh-CN" sz="2800" dirty="0" smtClean="0"/>
              <a:t>Automated noise labeling to identify and exclude noise words from template generation.</a:t>
            </a:r>
          </a:p>
          <a:p>
            <a:pPr eaLnBrk="1" hangingPunct="1">
              <a:lnSpc>
                <a:spcPct val="120000"/>
              </a:lnSpc>
              <a:defRPr/>
            </a:pPr>
            <a:endParaRPr lang="en-US" altLang="zh-CN" sz="2800" dirty="0" smtClean="0"/>
          </a:p>
          <a:p>
            <a:pPr eaLnBrk="1" hangingPunct="1">
              <a:lnSpc>
                <a:spcPct val="120000"/>
              </a:lnSpc>
              <a:defRPr/>
            </a:pPr>
            <a:r>
              <a:rPr lang="en-US" altLang="zh-CN" sz="2800" dirty="0" smtClean="0">
                <a:solidFill>
                  <a:schemeClr val="bg1">
                    <a:lumMod val="50000"/>
                  </a:schemeClr>
                </a:solidFill>
              </a:rPr>
              <a:t>Cluster and refine for mixture of spam campaigns.</a:t>
            </a:r>
            <a:endParaRPr lang="en-US" altLang="zh-CN" sz="2400" dirty="0" smtClean="0">
              <a:solidFill>
                <a:schemeClr val="bg1">
                  <a:lumMod val="50000"/>
                </a:schemeClr>
              </a:solidFill>
            </a:endParaRPr>
          </a:p>
        </p:txBody>
      </p:sp>
      <p:sp>
        <p:nvSpPr>
          <p:cNvPr id="54276" name="Rectangle 2"/>
          <p:cNvSpPr txBox="1">
            <a:spLocks noChangeArrowheads="1"/>
          </p:cNvSpPr>
          <p:nvPr/>
        </p:nvSpPr>
        <p:spPr bwMode="auto">
          <a:xfrm>
            <a:off x="4572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4400" i="0">
                <a:solidFill>
                  <a:schemeClr val="tx2"/>
                </a:solidFill>
              </a:rPr>
              <a:t>Solutions</a:t>
            </a:r>
          </a:p>
        </p:txBody>
      </p:sp>
    </p:spTree>
  </p:cSld>
  <p:clrMapOvr>
    <a:masterClrMapping/>
  </p:clrMapOvr>
  <p:transition spd="slow" advTm="2768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12"/>
          </p:nvPr>
        </p:nvSpPr>
        <p:spPr>
          <a:noFill/>
        </p:spPr>
        <p:txBody>
          <a:bodyPr/>
          <a:lstStyle/>
          <a:p>
            <a:fld id="{41FCB4D4-FCC4-49FC-B75C-82994E028C45}" type="slidenum">
              <a:rPr lang="en-US" altLang="zh-CN" smtClean="0">
                <a:latin typeface="Arial" charset="0"/>
                <a:ea typeface="宋体" charset="-122"/>
              </a:rPr>
              <a:pPr/>
              <a:t>17</a:t>
            </a:fld>
            <a:endParaRPr lang="en-US" altLang="zh-CN" smtClean="0">
              <a:latin typeface="Arial" charset="0"/>
              <a:ea typeface="宋体" charset="-122"/>
            </a:endParaRPr>
          </a:p>
        </p:txBody>
      </p:sp>
      <p:sp>
        <p:nvSpPr>
          <p:cNvPr id="5632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A39524DF-8471-4A9D-B27F-4280D857FB81}" type="slidenum">
              <a:rPr lang="en-US" altLang="zh-CN" sz="1400" i="0">
                <a:solidFill>
                  <a:schemeClr val="tx1"/>
                </a:solidFill>
              </a:rPr>
              <a:pPr algn="r"/>
              <a:t>17</a:t>
            </a:fld>
            <a:endParaRPr lang="en-US" altLang="zh-CN" sz="1400" i="0">
              <a:solidFill>
                <a:schemeClr val="tx1"/>
              </a:solidFill>
            </a:endParaRPr>
          </a:p>
        </p:txBody>
      </p:sp>
      <p:sp>
        <p:nvSpPr>
          <p:cNvPr id="56323" name="Rectangle 2"/>
          <p:cNvSpPr txBox="1">
            <a:spLocks noChangeArrowheads="1"/>
          </p:cNvSpPr>
          <p:nvPr/>
        </p:nvSpPr>
        <p:spPr bwMode="auto">
          <a:xfrm>
            <a:off x="10668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600" i="0">
                <a:solidFill>
                  <a:schemeClr val="tx2"/>
                </a:solidFill>
              </a:rPr>
              <a:t>Noise Labeling</a:t>
            </a:r>
          </a:p>
        </p:txBody>
      </p:sp>
      <p:sp>
        <p:nvSpPr>
          <p:cNvPr id="6" name="Rectangle 3"/>
          <p:cNvSpPr txBox="1">
            <a:spLocks noChangeArrowheads="1"/>
          </p:cNvSpPr>
          <p:nvPr/>
        </p:nvSpPr>
        <p:spPr bwMode="auto">
          <a:xfrm>
            <a:off x="762000" y="1600200"/>
            <a:ext cx="8229600" cy="3581400"/>
          </a:xfrm>
          <a:prstGeom prst="rect">
            <a:avLst/>
          </a:prstGeom>
          <a:noFill/>
          <a:ln>
            <a:noFill/>
          </a:ln>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eaLnBrk="1" hangingPunct="1">
              <a:lnSpc>
                <a:spcPct val="150000"/>
              </a:lnSpc>
              <a:buFontTx/>
              <a:buNone/>
              <a:defRPr/>
            </a:pPr>
            <a:r>
              <a:rPr lang="en-US" altLang="zh-CN" sz="2400" i="0" dirty="0" smtClean="0"/>
              <a:t>Key problem: spammers extensively insert noise words into spam messages</a:t>
            </a:r>
          </a:p>
          <a:p>
            <a:pPr lvl="1" eaLnBrk="1" hangingPunct="1">
              <a:lnSpc>
                <a:spcPct val="150000"/>
              </a:lnSpc>
              <a:defRPr/>
            </a:pPr>
            <a:r>
              <a:rPr lang="en-US" altLang="zh-CN" sz="2200" i="0" dirty="0" smtClean="0"/>
              <a:t>To draw a larger audience</a:t>
            </a:r>
          </a:p>
          <a:p>
            <a:pPr lvl="1" eaLnBrk="1" hangingPunct="1">
              <a:lnSpc>
                <a:spcPct val="150000"/>
              </a:lnSpc>
              <a:defRPr/>
            </a:pPr>
            <a:r>
              <a:rPr lang="en-US" altLang="zh-CN" sz="2200" i="0" dirty="0" smtClean="0"/>
              <a:t>To diversify the message</a:t>
            </a:r>
          </a:p>
          <a:p>
            <a:pPr eaLnBrk="1" hangingPunct="1">
              <a:lnSpc>
                <a:spcPct val="150000"/>
              </a:lnSpc>
              <a:defRPr/>
            </a:pPr>
            <a:endParaRPr lang="en-US" altLang="zh-CN" sz="2400" i="0" dirty="0" smtClean="0"/>
          </a:p>
          <a:p>
            <a:pPr marL="0" indent="0" eaLnBrk="1" hangingPunct="1">
              <a:lnSpc>
                <a:spcPct val="150000"/>
              </a:lnSpc>
              <a:buFontTx/>
              <a:buNone/>
              <a:defRPr/>
            </a:pPr>
            <a:r>
              <a:rPr lang="en-US" altLang="zh-CN" sz="2400" dirty="0" smtClean="0"/>
              <a:t>@mentions</a:t>
            </a:r>
            <a:r>
              <a:rPr lang="en-US" altLang="zh-CN" sz="2400" i="0" dirty="0" smtClean="0"/>
              <a:t>, </a:t>
            </a:r>
            <a:r>
              <a:rPr lang="en-US" altLang="zh-CN" sz="2400" dirty="0" smtClean="0"/>
              <a:t>#</a:t>
            </a:r>
            <a:r>
              <a:rPr lang="en-US" altLang="zh-CN" sz="2400" dirty="0" err="1" smtClean="0"/>
              <a:t>hashtags</a:t>
            </a:r>
            <a:r>
              <a:rPr lang="en-US" altLang="zh-CN" sz="2400" i="0" dirty="0" smtClean="0"/>
              <a:t>, </a:t>
            </a:r>
            <a:r>
              <a:rPr lang="en-US" altLang="zh-CN" sz="2400" dirty="0" smtClean="0"/>
              <a:t>popular terms</a:t>
            </a:r>
            <a:r>
              <a:rPr lang="en-US" altLang="zh-CN" sz="2400" i="0" dirty="0" smtClean="0"/>
              <a:t>, </a:t>
            </a:r>
            <a:r>
              <a:rPr lang="en-US" altLang="zh-CN" sz="2400" dirty="0" smtClean="0"/>
              <a:t>etc.</a:t>
            </a:r>
            <a:r>
              <a:rPr lang="en-US" altLang="zh-CN" sz="2400" i="0" dirty="0" smtClean="0"/>
              <a:t> </a:t>
            </a:r>
          </a:p>
        </p:txBody>
      </p:sp>
    </p:spTree>
  </p:cSld>
  <p:clrMapOvr>
    <a:masterClrMapping/>
  </p:clrMapOvr>
  <p:transition spd="slow" advTm="2768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8" descr="Screenshot"/>
          <p:cNvPicPr>
            <a:picLocks noChangeAspect="1" noChangeArrowheads="1"/>
          </p:cNvPicPr>
          <p:nvPr/>
        </p:nvPicPr>
        <p:blipFill>
          <a:blip r:embed="rId3"/>
          <a:srcRect/>
          <a:stretch>
            <a:fillRect/>
          </a:stretch>
        </p:blipFill>
        <p:spPr bwMode="auto">
          <a:xfrm>
            <a:off x="2971800" y="3810000"/>
            <a:ext cx="2743200" cy="1624013"/>
          </a:xfrm>
          <a:prstGeom prst="rect">
            <a:avLst/>
          </a:prstGeom>
          <a:noFill/>
          <a:ln w="9525">
            <a:noFill/>
            <a:miter lim="800000"/>
            <a:headEnd/>
            <a:tailEnd/>
          </a:ln>
        </p:spPr>
      </p:pic>
      <p:sp>
        <p:nvSpPr>
          <p:cNvPr id="58370" name="Rectangle 7"/>
          <p:cNvSpPr>
            <a:spLocks noGrp="1" noChangeArrowheads="1"/>
          </p:cNvSpPr>
          <p:nvPr>
            <p:ph type="sldNum" sz="quarter" idx="12"/>
          </p:nvPr>
        </p:nvSpPr>
        <p:spPr>
          <a:noFill/>
        </p:spPr>
        <p:txBody>
          <a:bodyPr/>
          <a:lstStyle/>
          <a:p>
            <a:fld id="{B028AE6D-D9C6-45D6-BEF4-0F177E4ACB09}" type="slidenum">
              <a:rPr lang="en-US" altLang="zh-CN" smtClean="0">
                <a:latin typeface="Arial" charset="0"/>
                <a:ea typeface="宋体" charset="-122"/>
              </a:rPr>
              <a:pPr/>
              <a:t>18</a:t>
            </a:fld>
            <a:endParaRPr lang="en-US" altLang="zh-CN" smtClean="0">
              <a:latin typeface="Arial" charset="0"/>
              <a:ea typeface="宋体" charset="-122"/>
            </a:endParaRPr>
          </a:p>
        </p:txBody>
      </p:sp>
      <p:sp>
        <p:nvSpPr>
          <p:cNvPr id="58371"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35575382-9194-4782-B8E0-10790AFFA134}" type="slidenum">
              <a:rPr lang="en-US" altLang="zh-CN" sz="1400" i="0">
                <a:solidFill>
                  <a:schemeClr val="tx1"/>
                </a:solidFill>
              </a:rPr>
              <a:pPr algn="r"/>
              <a:t>18</a:t>
            </a:fld>
            <a:endParaRPr lang="en-US" altLang="zh-CN" sz="1400" i="0">
              <a:solidFill>
                <a:schemeClr val="tx1"/>
              </a:solidFill>
            </a:endParaRPr>
          </a:p>
        </p:txBody>
      </p:sp>
      <p:sp>
        <p:nvSpPr>
          <p:cNvPr id="58372" name="Rectangle 2"/>
          <p:cNvSpPr txBox="1">
            <a:spLocks noChangeArrowheads="1"/>
          </p:cNvSpPr>
          <p:nvPr/>
        </p:nvSpPr>
        <p:spPr bwMode="auto">
          <a:xfrm>
            <a:off x="10668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600" i="0">
                <a:solidFill>
                  <a:schemeClr val="tx2"/>
                </a:solidFill>
              </a:rPr>
              <a:t>Noise Labeling</a:t>
            </a:r>
          </a:p>
        </p:txBody>
      </p:sp>
      <p:sp>
        <p:nvSpPr>
          <p:cNvPr id="58373" name="Rectangle 3"/>
          <p:cNvSpPr txBox="1">
            <a:spLocks noChangeArrowheads="1"/>
          </p:cNvSpPr>
          <p:nvPr/>
        </p:nvSpPr>
        <p:spPr bwMode="auto">
          <a:xfrm>
            <a:off x="762000" y="1600200"/>
            <a:ext cx="8229600" cy="4800600"/>
          </a:xfrm>
          <a:prstGeom prst="rect">
            <a:avLst/>
          </a:prstGeom>
          <a:noFill/>
          <a:ln w="9525">
            <a:noFill/>
            <a:miter lim="800000"/>
            <a:headEnd/>
            <a:tailEnd/>
          </a:ln>
        </p:spPr>
        <p:txBody>
          <a:bodyPr/>
          <a:lstStyle/>
          <a:p>
            <a:pPr>
              <a:lnSpc>
                <a:spcPct val="150000"/>
              </a:lnSpc>
              <a:spcBef>
                <a:spcPct val="20000"/>
              </a:spcBef>
            </a:pPr>
            <a:r>
              <a:rPr lang="en-US" altLang="zh-CN" sz="2400" b="1" i="0">
                <a:solidFill>
                  <a:schemeClr val="tx1"/>
                </a:solidFill>
              </a:rPr>
              <a:t>Goal:</a:t>
            </a:r>
            <a:r>
              <a:rPr lang="en-US" altLang="zh-CN" sz="2400" i="0">
                <a:solidFill>
                  <a:schemeClr val="tx1"/>
                </a:solidFill>
              </a:rPr>
              <a:t> exclude the noise words from the template generation process.</a:t>
            </a:r>
            <a:endParaRPr lang="en-US" altLang="zh-CN" sz="1600" i="0">
              <a:solidFill>
                <a:schemeClr val="tx1"/>
              </a:solidFill>
            </a:endParaRPr>
          </a:p>
          <a:p>
            <a:pPr>
              <a:lnSpc>
                <a:spcPct val="150000"/>
              </a:lnSpc>
              <a:spcBef>
                <a:spcPct val="20000"/>
              </a:spcBef>
            </a:pPr>
            <a:r>
              <a:rPr lang="en-US" altLang="zh-CN" sz="2400" b="1" i="0">
                <a:solidFill>
                  <a:schemeClr val="tx1"/>
                </a:solidFill>
              </a:rPr>
              <a:t>Method: </a:t>
            </a:r>
            <a:r>
              <a:rPr lang="en-US" altLang="zh-CN" sz="2400" i="0">
                <a:solidFill>
                  <a:schemeClr val="tx1"/>
                </a:solidFill>
              </a:rPr>
              <a:t>treat noise detection as a sequence labeling task, using Conditional Random Fields (CRFs) approach.</a:t>
            </a:r>
          </a:p>
          <a:p>
            <a:pPr>
              <a:lnSpc>
                <a:spcPct val="150000"/>
              </a:lnSpc>
              <a:spcBef>
                <a:spcPct val="20000"/>
              </a:spcBef>
            </a:pPr>
            <a:endParaRPr lang="en-US" altLang="zh-CN" sz="1600" i="0">
              <a:solidFill>
                <a:schemeClr val="tx1"/>
              </a:solidFill>
            </a:endParaRPr>
          </a:p>
          <a:p>
            <a:pPr>
              <a:lnSpc>
                <a:spcPct val="150000"/>
              </a:lnSpc>
              <a:spcBef>
                <a:spcPct val="20000"/>
              </a:spcBef>
            </a:pPr>
            <a:endParaRPr lang="en-US" altLang="zh-CN" sz="1600" i="0">
              <a:solidFill>
                <a:schemeClr val="tx1"/>
              </a:solidFill>
            </a:endParaRPr>
          </a:p>
          <a:p>
            <a:pPr>
              <a:lnSpc>
                <a:spcPct val="150000"/>
              </a:lnSpc>
              <a:spcBef>
                <a:spcPct val="20000"/>
              </a:spcBef>
            </a:pPr>
            <a:endParaRPr lang="en-US" altLang="zh-CN" sz="1600" i="0">
              <a:solidFill>
                <a:schemeClr val="tx1"/>
              </a:solidFill>
            </a:endParaRPr>
          </a:p>
          <a:p>
            <a:pPr>
              <a:lnSpc>
                <a:spcPct val="150000"/>
              </a:lnSpc>
              <a:spcBef>
                <a:spcPct val="20000"/>
              </a:spcBef>
            </a:pPr>
            <a:r>
              <a:rPr lang="en-US" altLang="zh-CN" sz="2400" b="1" i="0">
                <a:solidFill>
                  <a:schemeClr val="tx1"/>
                </a:solidFill>
              </a:rPr>
              <a:t>Output:</a:t>
            </a:r>
            <a:r>
              <a:rPr lang="en-US" altLang="zh-CN" sz="2400" i="0">
                <a:solidFill>
                  <a:schemeClr val="tx1"/>
                </a:solidFill>
              </a:rPr>
              <a:t> a “noise” or “non-noise” label for each word in the message.</a:t>
            </a:r>
          </a:p>
        </p:txBody>
      </p:sp>
    </p:spTree>
  </p:cSld>
  <p:clrMapOvr>
    <a:masterClrMapping/>
  </p:clrMapOvr>
  <p:transition spd="slow" advTm="2768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12"/>
          </p:nvPr>
        </p:nvSpPr>
        <p:spPr>
          <a:noFill/>
        </p:spPr>
        <p:txBody>
          <a:bodyPr/>
          <a:lstStyle/>
          <a:p>
            <a:fld id="{E833E786-4F20-43AE-8A32-107E91409647}" type="slidenum">
              <a:rPr lang="en-US" altLang="zh-CN" smtClean="0">
                <a:latin typeface="Arial" charset="0"/>
                <a:ea typeface="宋体" charset="-122"/>
              </a:rPr>
              <a:pPr/>
              <a:t>19</a:t>
            </a:fld>
            <a:endParaRPr lang="en-US" altLang="zh-CN" smtClean="0">
              <a:latin typeface="Arial" charset="0"/>
              <a:ea typeface="宋体" charset="-122"/>
            </a:endParaRPr>
          </a:p>
        </p:txBody>
      </p:sp>
      <p:sp>
        <p:nvSpPr>
          <p:cNvPr id="6041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02FDDB1-1F60-4ED6-9F9F-B9A9208D24BB}" type="slidenum">
              <a:rPr lang="en-US" altLang="zh-CN" sz="1400" i="0">
                <a:solidFill>
                  <a:schemeClr val="tx1"/>
                </a:solidFill>
              </a:rPr>
              <a:pPr algn="r"/>
              <a:t>19</a:t>
            </a:fld>
            <a:endParaRPr lang="en-US" altLang="zh-CN" sz="1400" i="0">
              <a:solidFill>
                <a:schemeClr val="tx1"/>
              </a:solidFill>
            </a:endParaRPr>
          </a:p>
        </p:txBody>
      </p:sp>
      <p:sp>
        <p:nvSpPr>
          <p:cNvPr id="60419" name="Rectangle 2"/>
          <p:cNvSpPr txBox="1">
            <a:spLocks noChangeArrowheads="1"/>
          </p:cNvSpPr>
          <p:nvPr/>
        </p:nvSpPr>
        <p:spPr bwMode="auto">
          <a:xfrm>
            <a:off x="10668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600" i="0">
                <a:solidFill>
                  <a:schemeClr val="tx2"/>
                </a:solidFill>
              </a:rPr>
              <a:t>Feature Selection</a:t>
            </a:r>
          </a:p>
        </p:txBody>
      </p:sp>
      <p:sp>
        <p:nvSpPr>
          <p:cNvPr id="60420" name="Rectangle 3"/>
          <p:cNvSpPr txBox="1">
            <a:spLocks noChangeArrowheads="1"/>
          </p:cNvSpPr>
          <p:nvPr/>
        </p:nvSpPr>
        <p:spPr bwMode="auto">
          <a:xfrm>
            <a:off x="762000" y="1600200"/>
            <a:ext cx="8229600" cy="4038600"/>
          </a:xfrm>
          <a:prstGeom prst="rect">
            <a:avLst/>
          </a:prstGeom>
          <a:noFill/>
          <a:ln w="9525">
            <a:noFill/>
            <a:miter lim="800000"/>
            <a:headEnd/>
            <a:tailEnd/>
          </a:ln>
        </p:spPr>
        <p:txBody>
          <a:bodyPr/>
          <a:lstStyle/>
          <a:p>
            <a:pPr>
              <a:lnSpc>
                <a:spcPct val="120000"/>
              </a:lnSpc>
              <a:spcBef>
                <a:spcPct val="20000"/>
              </a:spcBef>
            </a:pPr>
            <a:r>
              <a:rPr lang="en-US" altLang="zh-CN" sz="2400" b="1" i="0">
                <a:solidFill>
                  <a:schemeClr val="tx1"/>
                </a:solidFill>
              </a:rPr>
              <a:t>Intuition: </a:t>
            </a:r>
            <a:r>
              <a:rPr lang="en-US" altLang="zh-CN" sz="2400" i="0">
                <a:solidFill>
                  <a:schemeClr val="tx1"/>
                </a:solidFill>
              </a:rPr>
              <a:t>noise words are popular, but the combination of them are not popular.</a:t>
            </a:r>
          </a:p>
          <a:p>
            <a:pPr>
              <a:lnSpc>
                <a:spcPct val="120000"/>
              </a:lnSpc>
              <a:spcBef>
                <a:spcPct val="20000"/>
              </a:spcBef>
            </a:pPr>
            <a:r>
              <a:rPr lang="en-US" altLang="zh-CN" sz="2400" b="1" i="0">
                <a:solidFill>
                  <a:schemeClr val="tx1"/>
                </a:solidFill>
              </a:rPr>
              <a:t>Features:</a:t>
            </a:r>
          </a:p>
          <a:p>
            <a:pPr marL="742950" lvl="1" indent="-285750">
              <a:lnSpc>
                <a:spcPct val="120000"/>
              </a:lnSpc>
              <a:spcBef>
                <a:spcPct val="20000"/>
              </a:spcBef>
              <a:buFontTx/>
              <a:buChar char="–"/>
            </a:pPr>
            <a:r>
              <a:rPr lang="en-US" altLang="zh-CN" sz="2200">
                <a:solidFill>
                  <a:schemeClr val="tx1"/>
                </a:solidFill>
              </a:rPr>
              <a:t>freq</a:t>
            </a:r>
            <a:r>
              <a:rPr lang="en-US" altLang="zh-CN" sz="2200" i="0">
                <a:solidFill>
                  <a:schemeClr val="tx1"/>
                </a:solidFill>
              </a:rPr>
              <a:t>(</a:t>
            </a:r>
            <a:r>
              <a:rPr lang="en-US" altLang="zh-CN" sz="2200">
                <a:solidFill>
                  <a:schemeClr val="tx1"/>
                </a:solidFill>
              </a:rPr>
              <a:t>t</a:t>
            </a:r>
            <a:r>
              <a:rPr lang="en-US" altLang="zh-CN" sz="2200" baseline="-25000">
                <a:solidFill>
                  <a:schemeClr val="tx1"/>
                </a:solidFill>
              </a:rPr>
              <a:t>i</a:t>
            </a:r>
            <a:r>
              <a:rPr lang="en-US" altLang="zh-CN" sz="2200" i="0">
                <a:solidFill>
                  <a:schemeClr val="tx1"/>
                </a:solidFill>
              </a:rPr>
              <a:t>)</a:t>
            </a:r>
          </a:p>
          <a:p>
            <a:pPr marL="742950" lvl="1" indent="-285750">
              <a:lnSpc>
                <a:spcPct val="120000"/>
              </a:lnSpc>
              <a:spcBef>
                <a:spcPct val="20000"/>
              </a:spcBef>
              <a:buFontTx/>
              <a:buChar char="–"/>
            </a:pPr>
            <a:r>
              <a:rPr lang="en-US" altLang="zh-CN" sz="2200">
                <a:solidFill>
                  <a:schemeClr val="tx1"/>
                </a:solidFill>
              </a:rPr>
              <a:t>freq</a:t>
            </a:r>
            <a:r>
              <a:rPr lang="en-US" altLang="zh-CN" sz="2200" i="0">
                <a:solidFill>
                  <a:schemeClr val="tx1"/>
                </a:solidFill>
              </a:rPr>
              <a:t>(</a:t>
            </a:r>
            <a:r>
              <a:rPr lang="en-US" altLang="zh-CN" sz="2200">
                <a:solidFill>
                  <a:schemeClr val="tx1"/>
                </a:solidFill>
              </a:rPr>
              <a:t>t</a:t>
            </a:r>
            <a:r>
              <a:rPr lang="en-US" altLang="zh-CN" sz="2200" baseline="-25000">
                <a:solidFill>
                  <a:schemeClr val="tx1"/>
                </a:solidFill>
              </a:rPr>
              <a:t>i</a:t>
            </a:r>
            <a:r>
              <a:rPr lang="en-US" altLang="zh-CN" sz="2200">
                <a:solidFill>
                  <a:schemeClr val="tx1"/>
                </a:solidFill>
              </a:rPr>
              <a:t>t</a:t>
            </a:r>
            <a:r>
              <a:rPr lang="en-US" altLang="zh-CN" sz="2200" baseline="-25000">
                <a:solidFill>
                  <a:schemeClr val="tx1"/>
                </a:solidFill>
              </a:rPr>
              <a:t>i+1</a:t>
            </a:r>
            <a:r>
              <a:rPr lang="en-US" altLang="zh-CN" sz="2200" i="0">
                <a:solidFill>
                  <a:schemeClr val="tx1"/>
                </a:solidFill>
              </a:rPr>
              <a:t>)</a:t>
            </a:r>
            <a:r>
              <a:rPr lang="en-US" altLang="zh-CN" sz="2200" i="0" baseline="30000">
                <a:solidFill>
                  <a:schemeClr val="tx1"/>
                </a:solidFill>
              </a:rPr>
              <a:t>2</a:t>
            </a:r>
            <a:r>
              <a:rPr lang="en-US" altLang="zh-CN" sz="2200" i="0">
                <a:solidFill>
                  <a:schemeClr val="tx1"/>
                </a:solidFill>
              </a:rPr>
              <a:t>/(</a:t>
            </a:r>
            <a:r>
              <a:rPr lang="en-US" altLang="zh-CN" sz="2200">
                <a:solidFill>
                  <a:schemeClr val="tx1"/>
                </a:solidFill>
              </a:rPr>
              <a:t>freq</a:t>
            </a:r>
            <a:r>
              <a:rPr lang="en-US" altLang="zh-CN" sz="2200" i="0">
                <a:solidFill>
                  <a:schemeClr val="tx1"/>
                </a:solidFill>
              </a:rPr>
              <a:t>(</a:t>
            </a:r>
            <a:r>
              <a:rPr lang="en-US" altLang="zh-CN" sz="2200">
                <a:solidFill>
                  <a:schemeClr val="tx1"/>
                </a:solidFill>
              </a:rPr>
              <a:t>t</a:t>
            </a:r>
            <a:r>
              <a:rPr lang="en-US" altLang="zh-CN" sz="2200" baseline="-25000">
                <a:solidFill>
                  <a:schemeClr val="tx1"/>
                </a:solidFill>
              </a:rPr>
              <a:t>i</a:t>
            </a:r>
            <a:r>
              <a:rPr lang="en-US" altLang="zh-CN" sz="2200" i="0">
                <a:solidFill>
                  <a:schemeClr val="tx1"/>
                </a:solidFill>
              </a:rPr>
              <a:t>)</a:t>
            </a:r>
            <a:r>
              <a:rPr lang="en-US" altLang="zh-CN" sz="2200">
                <a:solidFill>
                  <a:schemeClr val="tx1"/>
                </a:solidFill>
              </a:rPr>
              <a:t>freq</a:t>
            </a:r>
            <a:r>
              <a:rPr lang="en-US" altLang="zh-CN" sz="2200" i="0">
                <a:solidFill>
                  <a:schemeClr val="tx1"/>
                </a:solidFill>
              </a:rPr>
              <a:t>(</a:t>
            </a:r>
            <a:r>
              <a:rPr lang="en-US" altLang="zh-CN" sz="2200">
                <a:solidFill>
                  <a:schemeClr val="tx1"/>
                </a:solidFill>
              </a:rPr>
              <a:t>t</a:t>
            </a:r>
            <a:r>
              <a:rPr lang="en-US" altLang="zh-CN" sz="2200" baseline="-25000">
                <a:solidFill>
                  <a:schemeClr val="tx1"/>
                </a:solidFill>
              </a:rPr>
              <a:t>i+1</a:t>
            </a:r>
            <a:r>
              <a:rPr lang="en-US" altLang="zh-CN" sz="2200" i="0">
                <a:solidFill>
                  <a:schemeClr val="tx1"/>
                </a:solidFill>
              </a:rPr>
              <a:t>))</a:t>
            </a:r>
          </a:p>
          <a:p>
            <a:pPr marL="742950" lvl="1" indent="-285750">
              <a:lnSpc>
                <a:spcPct val="120000"/>
              </a:lnSpc>
              <a:spcBef>
                <a:spcPct val="20000"/>
              </a:spcBef>
              <a:buFontTx/>
              <a:buChar char="–"/>
            </a:pPr>
            <a:r>
              <a:rPr lang="en-US" altLang="zh-CN" sz="2200">
                <a:solidFill>
                  <a:schemeClr val="tx1"/>
                </a:solidFill>
              </a:rPr>
              <a:t>freq</a:t>
            </a:r>
            <a:r>
              <a:rPr lang="en-US" altLang="zh-CN" sz="2200" i="0">
                <a:solidFill>
                  <a:schemeClr val="tx1"/>
                </a:solidFill>
              </a:rPr>
              <a:t>(</a:t>
            </a:r>
            <a:r>
              <a:rPr lang="en-US" altLang="zh-CN" sz="2200">
                <a:solidFill>
                  <a:schemeClr val="tx1"/>
                </a:solidFill>
              </a:rPr>
              <a:t>t</a:t>
            </a:r>
            <a:r>
              <a:rPr lang="en-US" altLang="zh-CN" sz="2200" baseline="-25000">
                <a:solidFill>
                  <a:schemeClr val="tx1"/>
                </a:solidFill>
              </a:rPr>
              <a:t>i-1</a:t>
            </a:r>
            <a:r>
              <a:rPr lang="en-US" altLang="zh-CN" sz="2200">
                <a:solidFill>
                  <a:schemeClr val="tx1"/>
                </a:solidFill>
              </a:rPr>
              <a:t>t</a:t>
            </a:r>
            <a:r>
              <a:rPr lang="en-US" altLang="zh-CN" sz="2200" baseline="-25000">
                <a:solidFill>
                  <a:schemeClr val="tx1"/>
                </a:solidFill>
              </a:rPr>
              <a:t>i</a:t>
            </a:r>
            <a:r>
              <a:rPr lang="en-US" altLang="zh-CN" sz="2200" i="0">
                <a:solidFill>
                  <a:schemeClr val="tx1"/>
                </a:solidFill>
              </a:rPr>
              <a:t>)</a:t>
            </a:r>
            <a:r>
              <a:rPr lang="en-US" altLang="zh-CN" sz="2200" i="0" baseline="30000">
                <a:solidFill>
                  <a:schemeClr val="tx1"/>
                </a:solidFill>
              </a:rPr>
              <a:t>2</a:t>
            </a:r>
            <a:r>
              <a:rPr lang="en-US" altLang="zh-CN" sz="2200" i="0">
                <a:solidFill>
                  <a:schemeClr val="tx1"/>
                </a:solidFill>
              </a:rPr>
              <a:t>/(</a:t>
            </a:r>
            <a:r>
              <a:rPr lang="en-US" altLang="zh-CN" sz="2200">
                <a:solidFill>
                  <a:schemeClr val="tx1"/>
                </a:solidFill>
              </a:rPr>
              <a:t>freq</a:t>
            </a:r>
            <a:r>
              <a:rPr lang="en-US" altLang="zh-CN" sz="2200" i="0">
                <a:solidFill>
                  <a:schemeClr val="tx1"/>
                </a:solidFill>
              </a:rPr>
              <a:t>(</a:t>
            </a:r>
            <a:r>
              <a:rPr lang="en-US" altLang="zh-CN" sz="2200">
                <a:solidFill>
                  <a:schemeClr val="tx1"/>
                </a:solidFill>
              </a:rPr>
              <a:t>t</a:t>
            </a:r>
            <a:r>
              <a:rPr lang="en-US" altLang="zh-CN" sz="2200" baseline="-25000">
                <a:solidFill>
                  <a:schemeClr val="tx1"/>
                </a:solidFill>
              </a:rPr>
              <a:t>i-1</a:t>
            </a:r>
            <a:r>
              <a:rPr lang="en-US" altLang="zh-CN" sz="2200" i="0">
                <a:solidFill>
                  <a:schemeClr val="tx1"/>
                </a:solidFill>
              </a:rPr>
              <a:t>)</a:t>
            </a:r>
            <a:r>
              <a:rPr lang="en-US" altLang="zh-CN" sz="2200">
                <a:solidFill>
                  <a:schemeClr val="tx1"/>
                </a:solidFill>
              </a:rPr>
              <a:t>freq</a:t>
            </a:r>
            <a:r>
              <a:rPr lang="en-US" altLang="zh-CN" sz="2200" i="0">
                <a:solidFill>
                  <a:schemeClr val="tx1"/>
                </a:solidFill>
              </a:rPr>
              <a:t>(</a:t>
            </a:r>
            <a:r>
              <a:rPr lang="en-US" altLang="zh-CN" sz="2200">
                <a:solidFill>
                  <a:schemeClr val="tx1"/>
                </a:solidFill>
              </a:rPr>
              <a:t>t</a:t>
            </a:r>
            <a:r>
              <a:rPr lang="en-US" altLang="zh-CN" sz="2200" baseline="-25000">
                <a:solidFill>
                  <a:schemeClr val="tx1"/>
                </a:solidFill>
              </a:rPr>
              <a:t>i</a:t>
            </a:r>
            <a:r>
              <a:rPr lang="en-US" altLang="zh-CN" sz="2200" i="0">
                <a:solidFill>
                  <a:schemeClr val="tx1"/>
                </a:solidFill>
              </a:rPr>
              <a:t>))</a:t>
            </a:r>
          </a:p>
          <a:p>
            <a:pPr>
              <a:lnSpc>
                <a:spcPct val="120000"/>
              </a:lnSpc>
              <a:spcBef>
                <a:spcPct val="20000"/>
              </a:spcBef>
            </a:pPr>
            <a:r>
              <a:rPr lang="en-US" altLang="zh-CN" sz="2400" b="1" i="0">
                <a:solidFill>
                  <a:schemeClr val="tx1"/>
                </a:solidFill>
              </a:rPr>
              <a:t>Orthographic features:</a:t>
            </a:r>
            <a:endParaRPr lang="en-US" altLang="zh-CN" sz="1600" i="0">
              <a:solidFill>
                <a:schemeClr val="tx1"/>
              </a:solidFill>
            </a:endParaRPr>
          </a:p>
        </p:txBody>
      </p:sp>
      <p:sp>
        <p:nvSpPr>
          <p:cNvPr id="60421" name="Rectangle 3"/>
          <p:cNvSpPr txBox="1">
            <a:spLocks noChangeArrowheads="1"/>
          </p:cNvSpPr>
          <p:nvPr/>
        </p:nvSpPr>
        <p:spPr bwMode="auto">
          <a:xfrm>
            <a:off x="762000" y="4953000"/>
            <a:ext cx="3124200" cy="1349375"/>
          </a:xfrm>
          <a:prstGeom prst="rect">
            <a:avLst/>
          </a:prstGeom>
          <a:noFill/>
          <a:ln w="9525">
            <a:noFill/>
            <a:miter lim="800000"/>
            <a:headEnd/>
            <a:tailEnd/>
          </a:ln>
        </p:spPr>
        <p:txBody>
          <a:bodyPr/>
          <a:lstStyle/>
          <a:p>
            <a:pPr marL="742950" lvl="1" indent="-285750">
              <a:lnSpc>
                <a:spcPct val="150000"/>
              </a:lnSpc>
              <a:spcBef>
                <a:spcPct val="20000"/>
              </a:spcBef>
              <a:buFontTx/>
              <a:buChar char="–"/>
            </a:pPr>
            <a:r>
              <a:rPr lang="en-US" altLang="zh-CN" sz="2200">
                <a:solidFill>
                  <a:schemeClr val="tx1"/>
                </a:solidFill>
              </a:rPr>
              <a:t>Is capitalized?</a:t>
            </a:r>
            <a:endParaRPr lang="en-US" altLang="zh-CN" sz="2200" i="0">
              <a:solidFill>
                <a:schemeClr val="tx1"/>
              </a:solidFill>
            </a:endParaRPr>
          </a:p>
          <a:p>
            <a:pPr marL="742950" lvl="1" indent="-285750">
              <a:lnSpc>
                <a:spcPct val="150000"/>
              </a:lnSpc>
              <a:spcBef>
                <a:spcPct val="20000"/>
              </a:spcBef>
              <a:buFontTx/>
              <a:buChar char="–"/>
            </a:pPr>
            <a:r>
              <a:rPr lang="en-US" altLang="zh-CN" sz="2200">
                <a:solidFill>
                  <a:schemeClr val="tx1"/>
                </a:solidFill>
              </a:rPr>
              <a:t>Is numeric?</a:t>
            </a:r>
            <a:endParaRPr lang="en-US" altLang="zh-CN" sz="2200" i="0">
              <a:solidFill>
                <a:schemeClr val="tx1"/>
              </a:solidFill>
            </a:endParaRPr>
          </a:p>
        </p:txBody>
      </p:sp>
      <p:sp>
        <p:nvSpPr>
          <p:cNvPr id="60422" name="Rectangle 3"/>
          <p:cNvSpPr txBox="1">
            <a:spLocks noChangeArrowheads="1"/>
          </p:cNvSpPr>
          <p:nvPr/>
        </p:nvSpPr>
        <p:spPr bwMode="auto">
          <a:xfrm>
            <a:off x="4038600" y="4953000"/>
            <a:ext cx="3124200" cy="1349375"/>
          </a:xfrm>
          <a:prstGeom prst="rect">
            <a:avLst/>
          </a:prstGeom>
          <a:noFill/>
          <a:ln w="9525">
            <a:noFill/>
            <a:miter lim="800000"/>
            <a:headEnd/>
            <a:tailEnd/>
          </a:ln>
        </p:spPr>
        <p:txBody>
          <a:bodyPr/>
          <a:lstStyle/>
          <a:p>
            <a:pPr marL="742950" lvl="1" indent="-285750">
              <a:lnSpc>
                <a:spcPct val="150000"/>
              </a:lnSpc>
              <a:spcBef>
                <a:spcPct val="20000"/>
              </a:spcBef>
              <a:buFontTx/>
              <a:buChar char="–"/>
            </a:pPr>
            <a:r>
              <a:rPr lang="en-US" altLang="zh-CN" sz="2200">
                <a:solidFill>
                  <a:schemeClr val="tx1"/>
                </a:solidFill>
              </a:rPr>
              <a:t>Is hashtag?</a:t>
            </a:r>
            <a:endParaRPr lang="en-US" altLang="zh-CN" sz="2200" i="0">
              <a:solidFill>
                <a:schemeClr val="tx1"/>
              </a:solidFill>
            </a:endParaRPr>
          </a:p>
          <a:p>
            <a:pPr marL="742950" lvl="1" indent="-285750">
              <a:lnSpc>
                <a:spcPct val="150000"/>
              </a:lnSpc>
              <a:spcBef>
                <a:spcPct val="20000"/>
              </a:spcBef>
              <a:buFontTx/>
              <a:buChar char="–"/>
            </a:pPr>
            <a:r>
              <a:rPr lang="en-US" altLang="zh-CN" sz="2200">
                <a:solidFill>
                  <a:schemeClr val="tx1"/>
                </a:solidFill>
              </a:rPr>
              <a:t>Is user mention?</a:t>
            </a:r>
            <a:endParaRPr lang="en-US" altLang="zh-CN" sz="2200" i="0">
              <a:solidFill>
                <a:schemeClr val="tx1"/>
              </a:solidFill>
            </a:endParaRPr>
          </a:p>
        </p:txBody>
      </p:sp>
    </p:spTree>
  </p:cSld>
  <p:clrMapOvr>
    <a:masterClrMapping/>
  </p:clrMapOvr>
  <p:transition spd="slow" advTm="2768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56" name="Rectangle 3"/>
          <p:cNvSpPr>
            <a:spLocks noChangeArrowheads="1"/>
          </p:cNvSpPr>
          <p:nvPr/>
        </p:nvSpPr>
        <p:spPr bwMode="auto">
          <a:xfrm>
            <a:off x="609600" y="1524000"/>
            <a:ext cx="8382000" cy="1143000"/>
          </a:xfrm>
          <a:prstGeom prst="rect">
            <a:avLst/>
          </a:prstGeom>
          <a:noFill/>
          <a:ln w="9525">
            <a:noFill/>
            <a:miter lim="800000"/>
            <a:headEnd/>
            <a:tailEnd/>
          </a:ln>
        </p:spPr>
        <p:txBody>
          <a:bodyPr/>
          <a:lstStyle/>
          <a:p>
            <a:pPr marL="342900" indent="-342900">
              <a:spcBef>
                <a:spcPct val="20000"/>
              </a:spcBef>
            </a:pPr>
            <a:r>
              <a:rPr lang="en-US" altLang="zh-CN" i="0">
                <a:solidFill>
                  <a:schemeClr val="tx1"/>
                </a:solidFill>
              </a:rPr>
              <a:t>Among world’s most visited websites by Alexa</a:t>
            </a:r>
          </a:p>
          <a:p>
            <a:pPr marL="342900" indent="-342900">
              <a:spcBef>
                <a:spcPct val="20000"/>
              </a:spcBef>
            </a:pPr>
            <a:r>
              <a:rPr lang="en-US" altLang="zh-CN" sz="1600" i="0">
                <a:solidFill>
                  <a:schemeClr val="tx1"/>
                </a:solidFill>
                <a:hlinkClick r:id="rId4"/>
              </a:rPr>
              <a:t>http://afrodigit.com/visited-websites-world/</a:t>
            </a:r>
            <a:r>
              <a:rPr lang="en-US" altLang="zh-CN" sz="1600" i="0">
                <a:solidFill>
                  <a:schemeClr val="tx1"/>
                </a:solidFill>
              </a:rPr>
              <a:t> </a:t>
            </a:r>
          </a:p>
          <a:p>
            <a:pPr marL="342900" indent="-342900">
              <a:spcBef>
                <a:spcPct val="20000"/>
              </a:spcBef>
              <a:buFontTx/>
              <a:buChar char="•"/>
            </a:pPr>
            <a:endParaRPr lang="en-US" altLang="zh-CN" sz="1600" i="0">
              <a:solidFill>
                <a:schemeClr val="tx1"/>
              </a:solidFill>
            </a:endParaRPr>
          </a:p>
        </p:txBody>
      </p:sp>
      <p:sp>
        <p:nvSpPr>
          <p:cNvPr id="82947" name="Title 1"/>
          <p:cNvSpPr>
            <a:spLocks noGrp="1"/>
          </p:cNvSpPr>
          <p:nvPr>
            <p:ph type="title" idx="4294967295"/>
          </p:nvPr>
        </p:nvSpPr>
        <p:spPr>
          <a:xfrm>
            <a:off x="457200" y="0"/>
            <a:ext cx="8229600" cy="1143000"/>
          </a:xfrm>
        </p:spPr>
        <p:txBody>
          <a:bodyPr/>
          <a:lstStyle/>
          <a:p>
            <a:r>
              <a:rPr lang="en-US" altLang="zh-CN" smtClean="0"/>
              <a:t>Background</a:t>
            </a:r>
          </a:p>
        </p:txBody>
      </p:sp>
      <p:sp>
        <p:nvSpPr>
          <p:cNvPr id="82948" name="Slide Number Placeholder 3"/>
          <p:cNvSpPr txBox="1">
            <a:spLocks noGrp="1"/>
          </p:cNvSpPr>
          <p:nvPr/>
        </p:nvSpPr>
        <p:spPr bwMode="auto">
          <a:xfrm>
            <a:off x="6553200" y="6626225"/>
            <a:ext cx="2133600" cy="476250"/>
          </a:xfrm>
          <a:prstGeom prst="rect">
            <a:avLst/>
          </a:prstGeom>
          <a:noFill/>
          <a:ln w="9525">
            <a:noFill/>
            <a:miter lim="800000"/>
            <a:headEnd/>
            <a:tailEnd/>
          </a:ln>
        </p:spPr>
        <p:txBody>
          <a:bodyPr/>
          <a:lstStyle/>
          <a:p>
            <a:pPr algn="r"/>
            <a:fld id="{47A9394F-E0E1-49C2-B9E2-3FA65D27B4FC}" type="slidenum">
              <a:rPr lang="en-US" altLang="zh-CN" sz="1400" i="0">
                <a:solidFill>
                  <a:schemeClr val="tx1"/>
                </a:solidFill>
              </a:rPr>
              <a:pPr algn="r"/>
              <a:t>2</a:t>
            </a:fld>
            <a:endParaRPr lang="en-US" altLang="zh-CN" sz="1400" i="0">
              <a:solidFill>
                <a:schemeClr val="tx1"/>
              </a:solidFill>
            </a:endParaRPr>
          </a:p>
        </p:txBody>
      </p:sp>
      <p:pic>
        <p:nvPicPr>
          <p:cNvPr id="5" name="Picture 4"/>
          <p:cNvPicPr>
            <a:picLocks noChangeAspect="1"/>
          </p:cNvPicPr>
          <p:nvPr/>
        </p:nvPicPr>
        <p:blipFill>
          <a:blip r:embed="rId5"/>
          <a:srcRect/>
          <a:stretch>
            <a:fillRect/>
          </a:stretch>
        </p:blipFill>
        <p:spPr bwMode="auto">
          <a:xfrm>
            <a:off x="762000" y="2514600"/>
            <a:ext cx="1066800" cy="1066800"/>
          </a:xfrm>
          <a:prstGeom prst="rect">
            <a:avLst/>
          </a:prstGeom>
          <a:noFill/>
          <a:ln w="9525">
            <a:noFill/>
            <a:miter lim="800000"/>
            <a:headEnd/>
            <a:tailEnd/>
          </a:ln>
        </p:spPr>
      </p:pic>
      <p:pic>
        <p:nvPicPr>
          <p:cNvPr id="6" name="Picture 5"/>
          <p:cNvPicPr>
            <a:picLocks noChangeAspect="1"/>
          </p:cNvPicPr>
          <p:nvPr/>
        </p:nvPicPr>
        <p:blipFill>
          <a:blip r:embed="rId6"/>
          <a:srcRect/>
          <a:stretch>
            <a:fillRect/>
          </a:stretch>
        </p:blipFill>
        <p:spPr bwMode="auto">
          <a:xfrm>
            <a:off x="762000" y="3810000"/>
            <a:ext cx="1100138" cy="1100138"/>
          </a:xfrm>
          <a:prstGeom prst="rect">
            <a:avLst/>
          </a:prstGeom>
          <a:noFill/>
          <a:ln w="9525">
            <a:noFill/>
            <a:miter lim="800000"/>
            <a:headEnd/>
            <a:tailEnd/>
          </a:ln>
        </p:spPr>
      </p:pic>
      <p:pic>
        <p:nvPicPr>
          <p:cNvPr id="9" name="Picture 8"/>
          <p:cNvPicPr>
            <a:picLocks noChangeAspect="1"/>
          </p:cNvPicPr>
          <p:nvPr/>
        </p:nvPicPr>
        <p:blipFill>
          <a:blip r:embed="rId7"/>
          <a:srcRect/>
          <a:stretch>
            <a:fillRect/>
          </a:stretch>
        </p:blipFill>
        <p:spPr bwMode="auto">
          <a:xfrm>
            <a:off x="685800" y="5105400"/>
            <a:ext cx="1219200" cy="1219200"/>
          </a:xfrm>
          <a:prstGeom prst="rect">
            <a:avLst/>
          </a:prstGeom>
          <a:noFill/>
          <a:ln w="9525">
            <a:noFill/>
            <a:miter lim="800000"/>
            <a:headEnd/>
            <a:tailEnd/>
          </a:ln>
        </p:spPr>
      </p:pic>
      <p:sp>
        <p:nvSpPr>
          <p:cNvPr id="82957" name="Rectangle 3"/>
          <p:cNvSpPr>
            <a:spLocks noChangeArrowheads="1"/>
          </p:cNvSpPr>
          <p:nvPr/>
        </p:nvSpPr>
        <p:spPr bwMode="auto">
          <a:xfrm>
            <a:off x="1828800" y="2514600"/>
            <a:ext cx="7315200" cy="1219200"/>
          </a:xfrm>
          <a:prstGeom prst="rect">
            <a:avLst/>
          </a:prstGeom>
          <a:noFill/>
          <a:ln w="9525">
            <a:noFill/>
            <a:miter lim="800000"/>
            <a:headEnd/>
            <a:tailEnd/>
          </a:ln>
        </p:spPr>
        <p:txBody>
          <a:bodyPr/>
          <a:lstStyle/>
          <a:p>
            <a:pPr marL="342900" indent="-342900">
              <a:spcBef>
                <a:spcPct val="20000"/>
              </a:spcBef>
            </a:pPr>
            <a:r>
              <a:rPr lang="en-US" altLang="zh-CN" b="1" i="0">
                <a:solidFill>
                  <a:schemeClr val="tx1"/>
                </a:solidFill>
              </a:rPr>
              <a:t>2</a:t>
            </a:r>
          </a:p>
          <a:p>
            <a:pPr marL="342900" indent="-342900">
              <a:spcBef>
                <a:spcPct val="20000"/>
              </a:spcBef>
            </a:pPr>
            <a:r>
              <a:rPr lang="en-US" altLang="zh-CN" i="0">
                <a:solidFill>
                  <a:schemeClr val="tx1"/>
                </a:solidFill>
              </a:rPr>
              <a:t>1.35 billion monthly active users by Jul 2014</a:t>
            </a:r>
          </a:p>
          <a:p>
            <a:pPr marL="342900" indent="-342900">
              <a:spcBef>
                <a:spcPct val="20000"/>
              </a:spcBef>
            </a:pPr>
            <a:endParaRPr lang="en-US" altLang="zh-CN" i="0">
              <a:solidFill>
                <a:schemeClr val="tx1"/>
              </a:solidFill>
            </a:endParaRPr>
          </a:p>
        </p:txBody>
      </p:sp>
      <p:sp>
        <p:nvSpPr>
          <p:cNvPr id="82958" name="Rectangle 3"/>
          <p:cNvSpPr>
            <a:spLocks noChangeArrowheads="1"/>
          </p:cNvSpPr>
          <p:nvPr/>
        </p:nvSpPr>
        <p:spPr bwMode="auto">
          <a:xfrm>
            <a:off x="1828800" y="3810000"/>
            <a:ext cx="7315200" cy="1219200"/>
          </a:xfrm>
          <a:prstGeom prst="rect">
            <a:avLst/>
          </a:prstGeom>
          <a:noFill/>
          <a:ln w="9525">
            <a:noFill/>
            <a:miter lim="800000"/>
            <a:headEnd/>
            <a:tailEnd/>
          </a:ln>
        </p:spPr>
        <p:txBody>
          <a:bodyPr/>
          <a:lstStyle/>
          <a:p>
            <a:pPr marL="342900" indent="-342900">
              <a:spcBef>
                <a:spcPct val="20000"/>
              </a:spcBef>
            </a:pPr>
            <a:r>
              <a:rPr lang="en-US" altLang="zh-CN" b="1" i="0">
                <a:solidFill>
                  <a:schemeClr val="tx1"/>
                </a:solidFill>
              </a:rPr>
              <a:t>10</a:t>
            </a:r>
          </a:p>
          <a:p>
            <a:pPr marL="342900" indent="-342900">
              <a:spcBef>
                <a:spcPct val="20000"/>
              </a:spcBef>
            </a:pPr>
            <a:r>
              <a:rPr lang="en-US" altLang="zh-CN" i="0">
                <a:solidFill>
                  <a:schemeClr val="tx1"/>
                </a:solidFill>
              </a:rPr>
              <a:t>284 million users by Oct 2014</a:t>
            </a:r>
          </a:p>
          <a:p>
            <a:pPr marL="342900" indent="-342900">
              <a:spcBef>
                <a:spcPct val="20000"/>
              </a:spcBef>
            </a:pPr>
            <a:endParaRPr lang="en-US" altLang="zh-CN" i="0">
              <a:solidFill>
                <a:schemeClr val="tx1"/>
              </a:solidFill>
            </a:endParaRPr>
          </a:p>
        </p:txBody>
      </p:sp>
      <p:sp>
        <p:nvSpPr>
          <p:cNvPr id="82959" name="Rectangle 3"/>
          <p:cNvSpPr>
            <a:spLocks noChangeArrowheads="1"/>
          </p:cNvSpPr>
          <p:nvPr/>
        </p:nvSpPr>
        <p:spPr bwMode="auto">
          <a:xfrm>
            <a:off x="1828800" y="5105400"/>
            <a:ext cx="7315200" cy="1219200"/>
          </a:xfrm>
          <a:prstGeom prst="rect">
            <a:avLst/>
          </a:prstGeom>
          <a:noFill/>
          <a:ln w="9525">
            <a:noFill/>
            <a:miter lim="800000"/>
            <a:headEnd/>
            <a:tailEnd/>
          </a:ln>
        </p:spPr>
        <p:txBody>
          <a:bodyPr/>
          <a:lstStyle/>
          <a:p>
            <a:pPr marL="342900" indent="-342900">
              <a:spcBef>
                <a:spcPct val="20000"/>
              </a:spcBef>
            </a:pPr>
            <a:r>
              <a:rPr lang="en-US" altLang="zh-CN" b="1" i="0">
                <a:solidFill>
                  <a:schemeClr val="tx1"/>
                </a:solidFill>
              </a:rPr>
              <a:t>14</a:t>
            </a:r>
          </a:p>
          <a:p>
            <a:pPr marL="342900" indent="-342900">
              <a:spcBef>
                <a:spcPct val="20000"/>
              </a:spcBef>
            </a:pPr>
            <a:r>
              <a:rPr lang="en-US" altLang="zh-CN" i="0">
                <a:solidFill>
                  <a:schemeClr val="tx1"/>
                </a:solidFill>
              </a:rPr>
              <a:t>332 million users by Nov 2014</a:t>
            </a:r>
          </a:p>
          <a:p>
            <a:pPr marL="342900" indent="-342900">
              <a:spcBef>
                <a:spcPct val="20000"/>
              </a:spcBef>
            </a:pPr>
            <a:endParaRPr lang="en-US" altLang="zh-CN" i="0">
              <a:solidFill>
                <a:schemeClr val="tx1"/>
              </a:solidFill>
            </a:endParaRPr>
          </a:p>
        </p:txBody>
      </p:sp>
    </p:spTree>
    <p:custDataLst>
      <p:tags r:id="rId1"/>
    </p:custDataLst>
  </p:cSld>
  <p:clrMapOvr>
    <a:masterClrMapping/>
  </p:clrMapOvr>
  <p:transition spd="slow" advTm="5540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12"/>
          </p:nvPr>
        </p:nvSpPr>
        <p:spPr>
          <a:noFill/>
        </p:spPr>
        <p:txBody>
          <a:bodyPr/>
          <a:lstStyle/>
          <a:p>
            <a:fld id="{AEC1ECC0-2B59-422A-A9CF-304DA1A8594D}" type="slidenum">
              <a:rPr lang="en-US" altLang="zh-CN" smtClean="0">
                <a:latin typeface="Arial" charset="0"/>
                <a:ea typeface="宋体" charset="-122"/>
              </a:rPr>
              <a:pPr/>
              <a:t>20</a:t>
            </a:fld>
            <a:endParaRPr lang="en-US" altLang="zh-CN" smtClean="0">
              <a:latin typeface="Arial" charset="0"/>
              <a:ea typeface="宋体" charset="-122"/>
            </a:endParaRPr>
          </a:p>
        </p:txBody>
      </p:sp>
      <p:sp>
        <p:nvSpPr>
          <p:cNvPr id="6246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09B36556-026C-4D4B-BC87-C895E83FC4CA}" type="slidenum">
              <a:rPr lang="en-US" altLang="zh-CN" sz="1400" i="0">
                <a:solidFill>
                  <a:schemeClr val="tx1"/>
                </a:solidFill>
              </a:rPr>
              <a:pPr algn="r"/>
              <a:t>20</a:t>
            </a:fld>
            <a:endParaRPr lang="en-US" altLang="zh-CN" sz="1400" i="0">
              <a:solidFill>
                <a:schemeClr val="tx1"/>
              </a:solidFill>
            </a:endParaRPr>
          </a:p>
        </p:txBody>
      </p:sp>
      <p:sp>
        <p:nvSpPr>
          <p:cNvPr id="273412" name="Rectangle 3"/>
          <p:cNvSpPr>
            <a:spLocks noGrp="1" noChangeArrowheads="1"/>
          </p:cNvSpPr>
          <p:nvPr>
            <p:ph type="body" idx="4294967295"/>
          </p:nvPr>
        </p:nvSpPr>
        <p:spPr>
          <a:xfrm>
            <a:off x="762000" y="1417638"/>
            <a:ext cx="8229600" cy="4297362"/>
          </a:xfrm>
        </p:spPr>
        <p:txBody>
          <a:bodyPr/>
          <a:lstStyle/>
          <a:p>
            <a:pPr eaLnBrk="1" hangingPunct="1">
              <a:lnSpc>
                <a:spcPct val="120000"/>
              </a:lnSpc>
              <a:defRPr/>
            </a:pPr>
            <a:r>
              <a:rPr lang="en-US" altLang="zh-CN" sz="2800" dirty="0" smtClean="0">
                <a:solidFill>
                  <a:schemeClr val="bg1">
                    <a:lumMod val="50000"/>
                  </a:schemeClr>
                </a:solidFill>
              </a:rPr>
              <a:t>Spam template generation without the need for invariant substring.</a:t>
            </a:r>
          </a:p>
          <a:p>
            <a:pPr eaLnBrk="1" hangingPunct="1">
              <a:lnSpc>
                <a:spcPct val="120000"/>
              </a:lnSpc>
              <a:defRPr/>
            </a:pPr>
            <a:endParaRPr lang="en-US" altLang="zh-CN" sz="2800" dirty="0" smtClean="0">
              <a:solidFill>
                <a:schemeClr val="bg1">
                  <a:lumMod val="50000"/>
                </a:schemeClr>
              </a:solidFill>
            </a:endParaRPr>
          </a:p>
          <a:p>
            <a:pPr eaLnBrk="1" hangingPunct="1">
              <a:lnSpc>
                <a:spcPct val="120000"/>
              </a:lnSpc>
              <a:defRPr/>
            </a:pPr>
            <a:r>
              <a:rPr lang="en-US" altLang="zh-CN" sz="2800" dirty="0" smtClean="0">
                <a:solidFill>
                  <a:schemeClr val="bg1">
                    <a:lumMod val="50000"/>
                  </a:schemeClr>
                </a:solidFill>
              </a:rPr>
              <a:t>Automated noise labeling to identify and exclude noise words from template generation.</a:t>
            </a:r>
          </a:p>
          <a:p>
            <a:pPr eaLnBrk="1" hangingPunct="1">
              <a:lnSpc>
                <a:spcPct val="120000"/>
              </a:lnSpc>
              <a:defRPr/>
            </a:pPr>
            <a:endParaRPr lang="en-US" altLang="zh-CN" sz="2800" dirty="0" smtClean="0"/>
          </a:p>
          <a:p>
            <a:pPr eaLnBrk="1" hangingPunct="1">
              <a:lnSpc>
                <a:spcPct val="120000"/>
              </a:lnSpc>
              <a:defRPr/>
            </a:pPr>
            <a:r>
              <a:rPr lang="en-US" altLang="zh-CN" sz="2800" b="1" dirty="0"/>
              <a:t>Cluster and refine for mixture of spam campaigns.</a:t>
            </a:r>
          </a:p>
        </p:txBody>
      </p:sp>
      <p:sp>
        <p:nvSpPr>
          <p:cNvPr id="62468" name="Rectangle 2"/>
          <p:cNvSpPr txBox="1">
            <a:spLocks noChangeArrowheads="1"/>
          </p:cNvSpPr>
          <p:nvPr/>
        </p:nvSpPr>
        <p:spPr bwMode="auto">
          <a:xfrm>
            <a:off x="4572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4400" i="0">
                <a:solidFill>
                  <a:schemeClr val="tx2"/>
                </a:solidFill>
              </a:rPr>
              <a:t>Solutions</a:t>
            </a:r>
          </a:p>
        </p:txBody>
      </p:sp>
    </p:spTree>
  </p:cSld>
  <p:clrMapOvr>
    <a:masterClrMapping/>
  </p:clrMapOvr>
  <p:transition spd="slow" advTm="2768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12"/>
          </p:nvPr>
        </p:nvSpPr>
        <p:spPr>
          <a:noFill/>
        </p:spPr>
        <p:txBody>
          <a:bodyPr/>
          <a:lstStyle/>
          <a:p>
            <a:fld id="{ED5D6227-50DD-4147-94D5-FEA2114A01B0}" type="slidenum">
              <a:rPr lang="en-US" altLang="zh-CN" smtClean="0">
                <a:latin typeface="Arial" charset="0"/>
                <a:ea typeface="宋体" charset="-122"/>
              </a:rPr>
              <a:pPr/>
              <a:t>21</a:t>
            </a:fld>
            <a:endParaRPr lang="en-US" altLang="zh-CN" smtClean="0">
              <a:latin typeface="Arial" charset="0"/>
              <a:ea typeface="宋体" charset="-122"/>
            </a:endParaRPr>
          </a:p>
        </p:txBody>
      </p:sp>
      <p:sp>
        <p:nvSpPr>
          <p:cNvPr id="64514"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0136B118-9C2C-40B0-AB15-6284163051C3}" type="slidenum">
              <a:rPr lang="en-US" altLang="zh-CN" sz="1400" i="0">
                <a:solidFill>
                  <a:schemeClr val="tx1"/>
                </a:solidFill>
              </a:rPr>
              <a:pPr algn="r"/>
              <a:t>21</a:t>
            </a:fld>
            <a:endParaRPr lang="en-US" altLang="zh-CN" sz="1400" i="0">
              <a:solidFill>
                <a:schemeClr val="tx1"/>
              </a:solidFill>
            </a:endParaRPr>
          </a:p>
        </p:txBody>
      </p:sp>
      <p:sp>
        <p:nvSpPr>
          <p:cNvPr id="273412" name="Rectangle 3"/>
          <p:cNvSpPr>
            <a:spLocks noGrp="1" noChangeArrowheads="1"/>
          </p:cNvSpPr>
          <p:nvPr>
            <p:ph type="body" idx="4294967295"/>
          </p:nvPr>
        </p:nvSpPr>
        <p:spPr>
          <a:xfrm>
            <a:off x="762000" y="1417638"/>
            <a:ext cx="8229600" cy="4297362"/>
          </a:xfrm>
        </p:spPr>
        <p:txBody>
          <a:bodyPr/>
          <a:lstStyle/>
          <a:p>
            <a:pPr eaLnBrk="1" hangingPunct="1">
              <a:defRPr/>
            </a:pPr>
            <a:r>
              <a:rPr lang="en-US" altLang="zh-CN" sz="2800" dirty="0" smtClean="0"/>
              <a:t>Problem: in realistic scenario the system observes the mixture of spam instantiating multiple templates, rather than a single one.</a:t>
            </a:r>
          </a:p>
          <a:p>
            <a:pPr eaLnBrk="1" hangingPunct="1">
              <a:defRPr/>
            </a:pPr>
            <a:r>
              <a:rPr lang="en-US" altLang="zh-CN" sz="2800" dirty="0" smtClean="0"/>
              <a:t>Solution:</a:t>
            </a:r>
          </a:p>
          <a:p>
            <a:pPr lvl="1" eaLnBrk="1" hangingPunct="1">
              <a:defRPr/>
            </a:pPr>
            <a:r>
              <a:rPr lang="en-US" altLang="zh-CN" sz="2400" dirty="0" smtClean="0"/>
              <a:t>Part 1, coarse pre-clustering, using standard clustering technique.</a:t>
            </a:r>
          </a:p>
          <a:p>
            <a:pPr lvl="1" eaLnBrk="1" hangingPunct="1">
              <a:defRPr/>
            </a:pPr>
            <a:r>
              <a:rPr lang="en-US" altLang="zh-CN" sz="2400" dirty="0" smtClean="0"/>
              <a:t>Part 2, refine the single campaign template generation process, by limiting the ratio of “</a:t>
            </a:r>
            <a:r>
              <a:rPr lang="en-US" sz="2400" kern="1200" dirty="0" smtClean="0">
                <a:solidFill>
                  <a:schemeClr val="dk1"/>
                </a:solidFill>
              </a:rPr>
              <a:t>ε</a:t>
            </a:r>
            <a:r>
              <a:rPr lang="en-US" altLang="zh-CN" sz="2400" dirty="0" smtClean="0"/>
              <a:t>” in the matrix to prune out “outlier” messages.</a:t>
            </a:r>
          </a:p>
          <a:p>
            <a:pPr marL="457200" lvl="1" indent="0" eaLnBrk="1" hangingPunct="1">
              <a:buFontTx/>
              <a:buNone/>
              <a:defRPr/>
            </a:pPr>
            <a:endParaRPr lang="en-US" altLang="zh-CN" sz="2400" dirty="0" smtClean="0"/>
          </a:p>
        </p:txBody>
      </p:sp>
      <p:sp>
        <p:nvSpPr>
          <p:cNvPr id="64516" name="Rectangle 2"/>
          <p:cNvSpPr txBox="1">
            <a:spLocks noChangeArrowheads="1"/>
          </p:cNvSpPr>
          <p:nvPr/>
        </p:nvSpPr>
        <p:spPr bwMode="auto">
          <a:xfrm>
            <a:off x="9144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600" i="0">
                <a:solidFill>
                  <a:schemeClr val="tx2"/>
                </a:solidFill>
              </a:rPr>
              <a:t>Multi-campaign Template Generation</a:t>
            </a:r>
          </a:p>
        </p:txBody>
      </p:sp>
    </p:spTree>
  </p:cSld>
  <p:clrMapOvr>
    <a:masterClrMapping/>
  </p:clrMapOvr>
  <p:transition spd="slow" advTm="2768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12"/>
          </p:nvPr>
        </p:nvSpPr>
        <p:spPr>
          <a:noFill/>
        </p:spPr>
        <p:txBody>
          <a:bodyPr/>
          <a:lstStyle/>
          <a:p>
            <a:fld id="{1B92BE76-ED9D-46AD-AE1F-FAB23BA260B0}" type="slidenum">
              <a:rPr lang="en-US" altLang="zh-CN" smtClean="0">
                <a:latin typeface="Arial" charset="0"/>
                <a:ea typeface="宋体" charset="-122"/>
              </a:rPr>
              <a:pPr/>
              <a:t>22</a:t>
            </a:fld>
            <a:endParaRPr lang="en-US" altLang="zh-CN" smtClean="0">
              <a:latin typeface="Arial" charset="0"/>
              <a:ea typeface="宋体" charset="-122"/>
            </a:endParaRPr>
          </a:p>
        </p:txBody>
      </p:sp>
      <p:sp>
        <p:nvSpPr>
          <p:cNvPr id="6656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F7199810-A1BE-448A-BC50-53653A4831D7}" type="slidenum">
              <a:rPr lang="en-US" altLang="zh-CN" sz="1400" i="0">
                <a:solidFill>
                  <a:schemeClr val="tx1"/>
                </a:solidFill>
              </a:rPr>
              <a:pPr algn="r"/>
              <a:t>22</a:t>
            </a:fld>
            <a:endParaRPr lang="en-US" altLang="zh-CN" sz="1400" i="0">
              <a:solidFill>
                <a:schemeClr val="tx1"/>
              </a:solidFill>
            </a:endParaRPr>
          </a:p>
        </p:txBody>
      </p:sp>
      <p:sp>
        <p:nvSpPr>
          <p:cNvPr id="66563" name="Rectangle 3"/>
          <p:cNvSpPr>
            <a:spLocks noGrp="1" noChangeArrowheads="1"/>
          </p:cNvSpPr>
          <p:nvPr>
            <p:ph type="body" idx="4294967295"/>
          </p:nvPr>
        </p:nvSpPr>
        <p:spPr>
          <a:xfrm>
            <a:off x="533400" y="5105400"/>
            <a:ext cx="8458200" cy="1447800"/>
          </a:xfrm>
        </p:spPr>
        <p:txBody>
          <a:bodyPr/>
          <a:lstStyle/>
          <a:p>
            <a:pPr eaLnBrk="1" hangingPunct="1"/>
            <a:r>
              <a:rPr lang="en-US" altLang="zh-CN" sz="2400" smtClean="0"/>
              <a:t>Real-time detection</a:t>
            </a:r>
          </a:p>
          <a:p>
            <a:pPr eaLnBrk="1" hangingPunct="1"/>
            <a:r>
              <a:rPr lang="en-US" altLang="zh-CN" sz="2400" smtClean="0"/>
              <a:t>The auxiliary spam filter supplies training spam samples</a:t>
            </a:r>
          </a:p>
        </p:txBody>
      </p:sp>
      <p:sp>
        <p:nvSpPr>
          <p:cNvPr id="66564" name="Rectangle 2"/>
          <p:cNvSpPr txBox="1">
            <a:spLocks noChangeArrowheads="1"/>
          </p:cNvSpPr>
          <p:nvPr/>
        </p:nvSpPr>
        <p:spPr bwMode="auto">
          <a:xfrm>
            <a:off x="1066800" y="0"/>
            <a:ext cx="8077200" cy="1143000"/>
          </a:xfrm>
          <a:prstGeom prst="rect">
            <a:avLst/>
          </a:prstGeom>
          <a:noFill/>
          <a:ln w="9525">
            <a:noFill/>
            <a:miter lim="800000"/>
            <a:headEnd/>
            <a:tailEnd/>
          </a:ln>
        </p:spPr>
        <p:txBody>
          <a:bodyPr anchor="ctr"/>
          <a:lstStyle/>
          <a:p>
            <a:pPr algn="ctr" eaLnBrk="0" hangingPunct="0">
              <a:lnSpc>
                <a:spcPct val="90000"/>
              </a:lnSpc>
            </a:pPr>
            <a:r>
              <a:rPr lang="en-US" altLang="zh-CN" sz="3000" i="0">
                <a:solidFill>
                  <a:schemeClr val="tx2"/>
                </a:solidFill>
              </a:rPr>
              <a:t>Recap: Template Generation/Matching Module</a:t>
            </a:r>
          </a:p>
        </p:txBody>
      </p:sp>
      <p:pic>
        <p:nvPicPr>
          <p:cNvPr id="66565" name="Picture 1"/>
          <p:cNvPicPr>
            <a:picLocks noChangeAspect="1"/>
          </p:cNvPicPr>
          <p:nvPr/>
        </p:nvPicPr>
        <p:blipFill>
          <a:blip r:embed="rId3"/>
          <a:srcRect/>
          <a:stretch>
            <a:fillRect/>
          </a:stretch>
        </p:blipFill>
        <p:spPr bwMode="auto">
          <a:xfrm>
            <a:off x="695325" y="1562100"/>
            <a:ext cx="7753350" cy="3314700"/>
          </a:xfrm>
          <a:prstGeom prst="rect">
            <a:avLst/>
          </a:prstGeom>
          <a:noFill/>
          <a:ln w="9525">
            <a:noFill/>
            <a:miter lim="800000"/>
            <a:headEnd/>
            <a:tailEnd/>
          </a:ln>
        </p:spPr>
      </p:pic>
    </p:spTree>
  </p:cSld>
  <p:clrMapOvr>
    <a:masterClrMapping/>
  </p:clrMapOvr>
  <p:transition spd="slow" advTm="2768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12"/>
          </p:nvPr>
        </p:nvSpPr>
        <p:spPr>
          <a:noFill/>
        </p:spPr>
        <p:txBody>
          <a:bodyPr/>
          <a:lstStyle/>
          <a:p>
            <a:fld id="{E9B1B0A7-924F-448D-A78B-547E13525F35}" type="slidenum">
              <a:rPr lang="en-US" altLang="zh-CN" smtClean="0">
                <a:latin typeface="Arial" charset="0"/>
                <a:ea typeface="宋体" charset="-122"/>
              </a:rPr>
              <a:pPr/>
              <a:t>23</a:t>
            </a:fld>
            <a:endParaRPr lang="en-US" altLang="zh-CN" smtClean="0">
              <a:latin typeface="Arial" charset="0"/>
              <a:ea typeface="宋体" charset="-122"/>
            </a:endParaRPr>
          </a:p>
        </p:txBody>
      </p:sp>
      <p:sp>
        <p:nvSpPr>
          <p:cNvPr id="6861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CC9331F9-554B-40AE-B1C0-E827311358DE}" type="slidenum">
              <a:rPr lang="en-US" altLang="zh-CN" sz="1400" i="0">
                <a:solidFill>
                  <a:schemeClr val="tx1"/>
                </a:solidFill>
              </a:rPr>
              <a:pPr algn="r"/>
              <a:t>23</a:t>
            </a:fld>
            <a:endParaRPr lang="en-US" altLang="zh-CN" sz="1400" i="0">
              <a:solidFill>
                <a:schemeClr val="tx1"/>
              </a:solidFill>
            </a:endParaRPr>
          </a:p>
        </p:txBody>
      </p:sp>
      <p:sp>
        <p:nvSpPr>
          <p:cNvPr id="68611" name="Rectangle 3"/>
          <p:cNvSpPr>
            <a:spLocks noGrp="1" noChangeArrowheads="1"/>
          </p:cNvSpPr>
          <p:nvPr>
            <p:ph type="body" idx="4294967295"/>
          </p:nvPr>
        </p:nvSpPr>
        <p:spPr>
          <a:xfrm>
            <a:off x="762000" y="1417638"/>
            <a:ext cx="8229600" cy="4297362"/>
          </a:xfrm>
        </p:spPr>
        <p:txBody>
          <a:bodyPr/>
          <a:lstStyle/>
          <a:p>
            <a:pPr eaLnBrk="1" hangingPunct="1"/>
            <a:r>
              <a:rPr lang="en-US" altLang="zh-CN" sz="2800" smtClean="0"/>
              <a:t>Dataset: </a:t>
            </a:r>
          </a:p>
          <a:p>
            <a:pPr lvl="1" eaLnBrk="1" hangingPunct="1"/>
            <a:r>
              <a:rPr lang="en-US" altLang="zh-CN" sz="2400" smtClean="0"/>
              <a:t>17M tweets generated between June 1, 2011 and July 21, 2011</a:t>
            </a:r>
          </a:p>
          <a:p>
            <a:pPr lvl="1" eaLnBrk="1" hangingPunct="1"/>
            <a:r>
              <a:rPr lang="en-US" altLang="zh-CN" sz="2400" smtClean="0"/>
              <a:t>558,706 spam tweets</a:t>
            </a:r>
          </a:p>
          <a:p>
            <a:pPr lvl="1" eaLnBrk="1" hangingPunct="1"/>
            <a:endParaRPr lang="en-US" altLang="zh-CN" sz="2400" smtClean="0"/>
          </a:p>
          <a:p>
            <a:pPr eaLnBrk="1" hangingPunct="1"/>
            <a:r>
              <a:rPr lang="en-US" altLang="zh-CN" sz="2800" smtClean="0"/>
              <a:t>Auxiliary spam filter: </a:t>
            </a:r>
          </a:p>
          <a:p>
            <a:pPr lvl="1" eaLnBrk="1" hangingPunct="1"/>
            <a:r>
              <a:rPr lang="en-US" altLang="zh-CN" sz="2400" smtClean="0"/>
              <a:t>The online campaign discovery module (introduced later)</a:t>
            </a:r>
          </a:p>
          <a:p>
            <a:pPr lvl="1" eaLnBrk="1" hangingPunct="1"/>
            <a:r>
              <a:rPr lang="en-US" altLang="zh-CN" sz="2400" smtClean="0"/>
              <a:t>63.3% TP rate, 0.27% FP rate</a:t>
            </a:r>
          </a:p>
        </p:txBody>
      </p:sp>
      <p:sp>
        <p:nvSpPr>
          <p:cNvPr id="68612" name="Rectangle 2"/>
          <p:cNvSpPr txBox="1">
            <a:spLocks noChangeArrowheads="1"/>
          </p:cNvSpPr>
          <p:nvPr/>
        </p:nvSpPr>
        <p:spPr bwMode="auto">
          <a:xfrm>
            <a:off x="9144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600" i="0">
                <a:solidFill>
                  <a:schemeClr val="tx2"/>
                </a:solidFill>
              </a:rPr>
              <a:t>Evaluation Results</a:t>
            </a:r>
          </a:p>
        </p:txBody>
      </p:sp>
    </p:spTree>
  </p:cSld>
  <p:clrMapOvr>
    <a:masterClrMapping/>
  </p:clrMapOvr>
  <p:transition spd="slow" advTm="2768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12"/>
          </p:nvPr>
        </p:nvSpPr>
        <p:spPr>
          <a:noFill/>
        </p:spPr>
        <p:txBody>
          <a:bodyPr/>
          <a:lstStyle/>
          <a:p>
            <a:fld id="{66FF3443-CA8C-430C-9C70-6FAD4E0705C1}" type="slidenum">
              <a:rPr lang="en-US" altLang="zh-CN" smtClean="0">
                <a:latin typeface="Arial" charset="0"/>
                <a:ea typeface="宋体" charset="-122"/>
              </a:rPr>
              <a:pPr/>
              <a:t>24</a:t>
            </a:fld>
            <a:endParaRPr lang="en-US" altLang="zh-CN" smtClean="0">
              <a:latin typeface="Arial" charset="0"/>
              <a:ea typeface="宋体" charset="-122"/>
            </a:endParaRPr>
          </a:p>
        </p:txBody>
      </p:sp>
      <p:sp>
        <p:nvSpPr>
          <p:cNvPr id="7065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63637183-2947-47BA-8513-5F29FCF4C1A4}" type="slidenum">
              <a:rPr lang="en-US" altLang="zh-CN" sz="1400" i="0">
                <a:solidFill>
                  <a:schemeClr val="tx1"/>
                </a:solidFill>
              </a:rPr>
              <a:pPr algn="r"/>
              <a:t>24</a:t>
            </a:fld>
            <a:endParaRPr lang="en-US" altLang="zh-CN" sz="1400" i="0">
              <a:solidFill>
                <a:schemeClr val="tx1"/>
              </a:solidFill>
            </a:endParaRPr>
          </a:p>
        </p:txBody>
      </p:sp>
      <p:sp>
        <p:nvSpPr>
          <p:cNvPr id="70659" name="Rectangle 2"/>
          <p:cNvSpPr txBox="1">
            <a:spLocks noChangeArrowheads="1"/>
          </p:cNvSpPr>
          <p:nvPr/>
        </p:nvSpPr>
        <p:spPr bwMode="auto">
          <a:xfrm>
            <a:off x="9144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600" i="0">
                <a:solidFill>
                  <a:schemeClr val="tx2"/>
                </a:solidFill>
              </a:rPr>
              <a:t>Detection Accuracy</a:t>
            </a:r>
          </a:p>
        </p:txBody>
      </p:sp>
      <p:graphicFrame>
        <p:nvGraphicFramePr>
          <p:cNvPr id="3" name="Table 2"/>
          <p:cNvGraphicFramePr>
            <a:graphicFrameLocks noGrp="1"/>
          </p:cNvGraphicFramePr>
          <p:nvPr>
            <p:extLst>
              <p:ext uri="{D42A27DB-BD31-4B8C-83A1-F6EECF244321}">
                <p14:modId xmlns:p14="http://schemas.microsoft.com/office/powerpoint/2010/main" val="1903519612"/>
              </p:ext>
            </p:extLst>
          </p:nvPr>
        </p:nvGraphicFramePr>
        <p:xfrm>
          <a:off x="533400" y="1739900"/>
          <a:ext cx="8001000" cy="4023360"/>
        </p:xfrm>
        <a:graphic>
          <a:graphicData uri="http://schemas.openxmlformats.org/drawingml/2006/table">
            <a:tbl>
              <a:tblPr firstRow="1" bandRow="1">
                <a:tableStyleId>{5C22544A-7EE6-4342-B048-85BDC9FD1C3A}</a:tableStyleId>
              </a:tblPr>
              <a:tblGrid>
                <a:gridCol w="2644140"/>
                <a:gridCol w="2057400"/>
                <a:gridCol w="1600200"/>
                <a:gridCol w="1699260"/>
              </a:tblGrid>
              <a:tr h="370840">
                <a:tc>
                  <a:txBody>
                    <a:bodyPr/>
                    <a:lstStyle/>
                    <a:p>
                      <a:r>
                        <a:rPr lang="en-US" sz="2400" dirty="0" smtClean="0">
                          <a:solidFill>
                            <a:schemeClr val="tx1"/>
                          </a:solidFill>
                        </a:rPr>
                        <a:t>Module</a:t>
                      </a:r>
                      <a:endParaRPr lang="en-US" sz="2400" dirty="0">
                        <a:solidFill>
                          <a:schemeClr val="tx1"/>
                        </a:solidFill>
                      </a:endParaRPr>
                    </a:p>
                  </a:txBody>
                  <a:tcPr/>
                </a:tc>
                <a:tc>
                  <a:txBody>
                    <a:bodyPr/>
                    <a:lstStyle/>
                    <a:p>
                      <a:r>
                        <a:rPr lang="en-US" sz="2400" dirty="0" smtClean="0">
                          <a:solidFill>
                            <a:schemeClr val="tx1"/>
                          </a:solidFill>
                        </a:rPr>
                        <a:t>Template Generation</a:t>
                      </a:r>
                      <a:endParaRPr lang="en-US" sz="2400" dirty="0">
                        <a:solidFill>
                          <a:schemeClr val="tx1"/>
                        </a:solidFill>
                      </a:endParaRPr>
                    </a:p>
                  </a:txBody>
                  <a:tcPr/>
                </a:tc>
                <a:tc>
                  <a:txBody>
                    <a:bodyPr/>
                    <a:lstStyle/>
                    <a:p>
                      <a:r>
                        <a:rPr lang="en-US" sz="2400" dirty="0" smtClean="0">
                          <a:solidFill>
                            <a:schemeClr val="tx1"/>
                          </a:solidFill>
                        </a:rPr>
                        <a:t>Auxiliary</a:t>
                      </a:r>
                      <a:r>
                        <a:rPr lang="en-US" sz="2400" baseline="0" dirty="0" smtClean="0">
                          <a:solidFill>
                            <a:schemeClr val="tx1"/>
                          </a:solidFill>
                        </a:rPr>
                        <a:t> Filter</a:t>
                      </a:r>
                      <a:endParaRPr lang="en-US" sz="2400" dirty="0">
                        <a:solidFill>
                          <a:schemeClr val="tx1"/>
                        </a:solidFill>
                      </a:endParaRPr>
                    </a:p>
                  </a:txBody>
                  <a:tcPr/>
                </a:tc>
                <a:tc>
                  <a:txBody>
                    <a:bodyPr/>
                    <a:lstStyle/>
                    <a:p>
                      <a:r>
                        <a:rPr lang="en-US" sz="2400" dirty="0" smtClean="0">
                          <a:solidFill>
                            <a:schemeClr val="tx1"/>
                          </a:solidFill>
                        </a:rPr>
                        <a:t>Combined</a:t>
                      </a:r>
                      <a:endParaRPr lang="en-US" sz="2400" dirty="0">
                        <a:solidFill>
                          <a:schemeClr val="tx1"/>
                        </a:solidFill>
                      </a:endParaRPr>
                    </a:p>
                  </a:txBody>
                  <a:tcPr/>
                </a:tc>
              </a:tr>
              <a:tr h="370840">
                <a:tc>
                  <a:txBody>
                    <a:bodyPr/>
                    <a:lstStyle/>
                    <a:p>
                      <a:r>
                        <a:rPr lang="en-US" sz="2400" b="1" dirty="0" smtClean="0">
                          <a:solidFill>
                            <a:schemeClr val="tx1"/>
                          </a:solidFill>
                        </a:rPr>
                        <a:t>Spam Category</a:t>
                      </a:r>
                      <a:endParaRPr lang="en-US" sz="2400" b="1" dirty="0">
                        <a:solidFill>
                          <a:schemeClr val="tx1"/>
                        </a:solidFill>
                      </a:endParaRPr>
                    </a:p>
                  </a:txBody>
                  <a:tcPr/>
                </a:tc>
                <a:tc>
                  <a:txBody>
                    <a:bodyPr/>
                    <a:lstStyle/>
                    <a:p>
                      <a:endParaRPr lang="en-US" sz="2400">
                        <a:solidFill>
                          <a:schemeClr val="tx1"/>
                        </a:solidFill>
                      </a:endParaRPr>
                    </a:p>
                  </a:txBody>
                  <a:tcPr/>
                </a:tc>
                <a:tc>
                  <a:txBody>
                    <a:bodyPr/>
                    <a:lstStyle/>
                    <a:p>
                      <a:endParaRPr lang="en-US" sz="2400" dirty="0">
                        <a:solidFill>
                          <a:schemeClr val="tx1"/>
                        </a:solidFill>
                      </a:endParaRPr>
                    </a:p>
                  </a:txBody>
                  <a:tcPr/>
                </a:tc>
                <a:tc>
                  <a:txBody>
                    <a:bodyPr/>
                    <a:lstStyle/>
                    <a:p>
                      <a:endParaRPr lang="en-US" sz="2400">
                        <a:solidFill>
                          <a:schemeClr val="tx1"/>
                        </a:solidFill>
                      </a:endParaRPr>
                    </a:p>
                  </a:txBody>
                  <a:tcPr/>
                </a:tc>
              </a:tr>
              <a:tr h="370840">
                <a:tc>
                  <a:txBody>
                    <a:bodyPr/>
                    <a:lstStyle/>
                    <a:p>
                      <a:r>
                        <a:rPr lang="en-US" sz="2400" dirty="0" smtClean="0">
                          <a:solidFill>
                            <a:srgbClr val="FF0000"/>
                          </a:solidFill>
                        </a:rPr>
                        <a:t>Template-based</a:t>
                      </a:r>
                      <a:endParaRPr lang="en-US" sz="2400" dirty="0">
                        <a:solidFill>
                          <a:srgbClr val="FF0000"/>
                        </a:solidFill>
                      </a:endParaRPr>
                    </a:p>
                  </a:txBody>
                  <a:tcPr/>
                </a:tc>
                <a:tc>
                  <a:txBody>
                    <a:bodyPr/>
                    <a:lstStyle/>
                    <a:p>
                      <a:r>
                        <a:rPr lang="en-US" sz="2400" dirty="0" smtClean="0">
                          <a:solidFill>
                            <a:schemeClr val="tx1"/>
                          </a:solidFill>
                        </a:rPr>
                        <a:t>95.7%</a:t>
                      </a:r>
                      <a:endParaRPr lang="en-US" sz="2400" dirty="0">
                        <a:solidFill>
                          <a:schemeClr val="tx1"/>
                        </a:solidFill>
                      </a:endParaRPr>
                    </a:p>
                  </a:txBody>
                  <a:tcPr/>
                </a:tc>
                <a:tc>
                  <a:txBody>
                    <a:bodyPr/>
                    <a:lstStyle/>
                    <a:p>
                      <a:r>
                        <a:rPr lang="en-US" sz="2400" dirty="0" smtClean="0">
                          <a:solidFill>
                            <a:schemeClr val="tx1"/>
                          </a:solidFill>
                        </a:rPr>
                        <a:t>70.1%</a:t>
                      </a:r>
                      <a:endParaRPr lang="en-US" sz="2400" dirty="0">
                        <a:solidFill>
                          <a:schemeClr val="tx1"/>
                        </a:solidFill>
                      </a:endParaRPr>
                    </a:p>
                  </a:txBody>
                  <a:tcPr/>
                </a:tc>
                <a:tc>
                  <a:txBody>
                    <a:bodyPr/>
                    <a:lstStyle/>
                    <a:p>
                      <a:r>
                        <a:rPr lang="en-US" sz="2400" dirty="0" smtClean="0">
                          <a:solidFill>
                            <a:schemeClr val="tx1"/>
                          </a:solidFill>
                        </a:rPr>
                        <a:t>98.4%</a:t>
                      </a:r>
                      <a:endParaRPr lang="en-US" sz="2400" dirty="0">
                        <a:solidFill>
                          <a:schemeClr val="tx1"/>
                        </a:solidFill>
                      </a:endParaRPr>
                    </a:p>
                  </a:txBody>
                  <a:tcPr/>
                </a:tc>
              </a:tr>
              <a:tr h="370840">
                <a:tc>
                  <a:txBody>
                    <a:bodyPr/>
                    <a:lstStyle/>
                    <a:p>
                      <a:r>
                        <a:rPr lang="en-US" sz="2400" dirty="0" smtClean="0">
                          <a:solidFill>
                            <a:schemeClr val="tx1"/>
                          </a:solidFill>
                        </a:rPr>
                        <a:t>Paraphrase</a:t>
                      </a:r>
                      <a:endParaRPr lang="en-US" sz="2400" dirty="0">
                        <a:solidFill>
                          <a:schemeClr val="tx1"/>
                        </a:solidFill>
                      </a:endParaRPr>
                    </a:p>
                  </a:txBody>
                  <a:tcPr/>
                </a:tc>
                <a:tc>
                  <a:txBody>
                    <a:bodyPr/>
                    <a:lstStyle/>
                    <a:p>
                      <a:r>
                        <a:rPr lang="en-US" sz="2400" dirty="0" smtClean="0">
                          <a:solidFill>
                            <a:schemeClr val="tx1"/>
                          </a:solidFill>
                        </a:rPr>
                        <a:t>51.0%</a:t>
                      </a:r>
                      <a:endParaRPr lang="en-US" sz="2400" dirty="0">
                        <a:solidFill>
                          <a:schemeClr val="tx1"/>
                        </a:solidFill>
                      </a:endParaRPr>
                    </a:p>
                  </a:txBody>
                  <a:tcPr/>
                </a:tc>
                <a:tc>
                  <a:txBody>
                    <a:bodyPr/>
                    <a:lstStyle/>
                    <a:p>
                      <a:r>
                        <a:rPr lang="en-US" sz="2400" dirty="0" smtClean="0">
                          <a:solidFill>
                            <a:schemeClr val="tx1"/>
                          </a:solidFill>
                        </a:rPr>
                        <a:t>51.4%</a:t>
                      </a:r>
                      <a:endParaRPr lang="en-US" sz="2400" dirty="0">
                        <a:solidFill>
                          <a:schemeClr val="tx1"/>
                        </a:solidFill>
                      </a:endParaRPr>
                    </a:p>
                  </a:txBody>
                  <a:tcPr/>
                </a:tc>
                <a:tc>
                  <a:txBody>
                    <a:bodyPr/>
                    <a:lstStyle/>
                    <a:p>
                      <a:r>
                        <a:rPr lang="en-US" sz="2400" dirty="0" smtClean="0">
                          <a:solidFill>
                            <a:schemeClr val="tx1"/>
                          </a:solidFill>
                        </a:rPr>
                        <a:t>70.1%</a:t>
                      </a:r>
                      <a:endParaRPr lang="en-US" sz="2400" dirty="0">
                        <a:solidFill>
                          <a:schemeClr val="tx1"/>
                        </a:solidFill>
                      </a:endParaRPr>
                    </a:p>
                  </a:txBody>
                  <a:tcPr/>
                </a:tc>
              </a:tr>
              <a:tr h="370840">
                <a:tc>
                  <a:txBody>
                    <a:bodyPr/>
                    <a:lstStyle/>
                    <a:p>
                      <a:r>
                        <a:rPr lang="en-US" sz="2400" dirty="0" smtClean="0">
                          <a:solidFill>
                            <a:schemeClr val="tx1"/>
                          </a:solidFill>
                        </a:rPr>
                        <a:t>No-content</a:t>
                      </a:r>
                      <a:endParaRPr lang="en-US" sz="2400" dirty="0">
                        <a:solidFill>
                          <a:schemeClr val="tx1"/>
                        </a:solidFill>
                      </a:endParaRPr>
                    </a:p>
                  </a:txBody>
                  <a:tcPr/>
                </a:tc>
                <a:tc>
                  <a:txBody>
                    <a:bodyPr/>
                    <a:lstStyle/>
                    <a:p>
                      <a:r>
                        <a:rPr lang="en-US" sz="2400" dirty="0" smtClean="0">
                          <a:solidFill>
                            <a:schemeClr val="tx1"/>
                          </a:solidFill>
                        </a:rPr>
                        <a:t>73.8%</a:t>
                      </a:r>
                      <a:endParaRPr lang="en-US" sz="2400" dirty="0">
                        <a:solidFill>
                          <a:schemeClr val="tx1"/>
                        </a:solidFill>
                      </a:endParaRPr>
                    </a:p>
                  </a:txBody>
                  <a:tcPr/>
                </a:tc>
                <a:tc>
                  <a:txBody>
                    <a:bodyPr/>
                    <a:lstStyle/>
                    <a:p>
                      <a:r>
                        <a:rPr lang="en-US" sz="2400" dirty="0" smtClean="0">
                          <a:solidFill>
                            <a:schemeClr val="tx1"/>
                          </a:solidFill>
                        </a:rPr>
                        <a:t>67.0%</a:t>
                      </a:r>
                      <a:endParaRPr lang="en-US" sz="2400" dirty="0">
                        <a:solidFill>
                          <a:schemeClr val="tx1"/>
                        </a:solidFill>
                      </a:endParaRPr>
                    </a:p>
                  </a:txBody>
                  <a:tcPr/>
                </a:tc>
                <a:tc>
                  <a:txBody>
                    <a:bodyPr/>
                    <a:lstStyle/>
                    <a:p>
                      <a:r>
                        <a:rPr lang="en-US" sz="2400" dirty="0" smtClean="0">
                          <a:solidFill>
                            <a:schemeClr val="tx1"/>
                          </a:solidFill>
                        </a:rPr>
                        <a:t>83.1%</a:t>
                      </a:r>
                      <a:endParaRPr lang="en-US" sz="2400" dirty="0">
                        <a:solidFill>
                          <a:schemeClr val="tx1"/>
                        </a:solidFill>
                      </a:endParaRPr>
                    </a:p>
                  </a:txBody>
                  <a:tcPr/>
                </a:tc>
              </a:tr>
              <a:tr h="370840">
                <a:tc>
                  <a:txBody>
                    <a:bodyPr/>
                    <a:lstStyle/>
                    <a:p>
                      <a:r>
                        <a:rPr lang="en-US" sz="2400" dirty="0" smtClean="0">
                          <a:solidFill>
                            <a:schemeClr val="tx1"/>
                          </a:solidFill>
                        </a:rPr>
                        <a:t>Others</a:t>
                      </a:r>
                      <a:endParaRPr lang="en-US" sz="2400" dirty="0">
                        <a:solidFill>
                          <a:schemeClr val="tx1"/>
                        </a:solidFill>
                      </a:endParaRPr>
                    </a:p>
                  </a:txBody>
                  <a:tcPr/>
                </a:tc>
                <a:tc>
                  <a:txBody>
                    <a:bodyPr/>
                    <a:lstStyle/>
                    <a:p>
                      <a:r>
                        <a:rPr lang="en-US" sz="2400" dirty="0" smtClean="0">
                          <a:solidFill>
                            <a:schemeClr val="tx1"/>
                          </a:solidFill>
                        </a:rPr>
                        <a:t>18.4%</a:t>
                      </a:r>
                      <a:endParaRPr lang="en-US" sz="2400" dirty="0">
                        <a:solidFill>
                          <a:schemeClr val="tx1"/>
                        </a:solidFill>
                      </a:endParaRPr>
                    </a:p>
                  </a:txBody>
                  <a:tcPr/>
                </a:tc>
                <a:tc>
                  <a:txBody>
                    <a:bodyPr/>
                    <a:lstStyle/>
                    <a:p>
                      <a:r>
                        <a:rPr lang="en-US" sz="2400" dirty="0" smtClean="0">
                          <a:solidFill>
                            <a:schemeClr val="tx1"/>
                          </a:solidFill>
                        </a:rPr>
                        <a:t>43.2%</a:t>
                      </a:r>
                      <a:endParaRPr lang="en-US" sz="2400" dirty="0">
                        <a:solidFill>
                          <a:schemeClr val="tx1"/>
                        </a:solidFill>
                      </a:endParaRPr>
                    </a:p>
                  </a:txBody>
                  <a:tcPr/>
                </a:tc>
                <a:tc>
                  <a:txBody>
                    <a:bodyPr/>
                    <a:lstStyle/>
                    <a:p>
                      <a:r>
                        <a:rPr lang="en-US" sz="2400" dirty="0" smtClean="0">
                          <a:solidFill>
                            <a:schemeClr val="tx1"/>
                          </a:solidFill>
                        </a:rPr>
                        <a:t>44.7%</a:t>
                      </a:r>
                      <a:endParaRPr lang="en-US" sz="2400" dirty="0">
                        <a:solidFill>
                          <a:schemeClr val="tx1"/>
                        </a:solidFill>
                      </a:endParaRPr>
                    </a:p>
                  </a:txBody>
                  <a:tcPr/>
                </a:tc>
              </a:tr>
              <a:tr h="370840">
                <a:tc>
                  <a:txBody>
                    <a:bodyPr/>
                    <a:lstStyle/>
                    <a:p>
                      <a:r>
                        <a:rPr lang="en-US" sz="2400" dirty="0" smtClean="0">
                          <a:solidFill>
                            <a:schemeClr val="tx1"/>
                          </a:solidFill>
                        </a:rPr>
                        <a:t>Overall TP</a:t>
                      </a:r>
                      <a:endParaRPr lang="en-US" sz="2400" dirty="0">
                        <a:solidFill>
                          <a:schemeClr val="tx1"/>
                        </a:solidFill>
                      </a:endParaRPr>
                    </a:p>
                  </a:txBody>
                  <a:tcPr/>
                </a:tc>
                <a:tc>
                  <a:txBody>
                    <a:bodyPr/>
                    <a:lstStyle/>
                    <a:p>
                      <a:r>
                        <a:rPr lang="en-US" sz="2400" dirty="0" smtClean="0">
                          <a:solidFill>
                            <a:schemeClr val="tx1"/>
                          </a:solidFill>
                        </a:rPr>
                        <a:t>76.2%</a:t>
                      </a:r>
                      <a:endParaRPr lang="en-US" sz="2400" dirty="0">
                        <a:solidFill>
                          <a:schemeClr val="tx1"/>
                        </a:solidFill>
                      </a:endParaRPr>
                    </a:p>
                  </a:txBody>
                  <a:tcPr/>
                </a:tc>
                <a:tc>
                  <a:txBody>
                    <a:bodyPr/>
                    <a:lstStyle/>
                    <a:p>
                      <a:r>
                        <a:rPr lang="en-US" sz="2400" dirty="0" smtClean="0">
                          <a:solidFill>
                            <a:schemeClr val="tx1"/>
                          </a:solidFill>
                        </a:rPr>
                        <a:t>63.3%</a:t>
                      </a:r>
                      <a:endParaRPr lang="en-US" sz="2400" dirty="0">
                        <a:solidFill>
                          <a:schemeClr val="tx1"/>
                        </a:solidFill>
                      </a:endParaRPr>
                    </a:p>
                  </a:txBody>
                  <a:tcPr/>
                </a:tc>
                <a:tc>
                  <a:txBody>
                    <a:bodyPr/>
                    <a:lstStyle/>
                    <a:p>
                      <a:r>
                        <a:rPr lang="en-US" sz="2400" dirty="0" smtClean="0">
                          <a:solidFill>
                            <a:schemeClr val="tx1"/>
                          </a:solidFill>
                        </a:rPr>
                        <a:t>85.4%</a:t>
                      </a:r>
                      <a:endParaRPr lang="en-US" sz="2400" dirty="0">
                        <a:solidFill>
                          <a:schemeClr val="tx1"/>
                        </a:solidFill>
                      </a:endParaRPr>
                    </a:p>
                  </a:txBody>
                  <a:tcPr/>
                </a:tc>
              </a:tr>
              <a:tr h="370840">
                <a:tc>
                  <a:txBody>
                    <a:bodyPr/>
                    <a:lstStyle/>
                    <a:p>
                      <a:r>
                        <a:rPr lang="en-US" sz="2400" dirty="0" smtClean="0">
                          <a:solidFill>
                            <a:schemeClr val="tx1"/>
                          </a:solidFill>
                        </a:rPr>
                        <a:t>FP</a:t>
                      </a:r>
                      <a:endParaRPr lang="en-US" sz="2400" dirty="0">
                        <a:solidFill>
                          <a:schemeClr val="tx1"/>
                        </a:solidFill>
                      </a:endParaRPr>
                    </a:p>
                  </a:txBody>
                  <a:tcPr/>
                </a:tc>
                <a:tc>
                  <a:txBody>
                    <a:bodyPr/>
                    <a:lstStyle/>
                    <a:p>
                      <a:r>
                        <a:rPr lang="en-US" sz="2400" dirty="0" smtClean="0">
                          <a:solidFill>
                            <a:schemeClr val="tx1"/>
                          </a:solidFill>
                        </a:rPr>
                        <a:t>0.12%</a:t>
                      </a:r>
                      <a:endParaRPr lang="en-US" sz="2400" dirty="0">
                        <a:solidFill>
                          <a:schemeClr val="tx1"/>
                        </a:solidFill>
                      </a:endParaRPr>
                    </a:p>
                  </a:txBody>
                  <a:tcPr/>
                </a:tc>
                <a:tc>
                  <a:txBody>
                    <a:bodyPr/>
                    <a:lstStyle/>
                    <a:p>
                      <a:r>
                        <a:rPr lang="en-US" sz="2400" dirty="0" smtClean="0">
                          <a:solidFill>
                            <a:schemeClr val="tx1"/>
                          </a:solidFill>
                        </a:rPr>
                        <a:t>0.27%</a:t>
                      </a:r>
                      <a:endParaRPr lang="en-US" sz="2400" dirty="0">
                        <a:solidFill>
                          <a:schemeClr val="tx1"/>
                        </a:solidFill>
                      </a:endParaRPr>
                    </a:p>
                  </a:txBody>
                  <a:tcPr/>
                </a:tc>
                <a:tc>
                  <a:txBody>
                    <a:bodyPr/>
                    <a:lstStyle/>
                    <a:p>
                      <a:r>
                        <a:rPr lang="en-US" sz="2400" dirty="0" smtClean="0">
                          <a:solidFill>
                            <a:schemeClr val="tx1"/>
                          </a:solidFill>
                        </a:rPr>
                        <a:t>0.33%</a:t>
                      </a:r>
                      <a:endParaRPr lang="en-US" sz="2400" dirty="0">
                        <a:solidFill>
                          <a:schemeClr val="tx1"/>
                        </a:solidFill>
                      </a:endParaRPr>
                    </a:p>
                  </a:txBody>
                  <a:tcPr/>
                </a:tc>
              </a:tr>
            </a:tbl>
          </a:graphicData>
        </a:graphic>
      </p:graphicFrame>
      <p:cxnSp>
        <p:nvCxnSpPr>
          <p:cNvPr id="70707" name="Straight Connector 5"/>
          <p:cNvCxnSpPr>
            <a:cxnSpLocks noChangeShapeType="1"/>
          </p:cNvCxnSpPr>
          <p:nvPr/>
        </p:nvCxnSpPr>
        <p:spPr bwMode="auto">
          <a:xfrm>
            <a:off x="533400" y="4800600"/>
            <a:ext cx="8001000" cy="0"/>
          </a:xfrm>
          <a:prstGeom prst="line">
            <a:avLst/>
          </a:prstGeom>
          <a:noFill/>
          <a:ln w="50800" algn="ctr">
            <a:solidFill>
              <a:schemeClr val="tx1"/>
            </a:solidFill>
            <a:round/>
            <a:headEnd/>
            <a:tailEnd/>
          </a:ln>
        </p:spPr>
      </p:cxnSp>
      <p:cxnSp>
        <p:nvCxnSpPr>
          <p:cNvPr id="70708" name="Straight Connector 12"/>
          <p:cNvCxnSpPr>
            <a:cxnSpLocks noChangeShapeType="1"/>
          </p:cNvCxnSpPr>
          <p:nvPr/>
        </p:nvCxnSpPr>
        <p:spPr bwMode="auto">
          <a:xfrm>
            <a:off x="533400" y="2590800"/>
            <a:ext cx="8001000" cy="0"/>
          </a:xfrm>
          <a:prstGeom prst="line">
            <a:avLst/>
          </a:prstGeom>
          <a:noFill/>
          <a:ln w="50800" algn="ctr">
            <a:solidFill>
              <a:schemeClr val="tx1"/>
            </a:solidFill>
            <a:round/>
            <a:headEnd/>
            <a:tailEnd/>
          </a:ln>
        </p:spPr>
      </p:cxnSp>
    </p:spTree>
  </p:cSld>
  <p:clrMapOvr>
    <a:masterClrMapping/>
  </p:clrMapOvr>
  <p:transition spd="slow" advTm="2768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12"/>
          </p:nvPr>
        </p:nvSpPr>
        <p:spPr>
          <a:noFill/>
        </p:spPr>
        <p:txBody>
          <a:bodyPr/>
          <a:lstStyle/>
          <a:p>
            <a:fld id="{9D74C6CF-F697-4B8C-BB3D-EF6F9CF43944}" type="slidenum">
              <a:rPr lang="en-US" altLang="zh-CN" smtClean="0">
                <a:latin typeface="Arial" charset="0"/>
                <a:ea typeface="宋体" charset="-122"/>
              </a:rPr>
              <a:pPr/>
              <a:t>25</a:t>
            </a:fld>
            <a:endParaRPr lang="en-US" altLang="zh-CN" smtClean="0">
              <a:latin typeface="Arial" charset="0"/>
              <a:ea typeface="宋体" charset="-122"/>
            </a:endParaRPr>
          </a:p>
        </p:txBody>
      </p:sp>
      <p:sp>
        <p:nvSpPr>
          <p:cNvPr id="7270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3E07DB0C-C016-4010-A228-697E9F699858}" type="slidenum">
              <a:rPr lang="en-US" altLang="zh-CN" sz="1400" i="0">
                <a:solidFill>
                  <a:schemeClr val="tx1"/>
                </a:solidFill>
              </a:rPr>
              <a:pPr algn="r"/>
              <a:t>25</a:t>
            </a:fld>
            <a:endParaRPr lang="en-US" altLang="zh-CN" sz="1400" i="0">
              <a:solidFill>
                <a:schemeClr val="tx1"/>
              </a:solidFill>
            </a:endParaRPr>
          </a:p>
        </p:txBody>
      </p:sp>
      <p:sp>
        <p:nvSpPr>
          <p:cNvPr id="72707" name="Rectangle 3"/>
          <p:cNvSpPr>
            <a:spLocks noGrp="1" noChangeArrowheads="1"/>
          </p:cNvSpPr>
          <p:nvPr>
            <p:ph type="body" idx="4294967295"/>
          </p:nvPr>
        </p:nvSpPr>
        <p:spPr>
          <a:xfrm>
            <a:off x="609600" y="1905000"/>
            <a:ext cx="8229600" cy="1066800"/>
          </a:xfrm>
        </p:spPr>
        <p:txBody>
          <a:bodyPr/>
          <a:lstStyle/>
          <a:p>
            <a:pPr marL="0" indent="0" eaLnBrk="1" hangingPunct="1">
              <a:buFontTx/>
              <a:buNone/>
            </a:pPr>
            <a:r>
              <a:rPr lang="en-US" altLang="zh-CN" sz="2500" smtClean="0"/>
              <a:t>Top 5 generated templates with the most matching spam:</a:t>
            </a:r>
          </a:p>
          <a:p>
            <a:pPr marL="457200" lvl="1" indent="0" eaLnBrk="1" hangingPunct="1">
              <a:buFontTx/>
              <a:buNone/>
            </a:pPr>
            <a:endParaRPr lang="en-US" altLang="zh-CN" sz="2500" smtClean="0"/>
          </a:p>
        </p:txBody>
      </p:sp>
      <p:sp>
        <p:nvSpPr>
          <p:cNvPr id="72708" name="Rectangle 2"/>
          <p:cNvSpPr txBox="1">
            <a:spLocks noChangeArrowheads="1"/>
          </p:cNvSpPr>
          <p:nvPr/>
        </p:nvSpPr>
        <p:spPr bwMode="auto">
          <a:xfrm>
            <a:off x="9144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600" i="0">
                <a:solidFill>
                  <a:schemeClr val="tx2"/>
                </a:solidFill>
              </a:rPr>
              <a:t>Generated Template Example</a:t>
            </a:r>
          </a:p>
        </p:txBody>
      </p:sp>
      <p:graphicFrame>
        <p:nvGraphicFramePr>
          <p:cNvPr id="3" name="Table 2"/>
          <p:cNvGraphicFramePr>
            <a:graphicFrameLocks noGrp="1"/>
          </p:cNvGraphicFramePr>
          <p:nvPr/>
        </p:nvGraphicFramePr>
        <p:xfrm>
          <a:off x="381000" y="2687638"/>
          <a:ext cx="8610600" cy="3596640"/>
        </p:xfrm>
        <a:graphic>
          <a:graphicData uri="http://schemas.openxmlformats.org/drawingml/2006/table">
            <a:tbl>
              <a:tblPr firstRow="1" bandRow="1">
                <a:tableStyleId>{22838BEF-8BB2-4498-84A7-C5851F593DF1}</a:tableStyleId>
              </a:tblPr>
              <a:tblGrid>
                <a:gridCol w="1003178"/>
                <a:gridCol w="7607422"/>
              </a:tblGrid>
              <a:tr h="370840">
                <a:tc>
                  <a:txBody>
                    <a:bodyPr/>
                    <a:lstStyle/>
                    <a:p>
                      <a:r>
                        <a:rPr lang="en-US" sz="2000" dirty="0" smtClean="0"/>
                        <a:t>Spam #</a:t>
                      </a:r>
                      <a:endParaRPr lang="en-US" sz="2000" dirty="0"/>
                    </a:p>
                  </a:txBody>
                  <a:tcPr marL="0" marR="0"/>
                </a:tc>
                <a:tc>
                  <a:txBody>
                    <a:bodyPr/>
                    <a:lstStyle/>
                    <a:p>
                      <a:pPr algn="ctr"/>
                      <a:r>
                        <a:rPr lang="en-US" sz="2000" dirty="0" smtClean="0"/>
                        <a:t>Template</a:t>
                      </a:r>
                      <a:endParaRPr lang="en-US" sz="2000" dirty="0"/>
                    </a:p>
                  </a:txBody>
                  <a:tcPr marL="0" marR="0"/>
                </a:tc>
              </a:tr>
              <a:tr h="370840">
                <a:tc>
                  <a:txBody>
                    <a:bodyPr/>
                    <a:lstStyle/>
                    <a:p>
                      <a:r>
                        <a:rPr lang="en-US" sz="2000" dirty="0" smtClean="0"/>
                        <a:t>11.1%</a:t>
                      </a:r>
                      <a:endParaRPr lang="en-US" sz="2000" dirty="0"/>
                    </a:p>
                  </a:txBody>
                  <a:tcPr marL="0" marR="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 (I </a:t>
                      </a:r>
                      <a:r>
                        <a:rPr lang="en-US" sz="2000" dirty="0" err="1" smtClean="0"/>
                        <a:t>wager|My</a:t>
                      </a:r>
                      <a:r>
                        <a:rPr lang="en-US" sz="2000" dirty="0" smtClean="0"/>
                        <a:t> my ,) </a:t>
                      </a:r>
                      <a:r>
                        <a:rPr lang="en-US" sz="2000" kern="1200" dirty="0" smtClean="0">
                          <a:solidFill>
                            <a:schemeClr val="dk1"/>
                          </a:solidFill>
                          <a:effectLst/>
                          <a:latin typeface="+mn-lt"/>
                          <a:ea typeface="+mn-ea"/>
                          <a:cs typeface="+mn-cs"/>
                        </a:rPr>
                        <a:t>you (</a:t>
                      </a:r>
                      <a:r>
                        <a:rPr lang="en-US" sz="2000" kern="1200" dirty="0" err="1" smtClean="0">
                          <a:solidFill>
                            <a:schemeClr val="dk1"/>
                          </a:solidFill>
                          <a:effectLst/>
                          <a:latin typeface="+mn-lt"/>
                          <a:ea typeface="+mn-ea"/>
                          <a:cs typeface="+mn-cs"/>
                        </a:rPr>
                        <a:t>cannot|ε</a:t>
                      </a:r>
                      <a:r>
                        <a:rPr lang="en-US" sz="2000" kern="1200" dirty="0" smtClean="0">
                          <a:solidFill>
                            <a:schemeClr val="dk1"/>
                          </a:solidFill>
                          <a:effectLst/>
                          <a:latin typeface="+mn-lt"/>
                          <a:ea typeface="+mn-ea"/>
                          <a:cs typeface="+mn-cs"/>
                        </a:rPr>
                        <a:t>) (</a:t>
                      </a:r>
                      <a:r>
                        <a:rPr lang="en-US" sz="2000" kern="1200" dirty="0" err="1" smtClean="0">
                          <a:solidFill>
                            <a:schemeClr val="dk1"/>
                          </a:solidFill>
                          <a:effectLst/>
                          <a:latin typeface="+mn-lt"/>
                          <a:ea typeface="+mn-ea"/>
                          <a:cs typeface="+mn-cs"/>
                        </a:rPr>
                        <a:t>ε|defeat</a:t>
                      </a:r>
                      <a:r>
                        <a:rPr lang="en-US" sz="2000" kern="1200" dirty="0" smtClean="0">
                          <a:solidFill>
                            <a:schemeClr val="dk1"/>
                          </a:solidFill>
                          <a:effectLst/>
                          <a:latin typeface="+mn-lt"/>
                          <a:ea typeface="+mn-ea"/>
                          <a:cs typeface="+mn-cs"/>
                        </a:rPr>
                        <a:t>) this \. URL .* $</a:t>
                      </a:r>
                    </a:p>
                  </a:txBody>
                  <a:tcPr marL="0" marR="0"/>
                </a:tc>
              </a:tr>
              <a:tr h="370840">
                <a:tc>
                  <a:txBody>
                    <a:bodyPr/>
                    <a:lstStyle/>
                    <a:p>
                      <a:r>
                        <a:rPr lang="en-US" sz="2000" dirty="0" smtClean="0"/>
                        <a:t>7.2%</a:t>
                      </a:r>
                      <a:endParaRPr lang="en-US" sz="2000" dirty="0"/>
                    </a:p>
                  </a:txBody>
                  <a:tcPr marL="0" marR="0"/>
                </a:tc>
                <a:tc>
                  <a:txBody>
                    <a:bodyPr/>
                    <a:lstStyle/>
                    <a:p>
                      <a:r>
                        <a:rPr lang="en-US" sz="2000" dirty="0" smtClean="0"/>
                        <a:t>^ The (</a:t>
                      </a:r>
                      <a:r>
                        <a:rPr lang="en-US" sz="2000" kern="1200" dirty="0" err="1" smtClean="0">
                          <a:solidFill>
                            <a:schemeClr val="dk1"/>
                          </a:solidFill>
                          <a:effectLst/>
                          <a:latin typeface="+mn-lt"/>
                          <a:ea typeface="+mn-ea"/>
                          <a:cs typeface="+mn-cs"/>
                        </a:rPr>
                        <a:t>ε|folks|people</a:t>
                      </a:r>
                      <a:r>
                        <a:rPr lang="en-US" sz="2000" kern="1200" dirty="0" smtClean="0">
                          <a:solidFill>
                            <a:schemeClr val="dk1"/>
                          </a:solidFill>
                          <a:effectLst/>
                          <a:latin typeface="+mn-lt"/>
                          <a:ea typeface="+mn-ea"/>
                          <a:cs typeface="+mn-cs"/>
                        </a:rPr>
                        <a:t>) at my (</a:t>
                      </a:r>
                      <a:r>
                        <a:rPr lang="en-US" sz="2000" kern="1200" dirty="0" err="1" smtClean="0">
                          <a:solidFill>
                            <a:schemeClr val="dk1"/>
                          </a:solidFill>
                          <a:effectLst/>
                          <a:latin typeface="+mn-lt"/>
                          <a:ea typeface="+mn-ea"/>
                          <a:cs typeface="+mn-cs"/>
                        </a:rPr>
                        <a:t>ε|place|location</a:t>
                      </a:r>
                      <a:r>
                        <a:rPr lang="en-US" sz="2000" kern="1200" dirty="0" smtClean="0">
                          <a:solidFill>
                            <a:schemeClr val="dk1"/>
                          </a:solidFill>
                          <a:effectLst/>
                          <a:latin typeface="+mn-lt"/>
                          <a:ea typeface="+mn-ea"/>
                          <a:cs typeface="+mn-cs"/>
                        </a:rPr>
                        <a:t>) are groveling for this ! URL .* $</a:t>
                      </a:r>
                      <a:endParaRPr lang="en-US" sz="2000" dirty="0"/>
                    </a:p>
                  </a:txBody>
                  <a:tcPr marL="0" marR="0"/>
                </a:tc>
              </a:tr>
              <a:tr h="370840">
                <a:tc>
                  <a:txBody>
                    <a:bodyPr/>
                    <a:lstStyle/>
                    <a:p>
                      <a:r>
                        <a:rPr lang="en-US" sz="2000" dirty="0" smtClean="0"/>
                        <a:t>6.4%</a:t>
                      </a:r>
                      <a:endParaRPr lang="en-US" sz="2000" dirty="0"/>
                    </a:p>
                  </a:txBody>
                  <a:tcPr marL="0" marR="0"/>
                </a:tc>
                <a:tc>
                  <a:txBody>
                    <a:bodyPr/>
                    <a:lstStyle/>
                    <a:p>
                      <a:r>
                        <a:rPr lang="en-US" sz="2000" dirty="0" smtClean="0"/>
                        <a:t>^ You (will </a:t>
                      </a:r>
                      <a:r>
                        <a:rPr lang="en-US" sz="2000" dirty="0" err="1" smtClean="0"/>
                        <a:t>not|won’t|</a:t>
                      </a:r>
                      <a:r>
                        <a:rPr lang="en-US" sz="2000" kern="1200" dirty="0" err="1" smtClean="0">
                          <a:solidFill>
                            <a:schemeClr val="dk1"/>
                          </a:solidFill>
                          <a:effectLst/>
                          <a:latin typeface="+mn-lt"/>
                          <a:ea typeface="+mn-ea"/>
                          <a:cs typeface="+mn-cs"/>
                        </a:rPr>
                        <a:t>ε</a:t>
                      </a:r>
                      <a:r>
                        <a:rPr lang="en-US" sz="2000" dirty="0" smtClean="0"/>
                        <a:t>) (</a:t>
                      </a:r>
                      <a:r>
                        <a:rPr lang="en-US" sz="2000" kern="1200" dirty="0" err="1" smtClean="0">
                          <a:solidFill>
                            <a:schemeClr val="dk1"/>
                          </a:solidFill>
                          <a:effectLst/>
                          <a:latin typeface="+mn-lt"/>
                          <a:ea typeface="+mn-ea"/>
                          <a:cs typeface="+mn-cs"/>
                        </a:rPr>
                        <a:t>ε|think|believe</a:t>
                      </a:r>
                      <a:r>
                        <a:rPr lang="en-US" sz="2000" kern="1200" dirty="0" smtClean="0">
                          <a:solidFill>
                            <a:schemeClr val="dk1"/>
                          </a:solidFill>
                          <a:effectLst/>
                          <a:latin typeface="+mn-lt"/>
                          <a:ea typeface="+mn-ea"/>
                          <a:cs typeface="+mn-cs"/>
                        </a:rPr>
                        <a:t>) this \. The (</a:t>
                      </a:r>
                      <a:r>
                        <a:rPr lang="en-US" sz="2000" kern="1200" dirty="0" err="1" smtClean="0">
                          <a:solidFill>
                            <a:schemeClr val="dk1"/>
                          </a:solidFill>
                          <a:effectLst/>
                          <a:latin typeface="+mn-lt"/>
                          <a:ea typeface="+mn-ea"/>
                          <a:cs typeface="+mn-cs"/>
                        </a:rPr>
                        <a:t>ε|best|greatest</a:t>
                      </a:r>
                      <a:r>
                        <a:rPr lang="en-US" sz="2000" kern="1200" dirty="0" smtClean="0">
                          <a:solidFill>
                            <a:schemeClr val="dk1"/>
                          </a:solidFill>
                          <a:effectLst/>
                          <a:latin typeface="+mn-lt"/>
                          <a:ea typeface="+mn-ea"/>
                          <a:cs typeface="+mn-cs"/>
                        </a:rPr>
                        <a:t>) (</a:t>
                      </a:r>
                      <a:r>
                        <a:rPr lang="en-US" sz="2000" kern="1200" dirty="0" err="1" smtClean="0">
                          <a:solidFill>
                            <a:schemeClr val="dk1"/>
                          </a:solidFill>
                          <a:effectLst/>
                          <a:latin typeface="+mn-lt"/>
                          <a:ea typeface="+mn-ea"/>
                          <a:cs typeface="+mn-cs"/>
                        </a:rPr>
                        <a:t>thing|factor|ε</a:t>
                      </a:r>
                      <a:r>
                        <a:rPr lang="en-US" sz="2000" kern="1200" dirty="0" smtClean="0">
                          <a:solidFill>
                            <a:schemeClr val="dk1"/>
                          </a:solidFill>
                          <a:effectLst/>
                          <a:latin typeface="+mn-lt"/>
                          <a:ea typeface="+mn-ea"/>
                          <a:cs typeface="+mn-cs"/>
                        </a:rPr>
                        <a:t>) (</a:t>
                      </a:r>
                      <a:r>
                        <a:rPr lang="en-US" sz="2000" kern="1200" dirty="0" err="1" smtClean="0">
                          <a:solidFill>
                            <a:schemeClr val="dk1"/>
                          </a:solidFill>
                          <a:effectLst/>
                          <a:latin typeface="+mn-lt"/>
                          <a:ea typeface="+mn-ea"/>
                          <a:cs typeface="+mn-cs"/>
                        </a:rPr>
                        <a:t>because|since</a:t>
                      </a:r>
                      <a:r>
                        <a:rPr lang="en-US" sz="2000" kern="1200" dirty="0" smtClean="0">
                          <a:solidFill>
                            <a:schemeClr val="dk1"/>
                          </a:solidFill>
                          <a:effectLst/>
                          <a:latin typeface="+mn-lt"/>
                          <a:ea typeface="+mn-ea"/>
                          <a:cs typeface="+mn-cs"/>
                        </a:rPr>
                        <a:t>) slice bread \. URL .* $</a:t>
                      </a:r>
                      <a:endParaRPr lang="en-US" sz="2000" dirty="0"/>
                    </a:p>
                  </a:txBody>
                  <a:tcPr marL="0" marR="0"/>
                </a:tc>
              </a:tr>
              <a:tr h="370840">
                <a:tc>
                  <a:txBody>
                    <a:bodyPr/>
                    <a:lstStyle/>
                    <a:p>
                      <a:r>
                        <a:rPr lang="en-US" sz="2000" dirty="0" smtClean="0"/>
                        <a:t>5.0%</a:t>
                      </a:r>
                      <a:endParaRPr lang="en-US" sz="2000" dirty="0"/>
                    </a:p>
                  </a:txBody>
                  <a:tcPr marL="0" marR="0"/>
                </a:tc>
                <a:tc>
                  <a:txBody>
                    <a:bodyPr/>
                    <a:lstStyle/>
                    <a:p>
                      <a:r>
                        <a:rPr lang="en-US" sz="2000" dirty="0" smtClean="0"/>
                        <a:t>^</a:t>
                      </a:r>
                      <a:r>
                        <a:rPr lang="en-US" sz="2000" baseline="0" dirty="0" smtClean="0"/>
                        <a:t> (</a:t>
                      </a:r>
                      <a:r>
                        <a:rPr lang="en-US" sz="2000" baseline="0" dirty="0" err="1" smtClean="0"/>
                        <a:t>Cool|Wow|Amazing</a:t>
                      </a:r>
                      <a:r>
                        <a:rPr lang="en-US" sz="2000" baseline="0" dirty="0" smtClean="0"/>
                        <a:t>)</a:t>
                      </a:r>
                      <a:r>
                        <a:rPr lang="en-US" sz="2000" kern="1200" dirty="0" smtClean="0">
                          <a:solidFill>
                            <a:schemeClr val="dk1"/>
                          </a:solidFill>
                          <a:effectLst/>
                          <a:latin typeface="+mn-lt"/>
                          <a:ea typeface="+mn-ea"/>
                          <a:cs typeface="+mn-cs"/>
                        </a:rPr>
                        <a:t> </a:t>
                      </a:r>
                      <a:r>
                        <a:rPr lang="en-US" sz="2000" baseline="0" dirty="0" smtClean="0"/>
                        <a:t>, I (by no </a:t>
                      </a:r>
                      <a:r>
                        <a:rPr lang="en-US" sz="2000" baseline="0" dirty="0" err="1" smtClean="0"/>
                        <a:t>means|in</a:t>
                      </a:r>
                      <a:r>
                        <a:rPr lang="en-US" sz="2000" baseline="0" dirty="0" smtClean="0"/>
                        <a:t> no way) (</a:t>
                      </a:r>
                      <a:r>
                        <a:rPr lang="en-US" sz="2000" baseline="0" dirty="0" err="1" smtClean="0"/>
                        <a:t>found|noticed</a:t>
                      </a:r>
                      <a:r>
                        <a:rPr lang="en-US" sz="2000" baseline="0" dirty="0" smtClean="0"/>
                        <a:t>) (</a:t>
                      </a:r>
                      <a:r>
                        <a:rPr lang="en-US" sz="2000" baseline="0" dirty="0" err="1" smtClean="0"/>
                        <a:t>people|anyone</a:t>
                      </a:r>
                      <a:r>
                        <a:rPr lang="en-US" sz="2000" baseline="0" dirty="0" smtClean="0"/>
                        <a:t>) (do </a:t>
                      </a:r>
                      <a:r>
                        <a:rPr lang="en-US" sz="2000" baseline="0" dirty="0" err="1" smtClean="0"/>
                        <a:t>that|</a:t>
                      </a:r>
                      <a:r>
                        <a:rPr lang="en-US" sz="2000" kern="1200" dirty="0" err="1" smtClean="0">
                          <a:solidFill>
                            <a:schemeClr val="dk1"/>
                          </a:solidFill>
                          <a:effectLst/>
                          <a:latin typeface="+mn-lt"/>
                          <a:ea typeface="+mn-ea"/>
                          <a:cs typeface="+mn-cs"/>
                        </a:rPr>
                        <a:t>ε</a:t>
                      </a:r>
                      <a:r>
                        <a:rPr lang="en-US" sz="2000" kern="1200" dirty="0" smtClean="0">
                          <a:solidFill>
                            <a:schemeClr val="dk1"/>
                          </a:solidFill>
                          <a:effectLst/>
                          <a:latin typeface="+mn-lt"/>
                          <a:ea typeface="+mn-ea"/>
                          <a:cs typeface="+mn-cs"/>
                        </a:rPr>
                        <a:t>) (just </a:t>
                      </a:r>
                      <a:r>
                        <a:rPr lang="en-US" sz="2000" kern="1200" dirty="0" err="1" smtClean="0">
                          <a:solidFill>
                            <a:schemeClr val="dk1"/>
                          </a:solidFill>
                          <a:effectLst/>
                          <a:latin typeface="+mn-lt"/>
                          <a:ea typeface="+mn-ea"/>
                          <a:cs typeface="+mn-cs"/>
                        </a:rPr>
                        <a:t>before|prior</a:t>
                      </a:r>
                      <a:r>
                        <a:rPr lang="en-US" sz="2000" kern="1200" dirty="0" smtClean="0">
                          <a:solidFill>
                            <a:schemeClr val="dk1"/>
                          </a:solidFill>
                          <a:effectLst/>
                          <a:latin typeface="+mn-lt"/>
                          <a:ea typeface="+mn-ea"/>
                          <a:cs typeface="+mn-cs"/>
                        </a:rPr>
                        <a:t> to)</a:t>
                      </a:r>
                      <a:r>
                        <a:rPr lang="en-US" sz="2000" kern="1200" baseline="0" dirty="0" smtClean="0">
                          <a:solidFill>
                            <a:schemeClr val="dk1"/>
                          </a:solidFill>
                          <a:effectLst/>
                          <a:latin typeface="+mn-lt"/>
                          <a:ea typeface="+mn-ea"/>
                          <a:cs typeface="+mn-cs"/>
                        </a:rPr>
                        <a:t> \. URL .* $</a:t>
                      </a:r>
                      <a:endParaRPr lang="en-US" sz="2000" dirty="0"/>
                    </a:p>
                  </a:txBody>
                  <a:tcPr marL="0" marR="0"/>
                </a:tc>
              </a:tr>
              <a:tr h="370840">
                <a:tc>
                  <a:txBody>
                    <a:bodyPr/>
                    <a:lstStyle/>
                    <a:p>
                      <a:r>
                        <a:rPr lang="en-US" sz="2000" dirty="0" smtClean="0"/>
                        <a:t>4.1%</a:t>
                      </a:r>
                      <a:endParaRPr lang="en-US" sz="2000" dirty="0"/>
                    </a:p>
                  </a:txBody>
                  <a:tcPr marL="0" marR="0"/>
                </a:tc>
                <a:tc>
                  <a:txBody>
                    <a:bodyPr/>
                    <a:lstStyle/>
                    <a:p>
                      <a:r>
                        <a:rPr lang="en-US" sz="2000" dirty="0" smtClean="0"/>
                        <a:t>^ You</a:t>
                      </a:r>
                      <a:r>
                        <a:rPr lang="en-US" sz="2000" baseline="0" dirty="0" smtClean="0"/>
                        <a:t> (will </a:t>
                      </a:r>
                      <a:r>
                        <a:rPr lang="en-US" sz="2000" baseline="0" dirty="0" err="1" smtClean="0"/>
                        <a:t>not|won’t|</a:t>
                      </a:r>
                      <a:r>
                        <a:rPr lang="en-US" sz="2000" kern="1200" dirty="0" err="1" smtClean="0">
                          <a:solidFill>
                            <a:schemeClr val="dk1"/>
                          </a:solidFill>
                          <a:effectLst/>
                          <a:latin typeface="+mn-lt"/>
                          <a:ea typeface="+mn-ea"/>
                          <a:cs typeface="+mn-cs"/>
                        </a:rPr>
                        <a:t>ε</a:t>
                      </a:r>
                      <a:r>
                        <a:rPr lang="en-US" sz="2000" kern="1200" dirty="0" smtClean="0">
                          <a:solidFill>
                            <a:schemeClr val="dk1"/>
                          </a:solidFill>
                          <a:effectLst/>
                          <a:latin typeface="+mn-lt"/>
                          <a:ea typeface="+mn-ea"/>
                          <a:cs typeface="+mn-cs"/>
                        </a:rPr>
                        <a:t>) (</a:t>
                      </a:r>
                      <a:r>
                        <a:rPr lang="en-US" sz="2000" kern="1200" dirty="0" err="1" smtClean="0">
                          <a:solidFill>
                            <a:schemeClr val="dk1"/>
                          </a:solidFill>
                          <a:effectLst/>
                          <a:latin typeface="+mn-lt"/>
                          <a:ea typeface="+mn-ea"/>
                          <a:cs typeface="+mn-cs"/>
                        </a:rPr>
                        <a:t>think|believe|ε</a:t>
                      </a:r>
                      <a:r>
                        <a:rPr lang="en-US" sz="2000" kern="1200" dirty="0" smtClean="0">
                          <a:solidFill>
                            <a:schemeClr val="dk1"/>
                          </a:solidFill>
                          <a:effectLst/>
                          <a:latin typeface="+mn-lt"/>
                          <a:ea typeface="+mn-ea"/>
                          <a:cs typeface="+mn-cs"/>
                        </a:rPr>
                        <a:t>) the (</a:t>
                      </a:r>
                      <a:r>
                        <a:rPr lang="en-US" sz="2000" kern="1200" dirty="0" err="1" smtClean="0">
                          <a:solidFill>
                            <a:schemeClr val="dk1"/>
                          </a:solidFill>
                          <a:effectLst/>
                          <a:latin typeface="+mn-lt"/>
                          <a:ea typeface="+mn-ea"/>
                          <a:cs typeface="+mn-cs"/>
                        </a:rPr>
                        <a:t>issues|points|things</a:t>
                      </a:r>
                      <a:r>
                        <a:rPr lang="en-US" sz="2000" kern="1200" dirty="0" smtClean="0">
                          <a:solidFill>
                            <a:schemeClr val="dk1"/>
                          </a:solidFill>
                          <a:effectLst/>
                          <a:latin typeface="+mn-lt"/>
                          <a:ea typeface="+mn-ea"/>
                          <a:cs typeface="+mn-cs"/>
                        </a:rPr>
                        <a:t>)</a:t>
                      </a:r>
                      <a:r>
                        <a:rPr lang="en-US" sz="2000" kern="1200" baseline="0" dirty="0" smtClean="0">
                          <a:solidFill>
                            <a:schemeClr val="dk1"/>
                          </a:solidFill>
                          <a:effectLst/>
                          <a:latin typeface="+mn-lt"/>
                          <a:ea typeface="+mn-ea"/>
                          <a:cs typeface="+mn-cs"/>
                        </a:rPr>
                        <a:t> they do on this (</a:t>
                      </a:r>
                      <a:r>
                        <a:rPr lang="en-US" sz="2000" kern="1200" baseline="0" dirty="0" err="1" smtClean="0">
                          <a:solidFill>
                            <a:schemeClr val="dk1"/>
                          </a:solidFill>
                          <a:effectLst/>
                          <a:latin typeface="+mn-lt"/>
                          <a:ea typeface="+mn-ea"/>
                          <a:cs typeface="+mn-cs"/>
                        </a:rPr>
                        <a:t>site|web</a:t>
                      </a:r>
                      <a:r>
                        <a:rPr lang="en-US" sz="2000" kern="1200" baseline="0" dirty="0" smtClean="0">
                          <a:solidFill>
                            <a:schemeClr val="dk1"/>
                          </a:solidFill>
                          <a:effectLst/>
                          <a:latin typeface="+mn-lt"/>
                          <a:ea typeface="+mn-ea"/>
                          <a:cs typeface="+mn-cs"/>
                        </a:rPr>
                        <a:t> </a:t>
                      </a:r>
                      <a:r>
                        <a:rPr lang="en-US" sz="2000" kern="1200" baseline="0" dirty="0" err="1" smtClean="0">
                          <a:solidFill>
                            <a:schemeClr val="dk1"/>
                          </a:solidFill>
                          <a:effectLst/>
                          <a:latin typeface="+mn-lt"/>
                          <a:ea typeface="+mn-ea"/>
                          <a:cs typeface="+mn-cs"/>
                        </a:rPr>
                        <a:t>page|web-site</a:t>
                      </a:r>
                      <a:r>
                        <a:rPr lang="en-US" sz="2000" kern="1200" baseline="0" dirty="0" smtClean="0">
                          <a:solidFill>
                            <a:schemeClr val="dk1"/>
                          </a:solidFill>
                          <a:effectLst/>
                          <a:latin typeface="+mn-lt"/>
                          <a:ea typeface="+mn-ea"/>
                          <a:cs typeface="+mn-cs"/>
                        </a:rPr>
                        <a:t>) \. URL .* $</a:t>
                      </a:r>
                      <a:endParaRPr lang="en-US" sz="2000" dirty="0"/>
                    </a:p>
                  </a:txBody>
                  <a:tcPr marL="0" marR="0"/>
                </a:tc>
              </a:tr>
            </a:tbl>
          </a:graphicData>
        </a:graphic>
      </p:graphicFrame>
    </p:spTree>
  </p:cSld>
  <p:clrMapOvr>
    <a:masterClrMapping/>
  </p:clrMapOvr>
  <p:transition spd="slow" advTm="2768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12"/>
          </p:nvPr>
        </p:nvSpPr>
        <p:spPr>
          <a:noFill/>
        </p:spPr>
        <p:txBody>
          <a:bodyPr/>
          <a:lstStyle/>
          <a:p>
            <a:fld id="{6635E6A4-3CE6-4B60-8F91-700710B6B6B7}" type="slidenum">
              <a:rPr lang="en-US" altLang="zh-CN" smtClean="0">
                <a:latin typeface="Arial" charset="0"/>
                <a:ea typeface="宋体" charset="-122"/>
              </a:rPr>
              <a:pPr/>
              <a:t>26</a:t>
            </a:fld>
            <a:endParaRPr lang="en-US" altLang="zh-CN" smtClean="0">
              <a:latin typeface="Arial" charset="0"/>
              <a:ea typeface="宋体" charset="-122"/>
            </a:endParaRPr>
          </a:p>
        </p:txBody>
      </p:sp>
      <p:sp>
        <p:nvSpPr>
          <p:cNvPr id="74754"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279C6C80-9434-49E7-8032-2B7580038FEB}" type="slidenum">
              <a:rPr lang="en-US" altLang="zh-CN" sz="1400" i="0">
                <a:solidFill>
                  <a:schemeClr val="tx1"/>
                </a:solidFill>
              </a:rPr>
              <a:pPr algn="r"/>
              <a:t>26</a:t>
            </a:fld>
            <a:endParaRPr lang="en-US" altLang="zh-CN" sz="1400" i="0">
              <a:solidFill>
                <a:schemeClr val="tx1"/>
              </a:solidFill>
            </a:endParaRPr>
          </a:p>
        </p:txBody>
      </p:sp>
      <p:sp>
        <p:nvSpPr>
          <p:cNvPr id="74755" name="Rectangle 3"/>
          <p:cNvSpPr>
            <a:spLocks noGrp="1" noChangeArrowheads="1"/>
          </p:cNvSpPr>
          <p:nvPr>
            <p:ph type="body" idx="4294967295"/>
          </p:nvPr>
        </p:nvSpPr>
        <p:spPr>
          <a:xfrm>
            <a:off x="228600" y="4953000"/>
            <a:ext cx="8534400" cy="1292225"/>
          </a:xfrm>
        </p:spPr>
        <p:txBody>
          <a:bodyPr/>
          <a:lstStyle/>
          <a:p>
            <a:pPr eaLnBrk="1" hangingPunct="1"/>
            <a:r>
              <a:rPr lang="en-US" altLang="zh-CN" sz="2400" dirty="0" smtClean="0"/>
              <a:t>Pick the top 5 campaigns</a:t>
            </a:r>
          </a:p>
          <a:p>
            <a:pPr eaLnBrk="1" hangingPunct="1"/>
            <a:r>
              <a:rPr lang="en-US" altLang="zh-CN" sz="2400" dirty="0" smtClean="0"/>
              <a:t>All </a:t>
            </a:r>
            <a:r>
              <a:rPr lang="en-US" altLang="zh-CN" sz="2400" dirty="0" smtClean="0"/>
              <a:t>campaigns achieve almost 100% detection rate with 0.15% of messages as training samples.</a:t>
            </a:r>
          </a:p>
          <a:p>
            <a:pPr eaLnBrk="1" hangingPunct="1"/>
            <a:r>
              <a:rPr lang="en-US" altLang="zh-CN" sz="2400" dirty="0" smtClean="0"/>
              <a:t>The system can react to newly emerged campaigns quickly.</a:t>
            </a:r>
          </a:p>
        </p:txBody>
      </p:sp>
      <p:sp>
        <p:nvSpPr>
          <p:cNvPr id="74756" name="Rectangle 2"/>
          <p:cNvSpPr txBox="1">
            <a:spLocks noChangeArrowheads="1"/>
          </p:cNvSpPr>
          <p:nvPr/>
        </p:nvSpPr>
        <p:spPr bwMode="auto">
          <a:xfrm>
            <a:off x="9144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600" i="0">
                <a:solidFill>
                  <a:schemeClr val="tx2"/>
                </a:solidFill>
              </a:rPr>
              <a:t>Sensitivity for New Campaigns</a:t>
            </a:r>
          </a:p>
        </p:txBody>
      </p:sp>
      <p:pic>
        <p:nvPicPr>
          <p:cNvPr id="74757" name="Picture 1"/>
          <p:cNvPicPr>
            <a:picLocks noChangeAspect="1"/>
          </p:cNvPicPr>
          <p:nvPr/>
        </p:nvPicPr>
        <p:blipFill>
          <a:blip r:embed="rId3"/>
          <a:srcRect/>
          <a:stretch>
            <a:fillRect/>
          </a:stretch>
        </p:blipFill>
        <p:spPr bwMode="auto">
          <a:xfrm>
            <a:off x="1311275" y="1219200"/>
            <a:ext cx="6613525" cy="3681413"/>
          </a:xfrm>
          <a:prstGeom prst="rect">
            <a:avLst/>
          </a:prstGeom>
          <a:noFill/>
          <a:ln w="9525">
            <a:noFill/>
            <a:miter lim="800000"/>
            <a:headEnd/>
            <a:tailEnd/>
          </a:ln>
        </p:spPr>
      </p:pic>
    </p:spTree>
  </p:cSld>
  <p:clrMapOvr>
    <a:masterClrMapping/>
  </p:clrMapOvr>
  <p:transition spd="slow" advTm="2768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12"/>
          </p:nvPr>
        </p:nvSpPr>
        <p:spPr>
          <a:noFill/>
        </p:spPr>
        <p:txBody>
          <a:bodyPr/>
          <a:lstStyle/>
          <a:p>
            <a:fld id="{C0CD8155-004F-45B9-9BFA-C5707A7F76CB}" type="slidenum">
              <a:rPr lang="en-US" altLang="zh-CN" smtClean="0">
                <a:latin typeface="Arial" charset="0"/>
                <a:ea typeface="宋体" charset="-122"/>
              </a:rPr>
              <a:pPr/>
              <a:t>27</a:t>
            </a:fld>
            <a:endParaRPr lang="en-US" altLang="zh-CN" smtClean="0">
              <a:latin typeface="Arial" charset="0"/>
              <a:ea typeface="宋体" charset="-122"/>
            </a:endParaRPr>
          </a:p>
        </p:txBody>
      </p:sp>
      <p:sp>
        <p:nvSpPr>
          <p:cNvPr id="7680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5362B28-7B98-4B77-9A52-3D66EE5106AC}" type="slidenum">
              <a:rPr lang="en-US" altLang="zh-CN" sz="1400" i="0">
                <a:solidFill>
                  <a:schemeClr val="tx1"/>
                </a:solidFill>
              </a:rPr>
              <a:pPr algn="r"/>
              <a:t>27</a:t>
            </a:fld>
            <a:endParaRPr lang="en-US" altLang="zh-CN" sz="1400" i="0">
              <a:solidFill>
                <a:schemeClr val="tx1"/>
              </a:solidFill>
            </a:endParaRPr>
          </a:p>
        </p:txBody>
      </p:sp>
      <p:sp>
        <p:nvSpPr>
          <p:cNvPr id="76803" name="Rectangle 3"/>
          <p:cNvSpPr>
            <a:spLocks noGrp="1" noChangeArrowheads="1"/>
          </p:cNvSpPr>
          <p:nvPr>
            <p:ph type="body" idx="4294967295"/>
          </p:nvPr>
        </p:nvSpPr>
        <p:spPr>
          <a:xfrm>
            <a:off x="228600" y="5105400"/>
            <a:ext cx="8686800" cy="1371600"/>
          </a:xfrm>
        </p:spPr>
        <p:txBody>
          <a:bodyPr/>
          <a:lstStyle/>
          <a:p>
            <a:pPr eaLnBrk="1" hangingPunct="1"/>
            <a:r>
              <a:rPr lang="en-US" altLang="zh-CN" sz="2400" dirty="0" smtClean="0"/>
              <a:t>The median matching latency grows slowly with template </a:t>
            </a:r>
            <a:r>
              <a:rPr lang="en-US" altLang="zh-CN" sz="2400" dirty="0" smtClean="0"/>
              <a:t>number, less than 8ms.</a:t>
            </a:r>
            <a:endParaRPr lang="en-US" altLang="zh-CN" sz="2400" dirty="0" smtClean="0"/>
          </a:p>
          <a:p>
            <a:pPr eaLnBrk="1" hangingPunct="1"/>
            <a:r>
              <a:rPr lang="en-US" altLang="zh-CN" sz="2400" dirty="0" smtClean="0"/>
              <a:t>The largest latency is less than </a:t>
            </a:r>
            <a:r>
              <a:rPr lang="en-US" altLang="zh-CN" sz="2400" dirty="0" smtClean="0"/>
              <a:t>80ms, unnoticeable to users.</a:t>
            </a:r>
            <a:endParaRPr lang="en-US" altLang="zh-CN" sz="2400" dirty="0" smtClean="0"/>
          </a:p>
        </p:txBody>
      </p:sp>
      <p:sp>
        <p:nvSpPr>
          <p:cNvPr id="76804" name="Rectangle 2"/>
          <p:cNvSpPr txBox="1">
            <a:spLocks noChangeArrowheads="1"/>
          </p:cNvSpPr>
          <p:nvPr/>
        </p:nvSpPr>
        <p:spPr bwMode="auto">
          <a:xfrm>
            <a:off x="9144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600" i="0">
                <a:solidFill>
                  <a:schemeClr val="tx2"/>
                </a:solidFill>
              </a:rPr>
              <a:t>Template Matching Speed</a:t>
            </a:r>
          </a:p>
        </p:txBody>
      </p:sp>
      <p:pic>
        <p:nvPicPr>
          <p:cNvPr id="76805" name="Picture 2"/>
          <p:cNvPicPr>
            <a:picLocks noChangeAspect="1"/>
          </p:cNvPicPr>
          <p:nvPr/>
        </p:nvPicPr>
        <p:blipFill>
          <a:blip r:embed="rId3"/>
          <a:srcRect/>
          <a:stretch>
            <a:fillRect/>
          </a:stretch>
        </p:blipFill>
        <p:spPr bwMode="auto">
          <a:xfrm>
            <a:off x="1350963" y="1219200"/>
            <a:ext cx="6650037" cy="3733800"/>
          </a:xfrm>
          <a:prstGeom prst="rect">
            <a:avLst/>
          </a:prstGeom>
          <a:noFill/>
          <a:ln w="9525">
            <a:noFill/>
            <a:miter lim="800000"/>
            <a:headEnd/>
            <a:tailEnd/>
          </a:ln>
        </p:spPr>
      </p:pic>
    </p:spTree>
  </p:cSld>
  <p:clrMapOvr>
    <a:masterClrMapping/>
  </p:clrMapOvr>
  <p:transition spd="slow" advTm="2768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12"/>
          </p:nvPr>
        </p:nvSpPr>
        <p:spPr>
          <a:noFill/>
        </p:spPr>
        <p:txBody>
          <a:bodyPr/>
          <a:lstStyle/>
          <a:p>
            <a:fld id="{4EA58B04-D3AA-4B43-8B02-E9D379E0EC0C}" type="slidenum">
              <a:rPr lang="en-US" altLang="zh-CN" smtClean="0">
                <a:latin typeface="Arial" charset="0"/>
                <a:ea typeface="宋体" charset="-122"/>
              </a:rPr>
              <a:pPr/>
              <a:t>28</a:t>
            </a:fld>
            <a:endParaRPr lang="en-US" altLang="zh-CN" smtClean="0">
              <a:latin typeface="Arial" charset="0"/>
              <a:ea typeface="宋体" charset="-122"/>
            </a:endParaRPr>
          </a:p>
        </p:txBody>
      </p:sp>
      <p:sp>
        <p:nvSpPr>
          <p:cNvPr id="79874"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49E8C737-0D7B-4D7D-AC82-4CF4E3B2ABA6}" type="slidenum">
              <a:rPr lang="en-US" altLang="zh-CN" sz="1400" i="0">
                <a:solidFill>
                  <a:schemeClr val="tx1"/>
                </a:solidFill>
              </a:rPr>
              <a:pPr algn="r"/>
              <a:t>28</a:t>
            </a:fld>
            <a:endParaRPr lang="en-US" altLang="zh-CN" sz="1400" i="0">
              <a:solidFill>
                <a:schemeClr val="tx1"/>
              </a:solidFill>
            </a:endParaRPr>
          </a:p>
        </p:txBody>
      </p:sp>
      <p:sp>
        <p:nvSpPr>
          <p:cNvPr id="79875" name="Rectangle 3"/>
          <p:cNvSpPr>
            <a:spLocks noGrp="1" noChangeArrowheads="1"/>
          </p:cNvSpPr>
          <p:nvPr>
            <p:ph type="body" idx="4294967295"/>
          </p:nvPr>
        </p:nvSpPr>
        <p:spPr>
          <a:xfrm>
            <a:off x="304800" y="1295861"/>
            <a:ext cx="8991600" cy="5440362"/>
          </a:xfrm>
        </p:spPr>
        <p:txBody>
          <a:bodyPr/>
          <a:lstStyle/>
          <a:p>
            <a:pPr eaLnBrk="1" hangingPunct="1">
              <a:lnSpc>
                <a:spcPct val="150000"/>
              </a:lnSpc>
            </a:pPr>
            <a:r>
              <a:rPr lang="en-US" altLang="zh-CN" sz="2800" dirty="0" smtClean="0"/>
              <a:t>Tangram: first system to real time extract multiple spam templates without </a:t>
            </a:r>
            <a:r>
              <a:rPr lang="en-US" altLang="zh-CN" sz="2800" smtClean="0"/>
              <a:t>unique invariants.</a:t>
            </a:r>
            <a:endParaRPr lang="en-US" altLang="zh-CN" sz="2800" dirty="0" smtClean="0"/>
          </a:p>
          <a:p>
            <a:pPr lvl="1" eaLnBrk="1" hangingPunct="1">
              <a:lnSpc>
                <a:spcPct val="150000"/>
              </a:lnSpc>
            </a:pPr>
            <a:r>
              <a:rPr lang="en-US" altLang="zh-CN" sz="2400" dirty="0" smtClean="0"/>
              <a:t>63% of Twitter spam is generated by templates.</a:t>
            </a:r>
          </a:p>
          <a:p>
            <a:pPr lvl="1" eaLnBrk="1" hangingPunct="1">
              <a:lnSpc>
                <a:spcPct val="150000"/>
              </a:lnSpc>
            </a:pPr>
            <a:r>
              <a:rPr lang="en-US" altLang="zh-CN" sz="2400" dirty="0" smtClean="0"/>
              <a:t>Detect 95.7% of template-based spam.</a:t>
            </a:r>
          </a:p>
          <a:p>
            <a:pPr lvl="1" eaLnBrk="1" hangingPunct="1">
              <a:lnSpc>
                <a:spcPct val="150000"/>
              </a:lnSpc>
            </a:pPr>
            <a:r>
              <a:rPr lang="en-US" altLang="zh-CN" sz="2400" dirty="0" smtClean="0"/>
              <a:t>Overall TP rate of 85.4% and FP rate of 0.33%.</a:t>
            </a:r>
          </a:p>
          <a:p>
            <a:pPr eaLnBrk="1" hangingPunct="1">
              <a:lnSpc>
                <a:spcPct val="150000"/>
              </a:lnSpc>
            </a:pPr>
            <a:r>
              <a:rPr lang="en-US" altLang="zh-CN" sz="2800" dirty="0" smtClean="0"/>
              <a:t>Applying text analytics in other security applications</a:t>
            </a:r>
          </a:p>
          <a:p>
            <a:pPr lvl="1" eaLnBrk="1" hangingPunct="1">
              <a:lnSpc>
                <a:spcPct val="150000"/>
              </a:lnSpc>
            </a:pPr>
            <a:r>
              <a:rPr lang="en-US" altLang="zh-CN" sz="2400" dirty="0"/>
              <a:t>Measuring the Description-to-permission Fidelity in Android </a:t>
            </a:r>
            <a:r>
              <a:rPr lang="en-US" altLang="zh-CN" sz="2400" dirty="0" smtClean="0"/>
              <a:t>Applications, CCS 2014</a:t>
            </a:r>
            <a:endParaRPr lang="en-US" altLang="zh-CN" dirty="0" smtClean="0"/>
          </a:p>
        </p:txBody>
      </p:sp>
      <p:sp>
        <p:nvSpPr>
          <p:cNvPr id="79876" name="Rectangle 2"/>
          <p:cNvSpPr txBox="1">
            <a:spLocks noChangeArrowheads="1"/>
          </p:cNvSpPr>
          <p:nvPr/>
        </p:nvSpPr>
        <p:spPr bwMode="auto">
          <a:xfrm>
            <a:off x="4572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4400" i="0">
                <a:solidFill>
                  <a:schemeClr val="tx2"/>
                </a:solidFill>
              </a:rPr>
              <a:t>Conclusions</a:t>
            </a:r>
          </a:p>
        </p:txBody>
      </p:sp>
    </p:spTree>
  </p:cSld>
  <p:clrMapOvr>
    <a:masterClrMapping/>
  </p:clrMapOvr>
  <p:transition spd="slow" advTm="2768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a:xfrm>
            <a:off x="457200" y="0"/>
            <a:ext cx="8229600" cy="1143000"/>
          </a:xfrm>
        </p:spPr>
        <p:txBody>
          <a:bodyPr/>
          <a:lstStyle/>
          <a:p>
            <a:r>
              <a:rPr lang="en-US" altLang="zh-CN" dirty="0" smtClean="0"/>
              <a:t>Existing Work, cont’d</a:t>
            </a:r>
          </a:p>
        </p:txBody>
      </p:sp>
      <p:sp>
        <p:nvSpPr>
          <p:cNvPr id="3" name="Content Placeholder 2"/>
          <p:cNvSpPr>
            <a:spLocks noGrp="1"/>
          </p:cNvSpPr>
          <p:nvPr>
            <p:ph idx="1"/>
          </p:nvPr>
        </p:nvSpPr>
        <p:spPr/>
        <p:txBody>
          <a:bodyPr/>
          <a:lstStyle/>
          <a:p>
            <a:r>
              <a:rPr lang="en-US" altLang="zh-CN" sz="2800" dirty="0" smtClean="0"/>
              <a:t>Spam template generation [</a:t>
            </a:r>
            <a:r>
              <a:rPr lang="en-US" altLang="zh-CN" sz="2800" dirty="0" err="1" smtClean="0"/>
              <a:t>Pitsillidis</a:t>
            </a:r>
            <a:r>
              <a:rPr lang="en-US" altLang="zh-CN" sz="2800" dirty="0" smtClean="0"/>
              <a:t> NDSS’10][Zhang NDSS’14]</a:t>
            </a:r>
          </a:p>
          <a:p>
            <a:pPr lvl="1"/>
            <a:r>
              <a:rPr lang="en-US" altLang="zh-CN" sz="2400" dirty="0" smtClean="0">
                <a:solidFill>
                  <a:srgbClr val="FF0000"/>
                </a:solidFill>
              </a:rPr>
              <a:t>How to detect spam without invariant substrings?</a:t>
            </a:r>
          </a:p>
          <a:p>
            <a:pPr lvl="1"/>
            <a:endParaRPr lang="en-US" altLang="zh-CN" sz="2400" dirty="0" smtClean="0">
              <a:solidFill>
                <a:srgbClr val="FF0000"/>
              </a:solidFill>
            </a:endParaRPr>
          </a:p>
          <a:p>
            <a:r>
              <a:rPr lang="en-US" altLang="zh-CN" sz="2800" dirty="0" smtClean="0"/>
              <a:t>Spammer account detection [</a:t>
            </a:r>
            <a:r>
              <a:rPr lang="en-US" altLang="zh-CN" sz="2800" dirty="0" err="1" smtClean="0"/>
              <a:t>Stringhihi</a:t>
            </a:r>
            <a:r>
              <a:rPr lang="en-US" altLang="zh-CN" sz="2800" dirty="0" smtClean="0"/>
              <a:t> ACSAC’10][Yang RAID’11]</a:t>
            </a:r>
          </a:p>
          <a:p>
            <a:pPr lvl="1"/>
            <a:r>
              <a:rPr lang="en-US" altLang="zh-CN" sz="2400" dirty="0" smtClean="0">
                <a:solidFill>
                  <a:srgbClr val="FF0000"/>
                </a:solidFill>
              </a:rPr>
              <a:t>How to detect spam in real-time?</a:t>
            </a:r>
          </a:p>
          <a:p>
            <a:pPr lvl="1"/>
            <a:r>
              <a:rPr lang="en-US" altLang="zh-CN" sz="2400" dirty="0" smtClean="0">
                <a:solidFill>
                  <a:srgbClr val="FF0000"/>
                </a:solidFill>
              </a:rPr>
              <a:t>How to detect spam originating from compromised accounts, e.g., in a worm propagation scenario?</a:t>
            </a:r>
          </a:p>
        </p:txBody>
      </p:sp>
      <p:sp>
        <p:nvSpPr>
          <p:cNvPr id="78851" name="Slide Number Placeholder 3"/>
          <p:cNvSpPr>
            <a:spLocks noGrp="1"/>
          </p:cNvSpPr>
          <p:nvPr>
            <p:ph type="sldNum" sz="quarter" idx="12"/>
          </p:nvPr>
        </p:nvSpPr>
        <p:spPr>
          <a:noFill/>
        </p:spPr>
        <p:txBody>
          <a:bodyPr/>
          <a:lstStyle/>
          <a:p>
            <a:fld id="{94459820-07A1-462D-BFF6-AA16010855A8}" type="slidenum">
              <a:rPr lang="en-US" altLang="zh-CN" smtClean="0">
                <a:latin typeface="Arial" charset="0"/>
                <a:ea typeface="宋体" charset="-122"/>
              </a:rPr>
              <a:pPr/>
              <a:t>29</a:t>
            </a:fld>
            <a:endParaRPr lang="en-US" altLang="zh-CN" smtClean="0">
              <a:latin typeface="Arial"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457200" y="0"/>
            <a:ext cx="8229600" cy="1143000"/>
          </a:xfrm>
        </p:spPr>
        <p:txBody>
          <a:bodyPr/>
          <a:lstStyle/>
          <a:p>
            <a:r>
              <a:rPr lang="en-US" altLang="zh-CN" smtClean="0"/>
              <a:t>Background</a:t>
            </a:r>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3</a:t>
            </a:fld>
            <a:endParaRPr lang="en-US" altLang="zh-CN" sz="1400" i="0">
              <a:solidFill>
                <a:schemeClr val="tx1"/>
              </a:solidFill>
            </a:endParaRPr>
          </a:p>
        </p:txBody>
      </p:sp>
      <p:pic>
        <p:nvPicPr>
          <p:cNvPr id="3" name="Picture 2"/>
          <p:cNvPicPr>
            <a:picLocks noChangeAspect="1"/>
          </p:cNvPicPr>
          <p:nvPr/>
        </p:nvPicPr>
        <p:blipFill>
          <a:blip r:embed="rId4"/>
          <a:srcRect/>
          <a:stretch>
            <a:fillRect/>
          </a:stretch>
        </p:blipFill>
        <p:spPr bwMode="auto">
          <a:xfrm>
            <a:off x="1247775" y="1485900"/>
            <a:ext cx="6648450" cy="3886200"/>
          </a:xfrm>
          <a:prstGeom prst="rect">
            <a:avLst/>
          </a:prstGeom>
          <a:noFill/>
          <a:ln w="9525">
            <a:noFill/>
            <a:miter lim="800000"/>
            <a:headEnd/>
            <a:tailEnd/>
          </a:ln>
        </p:spPr>
      </p:pic>
      <p:pic>
        <p:nvPicPr>
          <p:cNvPr id="5" name="Picture 4"/>
          <p:cNvPicPr>
            <a:picLocks noChangeAspect="1"/>
          </p:cNvPicPr>
          <p:nvPr/>
        </p:nvPicPr>
        <p:blipFill>
          <a:blip r:embed="rId5"/>
          <a:srcRect/>
          <a:stretch>
            <a:fillRect/>
          </a:stretch>
        </p:blipFill>
        <p:spPr bwMode="auto">
          <a:xfrm>
            <a:off x="1247775" y="1485900"/>
            <a:ext cx="6648450" cy="3886200"/>
          </a:xfrm>
          <a:prstGeom prst="rect">
            <a:avLst/>
          </a:prstGeom>
          <a:noFill/>
          <a:ln w="9525">
            <a:noFill/>
            <a:miter lim="800000"/>
            <a:headEnd/>
            <a:tailEnd/>
          </a:ln>
        </p:spPr>
      </p:pic>
      <p:pic>
        <p:nvPicPr>
          <p:cNvPr id="6" name="Picture 5"/>
          <p:cNvPicPr>
            <a:picLocks noChangeAspect="1"/>
          </p:cNvPicPr>
          <p:nvPr/>
        </p:nvPicPr>
        <p:blipFill>
          <a:blip r:embed="rId6"/>
          <a:srcRect/>
          <a:stretch>
            <a:fillRect/>
          </a:stretch>
        </p:blipFill>
        <p:spPr bwMode="auto">
          <a:xfrm>
            <a:off x="1247775" y="1489075"/>
            <a:ext cx="6648450" cy="3886200"/>
          </a:xfrm>
          <a:prstGeom prst="rect">
            <a:avLst/>
          </a:prstGeom>
          <a:noFill/>
          <a:ln w="9525">
            <a:noFill/>
            <a:miter lim="800000"/>
            <a:headEnd/>
            <a:tailEnd/>
          </a:ln>
        </p:spPr>
      </p:pic>
      <p:pic>
        <p:nvPicPr>
          <p:cNvPr id="8" name="Picture 7"/>
          <p:cNvPicPr>
            <a:picLocks noChangeAspect="1"/>
          </p:cNvPicPr>
          <p:nvPr/>
        </p:nvPicPr>
        <p:blipFill>
          <a:blip r:embed="rId5"/>
          <a:srcRect/>
          <a:stretch>
            <a:fillRect/>
          </a:stretch>
        </p:blipFill>
        <p:spPr bwMode="auto">
          <a:xfrm>
            <a:off x="1247775" y="1485900"/>
            <a:ext cx="6648450" cy="3886200"/>
          </a:xfrm>
          <a:prstGeom prst="rect">
            <a:avLst/>
          </a:prstGeom>
          <a:noFill/>
          <a:ln w="9525">
            <a:noFill/>
            <a:miter lim="800000"/>
            <a:headEnd/>
            <a:tailEnd/>
          </a:ln>
        </p:spPr>
      </p:pic>
      <p:pic>
        <p:nvPicPr>
          <p:cNvPr id="9" name="Picture 8"/>
          <p:cNvPicPr>
            <a:picLocks noChangeAspect="1"/>
          </p:cNvPicPr>
          <p:nvPr/>
        </p:nvPicPr>
        <p:blipFill>
          <a:blip r:embed="rId7"/>
          <a:srcRect/>
          <a:stretch>
            <a:fillRect/>
          </a:stretch>
        </p:blipFill>
        <p:spPr bwMode="auto">
          <a:xfrm>
            <a:off x="1247775" y="1485900"/>
            <a:ext cx="6648450" cy="3886200"/>
          </a:xfrm>
          <a:prstGeom prst="rect">
            <a:avLst/>
          </a:prstGeom>
          <a:noFill/>
          <a:ln w="9525">
            <a:noFill/>
            <a:miter lim="800000"/>
            <a:headEnd/>
            <a:tailEnd/>
          </a:ln>
        </p:spPr>
      </p:pic>
      <p:pic>
        <p:nvPicPr>
          <p:cNvPr id="10" name="Picture 9"/>
          <p:cNvPicPr>
            <a:picLocks noChangeAspect="1"/>
          </p:cNvPicPr>
          <p:nvPr/>
        </p:nvPicPr>
        <p:blipFill>
          <a:blip r:embed="rId8"/>
          <a:srcRect/>
          <a:stretch>
            <a:fillRect/>
          </a:stretch>
        </p:blipFill>
        <p:spPr bwMode="auto">
          <a:xfrm>
            <a:off x="1676400" y="1485900"/>
            <a:ext cx="5572125" cy="3886200"/>
          </a:xfrm>
          <a:prstGeom prst="rect">
            <a:avLst/>
          </a:prstGeom>
          <a:noFill/>
          <a:ln w="9525">
            <a:noFill/>
            <a:miter lim="800000"/>
            <a:headEnd/>
            <a:tailEnd/>
          </a:ln>
        </p:spPr>
      </p:pic>
    </p:spTree>
    <p:custDataLst>
      <p:tags r:id="rId1"/>
    </p:custDataLst>
  </p:cSld>
  <p:clrMapOvr>
    <a:masterClrMapping/>
  </p:clrMapOvr>
  <p:transition spd="slow" advTm="1677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6"/>
                                        </p:tgtEl>
                                      </p:cBhvr>
                                    </p:animEffect>
                                    <p:set>
                                      <p:cBhvr>
                                        <p:cTn id="23" dur="1" fill="hold">
                                          <p:stCondLst>
                                            <p:cond delay="499"/>
                                          </p:stCondLst>
                                        </p:cTn>
                                        <p:tgtEl>
                                          <p:spTgt spid="6"/>
                                        </p:tgtEl>
                                        <p:attrNameLst>
                                          <p:attrName>style.visibility</p:attrName>
                                        </p:attrNameLst>
                                      </p:cBhvr>
                                      <p:to>
                                        <p:strVal val="hidden"/>
                                      </p:to>
                                    </p:set>
                                  </p:childTnLst>
                                </p:cTn>
                              </p:par>
                              <p:par>
                                <p:cTn id="24" presetID="10"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par>
                                <p:cTn id="32" presetID="10" presetClass="entr" presetSubtype="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nodeType="clickEffect">
                                  <p:stCondLst>
                                    <p:cond delay="0"/>
                                  </p:stCondLst>
                                  <p:childTnLst>
                                    <p:animEffect transition="out" filter="fade">
                                      <p:cBhvr>
                                        <p:cTn id="38" dur="500"/>
                                        <p:tgtEl>
                                          <p:spTgt spid="9"/>
                                        </p:tgtEl>
                                      </p:cBhvr>
                                    </p:animEffect>
                                    <p:set>
                                      <p:cBhvr>
                                        <p:cTn id="39" dur="1" fill="hold">
                                          <p:stCondLst>
                                            <p:cond delay="499"/>
                                          </p:stCondLst>
                                        </p:cTn>
                                        <p:tgtEl>
                                          <p:spTgt spid="9"/>
                                        </p:tgtEl>
                                        <p:attrNameLst>
                                          <p:attrName>style.visibility</p:attrName>
                                        </p:attrNameLst>
                                      </p:cBhvr>
                                      <p:to>
                                        <p:strVal val="hidden"/>
                                      </p:to>
                                    </p:set>
                                  </p:childTnLst>
                                </p:cTn>
                              </p:par>
                              <p:par>
                                <p:cTn id="40" presetID="10" presetClass="entr" presetSubtype="0" fill="hold"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12"/>
          </p:nvPr>
        </p:nvSpPr>
        <p:spPr>
          <a:noFill/>
        </p:spPr>
        <p:txBody>
          <a:bodyPr/>
          <a:lstStyle/>
          <a:p>
            <a:fld id="{F9C57399-60F3-4ED2-B306-C3627E3A7CB1}" type="slidenum">
              <a:rPr lang="en-US" altLang="zh-CN" smtClean="0">
                <a:latin typeface="Arial" charset="0"/>
                <a:ea typeface="宋体" charset="-122"/>
              </a:rPr>
              <a:pPr/>
              <a:t>30</a:t>
            </a:fld>
            <a:endParaRPr lang="en-US" altLang="zh-CN" smtClean="0">
              <a:latin typeface="Arial" charset="0"/>
              <a:ea typeface="宋体" charset="-122"/>
            </a:endParaRPr>
          </a:p>
        </p:txBody>
      </p:sp>
      <p:sp>
        <p:nvSpPr>
          <p:cNvPr id="81922" name="Rectangle 2"/>
          <p:cNvSpPr>
            <a:spLocks noGrp="1" noChangeArrowheads="1"/>
          </p:cNvSpPr>
          <p:nvPr>
            <p:ph type="title"/>
          </p:nvPr>
        </p:nvSpPr>
        <p:spPr/>
        <p:txBody>
          <a:bodyPr/>
          <a:lstStyle/>
          <a:p>
            <a:endParaRPr lang="zh-CN" altLang="en-US" smtClean="0"/>
          </a:p>
        </p:txBody>
      </p:sp>
      <p:sp>
        <p:nvSpPr>
          <p:cNvPr id="297987" name="Rectangle 3"/>
          <p:cNvSpPr>
            <a:spLocks noGrp="1" noChangeArrowheads="1"/>
          </p:cNvSpPr>
          <p:nvPr>
            <p:ph type="body" idx="1"/>
          </p:nvPr>
        </p:nvSpPr>
        <p:spPr>
          <a:xfrm>
            <a:off x="457200" y="1371600"/>
            <a:ext cx="8229600" cy="4800600"/>
          </a:xfrm>
        </p:spPr>
        <p:txBody>
          <a:bodyPr/>
          <a:lstStyle/>
          <a:p>
            <a:pPr algn="ctr">
              <a:buFontTx/>
              <a:buNone/>
              <a:defRPr/>
            </a:pPr>
            <a:r>
              <a:rPr lang="en-US" altLang="zh-CN" sz="4400" dirty="0" smtClean="0"/>
              <a:t>Thank you!</a:t>
            </a:r>
          </a:p>
          <a:p>
            <a:pPr algn="ctr">
              <a:buFontTx/>
              <a:buNone/>
              <a:defRPr/>
            </a:pPr>
            <a:r>
              <a:rPr lang="en-US" altLang="zh-CN" sz="4400" dirty="0" smtClean="0"/>
              <a:t>http://list.cs.northwestern.edu/</a:t>
            </a:r>
          </a:p>
          <a:p>
            <a:pPr algn="ctr">
              <a:buFontTx/>
              <a:buNone/>
              <a:defRPr/>
            </a:pPr>
            <a:endParaRPr lang="en-US" altLang="zh-CN" sz="4400" dirty="0"/>
          </a:p>
          <a:p>
            <a:pPr algn="ctr">
              <a:buFontTx/>
              <a:buNone/>
              <a:defRPr/>
            </a:pPr>
            <a:r>
              <a:rPr lang="en-US" altLang="zh-CN" sz="4400" i="1" dirty="0" smtClean="0"/>
              <a:t>Questions?</a:t>
            </a:r>
          </a:p>
          <a:p>
            <a:pPr algn="ctr">
              <a:buFontTx/>
              <a:buNone/>
              <a:defRPr/>
            </a:pPr>
            <a:endParaRPr lang="en-US" altLang="zh-CN" sz="4400" dirty="0"/>
          </a:p>
          <a:p>
            <a:pPr>
              <a:buFontTx/>
              <a:buNone/>
              <a:defRPr/>
            </a:pPr>
            <a:endParaRPr lang="en-US" altLang="zh-CN" sz="1600" i="1" dirty="0" smtClean="0">
              <a:solidFill>
                <a:srgbClr val="FF0000"/>
              </a:solidFill>
            </a:endParaRPr>
          </a:p>
          <a:p>
            <a:pPr>
              <a:buFontTx/>
              <a:buNone/>
              <a:defRPr/>
            </a:pPr>
            <a:endParaRPr lang="en-US" altLang="zh-CN" sz="1600" i="1" dirty="0">
              <a:solidFill>
                <a:srgbClr val="FF0000"/>
              </a:solidFill>
            </a:endParaRPr>
          </a:p>
          <a:p>
            <a:pPr>
              <a:buFontTx/>
              <a:buNone/>
              <a:defRPr/>
            </a:pPr>
            <a:endParaRPr lang="en-US" altLang="zh-CN" sz="1600" i="1" dirty="0" smtClean="0">
              <a:solidFill>
                <a:srgbClr val="FF0000"/>
              </a:solidFill>
            </a:endParaRPr>
          </a:p>
          <a:p>
            <a:pPr algn="r">
              <a:buFontTx/>
              <a:buNone/>
              <a:defRPr/>
            </a:pPr>
            <a:endParaRPr lang="en-US" altLang="zh-CN" sz="2400" u="sng" dirty="0">
              <a:solidFill>
                <a:schemeClr val="accent1">
                  <a:lumMod val="50000"/>
                </a:schemeClr>
              </a:solidFill>
            </a:endParaRPr>
          </a:p>
        </p:txBody>
      </p:sp>
    </p:spTree>
  </p:cSld>
  <p:clrMapOvr>
    <a:masterClrMapping/>
  </p:clrMapOvr>
  <p:transition spd="slow" advTm="12778"/>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30842D7F-4102-4983-8421-4C929A996635}" type="slidenum">
              <a:rPr lang="en-US" altLang="zh-CN" sz="1400" i="0">
                <a:solidFill>
                  <a:schemeClr val="tx1"/>
                </a:solidFill>
              </a:rPr>
              <a:pPr algn="r"/>
              <a:t>31</a:t>
            </a:fld>
            <a:endParaRPr lang="en-US" altLang="zh-CN" sz="1400" i="0">
              <a:solidFill>
                <a:schemeClr val="tx1"/>
              </a:solidFill>
            </a:endParaRPr>
          </a:p>
        </p:txBody>
      </p:sp>
      <p:sp>
        <p:nvSpPr>
          <p:cNvPr id="2457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4F0EBB2B-479F-4DE2-B752-913ABA698FAE}" type="slidenum">
              <a:rPr lang="en-US" altLang="zh-CN" sz="1400" i="0">
                <a:solidFill>
                  <a:schemeClr val="tx1"/>
                </a:solidFill>
              </a:rPr>
              <a:pPr algn="r"/>
              <a:t>31</a:t>
            </a:fld>
            <a:endParaRPr lang="en-US" altLang="zh-CN" sz="1400" i="0">
              <a:solidFill>
                <a:schemeClr val="tx1"/>
              </a:solidFill>
            </a:endParaRPr>
          </a:p>
        </p:txBody>
      </p:sp>
      <p:sp>
        <p:nvSpPr>
          <p:cNvPr id="24579" name="Rectangle 3"/>
          <p:cNvSpPr>
            <a:spLocks noGrp="1" noChangeArrowheads="1"/>
          </p:cNvSpPr>
          <p:nvPr>
            <p:ph type="body" idx="4294967295"/>
          </p:nvPr>
        </p:nvSpPr>
        <p:spPr>
          <a:xfrm>
            <a:off x="609600" y="1524000"/>
            <a:ext cx="8382000" cy="4267200"/>
          </a:xfrm>
        </p:spPr>
        <p:txBody>
          <a:bodyPr/>
          <a:lstStyle/>
          <a:p>
            <a:pPr eaLnBrk="1" hangingPunct="1">
              <a:buFontTx/>
              <a:buNone/>
            </a:pPr>
            <a:r>
              <a:rPr lang="en-US" altLang="zh-CN" sz="2800" b="1" smtClean="0"/>
              <a:t>Filtering Twitter spam is uniquely challenging</a:t>
            </a:r>
          </a:p>
          <a:p>
            <a:pPr eaLnBrk="1" hangingPunct="1"/>
            <a:r>
              <a:rPr lang="en-US" altLang="zh-CN" sz="2800" smtClean="0"/>
              <a:t>Twitter exposes developer APIs to make it easy to interact with Twitter platform</a:t>
            </a:r>
          </a:p>
          <a:p>
            <a:pPr eaLnBrk="1" hangingPunct="1"/>
            <a:r>
              <a:rPr lang="en-US" altLang="zh-CN" sz="2800" smtClean="0"/>
              <a:t>Real-time content is fundamental to Twitter user’s experience</a:t>
            </a:r>
          </a:p>
          <a:p>
            <a:pPr eaLnBrk="1" hangingPunct="1">
              <a:buFontTx/>
              <a:buNone/>
            </a:pPr>
            <a:r>
              <a:rPr lang="en-US" altLang="zh-CN" sz="2000" smtClean="0"/>
              <a:t>	</a:t>
            </a:r>
            <a:r>
              <a:rPr lang="en-US" altLang="zh-CN" sz="1600" smtClean="0">
                <a:hlinkClick r:id="rId3"/>
              </a:rPr>
              <a:t>http://tinyurl.com/oxtmmnz</a:t>
            </a:r>
            <a:r>
              <a:rPr lang="en-US" altLang="zh-CN" sz="1600" smtClean="0"/>
              <a:t> </a:t>
            </a:r>
          </a:p>
        </p:txBody>
      </p:sp>
      <p:sp>
        <p:nvSpPr>
          <p:cNvPr id="24580" name="Rectangle 2"/>
          <p:cNvSpPr txBox="1">
            <a:spLocks noChangeArrowheads="1"/>
          </p:cNvSpPr>
          <p:nvPr/>
        </p:nvSpPr>
        <p:spPr bwMode="auto">
          <a:xfrm>
            <a:off x="9144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800" i="0">
                <a:solidFill>
                  <a:schemeClr val="tx2"/>
                </a:solidFill>
              </a:rPr>
              <a:t>Background</a:t>
            </a:r>
          </a:p>
        </p:txBody>
      </p:sp>
    </p:spTree>
    <p:extLst>
      <p:ext uri="{BB962C8B-B14F-4D97-AF65-F5344CB8AC3E}">
        <p14:creationId xmlns:p14="http://schemas.microsoft.com/office/powerpoint/2010/main" val="789174393"/>
      </p:ext>
    </p:extLst>
  </p:cSld>
  <p:clrMapOvr>
    <a:masterClrMapping/>
  </p:clrMapOvr>
  <p:transition spd="slow" advTm="2768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D5811D8-7EB8-4DD9-B8EA-8841C19BEEBE}" type="slidenum">
              <a:rPr lang="en-US" altLang="zh-CN" sz="1400" i="0">
                <a:solidFill>
                  <a:schemeClr val="tx1"/>
                </a:solidFill>
              </a:rPr>
              <a:pPr algn="r"/>
              <a:t>4</a:t>
            </a:fld>
            <a:endParaRPr lang="en-US" altLang="zh-CN" sz="1400" i="0">
              <a:solidFill>
                <a:schemeClr val="tx1"/>
              </a:solidFill>
            </a:endParaRPr>
          </a:p>
        </p:txBody>
      </p:sp>
      <p:sp>
        <p:nvSpPr>
          <p:cNvPr id="2662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F4B8BFF3-12E8-4BBF-9E8B-F999E499B887}" type="slidenum">
              <a:rPr lang="en-US" altLang="zh-CN" sz="1400" i="0">
                <a:solidFill>
                  <a:schemeClr val="tx1"/>
                </a:solidFill>
              </a:rPr>
              <a:pPr algn="r"/>
              <a:t>4</a:t>
            </a:fld>
            <a:endParaRPr lang="en-US" altLang="zh-CN" sz="1400" i="0">
              <a:solidFill>
                <a:schemeClr val="tx1"/>
              </a:solidFill>
            </a:endParaRPr>
          </a:p>
        </p:txBody>
      </p:sp>
      <p:sp>
        <p:nvSpPr>
          <p:cNvPr id="26627" name="Rectangle 3"/>
          <p:cNvSpPr>
            <a:spLocks noGrp="1" noChangeArrowheads="1"/>
          </p:cNvSpPr>
          <p:nvPr>
            <p:ph type="body" idx="4294967295"/>
          </p:nvPr>
        </p:nvSpPr>
        <p:spPr>
          <a:xfrm>
            <a:off x="609600" y="1524000"/>
            <a:ext cx="8382000" cy="4267200"/>
          </a:xfrm>
        </p:spPr>
        <p:txBody>
          <a:bodyPr/>
          <a:lstStyle/>
          <a:p>
            <a:pPr eaLnBrk="1" hangingPunct="1">
              <a:buFontTx/>
              <a:buNone/>
            </a:pPr>
            <a:r>
              <a:rPr lang="en-US" altLang="zh-CN" sz="2800" dirty="0" smtClean="0"/>
              <a:t>Scary Twitter spam stats</a:t>
            </a:r>
          </a:p>
          <a:p>
            <a:pPr eaLnBrk="1" hangingPunct="1"/>
            <a:r>
              <a:rPr lang="en-US" altLang="zh-CN" sz="2800" dirty="0" smtClean="0"/>
              <a:t>2011. </a:t>
            </a:r>
            <a:r>
              <a:rPr lang="en-US" altLang="zh-CN" sz="2800" b="1" dirty="0" smtClean="0"/>
              <a:t>3.5 billion</a:t>
            </a:r>
            <a:r>
              <a:rPr lang="en-US" altLang="zh-CN" sz="2800" dirty="0" smtClean="0"/>
              <a:t> tweets posted to Twitter every day are spam</a:t>
            </a:r>
          </a:p>
          <a:p>
            <a:pPr eaLnBrk="1" hangingPunct="1">
              <a:buFontTx/>
              <a:buNone/>
            </a:pPr>
            <a:r>
              <a:rPr lang="en-US" altLang="zh-CN" sz="1600" dirty="0" smtClean="0"/>
              <a:t>	</a:t>
            </a:r>
            <a:r>
              <a:rPr lang="en-US" altLang="zh-CN" sz="1600" dirty="0" smtClean="0">
                <a:hlinkClick r:id="rId3"/>
              </a:rPr>
              <a:t>http://tinyurl.com/p8mqqvs</a:t>
            </a:r>
            <a:r>
              <a:rPr lang="en-US" altLang="zh-CN" sz="1600" dirty="0" smtClean="0"/>
              <a:t> </a:t>
            </a:r>
          </a:p>
          <a:p>
            <a:pPr eaLnBrk="1" hangingPunct="1"/>
            <a:r>
              <a:rPr lang="en-US" altLang="zh-CN" sz="2800" dirty="0" smtClean="0"/>
              <a:t>2014. </a:t>
            </a:r>
            <a:r>
              <a:rPr lang="en-US" altLang="zh-CN" sz="2800" b="1" dirty="0" smtClean="0"/>
              <a:t>14 percent</a:t>
            </a:r>
            <a:r>
              <a:rPr lang="en-US" altLang="zh-CN" sz="2800" dirty="0" smtClean="0"/>
              <a:t> of Twitter’s user base is bots and spam bots</a:t>
            </a:r>
          </a:p>
          <a:p>
            <a:pPr eaLnBrk="1" hangingPunct="1">
              <a:buFontTx/>
              <a:buNone/>
            </a:pPr>
            <a:r>
              <a:rPr lang="en-US" altLang="zh-CN" sz="1600" dirty="0" smtClean="0"/>
              <a:t>	</a:t>
            </a:r>
            <a:r>
              <a:rPr lang="en-US" altLang="zh-CN" sz="1600" dirty="0" smtClean="0">
                <a:hlinkClick r:id="rId4"/>
              </a:rPr>
              <a:t>http://tinyurl.com/l755bvm</a:t>
            </a:r>
            <a:r>
              <a:rPr lang="en-US" altLang="zh-CN" sz="1600" dirty="0" smtClean="0"/>
              <a:t> </a:t>
            </a:r>
          </a:p>
        </p:txBody>
      </p:sp>
      <p:sp>
        <p:nvSpPr>
          <p:cNvPr id="26628" name="Rectangle 2"/>
          <p:cNvSpPr txBox="1">
            <a:spLocks noChangeArrowheads="1"/>
          </p:cNvSpPr>
          <p:nvPr/>
        </p:nvSpPr>
        <p:spPr bwMode="auto">
          <a:xfrm>
            <a:off x="9144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800" i="0">
                <a:solidFill>
                  <a:schemeClr val="tx2"/>
                </a:solidFill>
              </a:rPr>
              <a:t>Background</a:t>
            </a:r>
          </a:p>
        </p:txBody>
      </p:sp>
    </p:spTree>
  </p:cSld>
  <p:clrMapOvr>
    <a:masterClrMapping/>
  </p:clrMapOvr>
  <p:transition spd="slow" advTm="2768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sz="4000" smtClean="0"/>
              <a:t>Our Prior OSN </a:t>
            </a:r>
            <a:r>
              <a:rPr lang="en-US" sz="4000" dirty="0" smtClean="0"/>
              <a:t>Security </a:t>
            </a:r>
            <a:r>
              <a:rPr lang="en-US" sz="4000" dirty="0" smtClean="0"/>
              <a:t>Work</a:t>
            </a:r>
            <a:endParaRPr lang="en-US" sz="4000"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5</a:t>
            </a:fld>
            <a:endParaRPr lang="en-US" altLang="zh-CN" dirty="0"/>
          </a:p>
        </p:txBody>
      </p:sp>
      <p:sp>
        <p:nvSpPr>
          <p:cNvPr id="14" name="TextBox 13"/>
          <p:cNvSpPr txBox="1"/>
          <p:nvPr/>
        </p:nvSpPr>
        <p:spPr>
          <a:xfrm>
            <a:off x="0" y="1729395"/>
            <a:ext cx="9144000" cy="4290405"/>
          </a:xfrm>
          <a:prstGeom prst="rect">
            <a:avLst/>
          </a:prstGeom>
          <a:noFill/>
        </p:spPr>
        <p:txBody>
          <a:bodyPr wrap="square" rtlCol="0">
            <a:spAutoFit/>
          </a:bodyPr>
          <a:lstStyle/>
          <a:p>
            <a:pPr marL="457200" indent="-457200">
              <a:lnSpc>
                <a:spcPct val="110000"/>
              </a:lnSpc>
            </a:pPr>
            <a:r>
              <a:rPr lang="en-US" sz="2800" i="0" dirty="0" smtClean="0">
                <a:solidFill>
                  <a:schemeClr val="tx1"/>
                </a:solidFill>
              </a:rPr>
              <a:t>First study </a:t>
            </a:r>
            <a:r>
              <a:rPr lang="en-US" sz="2800" i="0" dirty="0" smtClean="0">
                <a:solidFill>
                  <a:schemeClr val="tx1"/>
                </a:solidFill>
              </a:rPr>
              <a:t>to </a:t>
            </a:r>
            <a:r>
              <a:rPr lang="en-US" i="0" dirty="0">
                <a:solidFill>
                  <a:schemeClr val="tx1"/>
                </a:solidFill>
              </a:rPr>
              <a:t>o</a:t>
            </a:r>
            <a:r>
              <a:rPr lang="en-US" sz="2400" i="0" dirty="0" smtClean="0">
                <a:solidFill>
                  <a:schemeClr val="tx1"/>
                </a:solidFill>
              </a:rPr>
              <a:t>ffline detecting and characterizing Social Spam </a:t>
            </a:r>
            <a:r>
              <a:rPr lang="en-US" sz="2400" i="0" dirty="0">
                <a:solidFill>
                  <a:schemeClr val="tx1"/>
                </a:solidFill>
              </a:rPr>
              <a:t>Campaigns (SIGCOMM IMC 2010)</a:t>
            </a:r>
            <a:endParaRPr lang="en-US" sz="2400" i="0" dirty="0" smtClean="0">
              <a:solidFill>
                <a:schemeClr val="tx1"/>
              </a:solidFill>
            </a:endParaRPr>
          </a:p>
          <a:p>
            <a:pPr marL="914400" lvl="1" indent="-457200">
              <a:lnSpc>
                <a:spcPct val="110000"/>
              </a:lnSpc>
              <a:buFont typeface="Arial" pitchFamily="34" charset="0"/>
              <a:buChar char="•"/>
            </a:pPr>
            <a:r>
              <a:rPr lang="en-US" sz="2400" i="0" dirty="0" smtClean="0">
                <a:solidFill>
                  <a:schemeClr val="tx1"/>
                </a:solidFill>
              </a:rPr>
              <a:t>Largest </a:t>
            </a:r>
            <a:r>
              <a:rPr lang="en-US" sz="2400" i="0" dirty="0">
                <a:solidFill>
                  <a:schemeClr val="tx1"/>
                </a:solidFill>
              </a:rPr>
              <a:t>scale experiment on Facebook </a:t>
            </a:r>
            <a:r>
              <a:rPr lang="en-US" sz="2400" i="0" dirty="0" smtClean="0">
                <a:solidFill>
                  <a:schemeClr val="tx1"/>
                </a:solidFill>
              </a:rPr>
              <a:t>then</a:t>
            </a:r>
            <a:endParaRPr lang="en-US" sz="2400" i="0" dirty="0">
              <a:solidFill>
                <a:schemeClr val="tx1"/>
              </a:solidFill>
            </a:endParaRPr>
          </a:p>
          <a:p>
            <a:pPr marL="1371600" lvl="2" indent="-457200">
              <a:lnSpc>
                <a:spcPct val="110000"/>
              </a:lnSpc>
              <a:buFont typeface="Arial" pitchFamily="34" charset="0"/>
              <a:buChar char="•"/>
            </a:pPr>
            <a:r>
              <a:rPr lang="en-US" sz="2400" i="0" dirty="0" smtClean="0">
                <a:solidFill>
                  <a:schemeClr val="tx1"/>
                </a:solidFill>
              </a:rPr>
              <a:t>3.5M </a:t>
            </a:r>
            <a:r>
              <a:rPr lang="en-US" sz="2400" i="0" dirty="0">
                <a:solidFill>
                  <a:schemeClr val="tx1"/>
                </a:solidFill>
              </a:rPr>
              <a:t>user profiles, 187M wall </a:t>
            </a:r>
            <a:r>
              <a:rPr lang="en-US" sz="2400" i="0" dirty="0" smtClean="0">
                <a:solidFill>
                  <a:schemeClr val="tx1"/>
                </a:solidFill>
              </a:rPr>
              <a:t>posts</a:t>
            </a:r>
          </a:p>
          <a:p>
            <a:pPr marL="914400" lvl="1" indent="-457200">
              <a:lnSpc>
                <a:spcPct val="110000"/>
              </a:lnSpc>
              <a:buFont typeface="Arial" pitchFamily="34" charset="0"/>
              <a:buChar char="•"/>
            </a:pPr>
            <a:r>
              <a:rPr lang="en-US" sz="2400" i="0" dirty="0">
                <a:solidFill>
                  <a:schemeClr val="tx1"/>
                </a:solidFill>
              </a:rPr>
              <a:t>Confirm spam campaigns in the wild. </a:t>
            </a:r>
          </a:p>
          <a:p>
            <a:pPr marL="1371600" lvl="2" indent="-457200">
              <a:lnSpc>
                <a:spcPct val="110000"/>
              </a:lnSpc>
              <a:buFont typeface="Arial" pitchFamily="34" charset="0"/>
              <a:buChar char="•"/>
            </a:pPr>
            <a:r>
              <a:rPr lang="en-US" sz="2400" i="0" dirty="0" smtClean="0">
                <a:solidFill>
                  <a:schemeClr val="tx1"/>
                </a:solidFill>
              </a:rPr>
              <a:t>200K </a:t>
            </a:r>
            <a:r>
              <a:rPr lang="en-US" sz="2400" i="0" dirty="0">
                <a:solidFill>
                  <a:schemeClr val="tx1"/>
                </a:solidFill>
              </a:rPr>
              <a:t>spam wall posts in 19 significant campaigns.</a:t>
            </a:r>
          </a:p>
          <a:p>
            <a:pPr marL="914400" lvl="1" indent="-457200">
              <a:lnSpc>
                <a:spcPct val="110000"/>
              </a:lnSpc>
              <a:buFont typeface="Arial" pitchFamily="34" charset="0"/>
              <a:buChar char="•"/>
            </a:pPr>
            <a:r>
              <a:rPr lang="en-US" sz="2400" i="0" dirty="0" smtClean="0">
                <a:solidFill>
                  <a:schemeClr val="tx1"/>
                </a:solidFill>
              </a:rPr>
              <a:t>Featured in Wall Street Journal, MIT Technology Review and ACM Tech News</a:t>
            </a:r>
          </a:p>
          <a:p>
            <a:pPr marL="457200" indent="-457200">
              <a:lnSpc>
                <a:spcPct val="110000"/>
              </a:lnSpc>
            </a:pPr>
            <a:r>
              <a:rPr lang="en-US" sz="2800" i="0" dirty="0" smtClean="0">
                <a:solidFill>
                  <a:schemeClr val="tx1"/>
                </a:solidFill>
              </a:rPr>
              <a:t>Online spam campaign </a:t>
            </a:r>
            <a:r>
              <a:rPr lang="en-US" i="0" dirty="0">
                <a:solidFill>
                  <a:schemeClr val="tx1"/>
                </a:solidFill>
              </a:rPr>
              <a:t>discovery (</a:t>
            </a:r>
            <a:r>
              <a:rPr lang="en-US" i="0" dirty="0" smtClean="0">
                <a:solidFill>
                  <a:schemeClr val="tx1"/>
                </a:solidFill>
              </a:rPr>
              <a:t>NDSS 2012</a:t>
            </a:r>
            <a:r>
              <a:rPr lang="en-US" i="0" dirty="0">
                <a:solidFill>
                  <a:schemeClr val="tx1"/>
                </a:solidFill>
              </a:rPr>
              <a:t>)</a:t>
            </a:r>
            <a:endParaRPr lang="en-US" sz="2800" i="0" dirty="0" smtClean="0">
              <a:solidFill>
                <a:schemeClr val="tx1"/>
              </a:solidFill>
            </a:endParaRPr>
          </a:p>
          <a:p>
            <a:pPr marL="914400" lvl="1" indent="-457200">
              <a:lnSpc>
                <a:spcPct val="110000"/>
              </a:lnSpc>
              <a:buFont typeface="Arial" pitchFamily="34" charset="0"/>
              <a:buChar char="•"/>
            </a:pPr>
            <a:r>
              <a:rPr lang="en-US" sz="2400" i="0" dirty="0" smtClean="0">
                <a:solidFill>
                  <a:schemeClr val="tx1"/>
                </a:solidFill>
              </a:rPr>
              <a:t>Mostly use non-semantics information, syntactic clustering</a:t>
            </a:r>
          </a:p>
        </p:txBody>
      </p:sp>
    </p:spTree>
    <p:extLst>
      <p:ext uri="{BB962C8B-B14F-4D97-AF65-F5344CB8AC3E}">
        <p14:creationId xmlns:p14="http://schemas.microsoft.com/office/powerpoint/2010/main" val="267024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12"/>
          </p:nvPr>
        </p:nvSpPr>
        <p:spPr>
          <a:noFill/>
        </p:spPr>
        <p:txBody>
          <a:bodyPr/>
          <a:lstStyle/>
          <a:p>
            <a:fld id="{27240F18-4774-4BF3-91C6-7AE37F1FD4CD}" type="slidenum">
              <a:rPr lang="en-US" altLang="zh-CN" smtClean="0">
                <a:latin typeface="Arial" charset="0"/>
                <a:ea typeface="宋体" charset="-122"/>
              </a:rPr>
              <a:pPr/>
              <a:t>6</a:t>
            </a:fld>
            <a:endParaRPr lang="en-US" altLang="zh-CN" smtClean="0">
              <a:latin typeface="Arial" charset="0"/>
              <a:ea typeface="宋体" charset="-122"/>
            </a:endParaRPr>
          </a:p>
        </p:txBody>
      </p:sp>
      <p:sp>
        <p:nvSpPr>
          <p:cNvPr id="33794"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5BEE85FB-66C9-4E66-ACDA-F1A24BFFF595}" type="slidenum">
              <a:rPr lang="en-US" altLang="zh-CN" sz="1400" i="0">
                <a:solidFill>
                  <a:schemeClr val="tx1"/>
                </a:solidFill>
              </a:rPr>
              <a:pPr algn="r"/>
              <a:t>6</a:t>
            </a:fld>
            <a:endParaRPr lang="en-US" altLang="zh-CN" sz="1400" i="0">
              <a:solidFill>
                <a:schemeClr val="tx1"/>
              </a:solidFill>
            </a:endParaRPr>
          </a:p>
        </p:txBody>
      </p:sp>
      <p:sp>
        <p:nvSpPr>
          <p:cNvPr id="33795" name="Rectangle 3"/>
          <p:cNvSpPr>
            <a:spLocks noGrp="1" noChangeArrowheads="1"/>
          </p:cNvSpPr>
          <p:nvPr>
            <p:ph type="body" idx="4294967295"/>
          </p:nvPr>
        </p:nvSpPr>
        <p:spPr>
          <a:xfrm>
            <a:off x="609600" y="1600200"/>
            <a:ext cx="8382000" cy="4267200"/>
          </a:xfrm>
        </p:spPr>
        <p:txBody>
          <a:bodyPr/>
          <a:lstStyle/>
          <a:p>
            <a:pPr marL="0" indent="0" eaLnBrk="1" hangingPunct="1">
              <a:buNone/>
            </a:pPr>
            <a:r>
              <a:rPr lang="en-US" altLang="zh-CN" sz="2800" dirty="0">
                <a:solidFill>
                  <a:schemeClr val="tx2"/>
                </a:solidFill>
              </a:rPr>
              <a:t>Measuring Trend of Twitter Spam</a:t>
            </a:r>
          </a:p>
          <a:p>
            <a:pPr eaLnBrk="1" hangingPunct="1"/>
            <a:r>
              <a:rPr lang="en-US" altLang="zh-CN" sz="2800" dirty="0" smtClean="0"/>
              <a:t>Download tweets containing popular hashtags</a:t>
            </a:r>
          </a:p>
          <a:p>
            <a:pPr eaLnBrk="1" hangingPunct="1"/>
            <a:r>
              <a:rPr lang="en-US" altLang="zh-CN" sz="2800" dirty="0" smtClean="0"/>
              <a:t>Visit Twitter retrospectively to identify suspended accounts</a:t>
            </a:r>
          </a:p>
          <a:p>
            <a:pPr eaLnBrk="1" hangingPunct="1"/>
            <a:endParaRPr lang="en-US" altLang="zh-CN" sz="2800" dirty="0" smtClean="0"/>
          </a:p>
          <a:p>
            <a:pPr eaLnBrk="1" hangingPunct="1"/>
            <a:r>
              <a:rPr lang="en-US" altLang="zh-CN" sz="2800" dirty="0" smtClean="0"/>
              <a:t>2011 Twitter data:</a:t>
            </a:r>
          </a:p>
          <a:p>
            <a:pPr lvl="1" eaLnBrk="1" hangingPunct="1"/>
            <a:r>
              <a:rPr lang="en-US" altLang="zh-CN" sz="2400" dirty="0" smtClean="0"/>
              <a:t>17 Million tweets</a:t>
            </a:r>
          </a:p>
          <a:p>
            <a:pPr lvl="1" eaLnBrk="1" hangingPunct="1"/>
            <a:r>
              <a:rPr lang="en-US" altLang="zh-CN" sz="2400" dirty="0" smtClean="0"/>
              <a:t>558,706 spam tweets (&gt;3%)</a:t>
            </a:r>
          </a:p>
        </p:txBody>
      </p:sp>
      <p:sp>
        <p:nvSpPr>
          <p:cNvPr id="33796" name="Rectangle 2"/>
          <p:cNvSpPr txBox="1">
            <a:spLocks noChangeArrowheads="1"/>
          </p:cNvSpPr>
          <p:nvPr/>
        </p:nvSpPr>
        <p:spPr bwMode="auto">
          <a:xfrm>
            <a:off x="10668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800" i="0" dirty="0">
                <a:solidFill>
                  <a:schemeClr val="tx2"/>
                </a:solidFill>
              </a:rPr>
              <a:t>How </a:t>
            </a:r>
            <a:r>
              <a:rPr lang="en-US" altLang="zh-CN" sz="3800" i="0" dirty="0" smtClean="0">
                <a:solidFill>
                  <a:schemeClr val="tx2"/>
                </a:solidFill>
              </a:rPr>
              <a:t>Are </a:t>
            </a:r>
            <a:r>
              <a:rPr lang="en-US" altLang="zh-CN" sz="3800" i="0" dirty="0">
                <a:solidFill>
                  <a:schemeClr val="tx2"/>
                </a:solidFill>
              </a:rPr>
              <a:t>the </a:t>
            </a:r>
            <a:r>
              <a:rPr lang="en-US" altLang="zh-CN" sz="3800" i="0" dirty="0" smtClean="0">
                <a:solidFill>
                  <a:schemeClr val="tx2"/>
                </a:solidFill>
              </a:rPr>
              <a:t>Spam Tweets Generated?</a:t>
            </a:r>
            <a:endParaRPr lang="en-US" altLang="zh-CN" sz="3800" i="0" dirty="0">
              <a:solidFill>
                <a:schemeClr val="tx2"/>
              </a:solidFill>
            </a:endParaRPr>
          </a:p>
        </p:txBody>
      </p:sp>
    </p:spTree>
  </p:cSld>
  <p:clrMapOvr>
    <a:masterClrMapping/>
  </p:clrMapOvr>
  <p:transition spd="slow" advTm="2768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12"/>
          </p:nvPr>
        </p:nvSpPr>
        <p:spPr>
          <a:noFill/>
        </p:spPr>
        <p:txBody>
          <a:bodyPr/>
          <a:lstStyle/>
          <a:p>
            <a:fld id="{53E92784-F9A0-4F47-B465-09B6BA6C2D9C}" type="slidenum">
              <a:rPr lang="en-US" altLang="zh-CN" smtClean="0">
                <a:latin typeface="Arial" charset="0"/>
                <a:ea typeface="宋体" charset="-122"/>
              </a:rPr>
              <a:pPr/>
              <a:t>7</a:t>
            </a:fld>
            <a:endParaRPr lang="en-US" altLang="zh-CN" smtClean="0">
              <a:latin typeface="Arial" charset="0"/>
              <a:ea typeface="宋体" charset="-122"/>
            </a:endParaRPr>
          </a:p>
        </p:txBody>
      </p:sp>
      <p:sp>
        <p:nvSpPr>
          <p:cNvPr id="3584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3D742721-4CF7-4668-914B-55A0C60F1D61}" type="slidenum">
              <a:rPr lang="en-US" altLang="zh-CN" sz="1400" i="0">
                <a:solidFill>
                  <a:schemeClr val="tx1"/>
                </a:solidFill>
              </a:rPr>
              <a:pPr algn="r"/>
              <a:t>7</a:t>
            </a:fld>
            <a:endParaRPr lang="en-US" altLang="zh-CN" sz="1400" i="0">
              <a:solidFill>
                <a:schemeClr val="tx1"/>
              </a:solidFill>
            </a:endParaRPr>
          </a:p>
        </p:txBody>
      </p:sp>
      <p:sp>
        <p:nvSpPr>
          <p:cNvPr id="35843" name="Rectangle 3"/>
          <p:cNvSpPr>
            <a:spLocks noGrp="1" noChangeArrowheads="1"/>
          </p:cNvSpPr>
          <p:nvPr>
            <p:ph type="body" idx="4294967295"/>
          </p:nvPr>
        </p:nvSpPr>
        <p:spPr>
          <a:xfrm>
            <a:off x="762000" y="1417638"/>
            <a:ext cx="8229600" cy="4297362"/>
          </a:xfrm>
        </p:spPr>
        <p:txBody>
          <a:bodyPr/>
          <a:lstStyle/>
          <a:p>
            <a:pPr eaLnBrk="1" hangingPunct="1">
              <a:lnSpc>
                <a:spcPct val="120000"/>
              </a:lnSpc>
            </a:pPr>
            <a:r>
              <a:rPr lang="en-US" altLang="zh-CN" sz="2800" smtClean="0"/>
              <a:t>A macro sequence (m</a:t>
            </a:r>
            <a:r>
              <a:rPr lang="en-US" altLang="zh-CN" sz="2800" i="1" baseline="-25000" smtClean="0"/>
              <a:t>1</a:t>
            </a:r>
            <a:r>
              <a:rPr lang="en-US" altLang="zh-CN" sz="2800" smtClean="0"/>
              <a:t>, m</a:t>
            </a:r>
            <a:r>
              <a:rPr lang="en-US" altLang="zh-CN" sz="2800" i="1" baseline="-25000" smtClean="0"/>
              <a:t>2</a:t>
            </a:r>
            <a:r>
              <a:rPr lang="en-US" altLang="zh-CN" sz="2800" smtClean="0"/>
              <a:t>, …, m</a:t>
            </a:r>
            <a:r>
              <a:rPr lang="en-US" altLang="zh-CN" sz="2800" i="1" baseline="-25000" smtClean="0"/>
              <a:t>k</a:t>
            </a:r>
            <a:r>
              <a:rPr lang="en-US" altLang="zh-CN" sz="2800" smtClean="0"/>
              <a:t>)</a:t>
            </a:r>
          </a:p>
          <a:p>
            <a:pPr eaLnBrk="1" hangingPunct="1">
              <a:lnSpc>
                <a:spcPct val="120000"/>
              </a:lnSpc>
            </a:pPr>
            <a:r>
              <a:rPr lang="en-US" altLang="zh-CN" sz="2800" smtClean="0"/>
              <a:t>Each macro instantiates differently during spam generation</a:t>
            </a:r>
          </a:p>
        </p:txBody>
      </p:sp>
      <p:sp>
        <p:nvSpPr>
          <p:cNvPr id="35844" name="Rectangle 2"/>
          <p:cNvSpPr txBox="1">
            <a:spLocks noChangeArrowheads="1"/>
          </p:cNvSpPr>
          <p:nvPr/>
        </p:nvSpPr>
        <p:spPr bwMode="auto">
          <a:xfrm>
            <a:off x="4572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4400" i="0">
                <a:solidFill>
                  <a:schemeClr val="tx2"/>
                </a:solidFill>
              </a:rPr>
              <a:t>Template Model</a:t>
            </a:r>
          </a:p>
        </p:txBody>
      </p:sp>
      <p:graphicFrame>
        <p:nvGraphicFramePr>
          <p:cNvPr id="6" name="Table 5"/>
          <p:cNvGraphicFramePr>
            <a:graphicFrameLocks noGrp="1"/>
          </p:cNvGraphicFramePr>
          <p:nvPr/>
        </p:nvGraphicFramePr>
        <p:xfrm>
          <a:off x="304800" y="3230563"/>
          <a:ext cx="8610600" cy="2560320"/>
        </p:xfrm>
        <a:graphic>
          <a:graphicData uri="http://schemas.openxmlformats.org/drawingml/2006/table">
            <a:tbl>
              <a:tblPr firstRow="1" bandRow="1">
                <a:tableStyleId>{5C22544A-7EE6-4342-B048-85BDC9FD1C3A}</a:tableStyleId>
              </a:tblPr>
              <a:tblGrid>
                <a:gridCol w="2819400"/>
                <a:gridCol w="4572000"/>
                <a:gridCol w="1219200"/>
              </a:tblGrid>
              <a:tr h="370840">
                <a:tc>
                  <a:txBody>
                    <a:bodyPr/>
                    <a:lstStyle/>
                    <a:p>
                      <a:r>
                        <a:rPr lang="en-US" sz="2200" dirty="0" smtClean="0">
                          <a:solidFill>
                            <a:schemeClr val="tx1"/>
                          </a:solidFill>
                        </a:rPr>
                        <a:t>Macro</a:t>
                      </a:r>
                      <a:r>
                        <a:rPr lang="en-US" sz="2200" baseline="-25000" dirty="0" smtClean="0">
                          <a:solidFill>
                            <a:schemeClr val="tx1"/>
                          </a:solidFill>
                        </a:rPr>
                        <a:t>1</a:t>
                      </a:r>
                      <a:endParaRPr lang="en-US" sz="2200" baseline="-25000" dirty="0">
                        <a:solidFill>
                          <a:schemeClr val="tx1"/>
                        </a:solidFill>
                      </a:endParaRPr>
                    </a:p>
                  </a:txBody>
                  <a:tcPr/>
                </a:tc>
                <a:tc>
                  <a:txBody>
                    <a:bodyPr/>
                    <a:lstStyle/>
                    <a:p>
                      <a:r>
                        <a:rPr lang="en-US" sz="2200" dirty="0" smtClean="0">
                          <a:solidFill>
                            <a:schemeClr val="tx1"/>
                          </a:solidFill>
                        </a:rPr>
                        <a:t>Macro</a:t>
                      </a:r>
                      <a:r>
                        <a:rPr lang="en-US" sz="2200" baseline="-25000" dirty="0" smtClean="0">
                          <a:solidFill>
                            <a:schemeClr val="tx1"/>
                          </a:solidFill>
                        </a:rPr>
                        <a:t>2</a:t>
                      </a:r>
                      <a:endParaRPr lang="en-US" sz="2200" baseline="-25000" dirty="0">
                        <a:solidFill>
                          <a:schemeClr val="tx1"/>
                        </a:solidFill>
                      </a:endParaRPr>
                    </a:p>
                  </a:txBody>
                  <a:tcPr/>
                </a:tc>
                <a:tc>
                  <a:txBody>
                    <a:bodyPr/>
                    <a:lstStyle/>
                    <a:p>
                      <a:r>
                        <a:rPr lang="en-US" sz="2200" dirty="0" smtClean="0">
                          <a:solidFill>
                            <a:schemeClr val="tx1"/>
                          </a:solidFill>
                        </a:rPr>
                        <a:t>Macro</a:t>
                      </a:r>
                      <a:r>
                        <a:rPr lang="en-US" sz="2200" baseline="-25000" dirty="0" smtClean="0">
                          <a:solidFill>
                            <a:schemeClr val="tx1"/>
                          </a:solidFill>
                        </a:rPr>
                        <a:t>3</a:t>
                      </a:r>
                      <a:endParaRPr lang="en-US" sz="2200" baseline="-25000" dirty="0">
                        <a:solidFill>
                          <a:schemeClr val="tx1"/>
                        </a:solidFill>
                      </a:endParaRPr>
                    </a:p>
                  </a:txBody>
                  <a:tcPr/>
                </a:tc>
              </a:tr>
              <a:tr h="370840">
                <a:tc>
                  <a:txBody>
                    <a:bodyPr/>
                    <a:lstStyle/>
                    <a:p>
                      <a:r>
                        <a:rPr lang="en-US" altLang="zh-CN" sz="2200" dirty="0" err="1" smtClean="0"/>
                        <a:t>Beppe</a:t>
                      </a:r>
                      <a:r>
                        <a:rPr lang="en-US" altLang="zh-CN" sz="2200" dirty="0" smtClean="0"/>
                        <a:t> Signori</a:t>
                      </a:r>
                      <a:endParaRPr lang="en-US" sz="2200" dirty="0"/>
                    </a:p>
                  </a:txBody>
                  <a:tcPr/>
                </a:tc>
                <a:tc>
                  <a:txBody>
                    <a:bodyPr/>
                    <a:lstStyle/>
                    <a:p>
                      <a:r>
                        <a:rPr lang="en-US" altLang="zh-CN" sz="2200" dirty="0" smtClean="0"/>
                        <a:t>making out with another man -</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200" i="1" dirty="0" smtClean="0"/>
                        <a:t>URL</a:t>
                      </a:r>
                    </a:p>
                  </a:txBody>
                  <a:tcPr/>
                </a:tc>
              </a:tr>
              <a:tr h="370840">
                <a:tc>
                  <a:txBody>
                    <a:bodyPr/>
                    <a:lstStyle/>
                    <a:p>
                      <a:r>
                        <a:rPr lang="en-US" altLang="zh-CN" sz="2200" dirty="0" smtClean="0"/>
                        <a:t>Jason Isaacs</a:t>
                      </a:r>
                      <a:endParaRPr lang="en-US" sz="2200" dirty="0"/>
                    </a:p>
                  </a:txBody>
                  <a:tcPr/>
                </a:tc>
                <a:tc>
                  <a:txBody>
                    <a:bodyPr/>
                    <a:lstStyle/>
                    <a:p>
                      <a:r>
                        <a:rPr lang="en-US" altLang="zh-CN" sz="2200" dirty="0" smtClean="0"/>
                        <a:t>making out with</a:t>
                      </a:r>
                      <a:r>
                        <a:rPr lang="en-US" altLang="zh-CN" sz="2200" baseline="0" dirty="0" smtClean="0"/>
                        <a:t> another man -</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200" i="1" dirty="0" smtClean="0"/>
                        <a:t>URL</a:t>
                      </a:r>
                    </a:p>
                  </a:txBody>
                  <a:tcPr/>
                </a:tc>
              </a:tr>
              <a:tr h="370840">
                <a:tc>
                  <a:txBody>
                    <a:bodyPr/>
                    <a:lstStyle/>
                    <a:p>
                      <a:r>
                        <a:rPr lang="en-US" altLang="zh-CN" sz="2200" dirty="0" err="1" smtClean="0"/>
                        <a:t>Beppe</a:t>
                      </a:r>
                      <a:r>
                        <a:rPr lang="en-US" altLang="zh-CN" sz="2200" dirty="0" smtClean="0"/>
                        <a:t> Signori</a:t>
                      </a:r>
                      <a:endParaRPr lang="en-US" sz="2200" dirty="0"/>
                    </a:p>
                  </a:txBody>
                  <a:tcPr/>
                </a:tc>
                <a:tc>
                  <a:txBody>
                    <a:bodyPr/>
                    <a:lstStyle/>
                    <a:p>
                      <a:r>
                        <a:rPr lang="en-US" altLang="zh-CN" sz="2200" dirty="0" smtClean="0"/>
                        <a:t>is really gay, look at this video</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200" i="1" dirty="0" smtClean="0"/>
                        <a:t>URL</a:t>
                      </a:r>
                    </a:p>
                  </a:txBody>
                  <a:tcPr/>
                </a:tc>
              </a:tr>
              <a:tr h="370840">
                <a:tc>
                  <a:txBody>
                    <a:bodyPr/>
                    <a:lstStyle/>
                    <a:p>
                      <a:r>
                        <a:rPr lang="en-US" altLang="zh-CN" sz="2200" dirty="0" smtClean="0"/>
                        <a:t>Jason Isaacs</a:t>
                      </a:r>
                      <a:endParaRPr lang="en-US" sz="2200" dirty="0"/>
                    </a:p>
                  </a:txBody>
                  <a:tcPr/>
                </a:tc>
                <a:tc>
                  <a:txBody>
                    <a:bodyPr/>
                    <a:lstStyle/>
                    <a:p>
                      <a:r>
                        <a:rPr lang="en-US" altLang="zh-CN" sz="2200" dirty="0" smtClean="0"/>
                        <a:t>is really gay, look at this video</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200" i="1" dirty="0" smtClean="0"/>
                        <a:t>URL</a:t>
                      </a:r>
                    </a:p>
                  </a:txBody>
                  <a:tcPr/>
                </a:tc>
              </a:tr>
              <a:tr h="370840">
                <a:tc>
                  <a:txBody>
                    <a:bodyPr/>
                    <a:lstStyle/>
                    <a:p>
                      <a:r>
                        <a:rPr lang="en-US" altLang="zh-CN" sz="2200" dirty="0" smtClean="0"/>
                        <a:t>RIP Jonas</a:t>
                      </a:r>
                      <a:r>
                        <a:rPr lang="en-US" altLang="zh-CN" sz="2200" baseline="0" dirty="0" smtClean="0"/>
                        <a:t> </a:t>
                      </a:r>
                      <a:r>
                        <a:rPr lang="en-US" altLang="zh-CN" sz="2200" baseline="0" dirty="0" err="1" smtClean="0"/>
                        <a:t>Bevacqua</a:t>
                      </a:r>
                      <a:endParaRPr lang="en-US" sz="2200" dirty="0"/>
                    </a:p>
                  </a:txBody>
                  <a:tcPr/>
                </a:tc>
                <a:tc>
                  <a:txBody>
                    <a:bodyPr/>
                    <a:lstStyle/>
                    <a:p>
                      <a:r>
                        <a:rPr lang="en-US" altLang="zh-CN" sz="2200" dirty="0" smtClean="0"/>
                        <a:t>is really gay, look at this video</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200" i="1" dirty="0" smtClean="0"/>
                        <a:t>URL</a:t>
                      </a:r>
                    </a:p>
                  </a:txBody>
                  <a:tcPr/>
                </a:tc>
              </a:tr>
            </a:tbl>
          </a:graphicData>
        </a:graphic>
      </p:graphicFrame>
      <p:sp>
        <p:nvSpPr>
          <p:cNvPr id="35875" name="TextBox 7"/>
          <p:cNvSpPr txBox="1">
            <a:spLocks noChangeArrowheads="1"/>
          </p:cNvSpPr>
          <p:nvPr/>
        </p:nvSpPr>
        <p:spPr bwMode="auto">
          <a:xfrm>
            <a:off x="685800" y="5921375"/>
            <a:ext cx="7391400" cy="479425"/>
          </a:xfrm>
          <a:prstGeom prst="rect">
            <a:avLst/>
          </a:prstGeom>
          <a:noFill/>
          <a:ln w="9525">
            <a:noFill/>
            <a:miter lim="800000"/>
            <a:headEnd/>
            <a:tailEnd/>
          </a:ln>
        </p:spPr>
        <p:txBody>
          <a:bodyPr>
            <a:spAutoFit/>
          </a:bodyPr>
          <a:lstStyle/>
          <a:p>
            <a:pPr>
              <a:lnSpc>
                <a:spcPct val="90000"/>
              </a:lnSpc>
              <a:spcBef>
                <a:spcPct val="20000"/>
              </a:spcBef>
            </a:pPr>
            <a:r>
              <a:rPr lang="en-US" altLang="zh-CN" i="0">
                <a:solidFill>
                  <a:srgbClr val="0070C0"/>
                </a:solidFill>
              </a:rPr>
              <a:t>Template = </a:t>
            </a:r>
            <a:r>
              <a:rPr lang="en-US" altLang="zh-CN">
                <a:solidFill>
                  <a:srgbClr val="0070C0"/>
                </a:solidFill>
              </a:rPr>
              <a:t>celebrity names </a:t>
            </a:r>
            <a:r>
              <a:rPr lang="en-US" altLang="zh-CN" i="0">
                <a:solidFill>
                  <a:srgbClr val="0070C0"/>
                </a:solidFill>
              </a:rPr>
              <a:t>+ </a:t>
            </a:r>
            <a:r>
              <a:rPr lang="en-US" altLang="zh-CN">
                <a:solidFill>
                  <a:srgbClr val="0070C0"/>
                </a:solidFill>
              </a:rPr>
              <a:t>actions</a:t>
            </a:r>
            <a:r>
              <a:rPr lang="en-US" altLang="zh-CN" i="0">
                <a:solidFill>
                  <a:srgbClr val="0070C0"/>
                </a:solidFill>
              </a:rPr>
              <a:t> + </a:t>
            </a:r>
            <a:r>
              <a:rPr lang="en-US" altLang="zh-CN">
                <a:solidFill>
                  <a:srgbClr val="0070C0"/>
                </a:solidFill>
              </a:rPr>
              <a:t>URL</a:t>
            </a:r>
          </a:p>
        </p:txBody>
      </p:sp>
    </p:spTree>
  </p:cSld>
  <p:clrMapOvr>
    <a:masterClrMapping/>
  </p:clrMapOvr>
  <p:transition spd="slow" advTm="2768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12"/>
          </p:nvPr>
        </p:nvSpPr>
        <p:spPr>
          <a:noFill/>
        </p:spPr>
        <p:txBody>
          <a:bodyPr/>
          <a:lstStyle/>
          <a:p>
            <a:fld id="{AD065AEE-470E-4370-B66A-641E5518EE97}" type="slidenum">
              <a:rPr lang="en-US" altLang="zh-CN" smtClean="0">
                <a:latin typeface="Arial" charset="0"/>
                <a:ea typeface="宋体" charset="-122"/>
              </a:rPr>
              <a:pPr/>
              <a:t>8</a:t>
            </a:fld>
            <a:endParaRPr lang="en-US" altLang="zh-CN" smtClean="0">
              <a:latin typeface="Arial" charset="0"/>
              <a:ea typeface="宋体" charset="-122"/>
            </a:endParaRPr>
          </a:p>
        </p:txBody>
      </p:sp>
      <p:sp>
        <p:nvSpPr>
          <p:cNvPr id="3789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7DB8D77E-4301-4892-B944-C20F2D8EEA8E}" type="slidenum">
              <a:rPr lang="en-US" altLang="zh-CN" sz="1400" i="0">
                <a:solidFill>
                  <a:schemeClr val="tx1"/>
                </a:solidFill>
              </a:rPr>
              <a:pPr algn="r"/>
              <a:t>8</a:t>
            </a:fld>
            <a:endParaRPr lang="en-US" altLang="zh-CN" sz="1400" i="0">
              <a:solidFill>
                <a:schemeClr val="tx1"/>
              </a:solidFill>
            </a:endParaRPr>
          </a:p>
        </p:txBody>
      </p:sp>
      <p:sp>
        <p:nvSpPr>
          <p:cNvPr id="37891" name="Rectangle 3"/>
          <p:cNvSpPr>
            <a:spLocks noGrp="1" noChangeArrowheads="1"/>
          </p:cNvSpPr>
          <p:nvPr>
            <p:ph type="body" idx="4294967295"/>
          </p:nvPr>
        </p:nvSpPr>
        <p:spPr>
          <a:xfrm>
            <a:off x="228600" y="3657599"/>
            <a:ext cx="8839200" cy="1905001"/>
          </a:xfrm>
        </p:spPr>
        <p:txBody>
          <a:bodyPr/>
          <a:lstStyle/>
          <a:p>
            <a:pPr eaLnBrk="1" hangingPunct="1"/>
            <a:r>
              <a:rPr lang="en-US" altLang="zh-CN" sz="2400" dirty="0" smtClean="0"/>
              <a:t>The majority of spam is generated with underlying templates</a:t>
            </a:r>
          </a:p>
          <a:p>
            <a:pPr eaLnBrk="1" hangingPunct="1"/>
            <a:r>
              <a:rPr lang="en-US" altLang="zh-CN" sz="2400" dirty="0" smtClean="0"/>
              <a:t>We collect a smaller 2012 Twitter data containing 46,891 spam tweets</a:t>
            </a:r>
          </a:p>
          <a:p>
            <a:pPr eaLnBrk="1" hangingPunct="1"/>
            <a:r>
              <a:rPr lang="en-US" altLang="zh-CN" sz="2400" dirty="0" smtClean="0"/>
              <a:t>The prevalence of template-based spam is persistent </a:t>
            </a:r>
          </a:p>
          <a:p>
            <a:pPr marL="0" indent="0" eaLnBrk="1" hangingPunct="1">
              <a:buNone/>
            </a:pPr>
            <a:endParaRPr lang="en-US" altLang="zh-CN" sz="2400" dirty="0" smtClean="0"/>
          </a:p>
        </p:txBody>
      </p:sp>
      <p:sp>
        <p:nvSpPr>
          <p:cNvPr id="37892" name="Rectangle 2"/>
          <p:cNvSpPr txBox="1">
            <a:spLocks noChangeArrowheads="1"/>
          </p:cNvSpPr>
          <p:nvPr/>
        </p:nvSpPr>
        <p:spPr bwMode="auto">
          <a:xfrm>
            <a:off x="9144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600" i="0">
                <a:solidFill>
                  <a:schemeClr val="tx2"/>
                </a:solidFill>
              </a:rPr>
              <a:t>Semi-automated Spam Measurement</a:t>
            </a:r>
          </a:p>
        </p:txBody>
      </p:sp>
      <p:graphicFrame>
        <p:nvGraphicFramePr>
          <p:cNvPr id="6" name="Table 5"/>
          <p:cNvGraphicFramePr>
            <a:graphicFrameLocks noGrp="1"/>
          </p:cNvGraphicFramePr>
          <p:nvPr>
            <p:extLst>
              <p:ext uri="{D42A27DB-BD31-4B8C-83A1-F6EECF244321}">
                <p14:modId xmlns:p14="http://schemas.microsoft.com/office/powerpoint/2010/main" val="2514124569"/>
              </p:ext>
            </p:extLst>
          </p:nvPr>
        </p:nvGraphicFramePr>
        <p:xfrm>
          <a:off x="228600" y="1971675"/>
          <a:ext cx="8763000" cy="1112520"/>
        </p:xfrm>
        <a:graphic>
          <a:graphicData uri="http://schemas.openxmlformats.org/drawingml/2006/table">
            <a:tbl>
              <a:tblPr firstRow="1" bandRow="1">
                <a:tableStyleId>{5C22544A-7EE6-4342-B048-85BDC9FD1C3A}</a:tableStyleId>
              </a:tblPr>
              <a:tblGrid>
                <a:gridCol w="1752600"/>
                <a:gridCol w="1752600"/>
                <a:gridCol w="1752600"/>
                <a:gridCol w="1752600"/>
                <a:gridCol w="1752600"/>
              </a:tblGrid>
              <a:tr h="370840">
                <a:tc>
                  <a:txBody>
                    <a:bodyPr/>
                    <a:lstStyle/>
                    <a:p>
                      <a:r>
                        <a:rPr lang="en-US" dirty="0" smtClean="0">
                          <a:solidFill>
                            <a:schemeClr val="tx1"/>
                          </a:solidFill>
                        </a:rPr>
                        <a:t>Spam data</a:t>
                      </a:r>
                      <a:endParaRPr lang="en-US" dirty="0">
                        <a:solidFill>
                          <a:schemeClr val="tx1"/>
                        </a:solidFill>
                      </a:endParaRPr>
                    </a:p>
                  </a:txBody>
                  <a:tcPr/>
                </a:tc>
                <a:tc>
                  <a:txBody>
                    <a:bodyPr/>
                    <a:lstStyle/>
                    <a:p>
                      <a:r>
                        <a:rPr lang="en-US" dirty="0" smtClean="0">
                          <a:solidFill>
                            <a:srgbClr val="FF0000"/>
                          </a:solidFill>
                        </a:rPr>
                        <a:t>With Template</a:t>
                      </a:r>
                      <a:endParaRPr lang="en-US" dirty="0">
                        <a:solidFill>
                          <a:srgbClr val="FF0000"/>
                        </a:solidFill>
                      </a:endParaRPr>
                    </a:p>
                  </a:txBody>
                  <a:tcPr/>
                </a:tc>
                <a:tc>
                  <a:txBody>
                    <a:bodyPr/>
                    <a:lstStyle/>
                    <a:p>
                      <a:r>
                        <a:rPr lang="en-US" dirty="0" smtClean="0">
                          <a:solidFill>
                            <a:schemeClr val="tx1"/>
                          </a:solidFill>
                        </a:rPr>
                        <a:t>Paraphrase</a:t>
                      </a:r>
                      <a:endParaRPr lang="en-US" dirty="0">
                        <a:solidFill>
                          <a:schemeClr val="tx1"/>
                        </a:solidFill>
                      </a:endParaRPr>
                    </a:p>
                  </a:txBody>
                  <a:tcPr/>
                </a:tc>
                <a:tc>
                  <a:txBody>
                    <a:bodyPr/>
                    <a:lstStyle/>
                    <a:p>
                      <a:r>
                        <a:rPr lang="en-US" dirty="0" smtClean="0">
                          <a:solidFill>
                            <a:schemeClr val="tx1"/>
                          </a:solidFill>
                        </a:rPr>
                        <a:t>No-content</a:t>
                      </a:r>
                      <a:endParaRPr lang="en-US" dirty="0">
                        <a:solidFill>
                          <a:schemeClr val="tx1"/>
                        </a:solidFill>
                      </a:endParaRPr>
                    </a:p>
                  </a:txBody>
                  <a:tcPr/>
                </a:tc>
                <a:tc>
                  <a:txBody>
                    <a:bodyPr/>
                    <a:lstStyle/>
                    <a:p>
                      <a:r>
                        <a:rPr lang="en-US" dirty="0" smtClean="0">
                          <a:solidFill>
                            <a:schemeClr val="tx1"/>
                          </a:solidFill>
                        </a:rPr>
                        <a:t>Others</a:t>
                      </a:r>
                      <a:endParaRPr lang="en-US" dirty="0">
                        <a:solidFill>
                          <a:schemeClr val="tx1"/>
                        </a:solidFill>
                      </a:endParaRPr>
                    </a:p>
                  </a:txBody>
                  <a:tcPr/>
                </a:tc>
              </a:tr>
              <a:tr h="370840">
                <a:tc>
                  <a:txBody>
                    <a:bodyPr/>
                    <a:lstStyle/>
                    <a:p>
                      <a:r>
                        <a:rPr lang="en-US" dirty="0" smtClean="0"/>
                        <a:t>2011</a:t>
                      </a:r>
                      <a:endParaRPr lang="en-US" dirty="0"/>
                    </a:p>
                  </a:txBody>
                  <a:tcPr/>
                </a:tc>
                <a:tc>
                  <a:txBody>
                    <a:bodyPr/>
                    <a:lstStyle/>
                    <a:p>
                      <a:r>
                        <a:rPr lang="en-US" dirty="0" smtClean="0">
                          <a:solidFill>
                            <a:srgbClr val="FF0000"/>
                          </a:solidFill>
                        </a:rPr>
                        <a:t>63.0%</a:t>
                      </a:r>
                      <a:endParaRPr lang="en-US" dirty="0">
                        <a:solidFill>
                          <a:srgbClr val="FF0000"/>
                        </a:solidFill>
                      </a:endParaRPr>
                    </a:p>
                  </a:txBody>
                  <a:tcPr/>
                </a:tc>
                <a:tc>
                  <a:txBody>
                    <a:bodyPr/>
                    <a:lstStyle/>
                    <a:p>
                      <a:r>
                        <a:rPr lang="en-US" dirty="0" smtClean="0">
                          <a:solidFill>
                            <a:schemeClr val="tx1"/>
                          </a:solidFill>
                        </a:rPr>
                        <a:t>14.7%</a:t>
                      </a:r>
                      <a:endParaRPr lang="en-US" dirty="0">
                        <a:solidFill>
                          <a:schemeClr val="tx1"/>
                        </a:solidFill>
                      </a:endParaRPr>
                    </a:p>
                  </a:txBody>
                  <a:tcPr/>
                </a:tc>
                <a:tc>
                  <a:txBody>
                    <a:bodyPr/>
                    <a:lstStyle/>
                    <a:p>
                      <a:r>
                        <a:rPr lang="en-US" dirty="0" smtClean="0"/>
                        <a:t>8.4%</a:t>
                      </a:r>
                      <a:endParaRPr lang="en-US" dirty="0"/>
                    </a:p>
                  </a:txBody>
                  <a:tcPr/>
                </a:tc>
                <a:tc>
                  <a:txBody>
                    <a:bodyPr/>
                    <a:lstStyle/>
                    <a:p>
                      <a:r>
                        <a:rPr lang="en-US" dirty="0" smtClean="0">
                          <a:solidFill>
                            <a:schemeClr val="tx1"/>
                          </a:solidFill>
                        </a:rPr>
                        <a:t>13.9%</a:t>
                      </a:r>
                      <a:endParaRPr lang="en-US" dirty="0">
                        <a:solidFill>
                          <a:schemeClr val="tx1"/>
                        </a:solidFill>
                      </a:endParaRPr>
                    </a:p>
                  </a:txBody>
                  <a:tcPr/>
                </a:tc>
              </a:tr>
              <a:tr h="370840">
                <a:tc>
                  <a:txBody>
                    <a:bodyPr/>
                    <a:lstStyle/>
                    <a:p>
                      <a:r>
                        <a:rPr lang="en-US" dirty="0" smtClean="0"/>
                        <a:t>2012</a:t>
                      </a:r>
                      <a:endParaRPr lang="en-US" dirty="0"/>
                    </a:p>
                  </a:txBody>
                  <a:tcPr/>
                </a:tc>
                <a:tc>
                  <a:txBody>
                    <a:bodyPr/>
                    <a:lstStyle/>
                    <a:p>
                      <a:r>
                        <a:rPr lang="en-US" dirty="0" smtClean="0">
                          <a:solidFill>
                            <a:srgbClr val="FF0000"/>
                          </a:solidFill>
                        </a:rPr>
                        <a:t>68.3%</a:t>
                      </a:r>
                      <a:endParaRPr lang="en-US" dirty="0">
                        <a:solidFill>
                          <a:srgbClr val="FF0000"/>
                        </a:solidFill>
                      </a:endParaRPr>
                    </a:p>
                  </a:txBody>
                  <a:tcPr/>
                </a:tc>
                <a:tc>
                  <a:txBody>
                    <a:bodyPr/>
                    <a:lstStyle/>
                    <a:p>
                      <a:r>
                        <a:rPr lang="en-US" dirty="0" smtClean="0">
                          <a:solidFill>
                            <a:schemeClr val="tx1"/>
                          </a:solidFill>
                        </a:rPr>
                        <a:t>12.9%</a:t>
                      </a:r>
                      <a:endParaRPr lang="en-US" dirty="0">
                        <a:solidFill>
                          <a:schemeClr val="tx1"/>
                        </a:solidFill>
                      </a:endParaRPr>
                    </a:p>
                  </a:txBody>
                  <a:tcPr/>
                </a:tc>
                <a:tc>
                  <a:txBody>
                    <a:bodyPr/>
                    <a:lstStyle/>
                    <a:p>
                      <a:r>
                        <a:rPr lang="en-US" dirty="0" smtClean="0"/>
                        <a:t>0.3%</a:t>
                      </a:r>
                      <a:endParaRPr lang="en-US" dirty="0"/>
                    </a:p>
                  </a:txBody>
                  <a:tcPr/>
                </a:tc>
                <a:tc>
                  <a:txBody>
                    <a:bodyPr/>
                    <a:lstStyle/>
                    <a:p>
                      <a:r>
                        <a:rPr lang="en-US" dirty="0" smtClean="0">
                          <a:solidFill>
                            <a:schemeClr val="tx1"/>
                          </a:solidFill>
                        </a:rPr>
                        <a:t>18.5%</a:t>
                      </a:r>
                      <a:endParaRPr lang="en-US" dirty="0">
                        <a:solidFill>
                          <a:schemeClr val="tx1"/>
                        </a:solidFill>
                      </a:endParaRPr>
                    </a:p>
                  </a:txBody>
                  <a:tcPr/>
                </a:tc>
              </a:tr>
            </a:tbl>
          </a:graphicData>
        </a:graphic>
      </p:graphicFrame>
      <p:sp>
        <p:nvSpPr>
          <p:cNvPr id="2" name="TextBox 1"/>
          <p:cNvSpPr txBox="1"/>
          <p:nvPr/>
        </p:nvSpPr>
        <p:spPr>
          <a:xfrm>
            <a:off x="228600" y="5715000"/>
            <a:ext cx="8839200" cy="677108"/>
          </a:xfrm>
          <a:prstGeom prst="rect">
            <a:avLst/>
          </a:prstGeom>
          <a:noFill/>
        </p:spPr>
        <p:txBody>
          <a:bodyPr wrap="square" rtlCol="0">
            <a:spAutoFit/>
          </a:bodyPr>
          <a:lstStyle/>
          <a:p>
            <a:pPr>
              <a:buNone/>
            </a:pPr>
            <a:r>
              <a:rPr lang="en-US" sz="3800" i="0" dirty="0" smtClean="0">
                <a:solidFill>
                  <a:schemeClr val="tx1"/>
                </a:solidFill>
              </a:rPr>
              <a:t>Syntactic only detection is not sufficient!</a:t>
            </a:r>
          </a:p>
        </p:txBody>
      </p:sp>
    </p:spTree>
  </p:cSld>
  <p:clrMapOvr>
    <a:masterClrMapping/>
  </p:clrMapOvr>
  <p:transition spd="slow" advTm="2768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9D7C1E81-8F70-47E2-AE7B-0E5D6A5C21BF}" type="slidenum">
              <a:rPr lang="en-US" altLang="zh-CN" sz="1400" i="0">
                <a:solidFill>
                  <a:schemeClr val="tx1"/>
                </a:solidFill>
              </a:rPr>
              <a:pPr algn="r"/>
              <a:t>9</a:t>
            </a:fld>
            <a:endParaRPr lang="en-US" altLang="zh-CN" sz="1400" i="0">
              <a:solidFill>
                <a:schemeClr val="tx1"/>
              </a:solidFill>
            </a:endParaRPr>
          </a:p>
        </p:txBody>
      </p:sp>
      <p:sp>
        <p:nvSpPr>
          <p:cNvPr id="28674"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E7C87365-55BA-41B9-813C-B5C20BD73FA1}" type="slidenum">
              <a:rPr lang="en-US" altLang="zh-CN" sz="1400" i="0">
                <a:solidFill>
                  <a:schemeClr val="tx1"/>
                </a:solidFill>
              </a:rPr>
              <a:pPr algn="r"/>
              <a:t>9</a:t>
            </a:fld>
            <a:endParaRPr lang="en-US" altLang="zh-CN" sz="1400" i="0">
              <a:solidFill>
                <a:schemeClr val="tx1"/>
              </a:solidFill>
            </a:endParaRPr>
          </a:p>
        </p:txBody>
      </p:sp>
      <p:sp>
        <p:nvSpPr>
          <p:cNvPr id="28675" name="Rectangle 3"/>
          <p:cNvSpPr>
            <a:spLocks noGrp="1" noChangeArrowheads="1"/>
          </p:cNvSpPr>
          <p:nvPr>
            <p:ph type="body" idx="4294967295"/>
          </p:nvPr>
        </p:nvSpPr>
        <p:spPr>
          <a:xfrm>
            <a:off x="609600" y="1524000"/>
            <a:ext cx="8382000" cy="4267200"/>
          </a:xfrm>
        </p:spPr>
        <p:txBody>
          <a:bodyPr/>
          <a:lstStyle/>
          <a:p>
            <a:pPr eaLnBrk="1" hangingPunct="1"/>
            <a:endParaRPr lang="en-US" altLang="zh-CN" sz="2800" dirty="0" smtClean="0"/>
          </a:p>
          <a:p>
            <a:pPr eaLnBrk="1" hangingPunct="1"/>
            <a:r>
              <a:rPr lang="en-US" altLang="zh-CN" sz="3600" dirty="0" smtClean="0"/>
              <a:t>Extract spam template in real time</a:t>
            </a:r>
          </a:p>
          <a:p>
            <a:pPr eaLnBrk="1" hangingPunct="1"/>
            <a:r>
              <a:rPr lang="en-US" altLang="zh-CN" sz="3600" dirty="0" smtClean="0"/>
              <a:t>Fight spam with its own template</a:t>
            </a:r>
          </a:p>
          <a:p>
            <a:pPr eaLnBrk="1" hangingPunct="1"/>
            <a:r>
              <a:rPr lang="en-US" altLang="zh-CN" sz="3600" dirty="0" smtClean="0"/>
              <a:t>Detect multiple spam templates simultaneously</a:t>
            </a:r>
          </a:p>
        </p:txBody>
      </p:sp>
      <p:sp>
        <p:nvSpPr>
          <p:cNvPr id="28676" name="Rectangle 2"/>
          <p:cNvSpPr txBox="1">
            <a:spLocks noChangeArrowheads="1"/>
          </p:cNvSpPr>
          <p:nvPr/>
        </p:nvSpPr>
        <p:spPr bwMode="auto">
          <a:xfrm>
            <a:off x="9144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800" i="0" smtClean="0">
                <a:solidFill>
                  <a:schemeClr val="tx2"/>
                </a:solidFill>
              </a:rPr>
              <a:t>Semantics Based </a:t>
            </a:r>
            <a:r>
              <a:rPr lang="en-US" altLang="zh-CN" sz="3800" i="0" dirty="0" smtClean="0">
                <a:solidFill>
                  <a:schemeClr val="tx2"/>
                </a:solidFill>
              </a:rPr>
              <a:t>Spam Detection</a:t>
            </a:r>
            <a:endParaRPr lang="en-US" altLang="zh-CN" sz="3800" i="0" dirty="0">
              <a:solidFill>
                <a:schemeClr val="tx2"/>
              </a:solidFill>
            </a:endParaRPr>
          </a:p>
        </p:txBody>
      </p:sp>
    </p:spTree>
  </p:cSld>
  <p:clrMapOvr>
    <a:masterClrMapping/>
  </p:clrMapOvr>
  <p:transition spd="slow" advTm="2768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8.3|7.2"/>
</p:tagLst>
</file>

<file path=ppt/tags/tag2.xml><?xml version="1.0" encoding="utf-8"?>
<p:tagLst xmlns:a="http://schemas.openxmlformats.org/drawingml/2006/main" xmlns:r="http://schemas.openxmlformats.org/officeDocument/2006/relationships" xmlns:p="http://schemas.openxmlformats.org/presentationml/2006/main">
  <p:tag name="TIMING" val="|7.6|4.2"/>
</p:tagLst>
</file>

<file path=ppt/theme/theme1.xml><?xml version="1.0" encoding="utf-8"?>
<a:theme xmlns:a="http://schemas.openxmlformats.org/drawingml/2006/main" name="1_nulist">
  <a:themeElements>
    <a:clrScheme name="1_nuli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nulist">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R="0" algn="l" defTabSz="914400" rtl="0" eaLnBrk="1" fontAlgn="base" latinLnBrk="0" hangingPunct="1">
          <a:lnSpc>
            <a:spcPct val="90000"/>
          </a:lnSpc>
          <a:spcBef>
            <a:spcPct val="20000"/>
          </a:spcBef>
          <a:spcAft>
            <a:spcPct val="0"/>
          </a:spcAft>
          <a:buClrTx/>
          <a:buSzTx/>
          <a:buNone/>
          <a:tabLst/>
          <a:defRPr kumimoji="0" sz="2800" b="0" i="0" u="none" strike="noStrike" cap="none" normalizeH="0" baseline="0" dirty="0" smtClean="0">
            <a:ln>
              <a:noFill/>
            </a:ln>
            <a:solidFill>
              <a:schemeClr val="tx1"/>
            </a:solidFill>
            <a:effectLst/>
            <a:latin typeface="Arial" pitchFamily="34" charset="0"/>
            <a:ea typeface="宋体" pitchFamily="2" charset="-122"/>
            <a:cs typeface="Arial"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buNone/>
          <a:defRPr i="0" dirty="0" smtClean="0">
            <a:solidFill>
              <a:schemeClr val="tx1"/>
            </a:solidFill>
          </a:defRPr>
        </a:defPPr>
      </a:lstStyle>
    </a:txDef>
  </a:objectDefaults>
  <a:extraClrSchemeLst>
    <a:extraClrScheme>
      <a:clrScheme name="1_nuli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uli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nuli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nuli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nuli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nuli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nuli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nuli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nuli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nuli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nuli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nuli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22937</TotalTime>
  <Words>2906</Words>
  <Application>Microsoft Office PowerPoint</Application>
  <PresentationFormat>On-screen Show (4:3)</PresentationFormat>
  <Paragraphs>799</Paragraphs>
  <Slides>31</Slides>
  <Notes>28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宋体</vt:lpstr>
      <vt:lpstr>Arial</vt:lpstr>
      <vt:lpstr>1_nulist</vt:lpstr>
      <vt:lpstr>Spam ain’t as Diverse as It Seems: Throttling OSN Spam with Templates Underneath</vt:lpstr>
      <vt:lpstr>Background</vt:lpstr>
      <vt:lpstr>Background</vt:lpstr>
      <vt:lpstr>PowerPoint Presentation</vt:lpstr>
      <vt:lpstr>Our Prior OSN Security 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Existing Work, cont’d</vt:lpstr>
      <vt:lpstr>PowerPoint Presentation</vt:lpstr>
      <vt:lpstr>PowerPoint Presentation</vt:lpstr>
    </vt:vector>
  </TitlesOfParts>
  <Manager>Yan Chen</Manager>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Detecting and Characterizing Social Spam Campaigns</dc:title>
  <dc:creator>Hongyu Gao</dc:creator>
  <cp:lastModifiedBy>ychen</cp:lastModifiedBy>
  <cp:revision>796</cp:revision>
  <cp:lastPrinted>2012-02-03T19:56:35Z</cp:lastPrinted>
  <dcterms:created xsi:type="dcterms:W3CDTF">2005-12-21T03:45:52Z</dcterms:created>
  <dcterms:modified xsi:type="dcterms:W3CDTF">2014-12-10T19:55:44Z</dcterms:modified>
</cp:coreProperties>
</file>