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000000"/>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ph type="sldImg"/>
          </p:nvPr>
        </p:nvSpPr>
        <p:spPr>
          <a:xfrm>
            <a:off x="1143000" y="685800"/>
            <a:ext cx="4572000" cy="3429000"/>
          </a:xfrm>
          <a:prstGeom prst="rect">
            <a:avLst/>
          </a:prstGeom>
        </p:spPr>
        <p:txBody>
          <a:bodyPr/>
          <a:lstStyle/>
          <a:p>
            <a:pPr/>
          </a:p>
        </p:txBody>
      </p:sp>
      <p:sp>
        <p:nvSpPr>
          <p:cNvPr id="162" name="Shape 1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000">
        <a:latin typeface="Helvetica Neue"/>
        <a:ea typeface="Helvetica Neue"/>
        <a:cs typeface="Helvetica Neue"/>
        <a:sym typeface="Helvetica Neue"/>
      </a:defRPr>
    </a:lvl1pPr>
    <a:lvl2pPr indent="228600" defTabSz="457200" latinLnBrk="0">
      <a:lnSpc>
        <a:spcPct val="117999"/>
      </a:lnSpc>
      <a:defRPr sz="2000">
        <a:latin typeface="Helvetica Neue"/>
        <a:ea typeface="Helvetica Neue"/>
        <a:cs typeface="Helvetica Neue"/>
        <a:sym typeface="Helvetica Neue"/>
      </a:defRPr>
    </a:lvl2pPr>
    <a:lvl3pPr indent="457200" defTabSz="457200" latinLnBrk="0">
      <a:lnSpc>
        <a:spcPct val="117999"/>
      </a:lnSpc>
      <a:defRPr sz="2000">
        <a:latin typeface="Helvetica Neue"/>
        <a:ea typeface="Helvetica Neue"/>
        <a:cs typeface="Helvetica Neue"/>
        <a:sym typeface="Helvetica Neue"/>
      </a:defRPr>
    </a:lvl3pPr>
    <a:lvl4pPr indent="685800" defTabSz="457200" latinLnBrk="0">
      <a:lnSpc>
        <a:spcPct val="117999"/>
      </a:lnSpc>
      <a:defRPr sz="2000">
        <a:latin typeface="Helvetica Neue"/>
        <a:ea typeface="Helvetica Neue"/>
        <a:cs typeface="Helvetica Neue"/>
        <a:sym typeface="Helvetica Neue"/>
      </a:defRPr>
    </a:lvl4pPr>
    <a:lvl5pPr indent="914400" defTabSz="457200" latinLnBrk="0">
      <a:lnSpc>
        <a:spcPct val="117999"/>
      </a:lnSpc>
      <a:defRPr sz="2000">
        <a:latin typeface="Helvetica Neue"/>
        <a:ea typeface="Helvetica Neue"/>
        <a:cs typeface="Helvetica Neue"/>
        <a:sym typeface="Helvetica Neue"/>
      </a:defRPr>
    </a:lvl5pPr>
    <a:lvl6pPr indent="1143000" defTabSz="457200" latinLnBrk="0">
      <a:lnSpc>
        <a:spcPct val="117999"/>
      </a:lnSpc>
      <a:defRPr sz="2000">
        <a:latin typeface="Helvetica Neue"/>
        <a:ea typeface="Helvetica Neue"/>
        <a:cs typeface="Helvetica Neue"/>
        <a:sym typeface="Helvetica Neue"/>
      </a:defRPr>
    </a:lvl6pPr>
    <a:lvl7pPr indent="1371600" defTabSz="457200" latinLnBrk="0">
      <a:lnSpc>
        <a:spcPct val="117999"/>
      </a:lnSpc>
      <a:defRPr sz="2000">
        <a:latin typeface="Helvetica Neue"/>
        <a:ea typeface="Helvetica Neue"/>
        <a:cs typeface="Helvetica Neue"/>
        <a:sym typeface="Helvetica Neue"/>
      </a:defRPr>
    </a:lvl7pPr>
    <a:lvl8pPr indent="1600200" defTabSz="457200" latinLnBrk="0">
      <a:lnSpc>
        <a:spcPct val="117999"/>
      </a:lnSpc>
      <a:defRPr sz="2000">
        <a:latin typeface="Helvetica Neue"/>
        <a:ea typeface="Helvetica Neue"/>
        <a:cs typeface="Helvetica Neue"/>
        <a:sym typeface="Helvetica Neue"/>
      </a:defRPr>
    </a:lvl8pPr>
    <a:lvl9pPr indent="1828800" defTabSz="457200" latinLnBrk="0">
      <a:lnSpc>
        <a:spcPct val="117999"/>
      </a:lnSpc>
      <a:defRPr sz="20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defRPr sz="1800"/>
            </a:pPr>
            <a:r>
              <a:t>Good afternoon everyone, I am Boyuan He , a PhD student from Institute of Cyber Security Research, Zhejiang University, China. </a:t>
            </a:r>
          </a:p>
          <a:p>
            <a:pPr>
              <a:defRPr sz="1800"/>
            </a:pPr>
            <a:r>
              <a:t>Today, it is my great honor here to present our work: An Investigation into Android In-App Ad Practice: implications for App Developers.</a:t>
            </a:r>
          </a:p>
          <a:p>
            <a:pPr>
              <a:defRPr sz="1800"/>
            </a:pPr>
          </a:p>
          <a:p>
            <a:pPr>
              <a:defRPr sz="1800"/>
            </a:pPr>
            <a:r>
              <a:t>Supervised by my advisor Prof. Yan Chen, this work is conducted with a joint Lab of Internet and Security Technology (LIST) at Zhejiang University and Northwestern University.</a:t>
            </a:r>
          </a:p>
          <a:p>
            <a:pPr>
              <a:defRPr sz="1800"/>
            </a:pPr>
          </a:p>
          <a:p>
            <a:pPr>
              <a:defRPr sz="1800"/>
            </a:pPr>
            <a:r>
              <a:t>Before we talk about the motivation, we first take a look at Android ecosystem and app monetization.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r>
              <a:t>Before we could start the measurement work, we first propose a methodology of ad classification based on different UI behavior. In general, we classify mobile in-app ads into 5 different types: offerwall, popup, notification, floating and embedded. This and the next page of sides show images of these 5 types of ads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sldImg"/>
          </p:nvPr>
        </p:nvSpPr>
        <p:spPr>
          <a:prstGeom prst="rect">
            <a:avLst/>
          </a:prstGeom>
        </p:spPr>
        <p:txBody>
          <a:bodyPr/>
          <a:lstStyle/>
          <a:p>
            <a:pPr/>
          </a:p>
        </p:txBody>
      </p:sp>
      <p:sp>
        <p:nvSpPr>
          <p:cNvPr id="397" name="Shape 397"/>
          <p:cNvSpPr/>
          <p:nvPr>
            <p:ph type="body" sz="quarter" idx="1"/>
          </p:nvPr>
        </p:nvSpPr>
        <p:spPr>
          <a:prstGeom prst="rect">
            <a:avLst/>
          </a:prstGeom>
        </p:spPr>
        <p:txBody>
          <a:bodyPr/>
          <a:lstStyle/>
          <a:p>
            <a:pPr/>
            <a:r>
              <a:t>Furthermore, we assign different aggressiveness level to each type of ad based on its user experience. For example, for those types of ad that can be easily ignored, skipped or</a:t>
            </a:r>
          </a:p>
          <a:p>
            <a:pPr/>
            <a:r>
              <a:t>closed by user, we consider them as user tolerable and their aggressiveness as “Low”. Otherwise, the aggressiveness is high.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Shape 418"/>
          <p:cNvSpPr/>
          <p:nvPr>
            <p:ph type="sldImg"/>
          </p:nvPr>
        </p:nvSpPr>
        <p:spPr>
          <a:prstGeom prst="rect">
            <a:avLst/>
          </a:prstGeom>
        </p:spPr>
        <p:txBody>
          <a:bodyPr/>
          <a:lstStyle/>
          <a:p>
            <a:pPr/>
          </a:p>
        </p:txBody>
      </p:sp>
      <p:sp>
        <p:nvSpPr>
          <p:cNvPr id="419" name="Shape 419"/>
          <p:cNvSpPr/>
          <p:nvPr>
            <p:ph type="body" sz="quarter" idx="1"/>
          </p:nvPr>
        </p:nvSpPr>
        <p:spPr>
          <a:prstGeom prst="rect">
            <a:avLst/>
          </a:prstGeom>
        </p:spPr>
        <p:txBody>
          <a:bodyPr/>
          <a:lstStyle/>
          <a:p>
            <a:pPr/>
            <a:r>
              <a:t>For the measurement study, we develop a system called MAdLens, a static analysis framework for Android in-app ads.</a:t>
            </a:r>
          </a:p>
          <a:p>
            <a:pPr/>
            <a:r>
              <a:t>MadLens are able to extracts ad libraries of different ad networks from a large set of apps, map each of ad relevant APIs to a specific ad type and generates summary information.</a:t>
            </a:r>
          </a:p>
          <a:p>
            <a:pPr/>
          </a:p>
          <a:p>
            <a:pPr/>
            <a:r>
              <a:t>This page of slides shows the system design of MadLens.</a:t>
            </a:r>
          </a:p>
          <a:p>
            <a:pPr/>
            <a:r>
              <a:t>Generally, there are 4 major steps for MadLens to perform the analysis, we will go through each of them in the following pages of slides.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Shape 425"/>
          <p:cNvSpPr/>
          <p:nvPr>
            <p:ph type="sldImg"/>
          </p:nvPr>
        </p:nvSpPr>
        <p:spPr>
          <a:prstGeom prst="rect">
            <a:avLst/>
          </a:prstGeom>
        </p:spPr>
        <p:txBody>
          <a:bodyPr/>
          <a:lstStyle/>
          <a:p>
            <a:pPr/>
          </a:p>
        </p:txBody>
      </p:sp>
      <p:sp>
        <p:nvSpPr>
          <p:cNvPr id="426" name="Shape 426"/>
          <p:cNvSpPr/>
          <p:nvPr>
            <p:ph type="body" sz="quarter" idx="1"/>
          </p:nvPr>
        </p:nvSpPr>
        <p:spPr>
          <a:prstGeom prst="rect">
            <a:avLst/>
          </a:prstGeom>
        </p:spPr>
        <p:txBody>
          <a:bodyPr/>
          <a:lstStyle/>
          <a:p>
            <a:pPr/>
            <a:r>
              <a:t>The first step App data collection</a:t>
            </a:r>
          </a:p>
          <a:p>
            <a:pPr/>
            <a:r>
              <a:t>Our Android application dataset includes more than 270 thousand apps from Google Play market, and covers all 48 categories of apps. Besides the app’s APK file, we also collect meta information for each app we crawled. For example, app descriptions, # of downloads, user ratings and so 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1" name="Shape 431"/>
          <p:cNvSpPr/>
          <p:nvPr>
            <p:ph type="sldImg"/>
          </p:nvPr>
        </p:nvSpPr>
        <p:spPr>
          <a:prstGeom prst="rect">
            <a:avLst/>
          </a:prstGeom>
        </p:spPr>
        <p:txBody>
          <a:bodyPr/>
          <a:lstStyle/>
          <a:p>
            <a:pPr/>
          </a:p>
        </p:txBody>
      </p:sp>
      <p:sp>
        <p:nvSpPr>
          <p:cNvPr id="432" name="Shape 432"/>
          <p:cNvSpPr/>
          <p:nvPr>
            <p:ph type="body" sz="quarter" idx="1"/>
          </p:nvPr>
        </p:nvSpPr>
        <p:spPr>
          <a:prstGeom prst="rect">
            <a:avLst/>
          </a:prstGeom>
        </p:spPr>
        <p:txBody>
          <a:bodyPr/>
          <a:lstStyle/>
          <a:p>
            <a:pPr/>
            <a:r>
              <a:t>Then the second step:ad network Identification</a:t>
            </a:r>
          </a:p>
          <a:p>
            <a:pPr/>
          </a:p>
          <a:p>
            <a:pPr/>
            <a:r>
              <a:t>MadLens first identifies different ad networks from a large set of Android apps by performing module analysis. This analysis is based on two important observations: first, popular ad libraries are shared by many apps. So code clones can be detected in these apps. second, the code logic inside an ad library is relatively independent. As a result, we use static analysis and clustering techniques to measure the coupling between different modules,  and therefore identify all the ad networks from Android apps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hape 438"/>
          <p:cNvSpPr/>
          <p:nvPr>
            <p:ph type="sldImg"/>
          </p:nvPr>
        </p:nvSpPr>
        <p:spPr>
          <a:prstGeom prst="rect">
            <a:avLst/>
          </a:prstGeom>
        </p:spPr>
        <p:txBody>
          <a:bodyPr/>
          <a:lstStyle/>
          <a:p>
            <a:pPr/>
          </a:p>
        </p:txBody>
      </p:sp>
      <p:sp>
        <p:nvSpPr>
          <p:cNvPr id="439" name="Shape 439"/>
          <p:cNvSpPr/>
          <p:nvPr>
            <p:ph type="body" sz="quarter" idx="1"/>
          </p:nvPr>
        </p:nvSpPr>
        <p:spPr>
          <a:prstGeom prst="rect">
            <a:avLst/>
          </a:prstGeom>
        </p:spPr>
        <p:txBody>
          <a:bodyPr/>
          <a:lstStyle/>
          <a:p>
            <a:pPr/>
            <a:r>
              <a:t>After identified different ad networks, we need to map all their ad APIs to specific ad types. For those well-documented ad networks, we leverage on their documents for this mapping process, for others, we take a dynamic approach to verify the behavior of the ad API call.</a:t>
            </a:r>
          </a:p>
          <a:p>
            <a:pPr/>
          </a:p>
          <a:p>
            <a:pPr/>
            <a:r>
              <a:t>In all, we collected 697 unique ad APIs as our ad network API dataset.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Shape 444"/>
          <p:cNvSpPr/>
          <p:nvPr>
            <p:ph type="sldImg"/>
          </p:nvPr>
        </p:nvSpPr>
        <p:spPr>
          <a:prstGeom prst="rect">
            <a:avLst/>
          </a:prstGeom>
        </p:spPr>
        <p:txBody>
          <a:bodyPr/>
          <a:lstStyle/>
          <a:p>
            <a:pPr/>
          </a:p>
        </p:txBody>
      </p:sp>
      <p:sp>
        <p:nvSpPr>
          <p:cNvPr id="445" name="Shape 445"/>
          <p:cNvSpPr/>
          <p:nvPr>
            <p:ph type="body" sz="quarter" idx="1"/>
          </p:nvPr>
        </p:nvSpPr>
        <p:spPr>
          <a:prstGeom prst="rect">
            <a:avLst/>
          </a:prstGeom>
        </p:spPr>
        <p:txBody>
          <a:bodyPr/>
          <a:lstStyle/>
          <a:p>
            <a:pPr/>
            <a:r>
              <a:t>With the 3 dataset we collect from previous steps, now it’s the time for MadLens to perform ad detection. MadLens takes a static approach and leverage on Androguard to unpack apk files and convert code in dex file to Smali code for further analysis. MadLens is able to detect various ad behaviors of different ad networks by matching ad network API patterns in both XML and Java files. In addition,  Our static analysis is resistance to many apk obfuscation and hardening techniques.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hape 452"/>
          <p:cNvSpPr/>
          <p:nvPr>
            <p:ph type="sldImg"/>
          </p:nvPr>
        </p:nvSpPr>
        <p:spPr>
          <a:prstGeom prst="rect">
            <a:avLst/>
          </a:prstGeom>
        </p:spPr>
        <p:txBody>
          <a:bodyPr/>
          <a:lstStyle/>
          <a:p>
            <a:pPr/>
          </a:p>
        </p:txBody>
      </p:sp>
      <p:sp>
        <p:nvSpPr>
          <p:cNvPr id="453" name="Shape 453"/>
          <p:cNvSpPr/>
          <p:nvPr>
            <p:ph type="body" sz="quarter" idx="1"/>
          </p:nvPr>
        </p:nvSpPr>
        <p:spPr>
          <a:prstGeom prst="rect">
            <a:avLst/>
          </a:prstGeom>
        </p:spPr>
        <p:txBody>
          <a:bodyPr/>
          <a:lstStyle/>
          <a:p>
            <a:pPr/>
            <a:r>
              <a:t>For the rest of this presentation, I’d like to show some interesting results of our measurement study. First, we study the trend of # of ad networks used in an app. As we can see from this box plot, the results show an increase of average ad network numbers inside an app.  For example, apps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1" name="Shape 461"/>
          <p:cNvSpPr/>
          <p:nvPr>
            <p:ph type="sldImg"/>
          </p:nvPr>
        </p:nvSpPr>
        <p:spPr>
          <a:prstGeom prst="rect">
            <a:avLst/>
          </a:prstGeom>
        </p:spPr>
        <p:txBody>
          <a:bodyPr/>
          <a:lstStyle/>
          <a:p>
            <a:pPr/>
          </a:p>
        </p:txBody>
      </p:sp>
      <p:sp>
        <p:nvSpPr>
          <p:cNvPr id="462" name="Shape 462"/>
          <p:cNvSpPr/>
          <p:nvPr>
            <p:ph type="body" sz="quarter" idx="1"/>
          </p:nvPr>
        </p:nvSpPr>
        <p:spPr>
          <a:prstGeom prst="rect">
            <a:avLst/>
          </a:prstGeom>
        </p:spPr>
        <p:txBody>
          <a:bodyPr/>
          <a:lstStyle/>
          <a:p>
            <a:pPr/>
            <a:r>
              <a:t>Meanwhile, we use this CDF (cumulative distribution function) figure to show distributions of ad network number inside an app.  As a result, developers have more choices about ad networks than several years before. Most developers are conservative about ad placement in their apps given the observation that about 71% apps contain at most one ad library.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0" name="Shape 470"/>
          <p:cNvSpPr/>
          <p:nvPr>
            <p:ph type="sldImg"/>
          </p:nvPr>
        </p:nvSpPr>
        <p:spPr>
          <a:prstGeom prst="rect">
            <a:avLst/>
          </a:prstGeom>
        </p:spPr>
        <p:txBody>
          <a:bodyPr/>
          <a:lstStyle/>
          <a:p>
            <a:pPr/>
          </a:p>
        </p:txBody>
      </p:sp>
      <p:sp>
        <p:nvSpPr>
          <p:cNvPr id="471" name="Shape 471"/>
          <p:cNvSpPr/>
          <p:nvPr>
            <p:ph type="body" sz="quarter" idx="1"/>
          </p:nvPr>
        </p:nvSpPr>
        <p:spPr>
          <a:prstGeom prst="rect">
            <a:avLst/>
          </a:prstGeom>
        </p:spPr>
        <p:txBody>
          <a:bodyPr/>
          <a:lstStyle/>
          <a:p>
            <a:pPr/>
            <a:r>
              <a:t>Second, we study the prevalence of ad types in an app. Our results indicate that developers include two lowly aggressive ad types, Embedded and Popup, simultaneously in 54.7% of their apps. The two highly aggressive ad types including Offerwall and Notification are not popular.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lvl1pPr>
              <a:defRPr sz="1800"/>
            </a:lvl1pPr>
          </a:lstStyle>
          <a:p>
            <a:pPr/>
            <a:r>
              <a:t>Android has become the dominant operating system for mobile devices today, and its market share has reach 87.7% in the second quarter of 2017.  Moreover, recently Android has overtaken Windows as the world’s most popular OS for all kinds of devices and its global os market share has reach 37.9% in March 2017. In addition, Google Play has also become the world’s largest mobile application market, the total number of apps has reached 2.9 million, among which 92.5% are free apps. Besides, there are more than 1.3 million Android developers around the world. Given the existence of so many developers and the fact that users always prefer free apps, it is very important for developers to find the best practice of app monetization. So the question is what is the most convenient way to monetize a free app? And the answer is quite obvious today: in-app advertising!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8" name="Shape 478"/>
          <p:cNvSpPr/>
          <p:nvPr>
            <p:ph type="sldImg"/>
          </p:nvPr>
        </p:nvSpPr>
        <p:spPr>
          <a:prstGeom prst="rect">
            <a:avLst/>
          </a:prstGeom>
        </p:spPr>
        <p:txBody>
          <a:bodyPr/>
          <a:lstStyle/>
          <a:p>
            <a:pPr/>
          </a:p>
        </p:txBody>
      </p:sp>
      <p:sp>
        <p:nvSpPr>
          <p:cNvPr id="479" name="Shape 479"/>
          <p:cNvSpPr/>
          <p:nvPr>
            <p:ph type="body" sz="quarter" idx="1"/>
          </p:nvPr>
        </p:nvSpPr>
        <p:spPr>
          <a:prstGeom prst="rect">
            <a:avLst/>
          </a:prstGeom>
        </p:spPr>
        <p:txBody>
          <a:bodyPr/>
          <a:lstStyle/>
          <a:p>
            <a:pPr/>
            <a:r>
              <a:t>Third, we also studied the prevalence of ad types in the apps of the top 10 categories. We found some category of apps are more likely to have ads, for example, 86.7% of app from Casual category have at least 1 types of ad, while the number in Business app is only 39.6%.</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6" name="Shape 486"/>
          <p:cNvSpPr/>
          <p:nvPr>
            <p:ph type="sldImg"/>
          </p:nvPr>
        </p:nvSpPr>
        <p:spPr>
          <a:prstGeom prst="rect">
            <a:avLst/>
          </a:prstGeom>
        </p:spPr>
        <p:txBody>
          <a:bodyPr/>
          <a:lstStyle/>
          <a:p>
            <a:pPr/>
          </a:p>
        </p:txBody>
      </p:sp>
      <p:sp>
        <p:nvSpPr>
          <p:cNvPr id="487" name="Shape 487"/>
          <p:cNvSpPr/>
          <p:nvPr>
            <p:ph type="body" sz="quarter" idx="1"/>
          </p:nvPr>
        </p:nvSpPr>
        <p:spPr>
          <a:prstGeom prst="rect">
            <a:avLst/>
          </a:prstGeom>
        </p:spPr>
        <p:txBody>
          <a:bodyPr/>
          <a:lstStyle/>
          <a:p>
            <a:pPr/>
            <a:r>
              <a:t>So we believe to some extent, the likeliness of an app containing ads depends on the app category to which it belongs. So developers may decide the ad placement issue based on the category of their own apps.</a:t>
            </a:r>
          </a:p>
          <a:p>
            <a:pPr/>
          </a:p>
          <a:p>
            <a:pPr/>
            <a:r>
              <a:t>Another finding is that the two lowly aggressive ad types, Embedded and Popup, are popular in nearly all categories. The highly aggressive ad type, Offerwall, is also somewhat popular. </a:t>
            </a:r>
          </a:p>
          <a:p>
            <a:pPr/>
            <a:r>
              <a:t>So developers could consider to use these three types of ads in their apps.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ph type="sldImg"/>
          </p:nvPr>
        </p:nvSpPr>
        <p:spPr>
          <a:prstGeom prst="rect">
            <a:avLst/>
          </a:prstGeom>
        </p:spPr>
        <p:txBody>
          <a:bodyPr/>
          <a:lstStyle/>
          <a:p>
            <a:pPr/>
          </a:p>
        </p:txBody>
      </p:sp>
      <p:sp>
        <p:nvSpPr>
          <p:cNvPr id="495" name="Shape 495"/>
          <p:cNvSpPr/>
          <p:nvPr>
            <p:ph type="body" sz="quarter" idx="1"/>
          </p:nvPr>
        </p:nvSpPr>
        <p:spPr>
          <a:prstGeom prst="rect">
            <a:avLst/>
          </a:prstGeom>
        </p:spPr>
        <p:txBody>
          <a:bodyPr/>
          <a:lstStyle/>
          <a:p>
            <a:pPr/>
            <a:r>
              <a:t>Empirically, a user could be annoyed by an app embedded with too many ads. So we also studied </a:t>
            </a:r>
          </a:p>
          <a:p>
            <a:pPr/>
            <a:r>
              <a:t>relationships between in-app ads and user ratings. </a:t>
            </a:r>
          </a:p>
          <a:p>
            <a:pPr/>
            <a:r>
              <a:t>This page of sides clearly shows that the number of bad user ratings increase significantly along with the number of ad libraries.  So developers should avoid embedding too many ad libraries into an app, empirically no more than 6, which otherwise would anger the app users and result in bad ratings.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2" name="Shape 502"/>
          <p:cNvSpPr/>
          <p:nvPr>
            <p:ph type="sldImg"/>
          </p:nvPr>
        </p:nvSpPr>
        <p:spPr>
          <a:prstGeom prst="rect">
            <a:avLst/>
          </a:prstGeom>
        </p:spPr>
        <p:txBody>
          <a:bodyPr/>
          <a:lstStyle/>
          <a:p>
            <a:pPr/>
          </a:p>
        </p:txBody>
      </p:sp>
      <p:sp>
        <p:nvSpPr>
          <p:cNvPr id="503" name="Shape 503"/>
          <p:cNvSpPr/>
          <p:nvPr>
            <p:ph type="body" sz="quarter" idx="1"/>
          </p:nvPr>
        </p:nvSpPr>
        <p:spPr>
          <a:prstGeom prst="rect">
            <a:avLst/>
          </a:prstGeom>
        </p:spPr>
        <p:txBody>
          <a:bodyPr/>
          <a:lstStyle/>
          <a:p>
            <a:pPr/>
            <a:r>
              <a:t>Finally, we examined the correlation between downloads of an app and the number of ad networks in an app.  The x axis denotes the logarithm of the downloads of apps, and the y axis denotes the number of ad networks used per app on average.  The result show a strong positive correlation between the number of downloads and the average number of ad networks in an app. Statistically, the number of downloads indicates the different lifecycle stage of apps, so a developer should use at most one ad network if her .app is still at the initial stage and could start using more when the app becomes popular.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0" name="Shape 510"/>
          <p:cNvSpPr/>
          <p:nvPr>
            <p:ph type="sldImg"/>
          </p:nvPr>
        </p:nvSpPr>
        <p:spPr>
          <a:prstGeom prst="rect">
            <a:avLst/>
          </a:prstGeom>
        </p:spPr>
        <p:txBody>
          <a:bodyPr/>
          <a:lstStyle/>
          <a:p>
            <a:pPr/>
          </a:p>
        </p:txBody>
      </p:sp>
      <p:sp>
        <p:nvSpPr>
          <p:cNvPr id="511" name="Shape 511"/>
          <p:cNvSpPr/>
          <p:nvPr>
            <p:ph type="body" sz="quarter" idx="1"/>
          </p:nvPr>
        </p:nvSpPr>
        <p:spPr>
          <a:prstGeom prst="rect">
            <a:avLst/>
          </a:prstGeom>
        </p:spPr>
        <p:txBody>
          <a:bodyPr/>
          <a:lstStyle/>
          <a:p>
            <a:pPr/>
            <a:r>
              <a:t>Similarly, we also examined the correlation between downloads of an app and the number of ad networks of each ad type in the app. Our results indicates that a developer should mainly place Embedded and Popup ads on her app in whatever lifecycle stage, and could start to place Offerwall ads when her app has become popular.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6" name="Shape 516"/>
          <p:cNvSpPr/>
          <p:nvPr>
            <p:ph type="sldImg"/>
          </p:nvPr>
        </p:nvSpPr>
        <p:spPr>
          <a:prstGeom prst="rect">
            <a:avLst/>
          </a:prstGeom>
        </p:spPr>
        <p:txBody>
          <a:bodyPr/>
          <a:lstStyle/>
          <a:p>
            <a:pPr/>
          </a:p>
        </p:txBody>
      </p:sp>
      <p:sp>
        <p:nvSpPr>
          <p:cNvPr id="517" name="Shape 517"/>
          <p:cNvSpPr/>
          <p:nvPr>
            <p:ph type="body" sz="quarter" idx="1"/>
          </p:nvPr>
        </p:nvSpPr>
        <p:spPr>
          <a:prstGeom prst="rect">
            <a:avLst/>
          </a:prstGeom>
        </p:spPr>
        <p:txBody>
          <a:bodyPr/>
          <a:lstStyle/>
          <a:p>
            <a:pPr/>
            <a:r>
              <a:t>In summary, our research first propose a unified methodology of mobile ad classification based on UI behavior.</a:t>
            </a:r>
          </a:p>
          <a:p>
            <a:pPr/>
            <a:r>
              <a:t>Then, we design and Implement MadLens, a framework for fine-grain and large-scale Android in-app ads analysis. </a:t>
            </a:r>
          </a:p>
          <a:p>
            <a:pPr/>
            <a:r>
              <a:t>Finally, based on the results of  our measurement study, we provide insights for developers about how to optimize their app monetization with optimal ad placement choices.</a:t>
            </a:r>
          </a:p>
          <a:p>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6" name="Shape 526"/>
          <p:cNvSpPr/>
          <p:nvPr>
            <p:ph type="sldImg"/>
          </p:nvPr>
        </p:nvSpPr>
        <p:spPr>
          <a:prstGeom prst="rect">
            <a:avLst/>
          </a:prstGeom>
        </p:spPr>
        <p:txBody>
          <a:bodyPr/>
          <a:lstStyle/>
          <a:p>
            <a:pPr/>
          </a:p>
        </p:txBody>
      </p:sp>
      <p:sp>
        <p:nvSpPr>
          <p:cNvPr id="527" name="Shape 527"/>
          <p:cNvSpPr/>
          <p:nvPr>
            <p:ph type="body" sz="quarter" idx="1"/>
          </p:nvPr>
        </p:nvSpPr>
        <p:spPr>
          <a:prstGeom prst="rect">
            <a:avLst/>
          </a:prstGeom>
        </p:spPr>
        <p:txBody>
          <a:bodyPr/>
          <a:lstStyle/>
          <a:p>
            <a:pPr/>
            <a:r>
              <a:t>That’s the end of my presentation today. Thanks you!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lvl1pPr>
              <a:defRPr sz="1800"/>
            </a:lvl1pPr>
          </a:lstStyle>
          <a:p>
            <a:pPr/>
            <a:r>
              <a:t>In-app advertising or mobile advertising is getting popular today. When you look into many of most popular apps in the market, you can always find some in-app ads showing up. Apps from big companies, like YouTube or Facebook usually have their own ad platform. Because of large user base, these apps are always easy to find advertisers to pay. However, for other developers, how can they use in-app advertising? That why they need a third-party ad network!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In general ,the ecosystem of in-app advertising includes multiple parties. There are advertisers, ad networks, developers and users. Advertisers are those companies launching advertising campaign for their customers. Developers are those who show ads to their users in return for advertising revenue. And an ad network is a third party intermediate platform which connects advertiser and developers. It exchanges ad inventory and revenue across the entire ecosystem.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p>
            <a:pPr/>
            <a:r>
              <a:t>This page of slides shows how a typical ad network actually works. Usually, an ad network provides a third party library, called ad library, for developers to integrate into their own apps. After a successful integration, the ad library sends request to an ad network server on behalf of the app, and gets ad contents from the server to show in the app.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Let’s a closer look at how this integration process is implemented inside an Android app. Usually there are two approaches for developers to place an ad in their app: one approach is to change the layout XML file and place the ad to a specific location to show up, the other is to directly call Java APIs of a certain ad library whenever an ad need to be displayed.</a:t>
            </a:r>
          </a:p>
          <a:p>
            <a:pPr/>
          </a:p>
          <a:p>
            <a:pPr/>
            <a:r>
              <a:t>This page of slides gives us examples of the two approaches to show a banner ad. The left one use XML files and the right one use Java APIs.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a:pPr/>
          </a:p>
        </p:txBody>
      </p:sp>
      <p:sp>
        <p:nvSpPr>
          <p:cNvPr id="359" name="Shape 359"/>
          <p:cNvSpPr/>
          <p:nvPr>
            <p:ph type="body" sz="quarter" idx="1"/>
          </p:nvPr>
        </p:nvSpPr>
        <p:spPr>
          <a:prstGeom prst="rect">
            <a:avLst/>
          </a:prstGeom>
        </p:spPr>
        <p:txBody>
          <a:bodyPr/>
          <a:lstStyle/>
          <a:p>
            <a:pPr/>
            <a:r>
              <a:t>Because of the popularity of in-app advertising, there are quite a lot ad networks in the market today. Here are the top 10 ad networks in the year of 2017 and as we can see, they are all different in supported ad types and many other features.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Sine there is no guidelines for developers to use ad networks, Our goal is to find the best ad practice in free apps and provide practical guidelines for developers.</a:t>
            </a:r>
          </a:p>
          <a:p>
            <a:pPr/>
            <a:r>
              <a:t>As a developer, it is very important to find answers for all these questions before ad integration, such as  What is the trend in ad networks used in recent years?</a:t>
            </a:r>
          </a:p>
          <a:p>
            <a:pPr/>
            <a:r>
              <a:t>……….</a:t>
            </a:r>
          </a:p>
          <a:p>
            <a:pPr/>
            <a:r>
              <a:t>In our research, we try to answer  all these questions by conducting a fine-grain and large-scale measurement study.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ph type="sldImg"/>
          </p:nvPr>
        </p:nvSpPr>
        <p:spPr>
          <a:prstGeom prst="rect">
            <a:avLst/>
          </a:prstGeom>
        </p:spPr>
        <p:txBody>
          <a:bodyPr/>
          <a:lstStyle/>
          <a:p>
            <a:pPr/>
          </a:p>
        </p:txBody>
      </p:sp>
      <p:sp>
        <p:nvSpPr>
          <p:cNvPr id="373" name="Shape 373"/>
          <p:cNvSpPr/>
          <p:nvPr>
            <p:ph type="body" sz="quarter" idx="1"/>
          </p:nvPr>
        </p:nvSpPr>
        <p:spPr>
          <a:prstGeom prst="rect">
            <a:avLst/>
          </a:prstGeom>
        </p:spPr>
        <p:txBody>
          <a:bodyPr/>
          <a:lstStyle/>
          <a:p>
            <a:pPr/>
            <a:r>
              <a:t>To summarize our research makes the following contributions: </a:t>
            </a:r>
          </a:p>
          <a:p>
            <a:pPr/>
            <a:r>
              <a:t>1、To the best of our knowledge, we are the first to provide practical guidelines for mobile developers to monetize their apps through third-party in-app advertising.</a:t>
            </a:r>
          </a:p>
          <a:p>
            <a:pPr/>
            <a:r>
              <a:t>2、We are the first to measure third-party in-app advertising in Android apps at API granularity.</a:t>
            </a:r>
          </a:p>
          <a:p>
            <a:pPr/>
            <a:r>
              <a:t>3、We are the first to provide a unified classification system for mobile in-app ads, and measure the impact of different ad types on various properties of apps.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标题与副标题">
    <p:spTree>
      <p:nvGrpSpPr>
        <p:cNvPr id="1" name=""/>
        <p:cNvGrpSpPr/>
        <p:nvPr/>
      </p:nvGrpSpPr>
      <p:grpSpPr>
        <a:xfrm>
          <a:off x="0" y="0"/>
          <a:ext cx="0" cy="0"/>
          <a:chOff x="0" y="0"/>
          <a:chExt cx="0" cy="0"/>
        </a:xfrm>
      </p:grpSpPr>
      <p:sp>
        <p:nvSpPr>
          <p:cNvPr id="11" name="POWERPOINT"/>
          <p:cNvSpPr txBox="1"/>
          <p:nvPr>
            <p:ph type="body" sz="quarter" idx="13"/>
          </p:nvPr>
        </p:nvSpPr>
        <p:spPr>
          <a:xfrm>
            <a:off x="4304157" y="3462154"/>
            <a:ext cx="15775687" cy="2829292"/>
          </a:xfrm>
          <a:prstGeom prst="rect">
            <a:avLst/>
          </a:prstGeom>
        </p:spPr>
        <p:txBody>
          <a:bodyPr wrap="none">
            <a:spAutoFit/>
          </a:bodyPr>
          <a:lstStyle>
            <a:lvl1pPr marL="0" indent="0" algn="ctr">
              <a:spcBef>
                <a:spcPts val="0"/>
              </a:spcBef>
              <a:buClrTx/>
              <a:buSzTx/>
              <a:buNone/>
              <a:defRPr b="1" sz="18000"/>
            </a:lvl1pPr>
          </a:lstStyle>
          <a:p>
            <a:pPr/>
            <a:r>
              <a:t>POWERPOINT</a:t>
            </a:r>
          </a:p>
        </p:txBody>
      </p:sp>
      <p:sp>
        <p:nvSpPr>
          <p:cNvPr id="12" name="YUNXIAO.ALIYUN.COM"/>
          <p:cNvSpPr txBox="1"/>
          <p:nvPr>
            <p:ph type="body" sz="quarter" idx="14"/>
          </p:nvPr>
        </p:nvSpPr>
        <p:spPr>
          <a:xfrm>
            <a:off x="4973319" y="6019169"/>
            <a:ext cx="14437361" cy="1626862"/>
          </a:xfrm>
          <a:prstGeom prst="rect">
            <a:avLst/>
          </a:prstGeom>
        </p:spPr>
        <p:txBody>
          <a:bodyPr wrap="none">
            <a:spAutoFit/>
          </a:bodyPr>
          <a:lstStyle>
            <a:lvl1pPr marL="0" indent="0" algn="ctr">
              <a:spcBef>
                <a:spcPts val="0"/>
              </a:spcBef>
              <a:buClrTx/>
              <a:buSzTx/>
              <a:buNone/>
              <a:defRPr b="1" sz="10000"/>
            </a:lvl1pPr>
          </a:lstStyle>
          <a:p>
            <a:pPr/>
            <a:r>
              <a:t>YUNXIAO.ALIYUN.COM</a:t>
            </a:r>
          </a:p>
        </p:txBody>
      </p:sp>
      <p:sp>
        <p:nvSpPr>
          <p:cNvPr id="13" name="Speakers"/>
          <p:cNvSpPr txBox="1"/>
          <p:nvPr>
            <p:ph type="body" sz="quarter" idx="15"/>
          </p:nvPr>
        </p:nvSpPr>
        <p:spPr>
          <a:xfrm>
            <a:off x="10533125" y="10424667"/>
            <a:ext cx="3317749" cy="994666"/>
          </a:xfrm>
          <a:prstGeom prst="rect">
            <a:avLst/>
          </a:prstGeom>
        </p:spPr>
        <p:txBody>
          <a:bodyPr wrap="none">
            <a:spAutoFit/>
          </a:bodyPr>
          <a:lstStyle>
            <a:lvl1pPr marL="0" indent="0" algn="ctr">
              <a:spcBef>
                <a:spcPts val="0"/>
              </a:spcBef>
              <a:buClrTx/>
              <a:buSzTx/>
              <a:buNone/>
              <a:defRPr sz="6000"/>
            </a:lvl1pPr>
          </a:lstStyle>
          <a:p>
            <a:pPr/>
            <a:r>
              <a:t>Speakers</a:t>
            </a:r>
          </a:p>
        </p:txBody>
      </p:sp>
      <p:sp>
        <p:nvSpPr>
          <p:cNvPr id="14" name="Speakers background"/>
          <p:cNvSpPr txBox="1"/>
          <p:nvPr>
            <p:ph type="body" sz="quarter" idx="16"/>
          </p:nvPr>
        </p:nvSpPr>
        <p:spPr>
          <a:xfrm>
            <a:off x="9636505" y="11411711"/>
            <a:ext cx="5110989" cy="696978"/>
          </a:xfrm>
          <a:prstGeom prst="rect">
            <a:avLst/>
          </a:prstGeom>
        </p:spPr>
        <p:txBody>
          <a:bodyPr wrap="none">
            <a:spAutoFit/>
          </a:bodyPr>
          <a:lstStyle>
            <a:lvl1pPr marL="0" indent="0" algn="ctr">
              <a:spcBef>
                <a:spcPts val="0"/>
              </a:spcBef>
              <a:buClrTx/>
              <a:buSzTx/>
              <a:buNone/>
              <a:defRPr sz="4000"/>
            </a:lvl1pPr>
          </a:lstStyle>
          <a:p>
            <a:pPr/>
            <a:r>
              <a:t>Speakers background</a:t>
            </a:r>
          </a:p>
        </p:txBody>
      </p:sp>
      <p:sp>
        <p:nvSpPr>
          <p:cNvPr id="1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排版4">
    <p:bg>
      <p:bgPr>
        <a:solidFill>
          <a:srgbClr val="FFFFFF"/>
        </a:solidFill>
      </p:bgPr>
    </p:bg>
    <p:spTree>
      <p:nvGrpSpPr>
        <p:cNvPr id="1" name=""/>
        <p:cNvGrpSpPr/>
        <p:nvPr/>
      </p:nvGrpSpPr>
      <p:grpSpPr>
        <a:xfrm>
          <a:off x="0" y="0"/>
          <a:ext cx="0" cy="0"/>
          <a:chOff x="0" y="0"/>
          <a:chExt cx="0" cy="0"/>
        </a:xfrm>
      </p:grpSpPr>
      <p:sp>
        <p:nvSpPr>
          <p:cNvPr id="124" name="Front subtitle"/>
          <p:cNvSpPr txBox="1"/>
          <p:nvPr>
            <p:ph type="body" sz="quarter" idx="13"/>
          </p:nvPr>
        </p:nvSpPr>
        <p:spPr>
          <a:xfrm>
            <a:off x="1019810" y="617985"/>
            <a:ext cx="16913146" cy="1304030"/>
          </a:xfrm>
          <a:prstGeom prst="rect">
            <a:avLst/>
          </a:prstGeom>
        </p:spPr>
        <p:txBody>
          <a:bodyPr>
            <a:spAutoFit/>
          </a:bodyPr>
          <a:lstStyle>
            <a:lvl1pPr marL="0" indent="0">
              <a:spcBef>
                <a:spcPts val="0"/>
              </a:spcBef>
              <a:buClrTx/>
              <a:buSzTx/>
              <a:buNone/>
              <a:defRPr b="1" sz="8000">
                <a:solidFill>
                  <a:srgbClr val="434343"/>
                </a:solidFill>
              </a:defRPr>
            </a:lvl1pPr>
          </a:lstStyle>
          <a:p>
            <a:pPr/>
            <a:r>
              <a:t>Front subtitle</a:t>
            </a:r>
          </a:p>
        </p:txBody>
      </p:sp>
      <p:sp>
        <p:nvSpPr>
          <p:cNvPr id="125" name="Add the title here"/>
          <p:cNvSpPr txBox="1"/>
          <p:nvPr>
            <p:ph type="body" sz="quarter" idx="14"/>
          </p:nvPr>
        </p:nvSpPr>
        <p:spPr>
          <a:xfrm>
            <a:off x="1782097" y="4228784"/>
            <a:ext cx="5092295" cy="820519"/>
          </a:xfrm>
          <a:prstGeom prst="rect">
            <a:avLst/>
          </a:prstGeom>
        </p:spPr>
        <p:txBody>
          <a:bodyPr wrap="none">
            <a:spAutoFit/>
          </a:bodyPr>
          <a:lstStyle>
            <a:lvl1pPr marL="0" indent="0">
              <a:spcBef>
                <a:spcPts val="0"/>
              </a:spcBef>
              <a:buClrTx/>
              <a:buSzTx/>
              <a:buNone/>
              <a:defRPr b="1">
                <a:solidFill>
                  <a:srgbClr val="53585F"/>
                </a:solidFill>
              </a:defRPr>
            </a:lvl1pPr>
          </a:lstStyle>
          <a:p>
            <a:pPr/>
            <a:r>
              <a:t>Add the title here</a:t>
            </a:r>
          </a:p>
        </p:txBody>
      </p:sp>
      <p:sp>
        <p:nvSpPr>
          <p:cNvPr id="126" name="The exact size of the stake purchased by Geely is unknown"/>
          <p:cNvSpPr txBox="1"/>
          <p:nvPr>
            <p:ph type="body" sz="quarter" idx="15"/>
          </p:nvPr>
        </p:nvSpPr>
        <p:spPr>
          <a:xfrm>
            <a:off x="1782097" y="5181157"/>
            <a:ext cx="6278095" cy="10554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27" name="Add the title here"/>
          <p:cNvSpPr txBox="1"/>
          <p:nvPr>
            <p:ph type="body" sz="quarter" idx="16"/>
          </p:nvPr>
        </p:nvSpPr>
        <p:spPr>
          <a:xfrm>
            <a:off x="1782097" y="8334893"/>
            <a:ext cx="5092295"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Add the title here</a:t>
            </a:r>
          </a:p>
        </p:txBody>
      </p:sp>
      <p:sp>
        <p:nvSpPr>
          <p:cNvPr id="128" name="The exact size of the stake purchased by Geely is unknown"/>
          <p:cNvSpPr txBox="1"/>
          <p:nvPr>
            <p:ph type="body" sz="quarter" idx="17"/>
          </p:nvPr>
        </p:nvSpPr>
        <p:spPr>
          <a:xfrm>
            <a:off x="1782097" y="9287266"/>
            <a:ext cx="6278095" cy="10554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29" name="Add the title here"/>
          <p:cNvSpPr txBox="1"/>
          <p:nvPr>
            <p:ph type="body" sz="quarter" idx="18"/>
          </p:nvPr>
        </p:nvSpPr>
        <p:spPr>
          <a:xfrm>
            <a:off x="16161267" y="4228784"/>
            <a:ext cx="5092295" cy="820519"/>
          </a:xfrm>
          <a:prstGeom prst="rect">
            <a:avLst/>
          </a:prstGeom>
        </p:spPr>
        <p:txBody>
          <a:bodyPr wrap="none">
            <a:spAutoFit/>
          </a:bodyPr>
          <a:lstStyle>
            <a:lvl1pPr marL="0" indent="0">
              <a:spcBef>
                <a:spcPts val="0"/>
              </a:spcBef>
              <a:buClrTx/>
              <a:buSzTx/>
              <a:buNone/>
              <a:defRPr b="1">
                <a:solidFill>
                  <a:srgbClr val="53585F"/>
                </a:solidFill>
              </a:defRPr>
            </a:lvl1pPr>
          </a:lstStyle>
          <a:p>
            <a:pPr/>
            <a:r>
              <a:t>Add the title here</a:t>
            </a:r>
          </a:p>
        </p:txBody>
      </p:sp>
      <p:sp>
        <p:nvSpPr>
          <p:cNvPr id="130" name="The exact size of the stake purchased by Geely is unknown"/>
          <p:cNvSpPr txBox="1"/>
          <p:nvPr>
            <p:ph type="body" sz="quarter" idx="19"/>
          </p:nvPr>
        </p:nvSpPr>
        <p:spPr>
          <a:xfrm>
            <a:off x="16161267" y="5181157"/>
            <a:ext cx="6278095" cy="10554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31" name="Add the title here"/>
          <p:cNvSpPr txBox="1"/>
          <p:nvPr>
            <p:ph type="body" sz="quarter" idx="20"/>
          </p:nvPr>
        </p:nvSpPr>
        <p:spPr>
          <a:xfrm>
            <a:off x="16161267" y="8334893"/>
            <a:ext cx="5092295"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Add the title here</a:t>
            </a:r>
          </a:p>
        </p:txBody>
      </p:sp>
      <p:sp>
        <p:nvSpPr>
          <p:cNvPr id="132" name="The exact size of the stake purchased by Geely is unknown"/>
          <p:cNvSpPr txBox="1"/>
          <p:nvPr>
            <p:ph type="body" sz="quarter" idx="21"/>
          </p:nvPr>
        </p:nvSpPr>
        <p:spPr>
          <a:xfrm>
            <a:off x="16161267" y="9287266"/>
            <a:ext cx="6278095" cy="10554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3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排版4 拷贝">
    <p:bg>
      <p:bgPr>
        <a:solidFill>
          <a:srgbClr val="FFFFFF"/>
        </a:solidFill>
      </p:bgPr>
    </p:bg>
    <p:spTree>
      <p:nvGrpSpPr>
        <p:cNvPr id="1" name=""/>
        <p:cNvGrpSpPr/>
        <p:nvPr/>
      </p:nvGrpSpPr>
      <p:grpSpPr>
        <a:xfrm>
          <a:off x="0" y="0"/>
          <a:ext cx="0" cy="0"/>
          <a:chOff x="0" y="0"/>
          <a:chExt cx="0" cy="0"/>
        </a:xfrm>
      </p:grpSpPr>
      <p:sp>
        <p:nvSpPr>
          <p:cNvPr id="140" name="Front subtitle"/>
          <p:cNvSpPr txBox="1"/>
          <p:nvPr>
            <p:ph type="body" sz="quarter" idx="13"/>
          </p:nvPr>
        </p:nvSpPr>
        <p:spPr>
          <a:xfrm>
            <a:off x="1019810" y="617985"/>
            <a:ext cx="16913146" cy="1304030"/>
          </a:xfrm>
          <a:prstGeom prst="rect">
            <a:avLst/>
          </a:prstGeom>
        </p:spPr>
        <p:txBody>
          <a:bodyPr>
            <a:spAutoFit/>
          </a:bodyPr>
          <a:lstStyle>
            <a:lvl1pPr marL="0" indent="0">
              <a:spcBef>
                <a:spcPts val="0"/>
              </a:spcBef>
              <a:buClrTx/>
              <a:buSzTx/>
              <a:buNone/>
              <a:defRPr b="1" sz="8000">
                <a:solidFill>
                  <a:srgbClr val="434343"/>
                </a:solidFill>
              </a:defRPr>
            </a:lvl1pPr>
          </a:lstStyle>
          <a:p>
            <a:pPr/>
            <a:r>
              <a:t>Front subtitle</a:t>
            </a:r>
          </a:p>
        </p:txBody>
      </p:sp>
      <p:sp>
        <p:nvSpPr>
          <p:cNvPr id="141" name="Add the title here"/>
          <p:cNvSpPr txBox="1"/>
          <p:nvPr>
            <p:ph type="body" sz="quarter" idx="14"/>
          </p:nvPr>
        </p:nvSpPr>
        <p:spPr>
          <a:xfrm>
            <a:off x="1281326" y="6992244"/>
            <a:ext cx="5092295"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Add the title here</a:t>
            </a:r>
          </a:p>
        </p:txBody>
      </p:sp>
      <p:sp>
        <p:nvSpPr>
          <p:cNvPr id="142" name="The exact size of the stake purchased by Geely is unknown"/>
          <p:cNvSpPr txBox="1"/>
          <p:nvPr>
            <p:ph type="body" sz="quarter" idx="15"/>
          </p:nvPr>
        </p:nvSpPr>
        <p:spPr>
          <a:xfrm>
            <a:off x="1281326" y="7944617"/>
            <a:ext cx="6278095" cy="10554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43" name="Add the title here"/>
          <p:cNvSpPr txBox="1"/>
          <p:nvPr>
            <p:ph type="body" sz="quarter" idx="16"/>
          </p:nvPr>
        </p:nvSpPr>
        <p:spPr>
          <a:xfrm>
            <a:off x="17230295" y="8917920"/>
            <a:ext cx="5092295" cy="820519"/>
          </a:xfrm>
          <a:prstGeom prst="rect">
            <a:avLst/>
          </a:prstGeom>
        </p:spPr>
        <p:txBody>
          <a:bodyPr wrap="none">
            <a:spAutoFit/>
          </a:bodyPr>
          <a:lstStyle>
            <a:lvl1pPr marL="0" indent="0">
              <a:spcBef>
                <a:spcPts val="0"/>
              </a:spcBef>
              <a:buClrTx/>
              <a:buSzTx/>
              <a:buNone/>
              <a:defRPr b="1">
                <a:solidFill>
                  <a:srgbClr val="53585F"/>
                </a:solidFill>
              </a:defRPr>
            </a:lvl1pPr>
          </a:lstStyle>
          <a:p>
            <a:pPr/>
            <a:r>
              <a:t>Add the title here</a:t>
            </a:r>
          </a:p>
        </p:txBody>
      </p:sp>
      <p:sp>
        <p:nvSpPr>
          <p:cNvPr id="144" name="The exact size of the stake purchased by Geely is unknown"/>
          <p:cNvSpPr txBox="1"/>
          <p:nvPr>
            <p:ph type="body" sz="quarter" idx="17"/>
          </p:nvPr>
        </p:nvSpPr>
        <p:spPr>
          <a:xfrm>
            <a:off x="17230295" y="9870293"/>
            <a:ext cx="6278095" cy="10554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45" name="Add the title here"/>
          <p:cNvSpPr txBox="1"/>
          <p:nvPr>
            <p:ph type="body" sz="quarter" idx="18"/>
          </p:nvPr>
        </p:nvSpPr>
        <p:spPr>
          <a:xfrm>
            <a:off x="16614230" y="4115778"/>
            <a:ext cx="5092295" cy="820519"/>
          </a:xfrm>
          <a:prstGeom prst="rect">
            <a:avLst/>
          </a:prstGeom>
        </p:spPr>
        <p:txBody>
          <a:bodyPr wrap="none">
            <a:spAutoFit/>
          </a:bodyPr>
          <a:lstStyle>
            <a:lvl1pPr marL="0" indent="0">
              <a:spcBef>
                <a:spcPts val="0"/>
              </a:spcBef>
              <a:buClrTx/>
              <a:buSzTx/>
              <a:buNone/>
              <a:defRPr b="1">
                <a:solidFill>
                  <a:srgbClr val="53585F"/>
                </a:solidFill>
              </a:defRPr>
            </a:lvl1pPr>
          </a:lstStyle>
          <a:p>
            <a:pPr/>
            <a:r>
              <a:t>Add the title here</a:t>
            </a:r>
          </a:p>
        </p:txBody>
      </p:sp>
      <p:sp>
        <p:nvSpPr>
          <p:cNvPr id="146" name="The exact size of the stake purchased by Geely is unknown"/>
          <p:cNvSpPr txBox="1"/>
          <p:nvPr>
            <p:ph type="body" sz="quarter" idx="19"/>
          </p:nvPr>
        </p:nvSpPr>
        <p:spPr>
          <a:xfrm>
            <a:off x="16614230" y="5068151"/>
            <a:ext cx="6278095" cy="10554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4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尾页">
    <p:spTree>
      <p:nvGrpSpPr>
        <p:cNvPr id="1" name=""/>
        <p:cNvGrpSpPr/>
        <p:nvPr/>
      </p:nvGrpSpPr>
      <p:grpSpPr>
        <a:xfrm>
          <a:off x="0" y="0"/>
          <a:ext cx="0" cy="0"/>
          <a:chOff x="0" y="0"/>
          <a:chExt cx="0" cy="0"/>
        </a:xfrm>
      </p:grpSpPr>
      <p:sp>
        <p:nvSpPr>
          <p:cNvPr id="154" name="Thank you !"/>
          <p:cNvSpPr txBox="1"/>
          <p:nvPr>
            <p:ph type="body" sz="half" idx="13"/>
          </p:nvPr>
        </p:nvSpPr>
        <p:spPr>
          <a:xfrm>
            <a:off x="316230" y="4886590"/>
            <a:ext cx="23751540" cy="3942820"/>
          </a:xfrm>
          <a:prstGeom prst="rect">
            <a:avLst/>
          </a:prstGeom>
          <a:effectLst>
            <a:reflection blurRad="0" stA="85738" stPos="0" endA="0" endPos="40000" dist="0" dir="5400000" fadeDir="5400000" sx="100000" sy="-100000" kx="0" ky="0" algn="bl" rotWithShape="0"/>
          </a:effectLst>
        </p:spPr>
        <p:txBody>
          <a:bodyPr lIns="0" tIns="0" rIns="0" bIns="0">
            <a:spAutoFit/>
          </a:bodyPr>
          <a:lstStyle>
            <a:lvl1pPr marL="0" indent="0" algn="ctr">
              <a:lnSpc>
                <a:spcPts val="41100"/>
              </a:lnSpc>
              <a:spcBef>
                <a:spcPts val="0"/>
              </a:spcBef>
              <a:buClrTx/>
              <a:buSzTx/>
              <a:buNone/>
              <a:defRPr b="1" sz="26000"/>
            </a:lvl1pPr>
          </a:lstStyle>
          <a:p>
            <a:pPr/>
            <a:r>
              <a:t>Thank you !</a:t>
            </a:r>
          </a:p>
        </p:txBody>
      </p:sp>
      <p:sp>
        <p:nvSpPr>
          <p:cNvPr id="15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目录页">
    <p:spTree>
      <p:nvGrpSpPr>
        <p:cNvPr id="1" name=""/>
        <p:cNvGrpSpPr/>
        <p:nvPr/>
      </p:nvGrpSpPr>
      <p:grpSpPr>
        <a:xfrm>
          <a:off x="0" y="0"/>
          <a:ext cx="0" cy="0"/>
          <a:chOff x="0" y="0"/>
          <a:chExt cx="0" cy="0"/>
        </a:xfrm>
      </p:grpSpPr>
      <p:sp>
        <p:nvSpPr>
          <p:cNvPr id="22" name="01/"/>
          <p:cNvSpPr txBox="1"/>
          <p:nvPr>
            <p:ph type="body" sz="quarter" idx="13"/>
          </p:nvPr>
        </p:nvSpPr>
        <p:spPr>
          <a:xfrm>
            <a:off x="7110730" y="879347"/>
            <a:ext cx="3050541" cy="2457706"/>
          </a:xfrm>
          <a:prstGeom prst="rect">
            <a:avLst/>
          </a:prstGeom>
        </p:spPr>
        <p:txBody>
          <a:bodyPr wrap="none">
            <a:spAutoFit/>
          </a:bodyPr>
          <a:lstStyle>
            <a:lvl1pPr marL="0" indent="0" algn="ctr">
              <a:spcBef>
                <a:spcPts val="0"/>
              </a:spcBef>
              <a:buClrTx/>
              <a:buSzTx/>
              <a:buNone/>
              <a:defRPr sz="16000"/>
            </a:lvl1pPr>
          </a:lstStyle>
          <a:p>
            <a:pPr/>
            <a:r>
              <a:t>01/</a:t>
            </a:r>
          </a:p>
        </p:txBody>
      </p:sp>
      <p:sp>
        <p:nvSpPr>
          <p:cNvPr id="23" name="02/"/>
          <p:cNvSpPr txBox="1"/>
          <p:nvPr>
            <p:ph type="body" sz="quarter" idx="14"/>
          </p:nvPr>
        </p:nvSpPr>
        <p:spPr>
          <a:xfrm>
            <a:off x="15010130" y="879347"/>
            <a:ext cx="3050541" cy="2457706"/>
          </a:xfrm>
          <a:prstGeom prst="rect">
            <a:avLst/>
          </a:prstGeom>
        </p:spPr>
        <p:txBody>
          <a:bodyPr wrap="none">
            <a:spAutoFit/>
          </a:bodyPr>
          <a:lstStyle>
            <a:lvl1pPr marL="0" indent="0" algn="ctr">
              <a:spcBef>
                <a:spcPts val="0"/>
              </a:spcBef>
              <a:buClrTx/>
              <a:buSzTx/>
              <a:buNone/>
              <a:defRPr sz="16000"/>
            </a:lvl1pPr>
          </a:lstStyle>
          <a:p>
            <a:pPr/>
            <a:r>
              <a:t>02/</a:t>
            </a:r>
          </a:p>
        </p:txBody>
      </p:sp>
      <p:sp>
        <p:nvSpPr>
          <p:cNvPr id="24" name="03/"/>
          <p:cNvSpPr txBox="1"/>
          <p:nvPr>
            <p:ph type="body" sz="quarter" idx="15"/>
          </p:nvPr>
        </p:nvSpPr>
        <p:spPr>
          <a:xfrm>
            <a:off x="15010130" y="5629147"/>
            <a:ext cx="3050541" cy="2457706"/>
          </a:xfrm>
          <a:prstGeom prst="rect">
            <a:avLst/>
          </a:prstGeom>
        </p:spPr>
        <p:txBody>
          <a:bodyPr wrap="none">
            <a:spAutoFit/>
          </a:bodyPr>
          <a:lstStyle>
            <a:lvl1pPr marL="0" indent="0" algn="ctr">
              <a:spcBef>
                <a:spcPts val="0"/>
              </a:spcBef>
              <a:buClrTx/>
              <a:buSzTx/>
              <a:buNone/>
              <a:defRPr sz="16000"/>
            </a:lvl1pPr>
          </a:lstStyle>
          <a:p>
            <a:pPr/>
            <a:r>
              <a:t>03/</a:t>
            </a:r>
          </a:p>
        </p:txBody>
      </p:sp>
      <p:sp>
        <p:nvSpPr>
          <p:cNvPr id="25" name="04/"/>
          <p:cNvSpPr txBox="1"/>
          <p:nvPr>
            <p:ph type="body" sz="quarter" idx="16"/>
          </p:nvPr>
        </p:nvSpPr>
        <p:spPr>
          <a:xfrm>
            <a:off x="7110730" y="10378947"/>
            <a:ext cx="3050541" cy="2457706"/>
          </a:xfrm>
          <a:prstGeom prst="rect">
            <a:avLst/>
          </a:prstGeom>
        </p:spPr>
        <p:txBody>
          <a:bodyPr wrap="none">
            <a:spAutoFit/>
          </a:bodyPr>
          <a:lstStyle>
            <a:lvl1pPr marL="0" indent="0" algn="ctr">
              <a:spcBef>
                <a:spcPts val="0"/>
              </a:spcBef>
              <a:buClrTx/>
              <a:buSzTx/>
              <a:buNone/>
              <a:defRPr sz="16000"/>
            </a:lvl1pPr>
          </a:lstStyle>
          <a:p>
            <a:pPr/>
            <a:r>
              <a:t>04/</a:t>
            </a:r>
          </a:p>
        </p:txBody>
      </p:sp>
      <p:sp>
        <p:nvSpPr>
          <p:cNvPr id="26" name="05/"/>
          <p:cNvSpPr txBox="1"/>
          <p:nvPr>
            <p:ph type="body" sz="quarter" idx="17"/>
          </p:nvPr>
        </p:nvSpPr>
        <p:spPr>
          <a:xfrm>
            <a:off x="15010130" y="10378947"/>
            <a:ext cx="3050541" cy="2457706"/>
          </a:xfrm>
          <a:prstGeom prst="rect">
            <a:avLst/>
          </a:prstGeom>
        </p:spPr>
        <p:txBody>
          <a:bodyPr wrap="none">
            <a:spAutoFit/>
          </a:bodyPr>
          <a:lstStyle>
            <a:lvl1pPr marL="0" indent="0" algn="ctr">
              <a:spcBef>
                <a:spcPts val="0"/>
              </a:spcBef>
              <a:buClrTx/>
              <a:buSzTx/>
              <a:buNone/>
              <a:defRPr sz="16000"/>
            </a:lvl1pPr>
          </a:lstStyle>
          <a:p>
            <a:pPr/>
            <a:r>
              <a:t>05/</a:t>
            </a:r>
          </a:p>
        </p:txBody>
      </p:sp>
      <p:sp>
        <p:nvSpPr>
          <p:cNvPr id="27" name="Front subtitle content"/>
          <p:cNvSpPr txBox="1"/>
          <p:nvPr>
            <p:ph type="body" sz="quarter" idx="18"/>
          </p:nvPr>
        </p:nvSpPr>
        <p:spPr>
          <a:xfrm>
            <a:off x="10322073" y="1442467"/>
            <a:ext cx="3968454" cy="1331466"/>
          </a:xfrm>
          <a:prstGeom prst="rect">
            <a:avLst/>
          </a:prstGeom>
        </p:spPr>
        <p:txBody>
          <a:bodyPr>
            <a:spAutoFit/>
          </a:bodyPr>
          <a:lstStyle>
            <a:lvl1pPr marL="0" indent="0">
              <a:spcBef>
                <a:spcPts val="0"/>
              </a:spcBef>
              <a:buClrTx/>
              <a:buSzTx/>
              <a:buNone/>
              <a:defRPr b="1" sz="4000"/>
            </a:lvl1pPr>
          </a:lstStyle>
          <a:p>
            <a:pPr/>
            <a:r>
              <a:t>Front subtitle content</a:t>
            </a:r>
          </a:p>
        </p:txBody>
      </p:sp>
      <p:sp>
        <p:nvSpPr>
          <p:cNvPr id="28" name="Front subtitle content"/>
          <p:cNvSpPr txBox="1"/>
          <p:nvPr>
            <p:ph type="body" sz="quarter" idx="19"/>
          </p:nvPr>
        </p:nvSpPr>
        <p:spPr>
          <a:xfrm>
            <a:off x="18323073" y="1442467"/>
            <a:ext cx="3968454" cy="1331466"/>
          </a:xfrm>
          <a:prstGeom prst="rect">
            <a:avLst/>
          </a:prstGeom>
        </p:spPr>
        <p:txBody>
          <a:bodyPr>
            <a:spAutoFit/>
          </a:bodyPr>
          <a:lstStyle>
            <a:lvl1pPr marL="0" indent="0">
              <a:spcBef>
                <a:spcPts val="0"/>
              </a:spcBef>
              <a:buClrTx/>
              <a:buSzTx/>
              <a:buNone/>
              <a:defRPr b="1" sz="4000"/>
            </a:lvl1pPr>
          </a:lstStyle>
          <a:p>
            <a:pPr/>
            <a:r>
              <a:t>Front subtitle content</a:t>
            </a:r>
          </a:p>
        </p:txBody>
      </p:sp>
      <p:sp>
        <p:nvSpPr>
          <p:cNvPr id="29" name="Front subtitle content"/>
          <p:cNvSpPr txBox="1"/>
          <p:nvPr>
            <p:ph type="body" sz="quarter" idx="20"/>
          </p:nvPr>
        </p:nvSpPr>
        <p:spPr>
          <a:xfrm>
            <a:off x="18323073" y="6154167"/>
            <a:ext cx="3968454" cy="1331466"/>
          </a:xfrm>
          <a:prstGeom prst="rect">
            <a:avLst/>
          </a:prstGeom>
        </p:spPr>
        <p:txBody>
          <a:bodyPr>
            <a:spAutoFit/>
          </a:bodyPr>
          <a:lstStyle>
            <a:lvl1pPr marL="0" indent="0">
              <a:spcBef>
                <a:spcPts val="0"/>
              </a:spcBef>
              <a:buClrTx/>
              <a:buSzTx/>
              <a:buNone/>
              <a:defRPr b="1" sz="4000"/>
            </a:lvl1pPr>
          </a:lstStyle>
          <a:p>
            <a:pPr/>
            <a:r>
              <a:t>Front subtitle content</a:t>
            </a:r>
          </a:p>
        </p:txBody>
      </p:sp>
      <p:sp>
        <p:nvSpPr>
          <p:cNvPr id="30" name="Front subtitle content"/>
          <p:cNvSpPr txBox="1"/>
          <p:nvPr>
            <p:ph type="body" sz="quarter" idx="21"/>
          </p:nvPr>
        </p:nvSpPr>
        <p:spPr>
          <a:xfrm>
            <a:off x="10322073" y="10865867"/>
            <a:ext cx="3968454" cy="1331466"/>
          </a:xfrm>
          <a:prstGeom prst="rect">
            <a:avLst/>
          </a:prstGeom>
        </p:spPr>
        <p:txBody>
          <a:bodyPr>
            <a:spAutoFit/>
          </a:bodyPr>
          <a:lstStyle>
            <a:lvl1pPr marL="0" indent="0">
              <a:spcBef>
                <a:spcPts val="0"/>
              </a:spcBef>
              <a:buClrTx/>
              <a:buSzTx/>
              <a:buNone/>
              <a:defRPr b="1" sz="4000"/>
            </a:lvl1pPr>
          </a:lstStyle>
          <a:p>
            <a:pPr/>
            <a:r>
              <a:t>Front subtitle content</a:t>
            </a:r>
          </a:p>
        </p:txBody>
      </p:sp>
      <p:sp>
        <p:nvSpPr>
          <p:cNvPr id="31" name="Front subtitle content"/>
          <p:cNvSpPr txBox="1"/>
          <p:nvPr>
            <p:ph type="body" sz="quarter" idx="22"/>
          </p:nvPr>
        </p:nvSpPr>
        <p:spPr>
          <a:xfrm>
            <a:off x="18323073" y="10865867"/>
            <a:ext cx="3968454" cy="1331466"/>
          </a:xfrm>
          <a:prstGeom prst="rect">
            <a:avLst/>
          </a:prstGeom>
        </p:spPr>
        <p:txBody>
          <a:bodyPr>
            <a:spAutoFit/>
          </a:bodyPr>
          <a:lstStyle>
            <a:lvl1pPr marL="0" indent="0">
              <a:spcBef>
                <a:spcPts val="0"/>
              </a:spcBef>
              <a:buClrTx/>
              <a:buSzTx/>
              <a:buNone/>
              <a:defRPr b="1" sz="4000"/>
            </a:lvl1pPr>
          </a:lstStyle>
          <a:p>
            <a:pPr/>
            <a:r>
              <a:t>Front subtitle content</a:t>
            </a:r>
          </a:p>
        </p:txBody>
      </p:sp>
      <p:sp>
        <p:nvSpPr>
          <p:cNvPr id="3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自我介绍（白底）">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 name="图像"/>
          <p:cNvSpPr/>
          <p:nvPr>
            <p:ph type="pic" sz="quarter" idx="13"/>
          </p:nvPr>
        </p:nvSpPr>
        <p:spPr>
          <a:xfrm>
            <a:off x="3659385" y="3875881"/>
            <a:ext cx="6219467" cy="7488238"/>
          </a:xfrm>
          <a:prstGeom prst="rect">
            <a:avLst/>
          </a:prstGeom>
          <a:ln w="254000">
            <a:solidFill>
              <a:srgbClr val="EFEFEF"/>
            </a:solidFill>
          </a:ln>
          <a:effectLst>
            <a:outerShdw sx="100000" sy="100000" kx="0" ky="0" algn="b" rotWithShape="0" blurRad="355600" dist="0" dir="0">
              <a:srgbClr val="000000">
                <a:alpha val="75000"/>
              </a:srgbClr>
            </a:outerShdw>
          </a:effectLst>
        </p:spPr>
        <p:txBody>
          <a:bodyPr lIns="91439" tIns="45719" rIns="91439" bIns="45719" anchor="t">
            <a:noAutofit/>
          </a:bodyPr>
          <a:lstStyle/>
          <a:p>
            <a:pPr/>
          </a:p>
        </p:txBody>
      </p:sp>
      <p:sp>
        <p:nvSpPr>
          <p:cNvPr id="40" name="I’m Jhon Doe."/>
          <p:cNvSpPr txBox="1"/>
          <p:nvPr>
            <p:ph type="body" sz="quarter" idx="14"/>
          </p:nvPr>
        </p:nvSpPr>
        <p:spPr>
          <a:xfrm>
            <a:off x="10677673" y="3564385"/>
            <a:ext cx="10839451" cy="1304030"/>
          </a:xfrm>
          <a:prstGeom prst="rect">
            <a:avLst/>
          </a:prstGeom>
        </p:spPr>
        <p:txBody>
          <a:bodyPr>
            <a:spAutoFit/>
          </a:bodyPr>
          <a:lstStyle>
            <a:lvl1pPr marL="0" indent="0">
              <a:spcBef>
                <a:spcPts val="0"/>
              </a:spcBef>
              <a:buClrTx/>
              <a:buSzTx/>
              <a:buNone/>
              <a:defRPr b="1" sz="8000">
                <a:solidFill>
                  <a:schemeClr val="accent1">
                    <a:lumOff val="13529"/>
                  </a:schemeClr>
                </a:solidFill>
              </a:defRPr>
            </a:lvl1pPr>
          </a:lstStyle>
          <a:p>
            <a:pPr/>
            <a:r>
              <a:t>I’m Jhon Doe.</a:t>
            </a:r>
          </a:p>
        </p:txBody>
      </p:sp>
      <p:sp>
        <p:nvSpPr>
          <p:cNvPr id="41" name="My name is xxx, xx years old this year, graduated from xx Information Engineering University Computer Science and Technology, in four years of study and life, I systematically mastered the development and application of technology, but also on the development of today's network has been profound Understanding. So lay a solid foundation of professional knowledge."/>
          <p:cNvSpPr txBox="1"/>
          <p:nvPr>
            <p:ph type="body" sz="quarter" idx="15"/>
          </p:nvPr>
        </p:nvSpPr>
        <p:spPr>
          <a:xfrm>
            <a:off x="10677673" y="5385817"/>
            <a:ext cx="10719297" cy="5687566"/>
          </a:xfrm>
          <a:prstGeom prst="rect">
            <a:avLst/>
          </a:prstGeom>
        </p:spPr>
        <p:txBody>
          <a:bodyPr>
            <a:spAutoFit/>
          </a:bodyPr>
          <a:lstStyle>
            <a:lvl1pPr marL="0" indent="0">
              <a:spcBef>
                <a:spcPts val="0"/>
              </a:spcBef>
              <a:buClrTx/>
              <a:buSzTx/>
              <a:buNone/>
              <a:defRPr b="1" sz="4000">
                <a:solidFill>
                  <a:srgbClr val="434343"/>
                </a:solidFill>
              </a:defRPr>
            </a:lvl1pPr>
          </a:lstStyle>
          <a:p>
            <a:pPr/>
            <a:r>
              <a:t>My name is xxx, xx years old this year, graduated from xx Information Engineering University Computer Science and Technology, in four years of study and life, I systematically mastered the development and application of technology, but also on the development of today's network has been profound Understanding. So lay a solid foundation of professional knowledge.</a:t>
            </a:r>
          </a:p>
        </p:txBody>
      </p:sp>
      <p:sp>
        <p:nvSpPr>
          <p:cNvPr id="4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自我介绍（黑底）">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图像"/>
          <p:cNvSpPr/>
          <p:nvPr>
            <p:ph type="pic" sz="quarter" idx="13"/>
          </p:nvPr>
        </p:nvSpPr>
        <p:spPr>
          <a:xfrm>
            <a:off x="3659385" y="3875881"/>
            <a:ext cx="6219467" cy="7488238"/>
          </a:xfrm>
          <a:prstGeom prst="rect">
            <a:avLst/>
          </a:prstGeom>
          <a:ln w="254000">
            <a:solidFill>
              <a:srgbClr val="EFEFEF"/>
            </a:solidFill>
          </a:ln>
          <a:effectLst>
            <a:outerShdw sx="100000" sy="100000" kx="0" ky="0" algn="b" rotWithShape="0" blurRad="355600" dist="0" dir="0">
              <a:srgbClr val="000000">
                <a:alpha val="75000"/>
              </a:srgbClr>
            </a:outerShdw>
          </a:effectLst>
        </p:spPr>
        <p:txBody>
          <a:bodyPr lIns="91439" tIns="45719" rIns="91439" bIns="45719" anchor="t">
            <a:noAutofit/>
          </a:bodyPr>
          <a:lstStyle/>
          <a:p>
            <a:pPr/>
          </a:p>
        </p:txBody>
      </p:sp>
      <p:sp>
        <p:nvSpPr>
          <p:cNvPr id="50" name="I’m Jhon Doe."/>
          <p:cNvSpPr txBox="1"/>
          <p:nvPr>
            <p:ph type="body" sz="quarter" idx="14"/>
          </p:nvPr>
        </p:nvSpPr>
        <p:spPr>
          <a:xfrm>
            <a:off x="10677673" y="3564385"/>
            <a:ext cx="10839451" cy="1304030"/>
          </a:xfrm>
          <a:prstGeom prst="rect">
            <a:avLst/>
          </a:prstGeom>
        </p:spPr>
        <p:txBody>
          <a:bodyPr>
            <a:spAutoFit/>
          </a:bodyPr>
          <a:lstStyle>
            <a:lvl1pPr marL="0" indent="0">
              <a:spcBef>
                <a:spcPts val="0"/>
              </a:spcBef>
              <a:buClrTx/>
              <a:buSzTx/>
              <a:buNone/>
              <a:defRPr b="1" sz="8000">
                <a:solidFill>
                  <a:schemeClr val="accent1">
                    <a:lumOff val="13529"/>
                  </a:schemeClr>
                </a:solidFill>
              </a:defRPr>
            </a:lvl1pPr>
          </a:lstStyle>
          <a:p>
            <a:pPr/>
            <a:r>
              <a:t>I’m Jhon Doe.</a:t>
            </a:r>
          </a:p>
        </p:txBody>
      </p:sp>
      <p:sp>
        <p:nvSpPr>
          <p:cNvPr id="51" name="My name is xxx, xx years old this year, graduated from xx Information Engineering University Computer Science and Technology, in four years of study and life, I systematically mastered the development and application of technology, but also on the development of today's network has been profound Understanding. So lay a solid foundation of professional knowledge."/>
          <p:cNvSpPr txBox="1"/>
          <p:nvPr>
            <p:ph type="body" sz="quarter" idx="15"/>
          </p:nvPr>
        </p:nvSpPr>
        <p:spPr>
          <a:xfrm>
            <a:off x="10677673" y="5385817"/>
            <a:ext cx="10719297" cy="5687566"/>
          </a:xfrm>
          <a:prstGeom prst="rect">
            <a:avLst/>
          </a:prstGeom>
        </p:spPr>
        <p:txBody>
          <a:bodyPr>
            <a:spAutoFit/>
          </a:bodyPr>
          <a:lstStyle>
            <a:lvl1pPr marL="0" indent="0">
              <a:spcBef>
                <a:spcPts val="0"/>
              </a:spcBef>
              <a:buClrTx/>
              <a:buSzTx/>
              <a:buNone/>
              <a:defRPr b="1" sz="4000"/>
            </a:lvl1pPr>
          </a:lstStyle>
          <a:p>
            <a:pPr/>
            <a:r>
              <a:t>My name is xxx, xx years old this year, graduated from xx Information Engineering University Computer Science and Technology, in four years of study and life, I systematically mastered the development and application of technology, but also on the development of today's network has been profound Understanding. So lay a solid foundation of professional knowledge.</a:t>
            </a:r>
          </a:p>
        </p:txBody>
      </p:sp>
      <p:sp>
        <p:nvSpPr>
          <p:cNvPr id="5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内页1">
    <p:bg>
      <p:bgPr>
        <a:solidFill>
          <a:srgbClr val="FFFFFF"/>
        </a:solidFill>
      </p:bgPr>
    </p:bg>
    <p:spTree>
      <p:nvGrpSpPr>
        <p:cNvPr id="1" name=""/>
        <p:cNvGrpSpPr/>
        <p:nvPr/>
      </p:nvGrpSpPr>
      <p:grpSpPr>
        <a:xfrm>
          <a:off x="0" y="0"/>
          <a:ext cx="0" cy="0"/>
          <a:chOff x="0" y="0"/>
          <a:chExt cx="0" cy="0"/>
        </a:xfrm>
      </p:grpSpPr>
      <p:sp>
        <p:nvSpPr>
          <p:cNvPr id="59" name="Front subtitle"/>
          <p:cNvSpPr txBox="1"/>
          <p:nvPr>
            <p:ph type="body" sz="quarter" idx="13"/>
          </p:nvPr>
        </p:nvSpPr>
        <p:spPr>
          <a:xfrm>
            <a:off x="1019810" y="617985"/>
            <a:ext cx="16952219" cy="1304030"/>
          </a:xfrm>
          <a:prstGeom prst="rect">
            <a:avLst/>
          </a:prstGeom>
        </p:spPr>
        <p:txBody>
          <a:bodyPr>
            <a:noAutofit/>
          </a:bodyPr>
          <a:lstStyle>
            <a:lvl1pPr marL="0" indent="0">
              <a:spcBef>
                <a:spcPts val="0"/>
              </a:spcBef>
              <a:buClrTx/>
              <a:buSzTx/>
              <a:buNone/>
              <a:defRPr b="1" sz="8000">
                <a:solidFill>
                  <a:srgbClr val="434343"/>
                </a:solidFill>
              </a:defRPr>
            </a:lvl1pPr>
          </a:lstStyle>
          <a:p>
            <a:pPr/>
            <a:r>
              <a:t>Front subtitle</a:t>
            </a:r>
          </a:p>
        </p:txBody>
      </p:sp>
      <p:sp>
        <p:nvSpPr>
          <p:cNvPr id="60" nam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
          <p:cNvSpPr txBox="1"/>
          <p:nvPr>
            <p:ph type="body" sz="quarter" idx="14"/>
          </p:nvPr>
        </p:nvSpPr>
        <p:spPr>
          <a:xfrm>
            <a:off x="1000273" y="3740911"/>
            <a:ext cx="16952219" cy="3744978"/>
          </a:xfrm>
          <a:prstGeom prst="rect">
            <a:avLst/>
          </a:prstGeom>
        </p:spPr>
        <p:txBody>
          <a:bodyPr anchor="t">
            <a:spAutoFit/>
          </a:bodyPr>
          <a:lstStyle>
            <a:lvl1pPr marL="0" indent="0">
              <a:spcBef>
                <a:spcPts val="0"/>
              </a:spcBef>
              <a:buClrTx/>
              <a:buSzTx/>
              <a:buNone/>
              <a:defRPr sz="4000">
                <a:solidFill>
                  <a:srgbClr val="434343"/>
                </a:solidFill>
              </a:defRPr>
            </a:lvl1pPr>
          </a:lstStyle>
          <a:p>
            <a:pPr/>
            <a:r>
              <a:t>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a:t>
            </a:r>
          </a:p>
        </p:txBody>
      </p:sp>
      <p:sp>
        <p:nvSpPr>
          <p:cNvPr id="6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内页2">
    <p:bg>
      <p:bgPr>
        <a:noFill/>
      </p:bgPr>
    </p:bg>
    <p:spTree>
      <p:nvGrpSpPr>
        <p:cNvPr id="1" name=""/>
        <p:cNvGrpSpPr/>
        <p:nvPr/>
      </p:nvGrpSpPr>
      <p:grpSpPr>
        <a:xfrm>
          <a:off x="0" y="0"/>
          <a:ext cx="0" cy="0"/>
          <a:chOff x="0" y="0"/>
          <a:chExt cx="0" cy="0"/>
        </a:xfrm>
      </p:grpSpPr>
      <p:sp>
        <p:nvSpPr>
          <p:cNvPr id="68" name="Front subtitle"/>
          <p:cNvSpPr txBox="1"/>
          <p:nvPr>
            <p:ph type="body" sz="quarter" idx="13"/>
          </p:nvPr>
        </p:nvSpPr>
        <p:spPr>
          <a:xfrm>
            <a:off x="1019810" y="617985"/>
            <a:ext cx="16913146" cy="1304030"/>
          </a:xfrm>
          <a:prstGeom prst="rect">
            <a:avLst/>
          </a:prstGeom>
        </p:spPr>
        <p:txBody>
          <a:bodyPr>
            <a:spAutoFit/>
          </a:bodyPr>
          <a:lstStyle>
            <a:lvl1pPr marL="0" indent="0">
              <a:spcBef>
                <a:spcPts val="0"/>
              </a:spcBef>
              <a:buClrTx/>
              <a:buSzTx/>
              <a:buNone/>
              <a:defRPr b="1" sz="8000"/>
            </a:lvl1pPr>
          </a:lstStyle>
          <a:p>
            <a:pPr/>
            <a:r>
              <a:t>Front subtitle</a:t>
            </a:r>
          </a:p>
        </p:txBody>
      </p:sp>
      <p:sp>
        <p:nvSpPr>
          <p:cNvPr id="69" nam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
          <p:cNvSpPr txBox="1"/>
          <p:nvPr>
            <p:ph type="body" sz="quarter" idx="14"/>
          </p:nvPr>
        </p:nvSpPr>
        <p:spPr>
          <a:xfrm>
            <a:off x="1000273" y="3740911"/>
            <a:ext cx="16952219" cy="3744978"/>
          </a:xfrm>
          <a:prstGeom prst="rect">
            <a:avLst/>
          </a:prstGeom>
        </p:spPr>
        <p:txBody>
          <a:bodyPr anchor="t">
            <a:spAutoFit/>
          </a:bodyPr>
          <a:lstStyle>
            <a:lvl1pPr marL="0" indent="0">
              <a:spcBef>
                <a:spcPts val="0"/>
              </a:spcBef>
              <a:buClrTx/>
              <a:buSzTx/>
              <a:buNone/>
              <a:defRPr sz="4000"/>
            </a:lvl1pPr>
          </a:lstStyle>
          <a:p>
            <a:pPr/>
            <a:r>
              <a:t>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placeContent occupies place</a:t>
            </a:r>
          </a:p>
        </p:txBody>
      </p:sp>
      <p:sp>
        <p:nvSpPr>
          <p:cNvPr id="7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排版1">
    <p:bg>
      <p:bgPr>
        <a:solidFill>
          <a:srgbClr val="FFFFFF"/>
        </a:solidFill>
      </p:bgPr>
    </p:bg>
    <p:spTree>
      <p:nvGrpSpPr>
        <p:cNvPr id="1" name=""/>
        <p:cNvGrpSpPr/>
        <p:nvPr/>
      </p:nvGrpSpPr>
      <p:grpSpPr>
        <a:xfrm>
          <a:off x="0" y="0"/>
          <a:ext cx="0" cy="0"/>
          <a:chOff x="0" y="0"/>
          <a:chExt cx="0" cy="0"/>
        </a:xfrm>
      </p:grpSpPr>
      <p:sp>
        <p:nvSpPr>
          <p:cNvPr id="77" name="Front subtitle"/>
          <p:cNvSpPr txBox="1"/>
          <p:nvPr>
            <p:ph type="body" sz="quarter" idx="13"/>
          </p:nvPr>
        </p:nvSpPr>
        <p:spPr>
          <a:xfrm>
            <a:off x="1019810" y="617985"/>
            <a:ext cx="16913146" cy="1304030"/>
          </a:xfrm>
          <a:prstGeom prst="rect">
            <a:avLst/>
          </a:prstGeom>
        </p:spPr>
        <p:txBody>
          <a:bodyPr>
            <a:spAutoFit/>
          </a:bodyPr>
          <a:lstStyle>
            <a:lvl1pPr marL="0" indent="0">
              <a:spcBef>
                <a:spcPts val="0"/>
              </a:spcBef>
              <a:buClrTx/>
              <a:buSzTx/>
              <a:buNone/>
              <a:defRPr b="1" sz="8000">
                <a:solidFill>
                  <a:srgbClr val="434343"/>
                </a:solidFill>
              </a:defRPr>
            </a:lvl1pPr>
          </a:lstStyle>
          <a:p>
            <a:pPr/>
            <a:r>
              <a:t>Front subtitle</a:t>
            </a:r>
          </a:p>
        </p:txBody>
      </p:sp>
      <p:sp>
        <p:nvSpPr>
          <p:cNvPr id="78" name="PlaceContent occupies"/>
          <p:cNvSpPr txBox="1"/>
          <p:nvPr>
            <p:ph type="body" sz="quarter" idx="14"/>
          </p:nvPr>
        </p:nvSpPr>
        <p:spPr>
          <a:xfrm>
            <a:off x="3311673" y="8454002"/>
            <a:ext cx="5327850" cy="1607821"/>
          </a:xfrm>
          <a:prstGeom prst="rect">
            <a:avLst/>
          </a:prstGeom>
        </p:spPr>
        <p:txBody>
          <a:bodyPr anchor="t">
            <a:spAutoFit/>
          </a:bodyPr>
          <a:lstStyle>
            <a:lvl1pPr marL="0" indent="0" algn="ctr">
              <a:spcBef>
                <a:spcPts val="0"/>
              </a:spcBef>
              <a:buClrTx/>
              <a:buSzTx/>
              <a:buNone/>
              <a:defRPr sz="5000">
                <a:solidFill>
                  <a:srgbClr val="434343"/>
                </a:solidFill>
              </a:defRPr>
            </a:lvl1pPr>
          </a:lstStyle>
          <a:p>
            <a:pPr/>
            <a:r>
              <a:t>PlaceContent occupies</a:t>
            </a:r>
          </a:p>
        </p:txBody>
      </p:sp>
      <p:sp>
        <p:nvSpPr>
          <p:cNvPr id="79" name="PlaceContent occupies"/>
          <p:cNvSpPr txBox="1"/>
          <p:nvPr>
            <p:ph type="body" sz="quarter" idx="15"/>
          </p:nvPr>
        </p:nvSpPr>
        <p:spPr>
          <a:xfrm>
            <a:off x="9290074" y="8454002"/>
            <a:ext cx="5327850" cy="1607821"/>
          </a:xfrm>
          <a:prstGeom prst="rect">
            <a:avLst/>
          </a:prstGeom>
        </p:spPr>
        <p:txBody>
          <a:bodyPr anchor="t">
            <a:spAutoFit/>
          </a:bodyPr>
          <a:lstStyle>
            <a:lvl1pPr marL="0" indent="0" algn="ctr">
              <a:spcBef>
                <a:spcPts val="0"/>
              </a:spcBef>
              <a:buClrTx/>
              <a:buSzTx/>
              <a:buNone/>
              <a:defRPr sz="5000">
                <a:solidFill>
                  <a:srgbClr val="434343"/>
                </a:solidFill>
              </a:defRPr>
            </a:lvl1pPr>
          </a:lstStyle>
          <a:p>
            <a:pPr/>
            <a:r>
              <a:t>PlaceContent occupies</a:t>
            </a:r>
          </a:p>
        </p:txBody>
      </p:sp>
      <p:sp>
        <p:nvSpPr>
          <p:cNvPr id="80" name="PlaceContent occupies"/>
          <p:cNvSpPr txBox="1"/>
          <p:nvPr>
            <p:ph type="body" sz="quarter" idx="16"/>
          </p:nvPr>
        </p:nvSpPr>
        <p:spPr>
          <a:xfrm>
            <a:off x="15268475" y="8454002"/>
            <a:ext cx="5327850" cy="1607821"/>
          </a:xfrm>
          <a:prstGeom prst="rect">
            <a:avLst/>
          </a:prstGeom>
        </p:spPr>
        <p:txBody>
          <a:bodyPr anchor="t">
            <a:spAutoFit/>
          </a:bodyPr>
          <a:lstStyle>
            <a:lvl1pPr marL="0" indent="0" algn="ctr">
              <a:spcBef>
                <a:spcPts val="0"/>
              </a:spcBef>
              <a:buClrTx/>
              <a:buSzTx/>
              <a:buNone/>
              <a:defRPr sz="5000">
                <a:solidFill>
                  <a:srgbClr val="434343"/>
                </a:solidFill>
              </a:defRPr>
            </a:lvl1pPr>
          </a:lstStyle>
          <a:p>
            <a:pPr/>
            <a:r>
              <a:t>PlaceContent occupies</a:t>
            </a:r>
          </a:p>
        </p:txBody>
      </p:sp>
      <p:sp>
        <p:nvSpPr>
          <p:cNvPr id="8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排版2">
    <p:bg>
      <p:bgPr>
        <a:solidFill>
          <a:srgbClr val="FFFFFF"/>
        </a:solidFill>
      </p:bgPr>
    </p:bg>
    <p:spTree>
      <p:nvGrpSpPr>
        <p:cNvPr id="1" name=""/>
        <p:cNvGrpSpPr/>
        <p:nvPr/>
      </p:nvGrpSpPr>
      <p:grpSpPr>
        <a:xfrm>
          <a:off x="0" y="0"/>
          <a:ext cx="0" cy="0"/>
          <a:chOff x="0" y="0"/>
          <a:chExt cx="0" cy="0"/>
        </a:xfrm>
      </p:grpSpPr>
      <p:sp>
        <p:nvSpPr>
          <p:cNvPr id="88" name="Front subtitle"/>
          <p:cNvSpPr txBox="1"/>
          <p:nvPr>
            <p:ph type="body" sz="quarter" idx="13"/>
          </p:nvPr>
        </p:nvSpPr>
        <p:spPr>
          <a:xfrm>
            <a:off x="1019810" y="617985"/>
            <a:ext cx="16913146" cy="1304030"/>
          </a:xfrm>
          <a:prstGeom prst="rect">
            <a:avLst/>
          </a:prstGeom>
        </p:spPr>
        <p:txBody>
          <a:bodyPr>
            <a:spAutoFit/>
          </a:bodyPr>
          <a:lstStyle>
            <a:lvl1pPr marL="0" indent="0">
              <a:spcBef>
                <a:spcPts val="0"/>
              </a:spcBef>
              <a:buClrTx/>
              <a:buSzTx/>
              <a:buNone/>
              <a:defRPr b="1" sz="8000">
                <a:solidFill>
                  <a:srgbClr val="434343"/>
                </a:solidFill>
              </a:defRPr>
            </a:lvl1pPr>
          </a:lstStyle>
          <a:p>
            <a:pPr/>
            <a:r>
              <a:t>Front subtitle</a:t>
            </a:r>
          </a:p>
        </p:txBody>
      </p:sp>
      <p:sp>
        <p:nvSpPr>
          <p:cNvPr id="89" name="Here is title"/>
          <p:cNvSpPr txBox="1"/>
          <p:nvPr>
            <p:ph type="body" sz="quarter" idx="14"/>
          </p:nvPr>
        </p:nvSpPr>
        <p:spPr>
          <a:xfrm>
            <a:off x="2750947" y="8475791"/>
            <a:ext cx="3409189"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Here is title</a:t>
            </a:r>
          </a:p>
        </p:txBody>
      </p:sp>
      <p:sp>
        <p:nvSpPr>
          <p:cNvPr id="90" name="The exact size of the stake purchased by Geely is unknown"/>
          <p:cNvSpPr txBox="1"/>
          <p:nvPr>
            <p:ph type="body" sz="quarter" idx="15"/>
          </p:nvPr>
        </p:nvSpPr>
        <p:spPr>
          <a:xfrm>
            <a:off x="2465768" y="9473121"/>
            <a:ext cx="3875914" cy="1538022"/>
          </a:xfrm>
          <a:prstGeom prst="rect">
            <a:avLst/>
          </a:prstGeom>
        </p:spPr>
        <p:txBody>
          <a:bodyPr>
            <a:spAutoFit/>
          </a:bodyPr>
          <a:lstStyle>
            <a:lvl1pPr marL="0" indent="0" algn="ctr">
              <a:spcBef>
                <a:spcPts val="0"/>
              </a:spcBef>
              <a:buClrTx/>
              <a:buSzTx/>
              <a:buNone/>
              <a:defRPr sz="3200">
                <a:solidFill>
                  <a:srgbClr val="53585F"/>
                </a:solidFill>
              </a:defRPr>
            </a:lvl1pPr>
          </a:lstStyle>
          <a:p>
            <a:pPr/>
            <a:r>
              <a:t>The exact size of the stake purchased by Geely is unknown</a:t>
            </a:r>
          </a:p>
        </p:txBody>
      </p:sp>
      <p:sp>
        <p:nvSpPr>
          <p:cNvPr id="91" name="Here is title"/>
          <p:cNvSpPr txBox="1"/>
          <p:nvPr>
            <p:ph type="body" sz="quarter" idx="16"/>
          </p:nvPr>
        </p:nvSpPr>
        <p:spPr>
          <a:xfrm>
            <a:off x="7969301" y="8475791"/>
            <a:ext cx="3409189"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Here is title</a:t>
            </a:r>
          </a:p>
        </p:txBody>
      </p:sp>
      <p:sp>
        <p:nvSpPr>
          <p:cNvPr id="92" name="The exact size of the stake purchased by Geely is unknown"/>
          <p:cNvSpPr txBox="1"/>
          <p:nvPr>
            <p:ph type="body" sz="quarter" idx="17"/>
          </p:nvPr>
        </p:nvSpPr>
        <p:spPr>
          <a:xfrm>
            <a:off x="7684123" y="9473121"/>
            <a:ext cx="3875914" cy="1538022"/>
          </a:xfrm>
          <a:prstGeom prst="rect">
            <a:avLst/>
          </a:prstGeom>
        </p:spPr>
        <p:txBody>
          <a:bodyPr>
            <a:spAutoFit/>
          </a:bodyPr>
          <a:lstStyle>
            <a:lvl1pPr marL="0" indent="0" algn="ctr">
              <a:spcBef>
                <a:spcPts val="0"/>
              </a:spcBef>
              <a:buClrTx/>
              <a:buSzTx/>
              <a:buNone/>
              <a:defRPr sz="3200">
                <a:solidFill>
                  <a:srgbClr val="53585F"/>
                </a:solidFill>
              </a:defRPr>
            </a:lvl1pPr>
          </a:lstStyle>
          <a:p>
            <a:pPr/>
            <a:r>
              <a:t>The exact size of the stake purchased by Geely is unknown</a:t>
            </a:r>
          </a:p>
        </p:txBody>
      </p:sp>
      <p:sp>
        <p:nvSpPr>
          <p:cNvPr id="93" name="Here is title"/>
          <p:cNvSpPr txBox="1"/>
          <p:nvPr>
            <p:ph type="body" sz="quarter" idx="18"/>
          </p:nvPr>
        </p:nvSpPr>
        <p:spPr>
          <a:xfrm>
            <a:off x="13109142" y="8475791"/>
            <a:ext cx="3409189"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Here is title</a:t>
            </a:r>
          </a:p>
        </p:txBody>
      </p:sp>
      <p:sp>
        <p:nvSpPr>
          <p:cNvPr id="94" name="The exact size of the stake purchased by Geely is unknown"/>
          <p:cNvSpPr txBox="1"/>
          <p:nvPr>
            <p:ph type="body" sz="quarter" idx="19"/>
          </p:nvPr>
        </p:nvSpPr>
        <p:spPr>
          <a:xfrm>
            <a:off x="12823963" y="9473121"/>
            <a:ext cx="3875914" cy="1538022"/>
          </a:xfrm>
          <a:prstGeom prst="rect">
            <a:avLst/>
          </a:prstGeom>
        </p:spPr>
        <p:txBody>
          <a:bodyPr>
            <a:spAutoFit/>
          </a:bodyPr>
          <a:lstStyle>
            <a:lvl1pPr marL="0" indent="0" algn="ctr">
              <a:spcBef>
                <a:spcPts val="0"/>
              </a:spcBef>
              <a:buClrTx/>
              <a:buSzTx/>
              <a:buNone/>
              <a:defRPr sz="3200">
                <a:solidFill>
                  <a:srgbClr val="53585F"/>
                </a:solidFill>
              </a:defRPr>
            </a:lvl1pPr>
          </a:lstStyle>
          <a:p>
            <a:pPr/>
            <a:r>
              <a:t>The exact size of the stake purchased by Geely is unknown</a:t>
            </a:r>
          </a:p>
        </p:txBody>
      </p:sp>
      <p:sp>
        <p:nvSpPr>
          <p:cNvPr id="95" name="Here is title"/>
          <p:cNvSpPr txBox="1"/>
          <p:nvPr>
            <p:ph type="body" sz="quarter" idx="20"/>
          </p:nvPr>
        </p:nvSpPr>
        <p:spPr>
          <a:xfrm>
            <a:off x="18248983" y="8475791"/>
            <a:ext cx="3409189"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Here is title</a:t>
            </a:r>
          </a:p>
        </p:txBody>
      </p:sp>
      <p:sp>
        <p:nvSpPr>
          <p:cNvPr id="96" name="The exact size of the stake purchased by Geely is unknown"/>
          <p:cNvSpPr txBox="1"/>
          <p:nvPr>
            <p:ph type="body" sz="quarter" idx="21"/>
          </p:nvPr>
        </p:nvSpPr>
        <p:spPr>
          <a:xfrm>
            <a:off x="17963804" y="9473121"/>
            <a:ext cx="3875914" cy="1538022"/>
          </a:xfrm>
          <a:prstGeom prst="rect">
            <a:avLst/>
          </a:prstGeom>
        </p:spPr>
        <p:txBody>
          <a:bodyPr>
            <a:spAutoFit/>
          </a:bodyPr>
          <a:lstStyle>
            <a:lvl1pPr marL="0" indent="0" algn="ctr">
              <a:spcBef>
                <a:spcPts val="0"/>
              </a:spcBef>
              <a:buClrTx/>
              <a:buSzTx/>
              <a:buNone/>
              <a:defRPr sz="3200">
                <a:solidFill>
                  <a:srgbClr val="53585F"/>
                </a:solidFill>
              </a:defRPr>
            </a:lvl1pPr>
          </a:lstStyle>
          <a:p>
            <a:pPr/>
            <a:r>
              <a:t>The exact size of the stake purchased by Geely is unknown</a:t>
            </a:r>
          </a:p>
        </p:txBody>
      </p:sp>
      <p:sp>
        <p:nvSpPr>
          <p:cNvPr id="9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排版3">
    <p:bg>
      <p:bgPr>
        <a:solidFill>
          <a:srgbClr val="FFFFFF"/>
        </a:solidFill>
      </p:bgPr>
    </p:bg>
    <p:spTree>
      <p:nvGrpSpPr>
        <p:cNvPr id="1" name=""/>
        <p:cNvGrpSpPr/>
        <p:nvPr/>
      </p:nvGrpSpPr>
      <p:grpSpPr>
        <a:xfrm>
          <a:off x="0" y="0"/>
          <a:ext cx="0" cy="0"/>
          <a:chOff x="0" y="0"/>
          <a:chExt cx="0" cy="0"/>
        </a:xfrm>
      </p:grpSpPr>
      <p:sp>
        <p:nvSpPr>
          <p:cNvPr id="104" name="Front subtitle"/>
          <p:cNvSpPr txBox="1"/>
          <p:nvPr>
            <p:ph type="body" sz="quarter" idx="13"/>
          </p:nvPr>
        </p:nvSpPr>
        <p:spPr>
          <a:xfrm>
            <a:off x="1019810" y="617985"/>
            <a:ext cx="16913146" cy="1304030"/>
          </a:xfrm>
          <a:prstGeom prst="rect">
            <a:avLst/>
          </a:prstGeom>
        </p:spPr>
        <p:txBody>
          <a:bodyPr>
            <a:spAutoFit/>
          </a:bodyPr>
          <a:lstStyle>
            <a:lvl1pPr marL="0" indent="0">
              <a:spcBef>
                <a:spcPts val="0"/>
              </a:spcBef>
              <a:buClrTx/>
              <a:buSzTx/>
              <a:buNone/>
              <a:defRPr b="1" sz="8000">
                <a:solidFill>
                  <a:srgbClr val="434343"/>
                </a:solidFill>
              </a:defRPr>
            </a:lvl1pPr>
          </a:lstStyle>
          <a:p>
            <a:pPr/>
            <a:r>
              <a:t>Front subtitle</a:t>
            </a:r>
          </a:p>
        </p:txBody>
      </p:sp>
      <p:sp>
        <p:nvSpPr>
          <p:cNvPr id="105" name="01"/>
          <p:cNvSpPr txBox="1"/>
          <p:nvPr>
            <p:ph type="body" sz="quarter" idx="14"/>
          </p:nvPr>
        </p:nvSpPr>
        <p:spPr>
          <a:xfrm>
            <a:off x="2750656" y="5189015"/>
            <a:ext cx="1526541" cy="1577341"/>
          </a:xfrm>
          <a:prstGeom prst="rect">
            <a:avLst/>
          </a:prstGeom>
        </p:spPr>
        <p:txBody>
          <a:bodyPr wrap="none">
            <a:spAutoFit/>
          </a:bodyPr>
          <a:lstStyle>
            <a:lvl1pPr marL="0" indent="0">
              <a:spcBef>
                <a:spcPts val="0"/>
              </a:spcBef>
              <a:buClrTx/>
              <a:buSzTx/>
              <a:buNone/>
              <a:defRPr sz="10000">
                <a:solidFill>
                  <a:srgbClr val="A9A9A9"/>
                </a:solidFill>
              </a:defRPr>
            </a:lvl1pPr>
          </a:lstStyle>
          <a:p>
            <a:pPr/>
            <a:r>
              <a:t>01</a:t>
            </a:r>
          </a:p>
        </p:txBody>
      </p:sp>
      <p:sp>
        <p:nvSpPr>
          <p:cNvPr id="106" name="02"/>
          <p:cNvSpPr txBox="1"/>
          <p:nvPr>
            <p:ph type="body" sz="quarter" idx="15"/>
          </p:nvPr>
        </p:nvSpPr>
        <p:spPr>
          <a:xfrm>
            <a:off x="7994456" y="4632591"/>
            <a:ext cx="2091437" cy="2172717"/>
          </a:xfrm>
          <a:prstGeom prst="rect">
            <a:avLst/>
          </a:prstGeom>
        </p:spPr>
        <p:txBody>
          <a:bodyPr wrap="none">
            <a:spAutoFit/>
          </a:bodyPr>
          <a:lstStyle>
            <a:lvl1pPr marL="0" indent="0">
              <a:spcBef>
                <a:spcPts val="0"/>
              </a:spcBef>
              <a:buClrTx/>
              <a:buSzTx/>
              <a:buNone/>
              <a:defRPr sz="14000">
                <a:solidFill>
                  <a:schemeClr val="accent1">
                    <a:lumOff val="13529"/>
                  </a:schemeClr>
                </a:solidFill>
              </a:defRPr>
            </a:lvl1pPr>
          </a:lstStyle>
          <a:p>
            <a:pPr/>
            <a:r>
              <a:t>02</a:t>
            </a:r>
          </a:p>
        </p:txBody>
      </p:sp>
      <p:sp>
        <p:nvSpPr>
          <p:cNvPr id="107" name="03"/>
          <p:cNvSpPr txBox="1"/>
          <p:nvPr>
            <p:ph type="body" sz="quarter" idx="16"/>
          </p:nvPr>
        </p:nvSpPr>
        <p:spPr>
          <a:xfrm>
            <a:off x="13301504" y="5189015"/>
            <a:ext cx="1526541" cy="1577341"/>
          </a:xfrm>
          <a:prstGeom prst="rect">
            <a:avLst/>
          </a:prstGeom>
        </p:spPr>
        <p:txBody>
          <a:bodyPr wrap="none">
            <a:spAutoFit/>
          </a:bodyPr>
          <a:lstStyle>
            <a:lvl1pPr marL="0" indent="0">
              <a:spcBef>
                <a:spcPts val="0"/>
              </a:spcBef>
              <a:buClrTx/>
              <a:buSzTx/>
              <a:buNone/>
              <a:defRPr sz="10000">
                <a:solidFill>
                  <a:srgbClr val="A9A9A9"/>
                </a:solidFill>
              </a:defRPr>
            </a:lvl1pPr>
          </a:lstStyle>
          <a:p>
            <a:pPr/>
            <a:r>
              <a:t>03</a:t>
            </a:r>
          </a:p>
        </p:txBody>
      </p:sp>
      <p:sp>
        <p:nvSpPr>
          <p:cNvPr id="108" name="04"/>
          <p:cNvSpPr txBox="1"/>
          <p:nvPr>
            <p:ph type="body" sz="quarter" idx="17"/>
          </p:nvPr>
        </p:nvSpPr>
        <p:spPr>
          <a:xfrm>
            <a:off x="18501433" y="5189015"/>
            <a:ext cx="1526541" cy="1577341"/>
          </a:xfrm>
          <a:prstGeom prst="rect">
            <a:avLst/>
          </a:prstGeom>
        </p:spPr>
        <p:txBody>
          <a:bodyPr wrap="none">
            <a:spAutoFit/>
          </a:bodyPr>
          <a:lstStyle>
            <a:lvl1pPr marL="0" indent="0">
              <a:spcBef>
                <a:spcPts val="0"/>
              </a:spcBef>
              <a:buClrTx/>
              <a:buSzTx/>
              <a:buNone/>
              <a:defRPr sz="10000">
                <a:solidFill>
                  <a:srgbClr val="A9A9A9"/>
                </a:solidFill>
              </a:defRPr>
            </a:lvl1pPr>
          </a:lstStyle>
          <a:p>
            <a:pPr/>
            <a:r>
              <a:t>04</a:t>
            </a:r>
          </a:p>
        </p:txBody>
      </p:sp>
      <p:sp>
        <p:nvSpPr>
          <p:cNvPr id="109" name="Here is title"/>
          <p:cNvSpPr txBox="1"/>
          <p:nvPr>
            <p:ph type="body" sz="quarter" idx="18"/>
          </p:nvPr>
        </p:nvSpPr>
        <p:spPr>
          <a:xfrm>
            <a:off x="2796215" y="8120191"/>
            <a:ext cx="3409189"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Here is title</a:t>
            </a:r>
          </a:p>
        </p:txBody>
      </p:sp>
      <p:sp>
        <p:nvSpPr>
          <p:cNvPr id="110" name="Here is title"/>
          <p:cNvSpPr txBox="1"/>
          <p:nvPr>
            <p:ph type="body" sz="quarter" idx="19"/>
          </p:nvPr>
        </p:nvSpPr>
        <p:spPr>
          <a:xfrm>
            <a:off x="8110083" y="8120191"/>
            <a:ext cx="3409189"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Here is title</a:t>
            </a:r>
          </a:p>
        </p:txBody>
      </p:sp>
      <p:sp>
        <p:nvSpPr>
          <p:cNvPr id="111" name="Here is title"/>
          <p:cNvSpPr txBox="1"/>
          <p:nvPr>
            <p:ph type="body" sz="quarter" idx="20"/>
          </p:nvPr>
        </p:nvSpPr>
        <p:spPr>
          <a:xfrm>
            <a:off x="13426676" y="8120191"/>
            <a:ext cx="3409189"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Here is title</a:t>
            </a:r>
          </a:p>
        </p:txBody>
      </p:sp>
      <p:sp>
        <p:nvSpPr>
          <p:cNvPr id="112" name="Here is title"/>
          <p:cNvSpPr txBox="1"/>
          <p:nvPr>
            <p:ph type="body" sz="quarter" idx="21"/>
          </p:nvPr>
        </p:nvSpPr>
        <p:spPr>
          <a:xfrm>
            <a:off x="18743269" y="8120191"/>
            <a:ext cx="3409189" cy="820518"/>
          </a:xfrm>
          <a:prstGeom prst="rect">
            <a:avLst/>
          </a:prstGeom>
        </p:spPr>
        <p:txBody>
          <a:bodyPr wrap="none">
            <a:spAutoFit/>
          </a:bodyPr>
          <a:lstStyle>
            <a:lvl1pPr marL="0" indent="0">
              <a:spcBef>
                <a:spcPts val="0"/>
              </a:spcBef>
              <a:buClrTx/>
              <a:buSzTx/>
              <a:buNone/>
              <a:defRPr b="1">
                <a:solidFill>
                  <a:srgbClr val="53585F"/>
                </a:solidFill>
              </a:defRPr>
            </a:lvl1pPr>
          </a:lstStyle>
          <a:p>
            <a:pPr/>
            <a:r>
              <a:t>Here is title</a:t>
            </a:r>
          </a:p>
        </p:txBody>
      </p:sp>
      <p:sp>
        <p:nvSpPr>
          <p:cNvPr id="113" name="The exact size of the stake purchased by Geely is unknown"/>
          <p:cNvSpPr txBox="1"/>
          <p:nvPr>
            <p:ph type="body" sz="quarter" idx="22"/>
          </p:nvPr>
        </p:nvSpPr>
        <p:spPr>
          <a:xfrm>
            <a:off x="2796215" y="9109203"/>
            <a:ext cx="3875914" cy="15380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14" name="The exact size of the stake purchased by Geely is unknown"/>
          <p:cNvSpPr txBox="1"/>
          <p:nvPr>
            <p:ph type="body" sz="quarter" idx="23"/>
          </p:nvPr>
        </p:nvSpPr>
        <p:spPr>
          <a:xfrm>
            <a:off x="8110083" y="9109203"/>
            <a:ext cx="3875914" cy="15380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15" name="The exact size of the stake purchased by Geely is unknown"/>
          <p:cNvSpPr txBox="1"/>
          <p:nvPr>
            <p:ph type="body" sz="quarter" idx="24"/>
          </p:nvPr>
        </p:nvSpPr>
        <p:spPr>
          <a:xfrm>
            <a:off x="13426676" y="9109203"/>
            <a:ext cx="3875914" cy="15380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16" name="The exact size of the stake purchased by Geely is unknown"/>
          <p:cNvSpPr txBox="1"/>
          <p:nvPr>
            <p:ph type="body" sz="quarter" idx="25"/>
          </p:nvPr>
        </p:nvSpPr>
        <p:spPr>
          <a:xfrm>
            <a:off x="18743269" y="9109203"/>
            <a:ext cx="3875914" cy="1538022"/>
          </a:xfrm>
          <a:prstGeom prst="rect">
            <a:avLst/>
          </a:prstGeom>
        </p:spPr>
        <p:txBody>
          <a:bodyPr>
            <a:spAutoFit/>
          </a:bodyPr>
          <a:lstStyle>
            <a:lvl1pPr marL="0" indent="0">
              <a:spcBef>
                <a:spcPts val="0"/>
              </a:spcBef>
              <a:buClrTx/>
              <a:buSzTx/>
              <a:buNone/>
              <a:defRPr sz="3200">
                <a:solidFill>
                  <a:srgbClr val="53585F"/>
                </a:solidFill>
              </a:defRPr>
            </a:lvl1pPr>
          </a:lstStyle>
          <a:p>
            <a:pPr/>
            <a:r>
              <a:t>The exact size of the stake purchased by Geely is unknown</a:t>
            </a:r>
          </a:p>
        </p:txBody>
      </p:sp>
      <p:sp>
        <p:nvSpPr>
          <p:cNvPr id="11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标题文本"/>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正文级别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An Investigation into Android  In-App Ad Practice:"/>
          <p:cNvSpPr txBox="1"/>
          <p:nvPr>
            <p:ph type="body" idx="13"/>
          </p:nvPr>
        </p:nvSpPr>
        <p:spPr>
          <a:xfrm>
            <a:off x="3199130" y="3282319"/>
            <a:ext cx="17985741" cy="3188962"/>
          </a:xfrm>
          <a:prstGeom prst="rect">
            <a:avLst/>
          </a:prstGeom>
        </p:spPr>
        <p:txBody>
          <a:bodyPr/>
          <a:lstStyle/>
          <a:p>
            <a:pPr>
              <a:defRPr sz="10000"/>
            </a:pPr>
            <a:r>
              <a:t>An Investigation into Android </a:t>
            </a:r>
            <a:br/>
            <a:r>
              <a:t>In-App Ad Practice:</a:t>
            </a:r>
          </a:p>
        </p:txBody>
      </p:sp>
      <p:sp>
        <p:nvSpPr>
          <p:cNvPr id="165" name="Implications for App Developers"/>
          <p:cNvSpPr txBox="1"/>
          <p:nvPr>
            <p:ph type="body" idx="14"/>
          </p:nvPr>
        </p:nvSpPr>
        <p:spPr>
          <a:xfrm>
            <a:off x="4176979" y="6384696"/>
            <a:ext cx="16030042" cy="1403808"/>
          </a:xfrm>
          <a:prstGeom prst="rect">
            <a:avLst/>
          </a:prstGeom>
        </p:spPr>
        <p:txBody>
          <a:bodyPr/>
          <a:lstStyle>
            <a:lvl1pPr>
              <a:defRPr b="0" i="1" sz="8800"/>
            </a:lvl1pPr>
          </a:lstStyle>
          <a:p>
            <a:pPr/>
            <a:r>
              <a:t>Implications for App Developers</a:t>
            </a:r>
          </a:p>
        </p:txBody>
      </p:sp>
      <p:sp>
        <p:nvSpPr>
          <p:cNvPr id="166" name="Boyuan He[1], Haitao Xu[2],Ling Jin[1], Guanyu Guo[1], Yan Chen[1][2], Guangyao Weng[1]"/>
          <p:cNvSpPr txBox="1"/>
          <p:nvPr>
            <p:ph type="body" idx="15"/>
          </p:nvPr>
        </p:nvSpPr>
        <p:spPr>
          <a:xfrm>
            <a:off x="2432219" y="8689544"/>
            <a:ext cx="19519562" cy="709166"/>
          </a:xfrm>
          <a:prstGeom prst="rect">
            <a:avLst/>
          </a:prstGeom>
        </p:spPr>
        <p:txBody>
          <a:bodyPr/>
          <a:lstStyle/>
          <a:p>
            <a:pPr>
              <a:defRPr sz="4000"/>
            </a:pPr>
            <a:r>
              <a:rPr b="1"/>
              <a:t>Boyuan He</a:t>
            </a:r>
            <a:r>
              <a:rPr b="1" baseline="31999"/>
              <a:t>[</a:t>
            </a:r>
            <a:r>
              <a:rPr baseline="31999"/>
              <a:t>1]</a:t>
            </a:r>
            <a:r>
              <a:t>, Haitao Xu</a:t>
            </a:r>
            <a:r>
              <a:rPr baseline="31999"/>
              <a:t>[2]</a:t>
            </a:r>
            <a:r>
              <a:t>,Ling Jin</a:t>
            </a:r>
            <a:r>
              <a:rPr baseline="31999"/>
              <a:t>[1]</a:t>
            </a:r>
            <a:r>
              <a:t>, Guanyu Guo</a:t>
            </a:r>
            <a:r>
              <a:rPr baseline="31999"/>
              <a:t>[1]</a:t>
            </a:r>
            <a:r>
              <a:t>, Yan Chen</a:t>
            </a:r>
            <a:r>
              <a:rPr baseline="31999"/>
              <a:t>[1][2]</a:t>
            </a:r>
            <a:r>
              <a:t>, Guangyao Weng</a:t>
            </a:r>
            <a:r>
              <a:rPr baseline="31999"/>
              <a:t>[1]</a:t>
            </a:r>
            <a:r>
              <a:t> </a:t>
            </a:r>
          </a:p>
        </p:txBody>
      </p:sp>
      <p:sp>
        <p:nvSpPr>
          <p:cNvPr id="167" name="[1] Institute of Cyber Security Research, Zhejiang University, China.…"/>
          <p:cNvSpPr txBox="1"/>
          <p:nvPr>
            <p:ph type="body" idx="16"/>
          </p:nvPr>
        </p:nvSpPr>
        <p:spPr>
          <a:xfrm>
            <a:off x="4768443" y="11616974"/>
            <a:ext cx="14847114" cy="1193699"/>
          </a:xfrm>
          <a:prstGeom prst="rect">
            <a:avLst/>
          </a:prstGeom>
        </p:spPr>
        <p:txBody>
          <a:bodyPr/>
          <a:lstStyle/>
          <a:p>
            <a:pPr algn="l">
              <a:defRPr b="1" sz="3600"/>
            </a:pPr>
            <a:r>
              <a:t>[1] Institute of Cyber Security Research, Zhejiang University, China.</a:t>
            </a:r>
          </a:p>
          <a:p>
            <a:pPr algn="l">
              <a:defRPr sz="3600"/>
            </a:pPr>
            <a:r>
              <a:t>[2] EECS, Northwestern University, USA.</a:t>
            </a:r>
          </a:p>
        </p:txBody>
      </p:sp>
      <p:grpSp>
        <p:nvGrpSpPr>
          <p:cNvPr id="173" name="成组"/>
          <p:cNvGrpSpPr/>
          <p:nvPr/>
        </p:nvGrpSpPr>
        <p:grpSpPr>
          <a:xfrm>
            <a:off x="15998825" y="691895"/>
            <a:ext cx="7815994" cy="902210"/>
            <a:chOff x="0" y="0"/>
            <a:chExt cx="7815993" cy="902208"/>
          </a:xfrm>
        </p:grpSpPr>
        <p:pic>
          <p:nvPicPr>
            <p:cNvPr id="168" name="zju.png" descr="zju.png"/>
            <p:cNvPicPr>
              <a:picLocks noChangeAspect="1"/>
            </p:cNvPicPr>
            <p:nvPr/>
          </p:nvPicPr>
          <p:blipFill>
            <a:blip r:embed="rId3">
              <a:extLst/>
            </a:blip>
            <a:stretch>
              <a:fillRect/>
            </a:stretch>
          </p:blipFill>
          <p:spPr>
            <a:xfrm>
              <a:off x="0" y="19304"/>
              <a:ext cx="2984500" cy="863601"/>
            </a:xfrm>
            <a:prstGeom prst="rect">
              <a:avLst/>
            </a:prstGeom>
            <a:ln w="12700" cap="flat">
              <a:noFill/>
              <a:miter lim="400000"/>
            </a:ln>
            <a:effectLst/>
          </p:spPr>
        </p:pic>
        <p:grpSp>
          <p:nvGrpSpPr>
            <p:cNvPr id="171" name="成组"/>
            <p:cNvGrpSpPr/>
            <p:nvPr/>
          </p:nvGrpSpPr>
          <p:grpSpPr>
            <a:xfrm>
              <a:off x="3577899" y="44704"/>
              <a:ext cx="4238095" cy="800101"/>
              <a:chOff x="0" y="0"/>
              <a:chExt cx="4238094" cy="800100"/>
            </a:xfrm>
          </p:grpSpPr>
          <p:pic>
            <p:nvPicPr>
              <p:cNvPr id="169" name="nu_logo_transparent的副本 2.png" descr="nu_logo_transparent的副本 2.png"/>
              <p:cNvPicPr>
                <a:picLocks noChangeAspect="1"/>
              </p:cNvPicPr>
              <p:nvPr/>
            </p:nvPicPr>
            <p:blipFill>
              <a:blip r:embed="rId4">
                <a:extLst/>
              </a:blip>
              <a:stretch>
                <a:fillRect/>
              </a:stretch>
            </p:blipFill>
            <p:spPr>
              <a:xfrm>
                <a:off x="0" y="0"/>
                <a:ext cx="800100" cy="800100"/>
              </a:xfrm>
              <a:prstGeom prst="rect">
                <a:avLst/>
              </a:prstGeom>
              <a:ln w="12700" cap="flat">
                <a:noFill/>
                <a:miter lim="400000"/>
              </a:ln>
              <a:effectLst/>
            </p:spPr>
          </p:pic>
          <p:pic>
            <p:nvPicPr>
              <p:cNvPr id="170" name="nu_logo_transparent的副本 3.png" descr="nu_logo_transparent的副本 3.png"/>
              <p:cNvPicPr>
                <a:picLocks noChangeAspect="1"/>
              </p:cNvPicPr>
              <p:nvPr/>
            </p:nvPicPr>
            <p:blipFill>
              <a:blip r:embed="rId5">
                <a:extLst/>
              </a:blip>
              <a:stretch>
                <a:fillRect/>
              </a:stretch>
            </p:blipFill>
            <p:spPr>
              <a:xfrm>
                <a:off x="982829" y="101600"/>
                <a:ext cx="3255266" cy="609600"/>
              </a:xfrm>
              <a:prstGeom prst="rect">
                <a:avLst/>
              </a:prstGeom>
              <a:ln w="12700" cap="flat">
                <a:noFill/>
                <a:miter lim="400000"/>
              </a:ln>
              <a:effectLst/>
            </p:spPr>
          </p:pic>
        </p:grpSp>
        <p:sp>
          <p:nvSpPr>
            <p:cNvPr id="172" name="线条"/>
            <p:cNvSpPr/>
            <p:nvPr/>
          </p:nvSpPr>
          <p:spPr>
            <a:xfrm flipV="1">
              <a:off x="3217699" y="0"/>
              <a:ext cx="1" cy="902209"/>
            </a:xfrm>
            <a:prstGeom prst="line">
              <a:avLst/>
            </a:prstGeom>
            <a:noFill/>
            <a:ln w="12700" cap="flat">
              <a:solidFill>
                <a:srgbClr val="FFFFFF"/>
              </a:solidFill>
              <a:prstDash val="solid"/>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grpSp>
      <p:sp>
        <p:nvSpPr>
          <p:cNvPr id="174" name="Lab of Internet and Security Technology (LIST)"/>
          <p:cNvSpPr txBox="1"/>
          <p:nvPr/>
        </p:nvSpPr>
        <p:spPr>
          <a:xfrm>
            <a:off x="6508899" y="10299750"/>
            <a:ext cx="11366203" cy="6564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6200"/>
              </a:lnSpc>
              <a:defRPr sz="4000">
                <a:latin typeface="Arial"/>
                <a:ea typeface="Arial"/>
                <a:cs typeface="Arial"/>
                <a:sym typeface="Arial"/>
              </a:defRPr>
            </a:lvl1pPr>
          </a:lstStyle>
          <a:p>
            <a:pPr/>
            <a:r>
              <a:t>Lab of Internet and Security Technology (LIST)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376" name="Ad Classification"/>
          <p:cNvSpPr txBox="1"/>
          <p:nvPr>
            <p:ph type="body" idx="13"/>
          </p:nvPr>
        </p:nvSpPr>
        <p:spPr>
          <a:prstGeom prst="rect">
            <a:avLst/>
          </a:prstGeom>
        </p:spPr>
        <p:txBody>
          <a:bodyPr/>
          <a:lstStyle/>
          <a:p>
            <a:pPr/>
            <a:r>
              <a:t>Ad Classification</a:t>
            </a:r>
          </a:p>
        </p:txBody>
      </p:sp>
      <p:sp>
        <p:nvSpPr>
          <p:cNvPr id="377" name="Offerwall ad.…"/>
          <p:cNvSpPr txBox="1"/>
          <p:nvPr>
            <p:ph type="body" idx="14"/>
          </p:nvPr>
        </p:nvSpPr>
        <p:spPr>
          <a:xfrm>
            <a:off x="1275951" y="3733800"/>
            <a:ext cx="5282989" cy="6599632"/>
          </a:xfrm>
          <a:prstGeom prst="rect">
            <a:avLst/>
          </a:prstGeom>
        </p:spPr>
        <p:txBody>
          <a:bodyPr/>
          <a:lstStyle/>
          <a:p>
            <a:pPr marL="740833" indent="-740833">
              <a:buSzPct val="100000"/>
              <a:buAutoNum type="arabicPeriod" startAt="1"/>
              <a:defRPr sz="4800"/>
            </a:pPr>
            <a:r>
              <a:t>Offerwall ad.</a:t>
            </a:r>
          </a:p>
          <a:p>
            <a:pPr>
              <a:defRPr sz="4800"/>
            </a:pPr>
          </a:p>
          <a:p>
            <a:pPr marL="740833" indent="-740833">
              <a:buSzPct val="100000"/>
              <a:buAutoNum type="arabicPeriod" startAt="2"/>
              <a:defRPr sz="4800"/>
            </a:pPr>
            <a:r>
              <a:t>Popup ad.</a:t>
            </a:r>
          </a:p>
          <a:p>
            <a:pPr>
              <a:defRPr sz="4800"/>
            </a:pPr>
          </a:p>
          <a:p>
            <a:pPr marL="740833" indent="-740833">
              <a:buSzPct val="100000"/>
              <a:buAutoNum type="arabicPeriod" startAt="3"/>
              <a:defRPr sz="4800"/>
            </a:pPr>
            <a:r>
              <a:t>Notification ad.</a:t>
            </a:r>
          </a:p>
          <a:p>
            <a:pPr>
              <a:defRPr sz="4800"/>
            </a:pPr>
          </a:p>
          <a:p>
            <a:pPr marL="740833" indent="-740833">
              <a:buSzPct val="100000"/>
              <a:buAutoNum type="arabicPeriod" startAt="4"/>
              <a:defRPr sz="4800"/>
            </a:pPr>
            <a:r>
              <a:t>Floating ad.</a:t>
            </a:r>
          </a:p>
          <a:p>
            <a:pPr>
              <a:defRPr sz="4800"/>
            </a:pPr>
          </a:p>
          <a:p>
            <a:pPr marL="740833" indent="-740833">
              <a:buSzPct val="100000"/>
              <a:buAutoNum type="arabicPeriod" startAt="5"/>
              <a:defRPr sz="4800"/>
            </a:pPr>
            <a:r>
              <a:t>Embedded ad.</a:t>
            </a:r>
          </a:p>
        </p:txBody>
      </p:sp>
      <p:sp>
        <p:nvSpPr>
          <p:cNvPr id="378" name="Based on UI behavior, we divide mobile ad into the following 5 types:"/>
          <p:cNvSpPr txBox="1"/>
          <p:nvPr/>
        </p:nvSpPr>
        <p:spPr>
          <a:xfrm>
            <a:off x="1120460" y="2416895"/>
            <a:ext cx="22263963" cy="8205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Based on UI behavior, we divide mobile ad into the following 5 types:  </a:t>
            </a:r>
          </a:p>
        </p:txBody>
      </p:sp>
      <p:pic>
        <p:nvPicPr>
          <p:cNvPr id="379" name="图像" descr="图像"/>
          <p:cNvPicPr>
            <a:picLocks noChangeAspect="1"/>
          </p:cNvPicPr>
          <p:nvPr/>
        </p:nvPicPr>
        <p:blipFill>
          <a:blip r:embed="rId3">
            <a:extLst/>
          </a:blip>
          <a:stretch>
            <a:fillRect/>
          </a:stretch>
        </p:blipFill>
        <p:spPr>
          <a:xfrm>
            <a:off x="8927282" y="3395641"/>
            <a:ext cx="4851401" cy="8636001"/>
          </a:xfrm>
          <a:prstGeom prst="rect">
            <a:avLst/>
          </a:prstGeom>
          <a:ln w="12700">
            <a:miter lim="400000"/>
          </a:ln>
        </p:spPr>
      </p:pic>
      <p:pic>
        <p:nvPicPr>
          <p:cNvPr id="380" name="图像" descr="图像"/>
          <p:cNvPicPr>
            <a:picLocks noChangeAspect="1"/>
          </p:cNvPicPr>
          <p:nvPr/>
        </p:nvPicPr>
        <p:blipFill>
          <a:blip r:embed="rId4">
            <a:extLst/>
          </a:blip>
          <a:stretch>
            <a:fillRect/>
          </a:stretch>
        </p:blipFill>
        <p:spPr>
          <a:xfrm>
            <a:off x="14002776" y="3395641"/>
            <a:ext cx="4876802" cy="8636001"/>
          </a:xfrm>
          <a:prstGeom prst="rect">
            <a:avLst/>
          </a:prstGeom>
          <a:ln w="12700">
            <a:miter lim="400000"/>
          </a:ln>
        </p:spPr>
      </p:pic>
      <p:pic>
        <p:nvPicPr>
          <p:cNvPr id="381" name="图像" descr="图像"/>
          <p:cNvPicPr>
            <a:picLocks noChangeAspect="1"/>
          </p:cNvPicPr>
          <p:nvPr/>
        </p:nvPicPr>
        <p:blipFill>
          <a:blip r:embed="rId5">
            <a:extLst/>
          </a:blip>
          <a:stretch>
            <a:fillRect/>
          </a:stretch>
        </p:blipFill>
        <p:spPr>
          <a:xfrm>
            <a:off x="19103671" y="3395641"/>
            <a:ext cx="4851401" cy="8636001"/>
          </a:xfrm>
          <a:prstGeom prst="rect">
            <a:avLst/>
          </a:prstGeom>
          <a:ln w="12700">
            <a:miter lim="400000"/>
          </a:ln>
        </p:spPr>
      </p:pic>
      <p:sp>
        <p:nvSpPr>
          <p:cNvPr id="382" name="Offerwall ad"/>
          <p:cNvSpPr txBox="1"/>
          <p:nvPr/>
        </p:nvSpPr>
        <p:spPr>
          <a:xfrm>
            <a:off x="10201600" y="12189868"/>
            <a:ext cx="230276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Offerwall ad</a:t>
            </a:r>
          </a:p>
        </p:txBody>
      </p:sp>
      <p:sp>
        <p:nvSpPr>
          <p:cNvPr id="383" name="Popup ad"/>
          <p:cNvSpPr txBox="1"/>
          <p:nvPr/>
        </p:nvSpPr>
        <p:spPr>
          <a:xfrm>
            <a:off x="15516108" y="12189868"/>
            <a:ext cx="1850137"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Popup ad</a:t>
            </a:r>
          </a:p>
        </p:txBody>
      </p:sp>
      <p:sp>
        <p:nvSpPr>
          <p:cNvPr id="384" name="Notification ad"/>
          <p:cNvSpPr txBox="1"/>
          <p:nvPr/>
        </p:nvSpPr>
        <p:spPr>
          <a:xfrm>
            <a:off x="20139102" y="12189868"/>
            <a:ext cx="2780539"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Notification ad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389" name="Ad Classification"/>
          <p:cNvSpPr txBox="1"/>
          <p:nvPr>
            <p:ph type="body" idx="13"/>
          </p:nvPr>
        </p:nvSpPr>
        <p:spPr>
          <a:prstGeom prst="rect">
            <a:avLst/>
          </a:prstGeom>
        </p:spPr>
        <p:txBody>
          <a:bodyPr/>
          <a:lstStyle/>
          <a:p>
            <a:pPr/>
            <a:r>
              <a:t>Ad Classification</a:t>
            </a:r>
          </a:p>
        </p:txBody>
      </p:sp>
      <p:sp>
        <p:nvSpPr>
          <p:cNvPr id="390" name="Furthermore, we assign different aggressiveness level to each ad type."/>
          <p:cNvSpPr txBox="1"/>
          <p:nvPr/>
        </p:nvSpPr>
        <p:spPr>
          <a:xfrm>
            <a:off x="1120460" y="2416895"/>
            <a:ext cx="22263963" cy="8205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Furthermore, we assign different aggressiveness level to each ad type.</a:t>
            </a:r>
          </a:p>
        </p:txBody>
      </p:sp>
      <p:graphicFrame>
        <p:nvGraphicFramePr>
          <p:cNvPr id="391" name="表格"/>
          <p:cNvGraphicFramePr/>
          <p:nvPr/>
        </p:nvGraphicFramePr>
        <p:xfrm>
          <a:off x="1418033" y="3733800"/>
          <a:ext cx="6757423" cy="6921347"/>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372360"/>
                <a:gridCol w="6176517"/>
              </a:tblGrid>
              <a:tr h="1151441">
                <a:tc>
                  <a:txBody>
                    <a:bodyPr/>
                    <a:lstStyle/>
                    <a:p>
                      <a:pPr algn="l">
                        <a:defRPr b="0" sz="1800">
                          <a:solidFill>
                            <a:srgbClr val="000000"/>
                          </a:solidFill>
                        </a:defRPr>
                      </a:pPr>
                      <a:r>
                        <a:rPr b="1" sz="4400">
                          <a:solidFill>
                            <a:srgbClr val="FFFFFF"/>
                          </a:solidFill>
                          <a:sym typeface="Helvetica Neue"/>
                        </a:rPr>
                        <a:t>Ad type</a:t>
                      </a:r>
                    </a:p>
                  </a:txBody>
                  <a:tcPr marL="50800" marR="50800" marT="50800" marB="50800" anchor="ctr" anchorCtr="0" horzOverflow="overflow">
                    <a:lnL w="12700">
                      <a:solidFill>
                        <a:srgbClr val="D6D6D6"/>
                      </a:solidFill>
                      <a:miter lim="400000"/>
                    </a:lnL>
                  </a:tcPr>
                </a:tc>
                <a:tc>
                  <a:txBody>
                    <a:bodyPr/>
                    <a:lstStyle/>
                    <a:p>
                      <a:pPr algn="l">
                        <a:defRPr b="0" sz="1800">
                          <a:solidFill>
                            <a:srgbClr val="000000"/>
                          </a:solidFill>
                        </a:defRPr>
                      </a:pPr>
                      <a:r>
                        <a:rPr b="1" sz="4400">
                          <a:solidFill>
                            <a:srgbClr val="FFFFFF"/>
                          </a:solidFill>
                          <a:sym typeface="Helvetica Neue"/>
                        </a:rPr>
                        <a:t>Aggressiveness level</a:t>
                      </a:r>
                    </a:p>
                  </a:txBody>
                  <a:tcPr marL="50800" marR="50800" marT="50800" marB="50800" anchor="ctr" anchorCtr="0" horzOverflow="overflow">
                    <a:lnR w="12700">
                      <a:solidFill>
                        <a:srgbClr val="D6D6D6"/>
                      </a:solidFill>
                      <a:miter lim="400000"/>
                    </a:lnR>
                  </a:tcPr>
                </a:tc>
              </a:tr>
              <a:tr h="1151441">
                <a:tc>
                  <a:txBody>
                    <a:bodyPr/>
                    <a:lstStyle/>
                    <a:p>
                      <a:pPr algn="l">
                        <a:defRPr sz="1800"/>
                      </a:pPr>
                      <a:r>
                        <a:rPr sz="4000">
                          <a:sym typeface="Helvetica Neue"/>
                        </a:rPr>
                        <a:t>Offerwall</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High</a:t>
                      </a:r>
                    </a:p>
                  </a:txBody>
                  <a:tcPr marL="50800" marR="50800" marT="50800" marB="50800" anchor="ctr" anchorCtr="0" horzOverflow="overflow">
                    <a:lnR w="12700">
                      <a:solidFill>
                        <a:srgbClr val="D6D6D6"/>
                      </a:solidFill>
                      <a:miter lim="400000"/>
                    </a:lnR>
                  </a:tcPr>
                </a:tc>
              </a:tr>
              <a:tr h="1151441">
                <a:tc>
                  <a:txBody>
                    <a:bodyPr/>
                    <a:lstStyle/>
                    <a:p>
                      <a:pPr algn="l">
                        <a:defRPr sz="1800"/>
                      </a:pPr>
                      <a:r>
                        <a:rPr sz="4000">
                          <a:sym typeface="Helvetica Neue"/>
                        </a:rPr>
                        <a:t>Popup</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Low</a:t>
                      </a:r>
                    </a:p>
                  </a:txBody>
                  <a:tcPr marL="50800" marR="50800" marT="50800" marB="50800" anchor="ctr" anchorCtr="0" horzOverflow="overflow">
                    <a:lnR w="12700">
                      <a:solidFill>
                        <a:srgbClr val="D6D6D6"/>
                      </a:solidFill>
                      <a:miter lim="400000"/>
                    </a:lnR>
                  </a:tcPr>
                </a:tc>
              </a:tr>
              <a:tr h="1151441">
                <a:tc>
                  <a:txBody>
                    <a:bodyPr/>
                    <a:lstStyle/>
                    <a:p>
                      <a:pPr algn="l">
                        <a:defRPr sz="1800"/>
                      </a:pPr>
                      <a:r>
                        <a:rPr sz="4000">
                          <a:sym typeface="Helvetica Neue"/>
                        </a:rPr>
                        <a:t>Notification</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High</a:t>
                      </a:r>
                    </a:p>
                  </a:txBody>
                  <a:tcPr marL="50800" marR="50800" marT="50800" marB="50800" anchor="ctr" anchorCtr="0" horzOverflow="overflow">
                    <a:lnR w="12700">
                      <a:solidFill>
                        <a:srgbClr val="D6D6D6"/>
                      </a:solidFill>
                      <a:miter lim="400000"/>
                    </a:lnR>
                  </a:tcPr>
                </a:tc>
              </a:tr>
              <a:tr h="1151441">
                <a:tc>
                  <a:txBody>
                    <a:bodyPr/>
                    <a:lstStyle/>
                    <a:p>
                      <a:pPr algn="l">
                        <a:defRPr sz="1800"/>
                      </a:pPr>
                      <a:r>
                        <a:rPr sz="4000">
                          <a:sym typeface="Helvetica Neue"/>
                        </a:rPr>
                        <a:t>Floating</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Low</a:t>
                      </a:r>
                    </a:p>
                  </a:txBody>
                  <a:tcPr marL="50800" marR="50800" marT="50800" marB="50800" anchor="ctr" anchorCtr="0" horzOverflow="overflow">
                    <a:lnR w="12700">
                      <a:solidFill>
                        <a:srgbClr val="D6D6D6"/>
                      </a:solidFill>
                      <a:miter lim="400000"/>
                    </a:lnR>
                  </a:tcPr>
                </a:tc>
              </a:tr>
              <a:tr h="1151441">
                <a:tc>
                  <a:txBody>
                    <a:bodyPr/>
                    <a:lstStyle/>
                    <a:p>
                      <a:pPr algn="l">
                        <a:defRPr sz="1800"/>
                      </a:pPr>
                      <a:r>
                        <a:rPr sz="4000">
                          <a:sym typeface="Helvetica Neue"/>
                        </a:rPr>
                        <a:t>Embedded</a:t>
                      </a:r>
                    </a:p>
                  </a:txBody>
                  <a:tcPr marL="50800" marR="50800" marT="50800" marB="50800" anchor="ctr" anchorCtr="0" horzOverflow="overflow">
                    <a:lnL w="12700">
                      <a:solidFill>
                        <a:srgbClr val="D6D6D6"/>
                      </a:solidFill>
                      <a:miter lim="400000"/>
                    </a:lnL>
                    <a:lnB w="12700">
                      <a:solidFill>
                        <a:srgbClr val="D6D6D6"/>
                      </a:solidFill>
                      <a:miter lim="400000"/>
                    </a:lnB>
                  </a:tcPr>
                </a:tc>
                <a:tc>
                  <a:txBody>
                    <a:bodyPr/>
                    <a:lstStyle/>
                    <a:p>
                      <a:pPr algn="l">
                        <a:defRPr sz="1800"/>
                      </a:pPr>
                      <a:r>
                        <a:rPr sz="4000">
                          <a:sym typeface="Helvetica Neue"/>
                        </a:rPr>
                        <a:t>Low</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pic>
        <p:nvPicPr>
          <p:cNvPr id="392" name="图像" descr="图像"/>
          <p:cNvPicPr>
            <a:picLocks noChangeAspect="1"/>
          </p:cNvPicPr>
          <p:nvPr/>
        </p:nvPicPr>
        <p:blipFill>
          <a:blip r:embed="rId3">
            <a:extLst/>
          </a:blip>
          <a:stretch>
            <a:fillRect/>
          </a:stretch>
        </p:blipFill>
        <p:spPr>
          <a:xfrm>
            <a:off x="13026124" y="3313879"/>
            <a:ext cx="4876801" cy="8712201"/>
          </a:xfrm>
          <a:prstGeom prst="rect">
            <a:avLst/>
          </a:prstGeom>
          <a:ln w="12700">
            <a:miter lim="400000"/>
          </a:ln>
        </p:spPr>
      </p:pic>
      <p:pic>
        <p:nvPicPr>
          <p:cNvPr id="393" name="图像" descr="图像"/>
          <p:cNvPicPr>
            <a:picLocks noChangeAspect="1"/>
          </p:cNvPicPr>
          <p:nvPr/>
        </p:nvPicPr>
        <p:blipFill>
          <a:blip r:embed="rId4">
            <a:extLst/>
          </a:blip>
          <a:stretch>
            <a:fillRect/>
          </a:stretch>
        </p:blipFill>
        <p:spPr>
          <a:xfrm>
            <a:off x="18812377" y="3313879"/>
            <a:ext cx="4876801" cy="8712201"/>
          </a:xfrm>
          <a:prstGeom prst="rect">
            <a:avLst/>
          </a:prstGeom>
          <a:ln w="12700">
            <a:miter lim="400000"/>
          </a:ln>
        </p:spPr>
      </p:pic>
      <p:sp>
        <p:nvSpPr>
          <p:cNvPr id="394" name="Floating ad"/>
          <p:cNvSpPr txBox="1"/>
          <p:nvPr/>
        </p:nvSpPr>
        <p:spPr>
          <a:xfrm>
            <a:off x="14395247" y="12362107"/>
            <a:ext cx="213855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Floating ad</a:t>
            </a:r>
          </a:p>
        </p:txBody>
      </p:sp>
      <p:sp>
        <p:nvSpPr>
          <p:cNvPr id="395" name="Embeded ad"/>
          <p:cNvSpPr txBox="1"/>
          <p:nvPr/>
        </p:nvSpPr>
        <p:spPr>
          <a:xfrm>
            <a:off x="20051008" y="12362107"/>
            <a:ext cx="2399539"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Embeded ad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00" name="System Design of MadLens"/>
          <p:cNvSpPr txBox="1"/>
          <p:nvPr>
            <p:ph type="body" idx="13"/>
          </p:nvPr>
        </p:nvSpPr>
        <p:spPr>
          <a:prstGeom prst="rect">
            <a:avLst/>
          </a:prstGeom>
        </p:spPr>
        <p:txBody>
          <a:bodyPr/>
          <a:lstStyle/>
          <a:p>
            <a:pPr/>
            <a:r>
              <a:t>System Design of MadLens</a:t>
            </a:r>
          </a:p>
        </p:txBody>
      </p:sp>
      <p:sp>
        <p:nvSpPr>
          <p:cNvPr id="401" name="App data collection.…"/>
          <p:cNvSpPr txBox="1"/>
          <p:nvPr>
            <p:ph type="body" idx="14"/>
          </p:nvPr>
        </p:nvSpPr>
        <p:spPr>
          <a:xfrm>
            <a:off x="1524000" y="3175000"/>
            <a:ext cx="16952218" cy="3030318"/>
          </a:xfrm>
          <a:prstGeom prst="rect">
            <a:avLst/>
          </a:prstGeom>
        </p:spPr>
        <p:txBody>
          <a:bodyPr/>
          <a:lstStyle/>
          <a:p>
            <a:pPr marL="740833" indent="-740833">
              <a:buSzPct val="100000"/>
              <a:buAutoNum type="arabicPeriod" startAt="1"/>
              <a:defRPr b="1" sz="4800"/>
            </a:pPr>
            <a:r>
              <a:t>App data collection.</a:t>
            </a:r>
          </a:p>
          <a:p>
            <a:pPr marL="740833" indent="-740833">
              <a:buSzPct val="100000"/>
              <a:buAutoNum type="arabicPeriod" startAt="1"/>
              <a:defRPr b="1" sz="4800"/>
            </a:pPr>
            <a:r>
              <a:t>Ad network identification.</a:t>
            </a:r>
          </a:p>
          <a:p>
            <a:pPr marL="740833" indent="-740833">
              <a:buSzPct val="100000"/>
              <a:buAutoNum type="arabicPeriod" startAt="1"/>
              <a:defRPr b="1" sz="4800"/>
            </a:pPr>
            <a:r>
              <a:t>Ad network API mapping.</a:t>
            </a:r>
          </a:p>
          <a:p>
            <a:pPr marL="740833" indent="-740833">
              <a:buSzPct val="100000"/>
              <a:buAutoNum type="arabicPeriod" startAt="1"/>
              <a:defRPr b="1" sz="4800"/>
            </a:pPr>
            <a:r>
              <a:t>Ad detection.</a:t>
            </a:r>
          </a:p>
        </p:txBody>
      </p:sp>
      <p:sp>
        <p:nvSpPr>
          <p:cNvPr id="402" name="Ad Network…"/>
          <p:cNvSpPr/>
          <p:nvPr/>
        </p:nvSpPr>
        <p:spPr>
          <a:xfrm>
            <a:off x="10414000" y="6858428"/>
            <a:ext cx="3556000" cy="1905001"/>
          </a:xfrm>
          <a:prstGeom prst="roundRect">
            <a:avLst>
              <a:gd name="adj" fmla="val 10000"/>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3200">
                <a:latin typeface="+mn-lt"/>
                <a:ea typeface="+mn-ea"/>
                <a:cs typeface="+mn-cs"/>
                <a:sym typeface="Helvetica Neue Medium"/>
              </a:defRPr>
            </a:pPr>
            <a:r>
              <a:t>Ad Network</a:t>
            </a:r>
          </a:p>
          <a:p>
            <a:pPr>
              <a:defRPr b="0" sz="3200">
                <a:latin typeface="+mn-lt"/>
                <a:ea typeface="+mn-ea"/>
                <a:cs typeface="+mn-cs"/>
                <a:sym typeface="Helvetica Neue Medium"/>
              </a:defRPr>
            </a:pPr>
            <a:r>
              <a:t>API Mapping</a:t>
            </a:r>
          </a:p>
        </p:txBody>
      </p:sp>
      <p:sp>
        <p:nvSpPr>
          <p:cNvPr id="403" name="Ad Network…"/>
          <p:cNvSpPr/>
          <p:nvPr/>
        </p:nvSpPr>
        <p:spPr>
          <a:xfrm>
            <a:off x="5586204" y="6858428"/>
            <a:ext cx="3556001" cy="1905001"/>
          </a:xfrm>
          <a:prstGeom prst="ellipse">
            <a:avLst/>
          </a:prstGeom>
          <a:solidFill>
            <a:schemeClr val="accent4">
              <a:hueOff val="-624705"/>
              <a:lumOff val="137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3300">
                <a:latin typeface="+mn-lt"/>
                <a:ea typeface="+mn-ea"/>
                <a:cs typeface="+mn-cs"/>
                <a:sym typeface="Helvetica Neue Medium"/>
              </a:defRPr>
            </a:pPr>
            <a:r>
              <a:t>Ad Network</a:t>
            </a:r>
          </a:p>
          <a:p>
            <a:pPr>
              <a:defRPr b="0" sz="3300">
                <a:latin typeface="+mn-lt"/>
                <a:ea typeface="+mn-ea"/>
                <a:cs typeface="+mn-cs"/>
                <a:sym typeface="Helvetica Neue Medium"/>
              </a:defRPr>
            </a:pPr>
            <a:r>
              <a:t>SDK Docs</a:t>
            </a:r>
          </a:p>
        </p:txBody>
      </p:sp>
      <p:sp>
        <p:nvSpPr>
          <p:cNvPr id="404" name="Ad Network…"/>
          <p:cNvSpPr/>
          <p:nvPr/>
        </p:nvSpPr>
        <p:spPr>
          <a:xfrm>
            <a:off x="15241795" y="6858428"/>
            <a:ext cx="3556001" cy="1905001"/>
          </a:xfrm>
          <a:prstGeom prst="ellipse">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3300">
                <a:latin typeface="+mn-lt"/>
                <a:ea typeface="+mn-ea"/>
                <a:cs typeface="+mn-cs"/>
                <a:sym typeface="Helvetica Neue Medium"/>
              </a:defRPr>
            </a:pPr>
            <a:r>
              <a:t>Ad Network</a:t>
            </a:r>
          </a:p>
          <a:p>
            <a:pPr>
              <a:defRPr b="0" sz="3300">
                <a:latin typeface="+mn-lt"/>
                <a:ea typeface="+mn-ea"/>
                <a:cs typeface="+mn-cs"/>
                <a:sym typeface="Helvetica Neue Medium"/>
              </a:defRPr>
            </a:pPr>
            <a:r>
              <a:t>API Dataset</a:t>
            </a:r>
          </a:p>
        </p:txBody>
      </p:sp>
      <p:sp>
        <p:nvSpPr>
          <p:cNvPr id="405" name="Android App…"/>
          <p:cNvSpPr/>
          <p:nvPr/>
        </p:nvSpPr>
        <p:spPr>
          <a:xfrm>
            <a:off x="758409" y="10032571"/>
            <a:ext cx="3556001" cy="1905001"/>
          </a:xfrm>
          <a:prstGeom prst="ellipse">
            <a:avLst/>
          </a:prstGeom>
          <a:solidFill>
            <a:schemeClr val="accent4">
              <a:hueOff val="-624705"/>
              <a:lumOff val="137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3300">
                <a:latin typeface="+mn-lt"/>
                <a:ea typeface="+mn-ea"/>
                <a:cs typeface="+mn-cs"/>
                <a:sym typeface="Helvetica Neue Medium"/>
              </a:defRPr>
            </a:pPr>
            <a:r>
              <a:t>Android App</a:t>
            </a:r>
          </a:p>
          <a:p>
            <a:pPr>
              <a:defRPr b="0" sz="3300">
                <a:latin typeface="+mn-lt"/>
                <a:ea typeface="+mn-ea"/>
                <a:cs typeface="+mn-cs"/>
                <a:sym typeface="Helvetica Neue Medium"/>
              </a:defRPr>
            </a:pPr>
            <a:r>
              <a:t>Dataset</a:t>
            </a:r>
          </a:p>
        </p:txBody>
      </p:sp>
      <p:sp>
        <p:nvSpPr>
          <p:cNvPr id="406" name="Module…"/>
          <p:cNvSpPr/>
          <p:nvPr/>
        </p:nvSpPr>
        <p:spPr>
          <a:xfrm>
            <a:off x="5586204" y="10032571"/>
            <a:ext cx="3556001" cy="1905001"/>
          </a:xfrm>
          <a:prstGeom prst="roundRect">
            <a:avLst>
              <a:gd name="adj" fmla="val 10000"/>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3200">
                <a:latin typeface="+mn-lt"/>
                <a:ea typeface="+mn-ea"/>
                <a:cs typeface="+mn-cs"/>
                <a:sym typeface="Helvetica Neue Medium"/>
              </a:defRPr>
            </a:pPr>
            <a:r>
              <a:t>Module</a:t>
            </a:r>
          </a:p>
          <a:p>
            <a:pPr>
              <a:defRPr b="0" sz="3200">
                <a:latin typeface="+mn-lt"/>
                <a:ea typeface="+mn-ea"/>
                <a:cs typeface="+mn-cs"/>
                <a:sym typeface="Helvetica Neue Medium"/>
              </a:defRPr>
            </a:pPr>
            <a:r>
              <a:t>Analysis</a:t>
            </a:r>
          </a:p>
        </p:txBody>
      </p:sp>
      <p:sp>
        <p:nvSpPr>
          <p:cNvPr id="407" name="Ad Network…"/>
          <p:cNvSpPr/>
          <p:nvPr/>
        </p:nvSpPr>
        <p:spPr>
          <a:xfrm>
            <a:off x="10414000" y="10032571"/>
            <a:ext cx="3556000" cy="1905001"/>
          </a:xfrm>
          <a:prstGeom prst="ellipse">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3300">
                <a:latin typeface="+mn-lt"/>
                <a:ea typeface="+mn-ea"/>
                <a:cs typeface="+mn-cs"/>
                <a:sym typeface="Helvetica Neue Medium"/>
              </a:defRPr>
            </a:pPr>
            <a:r>
              <a:t>Ad Network</a:t>
            </a:r>
          </a:p>
          <a:p>
            <a:pPr>
              <a:defRPr b="0" sz="3300">
                <a:latin typeface="+mn-lt"/>
                <a:ea typeface="+mn-ea"/>
                <a:cs typeface="+mn-cs"/>
                <a:sym typeface="Helvetica Neue Medium"/>
              </a:defRPr>
            </a:pPr>
            <a:r>
              <a:t>Dataset</a:t>
            </a:r>
          </a:p>
        </p:txBody>
      </p:sp>
      <p:sp>
        <p:nvSpPr>
          <p:cNvPr id="408" name="Static…"/>
          <p:cNvSpPr/>
          <p:nvPr/>
        </p:nvSpPr>
        <p:spPr>
          <a:xfrm>
            <a:off x="15241795" y="10032571"/>
            <a:ext cx="3556001" cy="1905001"/>
          </a:xfrm>
          <a:prstGeom prst="roundRect">
            <a:avLst>
              <a:gd name="adj" fmla="val 10000"/>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3200">
                <a:latin typeface="+mn-lt"/>
                <a:ea typeface="+mn-ea"/>
                <a:cs typeface="+mn-cs"/>
                <a:sym typeface="Helvetica Neue Medium"/>
              </a:defRPr>
            </a:pPr>
            <a:r>
              <a:t>Static</a:t>
            </a:r>
          </a:p>
          <a:p>
            <a:pPr>
              <a:defRPr b="0" sz="3200">
                <a:latin typeface="+mn-lt"/>
                <a:ea typeface="+mn-ea"/>
                <a:cs typeface="+mn-cs"/>
                <a:sym typeface="Helvetica Neue Medium"/>
              </a:defRPr>
            </a:pPr>
            <a:r>
              <a:t>Analysis</a:t>
            </a:r>
          </a:p>
        </p:txBody>
      </p:sp>
      <p:sp>
        <p:nvSpPr>
          <p:cNvPr id="409" name="Report"/>
          <p:cNvSpPr/>
          <p:nvPr/>
        </p:nvSpPr>
        <p:spPr>
          <a:xfrm>
            <a:off x="20069590" y="10032571"/>
            <a:ext cx="3556001" cy="1905001"/>
          </a:xfrm>
          <a:prstGeom prst="ellipse">
            <a:avLst/>
          </a:prstGeom>
          <a:solidFill>
            <a:schemeClr val="accent4">
              <a:hueOff val="-624705"/>
              <a:lumOff val="137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300">
                <a:latin typeface="+mn-lt"/>
                <a:ea typeface="+mn-ea"/>
                <a:cs typeface="+mn-cs"/>
                <a:sym typeface="Helvetica Neue Medium"/>
              </a:defRPr>
            </a:lvl1pPr>
          </a:lstStyle>
          <a:p>
            <a:pPr/>
            <a:r>
              <a:t>Report</a:t>
            </a:r>
          </a:p>
        </p:txBody>
      </p:sp>
      <p:sp>
        <p:nvSpPr>
          <p:cNvPr id="410" name="线条"/>
          <p:cNvSpPr/>
          <p:nvPr/>
        </p:nvSpPr>
        <p:spPr>
          <a:xfrm>
            <a:off x="9162473" y="7810928"/>
            <a:ext cx="1231259" cy="1"/>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411" name="线条"/>
          <p:cNvSpPr/>
          <p:nvPr/>
        </p:nvSpPr>
        <p:spPr>
          <a:xfrm>
            <a:off x="13990268" y="7810928"/>
            <a:ext cx="1231260" cy="1"/>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412" name="线条"/>
          <p:cNvSpPr/>
          <p:nvPr/>
        </p:nvSpPr>
        <p:spPr>
          <a:xfrm>
            <a:off x="4334677" y="10985071"/>
            <a:ext cx="1231260" cy="1"/>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413" name="线条"/>
          <p:cNvSpPr/>
          <p:nvPr/>
        </p:nvSpPr>
        <p:spPr>
          <a:xfrm>
            <a:off x="9162473" y="10985071"/>
            <a:ext cx="1231259" cy="1"/>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414" name="线条"/>
          <p:cNvSpPr/>
          <p:nvPr/>
        </p:nvSpPr>
        <p:spPr>
          <a:xfrm>
            <a:off x="18818063" y="10985071"/>
            <a:ext cx="1231260" cy="1"/>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415" name="线条"/>
          <p:cNvSpPr/>
          <p:nvPr/>
        </p:nvSpPr>
        <p:spPr>
          <a:xfrm flipV="1">
            <a:off x="12192000" y="8782370"/>
            <a:ext cx="1" cy="1231260"/>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416" name="线条"/>
          <p:cNvSpPr/>
          <p:nvPr/>
        </p:nvSpPr>
        <p:spPr>
          <a:xfrm>
            <a:off x="17019795" y="8782370"/>
            <a:ext cx="1" cy="1231260"/>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417" name="线条"/>
          <p:cNvSpPr/>
          <p:nvPr/>
        </p:nvSpPr>
        <p:spPr>
          <a:xfrm>
            <a:off x="13990268" y="10985071"/>
            <a:ext cx="1231260" cy="1"/>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1"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22" name="App Data Collection"/>
          <p:cNvSpPr txBox="1"/>
          <p:nvPr>
            <p:ph type="body" idx="13"/>
          </p:nvPr>
        </p:nvSpPr>
        <p:spPr>
          <a:prstGeom prst="rect">
            <a:avLst/>
          </a:prstGeom>
        </p:spPr>
        <p:txBody>
          <a:bodyPr/>
          <a:lstStyle/>
          <a:p>
            <a:pPr/>
            <a:r>
              <a:t>App Data Collection</a:t>
            </a:r>
          </a:p>
        </p:txBody>
      </p:sp>
      <p:sp>
        <p:nvSpPr>
          <p:cNvPr id="423" name="Our app dataset includes 277,616 free Android apps from Google Play (Mar. 2017).…"/>
          <p:cNvSpPr txBox="1"/>
          <p:nvPr>
            <p:ph type="body" idx="14"/>
          </p:nvPr>
        </p:nvSpPr>
        <p:spPr>
          <a:xfrm>
            <a:off x="1525564" y="3810794"/>
            <a:ext cx="10187811" cy="7350355"/>
          </a:xfrm>
          <a:prstGeom prst="rect">
            <a:avLst/>
          </a:prstGeom>
        </p:spPr>
        <p:txBody>
          <a:bodyPr/>
          <a:lstStyle/>
          <a:p>
            <a:pPr marL="582083" indent="-582083">
              <a:buSzPct val="125000"/>
              <a:buChar char="•"/>
              <a:defRPr sz="4400"/>
            </a:pPr>
            <a:r>
              <a:t>Our app dataset includes 277,616 free Android apps from Google Play (Mar. 2017).</a:t>
            </a:r>
          </a:p>
          <a:p>
            <a:pPr marL="582083" indent="-582083">
              <a:buSzPct val="125000"/>
              <a:buChar char="•"/>
              <a:defRPr sz="4400"/>
            </a:pPr>
          </a:p>
          <a:p>
            <a:pPr marL="582083" indent="-582083">
              <a:buSzPct val="125000"/>
              <a:buChar char="•"/>
              <a:defRPr sz="4400"/>
            </a:pPr>
            <a:r>
              <a:t>Our app dataset covers all 48 categories of apps.</a:t>
            </a:r>
          </a:p>
          <a:p>
            <a:pPr marL="582083" indent="-582083">
              <a:buSzPct val="125000"/>
              <a:buChar char="•"/>
              <a:defRPr sz="4400"/>
            </a:pPr>
          </a:p>
          <a:p>
            <a:pPr marL="582083" indent="-582083">
              <a:buSzPct val="125000"/>
              <a:buChar char="•"/>
              <a:defRPr sz="4400"/>
            </a:pPr>
            <a:r>
              <a:t>For each app, we collect the apk file as well as meta information (e.g. descriptions, # of downloads, ratings and reviews).  </a:t>
            </a:r>
          </a:p>
        </p:txBody>
      </p:sp>
      <p:pic>
        <p:nvPicPr>
          <p:cNvPr id="424" name="haitao_top10Categories.pdf" descr="haitao_top10Categories.pdf"/>
          <p:cNvPicPr>
            <a:picLocks noChangeAspect="1"/>
          </p:cNvPicPr>
          <p:nvPr/>
        </p:nvPicPr>
        <p:blipFill>
          <a:blip r:embed="rId3">
            <a:extLst/>
          </a:blip>
          <a:stretch>
            <a:fillRect/>
          </a:stretch>
        </p:blipFill>
        <p:spPr>
          <a:xfrm>
            <a:off x="11920495" y="3307124"/>
            <a:ext cx="12023811" cy="784680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形状"/>
          <p:cNvSpPr/>
          <p:nvPr/>
        </p:nvSpPr>
        <p:spPr>
          <a:xfrm>
            <a:off x="3836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29" name="Ad Network Identification"/>
          <p:cNvSpPr txBox="1"/>
          <p:nvPr>
            <p:ph type="body" idx="13"/>
          </p:nvPr>
        </p:nvSpPr>
        <p:spPr>
          <a:prstGeom prst="rect">
            <a:avLst/>
          </a:prstGeom>
        </p:spPr>
        <p:txBody>
          <a:bodyPr/>
          <a:lstStyle/>
          <a:p>
            <a:pPr/>
            <a:r>
              <a:t>Ad Network Identification</a:t>
            </a:r>
          </a:p>
        </p:txBody>
      </p:sp>
      <p:sp>
        <p:nvSpPr>
          <p:cNvPr id="430" name="Two important observations…"/>
          <p:cNvSpPr txBox="1"/>
          <p:nvPr>
            <p:ph type="body" idx="14"/>
          </p:nvPr>
        </p:nvSpPr>
        <p:spPr>
          <a:xfrm>
            <a:off x="1525564" y="3810794"/>
            <a:ext cx="21409072" cy="8061555"/>
          </a:xfrm>
          <a:prstGeom prst="rect">
            <a:avLst/>
          </a:prstGeom>
        </p:spPr>
        <p:txBody>
          <a:bodyPr/>
          <a:lstStyle/>
          <a:p>
            <a:pPr marL="582083" indent="-582083">
              <a:buSzPct val="125000"/>
              <a:buChar char="•"/>
              <a:defRPr b="1" sz="4400"/>
            </a:pPr>
            <a:r>
              <a:t>Two important observations</a:t>
            </a:r>
          </a:p>
          <a:p>
            <a:pPr lvl="1" marL="1217083" indent="-582083">
              <a:spcBef>
                <a:spcPts val="0"/>
              </a:spcBef>
              <a:buClrTx/>
              <a:defRPr sz="4400">
                <a:solidFill>
                  <a:srgbClr val="434343"/>
                </a:solidFill>
              </a:defRPr>
            </a:pPr>
            <a:r>
              <a:t>Popular ad libraries (ad network modules) are shared by many apps. So code clones can be detected in these apps.</a:t>
            </a:r>
          </a:p>
          <a:p>
            <a:pPr>
              <a:defRPr sz="4400"/>
            </a:pPr>
          </a:p>
          <a:p>
            <a:pPr lvl="1" marL="1217083" indent="-582083">
              <a:spcBef>
                <a:spcPts val="0"/>
              </a:spcBef>
              <a:buClrTx/>
              <a:defRPr sz="4400">
                <a:solidFill>
                  <a:srgbClr val="434343"/>
                </a:solidFill>
              </a:defRPr>
            </a:pPr>
            <a:r>
              <a:t>The code logic in ad libraries are relatively independent, and ad libraries usually interact with apps via ad network APIs. </a:t>
            </a:r>
          </a:p>
          <a:p>
            <a:pPr marL="582083" indent="-582083">
              <a:buSzPct val="125000"/>
              <a:buChar char="•"/>
              <a:defRPr sz="4400"/>
            </a:pPr>
          </a:p>
          <a:p>
            <a:pPr marL="582083" indent="-582083">
              <a:buSzPct val="125000"/>
              <a:buChar char="•"/>
              <a:defRPr b="1" sz="4400"/>
            </a:pPr>
            <a:r>
              <a:t>Module analysis</a:t>
            </a:r>
          </a:p>
          <a:p>
            <a:pPr lvl="1" marL="1217083" indent="-582083">
              <a:spcBef>
                <a:spcPts val="0"/>
              </a:spcBef>
              <a:buClrTx/>
              <a:defRPr sz="4400">
                <a:solidFill>
                  <a:srgbClr val="434343"/>
                </a:solidFill>
              </a:defRPr>
            </a:pPr>
            <a:r>
              <a:t>Static analysis and clustering techniques are employed to measure the coupling of different modules inside an app.</a:t>
            </a:r>
          </a:p>
          <a:p>
            <a:pPr>
              <a:defRPr sz="4400"/>
            </a:pPr>
          </a:p>
          <a:p>
            <a:pPr lvl="1" marL="1217083" indent="-582083">
              <a:spcBef>
                <a:spcPts val="0"/>
              </a:spcBef>
              <a:buClrTx/>
              <a:defRPr sz="4400">
                <a:solidFill>
                  <a:srgbClr val="434343"/>
                </a:solidFill>
              </a:defRPr>
            </a:pPr>
            <a:r>
              <a:t>Map code clusters to ad libraries.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形状"/>
          <p:cNvSpPr/>
          <p:nvPr/>
        </p:nvSpPr>
        <p:spPr>
          <a:xfrm>
            <a:off x="3836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35" name="Ad Network API Mapping"/>
          <p:cNvSpPr txBox="1"/>
          <p:nvPr>
            <p:ph type="body" idx="13"/>
          </p:nvPr>
        </p:nvSpPr>
        <p:spPr>
          <a:prstGeom prst="rect">
            <a:avLst/>
          </a:prstGeom>
        </p:spPr>
        <p:txBody>
          <a:bodyPr/>
          <a:lstStyle/>
          <a:p>
            <a:pPr/>
            <a:r>
              <a:t>Ad Network API Mapping</a:t>
            </a:r>
          </a:p>
        </p:txBody>
      </p:sp>
      <p:sp>
        <p:nvSpPr>
          <p:cNvPr id="436" name="API mapping…"/>
          <p:cNvSpPr txBox="1"/>
          <p:nvPr>
            <p:ph type="body" idx="14"/>
          </p:nvPr>
        </p:nvSpPr>
        <p:spPr>
          <a:xfrm>
            <a:off x="1487464" y="3302794"/>
            <a:ext cx="21409072" cy="4784955"/>
          </a:xfrm>
          <a:prstGeom prst="rect">
            <a:avLst/>
          </a:prstGeom>
        </p:spPr>
        <p:txBody>
          <a:bodyPr/>
          <a:lstStyle/>
          <a:p>
            <a:pPr marL="582083" indent="-582083">
              <a:buSzPct val="125000"/>
              <a:buChar char="•"/>
              <a:defRPr b="1" sz="4400"/>
            </a:pPr>
            <a:r>
              <a:t>API mapping</a:t>
            </a:r>
          </a:p>
          <a:p>
            <a:pPr lvl="1" marL="1217083" indent="-582083">
              <a:spcBef>
                <a:spcPts val="0"/>
              </a:spcBef>
              <a:buClrTx/>
              <a:defRPr sz="4400">
                <a:solidFill>
                  <a:srgbClr val="434343"/>
                </a:solidFill>
              </a:defRPr>
            </a:pPr>
            <a:r>
              <a:t>Documentation from ad networks are used to map specific ad APIs to a certain ad type.</a:t>
            </a:r>
          </a:p>
          <a:p>
            <a:pPr lvl="1" marL="1217083" indent="-582083">
              <a:spcBef>
                <a:spcPts val="0"/>
              </a:spcBef>
              <a:buClrTx/>
              <a:defRPr sz="4400">
                <a:solidFill>
                  <a:srgbClr val="434343"/>
                </a:solidFill>
              </a:defRPr>
            </a:pPr>
            <a:r>
              <a:t>Dynamic analysis are used to verify the behavior of the ad API call.</a:t>
            </a:r>
          </a:p>
          <a:p>
            <a:pPr>
              <a:defRPr b="1" sz="4400"/>
            </a:pPr>
          </a:p>
          <a:p>
            <a:pPr marL="582083" indent="-582083">
              <a:buSzPct val="125000"/>
              <a:buChar char="•"/>
              <a:defRPr b="1" sz="4400"/>
            </a:pPr>
            <a:r>
              <a:t>Ad network API dataset</a:t>
            </a:r>
          </a:p>
          <a:p>
            <a:pPr lvl="1" marL="1217083" indent="-582083">
              <a:spcBef>
                <a:spcPts val="0"/>
              </a:spcBef>
              <a:buClrTx/>
              <a:defRPr sz="4400">
                <a:solidFill>
                  <a:srgbClr val="434343"/>
                </a:solidFill>
              </a:defRPr>
            </a:pPr>
            <a:r>
              <a:t>In all, we collect 697 unique ad APIs in our ad network API dataset.</a:t>
            </a:r>
          </a:p>
        </p:txBody>
      </p:sp>
      <p:graphicFrame>
        <p:nvGraphicFramePr>
          <p:cNvPr id="437" name="表格"/>
          <p:cNvGraphicFramePr/>
          <p:nvPr/>
        </p:nvGraphicFramePr>
        <p:xfrm>
          <a:off x="2032000" y="8805629"/>
          <a:ext cx="17537690" cy="3424532"/>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3241716"/>
                <a:gridCol w="3257227"/>
                <a:gridCol w="2264548"/>
                <a:gridCol w="2776398"/>
                <a:gridCol w="3924183"/>
                <a:gridCol w="3071100"/>
                <a:gridCol w="1784826"/>
              </a:tblGrid>
              <a:tr h="1476040">
                <a:tc>
                  <a:txBody>
                    <a:bodyPr/>
                    <a:lstStyle/>
                    <a:p>
                      <a:pPr>
                        <a:defRPr sz="4400">
                          <a:sym typeface="Helvetica Neue"/>
                        </a:defRPr>
                      </a:pPr>
                    </a:p>
                  </a:txBody>
                  <a:tcPr marL="50800" marR="50800" marT="50800" marB="50800" anchor="ctr" anchorCtr="0" horzOverflow="overflow">
                    <a:lnL w="12700">
                      <a:solidFill>
                        <a:srgbClr val="D6D6D6"/>
                      </a:solidFill>
                      <a:miter lim="400000"/>
                    </a:lnL>
                  </a:tcPr>
                </a:tc>
                <a:tc>
                  <a:txBody>
                    <a:bodyPr/>
                    <a:lstStyle/>
                    <a:p>
                      <a:pPr>
                        <a:defRPr b="0" sz="1800">
                          <a:solidFill>
                            <a:srgbClr val="000000"/>
                          </a:solidFill>
                        </a:defRPr>
                      </a:pPr>
                      <a:r>
                        <a:rPr b="1" sz="4400">
                          <a:solidFill>
                            <a:srgbClr val="FFFFFF"/>
                          </a:solidFill>
                          <a:sym typeface="Helvetica Neue"/>
                        </a:rPr>
                        <a:t>Embeded</a:t>
                      </a:r>
                    </a:p>
                  </a:txBody>
                  <a:tcPr marL="50800" marR="50800" marT="50800" marB="50800" anchor="ctr" anchorCtr="0" horzOverflow="overflow"/>
                </a:tc>
                <a:tc>
                  <a:txBody>
                    <a:bodyPr/>
                    <a:lstStyle/>
                    <a:p>
                      <a:pPr>
                        <a:defRPr b="0" sz="1800">
                          <a:solidFill>
                            <a:srgbClr val="000000"/>
                          </a:solidFill>
                        </a:defRPr>
                      </a:pPr>
                      <a:r>
                        <a:rPr b="1" sz="4400">
                          <a:solidFill>
                            <a:srgbClr val="FFFFFF"/>
                          </a:solidFill>
                          <a:sym typeface="Helvetica Neue"/>
                        </a:rPr>
                        <a:t>Popup</a:t>
                      </a:r>
                    </a:p>
                  </a:txBody>
                  <a:tcPr marL="50800" marR="50800" marT="50800" marB="50800" anchor="ctr" anchorCtr="0" horzOverflow="overflow"/>
                </a:tc>
                <a:tc>
                  <a:txBody>
                    <a:bodyPr/>
                    <a:lstStyle/>
                    <a:p>
                      <a:pPr>
                        <a:defRPr b="0" sz="1800">
                          <a:solidFill>
                            <a:srgbClr val="000000"/>
                          </a:solidFill>
                        </a:defRPr>
                      </a:pPr>
                      <a:r>
                        <a:rPr b="1" sz="4400">
                          <a:solidFill>
                            <a:srgbClr val="FFFFFF"/>
                          </a:solidFill>
                          <a:sym typeface="Helvetica Neue"/>
                        </a:rPr>
                        <a:t>Floating</a:t>
                      </a:r>
                    </a:p>
                  </a:txBody>
                  <a:tcPr marL="50800" marR="50800" marT="50800" marB="50800" anchor="ctr" anchorCtr="0" horzOverflow="overflow"/>
                </a:tc>
                <a:tc>
                  <a:txBody>
                    <a:bodyPr/>
                    <a:lstStyle/>
                    <a:p>
                      <a:pPr>
                        <a:defRPr b="0" sz="1800">
                          <a:solidFill>
                            <a:srgbClr val="000000"/>
                          </a:solidFill>
                        </a:defRPr>
                      </a:pPr>
                      <a:r>
                        <a:rPr b="1" sz="4400">
                          <a:solidFill>
                            <a:srgbClr val="FFFFFF"/>
                          </a:solidFill>
                          <a:sym typeface="Helvetica Neue"/>
                        </a:rPr>
                        <a:t>Notification</a:t>
                      </a:r>
                    </a:p>
                  </a:txBody>
                  <a:tcPr marL="50800" marR="50800" marT="50800" marB="50800" anchor="ctr" anchorCtr="0" horzOverflow="overflow"/>
                </a:tc>
                <a:tc>
                  <a:txBody>
                    <a:bodyPr/>
                    <a:lstStyle/>
                    <a:p>
                      <a:pPr>
                        <a:defRPr b="0" sz="1800">
                          <a:solidFill>
                            <a:srgbClr val="000000"/>
                          </a:solidFill>
                        </a:defRPr>
                      </a:pPr>
                      <a:r>
                        <a:rPr b="1" sz="4400">
                          <a:solidFill>
                            <a:srgbClr val="FFFFFF"/>
                          </a:solidFill>
                          <a:sym typeface="Helvetica Neue"/>
                        </a:rPr>
                        <a:t>Offerwall</a:t>
                      </a:r>
                    </a:p>
                  </a:txBody>
                  <a:tcPr marL="50800" marR="50800" marT="50800" marB="50800" anchor="ctr" anchorCtr="0" horzOverflow="overflow"/>
                </a:tc>
                <a:tc>
                  <a:txBody>
                    <a:bodyPr/>
                    <a:lstStyle/>
                    <a:p>
                      <a:pPr>
                        <a:defRPr b="0" sz="1800">
                          <a:solidFill>
                            <a:srgbClr val="000000"/>
                          </a:solidFill>
                        </a:defRPr>
                      </a:pPr>
                      <a:r>
                        <a:rPr b="1" sz="4400">
                          <a:solidFill>
                            <a:srgbClr val="FFFFFF"/>
                          </a:solidFill>
                          <a:sym typeface="Helvetica Neue"/>
                        </a:rPr>
                        <a:t>Total</a:t>
                      </a:r>
                    </a:p>
                  </a:txBody>
                  <a:tcPr marL="50800" marR="50800" marT="50800" marB="50800" anchor="ctr" anchorCtr="0" horzOverflow="overflow">
                    <a:lnR w="12700">
                      <a:solidFill>
                        <a:srgbClr val="D6D6D6"/>
                      </a:solidFill>
                      <a:miter lim="400000"/>
                    </a:lnR>
                  </a:tcPr>
                </a:tc>
              </a:tr>
              <a:tr h="1476040">
                <a:tc>
                  <a:txBody>
                    <a:bodyPr/>
                    <a:lstStyle/>
                    <a:p>
                      <a:pPr>
                        <a:defRPr b="0" sz="1800">
                          <a:solidFill>
                            <a:srgbClr val="000000"/>
                          </a:solidFill>
                        </a:defRPr>
                      </a:pPr>
                      <a:r>
                        <a:rPr b="1" sz="4400">
                          <a:solidFill>
                            <a:srgbClr val="FFFFFF"/>
                          </a:solidFill>
                          <a:sym typeface="Helvetica Neue"/>
                        </a:rPr>
                        <a:t># of APIs</a:t>
                      </a:r>
                    </a:p>
                  </a:txBody>
                  <a:tcPr marL="50800" marR="50800" marT="50800" marB="50800" anchor="ctr" anchorCtr="0" horzOverflow="overflow">
                    <a:lnB w="12700">
                      <a:solidFill>
                        <a:srgbClr val="D6D6D6"/>
                      </a:solidFill>
                      <a:miter lim="400000"/>
                    </a:lnB>
                  </a:tcPr>
                </a:tc>
                <a:tc>
                  <a:txBody>
                    <a:bodyPr/>
                    <a:lstStyle/>
                    <a:p>
                      <a:pPr>
                        <a:defRPr sz="1800"/>
                      </a:pPr>
                      <a:r>
                        <a:rPr sz="4000">
                          <a:sym typeface="Helvetica Neue"/>
                        </a:rPr>
                        <a:t>407</a:t>
                      </a:r>
                    </a:p>
                  </a:txBody>
                  <a:tcPr marL="50800" marR="50800" marT="50800" marB="50800" anchor="ctr" anchorCtr="0" horzOverflow="overflow">
                    <a:lnB w="12700">
                      <a:solidFill>
                        <a:srgbClr val="D6D6D6"/>
                      </a:solidFill>
                      <a:miter lim="400000"/>
                    </a:lnB>
                  </a:tcPr>
                </a:tc>
                <a:tc>
                  <a:txBody>
                    <a:bodyPr/>
                    <a:lstStyle/>
                    <a:p>
                      <a:pPr>
                        <a:defRPr sz="1800"/>
                      </a:pPr>
                      <a:r>
                        <a:rPr sz="4000">
                          <a:sym typeface="Helvetica Neue"/>
                        </a:rPr>
                        <a:t>200</a:t>
                      </a:r>
                    </a:p>
                  </a:txBody>
                  <a:tcPr marL="50800" marR="50800" marT="50800" marB="50800" anchor="ctr" anchorCtr="0" horzOverflow="overflow">
                    <a:lnB w="12700">
                      <a:solidFill>
                        <a:srgbClr val="D6D6D6"/>
                      </a:solidFill>
                      <a:miter lim="400000"/>
                    </a:lnB>
                  </a:tcPr>
                </a:tc>
                <a:tc>
                  <a:txBody>
                    <a:bodyPr/>
                    <a:lstStyle/>
                    <a:p>
                      <a:pPr>
                        <a:defRPr sz="1800"/>
                      </a:pPr>
                      <a:r>
                        <a:rPr sz="4000">
                          <a:sym typeface="Helvetica Neue"/>
                        </a:rPr>
                        <a:t>10</a:t>
                      </a:r>
                    </a:p>
                  </a:txBody>
                  <a:tcPr marL="50800" marR="50800" marT="50800" marB="50800" anchor="ctr" anchorCtr="0" horzOverflow="overflow">
                    <a:lnB w="12700">
                      <a:solidFill>
                        <a:srgbClr val="D6D6D6"/>
                      </a:solidFill>
                      <a:miter lim="400000"/>
                    </a:lnB>
                  </a:tcPr>
                </a:tc>
                <a:tc>
                  <a:txBody>
                    <a:bodyPr/>
                    <a:lstStyle/>
                    <a:p>
                      <a:pPr>
                        <a:defRPr sz="1800"/>
                      </a:pPr>
                      <a:r>
                        <a:rPr sz="4000">
                          <a:sym typeface="Helvetica Neue"/>
                        </a:rPr>
                        <a:t>29</a:t>
                      </a:r>
                    </a:p>
                  </a:txBody>
                  <a:tcPr marL="50800" marR="50800" marT="50800" marB="50800" anchor="ctr" anchorCtr="0" horzOverflow="overflow">
                    <a:lnB w="12700">
                      <a:solidFill>
                        <a:srgbClr val="D6D6D6"/>
                      </a:solidFill>
                      <a:miter lim="400000"/>
                    </a:lnB>
                  </a:tcPr>
                </a:tc>
                <a:tc>
                  <a:txBody>
                    <a:bodyPr/>
                    <a:lstStyle/>
                    <a:p>
                      <a:pPr>
                        <a:defRPr sz="1800"/>
                      </a:pPr>
                      <a:r>
                        <a:rPr sz="4000">
                          <a:sym typeface="Helvetica Neue"/>
                        </a:rPr>
                        <a:t>51</a:t>
                      </a:r>
                    </a:p>
                  </a:txBody>
                  <a:tcPr marL="50800" marR="50800" marT="50800" marB="50800" anchor="ctr" anchorCtr="0" horzOverflow="overflow">
                    <a:lnB w="12700">
                      <a:solidFill>
                        <a:srgbClr val="D6D6D6"/>
                      </a:solidFill>
                      <a:miter lim="400000"/>
                    </a:lnB>
                  </a:tcPr>
                </a:tc>
                <a:tc>
                  <a:txBody>
                    <a:bodyPr/>
                    <a:lstStyle/>
                    <a:p>
                      <a:pPr>
                        <a:defRPr sz="1800"/>
                      </a:pPr>
                      <a:r>
                        <a:rPr sz="4000">
                          <a:sym typeface="Helvetica Neue"/>
                        </a:rPr>
                        <a:t>697</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1"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42" name="Ad Detection"/>
          <p:cNvSpPr txBox="1"/>
          <p:nvPr>
            <p:ph type="body" idx="13"/>
          </p:nvPr>
        </p:nvSpPr>
        <p:spPr>
          <a:prstGeom prst="rect">
            <a:avLst/>
          </a:prstGeom>
        </p:spPr>
        <p:txBody>
          <a:bodyPr/>
          <a:lstStyle/>
          <a:p>
            <a:pPr/>
            <a:r>
              <a:t>Ad Detection</a:t>
            </a:r>
          </a:p>
        </p:txBody>
      </p:sp>
      <p:sp>
        <p:nvSpPr>
          <p:cNvPr id="443" name="We take a static approach for ad detection, and use Androguard as static analyzer.…"/>
          <p:cNvSpPr txBox="1"/>
          <p:nvPr>
            <p:ph type="body" idx="14"/>
          </p:nvPr>
        </p:nvSpPr>
        <p:spPr>
          <a:xfrm>
            <a:off x="1525564" y="3810794"/>
            <a:ext cx="21409072" cy="6765592"/>
          </a:xfrm>
          <a:prstGeom prst="rect">
            <a:avLst/>
          </a:prstGeom>
        </p:spPr>
        <p:txBody>
          <a:bodyPr/>
          <a:lstStyle/>
          <a:p>
            <a:pPr>
              <a:defRPr sz="4400"/>
            </a:pPr>
            <a:r>
              <a:t>We take a static approach for ad detection, and use </a:t>
            </a:r>
            <a:r>
              <a:rPr b="1" i="1"/>
              <a:t>Androguard </a:t>
            </a:r>
            <a:r>
              <a:rPr i="1"/>
              <a:t>as static analyzer.</a:t>
            </a:r>
          </a:p>
          <a:p>
            <a:pPr>
              <a:defRPr sz="4400"/>
            </a:pPr>
          </a:p>
          <a:p>
            <a:pPr marL="814916" indent="-814916">
              <a:buSzPct val="100000"/>
              <a:buAutoNum type="arabicPeriod" startAt="1"/>
              <a:defRPr sz="4400"/>
            </a:pPr>
            <a:r>
              <a:t>Unpack apk file to extract all the resources files and configuration files.</a:t>
            </a:r>
          </a:p>
          <a:p>
            <a:pPr>
              <a:defRPr sz="4400"/>
            </a:pPr>
          </a:p>
          <a:p>
            <a:pPr marL="814916" indent="-814916">
              <a:buSzPct val="100000"/>
              <a:buAutoNum type="arabicPeriod" startAt="2"/>
              <a:defRPr sz="4400"/>
            </a:pPr>
            <a:r>
              <a:t>Covert code in dex file to Smali code for further analysis.</a:t>
            </a:r>
          </a:p>
          <a:p>
            <a:pPr>
              <a:defRPr sz="4400"/>
            </a:pPr>
          </a:p>
          <a:p>
            <a:pPr marL="814916" indent="-814916">
              <a:buSzPct val="100000"/>
              <a:buAutoNum type="arabicPeriod" startAt="3"/>
              <a:defRPr sz="4400"/>
            </a:pPr>
            <a:r>
              <a:t>Match ad network API patterns in both XML and Java files.</a:t>
            </a:r>
          </a:p>
          <a:p>
            <a:pPr marL="814916" indent="-814916">
              <a:buSzPct val="100000"/>
              <a:buAutoNum type="arabicPeriod" startAt="3"/>
              <a:defRPr sz="4400"/>
            </a:pPr>
          </a:p>
          <a:p>
            <a:pPr>
              <a:defRPr b="1" sz="4400"/>
            </a:pPr>
            <a:r>
              <a:t>Our static analysis is resistance to many apk obfuscation and hardening techniques.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7"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48" name="Result"/>
          <p:cNvSpPr txBox="1"/>
          <p:nvPr>
            <p:ph type="body" idx="13"/>
          </p:nvPr>
        </p:nvSpPr>
        <p:spPr>
          <a:prstGeom prst="rect">
            <a:avLst/>
          </a:prstGeom>
        </p:spPr>
        <p:txBody>
          <a:bodyPr/>
          <a:lstStyle/>
          <a:p>
            <a:pPr/>
            <a:r>
              <a:t>Result</a:t>
            </a:r>
          </a:p>
        </p:txBody>
      </p:sp>
      <p:sp>
        <p:nvSpPr>
          <p:cNvPr id="449" name="The Trend in # of ad libraries in an app."/>
          <p:cNvSpPr txBox="1"/>
          <p:nvPr/>
        </p:nvSpPr>
        <p:spPr>
          <a:xfrm>
            <a:off x="869807" y="2664653"/>
            <a:ext cx="22644386" cy="1557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The Trend in # of ad libraries in an app.</a:t>
            </a:r>
          </a:p>
        </p:txBody>
      </p:sp>
      <p:pic>
        <p:nvPicPr>
          <p:cNvPr id="450" name="haitao_Overall-AdCountWithYear.pdf" descr="haitao_Overall-AdCountWithYear.pdf"/>
          <p:cNvPicPr>
            <a:picLocks noChangeAspect="1"/>
          </p:cNvPicPr>
          <p:nvPr/>
        </p:nvPicPr>
        <p:blipFill>
          <a:blip r:embed="rId3">
            <a:extLst/>
          </a:blip>
          <a:stretch>
            <a:fillRect/>
          </a:stretch>
        </p:blipFill>
        <p:spPr>
          <a:xfrm>
            <a:off x="1075684" y="4268513"/>
            <a:ext cx="13134873" cy="7048922"/>
          </a:xfrm>
          <a:prstGeom prst="rect">
            <a:avLst/>
          </a:prstGeom>
          <a:ln w="12700">
            <a:miter lim="400000"/>
          </a:ln>
        </p:spPr>
      </p:pic>
      <p:sp>
        <p:nvSpPr>
          <p:cNvPr id="451" name="2008-2009: barely have ad library.…"/>
          <p:cNvSpPr txBox="1"/>
          <p:nvPr/>
        </p:nvSpPr>
        <p:spPr>
          <a:xfrm>
            <a:off x="14661315" y="4173423"/>
            <a:ext cx="9285218" cy="53691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82083" indent="-582083" algn="l">
              <a:buSzPct val="125000"/>
              <a:buChar char="•"/>
              <a:defRPr b="0" sz="4400">
                <a:solidFill>
                  <a:srgbClr val="434343"/>
                </a:solidFill>
              </a:defRPr>
            </a:pPr>
            <a:r>
              <a:t>2008-2009: barely have ad library.</a:t>
            </a:r>
          </a:p>
          <a:p>
            <a:pPr marL="582083" indent="-582083" algn="l">
              <a:buSzPct val="125000"/>
              <a:buChar char="•"/>
              <a:defRPr b="0" sz="4400">
                <a:solidFill>
                  <a:srgbClr val="434343"/>
                </a:solidFill>
              </a:defRPr>
            </a:pPr>
          </a:p>
          <a:p>
            <a:pPr marL="582083" indent="-582083" algn="l">
              <a:buSzPct val="125000"/>
              <a:buChar char="•"/>
              <a:defRPr b="0" sz="4400">
                <a:solidFill>
                  <a:srgbClr val="434343"/>
                </a:solidFill>
              </a:defRPr>
            </a:pPr>
            <a:r>
              <a:t>2010-2014: 25% have at least 1 ad library.</a:t>
            </a:r>
          </a:p>
          <a:p>
            <a:pPr marL="582083" indent="-582083" algn="l">
              <a:buSzPct val="125000"/>
              <a:buChar char="•"/>
              <a:defRPr b="0" sz="4400">
                <a:solidFill>
                  <a:srgbClr val="434343"/>
                </a:solidFill>
              </a:defRPr>
            </a:pPr>
          </a:p>
          <a:p>
            <a:pPr marL="582083" indent="-582083" algn="l">
              <a:buSzPct val="125000"/>
              <a:buChar char="•"/>
              <a:defRPr b="0" sz="4400">
                <a:solidFill>
                  <a:srgbClr val="434343"/>
                </a:solidFill>
              </a:defRPr>
            </a:pPr>
            <a:r>
              <a:t>2015-2017: 50% have at least 1 ad library, and 25% have at least 2 ad libraries.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56" name="Result"/>
          <p:cNvSpPr txBox="1"/>
          <p:nvPr>
            <p:ph type="body" idx="13"/>
          </p:nvPr>
        </p:nvSpPr>
        <p:spPr>
          <a:prstGeom prst="rect">
            <a:avLst/>
          </a:prstGeom>
        </p:spPr>
        <p:txBody>
          <a:bodyPr/>
          <a:lstStyle/>
          <a:p>
            <a:pPr/>
            <a:r>
              <a:t>Result</a:t>
            </a:r>
          </a:p>
        </p:txBody>
      </p:sp>
      <p:sp>
        <p:nvSpPr>
          <p:cNvPr id="457" name="The Trend in # of ad libraries in an app."/>
          <p:cNvSpPr txBox="1"/>
          <p:nvPr/>
        </p:nvSpPr>
        <p:spPr>
          <a:xfrm>
            <a:off x="869807" y="2664653"/>
            <a:ext cx="22644386" cy="1557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The Trend in # of ad libraries in an app.</a:t>
            </a:r>
          </a:p>
        </p:txBody>
      </p:sp>
      <p:pic>
        <p:nvPicPr>
          <p:cNvPr id="458" name="图像" descr="图像"/>
          <p:cNvPicPr>
            <a:picLocks noChangeAspect="1"/>
          </p:cNvPicPr>
          <p:nvPr/>
        </p:nvPicPr>
        <p:blipFill>
          <a:blip r:embed="rId3">
            <a:extLst/>
          </a:blip>
          <a:stretch>
            <a:fillRect/>
          </a:stretch>
        </p:blipFill>
        <p:spPr>
          <a:xfrm>
            <a:off x="1013894" y="3807603"/>
            <a:ext cx="13258452" cy="7022163"/>
          </a:xfrm>
          <a:prstGeom prst="rect">
            <a:avLst/>
          </a:prstGeom>
          <a:ln w="12700">
            <a:miter lim="400000"/>
          </a:ln>
        </p:spPr>
      </p:pic>
      <p:sp>
        <p:nvSpPr>
          <p:cNvPr id="459" name="Implication1: Developers have more choices about ad networks than several years before. Most developers are conservative about ad placement in their apps given the observation that about 71% apps contain at most one ad library."/>
          <p:cNvSpPr txBox="1"/>
          <p:nvPr/>
        </p:nvSpPr>
        <p:spPr>
          <a:xfrm>
            <a:off x="960413" y="10804778"/>
            <a:ext cx="22943607" cy="2243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700">
                <a:solidFill>
                  <a:srgbClr val="53585F"/>
                </a:solidFill>
              </a:defRPr>
            </a:pPr>
            <a:r>
              <a:t>Implication1: </a:t>
            </a:r>
            <a:r>
              <a:rPr b="0"/>
              <a:t>Developers have more choices about ad networks than several years before. Most developers are </a:t>
            </a:r>
            <a:r>
              <a:rPr i="1"/>
              <a:t>conservative</a:t>
            </a:r>
            <a:r>
              <a:rPr b="0"/>
              <a:t> about ad placement in their apps given the observation that about 71% apps contain at most one ad library.</a:t>
            </a:r>
          </a:p>
        </p:txBody>
      </p:sp>
      <p:sp>
        <p:nvSpPr>
          <p:cNvPr id="460" name="37.8% have no ad library.…"/>
          <p:cNvSpPr txBox="1"/>
          <p:nvPr/>
        </p:nvSpPr>
        <p:spPr>
          <a:xfrm>
            <a:off x="14661315" y="4173423"/>
            <a:ext cx="8584155" cy="27275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82083" indent="-582083" algn="l">
              <a:buSzPct val="125000"/>
              <a:buChar char="•"/>
              <a:defRPr b="0" sz="4400">
                <a:solidFill>
                  <a:srgbClr val="434343"/>
                </a:solidFill>
              </a:defRPr>
            </a:pPr>
            <a:r>
              <a:t>37.8% have no ad library.</a:t>
            </a:r>
          </a:p>
          <a:p>
            <a:pPr marL="582083" indent="-582083" algn="l">
              <a:buSzPct val="125000"/>
              <a:buChar char="•"/>
              <a:defRPr b="0" sz="4400">
                <a:solidFill>
                  <a:srgbClr val="434343"/>
                </a:solidFill>
              </a:defRPr>
            </a:pPr>
            <a:r>
              <a:t>33% have 1 ad library.</a:t>
            </a:r>
          </a:p>
          <a:p>
            <a:pPr marL="582083" indent="-582083" algn="l">
              <a:buSzPct val="125000"/>
              <a:buChar char="•"/>
              <a:defRPr b="0" sz="4400">
                <a:solidFill>
                  <a:srgbClr val="434343"/>
                </a:solidFill>
              </a:defRPr>
            </a:pPr>
            <a:r>
              <a:t>10% have 2 ad libraries.</a:t>
            </a:r>
          </a:p>
          <a:p>
            <a:pPr marL="582083" indent="-582083" algn="l">
              <a:buSzPct val="125000"/>
              <a:buChar char="•"/>
              <a:defRPr b="0" sz="4400">
                <a:solidFill>
                  <a:srgbClr val="434343"/>
                </a:solidFill>
              </a:defRPr>
            </a:pPr>
            <a:r>
              <a:t>5% have 3 ad libraries.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4"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65" name="Result"/>
          <p:cNvSpPr txBox="1"/>
          <p:nvPr>
            <p:ph type="body" idx="13"/>
          </p:nvPr>
        </p:nvSpPr>
        <p:spPr>
          <a:prstGeom prst="rect">
            <a:avLst/>
          </a:prstGeom>
        </p:spPr>
        <p:txBody>
          <a:bodyPr/>
          <a:lstStyle/>
          <a:p>
            <a:pPr/>
            <a:r>
              <a:t>Result</a:t>
            </a:r>
          </a:p>
        </p:txBody>
      </p:sp>
      <p:sp>
        <p:nvSpPr>
          <p:cNvPr id="466" name="Prevalence of ad types in an app"/>
          <p:cNvSpPr txBox="1"/>
          <p:nvPr/>
        </p:nvSpPr>
        <p:spPr>
          <a:xfrm>
            <a:off x="869807" y="2664653"/>
            <a:ext cx="22644386" cy="1557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Prevalence of ad types in an app</a:t>
            </a:r>
          </a:p>
        </p:txBody>
      </p:sp>
      <p:pic>
        <p:nvPicPr>
          <p:cNvPr id="467" name="haitao_Overall-AdBreakDown.pdf" descr="haitao_Overall-AdBreakDown.pdf"/>
          <p:cNvPicPr>
            <a:picLocks noChangeAspect="1"/>
          </p:cNvPicPr>
          <p:nvPr/>
        </p:nvPicPr>
        <p:blipFill>
          <a:blip r:embed="rId3">
            <a:extLst/>
          </a:blip>
          <a:stretch>
            <a:fillRect/>
          </a:stretch>
        </p:blipFill>
        <p:spPr>
          <a:xfrm>
            <a:off x="10647206" y="2842901"/>
            <a:ext cx="13019760" cy="7674598"/>
          </a:xfrm>
          <a:prstGeom prst="rect">
            <a:avLst/>
          </a:prstGeom>
          <a:ln w="12700">
            <a:miter lim="400000"/>
          </a:ln>
        </p:spPr>
      </p:pic>
      <p:sp>
        <p:nvSpPr>
          <p:cNvPr id="468" name="Offerwall: 8.2%.…"/>
          <p:cNvSpPr txBox="1"/>
          <p:nvPr/>
        </p:nvSpPr>
        <p:spPr>
          <a:xfrm>
            <a:off x="882264" y="4025790"/>
            <a:ext cx="10170917" cy="55215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82083" indent="-582083" algn="l">
              <a:buSzPct val="125000"/>
              <a:buChar char="•"/>
              <a:defRPr b="0" sz="4400">
                <a:solidFill>
                  <a:srgbClr val="434343"/>
                </a:solidFill>
              </a:defRPr>
            </a:pPr>
            <a:r>
              <a:rPr b="1"/>
              <a:t>Offerwall</a:t>
            </a:r>
            <a:r>
              <a:t>: 8.2%.</a:t>
            </a:r>
          </a:p>
          <a:p>
            <a:pPr marL="582083" indent="-582083" algn="l">
              <a:buSzPct val="125000"/>
              <a:buChar char="•"/>
              <a:defRPr b="0" sz="4400">
                <a:solidFill>
                  <a:srgbClr val="434343"/>
                </a:solidFill>
              </a:defRPr>
            </a:pPr>
            <a:r>
              <a:rPr b="1"/>
              <a:t>Popup</a:t>
            </a:r>
            <a:r>
              <a:t>: 55.1%.</a:t>
            </a:r>
          </a:p>
          <a:p>
            <a:pPr marL="582083" indent="-582083" algn="l">
              <a:buSzPct val="125000"/>
              <a:buChar char="•"/>
              <a:defRPr b="0" sz="4400">
                <a:solidFill>
                  <a:srgbClr val="434343"/>
                </a:solidFill>
              </a:defRPr>
            </a:pPr>
            <a:r>
              <a:rPr b="1"/>
              <a:t>Notification</a:t>
            </a:r>
            <a:r>
              <a:t>: 0.1%.</a:t>
            </a:r>
          </a:p>
          <a:p>
            <a:pPr marL="582083" indent="-582083" algn="l">
              <a:buSzPct val="125000"/>
              <a:buChar char="•"/>
              <a:defRPr b="0" sz="4400">
                <a:solidFill>
                  <a:srgbClr val="434343"/>
                </a:solidFill>
              </a:defRPr>
            </a:pPr>
            <a:r>
              <a:rPr b="1"/>
              <a:t>Floating</a:t>
            </a:r>
            <a:r>
              <a:t>: 0.6%.</a:t>
            </a:r>
          </a:p>
          <a:p>
            <a:pPr marL="582083" indent="-582083" algn="l">
              <a:buSzPct val="125000"/>
              <a:buChar char="•"/>
              <a:defRPr b="0" sz="4400">
                <a:solidFill>
                  <a:srgbClr val="434343"/>
                </a:solidFill>
              </a:defRPr>
            </a:pPr>
            <a:r>
              <a:rPr b="1"/>
              <a:t>Embedded</a:t>
            </a:r>
            <a:r>
              <a:t>: 61.7%.</a:t>
            </a:r>
          </a:p>
          <a:p>
            <a:pPr marL="582083" indent="-582083" algn="l">
              <a:buSzPct val="125000"/>
              <a:buChar char="•"/>
              <a:defRPr b="0" sz="4400">
                <a:solidFill>
                  <a:srgbClr val="434343"/>
                </a:solidFill>
              </a:defRPr>
            </a:pPr>
            <a:r>
              <a:t>Both of </a:t>
            </a:r>
            <a:r>
              <a:rPr b="1"/>
              <a:t>Embedded</a:t>
            </a:r>
            <a:r>
              <a:t> &amp; </a:t>
            </a:r>
            <a:r>
              <a:rPr b="1"/>
              <a:t>Popup</a:t>
            </a:r>
            <a:r>
              <a:t>: 54.7%.</a:t>
            </a:r>
          </a:p>
          <a:p>
            <a:pPr marL="582083" indent="-582083" algn="l">
              <a:buSzPct val="125000"/>
              <a:buChar char="•"/>
              <a:defRPr b="0" sz="4400">
                <a:solidFill>
                  <a:srgbClr val="434343"/>
                </a:solidFill>
              </a:defRPr>
            </a:pPr>
            <a:r>
              <a:t>62.2% have at least 1 ad type.</a:t>
            </a:r>
          </a:p>
          <a:p>
            <a:pPr marL="582083" indent="-582083" algn="l">
              <a:buSzPct val="125000"/>
              <a:buChar char="•"/>
              <a:defRPr b="0" sz="4400">
                <a:solidFill>
                  <a:srgbClr val="434343"/>
                </a:solidFill>
              </a:defRPr>
            </a:pPr>
            <a:r>
              <a:t>8.5% have more than 2 ad type.</a:t>
            </a:r>
          </a:p>
        </p:txBody>
      </p:sp>
      <p:sp>
        <p:nvSpPr>
          <p:cNvPr id="469" name="Implication2: Statistically, developers include two lowly aggressive ad types, Embedded and Popup, simultaneously in more than a half of their apps. The two highly aggressive ad types including Offerwall and Notification are not popular."/>
          <p:cNvSpPr txBox="1"/>
          <p:nvPr/>
        </p:nvSpPr>
        <p:spPr>
          <a:xfrm>
            <a:off x="841037" y="10811128"/>
            <a:ext cx="22701925" cy="22311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700">
                <a:solidFill>
                  <a:srgbClr val="53585F"/>
                </a:solidFill>
              </a:defRPr>
            </a:pPr>
            <a:r>
              <a:t>Implication2: </a:t>
            </a:r>
            <a:r>
              <a:rPr b="0"/>
              <a:t>Statistically, developers include two lowly aggressive ad types, Embedded and Popup, simultaneously in more than a half of their apps. The two highly aggressive ad types including Offerwall and Notification are not popular.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179" name="App Monetization"/>
          <p:cNvSpPr txBox="1"/>
          <p:nvPr>
            <p:ph type="body" idx="13"/>
          </p:nvPr>
        </p:nvSpPr>
        <p:spPr>
          <a:prstGeom prst="rect">
            <a:avLst/>
          </a:prstGeom>
        </p:spPr>
        <p:txBody>
          <a:bodyPr/>
          <a:lstStyle/>
          <a:p>
            <a:pPr/>
            <a:r>
              <a:t>App Monetization</a:t>
            </a:r>
          </a:p>
        </p:txBody>
      </p:sp>
      <p:grpSp>
        <p:nvGrpSpPr>
          <p:cNvPr id="183" name="成组"/>
          <p:cNvGrpSpPr/>
          <p:nvPr/>
        </p:nvGrpSpPr>
        <p:grpSpPr>
          <a:xfrm>
            <a:off x="1633626" y="4013322"/>
            <a:ext cx="6819586" cy="2981565"/>
            <a:chOff x="0" y="0"/>
            <a:chExt cx="6819585" cy="2981564"/>
          </a:xfrm>
        </p:grpSpPr>
        <p:sp>
          <p:nvSpPr>
            <p:cNvPr id="180" name="Mobile OS market share (Q2’17)"/>
            <p:cNvSpPr txBox="1"/>
            <p:nvPr/>
          </p:nvSpPr>
          <p:spPr>
            <a:xfrm>
              <a:off x="2332" y="1467630"/>
              <a:ext cx="6817254" cy="15139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037" tIns="47037" rIns="47037" bIns="47037" numCol="1" anchor="ctr">
              <a:noAutofit/>
            </a:bodyPr>
            <a:lstStyle>
              <a:lvl1pPr algn="l" defTabSz="810432">
                <a:lnSpc>
                  <a:spcPct val="160000"/>
                </a:lnSpc>
                <a:spcBef>
                  <a:spcPts val="300"/>
                </a:spcBef>
                <a:defRPr b="0" sz="3600">
                  <a:solidFill>
                    <a:srgbClr val="000000"/>
                  </a:solidFill>
                  <a:latin typeface="Helvetica"/>
                  <a:ea typeface="Helvetica"/>
                  <a:cs typeface="Helvetica"/>
                  <a:sym typeface="Helvetica"/>
                </a:defRPr>
              </a:lvl1pPr>
            </a:lstStyle>
            <a:p>
              <a:pPr/>
              <a:r>
                <a:t>Mobile OS market share (Q2’17)</a:t>
              </a:r>
            </a:p>
          </p:txBody>
        </p:sp>
        <p:sp>
          <p:nvSpPr>
            <p:cNvPr id="181" name="矩形"/>
            <p:cNvSpPr/>
            <p:nvPr/>
          </p:nvSpPr>
          <p:spPr>
            <a:xfrm rot="10800000">
              <a:off x="1178" y="1583950"/>
              <a:ext cx="2538289" cy="50801"/>
            </a:xfrm>
            <a:prstGeom prst="rect">
              <a:avLst/>
            </a:prstGeom>
            <a:solidFill>
              <a:schemeClr val="accent1">
                <a:lumOff val="13529"/>
              </a:schemeClr>
            </a:solidFill>
            <a:ln w="12700" cap="flat">
              <a:noFill/>
              <a:miter lim="400000"/>
            </a:ln>
            <a:effectLst/>
          </p:spPr>
          <p:txBody>
            <a:bodyPr wrap="square" lIns="51740" tIns="51740" rIns="51740" bIns="51740" numCol="1" anchor="ctr">
              <a:noAutofit/>
            </a:bodyPr>
            <a:lstStyle/>
            <a:p>
              <a:pPr defTabSz="840787">
                <a:defRPr b="0" sz="3200">
                  <a:latin typeface="+mn-lt"/>
                  <a:ea typeface="+mn-ea"/>
                  <a:cs typeface="+mn-cs"/>
                  <a:sym typeface="Helvetica Neue Medium"/>
                </a:defRPr>
              </a:pPr>
            </a:p>
          </p:txBody>
        </p:sp>
        <p:sp>
          <p:nvSpPr>
            <p:cNvPr id="182" name="87.7%"/>
            <p:cNvSpPr txBox="1"/>
            <p:nvPr/>
          </p:nvSpPr>
          <p:spPr>
            <a:xfrm>
              <a:off x="0" y="0"/>
              <a:ext cx="3933395" cy="15648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b="0" i="1" sz="9600">
                  <a:solidFill>
                    <a:schemeClr val="accent1">
                      <a:lumOff val="13529"/>
                    </a:schemeClr>
                  </a:solidFill>
                  <a:latin typeface="+mn-lt"/>
                  <a:ea typeface="+mn-ea"/>
                  <a:cs typeface="+mn-cs"/>
                  <a:sym typeface="Helvetica Neue Medium"/>
                </a:defRPr>
              </a:lvl1pPr>
            </a:lstStyle>
            <a:p>
              <a:pPr/>
              <a:r>
                <a:t>87.7%</a:t>
              </a:r>
            </a:p>
          </p:txBody>
        </p:sp>
      </p:grpSp>
      <p:grpSp>
        <p:nvGrpSpPr>
          <p:cNvPr id="187" name="成组"/>
          <p:cNvGrpSpPr/>
          <p:nvPr/>
        </p:nvGrpSpPr>
        <p:grpSpPr>
          <a:xfrm>
            <a:off x="9059235" y="7277222"/>
            <a:ext cx="6819586" cy="2448643"/>
            <a:chOff x="0" y="0"/>
            <a:chExt cx="6819585" cy="2448642"/>
          </a:xfrm>
        </p:grpSpPr>
        <p:sp>
          <p:nvSpPr>
            <p:cNvPr id="184" name="Ratio of free apps in Google Play"/>
            <p:cNvSpPr txBox="1"/>
            <p:nvPr/>
          </p:nvSpPr>
          <p:spPr>
            <a:xfrm>
              <a:off x="3267" y="1808468"/>
              <a:ext cx="6816319" cy="6401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7037" tIns="47037" rIns="47037" bIns="47037" numCol="1" anchor="ctr">
              <a:spAutoFit/>
            </a:bodyPr>
            <a:lstStyle>
              <a:lvl1pPr algn="l" defTabSz="810432">
                <a:lnSpc>
                  <a:spcPct val="160000"/>
                </a:lnSpc>
                <a:spcBef>
                  <a:spcPts val="300"/>
                </a:spcBef>
                <a:defRPr b="0" sz="3600">
                  <a:solidFill>
                    <a:srgbClr val="000000"/>
                  </a:solidFill>
                  <a:latin typeface="Helvetica"/>
                  <a:ea typeface="Helvetica"/>
                  <a:cs typeface="Helvetica"/>
                  <a:sym typeface="Helvetica"/>
                </a:defRPr>
              </a:lvl1pPr>
            </a:lstStyle>
            <a:p>
              <a:pPr/>
              <a:r>
                <a:t>Ratio of free apps in Google Play</a:t>
              </a:r>
            </a:p>
          </p:txBody>
        </p:sp>
        <p:sp>
          <p:nvSpPr>
            <p:cNvPr id="185" name="矩形"/>
            <p:cNvSpPr/>
            <p:nvPr/>
          </p:nvSpPr>
          <p:spPr>
            <a:xfrm rot="10800000">
              <a:off x="6867" y="1517420"/>
              <a:ext cx="2347530" cy="50801"/>
            </a:xfrm>
            <a:prstGeom prst="rect">
              <a:avLst/>
            </a:prstGeom>
            <a:solidFill>
              <a:schemeClr val="accent1">
                <a:lumOff val="13529"/>
              </a:schemeClr>
            </a:solidFill>
            <a:ln w="12700" cap="flat">
              <a:noFill/>
              <a:miter lim="400000"/>
            </a:ln>
            <a:effectLst/>
          </p:spPr>
          <p:txBody>
            <a:bodyPr wrap="square" lIns="51740" tIns="51740" rIns="51740" bIns="51740" numCol="1" anchor="ctr">
              <a:noAutofit/>
            </a:bodyPr>
            <a:lstStyle/>
            <a:p>
              <a:pPr defTabSz="840787">
                <a:defRPr b="0" sz="3200">
                  <a:latin typeface="+mn-lt"/>
                  <a:ea typeface="+mn-ea"/>
                  <a:cs typeface="+mn-cs"/>
                  <a:sym typeface="Helvetica Neue Medium"/>
                </a:defRPr>
              </a:pPr>
            </a:p>
          </p:txBody>
        </p:sp>
        <p:sp>
          <p:nvSpPr>
            <p:cNvPr id="186" name="92.5%"/>
            <p:cNvSpPr txBox="1"/>
            <p:nvPr/>
          </p:nvSpPr>
          <p:spPr>
            <a:xfrm>
              <a:off x="0" y="0"/>
              <a:ext cx="3637788" cy="15648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i="1" sz="9600">
                  <a:solidFill>
                    <a:schemeClr val="accent1">
                      <a:lumOff val="13529"/>
                    </a:schemeClr>
                  </a:solidFill>
                  <a:latin typeface="+mn-lt"/>
                  <a:ea typeface="+mn-ea"/>
                  <a:cs typeface="+mn-cs"/>
                  <a:sym typeface="Helvetica Neue Medium"/>
                </a:defRPr>
              </a:lvl1pPr>
            </a:lstStyle>
            <a:p>
              <a:pPr/>
              <a:r>
                <a:t>92.5%</a:t>
              </a:r>
            </a:p>
          </p:txBody>
        </p:sp>
      </p:grpSp>
      <p:grpSp>
        <p:nvGrpSpPr>
          <p:cNvPr id="191" name="成组"/>
          <p:cNvGrpSpPr/>
          <p:nvPr/>
        </p:nvGrpSpPr>
        <p:grpSpPr>
          <a:xfrm>
            <a:off x="9060615" y="4013322"/>
            <a:ext cx="6840429" cy="2468308"/>
            <a:chOff x="0" y="0"/>
            <a:chExt cx="6840428" cy="2468306"/>
          </a:xfrm>
        </p:grpSpPr>
        <p:sp>
          <p:nvSpPr>
            <p:cNvPr id="188" name="Global OS market share (Mar.17)"/>
            <p:cNvSpPr txBox="1"/>
            <p:nvPr/>
          </p:nvSpPr>
          <p:spPr>
            <a:xfrm>
              <a:off x="0" y="1828132"/>
              <a:ext cx="6840429" cy="6401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7037" tIns="47037" rIns="47037" bIns="47037" numCol="1" anchor="ctr">
              <a:spAutoFit/>
            </a:bodyPr>
            <a:lstStyle>
              <a:lvl1pPr algn="l" defTabSz="810432">
                <a:lnSpc>
                  <a:spcPct val="160000"/>
                </a:lnSpc>
                <a:spcBef>
                  <a:spcPts val="300"/>
                </a:spcBef>
                <a:defRPr b="0" sz="3600">
                  <a:solidFill>
                    <a:srgbClr val="000000"/>
                  </a:solidFill>
                  <a:latin typeface="Helvetica"/>
                  <a:ea typeface="Helvetica"/>
                  <a:cs typeface="Helvetica"/>
                  <a:sym typeface="Helvetica"/>
                </a:defRPr>
              </a:lvl1pPr>
            </a:lstStyle>
            <a:p>
              <a:pPr/>
              <a:r>
                <a:t>Global OS market share (Mar.17)</a:t>
              </a:r>
            </a:p>
          </p:txBody>
        </p:sp>
        <p:sp>
          <p:nvSpPr>
            <p:cNvPr id="189" name="矩形"/>
            <p:cNvSpPr/>
            <p:nvPr/>
          </p:nvSpPr>
          <p:spPr>
            <a:xfrm rot="10800000">
              <a:off x="2538" y="1583950"/>
              <a:ext cx="2347530" cy="50801"/>
            </a:xfrm>
            <a:prstGeom prst="rect">
              <a:avLst/>
            </a:prstGeom>
            <a:solidFill>
              <a:schemeClr val="accent1">
                <a:lumOff val="13529"/>
              </a:schemeClr>
            </a:solidFill>
            <a:ln w="12700" cap="flat">
              <a:noFill/>
              <a:miter lim="400000"/>
            </a:ln>
            <a:effectLst/>
          </p:spPr>
          <p:txBody>
            <a:bodyPr wrap="square" lIns="51740" tIns="51740" rIns="51740" bIns="51740" numCol="1" anchor="ctr">
              <a:noAutofit/>
            </a:bodyPr>
            <a:lstStyle/>
            <a:p>
              <a:pPr defTabSz="840787">
                <a:defRPr b="0" sz="3200">
                  <a:latin typeface="+mn-lt"/>
                  <a:ea typeface="+mn-ea"/>
                  <a:cs typeface="+mn-cs"/>
                  <a:sym typeface="Helvetica Neue Medium"/>
                </a:defRPr>
              </a:pPr>
            </a:p>
          </p:txBody>
        </p:sp>
        <p:sp>
          <p:nvSpPr>
            <p:cNvPr id="190" name="37.9%"/>
            <p:cNvSpPr txBox="1"/>
            <p:nvPr/>
          </p:nvSpPr>
          <p:spPr>
            <a:xfrm>
              <a:off x="2510" y="0"/>
              <a:ext cx="3637789" cy="15648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i="1" sz="9600">
                  <a:solidFill>
                    <a:schemeClr val="accent1">
                      <a:lumOff val="13529"/>
                    </a:schemeClr>
                  </a:solidFill>
                  <a:latin typeface="+mn-lt"/>
                  <a:ea typeface="+mn-ea"/>
                  <a:cs typeface="+mn-cs"/>
                  <a:sym typeface="Helvetica Neue Medium"/>
                </a:defRPr>
              </a:lvl1pPr>
            </a:lstStyle>
            <a:p>
              <a:pPr/>
              <a:r>
                <a:t>37.9%</a:t>
              </a:r>
            </a:p>
          </p:txBody>
        </p:sp>
      </p:grpSp>
      <p:grpSp>
        <p:nvGrpSpPr>
          <p:cNvPr id="195" name="成组"/>
          <p:cNvGrpSpPr/>
          <p:nvPr/>
        </p:nvGrpSpPr>
        <p:grpSpPr>
          <a:xfrm>
            <a:off x="1634732" y="7280090"/>
            <a:ext cx="6105688" cy="2468308"/>
            <a:chOff x="0" y="0"/>
            <a:chExt cx="6105686" cy="2468306"/>
          </a:xfrm>
        </p:grpSpPr>
        <p:sp>
          <p:nvSpPr>
            <p:cNvPr id="192" name="Apps in Google Play (Feb.17)"/>
            <p:cNvSpPr txBox="1"/>
            <p:nvPr/>
          </p:nvSpPr>
          <p:spPr>
            <a:xfrm>
              <a:off x="1288" y="1828132"/>
              <a:ext cx="6104399" cy="6401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7037" tIns="47037" rIns="47037" bIns="47037" numCol="1" anchor="ctr">
              <a:spAutoFit/>
            </a:bodyPr>
            <a:lstStyle>
              <a:lvl1pPr algn="l" defTabSz="810432">
                <a:lnSpc>
                  <a:spcPct val="160000"/>
                </a:lnSpc>
                <a:spcBef>
                  <a:spcPts val="300"/>
                </a:spcBef>
                <a:defRPr b="0" sz="3600">
                  <a:solidFill>
                    <a:srgbClr val="000000"/>
                  </a:solidFill>
                  <a:latin typeface="Helvetica"/>
                  <a:ea typeface="Helvetica"/>
                  <a:cs typeface="Helvetica"/>
                  <a:sym typeface="Helvetica"/>
                </a:defRPr>
              </a:lvl1pPr>
            </a:lstStyle>
            <a:p>
              <a:pPr/>
              <a:r>
                <a:t>Apps in Google Play (Feb.17)</a:t>
              </a:r>
            </a:p>
          </p:txBody>
        </p:sp>
        <p:sp>
          <p:nvSpPr>
            <p:cNvPr id="193" name="矩形"/>
            <p:cNvSpPr/>
            <p:nvPr/>
          </p:nvSpPr>
          <p:spPr>
            <a:xfrm rot="10800000">
              <a:off x="6568" y="1583950"/>
              <a:ext cx="2347530" cy="50801"/>
            </a:xfrm>
            <a:prstGeom prst="rect">
              <a:avLst/>
            </a:prstGeom>
            <a:solidFill>
              <a:schemeClr val="accent1">
                <a:lumOff val="13529"/>
              </a:schemeClr>
            </a:solidFill>
            <a:ln w="12700" cap="flat">
              <a:noFill/>
              <a:miter lim="400000"/>
            </a:ln>
            <a:effectLst/>
          </p:spPr>
          <p:txBody>
            <a:bodyPr wrap="square" lIns="51740" tIns="51740" rIns="51740" bIns="51740" numCol="1" anchor="ctr">
              <a:noAutofit/>
            </a:bodyPr>
            <a:lstStyle/>
            <a:p>
              <a:pPr defTabSz="840787">
                <a:defRPr b="0" sz="3200">
                  <a:latin typeface="+mn-lt"/>
                  <a:ea typeface="+mn-ea"/>
                  <a:cs typeface="+mn-cs"/>
                  <a:sym typeface="Helvetica Neue Medium"/>
                </a:defRPr>
              </a:pPr>
            </a:p>
          </p:txBody>
        </p:sp>
        <p:sp>
          <p:nvSpPr>
            <p:cNvPr id="194" name="2.9Million"/>
            <p:cNvSpPr txBox="1"/>
            <p:nvPr/>
          </p:nvSpPr>
          <p:spPr>
            <a:xfrm>
              <a:off x="0" y="0"/>
              <a:ext cx="5490972" cy="15648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i="1" sz="9600">
                  <a:solidFill>
                    <a:schemeClr val="accent1">
                      <a:lumOff val="13529"/>
                    </a:schemeClr>
                  </a:solidFill>
                  <a:latin typeface="+mn-lt"/>
                  <a:ea typeface="+mn-ea"/>
                  <a:cs typeface="+mn-cs"/>
                  <a:sym typeface="Helvetica Neue Medium"/>
                </a:defRPr>
              </a:lvl1pPr>
            </a:lstStyle>
            <a:p>
              <a:pPr/>
              <a:r>
                <a:t>2.9Million</a:t>
              </a:r>
            </a:p>
          </p:txBody>
        </p:sp>
      </p:grpSp>
      <p:grpSp>
        <p:nvGrpSpPr>
          <p:cNvPr id="199" name="成组"/>
          <p:cNvGrpSpPr/>
          <p:nvPr/>
        </p:nvGrpSpPr>
        <p:grpSpPr>
          <a:xfrm>
            <a:off x="16581525" y="7277222"/>
            <a:ext cx="6588613" cy="2448643"/>
            <a:chOff x="0" y="0"/>
            <a:chExt cx="6588611" cy="2448642"/>
          </a:xfrm>
        </p:grpSpPr>
        <p:sp>
          <p:nvSpPr>
            <p:cNvPr id="196" name="Android developers (Oct. 2016)"/>
            <p:cNvSpPr txBox="1"/>
            <p:nvPr/>
          </p:nvSpPr>
          <p:spPr>
            <a:xfrm>
              <a:off x="1340" y="1808468"/>
              <a:ext cx="6587272" cy="6401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7037" tIns="47037" rIns="47037" bIns="47037" numCol="1" anchor="ctr">
              <a:spAutoFit/>
            </a:bodyPr>
            <a:lstStyle>
              <a:lvl1pPr algn="l" defTabSz="810432">
                <a:lnSpc>
                  <a:spcPct val="160000"/>
                </a:lnSpc>
                <a:spcBef>
                  <a:spcPts val="300"/>
                </a:spcBef>
                <a:defRPr b="0" sz="3600">
                  <a:solidFill>
                    <a:srgbClr val="000000"/>
                  </a:solidFill>
                  <a:latin typeface="Helvetica"/>
                  <a:ea typeface="Helvetica"/>
                  <a:cs typeface="Helvetica"/>
                  <a:sym typeface="Helvetica"/>
                </a:defRPr>
              </a:lvl1pPr>
            </a:lstStyle>
            <a:p>
              <a:pPr/>
              <a:r>
                <a:t>Android developers (Oct. 2016) </a:t>
              </a:r>
            </a:p>
          </p:txBody>
        </p:sp>
        <p:sp>
          <p:nvSpPr>
            <p:cNvPr id="197" name="矩形"/>
            <p:cNvSpPr/>
            <p:nvPr/>
          </p:nvSpPr>
          <p:spPr>
            <a:xfrm rot="10800000">
              <a:off x="3878" y="1517420"/>
              <a:ext cx="2347530" cy="50801"/>
            </a:xfrm>
            <a:prstGeom prst="rect">
              <a:avLst/>
            </a:prstGeom>
            <a:solidFill>
              <a:schemeClr val="accent1">
                <a:lumOff val="13529"/>
              </a:schemeClr>
            </a:solidFill>
            <a:ln w="12700" cap="flat">
              <a:noFill/>
              <a:miter lim="400000"/>
            </a:ln>
            <a:effectLst/>
          </p:spPr>
          <p:txBody>
            <a:bodyPr wrap="square" lIns="51740" tIns="51740" rIns="51740" bIns="51740" numCol="1" anchor="ctr">
              <a:noAutofit/>
            </a:bodyPr>
            <a:lstStyle/>
            <a:p>
              <a:pPr defTabSz="840787">
                <a:defRPr b="0" sz="3200">
                  <a:latin typeface="+mn-lt"/>
                  <a:ea typeface="+mn-ea"/>
                  <a:cs typeface="+mn-cs"/>
                  <a:sym typeface="Helvetica Neue Medium"/>
                </a:defRPr>
              </a:pPr>
            </a:p>
          </p:txBody>
        </p:sp>
        <p:sp>
          <p:nvSpPr>
            <p:cNvPr id="198" name="1.3Million"/>
            <p:cNvSpPr txBox="1"/>
            <p:nvPr/>
          </p:nvSpPr>
          <p:spPr>
            <a:xfrm>
              <a:off x="0" y="0"/>
              <a:ext cx="5490972" cy="15648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i="1" sz="9600">
                  <a:solidFill>
                    <a:schemeClr val="accent1">
                      <a:lumOff val="13529"/>
                    </a:schemeClr>
                  </a:solidFill>
                  <a:latin typeface="+mn-lt"/>
                  <a:ea typeface="+mn-ea"/>
                  <a:cs typeface="+mn-cs"/>
                  <a:sym typeface="Helvetica Neue Medium"/>
                </a:defRPr>
              </a:lvl1pPr>
            </a:lstStyle>
            <a:p>
              <a:pPr/>
              <a:r>
                <a:t>1.3Million</a:t>
              </a:r>
            </a:p>
          </p:txBody>
        </p:sp>
      </p:grpSp>
      <p:sp>
        <p:nvSpPr>
          <p:cNvPr id="200" name="How to monetize a free app?…"/>
          <p:cNvSpPr txBox="1"/>
          <p:nvPr/>
        </p:nvSpPr>
        <p:spPr>
          <a:xfrm>
            <a:off x="1872146" y="10494227"/>
            <a:ext cx="20639707" cy="2227675"/>
          </a:xfrm>
          <a:prstGeom prst="rect">
            <a:avLst/>
          </a:prstGeom>
          <a:ln w="12700">
            <a:miter lim="400000"/>
          </a:ln>
          <a:extLst>
            <a:ext uri="{C572A759-6A51-4108-AA02-DFA0A04FC94B}">
              <ma14:wrappingTextBoxFlag xmlns:ma14="http://schemas.microsoft.com/office/mac/drawingml/2011/main" val="1"/>
            </a:ext>
          </a:extLst>
        </p:spPr>
        <p:txBody>
          <a:bodyPr lIns="47037" tIns="47037" rIns="47037" bIns="47037" anchor="ctr">
            <a:spAutoFit/>
          </a:bodyPr>
          <a:lstStyle/>
          <a:p>
            <a:pPr defTabSz="764351">
              <a:defRPr cap="all" sz="6000">
                <a:solidFill>
                  <a:srgbClr val="000000"/>
                </a:solidFill>
                <a:latin typeface="Helvetica"/>
                <a:ea typeface="Helvetica"/>
                <a:cs typeface="Helvetica"/>
                <a:sym typeface="Helvetica"/>
              </a:defRPr>
            </a:pPr>
            <a:r>
              <a:rPr sz="5200"/>
              <a:t>How to monetize a free app?</a:t>
            </a:r>
            <a:r>
              <a:t>  </a:t>
            </a:r>
          </a:p>
          <a:p>
            <a:pPr defTabSz="764351">
              <a:defRPr cap="all" sz="6000">
                <a:solidFill>
                  <a:srgbClr val="000000"/>
                </a:solidFill>
                <a:latin typeface="Helvetica"/>
                <a:ea typeface="Helvetica"/>
                <a:cs typeface="Helvetica"/>
                <a:sym typeface="Helvetica"/>
              </a:defRPr>
            </a:pPr>
            <a:r>
              <a:rPr sz="8000" u="sng"/>
              <a:t>In-app advertising!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3"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74" name="Result"/>
          <p:cNvSpPr txBox="1"/>
          <p:nvPr>
            <p:ph type="body" idx="13"/>
          </p:nvPr>
        </p:nvSpPr>
        <p:spPr>
          <a:prstGeom prst="rect">
            <a:avLst/>
          </a:prstGeom>
        </p:spPr>
        <p:txBody>
          <a:bodyPr/>
          <a:lstStyle/>
          <a:p>
            <a:pPr/>
            <a:r>
              <a:t>Result</a:t>
            </a:r>
          </a:p>
        </p:txBody>
      </p:sp>
      <p:sp>
        <p:nvSpPr>
          <p:cNvPr id="475" name="Prevalence of ad types in the apps of the top 10 categories"/>
          <p:cNvSpPr txBox="1"/>
          <p:nvPr/>
        </p:nvSpPr>
        <p:spPr>
          <a:xfrm>
            <a:off x="869807" y="2664653"/>
            <a:ext cx="22644386" cy="1557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Prevalence of ad types in the apps of the top 10 categories</a:t>
            </a:r>
          </a:p>
        </p:txBody>
      </p:sp>
      <p:pic>
        <p:nvPicPr>
          <p:cNvPr id="476" name="haitao_Top10Categories-AdBreakDown_2.pdf" descr="haitao_Top10Categories-AdBreakDown_2.pdf"/>
          <p:cNvPicPr>
            <a:picLocks noChangeAspect="1"/>
          </p:cNvPicPr>
          <p:nvPr/>
        </p:nvPicPr>
        <p:blipFill>
          <a:blip r:embed="rId3">
            <a:extLst/>
          </a:blip>
          <a:stretch>
            <a:fillRect/>
          </a:stretch>
        </p:blipFill>
        <p:spPr>
          <a:xfrm>
            <a:off x="747775" y="3625825"/>
            <a:ext cx="16366251" cy="9727460"/>
          </a:xfrm>
          <a:prstGeom prst="rect">
            <a:avLst/>
          </a:prstGeom>
          <a:ln w="12700">
            <a:miter lim="400000"/>
          </a:ln>
        </p:spPr>
      </p:pic>
      <p:sp>
        <p:nvSpPr>
          <p:cNvPr id="477" name="Business: 39.6%…"/>
          <p:cNvSpPr txBox="1"/>
          <p:nvPr/>
        </p:nvSpPr>
        <p:spPr>
          <a:xfrm>
            <a:off x="17108654" y="4559528"/>
            <a:ext cx="6294389" cy="683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0" sz="4400">
                <a:solidFill>
                  <a:srgbClr val="000000"/>
                </a:solidFill>
                <a:latin typeface="Helvetica"/>
                <a:ea typeface="Helvetica"/>
                <a:cs typeface="Helvetica"/>
                <a:sym typeface="Helvetica"/>
              </a:defRPr>
            </a:pPr>
            <a:r>
              <a:rPr b="1" i="1"/>
              <a:t>Business: </a:t>
            </a:r>
            <a:r>
              <a:t>39.6%</a:t>
            </a:r>
          </a:p>
          <a:p>
            <a:pPr algn="l" defTabSz="457200">
              <a:defRPr b="0" sz="4400">
                <a:solidFill>
                  <a:srgbClr val="000000"/>
                </a:solidFill>
                <a:latin typeface="Helvetica"/>
                <a:ea typeface="Helvetica"/>
                <a:cs typeface="Helvetica"/>
                <a:sym typeface="Helvetica"/>
              </a:defRPr>
            </a:pPr>
            <a:r>
              <a:rPr b="1" i="1"/>
              <a:t>Education:</a:t>
            </a:r>
            <a:r>
              <a:t> 48.0%</a:t>
            </a:r>
          </a:p>
          <a:p>
            <a:pPr algn="l" defTabSz="457200">
              <a:defRPr b="0" sz="4400">
                <a:solidFill>
                  <a:srgbClr val="000000"/>
                </a:solidFill>
                <a:latin typeface="Helvetica"/>
                <a:ea typeface="Helvetica"/>
                <a:cs typeface="Helvetica"/>
                <a:sym typeface="Helvetica"/>
              </a:defRPr>
            </a:pPr>
            <a:r>
              <a:rPr b="1" i="1"/>
              <a:t>Tools: </a:t>
            </a:r>
            <a:r>
              <a:t>48.5%</a:t>
            </a:r>
          </a:p>
          <a:p>
            <a:pPr algn="l" defTabSz="457200">
              <a:defRPr b="0" sz="4400">
                <a:solidFill>
                  <a:srgbClr val="000000"/>
                </a:solidFill>
                <a:latin typeface="Helvetica"/>
                <a:ea typeface="Helvetica"/>
                <a:cs typeface="Helvetica"/>
                <a:sym typeface="Helvetica"/>
              </a:defRPr>
            </a:pPr>
          </a:p>
          <a:p>
            <a:pPr algn="l" defTabSz="457200">
              <a:defRPr b="0" sz="4400">
                <a:solidFill>
                  <a:srgbClr val="000000"/>
                </a:solidFill>
                <a:latin typeface="Helvetica"/>
                <a:ea typeface="Helvetica"/>
                <a:cs typeface="Helvetica"/>
                <a:sym typeface="Helvetica"/>
              </a:defRPr>
            </a:pPr>
          </a:p>
          <a:p>
            <a:pPr algn="l" defTabSz="457200">
              <a:defRPr b="0" sz="4400">
                <a:solidFill>
                  <a:srgbClr val="000000"/>
                </a:solidFill>
                <a:latin typeface="Helvetica"/>
                <a:ea typeface="Helvetica"/>
                <a:cs typeface="Helvetica"/>
                <a:sym typeface="Helvetica"/>
              </a:defRPr>
            </a:pPr>
            <a:r>
              <a:rPr b="1" i="1"/>
              <a:t>Entertainment</a:t>
            </a:r>
            <a:r>
              <a:t>: 73.7%</a:t>
            </a:r>
          </a:p>
          <a:p>
            <a:pPr algn="l" defTabSz="457200">
              <a:defRPr b="0" sz="4400">
                <a:solidFill>
                  <a:srgbClr val="000000"/>
                </a:solidFill>
                <a:latin typeface="Helvetica"/>
                <a:ea typeface="Helvetica"/>
                <a:cs typeface="Helvetica"/>
                <a:sym typeface="Helvetica"/>
              </a:defRPr>
            </a:pPr>
            <a:r>
              <a:rPr b="1" i="1"/>
              <a:t>Music&amp;Audio:</a:t>
            </a:r>
            <a:r>
              <a:t> 79.2%</a:t>
            </a:r>
          </a:p>
          <a:p>
            <a:pPr algn="l" defTabSz="457200">
              <a:defRPr b="0" sz="4400">
                <a:solidFill>
                  <a:srgbClr val="000000"/>
                </a:solidFill>
                <a:latin typeface="Helvetica"/>
                <a:ea typeface="Helvetica"/>
                <a:cs typeface="Helvetica"/>
                <a:sym typeface="Helvetica"/>
              </a:defRPr>
            </a:pPr>
            <a:r>
              <a:rPr b="1" i="1"/>
              <a:t>Personalization</a:t>
            </a:r>
            <a:r>
              <a:t>: 74.9%</a:t>
            </a:r>
          </a:p>
          <a:p>
            <a:pPr algn="l" defTabSz="457200">
              <a:defRPr b="0" sz="4400">
                <a:solidFill>
                  <a:srgbClr val="000000"/>
                </a:solidFill>
                <a:latin typeface="Helvetica"/>
                <a:ea typeface="Helvetica"/>
                <a:cs typeface="Helvetica"/>
                <a:sym typeface="Helvetica"/>
              </a:defRPr>
            </a:pPr>
            <a:r>
              <a:rPr b="1" i="1"/>
              <a:t>Casual:</a:t>
            </a:r>
            <a:r>
              <a:t> 86.7%</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1"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82" name="Result"/>
          <p:cNvSpPr txBox="1"/>
          <p:nvPr>
            <p:ph type="body" idx="13"/>
          </p:nvPr>
        </p:nvSpPr>
        <p:spPr>
          <a:prstGeom prst="rect">
            <a:avLst/>
          </a:prstGeom>
        </p:spPr>
        <p:txBody>
          <a:bodyPr/>
          <a:lstStyle/>
          <a:p>
            <a:pPr/>
            <a:r>
              <a:t>Result</a:t>
            </a:r>
          </a:p>
        </p:txBody>
      </p:sp>
      <p:sp>
        <p:nvSpPr>
          <p:cNvPr id="483" name="Prevalence of ad types in the apps of the top 10 categories"/>
          <p:cNvSpPr txBox="1"/>
          <p:nvPr/>
        </p:nvSpPr>
        <p:spPr>
          <a:xfrm>
            <a:off x="869807" y="2664653"/>
            <a:ext cx="22644386" cy="1557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Prevalence of ad types in the apps of the top 10 categories</a:t>
            </a:r>
          </a:p>
        </p:txBody>
      </p:sp>
      <p:sp>
        <p:nvSpPr>
          <p:cNvPr id="484" name="Implication3: To some extent, the likeliness of an app containing ads depends on the app category to which it belongs Thus, developers may decide the ad placement issue based on the category of their own apps."/>
          <p:cNvSpPr txBox="1"/>
          <p:nvPr/>
        </p:nvSpPr>
        <p:spPr>
          <a:xfrm>
            <a:off x="1881078" y="4135286"/>
            <a:ext cx="206218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4700">
                <a:solidFill>
                  <a:srgbClr val="000000"/>
                </a:solidFill>
                <a:latin typeface="Helvetica"/>
                <a:ea typeface="Helvetica"/>
                <a:cs typeface="Helvetica"/>
                <a:sym typeface="Helvetica"/>
              </a:defRPr>
            </a:pPr>
            <a:r>
              <a:rPr b="1"/>
              <a:t>Implication3</a:t>
            </a:r>
            <a:r>
              <a:t>: To some extent, the likeliness of an app containing ads depends on the app category to which it belongs Thus, developers may decide the ad placement issue based on the category of their own apps.</a:t>
            </a:r>
          </a:p>
        </p:txBody>
      </p:sp>
      <p:sp>
        <p:nvSpPr>
          <p:cNvPr id="485" name="Implication4: the two lowly aggressive ad types, Embedded and Popup, are popular with apps in nearly all categories.The highly aggressive ad type, Offerwall, is somewhat popular. Developers could consider placing these three types of ads in their apps."/>
          <p:cNvSpPr txBox="1"/>
          <p:nvPr/>
        </p:nvSpPr>
        <p:spPr>
          <a:xfrm>
            <a:off x="1881078" y="7538886"/>
            <a:ext cx="20621844" cy="294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4700">
                <a:solidFill>
                  <a:srgbClr val="000000"/>
                </a:solidFill>
                <a:latin typeface="Helvetica"/>
                <a:ea typeface="Helvetica"/>
                <a:cs typeface="Helvetica"/>
                <a:sym typeface="Helvetica"/>
              </a:defRPr>
            </a:pPr>
            <a:r>
              <a:rPr b="1"/>
              <a:t>Implication4</a:t>
            </a:r>
            <a:r>
              <a:t>: the two lowly aggressive ad types, </a:t>
            </a:r>
            <a:r>
              <a:rPr b="1"/>
              <a:t>Embedded</a:t>
            </a:r>
            <a:r>
              <a:t> and </a:t>
            </a:r>
            <a:r>
              <a:rPr b="1"/>
              <a:t>Popup</a:t>
            </a:r>
            <a:r>
              <a:t>, are popular with apps in nearly all categories.The highly aggressive ad type, </a:t>
            </a:r>
            <a:r>
              <a:rPr b="1"/>
              <a:t>Offerwall</a:t>
            </a:r>
            <a:r>
              <a:t>, is somewhat popular. Developers could consider placing these three types of ads in their apps.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9"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90" name="Result"/>
          <p:cNvSpPr txBox="1"/>
          <p:nvPr>
            <p:ph type="body" idx="13"/>
          </p:nvPr>
        </p:nvSpPr>
        <p:spPr>
          <a:prstGeom prst="rect">
            <a:avLst/>
          </a:prstGeom>
        </p:spPr>
        <p:txBody>
          <a:bodyPr/>
          <a:lstStyle/>
          <a:p>
            <a:pPr/>
            <a:r>
              <a:t>Result</a:t>
            </a:r>
          </a:p>
        </p:txBody>
      </p:sp>
      <p:sp>
        <p:nvSpPr>
          <p:cNvPr id="491" name="Correlation between in-app ads and app rating from user."/>
          <p:cNvSpPr txBox="1"/>
          <p:nvPr/>
        </p:nvSpPr>
        <p:spPr>
          <a:xfrm>
            <a:off x="869807" y="2664653"/>
            <a:ext cx="22644386" cy="1557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Correlation between in-app ads and app rating from user.</a:t>
            </a:r>
          </a:p>
        </p:txBody>
      </p:sp>
      <p:pic>
        <p:nvPicPr>
          <p:cNvPr id="492" name="haitao_Overall-AdBadcomment.pdf" descr="haitao_Overall-AdBadcomment.pdf"/>
          <p:cNvPicPr>
            <a:picLocks noChangeAspect="1"/>
          </p:cNvPicPr>
          <p:nvPr/>
        </p:nvPicPr>
        <p:blipFill>
          <a:blip r:embed="rId3">
            <a:extLst/>
          </a:blip>
          <a:stretch>
            <a:fillRect/>
          </a:stretch>
        </p:blipFill>
        <p:spPr>
          <a:xfrm>
            <a:off x="603065" y="4185347"/>
            <a:ext cx="14080111" cy="7795083"/>
          </a:xfrm>
          <a:prstGeom prst="rect">
            <a:avLst/>
          </a:prstGeom>
          <a:ln w="12700">
            <a:miter lim="400000"/>
          </a:ln>
        </p:spPr>
      </p:pic>
      <p:sp>
        <p:nvSpPr>
          <p:cNvPr id="493" name="Implication5:…"/>
          <p:cNvSpPr txBox="1"/>
          <p:nvPr/>
        </p:nvSpPr>
        <p:spPr>
          <a:xfrm>
            <a:off x="15416494" y="3606800"/>
            <a:ext cx="8077488" cy="650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4700">
                <a:solidFill>
                  <a:srgbClr val="000000"/>
                </a:solidFill>
                <a:latin typeface="Helvetica"/>
                <a:ea typeface="Helvetica"/>
                <a:cs typeface="Helvetica"/>
                <a:sym typeface="Helvetica"/>
              </a:defRPr>
            </a:pPr>
            <a:r>
              <a:rPr b="1"/>
              <a:t>Implication5</a:t>
            </a:r>
            <a:r>
              <a:t>: </a:t>
            </a:r>
          </a:p>
          <a:p>
            <a:pPr algn="l" defTabSz="457200">
              <a:defRPr b="0" sz="4700">
                <a:solidFill>
                  <a:srgbClr val="000000"/>
                </a:solidFill>
                <a:latin typeface="Helvetica"/>
                <a:ea typeface="Helvetica"/>
                <a:cs typeface="Helvetica"/>
                <a:sym typeface="Helvetica"/>
              </a:defRPr>
            </a:pPr>
          </a:p>
          <a:p>
            <a:pPr algn="l" defTabSz="457200">
              <a:defRPr b="0" sz="4700">
                <a:solidFill>
                  <a:srgbClr val="000000"/>
                </a:solidFill>
                <a:latin typeface="Helvetica"/>
                <a:ea typeface="Helvetica"/>
                <a:cs typeface="Helvetica"/>
                <a:sym typeface="Helvetica"/>
              </a:defRPr>
            </a:pPr>
            <a:r>
              <a:t>Developers should avoid embedding too many ad libraries into an app, empirically no more than 6, which otherwise would anger the app users and result in bad ratings.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7"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498" name="Result"/>
          <p:cNvSpPr txBox="1"/>
          <p:nvPr>
            <p:ph type="body" idx="13"/>
          </p:nvPr>
        </p:nvSpPr>
        <p:spPr>
          <a:prstGeom prst="rect">
            <a:avLst/>
          </a:prstGeom>
        </p:spPr>
        <p:txBody>
          <a:bodyPr/>
          <a:lstStyle/>
          <a:p>
            <a:pPr/>
            <a:r>
              <a:t>Result</a:t>
            </a:r>
          </a:p>
        </p:txBody>
      </p:sp>
      <p:sp>
        <p:nvSpPr>
          <p:cNvPr id="499" name="Ad network choice for apps in the different stage of their lifecycle"/>
          <p:cNvSpPr txBox="1"/>
          <p:nvPr/>
        </p:nvSpPr>
        <p:spPr>
          <a:xfrm>
            <a:off x="869807" y="2664653"/>
            <a:ext cx="22644386" cy="1557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Ad network choice for apps in the different stage of their lifecycle</a:t>
            </a:r>
          </a:p>
        </p:txBody>
      </p:sp>
      <p:pic>
        <p:nvPicPr>
          <p:cNvPr id="500" name="haitao_Overall_download_adNum.pdf" descr="haitao_Overall_download_adNum.pdf"/>
          <p:cNvPicPr>
            <a:picLocks noChangeAspect="1"/>
          </p:cNvPicPr>
          <p:nvPr/>
        </p:nvPicPr>
        <p:blipFill>
          <a:blip r:embed="rId3">
            <a:extLst/>
          </a:blip>
          <a:stretch>
            <a:fillRect/>
          </a:stretch>
        </p:blipFill>
        <p:spPr>
          <a:xfrm>
            <a:off x="920237" y="4037183"/>
            <a:ext cx="13445766" cy="7935687"/>
          </a:xfrm>
          <a:prstGeom prst="rect">
            <a:avLst/>
          </a:prstGeom>
          <a:ln w="12700">
            <a:miter lim="400000"/>
          </a:ln>
        </p:spPr>
      </p:pic>
      <p:sp>
        <p:nvSpPr>
          <p:cNvPr id="501" name="Implication6:…"/>
          <p:cNvSpPr txBox="1"/>
          <p:nvPr/>
        </p:nvSpPr>
        <p:spPr>
          <a:xfrm>
            <a:off x="15390854" y="4122973"/>
            <a:ext cx="8077488" cy="721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4700">
                <a:solidFill>
                  <a:srgbClr val="000000"/>
                </a:solidFill>
                <a:latin typeface="Helvetica"/>
                <a:ea typeface="Helvetica"/>
                <a:cs typeface="Helvetica"/>
                <a:sym typeface="Helvetica"/>
              </a:defRPr>
            </a:pPr>
            <a:r>
              <a:rPr b="1"/>
              <a:t>Implication6</a:t>
            </a:r>
            <a:r>
              <a:t>: </a:t>
            </a:r>
          </a:p>
          <a:p>
            <a:pPr algn="l" defTabSz="457200">
              <a:defRPr b="0" sz="4700">
                <a:solidFill>
                  <a:srgbClr val="000000"/>
                </a:solidFill>
                <a:latin typeface="Helvetica"/>
                <a:ea typeface="Helvetica"/>
                <a:cs typeface="Helvetica"/>
                <a:sym typeface="Helvetica"/>
              </a:defRPr>
            </a:pPr>
          </a:p>
          <a:p>
            <a:pPr algn="l" defTabSz="457200">
              <a:defRPr b="0" sz="4700">
                <a:solidFill>
                  <a:srgbClr val="000000"/>
                </a:solidFill>
                <a:latin typeface="Helvetica"/>
                <a:ea typeface="Helvetica"/>
                <a:cs typeface="Helvetica"/>
                <a:sym typeface="Helvetica"/>
              </a:defRPr>
            </a:pPr>
            <a:r>
              <a:t>A developer should use at most one ad network when her app is still at the initial stage and could start using more (2 or 3) ad networks when the app becomes popular, reflected by its downloads.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5"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506" name="Result"/>
          <p:cNvSpPr txBox="1"/>
          <p:nvPr>
            <p:ph type="body" idx="13"/>
          </p:nvPr>
        </p:nvSpPr>
        <p:spPr>
          <a:prstGeom prst="rect">
            <a:avLst/>
          </a:prstGeom>
        </p:spPr>
        <p:txBody>
          <a:bodyPr/>
          <a:lstStyle/>
          <a:p>
            <a:pPr/>
            <a:r>
              <a:t>Result</a:t>
            </a:r>
          </a:p>
        </p:txBody>
      </p:sp>
      <p:sp>
        <p:nvSpPr>
          <p:cNvPr id="507" name="Ad type choice for apps in the different stage of their lifecycle"/>
          <p:cNvSpPr txBox="1"/>
          <p:nvPr/>
        </p:nvSpPr>
        <p:spPr>
          <a:xfrm>
            <a:off x="869807" y="2664653"/>
            <a:ext cx="22644386" cy="1557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Ad type choice for apps in the different stage of their lifecycle</a:t>
            </a:r>
          </a:p>
        </p:txBody>
      </p:sp>
      <p:pic>
        <p:nvPicPr>
          <p:cNvPr id="508" name="haitao_Overall_download_adtype.pdf" descr="haitao_Overall_download_adtype.pdf"/>
          <p:cNvPicPr>
            <a:picLocks noChangeAspect="1"/>
          </p:cNvPicPr>
          <p:nvPr/>
        </p:nvPicPr>
        <p:blipFill>
          <a:blip r:embed="rId3">
            <a:extLst/>
          </a:blip>
          <a:stretch>
            <a:fillRect/>
          </a:stretch>
        </p:blipFill>
        <p:spPr>
          <a:xfrm>
            <a:off x="995517" y="4075103"/>
            <a:ext cx="14857141" cy="8854612"/>
          </a:xfrm>
          <a:prstGeom prst="rect">
            <a:avLst/>
          </a:prstGeom>
          <a:ln w="12700">
            <a:miter lim="400000"/>
          </a:ln>
        </p:spPr>
      </p:pic>
      <p:sp>
        <p:nvSpPr>
          <p:cNvPr id="509" name="Implication7:…"/>
          <p:cNvSpPr txBox="1"/>
          <p:nvPr/>
        </p:nvSpPr>
        <p:spPr>
          <a:xfrm>
            <a:off x="16026334" y="4273450"/>
            <a:ext cx="7872365" cy="650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4700">
                <a:solidFill>
                  <a:srgbClr val="000000"/>
                </a:solidFill>
                <a:latin typeface="Helvetica"/>
                <a:ea typeface="Helvetica"/>
                <a:cs typeface="Helvetica"/>
                <a:sym typeface="Helvetica"/>
              </a:defRPr>
            </a:pPr>
            <a:r>
              <a:rPr b="1"/>
              <a:t>Implication7</a:t>
            </a:r>
            <a:r>
              <a:t>: </a:t>
            </a:r>
          </a:p>
          <a:p>
            <a:pPr algn="l" defTabSz="457200">
              <a:defRPr b="0" sz="4700">
                <a:solidFill>
                  <a:srgbClr val="000000"/>
                </a:solidFill>
                <a:latin typeface="Helvetica"/>
                <a:ea typeface="Helvetica"/>
                <a:cs typeface="Helvetica"/>
                <a:sym typeface="Helvetica"/>
              </a:defRPr>
            </a:pPr>
          </a:p>
          <a:p>
            <a:pPr algn="l" defTabSz="457200">
              <a:defRPr b="0" sz="4700">
                <a:solidFill>
                  <a:srgbClr val="000000"/>
                </a:solidFill>
                <a:latin typeface="Helvetica"/>
                <a:ea typeface="Helvetica"/>
                <a:cs typeface="Helvetica"/>
                <a:sym typeface="Helvetica"/>
              </a:defRPr>
            </a:pPr>
            <a:r>
              <a:t>A developer should mainly place </a:t>
            </a:r>
            <a:r>
              <a:rPr b="1"/>
              <a:t>Embedded</a:t>
            </a:r>
            <a:r>
              <a:t> and </a:t>
            </a:r>
            <a:r>
              <a:rPr b="1"/>
              <a:t>Popup</a:t>
            </a:r>
            <a:r>
              <a:t> ads on her app in whatever lifecycle stage, and could start to place </a:t>
            </a:r>
            <a:r>
              <a:rPr b="1"/>
              <a:t>Offerwall</a:t>
            </a:r>
            <a:r>
              <a:t> ads when her app has many enough downloads.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3"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514" name="Summary"/>
          <p:cNvSpPr txBox="1"/>
          <p:nvPr>
            <p:ph type="body" idx="13"/>
          </p:nvPr>
        </p:nvSpPr>
        <p:spPr>
          <a:prstGeom prst="rect">
            <a:avLst/>
          </a:prstGeom>
        </p:spPr>
        <p:txBody>
          <a:bodyPr/>
          <a:lstStyle/>
          <a:p>
            <a:pPr lvl="1" marL="0" indent="228600">
              <a:spcBef>
                <a:spcPts val="0"/>
              </a:spcBef>
              <a:buClrTx/>
              <a:buSzTx/>
              <a:buNone/>
              <a:defRPr b="1" sz="8000">
                <a:solidFill>
                  <a:srgbClr val="434343"/>
                </a:solidFill>
              </a:defRPr>
            </a:pPr>
            <a:r>
              <a:t>Summary</a:t>
            </a:r>
          </a:p>
        </p:txBody>
      </p:sp>
      <p:sp>
        <p:nvSpPr>
          <p:cNvPr id="515" name="Propose a unified methodology of ad classification based on UI behavior.…"/>
          <p:cNvSpPr txBox="1"/>
          <p:nvPr/>
        </p:nvSpPr>
        <p:spPr>
          <a:xfrm>
            <a:off x="3178015" y="2750930"/>
            <a:ext cx="18027970" cy="67663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35000" indent="-635000" algn="l" defTabSz="457200">
              <a:lnSpc>
                <a:spcPct val="117999"/>
              </a:lnSpc>
              <a:buSzPct val="125000"/>
              <a:buChar char="•"/>
              <a:defRPr b="0" sz="4800">
                <a:solidFill>
                  <a:srgbClr val="000000"/>
                </a:solidFill>
              </a:defRPr>
            </a:pPr>
            <a:r>
              <a:t>Propose a unified methodology of ad classification based on UI behavior.</a:t>
            </a:r>
          </a:p>
          <a:p>
            <a:pPr marL="635000" indent="-635000" algn="l" defTabSz="457200">
              <a:lnSpc>
                <a:spcPct val="117999"/>
              </a:lnSpc>
              <a:buSzPct val="125000"/>
              <a:buChar char="•"/>
              <a:defRPr b="0" sz="4800">
                <a:solidFill>
                  <a:srgbClr val="000000"/>
                </a:solidFill>
              </a:defRPr>
            </a:pPr>
          </a:p>
          <a:p>
            <a:pPr marL="635000" indent="-635000" algn="l" defTabSz="457200">
              <a:lnSpc>
                <a:spcPct val="117999"/>
              </a:lnSpc>
              <a:buSzPct val="125000"/>
              <a:buChar char="•"/>
              <a:defRPr b="0" sz="4800">
                <a:solidFill>
                  <a:srgbClr val="000000"/>
                </a:solidFill>
              </a:defRPr>
            </a:pPr>
            <a:r>
              <a:t>Design and implement MadLens, a framework for fine-grained and large-scale Android in-app ads analysis. </a:t>
            </a:r>
          </a:p>
          <a:p>
            <a:pPr marL="635000" indent="-635000" algn="l" defTabSz="457200">
              <a:lnSpc>
                <a:spcPct val="117999"/>
              </a:lnSpc>
              <a:buSzPct val="125000"/>
              <a:buChar char="•"/>
              <a:defRPr b="0" sz="4800">
                <a:solidFill>
                  <a:srgbClr val="000000"/>
                </a:solidFill>
              </a:defRPr>
            </a:pPr>
          </a:p>
          <a:p>
            <a:pPr marL="635000" indent="-635000" algn="l" defTabSz="457200">
              <a:lnSpc>
                <a:spcPct val="117999"/>
              </a:lnSpc>
              <a:buSzPct val="125000"/>
              <a:buChar char="•"/>
              <a:defRPr b="0" sz="4800">
                <a:solidFill>
                  <a:srgbClr val="000000"/>
                </a:solidFill>
              </a:defRPr>
            </a:pPr>
            <a:r>
              <a:t>Provide insights for developers about how to optimize their app monetization with optimal ad placement choices.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9" name="Question?"/>
          <p:cNvSpPr txBox="1"/>
          <p:nvPr>
            <p:ph type="body" idx="13"/>
          </p:nvPr>
        </p:nvSpPr>
        <p:spPr>
          <a:prstGeom prst="rect">
            <a:avLst/>
          </a:prstGeom>
        </p:spPr>
        <p:txBody>
          <a:bodyPr/>
          <a:lstStyle/>
          <a:p>
            <a:pPr/>
            <a:r>
              <a:t>Question?</a:t>
            </a:r>
          </a:p>
        </p:txBody>
      </p:sp>
      <p:grpSp>
        <p:nvGrpSpPr>
          <p:cNvPr id="525" name="成组"/>
          <p:cNvGrpSpPr/>
          <p:nvPr/>
        </p:nvGrpSpPr>
        <p:grpSpPr>
          <a:xfrm>
            <a:off x="15998825" y="691895"/>
            <a:ext cx="7815994" cy="902210"/>
            <a:chOff x="0" y="0"/>
            <a:chExt cx="7815993" cy="902208"/>
          </a:xfrm>
        </p:grpSpPr>
        <p:pic>
          <p:nvPicPr>
            <p:cNvPr id="520" name="zju.png" descr="zju.png"/>
            <p:cNvPicPr>
              <a:picLocks noChangeAspect="1"/>
            </p:cNvPicPr>
            <p:nvPr/>
          </p:nvPicPr>
          <p:blipFill>
            <a:blip r:embed="rId3">
              <a:extLst/>
            </a:blip>
            <a:stretch>
              <a:fillRect/>
            </a:stretch>
          </p:blipFill>
          <p:spPr>
            <a:xfrm>
              <a:off x="0" y="19304"/>
              <a:ext cx="2984500" cy="863601"/>
            </a:xfrm>
            <a:prstGeom prst="rect">
              <a:avLst/>
            </a:prstGeom>
            <a:ln w="12700" cap="flat">
              <a:noFill/>
              <a:miter lim="400000"/>
            </a:ln>
            <a:effectLst/>
          </p:spPr>
        </p:pic>
        <p:grpSp>
          <p:nvGrpSpPr>
            <p:cNvPr id="523" name="成组"/>
            <p:cNvGrpSpPr/>
            <p:nvPr/>
          </p:nvGrpSpPr>
          <p:grpSpPr>
            <a:xfrm>
              <a:off x="3577899" y="44704"/>
              <a:ext cx="4238095" cy="800101"/>
              <a:chOff x="0" y="0"/>
              <a:chExt cx="4238094" cy="800100"/>
            </a:xfrm>
          </p:grpSpPr>
          <p:pic>
            <p:nvPicPr>
              <p:cNvPr id="521" name="nu_logo_transparent的副本 2.png" descr="nu_logo_transparent的副本 2.png"/>
              <p:cNvPicPr>
                <a:picLocks noChangeAspect="1"/>
              </p:cNvPicPr>
              <p:nvPr/>
            </p:nvPicPr>
            <p:blipFill>
              <a:blip r:embed="rId4">
                <a:extLst/>
              </a:blip>
              <a:stretch>
                <a:fillRect/>
              </a:stretch>
            </p:blipFill>
            <p:spPr>
              <a:xfrm>
                <a:off x="0" y="0"/>
                <a:ext cx="800100" cy="800100"/>
              </a:xfrm>
              <a:prstGeom prst="rect">
                <a:avLst/>
              </a:prstGeom>
              <a:ln w="12700" cap="flat">
                <a:noFill/>
                <a:miter lim="400000"/>
              </a:ln>
              <a:effectLst/>
            </p:spPr>
          </p:pic>
          <p:pic>
            <p:nvPicPr>
              <p:cNvPr id="522" name="nu_logo_transparent的副本 3.png" descr="nu_logo_transparent的副本 3.png"/>
              <p:cNvPicPr>
                <a:picLocks noChangeAspect="1"/>
              </p:cNvPicPr>
              <p:nvPr/>
            </p:nvPicPr>
            <p:blipFill>
              <a:blip r:embed="rId5">
                <a:extLst/>
              </a:blip>
              <a:stretch>
                <a:fillRect/>
              </a:stretch>
            </p:blipFill>
            <p:spPr>
              <a:xfrm>
                <a:off x="982829" y="101600"/>
                <a:ext cx="3255266" cy="609600"/>
              </a:xfrm>
              <a:prstGeom prst="rect">
                <a:avLst/>
              </a:prstGeom>
              <a:ln w="12700" cap="flat">
                <a:noFill/>
                <a:miter lim="400000"/>
              </a:ln>
              <a:effectLst/>
            </p:spPr>
          </p:pic>
        </p:grpSp>
        <p:sp>
          <p:nvSpPr>
            <p:cNvPr id="524" name="线条"/>
            <p:cNvSpPr/>
            <p:nvPr/>
          </p:nvSpPr>
          <p:spPr>
            <a:xfrm flipV="1">
              <a:off x="3217699" y="0"/>
              <a:ext cx="1" cy="902209"/>
            </a:xfrm>
            <a:prstGeom prst="line">
              <a:avLst/>
            </a:prstGeom>
            <a:noFill/>
            <a:ln w="12700" cap="flat">
              <a:solidFill>
                <a:srgbClr val="FFFFFF"/>
              </a:solidFill>
              <a:prstDash val="solid"/>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Thank you !"/>
          <p:cNvSpPr txBox="1"/>
          <p:nvPr>
            <p:ph type="body" idx="13"/>
          </p:nvPr>
        </p:nvSpPr>
        <p:spPr>
          <a:prstGeom prst="rect">
            <a:avLst/>
          </a:prstGeom>
        </p:spPr>
        <p:txBody>
          <a:bodyPr/>
          <a:lstStyle/>
          <a:p>
            <a:pPr/>
            <a:r>
              <a:t>Thank you !</a:t>
            </a:r>
          </a:p>
        </p:txBody>
      </p:sp>
      <p:grpSp>
        <p:nvGrpSpPr>
          <p:cNvPr id="535" name="成组"/>
          <p:cNvGrpSpPr/>
          <p:nvPr/>
        </p:nvGrpSpPr>
        <p:grpSpPr>
          <a:xfrm>
            <a:off x="15998825" y="691895"/>
            <a:ext cx="7815994" cy="902210"/>
            <a:chOff x="0" y="0"/>
            <a:chExt cx="7815993" cy="902208"/>
          </a:xfrm>
        </p:grpSpPr>
        <p:pic>
          <p:nvPicPr>
            <p:cNvPr id="530" name="zju.png" descr="zju.png"/>
            <p:cNvPicPr>
              <a:picLocks noChangeAspect="1"/>
            </p:cNvPicPr>
            <p:nvPr/>
          </p:nvPicPr>
          <p:blipFill>
            <a:blip r:embed="rId2">
              <a:extLst/>
            </a:blip>
            <a:stretch>
              <a:fillRect/>
            </a:stretch>
          </p:blipFill>
          <p:spPr>
            <a:xfrm>
              <a:off x="0" y="19304"/>
              <a:ext cx="2984500" cy="863601"/>
            </a:xfrm>
            <a:prstGeom prst="rect">
              <a:avLst/>
            </a:prstGeom>
            <a:ln w="12700" cap="flat">
              <a:noFill/>
              <a:miter lim="400000"/>
            </a:ln>
            <a:effectLst/>
          </p:spPr>
        </p:pic>
        <p:grpSp>
          <p:nvGrpSpPr>
            <p:cNvPr id="533" name="成组"/>
            <p:cNvGrpSpPr/>
            <p:nvPr/>
          </p:nvGrpSpPr>
          <p:grpSpPr>
            <a:xfrm>
              <a:off x="3577899" y="44704"/>
              <a:ext cx="4238095" cy="800101"/>
              <a:chOff x="0" y="0"/>
              <a:chExt cx="4238094" cy="800100"/>
            </a:xfrm>
          </p:grpSpPr>
          <p:pic>
            <p:nvPicPr>
              <p:cNvPr id="531" name="nu_logo_transparent的副本 2.png" descr="nu_logo_transparent的副本 2.png"/>
              <p:cNvPicPr>
                <a:picLocks noChangeAspect="1"/>
              </p:cNvPicPr>
              <p:nvPr/>
            </p:nvPicPr>
            <p:blipFill>
              <a:blip r:embed="rId3">
                <a:extLst/>
              </a:blip>
              <a:stretch>
                <a:fillRect/>
              </a:stretch>
            </p:blipFill>
            <p:spPr>
              <a:xfrm>
                <a:off x="0" y="0"/>
                <a:ext cx="800100" cy="800100"/>
              </a:xfrm>
              <a:prstGeom prst="rect">
                <a:avLst/>
              </a:prstGeom>
              <a:ln w="12700" cap="flat">
                <a:noFill/>
                <a:miter lim="400000"/>
              </a:ln>
              <a:effectLst/>
            </p:spPr>
          </p:pic>
          <p:pic>
            <p:nvPicPr>
              <p:cNvPr id="532" name="nu_logo_transparent的副本 3.png" descr="nu_logo_transparent的副本 3.png"/>
              <p:cNvPicPr>
                <a:picLocks noChangeAspect="1"/>
              </p:cNvPicPr>
              <p:nvPr/>
            </p:nvPicPr>
            <p:blipFill>
              <a:blip r:embed="rId4">
                <a:extLst/>
              </a:blip>
              <a:stretch>
                <a:fillRect/>
              </a:stretch>
            </p:blipFill>
            <p:spPr>
              <a:xfrm>
                <a:off x="982829" y="101600"/>
                <a:ext cx="3255266" cy="609600"/>
              </a:xfrm>
              <a:prstGeom prst="rect">
                <a:avLst/>
              </a:prstGeom>
              <a:ln w="12700" cap="flat">
                <a:noFill/>
                <a:miter lim="400000"/>
              </a:ln>
              <a:effectLst/>
            </p:spPr>
          </p:pic>
        </p:grpSp>
        <p:sp>
          <p:nvSpPr>
            <p:cNvPr id="534" name="线条"/>
            <p:cNvSpPr/>
            <p:nvPr/>
          </p:nvSpPr>
          <p:spPr>
            <a:xfrm flipV="1">
              <a:off x="3217699" y="0"/>
              <a:ext cx="1" cy="902209"/>
            </a:xfrm>
            <a:prstGeom prst="line">
              <a:avLst/>
            </a:prstGeom>
            <a:noFill/>
            <a:ln w="12700" cap="flat">
              <a:solidFill>
                <a:srgbClr val="FFFFFF"/>
              </a:solidFill>
              <a:prstDash val="solid"/>
              <a:miter lim="400000"/>
            </a:ln>
            <a:effectLst/>
          </p:spPr>
          <p:txBody>
            <a:bodyPr wrap="square" lIns="50800" tIns="50800" rIns="50800" bIns="50800" numCol="1" anchor="ctr">
              <a:noAutofit/>
            </a:bodyPr>
            <a:lstStyle/>
            <a:p>
              <a:pPr>
                <a:defRPr b="0" sz="3200">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205" name="In-app Advertising"/>
          <p:cNvSpPr txBox="1"/>
          <p:nvPr>
            <p:ph type="body" idx="13"/>
          </p:nvPr>
        </p:nvSpPr>
        <p:spPr>
          <a:prstGeom prst="rect">
            <a:avLst/>
          </a:prstGeom>
        </p:spPr>
        <p:txBody>
          <a:bodyPr/>
          <a:lstStyle/>
          <a:p>
            <a:pPr/>
            <a:r>
              <a:t>In-app Advertising</a:t>
            </a:r>
          </a:p>
        </p:txBody>
      </p:sp>
      <p:sp>
        <p:nvSpPr>
          <p:cNvPr id="206" name="Ad Platform"/>
          <p:cNvSpPr txBox="1"/>
          <p:nvPr>
            <p:ph type="body" idx="14"/>
          </p:nvPr>
        </p:nvSpPr>
        <p:spPr>
          <a:xfrm>
            <a:off x="773326" y="6992244"/>
            <a:ext cx="3567075" cy="820518"/>
          </a:xfrm>
          <a:prstGeom prst="rect">
            <a:avLst/>
          </a:prstGeom>
        </p:spPr>
        <p:txBody>
          <a:bodyPr/>
          <a:lstStyle/>
          <a:p>
            <a:pPr/>
            <a:r>
              <a:t>Ad Platform</a:t>
            </a:r>
          </a:p>
        </p:txBody>
      </p:sp>
      <p:sp>
        <p:nvSpPr>
          <p:cNvPr id="207" name="Big app vendors have their own advertising platforms, and are always easy to find advertisers to pay. (E.g. YouTube and Facebook)"/>
          <p:cNvSpPr txBox="1"/>
          <p:nvPr>
            <p:ph type="body" idx="15"/>
          </p:nvPr>
        </p:nvSpPr>
        <p:spPr>
          <a:xfrm>
            <a:off x="773326" y="7811922"/>
            <a:ext cx="6368870" cy="3135377"/>
          </a:xfrm>
          <a:prstGeom prst="rect">
            <a:avLst/>
          </a:prstGeom>
        </p:spPr>
        <p:txBody>
          <a:bodyPr/>
          <a:lstStyle>
            <a:lvl1pPr>
              <a:defRPr sz="4000"/>
            </a:lvl1pPr>
          </a:lstStyle>
          <a:p>
            <a:pPr/>
            <a:r>
              <a:t>Big app vendors have their own advertising platforms, and are always easy to find advertisers to pay. (E.g. YouTube and Facebook) </a:t>
            </a:r>
          </a:p>
        </p:txBody>
      </p:sp>
      <p:sp>
        <p:nvSpPr>
          <p:cNvPr id="208" name="Third-party Ad Network"/>
          <p:cNvSpPr txBox="1"/>
          <p:nvPr>
            <p:ph type="body" idx="16"/>
          </p:nvPr>
        </p:nvSpPr>
        <p:spPr>
          <a:xfrm>
            <a:off x="16849295" y="8917920"/>
            <a:ext cx="6943650" cy="820519"/>
          </a:xfrm>
          <a:prstGeom prst="rect">
            <a:avLst/>
          </a:prstGeom>
        </p:spPr>
        <p:txBody>
          <a:bodyPr/>
          <a:lstStyle/>
          <a:p>
            <a:pPr/>
            <a:r>
              <a:t>Third-party Ad Network</a:t>
            </a:r>
          </a:p>
        </p:txBody>
      </p:sp>
      <p:sp>
        <p:nvSpPr>
          <p:cNvPr id="209" name="Developers need a third-party Ad networks!"/>
          <p:cNvSpPr txBox="1"/>
          <p:nvPr>
            <p:ph type="body" idx="17"/>
          </p:nvPr>
        </p:nvSpPr>
        <p:spPr>
          <a:xfrm>
            <a:off x="16849295" y="9744716"/>
            <a:ext cx="6767442" cy="1306577"/>
          </a:xfrm>
          <a:prstGeom prst="rect">
            <a:avLst/>
          </a:prstGeom>
        </p:spPr>
        <p:txBody>
          <a:bodyPr/>
          <a:lstStyle>
            <a:lvl1pPr>
              <a:defRPr sz="4000"/>
            </a:lvl1pPr>
          </a:lstStyle>
          <a:p>
            <a:pPr/>
            <a:r>
              <a:t>Developers need a third-party Ad networks!</a:t>
            </a:r>
          </a:p>
        </p:txBody>
      </p:sp>
      <p:sp>
        <p:nvSpPr>
          <p:cNvPr id="210" name="Popular"/>
          <p:cNvSpPr txBox="1"/>
          <p:nvPr>
            <p:ph type="body" idx="18"/>
          </p:nvPr>
        </p:nvSpPr>
        <p:spPr>
          <a:xfrm>
            <a:off x="16360230" y="4115778"/>
            <a:ext cx="2371650" cy="820519"/>
          </a:xfrm>
          <a:prstGeom prst="rect">
            <a:avLst/>
          </a:prstGeom>
        </p:spPr>
        <p:txBody>
          <a:bodyPr/>
          <a:lstStyle/>
          <a:p>
            <a:pPr/>
            <a:r>
              <a:t>Popular</a:t>
            </a:r>
          </a:p>
        </p:txBody>
      </p:sp>
      <p:sp>
        <p:nvSpPr>
          <p:cNvPr id="211" name="In-app advertising is getting popular today."/>
          <p:cNvSpPr txBox="1"/>
          <p:nvPr>
            <p:ph type="body" idx="19"/>
          </p:nvPr>
        </p:nvSpPr>
        <p:spPr>
          <a:xfrm>
            <a:off x="16360230" y="4942574"/>
            <a:ext cx="6590691" cy="1306577"/>
          </a:xfrm>
          <a:prstGeom prst="rect">
            <a:avLst/>
          </a:prstGeom>
        </p:spPr>
        <p:txBody>
          <a:bodyPr/>
          <a:lstStyle>
            <a:lvl1pPr>
              <a:defRPr sz="4000"/>
            </a:lvl1pPr>
          </a:lstStyle>
          <a:p>
            <a:pPr/>
            <a:r>
              <a:t>In-app advertising is getting popular today.</a:t>
            </a:r>
          </a:p>
        </p:txBody>
      </p:sp>
      <p:sp>
        <p:nvSpPr>
          <p:cNvPr id="212" name="圆形"/>
          <p:cNvSpPr/>
          <p:nvPr/>
        </p:nvSpPr>
        <p:spPr>
          <a:xfrm rot="21266752">
            <a:off x="10911282" y="2943379"/>
            <a:ext cx="4160888" cy="4160889"/>
          </a:xfrm>
          <a:prstGeom prst="ellipse">
            <a:avLst/>
          </a:prstGeom>
          <a:ln w="254000">
            <a:solidFill>
              <a:srgbClr val="0092FF"/>
            </a:solidFill>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13" name="圆形"/>
          <p:cNvSpPr/>
          <p:nvPr/>
        </p:nvSpPr>
        <p:spPr>
          <a:xfrm rot="21266752">
            <a:off x="7515952" y="6150563"/>
            <a:ext cx="4160889" cy="4160889"/>
          </a:xfrm>
          <a:prstGeom prst="ellipse">
            <a:avLst/>
          </a:prstGeom>
          <a:ln w="254000">
            <a:solidFill>
              <a:srgbClr val="F8B62C"/>
            </a:solidFill>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14" name="圆形"/>
          <p:cNvSpPr/>
          <p:nvPr/>
        </p:nvSpPr>
        <p:spPr>
          <a:xfrm rot="21266752">
            <a:off x="12013517" y="7500732"/>
            <a:ext cx="4160888" cy="4160888"/>
          </a:xfrm>
          <a:prstGeom prst="ellipse">
            <a:avLst/>
          </a:prstGeom>
          <a:ln w="254000">
            <a:solidFill>
              <a:srgbClr val="006AE7"/>
            </a:solidFill>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15" name="圆形"/>
          <p:cNvSpPr/>
          <p:nvPr/>
        </p:nvSpPr>
        <p:spPr>
          <a:xfrm rot="21266752">
            <a:off x="11100821" y="3132919"/>
            <a:ext cx="3781810" cy="3781810"/>
          </a:xfrm>
          <a:prstGeom prst="ellipse">
            <a:avLst/>
          </a:prstGeom>
          <a:ln w="304800">
            <a:solidFill>
              <a:srgbClr val="0092FF">
                <a:alpha val="20000"/>
              </a:srgbClr>
            </a:solidFill>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16" name="圆形"/>
          <p:cNvSpPr/>
          <p:nvPr/>
        </p:nvSpPr>
        <p:spPr>
          <a:xfrm rot="21266752">
            <a:off x="7705492" y="6340103"/>
            <a:ext cx="3781810" cy="3781810"/>
          </a:xfrm>
          <a:prstGeom prst="ellipse">
            <a:avLst/>
          </a:prstGeom>
          <a:ln w="304800">
            <a:solidFill>
              <a:srgbClr val="F8B62C">
                <a:alpha val="20000"/>
              </a:srgbClr>
            </a:solidFill>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17" name="圆形"/>
          <p:cNvSpPr/>
          <p:nvPr/>
        </p:nvSpPr>
        <p:spPr>
          <a:xfrm rot="21266752">
            <a:off x="12203056" y="7690271"/>
            <a:ext cx="3781810" cy="3781810"/>
          </a:xfrm>
          <a:prstGeom prst="ellipse">
            <a:avLst/>
          </a:prstGeom>
          <a:ln w="304800">
            <a:solidFill>
              <a:srgbClr val="006AE7">
                <a:alpha val="20000"/>
              </a:srgbClr>
            </a:solidFill>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18" name="圆形"/>
          <p:cNvSpPr/>
          <p:nvPr/>
        </p:nvSpPr>
        <p:spPr>
          <a:xfrm>
            <a:off x="9138856" y="4349305"/>
            <a:ext cx="1349037" cy="1349037"/>
          </a:xfrm>
          <a:prstGeom prst="ellipse">
            <a:avLst/>
          </a:prstGeom>
          <a:solidFill>
            <a:srgbClr val="D0EAFF"/>
          </a:solidFill>
          <a:ln w="12700">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19" name="圆形"/>
          <p:cNvSpPr/>
          <p:nvPr/>
        </p:nvSpPr>
        <p:spPr>
          <a:xfrm>
            <a:off x="7837308" y="4603285"/>
            <a:ext cx="841078" cy="841078"/>
          </a:xfrm>
          <a:prstGeom prst="ellipse">
            <a:avLst/>
          </a:prstGeom>
          <a:solidFill>
            <a:srgbClr val="D0EAFF"/>
          </a:solidFill>
          <a:ln w="12700">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20" name="圆形"/>
          <p:cNvSpPr/>
          <p:nvPr/>
        </p:nvSpPr>
        <p:spPr>
          <a:xfrm>
            <a:off x="10864104" y="10411085"/>
            <a:ext cx="939801" cy="939801"/>
          </a:xfrm>
          <a:prstGeom prst="ellipse">
            <a:avLst/>
          </a:prstGeom>
          <a:solidFill>
            <a:srgbClr val="FDF0D7"/>
          </a:solidFill>
          <a:ln w="12700">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21" name="圆形"/>
          <p:cNvSpPr/>
          <p:nvPr/>
        </p:nvSpPr>
        <p:spPr>
          <a:xfrm>
            <a:off x="15495559" y="6283167"/>
            <a:ext cx="390754" cy="390754"/>
          </a:xfrm>
          <a:prstGeom prst="ellipse">
            <a:avLst/>
          </a:prstGeom>
          <a:solidFill>
            <a:srgbClr val="FDF0D7"/>
          </a:solidFill>
          <a:ln w="12700">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22" name="圆形"/>
          <p:cNvSpPr/>
          <p:nvPr/>
        </p:nvSpPr>
        <p:spPr>
          <a:xfrm>
            <a:off x="14804866" y="6657833"/>
            <a:ext cx="579121" cy="579121"/>
          </a:xfrm>
          <a:prstGeom prst="ellipse">
            <a:avLst/>
          </a:prstGeom>
          <a:solidFill>
            <a:srgbClr val="D0EAFF"/>
          </a:solidFill>
          <a:ln w="12700">
            <a:miter lim="400000"/>
          </a:ln>
        </p:spPr>
        <p:txBody>
          <a:bodyPr lIns="50800" tIns="50800" rIns="50800" bIns="50800" anchor="ctr"/>
          <a:lstStyle/>
          <a:p>
            <a:pPr>
              <a:defRPr b="0" sz="3200">
                <a:latin typeface="Helvetica Light"/>
                <a:ea typeface="Helvetica Light"/>
                <a:cs typeface="Helvetica Light"/>
                <a:sym typeface="Helvetica Light"/>
              </a:defRPr>
            </a:pPr>
          </a:p>
        </p:txBody>
      </p:sp>
      <p:sp>
        <p:nvSpPr>
          <p:cNvPr id="223" name="圆形"/>
          <p:cNvSpPr/>
          <p:nvPr/>
        </p:nvSpPr>
        <p:spPr>
          <a:xfrm>
            <a:off x="9617998" y="3469249"/>
            <a:ext cx="390754" cy="390754"/>
          </a:xfrm>
          <a:prstGeom prst="ellipse">
            <a:avLst/>
          </a:prstGeom>
          <a:solidFill>
            <a:srgbClr val="FDF0D7"/>
          </a:solidFill>
          <a:ln w="12700">
            <a:miter lim="400000"/>
          </a:ln>
        </p:spPr>
        <p:txBody>
          <a:bodyPr lIns="50800" tIns="50800" rIns="50800" bIns="50800" anchor="ctr"/>
          <a:lstStyle/>
          <a:p>
            <a:pPr>
              <a:defRPr b="0" sz="3200">
                <a:latin typeface="Helvetica Light"/>
                <a:ea typeface="Helvetica Light"/>
                <a:cs typeface="Helvetica Light"/>
                <a:sym typeface="Helvetica Light"/>
              </a:defRPr>
            </a:pPr>
          </a:p>
        </p:txBody>
      </p:sp>
      <p:grpSp>
        <p:nvGrpSpPr>
          <p:cNvPr id="244" name="成组"/>
          <p:cNvGrpSpPr/>
          <p:nvPr/>
        </p:nvGrpSpPr>
        <p:grpSpPr>
          <a:xfrm>
            <a:off x="8534289" y="7386322"/>
            <a:ext cx="2124215" cy="1737356"/>
            <a:chOff x="0" y="0"/>
            <a:chExt cx="2124213" cy="1737354"/>
          </a:xfrm>
        </p:grpSpPr>
        <p:sp>
          <p:nvSpPr>
            <p:cNvPr id="224" name="圆角矩形"/>
            <p:cNvSpPr/>
            <p:nvPr/>
          </p:nvSpPr>
          <p:spPr>
            <a:xfrm>
              <a:off x="0" y="557805"/>
              <a:ext cx="2124214" cy="466840"/>
            </a:xfrm>
            <a:prstGeom prst="roundRect">
              <a:avLst>
                <a:gd name="adj" fmla="val 14624"/>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25" name="圆形"/>
            <p:cNvSpPr/>
            <p:nvPr/>
          </p:nvSpPr>
          <p:spPr>
            <a:xfrm>
              <a:off x="1897761" y="737838"/>
              <a:ext cx="106772" cy="106773"/>
            </a:xfrm>
            <a:prstGeom prst="ellipse">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26" name="圆形"/>
            <p:cNvSpPr/>
            <p:nvPr/>
          </p:nvSpPr>
          <p:spPr>
            <a:xfrm>
              <a:off x="1750413" y="737838"/>
              <a:ext cx="106773" cy="106773"/>
            </a:xfrm>
            <a:prstGeom prst="ellipse">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nvGrpSpPr>
            <p:cNvPr id="233" name="成组"/>
            <p:cNvGrpSpPr/>
            <p:nvPr/>
          </p:nvGrpSpPr>
          <p:grpSpPr>
            <a:xfrm>
              <a:off x="0" y="0"/>
              <a:ext cx="2124214" cy="466840"/>
              <a:chOff x="0" y="0"/>
              <a:chExt cx="2124213" cy="466839"/>
            </a:xfrm>
          </p:grpSpPr>
          <p:sp>
            <p:nvSpPr>
              <p:cNvPr id="227" name="圆角矩形"/>
              <p:cNvSpPr/>
              <p:nvPr/>
            </p:nvSpPr>
            <p:spPr>
              <a:xfrm>
                <a:off x="0" y="0"/>
                <a:ext cx="2124214" cy="466840"/>
              </a:xfrm>
              <a:prstGeom prst="roundRect">
                <a:avLst>
                  <a:gd name="adj" fmla="val 14624"/>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28" name="圆形"/>
              <p:cNvSpPr/>
              <p:nvPr/>
            </p:nvSpPr>
            <p:spPr>
              <a:xfrm>
                <a:off x="1897761" y="180034"/>
                <a:ext cx="106772" cy="106773"/>
              </a:xfrm>
              <a:prstGeom prst="ellipse">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29" name="圆形"/>
              <p:cNvSpPr/>
              <p:nvPr/>
            </p:nvSpPr>
            <p:spPr>
              <a:xfrm>
                <a:off x="1750413" y="180034"/>
                <a:ext cx="106773" cy="106773"/>
              </a:xfrm>
              <a:prstGeom prst="ellipse">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30" name="圆角矩形"/>
              <p:cNvSpPr/>
              <p:nvPr/>
            </p:nvSpPr>
            <p:spPr>
              <a:xfrm>
                <a:off x="67951" y="86517"/>
                <a:ext cx="33099" cy="293806"/>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31" name="圆角矩形"/>
              <p:cNvSpPr/>
              <p:nvPr/>
            </p:nvSpPr>
            <p:spPr>
              <a:xfrm>
                <a:off x="164378" y="86517"/>
                <a:ext cx="33099" cy="293806"/>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32" name="圆角矩形"/>
              <p:cNvSpPr/>
              <p:nvPr/>
            </p:nvSpPr>
            <p:spPr>
              <a:xfrm>
                <a:off x="256180" y="86517"/>
                <a:ext cx="33099" cy="293806"/>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sp>
          <p:nvSpPr>
            <p:cNvPr id="234" name="圆角矩形"/>
            <p:cNvSpPr/>
            <p:nvPr/>
          </p:nvSpPr>
          <p:spPr>
            <a:xfrm>
              <a:off x="67951" y="644322"/>
              <a:ext cx="33099" cy="293806"/>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35" name="圆角矩形"/>
            <p:cNvSpPr/>
            <p:nvPr/>
          </p:nvSpPr>
          <p:spPr>
            <a:xfrm>
              <a:off x="164378" y="644322"/>
              <a:ext cx="33099" cy="293806"/>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36" name="圆角矩形"/>
            <p:cNvSpPr/>
            <p:nvPr/>
          </p:nvSpPr>
          <p:spPr>
            <a:xfrm>
              <a:off x="256180" y="644322"/>
              <a:ext cx="33099" cy="293806"/>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nvGrpSpPr>
            <p:cNvPr id="240" name="成组"/>
            <p:cNvGrpSpPr/>
            <p:nvPr/>
          </p:nvGrpSpPr>
          <p:grpSpPr>
            <a:xfrm>
              <a:off x="7377" y="599112"/>
              <a:ext cx="1750194" cy="1138243"/>
              <a:chOff x="0" y="0"/>
              <a:chExt cx="1750192" cy="1138241"/>
            </a:xfrm>
          </p:grpSpPr>
          <p:sp>
            <p:nvSpPr>
              <p:cNvPr id="237" name="圆形"/>
              <p:cNvSpPr/>
              <p:nvPr/>
            </p:nvSpPr>
            <p:spPr>
              <a:xfrm>
                <a:off x="269686" y="0"/>
                <a:ext cx="950130" cy="950129"/>
              </a:xfrm>
              <a:prstGeom prst="ellipse">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38" name="圆角矩形"/>
              <p:cNvSpPr/>
              <p:nvPr/>
            </p:nvSpPr>
            <p:spPr>
              <a:xfrm>
                <a:off x="0" y="483414"/>
                <a:ext cx="1750193" cy="654828"/>
              </a:xfrm>
              <a:prstGeom prst="roundRect">
                <a:avLst>
                  <a:gd name="adj" fmla="val 50000"/>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39" name="圆形"/>
              <p:cNvSpPr/>
              <p:nvPr/>
            </p:nvSpPr>
            <p:spPr>
              <a:xfrm>
                <a:off x="968515" y="163039"/>
                <a:ext cx="507792" cy="507792"/>
              </a:xfrm>
              <a:prstGeom prst="ellipse">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sp>
          <p:nvSpPr>
            <p:cNvPr id="241" name="圆形"/>
            <p:cNvSpPr/>
            <p:nvPr/>
          </p:nvSpPr>
          <p:spPr>
            <a:xfrm>
              <a:off x="606001" y="1329963"/>
              <a:ext cx="106773" cy="106773"/>
            </a:xfrm>
            <a:prstGeom prst="ellipse">
              <a:avLst/>
            </a:prstGeom>
            <a:solidFill>
              <a:srgbClr val="FFFFFF"/>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42" name="圆形"/>
            <p:cNvSpPr/>
            <p:nvPr/>
          </p:nvSpPr>
          <p:spPr>
            <a:xfrm>
              <a:off x="829087" y="1329963"/>
              <a:ext cx="106773" cy="106773"/>
            </a:xfrm>
            <a:prstGeom prst="ellipse">
              <a:avLst/>
            </a:prstGeom>
            <a:solidFill>
              <a:srgbClr val="FFFFFF"/>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43" name="圆形"/>
            <p:cNvSpPr/>
            <p:nvPr/>
          </p:nvSpPr>
          <p:spPr>
            <a:xfrm>
              <a:off x="1062106" y="1329963"/>
              <a:ext cx="106773" cy="106773"/>
            </a:xfrm>
            <a:prstGeom prst="ellipse">
              <a:avLst/>
            </a:prstGeom>
            <a:solidFill>
              <a:srgbClr val="FFFFFF"/>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grpSp>
        <p:nvGrpSpPr>
          <p:cNvPr id="264" name="成组"/>
          <p:cNvGrpSpPr/>
          <p:nvPr/>
        </p:nvGrpSpPr>
        <p:grpSpPr>
          <a:xfrm>
            <a:off x="12039225" y="4081548"/>
            <a:ext cx="1905001" cy="1884552"/>
            <a:chOff x="0" y="0"/>
            <a:chExt cx="1905000" cy="1884551"/>
          </a:xfrm>
        </p:grpSpPr>
        <p:sp>
          <p:nvSpPr>
            <p:cNvPr id="245" name="圆角矩形"/>
            <p:cNvSpPr/>
            <p:nvPr/>
          </p:nvSpPr>
          <p:spPr>
            <a:xfrm>
              <a:off x="515054" y="0"/>
              <a:ext cx="110947" cy="528179"/>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46" name="圆角矩形"/>
            <p:cNvSpPr/>
            <p:nvPr/>
          </p:nvSpPr>
          <p:spPr>
            <a:xfrm>
              <a:off x="773383" y="0"/>
              <a:ext cx="110947" cy="528179"/>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47" name="圆角矩形"/>
            <p:cNvSpPr/>
            <p:nvPr/>
          </p:nvSpPr>
          <p:spPr>
            <a:xfrm>
              <a:off x="1029759" y="0"/>
              <a:ext cx="110947" cy="528179"/>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48" name="圆角矩形"/>
            <p:cNvSpPr/>
            <p:nvPr/>
          </p:nvSpPr>
          <p:spPr>
            <a:xfrm>
              <a:off x="1288089" y="0"/>
              <a:ext cx="110947" cy="528179"/>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49" name="圆角矩形"/>
            <p:cNvSpPr/>
            <p:nvPr/>
          </p:nvSpPr>
          <p:spPr>
            <a:xfrm>
              <a:off x="515053" y="1356372"/>
              <a:ext cx="110947" cy="528180"/>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50" name="圆角矩形"/>
            <p:cNvSpPr/>
            <p:nvPr/>
          </p:nvSpPr>
          <p:spPr>
            <a:xfrm>
              <a:off x="773383" y="1356372"/>
              <a:ext cx="110947" cy="528180"/>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51" name="圆角矩形"/>
            <p:cNvSpPr/>
            <p:nvPr/>
          </p:nvSpPr>
          <p:spPr>
            <a:xfrm>
              <a:off x="1029759" y="1356372"/>
              <a:ext cx="110947" cy="528180"/>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52" name="圆角矩形"/>
            <p:cNvSpPr/>
            <p:nvPr/>
          </p:nvSpPr>
          <p:spPr>
            <a:xfrm>
              <a:off x="1288089" y="1356372"/>
              <a:ext cx="110946" cy="528180"/>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53" name="圆角矩形"/>
            <p:cNvSpPr/>
            <p:nvPr/>
          </p:nvSpPr>
          <p:spPr>
            <a:xfrm rot="16200000">
              <a:off x="1585437" y="1066676"/>
              <a:ext cx="110947" cy="528180"/>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54" name="圆角矩形"/>
            <p:cNvSpPr/>
            <p:nvPr/>
          </p:nvSpPr>
          <p:spPr>
            <a:xfrm rot="16200000">
              <a:off x="1585437" y="808346"/>
              <a:ext cx="110947" cy="528180"/>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55" name="圆角矩形"/>
            <p:cNvSpPr/>
            <p:nvPr/>
          </p:nvSpPr>
          <p:spPr>
            <a:xfrm rot="16200000">
              <a:off x="1585437" y="551971"/>
              <a:ext cx="110947" cy="528179"/>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56" name="圆角矩形"/>
            <p:cNvSpPr/>
            <p:nvPr/>
          </p:nvSpPr>
          <p:spPr>
            <a:xfrm rot="16200000">
              <a:off x="1585437" y="293641"/>
              <a:ext cx="110947" cy="528180"/>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57" name="圆角矩形"/>
            <p:cNvSpPr/>
            <p:nvPr/>
          </p:nvSpPr>
          <p:spPr>
            <a:xfrm rot="16200000">
              <a:off x="208616" y="1066676"/>
              <a:ext cx="110947" cy="528180"/>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58" name="圆角矩形"/>
            <p:cNvSpPr/>
            <p:nvPr/>
          </p:nvSpPr>
          <p:spPr>
            <a:xfrm rot="16200000">
              <a:off x="208616" y="808346"/>
              <a:ext cx="110947" cy="528180"/>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59" name="圆角矩形"/>
            <p:cNvSpPr/>
            <p:nvPr/>
          </p:nvSpPr>
          <p:spPr>
            <a:xfrm rot="16200000">
              <a:off x="208616" y="551971"/>
              <a:ext cx="110947" cy="528179"/>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60" name="圆角矩形"/>
            <p:cNvSpPr/>
            <p:nvPr/>
          </p:nvSpPr>
          <p:spPr>
            <a:xfrm rot="16200000">
              <a:off x="208616" y="293641"/>
              <a:ext cx="110947" cy="528180"/>
            </a:xfrm>
            <a:prstGeom prst="roundRect">
              <a:avLst>
                <a:gd name="adj" fmla="val 20741"/>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61" name="圆角矩形"/>
            <p:cNvSpPr/>
            <p:nvPr/>
          </p:nvSpPr>
          <p:spPr>
            <a:xfrm>
              <a:off x="243080" y="230285"/>
              <a:ext cx="1427929" cy="1427929"/>
            </a:xfrm>
            <a:prstGeom prst="roundRect">
              <a:avLst>
                <a:gd name="adj" fmla="val 9352"/>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62" name="圆角矩形"/>
            <p:cNvSpPr/>
            <p:nvPr/>
          </p:nvSpPr>
          <p:spPr>
            <a:xfrm>
              <a:off x="425042" y="412246"/>
              <a:ext cx="1064005" cy="1064006"/>
            </a:xfrm>
            <a:prstGeom prst="roundRect">
              <a:avLst>
                <a:gd name="adj" fmla="val 9352"/>
              </a:avLst>
            </a:prstGeom>
            <a:solidFill>
              <a:schemeClr val="accent1"/>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63" name="星形"/>
            <p:cNvSpPr/>
            <p:nvPr/>
          </p:nvSpPr>
          <p:spPr>
            <a:xfrm>
              <a:off x="578520" y="537205"/>
              <a:ext cx="747960" cy="711353"/>
            </a:xfrm>
            <a:prstGeom prst="star5">
              <a:avLst>
                <a:gd name="adj" fmla="val 26395"/>
                <a:gd name="hf" fmla="val 105146"/>
                <a:gd name="vf" fmla="val 110557"/>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grpSp>
        <p:nvGrpSpPr>
          <p:cNvPr id="267" name="成组"/>
          <p:cNvGrpSpPr/>
          <p:nvPr/>
        </p:nvGrpSpPr>
        <p:grpSpPr>
          <a:xfrm>
            <a:off x="13204961" y="8692176"/>
            <a:ext cx="1778001" cy="1778001"/>
            <a:chOff x="0" y="0"/>
            <a:chExt cx="1778000" cy="1778000"/>
          </a:xfrm>
        </p:grpSpPr>
        <p:sp>
          <p:nvSpPr>
            <p:cNvPr id="265" name="星形"/>
            <p:cNvSpPr/>
            <p:nvPr/>
          </p:nvSpPr>
          <p:spPr>
            <a:xfrm>
              <a:off x="0" y="0"/>
              <a:ext cx="1778000" cy="1778000"/>
            </a:xfrm>
            <a:prstGeom prst="star16">
              <a:avLst>
                <a:gd name="adj" fmla="val 43100"/>
              </a:avLst>
            </a:prstGeom>
            <a:solidFill>
              <a:schemeClr val="accent1"/>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66" name="SALE"/>
            <p:cNvSpPr txBox="1"/>
            <p:nvPr/>
          </p:nvSpPr>
          <p:spPr>
            <a:xfrm rot="18900000">
              <a:off x="316807" y="595599"/>
              <a:ext cx="1144386" cy="586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SALE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5"/>
      <p:bldP build="whole" bldLvl="1" animBg="1" rev="0" advAuto="0" spid="211" grpId="2"/>
      <p:bldP build="whole" bldLvl="1" animBg="1" rev="0" advAuto="0" spid="209" grpId="6"/>
      <p:bldP build="whole" bldLvl="1" animBg="1" rev="0" advAuto="0" spid="206" grpId="3"/>
      <p:bldP build="whole" bldLvl="1" animBg="1" rev="0" advAuto="0" spid="210" grpId="1"/>
      <p:bldP build="whole" bldLvl="1" animBg="1" rev="0" advAuto="0" spid="207"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272" name="In-app Advertising"/>
          <p:cNvSpPr txBox="1"/>
          <p:nvPr>
            <p:ph type="body" idx="13"/>
          </p:nvPr>
        </p:nvSpPr>
        <p:spPr>
          <a:prstGeom prst="rect">
            <a:avLst/>
          </a:prstGeom>
        </p:spPr>
        <p:txBody>
          <a:bodyPr/>
          <a:lstStyle/>
          <a:p>
            <a:pPr/>
            <a:r>
              <a:t>In-app Advertising</a:t>
            </a:r>
          </a:p>
        </p:txBody>
      </p:sp>
      <p:sp>
        <p:nvSpPr>
          <p:cNvPr id="273" name="In-app advertising ecosystem: advertisers, ad networks, developers and users."/>
          <p:cNvSpPr txBox="1"/>
          <p:nvPr/>
        </p:nvSpPr>
        <p:spPr>
          <a:xfrm>
            <a:off x="869807" y="2664653"/>
            <a:ext cx="22644386" cy="1557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In-app advertising ecosystem: advertisers, ad networks, developers and users.</a:t>
            </a:r>
          </a:p>
        </p:txBody>
      </p:sp>
      <p:sp>
        <p:nvSpPr>
          <p:cNvPr id="274" name="Advertiser"/>
          <p:cNvSpPr/>
          <p:nvPr/>
        </p:nvSpPr>
        <p:spPr>
          <a:xfrm>
            <a:off x="5832879" y="5615042"/>
            <a:ext cx="3556001" cy="1905001"/>
          </a:xfrm>
          <a:prstGeom prst="roundRect">
            <a:avLst>
              <a:gd name="adj" fmla="val 10000"/>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200">
                <a:latin typeface="+mn-lt"/>
                <a:ea typeface="+mn-ea"/>
                <a:cs typeface="+mn-cs"/>
                <a:sym typeface="Helvetica Neue Medium"/>
              </a:defRPr>
            </a:lvl1pPr>
          </a:lstStyle>
          <a:p>
            <a:pPr/>
            <a:r>
              <a:t>Advertiser</a:t>
            </a:r>
          </a:p>
        </p:txBody>
      </p:sp>
      <p:sp>
        <p:nvSpPr>
          <p:cNvPr id="275" name="Ad Network"/>
          <p:cNvSpPr/>
          <p:nvPr/>
        </p:nvSpPr>
        <p:spPr>
          <a:xfrm>
            <a:off x="5832879" y="9495504"/>
            <a:ext cx="3556001" cy="1905001"/>
          </a:xfrm>
          <a:prstGeom prst="roundRect">
            <a:avLst>
              <a:gd name="adj" fmla="val 10000"/>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200">
                <a:latin typeface="+mn-lt"/>
                <a:ea typeface="+mn-ea"/>
                <a:cs typeface="+mn-cs"/>
                <a:sym typeface="Helvetica Neue Medium"/>
              </a:defRPr>
            </a:lvl1pPr>
          </a:lstStyle>
          <a:p>
            <a:pPr/>
            <a:r>
              <a:t>Ad Network</a:t>
            </a:r>
          </a:p>
        </p:txBody>
      </p:sp>
      <p:sp>
        <p:nvSpPr>
          <p:cNvPr id="276" name="Developers (Publishers)"/>
          <p:cNvSpPr/>
          <p:nvPr/>
        </p:nvSpPr>
        <p:spPr>
          <a:xfrm>
            <a:off x="14606209" y="9495504"/>
            <a:ext cx="3556001" cy="1905001"/>
          </a:xfrm>
          <a:prstGeom prst="roundRect">
            <a:avLst>
              <a:gd name="adj" fmla="val 10000"/>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200">
                <a:latin typeface="+mn-lt"/>
                <a:ea typeface="+mn-ea"/>
                <a:cs typeface="+mn-cs"/>
                <a:sym typeface="Helvetica Neue Medium"/>
              </a:defRPr>
            </a:lvl1pPr>
          </a:lstStyle>
          <a:p>
            <a:pPr/>
            <a:r>
              <a:t>Developers (Publishers)</a:t>
            </a:r>
          </a:p>
        </p:txBody>
      </p:sp>
      <p:sp>
        <p:nvSpPr>
          <p:cNvPr id="277" name="Users"/>
          <p:cNvSpPr/>
          <p:nvPr/>
        </p:nvSpPr>
        <p:spPr>
          <a:xfrm>
            <a:off x="14606209" y="5615042"/>
            <a:ext cx="3556001" cy="1905001"/>
          </a:xfrm>
          <a:prstGeom prst="roundRect">
            <a:avLst>
              <a:gd name="adj" fmla="val 10000"/>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200">
                <a:latin typeface="+mn-lt"/>
                <a:ea typeface="+mn-ea"/>
                <a:cs typeface="+mn-cs"/>
                <a:sym typeface="Helvetica Neue Medium"/>
              </a:defRPr>
            </a:lvl1pPr>
          </a:lstStyle>
          <a:p>
            <a:pPr/>
            <a:r>
              <a:t>Users</a:t>
            </a:r>
          </a:p>
        </p:txBody>
      </p:sp>
      <p:sp>
        <p:nvSpPr>
          <p:cNvPr id="278" name="线条"/>
          <p:cNvSpPr/>
          <p:nvPr/>
        </p:nvSpPr>
        <p:spPr>
          <a:xfrm flipV="1">
            <a:off x="16385122" y="7463701"/>
            <a:ext cx="1" cy="2000250"/>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279" name="Show ads to users in their apps."/>
          <p:cNvSpPr txBox="1"/>
          <p:nvPr/>
        </p:nvSpPr>
        <p:spPr>
          <a:xfrm>
            <a:off x="16566582" y="8209920"/>
            <a:ext cx="6905372" cy="634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000000"/>
                </a:solidFill>
              </a:defRPr>
            </a:lvl1pPr>
          </a:lstStyle>
          <a:p>
            <a:pPr/>
            <a:r>
              <a:t>Show ads to users in their apps.</a:t>
            </a:r>
          </a:p>
        </p:txBody>
      </p:sp>
      <p:sp>
        <p:nvSpPr>
          <p:cNvPr id="280" name="线条"/>
          <p:cNvSpPr/>
          <p:nvPr/>
        </p:nvSpPr>
        <p:spPr>
          <a:xfrm>
            <a:off x="9307990" y="10448004"/>
            <a:ext cx="5404616" cy="1"/>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281" name="线条"/>
          <p:cNvSpPr/>
          <p:nvPr/>
        </p:nvSpPr>
        <p:spPr>
          <a:xfrm>
            <a:off x="7610879" y="7527198"/>
            <a:ext cx="1" cy="2000251"/>
          </a:xfrm>
          <a:prstGeom prst="line">
            <a:avLst/>
          </a:prstGeom>
          <a:ln w="50800">
            <a:solidFill>
              <a:schemeClr val="accent1"/>
            </a:solidFill>
            <a:miter lim="400000"/>
            <a:tailEnd type="triangle"/>
          </a:ln>
        </p:spPr>
        <p:txBody>
          <a:bodyPr lIns="50800" tIns="50800" rIns="50800" bIns="50800" anchor="ctr"/>
          <a:lstStyle/>
          <a:p>
            <a:pPr>
              <a:defRPr b="0" sz="3200">
                <a:latin typeface="+mn-lt"/>
                <a:ea typeface="+mn-ea"/>
                <a:cs typeface="+mn-cs"/>
                <a:sym typeface="Helvetica Neue Medium"/>
              </a:defRPr>
            </a:pPr>
          </a:p>
        </p:txBody>
      </p:sp>
      <p:sp>
        <p:nvSpPr>
          <p:cNvPr id="282" name="Launch an advertising campaign."/>
          <p:cNvSpPr txBox="1"/>
          <p:nvPr/>
        </p:nvSpPr>
        <p:spPr>
          <a:xfrm>
            <a:off x="490658" y="8209919"/>
            <a:ext cx="7127178" cy="634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000000"/>
                </a:solidFill>
              </a:defRPr>
            </a:lvl1pPr>
          </a:lstStyle>
          <a:p>
            <a:pPr/>
            <a:r>
              <a:t>Launch an advertising campaign.</a:t>
            </a:r>
          </a:p>
        </p:txBody>
      </p:sp>
      <p:sp>
        <p:nvSpPr>
          <p:cNvPr id="283" name="Aggregate ad inventory"/>
          <p:cNvSpPr txBox="1"/>
          <p:nvPr/>
        </p:nvSpPr>
        <p:spPr>
          <a:xfrm>
            <a:off x="9483283" y="9547982"/>
            <a:ext cx="5054030" cy="634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000000"/>
                </a:solidFill>
              </a:defRPr>
            </a:lvl1pPr>
          </a:lstStyle>
          <a:p>
            <a:pPr/>
            <a:r>
              <a:t>Aggregate ad inventory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288" name="AD Network"/>
          <p:cNvSpPr txBox="1"/>
          <p:nvPr>
            <p:ph type="body" idx="13"/>
          </p:nvPr>
        </p:nvSpPr>
        <p:spPr>
          <a:prstGeom prst="rect">
            <a:avLst/>
          </a:prstGeom>
        </p:spPr>
        <p:txBody>
          <a:bodyPr/>
          <a:lstStyle/>
          <a:p>
            <a:pPr/>
            <a:r>
              <a:t>AD Network</a:t>
            </a:r>
          </a:p>
        </p:txBody>
      </p:sp>
      <p:grpSp>
        <p:nvGrpSpPr>
          <p:cNvPr id="295" name="成组"/>
          <p:cNvGrpSpPr/>
          <p:nvPr/>
        </p:nvGrpSpPr>
        <p:grpSpPr>
          <a:xfrm>
            <a:off x="3429000" y="3175000"/>
            <a:ext cx="4688570" cy="8669652"/>
            <a:chOff x="0" y="0"/>
            <a:chExt cx="4688569" cy="8669651"/>
          </a:xfrm>
        </p:grpSpPr>
        <p:sp>
          <p:nvSpPr>
            <p:cNvPr id="289" name="圆角矩形"/>
            <p:cNvSpPr/>
            <p:nvPr/>
          </p:nvSpPr>
          <p:spPr>
            <a:xfrm>
              <a:off x="0" y="0"/>
              <a:ext cx="4688570" cy="8669652"/>
            </a:xfrm>
            <a:prstGeom prst="roundRect">
              <a:avLst>
                <a:gd name="adj" fmla="val 11452"/>
              </a:avLst>
            </a:prstGeom>
            <a:solidFill>
              <a:schemeClr val="accent1">
                <a:lumOff val="13529"/>
              </a:schemeClr>
            </a:solidFill>
            <a:ln w="12700" cap="flat">
              <a:noFill/>
              <a:miter lim="400000"/>
            </a:ln>
            <a:effectLst>
              <a:outerShdw sx="100000" sy="100000" kx="0" ky="0" algn="b" rotWithShape="0" blurRad="596900" dist="127000" dir="5400000">
                <a:srgbClr val="929292">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p>
              <a:pPr>
                <a:defRPr b="0" sz="3200">
                  <a:latin typeface="+mn-lt"/>
                  <a:ea typeface="+mn-ea"/>
                  <a:cs typeface="+mn-cs"/>
                  <a:sym typeface="Helvetica Neue Medium"/>
                </a:defRPr>
              </a:pPr>
            </a:p>
          </p:txBody>
        </p:sp>
        <p:sp>
          <p:nvSpPr>
            <p:cNvPr id="290" name="圆角矩形"/>
            <p:cNvSpPr/>
            <p:nvPr/>
          </p:nvSpPr>
          <p:spPr>
            <a:xfrm>
              <a:off x="169685" y="171189"/>
              <a:ext cx="4349203" cy="8301138"/>
            </a:xfrm>
            <a:prstGeom prst="roundRect">
              <a:avLst>
                <a:gd name="adj" fmla="val 9735"/>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1" name="圆角矩形"/>
            <p:cNvSpPr/>
            <p:nvPr/>
          </p:nvSpPr>
          <p:spPr>
            <a:xfrm>
              <a:off x="1029946" y="4522"/>
              <a:ext cx="2628677" cy="541918"/>
            </a:xfrm>
            <a:prstGeom prst="roundRect">
              <a:avLst>
                <a:gd name="adj" fmla="val 36356"/>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2" name="圆角矩形"/>
            <p:cNvSpPr/>
            <p:nvPr/>
          </p:nvSpPr>
          <p:spPr>
            <a:xfrm>
              <a:off x="1968166" y="236054"/>
              <a:ext cx="752238" cy="100777"/>
            </a:xfrm>
            <a:prstGeom prst="roundRect">
              <a:avLst>
                <a:gd name="adj" fmla="val 50000"/>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3" name="圆形"/>
            <p:cNvSpPr/>
            <p:nvPr/>
          </p:nvSpPr>
          <p:spPr>
            <a:xfrm>
              <a:off x="2883252" y="210006"/>
              <a:ext cx="152873" cy="152873"/>
            </a:xfrm>
            <a:prstGeom prst="ellipse">
              <a:avLst/>
            </a:prstGeom>
            <a:solidFill>
              <a:srgbClr val="054F80"/>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4" name="圆角矩形"/>
            <p:cNvSpPr/>
            <p:nvPr/>
          </p:nvSpPr>
          <p:spPr>
            <a:xfrm>
              <a:off x="1500073" y="8281699"/>
              <a:ext cx="1688423" cy="81867"/>
            </a:xfrm>
            <a:prstGeom prst="roundRect">
              <a:avLst>
                <a:gd name="adj" fmla="val 50000"/>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sp>
        <p:nvSpPr>
          <p:cNvPr id="296" name="Ad Library"/>
          <p:cNvSpPr/>
          <p:nvPr/>
        </p:nvSpPr>
        <p:spPr>
          <a:xfrm>
            <a:off x="3947090" y="6241452"/>
            <a:ext cx="3652389" cy="2536748"/>
          </a:xfrm>
          <a:prstGeom prst="rect">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600">
                <a:latin typeface="+mn-lt"/>
                <a:ea typeface="+mn-ea"/>
                <a:cs typeface="+mn-cs"/>
                <a:sym typeface="Helvetica Neue Medium"/>
              </a:defRPr>
            </a:lvl1pPr>
          </a:lstStyle>
          <a:p>
            <a:pPr/>
            <a:r>
              <a:t>Ad Library</a:t>
            </a:r>
          </a:p>
        </p:txBody>
      </p:sp>
      <p:grpSp>
        <p:nvGrpSpPr>
          <p:cNvPr id="316" name="成组"/>
          <p:cNvGrpSpPr/>
          <p:nvPr/>
        </p:nvGrpSpPr>
        <p:grpSpPr>
          <a:xfrm>
            <a:off x="16535400" y="6106721"/>
            <a:ext cx="2794000" cy="2806209"/>
            <a:chOff x="0" y="0"/>
            <a:chExt cx="2793999" cy="2806207"/>
          </a:xfrm>
        </p:grpSpPr>
        <p:sp>
          <p:nvSpPr>
            <p:cNvPr id="297" name="圆角矩形"/>
            <p:cNvSpPr/>
            <p:nvPr/>
          </p:nvSpPr>
          <p:spPr>
            <a:xfrm>
              <a:off x="455724" y="0"/>
              <a:ext cx="2338276" cy="789298"/>
            </a:xfrm>
            <a:prstGeom prst="roundRect">
              <a:avLst>
                <a:gd name="adj" fmla="val 21580"/>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8" name="圆角矩形"/>
            <p:cNvSpPr/>
            <p:nvPr/>
          </p:nvSpPr>
          <p:spPr>
            <a:xfrm>
              <a:off x="455724" y="891441"/>
              <a:ext cx="2338276" cy="789298"/>
            </a:xfrm>
            <a:prstGeom prst="roundRect">
              <a:avLst>
                <a:gd name="adj" fmla="val 21580"/>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299" name="圆角矩形"/>
            <p:cNvSpPr/>
            <p:nvPr/>
          </p:nvSpPr>
          <p:spPr>
            <a:xfrm>
              <a:off x="455724" y="1778574"/>
              <a:ext cx="2338276" cy="789298"/>
            </a:xfrm>
            <a:prstGeom prst="roundRect">
              <a:avLst>
                <a:gd name="adj" fmla="val 21580"/>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0" name="圆形"/>
            <p:cNvSpPr/>
            <p:nvPr/>
          </p:nvSpPr>
          <p:spPr>
            <a:xfrm>
              <a:off x="2363820" y="2073681"/>
              <a:ext cx="171493" cy="171493"/>
            </a:xfrm>
            <a:prstGeom prst="ellipse">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1" name="圆形"/>
            <p:cNvSpPr/>
            <p:nvPr/>
          </p:nvSpPr>
          <p:spPr>
            <a:xfrm>
              <a:off x="2068615" y="2073186"/>
              <a:ext cx="172484" cy="172483"/>
            </a:xfrm>
            <a:prstGeom prst="ellipse">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2" name="圆形"/>
            <p:cNvSpPr/>
            <p:nvPr/>
          </p:nvSpPr>
          <p:spPr>
            <a:xfrm>
              <a:off x="1769678" y="2073186"/>
              <a:ext cx="172483" cy="172483"/>
            </a:xfrm>
            <a:prstGeom prst="ellipse">
              <a:avLst/>
            </a:prstGeom>
            <a:solidFill>
              <a:srgbClr val="FFFFFF"/>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3" name="圆形"/>
            <p:cNvSpPr/>
            <p:nvPr/>
          </p:nvSpPr>
          <p:spPr>
            <a:xfrm>
              <a:off x="2363820" y="1200343"/>
              <a:ext cx="171493" cy="171493"/>
            </a:xfrm>
            <a:prstGeom prst="ellipse">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4" name="圆形"/>
            <p:cNvSpPr/>
            <p:nvPr/>
          </p:nvSpPr>
          <p:spPr>
            <a:xfrm>
              <a:off x="2068615" y="1199848"/>
              <a:ext cx="172484" cy="172484"/>
            </a:xfrm>
            <a:prstGeom prst="ellipse">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5" name="圆形"/>
            <p:cNvSpPr/>
            <p:nvPr/>
          </p:nvSpPr>
          <p:spPr>
            <a:xfrm>
              <a:off x="1769678" y="1199848"/>
              <a:ext cx="172483" cy="172484"/>
            </a:xfrm>
            <a:prstGeom prst="ellipse">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6" name="圆形"/>
            <p:cNvSpPr/>
            <p:nvPr/>
          </p:nvSpPr>
          <p:spPr>
            <a:xfrm>
              <a:off x="2363820" y="327006"/>
              <a:ext cx="171493" cy="171493"/>
            </a:xfrm>
            <a:prstGeom prst="ellipse">
              <a:avLst/>
            </a:prstGeom>
            <a:solidFill>
              <a:srgbClr val="73FDEA"/>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7" name="圆形"/>
            <p:cNvSpPr/>
            <p:nvPr/>
          </p:nvSpPr>
          <p:spPr>
            <a:xfrm>
              <a:off x="2068615" y="326511"/>
              <a:ext cx="172484" cy="172484"/>
            </a:xfrm>
            <a:prstGeom prst="ellipse">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8" name="圆形"/>
            <p:cNvSpPr/>
            <p:nvPr/>
          </p:nvSpPr>
          <p:spPr>
            <a:xfrm>
              <a:off x="1769678" y="326511"/>
              <a:ext cx="172483" cy="172484"/>
            </a:xfrm>
            <a:prstGeom prst="ellipse">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09" name="圆形"/>
            <p:cNvSpPr/>
            <p:nvPr/>
          </p:nvSpPr>
          <p:spPr>
            <a:xfrm>
              <a:off x="0" y="1241453"/>
              <a:ext cx="1564755" cy="1564755"/>
            </a:xfrm>
            <a:prstGeom prst="ellipse">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0" name="圆形"/>
            <p:cNvSpPr/>
            <p:nvPr/>
          </p:nvSpPr>
          <p:spPr>
            <a:xfrm>
              <a:off x="129277" y="1370730"/>
              <a:ext cx="1306201" cy="1306201"/>
            </a:xfrm>
            <a:prstGeom prst="ellipse">
              <a:avLst/>
            </a:prstGeom>
            <a:solidFill>
              <a:schemeClr val="accent1"/>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1" name="形状"/>
            <p:cNvSpPr/>
            <p:nvPr/>
          </p:nvSpPr>
          <p:spPr>
            <a:xfrm>
              <a:off x="221912" y="1398362"/>
              <a:ext cx="1120930" cy="729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3" y="0"/>
                  </a:moveTo>
                  <a:cubicBezTo>
                    <a:pt x="7563" y="0"/>
                    <a:pt x="4343" y="1892"/>
                    <a:pt x="1886" y="5668"/>
                  </a:cubicBezTo>
                  <a:cubicBezTo>
                    <a:pt x="1126" y="6835"/>
                    <a:pt x="525" y="8142"/>
                    <a:pt x="0" y="9498"/>
                  </a:cubicBezTo>
                  <a:lnTo>
                    <a:pt x="10700" y="21600"/>
                  </a:lnTo>
                  <a:lnTo>
                    <a:pt x="21600" y="9600"/>
                  </a:lnTo>
                  <a:cubicBezTo>
                    <a:pt x="21068" y="8207"/>
                    <a:pt x="20459" y="6863"/>
                    <a:pt x="19681" y="5668"/>
                  </a:cubicBezTo>
                  <a:cubicBezTo>
                    <a:pt x="17224" y="1892"/>
                    <a:pt x="14004" y="0"/>
                    <a:pt x="10783" y="0"/>
                  </a:cubicBezTo>
                  <a:close/>
                </a:path>
              </a:pathLst>
            </a:custGeom>
            <a:solidFill>
              <a:srgbClr val="73FDEA"/>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2" name="圆形"/>
            <p:cNvSpPr/>
            <p:nvPr/>
          </p:nvSpPr>
          <p:spPr>
            <a:xfrm>
              <a:off x="567706" y="1816785"/>
              <a:ext cx="429342" cy="429343"/>
            </a:xfrm>
            <a:prstGeom prst="ellipse">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3" name="圆形"/>
            <p:cNvSpPr/>
            <p:nvPr/>
          </p:nvSpPr>
          <p:spPr>
            <a:xfrm>
              <a:off x="682835" y="1931914"/>
              <a:ext cx="199085" cy="199085"/>
            </a:xfrm>
            <a:prstGeom prst="ellipse">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4" name="三角形"/>
            <p:cNvSpPr/>
            <p:nvPr/>
          </p:nvSpPr>
          <p:spPr>
            <a:xfrm>
              <a:off x="723012" y="1458687"/>
              <a:ext cx="118732" cy="6088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15" name="圆角矩形"/>
            <p:cNvSpPr/>
            <p:nvPr/>
          </p:nvSpPr>
          <p:spPr>
            <a:xfrm>
              <a:off x="428483" y="2299280"/>
              <a:ext cx="707788" cy="199085"/>
            </a:xfrm>
            <a:prstGeom prst="roundRect">
              <a:avLst>
                <a:gd name="adj" fmla="val 27186"/>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sp>
        <p:nvSpPr>
          <p:cNvPr id="317" name="Ad Network…"/>
          <p:cNvSpPr txBox="1"/>
          <p:nvPr/>
        </p:nvSpPr>
        <p:spPr>
          <a:xfrm>
            <a:off x="16797947" y="4756924"/>
            <a:ext cx="2814981" cy="12059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solidFill>
                  <a:srgbClr val="000000"/>
                </a:solidFill>
              </a:defRPr>
            </a:pPr>
            <a:r>
              <a:t>Ad Network</a:t>
            </a:r>
          </a:p>
          <a:p>
            <a:pPr>
              <a:defRPr sz="3600">
                <a:solidFill>
                  <a:srgbClr val="000000"/>
                </a:solidFill>
              </a:defRPr>
            </a:pPr>
            <a:r>
              <a:t>Server</a:t>
            </a:r>
          </a:p>
        </p:txBody>
      </p:sp>
      <p:sp>
        <p:nvSpPr>
          <p:cNvPr id="318" name="圆形"/>
          <p:cNvSpPr/>
          <p:nvPr/>
        </p:nvSpPr>
        <p:spPr>
          <a:xfrm>
            <a:off x="8319115" y="6400800"/>
            <a:ext cx="152401" cy="152400"/>
          </a:xfrm>
          <a:prstGeom prst="ellipse">
            <a:avLst/>
          </a:prstGeom>
          <a:solidFill>
            <a:schemeClr val="accent1">
              <a:lumOff val="13529"/>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319" name="圆形"/>
          <p:cNvSpPr/>
          <p:nvPr/>
        </p:nvSpPr>
        <p:spPr>
          <a:xfrm>
            <a:off x="16124961" y="6400800"/>
            <a:ext cx="152401" cy="152400"/>
          </a:xfrm>
          <a:prstGeom prst="ellipse">
            <a:avLst/>
          </a:prstGeom>
          <a:solidFill>
            <a:schemeClr val="accent1">
              <a:lumOff val="13529"/>
            </a:schemeClr>
          </a:solidFill>
          <a:ln w="12700">
            <a:miter lim="400000"/>
          </a:ln>
        </p:spPr>
        <p:txBody>
          <a:bodyPr lIns="0" tIns="0" rIns="0" bIns="0" anchor="ctr"/>
          <a:lstStyle/>
          <a:p>
            <a:pPr>
              <a:defRPr b="0" sz="3200">
                <a:latin typeface="+mn-lt"/>
                <a:ea typeface="+mn-ea"/>
                <a:cs typeface="+mn-cs"/>
                <a:sym typeface="Helvetica Neue Medium"/>
              </a:defRPr>
            </a:pPr>
          </a:p>
        </p:txBody>
      </p:sp>
      <p:cxnSp>
        <p:nvCxnSpPr>
          <p:cNvPr id="320" name="连接线"/>
          <p:cNvCxnSpPr>
            <a:stCxn id="318" idx="0"/>
            <a:endCxn id="322" idx="0"/>
          </p:cNvCxnSpPr>
          <p:nvPr/>
        </p:nvCxnSpPr>
        <p:spPr>
          <a:xfrm>
            <a:off x="8395315" y="6477000"/>
            <a:ext cx="3796685" cy="0"/>
          </a:xfrm>
          <a:prstGeom prst="straightConnector1">
            <a:avLst/>
          </a:prstGeom>
          <a:ln w="25400">
            <a:solidFill>
              <a:schemeClr val="accent1">
                <a:hueOff val="118245"/>
                <a:lumOff val="-11372"/>
              </a:schemeClr>
            </a:solidFill>
            <a:miter lim="400000"/>
          </a:ln>
        </p:spPr>
      </p:cxnSp>
      <p:cxnSp>
        <p:nvCxnSpPr>
          <p:cNvPr id="321" name="连接线"/>
          <p:cNvCxnSpPr>
            <a:stCxn id="322" idx="0"/>
            <a:endCxn id="319" idx="0"/>
          </p:cNvCxnSpPr>
          <p:nvPr/>
        </p:nvCxnSpPr>
        <p:spPr>
          <a:xfrm>
            <a:off x="12192000" y="6477000"/>
            <a:ext cx="4009162" cy="0"/>
          </a:xfrm>
          <a:prstGeom prst="straightConnector1">
            <a:avLst/>
          </a:prstGeom>
          <a:ln w="25400">
            <a:solidFill>
              <a:schemeClr val="accent1">
                <a:hueOff val="118245"/>
                <a:lumOff val="-11372"/>
              </a:schemeClr>
            </a:solidFill>
            <a:miter lim="400000"/>
          </a:ln>
        </p:spPr>
      </p:cxnSp>
      <p:sp>
        <p:nvSpPr>
          <p:cNvPr id="322" name="Ad Request"/>
          <p:cNvSpPr/>
          <p:nvPr/>
        </p:nvSpPr>
        <p:spPr>
          <a:xfrm>
            <a:off x="10923389" y="5969000"/>
            <a:ext cx="2537222" cy="1016000"/>
          </a:xfrm>
          <a:prstGeom prst="roundRect">
            <a:avLst>
              <a:gd name="adj" fmla="val 18750"/>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a:lvl1pPr>
          </a:lstStyle>
          <a:p>
            <a:pPr/>
            <a:r>
              <a:t>Ad Request</a:t>
            </a:r>
          </a:p>
        </p:txBody>
      </p:sp>
      <p:sp>
        <p:nvSpPr>
          <p:cNvPr id="323" name="圆形"/>
          <p:cNvSpPr/>
          <p:nvPr/>
        </p:nvSpPr>
        <p:spPr>
          <a:xfrm>
            <a:off x="8296237" y="8291774"/>
            <a:ext cx="152401" cy="152401"/>
          </a:xfrm>
          <a:prstGeom prst="ellipse">
            <a:avLst/>
          </a:prstGeom>
          <a:solidFill>
            <a:schemeClr val="accent1">
              <a:lumOff val="13529"/>
            </a:schemeClr>
          </a:solidFill>
          <a:ln w="12700">
            <a:miter lim="400000"/>
          </a:ln>
        </p:spPr>
        <p:txBody>
          <a:bodyPr lIns="0" tIns="0" rIns="0" bIns="0" anchor="ctr"/>
          <a:lstStyle/>
          <a:p>
            <a:pPr>
              <a:defRPr b="0" sz="3200">
                <a:latin typeface="+mn-lt"/>
                <a:ea typeface="+mn-ea"/>
                <a:cs typeface="+mn-cs"/>
                <a:sym typeface="Helvetica Neue Medium"/>
              </a:defRPr>
            </a:pPr>
          </a:p>
        </p:txBody>
      </p:sp>
      <p:sp>
        <p:nvSpPr>
          <p:cNvPr id="324" name="圆形"/>
          <p:cNvSpPr/>
          <p:nvPr/>
        </p:nvSpPr>
        <p:spPr>
          <a:xfrm>
            <a:off x="16149229" y="8291774"/>
            <a:ext cx="152401" cy="152401"/>
          </a:xfrm>
          <a:prstGeom prst="ellipse">
            <a:avLst/>
          </a:prstGeom>
          <a:solidFill>
            <a:schemeClr val="accent1">
              <a:lumOff val="13529"/>
            </a:schemeClr>
          </a:solidFill>
          <a:ln w="12700">
            <a:miter lim="400000"/>
          </a:ln>
        </p:spPr>
        <p:txBody>
          <a:bodyPr lIns="0" tIns="0" rIns="0" bIns="0" anchor="ctr"/>
          <a:lstStyle/>
          <a:p>
            <a:pPr>
              <a:defRPr b="0" sz="3200">
                <a:latin typeface="+mn-lt"/>
                <a:ea typeface="+mn-ea"/>
                <a:cs typeface="+mn-cs"/>
                <a:sym typeface="Helvetica Neue Medium"/>
              </a:defRPr>
            </a:pPr>
          </a:p>
        </p:txBody>
      </p:sp>
      <p:cxnSp>
        <p:nvCxnSpPr>
          <p:cNvPr id="325" name="连接线"/>
          <p:cNvCxnSpPr>
            <a:stCxn id="323" idx="0"/>
            <a:endCxn id="327" idx="0"/>
          </p:cNvCxnSpPr>
          <p:nvPr/>
        </p:nvCxnSpPr>
        <p:spPr>
          <a:xfrm>
            <a:off x="8372437" y="8367974"/>
            <a:ext cx="3925802" cy="1"/>
          </a:xfrm>
          <a:prstGeom prst="straightConnector1">
            <a:avLst/>
          </a:prstGeom>
          <a:ln w="25400">
            <a:solidFill>
              <a:schemeClr val="accent1">
                <a:hueOff val="118245"/>
                <a:lumOff val="-11372"/>
              </a:schemeClr>
            </a:solidFill>
            <a:miter lim="400000"/>
          </a:ln>
        </p:spPr>
      </p:cxnSp>
      <p:cxnSp>
        <p:nvCxnSpPr>
          <p:cNvPr id="326" name="连接线"/>
          <p:cNvCxnSpPr>
            <a:stCxn id="327" idx="0"/>
            <a:endCxn id="324" idx="0"/>
          </p:cNvCxnSpPr>
          <p:nvPr/>
        </p:nvCxnSpPr>
        <p:spPr>
          <a:xfrm>
            <a:off x="12298238" y="8367974"/>
            <a:ext cx="3927192" cy="1"/>
          </a:xfrm>
          <a:prstGeom prst="straightConnector1">
            <a:avLst/>
          </a:prstGeom>
          <a:ln w="25400">
            <a:solidFill>
              <a:schemeClr val="accent1">
                <a:hueOff val="118245"/>
                <a:lumOff val="-11372"/>
              </a:schemeClr>
            </a:solidFill>
            <a:miter lim="400000"/>
          </a:ln>
        </p:spPr>
      </p:cxnSp>
      <p:sp>
        <p:nvSpPr>
          <p:cNvPr id="327" name="Ad Response"/>
          <p:cNvSpPr/>
          <p:nvPr/>
        </p:nvSpPr>
        <p:spPr>
          <a:xfrm>
            <a:off x="10774238" y="7859974"/>
            <a:ext cx="3048001" cy="1016001"/>
          </a:xfrm>
          <a:prstGeom prst="roundRect">
            <a:avLst>
              <a:gd name="adj" fmla="val 18750"/>
            </a:avLst>
          </a:prstGeom>
          <a:solidFill>
            <a:schemeClr val="accent1">
              <a:lumOff val="13529"/>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a:lvl1pPr>
          </a:lstStyle>
          <a:p>
            <a:pPr/>
            <a:r>
              <a:t>Ad Response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332" name="Ad Network"/>
          <p:cNvSpPr txBox="1"/>
          <p:nvPr>
            <p:ph type="body" idx="13"/>
          </p:nvPr>
        </p:nvSpPr>
        <p:spPr>
          <a:prstGeom prst="rect">
            <a:avLst/>
          </a:prstGeom>
        </p:spPr>
        <p:txBody>
          <a:bodyPr/>
          <a:lstStyle/>
          <a:p>
            <a:pPr/>
            <a:r>
              <a:t>Ad Network</a:t>
            </a:r>
          </a:p>
        </p:txBody>
      </p:sp>
      <p:sp>
        <p:nvSpPr>
          <p:cNvPr id="333" name="矩形"/>
          <p:cNvSpPr/>
          <p:nvPr/>
        </p:nvSpPr>
        <p:spPr>
          <a:xfrm>
            <a:off x="-6847" y="13590885"/>
            <a:ext cx="24397694" cy="150516"/>
          </a:xfrm>
          <a:prstGeom prst="rect">
            <a:avLst/>
          </a:prstGeom>
          <a:gradFill>
            <a:gsLst>
              <a:gs pos="0">
                <a:srgbClr val="3DD3FF"/>
              </a:gs>
              <a:gs pos="100000">
                <a:srgbClr val="006AE7"/>
              </a:gs>
            </a:gsLst>
          </a:gradFill>
          <a:ln w="12700">
            <a:miter lim="400000"/>
          </a:ln>
        </p:spPr>
        <p:txBody>
          <a:bodyPr lIns="50800" tIns="50800" rIns="50800" bIns="50800" anchor="ctr"/>
          <a:lstStyle/>
          <a:p>
            <a:pPr>
              <a:defRPr b="0" sz="3200">
                <a:latin typeface="Helvetica Light"/>
                <a:ea typeface="Helvetica Light"/>
                <a:cs typeface="Helvetica Light"/>
                <a:sym typeface="Helvetica Light"/>
              </a:defRPr>
            </a:pPr>
          </a:p>
        </p:txBody>
      </p:sp>
      <p:pic>
        <p:nvPicPr>
          <p:cNvPr id="334" name="图像" descr="图像"/>
          <p:cNvPicPr>
            <a:picLocks noChangeAspect="1"/>
          </p:cNvPicPr>
          <p:nvPr/>
        </p:nvPicPr>
        <p:blipFill>
          <a:blip r:embed="rId3">
            <a:extLst/>
          </a:blip>
          <a:stretch>
            <a:fillRect/>
          </a:stretch>
        </p:blipFill>
        <p:spPr>
          <a:xfrm>
            <a:off x="1524000" y="2809786"/>
            <a:ext cx="9753249" cy="5509648"/>
          </a:xfrm>
          <a:prstGeom prst="rect">
            <a:avLst/>
          </a:prstGeom>
          <a:ln w="12700">
            <a:miter lim="400000"/>
          </a:ln>
        </p:spPr>
      </p:pic>
      <p:sp>
        <p:nvSpPr>
          <p:cNvPr id="335" name="Ad integration via Java APIs"/>
          <p:cNvSpPr txBox="1"/>
          <p:nvPr/>
        </p:nvSpPr>
        <p:spPr>
          <a:xfrm>
            <a:off x="13724411" y="4172596"/>
            <a:ext cx="8242098"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solidFill>
                  <a:srgbClr val="53585F"/>
                </a:solidFill>
              </a:defRPr>
            </a:lvl1pPr>
          </a:lstStyle>
          <a:p>
            <a:pPr/>
            <a:r>
              <a:t>Ad integration via Java APIs</a:t>
            </a:r>
          </a:p>
        </p:txBody>
      </p:sp>
      <p:sp>
        <p:nvSpPr>
          <p:cNvPr id="336" name="A banner ad from Google Admob is added by calling Java APIs of ad network."/>
          <p:cNvSpPr txBox="1"/>
          <p:nvPr/>
        </p:nvSpPr>
        <p:spPr>
          <a:xfrm>
            <a:off x="13724411" y="5075591"/>
            <a:ext cx="8415976" cy="19161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4000">
                <a:solidFill>
                  <a:srgbClr val="53585F"/>
                </a:solidFill>
              </a:defRPr>
            </a:lvl1pPr>
          </a:lstStyle>
          <a:p>
            <a:pPr/>
            <a:r>
              <a:t>A banner ad from Google Admob is added by calling Java APIs of ad network.</a:t>
            </a:r>
          </a:p>
        </p:txBody>
      </p:sp>
      <p:sp>
        <p:nvSpPr>
          <p:cNvPr id="337" name="Ad integration via XML files"/>
          <p:cNvSpPr txBox="1"/>
          <p:nvPr/>
        </p:nvSpPr>
        <p:spPr>
          <a:xfrm>
            <a:off x="2813830" y="9508754"/>
            <a:ext cx="8252461"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4800">
                <a:solidFill>
                  <a:srgbClr val="53585F"/>
                </a:solidFill>
              </a:defRPr>
            </a:lvl1pPr>
          </a:lstStyle>
          <a:p>
            <a:pPr/>
            <a:r>
              <a:t>Ad integration via XML files </a:t>
            </a:r>
          </a:p>
        </p:txBody>
      </p:sp>
      <p:sp>
        <p:nvSpPr>
          <p:cNvPr id="338" name="A banner ad from Google Admob is added by changing XML layout file."/>
          <p:cNvSpPr txBox="1"/>
          <p:nvPr/>
        </p:nvSpPr>
        <p:spPr>
          <a:xfrm>
            <a:off x="1680223" y="10411643"/>
            <a:ext cx="9440803" cy="1306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0" sz="4000">
                <a:solidFill>
                  <a:srgbClr val="53585F"/>
                </a:solidFill>
              </a:defRPr>
            </a:lvl1pPr>
          </a:lstStyle>
          <a:p>
            <a:pPr/>
            <a:r>
              <a:t>A banner ad from Google Admob is added by changing XML layout file. </a:t>
            </a:r>
          </a:p>
        </p:txBody>
      </p:sp>
      <p:pic>
        <p:nvPicPr>
          <p:cNvPr id="339" name="图像" descr="图像"/>
          <p:cNvPicPr>
            <a:picLocks noChangeAspect="1"/>
          </p:cNvPicPr>
          <p:nvPr/>
        </p:nvPicPr>
        <p:blipFill>
          <a:blip r:embed="rId4">
            <a:extLst/>
          </a:blip>
          <a:stretch>
            <a:fillRect/>
          </a:stretch>
        </p:blipFill>
        <p:spPr>
          <a:xfrm>
            <a:off x="12572854" y="9080170"/>
            <a:ext cx="9753601" cy="3004778"/>
          </a:xfrm>
          <a:prstGeom prst="rect">
            <a:avLst/>
          </a:prstGeom>
          <a:ln w="12700">
            <a:miter lim="400000"/>
          </a:ln>
        </p:spPr>
      </p:pic>
      <p:grpSp>
        <p:nvGrpSpPr>
          <p:cNvPr id="345" name="成组"/>
          <p:cNvGrpSpPr/>
          <p:nvPr/>
        </p:nvGrpSpPr>
        <p:grpSpPr>
          <a:xfrm>
            <a:off x="1985913" y="9438155"/>
            <a:ext cx="762001" cy="961716"/>
            <a:chOff x="0" y="0"/>
            <a:chExt cx="762000" cy="961714"/>
          </a:xfrm>
        </p:grpSpPr>
        <p:sp>
          <p:nvSpPr>
            <p:cNvPr id="340" name="形状"/>
            <p:cNvSpPr/>
            <p:nvPr/>
          </p:nvSpPr>
          <p:spPr>
            <a:xfrm>
              <a:off x="0" y="0"/>
              <a:ext cx="762001" cy="961715"/>
            </a:xfrm>
            <a:custGeom>
              <a:avLst/>
              <a:gdLst/>
              <a:ahLst/>
              <a:cxnLst>
                <a:cxn ang="0">
                  <a:pos x="wd2" y="hd2"/>
                </a:cxn>
                <a:cxn ang="5400000">
                  <a:pos x="wd2" y="hd2"/>
                </a:cxn>
                <a:cxn ang="10800000">
                  <a:pos x="wd2" y="hd2"/>
                </a:cxn>
                <a:cxn ang="16200000">
                  <a:pos x="wd2" y="hd2"/>
                </a:cxn>
              </a:cxnLst>
              <a:rect l="0" t="0" r="r" b="b"/>
              <a:pathLst>
                <a:path w="21596" h="21597" fill="norm" stroke="1" extrusionOk="0">
                  <a:moveTo>
                    <a:pt x="2175" y="0"/>
                  </a:moveTo>
                  <a:cubicBezTo>
                    <a:pt x="1551" y="0"/>
                    <a:pt x="1236" y="-1"/>
                    <a:pt x="902" y="83"/>
                  </a:cubicBezTo>
                  <a:cubicBezTo>
                    <a:pt x="535" y="189"/>
                    <a:pt x="238" y="416"/>
                    <a:pt x="105" y="707"/>
                  </a:cubicBezTo>
                  <a:cubicBezTo>
                    <a:pt x="-2" y="974"/>
                    <a:pt x="0" y="1222"/>
                    <a:pt x="0" y="1716"/>
                  </a:cubicBezTo>
                  <a:lnTo>
                    <a:pt x="0" y="19867"/>
                  </a:lnTo>
                  <a:cubicBezTo>
                    <a:pt x="0" y="20368"/>
                    <a:pt x="-2" y="20616"/>
                    <a:pt x="105" y="20882"/>
                  </a:cubicBezTo>
                  <a:cubicBezTo>
                    <a:pt x="238" y="21174"/>
                    <a:pt x="535" y="21409"/>
                    <a:pt x="902" y="21515"/>
                  </a:cubicBezTo>
                  <a:cubicBezTo>
                    <a:pt x="1238" y="21599"/>
                    <a:pt x="1552" y="21597"/>
                    <a:pt x="2175" y="21597"/>
                  </a:cubicBezTo>
                  <a:lnTo>
                    <a:pt x="19412" y="21597"/>
                  </a:lnTo>
                  <a:cubicBezTo>
                    <a:pt x="20044" y="21597"/>
                    <a:pt x="20367" y="21599"/>
                    <a:pt x="20703" y="21515"/>
                  </a:cubicBezTo>
                  <a:cubicBezTo>
                    <a:pt x="21071" y="21409"/>
                    <a:pt x="21358" y="21174"/>
                    <a:pt x="21491" y="20882"/>
                  </a:cubicBezTo>
                  <a:cubicBezTo>
                    <a:pt x="21598" y="20616"/>
                    <a:pt x="21596" y="20368"/>
                    <a:pt x="21596" y="19874"/>
                  </a:cubicBezTo>
                  <a:lnTo>
                    <a:pt x="21596" y="4523"/>
                  </a:lnTo>
                  <a:lnTo>
                    <a:pt x="15888" y="0"/>
                  </a:lnTo>
                  <a:lnTo>
                    <a:pt x="2184" y="0"/>
                  </a:lnTo>
                  <a:lnTo>
                    <a:pt x="2175" y="0"/>
                  </a:lnTo>
                  <a:close/>
                </a:path>
              </a:pathLst>
            </a:cu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1" name="三角形"/>
            <p:cNvSpPr/>
            <p:nvPr/>
          </p:nvSpPr>
          <p:spPr>
            <a:xfrm>
              <a:off x="558131" y="0"/>
              <a:ext cx="203869" cy="2038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0" y="0"/>
                  </a:lnTo>
                  <a:close/>
                </a:path>
              </a:pathLst>
            </a:cu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2" name="圆角矩形"/>
            <p:cNvSpPr/>
            <p:nvPr/>
          </p:nvSpPr>
          <p:spPr>
            <a:xfrm>
              <a:off x="80225" y="279487"/>
              <a:ext cx="510405" cy="62391"/>
            </a:xfrm>
            <a:prstGeom prst="roundRect">
              <a:avLst>
                <a:gd name="adj" fmla="val 19990"/>
              </a:avLst>
            </a:prstGeom>
            <a:solidFill>
              <a:srgbClr val="FFFFFF"/>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3" name="圆角矩形"/>
            <p:cNvSpPr/>
            <p:nvPr/>
          </p:nvSpPr>
          <p:spPr>
            <a:xfrm>
              <a:off x="80225" y="426446"/>
              <a:ext cx="510405" cy="62391"/>
            </a:xfrm>
            <a:prstGeom prst="roundRect">
              <a:avLst>
                <a:gd name="adj" fmla="val 19990"/>
              </a:avLst>
            </a:prstGeom>
            <a:solidFill>
              <a:srgbClr val="FFFFFF"/>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4" name="圆角矩形"/>
            <p:cNvSpPr/>
            <p:nvPr/>
          </p:nvSpPr>
          <p:spPr>
            <a:xfrm>
              <a:off x="80225" y="573405"/>
              <a:ext cx="283505" cy="62391"/>
            </a:xfrm>
            <a:prstGeom prst="roundRect">
              <a:avLst>
                <a:gd name="adj" fmla="val 19990"/>
              </a:avLst>
            </a:prstGeom>
            <a:solidFill>
              <a:srgbClr val="FFFFFF"/>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grpSp>
        <p:nvGrpSpPr>
          <p:cNvPr id="350" name="成组"/>
          <p:cNvGrpSpPr/>
          <p:nvPr/>
        </p:nvGrpSpPr>
        <p:grpSpPr>
          <a:xfrm>
            <a:off x="12508324" y="4156986"/>
            <a:ext cx="863601" cy="851736"/>
            <a:chOff x="0" y="0"/>
            <a:chExt cx="863599" cy="851734"/>
          </a:xfrm>
        </p:grpSpPr>
        <p:sp>
          <p:nvSpPr>
            <p:cNvPr id="346" name="圆角矩形"/>
            <p:cNvSpPr/>
            <p:nvPr/>
          </p:nvSpPr>
          <p:spPr>
            <a:xfrm>
              <a:off x="0" y="31312"/>
              <a:ext cx="377289" cy="377290"/>
            </a:xfrm>
            <a:prstGeom prst="roundRect">
              <a:avLst>
                <a:gd name="adj" fmla="val 5492"/>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7" name="圆角矩形"/>
            <p:cNvSpPr/>
            <p:nvPr/>
          </p:nvSpPr>
          <p:spPr>
            <a:xfrm>
              <a:off x="0" y="474446"/>
              <a:ext cx="377289" cy="377289"/>
            </a:xfrm>
            <a:prstGeom prst="roundRect">
              <a:avLst>
                <a:gd name="adj" fmla="val 5492"/>
              </a:avLst>
            </a:prstGeom>
            <a:solidFill>
              <a:schemeClr val="accent1"/>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8" name="圆角矩形"/>
            <p:cNvSpPr/>
            <p:nvPr/>
          </p:nvSpPr>
          <p:spPr>
            <a:xfrm>
              <a:off x="454998" y="474446"/>
              <a:ext cx="377290" cy="377289"/>
            </a:xfrm>
            <a:prstGeom prst="roundRect">
              <a:avLst>
                <a:gd name="adj" fmla="val 5492"/>
              </a:avLst>
            </a:prstGeom>
            <a:solidFill>
              <a:schemeClr val="accent1">
                <a:hueOff val="118245"/>
                <a:lumOff val="-11372"/>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sp>
          <p:nvSpPr>
            <p:cNvPr id="349" name="圆角矩形"/>
            <p:cNvSpPr/>
            <p:nvPr/>
          </p:nvSpPr>
          <p:spPr>
            <a:xfrm rot="18900000">
              <a:off x="488110" y="64423"/>
              <a:ext cx="311067" cy="311067"/>
            </a:xfrm>
            <a:prstGeom prst="roundRect">
              <a:avLst>
                <a:gd name="adj" fmla="val 5492"/>
              </a:avLst>
            </a:prstGeom>
            <a:solidFill>
              <a:schemeClr val="accent1">
                <a:lumOff val="13529"/>
              </a:schemeClr>
            </a:solidFill>
            <a:ln w="12700" cap="flat">
              <a:noFill/>
              <a:miter lim="400000"/>
            </a:ln>
            <a:effectLst/>
          </p:spPr>
          <p:txBody>
            <a:bodyPr wrap="square" lIns="0" tIns="0" rIns="0" bIns="0" numCol="1" anchor="ctr">
              <a:noAutofit/>
            </a:bodyPr>
            <a:lstStyle/>
            <a:p>
              <a:pPr>
                <a:defRPr b="0" sz="3200">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355" name="In-app Advertising"/>
          <p:cNvSpPr txBox="1"/>
          <p:nvPr>
            <p:ph type="body" idx="13"/>
          </p:nvPr>
        </p:nvSpPr>
        <p:spPr>
          <a:prstGeom prst="rect">
            <a:avLst/>
          </a:prstGeom>
        </p:spPr>
        <p:txBody>
          <a:bodyPr/>
          <a:lstStyle/>
          <a:p>
            <a:pPr/>
            <a:r>
              <a:t>In-app Advertising</a:t>
            </a:r>
          </a:p>
        </p:txBody>
      </p:sp>
      <p:sp>
        <p:nvSpPr>
          <p:cNvPr id="356" name="Top 10 ad networks with different features in 2017"/>
          <p:cNvSpPr txBox="1"/>
          <p:nvPr/>
        </p:nvSpPr>
        <p:spPr>
          <a:xfrm>
            <a:off x="869807" y="2673656"/>
            <a:ext cx="22644386" cy="8205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53585F"/>
                </a:solidFill>
              </a:defRPr>
            </a:lvl1pPr>
          </a:lstStyle>
          <a:p>
            <a:pPr/>
            <a:r>
              <a:t>Top 10 ad networks with different features in 2017</a:t>
            </a:r>
          </a:p>
        </p:txBody>
      </p:sp>
      <p:graphicFrame>
        <p:nvGraphicFramePr>
          <p:cNvPr id="357" name="表格"/>
          <p:cNvGraphicFramePr/>
          <p:nvPr/>
        </p:nvGraphicFramePr>
        <p:xfrm>
          <a:off x="2032000" y="3768823"/>
          <a:ext cx="19395578" cy="8545965"/>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866834"/>
                <a:gridCol w="14453166"/>
              </a:tblGrid>
              <a:tr h="785090">
                <a:tc>
                  <a:txBody>
                    <a:bodyPr/>
                    <a:lstStyle/>
                    <a:p>
                      <a:pPr algn="l">
                        <a:defRPr b="0" sz="1800">
                          <a:solidFill>
                            <a:srgbClr val="000000"/>
                          </a:solidFill>
                        </a:defRPr>
                      </a:pPr>
                      <a:r>
                        <a:rPr b="1" sz="4400">
                          <a:solidFill>
                            <a:srgbClr val="FFFFFF"/>
                          </a:solidFill>
                          <a:sym typeface="Helvetica Neue"/>
                        </a:rPr>
                        <a:t>Ad Network</a:t>
                      </a:r>
                    </a:p>
                  </a:txBody>
                  <a:tcPr marL="50800" marR="50800" marT="50800" marB="50800" anchor="ctr" anchorCtr="0" horzOverflow="overflow">
                    <a:lnL w="12700">
                      <a:solidFill>
                        <a:srgbClr val="D6D6D6"/>
                      </a:solidFill>
                      <a:miter lim="400000"/>
                    </a:lnL>
                  </a:tcPr>
                </a:tc>
                <a:tc>
                  <a:txBody>
                    <a:bodyPr/>
                    <a:lstStyle/>
                    <a:p>
                      <a:pPr algn="l">
                        <a:defRPr b="0" sz="1800">
                          <a:solidFill>
                            <a:srgbClr val="000000"/>
                          </a:solidFill>
                        </a:defRPr>
                      </a:pPr>
                      <a:r>
                        <a:rPr b="1" sz="4400">
                          <a:solidFill>
                            <a:srgbClr val="FFFFFF"/>
                          </a:solidFill>
                          <a:sym typeface="Helvetica Neue"/>
                        </a:rPr>
                        <a:t>Supported Ad Types</a:t>
                      </a:r>
                    </a:p>
                  </a:txBody>
                  <a:tcPr marL="50800" marR="50800" marT="50800" marB="50800" anchor="ctr" anchorCtr="0" horzOverflow="overflow">
                    <a:lnR w="12700">
                      <a:solidFill>
                        <a:srgbClr val="D6D6D6"/>
                      </a:solidFill>
                      <a:miter lim="400000"/>
                    </a:lnR>
                  </a:tcPr>
                </a:tc>
              </a:tr>
              <a:tr h="785090">
                <a:tc>
                  <a:txBody>
                    <a:bodyPr/>
                    <a:lstStyle/>
                    <a:p>
                      <a:pPr algn="l">
                        <a:defRPr sz="1800"/>
                      </a:pPr>
                      <a:r>
                        <a:rPr sz="4000">
                          <a:sym typeface="Helvetica Neue"/>
                        </a:rPr>
                        <a:t>Admob</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Native, Video, Interstitial</a:t>
                      </a:r>
                    </a:p>
                  </a:txBody>
                  <a:tcPr marL="50800" marR="50800" marT="50800" marB="50800" anchor="ctr" anchorCtr="0" horzOverflow="overflow">
                    <a:lnR w="12700">
                      <a:solidFill>
                        <a:srgbClr val="D6D6D6"/>
                      </a:solidFill>
                      <a:miter lim="400000"/>
                    </a:lnR>
                  </a:tcPr>
                </a:tc>
              </a:tr>
              <a:tr h="785090">
                <a:tc>
                  <a:txBody>
                    <a:bodyPr/>
                    <a:lstStyle/>
                    <a:p>
                      <a:pPr algn="l">
                        <a:defRPr sz="1800"/>
                      </a:pPr>
                      <a:r>
                        <a:rPr sz="4000">
                          <a:sym typeface="Helvetica Neue"/>
                        </a:rPr>
                        <a:t>AdColony</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Rich Media, Video</a:t>
                      </a:r>
                    </a:p>
                  </a:txBody>
                  <a:tcPr marL="50800" marR="50800" marT="50800" marB="50800" anchor="ctr" anchorCtr="0" horzOverflow="overflow">
                    <a:lnR w="12700">
                      <a:solidFill>
                        <a:srgbClr val="D6D6D6"/>
                      </a:solidFill>
                      <a:miter lim="400000"/>
                    </a:lnR>
                  </a:tcPr>
                </a:tc>
              </a:tr>
              <a:tr h="785090">
                <a:tc>
                  <a:txBody>
                    <a:bodyPr/>
                    <a:lstStyle/>
                    <a:p>
                      <a:pPr algn="l">
                        <a:defRPr sz="1800"/>
                      </a:pPr>
                      <a:r>
                        <a:rPr sz="4000">
                          <a:sym typeface="Helvetica Neue"/>
                        </a:rPr>
                        <a:t>Airpush</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App Icon, Messaging, Notifications, Offerwall</a:t>
                      </a:r>
                    </a:p>
                  </a:txBody>
                  <a:tcPr marL="50800" marR="50800" marT="50800" marB="50800" anchor="ctr" anchorCtr="0" horzOverflow="overflow">
                    <a:lnR w="12700">
                      <a:solidFill>
                        <a:srgbClr val="D6D6D6"/>
                      </a:solidFill>
                      <a:miter lim="400000"/>
                    </a:lnR>
                  </a:tcPr>
                </a:tc>
              </a:tr>
              <a:tr h="785090">
                <a:tc>
                  <a:txBody>
                    <a:bodyPr/>
                    <a:lstStyle/>
                    <a:p>
                      <a:pPr algn="l">
                        <a:defRPr sz="1800"/>
                      </a:pPr>
                      <a:r>
                        <a:rPr sz="4000">
                          <a:sym typeface="Helvetica Neue"/>
                        </a:rPr>
                        <a:t>Chartboost</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Content Lock, Interstitial, OfferWall, Video</a:t>
                      </a:r>
                    </a:p>
                  </a:txBody>
                  <a:tcPr marL="50800" marR="50800" marT="50800" marB="50800" anchor="ctr" anchorCtr="0" horzOverflow="overflow">
                    <a:lnR w="12700">
                      <a:solidFill>
                        <a:srgbClr val="D6D6D6"/>
                      </a:solidFill>
                      <a:miter lim="400000"/>
                    </a:lnR>
                  </a:tcPr>
                </a:tc>
              </a:tr>
              <a:tr h="785090">
                <a:tc>
                  <a:txBody>
                    <a:bodyPr/>
                    <a:lstStyle/>
                    <a:p>
                      <a:pPr algn="l">
                        <a:defRPr sz="1800"/>
                      </a:pPr>
                      <a:r>
                        <a:rPr sz="4000">
                          <a:sym typeface="Helvetica Neue"/>
                        </a:rPr>
                        <a:t>Fyber</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Interstitial, Native, Video</a:t>
                      </a:r>
                    </a:p>
                  </a:txBody>
                  <a:tcPr marL="50800" marR="50800" marT="50800" marB="50800" anchor="ctr" anchorCtr="0" horzOverflow="overflow">
                    <a:lnR w="12700">
                      <a:solidFill>
                        <a:srgbClr val="D6D6D6"/>
                      </a:solidFill>
                      <a:miter lim="400000"/>
                    </a:lnR>
                  </a:tcPr>
                </a:tc>
              </a:tr>
              <a:tr h="785090">
                <a:tc>
                  <a:txBody>
                    <a:bodyPr/>
                    <a:lstStyle/>
                    <a:p>
                      <a:pPr algn="l">
                        <a:defRPr sz="1800"/>
                      </a:pPr>
                      <a:r>
                        <a:rPr sz="4000">
                          <a:sym typeface="Helvetica Neue"/>
                        </a:rPr>
                        <a:t>Inmobi</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Banner, Native, Video, Interstitial, Rich Media</a:t>
                      </a:r>
                    </a:p>
                  </a:txBody>
                  <a:tcPr marL="50800" marR="50800" marT="50800" marB="50800" anchor="ctr" anchorCtr="0" horzOverflow="overflow">
                    <a:lnR w="12700">
                      <a:solidFill>
                        <a:srgbClr val="D6D6D6"/>
                      </a:solidFill>
                      <a:miter lim="400000"/>
                    </a:lnR>
                  </a:tcPr>
                </a:tc>
              </a:tr>
              <a:tr h="785090">
                <a:tc>
                  <a:txBody>
                    <a:bodyPr/>
                    <a:lstStyle/>
                    <a:p>
                      <a:pPr algn="l">
                        <a:defRPr sz="1800"/>
                      </a:pPr>
                      <a:r>
                        <a:rPr sz="4000">
                          <a:sym typeface="Helvetica Neue"/>
                        </a:rPr>
                        <a:t>Leadbolt</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Native, Video, Interstitial</a:t>
                      </a:r>
                    </a:p>
                  </a:txBody>
                  <a:tcPr marL="50800" marR="50800" marT="50800" marB="50800" anchor="ctr" anchorCtr="0" horzOverflow="overflow">
                    <a:lnR w="12700">
                      <a:solidFill>
                        <a:srgbClr val="D6D6D6"/>
                      </a:solidFill>
                      <a:miter lim="400000"/>
                    </a:lnR>
                  </a:tcPr>
                </a:tc>
              </a:tr>
              <a:tr h="785090">
                <a:tc>
                  <a:txBody>
                    <a:bodyPr/>
                    <a:lstStyle/>
                    <a:p>
                      <a:pPr algn="l">
                        <a:defRPr sz="1800"/>
                      </a:pPr>
                      <a:r>
                        <a:rPr sz="4000">
                          <a:sym typeface="Helvetica Neue"/>
                        </a:rPr>
                        <a:t>RevMob</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Interstitial, Video, Pop-up, Rich Media</a:t>
                      </a:r>
                    </a:p>
                  </a:txBody>
                  <a:tcPr marL="50800" marR="50800" marT="50800" marB="50800" anchor="ctr" anchorCtr="0" horzOverflow="overflow">
                    <a:lnR w="12700">
                      <a:solidFill>
                        <a:srgbClr val="D6D6D6"/>
                      </a:solidFill>
                      <a:miter lim="400000"/>
                    </a:lnR>
                  </a:tcPr>
                </a:tc>
              </a:tr>
              <a:tr h="785090">
                <a:tc>
                  <a:txBody>
                    <a:bodyPr/>
                    <a:lstStyle/>
                    <a:p>
                      <a:pPr algn="l">
                        <a:defRPr sz="1800"/>
                      </a:pPr>
                      <a:r>
                        <a:rPr sz="4000">
                          <a:sym typeface="Helvetica Neue"/>
                        </a:rPr>
                        <a:t>Startapp</a:t>
                      </a:r>
                    </a:p>
                  </a:txBody>
                  <a:tcPr marL="50800" marR="50800" marT="50800" marB="50800" anchor="ctr" anchorCtr="0" horzOverflow="overflow">
                    <a:lnL w="12700">
                      <a:solidFill>
                        <a:srgbClr val="D6D6D6"/>
                      </a:solidFill>
                      <a:miter lim="400000"/>
                    </a:lnL>
                  </a:tcPr>
                </a:tc>
                <a:tc>
                  <a:txBody>
                    <a:bodyPr/>
                    <a:lstStyle/>
                    <a:p>
                      <a:pPr algn="l">
                        <a:defRPr sz="1800"/>
                      </a:pPr>
                      <a:r>
                        <a:rPr sz="4000">
                          <a:sym typeface="Helvetica Neue"/>
                        </a:rPr>
                        <a:t>App Icon, Full Page Ads, InApp Ads, Interstitial, Video</a:t>
                      </a:r>
                    </a:p>
                  </a:txBody>
                  <a:tcPr marL="50800" marR="50800" marT="50800" marB="50800" anchor="ctr" anchorCtr="0" horzOverflow="overflow">
                    <a:lnR w="12700">
                      <a:solidFill>
                        <a:srgbClr val="D6D6D6"/>
                      </a:solidFill>
                      <a:miter lim="400000"/>
                    </a:lnR>
                  </a:tcPr>
                </a:tc>
              </a:tr>
              <a:tr h="785090">
                <a:tc>
                  <a:txBody>
                    <a:bodyPr/>
                    <a:lstStyle/>
                    <a:p>
                      <a:pPr algn="l">
                        <a:defRPr sz="1800"/>
                      </a:pPr>
                      <a:r>
                        <a:rPr sz="4000">
                          <a:sym typeface="Helvetica Neue"/>
                        </a:rPr>
                        <a:t>Tapjoy</a:t>
                      </a:r>
                    </a:p>
                  </a:txBody>
                  <a:tcPr marL="50800" marR="50800" marT="50800" marB="50800" anchor="ctr" anchorCtr="0" horzOverflow="overflow">
                    <a:lnL w="12700">
                      <a:solidFill>
                        <a:srgbClr val="D6D6D6"/>
                      </a:solidFill>
                      <a:miter lim="400000"/>
                    </a:lnL>
                    <a:lnB w="12700">
                      <a:solidFill>
                        <a:srgbClr val="D6D6D6"/>
                      </a:solidFill>
                      <a:miter lim="400000"/>
                    </a:lnB>
                  </a:tcPr>
                </a:tc>
                <a:tc>
                  <a:txBody>
                    <a:bodyPr/>
                    <a:lstStyle/>
                    <a:p>
                      <a:pPr algn="l">
                        <a:defRPr sz="1800"/>
                      </a:pPr>
                      <a:r>
                        <a:rPr sz="4000">
                          <a:sym typeface="Helvetica Neue"/>
                        </a:rPr>
                        <a:t>Content Lock, Interstitial, Offerwall, Rewards</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362" name="Motivation"/>
          <p:cNvSpPr txBox="1"/>
          <p:nvPr>
            <p:ph type="body" idx="13"/>
          </p:nvPr>
        </p:nvSpPr>
        <p:spPr>
          <a:prstGeom prst="rect">
            <a:avLst/>
          </a:prstGeom>
        </p:spPr>
        <p:txBody>
          <a:bodyPr/>
          <a:lstStyle/>
          <a:p>
            <a:pPr/>
            <a:r>
              <a:t>Motivation</a:t>
            </a:r>
          </a:p>
        </p:txBody>
      </p:sp>
      <p:sp>
        <p:nvSpPr>
          <p:cNvPr id="363" name="What is the trend in ad networks used in recent years?…"/>
          <p:cNvSpPr txBox="1"/>
          <p:nvPr>
            <p:ph type="body" idx="14"/>
          </p:nvPr>
        </p:nvSpPr>
        <p:spPr>
          <a:xfrm>
            <a:off x="1275951" y="3733800"/>
            <a:ext cx="21409073" cy="6629400"/>
          </a:xfrm>
          <a:prstGeom prst="rect">
            <a:avLst/>
          </a:prstGeom>
        </p:spPr>
        <p:txBody>
          <a:bodyPr/>
          <a:lstStyle/>
          <a:p>
            <a:pPr marL="740833" indent="-740833">
              <a:buSzPct val="100000"/>
              <a:buAutoNum type="arabicPeriod" startAt="1"/>
              <a:defRPr sz="4400"/>
            </a:pPr>
            <a:r>
              <a:t>What is the trend in ad networks used in recent years?</a:t>
            </a:r>
          </a:p>
          <a:p>
            <a:pPr/>
          </a:p>
          <a:p>
            <a:pPr marL="740833" indent="-740833">
              <a:buSzPct val="100000"/>
              <a:buAutoNum type="arabicPeriod" startAt="2"/>
              <a:defRPr sz="4400"/>
            </a:pPr>
            <a:r>
              <a:t>Can in-app advertising jeopardize user experience？</a:t>
            </a:r>
          </a:p>
          <a:p>
            <a:pPr/>
          </a:p>
          <a:p>
            <a:pPr marL="740833" indent="-740833">
              <a:buSzPct val="100000"/>
              <a:buAutoNum type="arabicPeriod" startAt="3"/>
              <a:defRPr sz="4400"/>
            </a:pPr>
            <a:r>
              <a:t>Are there any patterns in different co-existed ad types within the same app?</a:t>
            </a:r>
          </a:p>
          <a:p>
            <a:pPr/>
          </a:p>
          <a:p>
            <a:pPr marL="740833" indent="-740833">
              <a:buSzPct val="100000"/>
              <a:buAutoNum type="arabicPeriod" startAt="4"/>
              <a:defRPr sz="4400"/>
            </a:pPr>
            <a:r>
              <a:t>How many ad networks within an app can be considered as acceptable to users?</a:t>
            </a:r>
          </a:p>
          <a:p>
            <a:pPr/>
          </a:p>
          <a:p>
            <a:pPr marL="740833" indent="-740833">
              <a:buSzPct val="100000"/>
              <a:buAutoNum type="arabicPeriod" startAt="5"/>
              <a:defRPr sz="4400"/>
            </a:pPr>
            <a:r>
              <a:t>What are the popular ad types? What are the ad types that user are more likely to tolerate?</a:t>
            </a:r>
          </a:p>
        </p:txBody>
      </p:sp>
      <p:sp>
        <p:nvSpPr>
          <p:cNvPr id="364" name="What is the best ad practice in a free app?"/>
          <p:cNvSpPr txBox="1"/>
          <p:nvPr/>
        </p:nvSpPr>
        <p:spPr>
          <a:xfrm>
            <a:off x="1120460" y="2416895"/>
            <a:ext cx="12350801" cy="8205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solidFill>
                  <a:srgbClr val="53585F"/>
                </a:solidFill>
              </a:defRPr>
            </a:lvl1pPr>
          </a:lstStyle>
          <a:p>
            <a:pPr/>
            <a:r>
              <a:t>What is the best ad practice in a free app?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3"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形状"/>
          <p:cNvSpPr/>
          <p:nvPr/>
        </p:nvSpPr>
        <p:spPr>
          <a:xfrm>
            <a:off x="2312101" y="626603"/>
            <a:ext cx="10662039" cy="131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005" y="0"/>
                </a:lnTo>
                <a:lnTo>
                  <a:pt x="21600" y="21600"/>
                </a:lnTo>
                <a:lnTo>
                  <a:pt x="0" y="21600"/>
                </a:lnTo>
                <a:lnTo>
                  <a:pt x="0" y="0"/>
                </a:lnTo>
                <a:close/>
              </a:path>
            </a:pathLst>
          </a:custGeom>
          <a:gradFill>
            <a:gsLst>
              <a:gs pos="0">
                <a:schemeClr val="accent1">
                  <a:lumOff val="13529"/>
                  <a:alpha val="50000"/>
                </a:schemeClr>
              </a:gs>
              <a:gs pos="100000">
                <a:srgbClr val="FFFFFF">
                  <a:alpha val="50000"/>
                </a:srgbClr>
              </a:gs>
            </a:gsLst>
            <a:lin ang="10437305"/>
          </a:gra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369" name="Contributions"/>
          <p:cNvSpPr txBox="1"/>
          <p:nvPr>
            <p:ph type="body" idx="13"/>
          </p:nvPr>
        </p:nvSpPr>
        <p:spPr>
          <a:prstGeom prst="rect">
            <a:avLst/>
          </a:prstGeom>
        </p:spPr>
        <p:txBody>
          <a:bodyPr/>
          <a:lstStyle/>
          <a:p>
            <a:pPr/>
            <a:r>
              <a:t>Contributions</a:t>
            </a:r>
          </a:p>
        </p:txBody>
      </p:sp>
      <p:sp>
        <p:nvSpPr>
          <p:cNvPr id="370" name="Our research makes the following contributions:"/>
          <p:cNvSpPr txBox="1"/>
          <p:nvPr/>
        </p:nvSpPr>
        <p:spPr>
          <a:xfrm>
            <a:off x="1120460" y="2416895"/>
            <a:ext cx="14279576" cy="8205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solidFill>
                  <a:srgbClr val="53585F"/>
                </a:solidFill>
              </a:defRPr>
            </a:lvl1pPr>
          </a:lstStyle>
          <a:p>
            <a:pPr/>
            <a:r>
              <a:t>Our research makes the following contributions: </a:t>
            </a:r>
          </a:p>
        </p:txBody>
      </p:sp>
      <p:sp>
        <p:nvSpPr>
          <p:cNvPr id="371" name="To the best of our knowledge, we are the first to provide practical guidelines for mobile developers to monetize their apps through third-party in-app advertising.…"/>
          <p:cNvSpPr txBox="1"/>
          <p:nvPr/>
        </p:nvSpPr>
        <p:spPr>
          <a:xfrm>
            <a:off x="1275951" y="3975100"/>
            <a:ext cx="21409073" cy="54453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740833" indent="-740833" algn="l">
              <a:buSzPct val="100000"/>
              <a:buAutoNum type="arabicPeriod" startAt="1"/>
              <a:defRPr b="0" sz="4400">
                <a:solidFill>
                  <a:srgbClr val="434343"/>
                </a:solidFill>
              </a:defRPr>
            </a:pPr>
            <a:r>
              <a:t>To the best of our knowledge, we are the </a:t>
            </a:r>
            <a:r>
              <a:rPr b="1" i="1"/>
              <a:t>first</a:t>
            </a:r>
            <a:r>
              <a:t> to provide practical guidelines for mobile developers to monetize their apps through third-party in-app advertising.</a:t>
            </a:r>
          </a:p>
          <a:p>
            <a:pPr algn="l">
              <a:defRPr b="0" sz="4400">
                <a:solidFill>
                  <a:srgbClr val="434343"/>
                </a:solidFill>
              </a:defRPr>
            </a:pPr>
          </a:p>
          <a:p>
            <a:pPr marL="740833" indent="-740833" algn="l">
              <a:buSzPct val="100000"/>
              <a:buAutoNum type="arabicPeriod" startAt="2"/>
              <a:defRPr b="0" sz="4400">
                <a:solidFill>
                  <a:srgbClr val="434343"/>
                </a:solidFill>
              </a:defRPr>
            </a:pPr>
            <a:r>
              <a:t>We are the</a:t>
            </a:r>
            <a:r>
              <a:rPr b="1" i="1"/>
              <a:t> first</a:t>
            </a:r>
            <a:r>
              <a:t> to measure third-party in-app advertising in Android apps at API granularity.</a:t>
            </a:r>
          </a:p>
          <a:p>
            <a:pPr algn="l">
              <a:defRPr b="0" sz="4400">
                <a:solidFill>
                  <a:srgbClr val="434343"/>
                </a:solidFill>
              </a:defRPr>
            </a:pPr>
          </a:p>
          <a:p>
            <a:pPr marL="740833" indent="-740833" algn="l">
              <a:buSzPct val="100000"/>
              <a:buAutoNum type="arabicPeriod" startAt="3"/>
              <a:defRPr b="0" sz="4400">
                <a:solidFill>
                  <a:srgbClr val="434343"/>
                </a:solidFill>
              </a:defRPr>
            </a:pPr>
            <a:r>
              <a:t>We are the </a:t>
            </a:r>
            <a:r>
              <a:rPr b="1" i="1"/>
              <a:t>first </a:t>
            </a:r>
            <a:r>
              <a:t>to provide a unified classification system for mobile in-app ads, and measure the impact of different ad types on various properties of apps.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1"/>
    </p:bldLst>
  </p:timing>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