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57" r:id="rId4"/>
    <p:sldId id="301" r:id="rId5"/>
    <p:sldId id="287" r:id="rId6"/>
    <p:sldId id="259" r:id="rId7"/>
    <p:sldId id="260" r:id="rId8"/>
    <p:sldId id="261" r:id="rId9"/>
    <p:sldId id="288" r:id="rId10"/>
    <p:sldId id="289" r:id="rId11"/>
    <p:sldId id="262" r:id="rId12"/>
    <p:sldId id="263" r:id="rId13"/>
    <p:sldId id="264" r:id="rId14"/>
    <p:sldId id="265" r:id="rId15"/>
    <p:sldId id="290" r:id="rId16"/>
    <p:sldId id="291" r:id="rId17"/>
    <p:sldId id="292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300" r:id="rId32"/>
    <p:sldId id="299" r:id="rId33"/>
    <p:sldId id="286" r:id="rId3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默认节" id="{AF59326D-EA69-4B8B-80FE-5D7C499E8865}">
          <p14:sldIdLst>
            <p14:sldId id="256"/>
            <p14:sldId id="258"/>
            <p14:sldId id="257"/>
            <p14:sldId id="301"/>
            <p14:sldId id="287"/>
            <p14:sldId id="259"/>
            <p14:sldId id="260"/>
            <p14:sldId id="261"/>
            <p14:sldId id="288"/>
            <p14:sldId id="289"/>
            <p14:sldId id="262"/>
            <p14:sldId id="263"/>
            <p14:sldId id="264"/>
            <p14:sldId id="265"/>
            <p14:sldId id="290"/>
            <p14:sldId id="291"/>
            <p14:sldId id="292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300"/>
            <p14:sldId id="299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4" autoAdjust="0"/>
    <p:restoredTop sz="75149" autoAdjust="0"/>
  </p:normalViewPr>
  <p:slideViewPr>
    <p:cSldViewPr>
      <p:cViewPr varScale="1">
        <p:scale>
          <a:sx n="41" d="100"/>
          <a:sy n="4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C1843-2D87-4F26-B586-7D6366C196BB}" type="datetimeFigureOut">
              <a:rPr lang="zh-CN" altLang="en-US" smtClean="0"/>
              <a:pPr/>
              <a:t>2013/1/18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03265-92E4-464F-8AFC-B49D22D419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792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91847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84906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26771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58898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17536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79518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64002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46930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038560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93927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9901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336119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888912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205987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656361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73303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322677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72542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053794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995803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817101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19803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26966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4450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71692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64808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65045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96416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67971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03265-92E4-464F-8AFC-B49D22D4191F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11433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3D65-1F51-4E2C-A63B-FE18D849D5C2}" type="datetime1">
              <a:rPr lang="zh-CN" altLang="en-US" smtClean="0"/>
              <a:pPr/>
              <a:t>2013/1/18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r>
              <a:rPr lang="en-US" altLang="zh-CN" dirty="0" smtClean="0"/>
              <a:t>/33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0F3C-D7B2-44FE-83D6-DA2F918E020F}" type="datetime1">
              <a:rPr lang="zh-CN" altLang="en-US" smtClean="0"/>
              <a:pPr/>
              <a:t>2013/1/18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r>
              <a:rPr lang="en-US" altLang="zh-CN" dirty="0" smtClean="0"/>
              <a:t>/33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5E00-5319-4673-840F-F83F2A6865CA}" type="datetime1">
              <a:rPr lang="zh-CN" altLang="en-US" smtClean="0"/>
              <a:pPr/>
              <a:t>2013/1/18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r>
              <a:rPr lang="en-US" altLang="zh-CN" dirty="0" smtClean="0"/>
              <a:t>/33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7947-8B74-43DA-B734-282C0F637846}" type="datetime1">
              <a:rPr lang="zh-CN" altLang="en-US" smtClean="0"/>
              <a:pPr/>
              <a:t>2013/1/18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r>
              <a:rPr lang="en-US" altLang="zh-CN" dirty="0" smtClean="0"/>
              <a:t>/33</a:t>
            </a:r>
            <a:endParaRPr lang="zh-CN" altLang="en-US" dirty="0"/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>
            <a:off x="467544" y="1412776"/>
            <a:ext cx="8208912" cy="0"/>
          </a:xfrm>
          <a:prstGeom prst="line">
            <a:avLst/>
          </a:prstGeom>
          <a:noFill/>
          <a:ln w="762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/>
          <a:lstStyle>
            <a:defPPr>
              <a:defRPr lang="zh-CN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defRPr kumimoji="1" sz="3200" kern="1200">
                <a:solidFill>
                  <a:schemeClr val="tx1"/>
                </a:solidFill>
                <a:latin typeface="Arial Narrow" pitchFamily="34" charset="0"/>
                <a:ea typeface="黑体" pitchFamily="2" charset="-122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defRPr kumimoji="1" sz="3200" kern="1200">
                <a:solidFill>
                  <a:schemeClr val="tx1"/>
                </a:solidFill>
                <a:latin typeface="Arial Narrow" pitchFamily="34" charset="0"/>
                <a:ea typeface="黑体" pitchFamily="2" charset="-122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defRPr kumimoji="1" sz="3200" kern="1200">
                <a:solidFill>
                  <a:schemeClr val="tx1"/>
                </a:solidFill>
                <a:latin typeface="Arial Narrow" pitchFamily="34" charset="0"/>
                <a:ea typeface="黑体" pitchFamily="2" charset="-122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defRPr kumimoji="1" sz="3200" kern="1200">
                <a:solidFill>
                  <a:schemeClr val="tx1"/>
                </a:solidFill>
                <a:latin typeface="Arial Narrow" pitchFamily="34" charset="0"/>
                <a:ea typeface="黑体" pitchFamily="2" charset="-122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defRPr kumimoji="1" sz="3200" kern="1200">
                <a:solidFill>
                  <a:schemeClr val="tx1"/>
                </a:solidFill>
                <a:latin typeface="Arial Narrow" pitchFamily="34" charset="0"/>
                <a:ea typeface="黑体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Arial Narrow" pitchFamily="34" charset="0"/>
                <a:ea typeface="黑体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Arial Narrow" pitchFamily="34" charset="0"/>
                <a:ea typeface="黑体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Arial Narrow" pitchFamily="34" charset="0"/>
                <a:ea typeface="黑体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Arial Narrow" pitchFamily="34" charset="0"/>
                <a:ea typeface="黑体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D0C9-858D-402C-BA85-959702AAE0B2}" type="datetime1">
              <a:rPr lang="zh-CN" altLang="en-US" smtClean="0"/>
              <a:pPr/>
              <a:t>2013/1/18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r>
              <a:rPr lang="en-US" altLang="zh-CN" dirty="0" smtClean="0"/>
              <a:t>/33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C8C9-2406-4E7E-83D4-A1EF58E46B1D}" type="datetime1">
              <a:rPr lang="zh-CN" altLang="en-US" smtClean="0"/>
              <a:pPr/>
              <a:t>2013/1/18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r>
              <a:rPr lang="en-US" altLang="zh-CN" dirty="0" smtClean="0"/>
              <a:t>/33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B39D-F3C7-48FF-B30F-EA1D1D93A48E}" type="datetime1">
              <a:rPr lang="zh-CN" altLang="en-US" smtClean="0"/>
              <a:pPr/>
              <a:t>2013/1/18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r>
              <a:rPr lang="en-US" altLang="zh-CN" dirty="0" smtClean="0"/>
              <a:t>/33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B50F6-46DB-4013-8B24-2CFA3E80DB3A}" type="datetime1">
              <a:rPr lang="zh-CN" altLang="en-US" smtClean="0"/>
              <a:pPr/>
              <a:t>2013/1/18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r>
              <a:rPr lang="en-US" altLang="zh-CN" dirty="0" smtClean="0"/>
              <a:t>/33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A236-251F-4A37-9047-A50312EB786D}" type="datetime1">
              <a:rPr lang="zh-CN" altLang="en-US" smtClean="0"/>
              <a:pPr/>
              <a:t>2013/1/18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r>
              <a:rPr lang="en-US" altLang="zh-CN" dirty="0" smtClean="0"/>
              <a:t>/33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1AB7-FD06-4181-873E-1DA34471A363}" type="datetime1">
              <a:rPr lang="zh-CN" altLang="en-US" smtClean="0"/>
              <a:pPr/>
              <a:t>2013/1/18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r>
              <a:rPr lang="en-US" altLang="zh-CN" dirty="0" smtClean="0"/>
              <a:t>/33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435-001B-47AD-AA12-59612418DE74}" type="datetime1">
              <a:rPr lang="zh-CN" altLang="en-US" smtClean="0"/>
              <a:pPr/>
              <a:t>2013/1/18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r>
              <a:rPr lang="en-US" altLang="zh-CN" dirty="0" smtClean="0"/>
              <a:t>/33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78392-BB12-47F4-85F6-1962C6B28ADA}" type="datetime1">
              <a:rPr lang="zh-CN" altLang="en-US" smtClean="0"/>
              <a:pPr/>
              <a:t>2013/1/18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r>
              <a:rPr lang="en-US" altLang="zh-CN" dirty="0" smtClean="0"/>
              <a:t>/33</a:t>
            </a:r>
            <a:endParaRPr lang="zh-CN" altLang="en-US" dirty="0"/>
          </a:p>
        </p:txBody>
      </p:sp>
      <p:pic>
        <p:nvPicPr>
          <p:cNvPr id="7" name="Picture 2" descr="D:\images\Tsinghua badge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043608" cy="103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On Pending Interest Table in Named Data Networking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488832" cy="2207096"/>
          </a:xfrm>
        </p:spPr>
        <p:txBody>
          <a:bodyPr/>
          <a:lstStyle/>
          <a:p>
            <a:r>
              <a:rPr lang="en-US" altLang="zh-CN" b="1" dirty="0" err="1" smtClean="0"/>
              <a:t>Huichen</a:t>
            </a:r>
            <a:r>
              <a:rPr lang="en-US" altLang="zh-CN" b="1" dirty="0" smtClean="0"/>
              <a:t> Dai</a:t>
            </a:r>
            <a:r>
              <a:rPr lang="en-US" altLang="zh-CN" dirty="0" smtClean="0"/>
              <a:t>, </a:t>
            </a:r>
            <a:r>
              <a:rPr lang="de-DE" altLang="zh-CN" dirty="0"/>
              <a:t>Bin </a:t>
            </a:r>
            <a:r>
              <a:rPr lang="de-DE" altLang="zh-CN" dirty="0" smtClean="0"/>
              <a:t>Liu, Yan </a:t>
            </a:r>
            <a:r>
              <a:rPr lang="de-DE" altLang="zh-CN" dirty="0" smtClean="0"/>
              <a:t>Chen*, </a:t>
            </a:r>
            <a:r>
              <a:rPr lang="de-DE" altLang="zh-CN" dirty="0"/>
              <a:t>Yi </a:t>
            </a:r>
            <a:r>
              <a:rPr lang="de-DE" altLang="zh-CN" dirty="0" smtClean="0"/>
              <a:t>Wang</a:t>
            </a:r>
            <a:endParaRPr lang="en-US" altLang="zh-CN" dirty="0" smtClean="0"/>
          </a:p>
          <a:p>
            <a:r>
              <a:rPr lang="en-US" altLang="zh-CN" dirty="0" smtClean="0"/>
              <a:t>Tsinghua University, </a:t>
            </a:r>
            <a:r>
              <a:rPr lang="en-US" altLang="zh-CN" dirty="0" smtClean="0"/>
              <a:t>China</a:t>
            </a:r>
          </a:p>
          <a:p>
            <a:r>
              <a:rPr lang="en-US" altLang="zh-CN" dirty="0" smtClean="0"/>
              <a:t>*</a:t>
            </a:r>
            <a:r>
              <a:rPr lang="en-US" altLang="zh-CN" smtClean="0"/>
              <a:t>Northwestern University, USA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749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4800" dirty="0" smtClean="0"/>
              <a:t>No NDN deployment;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800" dirty="0" smtClean="0"/>
              <a:t>No data;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4800" dirty="0" smtClean="0"/>
              <a:t>No PIT;</a:t>
            </a:r>
            <a:endParaRPr lang="zh-CN" altLang="en-US" sz="48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83834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 fresh look at NDN (1/2)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                                                 </a:t>
            </a:r>
            <a:r>
              <a:rPr lang="en-US" altLang="zh-CN" sz="2400" dirty="0" smtClean="0"/>
              <a:t>-- from application perspective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NDN better satisfies the requirements of users:</a:t>
            </a:r>
            <a:endParaRPr lang="en-US" altLang="zh-CN" dirty="0"/>
          </a:p>
          <a:p>
            <a:pPr lvl="1"/>
            <a:r>
              <a:rPr lang="en-US" altLang="zh-CN" dirty="0" smtClean="0"/>
              <a:t>browsing web pages, </a:t>
            </a:r>
          </a:p>
          <a:p>
            <a:pPr lvl="1"/>
            <a:r>
              <a:rPr lang="en-US" altLang="zh-CN" dirty="0"/>
              <a:t>watching </a:t>
            </a:r>
            <a:r>
              <a:rPr lang="en-US" altLang="zh-CN" dirty="0" smtClean="0"/>
              <a:t>videos, </a:t>
            </a:r>
          </a:p>
          <a:p>
            <a:pPr lvl="1"/>
            <a:r>
              <a:rPr lang="en-US" altLang="zh-CN" dirty="0"/>
              <a:t>sharing files, </a:t>
            </a:r>
            <a:r>
              <a:rPr lang="en-US" altLang="zh-CN" dirty="0" smtClean="0"/>
              <a:t>etc.</a:t>
            </a:r>
          </a:p>
          <a:p>
            <a:r>
              <a:rPr lang="en-US" altLang="zh-CN" dirty="0" smtClean="0"/>
              <a:t>Users demand the same network applications, </a:t>
            </a:r>
            <a:r>
              <a:rPr lang="en-US" altLang="zh-CN" dirty="0"/>
              <a:t>but </a:t>
            </a:r>
            <a:r>
              <a:rPr lang="en-US" altLang="zh-CN" dirty="0" smtClean="0"/>
              <a:t>require different implementations in NDN.</a:t>
            </a:r>
          </a:p>
          <a:p>
            <a:r>
              <a:rPr lang="en-US" altLang="zh-CN" dirty="0" smtClean="0"/>
              <a:t>The PIT entries are consumed by application-triggered requests.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4259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A fresh look on </a:t>
            </a:r>
            <a:r>
              <a:rPr lang="en-US" altLang="zh-CN" dirty="0" smtClean="0"/>
              <a:t>NDN </a:t>
            </a:r>
            <a:r>
              <a:rPr lang="en-US" altLang="zh-CN" dirty="0"/>
              <a:t>(1/2)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3200" dirty="0" smtClean="0"/>
              <a:t>                             </a:t>
            </a:r>
            <a:r>
              <a:rPr lang="en-US" altLang="zh-CN" sz="2400" dirty="0" smtClean="0"/>
              <a:t>-- PIT entry filled by app-triggered Interests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sample PIT: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95736" y="2780928"/>
            <a:ext cx="295232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Content name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48064" y="2780928"/>
            <a:ext cx="13681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Interface list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2319263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PIT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2195736" y="3140968"/>
            <a:ext cx="295232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com/</a:t>
            </a:r>
            <a:r>
              <a:rPr lang="en-US" altLang="zh-CN" dirty="0" err="1">
                <a:solidFill>
                  <a:schemeClr val="tx1"/>
                </a:solidFill>
              </a:rPr>
              <a:t>google</a:t>
            </a:r>
            <a:r>
              <a:rPr lang="en-US" altLang="zh-CN" dirty="0">
                <a:solidFill>
                  <a:schemeClr val="tx1"/>
                </a:solidFill>
              </a:rPr>
              <a:t>/maps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8064" y="3140968"/>
            <a:ext cx="13681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95736" y="3501008"/>
            <a:ext cx="295232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com/</a:t>
            </a:r>
            <a:r>
              <a:rPr lang="en-US" altLang="zh-CN" dirty="0" err="1">
                <a:solidFill>
                  <a:schemeClr val="tx1"/>
                </a:solidFill>
              </a:rPr>
              <a:t>google</a:t>
            </a:r>
            <a:r>
              <a:rPr lang="en-US" altLang="zh-CN" dirty="0">
                <a:solidFill>
                  <a:schemeClr val="tx1"/>
                </a:solidFill>
              </a:rPr>
              <a:t>/scholar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48064" y="3501008"/>
            <a:ext cx="13681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95736" y="3861048"/>
            <a:ext cx="295232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Avatar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148064" y="3861048"/>
            <a:ext cx="13681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195736" y="4221088"/>
            <a:ext cx="295017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parc.com/</a:t>
            </a:r>
            <a:r>
              <a:rPr lang="en-US" altLang="zh-CN" dirty="0" err="1">
                <a:solidFill>
                  <a:schemeClr val="tx1"/>
                </a:solidFill>
              </a:rPr>
              <a:t>email_service</a:t>
            </a:r>
            <a:r>
              <a:rPr lang="en-US" altLang="zh-CN" dirty="0">
                <a:solidFill>
                  <a:schemeClr val="tx1"/>
                </a:solidFill>
              </a:rPr>
              <a:t>/van/example@gmail.com/123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145906" y="4221088"/>
            <a:ext cx="136815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5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195736" y="4941168"/>
            <a:ext cx="295232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……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148064" y="4941168"/>
            <a:ext cx="13681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……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右大括号 16"/>
          <p:cNvSpPr/>
          <p:nvPr/>
        </p:nvSpPr>
        <p:spPr>
          <a:xfrm>
            <a:off x="6660232" y="3140968"/>
            <a:ext cx="144016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右大括号 17"/>
          <p:cNvSpPr/>
          <p:nvPr/>
        </p:nvSpPr>
        <p:spPr>
          <a:xfrm>
            <a:off x="6660232" y="3884421"/>
            <a:ext cx="144016" cy="3132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右大括号 18"/>
          <p:cNvSpPr/>
          <p:nvPr/>
        </p:nvSpPr>
        <p:spPr>
          <a:xfrm>
            <a:off x="6660232" y="4221088"/>
            <a:ext cx="144016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948264" y="3337247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HTTP Interest</a:t>
            </a:r>
            <a:endParaRPr lang="zh-CN" alt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948264" y="3867909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P2P Interest</a:t>
            </a:r>
            <a:endParaRPr lang="zh-CN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4411851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Email Interest</a:t>
            </a:r>
            <a:endParaRPr lang="zh-CN" alt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11560" y="5589240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The applications do not change, solve the problems from the application perspective!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26" name="灯片编号占位符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208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 smtClean="0"/>
              <a:t>Apps </a:t>
            </a:r>
            <a:r>
              <a:rPr lang="en-US" altLang="zh-CN" sz="4000" dirty="0"/>
              <a:t>from IP </a:t>
            </a:r>
            <a:r>
              <a:rPr lang="en-US" altLang="zh-CN" sz="4000" dirty="0" smtClean="0"/>
              <a:t>to </a:t>
            </a:r>
            <a:r>
              <a:rPr lang="en-US" altLang="zh-CN" sz="4000" dirty="0"/>
              <a:t>NDN </a:t>
            </a:r>
            <a:r>
              <a:rPr lang="en-US" altLang="zh-CN" sz="4000" dirty="0" smtClean="0"/>
              <a:t>(1/5)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Major Internet applications: </a:t>
            </a:r>
          </a:p>
          <a:p>
            <a:pPr lvl="1"/>
            <a:r>
              <a:rPr lang="en-US" altLang="zh-CN" dirty="0" smtClean="0"/>
              <a:t>HTTP</a:t>
            </a:r>
            <a:r>
              <a:rPr lang="en-US" altLang="zh-CN" dirty="0"/>
              <a:t>, FTP, P2P, Email, Online </a:t>
            </a:r>
            <a:r>
              <a:rPr lang="en-US" altLang="zh-CN" dirty="0" smtClean="0"/>
              <a:t>games, </a:t>
            </a:r>
            <a:r>
              <a:rPr lang="en-US" altLang="zh-CN" dirty="0"/>
              <a:t>Streaming </a:t>
            </a:r>
            <a:r>
              <a:rPr lang="en-US" altLang="zh-CN" dirty="0" smtClean="0"/>
              <a:t>media, </a:t>
            </a:r>
            <a:r>
              <a:rPr lang="en-US" altLang="zh-CN" dirty="0"/>
              <a:t>Instant </a:t>
            </a:r>
            <a:r>
              <a:rPr lang="en-US" altLang="zh-CN" dirty="0" smtClean="0"/>
              <a:t>messaging, etc.</a:t>
            </a:r>
          </a:p>
          <a:p>
            <a:r>
              <a:rPr lang="en-US" altLang="zh-CN" dirty="0" smtClean="0"/>
              <a:t>Implement these applications using NDN’s request-driven communication model.</a:t>
            </a:r>
          </a:p>
          <a:p>
            <a:r>
              <a:rPr lang="en-US" altLang="zh-CN" dirty="0" smtClean="0"/>
              <a:t>Afterwards, examine how these applications construct and destruct PIT entries.</a:t>
            </a:r>
          </a:p>
          <a:p>
            <a:r>
              <a:rPr lang="en-US" altLang="zh-CN" dirty="0" smtClean="0"/>
              <a:t>HTTP/1.1 as an example.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390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Apps from IP to </a:t>
            </a:r>
            <a:r>
              <a:rPr lang="en-US" altLang="zh-CN" dirty="0" smtClean="0"/>
              <a:t>NDN -- HTTP (</a:t>
            </a:r>
            <a:r>
              <a:rPr lang="en-US" altLang="zh-CN" dirty="0"/>
              <a:t>2/5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request/response </a:t>
            </a:r>
            <a:r>
              <a:rPr lang="en-US" altLang="zh-CN" dirty="0" smtClean="0"/>
              <a:t>protocol;</a:t>
            </a:r>
          </a:p>
          <a:p>
            <a:pPr lvl="1"/>
            <a:r>
              <a:rPr lang="en-US" altLang="zh-CN" sz="2400" dirty="0"/>
              <a:t>A client </a:t>
            </a:r>
            <a:r>
              <a:rPr lang="en-US" altLang="zh-CN" sz="2400" dirty="0" smtClean="0"/>
              <a:t>sends a </a:t>
            </a:r>
            <a:r>
              <a:rPr lang="en-US" altLang="zh-CN" sz="2400" dirty="0"/>
              <a:t>request </a:t>
            </a:r>
            <a:r>
              <a:rPr lang="en-US" altLang="zh-CN" sz="2400" dirty="0" smtClean="0"/>
              <a:t>over </a:t>
            </a:r>
            <a:r>
              <a:rPr lang="en-US" altLang="zh-CN" sz="2400" dirty="0"/>
              <a:t>a connection to a </a:t>
            </a:r>
            <a:r>
              <a:rPr lang="en-US" altLang="zh-CN" sz="2400" dirty="0" smtClean="0"/>
              <a:t>server, </a:t>
            </a:r>
          </a:p>
          <a:p>
            <a:pPr lvl="1"/>
            <a:r>
              <a:rPr lang="en-US" altLang="zh-CN" sz="2400" dirty="0"/>
              <a:t>The server responds with a </a:t>
            </a:r>
            <a:r>
              <a:rPr lang="en-US" altLang="zh-CN" sz="2400" dirty="0" smtClean="0"/>
              <a:t>message.</a:t>
            </a:r>
          </a:p>
          <a:p>
            <a:r>
              <a:rPr lang="en-US" altLang="zh-CN" sz="2800" dirty="0" smtClean="0"/>
              <a:t>HTTP/1.1 </a:t>
            </a:r>
            <a:r>
              <a:rPr lang="en-US" altLang="zh-CN" sz="2800" dirty="0"/>
              <a:t>adopts Persistent </a:t>
            </a:r>
            <a:r>
              <a:rPr lang="en-US" altLang="zh-CN" sz="2800" dirty="0" smtClean="0"/>
              <a:t>Connections:</a:t>
            </a:r>
          </a:p>
          <a:p>
            <a:pPr lvl="1"/>
            <a:r>
              <a:rPr lang="en-US" altLang="zh-CN" sz="2400" dirty="0" smtClean="0"/>
              <a:t>HTTP </a:t>
            </a:r>
            <a:r>
              <a:rPr lang="en-US" altLang="zh-CN" sz="2400" dirty="0"/>
              <a:t>requests and responses can be pipelined on a connection</a:t>
            </a:r>
            <a:r>
              <a:rPr lang="en-US" altLang="zh-CN" sz="2400" dirty="0" smtClean="0"/>
              <a:t>.</a:t>
            </a:r>
          </a:p>
          <a:p>
            <a:r>
              <a:rPr lang="en-US" altLang="zh-CN" dirty="0" smtClean="0"/>
              <a:t>Simplest Case:</a:t>
            </a:r>
          </a:p>
          <a:p>
            <a:pPr lvl="1"/>
            <a:endParaRPr lang="zh-CN" altLang="en-US" sz="20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941168"/>
            <a:ext cx="4536504" cy="1165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4027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Apps from IP to NDN </a:t>
            </a:r>
            <a:r>
              <a:rPr lang="en-US" altLang="zh-CN" dirty="0" smtClean="0"/>
              <a:t>-- HTTP(3/5</a:t>
            </a:r>
            <a:r>
              <a:rPr lang="en-US" altLang="zh-CN" dirty="0"/>
              <a:t>)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altLang="zh-CN" dirty="0"/>
                  <a:t>However, the actual case is complicated</a:t>
                </a:r>
                <a:r>
                  <a:rPr lang="en-US" altLang="zh-CN" dirty="0" smtClean="0"/>
                  <a:t>.</a:t>
                </a:r>
              </a:p>
              <a:p>
                <a:r>
                  <a:rPr lang="en-US" altLang="zh-CN" dirty="0" smtClean="0"/>
                  <a:t>For HTTP Response:</a:t>
                </a:r>
              </a:p>
              <a:p>
                <a:pPr lvl="1"/>
                <a:r>
                  <a:rPr lang="en-US" altLang="zh-CN" sz="2400" dirty="0"/>
                  <a:t>HTTP response divided into multiple Data packets due to the </a:t>
                </a:r>
                <a:r>
                  <a:rPr lang="en-US" altLang="zh-CN" sz="2400" dirty="0" smtClean="0"/>
                  <a:t>MTU,</a:t>
                </a:r>
              </a:p>
              <a:p>
                <a:pPr lvl="1"/>
                <a:endParaRPr lang="en-US" altLang="zh-CN" sz="2400" dirty="0"/>
              </a:p>
              <a:p>
                <a:pPr lvl="1"/>
                <a:endParaRPr lang="en-US" altLang="zh-CN" sz="2400" dirty="0" smtClean="0"/>
              </a:p>
              <a:p>
                <a:pPr lvl="1"/>
                <a:endParaRPr lang="en-US" altLang="zh-CN" sz="2400" dirty="0"/>
              </a:p>
              <a:p>
                <a:pPr lvl="1"/>
                <a:endParaRPr lang="en-US" altLang="zh-CN" sz="2400" dirty="0" smtClean="0"/>
              </a:p>
              <a:p>
                <a:pPr lvl="1"/>
                <a:r>
                  <a:rPr lang="en-US" altLang="zh-CN" sz="2400" dirty="0" smtClean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400" dirty="0"/>
                  <a:t> </a:t>
                </a:r>
                <a:r>
                  <a:rPr lang="en-US" altLang="zh-CN" sz="2400" dirty="0" smtClean="0"/>
                  <a:t>the corresponding </a:t>
                </a:r>
                <a:r>
                  <a:rPr lang="en-US" altLang="zh-CN" sz="2400" dirty="0"/>
                  <a:t>PIT entry is created, and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sz="2400" dirty="0"/>
                  <a:t> the entry is </a:t>
                </a:r>
                <a:r>
                  <a:rPr lang="en-US" altLang="zh-CN" sz="2400" dirty="0" smtClean="0"/>
                  <a:t>removed,</a:t>
                </a:r>
              </a:p>
              <a:p>
                <a:pPr lvl="1"/>
                <a:r>
                  <a:rPr lang="en-US" altLang="zh-CN" sz="2400" dirty="0" smtClean="0"/>
                  <a:t> </a:t>
                </a:r>
                <a:r>
                  <a:rPr lang="en-US" altLang="zh-CN" sz="2400" dirty="0"/>
                  <a:t>Entry Lifetime: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altLang="zh-CN" sz="24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zh-CN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N" sz="24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400" dirty="0" smtClean="0"/>
                  <a:t>.</a:t>
                </a:r>
                <a:endParaRPr lang="zh-CN" altLang="en-US" sz="2400" dirty="0"/>
              </a:p>
              <a:p>
                <a:pPr lvl="1"/>
                <a:endParaRPr lang="zh-CN" altLang="en-US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1481" t="-2695" r="-2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2974" y="3284984"/>
            <a:ext cx="569533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76931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Apps from IP to NDN -- </a:t>
            </a:r>
            <a:r>
              <a:rPr lang="en-US" altLang="zh-CN" dirty="0" smtClean="0"/>
              <a:t>HTTP(4/5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HTTP Request:</a:t>
            </a:r>
          </a:p>
          <a:p>
            <a:pPr lvl="1"/>
            <a:r>
              <a:rPr lang="en-US" altLang="zh-CN" dirty="0"/>
              <a:t>HTTP requests can </a:t>
            </a:r>
            <a:r>
              <a:rPr lang="en-US" altLang="zh-CN" dirty="0" smtClean="0"/>
              <a:t>be divide </a:t>
            </a:r>
            <a:r>
              <a:rPr lang="en-US" altLang="zh-CN" dirty="0"/>
              <a:t>into different </a:t>
            </a:r>
            <a:r>
              <a:rPr lang="en-US" altLang="zh-CN" dirty="0" smtClean="0"/>
              <a:t>categories, including GET, HEAD, POST, PUT, DELETE, TRACE;</a:t>
            </a:r>
          </a:p>
          <a:p>
            <a:pPr lvl="1"/>
            <a:r>
              <a:rPr lang="en-US" altLang="zh-CN" dirty="0" smtClean="0"/>
              <a:t>GET, HEAD – </a:t>
            </a:r>
            <a:r>
              <a:rPr lang="en-US" altLang="zh-CN" dirty="0" smtClean="0">
                <a:solidFill>
                  <a:srgbClr val="FF0000"/>
                </a:solidFill>
              </a:rPr>
              <a:t>pull</a:t>
            </a:r>
            <a:r>
              <a:rPr lang="en-US" altLang="zh-CN" dirty="0" smtClean="0"/>
              <a:t> data from server;</a:t>
            </a:r>
          </a:p>
          <a:p>
            <a:pPr lvl="1"/>
            <a:r>
              <a:rPr lang="en-US" altLang="zh-CN" dirty="0" smtClean="0"/>
              <a:t>POST, PUT – </a:t>
            </a:r>
            <a:r>
              <a:rPr lang="en-US" altLang="zh-CN" dirty="0" smtClean="0">
                <a:solidFill>
                  <a:srgbClr val="FF0000"/>
                </a:solidFill>
              </a:rPr>
              <a:t>push</a:t>
            </a:r>
            <a:r>
              <a:rPr lang="en-US" altLang="zh-CN" dirty="0" smtClean="0"/>
              <a:t> data to server;</a:t>
            </a:r>
          </a:p>
          <a:p>
            <a:pPr lvl="1"/>
            <a:r>
              <a:rPr lang="en-US" altLang="zh-CN" dirty="0" smtClean="0"/>
              <a:t>DELETE, TRACE – </a:t>
            </a:r>
            <a:r>
              <a:rPr lang="en-US" altLang="zh-CN" dirty="0" smtClean="0">
                <a:solidFill>
                  <a:srgbClr val="FF0000"/>
                </a:solidFill>
              </a:rPr>
              <a:t>function calls</a:t>
            </a:r>
            <a:r>
              <a:rPr lang="en-US" altLang="zh-CN" dirty="0" smtClean="0"/>
              <a:t> on the server.</a:t>
            </a:r>
          </a:p>
          <a:p>
            <a:r>
              <a:rPr lang="en-US" altLang="zh-CN" dirty="0" smtClean="0"/>
              <a:t>NDN can only pull data from server.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6342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Apps from IP to NDN -- </a:t>
            </a:r>
            <a:r>
              <a:rPr lang="en-US" altLang="zh-CN" dirty="0" smtClean="0"/>
              <a:t>HTTP(5/5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GET, </a:t>
            </a:r>
            <a:r>
              <a:rPr lang="en-US" altLang="zh-CN" dirty="0" smtClean="0"/>
              <a:t>HEAD – implemented by Interest packet directly;</a:t>
            </a:r>
          </a:p>
          <a:p>
            <a:r>
              <a:rPr lang="en-US" altLang="zh-CN" dirty="0" smtClean="0"/>
              <a:t>Extend the function of Interest packet to accommodate the rest methods; </a:t>
            </a:r>
          </a:p>
          <a:p>
            <a:r>
              <a:rPr lang="en-US" altLang="zh-CN" dirty="0" smtClean="0"/>
              <a:t>POST, PUT – add additional </a:t>
            </a:r>
            <a:r>
              <a:rPr lang="en-US" altLang="zh-CN" dirty="0"/>
              <a:t>data </a:t>
            </a:r>
            <a:r>
              <a:rPr lang="en-US" altLang="zh-CN" dirty="0" smtClean="0"/>
              <a:t>block to the Interest packet </a:t>
            </a:r>
            <a:r>
              <a:rPr lang="en-US" altLang="zh-CN" dirty="0"/>
              <a:t>that contains the content to be pushed </a:t>
            </a:r>
            <a:r>
              <a:rPr lang="en-US" altLang="zh-CN" dirty="0" smtClean="0"/>
              <a:t>to the server;</a:t>
            </a:r>
          </a:p>
          <a:p>
            <a:r>
              <a:rPr lang="en-US" altLang="zh-CN" dirty="0"/>
              <a:t>DELETE, </a:t>
            </a:r>
            <a:r>
              <a:rPr lang="en-US" altLang="zh-CN" dirty="0" smtClean="0"/>
              <a:t>TRACE – extend Interest packet to enable function calls.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528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Measure PIT Size and Access Freq. (1/3)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So far, we have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So we can: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We get data – we quantify PIT size and access frequency by analyzing the NDN trace.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763688" y="2204864"/>
            <a:ext cx="5544616" cy="864096"/>
            <a:chOff x="1763688" y="2564904"/>
            <a:chExt cx="5544616" cy="864096"/>
          </a:xfrm>
        </p:grpSpPr>
        <p:sp>
          <p:nvSpPr>
            <p:cNvPr id="4" name="矩形 3"/>
            <p:cNvSpPr/>
            <p:nvPr/>
          </p:nvSpPr>
          <p:spPr>
            <a:xfrm>
              <a:off x="1763688" y="2564904"/>
              <a:ext cx="1800200" cy="86409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/>
                <a:t>Applications on IP</a:t>
              </a:r>
              <a:endParaRPr lang="zh-CN" altLang="en-US" sz="2400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5508104" y="2564904"/>
              <a:ext cx="1800200" cy="86409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/>
                <a:t>Applications on NDN</a:t>
              </a:r>
              <a:endParaRPr lang="zh-CN" altLang="en-US" sz="2400" dirty="0"/>
            </a:p>
          </p:txBody>
        </p:sp>
        <p:sp>
          <p:nvSpPr>
            <p:cNvPr id="6" name="右箭头 5"/>
            <p:cNvSpPr/>
            <p:nvPr/>
          </p:nvSpPr>
          <p:spPr>
            <a:xfrm>
              <a:off x="3968034" y="2852936"/>
              <a:ext cx="1152128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763688" y="3851756"/>
            <a:ext cx="5544616" cy="873388"/>
            <a:chOff x="1763688" y="3995772"/>
            <a:chExt cx="5544616" cy="873388"/>
          </a:xfrm>
        </p:grpSpPr>
        <p:grpSp>
          <p:nvGrpSpPr>
            <p:cNvPr id="8" name="组合 7"/>
            <p:cNvGrpSpPr/>
            <p:nvPr/>
          </p:nvGrpSpPr>
          <p:grpSpPr>
            <a:xfrm>
              <a:off x="1763688" y="4005064"/>
              <a:ext cx="5544616" cy="864096"/>
              <a:chOff x="1763688" y="2564904"/>
              <a:chExt cx="5544616" cy="864096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1763688" y="2564904"/>
                <a:ext cx="1800200" cy="86409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/>
                  <a:t>IP trace</a:t>
                </a:r>
                <a:endParaRPr lang="zh-CN" altLang="en-US" sz="2400" dirty="0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5508104" y="2564904"/>
                <a:ext cx="1800200" cy="86409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/>
                  <a:t>NDN trace</a:t>
                </a:r>
                <a:endParaRPr lang="zh-CN" altLang="en-US" sz="2400" dirty="0"/>
              </a:p>
            </p:txBody>
          </p:sp>
          <p:sp>
            <p:nvSpPr>
              <p:cNvPr id="11" name="右箭头 10"/>
              <p:cNvSpPr/>
              <p:nvPr/>
            </p:nvSpPr>
            <p:spPr>
              <a:xfrm>
                <a:off x="3968034" y="2852936"/>
                <a:ext cx="1152128" cy="2880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3951830" y="3995772"/>
              <a:ext cx="10522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translate</a:t>
              </a:r>
              <a:endParaRPr lang="zh-CN" altLang="en-US" dirty="0"/>
            </a:p>
          </p:txBody>
        </p:sp>
      </p:grp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2644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Measure PIT Size and Access Freq. </a:t>
            </a:r>
            <a:br>
              <a:rPr lang="en-US" altLang="zh-CN" dirty="0"/>
            </a:br>
            <a:r>
              <a:rPr lang="en-US" altLang="zh-CN" dirty="0" smtClean="0"/>
              <a:t>                                            – Metrics (2/3)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b="1" dirty="0" smtClean="0"/>
              <a:t>Size</a:t>
            </a:r>
            <a:r>
              <a:rPr lang="en-US" altLang="zh-CN" dirty="0" smtClean="0"/>
              <a:t>: the number of PIT entries at each snapshot by examining the lifetime of each PIT entry.</a:t>
            </a:r>
          </a:p>
          <a:p>
            <a:r>
              <a:rPr lang="en-US" altLang="zh-CN" b="1" dirty="0"/>
              <a:t>Lookup frequency</a:t>
            </a:r>
            <a:r>
              <a:rPr lang="en-US" altLang="zh-CN" dirty="0"/>
              <a:t>: </a:t>
            </a:r>
            <a:r>
              <a:rPr lang="en-US" altLang="zh-CN" dirty="0" smtClean="0"/>
              <a:t>the # of Data packets </a:t>
            </a:r>
            <a:r>
              <a:rPr lang="en-US" altLang="zh-CN" dirty="0"/>
              <a:t>(excluding the last </a:t>
            </a:r>
            <a:r>
              <a:rPr lang="en-US" altLang="zh-CN" dirty="0" smtClean="0"/>
              <a:t>Data </a:t>
            </a:r>
            <a:r>
              <a:rPr lang="en-US" altLang="zh-CN" dirty="0"/>
              <a:t>of a request/response pair) arrive </a:t>
            </a:r>
            <a:r>
              <a:rPr lang="en-US" altLang="zh-CN" dirty="0" smtClean="0"/>
              <a:t>per second;</a:t>
            </a:r>
            <a:endParaRPr lang="en-US" altLang="zh-CN" dirty="0"/>
          </a:p>
          <a:p>
            <a:r>
              <a:rPr lang="en-US" altLang="zh-CN" b="1" dirty="0" smtClean="0"/>
              <a:t>Insert</a:t>
            </a:r>
            <a:r>
              <a:rPr lang="en-US" altLang="zh-CN" dirty="0" smtClean="0"/>
              <a:t> </a:t>
            </a:r>
            <a:r>
              <a:rPr lang="en-US" altLang="zh-CN" b="1" dirty="0" smtClean="0"/>
              <a:t>frequency</a:t>
            </a:r>
            <a:r>
              <a:rPr lang="en-US" altLang="zh-CN" dirty="0" smtClean="0"/>
              <a:t>: the # of emerging </a:t>
            </a:r>
            <a:r>
              <a:rPr lang="en-US" altLang="zh-CN" dirty="0" err="1" smtClean="0"/>
              <a:t>biflows</a:t>
            </a:r>
            <a:r>
              <a:rPr lang="en-US" altLang="zh-CN" dirty="0" smtClean="0"/>
              <a:t> </a:t>
            </a:r>
            <a:r>
              <a:rPr lang="en-US" altLang="zh-CN" dirty="0"/>
              <a:t>(new </a:t>
            </a:r>
            <a:r>
              <a:rPr lang="en-US" altLang="zh-CN" dirty="0" smtClean="0"/>
              <a:t>Interests </a:t>
            </a:r>
            <a:r>
              <a:rPr lang="en-US" altLang="zh-CN" dirty="0"/>
              <a:t>arrive)</a:t>
            </a:r>
          </a:p>
          <a:p>
            <a:r>
              <a:rPr lang="en-US" altLang="zh-CN" b="1" dirty="0" smtClean="0"/>
              <a:t>Delete frequency: </a:t>
            </a:r>
            <a:r>
              <a:rPr lang="en-US" altLang="zh-CN" dirty="0" smtClean="0"/>
              <a:t>the # of disappearing </a:t>
            </a:r>
            <a:r>
              <a:rPr lang="en-US" altLang="zh-CN" dirty="0" err="1"/>
              <a:t>biflows</a:t>
            </a:r>
            <a:r>
              <a:rPr lang="en-US" altLang="zh-CN" dirty="0"/>
              <a:t> (last Data packet of a request/response pair </a:t>
            </a:r>
            <a:r>
              <a:rPr lang="en-US" altLang="zh-CN" dirty="0" smtClean="0"/>
              <a:t> arrive</a:t>
            </a:r>
            <a:r>
              <a:rPr lang="en-US" altLang="zh-CN" dirty="0"/>
              <a:t>).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931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5192" y="1600200"/>
            <a:ext cx="843528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Background of Named Data Networking (NDN)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Pending Interest Table (PIT)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Problem Statement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Challenges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Measure PIT Size </a:t>
            </a:r>
            <a:r>
              <a:rPr lang="en-US" altLang="zh-CN" dirty="0"/>
              <a:t>and </a:t>
            </a:r>
            <a:r>
              <a:rPr lang="en-US" altLang="zh-CN" dirty="0" smtClean="0"/>
              <a:t>Access Frequency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NCE to Accelerate </a:t>
            </a:r>
            <a:r>
              <a:rPr lang="en-US" altLang="zh-CN" dirty="0"/>
              <a:t>PIT </a:t>
            </a:r>
            <a:r>
              <a:rPr lang="en-US" altLang="zh-CN" dirty="0" smtClean="0"/>
              <a:t>Access </a:t>
            </a:r>
            <a:r>
              <a:rPr lang="en-US" altLang="zh-CN" dirty="0"/>
              <a:t>and </a:t>
            </a:r>
            <a:r>
              <a:rPr lang="en-US" altLang="zh-CN" dirty="0" smtClean="0"/>
              <a:t>Size Shrinking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Conclusion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8141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Measure PIT Size and Access Freq.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                                            – Results (3/3)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A one-hour IP trace </a:t>
            </a:r>
            <a:r>
              <a:rPr lang="en-US" altLang="zh-CN" sz="2400" dirty="0"/>
              <a:t>from a 20 </a:t>
            </a:r>
            <a:r>
              <a:rPr lang="en-US" altLang="zh-CN" sz="2400" dirty="0" err="1"/>
              <a:t>Gbps</a:t>
            </a:r>
            <a:r>
              <a:rPr lang="en-US" altLang="zh-CN" sz="2400" dirty="0"/>
              <a:t> link in China </a:t>
            </a:r>
            <a:r>
              <a:rPr lang="en-US" altLang="zh-CN" sz="2400" dirty="0" smtClean="0"/>
              <a:t>Education and </a:t>
            </a:r>
            <a:r>
              <a:rPr lang="en-US" altLang="zh-CN" sz="2400" dirty="0"/>
              <a:t>Research Network (</a:t>
            </a:r>
            <a:r>
              <a:rPr lang="en-US" altLang="zh-CN" sz="2400" dirty="0" smtClean="0"/>
              <a:t>CERNET).</a:t>
            </a:r>
          </a:p>
          <a:p>
            <a:r>
              <a:rPr lang="en-US" altLang="zh-CN" sz="2400" dirty="0" smtClean="0"/>
              <a:t>PIT size: </a:t>
            </a:r>
            <a:r>
              <a:rPr lang="en-US" altLang="zh-CN" sz="2400" dirty="0">
                <a:solidFill>
                  <a:srgbClr val="FF0000"/>
                </a:solidFill>
              </a:rPr>
              <a:t>1.5 million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r>
              <a:rPr lang="en-US" altLang="zh-CN" sz="2400" dirty="0" smtClean="0"/>
              <a:t>Frequencies of the first 10 seconds: (</a:t>
            </a:r>
            <a:r>
              <a:rPr lang="en-US" altLang="zh-CN" sz="2400" dirty="0" smtClean="0">
                <a:solidFill>
                  <a:srgbClr val="FF0000"/>
                </a:solidFill>
              </a:rPr>
              <a:t>1.4 </a:t>
            </a:r>
            <a:r>
              <a:rPr lang="en-US" altLang="zh-CN" sz="2400" dirty="0">
                <a:solidFill>
                  <a:srgbClr val="FF0000"/>
                </a:solidFill>
              </a:rPr>
              <a:t>M/s</a:t>
            </a:r>
            <a:r>
              <a:rPr lang="en-US" altLang="zh-CN" sz="2400" dirty="0" smtClean="0">
                <a:solidFill>
                  <a:srgbClr val="FF0000"/>
                </a:solidFill>
              </a:rPr>
              <a:t>, 0.9 M/s, 0.9 M/s</a:t>
            </a:r>
            <a:r>
              <a:rPr lang="en-US" altLang="zh-CN" sz="2400" dirty="0" smtClean="0"/>
              <a:t>)</a:t>
            </a:r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en-US" altLang="zh-CN" sz="2400" dirty="0" smtClean="0"/>
              <a:t>Methodology is what matters.</a:t>
            </a:r>
            <a:endParaRPr lang="zh-CN" altLang="en-US" sz="2400" dirty="0"/>
          </a:p>
        </p:txBody>
      </p:sp>
      <p:grpSp>
        <p:nvGrpSpPr>
          <p:cNvPr id="6" name="组合 5"/>
          <p:cNvGrpSpPr/>
          <p:nvPr/>
        </p:nvGrpSpPr>
        <p:grpSpPr>
          <a:xfrm>
            <a:off x="467544" y="3256192"/>
            <a:ext cx="8208912" cy="2261040"/>
            <a:chOff x="467544" y="3645024"/>
            <a:chExt cx="8208912" cy="2261040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3645024"/>
              <a:ext cx="8208912" cy="1127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4777207"/>
              <a:ext cx="6408712" cy="11288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4788351"/>
              <a:ext cx="1872208" cy="1095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20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8341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Data Structure for PIT (1/3)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PIT size and access frequency demand a well-organized data structure to implement PIT.</a:t>
            </a:r>
          </a:p>
          <a:p>
            <a:r>
              <a:rPr lang="en-US" altLang="zh-CN" dirty="0" smtClean="0"/>
              <a:t>Inspired by the </a:t>
            </a:r>
            <a:r>
              <a:rPr lang="en-US" altLang="zh-CN" i="1" dirty="0" err="1" smtClean="0"/>
              <a:t>Trie</a:t>
            </a:r>
            <a:r>
              <a:rPr lang="en-US" altLang="zh-CN" dirty="0" smtClean="0"/>
              <a:t> structure in IP lookup, we organize PIT by a </a:t>
            </a:r>
            <a:r>
              <a:rPr lang="en-US" altLang="zh-CN" dirty="0" err="1" smtClean="0"/>
              <a:t>Trie</a:t>
            </a:r>
            <a:r>
              <a:rPr lang="en-US" altLang="zh-CN" dirty="0" smtClean="0"/>
              <a:t> as well.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4438" y="3830216"/>
            <a:ext cx="3629570" cy="269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36096" y="4562572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 sample IP </a:t>
            </a:r>
            <a:r>
              <a:rPr lang="en-US" altLang="zh-CN" sz="2400" dirty="0" err="1" smtClean="0"/>
              <a:t>trie</a:t>
            </a:r>
            <a:r>
              <a:rPr lang="en-US" altLang="zh-CN" sz="2400" dirty="0" smtClean="0"/>
              <a:t>, </a:t>
            </a:r>
          </a:p>
          <a:p>
            <a:r>
              <a:rPr lang="en-US" altLang="zh-CN" sz="2400" dirty="0" smtClean="0"/>
              <a:t>bit-wise.</a:t>
            </a:r>
            <a:endParaRPr lang="zh-CN" altLang="en-US" sz="240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7315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Data Structure for PIT </a:t>
            </a:r>
            <a:r>
              <a:rPr lang="en-US" altLang="zh-CN" dirty="0" smtClean="0"/>
              <a:t>(2/3)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NDN name is different from IP address;</a:t>
            </a:r>
          </a:p>
          <a:p>
            <a:pPr lvl="1"/>
            <a:r>
              <a:rPr lang="en-US" altLang="zh-CN" dirty="0" smtClean="0"/>
              <a:t>IP addresses:</a:t>
            </a:r>
          </a:p>
          <a:p>
            <a:pPr lvl="2"/>
            <a:r>
              <a:rPr lang="en-US" altLang="zh-CN" dirty="0" smtClean="0"/>
              <a:t>Fixed length</a:t>
            </a:r>
            <a:r>
              <a:rPr lang="en-US" altLang="zh-CN" smtClean="0"/>
              <a:t>, short…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NDN names: </a:t>
            </a:r>
          </a:p>
          <a:p>
            <a:pPr lvl="2"/>
            <a:r>
              <a:rPr lang="en-US" altLang="zh-CN" dirty="0" smtClean="0"/>
              <a:t>hierarchical, composed of component, enables aggregation</a:t>
            </a:r>
            <a:r>
              <a:rPr lang="en-US" altLang="zh-CN" dirty="0"/>
              <a:t>;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Unbounded # of components, much longer than IP;</a:t>
            </a:r>
          </a:p>
          <a:p>
            <a:pPr lvl="2"/>
            <a:r>
              <a:rPr lang="en-US" altLang="zh-CN" dirty="0"/>
              <a:t>E.g., </a:t>
            </a:r>
            <a:r>
              <a:rPr lang="en-US" altLang="zh-CN" i="1" dirty="0"/>
              <a:t>/com/</a:t>
            </a:r>
            <a:r>
              <a:rPr lang="en-US" altLang="zh-CN" i="1" dirty="0" err="1"/>
              <a:t>parc</a:t>
            </a:r>
            <a:r>
              <a:rPr lang="en-US" altLang="zh-CN" i="1" dirty="0"/>
              <a:t>/bulletin/breakthroughs.html</a:t>
            </a:r>
          </a:p>
          <a:p>
            <a:r>
              <a:rPr lang="en-US" altLang="zh-CN" dirty="0" smtClean="0"/>
              <a:t>Therefore, we adopt Name Prefix </a:t>
            </a:r>
            <a:r>
              <a:rPr lang="en-US" altLang="zh-CN" dirty="0" err="1" smtClean="0"/>
              <a:t>Trie</a:t>
            </a:r>
            <a:r>
              <a:rPr lang="en-US" altLang="zh-CN" dirty="0" smtClean="0"/>
              <a:t>, which is of component granularity.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22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6904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Data Structure for PIT </a:t>
            </a:r>
            <a:r>
              <a:rPr lang="en-US" altLang="zh-CN" dirty="0" smtClean="0"/>
              <a:t>(3/3)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 smtClean="0"/>
              <a:t>Name Prefix </a:t>
            </a:r>
            <a:r>
              <a:rPr lang="en-US" altLang="zh-CN" sz="2800" dirty="0" err="1" smtClean="0"/>
              <a:t>Trie</a:t>
            </a:r>
            <a:r>
              <a:rPr lang="en-US" altLang="zh-CN" sz="2800" dirty="0" smtClean="0"/>
              <a:t> (NPT), each edge stands for a name component.</a:t>
            </a:r>
            <a:endParaRPr lang="zh-CN" altLang="en-US" sz="2800" dirty="0"/>
          </a:p>
        </p:txBody>
      </p:sp>
      <p:graphicFrame>
        <p:nvGraphicFramePr>
          <p:cNvPr id="200" name="表格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612424"/>
              </p:ext>
            </p:extLst>
          </p:nvPr>
        </p:nvGraphicFramePr>
        <p:xfrm>
          <a:off x="395536" y="1962140"/>
          <a:ext cx="2520280" cy="25183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69885"/>
                <a:gridCol w="650395"/>
              </a:tblGrid>
              <a:tr h="251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zh-CN" sz="1400" b="1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Ports</a:t>
                      </a:r>
                      <a:endParaRPr lang="zh-CN" sz="1400" b="1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/com/yahoo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/com/yahoo/news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/com/yahoo/maps/</a:t>
                      </a:r>
                      <a:r>
                        <a:rPr lang="en-US" sz="14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/com/</a:t>
                      </a:r>
                      <a:r>
                        <a:rPr lang="en-US" sz="14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google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/com/</a:t>
                      </a:r>
                      <a:r>
                        <a:rPr lang="en-US" sz="14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google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/maps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1, 2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4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cn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4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google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/maps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effectLst/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/</a:t>
                      </a:r>
                      <a:r>
                        <a:rPr lang="en-US" altLang="zh-CN" sz="1400" kern="100" dirty="0" err="1" smtClean="0">
                          <a:effectLst/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cn</a:t>
                      </a:r>
                      <a:r>
                        <a:rPr lang="en-US" altLang="zh-CN" sz="1400" kern="100" dirty="0" smtClean="0">
                          <a:effectLst/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/</a:t>
                      </a:r>
                      <a:r>
                        <a:rPr lang="en-US" altLang="zh-CN" sz="1400" kern="100" dirty="0" err="1" smtClean="0">
                          <a:effectLst/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sina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effectLst/>
                          <a:latin typeface="Times New Roman" pitchFamily="18" charset="0"/>
                          <a:ea typeface="宋体"/>
                          <a:cs typeface="Times New Roman" pitchFamily="18" charset="0"/>
                        </a:rPr>
                        <a:t>2, 3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4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cn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4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baidu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4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cn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4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baidu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/map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zh-CN" sz="1400" kern="100" dirty="0">
                        <a:effectLst/>
                        <a:latin typeface="Times New Roman" pitchFamily="18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5" name="右箭头 254"/>
          <p:cNvSpPr/>
          <p:nvPr/>
        </p:nvSpPr>
        <p:spPr>
          <a:xfrm>
            <a:off x="3109888" y="3178053"/>
            <a:ext cx="504056" cy="25094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504056" y="4509120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An example of PIT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3743908" y="5219908"/>
            <a:ext cx="4522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Name Prefix Tree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64" name="组合 6163"/>
          <p:cNvGrpSpPr/>
          <p:nvPr/>
        </p:nvGrpSpPr>
        <p:grpSpPr>
          <a:xfrm>
            <a:off x="3743400" y="1510644"/>
            <a:ext cx="4789040" cy="3718556"/>
            <a:chOff x="3743400" y="1487671"/>
            <a:chExt cx="4530955" cy="3505060"/>
          </a:xfrm>
        </p:grpSpPr>
        <p:sp>
          <p:nvSpPr>
            <p:cNvPr id="201" name="矩形 200"/>
            <p:cNvSpPr/>
            <p:nvPr/>
          </p:nvSpPr>
          <p:spPr>
            <a:xfrm>
              <a:off x="7409324" y="1507416"/>
              <a:ext cx="865031" cy="3432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2" name="矩形 201"/>
            <p:cNvSpPr/>
            <p:nvPr/>
          </p:nvSpPr>
          <p:spPr>
            <a:xfrm>
              <a:off x="5543600" y="1507416"/>
              <a:ext cx="936104" cy="3432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>
              <a:off x="3743400" y="1507416"/>
              <a:ext cx="864096" cy="3432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" name="椭圆 203"/>
            <p:cNvSpPr/>
            <p:nvPr/>
          </p:nvSpPr>
          <p:spPr>
            <a:xfrm>
              <a:off x="3851412" y="3427528"/>
              <a:ext cx="324036" cy="320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" name="椭圆 204"/>
            <p:cNvSpPr/>
            <p:nvPr/>
          </p:nvSpPr>
          <p:spPr>
            <a:xfrm>
              <a:off x="4679504" y="2563432"/>
              <a:ext cx="324036" cy="320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" name="椭圆 205"/>
            <p:cNvSpPr/>
            <p:nvPr/>
          </p:nvSpPr>
          <p:spPr>
            <a:xfrm>
              <a:off x="4679504" y="4147608"/>
              <a:ext cx="324036" cy="320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9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7" name="椭圆 206"/>
            <p:cNvSpPr/>
            <p:nvPr/>
          </p:nvSpPr>
          <p:spPr>
            <a:xfrm>
              <a:off x="5651612" y="2170664"/>
              <a:ext cx="324036" cy="320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" name="椭圆 207"/>
            <p:cNvSpPr/>
            <p:nvPr/>
          </p:nvSpPr>
          <p:spPr>
            <a:xfrm>
              <a:off x="5651612" y="2995480"/>
              <a:ext cx="324036" cy="320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" name="椭圆 208"/>
            <p:cNvSpPr/>
            <p:nvPr/>
          </p:nvSpPr>
          <p:spPr>
            <a:xfrm>
              <a:off x="5651612" y="3754840"/>
              <a:ext cx="324036" cy="320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" name="椭圆 209"/>
            <p:cNvSpPr/>
            <p:nvPr/>
          </p:nvSpPr>
          <p:spPr>
            <a:xfrm>
              <a:off x="5651612" y="4603760"/>
              <a:ext cx="324036" cy="320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1" name="直接箭头连接符 210"/>
            <p:cNvCxnSpPr>
              <a:stCxn id="204" idx="7"/>
              <a:endCxn id="205" idx="2"/>
            </p:cNvCxnSpPr>
            <p:nvPr/>
          </p:nvCxnSpPr>
          <p:spPr>
            <a:xfrm flipV="1">
              <a:off x="4127994" y="2723812"/>
              <a:ext cx="551510" cy="7506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TextBox 16"/>
            <p:cNvSpPr txBox="1"/>
            <p:nvPr/>
          </p:nvSpPr>
          <p:spPr>
            <a:xfrm rot="18438709">
              <a:off x="3946562" y="2809189"/>
              <a:ext cx="72977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com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3" name="直接箭头连接符 212"/>
            <p:cNvCxnSpPr>
              <a:stCxn id="204" idx="5"/>
              <a:endCxn id="206" idx="2"/>
            </p:cNvCxnSpPr>
            <p:nvPr/>
          </p:nvCxnSpPr>
          <p:spPr>
            <a:xfrm>
              <a:off x="4127994" y="3701314"/>
              <a:ext cx="551510" cy="60667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TextBox 20"/>
            <p:cNvSpPr txBox="1"/>
            <p:nvPr/>
          </p:nvSpPr>
          <p:spPr>
            <a:xfrm rot="2741986">
              <a:off x="4094016" y="3918594"/>
              <a:ext cx="54836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err="1" smtClean="0">
                  <a:latin typeface="Times New Roman" pitchFamily="18" charset="0"/>
                  <a:cs typeface="Times New Roman" pitchFamily="18" charset="0"/>
                </a:rPr>
                <a:t>cn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5" name="直接箭头连接符 214"/>
            <p:cNvCxnSpPr>
              <a:stCxn id="205" idx="7"/>
              <a:endCxn id="207" idx="2"/>
            </p:cNvCxnSpPr>
            <p:nvPr/>
          </p:nvCxnSpPr>
          <p:spPr>
            <a:xfrm flipV="1">
              <a:off x="4956086" y="2331044"/>
              <a:ext cx="695526" cy="2793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6" name="直接箭头连接符 215"/>
            <p:cNvCxnSpPr>
              <a:stCxn id="205" idx="5"/>
              <a:endCxn id="208" idx="2"/>
            </p:cNvCxnSpPr>
            <p:nvPr/>
          </p:nvCxnSpPr>
          <p:spPr>
            <a:xfrm>
              <a:off x="4956086" y="2837218"/>
              <a:ext cx="695526" cy="3186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7" name="直接箭头连接符 216"/>
            <p:cNvCxnSpPr>
              <a:stCxn id="206" idx="7"/>
              <a:endCxn id="209" idx="2"/>
            </p:cNvCxnSpPr>
            <p:nvPr/>
          </p:nvCxnSpPr>
          <p:spPr>
            <a:xfrm flipV="1">
              <a:off x="4956086" y="3915220"/>
              <a:ext cx="695526" cy="2793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8" name="直接箭头连接符 217"/>
            <p:cNvCxnSpPr>
              <a:stCxn id="206" idx="6"/>
              <a:endCxn id="252" idx="2"/>
            </p:cNvCxnSpPr>
            <p:nvPr/>
          </p:nvCxnSpPr>
          <p:spPr>
            <a:xfrm>
              <a:off x="5003540" y="4307988"/>
              <a:ext cx="648071" cy="158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19" name="椭圆 218"/>
            <p:cNvSpPr/>
            <p:nvPr/>
          </p:nvSpPr>
          <p:spPr>
            <a:xfrm>
              <a:off x="6623720" y="1882632"/>
              <a:ext cx="324036" cy="320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0" name="椭圆 219"/>
            <p:cNvSpPr/>
            <p:nvPr/>
          </p:nvSpPr>
          <p:spPr>
            <a:xfrm>
              <a:off x="6623720" y="2386688"/>
              <a:ext cx="324036" cy="320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1" name="椭圆 220"/>
            <p:cNvSpPr/>
            <p:nvPr/>
          </p:nvSpPr>
          <p:spPr>
            <a:xfrm>
              <a:off x="6623720" y="2995480"/>
              <a:ext cx="324036" cy="320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2" name="椭圆 221"/>
            <p:cNvSpPr/>
            <p:nvPr/>
          </p:nvSpPr>
          <p:spPr>
            <a:xfrm>
              <a:off x="6623720" y="3754840"/>
              <a:ext cx="324036" cy="320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3" name="椭圆 222"/>
            <p:cNvSpPr/>
            <p:nvPr/>
          </p:nvSpPr>
          <p:spPr>
            <a:xfrm>
              <a:off x="6623720" y="4603760"/>
              <a:ext cx="324036" cy="320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4" name="直接箭头连接符 223"/>
            <p:cNvCxnSpPr>
              <a:stCxn id="207" idx="7"/>
              <a:endCxn id="219" idx="2"/>
            </p:cNvCxnSpPr>
            <p:nvPr/>
          </p:nvCxnSpPr>
          <p:spPr>
            <a:xfrm flipV="1">
              <a:off x="5928194" y="2043012"/>
              <a:ext cx="695526" cy="17462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5" name="直接箭头连接符 224"/>
            <p:cNvCxnSpPr>
              <a:stCxn id="207" idx="5"/>
              <a:endCxn id="220" idx="2"/>
            </p:cNvCxnSpPr>
            <p:nvPr/>
          </p:nvCxnSpPr>
          <p:spPr>
            <a:xfrm>
              <a:off x="5928194" y="2444450"/>
              <a:ext cx="695526" cy="1026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6" name="直接箭头连接符 225"/>
            <p:cNvCxnSpPr>
              <a:stCxn id="208" idx="6"/>
              <a:endCxn id="221" idx="2"/>
            </p:cNvCxnSpPr>
            <p:nvPr/>
          </p:nvCxnSpPr>
          <p:spPr>
            <a:xfrm>
              <a:off x="5975648" y="3155860"/>
              <a:ext cx="6480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7" name="直接箭头连接符 226"/>
            <p:cNvCxnSpPr>
              <a:stCxn id="209" idx="6"/>
              <a:endCxn id="222" idx="2"/>
            </p:cNvCxnSpPr>
            <p:nvPr/>
          </p:nvCxnSpPr>
          <p:spPr>
            <a:xfrm>
              <a:off x="5975648" y="3915220"/>
              <a:ext cx="6480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8" name="直接箭头连接符 227"/>
            <p:cNvCxnSpPr>
              <a:stCxn id="210" idx="6"/>
              <a:endCxn id="223" idx="2"/>
            </p:cNvCxnSpPr>
            <p:nvPr/>
          </p:nvCxnSpPr>
          <p:spPr>
            <a:xfrm>
              <a:off x="5975648" y="4764140"/>
              <a:ext cx="6480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9" name="TextBox 61"/>
            <p:cNvSpPr txBox="1"/>
            <p:nvPr/>
          </p:nvSpPr>
          <p:spPr>
            <a:xfrm rot="20209446">
              <a:off x="4825698" y="2140876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yahoo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0" name="TextBox 62"/>
            <p:cNvSpPr txBox="1"/>
            <p:nvPr/>
          </p:nvSpPr>
          <p:spPr>
            <a:xfrm rot="1511899">
              <a:off x="4825587" y="2877510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err="1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google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1" name="TextBox 63"/>
            <p:cNvSpPr txBox="1"/>
            <p:nvPr/>
          </p:nvSpPr>
          <p:spPr>
            <a:xfrm rot="1548416">
              <a:off x="4825474" y="4476534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err="1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baidu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2" name="TextBox 64"/>
            <p:cNvSpPr txBox="1"/>
            <p:nvPr/>
          </p:nvSpPr>
          <p:spPr>
            <a:xfrm rot="20279519">
              <a:off x="4789836" y="3733725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err="1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google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3" name="TextBox 65"/>
            <p:cNvSpPr txBox="1"/>
            <p:nvPr/>
          </p:nvSpPr>
          <p:spPr>
            <a:xfrm>
              <a:off x="5888412" y="3570174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maps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4" name="TextBox 66"/>
            <p:cNvSpPr txBox="1"/>
            <p:nvPr/>
          </p:nvSpPr>
          <p:spPr>
            <a:xfrm>
              <a:off x="5945193" y="4421394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map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" name="TextBox 67"/>
            <p:cNvSpPr txBox="1"/>
            <p:nvPr/>
          </p:nvSpPr>
          <p:spPr>
            <a:xfrm rot="20791038">
              <a:off x="5856690" y="1815267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news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6" name="TextBox 68"/>
            <p:cNvSpPr txBox="1"/>
            <p:nvPr/>
          </p:nvSpPr>
          <p:spPr>
            <a:xfrm rot="460048">
              <a:off x="5849855" y="2378766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maps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7" name="TextBox 69"/>
            <p:cNvSpPr txBox="1"/>
            <p:nvPr/>
          </p:nvSpPr>
          <p:spPr>
            <a:xfrm>
              <a:off x="5888411" y="2814633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maps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8" name="椭圆 237"/>
            <p:cNvSpPr/>
            <p:nvPr/>
          </p:nvSpPr>
          <p:spPr>
            <a:xfrm>
              <a:off x="7523820" y="2386688"/>
              <a:ext cx="324036" cy="320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9" name="直接箭头连接符 238"/>
            <p:cNvCxnSpPr>
              <a:stCxn id="220" idx="6"/>
              <a:endCxn id="238" idx="2"/>
            </p:cNvCxnSpPr>
            <p:nvPr/>
          </p:nvCxnSpPr>
          <p:spPr>
            <a:xfrm>
              <a:off x="6947756" y="2547068"/>
              <a:ext cx="57606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0" name="矩形 239"/>
            <p:cNvSpPr/>
            <p:nvPr/>
          </p:nvSpPr>
          <p:spPr>
            <a:xfrm>
              <a:off x="7001106" y="2241074"/>
              <a:ext cx="59472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err="1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uk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1" name="直接连接符 240"/>
            <p:cNvCxnSpPr/>
            <p:nvPr/>
          </p:nvCxnSpPr>
          <p:spPr>
            <a:xfrm>
              <a:off x="3743400" y="1507416"/>
              <a:ext cx="0" cy="343228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接连接符 241"/>
            <p:cNvCxnSpPr/>
            <p:nvPr/>
          </p:nvCxnSpPr>
          <p:spPr>
            <a:xfrm>
              <a:off x="4607496" y="1507416"/>
              <a:ext cx="0" cy="343228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>
              <a:off x="5543600" y="1507416"/>
              <a:ext cx="0" cy="343228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直接连接符 243"/>
            <p:cNvCxnSpPr/>
            <p:nvPr/>
          </p:nvCxnSpPr>
          <p:spPr>
            <a:xfrm>
              <a:off x="6479704" y="1507416"/>
              <a:ext cx="0" cy="343228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直接连接符 244"/>
            <p:cNvCxnSpPr/>
            <p:nvPr/>
          </p:nvCxnSpPr>
          <p:spPr>
            <a:xfrm>
              <a:off x="7415808" y="1507416"/>
              <a:ext cx="0" cy="343228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接连接符 245"/>
            <p:cNvCxnSpPr/>
            <p:nvPr/>
          </p:nvCxnSpPr>
          <p:spPr>
            <a:xfrm>
              <a:off x="8266040" y="1531216"/>
              <a:ext cx="0" cy="340848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TextBox 61"/>
            <p:cNvSpPr txBox="1"/>
            <p:nvPr/>
          </p:nvSpPr>
          <p:spPr>
            <a:xfrm>
              <a:off x="3743401" y="1487671"/>
              <a:ext cx="86409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level-1</a:t>
              </a:r>
              <a:endParaRPr lang="zh-CN" altLang="en-US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8" name="TextBox 61"/>
            <p:cNvSpPr txBox="1"/>
            <p:nvPr/>
          </p:nvSpPr>
          <p:spPr>
            <a:xfrm>
              <a:off x="7415809" y="1487671"/>
              <a:ext cx="85023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level-5</a:t>
              </a:r>
              <a:endParaRPr lang="zh-CN" altLang="en-US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9" name="TextBox 61"/>
            <p:cNvSpPr txBox="1"/>
            <p:nvPr/>
          </p:nvSpPr>
          <p:spPr>
            <a:xfrm>
              <a:off x="4607497" y="1487671"/>
              <a:ext cx="93610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level-2</a:t>
              </a:r>
              <a:endParaRPr lang="zh-CN" altLang="en-US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6479704" y="1487671"/>
              <a:ext cx="92962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level-4</a:t>
              </a:r>
              <a:endParaRPr lang="zh-CN" altLang="en-US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1" name="TextBox 61"/>
            <p:cNvSpPr txBox="1"/>
            <p:nvPr/>
          </p:nvSpPr>
          <p:spPr>
            <a:xfrm>
              <a:off x="5543600" y="1487671"/>
              <a:ext cx="93610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level-3</a:t>
              </a:r>
              <a:endParaRPr lang="zh-CN" altLang="en-US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2" name="椭圆 251"/>
            <p:cNvSpPr/>
            <p:nvPr/>
          </p:nvSpPr>
          <p:spPr>
            <a:xfrm>
              <a:off x="5651611" y="4163452"/>
              <a:ext cx="324036" cy="320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3" name="TextBox 66"/>
            <p:cNvSpPr txBox="1"/>
            <p:nvPr/>
          </p:nvSpPr>
          <p:spPr>
            <a:xfrm>
              <a:off x="5026112" y="4009916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err="1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sina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4" name="直接箭头连接符 253"/>
            <p:cNvCxnSpPr>
              <a:stCxn id="206" idx="5"/>
              <a:endCxn id="210" idx="2"/>
            </p:cNvCxnSpPr>
            <p:nvPr/>
          </p:nvCxnSpPr>
          <p:spPr>
            <a:xfrm>
              <a:off x="4956086" y="4421394"/>
              <a:ext cx="695526" cy="3427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58" name="椭圆 257"/>
            <p:cNvSpPr/>
            <p:nvPr/>
          </p:nvSpPr>
          <p:spPr>
            <a:xfrm>
              <a:off x="4055986" y="2842594"/>
              <a:ext cx="551510" cy="1464866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9" name="椭圆 258"/>
            <p:cNvSpPr/>
            <p:nvPr/>
          </p:nvSpPr>
          <p:spPr>
            <a:xfrm>
              <a:off x="4895528" y="2060847"/>
              <a:ext cx="648073" cy="1335159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0" name="椭圆 259"/>
            <p:cNvSpPr/>
            <p:nvPr/>
          </p:nvSpPr>
          <p:spPr>
            <a:xfrm>
              <a:off x="4895527" y="3573016"/>
              <a:ext cx="648073" cy="1419715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23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785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Name Component Encoding (1/4)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 Name Prefix </a:t>
            </a:r>
            <a:r>
              <a:rPr lang="en-US" altLang="zh-CN" sz="2400" dirty="0" err="1" smtClean="0"/>
              <a:t>Trie</a:t>
            </a:r>
            <a:r>
              <a:rPr lang="en-US" altLang="zh-CN" sz="2400" dirty="0" smtClean="0"/>
              <a:t> (NPT) makes PIT well organized, but matching each component is slow:</a:t>
            </a:r>
          </a:p>
          <a:p>
            <a:pPr lvl="1"/>
            <a:r>
              <a:rPr lang="en-US" altLang="zh-CN" sz="2000" dirty="0" smtClean="0"/>
              <a:t>The length of each component varies;</a:t>
            </a:r>
            <a:endParaRPr lang="en-US" altLang="zh-CN" sz="2000" dirty="0"/>
          </a:p>
          <a:p>
            <a:pPr lvl="1"/>
            <a:r>
              <a:rPr lang="en-US" altLang="zh-CN" sz="2000" dirty="0" smtClean="0"/>
              <a:t>should be an exact match of string patterns.</a:t>
            </a:r>
          </a:p>
          <a:p>
            <a:r>
              <a:rPr lang="en-US" altLang="zh-CN" sz="2400" dirty="0" smtClean="0"/>
              <a:t>We further propose to use positive integers to encode components – Name Component Encoding (NCE).</a:t>
            </a:r>
          </a:p>
          <a:p>
            <a:pPr lvl="1"/>
            <a:r>
              <a:rPr lang="en-US" altLang="zh-CN" sz="2000" dirty="0" smtClean="0"/>
              <a:t>An integer occupies smaller memory space compared to a component;</a:t>
            </a:r>
          </a:p>
          <a:p>
            <a:pPr lvl="1"/>
            <a:r>
              <a:rPr lang="en-US" altLang="zh-CN" sz="2000" dirty="0" smtClean="0"/>
              <a:t>Matching integers is much faster.</a:t>
            </a:r>
            <a:endParaRPr lang="zh-CN" altLang="en-US" sz="2000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40616939"/>
              </p:ext>
            </p:extLst>
          </p:nvPr>
        </p:nvGraphicFramePr>
        <p:xfrm>
          <a:off x="1302039" y="4797152"/>
          <a:ext cx="6654337" cy="1440160"/>
        </p:xfrm>
        <a:graphic>
          <a:graphicData uri="http://schemas.openxmlformats.org/presentationml/2006/ole">
            <p:oleObj spid="_x0000_s11428" name="Visio" r:id="rId4" imgW="3711687" imgH="802782" progId="Visio.Drawing.11">
              <p:embed/>
            </p:oleObj>
          </a:graphicData>
        </a:graphic>
      </p:graphicFrame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24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4533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Name Component </a:t>
            </a:r>
            <a:r>
              <a:rPr lang="en-US" altLang="zh-CN" dirty="0" smtClean="0"/>
              <a:t>Encoding (2/4)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400132"/>
            <a:ext cx="8229600" cy="981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 smtClean="0"/>
              <a:t>Name Prefix </a:t>
            </a:r>
            <a:r>
              <a:rPr lang="en-US" altLang="zh-CN" sz="2800" dirty="0" err="1" smtClean="0"/>
              <a:t>Trie</a:t>
            </a:r>
            <a:r>
              <a:rPr lang="en-US" altLang="zh-CN" sz="2800" dirty="0" smtClean="0"/>
              <a:t> (NPT) is transferred to Encoded Name Prefix </a:t>
            </a:r>
            <a:r>
              <a:rPr lang="en-US" altLang="zh-CN" sz="2800" dirty="0" err="1" smtClean="0"/>
              <a:t>Trie</a:t>
            </a:r>
            <a:r>
              <a:rPr lang="en-US" altLang="zh-CN" sz="2800" dirty="0" smtClean="0"/>
              <a:t> (ENPT).</a:t>
            </a:r>
            <a:endParaRPr lang="zh-CN" altLang="en-US" sz="2800" dirty="0"/>
          </a:p>
        </p:txBody>
      </p:sp>
      <p:grpSp>
        <p:nvGrpSpPr>
          <p:cNvPr id="6" name="组合 5"/>
          <p:cNvGrpSpPr/>
          <p:nvPr/>
        </p:nvGrpSpPr>
        <p:grpSpPr>
          <a:xfrm>
            <a:off x="35496" y="1484784"/>
            <a:ext cx="9036496" cy="3841809"/>
            <a:chOff x="-36512" y="1484784"/>
            <a:chExt cx="9505056" cy="3906108"/>
          </a:xfrm>
        </p:grpSpPr>
        <p:sp>
          <p:nvSpPr>
            <p:cNvPr id="7" name="矩形 6"/>
            <p:cNvSpPr/>
            <p:nvPr/>
          </p:nvSpPr>
          <p:spPr>
            <a:xfrm>
              <a:off x="3629412" y="1507416"/>
              <a:ext cx="865031" cy="3432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763688" y="1507416"/>
              <a:ext cx="936104" cy="3432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-36512" y="1507416"/>
              <a:ext cx="864096" cy="34322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71500" y="3427528"/>
              <a:ext cx="324036" cy="320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899592" y="2563432"/>
              <a:ext cx="324036" cy="320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899592" y="4147608"/>
              <a:ext cx="324036" cy="320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9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871700" y="2170664"/>
              <a:ext cx="324036" cy="320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871700" y="2995480"/>
              <a:ext cx="324036" cy="320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871700" y="3754840"/>
              <a:ext cx="324036" cy="320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871700" y="4603760"/>
              <a:ext cx="324036" cy="320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直接箭头连接符 16"/>
            <p:cNvCxnSpPr>
              <a:stCxn id="10" idx="7"/>
              <a:endCxn id="11" idx="2"/>
            </p:cNvCxnSpPr>
            <p:nvPr/>
          </p:nvCxnSpPr>
          <p:spPr>
            <a:xfrm flipV="1">
              <a:off x="348082" y="2723812"/>
              <a:ext cx="551510" cy="7506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6"/>
            <p:cNvSpPr txBox="1"/>
            <p:nvPr/>
          </p:nvSpPr>
          <p:spPr>
            <a:xfrm rot="18438709">
              <a:off x="166650" y="2809189"/>
              <a:ext cx="72977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com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直接箭头连接符 18"/>
            <p:cNvCxnSpPr>
              <a:stCxn id="10" idx="5"/>
              <a:endCxn id="12" idx="2"/>
            </p:cNvCxnSpPr>
            <p:nvPr/>
          </p:nvCxnSpPr>
          <p:spPr>
            <a:xfrm>
              <a:off x="348082" y="3701314"/>
              <a:ext cx="551510" cy="60667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20"/>
            <p:cNvSpPr txBox="1"/>
            <p:nvPr/>
          </p:nvSpPr>
          <p:spPr>
            <a:xfrm rot="2741986">
              <a:off x="314104" y="3918594"/>
              <a:ext cx="54836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err="1" smtClean="0">
                  <a:latin typeface="Times New Roman" pitchFamily="18" charset="0"/>
                  <a:cs typeface="Times New Roman" pitchFamily="18" charset="0"/>
                </a:rPr>
                <a:t>cn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直接箭头连接符 20"/>
            <p:cNvCxnSpPr>
              <a:stCxn id="11" idx="7"/>
              <a:endCxn id="13" idx="2"/>
            </p:cNvCxnSpPr>
            <p:nvPr/>
          </p:nvCxnSpPr>
          <p:spPr>
            <a:xfrm flipV="1">
              <a:off x="1176174" y="2331044"/>
              <a:ext cx="695526" cy="2793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>
              <a:stCxn id="11" idx="5"/>
              <a:endCxn id="14" idx="2"/>
            </p:cNvCxnSpPr>
            <p:nvPr/>
          </p:nvCxnSpPr>
          <p:spPr>
            <a:xfrm>
              <a:off x="1176174" y="2837218"/>
              <a:ext cx="695526" cy="3186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>
              <a:stCxn id="12" idx="7"/>
              <a:endCxn id="15" idx="2"/>
            </p:cNvCxnSpPr>
            <p:nvPr/>
          </p:nvCxnSpPr>
          <p:spPr>
            <a:xfrm flipV="1">
              <a:off x="1176174" y="3915220"/>
              <a:ext cx="695526" cy="2793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>
              <a:stCxn id="12" idx="6"/>
              <a:endCxn id="58" idx="2"/>
            </p:cNvCxnSpPr>
            <p:nvPr/>
          </p:nvCxnSpPr>
          <p:spPr>
            <a:xfrm>
              <a:off x="1223628" y="4307988"/>
              <a:ext cx="648071" cy="158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椭圆 24"/>
            <p:cNvSpPr/>
            <p:nvPr/>
          </p:nvSpPr>
          <p:spPr>
            <a:xfrm>
              <a:off x="2843808" y="1882632"/>
              <a:ext cx="324036" cy="320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843808" y="2386688"/>
              <a:ext cx="324036" cy="320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2843808" y="2995480"/>
              <a:ext cx="324036" cy="320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2843808" y="3754840"/>
              <a:ext cx="324036" cy="320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2843808" y="4603760"/>
              <a:ext cx="324036" cy="3207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直接箭头连接符 29"/>
            <p:cNvCxnSpPr>
              <a:stCxn id="13" idx="7"/>
              <a:endCxn id="25" idx="2"/>
            </p:cNvCxnSpPr>
            <p:nvPr/>
          </p:nvCxnSpPr>
          <p:spPr>
            <a:xfrm flipV="1">
              <a:off x="2148282" y="2043012"/>
              <a:ext cx="695526" cy="17462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>
              <a:stCxn id="13" idx="5"/>
              <a:endCxn id="26" idx="2"/>
            </p:cNvCxnSpPr>
            <p:nvPr/>
          </p:nvCxnSpPr>
          <p:spPr>
            <a:xfrm>
              <a:off x="2148282" y="2444450"/>
              <a:ext cx="695526" cy="1026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stCxn id="14" idx="6"/>
              <a:endCxn id="27" idx="2"/>
            </p:cNvCxnSpPr>
            <p:nvPr/>
          </p:nvCxnSpPr>
          <p:spPr>
            <a:xfrm>
              <a:off x="2195736" y="3155860"/>
              <a:ext cx="6480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>
              <a:stCxn id="15" idx="6"/>
              <a:endCxn id="28" idx="2"/>
            </p:cNvCxnSpPr>
            <p:nvPr/>
          </p:nvCxnSpPr>
          <p:spPr>
            <a:xfrm>
              <a:off x="2195736" y="3915220"/>
              <a:ext cx="6480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16" idx="6"/>
              <a:endCxn id="29" idx="2"/>
            </p:cNvCxnSpPr>
            <p:nvPr/>
          </p:nvCxnSpPr>
          <p:spPr>
            <a:xfrm>
              <a:off x="2195736" y="4764140"/>
              <a:ext cx="6480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5" name="TextBox 61"/>
            <p:cNvSpPr txBox="1"/>
            <p:nvPr/>
          </p:nvSpPr>
          <p:spPr>
            <a:xfrm rot="20209446">
              <a:off x="1045786" y="2140876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yahoo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62"/>
            <p:cNvSpPr txBox="1"/>
            <p:nvPr/>
          </p:nvSpPr>
          <p:spPr>
            <a:xfrm rot="1511899">
              <a:off x="1042329" y="2888888"/>
              <a:ext cx="892860" cy="3755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err="1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google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63"/>
            <p:cNvSpPr txBox="1"/>
            <p:nvPr/>
          </p:nvSpPr>
          <p:spPr>
            <a:xfrm rot="1548416">
              <a:off x="1045562" y="4476534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err="1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baidu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64"/>
            <p:cNvSpPr txBox="1"/>
            <p:nvPr/>
          </p:nvSpPr>
          <p:spPr>
            <a:xfrm rot="20279519">
              <a:off x="1006624" y="3714233"/>
              <a:ext cx="913103" cy="3755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err="1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google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65"/>
            <p:cNvSpPr txBox="1"/>
            <p:nvPr/>
          </p:nvSpPr>
          <p:spPr>
            <a:xfrm>
              <a:off x="2108500" y="3570174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maps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66"/>
            <p:cNvSpPr txBox="1"/>
            <p:nvPr/>
          </p:nvSpPr>
          <p:spPr>
            <a:xfrm>
              <a:off x="2165281" y="4421394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map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67"/>
            <p:cNvSpPr txBox="1"/>
            <p:nvPr/>
          </p:nvSpPr>
          <p:spPr>
            <a:xfrm rot="20791038">
              <a:off x="2076778" y="1815267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news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68"/>
            <p:cNvSpPr txBox="1"/>
            <p:nvPr/>
          </p:nvSpPr>
          <p:spPr>
            <a:xfrm rot="460048">
              <a:off x="2069943" y="2378766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maps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69"/>
            <p:cNvSpPr txBox="1"/>
            <p:nvPr/>
          </p:nvSpPr>
          <p:spPr>
            <a:xfrm>
              <a:off x="2108499" y="2814633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maps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743908" y="2386688"/>
              <a:ext cx="324036" cy="320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5" name="直接箭头连接符 44"/>
            <p:cNvCxnSpPr>
              <a:stCxn id="26" idx="6"/>
              <a:endCxn id="44" idx="2"/>
            </p:cNvCxnSpPr>
            <p:nvPr/>
          </p:nvCxnSpPr>
          <p:spPr>
            <a:xfrm>
              <a:off x="3167844" y="2547068"/>
              <a:ext cx="57606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6" name="矩形 45"/>
            <p:cNvSpPr/>
            <p:nvPr/>
          </p:nvSpPr>
          <p:spPr>
            <a:xfrm>
              <a:off x="3221194" y="2241074"/>
              <a:ext cx="59472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err="1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uk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7" name="直接连接符 46"/>
            <p:cNvCxnSpPr/>
            <p:nvPr/>
          </p:nvCxnSpPr>
          <p:spPr>
            <a:xfrm>
              <a:off x="-36512" y="1507416"/>
              <a:ext cx="0" cy="343228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827584" y="1507416"/>
              <a:ext cx="0" cy="343228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1763688" y="1507416"/>
              <a:ext cx="0" cy="343228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>
              <a:off x="2699792" y="1507416"/>
              <a:ext cx="0" cy="343228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3635896" y="1507416"/>
              <a:ext cx="0" cy="343228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>
              <a:off x="4486128" y="1531216"/>
              <a:ext cx="0" cy="340848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61"/>
            <p:cNvSpPr txBox="1"/>
            <p:nvPr/>
          </p:nvSpPr>
          <p:spPr>
            <a:xfrm>
              <a:off x="-36511" y="1487671"/>
              <a:ext cx="86409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level-1</a:t>
              </a:r>
              <a:endParaRPr lang="zh-CN" altLang="en-US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Box 61"/>
            <p:cNvSpPr txBox="1"/>
            <p:nvPr/>
          </p:nvSpPr>
          <p:spPr>
            <a:xfrm>
              <a:off x="3635897" y="1487671"/>
              <a:ext cx="85023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level-5</a:t>
              </a:r>
              <a:endParaRPr lang="zh-CN" altLang="en-US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61"/>
            <p:cNvSpPr txBox="1"/>
            <p:nvPr/>
          </p:nvSpPr>
          <p:spPr>
            <a:xfrm>
              <a:off x="827585" y="1487671"/>
              <a:ext cx="93610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level-2</a:t>
              </a:r>
              <a:endParaRPr lang="zh-CN" altLang="en-US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99792" y="1487671"/>
              <a:ext cx="92962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level-4</a:t>
              </a:r>
              <a:endParaRPr lang="zh-CN" altLang="en-US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61"/>
            <p:cNvSpPr txBox="1"/>
            <p:nvPr/>
          </p:nvSpPr>
          <p:spPr>
            <a:xfrm>
              <a:off x="1763688" y="1487671"/>
              <a:ext cx="93610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level-3</a:t>
              </a:r>
              <a:endParaRPr lang="zh-CN" altLang="en-US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1871699" y="4163452"/>
              <a:ext cx="324036" cy="32076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Box 66"/>
            <p:cNvSpPr txBox="1"/>
            <p:nvPr/>
          </p:nvSpPr>
          <p:spPr>
            <a:xfrm>
              <a:off x="1246200" y="4009916"/>
              <a:ext cx="82254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err="1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sina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0" name="直接箭头连接符 59"/>
            <p:cNvCxnSpPr>
              <a:stCxn id="12" idx="5"/>
              <a:endCxn id="16" idx="2"/>
            </p:cNvCxnSpPr>
            <p:nvPr/>
          </p:nvCxnSpPr>
          <p:spPr>
            <a:xfrm>
              <a:off x="1176174" y="4421394"/>
              <a:ext cx="695526" cy="3427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1" name="组合 60"/>
            <p:cNvGrpSpPr/>
            <p:nvPr/>
          </p:nvGrpSpPr>
          <p:grpSpPr>
            <a:xfrm>
              <a:off x="5178745" y="1484784"/>
              <a:ext cx="4289799" cy="3454912"/>
              <a:chOff x="3491880" y="374054"/>
              <a:chExt cx="3738866" cy="3054946"/>
            </a:xfrm>
          </p:grpSpPr>
          <p:sp>
            <p:nvSpPr>
              <p:cNvPr id="62" name="矩形 61"/>
              <p:cNvSpPr/>
              <p:nvPr/>
            </p:nvSpPr>
            <p:spPr>
              <a:xfrm>
                <a:off x="6516937" y="391528"/>
                <a:ext cx="713809" cy="303747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4977374" y="391528"/>
                <a:ext cx="772457" cy="303747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3491880" y="391528"/>
                <a:ext cx="713037" cy="303747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椭圆 64"/>
              <p:cNvSpPr/>
              <p:nvPr/>
            </p:nvSpPr>
            <p:spPr>
              <a:xfrm>
                <a:off x="3581010" y="2090773"/>
                <a:ext cx="267389" cy="28386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4264337" y="1326073"/>
                <a:ext cx="267389" cy="28386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椭圆 66"/>
              <p:cNvSpPr/>
              <p:nvPr/>
            </p:nvSpPr>
            <p:spPr>
              <a:xfrm>
                <a:off x="4264337" y="2728024"/>
                <a:ext cx="267389" cy="28386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latin typeface="Times New Roman" pitchFamily="18" charset="0"/>
                    <a:cs typeface="Times New Roman" pitchFamily="18" charset="0"/>
                  </a:rPr>
                  <a:t>9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椭圆 67"/>
              <p:cNvSpPr/>
              <p:nvPr/>
            </p:nvSpPr>
            <p:spPr>
              <a:xfrm>
                <a:off x="5066504" y="978484"/>
                <a:ext cx="267389" cy="28386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椭圆 68"/>
              <p:cNvSpPr/>
              <p:nvPr/>
            </p:nvSpPr>
            <p:spPr>
              <a:xfrm>
                <a:off x="5066504" y="1708423"/>
                <a:ext cx="267389" cy="28386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椭圆 69"/>
              <p:cNvSpPr/>
              <p:nvPr/>
            </p:nvSpPr>
            <p:spPr>
              <a:xfrm>
                <a:off x="5066504" y="2380435"/>
                <a:ext cx="267389" cy="28386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5066504" y="3131706"/>
                <a:ext cx="267389" cy="28386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72" name="直接箭头连接符 71"/>
              <p:cNvCxnSpPr>
                <a:stCxn id="65" idx="7"/>
                <a:endCxn id="66" idx="2"/>
              </p:cNvCxnSpPr>
              <p:nvPr/>
            </p:nvCxnSpPr>
            <p:spPr>
              <a:xfrm flipV="1">
                <a:off x="3809240" y="1468004"/>
                <a:ext cx="455097" cy="6643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16"/>
              <p:cNvSpPr txBox="1"/>
              <p:nvPr/>
            </p:nvSpPr>
            <p:spPr>
              <a:xfrm rot="18438709">
                <a:off x="3725308" y="1577266"/>
                <a:ext cx="378323" cy="3218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dirty="0" smtClean="0"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zh-CN" altLang="en-US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74" name="直接箭头连接符 73"/>
              <p:cNvCxnSpPr>
                <a:stCxn id="65" idx="5"/>
                <a:endCxn id="67" idx="2"/>
              </p:cNvCxnSpPr>
              <p:nvPr/>
            </p:nvCxnSpPr>
            <p:spPr>
              <a:xfrm>
                <a:off x="3809240" y="2333066"/>
                <a:ext cx="455097" cy="53689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20"/>
              <p:cNvSpPr txBox="1"/>
              <p:nvPr/>
            </p:nvSpPr>
            <p:spPr>
              <a:xfrm rot="2741986">
                <a:off x="3764829" y="2440089"/>
                <a:ext cx="252768" cy="3218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dirty="0"/>
                  <a:t>2</a:t>
                </a:r>
                <a:endParaRPr lang="zh-CN" altLang="en-US" dirty="0"/>
              </a:p>
            </p:txBody>
          </p:sp>
          <p:cxnSp>
            <p:nvCxnSpPr>
              <p:cNvPr id="76" name="直接箭头连接符 75"/>
              <p:cNvCxnSpPr>
                <a:stCxn id="66" idx="7"/>
                <a:endCxn id="68" idx="2"/>
              </p:cNvCxnSpPr>
              <p:nvPr/>
            </p:nvCxnSpPr>
            <p:spPr>
              <a:xfrm flipV="1">
                <a:off x="4492568" y="1120416"/>
                <a:ext cx="573936" cy="24722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7" name="直接箭头连接符 76"/>
              <p:cNvCxnSpPr>
                <a:stCxn id="66" idx="5"/>
                <a:endCxn id="69" idx="2"/>
              </p:cNvCxnSpPr>
              <p:nvPr/>
            </p:nvCxnSpPr>
            <p:spPr>
              <a:xfrm>
                <a:off x="4492568" y="1568366"/>
                <a:ext cx="573936" cy="28198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8" name="直接箭头连接符 77"/>
              <p:cNvCxnSpPr>
                <a:stCxn id="67" idx="7"/>
                <a:endCxn id="70" idx="2"/>
              </p:cNvCxnSpPr>
              <p:nvPr/>
            </p:nvCxnSpPr>
            <p:spPr>
              <a:xfrm flipV="1">
                <a:off x="4492568" y="2522367"/>
                <a:ext cx="573936" cy="24722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9" name="直接箭头连接符 78"/>
              <p:cNvCxnSpPr>
                <a:stCxn id="67" idx="6"/>
                <a:endCxn id="113" idx="2"/>
              </p:cNvCxnSpPr>
              <p:nvPr/>
            </p:nvCxnSpPr>
            <p:spPr>
              <a:xfrm>
                <a:off x="4531726" y="2869956"/>
                <a:ext cx="534777" cy="1402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0" name="椭圆 79"/>
              <p:cNvSpPr/>
              <p:nvPr/>
            </p:nvSpPr>
            <p:spPr>
              <a:xfrm>
                <a:off x="5868670" y="723583"/>
                <a:ext cx="267389" cy="28386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椭圆 80"/>
              <p:cNvSpPr/>
              <p:nvPr/>
            </p:nvSpPr>
            <p:spPr>
              <a:xfrm>
                <a:off x="5868670" y="1169659"/>
                <a:ext cx="267389" cy="28386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5868670" y="1708423"/>
                <a:ext cx="267389" cy="28386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latin typeface="Times New Roman" pitchFamily="18" charset="0"/>
                    <a:cs typeface="Times New Roman" pitchFamily="18" charset="0"/>
                  </a:rPr>
                  <a:t>8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椭圆 82"/>
              <p:cNvSpPr/>
              <p:nvPr/>
            </p:nvSpPr>
            <p:spPr>
              <a:xfrm>
                <a:off x="5868670" y="2380435"/>
                <a:ext cx="267389" cy="28386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椭圆 83"/>
              <p:cNvSpPr/>
              <p:nvPr/>
            </p:nvSpPr>
            <p:spPr>
              <a:xfrm>
                <a:off x="5868670" y="3131706"/>
                <a:ext cx="267389" cy="28386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5" name="直接箭头连接符 84"/>
              <p:cNvCxnSpPr>
                <a:stCxn id="68" idx="7"/>
                <a:endCxn id="80" idx="2"/>
              </p:cNvCxnSpPr>
              <p:nvPr/>
            </p:nvCxnSpPr>
            <p:spPr>
              <a:xfrm flipV="1">
                <a:off x="5294734" y="865515"/>
                <a:ext cx="573936" cy="1545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6" name="直接箭头连接符 85"/>
              <p:cNvCxnSpPr>
                <a:stCxn id="68" idx="5"/>
                <a:endCxn id="81" idx="2"/>
              </p:cNvCxnSpPr>
              <p:nvPr/>
            </p:nvCxnSpPr>
            <p:spPr>
              <a:xfrm>
                <a:off x="5294734" y="1220777"/>
                <a:ext cx="573936" cy="9081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7" name="直接箭头连接符 86"/>
              <p:cNvCxnSpPr>
                <a:stCxn id="69" idx="6"/>
                <a:endCxn id="82" idx="2"/>
              </p:cNvCxnSpPr>
              <p:nvPr/>
            </p:nvCxnSpPr>
            <p:spPr>
              <a:xfrm>
                <a:off x="5333893" y="1850355"/>
                <a:ext cx="5347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8" name="直接箭头连接符 87"/>
              <p:cNvCxnSpPr>
                <a:stCxn id="70" idx="6"/>
                <a:endCxn id="83" idx="2"/>
              </p:cNvCxnSpPr>
              <p:nvPr/>
            </p:nvCxnSpPr>
            <p:spPr>
              <a:xfrm>
                <a:off x="5333893" y="2522367"/>
                <a:ext cx="5347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9" name="直接箭头连接符 88"/>
              <p:cNvCxnSpPr>
                <a:stCxn id="71" idx="6"/>
                <a:endCxn id="84" idx="2"/>
              </p:cNvCxnSpPr>
              <p:nvPr/>
            </p:nvCxnSpPr>
            <p:spPr>
              <a:xfrm>
                <a:off x="5333893" y="3273638"/>
                <a:ext cx="5347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0" name="TextBox 61"/>
              <p:cNvSpPr txBox="1"/>
              <p:nvPr/>
            </p:nvSpPr>
            <p:spPr>
              <a:xfrm rot="20209446">
                <a:off x="4572832" y="991706"/>
                <a:ext cx="289438" cy="326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dirty="0" smtClean="0"/>
                  <a:t>1</a:t>
                </a:r>
                <a:endParaRPr lang="zh-CN" altLang="en-US" dirty="0"/>
              </a:p>
            </p:txBody>
          </p:sp>
          <p:sp>
            <p:nvSpPr>
              <p:cNvPr id="91" name="TextBox 62"/>
              <p:cNvSpPr txBox="1"/>
              <p:nvPr/>
            </p:nvSpPr>
            <p:spPr>
              <a:xfrm rot="1511899">
                <a:off x="4590009" y="1679393"/>
                <a:ext cx="374984" cy="326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dirty="0" smtClean="0"/>
                  <a:t>2</a:t>
                </a:r>
                <a:endParaRPr lang="zh-CN" altLang="en-US" dirty="0"/>
              </a:p>
            </p:txBody>
          </p:sp>
          <p:sp>
            <p:nvSpPr>
              <p:cNvPr id="92" name="TextBox 63"/>
              <p:cNvSpPr txBox="1"/>
              <p:nvPr/>
            </p:nvSpPr>
            <p:spPr>
              <a:xfrm rot="1548416">
                <a:off x="4588445" y="3059409"/>
                <a:ext cx="274424" cy="326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dirty="0"/>
                  <a:t>1</a:t>
                </a:r>
                <a:endParaRPr lang="zh-CN" altLang="en-US" dirty="0"/>
              </a:p>
            </p:txBody>
          </p:sp>
          <p:sp>
            <p:nvSpPr>
              <p:cNvPr id="93" name="TextBox 64"/>
              <p:cNvSpPr txBox="1"/>
              <p:nvPr/>
            </p:nvSpPr>
            <p:spPr>
              <a:xfrm rot="20279519">
                <a:off x="4613320" y="2331050"/>
                <a:ext cx="309007" cy="326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dirty="0" smtClean="0"/>
                  <a:t>3</a:t>
                </a:r>
                <a:endParaRPr lang="zh-CN" altLang="en-US" dirty="0"/>
              </a:p>
            </p:txBody>
          </p:sp>
          <p:sp>
            <p:nvSpPr>
              <p:cNvPr id="94" name="TextBox 65"/>
              <p:cNvSpPr txBox="1"/>
              <p:nvPr/>
            </p:nvSpPr>
            <p:spPr>
              <a:xfrm>
                <a:off x="5447889" y="2257127"/>
                <a:ext cx="339374" cy="326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dirty="0" smtClean="0"/>
                  <a:t>1</a:t>
                </a:r>
                <a:endParaRPr lang="zh-CN" altLang="en-US" dirty="0"/>
              </a:p>
            </p:txBody>
          </p:sp>
          <p:sp>
            <p:nvSpPr>
              <p:cNvPr id="95" name="TextBox 66"/>
              <p:cNvSpPr txBox="1"/>
              <p:nvPr/>
            </p:nvSpPr>
            <p:spPr>
              <a:xfrm>
                <a:off x="5447889" y="3000907"/>
                <a:ext cx="356033" cy="326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dirty="0"/>
                  <a:t>1</a:t>
                </a:r>
                <a:endParaRPr lang="zh-CN" altLang="en-US" dirty="0"/>
              </a:p>
            </p:txBody>
          </p:sp>
          <p:sp>
            <p:nvSpPr>
              <p:cNvPr id="96" name="TextBox 67"/>
              <p:cNvSpPr txBox="1"/>
              <p:nvPr/>
            </p:nvSpPr>
            <p:spPr>
              <a:xfrm rot="20791038">
                <a:off x="5396535" y="672531"/>
                <a:ext cx="333280" cy="326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dirty="0"/>
                  <a:t>1</a:t>
                </a:r>
                <a:endParaRPr lang="zh-CN" altLang="en-US" dirty="0"/>
              </a:p>
            </p:txBody>
          </p:sp>
          <p:sp>
            <p:nvSpPr>
              <p:cNvPr id="97" name="TextBox 68"/>
              <p:cNvSpPr txBox="1"/>
              <p:nvPr/>
            </p:nvSpPr>
            <p:spPr>
              <a:xfrm rot="460048">
                <a:off x="5432376" y="1222995"/>
                <a:ext cx="334910" cy="326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dirty="0" smtClean="0"/>
                  <a:t>2</a:t>
                </a:r>
                <a:endParaRPr lang="zh-CN" altLang="en-US" dirty="0"/>
              </a:p>
            </p:txBody>
          </p:sp>
          <p:sp>
            <p:nvSpPr>
              <p:cNvPr id="98" name="TextBox 69"/>
              <p:cNvSpPr txBox="1"/>
              <p:nvPr/>
            </p:nvSpPr>
            <p:spPr>
              <a:xfrm>
                <a:off x="5438183" y="1583819"/>
                <a:ext cx="311648" cy="326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dirty="0" smtClean="0"/>
                  <a:t>1</a:t>
                </a:r>
                <a:endParaRPr lang="zh-CN" altLang="en-US" dirty="0"/>
              </a:p>
            </p:txBody>
          </p:sp>
          <p:sp>
            <p:nvSpPr>
              <p:cNvPr id="99" name="椭圆 98"/>
              <p:cNvSpPr/>
              <p:nvPr/>
            </p:nvSpPr>
            <p:spPr>
              <a:xfrm>
                <a:off x="6611417" y="1169659"/>
                <a:ext cx="267389" cy="28386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0" name="直接箭头连接符 99"/>
              <p:cNvCxnSpPr>
                <a:stCxn id="81" idx="6"/>
                <a:endCxn id="99" idx="2"/>
              </p:cNvCxnSpPr>
              <p:nvPr/>
            </p:nvCxnSpPr>
            <p:spPr>
              <a:xfrm>
                <a:off x="6136059" y="1311591"/>
                <a:ext cx="47535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01" name="矩形 100"/>
              <p:cNvSpPr/>
              <p:nvPr/>
            </p:nvSpPr>
            <p:spPr>
              <a:xfrm>
                <a:off x="6191133" y="1032991"/>
                <a:ext cx="253075" cy="326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zh-CN" altLang="en-US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2" name="直接连接符 101"/>
              <p:cNvCxnSpPr/>
              <p:nvPr/>
            </p:nvCxnSpPr>
            <p:spPr>
              <a:xfrm>
                <a:off x="3491880" y="391528"/>
                <a:ext cx="0" cy="3037472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接连接符 102"/>
              <p:cNvCxnSpPr/>
              <p:nvPr/>
            </p:nvCxnSpPr>
            <p:spPr>
              <a:xfrm>
                <a:off x="4204917" y="391528"/>
                <a:ext cx="0" cy="3037472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接连接符 103"/>
              <p:cNvCxnSpPr/>
              <p:nvPr/>
            </p:nvCxnSpPr>
            <p:spPr>
              <a:xfrm>
                <a:off x="4977374" y="391528"/>
                <a:ext cx="0" cy="3037472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接连接符 104"/>
              <p:cNvCxnSpPr/>
              <p:nvPr/>
            </p:nvCxnSpPr>
            <p:spPr>
              <a:xfrm>
                <a:off x="5749831" y="391528"/>
                <a:ext cx="0" cy="3037472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接连接符 105"/>
              <p:cNvCxnSpPr/>
              <p:nvPr/>
            </p:nvCxnSpPr>
            <p:spPr>
              <a:xfrm>
                <a:off x="6522288" y="391528"/>
                <a:ext cx="0" cy="3037472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接连接符 106"/>
              <p:cNvCxnSpPr/>
              <p:nvPr/>
            </p:nvCxnSpPr>
            <p:spPr>
              <a:xfrm>
                <a:off x="7230746" y="391528"/>
                <a:ext cx="0" cy="301641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Box 61"/>
              <p:cNvSpPr txBox="1"/>
              <p:nvPr/>
            </p:nvSpPr>
            <p:spPr>
              <a:xfrm>
                <a:off x="3509023" y="374054"/>
                <a:ext cx="678748" cy="2721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400" dirty="0"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rPr>
                  <a:t>level-1</a:t>
                </a:r>
                <a:endParaRPr lang="zh-CN" altLang="en-US" sz="1400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9" name="TextBox 61"/>
              <p:cNvSpPr txBox="1"/>
              <p:nvPr/>
            </p:nvSpPr>
            <p:spPr>
              <a:xfrm>
                <a:off x="6551998" y="374054"/>
                <a:ext cx="678748" cy="2721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sz="1400" dirty="0"/>
                  <a:t>level-5</a:t>
                </a:r>
                <a:endParaRPr lang="zh-CN" altLang="en-US" sz="1400" dirty="0"/>
              </a:p>
            </p:txBody>
          </p:sp>
          <p:sp>
            <p:nvSpPr>
              <p:cNvPr id="110" name="TextBox 61"/>
              <p:cNvSpPr txBox="1"/>
              <p:nvPr/>
            </p:nvSpPr>
            <p:spPr>
              <a:xfrm>
                <a:off x="4268916" y="374054"/>
                <a:ext cx="678748" cy="2721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sz="1400" dirty="0"/>
                  <a:t>level-2</a:t>
                </a:r>
                <a:endParaRPr lang="zh-CN" altLang="en-US" sz="1400" dirty="0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5796685" y="374054"/>
                <a:ext cx="678748" cy="2721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sz="1400" dirty="0"/>
                  <a:t>level-4</a:t>
                </a:r>
                <a:endParaRPr lang="zh-CN" altLang="en-US" sz="1400" dirty="0"/>
              </a:p>
            </p:txBody>
          </p:sp>
          <p:sp>
            <p:nvSpPr>
              <p:cNvPr id="112" name="TextBox 61"/>
              <p:cNvSpPr txBox="1"/>
              <p:nvPr/>
            </p:nvSpPr>
            <p:spPr>
              <a:xfrm>
                <a:off x="5041373" y="374054"/>
                <a:ext cx="678748" cy="2721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sz="1400" dirty="0"/>
                  <a:t>level-3</a:t>
                </a:r>
                <a:endParaRPr lang="zh-CN" altLang="en-US" sz="1400" dirty="0"/>
              </a:p>
            </p:txBody>
          </p:sp>
          <p:sp>
            <p:nvSpPr>
              <p:cNvPr id="113" name="椭圆 112"/>
              <p:cNvSpPr/>
              <p:nvPr/>
            </p:nvSpPr>
            <p:spPr>
              <a:xfrm>
                <a:off x="5066503" y="2742046"/>
                <a:ext cx="267389" cy="28386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zh-CN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4" name="TextBox 66"/>
              <p:cNvSpPr txBox="1"/>
              <p:nvPr/>
            </p:nvSpPr>
            <p:spPr>
              <a:xfrm>
                <a:off x="4657581" y="2614364"/>
                <a:ext cx="248663" cy="326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>
                    <a:solidFill>
                      <a:schemeClr val="dk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</a:lstStyle>
              <a:p>
                <a:r>
                  <a:rPr lang="en-US" altLang="zh-CN" dirty="0"/>
                  <a:t>2</a:t>
                </a:r>
                <a:endParaRPr lang="zh-CN" altLang="en-US" dirty="0"/>
              </a:p>
            </p:txBody>
          </p:sp>
          <p:cxnSp>
            <p:nvCxnSpPr>
              <p:cNvPr id="115" name="直接箭头连接符 114"/>
              <p:cNvCxnSpPr>
                <a:stCxn id="67" idx="5"/>
                <a:endCxn id="71" idx="2"/>
              </p:cNvCxnSpPr>
              <p:nvPr/>
            </p:nvCxnSpPr>
            <p:spPr>
              <a:xfrm>
                <a:off x="4492568" y="2970317"/>
                <a:ext cx="573936" cy="30332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16" name="右箭头 115"/>
            <p:cNvSpPr/>
            <p:nvPr/>
          </p:nvSpPr>
          <p:spPr>
            <a:xfrm>
              <a:off x="4585320" y="3178053"/>
              <a:ext cx="504056" cy="250947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-36004" y="5021560"/>
              <a:ext cx="4522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Name Prefix Tree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178745" y="5021560"/>
              <a:ext cx="4289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Encode Name Prefix Tree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椭圆 118"/>
            <p:cNvSpPr/>
            <p:nvPr/>
          </p:nvSpPr>
          <p:spPr>
            <a:xfrm>
              <a:off x="276074" y="2842594"/>
              <a:ext cx="551510" cy="1464866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1115616" y="2060847"/>
              <a:ext cx="648073" cy="1335159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椭圆 120"/>
            <p:cNvSpPr/>
            <p:nvPr/>
          </p:nvSpPr>
          <p:spPr>
            <a:xfrm>
              <a:off x="1115615" y="3573016"/>
              <a:ext cx="648073" cy="1419715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5496" y="4653351"/>
            <a:ext cx="61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CAS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23" name="直接箭头连接符 122"/>
          <p:cNvCxnSpPr/>
          <p:nvPr/>
        </p:nvCxnSpPr>
        <p:spPr>
          <a:xfrm flipV="1">
            <a:off x="315504" y="4331601"/>
            <a:ext cx="224048" cy="321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灯片编号占位符 1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25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542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Name Component Encoding </a:t>
            </a:r>
            <a:r>
              <a:rPr lang="en-US" altLang="zh-CN" dirty="0" smtClean="0"/>
              <a:t>(3/4)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400" dirty="0"/>
              <a:t>Preparation: define the edges in the NPT leaving from the same node as a </a:t>
            </a:r>
            <a:r>
              <a:rPr lang="en-US" altLang="zh-CN" sz="2400" dirty="0">
                <a:solidFill>
                  <a:srgbClr val="FF0000"/>
                </a:solidFill>
              </a:rPr>
              <a:t>Code Allocation Set (CAS) </a:t>
            </a:r>
            <a:r>
              <a:rPr lang="en-US" altLang="zh-CN" sz="2400" dirty="0"/>
              <a:t>(dotted ellipse on the NPT</a:t>
            </a:r>
            <a:r>
              <a:rPr lang="en-US" altLang="zh-CN" sz="2400" dirty="0" smtClean="0"/>
              <a:t>);</a:t>
            </a:r>
          </a:p>
          <a:p>
            <a:r>
              <a:rPr lang="en-US" altLang="zh-CN" sz="2400" dirty="0" smtClean="0"/>
              <a:t>The rules to assign codes to components:</a:t>
            </a:r>
          </a:p>
          <a:p>
            <a:pPr lvl="1"/>
            <a:r>
              <a:rPr lang="en-US" altLang="zh-CN" sz="2000" i="1" dirty="0" smtClean="0">
                <a:solidFill>
                  <a:srgbClr val="FF0000"/>
                </a:solidFill>
              </a:rPr>
              <a:t>Assign </a:t>
            </a:r>
            <a:r>
              <a:rPr lang="en-US" altLang="zh-CN" sz="2000" i="1" dirty="0">
                <a:solidFill>
                  <a:srgbClr val="FF0000"/>
                </a:solidFill>
              </a:rPr>
              <a:t>each name component in a CAS a unique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code</a:t>
            </a:r>
            <a:r>
              <a:rPr lang="en-US" altLang="zh-CN" sz="2000" i="1" dirty="0" smtClean="0"/>
              <a:t>;</a:t>
            </a:r>
          </a:p>
          <a:p>
            <a:pPr lvl="1"/>
            <a:r>
              <a:rPr lang="en-US" altLang="zh-CN" sz="2000" i="1" dirty="0" smtClean="0">
                <a:solidFill>
                  <a:srgbClr val="FF0000"/>
                </a:solidFill>
              </a:rPr>
              <a:t>The code should be as small as possible (ensures the codes are continuous).</a:t>
            </a:r>
          </a:p>
          <a:p>
            <a:r>
              <a:rPr lang="en-US" altLang="zh-CN" sz="2400" dirty="0" smtClean="0"/>
              <a:t>The ENPT is a logical structure and is eventually implemented by Simplified State Transition Arrays (S</a:t>
            </a:r>
            <a:r>
              <a:rPr lang="en-US" altLang="zh-CN" sz="2400" baseline="30000" dirty="0" smtClean="0"/>
              <a:t>2</a:t>
            </a:r>
            <a:r>
              <a:rPr lang="en-US" altLang="zh-CN" sz="2400" dirty="0" smtClean="0"/>
              <a:t>TA).</a:t>
            </a:r>
          </a:p>
          <a:p>
            <a:r>
              <a:rPr lang="en-US" altLang="zh-CN" sz="2400" dirty="0" smtClean="0"/>
              <a:t>Benefit: a component match </a:t>
            </a:r>
            <a:r>
              <a:rPr lang="en-US" altLang="zh-CN" sz="2400" dirty="0"/>
              <a:t>on S</a:t>
            </a:r>
            <a:r>
              <a:rPr lang="en-US" altLang="zh-CN" sz="2400" baseline="30000" dirty="0"/>
              <a:t>2</a:t>
            </a:r>
            <a:r>
              <a:rPr lang="en-US" altLang="zh-CN" sz="2400" dirty="0"/>
              <a:t>TA </a:t>
            </a:r>
            <a:r>
              <a:rPr lang="en-US" altLang="zh-CN" sz="2400" dirty="0" smtClean="0"/>
              <a:t>can be implemented by a single memory access with the codes as indexes!</a:t>
            </a:r>
            <a:endParaRPr lang="zh-CN" altLang="en-US" sz="24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26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990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Name Component </a:t>
            </a:r>
            <a:r>
              <a:rPr lang="en-US" altLang="zh-CN" dirty="0" smtClean="0"/>
              <a:t>Encoding (4/4)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587727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data structure that really implements the ENPT, each transition stands for a node and its outgoing edges. The codes are indexes of each outgoing edge.</a:t>
            </a:r>
            <a:endParaRPr lang="zh-CN" alt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12754" y="2146468"/>
            <a:ext cx="3209678" cy="2720919"/>
            <a:chOff x="3491880" y="374054"/>
            <a:chExt cx="3738866" cy="3054946"/>
          </a:xfrm>
        </p:grpSpPr>
        <p:sp>
          <p:nvSpPr>
            <p:cNvPr id="10" name="矩形 9"/>
            <p:cNvSpPr/>
            <p:nvPr/>
          </p:nvSpPr>
          <p:spPr>
            <a:xfrm>
              <a:off x="6516937" y="391528"/>
              <a:ext cx="713809" cy="3037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977374" y="391528"/>
              <a:ext cx="772457" cy="3037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491880" y="391528"/>
              <a:ext cx="713037" cy="3037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581010" y="2090773"/>
              <a:ext cx="267389" cy="2838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4264337" y="1326073"/>
              <a:ext cx="267389" cy="2838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4264337" y="2728024"/>
              <a:ext cx="267389" cy="2838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9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5066504" y="978484"/>
              <a:ext cx="267389" cy="2838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5066504" y="1708423"/>
              <a:ext cx="267389" cy="2838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5066504" y="2380435"/>
              <a:ext cx="267389" cy="2838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5066504" y="3131706"/>
              <a:ext cx="267389" cy="2838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直接箭头连接符 19"/>
            <p:cNvCxnSpPr>
              <a:stCxn id="13" idx="7"/>
              <a:endCxn id="14" idx="2"/>
            </p:cNvCxnSpPr>
            <p:nvPr/>
          </p:nvCxnSpPr>
          <p:spPr>
            <a:xfrm flipV="1">
              <a:off x="3809240" y="1468004"/>
              <a:ext cx="455097" cy="66434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16"/>
            <p:cNvSpPr txBox="1"/>
            <p:nvPr/>
          </p:nvSpPr>
          <p:spPr>
            <a:xfrm rot="18438709">
              <a:off x="3725308" y="1577266"/>
              <a:ext cx="378323" cy="3218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直接箭头连接符 21"/>
            <p:cNvCxnSpPr>
              <a:stCxn id="13" idx="5"/>
              <a:endCxn id="15" idx="2"/>
            </p:cNvCxnSpPr>
            <p:nvPr/>
          </p:nvCxnSpPr>
          <p:spPr>
            <a:xfrm>
              <a:off x="3809240" y="2333066"/>
              <a:ext cx="455097" cy="5368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0"/>
            <p:cNvSpPr txBox="1"/>
            <p:nvPr/>
          </p:nvSpPr>
          <p:spPr>
            <a:xfrm rot="2741986">
              <a:off x="3764829" y="2440089"/>
              <a:ext cx="252768" cy="3218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dirty="0"/>
                <a:t>2</a:t>
              </a:r>
              <a:endParaRPr lang="zh-CN" altLang="en-US" dirty="0"/>
            </a:p>
          </p:txBody>
        </p:sp>
        <p:cxnSp>
          <p:nvCxnSpPr>
            <p:cNvPr id="24" name="直接箭头连接符 23"/>
            <p:cNvCxnSpPr>
              <a:stCxn id="14" idx="7"/>
              <a:endCxn id="16" idx="2"/>
            </p:cNvCxnSpPr>
            <p:nvPr/>
          </p:nvCxnSpPr>
          <p:spPr>
            <a:xfrm flipV="1">
              <a:off x="4492568" y="1120416"/>
              <a:ext cx="573936" cy="2472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>
              <a:stCxn id="14" idx="5"/>
              <a:endCxn id="17" idx="2"/>
            </p:cNvCxnSpPr>
            <p:nvPr/>
          </p:nvCxnSpPr>
          <p:spPr>
            <a:xfrm>
              <a:off x="4492568" y="1568366"/>
              <a:ext cx="573936" cy="28198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>
              <a:stCxn id="15" idx="7"/>
              <a:endCxn id="18" idx="2"/>
            </p:cNvCxnSpPr>
            <p:nvPr/>
          </p:nvCxnSpPr>
          <p:spPr>
            <a:xfrm flipV="1">
              <a:off x="4492568" y="2522367"/>
              <a:ext cx="573936" cy="2472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>
              <a:stCxn id="15" idx="6"/>
              <a:endCxn id="61" idx="2"/>
            </p:cNvCxnSpPr>
            <p:nvPr/>
          </p:nvCxnSpPr>
          <p:spPr>
            <a:xfrm>
              <a:off x="4531726" y="2869956"/>
              <a:ext cx="534777" cy="140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8" name="椭圆 27"/>
            <p:cNvSpPr/>
            <p:nvPr/>
          </p:nvSpPr>
          <p:spPr>
            <a:xfrm>
              <a:off x="5868670" y="723583"/>
              <a:ext cx="267389" cy="2838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5868670" y="1169659"/>
              <a:ext cx="267389" cy="2838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5868670" y="1708423"/>
              <a:ext cx="267389" cy="2838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5868670" y="2380435"/>
              <a:ext cx="267389" cy="2838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5868670" y="3131706"/>
              <a:ext cx="267389" cy="2838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直接箭头连接符 32"/>
            <p:cNvCxnSpPr>
              <a:stCxn id="16" idx="7"/>
              <a:endCxn id="28" idx="2"/>
            </p:cNvCxnSpPr>
            <p:nvPr/>
          </p:nvCxnSpPr>
          <p:spPr>
            <a:xfrm flipV="1">
              <a:off x="5294734" y="865515"/>
              <a:ext cx="573936" cy="15453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16" idx="5"/>
              <a:endCxn id="29" idx="2"/>
            </p:cNvCxnSpPr>
            <p:nvPr/>
          </p:nvCxnSpPr>
          <p:spPr>
            <a:xfrm>
              <a:off x="5294734" y="1220777"/>
              <a:ext cx="573936" cy="9081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>
              <a:stCxn id="17" idx="6"/>
              <a:endCxn id="30" idx="2"/>
            </p:cNvCxnSpPr>
            <p:nvPr/>
          </p:nvCxnSpPr>
          <p:spPr>
            <a:xfrm>
              <a:off x="5333893" y="1850355"/>
              <a:ext cx="53477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stCxn id="18" idx="6"/>
              <a:endCxn id="31" idx="2"/>
            </p:cNvCxnSpPr>
            <p:nvPr/>
          </p:nvCxnSpPr>
          <p:spPr>
            <a:xfrm>
              <a:off x="5333893" y="2522367"/>
              <a:ext cx="53477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stCxn id="19" idx="6"/>
              <a:endCxn id="32" idx="2"/>
            </p:cNvCxnSpPr>
            <p:nvPr/>
          </p:nvCxnSpPr>
          <p:spPr>
            <a:xfrm>
              <a:off x="5333893" y="3273638"/>
              <a:ext cx="53477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TextBox 61"/>
            <p:cNvSpPr txBox="1"/>
            <p:nvPr/>
          </p:nvSpPr>
          <p:spPr>
            <a:xfrm rot="20209446">
              <a:off x="4572832" y="991706"/>
              <a:ext cx="289438" cy="3265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sp>
          <p:nvSpPr>
            <p:cNvPr id="39" name="TextBox 62"/>
            <p:cNvSpPr txBox="1"/>
            <p:nvPr/>
          </p:nvSpPr>
          <p:spPr>
            <a:xfrm rot="1511899">
              <a:off x="4590009" y="1679393"/>
              <a:ext cx="374984" cy="3265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dirty="0" smtClean="0"/>
                <a:t>2</a:t>
              </a:r>
              <a:endParaRPr lang="zh-CN" altLang="en-US" dirty="0"/>
            </a:p>
          </p:txBody>
        </p:sp>
        <p:sp>
          <p:nvSpPr>
            <p:cNvPr id="40" name="TextBox 63"/>
            <p:cNvSpPr txBox="1"/>
            <p:nvPr/>
          </p:nvSpPr>
          <p:spPr>
            <a:xfrm rot="1548416">
              <a:off x="4588445" y="3059409"/>
              <a:ext cx="274424" cy="3265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dirty="0"/>
                <a:t>1</a:t>
              </a:r>
              <a:endParaRPr lang="zh-CN" altLang="en-US" dirty="0"/>
            </a:p>
          </p:txBody>
        </p:sp>
        <p:sp>
          <p:nvSpPr>
            <p:cNvPr id="41" name="TextBox 64"/>
            <p:cNvSpPr txBox="1"/>
            <p:nvPr/>
          </p:nvSpPr>
          <p:spPr>
            <a:xfrm rot="20279519">
              <a:off x="4613320" y="2331050"/>
              <a:ext cx="309007" cy="3265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dirty="0" smtClean="0"/>
                <a:t>3</a:t>
              </a:r>
              <a:endParaRPr lang="zh-CN" altLang="en-US" dirty="0"/>
            </a:p>
          </p:txBody>
        </p:sp>
        <p:sp>
          <p:nvSpPr>
            <p:cNvPr id="42" name="TextBox 65"/>
            <p:cNvSpPr txBox="1"/>
            <p:nvPr/>
          </p:nvSpPr>
          <p:spPr>
            <a:xfrm>
              <a:off x="5447889" y="2257127"/>
              <a:ext cx="339374" cy="3265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sp>
          <p:nvSpPr>
            <p:cNvPr id="43" name="TextBox 66"/>
            <p:cNvSpPr txBox="1"/>
            <p:nvPr/>
          </p:nvSpPr>
          <p:spPr>
            <a:xfrm>
              <a:off x="5447889" y="3000907"/>
              <a:ext cx="356033" cy="3265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dirty="0"/>
                <a:t>1</a:t>
              </a:r>
              <a:endParaRPr lang="zh-CN" altLang="en-US" dirty="0"/>
            </a:p>
          </p:txBody>
        </p:sp>
        <p:sp>
          <p:nvSpPr>
            <p:cNvPr id="44" name="TextBox 67"/>
            <p:cNvSpPr txBox="1"/>
            <p:nvPr/>
          </p:nvSpPr>
          <p:spPr>
            <a:xfrm rot="20791038">
              <a:off x="5396535" y="672531"/>
              <a:ext cx="333280" cy="3265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dirty="0"/>
                <a:t>1</a:t>
              </a:r>
              <a:endParaRPr lang="zh-CN" altLang="en-US" dirty="0"/>
            </a:p>
          </p:txBody>
        </p:sp>
        <p:sp>
          <p:nvSpPr>
            <p:cNvPr id="45" name="TextBox 68"/>
            <p:cNvSpPr txBox="1"/>
            <p:nvPr/>
          </p:nvSpPr>
          <p:spPr>
            <a:xfrm rot="460048">
              <a:off x="5432376" y="1222995"/>
              <a:ext cx="334910" cy="3265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dirty="0" smtClean="0"/>
                <a:t>2</a:t>
              </a:r>
              <a:endParaRPr lang="zh-CN" altLang="en-US" dirty="0"/>
            </a:p>
          </p:txBody>
        </p:sp>
        <p:sp>
          <p:nvSpPr>
            <p:cNvPr id="46" name="TextBox 69"/>
            <p:cNvSpPr txBox="1"/>
            <p:nvPr/>
          </p:nvSpPr>
          <p:spPr>
            <a:xfrm>
              <a:off x="5438183" y="1583819"/>
              <a:ext cx="311648" cy="3265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sp>
          <p:nvSpPr>
            <p:cNvPr id="47" name="椭圆 46"/>
            <p:cNvSpPr/>
            <p:nvPr/>
          </p:nvSpPr>
          <p:spPr>
            <a:xfrm>
              <a:off x="6611417" y="1169659"/>
              <a:ext cx="267389" cy="2838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8" name="直接箭头连接符 47"/>
            <p:cNvCxnSpPr>
              <a:stCxn id="29" idx="6"/>
              <a:endCxn id="47" idx="2"/>
            </p:cNvCxnSpPr>
            <p:nvPr/>
          </p:nvCxnSpPr>
          <p:spPr>
            <a:xfrm>
              <a:off x="6136059" y="1311591"/>
              <a:ext cx="47535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9" name="矩形 48"/>
            <p:cNvSpPr/>
            <p:nvPr/>
          </p:nvSpPr>
          <p:spPr>
            <a:xfrm>
              <a:off x="6191133" y="1032991"/>
              <a:ext cx="253075" cy="3265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0" name="直接连接符 49"/>
            <p:cNvCxnSpPr/>
            <p:nvPr/>
          </p:nvCxnSpPr>
          <p:spPr>
            <a:xfrm>
              <a:off x="3491880" y="391528"/>
              <a:ext cx="0" cy="3037472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4204917" y="391528"/>
              <a:ext cx="0" cy="3037472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>
              <a:off x="4977374" y="391528"/>
              <a:ext cx="0" cy="3037472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>
              <a:off x="5749831" y="391528"/>
              <a:ext cx="0" cy="3037472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6522288" y="391528"/>
              <a:ext cx="0" cy="3037472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>
              <a:off x="7230746" y="391528"/>
              <a:ext cx="0" cy="301641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61"/>
            <p:cNvSpPr txBox="1"/>
            <p:nvPr/>
          </p:nvSpPr>
          <p:spPr>
            <a:xfrm>
              <a:off x="3509023" y="374054"/>
              <a:ext cx="678748" cy="2721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 smtClean="0"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rPr>
                <a:t>level-1</a:t>
              </a:r>
              <a:endParaRPr lang="zh-CN" altLang="en-US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61"/>
            <p:cNvSpPr txBox="1"/>
            <p:nvPr/>
          </p:nvSpPr>
          <p:spPr>
            <a:xfrm>
              <a:off x="6551998" y="374054"/>
              <a:ext cx="678748" cy="2721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sz="1400" dirty="0"/>
                <a:t>level-5</a:t>
              </a:r>
              <a:endParaRPr lang="zh-CN" altLang="en-US" sz="1400" dirty="0"/>
            </a:p>
          </p:txBody>
        </p:sp>
        <p:sp>
          <p:nvSpPr>
            <p:cNvPr id="58" name="TextBox 61"/>
            <p:cNvSpPr txBox="1"/>
            <p:nvPr/>
          </p:nvSpPr>
          <p:spPr>
            <a:xfrm>
              <a:off x="4268916" y="374054"/>
              <a:ext cx="678748" cy="2721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sz="1400" dirty="0"/>
                <a:t>level-2</a:t>
              </a:r>
              <a:endParaRPr lang="zh-CN" altLang="en-US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96685" y="374054"/>
              <a:ext cx="678748" cy="2721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sz="1400" dirty="0"/>
                <a:t>level-4</a:t>
              </a:r>
              <a:endParaRPr lang="zh-CN" altLang="en-US" sz="1400" dirty="0"/>
            </a:p>
          </p:txBody>
        </p:sp>
        <p:sp>
          <p:nvSpPr>
            <p:cNvPr id="60" name="TextBox 61"/>
            <p:cNvSpPr txBox="1"/>
            <p:nvPr/>
          </p:nvSpPr>
          <p:spPr>
            <a:xfrm>
              <a:off x="5041373" y="374054"/>
              <a:ext cx="678748" cy="2721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sz="1400" dirty="0"/>
                <a:t>level-3</a:t>
              </a:r>
              <a:endParaRPr lang="zh-CN" altLang="en-US" sz="1400" dirty="0"/>
            </a:p>
          </p:txBody>
        </p:sp>
        <p:sp>
          <p:nvSpPr>
            <p:cNvPr id="61" name="椭圆 60"/>
            <p:cNvSpPr/>
            <p:nvPr/>
          </p:nvSpPr>
          <p:spPr>
            <a:xfrm>
              <a:off x="5066503" y="2742046"/>
              <a:ext cx="267389" cy="2838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6"/>
            <p:cNvSpPr txBox="1"/>
            <p:nvPr/>
          </p:nvSpPr>
          <p:spPr>
            <a:xfrm>
              <a:off x="4657581" y="2614364"/>
              <a:ext cx="248663" cy="3265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>
                  <a:solidFill>
                    <a:schemeClr val="dk1"/>
                  </a:solidFill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altLang="zh-CN" dirty="0"/>
                <a:t>2</a:t>
              </a:r>
              <a:endParaRPr lang="zh-CN" altLang="en-US" dirty="0"/>
            </a:p>
          </p:txBody>
        </p:sp>
        <p:cxnSp>
          <p:nvCxnSpPr>
            <p:cNvPr id="63" name="直接箭头连接符 62"/>
            <p:cNvCxnSpPr>
              <a:stCxn id="15" idx="5"/>
              <a:endCxn id="19" idx="2"/>
            </p:cNvCxnSpPr>
            <p:nvPr/>
          </p:nvCxnSpPr>
          <p:spPr>
            <a:xfrm>
              <a:off x="4492568" y="2970317"/>
              <a:ext cx="573936" cy="3033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27471" y="5104852"/>
            <a:ext cx="3194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Encode Name Prefix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Trie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(ENPT)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12895594"/>
              </p:ext>
            </p:extLst>
          </p:nvPr>
        </p:nvGraphicFramePr>
        <p:xfrm>
          <a:off x="3275856" y="1412776"/>
          <a:ext cx="5771163" cy="4464496"/>
        </p:xfrm>
        <a:graphic>
          <a:graphicData uri="http://schemas.openxmlformats.org/presentationml/2006/ole">
            <p:oleObj spid="_x0000_s2364" name="Visio" r:id="rId4" imgW="6778755" imgH="4845578" progId="Visio.Drawing.11">
              <p:embed/>
            </p:oleObj>
          </a:graphicData>
        </a:graphic>
      </p:graphicFrame>
      <p:sp>
        <p:nvSpPr>
          <p:cNvPr id="8" name="矩形 7"/>
          <p:cNvSpPr/>
          <p:nvPr/>
        </p:nvSpPr>
        <p:spPr>
          <a:xfrm>
            <a:off x="6084168" y="3891282"/>
            <a:ext cx="2952328" cy="1857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5508104" y="496635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Simplified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State Transition Array (S</a:t>
            </a:r>
            <a:r>
              <a:rPr lang="en-US" altLang="zh-CN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TA)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27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8256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Two name sets to compose two PITs:</a:t>
            </a:r>
          </a:p>
          <a:p>
            <a:pPr lvl="1"/>
            <a:r>
              <a:rPr lang="en-US" altLang="zh-CN" sz="2400" dirty="0" smtClean="0"/>
              <a:t>Domain names collected </a:t>
            </a:r>
            <a:r>
              <a:rPr lang="en-US" altLang="zh-CN" sz="2400" dirty="0"/>
              <a:t>from ALEXA, DMOZ and our web </a:t>
            </a:r>
            <a:r>
              <a:rPr lang="en-US" altLang="zh-CN" sz="2400" dirty="0" smtClean="0"/>
              <a:t>crawler, around 10 Million;</a:t>
            </a:r>
          </a:p>
          <a:p>
            <a:pPr lvl="1"/>
            <a:r>
              <a:rPr lang="en-US" altLang="zh-CN" sz="2400" dirty="0" smtClean="0"/>
              <a:t>URLs extracted from the HTTP </a:t>
            </a:r>
            <a:r>
              <a:rPr lang="en-US" altLang="zh-CN" sz="2400" dirty="0"/>
              <a:t>requests in the </a:t>
            </a:r>
            <a:r>
              <a:rPr lang="en-US" altLang="zh-CN" sz="2400" dirty="0" smtClean="0"/>
              <a:t>trace, </a:t>
            </a:r>
            <a:r>
              <a:rPr lang="en-US" altLang="zh-CN" sz="2400" dirty="0"/>
              <a:t>around 8 </a:t>
            </a:r>
            <a:r>
              <a:rPr lang="en-US" altLang="zh-CN" sz="2400" dirty="0" smtClean="0"/>
              <a:t>Million.</a:t>
            </a:r>
          </a:p>
          <a:p>
            <a:r>
              <a:rPr lang="en-US" altLang="zh-CN" sz="2800" dirty="0" smtClean="0"/>
              <a:t>Evaluation goals:</a:t>
            </a:r>
          </a:p>
          <a:p>
            <a:pPr lvl="1"/>
            <a:r>
              <a:rPr lang="en-US" altLang="zh-CN" sz="2400" dirty="0" smtClean="0"/>
              <a:t>memory consumption of S</a:t>
            </a:r>
            <a:r>
              <a:rPr lang="en-US" altLang="zh-CN" sz="2400" baseline="30000" dirty="0" smtClean="0"/>
              <a:t>2</a:t>
            </a:r>
            <a:r>
              <a:rPr lang="en-US" altLang="zh-CN" sz="2400" dirty="0" smtClean="0"/>
              <a:t>TA, </a:t>
            </a:r>
          </a:p>
          <a:p>
            <a:pPr lvl="1"/>
            <a:r>
              <a:rPr lang="en-US" altLang="zh-CN" sz="2400" dirty="0" smtClean="0"/>
              <a:t>access </a:t>
            </a:r>
            <a:r>
              <a:rPr lang="en-US" altLang="zh-CN" sz="2400" dirty="0"/>
              <a:t>frequency S</a:t>
            </a:r>
            <a:r>
              <a:rPr lang="en-US" altLang="zh-CN" sz="2400" baseline="30000" dirty="0"/>
              <a:t>2</a:t>
            </a:r>
            <a:r>
              <a:rPr lang="en-US" altLang="zh-CN" sz="2400" dirty="0"/>
              <a:t>TA, </a:t>
            </a:r>
          </a:p>
          <a:p>
            <a:pPr lvl="1"/>
            <a:r>
              <a:rPr lang="en-US" altLang="zh-CN" sz="2400" dirty="0" smtClean="0"/>
              <a:t>Comparison with </a:t>
            </a:r>
            <a:r>
              <a:rPr lang="en-US" altLang="zh-CN" sz="2400" dirty="0"/>
              <a:t>other methods.</a:t>
            </a:r>
            <a:endParaRPr lang="zh-CN" altLang="en-US" sz="24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28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879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 Results (1/3)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4929411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Memory Consumption</a:t>
            </a:r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5292" y="5356684"/>
            <a:ext cx="4242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Figure: 10M </a:t>
            </a:r>
            <a:r>
              <a:rPr lang="en-US" altLang="zh-CN" b="1" dirty="0"/>
              <a:t>Name Set memory consumption–original size, </a:t>
            </a:r>
            <a:r>
              <a:rPr lang="en-US" altLang="zh-CN" b="1" dirty="0" smtClean="0"/>
              <a:t>NPT size</a:t>
            </a:r>
            <a:r>
              <a:rPr lang="en-US" altLang="zh-CN" b="1" dirty="0"/>
              <a:t>, </a:t>
            </a:r>
            <a:r>
              <a:rPr lang="en-US" altLang="zh-CN" b="1" dirty="0" smtClean="0"/>
              <a:t>ENPT.</a:t>
            </a:r>
          </a:p>
          <a:p>
            <a:r>
              <a:rPr lang="en-US" altLang="zh-CN" dirty="0" smtClean="0"/>
              <a:t>compression </a:t>
            </a:r>
            <a:r>
              <a:rPr lang="en-US" altLang="zh-CN" dirty="0"/>
              <a:t>ratio </a:t>
            </a:r>
            <a:r>
              <a:rPr lang="en-US" altLang="zh-CN" dirty="0" smtClean="0"/>
              <a:t>(10M </a:t>
            </a:r>
            <a:r>
              <a:rPr lang="en-US" altLang="zh-CN" dirty="0"/>
              <a:t>Name </a:t>
            </a:r>
            <a:r>
              <a:rPr lang="en-US" altLang="zh-CN" dirty="0" smtClean="0"/>
              <a:t>Set): </a:t>
            </a:r>
            <a:r>
              <a:rPr lang="en-US" altLang="zh-CN" dirty="0" smtClean="0">
                <a:solidFill>
                  <a:srgbClr val="FF0000"/>
                </a:solidFill>
              </a:rPr>
              <a:t>63.66%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7780" y="5356684"/>
            <a:ext cx="4242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Figure: 8</a:t>
            </a:r>
            <a:r>
              <a:rPr lang="en-US" altLang="zh-CN" b="1" dirty="0" smtClean="0"/>
              <a:t>M </a:t>
            </a:r>
            <a:r>
              <a:rPr lang="en-US" altLang="zh-CN" b="1" dirty="0"/>
              <a:t>Name Set memory consumption–original size, NPT size, ENPT</a:t>
            </a:r>
            <a:r>
              <a:rPr lang="en-US" altLang="zh-CN" b="1" dirty="0" smtClean="0"/>
              <a:t>.</a:t>
            </a:r>
            <a:endParaRPr lang="en-US" altLang="zh-CN" sz="2000" dirty="0"/>
          </a:p>
          <a:p>
            <a:r>
              <a:rPr lang="en-US" altLang="zh-CN" dirty="0" smtClean="0"/>
              <a:t>compression </a:t>
            </a:r>
            <a:r>
              <a:rPr lang="en-US" altLang="zh-CN" dirty="0"/>
              <a:t>ratio </a:t>
            </a:r>
            <a:r>
              <a:rPr lang="en-US" altLang="zh-CN" dirty="0" smtClean="0"/>
              <a:t>(8M </a:t>
            </a:r>
            <a:r>
              <a:rPr lang="en-US" altLang="zh-CN" dirty="0"/>
              <a:t>Name </a:t>
            </a:r>
            <a:r>
              <a:rPr lang="en-US" altLang="zh-CN" dirty="0" smtClean="0"/>
              <a:t>Set): </a:t>
            </a:r>
            <a:r>
              <a:rPr lang="en-US" altLang="zh-CN" dirty="0" smtClean="0">
                <a:solidFill>
                  <a:srgbClr val="FF0000"/>
                </a:solidFill>
              </a:rPr>
              <a:t>12.56%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7" y="1774097"/>
            <a:ext cx="4448090" cy="345510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7572" y="1774097"/>
            <a:ext cx="4486293" cy="3455103"/>
          </a:xfrm>
          <a:prstGeom prst="rect">
            <a:avLst/>
          </a:prstGeom>
        </p:spPr>
      </p:pic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29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9358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of NDN (1/3)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Newly </a:t>
            </a:r>
            <a:r>
              <a:rPr lang="en-US" altLang="zh-CN" dirty="0"/>
              <a:t>proposed clean-slate </a:t>
            </a:r>
            <a:r>
              <a:rPr lang="en-US" altLang="zh-CN" dirty="0" smtClean="0"/>
              <a:t>network architecture;</a:t>
            </a:r>
          </a:p>
          <a:p>
            <a:r>
              <a:rPr lang="en-US" altLang="zh-CN" dirty="0" smtClean="0"/>
              <a:t>Embraces </a:t>
            </a:r>
            <a:r>
              <a:rPr lang="en-US" altLang="zh-CN" dirty="0"/>
              <a:t>Internet’s function transition from </a:t>
            </a:r>
            <a:r>
              <a:rPr lang="en-US" altLang="zh-CN" dirty="0" smtClean="0"/>
              <a:t>host-to-host </a:t>
            </a:r>
            <a:r>
              <a:rPr lang="en-US" altLang="zh-CN" dirty="0"/>
              <a:t>communication to content </a:t>
            </a:r>
            <a:r>
              <a:rPr lang="en-US" altLang="zh-CN" dirty="0" smtClean="0"/>
              <a:t>dissemination;</a:t>
            </a:r>
          </a:p>
          <a:p>
            <a:r>
              <a:rPr lang="en-US" altLang="zh-CN" dirty="0" smtClean="0"/>
              <a:t>Routes and forwards packets by content names;</a:t>
            </a:r>
          </a:p>
          <a:p>
            <a:r>
              <a:rPr lang="en-US" altLang="zh-CN" dirty="0" smtClean="0"/>
              <a:t>Two kinds of packets: </a:t>
            </a:r>
          </a:p>
          <a:p>
            <a:pPr lvl="1"/>
            <a:r>
              <a:rPr lang="en-US" altLang="zh-CN" dirty="0" smtClean="0"/>
              <a:t>Interest packet and Data packet.</a:t>
            </a:r>
          </a:p>
          <a:p>
            <a:r>
              <a:rPr lang="en-US" altLang="zh-CN" dirty="0" smtClean="0"/>
              <a:t>Request-driven communication model (</a:t>
            </a:r>
            <a:r>
              <a:rPr lang="en-US" altLang="zh-CN" i="1" dirty="0" smtClean="0"/>
              <a:t>pull</a:t>
            </a:r>
            <a:r>
              <a:rPr lang="en-US" altLang="zh-CN" dirty="0" smtClean="0"/>
              <a:t>);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99107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 Results </a:t>
            </a:r>
            <a:r>
              <a:rPr lang="en-US" altLang="zh-CN" dirty="0" smtClean="0"/>
              <a:t>(2/3)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Access </a:t>
            </a:r>
            <a:r>
              <a:rPr lang="en-US" altLang="zh-CN" sz="2800" dirty="0"/>
              <a:t>frequency</a:t>
            </a:r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489996"/>
            <a:ext cx="4139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Figure: Lookup</a:t>
            </a:r>
            <a:r>
              <a:rPr lang="en-US" altLang="zh-CN" b="1" dirty="0"/>
              <a:t>, insert and delete performance for the 10M Name Set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Average: 3</a:t>
            </a:r>
            <a:r>
              <a:rPr lang="en-US" altLang="zh-CN" i="1" dirty="0" smtClean="0">
                <a:solidFill>
                  <a:srgbClr val="FF0000"/>
                </a:solidFill>
              </a:rPr>
              <a:t>.</a:t>
            </a:r>
            <a:r>
              <a:rPr lang="en-US" altLang="zh-CN" dirty="0" smtClean="0">
                <a:solidFill>
                  <a:srgbClr val="FF0000"/>
                </a:solidFill>
              </a:rPr>
              <a:t>27 </a:t>
            </a:r>
            <a:r>
              <a:rPr lang="en-US" altLang="zh-CN" dirty="0">
                <a:solidFill>
                  <a:srgbClr val="FF0000"/>
                </a:solidFill>
              </a:rPr>
              <a:t>M/s, 2</a:t>
            </a:r>
            <a:r>
              <a:rPr lang="en-US" altLang="zh-CN" i="1" dirty="0">
                <a:solidFill>
                  <a:srgbClr val="FF0000"/>
                </a:solidFill>
              </a:rPr>
              <a:t>.</a:t>
            </a:r>
            <a:r>
              <a:rPr lang="en-US" altLang="zh-CN" dirty="0">
                <a:solidFill>
                  <a:srgbClr val="FF0000"/>
                </a:solidFill>
              </a:rPr>
              <a:t>93 M/s and 2</a:t>
            </a:r>
            <a:r>
              <a:rPr lang="en-US" altLang="zh-CN" i="1" dirty="0">
                <a:solidFill>
                  <a:srgbClr val="FF0000"/>
                </a:solidFill>
              </a:rPr>
              <a:t>.</a:t>
            </a:r>
            <a:r>
              <a:rPr lang="en-US" altLang="zh-CN" dirty="0">
                <a:solidFill>
                  <a:srgbClr val="FF0000"/>
                </a:solidFill>
              </a:rPr>
              <a:t>69 </a:t>
            </a:r>
            <a:r>
              <a:rPr lang="en-US" altLang="zh-CN" dirty="0" smtClean="0">
                <a:solidFill>
                  <a:srgbClr val="FF0000"/>
                </a:solidFill>
              </a:rPr>
              <a:t>M/s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8024" y="5489996"/>
            <a:ext cx="4256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Figure: Lookup</a:t>
            </a:r>
            <a:r>
              <a:rPr lang="en-US" altLang="zh-CN" b="1" dirty="0"/>
              <a:t>, insert and delete performance for the 8M Name Set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Average: 2</a:t>
            </a:r>
            <a:r>
              <a:rPr lang="en-US" altLang="zh-CN" i="1" dirty="0" smtClean="0">
                <a:solidFill>
                  <a:srgbClr val="FF0000"/>
                </a:solidFill>
              </a:rPr>
              <a:t>.</a:t>
            </a:r>
            <a:r>
              <a:rPr lang="en-US" altLang="zh-CN" dirty="0" smtClean="0">
                <a:solidFill>
                  <a:srgbClr val="FF0000"/>
                </a:solidFill>
              </a:rPr>
              <a:t>51 </a:t>
            </a:r>
            <a:r>
              <a:rPr lang="en-US" altLang="zh-CN" dirty="0">
                <a:solidFill>
                  <a:srgbClr val="FF0000"/>
                </a:solidFill>
              </a:rPr>
              <a:t>M/s, 1</a:t>
            </a:r>
            <a:r>
              <a:rPr lang="en-US" altLang="zh-CN" i="1" dirty="0">
                <a:solidFill>
                  <a:srgbClr val="FF0000"/>
                </a:solidFill>
              </a:rPr>
              <a:t>.</a:t>
            </a:r>
            <a:r>
              <a:rPr lang="en-US" altLang="zh-CN" dirty="0">
                <a:solidFill>
                  <a:srgbClr val="FF0000"/>
                </a:solidFill>
              </a:rPr>
              <a:t>81 M/s and 2</a:t>
            </a:r>
            <a:r>
              <a:rPr lang="en-US" altLang="zh-CN" i="1" dirty="0">
                <a:solidFill>
                  <a:srgbClr val="FF0000"/>
                </a:solidFill>
              </a:rPr>
              <a:t>.</a:t>
            </a:r>
            <a:r>
              <a:rPr lang="en-US" altLang="zh-CN" dirty="0">
                <a:solidFill>
                  <a:srgbClr val="FF0000"/>
                </a:solidFill>
              </a:rPr>
              <a:t>18 M/s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652" y="1811984"/>
            <a:ext cx="4577652" cy="353384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29052" y="1811984"/>
            <a:ext cx="4621512" cy="3533848"/>
          </a:xfrm>
          <a:prstGeom prst="rect">
            <a:avLst/>
          </a:prstGeom>
        </p:spPr>
      </p:pic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30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98104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 Results </a:t>
            </a:r>
            <a:r>
              <a:rPr lang="en-US" altLang="zh-CN" dirty="0" smtClean="0"/>
              <a:t>(3/3)</a:t>
            </a:r>
            <a:endParaRPr lang="zh-CN" altLang="en-US" dirty="0"/>
          </a:p>
        </p:txBody>
      </p:sp>
      <p:pic>
        <p:nvPicPr>
          <p:cNvPr id="12290" name="Picture 2" descr="E:\On_PIT_of_NDN\ancs15-dai-camera-ready\speedup.e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1444" y="1452660"/>
            <a:ext cx="4660836" cy="368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67744" y="5157192"/>
            <a:ext cx="528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Figure: PIT </a:t>
            </a:r>
            <a:r>
              <a:rPr lang="en-US" altLang="zh-CN" b="1" dirty="0"/>
              <a:t>access frequency speedup based on </a:t>
            </a:r>
            <a:r>
              <a:rPr lang="en-US" altLang="zh-CN" b="1" dirty="0" smtClean="0"/>
              <a:t>S</a:t>
            </a:r>
            <a:r>
              <a:rPr lang="en-US" altLang="zh-CN" b="1" baseline="30000" dirty="0" smtClean="0"/>
              <a:t>2</a:t>
            </a:r>
            <a:r>
              <a:rPr lang="en-US" altLang="zh-CN" b="1" dirty="0" smtClean="0"/>
              <a:t>TA.</a:t>
            </a:r>
            <a:endParaRPr lang="en-US" altLang="zh-C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5571237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All these results reveal that PIT can be implemented by off-the-shelf technologies.</a:t>
            </a:r>
            <a:endParaRPr lang="zh-CN" altLang="en-US" sz="2800" b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31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771800" y="4294733"/>
            <a:ext cx="144016" cy="3600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8848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Measure the size and access frequency of a specific PIT;</a:t>
            </a:r>
          </a:p>
          <a:p>
            <a:r>
              <a:rPr lang="en-US" altLang="zh-CN" dirty="0" smtClean="0"/>
              <a:t>Prove the feasibility of PIT with off-the-shelf </a:t>
            </a:r>
            <a:r>
              <a:rPr lang="en-US" altLang="zh-CN" dirty="0"/>
              <a:t>technologies</a:t>
            </a:r>
            <a:r>
              <a:rPr lang="en-US" altLang="zh-CN" dirty="0" smtClean="0"/>
              <a:t>;</a:t>
            </a:r>
          </a:p>
          <a:p>
            <a:r>
              <a:rPr lang="en-US" altLang="zh-CN" dirty="0" smtClean="0"/>
              <a:t>Propose NCE </a:t>
            </a:r>
            <a:r>
              <a:rPr lang="en-US" altLang="zh-CN" dirty="0"/>
              <a:t>to accelerate PIT access </a:t>
            </a:r>
            <a:r>
              <a:rPr lang="en-US" altLang="zh-CN" dirty="0" smtClean="0"/>
              <a:t>operations while </a:t>
            </a:r>
            <a:r>
              <a:rPr lang="en-US" altLang="zh-CN" dirty="0"/>
              <a:t>reducing PIT </a:t>
            </a:r>
            <a:r>
              <a:rPr lang="en-US" altLang="zh-CN" dirty="0" smtClean="0"/>
              <a:t>size.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32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631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722313" y="1628801"/>
            <a:ext cx="7772400" cy="3024336"/>
          </a:xfrm>
        </p:spPr>
        <p:txBody>
          <a:bodyPr>
            <a:normAutofit/>
          </a:bodyPr>
          <a:lstStyle/>
          <a:p>
            <a:r>
              <a:rPr lang="en-US" altLang="zh-CN" i="1" dirty="0" smtClean="0"/>
              <a:t>Thanks!</a:t>
            </a:r>
            <a:br>
              <a:rPr lang="en-US" altLang="zh-CN" i="1" dirty="0" smtClean="0"/>
            </a:br>
            <a:r>
              <a:rPr lang="en-US" altLang="zh-CN" i="1" dirty="0"/>
              <a:t/>
            </a:r>
            <a:br>
              <a:rPr lang="en-US" altLang="zh-CN" i="1" dirty="0"/>
            </a:br>
            <a:r>
              <a:rPr lang="en-US" altLang="zh-CN" i="1" dirty="0" smtClean="0"/>
              <a:t>Questions please ^_^</a:t>
            </a:r>
            <a:endParaRPr lang="zh-CN" altLang="en-US" i="1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33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6402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 of </a:t>
            </a:r>
            <a:r>
              <a:rPr lang="en-US" altLang="zh-CN" dirty="0" smtClean="0"/>
              <a:t>NDN (2/3)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Content Store (CS):</a:t>
            </a:r>
            <a:r>
              <a:rPr lang="en-US" altLang="zh-CN" dirty="0"/>
              <a:t> the router’s buffer memory </a:t>
            </a:r>
            <a:r>
              <a:rPr lang="en-US" altLang="zh-CN" dirty="0" smtClean="0"/>
              <a:t>that caches Data packets;</a:t>
            </a:r>
          </a:p>
          <a:p>
            <a:r>
              <a:rPr lang="en-US" altLang="zh-CN" b="1" dirty="0" smtClean="0"/>
              <a:t>Pending Interest Table (PIT)</a:t>
            </a:r>
            <a:r>
              <a:rPr lang="en-US" altLang="zh-CN" dirty="0" smtClean="0"/>
              <a:t>: </a:t>
            </a:r>
            <a:r>
              <a:rPr lang="en-US" altLang="zh-CN" dirty="0"/>
              <a:t>each entry </a:t>
            </a:r>
            <a:r>
              <a:rPr lang="en-US" altLang="zh-CN" dirty="0" smtClean="0"/>
              <a:t>records the </a:t>
            </a:r>
            <a:r>
              <a:rPr lang="en-US" altLang="zh-CN" dirty="0"/>
              <a:t>name </a:t>
            </a:r>
            <a:r>
              <a:rPr lang="en-US" altLang="zh-CN" dirty="0" smtClean="0"/>
              <a:t>of a pended Interest </a:t>
            </a:r>
            <a:r>
              <a:rPr lang="en-US" altLang="zh-CN" dirty="0"/>
              <a:t>and </a:t>
            </a:r>
            <a:r>
              <a:rPr lang="en-US" altLang="zh-CN" dirty="0" smtClean="0"/>
              <a:t>the interfaces </a:t>
            </a:r>
            <a:r>
              <a:rPr lang="en-US" altLang="zh-CN" dirty="0"/>
              <a:t>from which the </a:t>
            </a:r>
            <a:r>
              <a:rPr lang="en-US" altLang="zh-CN" dirty="0" smtClean="0"/>
              <a:t>Interest come</a:t>
            </a:r>
            <a:r>
              <a:rPr lang="en-US" altLang="zh-CN" dirty="0"/>
              <a:t>s</a:t>
            </a:r>
            <a:r>
              <a:rPr lang="en-US" altLang="zh-CN" dirty="0" smtClean="0"/>
              <a:t> in.</a:t>
            </a:r>
          </a:p>
          <a:p>
            <a:r>
              <a:rPr lang="en-US" altLang="zh-CN" b="1" dirty="0" smtClean="0"/>
              <a:t>Forwarding Information </a:t>
            </a:r>
            <a:r>
              <a:rPr lang="en-US" altLang="zh-CN" b="1" dirty="0"/>
              <a:t>Base (FIB</a:t>
            </a:r>
            <a:r>
              <a:rPr lang="en-US" altLang="zh-CN" b="1" dirty="0" smtClean="0"/>
              <a:t>):</a:t>
            </a:r>
            <a:r>
              <a:rPr lang="en-US" altLang="zh-CN" dirty="0" smtClean="0"/>
              <a:t> NDN forwarding table.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3244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 of </a:t>
            </a:r>
            <a:r>
              <a:rPr lang="en-US" altLang="zh-CN" dirty="0" smtClean="0"/>
              <a:t>NDN (3/3)</a:t>
            </a:r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12902954"/>
              </p:ext>
            </p:extLst>
          </p:nvPr>
        </p:nvGraphicFramePr>
        <p:xfrm>
          <a:off x="1691680" y="1492330"/>
          <a:ext cx="5760640" cy="2435450"/>
        </p:xfrm>
        <a:graphic>
          <a:graphicData uri="http://schemas.openxmlformats.org/presentationml/2006/ole">
            <p:oleObj spid="_x0000_s6665" name="Visio" r:id="rId4" imgW="3833970" imgH="1620951" progId="Visio.Drawing.11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1720" y="371703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Figure: Interest Packet lookup and forwarding process</a:t>
            </a:r>
            <a:endParaRPr lang="zh-CN" altLang="en-US" b="1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85265411"/>
              </p:ext>
            </p:extLst>
          </p:nvPr>
        </p:nvGraphicFramePr>
        <p:xfrm>
          <a:off x="2267744" y="4149080"/>
          <a:ext cx="4680520" cy="2310965"/>
        </p:xfrm>
        <a:graphic>
          <a:graphicData uri="http://schemas.openxmlformats.org/presentationml/2006/ole">
            <p:oleObj spid="_x0000_s6666" name="Visio" r:id="rId5" imgW="3423660" imgH="1690594" progId="Visio.Drawing.11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23728" y="623731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Figure: Data packet lookup and forwarding process</a:t>
            </a:r>
            <a:endParaRPr lang="zh-CN" altLang="en-US" b="1" dirty="0"/>
          </a:p>
        </p:txBody>
      </p:sp>
      <p:sp>
        <p:nvSpPr>
          <p:cNvPr id="10" name="圆角矩形 9"/>
          <p:cNvSpPr/>
          <p:nvPr/>
        </p:nvSpPr>
        <p:spPr>
          <a:xfrm>
            <a:off x="3995936" y="1986955"/>
            <a:ext cx="740941" cy="360040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4507359" y="4653136"/>
            <a:ext cx="720080" cy="432048"/>
          </a:xfrm>
          <a:prstGeom prst="roundRect">
            <a:avLst>
              <a:gd name="adj" fmla="val 39712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39552" y="24928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Content Store</a:t>
            </a:r>
            <a:endParaRPr lang="zh-CN" altLang="en-US" b="1" dirty="0"/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2052514" y="2327612"/>
            <a:ext cx="719286" cy="330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27584" y="291565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Pending Interest Table</a:t>
            </a:r>
            <a:endParaRPr lang="zh-CN" altLang="en-US" b="1" dirty="0"/>
          </a:p>
        </p:txBody>
      </p:sp>
      <p:cxnSp>
        <p:nvCxnSpPr>
          <p:cNvPr id="16" name="直接箭头连接符 15"/>
          <p:cNvCxnSpPr/>
          <p:nvPr/>
        </p:nvCxnSpPr>
        <p:spPr>
          <a:xfrm flipV="1">
            <a:off x="3059832" y="2346996"/>
            <a:ext cx="936104" cy="733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88224" y="253906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Forwarding Information</a:t>
            </a:r>
          </a:p>
          <a:p>
            <a:r>
              <a:rPr lang="en-US" altLang="zh-CN" b="1" dirty="0" smtClean="0"/>
              <a:t>Base</a:t>
            </a:r>
            <a:endParaRPr lang="zh-CN" altLang="en-US" b="1" dirty="0"/>
          </a:p>
        </p:txBody>
      </p:sp>
      <p:cxnSp>
        <p:nvCxnSpPr>
          <p:cNvPr id="19" name="直接箭头连接符 18"/>
          <p:cNvCxnSpPr/>
          <p:nvPr/>
        </p:nvCxnSpPr>
        <p:spPr>
          <a:xfrm flipH="1" flipV="1">
            <a:off x="6254700" y="2346995"/>
            <a:ext cx="360040" cy="274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6590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Pending Interest Table (1/3)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 special table in NDN and no equivalent in IP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Keeps </a:t>
            </a:r>
            <a:r>
              <a:rPr lang="en-US" altLang="zh-CN" dirty="0"/>
              <a:t>track of the Interest packets that are received but yet un-responded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Brings NDN significant features:</a:t>
            </a:r>
          </a:p>
          <a:p>
            <a:pPr lvl="1"/>
            <a:r>
              <a:rPr lang="en-US" altLang="zh-CN" dirty="0" smtClean="0"/>
              <a:t>communication </a:t>
            </a:r>
            <a:r>
              <a:rPr lang="en-US" altLang="zh-CN" dirty="0"/>
              <a:t>without the </a:t>
            </a:r>
            <a:r>
              <a:rPr lang="en-US" altLang="zh-CN" dirty="0" smtClean="0"/>
              <a:t>knowledge of host locations;</a:t>
            </a:r>
          </a:p>
          <a:p>
            <a:pPr lvl="1"/>
            <a:r>
              <a:rPr lang="en-US" altLang="zh-CN" dirty="0"/>
              <a:t>loop and packet loss </a:t>
            </a:r>
            <a:r>
              <a:rPr lang="en-US" altLang="zh-CN" dirty="0" smtClean="0"/>
              <a:t>detection;</a:t>
            </a:r>
          </a:p>
          <a:p>
            <a:pPr lvl="1"/>
            <a:r>
              <a:rPr lang="en-US" altLang="zh-CN" dirty="0" smtClean="0"/>
              <a:t>multipath routing support; etc.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0563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Pending Interest Table </a:t>
            </a:r>
            <a:r>
              <a:rPr lang="en-US" altLang="zh-CN" dirty="0" smtClean="0"/>
              <a:t>(2/3)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Read and write on PIT.</a:t>
            </a:r>
          </a:p>
          <a:p>
            <a:endParaRPr lang="en-US" altLang="zh-CN" dirty="0"/>
          </a:p>
        </p:txBody>
      </p:sp>
      <p:sp>
        <p:nvSpPr>
          <p:cNvPr id="4" name="矩形 3"/>
          <p:cNvSpPr/>
          <p:nvPr/>
        </p:nvSpPr>
        <p:spPr>
          <a:xfrm>
            <a:off x="2483768" y="3962673"/>
            <a:ext cx="266429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Content name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48064" y="3962673"/>
            <a:ext cx="13681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Interface list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350100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PIT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2483768" y="4322713"/>
            <a:ext cx="266429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48064" y="4322713"/>
            <a:ext cx="13681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83768" y="4682753"/>
            <a:ext cx="266429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148064" y="4682753"/>
            <a:ext cx="13681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483768" y="5042793"/>
            <a:ext cx="266429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148064" y="5042793"/>
            <a:ext cx="13681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51520" y="2607295"/>
            <a:ext cx="2088232" cy="317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com/</a:t>
            </a:r>
            <a:r>
              <a:rPr lang="en-US" altLang="zh-CN" dirty="0" err="1" smtClean="0"/>
              <a:t>google</a:t>
            </a:r>
            <a:r>
              <a:rPr lang="en-US" altLang="zh-CN" dirty="0" smtClean="0"/>
              <a:t>/maps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5544108" y="4343908"/>
            <a:ext cx="576064" cy="317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251520" y="2967335"/>
            <a:ext cx="2088232" cy="317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com/</a:t>
            </a:r>
            <a:r>
              <a:rPr lang="en-US" altLang="zh-CN" dirty="0" err="1" smtClean="0"/>
              <a:t>google</a:t>
            </a:r>
            <a:r>
              <a:rPr lang="en-US" altLang="zh-CN" dirty="0" smtClean="0"/>
              <a:t>/scholar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544108" y="4703948"/>
            <a:ext cx="576064" cy="317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2481610" y="5402833"/>
            <a:ext cx="266429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......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145906" y="5402833"/>
            <a:ext cx="13681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……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793978" y="2607295"/>
            <a:ext cx="2882478" cy="31764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com/</a:t>
            </a:r>
            <a:r>
              <a:rPr lang="en-US" altLang="zh-CN" dirty="0" err="1" smtClean="0"/>
              <a:t>google</a:t>
            </a:r>
            <a:r>
              <a:rPr lang="en-US" altLang="zh-CN" dirty="0" smtClean="0"/>
              <a:t>/maps/data/1/</a:t>
            </a:r>
            <a:endParaRPr lang="zh-CN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5793978" y="2968922"/>
            <a:ext cx="2882478" cy="31606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com/</a:t>
            </a:r>
            <a:r>
              <a:rPr lang="en-US" altLang="zh-CN" dirty="0" err="1" smtClean="0"/>
              <a:t>google</a:t>
            </a:r>
            <a:r>
              <a:rPr lang="en-US" altLang="zh-CN" dirty="0" smtClean="0"/>
              <a:t>/scholar/data/1/</a:t>
            </a:r>
            <a:endParaRPr lang="zh-CN" altLang="en-US" dirty="0"/>
          </a:p>
        </p:txBody>
      </p:sp>
      <p:grpSp>
        <p:nvGrpSpPr>
          <p:cNvPr id="97" name="组合 96"/>
          <p:cNvGrpSpPr/>
          <p:nvPr/>
        </p:nvGrpSpPr>
        <p:grpSpPr>
          <a:xfrm>
            <a:off x="3703526" y="2633756"/>
            <a:ext cx="1338684" cy="1098084"/>
            <a:chOff x="3703526" y="2633756"/>
            <a:chExt cx="1338684" cy="1098084"/>
          </a:xfrm>
        </p:grpSpPr>
        <p:sp>
          <p:nvSpPr>
            <p:cNvPr id="89" name="圆角右箭头 88"/>
            <p:cNvSpPr/>
            <p:nvPr/>
          </p:nvSpPr>
          <p:spPr>
            <a:xfrm>
              <a:off x="3703526" y="2633756"/>
              <a:ext cx="1156506" cy="1098084"/>
            </a:xfrm>
            <a:prstGeom prst="bentArrow">
              <a:avLst/>
            </a:prstGeom>
            <a:scene3d>
              <a:camera prst="orthographicFront">
                <a:rot lat="0" lon="10800000" rev="54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211960" y="2968922"/>
              <a:ext cx="830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lookup</a:t>
              </a:r>
              <a:endParaRPr lang="zh-CN" altLang="en-US" dirty="0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251520" y="223796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Interest Packet</a:t>
            </a:r>
            <a:endParaRPr lang="zh-CN" alt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793978" y="2256189"/>
            <a:ext cx="2882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Data Packet</a:t>
            </a:r>
            <a:endParaRPr lang="zh-CN" altLang="en-US" dirty="0"/>
          </a:p>
        </p:txBody>
      </p:sp>
      <p:sp>
        <p:nvSpPr>
          <p:cNvPr id="98" name="矩形 97"/>
          <p:cNvSpPr/>
          <p:nvPr/>
        </p:nvSpPr>
        <p:spPr>
          <a:xfrm>
            <a:off x="2481610" y="4322712"/>
            <a:ext cx="4032448" cy="3388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矩形 98"/>
          <p:cNvSpPr/>
          <p:nvPr/>
        </p:nvSpPr>
        <p:spPr>
          <a:xfrm>
            <a:off x="2481610" y="4703948"/>
            <a:ext cx="4032448" cy="3388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1" name="直接连接符 100"/>
          <p:cNvCxnSpPr/>
          <p:nvPr/>
        </p:nvCxnSpPr>
        <p:spPr>
          <a:xfrm>
            <a:off x="2483768" y="4343908"/>
            <a:ext cx="4032448" cy="309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/>
          <p:nvPr/>
        </p:nvCxnSpPr>
        <p:spPr>
          <a:xfrm>
            <a:off x="2481610" y="4725144"/>
            <a:ext cx="4032448" cy="2964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036902" y="4290919"/>
            <a:ext cx="1080120" cy="370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inserted</a:t>
            </a:r>
            <a:endParaRPr lang="zh-CN" alt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043608" y="4688051"/>
            <a:ext cx="1080120" cy="370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inserted</a:t>
            </a:r>
            <a:endParaRPr lang="zh-CN" alt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876256" y="4312116"/>
            <a:ext cx="1080120" cy="370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deleted</a:t>
            </a:r>
            <a:endParaRPr lang="zh-CN" alt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899324" y="4677453"/>
            <a:ext cx="1080120" cy="370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deleted</a:t>
            </a:r>
            <a:endParaRPr lang="zh-CN" alt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2949663" y="6021288"/>
            <a:ext cx="3062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A Dynamic Process!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39" name="直接连接符 38"/>
          <p:cNvCxnSpPr/>
          <p:nvPr/>
        </p:nvCxnSpPr>
        <p:spPr>
          <a:xfrm flipV="1">
            <a:off x="2483768" y="4343908"/>
            <a:ext cx="4030290" cy="309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2483768" y="4725144"/>
            <a:ext cx="4032448" cy="3006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4480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C 0.00035 0.00139 0.00052 0.00301 0.00104 0.00416 C 0.00191 0.00625 0.00347 0.00764 0.00417 0.00972 C 0.00503 0.01227 0.00469 0.01528 0.00521 0.01805 C 0.00607 0.02176 0.0092 0.02731 0.01042 0.03055 C 0.01545 0.04514 0.02031 0.05833 0.03021 0.06805 C 0.03437 0.07916 0.04219 0.08889 0.05 0.09583 C 0.05521 0.10625 0.06354 0.11342 0.07083 0.12083 C 0.07882 0.1287 0.07153 0.12477 0.07812 0.12778 C 0.08333 0.1331 0.08854 0.13796 0.09375 0.14305 C 0.09809 0.14722 0.10104 0.15324 0.10625 0.15555 C 0.11423 0.16366 0.12222 0.17037 0.13125 0.17639 C 0.13698 0.18009 0.14184 0.18889 0.14792 0.19166 C 0.16198 0.19791 0.175 0.20879 0.18854 0.21666 C 0.19219 0.21875 0.19514 0.22338 0.19896 0.225 C 0.20885 0.2294 0.2184 0.23449 0.22812 0.23889 C 0.22934 0.23935 0.23003 0.24097 0.23125 0.24166 C 0.23767 0.2456 0.24705 0.25 0.25417 0.25139 C 0.26389 0.25347 0.26788 0.25278 0.27812 0.25278 " pathEditMode="relative" ptsTypes="ffffffffffffffffff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C 0.00035 0.00139 0.00052 0.00301 0.00104 0.00416 C 0.00191 0.00625 0.00347 0.00764 0.00417 0.00972 C 0.00503 0.01227 0.00469 0.01528 0.00521 0.01805 C 0.00607 0.02176 0.0092 0.02731 0.01042 0.03055 C 0.01545 0.04514 0.02031 0.05833 0.03021 0.06805 C 0.03437 0.07916 0.04219 0.08889 0.05 0.09583 C 0.05521 0.10625 0.06354 0.11342 0.07083 0.12083 C 0.07882 0.1287 0.07153 0.12477 0.07812 0.12778 C 0.08333 0.1331 0.08854 0.13796 0.09375 0.14305 C 0.09809 0.14722 0.10104 0.15324 0.10625 0.15555 C 0.11423 0.16366 0.12222 0.17037 0.13125 0.17639 C 0.13698 0.18009 0.14184 0.18889 0.14792 0.19166 C 0.16198 0.19791 0.175 0.20879 0.18854 0.21666 C 0.19219 0.21875 0.19514 0.22338 0.19896 0.225 C 0.20885 0.2294 0.2184 0.23449 0.22812 0.23889 C 0.22934 0.23935 0.23003 0.24097 0.23125 0.24166 C 0.23767 0.2456 0.24705 0.25 0.25417 0.25139 C 0.26389 0.25347 0.26788 0.25278 0.27812 0.25278 " pathEditMode="relative" ptsTypes="ffffffffffffffffff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-1.06285 0.0023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4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-1.06285 0.0023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4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8" grpId="0" animBg="1"/>
      <p:bldP spid="19" grpId="0" animBg="1"/>
      <p:bldP spid="19" grpId="1" animBg="1"/>
      <p:bldP spid="23" grpId="0" animBg="1"/>
      <p:bldP spid="26" grpId="0" animBg="1"/>
      <p:bldP spid="26" grpId="1" animBg="1"/>
      <p:bldP spid="27" grpId="0" animBg="1"/>
      <p:bldP spid="27" grpId="1" animBg="1"/>
      <p:bldP spid="98" grpId="0" animBg="1"/>
      <p:bldP spid="99" grpId="0" animBg="1"/>
      <p:bldP spid="103" grpId="0"/>
      <p:bldP spid="104" grpId="0"/>
      <p:bldP spid="105" grpId="0"/>
      <p:bldP spid="106" grpId="0"/>
      <p:bldP spid="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Statement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A </a:t>
            </a:r>
            <a:r>
              <a:rPr lang="en-US" altLang="zh-CN" sz="2800" dirty="0"/>
              <a:t>router inserts every </a:t>
            </a:r>
            <a:r>
              <a:rPr lang="en-US" altLang="zh-CN" sz="2800" dirty="0" smtClean="0"/>
              <a:t>incoming </a:t>
            </a:r>
            <a:r>
              <a:rPr lang="en-US" altLang="zh-CN" sz="2800" dirty="0"/>
              <a:t>Interest into PIT, and removes each received Data </a:t>
            </a:r>
            <a:r>
              <a:rPr lang="en-US" altLang="zh-CN" sz="2800" dirty="0" smtClean="0"/>
              <a:t>packet from </a:t>
            </a:r>
            <a:r>
              <a:rPr lang="en-US" altLang="zh-CN" sz="2800" dirty="0"/>
              <a:t>PIT</a:t>
            </a:r>
            <a:r>
              <a:rPr lang="en-US" altLang="zh-CN" sz="2800" dirty="0" smtClean="0"/>
              <a:t>.</a:t>
            </a:r>
          </a:p>
          <a:p>
            <a:r>
              <a:rPr lang="en-US" altLang="zh-CN" sz="2800" dirty="0" smtClean="0"/>
              <a:t>High-speed </a:t>
            </a:r>
            <a:r>
              <a:rPr lang="en-US" altLang="zh-CN" sz="2800" dirty="0"/>
              <a:t>packet arrival </a:t>
            </a:r>
            <a:r>
              <a:rPr lang="en-US" altLang="zh-CN" sz="2800" dirty="0" smtClean="0"/>
              <a:t>rate leads to a </a:t>
            </a:r>
            <a:r>
              <a:rPr lang="en-US" altLang="zh-CN" sz="2800" dirty="0"/>
              <a:t>large </a:t>
            </a:r>
            <a:r>
              <a:rPr lang="en-US" altLang="zh-CN" sz="2800" dirty="0" smtClean="0"/>
              <a:t>PIT size </a:t>
            </a:r>
            <a:r>
              <a:rPr lang="en-US" altLang="zh-CN" sz="2800" dirty="0"/>
              <a:t>and </a:t>
            </a:r>
            <a:r>
              <a:rPr lang="en-US" altLang="zh-CN" sz="2800" dirty="0" smtClean="0"/>
              <a:t>extremely </a:t>
            </a:r>
            <a:r>
              <a:rPr lang="en-US" altLang="zh-CN" sz="2800" dirty="0"/>
              <a:t>high </a:t>
            </a:r>
            <a:r>
              <a:rPr lang="en-US" altLang="zh-CN" sz="2800" dirty="0" smtClean="0"/>
              <a:t>access (lookup, insert and delete) frequency.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Two major problems about PIT arise:</a:t>
            </a:r>
          </a:p>
          <a:p>
            <a:pPr lvl="1"/>
            <a:r>
              <a:rPr lang="en-US" altLang="zh-CN" sz="2400" dirty="0" smtClean="0">
                <a:solidFill>
                  <a:srgbClr val="FF0000"/>
                </a:solidFill>
              </a:rPr>
              <a:t>The size of PIT?</a:t>
            </a: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The access (lookup, insert and 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   delete</a:t>
            </a:r>
            <a:r>
              <a:rPr lang="en-US" altLang="zh-CN" sz="2400" dirty="0">
                <a:solidFill>
                  <a:srgbClr val="FF0000"/>
                </a:solidFill>
              </a:rPr>
              <a:t>) </a:t>
            </a:r>
            <a:r>
              <a:rPr lang="en-US" altLang="zh-CN" sz="2400" dirty="0" smtClean="0">
                <a:solidFill>
                  <a:srgbClr val="FF0000"/>
                </a:solidFill>
              </a:rPr>
              <a:t>frequency of PIT?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084168" y="3573958"/>
            <a:ext cx="2202731" cy="1333500"/>
            <a:chOff x="6329709" y="3573958"/>
            <a:chExt cx="2202731" cy="1333500"/>
          </a:xfrm>
        </p:grpSpPr>
        <p:pic>
          <p:nvPicPr>
            <p:cNvPr id="13315" name="Picture 3" descr="C:\Users\BLOODMOON\Desktop\image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9709" y="3573958"/>
              <a:ext cx="1381125" cy="1333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右大括号 9"/>
            <p:cNvSpPr/>
            <p:nvPr/>
          </p:nvSpPr>
          <p:spPr>
            <a:xfrm>
              <a:off x="7710834" y="3645024"/>
              <a:ext cx="173534" cy="1224136"/>
            </a:xfrm>
            <a:prstGeom prst="rightBrace">
              <a:avLst>
                <a:gd name="adj1" fmla="val 52244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84368" y="406778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Size?</a:t>
              </a:r>
              <a:endParaRPr lang="zh-CN" altLang="en-US" dirty="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770959" y="4917116"/>
            <a:ext cx="2257425" cy="1680236"/>
            <a:chOff x="5683945" y="5085184"/>
            <a:chExt cx="2257425" cy="1680236"/>
          </a:xfrm>
        </p:grpSpPr>
        <p:pic>
          <p:nvPicPr>
            <p:cNvPr id="1331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45" y="5085184"/>
              <a:ext cx="2257425" cy="124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右大括号 16"/>
            <p:cNvSpPr/>
            <p:nvPr/>
          </p:nvSpPr>
          <p:spPr>
            <a:xfrm rot="5400000">
              <a:off x="6720725" y="5312724"/>
              <a:ext cx="173534" cy="2166728"/>
            </a:xfrm>
            <a:prstGeom prst="rightBrace">
              <a:avLst>
                <a:gd name="adj1" fmla="val 52244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70809" y="6396088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Frequency?</a:t>
              </a:r>
              <a:endParaRPr lang="zh-CN" altLang="en-US" dirty="0"/>
            </a:p>
          </p:txBody>
        </p:sp>
      </p:grp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4935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 </a:t>
            </a:r>
            <a:r>
              <a:rPr lang="en-US" altLang="zh-CN" dirty="0" smtClean="0"/>
              <a:t>Statement (2/2)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Senior researchers </a:t>
            </a:r>
            <a:r>
              <a:rPr lang="en-US" altLang="zh-CN" dirty="0"/>
              <a:t>(</a:t>
            </a:r>
            <a:r>
              <a:rPr lang="en-US" altLang="zh-CN" dirty="0" err="1"/>
              <a:t>Lixia</a:t>
            </a:r>
            <a:r>
              <a:rPr lang="en-US" altLang="zh-CN" dirty="0"/>
              <a:t> Zhang, Van </a:t>
            </a:r>
            <a:r>
              <a:rPr lang="en-US" altLang="zh-CN" dirty="0" smtClean="0"/>
              <a:t>Jacobson, </a:t>
            </a:r>
            <a:r>
              <a:rPr lang="en-US" altLang="zh-CN" dirty="0"/>
              <a:t>etc.)</a:t>
            </a:r>
            <a:r>
              <a:rPr lang="en-US" altLang="zh-CN" dirty="0" smtClean="0"/>
              <a:t> witness Internet’s function transition;</a:t>
            </a:r>
          </a:p>
          <a:p>
            <a:r>
              <a:rPr lang="en-US" altLang="zh-CN" dirty="0" smtClean="0"/>
              <a:t>NDN </a:t>
            </a:r>
            <a:r>
              <a:rPr lang="en-US" altLang="zh-CN" dirty="0"/>
              <a:t>is </a:t>
            </a:r>
            <a:r>
              <a:rPr lang="en-US" altLang="zh-CN" dirty="0" smtClean="0">
                <a:solidFill>
                  <a:srgbClr val="FF0000"/>
                </a:solidFill>
              </a:rPr>
              <a:t>empirically</a:t>
            </a:r>
            <a:r>
              <a:rPr lang="en-US" altLang="zh-CN" dirty="0" smtClean="0"/>
              <a:t> </a:t>
            </a:r>
            <a:r>
              <a:rPr lang="en-US" altLang="zh-CN" dirty="0"/>
              <a:t>proposed </a:t>
            </a:r>
            <a:r>
              <a:rPr lang="en-US" altLang="zh-CN" dirty="0" smtClean="0"/>
              <a:t>based on their experience;</a:t>
            </a:r>
          </a:p>
          <a:p>
            <a:r>
              <a:rPr lang="en-US" altLang="zh-CN" dirty="0" smtClean="0"/>
              <a:t>A gap from experience to practice: can PIT be satisfied by off-the-shelf technologies?</a:t>
            </a:r>
          </a:p>
          <a:p>
            <a:r>
              <a:rPr lang="en-US" altLang="zh-CN" dirty="0" smtClean="0"/>
              <a:t>No previous study touched the </a:t>
            </a:r>
            <a:r>
              <a:rPr lang="en-US" altLang="zh-CN" dirty="0" smtClean="0">
                <a:solidFill>
                  <a:srgbClr val="FF0000"/>
                </a:solidFill>
              </a:rPr>
              <a:t>feasibility</a:t>
            </a:r>
            <a:r>
              <a:rPr lang="en-US" altLang="zh-CN" dirty="0" smtClean="0"/>
              <a:t> issue.</a:t>
            </a:r>
          </a:p>
          <a:p>
            <a:r>
              <a:rPr lang="en-US" altLang="zh-CN" dirty="0" smtClean="0"/>
              <a:t>No statistics support.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r>
              <a:rPr lang="en-US" altLang="zh-CN" smtClean="0"/>
              <a:t>/33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5808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19102</TotalTime>
  <Words>1840</Words>
  <Application>Microsoft Office PowerPoint</Application>
  <PresentationFormat>On-screen Show (4:3)</PresentationFormat>
  <Paragraphs>439</Paragraphs>
  <Slides>33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主题</vt:lpstr>
      <vt:lpstr>Visio</vt:lpstr>
      <vt:lpstr>On Pending Interest Table in Named Data Networking</vt:lpstr>
      <vt:lpstr>Outline</vt:lpstr>
      <vt:lpstr>Background of NDN (1/3)</vt:lpstr>
      <vt:lpstr>Background of NDN (2/3)</vt:lpstr>
      <vt:lpstr>Background of NDN (3/3)</vt:lpstr>
      <vt:lpstr>Pending Interest Table (1/3)</vt:lpstr>
      <vt:lpstr>Pending Interest Table (2/3)</vt:lpstr>
      <vt:lpstr>Problem Statement (1/2)</vt:lpstr>
      <vt:lpstr>Problem Statement (2/2)</vt:lpstr>
      <vt:lpstr>Challenges</vt:lpstr>
      <vt:lpstr>A fresh look at NDN (1/2)                                                  -- from application perspective</vt:lpstr>
      <vt:lpstr>A fresh look on NDN (1/2)                              -- PIT entry filled by app-triggered Interests</vt:lpstr>
      <vt:lpstr>Apps from IP to NDN (1/5)</vt:lpstr>
      <vt:lpstr>Apps from IP to NDN -- HTTP (2/5)</vt:lpstr>
      <vt:lpstr>Apps from IP to NDN -- HTTP(3/5)</vt:lpstr>
      <vt:lpstr>Apps from IP to NDN -- HTTP(4/5)</vt:lpstr>
      <vt:lpstr>Apps from IP to NDN -- HTTP(5/5)</vt:lpstr>
      <vt:lpstr>Measure PIT Size and Access Freq. (1/3)</vt:lpstr>
      <vt:lpstr>Measure PIT Size and Access Freq.                                              – Metrics (2/3)</vt:lpstr>
      <vt:lpstr>Measure PIT Size and Access Freq.                                               – Results (3/3)</vt:lpstr>
      <vt:lpstr>Data Structure for PIT (1/3) </vt:lpstr>
      <vt:lpstr>Data Structure for PIT (2/3) </vt:lpstr>
      <vt:lpstr>Data Structure for PIT (3/3) </vt:lpstr>
      <vt:lpstr>Name Component Encoding (1/4)</vt:lpstr>
      <vt:lpstr>Name Component Encoding (2/4) </vt:lpstr>
      <vt:lpstr>Name Component Encoding (3/4) </vt:lpstr>
      <vt:lpstr>Name Component Encoding (4/4)</vt:lpstr>
      <vt:lpstr>Evaluation</vt:lpstr>
      <vt:lpstr>Evaluation Results (1/3)</vt:lpstr>
      <vt:lpstr>Evaluation Results (2/3)</vt:lpstr>
      <vt:lpstr>Evaluation Results (3/3)</vt:lpstr>
      <vt:lpstr>Conclusion</vt:lpstr>
      <vt:lpstr>Thanks!  Questions please ^_^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Pending Interest Table in Named Data Networking</dc:title>
  <dc:creator>BLOODMOON</dc:creator>
  <cp:lastModifiedBy>Yan Chen</cp:lastModifiedBy>
  <cp:revision>565</cp:revision>
  <dcterms:created xsi:type="dcterms:W3CDTF">2012-10-09T02:29:51Z</dcterms:created>
  <dcterms:modified xsi:type="dcterms:W3CDTF">2013-01-18T21:14:51Z</dcterms:modified>
</cp:coreProperties>
</file>