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 id="2147483804" r:id="rId2"/>
    <p:sldMasterId id="2147483830" r:id="rId3"/>
  </p:sldMasterIdLst>
  <p:notesMasterIdLst>
    <p:notesMasterId r:id="rId33"/>
  </p:notesMasterIdLst>
  <p:handoutMasterIdLst>
    <p:handoutMasterId r:id="rId34"/>
  </p:handoutMasterIdLst>
  <p:sldIdLst>
    <p:sldId id="456" r:id="rId4"/>
    <p:sldId id="505" r:id="rId5"/>
    <p:sldId id="420" r:id="rId6"/>
    <p:sldId id="551" r:id="rId7"/>
    <p:sldId id="552" r:id="rId8"/>
    <p:sldId id="553" r:id="rId9"/>
    <p:sldId id="554" r:id="rId10"/>
    <p:sldId id="555" r:id="rId11"/>
    <p:sldId id="556" r:id="rId12"/>
    <p:sldId id="557" r:id="rId13"/>
    <p:sldId id="558" r:id="rId14"/>
    <p:sldId id="559" r:id="rId15"/>
    <p:sldId id="560" r:id="rId16"/>
    <p:sldId id="508" r:id="rId17"/>
    <p:sldId id="507" r:id="rId18"/>
    <p:sldId id="510" r:id="rId19"/>
    <p:sldId id="517" r:id="rId20"/>
    <p:sldId id="561" r:id="rId21"/>
    <p:sldId id="520" r:id="rId22"/>
    <p:sldId id="521" r:id="rId23"/>
    <p:sldId id="519" r:id="rId24"/>
    <p:sldId id="526" r:id="rId25"/>
    <p:sldId id="529" r:id="rId26"/>
    <p:sldId id="546" r:id="rId27"/>
    <p:sldId id="547" r:id="rId28"/>
    <p:sldId id="548" r:id="rId29"/>
    <p:sldId id="549" r:id="rId30"/>
    <p:sldId id="550" r:id="rId31"/>
    <p:sldId id="493" r:id="rId32"/>
  </p:sldIdLst>
  <p:sldSz cx="9144000" cy="5715000" type="screen16x10"/>
  <p:notesSz cx="6858000" cy="9144000"/>
  <p:defaultTextStyle>
    <a:defPPr>
      <a:defRPr lang="en-US"/>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732">
          <p15:clr>
            <a:srgbClr val="A4A3A4"/>
          </p15:clr>
        </p15:guide>
        <p15:guide id="2" orient="horz" pos="3078">
          <p15:clr>
            <a:srgbClr val="A4A3A4"/>
          </p15:clr>
        </p15:guide>
        <p15:guide id="3" pos="5568">
          <p15:clr>
            <a:srgbClr val="A4A3A4"/>
          </p15:clr>
        </p15:guide>
        <p15:guide id="4" pos="1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F1F"/>
    <a:srgbClr val="9BDBFF"/>
    <a:srgbClr val="214FCF"/>
    <a:srgbClr val="F19027"/>
    <a:srgbClr val="004266"/>
    <a:srgbClr val="0081D0"/>
    <a:srgbClr val="83D1F5"/>
    <a:srgbClr val="5DC9EE"/>
    <a:srgbClr val="204970"/>
    <a:srgbClr val="00B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autoAdjust="0"/>
    <p:restoredTop sz="93920" autoAdjust="0"/>
  </p:normalViewPr>
  <p:slideViewPr>
    <p:cSldViewPr>
      <p:cViewPr varScale="1">
        <p:scale>
          <a:sx n="75" d="100"/>
          <a:sy n="75" d="100"/>
        </p:scale>
        <p:origin x="878" y="58"/>
      </p:cViewPr>
      <p:guideLst>
        <p:guide orient="horz" pos="732"/>
        <p:guide orient="horz" pos="3078"/>
        <p:guide pos="5568"/>
        <p:guide pos="192"/>
      </p:guideLst>
    </p:cSldViewPr>
  </p:slideViewPr>
  <p:outlineViewPr>
    <p:cViewPr>
      <p:scale>
        <a:sx n="33" d="100"/>
        <a:sy n="33" d="100"/>
      </p:scale>
      <p:origin x="0" y="-15696"/>
    </p:cViewPr>
  </p:outlineViewPr>
  <p:notesTextViewPr>
    <p:cViewPr>
      <p:scale>
        <a:sx n="1" d="1"/>
        <a:sy n="1" d="1"/>
      </p:scale>
      <p:origin x="0" y="0"/>
    </p:cViewPr>
  </p:notesTextViewPr>
  <p:sorterViewPr>
    <p:cViewPr>
      <p:scale>
        <a:sx n="84" d="100"/>
        <a:sy n="84" d="100"/>
      </p:scale>
      <p:origin x="0" y="-3422"/>
    </p:cViewPr>
  </p:sorterViewPr>
  <p:notesViewPr>
    <p:cSldViewPr>
      <p:cViewPr varScale="1">
        <p:scale>
          <a:sx n="83" d="100"/>
          <a:sy n="83" d="100"/>
        </p:scale>
        <p:origin x="-38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dt" sz="quarter" idx="1"/>
          </p:nvPr>
        </p:nvSpPr>
        <p:spPr bwMode="auto">
          <a:xfrm>
            <a:off x="3629025" y="147638"/>
            <a:ext cx="2971800" cy="241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80900" name="Rectangle 4"/>
          <p:cNvSpPr>
            <a:spLocks noGrp="1" noChangeArrowheads="1"/>
          </p:cNvSpPr>
          <p:nvPr>
            <p:ph type="ftr" sz="quarter" idx="2"/>
          </p:nvPr>
        </p:nvSpPr>
        <p:spPr bwMode="auto">
          <a:xfrm>
            <a:off x="258763" y="8698230"/>
            <a:ext cx="2971800" cy="27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0901" name="Rectangle 5"/>
          <p:cNvSpPr>
            <a:spLocks noGrp="1" noChangeArrowheads="1"/>
          </p:cNvSpPr>
          <p:nvPr>
            <p:ph type="sldNum" sz="quarter" idx="3"/>
          </p:nvPr>
        </p:nvSpPr>
        <p:spPr bwMode="auto">
          <a:xfrm>
            <a:off x="3629025" y="8698230"/>
            <a:ext cx="2971800" cy="27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eaLnBrk="1" hangingPunct="1">
              <a:defRPr sz="1000">
                <a:latin typeface="Arial" charset="0"/>
                <a:ea typeface="+mn-ea"/>
                <a:cs typeface="+mn-cs"/>
              </a:defRPr>
            </a:lvl1pPr>
          </a:lstStyle>
          <a:p>
            <a:pPr>
              <a:defRPr/>
            </a:pPr>
            <a:fld id="{EF5086F7-8D61-4005-821D-6721B3FC81DA}" type="slidenum">
              <a:rPr lang="en-US"/>
              <a:pPr>
                <a:defRPr/>
              </a:pPr>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142590"/>
            <a:ext cx="1096875" cy="246888"/>
          </a:xfrm>
          <a:prstGeom prst="rect">
            <a:avLst/>
          </a:prstGeom>
        </p:spPr>
      </p:pic>
    </p:spTree>
    <p:extLst>
      <p:ext uri="{BB962C8B-B14F-4D97-AF65-F5344CB8AC3E}">
        <p14:creationId xmlns:p14="http://schemas.microsoft.com/office/powerpoint/2010/main" val="23788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dt" idx="1"/>
          </p:nvPr>
        </p:nvSpPr>
        <p:spPr bwMode="auto">
          <a:xfrm>
            <a:off x="3736024" y="133351"/>
            <a:ext cx="2947486" cy="256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692275" y="479108"/>
            <a:ext cx="3473450" cy="21717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198" name="Rectangle 6"/>
          <p:cNvSpPr>
            <a:spLocks noGrp="1" noChangeArrowheads="1"/>
          </p:cNvSpPr>
          <p:nvPr>
            <p:ph type="ftr" sz="quarter" idx="4"/>
          </p:nvPr>
        </p:nvSpPr>
        <p:spPr bwMode="auto">
          <a:xfrm>
            <a:off x="177165" y="8732521"/>
            <a:ext cx="3429000" cy="244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737610" y="8732521"/>
            <a:ext cx="2945913" cy="244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eaLnBrk="1" hangingPunct="1">
              <a:defRPr sz="1000" smtClean="0">
                <a:latin typeface="Arial" charset="0"/>
                <a:ea typeface="+mn-ea"/>
                <a:cs typeface="+mn-cs"/>
              </a:defRPr>
            </a:lvl1pPr>
          </a:lstStyle>
          <a:p>
            <a:pPr>
              <a:defRPr/>
            </a:pPr>
            <a:fld id="{DD817518-FB06-4843-9B46-F72D174830EE}" type="slidenum">
              <a:rPr lang="en-US"/>
              <a:pPr>
                <a:defRPr/>
              </a:pPr>
              <a:t>‹#›</a:t>
            </a:fld>
            <a:endParaRPr lang="en-US"/>
          </a:p>
        </p:txBody>
      </p:sp>
      <p:sp>
        <p:nvSpPr>
          <p:cNvPr id="2" name="Notes Placeholder 1"/>
          <p:cNvSpPr>
            <a:spLocks noGrp="1"/>
          </p:cNvSpPr>
          <p:nvPr>
            <p:ph type="body" sz="quarter" idx="3"/>
          </p:nvPr>
        </p:nvSpPr>
        <p:spPr>
          <a:xfrm>
            <a:off x="177165" y="2731770"/>
            <a:ext cx="6503670" cy="59893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142590"/>
            <a:ext cx="1096875" cy="246888"/>
          </a:xfrm>
          <a:prstGeom prst="rect">
            <a:avLst/>
          </a:prstGeom>
        </p:spPr>
      </p:pic>
    </p:spTree>
    <p:extLst>
      <p:ext uri="{BB962C8B-B14F-4D97-AF65-F5344CB8AC3E}">
        <p14:creationId xmlns:p14="http://schemas.microsoft.com/office/powerpoint/2010/main" val="3820391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20000"/>
      </a:spcBef>
      <a:spcAft>
        <a:spcPct val="0"/>
      </a:spcAft>
      <a:defRPr sz="1000" kern="1200">
        <a:solidFill>
          <a:schemeClr val="tx1"/>
        </a:solidFill>
        <a:latin typeface="Arial" charset="0"/>
        <a:ea typeface="+mn-ea"/>
        <a:cs typeface="Arial" charset="0"/>
      </a:defRPr>
    </a:lvl1pPr>
    <a:lvl2pPr marL="138113" indent="-136525" algn="l" rtl="0" eaLnBrk="0" fontAlgn="base" hangingPunct="0">
      <a:spcBef>
        <a:spcPct val="20000"/>
      </a:spcBef>
      <a:spcAft>
        <a:spcPct val="0"/>
      </a:spcAft>
      <a:buChar char="•"/>
      <a:defRPr sz="1000" kern="1200">
        <a:solidFill>
          <a:schemeClr val="tx1"/>
        </a:solidFill>
        <a:latin typeface="Arial" charset="0"/>
        <a:ea typeface="+mn-ea"/>
        <a:cs typeface="Arial" charset="0"/>
      </a:defRPr>
    </a:lvl2pPr>
    <a:lvl3pPr marL="258763" indent="-119063" algn="l" rtl="0" eaLnBrk="0" fontAlgn="base" hangingPunct="0">
      <a:spcBef>
        <a:spcPct val="20000"/>
      </a:spcBef>
      <a:spcAft>
        <a:spcPct val="0"/>
      </a:spcAft>
      <a:buFont typeface="Arial" pitchFamily="34" charset="0"/>
      <a:buChar char="–"/>
      <a:defRPr sz="1000" kern="1200">
        <a:solidFill>
          <a:schemeClr val="tx1"/>
        </a:solidFill>
        <a:latin typeface="Arial" charset="0"/>
        <a:ea typeface="+mn-ea"/>
        <a:cs typeface="Arial" charset="0"/>
      </a:defRPr>
    </a:lvl3pPr>
    <a:lvl4pPr marL="407988" indent="-147638" algn="l" rtl="0" eaLnBrk="0" fontAlgn="base" hangingPunct="0">
      <a:spcBef>
        <a:spcPct val="20000"/>
      </a:spcBef>
      <a:spcAft>
        <a:spcPct val="0"/>
      </a:spcAft>
      <a:buFont typeface="Arial" pitchFamily="34" charset="0"/>
      <a:buChar char="–"/>
      <a:defRPr sz="1000" i="1"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692275" y="479425"/>
            <a:ext cx="3473450" cy="21717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817518-FB06-4843-9B46-F72D174830EE}" type="slidenum">
              <a:rPr lang="en-US" smtClean="0"/>
              <a:pPr>
                <a:defRPr/>
              </a:pPr>
              <a:t>1</a:t>
            </a:fld>
            <a:endParaRPr lang="en-US"/>
          </a:p>
        </p:txBody>
      </p:sp>
    </p:spTree>
    <p:extLst>
      <p:ext uri="{BB962C8B-B14F-4D97-AF65-F5344CB8AC3E}">
        <p14:creationId xmlns:p14="http://schemas.microsoft.com/office/powerpoint/2010/main" val="54801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11</a:t>
            </a:fld>
            <a:endParaRPr lang="en-US"/>
          </a:p>
        </p:txBody>
      </p:sp>
    </p:spTree>
    <p:extLst>
      <p:ext uri="{BB962C8B-B14F-4D97-AF65-F5344CB8AC3E}">
        <p14:creationId xmlns:p14="http://schemas.microsoft.com/office/powerpoint/2010/main" val="393844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12</a:t>
            </a:fld>
            <a:endParaRPr lang="en-US"/>
          </a:p>
        </p:txBody>
      </p:sp>
    </p:spTree>
    <p:extLst>
      <p:ext uri="{BB962C8B-B14F-4D97-AF65-F5344CB8AC3E}">
        <p14:creationId xmlns:p14="http://schemas.microsoft.com/office/powerpoint/2010/main" val="181538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13</a:t>
            </a:fld>
            <a:endParaRPr lang="en-US"/>
          </a:p>
        </p:txBody>
      </p:sp>
    </p:spTree>
    <p:extLst>
      <p:ext uri="{BB962C8B-B14F-4D97-AF65-F5344CB8AC3E}">
        <p14:creationId xmlns:p14="http://schemas.microsoft.com/office/powerpoint/2010/main" val="418844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692275" y="479425"/>
            <a:ext cx="3473450" cy="21717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DD817518-FB06-4843-9B46-F72D174830EE}" type="slidenum">
              <a:rPr lang="en-US" smtClean="0"/>
              <a:pPr>
                <a:defRPr/>
              </a:pPr>
              <a:t>14</a:t>
            </a:fld>
            <a:endParaRPr lang="en-US"/>
          </a:p>
        </p:txBody>
      </p:sp>
    </p:spTree>
    <p:extLst>
      <p:ext uri="{BB962C8B-B14F-4D97-AF65-F5344CB8AC3E}">
        <p14:creationId xmlns:p14="http://schemas.microsoft.com/office/powerpoint/2010/main" val="211242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15</a:t>
            </a:fld>
            <a:endParaRPr lang="en-US"/>
          </a:p>
        </p:txBody>
      </p:sp>
    </p:spTree>
    <p:extLst>
      <p:ext uri="{BB962C8B-B14F-4D97-AF65-F5344CB8AC3E}">
        <p14:creationId xmlns:p14="http://schemas.microsoft.com/office/powerpoint/2010/main" val="86572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function-level, ground truth, supervised training, </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is a must for adversaries to implement a PHF</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A PHF could be exactly defined by a limited set of core system calls.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800" dirty="0">
                <a:ea typeface="宋体" charset="-122"/>
              </a:rPr>
              <a:t>Separation of signatures for PHFs </a:t>
            </a:r>
            <a:r>
              <a:rPr lang="en-US" altLang="zh-CN" sz="1800" dirty="0"/>
              <a:t>increases the detection specificity by combining different types of signatures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In each</a:t>
            </a:r>
            <a:r>
              <a:rPr lang="en-US" altLang="zh-CN" sz="1000" baseline="0" dirty="0">
                <a:ea typeface="宋体" charset="-122"/>
              </a:rPr>
              <a:t> signature sequence, the core system calls are irreplaceable, and the order must be preserved to implement a p</a:t>
            </a: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16</a:t>
            </a:fld>
            <a:endParaRPr lang="en-US"/>
          </a:p>
        </p:txBody>
      </p:sp>
    </p:spTree>
    <p:extLst>
      <p:ext uri="{BB962C8B-B14F-4D97-AF65-F5344CB8AC3E}">
        <p14:creationId xmlns:p14="http://schemas.microsoft.com/office/powerpoint/2010/main" val="7779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function-level, ground truth, supervised training, </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is a must for adversaries to implement a PHF</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t>Hard to evade detection simply by inserting irrelevant system calls or manipulating the sequence of system calls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A PHF could be exactly defined by a limited set of core system calls.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800" dirty="0">
                <a:ea typeface="宋体" charset="-122"/>
              </a:rPr>
              <a:t>Separation of signatures for PHFs </a:t>
            </a:r>
            <a:r>
              <a:rPr lang="en-US" altLang="zh-CN" sz="1800" dirty="0"/>
              <a:t>increases the detection specificity by combining different types of signatures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In each</a:t>
            </a:r>
            <a:r>
              <a:rPr lang="en-US" altLang="zh-CN" sz="1000" baseline="0" dirty="0">
                <a:ea typeface="宋体" charset="-122"/>
              </a:rPr>
              <a:t> signature sequence, the core system calls are irreplaceable, and the order must be preserved to implement a p</a:t>
            </a: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17</a:t>
            </a:fld>
            <a:endParaRPr lang="en-US"/>
          </a:p>
        </p:txBody>
      </p:sp>
    </p:spTree>
    <p:extLst>
      <p:ext uri="{BB962C8B-B14F-4D97-AF65-F5344CB8AC3E}">
        <p14:creationId xmlns:p14="http://schemas.microsoft.com/office/powerpoint/2010/main" val="274484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000" b="0" i="0" kern="1200" dirty="0">
                <a:solidFill>
                  <a:schemeClr val="tx1"/>
                </a:solidFill>
                <a:effectLst/>
                <a:latin typeface="Arial" charset="0"/>
                <a:ea typeface="+mn-ea"/>
                <a:cs typeface="Arial" charset="0"/>
              </a:rPr>
              <a:t>function-level, ground truth, supervised training</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t>Generated signatures for both determining the functionality and discerning between malicious and benign</a:t>
            </a:r>
            <a:endParaRPr lang="en-US" altLang="zh-CN" sz="1000" dirty="0">
              <a:ea typeface="宋体" charset="-122"/>
            </a:endParaRPr>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18</a:t>
            </a:fld>
            <a:endParaRPr lang="en-US"/>
          </a:p>
        </p:txBody>
      </p:sp>
    </p:spTree>
    <p:extLst>
      <p:ext uri="{BB962C8B-B14F-4D97-AF65-F5344CB8AC3E}">
        <p14:creationId xmlns:p14="http://schemas.microsoft.com/office/powerpoint/2010/main" val="952477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change “With some prior knowledge” to “Such sigs can be automatically extracted from the traces because they are the common part in the system call graphs”</a:t>
            </a:r>
          </a:p>
          <a:p>
            <a:endParaRPr lang="en-US" baseline="0" dirty="0">
              <a:solidFill>
                <a:schemeClr val="tx1"/>
              </a:solidFill>
            </a:endParaRPr>
          </a:p>
          <a:p>
            <a:r>
              <a:rPr lang="en-US" b="1" dirty="0">
                <a:solidFill>
                  <a:schemeClr val="tx1"/>
                </a:solidFill>
              </a:rPr>
              <a:t>Strength</a:t>
            </a:r>
            <a:r>
              <a:rPr lang="en-US" dirty="0">
                <a:solidFill>
                  <a:schemeClr val="tx1"/>
                </a:solidFill>
              </a:rPr>
              <a:t>: consider</a:t>
            </a:r>
            <a:r>
              <a:rPr lang="en-US" baseline="0" dirty="0">
                <a:solidFill>
                  <a:schemeClr val="tx1"/>
                </a:solidFill>
              </a:rPr>
              <a:t> all categories of system calls, unlike previous approaches which consider only system call categories that seem intuitively informative, such as file systems and registry calls.</a:t>
            </a:r>
          </a:p>
          <a:p>
            <a:endParaRPr lang="en-US" baseline="0" dirty="0">
              <a:solidFill>
                <a:schemeClr val="tx1"/>
              </a:solidFill>
            </a:endParaRPr>
          </a:p>
          <a:p>
            <a:r>
              <a:rPr lang="en-US" baseline="0" dirty="0">
                <a:solidFill>
                  <a:schemeClr val="tx1"/>
                </a:solidFill>
              </a:rPr>
              <a:t>Separation of PHF-based signatures allows us to increase the detection specificity by combining different types of signatures.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19</a:t>
            </a:fld>
            <a:endParaRPr lang="en-US"/>
          </a:p>
        </p:txBody>
      </p:sp>
    </p:spTree>
    <p:extLst>
      <p:ext uri="{BB962C8B-B14F-4D97-AF65-F5344CB8AC3E}">
        <p14:creationId xmlns:p14="http://schemas.microsoft.com/office/powerpoint/2010/main" val="321541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altLang="zh-CN" sz="1000" dirty="0"/>
              <a:t>Thus, with tens of RAT samples available, it is feasible to identify all the core system call sequences possibly used for this PHF.</a:t>
            </a:r>
          </a:p>
          <a:p>
            <a:r>
              <a:rPr lang="en-US" altLang="zh-CN" sz="1000" dirty="0"/>
              <a:t>signatures regions of system calls</a:t>
            </a: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20</a:t>
            </a:fld>
            <a:endParaRPr lang="en-US"/>
          </a:p>
        </p:txBody>
      </p:sp>
    </p:spTree>
    <p:extLst>
      <p:ext uri="{BB962C8B-B14F-4D97-AF65-F5344CB8AC3E}">
        <p14:creationId xmlns:p14="http://schemas.microsoft.com/office/powerpoint/2010/main" val="88475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692275" y="479425"/>
            <a:ext cx="3473450" cy="21717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817518-FB06-4843-9B46-F72D174830EE}" type="slidenum">
              <a:rPr lang="en-US" smtClean="0"/>
              <a:pPr>
                <a:defRPr/>
              </a:pPr>
              <a:t>2</a:t>
            </a:fld>
            <a:endParaRPr lang="en-US"/>
          </a:p>
        </p:txBody>
      </p:sp>
    </p:spTree>
    <p:extLst>
      <p:ext uri="{BB962C8B-B14F-4D97-AF65-F5344CB8AC3E}">
        <p14:creationId xmlns:p14="http://schemas.microsoft.com/office/powerpoint/2010/main" val="4070705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Find the key called “</a:t>
            </a:r>
            <a:r>
              <a:rPr lang="en-US" sz="1000" b="1" i="0" kern="1200" dirty="0" err="1">
                <a:solidFill>
                  <a:schemeClr val="tx1"/>
                </a:solidFill>
                <a:effectLst/>
                <a:latin typeface="Arial" charset="0"/>
                <a:ea typeface="+mn-ea"/>
                <a:cs typeface="Arial" charset="0"/>
              </a:rPr>
              <a:t>MachineGuid</a:t>
            </a:r>
            <a:r>
              <a:rPr lang="en-US" sz="1000" b="0" i="0" kern="1200" dirty="0">
                <a:solidFill>
                  <a:schemeClr val="tx1"/>
                </a:solidFill>
                <a:effectLst/>
                <a:latin typeface="Arial" charset="0"/>
                <a:ea typeface="+mn-ea"/>
                <a:cs typeface="Arial" charset="0"/>
              </a:rPr>
              <a:t>” this key is generated uniquely during the installation of Windows and it won’t change regardless of any hardware swap.</a:t>
            </a:r>
            <a:r>
              <a:rPr lang="en-US" sz="1000" b="0" i="0" kern="1200" baseline="0" dirty="0">
                <a:solidFill>
                  <a:schemeClr val="tx1"/>
                </a:solidFill>
                <a:effectLst/>
                <a:latin typeface="Arial" charset="0"/>
                <a:ea typeface="+mn-ea"/>
                <a:cs typeface="Arial" charset="0"/>
              </a:rPr>
              <a:t> </a:t>
            </a:r>
            <a:r>
              <a:rPr lang="en-US" sz="1000" b="0" i="0" kern="1200" dirty="0">
                <a:solidFill>
                  <a:schemeClr val="tx1"/>
                </a:solidFill>
                <a:effectLst/>
                <a:latin typeface="Arial" charset="0"/>
                <a:ea typeface="+mn-ea"/>
                <a:cs typeface="Arial" charset="0"/>
              </a:rPr>
              <a:t> It won’t change unless you do a fresh reinstall of Windows.  (uniquely Identify A Windows Machine)</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21</a:t>
            </a:fld>
            <a:endParaRPr lang="en-US"/>
          </a:p>
        </p:txBody>
      </p:sp>
    </p:spTree>
    <p:extLst>
      <p:ext uri="{BB962C8B-B14F-4D97-AF65-F5344CB8AC3E}">
        <p14:creationId xmlns:p14="http://schemas.microsoft.com/office/powerpoint/2010/main" val="3593002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22</a:t>
            </a:fld>
            <a:endParaRPr lang="en-US"/>
          </a:p>
        </p:txBody>
      </p:sp>
    </p:spTree>
    <p:extLst>
      <p:ext uri="{BB962C8B-B14F-4D97-AF65-F5344CB8AC3E}">
        <p14:creationId xmlns:p14="http://schemas.microsoft.com/office/powerpoint/2010/main" val="228515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23</a:t>
            </a:fld>
            <a:endParaRPr lang="en-US"/>
          </a:p>
        </p:txBody>
      </p:sp>
    </p:spTree>
    <p:extLst>
      <p:ext uri="{BB962C8B-B14F-4D97-AF65-F5344CB8AC3E}">
        <p14:creationId xmlns:p14="http://schemas.microsoft.com/office/powerpoint/2010/main" val="1760974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Each node without any children must be a security-relevant system call.</a:t>
            </a:r>
          </a:p>
          <a:p>
            <a:endParaRPr lang="en-US" baseline="0"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25</a:t>
            </a:fld>
            <a:endParaRPr lang="en-US"/>
          </a:p>
        </p:txBody>
      </p:sp>
    </p:spTree>
    <p:extLst>
      <p:ext uri="{BB962C8B-B14F-4D97-AF65-F5344CB8AC3E}">
        <p14:creationId xmlns:p14="http://schemas.microsoft.com/office/powerpoint/2010/main" val="3776615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26</a:t>
            </a:fld>
            <a:endParaRPr lang="en-US"/>
          </a:p>
        </p:txBody>
      </p:sp>
    </p:spTree>
    <p:extLst>
      <p:ext uri="{BB962C8B-B14F-4D97-AF65-F5344CB8AC3E}">
        <p14:creationId xmlns:p14="http://schemas.microsoft.com/office/powerpoint/2010/main" val="164260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dirty="0"/>
              <a:t> </a:t>
            </a:r>
            <a:endParaRPr lang="en-US" baseline="0"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27</a:t>
            </a:fld>
            <a:endParaRPr lang="en-US"/>
          </a:p>
        </p:txBody>
      </p:sp>
    </p:spTree>
    <p:extLst>
      <p:ext uri="{BB962C8B-B14F-4D97-AF65-F5344CB8AC3E}">
        <p14:creationId xmlns:p14="http://schemas.microsoft.com/office/powerpoint/2010/main" val="267969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pPr marL="720000" lvl="2" indent="-360000" defTabSz="3689350">
              <a:buClr>
                <a:schemeClr val="tx1"/>
              </a:buClr>
              <a:buSzPct val="65000"/>
              <a:buFont typeface="Wingdings" pitchFamily="20" charset="2"/>
              <a:buChar char="n"/>
            </a:pPr>
            <a:endParaRPr lang="en-US" altLang="zh-CN" sz="1800" dirty="0"/>
          </a:p>
          <a:p>
            <a:pPr marL="720000" lvl="2" indent="-360000" defTabSz="3689350">
              <a:buClr>
                <a:schemeClr val="tx1"/>
              </a:buClr>
              <a:buSzPct val="65000"/>
              <a:buFont typeface="Wingdings" pitchFamily="20" charset="2"/>
              <a:buChar char="n"/>
            </a:pPr>
            <a:r>
              <a:rPr lang="en-US" altLang="zh-CN" sz="1800" dirty="0"/>
              <a:t>Malicious behavior of RATs doesn’t rely on data dependency so signature lost the information about other important system calls.</a:t>
            </a:r>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28</a:t>
            </a:fld>
            <a:endParaRPr lang="en-US"/>
          </a:p>
        </p:txBody>
      </p:sp>
    </p:spTree>
    <p:extLst>
      <p:ext uri="{BB962C8B-B14F-4D97-AF65-F5344CB8AC3E}">
        <p14:creationId xmlns:p14="http://schemas.microsoft.com/office/powerpoint/2010/main" val="1748794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pPr>
              <a:lnSpc>
                <a:spcPct val="150000"/>
              </a:lnSpc>
              <a:spcBef>
                <a:spcPct val="0"/>
              </a:spcBef>
            </a:pPr>
            <a:r>
              <a:rPr lang="en-US" sz="3000" b="0" kern="1300" dirty="0">
                <a:solidFill>
                  <a:schemeClr val="bg2"/>
                </a:solidFill>
              </a:rPr>
              <a:t>Fine-Grained, Evasion-Resilient and Real-time RAT Detection</a:t>
            </a: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29</a:t>
            </a:fld>
            <a:endParaRPr lang="en-US"/>
          </a:p>
        </p:txBody>
      </p:sp>
    </p:spTree>
    <p:extLst>
      <p:ext uri="{BB962C8B-B14F-4D97-AF65-F5344CB8AC3E}">
        <p14:creationId xmlns:p14="http://schemas.microsoft.com/office/powerpoint/2010/main" val="25234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3</a:t>
            </a:fld>
            <a:endParaRPr lang="en-US"/>
          </a:p>
        </p:txBody>
      </p:sp>
    </p:spTree>
    <p:extLst>
      <p:ext uri="{BB962C8B-B14F-4D97-AF65-F5344CB8AC3E}">
        <p14:creationId xmlns:p14="http://schemas.microsoft.com/office/powerpoint/2010/main" val="152286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5</a:t>
            </a:fld>
            <a:endParaRPr lang="en-US"/>
          </a:p>
        </p:txBody>
      </p:sp>
    </p:spTree>
    <p:extLst>
      <p:ext uri="{BB962C8B-B14F-4D97-AF65-F5344CB8AC3E}">
        <p14:creationId xmlns:p14="http://schemas.microsoft.com/office/powerpoint/2010/main" val="145423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a:solidFill>
                  <a:schemeClr val="tx1"/>
                </a:solidFill>
              </a:rPr>
              <a:t>23KB/s = 1.38MB/min</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6</a:t>
            </a:fld>
            <a:endParaRPr lang="en-US"/>
          </a:p>
        </p:txBody>
      </p:sp>
    </p:spTree>
    <p:extLst>
      <p:ext uri="{BB962C8B-B14F-4D97-AF65-F5344CB8AC3E}">
        <p14:creationId xmlns:p14="http://schemas.microsoft.com/office/powerpoint/2010/main" val="19926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7</a:t>
            </a:fld>
            <a:endParaRPr lang="en-US"/>
          </a:p>
        </p:txBody>
      </p:sp>
    </p:spTree>
    <p:extLst>
      <p:ext uri="{BB962C8B-B14F-4D97-AF65-F5344CB8AC3E}">
        <p14:creationId xmlns:p14="http://schemas.microsoft.com/office/powerpoint/2010/main" val="221479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8</a:t>
            </a:fld>
            <a:endParaRPr lang="en-US"/>
          </a:p>
        </p:txBody>
      </p:sp>
    </p:spTree>
    <p:extLst>
      <p:ext uri="{BB962C8B-B14F-4D97-AF65-F5344CB8AC3E}">
        <p14:creationId xmlns:p14="http://schemas.microsoft.com/office/powerpoint/2010/main" val="11355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dirty="0">
                <a:latin typeface="Arial" charset="0"/>
                <a:cs typeface="Arial" charset="0"/>
              </a:rPr>
              <a:t>and can only speculate that it could be downloaded by the compromised Firefox browser</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9</a:t>
            </a:fld>
            <a:endParaRPr lang="en-US"/>
          </a:p>
        </p:txBody>
      </p:sp>
    </p:spTree>
    <p:extLst>
      <p:ext uri="{BB962C8B-B14F-4D97-AF65-F5344CB8AC3E}">
        <p14:creationId xmlns:p14="http://schemas.microsoft.com/office/powerpoint/2010/main" val="300056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10</a:t>
            </a:fld>
            <a:endParaRPr lang="en-US"/>
          </a:p>
        </p:txBody>
      </p:sp>
    </p:spTree>
    <p:extLst>
      <p:ext uri="{BB962C8B-B14F-4D97-AF65-F5344CB8AC3E}">
        <p14:creationId xmlns:p14="http://schemas.microsoft.com/office/powerpoint/2010/main" val="2231504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877" y="2306109"/>
            <a:ext cx="6305123" cy="910166"/>
          </a:xfrm>
        </p:spPr>
        <p:txBody>
          <a:bodyPr/>
          <a:lstStyle>
            <a:lvl1pPr marL="0" indent="0">
              <a:lnSpc>
                <a:spcPct val="90000"/>
              </a:lnSpc>
              <a:spcBef>
                <a:spcPts val="0"/>
              </a:spcBef>
              <a:buNone/>
              <a:defRPr sz="2400" b="0"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Text Placeholder 9"/>
          <p:cNvSpPr>
            <a:spLocks noGrp="1"/>
          </p:cNvSpPr>
          <p:nvPr>
            <p:ph type="body" sz="quarter" idx="10"/>
          </p:nvPr>
        </p:nvSpPr>
        <p:spPr>
          <a:xfrm>
            <a:off x="171877" y="3273424"/>
            <a:ext cx="4829175" cy="1612901"/>
          </a:xfrm>
        </p:spPr>
        <p:txBody>
          <a:bodyPr/>
          <a:lstStyle>
            <a:lvl1pPr marL="0" indent="0">
              <a:lnSpc>
                <a:spcPct val="90000"/>
              </a:lnSpc>
              <a:spcBef>
                <a:spcPts val="0"/>
              </a:spcBef>
              <a:buFontTx/>
              <a:buNone/>
              <a:defRPr sz="1800" baseline="0">
                <a:latin typeface="Arial" pitchFamily="34" charset="0"/>
                <a:cs typeface="Arial" pitchFamily="34" charset="0"/>
              </a:defRPr>
            </a:lvl1pPr>
            <a:lvl2pPr marL="346075" indent="0">
              <a:buFontTx/>
              <a:buNone/>
              <a:defRPr/>
            </a:lvl2pPr>
            <a:lvl3pPr marL="682625" indent="0">
              <a:buFontTx/>
              <a:buNone/>
              <a:defRPr/>
            </a:lvl3pPr>
            <a:lvl4pPr marL="1030287" indent="0">
              <a:buFontTx/>
              <a:buNone/>
              <a:defRPr/>
            </a:lvl4pPr>
            <a:lvl5pPr marL="1376362" indent="0">
              <a:buFontTx/>
              <a:buNone/>
              <a:defRPr/>
            </a:lvl5pPr>
          </a:lstStyle>
          <a:p>
            <a:pPr lvl="0"/>
            <a:r>
              <a:rPr lang="en-US"/>
              <a:t>Click to edit Master text styles</a:t>
            </a:r>
          </a:p>
        </p:txBody>
      </p:sp>
      <p:sp>
        <p:nvSpPr>
          <p:cNvPr id="2" name="Title 1"/>
          <p:cNvSpPr>
            <a:spLocks noGrp="1"/>
          </p:cNvSpPr>
          <p:nvPr>
            <p:ph type="title"/>
          </p:nvPr>
        </p:nvSpPr>
        <p:spPr>
          <a:xfrm>
            <a:off x="171877" y="1333500"/>
            <a:ext cx="6305123" cy="962025"/>
          </a:xfrm>
          <a:noFill/>
          <a:ln w="9525">
            <a:noFill/>
            <a:miter lim="800000"/>
            <a:headEnd/>
            <a:tailEnd/>
          </a:ln>
        </p:spPr>
        <p:txBody>
          <a:bodyPr vert="horz" wrap="square" lIns="91440" tIns="45720" rIns="91440" bIns="45720" numCol="1" anchor="b" anchorCtr="0" compatLnSpc="1">
            <a:prstTxWarp prst="textNoShape">
              <a:avLst/>
            </a:prstTxWarp>
            <a:noAutofit/>
          </a:bodyPr>
          <a:lstStyle>
            <a:lvl1pPr>
              <a:lnSpc>
                <a:spcPct val="90000"/>
              </a:lnSpc>
              <a:spcBef>
                <a:spcPts val="0"/>
              </a:spcBef>
              <a:defRPr lang="en-US" sz="3200" b="1" kern="1200" dirty="0">
                <a:solidFill>
                  <a:schemeClr val="accent5"/>
                </a:solidFill>
                <a:latin typeface="Arial" pitchFamily="34" charset="0"/>
                <a:cs typeface="Arial" pitchFamily="34" charset="0"/>
              </a:defRPr>
            </a:lvl1pPr>
          </a:lstStyle>
          <a:p>
            <a:pPr marL="0" lvl="0" indent="0">
              <a:spcBef>
                <a:spcPct val="20000"/>
              </a:spcBef>
              <a:buClr>
                <a:schemeClr val="tx1"/>
              </a:buClr>
              <a:buFont typeface="Wingdings" pitchFamily="2" charset="2"/>
              <a:buNone/>
            </a:pPr>
            <a:r>
              <a:rPr lang="en-US" dirty="0"/>
              <a:t>Click to edit Master title style</a:t>
            </a:r>
          </a:p>
        </p:txBody>
      </p:sp>
      <p:sp>
        <p:nvSpPr>
          <p:cNvPr id="4" name="Footer Placeholder 3"/>
          <p:cNvSpPr>
            <a:spLocks noGrp="1"/>
          </p:cNvSpPr>
          <p:nvPr>
            <p:ph type="ftr" sz="quarter" idx="11"/>
          </p:nvPr>
        </p:nvSpPr>
        <p:spPr>
          <a:xfrm>
            <a:off x="1892595" y="5423067"/>
            <a:ext cx="184731" cy="215444"/>
          </a:xfrm>
          <a:prstGeom prst="rect">
            <a:avLst/>
          </a:prstGeom>
        </p:spPr>
        <p:txBody>
          <a:bodyPr>
            <a:spAutoFit/>
          </a:bodyPr>
          <a:lstStyle>
            <a:lvl1pPr>
              <a:defRPr>
                <a:solidFill>
                  <a:schemeClr val="tx1"/>
                </a:solidFill>
              </a:defRPr>
            </a:lvl1pPr>
          </a:lstStyle>
          <a:p>
            <a:endParaRPr lang="en-US" dirty="0"/>
          </a:p>
        </p:txBody>
      </p:sp>
      <p:pic>
        <p:nvPicPr>
          <p:cNvPr id="35841" name="Picture 1" descr="C:\Users\mtc\Documents\work\cybersecurity\2015-01-10_darpa-baa\template\logos-blue\nw.png"/>
          <p:cNvPicPr>
            <a:picLocks noChangeAspect="1" noChangeArrowheads="1"/>
          </p:cNvPicPr>
          <p:nvPr userDrawn="1"/>
        </p:nvPicPr>
        <p:blipFill>
          <a:blip r:embed="rId3"/>
          <a:srcRect/>
          <a:stretch>
            <a:fillRect/>
          </a:stretch>
        </p:blipFill>
        <p:spPr bwMode="auto">
          <a:xfrm>
            <a:off x="6908195" y="1393840"/>
            <a:ext cx="1957010" cy="360000"/>
          </a:xfrm>
          <a:prstGeom prst="rect">
            <a:avLst/>
          </a:prstGeom>
          <a:noFill/>
        </p:spPr>
      </p:pic>
      <p:pic>
        <p:nvPicPr>
          <p:cNvPr id="35842" name="Picture 2" descr="C:\Users\mtc\Documents\work\cybersecurity\2015-01-10_darpa-baa\template\logos-blue\ibm-research.png"/>
          <p:cNvPicPr>
            <a:picLocks noChangeAspect="1" noChangeArrowheads="1"/>
          </p:cNvPicPr>
          <p:nvPr userDrawn="1"/>
        </p:nvPicPr>
        <p:blipFill>
          <a:blip r:embed="rId4"/>
          <a:srcRect/>
          <a:stretch>
            <a:fillRect/>
          </a:stretch>
        </p:blipFill>
        <p:spPr bwMode="auto">
          <a:xfrm>
            <a:off x="6858000" y="196698"/>
            <a:ext cx="2057400" cy="248582"/>
          </a:xfrm>
          <a:prstGeom prst="rect">
            <a:avLst/>
          </a:prstGeom>
          <a:noFill/>
        </p:spPr>
      </p:pic>
      <p:pic>
        <p:nvPicPr>
          <p:cNvPr id="35843" name="Picture 3" descr="C:\Users\mtc\Documents\work\cybersecurity\2015-01-10_darpa-baa\template\logos-blue\darpa.png"/>
          <p:cNvPicPr>
            <a:picLocks noChangeAspect="1" noChangeArrowheads="1"/>
          </p:cNvPicPr>
          <p:nvPr userDrawn="1"/>
        </p:nvPicPr>
        <p:blipFill>
          <a:blip r:embed="rId5"/>
          <a:srcRect/>
          <a:stretch>
            <a:fillRect/>
          </a:stretch>
        </p:blipFill>
        <p:spPr bwMode="auto">
          <a:xfrm>
            <a:off x="152400" y="266700"/>
            <a:ext cx="1676400" cy="774458"/>
          </a:xfrm>
          <a:prstGeom prst="rect">
            <a:avLst/>
          </a:prstGeom>
          <a:noFill/>
        </p:spPr>
      </p:pic>
      <p:pic>
        <p:nvPicPr>
          <p:cNvPr id="35844"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35845"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13" name="Straight Connector 12"/>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13"/>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8952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267512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0" y="1333500"/>
            <a:ext cx="9144000" cy="1371600"/>
          </a:xfrm>
          <a:prstGeom prst="rect">
            <a:avLst/>
          </a:prstGeom>
          <a:solidFill>
            <a:schemeClr val="accent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3" name="Content Placeholder 2"/>
          <p:cNvSpPr>
            <a:spLocks noGrp="1"/>
          </p:cNvSpPr>
          <p:nvPr>
            <p:ph sz="quarter" idx="10"/>
          </p:nvPr>
        </p:nvSpPr>
        <p:spPr>
          <a:xfrm>
            <a:off x="361949" y="1752923"/>
            <a:ext cx="8591551"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a:t>Click to edit Master text styles</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lvl1pPr>
              <a:defRPr>
                <a:solidFill>
                  <a:schemeClr val="tx1"/>
                </a:solidFill>
              </a:defRPr>
            </a:lvl1pPr>
          </a:lstStyle>
          <a:p>
            <a:endParaRPr lang="en-US" dirty="0"/>
          </a:p>
        </p:txBody>
      </p:sp>
      <p:pic>
        <p:nvPicPr>
          <p:cNvPr id="8" name="Picture 3" descr="C:\Users\mtc\Documents\work\cybersecurity\2015-01-10_darpa-baa\template\logos-blue\darpa.png"/>
          <p:cNvPicPr>
            <a:picLocks noChangeAspect="1" noChangeArrowheads="1"/>
          </p:cNvPicPr>
          <p:nvPr userDrawn="1"/>
        </p:nvPicPr>
        <p:blipFill>
          <a:blip r:embed="rId3"/>
          <a:srcRect/>
          <a:stretch>
            <a:fillRect/>
          </a:stretch>
        </p:blipFill>
        <p:spPr bwMode="auto">
          <a:xfrm>
            <a:off x="152400" y="266700"/>
            <a:ext cx="1676400" cy="774458"/>
          </a:xfrm>
          <a:prstGeom prst="rect">
            <a:avLst/>
          </a:prstGeom>
          <a:noFill/>
        </p:spPr>
      </p:pic>
      <p:grpSp>
        <p:nvGrpSpPr>
          <p:cNvPr id="23" name="Group 22"/>
          <p:cNvGrpSpPr/>
          <p:nvPr userDrawn="1"/>
        </p:nvGrpSpPr>
        <p:grpSpPr>
          <a:xfrm>
            <a:off x="7873108" y="190500"/>
            <a:ext cx="966092" cy="990600"/>
            <a:chOff x="6858000" y="196698"/>
            <a:chExt cx="2057400" cy="2109594"/>
          </a:xfrm>
        </p:grpSpPr>
        <p:pic>
          <p:nvPicPr>
            <p:cNvPr id="15" name="Picture 1" descr="C:\Users\mtc\Documents\work\cybersecurity\2015-01-10_darpa-baa\template\logos-blue\nw.png"/>
            <p:cNvPicPr>
              <a:picLocks noChangeAspect="1" noChangeArrowheads="1"/>
            </p:cNvPicPr>
            <p:nvPr userDrawn="1"/>
          </p:nvPicPr>
          <p:blipFill>
            <a:blip r:embed="rId4"/>
            <a:srcRect/>
            <a:stretch>
              <a:fillRect/>
            </a:stretch>
          </p:blipFill>
          <p:spPr bwMode="auto">
            <a:xfrm>
              <a:off x="6908195" y="1393840"/>
              <a:ext cx="1957010" cy="360000"/>
            </a:xfrm>
            <a:prstGeom prst="rect">
              <a:avLst/>
            </a:prstGeom>
            <a:noFill/>
          </p:spPr>
        </p:pic>
        <p:pic>
          <p:nvPicPr>
            <p:cNvPr id="16" name="Picture 2" descr="C:\Users\mtc\Documents\work\cybersecurity\2015-01-10_darpa-baa\template\logos-blue\ibm-research.png"/>
            <p:cNvPicPr>
              <a:picLocks noChangeAspect="1" noChangeArrowheads="1"/>
            </p:cNvPicPr>
            <p:nvPr userDrawn="1"/>
          </p:nvPicPr>
          <p:blipFill>
            <a:blip r:embed="rId5"/>
            <a:srcRect/>
            <a:stretch>
              <a:fillRect/>
            </a:stretch>
          </p:blipFill>
          <p:spPr bwMode="auto">
            <a:xfrm>
              <a:off x="6858000" y="196698"/>
              <a:ext cx="2057400" cy="248582"/>
            </a:xfrm>
            <a:prstGeom prst="rect">
              <a:avLst/>
            </a:prstGeom>
            <a:noFill/>
          </p:spPr>
        </p:pic>
        <p:pic>
          <p:nvPicPr>
            <p:cNvPr id="18"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19"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20" name="Straight Connector 19"/>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Connector 20"/>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2" name="Straight Connector 21"/>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6688865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7108"/>
            <a:ext cx="6858000" cy="1989667"/>
          </a:xfrm>
        </p:spPr>
        <p:txBody>
          <a:bodyPr anchor="b">
            <a:normAutofit/>
          </a:bodyPr>
          <a:lstStyle>
            <a:lvl1pPr algn="ctr">
              <a:defRPr sz="47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normAutofit/>
          </a:bodyPr>
          <a:lstStyle>
            <a:lvl1pPr marL="0" indent="0" algn="ctr">
              <a:buNone/>
              <a:defRPr sz="1900">
                <a:solidFill>
                  <a:schemeClr val="tx1">
                    <a:lumMod val="75000"/>
                    <a:lumOff val="25000"/>
                  </a:schemeClr>
                </a:solidFill>
              </a:defRPr>
            </a:lvl1pPr>
            <a:lvl2pPr marL="356616" indent="0" algn="ctr">
              <a:buNone/>
              <a:defRPr sz="2200"/>
            </a:lvl2pPr>
            <a:lvl3pPr marL="713232" indent="0" algn="ctr">
              <a:buNone/>
              <a:defRPr sz="1900"/>
            </a:lvl3pPr>
            <a:lvl4pPr marL="1069848" indent="0" algn="ctr">
              <a:buNone/>
              <a:defRPr sz="1600"/>
            </a:lvl4pPr>
            <a:lvl5pPr marL="1426464" indent="0" algn="ctr">
              <a:buNone/>
              <a:defRPr sz="1600"/>
            </a:lvl5pPr>
            <a:lvl6pPr marL="1783080" indent="0" algn="ctr">
              <a:buNone/>
              <a:defRPr sz="1600"/>
            </a:lvl6pPr>
            <a:lvl7pPr marL="2139696" indent="0" algn="ctr">
              <a:buNone/>
              <a:defRPr sz="1600"/>
            </a:lvl7pPr>
            <a:lvl8pPr marL="2496312" indent="0" algn="ctr">
              <a:buNone/>
              <a:defRPr sz="1600"/>
            </a:lvl8pPr>
            <a:lvl9pPr marL="285292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lIns="71323" tIns="35662" rIns="71323" bIns="35662"/>
          <a:lstStyle/>
          <a:p>
            <a:fld id="{93CBEE6D-2DF1-EC40-8D5F-10D2409747AD}" type="datetime1">
              <a:rPr lang="en-US" smtClean="0"/>
              <a:t>10/21/2016</a:t>
            </a:fld>
            <a:endParaRPr lang="en-US"/>
          </a:p>
        </p:txBody>
      </p:sp>
      <p:sp>
        <p:nvSpPr>
          <p:cNvPr id="5" name="Footer Placeholder 4"/>
          <p:cNvSpPr>
            <a:spLocks noGrp="1"/>
          </p:cNvSpPr>
          <p:nvPr>
            <p:ph type="ftr" sz="quarter" idx="11"/>
          </p:nvPr>
        </p:nvSpPr>
        <p:spPr>
          <a:xfrm>
            <a:off x="3028950" y="5296959"/>
            <a:ext cx="3086100" cy="304271"/>
          </a:xfrm>
          <a:prstGeom prst="rect">
            <a:avLst/>
          </a:prstGeom>
        </p:spPr>
        <p:txBody>
          <a:bodyPr lIns="71323" tIns="35662" rIns="71323" bIns="35662"/>
          <a:lstStyle/>
          <a:p>
            <a:endParaRPr lang="en-US"/>
          </a:p>
        </p:txBody>
      </p:sp>
      <p:sp>
        <p:nvSpPr>
          <p:cNvPr id="6" name="Slide Number Placeholder 5"/>
          <p:cNvSpPr>
            <a:spLocks noGrp="1"/>
          </p:cNvSpPr>
          <p:nvPr>
            <p:ph type="sldNum" sz="quarter" idx="12"/>
          </p:nvPr>
        </p:nvSpPr>
        <p:spPr>
          <a:xfrm>
            <a:off x="6463145" y="5296959"/>
            <a:ext cx="2057400" cy="304271"/>
          </a:xfrm>
          <a:prstGeom prst="rect">
            <a:avLst/>
          </a:prstGeom>
        </p:spPr>
        <p:txBody>
          <a:bodyPr lIns="71323" tIns="35662" rIns="71323" bIns="35662"/>
          <a:lstStyle/>
          <a:p>
            <a:fld id="{DD3E331F-65DC-3248-94C4-0E4F15F44C1F}" type="slidenum">
              <a:rPr lang="en-US" smtClean="0"/>
              <a:t>‹#›</a:t>
            </a:fld>
            <a:endParaRPr lang="en-US"/>
          </a:p>
        </p:txBody>
      </p:sp>
    </p:spTree>
    <p:extLst>
      <p:ext uri="{BB962C8B-B14F-4D97-AF65-F5344CB8AC3E}">
        <p14:creationId xmlns:p14="http://schemas.microsoft.com/office/powerpoint/2010/main" val="26543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97" y="1775385"/>
            <a:ext cx="7772043" cy="1225021"/>
          </a:xfrm>
        </p:spPr>
        <p:txBody>
          <a:bodyPr/>
          <a:lstStyle/>
          <a:p>
            <a:r>
              <a:rPr lang="en-US"/>
              <a:t>Click to edit Master title style</a:t>
            </a:r>
          </a:p>
        </p:txBody>
      </p:sp>
      <p:sp>
        <p:nvSpPr>
          <p:cNvPr id="3" name="Subtitle 2"/>
          <p:cNvSpPr>
            <a:spLocks noGrp="1"/>
          </p:cNvSpPr>
          <p:nvPr>
            <p:ph type="subTitle" idx="1"/>
          </p:nvPr>
        </p:nvSpPr>
        <p:spPr>
          <a:xfrm>
            <a:off x="1371959" y="3238500"/>
            <a:ext cx="6400085" cy="1460500"/>
          </a:xfrm>
        </p:spPr>
        <p:txBody>
          <a:bodyPr/>
          <a:lstStyle>
            <a:lvl1pPr marL="0" indent="0" algn="ctr">
              <a:buNone/>
              <a:defRPr/>
            </a:lvl1pPr>
            <a:lvl2pPr marL="356662" indent="0" algn="ctr">
              <a:buNone/>
              <a:defRPr/>
            </a:lvl2pPr>
            <a:lvl3pPr marL="713323" indent="0" algn="ctr">
              <a:buNone/>
              <a:defRPr/>
            </a:lvl3pPr>
            <a:lvl4pPr marL="1069985" indent="0" algn="ctr">
              <a:buNone/>
              <a:defRPr/>
            </a:lvl4pPr>
            <a:lvl5pPr marL="1426647" indent="0" algn="ctr">
              <a:buNone/>
              <a:defRPr/>
            </a:lvl5pPr>
            <a:lvl6pPr marL="1783309" indent="0" algn="ctr">
              <a:buNone/>
              <a:defRPr/>
            </a:lvl6pPr>
            <a:lvl7pPr marL="2139970" indent="0" algn="ctr">
              <a:buNone/>
              <a:defRPr/>
            </a:lvl7pPr>
            <a:lvl8pPr marL="2496632" indent="0" algn="ctr">
              <a:buNone/>
              <a:defRPr/>
            </a:lvl8pPr>
            <a:lvl9pPr marL="2853294"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CD3EAEB7-3AE0-4DFC-A86C-5E05316F1088}"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1984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F0021414-C1A4-431C-9B45-C497E5BFE727}"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1494037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6" y="3672447"/>
            <a:ext cx="7772043" cy="1135063"/>
          </a:xfrm>
        </p:spPr>
        <p:txBody>
          <a:bodyPr/>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916" y="2422261"/>
            <a:ext cx="7772043" cy="1250156"/>
          </a:xfrm>
        </p:spPr>
        <p:txBody>
          <a:bodyPr anchor="b"/>
          <a:lstStyle>
            <a:lvl1pPr marL="0" indent="0">
              <a:buNone/>
              <a:defRPr sz="1600"/>
            </a:lvl1pPr>
            <a:lvl2pPr marL="356662" indent="0">
              <a:buNone/>
              <a:defRPr sz="1400"/>
            </a:lvl2pPr>
            <a:lvl3pPr marL="713323" indent="0">
              <a:buNone/>
              <a:defRPr sz="1200"/>
            </a:lvl3pPr>
            <a:lvl4pPr marL="1069985" indent="0">
              <a:buNone/>
              <a:defRPr sz="1100"/>
            </a:lvl4pPr>
            <a:lvl5pPr marL="1426647" indent="0">
              <a:buNone/>
              <a:defRPr sz="1100"/>
            </a:lvl5pPr>
            <a:lvl6pPr marL="1783309" indent="0">
              <a:buNone/>
              <a:defRPr sz="1100"/>
            </a:lvl6pPr>
            <a:lvl7pPr marL="2139970" indent="0">
              <a:buNone/>
              <a:defRPr sz="1100"/>
            </a:lvl7pPr>
            <a:lvl8pPr marL="2496632" indent="0">
              <a:buNone/>
              <a:defRPr sz="1100"/>
            </a:lvl8pPr>
            <a:lvl9pPr marL="2853294" indent="0">
              <a:buNone/>
              <a:defRPr sz="1100"/>
            </a:lvl9pPr>
          </a:lstStyle>
          <a:p>
            <a:pPr lvl="0"/>
            <a:r>
              <a:rPr lang="en-US"/>
              <a:t>Click to edit Master text styles</a:t>
            </a:r>
          </a:p>
        </p:txBody>
      </p:sp>
      <p:sp>
        <p:nvSpPr>
          <p:cNvPr id="4"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7705BD8D-4E3C-45E3-A3A1-A15159827DD3}"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1129678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691" y="1562366"/>
            <a:ext cx="4094435" cy="37332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3438" y="1562366"/>
            <a:ext cx="4095626" cy="37332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06913247-7747-4BC4-92CF-7F9B8888BC35}"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287077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19" y="228865"/>
            <a:ext cx="8229362"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19" y="1279261"/>
            <a:ext cx="4039652" cy="533135"/>
          </a:xfrm>
        </p:spPr>
        <p:txBody>
          <a:bodyPr anchor="b"/>
          <a:lstStyle>
            <a:lvl1pPr marL="0" indent="0">
              <a:buNone/>
              <a:defRPr sz="1900" b="1"/>
            </a:lvl1pPr>
            <a:lvl2pPr marL="356662" indent="0">
              <a:buNone/>
              <a:defRPr sz="1600" b="1"/>
            </a:lvl2pPr>
            <a:lvl3pPr marL="713323" indent="0">
              <a:buNone/>
              <a:defRPr sz="1400" b="1"/>
            </a:lvl3pPr>
            <a:lvl4pPr marL="1069985" indent="0">
              <a:buNone/>
              <a:defRPr sz="1200" b="1"/>
            </a:lvl4pPr>
            <a:lvl5pPr marL="1426647" indent="0">
              <a:buNone/>
              <a:defRPr sz="1200" b="1"/>
            </a:lvl5pPr>
            <a:lvl6pPr marL="1783309" indent="0">
              <a:buNone/>
              <a:defRPr sz="1200" b="1"/>
            </a:lvl6pPr>
            <a:lvl7pPr marL="2139970" indent="0">
              <a:buNone/>
              <a:defRPr sz="1200" b="1"/>
            </a:lvl7pPr>
            <a:lvl8pPr marL="2496632" indent="0">
              <a:buNone/>
              <a:defRPr sz="1200" b="1"/>
            </a:lvl8pPr>
            <a:lvl9pPr marL="285329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319" y="1812396"/>
            <a:ext cx="403965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47" y="1279261"/>
            <a:ext cx="4042034" cy="533135"/>
          </a:xfrm>
        </p:spPr>
        <p:txBody>
          <a:bodyPr anchor="b"/>
          <a:lstStyle>
            <a:lvl1pPr marL="0" indent="0">
              <a:buNone/>
              <a:defRPr sz="1900" b="1"/>
            </a:lvl1pPr>
            <a:lvl2pPr marL="356662" indent="0">
              <a:buNone/>
              <a:defRPr sz="1600" b="1"/>
            </a:lvl2pPr>
            <a:lvl3pPr marL="713323" indent="0">
              <a:buNone/>
              <a:defRPr sz="1400" b="1"/>
            </a:lvl3pPr>
            <a:lvl4pPr marL="1069985" indent="0">
              <a:buNone/>
              <a:defRPr sz="1200" b="1"/>
            </a:lvl4pPr>
            <a:lvl5pPr marL="1426647" indent="0">
              <a:buNone/>
              <a:defRPr sz="1200" b="1"/>
            </a:lvl5pPr>
            <a:lvl6pPr marL="1783309" indent="0">
              <a:buNone/>
              <a:defRPr sz="1200" b="1"/>
            </a:lvl6pPr>
            <a:lvl7pPr marL="2139970" indent="0">
              <a:buNone/>
              <a:defRPr sz="1200" b="1"/>
            </a:lvl7pPr>
            <a:lvl8pPr marL="2496632" indent="0">
              <a:buNone/>
              <a:defRPr sz="1200" b="1"/>
            </a:lvl8pPr>
            <a:lvl9pPr marL="285329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47" y="1812396"/>
            <a:ext cx="4042034"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C26EF1C8-C595-41C3-BE41-2B52D3DB1806}"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411563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7A6B4215-76C6-4056-891E-3676958B28CD}"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792107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prstClr val="black"/>
                </a:solidFill>
              </a:rPr>
              <a:t>Mining Anomalous Graphs from Edge Streams</a:t>
            </a:r>
          </a:p>
        </p:txBody>
      </p:sp>
      <p:sp>
        <p:nvSpPr>
          <p:cNvPr id="6" name="Rectangle 6"/>
          <p:cNvSpPr>
            <a:spLocks noGrp="1" noChangeArrowheads="1"/>
          </p:cNvSpPr>
          <p:nvPr>
            <p:ph type="sldNum" sz="quarter" idx="12"/>
          </p:nvPr>
        </p:nvSpPr>
        <p:spPr>
          <a:ln/>
        </p:spPr>
        <p:txBody>
          <a:bodyPr/>
          <a:lstStyle>
            <a:lvl1pPr>
              <a:defRPr/>
            </a:lvl1pPr>
          </a:lstStyle>
          <a:p>
            <a:fld id="{89346DC2-74CB-48D7-A050-6AE93CEA32B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2243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a:t>Click to edit Master title style</a:t>
            </a:r>
            <a:endParaRPr lang="en-US" dirty="0"/>
          </a:p>
        </p:txBody>
      </p:sp>
      <p:sp>
        <p:nvSpPr>
          <p:cNvPr id="5" name="Footer Placeholder 4"/>
          <p:cNvSpPr>
            <a:spLocks noGrp="1"/>
          </p:cNvSpPr>
          <p:nvPr>
            <p:ph type="ftr" sz="quarter" idx="10"/>
          </p:nvPr>
        </p:nvSpPr>
        <p:spPr>
          <a:xfrm>
            <a:off x="1892595" y="5443415"/>
            <a:ext cx="184731" cy="215444"/>
          </a:xfrm>
          <a:prstGeom prst="rect">
            <a:avLst/>
          </a:prstGeom>
        </p:spPr>
        <p:txBody>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36221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Freeform 7"/>
          <p:cNvSpPr>
            <a:spLocks noChangeArrowheads="1"/>
          </p:cNvSpPr>
          <p:nvPr/>
        </p:nvSpPr>
        <p:spPr bwMode="auto">
          <a:xfrm>
            <a:off x="968376" y="914136"/>
            <a:ext cx="7453313" cy="777875"/>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4" name="Line 8"/>
          <p:cNvSpPr>
            <a:spLocks noChangeShapeType="1"/>
          </p:cNvSpPr>
          <p:nvPr/>
        </p:nvSpPr>
        <p:spPr bwMode="auto">
          <a:xfrm>
            <a:off x="1417639" y="2491053"/>
            <a:ext cx="6950075" cy="0"/>
          </a:xfrm>
          <a:prstGeom prst="line">
            <a:avLst/>
          </a:prstGeom>
          <a:noFill/>
          <a:ln w="28575">
            <a:solidFill>
              <a:srgbClr val="C00000"/>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pic>
        <p:nvPicPr>
          <p:cNvPr id="5" name="Picture 2" descr="SB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2826" y="2921001"/>
            <a:ext cx="1319213" cy="1226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2051" name="Rectangle 3"/>
          <p:cNvSpPr>
            <a:spLocks noGrp="1" noChangeArrowheads="1"/>
          </p:cNvSpPr>
          <p:nvPr>
            <p:ph type="subTitle" idx="1"/>
          </p:nvPr>
        </p:nvSpPr>
        <p:spPr>
          <a:xfrm>
            <a:off x="749905" y="2864824"/>
            <a:ext cx="4823985" cy="14605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p>
        </p:txBody>
      </p:sp>
      <p:sp>
        <p:nvSpPr>
          <p:cNvPr id="7" name="Rectangle 6"/>
          <p:cNvSpPr>
            <a:spLocks noGrp="1" noChangeArrowheads="1"/>
          </p:cNvSpPr>
          <p:nvPr>
            <p:ph type="ftr" sz="quarter" idx="11"/>
          </p:nvPr>
        </p:nvSpPr>
        <p:spPr>
          <a:xfrm>
            <a:off x="3124200" y="5203032"/>
            <a:ext cx="2895600" cy="381000"/>
          </a:xfrm>
        </p:spPr>
        <p:txBody>
          <a:bodyPr/>
          <a:lstStyle>
            <a:lvl1pPr>
              <a:defRPr/>
            </a:lvl1pPr>
          </a:lstStyle>
          <a:p>
            <a:pPr>
              <a:defRPr/>
            </a:pPr>
            <a:r>
              <a:rPr lang="en-US" altLang="en-US">
                <a:solidFill>
                  <a:prstClr val="black"/>
                </a:solidFill>
              </a:rPr>
              <a:t>Mining Typed Information Networks @Twitter</a:t>
            </a:r>
          </a:p>
        </p:txBody>
      </p:sp>
      <p:sp>
        <p:nvSpPr>
          <p:cNvPr id="8" name="Rectangle 7"/>
          <p:cNvSpPr>
            <a:spLocks noGrp="1" noChangeArrowheads="1"/>
          </p:cNvSpPr>
          <p:nvPr>
            <p:ph type="sldNum" sz="quarter" idx="12"/>
          </p:nvPr>
        </p:nvSpPr>
        <p:spPr/>
        <p:txBody>
          <a:bodyPr/>
          <a:lstStyle>
            <a:lvl1pPr>
              <a:defRPr/>
            </a:lvl1pPr>
          </a:lstStyle>
          <a:p>
            <a:fld id="{5F32E4AB-D2C0-4B0B-AD70-C8A908CCFB4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3590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0075" y="345281"/>
            <a:ext cx="8086725" cy="526521"/>
          </a:xfrm>
        </p:spPr>
        <p:txBody>
          <a:bodyPr/>
          <a:lstStyle>
            <a:lvl1pPr>
              <a:defRPr sz="4000"/>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solidFill>
                  <a:prstClr val="black"/>
                </a:solidFill>
              </a:rPr>
              <a:t>Mining Anomalous Graphs from Edge Streams</a:t>
            </a:r>
          </a:p>
        </p:txBody>
      </p:sp>
      <p:sp>
        <p:nvSpPr>
          <p:cNvPr id="5" name="Rectangle 6"/>
          <p:cNvSpPr>
            <a:spLocks noGrp="1" noChangeArrowheads="1"/>
          </p:cNvSpPr>
          <p:nvPr>
            <p:ph type="sldNum" sz="quarter" idx="12"/>
          </p:nvPr>
        </p:nvSpPr>
        <p:spPr>
          <a:ln/>
        </p:spPr>
        <p:txBody>
          <a:bodyPr/>
          <a:lstStyle>
            <a:lvl1pPr>
              <a:defRPr/>
            </a:lvl1pPr>
          </a:lstStyle>
          <a:p>
            <a:fld id="{EF501888-C750-45DD-91C6-0DF2EC0952B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9318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722313" y="3672417"/>
            <a:ext cx="7772400" cy="1135063"/>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p:cNvSpPr>
            <a:spLocks noGrp="1" noChangeArrowheads="1"/>
          </p:cNvSpPr>
          <p:nvPr>
            <p:ph type="dt" sz="half" idx="10"/>
          </p:nvPr>
        </p:nvSpPr>
        <p:spPr/>
        <p:txBody>
          <a:bodyPr/>
          <a:lstStyle>
            <a:lvl1pPr>
              <a:spcBef>
                <a:spcPct val="0"/>
              </a:spcBef>
              <a:buClrTx/>
              <a:buSzTx/>
              <a:buFontTx/>
              <a:buNone/>
              <a:defRPr sz="1200">
                <a:latin typeface="+mn-lt"/>
                <a:ea typeface="+mn-ea"/>
                <a:cs typeface="+mn-cs"/>
              </a:defRPr>
            </a:lvl1pPr>
          </a:lstStyle>
          <a:p>
            <a:pPr>
              <a:defRPr/>
            </a:pPr>
            <a:r>
              <a:rPr lang="en-US" altLang="en-US">
                <a:solidFill>
                  <a:prstClr val="black"/>
                </a:solidFill>
              </a:rPr>
              <a:t>Leman Akoglu</a:t>
            </a:r>
            <a:endParaRPr lang="en-US" altLang="en-US" dirty="0">
              <a:solidFill>
                <a:prstClr val="black"/>
              </a:solidFill>
            </a:endParaRPr>
          </a:p>
        </p:txBody>
      </p:sp>
      <p:sp>
        <p:nvSpPr>
          <p:cNvPr id="7" name="Rectangle 5"/>
          <p:cNvSpPr>
            <a:spLocks noGrp="1" noChangeArrowheads="1"/>
          </p:cNvSpPr>
          <p:nvPr>
            <p:ph type="ftr" sz="quarter" idx="11"/>
          </p:nvPr>
        </p:nvSpPr>
        <p:spPr/>
        <p:txBody>
          <a:bodyPr/>
          <a:lstStyle>
            <a:lvl1pPr algn="ctr">
              <a:spcBef>
                <a:spcPct val="0"/>
              </a:spcBef>
              <a:buClrTx/>
              <a:buSzTx/>
              <a:buFontTx/>
              <a:buNone/>
              <a:defRPr sz="1200">
                <a:latin typeface="+mn-lt"/>
                <a:ea typeface="+mn-ea"/>
                <a:cs typeface="+mn-cs"/>
              </a:defRPr>
            </a:lvl1pPr>
          </a:lstStyle>
          <a:p>
            <a:pPr>
              <a:defRPr/>
            </a:pPr>
            <a:r>
              <a:rPr lang="en-US" altLang="en-US">
                <a:solidFill>
                  <a:prstClr val="black"/>
                </a:solidFill>
              </a:rPr>
              <a:t>Mining Anomalous Graphs from Edge Streams</a:t>
            </a:r>
          </a:p>
        </p:txBody>
      </p:sp>
      <p:sp>
        <p:nvSpPr>
          <p:cNvPr id="8" name="Rectangle 6"/>
          <p:cNvSpPr>
            <a:spLocks noGrp="1" noChangeArrowheads="1"/>
          </p:cNvSpPr>
          <p:nvPr>
            <p:ph type="sldNum" sz="quarter" idx="12"/>
          </p:nvPr>
        </p:nvSpPr>
        <p:spPr/>
        <p:txBody>
          <a:bodyPr/>
          <a:lstStyle>
            <a:lvl1pPr>
              <a:defRPr/>
            </a:lvl1pPr>
          </a:lstStyle>
          <a:p>
            <a:fld id="{D9996D0E-1526-4C62-87B6-DE5560AE9DD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93336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844"/>
            <a:ext cx="4038600" cy="4073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5844"/>
            <a:ext cx="4038600" cy="4073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8" name="Rectangle 6"/>
          <p:cNvSpPr>
            <a:spLocks noGrp="1" noChangeArrowheads="1"/>
          </p:cNvSpPr>
          <p:nvPr>
            <p:ph type="sldNum" sz="quarter" idx="11"/>
          </p:nvPr>
        </p:nvSpPr>
        <p:spPr/>
        <p:txBody>
          <a:bodyPr/>
          <a:lstStyle>
            <a:lvl1pPr>
              <a:defRPr b="1"/>
            </a:lvl1pPr>
          </a:lstStyle>
          <a:p>
            <a:fld id="{2CA0BDF0-C728-4E42-98C3-D19250D99BC0}" type="slidenum">
              <a:rPr lang="en-US" altLang="en-US">
                <a:solidFill>
                  <a:prstClr val="black"/>
                </a:solidFill>
              </a:rPr>
              <a:pPr/>
              <a:t>‹#›</a:t>
            </a:fld>
            <a:endParaRPr lang="en-US" altLang="en-US">
              <a:solidFill>
                <a:prstClr val="black"/>
              </a:solidFill>
            </a:endParaRPr>
          </a:p>
        </p:txBody>
      </p:sp>
      <p:sp>
        <p:nvSpPr>
          <p:cNvPr id="9"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262007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8"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7"/>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10" name="Rectangle 6"/>
          <p:cNvSpPr>
            <a:spLocks noGrp="1" noChangeArrowheads="1"/>
          </p:cNvSpPr>
          <p:nvPr>
            <p:ph type="sldNum" sz="quarter" idx="11"/>
          </p:nvPr>
        </p:nvSpPr>
        <p:spPr/>
        <p:txBody>
          <a:bodyPr/>
          <a:lstStyle>
            <a:lvl1pPr>
              <a:defRPr/>
            </a:lvl1pPr>
          </a:lstStyle>
          <a:p>
            <a:fld id="{2F5B4BF3-38FB-4FB1-83F8-A9A1601B9FF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3710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ltLang="en-US">
                <a:solidFill>
                  <a:prstClr val="black"/>
                </a:solidFill>
              </a:rPr>
              <a:t>Mining Typed Information Networks @Twitter</a:t>
            </a:r>
          </a:p>
        </p:txBody>
      </p:sp>
      <p:sp>
        <p:nvSpPr>
          <p:cNvPr id="5" name="Rectangle 6"/>
          <p:cNvSpPr>
            <a:spLocks noGrp="1" noChangeArrowheads="1"/>
          </p:cNvSpPr>
          <p:nvPr>
            <p:ph type="sldNum" sz="quarter" idx="12"/>
          </p:nvPr>
        </p:nvSpPr>
        <p:spPr/>
        <p:txBody>
          <a:bodyPr/>
          <a:lstStyle>
            <a:lvl1pPr>
              <a:defRPr/>
            </a:lvl1pPr>
          </a:lstStyle>
          <a:p>
            <a:fld id="{836F6FD4-B1DA-47B1-973D-004C71C61A0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44727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reeform 7"/>
          <p:cNvSpPr>
            <a:spLocks noChangeArrowheads="1"/>
          </p:cNvSpPr>
          <p:nvPr userDrawn="1"/>
        </p:nvSpPr>
        <p:spPr bwMode="auto">
          <a:xfrm>
            <a:off x="457200" y="209021"/>
            <a:ext cx="8242300" cy="489479"/>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userDrawn="1"/>
        </p:nvSpPr>
        <p:spPr bwMode="auto">
          <a:xfrm>
            <a:off x="469900" y="527050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pic>
        <p:nvPicPr>
          <p:cNvPr id="6" name="Picture 2" descr="SB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8714" y="1026583"/>
            <a:ext cx="809625" cy="752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a:spLocks noGrp="1" noChangeArrowheads="1"/>
          </p:cNvSpPr>
          <p:nvPr>
            <p:ph type="title"/>
          </p:nvPr>
        </p:nvSpPr>
        <p:spPr bwMode="auto">
          <a:xfrm>
            <a:off x="457200" y="231511"/>
            <a:ext cx="8229600" cy="64029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altLang="en-US"/>
              <a:t>Click to edit Master title style</a:t>
            </a:r>
          </a:p>
        </p:txBody>
      </p:sp>
      <p:sp>
        <p:nvSpPr>
          <p:cNvPr id="14" name="Rectangle 3"/>
          <p:cNvSpPr>
            <a:spLocks noGrp="1" noChangeArrowheads="1"/>
          </p:cNvSpPr>
          <p:nvPr>
            <p:ph idx="1"/>
          </p:nvPr>
        </p:nvSpPr>
        <p:spPr bwMode="auto">
          <a:xfrm>
            <a:off x="457200" y="853282"/>
            <a:ext cx="8229600" cy="441721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Rectangle 4"/>
          <p:cNvSpPr>
            <a:spLocks noGrp="1" noChangeArrowheads="1"/>
          </p:cNvSpPr>
          <p:nvPr>
            <p:ph type="dt" sz="half" idx="10"/>
          </p:nvPr>
        </p:nvSpPr>
        <p:spPr/>
        <p:txBody>
          <a:bodyPr/>
          <a:lstStyle>
            <a:lvl1pPr>
              <a:spcBef>
                <a:spcPct val="0"/>
              </a:spcBef>
              <a:buClrTx/>
              <a:buSzTx/>
              <a:buFontTx/>
              <a:buNone/>
              <a:defRPr sz="1200">
                <a:latin typeface="+mn-lt"/>
                <a:ea typeface="+mn-ea"/>
                <a:cs typeface="+mn-cs"/>
              </a:defRPr>
            </a:lvl1pPr>
          </a:lstStyle>
          <a:p>
            <a:pPr>
              <a:defRPr/>
            </a:pPr>
            <a:r>
              <a:rPr lang="en-US" altLang="en-US">
                <a:solidFill>
                  <a:prstClr val="black"/>
                </a:solidFill>
              </a:rPr>
              <a:t>Leman Akoglu</a:t>
            </a:r>
            <a:endParaRPr lang="en-US" altLang="en-US" dirty="0">
              <a:solidFill>
                <a:prstClr val="black"/>
              </a:solidFill>
            </a:endParaRPr>
          </a:p>
        </p:txBody>
      </p:sp>
      <p:sp>
        <p:nvSpPr>
          <p:cNvPr id="8" name="Rectangle 5"/>
          <p:cNvSpPr>
            <a:spLocks noGrp="1" noChangeArrowheads="1"/>
          </p:cNvSpPr>
          <p:nvPr>
            <p:ph type="ftr" sz="quarter" idx="11"/>
          </p:nvPr>
        </p:nvSpPr>
        <p:spPr/>
        <p:txBody>
          <a:bodyPr/>
          <a:lstStyle>
            <a:lvl1pPr algn="ctr">
              <a:spcBef>
                <a:spcPct val="0"/>
              </a:spcBef>
              <a:buClrTx/>
              <a:buSzTx/>
              <a:buFontTx/>
              <a:buNone/>
              <a:defRPr sz="1200">
                <a:latin typeface="+mn-lt"/>
                <a:ea typeface="+mn-ea"/>
                <a:cs typeface="+mn-cs"/>
              </a:defRPr>
            </a:lvl1pPr>
          </a:lstStyle>
          <a:p>
            <a:pPr>
              <a:defRPr/>
            </a:pPr>
            <a:r>
              <a:rPr lang="en-US" altLang="en-US">
                <a:solidFill>
                  <a:prstClr val="black"/>
                </a:solidFill>
              </a:rPr>
              <a:t>Mining Anomalous Graphs from Edge Streams</a:t>
            </a:r>
          </a:p>
        </p:txBody>
      </p:sp>
      <p:sp>
        <p:nvSpPr>
          <p:cNvPr id="9" name="Rectangle 6"/>
          <p:cNvSpPr>
            <a:spLocks noGrp="1" noChangeArrowheads="1"/>
          </p:cNvSpPr>
          <p:nvPr>
            <p:ph type="sldNum" sz="quarter" idx="12"/>
          </p:nvPr>
        </p:nvSpPr>
        <p:spPr/>
        <p:txBody>
          <a:bodyPr/>
          <a:lstStyle>
            <a:lvl1pPr>
              <a:defRPr/>
            </a:lvl1pPr>
          </a:lstStyle>
          <a:p>
            <a:fld id="{E8464FD3-436E-49AD-BBB7-BF361229005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70758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8" name="Rectangle 6"/>
          <p:cNvSpPr>
            <a:spLocks noGrp="1" noChangeArrowheads="1"/>
          </p:cNvSpPr>
          <p:nvPr>
            <p:ph type="sldNum" sz="quarter" idx="11"/>
          </p:nvPr>
        </p:nvSpPr>
        <p:spPr/>
        <p:txBody>
          <a:bodyPr/>
          <a:lstStyle>
            <a:lvl1pPr>
              <a:defRPr/>
            </a:lvl1pPr>
          </a:lstStyle>
          <a:p>
            <a:fld id="{761AFD05-F6E9-48B5-9FF4-1663116EE72E}" type="slidenum">
              <a:rPr lang="en-US" altLang="en-US">
                <a:solidFill>
                  <a:prstClr val="black"/>
                </a:solidFill>
              </a:rPr>
              <a:pPr/>
              <a:t>‹#›</a:t>
            </a:fld>
            <a:endParaRPr lang="en-US" altLang="en-US">
              <a:solidFill>
                <a:prstClr val="black"/>
              </a:solidFill>
            </a:endParaRPr>
          </a:p>
        </p:txBody>
      </p:sp>
      <p:sp>
        <p:nvSpPr>
          <p:cNvPr id="9"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023011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8" name="Rectangle 6"/>
          <p:cNvSpPr>
            <a:spLocks noGrp="1" noChangeArrowheads="1"/>
          </p:cNvSpPr>
          <p:nvPr>
            <p:ph type="sldNum" sz="quarter" idx="11"/>
          </p:nvPr>
        </p:nvSpPr>
        <p:spPr/>
        <p:txBody>
          <a:bodyPr/>
          <a:lstStyle>
            <a:lvl1pPr>
              <a:defRPr/>
            </a:lvl1pPr>
          </a:lstStyle>
          <a:p>
            <a:fld id="{C24BA887-80B9-41C5-B390-97BCB881A882}" type="slidenum">
              <a:rPr lang="en-US" altLang="en-US">
                <a:solidFill>
                  <a:prstClr val="black"/>
                </a:solidFill>
              </a:rPr>
              <a:pPr/>
              <a:t>‹#›</a:t>
            </a:fld>
            <a:endParaRPr lang="en-US" altLang="en-US">
              <a:solidFill>
                <a:prstClr val="black"/>
              </a:solidFill>
            </a:endParaRPr>
          </a:p>
        </p:txBody>
      </p:sp>
      <p:sp>
        <p:nvSpPr>
          <p:cNvPr id="9"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209736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7" name="Rectangle 6"/>
          <p:cNvSpPr>
            <a:spLocks noGrp="1" noChangeArrowheads="1"/>
          </p:cNvSpPr>
          <p:nvPr>
            <p:ph type="sldNum" sz="quarter" idx="11"/>
          </p:nvPr>
        </p:nvSpPr>
        <p:spPr/>
        <p:txBody>
          <a:bodyPr/>
          <a:lstStyle>
            <a:lvl1pPr>
              <a:defRPr/>
            </a:lvl1pPr>
          </a:lstStyle>
          <a:p>
            <a:fld id="{77ADB449-2B48-42D0-8DFB-226F3CAEF55E}" type="slidenum">
              <a:rPr lang="en-US" altLang="en-US">
                <a:solidFill>
                  <a:prstClr val="black"/>
                </a:solidFill>
              </a:rPr>
              <a:pPr/>
              <a:t>‹#›</a:t>
            </a:fld>
            <a:endParaRPr lang="en-US" altLang="en-US">
              <a:solidFill>
                <a:prstClr val="black"/>
              </a:solidFill>
            </a:endParaRPr>
          </a:p>
        </p:txBody>
      </p:sp>
      <p:sp>
        <p:nvSpPr>
          <p:cNvPr id="8"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88883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4" name="Text Placeholder 3"/>
          <p:cNvSpPr>
            <a:spLocks noGrp="1"/>
          </p:cNvSpPr>
          <p:nvPr>
            <p:ph type="body" sz="quarter" idx="15" hasCustomPrompt="1"/>
          </p:nvPr>
        </p:nvSpPr>
        <p:spPr>
          <a:xfrm>
            <a:off x="182880" y="512064"/>
            <a:ext cx="8770620" cy="438150"/>
          </a:xfrm>
        </p:spPr>
        <p:txBody>
          <a:bodyPr/>
          <a:lstStyle>
            <a:lvl1pPr marL="0" indent="0">
              <a:buFontTx/>
              <a:buNone/>
              <a:defRPr sz="1800" i="1"/>
            </a:lvl1pPr>
            <a:lvl2pPr marL="276225" indent="0">
              <a:buFontTx/>
              <a:buNone/>
              <a:defRPr sz="1800" i="1"/>
            </a:lvl2pPr>
            <a:lvl3pPr marL="492125" indent="0">
              <a:buFontTx/>
              <a:buNone/>
              <a:defRPr sz="1800" i="1"/>
            </a:lvl3pPr>
            <a:lvl4pPr marL="1030287" indent="0">
              <a:buFontTx/>
              <a:buNone/>
              <a:defRPr sz="1800" i="1"/>
            </a:lvl4pPr>
            <a:lvl5pPr marL="1376362" indent="0">
              <a:buFontTx/>
              <a:buNone/>
              <a:defRPr sz="1800" i="1"/>
            </a:lvl5pPr>
          </a:lstStyle>
          <a:p>
            <a:pPr lvl="0"/>
            <a:r>
              <a:rPr lang="en-US" dirty="0"/>
              <a:t>Click to edit Master subtitle style</a:t>
            </a:r>
          </a:p>
        </p:txBody>
      </p:sp>
    </p:spTree>
    <p:extLst>
      <p:ext uri="{BB962C8B-B14F-4D97-AF65-F5344CB8AC3E}">
        <p14:creationId xmlns:p14="http://schemas.microsoft.com/office/powerpoint/2010/main" val="1536304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Vertical Title 1"/>
          <p:cNvSpPr>
            <a:spLocks noGrp="1"/>
          </p:cNvSpPr>
          <p:nvPr>
            <p:ph type="title" orient="vert"/>
          </p:nvPr>
        </p:nvSpPr>
        <p:spPr>
          <a:xfrm>
            <a:off x="6629400" y="231511"/>
            <a:ext cx="20574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31511"/>
            <a:ext cx="6019800"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7" name="Rectangle 6"/>
          <p:cNvSpPr>
            <a:spLocks noGrp="1" noChangeArrowheads="1"/>
          </p:cNvSpPr>
          <p:nvPr>
            <p:ph type="sldNum" sz="quarter" idx="11"/>
          </p:nvPr>
        </p:nvSpPr>
        <p:spPr/>
        <p:txBody>
          <a:bodyPr/>
          <a:lstStyle>
            <a:lvl1pPr>
              <a:defRPr/>
            </a:lvl1pPr>
          </a:lstStyle>
          <a:p>
            <a:fld id="{8DBB511F-6423-47B3-BE1F-28179F4F65D8}" type="slidenum">
              <a:rPr lang="en-US" altLang="en-US">
                <a:solidFill>
                  <a:prstClr val="black"/>
                </a:solidFill>
              </a:rPr>
              <a:pPr/>
              <a:t>‹#›</a:t>
            </a:fld>
            <a:endParaRPr lang="en-US" altLang="en-US">
              <a:solidFill>
                <a:prstClr val="black"/>
              </a:solidFill>
            </a:endParaRPr>
          </a:p>
        </p:txBody>
      </p:sp>
      <p:sp>
        <p:nvSpPr>
          <p:cNvPr id="8"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1462980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Freeform 7"/>
          <p:cNvSpPr>
            <a:spLocks noChangeArrowheads="1"/>
          </p:cNvSpPr>
          <p:nvPr userDrawn="1"/>
        </p:nvSpPr>
        <p:spPr bwMode="auto">
          <a:xfrm>
            <a:off x="511175" y="882386"/>
            <a:ext cx="8218488" cy="754063"/>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42051" name="Rectangle 3"/>
          <p:cNvSpPr>
            <a:spLocks noGrp="1" noChangeArrowheads="1"/>
          </p:cNvSpPr>
          <p:nvPr>
            <p:ph type="subTitle" idx="1"/>
          </p:nvPr>
        </p:nvSpPr>
        <p:spPr>
          <a:xfrm>
            <a:off x="1850572" y="2888343"/>
            <a:ext cx="6553200" cy="1460500"/>
          </a:xfrm>
        </p:spPr>
        <p:txBody>
          <a:bodyPr/>
          <a:lstStyle>
            <a:lvl1pPr marL="0" indent="0">
              <a:buFont typeface="Wingdings" pitchFamily="2" charset="2"/>
              <a:buNone/>
              <a:defRPr sz="2800"/>
            </a:lvl1pPr>
          </a:lstStyle>
          <a:p>
            <a:r>
              <a:rPr lang="en-US" altLang="en-US"/>
              <a:t>Click to edit Master subtitle style</a:t>
            </a:r>
          </a:p>
        </p:txBody>
      </p:sp>
      <p:sp>
        <p:nvSpPr>
          <p:cNvPr id="4" name="Rectangle 3"/>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5" name="Rectangle 4"/>
          <p:cNvSpPr>
            <a:spLocks noGrp="1" noChangeArrowheads="1"/>
          </p:cNvSpPr>
          <p:nvPr>
            <p:ph type="ftr" sz="quarter" idx="11"/>
          </p:nvPr>
        </p:nvSpPr>
        <p:spPr>
          <a:xfrm>
            <a:off x="3124200" y="5203032"/>
            <a:ext cx="2895600" cy="381000"/>
          </a:xfrm>
        </p:spPr>
        <p:txBody>
          <a:bodyPr/>
          <a:lstStyle>
            <a:lvl1pPr>
              <a:defRPr/>
            </a:lvl1pPr>
          </a:lstStyle>
          <a:p>
            <a:pPr>
              <a:defRPr/>
            </a:pPr>
            <a:r>
              <a:rPr lang="en-US" altLang="en-US">
                <a:solidFill>
                  <a:prstClr val="black"/>
                </a:solidFill>
              </a:rPr>
              <a:t>Mining Typed Information Networks @Twitter</a:t>
            </a:r>
          </a:p>
        </p:txBody>
      </p:sp>
      <p:sp>
        <p:nvSpPr>
          <p:cNvPr id="6" name="Rectangle 5"/>
          <p:cNvSpPr>
            <a:spLocks noGrp="1" noChangeArrowheads="1"/>
          </p:cNvSpPr>
          <p:nvPr>
            <p:ph type="sldNum" sz="quarter" idx="12"/>
          </p:nvPr>
        </p:nvSpPr>
        <p:spPr/>
        <p:txBody>
          <a:bodyPr/>
          <a:lstStyle>
            <a:lvl1pPr>
              <a:defRPr/>
            </a:lvl1pPr>
          </a:lstStyle>
          <a:p>
            <a:fld id="{E548B378-67AB-4E81-B769-73B32D4F559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52243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Freeform 7"/>
          <p:cNvSpPr>
            <a:spLocks noChangeArrowheads="1"/>
          </p:cNvSpPr>
          <p:nvPr/>
        </p:nvSpPr>
        <p:spPr bwMode="auto">
          <a:xfrm>
            <a:off x="968376" y="914136"/>
            <a:ext cx="7453313" cy="777875"/>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4" name="Line 8"/>
          <p:cNvSpPr>
            <a:spLocks noChangeShapeType="1"/>
          </p:cNvSpPr>
          <p:nvPr/>
        </p:nvSpPr>
        <p:spPr bwMode="auto">
          <a:xfrm>
            <a:off x="1417639" y="2491053"/>
            <a:ext cx="6950075" cy="0"/>
          </a:xfrm>
          <a:prstGeom prst="line">
            <a:avLst/>
          </a:prstGeom>
          <a:noFill/>
          <a:ln w="28575">
            <a:solidFill>
              <a:srgbClr val="C00000"/>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42051" name="Rectangle 3"/>
          <p:cNvSpPr>
            <a:spLocks noGrp="1" noChangeArrowheads="1"/>
          </p:cNvSpPr>
          <p:nvPr>
            <p:ph type="subTitle" idx="1"/>
          </p:nvPr>
        </p:nvSpPr>
        <p:spPr>
          <a:xfrm>
            <a:off x="1850572" y="2888343"/>
            <a:ext cx="6553200" cy="1460500"/>
          </a:xfrm>
        </p:spPr>
        <p:txBody>
          <a:bodyPr/>
          <a:lstStyle>
            <a:lvl1pPr marL="0" indent="0">
              <a:buFont typeface="Wingdings" pitchFamily="2" charset="2"/>
              <a:buNone/>
              <a:defRPr sz="2800"/>
            </a:lvl1pPr>
          </a:lstStyle>
          <a:p>
            <a:r>
              <a:rPr lang="en-US" alt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p>
        </p:txBody>
      </p:sp>
      <p:sp>
        <p:nvSpPr>
          <p:cNvPr id="6" name="Rectangle 5"/>
          <p:cNvSpPr>
            <a:spLocks noGrp="1" noChangeArrowheads="1"/>
          </p:cNvSpPr>
          <p:nvPr>
            <p:ph type="ftr" sz="quarter" idx="11"/>
          </p:nvPr>
        </p:nvSpPr>
        <p:spPr>
          <a:xfrm>
            <a:off x="3124200" y="5203032"/>
            <a:ext cx="2895600" cy="381000"/>
          </a:xfrm>
        </p:spPr>
        <p:txBody>
          <a:bodyPr/>
          <a:lstStyle>
            <a:lvl1pPr>
              <a:defRPr/>
            </a:lvl1pPr>
          </a:lstStyle>
          <a:p>
            <a:pPr>
              <a:defRPr/>
            </a:pPr>
            <a:r>
              <a:rPr lang="en-US" altLang="en-US">
                <a:solidFill>
                  <a:prstClr val="black"/>
                </a:solidFill>
              </a:rPr>
              <a:t>Mining Typed Information Networks @Twitter</a:t>
            </a:r>
          </a:p>
        </p:txBody>
      </p:sp>
      <p:sp>
        <p:nvSpPr>
          <p:cNvPr id="7" name="Rectangle 6"/>
          <p:cNvSpPr>
            <a:spLocks noGrp="1" noChangeArrowheads="1"/>
          </p:cNvSpPr>
          <p:nvPr>
            <p:ph type="sldNum" sz="quarter" idx="12"/>
          </p:nvPr>
        </p:nvSpPr>
        <p:spPr/>
        <p:txBody>
          <a:bodyPr/>
          <a:lstStyle>
            <a:lvl1pPr>
              <a:defRPr/>
            </a:lvl1pPr>
          </a:lstStyle>
          <a:p>
            <a:fld id="{31A7BF74-7379-4656-9781-DFB19B829F1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0275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3" name="Content Placeholder 2"/>
          <p:cNvSpPr>
            <a:spLocks noGrp="1"/>
          </p:cNvSpPr>
          <p:nvPr>
            <p:ph idx="1"/>
          </p:nvPr>
        </p:nvSpPr>
        <p:spPr>
          <a:xfrm>
            <a:off x="182564" y="1162050"/>
            <a:ext cx="8770936" cy="3473451"/>
          </a:xfrm>
        </p:spPr>
        <p:txBody>
          <a:bodyPr/>
          <a:lstStyle>
            <a:lvl1pPr marL="228600" indent="-228600">
              <a:defRPr spc="0"/>
            </a:lvl1pPr>
            <a:lvl2pPr marL="466725" indent="-219075">
              <a:tabLst/>
              <a:defRPr spc="0"/>
            </a:lvl2pPr>
            <a:lvl3pPr marL="676275" indent="-200025">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6" name="Text Placeholder 5"/>
          <p:cNvSpPr>
            <a:spLocks noGrp="1"/>
          </p:cNvSpPr>
          <p:nvPr>
            <p:ph type="body" sz="quarter" idx="15" hasCustomPrompt="1"/>
          </p:nvPr>
        </p:nvSpPr>
        <p:spPr>
          <a:xfrm>
            <a:off x="180975" y="512064"/>
            <a:ext cx="8772525" cy="371475"/>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237501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 y="182880"/>
            <a:ext cx="8772525" cy="330729"/>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180976" y="1162050"/>
            <a:ext cx="8772524" cy="3473451"/>
          </a:xfrm>
        </p:spPr>
        <p:txBody>
          <a:bodyPr/>
          <a:lstStyle>
            <a:lvl1pPr marL="228600" indent="-228600">
              <a:defRPr baseline="0"/>
            </a:lvl1pPr>
            <a:lvl2pPr marL="466725" indent="-219075">
              <a:tabLst>
                <a:tab pos="352425" algn="l"/>
              </a:tabLst>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114031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8" name="Text Placeholder 7"/>
          <p:cNvSpPr>
            <a:spLocks noGrp="1"/>
          </p:cNvSpPr>
          <p:nvPr>
            <p:ph type="body" sz="quarter" idx="12" hasCustomPrompt="1"/>
          </p:nvPr>
        </p:nvSpPr>
        <p:spPr>
          <a:xfrm>
            <a:off x="182881" y="514351"/>
            <a:ext cx="8780144" cy="361950"/>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419758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69795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9" name="Footer Placeholder 8"/>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182880" y="514351"/>
            <a:ext cx="8780145" cy="400050"/>
          </a:xfrm>
        </p:spPr>
        <p:txBody>
          <a:bodyPr/>
          <a:lstStyle>
            <a:lvl1pPr marL="0" indent="0">
              <a:buFontTx/>
              <a:buNone/>
              <a:defRPr sz="1800" i="1" baseline="0">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239233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390257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2.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5372100"/>
            <a:ext cx="9144000" cy="342900"/>
          </a:xfrm>
          <a:prstGeom prst="rect">
            <a:avLst/>
          </a:prstGeom>
          <a:gradFill flip="none" rotWithShape="1">
            <a:gsLst>
              <a:gs pos="0">
                <a:srgbClr val="004266"/>
              </a:gs>
              <a:gs pos="100000">
                <a:srgbClr val="0081D0"/>
              </a:gs>
            </a:gsLst>
            <a:lin ang="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26" name="Rectangle 2"/>
          <p:cNvSpPr>
            <a:spLocks noGrp="1" noChangeArrowheads="1"/>
          </p:cNvSpPr>
          <p:nvPr>
            <p:ph type="title"/>
          </p:nvPr>
        </p:nvSpPr>
        <p:spPr bwMode="auto">
          <a:xfrm>
            <a:off x="182562" y="182880"/>
            <a:ext cx="8732838" cy="330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82562" y="1162049"/>
            <a:ext cx="8770938"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p:nvSpPr>
        <p:spPr>
          <a:xfrm>
            <a:off x="8676167" y="5443415"/>
            <a:ext cx="382108" cy="215444"/>
          </a:xfrm>
          <a:prstGeom prst="rect">
            <a:avLst/>
          </a:prstGeom>
        </p:spPr>
        <p:txBody>
          <a:bodyPr vert="horz" lIns="91440" tIns="45720" rIns="91440" bIns="45720" rtlCol="0" anchor="ctr" anchorCtr="0">
            <a:spAutoFit/>
          </a:bodyPr>
          <a:lstStyle>
            <a:defPPr>
              <a:defRPr lang="en-US"/>
            </a:defPPr>
            <a:lvl1pPr algn="r">
              <a:defRPr sz="900">
                <a:solidFill>
                  <a:schemeClr val="bg1"/>
                </a:solidFill>
              </a:defRPr>
            </a:lvl1pPr>
          </a:lstStyle>
          <a:p>
            <a:pPr lvl="0"/>
            <a:fld id="{CE218DA5-D4F9-4887-BC40-1B240FFA5EE0}" type="slidenum">
              <a:rPr lang="en-US" sz="800" smtClean="0">
                <a:solidFill>
                  <a:schemeClr val="bg1"/>
                </a:solidFill>
                <a:latin typeface="Arial" pitchFamily="34" charset="0"/>
                <a:cs typeface="Arial" pitchFamily="34" charset="0"/>
              </a:rPr>
              <a:pPr lvl="0"/>
              <a:t>‹#›</a:t>
            </a:fld>
            <a:endParaRPr lang="en-US" sz="800" dirty="0">
              <a:solidFill>
                <a:schemeClr val="bg1"/>
              </a:solidFill>
              <a:latin typeface="Arial" pitchFamily="34" charset="0"/>
              <a:cs typeface="Arial" pitchFamily="34" charset="0"/>
            </a:endParaRPr>
          </a:p>
        </p:txBody>
      </p:sp>
      <p:pic>
        <p:nvPicPr>
          <p:cNvPr id="36865" name="Picture 1" descr="C:\Users\mtc\Documents\work\cybersecurity\2015-01-10_darpa-baa\template\logos\ibm-research.png"/>
          <p:cNvPicPr>
            <a:picLocks noChangeAspect="1" noChangeArrowheads="1"/>
          </p:cNvPicPr>
          <p:nvPr userDrawn="1"/>
        </p:nvPicPr>
        <p:blipFill>
          <a:blip r:embed="rId14"/>
          <a:srcRect/>
          <a:stretch>
            <a:fillRect/>
          </a:stretch>
        </p:blipFill>
        <p:spPr bwMode="auto">
          <a:xfrm>
            <a:off x="1135075" y="5471550"/>
            <a:ext cx="1191820" cy="144000"/>
          </a:xfrm>
          <a:prstGeom prst="rect">
            <a:avLst/>
          </a:prstGeom>
          <a:noFill/>
        </p:spPr>
      </p:pic>
      <p:pic>
        <p:nvPicPr>
          <p:cNvPr id="36866" name="Picture 2" descr="C:\Users\mtc\Documents\work\cybersecurity\2015-01-10_darpa-baa\template\logos\darpa.png"/>
          <p:cNvPicPr>
            <a:picLocks noChangeAspect="1" noChangeArrowheads="1"/>
          </p:cNvPicPr>
          <p:nvPr userDrawn="1"/>
        </p:nvPicPr>
        <p:blipFill>
          <a:blip r:embed="rId15"/>
          <a:srcRect/>
          <a:stretch>
            <a:fillRect/>
          </a:stretch>
        </p:blipFill>
        <p:spPr bwMode="auto">
          <a:xfrm>
            <a:off x="169487" y="5405131"/>
            <a:ext cx="599246" cy="276838"/>
          </a:xfrm>
          <a:prstGeom prst="rect">
            <a:avLst/>
          </a:prstGeom>
          <a:noFill/>
        </p:spPr>
      </p:pic>
      <p:pic>
        <p:nvPicPr>
          <p:cNvPr id="36867" name="Picture 3" descr="C:\Users\mtc\Documents\work\cybersecurity\2015-01-10_darpa-baa\template\logos\uic.png"/>
          <p:cNvPicPr>
            <a:picLocks noChangeAspect="1" noChangeArrowheads="1"/>
          </p:cNvPicPr>
          <p:nvPr userDrawn="1"/>
        </p:nvPicPr>
        <p:blipFill>
          <a:blip r:embed="rId16"/>
          <a:srcRect/>
          <a:stretch>
            <a:fillRect/>
          </a:stretch>
        </p:blipFill>
        <p:spPr bwMode="auto">
          <a:xfrm>
            <a:off x="5569332" y="5453550"/>
            <a:ext cx="1288668" cy="180000"/>
          </a:xfrm>
          <a:prstGeom prst="rect">
            <a:avLst/>
          </a:prstGeom>
          <a:noFill/>
        </p:spPr>
      </p:pic>
      <p:pic>
        <p:nvPicPr>
          <p:cNvPr id="36868" name="Picture 4" descr="C:\Users\mtc\Documents\work\cybersecurity\2015-01-10_darpa-baa\template\logos\suny.png"/>
          <p:cNvPicPr>
            <a:picLocks noChangeAspect="1" noChangeArrowheads="1"/>
          </p:cNvPicPr>
          <p:nvPr userDrawn="1"/>
        </p:nvPicPr>
        <p:blipFill>
          <a:blip r:embed="rId17"/>
          <a:srcRect/>
          <a:stretch>
            <a:fillRect/>
          </a:stretch>
        </p:blipFill>
        <p:spPr bwMode="auto">
          <a:xfrm>
            <a:off x="2759083" y="5435550"/>
            <a:ext cx="771669" cy="216000"/>
          </a:xfrm>
          <a:prstGeom prst="rect">
            <a:avLst/>
          </a:prstGeom>
          <a:noFill/>
        </p:spPr>
      </p:pic>
      <p:pic>
        <p:nvPicPr>
          <p:cNvPr id="36869" name="Picture 5" descr="C:\Users\mtc\Documents\work\cybersecurity\2015-01-10_darpa-baa\template\logos\nwu.png"/>
          <p:cNvPicPr>
            <a:picLocks noChangeAspect="1" noChangeArrowheads="1"/>
          </p:cNvPicPr>
          <p:nvPr userDrawn="1"/>
        </p:nvPicPr>
        <p:blipFill>
          <a:blip r:embed="rId18"/>
          <a:srcRect/>
          <a:stretch>
            <a:fillRect/>
          </a:stretch>
        </p:blipFill>
        <p:spPr bwMode="auto">
          <a:xfrm>
            <a:off x="3962940" y="5435550"/>
            <a:ext cx="1174206" cy="216000"/>
          </a:xfrm>
          <a:prstGeom prst="rect">
            <a:avLst/>
          </a:prstGeom>
          <a:noFill/>
        </p:spPr>
      </p:pic>
      <p:cxnSp>
        <p:nvCxnSpPr>
          <p:cNvPr id="14" name="Straight Connector 13"/>
          <p:cNvCxnSpPr/>
          <p:nvPr userDrawn="1"/>
        </p:nvCxnSpPr>
        <p:spPr bwMode="auto">
          <a:xfrm>
            <a:off x="2542989"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3746846"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Connector 15"/>
          <p:cNvCxnSpPr/>
          <p:nvPr userDrawn="1"/>
        </p:nvCxnSpPr>
        <p:spPr bwMode="auto">
          <a:xfrm>
            <a:off x="5353240"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p:cNvCxnSpPr/>
          <p:nvPr userDrawn="1"/>
        </p:nvCxnSpPr>
        <p:spPr bwMode="auto">
          <a:xfrm>
            <a:off x="918981"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3793" r:id="rId1"/>
    <p:sldLayoutId id="2147483789" r:id="rId2"/>
    <p:sldLayoutId id="2147483790" r:id="rId3"/>
    <p:sldLayoutId id="2147483800" r:id="rId4"/>
    <p:sldLayoutId id="2147483785" r:id="rId5"/>
    <p:sldLayoutId id="2147483786" r:id="rId6"/>
    <p:sldLayoutId id="2147483799" r:id="rId7"/>
    <p:sldLayoutId id="2147483787" r:id="rId8"/>
    <p:sldLayoutId id="2147483801" r:id="rId9"/>
    <p:sldLayoutId id="2147483792" r:id="rId10"/>
    <p:sldLayoutId id="2147483803" r:id="rId11"/>
    <p:sldLayoutId id="2147483814" r:id="rId12"/>
  </p:sldLayoutIdLst>
  <p:hf sldNum="0" hdr="0" ftr="0" dt="0"/>
  <p:txStyles>
    <p:titleStyle>
      <a:lvl1pPr algn="l" rtl="0" eaLnBrk="1" fontAlgn="base" hangingPunct="1">
        <a:lnSpc>
          <a:spcPct val="90000"/>
        </a:lnSpc>
        <a:spcBef>
          <a:spcPct val="0"/>
        </a:spcBef>
        <a:spcAft>
          <a:spcPct val="0"/>
        </a:spcAft>
        <a:defRPr sz="2200"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125" indent="-238125" algn="l" rtl="0" eaLnBrk="1" fontAlgn="base" hangingPunct="1">
        <a:spcBef>
          <a:spcPts val="5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ts val="3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ts val="3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10"/>
          <p:cNvSpPr>
            <a:spLocks noChangeArrowheads="1"/>
          </p:cNvSpPr>
          <p:nvPr userDrawn="1"/>
        </p:nvSpPr>
        <p:spPr bwMode="auto">
          <a:xfrm>
            <a:off x="16" y="0"/>
            <a:ext cx="454937" cy="571500"/>
          </a:xfrm>
          <a:prstGeom prst="rect">
            <a:avLst/>
          </a:prstGeom>
          <a:noFill/>
          <a:ln w="9525" algn="ctr">
            <a:noFill/>
            <a:round/>
            <a:headEnd/>
            <a:tailEnd/>
          </a:ln>
        </p:spPr>
        <p:txBody>
          <a:bodyPr lIns="71332" tIns="35666" rIns="71332" bIns="35666"/>
          <a:lstStyle/>
          <a:p>
            <a:pPr>
              <a:lnSpc>
                <a:spcPct val="90000"/>
              </a:lnSpc>
              <a:defRPr/>
            </a:pPr>
            <a:endParaRPr lang="en-US" sz="1700">
              <a:solidFill>
                <a:srgbClr val="7889FB"/>
              </a:solidFill>
              <a:latin typeface="Arial" charset="0"/>
              <a:ea typeface="+mn-ea"/>
            </a:endParaRPr>
          </a:p>
        </p:txBody>
      </p:sp>
      <p:sp>
        <p:nvSpPr>
          <p:cNvPr id="5126" name="Rectangle 2"/>
          <p:cNvSpPr>
            <a:spLocks noGrp="1" noChangeArrowheads="1"/>
          </p:cNvSpPr>
          <p:nvPr>
            <p:ph type="body" idx="1"/>
          </p:nvPr>
        </p:nvSpPr>
        <p:spPr bwMode="auto">
          <a:xfrm>
            <a:off x="384674" y="1562366"/>
            <a:ext cx="8304390" cy="3733271"/>
          </a:xfrm>
          <a:prstGeom prst="rect">
            <a:avLst/>
          </a:prstGeom>
          <a:noFill/>
          <a:ln w="9525">
            <a:noFill/>
            <a:miter lim="800000"/>
            <a:headEnd/>
            <a:tailEnd/>
          </a:ln>
        </p:spPr>
        <p:txBody>
          <a:bodyPr vert="horz" wrap="square" lIns="71332" tIns="35666" rIns="71332" bIns="356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127" name="Rectangle 9"/>
          <p:cNvSpPr>
            <a:spLocks noGrp="1" noChangeArrowheads="1"/>
          </p:cNvSpPr>
          <p:nvPr>
            <p:ph type="title"/>
          </p:nvPr>
        </p:nvSpPr>
        <p:spPr bwMode="auto">
          <a:xfrm>
            <a:off x="384674" y="494775"/>
            <a:ext cx="8304390" cy="533136"/>
          </a:xfrm>
          <a:prstGeom prst="rect">
            <a:avLst/>
          </a:prstGeom>
          <a:noFill/>
          <a:ln w="9525">
            <a:noFill/>
            <a:miter lim="800000"/>
            <a:headEnd/>
            <a:tailEnd/>
          </a:ln>
        </p:spPr>
        <p:txBody>
          <a:bodyPr vert="horz" wrap="square" lIns="71332" tIns="35666" rIns="71332" bIns="35666"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562663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hf hdr="0" ftr="0" dt="0"/>
  <p:txStyles>
    <p:titleStyle>
      <a:lvl1pPr algn="l" rtl="0" eaLnBrk="0" fontAlgn="base" hangingPunct="0">
        <a:lnSpc>
          <a:spcPct val="90000"/>
        </a:lnSpc>
        <a:spcBef>
          <a:spcPct val="0"/>
        </a:spcBef>
        <a:spcAft>
          <a:spcPct val="0"/>
        </a:spcAft>
        <a:defRPr sz="1700">
          <a:solidFill>
            <a:schemeClr val="hlink"/>
          </a:solidFill>
          <a:latin typeface="+mj-lt"/>
          <a:ea typeface="+mj-ea"/>
          <a:cs typeface="+mj-cs"/>
        </a:defRPr>
      </a:lvl1pPr>
      <a:lvl2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5pPr>
      <a:lvl6pPr marL="356662" algn="l" rtl="0" fontAlgn="base">
        <a:lnSpc>
          <a:spcPct val="90000"/>
        </a:lnSpc>
        <a:spcBef>
          <a:spcPct val="0"/>
        </a:spcBef>
        <a:spcAft>
          <a:spcPct val="0"/>
        </a:spcAft>
        <a:defRPr sz="1700">
          <a:solidFill>
            <a:schemeClr val="hlink"/>
          </a:solidFill>
          <a:latin typeface="Arial" pitchFamily="34" charset="0"/>
          <a:cs typeface="Arial" pitchFamily="34" charset="0"/>
        </a:defRPr>
      </a:lvl6pPr>
      <a:lvl7pPr marL="713323" algn="l" rtl="0" fontAlgn="base">
        <a:lnSpc>
          <a:spcPct val="90000"/>
        </a:lnSpc>
        <a:spcBef>
          <a:spcPct val="0"/>
        </a:spcBef>
        <a:spcAft>
          <a:spcPct val="0"/>
        </a:spcAft>
        <a:defRPr sz="1700">
          <a:solidFill>
            <a:schemeClr val="hlink"/>
          </a:solidFill>
          <a:latin typeface="Arial" pitchFamily="34" charset="0"/>
          <a:cs typeface="Arial" pitchFamily="34" charset="0"/>
        </a:defRPr>
      </a:lvl7pPr>
      <a:lvl8pPr marL="1069985" algn="l" rtl="0" fontAlgn="base">
        <a:lnSpc>
          <a:spcPct val="90000"/>
        </a:lnSpc>
        <a:spcBef>
          <a:spcPct val="0"/>
        </a:spcBef>
        <a:spcAft>
          <a:spcPct val="0"/>
        </a:spcAft>
        <a:defRPr sz="1700">
          <a:solidFill>
            <a:schemeClr val="hlink"/>
          </a:solidFill>
          <a:latin typeface="Arial" pitchFamily="34" charset="0"/>
          <a:cs typeface="Arial" pitchFamily="34" charset="0"/>
        </a:defRPr>
      </a:lvl8pPr>
      <a:lvl9pPr marL="1426647" algn="l" rtl="0" fontAlgn="base">
        <a:lnSpc>
          <a:spcPct val="90000"/>
        </a:lnSpc>
        <a:spcBef>
          <a:spcPct val="0"/>
        </a:spcBef>
        <a:spcAft>
          <a:spcPct val="0"/>
        </a:spcAft>
        <a:defRPr sz="1700">
          <a:solidFill>
            <a:schemeClr val="hlink"/>
          </a:solidFill>
          <a:latin typeface="Arial" pitchFamily="34" charset="0"/>
          <a:cs typeface="Arial" pitchFamily="34" charset="0"/>
        </a:defRPr>
      </a:lvl9pPr>
    </p:titleStyle>
    <p:bodyStyle>
      <a:lvl1pPr marL="134987" indent="-134987" algn="l" rtl="0" eaLnBrk="0" fontAlgn="base" hangingPunct="0">
        <a:spcBef>
          <a:spcPts val="780"/>
        </a:spcBef>
        <a:spcAft>
          <a:spcPct val="0"/>
        </a:spcAft>
        <a:buClr>
          <a:schemeClr val="tx1"/>
        </a:buClr>
        <a:buFont typeface="Wingdings" pitchFamily="2" charset="2"/>
        <a:buChar char="§"/>
        <a:defRPr sz="1200">
          <a:solidFill>
            <a:schemeClr val="tx1"/>
          </a:solidFill>
          <a:latin typeface="+mn-lt"/>
          <a:ea typeface="+mn-ea"/>
          <a:cs typeface="+mn-cs"/>
        </a:defRPr>
      </a:lvl1pPr>
      <a:lvl2pPr marL="397530" indent="-127556" algn="l" rtl="0" eaLnBrk="0" fontAlgn="base" hangingPunct="0">
        <a:spcBef>
          <a:spcPct val="0"/>
        </a:spcBef>
        <a:spcAft>
          <a:spcPct val="0"/>
        </a:spcAft>
        <a:buClr>
          <a:schemeClr val="tx1"/>
        </a:buClr>
        <a:buFont typeface="Arial" charset="0"/>
        <a:buChar char="–"/>
        <a:defRPr sz="1200">
          <a:solidFill>
            <a:schemeClr val="tx1"/>
          </a:solidFill>
          <a:latin typeface="+mn-lt"/>
          <a:cs typeface="+mn-cs"/>
        </a:defRPr>
      </a:lvl2pPr>
      <a:lvl3pPr marL="667503" indent="-134987" algn="l" rtl="0" eaLnBrk="0" fontAlgn="base" hangingPunct="0">
        <a:spcBef>
          <a:spcPct val="0"/>
        </a:spcBef>
        <a:spcAft>
          <a:spcPct val="0"/>
        </a:spcAft>
        <a:buClr>
          <a:schemeClr val="tx1"/>
        </a:buClr>
        <a:buChar char="•"/>
        <a:defRPr sz="1200">
          <a:solidFill>
            <a:schemeClr val="tx1"/>
          </a:solidFill>
          <a:latin typeface="+mn-lt"/>
          <a:cs typeface="+mn-cs"/>
        </a:defRPr>
      </a:lvl3pPr>
      <a:lvl4pPr marL="938714" indent="-134987" algn="l" rtl="0" eaLnBrk="0" fontAlgn="base" hangingPunct="0">
        <a:spcBef>
          <a:spcPct val="20000"/>
        </a:spcBef>
        <a:spcAft>
          <a:spcPct val="0"/>
        </a:spcAft>
        <a:buClr>
          <a:schemeClr val="bg1"/>
        </a:buClr>
        <a:buChar char="–"/>
        <a:defRPr sz="1200">
          <a:solidFill>
            <a:schemeClr val="bg1"/>
          </a:solidFill>
          <a:latin typeface="+mn-lt"/>
          <a:cs typeface="+mn-cs"/>
        </a:defRPr>
      </a:lvl4pPr>
      <a:lvl5pPr marL="1201256" indent="-127556" algn="l" rtl="0" eaLnBrk="0" fontAlgn="base" hangingPunct="0">
        <a:spcBef>
          <a:spcPct val="20000"/>
        </a:spcBef>
        <a:spcAft>
          <a:spcPct val="0"/>
        </a:spcAft>
        <a:buClr>
          <a:schemeClr val="bg1"/>
        </a:buClr>
        <a:buChar char="»"/>
        <a:defRPr sz="1200">
          <a:solidFill>
            <a:schemeClr val="bg1"/>
          </a:solidFill>
          <a:latin typeface="+mn-lt"/>
          <a:cs typeface="+mn-cs"/>
        </a:defRPr>
      </a:lvl5pPr>
      <a:lvl6pPr marL="1557918" indent="-127556" algn="l" rtl="0" fontAlgn="base">
        <a:spcBef>
          <a:spcPct val="20000"/>
        </a:spcBef>
        <a:spcAft>
          <a:spcPct val="0"/>
        </a:spcAft>
        <a:buClr>
          <a:schemeClr val="bg1"/>
        </a:buClr>
        <a:buChar char="»"/>
        <a:defRPr sz="1200">
          <a:solidFill>
            <a:schemeClr val="bg1"/>
          </a:solidFill>
          <a:latin typeface="+mn-lt"/>
          <a:cs typeface="+mn-cs"/>
        </a:defRPr>
      </a:lvl6pPr>
      <a:lvl7pPr marL="1914580" indent="-127556" algn="l" rtl="0" fontAlgn="base">
        <a:spcBef>
          <a:spcPct val="20000"/>
        </a:spcBef>
        <a:spcAft>
          <a:spcPct val="0"/>
        </a:spcAft>
        <a:buClr>
          <a:schemeClr val="bg1"/>
        </a:buClr>
        <a:buChar char="»"/>
        <a:defRPr sz="1200">
          <a:solidFill>
            <a:schemeClr val="bg1"/>
          </a:solidFill>
          <a:latin typeface="+mn-lt"/>
          <a:cs typeface="+mn-cs"/>
        </a:defRPr>
      </a:lvl7pPr>
      <a:lvl8pPr marL="2271242" indent="-127556" algn="l" rtl="0" fontAlgn="base">
        <a:spcBef>
          <a:spcPct val="20000"/>
        </a:spcBef>
        <a:spcAft>
          <a:spcPct val="0"/>
        </a:spcAft>
        <a:buClr>
          <a:schemeClr val="bg1"/>
        </a:buClr>
        <a:buChar char="»"/>
        <a:defRPr sz="1200">
          <a:solidFill>
            <a:schemeClr val="bg1"/>
          </a:solidFill>
          <a:latin typeface="+mn-lt"/>
          <a:cs typeface="+mn-cs"/>
        </a:defRPr>
      </a:lvl8pPr>
      <a:lvl9pPr marL="2627903" indent="-127556" algn="l" rtl="0" fontAlgn="base">
        <a:spcBef>
          <a:spcPct val="20000"/>
        </a:spcBef>
        <a:spcAft>
          <a:spcPct val="0"/>
        </a:spcAft>
        <a:buClr>
          <a:schemeClr val="bg1"/>
        </a:buClr>
        <a:buChar char="»"/>
        <a:defRPr sz="1200">
          <a:solidFill>
            <a:schemeClr val="bg1"/>
          </a:solidFill>
          <a:latin typeface="+mn-lt"/>
          <a:cs typeface="+mn-cs"/>
        </a:defRPr>
      </a:lvl9pPr>
    </p:bodyStyle>
    <p:otherStyle>
      <a:defPPr>
        <a:defRPr lang="en-US"/>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31511"/>
            <a:ext cx="8229600" cy="640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853282"/>
            <a:ext cx="8229600" cy="441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41028" name="Rectangle 4"/>
          <p:cNvSpPr>
            <a:spLocks noGrp="1" noChangeArrowheads="1"/>
          </p:cNvSpPr>
          <p:nvPr>
            <p:ph type="dt" sz="half" idx="2"/>
          </p:nvPr>
        </p:nvSpPr>
        <p:spPr bwMode="auto">
          <a:xfrm>
            <a:off x="457200" y="5337969"/>
            <a:ext cx="1676400" cy="2738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a:latin typeface="+mn-lt"/>
                <a:ea typeface="+mn-ea"/>
                <a:cs typeface="+mn-cs"/>
              </a:defRPr>
            </a:lvl1pPr>
          </a:lstStyle>
          <a:p>
            <a:pPr>
              <a:defRPr/>
            </a:pPr>
            <a:r>
              <a:rPr lang="en-US" altLang="en-US">
                <a:solidFill>
                  <a:prstClr val="black"/>
                </a:solidFill>
              </a:rPr>
              <a:t>Leman Akoglu</a:t>
            </a:r>
            <a:endParaRPr lang="en-US" altLang="en-US" dirty="0">
              <a:solidFill>
                <a:prstClr val="black"/>
              </a:solidFill>
            </a:endParaRPr>
          </a:p>
        </p:txBody>
      </p:sp>
      <p:sp>
        <p:nvSpPr>
          <p:cNvPr id="641029" name="Rectangle 5"/>
          <p:cNvSpPr>
            <a:spLocks noGrp="1" noChangeArrowheads="1"/>
          </p:cNvSpPr>
          <p:nvPr>
            <p:ph type="ftr" sz="quarter" idx="3"/>
          </p:nvPr>
        </p:nvSpPr>
        <p:spPr bwMode="auto">
          <a:xfrm>
            <a:off x="2493964" y="5337969"/>
            <a:ext cx="4156075" cy="2738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SzTx/>
              <a:buFontTx/>
              <a:buNone/>
              <a:defRPr sz="1200">
                <a:latin typeface="+mn-lt"/>
                <a:ea typeface="+mn-ea"/>
                <a:cs typeface="+mn-cs"/>
              </a:defRPr>
            </a:lvl1pPr>
          </a:lstStyle>
          <a:p>
            <a:pPr>
              <a:defRPr/>
            </a:pPr>
            <a:r>
              <a:rPr lang="en-US" altLang="en-US">
                <a:solidFill>
                  <a:prstClr val="black"/>
                </a:solidFill>
              </a:rPr>
              <a:t>Mining Anomalous Graphs from Edge Streams</a:t>
            </a:r>
          </a:p>
        </p:txBody>
      </p:sp>
      <p:sp>
        <p:nvSpPr>
          <p:cNvPr id="641030" name="Rectangle 6"/>
          <p:cNvSpPr>
            <a:spLocks noGrp="1" noChangeArrowheads="1"/>
          </p:cNvSpPr>
          <p:nvPr>
            <p:ph type="sldNum" sz="quarter" idx="4"/>
          </p:nvPr>
        </p:nvSpPr>
        <p:spPr bwMode="auto">
          <a:xfrm>
            <a:off x="7010400" y="5337969"/>
            <a:ext cx="1689100" cy="2738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1082ED23-58EC-40F6-8BFF-0E66CA9E25AC}" type="slidenum">
              <a:rPr lang="en-US" altLang="en-US" smtClean="0">
                <a:solidFill>
                  <a:prstClr val="black"/>
                </a:solidFill>
                <a:ea typeface="MS PGothic" pitchFamily="34" charset="-128"/>
              </a:rPr>
              <a:pPr/>
              <a:t>‹#›</a:t>
            </a:fld>
            <a:endParaRPr lang="en-US" altLang="en-US">
              <a:solidFill>
                <a:prstClr val="black"/>
              </a:solidFill>
              <a:ea typeface="MS PGothic" pitchFamily="34" charset="-128"/>
            </a:endParaRPr>
          </a:p>
        </p:txBody>
      </p:sp>
      <p:sp>
        <p:nvSpPr>
          <p:cNvPr id="1031" name="Freeform 7"/>
          <p:cNvSpPr>
            <a:spLocks noChangeArrowheads="1"/>
          </p:cNvSpPr>
          <p:nvPr/>
        </p:nvSpPr>
        <p:spPr bwMode="auto">
          <a:xfrm>
            <a:off x="457200" y="209021"/>
            <a:ext cx="8242300" cy="489479"/>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1032" name="Line 8"/>
          <p:cNvSpPr>
            <a:spLocks noChangeShapeType="1"/>
          </p:cNvSpPr>
          <p:nvPr/>
        </p:nvSpPr>
        <p:spPr bwMode="auto">
          <a:xfrm>
            <a:off x="469900" y="527050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pic>
        <p:nvPicPr>
          <p:cNvPr id="1033" name="Picture 2" descr="SBU"/>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54951" y="388938"/>
            <a:ext cx="809625" cy="752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332563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hf hdr="0"/>
  <p:txStyles>
    <p:titleStyle>
      <a:lvl1pPr algn="l" rtl="0" eaLnBrk="0" fontAlgn="base" hangingPunct="0">
        <a:spcBef>
          <a:spcPct val="0"/>
        </a:spcBef>
        <a:spcAft>
          <a:spcPct val="0"/>
        </a:spcAft>
        <a:defRPr sz="4000" b="1">
          <a:solidFill>
            <a:srgbClr val="C00000"/>
          </a:solidFill>
          <a:latin typeface="+mj-lt"/>
          <a:ea typeface="MS PGothic" pitchFamily="34" charset="-128"/>
          <a:cs typeface="ＭＳ Ｐゴシック" charset="0"/>
        </a:defRPr>
      </a:lvl1pPr>
      <a:lvl2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2pPr>
      <a:lvl3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3pPr>
      <a:lvl4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4pPr>
      <a:lvl5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5pPr>
      <a:lvl6pPr marL="457200" algn="l" rtl="0" fontAlgn="base">
        <a:spcBef>
          <a:spcPct val="0"/>
        </a:spcBef>
        <a:spcAft>
          <a:spcPct val="0"/>
        </a:spcAft>
        <a:defRPr sz="4200">
          <a:solidFill>
            <a:schemeClr val="tx2"/>
          </a:solidFill>
          <a:latin typeface="Tahoma" pitchFamily="34" charset="0"/>
        </a:defRPr>
      </a:lvl6pPr>
      <a:lvl7pPr marL="914400" algn="l" rtl="0" fontAlgn="base">
        <a:spcBef>
          <a:spcPct val="0"/>
        </a:spcBef>
        <a:spcAft>
          <a:spcPct val="0"/>
        </a:spcAft>
        <a:defRPr sz="4200">
          <a:solidFill>
            <a:schemeClr val="tx2"/>
          </a:solidFill>
          <a:latin typeface="Tahoma" pitchFamily="34" charset="0"/>
        </a:defRPr>
      </a:lvl7pPr>
      <a:lvl8pPr marL="1371600" algn="l" rtl="0" fontAlgn="base">
        <a:spcBef>
          <a:spcPct val="0"/>
        </a:spcBef>
        <a:spcAft>
          <a:spcPct val="0"/>
        </a:spcAft>
        <a:defRPr sz="4200">
          <a:solidFill>
            <a:schemeClr val="tx2"/>
          </a:solidFill>
          <a:latin typeface="Tahoma" pitchFamily="34" charset="0"/>
        </a:defRPr>
      </a:lvl8pPr>
      <a:lvl9pPr marL="1828800" algn="l" rtl="0" fontAlgn="base">
        <a:spcBef>
          <a:spcPct val="0"/>
        </a:spcBef>
        <a:spcAft>
          <a:spcPct val="0"/>
        </a:spcAft>
        <a:defRPr sz="4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S PGothic"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S PGothic" pitchFamily="34"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S PGothic" pitchFamily="34"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S PGothic" pitchFamily="34"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S PGothic"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129.55.12.167:105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hyperlink" Target="http://200.200.200.10:2048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1.emf"/><Relationship Id="rId4" Type="http://schemas.openxmlformats.org/officeDocument/2006/relationships/hyperlink" Target="http://lariat.world.ne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129.55.12.167:19985/"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tif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129.55.12.167:1998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09549" y="1676723"/>
            <a:ext cx="9086851" cy="799777"/>
          </a:xfrm>
        </p:spPr>
        <p:txBody>
          <a:bodyPr/>
          <a:lstStyle/>
          <a:p>
            <a:r>
              <a:rPr lang="en-US" dirty="0"/>
              <a:t>Real-Time RAT-based APT Detection</a:t>
            </a:r>
          </a:p>
        </p:txBody>
      </p:sp>
    </p:spTree>
    <p:extLst>
      <p:ext uri="{BB962C8B-B14F-4D97-AF65-F5344CB8AC3E}">
        <p14:creationId xmlns:p14="http://schemas.microsoft.com/office/powerpoint/2010/main" val="78751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775" y="182880"/>
            <a:ext cx="9420225" cy="330729"/>
          </a:xfrm>
        </p:spPr>
        <p:txBody>
          <a:bodyPr/>
          <a:lstStyle/>
          <a:p>
            <a:r>
              <a:rPr lang="en-US" altLang="zh-CN" dirty="0"/>
              <a:t>Breakdown of the Attack (3)</a:t>
            </a:r>
            <a:endParaRPr lang="en-US" dirty="0"/>
          </a:p>
        </p:txBody>
      </p:sp>
      <p:sp>
        <p:nvSpPr>
          <p:cNvPr id="8" name="Rectangle 49"/>
          <p:cNvSpPr/>
          <p:nvPr/>
        </p:nvSpPr>
        <p:spPr>
          <a:xfrm>
            <a:off x="190501" y="647700"/>
            <a:ext cx="3314699" cy="3785652"/>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18:16:58, the malware "profile.exe" invoked cmd.exe again to run hostname.exe, whoami.exe, and netstat.exe to collect sensitive information.  The results were written to a log file "C:\Windows\Temp\1283.log</a:t>
            </a:r>
          </a:p>
          <a:p>
            <a:pPr marL="334800" indent="-360000" defTabSz="3689350">
              <a:lnSpc>
                <a:spcPct val="150000"/>
              </a:lnSpc>
              <a:buClr>
                <a:schemeClr val="tx1"/>
              </a:buClr>
              <a:buSzPct val="65000"/>
              <a:buFont typeface="Wingdings" pitchFamily="20" charset="2"/>
              <a:buChar char="n"/>
            </a:pP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pic>
        <p:nvPicPr>
          <p:cNvPr id="2" name="图片 1"/>
          <p:cNvPicPr>
            <a:picLocks noChangeAspect="1"/>
          </p:cNvPicPr>
          <p:nvPr/>
        </p:nvPicPr>
        <p:blipFill>
          <a:blip r:embed="rId3"/>
          <a:stretch>
            <a:fillRect/>
          </a:stretch>
        </p:blipFill>
        <p:spPr>
          <a:xfrm>
            <a:off x="3389786" y="800100"/>
            <a:ext cx="5754213" cy="3505200"/>
          </a:xfrm>
          <a:prstGeom prst="rect">
            <a:avLst/>
          </a:prstGeom>
        </p:spPr>
      </p:pic>
    </p:spTree>
    <p:extLst>
      <p:ext uri="{BB962C8B-B14F-4D97-AF65-F5344CB8AC3E}">
        <p14:creationId xmlns:p14="http://schemas.microsoft.com/office/powerpoint/2010/main" val="323978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775" y="182880"/>
            <a:ext cx="9420225" cy="330729"/>
          </a:xfrm>
        </p:spPr>
        <p:txBody>
          <a:bodyPr/>
          <a:lstStyle/>
          <a:p>
            <a:r>
              <a:rPr lang="en-US" altLang="zh-CN" dirty="0"/>
              <a:t>Breakdown of the Attack (3) – Cont’d</a:t>
            </a:r>
            <a:endParaRPr lang="en-US" dirty="0"/>
          </a:p>
        </p:txBody>
      </p:sp>
      <p:sp>
        <p:nvSpPr>
          <p:cNvPr id="8" name="Rectangle 49"/>
          <p:cNvSpPr/>
          <p:nvPr/>
        </p:nvSpPr>
        <p:spPr>
          <a:xfrm>
            <a:off x="190501" y="647700"/>
            <a:ext cx="3467099" cy="4893647"/>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18:19:44, the malware "profile.exe" invoked cmd.exe" again, which in turn executed the malware “proup.exe“</a:t>
            </a:r>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"proup.exe" then sent "1283.log"  and initiated TCP connection to the attacker machine </a:t>
            </a:r>
            <a:r>
              <a:rPr lang="en-US" sz="1600" dirty="0">
                <a:latin typeface="Arial" charset="0"/>
                <a:cs typeface="Arial" charset="0"/>
                <a:hlinkClick r:id="rId3"/>
              </a:rPr>
              <a:t>129.55.12.167:1050</a:t>
            </a:r>
            <a:r>
              <a:rPr lang="en-US" sz="1600" dirty="0">
                <a:latin typeface="Arial" charset="0"/>
                <a:cs typeface="Arial" charset="0"/>
              </a:rPr>
              <a:t> for data exfiltration. </a:t>
            </a:r>
            <a:endParaRPr lang="en-US" altLang="zh-CN" sz="1600" dirty="0"/>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18:21:42, “burnout.bat“ was executed for the cleanup.</a:t>
            </a:r>
            <a:endParaRPr lang="en-US" sz="1600" dirty="0"/>
          </a:p>
          <a:p>
            <a:pPr marL="334800" indent="-360000" defTabSz="3689350">
              <a:lnSpc>
                <a:spcPct val="150000"/>
              </a:lnSpc>
              <a:buClr>
                <a:schemeClr val="tx1"/>
              </a:buClr>
              <a:buSzPct val="65000"/>
              <a:buFont typeface="Wingdings" pitchFamily="20" charset="2"/>
              <a:buChar char="n"/>
            </a:pP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pic>
        <p:nvPicPr>
          <p:cNvPr id="2" name="图片 1"/>
          <p:cNvPicPr>
            <a:picLocks noChangeAspect="1"/>
          </p:cNvPicPr>
          <p:nvPr/>
        </p:nvPicPr>
        <p:blipFill>
          <a:blip r:embed="rId4"/>
          <a:stretch>
            <a:fillRect/>
          </a:stretch>
        </p:blipFill>
        <p:spPr>
          <a:xfrm>
            <a:off x="3389786" y="800100"/>
            <a:ext cx="5754213" cy="3505200"/>
          </a:xfrm>
          <a:prstGeom prst="rect">
            <a:avLst/>
          </a:prstGeom>
        </p:spPr>
      </p:pic>
    </p:spTree>
    <p:extLst>
      <p:ext uri="{BB962C8B-B14F-4D97-AF65-F5344CB8AC3E}">
        <p14:creationId xmlns:p14="http://schemas.microsoft.com/office/powerpoint/2010/main" val="318470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775" y="182880"/>
            <a:ext cx="9420225" cy="330729"/>
          </a:xfrm>
        </p:spPr>
        <p:txBody>
          <a:bodyPr/>
          <a:lstStyle/>
          <a:p>
            <a:r>
              <a:rPr lang="en-US" altLang="zh-CN" dirty="0"/>
              <a:t>Breakdown of the Attack (4)</a:t>
            </a:r>
            <a:endParaRPr lang="en-US" dirty="0"/>
          </a:p>
        </p:txBody>
      </p:sp>
      <p:sp>
        <p:nvSpPr>
          <p:cNvPr id="8" name="Rectangle 49"/>
          <p:cNvSpPr/>
          <p:nvPr/>
        </p:nvSpPr>
        <p:spPr>
          <a:xfrm>
            <a:off x="190502" y="647700"/>
            <a:ext cx="4047464" cy="4893647"/>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20:03:55, a Firefox process ("firefox.exe") was launched, which invoked another Firefox process subsequently. Then the latter Firefox was probably compromised, which downloaded another malicious executable with the same name "profile.exe" from IP address </a:t>
            </a:r>
            <a:r>
              <a:rPr lang="en-US" sz="1600" dirty="0">
                <a:latin typeface="Arial" charset="0"/>
                <a:cs typeface="Arial" charset="0"/>
                <a:hlinkClick r:id="rId3"/>
              </a:rPr>
              <a:t>200.200.200.10:20480</a:t>
            </a:r>
            <a:r>
              <a:rPr lang="en-US" sz="1600" dirty="0">
                <a:latin typeface="Arial" charset="0"/>
                <a:cs typeface="Arial" charset="0"/>
              </a:rPr>
              <a:t> (site </a:t>
            </a:r>
            <a:r>
              <a:rPr lang="en-US" sz="1600" dirty="0">
                <a:latin typeface="Arial" charset="0"/>
                <a:cs typeface="Arial" charset="0"/>
                <a:hlinkClick r:id="rId4"/>
              </a:rPr>
              <a:t>lariat.world.net</a:t>
            </a:r>
            <a:r>
              <a:rPr lang="en-US" sz="1600" dirty="0">
                <a:latin typeface="Arial" charset="0"/>
                <a:cs typeface="Arial" charset="0"/>
              </a:rPr>
              <a:t>) at 20:06:41, and also saved it as "C:\Users\User\Downloads\profile.exe"</a:t>
            </a: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pic>
        <p:nvPicPr>
          <p:cNvPr id="5" name="图片 4"/>
          <p:cNvPicPr>
            <a:picLocks noChangeAspect="1"/>
          </p:cNvPicPr>
          <p:nvPr/>
        </p:nvPicPr>
        <p:blipFill>
          <a:blip r:embed="rId5"/>
          <a:stretch>
            <a:fillRect/>
          </a:stretch>
        </p:blipFill>
        <p:spPr>
          <a:xfrm>
            <a:off x="3872738" y="266700"/>
            <a:ext cx="5271262" cy="5045666"/>
          </a:xfrm>
          <a:prstGeom prst="rect">
            <a:avLst/>
          </a:prstGeom>
        </p:spPr>
      </p:pic>
    </p:spTree>
    <p:extLst>
      <p:ext uri="{BB962C8B-B14F-4D97-AF65-F5344CB8AC3E}">
        <p14:creationId xmlns:p14="http://schemas.microsoft.com/office/powerpoint/2010/main" val="147735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775" y="182880"/>
            <a:ext cx="9420225" cy="330729"/>
          </a:xfrm>
        </p:spPr>
        <p:txBody>
          <a:bodyPr/>
          <a:lstStyle/>
          <a:p>
            <a:r>
              <a:rPr lang="en-US" altLang="zh-CN" dirty="0"/>
              <a:t>Breakdown of the Attack (4) – Cont’d</a:t>
            </a:r>
            <a:endParaRPr lang="en-US" dirty="0"/>
          </a:p>
        </p:txBody>
      </p:sp>
      <p:sp>
        <p:nvSpPr>
          <p:cNvPr id="8" name="Rectangle 49"/>
          <p:cNvSpPr/>
          <p:nvPr/>
        </p:nvSpPr>
        <p:spPr>
          <a:xfrm>
            <a:off x="190502" y="647700"/>
            <a:ext cx="4047464" cy="5262979"/>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The malware then started running at 20:09:02 and soon invoked cmd.exe</a:t>
            </a:r>
            <a:endParaRPr lang="en-US" sz="1600" dirty="0"/>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The cmd.exe executed both "systeminfo.exe" and "tasklist.exe" to collect system information and currently running task list.</a:t>
            </a:r>
            <a:endParaRPr lang="en-US" sz="1600" dirty="0"/>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The results were saved in the file named "rfeed.dat".</a:t>
            </a:r>
            <a:endParaRPr lang="en-US" sz="1600" dirty="0"/>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Then "profile.exe" sent the data file out to </a:t>
            </a:r>
            <a:r>
              <a:rPr lang="en-US" sz="1600" dirty="0">
                <a:latin typeface="Arial" charset="0"/>
                <a:cs typeface="Arial" charset="0"/>
                <a:hlinkClick r:id="rId3"/>
              </a:rPr>
              <a:t>129.55.12.167:19985</a:t>
            </a:r>
            <a:r>
              <a:rPr lang="en-US" sz="1600" dirty="0">
                <a:latin typeface="Arial" charset="0"/>
                <a:cs typeface="Arial" charset="0"/>
              </a:rPr>
              <a:t>. </a:t>
            </a:r>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Finally, at 20:17:33, "profile.exe" executed "burnout.bat“ to perform the cleanup work. </a:t>
            </a: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pic>
        <p:nvPicPr>
          <p:cNvPr id="5" name="图片 4"/>
          <p:cNvPicPr>
            <a:picLocks noChangeAspect="1"/>
          </p:cNvPicPr>
          <p:nvPr/>
        </p:nvPicPr>
        <p:blipFill>
          <a:blip r:embed="rId4"/>
          <a:stretch>
            <a:fillRect/>
          </a:stretch>
        </p:blipFill>
        <p:spPr>
          <a:xfrm>
            <a:off x="3872738" y="266700"/>
            <a:ext cx="5271262" cy="5045666"/>
          </a:xfrm>
          <a:prstGeom prst="rect">
            <a:avLst/>
          </a:prstGeom>
        </p:spPr>
      </p:pic>
    </p:spTree>
    <p:extLst>
      <p:ext uri="{BB962C8B-B14F-4D97-AF65-F5344CB8AC3E}">
        <p14:creationId xmlns:p14="http://schemas.microsoft.com/office/powerpoint/2010/main" val="27829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6200" y="2011098"/>
            <a:ext cx="8915400" cy="1379802"/>
          </a:xfrm>
        </p:spPr>
        <p:txBody>
          <a:bodyPr>
            <a:noAutofit/>
          </a:bodyPr>
          <a:lstStyle/>
          <a:p>
            <a:pPr>
              <a:lnSpc>
                <a:spcPct val="150000"/>
              </a:lnSpc>
              <a:spcBef>
                <a:spcPct val="0"/>
              </a:spcBef>
            </a:pPr>
            <a:r>
              <a:rPr lang="en-US" altLang="zh-CN" sz="3000" b="1" kern="1300" dirty="0">
                <a:solidFill>
                  <a:schemeClr val="bg2"/>
                </a:solidFill>
              </a:rPr>
              <a:t>Our Approach: </a:t>
            </a:r>
          </a:p>
          <a:p>
            <a:pPr>
              <a:lnSpc>
                <a:spcPct val="150000"/>
              </a:lnSpc>
              <a:spcBef>
                <a:spcPct val="0"/>
              </a:spcBef>
            </a:pPr>
            <a:r>
              <a:rPr lang="en-US" sz="3000" b="1" kern="1300" dirty="0">
                <a:solidFill>
                  <a:schemeClr val="bg2"/>
                </a:solidFill>
              </a:rPr>
              <a:t>Fine-Grained, Evasion-Resilient and Real-time RAT Detection</a:t>
            </a:r>
          </a:p>
          <a:p>
            <a:pPr>
              <a:lnSpc>
                <a:spcPct val="150000"/>
              </a:lnSpc>
              <a:spcBef>
                <a:spcPct val="0"/>
              </a:spcBef>
            </a:pPr>
            <a:endParaRPr lang="en-US" altLang="zh-CN" sz="3000" b="1" kern="1300" dirty="0">
              <a:solidFill>
                <a:schemeClr val="bg2"/>
              </a:solidFill>
            </a:endParaRPr>
          </a:p>
          <a:p>
            <a:pPr>
              <a:lnSpc>
                <a:spcPct val="150000"/>
              </a:lnSpc>
              <a:spcBef>
                <a:spcPct val="0"/>
              </a:spcBef>
            </a:pPr>
            <a:endParaRPr lang="zh-CN" altLang="en-US" sz="3000" b="1" kern="1300" dirty="0">
              <a:solidFill>
                <a:schemeClr val="bg2"/>
              </a:solidFill>
            </a:endParaRPr>
          </a:p>
        </p:txBody>
      </p:sp>
    </p:spTree>
    <p:extLst>
      <p:ext uri="{BB962C8B-B14F-4D97-AF65-F5344CB8AC3E}">
        <p14:creationId xmlns:p14="http://schemas.microsoft.com/office/powerpoint/2010/main" val="17619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Work</a:t>
            </a:r>
          </a:p>
        </p:txBody>
      </p:sp>
      <p:sp>
        <p:nvSpPr>
          <p:cNvPr id="50" name="Rectangle 49"/>
          <p:cNvSpPr/>
          <p:nvPr/>
        </p:nvSpPr>
        <p:spPr>
          <a:xfrm>
            <a:off x="228599" y="952500"/>
            <a:ext cx="8686801" cy="5262979"/>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What is going on</a:t>
            </a:r>
          </a:p>
          <a:p>
            <a:pPr marL="720000" indent="-360000" algn="just">
              <a:lnSpc>
                <a:spcPct val="150000"/>
              </a:lnSpc>
              <a:buClr>
                <a:schemeClr val="tx1"/>
              </a:buClr>
              <a:buSzPct val="65000"/>
              <a:buFont typeface="Wingdings" pitchFamily="20" charset="2"/>
              <a:buChar char="n"/>
            </a:pPr>
            <a:r>
              <a:rPr lang="en-US" sz="1800" dirty="0">
                <a:latin typeface="Arial" charset="0"/>
                <a:cs typeface="Arial" charset="0"/>
              </a:rPr>
              <a:t>Implement a fine-grained, evasion-resilient and real-time detection system of RATs</a:t>
            </a:r>
            <a:endParaRPr lang="en-US" altLang="zh-CN" sz="1800" dirty="0">
              <a:ea typeface="宋体" charset="-122"/>
            </a:endParaRPr>
          </a:p>
          <a:p>
            <a:pPr marL="720000" indent="-360000" algn="just">
              <a:lnSpc>
                <a:spcPct val="150000"/>
              </a:lnSpc>
              <a:buClr>
                <a:schemeClr val="tx1"/>
              </a:buClr>
              <a:buSzPct val="65000"/>
              <a:buFont typeface="Wingdings" pitchFamily="20" charset="2"/>
              <a:buChar char="n"/>
            </a:pPr>
            <a:r>
              <a:rPr lang="en-US" altLang="zh-CN" sz="1800" dirty="0">
                <a:ea typeface="宋体" charset="-122"/>
              </a:rPr>
              <a:t>Specifically, we detect if malicious functionalities are present in the system call traces of a process.</a:t>
            </a:r>
            <a:endParaRPr lang="en-US" altLang="zh-CN" sz="1800" dirty="0">
              <a:solidFill>
                <a:srgbClr val="0000FF"/>
              </a:solidFill>
              <a:ea typeface="宋体" charset="-122"/>
            </a:endParaRPr>
          </a:p>
          <a:p>
            <a:pPr marL="457200" indent="-457200" defTabSz="3657600">
              <a:buClr>
                <a:srgbClr val="0000FF"/>
              </a:buClr>
              <a:buFont typeface="Wingdings" pitchFamily="20" charset="2"/>
              <a:buChar char="v"/>
            </a:pPr>
            <a:r>
              <a:rPr lang="en-US" altLang="zh-CN" sz="2000" dirty="0">
                <a:solidFill>
                  <a:srgbClr val="0000FF"/>
                </a:solidFill>
                <a:ea typeface="宋体" charset="-122"/>
              </a:rPr>
              <a:t>Why not provenance-based causality analysis</a:t>
            </a:r>
            <a:endParaRPr lang="en-US" altLang="zh-CN" sz="2000" dirty="0">
              <a:ea typeface="宋体" charset="-122"/>
            </a:endParaRPr>
          </a:p>
          <a:p>
            <a:pPr marL="720000" indent="-360000" algn="just">
              <a:lnSpc>
                <a:spcPct val="150000"/>
              </a:lnSpc>
              <a:buClr>
                <a:schemeClr val="tx1"/>
              </a:buClr>
              <a:buSzPct val="65000"/>
              <a:buFont typeface="Wingdings" pitchFamily="20" charset="2"/>
              <a:buChar char="n"/>
            </a:pPr>
            <a:r>
              <a:rPr lang="en-US" altLang="zh-CN" sz="1800" dirty="0">
                <a:ea typeface="宋体" charset="-122"/>
              </a:rPr>
              <a:t>FAROS does not provide usable provenance information for now. </a:t>
            </a:r>
          </a:p>
          <a:p>
            <a:pPr marL="720000" indent="-360000" algn="just">
              <a:lnSpc>
                <a:spcPct val="150000"/>
              </a:lnSpc>
              <a:buClr>
                <a:schemeClr val="tx1"/>
              </a:buClr>
              <a:buSzPct val="65000"/>
              <a:buFont typeface="Wingdings" pitchFamily="20" charset="2"/>
              <a:buChar char="n"/>
            </a:pPr>
            <a:r>
              <a:rPr lang="en-US" altLang="zh-CN" sz="1800" dirty="0">
                <a:ea typeface="宋体" charset="-122"/>
              </a:rPr>
              <a:t>Data missing: provenance node, </a:t>
            </a:r>
            <a:r>
              <a:rPr lang="en-US" altLang="zh-CN" sz="1800" dirty="0" err="1">
                <a:ea typeface="宋体" charset="-122"/>
              </a:rPr>
              <a:t>netflow</a:t>
            </a:r>
            <a:r>
              <a:rPr lang="en-US" altLang="zh-CN" sz="1800" dirty="0">
                <a:ea typeface="宋体" charset="-122"/>
              </a:rPr>
              <a:t> object node, file object node.</a:t>
            </a:r>
          </a:p>
          <a:p>
            <a:pPr marL="457200" indent="-457200" defTabSz="3657600">
              <a:buClr>
                <a:srgbClr val="0000FF"/>
              </a:buClr>
              <a:buFont typeface="Wingdings" pitchFamily="20" charset="2"/>
              <a:buChar char="v"/>
            </a:pPr>
            <a:r>
              <a:rPr lang="en-US" altLang="zh-CN" sz="2000" dirty="0">
                <a:solidFill>
                  <a:srgbClr val="0000FF"/>
                </a:solidFill>
                <a:ea typeface="宋体" charset="-122"/>
              </a:rPr>
              <a:t>What is next:</a:t>
            </a:r>
          </a:p>
          <a:p>
            <a:pPr marL="720000" indent="-360000" algn="just">
              <a:lnSpc>
                <a:spcPct val="150000"/>
              </a:lnSpc>
              <a:buClr>
                <a:schemeClr val="tx1"/>
              </a:buClr>
              <a:buSzPct val="65000"/>
              <a:buFont typeface="Wingdings" pitchFamily="20" charset="2"/>
              <a:buChar char="n"/>
            </a:pPr>
            <a:r>
              <a:rPr lang="en-US" altLang="zh-CN" sz="1800" dirty="0">
                <a:ea typeface="宋体" charset="-122"/>
              </a:rPr>
              <a:t>Design a system for both real-time APT malware detection and automatic causality analysis. </a:t>
            </a:r>
          </a:p>
          <a:p>
            <a:pPr marL="285750" indent="-285750">
              <a:buFont typeface="Wingdings" charset="2"/>
              <a:buChar char="§"/>
            </a:pPr>
            <a:endParaRPr lang="en-US" altLang="zh-CN" sz="1800" i="0" dirty="0"/>
          </a:p>
          <a:p>
            <a:pPr marL="285750" indent="-285750">
              <a:buFont typeface="Wingdings" charset="2"/>
              <a:buChar char="§"/>
            </a:pPr>
            <a:endParaRPr lang="en-US" altLang="zh-CN" sz="1800" i="0" dirty="0"/>
          </a:p>
          <a:p>
            <a:endParaRPr lang="en-US" altLang="zh-CN" sz="1800" i="0" dirty="0">
              <a:solidFill>
                <a:schemeClr val="tx1"/>
              </a:solidFill>
            </a:endParaRPr>
          </a:p>
        </p:txBody>
      </p:sp>
    </p:spTree>
    <p:extLst>
      <p:ext uri="{BB962C8B-B14F-4D97-AF65-F5344CB8AC3E}">
        <p14:creationId xmlns:p14="http://schemas.microsoft.com/office/powerpoint/2010/main" val="114039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Overview</a:t>
            </a:r>
            <a:endParaRPr lang="en-US" dirty="0"/>
          </a:p>
        </p:txBody>
      </p:sp>
      <p:sp>
        <p:nvSpPr>
          <p:cNvPr id="39" name="Rectangle 49"/>
          <p:cNvSpPr/>
          <p:nvPr/>
        </p:nvSpPr>
        <p:spPr>
          <a:xfrm>
            <a:off x="152401" y="647700"/>
            <a:ext cx="7848599" cy="5309146"/>
          </a:xfrm>
          <a:prstGeom prst="rect">
            <a:avLst/>
          </a:prstGeom>
          <a:noFill/>
        </p:spPr>
        <p:txBody>
          <a:bodyPr wrap="square" rtlCol="0">
            <a:spAutoFit/>
          </a:bodyPr>
          <a:lstStyle/>
          <a:p>
            <a:pPr marL="457200" indent="-457200" defTabSz="3657600">
              <a:lnSpc>
                <a:spcPct val="150000"/>
              </a:lnSpc>
              <a:buClr>
                <a:srgbClr val="0000FF"/>
              </a:buClr>
              <a:buFont typeface="Wingdings" pitchFamily="20" charset="2"/>
              <a:buChar char="v"/>
            </a:pPr>
            <a:r>
              <a:rPr lang="en-US" altLang="zh-CN" sz="2000" dirty="0">
                <a:solidFill>
                  <a:srgbClr val="0000FF"/>
                </a:solidFill>
                <a:ea typeface="宋体" charset="-122"/>
              </a:rPr>
              <a:t>Observation</a:t>
            </a:r>
          </a:p>
          <a:p>
            <a:pPr marL="720000" indent="-360000">
              <a:lnSpc>
                <a:spcPct val="150000"/>
              </a:lnSpc>
              <a:buClr>
                <a:schemeClr val="tx1"/>
              </a:buClr>
              <a:buSzPct val="65000"/>
              <a:buFont typeface="Wingdings" pitchFamily="20" charset="2"/>
              <a:buChar char="n"/>
            </a:pPr>
            <a:r>
              <a:rPr lang="en-US" altLang="zh-CN" sz="1800" dirty="0">
                <a:ea typeface="宋体" charset="-122"/>
              </a:rPr>
              <a:t># of PHFs possibly embodied in a RAT is limited (10~40).</a:t>
            </a:r>
          </a:p>
          <a:p>
            <a:pPr marL="720000" indent="-360000">
              <a:lnSpc>
                <a:spcPct val="150000"/>
              </a:lnSpc>
              <a:buClr>
                <a:schemeClr val="tx1"/>
              </a:buClr>
              <a:buSzPct val="65000"/>
              <a:buFont typeface="Wingdings" pitchFamily="20" charset="2"/>
              <a:buChar char="n"/>
            </a:pPr>
            <a:r>
              <a:rPr lang="en-US" altLang="zh-CN" sz="1800" dirty="0">
                <a:ea typeface="宋体" charset="-122"/>
              </a:rPr>
              <a:t>Core system calls and their orders required to exactly define a PHF are limited, and thus it is possible to identify all of them.</a:t>
            </a:r>
          </a:p>
          <a:p>
            <a:pPr marL="457200" indent="-457200" defTabSz="3657600">
              <a:lnSpc>
                <a:spcPct val="150000"/>
              </a:lnSpc>
              <a:buClr>
                <a:srgbClr val="0000FF"/>
              </a:buClr>
              <a:buFont typeface="Wingdings" pitchFamily="20" charset="2"/>
              <a:buChar char="v"/>
            </a:pPr>
            <a:r>
              <a:rPr lang="en-US" altLang="zh-CN" sz="2000" dirty="0">
                <a:solidFill>
                  <a:srgbClr val="0000FF"/>
                </a:solidFill>
                <a:ea typeface="宋体" charset="-122"/>
              </a:rPr>
              <a:t>Core Idea</a:t>
            </a:r>
          </a:p>
          <a:p>
            <a:pPr marL="792000" lvl="1" indent="-360000" defTabSz="3689350">
              <a:lnSpc>
                <a:spcPct val="150000"/>
              </a:lnSpc>
              <a:buClr>
                <a:schemeClr val="tx1"/>
              </a:buClr>
              <a:buSzPct val="65000"/>
              <a:buFont typeface="Wingdings" pitchFamily="20" charset="2"/>
              <a:buChar char="n"/>
            </a:pPr>
            <a:r>
              <a:rPr lang="en-US" sz="1800" dirty="0">
                <a:ea typeface="宋体" charset="-122"/>
              </a:rPr>
              <a:t>Fine-grained, evasion-resilient and real-time RAT detection</a:t>
            </a:r>
            <a:endParaRPr lang="en-US" altLang="zh-CN" sz="1800" dirty="0">
              <a:ea typeface="宋体" charset="-122"/>
            </a:endParaRPr>
          </a:p>
          <a:p>
            <a:pPr marL="792000" lvl="1" indent="-360000" defTabSz="3689350">
              <a:lnSpc>
                <a:spcPct val="150000"/>
              </a:lnSpc>
              <a:buClr>
                <a:schemeClr val="tx1"/>
              </a:buClr>
              <a:buSzPct val="65000"/>
              <a:buFont typeface="Wingdings" pitchFamily="20" charset="2"/>
              <a:buChar char="n"/>
            </a:pPr>
            <a:r>
              <a:rPr lang="en-US" altLang="zh-CN" sz="1800" dirty="0">
                <a:ea typeface="宋体" charset="-122"/>
              </a:rPr>
              <a:t>Determine if a program is a RAT by detecting its functionalities and examining its characteristics. Specifically,</a:t>
            </a:r>
          </a:p>
          <a:p>
            <a:pPr marL="1249200" lvl="2" indent="-360000" defTabSz="3689350">
              <a:lnSpc>
                <a:spcPct val="150000"/>
              </a:lnSpc>
              <a:buClr>
                <a:schemeClr val="tx1"/>
              </a:buClr>
              <a:buSzPct val="65000"/>
              <a:buFont typeface="Wingdings" pitchFamily="20" charset="2"/>
              <a:buChar char="n"/>
            </a:pPr>
            <a:r>
              <a:rPr lang="en-US" altLang="zh-CN" sz="1600" dirty="0">
                <a:ea typeface="宋体" charset="-122"/>
              </a:rPr>
              <a:t>Create signatures for each PHF possibly embodied in a RAT</a:t>
            </a:r>
          </a:p>
          <a:p>
            <a:pPr marL="1249200" lvl="2" indent="-360000" defTabSz="3689350">
              <a:lnSpc>
                <a:spcPct val="150000"/>
              </a:lnSpc>
              <a:buClr>
                <a:schemeClr val="tx1"/>
              </a:buClr>
              <a:buSzPct val="65000"/>
              <a:buFont typeface="Wingdings" pitchFamily="20" charset="2"/>
              <a:buChar char="n"/>
            </a:pPr>
            <a:r>
              <a:rPr lang="en-US" altLang="zh-CN" sz="1600" dirty="0">
                <a:ea typeface="宋体" charset="-122"/>
              </a:rPr>
              <a:t>Train a classifier based on the unique characteristics of RATs to discern between RATs and benign programs</a:t>
            </a:r>
          </a:p>
          <a:p>
            <a:pPr marL="432000" lvl="1" defTabSz="3689350">
              <a:buClr>
                <a:schemeClr val="tx1"/>
              </a:buClr>
              <a:buSzPct val="65000"/>
            </a:pPr>
            <a:endParaRPr lang="en-US" altLang="zh-CN" sz="1800" dirty="0">
              <a:ea typeface="宋体" charset="-122"/>
            </a:endParaRPr>
          </a:p>
          <a:p>
            <a:pPr marL="792000" lvl="1" indent="-360000" defTabSz="3689350">
              <a:buClr>
                <a:schemeClr val="tx1"/>
              </a:buClr>
              <a:buSzPct val="65000"/>
              <a:buFont typeface="Wingdings" pitchFamily="20" charset="2"/>
              <a:buChar char="n"/>
            </a:pPr>
            <a:endParaRPr lang="en-US" altLang="zh-CN" sz="1800" dirty="0">
              <a:ea typeface="宋体" charset="-122"/>
            </a:endParaRPr>
          </a:p>
        </p:txBody>
      </p:sp>
    </p:spTree>
    <p:extLst>
      <p:ext uri="{BB962C8B-B14F-4D97-AF65-F5344CB8AC3E}">
        <p14:creationId xmlns:p14="http://schemas.microsoft.com/office/powerpoint/2010/main" val="351620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Overview (Cont’d)</a:t>
            </a:r>
            <a:endParaRPr lang="en-US" dirty="0"/>
          </a:p>
        </p:txBody>
      </p:sp>
      <p:sp>
        <p:nvSpPr>
          <p:cNvPr id="39" name="Rectangle 49"/>
          <p:cNvSpPr/>
          <p:nvPr/>
        </p:nvSpPr>
        <p:spPr>
          <a:xfrm>
            <a:off x="152401" y="723900"/>
            <a:ext cx="7848599" cy="2616101"/>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Advantages</a:t>
            </a:r>
          </a:p>
          <a:p>
            <a:pPr marL="792000" lvl="1" indent="-360000" defTabSz="3689350">
              <a:lnSpc>
                <a:spcPct val="150000"/>
              </a:lnSpc>
              <a:buClr>
                <a:schemeClr val="tx1"/>
              </a:buClr>
              <a:buSzPct val="65000"/>
              <a:buFont typeface="Wingdings" pitchFamily="20" charset="2"/>
              <a:buChar char="n"/>
            </a:pPr>
            <a:r>
              <a:rPr lang="en-US" altLang="zh-CN" sz="1800" dirty="0"/>
              <a:t>Generated signatures are finer-grained and semantics-aware.</a:t>
            </a:r>
          </a:p>
          <a:p>
            <a:pPr marL="792000" lvl="1" indent="-360000" defTabSz="3689350">
              <a:lnSpc>
                <a:spcPct val="150000"/>
              </a:lnSpc>
              <a:buClr>
                <a:schemeClr val="tx1"/>
              </a:buClr>
              <a:buSzPct val="65000"/>
              <a:buFont typeface="Wingdings" pitchFamily="20" charset="2"/>
              <a:buChar char="n"/>
            </a:pPr>
            <a:r>
              <a:rPr lang="en-US" altLang="zh-CN" sz="1800" dirty="0"/>
              <a:t>Identify what activity is going on while detecting a RAT </a:t>
            </a:r>
          </a:p>
          <a:p>
            <a:pPr marL="792000" lvl="1" indent="-360000" defTabSz="3689350">
              <a:lnSpc>
                <a:spcPct val="150000"/>
              </a:lnSpc>
              <a:buClr>
                <a:schemeClr val="tx1"/>
              </a:buClr>
              <a:buSzPct val="65000"/>
              <a:buFont typeface="Wingdings" pitchFamily="20" charset="2"/>
              <a:buChar char="n"/>
            </a:pPr>
            <a:r>
              <a:rPr lang="en-US" sz="1800" dirty="0"/>
              <a:t>Hard to evade unless attackers find new ways of implementing PHFs and have to do that for at least several major PHFs</a:t>
            </a:r>
            <a:endParaRPr lang="en-US" altLang="zh-CN" sz="1800" dirty="0"/>
          </a:p>
          <a:p>
            <a:pPr marL="432000" lvl="1" defTabSz="3689350">
              <a:buClr>
                <a:schemeClr val="tx1"/>
              </a:buClr>
              <a:buSzPct val="65000"/>
            </a:pPr>
            <a:endParaRPr lang="en-US" altLang="zh-CN" sz="1800" dirty="0">
              <a:ea typeface="宋体" charset="-122"/>
            </a:endParaRPr>
          </a:p>
          <a:p>
            <a:pPr marL="792000" lvl="1" indent="-360000" defTabSz="3689350">
              <a:buClr>
                <a:schemeClr val="tx1"/>
              </a:buClr>
              <a:buSzPct val="65000"/>
              <a:buFont typeface="Wingdings" pitchFamily="20" charset="2"/>
              <a:buChar char="n"/>
            </a:pPr>
            <a:endParaRPr lang="en-US" altLang="zh-CN" sz="1800" dirty="0">
              <a:ea typeface="宋体" charset="-122"/>
            </a:endParaRPr>
          </a:p>
        </p:txBody>
      </p:sp>
    </p:spTree>
    <p:extLst>
      <p:ext uri="{BB962C8B-B14F-4D97-AF65-F5344CB8AC3E}">
        <p14:creationId xmlns:p14="http://schemas.microsoft.com/office/powerpoint/2010/main" val="258712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39"/>
          <p:cNvSpPr/>
          <p:nvPr/>
        </p:nvSpPr>
        <p:spPr>
          <a:xfrm>
            <a:off x="-152400" y="647700"/>
            <a:ext cx="9448800" cy="4663440"/>
          </a:xfrm>
          <a:prstGeom prst="roundRect">
            <a:avLst/>
          </a:prstGeom>
          <a:solidFill>
            <a:srgbClr val="FFFFFF"/>
          </a:solidFill>
          <a:ln w="26425" cap="flat">
            <a:solidFill>
              <a:srgbClr val="93A299"/>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14" name="Title 1"/>
          <p:cNvSpPr>
            <a:spLocks noGrp="1"/>
          </p:cNvSpPr>
          <p:nvPr>
            <p:ph type="title"/>
          </p:nvPr>
        </p:nvSpPr>
        <p:spPr>
          <a:xfrm>
            <a:off x="180975" y="182880"/>
            <a:ext cx="8772525" cy="330729"/>
          </a:xfrm>
        </p:spPr>
        <p:txBody>
          <a:bodyPr/>
          <a:lstStyle/>
          <a:p>
            <a:r>
              <a:rPr lang="en-US" altLang="zh-CN" dirty="0"/>
              <a:t>Our Approach Design</a:t>
            </a:r>
            <a:endParaRPr lang="en-US" dirty="0"/>
          </a:p>
        </p:txBody>
      </p:sp>
      <p:sp>
        <p:nvSpPr>
          <p:cNvPr id="7" name="矩形 6"/>
          <p:cNvSpPr/>
          <p:nvPr/>
        </p:nvSpPr>
        <p:spPr>
          <a:xfrm>
            <a:off x="1295399" y="767388"/>
            <a:ext cx="777240" cy="640080"/>
          </a:xfrm>
          <a:prstGeom prst="rect">
            <a:avLst/>
          </a:prstGeom>
          <a:solidFill>
            <a:srgbClr val="FFFFFF"/>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10" name="TextBox 17"/>
          <p:cNvSpPr txBox="1"/>
          <p:nvPr/>
        </p:nvSpPr>
        <p:spPr>
          <a:xfrm>
            <a:off x="1241609" y="733336"/>
            <a:ext cx="891991" cy="707886"/>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PHF</a:t>
            </a:r>
            <a:r>
              <a:rPr lang="en-US" sz="1000" baseline="-24000" dirty="0">
                <a:latin typeface="Times New Roman" panose="02020603050405020304" pitchFamily="18" charset="0"/>
                <a:cs typeface="Times New Roman" panose="02020603050405020304" pitchFamily="18" charset="0"/>
              </a:rPr>
              <a:t>1 </a:t>
            </a:r>
            <a:r>
              <a:rPr lang="en-US" sz="1000" dirty="0">
                <a:latin typeface="Times New Roman" panose="02020603050405020304" pitchFamily="18" charset="0"/>
                <a:cs typeface="Times New Roman" panose="02020603050405020304" pitchFamily="18" charset="0"/>
              </a:rPr>
              <a:t>Trace 1</a:t>
            </a:r>
          </a:p>
          <a:p>
            <a:r>
              <a:rPr lang="en-US" sz="1000" dirty="0">
                <a:latin typeface="Times New Roman" panose="02020603050405020304" pitchFamily="18" charset="0"/>
                <a:cs typeface="Times New Roman" panose="02020603050405020304" pitchFamily="18" charset="0"/>
              </a:rPr>
              <a:t>PHF</a:t>
            </a:r>
            <a:r>
              <a:rPr lang="en-US" sz="1000" baseline="-24000" dirty="0">
                <a:latin typeface="Times New Roman" panose="02020603050405020304" pitchFamily="18" charset="0"/>
                <a:cs typeface="Times New Roman" panose="02020603050405020304" pitchFamily="18" charset="0"/>
              </a:rPr>
              <a:t>1 </a:t>
            </a:r>
            <a:r>
              <a:rPr lang="en-US" sz="1000" dirty="0">
                <a:latin typeface="Times New Roman" panose="02020603050405020304" pitchFamily="18" charset="0"/>
                <a:cs typeface="Times New Roman" panose="02020603050405020304" pitchFamily="18" charset="0"/>
              </a:rPr>
              <a:t>Trace 2</a:t>
            </a:r>
          </a:p>
          <a:p>
            <a:r>
              <a:rPr lang="en-US" sz="1000" dirty="0">
                <a:latin typeface="Times New Roman" panose="02020603050405020304" pitchFamily="18" charset="0"/>
                <a:cs typeface="Times New Roman" panose="02020603050405020304" pitchFamily="18" charset="0"/>
              </a:rPr>
              <a:t>…</a:t>
            </a:r>
          </a:p>
          <a:p>
            <a:r>
              <a:rPr lang="en-US" sz="1000" dirty="0">
                <a:latin typeface="Times New Roman" panose="02020603050405020304" pitchFamily="18" charset="0"/>
                <a:cs typeface="Times New Roman" panose="02020603050405020304" pitchFamily="18" charset="0"/>
              </a:rPr>
              <a:t>PHF</a:t>
            </a:r>
            <a:r>
              <a:rPr lang="en-US" sz="1000" baseline="-24000" dirty="0">
                <a:latin typeface="Times New Roman" panose="02020603050405020304" pitchFamily="18" charset="0"/>
                <a:cs typeface="Times New Roman" panose="02020603050405020304" pitchFamily="18" charset="0"/>
              </a:rPr>
              <a:t>1 </a:t>
            </a:r>
            <a:r>
              <a:rPr lang="en-US" sz="1000" dirty="0">
                <a:latin typeface="Times New Roman" panose="02020603050405020304" pitchFamily="18" charset="0"/>
                <a:cs typeface="Times New Roman" panose="02020603050405020304" pitchFamily="18" charset="0"/>
              </a:rPr>
              <a:t>Trace n</a:t>
            </a:r>
          </a:p>
        </p:txBody>
      </p:sp>
      <p:sp>
        <p:nvSpPr>
          <p:cNvPr id="26" name="TextBox 17"/>
          <p:cNvSpPr txBox="1"/>
          <p:nvPr/>
        </p:nvSpPr>
        <p:spPr>
          <a:xfrm>
            <a:off x="1295400" y="1328291"/>
            <a:ext cx="5334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a:t>
            </a:r>
          </a:p>
        </p:txBody>
      </p:sp>
      <p:sp>
        <p:nvSpPr>
          <p:cNvPr id="27" name="圆角矩形 65"/>
          <p:cNvSpPr/>
          <p:nvPr/>
        </p:nvSpPr>
        <p:spPr>
          <a:xfrm>
            <a:off x="4721771" y="647700"/>
            <a:ext cx="1005840" cy="798979"/>
          </a:xfrm>
          <a:prstGeom prst="roundRect">
            <a:avLst/>
          </a:prstGeom>
          <a:solidFill>
            <a:srgbClr val="FFFFFF"/>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28" name="椭圆 27"/>
          <p:cNvSpPr/>
          <p:nvPr/>
        </p:nvSpPr>
        <p:spPr>
          <a:xfrm>
            <a:off x="5103514" y="723900"/>
            <a:ext cx="218139" cy="234178"/>
          </a:xfrm>
          <a:prstGeom prst="ellipse">
            <a:avLst/>
          </a:prstGeom>
          <a:solidFill>
            <a:schemeClr val="bg1"/>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29" name="文本框 28"/>
          <p:cNvSpPr txBox="1"/>
          <p:nvPr/>
        </p:nvSpPr>
        <p:spPr>
          <a:xfrm>
            <a:off x="5102771" y="712688"/>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1200" dirty="0"/>
              <a:t> A</a:t>
            </a:r>
            <a:endParaRPr kumimoji="0" lang="zh-CN" altLang="en-US" sz="1200" b="0" i="0" u="none" strike="noStrike" cap="none" spc="0" normalizeH="0" baseline="0" dirty="0">
              <a:ln>
                <a:noFill/>
              </a:ln>
              <a:solidFill>
                <a:srgbClr val="292934"/>
              </a:solidFill>
              <a:effectLst/>
              <a:uFillTx/>
              <a:sym typeface="Arial"/>
            </a:endParaRPr>
          </a:p>
        </p:txBody>
      </p:sp>
      <p:sp>
        <p:nvSpPr>
          <p:cNvPr id="30" name="椭圆 29"/>
          <p:cNvSpPr/>
          <p:nvPr/>
        </p:nvSpPr>
        <p:spPr>
          <a:xfrm>
            <a:off x="5430723" y="1183624"/>
            <a:ext cx="218139" cy="234178"/>
          </a:xfrm>
          <a:prstGeom prst="ellipse">
            <a:avLst/>
          </a:prstGeom>
          <a:solidFill>
            <a:schemeClr val="bg1"/>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31" name="直接箭头连接符 30"/>
          <p:cNvCxnSpPr/>
          <p:nvPr/>
        </p:nvCxnSpPr>
        <p:spPr>
          <a:xfrm flipH="1">
            <a:off x="4962499" y="958078"/>
            <a:ext cx="195550" cy="259841"/>
          </a:xfrm>
          <a:prstGeom prst="straightConnector1">
            <a:avLst/>
          </a:prstGeom>
          <a:ln w="19050">
            <a:solidFill>
              <a:srgbClr val="C00000"/>
            </a:solidFill>
            <a:round/>
            <a:headEnd type="none" w="med" len="med"/>
            <a:tailEnd type="triangle" w="lg" len="med"/>
          </a:ln>
        </p:spPr>
      </p:cxnSp>
      <p:cxnSp>
        <p:nvCxnSpPr>
          <p:cNvPr id="32" name="直接箭头连接符 31"/>
          <p:cNvCxnSpPr/>
          <p:nvPr/>
        </p:nvCxnSpPr>
        <p:spPr>
          <a:xfrm flipV="1">
            <a:off x="4994445" y="1291535"/>
            <a:ext cx="436278" cy="9179"/>
          </a:xfrm>
          <a:prstGeom prst="straightConnector1">
            <a:avLst/>
          </a:prstGeom>
          <a:ln w="19050">
            <a:solidFill>
              <a:srgbClr val="C00000"/>
            </a:solidFill>
            <a:round/>
            <a:headEnd type="none" w="med" len="med"/>
            <a:tailEnd type="triangle" w="lg" len="med"/>
          </a:ln>
        </p:spPr>
      </p:cxnSp>
      <p:cxnSp>
        <p:nvCxnSpPr>
          <p:cNvPr id="33" name="直接箭头连接符 32"/>
          <p:cNvCxnSpPr/>
          <p:nvPr/>
        </p:nvCxnSpPr>
        <p:spPr>
          <a:xfrm>
            <a:off x="5267119" y="923783"/>
            <a:ext cx="222818" cy="259841"/>
          </a:xfrm>
          <a:prstGeom prst="straightConnector1">
            <a:avLst/>
          </a:prstGeom>
          <a:ln w="19050">
            <a:solidFill>
              <a:srgbClr val="C00000"/>
            </a:solidFill>
            <a:round/>
            <a:headEnd type="none" w="med" len="med"/>
            <a:tailEnd type="triangle" w="lg" len="med"/>
          </a:ln>
        </p:spPr>
      </p:cxnSp>
      <p:sp>
        <p:nvSpPr>
          <p:cNvPr id="34" name="文本框 33"/>
          <p:cNvSpPr txBox="1"/>
          <p:nvPr/>
        </p:nvSpPr>
        <p:spPr>
          <a:xfrm>
            <a:off x="5429980" y="1181100"/>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rgbClr val="292934"/>
                </a:solidFill>
                <a:effectLst/>
                <a:uFillTx/>
                <a:sym typeface="Arial"/>
              </a:rPr>
              <a:t>C</a:t>
            </a:r>
            <a:endParaRPr kumimoji="0" lang="zh-CN" altLang="en-US" sz="1200" b="0" i="0" u="none" strike="noStrike" cap="none" spc="0" normalizeH="0" baseline="0" dirty="0">
              <a:ln>
                <a:noFill/>
              </a:ln>
              <a:solidFill>
                <a:srgbClr val="292934"/>
              </a:solidFill>
              <a:effectLst/>
              <a:uFillTx/>
              <a:sym typeface="Arial"/>
            </a:endParaRPr>
          </a:p>
        </p:txBody>
      </p:sp>
      <p:sp>
        <p:nvSpPr>
          <p:cNvPr id="64" name="圆角矩形 101"/>
          <p:cNvSpPr/>
          <p:nvPr/>
        </p:nvSpPr>
        <p:spPr>
          <a:xfrm>
            <a:off x="4721771" y="1625292"/>
            <a:ext cx="1005840" cy="798979"/>
          </a:xfrm>
          <a:prstGeom prst="roundRect">
            <a:avLst/>
          </a:prstGeom>
          <a:solidFill>
            <a:srgbClr val="FFFFFF"/>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5" name="椭圆 64"/>
          <p:cNvSpPr/>
          <p:nvPr/>
        </p:nvSpPr>
        <p:spPr>
          <a:xfrm>
            <a:off x="5103514" y="1701492"/>
            <a:ext cx="218139" cy="234178"/>
          </a:xfrm>
          <a:prstGeom prst="ellipse">
            <a:avLst/>
          </a:prstGeom>
          <a:solidFill>
            <a:schemeClr val="bg1"/>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6" name="文本框 65"/>
          <p:cNvSpPr txBox="1"/>
          <p:nvPr/>
        </p:nvSpPr>
        <p:spPr>
          <a:xfrm>
            <a:off x="5102771" y="1690280"/>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1200" dirty="0"/>
              <a:t>U</a:t>
            </a:r>
            <a:endParaRPr kumimoji="0" lang="zh-CN" altLang="en-US" sz="1200" b="0" i="0" u="none" strike="noStrike" cap="none" spc="0" normalizeH="0" baseline="0" dirty="0">
              <a:ln>
                <a:noFill/>
              </a:ln>
              <a:solidFill>
                <a:srgbClr val="292934"/>
              </a:solidFill>
              <a:effectLst/>
              <a:uFillTx/>
              <a:sym typeface="Arial"/>
            </a:endParaRPr>
          </a:p>
        </p:txBody>
      </p:sp>
      <p:sp>
        <p:nvSpPr>
          <p:cNvPr id="67" name="椭圆 66"/>
          <p:cNvSpPr/>
          <p:nvPr/>
        </p:nvSpPr>
        <p:spPr>
          <a:xfrm>
            <a:off x="4852506" y="2098024"/>
            <a:ext cx="218139" cy="234178"/>
          </a:xfrm>
          <a:prstGeom prst="ellipse">
            <a:avLst/>
          </a:prstGeom>
          <a:solidFill>
            <a:schemeClr val="bg1"/>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8" name="椭圆 67"/>
          <p:cNvSpPr/>
          <p:nvPr/>
        </p:nvSpPr>
        <p:spPr>
          <a:xfrm>
            <a:off x="5506923" y="2098024"/>
            <a:ext cx="218139" cy="234178"/>
          </a:xfrm>
          <a:prstGeom prst="ellipse">
            <a:avLst/>
          </a:prstGeom>
          <a:solidFill>
            <a:schemeClr val="bg1"/>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69" name="直接箭头连接符 68"/>
          <p:cNvCxnSpPr>
            <a:endCxn id="67" idx="7"/>
          </p:cNvCxnSpPr>
          <p:nvPr/>
        </p:nvCxnSpPr>
        <p:spPr>
          <a:xfrm flipH="1">
            <a:off x="5038699" y="1967277"/>
            <a:ext cx="123645" cy="165042"/>
          </a:xfrm>
          <a:prstGeom prst="straightConnector1">
            <a:avLst/>
          </a:prstGeom>
          <a:ln w="19050">
            <a:solidFill>
              <a:srgbClr val="00B050"/>
            </a:solidFill>
            <a:round/>
            <a:headEnd type="none" w="med" len="med"/>
            <a:tailEnd type="triangle" w="lg" len="med"/>
          </a:ln>
        </p:spPr>
      </p:cxnSp>
      <p:cxnSp>
        <p:nvCxnSpPr>
          <p:cNvPr id="70" name="直接箭头连接符 69"/>
          <p:cNvCxnSpPr>
            <a:stCxn id="67" idx="6"/>
            <a:endCxn id="68" idx="2"/>
          </p:cNvCxnSpPr>
          <p:nvPr/>
        </p:nvCxnSpPr>
        <p:spPr>
          <a:xfrm>
            <a:off x="5070645" y="2215113"/>
            <a:ext cx="436278" cy="0"/>
          </a:xfrm>
          <a:prstGeom prst="straightConnector1">
            <a:avLst/>
          </a:prstGeom>
          <a:ln w="19050">
            <a:solidFill>
              <a:srgbClr val="00B050"/>
            </a:solidFill>
            <a:round/>
            <a:headEnd type="none" w="med" len="med"/>
            <a:tailEnd type="triangle" w="lg" len="med"/>
          </a:ln>
        </p:spPr>
      </p:cxnSp>
      <p:cxnSp>
        <p:nvCxnSpPr>
          <p:cNvPr id="71" name="直接箭头连接符 70"/>
          <p:cNvCxnSpPr/>
          <p:nvPr/>
        </p:nvCxnSpPr>
        <p:spPr>
          <a:xfrm>
            <a:off x="5363450" y="1950008"/>
            <a:ext cx="126487" cy="211208"/>
          </a:xfrm>
          <a:prstGeom prst="straightConnector1">
            <a:avLst/>
          </a:prstGeom>
          <a:ln w="19050">
            <a:solidFill>
              <a:srgbClr val="00B050"/>
            </a:solidFill>
            <a:round/>
            <a:headEnd type="none" w="med" len="med"/>
            <a:tailEnd type="triangle" w="lg" len="med"/>
          </a:ln>
        </p:spPr>
      </p:cxnSp>
      <p:sp>
        <p:nvSpPr>
          <p:cNvPr id="72" name="文本框 71"/>
          <p:cNvSpPr txBox="1"/>
          <p:nvPr/>
        </p:nvSpPr>
        <p:spPr>
          <a:xfrm>
            <a:off x="4797971" y="2095500"/>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1200" dirty="0"/>
              <a:t> V</a:t>
            </a:r>
            <a:endParaRPr kumimoji="0" lang="zh-CN" altLang="en-US" sz="1200" b="0" i="0" u="none" strike="noStrike" cap="none" spc="0" normalizeH="0" baseline="0" dirty="0">
              <a:ln>
                <a:noFill/>
              </a:ln>
              <a:solidFill>
                <a:srgbClr val="292934"/>
              </a:solidFill>
              <a:effectLst/>
              <a:uFillTx/>
              <a:sym typeface="Arial"/>
            </a:endParaRPr>
          </a:p>
        </p:txBody>
      </p:sp>
      <p:sp>
        <p:nvSpPr>
          <p:cNvPr id="73" name="文本框 72"/>
          <p:cNvSpPr txBox="1"/>
          <p:nvPr/>
        </p:nvSpPr>
        <p:spPr>
          <a:xfrm>
            <a:off x="5506180" y="2095500"/>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rgbClr val="292934"/>
                </a:solidFill>
                <a:effectLst/>
                <a:uFillTx/>
                <a:sym typeface="Arial"/>
              </a:rPr>
              <a:t>W</a:t>
            </a:r>
            <a:endParaRPr kumimoji="0" lang="zh-CN" altLang="en-US" sz="1200" b="0" i="0" u="none" strike="noStrike" cap="none" spc="0" normalizeH="0" baseline="0" dirty="0">
              <a:ln>
                <a:noFill/>
              </a:ln>
              <a:solidFill>
                <a:srgbClr val="292934"/>
              </a:solidFill>
              <a:effectLst/>
              <a:uFillTx/>
              <a:sym typeface="Arial"/>
            </a:endParaRPr>
          </a:p>
        </p:txBody>
      </p:sp>
      <p:sp>
        <p:nvSpPr>
          <p:cNvPr id="87" name="椭圆 86"/>
          <p:cNvSpPr/>
          <p:nvPr/>
        </p:nvSpPr>
        <p:spPr>
          <a:xfrm>
            <a:off x="4808432" y="1180644"/>
            <a:ext cx="218139" cy="234178"/>
          </a:xfrm>
          <a:prstGeom prst="ellipse">
            <a:avLst/>
          </a:prstGeom>
          <a:solidFill>
            <a:schemeClr val="bg1"/>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88" name="文本框 87"/>
          <p:cNvSpPr txBox="1"/>
          <p:nvPr/>
        </p:nvSpPr>
        <p:spPr>
          <a:xfrm>
            <a:off x="4797971" y="1169432"/>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1200" dirty="0"/>
              <a:t>B</a:t>
            </a:r>
            <a:endParaRPr kumimoji="0" lang="zh-CN" altLang="en-US" sz="1200" b="0" i="0" u="none" strike="noStrike" cap="none" spc="0" normalizeH="0" baseline="0" dirty="0">
              <a:ln>
                <a:noFill/>
              </a:ln>
              <a:solidFill>
                <a:srgbClr val="292934"/>
              </a:solidFill>
              <a:effectLst/>
              <a:uFillTx/>
              <a:sym typeface="Arial"/>
            </a:endParaRPr>
          </a:p>
        </p:txBody>
      </p:sp>
      <p:sp>
        <p:nvSpPr>
          <p:cNvPr id="90" name="TextBox 17"/>
          <p:cNvSpPr txBox="1"/>
          <p:nvPr/>
        </p:nvSpPr>
        <p:spPr>
          <a:xfrm>
            <a:off x="4949555" y="1363680"/>
            <a:ext cx="820241" cy="307777"/>
          </a:xfrm>
          <a:prstGeom prst="rect">
            <a:avLst/>
          </a:prstGeom>
          <a:noFill/>
          <a:ln>
            <a:noFill/>
          </a:ln>
        </p:spPr>
        <p:txBody>
          <a:bodyPr wrap="square" rtlCol="0">
            <a:spAutoFit/>
          </a:bodyPr>
          <a:lstStyle>
            <a:defPPr>
              <a:defRPr lang="en-US"/>
            </a:defPPr>
            <a:lvl1pPr>
              <a:defRPr sz="1400" b="1">
                <a:latin typeface="Times New Roman" panose="02020603050405020304" pitchFamily="18" charset="0"/>
                <a:cs typeface="Times New Roman" panose="02020603050405020304" pitchFamily="18" charset="0"/>
              </a:defRPr>
            </a:lvl1pPr>
          </a:lstStyle>
          <a:p>
            <a:r>
              <a:rPr lang="en-US" dirty="0"/>
              <a:t>…</a:t>
            </a:r>
          </a:p>
        </p:txBody>
      </p:sp>
      <p:sp>
        <p:nvSpPr>
          <p:cNvPr id="2" name="箭头: 右 1"/>
          <p:cNvSpPr/>
          <p:nvPr/>
        </p:nvSpPr>
        <p:spPr bwMode="auto">
          <a:xfrm>
            <a:off x="2164080" y="988488"/>
            <a:ext cx="2560320" cy="190379"/>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1" name="箭头: 右 100"/>
          <p:cNvSpPr/>
          <p:nvPr/>
        </p:nvSpPr>
        <p:spPr bwMode="auto">
          <a:xfrm>
            <a:off x="2164080" y="1950008"/>
            <a:ext cx="2560320" cy="208341"/>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2" name="TextBox 59"/>
          <p:cNvSpPr txBox="1"/>
          <p:nvPr/>
        </p:nvSpPr>
        <p:spPr>
          <a:xfrm>
            <a:off x="5943600" y="2628900"/>
            <a:ext cx="1789433" cy="692497"/>
          </a:xfrm>
          <a:prstGeom prst="rect">
            <a:avLst/>
          </a:prstGeom>
          <a:solidFill>
            <a:schemeClr val="accent4">
              <a:lumMod val="40000"/>
              <a:lumOff val="60000"/>
            </a:schemeClr>
          </a:solidFill>
          <a:ln>
            <a:solidFill>
              <a:srgbClr val="214FCF"/>
            </a:solidFill>
          </a:ln>
        </p:spPr>
        <p:txBody>
          <a:bodyPr wrap="square" rtlCol="0">
            <a:spAutoFit/>
          </a:bodyPr>
          <a:lstStyle/>
          <a:p>
            <a:pPr algn="ctr"/>
            <a:r>
              <a:rPr lang="en-US" sz="1300" dirty="0">
                <a:latin typeface="Times New Roman" panose="02020603050405020304" pitchFamily="18" charset="0"/>
                <a:cs typeface="Times New Roman" panose="02020603050405020304" pitchFamily="18" charset="0"/>
              </a:rPr>
              <a:t>Classifier signatures for </a:t>
            </a:r>
            <a:r>
              <a:rPr lang="en-US" sz="1300" b="1" dirty="0">
                <a:latin typeface="Times New Roman" panose="02020603050405020304" pitchFamily="18" charset="0"/>
                <a:cs typeface="Times New Roman" panose="02020603050405020304" pitchFamily="18" charset="0"/>
              </a:rPr>
              <a:t>differentiating benign from malicious</a:t>
            </a:r>
          </a:p>
        </p:txBody>
      </p:sp>
      <p:sp>
        <p:nvSpPr>
          <p:cNvPr id="110" name="右大括号 124"/>
          <p:cNvSpPr/>
          <p:nvPr/>
        </p:nvSpPr>
        <p:spPr>
          <a:xfrm>
            <a:off x="5811593" y="721668"/>
            <a:ext cx="247673" cy="1523999"/>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sp>
        <p:nvSpPr>
          <p:cNvPr id="111" name="TextBox 59"/>
          <p:cNvSpPr txBox="1"/>
          <p:nvPr/>
        </p:nvSpPr>
        <p:spPr>
          <a:xfrm>
            <a:off x="6071570" y="1102668"/>
            <a:ext cx="1661463" cy="692497"/>
          </a:xfrm>
          <a:prstGeom prst="rect">
            <a:avLst/>
          </a:prstGeom>
          <a:solidFill>
            <a:srgbClr val="9BDBFF"/>
          </a:solidFill>
          <a:ln>
            <a:solidFill>
              <a:srgbClr val="214FCF"/>
            </a:solidFill>
          </a:ln>
        </p:spPr>
        <p:txBody>
          <a:bodyPr wrap="square" rtlCol="0">
            <a:spAutoFit/>
          </a:bodyPr>
          <a:lstStyle>
            <a:defPPr>
              <a:defRPr lang="en-US"/>
            </a:defPPr>
            <a:lvl1pPr algn="ctr">
              <a:defRPr sz="1800">
                <a:latin typeface="Times New Roman" panose="02020603050405020304" pitchFamily="18" charset="0"/>
                <a:cs typeface="Times New Roman" panose="02020603050405020304" pitchFamily="18" charset="0"/>
              </a:defRPr>
            </a:lvl1pPr>
          </a:lstStyle>
          <a:p>
            <a:r>
              <a:rPr lang="en-US" sz="1300" dirty="0"/>
              <a:t>Signatures for each PHF, for </a:t>
            </a:r>
            <a:r>
              <a:rPr lang="en-US" sz="1300" b="1" dirty="0"/>
              <a:t>determining the functionality</a:t>
            </a:r>
          </a:p>
        </p:txBody>
      </p:sp>
      <p:sp>
        <p:nvSpPr>
          <p:cNvPr id="115" name="右大括号 124"/>
          <p:cNvSpPr/>
          <p:nvPr/>
        </p:nvSpPr>
        <p:spPr>
          <a:xfrm>
            <a:off x="7690848" y="1266884"/>
            <a:ext cx="231920" cy="1573591"/>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sp>
        <p:nvSpPr>
          <p:cNvPr id="116" name="TextBox 59"/>
          <p:cNvSpPr txBox="1"/>
          <p:nvPr/>
        </p:nvSpPr>
        <p:spPr>
          <a:xfrm>
            <a:off x="7935072" y="1485900"/>
            <a:ext cx="1132728" cy="1384995"/>
          </a:xfrm>
          <a:prstGeom prst="rect">
            <a:avLst/>
          </a:prstGeom>
          <a:solidFill>
            <a:srgbClr val="FFFF00"/>
          </a:solidFill>
          <a:ln>
            <a:solidFill>
              <a:srgbClr val="214FCF"/>
            </a:solidFill>
          </a:ln>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Module 1: </a:t>
            </a:r>
            <a:r>
              <a:rPr lang="en-US" sz="1400" dirty="0">
                <a:latin typeface="Times New Roman" panose="02020603050405020304" pitchFamily="18" charset="0"/>
                <a:cs typeface="Times New Roman" panose="02020603050405020304" pitchFamily="18" charset="0"/>
              </a:rPr>
              <a:t>Traces based signature generation system (offline)</a:t>
            </a:r>
          </a:p>
        </p:txBody>
      </p:sp>
      <p:sp>
        <p:nvSpPr>
          <p:cNvPr id="117" name="TextBox 59"/>
          <p:cNvSpPr txBox="1"/>
          <p:nvPr/>
        </p:nvSpPr>
        <p:spPr>
          <a:xfrm>
            <a:off x="91440" y="2705100"/>
            <a:ext cx="822960" cy="731520"/>
          </a:xfrm>
          <a:prstGeom prst="rect">
            <a:avLst/>
          </a:prstGeom>
          <a:solidFill>
            <a:schemeClr val="accent4">
              <a:lumMod val="40000"/>
              <a:lumOff val="60000"/>
            </a:schemeClr>
          </a:solidFill>
          <a:ln w="19050">
            <a:solidFill>
              <a:srgbClr val="214FCF"/>
            </a:solidFill>
          </a:ln>
        </p:spPr>
        <p:txBody>
          <a:bodyPr wrap="square" rtlCol="0">
            <a:spAutoFit/>
          </a:bodyPr>
          <a:lstStyle>
            <a:defPPr>
              <a:defRPr lang="en-US"/>
            </a:defPPr>
            <a:lvl1pPr algn="ctr">
              <a:defRPr sz="1800">
                <a:latin typeface="Times New Roman" panose="02020603050405020304" pitchFamily="18" charset="0"/>
                <a:cs typeface="Times New Roman" panose="02020603050405020304" pitchFamily="18" charset="0"/>
              </a:defRPr>
            </a:lvl1pPr>
          </a:lstStyle>
          <a:p>
            <a:endParaRPr lang="en-US" sz="1200" dirty="0"/>
          </a:p>
          <a:p>
            <a:r>
              <a:rPr lang="en-US" sz="1200" dirty="0"/>
              <a:t>Benign traces</a:t>
            </a:r>
          </a:p>
        </p:txBody>
      </p:sp>
      <p:cxnSp>
        <p:nvCxnSpPr>
          <p:cNvPr id="119" name="直接连接符 118"/>
          <p:cNvCxnSpPr/>
          <p:nvPr/>
        </p:nvCxnSpPr>
        <p:spPr bwMode="auto">
          <a:xfrm flipV="1">
            <a:off x="152400" y="2476500"/>
            <a:ext cx="7543800" cy="76200"/>
          </a:xfrm>
          <a:prstGeom prst="line">
            <a:avLst/>
          </a:prstGeom>
          <a:noFill/>
          <a:ln w="19050" cap="flat"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0" name="TextBox 59"/>
          <p:cNvSpPr txBox="1"/>
          <p:nvPr/>
        </p:nvSpPr>
        <p:spPr>
          <a:xfrm>
            <a:off x="91440" y="1257300"/>
            <a:ext cx="822960" cy="731520"/>
          </a:xfrm>
          <a:prstGeom prst="rect">
            <a:avLst/>
          </a:prstGeom>
          <a:solidFill>
            <a:schemeClr val="accent4">
              <a:lumMod val="40000"/>
              <a:lumOff val="60000"/>
            </a:schemeClr>
          </a:solidFill>
          <a:ln w="19050">
            <a:solidFill>
              <a:srgbClr val="214FCF"/>
            </a:solidFill>
          </a:ln>
        </p:spPr>
        <p:txBody>
          <a:bodyPr wrap="square" rtlCol="0">
            <a:spAutoFit/>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RAT traces</a:t>
            </a:r>
          </a:p>
        </p:txBody>
      </p:sp>
      <p:sp>
        <p:nvSpPr>
          <p:cNvPr id="122" name="箭头: 右 121"/>
          <p:cNvSpPr/>
          <p:nvPr/>
        </p:nvSpPr>
        <p:spPr bwMode="auto">
          <a:xfrm>
            <a:off x="3048000" y="2955923"/>
            <a:ext cx="914400" cy="165419"/>
          </a:xfrm>
          <a:prstGeom prst="rightArrow">
            <a:avLst/>
          </a:prstGeom>
          <a:solidFill>
            <a:schemeClr val="accent4">
              <a:lumMod val="40000"/>
              <a:lumOff val="60000"/>
            </a:schemeClr>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13" name="TextBox 59"/>
          <p:cNvSpPr txBox="1"/>
          <p:nvPr/>
        </p:nvSpPr>
        <p:spPr>
          <a:xfrm>
            <a:off x="1990459" y="2705100"/>
            <a:ext cx="1280789" cy="523220"/>
          </a:xfrm>
          <a:prstGeom prst="rect">
            <a:avLst/>
          </a:prstGeom>
          <a:solidFill>
            <a:schemeClr val="accent4">
              <a:lumMod val="40000"/>
              <a:lumOff val="60000"/>
            </a:schemeClr>
          </a:solidFill>
          <a:ln>
            <a:solidFill>
              <a:srgbClr val="214FCF"/>
            </a:solidFill>
          </a:ln>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Characteristic analysis</a:t>
            </a:r>
          </a:p>
        </p:txBody>
      </p:sp>
      <p:sp>
        <p:nvSpPr>
          <p:cNvPr id="131" name="TextBox 59"/>
          <p:cNvSpPr txBox="1"/>
          <p:nvPr/>
        </p:nvSpPr>
        <p:spPr>
          <a:xfrm>
            <a:off x="2361911" y="687169"/>
            <a:ext cx="1981489" cy="646331"/>
          </a:xfrm>
          <a:prstGeom prst="rect">
            <a:avLst/>
          </a:prstGeom>
          <a:solidFill>
            <a:schemeClr val="bg1"/>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Self-repeated gadgets identification and correlation analysis</a:t>
            </a:r>
          </a:p>
        </p:txBody>
      </p:sp>
      <p:sp>
        <p:nvSpPr>
          <p:cNvPr id="132" name="TextBox 59"/>
          <p:cNvSpPr txBox="1"/>
          <p:nvPr/>
        </p:nvSpPr>
        <p:spPr>
          <a:xfrm>
            <a:off x="2361911" y="1798648"/>
            <a:ext cx="1981489" cy="461665"/>
          </a:xfrm>
          <a:prstGeom prst="rect">
            <a:avLst/>
          </a:prstGeom>
          <a:solidFill>
            <a:schemeClr val="bg1"/>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Gadgets identification and correlation analysis</a:t>
            </a:r>
          </a:p>
        </p:txBody>
      </p:sp>
      <p:sp>
        <p:nvSpPr>
          <p:cNvPr id="134" name="TextBox 17"/>
          <p:cNvSpPr txBox="1"/>
          <p:nvPr/>
        </p:nvSpPr>
        <p:spPr>
          <a:xfrm>
            <a:off x="5312596" y="681080"/>
            <a:ext cx="475975" cy="230832"/>
          </a:xfrm>
          <a:prstGeom prst="rect">
            <a:avLst/>
          </a:prstGeom>
          <a:noFill/>
        </p:spPr>
        <p:txBody>
          <a:bodyPr wrap="square" rtlCol="0">
            <a:spAutoFit/>
          </a:bodyPr>
          <a:lstStyle/>
          <a:p>
            <a:r>
              <a:rPr lang="en-US" sz="900" b="1" dirty="0">
                <a:latin typeface="Times New Roman" panose="02020603050405020304" pitchFamily="18" charset="0"/>
                <a:cs typeface="Times New Roman" panose="02020603050405020304" pitchFamily="18" charset="0"/>
              </a:rPr>
              <a:t>PHF</a:t>
            </a:r>
            <a:r>
              <a:rPr lang="en-US" sz="900" b="1" baseline="-25000" dirty="0">
                <a:latin typeface="Times New Roman" panose="02020603050405020304" pitchFamily="18" charset="0"/>
                <a:cs typeface="Times New Roman" panose="02020603050405020304" pitchFamily="18" charset="0"/>
              </a:rPr>
              <a:t>1</a:t>
            </a:r>
          </a:p>
        </p:txBody>
      </p:sp>
      <p:sp>
        <p:nvSpPr>
          <p:cNvPr id="135" name="TextBox 17"/>
          <p:cNvSpPr txBox="1"/>
          <p:nvPr/>
        </p:nvSpPr>
        <p:spPr>
          <a:xfrm>
            <a:off x="5312596" y="1595257"/>
            <a:ext cx="475975" cy="230832"/>
          </a:xfrm>
          <a:prstGeom prst="rect">
            <a:avLst/>
          </a:prstGeom>
          <a:noFill/>
        </p:spPr>
        <p:txBody>
          <a:bodyPr wrap="square" rtlCol="0">
            <a:spAutoFit/>
          </a:bodyPr>
          <a:lstStyle/>
          <a:p>
            <a:r>
              <a:rPr lang="en-US" sz="900" b="1" dirty="0" err="1">
                <a:latin typeface="Times New Roman" panose="02020603050405020304" pitchFamily="18" charset="0"/>
                <a:cs typeface="Times New Roman" panose="02020603050405020304" pitchFamily="18" charset="0"/>
              </a:rPr>
              <a:t>PHF</a:t>
            </a:r>
            <a:r>
              <a:rPr lang="en-US" sz="900" b="1" baseline="-25000" dirty="0" err="1">
                <a:latin typeface="Times New Roman" panose="02020603050405020304" pitchFamily="18" charset="0"/>
                <a:cs typeface="Times New Roman" panose="02020603050405020304" pitchFamily="18" charset="0"/>
              </a:rPr>
              <a:t>m</a:t>
            </a:r>
            <a:endParaRPr lang="en-US" sz="900" b="1" baseline="-25000" dirty="0">
              <a:latin typeface="Times New Roman" panose="02020603050405020304" pitchFamily="18" charset="0"/>
              <a:cs typeface="Times New Roman" panose="02020603050405020304" pitchFamily="18" charset="0"/>
            </a:endParaRPr>
          </a:p>
        </p:txBody>
      </p:sp>
      <p:sp>
        <p:nvSpPr>
          <p:cNvPr id="136" name="文本框 135"/>
          <p:cNvSpPr txBox="1"/>
          <p:nvPr/>
        </p:nvSpPr>
        <p:spPr>
          <a:xfrm>
            <a:off x="5975118" y="62925"/>
            <a:ext cx="2940282" cy="584775"/>
          </a:xfrm>
          <a:prstGeom prst="rect">
            <a:avLst/>
          </a:prstGeom>
          <a:noFill/>
          <a:ln>
            <a:solidFill>
              <a:srgbClr val="FF0000"/>
            </a:solidFill>
          </a:ln>
        </p:spPr>
        <p:txBody>
          <a:bodyPr wrap="square" rtlCol="0">
            <a:spAutoFit/>
          </a:bodyPr>
          <a:lstStyle/>
          <a:p>
            <a:pPr algn="ctr"/>
            <a:r>
              <a:rPr lang="en-US" altLang="zh-CN" sz="1600" dirty="0">
                <a:solidFill>
                  <a:srgbClr val="FF0000"/>
                </a:solidFill>
                <a:latin typeface="Arial" charset="0"/>
                <a:cs typeface="Arial" charset="0"/>
              </a:rPr>
              <a:t>S</a:t>
            </a:r>
            <a:r>
              <a:rPr lang="en-US" sz="1600" dirty="0">
                <a:solidFill>
                  <a:srgbClr val="FF0000"/>
                </a:solidFill>
                <a:latin typeface="Arial" charset="0"/>
                <a:cs typeface="Arial" charset="0"/>
              </a:rPr>
              <a:t>upervised learning</a:t>
            </a:r>
            <a:endParaRPr lang="en-US" altLang="zh-CN" sz="1600" kern="0" dirty="0">
              <a:solidFill>
                <a:srgbClr val="FF0000"/>
              </a:solidFill>
            </a:endParaRPr>
          </a:p>
          <a:p>
            <a:pPr algn="ctr"/>
            <a:r>
              <a:rPr lang="en-US" altLang="zh-CN" sz="1600" kern="0" dirty="0">
                <a:solidFill>
                  <a:srgbClr val="FF0000"/>
                </a:solidFill>
              </a:rPr>
              <a:t>Training data with ground truth</a:t>
            </a:r>
            <a:endParaRPr lang="zh-CN" altLang="en-US" sz="1600" kern="0" dirty="0">
              <a:solidFill>
                <a:srgbClr val="FF0000"/>
              </a:solidFill>
            </a:endParaRPr>
          </a:p>
        </p:txBody>
      </p:sp>
      <p:sp>
        <p:nvSpPr>
          <p:cNvPr id="140" name="矩形 139"/>
          <p:cNvSpPr/>
          <p:nvPr/>
        </p:nvSpPr>
        <p:spPr bwMode="auto">
          <a:xfrm>
            <a:off x="3985727" y="2626231"/>
            <a:ext cx="1348273" cy="853877"/>
          </a:xfrm>
          <a:prstGeom prst="rec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37" name="TextBox 59"/>
          <p:cNvSpPr txBox="1"/>
          <p:nvPr/>
        </p:nvSpPr>
        <p:spPr>
          <a:xfrm>
            <a:off x="3985727" y="2610304"/>
            <a:ext cx="1334975" cy="461665"/>
          </a:xfrm>
          <a:prstGeom prst="rect">
            <a:avLst/>
          </a:prstGeom>
          <a:solidFill>
            <a:schemeClr val="accent4">
              <a:lumMod val="40000"/>
              <a:lumOff val="60000"/>
            </a:schemeClr>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Feature generation &amp; selection</a:t>
            </a:r>
          </a:p>
        </p:txBody>
      </p:sp>
      <p:sp>
        <p:nvSpPr>
          <p:cNvPr id="138" name="箭头: 右 137"/>
          <p:cNvSpPr/>
          <p:nvPr/>
        </p:nvSpPr>
        <p:spPr bwMode="auto">
          <a:xfrm>
            <a:off x="5334000" y="3681242"/>
            <a:ext cx="388620" cy="159676"/>
          </a:xfrm>
          <a:prstGeom prst="rightArrow">
            <a:avLst/>
          </a:prstGeom>
          <a:noFill/>
          <a:ln w="12700">
            <a:solidFill>
              <a:srgbClr val="221F1F"/>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39" name="TextBox 59"/>
          <p:cNvSpPr txBox="1"/>
          <p:nvPr/>
        </p:nvSpPr>
        <p:spPr>
          <a:xfrm>
            <a:off x="3985728" y="3018443"/>
            <a:ext cx="1334974" cy="461665"/>
          </a:xfrm>
          <a:prstGeom prst="rect">
            <a:avLst/>
          </a:prstGeom>
          <a:solidFill>
            <a:schemeClr val="accent4">
              <a:lumMod val="40000"/>
              <a:lumOff val="60000"/>
            </a:schemeClr>
          </a:solidFill>
          <a:ln>
            <a:solidFill>
              <a:srgbClr val="214FCF"/>
            </a:solidFill>
          </a:ln>
        </p:spPr>
        <p:txBody>
          <a:bodyPr wrap="square" rtlCol="0">
            <a:spAutoFit/>
          </a:bodyPr>
          <a:lstStyle>
            <a:defPPr>
              <a:defRPr lang="en-US"/>
            </a:defPPr>
            <a:lvl1pPr algn="ctr">
              <a:defRPr>
                <a:latin typeface="Times New Roman" panose="02020603050405020304" pitchFamily="18" charset="0"/>
                <a:cs typeface="Times New Roman" panose="02020603050405020304" pitchFamily="18" charset="0"/>
              </a:defRPr>
            </a:lvl1pPr>
          </a:lstStyle>
          <a:p>
            <a:r>
              <a:rPr lang="en-US" dirty="0"/>
              <a:t>Supervised learning</a:t>
            </a:r>
          </a:p>
        </p:txBody>
      </p:sp>
      <p:sp>
        <p:nvSpPr>
          <p:cNvPr id="60" name="矩形 59"/>
          <p:cNvSpPr/>
          <p:nvPr/>
        </p:nvSpPr>
        <p:spPr>
          <a:xfrm>
            <a:off x="1272990" y="1648034"/>
            <a:ext cx="777240" cy="640080"/>
          </a:xfrm>
          <a:prstGeom prst="rect">
            <a:avLst/>
          </a:prstGeom>
          <a:solidFill>
            <a:srgbClr val="FFFFFF"/>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1" name="TextBox 17"/>
          <p:cNvSpPr txBox="1"/>
          <p:nvPr/>
        </p:nvSpPr>
        <p:spPr>
          <a:xfrm>
            <a:off x="1219200" y="1613982"/>
            <a:ext cx="891991" cy="707886"/>
          </a:xfrm>
          <a:prstGeom prst="rect">
            <a:avLst/>
          </a:prstGeom>
          <a:noFill/>
        </p:spPr>
        <p:txBody>
          <a:bodyPr wrap="square" rtlCol="0">
            <a:spAutoFit/>
          </a:bodyPr>
          <a:lstStyle/>
          <a:p>
            <a:r>
              <a:rPr lang="en-US" sz="1000" dirty="0" err="1">
                <a:latin typeface="Times New Roman" panose="02020603050405020304" pitchFamily="18" charset="0"/>
                <a:cs typeface="Times New Roman" panose="02020603050405020304" pitchFamily="18" charset="0"/>
              </a:rPr>
              <a:t>PHF</a:t>
            </a:r>
            <a:r>
              <a:rPr lang="en-US" sz="1000" baseline="-24000" dirty="0" err="1">
                <a:latin typeface="Times New Roman" panose="02020603050405020304" pitchFamily="18" charset="0"/>
                <a:cs typeface="Times New Roman" panose="02020603050405020304" pitchFamily="18" charset="0"/>
              </a:rPr>
              <a:t>m</a:t>
            </a:r>
            <a:r>
              <a:rPr lang="en-US" sz="1000" dirty="0" err="1">
                <a:latin typeface="Times New Roman" panose="02020603050405020304" pitchFamily="18" charset="0"/>
                <a:cs typeface="Times New Roman" panose="02020603050405020304" pitchFamily="18" charset="0"/>
              </a:rPr>
              <a:t>Trace</a:t>
            </a:r>
            <a:r>
              <a:rPr lang="en-US" sz="1000" dirty="0">
                <a:latin typeface="Times New Roman" panose="02020603050405020304" pitchFamily="18" charset="0"/>
                <a:cs typeface="Times New Roman" panose="02020603050405020304" pitchFamily="18" charset="0"/>
              </a:rPr>
              <a:t> 1</a:t>
            </a:r>
          </a:p>
          <a:p>
            <a:r>
              <a:rPr lang="en-US" sz="1000" dirty="0" err="1">
                <a:latin typeface="Times New Roman" panose="02020603050405020304" pitchFamily="18" charset="0"/>
                <a:cs typeface="Times New Roman" panose="02020603050405020304" pitchFamily="18" charset="0"/>
              </a:rPr>
              <a:t>PHF</a:t>
            </a:r>
            <a:r>
              <a:rPr lang="en-US" sz="1000" baseline="-24000" dirty="0" err="1">
                <a:latin typeface="Times New Roman" panose="02020603050405020304" pitchFamily="18" charset="0"/>
                <a:cs typeface="Times New Roman" panose="02020603050405020304" pitchFamily="18" charset="0"/>
              </a:rPr>
              <a:t>m</a:t>
            </a:r>
            <a:r>
              <a:rPr lang="en-US" sz="1000" dirty="0" err="1">
                <a:latin typeface="Times New Roman" panose="02020603050405020304" pitchFamily="18" charset="0"/>
                <a:cs typeface="Times New Roman" panose="02020603050405020304" pitchFamily="18" charset="0"/>
              </a:rPr>
              <a:t>Trace</a:t>
            </a:r>
            <a:r>
              <a:rPr lang="en-US" sz="1000" dirty="0">
                <a:latin typeface="Times New Roman" panose="02020603050405020304" pitchFamily="18" charset="0"/>
                <a:cs typeface="Times New Roman" panose="02020603050405020304" pitchFamily="18" charset="0"/>
              </a:rPr>
              <a:t> 2</a:t>
            </a:r>
          </a:p>
          <a:p>
            <a:r>
              <a:rPr lang="en-US" sz="1000" dirty="0">
                <a:latin typeface="Times New Roman" panose="02020603050405020304" pitchFamily="18" charset="0"/>
                <a:cs typeface="Times New Roman" panose="02020603050405020304" pitchFamily="18" charset="0"/>
              </a:rPr>
              <a:t>…</a:t>
            </a:r>
          </a:p>
          <a:p>
            <a:r>
              <a:rPr lang="en-US" sz="1000" dirty="0" err="1">
                <a:latin typeface="Times New Roman" panose="02020603050405020304" pitchFamily="18" charset="0"/>
                <a:cs typeface="Times New Roman" panose="02020603050405020304" pitchFamily="18" charset="0"/>
              </a:rPr>
              <a:t>PHF</a:t>
            </a:r>
            <a:r>
              <a:rPr lang="en-US" sz="1000" baseline="-24000" dirty="0" err="1">
                <a:latin typeface="Times New Roman" panose="02020603050405020304" pitchFamily="18" charset="0"/>
                <a:cs typeface="Times New Roman" panose="02020603050405020304" pitchFamily="18" charset="0"/>
              </a:rPr>
              <a:t>m</a:t>
            </a:r>
            <a:r>
              <a:rPr lang="en-US" sz="1000" baseline="-24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Trace n</a:t>
            </a:r>
          </a:p>
        </p:txBody>
      </p:sp>
      <p:cxnSp>
        <p:nvCxnSpPr>
          <p:cNvPr id="4" name="直接连接符 3"/>
          <p:cNvCxnSpPr/>
          <p:nvPr/>
        </p:nvCxnSpPr>
        <p:spPr bwMode="auto">
          <a:xfrm>
            <a:off x="-76200" y="3543300"/>
            <a:ext cx="9220200" cy="0"/>
          </a:xfrm>
          <a:prstGeom prst="line">
            <a:avLst/>
          </a:prstGeom>
          <a:noFill/>
          <a:ln w="19050" cap="flat" cmpd="sng" algn="ctr">
            <a:solidFill>
              <a:srgbClr val="221F1F"/>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4" name="TextBox 59"/>
          <p:cNvSpPr txBox="1"/>
          <p:nvPr/>
        </p:nvSpPr>
        <p:spPr>
          <a:xfrm>
            <a:off x="7935072" y="3661967"/>
            <a:ext cx="1132728" cy="1169551"/>
          </a:xfrm>
          <a:prstGeom prst="rect">
            <a:avLst/>
          </a:prstGeom>
          <a:solidFill>
            <a:srgbClr val="FFFF00"/>
          </a:solidFill>
          <a:ln>
            <a:solidFill>
              <a:srgbClr val="214FCF"/>
            </a:solidFill>
          </a:ln>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Module 2: </a:t>
            </a:r>
            <a:r>
              <a:rPr lang="en-US" sz="1400" dirty="0">
                <a:latin typeface="Times New Roman" panose="02020603050405020304" pitchFamily="18" charset="0"/>
                <a:cs typeface="Times New Roman" panose="02020603050405020304" pitchFamily="18" charset="0"/>
              </a:rPr>
              <a:t>Real-time RAT detection system</a:t>
            </a:r>
          </a:p>
        </p:txBody>
      </p:sp>
      <p:sp>
        <p:nvSpPr>
          <p:cNvPr id="75" name="流程图: 文档 74"/>
          <p:cNvSpPr/>
          <p:nvPr/>
        </p:nvSpPr>
        <p:spPr bwMode="auto">
          <a:xfrm>
            <a:off x="152400" y="3840918"/>
            <a:ext cx="1905000" cy="1378782"/>
          </a:xfrm>
          <a:prstGeom prst="flowChartDocument">
            <a:avLst/>
          </a:prstGeom>
          <a:noFill/>
          <a:ln w="28575">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endParaRPr>
          </a:p>
        </p:txBody>
      </p:sp>
      <p:sp>
        <p:nvSpPr>
          <p:cNvPr id="76" name="文本框 75"/>
          <p:cNvSpPr txBox="1"/>
          <p:nvPr/>
        </p:nvSpPr>
        <p:spPr>
          <a:xfrm>
            <a:off x="145498" y="3771900"/>
            <a:ext cx="1911902" cy="1415772"/>
          </a:xfrm>
          <a:prstGeom prst="rect">
            <a:avLst/>
          </a:prstGeom>
          <a:noFill/>
        </p:spPr>
        <p:txBody>
          <a:bodyPr wrap="square" rtlCol="0">
            <a:spAutoFit/>
          </a:bodyPr>
          <a:lstStyle/>
          <a:p>
            <a:r>
              <a:rPr lang="en-US" altLang="en-US" sz="1300" b="1" u="sng" dirty="0">
                <a:latin typeface="Times New Roman" panose="02020603050405020304" pitchFamily="18" charset="0"/>
                <a:ea typeface="Arial"/>
                <a:cs typeface="Times New Roman" panose="02020603050405020304" pitchFamily="18" charset="0"/>
              </a:rPr>
              <a:t>System call traces</a:t>
            </a:r>
          </a:p>
          <a:p>
            <a:r>
              <a:rPr lang="en-US" dirty="0" err="1">
                <a:solidFill>
                  <a:srgbClr val="FF0000"/>
                </a:solidFill>
                <a:latin typeface="Times New Roman" panose="02020603050405020304" pitchFamily="18" charset="0"/>
                <a:cs typeface="Times New Roman" panose="02020603050405020304" pitchFamily="18" charset="0"/>
              </a:rPr>
              <a:t>NtGdiCreateCompatibleDC</a:t>
            </a:r>
            <a:endParaRPr lang="en-US" dirty="0">
              <a:solidFill>
                <a:srgbClr val="FF0000"/>
              </a:solidFill>
              <a:latin typeface="Times New Roman" panose="02020603050405020304" pitchFamily="18" charset="0"/>
              <a:cs typeface="Times New Roman" panose="02020603050405020304" pitchFamily="18" charset="0"/>
            </a:endParaRPr>
          </a:p>
          <a:p>
            <a:r>
              <a:rPr lang="en-US" dirty="0" err="1">
                <a:solidFill>
                  <a:srgbClr val="FF0000"/>
                </a:solidFill>
                <a:latin typeface="Times New Roman" panose="02020603050405020304" pitchFamily="18" charset="0"/>
                <a:cs typeface="Times New Roman" panose="02020603050405020304" pitchFamily="18" charset="0"/>
              </a:rPr>
              <a:t>NtGdiBitBlt</a:t>
            </a:r>
            <a:endParaRPr lang="en-US" dirty="0">
              <a:solidFill>
                <a:srgbClr val="FF0000"/>
              </a:solidFill>
              <a:latin typeface="Times New Roman" panose="02020603050405020304" pitchFamily="18" charset="0"/>
              <a:cs typeface="Times New Roman" panose="02020603050405020304" pitchFamily="18" charset="0"/>
            </a:endParaRPr>
          </a:p>
          <a:p>
            <a:r>
              <a:rPr lang="en-US" altLang="en-US" dirty="0" err="1">
                <a:solidFill>
                  <a:srgbClr val="214FCF"/>
                </a:solidFill>
                <a:latin typeface="Times New Roman" panose="02020603050405020304" pitchFamily="18" charset="0"/>
                <a:ea typeface="Arial"/>
                <a:cs typeface="Times New Roman" panose="02020603050405020304" pitchFamily="18" charset="0"/>
              </a:rPr>
              <a:t>NtCreateSection</a:t>
            </a:r>
            <a:endParaRPr lang="en-US" altLang="en-US" dirty="0">
              <a:solidFill>
                <a:srgbClr val="214FCF"/>
              </a:solidFill>
              <a:latin typeface="Times New Roman" panose="02020603050405020304" pitchFamily="18" charset="0"/>
              <a:ea typeface="Arial"/>
              <a:cs typeface="Times New Roman" panose="02020603050405020304" pitchFamily="18" charset="0"/>
            </a:endParaRPr>
          </a:p>
          <a:p>
            <a:r>
              <a:rPr lang="en-US" altLang="en-US" dirty="0" err="1">
                <a:solidFill>
                  <a:srgbClr val="214FCF"/>
                </a:solidFill>
                <a:latin typeface="Times New Roman" panose="02020603050405020304" pitchFamily="18" charset="0"/>
                <a:ea typeface="Arial"/>
                <a:cs typeface="Times New Roman" panose="02020603050405020304" pitchFamily="18" charset="0"/>
              </a:rPr>
              <a:t>NtQueryInformationProcess</a:t>
            </a:r>
            <a:endParaRPr lang="en-US" dirty="0">
              <a:solidFill>
                <a:srgbClr val="FF0000"/>
              </a:solidFill>
              <a:latin typeface="Times New Roman" panose="02020603050405020304" pitchFamily="18" charset="0"/>
              <a:cs typeface="Times New Roman" panose="02020603050405020304" pitchFamily="18" charset="0"/>
            </a:endParaRPr>
          </a:p>
          <a:p>
            <a:r>
              <a:rPr lang="en-US" dirty="0" err="1">
                <a:solidFill>
                  <a:srgbClr val="214FCF"/>
                </a:solidFill>
                <a:latin typeface="Times New Roman" panose="02020603050405020304" pitchFamily="18" charset="0"/>
                <a:ea typeface="Arial"/>
                <a:cs typeface="Times New Roman" panose="02020603050405020304" pitchFamily="18" charset="0"/>
              </a:rPr>
              <a:t>NtCreateThread</a:t>
            </a:r>
            <a:endParaRPr lang="en-US" dirty="0">
              <a:solidFill>
                <a:srgbClr val="214FCF"/>
              </a:solidFill>
              <a:latin typeface="Times New Roman" panose="02020603050405020304" pitchFamily="18" charset="0"/>
              <a:ea typeface="Arial"/>
              <a:cs typeface="Times New Roman" panose="02020603050405020304" pitchFamily="18" charset="0"/>
            </a:endParaRPr>
          </a:p>
          <a:p>
            <a:r>
              <a:rPr lang="en-US" dirty="0" err="1">
                <a:solidFill>
                  <a:srgbClr val="214FCF"/>
                </a:solidFill>
                <a:latin typeface="Times New Roman" panose="02020603050405020304" pitchFamily="18" charset="0"/>
                <a:ea typeface="Arial"/>
                <a:cs typeface="Times New Roman" panose="02020603050405020304" pitchFamily="18" charset="0"/>
              </a:rPr>
              <a:t>NtResumeThread</a:t>
            </a:r>
            <a:endParaRPr lang="en-US" dirty="0">
              <a:solidFill>
                <a:srgbClr val="214FCF"/>
              </a:solidFill>
              <a:latin typeface="Times New Roman" panose="02020603050405020304" pitchFamily="18" charset="0"/>
              <a:ea typeface="Arial"/>
              <a:cs typeface="Times New Roman" panose="02020603050405020304" pitchFamily="18" charset="0"/>
            </a:endParaRPr>
          </a:p>
        </p:txBody>
      </p:sp>
      <p:sp>
        <p:nvSpPr>
          <p:cNvPr id="77" name="TextBox 59"/>
          <p:cNvSpPr txBox="1"/>
          <p:nvPr/>
        </p:nvSpPr>
        <p:spPr>
          <a:xfrm>
            <a:off x="3999025" y="3640119"/>
            <a:ext cx="1334975" cy="276999"/>
          </a:xfrm>
          <a:prstGeom prst="rect">
            <a:avLst/>
          </a:prstGeom>
          <a:solidFill>
            <a:srgbClr val="9BDBFF"/>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PHF</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Sig</a:t>
            </a:r>
          </a:p>
        </p:txBody>
      </p:sp>
      <p:sp>
        <p:nvSpPr>
          <p:cNvPr id="78" name="TextBox 59"/>
          <p:cNvSpPr txBox="1"/>
          <p:nvPr/>
        </p:nvSpPr>
        <p:spPr>
          <a:xfrm>
            <a:off x="3999025" y="3993318"/>
            <a:ext cx="1334975" cy="276999"/>
          </a:xfrm>
          <a:prstGeom prst="rect">
            <a:avLst/>
          </a:prstGeom>
          <a:solidFill>
            <a:srgbClr val="9BDBFF"/>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PHF</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Sig</a:t>
            </a:r>
          </a:p>
        </p:txBody>
      </p:sp>
      <p:sp>
        <p:nvSpPr>
          <p:cNvPr id="79" name="TextBox 59"/>
          <p:cNvSpPr txBox="1"/>
          <p:nvPr/>
        </p:nvSpPr>
        <p:spPr>
          <a:xfrm>
            <a:off x="3999025" y="4402119"/>
            <a:ext cx="1334975" cy="276999"/>
          </a:xfrm>
          <a:prstGeom prst="rect">
            <a:avLst/>
          </a:prstGeom>
          <a:solidFill>
            <a:srgbClr val="9BDBFF"/>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PHF</a:t>
            </a:r>
            <a:r>
              <a:rPr lang="en-US" baseline="-25000" dirty="0">
                <a:latin typeface="Times New Roman" panose="02020603050405020304" pitchFamily="18" charset="0"/>
                <a:cs typeface="Times New Roman" panose="02020603050405020304" pitchFamily="18" charset="0"/>
              </a:rPr>
              <a:t>n-1</a:t>
            </a:r>
            <a:r>
              <a:rPr lang="en-US" dirty="0">
                <a:latin typeface="Times New Roman" panose="02020603050405020304" pitchFamily="18" charset="0"/>
                <a:cs typeface="Times New Roman" panose="02020603050405020304" pitchFamily="18" charset="0"/>
              </a:rPr>
              <a:t> Sig</a:t>
            </a:r>
          </a:p>
        </p:txBody>
      </p:sp>
      <p:sp>
        <p:nvSpPr>
          <p:cNvPr id="80" name="TextBox 17"/>
          <p:cNvSpPr txBox="1"/>
          <p:nvPr/>
        </p:nvSpPr>
        <p:spPr>
          <a:xfrm>
            <a:off x="4419600" y="4145718"/>
            <a:ext cx="5334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a:t>
            </a:r>
          </a:p>
        </p:txBody>
      </p:sp>
      <p:sp>
        <p:nvSpPr>
          <p:cNvPr id="81" name="TextBox 59"/>
          <p:cNvSpPr txBox="1"/>
          <p:nvPr/>
        </p:nvSpPr>
        <p:spPr>
          <a:xfrm>
            <a:off x="3999025" y="4859319"/>
            <a:ext cx="1334975" cy="276999"/>
          </a:xfrm>
          <a:prstGeom prst="rect">
            <a:avLst/>
          </a:prstGeom>
          <a:solidFill>
            <a:schemeClr val="accent4">
              <a:lumMod val="40000"/>
              <a:lumOff val="60000"/>
            </a:schemeClr>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Classifier Sig</a:t>
            </a:r>
          </a:p>
        </p:txBody>
      </p:sp>
      <p:cxnSp>
        <p:nvCxnSpPr>
          <p:cNvPr id="11" name="连接符: 曲线 10"/>
          <p:cNvCxnSpPr>
            <a:endCxn id="77" idx="1"/>
          </p:cNvCxnSpPr>
          <p:nvPr/>
        </p:nvCxnSpPr>
        <p:spPr bwMode="auto">
          <a:xfrm flipV="1">
            <a:off x="2057400" y="3778619"/>
            <a:ext cx="1941625" cy="623500"/>
          </a:xfrm>
          <a:prstGeom prst="curvedConnector3">
            <a:avLst/>
          </a:prstGeom>
          <a:noFill/>
          <a:ln w="1905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连接符: 曲线 12"/>
          <p:cNvCxnSpPr>
            <a:endCxn id="78" idx="1"/>
          </p:cNvCxnSpPr>
          <p:nvPr/>
        </p:nvCxnSpPr>
        <p:spPr bwMode="auto">
          <a:xfrm flipV="1">
            <a:off x="2057400" y="4131818"/>
            <a:ext cx="1941625" cy="270301"/>
          </a:xfrm>
          <a:prstGeom prst="curvedConnector3">
            <a:avLst/>
          </a:prstGeom>
          <a:noFill/>
          <a:ln w="1905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连接符: 曲线 15"/>
          <p:cNvCxnSpPr>
            <a:endCxn id="79" idx="1"/>
          </p:cNvCxnSpPr>
          <p:nvPr/>
        </p:nvCxnSpPr>
        <p:spPr bwMode="auto">
          <a:xfrm>
            <a:off x="2057400" y="4402119"/>
            <a:ext cx="1941625" cy="138500"/>
          </a:xfrm>
          <a:prstGeom prst="curvedConnector3">
            <a:avLst/>
          </a:prstGeom>
          <a:noFill/>
          <a:ln w="1905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连接符: 曲线 17"/>
          <p:cNvCxnSpPr>
            <a:stCxn id="76" idx="3"/>
            <a:endCxn id="81" idx="1"/>
          </p:cNvCxnSpPr>
          <p:nvPr/>
        </p:nvCxnSpPr>
        <p:spPr bwMode="auto">
          <a:xfrm>
            <a:off x="2057400" y="4479786"/>
            <a:ext cx="1941625" cy="518033"/>
          </a:xfrm>
          <a:prstGeom prst="curvedConnector3">
            <a:avLst>
              <a:gd name="adj1" fmla="val 50000"/>
            </a:avLst>
          </a:prstGeom>
          <a:noFill/>
          <a:ln w="1905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2" name="TextBox 17"/>
          <p:cNvSpPr txBox="1"/>
          <p:nvPr/>
        </p:nvSpPr>
        <p:spPr>
          <a:xfrm>
            <a:off x="3352800" y="4145718"/>
            <a:ext cx="5334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a:t>
            </a:r>
          </a:p>
        </p:txBody>
      </p:sp>
      <p:sp>
        <p:nvSpPr>
          <p:cNvPr id="83" name="TextBox 59"/>
          <p:cNvSpPr txBox="1"/>
          <p:nvPr/>
        </p:nvSpPr>
        <p:spPr>
          <a:xfrm>
            <a:off x="5722620" y="3612823"/>
            <a:ext cx="1057541" cy="276999"/>
          </a:xfrm>
          <a:prstGeom prst="rect">
            <a:avLst/>
          </a:prstGeom>
          <a:no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Score 1</a:t>
            </a:r>
          </a:p>
        </p:txBody>
      </p:sp>
      <p:sp>
        <p:nvSpPr>
          <p:cNvPr id="84" name="箭头: 右 83"/>
          <p:cNvSpPr/>
          <p:nvPr/>
        </p:nvSpPr>
        <p:spPr bwMode="auto">
          <a:xfrm>
            <a:off x="5335639" y="4061737"/>
            <a:ext cx="388620" cy="159676"/>
          </a:xfrm>
          <a:prstGeom prst="rightArrow">
            <a:avLst/>
          </a:prstGeom>
          <a:noFill/>
          <a:ln w="12700">
            <a:solidFill>
              <a:srgbClr val="221F1F"/>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85" name="TextBox 59"/>
          <p:cNvSpPr txBox="1"/>
          <p:nvPr/>
        </p:nvSpPr>
        <p:spPr>
          <a:xfrm>
            <a:off x="5724259" y="3993318"/>
            <a:ext cx="1057541" cy="276999"/>
          </a:xfrm>
          <a:prstGeom prst="rect">
            <a:avLst/>
          </a:prstGeom>
          <a:no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Score 2</a:t>
            </a:r>
          </a:p>
        </p:txBody>
      </p:sp>
      <p:sp>
        <p:nvSpPr>
          <p:cNvPr id="86" name="箭头: 右 85"/>
          <p:cNvSpPr/>
          <p:nvPr/>
        </p:nvSpPr>
        <p:spPr bwMode="auto">
          <a:xfrm>
            <a:off x="5334000" y="4442737"/>
            <a:ext cx="388620" cy="159676"/>
          </a:xfrm>
          <a:prstGeom prst="rightArrow">
            <a:avLst/>
          </a:prstGeom>
          <a:noFill/>
          <a:ln w="12700">
            <a:solidFill>
              <a:srgbClr val="221F1F"/>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89" name="TextBox 59"/>
          <p:cNvSpPr txBox="1"/>
          <p:nvPr/>
        </p:nvSpPr>
        <p:spPr>
          <a:xfrm>
            <a:off x="5722620" y="4374318"/>
            <a:ext cx="1057541" cy="276999"/>
          </a:xfrm>
          <a:prstGeom prst="rect">
            <a:avLst/>
          </a:prstGeom>
          <a:no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Score n-1</a:t>
            </a:r>
          </a:p>
        </p:txBody>
      </p:sp>
      <p:sp>
        <p:nvSpPr>
          <p:cNvPr id="91" name="箭头: 右 90"/>
          <p:cNvSpPr/>
          <p:nvPr/>
        </p:nvSpPr>
        <p:spPr bwMode="auto">
          <a:xfrm>
            <a:off x="5334000" y="4899937"/>
            <a:ext cx="388620" cy="159676"/>
          </a:xfrm>
          <a:prstGeom prst="rightArrow">
            <a:avLst/>
          </a:prstGeom>
          <a:noFill/>
          <a:ln w="12700">
            <a:solidFill>
              <a:srgbClr val="221F1F"/>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92" name="TextBox 59"/>
          <p:cNvSpPr txBox="1"/>
          <p:nvPr/>
        </p:nvSpPr>
        <p:spPr>
          <a:xfrm>
            <a:off x="5722620" y="4831518"/>
            <a:ext cx="1057541" cy="276999"/>
          </a:xfrm>
          <a:prstGeom prst="rect">
            <a:avLst/>
          </a:prstGeom>
          <a:no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Score n</a:t>
            </a:r>
          </a:p>
        </p:txBody>
      </p:sp>
      <p:sp>
        <p:nvSpPr>
          <p:cNvPr id="93" name="TextBox 59"/>
          <p:cNvSpPr txBox="1"/>
          <p:nvPr/>
        </p:nvSpPr>
        <p:spPr>
          <a:xfrm>
            <a:off x="7010400" y="4065053"/>
            <a:ext cx="832219" cy="461665"/>
          </a:xfrm>
          <a:prstGeom prst="rect">
            <a:avLst/>
          </a:prstGeom>
          <a:solidFill>
            <a:srgbClr val="FF0000"/>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Malicious Score</a:t>
            </a:r>
          </a:p>
        </p:txBody>
      </p:sp>
      <p:cxnSp>
        <p:nvCxnSpPr>
          <p:cNvPr id="20" name="直接箭头连接符 19"/>
          <p:cNvCxnSpPr>
            <a:stCxn id="83" idx="3"/>
            <a:endCxn id="93" idx="1"/>
          </p:cNvCxnSpPr>
          <p:nvPr/>
        </p:nvCxnSpPr>
        <p:spPr bwMode="auto">
          <a:xfrm>
            <a:off x="6780161" y="3751323"/>
            <a:ext cx="230239" cy="544563"/>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直接箭头连接符 21"/>
          <p:cNvCxnSpPr>
            <a:stCxn id="85" idx="3"/>
          </p:cNvCxnSpPr>
          <p:nvPr/>
        </p:nvCxnSpPr>
        <p:spPr bwMode="auto">
          <a:xfrm>
            <a:off x="6781800" y="4131818"/>
            <a:ext cx="228600" cy="242500"/>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直接箭头连接符 23"/>
          <p:cNvCxnSpPr>
            <a:stCxn id="89" idx="3"/>
          </p:cNvCxnSpPr>
          <p:nvPr/>
        </p:nvCxnSpPr>
        <p:spPr bwMode="auto">
          <a:xfrm flipV="1">
            <a:off x="6780161" y="4374318"/>
            <a:ext cx="230239" cy="138500"/>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7" name="直接箭头连接符 36"/>
          <p:cNvCxnSpPr>
            <a:stCxn id="92" idx="3"/>
          </p:cNvCxnSpPr>
          <p:nvPr/>
        </p:nvCxnSpPr>
        <p:spPr bwMode="auto">
          <a:xfrm flipV="1">
            <a:off x="6780161" y="4402119"/>
            <a:ext cx="230239" cy="567899"/>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4" name="TextBox 59"/>
          <p:cNvSpPr txBox="1"/>
          <p:nvPr/>
        </p:nvSpPr>
        <p:spPr>
          <a:xfrm>
            <a:off x="2286000" y="3612318"/>
            <a:ext cx="1425379" cy="276999"/>
          </a:xfrm>
          <a:prstGeom prst="rect">
            <a:avLst/>
          </a:prstGeom>
          <a:noFill/>
          <a:ln>
            <a:no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Signature matching</a:t>
            </a:r>
          </a:p>
        </p:txBody>
      </p:sp>
      <p:sp>
        <p:nvSpPr>
          <p:cNvPr id="95" name="箭头: 右 94"/>
          <p:cNvSpPr/>
          <p:nvPr/>
        </p:nvSpPr>
        <p:spPr bwMode="auto">
          <a:xfrm>
            <a:off x="5334000" y="2933700"/>
            <a:ext cx="640080" cy="159676"/>
          </a:xfrm>
          <a:prstGeom prst="rightArrow">
            <a:avLst/>
          </a:prstGeom>
          <a:solidFill>
            <a:schemeClr val="accent4">
              <a:lumMod val="40000"/>
              <a:lumOff val="60000"/>
            </a:schemeClr>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dirty="0">
              <a:latin typeface="Arial" charset="0"/>
              <a:ea typeface="ＭＳ Ｐゴシック" charset="0"/>
            </a:endParaRPr>
          </a:p>
        </p:txBody>
      </p:sp>
      <p:cxnSp>
        <p:nvCxnSpPr>
          <p:cNvPr id="19" name="连接符: 曲线 18"/>
          <p:cNvCxnSpPr>
            <a:stCxn id="120" idx="2"/>
          </p:cNvCxnSpPr>
          <p:nvPr/>
        </p:nvCxnSpPr>
        <p:spPr bwMode="auto">
          <a:xfrm rot="16200000" flipH="1">
            <a:off x="819588" y="1672152"/>
            <a:ext cx="851657" cy="1484992"/>
          </a:xfrm>
          <a:prstGeom prst="curvedConnector2">
            <a:avLst/>
          </a:prstGeom>
          <a:noFill/>
          <a:ln w="3810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7" name="右大括号 124"/>
          <p:cNvSpPr/>
          <p:nvPr/>
        </p:nvSpPr>
        <p:spPr>
          <a:xfrm rot="10800000">
            <a:off x="1112519" y="1043940"/>
            <a:ext cx="182880" cy="1097280"/>
          </a:xfrm>
          <a:prstGeom prst="rightBrace">
            <a:avLst/>
          </a:prstGeom>
          <a:noFill/>
          <a:ln w="19050">
            <a:solidFill>
              <a:srgbClr val="0081D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cxnSp>
        <p:nvCxnSpPr>
          <p:cNvPr id="43" name="直接箭头连接符 42"/>
          <p:cNvCxnSpPr/>
          <p:nvPr/>
        </p:nvCxnSpPr>
        <p:spPr bwMode="auto">
          <a:xfrm>
            <a:off x="937727" y="2999113"/>
            <a:ext cx="1052732" cy="10787"/>
          </a:xfrm>
          <a:prstGeom prst="straightConnector1">
            <a:avLst/>
          </a:prstGeom>
          <a:noFill/>
          <a:ln w="3810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3" name="直接箭头连接符 102"/>
          <p:cNvCxnSpPr/>
          <p:nvPr/>
        </p:nvCxnSpPr>
        <p:spPr bwMode="auto">
          <a:xfrm flipV="1">
            <a:off x="914400" y="1595257"/>
            <a:ext cx="327209" cy="1776"/>
          </a:xfrm>
          <a:prstGeom prst="straightConnector1">
            <a:avLst/>
          </a:prstGeom>
          <a:noFill/>
          <a:ln w="38100" cap="flat" cmpd="sng" algn="ctr">
            <a:solidFill>
              <a:schemeClr val="tx2"/>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893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ipe(down)">
                                      <p:cBhvr>
                                        <p:cTn id="7" dur="1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9420225" cy="330729"/>
          </a:xfrm>
        </p:spPr>
        <p:txBody>
          <a:bodyPr/>
          <a:lstStyle/>
          <a:p>
            <a:r>
              <a:rPr lang="en-US" altLang="zh-CN" dirty="0"/>
              <a:t>PHF Signature Generation</a:t>
            </a:r>
            <a:endParaRPr lang="en-US" dirty="0"/>
          </a:p>
        </p:txBody>
      </p:sp>
      <p:sp>
        <p:nvSpPr>
          <p:cNvPr id="150" name="Rectangle 49"/>
          <p:cNvSpPr/>
          <p:nvPr/>
        </p:nvSpPr>
        <p:spPr>
          <a:xfrm>
            <a:off x="-38099" y="723900"/>
            <a:ext cx="5600699" cy="4031873"/>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Observation 1: </a:t>
            </a:r>
          </a:p>
          <a:p>
            <a:pPr marL="792000" lvl="1" indent="-360000" defTabSz="3689350">
              <a:buClr>
                <a:schemeClr val="tx1"/>
              </a:buClr>
              <a:buSzPct val="65000"/>
              <a:buFont typeface="Wingdings" pitchFamily="20" charset="2"/>
              <a:buChar char="n"/>
            </a:pPr>
            <a:r>
              <a:rPr lang="en-US" altLang="zh-CN" sz="1800" dirty="0"/>
              <a:t>Most malicious activities such as </a:t>
            </a:r>
            <a:r>
              <a:rPr lang="en-US" altLang="zh-CN" sz="1800" dirty="0" err="1"/>
              <a:t>keylogger</a:t>
            </a:r>
            <a:r>
              <a:rPr lang="en-US" altLang="zh-CN" sz="1800" dirty="0"/>
              <a:t> and screengrab require </a:t>
            </a:r>
            <a:r>
              <a:rPr lang="en-US" altLang="zh-CN" sz="1800" b="1" dirty="0"/>
              <a:t>frequent probes of input devices </a:t>
            </a:r>
            <a:r>
              <a:rPr lang="en-US" altLang="zh-CN" sz="1800" dirty="0"/>
              <a:t>to collect coherent and meaningful user inputs. </a:t>
            </a:r>
          </a:p>
          <a:p>
            <a:pPr marL="792000" lvl="1" indent="-360000" defTabSz="3689350">
              <a:buClr>
                <a:schemeClr val="tx1"/>
              </a:buClr>
              <a:buSzPct val="65000"/>
              <a:buFont typeface="Wingdings" pitchFamily="20" charset="2"/>
              <a:buChar char="n"/>
            </a:pPr>
            <a:endParaRPr lang="en-US" altLang="zh-CN" sz="1800" dirty="0"/>
          </a:p>
          <a:p>
            <a:pPr marL="792000" lvl="1" indent="-360000" defTabSz="3689350">
              <a:buClr>
                <a:schemeClr val="tx1"/>
              </a:buClr>
              <a:buSzPct val="65000"/>
              <a:buFont typeface="Wingdings" pitchFamily="20" charset="2"/>
              <a:buChar char="n"/>
            </a:pPr>
            <a:r>
              <a:rPr lang="en-US" altLang="zh-CN" sz="1800" dirty="0"/>
              <a:t>Such characteristic is reflected in the trace that there exist </a:t>
            </a:r>
            <a:r>
              <a:rPr lang="en-US" altLang="zh-CN" sz="1800" b="1" dirty="0"/>
              <a:t>small gadgets self-repeated</a:t>
            </a:r>
            <a:r>
              <a:rPr lang="en-US" altLang="zh-CN" sz="1800" dirty="0"/>
              <a:t> multiple times.</a:t>
            </a:r>
          </a:p>
          <a:p>
            <a:pPr marL="792000" lvl="1" indent="-360000" defTabSz="3689350">
              <a:buClr>
                <a:schemeClr val="tx1"/>
              </a:buClr>
              <a:buSzPct val="65000"/>
              <a:buFont typeface="Wingdings" pitchFamily="20" charset="2"/>
              <a:buChar char="n"/>
            </a:pPr>
            <a:endParaRPr lang="en-US" altLang="zh-CN" sz="1800" dirty="0"/>
          </a:p>
          <a:p>
            <a:pPr marL="457200" indent="-457200" defTabSz="3657600">
              <a:buClr>
                <a:srgbClr val="0000FF"/>
              </a:buClr>
              <a:buFont typeface="Wingdings" pitchFamily="20" charset="2"/>
              <a:buChar char="v"/>
            </a:pPr>
            <a:r>
              <a:rPr lang="en-US" altLang="zh-CN" sz="2000" dirty="0">
                <a:solidFill>
                  <a:srgbClr val="0000FF"/>
                </a:solidFill>
                <a:ea typeface="宋体" charset="-122"/>
              </a:rPr>
              <a:t>Insight</a:t>
            </a:r>
          </a:p>
          <a:p>
            <a:pPr marL="792000" lvl="1" indent="-360000" defTabSz="3689350">
              <a:buClr>
                <a:schemeClr val="tx1"/>
              </a:buClr>
              <a:buSzPct val="65000"/>
              <a:buFont typeface="Wingdings" pitchFamily="20" charset="2"/>
              <a:buChar char="n"/>
            </a:pPr>
            <a:r>
              <a:rPr lang="en-US" altLang="zh-CN" sz="1800" dirty="0"/>
              <a:t>Those gadgets </a:t>
            </a:r>
            <a:r>
              <a:rPr lang="en-US" sz="1800" dirty="0">
                <a:latin typeface="Arial" charset="0"/>
                <a:cs typeface="Arial" charset="0"/>
              </a:rPr>
              <a:t>can be automatically extracted from the traces a</a:t>
            </a:r>
            <a:r>
              <a:rPr lang="en-US" altLang="zh-CN" sz="1800" dirty="0"/>
              <a:t>nd then potentially used for </a:t>
            </a:r>
            <a:r>
              <a:rPr lang="en-US" altLang="zh-CN" sz="1800" b="1" dirty="0"/>
              <a:t>defining the malicious activities</a:t>
            </a:r>
            <a:r>
              <a:rPr lang="en-US" altLang="zh-CN" sz="1800" dirty="0"/>
              <a:t>.</a:t>
            </a:r>
            <a:endParaRPr lang="en-US" altLang="zh-CN" sz="2000" dirty="0">
              <a:solidFill>
                <a:srgbClr val="0000FF"/>
              </a:solidFill>
              <a:ea typeface="宋体" charset="-122"/>
            </a:endParaRPr>
          </a:p>
        </p:txBody>
      </p:sp>
      <p:grpSp>
        <p:nvGrpSpPr>
          <p:cNvPr id="33" name="组合 32"/>
          <p:cNvGrpSpPr/>
          <p:nvPr/>
        </p:nvGrpSpPr>
        <p:grpSpPr>
          <a:xfrm>
            <a:off x="5715000" y="571500"/>
            <a:ext cx="3352800" cy="3353276"/>
            <a:chOff x="5105400" y="571500"/>
            <a:chExt cx="3352800" cy="3353276"/>
          </a:xfrm>
        </p:grpSpPr>
        <p:sp>
          <p:nvSpPr>
            <p:cNvPr id="3" name="流程图: 文档 2"/>
            <p:cNvSpPr/>
            <p:nvPr/>
          </p:nvSpPr>
          <p:spPr bwMode="auto">
            <a:xfrm>
              <a:off x="5105400" y="596563"/>
              <a:ext cx="3200400" cy="3328213"/>
            </a:xfrm>
            <a:prstGeom prst="flowChartDocumen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Arial" charset="0"/>
                <a:ea typeface="ＭＳ Ｐゴシック" charset="0"/>
              </a:endParaRPr>
            </a:p>
          </p:txBody>
        </p:sp>
        <p:sp>
          <p:nvSpPr>
            <p:cNvPr id="4" name="文本框 3"/>
            <p:cNvSpPr txBox="1"/>
            <p:nvPr/>
          </p:nvSpPr>
          <p:spPr>
            <a:xfrm>
              <a:off x="5257800" y="1594366"/>
              <a:ext cx="3124200" cy="954107"/>
            </a:xfrm>
            <a:prstGeom prst="rect">
              <a:avLst/>
            </a:prstGeom>
            <a:noFill/>
          </p:spPr>
          <p:txBody>
            <a:bodyPr wrap="square" rtlCol="0">
              <a:spAutoFit/>
            </a:bodyPr>
            <a:lstStyle/>
            <a:p>
              <a:r>
                <a:rPr lang="en-US" altLang="en-US" sz="1400" dirty="0" err="1">
                  <a:latin typeface="Consolas" panose="020B0609020204030204" pitchFamily="49" charset="0"/>
                  <a:cs typeface="Consolas" panose="020B0609020204030204" pitchFamily="49" charset="0"/>
                </a:rPr>
                <a:t>NtUserGetKeyboardState</a:t>
              </a:r>
              <a:endParaRPr lang="en-US" altLang="en-US" sz="1400" dirty="0">
                <a:latin typeface="Consolas" panose="020B0609020204030204" pitchFamily="49" charset="0"/>
                <a:cs typeface="Consolas" panose="020B0609020204030204" pitchFamily="49" charset="0"/>
              </a:endParaRPr>
            </a:p>
            <a:p>
              <a:r>
                <a:rPr lang="en-US" altLang="en-US" sz="1400" dirty="0" err="1">
                  <a:latin typeface="Consolas" panose="020B0609020204030204" pitchFamily="49" charset="0"/>
                  <a:cs typeface="Consolas" panose="020B0609020204030204" pitchFamily="49" charset="0"/>
                </a:rPr>
                <a:t>NtUserMapVirtualKeyEx</a:t>
              </a:r>
              <a:endParaRPr lang="en-US" altLang="en-US" sz="1400" dirty="0">
                <a:latin typeface="Consolas" panose="020B0609020204030204" pitchFamily="49" charset="0"/>
                <a:cs typeface="Consolas" panose="020B0609020204030204" pitchFamily="49" charset="0"/>
              </a:endParaRPr>
            </a:p>
            <a:p>
              <a:r>
                <a:rPr lang="en-US" sz="1400" kern="0" dirty="0" err="1">
                  <a:latin typeface="Consolas" panose="020B0609020204030204" pitchFamily="49" charset="0"/>
                  <a:cs typeface="Consolas" panose="020B0609020204030204" pitchFamily="49" charset="0"/>
                </a:rPr>
                <a:t>NtUserGetForegroundWindow</a:t>
              </a:r>
              <a:endParaRPr lang="en-US" sz="1400" kern="0" dirty="0">
                <a:latin typeface="Consolas" panose="020B0609020204030204" pitchFamily="49" charset="0"/>
                <a:cs typeface="Consolas" panose="020B0609020204030204" pitchFamily="49" charset="0"/>
              </a:endParaRPr>
            </a:p>
            <a:p>
              <a:r>
                <a:rPr lang="en-US" sz="1400" kern="0" dirty="0"/>
                <a:t>                        ⁞                 </a:t>
              </a:r>
            </a:p>
          </p:txBody>
        </p:sp>
        <p:sp>
          <p:nvSpPr>
            <p:cNvPr id="11" name="文本框 10"/>
            <p:cNvSpPr txBox="1"/>
            <p:nvPr/>
          </p:nvSpPr>
          <p:spPr>
            <a:xfrm>
              <a:off x="5257800" y="2432566"/>
              <a:ext cx="2971800" cy="954107"/>
            </a:xfrm>
            <a:prstGeom prst="rect">
              <a:avLst/>
            </a:prstGeom>
            <a:noFill/>
          </p:spPr>
          <p:txBody>
            <a:bodyPr wrap="square" rtlCol="0">
              <a:spAutoFit/>
            </a:bodyPr>
            <a:lstStyle/>
            <a:p>
              <a:r>
                <a:rPr lang="en-US" altLang="en-US" sz="1400" dirty="0" err="1">
                  <a:latin typeface="Consolas" panose="020B0609020204030204" pitchFamily="49" charset="0"/>
                  <a:cs typeface="Consolas" panose="020B0609020204030204" pitchFamily="49" charset="0"/>
                </a:rPr>
                <a:t>NtUserGetKeyboardState</a:t>
              </a:r>
              <a:endParaRPr lang="en-US" altLang="en-US" sz="1400" dirty="0">
                <a:latin typeface="Consolas" panose="020B0609020204030204" pitchFamily="49" charset="0"/>
                <a:cs typeface="Consolas" panose="020B0609020204030204" pitchFamily="49" charset="0"/>
              </a:endParaRPr>
            </a:p>
            <a:p>
              <a:r>
                <a:rPr lang="en-US" altLang="en-US" sz="1400" dirty="0" err="1">
                  <a:latin typeface="Consolas" panose="020B0609020204030204" pitchFamily="49" charset="0"/>
                  <a:cs typeface="Consolas" panose="020B0609020204030204" pitchFamily="49" charset="0"/>
                </a:rPr>
                <a:t>NtUserMapVirtualKeyEx</a:t>
              </a:r>
              <a:endParaRPr lang="en-US" altLang="en-US" sz="1400" dirty="0">
                <a:latin typeface="Consolas" panose="020B0609020204030204" pitchFamily="49" charset="0"/>
                <a:cs typeface="Consolas" panose="020B0609020204030204" pitchFamily="49" charset="0"/>
              </a:endParaRPr>
            </a:p>
            <a:p>
              <a:r>
                <a:rPr lang="en-US" sz="1400" kern="0" dirty="0" err="1">
                  <a:latin typeface="Consolas" panose="020B0609020204030204" pitchFamily="49" charset="0"/>
                  <a:cs typeface="Consolas" panose="020B0609020204030204" pitchFamily="49" charset="0"/>
                </a:rPr>
                <a:t>NtUserGetForegroundWindow</a:t>
              </a:r>
              <a:endParaRPr lang="en-US" sz="1400" kern="0" dirty="0">
                <a:latin typeface="Consolas" panose="020B0609020204030204" pitchFamily="49" charset="0"/>
                <a:cs typeface="Consolas" panose="020B0609020204030204" pitchFamily="49" charset="0"/>
              </a:endParaRPr>
            </a:p>
            <a:p>
              <a:r>
                <a:rPr lang="en-US" sz="1400" kern="0" dirty="0"/>
                <a:t>                        ⁞                 </a:t>
              </a:r>
            </a:p>
          </p:txBody>
        </p:sp>
        <p:sp>
          <p:nvSpPr>
            <p:cNvPr id="12" name="文本框 11"/>
            <p:cNvSpPr txBox="1"/>
            <p:nvPr/>
          </p:nvSpPr>
          <p:spPr>
            <a:xfrm>
              <a:off x="5257800" y="571500"/>
              <a:ext cx="3200400" cy="1169551"/>
            </a:xfrm>
            <a:prstGeom prst="rect">
              <a:avLst/>
            </a:prstGeom>
            <a:noFill/>
          </p:spPr>
          <p:txBody>
            <a:bodyPr wrap="square" rtlCol="0">
              <a:spAutoFit/>
            </a:bodyPr>
            <a:lstStyle/>
            <a:p>
              <a:r>
                <a:rPr lang="en-US" sz="1400" kern="0" dirty="0"/>
                <a:t>                        ⁞</a:t>
              </a:r>
              <a:endParaRPr lang="en-US" altLang="en-US" sz="1400" dirty="0">
                <a:latin typeface="Consolas" panose="020B0609020204030204" pitchFamily="49" charset="0"/>
                <a:cs typeface="Consolas" panose="020B0609020204030204" pitchFamily="49" charset="0"/>
              </a:endParaRPr>
            </a:p>
            <a:p>
              <a:r>
                <a:rPr lang="en-US" altLang="en-US" sz="1400" dirty="0" err="1">
                  <a:latin typeface="Consolas" panose="020B0609020204030204" pitchFamily="49" charset="0"/>
                  <a:cs typeface="Consolas" panose="020B0609020204030204" pitchFamily="49" charset="0"/>
                </a:rPr>
                <a:t>NtUserGetKeyboardState</a:t>
              </a:r>
              <a:endParaRPr lang="en-US" altLang="en-US" sz="1400" dirty="0">
                <a:latin typeface="Consolas" panose="020B0609020204030204" pitchFamily="49" charset="0"/>
                <a:cs typeface="Consolas" panose="020B0609020204030204" pitchFamily="49" charset="0"/>
              </a:endParaRPr>
            </a:p>
            <a:p>
              <a:r>
                <a:rPr lang="en-US" altLang="en-US" sz="1400" dirty="0" err="1">
                  <a:latin typeface="Consolas" panose="020B0609020204030204" pitchFamily="49" charset="0"/>
                  <a:cs typeface="Consolas" panose="020B0609020204030204" pitchFamily="49" charset="0"/>
                </a:rPr>
                <a:t>NtUserMapVirtualKeyEx</a:t>
              </a:r>
              <a:endParaRPr lang="en-US" altLang="en-US" sz="1400" dirty="0">
                <a:latin typeface="Consolas" panose="020B0609020204030204" pitchFamily="49" charset="0"/>
                <a:cs typeface="Consolas" panose="020B0609020204030204" pitchFamily="49" charset="0"/>
              </a:endParaRPr>
            </a:p>
            <a:p>
              <a:r>
                <a:rPr lang="en-US" sz="1400" kern="0" dirty="0" err="1">
                  <a:latin typeface="Consolas" panose="020B0609020204030204" pitchFamily="49" charset="0"/>
                  <a:cs typeface="Consolas" panose="020B0609020204030204" pitchFamily="49" charset="0"/>
                </a:rPr>
                <a:t>NtUserGetForegroundWindow</a:t>
              </a:r>
              <a:endParaRPr lang="en-US" sz="1400" kern="0" dirty="0">
                <a:latin typeface="Consolas" panose="020B0609020204030204" pitchFamily="49" charset="0"/>
                <a:cs typeface="Consolas" panose="020B0609020204030204" pitchFamily="49" charset="0"/>
              </a:endParaRPr>
            </a:p>
            <a:p>
              <a:r>
                <a:rPr lang="en-US" sz="1400" kern="0" dirty="0"/>
                <a:t>                        ⁞                 </a:t>
              </a:r>
            </a:p>
          </p:txBody>
        </p:sp>
        <p:sp>
          <p:nvSpPr>
            <p:cNvPr id="32" name="矩形 31"/>
            <p:cNvSpPr/>
            <p:nvPr/>
          </p:nvSpPr>
          <p:spPr bwMode="auto">
            <a:xfrm>
              <a:off x="5257800" y="800100"/>
              <a:ext cx="2743200" cy="685800"/>
            </a:xfrm>
            <a:prstGeom prst="rect">
              <a:avLst/>
            </a:prstGeom>
            <a:noFill/>
            <a:ln w="19050">
              <a:solidFill>
                <a:srgbClr val="FF0000"/>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grpSp>
    </p:spTree>
    <p:extLst>
      <p:ext uri="{BB962C8B-B14F-4D97-AF65-F5344CB8AC3E}">
        <p14:creationId xmlns:p14="http://schemas.microsoft.com/office/powerpoint/2010/main" val="283968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bwMode="auto">
          <a:xfrm>
            <a:off x="2438400" y="1333500"/>
            <a:ext cx="2651760" cy="2834640"/>
          </a:xfrm>
          <a:prstGeom prst="triangle">
            <a:avLst/>
          </a:prstGeom>
          <a:solidFill>
            <a:schemeClr val="accent6">
              <a:lumMod val="75000"/>
            </a:schemeClr>
          </a:solidFill>
          <a:ln w="26425" cap="flat">
            <a:solidFill>
              <a:srgbClr val="93A299"/>
            </a:solidFill>
            <a:prstDash val="solid"/>
            <a:bevel/>
          </a:ln>
          <a:effectLst>
            <a:outerShdw blurRad="38100" dist="25400" dir="2700000" rotWithShape="0">
              <a:srgbClr val="000000">
                <a:alpha val="60000"/>
              </a:srgbClr>
            </a:outerShdw>
          </a:effectLst>
          <a:ex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latinLnBrk="1" hangingPunct="0">
              <a:spcBef>
                <a:spcPts val="0"/>
              </a:spcBef>
              <a:spcAft>
                <a:spcPts val="0"/>
              </a:spcAft>
            </a:pPr>
            <a:endParaRPr lang="zh-CN" altLang="en-US" sz="1800" dirty="0">
              <a:solidFill>
                <a:srgbClr val="292934"/>
              </a:solidFill>
              <a:latin typeface="Arial"/>
              <a:ea typeface="Arial"/>
              <a:cs typeface="Arial"/>
            </a:endParaRPr>
          </a:p>
        </p:txBody>
      </p:sp>
      <p:sp>
        <p:nvSpPr>
          <p:cNvPr id="2" name="Title 1"/>
          <p:cNvSpPr>
            <a:spLocks noGrp="1"/>
          </p:cNvSpPr>
          <p:nvPr>
            <p:ph type="title"/>
          </p:nvPr>
        </p:nvSpPr>
        <p:spPr/>
        <p:txBody>
          <a:bodyPr/>
          <a:lstStyle/>
          <a:p>
            <a:r>
              <a:rPr lang="en-US" sz="2000" dirty="0"/>
              <a:t>Our Focus</a:t>
            </a:r>
            <a:endParaRPr lang="en-US" dirty="0"/>
          </a:p>
        </p:txBody>
      </p:sp>
      <p:grpSp>
        <p:nvGrpSpPr>
          <p:cNvPr id="96" name="Group 95"/>
          <p:cNvGrpSpPr/>
          <p:nvPr/>
        </p:nvGrpSpPr>
        <p:grpSpPr>
          <a:xfrm>
            <a:off x="3306566" y="1840052"/>
            <a:ext cx="656525" cy="973892"/>
            <a:chOff x="3240583" y="2761948"/>
            <a:chExt cx="656525" cy="97389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704" y="2761948"/>
              <a:ext cx="656283" cy="683628"/>
            </a:xfrm>
            <a:prstGeom prst="rect">
              <a:avLst/>
            </a:prstGeom>
          </p:spPr>
        </p:pic>
        <p:sp>
          <p:nvSpPr>
            <p:cNvPr id="9" name="TextBox 8"/>
            <p:cNvSpPr txBox="1"/>
            <p:nvPr/>
          </p:nvSpPr>
          <p:spPr>
            <a:xfrm>
              <a:off x="3240583" y="3458841"/>
              <a:ext cx="656525" cy="276999"/>
            </a:xfrm>
            <a:prstGeom prst="rect">
              <a:avLst/>
            </a:prstGeom>
            <a:noFill/>
          </p:spPr>
          <p:txBody>
            <a:bodyPr wrap="none" rtlCol="0">
              <a:spAutoFit/>
            </a:bodyPr>
            <a:lstStyle/>
            <a:p>
              <a:r>
                <a:rPr lang="en-US" sz="1200" b="1" dirty="0">
                  <a:solidFill>
                    <a:schemeClr val="tx1"/>
                  </a:solidFill>
                </a:rPr>
                <a:t>Victim</a:t>
              </a:r>
            </a:p>
          </p:txBody>
        </p:sp>
      </p:grpSp>
      <p:grpSp>
        <p:nvGrpSpPr>
          <p:cNvPr id="97" name="Group 96"/>
          <p:cNvGrpSpPr/>
          <p:nvPr/>
        </p:nvGrpSpPr>
        <p:grpSpPr>
          <a:xfrm>
            <a:off x="334185" y="2031621"/>
            <a:ext cx="813344" cy="787424"/>
            <a:chOff x="313273" y="2953517"/>
            <a:chExt cx="813344" cy="787424"/>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05" y="2953517"/>
              <a:ext cx="546080" cy="466877"/>
            </a:xfrm>
            <a:prstGeom prst="rect">
              <a:avLst/>
            </a:prstGeom>
          </p:spPr>
        </p:pic>
        <p:sp>
          <p:nvSpPr>
            <p:cNvPr id="10" name="TextBox 9"/>
            <p:cNvSpPr txBox="1"/>
            <p:nvPr/>
          </p:nvSpPr>
          <p:spPr>
            <a:xfrm>
              <a:off x="313273" y="3463942"/>
              <a:ext cx="813344" cy="276999"/>
            </a:xfrm>
            <a:prstGeom prst="rect">
              <a:avLst/>
            </a:prstGeom>
            <a:noFill/>
          </p:spPr>
          <p:txBody>
            <a:bodyPr wrap="none" rtlCol="0">
              <a:spAutoFit/>
            </a:bodyPr>
            <a:lstStyle/>
            <a:p>
              <a:r>
                <a:rPr lang="en-US" sz="1200" b="1" dirty="0">
                  <a:solidFill>
                    <a:schemeClr val="tx1"/>
                  </a:solidFill>
                </a:rPr>
                <a:t>Attacker</a:t>
              </a:r>
            </a:p>
          </p:txBody>
        </p:sp>
      </p:grpSp>
      <p:grpSp>
        <p:nvGrpSpPr>
          <p:cNvPr id="12" name="Group 11"/>
          <p:cNvGrpSpPr/>
          <p:nvPr/>
        </p:nvGrpSpPr>
        <p:grpSpPr>
          <a:xfrm>
            <a:off x="1868252" y="2475147"/>
            <a:ext cx="538730" cy="512824"/>
            <a:chOff x="2816476" y="4635168"/>
            <a:chExt cx="596056" cy="551603"/>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6476" y="4635168"/>
              <a:ext cx="564816" cy="521370"/>
            </a:xfrm>
            <a:prstGeom prst="rect">
              <a:avLst/>
            </a:prstGeom>
            <a:ln>
              <a:solidFill>
                <a:schemeClr val="tx1">
                  <a:lumMod val="50000"/>
                  <a:lumOff val="50000"/>
                </a:schemeClr>
              </a:solidFill>
            </a:ln>
          </p:spPr>
        </p:pic>
        <p:pic>
          <p:nvPicPr>
            <p:cNvPr id="20" name="Picture 69" descr="Virus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3316" y="4737556"/>
              <a:ext cx="449216" cy="44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1122910" y="2688374"/>
            <a:ext cx="772617" cy="430887"/>
          </a:xfrm>
          <a:prstGeom prst="rect">
            <a:avLst/>
          </a:prstGeom>
          <a:noFill/>
        </p:spPr>
        <p:txBody>
          <a:bodyPr wrap="none" rtlCol="0">
            <a:spAutoFit/>
          </a:bodyPr>
          <a:lstStyle/>
          <a:p>
            <a:pPr algn="ctr"/>
            <a:r>
              <a:rPr lang="en-US" sz="1050" dirty="0">
                <a:solidFill>
                  <a:schemeClr val="tx1"/>
                </a:solidFill>
              </a:rPr>
              <a:t>Malicious</a:t>
            </a:r>
          </a:p>
          <a:p>
            <a:pPr algn="ctr"/>
            <a:r>
              <a:rPr lang="en-US" sz="1050" dirty="0">
                <a:solidFill>
                  <a:schemeClr val="tx1"/>
                </a:solidFill>
              </a:rPr>
              <a:t>Web</a:t>
            </a:r>
          </a:p>
        </p:txBody>
      </p:sp>
      <p:cxnSp>
        <p:nvCxnSpPr>
          <p:cNvPr id="14" name="Straight Arrow Connector 13"/>
          <p:cNvCxnSpPr/>
          <p:nvPr/>
        </p:nvCxnSpPr>
        <p:spPr bwMode="auto">
          <a:xfrm>
            <a:off x="2391585" y="2657713"/>
            <a:ext cx="753527" cy="0"/>
          </a:xfrm>
          <a:prstGeom prst="straightConnector1">
            <a:avLst/>
          </a:prstGeom>
          <a:noFill/>
          <a:ln w="38100" cap="flat" cmpd="sng" algn="ctr">
            <a:solidFill>
              <a:schemeClr val="tx1">
                <a:lumMod val="50000"/>
                <a:lumOff val="50000"/>
              </a:schemeClr>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5" name="Picture 14" descr="malwa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6094" y="1808923"/>
            <a:ext cx="412129" cy="412129"/>
          </a:xfrm>
          <a:prstGeom prst="rect">
            <a:avLst/>
          </a:prstGeom>
        </p:spPr>
      </p:pic>
      <p:cxnSp>
        <p:nvCxnSpPr>
          <p:cNvPr id="16" name="Straight Arrow Connector 15"/>
          <p:cNvCxnSpPr/>
          <p:nvPr/>
        </p:nvCxnSpPr>
        <p:spPr bwMode="auto">
          <a:xfrm>
            <a:off x="1216056" y="2657712"/>
            <a:ext cx="633656" cy="0"/>
          </a:xfrm>
          <a:prstGeom prst="straightConnector1">
            <a:avLst/>
          </a:prstGeom>
          <a:noFill/>
          <a:ln w="38100" cap="rnd" cmpd="sng" algn="ctr">
            <a:solidFill>
              <a:schemeClr val="tx1">
                <a:lumMod val="50000"/>
                <a:lumOff val="50000"/>
              </a:schemeClr>
            </a:solidFill>
            <a:prstDash val="sysDot"/>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 name="TextBox 16"/>
          <p:cNvSpPr txBox="1"/>
          <p:nvPr/>
        </p:nvSpPr>
        <p:spPr>
          <a:xfrm>
            <a:off x="2383112" y="2769339"/>
            <a:ext cx="686381" cy="430887"/>
          </a:xfrm>
          <a:prstGeom prst="rect">
            <a:avLst/>
          </a:prstGeom>
          <a:noFill/>
        </p:spPr>
        <p:txBody>
          <a:bodyPr wrap="none" rtlCol="0">
            <a:spAutoFit/>
          </a:bodyPr>
          <a:lstStyle/>
          <a:p>
            <a:r>
              <a:rPr lang="en-US" sz="1050" dirty="0">
                <a:solidFill>
                  <a:schemeClr val="tx1"/>
                </a:solidFill>
              </a:rPr>
              <a:t>Exploit</a:t>
            </a:r>
          </a:p>
          <a:p>
            <a:r>
              <a:rPr lang="en-US" sz="1050" dirty="0">
                <a:solidFill>
                  <a:schemeClr val="tx1"/>
                </a:solidFill>
              </a:rPr>
              <a:t>browser</a:t>
            </a:r>
          </a:p>
        </p:txBody>
      </p:sp>
      <p:pic>
        <p:nvPicPr>
          <p:cNvPr id="18" name="Picture 17" descr="iStock_000013159460XSmall.jpg"/>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7033" r="31501"/>
          <a:stretch/>
        </p:blipFill>
        <p:spPr>
          <a:xfrm rot="2832657">
            <a:off x="2626959" y="2329588"/>
            <a:ext cx="394065" cy="629097"/>
          </a:xfrm>
          <a:prstGeom prst="rect">
            <a:avLst/>
          </a:prstGeom>
        </p:spPr>
      </p:pic>
      <p:cxnSp>
        <p:nvCxnSpPr>
          <p:cNvPr id="36" name="Straight Arrow Connector 35"/>
          <p:cNvCxnSpPr/>
          <p:nvPr/>
        </p:nvCxnSpPr>
        <p:spPr bwMode="auto">
          <a:xfrm>
            <a:off x="1216056" y="1882718"/>
            <a:ext cx="1929056" cy="0"/>
          </a:xfrm>
          <a:prstGeom prst="straightConnector1">
            <a:avLst/>
          </a:prstGeom>
          <a:noFill/>
          <a:ln w="38100" cap="flat" cmpd="sng" algn="ctr">
            <a:solidFill>
              <a:schemeClr val="tx1">
                <a:lumMod val="50000"/>
                <a:lumOff val="50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5547" y="1754320"/>
            <a:ext cx="404586" cy="277897"/>
          </a:xfrm>
          <a:prstGeom prst="rect">
            <a:avLst/>
          </a:prstGeom>
        </p:spPr>
      </p:pic>
      <p:sp>
        <p:nvSpPr>
          <p:cNvPr id="38" name="TextBox 37"/>
          <p:cNvSpPr txBox="1"/>
          <p:nvPr/>
        </p:nvSpPr>
        <p:spPr>
          <a:xfrm>
            <a:off x="1146153" y="1859404"/>
            <a:ext cx="725780" cy="261610"/>
          </a:xfrm>
          <a:prstGeom prst="rect">
            <a:avLst/>
          </a:prstGeom>
          <a:noFill/>
        </p:spPr>
        <p:txBody>
          <a:bodyPr wrap="none" rtlCol="0">
            <a:spAutoFit/>
          </a:bodyPr>
          <a:lstStyle/>
          <a:p>
            <a:r>
              <a:rPr lang="en-US" sz="1050" dirty="0">
                <a:solidFill>
                  <a:schemeClr val="tx1"/>
                </a:solidFill>
              </a:rPr>
              <a:t>Phishing</a:t>
            </a:r>
          </a:p>
        </p:txBody>
      </p:sp>
      <p:pic>
        <p:nvPicPr>
          <p:cNvPr id="39" name="Picture 38" descr="iStock_000013159460XSmall.jpg"/>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7033" r="31501"/>
          <a:stretch/>
        </p:blipFill>
        <p:spPr>
          <a:xfrm rot="2832657">
            <a:off x="2105940" y="1670300"/>
            <a:ext cx="423167" cy="675556"/>
          </a:xfrm>
          <a:prstGeom prst="rect">
            <a:avLst/>
          </a:prstGeom>
        </p:spPr>
      </p:pic>
      <p:sp>
        <p:nvSpPr>
          <p:cNvPr id="41" name="TextBox 40"/>
          <p:cNvSpPr txBox="1"/>
          <p:nvPr/>
        </p:nvSpPr>
        <p:spPr>
          <a:xfrm>
            <a:off x="2367988" y="1859404"/>
            <a:ext cx="929524" cy="430887"/>
          </a:xfrm>
          <a:prstGeom prst="rect">
            <a:avLst/>
          </a:prstGeom>
          <a:noFill/>
        </p:spPr>
        <p:txBody>
          <a:bodyPr wrap="none" rtlCol="0">
            <a:spAutoFit/>
          </a:bodyPr>
          <a:lstStyle/>
          <a:p>
            <a:r>
              <a:rPr lang="en-US" sz="1050" dirty="0">
                <a:solidFill>
                  <a:schemeClr val="tx1"/>
                </a:solidFill>
              </a:rPr>
              <a:t>Exploit</a:t>
            </a:r>
          </a:p>
          <a:p>
            <a:r>
              <a:rPr lang="en-US" sz="1050" dirty="0">
                <a:solidFill>
                  <a:schemeClr val="tx1"/>
                </a:solidFill>
              </a:rPr>
              <a:t>vulnerability</a:t>
            </a:r>
          </a:p>
        </p:txBody>
      </p:sp>
      <p:sp>
        <p:nvSpPr>
          <p:cNvPr id="49" name="TextBox 48"/>
          <p:cNvSpPr txBox="1"/>
          <p:nvPr/>
        </p:nvSpPr>
        <p:spPr>
          <a:xfrm>
            <a:off x="7592113" y="2109165"/>
            <a:ext cx="963199" cy="261610"/>
          </a:xfrm>
          <a:prstGeom prst="rect">
            <a:avLst/>
          </a:prstGeom>
          <a:noFill/>
        </p:spPr>
        <p:txBody>
          <a:bodyPr wrap="none" rtlCol="0">
            <a:spAutoFit/>
          </a:bodyPr>
          <a:lstStyle/>
          <a:p>
            <a:r>
              <a:rPr lang="en-US" sz="1200" dirty="0">
                <a:solidFill>
                  <a:schemeClr val="tx1"/>
                </a:solidFill>
              </a:rPr>
              <a:t>Code Repo</a:t>
            </a:r>
          </a:p>
        </p:txBody>
      </p:sp>
      <p:sp>
        <p:nvSpPr>
          <p:cNvPr id="50" name="TextBox 49"/>
          <p:cNvSpPr txBox="1"/>
          <p:nvPr/>
        </p:nvSpPr>
        <p:spPr>
          <a:xfrm>
            <a:off x="7652000" y="2960376"/>
            <a:ext cx="843425" cy="261610"/>
          </a:xfrm>
          <a:prstGeom prst="rect">
            <a:avLst/>
          </a:prstGeom>
          <a:noFill/>
        </p:spPr>
        <p:txBody>
          <a:bodyPr wrap="none" rtlCol="0">
            <a:spAutoFit/>
          </a:bodyPr>
          <a:lstStyle/>
          <a:p>
            <a:r>
              <a:rPr lang="en-US" sz="1200" dirty="0">
                <a:solidFill>
                  <a:schemeClr val="tx1"/>
                </a:solidFill>
              </a:rPr>
              <a:t>Database</a:t>
            </a:r>
          </a:p>
        </p:txBody>
      </p:sp>
      <p:cxnSp>
        <p:nvCxnSpPr>
          <p:cNvPr id="51" name="Straight Arrow Connector 50"/>
          <p:cNvCxnSpPr/>
          <p:nvPr/>
        </p:nvCxnSpPr>
        <p:spPr bwMode="auto">
          <a:xfrm flipV="1">
            <a:off x="4447284" y="1914681"/>
            <a:ext cx="1384077" cy="335438"/>
          </a:xfrm>
          <a:prstGeom prst="straightConnector1">
            <a:avLst/>
          </a:prstGeom>
          <a:noFill/>
          <a:ln w="38100" cap="flat" cmpd="sng" algn="ctr">
            <a:solidFill>
              <a:schemeClr val="tx1">
                <a:lumMod val="50000"/>
                <a:lumOff val="50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Straight Arrow Connector 51"/>
          <p:cNvCxnSpPr/>
          <p:nvPr/>
        </p:nvCxnSpPr>
        <p:spPr bwMode="auto">
          <a:xfrm flipV="1">
            <a:off x="6567146" y="1839012"/>
            <a:ext cx="1226166" cy="1"/>
          </a:xfrm>
          <a:prstGeom prst="straightConnector1">
            <a:avLst/>
          </a:prstGeom>
          <a:noFill/>
          <a:ln w="38100" cap="rnd" cmpd="sng" algn="ctr">
            <a:solidFill>
              <a:schemeClr val="tx1">
                <a:lumMod val="50000"/>
                <a:lumOff val="50000"/>
              </a:schemeClr>
            </a:solidFill>
            <a:prstDash val="sysDot"/>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Straight Arrow Connector 52"/>
          <p:cNvCxnSpPr>
            <a:endCxn id="55" idx="1"/>
          </p:cNvCxnSpPr>
          <p:nvPr/>
        </p:nvCxnSpPr>
        <p:spPr bwMode="auto">
          <a:xfrm>
            <a:off x="4440512" y="2316604"/>
            <a:ext cx="1371118" cy="418014"/>
          </a:xfrm>
          <a:prstGeom prst="straightConnector1">
            <a:avLst/>
          </a:prstGeom>
          <a:noFill/>
          <a:ln w="38100" cap="flat" cmpd="sng" algn="ctr">
            <a:solidFill>
              <a:schemeClr val="tx1">
                <a:lumMod val="50000"/>
                <a:lumOff val="50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630" y="1535252"/>
            <a:ext cx="656283" cy="683628"/>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630" y="2392804"/>
            <a:ext cx="656283" cy="683628"/>
          </a:xfrm>
          <a:prstGeom prst="rect">
            <a:avLst/>
          </a:prstGeom>
        </p:spPr>
      </p:pic>
      <p:pic>
        <p:nvPicPr>
          <p:cNvPr id="56" name="Picture 5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61816" y="1537964"/>
            <a:ext cx="423792" cy="592659"/>
          </a:xfrm>
          <a:prstGeom prst="rect">
            <a:avLst/>
          </a:prstGeom>
        </p:spPr>
      </p:pic>
      <p:pic>
        <p:nvPicPr>
          <p:cNvPr id="57" name="Picture 5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1931326">
            <a:off x="7859242" y="1677661"/>
            <a:ext cx="428941" cy="360310"/>
          </a:xfrm>
          <a:prstGeom prst="rect">
            <a:avLst/>
          </a:prstGeom>
        </p:spPr>
      </p:pic>
      <p:sp>
        <p:nvSpPr>
          <p:cNvPr id="67" name="TextBox 66"/>
          <p:cNvSpPr txBox="1"/>
          <p:nvPr/>
        </p:nvSpPr>
        <p:spPr>
          <a:xfrm rot="981543">
            <a:off x="4709491" y="2312013"/>
            <a:ext cx="895930" cy="415498"/>
          </a:xfrm>
          <a:prstGeom prst="rect">
            <a:avLst/>
          </a:prstGeom>
          <a:noFill/>
        </p:spPr>
        <p:txBody>
          <a:bodyPr wrap="none" rtlCol="0">
            <a:spAutoFit/>
          </a:bodyPr>
          <a:lstStyle/>
          <a:p>
            <a:r>
              <a:rPr lang="en-US" sz="1050" dirty="0">
                <a:solidFill>
                  <a:schemeClr val="tx1"/>
                </a:solidFill>
              </a:rPr>
              <a:t>Malware </a:t>
            </a:r>
          </a:p>
          <a:p>
            <a:r>
              <a:rPr lang="en-US" sz="1050" dirty="0">
                <a:solidFill>
                  <a:schemeClr val="tx1"/>
                </a:solidFill>
              </a:rPr>
              <a:t>propagation</a:t>
            </a:r>
          </a:p>
        </p:txBody>
      </p:sp>
      <p:pic>
        <p:nvPicPr>
          <p:cNvPr id="68" name="Picture 67"/>
          <p:cNvPicPr>
            <a:picLocks noChangeAspect="1"/>
          </p:cNvPicPr>
          <p:nvPr/>
        </p:nvPicPr>
        <p:blipFill>
          <a:blip r:embed="rId12"/>
          <a:stretch>
            <a:fillRect/>
          </a:stretch>
        </p:blipFill>
        <p:spPr>
          <a:xfrm>
            <a:off x="4267493" y="2068652"/>
            <a:ext cx="401619" cy="405676"/>
          </a:xfrm>
          <a:prstGeom prst="rect">
            <a:avLst/>
          </a:prstGeom>
        </p:spPr>
      </p:pic>
      <p:grpSp>
        <p:nvGrpSpPr>
          <p:cNvPr id="104" name="Group 103"/>
          <p:cNvGrpSpPr/>
          <p:nvPr/>
        </p:nvGrpSpPr>
        <p:grpSpPr>
          <a:xfrm>
            <a:off x="394292" y="697052"/>
            <a:ext cx="8397240" cy="609600"/>
            <a:chOff x="304800" y="342900"/>
            <a:chExt cx="8397240" cy="609600"/>
          </a:xfrm>
        </p:grpSpPr>
        <p:sp>
          <p:nvSpPr>
            <p:cNvPr id="3" name="Rectangle 8"/>
            <p:cNvSpPr>
              <a:spLocks noChangeArrowheads="1"/>
            </p:cNvSpPr>
            <p:nvPr/>
          </p:nvSpPr>
          <p:spPr bwMode="auto">
            <a:xfrm>
              <a:off x="304800" y="342900"/>
              <a:ext cx="2148840" cy="609600"/>
            </a:xfrm>
            <a:prstGeom prst="homePlate">
              <a:avLst>
                <a:gd name="adj" fmla="val 24452"/>
              </a:avLst>
            </a:prstGeom>
            <a:solidFill>
              <a:srgbClr val="800000"/>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Initial Compromise</a:t>
              </a:r>
            </a:p>
          </p:txBody>
        </p:sp>
        <p:sp>
          <p:nvSpPr>
            <p:cNvPr id="4" name="Rectangle 12"/>
            <p:cNvSpPr>
              <a:spLocks noChangeArrowheads="1"/>
            </p:cNvSpPr>
            <p:nvPr/>
          </p:nvSpPr>
          <p:spPr bwMode="auto">
            <a:xfrm>
              <a:off x="2387600" y="342900"/>
              <a:ext cx="2148840" cy="609600"/>
            </a:xfrm>
            <a:prstGeom prst="chevron">
              <a:avLst>
                <a:gd name="adj" fmla="val 23464"/>
              </a:avLst>
            </a:prstGeom>
            <a:solidFill>
              <a:srgbClr val="800000"/>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Gaining Foothold</a:t>
              </a:r>
            </a:p>
          </p:txBody>
        </p:sp>
        <p:sp>
          <p:nvSpPr>
            <p:cNvPr id="87" name="Rectangle 12"/>
            <p:cNvSpPr>
              <a:spLocks noChangeArrowheads="1"/>
            </p:cNvSpPr>
            <p:nvPr/>
          </p:nvSpPr>
          <p:spPr bwMode="auto">
            <a:xfrm>
              <a:off x="4470400" y="342900"/>
              <a:ext cx="2148840" cy="609600"/>
            </a:xfrm>
            <a:prstGeom prst="chevron">
              <a:avLst>
                <a:gd name="adj" fmla="val 23464"/>
              </a:avLst>
            </a:prstGeom>
            <a:solidFill>
              <a:srgbClr val="800000"/>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Lateral Movement</a:t>
              </a:r>
            </a:p>
          </p:txBody>
        </p:sp>
        <p:sp>
          <p:nvSpPr>
            <p:cNvPr id="88" name="Rectangle 12"/>
            <p:cNvSpPr>
              <a:spLocks noChangeArrowheads="1"/>
            </p:cNvSpPr>
            <p:nvPr/>
          </p:nvSpPr>
          <p:spPr bwMode="auto">
            <a:xfrm>
              <a:off x="6553200" y="342900"/>
              <a:ext cx="2148840" cy="609600"/>
            </a:xfrm>
            <a:prstGeom prst="chevron">
              <a:avLst>
                <a:gd name="adj" fmla="val 23464"/>
              </a:avLst>
            </a:prstGeom>
            <a:solidFill>
              <a:srgbClr val="800000"/>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High Value Asset Acquisition</a:t>
              </a:r>
            </a:p>
          </p:txBody>
        </p:sp>
      </p:grpSp>
      <p:pic>
        <p:nvPicPr>
          <p:cNvPr id="98" name="Picture 97" descr="malwa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3112" y="1554604"/>
            <a:ext cx="412129" cy="412129"/>
          </a:xfrm>
          <a:prstGeom prst="rect">
            <a:avLst/>
          </a:prstGeom>
        </p:spPr>
      </p:pic>
      <p:pic>
        <p:nvPicPr>
          <p:cNvPr id="99" name="Picture 98" descr="malwa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3112" y="2392804"/>
            <a:ext cx="412129" cy="412129"/>
          </a:xfrm>
          <a:prstGeom prst="rect">
            <a:avLst/>
          </a:prstGeom>
        </p:spPr>
      </p:pic>
      <p:sp>
        <p:nvSpPr>
          <p:cNvPr id="100" name="TextBox 99"/>
          <p:cNvSpPr txBox="1"/>
          <p:nvPr/>
        </p:nvSpPr>
        <p:spPr>
          <a:xfrm rot="20813014">
            <a:off x="4609041" y="1821503"/>
            <a:ext cx="1039179" cy="261610"/>
          </a:xfrm>
          <a:prstGeom prst="rect">
            <a:avLst/>
          </a:prstGeom>
          <a:noFill/>
        </p:spPr>
        <p:txBody>
          <a:bodyPr wrap="none" rtlCol="0">
            <a:spAutoFit/>
          </a:bodyPr>
          <a:lstStyle/>
          <a:p>
            <a:r>
              <a:rPr lang="en-US" sz="1050" dirty="0">
                <a:solidFill>
                  <a:schemeClr val="tx1"/>
                </a:solidFill>
              </a:rPr>
              <a:t>Network scan</a:t>
            </a:r>
          </a:p>
        </p:txBody>
      </p:sp>
      <p:sp>
        <p:nvSpPr>
          <p:cNvPr id="101" name="TextBox 100"/>
          <p:cNvSpPr txBox="1"/>
          <p:nvPr/>
        </p:nvSpPr>
        <p:spPr>
          <a:xfrm>
            <a:off x="3068912" y="1554604"/>
            <a:ext cx="1505348" cy="276999"/>
          </a:xfrm>
          <a:prstGeom prst="rect">
            <a:avLst/>
          </a:prstGeom>
          <a:noFill/>
        </p:spPr>
        <p:txBody>
          <a:bodyPr wrap="none" rtlCol="0">
            <a:spAutoFit/>
          </a:bodyPr>
          <a:lstStyle/>
          <a:p>
            <a:r>
              <a:rPr lang="en-US" sz="1200" dirty="0">
                <a:solidFill>
                  <a:schemeClr val="tx1"/>
                </a:solidFill>
              </a:rPr>
              <a:t>Malware (e.g. RAT)</a:t>
            </a:r>
          </a:p>
        </p:txBody>
      </p:sp>
      <p:pic>
        <p:nvPicPr>
          <p:cNvPr id="48" name="Picture 4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67498" y="2469004"/>
            <a:ext cx="412428" cy="505912"/>
          </a:xfrm>
          <a:prstGeom prst="rect">
            <a:avLst/>
          </a:prstGeom>
        </p:spPr>
      </p:pic>
      <p:grpSp>
        <p:nvGrpSpPr>
          <p:cNvPr id="79" name="Group 78"/>
          <p:cNvGrpSpPr/>
          <p:nvPr/>
        </p:nvGrpSpPr>
        <p:grpSpPr>
          <a:xfrm>
            <a:off x="8174312" y="2469004"/>
            <a:ext cx="486586" cy="457200"/>
            <a:chOff x="5590418" y="4044324"/>
            <a:chExt cx="793439" cy="730326"/>
          </a:xfrm>
        </p:grpSpPr>
        <p:pic>
          <p:nvPicPr>
            <p:cNvPr id="85" name="Picture 8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01355" y="4044324"/>
              <a:ext cx="562351" cy="730326"/>
            </a:xfrm>
            <a:prstGeom prst="rect">
              <a:avLst/>
            </a:prstGeom>
            <a:effectLst>
              <a:outerShdw blurRad="50800" dist="38100" dir="2700000">
                <a:srgbClr val="000000">
                  <a:alpha val="43000"/>
                </a:srgbClr>
              </a:outerShdw>
            </a:effectLst>
          </p:spPr>
        </p:pic>
        <p:sp>
          <p:nvSpPr>
            <p:cNvPr id="86" name="Rectangle 85"/>
            <p:cNvSpPr/>
            <p:nvPr/>
          </p:nvSpPr>
          <p:spPr bwMode="auto">
            <a:xfrm rot="20484794">
              <a:off x="5590418" y="4303192"/>
              <a:ext cx="793439" cy="209904"/>
            </a:xfrm>
            <a:prstGeom prst="rect">
              <a:avLst/>
            </a:prstGeom>
            <a:solidFill>
              <a:srgbClr val="FFFFFF"/>
            </a:solidFill>
            <a:ln w="19050"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spc="-300" normalizeH="0" baseline="0" dirty="0">
                  <a:ln>
                    <a:noFill/>
                  </a:ln>
                  <a:solidFill>
                    <a:srgbClr val="800000"/>
                  </a:solidFill>
                  <a:effectLst/>
                  <a:latin typeface="Arial" pitchFamily="34" charset="0"/>
                  <a:cs typeface="Arial" pitchFamily="34" charset="0"/>
                </a:rPr>
                <a:t>CONFIDENTIAL</a:t>
              </a:r>
            </a:p>
          </p:txBody>
        </p:sp>
      </p:grpSp>
      <p:pic>
        <p:nvPicPr>
          <p:cNvPr id="66" name="Picture 65"/>
          <p:cNvPicPr>
            <a:picLocks noChangeAspect="1"/>
          </p:cNvPicPr>
          <p:nvPr/>
        </p:nvPicPr>
        <p:blipFill>
          <a:blip r:embed="rId15"/>
          <a:stretch>
            <a:fillRect/>
          </a:stretch>
        </p:blipFill>
        <p:spPr>
          <a:xfrm>
            <a:off x="7818403" y="2056609"/>
            <a:ext cx="420979" cy="477672"/>
          </a:xfrm>
          <a:prstGeom prst="rect">
            <a:avLst/>
          </a:prstGeom>
        </p:spPr>
      </p:pic>
      <p:pic>
        <p:nvPicPr>
          <p:cNvPr id="69" name="Picture 68"/>
          <p:cNvPicPr>
            <a:picLocks noChangeAspect="1"/>
          </p:cNvPicPr>
          <p:nvPr/>
        </p:nvPicPr>
        <p:blipFill>
          <a:blip r:embed="rId15"/>
          <a:stretch>
            <a:fillRect/>
          </a:stretch>
        </p:blipFill>
        <p:spPr>
          <a:xfrm>
            <a:off x="2304111" y="2275946"/>
            <a:ext cx="420979" cy="477672"/>
          </a:xfrm>
          <a:prstGeom prst="rect">
            <a:avLst/>
          </a:prstGeom>
        </p:spPr>
      </p:pic>
      <p:pic>
        <p:nvPicPr>
          <p:cNvPr id="70" name="Picture 69"/>
          <p:cNvPicPr>
            <a:picLocks noChangeAspect="1"/>
          </p:cNvPicPr>
          <p:nvPr/>
        </p:nvPicPr>
        <p:blipFill>
          <a:blip r:embed="rId15"/>
          <a:stretch>
            <a:fillRect/>
          </a:stretch>
        </p:blipFill>
        <p:spPr>
          <a:xfrm>
            <a:off x="5267409" y="2053333"/>
            <a:ext cx="420979" cy="477672"/>
          </a:xfrm>
          <a:prstGeom prst="rect">
            <a:avLst/>
          </a:prstGeom>
        </p:spPr>
      </p:pic>
      <p:sp>
        <p:nvSpPr>
          <p:cNvPr id="21" name="Rectangle 20"/>
          <p:cNvSpPr/>
          <p:nvPr/>
        </p:nvSpPr>
        <p:spPr>
          <a:xfrm>
            <a:off x="4645548" y="3298032"/>
            <a:ext cx="1755609" cy="523220"/>
          </a:xfrm>
          <a:prstGeom prst="rect">
            <a:avLst/>
          </a:prstGeom>
        </p:spPr>
        <p:txBody>
          <a:bodyPr wrap="none">
            <a:spAutoFit/>
          </a:bodyPr>
          <a:lstStyle/>
          <a:p>
            <a:pPr algn="ctr">
              <a:buClr>
                <a:srgbClr val="80A5CF"/>
              </a:buClr>
            </a:pPr>
            <a:r>
              <a:rPr lang="en-US" sz="1400" b="1" dirty="0">
                <a:solidFill>
                  <a:schemeClr val="bg1"/>
                </a:solidFill>
                <a:latin typeface="Arial"/>
                <a:cs typeface="Arial" pitchFamily="34" charset="0"/>
              </a:rPr>
              <a:t>Behavior-based </a:t>
            </a:r>
            <a:br>
              <a:rPr lang="en-US" sz="1400" b="1" dirty="0">
                <a:solidFill>
                  <a:schemeClr val="bg1"/>
                </a:solidFill>
                <a:latin typeface="Arial"/>
                <a:cs typeface="Arial" pitchFamily="34" charset="0"/>
              </a:rPr>
            </a:br>
            <a:r>
              <a:rPr lang="en-US" sz="1400" b="1" dirty="0">
                <a:solidFill>
                  <a:schemeClr val="bg1"/>
                </a:solidFill>
                <a:latin typeface="Arial"/>
                <a:cs typeface="Arial" pitchFamily="34" charset="0"/>
              </a:rPr>
              <a:t>Malware Detection</a:t>
            </a:r>
          </a:p>
        </p:txBody>
      </p:sp>
      <p:sp>
        <p:nvSpPr>
          <p:cNvPr id="71" name="Content Placeholder 2"/>
          <p:cNvSpPr txBox="1">
            <a:spLocks/>
          </p:cNvSpPr>
          <p:nvPr/>
        </p:nvSpPr>
        <p:spPr>
          <a:xfrm>
            <a:off x="175952" y="4750378"/>
            <a:ext cx="8615579" cy="515316"/>
          </a:xfrm>
          <a:prstGeom prst="rect">
            <a:avLst/>
          </a:prstGeom>
        </p:spPr>
        <p:txBody>
          <a:bodyPr/>
          <a:lstStyle>
            <a:lvl1pPr marL="238125" indent="-238125" algn="l" rtl="0" eaLnBrk="1" fontAlgn="base" hangingPunct="1">
              <a:spcBef>
                <a:spcPts val="5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ts val="3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ts val="3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r>
              <a:rPr lang="en-US" dirty="0"/>
              <a:t>Design a detection mechanism that targets </a:t>
            </a:r>
            <a:r>
              <a:rPr lang="en-US" b="1" dirty="0">
                <a:solidFill>
                  <a:schemeClr val="bg2"/>
                </a:solidFill>
              </a:rPr>
              <a:t>at the key step (gaining foothold)</a:t>
            </a:r>
            <a:r>
              <a:rPr lang="en-US" b="1" dirty="0"/>
              <a:t> </a:t>
            </a:r>
            <a:r>
              <a:rPr lang="en-US" dirty="0"/>
              <a:t>in the APT life-cycle</a:t>
            </a:r>
          </a:p>
        </p:txBody>
      </p:sp>
      <p:pic>
        <p:nvPicPr>
          <p:cNvPr id="72" name="Picture 71"/>
          <p:cNvPicPr>
            <a:picLocks noChangeAspect="1"/>
          </p:cNvPicPr>
          <p:nvPr/>
        </p:nvPicPr>
        <p:blipFill>
          <a:blip r:embed="rId15"/>
          <a:stretch>
            <a:fillRect/>
          </a:stretch>
        </p:blipFill>
        <p:spPr>
          <a:xfrm>
            <a:off x="3710660" y="2068652"/>
            <a:ext cx="420979" cy="477672"/>
          </a:xfrm>
          <a:prstGeom prst="rect">
            <a:avLst/>
          </a:prstGeom>
        </p:spPr>
      </p:pic>
      <p:sp>
        <p:nvSpPr>
          <p:cNvPr id="75" name="Rectangle 12"/>
          <p:cNvSpPr>
            <a:spLocks noChangeArrowheads="1"/>
          </p:cNvSpPr>
          <p:nvPr/>
        </p:nvSpPr>
        <p:spPr bwMode="auto">
          <a:xfrm>
            <a:off x="2727960" y="3569328"/>
            <a:ext cx="2148840" cy="609600"/>
          </a:xfrm>
          <a:prstGeom prst="chevron">
            <a:avLst>
              <a:gd name="adj" fmla="val 23464"/>
            </a:avLst>
          </a:prstGeom>
          <a:solidFill>
            <a:schemeClr val="bg2"/>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Behavior based Malware detection</a:t>
            </a:r>
          </a:p>
        </p:txBody>
      </p:sp>
      <p:sp>
        <p:nvSpPr>
          <p:cNvPr id="5" name="Rectangle 4"/>
          <p:cNvSpPr/>
          <p:nvPr/>
        </p:nvSpPr>
        <p:spPr bwMode="auto">
          <a:xfrm>
            <a:off x="467817" y="4239398"/>
            <a:ext cx="8323715" cy="294502"/>
          </a:xfrm>
          <a:prstGeom prst="rect">
            <a:avLst/>
          </a:prstGeom>
          <a:solidFill>
            <a:schemeClr val="bg2"/>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0"/>
              </a:rPr>
              <a:t>Provenance based Analytics</a:t>
            </a:r>
          </a:p>
        </p:txBody>
      </p:sp>
      <p:sp>
        <p:nvSpPr>
          <p:cNvPr id="81" name="Freeform 80"/>
          <p:cNvSpPr/>
          <p:nvPr/>
        </p:nvSpPr>
        <p:spPr bwMode="auto">
          <a:xfrm>
            <a:off x="1170839" y="2166699"/>
            <a:ext cx="6677891" cy="612348"/>
          </a:xfrm>
          <a:custGeom>
            <a:avLst/>
            <a:gdLst>
              <a:gd name="connsiteX0" fmla="*/ 6677891 w 6677891"/>
              <a:gd name="connsiteY0" fmla="*/ 71671 h 612348"/>
              <a:gd name="connsiteX1" fmla="*/ 5472546 w 6677891"/>
              <a:gd name="connsiteY1" fmla="*/ 611998 h 612348"/>
              <a:gd name="connsiteX2" fmla="*/ 4045528 w 6677891"/>
              <a:gd name="connsiteY2" fmla="*/ 2398 h 612348"/>
              <a:gd name="connsiteX3" fmla="*/ 2175164 w 6677891"/>
              <a:gd name="connsiteY3" fmla="*/ 390326 h 612348"/>
              <a:gd name="connsiteX4" fmla="*/ 0 w 6677891"/>
              <a:gd name="connsiteY4" fmla="*/ 140944 h 612348"/>
              <a:gd name="connsiteX5" fmla="*/ 0 w 6677891"/>
              <a:gd name="connsiteY5" fmla="*/ 140944 h 612348"/>
              <a:gd name="connsiteX6" fmla="*/ 0 w 6677891"/>
              <a:gd name="connsiteY6" fmla="*/ 140944 h 6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7891" h="612348">
                <a:moveTo>
                  <a:pt x="6677891" y="71671"/>
                </a:moveTo>
                <a:cubicBezTo>
                  <a:pt x="6294582" y="347607"/>
                  <a:pt x="5911273" y="623543"/>
                  <a:pt x="5472546" y="611998"/>
                </a:cubicBezTo>
                <a:cubicBezTo>
                  <a:pt x="5033819" y="600453"/>
                  <a:pt x="4595092" y="39343"/>
                  <a:pt x="4045528" y="2398"/>
                </a:cubicBezTo>
                <a:cubicBezTo>
                  <a:pt x="3495964" y="-34547"/>
                  <a:pt x="2849419" y="367235"/>
                  <a:pt x="2175164" y="390326"/>
                </a:cubicBezTo>
                <a:cubicBezTo>
                  <a:pt x="1500909" y="413417"/>
                  <a:pt x="0" y="140944"/>
                  <a:pt x="0" y="140944"/>
                </a:cubicBezTo>
                <a:lnTo>
                  <a:pt x="0" y="140944"/>
                </a:lnTo>
                <a:lnTo>
                  <a:pt x="0" y="140944"/>
                </a:lnTo>
              </a:path>
            </a:pathLst>
          </a:custGeom>
          <a:noFill/>
          <a:ln w="50800">
            <a:solidFill>
              <a:schemeClr val="bg2"/>
            </a:solidFill>
            <a:headEnd w="lg" len="lg"/>
            <a:tailEnd type="triangle"/>
          </a:ln>
          <a:effectLst/>
          <a:extLst/>
        </p:spPr>
        <p:txBody>
          <a:bodyPr rtlCol="0" anchor="ctr"/>
          <a:lstStyle/>
          <a:p>
            <a:pPr algn="ctr"/>
            <a:endParaRPr lang="en-US"/>
          </a:p>
        </p:txBody>
      </p:sp>
    </p:spTree>
    <p:extLst>
      <p:ext uri="{BB962C8B-B14F-4D97-AF65-F5344CB8AC3E}">
        <p14:creationId xmlns:p14="http://schemas.microsoft.com/office/powerpoint/2010/main" val="3427909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9420225" cy="330729"/>
          </a:xfrm>
        </p:spPr>
        <p:txBody>
          <a:bodyPr/>
          <a:lstStyle/>
          <a:p>
            <a:r>
              <a:rPr lang="en-US" altLang="zh-CN" dirty="0"/>
              <a:t>PHF Signature Generation – cont’d</a:t>
            </a:r>
            <a:endParaRPr lang="en-US" dirty="0"/>
          </a:p>
        </p:txBody>
      </p:sp>
      <p:sp>
        <p:nvSpPr>
          <p:cNvPr id="150" name="Rectangle 49"/>
          <p:cNvSpPr/>
          <p:nvPr/>
        </p:nvSpPr>
        <p:spPr>
          <a:xfrm>
            <a:off x="-38099" y="723900"/>
            <a:ext cx="8572499" cy="2369880"/>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Observation 2: </a:t>
            </a:r>
          </a:p>
          <a:p>
            <a:pPr marL="792000" lvl="1" indent="-360000" defTabSz="3689350">
              <a:buClr>
                <a:schemeClr val="tx1"/>
              </a:buClr>
              <a:buSzPct val="65000"/>
              <a:buFont typeface="Wingdings" pitchFamily="20" charset="2"/>
              <a:buChar char="n"/>
            </a:pPr>
            <a:r>
              <a:rPr lang="en-US" altLang="zh-CN" sz="1800" dirty="0"/>
              <a:t>Multiple RATs tend to implement a PHF in the same way at the system call level. And the ways to implement a PHF are quite limited. </a:t>
            </a:r>
          </a:p>
          <a:p>
            <a:pPr marL="457200" indent="-457200" defTabSz="3657600">
              <a:buClr>
                <a:srgbClr val="0000FF"/>
              </a:buClr>
              <a:buFont typeface="Wingdings" pitchFamily="20" charset="2"/>
              <a:buChar char="v"/>
            </a:pPr>
            <a:r>
              <a:rPr lang="en-US" altLang="zh-CN" sz="2000" dirty="0">
                <a:solidFill>
                  <a:srgbClr val="0000FF"/>
                </a:solidFill>
                <a:ea typeface="宋体" charset="-122"/>
              </a:rPr>
              <a:t>Insight: </a:t>
            </a:r>
          </a:p>
          <a:p>
            <a:pPr marL="792000" lvl="1" indent="-360000" defTabSz="3689350">
              <a:buClr>
                <a:schemeClr val="tx1"/>
              </a:buClr>
              <a:buSzPct val="65000"/>
              <a:buFont typeface="Wingdings" pitchFamily="20" charset="2"/>
              <a:buChar char="n"/>
            </a:pPr>
            <a:r>
              <a:rPr lang="en-US" altLang="zh-CN" sz="1800" dirty="0"/>
              <a:t>Leverage sequence alignment algorithms borrowed from bioinformatics to identify regions of similarity in system call sequences.</a:t>
            </a:r>
          </a:p>
          <a:p>
            <a:pPr marL="792000" lvl="1" indent="-360000" defTabSz="3689350">
              <a:buClr>
                <a:schemeClr val="tx1"/>
              </a:buClr>
              <a:buSzPct val="65000"/>
              <a:buFont typeface="Wingdings" pitchFamily="20" charset="2"/>
              <a:buChar char="n"/>
            </a:pPr>
            <a:r>
              <a:rPr lang="en-US" altLang="zh-CN" sz="1800" dirty="0"/>
              <a:t>Such similarity regions typically correspond to the execution of similar code.</a:t>
            </a:r>
          </a:p>
          <a:p>
            <a:pPr marL="792000" lvl="1" indent="-360000" defTabSz="3689350">
              <a:buClr>
                <a:schemeClr val="tx1"/>
              </a:buClr>
              <a:buSzPct val="65000"/>
              <a:buFont typeface="Wingdings" pitchFamily="20" charset="2"/>
              <a:buChar char="n"/>
            </a:pPr>
            <a:r>
              <a:rPr lang="en-US" altLang="zh-CN" sz="1800" dirty="0"/>
              <a:t>Build finite automata to model the similarity regions as our signatures</a:t>
            </a:r>
            <a:endParaRPr lang="en-US" altLang="zh-CN" sz="2000" dirty="0">
              <a:solidFill>
                <a:srgbClr val="0000FF"/>
              </a:solidFill>
              <a:ea typeface="宋体" charset="-122"/>
            </a:endParaRPr>
          </a:p>
        </p:txBody>
      </p:sp>
      <p:sp>
        <p:nvSpPr>
          <p:cNvPr id="12" name="流程图: 文档 11"/>
          <p:cNvSpPr/>
          <p:nvPr/>
        </p:nvSpPr>
        <p:spPr bwMode="auto">
          <a:xfrm>
            <a:off x="152400" y="3222077"/>
            <a:ext cx="2362200" cy="2057400"/>
          </a:xfrm>
          <a:prstGeom prst="flowChartDocumen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3" name="文本框 12"/>
          <p:cNvSpPr txBox="1"/>
          <p:nvPr/>
        </p:nvSpPr>
        <p:spPr>
          <a:xfrm>
            <a:off x="76200" y="3145877"/>
            <a:ext cx="2590800" cy="2123658"/>
          </a:xfrm>
          <a:prstGeom prst="rect">
            <a:avLst/>
          </a:prstGeom>
          <a:noFill/>
        </p:spPr>
        <p:txBody>
          <a:bodyPr wrap="square" rtlCol="0">
            <a:spAutoFit/>
          </a:bodyPr>
          <a:lstStyle/>
          <a:p>
            <a:r>
              <a:rPr lang="en-US" b="1" kern="0" dirty="0"/>
              <a:t>                        ⁞</a:t>
            </a:r>
          </a:p>
          <a:p>
            <a:r>
              <a:rPr lang="en-US" altLang="en-US" b="1" dirty="0" err="1">
                <a:latin typeface="Consolas" panose="020B0609020204030204" pitchFamily="49" charset="0"/>
                <a:cs typeface="Consolas" panose="020B0609020204030204" pitchFamily="49" charset="0"/>
              </a:rPr>
              <a:t>NtProtectVirtualMemory</a:t>
            </a:r>
            <a:endParaRPr lang="en-US" altLang="en-US" b="1" dirty="0">
              <a:latin typeface="Consolas" panose="020B0609020204030204" pitchFamily="49" charset="0"/>
              <a:cs typeface="Consolas" panose="020B0609020204030204" pitchFamily="49" charset="0"/>
            </a:endParaRPr>
          </a:p>
          <a:p>
            <a:r>
              <a:rPr lang="en-US" altLang="en-US" b="1" dirty="0" err="1">
                <a:latin typeface="Consolas" panose="020B0609020204030204" pitchFamily="49" charset="0"/>
                <a:cs typeface="Consolas" panose="020B0609020204030204" pitchFamily="49" charset="0"/>
              </a:rPr>
              <a:t>NtProtectVirtualMemory</a:t>
            </a:r>
            <a:endParaRPr lang="en-US" altLang="en-US" b="1" dirty="0">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NtGdiCreateCompatibleDC</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NtGdiCreateCompatibleBitmap</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NtGdiBitBlt</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NtGdiDeleteObjectApp</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NtGdiExtGetObjectW</a:t>
            </a:r>
            <a:r>
              <a:rPr lang="en-US" b="1" kern="0" dirty="0">
                <a:solidFill>
                  <a:srgbClr val="FF0000"/>
                </a:solidFill>
              </a:rPr>
              <a:t> </a:t>
            </a:r>
          </a:p>
          <a:p>
            <a:r>
              <a:rPr lang="en-US" b="1" kern="0" dirty="0" err="1"/>
              <a:t>NtProtectVirtualMemory</a:t>
            </a:r>
            <a:endParaRPr lang="en-US" b="1" kern="0" dirty="0"/>
          </a:p>
          <a:p>
            <a:r>
              <a:rPr lang="en-US" b="1" kern="0" dirty="0" err="1"/>
              <a:t>NtProtectVirtualMemory</a:t>
            </a:r>
            <a:endParaRPr lang="en-US" b="1" kern="0" dirty="0"/>
          </a:p>
          <a:p>
            <a:r>
              <a:rPr lang="en-US" b="1" kern="0" dirty="0"/>
              <a:t>                        ⁞</a:t>
            </a:r>
          </a:p>
        </p:txBody>
      </p:sp>
      <p:pic>
        <p:nvPicPr>
          <p:cNvPr id="14" name="图片 13"/>
          <p:cNvPicPr>
            <a:picLocks noChangeAspect="1"/>
          </p:cNvPicPr>
          <p:nvPr/>
        </p:nvPicPr>
        <p:blipFill>
          <a:blip r:embed="rId3"/>
          <a:stretch>
            <a:fillRect/>
          </a:stretch>
        </p:blipFill>
        <p:spPr>
          <a:xfrm>
            <a:off x="5562600" y="3093497"/>
            <a:ext cx="3200400" cy="2278603"/>
          </a:xfrm>
          <a:prstGeom prst="rect">
            <a:avLst/>
          </a:prstGeom>
        </p:spPr>
      </p:pic>
      <p:sp>
        <p:nvSpPr>
          <p:cNvPr id="15" name="箭头: 右 14"/>
          <p:cNvSpPr/>
          <p:nvPr/>
        </p:nvSpPr>
        <p:spPr bwMode="auto">
          <a:xfrm>
            <a:off x="4953000" y="3984076"/>
            <a:ext cx="685800" cy="331165"/>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6" name="流程图: 文档 15"/>
          <p:cNvSpPr/>
          <p:nvPr/>
        </p:nvSpPr>
        <p:spPr bwMode="auto">
          <a:xfrm>
            <a:off x="2895600" y="3222077"/>
            <a:ext cx="2209800" cy="2073823"/>
          </a:xfrm>
          <a:prstGeom prst="flowChartDocumen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7" name="文本框 16"/>
          <p:cNvSpPr txBox="1"/>
          <p:nvPr/>
        </p:nvSpPr>
        <p:spPr>
          <a:xfrm>
            <a:off x="2819400" y="3172242"/>
            <a:ext cx="2514600" cy="2123658"/>
          </a:xfrm>
          <a:prstGeom prst="rect">
            <a:avLst/>
          </a:prstGeom>
          <a:noFill/>
        </p:spPr>
        <p:txBody>
          <a:bodyPr wrap="square" rtlCol="0">
            <a:spAutoFit/>
          </a:bodyPr>
          <a:lstStyle/>
          <a:p>
            <a:r>
              <a:rPr lang="en-US" b="1" kern="0" dirty="0"/>
              <a:t>                        ⁞</a:t>
            </a:r>
          </a:p>
          <a:p>
            <a:r>
              <a:rPr lang="en-US" b="1" kern="0" dirty="0" err="1"/>
              <a:t>NtDelayExecution</a:t>
            </a:r>
            <a:r>
              <a:rPr lang="en-US" b="1" kern="0" dirty="0"/>
              <a:t>                        </a:t>
            </a:r>
            <a:r>
              <a:rPr lang="en-US" b="1" kern="0" dirty="0" err="1"/>
              <a:t>NtDelayExecution</a:t>
            </a:r>
            <a:endParaRPr lang="en-US" altLang="en-US" b="1" dirty="0">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NtGdiCreateCompatibleDC</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NtGdiCreateDIBSection</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NtGdiStretchBlt</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NtGdiDeleteObjectApp</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NtGdiExtGetObjectW</a:t>
            </a:r>
            <a:r>
              <a:rPr lang="en-US" b="1" kern="0" dirty="0"/>
              <a:t> </a:t>
            </a:r>
            <a:r>
              <a:rPr lang="en-US" b="1" kern="0" dirty="0" err="1"/>
              <a:t>NtDelayExecution</a:t>
            </a:r>
            <a:r>
              <a:rPr lang="en-US" b="1" kern="0" dirty="0"/>
              <a:t>                        </a:t>
            </a:r>
            <a:r>
              <a:rPr lang="en-US" b="1" kern="0" dirty="0" err="1"/>
              <a:t>NtDelayExecution</a:t>
            </a:r>
            <a:r>
              <a:rPr lang="en-US" b="1" kern="0" dirty="0"/>
              <a:t>  </a:t>
            </a:r>
          </a:p>
          <a:p>
            <a:r>
              <a:rPr lang="en-US" b="1" kern="0" dirty="0"/>
              <a:t>                        ⁞</a:t>
            </a:r>
          </a:p>
        </p:txBody>
      </p:sp>
      <p:sp>
        <p:nvSpPr>
          <p:cNvPr id="18" name="箭头: 右 17"/>
          <p:cNvSpPr/>
          <p:nvPr/>
        </p:nvSpPr>
        <p:spPr bwMode="auto">
          <a:xfrm rot="1528200">
            <a:off x="2530502" y="4062323"/>
            <a:ext cx="384138" cy="352652"/>
          </a:xfrm>
          <a:prstGeom prst="rightArrow">
            <a:avLst>
              <a:gd name="adj1" fmla="val 50000"/>
              <a:gd name="adj2" fmla="val 57686"/>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69694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82880"/>
            <a:ext cx="9420225" cy="330729"/>
          </a:xfrm>
        </p:spPr>
        <p:txBody>
          <a:bodyPr/>
          <a:lstStyle/>
          <a:p>
            <a:r>
              <a:rPr lang="en-US" altLang="zh-CN" dirty="0"/>
              <a:t>Classifier Signature Generation</a:t>
            </a:r>
            <a:endParaRPr lang="en-US" dirty="0"/>
          </a:p>
        </p:txBody>
      </p:sp>
      <p:sp>
        <p:nvSpPr>
          <p:cNvPr id="150" name="Rectangle 49"/>
          <p:cNvSpPr/>
          <p:nvPr/>
        </p:nvSpPr>
        <p:spPr>
          <a:xfrm>
            <a:off x="-38099" y="647700"/>
            <a:ext cx="9258299" cy="4647426"/>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Selected features (also unique characteristics of RATs)</a:t>
            </a:r>
          </a:p>
          <a:p>
            <a:pPr marL="792000" lvl="1" indent="-360000" defTabSz="3689350">
              <a:lnSpc>
                <a:spcPct val="150000"/>
              </a:lnSpc>
              <a:buClr>
                <a:schemeClr val="tx1"/>
              </a:buClr>
              <a:buSzPct val="65000"/>
              <a:buFont typeface="Wingdings" pitchFamily="20" charset="2"/>
              <a:buChar char="n"/>
            </a:pPr>
            <a:r>
              <a:rPr lang="en-US" altLang="zh-CN" sz="1800" dirty="0"/>
              <a:t>Persistence</a:t>
            </a:r>
          </a:p>
          <a:p>
            <a:pPr marL="1249200" lvl="2" indent="-360000" defTabSz="3689350">
              <a:lnSpc>
                <a:spcPct val="150000"/>
              </a:lnSpc>
              <a:buClr>
                <a:schemeClr val="tx1"/>
              </a:buClr>
              <a:buSzPct val="65000"/>
              <a:buFont typeface="Wingdings" pitchFamily="20" charset="2"/>
              <a:buChar char="n"/>
            </a:pPr>
            <a:r>
              <a:rPr lang="en-US" altLang="zh-CN" sz="1600" dirty="0"/>
              <a:t>Modifies auto-execute functionality by setting/creating a value in the registry</a:t>
            </a:r>
          </a:p>
          <a:p>
            <a:pPr marL="792000" lvl="1" indent="-360000" defTabSz="3689350">
              <a:lnSpc>
                <a:spcPct val="150000"/>
              </a:lnSpc>
              <a:buClr>
                <a:schemeClr val="tx1"/>
              </a:buClr>
              <a:buSzPct val="65000"/>
              <a:buFont typeface="Wingdings" pitchFamily="20" charset="2"/>
              <a:buChar char="n"/>
            </a:pPr>
            <a:r>
              <a:rPr lang="en-US" altLang="zh-CN" sz="1800" dirty="0"/>
              <a:t>Environment Awareness for Reconnaissance and Evasion</a:t>
            </a:r>
          </a:p>
          <a:p>
            <a:pPr marL="1249200" lvl="2" indent="-360000" defTabSz="3689350">
              <a:lnSpc>
                <a:spcPct val="150000"/>
              </a:lnSpc>
              <a:buClr>
                <a:schemeClr val="tx1"/>
              </a:buClr>
              <a:buSzPct val="65000"/>
              <a:buFont typeface="Wingdings" pitchFamily="20" charset="2"/>
              <a:buChar char="n"/>
            </a:pPr>
            <a:r>
              <a:rPr lang="en-US" altLang="zh-CN" sz="1600" dirty="0"/>
              <a:t>Reads the active computer name, or the machine identifier “</a:t>
            </a:r>
            <a:r>
              <a:rPr lang="en-US" sz="1600" dirty="0" err="1"/>
              <a:t>MachineGuid</a:t>
            </a:r>
            <a:r>
              <a:rPr lang="en-US" sz="1600" dirty="0"/>
              <a:t>”</a:t>
            </a:r>
          </a:p>
          <a:p>
            <a:pPr marL="1249200" lvl="2" indent="-360000" defTabSz="3689350">
              <a:lnSpc>
                <a:spcPct val="150000"/>
              </a:lnSpc>
              <a:buClr>
                <a:schemeClr val="tx1"/>
              </a:buClr>
              <a:buSzPct val="65000"/>
              <a:buFont typeface="Wingdings" pitchFamily="20" charset="2"/>
              <a:buChar char="n"/>
            </a:pPr>
            <a:r>
              <a:rPr lang="en-US" altLang="zh-CN" sz="1600" dirty="0"/>
              <a:t>Tries to evade analysis by sleeping many times and for a long time  (&gt;2min)</a:t>
            </a:r>
          </a:p>
          <a:p>
            <a:pPr marL="792000" lvl="1" indent="-360000" defTabSz="3689350">
              <a:lnSpc>
                <a:spcPct val="150000"/>
              </a:lnSpc>
              <a:buClr>
                <a:schemeClr val="tx1"/>
              </a:buClr>
              <a:buSzPct val="65000"/>
              <a:buFont typeface="Wingdings" pitchFamily="20" charset="2"/>
              <a:buChar char="n"/>
            </a:pPr>
            <a:r>
              <a:rPr lang="en-US" altLang="zh-CN" sz="1800" dirty="0"/>
              <a:t>Spyware/Information Retrieval</a:t>
            </a:r>
          </a:p>
          <a:p>
            <a:pPr marL="1249200" lvl="2" indent="-360000" defTabSz="3689350">
              <a:lnSpc>
                <a:spcPct val="150000"/>
              </a:lnSpc>
              <a:buClr>
                <a:schemeClr val="tx1"/>
              </a:buClr>
              <a:buSzPct val="65000"/>
              <a:buFont typeface="Wingdings" pitchFamily="20" charset="2"/>
              <a:buChar char="n"/>
            </a:pPr>
            <a:r>
              <a:rPr lang="en-US" altLang="zh-CN" sz="1600" dirty="0"/>
              <a:t>Accesses potentially sensitive information from local browsers</a:t>
            </a:r>
          </a:p>
          <a:p>
            <a:pPr marL="1249200" lvl="2" indent="-360000" defTabSz="3689350">
              <a:lnSpc>
                <a:spcPct val="150000"/>
              </a:lnSpc>
              <a:buClr>
                <a:schemeClr val="tx1"/>
              </a:buClr>
              <a:buSzPct val="65000"/>
              <a:buFont typeface="Wingdings" pitchFamily="20" charset="2"/>
              <a:buChar char="n"/>
            </a:pPr>
            <a:r>
              <a:rPr lang="en-US" altLang="zh-CN" sz="1600" dirty="0"/>
              <a:t>Queries sensitive IE security settings</a:t>
            </a:r>
          </a:p>
          <a:p>
            <a:pPr marL="792000" lvl="1" indent="-360000" defTabSz="3689350">
              <a:lnSpc>
                <a:spcPct val="150000"/>
              </a:lnSpc>
              <a:buClr>
                <a:schemeClr val="tx1"/>
              </a:buClr>
              <a:buSzPct val="65000"/>
              <a:buFont typeface="Wingdings" pitchFamily="20" charset="2"/>
              <a:buChar char="n"/>
            </a:pPr>
            <a:r>
              <a:rPr lang="en-US" altLang="zh-CN" sz="1800" dirty="0"/>
              <a:t>Anti-Detection and Being Stealthy</a:t>
            </a:r>
          </a:p>
          <a:p>
            <a:pPr marL="1249200" lvl="2" indent="-360000" defTabSz="3689350">
              <a:lnSpc>
                <a:spcPct val="150000"/>
              </a:lnSpc>
              <a:buClr>
                <a:schemeClr val="tx1"/>
              </a:buClr>
              <a:buSzPct val="65000"/>
              <a:buFont typeface="Wingdings" pitchFamily="20" charset="2"/>
              <a:buChar char="n"/>
            </a:pPr>
            <a:r>
              <a:rPr lang="en-US" altLang="zh-CN" sz="1600" dirty="0"/>
              <a:t>Sets the process error mode to suppress error box</a:t>
            </a:r>
          </a:p>
          <a:p>
            <a:pPr marL="1249200" lvl="2" indent="-360000" defTabSz="3689350">
              <a:lnSpc>
                <a:spcPct val="150000"/>
              </a:lnSpc>
              <a:buClr>
                <a:schemeClr val="tx1"/>
              </a:buClr>
              <a:buSzPct val="65000"/>
              <a:buFont typeface="Wingdings" pitchFamily="20" charset="2"/>
              <a:buChar char="n"/>
            </a:pPr>
            <a:r>
              <a:rPr lang="en-US" altLang="zh-CN" sz="1600" dirty="0"/>
              <a:t>Checks for the presence of an antivirus engine</a:t>
            </a:r>
            <a:endParaRPr lang="en-US" altLang="zh-CN" sz="1800" dirty="0"/>
          </a:p>
        </p:txBody>
      </p:sp>
    </p:spTree>
    <p:extLst>
      <p:ext uri="{BB962C8B-B14F-4D97-AF65-F5344CB8AC3E}">
        <p14:creationId xmlns:p14="http://schemas.microsoft.com/office/powerpoint/2010/main" val="238025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9258299" cy="3908762"/>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Selected features – cont’d</a:t>
            </a:r>
          </a:p>
          <a:p>
            <a:pPr marL="792000" lvl="1" indent="-360000" defTabSz="3689350">
              <a:lnSpc>
                <a:spcPct val="150000"/>
              </a:lnSpc>
              <a:buClr>
                <a:schemeClr val="tx1"/>
              </a:buClr>
              <a:buSzPct val="65000"/>
              <a:buFont typeface="Wingdings" pitchFamily="20" charset="2"/>
              <a:buChar char="n"/>
            </a:pPr>
            <a:r>
              <a:rPr lang="en-US" altLang="zh-CN" sz="1800" dirty="0"/>
              <a:t>System Destruction</a:t>
            </a:r>
          </a:p>
          <a:p>
            <a:pPr marL="1249200" lvl="2" indent="-360000" defTabSz="3689350">
              <a:lnSpc>
                <a:spcPct val="150000"/>
              </a:lnSpc>
              <a:buClr>
                <a:schemeClr val="tx1"/>
              </a:buClr>
              <a:buSzPct val="65000"/>
              <a:buFont typeface="Wingdings" pitchFamily="20" charset="2"/>
              <a:buChar char="n"/>
            </a:pPr>
            <a:r>
              <a:rPr lang="en-US" altLang="zh-CN" sz="1600" dirty="0"/>
              <a:t>Opens file with deletion access rights probably for cleanup after attack</a:t>
            </a:r>
          </a:p>
          <a:p>
            <a:pPr marL="792000" lvl="1" indent="-360000" defTabSz="3689350">
              <a:lnSpc>
                <a:spcPct val="150000"/>
              </a:lnSpc>
              <a:buClr>
                <a:schemeClr val="tx1"/>
              </a:buClr>
              <a:buSzPct val="65000"/>
              <a:buFont typeface="Wingdings" pitchFamily="20" charset="2"/>
              <a:buChar char="n"/>
            </a:pPr>
            <a:r>
              <a:rPr lang="en-US" altLang="zh-CN" sz="1800" dirty="0"/>
              <a:t>Unusual Characteristics</a:t>
            </a:r>
          </a:p>
          <a:p>
            <a:pPr marL="1249200" lvl="2" indent="-360000" defTabSz="3689350">
              <a:lnSpc>
                <a:spcPct val="150000"/>
              </a:lnSpc>
              <a:buClr>
                <a:schemeClr val="tx1"/>
              </a:buClr>
              <a:buSzPct val="65000"/>
              <a:buFont typeface="Wingdings" pitchFamily="20" charset="2"/>
              <a:buChar char="n"/>
            </a:pPr>
            <a:r>
              <a:rPr lang="en-US" altLang="zh-CN" sz="1600" dirty="0"/>
              <a:t>Spawns a lot of processes</a:t>
            </a:r>
          </a:p>
          <a:p>
            <a:pPr marL="1249200" lvl="2" indent="-360000" defTabSz="3689350">
              <a:lnSpc>
                <a:spcPct val="150000"/>
              </a:lnSpc>
              <a:buClr>
                <a:schemeClr val="tx1"/>
              </a:buClr>
              <a:buSzPct val="65000"/>
              <a:buFont typeface="Wingdings" pitchFamily="20" charset="2"/>
              <a:buChar char="n"/>
            </a:pPr>
            <a:r>
              <a:rPr lang="en-US" sz="1600" dirty="0"/>
              <a:t>Creates/touches files in windows system directory and registry</a:t>
            </a:r>
          </a:p>
          <a:p>
            <a:pPr marL="792000" lvl="1" indent="-360000" defTabSz="3689350">
              <a:lnSpc>
                <a:spcPct val="150000"/>
              </a:lnSpc>
              <a:buClr>
                <a:schemeClr val="tx1"/>
              </a:buClr>
              <a:buSzPct val="65000"/>
              <a:buFont typeface="Wingdings" pitchFamily="20" charset="2"/>
              <a:buChar char="n"/>
            </a:pPr>
            <a:r>
              <a:rPr lang="en-US" altLang="zh-CN" sz="1800" dirty="0"/>
              <a:t>Running in Background</a:t>
            </a:r>
          </a:p>
          <a:p>
            <a:pPr marL="1249200" lvl="2" indent="-360000" defTabSz="3689350">
              <a:lnSpc>
                <a:spcPct val="150000"/>
              </a:lnSpc>
              <a:buClr>
                <a:schemeClr val="tx1"/>
              </a:buClr>
              <a:buSzPct val="65000"/>
              <a:buFont typeface="Wingdings" pitchFamily="20" charset="2"/>
              <a:buChar char="n"/>
            </a:pPr>
            <a:r>
              <a:rPr lang="en-US" altLang="zh-CN" sz="1600" dirty="0"/>
              <a:t>No window, menu, or any visible components</a:t>
            </a:r>
          </a:p>
          <a:p>
            <a:pPr marL="1249200" lvl="2" indent="-360000" defTabSz="3689350">
              <a:lnSpc>
                <a:spcPct val="150000"/>
              </a:lnSpc>
              <a:buClr>
                <a:schemeClr val="tx1"/>
              </a:buClr>
              <a:buSzPct val="65000"/>
              <a:buFont typeface="Wingdings" pitchFamily="20" charset="2"/>
              <a:buChar char="n"/>
            </a:pPr>
            <a:r>
              <a:rPr lang="en-US" sz="1600" dirty="0"/>
              <a:t>No human interactions</a:t>
            </a:r>
          </a:p>
          <a:p>
            <a:pPr marL="792000" lvl="1" indent="-360000" defTabSz="3689350">
              <a:lnSpc>
                <a:spcPct val="150000"/>
              </a:lnSpc>
              <a:buClr>
                <a:schemeClr val="tx1"/>
              </a:buClr>
              <a:buSzPct val="65000"/>
              <a:buFont typeface="Wingdings" pitchFamily="20" charset="2"/>
              <a:buChar char="n"/>
            </a:pPr>
            <a:r>
              <a:rPr lang="en-US" sz="1800" dirty="0"/>
              <a:t>Actions initiated remotely, rather than initiated locally</a:t>
            </a:r>
          </a:p>
        </p:txBody>
      </p:sp>
      <p:sp>
        <p:nvSpPr>
          <p:cNvPr id="6" name="Title 1"/>
          <p:cNvSpPr>
            <a:spLocks noGrp="1"/>
          </p:cNvSpPr>
          <p:nvPr>
            <p:ph type="title"/>
          </p:nvPr>
        </p:nvSpPr>
        <p:spPr>
          <a:xfrm>
            <a:off x="104775" y="182880"/>
            <a:ext cx="9420225" cy="330729"/>
          </a:xfrm>
        </p:spPr>
        <p:txBody>
          <a:bodyPr/>
          <a:lstStyle/>
          <a:p>
            <a:r>
              <a:rPr lang="en-US" altLang="zh-CN" dirty="0"/>
              <a:t>Classifier Signature Generation – cont’d</a:t>
            </a:r>
            <a:endParaRPr lang="en-US" dirty="0"/>
          </a:p>
        </p:txBody>
      </p:sp>
      <p:sp>
        <p:nvSpPr>
          <p:cNvPr id="4" name="文本框 3"/>
          <p:cNvSpPr txBox="1"/>
          <p:nvPr/>
        </p:nvSpPr>
        <p:spPr>
          <a:xfrm>
            <a:off x="304800" y="4610100"/>
            <a:ext cx="5943600" cy="646331"/>
          </a:xfrm>
          <a:prstGeom prst="rect">
            <a:avLst/>
          </a:prstGeom>
          <a:noFill/>
          <a:ln>
            <a:solidFill>
              <a:srgbClr val="FF0000"/>
            </a:solidFill>
          </a:ln>
        </p:spPr>
        <p:txBody>
          <a:bodyPr wrap="square" rtlCol="0">
            <a:spAutoFit/>
          </a:bodyPr>
          <a:lstStyle/>
          <a:p>
            <a:pPr algn="ctr"/>
            <a:r>
              <a:rPr lang="en-US" altLang="zh-CN" sz="1800" dirty="0">
                <a:solidFill>
                  <a:srgbClr val="FF0000"/>
                </a:solidFill>
                <a:latin typeface="Arial" charset="0"/>
                <a:cs typeface="Arial" charset="0"/>
              </a:rPr>
              <a:t>All those features can be observed in system call traces </a:t>
            </a:r>
          </a:p>
          <a:p>
            <a:pPr algn="ctr"/>
            <a:r>
              <a:rPr lang="en-US" altLang="zh-CN" sz="1800" dirty="0">
                <a:solidFill>
                  <a:srgbClr val="FF0000"/>
                </a:solidFill>
                <a:latin typeface="Arial" charset="0"/>
                <a:cs typeface="Arial" charset="0"/>
              </a:rPr>
              <a:t>(either system call name or argument).</a:t>
            </a:r>
            <a:endParaRPr lang="zh-CN" altLang="en-US" sz="1800" kern="0" dirty="0">
              <a:solidFill>
                <a:srgbClr val="FF0000"/>
              </a:solidFill>
            </a:endParaRPr>
          </a:p>
        </p:txBody>
      </p:sp>
    </p:spTree>
    <p:extLst>
      <p:ext uri="{BB962C8B-B14F-4D97-AF65-F5344CB8AC3E}">
        <p14:creationId xmlns:p14="http://schemas.microsoft.com/office/powerpoint/2010/main" val="30241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9258299" cy="1231106"/>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Training set and selected features</a:t>
            </a:r>
          </a:p>
          <a:p>
            <a:pPr marL="792000" lvl="1" indent="-360000" defTabSz="3689350">
              <a:lnSpc>
                <a:spcPct val="150000"/>
              </a:lnSpc>
              <a:buClr>
                <a:schemeClr val="tx1"/>
              </a:buClr>
              <a:buSzPct val="65000"/>
              <a:buFont typeface="Wingdings" pitchFamily="20" charset="2"/>
              <a:buChar char="n"/>
            </a:pPr>
            <a:r>
              <a:rPr lang="en-US" altLang="zh-CN" sz="1800" dirty="0"/>
              <a:t>System call traces of RATs</a:t>
            </a:r>
          </a:p>
          <a:p>
            <a:pPr marL="792000" lvl="1" indent="-360000" defTabSz="3689350">
              <a:lnSpc>
                <a:spcPct val="150000"/>
              </a:lnSpc>
              <a:buClr>
                <a:schemeClr val="tx1"/>
              </a:buClr>
              <a:buSzPct val="65000"/>
              <a:buFont typeface="Wingdings" pitchFamily="20" charset="2"/>
              <a:buChar char="n"/>
            </a:pPr>
            <a:r>
              <a:rPr lang="en-US" altLang="zh-CN" sz="1800" dirty="0"/>
              <a:t>System call traces of popular benign applications (</a:t>
            </a:r>
            <a:r>
              <a:rPr lang="en-US" altLang="zh-CN" sz="1800" dirty="0" err="1"/>
              <a:t>Winscap</a:t>
            </a:r>
            <a:r>
              <a:rPr lang="en-US" altLang="zh-CN" sz="1800" dirty="0"/>
              <a:t>, Skype, notepad, …)</a:t>
            </a:r>
            <a:endParaRPr lang="en-US" sz="1600" dirty="0"/>
          </a:p>
        </p:txBody>
      </p:sp>
      <p:sp>
        <p:nvSpPr>
          <p:cNvPr id="13" name="Title 1"/>
          <p:cNvSpPr>
            <a:spLocks noGrp="1"/>
          </p:cNvSpPr>
          <p:nvPr>
            <p:ph type="title"/>
          </p:nvPr>
        </p:nvSpPr>
        <p:spPr>
          <a:xfrm>
            <a:off x="104775" y="182880"/>
            <a:ext cx="9420225" cy="330729"/>
          </a:xfrm>
        </p:spPr>
        <p:txBody>
          <a:bodyPr/>
          <a:lstStyle/>
          <a:p>
            <a:r>
              <a:rPr lang="en-US" altLang="zh-CN" dirty="0"/>
              <a:t>Classifier Signature Generation– cont’d</a:t>
            </a:r>
            <a:endParaRPr lang="en-US" dirty="0"/>
          </a:p>
        </p:txBody>
      </p:sp>
      <p:sp>
        <p:nvSpPr>
          <p:cNvPr id="14" name="TextBox 59"/>
          <p:cNvSpPr txBox="1"/>
          <p:nvPr/>
        </p:nvSpPr>
        <p:spPr>
          <a:xfrm>
            <a:off x="178846" y="3430369"/>
            <a:ext cx="2030954" cy="1077218"/>
          </a:xfrm>
          <a:prstGeom prst="rect">
            <a:avLst/>
          </a:prstGeom>
          <a:solidFill>
            <a:schemeClr val="bg1"/>
          </a:solidFill>
          <a:ln w="19050">
            <a:solidFill>
              <a:srgbClr val="214FCF"/>
            </a:solidFill>
          </a:ln>
        </p:spPr>
        <p:txBody>
          <a:bodyPr wrap="square" rtlCol="0">
            <a:spAutoFit/>
          </a:bodyPr>
          <a:lstStyle>
            <a:defPPr>
              <a:defRPr lang="en-US"/>
            </a:defPPr>
            <a:lvl1pPr algn="ctr">
              <a:defRPr sz="1800">
                <a:latin typeface="Times New Roman" panose="02020603050405020304" pitchFamily="18" charset="0"/>
                <a:cs typeface="Times New Roman" panose="02020603050405020304" pitchFamily="18" charset="0"/>
              </a:defRPr>
            </a:lvl1pPr>
          </a:lstStyle>
          <a:p>
            <a:r>
              <a:rPr lang="en-US" sz="1600" dirty="0"/>
              <a:t>Benign traces (</a:t>
            </a:r>
            <a:r>
              <a:rPr lang="en-US" sz="1600" dirty="0" err="1"/>
              <a:t>Winscp</a:t>
            </a:r>
            <a:r>
              <a:rPr lang="en-US" sz="1600" dirty="0"/>
              <a:t>, Skype, notepad++, </a:t>
            </a:r>
            <a:r>
              <a:rPr lang="en-US" sz="1600" dirty="0" err="1"/>
              <a:t>quicktime</a:t>
            </a:r>
            <a:r>
              <a:rPr lang="en-US" sz="1600" dirty="0"/>
              <a:t> player, …)</a:t>
            </a:r>
          </a:p>
        </p:txBody>
      </p:sp>
      <p:sp>
        <p:nvSpPr>
          <p:cNvPr id="15" name="TextBox 59"/>
          <p:cNvSpPr txBox="1"/>
          <p:nvPr/>
        </p:nvSpPr>
        <p:spPr>
          <a:xfrm>
            <a:off x="178846" y="2400300"/>
            <a:ext cx="2030954" cy="830997"/>
          </a:xfrm>
          <a:prstGeom prst="rect">
            <a:avLst/>
          </a:prstGeom>
          <a:solidFill>
            <a:schemeClr val="bg1"/>
          </a:solidFill>
          <a:ln w="19050">
            <a:solidFill>
              <a:srgbClr val="214FCF"/>
            </a:solidFill>
          </a:ln>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RAT traces (Poison Ivy, Pandora, </a:t>
            </a:r>
            <a:r>
              <a:rPr lang="en-US" sz="1600" dirty="0" err="1">
                <a:latin typeface="Times New Roman" panose="02020603050405020304" pitchFamily="18" charset="0"/>
                <a:cs typeface="Times New Roman" panose="02020603050405020304" pitchFamily="18" charset="0"/>
              </a:rPr>
              <a:t>Darkcomet</a:t>
            </a:r>
            <a:r>
              <a:rPr lang="en-US" sz="1600" dirty="0">
                <a:latin typeface="Times New Roman" panose="02020603050405020304" pitchFamily="18" charset="0"/>
                <a:cs typeface="Times New Roman" panose="02020603050405020304" pitchFamily="18" charset="0"/>
              </a:rPr>
              <a:t>, …)</a:t>
            </a:r>
          </a:p>
        </p:txBody>
      </p:sp>
      <p:graphicFrame>
        <p:nvGraphicFramePr>
          <p:cNvPr id="12" name="表格 11"/>
          <p:cNvGraphicFramePr>
            <a:graphicFrameLocks noGrp="1"/>
          </p:cNvGraphicFramePr>
          <p:nvPr>
            <p:extLst>
              <p:ext uri="{D42A27DB-BD31-4B8C-83A1-F6EECF244321}">
                <p14:modId xmlns:p14="http://schemas.microsoft.com/office/powerpoint/2010/main" val="1048203044"/>
              </p:ext>
            </p:extLst>
          </p:nvPr>
        </p:nvGraphicFramePr>
        <p:xfrm>
          <a:off x="3352800" y="1866900"/>
          <a:ext cx="2819400" cy="32918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819400">
                  <a:extLst>
                    <a:ext uri="{9D8B030D-6E8A-4147-A177-3AD203B41FA5}">
                      <a16:colId xmlns:a16="http://schemas.microsoft.com/office/drawing/2014/main" val="190359337"/>
                    </a:ext>
                  </a:extLst>
                </a:gridCol>
              </a:tblGrid>
              <a:tr h="396240">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Features</a:t>
                      </a:r>
                    </a:p>
                  </a:txBody>
                  <a:tcPr/>
                </a:tc>
                <a:extLst>
                  <a:ext uri="{0D108BD9-81ED-4DB2-BD59-A6C34878D82A}">
                    <a16:rowId xmlns:a16="http://schemas.microsoft.com/office/drawing/2014/main" val="1225226699"/>
                  </a:ext>
                </a:extLst>
              </a:tr>
              <a:tr h="370840">
                <a:tc>
                  <a:txBody>
                    <a:bodyPr/>
                    <a:lstStyle/>
                    <a:p>
                      <a:r>
                        <a:rPr lang="en-US" sz="1600" b="0" dirty="0">
                          <a:latin typeface="Times New Roman" panose="02020603050405020304" pitchFamily="18" charset="0"/>
                          <a:cs typeface="Times New Roman" panose="02020603050405020304" pitchFamily="18" charset="0"/>
                        </a:rPr>
                        <a:t>Persistence</a:t>
                      </a:r>
                    </a:p>
                  </a:txBody>
                  <a:tcPr/>
                </a:tc>
                <a:extLst>
                  <a:ext uri="{0D108BD9-81ED-4DB2-BD59-A6C34878D82A}">
                    <a16:rowId xmlns:a16="http://schemas.microsoft.com/office/drawing/2014/main" val="333628872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600" b="0" dirty="0">
                          <a:latin typeface="Times New Roman" panose="02020603050405020304" pitchFamily="18" charset="0"/>
                          <a:cs typeface="Times New Roman" panose="02020603050405020304" pitchFamily="18" charset="0"/>
                        </a:rPr>
                        <a:t>Reconnaissance &amp; Evasive</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022535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Spyware</a:t>
                      </a:r>
                      <a:r>
                        <a:rPr lang="en-US" altLang="zh-CN" sz="1600" b="0" dirty="0">
                          <a:latin typeface="Times New Roman" panose="02020603050405020304" pitchFamily="18" charset="0"/>
                          <a:cs typeface="Times New Roman" panose="02020603050405020304" pitchFamily="18" charset="0"/>
                        </a:rPr>
                        <a:t>/Information Retrieval</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203064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A</a:t>
                      </a:r>
                      <a:r>
                        <a:rPr lang="en-US" altLang="zh-CN" sz="1600" b="0" dirty="0">
                          <a:latin typeface="Times New Roman" panose="02020603050405020304" pitchFamily="18" charset="0"/>
                          <a:cs typeface="Times New Roman" panose="02020603050405020304" pitchFamily="18" charset="0"/>
                        </a:rPr>
                        <a:t>nti-Detection/</a:t>
                      </a:r>
                      <a:r>
                        <a:rPr lang="en-US" altLang="zh-CN" sz="1600" b="0" dirty="0" err="1">
                          <a:latin typeface="Times New Roman" panose="02020603050405020304" pitchFamily="18" charset="0"/>
                          <a:cs typeface="Times New Roman" panose="02020603050405020304" pitchFamily="18" charset="0"/>
                        </a:rPr>
                        <a:t>Stealthiness</a:t>
                      </a:r>
                      <a:endParaRPr lang="en-US" altLang="zh-CN"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461044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System Destruction</a:t>
                      </a:r>
                    </a:p>
                  </a:txBody>
                  <a:tcPr/>
                </a:tc>
                <a:extLst>
                  <a:ext uri="{0D108BD9-81ED-4DB2-BD59-A6C34878D82A}">
                    <a16:rowId xmlns:a16="http://schemas.microsoft.com/office/drawing/2014/main" val="242964872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Unusual characteristics</a:t>
                      </a:r>
                    </a:p>
                  </a:txBody>
                  <a:tcPr/>
                </a:tc>
                <a:extLst>
                  <a:ext uri="{0D108BD9-81ED-4DB2-BD59-A6C34878D82A}">
                    <a16:rowId xmlns:a16="http://schemas.microsoft.com/office/drawing/2014/main" val="1519825365"/>
                  </a:ext>
                </a:extLst>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Background running</a:t>
                      </a:r>
                    </a:p>
                  </a:txBody>
                  <a:tcPr/>
                </a:tc>
                <a:extLst>
                  <a:ext uri="{0D108BD9-81ED-4DB2-BD59-A6C34878D82A}">
                    <a16:rowId xmlns:a16="http://schemas.microsoft.com/office/drawing/2014/main" val="1484919035"/>
                  </a:ext>
                </a:extLst>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Remotely initiated</a:t>
                      </a:r>
                    </a:p>
                  </a:txBody>
                  <a:tcPr/>
                </a:tc>
                <a:extLst>
                  <a:ext uri="{0D108BD9-81ED-4DB2-BD59-A6C34878D82A}">
                    <a16:rowId xmlns:a16="http://schemas.microsoft.com/office/drawing/2014/main" val="3660473778"/>
                  </a:ext>
                </a:extLst>
              </a:tr>
            </a:tbl>
          </a:graphicData>
        </a:graphic>
      </p:graphicFrame>
      <p:sp>
        <p:nvSpPr>
          <p:cNvPr id="17" name="右大括号 124"/>
          <p:cNvSpPr/>
          <p:nvPr/>
        </p:nvSpPr>
        <p:spPr>
          <a:xfrm>
            <a:off x="2209800" y="2857500"/>
            <a:ext cx="247673" cy="914400"/>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sp>
        <p:nvSpPr>
          <p:cNvPr id="18" name="箭头: 右 17"/>
          <p:cNvSpPr/>
          <p:nvPr/>
        </p:nvSpPr>
        <p:spPr bwMode="auto">
          <a:xfrm>
            <a:off x="2438400" y="3222220"/>
            <a:ext cx="914400" cy="244880"/>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20" name="箭头: 右 19"/>
          <p:cNvSpPr/>
          <p:nvPr/>
        </p:nvSpPr>
        <p:spPr bwMode="auto">
          <a:xfrm>
            <a:off x="6172200" y="3222220"/>
            <a:ext cx="1005840" cy="244880"/>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21" name="TextBox 59"/>
          <p:cNvSpPr txBox="1"/>
          <p:nvPr/>
        </p:nvSpPr>
        <p:spPr>
          <a:xfrm>
            <a:off x="7197533" y="2776091"/>
            <a:ext cx="1613549" cy="1077218"/>
          </a:xfrm>
          <a:prstGeom prst="rect">
            <a:avLst/>
          </a:prstGeom>
          <a:solidFill>
            <a:srgbClr val="9BDBFF"/>
          </a:solidFill>
          <a:ln>
            <a:solidFill>
              <a:srgbClr val="214FCF"/>
            </a:solidFill>
          </a:ln>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Classifiers for </a:t>
            </a:r>
            <a:r>
              <a:rPr lang="en-US" sz="1600" b="1" dirty="0">
                <a:latin typeface="Times New Roman" panose="02020603050405020304" pitchFamily="18" charset="0"/>
                <a:cs typeface="Times New Roman" panose="02020603050405020304" pitchFamily="18" charset="0"/>
              </a:rPr>
              <a:t>discerning between RATs &amp; benign</a:t>
            </a:r>
          </a:p>
        </p:txBody>
      </p:sp>
    </p:spTree>
    <p:extLst>
      <p:ext uri="{BB962C8B-B14F-4D97-AF65-F5344CB8AC3E}">
        <p14:creationId xmlns:p14="http://schemas.microsoft.com/office/powerpoint/2010/main" val="408832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62000" y="2011098"/>
            <a:ext cx="7467600" cy="1379802"/>
          </a:xfrm>
        </p:spPr>
        <p:txBody>
          <a:bodyPr>
            <a:noAutofit/>
          </a:bodyPr>
          <a:lstStyle/>
          <a:p>
            <a:pPr>
              <a:lnSpc>
                <a:spcPct val="90000"/>
              </a:lnSpc>
              <a:spcBef>
                <a:spcPct val="0"/>
              </a:spcBef>
            </a:pPr>
            <a:r>
              <a:rPr lang="en-US" altLang="zh-CN" sz="3000" b="1" kern="1300" dirty="0">
                <a:solidFill>
                  <a:schemeClr val="bg2"/>
                </a:solidFill>
              </a:rPr>
              <a:t>Previous Malware Detection Methods Fail RAT Detection</a:t>
            </a:r>
            <a:endParaRPr lang="zh-CN" altLang="en-US" sz="3000" b="1" kern="1300" dirty="0">
              <a:solidFill>
                <a:schemeClr val="bg2"/>
              </a:solidFill>
            </a:endParaRPr>
          </a:p>
        </p:txBody>
      </p:sp>
    </p:spTree>
    <p:extLst>
      <p:ext uri="{BB962C8B-B14F-4D97-AF65-F5344CB8AC3E}">
        <p14:creationId xmlns:p14="http://schemas.microsoft.com/office/powerpoint/2010/main" val="32742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Previous Malware Detection Methods </a:t>
            </a:r>
            <a:endParaRPr lang="en-US" dirty="0"/>
          </a:p>
        </p:txBody>
      </p:sp>
      <p:sp>
        <p:nvSpPr>
          <p:cNvPr id="145" name="Rectangle 49"/>
          <p:cNvSpPr/>
          <p:nvPr/>
        </p:nvSpPr>
        <p:spPr>
          <a:xfrm>
            <a:off x="180976" y="555830"/>
            <a:ext cx="5070122" cy="3046988"/>
          </a:xfrm>
          <a:prstGeom prst="rect">
            <a:avLst/>
          </a:prstGeom>
          <a:noFill/>
        </p:spPr>
        <p:txBody>
          <a:bodyPr wrap="square" rtlCol="0">
            <a:spAutoFit/>
          </a:bodyPr>
          <a:lstStyle/>
          <a:p>
            <a:pPr marL="457200" indent="-457200" defTabSz="3657600">
              <a:lnSpc>
                <a:spcPct val="150000"/>
              </a:lnSpc>
              <a:buClr>
                <a:srgbClr val="0000FF"/>
              </a:buClr>
              <a:buFont typeface="Wingdings" pitchFamily="20" charset="2"/>
              <a:buChar char="v"/>
            </a:pPr>
            <a:r>
              <a:rPr lang="en-US" altLang="zh-CN" sz="2000" dirty="0">
                <a:solidFill>
                  <a:srgbClr val="0000FF"/>
                </a:solidFill>
                <a:ea typeface="宋体" charset="-122"/>
              </a:rPr>
              <a:t>Main idea of the state-of-the-art work</a:t>
            </a:r>
          </a:p>
          <a:p>
            <a:pPr marL="720000" lvl="2" indent="-360000" defTabSz="3689350">
              <a:lnSpc>
                <a:spcPct val="150000"/>
              </a:lnSpc>
              <a:buClr>
                <a:schemeClr val="tx1"/>
              </a:buClr>
              <a:buSzPct val="65000"/>
              <a:buFont typeface="Wingdings" pitchFamily="20" charset="2"/>
              <a:buChar char="n"/>
            </a:pPr>
            <a:r>
              <a:rPr lang="en-US" altLang="zh-CN" sz="1800" dirty="0"/>
              <a:t>Identify security-sensitive </a:t>
            </a:r>
            <a:r>
              <a:rPr lang="en-US" altLang="zh-CN" sz="1800" dirty="0" err="1"/>
              <a:t>syscalls</a:t>
            </a:r>
            <a:r>
              <a:rPr lang="en-US" altLang="zh-CN" sz="1800" dirty="0"/>
              <a:t> (e.g., network connections-related)</a:t>
            </a:r>
          </a:p>
          <a:p>
            <a:pPr marL="720000" lvl="2" indent="-360000" defTabSz="3689350">
              <a:lnSpc>
                <a:spcPct val="150000"/>
              </a:lnSpc>
              <a:buClr>
                <a:schemeClr val="tx1"/>
              </a:buClr>
              <a:buSzPct val="65000"/>
              <a:buFont typeface="Wingdings" pitchFamily="20" charset="2"/>
              <a:buChar char="n"/>
            </a:pPr>
            <a:r>
              <a:rPr lang="en-US" altLang="zh-CN" sz="1800" dirty="0"/>
              <a:t>Use data dependency to connect more </a:t>
            </a:r>
            <a:r>
              <a:rPr lang="en-US" altLang="zh-CN" sz="1800" dirty="0" err="1"/>
              <a:t>syscalls</a:t>
            </a:r>
            <a:r>
              <a:rPr lang="en-US" altLang="zh-CN" sz="1800" dirty="0"/>
              <a:t>, and hence construct a path ending at one security-sensitive </a:t>
            </a:r>
            <a:r>
              <a:rPr lang="en-US" altLang="zh-CN" sz="1800" dirty="0" err="1"/>
              <a:t>syscall</a:t>
            </a:r>
            <a:endParaRPr lang="en-US" altLang="zh-CN" sz="1800" dirty="0"/>
          </a:p>
          <a:p>
            <a:pPr marL="720000" lvl="2" indent="-360000" defTabSz="3689350">
              <a:lnSpc>
                <a:spcPct val="150000"/>
              </a:lnSpc>
              <a:buClr>
                <a:schemeClr val="tx1"/>
              </a:buClr>
              <a:buSzPct val="65000"/>
              <a:buFont typeface="Wingdings" pitchFamily="20" charset="2"/>
              <a:buChar char="n"/>
            </a:pPr>
            <a:r>
              <a:rPr lang="en-US" altLang="zh-CN" sz="1800" dirty="0"/>
              <a:t>Use such a path as detection signature</a:t>
            </a:r>
          </a:p>
        </p:txBody>
      </p:sp>
      <p:grpSp>
        <p:nvGrpSpPr>
          <p:cNvPr id="25" name="组合 24"/>
          <p:cNvGrpSpPr/>
          <p:nvPr/>
        </p:nvGrpSpPr>
        <p:grpSpPr>
          <a:xfrm>
            <a:off x="4953000" y="266700"/>
            <a:ext cx="4114800" cy="3204164"/>
            <a:chOff x="2821416" y="1880958"/>
            <a:chExt cx="3350784" cy="2740810"/>
          </a:xfrm>
        </p:grpSpPr>
        <p:sp>
          <p:nvSpPr>
            <p:cNvPr id="36" name="椭圆 35"/>
            <p:cNvSpPr/>
            <p:nvPr/>
          </p:nvSpPr>
          <p:spPr>
            <a:xfrm>
              <a:off x="4686300" y="2101679"/>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61" name="直接箭头连接符 60"/>
            <p:cNvCxnSpPr/>
            <p:nvPr/>
          </p:nvCxnSpPr>
          <p:spPr>
            <a:xfrm flipH="1">
              <a:off x="3194080" y="2820694"/>
              <a:ext cx="525739" cy="278674"/>
            </a:xfrm>
            <a:prstGeom prst="straightConnector1">
              <a:avLst/>
            </a:prstGeom>
            <a:ln w="19050">
              <a:solidFill>
                <a:srgbClr val="292934"/>
              </a:solidFill>
              <a:round/>
              <a:headEnd type="none" w="med" len="med"/>
              <a:tailEnd type="triangle" w="lg" len="med"/>
            </a:ln>
          </p:spPr>
        </p:cxnSp>
        <p:cxnSp>
          <p:nvCxnSpPr>
            <p:cNvPr id="62" name="直接箭头连接符 61"/>
            <p:cNvCxnSpPr/>
            <p:nvPr/>
          </p:nvCxnSpPr>
          <p:spPr>
            <a:xfrm>
              <a:off x="3041450" y="3454486"/>
              <a:ext cx="180732" cy="335871"/>
            </a:xfrm>
            <a:prstGeom prst="straightConnector1">
              <a:avLst/>
            </a:prstGeom>
            <a:ln w="19050">
              <a:solidFill>
                <a:srgbClr val="292934"/>
              </a:solidFill>
              <a:round/>
              <a:headEnd type="none" w="med" len="med"/>
              <a:tailEnd type="triangle" w="lg" len="med"/>
            </a:ln>
          </p:spPr>
        </p:cxnSp>
        <p:cxnSp>
          <p:nvCxnSpPr>
            <p:cNvPr id="64" name="直接箭头连接符 63"/>
            <p:cNvCxnSpPr/>
            <p:nvPr/>
          </p:nvCxnSpPr>
          <p:spPr>
            <a:xfrm flipH="1">
              <a:off x="3431016" y="2993600"/>
              <a:ext cx="514278" cy="766630"/>
            </a:xfrm>
            <a:prstGeom prst="straightConnector1">
              <a:avLst/>
            </a:prstGeom>
            <a:ln w="28575">
              <a:solidFill>
                <a:schemeClr val="accent6">
                  <a:lumMod val="75000"/>
                </a:schemeClr>
              </a:solidFill>
              <a:round/>
              <a:headEnd type="none" w="med" len="med"/>
              <a:tailEnd type="triangle" w="lg" len="med"/>
            </a:ln>
          </p:spPr>
        </p:cxnSp>
        <p:sp>
          <p:nvSpPr>
            <p:cNvPr id="65" name="椭圆 64"/>
            <p:cNvSpPr/>
            <p:nvPr/>
          </p:nvSpPr>
          <p:spPr>
            <a:xfrm>
              <a:off x="5867400" y="1880958"/>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8" name="椭圆 67"/>
            <p:cNvSpPr/>
            <p:nvPr/>
          </p:nvSpPr>
          <p:spPr>
            <a:xfrm>
              <a:off x="5810639" y="2649780"/>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9" name="椭圆 68"/>
            <p:cNvSpPr/>
            <p:nvPr/>
          </p:nvSpPr>
          <p:spPr>
            <a:xfrm>
              <a:off x="4884576" y="3169174"/>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0" name="椭圆 69"/>
            <p:cNvSpPr/>
            <p:nvPr/>
          </p:nvSpPr>
          <p:spPr>
            <a:xfrm>
              <a:off x="4038600" y="4305300"/>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1" name="椭圆 70"/>
            <p:cNvSpPr/>
            <p:nvPr/>
          </p:nvSpPr>
          <p:spPr>
            <a:xfrm>
              <a:off x="3792894" y="2562654"/>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2" name="椭圆 71"/>
            <p:cNvSpPr/>
            <p:nvPr/>
          </p:nvSpPr>
          <p:spPr>
            <a:xfrm>
              <a:off x="2821416" y="3074432"/>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3" name="椭圆 72"/>
            <p:cNvSpPr/>
            <p:nvPr/>
          </p:nvSpPr>
          <p:spPr>
            <a:xfrm>
              <a:off x="3126216" y="3853943"/>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4" name="椭圆 73"/>
            <p:cNvSpPr/>
            <p:nvPr/>
          </p:nvSpPr>
          <p:spPr>
            <a:xfrm>
              <a:off x="5579707" y="3971689"/>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76" name="直接箭头连接符 75"/>
            <p:cNvCxnSpPr/>
            <p:nvPr/>
          </p:nvCxnSpPr>
          <p:spPr>
            <a:xfrm>
              <a:off x="4868248" y="2483452"/>
              <a:ext cx="136071" cy="620416"/>
            </a:xfrm>
            <a:prstGeom prst="straightConnector1">
              <a:avLst/>
            </a:prstGeom>
            <a:ln w="28575">
              <a:solidFill>
                <a:srgbClr val="214FCF"/>
              </a:solidFill>
              <a:round/>
              <a:headEnd type="none" w="med" len="med"/>
              <a:tailEnd type="triangle" w="lg" len="med"/>
            </a:ln>
          </p:spPr>
        </p:cxnSp>
        <p:cxnSp>
          <p:nvCxnSpPr>
            <p:cNvPr id="77" name="直接箭头连接符 76"/>
            <p:cNvCxnSpPr/>
            <p:nvPr/>
          </p:nvCxnSpPr>
          <p:spPr>
            <a:xfrm>
              <a:off x="3514402" y="4129923"/>
              <a:ext cx="430892" cy="175377"/>
            </a:xfrm>
            <a:prstGeom prst="straightConnector1">
              <a:avLst/>
            </a:prstGeom>
            <a:ln w="28575">
              <a:solidFill>
                <a:schemeClr val="accent6">
                  <a:lumMod val="75000"/>
                </a:schemeClr>
              </a:solidFill>
              <a:round/>
              <a:headEnd type="none" w="med" len="med"/>
              <a:tailEnd type="triangle" w="lg" len="med"/>
            </a:ln>
          </p:spPr>
        </p:cxnSp>
        <p:cxnSp>
          <p:nvCxnSpPr>
            <p:cNvPr id="78" name="直接箭头连接符 77"/>
            <p:cNvCxnSpPr/>
            <p:nvPr/>
          </p:nvCxnSpPr>
          <p:spPr>
            <a:xfrm>
              <a:off x="5189376" y="3543735"/>
              <a:ext cx="390331" cy="468442"/>
            </a:xfrm>
            <a:prstGeom prst="straightConnector1">
              <a:avLst/>
            </a:prstGeom>
            <a:ln w="28575">
              <a:solidFill>
                <a:srgbClr val="214FCF"/>
              </a:solidFill>
              <a:round/>
              <a:headEnd type="none" w="med" len="med"/>
              <a:tailEnd type="triangle" w="lg" len="med"/>
            </a:ln>
          </p:spPr>
        </p:cxnSp>
        <p:cxnSp>
          <p:nvCxnSpPr>
            <p:cNvPr id="79" name="直接箭头连接符 78"/>
            <p:cNvCxnSpPr/>
            <p:nvPr/>
          </p:nvCxnSpPr>
          <p:spPr>
            <a:xfrm flipH="1">
              <a:off x="4358491" y="3622421"/>
              <a:ext cx="564573" cy="665736"/>
            </a:xfrm>
            <a:prstGeom prst="straightConnector1">
              <a:avLst/>
            </a:prstGeom>
            <a:ln w="19050">
              <a:solidFill>
                <a:srgbClr val="292934"/>
              </a:solidFill>
              <a:round/>
              <a:headEnd type="none" w="med" len="med"/>
              <a:tailEnd type="triangle" w="lg" len="med"/>
            </a:ln>
          </p:spPr>
        </p:cxnSp>
        <p:cxnSp>
          <p:nvCxnSpPr>
            <p:cNvPr id="80" name="直接箭头连接符 79"/>
            <p:cNvCxnSpPr/>
            <p:nvPr/>
          </p:nvCxnSpPr>
          <p:spPr>
            <a:xfrm>
              <a:off x="6002694" y="2259913"/>
              <a:ext cx="0" cy="302741"/>
            </a:xfrm>
            <a:prstGeom prst="straightConnector1">
              <a:avLst/>
            </a:prstGeom>
            <a:ln w="19050">
              <a:solidFill>
                <a:srgbClr val="292934"/>
              </a:solidFill>
              <a:round/>
              <a:headEnd type="none" w="med" len="med"/>
              <a:tailEnd type="triangle" w="lg" len="med"/>
            </a:ln>
          </p:spPr>
        </p:cxnSp>
        <p:cxnSp>
          <p:nvCxnSpPr>
            <p:cNvPr id="81" name="直接箭头连接符 80"/>
            <p:cNvCxnSpPr/>
            <p:nvPr/>
          </p:nvCxnSpPr>
          <p:spPr>
            <a:xfrm flipH="1">
              <a:off x="5272185" y="2889644"/>
              <a:ext cx="459923" cy="304816"/>
            </a:xfrm>
            <a:prstGeom prst="straightConnector1">
              <a:avLst/>
            </a:prstGeom>
            <a:ln w="19050">
              <a:solidFill>
                <a:srgbClr val="292934"/>
              </a:solidFill>
              <a:round/>
              <a:headEnd type="none" w="med" len="med"/>
              <a:tailEnd type="triangle" w="lg" len="med"/>
            </a:ln>
          </p:spPr>
        </p:cxnSp>
      </p:grpSp>
      <p:sp>
        <p:nvSpPr>
          <p:cNvPr id="23" name="Rectangle 49"/>
          <p:cNvSpPr/>
          <p:nvPr/>
        </p:nvSpPr>
        <p:spPr>
          <a:xfrm>
            <a:off x="180975" y="3619500"/>
            <a:ext cx="8772525" cy="1754326"/>
          </a:xfrm>
          <a:prstGeom prst="rect">
            <a:avLst/>
          </a:prstGeom>
          <a:noFill/>
        </p:spPr>
        <p:txBody>
          <a:bodyPr wrap="square" rtlCol="0">
            <a:spAutoFit/>
          </a:bodyPr>
          <a:lstStyle/>
          <a:p>
            <a:pPr marL="720000" lvl="2" indent="-360000" defTabSz="3689350">
              <a:lnSpc>
                <a:spcPct val="150000"/>
              </a:lnSpc>
              <a:buClr>
                <a:schemeClr val="tx1"/>
              </a:buClr>
              <a:buSzPct val="65000"/>
              <a:buFont typeface="Wingdings" pitchFamily="20" charset="2"/>
              <a:buChar char="n"/>
            </a:pPr>
            <a:r>
              <a:rPr lang="en-US" altLang="zh-CN" sz="1800" dirty="0"/>
              <a:t>E.g., the graph represents the signature graph generated. And the red nodes denote security-relevant system calls. Then w</a:t>
            </a:r>
            <a:r>
              <a:rPr lang="en-US" altLang="zh-CN" sz="1800" dirty="0">
                <a:ea typeface="宋体" charset="-122"/>
              </a:rPr>
              <a:t>henever a path like the blue one and the yellow one is matched, the system would report the unknown program as malware. </a:t>
            </a:r>
          </a:p>
        </p:txBody>
      </p:sp>
    </p:spTree>
    <p:extLst>
      <p:ext uri="{BB962C8B-B14F-4D97-AF65-F5344CB8AC3E}">
        <p14:creationId xmlns:p14="http://schemas.microsoft.com/office/powerpoint/2010/main" val="391912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Previous Malware Detection Methods </a:t>
            </a:r>
            <a:endParaRPr lang="en-US" dirty="0"/>
          </a:p>
        </p:txBody>
      </p:sp>
      <p:sp>
        <p:nvSpPr>
          <p:cNvPr id="145" name="Rectangle 49"/>
          <p:cNvSpPr/>
          <p:nvPr/>
        </p:nvSpPr>
        <p:spPr>
          <a:xfrm>
            <a:off x="180975" y="555830"/>
            <a:ext cx="8772525" cy="2062103"/>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Main problem 1: false positive</a:t>
            </a:r>
          </a:p>
          <a:p>
            <a:pPr marL="720000" lvl="2" indent="-360000" defTabSz="3689350">
              <a:lnSpc>
                <a:spcPct val="150000"/>
              </a:lnSpc>
              <a:buClr>
                <a:schemeClr val="tx1"/>
              </a:buClr>
              <a:buSzPct val="65000"/>
              <a:buFont typeface="Wingdings" pitchFamily="20" charset="2"/>
              <a:buChar char="n"/>
            </a:pPr>
            <a:r>
              <a:rPr lang="en-US" altLang="zh-CN" sz="1800" dirty="0"/>
              <a:t>In the real world, RATs and benign programs share lots of similar behavior.</a:t>
            </a:r>
          </a:p>
          <a:p>
            <a:pPr marL="720000" lvl="2" indent="-360000" defTabSz="3689350">
              <a:lnSpc>
                <a:spcPct val="150000"/>
              </a:lnSpc>
              <a:buClr>
                <a:schemeClr val="tx1"/>
              </a:buClr>
              <a:buSzPct val="65000"/>
              <a:buFont typeface="Wingdings" pitchFamily="20" charset="2"/>
              <a:buChar char="n"/>
            </a:pPr>
            <a:r>
              <a:rPr lang="en-US" altLang="zh-CN" sz="1800" dirty="0">
                <a:ea typeface="宋体" charset="-122"/>
              </a:rPr>
              <a:t>It is not reasonable to judge a program just based on a similar behavior (i.e., a matched path) without awareness of the semantics corresponding to that path.</a:t>
            </a:r>
          </a:p>
        </p:txBody>
      </p:sp>
      <p:grpSp>
        <p:nvGrpSpPr>
          <p:cNvPr id="45" name="组合 44"/>
          <p:cNvGrpSpPr/>
          <p:nvPr/>
        </p:nvGrpSpPr>
        <p:grpSpPr>
          <a:xfrm>
            <a:off x="533400" y="2095500"/>
            <a:ext cx="4114800" cy="3204164"/>
            <a:chOff x="2821416" y="1880958"/>
            <a:chExt cx="3350784" cy="2740810"/>
          </a:xfrm>
        </p:grpSpPr>
        <p:sp>
          <p:nvSpPr>
            <p:cNvPr id="46" name="椭圆 45"/>
            <p:cNvSpPr/>
            <p:nvPr/>
          </p:nvSpPr>
          <p:spPr>
            <a:xfrm>
              <a:off x="4686300" y="2101679"/>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47" name="直接箭头连接符 46"/>
            <p:cNvCxnSpPr/>
            <p:nvPr/>
          </p:nvCxnSpPr>
          <p:spPr>
            <a:xfrm flipH="1">
              <a:off x="3194080" y="2820694"/>
              <a:ext cx="525739" cy="278674"/>
            </a:xfrm>
            <a:prstGeom prst="straightConnector1">
              <a:avLst/>
            </a:prstGeom>
            <a:ln w="19050">
              <a:solidFill>
                <a:srgbClr val="292934"/>
              </a:solidFill>
              <a:round/>
              <a:headEnd type="none" w="med" len="med"/>
              <a:tailEnd type="triangle" w="lg" len="med"/>
            </a:ln>
          </p:spPr>
        </p:cxnSp>
        <p:cxnSp>
          <p:nvCxnSpPr>
            <p:cNvPr id="48" name="直接箭头连接符 47"/>
            <p:cNvCxnSpPr/>
            <p:nvPr/>
          </p:nvCxnSpPr>
          <p:spPr>
            <a:xfrm>
              <a:off x="3041450" y="3454486"/>
              <a:ext cx="180732" cy="335871"/>
            </a:xfrm>
            <a:prstGeom prst="straightConnector1">
              <a:avLst/>
            </a:prstGeom>
            <a:ln w="19050">
              <a:solidFill>
                <a:srgbClr val="292934"/>
              </a:solidFill>
              <a:round/>
              <a:headEnd type="none" w="med" len="med"/>
              <a:tailEnd type="triangle" w="lg" len="med"/>
            </a:ln>
          </p:spPr>
        </p:cxnSp>
        <p:cxnSp>
          <p:nvCxnSpPr>
            <p:cNvPr id="49" name="直接箭头连接符 48"/>
            <p:cNvCxnSpPr/>
            <p:nvPr/>
          </p:nvCxnSpPr>
          <p:spPr>
            <a:xfrm flipH="1">
              <a:off x="3431016" y="2993600"/>
              <a:ext cx="514278" cy="766630"/>
            </a:xfrm>
            <a:prstGeom prst="straightConnector1">
              <a:avLst/>
            </a:prstGeom>
            <a:ln w="28575">
              <a:solidFill>
                <a:schemeClr val="accent6">
                  <a:lumMod val="75000"/>
                </a:schemeClr>
              </a:solidFill>
              <a:round/>
              <a:headEnd type="none" w="med" len="med"/>
              <a:tailEnd type="triangle" w="lg" len="med"/>
            </a:ln>
          </p:spPr>
        </p:cxnSp>
        <p:sp>
          <p:nvSpPr>
            <p:cNvPr id="50" name="椭圆 49"/>
            <p:cNvSpPr/>
            <p:nvPr/>
          </p:nvSpPr>
          <p:spPr>
            <a:xfrm>
              <a:off x="5867400" y="1880958"/>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1" name="椭圆 50"/>
            <p:cNvSpPr/>
            <p:nvPr/>
          </p:nvSpPr>
          <p:spPr>
            <a:xfrm>
              <a:off x="5810639" y="2649780"/>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2" name="椭圆 51"/>
            <p:cNvSpPr/>
            <p:nvPr/>
          </p:nvSpPr>
          <p:spPr>
            <a:xfrm>
              <a:off x="4884576" y="3169174"/>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3" name="椭圆 52"/>
            <p:cNvSpPr/>
            <p:nvPr/>
          </p:nvSpPr>
          <p:spPr>
            <a:xfrm>
              <a:off x="4038600" y="4305300"/>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4" name="椭圆 53"/>
            <p:cNvSpPr/>
            <p:nvPr/>
          </p:nvSpPr>
          <p:spPr>
            <a:xfrm>
              <a:off x="3792894" y="2562654"/>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5" name="椭圆 54"/>
            <p:cNvSpPr/>
            <p:nvPr/>
          </p:nvSpPr>
          <p:spPr>
            <a:xfrm>
              <a:off x="2821416" y="3074432"/>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6" name="椭圆 55"/>
            <p:cNvSpPr/>
            <p:nvPr/>
          </p:nvSpPr>
          <p:spPr>
            <a:xfrm>
              <a:off x="3126216" y="3853943"/>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7" name="椭圆 56"/>
            <p:cNvSpPr/>
            <p:nvPr/>
          </p:nvSpPr>
          <p:spPr>
            <a:xfrm>
              <a:off x="5579707" y="3971689"/>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58" name="直接箭头连接符 57"/>
            <p:cNvCxnSpPr/>
            <p:nvPr/>
          </p:nvCxnSpPr>
          <p:spPr>
            <a:xfrm>
              <a:off x="4868248" y="2483452"/>
              <a:ext cx="136071" cy="620416"/>
            </a:xfrm>
            <a:prstGeom prst="straightConnector1">
              <a:avLst/>
            </a:prstGeom>
            <a:ln w="28575">
              <a:solidFill>
                <a:srgbClr val="214FCF"/>
              </a:solidFill>
              <a:round/>
              <a:headEnd type="none" w="med" len="med"/>
              <a:tailEnd type="triangle" w="lg" len="med"/>
            </a:ln>
          </p:spPr>
        </p:cxnSp>
        <p:cxnSp>
          <p:nvCxnSpPr>
            <p:cNvPr id="59" name="直接箭头连接符 58"/>
            <p:cNvCxnSpPr/>
            <p:nvPr/>
          </p:nvCxnSpPr>
          <p:spPr>
            <a:xfrm>
              <a:off x="3514402" y="4129923"/>
              <a:ext cx="430892" cy="175377"/>
            </a:xfrm>
            <a:prstGeom prst="straightConnector1">
              <a:avLst/>
            </a:prstGeom>
            <a:ln w="28575">
              <a:solidFill>
                <a:schemeClr val="accent6">
                  <a:lumMod val="75000"/>
                </a:schemeClr>
              </a:solidFill>
              <a:round/>
              <a:headEnd type="none" w="med" len="med"/>
              <a:tailEnd type="triangle" w="lg" len="med"/>
            </a:ln>
          </p:spPr>
        </p:cxnSp>
        <p:cxnSp>
          <p:nvCxnSpPr>
            <p:cNvPr id="60" name="直接箭头连接符 59"/>
            <p:cNvCxnSpPr/>
            <p:nvPr/>
          </p:nvCxnSpPr>
          <p:spPr>
            <a:xfrm>
              <a:off x="5189376" y="3543735"/>
              <a:ext cx="390331" cy="468442"/>
            </a:xfrm>
            <a:prstGeom prst="straightConnector1">
              <a:avLst/>
            </a:prstGeom>
            <a:ln w="28575">
              <a:solidFill>
                <a:srgbClr val="214FCF"/>
              </a:solidFill>
              <a:round/>
              <a:headEnd type="none" w="med" len="med"/>
              <a:tailEnd type="triangle" w="lg" len="med"/>
            </a:ln>
          </p:spPr>
        </p:cxnSp>
        <p:cxnSp>
          <p:nvCxnSpPr>
            <p:cNvPr id="63" name="直接箭头连接符 62"/>
            <p:cNvCxnSpPr/>
            <p:nvPr/>
          </p:nvCxnSpPr>
          <p:spPr>
            <a:xfrm flipH="1">
              <a:off x="4358491" y="3622421"/>
              <a:ext cx="564573" cy="665736"/>
            </a:xfrm>
            <a:prstGeom prst="straightConnector1">
              <a:avLst/>
            </a:prstGeom>
            <a:ln w="19050">
              <a:solidFill>
                <a:srgbClr val="292934"/>
              </a:solidFill>
              <a:round/>
              <a:headEnd type="none" w="med" len="med"/>
              <a:tailEnd type="triangle" w="lg" len="med"/>
            </a:ln>
          </p:spPr>
        </p:cxnSp>
        <p:cxnSp>
          <p:nvCxnSpPr>
            <p:cNvPr id="66" name="直接箭头连接符 65"/>
            <p:cNvCxnSpPr/>
            <p:nvPr/>
          </p:nvCxnSpPr>
          <p:spPr>
            <a:xfrm>
              <a:off x="6002694" y="2259913"/>
              <a:ext cx="0" cy="302741"/>
            </a:xfrm>
            <a:prstGeom prst="straightConnector1">
              <a:avLst/>
            </a:prstGeom>
            <a:ln w="19050">
              <a:solidFill>
                <a:srgbClr val="292934"/>
              </a:solidFill>
              <a:round/>
              <a:headEnd type="none" w="med" len="med"/>
              <a:tailEnd type="triangle" w="lg" len="med"/>
            </a:ln>
          </p:spPr>
        </p:cxnSp>
        <p:cxnSp>
          <p:nvCxnSpPr>
            <p:cNvPr id="67" name="直接箭头连接符 66"/>
            <p:cNvCxnSpPr/>
            <p:nvPr/>
          </p:nvCxnSpPr>
          <p:spPr>
            <a:xfrm flipH="1">
              <a:off x="5272185" y="2889644"/>
              <a:ext cx="459923" cy="304816"/>
            </a:xfrm>
            <a:prstGeom prst="straightConnector1">
              <a:avLst/>
            </a:prstGeom>
            <a:ln w="19050">
              <a:solidFill>
                <a:srgbClr val="292934"/>
              </a:solidFill>
              <a:round/>
              <a:headEnd type="none" w="med" len="med"/>
              <a:tailEnd type="triangle" w="lg" len="med"/>
            </a:ln>
          </p:spPr>
        </p:cxnSp>
      </p:grpSp>
      <p:sp>
        <p:nvSpPr>
          <p:cNvPr id="2" name="文本框 1"/>
          <p:cNvSpPr txBox="1"/>
          <p:nvPr/>
        </p:nvSpPr>
        <p:spPr>
          <a:xfrm>
            <a:off x="5105400" y="3086100"/>
            <a:ext cx="3543300" cy="584775"/>
          </a:xfrm>
          <a:prstGeom prst="rect">
            <a:avLst/>
          </a:prstGeom>
          <a:noFill/>
          <a:ln>
            <a:solidFill>
              <a:srgbClr val="FF0000"/>
            </a:solidFill>
          </a:ln>
        </p:spPr>
        <p:txBody>
          <a:bodyPr wrap="square" rtlCol="0">
            <a:spAutoFit/>
          </a:bodyPr>
          <a:lstStyle/>
          <a:p>
            <a:r>
              <a:rPr lang="en-US" sz="1600" kern="0" dirty="0"/>
              <a:t>Either the </a:t>
            </a:r>
            <a:r>
              <a:rPr lang="en-US" sz="1600" kern="0" dirty="0">
                <a:solidFill>
                  <a:srgbClr val="214FCF"/>
                </a:solidFill>
              </a:rPr>
              <a:t>blue</a:t>
            </a:r>
            <a:r>
              <a:rPr lang="en-US" sz="1600" kern="0" dirty="0"/>
              <a:t> path or the </a:t>
            </a:r>
            <a:r>
              <a:rPr lang="en-US" sz="1600" kern="0" dirty="0">
                <a:solidFill>
                  <a:srgbClr val="FFFF00"/>
                </a:solidFill>
              </a:rPr>
              <a:t>yellow</a:t>
            </a:r>
            <a:r>
              <a:rPr lang="en-US" sz="1600" kern="0" dirty="0"/>
              <a:t> one could represent benign behavior!</a:t>
            </a:r>
          </a:p>
        </p:txBody>
      </p:sp>
    </p:spTree>
    <p:extLst>
      <p:ext uri="{BB962C8B-B14F-4D97-AF65-F5344CB8AC3E}">
        <p14:creationId xmlns:p14="http://schemas.microsoft.com/office/powerpoint/2010/main" val="23807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Previous Malware Detection Methods </a:t>
            </a:r>
            <a:endParaRPr lang="en-US" dirty="0"/>
          </a:p>
        </p:txBody>
      </p:sp>
      <p:sp>
        <p:nvSpPr>
          <p:cNvPr id="42" name="Rectangle 49"/>
          <p:cNvSpPr/>
          <p:nvPr/>
        </p:nvSpPr>
        <p:spPr>
          <a:xfrm>
            <a:off x="304801" y="628590"/>
            <a:ext cx="8801100" cy="400110"/>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Main problem 2: evadable by RATs</a:t>
            </a:r>
          </a:p>
        </p:txBody>
      </p:sp>
      <p:grpSp>
        <p:nvGrpSpPr>
          <p:cNvPr id="72" name="组合 71"/>
          <p:cNvGrpSpPr/>
          <p:nvPr/>
        </p:nvGrpSpPr>
        <p:grpSpPr>
          <a:xfrm>
            <a:off x="36820" y="991282"/>
            <a:ext cx="8989716" cy="3949248"/>
            <a:chOff x="36586" y="1181096"/>
            <a:chExt cx="8740348" cy="3949248"/>
          </a:xfrm>
        </p:grpSpPr>
        <p:grpSp>
          <p:nvGrpSpPr>
            <p:cNvPr id="6" name="组合 5"/>
            <p:cNvGrpSpPr/>
            <p:nvPr/>
          </p:nvGrpSpPr>
          <p:grpSpPr>
            <a:xfrm>
              <a:off x="36586" y="1181096"/>
              <a:ext cx="8658224" cy="3923618"/>
              <a:chOff x="-20401" y="9679404"/>
              <a:chExt cx="7733268" cy="3114007"/>
            </a:xfrm>
          </p:grpSpPr>
          <p:sp>
            <p:nvSpPr>
              <p:cNvPr id="7" name="圆角矩形 103"/>
              <p:cNvSpPr/>
              <p:nvPr/>
            </p:nvSpPr>
            <p:spPr bwMode="auto">
              <a:xfrm>
                <a:off x="-20401" y="9679404"/>
                <a:ext cx="7733268" cy="3114007"/>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3200" b="0" i="0" u="none" strike="noStrike" cap="none" normalizeH="0" baseline="0">
                  <a:ln>
                    <a:noFill/>
                  </a:ln>
                  <a:solidFill>
                    <a:schemeClr val="hlink"/>
                  </a:solidFill>
                  <a:effectLst/>
                  <a:latin typeface="Times New Roman" pitchFamily="20" charset="0"/>
                </a:endParaRPr>
              </a:p>
            </p:txBody>
          </p:sp>
          <p:sp>
            <p:nvSpPr>
              <p:cNvPr id="8" name="矩形 7"/>
              <p:cNvSpPr/>
              <p:nvPr/>
            </p:nvSpPr>
            <p:spPr>
              <a:xfrm>
                <a:off x="2809485" y="10313868"/>
                <a:ext cx="1987538" cy="1451440"/>
              </a:xfrm>
              <a:prstGeom prst="rect">
                <a:avLst/>
              </a:prstGeom>
              <a:solidFill>
                <a:srgbClr val="FFFFFF"/>
              </a:solidFill>
              <a:ln w="26425" cap="flat">
                <a:solidFill>
                  <a:srgbClr val="93A299"/>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12" name="右箭头 108"/>
              <p:cNvSpPr/>
              <p:nvPr/>
            </p:nvSpPr>
            <p:spPr>
              <a:xfrm>
                <a:off x="4844441" y="11014554"/>
                <a:ext cx="661602" cy="339536"/>
              </a:xfrm>
              <a:prstGeom prst="rightArrow">
                <a:avLst/>
              </a:prstGeom>
              <a:ln w="19050">
                <a:solidFill>
                  <a:srgbClr val="292934"/>
                </a:solidFill>
                <a:round/>
                <a:headEnd type="none" w="med" len="med"/>
                <a:tailEnd type="triangle" w="lg" len="med"/>
              </a:ln>
            </p:spPr>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292934"/>
                  </a:solidFill>
                  <a:effectLst/>
                  <a:uFillTx/>
                  <a:latin typeface="Arial"/>
                  <a:ea typeface="Arial"/>
                  <a:cs typeface="Arial"/>
                  <a:sym typeface="Arial"/>
                </a:endParaRPr>
              </a:p>
            </p:txBody>
          </p:sp>
          <p:cxnSp>
            <p:nvCxnSpPr>
              <p:cNvPr id="13" name="直接箭头连接符 12"/>
              <p:cNvCxnSpPr/>
              <p:nvPr/>
            </p:nvCxnSpPr>
            <p:spPr>
              <a:xfrm>
                <a:off x="2329007" y="10854102"/>
                <a:ext cx="440047" cy="0"/>
              </a:xfrm>
              <a:prstGeom prst="straightConnector1">
                <a:avLst/>
              </a:prstGeom>
              <a:ln w="19050">
                <a:solidFill>
                  <a:srgbClr val="292934"/>
                </a:solidFill>
                <a:round/>
                <a:headEnd type="none" w="med" len="med"/>
                <a:tailEnd type="triangle" w="lg" len="med"/>
              </a:ln>
            </p:spPr>
          </p:cxnSp>
          <p:sp>
            <p:nvSpPr>
              <p:cNvPr id="17" name="文本框 16"/>
              <p:cNvSpPr txBox="1"/>
              <p:nvPr/>
            </p:nvSpPr>
            <p:spPr>
              <a:xfrm>
                <a:off x="5940339" y="9860834"/>
                <a:ext cx="1200550" cy="2442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NtConnectPort</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cxnSp>
            <p:nvCxnSpPr>
              <p:cNvPr id="21" name="直接箭头连接符 20"/>
              <p:cNvCxnSpPr/>
              <p:nvPr/>
            </p:nvCxnSpPr>
            <p:spPr>
              <a:xfrm flipH="1">
                <a:off x="5922769" y="11810990"/>
                <a:ext cx="236512" cy="258897"/>
              </a:xfrm>
              <a:prstGeom prst="straightConnector1">
                <a:avLst/>
              </a:prstGeom>
              <a:ln w="19050">
                <a:solidFill>
                  <a:srgbClr val="292934"/>
                </a:solidFill>
                <a:round/>
                <a:headEnd type="none" w="med" len="med"/>
                <a:tailEnd type="triangle" w="lg" len="med"/>
              </a:ln>
            </p:spPr>
          </p:cxnSp>
          <p:cxnSp>
            <p:nvCxnSpPr>
              <p:cNvPr id="22" name="直接箭头连接符 21"/>
              <p:cNvCxnSpPr/>
              <p:nvPr/>
            </p:nvCxnSpPr>
            <p:spPr>
              <a:xfrm>
                <a:off x="6009800" y="12190840"/>
                <a:ext cx="544755" cy="2863"/>
              </a:xfrm>
              <a:prstGeom prst="straightConnector1">
                <a:avLst/>
              </a:prstGeom>
              <a:ln w="19050">
                <a:solidFill>
                  <a:srgbClr val="292934"/>
                </a:solidFill>
                <a:round/>
                <a:headEnd type="none" w="med" len="med"/>
                <a:tailEnd type="triangle" w="lg" len="med"/>
              </a:ln>
            </p:spPr>
          </p:cxnSp>
          <p:cxnSp>
            <p:nvCxnSpPr>
              <p:cNvPr id="23" name="直接箭头连接符 22"/>
              <p:cNvCxnSpPr/>
              <p:nvPr/>
            </p:nvCxnSpPr>
            <p:spPr>
              <a:xfrm>
                <a:off x="6375392" y="11763747"/>
                <a:ext cx="251046" cy="306140"/>
              </a:xfrm>
              <a:prstGeom prst="straightConnector1">
                <a:avLst/>
              </a:prstGeom>
              <a:ln w="19050">
                <a:solidFill>
                  <a:srgbClr val="292934"/>
                </a:solidFill>
                <a:round/>
                <a:headEnd type="none" w="med" len="med"/>
                <a:tailEnd type="triangle" w="lg" len="med"/>
              </a:ln>
            </p:spPr>
          </p:cxnSp>
          <p:cxnSp>
            <p:nvCxnSpPr>
              <p:cNvPr id="25" name="直接箭头连接符 24"/>
              <p:cNvCxnSpPr/>
              <p:nvPr/>
            </p:nvCxnSpPr>
            <p:spPr>
              <a:xfrm flipV="1">
                <a:off x="6850786" y="11940658"/>
                <a:ext cx="230704" cy="210953"/>
              </a:xfrm>
              <a:prstGeom prst="straightConnector1">
                <a:avLst/>
              </a:prstGeom>
              <a:ln w="19050">
                <a:solidFill>
                  <a:srgbClr val="292934"/>
                </a:solidFill>
                <a:round/>
                <a:headEnd type="none" w="med" len="med"/>
                <a:tailEnd type="triangle" w="lg" len="med"/>
              </a:ln>
            </p:spPr>
          </p:cxnSp>
          <p:cxnSp>
            <p:nvCxnSpPr>
              <p:cNvPr id="34" name="直接箭头连接符 33"/>
              <p:cNvCxnSpPr/>
              <p:nvPr/>
            </p:nvCxnSpPr>
            <p:spPr>
              <a:xfrm flipH="1">
                <a:off x="6238774" y="10267242"/>
                <a:ext cx="273237" cy="294127"/>
              </a:xfrm>
              <a:prstGeom prst="straightConnector1">
                <a:avLst/>
              </a:prstGeom>
              <a:ln w="19050">
                <a:solidFill>
                  <a:srgbClr val="292934"/>
                </a:solidFill>
                <a:round/>
                <a:headEnd type="none" w="med" len="med"/>
                <a:tailEnd type="triangle" w="lg" len="med"/>
              </a:ln>
            </p:spPr>
          </p:cxnSp>
          <p:cxnSp>
            <p:nvCxnSpPr>
              <p:cNvPr id="35" name="直接箭头连接符 34"/>
              <p:cNvCxnSpPr/>
              <p:nvPr/>
            </p:nvCxnSpPr>
            <p:spPr>
              <a:xfrm flipV="1">
                <a:off x="6324722" y="10640164"/>
                <a:ext cx="609600" cy="12404"/>
              </a:xfrm>
              <a:prstGeom prst="straightConnector1">
                <a:avLst/>
              </a:prstGeom>
              <a:ln w="19050">
                <a:solidFill>
                  <a:srgbClr val="292934"/>
                </a:solidFill>
                <a:round/>
                <a:headEnd type="none" w="med" len="med"/>
                <a:tailEnd type="triangle" w="lg" len="med"/>
              </a:ln>
            </p:spPr>
          </p:cxnSp>
          <p:cxnSp>
            <p:nvCxnSpPr>
              <p:cNvPr id="36" name="直接箭头连接符 35"/>
              <p:cNvCxnSpPr/>
              <p:nvPr/>
            </p:nvCxnSpPr>
            <p:spPr>
              <a:xfrm>
                <a:off x="6696476" y="10244975"/>
                <a:ext cx="266217" cy="319887"/>
              </a:xfrm>
              <a:prstGeom prst="straightConnector1">
                <a:avLst/>
              </a:prstGeom>
              <a:ln w="19050">
                <a:solidFill>
                  <a:srgbClr val="292934"/>
                </a:solidFill>
                <a:round/>
                <a:headEnd type="none" w="med" len="med"/>
                <a:tailEnd type="triangle" w="lg" len="med"/>
              </a:ln>
            </p:spPr>
          </p:cxnSp>
        </p:grpSp>
        <p:sp>
          <p:nvSpPr>
            <p:cNvPr id="41" name="文本框 40"/>
            <p:cNvSpPr txBox="1"/>
            <p:nvPr/>
          </p:nvSpPr>
          <p:spPr>
            <a:xfrm>
              <a:off x="7150753" y="4683323"/>
              <a:ext cx="1200932" cy="307777"/>
            </a:xfrm>
            <a:prstGeom prst="rect">
              <a:avLst/>
            </a:prstGeom>
            <a:noFill/>
          </p:spPr>
          <p:txBody>
            <a:bodyPr wrap="square" rtlCol="0">
              <a:spAutoFit/>
            </a:bodyPr>
            <a:lstStyle/>
            <a:p>
              <a:r>
                <a:rPr lang="en-US" altLang="zh-CN" sz="1400" kern="0" dirty="0">
                  <a:latin typeface="+mj-lt"/>
                  <a:cs typeface="Times New Roman" panose="02020603050405020304" pitchFamily="18" charset="0"/>
                </a:rPr>
                <a:t>…</a:t>
              </a:r>
            </a:p>
          </p:txBody>
        </p:sp>
        <p:sp>
          <p:nvSpPr>
            <p:cNvPr id="44" name="文本框 43"/>
            <p:cNvSpPr txBox="1"/>
            <p:nvPr/>
          </p:nvSpPr>
          <p:spPr>
            <a:xfrm>
              <a:off x="6305603" y="2461600"/>
              <a:ext cx="110381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NtRequestWaitReplyPort</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5" name="文本框 44"/>
            <p:cNvSpPr txBox="1"/>
            <p:nvPr/>
          </p:nvSpPr>
          <p:spPr>
            <a:xfrm>
              <a:off x="7582818" y="2476970"/>
              <a:ext cx="110381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NtRequestWaitReplyPort</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6" name="文本框 45"/>
            <p:cNvSpPr txBox="1"/>
            <p:nvPr/>
          </p:nvSpPr>
          <p:spPr>
            <a:xfrm>
              <a:off x="5927689" y="3387925"/>
              <a:ext cx="140776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NtCreateSection</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7" name="文本框 46"/>
            <p:cNvSpPr txBox="1"/>
            <p:nvPr/>
          </p:nvSpPr>
          <p:spPr>
            <a:xfrm>
              <a:off x="5991839" y="4391682"/>
              <a:ext cx="126940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NtQueryInformationProcess</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8" name="文本框 47"/>
            <p:cNvSpPr txBox="1"/>
            <p:nvPr/>
          </p:nvSpPr>
          <p:spPr>
            <a:xfrm>
              <a:off x="7335328" y="4454725"/>
              <a:ext cx="1441606"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NtCreateThread</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9" name="文本框 48"/>
            <p:cNvSpPr txBox="1"/>
            <p:nvPr/>
          </p:nvSpPr>
          <p:spPr>
            <a:xfrm>
              <a:off x="7261241" y="3615515"/>
              <a:ext cx="1498861"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NtResumeThread</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grpSp>
          <p:nvGrpSpPr>
            <p:cNvPr id="50" name="组合 49"/>
            <p:cNvGrpSpPr/>
            <p:nvPr/>
          </p:nvGrpSpPr>
          <p:grpSpPr>
            <a:xfrm>
              <a:off x="371219" y="1422618"/>
              <a:ext cx="2377471" cy="3707726"/>
              <a:chOff x="5139412" y="786866"/>
              <a:chExt cx="3346403" cy="3467884"/>
            </a:xfrm>
          </p:grpSpPr>
          <p:sp>
            <p:nvSpPr>
              <p:cNvPr id="51" name="流程图: 文档 50"/>
              <p:cNvSpPr/>
              <p:nvPr/>
            </p:nvSpPr>
            <p:spPr bwMode="auto">
              <a:xfrm>
                <a:off x="5143708" y="867571"/>
                <a:ext cx="3200400" cy="3328213"/>
              </a:xfrm>
              <a:prstGeom prst="flowChartDocumen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Arial" charset="0"/>
                  <a:ea typeface="ＭＳ Ｐゴシック" charset="0"/>
                </a:endParaRPr>
              </a:p>
            </p:txBody>
          </p:sp>
          <p:sp>
            <p:nvSpPr>
              <p:cNvPr id="52" name="文本框 51"/>
              <p:cNvSpPr txBox="1"/>
              <p:nvPr/>
            </p:nvSpPr>
            <p:spPr>
              <a:xfrm>
                <a:off x="5139412" y="786866"/>
                <a:ext cx="3146840" cy="1698418"/>
              </a:xfrm>
              <a:prstGeom prst="rect">
                <a:avLst/>
              </a:prstGeom>
              <a:noFill/>
            </p:spPr>
            <p:txBody>
              <a:bodyPr wrap="square" rtlCol="0">
                <a:spAutoFit/>
              </a:bodyPr>
              <a:lstStyle/>
              <a:p>
                <a:r>
                  <a:rPr lang="en-US" altLang="en-US" sz="1400" dirty="0">
                    <a:latin typeface="Arial"/>
                    <a:ea typeface="Arial"/>
                    <a:cs typeface="Arial"/>
                  </a:rPr>
                  <a:t>Trace 1:</a:t>
                </a:r>
              </a:p>
              <a:p>
                <a:r>
                  <a:rPr lang="en-US" altLang="en-US" sz="1400" dirty="0" err="1">
                    <a:solidFill>
                      <a:srgbClr val="FF0000"/>
                    </a:solidFill>
                    <a:latin typeface="Arial"/>
                    <a:ea typeface="Arial"/>
                    <a:cs typeface="Arial"/>
                  </a:rPr>
                  <a:t>NtUserGetDC</a:t>
                </a:r>
                <a:endParaRPr lang="en-US" altLang="en-US" sz="1400" dirty="0">
                  <a:solidFill>
                    <a:srgbClr val="FF0000"/>
                  </a:solidFill>
                  <a:latin typeface="Arial"/>
                  <a:ea typeface="Arial"/>
                  <a:cs typeface="Arial"/>
                </a:endParaRPr>
              </a:p>
              <a:p>
                <a:r>
                  <a:rPr lang="en-US" altLang="en-US" sz="1400" dirty="0" err="1">
                    <a:solidFill>
                      <a:srgbClr val="FF0000"/>
                    </a:solidFill>
                    <a:latin typeface="Arial"/>
                    <a:ea typeface="Arial"/>
                    <a:cs typeface="Arial"/>
                  </a:rPr>
                  <a:t>NtGdiGetDeviceCaps</a:t>
                </a:r>
                <a:endParaRPr lang="en-US" altLang="en-US" sz="1400" dirty="0">
                  <a:solidFill>
                    <a:srgbClr val="FF0000"/>
                  </a:solidFill>
                  <a:latin typeface="Arial"/>
                  <a:ea typeface="Arial"/>
                  <a:cs typeface="Arial"/>
                </a:endParaRPr>
              </a:p>
              <a:p>
                <a:r>
                  <a:rPr lang="en-US" altLang="en-US" sz="1400" dirty="0">
                    <a:solidFill>
                      <a:srgbClr val="FF0000"/>
                    </a:solidFill>
                    <a:latin typeface="Arial"/>
                    <a:ea typeface="Arial"/>
                    <a:cs typeface="Arial"/>
                  </a:rPr>
                  <a:t>…</a:t>
                </a:r>
              </a:p>
              <a:p>
                <a:r>
                  <a:rPr lang="en-US" altLang="en-US" sz="1400" dirty="0" err="1">
                    <a:solidFill>
                      <a:srgbClr val="214FCF"/>
                    </a:solidFill>
                    <a:latin typeface="Arial"/>
                    <a:ea typeface="Arial"/>
                    <a:cs typeface="Arial"/>
                  </a:rPr>
                  <a:t>NtConnectPort</a:t>
                </a:r>
                <a:endParaRPr lang="en-US" altLang="en-US" sz="1400" dirty="0">
                  <a:solidFill>
                    <a:srgbClr val="214FCF"/>
                  </a:solidFill>
                  <a:latin typeface="Arial"/>
                  <a:ea typeface="Arial"/>
                  <a:cs typeface="Arial"/>
                </a:endParaRPr>
              </a:p>
              <a:p>
                <a:r>
                  <a:rPr lang="en-US" altLang="en-US" sz="1400" dirty="0" err="1">
                    <a:solidFill>
                      <a:srgbClr val="214FCF"/>
                    </a:solidFill>
                    <a:latin typeface="Arial"/>
                    <a:ea typeface="Arial"/>
                    <a:cs typeface="Arial"/>
                  </a:rPr>
                  <a:t>NtRequestWaitReplyPort</a:t>
                </a:r>
                <a:endParaRPr lang="en-US" altLang="en-US" sz="1400" dirty="0">
                  <a:solidFill>
                    <a:srgbClr val="214FCF"/>
                  </a:solidFill>
                  <a:latin typeface="Arial"/>
                  <a:ea typeface="Arial"/>
                  <a:cs typeface="Arial"/>
                </a:endParaRPr>
              </a:p>
              <a:p>
                <a:r>
                  <a:rPr lang="en-US" sz="1400" dirty="0" err="1">
                    <a:solidFill>
                      <a:srgbClr val="214FCF"/>
                    </a:solidFill>
                    <a:latin typeface="Arial"/>
                    <a:ea typeface="Arial"/>
                    <a:cs typeface="Arial"/>
                  </a:rPr>
                  <a:t>NtRequestWaitReplyPort</a:t>
                </a:r>
                <a:endParaRPr lang="en-US" sz="1400" dirty="0">
                  <a:solidFill>
                    <a:srgbClr val="214FCF"/>
                  </a:solidFill>
                  <a:latin typeface="Arial"/>
                  <a:ea typeface="Arial"/>
                  <a:cs typeface="Arial"/>
                </a:endParaRPr>
              </a:p>
              <a:p>
                <a:r>
                  <a:rPr lang="en-US" sz="1400" dirty="0">
                    <a:latin typeface="Arial"/>
                    <a:ea typeface="Arial"/>
                    <a:cs typeface="Arial"/>
                  </a:rPr>
                  <a:t>                        ⁞                 </a:t>
                </a:r>
              </a:p>
            </p:txBody>
          </p:sp>
          <p:sp>
            <p:nvSpPr>
              <p:cNvPr id="53" name="文本框 52"/>
              <p:cNvSpPr txBox="1"/>
              <p:nvPr/>
            </p:nvSpPr>
            <p:spPr>
              <a:xfrm>
                <a:off x="5139412" y="2354825"/>
                <a:ext cx="3346403" cy="1899925"/>
              </a:xfrm>
              <a:prstGeom prst="rect">
                <a:avLst/>
              </a:prstGeom>
              <a:noFill/>
            </p:spPr>
            <p:txBody>
              <a:bodyPr wrap="square" rtlCol="0">
                <a:spAutoFit/>
              </a:bodyPr>
              <a:lstStyle/>
              <a:p>
                <a:r>
                  <a:rPr lang="en-US" altLang="en-US" sz="1400" dirty="0">
                    <a:latin typeface="Arial"/>
                    <a:ea typeface="Arial"/>
                    <a:cs typeface="Arial"/>
                  </a:rPr>
                  <a:t>Trace 2:</a:t>
                </a:r>
              </a:p>
              <a:p>
                <a:r>
                  <a:rPr lang="en-US" sz="1400" dirty="0" err="1">
                    <a:solidFill>
                      <a:srgbClr val="FF0000"/>
                    </a:solidFill>
                  </a:rPr>
                  <a:t>NtGdiCreateCompatibleDC</a:t>
                </a:r>
                <a:endParaRPr lang="en-US" sz="1400" dirty="0">
                  <a:solidFill>
                    <a:srgbClr val="FF0000"/>
                  </a:solidFill>
                </a:endParaRPr>
              </a:p>
              <a:p>
                <a:r>
                  <a:rPr lang="en-US" sz="1400" dirty="0" err="1">
                    <a:solidFill>
                      <a:srgbClr val="FF0000"/>
                    </a:solidFill>
                  </a:rPr>
                  <a:t>NtGdiBitBlt</a:t>
                </a:r>
                <a:endParaRPr lang="en-US" sz="1400" dirty="0">
                  <a:solidFill>
                    <a:srgbClr val="FF0000"/>
                  </a:solidFill>
                </a:endParaRPr>
              </a:p>
              <a:p>
                <a:r>
                  <a:rPr lang="en-US" altLang="en-US" sz="1400" dirty="0">
                    <a:solidFill>
                      <a:srgbClr val="FF0000"/>
                    </a:solidFill>
                    <a:latin typeface="Arial"/>
                    <a:ea typeface="Arial"/>
                    <a:cs typeface="Arial"/>
                  </a:rPr>
                  <a:t>…</a:t>
                </a:r>
              </a:p>
              <a:p>
                <a:r>
                  <a:rPr lang="en-US" altLang="en-US" sz="1400" dirty="0" err="1">
                    <a:solidFill>
                      <a:srgbClr val="214FCF"/>
                    </a:solidFill>
                    <a:latin typeface="Arial"/>
                    <a:ea typeface="Arial"/>
                    <a:cs typeface="Arial"/>
                  </a:rPr>
                  <a:t>NtCreateSection</a:t>
                </a:r>
                <a:endParaRPr lang="en-US" altLang="en-US" sz="1400" dirty="0">
                  <a:solidFill>
                    <a:srgbClr val="214FCF"/>
                  </a:solidFill>
                  <a:latin typeface="Arial"/>
                  <a:ea typeface="Arial"/>
                  <a:cs typeface="Arial"/>
                </a:endParaRPr>
              </a:p>
              <a:p>
                <a:r>
                  <a:rPr lang="en-US" altLang="en-US" sz="1400" dirty="0" err="1">
                    <a:solidFill>
                      <a:srgbClr val="214FCF"/>
                    </a:solidFill>
                    <a:latin typeface="Arial"/>
                    <a:ea typeface="Arial"/>
                    <a:cs typeface="Arial"/>
                  </a:rPr>
                  <a:t>NtQueryInformationProcess</a:t>
                </a:r>
                <a:endParaRPr lang="en-US" sz="1400" dirty="0">
                  <a:solidFill>
                    <a:srgbClr val="FF0000"/>
                  </a:solidFill>
                </a:endParaRPr>
              </a:p>
              <a:p>
                <a:r>
                  <a:rPr lang="en-US" sz="1400" dirty="0" err="1">
                    <a:solidFill>
                      <a:srgbClr val="214FCF"/>
                    </a:solidFill>
                    <a:latin typeface="Arial"/>
                    <a:ea typeface="Arial"/>
                    <a:cs typeface="Arial"/>
                  </a:rPr>
                  <a:t>NtCreateThread</a:t>
                </a:r>
                <a:endParaRPr lang="en-US" sz="1400" dirty="0">
                  <a:solidFill>
                    <a:srgbClr val="214FCF"/>
                  </a:solidFill>
                  <a:latin typeface="Arial"/>
                  <a:ea typeface="Arial"/>
                  <a:cs typeface="Arial"/>
                </a:endParaRPr>
              </a:p>
              <a:p>
                <a:r>
                  <a:rPr lang="en-US" sz="1400" dirty="0" err="1">
                    <a:solidFill>
                      <a:srgbClr val="214FCF"/>
                    </a:solidFill>
                    <a:latin typeface="Arial"/>
                    <a:ea typeface="Arial"/>
                    <a:cs typeface="Arial"/>
                  </a:rPr>
                  <a:t>NtResumeThread</a:t>
                </a:r>
                <a:endParaRPr lang="en-US" sz="1400" dirty="0">
                  <a:solidFill>
                    <a:srgbClr val="214FCF"/>
                  </a:solidFill>
                  <a:latin typeface="Arial"/>
                  <a:ea typeface="Arial"/>
                  <a:cs typeface="Arial"/>
                </a:endParaRPr>
              </a:p>
              <a:p>
                <a:r>
                  <a:rPr lang="en-US" sz="1400" dirty="0">
                    <a:latin typeface="Arial"/>
                    <a:ea typeface="Arial"/>
                    <a:cs typeface="Arial"/>
                  </a:rPr>
                  <a:t>                        ⁞            </a:t>
                </a:r>
                <a:r>
                  <a:rPr lang="en-US" sz="1400" kern="0" dirty="0"/>
                  <a:t>     </a:t>
                </a:r>
              </a:p>
            </p:txBody>
          </p:sp>
        </p:grpSp>
        <p:cxnSp>
          <p:nvCxnSpPr>
            <p:cNvPr id="71" name="直接箭头连接符 70"/>
            <p:cNvCxnSpPr/>
            <p:nvPr/>
          </p:nvCxnSpPr>
          <p:spPr>
            <a:xfrm>
              <a:off x="2667000" y="3588846"/>
              <a:ext cx="492680" cy="0"/>
            </a:xfrm>
            <a:prstGeom prst="straightConnector1">
              <a:avLst/>
            </a:prstGeom>
            <a:ln w="19050">
              <a:solidFill>
                <a:srgbClr val="292934"/>
              </a:solidFill>
              <a:round/>
              <a:headEnd type="none" w="med" len="med"/>
              <a:tailEnd type="triangle" w="lg" len="med"/>
            </a:ln>
          </p:spPr>
        </p:cxnSp>
      </p:grpSp>
      <p:sp>
        <p:nvSpPr>
          <p:cNvPr id="37" name="椭圆 36"/>
          <p:cNvSpPr/>
          <p:nvPr/>
        </p:nvSpPr>
        <p:spPr>
          <a:xfrm>
            <a:off x="7556027" y="1494826"/>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38" name="椭圆 37"/>
          <p:cNvSpPr/>
          <p:nvPr/>
        </p:nvSpPr>
        <p:spPr>
          <a:xfrm>
            <a:off x="7065328" y="2120346"/>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292934"/>
              </a:solidFill>
              <a:effectLst/>
              <a:uFillTx/>
              <a:latin typeface="Arial"/>
              <a:ea typeface="Arial"/>
              <a:cs typeface="Arial"/>
              <a:sym typeface="Arial"/>
            </a:endParaRPr>
          </a:p>
        </p:txBody>
      </p:sp>
      <p:sp>
        <p:nvSpPr>
          <p:cNvPr id="39" name="椭圆 38"/>
          <p:cNvSpPr/>
          <p:nvPr/>
        </p:nvSpPr>
        <p:spPr>
          <a:xfrm>
            <a:off x="8045535" y="2114386"/>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40" name="椭圆 39"/>
          <p:cNvSpPr/>
          <p:nvPr/>
        </p:nvSpPr>
        <p:spPr>
          <a:xfrm>
            <a:off x="7162800" y="3438070"/>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4" name="椭圆 53"/>
          <p:cNvSpPr/>
          <p:nvPr/>
        </p:nvSpPr>
        <p:spPr>
          <a:xfrm>
            <a:off x="6689093" y="4008759"/>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5" name="椭圆 54"/>
          <p:cNvSpPr/>
          <p:nvPr/>
        </p:nvSpPr>
        <p:spPr>
          <a:xfrm>
            <a:off x="7680987" y="4013498"/>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6" name="椭圆 55"/>
          <p:cNvSpPr/>
          <p:nvPr/>
        </p:nvSpPr>
        <p:spPr>
          <a:xfrm>
            <a:off x="8237850" y="3691477"/>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2" name="文本框 1"/>
          <p:cNvSpPr txBox="1"/>
          <p:nvPr/>
        </p:nvSpPr>
        <p:spPr>
          <a:xfrm>
            <a:off x="3234700" y="1917253"/>
            <a:ext cx="2480300" cy="1569660"/>
          </a:xfrm>
          <a:prstGeom prst="rect">
            <a:avLst/>
          </a:prstGeom>
          <a:noFill/>
        </p:spPr>
        <p:txBody>
          <a:bodyPr wrap="square" rtlCol="0">
            <a:spAutoFit/>
          </a:bodyPr>
          <a:lstStyle/>
          <a:p>
            <a:r>
              <a:rPr lang="en-US" sz="1600" kern="0" dirty="0"/>
              <a:t>Extract data dependency between system calls. </a:t>
            </a:r>
          </a:p>
          <a:p>
            <a:endParaRPr lang="en-US" sz="1600" kern="0" dirty="0"/>
          </a:p>
          <a:p>
            <a:r>
              <a:rPr lang="en-US" sz="1600" kern="0" dirty="0"/>
              <a:t>Build a signature graph for each malware sample based on dependency.</a:t>
            </a:r>
          </a:p>
        </p:txBody>
      </p:sp>
      <p:sp>
        <p:nvSpPr>
          <p:cNvPr id="4" name="文本框 3"/>
          <p:cNvSpPr txBox="1"/>
          <p:nvPr/>
        </p:nvSpPr>
        <p:spPr>
          <a:xfrm>
            <a:off x="2829621" y="3896261"/>
            <a:ext cx="3190179" cy="1323439"/>
          </a:xfrm>
          <a:prstGeom prst="rect">
            <a:avLst/>
          </a:prstGeom>
          <a:solidFill>
            <a:srgbClr val="F19027"/>
          </a:solidFill>
        </p:spPr>
        <p:txBody>
          <a:bodyPr wrap="square" rtlCol="0">
            <a:spAutoFit/>
          </a:bodyPr>
          <a:lstStyle/>
          <a:p>
            <a:r>
              <a:rPr lang="en-US" sz="1600" kern="0" dirty="0"/>
              <a:t>The system calls marked in red will be ignored since they neither are security-sensitive </a:t>
            </a:r>
            <a:r>
              <a:rPr lang="en-US" sz="1600" kern="0" dirty="0" err="1"/>
              <a:t>syscalls</a:t>
            </a:r>
            <a:r>
              <a:rPr lang="en-US" sz="1600" kern="0" dirty="0"/>
              <a:t> nor have data dependency with security-sensitive </a:t>
            </a:r>
            <a:r>
              <a:rPr lang="en-US" sz="1600" kern="0" dirty="0" err="1"/>
              <a:t>syscalls</a:t>
            </a:r>
            <a:r>
              <a:rPr lang="en-US" sz="1600" kern="0" dirty="0"/>
              <a:t>.</a:t>
            </a:r>
          </a:p>
        </p:txBody>
      </p:sp>
    </p:spTree>
    <p:extLst>
      <p:ext uri="{BB962C8B-B14F-4D97-AF65-F5344CB8AC3E}">
        <p14:creationId xmlns:p14="http://schemas.microsoft.com/office/powerpoint/2010/main" val="21959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Previous Malware Detection Methods </a:t>
            </a:r>
            <a:endParaRPr lang="en-US" dirty="0"/>
          </a:p>
        </p:txBody>
      </p:sp>
      <p:sp>
        <p:nvSpPr>
          <p:cNvPr id="145" name="Rectangle 49"/>
          <p:cNvSpPr/>
          <p:nvPr/>
        </p:nvSpPr>
        <p:spPr>
          <a:xfrm>
            <a:off x="171644" y="614855"/>
            <a:ext cx="5467156" cy="4555093"/>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Main problem 2: evadable by RATs (cont’d)</a:t>
            </a:r>
          </a:p>
          <a:p>
            <a:pPr marL="720000" lvl="2" indent="-360000" defTabSz="3689350">
              <a:buClr>
                <a:schemeClr val="tx1"/>
              </a:buClr>
              <a:buSzPct val="65000"/>
              <a:buFont typeface="Wingdings" pitchFamily="20" charset="2"/>
              <a:buChar char="n"/>
            </a:pPr>
            <a:r>
              <a:rPr lang="en-US" altLang="zh-CN" sz="1800" dirty="0"/>
              <a:t>RATs often stay inactive for a long time before sending out the data already collected. That is, the data collection actions are not necessarily followed by security-relevant system calls corresponding to abnormal network connections.</a:t>
            </a:r>
          </a:p>
          <a:p>
            <a:pPr marL="720000" lvl="2" indent="-360000" defTabSz="3689350">
              <a:buClr>
                <a:schemeClr val="tx1"/>
              </a:buClr>
              <a:buSzPct val="65000"/>
              <a:buFont typeface="Wingdings" pitchFamily="20" charset="2"/>
              <a:buChar char="n"/>
            </a:pPr>
            <a:r>
              <a:rPr lang="en-US" altLang="zh-CN" sz="1800" dirty="0"/>
              <a:t>In this case, the data collection behavior will not be identified by the signatures generated based on the security-related </a:t>
            </a:r>
            <a:r>
              <a:rPr lang="en-US" altLang="zh-CN" sz="1800" dirty="0" err="1"/>
              <a:t>syscalls</a:t>
            </a:r>
            <a:r>
              <a:rPr lang="en-US" altLang="zh-CN" sz="1800" dirty="0"/>
              <a:t>. Thus, the previous approaches could be evaded.</a:t>
            </a:r>
          </a:p>
          <a:p>
            <a:pPr marL="720000" lvl="2" indent="-360000" defTabSz="3689350">
              <a:buClr>
                <a:schemeClr val="tx1"/>
              </a:buClr>
              <a:buSzPct val="65000"/>
              <a:buFont typeface="Wingdings" pitchFamily="20" charset="2"/>
              <a:buChar char="n"/>
            </a:pPr>
            <a:r>
              <a:rPr lang="en-US" altLang="zh-CN" sz="1800" dirty="0"/>
              <a:t>Actually, the ignored </a:t>
            </a:r>
            <a:r>
              <a:rPr lang="en-US" altLang="zh-CN" sz="1800" dirty="0" err="1"/>
              <a:t>syscalls</a:t>
            </a:r>
            <a:r>
              <a:rPr lang="en-US" altLang="zh-CN" sz="1800" dirty="0"/>
              <a:t> could exactly be generated by the data collection behavior</a:t>
            </a:r>
          </a:p>
          <a:p>
            <a:pPr marL="720000" lvl="2" indent="-360000" defTabSz="3689350">
              <a:buClr>
                <a:schemeClr val="tx1"/>
              </a:buClr>
              <a:buSzPct val="65000"/>
              <a:buFont typeface="Wingdings" pitchFamily="20" charset="2"/>
              <a:buChar char="n"/>
            </a:pPr>
            <a:r>
              <a:rPr lang="en-US" altLang="zh-CN" sz="1800" dirty="0"/>
              <a:t>E.g., the ignored </a:t>
            </a:r>
            <a:r>
              <a:rPr lang="en-US" altLang="zh-CN" sz="1800" dirty="0" err="1"/>
              <a:t>syscalls</a:t>
            </a:r>
            <a:r>
              <a:rPr lang="en-US" altLang="zh-CN" sz="1800" dirty="0"/>
              <a:t> actually represent part of the screengrab behavior (the right graph)</a:t>
            </a:r>
            <a:endParaRPr lang="en-US" altLang="zh-CN" sz="1800" i="0" dirty="0"/>
          </a:p>
        </p:txBody>
      </p:sp>
      <p:pic>
        <p:nvPicPr>
          <p:cNvPr id="28" name="图片 27"/>
          <p:cNvPicPr>
            <a:picLocks noChangeAspect="1"/>
          </p:cNvPicPr>
          <p:nvPr/>
        </p:nvPicPr>
        <p:blipFill>
          <a:blip r:embed="rId3"/>
          <a:stretch>
            <a:fillRect/>
          </a:stretch>
        </p:blipFill>
        <p:spPr>
          <a:xfrm>
            <a:off x="5486400" y="1485900"/>
            <a:ext cx="3657600" cy="3302965"/>
          </a:xfrm>
          <a:prstGeom prst="rect">
            <a:avLst/>
          </a:prstGeom>
        </p:spPr>
      </p:pic>
    </p:spTree>
    <p:extLst>
      <p:ext uri="{BB962C8B-B14F-4D97-AF65-F5344CB8AC3E}">
        <p14:creationId xmlns:p14="http://schemas.microsoft.com/office/powerpoint/2010/main" val="312911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Rectangle 49"/>
          <p:cNvSpPr/>
          <p:nvPr/>
        </p:nvSpPr>
        <p:spPr>
          <a:xfrm>
            <a:off x="114301" y="899398"/>
            <a:ext cx="9258299" cy="2154436"/>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We proposed a f</a:t>
            </a:r>
            <a:r>
              <a:rPr lang="en-US" sz="2000" dirty="0">
                <a:solidFill>
                  <a:srgbClr val="0000FF"/>
                </a:solidFill>
                <a:ea typeface="宋体" charset="-122"/>
              </a:rPr>
              <a:t>ine-grained, evasion-resilient and real-time RAT detection </a:t>
            </a:r>
            <a:r>
              <a:rPr lang="en-US" altLang="zh-CN" sz="2000" dirty="0">
                <a:solidFill>
                  <a:srgbClr val="0000FF"/>
                </a:solidFill>
                <a:ea typeface="宋体" charset="-122"/>
              </a:rPr>
              <a:t>approach.</a:t>
            </a:r>
          </a:p>
          <a:p>
            <a:pPr marL="457200" indent="-457200" defTabSz="3657600">
              <a:buClr>
                <a:srgbClr val="0000FF"/>
              </a:buClr>
              <a:buFont typeface="Wingdings" pitchFamily="20" charset="2"/>
              <a:buChar char="v"/>
            </a:pPr>
            <a:endParaRPr lang="en-US" altLang="zh-CN" sz="2000" dirty="0">
              <a:solidFill>
                <a:srgbClr val="0000FF"/>
              </a:solidFill>
              <a:ea typeface="宋体" charset="-122"/>
            </a:endParaRPr>
          </a:p>
          <a:p>
            <a:pPr marL="457200" indent="-457200" defTabSz="3657600">
              <a:buClr>
                <a:srgbClr val="0000FF"/>
              </a:buClr>
              <a:buFont typeface="Wingdings" pitchFamily="20" charset="2"/>
              <a:buChar char="v"/>
            </a:pPr>
            <a:r>
              <a:rPr lang="en-US" altLang="zh-CN" sz="2000" dirty="0">
                <a:solidFill>
                  <a:srgbClr val="0000FF"/>
                </a:solidFill>
                <a:ea typeface="宋体" charset="-122"/>
              </a:rPr>
              <a:t>Our approach has been evaluated to work well in the engagement 1.</a:t>
            </a:r>
          </a:p>
          <a:p>
            <a:pPr marL="792000" lvl="1" indent="-360000" defTabSz="3689350">
              <a:buClr>
                <a:schemeClr val="tx1"/>
              </a:buClr>
              <a:buSzPct val="65000"/>
              <a:buFont typeface="Wingdings" pitchFamily="20" charset="2"/>
              <a:buChar char="n"/>
            </a:pPr>
            <a:endParaRPr lang="en-US" altLang="zh-CN" sz="1800" dirty="0">
              <a:ea typeface="宋体" charset="-122"/>
            </a:endParaRPr>
          </a:p>
          <a:p>
            <a:pPr marL="432000" lvl="1" defTabSz="3689350">
              <a:buClr>
                <a:schemeClr val="tx1"/>
              </a:buClr>
              <a:buSzPct val="65000"/>
            </a:pPr>
            <a:endParaRPr lang="en-US" altLang="zh-CN" sz="1800" dirty="0">
              <a:ea typeface="宋体" charset="-122"/>
            </a:endParaRPr>
          </a:p>
          <a:p>
            <a:pPr marL="792000" lvl="1" indent="-360000" defTabSz="3689350">
              <a:buClr>
                <a:schemeClr val="tx1"/>
              </a:buClr>
              <a:buSzPct val="65000"/>
              <a:buFont typeface="Wingdings" pitchFamily="20" charset="2"/>
              <a:buChar char="n"/>
            </a:pPr>
            <a:endParaRPr lang="en-US" altLang="zh-CN" sz="1800" dirty="0"/>
          </a:p>
        </p:txBody>
      </p:sp>
    </p:spTree>
    <p:extLst>
      <p:ext uri="{BB962C8B-B14F-4D97-AF65-F5344CB8AC3E}">
        <p14:creationId xmlns:p14="http://schemas.microsoft.com/office/powerpoint/2010/main" val="279543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Malware</a:t>
            </a:r>
          </a:p>
        </p:txBody>
      </p:sp>
      <p:sp>
        <p:nvSpPr>
          <p:cNvPr id="50" name="Rectangle 49"/>
          <p:cNvSpPr/>
          <p:nvPr/>
        </p:nvSpPr>
        <p:spPr>
          <a:xfrm>
            <a:off x="228599" y="952500"/>
            <a:ext cx="8686801" cy="4555093"/>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Remote Access Trojan (RAT)</a:t>
            </a:r>
          </a:p>
          <a:p>
            <a:pPr marL="720000" indent="-360000">
              <a:lnSpc>
                <a:spcPct val="150000"/>
              </a:lnSpc>
              <a:buClr>
                <a:schemeClr val="tx1"/>
              </a:buClr>
              <a:buSzPct val="65000"/>
              <a:buFont typeface="Wingdings" pitchFamily="20" charset="2"/>
              <a:buChar char="n"/>
            </a:pPr>
            <a:r>
              <a:rPr lang="en-US" sz="1800" dirty="0">
                <a:latin typeface="Arial" charset="0"/>
                <a:cs typeface="Arial" charset="0"/>
              </a:rPr>
              <a:t>Based on the study of 300+ APT whitepapers, </a:t>
            </a:r>
            <a:r>
              <a:rPr lang="en-US" altLang="zh-CN" sz="1800" dirty="0">
                <a:solidFill>
                  <a:srgbClr val="FF0000"/>
                </a:solidFill>
              </a:rPr>
              <a:t>RAT is a core component in an APT attack, and &gt;90% are Windows based.</a:t>
            </a:r>
          </a:p>
          <a:p>
            <a:pPr marL="720000" indent="-360000">
              <a:lnSpc>
                <a:spcPct val="150000"/>
              </a:lnSpc>
              <a:buClr>
                <a:schemeClr val="tx1"/>
              </a:buClr>
              <a:buSzPct val="65000"/>
              <a:buFont typeface="Wingdings" pitchFamily="20" charset="2"/>
              <a:buChar char="n"/>
            </a:pPr>
            <a:r>
              <a:rPr lang="en-US" altLang="zh-CN" sz="1800" dirty="0">
                <a:ea typeface="宋体" charset="-122"/>
              </a:rPr>
              <a:t>Allows </a:t>
            </a:r>
            <a:r>
              <a:rPr lang="en-US" altLang="zh-CN" sz="1800" dirty="0"/>
              <a:t>an adversary to remotely control a system</a:t>
            </a:r>
            <a:endParaRPr lang="en-US" altLang="zh-CN" sz="1800" b="1" i="1" dirty="0">
              <a:solidFill>
                <a:srgbClr val="0000FF"/>
              </a:solidFill>
              <a:ea typeface="宋体" charset="-122"/>
            </a:endParaRPr>
          </a:p>
          <a:p>
            <a:pPr marL="720000" indent="-360000">
              <a:lnSpc>
                <a:spcPct val="150000"/>
              </a:lnSpc>
              <a:buClr>
                <a:schemeClr val="tx1"/>
              </a:buClr>
              <a:buSzPct val="65000"/>
              <a:buFont typeface="Wingdings" pitchFamily="20" charset="2"/>
              <a:buChar char="n"/>
            </a:pPr>
            <a:r>
              <a:rPr lang="en-US" altLang="zh-CN" sz="1800" dirty="0"/>
              <a:t>A complex set of potentially harmful functions (PHFs)</a:t>
            </a:r>
          </a:p>
          <a:p>
            <a:pPr marL="1177200" lvl="1" indent="-360000">
              <a:lnSpc>
                <a:spcPct val="150000"/>
              </a:lnSpc>
              <a:buClr>
                <a:schemeClr val="tx1"/>
              </a:buClr>
              <a:buSzPct val="65000"/>
              <a:buFont typeface="Wingdings" pitchFamily="20" charset="2"/>
              <a:buChar char="n"/>
            </a:pPr>
            <a:r>
              <a:rPr lang="en-US" altLang="zh-CN" sz="1800" dirty="0">
                <a:ea typeface="宋体" charset="-122"/>
              </a:rPr>
              <a:t>E.g., </a:t>
            </a:r>
            <a:r>
              <a:rPr lang="en-US" altLang="zh-CN" sz="1800" dirty="0" err="1">
                <a:ea typeface="宋体" charset="-122"/>
              </a:rPr>
              <a:t>keylogger</a:t>
            </a:r>
            <a:r>
              <a:rPr lang="en-US" altLang="zh-CN" sz="1800" dirty="0">
                <a:ea typeface="宋体" charset="-122"/>
              </a:rPr>
              <a:t>, screengrab, remote desktop, remote shell, </a:t>
            </a:r>
            <a:r>
              <a:rPr lang="en-US" altLang="zh-CN" sz="1800" dirty="0" err="1">
                <a:ea typeface="宋体" charset="-122"/>
              </a:rPr>
              <a:t>audiograb</a:t>
            </a:r>
            <a:endParaRPr lang="en-US" altLang="zh-CN" sz="1800" dirty="0">
              <a:ea typeface="宋体" charset="-122"/>
            </a:endParaRPr>
          </a:p>
          <a:p>
            <a:pPr marL="1177200" lvl="1" indent="-360000">
              <a:lnSpc>
                <a:spcPct val="150000"/>
              </a:lnSpc>
              <a:buClr>
                <a:schemeClr val="tx1"/>
              </a:buClr>
              <a:buSzPct val="65000"/>
              <a:buFont typeface="Wingdings" pitchFamily="20" charset="2"/>
              <a:buChar char="n"/>
            </a:pPr>
            <a:r>
              <a:rPr lang="en-US" altLang="zh-CN" sz="1800" dirty="0">
                <a:ea typeface="宋体" charset="-122"/>
              </a:rPr>
              <a:t>A Windows RAT typically embodies10~40 PHFs.</a:t>
            </a:r>
          </a:p>
          <a:p>
            <a:pPr marL="1177200" lvl="1" indent="-360000">
              <a:buClr>
                <a:schemeClr val="tx1"/>
              </a:buClr>
              <a:buSzPct val="65000"/>
              <a:buFont typeface="Wingdings" pitchFamily="20" charset="2"/>
              <a:buChar char="n"/>
            </a:pPr>
            <a:endParaRPr lang="en-US" altLang="zh-CN" sz="1800" dirty="0">
              <a:ea typeface="宋体" charset="-122"/>
            </a:endParaRPr>
          </a:p>
          <a:p>
            <a:pPr marL="720000" indent="-360000">
              <a:buClr>
                <a:schemeClr val="tx1"/>
              </a:buClr>
              <a:buSzPct val="65000"/>
              <a:buFont typeface="Wingdings" pitchFamily="20" charset="2"/>
              <a:buChar char="n"/>
            </a:pPr>
            <a:endParaRPr lang="en-US" altLang="zh-CN" sz="1800" dirty="0">
              <a:solidFill>
                <a:srgbClr val="FF0000"/>
              </a:solidFill>
            </a:endParaRPr>
          </a:p>
          <a:p>
            <a:pPr marL="285750" indent="-285750">
              <a:buFont typeface="Wingdings" charset="2"/>
              <a:buChar char="§"/>
            </a:pPr>
            <a:endParaRPr lang="en-US" altLang="zh-CN" sz="1800" b="1" i="1" dirty="0">
              <a:solidFill>
                <a:srgbClr val="0000FF"/>
              </a:solidFill>
              <a:ea typeface="宋体" charset="-122"/>
            </a:endParaRPr>
          </a:p>
          <a:p>
            <a:pPr marL="285750" indent="-285750">
              <a:buFont typeface="Wingdings" charset="2"/>
              <a:buChar char="§"/>
            </a:pPr>
            <a:endParaRPr lang="en-US" altLang="zh-CN" sz="1800" i="0" dirty="0"/>
          </a:p>
          <a:p>
            <a:pPr marL="285750" indent="-285750">
              <a:buFont typeface="Wingdings" charset="2"/>
              <a:buChar char="§"/>
            </a:pPr>
            <a:endParaRPr lang="en-US" altLang="zh-CN" sz="1800" i="0" dirty="0"/>
          </a:p>
          <a:p>
            <a:endParaRPr lang="en-US" altLang="zh-CN" sz="1800" i="0" dirty="0">
              <a:solidFill>
                <a:schemeClr val="tx1"/>
              </a:solidFill>
            </a:endParaRPr>
          </a:p>
        </p:txBody>
      </p:sp>
    </p:spTree>
    <p:extLst>
      <p:ext uri="{BB962C8B-B14F-4D97-AF65-F5344CB8AC3E}">
        <p14:creationId xmlns:p14="http://schemas.microsoft.com/office/powerpoint/2010/main" val="141147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62000" y="2011098"/>
            <a:ext cx="7467600" cy="1379802"/>
          </a:xfrm>
        </p:spPr>
        <p:txBody>
          <a:bodyPr>
            <a:noAutofit/>
          </a:bodyPr>
          <a:lstStyle/>
          <a:p>
            <a:pPr>
              <a:lnSpc>
                <a:spcPct val="90000"/>
              </a:lnSpc>
              <a:spcBef>
                <a:spcPct val="0"/>
              </a:spcBef>
            </a:pPr>
            <a:r>
              <a:rPr lang="en-US" sz="3000" b="1" kern="1300" dirty="0">
                <a:solidFill>
                  <a:schemeClr val="bg2"/>
                </a:solidFill>
              </a:rPr>
              <a:t>Analysis of Engagement 1 Data</a:t>
            </a:r>
            <a:endParaRPr lang="zh-CN" altLang="en-US" sz="3000" b="1" kern="1300" dirty="0">
              <a:solidFill>
                <a:schemeClr val="bg2"/>
              </a:solidFill>
            </a:endParaRPr>
          </a:p>
        </p:txBody>
      </p:sp>
    </p:spTree>
    <p:extLst>
      <p:ext uri="{BB962C8B-B14F-4D97-AF65-F5344CB8AC3E}">
        <p14:creationId xmlns:p14="http://schemas.microsoft.com/office/powerpoint/2010/main" val="187758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9258299" cy="3200876"/>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Kafka A and Kafka B not usable</a:t>
            </a:r>
          </a:p>
          <a:p>
            <a:pPr marL="792000" lvl="1" indent="-360000" defTabSz="3689350">
              <a:lnSpc>
                <a:spcPct val="150000"/>
              </a:lnSpc>
              <a:buClr>
                <a:schemeClr val="tx1"/>
              </a:buClr>
              <a:buSzPct val="65000"/>
              <a:buFont typeface="Wingdings" pitchFamily="20" charset="2"/>
              <a:buChar char="n"/>
            </a:pPr>
            <a:r>
              <a:rPr lang="en-US" altLang="zh-CN" sz="1800" dirty="0"/>
              <a:t>Due to the unstable FAROS tool, TA5.1 suggests not consuming either Kafka A or Kafka B produced by FAROS</a:t>
            </a:r>
          </a:p>
          <a:p>
            <a:pPr marL="792000" lvl="1" indent="-360000" defTabSz="3689350">
              <a:lnSpc>
                <a:spcPct val="150000"/>
              </a:lnSpc>
              <a:buClr>
                <a:schemeClr val="tx1"/>
              </a:buClr>
              <a:buSzPct val="65000"/>
              <a:buFont typeface="Wingdings" pitchFamily="20" charset="2"/>
              <a:buChar char="n"/>
            </a:pPr>
            <a:endParaRPr lang="en-US" altLang="zh-CN" sz="1800" dirty="0"/>
          </a:p>
          <a:p>
            <a:pPr marL="457200" indent="-457200" defTabSz="3657600">
              <a:buClr>
                <a:srgbClr val="0000FF"/>
              </a:buClr>
              <a:buFont typeface="Wingdings" pitchFamily="20" charset="2"/>
              <a:buChar char="v"/>
            </a:pPr>
            <a:r>
              <a:rPr lang="en-US" altLang="zh-CN" sz="2000" dirty="0">
                <a:solidFill>
                  <a:srgbClr val="0000FF"/>
                </a:solidFill>
                <a:ea typeface="宋体" charset="-122"/>
              </a:rPr>
              <a:t>Stretch Goal Topic became available very late</a:t>
            </a:r>
          </a:p>
          <a:p>
            <a:pPr marL="792000" lvl="1" indent="-360000" defTabSz="3689350">
              <a:lnSpc>
                <a:spcPct val="150000"/>
              </a:lnSpc>
              <a:buClr>
                <a:schemeClr val="tx1"/>
              </a:buClr>
              <a:buSzPct val="65000"/>
              <a:buFont typeface="Wingdings" pitchFamily="20" charset="2"/>
              <a:buChar char="n"/>
            </a:pPr>
            <a:r>
              <a:rPr lang="en-US" altLang="zh-CN" sz="1800" dirty="0"/>
              <a:t>Data errors found and FAROS re-produced the topic on 10/7</a:t>
            </a:r>
          </a:p>
          <a:p>
            <a:pPr marL="792000" lvl="1" indent="-360000" defTabSz="3689350">
              <a:lnSpc>
                <a:spcPct val="150000"/>
              </a:lnSpc>
              <a:buClr>
                <a:schemeClr val="tx1"/>
              </a:buClr>
              <a:buSzPct val="65000"/>
              <a:buFont typeface="Wingdings" pitchFamily="20" charset="2"/>
              <a:buChar char="n"/>
            </a:pPr>
            <a:r>
              <a:rPr lang="en-US" altLang="zh-CN" sz="1800" dirty="0"/>
              <a:t>Even with those issues, finally we finished our ingestion of the topic, submitted the initial report to TA5.1, and received positive feedback.</a:t>
            </a:r>
          </a:p>
        </p:txBody>
      </p:sp>
      <p:sp>
        <p:nvSpPr>
          <p:cNvPr id="6" name="Title 1"/>
          <p:cNvSpPr>
            <a:spLocks noGrp="1"/>
          </p:cNvSpPr>
          <p:nvPr>
            <p:ph type="title"/>
          </p:nvPr>
        </p:nvSpPr>
        <p:spPr>
          <a:xfrm>
            <a:off x="104775" y="182880"/>
            <a:ext cx="9420225" cy="330729"/>
          </a:xfrm>
        </p:spPr>
        <p:txBody>
          <a:bodyPr/>
          <a:lstStyle/>
          <a:p>
            <a:r>
              <a:rPr lang="en-US" altLang="zh-CN" dirty="0"/>
              <a:t>Issues with FAROS Kafka Topics</a:t>
            </a:r>
            <a:endParaRPr lang="en-US" dirty="0"/>
          </a:p>
        </p:txBody>
      </p:sp>
    </p:spTree>
    <p:extLst>
      <p:ext uri="{BB962C8B-B14F-4D97-AF65-F5344CB8AC3E}">
        <p14:creationId xmlns:p14="http://schemas.microsoft.com/office/powerpoint/2010/main" val="218758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9258299" cy="4339650"/>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Data Reduction</a:t>
            </a:r>
          </a:p>
          <a:p>
            <a:pPr marL="792000" lvl="1" indent="-360000" defTabSz="3689350">
              <a:lnSpc>
                <a:spcPct val="150000"/>
              </a:lnSpc>
              <a:buClr>
                <a:schemeClr val="tx1"/>
              </a:buClr>
              <a:buSzPct val="65000"/>
              <a:buFont typeface="Wingdings" pitchFamily="20" charset="2"/>
              <a:buChar char="n"/>
            </a:pPr>
            <a:r>
              <a:rPr lang="en-US" sz="1800" dirty="0">
                <a:latin typeface="Arial" charset="0"/>
                <a:cs typeface="Arial" charset="0"/>
              </a:rPr>
              <a:t>71M records</a:t>
            </a:r>
            <a:r>
              <a:rPr lang="en-US" sz="1800" dirty="0"/>
              <a:t> </a:t>
            </a:r>
            <a:r>
              <a:rPr lang="en-US" sz="1800" dirty="0">
                <a:latin typeface="Arial" charset="0"/>
                <a:cs typeface="Arial" charset="0"/>
              </a:rPr>
              <a:t>in Stretch topic; 30 mins processing time</a:t>
            </a:r>
            <a:endParaRPr lang="en-US" sz="1800" dirty="0"/>
          </a:p>
          <a:p>
            <a:pPr marL="792000" lvl="1" indent="-360000" defTabSz="3689350">
              <a:lnSpc>
                <a:spcPct val="150000"/>
              </a:lnSpc>
              <a:buClr>
                <a:schemeClr val="tx1"/>
              </a:buClr>
              <a:buSzPct val="65000"/>
              <a:buFont typeface="Wingdings" pitchFamily="20" charset="2"/>
              <a:buChar char="n"/>
            </a:pPr>
            <a:r>
              <a:rPr lang="en-US" altLang="zh-CN" sz="1800" dirty="0"/>
              <a:t>529 processes in total; 22 processes (4%) identified involved in malware activities</a:t>
            </a:r>
          </a:p>
          <a:p>
            <a:pPr marL="792000" lvl="1" indent="-360000" defTabSz="3689350">
              <a:lnSpc>
                <a:spcPct val="150000"/>
              </a:lnSpc>
              <a:buClr>
                <a:schemeClr val="tx1"/>
              </a:buClr>
              <a:buSzPct val="65000"/>
              <a:buFont typeface="Wingdings" pitchFamily="20" charset="2"/>
              <a:buChar char="n"/>
            </a:pPr>
            <a:endParaRPr lang="en-US" altLang="zh-CN" sz="1800" dirty="0"/>
          </a:p>
          <a:p>
            <a:pPr marL="457200" indent="-457200" defTabSz="3657600">
              <a:buClr>
                <a:srgbClr val="0000FF"/>
              </a:buClr>
              <a:buFont typeface="Wingdings" pitchFamily="20" charset="2"/>
              <a:buChar char="v"/>
            </a:pPr>
            <a:r>
              <a:rPr lang="en-US" altLang="zh-CN" sz="2000" dirty="0">
                <a:solidFill>
                  <a:srgbClr val="0000FF"/>
                </a:solidFill>
                <a:ea typeface="宋体" charset="-122"/>
              </a:rPr>
              <a:t>Three processes were reported by our RAT detector</a:t>
            </a:r>
          </a:p>
          <a:p>
            <a:pPr marL="792000" lvl="1" indent="-360000" defTabSz="3689350">
              <a:lnSpc>
                <a:spcPct val="150000"/>
              </a:lnSpc>
              <a:buClr>
                <a:schemeClr val="tx1"/>
              </a:buClr>
              <a:buSzPct val="65000"/>
              <a:buFont typeface="Wingdings" pitchFamily="20" charset="2"/>
              <a:buChar char="n"/>
            </a:pPr>
            <a:r>
              <a:rPr lang="en-US" altLang="zh-CN" sz="1800" b="1" i="1" dirty="0"/>
              <a:t>Profile.exe (2)</a:t>
            </a:r>
            <a:r>
              <a:rPr lang="en-US" altLang="zh-CN" sz="1800" dirty="0"/>
              <a:t> matched with the </a:t>
            </a:r>
            <a:r>
              <a:rPr lang="en-US" altLang="zh-CN" sz="1800" b="1" u="sng" dirty="0" err="1"/>
              <a:t>remoteshell</a:t>
            </a:r>
            <a:r>
              <a:rPr lang="en-US" altLang="zh-CN" sz="1800" dirty="0"/>
              <a:t> signature</a:t>
            </a:r>
          </a:p>
          <a:p>
            <a:pPr marL="792000" lvl="1" indent="-360000" defTabSz="3689350">
              <a:lnSpc>
                <a:spcPct val="150000"/>
              </a:lnSpc>
              <a:buClr>
                <a:schemeClr val="tx1"/>
              </a:buClr>
              <a:buSzPct val="65000"/>
              <a:buFont typeface="Wingdings" pitchFamily="20" charset="2"/>
              <a:buChar char="n"/>
            </a:pPr>
            <a:r>
              <a:rPr lang="en-US" altLang="zh-CN" sz="1800" b="1" i="1" dirty="0"/>
              <a:t>Prodat.exe</a:t>
            </a:r>
            <a:r>
              <a:rPr lang="en-US" altLang="zh-CN" sz="1800" dirty="0"/>
              <a:t> matched with the </a:t>
            </a:r>
            <a:r>
              <a:rPr lang="en-US" altLang="zh-CN" sz="1800" b="1" u="sng" dirty="0"/>
              <a:t>screengrab</a:t>
            </a:r>
            <a:r>
              <a:rPr lang="en-US" altLang="zh-CN" sz="1800" dirty="0"/>
              <a:t> signature</a:t>
            </a:r>
          </a:p>
          <a:p>
            <a:pPr marL="792000" lvl="1" indent="-360000" defTabSz="3689350">
              <a:lnSpc>
                <a:spcPct val="150000"/>
              </a:lnSpc>
              <a:buClr>
                <a:schemeClr val="tx1"/>
              </a:buClr>
              <a:buSzPct val="65000"/>
              <a:buFont typeface="Wingdings" pitchFamily="20" charset="2"/>
              <a:buChar char="n"/>
            </a:pPr>
            <a:endParaRPr lang="en-US" altLang="zh-CN" sz="1800" dirty="0"/>
          </a:p>
          <a:p>
            <a:pPr marL="457200" indent="-457200" defTabSz="3657600">
              <a:buClr>
                <a:srgbClr val="0000FF"/>
              </a:buClr>
              <a:buFont typeface="Wingdings" pitchFamily="20" charset="2"/>
              <a:buChar char="v"/>
            </a:pPr>
            <a:r>
              <a:rPr lang="en-US" altLang="zh-CN" sz="2000" dirty="0">
                <a:solidFill>
                  <a:srgbClr val="0000FF"/>
                </a:solidFill>
                <a:ea typeface="宋体" charset="-122"/>
              </a:rPr>
              <a:t>Perform backtracking</a:t>
            </a:r>
          </a:p>
          <a:p>
            <a:pPr marL="792000" lvl="1" indent="-360000" defTabSz="3689350">
              <a:lnSpc>
                <a:spcPct val="150000"/>
              </a:lnSpc>
              <a:buClr>
                <a:schemeClr val="tx1"/>
              </a:buClr>
              <a:buSzPct val="65000"/>
              <a:buFont typeface="Wingdings" pitchFamily="20" charset="2"/>
              <a:buChar char="n"/>
            </a:pPr>
            <a:r>
              <a:rPr lang="en-US" sz="1800" dirty="0"/>
              <a:t>Based on the artifacts (network </a:t>
            </a:r>
            <a:r>
              <a:rPr lang="en-US" sz="1800" dirty="0" err="1"/>
              <a:t>ip</a:t>
            </a:r>
            <a:r>
              <a:rPr lang="en-US" sz="1800" dirty="0"/>
              <a:t>/port connected, files created) and the </a:t>
            </a:r>
            <a:r>
              <a:rPr lang="en-US" sz="1800" dirty="0" err="1"/>
              <a:t>pid-ppid</a:t>
            </a:r>
            <a:r>
              <a:rPr lang="en-US" sz="1800" dirty="0"/>
              <a:t> relationship, we identify all relevant processes.</a:t>
            </a:r>
          </a:p>
        </p:txBody>
      </p:sp>
      <p:sp>
        <p:nvSpPr>
          <p:cNvPr id="6" name="Title 1"/>
          <p:cNvSpPr>
            <a:spLocks noGrp="1"/>
          </p:cNvSpPr>
          <p:nvPr>
            <p:ph type="title"/>
          </p:nvPr>
        </p:nvSpPr>
        <p:spPr>
          <a:xfrm>
            <a:off x="104775" y="182880"/>
            <a:ext cx="9420225" cy="330729"/>
          </a:xfrm>
        </p:spPr>
        <p:txBody>
          <a:bodyPr/>
          <a:lstStyle/>
          <a:p>
            <a:r>
              <a:rPr lang="en-US" dirty="0"/>
              <a:t>How to Figure Out the Attack Graph</a:t>
            </a:r>
          </a:p>
        </p:txBody>
      </p:sp>
    </p:spTree>
    <p:extLst>
      <p:ext uri="{BB962C8B-B14F-4D97-AF65-F5344CB8AC3E}">
        <p14:creationId xmlns:p14="http://schemas.microsoft.com/office/powerpoint/2010/main" val="312512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4775" y="182880"/>
            <a:ext cx="9420225" cy="330729"/>
          </a:xfrm>
        </p:spPr>
        <p:txBody>
          <a:bodyPr/>
          <a:lstStyle/>
          <a:p>
            <a:r>
              <a:rPr lang="en-US" altLang="zh-CN" dirty="0"/>
              <a:t>Attack Graph for FAROS Stretch Goal Dataset</a:t>
            </a:r>
            <a:endParaRPr lang="en-US" dirty="0"/>
          </a:p>
        </p:txBody>
      </p:sp>
      <p:pic>
        <p:nvPicPr>
          <p:cNvPr id="3" name="图片 2"/>
          <p:cNvPicPr>
            <a:picLocks noChangeAspect="1"/>
          </p:cNvPicPr>
          <p:nvPr/>
        </p:nvPicPr>
        <p:blipFill>
          <a:blip r:embed="rId3"/>
          <a:stretch>
            <a:fillRect/>
          </a:stretch>
        </p:blipFill>
        <p:spPr>
          <a:xfrm>
            <a:off x="0" y="818963"/>
            <a:ext cx="9144000" cy="4324537"/>
          </a:xfrm>
          <a:prstGeom prst="rect">
            <a:avLst/>
          </a:prstGeom>
        </p:spPr>
      </p:pic>
    </p:spTree>
    <p:extLst>
      <p:ext uri="{BB962C8B-B14F-4D97-AF65-F5344CB8AC3E}">
        <p14:creationId xmlns:p14="http://schemas.microsoft.com/office/powerpoint/2010/main" val="391650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4991099" cy="1200329"/>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altLang="zh-CN" sz="1600" dirty="0"/>
              <a:t>The attack begins with triggering an executable "C:\Users\User\Downloads\profile.exe" </a:t>
            </a:r>
            <a:r>
              <a:rPr lang="en-US" sz="1600" dirty="0"/>
              <a:t>at Sep. 27 18:12:06 GMT.</a:t>
            </a:r>
            <a:endParaRPr lang="en-US" altLang="zh-CN" sz="1600" dirty="0"/>
          </a:p>
        </p:txBody>
      </p:sp>
      <p:sp>
        <p:nvSpPr>
          <p:cNvPr id="6" name="Title 1"/>
          <p:cNvSpPr>
            <a:spLocks noGrp="1"/>
          </p:cNvSpPr>
          <p:nvPr>
            <p:ph type="title"/>
          </p:nvPr>
        </p:nvSpPr>
        <p:spPr>
          <a:xfrm>
            <a:off x="104775" y="182880"/>
            <a:ext cx="9420225" cy="330729"/>
          </a:xfrm>
        </p:spPr>
        <p:txBody>
          <a:bodyPr/>
          <a:lstStyle/>
          <a:p>
            <a:r>
              <a:rPr lang="en-US" altLang="zh-CN" dirty="0"/>
              <a:t>Breakdown of the Attack (1)</a:t>
            </a:r>
            <a:endParaRPr lang="en-US" dirty="0"/>
          </a:p>
        </p:txBody>
      </p:sp>
      <p:pic>
        <p:nvPicPr>
          <p:cNvPr id="2" name="图片 1"/>
          <p:cNvPicPr>
            <a:picLocks noChangeAspect="1"/>
          </p:cNvPicPr>
          <p:nvPr/>
        </p:nvPicPr>
        <p:blipFill>
          <a:blip r:embed="rId3"/>
          <a:stretch>
            <a:fillRect/>
          </a:stretch>
        </p:blipFill>
        <p:spPr>
          <a:xfrm>
            <a:off x="3564909" y="1638300"/>
            <a:ext cx="5447445" cy="1752600"/>
          </a:xfrm>
          <a:prstGeom prst="rect">
            <a:avLst/>
          </a:prstGeom>
        </p:spPr>
      </p:pic>
    </p:spTree>
    <p:extLst>
      <p:ext uri="{BB962C8B-B14F-4D97-AF65-F5344CB8AC3E}">
        <p14:creationId xmlns:p14="http://schemas.microsoft.com/office/powerpoint/2010/main" val="406202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228600" y="723900"/>
            <a:ext cx="8191499" cy="2677656"/>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18:13:33, the malware "profile.exe" invoked "cmd.exe“, which in turn invoked another malware "C:\Users\User\Downloads\prodat.exe" at 18:13:58. However, the current data traces do not allow us to determine how the malware gained foothold. </a:t>
            </a:r>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This malware mainly did screengrab, and saved the results in "C:\Users\User\Downloads\proout.png". </a:t>
            </a:r>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And then this file was read and sent out by profile.exe to </a:t>
            </a:r>
            <a:r>
              <a:rPr lang="en-US" sz="1600" dirty="0">
                <a:latin typeface="Arial" charset="0"/>
                <a:cs typeface="Arial" charset="0"/>
                <a:hlinkClick r:id="rId3"/>
              </a:rPr>
              <a:t>129.55.12.167:19985</a:t>
            </a:r>
            <a:r>
              <a:rPr lang="en-US" sz="1600" dirty="0">
                <a:latin typeface="Arial" charset="0"/>
                <a:cs typeface="Arial" charset="0"/>
              </a:rPr>
              <a:t>.</a:t>
            </a: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sp>
        <p:nvSpPr>
          <p:cNvPr id="6" name="Title 1"/>
          <p:cNvSpPr>
            <a:spLocks noGrp="1"/>
          </p:cNvSpPr>
          <p:nvPr>
            <p:ph type="title"/>
          </p:nvPr>
        </p:nvSpPr>
        <p:spPr>
          <a:xfrm>
            <a:off x="104775" y="182880"/>
            <a:ext cx="9420225" cy="330729"/>
          </a:xfrm>
        </p:spPr>
        <p:txBody>
          <a:bodyPr/>
          <a:lstStyle/>
          <a:p>
            <a:r>
              <a:rPr lang="en-US" altLang="zh-CN" dirty="0"/>
              <a:t>Breakdown of the Attack (2)</a:t>
            </a:r>
            <a:endParaRPr lang="en-US" dirty="0"/>
          </a:p>
        </p:txBody>
      </p:sp>
      <p:pic>
        <p:nvPicPr>
          <p:cNvPr id="3" name="图片 2"/>
          <p:cNvPicPr>
            <a:picLocks noChangeAspect="1"/>
          </p:cNvPicPr>
          <p:nvPr/>
        </p:nvPicPr>
        <p:blipFill>
          <a:blip r:embed="rId4"/>
          <a:stretch>
            <a:fillRect/>
          </a:stretch>
        </p:blipFill>
        <p:spPr>
          <a:xfrm>
            <a:off x="3325208" y="3009900"/>
            <a:ext cx="5513991" cy="2362200"/>
          </a:xfrm>
          <a:prstGeom prst="rect">
            <a:avLst/>
          </a:prstGeom>
        </p:spPr>
      </p:pic>
    </p:spTree>
    <p:extLst>
      <p:ext uri="{BB962C8B-B14F-4D97-AF65-F5344CB8AC3E}">
        <p14:creationId xmlns:p14="http://schemas.microsoft.com/office/powerpoint/2010/main" val="3378063461"/>
      </p:ext>
    </p:extLst>
  </p:cSld>
  <p:clrMapOvr>
    <a:masterClrMapping/>
  </p:clrMapOvr>
</p:sld>
</file>

<file path=ppt/theme/theme1.xml><?xml version="1.0" encoding="utf-8"?>
<a:theme xmlns:a="http://schemas.openxmlformats.org/drawingml/2006/main" name="MARPLE_16x10_DefaultTemplate_2016-06-25">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10 September 2009">
  <a:themeElements>
    <a:clrScheme name="">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fontScheme name="5_10 September 2009">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v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IBMSecurity_16x10_DefaultTemplate_2016-06-25</Template>
  <TotalTime>15408</TotalTime>
  <Words>2027</Words>
  <Application>Microsoft Office PowerPoint</Application>
  <PresentationFormat>全屏显示(16:10)</PresentationFormat>
  <Paragraphs>363</Paragraphs>
  <Slides>29</Slides>
  <Notes>27</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29</vt:i4>
      </vt:variant>
    </vt:vector>
  </HeadingPairs>
  <TitlesOfParts>
    <vt:vector size="41" baseType="lpstr">
      <vt:lpstr>MS PGothic</vt:lpstr>
      <vt:lpstr>MS PGothic</vt:lpstr>
      <vt:lpstr>宋体</vt:lpstr>
      <vt:lpstr>Arial</vt:lpstr>
      <vt:lpstr>Consolas</vt:lpstr>
      <vt:lpstr>Corbel</vt:lpstr>
      <vt:lpstr>Tahoma</vt:lpstr>
      <vt:lpstr>Times New Roman</vt:lpstr>
      <vt:lpstr>Wingdings</vt:lpstr>
      <vt:lpstr>MARPLE_16x10_DefaultTemplate_2016-06-25</vt:lpstr>
      <vt:lpstr>5_10 September 2009</vt:lpstr>
      <vt:lpstr>1_Edge</vt:lpstr>
      <vt:lpstr>PowerPoint 演示文稿</vt:lpstr>
      <vt:lpstr>Our Focus</vt:lpstr>
      <vt:lpstr>APT Malware</vt:lpstr>
      <vt:lpstr>PowerPoint 演示文稿</vt:lpstr>
      <vt:lpstr>Issues with FAROS Kafka Topics</vt:lpstr>
      <vt:lpstr>How to Figure Out the Attack Graph</vt:lpstr>
      <vt:lpstr>Attack Graph for FAROS Stretch Goal Dataset</vt:lpstr>
      <vt:lpstr>Breakdown of the Attack (1)</vt:lpstr>
      <vt:lpstr>Breakdown of the Attack (2)</vt:lpstr>
      <vt:lpstr>Breakdown of the Attack (3)</vt:lpstr>
      <vt:lpstr>Breakdown of the Attack (3) – Cont’d</vt:lpstr>
      <vt:lpstr>Breakdown of the Attack (4)</vt:lpstr>
      <vt:lpstr>Breakdown of the Attack (4) – Cont’d</vt:lpstr>
      <vt:lpstr>PowerPoint 演示文稿</vt:lpstr>
      <vt:lpstr>Our Work</vt:lpstr>
      <vt:lpstr>Overview</vt:lpstr>
      <vt:lpstr>Overview (Cont’d)</vt:lpstr>
      <vt:lpstr>Our Approach Design</vt:lpstr>
      <vt:lpstr>PHF Signature Generation</vt:lpstr>
      <vt:lpstr>PHF Signature Generation – cont’d</vt:lpstr>
      <vt:lpstr>Classifier Signature Generation</vt:lpstr>
      <vt:lpstr>Classifier Signature Generation – cont’d</vt:lpstr>
      <vt:lpstr>Classifier Signature Generation– cont’d</vt:lpstr>
      <vt:lpstr>PowerPoint 演示文稿</vt:lpstr>
      <vt:lpstr>Previous Malware Detection Methods </vt:lpstr>
      <vt:lpstr>Previous Malware Detection Methods </vt:lpstr>
      <vt:lpstr>Previous Malware Detection Methods </vt:lpstr>
      <vt:lpstr>Previous Malware Detection Methods </vt:lpstr>
      <vt:lpstr>Conclusion</vt:lpstr>
    </vt:vector>
  </TitlesOfParts>
  <Company>IBM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MARPLE: Mitigating APT</dc:title>
  <dc:creator>ADMINIBM</dc:creator>
  <cp:keywords>Rational Template, Presentation Template</cp:keywords>
  <cp:lastModifiedBy>Haitao Xu</cp:lastModifiedBy>
  <cp:revision>685</cp:revision>
  <cp:lastPrinted>2013-08-09T18:03:10Z</cp:lastPrinted>
  <dcterms:created xsi:type="dcterms:W3CDTF">2015-06-27T04:44:53Z</dcterms:created>
  <dcterms:modified xsi:type="dcterms:W3CDTF">2016-10-21T22:50:06Z</dcterms:modified>
</cp:coreProperties>
</file>