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Lst>
  <p:sldSz cy="5143500" cx="9144000"/>
  <p:notesSz cx="6858000" cy="9144000"/>
  <p:embeddedFontLst>
    <p:embeddedFont>
      <p:font typeface="Lato"/>
      <p:regular r:id="rId91"/>
      <p:bold r:id="rId92"/>
      <p:italic r:id="rId93"/>
      <p:boldItalic r:id="rId94"/>
    </p:embeddedFont>
    <p:embeddedFont>
      <p:font typeface="Righteous"/>
      <p:regular r:id="rId9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Karan Shah"/>
  <p:cmAuthor clrIdx="1" id="1" initials="" lastIdx="3" name="Sandeep Prabhaka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44B25711-90F7-4FC0-A8F7-5E85A73AEE3C}">
  <a:tblStyle styleId="{44B25711-90F7-4FC0-A8F7-5E85A73AEE3C}"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slide" Target="slides/slide80.xml"/><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slide" Target="slides/slide82.xml"/><Relationship Id="rId43" Type="http://schemas.openxmlformats.org/officeDocument/2006/relationships/slide" Target="slides/slide37.xml"/><Relationship Id="rId87" Type="http://schemas.openxmlformats.org/officeDocument/2006/relationships/slide" Target="slides/slide81.xml"/><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95" Type="http://schemas.openxmlformats.org/officeDocument/2006/relationships/font" Target="fonts/Righteous-regular.fntdata"/><Relationship Id="rId50" Type="http://schemas.openxmlformats.org/officeDocument/2006/relationships/slide" Target="slides/slide44.xml"/><Relationship Id="rId94" Type="http://schemas.openxmlformats.org/officeDocument/2006/relationships/font" Target="fonts/Lato-boldItalic.fntdata"/><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Lato-regular.fntdata"/><Relationship Id="rId90" Type="http://schemas.openxmlformats.org/officeDocument/2006/relationships/slide" Target="slides/slide84.xml"/><Relationship Id="rId93" Type="http://schemas.openxmlformats.org/officeDocument/2006/relationships/font" Target="fonts/Lato-italic.fntdata"/><Relationship Id="rId92" Type="http://schemas.openxmlformats.org/officeDocument/2006/relationships/font" Target="fonts/Lato-bold.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Should we remove it</p:text>
  </p:cm>
  <p:cm authorId="1" idx="1">
    <p:pos x="6000" y="100"/>
    <p:text>Fix this slide</p:text>
  </p:cm>
  <p:cm authorId="1" idx="2">
    <p:pos x="6000" y="200"/>
    <p:text>Fix this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3">
    <p:pos x="6000" y="0"/>
    <p:text>remove this later -- mostly not needed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Ask a stupid question: How many of you have smart phones?</a:t>
            </a:r>
          </a:p>
          <a:p>
            <a:pPr lvl="0">
              <a:spcBef>
                <a:spcPts val="0"/>
              </a:spcBef>
              <a:buNone/>
            </a:pPr>
            <a:r>
              <a:rPr lang="en"/>
              <a:t>How many of you have used your phones for making payments or storing sensitive information?</a:t>
            </a:r>
          </a:p>
          <a:p>
            <a:pPr lvl="0">
              <a:spcBef>
                <a:spcPts val="0"/>
              </a:spcBef>
              <a:buClr>
                <a:schemeClr val="dk1"/>
              </a:buClr>
              <a:buSzPct val="100000"/>
              <a:buFont typeface="Arial"/>
              <a:buNone/>
            </a:pPr>
            <a:r>
              <a:rPr lang="en">
                <a:solidFill>
                  <a:schemeClr val="dk1"/>
                </a:solidFill>
              </a:rPr>
              <a:t>How many of you hate typing username and password on phones?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1" name="Shape 3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4" name="Shape 4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Based on a recent nationwide survey in 2015 …</a:t>
            </a:r>
          </a:p>
          <a:p>
            <a:pPr lvl="0">
              <a:spcBef>
                <a:spcPts val="0"/>
              </a:spcBef>
              <a:buNone/>
            </a:pPr>
            <a:r>
              <a:t/>
            </a:r>
            <a:endParaRPr/>
          </a:p>
          <a:p>
            <a:pPr lvl="0">
              <a:spcBef>
                <a:spcPts val="0"/>
              </a:spcBef>
              <a:buNone/>
            </a:pPr>
            <a:r>
              <a:rPr lang="en"/>
              <a:t>92% is a big number = millions of people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4" name="Shape 4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2" name="Shape 4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9" name="Shape 4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8" name="Shape 4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5" name="Shape 4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2" name="Shape 4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9" name="Shape 4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4" name="Shape 474"/>
        <p:cNvGrpSpPr/>
        <p:nvPr/>
      </p:nvGrpSpPr>
      <p:grpSpPr>
        <a:xfrm>
          <a:off x="0" y="0"/>
          <a:ext cx="0" cy="0"/>
          <a:chOff x="0" y="0"/>
          <a:chExt cx="0" cy="0"/>
        </a:xfrm>
      </p:grpSpPr>
      <p:sp>
        <p:nvSpPr>
          <p:cNvPr id="475" name="Shape 4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6" name="Shape 4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smartphone usage has skyrocketed. </a:t>
            </a:r>
          </a:p>
          <a:p>
            <a:pPr lvl="0">
              <a:spcBef>
                <a:spcPts val="0"/>
              </a:spcBef>
              <a:buNone/>
            </a:pPr>
            <a:r>
              <a:rPr lang="en"/>
              <a:t>Compare it with the cellphone usage.</a:t>
            </a:r>
          </a:p>
          <a:p>
            <a:pPr lvl="0">
              <a:spcBef>
                <a:spcPts val="0"/>
              </a:spcBef>
              <a:buNone/>
            </a:pPr>
            <a:r>
              <a:rPr lang="en"/>
              <a:t>See how the tablet market is stagnating in 2015.</a:t>
            </a:r>
          </a:p>
          <a:p>
            <a:pPr lvl="0">
              <a:spcBef>
                <a:spcPts val="0"/>
              </a:spcBef>
              <a:buNone/>
            </a:pPr>
            <a:r>
              <a:t/>
            </a:r>
            <a:endParaRPr/>
          </a:p>
          <a:p>
            <a:pPr lvl="0">
              <a:spcBef>
                <a:spcPts val="0"/>
              </a:spcBef>
              <a:buNone/>
            </a:pPr>
            <a:r>
              <a:rPr lang="en"/>
              <a:t>This clearly shows how important mobile phones have become.</a:t>
            </a:r>
          </a:p>
          <a:p>
            <a:pPr lvl="0">
              <a:spcBef>
                <a:spcPts val="0"/>
              </a:spcBef>
              <a:buNone/>
            </a:pPr>
            <a:r>
              <a:rPr lang="en"/>
              <a:t>Mobile phones are ubiquitous</a:t>
            </a:r>
          </a:p>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2" name="Shape 4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9" name="Shape 4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5" name="Shape 495"/>
        <p:cNvGrpSpPr/>
        <p:nvPr/>
      </p:nvGrpSpPr>
      <p:grpSpPr>
        <a:xfrm>
          <a:off x="0" y="0"/>
          <a:ext cx="0" cy="0"/>
          <a:chOff x="0" y="0"/>
          <a:chExt cx="0" cy="0"/>
        </a:xfrm>
      </p:grpSpPr>
      <p:sp>
        <p:nvSpPr>
          <p:cNvPr id="496" name="Shape 4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7" name="Shape 4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5" name="Shape 5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2" name="Shape 5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9" name="Shape 5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7" name="Shape 5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5" name="Shape 5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1" name="Shape 541"/>
        <p:cNvGrpSpPr/>
        <p:nvPr/>
      </p:nvGrpSpPr>
      <p:grpSpPr>
        <a:xfrm>
          <a:off x="0" y="0"/>
          <a:ext cx="0" cy="0"/>
          <a:chOff x="0" y="0"/>
          <a:chExt cx="0" cy="0"/>
        </a:xfrm>
      </p:grpSpPr>
      <p:sp>
        <p:nvSpPr>
          <p:cNvPr id="542" name="Shape 5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3" name="Shape 5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0" name="Shape 5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Clr>
                <a:schemeClr val="dk1"/>
              </a:buClr>
              <a:buSzPct val="100000"/>
              <a:buFont typeface="Arial"/>
              <a:buNone/>
            </a:pPr>
            <a:r>
              <a:rPr lang="en">
                <a:solidFill>
                  <a:schemeClr val="dk1"/>
                </a:solidFill>
                <a:latin typeface="Lato"/>
                <a:ea typeface="Lato"/>
                <a:cs typeface="Lato"/>
                <a:sym typeface="Lato"/>
              </a:rPr>
              <a:t>When the new data is used to train the classifier, it checks if the new classifier will be better than the old one by running predictions on the validation dataset and check for performance drops.  If the performance drops, then the classification model is bad -- else it is good..</a:t>
            </a:r>
          </a:p>
          <a:p>
            <a:pPr lvl="0">
              <a:spcBef>
                <a:spcPts val="0"/>
              </a:spcBef>
              <a:buNone/>
            </a:pPr>
            <a:r>
              <a:t/>
            </a:r>
            <a:endParaRPr/>
          </a:p>
          <a:p>
            <a:pPr lvl="0">
              <a:lnSpc>
                <a:spcPct val="115000"/>
              </a:lnSpc>
              <a:spcBef>
                <a:spcPts val="0"/>
              </a:spcBef>
              <a:buClr>
                <a:schemeClr val="dk1"/>
              </a:buClr>
              <a:buSzPct val="100000"/>
              <a:buFont typeface="Arial"/>
              <a:buNone/>
            </a:pPr>
            <a:r>
              <a:rPr lang="en">
                <a:solidFill>
                  <a:schemeClr val="dk1"/>
                </a:solidFill>
                <a:latin typeface="Lato"/>
                <a:ea typeface="Lato"/>
                <a:cs typeface="Lato"/>
                <a:sym typeface="Lato"/>
              </a:rPr>
              <a:t>Commit - Rollback model is used to detect and filter noisy data</a:t>
            </a: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7" name="Shape 5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Shape 5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9" name="Shape 569"/>
        <p:cNvGrpSpPr/>
        <p:nvPr/>
      </p:nvGrpSpPr>
      <p:grpSpPr>
        <a:xfrm>
          <a:off x="0" y="0"/>
          <a:ext cx="0" cy="0"/>
          <a:chOff x="0" y="0"/>
          <a:chExt cx="0" cy="0"/>
        </a:xfrm>
      </p:grpSpPr>
      <p:sp>
        <p:nvSpPr>
          <p:cNvPr id="570" name="Shape 5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1" name="Shape 5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8" name="Shape 5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4" name="Shape 584"/>
        <p:cNvGrpSpPr/>
        <p:nvPr/>
      </p:nvGrpSpPr>
      <p:grpSpPr>
        <a:xfrm>
          <a:off x="0" y="0"/>
          <a:ext cx="0" cy="0"/>
          <a:chOff x="0" y="0"/>
          <a:chExt cx="0" cy="0"/>
        </a:xfrm>
      </p:grpSpPr>
      <p:sp>
        <p:nvSpPr>
          <p:cNvPr id="585" name="Shape 5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6" name="Shape 5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2" name="Shape 592"/>
        <p:cNvGrpSpPr/>
        <p:nvPr/>
      </p:nvGrpSpPr>
      <p:grpSpPr>
        <a:xfrm>
          <a:off x="0" y="0"/>
          <a:ext cx="0" cy="0"/>
          <a:chOff x="0" y="0"/>
          <a:chExt cx="0" cy="0"/>
        </a:xfrm>
      </p:grpSpPr>
      <p:sp>
        <p:nvSpPr>
          <p:cNvPr id="593" name="Shape 5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4" name="Shape 5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0" name="Shape 6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5" name="Shape 605"/>
        <p:cNvGrpSpPr/>
        <p:nvPr/>
      </p:nvGrpSpPr>
      <p:grpSpPr>
        <a:xfrm>
          <a:off x="0" y="0"/>
          <a:ext cx="0" cy="0"/>
          <a:chOff x="0" y="0"/>
          <a:chExt cx="0" cy="0"/>
        </a:xfrm>
      </p:grpSpPr>
      <p:sp>
        <p:nvSpPr>
          <p:cNvPr id="606" name="Shape 6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7" name="Shape 6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1" name="Shape 611"/>
        <p:cNvGrpSpPr/>
        <p:nvPr/>
      </p:nvGrpSpPr>
      <p:grpSpPr>
        <a:xfrm>
          <a:off x="0" y="0"/>
          <a:ext cx="0" cy="0"/>
          <a:chOff x="0" y="0"/>
          <a:chExt cx="0" cy="0"/>
        </a:xfrm>
      </p:grpSpPr>
      <p:sp>
        <p:nvSpPr>
          <p:cNvPr id="612" name="Shape 6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3" name="Shape 6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9" name="Shape 6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3" name="Shape 623"/>
        <p:cNvGrpSpPr/>
        <p:nvPr/>
      </p:nvGrpSpPr>
      <p:grpSpPr>
        <a:xfrm>
          <a:off x="0" y="0"/>
          <a:ext cx="0" cy="0"/>
          <a:chOff x="0" y="0"/>
          <a:chExt cx="0" cy="0"/>
        </a:xfrm>
      </p:grpSpPr>
      <p:sp>
        <p:nvSpPr>
          <p:cNvPr id="624" name="Shape 6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5" name="Shape 6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9" name="Shape 629"/>
        <p:cNvGrpSpPr/>
        <p:nvPr/>
      </p:nvGrpSpPr>
      <p:grpSpPr>
        <a:xfrm>
          <a:off x="0" y="0"/>
          <a:ext cx="0" cy="0"/>
          <a:chOff x="0" y="0"/>
          <a:chExt cx="0" cy="0"/>
        </a:xfrm>
      </p:grpSpPr>
      <p:sp>
        <p:nvSpPr>
          <p:cNvPr id="630" name="Shape 6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1" name="Shape 6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5" name="Shape 635"/>
        <p:cNvGrpSpPr/>
        <p:nvPr/>
      </p:nvGrpSpPr>
      <p:grpSpPr>
        <a:xfrm>
          <a:off x="0" y="0"/>
          <a:ext cx="0" cy="0"/>
          <a:chOff x="0" y="0"/>
          <a:chExt cx="0" cy="0"/>
        </a:xfrm>
      </p:grpSpPr>
      <p:sp>
        <p:nvSpPr>
          <p:cNvPr id="636" name="Shape 6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7" name="Shape 6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1" name="Shape 641"/>
        <p:cNvGrpSpPr/>
        <p:nvPr/>
      </p:nvGrpSpPr>
      <p:grpSpPr>
        <a:xfrm>
          <a:off x="0" y="0"/>
          <a:ext cx="0" cy="0"/>
          <a:chOff x="0" y="0"/>
          <a:chExt cx="0" cy="0"/>
        </a:xfrm>
      </p:grpSpPr>
      <p:sp>
        <p:nvSpPr>
          <p:cNvPr id="642" name="Shape 6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3" name="Shape 6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7" name="Shape 647"/>
        <p:cNvGrpSpPr/>
        <p:nvPr/>
      </p:nvGrpSpPr>
      <p:grpSpPr>
        <a:xfrm>
          <a:off x="0" y="0"/>
          <a:ext cx="0" cy="0"/>
          <a:chOff x="0" y="0"/>
          <a:chExt cx="0" cy="0"/>
        </a:xfrm>
      </p:grpSpPr>
      <p:sp>
        <p:nvSpPr>
          <p:cNvPr id="648" name="Shape 6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9" name="Shape 6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means millions on bank accounts, personal details and photos are out in the open</a:t>
            </a:r>
          </a:p>
          <a:p>
            <a:pPr lvl="0">
              <a:spcBef>
                <a:spcPts val="0"/>
              </a:spcBef>
              <a:buNone/>
            </a:pPr>
            <a:r>
              <a:t/>
            </a:r>
            <a:endParaRPr/>
          </a:p>
          <a:p>
            <a:pPr lvl="0">
              <a:spcBef>
                <a:spcPts val="0"/>
              </a:spcBef>
              <a:buNone/>
            </a:pPr>
            <a:r>
              <a:rPr lang="en"/>
              <a:t>People think info is invaluable</a:t>
            </a:r>
          </a:p>
          <a:p>
            <a:pPr lvl="0" rtl="0">
              <a:spcBef>
                <a:spcPts val="0"/>
              </a:spcBef>
              <a:buNone/>
            </a:pPr>
            <a:r>
              <a:rPr lang="en"/>
              <a:t>Cumbersome to 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00.jpg"/><Relationship Id="rId5" Type="http://schemas.openxmlformats.org/officeDocument/2006/relationships/hyperlink" Target="mailto:srp@u.northwestern.edu" TargetMode="External"/><Relationship Id="rId6" Type="http://schemas.openxmlformats.org/officeDocument/2006/relationships/hyperlink" Target="mailto:karan.shah@u.northwester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9.jpg"/><Relationship Id="rId4" Type="http://schemas.openxmlformats.org/officeDocument/2006/relationships/image" Target="../media/image0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02.png"/><Relationship Id="rId5" Type="http://schemas.openxmlformats.org/officeDocument/2006/relationships/image" Target="../media/image2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0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0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0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0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0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0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2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2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25" y="349100"/>
            <a:ext cx="3887100" cy="1206900"/>
          </a:xfrm>
          <a:prstGeom prst="rect">
            <a:avLst/>
          </a:prstGeom>
        </p:spPr>
        <p:txBody>
          <a:bodyPr anchorCtr="0" anchor="b" bIns="91425" lIns="91425" rIns="91425" tIns="91425">
            <a:noAutofit/>
          </a:bodyPr>
          <a:lstStyle/>
          <a:p>
            <a:pPr lvl="0" algn="l">
              <a:spcBef>
                <a:spcPts val="0"/>
              </a:spcBef>
              <a:buNone/>
            </a:pPr>
            <a:r>
              <a:rPr b="1" lang="en">
                <a:solidFill>
                  <a:srgbClr val="F3F3F3"/>
                </a:solidFill>
                <a:latin typeface="Lato"/>
                <a:ea typeface="Lato"/>
                <a:cs typeface="Lato"/>
                <a:sym typeface="Lato"/>
              </a:rPr>
              <a:t>RISKCOG</a:t>
            </a:r>
          </a:p>
        </p:txBody>
      </p:sp>
      <p:sp>
        <p:nvSpPr>
          <p:cNvPr id="55" name="Shape 55"/>
          <p:cNvSpPr txBox="1"/>
          <p:nvPr>
            <p:ph idx="1" type="subTitle"/>
          </p:nvPr>
        </p:nvSpPr>
        <p:spPr>
          <a:xfrm>
            <a:off x="311725" y="1556000"/>
            <a:ext cx="4449300" cy="1849500"/>
          </a:xfrm>
          <a:prstGeom prst="rect">
            <a:avLst/>
          </a:prstGeom>
        </p:spPr>
        <p:txBody>
          <a:bodyPr anchorCtr="0" anchor="t" bIns="91425" lIns="91425" rIns="91425" tIns="91425">
            <a:noAutofit/>
          </a:bodyPr>
          <a:lstStyle/>
          <a:p>
            <a:pPr lvl="0" rtl="0" algn="l">
              <a:spcBef>
                <a:spcPts val="0"/>
              </a:spcBef>
              <a:buNone/>
            </a:pPr>
            <a:r>
              <a:rPr lang="en" sz="1800">
                <a:solidFill>
                  <a:srgbClr val="F3F3F3"/>
                </a:solidFill>
                <a:latin typeface="Lato"/>
                <a:ea typeface="Lato"/>
                <a:cs typeface="Lato"/>
                <a:sym typeface="Lato"/>
              </a:rPr>
              <a:t>Implicit and Continuous </a:t>
            </a:r>
          </a:p>
          <a:p>
            <a:pPr lvl="0" rtl="0" algn="l">
              <a:spcBef>
                <a:spcPts val="0"/>
              </a:spcBef>
              <a:buNone/>
            </a:pPr>
            <a:r>
              <a:rPr lang="en" sz="1800">
                <a:solidFill>
                  <a:srgbClr val="F3F3F3"/>
                </a:solidFill>
                <a:latin typeface="Lato"/>
                <a:ea typeface="Lato"/>
                <a:cs typeface="Lato"/>
                <a:sym typeface="Lato"/>
              </a:rPr>
              <a:t>User Identification on </a:t>
            </a:r>
          </a:p>
          <a:p>
            <a:pPr lvl="0" algn="l">
              <a:spcBef>
                <a:spcPts val="0"/>
              </a:spcBef>
              <a:buNone/>
            </a:pPr>
            <a:r>
              <a:rPr lang="en" sz="1800">
                <a:solidFill>
                  <a:srgbClr val="F3F3F3"/>
                </a:solidFill>
                <a:latin typeface="Lato"/>
                <a:ea typeface="Lato"/>
                <a:cs typeface="Lato"/>
                <a:sym typeface="Lato"/>
              </a:rPr>
              <a:t>Smartphones in the </a:t>
            </a:r>
            <a:r>
              <a:rPr lang="en" sz="1800">
                <a:solidFill>
                  <a:srgbClr val="FFFFFF"/>
                </a:solidFill>
                <a:latin typeface="Lato"/>
                <a:ea typeface="Lato"/>
                <a:cs typeface="Lato"/>
                <a:sym typeface="Lato"/>
              </a:rPr>
              <a:t>Wild</a:t>
            </a:r>
          </a:p>
        </p:txBody>
      </p:sp>
      <p:sp>
        <p:nvSpPr>
          <p:cNvPr id="56" name="Shape 56"/>
          <p:cNvSpPr txBox="1"/>
          <p:nvPr/>
        </p:nvSpPr>
        <p:spPr>
          <a:xfrm>
            <a:off x="533325" y="3170825"/>
            <a:ext cx="2782800" cy="1687200"/>
          </a:xfrm>
          <a:prstGeom prst="rect">
            <a:avLst/>
          </a:prstGeom>
          <a:noFill/>
          <a:ln>
            <a:noFill/>
          </a:ln>
        </p:spPr>
        <p:txBody>
          <a:bodyPr anchorCtr="0" anchor="t" bIns="91425" lIns="91425" rIns="91425" tIns="91425">
            <a:noAutofit/>
          </a:bodyPr>
          <a:lstStyle/>
          <a:p>
            <a:pPr lvl="0">
              <a:spcBef>
                <a:spcPts val="0"/>
              </a:spcBef>
              <a:buNone/>
            </a:pPr>
            <a:r>
              <a:t/>
            </a:r>
            <a:endParaRPr>
              <a:solidFill>
                <a:srgbClr val="FFFFFF"/>
              </a:solidFill>
              <a:latin typeface="Righteous"/>
              <a:ea typeface="Righteous"/>
              <a:cs typeface="Righteous"/>
              <a:sym typeface="Righteous"/>
            </a:endParaRPr>
          </a:p>
        </p:txBody>
      </p:sp>
      <p:sp>
        <p:nvSpPr>
          <p:cNvPr id="57" name="Shape 57"/>
          <p:cNvSpPr txBox="1"/>
          <p:nvPr>
            <p:ph idx="1" type="subTitle"/>
          </p:nvPr>
        </p:nvSpPr>
        <p:spPr>
          <a:xfrm>
            <a:off x="311725" y="2734025"/>
            <a:ext cx="4449300" cy="1849500"/>
          </a:xfrm>
          <a:prstGeom prst="rect">
            <a:avLst/>
          </a:prstGeom>
        </p:spPr>
        <p:txBody>
          <a:bodyPr anchorCtr="0" anchor="t" bIns="91425" lIns="91425" rIns="91425" tIns="91425">
            <a:noAutofit/>
          </a:bodyPr>
          <a:lstStyle/>
          <a:p>
            <a:pPr lvl="0" rtl="0" algn="l">
              <a:spcBef>
                <a:spcPts val="0"/>
              </a:spcBef>
              <a:buNone/>
            </a:pPr>
            <a:r>
              <a:t/>
            </a:r>
            <a:endParaRPr sz="1400">
              <a:solidFill>
                <a:srgbClr val="F3F3F3"/>
              </a:solidFill>
              <a:latin typeface="Lato"/>
              <a:ea typeface="Lato"/>
              <a:cs typeface="Lato"/>
              <a:sym typeface="Lato"/>
            </a:endParaRPr>
          </a:p>
          <a:p>
            <a:pPr lvl="0" rtl="0" algn="l">
              <a:spcBef>
                <a:spcPts val="0"/>
              </a:spcBef>
              <a:buNone/>
            </a:pPr>
            <a:r>
              <a:rPr lang="en" sz="1400">
                <a:solidFill>
                  <a:srgbClr val="F3F3F3"/>
                </a:solidFill>
                <a:latin typeface="Lato"/>
                <a:ea typeface="Lato"/>
                <a:cs typeface="Lato"/>
                <a:sym typeface="Lato"/>
              </a:rPr>
              <a:t>Sandeep Raju Prabhakar</a:t>
            </a:r>
          </a:p>
          <a:p>
            <a:pPr lvl="0" rtl="0" algn="l">
              <a:spcBef>
                <a:spcPts val="0"/>
              </a:spcBef>
              <a:buNone/>
            </a:pPr>
            <a:r>
              <a:rPr lang="en" sz="1400" u="sng">
                <a:solidFill>
                  <a:schemeClr val="hlink"/>
                </a:solidFill>
                <a:latin typeface="Lato"/>
                <a:ea typeface="Lato"/>
                <a:cs typeface="Lato"/>
                <a:sym typeface="Lato"/>
                <a:hlinkClick r:id="rId5"/>
              </a:rPr>
              <a:t>srp@u.northwestern.edu</a:t>
            </a:r>
          </a:p>
          <a:p>
            <a:pPr lvl="0" rtl="0" algn="l">
              <a:spcBef>
                <a:spcPts val="0"/>
              </a:spcBef>
              <a:buNone/>
            </a:pPr>
            <a:r>
              <a:t/>
            </a:r>
            <a:endParaRPr sz="1400">
              <a:solidFill>
                <a:srgbClr val="F3F3F3"/>
              </a:solidFill>
              <a:latin typeface="Lato"/>
              <a:ea typeface="Lato"/>
              <a:cs typeface="Lato"/>
              <a:sym typeface="Lato"/>
            </a:endParaRPr>
          </a:p>
          <a:p>
            <a:pPr lvl="0" rtl="0" algn="l">
              <a:spcBef>
                <a:spcPts val="0"/>
              </a:spcBef>
              <a:buNone/>
            </a:pPr>
            <a:r>
              <a:rPr lang="en" sz="1400">
                <a:solidFill>
                  <a:srgbClr val="F3F3F3"/>
                </a:solidFill>
                <a:latin typeface="Lato"/>
                <a:ea typeface="Lato"/>
                <a:cs typeface="Lato"/>
                <a:sym typeface="Lato"/>
              </a:rPr>
              <a:t>Karan K Shah</a:t>
            </a:r>
          </a:p>
          <a:p>
            <a:pPr lvl="0" rtl="0" algn="l">
              <a:spcBef>
                <a:spcPts val="0"/>
              </a:spcBef>
              <a:buNone/>
            </a:pPr>
            <a:r>
              <a:rPr lang="en" sz="1400" u="sng">
                <a:solidFill>
                  <a:schemeClr val="hlink"/>
                </a:solidFill>
                <a:latin typeface="Lato"/>
                <a:ea typeface="Lato"/>
                <a:cs typeface="Lato"/>
                <a:sym typeface="Lato"/>
                <a:hlinkClick r:id="rId6"/>
              </a:rPr>
              <a:t>karan.shah@u.northwestern.edu</a:t>
            </a:r>
          </a:p>
          <a:p>
            <a:pPr lvl="0" rtl="0" algn="l">
              <a:spcBef>
                <a:spcPts val="0"/>
              </a:spcBef>
              <a:buNone/>
            </a:pPr>
            <a:r>
              <a:t/>
            </a:r>
            <a:endParaRPr sz="1400">
              <a:solidFill>
                <a:srgbClr val="F3F3F3"/>
              </a:solidFill>
              <a:latin typeface="Lato"/>
              <a:ea typeface="Lato"/>
              <a:cs typeface="Lato"/>
              <a:sym typeface="Lato"/>
            </a:endParaRPr>
          </a:p>
          <a:p>
            <a:pPr lvl="0" rtl="0" algn="l">
              <a:spcBef>
                <a:spcPts val="0"/>
              </a:spcBef>
              <a:buNone/>
            </a:pPr>
            <a:r>
              <a:rPr lang="en" sz="1400">
                <a:solidFill>
                  <a:srgbClr val="F3F3F3"/>
                </a:solidFill>
                <a:latin typeface="Lato"/>
                <a:ea typeface="Lato"/>
                <a:cs typeface="Lato"/>
                <a:sym typeface="Lato"/>
              </a:rPr>
              <a:t>EECS 450 : Internet Security</a:t>
            </a:r>
          </a:p>
          <a:p>
            <a:pPr lvl="0" rtl="0" algn="l">
              <a:spcBef>
                <a:spcPts val="0"/>
              </a:spcBef>
              <a:buNone/>
            </a:pPr>
            <a:r>
              <a:rPr lang="en" sz="1400">
                <a:solidFill>
                  <a:srgbClr val="F3F3F3"/>
                </a:solidFill>
                <a:latin typeface="Lato"/>
                <a:ea typeface="Lato"/>
                <a:cs typeface="Lato"/>
                <a:sym typeface="Lato"/>
              </a:rPr>
              <a:t>Fall 2016, Northwestern University</a:t>
            </a:r>
          </a:p>
        </p:txBody>
      </p:sp>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nvSpPr>
        <p:spPr>
          <a:xfrm>
            <a:off x="377125" y="303150"/>
            <a:ext cx="8459100" cy="1158600"/>
          </a:xfrm>
          <a:prstGeom prst="rect">
            <a:avLst/>
          </a:prstGeom>
          <a:noFill/>
          <a:ln>
            <a:noFill/>
          </a:ln>
        </p:spPr>
        <p:txBody>
          <a:bodyPr anchorCtr="0" anchor="t" bIns="91425" lIns="91425" rIns="91425" tIns="91425">
            <a:noAutofit/>
          </a:bodyPr>
          <a:lstStyle/>
          <a:p>
            <a:pPr lvl="0" algn="ctr">
              <a:spcBef>
                <a:spcPts val="0"/>
              </a:spcBef>
              <a:buNone/>
            </a:pPr>
            <a:r>
              <a:rPr b="1" lang="en" sz="4800">
                <a:latin typeface="Lato"/>
                <a:ea typeface="Lato"/>
                <a:cs typeface="Lato"/>
                <a:sym typeface="Lato"/>
              </a:rPr>
              <a:t>RISKS</a:t>
            </a:r>
          </a:p>
          <a:p>
            <a:pPr lvl="0" algn="ctr">
              <a:spcBef>
                <a:spcPts val="0"/>
              </a:spcBef>
              <a:buNone/>
            </a:pPr>
            <a:r>
              <a:t/>
            </a:r>
            <a:endParaRPr b="1" sz="4800">
              <a:latin typeface="Lato"/>
              <a:ea typeface="Lato"/>
              <a:cs typeface="Lato"/>
              <a:sym typeface="Lato"/>
            </a:endParaRPr>
          </a:p>
        </p:txBody>
      </p:sp>
      <p:sp>
        <p:nvSpPr>
          <p:cNvPr id="117" name="Shape 117"/>
          <p:cNvSpPr txBox="1"/>
          <p:nvPr/>
        </p:nvSpPr>
        <p:spPr>
          <a:xfrm>
            <a:off x="681450" y="1461750"/>
            <a:ext cx="7781100" cy="29454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chemeClr val="dk1"/>
                </a:solidFill>
                <a:latin typeface="Lato"/>
                <a:ea typeface="Lato"/>
                <a:cs typeface="Lato"/>
                <a:sym typeface="Lato"/>
              </a:rPr>
              <a:t>Data-driven</a:t>
            </a:r>
            <a:r>
              <a:rPr lang="en" sz="3600">
                <a:solidFill>
                  <a:schemeClr val="dk1"/>
                </a:solidFill>
                <a:latin typeface="Lato"/>
                <a:ea typeface="Lato"/>
                <a:cs typeface="Lato"/>
                <a:sym typeface="Lato"/>
              </a:rPr>
              <a:t> </a:t>
            </a:r>
          </a:p>
          <a:p>
            <a:pPr lvl="0" rtl="0" algn="ctr">
              <a:spcBef>
                <a:spcPts val="0"/>
              </a:spcBef>
              <a:buNone/>
            </a:pPr>
            <a:r>
              <a:rPr lang="en" sz="3600">
                <a:solidFill>
                  <a:schemeClr val="dk1"/>
                </a:solidFill>
                <a:latin typeface="Lato"/>
                <a:ea typeface="Lato"/>
                <a:cs typeface="Lato"/>
                <a:sym typeface="Lato"/>
              </a:rPr>
              <a:t>(network, malware, phishing)</a:t>
            </a:r>
          </a:p>
          <a:p>
            <a:pPr lvl="0" algn="ctr">
              <a:spcBef>
                <a:spcPts val="0"/>
              </a:spcBef>
              <a:buClr>
                <a:schemeClr val="dk1"/>
              </a:buClr>
              <a:buFont typeface="Arial"/>
              <a:buNone/>
            </a:pPr>
            <a:r>
              <a:t/>
            </a:r>
            <a:endParaRPr sz="3600">
              <a:solidFill>
                <a:schemeClr val="dk1"/>
              </a:solidFill>
              <a:latin typeface="Lato"/>
              <a:ea typeface="Lato"/>
              <a:cs typeface="Lato"/>
              <a:sym typeface="Lato"/>
            </a:endParaRPr>
          </a:p>
          <a:p>
            <a:pPr lvl="0" rtl="0" algn="ctr">
              <a:spcBef>
                <a:spcPts val="0"/>
              </a:spcBef>
              <a:buNone/>
            </a:pPr>
            <a:r>
              <a:rPr b="1" lang="en" sz="3600">
                <a:solidFill>
                  <a:schemeClr val="dk1"/>
                </a:solidFill>
                <a:latin typeface="Lato"/>
                <a:ea typeface="Lato"/>
                <a:cs typeface="Lato"/>
                <a:sym typeface="Lato"/>
              </a:rPr>
              <a:t>Human driven</a:t>
            </a:r>
            <a:r>
              <a:rPr lang="en" sz="3600">
                <a:solidFill>
                  <a:schemeClr val="dk1"/>
                </a:solidFill>
                <a:latin typeface="Lato"/>
                <a:ea typeface="Lato"/>
                <a:cs typeface="Lato"/>
                <a:sym typeface="Lato"/>
              </a:rPr>
              <a:t> </a:t>
            </a:r>
          </a:p>
          <a:p>
            <a:pPr lvl="0" algn="ctr">
              <a:spcBef>
                <a:spcPts val="0"/>
              </a:spcBef>
              <a:buClr>
                <a:schemeClr val="dk1"/>
              </a:buClr>
              <a:buSzPct val="30555"/>
              <a:buFont typeface="Arial"/>
              <a:buNone/>
            </a:pPr>
            <a:r>
              <a:rPr lang="en" sz="3600">
                <a:solidFill>
                  <a:schemeClr val="dk1"/>
                </a:solidFill>
                <a:latin typeface="Lato"/>
                <a:ea typeface="Lato"/>
                <a:cs typeface="Lato"/>
                <a:sym typeface="Lato"/>
              </a:rPr>
              <a:t>(physical unauthorized access)</a:t>
            </a:r>
          </a:p>
        </p:txBody>
      </p:sp>
      <p:sp>
        <p:nvSpPr>
          <p:cNvPr id="118" name="Shape 1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nvSpPr>
        <p:spPr>
          <a:xfrm>
            <a:off x="512250" y="355450"/>
            <a:ext cx="8070600" cy="4296600"/>
          </a:xfrm>
          <a:prstGeom prst="rect">
            <a:avLst/>
          </a:prstGeom>
          <a:noFill/>
          <a:ln>
            <a:noFill/>
          </a:ln>
        </p:spPr>
        <p:txBody>
          <a:bodyPr anchorCtr="0" anchor="t" bIns="91425" lIns="91425" rIns="91425" tIns="91425">
            <a:noAutofit/>
          </a:bodyPr>
          <a:lstStyle/>
          <a:p>
            <a:pPr lvl="0" rtl="0" algn="ctr">
              <a:spcBef>
                <a:spcPts val="0"/>
              </a:spcBef>
              <a:buNone/>
            </a:pPr>
            <a:r>
              <a:rPr b="1" lang="en" sz="4800">
                <a:latin typeface="Lato"/>
                <a:ea typeface="Lato"/>
                <a:cs typeface="Lato"/>
                <a:sym typeface="Lato"/>
              </a:rPr>
              <a:t>Question</a:t>
            </a:r>
          </a:p>
          <a:p>
            <a:pPr lvl="0" rtl="0" algn="ctr">
              <a:spcBef>
                <a:spcPts val="0"/>
              </a:spcBef>
              <a:buNone/>
            </a:pPr>
            <a:r>
              <a:t/>
            </a:r>
            <a:endParaRPr b="1" sz="3000">
              <a:latin typeface="Lato"/>
              <a:ea typeface="Lato"/>
              <a:cs typeface="Lato"/>
              <a:sym typeface="Lato"/>
            </a:endParaRPr>
          </a:p>
          <a:p>
            <a:pPr lvl="0" rtl="0" algn="ctr">
              <a:spcBef>
                <a:spcPts val="0"/>
              </a:spcBef>
              <a:buNone/>
            </a:pPr>
            <a:r>
              <a:rPr b="1" lang="en" sz="2400">
                <a:solidFill>
                  <a:schemeClr val="dk1"/>
                </a:solidFill>
                <a:latin typeface="Lato"/>
                <a:ea typeface="Lato"/>
                <a:cs typeface="Lato"/>
                <a:sym typeface="Lato"/>
              </a:rPr>
              <a:t>On a scale of 1 to 10 (with 10 being the highest), </a:t>
            </a:r>
          </a:p>
          <a:p>
            <a:pPr lvl="0" rtl="0" algn="ctr">
              <a:spcBef>
                <a:spcPts val="0"/>
              </a:spcBef>
              <a:buNone/>
            </a:pPr>
            <a:r>
              <a:rPr b="1" lang="en" sz="2400">
                <a:solidFill>
                  <a:schemeClr val="dk1"/>
                </a:solidFill>
                <a:latin typeface="Lato"/>
                <a:ea typeface="Lato"/>
                <a:cs typeface="Lato"/>
                <a:sym typeface="Lato"/>
              </a:rPr>
              <a:t>how </a:t>
            </a:r>
            <a:r>
              <a:rPr b="1" lang="en" sz="2400">
                <a:solidFill>
                  <a:srgbClr val="CC0000"/>
                </a:solidFill>
                <a:latin typeface="Lato"/>
                <a:ea typeface="Lato"/>
                <a:cs typeface="Lato"/>
                <a:sym typeface="Lato"/>
              </a:rPr>
              <a:t>uncomfortable</a:t>
            </a:r>
            <a:r>
              <a:rPr b="1" lang="en" sz="2400">
                <a:solidFill>
                  <a:schemeClr val="dk1"/>
                </a:solidFill>
                <a:latin typeface="Lato"/>
                <a:ea typeface="Lato"/>
                <a:cs typeface="Lato"/>
                <a:sym typeface="Lato"/>
              </a:rPr>
              <a:t> will you be </a:t>
            </a:r>
          </a:p>
          <a:p>
            <a:pPr lvl="0" rtl="0" algn="ctr">
              <a:spcBef>
                <a:spcPts val="0"/>
              </a:spcBef>
              <a:buNone/>
            </a:pPr>
            <a:r>
              <a:rPr b="1" lang="en" sz="2400">
                <a:solidFill>
                  <a:schemeClr val="dk1"/>
                </a:solidFill>
                <a:latin typeface="Lato"/>
                <a:ea typeface="Lato"/>
                <a:cs typeface="Lato"/>
                <a:sym typeface="Lato"/>
              </a:rPr>
              <a:t>if your phone having sensitive data was got stolen?</a:t>
            </a:r>
          </a:p>
          <a:p>
            <a:pPr lvl="0" rtl="0" algn="ctr">
              <a:spcBef>
                <a:spcPts val="0"/>
              </a:spcBef>
              <a:buNone/>
            </a:pPr>
            <a:r>
              <a:t/>
            </a:r>
            <a:endParaRPr b="1" sz="2400">
              <a:solidFill>
                <a:schemeClr val="dk1"/>
              </a:solidFill>
              <a:latin typeface="Lato"/>
              <a:ea typeface="Lato"/>
              <a:cs typeface="Lato"/>
              <a:sym typeface="Lato"/>
            </a:endParaRPr>
          </a:p>
          <a:p>
            <a:pPr lvl="0" rtl="0" algn="ctr">
              <a:spcBef>
                <a:spcPts val="0"/>
              </a:spcBef>
              <a:buNone/>
            </a:pPr>
            <a:r>
              <a:rPr b="1" lang="en" sz="2400">
                <a:solidFill>
                  <a:schemeClr val="dk1"/>
                </a:solidFill>
                <a:latin typeface="Lato"/>
                <a:ea typeface="Lato"/>
                <a:cs typeface="Lato"/>
                <a:sym typeface="Lato"/>
              </a:rPr>
              <a:t>What if it did not have a lockscreen </a:t>
            </a:r>
          </a:p>
          <a:p>
            <a:pPr lvl="0" rtl="0" algn="ctr">
              <a:spcBef>
                <a:spcPts val="0"/>
              </a:spcBef>
              <a:buClr>
                <a:schemeClr val="dk1"/>
              </a:buClr>
              <a:buSzPct val="45833"/>
              <a:buFont typeface="Arial"/>
              <a:buNone/>
            </a:pPr>
            <a:r>
              <a:rPr b="1" lang="en" sz="2400">
                <a:solidFill>
                  <a:schemeClr val="dk1"/>
                </a:solidFill>
                <a:latin typeface="Lato"/>
                <a:ea typeface="Lato"/>
                <a:cs typeface="Lato"/>
                <a:sym typeface="Lato"/>
              </a:rPr>
              <a:t>with a strong password?</a:t>
            </a:r>
          </a:p>
        </p:txBody>
      </p:sp>
      <p:sp>
        <p:nvSpPr>
          <p:cNvPr id="124" name="Shape 1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THE PROBLEM AT HAND</a:t>
            </a:r>
          </a:p>
        </p:txBody>
      </p:sp>
      <p:sp>
        <p:nvSpPr>
          <p:cNvPr id="130" name="Shape 1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nvSpPr>
        <p:spPr>
          <a:xfrm>
            <a:off x="240450" y="209075"/>
            <a:ext cx="8697900" cy="4777500"/>
          </a:xfrm>
          <a:prstGeom prst="rect">
            <a:avLst/>
          </a:prstGeom>
          <a:noFill/>
          <a:ln>
            <a:noFill/>
          </a:ln>
        </p:spPr>
        <p:txBody>
          <a:bodyPr anchorCtr="0" anchor="t" bIns="91425" lIns="91425" rIns="91425" tIns="91425">
            <a:noAutofit/>
          </a:bodyPr>
          <a:lstStyle/>
          <a:p>
            <a:pPr indent="0" lvl="0" marL="0" rtl="0" algn="ctr">
              <a:spcBef>
                <a:spcPts val="0"/>
              </a:spcBef>
              <a:buNone/>
            </a:pPr>
            <a:r>
              <a:rPr lang="en" sz="2400">
                <a:latin typeface="Lato"/>
                <a:ea typeface="Lato"/>
                <a:cs typeface="Lato"/>
                <a:sym typeface="Lato"/>
              </a:rPr>
              <a:t>Phones are extremely personal devices</a:t>
            </a:r>
          </a:p>
          <a:p>
            <a:pPr lvl="0" rtl="0" algn="ctr">
              <a:spcBef>
                <a:spcPts val="0"/>
              </a:spcBef>
              <a:buNone/>
            </a:pPr>
            <a:r>
              <a:t/>
            </a:r>
            <a:endParaRPr sz="2400">
              <a:latin typeface="Lato"/>
              <a:ea typeface="Lato"/>
              <a:cs typeface="Lato"/>
              <a:sym typeface="Lato"/>
            </a:endParaRPr>
          </a:p>
          <a:p>
            <a:pPr lvl="0" rtl="0" algn="ctr">
              <a:spcBef>
                <a:spcPts val="0"/>
              </a:spcBef>
              <a:buNone/>
            </a:pPr>
            <a:r>
              <a:rPr lang="en" sz="2400">
                <a:latin typeface="Lato"/>
                <a:ea typeface="Lato"/>
                <a:cs typeface="Lato"/>
                <a:sym typeface="Lato"/>
              </a:rPr>
              <a:t>We all store extremely sensitive information in them</a:t>
            </a:r>
          </a:p>
          <a:p>
            <a:pPr lvl="0" rtl="0" algn="ctr">
              <a:spcBef>
                <a:spcPts val="0"/>
              </a:spcBef>
              <a:buNone/>
            </a:pPr>
            <a:r>
              <a:t/>
            </a:r>
            <a:endParaRPr sz="2400">
              <a:latin typeface="Lato"/>
              <a:ea typeface="Lato"/>
              <a:cs typeface="Lato"/>
              <a:sym typeface="Lato"/>
            </a:endParaRPr>
          </a:p>
          <a:p>
            <a:pPr lvl="0" rtl="0" algn="ctr">
              <a:spcBef>
                <a:spcPts val="0"/>
              </a:spcBef>
              <a:buNone/>
            </a:pPr>
            <a:r>
              <a:rPr lang="en" sz="2400">
                <a:latin typeface="Lato"/>
                <a:ea typeface="Lato"/>
                <a:cs typeface="Lato"/>
                <a:sym typeface="Lato"/>
              </a:rPr>
              <a:t>Increasingly use them to make payments</a:t>
            </a:r>
          </a:p>
          <a:p>
            <a:pPr lvl="0" rtl="0" algn="ctr">
              <a:spcBef>
                <a:spcPts val="0"/>
              </a:spcBef>
              <a:buNone/>
            </a:pPr>
            <a:r>
              <a:t/>
            </a:r>
            <a:endParaRPr sz="2400">
              <a:latin typeface="Lato"/>
              <a:ea typeface="Lato"/>
              <a:cs typeface="Lato"/>
              <a:sym typeface="Lato"/>
            </a:endParaRPr>
          </a:p>
          <a:p>
            <a:pPr lvl="0" rtl="0" algn="ctr">
              <a:spcBef>
                <a:spcPts val="0"/>
              </a:spcBef>
              <a:buNone/>
            </a:pPr>
            <a:r>
              <a:rPr lang="en" sz="2400">
                <a:latin typeface="Lato"/>
                <a:ea typeface="Lato"/>
                <a:cs typeface="Lato"/>
                <a:sym typeface="Lato"/>
              </a:rPr>
              <a:t>Having complicated passwords is safe(er) but cumbersome</a:t>
            </a:r>
          </a:p>
          <a:p>
            <a:pPr lvl="0" rtl="0" algn="ctr">
              <a:spcBef>
                <a:spcPts val="0"/>
              </a:spcBef>
              <a:buNone/>
            </a:pPr>
            <a:r>
              <a:t/>
            </a:r>
            <a:endParaRPr sz="2400">
              <a:latin typeface="Lato"/>
              <a:ea typeface="Lato"/>
              <a:cs typeface="Lato"/>
              <a:sym typeface="Lato"/>
            </a:endParaRPr>
          </a:p>
          <a:p>
            <a:pPr lvl="0" rtl="0" algn="ctr">
              <a:spcBef>
                <a:spcPts val="0"/>
              </a:spcBef>
              <a:buNone/>
            </a:pPr>
            <a:r>
              <a:t/>
            </a:r>
            <a:endParaRPr sz="2400">
              <a:latin typeface="Lato"/>
              <a:ea typeface="Lato"/>
              <a:cs typeface="Lato"/>
              <a:sym typeface="Lato"/>
            </a:endParaRPr>
          </a:p>
          <a:p>
            <a:pPr lvl="0" rtl="0" algn="ctr">
              <a:spcBef>
                <a:spcPts val="0"/>
              </a:spcBef>
              <a:buNone/>
            </a:pPr>
            <a:r>
              <a:rPr b="1" lang="en" sz="3000">
                <a:latin typeface="Lato"/>
                <a:ea typeface="Lato"/>
                <a:cs typeface="Lato"/>
                <a:sym typeface="Lato"/>
              </a:rPr>
              <a:t>Losing them or having unauthorized </a:t>
            </a:r>
          </a:p>
          <a:p>
            <a:pPr lvl="0" algn="ctr">
              <a:spcBef>
                <a:spcPts val="0"/>
              </a:spcBef>
              <a:buNone/>
            </a:pPr>
            <a:r>
              <a:rPr b="1" lang="en" sz="3000">
                <a:latin typeface="Lato"/>
                <a:ea typeface="Lato"/>
                <a:cs typeface="Lato"/>
                <a:sym typeface="Lato"/>
              </a:rPr>
              <a:t>access can be very problematic</a:t>
            </a:r>
          </a:p>
          <a:p>
            <a:pPr lvl="0" algn="ctr">
              <a:spcBef>
                <a:spcPts val="0"/>
              </a:spcBef>
              <a:buNone/>
            </a:pPr>
            <a:r>
              <a:t/>
            </a:r>
            <a:endParaRPr sz="2400">
              <a:latin typeface="Lato"/>
              <a:ea typeface="Lato"/>
              <a:cs typeface="Lato"/>
              <a:sym typeface="Lato"/>
            </a:endParaRPr>
          </a:p>
        </p:txBody>
      </p:sp>
      <p:sp>
        <p:nvSpPr>
          <p:cNvPr id="136" name="Shape 1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nvSpPr>
        <p:spPr>
          <a:xfrm>
            <a:off x="386800" y="564525"/>
            <a:ext cx="8332200" cy="4129500"/>
          </a:xfrm>
          <a:prstGeom prst="rect">
            <a:avLst/>
          </a:prstGeom>
          <a:noFill/>
          <a:ln>
            <a:noFill/>
          </a:ln>
        </p:spPr>
        <p:txBody>
          <a:bodyPr anchorCtr="0" anchor="t" bIns="91425" lIns="91425" rIns="91425" tIns="91425">
            <a:noAutofit/>
          </a:bodyPr>
          <a:lstStyle/>
          <a:p>
            <a:pPr lvl="0" algn="ctr">
              <a:spcBef>
                <a:spcPts val="0"/>
              </a:spcBef>
              <a:buNone/>
            </a:pPr>
            <a:r>
              <a:rPr b="1" lang="en" sz="4800">
                <a:latin typeface="Lato"/>
                <a:ea typeface="Lato"/>
                <a:cs typeface="Lato"/>
                <a:sym typeface="Lato"/>
              </a:rPr>
              <a:t>what if…</a:t>
            </a:r>
          </a:p>
          <a:p>
            <a:pPr lvl="0" algn="ctr">
              <a:spcBef>
                <a:spcPts val="0"/>
              </a:spcBef>
              <a:buNone/>
            </a:pPr>
            <a:r>
              <a:t/>
            </a:r>
            <a:endParaRPr b="1" sz="3000">
              <a:latin typeface="Lato"/>
              <a:ea typeface="Lato"/>
              <a:cs typeface="Lato"/>
              <a:sym typeface="Lato"/>
            </a:endParaRPr>
          </a:p>
          <a:p>
            <a:pPr lvl="0" algn="ctr">
              <a:spcBef>
                <a:spcPts val="0"/>
              </a:spcBef>
              <a:buNone/>
            </a:pPr>
            <a:r>
              <a:t/>
            </a:r>
            <a:endParaRPr b="1" sz="3000">
              <a:latin typeface="Lato"/>
              <a:ea typeface="Lato"/>
              <a:cs typeface="Lato"/>
              <a:sym typeface="Lato"/>
            </a:endParaRPr>
          </a:p>
          <a:p>
            <a:pPr lvl="0" rtl="0" algn="ctr">
              <a:spcBef>
                <a:spcPts val="0"/>
              </a:spcBef>
              <a:buNone/>
            </a:pPr>
            <a:r>
              <a:rPr b="1" lang="en" sz="3000">
                <a:latin typeface="Lato"/>
                <a:ea typeface="Lato"/>
                <a:cs typeface="Lato"/>
                <a:sym typeface="Lato"/>
              </a:rPr>
              <a:t>There was a way to ‘continuously’ and ‘</a:t>
            </a:r>
            <a:r>
              <a:rPr b="1" lang="en" sz="3000">
                <a:latin typeface="Lato"/>
                <a:ea typeface="Lato"/>
                <a:cs typeface="Lato"/>
                <a:sym typeface="Lato"/>
              </a:rPr>
              <a:t>unobtrusively</a:t>
            </a:r>
            <a:r>
              <a:rPr b="1" lang="en" sz="3000">
                <a:latin typeface="Lato"/>
                <a:ea typeface="Lato"/>
                <a:cs typeface="Lato"/>
                <a:sym typeface="Lato"/>
              </a:rPr>
              <a:t>’ identify the phone’s owner </a:t>
            </a:r>
          </a:p>
          <a:p>
            <a:pPr lvl="0" rtl="0" algn="ctr">
              <a:spcBef>
                <a:spcPts val="0"/>
              </a:spcBef>
              <a:buNone/>
            </a:pPr>
            <a:r>
              <a:rPr b="1" lang="en" sz="3000">
                <a:latin typeface="Lato"/>
                <a:ea typeface="Lato"/>
                <a:cs typeface="Lato"/>
                <a:sym typeface="Lato"/>
              </a:rPr>
              <a:t>in an ‘implicit’ way</a:t>
            </a:r>
          </a:p>
          <a:p>
            <a:pPr lvl="0" rtl="0" algn="ctr">
              <a:spcBef>
                <a:spcPts val="0"/>
              </a:spcBef>
              <a:buNone/>
            </a:pPr>
            <a:r>
              <a:t/>
            </a:r>
            <a:endParaRPr b="1" sz="3000">
              <a:latin typeface="Lato"/>
              <a:ea typeface="Lato"/>
              <a:cs typeface="Lato"/>
              <a:sym typeface="Lato"/>
            </a:endParaRPr>
          </a:p>
          <a:p>
            <a:pPr lvl="0" algn="ctr">
              <a:spcBef>
                <a:spcPts val="0"/>
              </a:spcBef>
              <a:buNone/>
            </a:pPr>
            <a:r>
              <a:rPr b="1" lang="en" sz="3000">
                <a:latin typeface="Lato"/>
                <a:ea typeface="Lato"/>
                <a:cs typeface="Lato"/>
                <a:sym typeface="Lato"/>
              </a:rPr>
              <a:t>(without compromising user privacy!)</a:t>
            </a:r>
          </a:p>
        </p:txBody>
      </p:sp>
      <p:sp>
        <p:nvSpPr>
          <p:cNvPr id="142" name="Shape 1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WHAT HAS BEEN DONE SO FAR</a:t>
            </a:r>
          </a:p>
        </p:txBody>
      </p:sp>
      <p:sp>
        <p:nvSpPr>
          <p:cNvPr id="148" name="Shape 1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latin typeface="Lato"/>
                <a:ea typeface="Lato"/>
                <a:cs typeface="Lato"/>
                <a:sym typeface="Lato"/>
              </a:rPr>
              <a:t>PASSWORDS</a:t>
            </a:r>
          </a:p>
        </p:txBody>
      </p:sp>
      <p:sp>
        <p:nvSpPr>
          <p:cNvPr id="154" name="Shape 154"/>
          <p:cNvSpPr txBox="1"/>
          <p:nvPr>
            <p:ph idx="1" type="body"/>
          </p:nvPr>
        </p:nvSpPr>
        <p:spPr>
          <a:xfrm>
            <a:off x="311700" y="1152475"/>
            <a:ext cx="8520600" cy="13863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Hard to remember</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Hard to type on handheld devices</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Prone to dictionary attacks</a:t>
            </a:r>
          </a:p>
          <a:p>
            <a:pPr lvl="0">
              <a:spcBef>
                <a:spcPts val="0"/>
              </a:spcBef>
              <a:buNone/>
            </a:pPr>
            <a:r>
              <a:t/>
            </a:r>
            <a:endParaRPr sz="2400">
              <a:solidFill>
                <a:srgbClr val="000000"/>
              </a:solidFill>
              <a:latin typeface="Lato"/>
              <a:ea typeface="Lato"/>
              <a:cs typeface="Lato"/>
              <a:sym typeface="Lato"/>
            </a:endParaRPr>
          </a:p>
        </p:txBody>
      </p:sp>
      <p:sp>
        <p:nvSpPr>
          <p:cNvPr id="155" name="Shape 1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passwords.jpg" id="156" name="Shape 156"/>
          <p:cNvPicPr preferRelativeResize="0"/>
          <p:nvPr/>
        </p:nvPicPr>
        <p:blipFill rotWithShape="1">
          <a:blip r:embed="rId3">
            <a:alphaModFix/>
          </a:blip>
          <a:srcRect b="56649" l="15589" r="54824" t="0"/>
          <a:stretch/>
        </p:blipFill>
        <p:spPr>
          <a:xfrm>
            <a:off x="5981474" y="236450"/>
            <a:ext cx="2705374" cy="2226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PASSWORDS</a:t>
            </a:r>
          </a:p>
        </p:txBody>
      </p:sp>
      <p:sp>
        <p:nvSpPr>
          <p:cNvPr id="162" name="Shape 162"/>
          <p:cNvSpPr txBox="1"/>
          <p:nvPr>
            <p:ph idx="1" type="body"/>
          </p:nvPr>
        </p:nvSpPr>
        <p:spPr>
          <a:xfrm>
            <a:off x="311700" y="1152475"/>
            <a:ext cx="8520600" cy="13863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Hard to remember</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Hard to type on handheld devices</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Prone to dictionary attacks</a:t>
            </a:r>
          </a:p>
          <a:p>
            <a:pPr lvl="0" rtl="0">
              <a:spcBef>
                <a:spcPts val="0"/>
              </a:spcBef>
              <a:buNone/>
            </a:pPr>
            <a:r>
              <a:t/>
            </a:r>
            <a:endParaRPr sz="2400">
              <a:solidFill>
                <a:srgbClr val="000000"/>
              </a:solidFill>
              <a:latin typeface="Lato"/>
              <a:ea typeface="Lato"/>
              <a:cs typeface="Lato"/>
              <a:sym typeface="Lato"/>
            </a:endParaRPr>
          </a:p>
        </p:txBody>
      </p:sp>
      <p:sp>
        <p:nvSpPr>
          <p:cNvPr id="163" name="Shape 163"/>
          <p:cNvSpPr txBox="1"/>
          <p:nvPr>
            <p:ph type="title"/>
          </p:nvPr>
        </p:nvSpPr>
        <p:spPr>
          <a:xfrm>
            <a:off x="311700" y="27625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IRIS SCAN</a:t>
            </a:r>
          </a:p>
        </p:txBody>
      </p:sp>
      <p:sp>
        <p:nvSpPr>
          <p:cNvPr id="164" name="Shape 164"/>
          <p:cNvSpPr txBox="1"/>
          <p:nvPr>
            <p:ph idx="1" type="body"/>
          </p:nvPr>
        </p:nvSpPr>
        <p:spPr>
          <a:xfrm>
            <a:off x="311700" y="3469975"/>
            <a:ext cx="8520600" cy="1386300"/>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Lato"/>
            </a:pPr>
            <a:r>
              <a:rPr lang="en" sz="2400">
                <a:solidFill>
                  <a:schemeClr val="dk1"/>
                </a:solidFill>
                <a:latin typeface="Lato"/>
                <a:ea typeface="Lato"/>
                <a:cs typeface="Lato"/>
                <a:sym typeface="Lato"/>
              </a:rPr>
              <a:t>Cumbersome to use</a:t>
            </a:r>
          </a:p>
          <a:p>
            <a:pPr indent="-381000" lvl="0" marL="457200" rtl="0">
              <a:lnSpc>
                <a:spcPct val="138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Not practical in all situations</a:t>
            </a:r>
          </a:p>
          <a:p>
            <a:pPr indent="-381000" lvl="0" marL="457200" rtl="0">
              <a:lnSpc>
                <a:spcPct val="138000"/>
              </a:lnSpc>
              <a:spcBef>
                <a:spcPts val="0"/>
              </a:spcBef>
              <a:buClr>
                <a:schemeClr val="dk1"/>
              </a:buClr>
              <a:buSzPct val="100000"/>
              <a:buFont typeface="Lato"/>
            </a:pPr>
            <a:r>
              <a:rPr lang="en" sz="2400">
                <a:solidFill>
                  <a:schemeClr val="dk1"/>
                </a:solidFill>
                <a:latin typeface="Lato"/>
                <a:ea typeface="Lato"/>
                <a:cs typeface="Lato"/>
                <a:sym typeface="Lato"/>
              </a:rPr>
              <a:t>Still under active research</a:t>
            </a:r>
          </a:p>
          <a:p>
            <a:pPr lvl="0" rtl="0">
              <a:spcBef>
                <a:spcPts val="0"/>
              </a:spcBef>
              <a:spcAft>
                <a:spcPts val="0"/>
              </a:spcAft>
              <a:buClr>
                <a:schemeClr val="dk1"/>
              </a:buClr>
              <a:buSzPct val="100000"/>
              <a:buFont typeface="Lato"/>
              <a:buNone/>
            </a:pPr>
            <a:r>
              <a:t/>
            </a:r>
            <a:endParaRPr sz="2400">
              <a:solidFill>
                <a:schemeClr val="dk1"/>
              </a:solidFill>
              <a:latin typeface="Lato"/>
              <a:ea typeface="Lato"/>
              <a:cs typeface="Lato"/>
              <a:sym typeface="Lato"/>
            </a:endParaRPr>
          </a:p>
          <a:p>
            <a:pPr lvl="0" rtl="0">
              <a:spcBef>
                <a:spcPts val="0"/>
              </a:spcBef>
              <a:buNone/>
            </a:pPr>
            <a:r>
              <a:t/>
            </a:r>
            <a:endParaRPr sz="2400">
              <a:solidFill>
                <a:srgbClr val="000000"/>
              </a:solidFill>
              <a:latin typeface="Lato"/>
              <a:ea typeface="Lato"/>
              <a:cs typeface="Lato"/>
              <a:sym typeface="Lato"/>
            </a:endParaRPr>
          </a:p>
        </p:txBody>
      </p:sp>
      <p:sp>
        <p:nvSpPr>
          <p:cNvPr id="165" name="Shape 16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descr="passwords.jpg" id="166" name="Shape 166"/>
          <p:cNvPicPr preferRelativeResize="0"/>
          <p:nvPr/>
        </p:nvPicPr>
        <p:blipFill rotWithShape="1">
          <a:blip r:embed="rId3">
            <a:alphaModFix/>
          </a:blip>
          <a:srcRect b="56649" l="15589" r="54824" t="0"/>
          <a:stretch/>
        </p:blipFill>
        <p:spPr>
          <a:xfrm>
            <a:off x="5981474" y="236450"/>
            <a:ext cx="2705374" cy="2226500"/>
          </a:xfrm>
          <a:prstGeom prst="rect">
            <a:avLst/>
          </a:prstGeom>
          <a:noFill/>
          <a:ln>
            <a:noFill/>
          </a:ln>
        </p:spPr>
      </p:pic>
      <p:pic>
        <p:nvPicPr>
          <p:cNvPr descr="note-7-iris-scanning.jpg" id="167" name="Shape 167"/>
          <p:cNvPicPr preferRelativeResize="0"/>
          <p:nvPr/>
        </p:nvPicPr>
        <p:blipFill rotWithShape="1">
          <a:blip r:embed="rId4">
            <a:alphaModFix/>
          </a:blip>
          <a:srcRect b="10455" l="14018" r="19385" t="10455"/>
          <a:stretch/>
        </p:blipFill>
        <p:spPr>
          <a:xfrm>
            <a:off x="5981475" y="2586249"/>
            <a:ext cx="2705375" cy="2409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FINGERPRINTS</a:t>
            </a:r>
          </a:p>
        </p:txBody>
      </p:sp>
      <p:sp>
        <p:nvSpPr>
          <p:cNvPr id="173" name="Shape 173"/>
          <p:cNvSpPr txBox="1"/>
          <p:nvPr>
            <p:ph idx="1" type="body"/>
          </p:nvPr>
        </p:nvSpPr>
        <p:spPr>
          <a:xfrm>
            <a:off x="311700" y="1152475"/>
            <a:ext cx="8520600" cy="13863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Needs a fingerprint sensor</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Privacy concern</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Vulnerable to Play-Doh attacks!</a:t>
            </a:r>
          </a:p>
          <a:p>
            <a:pPr lvl="0" rtl="0">
              <a:spcBef>
                <a:spcPts val="0"/>
              </a:spcBef>
              <a:buNone/>
            </a:pPr>
            <a:r>
              <a:t/>
            </a:r>
            <a:endParaRPr sz="2400">
              <a:solidFill>
                <a:srgbClr val="000000"/>
              </a:solidFill>
              <a:latin typeface="Lato"/>
              <a:ea typeface="Lato"/>
              <a:cs typeface="Lato"/>
              <a:sym typeface="Lato"/>
            </a:endParaRPr>
          </a:p>
        </p:txBody>
      </p:sp>
      <p:sp>
        <p:nvSpPr>
          <p:cNvPr id="174" name="Shape 1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giphy.gif" id="175" name="Shape 175"/>
          <p:cNvPicPr preferRelativeResize="0"/>
          <p:nvPr/>
        </p:nvPicPr>
        <p:blipFill>
          <a:blip r:embed="rId3">
            <a:alphaModFix/>
          </a:blip>
          <a:stretch>
            <a:fillRect/>
          </a:stretch>
        </p:blipFill>
        <p:spPr>
          <a:xfrm>
            <a:off x="5326532" y="784100"/>
            <a:ext cx="3405474" cy="16188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FINGERPRINTS</a:t>
            </a:r>
          </a:p>
        </p:txBody>
      </p:sp>
      <p:sp>
        <p:nvSpPr>
          <p:cNvPr id="181" name="Shape 181"/>
          <p:cNvSpPr txBox="1"/>
          <p:nvPr>
            <p:ph idx="1" type="body"/>
          </p:nvPr>
        </p:nvSpPr>
        <p:spPr>
          <a:xfrm>
            <a:off x="311700" y="1152475"/>
            <a:ext cx="8520600" cy="13863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Needs a fingerprint sensor</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Privacy concern</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Vulnerable to Play-Doh attacks!</a:t>
            </a:r>
          </a:p>
          <a:p>
            <a:pPr lvl="0" rtl="0">
              <a:spcBef>
                <a:spcPts val="0"/>
              </a:spcBef>
              <a:buNone/>
            </a:pPr>
            <a:r>
              <a:t/>
            </a:r>
            <a:endParaRPr sz="2400">
              <a:solidFill>
                <a:srgbClr val="000000"/>
              </a:solidFill>
              <a:latin typeface="Lato"/>
              <a:ea typeface="Lato"/>
              <a:cs typeface="Lato"/>
              <a:sym typeface="Lato"/>
            </a:endParaRPr>
          </a:p>
        </p:txBody>
      </p:sp>
      <p:sp>
        <p:nvSpPr>
          <p:cNvPr id="182" name="Shape 182"/>
          <p:cNvSpPr txBox="1"/>
          <p:nvPr>
            <p:ph type="title"/>
          </p:nvPr>
        </p:nvSpPr>
        <p:spPr>
          <a:xfrm>
            <a:off x="311700" y="27625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PATTERN</a:t>
            </a:r>
          </a:p>
        </p:txBody>
      </p:sp>
      <p:sp>
        <p:nvSpPr>
          <p:cNvPr id="183" name="Shape 183"/>
          <p:cNvSpPr txBox="1"/>
          <p:nvPr>
            <p:ph idx="1" type="body"/>
          </p:nvPr>
        </p:nvSpPr>
        <p:spPr>
          <a:xfrm>
            <a:off x="311700" y="3469975"/>
            <a:ext cx="8520600" cy="13863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Strong patterns are hard to use</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Prone to shoulder surfing</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Not practical in all situations</a:t>
            </a:r>
          </a:p>
          <a:p>
            <a:pPr lvl="0" rtl="0">
              <a:spcBef>
                <a:spcPts val="0"/>
              </a:spcBef>
              <a:buNone/>
            </a:pPr>
            <a:r>
              <a:t/>
            </a:r>
            <a:endParaRPr sz="2400">
              <a:solidFill>
                <a:srgbClr val="000000"/>
              </a:solidFill>
              <a:latin typeface="Lato"/>
              <a:ea typeface="Lato"/>
              <a:cs typeface="Lato"/>
              <a:sym typeface="Lato"/>
            </a:endParaRPr>
          </a:p>
        </p:txBody>
      </p:sp>
      <p:sp>
        <p:nvSpPr>
          <p:cNvPr id="184" name="Shape 1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descr="sshot-51.png" id="185" name="Shape 185"/>
          <p:cNvPicPr preferRelativeResize="0"/>
          <p:nvPr/>
        </p:nvPicPr>
        <p:blipFill rotWithShape="1">
          <a:blip r:embed="rId3">
            <a:alphaModFix/>
          </a:blip>
          <a:srcRect b="22619" l="52711" r="5767" t="26125"/>
          <a:stretch/>
        </p:blipFill>
        <p:spPr>
          <a:xfrm>
            <a:off x="5326516" y="3558975"/>
            <a:ext cx="1178534" cy="1220325"/>
          </a:xfrm>
          <a:prstGeom prst="rect">
            <a:avLst/>
          </a:prstGeom>
          <a:noFill/>
          <a:ln>
            <a:noFill/>
          </a:ln>
        </p:spPr>
      </p:pic>
      <p:pic>
        <p:nvPicPr>
          <p:cNvPr descr="Screenshot_2013-03-03-18-34-54.png" id="186" name="Shape 186"/>
          <p:cNvPicPr preferRelativeResize="0"/>
          <p:nvPr/>
        </p:nvPicPr>
        <p:blipFill rotWithShape="1">
          <a:blip r:embed="rId4">
            <a:alphaModFix/>
          </a:blip>
          <a:srcRect b="18356" l="6518" r="5746" t="31858"/>
          <a:stretch/>
        </p:blipFill>
        <p:spPr>
          <a:xfrm>
            <a:off x="7560650" y="3558975"/>
            <a:ext cx="1209716" cy="1220324"/>
          </a:xfrm>
          <a:prstGeom prst="rect">
            <a:avLst/>
          </a:prstGeom>
          <a:noFill/>
          <a:ln>
            <a:noFill/>
          </a:ln>
        </p:spPr>
      </p:pic>
      <p:sp>
        <p:nvSpPr>
          <p:cNvPr id="187" name="Shape 187"/>
          <p:cNvSpPr txBox="1"/>
          <p:nvPr/>
        </p:nvSpPr>
        <p:spPr>
          <a:xfrm>
            <a:off x="6821700" y="3839875"/>
            <a:ext cx="548700" cy="646500"/>
          </a:xfrm>
          <a:prstGeom prst="rect">
            <a:avLst/>
          </a:prstGeom>
          <a:noFill/>
          <a:ln>
            <a:noFill/>
          </a:ln>
        </p:spPr>
        <p:txBody>
          <a:bodyPr anchorCtr="0" anchor="t" bIns="91425" lIns="91425" rIns="91425" tIns="91425">
            <a:noAutofit/>
          </a:bodyPr>
          <a:lstStyle/>
          <a:p>
            <a:pPr lvl="0" rtl="0">
              <a:spcBef>
                <a:spcPts val="0"/>
              </a:spcBef>
              <a:buNone/>
            </a:pPr>
            <a:r>
              <a:rPr lang="en" sz="2400">
                <a:latin typeface="Lato"/>
                <a:ea typeface="Lato"/>
                <a:cs typeface="Lato"/>
                <a:sym typeface="Lato"/>
              </a:rPr>
              <a:t>vs</a:t>
            </a:r>
          </a:p>
        </p:txBody>
      </p:sp>
      <p:pic>
        <p:nvPicPr>
          <p:cNvPr descr="giphy.gif" id="188" name="Shape 188"/>
          <p:cNvPicPr preferRelativeResize="0"/>
          <p:nvPr/>
        </p:nvPicPr>
        <p:blipFill>
          <a:blip r:embed="rId5">
            <a:alphaModFix/>
          </a:blip>
          <a:stretch>
            <a:fillRect/>
          </a:stretch>
        </p:blipFill>
        <p:spPr>
          <a:xfrm>
            <a:off x="5326532" y="784100"/>
            <a:ext cx="3405474" cy="1618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latin typeface="Lato"/>
                <a:ea typeface="Lato"/>
                <a:cs typeface="Lato"/>
                <a:sym typeface="Lato"/>
              </a:rPr>
              <a:t>CONTENTS</a:t>
            </a:r>
          </a:p>
        </p:txBody>
      </p:sp>
      <p:sp>
        <p:nvSpPr>
          <p:cNvPr id="64" name="Shape 6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lnSpc>
                <a:spcPct val="150000"/>
              </a:lnSpc>
              <a:spcBef>
                <a:spcPts val="0"/>
              </a:spcBef>
              <a:spcAft>
                <a:spcPts val="0"/>
              </a:spcAft>
              <a:buClr>
                <a:srgbClr val="000000"/>
              </a:buClr>
              <a:buFont typeface="Lato"/>
            </a:pPr>
            <a:r>
              <a:rPr b="1" lang="en">
                <a:solidFill>
                  <a:srgbClr val="000000"/>
                </a:solidFill>
                <a:latin typeface="Lato"/>
                <a:ea typeface="Lato"/>
                <a:cs typeface="Lato"/>
                <a:sym typeface="Lato"/>
              </a:rPr>
              <a:t>Background and motivation</a:t>
            </a:r>
          </a:p>
          <a:p>
            <a:pPr indent="-228600" lvl="0" marL="457200" rtl="0">
              <a:lnSpc>
                <a:spcPct val="150000"/>
              </a:lnSpc>
              <a:spcBef>
                <a:spcPts val="0"/>
              </a:spcBef>
              <a:spcAft>
                <a:spcPts val="0"/>
              </a:spcAft>
              <a:buClr>
                <a:srgbClr val="000000"/>
              </a:buClr>
              <a:buFont typeface="Lato"/>
            </a:pPr>
            <a:r>
              <a:rPr b="1" lang="en">
                <a:solidFill>
                  <a:srgbClr val="000000"/>
                </a:solidFill>
                <a:latin typeface="Lato"/>
                <a:ea typeface="Lato"/>
                <a:cs typeface="Lato"/>
                <a:sym typeface="Lato"/>
              </a:rPr>
              <a:t>The problem at hand</a:t>
            </a:r>
          </a:p>
          <a:p>
            <a:pPr indent="-228600" lvl="0" marL="457200">
              <a:lnSpc>
                <a:spcPct val="150000"/>
              </a:lnSpc>
              <a:spcBef>
                <a:spcPts val="0"/>
              </a:spcBef>
              <a:spcAft>
                <a:spcPts val="0"/>
              </a:spcAft>
              <a:buClr>
                <a:srgbClr val="000000"/>
              </a:buClr>
              <a:buFont typeface="Lato"/>
            </a:pPr>
            <a:r>
              <a:rPr b="1" lang="en">
                <a:solidFill>
                  <a:srgbClr val="000000"/>
                </a:solidFill>
                <a:latin typeface="Lato"/>
                <a:ea typeface="Lato"/>
                <a:cs typeface="Lato"/>
                <a:sym typeface="Lato"/>
              </a:rPr>
              <a:t>What has been done so far</a:t>
            </a:r>
          </a:p>
          <a:p>
            <a:pPr indent="-228600" lvl="0" marL="457200">
              <a:lnSpc>
                <a:spcPct val="150000"/>
              </a:lnSpc>
              <a:spcBef>
                <a:spcPts val="0"/>
              </a:spcBef>
              <a:spcAft>
                <a:spcPts val="0"/>
              </a:spcAft>
              <a:buClr>
                <a:srgbClr val="000000"/>
              </a:buClr>
              <a:buFont typeface="Lato"/>
            </a:pPr>
            <a:r>
              <a:rPr b="1" lang="en">
                <a:solidFill>
                  <a:srgbClr val="000000"/>
                </a:solidFill>
                <a:latin typeface="Lato"/>
                <a:ea typeface="Lato"/>
                <a:cs typeface="Lato"/>
                <a:sym typeface="Lato"/>
              </a:rPr>
              <a:t>Using Gait  for verification</a:t>
            </a:r>
          </a:p>
          <a:p>
            <a:pPr indent="-228600" lvl="0" marL="457200">
              <a:lnSpc>
                <a:spcPct val="150000"/>
              </a:lnSpc>
              <a:spcBef>
                <a:spcPts val="0"/>
              </a:spcBef>
              <a:spcAft>
                <a:spcPts val="0"/>
              </a:spcAft>
              <a:buClr>
                <a:srgbClr val="000000"/>
              </a:buClr>
              <a:buFont typeface="Lato"/>
            </a:pPr>
            <a:r>
              <a:rPr b="1" lang="en">
                <a:solidFill>
                  <a:srgbClr val="000000"/>
                </a:solidFill>
                <a:latin typeface="Lato"/>
                <a:ea typeface="Lato"/>
                <a:cs typeface="Lato"/>
                <a:sym typeface="Lato"/>
              </a:rPr>
              <a:t>RISKCOG</a:t>
            </a:r>
          </a:p>
          <a:p>
            <a:pPr indent="-228600" lvl="0" marL="457200" rtl="0">
              <a:lnSpc>
                <a:spcPct val="150000"/>
              </a:lnSpc>
              <a:spcBef>
                <a:spcPts val="0"/>
              </a:spcBef>
              <a:spcAft>
                <a:spcPts val="0"/>
              </a:spcAft>
              <a:buClr>
                <a:srgbClr val="000000"/>
              </a:buClr>
              <a:buFont typeface="Lato"/>
            </a:pPr>
            <a:r>
              <a:rPr b="1" lang="en">
                <a:solidFill>
                  <a:srgbClr val="000000"/>
                </a:solidFill>
                <a:latin typeface="Lato"/>
                <a:ea typeface="Lato"/>
                <a:cs typeface="Lato"/>
                <a:sym typeface="Lato"/>
              </a:rPr>
              <a:t>Differences in the approach</a:t>
            </a:r>
          </a:p>
          <a:p>
            <a:pPr indent="-228600" lvl="0" marL="457200" rtl="0">
              <a:lnSpc>
                <a:spcPct val="150000"/>
              </a:lnSpc>
              <a:spcBef>
                <a:spcPts val="0"/>
              </a:spcBef>
              <a:spcAft>
                <a:spcPts val="0"/>
              </a:spcAft>
              <a:buClr>
                <a:srgbClr val="000000"/>
              </a:buClr>
              <a:buFont typeface="Lato"/>
            </a:pPr>
            <a:r>
              <a:rPr b="1" lang="en">
                <a:solidFill>
                  <a:srgbClr val="000000"/>
                </a:solidFill>
                <a:latin typeface="Lato"/>
                <a:ea typeface="Lato"/>
                <a:cs typeface="Lato"/>
                <a:sym typeface="Lato"/>
              </a:rPr>
              <a:t>Flaws and unanswered questions</a:t>
            </a:r>
          </a:p>
          <a:p>
            <a:pPr indent="-228600" lvl="0" marL="457200">
              <a:lnSpc>
                <a:spcPct val="150000"/>
              </a:lnSpc>
              <a:spcBef>
                <a:spcPts val="0"/>
              </a:spcBef>
              <a:spcAft>
                <a:spcPts val="0"/>
              </a:spcAft>
              <a:buClr>
                <a:srgbClr val="000000"/>
              </a:buClr>
              <a:buFont typeface="Lato"/>
            </a:pPr>
            <a:r>
              <a:rPr b="1" lang="en">
                <a:solidFill>
                  <a:srgbClr val="000000"/>
                </a:solidFill>
                <a:latin typeface="Lato"/>
                <a:ea typeface="Lato"/>
                <a:cs typeface="Lato"/>
                <a:sym typeface="Lato"/>
              </a:rPr>
              <a:t>Conclusions and takeaways</a:t>
            </a:r>
          </a:p>
        </p:txBody>
      </p:sp>
      <p:sp>
        <p:nvSpPr>
          <p:cNvPr id="65" name="Shape 6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51828"/>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FACE RECOGNITION</a:t>
            </a:r>
          </a:p>
        </p:txBody>
      </p:sp>
      <p:sp>
        <p:nvSpPr>
          <p:cNvPr id="194" name="Shape 194"/>
          <p:cNvSpPr txBox="1"/>
          <p:nvPr>
            <p:ph idx="1" type="body"/>
          </p:nvPr>
        </p:nvSpPr>
        <p:spPr>
          <a:xfrm>
            <a:off x="311700" y="1152475"/>
            <a:ext cx="8520600" cy="13398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Lato"/>
            </a:pPr>
            <a:r>
              <a:rPr lang="en" sz="2400">
                <a:solidFill>
                  <a:schemeClr val="dk1"/>
                </a:solidFill>
                <a:latin typeface="Lato"/>
                <a:ea typeface="Lato"/>
                <a:cs typeface="Lato"/>
                <a:sym typeface="Lato"/>
              </a:rPr>
              <a:t>Needs a camera</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Privacy concern</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Easily hackable (... using your photo!)</a:t>
            </a:r>
          </a:p>
          <a:p>
            <a:pPr lvl="0" rtl="0">
              <a:spcBef>
                <a:spcPts val="0"/>
              </a:spcBef>
              <a:buNone/>
            </a:pPr>
            <a:r>
              <a:t/>
            </a:r>
            <a:endParaRPr sz="2400">
              <a:solidFill>
                <a:srgbClr val="000000"/>
              </a:solidFill>
              <a:latin typeface="Lato"/>
              <a:ea typeface="Lato"/>
              <a:cs typeface="Lato"/>
              <a:sym typeface="Lato"/>
            </a:endParaRPr>
          </a:p>
        </p:txBody>
      </p:sp>
      <p:sp>
        <p:nvSpPr>
          <p:cNvPr id="195" name="Shape 19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mzl.qfcovomn.1024x1024-65.jpg" id="196" name="Shape 196"/>
          <p:cNvPicPr preferRelativeResize="0"/>
          <p:nvPr/>
        </p:nvPicPr>
        <p:blipFill rotWithShape="1">
          <a:blip r:embed="rId3">
            <a:alphaModFix/>
          </a:blip>
          <a:srcRect b="25833" l="12798" r="45596" t="19048"/>
          <a:stretch/>
        </p:blipFill>
        <p:spPr>
          <a:xfrm>
            <a:off x="6384449" y="379650"/>
            <a:ext cx="2088000" cy="2074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51828"/>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FACE RECOGNITION</a:t>
            </a:r>
          </a:p>
        </p:txBody>
      </p:sp>
      <p:sp>
        <p:nvSpPr>
          <p:cNvPr id="202" name="Shape 202"/>
          <p:cNvSpPr txBox="1"/>
          <p:nvPr>
            <p:ph idx="1" type="body"/>
          </p:nvPr>
        </p:nvSpPr>
        <p:spPr>
          <a:xfrm>
            <a:off x="311700" y="1152475"/>
            <a:ext cx="8520600" cy="13398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Lato"/>
            </a:pPr>
            <a:r>
              <a:rPr lang="en" sz="2400">
                <a:solidFill>
                  <a:schemeClr val="dk1"/>
                </a:solidFill>
                <a:latin typeface="Lato"/>
                <a:ea typeface="Lato"/>
                <a:cs typeface="Lato"/>
                <a:sym typeface="Lato"/>
              </a:rPr>
              <a:t>Needs a camera</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Privacy concern</a:t>
            </a:r>
          </a:p>
          <a:p>
            <a:pPr indent="-381000" lvl="0" marL="457200" rtl="0">
              <a:spcBef>
                <a:spcPts val="0"/>
              </a:spcBef>
              <a:buClr>
                <a:srgbClr val="000000"/>
              </a:buClr>
              <a:buSzPct val="100000"/>
              <a:buFont typeface="Lato"/>
            </a:pPr>
            <a:r>
              <a:rPr lang="en" sz="2400">
                <a:solidFill>
                  <a:srgbClr val="000000"/>
                </a:solidFill>
                <a:latin typeface="Lato"/>
                <a:ea typeface="Lato"/>
                <a:cs typeface="Lato"/>
                <a:sym typeface="Lato"/>
              </a:rPr>
              <a:t>Easily hackable (... using your photo!)</a:t>
            </a:r>
          </a:p>
          <a:p>
            <a:pPr lvl="0" rtl="0">
              <a:spcBef>
                <a:spcPts val="0"/>
              </a:spcBef>
              <a:buNone/>
            </a:pPr>
            <a:r>
              <a:t/>
            </a:r>
            <a:endParaRPr sz="2400">
              <a:solidFill>
                <a:srgbClr val="000000"/>
              </a:solidFill>
              <a:latin typeface="Lato"/>
              <a:ea typeface="Lato"/>
              <a:cs typeface="Lato"/>
              <a:sym typeface="Lato"/>
            </a:endParaRPr>
          </a:p>
        </p:txBody>
      </p:sp>
      <p:sp>
        <p:nvSpPr>
          <p:cNvPr id="203" name="Shape 203"/>
          <p:cNvSpPr txBox="1"/>
          <p:nvPr/>
        </p:nvSpPr>
        <p:spPr>
          <a:xfrm>
            <a:off x="311700" y="3529075"/>
            <a:ext cx="8573700" cy="1413900"/>
          </a:xfrm>
          <a:prstGeom prst="rect">
            <a:avLst/>
          </a:prstGeom>
          <a:noFill/>
          <a:ln>
            <a:noFill/>
          </a:ln>
        </p:spPr>
        <p:txBody>
          <a:bodyPr anchorCtr="0" anchor="ctr" bIns="91425" lIns="91425" rIns="91425" tIns="91425">
            <a:noAutofit/>
          </a:bodyPr>
          <a:lstStyle/>
          <a:p>
            <a:pPr indent="-381000" lvl="0" marL="457200" rtl="0">
              <a:lnSpc>
                <a:spcPct val="115000"/>
              </a:lnSpc>
              <a:spcBef>
                <a:spcPts val="0"/>
              </a:spcBef>
              <a:buClr>
                <a:schemeClr val="dk1"/>
              </a:buClr>
              <a:buSzPct val="100000"/>
              <a:buFont typeface="Lato"/>
              <a:buChar char="●"/>
            </a:pPr>
            <a:r>
              <a:rPr lang="en" sz="2400">
                <a:solidFill>
                  <a:schemeClr val="dk1"/>
                </a:solidFill>
                <a:latin typeface="Lato"/>
                <a:ea typeface="Lato"/>
                <a:cs typeface="Lato"/>
                <a:sym typeface="Lato"/>
              </a:rPr>
              <a:t>Ambient noise affects the recognition</a:t>
            </a:r>
          </a:p>
          <a:p>
            <a:pPr indent="-381000" lvl="0" marL="457200" rtl="0">
              <a:lnSpc>
                <a:spcPct val="115000"/>
              </a:lnSpc>
              <a:spcBef>
                <a:spcPts val="0"/>
              </a:spcBef>
              <a:buClr>
                <a:schemeClr val="dk1"/>
              </a:buClr>
              <a:buSzPct val="100000"/>
              <a:buFont typeface="Lato"/>
              <a:buChar char="●"/>
            </a:pPr>
            <a:r>
              <a:rPr lang="en" sz="2400">
                <a:solidFill>
                  <a:schemeClr val="dk1"/>
                </a:solidFill>
                <a:latin typeface="Lato"/>
                <a:ea typeface="Lato"/>
                <a:cs typeface="Lato"/>
                <a:sym typeface="Lato"/>
              </a:rPr>
              <a:t>Privacy concern still exists</a:t>
            </a:r>
          </a:p>
          <a:p>
            <a:pPr indent="-381000" lvl="0" marL="457200" rtl="0">
              <a:lnSpc>
                <a:spcPct val="115000"/>
              </a:lnSpc>
              <a:spcBef>
                <a:spcPts val="0"/>
              </a:spcBef>
              <a:spcAft>
                <a:spcPts val="1600"/>
              </a:spcAft>
              <a:buClr>
                <a:schemeClr val="dk1"/>
              </a:buClr>
              <a:buSzPct val="100000"/>
              <a:buFont typeface="Lato"/>
              <a:buChar char="●"/>
            </a:pPr>
            <a:r>
              <a:rPr lang="en" sz="2400">
                <a:solidFill>
                  <a:schemeClr val="dk1"/>
                </a:solidFill>
                <a:latin typeface="Lato"/>
                <a:ea typeface="Lato"/>
                <a:cs typeface="Lato"/>
                <a:sym typeface="Lato"/>
              </a:rPr>
              <a:t>Still hackable (recording your voice)</a:t>
            </a:r>
          </a:p>
        </p:txBody>
      </p:sp>
      <p:sp>
        <p:nvSpPr>
          <p:cNvPr id="204" name="Shape 204"/>
          <p:cNvSpPr txBox="1"/>
          <p:nvPr>
            <p:ph type="title"/>
          </p:nvPr>
        </p:nvSpPr>
        <p:spPr>
          <a:xfrm>
            <a:off x="338250" y="2724328"/>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SPEECH RECOGNITION</a:t>
            </a:r>
          </a:p>
        </p:txBody>
      </p:sp>
      <p:sp>
        <p:nvSpPr>
          <p:cNvPr id="205" name="Shape 20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descr="mzl.qfcovomn.1024x1024-65.jpg" id="206" name="Shape 206"/>
          <p:cNvPicPr preferRelativeResize="0"/>
          <p:nvPr/>
        </p:nvPicPr>
        <p:blipFill rotWithShape="1">
          <a:blip r:embed="rId3">
            <a:alphaModFix/>
          </a:blip>
          <a:srcRect b="25833" l="12798" r="45596" t="19048"/>
          <a:stretch/>
        </p:blipFill>
        <p:spPr>
          <a:xfrm>
            <a:off x="6384449" y="379650"/>
            <a:ext cx="2088000" cy="2074575"/>
          </a:xfrm>
          <a:prstGeom prst="rect">
            <a:avLst/>
          </a:prstGeom>
          <a:noFill/>
          <a:ln>
            <a:noFill/>
          </a:ln>
        </p:spPr>
      </p:pic>
      <p:pic>
        <p:nvPicPr>
          <p:cNvPr descr="Getty-images-home-control-153730814-voice-recognition_s4x3.jpg.rend.hgtvcom.1280.960.jpeg" id="207" name="Shape 207"/>
          <p:cNvPicPr preferRelativeResize="0"/>
          <p:nvPr/>
        </p:nvPicPr>
        <p:blipFill rotWithShape="1">
          <a:blip r:embed="rId4">
            <a:alphaModFix/>
          </a:blip>
          <a:srcRect b="0" l="14317" r="0" t="2143"/>
          <a:stretch/>
        </p:blipFill>
        <p:spPr>
          <a:xfrm>
            <a:off x="6384450" y="2874775"/>
            <a:ext cx="2088000" cy="17884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USING GAIT FOR VERIFICATION</a:t>
            </a:r>
          </a:p>
        </p:txBody>
      </p:sp>
      <p:sp>
        <p:nvSpPr>
          <p:cNvPr id="213" name="Shape 2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nvSpPr>
        <p:spPr>
          <a:xfrm>
            <a:off x="395650" y="285750"/>
            <a:ext cx="8352600" cy="45390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2016-09-25-231326_1366x768_scrot.png" id="219" name="Shape 219"/>
          <p:cNvPicPr preferRelativeResize="0"/>
          <p:nvPr/>
        </p:nvPicPr>
        <p:blipFill rotWithShape="1">
          <a:blip r:embed="rId3">
            <a:alphaModFix/>
          </a:blip>
          <a:srcRect b="27341" l="12739" r="43630" t="23703"/>
          <a:stretch/>
        </p:blipFill>
        <p:spPr>
          <a:xfrm>
            <a:off x="2577237" y="1313350"/>
            <a:ext cx="3989525" cy="2516799"/>
          </a:xfrm>
          <a:prstGeom prst="rect">
            <a:avLst/>
          </a:prstGeom>
          <a:noFill/>
          <a:ln>
            <a:noFill/>
          </a:ln>
        </p:spPr>
      </p:pic>
      <p:sp>
        <p:nvSpPr>
          <p:cNvPr id="220" name="Shape 2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nvSpPr>
        <p:spPr>
          <a:xfrm>
            <a:off x="604475" y="98925"/>
            <a:ext cx="7979100" cy="1538700"/>
          </a:xfrm>
          <a:prstGeom prst="rect">
            <a:avLst/>
          </a:prstGeom>
          <a:noFill/>
          <a:ln>
            <a:noFill/>
          </a:ln>
        </p:spPr>
        <p:txBody>
          <a:bodyPr anchorCtr="0" anchor="t" bIns="91425" lIns="91425" rIns="91425" tIns="91425">
            <a:noAutofit/>
          </a:bodyPr>
          <a:lstStyle/>
          <a:p>
            <a:pPr lvl="0" rtl="0" algn="l">
              <a:spcBef>
                <a:spcPts val="0"/>
              </a:spcBef>
              <a:buNone/>
            </a:pPr>
            <a:r>
              <a:t/>
            </a:r>
            <a:endParaRPr b="1" sz="3000">
              <a:latin typeface="Lato"/>
              <a:ea typeface="Lato"/>
              <a:cs typeface="Lato"/>
              <a:sym typeface="Lato"/>
            </a:endParaRPr>
          </a:p>
          <a:p>
            <a:pPr lvl="0" algn="ctr">
              <a:spcBef>
                <a:spcPts val="0"/>
              </a:spcBef>
              <a:buNone/>
            </a:pPr>
            <a:r>
              <a:rPr b="1" lang="en" sz="3000">
                <a:latin typeface="Lato"/>
                <a:ea typeface="Lato"/>
                <a:cs typeface="Lato"/>
                <a:sym typeface="Lato"/>
              </a:rPr>
              <a:t>It works by </a:t>
            </a:r>
            <a:r>
              <a:rPr b="1" lang="en" sz="3000">
                <a:solidFill>
                  <a:schemeClr val="dk1"/>
                </a:solidFill>
                <a:latin typeface="Lato"/>
                <a:ea typeface="Lato"/>
                <a:cs typeface="Lato"/>
                <a:sym typeface="Lato"/>
              </a:rPr>
              <a:t>sensing accelerometer data and analysing it to detect a unique pattern</a:t>
            </a:r>
          </a:p>
        </p:txBody>
      </p:sp>
      <p:pic>
        <p:nvPicPr>
          <p:cNvPr descr="altered-gait.gif" id="226" name="Shape 226"/>
          <p:cNvPicPr preferRelativeResize="0"/>
          <p:nvPr/>
        </p:nvPicPr>
        <p:blipFill>
          <a:blip r:embed="rId3">
            <a:alphaModFix/>
          </a:blip>
          <a:stretch>
            <a:fillRect/>
          </a:stretch>
        </p:blipFill>
        <p:spPr>
          <a:xfrm>
            <a:off x="917375" y="1851500"/>
            <a:ext cx="7353300" cy="3067050"/>
          </a:xfrm>
          <a:prstGeom prst="rect">
            <a:avLst/>
          </a:prstGeom>
          <a:noFill/>
          <a:ln>
            <a:noFill/>
          </a:ln>
        </p:spPr>
      </p:pic>
      <p:sp>
        <p:nvSpPr>
          <p:cNvPr id="227" name="Shape 2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ADVANTAGES</a:t>
            </a:r>
          </a:p>
        </p:txBody>
      </p:sp>
      <p:sp>
        <p:nvSpPr>
          <p:cNvPr id="233" name="Shape 233"/>
          <p:cNvSpPr txBox="1"/>
          <p:nvPr>
            <p:ph idx="1" type="body"/>
          </p:nvPr>
        </p:nvSpPr>
        <p:spPr>
          <a:xfrm>
            <a:off x="311700" y="1061700"/>
            <a:ext cx="8520600" cy="13863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rgbClr val="000000"/>
              </a:buClr>
              <a:buSzPct val="100000"/>
              <a:buFont typeface="Lato"/>
            </a:pPr>
            <a:r>
              <a:rPr b="1" i="1" lang="en" sz="2400">
                <a:solidFill>
                  <a:schemeClr val="dk1"/>
                </a:solidFill>
                <a:latin typeface="Lato"/>
                <a:ea typeface="Lato"/>
                <a:cs typeface="Lato"/>
                <a:sym typeface="Lato"/>
              </a:rPr>
              <a:t>Non-invasive</a:t>
            </a:r>
          </a:p>
          <a:p>
            <a:pPr indent="-381000" lvl="0" marL="457200" rtl="0">
              <a:lnSpc>
                <a:spcPct val="115000"/>
              </a:lnSpc>
              <a:spcBef>
                <a:spcPts val="0"/>
              </a:spcBef>
              <a:spcAft>
                <a:spcPts val="0"/>
              </a:spcAft>
              <a:buClr>
                <a:srgbClr val="000000"/>
              </a:buClr>
              <a:buSzPct val="100000"/>
              <a:buFont typeface="Lato"/>
            </a:pPr>
            <a:r>
              <a:rPr lang="en" sz="2400">
                <a:solidFill>
                  <a:schemeClr val="dk1"/>
                </a:solidFill>
                <a:latin typeface="Lato"/>
                <a:ea typeface="Lato"/>
                <a:cs typeface="Lato"/>
                <a:sym typeface="Lato"/>
              </a:rPr>
              <a:t>Does not require </a:t>
            </a:r>
            <a:r>
              <a:rPr b="1" i="1" lang="en" sz="2400">
                <a:solidFill>
                  <a:schemeClr val="dk1"/>
                </a:solidFill>
                <a:latin typeface="Lato"/>
                <a:ea typeface="Lato"/>
                <a:cs typeface="Lato"/>
                <a:sym typeface="Lato"/>
              </a:rPr>
              <a:t>subject’s explicit cooperation</a:t>
            </a:r>
          </a:p>
          <a:p>
            <a:pPr indent="-381000" lvl="0" marL="457200" rtl="0">
              <a:lnSpc>
                <a:spcPct val="115000"/>
              </a:lnSpc>
              <a:spcBef>
                <a:spcPts val="0"/>
              </a:spcBef>
              <a:spcAft>
                <a:spcPts val="0"/>
              </a:spcAft>
              <a:buClr>
                <a:srgbClr val="000000"/>
              </a:buClr>
              <a:buSzPct val="100000"/>
              <a:buFont typeface="Lato"/>
            </a:pPr>
            <a:r>
              <a:rPr lang="en" sz="2400">
                <a:solidFill>
                  <a:schemeClr val="dk1"/>
                </a:solidFill>
                <a:latin typeface="Lato"/>
                <a:ea typeface="Lato"/>
                <a:cs typeface="Lato"/>
                <a:sym typeface="Lato"/>
              </a:rPr>
              <a:t>Provides </a:t>
            </a:r>
            <a:r>
              <a:rPr b="1" i="1" lang="en" sz="2400">
                <a:solidFill>
                  <a:schemeClr val="dk1"/>
                </a:solidFill>
                <a:latin typeface="Lato"/>
                <a:ea typeface="Lato"/>
                <a:cs typeface="Lato"/>
                <a:sym typeface="Lato"/>
              </a:rPr>
              <a:t>continuous (almost) authentication</a:t>
            </a:r>
          </a:p>
          <a:p>
            <a:pPr indent="-381000" lvl="0" marL="457200" rtl="0">
              <a:lnSpc>
                <a:spcPct val="115000"/>
              </a:lnSpc>
              <a:spcBef>
                <a:spcPts val="0"/>
              </a:spcBef>
              <a:spcAft>
                <a:spcPts val="0"/>
              </a:spcAft>
              <a:buClr>
                <a:srgbClr val="000000"/>
              </a:buClr>
              <a:buSzPct val="100000"/>
              <a:buFont typeface="Lato"/>
            </a:pPr>
            <a:r>
              <a:rPr lang="en" sz="2400">
                <a:solidFill>
                  <a:schemeClr val="dk1"/>
                </a:solidFill>
                <a:latin typeface="Lato"/>
                <a:ea typeface="Lato"/>
                <a:cs typeface="Lato"/>
                <a:sym typeface="Lato"/>
              </a:rPr>
              <a:t>Least likely to be </a:t>
            </a:r>
            <a:r>
              <a:rPr b="1" i="1" lang="en" sz="2400">
                <a:solidFill>
                  <a:schemeClr val="dk1"/>
                </a:solidFill>
                <a:latin typeface="Lato"/>
                <a:ea typeface="Lato"/>
                <a:cs typeface="Lato"/>
                <a:sym typeface="Lato"/>
              </a:rPr>
              <a:t>forgotten or stolen (or copied)</a:t>
            </a:r>
          </a:p>
          <a:p>
            <a:pPr lvl="0" rtl="0">
              <a:lnSpc>
                <a:spcPct val="115000"/>
              </a:lnSpc>
              <a:spcBef>
                <a:spcPts val="0"/>
              </a:spcBef>
              <a:buNone/>
            </a:pPr>
            <a:r>
              <a:t/>
            </a:r>
            <a:endParaRPr sz="2400">
              <a:solidFill>
                <a:srgbClr val="000000"/>
              </a:solidFill>
              <a:latin typeface="Lato"/>
              <a:ea typeface="Lato"/>
              <a:cs typeface="Lato"/>
              <a:sym typeface="Lato"/>
            </a:endParaRPr>
          </a:p>
        </p:txBody>
      </p:sp>
      <p:sp>
        <p:nvSpPr>
          <p:cNvPr id="234" name="Shape 234"/>
          <p:cNvSpPr txBox="1"/>
          <p:nvPr>
            <p:ph type="title"/>
          </p:nvPr>
        </p:nvSpPr>
        <p:spPr>
          <a:xfrm>
            <a:off x="311700" y="289727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CHALLENGES</a:t>
            </a:r>
          </a:p>
        </p:txBody>
      </p:sp>
      <p:sp>
        <p:nvSpPr>
          <p:cNvPr id="235" name="Shape 235"/>
          <p:cNvSpPr txBox="1"/>
          <p:nvPr>
            <p:ph idx="1" type="body"/>
          </p:nvPr>
        </p:nvSpPr>
        <p:spPr>
          <a:xfrm>
            <a:off x="311700" y="3469975"/>
            <a:ext cx="8520600" cy="13863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rgbClr val="000000"/>
              </a:buClr>
              <a:buSzPct val="100000"/>
              <a:buFont typeface="Lato"/>
            </a:pPr>
            <a:r>
              <a:rPr lang="en" sz="2400">
                <a:solidFill>
                  <a:schemeClr val="dk1"/>
                </a:solidFill>
                <a:latin typeface="Lato"/>
                <a:ea typeface="Lato"/>
                <a:cs typeface="Lato"/>
                <a:sym typeface="Lato"/>
              </a:rPr>
              <a:t>Body placement (location of the device)</a:t>
            </a:r>
          </a:p>
          <a:p>
            <a:pPr indent="-381000" lvl="0" marL="457200" rtl="0">
              <a:lnSpc>
                <a:spcPct val="115000"/>
              </a:lnSpc>
              <a:spcBef>
                <a:spcPts val="0"/>
              </a:spcBef>
              <a:spcAft>
                <a:spcPts val="0"/>
              </a:spcAft>
              <a:buClr>
                <a:srgbClr val="000000"/>
              </a:buClr>
              <a:buSzPct val="100000"/>
              <a:buFont typeface="Lato"/>
            </a:pPr>
            <a:r>
              <a:rPr lang="en" sz="2400">
                <a:solidFill>
                  <a:schemeClr val="dk1"/>
                </a:solidFill>
                <a:latin typeface="Lato"/>
                <a:ea typeface="Lato"/>
                <a:cs typeface="Lato"/>
                <a:sym typeface="Lato"/>
              </a:rPr>
              <a:t>Device orientation</a:t>
            </a:r>
          </a:p>
          <a:p>
            <a:pPr indent="-381000" lvl="0" marL="457200" rtl="0">
              <a:lnSpc>
                <a:spcPct val="115000"/>
              </a:lnSpc>
              <a:spcBef>
                <a:spcPts val="0"/>
              </a:spcBef>
              <a:spcAft>
                <a:spcPts val="0"/>
              </a:spcAft>
              <a:buClr>
                <a:srgbClr val="000000"/>
              </a:buClr>
              <a:buSzPct val="100000"/>
              <a:buFont typeface="Lato"/>
            </a:pPr>
            <a:r>
              <a:rPr lang="en" sz="2400">
                <a:solidFill>
                  <a:schemeClr val="dk1"/>
                </a:solidFill>
                <a:latin typeface="Lato"/>
                <a:ea typeface="Lato"/>
                <a:cs typeface="Lato"/>
                <a:sym typeface="Lato"/>
              </a:rPr>
              <a:t>Gait can change over time</a:t>
            </a:r>
          </a:p>
          <a:p>
            <a:pPr lvl="0" rtl="0">
              <a:lnSpc>
                <a:spcPct val="115000"/>
              </a:lnSpc>
              <a:spcBef>
                <a:spcPts val="0"/>
              </a:spcBef>
              <a:buNone/>
            </a:pPr>
            <a:r>
              <a:t/>
            </a:r>
            <a:endParaRPr sz="2400">
              <a:solidFill>
                <a:srgbClr val="000000"/>
              </a:solidFill>
              <a:latin typeface="Lato"/>
              <a:ea typeface="Lato"/>
              <a:cs typeface="Lato"/>
              <a:sym typeface="Lato"/>
            </a:endParaRPr>
          </a:p>
        </p:txBody>
      </p:sp>
      <p:sp>
        <p:nvSpPr>
          <p:cNvPr id="236" name="Shape 2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pic>
        <p:nvPicPr>
          <p:cNvPr descr="algorithm.png" id="241" name="Shape 241"/>
          <p:cNvPicPr preferRelativeResize="0"/>
          <p:nvPr/>
        </p:nvPicPr>
        <p:blipFill>
          <a:blip r:embed="rId3">
            <a:alphaModFix/>
          </a:blip>
          <a:stretch>
            <a:fillRect/>
          </a:stretch>
        </p:blipFill>
        <p:spPr>
          <a:xfrm>
            <a:off x="0" y="1329919"/>
            <a:ext cx="9144000" cy="2483661"/>
          </a:xfrm>
          <a:prstGeom prst="rect">
            <a:avLst/>
          </a:prstGeom>
          <a:noFill/>
          <a:ln>
            <a:noFill/>
          </a:ln>
        </p:spPr>
      </p:pic>
      <p:sp>
        <p:nvSpPr>
          <p:cNvPr id="242" name="Shape 242"/>
          <p:cNvSpPr txBox="1"/>
          <p:nvPr/>
        </p:nvSpPr>
        <p:spPr>
          <a:xfrm>
            <a:off x="131875" y="340700"/>
            <a:ext cx="8781300" cy="824400"/>
          </a:xfrm>
          <a:prstGeom prst="rect">
            <a:avLst/>
          </a:prstGeom>
          <a:noFill/>
          <a:ln>
            <a:noFill/>
          </a:ln>
        </p:spPr>
        <p:txBody>
          <a:bodyPr anchorCtr="0" anchor="t" bIns="91425" lIns="91425" rIns="91425" tIns="91425">
            <a:noAutofit/>
          </a:bodyPr>
          <a:lstStyle/>
          <a:p>
            <a:pPr lvl="0" algn="ctr">
              <a:spcBef>
                <a:spcPts val="0"/>
              </a:spcBef>
              <a:buNone/>
            </a:pPr>
            <a:r>
              <a:rPr b="1" lang="en" sz="3000">
                <a:latin typeface="Lato"/>
                <a:ea typeface="Lato"/>
                <a:cs typeface="Lato"/>
                <a:sym typeface="Lato"/>
              </a:rPr>
              <a:t>An overview of </a:t>
            </a:r>
            <a:r>
              <a:rPr b="1" lang="en" sz="3000">
                <a:latin typeface="Lato"/>
                <a:ea typeface="Lato"/>
                <a:cs typeface="Lato"/>
                <a:sym typeface="Lato"/>
              </a:rPr>
              <a:t>Lu et al’s technique</a:t>
            </a:r>
          </a:p>
        </p:txBody>
      </p:sp>
      <p:sp>
        <p:nvSpPr>
          <p:cNvPr id="243" name="Shape 2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PRE PROCESSING</a:t>
            </a:r>
          </a:p>
        </p:txBody>
      </p:sp>
      <p:sp>
        <p:nvSpPr>
          <p:cNvPr id="249" name="Shape 249"/>
          <p:cNvSpPr txBox="1"/>
          <p:nvPr>
            <p:ph idx="1" type="body"/>
          </p:nvPr>
        </p:nvSpPr>
        <p:spPr>
          <a:xfrm>
            <a:off x="311700" y="1061700"/>
            <a:ext cx="8520600" cy="13863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Raw accelerometer </a:t>
            </a:r>
            <a:r>
              <a:rPr b="1" i="1" lang="en" sz="2400">
                <a:solidFill>
                  <a:schemeClr val="dk1"/>
                </a:solidFill>
                <a:latin typeface="Lato"/>
                <a:ea typeface="Lato"/>
                <a:cs typeface="Lato"/>
                <a:sym typeface="Lato"/>
              </a:rPr>
              <a:t>data is segmented into frames</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Sensor </a:t>
            </a:r>
            <a:r>
              <a:rPr b="1" i="1" lang="en" sz="2400">
                <a:solidFill>
                  <a:schemeClr val="dk1"/>
                </a:solidFill>
                <a:latin typeface="Lato"/>
                <a:ea typeface="Lato"/>
                <a:cs typeface="Lato"/>
                <a:sym typeface="Lato"/>
              </a:rPr>
              <a:t>sampling rate is 100 samples / sec</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512 samples are </a:t>
            </a:r>
            <a:r>
              <a:rPr b="1" i="1" lang="en" sz="2400">
                <a:solidFill>
                  <a:schemeClr val="dk1"/>
                </a:solidFill>
                <a:latin typeface="Lato"/>
                <a:ea typeface="Lato"/>
                <a:cs typeface="Lato"/>
                <a:sym typeface="Lato"/>
              </a:rPr>
              <a:t>grouped into one frame</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Two consecutive frames have a </a:t>
            </a:r>
            <a:r>
              <a:rPr b="1" i="1" lang="en" sz="2400">
                <a:solidFill>
                  <a:schemeClr val="dk1"/>
                </a:solidFill>
                <a:latin typeface="Lato"/>
                <a:ea typeface="Lato"/>
                <a:cs typeface="Lato"/>
                <a:sym typeface="Lato"/>
              </a:rPr>
              <a:t>50% overlap</a:t>
            </a:r>
          </a:p>
        </p:txBody>
      </p:sp>
      <p:sp>
        <p:nvSpPr>
          <p:cNvPr id="250" name="Shape 250"/>
          <p:cNvSpPr/>
          <p:nvPr/>
        </p:nvSpPr>
        <p:spPr>
          <a:xfrm>
            <a:off x="1913150" y="3989325"/>
            <a:ext cx="2791500" cy="4506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lang="en">
                <a:latin typeface="Lato"/>
                <a:ea typeface="Lato"/>
                <a:cs typeface="Lato"/>
                <a:sym typeface="Lato"/>
              </a:rPr>
              <a:t>Frame 01</a:t>
            </a:r>
          </a:p>
        </p:txBody>
      </p:sp>
      <p:sp>
        <p:nvSpPr>
          <p:cNvPr id="251" name="Shape 251"/>
          <p:cNvSpPr/>
          <p:nvPr/>
        </p:nvSpPr>
        <p:spPr>
          <a:xfrm>
            <a:off x="3306625" y="3405550"/>
            <a:ext cx="2791500" cy="4506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lang="en">
                <a:latin typeface="Lato"/>
                <a:ea typeface="Lato"/>
                <a:cs typeface="Lato"/>
                <a:sym typeface="Lato"/>
              </a:rPr>
              <a:t>Frame 02</a:t>
            </a:r>
          </a:p>
        </p:txBody>
      </p:sp>
      <p:cxnSp>
        <p:nvCxnSpPr>
          <p:cNvPr id="252" name="Shape 252"/>
          <p:cNvCxnSpPr/>
          <p:nvPr/>
        </p:nvCxnSpPr>
        <p:spPr>
          <a:xfrm>
            <a:off x="3303500" y="3119975"/>
            <a:ext cx="9300" cy="957300"/>
          </a:xfrm>
          <a:prstGeom prst="straightConnector1">
            <a:avLst/>
          </a:prstGeom>
          <a:noFill/>
          <a:ln cap="flat" cmpd="sng" w="9525">
            <a:solidFill>
              <a:schemeClr val="dk2"/>
            </a:solidFill>
            <a:prstDash val="solid"/>
            <a:round/>
            <a:headEnd len="lg" w="lg" type="none"/>
            <a:tailEnd len="lg" w="lg" type="none"/>
          </a:ln>
        </p:spPr>
      </p:cxnSp>
      <p:sp>
        <p:nvSpPr>
          <p:cNvPr id="253" name="Shape 25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pic>
        <p:nvPicPr>
          <p:cNvPr descr="algorithm.png" id="258" name="Shape 258"/>
          <p:cNvPicPr preferRelativeResize="0"/>
          <p:nvPr/>
        </p:nvPicPr>
        <p:blipFill>
          <a:blip r:embed="rId3">
            <a:alphaModFix/>
          </a:blip>
          <a:stretch>
            <a:fillRect/>
          </a:stretch>
        </p:blipFill>
        <p:spPr>
          <a:xfrm>
            <a:off x="1837000" y="3012024"/>
            <a:ext cx="5100999" cy="2077550"/>
          </a:xfrm>
          <a:prstGeom prst="rect">
            <a:avLst/>
          </a:prstGeom>
          <a:noFill/>
          <a:ln>
            <a:noFill/>
          </a:ln>
        </p:spPr>
      </p:pic>
      <p:sp>
        <p:nvSpPr>
          <p:cNvPr id="259" name="Shape 25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FEATURE EXTRACTION - PHASE 1</a:t>
            </a:r>
          </a:p>
        </p:txBody>
      </p:sp>
      <p:sp>
        <p:nvSpPr>
          <p:cNvPr id="260" name="Shape 260"/>
          <p:cNvSpPr txBox="1"/>
          <p:nvPr>
            <p:ph idx="1" type="body"/>
          </p:nvPr>
        </p:nvSpPr>
        <p:spPr>
          <a:xfrm>
            <a:off x="311700" y="1061700"/>
            <a:ext cx="8520600" cy="13863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From the frames, a </a:t>
            </a:r>
            <a:r>
              <a:rPr b="1" i="1" lang="en" sz="2400">
                <a:solidFill>
                  <a:schemeClr val="dk1"/>
                </a:solidFill>
                <a:latin typeface="Lato"/>
                <a:ea typeface="Lato"/>
                <a:cs typeface="Lato"/>
                <a:sym typeface="Lato"/>
              </a:rPr>
              <a:t>base set of features are extracted</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It is </a:t>
            </a:r>
            <a:r>
              <a:rPr b="1" i="1" lang="en" sz="2400">
                <a:solidFill>
                  <a:schemeClr val="dk1"/>
                </a:solidFill>
                <a:latin typeface="Lato"/>
                <a:ea typeface="Lato"/>
                <a:cs typeface="Lato"/>
                <a:sym typeface="Lato"/>
              </a:rPr>
              <a:t>to detect if the person is walking</a:t>
            </a:r>
            <a:r>
              <a:rPr lang="en" sz="2400">
                <a:solidFill>
                  <a:schemeClr val="dk1"/>
                </a:solidFill>
                <a:latin typeface="Lato"/>
                <a:ea typeface="Lato"/>
                <a:cs typeface="Lato"/>
                <a:sym typeface="Lato"/>
              </a:rPr>
              <a:t> or not</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These features are both in </a:t>
            </a:r>
            <a:r>
              <a:rPr b="1" i="1" lang="en" sz="2400">
                <a:solidFill>
                  <a:schemeClr val="dk1"/>
                </a:solidFill>
                <a:latin typeface="Lato"/>
                <a:ea typeface="Lato"/>
                <a:cs typeface="Lato"/>
                <a:sym typeface="Lato"/>
              </a:rPr>
              <a:t>time and frequency domain</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E.g. mean, variance, skewness, kurtosis, energy, mean-crossing, spectrum peak, etc.</a:t>
            </a:r>
          </a:p>
        </p:txBody>
      </p:sp>
      <p:sp>
        <p:nvSpPr>
          <p:cNvPr id="261" name="Shape 2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WALKING DETECTION</a:t>
            </a:r>
          </a:p>
        </p:txBody>
      </p:sp>
      <p:sp>
        <p:nvSpPr>
          <p:cNvPr id="267" name="Shape 267"/>
          <p:cNvSpPr txBox="1"/>
          <p:nvPr>
            <p:ph idx="1" type="body"/>
          </p:nvPr>
        </p:nvSpPr>
        <p:spPr>
          <a:xfrm>
            <a:off x="311700" y="1533000"/>
            <a:ext cx="8520600" cy="32478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To </a:t>
            </a:r>
            <a:r>
              <a:rPr b="1" i="1" lang="en" sz="2400">
                <a:solidFill>
                  <a:schemeClr val="dk1"/>
                </a:solidFill>
                <a:latin typeface="Lato"/>
                <a:ea typeface="Lato"/>
                <a:cs typeface="Lato"/>
                <a:sym typeface="Lato"/>
              </a:rPr>
              <a:t>determine if the frame represents a person walking</a:t>
            </a:r>
            <a:r>
              <a:rPr lang="en" sz="2400">
                <a:solidFill>
                  <a:schemeClr val="dk1"/>
                </a:solidFill>
                <a:latin typeface="Lato"/>
                <a:ea typeface="Lato"/>
                <a:cs typeface="Lato"/>
                <a:sym typeface="Lato"/>
              </a:rPr>
              <a:t> or not</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The </a:t>
            </a:r>
            <a:r>
              <a:rPr b="1" i="1" lang="en" sz="2400">
                <a:solidFill>
                  <a:schemeClr val="dk1"/>
                </a:solidFill>
                <a:latin typeface="Lato"/>
                <a:ea typeface="Lato"/>
                <a:cs typeface="Lato"/>
                <a:sym typeface="Lato"/>
              </a:rPr>
              <a:t>features are extracted from the frames</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Frames are </a:t>
            </a:r>
            <a:r>
              <a:rPr b="1" i="1" lang="en" sz="2400">
                <a:solidFill>
                  <a:schemeClr val="dk1"/>
                </a:solidFill>
                <a:latin typeface="Lato"/>
                <a:ea typeface="Lato"/>
                <a:cs typeface="Lato"/>
                <a:sym typeface="Lato"/>
              </a:rPr>
              <a:t>checked against a decision tree</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Markov model </a:t>
            </a:r>
            <a:r>
              <a:rPr b="1" i="1" lang="en" sz="2400">
                <a:solidFill>
                  <a:schemeClr val="dk1"/>
                </a:solidFill>
                <a:latin typeface="Lato"/>
                <a:ea typeface="Lato"/>
                <a:cs typeface="Lato"/>
                <a:sym typeface="Lato"/>
              </a:rPr>
              <a:t>smoother is used to ignore outliers</a:t>
            </a:r>
            <a:r>
              <a:rPr lang="en" sz="2400">
                <a:solidFill>
                  <a:schemeClr val="dk1"/>
                </a:solidFill>
                <a:latin typeface="Lato"/>
                <a:ea typeface="Lato"/>
                <a:cs typeface="Lato"/>
                <a:sym typeface="Lato"/>
              </a:rPr>
              <a:t> </a:t>
            </a:r>
          </a:p>
          <a:p>
            <a:pPr indent="-381000" lvl="0" marL="457200" rtl="0">
              <a:lnSpc>
                <a:spcPct val="115000"/>
              </a:lnSpc>
              <a:spcBef>
                <a:spcPts val="0"/>
              </a:spcBef>
              <a:spcAft>
                <a:spcPts val="0"/>
              </a:spcAft>
              <a:buClr>
                <a:schemeClr val="dk1"/>
              </a:buClr>
              <a:buSzPct val="100000"/>
              <a:buFont typeface="Lato"/>
              <a:buChar char="●"/>
            </a:pPr>
            <a:r>
              <a:rPr b="1" i="1" lang="en" sz="2400">
                <a:solidFill>
                  <a:schemeClr val="dk1"/>
                </a:solidFill>
                <a:latin typeface="Lato"/>
                <a:ea typeface="Lato"/>
                <a:cs typeface="Lato"/>
                <a:sym typeface="Lato"/>
              </a:rPr>
              <a:t>Unwanted frames are discarded</a:t>
            </a:r>
            <a:r>
              <a:rPr lang="en" sz="2400">
                <a:solidFill>
                  <a:schemeClr val="dk1"/>
                </a:solidFill>
                <a:latin typeface="Lato"/>
                <a:ea typeface="Lato"/>
                <a:cs typeface="Lato"/>
                <a:sym typeface="Lato"/>
              </a:rPr>
              <a:t> at the end</a:t>
            </a:r>
          </a:p>
        </p:txBody>
      </p:sp>
      <p:sp>
        <p:nvSpPr>
          <p:cNvPr id="268" name="Shape 26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b="1" lang="en">
                <a:latin typeface="Lato"/>
                <a:ea typeface="Lato"/>
                <a:cs typeface="Lato"/>
                <a:sym typeface="Lato"/>
              </a:rPr>
              <a:t>BACKGROUND &amp; MOTIVATION</a:t>
            </a:r>
          </a:p>
        </p:txBody>
      </p:sp>
      <p:sp>
        <p:nvSpPr>
          <p:cNvPr id="71" name="Shape 7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FEATURE EXTRACTION - PHASE 2</a:t>
            </a:r>
          </a:p>
        </p:txBody>
      </p:sp>
      <p:sp>
        <p:nvSpPr>
          <p:cNvPr id="274" name="Shape 274"/>
          <p:cNvSpPr txBox="1"/>
          <p:nvPr>
            <p:ph idx="1" type="body"/>
          </p:nvPr>
        </p:nvSpPr>
        <p:spPr>
          <a:xfrm>
            <a:off x="311700" y="1468225"/>
            <a:ext cx="8520600" cy="29136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buChar char="●"/>
            </a:pPr>
            <a:r>
              <a:rPr b="1" i="1" lang="en" sz="2400">
                <a:solidFill>
                  <a:schemeClr val="dk1"/>
                </a:solidFill>
                <a:latin typeface="Lato"/>
                <a:ea typeface="Lato"/>
                <a:cs typeface="Lato"/>
                <a:sym typeface="Lato"/>
              </a:rPr>
              <a:t>More relevant features are extracted</a:t>
            </a:r>
            <a:r>
              <a:rPr lang="en" sz="2400">
                <a:solidFill>
                  <a:schemeClr val="dk1"/>
                </a:solidFill>
                <a:latin typeface="Lato"/>
                <a:ea typeface="Lato"/>
                <a:cs typeface="Lato"/>
                <a:sym typeface="Lato"/>
              </a:rPr>
              <a:t> for </a:t>
            </a:r>
            <a:r>
              <a:rPr b="1" i="1" lang="en" sz="2400">
                <a:solidFill>
                  <a:schemeClr val="dk1"/>
                </a:solidFill>
                <a:latin typeface="Lato"/>
                <a:ea typeface="Lato"/>
                <a:cs typeface="Lato"/>
                <a:sym typeface="Lato"/>
              </a:rPr>
              <a:t>gait modelling</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Various techniques are used to </a:t>
            </a:r>
            <a:r>
              <a:rPr b="1" i="1" lang="en" sz="2400">
                <a:solidFill>
                  <a:schemeClr val="dk1"/>
                </a:solidFill>
                <a:latin typeface="Lato"/>
                <a:ea typeface="Lato"/>
                <a:cs typeface="Lato"/>
                <a:sym typeface="Lato"/>
              </a:rPr>
              <a:t>extract features from different kinds of movements</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E.g. Auto-correlation is useful for cyclic, periodic data</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Finally, </a:t>
            </a:r>
            <a:r>
              <a:rPr b="1" i="1" lang="en" sz="2400">
                <a:solidFill>
                  <a:schemeClr val="dk1"/>
                </a:solidFill>
                <a:latin typeface="Lato"/>
                <a:ea typeface="Lato"/>
                <a:cs typeface="Lato"/>
                <a:sym typeface="Lato"/>
              </a:rPr>
              <a:t>87 features are extracted</a:t>
            </a:r>
            <a:r>
              <a:rPr lang="en" sz="2400">
                <a:solidFill>
                  <a:schemeClr val="dk1"/>
                </a:solidFill>
                <a:latin typeface="Lato"/>
                <a:ea typeface="Lato"/>
                <a:cs typeface="Lato"/>
                <a:sym typeface="Lato"/>
              </a:rPr>
              <a:t> for gait verification</a:t>
            </a:r>
          </a:p>
        </p:txBody>
      </p:sp>
      <p:sp>
        <p:nvSpPr>
          <p:cNvPr id="275" name="Shape 2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CLASSIFICATION FRAMEWORK</a:t>
            </a:r>
          </a:p>
        </p:txBody>
      </p:sp>
      <p:sp>
        <p:nvSpPr>
          <p:cNvPr id="281" name="Shape 281"/>
          <p:cNvSpPr txBox="1"/>
          <p:nvPr>
            <p:ph idx="1" type="body"/>
          </p:nvPr>
        </p:nvSpPr>
        <p:spPr>
          <a:xfrm>
            <a:off x="311700" y="1327875"/>
            <a:ext cx="8520600" cy="34860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Uses </a:t>
            </a:r>
            <a:r>
              <a:rPr b="1" i="1" lang="en" sz="2400">
                <a:solidFill>
                  <a:schemeClr val="dk1"/>
                </a:solidFill>
                <a:latin typeface="Lato"/>
                <a:ea typeface="Lato"/>
                <a:cs typeface="Lato"/>
                <a:sym typeface="Lato"/>
              </a:rPr>
              <a:t>Gaussian Mixture Model -Universal Background Model (GMM-UBM)</a:t>
            </a:r>
            <a:r>
              <a:rPr lang="en" sz="2400">
                <a:solidFill>
                  <a:schemeClr val="dk1"/>
                </a:solidFill>
                <a:latin typeface="Lato"/>
                <a:ea typeface="Lato"/>
                <a:cs typeface="Lato"/>
                <a:sym typeface="Lato"/>
              </a:rPr>
              <a:t> for gait verification</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The algorithm has 3 main parts</a:t>
            </a:r>
          </a:p>
          <a:p>
            <a:pPr indent="-381000" lvl="1" marL="9144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Offline training</a:t>
            </a:r>
          </a:p>
          <a:p>
            <a:pPr indent="-381000" lvl="1" marL="9144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Model generation</a:t>
            </a:r>
          </a:p>
          <a:p>
            <a:pPr indent="-381000" lvl="1" marL="9144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Runtime inference and adaptation</a:t>
            </a:r>
          </a:p>
        </p:txBody>
      </p:sp>
      <p:sp>
        <p:nvSpPr>
          <p:cNvPr id="282" name="Shape 28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INTUITION BEHIND UBM</a:t>
            </a:r>
          </a:p>
        </p:txBody>
      </p:sp>
      <p:sp>
        <p:nvSpPr>
          <p:cNvPr id="288" name="Shape 288"/>
          <p:cNvSpPr txBox="1"/>
          <p:nvPr>
            <p:ph idx="1" type="body"/>
          </p:nvPr>
        </p:nvSpPr>
        <p:spPr>
          <a:xfrm>
            <a:off x="311700" y="1061700"/>
            <a:ext cx="4282200" cy="37521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UBM is a </a:t>
            </a:r>
            <a:r>
              <a:rPr b="1" i="1" lang="en" sz="2400">
                <a:solidFill>
                  <a:schemeClr val="dk1"/>
                </a:solidFill>
                <a:latin typeface="Lato"/>
                <a:ea typeface="Lato"/>
                <a:cs typeface="Lato"/>
                <a:sym typeface="Lato"/>
              </a:rPr>
              <a:t>generic GMM</a:t>
            </a:r>
            <a:r>
              <a:rPr lang="en" sz="2400">
                <a:solidFill>
                  <a:schemeClr val="dk1"/>
                </a:solidFill>
                <a:latin typeface="Lato"/>
                <a:ea typeface="Lato"/>
                <a:cs typeface="Lato"/>
                <a:sym typeface="Lato"/>
              </a:rPr>
              <a:t> trained from data pooled from lots of subjects. </a:t>
            </a:r>
          </a:p>
          <a:p>
            <a:pPr indent="-381000" lvl="0" marL="457200" rtl="0">
              <a:lnSpc>
                <a:spcPct val="115000"/>
              </a:lnSpc>
              <a:spcBef>
                <a:spcPts val="0"/>
              </a:spcBef>
              <a:spcAft>
                <a:spcPts val="0"/>
              </a:spcAft>
              <a:buClr>
                <a:schemeClr val="dk1"/>
              </a:buClr>
              <a:buSzPct val="100000"/>
              <a:buFont typeface="Lato"/>
              <a:buChar char="●"/>
            </a:pPr>
            <a:r>
              <a:rPr b="1" i="1" lang="en" sz="2400">
                <a:solidFill>
                  <a:schemeClr val="dk1"/>
                </a:solidFill>
                <a:latin typeface="Lato"/>
                <a:ea typeface="Lato"/>
                <a:cs typeface="Lato"/>
                <a:sym typeface="Lato"/>
              </a:rPr>
              <a:t>Represents subject independent gait patterns</a:t>
            </a:r>
            <a:r>
              <a:rPr lang="en" sz="2400">
                <a:solidFill>
                  <a:schemeClr val="dk1"/>
                </a:solidFill>
                <a:latin typeface="Lato"/>
                <a:ea typeface="Lato"/>
                <a:cs typeface="Lato"/>
                <a:sym typeface="Lato"/>
              </a:rPr>
              <a:t> (i.e., represents how humans walk in general - not to any specific person)</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pic>
        <p:nvPicPr>
          <p:cNvPr descr="Fig-3-3D-view-of-a-4D-Gaussian-Mixture-Model-used-in-our-experiments.png" id="289" name="Shape 289"/>
          <p:cNvPicPr preferRelativeResize="0"/>
          <p:nvPr/>
        </p:nvPicPr>
        <p:blipFill>
          <a:blip r:embed="rId3">
            <a:alphaModFix/>
          </a:blip>
          <a:stretch>
            <a:fillRect/>
          </a:stretch>
        </p:blipFill>
        <p:spPr>
          <a:xfrm>
            <a:off x="4984200" y="1185112"/>
            <a:ext cx="3848100" cy="2905125"/>
          </a:xfrm>
          <a:prstGeom prst="rect">
            <a:avLst/>
          </a:prstGeom>
          <a:noFill/>
          <a:ln>
            <a:noFill/>
          </a:ln>
        </p:spPr>
      </p:pic>
      <p:sp>
        <p:nvSpPr>
          <p:cNvPr id="290" name="Shape 2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INTUITION BEHIND UBM (CONT’D.)</a:t>
            </a:r>
          </a:p>
        </p:txBody>
      </p:sp>
      <p:sp>
        <p:nvSpPr>
          <p:cNvPr id="296" name="Shape 296"/>
          <p:cNvSpPr txBox="1"/>
          <p:nvPr>
            <p:ph idx="1" type="body"/>
          </p:nvPr>
        </p:nvSpPr>
        <p:spPr>
          <a:xfrm>
            <a:off x="311700" y="1061700"/>
            <a:ext cx="4513200" cy="37521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Uses Maximum-a-Posteriori </a:t>
            </a:r>
            <a:r>
              <a:rPr b="1" i="1" lang="en" sz="2400">
                <a:solidFill>
                  <a:schemeClr val="dk1"/>
                </a:solidFill>
                <a:latin typeface="Lato"/>
                <a:ea typeface="Lato"/>
                <a:cs typeface="Lato"/>
                <a:sym typeface="Lato"/>
              </a:rPr>
              <a:t>(MAP) for adaptation </a:t>
            </a:r>
          </a:p>
          <a:p>
            <a:pPr indent="-381000" lvl="0" marL="457200" rtl="0">
              <a:lnSpc>
                <a:spcPct val="115000"/>
              </a:lnSpc>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MAP </a:t>
            </a:r>
            <a:r>
              <a:rPr b="1" i="1" lang="en" sz="2400">
                <a:solidFill>
                  <a:schemeClr val="dk1"/>
                </a:solidFill>
                <a:latin typeface="Lato"/>
                <a:ea typeface="Lato"/>
                <a:cs typeface="Lato"/>
                <a:sym typeface="Lato"/>
              </a:rPr>
              <a:t>personalizes the U</a:t>
            </a:r>
            <a:r>
              <a:rPr b="1" i="1" lang="en" sz="2400">
                <a:solidFill>
                  <a:schemeClr val="dk1"/>
                </a:solidFill>
                <a:latin typeface="Lato"/>
                <a:ea typeface="Lato"/>
                <a:cs typeface="Lato"/>
                <a:sym typeface="Lato"/>
              </a:rPr>
              <a:t>BM</a:t>
            </a:r>
            <a:r>
              <a:rPr lang="en" sz="2400">
                <a:solidFill>
                  <a:schemeClr val="dk1"/>
                </a:solidFill>
                <a:latin typeface="Lato"/>
                <a:ea typeface="Lato"/>
                <a:cs typeface="Lato"/>
                <a:sym typeface="Lato"/>
              </a:rPr>
              <a:t> by adjusting the shape of its gaussian components and mixture weights</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pic>
        <p:nvPicPr>
          <p:cNvPr descr="Fig-3-3D-view-of-a-4D-Gaussian-Mixture-Model-used-in-our-experiments.png" id="297" name="Shape 297"/>
          <p:cNvPicPr preferRelativeResize="0"/>
          <p:nvPr/>
        </p:nvPicPr>
        <p:blipFill>
          <a:blip r:embed="rId3">
            <a:alphaModFix/>
          </a:blip>
          <a:stretch>
            <a:fillRect/>
          </a:stretch>
        </p:blipFill>
        <p:spPr>
          <a:xfrm>
            <a:off x="4984200" y="1185112"/>
            <a:ext cx="3848100" cy="2905125"/>
          </a:xfrm>
          <a:prstGeom prst="rect">
            <a:avLst/>
          </a:prstGeom>
          <a:noFill/>
          <a:ln>
            <a:noFill/>
          </a:ln>
        </p:spPr>
      </p:pic>
      <p:sp>
        <p:nvSpPr>
          <p:cNvPr id="298" name="Shape 29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GAIT MODEL TRAINING</a:t>
            </a:r>
          </a:p>
        </p:txBody>
      </p:sp>
      <p:pic>
        <p:nvPicPr>
          <p:cNvPr descr="algorithm.png" id="304" name="Shape 304"/>
          <p:cNvPicPr preferRelativeResize="0"/>
          <p:nvPr/>
        </p:nvPicPr>
        <p:blipFill>
          <a:blip r:embed="rId3">
            <a:alphaModFix/>
          </a:blip>
          <a:stretch>
            <a:fillRect/>
          </a:stretch>
        </p:blipFill>
        <p:spPr>
          <a:xfrm>
            <a:off x="1134375" y="1603750"/>
            <a:ext cx="6875249" cy="2275874"/>
          </a:xfrm>
          <a:prstGeom prst="rect">
            <a:avLst/>
          </a:prstGeom>
          <a:noFill/>
          <a:ln>
            <a:noFill/>
          </a:ln>
        </p:spPr>
      </p:pic>
      <p:sp>
        <p:nvSpPr>
          <p:cNvPr id="305" name="Shape 30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GAIT MODEL VERIFICATION</a:t>
            </a:r>
          </a:p>
        </p:txBody>
      </p:sp>
      <p:sp>
        <p:nvSpPr>
          <p:cNvPr id="311" name="Shape 311"/>
          <p:cNvSpPr txBox="1"/>
          <p:nvPr>
            <p:ph idx="1" type="body"/>
          </p:nvPr>
        </p:nvSpPr>
        <p:spPr>
          <a:xfrm>
            <a:off x="311700" y="1017725"/>
            <a:ext cx="8520600" cy="37521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Compare the</a:t>
            </a:r>
            <a:r>
              <a:rPr b="1" i="1" lang="en" sz="2400">
                <a:solidFill>
                  <a:schemeClr val="dk1"/>
                </a:solidFill>
                <a:latin typeface="Lato"/>
                <a:ea typeface="Lato"/>
                <a:cs typeface="Lato"/>
                <a:sym typeface="Lato"/>
              </a:rPr>
              <a:t> ‘log likelihood’</a:t>
            </a:r>
            <a:r>
              <a:rPr lang="en" sz="2400">
                <a:solidFill>
                  <a:schemeClr val="dk1"/>
                </a:solidFill>
                <a:latin typeface="Lato"/>
                <a:ea typeface="Lato"/>
                <a:cs typeface="Lato"/>
                <a:sym typeface="Lato"/>
              </a:rPr>
              <a:t> of the</a:t>
            </a:r>
            <a:r>
              <a:rPr b="1" i="1" lang="en" sz="2400">
                <a:solidFill>
                  <a:schemeClr val="dk1"/>
                </a:solidFill>
                <a:latin typeface="Lato"/>
                <a:ea typeface="Lato"/>
                <a:cs typeface="Lato"/>
                <a:sym typeface="Lato"/>
              </a:rPr>
              <a:t> user gait model and the original UBM</a:t>
            </a:r>
            <a:r>
              <a:rPr lang="en" sz="2400">
                <a:solidFill>
                  <a:schemeClr val="dk1"/>
                </a:solidFill>
                <a:latin typeface="Lato"/>
                <a:ea typeface="Lato"/>
                <a:cs typeface="Lato"/>
                <a:sym typeface="Lato"/>
              </a:rPr>
              <a:t> to make a decision. </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If the walker is the user, the </a:t>
            </a:r>
            <a:r>
              <a:rPr b="1" i="1" lang="en" sz="2400">
                <a:solidFill>
                  <a:schemeClr val="dk1"/>
                </a:solidFill>
                <a:latin typeface="Lato"/>
                <a:ea typeface="Lato"/>
                <a:cs typeface="Lato"/>
                <a:sym typeface="Lato"/>
              </a:rPr>
              <a:t>log likelihood of the user model will be higher than UBM model</a:t>
            </a:r>
            <a:r>
              <a:rPr lang="en" sz="2400">
                <a:solidFill>
                  <a:schemeClr val="dk1"/>
                </a:solidFill>
                <a:latin typeface="Lato"/>
                <a:ea typeface="Lato"/>
                <a:cs typeface="Lato"/>
                <a:sym typeface="Lato"/>
              </a:rPr>
              <a:t>. </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pic>
        <p:nvPicPr>
          <p:cNvPr descr="algorithm.png" id="312" name="Shape 312"/>
          <p:cNvPicPr preferRelativeResize="0"/>
          <p:nvPr/>
        </p:nvPicPr>
        <p:blipFill rotWithShape="1">
          <a:blip r:embed="rId3">
            <a:alphaModFix/>
          </a:blip>
          <a:srcRect b="0" l="0" r="13539" t="0"/>
          <a:stretch/>
        </p:blipFill>
        <p:spPr>
          <a:xfrm>
            <a:off x="1722324" y="3099675"/>
            <a:ext cx="4564474" cy="1579999"/>
          </a:xfrm>
          <a:prstGeom prst="rect">
            <a:avLst/>
          </a:prstGeom>
          <a:noFill/>
          <a:ln>
            <a:noFill/>
          </a:ln>
        </p:spPr>
      </p:pic>
      <p:sp>
        <p:nvSpPr>
          <p:cNvPr id="313" name="Shape 313"/>
          <p:cNvSpPr/>
          <p:nvPr/>
        </p:nvSpPr>
        <p:spPr>
          <a:xfrm>
            <a:off x="1604900" y="3588725"/>
            <a:ext cx="4396200" cy="417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314" name="Shape 3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GAIT MODEL VERIFICATION (CONTD.)</a:t>
            </a:r>
          </a:p>
        </p:txBody>
      </p:sp>
      <p:pic>
        <p:nvPicPr>
          <p:cNvPr descr="algorithm.png" id="320" name="Shape 320"/>
          <p:cNvPicPr preferRelativeResize="0"/>
          <p:nvPr/>
        </p:nvPicPr>
        <p:blipFill>
          <a:blip r:embed="rId3">
            <a:alphaModFix/>
          </a:blip>
          <a:stretch>
            <a:fillRect/>
          </a:stretch>
        </p:blipFill>
        <p:spPr>
          <a:xfrm>
            <a:off x="1009850" y="1299399"/>
            <a:ext cx="7124300" cy="3461524"/>
          </a:xfrm>
          <a:prstGeom prst="rect">
            <a:avLst/>
          </a:prstGeom>
          <a:noFill/>
          <a:ln>
            <a:noFill/>
          </a:ln>
        </p:spPr>
      </p:pic>
      <p:sp>
        <p:nvSpPr>
          <p:cNvPr id="321" name="Shape 32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EXPERIMENTS &amp; RESULTS</a:t>
            </a:r>
          </a:p>
        </p:txBody>
      </p:sp>
      <p:sp>
        <p:nvSpPr>
          <p:cNvPr id="327" name="Shape 327"/>
          <p:cNvSpPr txBox="1"/>
          <p:nvPr>
            <p:ph idx="1" type="body"/>
          </p:nvPr>
        </p:nvSpPr>
        <p:spPr>
          <a:xfrm>
            <a:off x="311700" y="1017725"/>
            <a:ext cx="8520600" cy="37521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Three datasets</a:t>
            </a:r>
          </a:p>
          <a:p>
            <a:pPr indent="-381000" lvl="1" marL="9144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47 subjects, 18 hours,</a:t>
            </a:r>
            <a:r>
              <a:rPr lang="en" sz="2400">
                <a:solidFill>
                  <a:schemeClr val="dk1"/>
                </a:solidFill>
                <a:latin typeface="Lato"/>
                <a:ea typeface="Lato"/>
                <a:cs typeface="Lato"/>
                <a:sym typeface="Lato"/>
              </a:rPr>
              <a:t>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multiple activities, many placements</a:t>
            </a:r>
          </a:p>
          <a:p>
            <a:pPr indent="-381000" lvl="1" marL="9144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12 subjects, 1 hour,</a:t>
            </a:r>
            <a:r>
              <a:rPr lang="en" sz="2400">
                <a:solidFill>
                  <a:schemeClr val="dk1"/>
                </a:solidFill>
                <a:latin typeface="Lato"/>
                <a:ea typeface="Lato"/>
                <a:cs typeface="Lato"/>
                <a:sym typeface="Lato"/>
              </a:rPr>
              <a:t>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only walking, 2 placements</a:t>
            </a:r>
          </a:p>
          <a:p>
            <a:pPr indent="-381000" lvl="1" marL="9144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8 subjects, 5 hours</a:t>
            </a:r>
            <a:r>
              <a:rPr lang="en" sz="2400">
                <a:solidFill>
                  <a:schemeClr val="dk1"/>
                </a:solidFill>
                <a:latin typeface="Lato"/>
                <a:ea typeface="Lato"/>
                <a:cs typeface="Lato"/>
                <a:sym typeface="Lato"/>
              </a:rPr>
              <a:t>, no restriction on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activity or placement </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98% Precision, 95% Recall</a:t>
            </a:r>
            <a:r>
              <a:rPr lang="en" sz="2400">
                <a:solidFill>
                  <a:schemeClr val="dk1"/>
                </a:solidFill>
                <a:latin typeface="Lato"/>
                <a:ea typeface="Lato"/>
                <a:cs typeface="Lato"/>
                <a:sym typeface="Lato"/>
              </a:rPr>
              <a:t> on dataset 1 with 10 fold CV</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More results and conclusions later</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328" name="Shape 3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A QUICK PRIMER ON EVAL. METRICS</a:t>
            </a:r>
          </a:p>
        </p:txBody>
      </p:sp>
      <p:sp>
        <p:nvSpPr>
          <p:cNvPr id="334" name="Shape 3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40" name="Shape 340"/>
          <p:cNvSpPr txBox="1"/>
          <p:nvPr/>
        </p:nvSpPr>
        <p:spPr>
          <a:xfrm>
            <a:off x="261800" y="252125"/>
            <a:ext cx="8513700" cy="717600"/>
          </a:xfrm>
          <a:prstGeom prst="rect">
            <a:avLst/>
          </a:prstGeom>
          <a:noFill/>
          <a:ln>
            <a:noFill/>
          </a:ln>
        </p:spPr>
        <p:txBody>
          <a:bodyPr anchorCtr="0" anchor="t" bIns="91425" lIns="91425" rIns="91425" tIns="91425">
            <a:noAutofit/>
          </a:bodyPr>
          <a:lstStyle/>
          <a:p>
            <a:pPr lvl="0">
              <a:spcBef>
                <a:spcPts val="0"/>
              </a:spcBef>
              <a:buNone/>
            </a:pPr>
            <a:r>
              <a:rPr b="1" lang="en" sz="3000">
                <a:latin typeface="Lato"/>
                <a:ea typeface="Lato"/>
                <a:cs typeface="Lato"/>
                <a:sym typeface="Lato"/>
              </a:rPr>
              <a:t>FOUR PILLARS OF CLASSIFIER EVALUATION</a:t>
            </a:r>
          </a:p>
        </p:txBody>
      </p:sp>
      <p:sp>
        <p:nvSpPr>
          <p:cNvPr id="341" name="Shape 341"/>
          <p:cNvSpPr txBox="1"/>
          <p:nvPr/>
        </p:nvSpPr>
        <p:spPr>
          <a:xfrm>
            <a:off x="203625" y="1095725"/>
            <a:ext cx="8513700" cy="36945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buClr>
                <a:srgbClr val="000000"/>
              </a:buClr>
              <a:buSzPct val="100000"/>
              <a:buFont typeface="Lato"/>
            </a:pPr>
            <a:r>
              <a:rPr b="1" lang="en" sz="2400">
                <a:highlight>
                  <a:srgbClr val="FFFFFF"/>
                </a:highlight>
                <a:latin typeface="Lato"/>
                <a:ea typeface="Lato"/>
                <a:cs typeface="Lato"/>
                <a:sym typeface="Lato"/>
              </a:rPr>
              <a:t>True Positives (TP):</a:t>
            </a:r>
            <a:r>
              <a:rPr lang="en" sz="2400">
                <a:highlight>
                  <a:srgbClr val="FFFFFF"/>
                </a:highlight>
                <a:latin typeface="Lato"/>
                <a:ea typeface="Lato"/>
                <a:cs typeface="Lato"/>
                <a:sym typeface="Lato"/>
              </a:rPr>
              <a:t> number of positive examples, labeled as such.</a:t>
            </a:r>
          </a:p>
          <a:p>
            <a:pPr indent="-381000" lvl="0" marL="457200" rtl="0">
              <a:lnSpc>
                <a:spcPct val="115000"/>
              </a:lnSpc>
              <a:spcBef>
                <a:spcPts val="0"/>
              </a:spcBef>
              <a:buClr>
                <a:srgbClr val="000000"/>
              </a:buClr>
              <a:buSzPct val="100000"/>
              <a:buFont typeface="Lato"/>
            </a:pPr>
            <a:r>
              <a:rPr b="1" lang="en" sz="2400">
                <a:highlight>
                  <a:srgbClr val="FFFFFF"/>
                </a:highlight>
                <a:latin typeface="Lato"/>
                <a:ea typeface="Lato"/>
                <a:cs typeface="Lato"/>
                <a:sym typeface="Lato"/>
              </a:rPr>
              <a:t>False Positives (FP):</a:t>
            </a:r>
            <a:r>
              <a:rPr lang="en" sz="2400">
                <a:highlight>
                  <a:srgbClr val="FFFFFF"/>
                </a:highlight>
                <a:latin typeface="Lato"/>
                <a:ea typeface="Lato"/>
                <a:cs typeface="Lato"/>
                <a:sym typeface="Lato"/>
              </a:rPr>
              <a:t> number of negative examples, labeled as positive.</a:t>
            </a:r>
          </a:p>
          <a:p>
            <a:pPr indent="-381000" lvl="0" marL="457200" rtl="0">
              <a:lnSpc>
                <a:spcPct val="115000"/>
              </a:lnSpc>
              <a:spcBef>
                <a:spcPts val="0"/>
              </a:spcBef>
              <a:buClr>
                <a:srgbClr val="000000"/>
              </a:buClr>
              <a:buSzPct val="100000"/>
              <a:buFont typeface="Lato"/>
            </a:pPr>
            <a:r>
              <a:rPr b="1" lang="en" sz="2400">
                <a:highlight>
                  <a:srgbClr val="FFFFFF"/>
                </a:highlight>
                <a:latin typeface="Lato"/>
                <a:ea typeface="Lato"/>
                <a:cs typeface="Lato"/>
                <a:sym typeface="Lato"/>
              </a:rPr>
              <a:t>True Negatives (TN):</a:t>
            </a:r>
            <a:r>
              <a:rPr lang="en" sz="2400">
                <a:highlight>
                  <a:srgbClr val="FFFFFF"/>
                </a:highlight>
                <a:latin typeface="Lato"/>
                <a:ea typeface="Lato"/>
                <a:cs typeface="Lato"/>
                <a:sym typeface="Lato"/>
              </a:rPr>
              <a:t> number of negative examples, labeled as such.</a:t>
            </a:r>
          </a:p>
          <a:p>
            <a:pPr indent="-381000" lvl="0" marL="457200" rtl="0">
              <a:lnSpc>
                <a:spcPct val="115000"/>
              </a:lnSpc>
              <a:spcBef>
                <a:spcPts val="0"/>
              </a:spcBef>
              <a:buClr>
                <a:srgbClr val="000000"/>
              </a:buClr>
              <a:buSzPct val="100000"/>
              <a:buFont typeface="Lato"/>
            </a:pPr>
            <a:r>
              <a:rPr b="1" lang="en" sz="2400">
                <a:highlight>
                  <a:srgbClr val="FFFFFF"/>
                </a:highlight>
                <a:latin typeface="Lato"/>
                <a:ea typeface="Lato"/>
                <a:cs typeface="Lato"/>
                <a:sym typeface="Lato"/>
              </a:rPr>
              <a:t>False Negatives (FN):</a:t>
            </a:r>
            <a:r>
              <a:rPr lang="en" sz="2400">
                <a:highlight>
                  <a:srgbClr val="FFFFFF"/>
                </a:highlight>
                <a:latin typeface="Lato"/>
                <a:ea typeface="Lato"/>
                <a:cs typeface="Lato"/>
                <a:sym typeface="Lato"/>
              </a:rPr>
              <a:t> number of positive examples, labeled as negative.</a:t>
            </a:r>
          </a:p>
          <a:p>
            <a:pPr lvl="0">
              <a:lnSpc>
                <a:spcPct val="115000"/>
              </a:lnSpc>
              <a:spcBef>
                <a:spcPts val="0"/>
              </a:spcBef>
              <a:buNone/>
            </a:pPr>
            <a:r>
              <a:t/>
            </a:r>
            <a:endParaRPr sz="24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pic>
        <p:nvPicPr>
          <p:cNvPr descr="Mobile-stats-vs-desktop-users-global-550x405.png" id="76" name="Shape 76"/>
          <p:cNvPicPr preferRelativeResize="0"/>
          <p:nvPr/>
        </p:nvPicPr>
        <p:blipFill>
          <a:blip r:embed="rId3">
            <a:alphaModFix/>
          </a:blip>
          <a:stretch>
            <a:fillRect/>
          </a:stretch>
        </p:blipFill>
        <p:spPr>
          <a:xfrm>
            <a:off x="1952625" y="642937"/>
            <a:ext cx="5238750" cy="3857625"/>
          </a:xfrm>
          <a:prstGeom prst="rect">
            <a:avLst/>
          </a:prstGeom>
          <a:noFill/>
          <a:ln>
            <a:noFill/>
          </a:ln>
        </p:spPr>
      </p:pic>
      <p:sp>
        <p:nvSpPr>
          <p:cNvPr id="77" name="Shape 7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47" name="Shape 347"/>
          <p:cNvSpPr txBox="1"/>
          <p:nvPr/>
        </p:nvSpPr>
        <p:spPr>
          <a:xfrm>
            <a:off x="261800" y="252125"/>
            <a:ext cx="8513700" cy="717600"/>
          </a:xfrm>
          <a:prstGeom prst="rect">
            <a:avLst/>
          </a:prstGeom>
          <a:noFill/>
          <a:ln>
            <a:noFill/>
          </a:ln>
        </p:spPr>
        <p:txBody>
          <a:bodyPr anchorCtr="0" anchor="t" bIns="91425" lIns="91425" rIns="91425" tIns="91425">
            <a:noAutofit/>
          </a:bodyPr>
          <a:lstStyle/>
          <a:p>
            <a:pPr lvl="0" rtl="0">
              <a:spcBef>
                <a:spcPts val="0"/>
              </a:spcBef>
              <a:buNone/>
            </a:pPr>
            <a:r>
              <a:rPr b="1" lang="en" sz="3000">
                <a:latin typeface="Lato"/>
                <a:ea typeface="Lato"/>
                <a:cs typeface="Lato"/>
                <a:sym typeface="Lato"/>
              </a:rPr>
              <a:t>ACCURACY, PRECISION &amp; RECALL</a:t>
            </a:r>
          </a:p>
        </p:txBody>
      </p:sp>
      <p:sp>
        <p:nvSpPr>
          <p:cNvPr id="348" name="Shape 348"/>
          <p:cNvSpPr txBox="1"/>
          <p:nvPr/>
        </p:nvSpPr>
        <p:spPr>
          <a:xfrm>
            <a:off x="218250" y="882450"/>
            <a:ext cx="8707500" cy="38205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buSzPct val="100000"/>
              <a:buFont typeface="Lato"/>
              <a:buChar char="●"/>
            </a:pPr>
            <a:r>
              <a:rPr lang="en" sz="2400">
                <a:highlight>
                  <a:srgbClr val="FFFFFF"/>
                </a:highlight>
                <a:latin typeface="Lato"/>
                <a:ea typeface="Lato"/>
                <a:cs typeface="Lato"/>
                <a:sym typeface="Lato"/>
              </a:rPr>
              <a:t>accuracy = (TP + TN)/(TP + TN + FP + FN)</a:t>
            </a:r>
          </a:p>
          <a:p>
            <a:pPr indent="-381000" lvl="0" marL="457200" rtl="0">
              <a:lnSpc>
                <a:spcPct val="115000"/>
              </a:lnSpc>
              <a:spcBef>
                <a:spcPts val="0"/>
              </a:spcBef>
              <a:buSzPct val="100000"/>
              <a:buFont typeface="Lato"/>
              <a:buChar char="●"/>
            </a:pPr>
            <a:r>
              <a:rPr lang="en" sz="2400">
                <a:highlight>
                  <a:srgbClr val="FFFFFF"/>
                </a:highlight>
                <a:latin typeface="Lato"/>
                <a:ea typeface="Lato"/>
                <a:cs typeface="Lato"/>
                <a:sym typeface="Lato"/>
              </a:rPr>
              <a:t>A.k.a the number </a:t>
            </a:r>
            <a:r>
              <a:rPr b="1" i="1" lang="en" sz="2400">
                <a:highlight>
                  <a:srgbClr val="FFFFFF"/>
                </a:highlight>
                <a:latin typeface="Lato"/>
                <a:ea typeface="Lato"/>
                <a:cs typeface="Lato"/>
                <a:sym typeface="Lato"/>
              </a:rPr>
              <a:t>predictions that the classifier got right</a:t>
            </a:r>
          </a:p>
          <a:p>
            <a:pPr lvl="0" rtl="0">
              <a:lnSpc>
                <a:spcPct val="115000"/>
              </a:lnSpc>
              <a:spcBef>
                <a:spcPts val="0"/>
              </a:spcBef>
              <a:buNone/>
            </a:pPr>
            <a:r>
              <a:t/>
            </a:r>
            <a:endParaRPr sz="1000">
              <a:highlight>
                <a:srgbClr val="FFFFFF"/>
              </a:highlight>
              <a:latin typeface="Lato"/>
              <a:ea typeface="Lato"/>
              <a:cs typeface="Lato"/>
              <a:sym typeface="Lato"/>
            </a:endParaRPr>
          </a:p>
          <a:p>
            <a:pPr indent="-381000" lvl="0" marL="457200" rtl="0">
              <a:lnSpc>
                <a:spcPct val="115000"/>
              </a:lnSpc>
              <a:spcBef>
                <a:spcPts val="0"/>
              </a:spcBef>
              <a:buSzPct val="100000"/>
              <a:buFont typeface="Lato"/>
              <a:buChar char="●"/>
            </a:pPr>
            <a:r>
              <a:rPr lang="en" sz="2400">
                <a:highlight>
                  <a:srgbClr val="FFFFFF"/>
                </a:highlight>
                <a:latin typeface="Lato"/>
                <a:ea typeface="Lato"/>
                <a:cs typeface="Lato"/>
                <a:sym typeface="Lato"/>
              </a:rPr>
              <a:t>precision = TP/(TP + FP)</a:t>
            </a:r>
          </a:p>
          <a:p>
            <a:pPr indent="-381000" lvl="0" marL="457200" rtl="0">
              <a:lnSpc>
                <a:spcPct val="115000"/>
              </a:lnSpc>
              <a:spcBef>
                <a:spcPts val="0"/>
              </a:spcBef>
              <a:buSzPct val="100000"/>
              <a:buFont typeface="Lato"/>
              <a:buChar char="●"/>
            </a:pPr>
            <a:r>
              <a:rPr lang="en" sz="2400">
                <a:highlight>
                  <a:srgbClr val="FFFFFF"/>
                </a:highlight>
                <a:latin typeface="Lato"/>
                <a:ea typeface="Lato"/>
                <a:cs typeface="Lato"/>
                <a:sym typeface="Lato"/>
              </a:rPr>
              <a:t>out of all the examples the classifier labeled as positive, </a:t>
            </a:r>
            <a:r>
              <a:rPr b="1" i="1" lang="en" sz="2400">
                <a:highlight>
                  <a:srgbClr val="FFFFFF"/>
                </a:highlight>
                <a:latin typeface="Lato"/>
                <a:ea typeface="Lato"/>
                <a:cs typeface="Lato"/>
                <a:sym typeface="Lato"/>
              </a:rPr>
              <a:t>what fraction were correct</a:t>
            </a:r>
            <a:r>
              <a:rPr lang="en" sz="2400">
                <a:highlight>
                  <a:srgbClr val="FFFFFF"/>
                </a:highlight>
                <a:latin typeface="Lato"/>
                <a:ea typeface="Lato"/>
                <a:cs typeface="Lato"/>
                <a:sym typeface="Lato"/>
              </a:rPr>
              <a:t>? </a:t>
            </a:r>
          </a:p>
          <a:p>
            <a:pPr lvl="0" rtl="0">
              <a:lnSpc>
                <a:spcPct val="115000"/>
              </a:lnSpc>
              <a:spcBef>
                <a:spcPts val="0"/>
              </a:spcBef>
              <a:buNone/>
            </a:pPr>
            <a:r>
              <a:t/>
            </a:r>
            <a:endParaRPr sz="1000">
              <a:highlight>
                <a:srgbClr val="FFFFFF"/>
              </a:highlight>
              <a:latin typeface="Lato"/>
              <a:ea typeface="Lato"/>
              <a:cs typeface="Lato"/>
              <a:sym typeface="Lato"/>
            </a:endParaRPr>
          </a:p>
          <a:p>
            <a:pPr indent="-381000" lvl="0" marL="457200" rtl="0">
              <a:lnSpc>
                <a:spcPct val="115000"/>
              </a:lnSpc>
              <a:spcBef>
                <a:spcPts val="0"/>
              </a:spcBef>
              <a:buSzPct val="100000"/>
              <a:buFont typeface="Lato"/>
              <a:buChar char="●"/>
            </a:pPr>
            <a:r>
              <a:rPr lang="en" sz="2400">
                <a:highlight>
                  <a:srgbClr val="FFFFFF"/>
                </a:highlight>
                <a:latin typeface="Lato"/>
                <a:ea typeface="Lato"/>
                <a:cs typeface="Lato"/>
                <a:sym typeface="Lato"/>
              </a:rPr>
              <a:t>recall = TP/(TP + FN)</a:t>
            </a:r>
          </a:p>
          <a:p>
            <a:pPr indent="-381000" lvl="0" marL="457200" rtl="0">
              <a:lnSpc>
                <a:spcPct val="115000"/>
              </a:lnSpc>
              <a:spcBef>
                <a:spcPts val="0"/>
              </a:spcBef>
              <a:buSzPct val="100000"/>
              <a:buFont typeface="Lato"/>
              <a:buChar char="●"/>
            </a:pPr>
            <a:r>
              <a:rPr lang="en" sz="2400">
                <a:highlight>
                  <a:srgbClr val="FFFFFF"/>
                </a:highlight>
                <a:latin typeface="Lato"/>
                <a:ea typeface="Lato"/>
                <a:cs typeface="Lato"/>
                <a:sym typeface="Lato"/>
              </a:rPr>
              <a:t>out of all the positive examples there were, </a:t>
            </a:r>
            <a:r>
              <a:rPr b="1" i="1" lang="en" sz="2400">
                <a:highlight>
                  <a:srgbClr val="FFFFFF"/>
                </a:highlight>
                <a:latin typeface="Lato"/>
                <a:ea typeface="Lato"/>
                <a:cs typeface="Lato"/>
                <a:sym typeface="Lato"/>
              </a:rPr>
              <a:t>what fraction did the classifier pick up</a:t>
            </a:r>
            <a:r>
              <a:rPr lang="en" sz="2400">
                <a:highlight>
                  <a:srgbClr val="FFFFFF"/>
                </a:highlight>
                <a:latin typeface="Lato"/>
                <a:ea typeface="Lato"/>
                <a:cs typeface="Lato"/>
                <a:sym typeface="Lato"/>
              </a:rPr>
              <a:t>?</a:t>
            </a:r>
          </a:p>
        </p:txBody>
      </p:sp>
      <p:sp>
        <p:nvSpPr>
          <p:cNvPr id="349" name="Shape 349"/>
          <p:cNvSpPr txBox="1"/>
          <p:nvPr/>
        </p:nvSpPr>
        <p:spPr>
          <a:xfrm>
            <a:off x="0" y="4749900"/>
            <a:ext cx="9144000" cy="393600"/>
          </a:xfrm>
          <a:prstGeom prst="rect">
            <a:avLst/>
          </a:prstGeom>
          <a:noFill/>
          <a:ln>
            <a:noFill/>
          </a:ln>
        </p:spPr>
        <p:txBody>
          <a:bodyPr anchorCtr="0" anchor="t" bIns="91425" lIns="91425" rIns="91425" tIns="91425">
            <a:noAutofit/>
          </a:bodyPr>
          <a:lstStyle/>
          <a:p>
            <a:pPr lvl="0" algn="ctr">
              <a:spcBef>
                <a:spcPts val="0"/>
              </a:spcBef>
              <a:buNone/>
            </a:pPr>
            <a:r>
              <a:rPr lang="en" sz="1000">
                <a:latin typeface="Lato"/>
                <a:ea typeface="Lato"/>
                <a:cs typeface="Lato"/>
                <a:sym typeface="Lato"/>
              </a:rPr>
              <a:t>Ref: https://tryolabs.com/blog/2013/03/25/why-accuracy-alone-bad-measure-classification-tasks-and-what-we-can-do-about-it/</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20111124212141974.jpg" id="355" name="Shape 355"/>
          <p:cNvPicPr preferRelativeResize="0"/>
          <p:nvPr/>
        </p:nvPicPr>
        <p:blipFill>
          <a:blip r:embed="rId3">
            <a:alphaModFix/>
          </a:blip>
          <a:stretch>
            <a:fillRect/>
          </a:stretch>
        </p:blipFill>
        <p:spPr>
          <a:xfrm>
            <a:off x="976312" y="261937"/>
            <a:ext cx="7191375" cy="4619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EXPERIMENTS &amp; RESULTS (AGAIN)</a:t>
            </a:r>
          </a:p>
        </p:txBody>
      </p:sp>
      <p:sp>
        <p:nvSpPr>
          <p:cNvPr id="361" name="Shape 361"/>
          <p:cNvSpPr txBox="1"/>
          <p:nvPr>
            <p:ph idx="1" type="body"/>
          </p:nvPr>
        </p:nvSpPr>
        <p:spPr>
          <a:xfrm>
            <a:off x="311700" y="1017725"/>
            <a:ext cx="8520600" cy="37521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Three datasets</a:t>
            </a:r>
          </a:p>
          <a:p>
            <a:pPr indent="-381000" lvl="1" marL="9144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47 subjects, 18 hours,</a:t>
            </a:r>
            <a:r>
              <a:rPr lang="en" sz="2400">
                <a:solidFill>
                  <a:schemeClr val="dk1"/>
                </a:solidFill>
                <a:latin typeface="Lato"/>
                <a:ea typeface="Lato"/>
                <a:cs typeface="Lato"/>
                <a:sym typeface="Lato"/>
              </a:rPr>
              <a:t>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multiple activities, many placements</a:t>
            </a:r>
          </a:p>
          <a:p>
            <a:pPr indent="-381000" lvl="1" marL="9144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12 subjects, 1 hour,</a:t>
            </a:r>
            <a:r>
              <a:rPr lang="en" sz="2400">
                <a:solidFill>
                  <a:schemeClr val="dk1"/>
                </a:solidFill>
                <a:latin typeface="Lato"/>
                <a:ea typeface="Lato"/>
                <a:cs typeface="Lato"/>
                <a:sym typeface="Lato"/>
              </a:rPr>
              <a:t>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only walking, 2 placements</a:t>
            </a:r>
          </a:p>
          <a:p>
            <a:pPr indent="-381000" lvl="1" marL="9144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8 subjects, 5 hours</a:t>
            </a:r>
            <a:r>
              <a:rPr lang="en" sz="2400">
                <a:solidFill>
                  <a:schemeClr val="dk1"/>
                </a:solidFill>
                <a:latin typeface="Lato"/>
                <a:ea typeface="Lato"/>
                <a:cs typeface="Lato"/>
                <a:sym typeface="Lato"/>
              </a:rPr>
              <a:t>, no restriction on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activity or placement </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98% Precision, 95% Recall</a:t>
            </a:r>
            <a:r>
              <a:rPr lang="en" sz="2400">
                <a:solidFill>
                  <a:schemeClr val="dk1"/>
                </a:solidFill>
                <a:latin typeface="Lato"/>
                <a:ea typeface="Lato"/>
                <a:cs typeface="Lato"/>
                <a:sym typeface="Lato"/>
              </a:rPr>
              <a:t> on dataset 1 with 10 fold CV</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More results and conclusions later</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362" name="Shape 36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WHAT WE NEED IN AN IDEAL SYSTEM</a:t>
            </a:r>
          </a:p>
        </p:txBody>
      </p:sp>
      <p:sp>
        <p:nvSpPr>
          <p:cNvPr id="368" name="Shape 36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idx="1" type="body"/>
          </p:nvPr>
        </p:nvSpPr>
        <p:spPr>
          <a:xfrm>
            <a:off x="311700" y="373675"/>
            <a:ext cx="8520600" cy="4396200"/>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rPr b="1" lang="en" sz="2400">
                <a:solidFill>
                  <a:schemeClr val="dk1"/>
                </a:solidFill>
                <a:latin typeface="Lato"/>
                <a:ea typeface="Lato"/>
                <a:cs typeface="Lato"/>
                <a:sym typeface="Lato"/>
              </a:rPr>
              <a:t>A more generic approach at user identification </a:t>
            </a:r>
          </a:p>
          <a:p>
            <a:pPr lvl="0" rtl="0" algn="ctr">
              <a:lnSpc>
                <a:spcPct val="100000"/>
              </a:lnSpc>
              <a:spcBef>
                <a:spcPts val="0"/>
              </a:spcBef>
              <a:spcAft>
                <a:spcPts val="0"/>
              </a:spcAft>
              <a:buNone/>
            </a:pPr>
            <a:r>
              <a:rPr b="1" lang="en" sz="2400">
                <a:solidFill>
                  <a:schemeClr val="dk1"/>
                </a:solidFill>
                <a:latin typeface="Lato"/>
                <a:ea typeface="Lato"/>
                <a:cs typeface="Lato"/>
                <a:sym typeface="Lato"/>
              </a:rPr>
              <a:t>using sensor data </a:t>
            </a:r>
          </a:p>
          <a:p>
            <a:pPr lvl="0" rtl="0" algn="ctr">
              <a:lnSpc>
                <a:spcPct val="100000"/>
              </a:lnSpc>
              <a:spcBef>
                <a:spcPts val="0"/>
              </a:spcBef>
              <a:spcAft>
                <a:spcPts val="0"/>
              </a:spcAft>
              <a:buNone/>
            </a:pPr>
            <a:r>
              <a:t/>
            </a:r>
            <a:endParaRPr b="1" sz="2400">
              <a:solidFill>
                <a:schemeClr val="dk1"/>
              </a:solidFill>
              <a:latin typeface="Lato"/>
              <a:ea typeface="Lato"/>
              <a:cs typeface="Lato"/>
              <a:sym typeface="Lato"/>
            </a:endParaRPr>
          </a:p>
          <a:p>
            <a:pPr lvl="0" rtl="0" algn="ctr">
              <a:lnSpc>
                <a:spcPct val="100000"/>
              </a:lnSpc>
              <a:spcBef>
                <a:spcPts val="0"/>
              </a:spcBef>
              <a:spcAft>
                <a:spcPts val="0"/>
              </a:spcAft>
              <a:buNone/>
            </a:pPr>
            <a:r>
              <a:rPr b="1" lang="en" sz="2400">
                <a:solidFill>
                  <a:schemeClr val="dk1"/>
                </a:solidFill>
                <a:latin typeface="Lato"/>
                <a:ea typeface="Lato"/>
                <a:cs typeface="Lato"/>
                <a:sym typeface="Lato"/>
              </a:rPr>
              <a:t>Uses accelerometer, gyroscope, gravity sensor, etc.</a:t>
            </a:r>
          </a:p>
          <a:p>
            <a:pPr lvl="0" rtl="0" algn="ctr">
              <a:lnSpc>
                <a:spcPct val="100000"/>
              </a:lnSpc>
              <a:spcBef>
                <a:spcPts val="0"/>
              </a:spcBef>
              <a:spcAft>
                <a:spcPts val="0"/>
              </a:spcAft>
              <a:buNone/>
            </a:pPr>
            <a:r>
              <a:t/>
            </a:r>
            <a:endParaRPr b="1" sz="2400">
              <a:solidFill>
                <a:schemeClr val="dk1"/>
              </a:solidFill>
              <a:latin typeface="Lato"/>
              <a:ea typeface="Lato"/>
              <a:cs typeface="Lato"/>
              <a:sym typeface="Lato"/>
            </a:endParaRPr>
          </a:p>
          <a:p>
            <a:pPr lvl="0" rtl="0" algn="ctr">
              <a:lnSpc>
                <a:spcPct val="100000"/>
              </a:lnSpc>
              <a:spcBef>
                <a:spcPts val="0"/>
              </a:spcBef>
              <a:spcAft>
                <a:spcPts val="0"/>
              </a:spcAft>
              <a:buNone/>
            </a:pPr>
            <a:r>
              <a:rPr b="1" lang="en" sz="2400">
                <a:solidFill>
                  <a:schemeClr val="dk1"/>
                </a:solidFill>
                <a:latin typeface="Lato"/>
                <a:ea typeface="Lato"/>
                <a:cs typeface="Lato"/>
                <a:sym typeface="Lato"/>
              </a:rPr>
              <a:t>Does not require the user to be in motion state</a:t>
            </a:r>
          </a:p>
          <a:p>
            <a:pPr lvl="0" rtl="0" algn="ctr">
              <a:lnSpc>
                <a:spcPct val="100000"/>
              </a:lnSpc>
              <a:spcBef>
                <a:spcPts val="0"/>
              </a:spcBef>
              <a:spcAft>
                <a:spcPts val="0"/>
              </a:spcAft>
              <a:buNone/>
            </a:pPr>
            <a:r>
              <a:t/>
            </a:r>
            <a:endParaRPr b="1" sz="2400">
              <a:solidFill>
                <a:schemeClr val="dk1"/>
              </a:solidFill>
              <a:latin typeface="Lato"/>
              <a:ea typeface="Lato"/>
              <a:cs typeface="Lato"/>
              <a:sym typeface="Lato"/>
            </a:endParaRPr>
          </a:p>
          <a:p>
            <a:pPr lvl="0" rtl="0" algn="ctr">
              <a:lnSpc>
                <a:spcPct val="100000"/>
              </a:lnSpc>
              <a:spcBef>
                <a:spcPts val="0"/>
              </a:spcBef>
              <a:spcAft>
                <a:spcPts val="0"/>
              </a:spcAft>
              <a:buNone/>
            </a:pPr>
            <a:r>
              <a:rPr b="1" lang="en" sz="2400">
                <a:solidFill>
                  <a:schemeClr val="dk1"/>
                </a:solidFill>
                <a:latin typeface="Lato"/>
                <a:ea typeface="Lato"/>
                <a:cs typeface="Lato"/>
                <a:sym typeface="Lato"/>
              </a:rPr>
              <a:t>No need to keep the phone in a constant position / orientation</a:t>
            </a:r>
          </a:p>
          <a:p>
            <a:pPr lvl="0" rtl="0" algn="ctr">
              <a:lnSpc>
                <a:spcPct val="100000"/>
              </a:lnSpc>
              <a:spcBef>
                <a:spcPts val="0"/>
              </a:spcBef>
              <a:spcAft>
                <a:spcPts val="0"/>
              </a:spcAft>
              <a:buNone/>
            </a:pPr>
            <a:r>
              <a:t/>
            </a:r>
            <a:endParaRPr b="1" sz="2400">
              <a:solidFill>
                <a:schemeClr val="dk1"/>
              </a:solidFill>
              <a:latin typeface="Lato"/>
              <a:ea typeface="Lato"/>
              <a:cs typeface="Lato"/>
              <a:sym typeface="Lato"/>
            </a:endParaRPr>
          </a:p>
          <a:p>
            <a:pPr lvl="0" rtl="0" algn="ctr">
              <a:lnSpc>
                <a:spcPct val="100000"/>
              </a:lnSpc>
              <a:spcBef>
                <a:spcPts val="0"/>
              </a:spcBef>
              <a:spcAft>
                <a:spcPts val="0"/>
              </a:spcAft>
              <a:buNone/>
            </a:pPr>
            <a:r>
              <a:rPr b="1" lang="en" sz="2400">
                <a:solidFill>
                  <a:schemeClr val="dk1"/>
                </a:solidFill>
                <a:latin typeface="Lato"/>
                <a:ea typeface="Lato"/>
                <a:cs typeface="Lato"/>
                <a:sym typeface="Lato"/>
              </a:rPr>
              <a:t>Takes into effect changes due to things like people playing games, etc. on the phone</a:t>
            </a:r>
          </a:p>
        </p:txBody>
      </p:sp>
      <p:sp>
        <p:nvSpPr>
          <p:cNvPr id="374" name="Shape 3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RISKCOG</a:t>
            </a:r>
          </a:p>
        </p:txBody>
      </p:sp>
      <p:sp>
        <p:nvSpPr>
          <p:cNvPr id="380" name="Shape 38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latin typeface="Lato"/>
                <a:ea typeface="Lato"/>
                <a:cs typeface="Lato"/>
                <a:sym typeface="Lato"/>
              </a:rPr>
              <a:t>GOALS</a:t>
            </a:r>
          </a:p>
        </p:txBody>
      </p:sp>
      <p:sp>
        <p:nvSpPr>
          <p:cNvPr id="386" name="Shape 386"/>
          <p:cNvSpPr txBox="1"/>
          <p:nvPr>
            <p:ph idx="1" type="body"/>
          </p:nvPr>
        </p:nvSpPr>
        <p:spPr>
          <a:xfrm>
            <a:off x="311700" y="1463450"/>
            <a:ext cx="8520600" cy="3105300"/>
          </a:xfrm>
          <a:prstGeom prst="rect">
            <a:avLst/>
          </a:prstGeom>
        </p:spPr>
        <p:txBody>
          <a:bodyPr anchorCtr="0" anchor="t" bIns="91425" lIns="91425" rIns="91425" tIns="91425">
            <a:noAutofit/>
          </a:bodyPr>
          <a:lstStyle/>
          <a:p>
            <a:pPr indent="-381000" lvl="0" marL="457200">
              <a:spcBef>
                <a:spcPts val="800"/>
              </a:spcBef>
              <a:spcAft>
                <a:spcPts val="0"/>
              </a:spcAft>
              <a:buClr>
                <a:schemeClr val="dk1"/>
              </a:buClr>
              <a:buSzPct val="100000"/>
              <a:buFont typeface="Lato"/>
              <a:buChar char="●"/>
            </a:pPr>
            <a:r>
              <a:rPr lang="en" sz="2400">
                <a:solidFill>
                  <a:schemeClr val="dk1"/>
                </a:solidFill>
                <a:latin typeface="Lato"/>
                <a:ea typeface="Lato"/>
                <a:cs typeface="Lato"/>
                <a:sym typeface="Lato"/>
              </a:rPr>
              <a:t>L</a:t>
            </a:r>
            <a:r>
              <a:rPr b="1" i="1" lang="en" sz="2400">
                <a:solidFill>
                  <a:schemeClr val="dk1"/>
                </a:solidFill>
                <a:latin typeface="Lato"/>
                <a:ea typeface="Lato"/>
                <a:cs typeface="Lato"/>
                <a:sym typeface="Lato"/>
              </a:rPr>
              <a:t>earning-based mechanism</a:t>
            </a:r>
            <a:r>
              <a:rPr lang="en" sz="2400">
                <a:solidFill>
                  <a:schemeClr val="dk1"/>
                </a:solidFill>
                <a:latin typeface="Lato"/>
                <a:ea typeface="Lato"/>
                <a:cs typeface="Lato"/>
                <a:sym typeface="Lato"/>
              </a:rPr>
              <a:t> for user fraud detection</a:t>
            </a:r>
          </a:p>
          <a:p>
            <a:pPr indent="-381000" lvl="0" marL="457200">
              <a:spcBef>
                <a:spcPts val="700"/>
              </a:spcBef>
              <a:spcAft>
                <a:spcPts val="0"/>
              </a:spcAft>
              <a:buClr>
                <a:schemeClr val="dk1"/>
              </a:buClr>
              <a:buSzPct val="100000"/>
              <a:buFont typeface="Lato"/>
            </a:pPr>
            <a:r>
              <a:rPr b="1" i="1" lang="en" sz="2400">
                <a:solidFill>
                  <a:schemeClr val="dk1"/>
                </a:solidFill>
                <a:latin typeface="Lato"/>
                <a:ea typeface="Lato"/>
                <a:cs typeface="Lato"/>
                <a:sym typeface="Lato"/>
              </a:rPr>
              <a:t>Least user privacy required</a:t>
            </a:r>
            <a:r>
              <a:rPr lang="en" sz="2400">
                <a:solidFill>
                  <a:schemeClr val="dk1"/>
                </a:solidFill>
                <a:latin typeface="Lato"/>
                <a:ea typeface="Lato"/>
                <a:cs typeface="Lato"/>
                <a:sym typeface="Lato"/>
              </a:rPr>
              <a:t>, high detection accuracy</a:t>
            </a:r>
          </a:p>
          <a:p>
            <a:pPr indent="-381000" lvl="0" marL="457200" rtl="0">
              <a:spcBef>
                <a:spcPts val="700"/>
              </a:spcBef>
              <a:spcAft>
                <a:spcPts val="0"/>
              </a:spcAft>
              <a:buClr>
                <a:schemeClr val="dk1"/>
              </a:buClr>
              <a:buSzPct val="100000"/>
              <a:buFont typeface="Lato"/>
            </a:pPr>
            <a:r>
              <a:rPr b="1" i="1" lang="en" sz="2400">
                <a:solidFill>
                  <a:schemeClr val="dk1"/>
                </a:solidFill>
                <a:latin typeface="Lato"/>
                <a:ea typeface="Lato"/>
                <a:cs typeface="Lato"/>
                <a:sym typeface="Lato"/>
              </a:rPr>
              <a:t>Device-level approach</a:t>
            </a:r>
          </a:p>
          <a:p>
            <a:pPr indent="-381000" lvl="0" marL="457200" rtl="0">
              <a:spcBef>
                <a:spcPts val="700"/>
              </a:spcBef>
              <a:spcAft>
                <a:spcPts val="0"/>
              </a:spcAft>
              <a:buClr>
                <a:schemeClr val="dk1"/>
              </a:buClr>
              <a:buSzPct val="100000"/>
              <a:buFont typeface="Lato"/>
            </a:pPr>
            <a:r>
              <a:rPr lang="en" sz="2400">
                <a:solidFill>
                  <a:schemeClr val="dk1"/>
                </a:solidFill>
                <a:latin typeface="Lato"/>
                <a:ea typeface="Lato"/>
                <a:cs typeface="Lato"/>
                <a:sym typeface="Lato"/>
              </a:rPr>
              <a:t>Robust, </a:t>
            </a:r>
            <a:r>
              <a:rPr b="1" i="1" lang="en" sz="2400">
                <a:solidFill>
                  <a:schemeClr val="dk1"/>
                </a:solidFill>
                <a:latin typeface="Lato"/>
                <a:ea typeface="Lato"/>
                <a:cs typeface="Lato"/>
                <a:sym typeface="Lato"/>
              </a:rPr>
              <a:t>hard to evade</a:t>
            </a:r>
          </a:p>
          <a:p>
            <a:pPr lvl="0">
              <a:spcBef>
                <a:spcPts val="0"/>
              </a:spcBef>
              <a:buNone/>
            </a:pPr>
            <a:r>
              <a:t/>
            </a:r>
            <a:endParaRPr sz="2400">
              <a:latin typeface="Lato"/>
              <a:ea typeface="Lato"/>
              <a:cs typeface="Lato"/>
              <a:sym typeface="Lato"/>
            </a:endParaRPr>
          </a:p>
        </p:txBody>
      </p:sp>
      <p:sp>
        <p:nvSpPr>
          <p:cNvPr id="387" name="Shape 38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pic>
        <p:nvPicPr>
          <p:cNvPr descr="Untitled.png" id="392" name="Shape 392"/>
          <p:cNvPicPr preferRelativeResize="0"/>
          <p:nvPr/>
        </p:nvPicPr>
        <p:blipFill>
          <a:blip r:embed="rId3">
            <a:alphaModFix/>
          </a:blip>
          <a:stretch>
            <a:fillRect/>
          </a:stretch>
        </p:blipFill>
        <p:spPr>
          <a:xfrm>
            <a:off x="1148300" y="812025"/>
            <a:ext cx="9382124" cy="5277449"/>
          </a:xfrm>
          <a:prstGeom prst="rect">
            <a:avLst/>
          </a:prstGeom>
          <a:noFill/>
          <a:ln>
            <a:noFill/>
          </a:ln>
        </p:spPr>
      </p:pic>
      <p:sp>
        <p:nvSpPr>
          <p:cNvPr id="393" name="Shape 39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pic>
        <p:nvPicPr>
          <p:cNvPr id="398" name="Shape 398"/>
          <p:cNvPicPr preferRelativeResize="0"/>
          <p:nvPr/>
        </p:nvPicPr>
        <p:blipFill>
          <a:blip r:embed="rId3">
            <a:alphaModFix/>
          </a:blip>
          <a:stretch>
            <a:fillRect/>
          </a:stretch>
        </p:blipFill>
        <p:spPr>
          <a:xfrm>
            <a:off x="1976875" y="163175"/>
            <a:ext cx="5962650" cy="3943350"/>
          </a:xfrm>
          <a:prstGeom prst="rect">
            <a:avLst/>
          </a:prstGeom>
          <a:noFill/>
          <a:ln>
            <a:noFill/>
          </a:ln>
        </p:spPr>
      </p:pic>
      <p:pic>
        <p:nvPicPr>
          <p:cNvPr id="399" name="Shape 399"/>
          <p:cNvPicPr preferRelativeResize="0"/>
          <p:nvPr/>
        </p:nvPicPr>
        <p:blipFill>
          <a:blip r:embed="rId4">
            <a:alphaModFix/>
          </a:blip>
          <a:stretch>
            <a:fillRect/>
          </a:stretch>
        </p:blipFill>
        <p:spPr>
          <a:xfrm>
            <a:off x="2192800" y="4190025"/>
            <a:ext cx="819224" cy="819224"/>
          </a:xfrm>
          <a:prstGeom prst="rect">
            <a:avLst/>
          </a:prstGeom>
          <a:noFill/>
          <a:ln>
            <a:noFill/>
          </a:ln>
        </p:spPr>
      </p:pic>
      <p:pic>
        <p:nvPicPr>
          <p:cNvPr id="400" name="Shape 400"/>
          <p:cNvPicPr preferRelativeResize="0"/>
          <p:nvPr/>
        </p:nvPicPr>
        <p:blipFill>
          <a:blip r:embed="rId5">
            <a:alphaModFix/>
          </a:blip>
          <a:stretch>
            <a:fillRect/>
          </a:stretch>
        </p:blipFill>
        <p:spPr>
          <a:xfrm>
            <a:off x="6162949" y="4154950"/>
            <a:ext cx="889374" cy="889374"/>
          </a:xfrm>
          <a:prstGeom prst="rect">
            <a:avLst/>
          </a:prstGeom>
          <a:noFill/>
          <a:ln>
            <a:noFill/>
          </a:ln>
        </p:spPr>
      </p:pic>
      <p:sp>
        <p:nvSpPr>
          <p:cNvPr id="401" name="Shape 40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x="0" y="0"/>
          <a:ext cx="0" cy="0"/>
          <a:chOff x="0" y="0"/>
          <a:chExt cx="0" cy="0"/>
        </a:xfrm>
      </p:grpSpPr>
      <p:sp>
        <p:nvSpPr>
          <p:cNvPr id="406" name="Shape 40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CHALLENGES WITH EXISTING TECHNIQUES</a:t>
            </a:r>
          </a:p>
        </p:txBody>
      </p:sp>
      <p:sp>
        <p:nvSpPr>
          <p:cNvPr id="407" name="Shape 407"/>
          <p:cNvSpPr txBox="1"/>
          <p:nvPr>
            <p:ph idx="1" type="body"/>
          </p:nvPr>
        </p:nvSpPr>
        <p:spPr>
          <a:xfrm>
            <a:off x="311700" y="1470400"/>
            <a:ext cx="8520600" cy="32994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Compromises </a:t>
            </a:r>
            <a:r>
              <a:rPr b="1" i="1" lang="en" sz="2400">
                <a:solidFill>
                  <a:schemeClr val="dk1"/>
                </a:solidFill>
                <a:latin typeface="Lato"/>
                <a:ea typeface="Lato"/>
                <a:cs typeface="Lato"/>
                <a:sym typeface="Lato"/>
              </a:rPr>
              <a:t>user privacy</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Detection</a:t>
            </a:r>
            <a:r>
              <a:rPr lang="en" sz="2400">
                <a:solidFill>
                  <a:schemeClr val="dk1"/>
                </a:solidFill>
                <a:latin typeface="Lato"/>
                <a:ea typeface="Lato"/>
                <a:cs typeface="Lato"/>
                <a:sym typeface="Lato"/>
              </a:rPr>
              <a:t> / identification is </a:t>
            </a:r>
            <a:r>
              <a:rPr b="1" i="1" lang="en" sz="2400">
                <a:solidFill>
                  <a:schemeClr val="dk1"/>
                </a:solidFill>
                <a:latin typeface="Lato"/>
                <a:ea typeface="Lato"/>
                <a:cs typeface="Lato"/>
                <a:sym typeface="Lato"/>
              </a:rPr>
              <a:t>app level</a:t>
            </a:r>
            <a:r>
              <a:rPr lang="en" sz="2400">
                <a:solidFill>
                  <a:schemeClr val="dk1"/>
                </a:solidFill>
                <a:latin typeface="Lato"/>
                <a:ea typeface="Lato"/>
                <a:cs typeface="Lato"/>
                <a:sym typeface="Lato"/>
              </a:rPr>
              <a:t> </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Each app has its </a:t>
            </a:r>
            <a:r>
              <a:rPr b="1" i="1" lang="en" sz="2400">
                <a:solidFill>
                  <a:schemeClr val="dk1"/>
                </a:solidFill>
                <a:latin typeface="Lato"/>
                <a:ea typeface="Lato"/>
                <a:cs typeface="Lato"/>
                <a:sym typeface="Lato"/>
              </a:rPr>
              <a:t>own data collection channel</a:t>
            </a:r>
            <a:r>
              <a:rPr lang="en" sz="2400">
                <a:solidFill>
                  <a:schemeClr val="dk1"/>
                </a:solidFill>
                <a:latin typeface="Lato"/>
                <a:ea typeface="Lato"/>
                <a:cs typeface="Lato"/>
                <a:sym typeface="Lato"/>
              </a:rPr>
              <a:t> individually </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Requires the user to </a:t>
            </a:r>
            <a:r>
              <a:rPr b="1" i="1" lang="en" sz="2400">
                <a:solidFill>
                  <a:schemeClr val="dk1"/>
                </a:solidFill>
                <a:latin typeface="Lato"/>
                <a:ea typeface="Lato"/>
                <a:cs typeface="Lato"/>
                <a:sym typeface="Lato"/>
              </a:rPr>
              <a:t>move</a:t>
            </a:r>
            <a:r>
              <a:rPr lang="en" sz="2400">
                <a:solidFill>
                  <a:schemeClr val="dk1"/>
                </a:solidFill>
                <a:latin typeface="Lato"/>
                <a:ea typeface="Lato"/>
                <a:cs typeface="Lato"/>
                <a:sym typeface="Lato"/>
              </a:rPr>
              <a:t> or place the mobile in </a:t>
            </a:r>
            <a:r>
              <a:rPr b="1" i="1" lang="en" sz="2400">
                <a:solidFill>
                  <a:schemeClr val="dk1"/>
                </a:solidFill>
                <a:latin typeface="Lato"/>
                <a:ea typeface="Lato"/>
                <a:cs typeface="Lato"/>
                <a:sym typeface="Lato"/>
              </a:rPr>
              <a:t>specific location</a:t>
            </a:r>
            <a:r>
              <a:rPr lang="en" sz="2400">
                <a:solidFill>
                  <a:schemeClr val="dk1"/>
                </a:solidFill>
                <a:latin typeface="Lato"/>
                <a:ea typeface="Lato"/>
                <a:cs typeface="Lato"/>
                <a:sym typeface="Lato"/>
              </a:rPr>
              <a:t> of the body.</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408" name="Shape 40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graphicFrame>
        <p:nvGraphicFramePr>
          <p:cNvPr id="82" name="Shape 82"/>
          <p:cNvGraphicFramePr/>
          <p:nvPr/>
        </p:nvGraphicFramePr>
        <p:xfrm>
          <a:off x="2147675" y="1655475"/>
          <a:ext cx="3000000" cy="3000000"/>
        </p:xfrm>
        <a:graphic>
          <a:graphicData uri="http://schemas.openxmlformats.org/drawingml/2006/table">
            <a:tbl>
              <a:tblPr>
                <a:noFill/>
                <a:tableStyleId>{44B25711-90F7-4FC0-A8F7-5E85A73AEE3C}</a:tableStyleId>
              </a:tblPr>
              <a:tblGrid>
                <a:gridCol w="1197500"/>
                <a:gridCol w="3651150"/>
              </a:tblGrid>
              <a:tr h="381000">
                <a:tc>
                  <a:txBody>
                    <a:bodyPr>
                      <a:noAutofit/>
                    </a:bodyPr>
                    <a:lstStyle/>
                    <a:p>
                      <a:pPr lvl="0">
                        <a:spcBef>
                          <a:spcPts val="0"/>
                        </a:spcBef>
                        <a:buClr>
                          <a:schemeClr val="dk1"/>
                        </a:buClr>
                        <a:buSzPct val="25000"/>
                        <a:buFont typeface="Arial"/>
                        <a:buNone/>
                      </a:pPr>
                      <a:r>
                        <a:rPr b="1" lang="en" sz="4800">
                          <a:solidFill>
                            <a:schemeClr val="dk1"/>
                          </a:solidFill>
                          <a:latin typeface="Lato"/>
                          <a:ea typeface="Lato"/>
                          <a:cs typeface="Lato"/>
                          <a:sym typeface="Lato"/>
                        </a:rPr>
                        <a:t>92</a:t>
                      </a:r>
                      <a:r>
                        <a:rPr b="1" lang="en" sz="3000">
                          <a:solidFill>
                            <a:schemeClr val="dk1"/>
                          </a:solidFill>
                          <a:latin typeface="Lato"/>
                          <a:ea typeface="Lato"/>
                          <a:cs typeface="Lato"/>
                          <a:sym typeface="Lato"/>
                        </a:rPr>
                        <a:t>% </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spcBef>
                          <a:spcPts val="0"/>
                        </a:spcBef>
                        <a:buNone/>
                      </a:pPr>
                      <a:br>
                        <a:rPr b="1" lang="en" sz="1800">
                          <a:latin typeface="Lato"/>
                          <a:ea typeface="Lato"/>
                          <a:cs typeface="Lato"/>
                          <a:sym typeface="Lato"/>
                        </a:rPr>
                      </a:br>
                      <a:r>
                        <a:rPr b="1" lang="en" sz="1800">
                          <a:latin typeface="Lato"/>
                          <a:ea typeface="Lato"/>
                          <a:cs typeface="Lato"/>
                          <a:sym typeface="Lato"/>
                        </a:rPr>
                        <a:t>US Adults have cellphones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81000">
                <a:tc>
                  <a:txBody>
                    <a:bodyPr>
                      <a:noAutofit/>
                    </a:bodyPr>
                    <a:lstStyle/>
                    <a:p>
                      <a:pPr lvl="0">
                        <a:spcBef>
                          <a:spcPts val="0"/>
                        </a:spcBef>
                        <a:buClr>
                          <a:schemeClr val="dk1"/>
                        </a:buClr>
                        <a:buSzPct val="25000"/>
                        <a:buFont typeface="Arial"/>
                        <a:buNone/>
                      </a:pPr>
                      <a:r>
                        <a:rPr b="1" lang="en" sz="4800">
                          <a:solidFill>
                            <a:schemeClr val="dk1"/>
                          </a:solidFill>
                          <a:latin typeface="Lato"/>
                          <a:ea typeface="Lato"/>
                          <a:cs typeface="Lato"/>
                          <a:sym typeface="Lato"/>
                        </a:rPr>
                        <a:t>68</a:t>
                      </a:r>
                      <a:r>
                        <a:rPr b="1" lang="en" sz="3000">
                          <a:solidFill>
                            <a:schemeClr val="dk1"/>
                          </a:solidFill>
                          <a:latin typeface="Lato"/>
                          <a:ea typeface="Lato"/>
                          <a:cs typeface="Lato"/>
                          <a:sym typeface="Lato"/>
                        </a:rPr>
                        <a:t>% </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spcBef>
                          <a:spcPts val="0"/>
                        </a:spcBef>
                        <a:buNone/>
                      </a:pPr>
                      <a:r>
                        <a:t/>
                      </a:r>
                      <a:endParaRPr b="1" sz="1800"/>
                    </a:p>
                    <a:p>
                      <a:pPr lvl="0">
                        <a:spcBef>
                          <a:spcPts val="0"/>
                        </a:spcBef>
                        <a:buNone/>
                      </a:pPr>
                      <a:r>
                        <a:rPr b="1" lang="en" sz="1800"/>
                        <a:t>US Adults have smartphones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83" name="Shape 83"/>
          <p:cNvSpPr txBox="1"/>
          <p:nvPr/>
        </p:nvSpPr>
        <p:spPr>
          <a:xfrm>
            <a:off x="1078650" y="4684250"/>
            <a:ext cx="6986700" cy="348900"/>
          </a:xfrm>
          <a:prstGeom prst="rect">
            <a:avLst/>
          </a:prstGeom>
          <a:noFill/>
          <a:ln>
            <a:noFill/>
          </a:ln>
        </p:spPr>
        <p:txBody>
          <a:bodyPr anchorCtr="0" anchor="t" bIns="91425" lIns="91425" rIns="91425" tIns="91425">
            <a:noAutofit/>
          </a:bodyPr>
          <a:lstStyle/>
          <a:p>
            <a:pPr lvl="0" algn="ctr">
              <a:spcBef>
                <a:spcPts val="0"/>
              </a:spcBef>
              <a:buNone/>
            </a:pPr>
            <a:r>
              <a:rPr lang="en" sz="900">
                <a:latin typeface="Lato"/>
                <a:ea typeface="Lato"/>
                <a:cs typeface="Lato"/>
                <a:sym typeface="Lato"/>
              </a:rPr>
              <a:t>Source: http://www.pewinternet.org/2015/08/26/americans-views-on-mobile-etiquette/</a:t>
            </a:r>
          </a:p>
        </p:txBody>
      </p:sp>
      <p:sp>
        <p:nvSpPr>
          <p:cNvPr id="84" name="Shape 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sp>
        <p:nvSpPr>
          <p:cNvPr id="413" name="Shape 413"/>
          <p:cNvSpPr txBox="1"/>
          <p:nvPr>
            <p:ph type="title"/>
          </p:nvPr>
        </p:nvSpPr>
        <p:spPr>
          <a:xfrm>
            <a:off x="311700" y="2285400"/>
            <a:ext cx="8520600" cy="572700"/>
          </a:xfrm>
          <a:prstGeom prst="rect">
            <a:avLst/>
          </a:prstGeom>
        </p:spPr>
        <p:txBody>
          <a:bodyPr anchorCtr="0" anchor="t" bIns="91425" lIns="91425" rIns="91425" tIns="91425">
            <a:noAutofit/>
          </a:bodyPr>
          <a:lstStyle/>
          <a:p>
            <a:pPr lvl="0" rtl="0" algn="ctr">
              <a:spcBef>
                <a:spcPts val="0"/>
              </a:spcBef>
              <a:buNone/>
            </a:pPr>
            <a:r>
              <a:rPr b="1" lang="en" sz="3000">
                <a:latin typeface="Lato"/>
                <a:ea typeface="Lato"/>
                <a:cs typeface="Lato"/>
                <a:sym typeface="Lato"/>
              </a:rPr>
              <a:t>BUT, USER IDENTIFICATION WITH </a:t>
            </a:r>
          </a:p>
          <a:p>
            <a:pPr lvl="0" rtl="0" algn="ctr">
              <a:spcBef>
                <a:spcPts val="0"/>
              </a:spcBef>
              <a:buNone/>
            </a:pPr>
            <a:r>
              <a:rPr b="1" lang="en" sz="3000">
                <a:latin typeface="Lato"/>
                <a:ea typeface="Lato"/>
                <a:cs typeface="Lato"/>
                <a:sym typeface="Lato"/>
              </a:rPr>
              <a:t>JUST MOTION SENSORS HAS ITS </a:t>
            </a:r>
          </a:p>
          <a:p>
            <a:pPr lvl="0" rtl="0" algn="ctr">
              <a:spcBef>
                <a:spcPts val="0"/>
              </a:spcBef>
              <a:buNone/>
            </a:pPr>
            <a:r>
              <a:rPr b="1" lang="en" sz="3000">
                <a:latin typeface="Lato"/>
                <a:ea typeface="Lato"/>
                <a:cs typeface="Lato"/>
                <a:sym typeface="Lato"/>
              </a:rPr>
              <a:t>OWN SET OF CHALLENGES</a:t>
            </a:r>
          </a:p>
        </p:txBody>
      </p:sp>
      <p:sp>
        <p:nvSpPr>
          <p:cNvPr id="414" name="Shape 4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CHALLENGES </a:t>
            </a:r>
          </a:p>
        </p:txBody>
      </p:sp>
      <p:sp>
        <p:nvSpPr>
          <p:cNvPr id="420" name="Shape 420"/>
          <p:cNvSpPr txBox="1"/>
          <p:nvPr>
            <p:ph idx="1" type="body"/>
          </p:nvPr>
        </p:nvSpPr>
        <p:spPr>
          <a:xfrm>
            <a:off x="311700" y="1241925"/>
            <a:ext cx="8520600" cy="35280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Lack of features</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Data availability &amp; Dynamic Device placement</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Noise surrounding</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Imbalanced dataset</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Unlabeled data</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421" name="Shape 42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type="title"/>
          </p:nvPr>
        </p:nvSpPr>
        <p:spPr>
          <a:xfrm>
            <a:off x="311700" y="274925"/>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LACK OF FEATURES</a:t>
            </a:r>
          </a:p>
        </p:txBody>
      </p:sp>
      <p:sp>
        <p:nvSpPr>
          <p:cNvPr id="427" name="Shape 427"/>
          <p:cNvSpPr txBox="1"/>
          <p:nvPr>
            <p:ph idx="1" type="body"/>
          </p:nvPr>
        </p:nvSpPr>
        <p:spPr>
          <a:xfrm>
            <a:off x="311700" y="847625"/>
            <a:ext cx="8520600" cy="15210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Only basic sensors</a:t>
            </a:r>
            <a:r>
              <a:rPr lang="en" sz="2400">
                <a:solidFill>
                  <a:schemeClr val="dk1"/>
                </a:solidFill>
                <a:latin typeface="Lato"/>
                <a:ea typeface="Lato"/>
                <a:cs typeface="Lato"/>
                <a:sym typeface="Lato"/>
              </a:rPr>
              <a:t> (acceleration and gyroscope sensor)</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Extracting features with </a:t>
            </a:r>
            <a:r>
              <a:rPr b="1" i="1" lang="en" sz="2400">
                <a:solidFill>
                  <a:schemeClr val="dk1"/>
                </a:solidFill>
                <a:latin typeface="Lato"/>
                <a:ea typeface="Lato"/>
                <a:cs typeface="Lato"/>
                <a:sym typeface="Lato"/>
              </a:rPr>
              <a:t>just 6 sensor readings</a:t>
            </a:r>
            <a:r>
              <a:rPr lang="en" sz="2400">
                <a:solidFill>
                  <a:schemeClr val="dk1"/>
                </a:solidFill>
                <a:latin typeface="Lato"/>
                <a:ea typeface="Lato"/>
                <a:cs typeface="Lato"/>
                <a:sym typeface="Lato"/>
              </a:rPr>
              <a:t> is hard</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pic>
        <p:nvPicPr>
          <p:cNvPr descr="2016-09-26-011114_1366x768_scrot.png" id="428" name="Shape 428"/>
          <p:cNvPicPr preferRelativeResize="0"/>
          <p:nvPr/>
        </p:nvPicPr>
        <p:blipFill rotWithShape="1">
          <a:blip r:embed="rId3">
            <a:alphaModFix/>
          </a:blip>
          <a:srcRect b="5539" l="15147" r="28121" t="18570"/>
          <a:stretch/>
        </p:blipFill>
        <p:spPr>
          <a:xfrm>
            <a:off x="2280550" y="1846522"/>
            <a:ext cx="4075901" cy="3065550"/>
          </a:xfrm>
          <a:prstGeom prst="rect">
            <a:avLst/>
          </a:prstGeom>
          <a:noFill/>
          <a:ln>
            <a:noFill/>
          </a:ln>
        </p:spPr>
      </p:pic>
      <p:sp>
        <p:nvSpPr>
          <p:cNvPr id="429" name="Shape 4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3" name="Shape 433"/>
        <p:cNvGrpSpPr/>
        <p:nvPr/>
      </p:nvGrpSpPr>
      <p:grpSpPr>
        <a:xfrm>
          <a:off x="0" y="0"/>
          <a:ext cx="0" cy="0"/>
          <a:chOff x="0" y="0"/>
          <a:chExt cx="0" cy="0"/>
        </a:xfrm>
      </p:grpSpPr>
      <p:sp>
        <p:nvSpPr>
          <p:cNvPr id="434" name="Shape 434"/>
          <p:cNvSpPr txBox="1"/>
          <p:nvPr>
            <p:ph type="title"/>
          </p:nvPr>
        </p:nvSpPr>
        <p:spPr>
          <a:xfrm>
            <a:off x="311700" y="274925"/>
            <a:ext cx="8520600" cy="5727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b="1" lang="en" sz="3000">
                <a:latin typeface="Lato"/>
                <a:ea typeface="Lato"/>
                <a:cs typeface="Lato"/>
                <a:sym typeface="Lato"/>
              </a:rPr>
              <a:t>DATA AVAILABILITY &amp; DYN. PLACEMENT</a:t>
            </a:r>
          </a:p>
          <a:p>
            <a:pPr lvl="0" rtl="0">
              <a:spcBef>
                <a:spcPts val="0"/>
              </a:spcBef>
              <a:buNone/>
            </a:pPr>
            <a:r>
              <a:t/>
            </a:r>
            <a:endParaRPr b="1" sz="3000">
              <a:latin typeface="Lato"/>
              <a:ea typeface="Lato"/>
              <a:cs typeface="Lato"/>
              <a:sym typeface="Lato"/>
            </a:endParaRPr>
          </a:p>
        </p:txBody>
      </p:sp>
      <p:sp>
        <p:nvSpPr>
          <p:cNvPr id="435" name="Shape 435"/>
          <p:cNvSpPr txBox="1"/>
          <p:nvPr>
            <p:ph idx="1" type="body"/>
          </p:nvPr>
        </p:nvSpPr>
        <p:spPr>
          <a:xfrm>
            <a:off x="311700" y="1101175"/>
            <a:ext cx="8520600" cy="37461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Different users, different ways of handling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a:t>
            </a:r>
            <a:r>
              <a:rPr b="1" i="1" lang="en" sz="2400">
                <a:solidFill>
                  <a:schemeClr val="dk1"/>
                </a:solidFill>
                <a:latin typeface="Lato"/>
                <a:ea typeface="Lato"/>
                <a:cs typeface="Lato"/>
                <a:sym typeface="Lato"/>
              </a:rPr>
              <a:t>activity detection should be done</a:t>
            </a:r>
            <a:r>
              <a:rPr lang="en" sz="2400">
                <a:solidFill>
                  <a:schemeClr val="dk1"/>
                </a:solidFill>
                <a:latin typeface="Lato"/>
                <a:ea typeface="Lato"/>
                <a:cs typeface="Lato"/>
                <a:sym typeface="Lato"/>
              </a:rPr>
              <a:t>)</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Some people have limited motion while others walk, run, cycle.</a:t>
            </a:r>
            <a:r>
              <a:rPr i="1" lang="en" sz="2400">
                <a:solidFill>
                  <a:schemeClr val="dk1"/>
                </a:solidFill>
                <a:latin typeface="Lato"/>
                <a:ea typeface="Lato"/>
                <a:cs typeface="Lato"/>
                <a:sym typeface="Lato"/>
              </a:rPr>
              <a:t> </a:t>
            </a:r>
            <a:r>
              <a:rPr b="1" i="1" lang="en" sz="2400">
                <a:solidFill>
                  <a:schemeClr val="dk1"/>
                </a:solidFill>
                <a:latin typeface="Lato"/>
                <a:ea typeface="Lato"/>
                <a:cs typeface="Lato"/>
                <a:sym typeface="Lato"/>
              </a:rPr>
              <a:t>Period data collection needed.</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Some people </a:t>
            </a:r>
            <a:r>
              <a:rPr b="1" i="1" lang="en" sz="2400">
                <a:solidFill>
                  <a:schemeClr val="dk1"/>
                </a:solidFill>
                <a:latin typeface="Lato"/>
                <a:ea typeface="Lato"/>
                <a:cs typeface="Lato"/>
                <a:sym typeface="Lato"/>
              </a:rPr>
              <a:t>keep the phone in a stationary</a:t>
            </a:r>
            <a:r>
              <a:rPr lang="en" sz="2400">
                <a:solidFill>
                  <a:schemeClr val="dk1"/>
                </a:solidFill>
                <a:latin typeface="Lato"/>
                <a:ea typeface="Lato"/>
                <a:cs typeface="Lato"/>
                <a:sym typeface="Lato"/>
              </a:rPr>
              <a:t> place all day</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a:t>
            </a:r>
            <a:r>
              <a:rPr b="1" i="1" lang="en" sz="2400">
                <a:solidFill>
                  <a:schemeClr val="dk1"/>
                </a:solidFill>
                <a:latin typeface="Lato"/>
                <a:ea typeface="Lato"/>
                <a:cs typeface="Lato"/>
                <a:sym typeface="Lato"/>
              </a:rPr>
              <a:t>position in which the phone is generally kept</a:t>
            </a:r>
            <a:r>
              <a:rPr lang="en" sz="2400">
                <a:solidFill>
                  <a:schemeClr val="dk1"/>
                </a:solidFill>
                <a:latin typeface="Lato"/>
                <a:ea typeface="Lato"/>
                <a:cs typeface="Lato"/>
                <a:sym typeface="Lato"/>
              </a:rPr>
              <a:t>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(trouser pockets, jacket, hand) </a:t>
            </a:r>
          </a:p>
        </p:txBody>
      </p:sp>
      <p:sp>
        <p:nvSpPr>
          <p:cNvPr id="436" name="Shape 4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nvSpPr>
        <p:spPr>
          <a:xfrm>
            <a:off x="311700" y="458575"/>
            <a:ext cx="8634900" cy="639600"/>
          </a:xfrm>
          <a:prstGeom prst="rect">
            <a:avLst/>
          </a:prstGeom>
          <a:noFill/>
          <a:ln>
            <a:noFill/>
          </a:ln>
        </p:spPr>
        <p:txBody>
          <a:bodyPr anchorCtr="0" anchor="ctr" bIns="91425" lIns="91425" rIns="91425" tIns="91425">
            <a:noAutofit/>
          </a:bodyPr>
          <a:lstStyle/>
          <a:p>
            <a:pPr lvl="0" rtl="0">
              <a:spcBef>
                <a:spcPts val="0"/>
              </a:spcBef>
              <a:buClr>
                <a:schemeClr val="dk1"/>
              </a:buClr>
              <a:buSzPct val="36666"/>
              <a:buFont typeface="Arial"/>
              <a:buNone/>
            </a:pPr>
            <a:r>
              <a:rPr b="1" lang="en" sz="3000">
                <a:solidFill>
                  <a:schemeClr val="dk1"/>
                </a:solidFill>
                <a:latin typeface="Lato"/>
                <a:ea typeface="Lato"/>
                <a:cs typeface="Lato"/>
                <a:sym typeface="Lato"/>
              </a:rPr>
              <a:t>NOISE SURROUNDING</a:t>
            </a:r>
          </a:p>
          <a:p>
            <a:pPr lvl="0" rtl="0">
              <a:spcBef>
                <a:spcPts val="0"/>
              </a:spcBef>
              <a:buClr>
                <a:schemeClr val="dk1"/>
              </a:buClr>
              <a:buFont typeface="Arial"/>
              <a:buNone/>
            </a:pPr>
            <a:r>
              <a:t/>
            </a:r>
            <a:endParaRPr b="1" sz="3000">
              <a:solidFill>
                <a:schemeClr val="dk1"/>
              </a:solidFill>
              <a:latin typeface="Lato"/>
              <a:ea typeface="Lato"/>
              <a:cs typeface="Lato"/>
              <a:sym typeface="Lato"/>
            </a:endParaRPr>
          </a:p>
        </p:txBody>
      </p:sp>
      <p:sp>
        <p:nvSpPr>
          <p:cNvPr id="442" name="Shape 442"/>
          <p:cNvSpPr txBox="1"/>
          <p:nvPr/>
        </p:nvSpPr>
        <p:spPr>
          <a:xfrm>
            <a:off x="311700" y="1209125"/>
            <a:ext cx="8713500" cy="1099800"/>
          </a:xfrm>
          <a:prstGeom prst="rect">
            <a:avLst/>
          </a:prstGeom>
          <a:noFill/>
          <a:ln>
            <a:noFill/>
          </a:ln>
        </p:spPr>
        <p:txBody>
          <a:bodyPr anchorCtr="0" anchor="ctr" bIns="91425" lIns="91425" rIns="91425" tIns="91425">
            <a:noAutofit/>
          </a:bodyPr>
          <a:lstStyle/>
          <a:p>
            <a:pPr indent="-381000" lvl="0" marL="457200" rtl="0">
              <a:lnSpc>
                <a:spcPct val="115000"/>
              </a:lnSpc>
              <a:spcBef>
                <a:spcPts val="700"/>
              </a:spcBef>
              <a:buClr>
                <a:schemeClr val="dk1"/>
              </a:buClr>
              <a:buSzPct val="100000"/>
              <a:buFont typeface="Lato"/>
              <a:buChar char="●"/>
            </a:pPr>
            <a:r>
              <a:rPr lang="en" sz="2400">
                <a:solidFill>
                  <a:schemeClr val="dk1"/>
                </a:solidFill>
                <a:latin typeface="Lato"/>
                <a:ea typeface="Lato"/>
                <a:cs typeface="Lato"/>
                <a:sym typeface="Lato"/>
              </a:rPr>
              <a:t>Calibrating sensor data based on </a:t>
            </a:r>
            <a:r>
              <a:rPr b="1" i="1" lang="en" sz="2400">
                <a:solidFill>
                  <a:schemeClr val="dk1"/>
                </a:solidFill>
                <a:latin typeface="Lato"/>
                <a:ea typeface="Lato"/>
                <a:cs typeface="Lato"/>
                <a:sym typeface="Lato"/>
              </a:rPr>
              <a:t>gravity direction</a:t>
            </a:r>
          </a:p>
          <a:p>
            <a:pPr indent="-381000" lvl="0" marL="457200" rtl="0">
              <a:lnSpc>
                <a:spcPct val="115000"/>
              </a:lnSpc>
              <a:spcBef>
                <a:spcPts val="700"/>
              </a:spcBef>
              <a:buClr>
                <a:schemeClr val="dk1"/>
              </a:buClr>
              <a:buSzPct val="100000"/>
              <a:buFont typeface="Lato"/>
              <a:buChar char="●"/>
            </a:pPr>
            <a:r>
              <a:rPr lang="en" sz="2400">
                <a:solidFill>
                  <a:schemeClr val="dk1"/>
                </a:solidFill>
                <a:latin typeface="Lato"/>
                <a:ea typeface="Lato"/>
                <a:cs typeface="Lato"/>
                <a:sym typeface="Lato"/>
              </a:rPr>
              <a:t>Identifying user motion state: </a:t>
            </a:r>
            <a:r>
              <a:rPr b="1" i="1" lang="en" sz="2400">
                <a:solidFill>
                  <a:schemeClr val="dk1"/>
                </a:solidFill>
                <a:latin typeface="Lato"/>
                <a:ea typeface="Lato"/>
                <a:cs typeface="Lato"/>
                <a:sym typeface="Lato"/>
              </a:rPr>
              <a:t>steady or motion?</a:t>
            </a:r>
          </a:p>
          <a:p>
            <a:pPr lvl="0" rtl="0">
              <a:lnSpc>
                <a:spcPct val="138000"/>
              </a:lnSpc>
              <a:spcBef>
                <a:spcPts val="0"/>
              </a:spcBef>
              <a:buNone/>
            </a:pPr>
            <a:r>
              <a:t/>
            </a:r>
            <a:endParaRPr sz="2400">
              <a:solidFill>
                <a:schemeClr val="dk1"/>
              </a:solidFill>
              <a:latin typeface="Lato"/>
              <a:ea typeface="Lato"/>
              <a:cs typeface="Lato"/>
              <a:sym typeface="Lato"/>
            </a:endParaRPr>
          </a:p>
        </p:txBody>
      </p:sp>
      <p:sp>
        <p:nvSpPr>
          <p:cNvPr id="443" name="Shape 443"/>
          <p:cNvSpPr txBox="1"/>
          <p:nvPr>
            <p:ph type="title"/>
          </p:nvPr>
        </p:nvSpPr>
        <p:spPr>
          <a:xfrm>
            <a:off x="311700" y="2370162"/>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IMBALANCED DATA</a:t>
            </a:r>
          </a:p>
        </p:txBody>
      </p:sp>
      <p:sp>
        <p:nvSpPr>
          <p:cNvPr id="444" name="Shape 444"/>
          <p:cNvSpPr txBox="1"/>
          <p:nvPr>
            <p:ph idx="1" type="body"/>
          </p:nvPr>
        </p:nvSpPr>
        <p:spPr>
          <a:xfrm>
            <a:off x="311700" y="3090500"/>
            <a:ext cx="8520600" cy="15210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Lot of negative data points compared to positives</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a:t>
            </a:r>
            <a:r>
              <a:rPr b="1" i="1" lang="en" sz="2400">
                <a:solidFill>
                  <a:schemeClr val="dk1"/>
                </a:solidFill>
                <a:latin typeface="Lato"/>
                <a:ea typeface="Lato"/>
                <a:cs typeface="Lato"/>
                <a:sym typeface="Lato"/>
              </a:rPr>
              <a:t>random selection &amp; stratified sampling</a:t>
            </a:r>
            <a:r>
              <a:rPr lang="en" sz="2400">
                <a:solidFill>
                  <a:schemeClr val="dk1"/>
                </a:solidFill>
                <a:latin typeface="Lato"/>
                <a:ea typeface="Lato"/>
                <a:cs typeface="Lato"/>
                <a:sym typeface="Lato"/>
              </a:rPr>
              <a:t>)</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As </a:t>
            </a:r>
            <a:r>
              <a:rPr b="1" i="1" lang="en" sz="2400">
                <a:solidFill>
                  <a:schemeClr val="dk1"/>
                </a:solidFill>
                <a:latin typeface="Lato"/>
                <a:ea typeface="Lato"/>
                <a:cs typeface="Lato"/>
                <a:sym typeface="Lato"/>
              </a:rPr>
              <a:t>more and more users are added</a:t>
            </a:r>
            <a:r>
              <a:rPr lang="en" sz="2400">
                <a:solidFill>
                  <a:schemeClr val="dk1"/>
                </a:solidFill>
                <a:latin typeface="Lato"/>
                <a:ea typeface="Lato"/>
                <a:cs typeface="Lato"/>
                <a:sym typeface="Lato"/>
              </a:rPr>
              <a:t>, imbalance keeps increasing</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445" name="Shape 4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9" name="Shape 449"/>
        <p:cNvGrpSpPr/>
        <p:nvPr/>
      </p:nvGrpSpPr>
      <p:grpSpPr>
        <a:xfrm>
          <a:off x="0" y="0"/>
          <a:ext cx="0" cy="0"/>
          <a:chOff x="0" y="0"/>
          <a:chExt cx="0" cy="0"/>
        </a:xfrm>
      </p:grpSpPr>
      <p:sp>
        <p:nvSpPr>
          <p:cNvPr id="450" name="Shape 450"/>
          <p:cNvSpPr txBox="1"/>
          <p:nvPr>
            <p:ph type="title"/>
          </p:nvPr>
        </p:nvSpPr>
        <p:spPr>
          <a:xfrm>
            <a:off x="311700" y="414800"/>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UNLABELED DATA</a:t>
            </a:r>
          </a:p>
        </p:txBody>
      </p:sp>
      <p:sp>
        <p:nvSpPr>
          <p:cNvPr id="451" name="Shape 451"/>
          <p:cNvSpPr txBox="1"/>
          <p:nvPr>
            <p:ph idx="1" type="body"/>
          </p:nvPr>
        </p:nvSpPr>
        <p:spPr>
          <a:xfrm>
            <a:off x="311700" y="1160225"/>
            <a:ext cx="8520600" cy="29961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There is </a:t>
            </a:r>
            <a:r>
              <a:rPr b="1" i="1" lang="en" sz="2400">
                <a:solidFill>
                  <a:schemeClr val="dk1"/>
                </a:solidFill>
                <a:latin typeface="Lato"/>
                <a:ea typeface="Lato"/>
                <a:cs typeface="Lato"/>
                <a:sym typeface="Lato"/>
              </a:rPr>
              <a:t>no definitive ground truth</a:t>
            </a:r>
            <a:r>
              <a:rPr lang="en" sz="2400">
                <a:solidFill>
                  <a:schemeClr val="dk1"/>
                </a:solidFill>
                <a:latin typeface="Lato"/>
                <a:ea typeface="Lato"/>
                <a:cs typeface="Lato"/>
                <a:sym typeface="Lato"/>
              </a:rPr>
              <a:t> that only single person is using the data (family members, kids, etc)</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Due to large data size, unsupervised learning techniques like </a:t>
            </a:r>
            <a:r>
              <a:rPr b="1" i="1" lang="en" sz="2400">
                <a:solidFill>
                  <a:schemeClr val="dk1"/>
                </a:solidFill>
                <a:latin typeface="Lato"/>
                <a:ea typeface="Lato"/>
                <a:cs typeface="Lato"/>
                <a:sym typeface="Lato"/>
              </a:rPr>
              <a:t>clustering are very hard to use</a:t>
            </a:r>
            <a:r>
              <a:rPr lang="en" sz="2400">
                <a:solidFill>
                  <a:schemeClr val="dk1"/>
                </a:solidFill>
                <a:latin typeface="Lato"/>
                <a:ea typeface="Lato"/>
                <a:cs typeface="Lato"/>
                <a:sym typeface="Lato"/>
              </a:rPr>
              <a:t>.</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Need for a </a:t>
            </a:r>
            <a:r>
              <a:rPr b="1" i="1" lang="en" sz="2400">
                <a:solidFill>
                  <a:schemeClr val="dk1"/>
                </a:solidFill>
                <a:latin typeface="Lato"/>
                <a:ea typeface="Lato"/>
                <a:cs typeface="Lato"/>
                <a:sym typeface="Lato"/>
              </a:rPr>
              <a:t>new learning technique which is semi-supervised</a:t>
            </a:r>
            <a:r>
              <a:rPr lang="en" sz="2400">
                <a:solidFill>
                  <a:schemeClr val="dk1"/>
                </a:solidFill>
                <a:latin typeface="Lato"/>
                <a:ea typeface="Lato"/>
                <a:cs typeface="Lato"/>
                <a:sym typeface="Lato"/>
              </a:rPr>
              <a:t>.</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452" name="Shape 4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sp>
        <p:nvSpPr>
          <p:cNvPr id="457" name="Shape 457"/>
          <p:cNvSpPr txBox="1"/>
          <p:nvPr>
            <p:ph type="title"/>
          </p:nvPr>
        </p:nvSpPr>
        <p:spPr>
          <a:xfrm>
            <a:off x="311700" y="412050"/>
            <a:ext cx="85206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OVERVIEW OF HOW RISKCOG WORKS</a:t>
            </a:r>
          </a:p>
        </p:txBody>
      </p:sp>
      <p:sp>
        <p:nvSpPr>
          <p:cNvPr id="458" name="Shape 458"/>
          <p:cNvSpPr txBox="1"/>
          <p:nvPr>
            <p:ph idx="1" type="body"/>
          </p:nvPr>
        </p:nvSpPr>
        <p:spPr>
          <a:xfrm>
            <a:off x="311700" y="1122750"/>
            <a:ext cx="8737200" cy="36144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Accelerometer, Gyroscope and Gravity sensor </a:t>
            </a:r>
            <a:r>
              <a:rPr b="1" i="1" lang="en" sz="2400">
                <a:solidFill>
                  <a:schemeClr val="dk1"/>
                </a:solidFill>
                <a:latin typeface="Lato"/>
                <a:ea typeface="Lato"/>
                <a:cs typeface="Lato"/>
                <a:sym typeface="Lato"/>
              </a:rPr>
              <a:t>data</a:t>
            </a:r>
            <a:r>
              <a:rPr b="1" i="1" lang="en" sz="2400">
                <a:solidFill>
                  <a:schemeClr val="dk1"/>
                </a:solidFill>
                <a:latin typeface="Lato"/>
                <a:ea typeface="Lato"/>
                <a:cs typeface="Lato"/>
                <a:sym typeface="Lato"/>
              </a:rPr>
              <a:t> </a:t>
            </a:r>
            <a:r>
              <a:rPr b="1" i="1" lang="en" sz="2400">
                <a:solidFill>
                  <a:schemeClr val="dk1"/>
                </a:solidFill>
                <a:latin typeface="Lato"/>
                <a:ea typeface="Lato"/>
                <a:cs typeface="Lato"/>
                <a:sym typeface="Lato"/>
              </a:rPr>
              <a:t>is collected</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Preprocess</a:t>
            </a:r>
            <a:r>
              <a:rPr lang="en" sz="2400">
                <a:solidFill>
                  <a:schemeClr val="dk1"/>
                </a:solidFill>
                <a:latin typeface="Lato"/>
                <a:ea typeface="Lato"/>
                <a:cs typeface="Lato"/>
                <a:sym typeface="Lato"/>
              </a:rPr>
              <a:t> and remove all stationary data points</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Classify</a:t>
            </a:r>
            <a:r>
              <a:rPr lang="en" sz="2400">
                <a:solidFill>
                  <a:schemeClr val="dk1"/>
                </a:solidFill>
                <a:latin typeface="Lato"/>
                <a:ea typeface="Lato"/>
                <a:cs typeface="Lato"/>
                <a:sym typeface="Lato"/>
              </a:rPr>
              <a:t> the remaining data points as either </a:t>
            </a:r>
            <a:r>
              <a:rPr b="1" i="1" lang="en" sz="2400">
                <a:solidFill>
                  <a:schemeClr val="dk1"/>
                </a:solidFill>
                <a:latin typeface="Lato"/>
                <a:ea typeface="Lato"/>
                <a:cs typeface="Lato"/>
                <a:sym typeface="Lato"/>
              </a:rPr>
              <a:t>steady or in-motion</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Train</a:t>
            </a:r>
            <a:r>
              <a:rPr lang="en" sz="2400">
                <a:solidFill>
                  <a:schemeClr val="dk1"/>
                </a:solidFill>
                <a:latin typeface="Lato"/>
                <a:ea typeface="Lato"/>
                <a:cs typeface="Lato"/>
                <a:sym typeface="Lato"/>
              </a:rPr>
              <a:t> the appropriate (steady or in-motion) </a:t>
            </a:r>
            <a:r>
              <a:rPr b="1" i="1" lang="en" sz="2400">
                <a:solidFill>
                  <a:schemeClr val="dk1"/>
                </a:solidFill>
                <a:latin typeface="Lato"/>
                <a:ea typeface="Lato"/>
                <a:cs typeface="Lato"/>
                <a:sym typeface="Lato"/>
              </a:rPr>
              <a:t>classifier</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classifier </a:t>
            </a:r>
            <a:r>
              <a:rPr b="1" i="1" lang="en" sz="2400">
                <a:solidFill>
                  <a:schemeClr val="dk1"/>
                </a:solidFill>
                <a:latin typeface="Lato"/>
                <a:ea typeface="Lato"/>
                <a:cs typeface="Lato"/>
                <a:sym typeface="Lato"/>
              </a:rPr>
              <a:t>adaptively learns on commit-rollback</a:t>
            </a:r>
            <a:r>
              <a:rPr lang="en" sz="2400">
                <a:solidFill>
                  <a:schemeClr val="dk1"/>
                </a:solidFill>
                <a:latin typeface="Lato"/>
                <a:ea typeface="Lato"/>
                <a:cs typeface="Lato"/>
                <a:sym typeface="Lato"/>
              </a:rPr>
              <a:t> model</a:t>
            </a:r>
          </a:p>
        </p:txBody>
      </p:sp>
      <p:sp>
        <p:nvSpPr>
          <p:cNvPr id="459" name="Shape 4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x="0" y="0"/>
          <a:ext cx="0" cy="0"/>
          <a:chOff x="0" y="0"/>
          <a:chExt cx="0" cy="0"/>
        </a:xfrm>
      </p:grpSpPr>
      <p:sp>
        <p:nvSpPr>
          <p:cNvPr id="464" name="Shape 464"/>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HOW DOES RISKCOG TACKLE THE CHALLENGES</a:t>
            </a:r>
          </a:p>
        </p:txBody>
      </p:sp>
      <p:sp>
        <p:nvSpPr>
          <p:cNvPr id="465" name="Shape 465"/>
          <p:cNvSpPr txBox="1"/>
          <p:nvPr>
            <p:ph idx="1" type="body"/>
          </p:nvPr>
        </p:nvSpPr>
        <p:spPr>
          <a:xfrm>
            <a:off x="311700" y="1317075"/>
            <a:ext cx="8737200" cy="34200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Despite the </a:t>
            </a:r>
            <a:r>
              <a:rPr b="1" i="1" lang="en" sz="2400">
                <a:solidFill>
                  <a:schemeClr val="dk1"/>
                </a:solidFill>
                <a:latin typeface="Lato"/>
                <a:ea typeface="Lato"/>
                <a:cs typeface="Lato"/>
                <a:sym typeface="Lato"/>
              </a:rPr>
              <a:t>lack of features</a:t>
            </a:r>
            <a:r>
              <a:rPr lang="en" sz="2400">
                <a:solidFill>
                  <a:schemeClr val="dk1"/>
                </a:solidFill>
                <a:latin typeface="Lato"/>
                <a:ea typeface="Lato"/>
                <a:cs typeface="Lato"/>
                <a:sym typeface="Lato"/>
              </a:rPr>
              <a:t>, using only 3 sensors, 56 features are extracted</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New technique to </a:t>
            </a:r>
            <a:r>
              <a:rPr b="1" i="1" lang="en" sz="2400">
                <a:solidFill>
                  <a:schemeClr val="dk1"/>
                </a:solidFill>
                <a:latin typeface="Lato"/>
                <a:ea typeface="Lato"/>
                <a:cs typeface="Lato"/>
                <a:sym typeface="Lato"/>
              </a:rPr>
              <a:t>discard stationary data</a:t>
            </a:r>
            <a:r>
              <a:rPr lang="en" sz="2400">
                <a:solidFill>
                  <a:schemeClr val="dk1"/>
                </a:solidFill>
                <a:latin typeface="Lato"/>
                <a:ea typeface="Lato"/>
                <a:cs typeface="Lato"/>
                <a:sym typeface="Lato"/>
              </a:rPr>
              <a:t> </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To solve </a:t>
            </a:r>
            <a:r>
              <a:rPr b="1" lang="en" sz="2400">
                <a:solidFill>
                  <a:schemeClr val="dk1"/>
                </a:solidFill>
                <a:latin typeface="Lato"/>
                <a:ea typeface="Lato"/>
                <a:cs typeface="Lato"/>
                <a:sym typeface="Lato"/>
              </a:rPr>
              <a:t>imbalanced dataset</a:t>
            </a:r>
            <a:r>
              <a:rPr lang="en" sz="2400">
                <a:solidFill>
                  <a:schemeClr val="dk1"/>
                </a:solidFill>
                <a:latin typeface="Lato"/>
                <a:ea typeface="Lato"/>
                <a:cs typeface="Lato"/>
                <a:sym typeface="Lato"/>
              </a:rPr>
              <a:t>, </a:t>
            </a:r>
            <a:r>
              <a:rPr b="1" i="1" lang="en" sz="2400">
                <a:solidFill>
                  <a:schemeClr val="dk1"/>
                </a:solidFill>
                <a:latin typeface="Lato"/>
                <a:ea typeface="Lato"/>
                <a:cs typeface="Lato"/>
                <a:sym typeface="Lato"/>
              </a:rPr>
              <a:t>stratified sampling</a:t>
            </a:r>
            <a:r>
              <a:rPr lang="en" sz="2400">
                <a:solidFill>
                  <a:schemeClr val="dk1"/>
                </a:solidFill>
                <a:latin typeface="Lato"/>
                <a:ea typeface="Lato"/>
                <a:cs typeface="Lato"/>
                <a:sym typeface="Lato"/>
              </a:rPr>
              <a:t> is used</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Semi-supervised technique</a:t>
            </a:r>
            <a:r>
              <a:rPr lang="en" sz="2400">
                <a:solidFill>
                  <a:schemeClr val="dk1"/>
                </a:solidFill>
                <a:latin typeface="Lato"/>
                <a:ea typeface="Lato"/>
                <a:cs typeface="Lato"/>
                <a:sym typeface="Lato"/>
              </a:rPr>
              <a:t> learns incrementally and the commit-rollback makes sure </a:t>
            </a:r>
            <a:r>
              <a:rPr b="1" i="1" lang="en" sz="2400">
                <a:solidFill>
                  <a:schemeClr val="dk1"/>
                </a:solidFill>
                <a:latin typeface="Lato"/>
                <a:ea typeface="Lato"/>
                <a:cs typeface="Lato"/>
                <a:sym typeface="Lato"/>
              </a:rPr>
              <a:t>unlabelled data</a:t>
            </a:r>
            <a:r>
              <a:rPr lang="en" sz="2400">
                <a:solidFill>
                  <a:schemeClr val="dk1"/>
                </a:solidFill>
                <a:latin typeface="Lato"/>
                <a:ea typeface="Lato"/>
                <a:cs typeface="Lato"/>
                <a:sym typeface="Lato"/>
              </a:rPr>
              <a:t> is not a problem</a:t>
            </a:r>
          </a:p>
        </p:txBody>
      </p:sp>
      <p:sp>
        <p:nvSpPr>
          <p:cNvPr id="466" name="Shape 46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sp>
        <p:nvSpPr>
          <p:cNvPr id="471" name="Shape 471"/>
          <p:cNvSpPr txBox="1"/>
          <p:nvPr>
            <p:ph type="title"/>
          </p:nvPr>
        </p:nvSpPr>
        <p:spPr>
          <a:xfrm>
            <a:off x="311700" y="412050"/>
            <a:ext cx="86892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RISKCOG SYSTEM DESIGN</a:t>
            </a:r>
          </a:p>
        </p:txBody>
      </p:sp>
      <p:sp>
        <p:nvSpPr>
          <p:cNvPr id="472" name="Shape 472"/>
          <p:cNvSpPr txBox="1"/>
          <p:nvPr>
            <p:ph idx="1" type="body"/>
          </p:nvPr>
        </p:nvSpPr>
        <p:spPr>
          <a:xfrm>
            <a:off x="311700" y="1044075"/>
            <a:ext cx="8737200" cy="3693000"/>
          </a:xfrm>
          <a:prstGeom prst="rect">
            <a:avLst/>
          </a:prstGeom>
        </p:spPr>
        <p:txBody>
          <a:bodyPr anchorCtr="0" anchor="t" bIns="91425" lIns="91425" rIns="91425" tIns="91425">
            <a:noAutofit/>
          </a:bodyPr>
          <a:lstStyle/>
          <a:p>
            <a:pPr lvl="0" rtl="0">
              <a:lnSpc>
                <a:spcPct val="115000"/>
              </a:lnSpc>
              <a:spcBef>
                <a:spcPts val="0"/>
              </a:spcBef>
              <a:spcAft>
                <a:spcPts val="0"/>
              </a:spcAft>
              <a:buNone/>
            </a:pPr>
            <a:r>
              <a:rPr lang="en" sz="2400">
                <a:solidFill>
                  <a:schemeClr val="dk1"/>
                </a:solidFill>
                <a:latin typeface="Lato"/>
                <a:ea typeface="Lato"/>
                <a:cs typeface="Lato"/>
                <a:sym typeface="Lato"/>
              </a:rPr>
              <a:t>In brief, the system design can be split into </a:t>
            </a:r>
            <a:r>
              <a:rPr b="1" i="1" lang="en" sz="2400">
                <a:solidFill>
                  <a:schemeClr val="dk1"/>
                </a:solidFill>
                <a:latin typeface="Lato"/>
                <a:ea typeface="Lato"/>
                <a:cs typeface="Lato"/>
                <a:sym typeface="Lato"/>
              </a:rPr>
              <a:t>four components</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Sensor </a:t>
            </a:r>
            <a:r>
              <a:rPr b="1" i="1" lang="en" sz="2400">
                <a:solidFill>
                  <a:schemeClr val="dk1"/>
                </a:solidFill>
                <a:latin typeface="Lato"/>
                <a:ea typeface="Lato"/>
                <a:cs typeface="Lato"/>
                <a:sym typeface="Lato"/>
              </a:rPr>
              <a:t>data collection</a:t>
            </a:r>
            <a:r>
              <a:rPr lang="en" sz="2400">
                <a:solidFill>
                  <a:schemeClr val="dk1"/>
                </a:solidFill>
                <a:latin typeface="Lato"/>
                <a:ea typeface="Lato"/>
                <a:cs typeface="Lato"/>
                <a:sym typeface="Lato"/>
              </a:rPr>
              <a:t> and preprocessing</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Feature generation</a:t>
            </a:r>
            <a:r>
              <a:rPr lang="en" sz="2400">
                <a:solidFill>
                  <a:schemeClr val="dk1"/>
                </a:solidFill>
                <a:latin typeface="Lato"/>
                <a:ea typeface="Lato"/>
                <a:cs typeface="Lato"/>
                <a:sym typeface="Lato"/>
              </a:rPr>
              <a:t> and </a:t>
            </a:r>
            <a:r>
              <a:rPr b="1" i="1" lang="en" sz="2400">
                <a:solidFill>
                  <a:schemeClr val="dk1"/>
                </a:solidFill>
                <a:latin typeface="Lato"/>
                <a:ea typeface="Lato"/>
                <a:cs typeface="Lato"/>
                <a:sym typeface="Lato"/>
              </a:rPr>
              <a:t>selection</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Semi-supervised online </a:t>
            </a:r>
            <a:r>
              <a:rPr b="1" i="1" lang="en" sz="2400">
                <a:solidFill>
                  <a:schemeClr val="dk1"/>
                </a:solidFill>
                <a:latin typeface="Lato"/>
                <a:ea typeface="Lato"/>
                <a:cs typeface="Lato"/>
                <a:sym typeface="Lato"/>
              </a:rPr>
              <a:t>learning algorithm</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Decision</a:t>
            </a:r>
          </a:p>
        </p:txBody>
      </p:sp>
      <p:sp>
        <p:nvSpPr>
          <p:cNvPr id="473" name="Shape 47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7" name="Shape 477"/>
        <p:cNvGrpSpPr/>
        <p:nvPr/>
      </p:nvGrpSpPr>
      <p:grpSpPr>
        <a:xfrm>
          <a:off x="0" y="0"/>
          <a:ext cx="0" cy="0"/>
          <a:chOff x="0" y="0"/>
          <a:chExt cx="0" cy="0"/>
        </a:xfrm>
      </p:grpSpPr>
      <p:sp>
        <p:nvSpPr>
          <p:cNvPr id="478" name="Shape 478"/>
          <p:cNvSpPr txBox="1"/>
          <p:nvPr>
            <p:ph type="title"/>
          </p:nvPr>
        </p:nvSpPr>
        <p:spPr>
          <a:xfrm>
            <a:off x="311700" y="2285400"/>
            <a:ext cx="8520600" cy="572700"/>
          </a:xfrm>
          <a:prstGeom prst="rect">
            <a:avLst/>
          </a:prstGeom>
        </p:spPr>
        <p:txBody>
          <a:bodyPr anchorCtr="0" anchor="t" bIns="91425" lIns="91425" rIns="91425" tIns="91425">
            <a:noAutofit/>
          </a:bodyPr>
          <a:lstStyle/>
          <a:p>
            <a:pPr lvl="0" rtl="0" algn="ctr">
              <a:spcBef>
                <a:spcPts val="0"/>
              </a:spcBef>
              <a:buNone/>
            </a:pPr>
            <a:r>
              <a:rPr b="1" lang="en" sz="3000">
                <a:latin typeface="Lato"/>
                <a:ea typeface="Lato"/>
                <a:cs typeface="Lato"/>
                <a:sym typeface="Lato"/>
              </a:rPr>
              <a:t>LET US SEE EACH COMPONENT IN DETAIL</a:t>
            </a:r>
          </a:p>
        </p:txBody>
      </p:sp>
      <p:sp>
        <p:nvSpPr>
          <p:cNvPr id="479" name="Shape 47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nvSpPr>
        <p:spPr>
          <a:xfrm>
            <a:off x="320000" y="203625"/>
            <a:ext cx="8533200" cy="630300"/>
          </a:xfrm>
          <a:prstGeom prst="rect">
            <a:avLst/>
          </a:prstGeom>
          <a:noFill/>
          <a:ln>
            <a:noFill/>
          </a:ln>
        </p:spPr>
        <p:txBody>
          <a:bodyPr anchorCtr="0" anchor="t" bIns="91425" lIns="91425" rIns="91425" tIns="91425">
            <a:noAutofit/>
          </a:bodyPr>
          <a:lstStyle/>
          <a:p>
            <a:pPr lvl="0" algn="ctr">
              <a:spcBef>
                <a:spcPts val="0"/>
              </a:spcBef>
              <a:buNone/>
            </a:pPr>
            <a:r>
              <a:rPr b="1" lang="en" sz="2400">
                <a:latin typeface="Lato"/>
                <a:ea typeface="Lato"/>
                <a:cs typeface="Lato"/>
                <a:sym typeface="Lato"/>
              </a:rPr>
              <a:t>...a</a:t>
            </a:r>
            <a:r>
              <a:rPr b="1" lang="en" sz="2400">
                <a:latin typeface="Lato"/>
                <a:ea typeface="Lato"/>
                <a:cs typeface="Lato"/>
                <a:sym typeface="Lato"/>
              </a:rPr>
              <a:t>nd if you see the growth</a:t>
            </a:r>
          </a:p>
        </p:txBody>
      </p:sp>
      <p:pic>
        <p:nvPicPr>
          <p:cNvPr descr="Smartphones, Tablets Grew in Recent Years; Other Devices Declined or Stayed Flat" id="90" name="Shape 90"/>
          <p:cNvPicPr preferRelativeResize="0"/>
          <p:nvPr/>
        </p:nvPicPr>
        <p:blipFill rotWithShape="1">
          <a:blip r:embed="rId3">
            <a:alphaModFix/>
          </a:blip>
          <a:srcRect b="12898" l="0" r="0" t="10508"/>
          <a:stretch/>
        </p:blipFill>
        <p:spPr>
          <a:xfrm>
            <a:off x="1565025" y="833924"/>
            <a:ext cx="6013949" cy="3715199"/>
          </a:xfrm>
          <a:prstGeom prst="rect">
            <a:avLst/>
          </a:prstGeom>
          <a:noFill/>
          <a:ln>
            <a:noFill/>
          </a:ln>
        </p:spPr>
      </p:pic>
      <p:sp>
        <p:nvSpPr>
          <p:cNvPr id="91" name="Shape 91"/>
          <p:cNvSpPr txBox="1"/>
          <p:nvPr/>
        </p:nvSpPr>
        <p:spPr>
          <a:xfrm>
            <a:off x="86700" y="4782250"/>
            <a:ext cx="8970600" cy="171300"/>
          </a:xfrm>
          <a:prstGeom prst="rect">
            <a:avLst/>
          </a:prstGeom>
          <a:noFill/>
          <a:ln>
            <a:noFill/>
          </a:ln>
        </p:spPr>
        <p:txBody>
          <a:bodyPr anchorCtr="0" anchor="t" bIns="91425" lIns="91425" rIns="91425" tIns="91425">
            <a:noAutofit/>
          </a:bodyPr>
          <a:lstStyle/>
          <a:p>
            <a:pPr lvl="0" algn="ctr">
              <a:spcBef>
                <a:spcPts val="0"/>
              </a:spcBef>
              <a:buNone/>
            </a:pPr>
            <a:r>
              <a:rPr lang="en" sz="800">
                <a:latin typeface="Lato"/>
                <a:ea typeface="Lato"/>
                <a:cs typeface="Lato"/>
                <a:sym typeface="Lato"/>
              </a:rPr>
              <a:t>Source: http://www.pewinternet.org/2015/10/29/technology-device-ownership-2015/</a:t>
            </a:r>
          </a:p>
        </p:txBody>
      </p:sp>
      <p:sp>
        <p:nvSpPr>
          <p:cNvPr id="92" name="Shape 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3" name="Shape 483"/>
        <p:cNvGrpSpPr/>
        <p:nvPr/>
      </p:nvGrpSpPr>
      <p:grpSpPr>
        <a:xfrm>
          <a:off x="0" y="0"/>
          <a:ext cx="0" cy="0"/>
          <a:chOff x="0" y="0"/>
          <a:chExt cx="0" cy="0"/>
        </a:xfrm>
      </p:grpSpPr>
      <p:sp>
        <p:nvSpPr>
          <p:cNvPr id="484" name="Shape 484"/>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SENSOR DATA COLLECTION AND PREPROCESS</a:t>
            </a:r>
          </a:p>
        </p:txBody>
      </p:sp>
      <p:sp>
        <p:nvSpPr>
          <p:cNvPr id="485" name="Shape 485"/>
          <p:cNvSpPr txBox="1"/>
          <p:nvPr>
            <p:ph idx="1" type="body"/>
          </p:nvPr>
        </p:nvSpPr>
        <p:spPr>
          <a:xfrm>
            <a:off x="311700" y="1759700"/>
            <a:ext cx="8737200" cy="30420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Accelerometer, gyroscope, gravity sensor </a:t>
            </a:r>
            <a:r>
              <a:rPr b="1" i="1" lang="en" sz="2400">
                <a:solidFill>
                  <a:schemeClr val="dk1"/>
                </a:solidFill>
                <a:latin typeface="Lato"/>
                <a:ea typeface="Lato"/>
                <a:cs typeface="Lato"/>
                <a:sym typeface="Lato"/>
              </a:rPr>
              <a:t>data is collected</a:t>
            </a:r>
          </a:p>
          <a:p>
            <a:pPr indent="-381000" lvl="0" marL="457200" rtl="0">
              <a:lnSpc>
                <a:spcPct val="115000"/>
              </a:lnSpc>
              <a:spcBef>
                <a:spcPts val="0"/>
              </a:spcBef>
              <a:spcAft>
                <a:spcPts val="0"/>
              </a:spcAft>
              <a:buClr>
                <a:schemeClr val="dk1"/>
              </a:buClr>
              <a:buSzPct val="100000"/>
              <a:buFont typeface="Lato"/>
            </a:pPr>
            <a:r>
              <a:rPr i="1" lang="en" sz="2400">
                <a:solidFill>
                  <a:srgbClr val="1155CC"/>
                </a:solidFill>
                <a:latin typeface="Lato"/>
                <a:ea typeface="Lato"/>
                <a:cs typeface="Lato"/>
                <a:sym typeface="Lato"/>
              </a:rPr>
              <a:t>BroadcastReceiver</a:t>
            </a:r>
            <a:r>
              <a:rPr lang="en" sz="2400">
                <a:solidFill>
                  <a:schemeClr val="dk1"/>
                </a:solidFill>
                <a:latin typeface="Lato"/>
                <a:ea typeface="Lato"/>
                <a:cs typeface="Lato"/>
                <a:sym typeface="Lato"/>
              </a:rPr>
              <a:t> handler is used to </a:t>
            </a:r>
            <a:r>
              <a:rPr b="1" i="1" lang="en" sz="2400">
                <a:solidFill>
                  <a:schemeClr val="dk1"/>
                </a:solidFill>
                <a:latin typeface="Lato"/>
                <a:ea typeface="Lato"/>
                <a:cs typeface="Lato"/>
                <a:sym typeface="Lato"/>
              </a:rPr>
              <a:t>check if device is active</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To </a:t>
            </a:r>
            <a:r>
              <a:rPr b="1" i="1" lang="en" sz="2400">
                <a:solidFill>
                  <a:schemeClr val="dk1"/>
                </a:solidFill>
                <a:latin typeface="Lato"/>
                <a:ea typeface="Lato"/>
                <a:cs typeface="Lato"/>
                <a:sym typeface="Lato"/>
              </a:rPr>
              <a:t>remove the stationary data</a:t>
            </a:r>
            <a:r>
              <a:rPr lang="en" sz="2400">
                <a:solidFill>
                  <a:schemeClr val="dk1"/>
                </a:solidFill>
                <a:latin typeface="Lato"/>
                <a:ea typeface="Lato"/>
                <a:cs typeface="Lato"/>
                <a:sym typeface="Lato"/>
              </a:rPr>
              <a:t>, </a:t>
            </a:r>
            <a:r>
              <a:rPr b="1" i="1" lang="en" sz="2400">
                <a:solidFill>
                  <a:schemeClr val="dk1"/>
                </a:solidFill>
                <a:latin typeface="Lato"/>
                <a:ea typeface="Lato"/>
                <a:cs typeface="Lato"/>
                <a:sym typeface="Lato"/>
              </a:rPr>
              <a:t>boundary conditions</a:t>
            </a:r>
            <a:r>
              <a:rPr lang="en" sz="2400">
                <a:solidFill>
                  <a:schemeClr val="dk1"/>
                </a:solidFill>
                <a:latin typeface="Lato"/>
                <a:ea typeface="Lato"/>
                <a:cs typeface="Lato"/>
                <a:sym typeface="Lato"/>
              </a:rPr>
              <a:t> are used</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data is </a:t>
            </a:r>
            <a:r>
              <a:rPr b="1" i="1" lang="en" sz="2400">
                <a:solidFill>
                  <a:schemeClr val="dk1"/>
                </a:solidFill>
                <a:latin typeface="Lato"/>
                <a:ea typeface="Lato"/>
                <a:cs typeface="Lato"/>
                <a:sym typeface="Lato"/>
              </a:rPr>
              <a:t>projected into a ‘global coordinate system’</a:t>
            </a:r>
            <a:r>
              <a:rPr lang="en" sz="2400">
                <a:solidFill>
                  <a:schemeClr val="dk1"/>
                </a:solidFill>
                <a:latin typeface="Lato"/>
                <a:ea typeface="Lato"/>
                <a:cs typeface="Lato"/>
                <a:sym typeface="Lato"/>
              </a:rPr>
              <a:t> (independent of the orientation of the system)</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486" name="Shape 48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sp>
        <p:nvSpPr>
          <p:cNvPr id="491" name="Shape 491"/>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FIGURING OUT GLOBAL COORD. SYSTEM</a:t>
            </a:r>
          </a:p>
        </p:txBody>
      </p:sp>
      <p:sp>
        <p:nvSpPr>
          <p:cNvPr id="492" name="Shape 492"/>
          <p:cNvSpPr txBox="1"/>
          <p:nvPr>
            <p:ph idx="1" type="body"/>
          </p:nvPr>
        </p:nvSpPr>
        <p:spPr>
          <a:xfrm>
            <a:off x="311700" y="1263100"/>
            <a:ext cx="8737200" cy="3474000"/>
          </a:xfrm>
          <a:prstGeom prst="rect">
            <a:avLst/>
          </a:prstGeom>
        </p:spPr>
        <p:txBody>
          <a:bodyPr anchorCtr="0" anchor="t" bIns="91425" lIns="91425" rIns="91425" tIns="91425">
            <a:noAutofit/>
          </a:bodyPr>
          <a:lstStyle/>
          <a:p>
            <a:pPr indent="-381000" lvl="0" marL="457200" rtl="0">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Determine direction of gravity</a:t>
            </a:r>
            <a:r>
              <a:rPr lang="en" sz="2400">
                <a:solidFill>
                  <a:schemeClr val="dk1"/>
                </a:solidFill>
                <a:latin typeface="Lato"/>
                <a:ea typeface="Lato"/>
                <a:cs typeface="Lato"/>
                <a:sym typeface="Lato"/>
              </a:rPr>
              <a:t> using gravity sensor</a:t>
            </a:r>
          </a:p>
          <a:p>
            <a:pPr indent="-381000" lvl="0" marL="457200" rtl="0">
              <a:spcBef>
                <a:spcPts val="0"/>
              </a:spcBef>
              <a:spcAft>
                <a:spcPts val="0"/>
              </a:spcAft>
              <a:buClr>
                <a:schemeClr val="dk1"/>
              </a:buClr>
              <a:buSzPct val="100000"/>
              <a:buFont typeface="Lato"/>
            </a:pPr>
            <a:r>
              <a:rPr lang="en" sz="2400">
                <a:solidFill>
                  <a:schemeClr val="dk1"/>
                </a:solidFill>
                <a:latin typeface="Lato"/>
                <a:ea typeface="Lato"/>
                <a:cs typeface="Lato"/>
                <a:sym typeface="Lato"/>
              </a:rPr>
              <a:t>Other sensor data is</a:t>
            </a:r>
            <a:r>
              <a:rPr b="1" i="1" lang="en" sz="2400">
                <a:solidFill>
                  <a:schemeClr val="dk1"/>
                </a:solidFill>
                <a:latin typeface="Lato"/>
                <a:ea typeface="Lato"/>
                <a:cs typeface="Lato"/>
                <a:sym typeface="Lato"/>
              </a:rPr>
              <a:t> projected on this new axis</a:t>
            </a:r>
          </a:p>
          <a:p>
            <a:pPr indent="-381000" lvl="0" marL="457200" rtl="0">
              <a:spcBef>
                <a:spcPts val="0"/>
              </a:spcBef>
              <a:spcAft>
                <a:spcPts val="0"/>
              </a:spcAft>
              <a:buClr>
                <a:schemeClr val="dk1"/>
              </a:buClr>
              <a:buSzPct val="100000"/>
              <a:buFont typeface="Lato"/>
            </a:pPr>
            <a:r>
              <a:rPr lang="en" sz="2400">
                <a:solidFill>
                  <a:schemeClr val="dk1"/>
                </a:solidFill>
                <a:latin typeface="Lato"/>
                <a:ea typeface="Lato"/>
                <a:cs typeface="Lato"/>
                <a:sym typeface="Lato"/>
              </a:rPr>
              <a:t>Constant </a:t>
            </a:r>
            <a:r>
              <a:rPr b="1" i="1" lang="en" sz="2400">
                <a:solidFill>
                  <a:schemeClr val="dk1"/>
                </a:solidFill>
                <a:latin typeface="Lato"/>
                <a:ea typeface="Lato"/>
                <a:cs typeface="Lato"/>
                <a:sym typeface="Lato"/>
              </a:rPr>
              <a:t>frame of reference</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pic>
        <p:nvPicPr>
          <p:cNvPr descr="Le1iu.png" id="493" name="Shape 493"/>
          <p:cNvPicPr preferRelativeResize="0"/>
          <p:nvPr/>
        </p:nvPicPr>
        <p:blipFill>
          <a:blip r:embed="rId3">
            <a:alphaModFix/>
          </a:blip>
          <a:stretch>
            <a:fillRect/>
          </a:stretch>
        </p:blipFill>
        <p:spPr>
          <a:xfrm>
            <a:off x="4805302" y="2213125"/>
            <a:ext cx="4195675" cy="2806899"/>
          </a:xfrm>
          <a:prstGeom prst="rect">
            <a:avLst/>
          </a:prstGeom>
          <a:noFill/>
          <a:ln>
            <a:noFill/>
          </a:ln>
        </p:spPr>
      </p:pic>
      <p:sp>
        <p:nvSpPr>
          <p:cNvPr id="494" name="Shape 49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x="0" y="0"/>
          <a:ext cx="0" cy="0"/>
          <a:chOff x="0" y="0"/>
          <a:chExt cx="0" cy="0"/>
        </a:xfrm>
      </p:grpSpPr>
      <p:sp>
        <p:nvSpPr>
          <p:cNvPr id="499" name="Shape 499"/>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DIFFERENTIATE STEADY vs MOTION</a:t>
            </a:r>
          </a:p>
        </p:txBody>
      </p:sp>
      <p:sp>
        <p:nvSpPr>
          <p:cNvPr id="500" name="Shape 500"/>
          <p:cNvSpPr txBox="1"/>
          <p:nvPr>
            <p:ph idx="1" type="body"/>
          </p:nvPr>
        </p:nvSpPr>
        <p:spPr>
          <a:xfrm>
            <a:off x="311700" y="1044075"/>
            <a:ext cx="8737200" cy="36930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Higher amplitude difference </a:t>
            </a:r>
            <a:r>
              <a:rPr lang="en" sz="2400">
                <a:solidFill>
                  <a:schemeClr val="dk1"/>
                </a:solidFill>
                <a:latin typeface="Lato"/>
                <a:ea typeface="Lato"/>
                <a:cs typeface="Lato"/>
                <a:sym typeface="Lato"/>
              </a:rPr>
              <a:t>between accelerometer and gravity sensors</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Set a </a:t>
            </a:r>
            <a:r>
              <a:rPr b="1" i="1" lang="en" sz="2400">
                <a:solidFill>
                  <a:schemeClr val="dk1"/>
                </a:solidFill>
                <a:latin typeface="Lato"/>
                <a:ea typeface="Lato"/>
                <a:cs typeface="Lato"/>
                <a:sym typeface="Lato"/>
              </a:rPr>
              <a:t>threshold amplitude</a:t>
            </a:r>
            <a:r>
              <a:rPr lang="en" sz="2400">
                <a:solidFill>
                  <a:schemeClr val="dk1"/>
                </a:solidFill>
                <a:latin typeface="Lato"/>
                <a:ea typeface="Lato"/>
                <a:cs typeface="Lato"/>
                <a:sym typeface="Lato"/>
              </a:rPr>
              <a:t> to differentiate</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pic>
        <p:nvPicPr>
          <p:cNvPr descr="2016-09-26-013002_1366x768_scrot.png" id="501" name="Shape 501"/>
          <p:cNvPicPr preferRelativeResize="0"/>
          <p:nvPr/>
        </p:nvPicPr>
        <p:blipFill rotWithShape="1">
          <a:blip r:embed="rId3">
            <a:alphaModFix/>
          </a:blip>
          <a:srcRect b="15481" l="14785" r="15142" t="38552"/>
          <a:stretch/>
        </p:blipFill>
        <p:spPr>
          <a:xfrm>
            <a:off x="506736" y="2494837"/>
            <a:ext cx="8000976" cy="2648674"/>
          </a:xfrm>
          <a:prstGeom prst="rect">
            <a:avLst/>
          </a:prstGeom>
          <a:noFill/>
          <a:ln>
            <a:noFill/>
          </a:ln>
        </p:spPr>
      </p:pic>
      <p:sp>
        <p:nvSpPr>
          <p:cNvPr id="502" name="Shape 50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FEATURE GENERATION &amp; SELECTION</a:t>
            </a:r>
          </a:p>
        </p:txBody>
      </p:sp>
      <p:sp>
        <p:nvSpPr>
          <p:cNvPr id="508" name="Shape 508"/>
          <p:cNvSpPr txBox="1"/>
          <p:nvPr>
            <p:ph idx="1" type="body"/>
          </p:nvPr>
        </p:nvSpPr>
        <p:spPr>
          <a:xfrm>
            <a:off x="311700" y="1511400"/>
            <a:ext cx="8737200" cy="32256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For classification, </a:t>
            </a:r>
            <a:r>
              <a:rPr b="1" i="1" lang="en" sz="2400">
                <a:solidFill>
                  <a:schemeClr val="dk1"/>
                </a:solidFill>
                <a:latin typeface="Lato"/>
                <a:ea typeface="Lato"/>
                <a:cs typeface="Lato"/>
                <a:sym typeface="Lato"/>
              </a:rPr>
              <a:t>use only accelerometer and gyroscope</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0.2 sec segments</a:t>
            </a:r>
            <a:r>
              <a:rPr lang="en" sz="2400">
                <a:solidFill>
                  <a:schemeClr val="dk1"/>
                </a:solidFill>
                <a:latin typeface="Lato"/>
                <a:ea typeface="Lato"/>
                <a:cs typeface="Lato"/>
                <a:sym typeface="Lato"/>
              </a:rPr>
              <a:t>, each feature vector from </a:t>
            </a:r>
            <a:r>
              <a:rPr b="1" i="1" lang="en" sz="2400">
                <a:solidFill>
                  <a:schemeClr val="dk1"/>
                </a:solidFill>
                <a:latin typeface="Lato"/>
                <a:ea typeface="Lato"/>
                <a:cs typeface="Lato"/>
                <a:sym typeface="Lato"/>
              </a:rPr>
              <a:t>10 readings</a:t>
            </a:r>
            <a:r>
              <a:rPr lang="en" sz="2400">
                <a:solidFill>
                  <a:schemeClr val="dk1"/>
                </a:solidFill>
                <a:latin typeface="Lato"/>
                <a:ea typeface="Lato"/>
                <a:cs typeface="Lato"/>
                <a:sym typeface="Lato"/>
              </a:rPr>
              <a:t> in it</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Sliding window with </a:t>
            </a:r>
            <a:r>
              <a:rPr b="1" i="1" lang="en" sz="2400">
                <a:solidFill>
                  <a:schemeClr val="dk1"/>
                </a:solidFill>
                <a:latin typeface="Lato"/>
                <a:ea typeface="Lato"/>
                <a:cs typeface="Lato"/>
                <a:sym typeface="Lato"/>
              </a:rPr>
              <a:t>50% overlap</a:t>
            </a:r>
            <a:r>
              <a:rPr lang="en" sz="2400">
                <a:solidFill>
                  <a:schemeClr val="dk1"/>
                </a:solidFill>
                <a:latin typeface="Lato"/>
                <a:ea typeface="Lato"/>
                <a:cs typeface="Lato"/>
                <a:sym typeface="Lato"/>
              </a:rPr>
              <a:t> to maintain continuity</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length of sliding window based on </a:t>
            </a:r>
            <a:r>
              <a:rPr b="1" i="1" lang="en" sz="2400">
                <a:solidFill>
                  <a:schemeClr val="dk1"/>
                </a:solidFill>
                <a:latin typeface="Lato"/>
                <a:ea typeface="Lato"/>
                <a:cs typeface="Lato"/>
                <a:sym typeface="Lato"/>
              </a:rPr>
              <a:t>trade off between accuracy and practicality</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509" name="Shape 50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sp>
        <p:nvSpPr>
          <p:cNvPr id="514" name="Shape 514"/>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FEATURE GENERATION &amp; SELECTION</a:t>
            </a:r>
          </a:p>
        </p:txBody>
      </p:sp>
      <p:sp>
        <p:nvSpPr>
          <p:cNvPr id="515" name="Shape 515"/>
          <p:cNvSpPr txBox="1"/>
          <p:nvPr>
            <p:ph idx="1" type="body"/>
          </p:nvPr>
        </p:nvSpPr>
        <p:spPr>
          <a:xfrm>
            <a:off x="311700" y="1489825"/>
            <a:ext cx="8737200" cy="3247200"/>
          </a:xfrm>
          <a:prstGeom prst="rect">
            <a:avLst/>
          </a:prstGeom>
        </p:spPr>
        <p:txBody>
          <a:bodyPr anchorCtr="0" anchor="t" bIns="91425" lIns="91425" rIns="91425" tIns="91425">
            <a:noAutofit/>
          </a:bodyPr>
          <a:lstStyle/>
          <a:p>
            <a:pPr indent="-381000" lvl="0" marL="457200" rtl="0">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Initially 80 features</a:t>
            </a:r>
            <a:r>
              <a:rPr lang="en" sz="2400">
                <a:solidFill>
                  <a:schemeClr val="dk1"/>
                </a:solidFill>
                <a:latin typeface="Lato"/>
                <a:ea typeface="Lato"/>
                <a:cs typeface="Lato"/>
                <a:sym typeface="Lato"/>
              </a:rPr>
              <a:t> were generated</a:t>
            </a:r>
          </a:p>
          <a:p>
            <a:pPr indent="-381000" lvl="0" marL="457200" rtl="0">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Which 80 features </a:t>
            </a:r>
            <a:r>
              <a:rPr lang="en" sz="2400">
                <a:solidFill>
                  <a:schemeClr val="dk1"/>
                </a:solidFill>
                <a:latin typeface="Lato"/>
                <a:ea typeface="Lato"/>
                <a:cs typeface="Lato"/>
                <a:sym typeface="Lato"/>
              </a:rPr>
              <a:t>are important?</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(80 models are built and contribution in prediction checked)</a:t>
            </a:r>
          </a:p>
          <a:p>
            <a:pPr indent="-381000" lvl="0" marL="457200" rtl="0">
              <a:spcBef>
                <a:spcPts val="0"/>
              </a:spcBef>
              <a:spcAft>
                <a:spcPts val="0"/>
              </a:spcAft>
              <a:buClr>
                <a:schemeClr val="dk1"/>
              </a:buClr>
              <a:buSzPct val="100000"/>
              <a:buFont typeface="Lato"/>
            </a:pPr>
            <a:r>
              <a:rPr lang="en" sz="2400">
                <a:solidFill>
                  <a:schemeClr val="dk1"/>
                </a:solidFill>
                <a:latin typeface="Lato"/>
                <a:ea typeface="Lato"/>
                <a:cs typeface="Lato"/>
                <a:sym typeface="Lato"/>
              </a:rPr>
              <a:t>Pick features based on </a:t>
            </a:r>
            <a:r>
              <a:rPr b="1" i="1" lang="en" sz="2400">
                <a:solidFill>
                  <a:schemeClr val="dk1"/>
                </a:solidFill>
                <a:latin typeface="Lato"/>
                <a:ea typeface="Lato"/>
                <a:cs typeface="Lato"/>
                <a:sym typeface="Lato"/>
              </a:rPr>
              <a:t>independent classification capabilities</a:t>
            </a:r>
          </a:p>
          <a:p>
            <a:pPr indent="-381000" lvl="0" marL="457200" rtl="0">
              <a:spcBef>
                <a:spcPts val="0"/>
              </a:spcBef>
              <a:spcAft>
                <a:spcPts val="0"/>
              </a:spcAft>
              <a:buClr>
                <a:schemeClr val="dk1"/>
              </a:buClr>
              <a:buSzPct val="100000"/>
              <a:buFont typeface="Lato"/>
            </a:pPr>
            <a:r>
              <a:rPr lang="en" sz="2400">
                <a:solidFill>
                  <a:schemeClr val="dk1"/>
                </a:solidFill>
                <a:latin typeface="Lato"/>
                <a:ea typeface="Lato"/>
                <a:cs typeface="Lato"/>
                <a:sym typeface="Lato"/>
              </a:rPr>
              <a:t>Finally </a:t>
            </a:r>
            <a:r>
              <a:rPr b="1" i="1" lang="en" sz="2400">
                <a:solidFill>
                  <a:schemeClr val="dk1"/>
                </a:solidFill>
                <a:latin typeface="Lato"/>
                <a:ea typeface="Lato"/>
                <a:cs typeface="Lato"/>
                <a:sym typeface="Lato"/>
              </a:rPr>
              <a:t>56 out of 80 features</a:t>
            </a:r>
            <a:r>
              <a:rPr lang="en" sz="2400">
                <a:solidFill>
                  <a:schemeClr val="dk1"/>
                </a:solidFill>
                <a:latin typeface="Lato"/>
                <a:ea typeface="Lato"/>
                <a:cs typeface="Lato"/>
                <a:sym typeface="Lato"/>
              </a:rPr>
              <a:t> are picked</a:t>
            </a: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516" name="Shape 5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pic>
        <p:nvPicPr>
          <p:cNvPr descr="Untitled.png" id="521" name="Shape 521"/>
          <p:cNvPicPr preferRelativeResize="0"/>
          <p:nvPr/>
        </p:nvPicPr>
        <p:blipFill rotWithShape="1">
          <a:blip r:embed="rId3">
            <a:alphaModFix/>
          </a:blip>
          <a:srcRect b="36770" l="0" r="23733" t="10450"/>
          <a:stretch/>
        </p:blipFill>
        <p:spPr>
          <a:xfrm>
            <a:off x="1200425" y="2818775"/>
            <a:ext cx="6181776" cy="2406375"/>
          </a:xfrm>
          <a:prstGeom prst="rect">
            <a:avLst/>
          </a:prstGeom>
          <a:noFill/>
          <a:ln>
            <a:noFill/>
          </a:ln>
        </p:spPr>
      </p:pic>
      <p:sp>
        <p:nvSpPr>
          <p:cNvPr id="522" name="Shape 522"/>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SEMI-SUPERVISED ONLINE LEARNING ALGO.</a:t>
            </a:r>
          </a:p>
        </p:txBody>
      </p:sp>
      <p:sp>
        <p:nvSpPr>
          <p:cNvPr id="523" name="Shape 523"/>
          <p:cNvSpPr txBox="1"/>
          <p:nvPr>
            <p:ph idx="1" type="body"/>
          </p:nvPr>
        </p:nvSpPr>
        <p:spPr>
          <a:xfrm>
            <a:off x="311700" y="984750"/>
            <a:ext cx="8737200" cy="3560400"/>
          </a:xfrm>
          <a:prstGeom prst="rect">
            <a:avLst/>
          </a:prstGeom>
        </p:spPr>
        <p:txBody>
          <a:bodyPr anchorCtr="0" anchor="t" bIns="91425" lIns="91425" rIns="91425" tIns="91425">
            <a:noAutofit/>
          </a:bodyPr>
          <a:lstStyle/>
          <a:p>
            <a:pPr indent="-381000" lvl="0" marL="4572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The </a:t>
            </a:r>
            <a:r>
              <a:rPr b="1" i="1" lang="en" sz="2400">
                <a:solidFill>
                  <a:schemeClr val="dk1"/>
                </a:solidFill>
                <a:latin typeface="Lato"/>
                <a:ea typeface="Lato"/>
                <a:cs typeface="Lato"/>
                <a:sym typeface="Lato"/>
              </a:rPr>
              <a:t>'user' to 'other' ratio is too low</a:t>
            </a:r>
            <a:r>
              <a:rPr lang="en" sz="2400">
                <a:solidFill>
                  <a:schemeClr val="dk1"/>
                </a:solidFill>
                <a:latin typeface="Lato"/>
                <a:ea typeface="Lato"/>
                <a:cs typeface="Lato"/>
                <a:sym typeface="Lato"/>
              </a:rPr>
              <a:t>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(and increases as more users are added)</a:t>
            </a:r>
          </a:p>
          <a:p>
            <a:pPr indent="-381000" lvl="0" marL="457200" rtl="0">
              <a:spcBef>
                <a:spcPts val="0"/>
              </a:spcBef>
              <a:spcAft>
                <a:spcPts val="0"/>
              </a:spcAft>
              <a:buClr>
                <a:schemeClr val="dk1"/>
              </a:buClr>
              <a:buSzPct val="100000"/>
              <a:buFont typeface="Lato"/>
              <a:buChar char="●"/>
            </a:pPr>
            <a:r>
              <a:rPr b="1" i="1" lang="en" sz="2400">
                <a:solidFill>
                  <a:schemeClr val="dk1"/>
                </a:solidFill>
                <a:latin typeface="Lato"/>
                <a:ea typeface="Lato"/>
                <a:cs typeface="Lato"/>
                <a:sym typeface="Lato"/>
              </a:rPr>
              <a:t>More negative points</a:t>
            </a:r>
            <a:r>
              <a:rPr lang="en" sz="2400">
                <a:solidFill>
                  <a:schemeClr val="dk1"/>
                </a:solidFill>
                <a:latin typeface="Lato"/>
                <a:ea typeface="Lato"/>
                <a:cs typeface="Lato"/>
                <a:sym typeface="Lato"/>
              </a:rPr>
              <a:t> than positive data points</a:t>
            </a:r>
          </a:p>
          <a:p>
            <a:pPr indent="-381000" lvl="0" marL="457200" rtl="0">
              <a:spcBef>
                <a:spcPts val="0"/>
              </a:spcBef>
              <a:spcAft>
                <a:spcPts val="0"/>
              </a:spcAft>
              <a:buClr>
                <a:schemeClr val="dk1"/>
              </a:buClr>
              <a:buSzPct val="100000"/>
              <a:buFont typeface="Lato"/>
              <a:buChar char="●"/>
            </a:pPr>
            <a:r>
              <a:rPr b="1" i="1" lang="en" sz="2400">
                <a:solidFill>
                  <a:schemeClr val="dk1"/>
                </a:solidFill>
                <a:latin typeface="Lato"/>
                <a:ea typeface="Lato"/>
                <a:cs typeface="Lato"/>
                <a:sym typeface="Lato"/>
              </a:rPr>
              <a:t>Stratified sampling</a:t>
            </a:r>
            <a:r>
              <a:rPr lang="en" sz="2400">
                <a:solidFill>
                  <a:schemeClr val="dk1"/>
                </a:solidFill>
                <a:latin typeface="Lato"/>
                <a:ea typeface="Lato"/>
                <a:cs typeface="Lato"/>
                <a:sym typeface="Lato"/>
              </a:rPr>
              <a:t> is used to solve this problem</a:t>
            </a:r>
          </a:p>
        </p:txBody>
      </p:sp>
      <p:sp>
        <p:nvSpPr>
          <p:cNvPr id="524" name="Shape 5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pic>
        <p:nvPicPr>
          <p:cNvPr descr="1-0-Stratified-Random-Sampling.jpg" id="529" name="Shape 529"/>
          <p:cNvPicPr preferRelativeResize="0"/>
          <p:nvPr/>
        </p:nvPicPr>
        <p:blipFill>
          <a:blip r:embed="rId3">
            <a:alphaModFix/>
          </a:blip>
          <a:stretch>
            <a:fillRect/>
          </a:stretch>
        </p:blipFill>
        <p:spPr>
          <a:xfrm>
            <a:off x="4466300" y="1238850"/>
            <a:ext cx="4366000" cy="3512775"/>
          </a:xfrm>
          <a:prstGeom prst="rect">
            <a:avLst/>
          </a:prstGeom>
          <a:noFill/>
          <a:ln>
            <a:noFill/>
          </a:ln>
        </p:spPr>
      </p:pic>
      <p:sp>
        <p:nvSpPr>
          <p:cNvPr id="530" name="Shape 5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latin typeface="Lato"/>
                <a:ea typeface="Lato"/>
                <a:cs typeface="Lato"/>
                <a:sym typeface="Lato"/>
              </a:rPr>
              <a:t>STRATIFIED SAMPLING</a:t>
            </a:r>
          </a:p>
        </p:txBody>
      </p:sp>
      <p:sp>
        <p:nvSpPr>
          <p:cNvPr id="531" name="Shape 531"/>
          <p:cNvSpPr txBox="1"/>
          <p:nvPr>
            <p:ph idx="1" type="body"/>
          </p:nvPr>
        </p:nvSpPr>
        <p:spPr>
          <a:xfrm>
            <a:off x="311700" y="1152475"/>
            <a:ext cx="4092900" cy="3416400"/>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Lato"/>
            </a:pPr>
            <a:r>
              <a:rPr lang="en" sz="2400">
                <a:solidFill>
                  <a:schemeClr val="dk1"/>
                </a:solidFill>
                <a:latin typeface="Lato"/>
                <a:ea typeface="Lato"/>
                <a:cs typeface="Lato"/>
                <a:sym typeface="Lato"/>
              </a:rPr>
              <a:t>Is a </a:t>
            </a:r>
            <a:r>
              <a:rPr b="1" i="1" lang="en" sz="2400">
                <a:solidFill>
                  <a:schemeClr val="dk1"/>
                </a:solidFill>
                <a:latin typeface="Lato"/>
                <a:ea typeface="Lato"/>
                <a:cs typeface="Lato"/>
                <a:sym typeface="Lato"/>
              </a:rPr>
              <a:t>probability sampling technique</a:t>
            </a:r>
          </a:p>
          <a:p>
            <a:pPr indent="-381000" lvl="0" marL="457200" rtl="0">
              <a:spcBef>
                <a:spcPts val="0"/>
              </a:spcBef>
              <a:buClr>
                <a:schemeClr val="dk1"/>
              </a:buClr>
              <a:buSzPct val="100000"/>
              <a:buFont typeface="Lato"/>
            </a:pPr>
            <a:r>
              <a:rPr b="1" i="1" lang="en" sz="2400">
                <a:solidFill>
                  <a:schemeClr val="dk1"/>
                </a:solidFill>
                <a:latin typeface="Lato"/>
                <a:ea typeface="Lato"/>
                <a:cs typeface="Lato"/>
                <a:sym typeface="Lato"/>
              </a:rPr>
              <a:t>Divide</a:t>
            </a:r>
            <a:r>
              <a:rPr lang="en" sz="2400">
                <a:solidFill>
                  <a:schemeClr val="dk1"/>
                </a:solidFill>
                <a:latin typeface="Lato"/>
                <a:ea typeface="Lato"/>
                <a:cs typeface="Lato"/>
                <a:sym typeface="Lato"/>
              </a:rPr>
              <a:t> entire data into </a:t>
            </a:r>
            <a:r>
              <a:rPr b="1" i="1" lang="en" sz="2400">
                <a:solidFill>
                  <a:schemeClr val="dk1"/>
                </a:solidFill>
                <a:latin typeface="Lato"/>
                <a:ea typeface="Lato"/>
                <a:cs typeface="Lato"/>
                <a:sym typeface="Lato"/>
              </a:rPr>
              <a:t>subgroups</a:t>
            </a:r>
          </a:p>
          <a:p>
            <a:pPr indent="-381000" lvl="0" marL="457200">
              <a:spcBef>
                <a:spcPts val="0"/>
              </a:spcBef>
              <a:buClr>
                <a:schemeClr val="dk1"/>
              </a:buClr>
              <a:buSzPct val="100000"/>
              <a:buFont typeface="Lato"/>
            </a:pPr>
            <a:r>
              <a:rPr b="1" i="1" lang="en" sz="2400">
                <a:solidFill>
                  <a:schemeClr val="dk1"/>
                </a:solidFill>
                <a:latin typeface="Lato"/>
                <a:ea typeface="Lato"/>
                <a:cs typeface="Lato"/>
                <a:sym typeface="Lato"/>
              </a:rPr>
              <a:t>Randomly select</a:t>
            </a:r>
            <a:r>
              <a:rPr lang="en" sz="2400">
                <a:solidFill>
                  <a:schemeClr val="dk1"/>
                </a:solidFill>
                <a:latin typeface="Lato"/>
                <a:ea typeface="Lato"/>
                <a:cs typeface="Lato"/>
                <a:sym typeface="Lato"/>
              </a:rPr>
              <a:t> the final data point </a:t>
            </a:r>
            <a:r>
              <a:rPr b="1" i="1" lang="en" sz="2400">
                <a:solidFill>
                  <a:schemeClr val="dk1"/>
                </a:solidFill>
                <a:latin typeface="Lato"/>
                <a:ea typeface="Lato"/>
                <a:cs typeface="Lato"/>
                <a:sym typeface="Lato"/>
              </a:rPr>
              <a:t>proportionally</a:t>
            </a:r>
            <a:r>
              <a:rPr lang="en" sz="2400">
                <a:solidFill>
                  <a:schemeClr val="dk1"/>
                </a:solidFill>
                <a:latin typeface="Lato"/>
                <a:ea typeface="Lato"/>
                <a:cs typeface="Lato"/>
                <a:sym typeface="Lato"/>
              </a:rPr>
              <a:t> from the different subgroups</a:t>
            </a:r>
          </a:p>
        </p:txBody>
      </p:sp>
      <p:sp>
        <p:nvSpPr>
          <p:cNvPr id="532" name="Shape 5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6" name="Shape 536"/>
        <p:cNvGrpSpPr/>
        <p:nvPr/>
      </p:nvGrpSpPr>
      <p:grpSpPr>
        <a:xfrm>
          <a:off x="0" y="0"/>
          <a:ext cx="0" cy="0"/>
          <a:chOff x="0" y="0"/>
          <a:chExt cx="0" cy="0"/>
        </a:xfrm>
      </p:grpSpPr>
      <p:sp>
        <p:nvSpPr>
          <p:cNvPr id="537" name="Shape 537"/>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SEMI-SUPERVISED ONLINE LEARNING ALGO.</a:t>
            </a:r>
          </a:p>
        </p:txBody>
      </p:sp>
      <p:sp>
        <p:nvSpPr>
          <p:cNvPr id="538" name="Shape 538"/>
          <p:cNvSpPr txBox="1"/>
          <p:nvPr>
            <p:ph idx="1" type="body"/>
          </p:nvPr>
        </p:nvSpPr>
        <p:spPr>
          <a:xfrm>
            <a:off x="311700" y="1044075"/>
            <a:ext cx="8737200" cy="1780500"/>
          </a:xfrm>
          <a:prstGeom prst="rect">
            <a:avLst/>
          </a:prstGeom>
        </p:spPr>
        <p:txBody>
          <a:bodyPr anchorCtr="0" anchor="t" bIns="91425" lIns="91425" rIns="91425" tIns="91425">
            <a:noAutofit/>
          </a:bodyPr>
          <a:lstStyle/>
          <a:p>
            <a:pPr indent="-381000" lvl="0" marL="457200" rtl="0">
              <a:spcBef>
                <a:spcPts val="0"/>
              </a:spcBef>
              <a:spcAft>
                <a:spcPts val="0"/>
              </a:spcAft>
              <a:buClr>
                <a:schemeClr val="dk1"/>
              </a:buClr>
              <a:buSzPct val="100000"/>
              <a:buFont typeface="Lato"/>
              <a:buChar char="●"/>
            </a:pPr>
            <a:r>
              <a:rPr b="1" i="1" lang="en" sz="2400">
                <a:solidFill>
                  <a:schemeClr val="dk1"/>
                </a:solidFill>
                <a:latin typeface="Lato"/>
                <a:ea typeface="Lato"/>
                <a:cs typeface="Lato"/>
                <a:sym typeface="Lato"/>
              </a:rPr>
              <a:t>‘User’ to ‘other’</a:t>
            </a:r>
            <a:r>
              <a:rPr lang="en" sz="2400">
                <a:solidFill>
                  <a:schemeClr val="dk1"/>
                </a:solidFill>
                <a:latin typeface="Lato"/>
                <a:ea typeface="Lato"/>
                <a:cs typeface="Lato"/>
                <a:sym typeface="Lato"/>
              </a:rPr>
              <a:t> is chosen at </a:t>
            </a:r>
            <a:r>
              <a:rPr b="1" i="1" lang="en" sz="2400">
                <a:solidFill>
                  <a:schemeClr val="dk1"/>
                </a:solidFill>
                <a:latin typeface="Lato"/>
                <a:ea typeface="Lato"/>
                <a:cs typeface="Lato"/>
                <a:sym typeface="Lato"/>
              </a:rPr>
              <a:t>1:5</a:t>
            </a:r>
            <a:r>
              <a:rPr lang="en" sz="2400">
                <a:solidFill>
                  <a:schemeClr val="dk1"/>
                </a:solidFill>
                <a:latin typeface="Lato"/>
                <a:ea typeface="Lato"/>
                <a:cs typeface="Lato"/>
                <a:sym typeface="Lato"/>
              </a:rPr>
              <a:t> based on experiments</a:t>
            </a:r>
          </a:p>
          <a:p>
            <a:pPr indent="-381000" lvl="0" marL="4572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Determine data points limit: plot </a:t>
            </a:r>
            <a:r>
              <a:rPr b="1" i="1" lang="en" sz="2400">
                <a:solidFill>
                  <a:schemeClr val="dk1"/>
                </a:solidFill>
                <a:latin typeface="Lato"/>
                <a:ea typeface="Lato"/>
                <a:cs typeface="Lato"/>
                <a:sym typeface="Lato"/>
              </a:rPr>
              <a:t>size of dataset vs accuracy</a:t>
            </a:r>
          </a:p>
          <a:p>
            <a:pPr lvl="0" rtl="0">
              <a:spcBef>
                <a:spcPts val="0"/>
              </a:spcBef>
              <a:spcAft>
                <a:spcPts val="0"/>
              </a:spcAft>
              <a:buNone/>
            </a:pPr>
            <a:r>
              <a:t/>
            </a:r>
            <a:endParaRPr sz="2400">
              <a:solidFill>
                <a:schemeClr val="dk1"/>
              </a:solidFill>
              <a:latin typeface="Lato"/>
              <a:ea typeface="Lato"/>
              <a:cs typeface="Lato"/>
              <a:sym typeface="Lato"/>
            </a:endParaRPr>
          </a:p>
          <a:p>
            <a:pPr lvl="0" rtl="0">
              <a:lnSpc>
                <a:spcPct val="115000"/>
              </a:lnSpc>
              <a:spcBef>
                <a:spcPts val="0"/>
              </a:spcBef>
              <a:spcAft>
                <a:spcPts val="0"/>
              </a:spcAft>
              <a:buNone/>
            </a:pPr>
            <a:r>
              <a:t/>
            </a:r>
            <a:endParaRPr sz="2400">
              <a:solidFill>
                <a:schemeClr val="dk1"/>
              </a:solidFill>
              <a:latin typeface="Lato"/>
              <a:ea typeface="Lato"/>
              <a:cs typeface="Lato"/>
              <a:sym typeface="Lato"/>
            </a:endParaRPr>
          </a:p>
        </p:txBody>
      </p:sp>
      <p:pic>
        <p:nvPicPr>
          <p:cNvPr descr="2016-09-26-015230_1366x768_scrot.png" id="539" name="Shape 539"/>
          <p:cNvPicPr preferRelativeResize="0"/>
          <p:nvPr/>
        </p:nvPicPr>
        <p:blipFill rotWithShape="1">
          <a:blip r:embed="rId3">
            <a:alphaModFix/>
          </a:blip>
          <a:srcRect b="8318" l="12018" r="23676" t="15578"/>
          <a:stretch/>
        </p:blipFill>
        <p:spPr>
          <a:xfrm>
            <a:off x="2456463" y="2103625"/>
            <a:ext cx="4447675" cy="2959574"/>
          </a:xfrm>
          <a:prstGeom prst="rect">
            <a:avLst/>
          </a:prstGeom>
          <a:noFill/>
          <a:ln>
            <a:noFill/>
          </a:ln>
        </p:spPr>
      </p:pic>
      <p:sp>
        <p:nvSpPr>
          <p:cNvPr id="540" name="Shape 5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4" name="Shape 544"/>
        <p:cNvGrpSpPr/>
        <p:nvPr/>
      </p:nvGrpSpPr>
      <p:grpSpPr>
        <a:xfrm>
          <a:off x="0" y="0"/>
          <a:ext cx="0" cy="0"/>
          <a:chOff x="0" y="0"/>
          <a:chExt cx="0" cy="0"/>
        </a:xfrm>
      </p:grpSpPr>
      <p:sp>
        <p:nvSpPr>
          <p:cNvPr id="545" name="Shape 545"/>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ROLE OF SUPPORT VECTOR MACHINES (SVMs)</a:t>
            </a:r>
          </a:p>
        </p:txBody>
      </p:sp>
      <p:sp>
        <p:nvSpPr>
          <p:cNvPr id="546" name="Shape 546"/>
          <p:cNvSpPr txBox="1"/>
          <p:nvPr>
            <p:ph idx="1" type="body"/>
          </p:nvPr>
        </p:nvSpPr>
        <p:spPr>
          <a:xfrm>
            <a:off x="311700" y="1044075"/>
            <a:ext cx="8737200" cy="3693000"/>
          </a:xfrm>
          <a:prstGeom prst="rect">
            <a:avLst/>
          </a:prstGeom>
        </p:spPr>
        <p:txBody>
          <a:bodyPr anchorCtr="0" anchor="t" bIns="91425" lIns="91425" rIns="91425" tIns="91425">
            <a:noAutofit/>
          </a:bodyPr>
          <a:lstStyle/>
          <a:p>
            <a:pPr lvl="0" rtl="0">
              <a:spcBef>
                <a:spcPts val="0"/>
              </a:spcBef>
              <a:spcAft>
                <a:spcPts val="0"/>
              </a:spcAft>
              <a:buNone/>
            </a:pPr>
            <a:r>
              <a:rPr lang="en" sz="2400">
                <a:solidFill>
                  <a:schemeClr val="dk1"/>
                </a:solidFill>
                <a:latin typeface="Lato"/>
                <a:ea typeface="Lato"/>
                <a:cs typeface="Lato"/>
                <a:sym typeface="Lato"/>
              </a:rPr>
              <a:t>For classification, </a:t>
            </a:r>
            <a:r>
              <a:rPr b="1" i="1" lang="en" sz="2400">
                <a:solidFill>
                  <a:schemeClr val="dk1"/>
                </a:solidFill>
                <a:latin typeface="Lato"/>
                <a:ea typeface="Lato"/>
                <a:cs typeface="Lato"/>
                <a:sym typeface="Lato"/>
              </a:rPr>
              <a:t>SVMs are chosen</a:t>
            </a:r>
            <a:r>
              <a:rPr lang="en" sz="2400">
                <a:solidFill>
                  <a:schemeClr val="dk1"/>
                </a:solidFill>
                <a:latin typeface="Lato"/>
                <a:ea typeface="Lato"/>
                <a:cs typeface="Lato"/>
                <a:sym typeface="Lato"/>
              </a:rPr>
              <a:t>. SVMs are suitable to this problem due to the following reasons</a:t>
            </a:r>
          </a:p>
          <a:p>
            <a:pPr lvl="0" rtl="0">
              <a:spcBef>
                <a:spcPts val="0"/>
              </a:spcBef>
              <a:spcAft>
                <a:spcPts val="0"/>
              </a:spcAft>
              <a:buNone/>
            </a:pPr>
            <a:r>
              <a:t/>
            </a:r>
            <a:endParaRPr sz="2400">
              <a:solidFill>
                <a:schemeClr val="dk1"/>
              </a:solidFill>
              <a:latin typeface="Lato"/>
              <a:ea typeface="Lato"/>
              <a:cs typeface="Lato"/>
              <a:sym typeface="Lato"/>
            </a:endParaRPr>
          </a:p>
          <a:p>
            <a:pPr indent="-381000" lvl="0" marL="457200" rtl="0">
              <a:spcBef>
                <a:spcPts val="0"/>
              </a:spcBef>
              <a:spcAft>
                <a:spcPts val="0"/>
              </a:spcAft>
              <a:buClr>
                <a:schemeClr val="dk1"/>
              </a:buClr>
              <a:buSzPct val="100000"/>
              <a:buFont typeface="Lato"/>
            </a:pPr>
            <a:r>
              <a:rPr lang="en" sz="2400">
                <a:solidFill>
                  <a:schemeClr val="dk1"/>
                </a:solidFill>
                <a:latin typeface="Lato"/>
                <a:ea typeface="Lato"/>
                <a:cs typeface="Lato"/>
                <a:sym typeface="Lato"/>
              </a:rPr>
              <a:t>Nonlinear Classification Boundary</a:t>
            </a:r>
          </a:p>
          <a:p>
            <a:pPr indent="-381000" lvl="0" marL="457200" rtl="0">
              <a:spcBef>
                <a:spcPts val="0"/>
              </a:spcBef>
              <a:spcAft>
                <a:spcPts val="0"/>
              </a:spcAft>
              <a:buClr>
                <a:schemeClr val="dk1"/>
              </a:buClr>
              <a:buSzPct val="100000"/>
              <a:buFont typeface="Lato"/>
            </a:pPr>
            <a:r>
              <a:rPr lang="en" sz="2400">
                <a:solidFill>
                  <a:schemeClr val="dk1"/>
                </a:solidFill>
                <a:latin typeface="Lato"/>
                <a:ea typeface="Lato"/>
                <a:cs typeface="Lato"/>
                <a:sym typeface="Lato"/>
              </a:rPr>
              <a:t>Comparatively High Dimensional Space</a:t>
            </a:r>
          </a:p>
          <a:p>
            <a:pPr indent="-381000" lvl="0" marL="457200" rtl="0">
              <a:spcBef>
                <a:spcPts val="0"/>
              </a:spcBef>
              <a:spcAft>
                <a:spcPts val="0"/>
              </a:spcAft>
              <a:buClr>
                <a:schemeClr val="dk1"/>
              </a:buClr>
              <a:buSzPct val="100000"/>
              <a:buFont typeface="Lato"/>
            </a:pPr>
            <a:r>
              <a:rPr lang="en" sz="2400">
                <a:solidFill>
                  <a:schemeClr val="dk1"/>
                </a:solidFill>
                <a:latin typeface="Lato"/>
                <a:ea typeface="Lato"/>
                <a:cs typeface="Lato"/>
                <a:sym typeface="Lato"/>
              </a:rPr>
              <a:t>Due to random sampling, decision forests can’t be used</a:t>
            </a:r>
          </a:p>
        </p:txBody>
      </p:sp>
      <p:sp>
        <p:nvSpPr>
          <p:cNvPr id="547" name="Shape 5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1" name="Shape 551"/>
        <p:cNvGrpSpPr/>
        <p:nvPr/>
      </p:nvGrpSpPr>
      <p:grpSpPr>
        <a:xfrm>
          <a:off x="0" y="0"/>
          <a:ext cx="0" cy="0"/>
          <a:chOff x="0" y="0"/>
          <a:chExt cx="0" cy="0"/>
        </a:xfrm>
      </p:grpSpPr>
      <p:sp>
        <p:nvSpPr>
          <p:cNvPr id="552" name="Shape 552"/>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SEMI-SUPERVISED ONLINE LEARNING ALGO.</a:t>
            </a:r>
          </a:p>
        </p:txBody>
      </p:sp>
      <p:pic>
        <p:nvPicPr>
          <p:cNvPr descr="2016-09-26-015853_1366x768_scrot.png" id="553" name="Shape 553"/>
          <p:cNvPicPr preferRelativeResize="0"/>
          <p:nvPr/>
        </p:nvPicPr>
        <p:blipFill rotWithShape="1">
          <a:blip r:embed="rId3">
            <a:alphaModFix/>
          </a:blip>
          <a:srcRect b="8740" l="25840" r="13343" t="17929"/>
          <a:stretch/>
        </p:blipFill>
        <p:spPr>
          <a:xfrm>
            <a:off x="1791350" y="1143000"/>
            <a:ext cx="5561149" cy="3769699"/>
          </a:xfrm>
          <a:prstGeom prst="rect">
            <a:avLst/>
          </a:prstGeom>
          <a:noFill/>
          <a:ln>
            <a:noFill/>
          </a:ln>
        </p:spPr>
      </p:pic>
      <p:sp>
        <p:nvSpPr>
          <p:cNvPr id="554" name="Shape 5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nvSpPr>
        <p:spPr>
          <a:xfrm>
            <a:off x="464275" y="360900"/>
            <a:ext cx="8163300" cy="4421700"/>
          </a:xfrm>
          <a:prstGeom prst="rect">
            <a:avLst/>
          </a:prstGeom>
          <a:noFill/>
          <a:ln>
            <a:noFill/>
          </a:ln>
        </p:spPr>
        <p:txBody>
          <a:bodyPr anchorCtr="0" anchor="t" bIns="91425" lIns="91425" rIns="91425" tIns="91425">
            <a:noAutofit/>
          </a:bodyPr>
          <a:lstStyle/>
          <a:p>
            <a:pPr lvl="0" rtl="0" algn="ctr">
              <a:spcBef>
                <a:spcPts val="0"/>
              </a:spcBef>
              <a:buNone/>
            </a:pPr>
            <a:r>
              <a:t/>
            </a:r>
            <a:endParaRPr b="1" sz="3600">
              <a:latin typeface="Lato"/>
              <a:ea typeface="Lato"/>
              <a:cs typeface="Lato"/>
              <a:sym typeface="Lato"/>
            </a:endParaRPr>
          </a:p>
          <a:p>
            <a:pPr lvl="0" rtl="0" algn="ctr">
              <a:spcBef>
                <a:spcPts val="0"/>
              </a:spcBef>
              <a:buNone/>
            </a:pPr>
            <a:r>
              <a:rPr b="1" lang="en" sz="3600">
                <a:latin typeface="Lato"/>
                <a:ea typeface="Lato"/>
                <a:cs typeface="Lato"/>
                <a:sym typeface="Lato"/>
              </a:rPr>
              <a:t>How many of you use your smartphones to make payments?</a:t>
            </a:r>
          </a:p>
          <a:p>
            <a:pPr lvl="0" rtl="0" algn="ctr">
              <a:spcBef>
                <a:spcPts val="0"/>
              </a:spcBef>
              <a:buNone/>
            </a:pPr>
            <a:r>
              <a:t/>
            </a:r>
            <a:endParaRPr b="1" sz="3600">
              <a:latin typeface="Lato"/>
              <a:ea typeface="Lato"/>
              <a:cs typeface="Lato"/>
              <a:sym typeface="Lato"/>
            </a:endParaRPr>
          </a:p>
          <a:p>
            <a:pPr lvl="0" rtl="0" algn="ctr">
              <a:spcBef>
                <a:spcPts val="0"/>
              </a:spcBef>
              <a:buNone/>
            </a:pPr>
            <a:r>
              <a:t/>
            </a:r>
            <a:endParaRPr b="1" sz="3600">
              <a:latin typeface="Lato"/>
              <a:ea typeface="Lato"/>
              <a:cs typeface="Lato"/>
              <a:sym typeface="Lato"/>
            </a:endParaRPr>
          </a:p>
        </p:txBody>
      </p:sp>
      <p:sp>
        <p:nvSpPr>
          <p:cNvPr id="98" name="Shape 9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8" name="Shape 558"/>
        <p:cNvGrpSpPr/>
        <p:nvPr/>
      </p:nvGrpSpPr>
      <p:grpSpPr>
        <a:xfrm>
          <a:off x="0" y="0"/>
          <a:ext cx="0" cy="0"/>
          <a:chOff x="0" y="0"/>
          <a:chExt cx="0" cy="0"/>
        </a:xfrm>
      </p:grpSpPr>
      <p:sp>
        <p:nvSpPr>
          <p:cNvPr id="559" name="Shape 559"/>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IMPLEMENTATION</a:t>
            </a:r>
          </a:p>
        </p:txBody>
      </p:sp>
      <p:sp>
        <p:nvSpPr>
          <p:cNvPr id="560" name="Shape 560"/>
          <p:cNvSpPr txBox="1"/>
          <p:nvPr>
            <p:ph idx="1" type="body"/>
          </p:nvPr>
        </p:nvSpPr>
        <p:spPr>
          <a:xfrm>
            <a:off x="311700" y="1044075"/>
            <a:ext cx="8737200" cy="3693000"/>
          </a:xfrm>
          <a:prstGeom prst="rect">
            <a:avLst/>
          </a:prstGeom>
        </p:spPr>
        <p:txBody>
          <a:bodyPr anchorCtr="0" anchor="t" bIns="91425" lIns="91425" rIns="91425" tIns="91425">
            <a:noAutofit/>
          </a:bodyPr>
          <a:lstStyle/>
          <a:p>
            <a:pPr indent="-381000" lvl="0" marL="4572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Uses Android’s </a:t>
            </a:r>
            <a:r>
              <a:rPr b="1" i="1" lang="en" sz="2400">
                <a:solidFill>
                  <a:schemeClr val="dk1"/>
                </a:solidFill>
                <a:latin typeface="Lato"/>
                <a:ea typeface="Lato"/>
                <a:cs typeface="Lato"/>
                <a:sym typeface="Lato"/>
              </a:rPr>
              <a:t>UsageStatsManager</a:t>
            </a:r>
            <a:r>
              <a:rPr lang="en" sz="2400">
                <a:solidFill>
                  <a:schemeClr val="dk1"/>
                </a:solidFill>
                <a:latin typeface="Lato"/>
                <a:ea typeface="Lato"/>
                <a:cs typeface="Lato"/>
                <a:sym typeface="Lato"/>
              </a:rPr>
              <a:t> to check for </a:t>
            </a:r>
            <a:r>
              <a:rPr b="1" i="1" lang="en" sz="2400">
                <a:solidFill>
                  <a:schemeClr val="dk1"/>
                </a:solidFill>
                <a:latin typeface="Lato"/>
                <a:ea typeface="Lato"/>
                <a:cs typeface="Lato"/>
                <a:sym typeface="Lato"/>
              </a:rPr>
              <a:t>app activity</a:t>
            </a:r>
          </a:p>
          <a:p>
            <a:pPr indent="-381000" lvl="0" marL="4572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Data </a:t>
            </a:r>
            <a:r>
              <a:rPr b="1" i="1" lang="en" sz="2400">
                <a:solidFill>
                  <a:schemeClr val="dk1"/>
                </a:solidFill>
                <a:latin typeface="Lato"/>
                <a:ea typeface="Lato"/>
                <a:cs typeface="Lato"/>
                <a:sym typeface="Lato"/>
              </a:rPr>
              <a:t>pre-process module</a:t>
            </a:r>
            <a:r>
              <a:rPr lang="en" sz="2400">
                <a:solidFill>
                  <a:schemeClr val="dk1"/>
                </a:solidFill>
                <a:latin typeface="Lato"/>
                <a:ea typeface="Lato"/>
                <a:cs typeface="Lato"/>
                <a:sym typeface="Lato"/>
              </a:rPr>
              <a:t> is implemented in </a:t>
            </a:r>
            <a:r>
              <a:rPr b="1" i="1" lang="en" sz="2400">
                <a:solidFill>
                  <a:schemeClr val="dk1"/>
                </a:solidFill>
                <a:latin typeface="Lato"/>
                <a:ea typeface="Lato"/>
                <a:cs typeface="Lato"/>
                <a:sym typeface="Lato"/>
              </a:rPr>
              <a:t>C++</a:t>
            </a:r>
          </a:p>
          <a:p>
            <a:pPr indent="-381000" lvl="0" marL="4572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For </a:t>
            </a:r>
            <a:r>
              <a:rPr b="1" i="1" lang="en" sz="2400">
                <a:solidFill>
                  <a:schemeClr val="dk1"/>
                </a:solidFill>
                <a:latin typeface="Lato"/>
                <a:ea typeface="Lato"/>
                <a:cs typeface="Lato"/>
                <a:sym typeface="Lato"/>
              </a:rPr>
              <a:t>feature generation</a:t>
            </a:r>
            <a:r>
              <a:rPr lang="en" sz="2400">
                <a:solidFill>
                  <a:schemeClr val="dk1"/>
                </a:solidFill>
                <a:latin typeface="Lato"/>
                <a:ea typeface="Lato"/>
                <a:cs typeface="Lato"/>
                <a:sym typeface="Lato"/>
              </a:rPr>
              <a:t>, </a:t>
            </a:r>
            <a:r>
              <a:rPr b="1" i="1" lang="en" sz="2400">
                <a:solidFill>
                  <a:schemeClr val="dk1"/>
                </a:solidFill>
                <a:latin typeface="Lato"/>
                <a:ea typeface="Lato"/>
                <a:cs typeface="Lato"/>
                <a:sym typeface="Lato"/>
              </a:rPr>
              <a:t>LibXtract</a:t>
            </a:r>
            <a:r>
              <a:rPr lang="en" sz="2400">
                <a:solidFill>
                  <a:schemeClr val="dk1"/>
                </a:solidFill>
                <a:latin typeface="Lato"/>
                <a:ea typeface="Lato"/>
                <a:cs typeface="Lato"/>
                <a:sym typeface="Lato"/>
              </a:rPr>
              <a:t> is used</a:t>
            </a:r>
          </a:p>
          <a:p>
            <a:pPr indent="-381000" lvl="0" marL="457200" rtl="0">
              <a:spcBef>
                <a:spcPts val="0"/>
              </a:spcBef>
              <a:spcAft>
                <a:spcPts val="0"/>
              </a:spcAft>
              <a:buClr>
                <a:schemeClr val="dk1"/>
              </a:buClr>
              <a:buSzPct val="100000"/>
              <a:buFont typeface="Lato"/>
              <a:buChar char="●"/>
            </a:pPr>
            <a:r>
              <a:rPr b="1" i="1" lang="en" sz="2400">
                <a:solidFill>
                  <a:schemeClr val="dk1"/>
                </a:solidFill>
                <a:latin typeface="Lato"/>
                <a:ea typeface="Lato"/>
                <a:cs typeface="Lato"/>
                <a:sym typeface="Lato"/>
              </a:rPr>
              <a:t>Weka</a:t>
            </a:r>
            <a:r>
              <a:rPr lang="en" sz="2400">
                <a:solidFill>
                  <a:schemeClr val="dk1"/>
                </a:solidFill>
                <a:latin typeface="Lato"/>
                <a:ea typeface="Lato"/>
                <a:cs typeface="Lato"/>
                <a:sym typeface="Lato"/>
              </a:rPr>
              <a:t> and </a:t>
            </a:r>
            <a:r>
              <a:rPr b="1" i="1" lang="en" sz="2400">
                <a:solidFill>
                  <a:schemeClr val="dk1"/>
                </a:solidFill>
                <a:latin typeface="Lato"/>
                <a:ea typeface="Lato"/>
                <a:cs typeface="Lato"/>
                <a:sym typeface="Lato"/>
              </a:rPr>
              <a:t>LibSVM</a:t>
            </a:r>
            <a:r>
              <a:rPr lang="en" sz="2400">
                <a:solidFill>
                  <a:schemeClr val="dk1"/>
                </a:solidFill>
                <a:latin typeface="Lato"/>
                <a:ea typeface="Lato"/>
                <a:cs typeface="Lato"/>
                <a:sym typeface="Lato"/>
              </a:rPr>
              <a:t> is used to </a:t>
            </a:r>
            <a:r>
              <a:rPr b="1" i="1" lang="en" sz="2400">
                <a:solidFill>
                  <a:schemeClr val="dk1"/>
                </a:solidFill>
                <a:latin typeface="Lato"/>
                <a:ea typeface="Lato"/>
                <a:cs typeface="Lato"/>
                <a:sym typeface="Lato"/>
              </a:rPr>
              <a:t>train the model</a:t>
            </a:r>
            <a:r>
              <a:rPr lang="en" sz="2400">
                <a:solidFill>
                  <a:schemeClr val="dk1"/>
                </a:solidFill>
                <a:latin typeface="Lato"/>
                <a:ea typeface="Lato"/>
                <a:cs typeface="Lato"/>
                <a:sym typeface="Lato"/>
              </a:rPr>
              <a:t> for each person</a:t>
            </a:r>
          </a:p>
          <a:p>
            <a:pPr indent="-381000" lvl="0" marL="4572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For </a:t>
            </a:r>
            <a:r>
              <a:rPr b="1" i="1" lang="en" sz="2400">
                <a:solidFill>
                  <a:schemeClr val="dk1"/>
                </a:solidFill>
                <a:latin typeface="Lato"/>
                <a:ea typeface="Lato"/>
                <a:cs typeface="Lato"/>
                <a:sym typeface="Lato"/>
              </a:rPr>
              <a:t>online learning</a:t>
            </a:r>
            <a:r>
              <a:rPr lang="en" sz="2400">
                <a:solidFill>
                  <a:schemeClr val="dk1"/>
                </a:solidFill>
                <a:latin typeface="Lato"/>
                <a:ea typeface="Lato"/>
                <a:cs typeface="Lato"/>
                <a:sym typeface="Lato"/>
              </a:rPr>
              <a:t>, </a:t>
            </a:r>
            <a:r>
              <a:rPr b="1" i="1" lang="en" sz="2400">
                <a:solidFill>
                  <a:schemeClr val="dk1"/>
                </a:solidFill>
                <a:latin typeface="Lato"/>
                <a:ea typeface="Lato"/>
                <a:cs typeface="Lato"/>
                <a:sym typeface="Lato"/>
              </a:rPr>
              <a:t>Vowpal Wabbit (C++)</a:t>
            </a:r>
            <a:r>
              <a:rPr lang="en" sz="2400">
                <a:solidFill>
                  <a:schemeClr val="dk1"/>
                </a:solidFill>
                <a:latin typeface="Lato"/>
                <a:ea typeface="Lato"/>
                <a:cs typeface="Lato"/>
                <a:sym typeface="Lato"/>
              </a:rPr>
              <a:t> is used</a:t>
            </a:r>
          </a:p>
          <a:p>
            <a:pPr indent="-381000" lvl="0" marL="4572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Overall 5000 lines of C++ and 2000 lines of Java code</a:t>
            </a:r>
          </a:p>
        </p:txBody>
      </p:sp>
      <p:sp>
        <p:nvSpPr>
          <p:cNvPr id="561" name="Shape 5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sp>
        <p:nvSpPr>
          <p:cNvPr id="566" name="Shape 566"/>
          <p:cNvSpPr txBox="1"/>
          <p:nvPr>
            <p:ph type="title"/>
          </p:nvPr>
        </p:nvSpPr>
        <p:spPr>
          <a:xfrm>
            <a:off x="142875"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EVALUATION</a:t>
            </a:r>
          </a:p>
        </p:txBody>
      </p:sp>
      <p:sp>
        <p:nvSpPr>
          <p:cNvPr id="567" name="Shape 567"/>
          <p:cNvSpPr txBox="1"/>
          <p:nvPr>
            <p:ph idx="1" type="body"/>
          </p:nvPr>
        </p:nvSpPr>
        <p:spPr>
          <a:xfrm>
            <a:off x="311700" y="1044075"/>
            <a:ext cx="8737200" cy="3693000"/>
          </a:xfrm>
          <a:prstGeom prst="rect">
            <a:avLst/>
          </a:prstGeom>
        </p:spPr>
        <p:txBody>
          <a:bodyPr anchorCtr="0" anchor="t" bIns="91425" lIns="91425" rIns="91425" tIns="91425">
            <a:noAutofit/>
          </a:bodyPr>
          <a:lstStyle/>
          <a:p>
            <a:pPr indent="-381000" lvl="0" marL="4572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Experimental data</a:t>
            </a:r>
          </a:p>
          <a:p>
            <a:pPr indent="-381000" lvl="1" marL="914400" rtl="0">
              <a:spcBef>
                <a:spcPts val="0"/>
              </a:spcBef>
              <a:spcAft>
                <a:spcPts val="0"/>
              </a:spcAft>
              <a:buClr>
                <a:schemeClr val="dk1"/>
              </a:buClr>
              <a:buSzPct val="100000"/>
              <a:buFont typeface="Lato"/>
              <a:buChar char="○"/>
            </a:pPr>
            <a:r>
              <a:rPr b="1" i="1" lang="en" sz="2400">
                <a:solidFill>
                  <a:schemeClr val="dk1"/>
                </a:solidFill>
                <a:latin typeface="Lato"/>
                <a:ea typeface="Lato"/>
                <a:cs typeface="Lato"/>
                <a:sym typeface="Lato"/>
              </a:rPr>
              <a:t>Dataset with 10 users</a:t>
            </a:r>
            <a:r>
              <a:rPr lang="en" sz="2400">
                <a:solidFill>
                  <a:schemeClr val="dk1"/>
                </a:solidFill>
                <a:latin typeface="Lato"/>
                <a:ea typeface="Lato"/>
                <a:cs typeface="Lato"/>
                <a:sym typeface="Lato"/>
              </a:rPr>
              <a:t>, 9240 samples (both steady &amp; motion)</a:t>
            </a:r>
          </a:p>
          <a:p>
            <a:pPr indent="-381000" lvl="1" marL="9144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Test to train ratio is 1:4, User to other ratio is 1:5</a:t>
            </a:r>
          </a:p>
          <a:p>
            <a:pPr indent="-381000" lvl="0" marL="4572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Data in the wild</a:t>
            </a:r>
          </a:p>
          <a:p>
            <a:pPr indent="-381000" lvl="1" marL="9144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50 samples / sec  - collection frequency</a:t>
            </a:r>
          </a:p>
          <a:p>
            <a:pPr indent="-381000" lvl="1" marL="914400" rtl="0">
              <a:spcBef>
                <a:spcPts val="0"/>
              </a:spcBef>
              <a:spcAft>
                <a:spcPts val="0"/>
              </a:spcAft>
              <a:buClr>
                <a:schemeClr val="dk1"/>
              </a:buClr>
              <a:buSzPct val="100000"/>
              <a:buFont typeface="Lato"/>
              <a:buChar char="○"/>
            </a:pPr>
            <a:r>
              <a:rPr b="1" i="1" lang="en" sz="2400">
                <a:solidFill>
                  <a:schemeClr val="dk1"/>
                </a:solidFill>
                <a:latin typeface="Lato"/>
                <a:ea typeface="Lato"/>
                <a:cs typeface="Lato"/>
                <a:sym typeface="Lato"/>
              </a:rPr>
              <a:t>1513 users</a:t>
            </a:r>
            <a:r>
              <a:rPr lang="en" sz="2400">
                <a:solidFill>
                  <a:schemeClr val="dk1"/>
                </a:solidFill>
                <a:latin typeface="Lato"/>
                <a:ea typeface="Lato"/>
                <a:cs typeface="Lato"/>
                <a:sym typeface="Lato"/>
              </a:rPr>
              <a:t> for 10 days</a:t>
            </a:r>
          </a:p>
          <a:p>
            <a:pPr indent="-381000" lvl="1" marL="914400" rtl="0">
              <a:spcBef>
                <a:spcPts val="0"/>
              </a:spcBef>
              <a:spcAft>
                <a:spcPts val="0"/>
              </a:spcAft>
              <a:buClr>
                <a:schemeClr val="dk1"/>
              </a:buClr>
              <a:buSzPct val="100000"/>
              <a:buFont typeface="Lato"/>
              <a:buChar char="○"/>
            </a:pPr>
            <a:r>
              <a:rPr lang="en" sz="2400">
                <a:solidFill>
                  <a:schemeClr val="dk1"/>
                </a:solidFill>
                <a:latin typeface="Lato"/>
                <a:ea typeface="Lato"/>
                <a:cs typeface="Lato"/>
                <a:sym typeface="Lato"/>
              </a:rPr>
              <a:t>60 seconds of data per hour is collected</a:t>
            </a:r>
          </a:p>
        </p:txBody>
      </p:sp>
      <p:sp>
        <p:nvSpPr>
          <p:cNvPr id="568" name="Shape 56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2" name="Shape 572"/>
        <p:cNvGrpSpPr/>
        <p:nvPr/>
      </p:nvGrpSpPr>
      <p:grpSpPr>
        <a:xfrm>
          <a:off x="0" y="0"/>
          <a:ext cx="0" cy="0"/>
          <a:chOff x="0" y="0"/>
          <a:chExt cx="0" cy="0"/>
        </a:xfrm>
      </p:grpSpPr>
      <p:sp>
        <p:nvSpPr>
          <p:cNvPr id="573" name="Shape 573"/>
          <p:cNvSpPr txBox="1"/>
          <p:nvPr>
            <p:ph type="title"/>
          </p:nvPr>
        </p:nvSpPr>
        <p:spPr>
          <a:xfrm>
            <a:off x="142950"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EVALUATION METRICS</a:t>
            </a:r>
          </a:p>
        </p:txBody>
      </p:sp>
      <p:sp>
        <p:nvSpPr>
          <p:cNvPr id="574" name="Shape 574"/>
          <p:cNvSpPr txBox="1"/>
          <p:nvPr>
            <p:ph idx="1" type="body"/>
          </p:nvPr>
        </p:nvSpPr>
        <p:spPr>
          <a:xfrm>
            <a:off x="190800" y="1222150"/>
            <a:ext cx="8858100" cy="3693000"/>
          </a:xfrm>
          <a:prstGeom prst="rect">
            <a:avLst/>
          </a:prstGeom>
        </p:spPr>
        <p:txBody>
          <a:bodyPr anchorCtr="0" anchor="t" bIns="91425" lIns="91425" rIns="91425" tIns="91425">
            <a:noAutofit/>
          </a:bodyPr>
          <a:lstStyle/>
          <a:p>
            <a:pPr indent="-381000" lvl="0" marL="457200" marR="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True positive (TP) -</a:t>
            </a:r>
            <a:r>
              <a:rPr lang="en" sz="2400">
                <a:solidFill>
                  <a:schemeClr val="dk1"/>
                </a:solidFill>
                <a:latin typeface="Lato"/>
                <a:ea typeface="Lato"/>
                <a:cs typeface="Lato"/>
                <a:sym typeface="Lato"/>
              </a:rPr>
              <a:t>The authorized owner is correctly identified.</a:t>
            </a: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 </a:t>
            </a:r>
            <a:r>
              <a:rPr b="1" i="1" lang="en" sz="2400">
                <a:solidFill>
                  <a:schemeClr val="dk1"/>
                </a:solidFill>
                <a:latin typeface="Lato"/>
                <a:ea typeface="Lato"/>
                <a:cs typeface="Lato"/>
                <a:sym typeface="Lato"/>
              </a:rPr>
              <a:t>False positive (FP) -</a:t>
            </a:r>
            <a:r>
              <a:rPr lang="en" sz="2400">
                <a:solidFill>
                  <a:schemeClr val="dk1"/>
                </a:solidFill>
                <a:latin typeface="Lato"/>
                <a:ea typeface="Lato"/>
                <a:cs typeface="Lato"/>
                <a:sym typeface="Lato"/>
              </a:rPr>
              <a:t> </a:t>
            </a:r>
            <a:r>
              <a:rPr lang="en" sz="2400">
                <a:solidFill>
                  <a:srgbClr val="990000"/>
                </a:solidFill>
                <a:latin typeface="Lato"/>
                <a:ea typeface="Lato"/>
                <a:cs typeface="Lato"/>
                <a:sym typeface="Lato"/>
              </a:rPr>
              <a:t>Other users are incorrectly identified as the authorized owner. </a:t>
            </a:r>
          </a:p>
          <a:p>
            <a:pPr indent="-381000" lvl="0" marL="457200" marR="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False negative (FN) -</a:t>
            </a:r>
            <a:r>
              <a:rPr lang="en" sz="2400">
                <a:solidFill>
                  <a:schemeClr val="dk1"/>
                </a:solidFill>
                <a:latin typeface="Lato"/>
                <a:ea typeface="Lato"/>
                <a:cs typeface="Lato"/>
                <a:sym typeface="Lato"/>
              </a:rPr>
              <a:t> The authorized owner is incorrectly identified as other users. </a:t>
            </a:r>
          </a:p>
          <a:p>
            <a:pPr indent="-381000" lvl="0" marL="457200" marR="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True negative (TN) -</a:t>
            </a:r>
            <a:r>
              <a:rPr lang="en" sz="2400">
                <a:solidFill>
                  <a:schemeClr val="dk1"/>
                </a:solidFill>
                <a:latin typeface="Lato"/>
                <a:ea typeface="Lato"/>
                <a:cs typeface="Lato"/>
                <a:sym typeface="Lato"/>
              </a:rPr>
              <a:t>  Other users are correctly identified. </a:t>
            </a:r>
          </a:p>
          <a:p>
            <a:pPr indent="-381000" lvl="0" marL="457200" marR="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Performance &amp; Overhead.</a:t>
            </a:r>
            <a:r>
              <a:rPr lang="en" sz="2400">
                <a:solidFill>
                  <a:schemeClr val="dk1"/>
                </a:solidFill>
                <a:latin typeface="Lato"/>
                <a:ea typeface="Lato"/>
                <a:cs typeface="Lato"/>
                <a:sym typeface="Lato"/>
              </a:rPr>
              <a:t> (battery consumption, etc.)</a:t>
            </a:r>
          </a:p>
          <a:p>
            <a:pPr indent="-381000" lvl="0" marL="457200" marR="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Robustness</a:t>
            </a:r>
          </a:p>
        </p:txBody>
      </p:sp>
      <p:sp>
        <p:nvSpPr>
          <p:cNvPr id="575" name="Shape 5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9" name="Shape 579"/>
        <p:cNvGrpSpPr/>
        <p:nvPr/>
      </p:nvGrpSpPr>
      <p:grpSpPr>
        <a:xfrm>
          <a:off x="0" y="0"/>
          <a:ext cx="0" cy="0"/>
          <a:chOff x="0" y="0"/>
          <a:chExt cx="0" cy="0"/>
        </a:xfrm>
      </p:grpSpPr>
      <p:sp>
        <p:nvSpPr>
          <p:cNvPr id="580" name="Shape 580"/>
          <p:cNvSpPr txBox="1"/>
          <p:nvPr>
            <p:ph type="title"/>
          </p:nvPr>
        </p:nvSpPr>
        <p:spPr>
          <a:xfrm>
            <a:off x="142950"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ROC BASED ON EXPERIMENTS  </a:t>
            </a:r>
          </a:p>
        </p:txBody>
      </p:sp>
      <p:pic>
        <p:nvPicPr>
          <p:cNvPr descr="roc_cur.jpg" id="581" name="Shape 581"/>
          <p:cNvPicPr preferRelativeResize="0"/>
          <p:nvPr/>
        </p:nvPicPr>
        <p:blipFill>
          <a:blip r:embed="rId3">
            <a:alphaModFix/>
          </a:blip>
          <a:stretch>
            <a:fillRect/>
          </a:stretch>
        </p:blipFill>
        <p:spPr>
          <a:xfrm>
            <a:off x="3914000" y="1127450"/>
            <a:ext cx="4848225" cy="3695700"/>
          </a:xfrm>
          <a:prstGeom prst="rect">
            <a:avLst/>
          </a:prstGeom>
          <a:noFill/>
          <a:ln>
            <a:noFill/>
          </a:ln>
        </p:spPr>
      </p:pic>
      <p:sp>
        <p:nvSpPr>
          <p:cNvPr id="582" name="Shape 582"/>
          <p:cNvSpPr txBox="1"/>
          <p:nvPr/>
        </p:nvSpPr>
        <p:spPr>
          <a:xfrm>
            <a:off x="270175" y="1093500"/>
            <a:ext cx="3918900" cy="2956500"/>
          </a:xfrm>
          <a:prstGeom prst="rect">
            <a:avLst/>
          </a:prstGeom>
          <a:noFill/>
          <a:ln>
            <a:noFill/>
          </a:ln>
        </p:spPr>
        <p:txBody>
          <a:bodyPr anchorCtr="0" anchor="t" bIns="91425" lIns="91425" rIns="91425" tIns="91425">
            <a:noAutofit/>
          </a:bodyPr>
          <a:lstStyle/>
          <a:p>
            <a:pPr lvl="0" rtl="0">
              <a:lnSpc>
                <a:spcPct val="115000"/>
              </a:lnSpc>
              <a:spcBef>
                <a:spcPts val="700"/>
              </a:spcBef>
              <a:buNone/>
            </a:pPr>
            <a:r>
              <a:rPr b="1" lang="en" sz="2400">
                <a:solidFill>
                  <a:schemeClr val="dk1"/>
                </a:solidFill>
                <a:latin typeface="Lato"/>
                <a:ea typeface="Lato"/>
                <a:cs typeface="Lato"/>
                <a:sym typeface="Lato"/>
              </a:rPr>
              <a:t>True Positive Rate</a:t>
            </a:r>
            <a:br>
              <a:rPr b="1" lang="en" sz="2400">
                <a:solidFill>
                  <a:schemeClr val="dk1"/>
                </a:solidFill>
                <a:latin typeface="Lato"/>
                <a:ea typeface="Lato"/>
                <a:cs typeface="Lato"/>
                <a:sym typeface="Lato"/>
              </a:rPr>
            </a:br>
            <a:r>
              <a:rPr b="1" lang="en" sz="2400">
                <a:solidFill>
                  <a:schemeClr val="dk1"/>
                </a:solidFill>
                <a:latin typeface="Lato"/>
                <a:ea typeface="Lato"/>
                <a:cs typeface="Lato"/>
                <a:sym typeface="Lato"/>
              </a:rPr>
              <a:t>(Sensitivity or Recall)</a:t>
            </a:r>
          </a:p>
          <a:p>
            <a:pPr indent="457200" lvl="0" rtl="0">
              <a:lnSpc>
                <a:spcPct val="115000"/>
              </a:lnSpc>
              <a:spcBef>
                <a:spcPts val="700"/>
              </a:spcBef>
              <a:buNone/>
            </a:pPr>
            <a:r>
              <a:rPr lang="en" sz="2400">
                <a:solidFill>
                  <a:schemeClr val="dk1"/>
                </a:solidFill>
                <a:latin typeface="Lato"/>
                <a:ea typeface="Lato"/>
                <a:cs typeface="Lato"/>
                <a:sym typeface="Lato"/>
              </a:rPr>
              <a:t>TPR = TP/(TP+FN)</a:t>
            </a:r>
          </a:p>
          <a:p>
            <a:pPr lvl="0" rtl="0">
              <a:lnSpc>
                <a:spcPct val="115000"/>
              </a:lnSpc>
              <a:spcBef>
                <a:spcPts val="700"/>
              </a:spcBef>
              <a:buNone/>
            </a:pPr>
            <a:r>
              <a:t/>
            </a:r>
            <a:endParaRPr sz="2400">
              <a:solidFill>
                <a:schemeClr val="dk1"/>
              </a:solidFill>
              <a:latin typeface="Lato"/>
              <a:ea typeface="Lato"/>
              <a:cs typeface="Lato"/>
              <a:sym typeface="Lato"/>
            </a:endParaRPr>
          </a:p>
          <a:p>
            <a:pPr lvl="0" rtl="0">
              <a:lnSpc>
                <a:spcPct val="115000"/>
              </a:lnSpc>
              <a:spcBef>
                <a:spcPts val="700"/>
              </a:spcBef>
              <a:buNone/>
            </a:pPr>
            <a:r>
              <a:rPr b="1" lang="en" sz="2400">
                <a:solidFill>
                  <a:schemeClr val="dk1"/>
                </a:solidFill>
                <a:latin typeface="Lato"/>
                <a:ea typeface="Lato"/>
                <a:cs typeface="Lato"/>
                <a:sym typeface="Lato"/>
              </a:rPr>
              <a:t>False positive Rate</a:t>
            </a:r>
          </a:p>
          <a:p>
            <a:pPr lvl="0" rtl="0">
              <a:lnSpc>
                <a:spcPct val="115000"/>
              </a:lnSpc>
              <a:spcBef>
                <a:spcPts val="700"/>
              </a:spcBef>
              <a:buNone/>
            </a:pPr>
            <a:r>
              <a:rPr b="1" lang="en" sz="2400">
                <a:solidFill>
                  <a:schemeClr val="dk1"/>
                </a:solidFill>
                <a:latin typeface="Lato"/>
                <a:ea typeface="Lato"/>
                <a:cs typeface="Lato"/>
                <a:sym typeface="Lato"/>
              </a:rPr>
              <a:t>(Fall out)</a:t>
            </a:r>
          </a:p>
          <a:p>
            <a:pPr indent="387350" lvl="0" rtl="0">
              <a:lnSpc>
                <a:spcPct val="115000"/>
              </a:lnSpc>
              <a:spcBef>
                <a:spcPts val="700"/>
              </a:spcBef>
              <a:buClr>
                <a:schemeClr val="dk1"/>
              </a:buClr>
              <a:buSzPct val="45833"/>
              <a:buFont typeface="Arial"/>
              <a:buNone/>
            </a:pPr>
            <a:r>
              <a:rPr lang="en" sz="2400">
                <a:solidFill>
                  <a:schemeClr val="dk1"/>
                </a:solidFill>
                <a:latin typeface="Lato"/>
                <a:ea typeface="Lato"/>
                <a:cs typeface="Lato"/>
                <a:sym typeface="Lato"/>
              </a:rPr>
              <a:t>FPR = FP/(FP+TN)</a:t>
            </a:r>
          </a:p>
          <a:p>
            <a:pPr lvl="0">
              <a:spcBef>
                <a:spcPts val="0"/>
              </a:spcBef>
              <a:buNone/>
            </a:pPr>
            <a:r>
              <a:t/>
            </a:r>
            <a:endParaRPr/>
          </a:p>
        </p:txBody>
      </p:sp>
      <p:sp>
        <p:nvSpPr>
          <p:cNvPr id="583" name="Shape 58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7" name="Shape 587"/>
        <p:cNvGrpSpPr/>
        <p:nvPr/>
      </p:nvGrpSpPr>
      <p:grpSpPr>
        <a:xfrm>
          <a:off x="0" y="0"/>
          <a:ext cx="0" cy="0"/>
          <a:chOff x="0" y="0"/>
          <a:chExt cx="0" cy="0"/>
        </a:xfrm>
      </p:grpSpPr>
      <p:sp>
        <p:nvSpPr>
          <p:cNvPr id="588" name="Shape 588"/>
          <p:cNvSpPr txBox="1"/>
          <p:nvPr>
            <p:ph type="title"/>
          </p:nvPr>
        </p:nvSpPr>
        <p:spPr>
          <a:xfrm>
            <a:off x="142950"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OTHER CONSIDERATIONS</a:t>
            </a:r>
          </a:p>
        </p:txBody>
      </p:sp>
      <p:sp>
        <p:nvSpPr>
          <p:cNvPr id="589" name="Shape 589"/>
          <p:cNvSpPr txBox="1"/>
          <p:nvPr>
            <p:ph idx="1" type="body"/>
          </p:nvPr>
        </p:nvSpPr>
        <p:spPr>
          <a:xfrm>
            <a:off x="190800" y="1222150"/>
            <a:ext cx="8858100" cy="3693000"/>
          </a:xfrm>
          <a:prstGeom prst="rect">
            <a:avLst/>
          </a:prstGeom>
        </p:spPr>
        <p:txBody>
          <a:bodyPr anchorCtr="0" anchor="t" bIns="91425" lIns="91425" rIns="91425" tIns="91425">
            <a:noAutofit/>
          </a:bodyPr>
          <a:lstStyle/>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Overhead on the phone</a:t>
            </a:r>
          </a:p>
          <a:p>
            <a:pPr lvl="0" marR="0" rtl="0">
              <a:lnSpc>
                <a:spcPct val="115000"/>
              </a:lnSpc>
              <a:spcBef>
                <a:spcPts val="0"/>
              </a:spcBef>
              <a:spcAft>
                <a:spcPts val="0"/>
              </a:spcAft>
              <a:buNone/>
            </a:pPr>
            <a:r>
              <a:t/>
            </a:r>
            <a:endParaRPr sz="2400">
              <a:solidFill>
                <a:schemeClr val="dk1"/>
              </a:solidFill>
              <a:latin typeface="Lato"/>
              <a:ea typeface="Lato"/>
              <a:cs typeface="Lato"/>
              <a:sym typeface="Lato"/>
            </a:endParaRPr>
          </a:p>
          <a:p>
            <a:pPr lvl="0" marR="0" rtl="0">
              <a:lnSpc>
                <a:spcPct val="115000"/>
              </a:lnSpc>
              <a:spcBef>
                <a:spcPts val="0"/>
              </a:spcBef>
              <a:spcAft>
                <a:spcPts val="0"/>
              </a:spcAft>
              <a:buNone/>
            </a:pPr>
            <a:r>
              <a:t/>
            </a:r>
            <a:endParaRPr sz="2400">
              <a:solidFill>
                <a:schemeClr val="dk1"/>
              </a:solidFill>
              <a:latin typeface="Lato"/>
              <a:ea typeface="Lato"/>
              <a:cs typeface="Lato"/>
              <a:sym typeface="Lato"/>
            </a:endParaRPr>
          </a:p>
          <a:p>
            <a:pPr lvl="0" marR="0" rtl="0">
              <a:lnSpc>
                <a:spcPct val="115000"/>
              </a:lnSpc>
              <a:spcBef>
                <a:spcPts val="0"/>
              </a:spcBef>
              <a:spcAft>
                <a:spcPts val="0"/>
              </a:spcAft>
              <a:buNone/>
            </a:pPr>
            <a:r>
              <a:t/>
            </a:r>
            <a:endParaRPr sz="2400">
              <a:solidFill>
                <a:schemeClr val="dk1"/>
              </a:solidFill>
              <a:latin typeface="Lato"/>
              <a:ea typeface="Lato"/>
              <a:cs typeface="Lato"/>
              <a:sym typeface="Lato"/>
            </a:endParaRPr>
          </a:p>
          <a:p>
            <a:pPr lvl="0" marR="0" rtl="0">
              <a:lnSpc>
                <a:spcPct val="115000"/>
              </a:lnSpc>
              <a:spcBef>
                <a:spcPts val="0"/>
              </a:spcBef>
              <a:spcAft>
                <a:spcPts val="0"/>
              </a:spcAft>
              <a:buNone/>
            </a:pPr>
            <a:r>
              <a:t/>
            </a:r>
            <a:endParaRPr sz="2400">
              <a:solidFill>
                <a:schemeClr val="dk1"/>
              </a:solidFill>
              <a:latin typeface="Lato"/>
              <a:ea typeface="Lato"/>
              <a:cs typeface="Lato"/>
              <a:sym typeface="Lato"/>
            </a:endParaRP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Resistance against bruteforce attacks</a:t>
            </a:r>
          </a:p>
          <a:p>
            <a:pPr indent="-381000" lvl="1" marL="914400" marR="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Automatic</a:t>
            </a:r>
            <a:r>
              <a:rPr lang="en" sz="2400">
                <a:solidFill>
                  <a:schemeClr val="dk1"/>
                </a:solidFill>
                <a:latin typeface="Lato"/>
                <a:ea typeface="Lato"/>
                <a:cs typeface="Lato"/>
                <a:sym typeface="Lato"/>
              </a:rPr>
              <a:t> - Generate data to simulate human behavior</a:t>
            </a:r>
          </a:p>
          <a:p>
            <a:pPr indent="-381000" lvl="1" marL="914400" marR="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Manual</a:t>
            </a:r>
            <a:r>
              <a:rPr lang="en" sz="2400">
                <a:solidFill>
                  <a:schemeClr val="dk1"/>
                </a:solidFill>
                <a:latin typeface="Lato"/>
                <a:ea typeface="Lato"/>
                <a:cs typeface="Lato"/>
                <a:sym typeface="Lato"/>
              </a:rPr>
              <a:t> - Confuse the system with gestures</a:t>
            </a:r>
          </a:p>
        </p:txBody>
      </p:sp>
      <p:pic>
        <p:nvPicPr>
          <p:cNvPr descr="2016-09-26-022916_1366x768_scrot.png" id="590" name="Shape 590"/>
          <p:cNvPicPr preferRelativeResize="0"/>
          <p:nvPr/>
        </p:nvPicPr>
        <p:blipFill rotWithShape="1">
          <a:blip r:embed="rId3">
            <a:alphaModFix/>
          </a:blip>
          <a:srcRect b="43071" l="6552" r="28049" t="40657"/>
          <a:stretch/>
        </p:blipFill>
        <p:spPr>
          <a:xfrm>
            <a:off x="491099" y="1944362"/>
            <a:ext cx="8161798" cy="1141724"/>
          </a:xfrm>
          <a:prstGeom prst="rect">
            <a:avLst/>
          </a:prstGeom>
          <a:noFill/>
          <a:ln>
            <a:noFill/>
          </a:ln>
        </p:spPr>
      </p:pic>
      <p:sp>
        <p:nvSpPr>
          <p:cNvPr id="591" name="Shape 5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5" name="Shape 595"/>
        <p:cNvGrpSpPr/>
        <p:nvPr/>
      </p:nvGrpSpPr>
      <p:grpSpPr>
        <a:xfrm>
          <a:off x="0" y="0"/>
          <a:ext cx="0" cy="0"/>
          <a:chOff x="0" y="0"/>
          <a:chExt cx="0" cy="0"/>
        </a:xfrm>
      </p:grpSpPr>
      <p:sp>
        <p:nvSpPr>
          <p:cNvPr id="596" name="Shape 596"/>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DIFFERENCES IN THE APPROACH</a:t>
            </a:r>
          </a:p>
        </p:txBody>
      </p:sp>
      <p:sp>
        <p:nvSpPr>
          <p:cNvPr id="597" name="Shape 59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1" name="Shape 601"/>
        <p:cNvGrpSpPr/>
        <p:nvPr/>
      </p:nvGrpSpPr>
      <p:grpSpPr>
        <a:xfrm>
          <a:off x="0" y="0"/>
          <a:ext cx="0" cy="0"/>
          <a:chOff x="0" y="0"/>
          <a:chExt cx="0" cy="0"/>
        </a:xfrm>
      </p:grpSpPr>
      <p:sp>
        <p:nvSpPr>
          <p:cNvPr id="602" name="Shape 602"/>
          <p:cNvSpPr txBox="1"/>
          <p:nvPr>
            <p:ph type="title"/>
          </p:nvPr>
        </p:nvSpPr>
        <p:spPr>
          <a:xfrm>
            <a:off x="142950" y="412050"/>
            <a:ext cx="88581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SIGNIFICANT DIFFERENCES</a:t>
            </a:r>
          </a:p>
        </p:txBody>
      </p:sp>
      <p:graphicFrame>
        <p:nvGraphicFramePr>
          <p:cNvPr id="603" name="Shape 603"/>
          <p:cNvGraphicFramePr/>
          <p:nvPr/>
        </p:nvGraphicFramePr>
        <p:xfrm>
          <a:off x="285525" y="1105525"/>
          <a:ext cx="3000000" cy="3000000"/>
        </p:xfrm>
        <a:graphic>
          <a:graphicData uri="http://schemas.openxmlformats.org/drawingml/2006/table">
            <a:tbl>
              <a:tblPr>
                <a:noFill/>
                <a:tableStyleId>{44B25711-90F7-4FC0-A8F7-5E85A73AEE3C}</a:tableStyleId>
              </a:tblPr>
              <a:tblGrid>
                <a:gridCol w="4300575"/>
                <a:gridCol w="4300575"/>
              </a:tblGrid>
              <a:tr h="389500">
                <a:tc>
                  <a:txBody>
                    <a:bodyPr>
                      <a:noAutofit/>
                    </a:bodyPr>
                    <a:lstStyle/>
                    <a:p>
                      <a:pPr lvl="0">
                        <a:spcBef>
                          <a:spcPts val="0"/>
                        </a:spcBef>
                        <a:buNone/>
                      </a:pPr>
                      <a:r>
                        <a:rPr b="1" lang="en" sz="1800">
                          <a:latin typeface="Lato"/>
                          <a:ea typeface="Lato"/>
                          <a:cs typeface="Lato"/>
                          <a:sym typeface="Lato"/>
                        </a:rPr>
                        <a:t>Gait based user identification</a:t>
                      </a:r>
                    </a:p>
                  </a:txBody>
                  <a:tcPr marT="91425" marB="91425" marR="91425" marL="91425">
                    <a:solidFill>
                      <a:srgbClr val="D9D9D9"/>
                    </a:solidFill>
                  </a:tcPr>
                </a:tc>
                <a:tc>
                  <a:txBody>
                    <a:bodyPr>
                      <a:noAutofit/>
                    </a:bodyPr>
                    <a:lstStyle/>
                    <a:p>
                      <a:pPr lvl="0">
                        <a:spcBef>
                          <a:spcPts val="0"/>
                        </a:spcBef>
                        <a:buNone/>
                      </a:pPr>
                      <a:r>
                        <a:rPr b="1" lang="en" sz="1800">
                          <a:latin typeface="Lato"/>
                          <a:ea typeface="Lato"/>
                          <a:cs typeface="Lato"/>
                          <a:sym typeface="Lato"/>
                        </a:rPr>
                        <a:t>RISKCOG for user identification</a:t>
                      </a:r>
                    </a:p>
                  </a:txBody>
                  <a:tcPr marT="91425" marB="91425" marR="91425" marL="91425">
                    <a:solidFill>
                      <a:srgbClr val="D9D9D9"/>
                    </a:solidFill>
                  </a:tcPr>
                </a:tc>
              </a:tr>
              <a:tr h="1926875">
                <a:tc>
                  <a:txBody>
                    <a:bodyPr>
                      <a:noAutofit/>
                    </a:bodyPr>
                    <a:lstStyle/>
                    <a:p>
                      <a:pPr indent="-342900" lvl="0" marL="457200" rtl="0">
                        <a:lnSpc>
                          <a:spcPct val="115000"/>
                        </a:lnSpc>
                        <a:spcBef>
                          <a:spcPts val="0"/>
                        </a:spcBef>
                        <a:buSzPct val="100000"/>
                        <a:buFont typeface="Lato"/>
                        <a:buAutoNum type="arabicPeriod"/>
                      </a:pPr>
                      <a:r>
                        <a:rPr lang="en" sz="1800">
                          <a:latin typeface="Lato"/>
                          <a:ea typeface="Lato"/>
                          <a:cs typeface="Lato"/>
                          <a:sym typeface="Lato"/>
                        </a:rPr>
                        <a:t>The user has to be in motion since the technique is based on Gait</a:t>
                      </a:r>
                    </a:p>
                    <a:p>
                      <a:pPr indent="-342900" lvl="0" marL="457200" rtl="0">
                        <a:lnSpc>
                          <a:spcPct val="115000"/>
                        </a:lnSpc>
                        <a:spcBef>
                          <a:spcPts val="0"/>
                        </a:spcBef>
                        <a:buSzPct val="100000"/>
                        <a:buFont typeface="Lato"/>
                        <a:buAutoNum type="arabicPeriod"/>
                      </a:pPr>
                      <a:r>
                        <a:rPr lang="en" sz="1800">
                          <a:latin typeface="Lato"/>
                          <a:ea typeface="Lato"/>
                          <a:cs typeface="Lato"/>
                          <a:sym typeface="Lato"/>
                        </a:rPr>
                        <a:t>Identification is not continuous</a:t>
                      </a:r>
                    </a:p>
                    <a:p>
                      <a:pPr indent="-342900" lvl="0" marL="457200" rtl="0">
                        <a:lnSpc>
                          <a:spcPct val="115000"/>
                        </a:lnSpc>
                        <a:spcBef>
                          <a:spcPts val="0"/>
                        </a:spcBef>
                        <a:buSzPct val="100000"/>
                        <a:buFont typeface="Lato"/>
                        <a:buAutoNum type="arabicPeriod"/>
                      </a:pPr>
                      <a:r>
                        <a:rPr lang="en" sz="1800">
                          <a:latin typeface="Lato"/>
                          <a:ea typeface="Lato"/>
                          <a:cs typeface="Lato"/>
                          <a:sym typeface="Lato"/>
                        </a:rPr>
                        <a:t>Based on past technologies like GMM popular in pattern recognition and biometrics</a:t>
                      </a:r>
                    </a:p>
                    <a:p>
                      <a:pPr indent="-342900" lvl="0" marL="457200" rtl="0">
                        <a:lnSpc>
                          <a:spcPct val="115000"/>
                        </a:lnSpc>
                        <a:spcBef>
                          <a:spcPts val="0"/>
                        </a:spcBef>
                        <a:buSzPct val="100000"/>
                        <a:buFont typeface="Lato"/>
                        <a:buAutoNum type="arabicPeriod"/>
                      </a:pPr>
                      <a:r>
                        <a:rPr lang="en" sz="1800">
                          <a:latin typeface="Lato"/>
                          <a:ea typeface="Lato"/>
                          <a:cs typeface="Lato"/>
                          <a:sym typeface="Lato"/>
                        </a:rPr>
                        <a:t>Smaller dataset generated from experiments</a:t>
                      </a:r>
                    </a:p>
                    <a:p>
                      <a:pPr indent="-342900" lvl="0" marL="457200">
                        <a:lnSpc>
                          <a:spcPct val="115000"/>
                        </a:lnSpc>
                        <a:spcBef>
                          <a:spcPts val="0"/>
                        </a:spcBef>
                        <a:buSzPct val="100000"/>
                        <a:buFont typeface="Lato"/>
                        <a:buAutoNum type="arabicPeriod"/>
                      </a:pPr>
                      <a:r>
                        <a:rPr lang="en" sz="1800">
                          <a:latin typeface="Lato"/>
                          <a:ea typeface="Lato"/>
                          <a:cs typeface="Lato"/>
                          <a:sym typeface="Lato"/>
                        </a:rPr>
                        <a:t>Accuracy is 98%</a:t>
                      </a:r>
                    </a:p>
                  </a:txBody>
                  <a:tcPr marT="91425" marB="91425" marR="91425" marL="91425"/>
                </a:tc>
                <a:tc>
                  <a:txBody>
                    <a:bodyPr>
                      <a:noAutofit/>
                    </a:bodyPr>
                    <a:lstStyle/>
                    <a:p>
                      <a:pPr indent="-342900" lvl="0" marL="457200" rtl="0">
                        <a:lnSpc>
                          <a:spcPct val="115000"/>
                        </a:lnSpc>
                        <a:spcBef>
                          <a:spcPts val="0"/>
                        </a:spcBef>
                        <a:buSzPct val="100000"/>
                        <a:buFont typeface="Lato"/>
                        <a:buAutoNum type="arabicPeriod"/>
                      </a:pPr>
                      <a:r>
                        <a:rPr lang="en" sz="1800">
                          <a:latin typeface="Lato"/>
                          <a:ea typeface="Lato"/>
                          <a:cs typeface="Lato"/>
                          <a:sym typeface="Lato"/>
                        </a:rPr>
                        <a:t>The user need not be in motion - the algorithm takes into consideration the steady state as well</a:t>
                      </a:r>
                    </a:p>
                    <a:p>
                      <a:pPr indent="-342900" lvl="0" marL="457200" rtl="0">
                        <a:lnSpc>
                          <a:spcPct val="115000"/>
                        </a:lnSpc>
                        <a:spcBef>
                          <a:spcPts val="0"/>
                        </a:spcBef>
                        <a:buSzPct val="100000"/>
                        <a:buFont typeface="Lato"/>
                        <a:buAutoNum type="arabicPeriod"/>
                      </a:pPr>
                      <a:r>
                        <a:rPr lang="en" sz="1800">
                          <a:latin typeface="Lato"/>
                          <a:ea typeface="Lato"/>
                          <a:cs typeface="Lato"/>
                          <a:sym typeface="Lato"/>
                        </a:rPr>
                        <a:t>Continuous identification</a:t>
                      </a:r>
                    </a:p>
                    <a:p>
                      <a:pPr indent="-342900" lvl="0" marL="457200" rtl="0">
                        <a:lnSpc>
                          <a:spcPct val="115000"/>
                        </a:lnSpc>
                        <a:spcBef>
                          <a:spcPts val="0"/>
                        </a:spcBef>
                        <a:buSzPct val="100000"/>
                        <a:buFont typeface="Lato"/>
                        <a:buAutoNum type="arabicPeriod"/>
                      </a:pPr>
                      <a:r>
                        <a:rPr lang="en" sz="1800">
                          <a:latin typeface="Lato"/>
                          <a:ea typeface="Lato"/>
                          <a:cs typeface="Lato"/>
                          <a:sym typeface="Lato"/>
                        </a:rPr>
                        <a:t>Uses SVM used for more generic purposes</a:t>
                      </a:r>
                    </a:p>
                    <a:p>
                      <a:pPr indent="-342900" lvl="0" marL="457200" rtl="0">
                        <a:lnSpc>
                          <a:spcPct val="115000"/>
                        </a:lnSpc>
                        <a:spcBef>
                          <a:spcPts val="0"/>
                        </a:spcBef>
                        <a:buSzPct val="100000"/>
                        <a:buFont typeface="Lato"/>
                        <a:buAutoNum type="arabicPeriod"/>
                      </a:pPr>
                      <a:r>
                        <a:rPr lang="en" sz="1800">
                          <a:latin typeface="Lato"/>
                          <a:ea typeface="Lato"/>
                          <a:cs typeface="Lato"/>
                          <a:sym typeface="Lato"/>
                        </a:rPr>
                        <a:t>Larger dataset collected from users in the wild</a:t>
                      </a:r>
                    </a:p>
                    <a:p>
                      <a:pPr indent="-342900" lvl="0" marL="457200">
                        <a:lnSpc>
                          <a:spcPct val="115000"/>
                        </a:lnSpc>
                        <a:spcBef>
                          <a:spcPts val="0"/>
                        </a:spcBef>
                        <a:buSzPct val="100000"/>
                        <a:buFont typeface="Lato"/>
                        <a:buAutoNum type="arabicPeriod"/>
                      </a:pPr>
                      <a:r>
                        <a:rPr lang="en" sz="1800">
                          <a:latin typeface="Lato"/>
                          <a:ea typeface="Lato"/>
                          <a:cs typeface="Lato"/>
                          <a:sym typeface="Lato"/>
                        </a:rPr>
                        <a:t>Accuracy is around 95%</a:t>
                      </a:r>
                    </a:p>
                  </a:txBody>
                  <a:tcPr marT="91425" marB="91425" marR="91425" marL="91425"/>
                </a:tc>
              </a:tr>
            </a:tbl>
          </a:graphicData>
        </a:graphic>
      </p:graphicFrame>
      <p:sp>
        <p:nvSpPr>
          <p:cNvPr id="604" name="Shape 60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8" name="Shape 608"/>
        <p:cNvGrpSpPr/>
        <p:nvPr/>
      </p:nvGrpSpPr>
      <p:grpSpPr>
        <a:xfrm>
          <a:off x="0" y="0"/>
          <a:ext cx="0" cy="0"/>
          <a:chOff x="0" y="0"/>
          <a:chExt cx="0" cy="0"/>
        </a:xfrm>
      </p:grpSpPr>
      <p:sp>
        <p:nvSpPr>
          <p:cNvPr id="609" name="Shape 609"/>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FLAWS AND UNANSWERED QUESTIONS</a:t>
            </a:r>
          </a:p>
        </p:txBody>
      </p:sp>
      <p:sp>
        <p:nvSpPr>
          <p:cNvPr id="610" name="Shape 61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4" name="Shape 614"/>
        <p:cNvGrpSpPr/>
        <p:nvPr/>
      </p:nvGrpSpPr>
      <p:grpSpPr>
        <a:xfrm>
          <a:off x="0" y="0"/>
          <a:ext cx="0" cy="0"/>
          <a:chOff x="0" y="0"/>
          <a:chExt cx="0" cy="0"/>
        </a:xfrm>
      </p:grpSpPr>
      <p:sp>
        <p:nvSpPr>
          <p:cNvPr id="615" name="Shape 615"/>
          <p:cNvSpPr txBox="1"/>
          <p:nvPr>
            <p:ph idx="1" type="body"/>
          </p:nvPr>
        </p:nvSpPr>
        <p:spPr>
          <a:xfrm>
            <a:off x="190800" y="572175"/>
            <a:ext cx="8858100" cy="4343400"/>
          </a:xfrm>
          <a:prstGeom prst="rect">
            <a:avLst/>
          </a:prstGeom>
        </p:spPr>
        <p:txBody>
          <a:bodyPr anchorCtr="0" anchor="t" bIns="91425" lIns="91425" rIns="91425" tIns="91425">
            <a:noAutofit/>
          </a:bodyPr>
          <a:lstStyle/>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authors do not comment on </a:t>
            </a:r>
            <a:r>
              <a:rPr b="1" i="1" lang="en" sz="2400">
                <a:solidFill>
                  <a:schemeClr val="dk1"/>
                </a:solidFill>
                <a:latin typeface="Lato"/>
                <a:ea typeface="Lato"/>
                <a:cs typeface="Lato"/>
                <a:sym typeface="Lato"/>
              </a:rPr>
              <a:t>how UBM changes with more people</a:t>
            </a:r>
            <a:r>
              <a:rPr lang="en" sz="2400">
                <a:solidFill>
                  <a:schemeClr val="dk1"/>
                </a:solidFill>
                <a:latin typeface="Lato"/>
                <a:ea typeface="Lato"/>
                <a:cs typeface="Lato"/>
                <a:sym typeface="Lato"/>
              </a:rPr>
              <a:t> added over time</a:t>
            </a: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Both papers do not provide a </a:t>
            </a:r>
            <a:r>
              <a:rPr b="1" i="1" lang="en" sz="2400">
                <a:solidFill>
                  <a:schemeClr val="dk1"/>
                </a:solidFill>
                <a:latin typeface="Lato"/>
                <a:ea typeface="Lato"/>
                <a:cs typeface="Lato"/>
                <a:sym typeface="Lato"/>
              </a:rPr>
              <a:t>way to evaluate the performance of adaptivity</a:t>
            </a:r>
            <a:r>
              <a:rPr lang="en" sz="2400">
                <a:solidFill>
                  <a:schemeClr val="dk1"/>
                </a:solidFill>
                <a:latin typeface="Lato"/>
                <a:ea typeface="Lato"/>
                <a:cs typeface="Lato"/>
                <a:sym typeface="Lato"/>
              </a:rPr>
              <a:t> of the algorithm for concept drift (change in Gait or in motion patterns)</a:t>
            </a: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RISKCOG specifies the lack of literature in </a:t>
            </a:r>
            <a:r>
              <a:rPr b="1" i="1" lang="en" sz="2400">
                <a:solidFill>
                  <a:schemeClr val="dk1"/>
                </a:solidFill>
                <a:latin typeface="Lato"/>
                <a:ea typeface="Lato"/>
                <a:cs typeface="Lato"/>
                <a:sym typeface="Lato"/>
              </a:rPr>
              <a:t>algorithms to handle imbalanced data</a:t>
            </a:r>
            <a:r>
              <a:rPr lang="en" sz="2400">
                <a:solidFill>
                  <a:schemeClr val="dk1"/>
                </a:solidFill>
                <a:latin typeface="Lato"/>
                <a:ea typeface="Lato"/>
                <a:cs typeface="Lato"/>
                <a:sym typeface="Lato"/>
              </a:rPr>
              <a:t>. This is a common problem and a lot of literature is already present - these algorithms are called ‘outlier detection’ algorithms</a:t>
            </a:r>
          </a:p>
        </p:txBody>
      </p:sp>
      <p:sp>
        <p:nvSpPr>
          <p:cNvPr id="616" name="Shape 6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0" name="Shape 620"/>
        <p:cNvGrpSpPr/>
        <p:nvPr/>
      </p:nvGrpSpPr>
      <p:grpSpPr>
        <a:xfrm>
          <a:off x="0" y="0"/>
          <a:ext cx="0" cy="0"/>
          <a:chOff x="0" y="0"/>
          <a:chExt cx="0" cy="0"/>
        </a:xfrm>
      </p:grpSpPr>
      <p:sp>
        <p:nvSpPr>
          <p:cNvPr id="621" name="Shape 621"/>
          <p:cNvSpPr txBox="1"/>
          <p:nvPr>
            <p:ph idx="1" type="body"/>
          </p:nvPr>
        </p:nvSpPr>
        <p:spPr>
          <a:xfrm>
            <a:off x="190800" y="690925"/>
            <a:ext cx="8858100" cy="4224300"/>
          </a:xfrm>
          <a:prstGeom prst="rect">
            <a:avLst/>
          </a:prstGeom>
        </p:spPr>
        <p:txBody>
          <a:bodyPr anchorCtr="0" anchor="t" bIns="91425" lIns="91425" rIns="91425" tIns="91425">
            <a:noAutofit/>
          </a:bodyPr>
          <a:lstStyle/>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details about </a:t>
            </a:r>
            <a:r>
              <a:rPr b="1" i="1" lang="en" sz="2400">
                <a:solidFill>
                  <a:schemeClr val="dk1"/>
                </a:solidFill>
                <a:latin typeface="Lato"/>
                <a:ea typeface="Lato"/>
                <a:cs typeface="Lato"/>
                <a:sym typeface="Lato"/>
              </a:rPr>
              <a:t>threshold setting for Steady vs Motion</a:t>
            </a:r>
            <a:r>
              <a:rPr lang="en" sz="2400">
                <a:solidFill>
                  <a:schemeClr val="dk1"/>
                </a:solidFill>
                <a:latin typeface="Lato"/>
                <a:ea typeface="Lato"/>
                <a:cs typeface="Lato"/>
                <a:sym typeface="Lato"/>
              </a:rPr>
              <a:t> and the </a:t>
            </a:r>
            <a:r>
              <a:rPr b="1" i="1" lang="en" sz="2400">
                <a:solidFill>
                  <a:schemeClr val="dk1"/>
                </a:solidFill>
                <a:latin typeface="Lato"/>
                <a:ea typeface="Lato"/>
                <a:cs typeface="Lato"/>
                <a:sym typeface="Lato"/>
              </a:rPr>
              <a:t>role of DFT is not explained</a:t>
            </a:r>
            <a:r>
              <a:rPr lang="en" sz="2400">
                <a:solidFill>
                  <a:schemeClr val="dk1"/>
                </a:solidFill>
                <a:latin typeface="Lato"/>
                <a:ea typeface="Lato"/>
                <a:cs typeface="Lato"/>
                <a:sym typeface="Lato"/>
              </a:rPr>
              <a:t> in the paper in detail</a:t>
            </a:r>
          </a:p>
          <a:p>
            <a:pPr indent="-381000" lvl="0" marL="457200" marR="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How real-time is the training</a:t>
            </a:r>
            <a:r>
              <a:rPr lang="en" sz="2400">
                <a:solidFill>
                  <a:schemeClr val="dk1"/>
                </a:solidFill>
                <a:latin typeface="Lato"/>
                <a:ea typeface="Lato"/>
                <a:cs typeface="Lato"/>
                <a:sym typeface="Lato"/>
              </a:rPr>
              <a:t> of chunks done to adapt? What is the </a:t>
            </a:r>
            <a:r>
              <a:rPr b="1" i="1" lang="en" sz="2400">
                <a:solidFill>
                  <a:schemeClr val="dk1"/>
                </a:solidFill>
                <a:latin typeface="Lato"/>
                <a:ea typeface="Lato"/>
                <a:cs typeface="Lato"/>
                <a:sym typeface="Lato"/>
              </a:rPr>
              <a:t>size of each chunk</a:t>
            </a:r>
            <a:r>
              <a:rPr lang="en" sz="2400">
                <a:solidFill>
                  <a:schemeClr val="dk1"/>
                </a:solidFill>
                <a:latin typeface="Lato"/>
                <a:ea typeface="Lato"/>
                <a:cs typeface="Lato"/>
                <a:sym typeface="Lato"/>
              </a:rPr>
              <a:t>?</a:t>
            </a: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a:t>
            </a:r>
            <a:r>
              <a:rPr b="1" i="1" lang="en" sz="2400">
                <a:solidFill>
                  <a:schemeClr val="dk1"/>
                </a:solidFill>
                <a:latin typeface="Lato"/>
                <a:ea typeface="Lato"/>
                <a:cs typeface="Lato"/>
                <a:sym typeface="Lato"/>
              </a:rPr>
              <a:t>SVM parameters (Gamma and C)</a:t>
            </a:r>
            <a:r>
              <a:rPr lang="en" sz="2400">
                <a:solidFill>
                  <a:schemeClr val="dk1"/>
                </a:solidFill>
                <a:latin typeface="Lato"/>
                <a:ea typeface="Lato"/>
                <a:cs typeface="Lato"/>
                <a:sym typeface="Lato"/>
              </a:rPr>
              <a:t> are not discussed</a:t>
            </a:r>
          </a:p>
          <a:p>
            <a:pPr indent="-381000" lvl="0" marL="457200" marR="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Online algorithms come with an overhead of accuracy</a:t>
            </a:r>
            <a:r>
              <a:rPr lang="en" sz="2400">
                <a:solidFill>
                  <a:schemeClr val="dk1"/>
                </a:solidFill>
                <a:latin typeface="Lato"/>
                <a:ea typeface="Lato"/>
                <a:cs typeface="Lato"/>
                <a:sym typeface="Lato"/>
              </a:rPr>
              <a:t> which isn’t discussed</a:t>
            </a: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a:t>
            </a:r>
            <a:r>
              <a:rPr b="1" i="1" lang="en" sz="2400">
                <a:solidFill>
                  <a:schemeClr val="dk1"/>
                </a:solidFill>
                <a:latin typeface="Lato"/>
                <a:ea typeface="Lato"/>
                <a:cs typeface="Lato"/>
                <a:sym typeface="Lato"/>
              </a:rPr>
              <a:t>reason for not using decision trees</a:t>
            </a:r>
            <a:r>
              <a:rPr lang="en" sz="2400">
                <a:solidFill>
                  <a:schemeClr val="dk1"/>
                </a:solidFill>
                <a:latin typeface="Lato"/>
                <a:ea typeface="Lato"/>
                <a:cs typeface="Lato"/>
                <a:sym typeface="Lato"/>
              </a:rPr>
              <a:t> is not based on strong theoretical explanation or citation or reference</a:t>
            </a:r>
          </a:p>
          <a:p>
            <a:pPr lvl="0" marR="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622" name="Shape 6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nvSpPr>
        <p:spPr>
          <a:xfrm>
            <a:off x="464275" y="360900"/>
            <a:ext cx="8163300" cy="4421700"/>
          </a:xfrm>
          <a:prstGeom prst="rect">
            <a:avLst/>
          </a:prstGeom>
          <a:noFill/>
          <a:ln>
            <a:noFill/>
          </a:ln>
        </p:spPr>
        <p:txBody>
          <a:bodyPr anchorCtr="0" anchor="t" bIns="91425" lIns="91425" rIns="91425" tIns="91425">
            <a:noAutofit/>
          </a:bodyPr>
          <a:lstStyle/>
          <a:p>
            <a:pPr lvl="0" rtl="0" algn="ctr">
              <a:spcBef>
                <a:spcPts val="0"/>
              </a:spcBef>
              <a:buNone/>
            </a:pPr>
            <a:r>
              <a:t/>
            </a:r>
            <a:endParaRPr b="1" sz="3600">
              <a:latin typeface="Lato"/>
              <a:ea typeface="Lato"/>
              <a:cs typeface="Lato"/>
              <a:sym typeface="Lato"/>
            </a:endParaRPr>
          </a:p>
          <a:p>
            <a:pPr lvl="0" rtl="0" algn="ctr">
              <a:spcBef>
                <a:spcPts val="0"/>
              </a:spcBef>
              <a:buNone/>
            </a:pPr>
            <a:r>
              <a:rPr b="1" lang="en" sz="3600">
                <a:latin typeface="Lato"/>
                <a:ea typeface="Lato"/>
                <a:cs typeface="Lato"/>
                <a:sym typeface="Lato"/>
              </a:rPr>
              <a:t>How many of you use your smartphones to make payments?</a:t>
            </a:r>
          </a:p>
          <a:p>
            <a:pPr lvl="0" rtl="0" algn="ctr">
              <a:spcBef>
                <a:spcPts val="0"/>
              </a:spcBef>
              <a:buNone/>
            </a:pPr>
            <a:r>
              <a:t/>
            </a:r>
            <a:endParaRPr b="1" sz="3600">
              <a:latin typeface="Lato"/>
              <a:ea typeface="Lato"/>
              <a:cs typeface="Lato"/>
              <a:sym typeface="Lato"/>
            </a:endParaRPr>
          </a:p>
          <a:p>
            <a:pPr lvl="0" rtl="0" algn="ctr">
              <a:spcBef>
                <a:spcPts val="0"/>
              </a:spcBef>
              <a:buNone/>
            </a:pPr>
            <a:r>
              <a:rPr b="1" lang="en" sz="3600">
                <a:latin typeface="Lato"/>
                <a:ea typeface="Lato"/>
                <a:cs typeface="Lato"/>
                <a:sym typeface="Lato"/>
              </a:rPr>
              <a:t>What about to storing sensitive data</a:t>
            </a:r>
          </a:p>
          <a:p>
            <a:pPr lvl="0" rtl="0" algn="ctr">
              <a:spcBef>
                <a:spcPts val="0"/>
              </a:spcBef>
              <a:buNone/>
            </a:pPr>
            <a:r>
              <a:rPr b="1" lang="en" sz="3600">
                <a:latin typeface="Lato"/>
                <a:ea typeface="Lato"/>
                <a:cs typeface="Lato"/>
                <a:sym typeface="Lato"/>
              </a:rPr>
              <a:t>or personal photos?</a:t>
            </a:r>
          </a:p>
        </p:txBody>
      </p:sp>
      <p:sp>
        <p:nvSpPr>
          <p:cNvPr id="104" name="Shape 10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6" name="Shape 626"/>
        <p:cNvGrpSpPr/>
        <p:nvPr/>
      </p:nvGrpSpPr>
      <p:grpSpPr>
        <a:xfrm>
          <a:off x="0" y="0"/>
          <a:ext cx="0" cy="0"/>
          <a:chOff x="0" y="0"/>
          <a:chExt cx="0" cy="0"/>
        </a:xfrm>
      </p:grpSpPr>
      <p:sp>
        <p:nvSpPr>
          <p:cNvPr id="627" name="Shape 627"/>
          <p:cNvSpPr txBox="1"/>
          <p:nvPr>
            <p:ph idx="1" type="body"/>
          </p:nvPr>
        </p:nvSpPr>
        <p:spPr>
          <a:xfrm>
            <a:off x="190800" y="615350"/>
            <a:ext cx="8858100" cy="4299900"/>
          </a:xfrm>
          <a:prstGeom prst="rect">
            <a:avLst/>
          </a:prstGeom>
        </p:spPr>
        <p:txBody>
          <a:bodyPr anchorCtr="0" anchor="t" bIns="91425" lIns="91425" rIns="91425" tIns="91425">
            <a:noAutofit/>
          </a:bodyPr>
          <a:lstStyle/>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a:t>
            </a:r>
            <a:r>
              <a:rPr b="1" i="1" lang="en" sz="2400">
                <a:solidFill>
                  <a:schemeClr val="dk1"/>
                </a:solidFill>
                <a:latin typeface="Lato"/>
                <a:ea typeface="Lato"/>
                <a:cs typeface="Lato"/>
                <a:sym typeface="Lato"/>
              </a:rPr>
              <a:t>ROC curves show the results with 80 which is lower than results for experimental data</a:t>
            </a:r>
            <a:r>
              <a:rPr lang="en" sz="2400">
                <a:solidFill>
                  <a:schemeClr val="dk1"/>
                </a:solidFill>
                <a:latin typeface="Lato"/>
                <a:ea typeface="Lato"/>
                <a:cs typeface="Lato"/>
                <a:sym typeface="Lato"/>
              </a:rPr>
              <a:t>, but the final result for all 1513 users is very high. There is no explanation given to this.</a:t>
            </a: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a:t>
            </a:r>
            <a:r>
              <a:rPr b="1" i="1" lang="en" sz="2400">
                <a:solidFill>
                  <a:schemeClr val="dk1"/>
                </a:solidFill>
                <a:latin typeface="Lato"/>
                <a:ea typeface="Lato"/>
                <a:cs typeface="Lato"/>
                <a:sym typeface="Lato"/>
              </a:rPr>
              <a:t>evaluation is performed on static, offline classifiers</a:t>
            </a:r>
            <a:r>
              <a:rPr lang="en" sz="2400">
                <a:solidFill>
                  <a:schemeClr val="dk1"/>
                </a:solidFill>
                <a:latin typeface="Lato"/>
                <a:ea typeface="Lato"/>
                <a:cs typeface="Lato"/>
                <a:sym typeface="Lato"/>
              </a:rPr>
              <a:t> though the online classification is proposed in the paper. </a:t>
            </a:r>
            <a:r>
              <a:rPr b="1" i="1" lang="en" sz="2400">
                <a:solidFill>
                  <a:schemeClr val="dk1"/>
                </a:solidFill>
                <a:latin typeface="Lato"/>
                <a:ea typeface="Lato"/>
                <a:cs typeface="Lato"/>
                <a:sym typeface="Lato"/>
              </a:rPr>
              <a:t>No results on online classification is shown</a:t>
            </a:r>
            <a:r>
              <a:rPr lang="en" sz="2400">
                <a:solidFill>
                  <a:schemeClr val="dk1"/>
                </a:solidFill>
                <a:latin typeface="Lato"/>
                <a:ea typeface="Lato"/>
                <a:cs typeface="Lato"/>
                <a:sym typeface="Lato"/>
              </a:rPr>
              <a:t>.</a:t>
            </a: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No emphasis is given on </a:t>
            </a:r>
            <a:r>
              <a:rPr b="1" i="1" lang="en" sz="2400">
                <a:solidFill>
                  <a:schemeClr val="dk1"/>
                </a:solidFill>
                <a:latin typeface="Lato"/>
                <a:ea typeface="Lato"/>
                <a:cs typeface="Lato"/>
                <a:sym typeface="Lato"/>
              </a:rPr>
              <a:t>why and how this technique works when the user is steady</a:t>
            </a:r>
            <a:r>
              <a:rPr lang="en" sz="2400">
                <a:solidFill>
                  <a:schemeClr val="dk1"/>
                </a:solidFill>
                <a:latin typeface="Lato"/>
                <a:ea typeface="Lato"/>
                <a:cs typeface="Lato"/>
                <a:sym typeface="Lato"/>
              </a:rPr>
              <a:t> and the evaluation </a:t>
            </a:r>
            <a:r>
              <a:rPr b="1" i="1" lang="en" sz="2400">
                <a:solidFill>
                  <a:schemeClr val="dk1"/>
                </a:solidFill>
                <a:latin typeface="Lato"/>
                <a:ea typeface="Lato"/>
                <a:cs typeface="Lato"/>
                <a:sym typeface="Lato"/>
              </a:rPr>
              <a:t>doesn’t concentrate on proving that this is indeed true</a:t>
            </a:r>
          </a:p>
          <a:p>
            <a:pPr lvl="0" marR="0" rtl="0">
              <a:lnSpc>
                <a:spcPct val="115000"/>
              </a:lnSpc>
              <a:spcBef>
                <a:spcPts val="0"/>
              </a:spcBef>
              <a:spcAft>
                <a:spcPts val="0"/>
              </a:spcAft>
              <a:buNone/>
            </a:pPr>
            <a:r>
              <a:t/>
            </a:r>
            <a:endParaRPr sz="2400">
              <a:solidFill>
                <a:schemeClr val="dk1"/>
              </a:solidFill>
              <a:latin typeface="Lato"/>
              <a:ea typeface="Lato"/>
              <a:cs typeface="Lato"/>
              <a:sym typeface="Lato"/>
            </a:endParaRPr>
          </a:p>
          <a:p>
            <a:pPr lvl="0" marR="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628" name="Shape 6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2" name="Shape 632"/>
        <p:cNvGrpSpPr/>
        <p:nvPr/>
      </p:nvGrpSpPr>
      <p:grpSpPr>
        <a:xfrm>
          <a:off x="0" y="0"/>
          <a:ext cx="0" cy="0"/>
          <a:chOff x="0" y="0"/>
          <a:chExt cx="0" cy="0"/>
        </a:xfrm>
      </p:grpSpPr>
      <p:sp>
        <p:nvSpPr>
          <p:cNvPr id="633" name="Shape 633"/>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CONCLUSIONS &amp; TAKEAWAYS</a:t>
            </a:r>
          </a:p>
        </p:txBody>
      </p:sp>
      <p:sp>
        <p:nvSpPr>
          <p:cNvPr id="634" name="Shape 6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8" name="Shape 638"/>
        <p:cNvGrpSpPr/>
        <p:nvPr/>
      </p:nvGrpSpPr>
      <p:grpSpPr>
        <a:xfrm>
          <a:off x="0" y="0"/>
          <a:ext cx="0" cy="0"/>
          <a:chOff x="0" y="0"/>
          <a:chExt cx="0" cy="0"/>
        </a:xfrm>
      </p:grpSpPr>
      <p:sp>
        <p:nvSpPr>
          <p:cNvPr id="639" name="Shape 639"/>
          <p:cNvSpPr txBox="1"/>
          <p:nvPr>
            <p:ph idx="1" type="body"/>
          </p:nvPr>
        </p:nvSpPr>
        <p:spPr>
          <a:xfrm>
            <a:off x="190800" y="431825"/>
            <a:ext cx="8858100" cy="4483500"/>
          </a:xfrm>
          <a:prstGeom prst="rect">
            <a:avLst/>
          </a:prstGeom>
        </p:spPr>
        <p:txBody>
          <a:bodyPr anchorCtr="0" anchor="t" bIns="91425" lIns="91425" rIns="91425" tIns="91425">
            <a:noAutofit/>
          </a:bodyPr>
          <a:lstStyle/>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Both the papers propose a way to </a:t>
            </a:r>
            <a:r>
              <a:rPr b="1" i="1" lang="en" sz="2400">
                <a:solidFill>
                  <a:schemeClr val="dk1"/>
                </a:solidFill>
                <a:latin typeface="Lato"/>
                <a:ea typeface="Lato"/>
                <a:cs typeface="Lato"/>
                <a:sym typeface="Lato"/>
              </a:rPr>
              <a:t>achieve user identification using mobile phone sensors</a:t>
            </a: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use of </a:t>
            </a:r>
            <a:r>
              <a:rPr b="1" i="1" lang="en" sz="2400">
                <a:solidFill>
                  <a:schemeClr val="dk1"/>
                </a:solidFill>
                <a:latin typeface="Lato"/>
                <a:ea typeface="Lato"/>
                <a:cs typeface="Lato"/>
                <a:sym typeface="Lato"/>
              </a:rPr>
              <a:t>accelerometer, gyroscope and gravity sensor data </a:t>
            </a:r>
            <a:r>
              <a:rPr lang="en" sz="2400">
                <a:solidFill>
                  <a:schemeClr val="dk1"/>
                </a:solidFill>
                <a:latin typeface="Lato"/>
                <a:ea typeface="Lato"/>
                <a:cs typeface="Lato"/>
                <a:sym typeface="Lato"/>
              </a:rPr>
              <a:t>is less privacy intruding than other forms and hence more users would be willing to adopt this solution</a:t>
            </a:r>
          </a:p>
          <a:p>
            <a:pPr indent="-381000" lvl="0" marL="457200" marR="0" rtl="0">
              <a:lnSpc>
                <a:spcPct val="115000"/>
              </a:lnSpc>
              <a:spcBef>
                <a:spcPts val="0"/>
              </a:spcBef>
              <a:spcAft>
                <a:spcPts val="0"/>
              </a:spcAft>
              <a:buClr>
                <a:schemeClr val="dk1"/>
              </a:buClr>
              <a:buSzPct val="100000"/>
              <a:buFont typeface="Lato"/>
            </a:pPr>
            <a:r>
              <a:rPr b="1" lang="en" sz="2400">
                <a:solidFill>
                  <a:schemeClr val="dk1"/>
                </a:solidFill>
                <a:latin typeface="Lato"/>
                <a:ea typeface="Lato"/>
                <a:cs typeface="Lato"/>
                <a:sym typeface="Lato"/>
              </a:rPr>
              <a:t>RISKCOG</a:t>
            </a:r>
            <a:r>
              <a:rPr lang="en" sz="2400">
                <a:solidFill>
                  <a:schemeClr val="dk1"/>
                </a:solidFill>
                <a:latin typeface="Lato"/>
                <a:ea typeface="Lato"/>
                <a:cs typeface="Lato"/>
                <a:sym typeface="Lato"/>
              </a:rPr>
              <a:t> provides a way to </a:t>
            </a:r>
            <a:r>
              <a:rPr b="1" i="1" lang="en" sz="2400">
                <a:solidFill>
                  <a:schemeClr val="dk1"/>
                </a:solidFill>
                <a:latin typeface="Lato"/>
                <a:ea typeface="Lato"/>
                <a:cs typeface="Lato"/>
                <a:sym typeface="Lato"/>
              </a:rPr>
              <a:t>identify the user without a need for walking or running</a:t>
            </a:r>
            <a:r>
              <a:rPr lang="en" sz="2400">
                <a:solidFill>
                  <a:schemeClr val="dk1"/>
                </a:solidFill>
                <a:latin typeface="Lato"/>
                <a:ea typeface="Lato"/>
                <a:cs typeface="Lato"/>
                <a:sym typeface="Lato"/>
              </a:rPr>
              <a:t> (which all other gait based mechanisms require)</a:t>
            </a:r>
          </a:p>
          <a:p>
            <a:pPr indent="-381000" lvl="0" marL="457200" marR="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The </a:t>
            </a:r>
            <a:r>
              <a:rPr b="1" i="1" lang="en" sz="2400">
                <a:solidFill>
                  <a:schemeClr val="dk1"/>
                </a:solidFill>
                <a:latin typeface="Lato"/>
                <a:ea typeface="Lato"/>
                <a:cs typeface="Lato"/>
                <a:sym typeface="Lato"/>
              </a:rPr>
              <a:t>semi supervised learning can smartly adapt</a:t>
            </a:r>
            <a:r>
              <a:rPr lang="en" sz="2400">
                <a:solidFill>
                  <a:schemeClr val="dk1"/>
                </a:solidFill>
                <a:latin typeface="Lato"/>
                <a:ea typeface="Lato"/>
                <a:cs typeface="Lato"/>
                <a:sym typeface="Lato"/>
              </a:rPr>
              <a:t> to the concept drift which gets introduced over time</a:t>
            </a:r>
          </a:p>
          <a:p>
            <a:pPr lvl="0" marR="0" rtl="0">
              <a:lnSpc>
                <a:spcPct val="115000"/>
              </a:lnSpc>
              <a:spcBef>
                <a:spcPts val="0"/>
              </a:spcBef>
              <a:spcAft>
                <a:spcPts val="0"/>
              </a:spcAft>
              <a:buNone/>
            </a:pPr>
            <a:r>
              <a:t/>
            </a:r>
            <a:endParaRPr sz="2400">
              <a:solidFill>
                <a:schemeClr val="dk1"/>
              </a:solidFill>
              <a:latin typeface="Lato"/>
              <a:ea typeface="Lato"/>
              <a:cs typeface="Lato"/>
              <a:sym typeface="Lato"/>
            </a:endParaRPr>
          </a:p>
        </p:txBody>
      </p:sp>
      <p:sp>
        <p:nvSpPr>
          <p:cNvPr id="640" name="Shape 6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4" name="Shape 644"/>
        <p:cNvGrpSpPr/>
        <p:nvPr/>
      </p:nvGrpSpPr>
      <p:grpSpPr>
        <a:xfrm>
          <a:off x="0" y="0"/>
          <a:ext cx="0" cy="0"/>
          <a:chOff x="0" y="0"/>
          <a:chExt cx="0" cy="0"/>
        </a:xfrm>
      </p:grpSpPr>
      <p:sp>
        <p:nvSpPr>
          <p:cNvPr id="645" name="Shape 645"/>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None/>
            </a:pPr>
            <a:r>
              <a:rPr b="1" lang="en">
                <a:latin typeface="Lato"/>
                <a:ea typeface="Lato"/>
                <a:cs typeface="Lato"/>
                <a:sym typeface="Lato"/>
              </a:rPr>
              <a:t>Q&amp;A</a:t>
            </a:r>
          </a:p>
        </p:txBody>
      </p:sp>
      <p:sp>
        <p:nvSpPr>
          <p:cNvPr id="646" name="Shape 64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0" name="Shape 650"/>
        <p:cNvGrpSpPr/>
        <p:nvPr/>
      </p:nvGrpSpPr>
      <p:grpSpPr>
        <a:xfrm>
          <a:off x="0" y="0"/>
          <a:ext cx="0" cy="0"/>
          <a:chOff x="0" y="0"/>
          <a:chExt cx="0" cy="0"/>
        </a:xfrm>
      </p:grpSpPr>
      <p:sp>
        <p:nvSpPr>
          <p:cNvPr id="651" name="Shape 651"/>
          <p:cNvSpPr txBox="1"/>
          <p:nvPr>
            <p:ph type="title"/>
          </p:nvPr>
        </p:nvSpPr>
        <p:spPr>
          <a:xfrm>
            <a:off x="410250" y="412050"/>
            <a:ext cx="8590800" cy="572700"/>
          </a:xfrm>
          <a:prstGeom prst="rect">
            <a:avLst/>
          </a:prstGeom>
        </p:spPr>
        <p:txBody>
          <a:bodyPr anchorCtr="0" anchor="t" bIns="91425" lIns="91425" rIns="91425" tIns="91425">
            <a:noAutofit/>
          </a:bodyPr>
          <a:lstStyle/>
          <a:p>
            <a:pPr lvl="0" rtl="0">
              <a:spcBef>
                <a:spcPts val="0"/>
              </a:spcBef>
              <a:buNone/>
            </a:pPr>
            <a:r>
              <a:rPr b="1" lang="en" sz="3000">
                <a:latin typeface="Lato"/>
                <a:ea typeface="Lato"/>
                <a:cs typeface="Lato"/>
                <a:sym typeface="Lato"/>
              </a:rPr>
              <a:t>RISKCOG SYSTEM DESIGN - OVERVIEW</a:t>
            </a:r>
          </a:p>
        </p:txBody>
      </p:sp>
      <p:sp>
        <p:nvSpPr>
          <p:cNvPr id="652" name="Shape 652"/>
          <p:cNvSpPr txBox="1"/>
          <p:nvPr>
            <p:ph idx="1" type="body"/>
          </p:nvPr>
        </p:nvSpPr>
        <p:spPr>
          <a:xfrm>
            <a:off x="410250" y="1184425"/>
            <a:ext cx="8334300" cy="3123000"/>
          </a:xfrm>
          <a:prstGeom prst="rect">
            <a:avLst/>
          </a:prstGeom>
        </p:spPr>
        <p:txBody>
          <a:bodyPr anchorCtr="0" anchor="t" bIns="91425" lIns="91425" rIns="91425" tIns="91425">
            <a:noAutofit/>
          </a:bodyPr>
          <a:lstStyle/>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Device is </a:t>
            </a:r>
            <a:r>
              <a:rPr b="1" i="1" lang="en" sz="2400">
                <a:solidFill>
                  <a:schemeClr val="dk1"/>
                </a:solidFill>
                <a:latin typeface="Lato"/>
                <a:ea typeface="Lato"/>
                <a:cs typeface="Lato"/>
                <a:sym typeface="Lato"/>
              </a:rPr>
              <a:t>uniquely identified</a:t>
            </a:r>
            <a:r>
              <a:rPr lang="en" sz="2400">
                <a:solidFill>
                  <a:schemeClr val="dk1"/>
                </a:solidFill>
                <a:latin typeface="Lato"/>
                <a:ea typeface="Lato"/>
                <a:cs typeface="Lato"/>
                <a:sym typeface="Lato"/>
              </a:rPr>
              <a:t> using the </a:t>
            </a:r>
            <a:r>
              <a:rPr b="1" i="1" lang="en" sz="2400">
                <a:solidFill>
                  <a:schemeClr val="dk1"/>
                </a:solidFill>
                <a:latin typeface="Lato"/>
                <a:ea typeface="Lato"/>
                <a:cs typeface="Lato"/>
                <a:sym typeface="Lato"/>
              </a:rPr>
              <a:t>IMEI</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Periodically </a:t>
            </a:r>
            <a:r>
              <a:rPr b="1" i="1" lang="en" sz="2400">
                <a:solidFill>
                  <a:schemeClr val="dk1"/>
                </a:solidFill>
                <a:latin typeface="Lato"/>
                <a:ea typeface="Lato"/>
                <a:cs typeface="Lato"/>
                <a:sym typeface="Lato"/>
              </a:rPr>
              <a:t>collect data</a:t>
            </a:r>
            <a:r>
              <a:rPr lang="en" sz="2400">
                <a:solidFill>
                  <a:schemeClr val="dk1"/>
                </a:solidFill>
                <a:latin typeface="Lato"/>
                <a:ea typeface="Lato"/>
                <a:cs typeface="Lato"/>
                <a:sym typeface="Lato"/>
              </a:rPr>
              <a:t> and incrementally </a:t>
            </a:r>
            <a:r>
              <a:rPr b="1" i="1" lang="en" sz="2400">
                <a:solidFill>
                  <a:schemeClr val="dk1"/>
                </a:solidFill>
                <a:latin typeface="Lato"/>
                <a:ea typeface="Lato"/>
                <a:cs typeface="Lato"/>
                <a:sym typeface="Lato"/>
              </a:rPr>
              <a:t>send to server</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Preprocess</a:t>
            </a:r>
            <a:r>
              <a:rPr lang="en" sz="2400">
                <a:solidFill>
                  <a:schemeClr val="dk1"/>
                </a:solidFill>
                <a:latin typeface="Lato"/>
                <a:ea typeface="Lato"/>
                <a:cs typeface="Lato"/>
                <a:sym typeface="Lato"/>
              </a:rPr>
              <a:t> and training set construction</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Using statistical consistency checks, </a:t>
            </a:r>
            <a:r>
              <a:rPr b="1" i="1" lang="en" sz="2400">
                <a:solidFill>
                  <a:schemeClr val="dk1"/>
                </a:solidFill>
                <a:latin typeface="Lato"/>
                <a:ea typeface="Lato"/>
                <a:cs typeface="Lato"/>
                <a:sym typeface="Lato"/>
              </a:rPr>
              <a:t>eliminate the outliers</a:t>
            </a:r>
          </a:p>
          <a:p>
            <a:pPr indent="-381000" lvl="0" marL="457200" rtl="0">
              <a:lnSpc>
                <a:spcPct val="115000"/>
              </a:lnSpc>
              <a:spcBef>
                <a:spcPts val="0"/>
              </a:spcBef>
              <a:spcAft>
                <a:spcPts val="0"/>
              </a:spcAft>
              <a:buClr>
                <a:schemeClr val="dk1"/>
              </a:buClr>
              <a:buSzPct val="100000"/>
              <a:buFont typeface="Lato"/>
            </a:pPr>
            <a:r>
              <a:rPr b="1" i="1" lang="en" sz="2400">
                <a:solidFill>
                  <a:schemeClr val="dk1"/>
                </a:solidFill>
                <a:latin typeface="Lato"/>
                <a:ea typeface="Lato"/>
                <a:cs typeface="Lato"/>
                <a:sym typeface="Lato"/>
              </a:rPr>
              <a:t>Train the model</a:t>
            </a:r>
            <a:r>
              <a:rPr lang="en" sz="2400">
                <a:solidFill>
                  <a:schemeClr val="dk1"/>
                </a:solidFill>
                <a:latin typeface="Lato"/>
                <a:ea typeface="Lato"/>
                <a:cs typeface="Lato"/>
                <a:sym typeface="Lato"/>
              </a:rPr>
              <a:t> using rest of the data</a:t>
            </a:r>
          </a:p>
          <a:p>
            <a:pPr indent="-381000" lvl="0" marL="457200" rtl="0">
              <a:lnSpc>
                <a:spcPct val="115000"/>
              </a:lnSpc>
              <a:spcBef>
                <a:spcPts val="0"/>
              </a:spcBef>
              <a:spcAft>
                <a:spcPts val="0"/>
              </a:spcAft>
              <a:buClr>
                <a:schemeClr val="dk1"/>
              </a:buClr>
              <a:buSzPct val="100000"/>
              <a:buFont typeface="Lato"/>
            </a:pPr>
            <a:r>
              <a:rPr lang="en" sz="2400">
                <a:solidFill>
                  <a:schemeClr val="dk1"/>
                </a:solidFill>
                <a:latin typeface="Lato"/>
                <a:ea typeface="Lato"/>
                <a:cs typeface="Lato"/>
                <a:sym typeface="Lato"/>
              </a:rPr>
              <a:t>When the model gives </a:t>
            </a:r>
            <a:r>
              <a:rPr b="1" i="1" lang="en" sz="2400">
                <a:solidFill>
                  <a:schemeClr val="dk1"/>
                </a:solidFill>
                <a:latin typeface="Lato"/>
                <a:ea typeface="Lato"/>
                <a:cs typeface="Lato"/>
                <a:sym typeface="Lato"/>
              </a:rPr>
              <a:t>consistent accuracy across multiple data chunks</a:t>
            </a:r>
            <a:r>
              <a:rPr lang="en" sz="2400">
                <a:solidFill>
                  <a:schemeClr val="dk1"/>
                </a:solidFill>
                <a:latin typeface="Lato"/>
                <a:ea typeface="Lato"/>
                <a:cs typeface="Lato"/>
                <a:sym typeface="Lato"/>
              </a:rPr>
              <a:t>, the training is complete</a:t>
            </a:r>
          </a:p>
        </p:txBody>
      </p:sp>
      <p:sp>
        <p:nvSpPr>
          <p:cNvPr id="653" name="Shape 65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graphicFrame>
        <p:nvGraphicFramePr>
          <p:cNvPr id="109" name="Shape 109"/>
          <p:cNvGraphicFramePr/>
          <p:nvPr/>
        </p:nvGraphicFramePr>
        <p:xfrm>
          <a:off x="1933350" y="604800"/>
          <a:ext cx="3000000" cy="3000000"/>
        </p:xfrm>
        <a:graphic>
          <a:graphicData uri="http://schemas.openxmlformats.org/drawingml/2006/table">
            <a:tbl>
              <a:tblPr>
                <a:noFill/>
                <a:tableStyleId>{44B25711-90F7-4FC0-A8F7-5E85A73AEE3C}</a:tableStyleId>
              </a:tblPr>
              <a:tblGrid>
                <a:gridCol w="1303375"/>
                <a:gridCol w="3973925"/>
              </a:tblGrid>
              <a:tr h="862425">
                <a:tc>
                  <a:txBody>
                    <a:bodyPr>
                      <a:noAutofit/>
                    </a:bodyPr>
                    <a:lstStyle/>
                    <a:p>
                      <a:pPr lvl="0" rtl="0">
                        <a:spcBef>
                          <a:spcPts val="0"/>
                        </a:spcBef>
                        <a:buNone/>
                      </a:pPr>
                      <a:r>
                        <a:rPr b="1" lang="en" sz="4800">
                          <a:solidFill>
                            <a:schemeClr val="dk1"/>
                          </a:solidFill>
                          <a:latin typeface="Lato"/>
                          <a:ea typeface="Lato"/>
                          <a:cs typeface="Lato"/>
                          <a:sym typeface="Lato"/>
                        </a:rPr>
                        <a:t>52</a:t>
                      </a:r>
                      <a:r>
                        <a:rPr b="1" lang="en" sz="3000">
                          <a:solidFill>
                            <a:schemeClr val="dk1"/>
                          </a:solidFill>
                          <a:latin typeface="Lato"/>
                          <a:ea typeface="Lato"/>
                          <a:cs typeface="Lato"/>
                          <a:sym typeface="Lato"/>
                        </a:rPr>
                        <a:t>% </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None/>
                      </a:pPr>
                      <a:br>
                        <a:rPr b="1" lang="en" sz="1800">
                          <a:latin typeface="Lato"/>
                          <a:ea typeface="Lato"/>
                          <a:cs typeface="Lato"/>
                          <a:sym typeface="Lato"/>
                        </a:rPr>
                      </a:br>
                      <a:r>
                        <a:rPr b="1" lang="en" sz="1800">
                          <a:latin typeface="Lato"/>
                          <a:ea typeface="Lato"/>
                          <a:cs typeface="Lato"/>
                          <a:sym typeface="Lato"/>
                        </a:rPr>
                        <a:t>Use smartphone to make payments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891100">
                <a:tc>
                  <a:txBody>
                    <a:bodyPr>
                      <a:noAutofit/>
                    </a:bodyPr>
                    <a:lstStyle/>
                    <a:p>
                      <a:pPr lvl="0" rtl="0">
                        <a:spcBef>
                          <a:spcPts val="0"/>
                        </a:spcBef>
                        <a:buNone/>
                      </a:pPr>
                      <a:r>
                        <a:rPr b="1" lang="en" sz="4800">
                          <a:solidFill>
                            <a:schemeClr val="dk1"/>
                          </a:solidFill>
                          <a:latin typeface="Lato"/>
                          <a:ea typeface="Lato"/>
                          <a:cs typeface="Lato"/>
                          <a:sym typeface="Lato"/>
                        </a:rPr>
                        <a:t>41</a:t>
                      </a:r>
                      <a:r>
                        <a:rPr b="1" lang="en" sz="3000">
                          <a:solidFill>
                            <a:schemeClr val="dk1"/>
                          </a:solidFill>
                          <a:latin typeface="Lato"/>
                          <a:ea typeface="Lato"/>
                          <a:cs typeface="Lato"/>
                          <a:sym typeface="Lato"/>
                        </a:rPr>
                        <a:t>% </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None/>
                      </a:pPr>
                      <a:r>
                        <a:t/>
                      </a:r>
                      <a:endParaRPr b="1" sz="1800"/>
                    </a:p>
                    <a:p>
                      <a:pPr lvl="0" rtl="0">
                        <a:spcBef>
                          <a:spcPts val="0"/>
                        </a:spcBef>
                        <a:buNone/>
                      </a:pPr>
                      <a:r>
                        <a:rPr b="1" lang="en" sz="1800"/>
                        <a:t>Use it regularly to make payments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862425">
                <a:tc>
                  <a:txBody>
                    <a:bodyPr>
                      <a:noAutofit/>
                    </a:bodyPr>
                    <a:lstStyle/>
                    <a:p>
                      <a:pPr lvl="0" rtl="0">
                        <a:spcBef>
                          <a:spcPts val="0"/>
                        </a:spcBef>
                        <a:buClr>
                          <a:schemeClr val="dk1"/>
                        </a:buClr>
                        <a:buSzPct val="25000"/>
                        <a:buFont typeface="Arial"/>
                        <a:buNone/>
                      </a:pPr>
                      <a:r>
                        <a:rPr b="1" lang="en" sz="4800">
                          <a:solidFill>
                            <a:schemeClr val="dk1"/>
                          </a:solidFill>
                          <a:latin typeface="Lato"/>
                          <a:ea typeface="Lato"/>
                          <a:cs typeface="Lato"/>
                          <a:sym typeface="Lato"/>
                        </a:rPr>
                        <a:t>99</a:t>
                      </a:r>
                      <a:r>
                        <a:rPr b="1" lang="en" sz="3000">
                          <a:solidFill>
                            <a:schemeClr val="dk1"/>
                          </a:solidFill>
                          <a:latin typeface="Lato"/>
                          <a:ea typeface="Lato"/>
                          <a:cs typeface="Lato"/>
                          <a:sym typeface="Lato"/>
                        </a:rPr>
                        <a:t>%</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None/>
                      </a:pPr>
                      <a:br>
                        <a:rPr b="1" lang="en" sz="1800"/>
                      </a:br>
                      <a:r>
                        <a:rPr b="1" lang="en" sz="1800"/>
                        <a:t>Store sensitive personal and professional information</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1158975">
                <a:tc>
                  <a:txBody>
                    <a:bodyPr>
                      <a:noAutofit/>
                    </a:bodyPr>
                    <a:lstStyle/>
                    <a:p>
                      <a:pPr lvl="0" rtl="0">
                        <a:spcBef>
                          <a:spcPts val="0"/>
                        </a:spcBef>
                        <a:buNone/>
                      </a:pPr>
                      <a:r>
                        <a:rPr b="1" lang="en" sz="4800">
                          <a:solidFill>
                            <a:srgbClr val="CC0000"/>
                          </a:solidFill>
                          <a:latin typeface="Lato"/>
                          <a:ea typeface="Lato"/>
                          <a:cs typeface="Lato"/>
                          <a:sym typeface="Lato"/>
                        </a:rPr>
                        <a:t>40</a:t>
                      </a:r>
                      <a:r>
                        <a:rPr b="1" lang="en" sz="3000">
                          <a:solidFill>
                            <a:srgbClr val="CC0000"/>
                          </a:solidFill>
                          <a:latin typeface="Lato"/>
                          <a:ea typeface="Lato"/>
                          <a:cs typeface="Lato"/>
                          <a:sym typeface="Lato"/>
                        </a:rPr>
                        <a:t>%</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None/>
                      </a:pPr>
                      <a:r>
                        <a:rPr b="1" lang="en" sz="1800">
                          <a:solidFill>
                            <a:srgbClr val="CC0000"/>
                          </a:solidFill>
                        </a:rPr>
                        <a:t>Don’t protect their devices with a password</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110" name="Shape 110"/>
          <p:cNvSpPr txBox="1"/>
          <p:nvPr/>
        </p:nvSpPr>
        <p:spPr>
          <a:xfrm>
            <a:off x="128600" y="4837350"/>
            <a:ext cx="8872500" cy="269400"/>
          </a:xfrm>
          <a:prstGeom prst="rect">
            <a:avLst/>
          </a:prstGeom>
          <a:noFill/>
          <a:ln>
            <a:noFill/>
          </a:ln>
        </p:spPr>
        <p:txBody>
          <a:bodyPr anchorCtr="0" anchor="t" bIns="91425" lIns="91425" rIns="91425" tIns="91425">
            <a:noAutofit/>
          </a:bodyPr>
          <a:lstStyle/>
          <a:p>
            <a:pPr lvl="0" algn="ctr">
              <a:spcBef>
                <a:spcPts val="0"/>
              </a:spcBef>
              <a:buNone/>
            </a:pPr>
            <a:r>
              <a:rPr lang="en" sz="800">
                <a:latin typeface="Lato"/>
                <a:ea typeface="Lato"/>
                <a:cs typeface="Lato"/>
                <a:sym typeface="Lato"/>
              </a:rPr>
              <a:t>Source: http://www.creditcards.com/credit-card-news/mobile-payment-statistics-1276.php</a:t>
            </a:r>
          </a:p>
        </p:txBody>
      </p:sp>
      <p:sp>
        <p:nvSpPr>
          <p:cNvPr id="111" name="Shape 11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