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5143500" cx="9144000"/>
  <p:notesSz cx="6858000" cy="9144000"/>
  <p:embeddedFontLst>
    <p:embeddedFont>
      <p:font typeface="Proxima Nova"/>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1A587245-4C86-484C-A149-FDA518D4840A}">
  <a:tblStyle styleId="{1A587245-4C86-484C-A149-FDA518D4840A}"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ProximaNova-bold.fntdata"/><Relationship Id="rId61" Type="http://schemas.openxmlformats.org/officeDocument/2006/relationships/font" Target="fonts/ProximaNova-regular.fntdata"/><Relationship Id="rId20" Type="http://schemas.openxmlformats.org/officeDocument/2006/relationships/slide" Target="slides/slide15.xml"/><Relationship Id="rId64" Type="http://schemas.openxmlformats.org/officeDocument/2006/relationships/font" Target="fonts/ProximaNova-boldItalic.fntdata"/><Relationship Id="rId63" Type="http://schemas.openxmlformats.org/officeDocument/2006/relationships/font" Target="fonts/ProximaNova-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types of different entry points: start, restart, come from another app, etc</a:t>
            </a:r>
          </a:p>
          <a:p>
            <a:pPr lvl="0">
              <a:spcBef>
                <a:spcPts val="0"/>
              </a:spcBef>
              <a:buNone/>
            </a:pPr>
            <a:r>
              <a:t/>
            </a:r>
            <a:endParaRPr/>
          </a:p>
          <a:p>
            <a:pPr indent="-228600" lvl="0" marL="457200">
              <a:spcBef>
                <a:spcPts val="0"/>
              </a:spcBef>
              <a:buChar char="-"/>
            </a:pPr>
            <a:r>
              <a:rPr lang="zh-CN"/>
              <a:t>dummy main contains all calls</a:t>
            </a: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dummy main just calls all given entry points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a:spcBef>
                <a:spcPts val="0"/>
              </a:spcBef>
              <a:buChar char="-"/>
            </a:pPr>
            <a:r>
              <a:rPr lang="zh-CN"/>
              <a:t>services and broadcast receivers run in parallel, activities run sequentially</a:t>
            </a:r>
          </a:p>
          <a:p>
            <a:pPr indent="-228600" lvl="0" marL="457200">
              <a:spcBef>
                <a:spcPts val="0"/>
              </a:spcBef>
              <a:buChar char="-"/>
            </a:pPr>
            <a:r>
              <a:rPr lang="zh-CN"/>
              <a:t>order of activities can be subject to user input and isn’t predefined/constant</a:t>
            </a:r>
          </a:p>
          <a:p>
            <a:pPr indent="-228600" lvl="0" marL="457200">
              <a:spcBef>
                <a:spcPts val="0"/>
              </a:spcBef>
              <a:buChar char="-"/>
            </a:pPr>
            <a:r>
              <a:rPr lang="zh-CN"/>
              <a:t>conservatively assume all components can run in arbitrary sequential order</a:t>
            </a:r>
          </a:p>
          <a:p>
            <a:pPr indent="-228600" lvl="0" marL="457200">
              <a:spcBef>
                <a:spcPts val="0"/>
              </a:spcBef>
              <a:buChar char="-"/>
            </a:pPr>
            <a:r>
              <a:rPr lang="zh-CN"/>
              <a:t>within each component, lifecycle allows only certain execution orders of the framework method</a:t>
            </a:r>
          </a:p>
          <a:p>
            <a:pPr indent="-228600" lvl="0" marL="457200">
              <a:spcBef>
                <a:spcPts val="0"/>
              </a:spcBef>
              <a:buChar char="-"/>
            </a:pPr>
            <a:r>
              <a:rPr lang="zh-CN"/>
              <a:t>UI callbacks can also occur in arbitrary order, assuming corresponding activity is running -&gt; flowdroid assumes they are in any order</a:t>
            </a:r>
          </a:p>
          <a:p>
            <a:pPr indent="-228600" lvl="0" marL="457200">
              <a:spcBef>
                <a:spcPts val="0"/>
              </a:spcBef>
              <a:buChar char="-"/>
            </a:pPr>
            <a:r>
              <a:rPr lang="zh-CN"/>
              <a:t>Flowdroid based on IFDS analysis (not path sensitive)</a:t>
            </a:r>
          </a:p>
          <a:p>
            <a:pPr indent="-228600" lvl="1" marL="914400" rtl="0">
              <a:spcBef>
                <a:spcPts val="0"/>
              </a:spcBef>
              <a:buChar char="-"/>
            </a:pPr>
            <a:r>
              <a:rPr lang="zh-CN"/>
              <a:t>IFDS interprocedural finite distributive subset problems. set of dtatflow facts is finit and dataflow functions distribute over meet operator. graph reachability problem - along iterprocedurally realizable paths</a:t>
            </a:r>
          </a:p>
          <a:p>
            <a:pPr indent="-228600" lvl="1" marL="914400">
              <a:spcBef>
                <a:spcPts val="0"/>
              </a:spcBef>
              <a:buChar char="-"/>
            </a:pPr>
            <a:r>
              <a:rPr lang="zh-CN"/>
              <a:t>join all analysis results immeditaly at any control flow merge point, allows generation f main method in which every order of components and callbacks is possible. dont have to take into account different paths separately</a:t>
            </a: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scans layout XML files in the apk file for text inputs and links them to source ode statements where they are accessed. this is nontrivial bc android OS accesses these resources at runtime - need to simulate this w static analysis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flowdroid comes with list of callback interfaces extracted from android documentation</a:t>
            </a:r>
          </a:p>
          <a:p>
            <a:pPr indent="-228600" lvl="0" marL="457200" rtl="0">
              <a:spcBef>
                <a:spcPts val="0"/>
              </a:spcBef>
              <a:buAutoNum type="arabicPeriod"/>
            </a:pPr>
            <a:r>
              <a:rPr lang="zh-CN"/>
              <a:t>compute call graph, ignoring callbacks</a:t>
            </a:r>
          </a:p>
          <a:p>
            <a:pPr indent="-228600" lvl="0" marL="457200" rtl="0">
              <a:spcBef>
                <a:spcPts val="0"/>
              </a:spcBef>
              <a:buAutoNum type="arabicPeriod"/>
            </a:pPr>
            <a:r>
              <a:rPr lang="zh-CN"/>
              <a:t>incrementally extended until no new callbacks found</a:t>
            </a:r>
          </a:p>
          <a:p>
            <a:pPr indent="-228600" lvl="0" marL="457200" rtl="0">
              <a:spcBef>
                <a:spcPts val="0"/>
              </a:spcBef>
              <a:buAutoNum type="arabicPeriod"/>
            </a:pPr>
            <a:r>
              <a:rPr lang="zh-CN"/>
              <a:t>custom dummy main generated after this, which takes all callbacks into account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p represents “opaque nodes” that FlowDroid can’t analyze statically </a:t>
            </a:r>
          </a:p>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developers specify permissions they want. user has to accept all or can’t install</a:t>
            </a:r>
          </a:p>
          <a:p>
            <a:pPr indent="-228600" lvl="0" marL="457200" rtl="0">
              <a:spcBef>
                <a:spcPts val="0"/>
              </a:spcBef>
              <a:buChar char="-"/>
            </a:pPr>
            <a:r>
              <a:rPr lang="zh-CN"/>
              <a:t>Felt et al discovered out of 940 apps from Android market, 1/3rd overpriveleged</a:t>
            </a:r>
          </a:p>
          <a:p>
            <a:pPr indent="-228600" lvl="0" marL="457200">
              <a:spcBef>
                <a:spcPts val="0"/>
              </a:spcBef>
              <a:buChar char="-"/>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info leakage can be intentionally introduced by malicious developers or unintentionally introduced by careless developers</a:t>
            </a:r>
          </a:p>
          <a:p>
            <a:pPr indent="-228600" lvl="0" marL="457200" rtl="0">
              <a:spcBef>
                <a:spcPts val="0"/>
              </a:spcBef>
              <a:buChar char="-"/>
            </a:pPr>
            <a:r>
              <a:rPr lang="zh-CN"/>
              <a:t>either purposefully sending info elsewhere</a:t>
            </a:r>
          </a:p>
          <a:p>
            <a:pPr indent="-228600" lvl="0" marL="457200" rtl="0">
              <a:spcBef>
                <a:spcPts val="0"/>
              </a:spcBef>
              <a:buChar char="-"/>
            </a:pPr>
            <a:r>
              <a:rPr lang="zh-CN"/>
              <a:t>or making info available and able to be read by 3rd party sources like ad libraries</a:t>
            </a:r>
          </a:p>
          <a:p>
            <a:pPr indent="-228600" lvl="1" marL="914400" rtl="0">
              <a:spcBef>
                <a:spcPts val="0"/>
              </a:spcBef>
              <a:buChar char="-"/>
            </a:pPr>
            <a:r>
              <a:rPr lang="zh-CN"/>
              <a:t>application processes sensitive data and makes it available on insecure part of device</a:t>
            </a:r>
          </a:p>
          <a:p>
            <a:pPr indent="-228600" lvl="2" marL="1371600" rtl="0">
              <a:spcBef>
                <a:spcPts val="0"/>
              </a:spcBef>
              <a:buChar char="-"/>
            </a:pPr>
            <a:r>
              <a:rPr lang="zh-CN"/>
              <a:t>e.g. copy paste buffer caching - copy sensitive info to clipboard</a:t>
            </a:r>
          </a:p>
          <a:p>
            <a:pPr indent="-228600" lvl="2" marL="1371600" rtl="0">
              <a:spcBef>
                <a:spcPts val="0"/>
              </a:spcBef>
              <a:buChar char="-"/>
            </a:pPr>
            <a:r>
              <a:rPr lang="zh-CN"/>
              <a:t>browser cookies, url caching, analytics data,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we should expand on these points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we should expand on these points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zh-CN"/>
              <a:t>we should expand on these points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we can probably split this up into a couple of slides</a:t>
            </a:r>
          </a:p>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zh-CN"/>
              <a:t>example of data leakage in code</a:t>
            </a:r>
          </a:p>
          <a:p>
            <a:pPr lvl="0">
              <a:spcBef>
                <a:spcPts val="0"/>
              </a:spcBef>
              <a:buNone/>
            </a:pPr>
            <a:r>
              <a:rPr lang="zh-CN"/>
              <a:t>on restart, read password string (ln 5), and send password string via SMS (ln 24)</a:t>
            </a:r>
          </a:p>
          <a:p>
            <a:pPr lvl="0">
              <a:spcBef>
                <a:spcPts val="0"/>
              </a:spcBef>
              <a:buNone/>
            </a:pPr>
            <a:r>
              <a:rPr lang="zh-CN"/>
              <a:t>sendMessage() callback associated with button onClick() </a:t>
            </a:r>
          </a:p>
          <a:p>
            <a:pPr lvl="0">
              <a:spcBef>
                <a:spcPts val="0"/>
              </a:spcBef>
              <a:buNone/>
            </a:pPr>
            <a:r>
              <a:rPr lang="zh-CN"/>
              <a:t>source = password field, sink = SMS API</a:t>
            </a:r>
          </a:p>
          <a:p>
            <a:pPr lvl="0">
              <a:spcBef>
                <a:spcPts val="0"/>
              </a:spcBef>
              <a:buNone/>
            </a:pPr>
            <a:r>
              <a:rPr lang="zh-CN"/>
              <a:t>only occurs if onRestart() called; taint analysis needs to be able to recognize this possible lifecycle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2" name="Shape 3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9" name="Shape 3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5" name="Shape 3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9" name="Shape 3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7" name="Shape 3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spcBef>
                <a:spcPts val="0"/>
              </a:spcBef>
              <a:buNone/>
            </a:pPr>
            <a:r>
              <a:rPr lang="zh-CN"/>
              <a:t>example of unintended data leakage </a:t>
            </a:r>
          </a:p>
          <a:p>
            <a:pPr indent="0" lvl="0" marL="0" rtl="0">
              <a:spcBef>
                <a:spcPts val="0"/>
              </a:spcBef>
              <a:buNone/>
            </a:pPr>
            <a:r>
              <a:rPr lang="zh-CN"/>
              <a:t>application processes sensitive data and makes it available on insecure part of device</a:t>
            </a:r>
          </a:p>
          <a:p>
            <a:pPr indent="-228600" lvl="0" marL="457200" rtl="0">
              <a:spcBef>
                <a:spcPts val="0"/>
              </a:spcBef>
              <a:buChar char="-"/>
            </a:pPr>
            <a:r>
              <a:rPr lang="zh-CN"/>
              <a:t>e.g. copy paste buffer caching - copy sensitive info to clipboard</a:t>
            </a:r>
          </a:p>
          <a:p>
            <a:pPr indent="-228600" lvl="0" marL="457200" rtl="0">
              <a:spcBef>
                <a:spcPts val="0"/>
              </a:spcBef>
              <a:buChar char="-"/>
            </a:pPr>
            <a:r>
              <a:rPr lang="zh-CN"/>
              <a:t>others: browser cookies, url caching, analytics data,</a:t>
            </a:r>
          </a:p>
          <a:p>
            <a:pPr lvl="0" rtl="0">
              <a:spcBef>
                <a:spcPts val="0"/>
              </a:spcBef>
              <a:buNone/>
            </a:pPr>
            <a:r>
              <a:rPr lang="zh-CN"/>
              <a:t>http://resources.infosecinstitute.com/android-hacking-security-part-4-exploiting-unintended-data-leakage-side-channel-data-leakage/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0" name="Shape 4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8" name="Shape 4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3" name="Shape 433"/>
        <p:cNvGrpSpPr/>
        <p:nvPr/>
      </p:nvGrpSpPr>
      <p:grpSpPr>
        <a:xfrm>
          <a:off x="0" y="0"/>
          <a:ext cx="0" cy="0"/>
          <a:chOff x="0" y="0"/>
          <a:chExt cx="0" cy="0"/>
        </a:xfrm>
      </p:grpSpPr>
      <p:sp>
        <p:nvSpPr>
          <p:cNvPr id="434" name="Shape 4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5" name="Shape 4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2" name="Shape 4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7" name="Shape 447"/>
        <p:cNvGrpSpPr/>
        <p:nvPr/>
      </p:nvGrpSpPr>
      <p:grpSpPr>
        <a:xfrm>
          <a:off x="0" y="0"/>
          <a:ext cx="0" cy="0"/>
          <a:chOff x="0" y="0"/>
          <a:chExt cx="0" cy="0"/>
        </a:xfrm>
      </p:grpSpPr>
      <p:sp>
        <p:nvSpPr>
          <p:cNvPr id="448" name="Shape 4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9" name="Shape 4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zh-CN"/>
              <a:t>abstract from concrete program runs: nearly every program has variable ingredients (inputs from a user, files, the internet etc.), dont generate all combos</a:t>
            </a:r>
          </a:p>
          <a:p>
            <a:pPr indent="-228600" lvl="0" marL="457200" rtl="0">
              <a:spcBef>
                <a:spcPts val="0"/>
              </a:spcBef>
              <a:buChar char="-"/>
            </a:pPr>
            <a:r>
              <a:rPr b="1" lang="zh-CN"/>
              <a:t>sound</a:t>
            </a:r>
            <a:r>
              <a:rPr lang="zh-CN"/>
              <a:t> static analysis might detect behvaior that doens’t happen during runtime, but will never miss behavior that can happen during runtime</a:t>
            </a:r>
          </a:p>
          <a:p>
            <a:pPr indent="-228600" lvl="0" marL="457200" rtl="0">
              <a:spcBef>
                <a:spcPts val="0"/>
              </a:spcBef>
              <a:buChar char="-"/>
            </a:pPr>
            <a:r>
              <a:rPr lang="zh-CN"/>
              <a:t>type systems: analyze program based on concrete value types using rules of inference</a:t>
            </a:r>
          </a:p>
          <a:p>
            <a:pPr indent="-228600" lvl="1" marL="914400" rtl="0">
              <a:spcBef>
                <a:spcPts val="0"/>
              </a:spcBef>
              <a:buChar char="-"/>
            </a:pPr>
            <a:r>
              <a:rPr lang="zh-CN"/>
              <a:t>type systems aren’t flow or context sensitive</a:t>
            </a:r>
          </a:p>
          <a:p>
            <a:pPr indent="-228600" lvl="0" marL="457200">
              <a:spcBef>
                <a:spcPts val="0"/>
              </a:spcBef>
              <a:buChar char="-"/>
            </a:pPr>
            <a:r>
              <a:rPr lang="zh-CN"/>
              <a:t>data flow approach: generate control flow graph to determine parts of a program to which a particular value assigned to a variable might propagate.</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zh-CN"/>
              <a:t>information leakage &amp; program vulnerabilities</a:t>
            </a:r>
          </a:p>
          <a:p>
            <a:pPr indent="-228600" lvl="1" marL="914400" rtl="0">
              <a:spcBef>
                <a:spcPts val="0"/>
              </a:spcBef>
              <a:buChar char="-"/>
            </a:pPr>
            <a:r>
              <a:rPr lang="zh-CN"/>
              <a:t>program vulnerabilities (code injection): unknown input not sanitized before its sent to sensitive sinks (e.g. databases)</a:t>
            </a:r>
          </a:p>
          <a:p>
            <a:pPr indent="-228600" lvl="1" marL="914400" rtl="0">
              <a:spcBef>
                <a:spcPts val="0"/>
              </a:spcBef>
              <a:buChar char="-"/>
            </a:pPr>
            <a:r>
              <a:rPr lang="zh-CN"/>
              <a:t>information leakage: </a:t>
            </a:r>
            <a:r>
              <a:rPr b="1" lang="zh-CN"/>
              <a:t>what we are focusing on</a:t>
            </a:r>
          </a:p>
          <a:p>
            <a:pPr indent="-228600" lvl="2" marL="1371600" rtl="0">
              <a:spcBef>
                <a:spcPts val="0"/>
              </a:spcBef>
              <a:buChar char="-"/>
            </a:pPr>
            <a:r>
              <a:rPr lang="zh-CN"/>
              <a:t>sensitive information leaked to unknown sinks</a:t>
            </a:r>
          </a:p>
          <a:p>
            <a:pPr indent="-228600" lvl="2" marL="1371600" rtl="0">
              <a:spcBef>
                <a:spcPts val="0"/>
              </a:spcBef>
              <a:buChar char="-"/>
            </a:pPr>
            <a:r>
              <a:rPr lang="zh-CN"/>
              <a:t>1. taint data that contains user secrets</a:t>
            </a:r>
          </a:p>
          <a:p>
            <a:pPr indent="-228600" lvl="2" marL="1371600" rtl="0">
              <a:spcBef>
                <a:spcPts val="0"/>
              </a:spcBef>
              <a:buChar char="-"/>
            </a:pPr>
            <a:r>
              <a:rPr lang="zh-CN"/>
              <a:t>2. taint variables whose data depends on these tainted values</a:t>
            </a:r>
          </a:p>
          <a:p>
            <a:pPr indent="-228600" lvl="2" marL="1371600" rtl="0">
              <a:spcBef>
                <a:spcPts val="0"/>
              </a:spcBef>
              <a:buChar char="-"/>
            </a:pPr>
            <a:r>
              <a:rPr lang="zh-CN"/>
              <a:t>3. observe if tainted data might flow to fxns that send data other places</a:t>
            </a:r>
          </a:p>
          <a:p>
            <a:pPr indent="-228600" lvl="2" marL="1371600" rtl="0">
              <a:spcBef>
                <a:spcPts val="0"/>
              </a:spcBef>
              <a:buChar char="-"/>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2"/>
            <a:ext cx="8123100" cy="6300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buClr>
                <a:srgbClr val="D9D9D9"/>
              </a:buClr>
              <a:defRPr>
                <a:solidFill>
                  <a:srgbClr val="D9D9D9"/>
                </a:solidFill>
              </a:defRPr>
            </a:lvl2pPr>
            <a:lvl3pPr lvl="2">
              <a:spcBef>
                <a:spcPts val="0"/>
              </a:spcBef>
              <a:buClr>
                <a:srgbClr val="D9D9D9"/>
              </a:buClr>
              <a:defRPr>
                <a:solidFill>
                  <a:srgbClr val="D9D9D9"/>
                </a:solidFill>
              </a:defRPr>
            </a:lvl3pPr>
            <a:lvl4pPr lvl="3">
              <a:spcBef>
                <a:spcPts val="0"/>
              </a:spcBef>
              <a:buClr>
                <a:srgbClr val="D9D9D9"/>
              </a:buClr>
              <a:defRPr>
                <a:solidFill>
                  <a:srgbClr val="D9D9D9"/>
                </a:solidFill>
              </a:defRPr>
            </a:lvl4pPr>
            <a:lvl5pPr lvl="4">
              <a:spcBef>
                <a:spcPts val="0"/>
              </a:spcBef>
              <a:buClr>
                <a:srgbClr val="D9D9D9"/>
              </a:buClr>
              <a:defRPr>
                <a:solidFill>
                  <a:srgbClr val="D9D9D9"/>
                </a:solidFill>
              </a:defRPr>
            </a:lvl5pPr>
            <a:lvl6pPr lvl="5">
              <a:spcBef>
                <a:spcPts val="0"/>
              </a:spcBef>
              <a:buClr>
                <a:srgbClr val="D9D9D9"/>
              </a:buClr>
              <a:defRPr>
                <a:solidFill>
                  <a:srgbClr val="D9D9D9"/>
                </a:solidFill>
              </a:defRPr>
            </a:lvl6pPr>
            <a:lvl7pPr lvl="6">
              <a:spcBef>
                <a:spcPts val="0"/>
              </a:spcBef>
              <a:buClr>
                <a:srgbClr val="D9D9D9"/>
              </a:buClr>
              <a:defRPr>
                <a:solidFill>
                  <a:srgbClr val="D9D9D9"/>
                </a:solidFill>
              </a:defRPr>
            </a:lvl7pPr>
            <a:lvl8pPr lvl="7">
              <a:spcBef>
                <a:spcPts val="0"/>
              </a:spcBef>
              <a:buClr>
                <a:srgbClr val="D9D9D9"/>
              </a:buClr>
              <a:defRPr>
                <a:solidFill>
                  <a:srgbClr val="D9D9D9"/>
                </a:solidFill>
              </a:defRPr>
            </a:lvl8pPr>
            <a:lvl9pPr lvl="8">
              <a:spcBef>
                <a:spcPts val="0"/>
              </a:spcBef>
              <a:buClr>
                <a:srgbClr val="D9D9D9"/>
              </a:buClr>
              <a:defRPr>
                <a:solidFill>
                  <a:srgbClr val="D9D9D9"/>
                </a:solidFill>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zh-C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rgbClr val="D9D9D9"/>
              </a:buClr>
              <a:buSzPct val="100000"/>
              <a:buFont typeface="Proxima Nova"/>
              <a:buNone/>
              <a:defRPr sz="2800">
                <a:solidFill>
                  <a:srgbClr val="D9D9D9"/>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rgbClr val="D9D9D9"/>
              </a:buClr>
              <a:buSzPct val="100000"/>
              <a:buFont typeface="Proxima Nova"/>
              <a:defRPr sz="1800">
                <a:solidFill>
                  <a:srgbClr val="D9D9D9"/>
                </a:solidFill>
                <a:latin typeface="Proxima Nova"/>
                <a:ea typeface="Proxima Nova"/>
                <a:cs typeface="Proxima Nova"/>
                <a:sym typeface="Proxima Nova"/>
              </a:defRPr>
            </a:lvl1pPr>
            <a:lvl2pPr lvl="1">
              <a:lnSpc>
                <a:spcPct val="115000"/>
              </a:lnSpc>
              <a:spcBef>
                <a:spcPts val="0"/>
              </a:spcBef>
              <a:spcAft>
                <a:spcPts val="1600"/>
              </a:spcAft>
              <a:buClr>
                <a:srgbClr val="D9D9D9"/>
              </a:buClr>
              <a:buFont typeface="Proxima Nova"/>
              <a:defRPr>
                <a:solidFill>
                  <a:srgbClr val="D9D9D9"/>
                </a:solidFill>
                <a:latin typeface="Proxima Nova"/>
                <a:ea typeface="Proxima Nova"/>
                <a:cs typeface="Proxima Nova"/>
                <a:sym typeface="Proxima Nova"/>
              </a:defRPr>
            </a:lvl2pPr>
            <a:lvl3pPr lvl="2">
              <a:lnSpc>
                <a:spcPct val="115000"/>
              </a:lnSpc>
              <a:spcBef>
                <a:spcPts val="0"/>
              </a:spcBef>
              <a:spcAft>
                <a:spcPts val="1600"/>
              </a:spcAft>
              <a:buClr>
                <a:srgbClr val="D9D9D9"/>
              </a:buClr>
              <a:buFont typeface="Proxima Nova"/>
              <a:defRPr>
                <a:solidFill>
                  <a:srgbClr val="D9D9D9"/>
                </a:solidFill>
                <a:latin typeface="Proxima Nova"/>
                <a:ea typeface="Proxima Nova"/>
                <a:cs typeface="Proxima Nova"/>
                <a:sym typeface="Proxima Nova"/>
              </a:defRPr>
            </a:lvl3pPr>
            <a:lvl4pPr lvl="3">
              <a:lnSpc>
                <a:spcPct val="115000"/>
              </a:lnSpc>
              <a:spcBef>
                <a:spcPts val="0"/>
              </a:spcBef>
              <a:spcAft>
                <a:spcPts val="1600"/>
              </a:spcAft>
              <a:buClr>
                <a:srgbClr val="D9D9D9"/>
              </a:buClr>
              <a:buFont typeface="Proxima Nova"/>
              <a:defRPr>
                <a:solidFill>
                  <a:srgbClr val="D9D9D9"/>
                </a:solidFill>
                <a:latin typeface="Proxima Nova"/>
                <a:ea typeface="Proxima Nova"/>
                <a:cs typeface="Proxima Nova"/>
                <a:sym typeface="Proxima Nova"/>
              </a:defRPr>
            </a:lvl4pPr>
            <a:lvl5pPr lvl="4">
              <a:lnSpc>
                <a:spcPct val="115000"/>
              </a:lnSpc>
              <a:spcBef>
                <a:spcPts val="0"/>
              </a:spcBef>
              <a:spcAft>
                <a:spcPts val="1600"/>
              </a:spcAft>
              <a:buClr>
                <a:srgbClr val="D9D9D9"/>
              </a:buClr>
              <a:buFont typeface="Proxima Nova"/>
              <a:defRPr>
                <a:solidFill>
                  <a:srgbClr val="D9D9D9"/>
                </a:solidFill>
                <a:latin typeface="Proxima Nova"/>
                <a:ea typeface="Proxima Nova"/>
                <a:cs typeface="Proxima Nova"/>
                <a:sym typeface="Proxima Nova"/>
              </a:defRPr>
            </a:lvl5pPr>
            <a:lvl6pPr lvl="5">
              <a:lnSpc>
                <a:spcPct val="115000"/>
              </a:lnSpc>
              <a:spcBef>
                <a:spcPts val="0"/>
              </a:spcBef>
              <a:spcAft>
                <a:spcPts val="1600"/>
              </a:spcAft>
              <a:buClr>
                <a:srgbClr val="D9D9D9"/>
              </a:buClr>
              <a:buFont typeface="Proxima Nova"/>
              <a:defRPr>
                <a:solidFill>
                  <a:srgbClr val="D9D9D9"/>
                </a:solidFill>
                <a:latin typeface="Proxima Nova"/>
                <a:ea typeface="Proxima Nova"/>
                <a:cs typeface="Proxima Nova"/>
                <a:sym typeface="Proxima Nova"/>
              </a:defRPr>
            </a:lvl6pPr>
            <a:lvl7pPr lvl="6">
              <a:lnSpc>
                <a:spcPct val="115000"/>
              </a:lnSpc>
              <a:spcBef>
                <a:spcPts val="0"/>
              </a:spcBef>
              <a:spcAft>
                <a:spcPts val="1600"/>
              </a:spcAft>
              <a:buClr>
                <a:srgbClr val="D9D9D9"/>
              </a:buClr>
              <a:buFont typeface="Proxima Nova"/>
              <a:defRPr>
                <a:solidFill>
                  <a:srgbClr val="D9D9D9"/>
                </a:solidFill>
                <a:latin typeface="Proxima Nova"/>
                <a:ea typeface="Proxima Nova"/>
                <a:cs typeface="Proxima Nova"/>
                <a:sym typeface="Proxima Nova"/>
              </a:defRPr>
            </a:lvl7pPr>
            <a:lvl8pPr lvl="7">
              <a:lnSpc>
                <a:spcPct val="115000"/>
              </a:lnSpc>
              <a:spcBef>
                <a:spcPts val="0"/>
              </a:spcBef>
              <a:spcAft>
                <a:spcPts val="1600"/>
              </a:spcAft>
              <a:buClr>
                <a:srgbClr val="D9D9D9"/>
              </a:buClr>
              <a:buFont typeface="Proxima Nova"/>
              <a:defRPr>
                <a:solidFill>
                  <a:srgbClr val="D9D9D9"/>
                </a:solidFill>
                <a:latin typeface="Proxima Nova"/>
                <a:ea typeface="Proxima Nova"/>
                <a:cs typeface="Proxima Nova"/>
                <a:sym typeface="Proxima Nova"/>
              </a:defRPr>
            </a:lvl8pPr>
            <a:lvl9pPr lvl="8">
              <a:lnSpc>
                <a:spcPct val="115000"/>
              </a:lnSpc>
              <a:spcBef>
                <a:spcPts val="0"/>
              </a:spcBef>
              <a:spcAft>
                <a:spcPts val="1600"/>
              </a:spcAft>
              <a:buClr>
                <a:srgbClr val="D9D9D9"/>
              </a:buClr>
              <a:buFont typeface="Proxima Nova"/>
              <a:defRPr>
                <a:solidFill>
                  <a:srgbClr val="D9D9D9"/>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zh-C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4.png"/><Relationship Id="rId4"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07.png"/><Relationship Id="rId4" Type="http://schemas.openxmlformats.org/officeDocument/2006/relationships/image" Target="../media/image0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09.png"/><Relationship Id="rId4" Type="http://schemas.openxmlformats.org/officeDocument/2006/relationships/image" Target="../media/image0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09.png"/><Relationship Id="rId4" Type="http://schemas.openxmlformats.org/officeDocument/2006/relationships/image" Target="../media/image0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0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05.png"/><Relationship Id="rId4" Type="http://schemas.openxmlformats.org/officeDocument/2006/relationships/image" Target="../media/image0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08.png"/><Relationship Id="rId4" Type="http://schemas.openxmlformats.org/officeDocument/2006/relationships/image" Target="../media/image0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08.png"/><Relationship Id="rId4" Type="http://schemas.openxmlformats.org/officeDocument/2006/relationships/image" Target="../media/image0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0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0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0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0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0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0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0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1.png"/><Relationship Id="rId4" Type="http://schemas.openxmlformats.org/officeDocument/2006/relationships/image" Target="../media/image0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0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0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11.png"/><Relationship Id="rId4" Type="http://schemas.openxmlformats.org/officeDocument/2006/relationships/image" Target="../media/image0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0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0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0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0.png"/><Relationship Id="rId4" Type="http://schemas.openxmlformats.org/officeDocument/2006/relationships/image" Target="../media/image0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4.png"/><Relationship Id="rId4" Type="http://schemas.openxmlformats.org/officeDocument/2006/relationships/image" Target="../media/image0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5.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png"/><Relationship Id="rId4" Type="http://schemas.openxmlformats.org/officeDocument/2006/relationships/image" Target="../media/image0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0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0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0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0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www-01.ibm.com/software/de/rational/appscan/" TargetMode="External"/><Relationship Id="rId4" Type="http://schemas.openxmlformats.org/officeDocument/2006/relationships/hyperlink" Target="http://www8.hp.com/us/en/software-solutions/software" TargetMode="External"/><Relationship Id="rId5" Type="http://schemas.openxmlformats.org/officeDocument/2006/relationships/hyperlink" Target="http://resources.infosecinstitute.com/android-hacking-security-part-4-exploiting-unintended-data-leakage-side-channel-data-leakage/" TargetMode="External"/><Relationship Id="rId6" Type="http://schemas.openxmlformats.org/officeDocument/2006/relationships/image" Target="../media/image0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tIns="91425">
            <a:noAutofit/>
          </a:bodyPr>
          <a:lstStyle/>
          <a:p>
            <a:pPr lvl="0" rtl="0">
              <a:spcBef>
                <a:spcPts val="0"/>
              </a:spcBef>
              <a:buNone/>
            </a:pPr>
            <a:r>
              <a:rPr lang="zh-CN"/>
              <a:t>Android App Static Analysis</a:t>
            </a:r>
          </a:p>
        </p:txBody>
      </p:sp>
      <p:sp>
        <p:nvSpPr>
          <p:cNvPr id="60" name="Shape 60"/>
          <p:cNvSpPr txBox="1"/>
          <p:nvPr>
            <p:ph idx="1" type="subTitle"/>
          </p:nvPr>
        </p:nvSpPr>
        <p:spPr>
          <a:xfrm>
            <a:off x="510450" y="3182312"/>
            <a:ext cx="8123100" cy="630000"/>
          </a:xfrm>
          <a:prstGeom prst="rect">
            <a:avLst/>
          </a:prstGeom>
        </p:spPr>
        <p:txBody>
          <a:bodyPr anchorCtr="0" anchor="t" bIns="91425" lIns="91425" rIns="91425" tIns="91425">
            <a:noAutofit/>
          </a:bodyPr>
          <a:lstStyle/>
          <a:p>
            <a:pPr lvl="0">
              <a:spcBef>
                <a:spcPts val="0"/>
              </a:spcBef>
              <a:buNone/>
            </a:pPr>
            <a:r>
              <a:rPr lang="zh-CN"/>
              <a:t>Gan Fang</a:t>
            </a:r>
          </a:p>
          <a:p>
            <a:pPr lvl="0">
              <a:spcBef>
                <a:spcPts val="0"/>
              </a:spcBef>
              <a:buNone/>
            </a:pPr>
            <a:r>
              <a:rPr lang="zh-CN"/>
              <a:t>Diane Liu</a:t>
            </a:r>
          </a:p>
          <a:p>
            <a:pPr lvl="0">
              <a:spcBef>
                <a:spcPts val="0"/>
              </a:spcBef>
              <a:buNone/>
            </a:pPr>
            <a:r>
              <a:rPr lang="zh-CN"/>
              <a:t>James Whang</a:t>
            </a:r>
          </a:p>
        </p:txBody>
      </p:sp>
      <p:pic>
        <p:nvPicPr>
          <p:cNvPr id="61" name="Shape 61"/>
          <p:cNvPicPr preferRelativeResize="0"/>
          <p:nvPr/>
        </p:nvPicPr>
        <p:blipFill>
          <a:blip r:embed="rId3">
            <a:alphaModFix/>
          </a:blip>
          <a:stretch>
            <a:fillRect/>
          </a:stretch>
        </p:blipFill>
        <p:spPr>
          <a:xfrm>
            <a:off x="6593375" y="4624126"/>
            <a:ext cx="2466947" cy="294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Challenges</a:t>
            </a:r>
            <a:r>
              <a:rPr lang="zh-CN"/>
              <a:t> that FlowDroid Addresses</a:t>
            </a:r>
          </a:p>
        </p:txBody>
      </p:sp>
      <p:sp>
        <p:nvSpPr>
          <p:cNvPr id="123" name="Shape 12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lnSpc>
                <a:spcPct val="150000"/>
              </a:lnSpc>
              <a:spcBef>
                <a:spcPts val="0"/>
              </a:spcBef>
              <a:buAutoNum type="arabicPeriod"/>
            </a:pPr>
            <a:r>
              <a:rPr lang="zh-CN"/>
              <a:t>Need </a:t>
            </a:r>
            <a:r>
              <a:rPr b="1" lang="zh-CN">
                <a:solidFill>
                  <a:schemeClr val="lt2"/>
                </a:solidFill>
              </a:rPr>
              <a:t>precise models</a:t>
            </a:r>
            <a:r>
              <a:rPr lang="zh-CN"/>
              <a:t> of Android lifecycles and their associated callbacks</a:t>
            </a:r>
          </a:p>
          <a:p>
            <a:pPr indent="-228600" lvl="0" marL="457200" rtl="0">
              <a:lnSpc>
                <a:spcPct val="150000"/>
              </a:lnSpc>
              <a:spcBef>
                <a:spcPts val="0"/>
              </a:spcBef>
              <a:buAutoNum type="arabicPeriod"/>
            </a:pPr>
            <a:r>
              <a:rPr lang="zh-CN"/>
              <a:t>Can’t determine sources of sensitive information from program code alone, </a:t>
            </a:r>
            <a:r>
              <a:rPr b="1" lang="zh-CN">
                <a:solidFill>
                  <a:schemeClr val="lt2"/>
                </a:solidFill>
              </a:rPr>
              <a:t>need auxiliary information</a:t>
            </a:r>
            <a:r>
              <a:rPr lang="zh-CN"/>
              <a:t> from Manifest and XML files</a:t>
            </a:r>
          </a:p>
          <a:p>
            <a:pPr indent="-228600" lvl="0" marL="457200" rtl="0">
              <a:lnSpc>
                <a:spcPct val="150000"/>
              </a:lnSpc>
              <a:spcBef>
                <a:spcPts val="0"/>
              </a:spcBef>
              <a:buAutoNum type="arabicPeriod"/>
            </a:pPr>
            <a:r>
              <a:rPr lang="zh-CN"/>
              <a:t>Java code - deep, complicated Aliasing and Virtual Dispatching contructs, so need high object sensitivity to </a:t>
            </a:r>
            <a:r>
              <a:rPr b="1" lang="zh-CN">
                <a:solidFill>
                  <a:schemeClr val="lt2"/>
                </a:solidFill>
              </a:rPr>
              <a:t>resolve aliasing</a:t>
            </a:r>
            <a:r>
              <a:rPr lang="zh-CN"/>
              <a:t> effectively</a:t>
            </a:r>
          </a:p>
          <a:p>
            <a:pPr indent="-228600" lvl="0" marL="457200" rtl="0">
              <a:lnSpc>
                <a:spcPct val="150000"/>
              </a:lnSpc>
              <a:spcBef>
                <a:spcPts val="0"/>
              </a:spcBef>
              <a:buAutoNum type="arabicPeriod"/>
            </a:pPr>
            <a:r>
              <a:rPr b="1" lang="zh-CN">
                <a:solidFill>
                  <a:schemeClr val="lt2"/>
                </a:solidFill>
              </a:rPr>
              <a:t>High false-positive</a:t>
            </a:r>
            <a:r>
              <a:rPr lang="zh-CN"/>
              <a:t> and false-negative rate of analysis</a:t>
            </a:r>
          </a:p>
        </p:txBody>
      </p:sp>
      <p:pic>
        <p:nvPicPr>
          <p:cNvPr id="124" name="Shape 124"/>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Challenge 1:</a:t>
            </a:r>
            <a:r>
              <a:rPr lang="zh-CN"/>
              <a:t> Precise Modelling of Lifecycle</a:t>
            </a:r>
          </a:p>
        </p:txBody>
      </p:sp>
      <p:sp>
        <p:nvSpPr>
          <p:cNvPr id="130" name="Shape 130"/>
          <p:cNvSpPr txBox="1"/>
          <p:nvPr>
            <p:ph idx="1" type="body"/>
          </p:nvPr>
        </p:nvSpPr>
        <p:spPr>
          <a:xfrm>
            <a:off x="2913000" y="1103062"/>
            <a:ext cx="4713600" cy="3416400"/>
          </a:xfrm>
          <a:prstGeom prst="rect">
            <a:avLst/>
          </a:prstGeom>
        </p:spPr>
        <p:txBody>
          <a:bodyPr anchorCtr="0" anchor="t" bIns="91425" lIns="91425" rIns="91425" tIns="91425">
            <a:noAutofit/>
          </a:bodyPr>
          <a:lstStyle/>
          <a:p>
            <a:pPr lvl="0">
              <a:spcBef>
                <a:spcPts val="0"/>
              </a:spcBef>
              <a:buNone/>
            </a:pPr>
            <a:r>
              <a:rPr lang="zh-CN"/>
              <a:t>This is addressed through:</a:t>
            </a:r>
          </a:p>
          <a:p>
            <a:pPr indent="-228600" lvl="0" marL="457200" rtl="0">
              <a:spcBef>
                <a:spcPts val="0"/>
              </a:spcBef>
            </a:pPr>
            <a:r>
              <a:rPr lang="zh-CN"/>
              <a:t>Multiple Entry Points</a:t>
            </a:r>
          </a:p>
          <a:p>
            <a:pPr indent="-228600" lvl="0" marL="457200" rtl="0">
              <a:spcBef>
                <a:spcPts val="0"/>
              </a:spcBef>
            </a:pPr>
            <a:r>
              <a:rPr lang="zh-CN"/>
              <a:t>Asynchronously Executing Components</a:t>
            </a:r>
          </a:p>
          <a:p>
            <a:pPr indent="-228600" lvl="0" marL="457200" rtl="0">
              <a:spcBef>
                <a:spcPts val="0"/>
              </a:spcBef>
            </a:pPr>
            <a:r>
              <a:rPr lang="zh-CN"/>
              <a:t>Callbacks</a:t>
            </a:r>
          </a:p>
          <a:p>
            <a:pPr lvl="0" rtl="0">
              <a:spcBef>
                <a:spcPts val="0"/>
              </a:spcBef>
              <a:buNone/>
            </a:pPr>
            <a:r>
              <a:t/>
            </a:r>
            <a:endParaRPr sz="2400"/>
          </a:p>
          <a:p>
            <a:pPr lvl="0">
              <a:spcBef>
                <a:spcPts val="0"/>
              </a:spcBef>
              <a:buNone/>
            </a:pPr>
            <a:r>
              <a:rPr lang="zh-CN"/>
              <a:t>Also incorporates </a:t>
            </a:r>
            <a:r>
              <a:rPr lang="zh-CN">
                <a:solidFill>
                  <a:schemeClr val="lt2"/>
                </a:solidFill>
              </a:rPr>
              <a:t>Challenge 2</a:t>
            </a:r>
            <a:r>
              <a:rPr lang="zh-CN"/>
              <a:t>, which takes into account auxiliary sources of information</a:t>
            </a:r>
          </a:p>
        </p:txBody>
      </p:sp>
      <p:pic>
        <p:nvPicPr>
          <p:cNvPr id="131" name="Shape 131"/>
          <p:cNvPicPr preferRelativeResize="0"/>
          <p:nvPr/>
        </p:nvPicPr>
        <p:blipFill>
          <a:blip r:embed="rId3">
            <a:alphaModFix/>
          </a:blip>
          <a:stretch>
            <a:fillRect/>
          </a:stretch>
        </p:blipFill>
        <p:spPr>
          <a:xfrm>
            <a:off x="6606250" y="4604801"/>
            <a:ext cx="2466947" cy="294074"/>
          </a:xfrm>
          <a:prstGeom prst="rect">
            <a:avLst/>
          </a:prstGeom>
          <a:noFill/>
          <a:ln>
            <a:noFill/>
          </a:ln>
        </p:spPr>
      </p:pic>
      <p:pic>
        <p:nvPicPr>
          <p:cNvPr id="132" name="Shape 132"/>
          <p:cNvPicPr preferRelativeResize="0"/>
          <p:nvPr/>
        </p:nvPicPr>
        <p:blipFill>
          <a:blip r:embed="rId4">
            <a:alphaModFix/>
          </a:blip>
          <a:stretch>
            <a:fillRect/>
          </a:stretch>
        </p:blipFill>
        <p:spPr>
          <a:xfrm>
            <a:off x="311700" y="1037800"/>
            <a:ext cx="2256924" cy="37312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Multiple Entry Points</a:t>
            </a:r>
          </a:p>
        </p:txBody>
      </p:sp>
      <p:sp>
        <p:nvSpPr>
          <p:cNvPr id="138" name="Shape 13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zh-CN"/>
              <a:t>Unlike standalone Java programs, Android applications </a:t>
            </a:r>
            <a:r>
              <a:rPr b="1" lang="zh-CN">
                <a:solidFill>
                  <a:schemeClr val="lt2"/>
                </a:solidFill>
              </a:rPr>
              <a:t>do not have a main method</a:t>
            </a:r>
            <a:r>
              <a:rPr lang="zh-CN"/>
              <a:t>. Apps instead comprise many entry points that aren’t statically accessible.</a:t>
            </a:r>
          </a:p>
          <a:p>
            <a:pPr lvl="0" rtl="0">
              <a:spcBef>
                <a:spcPts val="0"/>
              </a:spcBef>
              <a:buNone/>
            </a:pPr>
            <a:r>
              <a:rPr lang="zh-CN"/>
              <a:t>There are 4 possible components in Android apps::</a:t>
            </a:r>
          </a:p>
          <a:p>
            <a:pPr indent="-228600" lvl="0" marL="457200">
              <a:spcBef>
                <a:spcPts val="0"/>
              </a:spcBef>
              <a:buAutoNum type="arabicPeriod"/>
            </a:pPr>
            <a:r>
              <a:rPr b="1" lang="zh-CN"/>
              <a:t>Activities</a:t>
            </a:r>
            <a:r>
              <a:rPr lang="zh-CN"/>
              <a:t> are single focused user actions</a:t>
            </a:r>
          </a:p>
          <a:p>
            <a:pPr indent="-228600" lvl="0" marL="457200" rtl="0">
              <a:spcBef>
                <a:spcPts val="0"/>
              </a:spcBef>
              <a:buAutoNum type="arabicPeriod"/>
            </a:pPr>
            <a:r>
              <a:rPr b="1" lang="zh-CN"/>
              <a:t>Services</a:t>
            </a:r>
            <a:r>
              <a:rPr lang="zh-CN"/>
              <a:t> perform background tasks, content</a:t>
            </a:r>
          </a:p>
          <a:p>
            <a:pPr indent="-228600" lvl="0" marL="457200" rtl="0">
              <a:spcBef>
                <a:spcPts val="0"/>
              </a:spcBef>
              <a:buAutoNum type="arabicPeriod"/>
            </a:pPr>
            <a:r>
              <a:rPr b="1" lang="zh-CN"/>
              <a:t>Providers</a:t>
            </a:r>
            <a:r>
              <a:rPr lang="zh-CN"/>
              <a:t> define a database-like storage</a:t>
            </a:r>
          </a:p>
          <a:p>
            <a:pPr indent="-228600" lvl="0" marL="457200" rtl="0">
              <a:spcBef>
                <a:spcPts val="0"/>
              </a:spcBef>
              <a:buAutoNum type="arabicPeriod"/>
            </a:pPr>
            <a:r>
              <a:rPr b="1" lang="zh-CN"/>
              <a:t>Broadcast</a:t>
            </a:r>
            <a:r>
              <a:rPr lang="zh-CN"/>
              <a:t> receivers listen for global events</a:t>
            </a:r>
          </a:p>
        </p:txBody>
      </p:sp>
      <p:pic>
        <p:nvPicPr>
          <p:cNvPr id="139" name="Shape 139"/>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Multiple Entry Points</a:t>
            </a:r>
          </a:p>
        </p:txBody>
      </p:sp>
      <p:sp>
        <p:nvSpPr>
          <p:cNvPr id="145" name="Shape 14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zh-CN"/>
              <a:t>The Android framework calls these methods to start or stop the component, or to pause or resume it, depending on environment needs.</a:t>
            </a:r>
          </a:p>
          <a:p>
            <a:pPr lvl="0">
              <a:spcBef>
                <a:spcPts val="0"/>
              </a:spcBef>
              <a:buNone/>
            </a:pPr>
            <a:r>
              <a:rPr lang="zh-CN"/>
              <a:t>When constructing a call graph, Android analyses cannot simply start by inspecting a predefined “main” method.</a:t>
            </a:r>
          </a:p>
          <a:p>
            <a:pPr lvl="0">
              <a:spcBef>
                <a:spcPts val="0"/>
              </a:spcBef>
              <a:buNone/>
            </a:pPr>
            <a:r>
              <a:rPr lang="zh-CN"/>
              <a:t>To cope with this problem, FlowDroid constructs a custom </a:t>
            </a:r>
            <a:r>
              <a:rPr b="1" i="1" lang="zh-CN">
                <a:solidFill>
                  <a:schemeClr val="lt2"/>
                </a:solidFill>
              </a:rPr>
              <a:t>dummy</a:t>
            </a:r>
            <a:r>
              <a:rPr b="1" lang="zh-CN">
                <a:solidFill>
                  <a:schemeClr val="lt2"/>
                </a:solidFill>
              </a:rPr>
              <a:t> main</a:t>
            </a:r>
            <a:r>
              <a:rPr lang="zh-CN">
                <a:solidFill>
                  <a:schemeClr val="lt2"/>
                </a:solidFill>
              </a:rPr>
              <a:t> </a:t>
            </a:r>
            <a:r>
              <a:rPr b="1" lang="zh-CN">
                <a:solidFill>
                  <a:schemeClr val="lt2"/>
                </a:solidFill>
              </a:rPr>
              <a:t>method</a:t>
            </a:r>
            <a:r>
              <a:rPr b="1" lang="zh-CN"/>
              <a:t> </a:t>
            </a:r>
            <a:r>
              <a:rPr lang="zh-CN"/>
              <a:t>emulating the lifecycle.</a:t>
            </a:r>
          </a:p>
          <a:p>
            <a:pPr lvl="0">
              <a:spcBef>
                <a:spcPts val="0"/>
              </a:spcBef>
              <a:buNone/>
            </a:pPr>
            <a:r>
              <a:t/>
            </a:r>
            <a:endParaRPr/>
          </a:p>
        </p:txBody>
      </p:sp>
      <p:pic>
        <p:nvPicPr>
          <p:cNvPr id="146" name="Shape 146"/>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Asynchronously Executing Components</a:t>
            </a:r>
          </a:p>
        </p:txBody>
      </p:sp>
      <p:sp>
        <p:nvSpPr>
          <p:cNvPr id="152" name="Shape 15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zh-CN"/>
              <a:t>FlowDroid assumes that all components (activities, services, etc.) inside an application can run in an </a:t>
            </a:r>
            <a:r>
              <a:rPr b="1" lang="zh-CN">
                <a:solidFill>
                  <a:schemeClr val="lt2"/>
                </a:solidFill>
              </a:rPr>
              <a:t>arbitrary sequential order</a:t>
            </a:r>
            <a:r>
              <a:rPr b="1" lang="zh-CN"/>
              <a:t> </a:t>
            </a:r>
            <a:r>
              <a:rPr lang="zh-CN"/>
              <a:t>(including repetition).</a:t>
            </a:r>
          </a:p>
          <a:p>
            <a:pPr lvl="0">
              <a:spcBef>
                <a:spcPts val="0"/>
              </a:spcBef>
              <a:buNone/>
            </a:pPr>
            <a:r>
              <a:rPr lang="zh-CN"/>
              <a:t>FlowDroid bases its analysis on </a:t>
            </a:r>
            <a:r>
              <a:rPr b="1" lang="zh-CN"/>
              <a:t>IFDS</a:t>
            </a:r>
            <a:r>
              <a:rPr lang="zh-CN"/>
              <a:t>, an analysis framework which is not path sensitive. </a:t>
            </a:r>
          </a:p>
          <a:p>
            <a:pPr lvl="0">
              <a:spcBef>
                <a:spcPts val="0"/>
              </a:spcBef>
              <a:buNone/>
            </a:pPr>
            <a:r>
              <a:rPr lang="zh-CN"/>
              <a:t>FlowDroid can thus generate and efficiently analyze a dummy main method in which </a:t>
            </a:r>
            <a:r>
              <a:rPr b="1" lang="zh-CN"/>
              <a:t>every order</a:t>
            </a:r>
            <a:r>
              <a:rPr lang="zh-CN"/>
              <a:t> of individual component lifecycles and callbacks is possible; it </a:t>
            </a:r>
            <a:r>
              <a:rPr b="1" lang="zh-CN"/>
              <a:t>does not</a:t>
            </a:r>
            <a:r>
              <a:rPr lang="zh-CN"/>
              <a:t> need to traverse </a:t>
            </a:r>
            <a:r>
              <a:rPr b="1" lang="zh-CN"/>
              <a:t>all</a:t>
            </a:r>
            <a:r>
              <a:rPr lang="zh-CN"/>
              <a:t> possible paths.</a:t>
            </a:r>
          </a:p>
        </p:txBody>
      </p:sp>
      <p:pic>
        <p:nvPicPr>
          <p:cNvPr id="153" name="Shape 153"/>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solidFill>
                  <a:schemeClr val="lt2"/>
                </a:solidFill>
              </a:rPr>
              <a:t>Callbacks</a:t>
            </a:r>
          </a:p>
        </p:txBody>
      </p:sp>
      <p:sp>
        <p:nvSpPr>
          <p:cNvPr id="159" name="Shape 15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zh-CN"/>
              <a:t>The Android operating system allows applications to register callbacks for various types of information, e.g., location updates or UI interactions. </a:t>
            </a:r>
          </a:p>
          <a:p>
            <a:pPr lvl="0">
              <a:spcBef>
                <a:spcPts val="0"/>
              </a:spcBef>
              <a:buNone/>
            </a:pPr>
            <a:r>
              <a:rPr lang="zh-CN"/>
              <a:t>FlowDroid models these callbacks in its dummy main method.</a:t>
            </a:r>
          </a:p>
          <a:p>
            <a:pPr lvl="0" rtl="0">
              <a:spcBef>
                <a:spcPts val="0"/>
              </a:spcBef>
              <a:buNone/>
            </a:pPr>
            <a:r>
              <a:rPr lang="zh-CN"/>
              <a:t>For precision, FLOWDROID thus associates components (activities, services, etc.) with the callbacks they register.</a:t>
            </a:r>
          </a:p>
        </p:txBody>
      </p:sp>
      <p:pic>
        <p:nvPicPr>
          <p:cNvPr id="160" name="Shape 160"/>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Callbacks</a:t>
            </a:r>
          </a:p>
        </p:txBody>
      </p:sp>
      <p:sp>
        <p:nvSpPr>
          <p:cNvPr id="166" name="Shape 16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zh-CN"/>
              <a:t>There are two different ways to register callback handlers on the Android platform.</a:t>
            </a:r>
          </a:p>
          <a:p>
            <a:pPr indent="-228600" lvl="0" marL="457200" rtl="0">
              <a:spcBef>
                <a:spcPts val="0"/>
              </a:spcBef>
              <a:buAutoNum type="arabicPeriod"/>
            </a:pPr>
            <a:r>
              <a:rPr lang="zh-CN"/>
              <a:t>Callbacks can be </a:t>
            </a:r>
            <a:r>
              <a:rPr b="1" lang="zh-CN"/>
              <a:t>defined</a:t>
            </a:r>
            <a:r>
              <a:rPr lang="zh-CN"/>
              <a:t> declaratively in the </a:t>
            </a:r>
            <a:r>
              <a:rPr b="1" lang="zh-CN"/>
              <a:t>XML files</a:t>
            </a:r>
            <a:r>
              <a:rPr lang="zh-CN"/>
              <a:t> of an activity.</a:t>
            </a:r>
          </a:p>
          <a:p>
            <a:pPr indent="-228600" lvl="0" marL="457200">
              <a:spcBef>
                <a:spcPts val="0"/>
              </a:spcBef>
              <a:buAutoNum type="arabicPeriod"/>
            </a:pPr>
            <a:r>
              <a:rPr lang="zh-CN"/>
              <a:t>They can also be </a:t>
            </a:r>
            <a:r>
              <a:rPr b="1" lang="zh-CN"/>
              <a:t>registered</a:t>
            </a:r>
            <a:r>
              <a:rPr lang="zh-CN"/>
              <a:t> imperatively </a:t>
            </a:r>
            <a:r>
              <a:rPr b="1" lang="zh-CN"/>
              <a:t>using well-known calls</a:t>
            </a:r>
            <a:r>
              <a:rPr lang="zh-CN"/>
              <a:t> to specific system methods.</a:t>
            </a:r>
          </a:p>
          <a:p>
            <a:pPr lvl="0">
              <a:spcBef>
                <a:spcPts val="0"/>
              </a:spcBef>
              <a:buNone/>
            </a:pPr>
            <a:r>
              <a:rPr lang="zh-CN"/>
              <a:t>FlowDroid supports </a:t>
            </a:r>
            <a:r>
              <a:rPr b="1" lang="zh-CN"/>
              <a:t>both</a:t>
            </a:r>
            <a:r>
              <a:rPr lang="zh-CN"/>
              <a:t> ways.</a:t>
            </a:r>
          </a:p>
        </p:txBody>
      </p:sp>
      <p:pic>
        <p:nvPicPr>
          <p:cNvPr id="167" name="Shape 167"/>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Callbacks</a:t>
            </a:r>
          </a:p>
        </p:txBody>
      </p:sp>
      <p:sp>
        <p:nvSpPr>
          <p:cNvPr id="173" name="Shape 17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AutoNum type="arabicPeriod"/>
            </a:pPr>
            <a:r>
              <a:rPr lang="zh-CN"/>
              <a:t>For finding callbacks registered in the application code, FlowDroid first computes one call graph per component, starting at the lifecycle methods (</a:t>
            </a:r>
            <a:r>
              <a:rPr i="1" lang="zh-CN"/>
              <a:t>onCreate()</a:t>
            </a:r>
            <a:r>
              <a:rPr lang="zh-CN"/>
              <a:t>, </a:t>
            </a:r>
            <a:r>
              <a:rPr i="1" lang="zh-CN"/>
              <a:t>onStop()</a:t>
            </a:r>
            <a:r>
              <a:rPr lang="zh-CN"/>
              <a:t>, etc.)</a:t>
            </a:r>
          </a:p>
          <a:p>
            <a:pPr lvl="0" rtl="0">
              <a:spcBef>
                <a:spcPts val="0"/>
              </a:spcBef>
              <a:buNone/>
            </a:pPr>
            <a:r>
              <a:t/>
            </a:r>
            <a:endParaRPr/>
          </a:p>
          <a:p>
            <a:pPr indent="-228600" lvl="0" marL="457200" rtl="0">
              <a:spcBef>
                <a:spcPts val="0"/>
              </a:spcBef>
              <a:buAutoNum type="arabicPeriod"/>
            </a:pPr>
            <a:r>
              <a:rPr lang="zh-CN"/>
              <a:t>The call graph is incrementally extended to include these newly discovered callbacks, and the scan is run again since callback handlers are free to register new callbacks on their own</a:t>
            </a:r>
          </a:p>
        </p:txBody>
      </p:sp>
      <p:pic>
        <p:nvPicPr>
          <p:cNvPr id="174" name="Shape 174"/>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solidFill>
                  <a:schemeClr val="lt2"/>
                </a:solidFill>
              </a:rPr>
              <a:t>Life Cycle Modeling Example</a:t>
            </a:r>
          </a:p>
        </p:txBody>
      </p:sp>
      <p:sp>
        <p:nvSpPr>
          <p:cNvPr id="180" name="Shape 180"/>
          <p:cNvSpPr txBox="1"/>
          <p:nvPr>
            <p:ph idx="1" type="body"/>
          </p:nvPr>
        </p:nvSpPr>
        <p:spPr>
          <a:xfrm>
            <a:off x="311700" y="1000075"/>
            <a:ext cx="4340700" cy="3416400"/>
          </a:xfrm>
          <a:prstGeom prst="rect">
            <a:avLst/>
          </a:prstGeom>
        </p:spPr>
        <p:txBody>
          <a:bodyPr anchorCtr="0" anchor="t" bIns="91425" lIns="91425" rIns="91425" tIns="91425">
            <a:noAutofit/>
          </a:bodyPr>
          <a:lstStyle/>
          <a:p>
            <a:pPr lvl="0" rtl="0">
              <a:spcBef>
                <a:spcPts val="0"/>
              </a:spcBef>
              <a:buNone/>
            </a:pPr>
            <a:r>
              <a:rPr i="1" lang="zh-CN" sz="1800"/>
              <a:t>Figure 1 </a:t>
            </a:r>
            <a:r>
              <a:rPr lang="zh-CN" sz="1800"/>
              <a:t>shows the control-flow graph of the dummy main method example. The graph models a generic activity lifecycle augmented with the </a:t>
            </a:r>
            <a:r>
              <a:rPr b="1" lang="zh-CN" sz="1800"/>
              <a:t>sendMessage</a:t>
            </a:r>
            <a:r>
              <a:rPr lang="zh-CN" sz="1800"/>
              <a:t> callback. In this figure, p represents an opaque predicate of which we know that FlowDroid won’t be able to evaluate it statically. In result, the analysis will automatically consider on equal terms both branches for conditions involving p</a:t>
            </a:r>
          </a:p>
        </p:txBody>
      </p:sp>
      <p:pic>
        <p:nvPicPr>
          <p:cNvPr id="181" name="Shape 181"/>
          <p:cNvPicPr preferRelativeResize="0"/>
          <p:nvPr/>
        </p:nvPicPr>
        <p:blipFill>
          <a:blip r:embed="rId3">
            <a:alphaModFix/>
          </a:blip>
          <a:stretch>
            <a:fillRect/>
          </a:stretch>
        </p:blipFill>
        <p:spPr>
          <a:xfrm>
            <a:off x="5089924" y="445024"/>
            <a:ext cx="3719111" cy="4123850"/>
          </a:xfrm>
          <a:prstGeom prst="rect">
            <a:avLst/>
          </a:prstGeom>
          <a:noFill/>
          <a:ln>
            <a:noFill/>
          </a:ln>
        </p:spPr>
      </p:pic>
      <p:pic>
        <p:nvPicPr>
          <p:cNvPr id="182" name="Shape 182"/>
          <p:cNvPicPr preferRelativeResize="0"/>
          <p:nvPr/>
        </p:nvPicPr>
        <p:blipFill>
          <a:blip r:embed="rId4">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Challenge 3:</a:t>
            </a:r>
            <a:r>
              <a:rPr lang="zh-CN"/>
              <a:t> Aliasing</a:t>
            </a:r>
          </a:p>
        </p:txBody>
      </p:sp>
      <p:sp>
        <p:nvSpPr>
          <p:cNvPr id="188" name="Shape 188"/>
          <p:cNvSpPr txBox="1"/>
          <p:nvPr>
            <p:ph idx="1" type="body"/>
          </p:nvPr>
        </p:nvSpPr>
        <p:spPr>
          <a:xfrm>
            <a:off x="311700" y="1152475"/>
            <a:ext cx="3999900" cy="3416400"/>
          </a:xfrm>
          <a:prstGeom prst="rect">
            <a:avLst/>
          </a:prstGeom>
        </p:spPr>
        <p:txBody>
          <a:bodyPr anchorCtr="0" anchor="t" bIns="91425" lIns="91425" rIns="91425" tIns="91425">
            <a:noAutofit/>
          </a:bodyPr>
          <a:lstStyle/>
          <a:p>
            <a:pPr indent="-228600" lvl="0" marL="457200" rtl="0">
              <a:spcBef>
                <a:spcPts val="0"/>
              </a:spcBef>
            </a:pPr>
            <a:r>
              <a:rPr lang="zh-CN"/>
              <a:t>Given the code on the right, </a:t>
            </a:r>
            <a:r>
              <a:rPr i="1" lang="zh-CN"/>
              <a:t>a, b, c, </a:t>
            </a:r>
            <a:r>
              <a:rPr lang="zh-CN"/>
              <a:t>and </a:t>
            </a:r>
            <a:r>
              <a:rPr i="1" lang="zh-CN"/>
              <a:t>d.f</a:t>
            </a:r>
            <a:r>
              <a:rPr lang="zh-CN"/>
              <a:t> all refer to the same data </a:t>
            </a:r>
          </a:p>
          <a:p>
            <a:pPr indent="-228600" lvl="0" marL="457200" rtl="0">
              <a:spcBef>
                <a:spcPts val="0"/>
              </a:spcBef>
            </a:pPr>
            <a:r>
              <a:rPr lang="zh-CN"/>
              <a:t>The data from </a:t>
            </a:r>
            <a:r>
              <a:rPr i="1" lang="zh-CN"/>
              <a:t>source</a:t>
            </a:r>
            <a:r>
              <a:rPr lang="zh-CN"/>
              <a:t> is therefore </a:t>
            </a:r>
            <a:r>
              <a:rPr b="1" i="1" lang="zh-CN"/>
              <a:t>aliased</a:t>
            </a:r>
            <a:r>
              <a:rPr i="1" lang="zh-CN"/>
              <a:t> </a:t>
            </a:r>
            <a:r>
              <a:rPr lang="zh-CN"/>
              <a:t>by 4 different names: </a:t>
            </a:r>
            <a:r>
              <a:rPr i="1" lang="zh-CN"/>
              <a:t>a, b, c, </a:t>
            </a:r>
            <a:r>
              <a:rPr lang="zh-CN"/>
              <a:t>and </a:t>
            </a:r>
            <a:r>
              <a:rPr i="1" lang="zh-CN"/>
              <a:t>d.f </a:t>
            </a:r>
          </a:p>
          <a:p>
            <a:pPr lvl="0">
              <a:spcBef>
                <a:spcPts val="0"/>
              </a:spcBef>
              <a:buNone/>
            </a:pPr>
            <a:r>
              <a:t/>
            </a:r>
            <a:endParaRPr/>
          </a:p>
        </p:txBody>
      </p:sp>
      <p:sp>
        <p:nvSpPr>
          <p:cNvPr id="189" name="Shape 189"/>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rPr lang="zh-CN"/>
              <a:t>int a = source(); </a:t>
            </a:r>
          </a:p>
          <a:p>
            <a:pPr lvl="0">
              <a:spcBef>
                <a:spcPts val="0"/>
              </a:spcBef>
              <a:buNone/>
            </a:pPr>
            <a:r>
              <a:rPr lang="zh-CN"/>
              <a:t>int b = a;</a:t>
            </a:r>
          </a:p>
          <a:p>
            <a:pPr lvl="0">
              <a:spcBef>
                <a:spcPts val="0"/>
              </a:spcBef>
              <a:buNone/>
            </a:pPr>
            <a:r>
              <a:rPr lang="zh-CN"/>
              <a:t>int c = b; </a:t>
            </a:r>
          </a:p>
          <a:p>
            <a:pPr lvl="0">
              <a:spcBef>
                <a:spcPts val="0"/>
              </a:spcBef>
              <a:buNone/>
            </a:pPr>
            <a:r>
              <a:rPr lang="zh-CN"/>
              <a:t>Data d.f = c;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Overall Intro: </a:t>
            </a:r>
            <a:r>
              <a:rPr lang="zh-CN">
                <a:solidFill>
                  <a:schemeClr val="lt2"/>
                </a:solidFill>
              </a:rPr>
              <a:t>Android Security</a:t>
            </a:r>
          </a:p>
        </p:txBody>
      </p:sp>
      <p:sp>
        <p:nvSpPr>
          <p:cNvPr id="67" name="Shape 6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spcAft>
                <a:spcPts val="1000"/>
              </a:spcAft>
              <a:buClr>
                <a:srgbClr val="CCCCCC"/>
              </a:buClr>
            </a:pPr>
            <a:r>
              <a:rPr lang="zh-CN">
                <a:solidFill>
                  <a:srgbClr val="CCCCCC"/>
                </a:solidFill>
              </a:rPr>
              <a:t>Android has seen a constantly growing market share in the mobile phone market, which is now at </a:t>
            </a:r>
            <a:r>
              <a:rPr b="1" lang="zh-CN">
                <a:solidFill>
                  <a:srgbClr val="CCCCCC"/>
                </a:solidFill>
              </a:rPr>
              <a:t>81</a:t>
            </a:r>
            <a:r>
              <a:rPr b="1" lang="zh-CN">
                <a:solidFill>
                  <a:srgbClr val="CCCCCC"/>
                </a:solidFill>
              </a:rPr>
              <a:t>%</a:t>
            </a:r>
          </a:p>
          <a:p>
            <a:pPr indent="-228600" lvl="0" marL="457200" rtl="0">
              <a:spcBef>
                <a:spcPts val="0"/>
              </a:spcBef>
              <a:spcAft>
                <a:spcPts val="1000"/>
              </a:spcAft>
              <a:buClr>
                <a:srgbClr val="CCCCCC"/>
              </a:buClr>
            </a:pPr>
            <a:r>
              <a:rPr lang="zh-CN">
                <a:solidFill>
                  <a:srgbClr val="CCCCCC"/>
                </a:solidFill>
              </a:rPr>
              <a:t>Android has a </a:t>
            </a:r>
            <a:r>
              <a:rPr b="1" lang="zh-CN">
                <a:solidFill>
                  <a:srgbClr val="CCCCCC"/>
                </a:solidFill>
              </a:rPr>
              <a:t>permission-based security model</a:t>
            </a:r>
          </a:p>
          <a:p>
            <a:pPr indent="-228600" lvl="0" marL="457200" rtl="0">
              <a:spcBef>
                <a:spcPts val="0"/>
              </a:spcBef>
              <a:spcAft>
                <a:spcPts val="1000"/>
              </a:spcAft>
              <a:buClr>
                <a:srgbClr val="CCCCCC"/>
              </a:buClr>
            </a:pPr>
            <a:r>
              <a:rPr lang="zh-CN">
                <a:solidFill>
                  <a:srgbClr val="CCCCCC"/>
                </a:solidFill>
              </a:rPr>
              <a:t>Growing threats of privacy violations which </a:t>
            </a:r>
            <a:r>
              <a:rPr b="1" lang="zh-CN">
                <a:solidFill>
                  <a:srgbClr val="CCCCCC"/>
                </a:solidFill>
              </a:rPr>
              <a:t>leak sensitive information</a:t>
            </a:r>
          </a:p>
          <a:p>
            <a:pPr indent="-228600" lvl="1" marL="914400" rtl="0">
              <a:spcBef>
                <a:spcPts val="0"/>
              </a:spcBef>
              <a:spcAft>
                <a:spcPts val="1000"/>
              </a:spcAft>
              <a:buClr>
                <a:srgbClr val="CCCCCC"/>
              </a:buClr>
            </a:pPr>
            <a:r>
              <a:rPr lang="zh-CN">
                <a:solidFill>
                  <a:srgbClr val="CCCCCC"/>
                </a:solidFill>
              </a:rPr>
              <a:t>e.g.: Ad libraries that collect unique identifying information such as MAC address</a:t>
            </a:r>
          </a:p>
          <a:p>
            <a:pPr indent="-228600" lvl="1" marL="914400" rtl="0">
              <a:spcBef>
                <a:spcPts val="0"/>
              </a:spcBef>
              <a:spcAft>
                <a:spcPts val="1000"/>
              </a:spcAft>
              <a:buClr>
                <a:srgbClr val="CCCCCC"/>
              </a:buClr>
            </a:pPr>
            <a:r>
              <a:rPr lang="zh-CN">
                <a:solidFill>
                  <a:srgbClr val="CCCCCC"/>
                </a:solidFill>
              </a:rPr>
              <a:t>Applications that collect location, contact information, pictures, financial info, etc.</a:t>
            </a:r>
          </a:p>
          <a:p>
            <a:pPr indent="-228600" lvl="0" marL="457200" rtl="0">
              <a:spcBef>
                <a:spcPts val="0"/>
              </a:spcBef>
              <a:spcAft>
                <a:spcPts val="1000"/>
              </a:spcAft>
              <a:buClr>
                <a:srgbClr val="CCCCCC"/>
              </a:buClr>
            </a:pPr>
            <a:r>
              <a:rPr lang="zh-CN">
                <a:solidFill>
                  <a:srgbClr val="CCCCCC"/>
                </a:solidFill>
              </a:rPr>
              <a:t>A large variety of sensors like GPS allow a context-sensitive user experience, they also create additional privacy concerns if used for tracking or monitoring</a:t>
            </a:r>
          </a:p>
        </p:txBody>
      </p:sp>
      <p:pic>
        <p:nvPicPr>
          <p:cNvPr id="68" name="Shape 68"/>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Alias Analysis</a:t>
            </a:r>
          </a:p>
        </p:txBody>
      </p:sp>
      <p:sp>
        <p:nvSpPr>
          <p:cNvPr id="195" name="Shape 195"/>
          <p:cNvSpPr txBox="1"/>
          <p:nvPr>
            <p:ph idx="1" type="body"/>
          </p:nvPr>
        </p:nvSpPr>
        <p:spPr>
          <a:xfrm>
            <a:off x="311700" y="1152475"/>
            <a:ext cx="3999900" cy="3416400"/>
          </a:xfrm>
          <a:prstGeom prst="rect">
            <a:avLst/>
          </a:prstGeom>
        </p:spPr>
        <p:txBody>
          <a:bodyPr anchorCtr="0" anchor="t" bIns="91425" lIns="91425" rIns="91425" tIns="91425">
            <a:noAutofit/>
          </a:bodyPr>
          <a:lstStyle/>
          <a:p>
            <a:pPr indent="-228600" lvl="0" marL="457200" rtl="0">
              <a:spcBef>
                <a:spcPts val="0"/>
              </a:spcBef>
            </a:pPr>
            <a:r>
              <a:rPr lang="zh-CN"/>
              <a:t>Analyzing </a:t>
            </a:r>
            <a:r>
              <a:rPr i="1" lang="zh-CN"/>
              <a:t>all</a:t>
            </a:r>
            <a:r>
              <a:rPr lang="zh-CN"/>
              <a:t> of the aliases in a given Android app is expensive and imprecise. </a:t>
            </a:r>
          </a:p>
          <a:p>
            <a:pPr indent="-228600" lvl="0" marL="457200" rtl="0">
              <a:spcBef>
                <a:spcPts val="0"/>
              </a:spcBef>
            </a:pPr>
            <a:r>
              <a:rPr lang="zh-CN"/>
              <a:t>It also analyzes variables that are not necessarily aliases of source, so we end up keeping track of a lot more aliases than we need to</a:t>
            </a:r>
          </a:p>
          <a:p>
            <a:pPr indent="-228600" lvl="0" marL="457200" rtl="0">
              <a:spcBef>
                <a:spcPts val="0"/>
              </a:spcBef>
            </a:pPr>
            <a:r>
              <a:rPr lang="zh-CN"/>
              <a:t>O</a:t>
            </a:r>
            <a:r>
              <a:rPr i="1" lang="zh-CN"/>
              <a:t>n-demand </a:t>
            </a:r>
            <a:r>
              <a:rPr lang="zh-CN"/>
              <a:t>alias analysis for tainted information only is needed to avoid this problem </a:t>
            </a:r>
          </a:p>
          <a:p>
            <a:pPr lvl="0" rtl="0">
              <a:spcBef>
                <a:spcPts val="0"/>
              </a:spcBef>
              <a:buNone/>
            </a:pPr>
            <a:r>
              <a:t/>
            </a:r>
            <a:endParaRPr/>
          </a:p>
        </p:txBody>
      </p:sp>
      <p:sp>
        <p:nvSpPr>
          <p:cNvPr id="196" name="Shape 196"/>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rtl="0">
              <a:spcBef>
                <a:spcPts val="0"/>
              </a:spcBef>
              <a:buNone/>
            </a:pPr>
            <a:r>
              <a:rPr lang="zh-CN">
                <a:solidFill>
                  <a:srgbClr val="FF0000"/>
                </a:solidFill>
              </a:rPr>
              <a:t>int a = source(); </a:t>
            </a:r>
          </a:p>
          <a:p>
            <a:pPr lvl="0" rtl="0">
              <a:spcBef>
                <a:spcPts val="0"/>
              </a:spcBef>
              <a:buNone/>
            </a:pPr>
            <a:r>
              <a:rPr lang="zh-CN">
                <a:solidFill>
                  <a:srgbClr val="00FF00"/>
                </a:solidFill>
              </a:rPr>
              <a:t>int b = 3;</a:t>
            </a:r>
          </a:p>
          <a:p>
            <a:pPr lvl="0" rtl="0">
              <a:spcBef>
                <a:spcPts val="0"/>
              </a:spcBef>
              <a:buNone/>
            </a:pPr>
            <a:r>
              <a:rPr lang="zh-CN">
                <a:solidFill>
                  <a:srgbClr val="00FF00"/>
                </a:solidFill>
              </a:rPr>
              <a:t>int c = b; </a:t>
            </a:r>
          </a:p>
          <a:p>
            <a:pPr lvl="0">
              <a:spcBef>
                <a:spcPts val="0"/>
              </a:spcBef>
              <a:buNone/>
            </a:pPr>
            <a:r>
              <a:rPr lang="zh-CN">
                <a:solidFill>
                  <a:srgbClr val="00FF00"/>
                </a:solidFill>
              </a:rPr>
              <a:t>Data d.f = c;</a:t>
            </a:r>
          </a:p>
          <a:p>
            <a:pPr lvl="0">
              <a:spcBef>
                <a:spcPts val="0"/>
              </a:spcBef>
              <a:buNone/>
            </a:pPr>
            <a:r>
              <a:rPr lang="zh-CN">
                <a:solidFill>
                  <a:srgbClr val="FF0000"/>
                </a:solidFill>
              </a:rPr>
              <a:t>int e = a;</a:t>
            </a:r>
          </a:p>
          <a:p>
            <a:pPr lvl="0">
              <a:spcBef>
                <a:spcPts val="0"/>
              </a:spcBef>
              <a:buNone/>
            </a:pPr>
            <a:r>
              <a:rPr lang="zh-CN">
                <a:solidFill>
                  <a:srgbClr val="FF0000"/>
                </a:solidFill>
              </a:rPr>
              <a:t>Data f.src = e;</a:t>
            </a:r>
          </a:p>
          <a:p>
            <a:pPr lvl="0" rtl="0">
              <a:spcBef>
                <a:spcPts val="0"/>
              </a:spcBef>
              <a:buNone/>
            </a:pPr>
            <a:r>
              <a:rPr lang="zh-CN"/>
              <a:t>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i="1" lang="zh-CN"/>
              <a:t>On-Demand</a:t>
            </a:r>
            <a:r>
              <a:rPr lang="zh-CN"/>
              <a:t> Alias Analysis</a:t>
            </a:r>
          </a:p>
        </p:txBody>
      </p:sp>
      <p:sp>
        <p:nvSpPr>
          <p:cNvPr id="202" name="Shape 202"/>
          <p:cNvSpPr txBox="1"/>
          <p:nvPr>
            <p:ph idx="1" type="body"/>
          </p:nvPr>
        </p:nvSpPr>
        <p:spPr>
          <a:xfrm>
            <a:off x="311700" y="1152475"/>
            <a:ext cx="3999900" cy="3416400"/>
          </a:xfrm>
          <a:prstGeom prst="rect">
            <a:avLst/>
          </a:prstGeom>
        </p:spPr>
        <p:txBody>
          <a:bodyPr anchorCtr="0" anchor="t" bIns="91425" lIns="91425" rIns="91425" tIns="91425">
            <a:noAutofit/>
          </a:bodyPr>
          <a:lstStyle/>
          <a:p>
            <a:pPr indent="-228600" lvl="0" marL="457200" rtl="0">
              <a:spcBef>
                <a:spcPts val="0"/>
              </a:spcBef>
            </a:pPr>
            <a:r>
              <a:rPr lang="zh-CN"/>
              <a:t>When a tainted variable is </a:t>
            </a:r>
            <a:r>
              <a:rPr i="1" lang="zh-CN"/>
              <a:t>assigned</a:t>
            </a:r>
            <a:r>
              <a:rPr lang="zh-CN"/>
              <a:t> to a heap-allocated variable (e.g. a field in a class, or an array), we need to go and find aliases of the heap-allocated variable on top of such variables.</a:t>
            </a:r>
          </a:p>
          <a:p>
            <a:pPr lvl="0" rtl="0">
              <a:spcBef>
                <a:spcPts val="0"/>
              </a:spcBef>
              <a:buNone/>
            </a:pPr>
            <a:r>
              <a:t/>
            </a:r>
            <a:endParaRPr/>
          </a:p>
        </p:txBody>
      </p:sp>
      <p:sp>
        <p:nvSpPr>
          <p:cNvPr id="203" name="Shape 203"/>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rtl="0">
              <a:spcBef>
                <a:spcPts val="0"/>
              </a:spcBef>
              <a:buNone/>
            </a:pPr>
            <a:r>
              <a:rPr lang="zh-CN">
                <a:solidFill>
                  <a:srgbClr val="FF0000"/>
                </a:solidFill>
              </a:rPr>
              <a:t>int a = source(); </a:t>
            </a:r>
          </a:p>
          <a:p>
            <a:pPr lvl="0" rtl="0">
              <a:spcBef>
                <a:spcPts val="0"/>
              </a:spcBef>
              <a:buNone/>
            </a:pPr>
            <a:r>
              <a:rPr lang="zh-CN">
                <a:solidFill>
                  <a:srgbClr val="00FF00"/>
                </a:solidFill>
              </a:rPr>
              <a:t>int b = 3;</a:t>
            </a:r>
          </a:p>
          <a:p>
            <a:pPr lvl="0" rtl="0">
              <a:spcBef>
                <a:spcPts val="0"/>
              </a:spcBef>
              <a:buNone/>
            </a:pPr>
            <a:r>
              <a:rPr lang="zh-CN">
                <a:solidFill>
                  <a:srgbClr val="00FF00"/>
                </a:solidFill>
              </a:rPr>
              <a:t>int c = b; </a:t>
            </a:r>
          </a:p>
          <a:p>
            <a:pPr lvl="0" rtl="0">
              <a:spcBef>
                <a:spcPts val="0"/>
              </a:spcBef>
              <a:buNone/>
            </a:pPr>
            <a:r>
              <a:rPr lang="zh-CN">
                <a:solidFill>
                  <a:srgbClr val="00FF00"/>
                </a:solidFill>
              </a:rPr>
              <a:t>Data d.f = c;</a:t>
            </a:r>
          </a:p>
          <a:p>
            <a:pPr lvl="0" rtl="0">
              <a:spcBef>
                <a:spcPts val="0"/>
              </a:spcBef>
              <a:buNone/>
            </a:pPr>
            <a:r>
              <a:rPr lang="zh-CN">
                <a:solidFill>
                  <a:srgbClr val="FF0000"/>
                </a:solidFill>
              </a:rPr>
              <a:t>int e = a;</a:t>
            </a:r>
          </a:p>
          <a:p>
            <a:pPr lvl="0" rtl="0">
              <a:spcBef>
                <a:spcPts val="0"/>
              </a:spcBef>
              <a:buNone/>
            </a:pPr>
            <a:r>
              <a:rPr lang="zh-CN">
                <a:solidFill>
                  <a:srgbClr val="FF0000"/>
                </a:solidFill>
              </a:rPr>
              <a:t>Data f.src = e;</a:t>
            </a:r>
          </a:p>
          <a:p>
            <a:pPr lvl="0" rtl="0">
              <a:spcBef>
                <a:spcPts val="0"/>
              </a:spcBef>
              <a:buNone/>
            </a:pPr>
            <a:r>
              <a:rPr lang="zh-CN"/>
              <a:t>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Context Sensitivity</a:t>
            </a:r>
          </a:p>
        </p:txBody>
      </p:sp>
      <p:sp>
        <p:nvSpPr>
          <p:cNvPr id="209" name="Shape 209"/>
          <p:cNvSpPr txBox="1"/>
          <p:nvPr>
            <p:ph idx="1" type="body"/>
          </p:nvPr>
        </p:nvSpPr>
        <p:spPr>
          <a:xfrm>
            <a:off x="311700" y="1152475"/>
            <a:ext cx="5478900" cy="3416400"/>
          </a:xfrm>
          <a:prstGeom prst="rect">
            <a:avLst/>
          </a:prstGeom>
        </p:spPr>
        <p:txBody>
          <a:bodyPr anchorCtr="0" anchor="t" bIns="91425" lIns="91425" rIns="91425" tIns="91425">
            <a:noAutofit/>
          </a:bodyPr>
          <a:lstStyle/>
          <a:p>
            <a:pPr indent="-228600" lvl="0" marL="457200" rtl="0">
              <a:spcBef>
                <a:spcPts val="0"/>
              </a:spcBef>
            </a:pPr>
            <a:r>
              <a:rPr lang="zh-CN"/>
              <a:t>More precise, higher-cost static analysis technique</a:t>
            </a:r>
          </a:p>
          <a:p>
            <a:pPr indent="-228600" lvl="0" marL="457200" rtl="0">
              <a:spcBef>
                <a:spcPts val="0"/>
              </a:spcBef>
            </a:pPr>
            <a:r>
              <a:rPr lang="zh-CN"/>
              <a:t>Context </a:t>
            </a:r>
            <a:r>
              <a:rPr i="1" lang="zh-CN"/>
              <a:t>insensitive</a:t>
            </a:r>
            <a:r>
              <a:rPr lang="zh-CN"/>
              <a:t> analysis would know that a and b are associated with addFive() but </a:t>
            </a:r>
            <a:r>
              <a:rPr i="1" lang="zh-CN"/>
              <a:t>doesn’t</a:t>
            </a:r>
            <a:r>
              <a:rPr lang="zh-CN"/>
              <a:t> know that b is still 1 at </a:t>
            </a:r>
            <a:r>
              <a:rPr lang="zh-CN">
                <a:solidFill>
                  <a:srgbClr val="FF0000"/>
                </a:solidFill>
              </a:rPr>
              <a:t>(1) </a:t>
            </a:r>
          </a:p>
          <a:p>
            <a:pPr indent="-228600" lvl="0" marL="457200" rtl="0">
              <a:spcBef>
                <a:spcPts val="0"/>
              </a:spcBef>
            </a:pPr>
            <a:r>
              <a:rPr lang="zh-CN"/>
              <a:t>Context </a:t>
            </a:r>
            <a:r>
              <a:rPr i="1" lang="zh-CN"/>
              <a:t>sensitive</a:t>
            </a:r>
            <a:r>
              <a:rPr lang="zh-CN"/>
              <a:t> analysis knows that at </a:t>
            </a:r>
            <a:r>
              <a:rPr lang="zh-CN">
                <a:solidFill>
                  <a:srgbClr val="FF0000"/>
                </a:solidFill>
              </a:rPr>
              <a:t>(1) </a:t>
            </a:r>
            <a:r>
              <a:rPr lang="zh-CN"/>
              <a:t>b is unchanged, and only a is changed to 5.</a:t>
            </a:r>
          </a:p>
          <a:p>
            <a:pPr lvl="0" rtl="0">
              <a:spcBef>
                <a:spcPts val="0"/>
              </a:spcBef>
              <a:buNone/>
            </a:pPr>
            <a:r>
              <a:t/>
            </a:r>
            <a:endParaRPr/>
          </a:p>
          <a:p>
            <a:pPr lvl="0" rtl="0">
              <a:spcBef>
                <a:spcPts val="0"/>
              </a:spcBef>
              <a:buNone/>
            </a:pPr>
            <a:r>
              <a:t/>
            </a:r>
            <a:endParaRPr/>
          </a:p>
        </p:txBody>
      </p:sp>
      <p:sp>
        <p:nvSpPr>
          <p:cNvPr id="210" name="Shape 210"/>
          <p:cNvSpPr txBox="1"/>
          <p:nvPr>
            <p:ph idx="2" type="body"/>
          </p:nvPr>
        </p:nvSpPr>
        <p:spPr>
          <a:xfrm>
            <a:off x="5902650" y="1152475"/>
            <a:ext cx="3121500" cy="3416400"/>
          </a:xfrm>
          <a:prstGeom prst="rect">
            <a:avLst/>
          </a:prstGeom>
        </p:spPr>
        <p:txBody>
          <a:bodyPr anchorCtr="0" anchor="t" bIns="91425" lIns="91425" rIns="91425" tIns="91425">
            <a:noAutofit/>
          </a:bodyPr>
          <a:lstStyle/>
          <a:p>
            <a:pPr lvl="0">
              <a:lnSpc>
                <a:spcPct val="100000"/>
              </a:lnSpc>
              <a:spcBef>
                <a:spcPts val="0"/>
              </a:spcBef>
              <a:buNone/>
            </a:pPr>
            <a:r>
              <a:rPr lang="zh-CN">
                <a:solidFill>
                  <a:srgbClr val="FFFFFF"/>
                </a:solidFill>
              </a:rPr>
              <a:t>int main() {</a:t>
            </a:r>
          </a:p>
          <a:p>
            <a:pPr lvl="0">
              <a:lnSpc>
                <a:spcPct val="100000"/>
              </a:lnSpc>
              <a:spcBef>
                <a:spcPts val="0"/>
              </a:spcBef>
              <a:buNone/>
            </a:pPr>
            <a:r>
              <a:rPr lang="zh-CN">
                <a:solidFill>
                  <a:srgbClr val="FFFFFF"/>
                </a:solidFill>
              </a:rPr>
              <a:t>    int a = 0; </a:t>
            </a:r>
          </a:p>
          <a:p>
            <a:pPr lvl="0">
              <a:lnSpc>
                <a:spcPct val="100000"/>
              </a:lnSpc>
              <a:spcBef>
                <a:spcPts val="0"/>
              </a:spcBef>
              <a:buNone/>
            </a:pPr>
            <a:r>
              <a:rPr lang="zh-CN">
                <a:solidFill>
                  <a:srgbClr val="FFFFFF"/>
                </a:solidFill>
              </a:rPr>
              <a:t>    int b = 1; </a:t>
            </a:r>
          </a:p>
          <a:p>
            <a:pPr lvl="0">
              <a:lnSpc>
                <a:spcPct val="100000"/>
              </a:lnSpc>
              <a:spcBef>
                <a:spcPts val="0"/>
              </a:spcBef>
              <a:buNone/>
            </a:pPr>
            <a:r>
              <a:rPr lang="zh-CN">
                <a:solidFill>
                  <a:srgbClr val="FFFFFF"/>
                </a:solidFill>
              </a:rPr>
              <a:t>    addFive(&amp;a);         </a:t>
            </a:r>
            <a:r>
              <a:rPr lang="zh-CN">
                <a:solidFill>
                  <a:srgbClr val="FF0000"/>
                </a:solidFill>
              </a:rPr>
              <a:t>(1)</a:t>
            </a:r>
          </a:p>
          <a:p>
            <a:pPr lvl="0">
              <a:lnSpc>
                <a:spcPct val="100000"/>
              </a:lnSpc>
              <a:spcBef>
                <a:spcPts val="0"/>
              </a:spcBef>
              <a:buNone/>
            </a:pPr>
            <a:r>
              <a:rPr lang="zh-CN">
                <a:solidFill>
                  <a:srgbClr val="FFFFFF"/>
                </a:solidFill>
              </a:rPr>
              <a:t>    addfive(&amp;b);         </a:t>
            </a:r>
            <a:r>
              <a:rPr lang="zh-CN">
                <a:solidFill>
                  <a:srgbClr val="FF0000"/>
                </a:solidFill>
              </a:rPr>
              <a:t>(2)</a:t>
            </a:r>
          </a:p>
          <a:p>
            <a:pPr lvl="0">
              <a:lnSpc>
                <a:spcPct val="100000"/>
              </a:lnSpc>
              <a:spcBef>
                <a:spcPts val="0"/>
              </a:spcBef>
              <a:buNone/>
            </a:pPr>
            <a:r>
              <a:rPr lang="zh-CN">
                <a:solidFill>
                  <a:srgbClr val="FFFFFF"/>
                </a:solidFill>
              </a:rPr>
              <a:t>}</a:t>
            </a:r>
          </a:p>
          <a:p>
            <a:pPr lvl="0">
              <a:lnSpc>
                <a:spcPct val="100000"/>
              </a:lnSpc>
              <a:spcBef>
                <a:spcPts val="0"/>
              </a:spcBef>
              <a:buNone/>
            </a:pPr>
            <a:r>
              <a:rPr lang="zh-CN">
                <a:solidFill>
                  <a:srgbClr val="FFFFFF"/>
                </a:solidFill>
              </a:rPr>
              <a:t>void addFive(int * p) {</a:t>
            </a:r>
          </a:p>
          <a:p>
            <a:pPr lvl="0">
              <a:lnSpc>
                <a:spcPct val="100000"/>
              </a:lnSpc>
              <a:spcBef>
                <a:spcPts val="0"/>
              </a:spcBef>
              <a:buNone/>
            </a:pPr>
            <a:r>
              <a:rPr lang="zh-CN">
                <a:solidFill>
                  <a:srgbClr val="FFFFFF"/>
                </a:solidFill>
              </a:rPr>
              <a:t>    *p += 5;</a:t>
            </a:r>
          </a:p>
          <a:p>
            <a:pPr lvl="0" rtl="0">
              <a:lnSpc>
                <a:spcPct val="100000"/>
              </a:lnSpc>
              <a:spcBef>
                <a:spcPts val="0"/>
              </a:spcBef>
              <a:buNone/>
            </a:pPr>
            <a:r>
              <a:rPr lang="zh-CN">
                <a:solidFill>
                  <a:srgbClr val="FFFFFF"/>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Maintaining </a:t>
            </a:r>
            <a:r>
              <a:rPr lang="zh-CN">
                <a:solidFill>
                  <a:schemeClr val="lt2"/>
                </a:solidFill>
              </a:rPr>
              <a:t>context sensitivity</a:t>
            </a:r>
          </a:p>
        </p:txBody>
      </p:sp>
      <p:sp>
        <p:nvSpPr>
          <p:cNvPr id="216" name="Shape 216"/>
          <p:cNvSpPr txBox="1"/>
          <p:nvPr>
            <p:ph idx="1" type="body"/>
          </p:nvPr>
        </p:nvSpPr>
        <p:spPr>
          <a:xfrm>
            <a:off x="311700" y="1152475"/>
            <a:ext cx="4069800" cy="3416400"/>
          </a:xfrm>
          <a:prstGeom prst="rect">
            <a:avLst/>
          </a:prstGeom>
        </p:spPr>
        <p:txBody>
          <a:bodyPr anchorCtr="0" anchor="t" bIns="91425" lIns="91425" rIns="91425" tIns="91425">
            <a:noAutofit/>
          </a:bodyPr>
          <a:lstStyle/>
          <a:p>
            <a:pPr lvl="0" rtl="0">
              <a:spcBef>
                <a:spcPts val="0"/>
              </a:spcBef>
              <a:buNone/>
            </a:pPr>
            <a:r>
              <a:rPr lang="zh-CN"/>
              <a:t>Here the black nodes represent dataflow facts before/after the respective statement and the black and red edges represent data flows. The fact 0 is the tautological fact that is always true.</a:t>
            </a:r>
          </a:p>
        </p:txBody>
      </p:sp>
      <p:pic>
        <p:nvPicPr>
          <p:cNvPr id="217" name="Shape 217"/>
          <p:cNvPicPr preferRelativeResize="0"/>
          <p:nvPr/>
        </p:nvPicPr>
        <p:blipFill>
          <a:blip r:embed="rId3">
            <a:alphaModFix/>
          </a:blip>
          <a:stretch>
            <a:fillRect/>
          </a:stretch>
        </p:blipFill>
        <p:spPr>
          <a:xfrm>
            <a:off x="4575000" y="1328062"/>
            <a:ext cx="4461775" cy="2948800"/>
          </a:xfrm>
          <a:prstGeom prst="rect">
            <a:avLst/>
          </a:prstGeom>
          <a:noFill/>
          <a:ln>
            <a:noFill/>
          </a:ln>
        </p:spPr>
      </p:pic>
      <p:pic>
        <p:nvPicPr>
          <p:cNvPr id="218" name="Shape 218"/>
          <p:cNvPicPr preferRelativeResize="0"/>
          <p:nvPr/>
        </p:nvPicPr>
        <p:blipFill>
          <a:blip r:embed="rId4">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Maintaining </a:t>
            </a:r>
            <a:r>
              <a:rPr lang="zh-CN">
                <a:solidFill>
                  <a:schemeClr val="lt2"/>
                </a:solidFill>
              </a:rPr>
              <a:t>context sensitivity</a:t>
            </a:r>
          </a:p>
        </p:txBody>
      </p:sp>
      <p:sp>
        <p:nvSpPr>
          <p:cNvPr id="224" name="Shape 224"/>
          <p:cNvSpPr txBox="1"/>
          <p:nvPr/>
        </p:nvSpPr>
        <p:spPr>
          <a:xfrm>
            <a:off x="311700" y="1314875"/>
            <a:ext cx="3905700" cy="30000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600"/>
              </a:spcAft>
              <a:buNone/>
            </a:pPr>
            <a:r>
              <a:rPr lang="zh-CN" sz="1800">
                <a:solidFill>
                  <a:srgbClr val="D9D9D9"/>
                </a:solidFill>
                <a:latin typeface="Proxima Nova"/>
                <a:ea typeface="Proxima Nova"/>
                <a:cs typeface="Proxima Nova"/>
                <a:sym typeface="Proxima Nova"/>
              </a:rPr>
              <a:t>The left-hand side of the figure shows how the forward taint analysis determines x.f to be tainted.</a:t>
            </a:r>
          </a:p>
          <a:p>
            <a:pPr lvl="0" rtl="0">
              <a:lnSpc>
                <a:spcPct val="115000"/>
              </a:lnSpc>
              <a:spcBef>
                <a:spcPts val="0"/>
              </a:spcBef>
              <a:spcAft>
                <a:spcPts val="1600"/>
              </a:spcAft>
              <a:buNone/>
            </a:pPr>
            <a:r>
              <a:rPr lang="zh-CN" sz="1800">
                <a:solidFill>
                  <a:srgbClr val="D9D9D9"/>
                </a:solidFill>
                <a:latin typeface="Proxima Nova"/>
                <a:ea typeface="Proxima Nova"/>
                <a:cs typeface="Proxima Nova"/>
                <a:sym typeface="Proxima Nova"/>
              </a:rPr>
              <a:t>When processing the assignment to x.f, the forward analysis spawns an instance of the backward alias analysis, shown on the right-hand side.</a:t>
            </a:r>
          </a:p>
        </p:txBody>
      </p:sp>
      <p:pic>
        <p:nvPicPr>
          <p:cNvPr id="225" name="Shape 225"/>
          <p:cNvPicPr preferRelativeResize="0"/>
          <p:nvPr/>
        </p:nvPicPr>
        <p:blipFill>
          <a:blip r:embed="rId3">
            <a:alphaModFix/>
          </a:blip>
          <a:stretch>
            <a:fillRect/>
          </a:stretch>
        </p:blipFill>
        <p:spPr>
          <a:xfrm>
            <a:off x="4575000" y="1328062"/>
            <a:ext cx="4461775" cy="2948800"/>
          </a:xfrm>
          <a:prstGeom prst="rect">
            <a:avLst/>
          </a:prstGeom>
          <a:noFill/>
          <a:ln>
            <a:noFill/>
          </a:ln>
        </p:spPr>
      </p:pic>
      <p:pic>
        <p:nvPicPr>
          <p:cNvPr id="226" name="Shape 226"/>
          <p:cNvPicPr preferRelativeResize="0"/>
          <p:nvPr/>
        </p:nvPicPr>
        <p:blipFill>
          <a:blip r:embed="rId4">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Maintaining </a:t>
            </a:r>
            <a:r>
              <a:rPr lang="zh-CN">
                <a:solidFill>
                  <a:schemeClr val="lt2"/>
                </a:solidFill>
              </a:rPr>
              <a:t>context sensitivity</a:t>
            </a:r>
          </a:p>
        </p:txBody>
      </p:sp>
      <p:sp>
        <p:nvSpPr>
          <p:cNvPr id="232" name="Shape 23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zh-CN"/>
              <a:t>A second problem is to avoid false positives due to unrealizable paths: </a:t>
            </a:r>
          </a:p>
          <a:p>
            <a:pPr lvl="0">
              <a:spcBef>
                <a:spcPts val="0"/>
              </a:spcBef>
              <a:buNone/>
            </a:pPr>
            <a:r>
              <a:rPr lang="zh-CN"/>
              <a:t>FlowDroid needs to prevent the backwards analysis to return into contexts not analyzed by the forward analysis (and vice versa).</a:t>
            </a:r>
          </a:p>
          <a:p>
            <a:pPr lvl="0" rtl="0">
              <a:spcBef>
                <a:spcPts val="0"/>
              </a:spcBef>
              <a:buNone/>
            </a:pPr>
            <a:r>
              <a:rPr lang="zh-CN"/>
              <a:t>To implement this constraint, the backward analysis in FLOWDROID actually </a:t>
            </a:r>
            <a:r>
              <a:rPr b="1" lang="zh-CN"/>
              <a:t>never</a:t>
            </a:r>
            <a:r>
              <a:rPr lang="zh-CN"/>
              <a:t> returns into the caller at all.</a:t>
            </a:r>
          </a:p>
        </p:txBody>
      </p:sp>
      <p:pic>
        <p:nvPicPr>
          <p:cNvPr id="233" name="Shape 233"/>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Algorithm: Main Loop of </a:t>
            </a:r>
            <a:r>
              <a:rPr lang="zh-CN">
                <a:solidFill>
                  <a:schemeClr val="lt2"/>
                </a:solidFill>
              </a:rPr>
              <a:t>Forward Solver</a:t>
            </a:r>
          </a:p>
        </p:txBody>
      </p:sp>
      <p:sp>
        <p:nvSpPr>
          <p:cNvPr id="239" name="Shape 239"/>
          <p:cNvSpPr txBox="1"/>
          <p:nvPr>
            <p:ph idx="1" type="body"/>
          </p:nvPr>
        </p:nvSpPr>
        <p:spPr>
          <a:xfrm>
            <a:off x="4710375" y="1152475"/>
            <a:ext cx="4122000" cy="3801600"/>
          </a:xfrm>
          <a:prstGeom prst="rect">
            <a:avLst/>
          </a:prstGeom>
        </p:spPr>
        <p:txBody>
          <a:bodyPr anchorCtr="0" anchor="t" bIns="91425" lIns="91425" rIns="91425" tIns="91425">
            <a:noAutofit/>
          </a:bodyPr>
          <a:lstStyle/>
          <a:p>
            <a:pPr lvl="0">
              <a:spcBef>
                <a:spcPts val="0"/>
              </a:spcBef>
              <a:buNone/>
            </a:pPr>
            <a:r>
              <a:rPr lang="zh-CN"/>
              <a:t>Once FlowDroid finds an assignation of a tainted variable, it consults the “path edge” to that variable, which the IFDS algorithm stores as a side-effect of its summary computation. It then injects that entire edge into the backward solver. (line 16) </a:t>
            </a:r>
          </a:p>
          <a:p>
            <a:pPr lvl="0">
              <a:spcBef>
                <a:spcPts val="0"/>
              </a:spcBef>
              <a:buNone/>
            </a:pPr>
            <a:r>
              <a:t/>
            </a:r>
            <a:endParaRPr/>
          </a:p>
        </p:txBody>
      </p:sp>
      <p:pic>
        <p:nvPicPr>
          <p:cNvPr id="240" name="Shape 240"/>
          <p:cNvPicPr preferRelativeResize="0"/>
          <p:nvPr/>
        </p:nvPicPr>
        <p:blipFill>
          <a:blip r:embed="rId3">
            <a:alphaModFix/>
          </a:blip>
          <a:stretch>
            <a:fillRect/>
          </a:stretch>
        </p:blipFill>
        <p:spPr>
          <a:xfrm>
            <a:off x="311700" y="1152475"/>
            <a:ext cx="4258725" cy="3638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Algorithm: Main Loop of </a:t>
            </a:r>
            <a:r>
              <a:rPr lang="zh-CN">
                <a:solidFill>
                  <a:schemeClr val="lt2"/>
                </a:solidFill>
              </a:rPr>
              <a:t>Forward Solver</a:t>
            </a:r>
          </a:p>
        </p:txBody>
      </p:sp>
      <p:sp>
        <p:nvSpPr>
          <p:cNvPr id="246" name="Shape 246"/>
          <p:cNvSpPr txBox="1"/>
          <p:nvPr>
            <p:ph idx="1" type="body"/>
          </p:nvPr>
        </p:nvSpPr>
        <p:spPr>
          <a:xfrm>
            <a:off x="4710375" y="1152475"/>
            <a:ext cx="4122000" cy="3801600"/>
          </a:xfrm>
          <a:prstGeom prst="rect">
            <a:avLst/>
          </a:prstGeom>
        </p:spPr>
        <p:txBody>
          <a:bodyPr anchorCtr="0" anchor="t" bIns="91425" lIns="91425" rIns="91425" tIns="91425">
            <a:noAutofit/>
          </a:bodyPr>
          <a:lstStyle/>
          <a:p>
            <a:pPr lvl="0" rtl="0">
              <a:spcBef>
                <a:spcPts val="0"/>
              </a:spcBef>
              <a:buNone/>
            </a:pPr>
            <a:r>
              <a:rPr lang="zh-CN"/>
              <a:t>Context injection happens both ways. At line 9 in the example, when the backward analysis spawns a forward analysis for out.f, it injects into the forward analysis the original context in.(see Algorithm 2, line 17)</a:t>
            </a:r>
          </a:p>
          <a:p>
            <a:pPr lvl="0" rtl="0">
              <a:spcBef>
                <a:spcPts val="0"/>
              </a:spcBef>
              <a:buNone/>
            </a:pPr>
            <a:r>
              <a:t/>
            </a:r>
            <a:endParaRPr/>
          </a:p>
        </p:txBody>
      </p:sp>
      <p:pic>
        <p:nvPicPr>
          <p:cNvPr id="247" name="Shape 247"/>
          <p:cNvPicPr preferRelativeResize="0"/>
          <p:nvPr/>
        </p:nvPicPr>
        <p:blipFill>
          <a:blip r:embed="rId3">
            <a:alphaModFix/>
          </a:blip>
          <a:stretch>
            <a:fillRect/>
          </a:stretch>
        </p:blipFill>
        <p:spPr>
          <a:xfrm>
            <a:off x="311700" y="1152475"/>
            <a:ext cx="4258725" cy="3638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Algorithm: Main Loop of </a:t>
            </a:r>
            <a:r>
              <a:rPr lang="zh-CN">
                <a:solidFill>
                  <a:schemeClr val="lt2"/>
                </a:solidFill>
              </a:rPr>
              <a:t>Backward Solver</a:t>
            </a:r>
          </a:p>
        </p:txBody>
      </p:sp>
      <p:sp>
        <p:nvSpPr>
          <p:cNvPr id="253" name="Shape 253"/>
          <p:cNvSpPr txBox="1"/>
          <p:nvPr>
            <p:ph idx="1" type="body"/>
          </p:nvPr>
        </p:nvSpPr>
        <p:spPr>
          <a:xfrm>
            <a:off x="311700" y="1152475"/>
            <a:ext cx="4456800" cy="3416400"/>
          </a:xfrm>
          <a:prstGeom prst="rect">
            <a:avLst/>
          </a:prstGeom>
        </p:spPr>
        <p:txBody>
          <a:bodyPr anchorCtr="0" anchor="t" bIns="91425" lIns="91425" rIns="91425" tIns="91425">
            <a:noAutofit/>
          </a:bodyPr>
          <a:lstStyle/>
          <a:p>
            <a:pPr lvl="0">
              <a:spcBef>
                <a:spcPts val="0"/>
              </a:spcBef>
              <a:buNone/>
            </a:pPr>
            <a:r>
              <a:rPr lang="zh-CN"/>
              <a:t>When the backwards analysis descends into a call, it will eventually spawn a forward analysis when reaching the method header. (Line 13) </a:t>
            </a:r>
          </a:p>
          <a:p>
            <a:pPr lvl="0">
              <a:spcBef>
                <a:spcPts val="0"/>
              </a:spcBef>
              <a:buNone/>
            </a:pPr>
            <a:r>
              <a:rPr lang="zh-CN"/>
              <a:t>The forward analysis can then make sure to only return into the right caller because its context is injected by the backward analysis.</a:t>
            </a:r>
          </a:p>
        </p:txBody>
      </p:sp>
      <p:pic>
        <p:nvPicPr>
          <p:cNvPr id="254" name="Shape 254"/>
          <p:cNvPicPr preferRelativeResize="0"/>
          <p:nvPr/>
        </p:nvPicPr>
        <p:blipFill>
          <a:blip r:embed="rId3">
            <a:alphaModFix/>
          </a:blip>
          <a:stretch>
            <a:fillRect/>
          </a:stretch>
        </p:blipFill>
        <p:spPr>
          <a:xfrm>
            <a:off x="4978099" y="1152475"/>
            <a:ext cx="3812850" cy="37435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t>Maintaining </a:t>
            </a:r>
            <a:r>
              <a:rPr lang="zh-CN">
                <a:solidFill>
                  <a:schemeClr val="lt2"/>
                </a:solidFill>
              </a:rPr>
              <a:t>flow sensitivity</a:t>
            </a:r>
          </a:p>
        </p:txBody>
      </p:sp>
      <p:sp>
        <p:nvSpPr>
          <p:cNvPr id="260" name="Shape 260"/>
          <p:cNvSpPr txBox="1"/>
          <p:nvPr>
            <p:ph idx="1" type="body"/>
          </p:nvPr>
        </p:nvSpPr>
        <p:spPr>
          <a:xfrm>
            <a:off x="311700" y="1152475"/>
            <a:ext cx="4359900" cy="1780800"/>
          </a:xfrm>
          <a:prstGeom prst="rect">
            <a:avLst/>
          </a:prstGeom>
        </p:spPr>
        <p:txBody>
          <a:bodyPr anchorCtr="0" anchor="t" bIns="91425" lIns="91425" rIns="91425" tIns="91425">
            <a:noAutofit/>
          </a:bodyPr>
          <a:lstStyle/>
          <a:p>
            <a:pPr lvl="0">
              <a:spcBef>
                <a:spcPts val="0"/>
              </a:spcBef>
              <a:buNone/>
            </a:pPr>
            <a:r>
              <a:rPr lang="zh-CN"/>
              <a:t>Without flow sensitivity, the analysis would report two leaks at lines 2 and 4, even though the first call to sink definitely happens </a:t>
            </a:r>
            <a:r>
              <a:rPr b="1" lang="zh-CN"/>
              <a:t>before</a:t>
            </a:r>
            <a:r>
              <a:rPr lang="zh-CN"/>
              <a:t> </a:t>
            </a:r>
            <a:r>
              <a:rPr b="1" lang="zh-CN"/>
              <a:t>p2.f</a:t>
            </a:r>
            <a:r>
              <a:rPr lang="zh-CN"/>
              <a:t> becomes tainted.</a:t>
            </a:r>
          </a:p>
          <a:p>
            <a:pPr lvl="0" rtl="0">
              <a:spcBef>
                <a:spcPts val="0"/>
              </a:spcBef>
              <a:buNone/>
            </a:pPr>
            <a:r>
              <a:t/>
            </a:r>
            <a:endParaRPr/>
          </a:p>
        </p:txBody>
      </p:sp>
      <p:sp>
        <p:nvSpPr>
          <p:cNvPr id="261" name="Shape 261"/>
          <p:cNvSpPr txBox="1"/>
          <p:nvPr>
            <p:ph idx="1" type="body"/>
          </p:nvPr>
        </p:nvSpPr>
        <p:spPr>
          <a:xfrm>
            <a:off x="370425" y="2681875"/>
            <a:ext cx="8520600" cy="1469700"/>
          </a:xfrm>
          <a:prstGeom prst="rect">
            <a:avLst/>
          </a:prstGeom>
        </p:spPr>
        <p:txBody>
          <a:bodyPr anchorCtr="0" anchor="t" bIns="91425" lIns="91425" rIns="91425" tIns="91425">
            <a:noAutofit/>
          </a:bodyPr>
          <a:lstStyle/>
          <a:p>
            <a:pPr lvl="0">
              <a:spcBef>
                <a:spcPts val="0"/>
              </a:spcBef>
              <a:buNone/>
            </a:pPr>
            <a:r>
              <a:rPr lang="zh-CN"/>
              <a:t>Keep track of </a:t>
            </a:r>
            <a:r>
              <a:rPr b="1" i="1" lang="zh-CN"/>
              <a:t>activation statements</a:t>
            </a:r>
            <a:r>
              <a:rPr lang="zh-CN"/>
              <a:t>: Whenever spawning an instance of the backwards alias analysis, the respective access path is </a:t>
            </a:r>
            <a:r>
              <a:rPr b="1" lang="zh-CN"/>
              <a:t>augmented</a:t>
            </a:r>
            <a:r>
              <a:rPr lang="zh-CN"/>
              <a:t> with the current statement, the alias’ activation statement.</a:t>
            </a:r>
          </a:p>
          <a:p>
            <a:pPr lvl="0" rtl="0">
              <a:spcBef>
                <a:spcPts val="0"/>
              </a:spcBef>
              <a:buNone/>
            </a:pPr>
            <a:r>
              <a:rPr lang="zh-CN"/>
              <a:t>In general, activation statements are representatives of call trees.</a:t>
            </a:r>
          </a:p>
          <a:p>
            <a:pPr lvl="0" rtl="0">
              <a:spcBef>
                <a:spcPts val="0"/>
              </a:spcBef>
              <a:buNone/>
            </a:pPr>
            <a:r>
              <a:t/>
            </a:r>
            <a:endParaRPr/>
          </a:p>
        </p:txBody>
      </p:sp>
      <p:pic>
        <p:nvPicPr>
          <p:cNvPr id="262" name="Shape 262"/>
          <p:cNvPicPr preferRelativeResize="0"/>
          <p:nvPr/>
        </p:nvPicPr>
        <p:blipFill>
          <a:blip r:embed="rId3">
            <a:alphaModFix/>
          </a:blip>
          <a:stretch>
            <a:fillRect/>
          </a:stretch>
        </p:blipFill>
        <p:spPr>
          <a:xfrm>
            <a:off x="4671600" y="1245812"/>
            <a:ext cx="4287249" cy="1342774"/>
          </a:xfrm>
          <a:prstGeom prst="rect">
            <a:avLst/>
          </a:prstGeom>
          <a:noFill/>
          <a:ln>
            <a:noFill/>
          </a:ln>
        </p:spPr>
      </p:pic>
      <p:pic>
        <p:nvPicPr>
          <p:cNvPr id="263" name="Shape 263"/>
          <p:cNvPicPr preferRelativeResize="0"/>
          <p:nvPr/>
        </p:nvPicPr>
        <p:blipFill>
          <a:blip r:embed="rId4">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Motivation</a:t>
            </a:r>
          </a:p>
        </p:txBody>
      </p:sp>
      <p:sp>
        <p:nvSpPr>
          <p:cNvPr id="74" name="Shape 7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55600" lvl="0" marL="457200" rtl="0">
              <a:lnSpc>
                <a:spcPct val="150000"/>
              </a:lnSpc>
              <a:spcBef>
                <a:spcPts val="0"/>
              </a:spcBef>
              <a:buSzPct val="100000"/>
            </a:pPr>
            <a:r>
              <a:rPr lang="zh-CN" sz="2000"/>
              <a:t>Increasing chance of </a:t>
            </a:r>
            <a:r>
              <a:rPr b="1" lang="zh-CN" sz="2000">
                <a:solidFill>
                  <a:schemeClr val="lt2"/>
                </a:solidFill>
              </a:rPr>
              <a:t>potential data leakage</a:t>
            </a:r>
            <a:r>
              <a:rPr lang="zh-CN" sz="2000"/>
              <a:t> in Android apps</a:t>
            </a:r>
          </a:p>
          <a:p>
            <a:pPr indent="-355600" lvl="0" marL="457200" rtl="0">
              <a:lnSpc>
                <a:spcPct val="150000"/>
              </a:lnSpc>
              <a:spcBef>
                <a:spcPts val="0"/>
              </a:spcBef>
              <a:buSzPct val="100000"/>
            </a:pPr>
            <a:r>
              <a:rPr b="1" lang="zh-CN" sz="2000">
                <a:solidFill>
                  <a:schemeClr val="lt2"/>
                </a:solidFill>
              </a:rPr>
              <a:t>High rate of false alarms</a:t>
            </a:r>
            <a:r>
              <a:rPr lang="zh-CN" sz="2000"/>
              <a:t> within current approaches</a:t>
            </a:r>
          </a:p>
        </p:txBody>
      </p:sp>
      <p:pic>
        <p:nvPicPr>
          <p:cNvPr id="75" name="Shape 75"/>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rgbClr val="EFEFEF"/>
                </a:solidFill>
              </a:rPr>
              <a:t>Implementation:</a:t>
            </a:r>
            <a:r>
              <a:rPr lang="zh-CN">
                <a:solidFill>
                  <a:schemeClr val="lt2"/>
                </a:solidFill>
              </a:rPr>
              <a:t> Architecture</a:t>
            </a:r>
          </a:p>
        </p:txBody>
      </p:sp>
      <p:sp>
        <p:nvSpPr>
          <p:cNvPr id="269" name="Shape 269"/>
          <p:cNvSpPr txBox="1"/>
          <p:nvPr>
            <p:ph idx="1" type="body"/>
          </p:nvPr>
        </p:nvSpPr>
        <p:spPr>
          <a:xfrm>
            <a:off x="311700" y="1152475"/>
            <a:ext cx="4446900" cy="3416400"/>
          </a:xfrm>
          <a:prstGeom prst="rect">
            <a:avLst/>
          </a:prstGeom>
        </p:spPr>
        <p:txBody>
          <a:bodyPr anchorCtr="0" anchor="t" bIns="91425" lIns="91425" rIns="91425" tIns="91425">
            <a:noAutofit/>
          </a:bodyPr>
          <a:lstStyle/>
          <a:p>
            <a:pPr indent="-228600" lvl="0" marL="457200" rtl="0">
              <a:spcBef>
                <a:spcPts val="0"/>
              </a:spcBef>
              <a:buAutoNum type="arabicPeriod"/>
            </a:pPr>
            <a:r>
              <a:rPr lang="zh-CN"/>
              <a:t>FLOWDROID searches the application for lifecycle and callback methods as well as calls to sources and sinks.</a:t>
            </a:r>
          </a:p>
          <a:p>
            <a:pPr indent="-228600" lvl="0" marL="457200" rtl="0">
              <a:spcBef>
                <a:spcPts val="0"/>
              </a:spcBef>
              <a:buAutoNum type="arabicPeriod"/>
            </a:pPr>
            <a:r>
              <a:rPr lang="zh-CN"/>
              <a:t>FLOWDROID generates the dummy main method from the list of lifecycle and callback methods. This main method is then used to generate a call graph and an inter-procedural control-flow graph (ICFG).</a:t>
            </a:r>
          </a:p>
        </p:txBody>
      </p:sp>
      <p:pic>
        <p:nvPicPr>
          <p:cNvPr id="270" name="Shape 270"/>
          <p:cNvPicPr preferRelativeResize="0"/>
          <p:nvPr/>
        </p:nvPicPr>
        <p:blipFill>
          <a:blip r:embed="rId3">
            <a:alphaModFix/>
          </a:blip>
          <a:stretch>
            <a:fillRect/>
          </a:stretch>
        </p:blipFill>
        <p:spPr>
          <a:xfrm>
            <a:off x="5056314" y="1386450"/>
            <a:ext cx="3727635" cy="2482537"/>
          </a:xfrm>
          <a:prstGeom prst="rect">
            <a:avLst/>
          </a:prstGeom>
          <a:noFill/>
          <a:ln>
            <a:noFill/>
          </a:ln>
        </p:spPr>
      </p:pic>
      <p:pic>
        <p:nvPicPr>
          <p:cNvPr id="271" name="Shape 271"/>
          <p:cNvPicPr preferRelativeResize="0"/>
          <p:nvPr/>
        </p:nvPicPr>
        <p:blipFill>
          <a:blip r:embed="rId4">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rgbClr val="EFEFEF"/>
                </a:solidFill>
              </a:rPr>
              <a:t>Implementation:</a:t>
            </a:r>
            <a:r>
              <a:rPr lang="zh-CN">
                <a:solidFill>
                  <a:schemeClr val="lt2"/>
                </a:solidFill>
              </a:rPr>
              <a:t> Architecture</a:t>
            </a:r>
          </a:p>
        </p:txBody>
      </p:sp>
      <p:sp>
        <p:nvSpPr>
          <p:cNvPr id="277" name="Shape 277"/>
          <p:cNvSpPr txBox="1"/>
          <p:nvPr>
            <p:ph idx="1" type="body"/>
          </p:nvPr>
        </p:nvSpPr>
        <p:spPr>
          <a:xfrm>
            <a:off x="311700" y="1152475"/>
            <a:ext cx="4272900" cy="3416400"/>
          </a:xfrm>
          <a:prstGeom prst="rect">
            <a:avLst/>
          </a:prstGeom>
        </p:spPr>
        <p:txBody>
          <a:bodyPr anchorCtr="0" anchor="t" bIns="91425" lIns="91425" rIns="91425" tIns="91425">
            <a:noAutofit/>
          </a:bodyPr>
          <a:lstStyle/>
          <a:p>
            <a:pPr lvl="0">
              <a:spcBef>
                <a:spcPts val="0"/>
              </a:spcBef>
              <a:buNone/>
            </a:pPr>
            <a:r>
              <a:rPr lang="zh-CN"/>
              <a:t>3.	Starting at the detected sources, the taint analysis then tracks taints by traversing the ICFG.</a:t>
            </a:r>
          </a:p>
          <a:p>
            <a:pPr lvl="0">
              <a:spcBef>
                <a:spcPts val="0"/>
              </a:spcBef>
              <a:buNone/>
            </a:pPr>
            <a:r>
              <a:rPr lang="zh-CN"/>
              <a:t>4.	At the end, FLOWDROID reports all discovered flows from sources to sinks. The reports include full path information.</a:t>
            </a:r>
          </a:p>
        </p:txBody>
      </p:sp>
      <p:pic>
        <p:nvPicPr>
          <p:cNvPr id="278" name="Shape 278"/>
          <p:cNvPicPr preferRelativeResize="0"/>
          <p:nvPr/>
        </p:nvPicPr>
        <p:blipFill>
          <a:blip r:embed="rId3">
            <a:alphaModFix/>
          </a:blip>
          <a:stretch>
            <a:fillRect/>
          </a:stretch>
        </p:blipFill>
        <p:spPr>
          <a:xfrm>
            <a:off x="5027339" y="1330475"/>
            <a:ext cx="3727635" cy="2482537"/>
          </a:xfrm>
          <a:prstGeom prst="rect">
            <a:avLst/>
          </a:prstGeom>
          <a:noFill/>
          <a:ln>
            <a:noFill/>
          </a:ln>
        </p:spPr>
      </p:pic>
      <p:pic>
        <p:nvPicPr>
          <p:cNvPr id="279" name="Shape 279"/>
          <p:cNvPicPr preferRelativeResize="0"/>
          <p:nvPr/>
        </p:nvPicPr>
        <p:blipFill>
          <a:blip r:embed="rId4">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solidFill>
                  <a:schemeClr val="lt2"/>
                </a:solidFill>
              </a:rPr>
              <a:t>Implementation</a:t>
            </a:r>
          </a:p>
        </p:txBody>
      </p:sp>
      <p:sp>
        <p:nvSpPr>
          <p:cNvPr id="285" name="Shape 28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b="1" lang="zh-CN"/>
              <a:t>“Shortcuts” for Native Library Calls</a:t>
            </a:r>
          </a:p>
          <a:p>
            <a:pPr indent="-228600" lvl="0" marL="457200" rtl="0">
              <a:spcBef>
                <a:spcPts val="0"/>
              </a:spcBef>
              <a:buChar char="-"/>
            </a:pPr>
            <a:r>
              <a:rPr lang="zh-CN"/>
              <a:t>Doing static analysis on the entire Android framework takes </a:t>
            </a:r>
            <a:r>
              <a:rPr i="1" lang="zh-CN"/>
              <a:t>way too long</a:t>
            </a:r>
          </a:p>
          <a:p>
            <a:pPr indent="-228600" lvl="0" marL="457200" rtl="0">
              <a:spcBef>
                <a:spcPts val="0"/>
              </a:spcBef>
              <a:buChar char="-"/>
            </a:pPr>
            <a:r>
              <a:rPr lang="zh-CN"/>
              <a:t>Define “shortcuts” that adds taint to given set of library calls</a:t>
            </a:r>
          </a:p>
          <a:p>
            <a:pPr lvl="0">
              <a:spcBef>
                <a:spcPts val="0"/>
              </a:spcBef>
              <a:buNone/>
            </a:pPr>
            <a:r>
              <a:rPr b="1" lang="zh-CN"/>
              <a:t>Native Calls (Calls made to native C libraries from Android, etc.) </a:t>
            </a:r>
          </a:p>
          <a:p>
            <a:pPr indent="-228600" lvl="0" marL="457200" rtl="0">
              <a:spcBef>
                <a:spcPts val="0"/>
              </a:spcBef>
              <a:buChar char="-"/>
            </a:pPr>
            <a:r>
              <a:rPr lang="zh-CN"/>
              <a:t>Treated as a black box</a:t>
            </a:r>
          </a:p>
          <a:p>
            <a:pPr indent="-228600" lvl="0" marL="457200" rtl="0">
              <a:spcBef>
                <a:spcPts val="0"/>
              </a:spcBef>
              <a:buChar char="-"/>
            </a:pPr>
            <a:r>
              <a:rPr lang="zh-CN"/>
              <a:t>By default, call arguments and the return value are become tainted if at least one parameter was tainted before</a:t>
            </a:r>
          </a:p>
          <a:p>
            <a:pPr indent="-228600" lvl="0" marL="457200" rtl="0">
              <a:spcBef>
                <a:spcPts val="0"/>
              </a:spcBef>
              <a:buChar char="-"/>
            </a:pPr>
            <a:r>
              <a:rPr lang="zh-CN"/>
              <a:t>Possible limitation</a:t>
            </a:r>
          </a:p>
        </p:txBody>
      </p:sp>
      <p:pic>
        <p:nvPicPr>
          <p:cNvPr id="286" name="Shape 286"/>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Other Limitations: FlowDroid</a:t>
            </a:r>
          </a:p>
        </p:txBody>
      </p:sp>
      <p:sp>
        <p:nvSpPr>
          <p:cNvPr id="292" name="Shape 29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55600" lvl="0" marL="457200" rtl="0">
              <a:lnSpc>
                <a:spcPct val="150000"/>
              </a:lnSpc>
              <a:spcBef>
                <a:spcPts val="0"/>
              </a:spcBef>
              <a:buSzPct val="100000"/>
              <a:buAutoNum type="arabicPeriod"/>
            </a:pPr>
            <a:r>
              <a:rPr lang="zh-CN" sz="2000"/>
              <a:t>Inter-Components Communication and Intent-based Communication</a:t>
            </a:r>
          </a:p>
          <a:p>
            <a:pPr indent="-355600" lvl="0" marL="457200" rtl="0">
              <a:lnSpc>
                <a:spcPct val="150000"/>
              </a:lnSpc>
              <a:spcBef>
                <a:spcPts val="0"/>
              </a:spcBef>
              <a:buSzPct val="100000"/>
              <a:buAutoNum type="arabicPeriod"/>
            </a:pPr>
            <a:r>
              <a:rPr lang="zh-CN" sz="2000"/>
              <a:t>Can handle </a:t>
            </a:r>
            <a:r>
              <a:rPr b="1" lang="zh-CN" sz="2000"/>
              <a:t>Reflective Calls</a:t>
            </a:r>
            <a:r>
              <a:rPr lang="zh-CN" sz="2000"/>
              <a:t> only if their arguments are constant string</a:t>
            </a:r>
          </a:p>
          <a:p>
            <a:pPr indent="-355600" lvl="0" marL="457200" rtl="0">
              <a:lnSpc>
                <a:spcPct val="150000"/>
              </a:lnSpc>
              <a:spcBef>
                <a:spcPts val="0"/>
              </a:spcBef>
              <a:buSzPct val="100000"/>
              <a:buAutoNum type="arabicPeriod"/>
            </a:pPr>
            <a:r>
              <a:rPr lang="zh-CN" sz="2000"/>
              <a:t>Unsoundness</a:t>
            </a:r>
          </a:p>
          <a:p>
            <a:pPr indent="-355600" lvl="0" marL="457200" rtl="0">
              <a:lnSpc>
                <a:spcPct val="150000"/>
              </a:lnSpc>
              <a:spcBef>
                <a:spcPts val="0"/>
              </a:spcBef>
              <a:buSzPct val="100000"/>
              <a:buAutoNum type="arabicPeriod"/>
            </a:pPr>
            <a:r>
              <a:rPr lang="zh-CN" sz="2000"/>
              <a:t>Can’t handle probabilistic taints that occurs through multithreading</a:t>
            </a:r>
          </a:p>
        </p:txBody>
      </p:sp>
      <p:pic>
        <p:nvPicPr>
          <p:cNvPr id="293" name="Shape 293"/>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solidFill>
                  <a:schemeClr val="lt2"/>
                </a:solidFill>
              </a:rPr>
              <a:t>Other Limitations: FlowDroid</a:t>
            </a:r>
          </a:p>
        </p:txBody>
      </p:sp>
      <p:sp>
        <p:nvSpPr>
          <p:cNvPr id="299" name="Shape 29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50000"/>
              </a:lnSpc>
              <a:spcBef>
                <a:spcPts val="0"/>
              </a:spcBef>
              <a:buNone/>
            </a:pPr>
            <a:r>
              <a:rPr i="1" lang="zh-CN" sz="2000"/>
              <a:t>Can handle </a:t>
            </a:r>
            <a:r>
              <a:rPr b="1" i="1" lang="zh-CN" sz="2000"/>
              <a:t>Reflective Calls</a:t>
            </a:r>
            <a:r>
              <a:rPr i="1" lang="zh-CN" sz="2000"/>
              <a:t> only if their arguments are constant string</a:t>
            </a:r>
          </a:p>
          <a:p>
            <a:pPr indent="-355600" lvl="0" marL="457200" rtl="0">
              <a:lnSpc>
                <a:spcPct val="150000"/>
              </a:lnSpc>
              <a:spcBef>
                <a:spcPts val="0"/>
              </a:spcBef>
              <a:buSzPct val="100000"/>
            </a:pPr>
            <a:r>
              <a:rPr lang="zh-CN" sz="2000"/>
              <a:t>This is largely due to the fact that reflective calls set their method through some kind of external configuration file</a:t>
            </a:r>
          </a:p>
          <a:p>
            <a:pPr indent="-355600" lvl="0" marL="457200" rtl="0">
              <a:lnSpc>
                <a:spcPct val="150000"/>
              </a:lnSpc>
              <a:spcBef>
                <a:spcPts val="0"/>
              </a:spcBef>
              <a:buSzPct val="100000"/>
            </a:pPr>
            <a:r>
              <a:rPr lang="zh-CN" sz="2000"/>
              <a:t>Android doesn’t support load-time instrumentation to statically access this kind of information</a:t>
            </a:r>
          </a:p>
          <a:p>
            <a:pPr lvl="0" rtl="0">
              <a:lnSpc>
                <a:spcPct val="150000"/>
              </a:lnSpc>
              <a:spcBef>
                <a:spcPts val="0"/>
              </a:spcBef>
              <a:buNone/>
            </a:pPr>
            <a:r>
              <a:t/>
            </a:r>
            <a:endParaRPr sz="2000"/>
          </a:p>
        </p:txBody>
      </p:sp>
      <p:pic>
        <p:nvPicPr>
          <p:cNvPr id="300" name="Shape 300"/>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zh-CN">
                <a:solidFill>
                  <a:schemeClr val="lt2"/>
                </a:solidFill>
              </a:rPr>
              <a:t>Other Limitations: FlowDroid</a:t>
            </a:r>
          </a:p>
        </p:txBody>
      </p:sp>
      <p:sp>
        <p:nvSpPr>
          <p:cNvPr id="306" name="Shape 30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50000"/>
              </a:lnSpc>
              <a:spcBef>
                <a:spcPts val="0"/>
              </a:spcBef>
              <a:buNone/>
            </a:pPr>
            <a:r>
              <a:rPr b="1" i="1" lang="zh-CN" sz="2000"/>
              <a:t>Can’t handle leakage through multithreading </a:t>
            </a:r>
          </a:p>
          <a:p>
            <a:pPr indent="-355600" lvl="0" marL="457200" rtl="0">
              <a:lnSpc>
                <a:spcPct val="150000"/>
              </a:lnSpc>
              <a:spcBef>
                <a:spcPts val="0"/>
              </a:spcBef>
              <a:buSzPct val="100000"/>
            </a:pPr>
            <a:r>
              <a:rPr lang="zh-CN" sz="2000"/>
              <a:t>Multithreading introduces nondeterministic and probabilistic call-flow which makes it difficult to analyze  </a:t>
            </a:r>
          </a:p>
          <a:p>
            <a:pPr lvl="0" rtl="0">
              <a:lnSpc>
                <a:spcPct val="150000"/>
              </a:lnSpc>
              <a:spcBef>
                <a:spcPts val="0"/>
              </a:spcBef>
              <a:buNone/>
            </a:pPr>
            <a:r>
              <a:t/>
            </a:r>
            <a:endParaRPr sz="2000"/>
          </a:p>
        </p:txBody>
      </p:sp>
      <p:pic>
        <p:nvPicPr>
          <p:cNvPr id="307" name="Shape 307"/>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Evaluating FlowDroid with </a:t>
            </a:r>
            <a:r>
              <a:rPr lang="zh-CN">
                <a:solidFill>
                  <a:schemeClr val="lt2"/>
                </a:solidFill>
              </a:rPr>
              <a:t>DroidBench</a:t>
            </a:r>
          </a:p>
        </p:txBody>
      </p:sp>
      <p:sp>
        <p:nvSpPr>
          <p:cNvPr id="313" name="Shape 31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zh-CN"/>
              <a:t>What is </a:t>
            </a:r>
            <a:r>
              <a:rPr b="1" lang="zh-CN"/>
              <a:t>DroidBench</a:t>
            </a:r>
            <a:r>
              <a:rPr lang="zh-CN"/>
              <a:t>?</a:t>
            </a:r>
          </a:p>
          <a:p>
            <a:pPr indent="0" lvl="0" marL="457200">
              <a:spcBef>
                <a:spcPts val="0"/>
              </a:spcBef>
              <a:buNone/>
            </a:pPr>
            <a:r>
              <a:rPr lang="zh-CN"/>
              <a:t>--A set of well-known Android test applications, contains 39 hand-crafted Android apps.</a:t>
            </a:r>
          </a:p>
          <a:p>
            <a:pPr lvl="0">
              <a:spcBef>
                <a:spcPts val="0"/>
              </a:spcBef>
              <a:buNone/>
            </a:pPr>
            <a:r>
              <a:rPr lang="zh-CN"/>
              <a:t>On DroidBench, FlowDroid finds a very high fraction of data leaks while keeping the rate of false positives low. </a:t>
            </a:r>
          </a:p>
          <a:p>
            <a:pPr lvl="0">
              <a:spcBef>
                <a:spcPts val="0"/>
              </a:spcBef>
              <a:buNone/>
            </a:pPr>
            <a:r>
              <a:rPr lang="zh-CN"/>
              <a:t>On DroidBench, FlowDroid achieves </a:t>
            </a:r>
            <a:r>
              <a:rPr b="1" lang="zh-CN"/>
              <a:t>93% recall and 86% precision</a:t>
            </a:r>
            <a:r>
              <a:rPr lang="zh-CN"/>
              <a:t>, greatly outperforming the commercial tools IBM AppScan Source and Fortify SCA.</a:t>
            </a:r>
          </a:p>
        </p:txBody>
      </p:sp>
      <p:pic>
        <p:nvPicPr>
          <p:cNvPr id="314" name="Shape 314"/>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Evaluation: FlowDroid</a:t>
            </a:r>
          </a:p>
        </p:txBody>
      </p:sp>
      <p:sp>
        <p:nvSpPr>
          <p:cNvPr id="320" name="Shape 32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buNone/>
            </a:pPr>
            <a:r>
              <a:rPr lang="zh-CN"/>
              <a:t>AppScan shows a relatively decent precision of 74%.</a:t>
            </a:r>
          </a:p>
          <a:p>
            <a:pPr lvl="0" rtl="0">
              <a:lnSpc>
                <a:spcPct val="150000"/>
              </a:lnSpc>
              <a:spcBef>
                <a:spcPts val="0"/>
              </a:spcBef>
              <a:buNone/>
            </a:pPr>
            <a:r>
              <a:rPr lang="zh-CN"/>
              <a:t>Fortify’s precision measures as 81%.</a:t>
            </a:r>
          </a:p>
          <a:p>
            <a:pPr lvl="0" rtl="0">
              <a:lnSpc>
                <a:spcPct val="150000"/>
              </a:lnSpc>
              <a:spcBef>
                <a:spcPts val="0"/>
              </a:spcBef>
              <a:buNone/>
            </a:pPr>
            <a:r>
              <a:rPr lang="zh-CN"/>
              <a:t>FlowDroid successfully finds leaks in a subset of </a:t>
            </a:r>
            <a:r>
              <a:rPr b="1" lang="zh-CN"/>
              <a:t>500</a:t>
            </a:r>
            <a:r>
              <a:rPr lang="zh-CN"/>
              <a:t> apps from Google Play and about </a:t>
            </a:r>
            <a:r>
              <a:rPr b="1" lang="zh-CN"/>
              <a:t>1,000</a:t>
            </a:r>
            <a:r>
              <a:rPr lang="zh-CN"/>
              <a:t> malware apps from the VirusShare project.</a:t>
            </a:r>
          </a:p>
          <a:p>
            <a:pPr lvl="0" rtl="0">
              <a:lnSpc>
                <a:spcPct val="100000"/>
              </a:lnSpc>
              <a:spcBef>
                <a:spcPts val="0"/>
              </a:spcBef>
              <a:buNone/>
            </a:pPr>
            <a:r>
              <a:rPr lang="zh-CN"/>
              <a:t>FlowDroid also find all 7 data leaks verified by hand in </a:t>
            </a:r>
            <a:r>
              <a:rPr b="1" lang="zh-CN"/>
              <a:t>InsecureBank.</a:t>
            </a:r>
          </a:p>
          <a:p>
            <a:pPr lvl="0">
              <a:lnSpc>
                <a:spcPct val="100000"/>
              </a:lnSpc>
              <a:spcBef>
                <a:spcPts val="0"/>
              </a:spcBef>
              <a:buNone/>
            </a:pPr>
            <a:r>
              <a:rPr lang="zh-CN"/>
              <a:t>But, due to different kinds of reasons, the authors were unable to successfully evaluate even a single scientific taint-analysis tool for Android on our own.</a:t>
            </a:r>
          </a:p>
        </p:txBody>
      </p:sp>
      <p:pic>
        <p:nvPicPr>
          <p:cNvPr id="321" name="Shape 321"/>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Evaluation: FlowDroid</a:t>
            </a:r>
          </a:p>
        </p:txBody>
      </p:sp>
      <p:sp>
        <p:nvSpPr>
          <p:cNvPr id="327" name="Shape 327"/>
          <p:cNvSpPr txBox="1"/>
          <p:nvPr>
            <p:ph idx="1" type="body"/>
          </p:nvPr>
        </p:nvSpPr>
        <p:spPr>
          <a:xfrm>
            <a:off x="311700" y="1076275"/>
            <a:ext cx="8520600" cy="726900"/>
          </a:xfrm>
          <a:prstGeom prst="rect">
            <a:avLst/>
          </a:prstGeom>
        </p:spPr>
        <p:txBody>
          <a:bodyPr anchorCtr="0" anchor="t" bIns="91425" lIns="91425" rIns="91425" tIns="91425">
            <a:noAutofit/>
          </a:bodyPr>
          <a:lstStyle/>
          <a:p>
            <a:pPr lvl="0">
              <a:spcBef>
                <a:spcPts val="0"/>
              </a:spcBef>
              <a:buNone/>
            </a:pPr>
            <a:r>
              <a:rPr lang="zh-CN"/>
              <a:t>How well does FLOWDROID perform when being applied to taint-analysis problems related to Java, not Android, both in terms of precision and recall?</a:t>
            </a:r>
          </a:p>
        </p:txBody>
      </p:sp>
      <p:sp>
        <p:nvSpPr>
          <p:cNvPr id="328" name="Shape 328"/>
          <p:cNvSpPr txBox="1"/>
          <p:nvPr/>
        </p:nvSpPr>
        <p:spPr>
          <a:xfrm>
            <a:off x="495000" y="2014125"/>
            <a:ext cx="4041300" cy="28044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zh-CN" sz="1800">
                <a:solidFill>
                  <a:srgbClr val="D9D9D9"/>
                </a:solidFill>
                <a:latin typeface="Proxima Nova"/>
                <a:ea typeface="Proxima Nova"/>
                <a:cs typeface="Proxima Nova"/>
                <a:sym typeface="Proxima Nova"/>
              </a:rPr>
              <a:t>TP column shows the true positives, i.e., the number of actual leaks that FlowDroid found. For the example of Basic, for instance, FlowDroid found 58 out of 60. </a:t>
            </a:r>
          </a:p>
          <a:p>
            <a:pPr lvl="0" rtl="0">
              <a:lnSpc>
                <a:spcPct val="115000"/>
              </a:lnSpc>
              <a:spcBef>
                <a:spcPts val="0"/>
              </a:spcBef>
              <a:spcAft>
                <a:spcPts val="1600"/>
              </a:spcAft>
              <a:buNone/>
            </a:pPr>
            <a:r>
              <a:rPr lang="zh-CN" sz="1800">
                <a:solidFill>
                  <a:srgbClr val="D9D9D9"/>
                </a:solidFill>
                <a:latin typeface="Proxima Nova"/>
                <a:ea typeface="Proxima Nova"/>
                <a:cs typeface="Proxima Nova"/>
                <a:sym typeface="Proxima Nova"/>
              </a:rPr>
              <a:t>FP column shows the number of false positives.</a:t>
            </a:r>
          </a:p>
        </p:txBody>
      </p:sp>
      <p:pic>
        <p:nvPicPr>
          <p:cNvPr id="329" name="Shape 329"/>
          <p:cNvPicPr preferRelativeResize="0"/>
          <p:nvPr/>
        </p:nvPicPr>
        <p:blipFill>
          <a:blip r:embed="rId3">
            <a:alphaModFix/>
          </a:blip>
          <a:stretch>
            <a:fillRect/>
          </a:stretch>
        </p:blipFill>
        <p:spPr>
          <a:xfrm>
            <a:off x="5411925" y="1879374"/>
            <a:ext cx="2753149" cy="29082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What’s Next?</a:t>
            </a:r>
          </a:p>
        </p:txBody>
      </p:sp>
      <p:sp>
        <p:nvSpPr>
          <p:cNvPr id="335" name="Shape 33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zh-CN"/>
              <a:t>Lists of sources and sinks known from the scientific literature only contain some few </a:t>
            </a:r>
            <a:r>
              <a:rPr b="1" lang="zh-CN">
                <a:solidFill>
                  <a:schemeClr val="lt2"/>
                </a:solidFill>
              </a:rPr>
              <a:t>well-known methods</a:t>
            </a:r>
            <a:r>
              <a:rPr lang="zh-CN"/>
              <a:t> for obtaining and sending out potentially sensitive information.</a:t>
            </a:r>
          </a:p>
          <a:p>
            <a:pPr lvl="0">
              <a:spcBef>
                <a:spcPts val="0"/>
              </a:spcBef>
              <a:buNone/>
            </a:pPr>
            <a:r>
              <a:rPr lang="zh-CN"/>
              <a:t>However, developers of malicious applications can thus choose </a:t>
            </a:r>
            <a:r>
              <a:rPr b="1" lang="zh-CN">
                <a:solidFill>
                  <a:schemeClr val="lt2"/>
                </a:solidFill>
              </a:rPr>
              <a:t>less well known</a:t>
            </a:r>
            <a:r>
              <a:rPr lang="zh-CN"/>
              <a:t> sources and sinks to circumvent analysis tools.</a:t>
            </a:r>
          </a:p>
          <a:p>
            <a:pPr lvl="0">
              <a:spcBef>
                <a:spcPts val="0"/>
              </a:spcBef>
              <a:buNone/>
            </a:pPr>
            <a:r>
              <a:rPr lang="zh-CN"/>
              <a:t>It’s important to generate a </a:t>
            </a:r>
            <a:r>
              <a:rPr b="1" lang="zh-CN">
                <a:solidFill>
                  <a:schemeClr val="lt2"/>
                </a:solidFill>
              </a:rPr>
              <a:t>comprehensive list</a:t>
            </a:r>
            <a:r>
              <a:rPr lang="zh-CN"/>
              <a:t> of sources and sinks for detecting malicious behavior in deceptive applications.</a:t>
            </a: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Background: </a:t>
            </a:r>
            <a:r>
              <a:rPr lang="zh-CN">
                <a:solidFill>
                  <a:schemeClr val="lt2"/>
                </a:solidFill>
              </a:rPr>
              <a:t>Android Information Leakage</a:t>
            </a:r>
          </a:p>
        </p:txBody>
      </p:sp>
      <p:sp>
        <p:nvSpPr>
          <p:cNvPr id="81" name="Shape 81"/>
          <p:cNvSpPr txBox="1"/>
          <p:nvPr>
            <p:ph idx="2" type="body"/>
          </p:nvPr>
        </p:nvSpPr>
        <p:spPr>
          <a:xfrm>
            <a:off x="4342975" y="1152475"/>
            <a:ext cx="4489200" cy="3416400"/>
          </a:xfrm>
          <a:prstGeom prst="rect">
            <a:avLst/>
          </a:prstGeom>
        </p:spPr>
        <p:txBody>
          <a:bodyPr anchorCtr="0" anchor="t" bIns="91425" lIns="91425" rIns="91425" tIns="91425">
            <a:noAutofit/>
          </a:bodyPr>
          <a:lstStyle/>
          <a:p>
            <a:pPr lvl="0">
              <a:spcBef>
                <a:spcPts val="0"/>
              </a:spcBef>
              <a:buNone/>
            </a:pPr>
            <a:r>
              <a:rPr lang="zh-CN" sz="1800"/>
              <a:t>Example of Information Leakage in Android Code:</a:t>
            </a:r>
          </a:p>
          <a:p>
            <a:pPr lvl="0">
              <a:lnSpc>
                <a:spcPct val="100000"/>
              </a:lnSpc>
              <a:spcBef>
                <a:spcPts val="0"/>
              </a:spcBef>
              <a:buNone/>
            </a:pPr>
            <a:r>
              <a:rPr b="1" lang="zh-CN" sz="1800"/>
              <a:t>Line 5:</a:t>
            </a:r>
            <a:r>
              <a:rPr lang="zh-CN" sz="1800"/>
              <a:t> Read Password</a:t>
            </a:r>
          </a:p>
          <a:p>
            <a:pPr lvl="0" rtl="0">
              <a:lnSpc>
                <a:spcPct val="100000"/>
              </a:lnSpc>
              <a:spcBef>
                <a:spcPts val="0"/>
              </a:spcBef>
              <a:buNone/>
            </a:pPr>
            <a:r>
              <a:rPr b="1" lang="zh-CN" sz="1800"/>
              <a:t>Line 24:</a:t>
            </a:r>
            <a:r>
              <a:rPr lang="zh-CN" sz="1800"/>
              <a:t> Send the password via SMS</a:t>
            </a:r>
          </a:p>
          <a:p>
            <a:pPr lvl="0">
              <a:lnSpc>
                <a:spcPct val="100000"/>
              </a:lnSpc>
              <a:spcBef>
                <a:spcPts val="0"/>
              </a:spcBef>
              <a:buNone/>
            </a:pPr>
            <a:r>
              <a:t/>
            </a:r>
            <a:endParaRPr sz="1800"/>
          </a:p>
        </p:txBody>
      </p:sp>
      <p:pic>
        <p:nvPicPr>
          <p:cNvPr id="82" name="Shape 82"/>
          <p:cNvPicPr preferRelativeResize="0"/>
          <p:nvPr/>
        </p:nvPicPr>
        <p:blipFill>
          <a:blip r:embed="rId3">
            <a:alphaModFix/>
          </a:blip>
          <a:stretch>
            <a:fillRect/>
          </a:stretch>
        </p:blipFill>
        <p:spPr>
          <a:xfrm>
            <a:off x="418050" y="1017724"/>
            <a:ext cx="3600377" cy="3994575"/>
          </a:xfrm>
          <a:prstGeom prst="rect">
            <a:avLst/>
          </a:prstGeom>
          <a:noFill/>
          <a:ln>
            <a:noFill/>
          </a:ln>
        </p:spPr>
      </p:pic>
      <p:pic>
        <p:nvPicPr>
          <p:cNvPr id="83" name="Shape 83"/>
          <p:cNvPicPr preferRelativeResize="0"/>
          <p:nvPr/>
        </p:nvPicPr>
        <p:blipFill>
          <a:blip r:embed="rId4">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Example: </a:t>
            </a:r>
            <a:r>
              <a:rPr lang="zh-CN">
                <a:solidFill>
                  <a:schemeClr val="lt2"/>
                </a:solidFill>
              </a:rPr>
              <a:t>Avoiding Detection</a:t>
            </a:r>
          </a:p>
          <a:p>
            <a:pPr lvl="0">
              <a:spcBef>
                <a:spcPts val="0"/>
              </a:spcBef>
              <a:buNone/>
            </a:pPr>
            <a:r>
              <a:t/>
            </a:r>
            <a:endParaRPr/>
          </a:p>
        </p:txBody>
      </p:sp>
      <p:sp>
        <p:nvSpPr>
          <p:cNvPr id="341" name="Shape 341"/>
          <p:cNvSpPr txBox="1"/>
          <p:nvPr>
            <p:ph idx="1" type="body"/>
          </p:nvPr>
        </p:nvSpPr>
        <p:spPr>
          <a:xfrm>
            <a:off x="311700" y="1152475"/>
            <a:ext cx="4302000" cy="3416400"/>
          </a:xfrm>
          <a:prstGeom prst="rect">
            <a:avLst/>
          </a:prstGeom>
        </p:spPr>
        <p:txBody>
          <a:bodyPr anchorCtr="0" anchor="t" bIns="91425" lIns="91425" rIns="91425" tIns="91425">
            <a:noAutofit/>
          </a:bodyPr>
          <a:lstStyle/>
          <a:p>
            <a:pPr lvl="0">
              <a:spcBef>
                <a:spcPts val="0"/>
              </a:spcBef>
              <a:buNone/>
            </a:pPr>
            <a:r>
              <a:rPr lang="zh-CN" sz="1400"/>
              <a:t>In our scenario, we have two source methods. </a:t>
            </a:r>
          </a:p>
          <a:p>
            <a:pPr lvl="0">
              <a:spcBef>
                <a:spcPts val="0"/>
              </a:spcBef>
              <a:buNone/>
            </a:pPr>
            <a:r>
              <a:rPr lang="zh-CN" sz="1400"/>
              <a:t>Line 9 calls getCid(), returning the cell ID. </a:t>
            </a:r>
          </a:p>
          <a:p>
            <a:pPr lvl="0">
              <a:spcBef>
                <a:spcPts val="0"/>
              </a:spcBef>
              <a:buNone/>
            </a:pPr>
            <a:r>
              <a:rPr lang="zh-CN" sz="1400"/>
              <a:t>Line 11 then calls getLac(), returning the location area code. </a:t>
            </a:r>
          </a:p>
          <a:p>
            <a:pPr lvl="0">
              <a:spcBef>
                <a:spcPts val="0"/>
              </a:spcBef>
              <a:buNone/>
            </a:pPr>
            <a:r>
              <a:rPr lang="zh-CN" sz="1400"/>
              <a:t>Both pieces of data in combination can be used to uniquely identify the broadcast tower servicing the current GSM cell. </a:t>
            </a:r>
          </a:p>
          <a:p>
            <a:pPr lvl="0">
              <a:spcBef>
                <a:spcPts val="0"/>
              </a:spcBef>
              <a:buNone/>
            </a:pPr>
            <a:r>
              <a:rPr lang="zh-CN" sz="1400"/>
              <a:t> line 12 the code checks for a well-known cell-tower ID in Berlin. An actual malicious app would perform a lookup in a more comprehensive list.</a:t>
            </a:r>
          </a:p>
        </p:txBody>
      </p:sp>
      <p:pic>
        <p:nvPicPr>
          <p:cNvPr id="342" name="Shape 342"/>
          <p:cNvPicPr preferRelativeResize="0"/>
          <p:nvPr/>
        </p:nvPicPr>
        <p:blipFill>
          <a:blip r:embed="rId3">
            <a:alphaModFix/>
          </a:blip>
          <a:stretch>
            <a:fillRect/>
          </a:stretch>
        </p:blipFill>
        <p:spPr>
          <a:xfrm>
            <a:off x="5034849" y="403350"/>
            <a:ext cx="3919175" cy="43367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sp>
        <p:nvSpPr>
          <p:cNvPr id="347" name="Shape 34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sz="2400">
                <a:solidFill>
                  <a:schemeClr val="lt2"/>
                </a:solidFill>
              </a:rPr>
              <a:t>SuSi:</a:t>
            </a:r>
            <a:r>
              <a:rPr lang="zh-CN" sz="2400"/>
              <a:t> A Tool for the Fully Automated Classification and Categorization of Android Sources and Sinks, </a:t>
            </a:r>
            <a:r>
              <a:rPr i="1" lang="zh-CN" sz="2400"/>
              <a:t>S. Arzt et.al</a:t>
            </a:r>
          </a:p>
        </p:txBody>
      </p:sp>
      <p:sp>
        <p:nvSpPr>
          <p:cNvPr id="348" name="Shape 348"/>
          <p:cNvSpPr txBox="1"/>
          <p:nvPr>
            <p:ph idx="1" type="body"/>
          </p:nvPr>
        </p:nvSpPr>
        <p:spPr>
          <a:xfrm>
            <a:off x="235500" y="1600425"/>
            <a:ext cx="8662500" cy="2968500"/>
          </a:xfrm>
          <a:prstGeom prst="rect">
            <a:avLst/>
          </a:prstGeom>
        </p:spPr>
        <p:txBody>
          <a:bodyPr anchorCtr="0" anchor="t" bIns="91425" lIns="91425" rIns="91425" tIns="91425">
            <a:noAutofit/>
          </a:bodyPr>
          <a:lstStyle/>
          <a:p>
            <a:pPr lvl="0">
              <a:spcBef>
                <a:spcPts val="0"/>
              </a:spcBef>
              <a:buNone/>
            </a:pPr>
            <a:r>
              <a:rPr lang="zh-CN"/>
              <a:t>Existing static and dynamic analysis tools aid to assess the behavior of mobile applications, </a:t>
            </a:r>
            <a:r>
              <a:rPr b="1" lang="zh-CN">
                <a:solidFill>
                  <a:schemeClr val="lt2"/>
                </a:solidFill>
              </a:rPr>
              <a:t>but are only as good as the privacy policies they are configured with</a:t>
            </a:r>
            <a:r>
              <a:rPr lang="zh-CN"/>
              <a:t>. </a:t>
            </a:r>
          </a:p>
          <a:p>
            <a:pPr lvl="0">
              <a:spcBef>
                <a:spcPts val="0"/>
              </a:spcBef>
              <a:buNone/>
            </a:pPr>
            <a:r>
              <a:rPr lang="zh-CN">
                <a:solidFill>
                  <a:schemeClr val="lt2"/>
                </a:solidFill>
              </a:rPr>
              <a:t>Policies</a:t>
            </a:r>
            <a:r>
              <a:rPr lang="zh-CN"/>
              <a:t> typically refer to </a:t>
            </a:r>
            <a:r>
              <a:rPr b="1" lang="zh-CN">
                <a:solidFill>
                  <a:schemeClr val="lt2"/>
                </a:solidFill>
              </a:rPr>
              <a:t>a list of sources of sensitive data as well as sinks</a:t>
            </a:r>
            <a:r>
              <a:rPr lang="zh-CN"/>
              <a:t> which might leak data to untrusted observers. </a:t>
            </a:r>
          </a:p>
          <a:p>
            <a:pPr lvl="0">
              <a:spcBef>
                <a:spcPts val="0"/>
              </a:spcBef>
              <a:buNone/>
            </a:pPr>
            <a:r>
              <a:rPr lang="zh-CN"/>
              <a:t>However, Sources and sinks are </a:t>
            </a:r>
            <a:r>
              <a:rPr b="1" lang="zh-CN">
                <a:solidFill>
                  <a:schemeClr val="lt2"/>
                </a:solidFill>
              </a:rPr>
              <a:t>moving targets</a:t>
            </a:r>
            <a:r>
              <a:rPr lang="zh-CN"/>
              <a:t>: new versions of the mobile operating system regularly introduce new methods, and security tools need to be </a:t>
            </a:r>
            <a:r>
              <a:rPr b="1" lang="zh-CN">
                <a:solidFill>
                  <a:schemeClr val="lt2"/>
                </a:solidFill>
              </a:rPr>
              <a:t>reconfigured</a:t>
            </a:r>
            <a:r>
              <a:rPr lang="zh-CN"/>
              <a:t> to take them into account.</a:t>
            </a:r>
          </a:p>
        </p:txBody>
      </p:sp>
      <p:pic>
        <p:nvPicPr>
          <p:cNvPr id="349" name="Shape 349"/>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Main Idea: </a:t>
            </a:r>
            <a:r>
              <a:rPr lang="zh-CN">
                <a:solidFill>
                  <a:schemeClr val="lt2"/>
                </a:solidFill>
              </a:rPr>
              <a:t>Susi</a:t>
            </a:r>
          </a:p>
        </p:txBody>
      </p:sp>
      <p:sp>
        <p:nvSpPr>
          <p:cNvPr id="355" name="Shape 35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nSpc>
                <a:spcPct val="100000"/>
              </a:lnSpc>
              <a:spcBef>
                <a:spcPts val="0"/>
              </a:spcBef>
              <a:buNone/>
            </a:pPr>
            <a:r>
              <a:rPr b="1" lang="zh-CN"/>
              <a:t>What is Susi?</a:t>
            </a:r>
          </a:p>
          <a:p>
            <a:pPr indent="-228600" lvl="0" marL="457200">
              <a:lnSpc>
                <a:spcPct val="100000"/>
              </a:lnSpc>
              <a:spcBef>
                <a:spcPts val="0"/>
              </a:spcBef>
            </a:pPr>
            <a:r>
              <a:rPr lang="zh-CN"/>
              <a:t>A fully automated Android source code Analyzer with machine-learning approach for identifying sources and sinks.</a:t>
            </a:r>
          </a:p>
          <a:p>
            <a:pPr lvl="0">
              <a:lnSpc>
                <a:spcPct val="100000"/>
              </a:lnSpc>
              <a:spcBef>
                <a:spcPts val="0"/>
              </a:spcBef>
              <a:buNone/>
            </a:pPr>
            <a:r>
              <a:rPr b="1" lang="zh-CN"/>
              <a:t>What does Susi do?</a:t>
            </a:r>
          </a:p>
          <a:p>
            <a:pPr indent="-228600" lvl="0" marL="457200">
              <a:lnSpc>
                <a:spcPct val="100000"/>
              </a:lnSpc>
              <a:spcBef>
                <a:spcPts val="0"/>
              </a:spcBef>
            </a:pPr>
            <a:r>
              <a:rPr lang="zh-CN"/>
              <a:t>Deduct manual works and mine + identify the Sources and Sinks in Android code automatically</a:t>
            </a:r>
          </a:p>
          <a:p>
            <a:pPr lvl="0">
              <a:lnSpc>
                <a:spcPct val="100000"/>
              </a:lnSpc>
              <a:spcBef>
                <a:spcPts val="0"/>
              </a:spcBef>
              <a:buNone/>
            </a:pPr>
            <a:r>
              <a:rPr b="1" lang="zh-CN"/>
              <a:t>Why is Susi good?</a:t>
            </a:r>
          </a:p>
          <a:p>
            <a:pPr indent="-228600" lvl="0" marL="457200">
              <a:lnSpc>
                <a:spcPct val="100000"/>
              </a:lnSpc>
              <a:spcBef>
                <a:spcPts val="0"/>
              </a:spcBef>
            </a:pPr>
            <a:r>
              <a:rPr lang="zh-CN"/>
              <a:t>It’s fully automated with increasing precision and learning ability</a:t>
            </a:r>
          </a:p>
        </p:txBody>
      </p:sp>
      <p:pic>
        <p:nvPicPr>
          <p:cNvPr id="356" name="Shape 356"/>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x="0" y="0"/>
          <a:ext cx="0" cy="0"/>
          <a:chOff x="0" y="0"/>
          <a:chExt cx="0" cy="0"/>
        </a:xfrm>
      </p:grpSpPr>
      <p:sp>
        <p:nvSpPr>
          <p:cNvPr id="361" name="Shape 361"/>
          <p:cNvSpPr txBox="1"/>
          <p:nvPr>
            <p:ph type="title"/>
          </p:nvPr>
        </p:nvSpPr>
        <p:spPr>
          <a:xfrm>
            <a:off x="311700" y="555600"/>
            <a:ext cx="2808000" cy="755700"/>
          </a:xfrm>
          <a:prstGeom prst="rect">
            <a:avLst/>
          </a:prstGeom>
        </p:spPr>
        <p:txBody>
          <a:bodyPr anchorCtr="0" anchor="b" bIns="91425" lIns="91425" rIns="91425" tIns="91425">
            <a:noAutofit/>
          </a:bodyPr>
          <a:lstStyle/>
          <a:p>
            <a:pPr lvl="0">
              <a:spcBef>
                <a:spcPts val="0"/>
              </a:spcBef>
              <a:buNone/>
            </a:pPr>
            <a:r>
              <a:rPr lang="zh-CN" sz="3000">
                <a:solidFill>
                  <a:schemeClr val="lt2"/>
                </a:solidFill>
              </a:rPr>
              <a:t>Structure: Susi</a:t>
            </a:r>
          </a:p>
        </p:txBody>
      </p:sp>
      <p:sp>
        <p:nvSpPr>
          <p:cNvPr id="362" name="Shape 362"/>
          <p:cNvSpPr txBox="1"/>
          <p:nvPr>
            <p:ph idx="1" type="body"/>
          </p:nvPr>
        </p:nvSpPr>
        <p:spPr>
          <a:xfrm>
            <a:off x="311700" y="1389600"/>
            <a:ext cx="3422100" cy="3342000"/>
          </a:xfrm>
          <a:prstGeom prst="rect">
            <a:avLst/>
          </a:prstGeom>
        </p:spPr>
        <p:txBody>
          <a:bodyPr anchorCtr="0" anchor="t" bIns="91425" lIns="91425" rIns="91425" tIns="91425">
            <a:noAutofit/>
          </a:bodyPr>
          <a:lstStyle/>
          <a:p>
            <a:pPr lvl="0">
              <a:lnSpc>
                <a:spcPct val="100000"/>
              </a:lnSpc>
              <a:spcBef>
                <a:spcPts val="0"/>
              </a:spcBef>
              <a:buNone/>
            </a:pPr>
            <a:r>
              <a:rPr lang="zh-CN" sz="1800"/>
              <a:t>Susi’s structure has 4 different layers: </a:t>
            </a:r>
          </a:p>
          <a:p>
            <a:pPr lvl="0">
              <a:lnSpc>
                <a:spcPct val="100000"/>
              </a:lnSpc>
              <a:spcBef>
                <a:spcPts val="0"/>
              </a:spcBef>
              <a:buNone/>
            </a:pPr>
            <a:r>
              <a:rPr lang="zh-CN" sz="1800"/>
              <a:t>input, preparation, classification, and output. </a:t>
            </a:r>
          </a:p>
          <a:p>
            <a:pPr lvl="0" rtl="0">
              <a:lnSpc>
                <a:spcPct val="100000"/>
              </a:lnSpc>
              <a:spcBef>
                <a:spcPts val="0"/>
              </a:spcBef>
              <a:buNone/>
            </a:pPr>
            <a:r>
              <a:rPr lang="zh-CN" sz="1800"/>
              <a:t>The execution of Susi run two rounds: </a:t>
            </a:r>
          </a:p>
          <a:p>
            <a:pPr lvl="0">
              <a:lnSpc>
                <a:spcPct val="100000"/>
              </a:lnSpc>
              <a:spcBef>
                <a:spcPts val="0"/>
              </a:spcBef>
              <a:buNone/>
            </a:pPr>
            <a:r>
              <a:rPr lang="zh-CN" sz="1800"/>
              <a:t>One for classifying methods as sources, sinks, or neither, and one for categorizing them.</a:t>
            </a:r>
          </a:p>
        </p:txBody>
      </p:sp>
      <p:pic>
        <p:nvPicPr>
          <p:cNvPr id="363" name="Shape 363"/>
          <p:cNvPicPr preferRelativeResize="0"/>
          <p:nvPr/>
        </p:nvPicPr>
        <p:blipFill>
          <a:blip r:embed="rId3">
            <a:alphaModFix/>
          </a:blip>
          <a:stretch>
            <a:fillRect/>
          </a:stretch>
        </p:blipFill>
        <p:spPr>
          <a:xfrm>
            <a:off x="4072025" y="456175"/>
            <a:ext cx="4650675" cy="4057149"/>
          </a:xfrm>
          <a:prstGeom prst="rect">
            <a:avLst/>
          </a:prstGeom>
          <a:noFill/>
          <a:ln>
            <a:noFill/>
          </a:ln>
        </p:spPr>
      </p:pic>
      <p:pic>
        <p:nvPicPr>
          <p:cNvPr id="364" name="Shape 364"/>
          <p:cNvPicPr preferRelativeResize="0"/>
          <p:nvPr/>
        </p:nvPicPr>
        <p:blipFill>
          <a:blip r:embed="rId4">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Features &amp; Details</a:t>
            </a:r>
          </a:p>
        </p:txBody>
      </p:sp>
      <p:sp>
        <p:nvSpPr>
          <p:cNvPr id="370" name="Shape 37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zh-CN"/>
              <a:t>For identifying sources and sinks, SuSi uses the following classes of features:</a:t>
            </a:r>
          </a:p>
          <a:p>
            <a:pPr lvl="0">
              <a:spcBef>
                <a:spcPts val="0"/>
              </a:spcBef>
              <a:buNone/>
            </a:pPr>
            <a:r>
              <a:t/>
            </a:r>
            <a:endParaRPr/>
          </a:p>
        </p:txBody>
      </p:sp>
      <p:graphicFrame>
        <p:nvGraphicFramePr>
          <p:cNvPr id="371" name="Shape 371"/>
          <p:cNvGraphicFramePr/>
          <p:nvPr/>
        </p:nvGraphicFramePr>
        <p:xfrm>
          <a:off x="498900" y="2190750"/>
          <a:ext cx="3000000" cy="3000000"/>
        </p:xfrm>
        <a:graphic>
          <a:graphicData uri="http://schemas.openxmlformats.org/drawingml/2006/table">
            <a:tbl>
              <a:tblPr>
                <a:noFill/>
                <a:tableStyleId>{1A587245-4C86-484C-A149-FDA518D4840A}</a:tableStyleId>
              </a:tblPr>
              <a:tblGrid>
                <a:gridCol w="1355900"/>
                <a:gridCol w="1355900"/>
                <a:gridCol w="1355900"/>
                <a:gridCol w="1355900"/>
                <a:gridCol w="1355900"/>
                <a:gridCol w="1355900"/>
              </a:tblGrid>
              <a:tr h="381000">
                <a:tc>
                  <a:txBody>
                    <a:bodyPr>
                      <a:noAutofit/>
                    </a:bodyPr>
                    <a:lstStyle/>
                    <a:p>
                      <a:pPr lvl="0">
                        <a:spcBef>
                          <a:spcPts val="0"/>
                        </a:spcBef>
                        <a:buNone/>
                      </a:pPr>
                      <a:r>
                        <a:rPr lang="zh-CN" sz="1800">
                          <a:solidFill>
                            <a:srgbClr val="F3F3F3"/>
                          </a:solidFill>
                        </a:rPr>
                        <a:t>Method Name</a:t>
                      </a:r>
                    </a:p>
                  </a:txBody>
                  <a:tcPr marT="91425" marB="91425" marR="91425" marL="91425"/>
                </a:tc>
                <a:tc>
                  <a:txBody>
                    <a:bodyPr>
                      <a:noAutofit/>
                    </a:bodyPr>
                    <a:lstStyle/>
                    <a:p>
                      <a:pPr lvl="0">
                        <a:spcBef>
                          <a:spcPts val="0"/>
                        </a:spcBef>
                        <a:buNone/>
                      </a:pPr>
                      <a:r>
                        <a:rPr lang="zh-CN" sz="1800">
                          <a:solidFill>
                            <a:srgbClr val="F3F3F3"/>
                          </a:solidFill>
                        </a:rPr>
                        <a:t>Method Has Parameter?</a:t>
                      </a:r>
                    </a:p>
                  </a:txBody>
                  <a:tcPr marT="91425" marB="91425" marR="91425" marL="91425"/>
                </a:tc>
                <a:tc>
                  <a:txBody>
                    <a:bodyPr>
                      <a:noAutofit/>
                    </a:bodyPr>
                    <a:lstStyle/>
                    <a:p>
                      <a:pPr lvl="0">
                        <a:spcBef>
                          <a:spcPts val="0"/>
                        </a:spcBef>
                        <a:buNone/>
                      </a:pPr>
                      <a:r>
                        <a:rPr lang="zh-CN" sz="1800">
                          <a:solidFill>
                            <a:srgbClr val="F3F3F3"/>
                          </a:solidFill>
                        </a:rPr>
                        <a:t>Return Value Type</a:t>
                      </a:r>
                    </a:p>
                  </a:txBody>
                  <a:tcPr marT="91425" marB="91425" marR="91425" marL="91425"/>
                </a:tc>
                <a:tc>
                  <a:txBody>
                    <a:bodyPr>
                      <a:noAutofit/>
                    </a:bodyPr>
                    <a:lstStyle/>
                    <a:p>
                      <a:pPr lvl="0">
                        <a:spcBef>
                          <a:spcPts val="0"/>
                        </a:spcBef>
                        <a:buNone/>
                      </a:pPr>
                      <a:r>
                        <a:rPr lang="zh-CN" sz="1800">
                          <a:solidFill>
                            <a:srgbClr val="F3F3F3"/>
                          </a:solidFill>
                        </a:rPr>
                        <a:t>Parameter Type</a:t>
                      </a:r>
                    </a:p>
                  </a:txBody>
                  <a:tcPr marT="91425" marB="91425" marR="91425" marL="91425"/>
                </a:tc>
                <a:tc>
                  <a:txBody>
                    <a:bodyPr>
                      <a:noAutofit/>
                    </a:bodyPr>
                    <a:lstStyle/>
                    <a:p>
                      <a:pPr lvl="0">
                        <a:spcBef>
                          <a:spcPts val="0"/>
                        </a:spcBef>
                        <a:buNone/>
                      </a:pPr>
                      <a:r>
                        <a:rPr lang="zh-CN" sz="1800">
                          <a:solidFill>
                            <a:srgbClr val="F3F3F3"/>
                          </a:solidFill>
                        </a:rPr>
                        <a:t>Parameter Is An Interface?</a:t>
                      </a:r>
                    </a:p>
                  </a:txBody>
                  <a:tcPr marT="91425" marB="91425" marR="91425" marL="91425"/>
                </a:tc>
                <a:tc>
                  <a:txBody>
                    <a:bodyPr>
                      <a:noAutofit/>
                    </a:bodyPr>
                    <a:lstStyle/>
                    <a:p>
                      <a:pPr lvl="0">
                        <a:spcBef>
                          <a:spcPts val="0"/>
                        </a:spcBef>
                        <a:buNone/>
                      </a:pPr>
                      <a:r>
                        <a:rPr lang="zh-CN" sz="1800">
                          <a:solidFill>
                            <a:srgbClr val="F3F3F3"/>
                          </a:solidFill>
                        </a:rPr>
                        <a:t>Method Modifiers</a:t>
                      </a:r>
                    </a:p>
                  </a:txBody>
                  <a:tcPr marT="91425" marB="91425" marR="91425" marL="91425"/>
                </a:tc>
              </a:tr>
              <a:tr h="381000">
                <a:tc>
                  <a:txBody>
                    <a:bodyPr>
                      <a:noAutofit/>
                    </a:bodyPr>
                    <a:lstStyle/>
                    <a:p>
                      <a:pPr lvl="0">
                        <a:spcBef>
                          <a:spcPts val="0"/>
                        </a:spcBef>
                        <a:buNone/>
                      </a:pPr>
                      <a:r>
                        <a:rPr lang="zh-CN" sz="1800">
                          <a:solidFill>
                            <a:srgbClr val="F3F3F3"/>
                          </a:solidFill>
                        </a:rPr>
                        <a:t>Class Modifiers</a:t>
                      </a:r>
                    </a:p>
                  </a:txBody>
                  <a:tcPr marT="91425" marB="91425" marR="91425" marL="91425"/>
                </a:tc>
                <a:tc>
                  <a:txBody>
                    <a:bodyPr>
                      <a:noAutofit/>
                    </a:bodyPr>
                    <a:lstStyle/>
                    <a:p>
                      <a:pPr lvl="0">
                        <a:spcBef>
                          <a:spcPts val="0"/>
                        </a:spcBef>
                        <a:buNone/>
                      </a:pPr>
                      <a:r>
                        <a:rPr lang="zh-CN" sz="1800">
                          <a:solidFill>
                            <a:srgbClr val="F3F3F3"/>
                          </a:solidFill>
                        </a:rPr>
                        <a:t>Class Name</a:t>
                      </a:r>
                    </a:p>
                  </a:txBody>
                  <a:tcPr marT="91425" marB="91425" marR="91425" marL="91425"/>
                </a:tc>
                <a:tc>
                  <a:txBody>
                    <a:bodyPr>
                      <a:noAutofit/>
                    </a:bodyPr>
                    <a:lstStyle/>
                    <a:p>
                      <a:pPr lvl="0">
                        <a:spcBef>
                          <a:spcPts val="0"/>
                        </a:spcBef>
                        <a:buNone/>
                      </a:pPr>
                      <a:r>
                        <a:rPr lang="zh-CN" sz="1800">
                          <a:solidFill>
                            <a:srgbClr val="F3F3F3"/>
                          </a:solidFill>
                        </a:rPr>
                        <a:t>Dataflow to Return</a:t>
                      </a:r>
                    </a:p>
                  </a:txBody>
                  <a:tcPr marT="91425" marB="91425" marR="91425" marL="91425"/>
                </a:tc>
                <a:tc>
                  <a:txBody>
                    <a:bodyPr>
                      <a:noAutofit/>
                    </a:bodyPr>
                    <a:lstStyle/>
                    <a:p>
                      <a:pPr lvl="0">
                        <a:spcBef>
                          <a:spcPts val="0"/>
                        </a:spcBef>
                        <a:buNone/>
                      </a:pPr>
                      <a:r>
                        <a:rPr lang="zh-CN" sz="1800">
                          <a:solidFill>
                            <a:srgbClr val="F3F3F3"/>
                          </a:solidFill>
                        </a:rPr>
                        <a:t>Dataflow to Sink</a:t>
                      </a:r>
                    </a:p>
                  </a:txBody>
                  <a:tcPr marT="91425" marB="91425" marR="91425" marL="91425"/>
                </a:tc>
                <a:tc>
                  <a:txBody>
                    <a:bodyPr>
                      <a:noAutofit/>
                    </a:bodyPr>
                    <a:lstStyle/>
                    <a:p>
                      <a:pPr lvl="0">
                        <a:spcBef>
                          <a:spcPts val="0"/>
                        </a:spcBef>
                        <a:buNone/>
                      </a:pPr>
                      <a:r>
                        <a:rPr lang="zh-CN" sz="1800">
                          <a:solidFill>
                            <a:srgbClr val="F3F3F3"/>
                          </a:solidFill>
                        </a:rPr>
                        <a:t>Data Flow to Abstract Sink</a:t>
                      </a:r>
                    </a:p>
                  </a:txBody>
                  <a:tcPr marT="91425" marB="91425" marR="91425" marL="91425"/>
                </a:tc>
                <a:tc>
                  <a:txBody>
                    <a:bodyPr>
                      <a:noAutofit/>
                    </a:bodyPr>
                    <a:lstStyle/>
                    <a:p>
                      <a:pPr lvl="0">
                        <a:spcBef>
                          <a:spcPts val="0"/>
                        </a:spcBef>
                        <a:buNone/>
                      </a:pPr>
                      <a:r>
                        <a:rPr lang="zh-CN" sz="1800">
                          <a:solidFill>
                            <a:srgbClr val="F3F3F3"/>
                          </a:solidFill>
                        </a:rPr>
                        <a:t>Required Permission</a:t>
                      </a:r>
                    </a:p>
                  </a:txBody>
                  <a:tcPr marT="91425" marB="91425" marR="91425" marL="91425"/>
                </a:tc>
              </a:tr>
            </a:tbl>
          </a:graphicData>
        </a:graphic>
      </p:graphicFrame>
      <p:pic>
        <p:nvPicPr>
          <p:cNvPr id="372" name="Shape 372"/>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x="0" y="0"/>
          <a:ext cx="0" cy="0"/>
          <a:chOff x="0" y="0"/>
          <a:chExt cx="0" cy="0"/>
        </a:xfrm>
      </p:grpSpPr>
      <p:sp>
        <p:nvSpPr>
          <p:cNvPr id="377" name="Shape 37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Learning Models and Methods</a:t>
            </a:r>
          </a:p>
        </p:txBody>
      </p:sp>
      <p:sp>
        <p:nvSpPr>
          <p:cNvPr id="378" name="Shape 37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zh-CN"/>
              <a:t>As a concrete classifier, we use </a:t>
            </a:r>
            <a:r>
              <a:rPr b="1" i="1" lang="zh-CN"/>
              <a:t>support vector machines</a:t>
            </a:r>
            <a:r>
              <a:rPr b="1" lang="zh-CN"/>
              <a:t> (SVM)</a:t>
            </a:r>
            <a:r>
              <a:rPr lang="zh-CN"/>
              <a:t>, a margin classifier, more precisely the SMO implementation in </a:t>
            </a:r>
            <a:r>
              <a:rPr b="1" lang="zh-CN"/>
              <a:t>Weka</a:t>
            </a:r>
            <a:r>
              <a:rPr lang="zh-CN"/>
              <a:t> with a linear kernel.</a:t>
            </a:r>
          </a:p>
          <a:p>
            <a:pPr lvl="0">
              <a:spcBef>
                <a:spcPts val="0"/>
              </a:spcBef>
              <a:buNone/>
            </a:pPr>
            <a:r>
              <a:rPr lang="zh-CN"/>
              <a:t>SMO is only capable of separating two classes. We solve the problem with a </a:t>
            </a:r>
            <a:r>
              <a:rPr b="1" lang="zh-CN">
                <a:solidFill>
                  <a:schemeClr val="lt2"/>
                </a:solidFill>
              </a:rPr>
              <a:t>one-against-all</a:t>
            </a:r>
            <a:r>
              <a:rPr lang="zh-CN"/>
              <a:t> classification.</a:t>
            </a:r>
          </a:p>
          <a:p>
            <a:pPr lvl="0">
              <a:spcBef>
                <a:spcPts val="0"/>
              </a:spcBef>
              <a:buNone/>
            </a:pPr>
            <a:r>
              <a:rPr lang="zh-CN"/>
              <a:t>In general, problems can be transformed into </a:t>
            </a:r>
            <a:r>
              <a:rPr b="1" lang="zh-CN">
                <a:solidFill>
                  <a:schemeClr val="lt2"/>
                </a:solidFill>
              </a:rPr>
              <a:t>higher-dimensional spaces</a:t>
            </a:r>
            <a:r>
              <a:rPr lang="zh-CN"/>
              <a:t> if the data is not linearly separable.</a:t>
            </a:r>
          </a:p>
        </p:txBody>
      </p:sp>
      <p:pic>
        <p:nvPicPr>
          <p:cNvPr id="379" name="Shape 379"/>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sp>
        <p:nvSpPr>
          <p:cNvPr id="384" name="Shape 38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Enhancements</a:t>
            </a:r>
          </a:p>
        </p:txBody>
      </p:sp>
      <p:sp>
        <p:nvSpPr>
          <p:cNvPr id="385" name="Shape 38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b="1" lang="zh-CN"/>
              <a:t>Implicit Annotations for Virtual Dispatch:</a:t>
            </a:r>
            <a:r>
              <a:rPr lang="zh-CN"/>
              <a:t> propagate method annotations up</a:t>
            </a:r>
          </a:p>
          <a:p>
            <a:pPr lvl="0">
              <a:spcBef>
                <a:spcPts val="0"/>
              </a:spcBef>
              <a:buNone/>
            </a:pPr>
            <a:r>
              <a:rPr lang="zh-CN"/>
              <a:t>Although based on Weka, however, they found that when annotating methods to obtain training data it would be beneficial to propagate method annotations up and down the class hierarchy in cases in which methods are inherited.</a:t>
            </a:r>
          </a:p>
          <a:p>
            <a:pPr lvl="0">
              <a:spcBef>
                <a:spcPts val="0"/>
              </a:spcBef>
              <a:buNone/>
            </a:pPr>
            <a:r>
              <a:rPr b="1" lang="zh-CN"/>
              <a:t>Prefiltering:</a:t>
            </a:r>
            <a:r>
              <a:rPr lang="zh-CN"/>
              <a:t> Reduce the # of methods</a:t>
            </a:r>
          </a:p>
          <a:p>
            <a:pPr lvl="0">
              <a:spcBef>
                <a:spcPts val="0"/>
              </a:spcBef>
              <a:buNone/>
            </a:pPr>
            <a:r>
              <a:rPr lang="zh-CN"/>
              <a:t>We also prune all private methods and all methods in private classes. This design choice is justified by the fact that apps can access such methods only through reflection.</a:t>
            </a:r>
          </a:p>
        </p:txBody>
      </p:sp>
      <p:pic>
        <p:nvPicPr>
          <p:cNvPr id="386" name="Shape 386"/>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Evaluation-1: Susi</a:t>
            </a:r>
          </a:p>
        </p:txBody>
      </p:sp>
      <p:sp>
        <p:nvSpPr>
          <p:cNvPr id="392" name="Shape 39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zh-CN"/>
              <a:t>Can SuSi effectively find sources and sinks with high accuracy?</a:t>
            </a:r>
          </a:p>
          <a:p>
            <a:pPr indent="0" lvl="0" marL="457200">
              <a:spcBef>
                <a:spcPts val="0"/>
              </a:spcBef>
              <a:buNone/>
            </a:pPr>
            <a:r>
              <a:rPr lang="zh-CN"/>
              <a:t>--Table 4 shows the ten-fold cross-validation results of applying our approach to the complete Android SDK of about 110,000 public methods.</a:t>
            </a:r>
          </a:p>
          <a:p>
            <a:pPr lvl="0">
              <a:spcBef>
                <a:spcPts val="0"/>
              </a:spcBef>
              <a:buNone/>
            </a:pPr>
            <a:r>
              <a:t/>
            </a:r>
            <a:endParaRPr/>
          </a:p>
        </p:txBody>
      </p:sp>
      <p:pic>
        <p:nvPicPr>
          <p:cNvPr id="393" name="Shape 393"/>
          <p:cNvPicPr preferRelativeResize="0"/>
          <p:nvPr/>
        </p:nvPicPr>
        <p:blipFill>
          <a:blip r:embed="rId3">
            <a:alphaModFix/>
          </a:blip>
          <a:stretch>
            <a:fillRect/>
          </a:stretch>
        </p:blipFill>
        <p:spPr>
          <a:xfrm>
            <a:off x="2415974" y="2614775"/>
            <a:ext cx="4312049" cy="1567199"/>
          </a:xfrm>
          <a:prstGeom prst="rect">
            <a:avLst/>
          </a:prstGeom>
          <a:noFill/>
          <a:ln>
            <a:noFill/>
          </a:ln>
        </p:spPr>
      </p:pic>
      <p:pic>
        <p:nvPicPr>
          <p:cNvPr id="394" name="Shape 394"/>
          <p:cNvPicPr preferRelativeResize="0"/>
          <p:nvPr/>
        </p:nvPicPr>
        <p:blipFill>
          <a:blip r:embed="rId4">
            <a:alphaModFix/>
          </a:blip>
          <a:stretch>
            <a:fillRect/>
          </a:stretch>
        </p:blipFill>
        <p:spPr>
          <a:xfrm>
            <a:off x="6606250" y="4681001"/>
            <a:ext cx="2466947" cy="29407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x="0" y="0"/>
          <a:ext cx="0" cy="0"/>
          <a:chOff x="0" y="0"/>
          <a:chExt cx="0" cy="0"/>
        </a:xfrm>
      </p:grpSpPr>
      <p:sp>
        <p:nvSpPr>
          <p:cNvPr id="399" name="Shape 39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Evaluation-1: Susi</a:t>
            </a:r>
          </a:p>
        </p:txBody>
      </p:sp>
      <p:sp>
        <p:nvSpPr>
          <p:cNvPr id="400" name="Shape 400"/>
          <p:cNvSpPr txBox="1"/>
          <p:nvPr>
            <p:ph idx="1" type="body"/>
          </p:nvPr>
        </p:nvSpPr>
        <p:spPr>
          <a:xfrm>
            <a:off x="311700" y="1152475"/>
            <a:ext cx="8520600" cy="901200"/>
          </a:xfrm>
          <a:prstGeom prst="rect">
            <a:avLst/>
          </a:prstGeom>
        </p:spPr>
        <p:txBody>
          <a:bodyPr anchorCtr="0" anchor="t" bIns="91425" lIns="91425" rIns="91425" tIns="91425">
            <a:noAutofit/>
          </a:bodyPr>
          <a:lstStyle/>
          <a:p>
            <a:pPr lvl="0">
              <a:spcBef>
                <a:spcPts val="0"/>
              </a:spcBef>
              <a:buNone/>
            </a:pPr>
            <a:r>
              <a:rPr lang="zh-CN"/>
              <a:t>The results of applying different learning models are listed in Table 5:</a:t>
            </a:r>
          </a:p>
          <a:p>
            <a:pPr lvl="0">
              <a:spcBef>
                <a:spcPts val="0"/>
              </a:spcBef>
              <a:buNone/>
            </a:pPr>
            <a:r>
              <a:rPr lang="zh-CN"/>
              <a:t>In Table 5, the weighted average precision for SMO, J48, and Naive Bayes, the most well-known representatives of their respective families of classifiers are compared.</a:t>
            </a:r>
          </a:p>
        </p:txBody>
      </p:sp>
      <p:pic>
        <p:nvPicPr>
          <p:cNvPr id="401" name="Shape 401"/>
          <p:cNvPicPr preferRelativeResize="0"/>
          <p:nvPr/>
        </p:nvPicPr>
        <p:blipFill>
          <a:blip r:embed="rId3">
            <a:alphaModFix/>
          </a:blip>
          <a:stretch>
            <a:fillRect/>
          </a:stretch>
        </p:blipFill>
        <p:spPr>
          <a:xfrm>
            <a:off x="382875" y="2836049"/>
            <a:ext cx="8378251" cy="1291645"/>
          </a:xfrm>
          <a:prstGeom prst="rect">
            <a:avLst/>
          </a:prstGeom>
          <a:noFill/>
          <a:ln>
            <a:noFill/>
          </a:ln>
        </p:spPr>
      </p:pic>
      <p:pic>
        <p:nvPicPr>
          <p:cNvPr id="402" name="Shape 402"/>
          <p:cNvPicPr preferRelativeResize="0"/>
          <p:nvPr/>
        </p:nvPicPr>
        <p:blipFill>
          <a:blip r:embed="rId4">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sp>
        <p:nvSpPr>
          <p:cNvPr id="407" name="Shape 40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Evaluation-2: Susi</a:t>
            </a:r>
          </a:p>
        </p:txBody>
      </p:sp>
      <p:sp>
        <p:nvSpPr>
          <p:cNvPr id="408" name="Shape 408"/>
          <p:cNvSpPr txBox="1"/>
          <p:nvPr>
            <p:ph idx="1" type="body"/>
          </p:nvPr>
        </p:nvSpPr>
        <p:spPr>
          <a:xfrm>
            <a:off x="311700" y="1076275"/>
            <a:ext cx="8520600" cy="572700"/>
          </a:xfrm>
          <a:prstGeom prst="rect">
            <a:avLst/>
          </a:prstGeom>
        </p:spPr>
        <p:txBody>
          <a:bodyPr anchorCtr="0" anchor="t" bIns="91425" lIns="91425" rIns="91425" tIns="91425">
            <a:noAutofit/>
          </a:bodyPr>
          <a:lstStyle/>
          <a:p>
            <a:pPr lvl="0">
              <a:spcBef>
                <a:spcPts val="0"/>
              </a:spcBef>
              <a:buNone/>
            </a:pPr>
            <a:r>
              <a:rPr lang="zh-CN" sz="2000"/>
              <a:t>Can SuSi categorize the found sources and sinks with high accuracy?</a:t>
            </a:r>
          </a:p>
        </p:txBody>
      </p:sp>
      <p:pic>
        <p:nvPicPr>
          <p:cNvPr id="409" name="Shape 409"/>
          <p:cNvPicPr preferRelativeResize="0"/>
          <p:nvPr/>
        </p:nvPicPr>
        <p:blipFill>
          <a:blip r:embed="rId3">
            <a:alphaModFix/>
          </a:blip>
          <a:stretch>
            <a:fillRect/>
          </a:stretch>
        </p:blipFill>
        <p:spPr>
          <a:xfrm>
            <a:off x="481125" y="1614100"/>
            <a:ext cx="3726500" cy="3204324"/>
          </a:xfrm>
          <a:prstGeom prst="rect">
            <a:avLst/>
          </a:prstGeom>
          <a:noFill/>
          <a:ln>
            <a:noFill/>
          </a:ln>
        </p:spPr>
      </p:pic>
      <p:pic>
        <p:nvPicPr>
          <p:cNvPr id="410" name="Shape 410"/>
          <p:cNvPicPr preferRelativeResize="0"/>
          <p:nvPr/>
        </p:nvPicPr>
        <p:blipFill>
          <a:blip r:embed="rId4">
            <a:alphaModFix/>
          </a:blip>
          <a:stretch>
            <a:fillRect/>
          </a:stretch>
        </p:blipFill>
        <p:spPr>
          <a:xfrm>
            <a:off x="4822150" y="1614100"/>
            <a:ext cx="3323007" cy="32043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Background: </a:t>
            </a:r>
            <a:r>
              <a:rPr lang="zh-CN">
                <a:solidFill>
                  <a:schemeClr val="lt2"/>
                </a:solidFill>
              </a:rPr>
              <a:t>Android Information Leakage</a:t>
            </a:r>
          </a:p>
        </p:txBody>
      </p:sp>
      <p:sp>
        <p:nvSpPr>
          <p:cNvPr id="89" name="Shape 89"/>
          <p:cNvSpPr txBox="1"/>
          <p:nvPr>
            <p:ph idx="1" type="body"/>
          </p:nvPr>
        </p:nvSpPr>
        <p:spPr>
          <a:xfrm>
            <a:off x="311700" y="3965550"/>
            <a:ext cx="8520600" cy="755700"/>
          </a:xfrm>
          <a:prstGeom prst="rect">
            <a:avLst/>
          </a:prstGeom>
        </p:spPr>
        <p:txBody>
          <a:bodyPr anchorCtr="0" anchor="t" bIns="91425" lIns="91425" rIns="91425" tIns="91425">
            <a:noAutofit/>
          </a:bodyPr>
          <a:lstStyle/>
          <a:p>
            <a:pPr lvl="0">
              <a:spcBef>
                <a:spcPts val="0"/>
              </a:spcBef>
              <a:spcAft>
                <a:spcPts val="0"/>
              </a:spcAft>
              <a:buNone/>
            </a:pPr>
            <a:r>
              <a:rPr lang="zh-CN"/>
              <a:t>Example malicious app which reads from copy/paste buffer - if user copies sensitive information, 3rd party app can access</a:t>
            </a:r>
          </a:p>
          <a:p>
            <a:pPr lvl="0">
              <a:spcBef>
                <a:spcPts val="0"/>
              </a:spcBef>
              <a:spcAft>
                <a:spcPts val="0"/>
              </a:spcAft>
              <a:buNone/>
            </a:pPr>
            <a:r>
              <a:t/>
            </a:r>
            <a:endParaRPr/>
          </a:p>
          <a:p>
            <a:pPr lvl="0">
              <a:spcBef>
                <a:spcPts val="0"/>
              </a:spcBef>
              <a:buNone/>
            </a:pPr>
            <a:r>
              <a:t/>
            </a:r>
            <a:endParaRPr/>
          </a:p>
        </p:txBody>
      </p:sp>
      <p:pic>
        <p:nvPicPr>
          <p:cNvPr id="90" name="Shape 90"/>
          <p:cNvPicPr preferRelativeResize="0"/>
          <p:nvPr/>
        </p:nvPicPr>
        <p:blipFill>
          <a:blip r:embed="rId3">
            <a:alphaModFix/>
          </a:blip>
          <a:stretch>
            <a:fillRect/>
          </a:stretch>
        </p:blipFill>
        <p:spPr>
          <a:xfrm>
            <a:off x="1724875" y="1017725"/>
            <a:ext cx="1942350" cy="2777074"/>
          </a:xfrm>
          <a:prstGeom prst="rect">
            <a:avLst/>
          </a:prstGeom>
          <a:noFill/>
          <a:ln>
            <a:noFill/>
          </a:ln>
        </p:spPr>
      </p:pic>
      <p:pic>
        <p:nvPicPr>
          <p:cNvPr id="91" name="Shape 91"/>
          <p:cNvPicPr preferRelativeResize="0"/>
          <p:nvPr/>
        </p:nvPicPr>
        <p:blipFill>
          <a:blip r:embed="rId4">
            <a:alphaModFix/>
          </a:blip>
          <a:stretch>
            <a:fillRect/>
          </a:stretch>
        </p:blipFill>
        <p:spPr>
          <a:xfrm>
            <a:off x="5054675" y="1017725"/>
            <a:ext cx="1906294" cy="27770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x="0" y="0"/>
          <a:ext cx="0" cy="0"/>
          <a:chOff x="0" y="0"/>
          <a:chExt cx="0" cy="0"/>
        </a:xfrm>
      </p:grpSpPr>
      <p:sp>
        <p:nvSpPr>
          <p:cNvPr id="415" name="Shape 41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Evaluation-3: Susi</a:t>
            </a:r>
          </a:p>
        </p:txBody>
      </p:sp>
      <p:sp>
        <p:nvSpPr>
          <p:cNvPr id="416" name="Shape 41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zh-CN" sz="2000"/>
              <a:t>How complete are the lists of sources of sinks distributed with existing Android analysis tools and how do they relate to SuSi’s outputs?</a:t>
            </a:r>
          </a:p>
          <a:p>
            <a:pPr indent="0" lvl="0" marL="457200" rtl="0">
              <a:spcBef>
                <a:spcPts val="0"/>
              </a:spcBef>
              <a:buNone/>
            </a:pPr>
            <a:r>
              <a:rPr lang="zh-CN" sz="2000"/>
              <a:t>--SCanDroid is available as an open-source tool. We extracted the source and sink specifications from the source code. The resulting list appears hand-picked and only contains a small fraction of SuSi’s.</a:t>
            </a:r>
          </a:p>
          <a:p>
            <a:pPr indent="0" lvl="0" marL="457200" rtl="0">
              <a:spcBef>
                <a:spcPts val="0"/>
              </a:spcBef>
              <a:buNone/>
            </a:pPr>
            <a:r>
              <a:rPr lang="zh-CN" sz="2000"/>
              <a:t>Fortify can be configured with rules for defining sources and sinks. The list contains about 100 Android sources and 35 Android sinks, all of which are also included in our results.</a:t>
            </a:r>
          </a:p>
        </p:txBody>
      </p:sp>
      <p:pic>
        <p:nvPicPr>
          <p:cNvPr id="417" name="Shape 417"/>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x="0" y="0"/>
          <a:ext cx="0" cy="0"/>
          <a:chOff x="0" y="0"/>
          <a:chExt cx="0" cy="0"/>
        </a:xfrm>
      </p:grpSpPr>
      <p:sp>
        <p:nvSpPr>
          <p:cNvPr id="422" name="Shape 42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Evaluation: Susi</a:t>
            </a:r>
          </a:p>
        </p:txBody>
      </p:sp>
      <p:pic>
        <p:nvPicPr>
          <p:cNvPr id="423" name="Shape 423"/>
          <p:cNvPicPr preferRelativeResize="0"/>
          <p:nvPr/>
        </p:nvPicPr>
        <p:blipFill>
          <a:blip r:embed="rId3">
            <a:alphaModFix/>
          </a:blip>
          <a:stretch>
            <a:fillRect/>
          </a:stretch>
        </p:blipFill>
        <p:spPr>
          <a:xfrm>
            <a:off x="584988" y="1017726"/>
            <a:ext cx="4024310" cy="3397050"/>
          </a:xfrm>
          <a:prstGeom prst="rect">
            <a:avLst/>
          </a:prstGeom>
          <a:noFill/>
          <a:ln>
            <a:noFill/>
          </a:ln>
        </p:spPr>
      </p:pic>
      <p:pic>
        <p:nvPicPr>
          <p:cNvPr id="424" name="Shape 424"/>
          <p:cNvPicPr preferRelativeResize="0"/>
          <p:nvPr/>
        </p:nvPicPr>
        <p:blipFill>
          <a:blip r:embed="rId4">
            <a:alphaModFix/>
          </a:blip>
          <a:stretch>
            <a:fillRect/>
          </a:stretch>
        </p:blipFill>
        <p:spPr>
          <a:xfrm>
            <a:off x="4918850" y="1017725"/>
            <a:ext cx="3541749" cy="3397049"/>
          </a:xfrm>
          <a:prstGeom prst="rect">
            <a:avLst/>
          </a:prstGeom>
          <a:noFill/>
          <a:ln>
            <a:noFill/>
          </a:ln>
        </p:spPr>
      </p:pic>
      <p:pic>
        <p:nvPicPr>
          <p:cNvPr id="425" name="Shape 425"/>
          <p:cNvPicPr preferRelativeResize="0"/>
          <p:nvPr/>
        </p:nvPicPr>
        <p:blipFill>
          <a:blip r:embed="rId5">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sp>
        <p:nvSpPr>
          <p:cNvPr id="430" name="Shape 43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Limitations: Susi</a:t>
            </a:r>
          </a:p>
        </p:txBody>
      </p:sp>
      <p:sp>
        <p:nvSpPr>
          <p:cNvPr id="431" name="Shape 43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zh-CN"/>
              <a:t>Applications can implement callback methods and receive data from the operating system through the </a:t>
            </a:r>
            <a:r>
              <a:rPr b="1" lang="zh-CN">
                <a:solidFill>
                  <a:schemeClr val="lt2"/>
                </a:solidFill>
              </a:rPr>
              <a:t>parameters</a:t>
            </a:r>
            <a:r>
              <a:rPr lang="zh-CN"/>
              <a:t> of these methods. SuSi cannot currently find such callbacks as, by our definition of sources, such callbacks are out of scope.</a:t>
            </a:r>
          </a:p>
          <a:p>
            <a:pPr lvl="0">
              <a:spcBef>
                <a:spcPts val="0"/>
              </a:spcBef>
              <a:buNone/>
            </a:pPr>
            <a:r>
              <a:rPr lang="zh-CN"/>
              <a:t>Example:</a:t>
            </a:r>
          </a:p>
          <a:p>
            <a:pPr lvl="0">
              <a:spcBef>
                <a:spcPts val="0"/>
              </a:spcBef>
              <a:buNone/>
            </a:pPr>
            <a:r>
              <a:rPr lang="zh-CN"/>
              <a:t>In an attempt to avoid detection, the app could however register the callback with onNmeaReceived instead of the well-known onLocation-Changed method and then parse the raw GPS data (the NMEA records). However, Both kinds of callbacks receive sensitive data as parameters.</a:t>
            </a:r>
          </a:p>
        </p:txBody>
      </p:sp>
      <p:pic>
        <p:nvPicPr>
          <p:cNvPr id="432" name="Shape 432"/>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6" name="Shape 436"/>
        <p:cNvGrpSpPr/>
        <p:nvPr/>
      </p:nvGrpSpPr>
      <p:grpSpPr>
        <a:xfrm>
          <a:off x="0" y="0"/>
          <a:ext cx="0" cy="0"/>
          <a:chOff x="0" y="0"/>
          <a:chExt cx="0" cy="0"/>
        </a:xfrm>
      </p:grpSpPr>
      <p:sp>
        <p:nvSpPr>
          <p:cNvPr id="437" name="Shape 43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solidFill>
                  <a:schemeClr val="lt2"/>
                </a:solidFill>
              </a:rPr>
              <a:t>Conclusion: Wrap up</a:t>
            </a:r>
          </a:p>
        </p:txBody>
      </p:sp>
      <p:sp>
        <p:nvSpPr>
          <p:cNvPr id="438" name="Shape 43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AutoNum type="arabicPeriod"/>
            </a:pPr>
            <a:r>
              <a:rPr lang="zh-CN"/>
              <a:t>There are bunch of Static Taint Analysis Tools available, but with certain limitations.</a:t>
            </a:r>
          </a:p>
          <a:p>
            <a:pPr indent="-228600" lvl="0" marL="457200" rtl="0">
              <a:spcBef>
                <a:spcPts val="0"/>
              </a:spcBef>
              <a:buAutoNum type="arabicPeriod"/>
            </a:pPr>
            <a:r>
              <a:rPr lang="zh-CN"/>
              <a:t>FlowDroid provides a solution for leakage detection specifically for Android.</a:t>
            </a:r>
          </a:p>
          <a:p>
            <a:pPr indent="-228600" lvl="0" marL="457200" rtl="0">
              <a:spcBef>
                <a:spcPts val="0"/>
              </a:spcBef>
              <a:buAutoNum type="arabicPeriod"/>
            </a:pPr>
            <a:r>
              <a:rPr lang="zh-CN"/>
              <a:t>FlowDroid’s highlights are located at “Higher Precision”, with the improvements in sensitivity and better modelling for App Life Cycle.</a:t>
            </a:r>
          </a:p>
          <a:p>
            <a:pPr indent="-228600" lvl="0" marL="457200" rtl="0">
              <a:spcBef>
                <a:spcPts val="0"/>
              </a:spcBef>
              <a:buAutoNum type="arabicPeriod"/>
            </a:pPr>
            <a:r>
              <a:rPr lang="zh-CN"/>
              <a:t>Susi is an analyzing tool that merges Taint Analysis and Machine Learning Categorization approaches.</a:t>
            </a:r>
          </a:p>
          <a:p>
            <a:pPr indent="-228600" lvl="0" marL="457200">
              <a:spcBef>
                <a:spcPts val="0"/>
              </a:spcBef>
              <a:buAutoNum type="arabicPeriod"/>
            </a:pPr>
            <a:r>
              <a:rPr lang="zh-CN"/>
              <a:t>FlowDroid detects potential leakages, Susi further analyzes the results.</a:t>
            </a:r>
          </a:p>
        </p:txBody>
      </p:sp>
      <p:pic>
        <p:nvPicPr>
          <p:cNvPr id="439" name="Shape 439"/>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x="0" y="0"/>
          <a:ext cx="0" cy="0"/>
          <a:chOff x="0" y="0"/>
          <a:chExt cx="0" cy="0"/>
        </a:xfrm>
      </p:grpSpPr>
      <p:sp>
        <p:nvSpPr>
          <p:cNvPr id="444" name="Shape 44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Related Works</a:t>
            </a:r>
          </a:p>
        </p:txBody>
      </p:sp>
      <p:sp>
        <p:nvSpPr>
          <p:cNvPr id="445" name="Shape 44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zh-CN" sz="1200"/>
              <a:t>[1]</a:t>
            </a:r>
            <a:r>
              <a:rPr lang="zh-CN" sz="1200">
                <a:solidFill>
                  <a:srgbClr val="D9D9D9"/>
                </a:solidFill>
              </a:rPr>
              <a:t> Arzt, S., Rasthofer, S., Fritz, C., Bodden, E., Bartel, A., Klein, J., ... &amp; McDaniel, P. (2014). </a:t>
            </a:r>
            <a:r>
              <a:rPr i="1" lang="zh-CN" sz="1200">
                <a:solidFill>
                  <a:srgbClr val="D9D9D9"/>
                </a:solidFill>
              </a:rPr>
              <a:t>Flowdroid: Precise context, flow, field, object-sensitive and lifecycle-aware taint analysis for android apps</a:t>
            </a:r>
            <a:r>
              <a:rPr lang="zh-CN" sz="1200">
                <a:solidFill>
                  <a:srgbClr val="D9D9D9"/>
                </a:solidFill>
              </a:rPr>
              <a:t>. ACM SIGPLAN Notices, 49(6), 259-269.</a:t>
            </a:r>
          </a:p>
          <a:p>
            <a:pPr lvl="0" rtl="0">
              <a:spcBef>
                <a:spcPts val="0"/>
              </a:spcBef>
              <a:buNone/>
            </a:pPr>
            <a:r>
              <a:rPr lang="zh-CN" sz="1200"/>
              <a:t>[2</a:t>
            </a:r>
            <a:r>
              <a:rPr lang="zh-CN" sz="1200">
                <a:solidFill>
                  <a:srgbClr val="D9D9D9"/>
                </a:solidFill>
              </a:rPr>
              <a:t>] </a:t>
            </a:r>
            <a:r>
              <a:rPr lang="zh-CN" sz="1200">
                <a:solidFill>
                  <a:srgbClr val="D9D9D9"/>
                </a:solidFill>
                <a:latin typeface="Arial"/>
                <a:ea typeface="Arial"/>
                <a:cs typeface="Arial"/>
                <a:sym typeface="Arial"/>
              </a:rPr>
              <a:t>Arzt, S., Rasthofer, S., &amp; Bodden, E. (2013). Susi: A tool for the fully automated classification and categorization of android sources and sinks. </a:t>
            </a:r>
            <a:r>
              <a:rPr i="1" lang="zh-CN" sz="1200">
                <a:solidFill>
                  <a:srgbClr val="D9D9D9"/>
                </a:solidFill>
                <a:latin typeface="Arial"/>
                <a:ea typeface="Arial"/>
                <a:cs typeface="Arial"/>
                <a:sym typeface="Arial"/>
              </a:rPr>
              <a:t>University of Darmstadt, Tech. Rep. TUDCS-2013-0114</a:t>
            </a:r>
            <a:r>
              <a:rPr lang="zh-CN" sz="1200">
                <a:solidFill>
                  <a:srgbClr val="D9D9D9"/>
                </a:solidFill>
                <a:latin typeface="Arial"/>
                <a:ea typeface="Arial"/>
                <a:cs typeface="Arial"/>
                <a:sym typeface="Arial"/>
              </a:rPr>
              <a:t>.</a:t>
            </a:r>
          </a:p>
          <a:p>
            <a:pPr lvl="0" rtl="0">
              <a:spcBef>
                <a:spcPts val="0"/>
              </a:spcBef>
              <a:buNone/>
            </a:pPr>
            <a:r>
              <a:rPr lang="zh-CN" sz="1200"/>
              <a:t>[3] IBM Rational AppScan, Apr. 2013. </a:t>
            </a:r>
            <a:r>
              <a:rPr lang="zh-CN" sz="1200" u="sng">
                <a:solidFill>
                  <a:schemeClr val="hlink"/>
                </a:solidFill>
                <a:hlinkClick r:id="rId3"/>
              </a:rPr>
              <a:t>http://www-01.ibm.com/software/de/rational/appscan/</a:t>
            </a:r>
            <a:r>
              <a:rPr lang="zh-CN" sz="1200"/>
              <a:t>.</a:t>
            </a:r>
          </a:p>
          <a:p>
            <a:pPr lvl="0" rtl="0">
              <a:spcBef>
                <a:spcPts val="0"/>
              </a:spcBef>
              <a:buNone/>
            </a:pPr>
            <a:r>
              <a:rPr lang="zh-CN" sz="1200"/>
              <a:t>[4] Fortify 360 Source Code Analyzer (SCA), Apr. 2013. </a:t>
            </a:r>
            <a:r>
              <a:rPr lang="zh-CN" sz="1200" u="sng">
                <a:solidFill>
                  <a:schemeClr val="hlink"/>
                </a:solidFill>
                <a:hlinkClick r:id="rId4"/>
              </a:rPr>
              <a:t>http://www8.hp.com/us/en/software-solutions/software</a:t>
            </a:r>
            <a:r>
              <a:rPr lang="zh-CN" sz="1200"/>
              <a:t>.html?compURI=1214365#.UW6CVKuAtfQ.</a:t>
            </a:r>
          </a:p>
          <a:p>
            <a:pPr lvl="0" rtl="0">
              <a:spcBef>
                <a:spcPts val="0"/>
              </a:spcBef>
              <a:buNone/>
            </a:pPr>
            <a:r>
              <a:rPr lang="zh-CN" sz="1200"/>
              <a:t>[5] INFOSEC Institute, </a:t>
            </a:r>
            <a:r>
              <a:rPr i="1" lang="zh-CN" sz="1200"/>
              <a:t>Exploiting Unintended Data Leakage (Side Channel Data Leakage)</a:t>
            </a:r>
            <a:r>
              <a:rPr lang="zh-CN" sz="1200"/>
              <a:t>, </a:t>
            </a:r>
            <a:r>
              <a:rPr lang="zh-CN" sz="1200" u="sng">
                <a:solidFill>
                  <a:schemeClr val="hlink"/>
                </a:solidFill>
                <a:hlinkClick r:id="rId5"/>
              </a:rPr>
              <a:t>http://resources.infosecinstitute.com/android-hacking-security-part-4-exploiting-unintended-data-leakage-side-channel-data-leakage/</a:t>
            </a:r>
          </a:p>
          <a:p>
            <a:pPr lvl="0" rtl="0">
              <a:spcBef>
                <a:spcPts val="0"/>
              </a:spcBef>
              <a:buNone/>
            </a:pPr>
            <a:r>
              <a:rPr lang="zh-CN" sz="1200"/>
              <a:t>[6] Fritz, C. (2013). </a:t>
            </a:r>
            <a:r>
              <a:rPr i="1" lang="zh-CN" sz="1200"/>
              <a:t>Flowdroid: A precise and scalable data flow analysis for android</a:t>
            </a:r>
            <a:r>
              <a:rPr lang="zh-CN" sz="1200"/>
              <a:t> (Doctoral dissertation).</a:t>
            </a:r>
          </a:p>
          <a:p>
            <a:pPr lvl="0" rtl="0">
              <a:spcBef>
                <a:spcPts val="0"/>
              </a:spcBef>
              <a:buNone/>
            </a:pPr>
            <a:r>
              <a:t/>
            </a:r>
            <a:endParaRPr/>
          </a:p>
        </p:txBody>
      </p:sp>
      <p:pic>
        <p:nvPicPr>
          <p:cNvPr id="446" name="Shape 446"/>
          <p:cNvPicPr preferRelativeResize="0"/>
          <p:nvPr/>
        </p:nvPicPr>
        <p:blipFill>
          <a:blip r:embed="rId6">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sp>
        <p:nvSpPr>
          <p:cNvPr id="451" name="Shape 45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0"/>
              </a:spcBef>
              <a:buNone/>
            </a:pPr>
            <a:r>
              <a:rPr lang="zh-CN" sz="3600"/>
              <a:t>Questions?</a:t>
            </a:r>
          </a:p>
        </p:txBody>
      </p:sp>
      <p:pic>
        <p:nvPicPr>
          <p:cNvPr descr="Northwestern_horizontal_white_micro.png" id="452" name="Shape 452"/>
          <p:cNvPicPr preferRelativeResize="0"/>
          <p:nvPr/>
        </p:nvPicPr>
        <p:blipFill>
          <a:blip r:embed="rId3">
            <a:alphaModFix/>
          </a:blip>
          <a:stretch>
            <a:fillRect/>
          </a:stretch>
        </p:blipFill>
        <p:spPr>
          <a:xfrm>
            <a:off x="6624674" y="4587199"/>
            <a:ext cx="2266350" cy="278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Background: </a:t>
            </a:r>
            <a:r>
              <a:rPr lang="zh-CN">
                <a:solidFill>
                  <a:schemeClr val="lt2"/>
                </a:solidFill>
              </a:rPr>
              <a:t>Static Analysis</a:t>
            </a:r>
          </a:p>
          <a:p>
            <a:pPr lvl="0">
              <a:spcBef>
                <a:spcPts val="0"/>
              </a:spcBef>
              <a:buNone/>
            </a:pPr>
            <a:r>
              <a:t/>
            </a:r>
            <a:endParaRPr/>
          </a:p>
        </p:txBody>
      </p:sp>
      <p:sp>
        <p:nvSpPr>
          <p:cNvPr id="97" name="Shape 9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b="1" lang="zh-CN"/>
              <a:t>Static analysis</a:t>
            </a:r>
            <a:r>
              <a:rPr lang="zh-CN"/>
              <a:t> inspects the program code to derive information about the program’s behavior at runtime. </a:t>
            </a:r>
          </a:p>
          <a:p>
            <a:pPr indent="-228600" lvl="0" marL="457200" rtl="0">
              <a:spcBef>
                <a:spcPts val="0"/>
              </a:spcBef>
              <a:buChar char="-"/>
            </a:pPr>
            <a:r>
              <a:rPr lang="zh-CN"/>
              <a:t>Abstracts from concrete program runs</a:t>
            </a:r>
          </a:p>
          <a:p>
            <a:pPr indent="-228600" lvl="0" marL="457200" rtl="0">
              <a:spcBef>
                <a:spcPts val="0"/>
              </a:spcBef>
              <a:buChar char="-"/>
            </a:pPr>
            <a:r>
              <a:rPr lang="zh-CN"/>
              <a:t>Makes conservative assumptions about all possibilities</a:t>
            </a:r>
          </a:p>
          <a:p>
            <a:pPr lvl="0" rtl="0">
              <a:spcBef>
                <a:spcPts val="0"/>
              </a:spcBef>
              <a:buNone/>
            </a:pPr>
            <a:r>
              <a:rPr lang="zh-CN"/>
              <a:t>Static analysis can check for programming errors and security flaws, and is also included in modern compilers for optimization purposes.</a:t>
            </a:r>
          </a:p>
          <a:p>
            <a:pPr lvl="0">
              <a:spcBef>
                <a:spcPts val="0"/>
              </a:spcBef>
              <a:buNone/>
            </a:pPr>
            <a:r>
              <a:rPr lang="zh-CN"/>
              <a:t>In general, two different approaches to static analysis: </a:t>
            </a:r>
            <a:r>
              <a:rPr b="1" lang="zh-CN">
                <a:solidFill>
                  <a:srgbClr val="D9D9D9"/>
                </a:solidFill>
              </a:rPr>
              <a:t>type systems</a:t>
            </a:r>
            <a:r>
              <a:rPr lang="zh-CN"/>
              <a:t> and </a:t>
            </a:r>
            <a:r>
              <a:rPr b="1" lang="zh-CN">
                <a:solidFill>
                  <a:srgbClr val="D9D9D9"/>
                </a:solidFill>
              </a:rPr>
              <a:t>data-flow based approaches</a:t>
            </a:r>
            <a:r>
              <a:rPr lang="zh-CN"/>
              <a: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Background: </a:t>
            </a:r>
            <a:r>
              <a:rPr lang="zh-CN">
                <a:solidFill>
                  <a:schemeClr val="lt2"/>
                </a:solidFill>
              </a:rPr>
              <a:t>Taint Analysis</a:t>
            </a:r>
          </a:p>
        </p:txBody>
      </p:sp>
      <p:sp>
        <p:nvSpPr>
          <p:cNvPr id="103" name="Shape 10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zh-CN"/>
              <a:t>A </a:t>
            </a:r>
            <a:r>
              <a:rPr b="1" lang="zh-CN">
                <a:solidFill>
                  <a:schemeClr val="lt2"/>
                </a:solidFill>
              </a:rPr>
              <a:t>taint analysis</a:t>
            </a:r>
            <a:r>
              <a:rPr lang="zh-CN"/>
              <a:t> is a special type of </a:t>
            </a:r>
            <a:r>
              <a:rPr b="1" lang="zh-CN">
                <a:solidFill>
                  <a:schemeClr val="lt2"/>
                </a:solidFill>
              </a:rPr>
              <a:t>data flow analysis</a:t>
            </a:r>
            <a:r>
              <a:rPr lang="zh-CN"/>
              <a:t>. It follows a sensitive “tainted” object from source to sink, tracking tainted relevant data along the way.</a:t>
            </a:r>
          </a:p>
          <a:p>
            <a:pPr lvl="0">
              <a:spcBef>
                <a:spcPts val="0"/>
              </a:spcBef>
              <a:buNone/>
            </a:pPr>
            <a:r>
              <a:rPr lang="zh-CN"/>
              <a:t>This allows us to track the influence of a tainted object along a program execution.</a:t>
            </a:r>
          </a:p>
          <a:p>
            <a:pPr indent="-228600" lvl="0" marL="457200">
              <a:spcBef>
                <a:spcPts val="0"/>
              </a:spcBef>
            </a:pPr>
            <a:r>
              <a:rPr lang="zh-CN"/>
              <a:t>Can be used to find </a:t>
            </a:r>
            <a:r>
              <a:rPr b="1" lang="zh-CN"/>
              <a:t>information leakage</a:t>
            </a:r>
            <a:r>
              <a:rPr lang="zh-CN"/>
              <a:t> and </a:t>
            </a:r>
            <a:r>
              <a:rPr b="1" lang="zh-CN"/>
              <a:t>program vulnerabilities</a:t>
            </a:r>
          </a:p>
          <a:p>
            <a:pPr lvl="0">
              <a:spcBef>
                <a:spcPts val="0"/>
              </a:spcBef>
              <a:buNone/>
            </a:pPr>
            <a:r>
              <a:t/>
            </a:r>
            <a:endParaRPr>
              <a:solidFill>
                <a:srgbClr val="D9D9D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sz="2400"/>
              <a:t>FlowDroid: Precise Context, Flow, Field, Object-sensitive and Lifecycle-aware Taint Analysis for Android Apps, </a:t>
            </a:r>
            <a:r>
              <a:rPr i="1" lang="zh-CN" sz="2400"/>
              <a:t>S. Arzt et.al</a:t>
            </a:r>
          </a:p>
        </p:txBody>
      </p:sp>
      <p:sp>
        <p:nvSpPr>
          <p:cNvPr id="109" name="Shape 109"/>
          <p:cNvSpPr txBox="1"/>
          <p:nvPr>
            <p:ph idx="1" type="body"/>
          </p:nvPr>
        </p:nvSpPr>
        <p:spPr>
          <a:xfrm>
            <a:off x="311700" y="1362325"/>
            <a:ext cx="8520600" cy="3206700"/>
          </a:xfrm>
          <a:prstGeom prst="rect">
            <a:avLst/>
          </a:prstGeom>
        </p:spPr>
        <p:txBody>
          <a:bodyPr anchorCtr="0" anchor="t" bIns="91425" lIns="91425" rIns="91425" tIns="91425">
            <a:noAutofit/>
          </a:bodyPr>
          <a:lstStyle/>
          <a:p>
            <a:pPr indent="-228600" lvl="0" marL="457200" rtl="0">
              <a:spcBef>
                <a:spcPts val="0"/>
              </a:spcBef>
            </a:pPr>
            <a:r>
              <a:rPr b="1" lang="zh-CN">
                <a:solidFill>
                  <a:schemeClr val="lt2"/>
                </a:solidFill>
              </a:rPr>
              <a:t>FlowDroid</a:t>
            </a:r>
            <a:r>
              <a:rPr b="1" lang="zh-CN">
                <a:solidFill>
                  <a:srgbClr val="D9D9D9"/>
                </a:solidFill>
              </a:rPr>
              <a:t>: </a:t>
            </a:r>
            <a:r>
              <a:rPr lang="zh-CN">
                <a:solidFill>
                  <a:srgbClr val="D9D9D9"/>
                </a:solidFill>
              </a:rPr>
              <a:t>the </a:t>
            </a:r>
            <a:r>
              <a:rPr lang="zh-CN"/>
              <a:t>first </a:t>
            </a:r>
            <a:r>
              <a:rPr lang="zh-CN"/>
              <a:t>fully context, field, object and flow sensitive taint analysis for Android which considers the Android application lifecycle and UI widgets, and which features a novel, particularly precise variant of an on-demand alias analysis</a:t>
            </a:r>
          </a:p>
          <a:p>
            <a:pPr indent="-228600" lvl="0" marL="457200" rtl="0">
              <a:spcBef>
                <a:spcPts val="0"/>
              </a:spcBef>
            </a:pPr>
            <a:r>
              <a:rPr b="1" lang="zh-CN">
                <a:solidFill>
                  <a:schemeClr val="lt2"/>
                </a:solidFill>
              </a:rPr>
              <a:t>DroidBench</a:t>
            </a:r>
            <a:r>
              <a:rPr b="1" lang="zh-CN">
                <a:solidFill>
                  <a:srgbClr val="D9D9D9"/>
                </a:solidFill>
              </a:rPr>
              <a:t>: </a:t>
            </a:r>
            <a:r>
              <a:rPr lang="zh-CN"/>
              <a:t> a novel, open and comprehensive micro benchmark suite for Android flow analyses</a:t>
            </a:r>
          </a:p>
          <a:p>
            <a:pPr indent="-228600" lvl="0" marL="457200" rtl="0">
              <a:spcBef>
                <a:spcPts val="0"/>
              </a:spcBef>
            </a:pPr>
            <a:r>
              <a:rPr lang="zh-CN"/>
              <a:t>Experiments confirming precision and recall of FlowDroid</a:t>
            </a:r>
          </a:p>
          <a:p>
            <a:pPr indent="-228600" lvl="0" marL="457200">
              <a:spcBef>
                <a:spcPts val="0"/>
              </a:spcBef>
            </a:pPr>
            <a:r>
              <a:rPr lang="zh-CN"/>
              <a:t>Experiments applying FlowDroid to 500 Google Play apps, 1000 VirusShare project malware apps.</a:t>
            </a:r>
          </a:p>
        </p:txBody>
      </p:sp>
      <p:pic>
        <p:nvPicPr>
          <p:cNvPr id="110" name="Shape 110"/>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zh-CN"/>
              <a:t>Main Idea: </a:t>
            </a:r>
            <a:r>
              <a:rPr lang="zh-CN">
                <a:solidFill>
                  <a:schemeClr val="lt2"/>
                </a:solidFill>
              </a:rPr>
              <a:t>FlowDroid</a:t>
            </a:r>
          </a:p>
        </p:txBody>
      </p:sp>
      <p:sp>
        <p:nvSpPr>
          <p:cNvPr id="116" name="Shape 11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nSpc>
                <a:spcPct val="100000"/>
              </a:lnSpc>
              <a:spcBef>
                <a:spcPts val="0"/>
              </a:spcBef>
              <a:buNone/>
            </a:pPr>
            <a:r>
              <a:rPr b="1" lang="zh-CN"/>
              <a:t>What is FlowDroid? </a:t>
            </a:r>
          </a:p>
          <a:p>
            <a:pPr indent="-228600" lvl="0" marL="457200">
              <a:lnSpc>
                <a:spcPct val="100000"/>
              </a:lnSpc>
              <a:spcBef>
                <a:spcPts val="0"/>
              </a:spcBef>
            </a:pPr>
            <a:r>
              <a:rPr lang="zh-CN"/>
              <a:t>A precise static taint analysis tool for Android applications</a:t>
            </a:r>
          </a:p>
          <a:p>
            <a:pPr lvl="0">
              <a:lnSpc>
                <a:spcPct val="100000"/>
              </a:lnSpc>
              <a:spcBef>
                <a:spcPts val="0"/>
              </a:spcBef>
              <a:buNone/>
            </a:pPr>
            <a:r>
              <a:rPr b="1" lang="zh-CN"/>
              <a:t>What does it do? </a:t>
            </a:r>
          </a:p>
          <a:p>
            <a:pPr indent="-228600" lvl="0" marL="457200">
              <a:lnSpc>
                <a:spcPct val="100000"/>
              </a:lnSpc>
              <a:spcBef>
                <a:spcPts val="0"/>
              </a:spcBef>
            </a:pPr>
            <a:r>
              <a:rPr lang="zh-CN"/>
              <a:t>Analyzes the apps’ bytecode and configuration files to find potential privacy leaks</a:t>
            </a:r>
          </a:p>
          <a:p>
            <a:pPr lvl="0">
              <a:lnSpc>
                <a:spcPct val="100000"/>
              </a:lnSpc>
              <a:spcBef>
                <a:spcPts val="0"/>
              </a:spcBef>
              <a:buNone/>
            </a:pPr>
            <a:r>
              <a:rPr b="1" lang="zh-CN"/>
              <a:t>Why FlowDroid?</a:t>
            </a:r>
          </a:p>
          <a:p>
            <a:pPr indent="-228600" lvl="0" marL="457200">
              <a:lnSpc>
                <a:spcPct val="100000"/>
              </a:lnSpc>
              <a:spcBef>
                <a:spcPts val="0"/>
              </a:spcBef>
            </a:pPr>
            <a:r>
              <a:rPr lang="zh-CN"/>
              <a:t>It maximizes precision in flow/leakage analysis</a:t>
            </a:r>
          </a:p>
          <a:p>
            <a:pPr lvl="0">
              <a:spcBef>
                <a:spcPts val="0"/>
              </a:spcBef>
              <a:buNone/>
            </a:pPr>
            <a:r>
              <a:t/>
            </a:r>
            <a:endParaRPr/>
          </a:p>
          <a:p>
            <a:pPr lvl="0">
              <a:spcBef>
                <a:spcPts val="0"/>
              </a:spcBef>
              <a:buNone/>
            </a:pPr>
            <a:r>
              <a:t/>
            </a:r>
            <a:endParaRPr/>
          </a:p>
          <a:p>
            <a:pPr lvl="0">
              <a:spcBef>
                <a:spcPts val="0"/>
              </a:spcBef>
              <a:buNone/>
            </a:pPr>
            <a:r>
              <a:t/>
            </a:r>
            <a:endParaRPr/>
          </a:p>
        </p:txBody>
      </p:sp>
      <p:pic>
        <p:nvPicPr>
          <p:cNvPr id="117" name="Shape 117"/>
          <p:cNvPicPr preferRelativeResize="0"/>
          <p:nvPr/>
        </p:nvPicPr>
        <p:blipFill>
          <a:blip r:embed="rId3">
            <a:alphaModFix/>
          </a:blip>
          <a:stretch>
            <a:fillRect/>
          </a:stretch>
        </p:blipFill>
        <p:spPr>
          <a:xfrm>
            <a:off x="6606250" y="4604801"/>
            <a:ext cx="2466947" cy="2940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