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9" r:id="rId3"/>
    <p:sldId id="260" r:id="rId4"/>
    <p:sldId id="258" r:id="rId5"/>
    <p:sldId id="261" r:id="rId6"/>
    <p:sldId id="265" r:id="rId7"/>
    <p:sldId id="266" r:id="rId8"/>
    <p:sldId id="296" r:id="rId9"/>
    <p:sldId id="257" r:id="rId10"/>
    <p:sldId id="267" r:id="rId11"/>
    <p:sldId id="271" r:id="rId12"/>
    <p:sldId id="275" r:id="rId13"/>
    <p:sldId id="274" r:id="rId14"/>
    <p:sldId id="311" r:id="rId15"/>
    <p:sldId id="276" r:id="rId16"/>
    <p:sldId id="313" r:id="rId17"/>
    <p:sldId id="277" r:id="rId18"/>
    <p:sldId id="312" r:id="rId19"/>
    <p:sldId id="278" r:id="rId20"/>
    <p:sldId id="282" r:id="rId21"/>
    <p:sldId id="279" r:id="rId22"/>
    <p:sldId id="280" r:id="rId23"/>
    <p:sldId id="281" r:id="rId24"/>
    <p:sldId id="269" r:id="rId25"/>
    <p:sldId id="273" r:id="rId26"/>
    <p:sldId id="290" r:id="rId27"/>
    <p:sldId id="306" r:id="rId28"/>
    <p:sldId id="310" r:id="rId29"/>
    <p:sldId id="291" r:id="rId30"/>
    <p:sldId id="292" r:id="rId31"/>
    <p:sldId id="293" r:id="rId32"/>
    <p:sldId id="294" r:id="rId33"/>
    <p:sldId id="297" r:id="rId34"/>
    <p:sldId id="298" r:id="rId35"/>
    <p:sldId id="299" r:id="rId36"/>
    <p:sldId id="300" r:id="rId37"/>
    <p:sldId id="301" r:id="rId38"/>
    <p:sldId id="302" r:id="rId39"/>
    <p:sldId id="305" r:id="rId40"/>
    <p:sldId id="262" r:id="rId41"/>
    <p:sldId id="263" r:id="rId42"/>
    <p:sldId id="264" r:id="rId43"/>
    <p:sldId id="295" r:id="rId44"/>
    <p:sldId id="309" r:id="rId45"/>
    <p:sldId id="307" r:id="rId46"/>
    <p:sldId id="30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0" autoAdjust="0"/>
    <p:restoredTop sz="89169" autoAdjust="0"/>
  </p:normalViewPr>
  <p:slideViewPr>
    <p:cSldViewPr>
      <p:cViewPr varScale="1">
        <p:scale>
          <a:sx n="91" d="100"/>
          <a:sy n="91" d="100"/>
        </p:scale>
        <p:origin x="-12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0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9072F-C0AD-4D8D-9301-33F87E20F043}" type="datetimeFigureOut">
              <a:rPr lang="en-US" smtClean="0"/>
              <a:t>5/23/2014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2359C-F76E-4FC6-BD7E-48EAFD229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7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my pleasure to have you guys attending</a:t>
            </a:r>
            <a:r>
              <a:rPr lang="en-US" baseline="0" dirty="0" smtClean="0"/>
              <a:t> my thesis proposal defense…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15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76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Manage multi-dimensional</a:t>
            </a:r>
            <a:r>
              <a:rPr lang="en-US" baseline="0" dirty="0" smtClean="0"/>
              <a:t> complexity with permission filters and the filter logic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86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1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Parallel and pipeline represent two end of the spectrum.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99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Avoid duplication</a:t>
            </a:r>
            <a:r>
              <a:rPr lang="en-US" baseline="0" dirty="0" smtClean="0"/>
              <a:t> in developing software 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70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reminder, the 2ed</a:t>
            </a:r>
            <a:r>
              <a:rPr lang="en-US" baseline="0" dirty="0" smtClean="0"/>
              <a:t> direction is to add security features to the parallel paradigm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91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Original idea, separate</a:t>
            </a:r>
            <a:r>
              <a:rPr lang="en-US" baseline="0" dirty="0" smtClean="0"/>
              <a:t> CP and DP, so new ideas deployed</a:t>
            </a:r>
          </a:p>
          <a:p>
            <a:r>
              <a:rPr lang="en-US" baseline="0" dirty="0" smtClean="0"/>
              <a:t>Nowadays, people realize software </a:t>
            </a:r>
            <a:r>
              <a:rPr lang="en-US" baseline="0" dirty="0" err="1" smtClean="0"/>
              <a:t>dataplane</a:t>
            </a:r>
            <a:r>
              <a:rPr lang="en-US" baseline="0" dirty="0" smtClean="0"/>
              <a:t> is a good idea on the edge of the network</a:t>
            </a:r>
          </a:p>
          <a:p>
            <a:r>
              <a:rPr lang="en-US" baseline="0" dirty="0" smtClean="0"/>
              <a:t>Performance latency, throughput, scalability</a:t>
            </a:r>
          </a:p>
          <a:p>
            <a:r>
              <a:rPr lang="en-US" baseline="0" dirty="0" smtClean="0"/>
              <a:t>Large body of system papers on performance</a:t>
            </a:r>
          </a:p>
          <a:p>
            <a:r>
              <a:rPr lang="en-US" baseline="0" dirty="0" smtClean="0"/>
              <a:t>Limited works on security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9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Today’s view</a:t>
            </a:r>
            <a:r>
              <a:rPr lang="en-US" baseline="0" dirty="0" smtClean="0"/>
              <a:t> of SDN architecture</a:t>
            </a:r>
          </a:p>
          <a:p>
            <a:r>
              <a:rPr lang="en-US" baseline="0" dirty="0" smtClean="0"/>
              <a:t>From bottom up</a:t>
            </a:r>
          </a:p>
          <a:p>
            <a:r>
              <a:rPr lang="en-US" baseline="0" dirty="0" err="1" smtClean="0"/>
              <a:t>Dataplane</a:t>
            </a:r>
            <a:r>
              <a:rPr lang="en-US" baseline="0" dirty="0" smtClean="0"/>
              <a:t> consist of forwarding fabric and network functions (or </a:t>
            </a:r>
            <a:r>
              <a:rPr lang="en-US" baseline="0" dirty="0" err="1" smtClean="0"/>
              <a:t>middleboxes</a:t>
            </a:r>
            <a:r>
              <a:rPr lang="en-US" baseline="0" dirty="0" smtClean="0"/>
              <a:t>). VNF are hosted a common platform on commodity servers, which we call NFV platform</a:t>
            </a:r>
          </a:p>
          <a:p>
            <a:r>
              <a:rPr lang="en-US" dirty="0" smtClean="0"/>
              <a:t>Controller configures DP through control protocols</a:t>
            </a:r>
            <a:r>
              <a:rPr lang="en-US" baseline="0" dirty="0" smtClean="0"/>
              <a:t> such as OpenFlow</a:t>
            </a:r>
          </a:p>
          <a:p>
            <a:r>
              <a:rPr lang="en-US" baseline="0" dirty="0" smtClean="0"/>
              <a:t>Policy actually comes from customized controller modules, which are located on the top of the ecosystem</a:t>
            </a:r>
          </a:p>
          <a:p>
            <a:r>
              <a:rPr lang="en-US" baseline="0" dirty="0" smtClean="0"/>
              <a:t>In some systems, policy generated by the modules are in a high level policy language, which needs to be translated by a policy compiler</a:t>
            </a:r>
          </a:p>
          <a:p>
            <a:r>
              <a:rPr lang="en-US" baseline="0" dirty="0" smtClean="0"/>
              <a:t>In my thesis, I’m </a:t>
            </a:r>
            <a:r>
              <a:rPr lang="en-US" baseline="0" dirty="0" err="1" smtClean="0"/>
              <a:t>gonna</a:t>
            </a:r>
            <a:r>
              <a:rPr lang="en-US" baseline="0" dirty="0" smtClean="0"/>
              <a:t> follow the this architecture, and provide a secure controller platform and a secure NFV platform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86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design new SDN platforms, these</a:t>
            </a:r>
            <a:r>
              <a:rPr lang="en-US" baseline="0" dirty="0" smtClean="0"/>
              <a:t> are the main design considerations</a:t>
            </a:r>
          </a:p>
          <a:p>
            <a:r>
              <a:rPr lang="en-US" baseline="0" dirty="0" smtClean="0"/>
              <a:t>In the security aspect, </a:t>
            </a:r>
          </a:p>
          <a:p>
            <a:r>
              <a:rPr lang="en-US" baseline="0" dirty="0" smtClean="0"/>
              <a:t>In the efficiency aspect, we observe urgent demands from two specific places (details later)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02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Also, there</a:t>
            </a:r>
            <a:r>
              <a:rPr lang="en-US" baseline="0" dirty="0" smtClean="0"/>
              <a:t> are a few working talking about security for SDN</a:t>
            </a:r>
            <a:endParaRPr lang="en-US" dirty="0" smtClean="0"/>
          </a:p>
          <a:p>
            <a:r>
              <a:rPr lang="en-US" dirty="0" smtClean="0"/>
              <a:t>Control</a:t>
            </a:r>
            <a:r>
              <a:rPr lang="en-US" baseline="0" dirty="0" smtClean="0"/>
              <a:t> plane: </a:t>
            </a:r>
            <a:r>
              <a:rPr lang="en-US" dirty="0" smtClean="0"/>
              <a:t>Not enough</a:t>
            </a:r>
          </a:p>
          <a:p>
            <a:r>
              <a:rPr lang="en-US" dirty="0" smtClean="0"/>
              <a:t>Data plane: prevent</a:t>
            </a:r>
            <a:r>
              <a:rPr lang="en-US" baseline="0" dirty="0" smtClean="0"/>
              <a:t> from flooding attacks of new flows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73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Generally, the</a:t>
            </a:r>
            <a:r>
              <a:rPr lang="en-US" baseline="0" dirty="0" smtClean="0"/>
              <a:t> goal of my thesis is to provide a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99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the three pieces of work I propose to have in my thesis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5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dive into</a:t>
            </a:r>
            <a:r>
              <a:rPr lang="en-US" baseline="0" dirty="0" smtClean="0"/>
              <a:t> the first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31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foresee</a:t>
            </a:r>
            <a:r>
              <a:rPr lang="en-US" baseline="0" dirty="0" smtClean="0"/>
              <a:t> the attack to come in two ways…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2359C-F76E-4FC6-BD7E-48EAFD229D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4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9917-15A2-49AE-AA96-3E5ABC64A950}" type="datetime1">
              <a:rPr lang="en-US" smtClean="0"/>
              <a:t>5/23/2014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8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8EF1-1982-4A71-9339-4A93DD0E8685}" type="datetime1">
              <a:rPr lang="en-US" smtClean="0"/>
              <a:t>5/23/2014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6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F4DC9-747F-4A7A-AE3C-8CB7C0392646}" type="datetime1">
              <a:rPr lang="en-US" smtClean="0"/>
              <a:t>5/23/2014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6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A9DB-79DA-4E3D-BD49-F76EB926C1D6}" type="datetime1">
              <a:rPr lang="en-US" smtClean="0"/>
              <a:t>5/23/2014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4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7B12-D1C0-44FB-AA6C-293D48861D9F}" type="datetime1">
              <a:rPr lang="en-US" smtClean="0"/>
              <a:t>5/23/2014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5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D159-88DF-4E52-B2DA-1B2D01669C9A}" type="datetime1">
              <a:rPr lang="en-US" smtClean="0"/>
              <a:t>5/23/2014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1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AF600-FC1D-477D-AD53-EAA9B00571D1}" type="datetime1">
              <a:rPr lang="en-US" smtClean="0"/>
              <a:t>5/23/2014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5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AB02-BAA0-4CF6-9957-7512CA701C77}" type="datetime1">
              <a:rPr lang="en-US" smtClean="0"/>
              <a:t>5/23/2014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24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D01A-948C-4979-8ED8-19A1B61A6517}" type="datetime1">
              <a:rPr lang="en-US" smtClean="0"/>
              <a:t>5/23/2014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2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F484-2BEC-47FC-A3FB-96C7C0F29E00}" type="datetime1">
              <a:rPr lang="en-US" smtClean="0"/>
              <a:t>5/23/2014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0F52-06DE-4D02-8B1E-47846A0E5FD1}" type="datetime1">
              <a:rPr lang="en-US" smtClean="0"/>
              <a:t>5/23/2014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5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0097A-4A56-45AA-80E9-C84D965E04F6}" type="datetime1">
              <a:rPr lang="en-US" smtClean="0"/>
              <a:t>5/23/2014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925C1-19CC-4108-914B-5CDB4D56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8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Thesis Proposal:</a:t>
            </a:r>
            <a:br>
              <a:rPr lang="en-US" dirty="0" smtClean="0"/>
            </a:br>
            <a:r>
              <a:rPr lang="en-US" dirty="0" smtClean="0"/>
              <a:t>Achieving Security and Efficiency </a:t>
            </a:r>
            <a:br>
              <a:rPr lang="en-US" dirty="0" smtClean="0"/>
            </a:br>
            <a:r>
              <a:rPr lang="en-US" dirty="0" smtClean="0"/>
              <a:t>in Software-Defined Networks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Xitao</a:t>
            </a:r>
            <a:r>
              <a:rPr lang="en-US" sz="2800" dirty="0" smtClean="0"/>
              <a:t> Wen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733800" y="4495800"/>
            <a:ext cx="40620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Committee Members: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Prof. Yan Chen</a:t>
            </a:r>
          </a:p>
          <a:p>
            <a:r>
              <a:rPr lang="en-US" sz="2400" dirty="0" smtClean="0"/>
              <a:t>    Prof. </a:t>
            </a:r>
            <a:r>
              <a:rPr lang="en-US" sz="2400" dirty="0" err="1" smtClean="0"/>
              <a:t>Alekxandar</a:t>
            </a:r>
            <a:r>
              <a:rPr lang="en-US" sz="2400" dirty="0" smtClean="0"/>
              <a:t> </a:t>
            </a:r>
            <a:r>
              <a:rPr lang="en-US" sz="2400" dirty="0" err="1" smtClean="0"/>
              <a:t>Kuzmanovic</a:t>
            </a:r>
            <a:endParaRPr lang="en-US" sz="2400" dirty="0" smtClean="0"/>
          </a:p>
          <a:p>
            <a:r>
              <a:rPr lang="en-US" sz="2400" dirty="0" smtClean="0"/>
              <a:t>    Dr. Li </a:t>
            </a:r>
            <a:r>
              <a:rPr lang="en-US" sz="2400" dirty="0" err="1" smtClean="0"/>
              <a:t>Erran</a:t>
            </a:r>
            <a:r>
              <a:rPr lang="en-US" sz="2400" dirty="0" smtClean="0"/>
              <a:t> Li</a:t>
            </a:r>
          </a:p>
          <a:p>
            <a:r>
              <a:rPr lang="en-US" sz="2400" dirty="0" smtClean="0"/>
              <a:t>    Prof</a:t>
            </a:r>
            <a:r>
              <a:rPr lang="en-US" sz="2400" dirty="0"/>
              <a:t>. V.N</a:t>
            </a:r>
            <a:r>
              <a:rPr lang="en-US" sz="2400" dirty="0" smtClean="0"/>
              <a:t>. </a:t>
            </a:r>
            <a:r>
              <a:rPr lang="en-US" sz="2400" dirty="0" err="1"/>
              <a:t>Venkatakrishnan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8"/>
    </mc:Choice>
    <mc:Fallback xmlns="">
      <p:transition spd="slow" advTm="2168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SDNShield</a:t>
            </a:r>
            <a:r>
              <a:rPr lang="en-US" dirty="0"/>
              <a:t>: </a:t>
            </a:r>
            <a:r>
              <a:rPr lang="en-US" dirty="0" smtClean="0"/>
              <a:t>Privilege Enforcement for SDN application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Secure policy </a:t>
            </a:r>
            <a:r>
              <a:rPr lang="en-US" dirty="0" smtClean="0"/>
              <a:t>generation </a:t>
            </a:r>
            <a:r>
              <a:rPr lang="en-US" dirty="0"/>
              <a:t>on control </a:t>
            </a:r>
            <a:r>
              <a:rPr lang="en-US" dirty="0" smtClean="0"/>
              <a:t>plane”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2"/>
    </mc:Choice>
    <mc:Fallback xmlns="">
      <p:transition spd="slow" advTm="1941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24200"/>
            <a:ext cx="66484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Motivation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attack surface brought by SDN</a:t>
            </a:r>
          </a:p>
          <a:p>
            <a:r>
              <a:rPr lang="en-US" dirty="0" smtClean="0"/>
              <a:t>Jeopardize </a:t>
            </a:r>
            <a:r>
              <a:rPr lang="en-US" dirty="0"/>
              <a:t>the </a:t>
            </a:r>
            <a:r>
              <a:rPr lang="en-US" dirty="0" smtClean="0"/>
              <a:t>security </a:t>
            </a:r>
            <a:r>
              <a:rPr lang="en-US" dirty="0"/>
              <a:t>of the </a:t>
            </a:r>
            <a:r>
              <a:rPr lang="en-US" dirty="0" smtClean="0"/>
              <a:t>entire network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0" y="3657600"/>
            <a:ext cx="244772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New Attack Surface: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Host-Controller Channel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11</a:t>
            </a:fld>
            <a:endParaRPr lang="en-US"/>
          </a:p>
        </p:txBody>
      </p:sp>
      <p:sp>
        <p:nvSpPr>
          <p:cNvPr id="12" name="U-Turn Arrow 11"/>
          <p:cNvSpPr/>
          <p:nvPr/>
        </p:nvSpPr>
        <p:spPr>
          <a:xfrm rot="10800000">
            <a:off x="4724400" y="3886200"/>
            <a:ext cx="946891" cy="504100"/>
          </a:xfrm>
          <a:prstGeom prst="uturnArrow">
            <a:avLst>
              <a:gd name="adj1" fmla="val 17258"/>
              <a:gd name="adj2" fmla="val 25000"/>
              <a:gd name="adj3" fmla="val 26935"/>
              <a:gd name="adj4" fmla="val 43750"/>
              <a:gd name="adj5" fmla="val 99634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5791200"/>
            <a:ext cx="2633863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Traditional Attack Surface: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DP-CP Channel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05000" y="4800600"/>
            <a:ext cx="0" cy="381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05000" y="5181600"/>
            <a:ext cx="1905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810000" y="3886200"/>
            <a:ext cx="0" cy="12954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36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50"/>
    </mc:Choice>
    <mc:Fallback xmlns="">
      <p:transition spd="slow" advTm="6265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Threat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2133601"/>
          </a:xfrm>
        </p:spPr>
        <p:txBody>
          <a:bodyPr>
            <a:normAutofit/>
          </a:bodyPr>
          <a:lstStyle/>
          <a:p>
            <a:r>
              <a:rPr lang="en-US" sz="2800" dirty="0"/>
              <a:t>Two threat </a:t>
            </a:r>
            <a:r>
              <a:rPr lang="en-US" sz="2800" dirty="0" smtClean="0"/>
              <a:t>models</a:t>
            </a:r>
            <a:endParaRPr lang="en-US" sz="2800" dirty="0"/>
          </a:p>
          <a:p>
            <a:pPr lvl="1"/>
            <a:r>
              <a:rPr lang="en-US" sz="2400" dirty="0"/>
              <a:t>Exploit of existing benign-but-buggy apps</a:t>
            </a:r>
          </a:p>
          <a:p>
            <a:pPr lvl="1"/>
            <a:r>
              <a:rPr lang="en-US" sz="2400" dirty="0" smtClean="0"/>
              <a:t>Distribution </a:t>
            </a:r>
            <a:r>
              <a:rPr lang="en-US" sz="2400" dirty="0"/>
              <a:t>of malicious apps by </a:t>
            </a:r>
            <a:r>
              <a:rPr lang="en-US" sz="2400" dirty="0" smtClean="0"/>
              <a:t>attacker</a:t>
            </a:r>
          </a:p>
          <a:p>
            <a:r>
              <a:rPr lang="en-US" sz="2800" dirty="0" smtClean="0"/>
              <a:t>Plenty of potential attacks</a:t>
            </a:r>
            <a:endParaRPr lang="en-US" sz="28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77956-C97C-4DB0-99BB-ECF1321B175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618978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6248400" cy="344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20" y="3276600"/>
            <a:ext cx="6368980" cy="329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200400"/>
            <a:ext cx="6172200" cy="350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40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13"/>
    </mc:Choice>
    <mc:Fallback xmlns="">
      <p:transition spd="slow" advTm="88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Policy-based Access Control on Apps</a:t>
            </a:r>
          </a:p>
          <a:p>
            <a:pPr lvl="1"/>
            <a:r>
              <a:rPr lang="en-US" dirty="0" smtClean="0"/>
              <a:t>Proactively eliminate apps’ over-privilege behaviors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490090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55"/>
    </mc:Choice>
    <mc:Fallback xmlns="">
      <p:transition spd="slow" advTm="7555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App Behavior Space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Describes all behaviors an app can conduct</a:t>
            </a:r>
          </a:p>
          <a:p>
            <a:pPr lvl="1"/>
            <a:r>
              <a:rPr lang="en-US" dirty="0" smtClean="0"/>
              <a:t>Insert flows on edge switches matching </a:t>
            </a:r>
            <a:r>
              <a:rPr lang="en-US" dirty="0" err="1" smtClean="0"/>
              <a:t>ip</a:t>
            </a:r>
            <a:r>
              <a:rPr lang="en-US" dirty="0" smtClean="0"/>
              <a:t> </a:t>
            </a:r>
            <a:r>
              <a:rPr lang="en-US" dirty="0" err="1" smtClean="0"/>
              <a:t>dst</a:t>
            </a:r>
            <a:r>
              <a:rPr lang="en-US" dirty="0" smtClean="0"/>
              <a:t> range 10.1.1/24</a:t>
            </a:r>
          </a:p>
          <a:p>
            <a:pPr lvl="1"/>
            <a:r>
              <a:rPr lang="en-US" dirty="0" smtClean="0"/>
              <a:t>Read statistics of owned flows</a:t>
            </a:r>
          </a:p>
          <a:p>
            <a:pPr lvl="1"/>
            <a:r>
              <a:rPr lang="en-US" dirty="0" smtClean="0"/>
              <a:t>Send topology info to 168.124.8.8 via HTTP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Complexity in describing the space</a:t>
            </a:r>
          </a:p>
          <a:p>
            <a:pPr lvl="1"/>
            <a:r>
              <a:rPr lang="en-US" b="1" dirty="0" smtClean="0"/>
              <a:t>High dimensional</a:t>
            </a:r>
            <a:r>
              <a:rPr lang="en-US" dirty="0" smtClean="0"/>
              <a:t>: app action, flow predicate, topology, ownership…</a:t>
            </a:r>
          </a:p>
          <a:p>
            <a:pPr lvl="1"/>
            <a:r>
              <a:rPr lang="en-US" b="1" dirty="0" smtClean="0"/>
              <a:t>Heterogeneous partition standard</a:t>
            </a:r>
            <a:r>
              <a:rPr lang="en-US" dirty="0" smtClean="0"/>
              <a:t>: </a:t>
            </a:r>
            <a:r>
              <a:rPr lang="en-US" dirty="0" err="1" smtClean="0"/>
              <a:t>trie</a:t>
            </a:r>
            <a:r>
              <a:rPr lang="en-US" dirty="0" smtClean="0"/>
              <a:t> for IP, set for </a:t>
            </a:r>
            <a:r>
              <a:rPr lang="en-US" dirty="0" err="1" smtClean="0"/>
              <a:t>phy</a:t>
            </a:r>
            <a:r>
              <a:rPr lang="en-US" dirty="0" smtClean="0"/>
              <a:t> topo, map for </a:t>
            </a:r>
            <a:r>
              <a:rPr lang="en-US" dirty="0" err="1" smtClean="0"/>
              <a:t>virt</a:t>
            </a:r>
            <a:r>
              <a:rPr lang="en-US" dirty="0" smtClean="0"/>
              <a:t> topo, yes/no for flow ownership, integer range for priority, wildcard</a:t>
            </a:r>
          </a:p>
          <a:p>
            <a:pPr lvl="1"/>
            <a:r>
              <a:rPr lang="en-US" b="1" dirty="0" smtClean="0"/>
              <a:t>Non-orthogonal dimensions/inter-dimension dependency</a:t>
            </a:r>
            <a:r>
              <a:rPr lang="en-US" dirty="0" smtClean="0"/>
              <a:t>: e.g. priority limit is valid for flow insert and modification, but not valid for flow delete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0" y="5715000"/>
            <a:ext cx="3581400" cy="40011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Key difference with firewall rules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1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Challenge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5029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to describe </a:t>
            </a:r>
            <a:r>
              <a:rPr lang="en-US" dirty="0" smtClean="0"/>
              <a:t>SDN app based permissions?</a:t>
            </a:r>
            <a:endParaRPr lang="en-US" dirty="0" smtClean="0"/>
          </a:p>
          <a:p>
            <a:pPr lvl="1"/>
            <a:r>
              <a:rPr lang="en-US" dirty="0" smtClean="0"/>
              <a:t>Accurately describe the complex </a:t>
            </a:r>
            <a:r>
              <a:rPr lang="en-US" dirty="0" smtClean="0"/>
              <a:t>API behavior </a:t>
            </a:r>
            <a:r>
              <a:rPr lang="en-US" dirty="0" smtClean="0"/>
              <a:t>space</a:t>
            </a:r>
          </a:p>
          <a:p>
            <a:pPr lvl="1"/>
            <a:r>
              <a:rPr lang="en-US" dirty="0" smtClean="0"/>
              <a:t>Complicated logic is needed to depict inter-dimensional relations</a:t>
            </a:r>
          </a:p>
          <a:p>
            <a:pPr lvl="1"/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to </a:t>
            </a:r>
            <a:r>
              <a:rPr lang="en-US" dirty="0" smtClean="0"/>
              <a:t>refine app </a:t>
            </a:r>
            <a:r>
              <a:rPr lang="en-US" dirty="0" smtClean="0"/>
              <a:t>permissions based on network admin’s security policy?</a:t>
            </a:r>
          </a:p>
          <a:p>
            <a:pPr lvl="1"/>
            <a:r>
              <a:rPr lang="en-US" dirty="0" smtClean="0"/>
              <a:t>Need </a:t>
            </a:r>
            <a:r>
              <a:rPr lang="en-US" dirty="0" smtClean="0"/>
              <a:t>to mediate inputs from app </a:t>
            </a:r>
            <a:r>
              <a:rPr lang="en-US" dirty="0" smtClean="0"/>
              <a:t>developer and </a:t>
            </a:r>
            <a:r>
              <a:rPr lang="en-US" dirty="0" smtClean="0"/>
              <a:t>network admin</a:t>
            </a:r>
          </a:p>
          <a:p>
            <a:pPr lvl="1"/>
            <a:r>
              <a:rPr lang="en-US" dirty="0" smtClean="0"/>
              <a:t>Need a bridge to reshape app’s permission space  with </a:t>
            </a:r>
            <a:r>
              <a:rPr lang="en-US" dirty="0" smtClean="0"/>
              <a:t>local security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2880220"/>
            <a:ext cx="4191000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SDNShield</a:t>
            </a:r>
            <a:r>
              <a:rPr lang="en-US" sz="2400" dirty="0" smtClean="0">
                <a:solidFill>
                  <a:srgbClr val="FF0000"/>
                </a:solidFill>
              </a:rPr>
              <a:t> Permission Language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6202124"/>
            <a:ext cx="4191000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SDNShield</a:t>
            </a:r>
            <a:r>
              <a:rPr lang="en-US" sz="2400" dirty="0" smtClean="0">
                <a:solidFill>
                  <a:srgbClr val="FF0000"/>
                </a:solidFill>
              </a:rPr>
              <a:t> Constraint Language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69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56"/>
    </mc:Choice>
    <mc:Fallback xmlns="">
      <p:transition spd="slow" advTm="174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Comparison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710599"/>
              </p:ext>
            </p:extLst>
          </p:nvPr>
        </p:nvGraphicFramePr>
        <p:xfrm>
          <a:off x="457200" y="1600200"/>
          <a:ext cx="822960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600200"/>
                <a:gridCol w="150876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Control</a:t>
                      </a:r>
                      <a:r>
                        <a:rPr lang="en-US" baseline="0" dirty="0" smtClean="0"/>
                        <a:t>-plane or Data-plane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Allow</a:t>
                      </a:r>
                      <a:r>
                        <a:rPr lang="en-US" baseline="0" dirty="0" smtClean="0"/>
                        <a:t> App Cooperation?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Protection</a:t>
                      </a:r>
                      <a:r>
                        <a:rPr lang="en-US" baseline="0" dirty="0" smtClean="0"/>
                        <a:t> beyond Flow Conflict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Protection beyond</a:t>
                      </a:r>
                      <a:r>
                        <a:rPr lang="en-US" baseline="0" dirty="0" smtClean="0"/>
                        <a:t> CP/DP Channel?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FortNOX</a:t>
                      </a:r>
                      <a:r>
                        <a:rPr lang="en-US" sz="1800" dirty="0" smtClean="0"/>
                        <a:t>/FRESCO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FlowVisor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AvantGuard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N/A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N/A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SDNShield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Yes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8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Permission Manifest</a:t>
            </a:r>
          </a:p>
          <a:p>
            <a:pPr lvl="1"/>
            <a:r>
              <a:rPr lang="en-US" sz="1800" dirty="0" smtClean="0"/>
              <a:t>Describes per-app permission requirement</a:t>
            </a:r>
          </a:p>
          <a:p>
            <a:pPr lvl="1"/>
            <a:r>
              <a:rPr lang="en-US" sz="1800" dirty="0" smtClean="0"/>
              <a:t>Written in permission </a:t>
            </a:r>
            <a:r>
              <a:rPr lang="en-US" sz="1800" dirty="0"/>
              <a:t>l</a:t>
            </a:r>
            <a:r>
              <a:rPr lang="en-US" sz="1800" dirty="0" smtClean="0"/>
              <a:t>anguage</a:t>
            </a:r>
          </a:p>
          <a:p>
            <a:pPr lvl="1"/>
            <a:r>
              <a:rPr lang="en-US" sz="1800" dirty="0" smtClean="0"/>
              <a:t>Drafted by </a:t>
            </a:r>
            <a:r>
              <a:rPr lang="en-US" sz="1800" dirty="0"/>
              <a:t>a</a:t>
            </a:r>
            <a:r>
              <a:rPr lang="en-US" sz="1800" dirty="0" smtClean="0"/>
              <a:t>pp developer</a:t>
            </a:r>
          </a:p>
          <a:p>
            <a:pPr lvl="1"/>
            <a:r>
              <a:rPr lang="en-US" sz="1800" dirty="0" smtClean="0"/>
              <a:t>Reviewed by controller vendor</a:t>
            </a:r>
            <a:endParaRPr lang="en-US" sz="1800" dirty="0"/>
          </a:p>
          <a:p>
            <a:r>
              <a:rPr lang="en-US" dirty="0" smtClean="0"/>
              <a:t>Security Constraints</a:t>
            </a:r>
          </a:p>
          <a:p>
            <a:pPr lvl="1"/>
            <a:r>
              <a:rPr lang="en-US" sz="1800" dirty="0" smtClean="0"/>
              <a:t>Describes security requirements of local environment</a:t>
            </a:r>
          </a:p>
          <a:p>
            <a:pPr lvl="1"/>
            <a:r>
              <a:rPr lang="en-US" sz="1800" dirty="0" smtClean="0"/>
              <a:t>Written in constraint language</a:t>
            </a:r>
          </a:p>
          <a:p>
            <a:pPr lvl="1"/>
            <a:r>
              <a:rPr lang="en-US" sz="1800" dirty="0" smtClean="0"/>
              <a:t>Provided by network admin</a:t>
            </a:r>
            <a:endParaRPr lang="en-US" sz="18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79" y="1600200"/>
            <a:ext cx="363264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99"/>
    </mc:Choice>
    <mc:Fallback xmlns="">
      <p:transition spd="slow" advTm="14519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Static vs. Dynamic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Permission Language</a:t>
            </a:r>
          </a:p>
          <a:p>
            <a:pPr lvl="1"/>
            <a:r>
              <a:rPr lang="en-US" dirty="0" smtClean="0"/>
              <a:t>Evaluated dynamically</a:t>
            </a:r>
          </a:p>
          <a:p>
            <a:pPr lvl="1"/>
            <a:r>
              <a:rPr lang="en-US" dirty="0" smtClean="0"/>
              <a:t>Because the parameters of API calls are not concrete until runtime</a:t>
            </a:r>
          </a:p>
          <a:p>
            <a:r>
              <a:rPr lang="en-US" dirty="0" smtClean="0"/>
              <a:t>Constraint Language</a:t>
            </a:r>
          </a:p>
          <a:p>
            <a:pPr lvl="1"/>
            <a:r>
              <a:rPr lang="en-US" dirty="0" smtClean="0"/>
              <a:t>Evaluated statically (no runtime overhead)</a:t>
            </a:r>
          </a:p>
          <a:p>
            <a:pPr lvl="1"/>
            <a:r>
              <a:rPr lang="en-US" dirty="0" smtClean="0"/>
              <a:t>We specifically design the constraint language to be verifiable statically through formal reasoning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838200" y="3581400"/>
            <a:ext cx="7010400" cy="2819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US" sz="2400" dirty="0" smtClean="0"/>
              <a:t>Space of App Behavior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Permission Language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Establishes behavior boundary for individual apps</a:t>
            </a:r>
          </a:p>
          <a:p>
            <a:r>
              <a:rPr lang="en-US" sz="2800" dirty="0" smtClean="0"/>
              <a:t>Challenge: deals </a:t>
            </a:r>
            <a:r>
              <a:rPr lang="en-US" sz="2800" dirty="0"/>
              <a:t>with a multi-dimensional space of app </a:t>
            </a:r>
            <a:r>
              <a:rPr lang="en-US" sz="2800" dirty="0" smtClean="0"/>
              <a:t>behaviors, where each dimension requires distinct partition principle</a:t>
            </a:r>
            <a:endParaRPr lang="en-US" sz="2800" dirty="0"/>
          </a:p>
          <a:p>
            <a:endParaRPr lang="en-US" sz="2600" dirty="0"/>
          </a:p>
        </p:txBody>
      </p:sp>
      <p:sp>
        <p:nvSpPr>
          <p:cNvPr id="16" name="Oval 15"/>
          <p:cNvSpPr/>
          <p:nvPr/>
        </p:nvSpPr>
        <p:spPr>
          <a:xfrm>
            <a:off x="2819400" y="3733800"/>
            <a:ext cx="2133600" cy="1295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App 2</a:t>
            </a:r>
            <a:endParaRPr lang="en-US" sz="2400" dirty="0"/>
          </a:p>
        </p:txBody>
      </p:sp>
      <p:sp>
        <p:nvSpPr>
          <p:cNvPr id="18" name="Oval 17"/>
          <p:cNvSpPr/>
          <p:nvPr/>
        </p:nvSpPr>
        <p:spPr>
          <a:xfrm>
            <a:off x="1524000" y="4419600"/>
            <a:ext cx="2133600" cy="1295400"/>
          </a:xfrm>
          <a:prstGeom prst="ellipse">
            <a:avLst/>
          </a:prstGeom>
          <a:gradFill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  <a:alpha val="50000"/>
                </a:schemeClr>
              </a:gs>
              <a:gs pos="100000">
                <a:schemeClr val="accent4">
                  <a:tint val="15000"/>
                  <a:satMod val="350000"/>
                  <a:alpha val="49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App 1</a:t>
            </a:r>
            <a:endParaRPr lang="en-US" sz="2400" dirty="0"/>
          </a:p>
        </p:txBody>
      </p:sp>
      <p:sp>
        <p:nvSpPr>
          <p:cNvPr id="19" name="Oval 18"/>
          <p:cNvSpPr/>
          <p:nvPr/>
        </p:nvSpPr>
        <p:spPr>
          <a:xfrm>
            <a:off x="5181600" y="4724400"/>
            <a:ext cx="2133600" cy="1295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App 3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20"/>
    </mc:Choice>
    <mc:Fallback xmlns="">
      <p:transition spd="slow" advTm="7902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SDN: Push everything </a:t>
            </a:r>
            <a:r>
              <a:rPr lang="en-US" dirty="0"/>
              <a:t>to </a:t>
            </a:r>
            <a:r>
              <a:rPr lang="en-US" dirty="0" smtClean="0"/>
              <a:t>software</a:t>
            </a:r>
            <a:endParaRPr lang="en-US" dirty="0"/>
          </a:p>
          <a:p>
            <a:pPr lvl="1"/>
            <a:r>
              <a:rPr lang="en-US" dirty="0"/>
              <a:t>Software control-plane</a:t>
            </a:r>
          </a:p>
          <a:p>
            <a:pPr lvl="1"/>
            <a:r>
              <a:rPr lang="en-US" dirty="0"/>
              <a:t>Software forwarding</a:t>
            </a:r>
          </a:p>
          <a:p>
            <a:pPr lvl="1"/>
            <a:r>
              <a:rPr lang="en-US" dirty="0" smtClean="0"/>
              <a:t>Network function virtualization (NFV)</a:t>
            </a:r>
            <a:endParaRPr lang="en-US" dirty="0"/>
          </a:p>
          <a:p>
            <a:r>
              <a:rPr lang="en-US" dirty="0" smtClean="0"/>
              <a:t>Two objectives in SDN platform design</a:t>
            </a:r>
          </a:p>
          <a:p>
            <a:pPr lvl="1"/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60"/>
    </mc:Choice>
    <mc:Fallback xmlns="">
      <p:transition spd="slow" advTm="10176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Coarse-grained permission </a:t>
            </a:r>
            <a:r>
              <a:rPr lang="en-US" dirty="0" smtClean="0"/>
              <a:t>headers</a:t>
            </a:r>
            <a:endParaRPr lang="en-US" dirty="0"/>
          </a:p>
          <a:p>
            <a:pPr lvl="1"/>
            <a:r>
              <a:rPr lang="en-US" dirty="0"/>
              <a:t>Describe large pieces of </a:t>
            </a:r>
            <a:r>
              <a:rPr lang="en-US" dirty="0" smtClean="0"/>
              <a:t>logical </a:t>
            </a:r>
            <a:r>
              <a:rPr lang="en-US" dirty="0"/>
              <a:t>resources</a:t>
            </a:r>
          </a:p>
          <a:p>
            <a:pPr lvl="1"/>
            <a:r>
              <a:rPr lang="en-US" dirty="0"/>
              <a:t>Each corresponds to one or more APIs</a:t>
            </a:r>
          </a:p>
          <a:p>
            <a:r>
              <a:rPr lang="en-US" dirty="0"/>
              <a:t>Fine-grained permission </a:t>
            </a:r>
            <a:r>
              <a:rPr lang="en-US" dirty="0" smtClean="0"/>
              <a:t>options</a:t>
            </a:r>
            <a:endParaRPr lang="en-US" dirty="0"/>
          </a:p>
          <a:p>
            <a:pPr lvl="1"/>
            <a:r>
              <a:rPr lang="en-US" dirty="0"/>
              <a:t>Partition resources to smaller pieces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Permission Design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0"/>
            <a:ext cx="6477000" cy="120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8400" y="2971800"/>
            <a:ext cx="24384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19400" y="2579132"/>
            <a:ext cx="304800" cy="3926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43000" y="2129135"/>
            <a:ext cx="2534925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Permission Header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3505200"/>
            <a:ext cx="6629400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029200" y="4267200"/>
            <a:ext cx="3810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48200" y="4807803"/>
            <a:ext cx="2599301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Permission Options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20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10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47"/>
    </mc:Choice>
    <mc:Fallback xmlns="">
      <p:transition spd="slow" advTm="57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914400" y="3886200"/>
            <a:ext cx="2590800" cy="2133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2400" dirty="0" smtClean="0"/>
              <a:t>Category X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Describes permission boundary and inter-permission conflicts</a:t>
            </a:r>
          </a:p>
          <a:p>
            <a:pPr lvl="1"/>
            <a:r>
              <a:rPr lang="en-US" dirty="0" smtClean="0"/>
              <a:t>Permission boundary</a:t>
            </a:r>
          </a:p>
          <a:p>
            <a:pPr lvl="1"/>
            <a:r>
              <a:rPr lang="en-US" dirty="0" smtClean="0"/>
              <a:t>Mutual exclusion</a:t>
            </a:r>
          </a:p>
          <a:p>
            <a:pPr lvl="1"/>
            <a:r>
              <a:rPr lang="en-US" dirty="0" smtClean="0"/>
              <a:t>……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86000" y="4495800"/>
            <a:ext cx="152400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App 2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1295400" y="4876800"/>
            <a:ext cx="1524000" cy="914400"/>
          </a:xfrm>
          <a:prstGeom prst="ellipse">
            <a:avLst/>
          </a:prstGeom>
          <a:gradFill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  <a:alpha val="50000"/>
                </a:schemeClr>
              </a:gs>
              <a:gs pos="100000">
                <a:schemeClr val="accent4">
                  <a:tint val="15000"/>
                  <a:satMod val="350000"/>
                  <a:alpha val="49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App 1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4800600" y="3886200"/>
            <a:ext cx="1524000" cy="2133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2400" dirty="0" err="1" smtClean="0"/>
              <a:t>Mutex</a:t>
            </a:r>
            <a:r>
              <a:rPr lang="en-US" sz="2400" dirty="0" smtClean="0"/>
              <a:t> Y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6324600" y="3886200"/>
            <a:ext cx="1676400" cy="2133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2400" dirty="0" err="1" smtClean="0"/>
              <a:t>Mutex</a:t>
            </a:r>
            <a:r>
              <a:rPr lang="en-US" sz="2400" dirty="0" smtClean="0"/>
              <a:t> Z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6019800" y="4724400"/>
            <a:ext cx="1524000" cy="914400"/>
          </a:xfrm>
          <a:prstGeom prst="ellipse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65000"/>
                </a:schemeClr>
              </a:gs>
              <a:gs pos="35000">
                <a:schemeClr val="accent5">
                  <a:tint val="37000"/>
                  <a:satMod val="300000"/>
                  <a:alpha val="69000"/>
                </a:schemeClr>
              </a:gs>
              <a:gs pos="100000">
                <a:schemeClr val="accent5">
                  <a:tint val="15000"/>
                  <a:satMod val="350000"/>
                  <a:alpha val="73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App 3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3505200" y="4572000"/>
            <a:ext cx="381000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endCxn id="11" idx="2"/>
          </p:cNvCxnSpPr>
          <p:nvPr/>
        </p:nvCxnSpPr>
        <p:spPr>
          <a:xfrm flipH="1" flipV="1">
            <a:off x="3695700" y="5334000"/>
            <a:ext cx="8763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1400" y="6172200"/>
            <a:ext cx="2857449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Permission Violations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3600" y="4724400"/>
            <a:ext cx="3810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410200" y="5562600"/>
            <a:ext cx="5334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45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22"/>
    </mc:Choice>
    <mc:Fallback xmlns="">
      <p:transition spd="slow" advTm="12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Enforcement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05247"/>
            <a:ext cx="4869153" cy="344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3773"/>
            <a:ext cx="3200400" cy="398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stCxn id="9" idx="3"/>
          </p:cNvCxnSpPr>
          <p:nvPr/>
        </p:nvCxnSpPr>
        <p:spPr>
          <a:xfrm>
            <a:off x="1905000" y="5219700"/>
            <a:ext cx="2438400" cy="38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143000" y="4800600"/>
            <a:ext cx="76200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43000" y="36576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343400" y="1371600"/>
            <a:ext cx="4191000" cy="15696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Theorems on permission comparability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Algorithms of permission arithmetic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7" idx="1"/>
          </p:cNvCxnSpPr>
          <p:nvPr/>
        </p:nvCxnSpPr>
        <p:spPr>
          <a:xfrm flipV="1">
            <a:off x="1905000" y="2156430"/>
            <a:ext cx="2438400" cy="18440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04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13"/>
    </mc:Choice>
    <mc:Fallback xmlns="">
      <p:transition spd="slow" advTm="88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Delta Latency Overhead</a:t>
            </a:r>
          </a:p>
          <a:p>
            <a:pPr lvl="1"/>
            <a:r>
              <a:rPr lang="en-US" dirty="0" smtClean="0"/>
              <a:t>1s to 10s of microseconds</a:t>
            </a:r>
          </a:p>
          <a:p>
            <a:pPr lvl="1"/>
            <a:r>
              <a:rPr lang="en-US" dirty="0" smtClean="0"/>
              <a:t>100x smaller than the typical latency in DCN</a:t>
            </a:r>
          </a:p>
          <a:p>
            <a:pPr lvl="1"/>
            <a:endParaRPr lang="en-US" dirty="0"/>
          </a:p>
          <a:p>
            <a:r>
              <a:rPr lang="en-US" dirty="0" smtClean="0"/>
              <a:t>Permission checking throughput</a:t>
            </a:r>
          </a:p>
          <a:p>
            <a:pPr lvl="1"/>
            <a:r>
              <a:rPr lang="en-US" dirty="0" smtClean="0"/>
              <a:t>Multiple million per sec per core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3004677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62400"/>
            <a:ext cx="279093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61"/>
    </mc:Choice>
    <mc:Fallback xmlns="">
      <p:transition spd="slow" advTm="11966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consolidated NFV platform for security </a:t>
            </a:r>
            <a:r>
              <a:rPr lang="en-US" dirty="0" err="1" smtClean="0"/>
              <a:t>middleboxes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“Securing network functions on data </a:t>
            </a:r>
            <a:r>
              <a:rPr lang="en-US" dirty="0" smtClean="0"/>
              <a:t>plane”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4"/>
    </mc:Choice>
    <mc:Fallback xmlns="">
      <p:transition spd="slow" advTm="898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Function Virtualization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r>
              <a:rPr lang="en-US" dirty="0" smtClean="0"/>
              <a:t>Consolidating software </a:t>
            </a:r>
            <a:r>
              <a:rPr lang="en-US" dirty="0" err="1" smtClean="0"/>
              <a:t>middleboxes</a:t>
            </a:r>
            <a:r>
              <a:rPr lang="en-US" dirty="0" smtClean="0"/>
              <a:t> on commodity servers</a:t>
            </a:r>
          </a:p>
          <a:p>
            <a:r>
              <a:rPr lang="en-US" dirty="0" smtClean="0"/>
              <a:t>Two trend in designing NFV Platform</a:t>
            </a:r>
          </a:p>
          <a:p>
            <a:pPr lvl="1"/>
            <a:r>
              <a:rPr lang="en-US" dirty="0" smtClean="0"/>
              <a:t>“Parallel</a:t>
            </a:r>
            <a:r>
              <a:rPr lang="en-US" dirty="0"/>
              <a:t>”: </a:t>
            </a:r>
            <a:r>
              <a:rPr lang="en-US" dirty="0" smtClean="0"/>
              <a:t>one packet </a:t>
            </a:r>
            <a:r>
              <a:rPr lang="en-US" dirty="0"/>
              <a:t>is handled by a single core</a:t>
            </a:r>
            <a:endParaRPr lang="en-US" dirty="0" smtClean="0"/>
          </a:p>
          <a:p>
            <a:pPr lvl="1"/>
            <a:r>
              <a:rPr lang="en-US" dirty="0" smtClean="0"/>
              <a:t>“</a:t>
            </a:r>
            <a:r>
              <a:rPr lang="en-US" dirty="0"/>
              <a:t>Pipeline”: </a:t>
            </a:r>
            <a:r>
              <a:rPr lang="en-US" dirty="0" smtClean="0"/>
              <a:t>one </a:t>
            </a:r>
            <a:r>
              <a:rPr lang="en-US" dirty="0"/>
              <a:t>packet is handled by </a:t>
            </a:r>
            <a:r>
              <a:rPr lang="en-US" dirty="0" smtClean="0"/>
              <a:t>multiple cores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00356"/>
            <a:ext cx="3376716" cy="257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348008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vs. Pipeline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639762"/>
          </a:xfrm>
        </p:spPr>
        <p:txBody>
          <a:bodyPr/>
          <a:lstStyle/>
          <a:p>
            <a:r>
              <a:rPr lang="en-US" dirty="0" smtClean="0"/>
              <a:t>Parallel [</a:t>
            </a:r>
            <a:r>
              <a:rPr lang="en-US" dirty="0" err="1" smtClean="0"/>
              <a:t>CoMb</a:t>
            </a:r>
            <a:r>
              <a:rPr lang="en-US" dirty="0" smtClean="0"/>
              <a:t>, </a:t>
            </a:r>
            <a:r>
              <a:rPr lang="en-US" dirty="0" err="1" smtClean="0"/>
              <a:t>xOMB</a:t>
            </a:r>
            <a:r>
              <a:rPr lang="en-US" dirty="0" smtClean="0"/>
              <a:t>…]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1839912"/>
            <a:ext cx="4040188" cy="3951288"/>
          </a:xfrm>
        </p:spPr>
        <p:txBody>
          <a:bodyPr/>
          <a:lstStyle/>
          <a:p>
            <a:r>
              <a:rPr lang="en-US" dirty="0" smtClean="0"/>
              <a:t>Better Performance</a:t>
            </a:r>
          </a:p>
          <a:p>
            <a:pPr lvl="1"/>
            <a:r>
              <a:rPr lang="en-US" dirty="0" smtClean="0"/>
              <a:t>No queuing, fewer cache misses</a:t>
            </a:r>
          </a:p>
          <a:p>
            <a:r>
              <a:rPr lang="en-US" dirty="0" smtClean="0"/>
              <a:t>No security protection</a:t>
            </a:r>
          </a:p>
          <a:p>
            <a:pPr lvl="1"/>
            <a:r>
              <a:rPr lang="en-US" dirty="0" smtClean="0"/>
              <a:t>MBs share same memory space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724400" y="1200150"/>
            <a:ext cx="4041775" cy="639762"/>
          </a:xfrm>
        </p:spPr>
        <p:txBody>
          <a:bodyPr/>
          <a:lstStyle/>
          <a:p>
            <a:r>
              <a:rPr lang="en-US" dirty="0" smtClean="0"/>
              <a:t>Pipeline [</a:t>
            </a:r>
            <a:r>
              <a:rPr lang="en-US" dirty="0" err="1" smtClean="0"/>
              <a:t>NetVM</a:t>
            </a:r>
            <a:r>
              <a:rPr lang="en-US" dirty="0" smtClean="0"/>
              <a:t>, </a:t>
            </a:r>
            <a:r>
              <a:rPr lang="en-US" dirty="0" err="1" smtClean="0"/>
              <a:t>ClickOS</a:t>
            </a:r>
            <a:r>
              <a:rPr lang="en-US" dirty="0" smtClean="0"/>
              <a:t>…]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724400" y="1839912"/>
            <a:ext cx="4041775" cy="2274888"/>
          </a:xfrm>
        </p:spPr>
        <p:txBody>
          <a:bodyPr/>
          <a:lstStyle/>
          <a:p>
            <a:r>
              <a:rPr lang="en-US" dirty="0" smtClean="0"/>
              <a:t>Poor Performance</a:t>
            </a:r>
          </a:p>
          <a:p>
            <a:pPr lvl="1"/>
            <a:r>
              <a:rPr lang="en-US" dirty="0" smtClean="0"/>
              <a:t>Queuing delay, memory copy…</a:t>
            </a:r>
          </a:p>
          <a:p>
            <a:r>
              <a:rPr lang="en-US" dirty="0" smtClean="0"/>
              <a:t>Perfect security isolation</a:t>
            </a:r>
          </a:p>
          <a:p>
            <a:pPr lvl="1"/>
            <a:r>
              <a:rPr lang="en-US" dirty="0" smtClean="0"/>
              <a:t>MBs are isolated by process and even VM container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68737"/>
            <a:ext cx="3549650" cy="253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>
            <a:stCxn id="7" idx="3"/>
          </p:cNvCxnSpPr>
          <p:nvPr/>
        </p:nvCxnSpPr>
        <p:spPr>
          <a:xfrm flipH="1">
            <a:off x="4495800" y="1520031"/>
            <a:ext cx="1588" cy="4880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231" y="4038600"/>
            <a:ext cx="305796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38200" y="2286000"/>
            <a:ext cx="6705600" cy="255454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Questions: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How about a deeper pipeline of security functions?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How about adding security features to parallel paradigm?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0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Idea 1: </a:t>
            </a:r>
            <a:br>
              <a:rPr lang="en-US" dirty="0" smtClean="0"/>
            </a:br>
            <a:r>
              <a:rPr lang="en-US" dirty="0" smtClean="0"/>
              <a:t>Consolidating Security </a:t>
            </a:r>
            <a:r>
              <a:rPr lang="en-US" dirty="0" err="1" smtClean="0"/>
              <a:t>Middleboxes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Security </a:t>
            </a:r>
            <a:r>
              <a:rPr lang="en-US" dirty="0" err="1" smtClean="0"/>
              <a:t>Middleboxes</a:t>
            </a:r>
            <a:endParaRPr lang="en-US" dirty="0" smtClean="0"/>
          </a:p>
          <a:p>
            <a:pPr lvl="1"/>
            <a:r>
              <a:rPr lang="en-US" dirty="0" smtClean="0"/>
              <a:t>Firewall, IDS/IPS, DPI, </a:t>
            </a:r>
            <a:r>
              <a:rPr lang="en-US" dirty="0" err="1" smtClean="0"/>
              <a:t>AppFilter</a:t>
            </a:r>
            <a:r>
              <a:rPr lang="en-US" dirty="0" smtClean="0"/>
              <a:t>, Proxy…</a:t>
            </a:r>
          </a:p>
          <a:p>
            <a:r>
              <a:rPr lang="en-US" dirty="0" smtClean="0"/>
              <a:t>Common operations</a:t>
            </a:r>
          </a:p>
          <a:p>
            <a:pPr lvl="1"/>
            <a:r>
              <a:rPr lang="en-US" dirty="0" smtClean="0"/>
              <a:t>Protocol parsing, packet classification, pattern matching…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4953000"/>
            <a:ext cx="8610600" cy="107721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Idea: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To consolidate common functions and accelerate!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3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Consolidated MB Pipeline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28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14400" y="1295400"/>
            <a:ext cx="7290594" cy="4162381"/>
          </a:xfrm>
          <a:prstGeom prst="round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30" descr="UCS5108BladeServerChas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5787" y="4903151"/>
            <a:ext cx="5199110" cy="447965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2989716" y="4344743"/>
            <a:ext cx="2974202" cy="5083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Session Management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28800" y="3505200"/>
            <a:ext cx="1371600" cy="5083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Parsers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91200" y="1828800"/>
            <a:ext cx="683050" cy="914400"/>
            <a:chOff x="4912446" y="1909874"/>
            <a:chExt cx="683050" cy="1023666"/>
          </a:xfrm>
        </p:grpSpPr>
        <p:sp>
          <p:nvSpPr>
            <p:cNvPr id="10" name="Rounded Rectangle 9"/>
            <p:cNvSpPr/>
            <p:nvPr/>
          </p:nvSpPr>
          <p:spPr>
            <a:xfrm>
              <a:off x="4912446" y="1909874"/>
              <a:ext cx="683050" cy="10236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10" descr="IOSfirewa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79282" y="2044333"/>
              <a:ext cx="517645" cy="648988"/>
            </a:xfrm>
            <a:prstGeom prst="rect">
              <a:avLst/>
            </a:prstGeom>
            <a:noFill/>
          </p:spPr>
        </p:pic>
      </p:grpSp>
      <p:cxnSp>
        <p:nvCxnSpPr>
          <p:cNvPr id="12" name="Straight Arrow Connector 11"/>
          <p:cNvCxnSpPr>
            <a:stCxn id="36" idx="3"/>
            <a:endCxn id="38" idx="1"/>
          </p:cNvCxnSpPr>
          <p:nvPr/>
        </p:nvCxnSpPr>
        <p:spPr>
          <a:xfrm>
            <a:off x="5105400" y="3759385"/>
            <a:ext cx="457200" cy="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412090" y="1838706"/>
            <a:ext cx="708316" cy="853533"/>
            <a:chOff x="3419021" y="99536"/>
            <a:chExt cx="708316" cy="853533"/>
          </a:xfrm>
        </p:grpSpPr>
        <p:sp>
          <p:nvSpPr>
            <p:cNvPr id="14" name="Rounded Rectangle 13"/>
            <p:cNvSpPr/>
            <p:nvPr/>
          </p:nvSpPr>
          <p:spPr>
            <a:xfrm>
              <a:off x="3419021" y="99536"/>
              <a:ext cx="681007" cy="85353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1" descr="IOSfirewa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8051" y="325886"/>
              <a:ext cx="699286" cy="551504"/>
            </a:xfrm>
            <a:prstGeom prst="rect">
              <a:avLst/>
            </a:prstGeom>
            <a:noFill/>
          </p:spPr>
        </p:pic>
      </p:grpSp>
      <p:grpSp>
        <p:nvGrpSpPr>
          <p:cNvPr id="16" name="Group 15"/>
          <p:cNvGrpSpPr/>
          <p:nvPr/>
        </p:nvGrpSpPr>
        <p:grpSpPr>
          <a:xfrm>
            <a:off x="3706914" y="1851991"/>
            <a:ext cx="692748" cy="853533"/>
            <a:chOff x="164379" y="99536"/>
            <a:chExt cx="692748" cy="853533"/>
          </a:xfrm>
        </p:grpSpPr>
        <p:sp>
          <p:nvSpPr>
            <p:cNvPr id="17" name="Rounded Rectangle 16"/>
            <p:cNvSpPr/>
            <p:nvPr/>
          </p:nvSpPr>
          <p:spPr>
            <a:xfrm>
              <a:off x="176120" y="99536"/>
              <a:ext cx="681007" cy="85353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4379" y="325886"/>
              <a:ext cx="663596" cy="5185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Group 18"/>
          <p:cNvGrpSpPr/>
          <p:nvPr/>
        </p:nvGrpSpPr>
        <p:grpSpPr>
          <a:xfrm>
            <a:off x="3014500" y="1851991"/>
            <a:ext cx="704155" cy="853533"/>
            <a:chOff x="-176125" y="2914739"/>
            <a:chExt cx="704155" cy="853533"/>
          </a:xfrm>
        </p:grpSpPr>
        <p:sp>
          <p:nvSpPr>
            <p:cNvPr id="20" name="Rounded Rectangle 19"/>
            <p:cNvSpPr/>
            <p:nvPr/>
          </p:nvSpPr>
          <p:spPr>
            <a:xfrm>
              <a:off x="-176125" y="2914739"/>
              <a:ext cx="681007" cy="85353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75791" y="3095893"/>
              <a:ext cx="703821" cy="4806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2" name="Group 21"/>
          <p:cNvGrpSpPr/>
          <p:nvPr/>
        </p:nvGrpSpPr>
        <p:grpSpPr>
          <a:xfrm>
            <a:off x="2333493" y="1851991"/>
            <a:ext cx="681007" cy="853533"/>
            <a:chOff x="1848375" y="4864083"/>
            <a:chExt cx="681007" cy="853533"/>
          </a:xfrm>
        </p:grpSpPr>
        <p:sp>
          <p:nvSpPr>
            <p:cNvPr id="23" name="Rounded Rectangle 22"/>
            <p:cNvSpPr/>
            <p:nvPr/>
          </p:nvSpPr>
          <p:spPr>
            <a:xfrm>
              <a:off x="1848375" y="4864083"/>
              <a:ext cx="681007" cy="85353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2" descr="VPNConcentratorAug200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09742" y="5067859"/>
              <a:ext cx="581756" cy="532776"/>
            </a:xfrm>
            <a:prstGeom prst="rect">
              <a:avLst/>
            </a:prstGeom>
            <a:noFill/>
          </p:spPr>
        </p:pic>
      </p:grpSp>
      <p:cxnSp>
        <p:nvCxnSpPr>
          <p:cNvPr id="25" name="Straight Arrow Connector 24"/>
          <p:cNvCxnSpPr/>
          <p:nvPr/>
        </p:nvCxnSpPr>
        <p:spPr>
          <a:xfrm flipV="1">
            <a:off x="2438400" y="28956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477000" y="28956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743200" y="28956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495800" y="29718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114800" y="29718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093097" y="1800149"/>
            <a:ext cx="683050" cy="929896"/>
            <a:chOff x="3699769" y="1593976"/>
            <a:chExt cx="683050" cy="929896"/>
          </a:xfrm>
        </p:grpSpPr>
        <p:sp>
          <p:nvSpPr>
            <p:cNvPr id="31" name="Rounded Rectangle 30"/>
            <p:cNvSpPr/>
            <p:nvPr/>
          </p:nvSpPr>
          <p:spPr>
            <a:xfrm>
              <a:off x="3699769" y="1593976"/>
              <a:ext cx="683050" cy="92989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2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2411" y="1862018"/>
              <a:ext cx="650408" cy="440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3" name="TextBox 32"/>
          <p:cNvSpPr txBox="1"/>
          <p:nvPr/>
        </p:nvSpPr>
        <p:spPr>
          <a:xfrm>
            <a:off x="2200979" y="1400039"/>
            <a:ext cx="389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DPI   Web    SF     IDS   Proxy </a:t>
            </a:r>
            <a:endParaRPr lang="en-US" sz="2400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6172200" y="28956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44546" y="1443335"/>
            <a:ext cx="116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Firewall</a:t>
            </a:r>
            <a:endParaRPr lang="en-US" sz="2400" dirty="0"/>
          </a:p>
        </p:txBody>
      </p:sp>
      <p:sp>
        <p:nvSpPr>
          <p:cNvPr id="36" name="Rounded Rectangle 35"/>
          <p:cNvSpPr/>
          <p:nvPr/>
        </p:nvSpPr>
        <p:spPr>
          <a:xfrm>
            <a:off x="3581400" y="3505200"/>
            <a:ext cx="1524000" cy="5083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Classifier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562600" y="3429000"/>
            <a:ext cx="1524000" cy="6607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Pattern Matching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0" name="Elbow Connector 39"/>
          <p:cNvCxnSpPr>
            <a:stCxn id="7" idx="1"/>
            <a:endCxn id="8" idx="1"/>
          </p:cNvCxnSpPr>
          <p:nvPr/>
        </p:nvCxnSpPr>
        <p:spPr>
          <a:xfrm rot="10800000">
            <a:off x="1828800" y="3759386"/>
            <a:ext cx="1160916" cy="839543"/>
          </a:xfrm>
          <a:prstGeom prst="bentConnector3">
            <a:avLst>
              <a:gd name="adj1" fmla="val 11969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8" idx="3"/>
            <a:endCxn id="36" idx="1"/>
          </p:cNvCxnSpPr>
          <p:nvPr/>
        </p:nvCxnSpPr>
        <p:spPr>
          <a:xfrm>
            <a:off x="3200400" y="375938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38" idx="3"/>
            <a:endCxn id="7" idx="3"/>
          </p:cNvCxnSpPr>
          <p:nvPr/>
        </p:nvCxnSpPr>
        <p:spPr>
          <a:xfrm flipH="1">
            <a:off x="5963918" y="3759385"/>
            <a:ext cx="1122682" cy="839543"/>
          </a:xfrm>
          <a:prstGeom prst="bentConnector3">
            <a:avLst>
              <a:gd name="adj1" fmla="val -2036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2209800" y="1447800"/>
            <a:ext cx="4876800" cy="1447800"/>
          </a:xfrm>
          <a:prstGeom prst="roundRect">
            <a:avLst/>
          </a:prstGeom>
          <a:noFill/>
          <a:ln w="38100" cmpd="sng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228600" y="5638800"/>
            <a:ext cx="8610600" cy="107721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3200" b="1" dirty="0" smtClean="0">
                <a:solidFill>
                  <a:srgbClr val="FF0000"/>
                </a:solidFill>
              </a:rPr>
              <a:t>Common functions are implemented just once.</a:t>
            </a:r>
          </a:p>
          <a:p>
            <a:pPr marL="514350" indent="-514350" algn="ctr">
              <a:buAutoNum type="arabicPeriod"/>
            </a:pPr>
            <a:r>
              <a:rPr lang="en-US" sz="3200" b="1" dirty="0" smtClean="0">
                <a:solidFill>
                  <a:srgbClr val="FF0000"/>
                </a:solidFill>
              </a:rPr>
              <a:t>Common operations are executed just once.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7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Idea 2:</a:t>
            </a:r>
            <a:br>
              <a:rPr lang="en-US" dirty="0" smtClean="0"/>
            </a:br>
            <a:r>
              <a:rPr lang="en-US" dirty="0" smtClean="0"/>
              <a:t>Inter-</a:t>
            </a:r>
            <a:r>
              <a:rPr lang="en-US" dirty="0" err="1" smtClean="0"/>
              <a:t>middlebox</a:t>
            </a:r>
            <a:r>
              <a:rPr lang="en-US" dirty="0" smtClean="0"/>
              <a:t> attack prevention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Memory-based attacks between </a:t>
            </a:r>
            <a:r>
              <a:rPr lang="en-US" dirty="0" err="1" smtClean="0"/>
              <a:t>middleboxes</a:t>
            </a:r>
            <a:endParaRPr lang="en-US" dirty="0" smtClean="0"/>
          </a:p>
          <a:p>
            <a:pPr lvl="1"/>
            <a:r>
              <a:rPr lang="en-US" dirty="0" smtClean="0"/>
              <a:t>Buffer overflows</a:t>
            </a:r>
          </a:p>
          <a:p>
            <a:pPr lvl="1"/>
            <a:r>
              <a:rPr lang="en-US" dirty="0" smtClean="0"/>
              <a:t>Data leakage (e.g. </a:t>
            </a:r>
            <a:r>
              <a:rPr lang="en-US" dirty="0" err="1" smtClean="0"/>
              <a:t>Heartbleed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Resource exhaustion attacks between </a:t>
            </a:r>
            <a:r>
              <a:rPr lang="en-US" dirty="0" err="1" smtClean="0"/>
              <a:t>middleboxes</a:t>
            </a:r>
            <a:endParaRPr lang="en-US" dirty="0" smtClean="0"/>
          </a:p>
          <a:p>
            <a:pPr lvl="1"/>
            <a:r>
              <a:rPr lang="en-US" dirty="0" smtClean="0"/>
              <a:t>CPU time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2362200"/>
            <a:ext cx="4343400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Memory space isolation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0" y="4139625"/>
            <a:ext cx="4343400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Predictable latency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5486400"/>
            <a:ext cx="8077200" cy="107721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Idea: extending “parallel” model with memory isolation and strict latency guarantee.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7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SDN Architecture</a:t>
            </a:r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92" y="1600200"/>
            <a:ext cx="535821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3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362200" y="1447800"/>
            <a:ext cx="3352800" cy="2514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676400" y="4114800"/>
            <a:ext cx="26670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30"/>
    </mc:Choice>
    <mc:Fallback xmlns="">
      <p:transition spd="slow" advTm="16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Isolation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Bottom-line approach: OS process</a:t>
            </a:r>
          </a:p>
          <a:p>
            <a:pPr lvl="1"/>
            <a:r>
              <a:rPr lang="en-US" dirty="0" smtClean="0"/>
              <a:t>Good: </a:t>
            </a:r>
            <a:r>
              <a:rPr lang="en-US" dirty="0"/>
              <a:t>m</a:t>
            </a:r>
            <a:r>
              <a:rPr lang="en-US" dirty="0" smtClean="0"/>
              <a:t>emory space isolation</a:t>
            </a:r>
          </a:p>
          <a:p>
            <a:pPr lvl="1"/>
            <a:r>
              <a:rPr lang="en-US" dirty="0" smtClean="0"/>
              <a:t>Bad: expensive CPU context switching</a:t>
            </a:r>
          </a:p>
          <a:p>
            <a:r>
              <a:rPr lang="en-US" dirty="0" smtClean="0"/>
              <a:t>More lightweight approach?</a:t>
            </a:r>
          </a:p>
          <a:p>
            <a:pPr lvl="1"/>
            <a:r>
              <a:rPr lang="en-US" dirty="0" smtClean="0"/>
              <a:t>Static analysis for stack abuses</a:t>
            </a:r>
          </a:p>
          <a:p>
            <a:pPr lvl="1"/>
            <a:r>
              <a:rPr lang="en-US" dirty="0" smtClean="0"/>
              <a:t>Isolate heaps for different </a:t>
            </a:r>
            <a:r>
              <a:rPr lang="en-US" dirty="0" err="1" smtClean="0"/>
              <a:t>middleboxes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2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Strict Latency Guarantee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Key idea: allow </a:t>
            </a:r>
            <a:r>
              <a:rPr lang="en-US" dirty="0" err="1" smtClean="0"/>
              <a:t>middlebox</a:t>
            </a:r>
            <a:r>
              <a:rPr lang="en-US" dirty="0" smtClean="0"/>
              <a:t> to time out</a:t>
            </a:r>
          </a:p>
          <a:p>
            <a:pPr lvl="1"/>
            <a:r>
              <a:rPr lang="en-US" dirty="0" smtClean="0"/>
              <a:t>Process will be preempted when an unexpected long time is used.</a:t>
            </a:r>
          </a:p>
          <a:p>
            <a:pPr lvl="1"/>
            <a:r>
              <a:rPr lang="en-US" dirty="0" smtClean="0"/>
              <a:t>Customize kernel scheduler to implement</a:t>
            </a:r>
          </a:p>
          <a:p>
            <a:r>
              <a:rPr lang="en-US" dirty="0" smtClean="0"/>
              <a:t>Profiling </a:t>
            </a:r>
            <a:r>
              <a:rPr lang="en-US" dirty="0" err="1" smtClean="0"/>
              <a:t>middleboxes</a:t>
            </a:r>
            <a:r>
              <a:rPr lang="en-US" dirty="0" smtClean="0"/>
              <a:t> to determine good timeout values</a:t>
            </a:r>
          </a:p>
          <a:p>
            <a:r>
              <a:rPr lang="en-US" dirty="0" smtClean="0"/>
              <a:t>Possible action to packet after timeout</a:t>
            </a:r>
          </a:p>
          <a:p>
            <a:pPr lvl="1"/>
            <a:r>
              <a:rPr lang="en-US" dirty="0" smtClean="0"/>
              <a:t>Drop</a:t>
            </a:r>
            <a:endParaRPr lang="en-US" dirty="0"/>
          </a:p>
          <a:p>
            <a:pPr lvl="1"/>
            <a:r>
              <a:rPr lang="en-US" dirty="0" smtClean="0"/>
              <a:t>Move to a slow queue</a:t>
            </a:r>
          </a:p>
          <a:p>
            <a:pPr lvl="1"/>
            <a:r>
              <a:rPr lang="en-US" dirty="0" smtClean="0"/>
              <a:t>Skip </a:t>
            </a:r>
            <a:r>
              <a:rPr lang="en-US" dirty="0"/>
              <a:t>current </a:t>
            </a:r>
            <a:r>
              <a:rPr lang="en-US" dirty="0" err="1"/>
              <a:t>middlebox</a:t>
            </a:r>
            <a:r>
              <a:rPr lang="en-US" dirty="0"/>
              <a:t> (if it won’t cause error)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0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Consolidating </a:t>
            </a:r>
            <a:r>
              <a:rPr lang="en-US" dirty="0" smtClean="0"/>
              <a:t>security </a:t>
            </a:r>
            <a:r>
              <a:rPr lang="en-US" dirty="0" err="1" smtClean="0"/>
              <a:t>middleboxes</a:t>
            </a:r>
            <a:endParaRPr lang="en-US" dirty="0" smtClean="0"/>
          </a:p>
          <a:p>
            <a:pPr lvl="1"/>
            <a:r>
              <a:rPr lang="en-US" dirty="0" smtClean="0"/>
              <a:t>Use case survey</a:t>
            </a:r>
          </a:p>
          <a:p>
            <a:pPr lvl="1"/>
            <a:r>
              <a:rPr lang="en-US" dirty="0" smtClean="0"/>
              <a:t>Framework design and implementation</a:t>
            </a:r>
          </a:p>
          <a:p>
            <a:endParaRPr lang="en-US" dirty="0"/>
          </a:p>
          <a:p>
            <a:r>
              <a:rPr lang="en-US" dirty="0" smtClean="0"/>
              <a:t>Memory isolation design and implementation</a:t>
            </a:r>
          </a:p>
          <a:p>
            <a:pPr lvl="1"/>
            <a:r>
              <a:rPr lang="en-US" dirty="0" smtClean="0"/>
              <a:t>Mechanism design and security analysis</a:t>
            </a:r>
          </a:p>
          <a:p>
            <a:pPr lvl="1"/>
            <a:r>
              <a:rPr lang="en-US" dirty="0" smtClean="0"/>
              <a:t>System implementation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Latency-aware scheduling</a:t>
            </a:r>
          </a:p>
          <a:p>
            <a:pPr lvl="1"/>
            <a:r>
              <a:rPr lang="en-US" dirty="0"/>
              <a:t>Mechanism design and security analysis</a:t>
            </a:r>
          </a:p>
          <a:p>
            <a:pPr lvl="1"/>
            <a:r>
              <a:rPr lang="en-US" dirty="0"/>
              <a:t>System </a:t>
            </a:r>
            <a:r>
              <a:rPr lang="en-US" dirty="0" smtClean="0"/>
              <a:t>implementation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System integration and measurements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Compiling Minimum Incremental </a:t>
            </a:r>
            <a:r>
              <a:rPr lang="en-US" sz="3200" dirty="0" smtClean="0"/>
              <a:t>Update for </a:t>
            </a:r>
            <a:r>
              <a:rPr lang="en-US" sz="3200" dirty="0"/>
              <a:t>Modular SDN Languages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“Speeding up policy update </a:t>
            </a:r>
            <a:r>
              <a:rPr lang="en-US" dirty="0" smtClean="0"/>
              <a:t>between </a:t>
            </a:r>
            <a:r>
              <a:rPr lang="en-US" dirty="0"/>
              <a:t>CP and </a:t>
            </a:r>
            <a:r>
              <a:rPr lang="en-US" dirty="0" smtClean="0"/>
              <a:t>DP”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7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Table Update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525963"/>
          </a:xfrm>
        </p:spPr>
        <p:txBody>
          <a:bodyPr/>
          <a:lstStyle/>
          <a:p>
            <a:r>
              <a:rPr lang="en-US" dirty="0" smtClean="0"/>
              <a:t>Huge latency overhead</a:t>
            </a:r>
          </a:p>
          <a:p>
            <a:pPr lvl="1"/>
            <a:r>
              <a:rPr lang="en-US" dirty="0" smtClean="0"/>
              <a:t>Switch update rate: 10s ~ 100s entries/sec</a:t>
            </a:r>
          </a:p>
          <a:p>
            <a:pPr lvl="1"/>
            <a:r>
              <a:rPr lang="en-US" dirty="0" smtClean="0"/>
              <a:t>Refreshing 5K entries takes minutes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4495800"/>
            <a:ext cx="6934200" cy="8309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Given a policy update, </a:t>
            </a:r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FF0000"/>
                </a:solidFill>
              </a:rPr>
              <a:t>t is desirable to modify as few flow entries as possible.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216200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3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SDN Policy Language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dirty="0" smtClean="0"/>
              <a:t>Higher-level abstractions in network programming</a:t>
            </a:r>
          </a:p>
          <a:p>
            <a:pPr lvl="1"/>
            <a:r>
              <a:rPr lang="en-US" dirty="0" smtClean="0"/>
              <a:t>Flow space abstraction</a:t>
            </a:r>
          </a:p>
          <a:p>
            <a:pPr lvl="1"/>
            <a:r>
              <a:rPr lang="en-US" dirty="0" smtClean="0"/>
              <a:t>Policy composition</a:t>
            </a:r>
          </a:p>
          <a:p>
            <a:r>
              <a:rPr lang="en-US" dirty="0" smtClean="0"/>
              <a:t>Naïve algorithm generates inflated # of updates</a:t>
            </a:r>
          </a:p>
          <a:p>
            <a:pPr lvl="1"/>
            <a:r>
              <a:rPr lang="en-US" dirty="0" smtClean="0"/>
              <a:t>Most updates only modify the priority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429000" cy="453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8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 Dependency and Priority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61722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Priority is used to disambiguate rule overlap</a:t>
            </a:r>
          </a:p>
          <a:p>
            <a:pPr lvl="1"/>
            <a:r>
              <a:rPr lang="en-US" dirty="0" smtClean="0"/>
              <a:t>The rule with higher priority matches</a:t>
            </a:r>
          </a:p>
          <a:p>
            <a:pPr lvl="1"/>
            <a:r>
              <a:rPr lang="en-US" dirty="0" smtClean="0"/>
              <a:t>Priority encodes rule dependency</a:t>
            </a:r>
          </a:p>
          <a:p>
            <a:r>
              <a:rPr lang="en-US" dirty="0" smtClean="0"/>
              <a:t>Rule dependency induces a partial order</a:t>
            </a:r>
          </a:p>
          <a:p>
            <a:pPr lvl="1"/>
            <a:r>
              <a:rPr lang="en-US" dirty="0" smtClean="0"/>
              <a:t>Forms a directed acyclic graph (DAG)</a:t>
            </a:r>
          </a:p>
          <a:p>
            <a:pPr lvl="1"/>
            <a:r>
              <a:rPr lang="en-US" dirty="0" smtClean="0"/>
              <a:t>Priority encoding loses information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25851"/>
            <a:ext cx="2514600" cy="115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1981200" cy="219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2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Motivating Example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163763"/>
          </a:xfrm>
        </p:spPr>
        <p:txBody>
          <a:bodyPr>
            <a:normAutofit/>
          </a:bodyPr>
          <a:lstStyle/>
          <a:p>
            <a:r>
              <a:rPr lang="en-US" dirty="0" smtClean="0"/>
              <a:t>Add Rule 8 to a flow table</a:t>
            </a:r>
          </a:p>
          <a:p>
            <a:pPr lvl="1"/>
            <a:r>
              <a:rPr lang="en-US" dirty="0" smtClean="0"/>
              <a:t>Without dependency info, 4 rules are modified</a:t>
            </a:r>
          </a:p>
          <a:p>
            <a:pPr lvl="1"/>
            <a:r>
              <a:rPr lang="en-US" dirty="0" smtClean="0"/>
              <a:t>With dependency info, only 1 rule is modified, which is optimal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704053" cy="239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5800" y="6019800"/>
            <a:ext cx="7391400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Rule dependency is the key to generate minimal update.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8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Policy Compiler</a:t>
            </a:r>
          </a:p>
          <a:p>
            <a:pPr lvl="1"/>
            <a:r>
              <a:rPr lang="en-US" dirty="0" smtClean="0"/>
              <a:t>Generates dependency DAG along with flow table</a:t>
            </a:r>
          </a:p>
          <a:p>
            <a:r>
              <a:rPr lang="en-US" dirty="0" smtClean="0"/>
              <a:t>Comparer</a:t>
            </a:r>
          </a:p>
          <a:p>
            <a:pPr lvl="1"/>
            <a:r>
              <a:rPr lang="en-US" dirty="0" smtClean="0"/>
              <a:t>Generates </a:t>
            </a:r>
            <a:r>
              <a:rPr lang="en-US" dirty="0" smtClean="0">
                <a:solidFill>
                  <a:srgbClr val="FF0000"/>
                </a:solidFill>
              </a:rPr>
              <a:t>optimal</a:t>
            </a:r>
            <a:r>
              <a:rPr lang="en-US" dirty="0" smtClean="0"/>
              <a:t> DAG-level flow table update</a:t>
            </a:r>
          </a:p>
          <a:p>
            <a:r>
              <a:rPr lang="en-US" dirty="0" err="1" smtClean="0"/>
              <a:t>Prioritizer</a:t>
            </a:r>
            <a:endParaRPr lang="en-US" dirty="0" smtClean="0"/>
          </a:p>
          <a:p>
            <a:pPr lvl="1"/>
            <a:r>
              <a:rPr lang="en-US" dirty="0" smtClean="0"/>
              <a:t>Scatter priority values to reduce future priority shifts</a:t>
            </a:r>
            <a:endParaRPr lang="en-US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58855"/>
            <a:ext cx="3604547" cy="443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9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98" y="1447800"/>
            <a:ext cx="67995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6019800"/>
            <a:ext cx="7391400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We obtain an average of 10x reduction on update size.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Consideration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Traditional Security Threats</a:t>
            </a:r>
          </a:p>
          <a:p>
            <a:pPr lvl="1"/>
            <a:r>
              <a:rPr lang="en-US" dirty="0" smtClean="0"/>
              <a:t>Traffic security and integrity</a:t>
            </a:r>
          </a:p>
          <a:p>
            <a:r>
              <a:rPr lang="en-US" dirty="0" smtClean="0"/>
              <a:t>New Security Threats to SDN</a:t>
            </a:r>
          </a:p>
          <a:p>
            <a:pPr lvl="1"/>
            <a:r>
              <a:rPr lang="en-US" dirty="0" smtClean="0"/>
              <a:t>Misbehaved control-plane modules</a:t>
            </a:r>
          </a:p>
          <a:p>
            <a:pPr lvl="1"/>
            <a:r>
              <a:rPr lang="en-US" dirty="0" smtClean="0"/>
              <a:t>Compromised data-plane functions</a:t>
            </a:r>
          </a:p>
          <a:p>
            <a:r>
              <a:rPr lang="en-US" dirty="0" smtClean="0"/>
              <a:t>Performance Demands</a:t>
            </a:r>
          </a:p>
          <a:p>
            <a:pPr lvl="1"/>
            <a:r>
              <a:rPr lang="en-US" dirty="0" smtClean="0"/>
              <a:t>Control-plane: policy update</a:t>
            </a:r>
          </a:p>
          <a:p>
            <a:pPr lvl="1"/>
            <a:r>
              <a:rPr lang="en-US" dirty="0" smtClean="0"/>
              <a:t>Data-plane: low-latency VNF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09"/>
    </mc:Choice>
    <mc:Fallback xmlns="">
      <p:transition spd="slow" advTm="92709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Thesis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May 2014 – Sep 2014: Compact update implementation</a:t>
            </a:r>
          </a:p>
          <a:p>
            <a:pPr lvl="1"/>
            <a:r>
              <a:rPr lang="en-US" dirty="0" smtClean="0"/>
              <a:t>Preserving dependency during compilation</a:t>
            </a:r>
          </a:p>
          <a:p>
            <a:pPr lvl="1"/>
            <a:r>
              <a:rPr lang="en-US" dirty="0" smtClean="0"/>
              <a:t>Online </a:t>
            </a:r>
            <a:r>
              <a:rPr lang="en-US" dirty="0" err="1" smtClean="0"/>
              <a:t>prioritizer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Oct 2014 – Dec 2015: </a:t>
            </a:r>
            <a:r>
              <a:rPr lang="en-US" dirty="0"/>
              <a:t>NFV </a:t>
            </a:r>
            <a:r>
              <a:rPr lang="en-US" dirty="0" smtClean="0"/>
              <a:t>platform design iteration</a:t>
            </a:r>
          </a:p>
          <a:p>
            <a:pPr lvl="1"/>
            <a:r>
              <a:rPr lang="en-US" dirty="0"/>
              <a:t>Consolidating </a:t>
            </a:r>
            <a:r>
              <a:rPr lang="en-US" dirty="0" smtClean="0"/>
              <a:t>security </a:t>
            </a:r>
            <a:r>
              <a:rPr lang="en-US" dirty="0" err="1" smtClean="0"/>
              <a:t>middleboxes</a:t>
            </a:r>
            <a:endParaRPr lang="en-US" dirty="0"/>
          </a:p>
          <a:p>
            <a:pPr lvl="1"/>
            <a:r>
              <a:rPr lang="en-US" dirty="0" smtClean="0"/>
              <a:t>Memory isolation</a:t>
            </a:r>
          </a:p>
          <a:p>
            <a:pPr lvl="1"/>
            <a:r>
              <a:rPr lang="en-US" dirty="0" smtClean="0"/>
              <a:t>Latency-aware scheduling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Jan 2015 – Mar 2015: </a:t>
            </a:r>
            <a:r>
              <a:rPr lang="en-US" dirty="0"/>
              <a:t>NFV platform </a:t>
            </a:r>
            <a:r>
              <a:rPr lang="en-US" dirty="0" smtClean="0"/>
              <a:t>implementation and experiments</a:t>
            </a:r>
          </a:p>
          <a:p>
            <a:pPr lvl="1"/>
            <a:r>
              <a:rPr lang="en-US" dirty="0" smtClean="0"/>
              <a:t>Component implementation</a:t>
            </a:r>
          </a:p>
          <a:p>
            <a:pPr lvl="1"/>
            <a:r>
              <a:rPr lang="en-US" dirty="0" smtClean="0"/>
              <a:t>System integration and experiments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Apr 2015 </a:t>
            </a:r>
            <a:r>
              <a:rPr lang="en-US" dirty="0"/>
              <a:t>–</a:t>
            </a:r>
            <a:r>
              <a:rPr lang="en-US" dirty="0" smtClean="0"/>
              <a:t> May 2015: Dissertation writing and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3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Conference Papers</a:t>
            </a:r>
          </a:p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X. Zhao, Y. Chen, L. Li, B. Yang, K. Bu, “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Compiling Minimum Incremental Update for Modular SDN Languages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paper in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HotSDN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2014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 Chen, C. Hu, C. Shi, Y. Wang, “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Towards A Secure Controller Platform for OpenFlow Application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 paper in NSDI 2013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paper in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HotSDN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2013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Chen, Y. Chen, Y. Liu, Y. Xia, C. Hu, “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VirtualKnotter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Online Virtual Machine Shuffling for Congestion Resolving in Virtualized Datacenter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ICDCS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Chen, A.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Singla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Singh, K. Ramachandran, L. Xu, Y. Zhang,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 Chen, “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OSA: An Optical Switching Architecture for Data Center Networks with Unprecedented Flexibility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NSDI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Cao, Z. Li, V.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Rastogi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 Chen,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 Browser: a Virtualized Browser to Sandbox Third-party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JavaScripts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Enhanced Security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in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ASIACCS 2012</a:t>
            </a:r>
          </a:p>
          <a:p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Journal Papers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Wen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Chen, S. Huang, Y. Chen, Y. Liu, Y. Xia, C. Hu, “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VirtualKnotter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Online virtual machine shuffling for congestion resolving in virtualized datacenter”, Computer Networks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Chen, A.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Singla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Singh, K. Ramachandran, L. Xu, Y. Zhang,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Wen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 Chen, “OSA: An Optical Switching Architecture for Data Center Networks with Unprecedented Flexibility”, IEEE/ACM Transection of Networking </a:t>
            </a:r>
            <a:endParaRPr lang="en-US" dirty="0"/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Papers in Submission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Wen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 Yang, Y. Chen, C. Hu, Y. Wang, B. Liu, “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SDNShield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Application-oriented Privilege Enforcement for Modular OpenFlow Controllers”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Chen,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Wen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X. Ma, Y. Chen, Y. Xia, C. Hu, Y. Liu, “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WaveCube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Scalable, Fault-tolerant, High Performance Optical Data Center Architecture”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Chen, C. Hu,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Wen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 Chen, B. Liu, “Towards Internet Emergency Response via Reconfiguration in Internet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eXchange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Points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4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Thanks!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Actually, I have something more…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5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Preserving Dependency in Compiler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Baseline algorithm</a:t>
            </a:r>
          </a:p>
          <a:p>
            <a:pPr lvl="1"/>
            <a:r>
              <a:rPr lang="en-US" dirty="0" smtClean="0"/>
              <a:t>Restores DAG after compilation</a:t>
            </a:r>
          </a:p>
          <a:p>
            <a:pPr lvl="1"/>
            <a:r>
              <a:rPr lang="en-US" dirty="0" smtClean="0"/>
              <a:t>O(n</a:t>
            </a:r>
            <a:r>
              <a:rPr lang="en-US" baseline="30000" dirty="0" smtClean="0"/>
              <a:t>3</a:t>
            </a:r>
            <a:r>
              <a:rPr lang="en-US" dirty="0" smtClean="0"/>
              <a:t>-n</a:t>
            </a:r>
            <a:r>
              <a:rPr lang="en-US" baseline="30000" dirty="0" smtClean="0"/>
              <a:t>4</a:t>
            </a:r>
            <a:r>
              <a:rPr lang="en-US" dirty="0" smtClean="0"/>
              <a:t>)</a:t>
            </a:r>
          </a:p>
          <a:p>
            <a:r>
              <a:rPr lang="en-US" dirty="0" smtClean="0"/>
              <a:t>Optimized algorithm (ongoing)</a:t>
            </a:r>
          </a:p>
          <a:p>
            <a:pPr lvl="1"/>
            <a:r>
              <a:rPr lang="en-US" dirty="0" smtClean="0"/>
              <a:t>Builds DAG incrementally during compilation</a:t>
            </a:r>
          </a:p>
          <a:p>
            <a:pPr lvl="1"/>
            <a:r>
              <a:rPr lang="en-US" dirty="0" smtClean="0"/>
              <a:t>O(k*n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2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</a:t>
            </a:r>
            <a:r>
              <a:rPr lang="en-US" dirty="0" err="1" smtClean="0"/>
              <a:t>Prioritizer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K-factor strategy</a:t>
            </a:r>
          </a:p>
          <a:p>
            <a:pPr lvl="1"/>
            <a:r>
              <a:rPr lang="en-US" dirty="0" smtClean="0"/>
              <a:t>Maintains gap lengths within the range of [1/k, k]</a:t>
            </a:r>
          </a:p>
          <a:p>
            <a:pPr lvl="1"/>
            <a:r>
              <a:rPr lang="en-US" dirty="0" smtClean="0"/>
              <a:t>Amortized cost: O(1)</a:t>
            </a:r>
          </a:p>
          <a:p>
            <a:pPr lvl="1"/>
            <a:r>
              <a:rPr lang="en-US" dirty="0" smtClean="0"/>
              <a:t>Worst-case cost: O(n)</a:t>
            </a:r>
          </a:p>
          <a:p>
            <a:r>
              <a:rPr lang="en-US" dirty="0" smtClean="0"/>
              <a:t>Is it possible to further reduce worst-case cost? (ongoing)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2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SDN to enhance traditional security</a:t>
            </a:r>
          </a:p>
          <a:p>
            <a:pPr lvl="1"/>
            <a:r>
              <a:rPr lang="en-US" dirty="0" smtClean="0"/>
              <a:t>Enable arbitrary </a:t>
            </a:r>
            <a:r>
              <a:rPr lang="en-US" dirty="0" err="1" smtClean="0"/>
              <a:t>middlebox</a:t>
            </a:r>
            <a:r>
              <a:rPr lang="en-US" dirty="0" smtClean="0"/>
              <a:t> placement [SIMPLE…]</a:t>
            </a:r>
          </a:p>
          <a:p>
            <a:pPr lvl="1"/>
            <a:r>
              <a:rPr lang="en-US" dirty="0" err="1" smtClean="0"/>
              <a:t>Middlebox</a:t>
            </a:r>
            <a:r>
              <a:rPr lang="en-US" dirty="0" smtClean="0"/>
              <a:t> consolidation [</a:t>
            </a:r>
            <a:r>
              <a:rPr lang="en-US" dirty="0" err="1" smtClean="0"/>
              <a:t>CoMb</a:t>
            </a:r>
            <a:r>
              <a:rPr lang="en-US" dirty="0" smtClean="0"/>
              <a:t>, </a:t>
            </a:r>
            <a:r>
              <a:rPr lang="en-US" dirty="0" err="1" smtClean="0"/>
              <a:t>xOMB</a:t>
            </a:r>
            <a:r>
              <a:rPr lang="en-US" dirty="0" smtClean="0"/>
              <a:t>…]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" y="3195935"/>
            <a:ext cx="7924800" cy="8309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Provide better solution to traditional network threats</a:t>
            </a:r>
          </a:p>
          <a:p>
            <a:pPr marL="514350" indent="-5143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Do not address new security issues of SDN itself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295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11"/>
    </mc:Choice>
    <mc:Fallback xmlns="">
      <p:transition spd="slow" advTm="82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Security on SDN control plane</a:t>
            </a:r>
          </a:p>
          <a:p>
            <a:pPr lvl="1"/>
            <a:r>
              <a:rPr lang="en-US" dirty="0"/>
              <a:t>Detect rule conflicts [</a:t>
            </a:r>
            <a:r>
              <a:rPr lang="en-US" dirty="0" err="1"/>
              <a:t>FortNOX</a:t>
            </a:r>
            <a:r>
              <a:rPr lang="en-US" dirty="0"/>
              <a:t>, FRESCO</a:t>
            </a:r>
            <a:r>
              <a:rPr lang="en-US" dirty="0" smtClean="0"/>
              <a:t>]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Security on SDN data plane</a:t>
            </a:r>
          </a:p>
          <a:p>
            <a:pPr lvl="1"/>
            <a:r>
              <a:rPr lang="en-US" dirty="0" smtClean="0"/>
              <a:t>Add intelligence to DP to increase resilience to anomalous traffic [Avant-Guard]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438400"/>
            <a:ext cx="7924800" cy="8309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Do not cover the huge threat space that does not produce rule conflicts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410200"/>
            <a:ext cx="7924800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Represents only one spot in the threat space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206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78"/>
    </mc:Choice>
    <mc:Fallback xmlns="">
      <p:transition spd="slow" advTm="75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94" y="1828800"/>
            <a:ext cx="445360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41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How to secure the policy generation on control plane</a:t>
            </a:r>
            <a:r>
              <a:rPr lang="en-US" dirty="0"/>
              <a:t>?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to provide a secure NFV platform with the least efficiency sacrifice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How to efficiently push policy updates to data plane?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78"/>
    </mc:Choice>
    <mc:Fallback xmlns="">
      <p:transition spd="slow" advTm="7817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Thesis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provide a </a:t>
            </a:r>
            <a:r>
              <a:rPr lang="en-US" dirty="0" smtClean="0">
                <a:solidFill>
                  <a:srgbClr val="FF0000"/>
                </a:solidFill>
              </a:rPr>
              <a:t>secure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efficient</a:t>
            </a:r>
            <a:r>
              <a:rPr lang="en-US" dirty="0" smtClean="0"/>
              <a:t> SDN platform that comprises of</a:t>
            </a:r>
          </a:p>
          <a:p>
            <a:pPr lvl="1"/>
            <a:r>
              <a:rPr lang="en-US" dirty="0" smtClean="0"/>
              <a:t>A secure control plane</a:t>
            </a:r>
          </a:p>
          <a:p>
            <a:pPr lvl="1"/>
            <a:r>
              <a:rPr lang="en-US" dirty="0" smtClean="0"/>
              <a:t>A secure NFV platform on data plane</a:t>
            </a:r>
          </a:p>
          <a:p>
            <a:pPr lvl="2"/>
            <a:r>
              <a:rPr lang="en-US" dirty="0" smtClean="0"/>
              <a:t>Efficient module reuse/sharing</a:t>
            </a:r>
          </a:p>
          <a:p>
            <a:pPr lvl="1"/>
            <a:r>
              <a:rPr lang="en-US" smtClean="0"/>
              <a:t>Capability of efficient </a:t>
            </a:r>
            <a:r>
              <a:rPr lang="en-US" dirty="0" smtClean="0"/>
              <a:t>policy update between control plane and data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62"/>
    </mc:Choice>
    <mc:Fallback xmlns="">
      <p:transition spd="slow" advTm="3616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Securing policy generation on control plane</a:t>
            </a:r>
          </a:p>
          <a:p>
            <a:pPr lvl="1"/>
            <a:r>
              <a:rPr lang="en-US" dirty="0" err="1" smtClean="0"/>
              <a:t>SDNShield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[HotSDN’13, full paper in submission]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/>
              <a:t>Securing network functions on </a:t>
            </a:r>
            <a:r>
              <a:rPr lang="en-US" dirty="0"/>
              <a:t>data plane</a:t>
            </a:r>
          </a:p>
          <a:p>
            <a:pPr lvl="1"/>
            <a:r>
              <a:rPr lang="en-US" dirty="0" smtClean="0"/>
              <a:t>A Consolidated NFV Platform for Security </a:t>
            </a:r>
            <a:r>
              <a:rPr lang="en-US" dirty="0" err="1" smtClean="0"/>
              <a:t>Middleboxes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proposed work]</a:t>
            </a:r>
          </a:p>
          <a:p>
            <a:r>
              <a:rPr lang="en-US" dirty="0" smtClean="0"/>
              <a:t>Speeding up policy update b/w CP and DP</a:t>
            </a:r>
          </a:p>
          <a:p>
            <a:pPr lvl="1"/>
            <a:r>
              <a:rPr lang="en-US" dirty="0" smtClean="0"/>
              <a:t>Compact Update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[HotSDN’14, full paper in progress]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25C1-19CC-4108-914B-5CDB4D5607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57"/>
    </mc:Choice>
    <mc:Fallback xmlns="">
      <p:transition spd="slow" advTm="69357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3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4|3.5|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7|6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15.1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2|6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2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4115</TotalTime>
  <Words>2281</Words>
  <Application>Microsoft Office PowerPoint</Application>
  <PresentationFormat>On-screen Show (4:3)</PresentationFormat>
  <Paragraphs>418</Paragraphs>
  <Slides>46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Thesis Proposal: Achieving Security and Efficiency  in Software-Defined Networks</vt:lpstr>
      <vt:lpstr>Background</vt:lpstr>
      <vt:lpstr>SDN Architecture</vt:lpstr>
      <vt:lpstr>Design Consideration</vt:lpstr>
      <vt:lpstr>Related Work</vt:lpstr>
      <vt:lpstr>Related Work</vt:lpstr>
      <vt:lpstr>Research Questions</vt:lpstr>
      <vt:lpstr>Thesis Statement</vt:lpstr>
      <vt:lpstr>Contribution</vt:lpstr>
      <vt:lpstr>SDNShield: Privilege Enforcement for SDN application</vt:lpstr>
      <vt:lpstr>Motivation</vt:lpstr>
      <vt:lpstr>Threat Model</vt:lpstr>
      <vt:lpstr>Approach</vt:lpstr>
      <vt:lpstr>App Behavior Space</vt:lpstr>
      <vt:lpstr>Challenge</vt:lpstr>
      <vt:lpstr>Comparison</vt:lpstr>
      <vt:lpstr>System Overview</vt:lpstr>
      <vt:lpstr>Static vs. Dynamic</vt:lpstr>
      <vt:lpstr>Permission Language</vt:lpstr>
      <vt:lpstr>Permission Design</vt:lpstr>
      <vt:lpstr>Constraint Language</vt:lpstr>
      <vt:lpstr>Enforcement</vt:lpstr>
      <vt:lpstr>Evaluation</vt:lpstr>
      <vt:lpstr>A consolidated NFV platform for security middleboxes</vt:lpstr>
      <vt:lpstr>Network Function Virtualization</vt:lpstr>
      <vt:lpstr>Parallel vs. Pipeline</vt:lpstr>
      <vt:lpstr>Idea 1:  Consolidating Security Middleboxes</vt:lpstr>
      <vt:lpstr>Consolidated MB Pipeline</vt:lpstr>
      <vt:lpstr>Idea 2: Inter-middlebox attack prevention</vt:lpstr>
      <vt:lpstr>Memory Isolation</vt:lpstr>
      <vt:lpstr>Strict Latency Guarantee</vt:lpstr>
      <vt:lpstr>Proposed Work</vt:lpstr>
      <vt:lpstr>Compiling Minimum Incremental Update for Modular SDN Languages</vt:lpstr>
      <vt:lpstr>Flow Table Update</vt:lpstr>
      <vt:lpstr>SDN Policy Language</vt:lpstr>
      <vt:lpstr>Rule Dependency and Priority</vt:lpstr>
      <vt:lpstr>A Motivating Example</vt:lpstr>
      <vt:lpstr>Solution</vt:lpstr>
      <vt:lpstr>Preliminary Result</vt:lpstr>
      <vt:lpstr>Thesis Timeline</vt:lpstr>
      <vt:lpstr>Publication</vt:lpstr>
      <vt:lpstr>Publication</vt:lpstr>
      <vt:lpstr>Thanks!</vt:lpstr>
      <vt:lpstr>Actually, I have something more…</vt:lpstr>
      <vt:lpstr>Preserving Dependency in Compiler</vt:lpstr>
      <vt:lpstr>Online Prioritizer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an Efficient and Secure SDN Platform</dc:title>
  <dc:creator>Xitao Wen</dc:creator>
  <cp:lastModifiedBy>Yan Chen</cp:lastModifiedBy>
  <cp:revision>150</cp:revision>
  <dcterms:created xsi:type="dcterms:W3CDTF">2014-05-02T16:33:31Z</dcterms:created>
  <dcterms:modified xsi:type="dcterms:W3CDTF">2014-05-23T19:34:54Z</dcterms:modified>
</cp:coreProperties>
</file>