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9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</p:sldIdLst>
  <p:sldSz cx="9144000" cy="6858000" type="screen4x3"/>
  <p:notesSz cx="6858000" cy="92964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1200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28DF6-053A-4BF6-A68E-69CCC994CCBC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598F1-1C5C-4FEC-9AF1-94D7D7F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4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6300-E87C-B844-96DE-6E78F3EDE02B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5B71-EA90-F54A-83A2-6CEFFE4F78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2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Paper, not project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9680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Change a solenoid </a:t>
            </a:r>
          </a:p>
          <a:p>
            <a:r>
              <a:rPr kumimoji="1" lang="en-US" altLang="zh-CN" dirty="0" smtClean="0"/>
              <a:t>When an electric current is passed through the coil, a magnetic field is created. By turning the electromagnet on and off rapidly, we can replicate the changing magnetic field of a magnetic stripe swipe. </a:t>
            </a:r>
          </a:p>
          <a:p>
            <a:r>
              <a:rPr kumimoji="1" lang="en-US" altLang="zh-CN" sz="1200" dirty="0" smtClean="0"/>
              <a:t> (coil of wires) </a:t>
            </a:r>
          </a:p>
          <a:p>
            <a:r>
              <a:rPr kumimoji="1" lang="en-US" altLang="zh-CN" dirty="0" smtClean="0"/>
              <a:t>Media</a:t>
            </a:r>
            <a:r>
              <a:rPr kumimoji="1" lang="en-US" altLang="zh-CN" baseline="0" dirty="0" smtClean="0"/>
              <a:t> play will convert waveform stored in the sound file into </a:t>
            </a:r>
            <a:r>
              <a:rPr kumimoji="1" lang="en-US" altLang="zh-CN" baseline="0" dirty="0" err="1" smtClean="0"/>
              <a:t>elecric</a:t>
            </a:r>
            <a:r>
              <a:rPr kumimoji="1" lang="en-US" altLang="zh-CN" baseline="0" dirty="0" smtClean="0"/>
              <a:t> current.</a:t>
            </a:r>
            <a:endParaRPr kumimoji="1" lang="en-US" altLang="zh-CN" dirty="0" smtClean="0"/>
          </a:p>
          <a:p>
            <a:r>
              <a:rPr kumimoji="1" lang="en-US" altLang="zh-CN" dirty="0" smtClean="0"/>
              <a:t> recreate a particular waveform of current through the solenoid in order to create a particular waveform of magnetism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43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1,2,3,4,5,6</a:t>
            </a:r>
          </a:p>
          <a:p>
            <a:r>
              <a:rPr kumimoji="1" lang="en-US" altLang="zh-CN" dirty="0" smtClean="0"/>
              <a:t>Array</a:t>
            </a:r>
            <a:r>
              <a:rPr kumimoji="1" lang="en-US" altLang="zh-CN" baseline="0" dirty="0" smtClean="0"/>
              <a:t> direction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1185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Solenoid inserted into</a:t>
            </a:r>
            <a:r>
              <a:rPr kumimoji="1" lang="en-US" altLang="zh-CN" baseline="0" dirty="0" smtClean="0"/>
              <a:t> a card reader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27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wave monitored by oscilloscope exactly matches the generated wave file.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003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wave monitored by oscilloscope exactly matches the generated wave file. </a:t>
            </a:r>
            <a:endParaRPr lang="en-US" altLang="zh-CN" smtClean="0"/>
          </a:p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003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disposable credit card information faces the problem of capacitor since every day every one may acquire several credit card numbers. </a:t>
            </a:r>
          </a:p>
          <a:p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003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00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Skimming</a:t>
            </a:r>
            <a:r>
              <a:rPr kumimoji="1" lang="en-US" altLang="zh-CN" baseline="0" dirty="0" smtClean="0"/>
              <a:t> device</a:t>
            </a:r>
          </a:p>
          <a:p>
            <a:r>
              <a:rPr kumimoji="1" lang="en-US" altLang="zh-CN" baseline="0" dirty="0" smtClean="0"/>
              <a:t>Plain test </a:t>
            </a:r>
            <a:r>
              <a:rPr kumimoji="1" lang="en-US" altLang="zh-CN" baseline="0" dirty="0" err="1" smtClean="0"/>
              <a:t>vs</a:t>
            </a:r>
            <a:r>
              <a:rPr kumimoji="1" lang="en-US" altLang="zh-CN" baseline="0" dirty="0" smtClean="0"/>
              <a:t> </a:t>
            </a:r>
            <a:r>
              <a:rPr kumimoji="1" lang="en-US" altLang="zh-CN" baseline="0" dirty="0" err="1" smtClean="0"/>
              <a:t>unencroypt</a:t>
            </a:r>
            <a:endParaRPr kumimoji="1" lang="en-US" altLang="zh-CN" baseline="0" dirty="0" smtClean="0"/>
          </a:p>
          <a:p>
            <a:r>
              <a:rPr kumimoji="1" lang="en-US" altLang="zh-CN" baseline="0" dirty="0" smtClean="0"/>
              <a:t>Make clearer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554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bookstore chains</a:t>
            </a:r>
          </a:p>
          <a:p>
            <a:r>
              <a:rPr kumimoji="1" lang="en-US" altLang="zh-CN" dirty="0" smtClean="0"/>
              <a:t>American retailing company </a:t>
            </a:r>
          </a:p>
          <a:p>
            <a:r>
              <a:rPr kumimoji="1" lang="en-US" altLang="zh-CN" dirty="0" smtClean="0"/>
              <a:t>Credit card number for target.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40s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632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Discuss why it’s vulnerable.</a:t>
            </a:r>
          </a:p>
          <a:p>
            <a:r>
              <a:rPr kumimoji="1" lang="en-US" altLang="zh-CN" dirty="0" smtClean="0"/>
              <a:t>EMV</a:t>
            </a:r>
            <a:r>
              <a:rPr kumimoji="1" lang="en-US" altLang="zh-CN" baseline="0" dirty="0" smtClean="0"/>
              <a:t> 2017 news </a:t>
            </a:r>
          </a:p>
          <a:p>
            <a:r>
              <a:rPr kumimoji="1" lang="en-US" altLang="zh-CN" baseline="0" dirty="0" smtClean="0"/>
              <a:t>In short time, EMV will not be used by all merchants</a:t>
            </a:r>
          </a:p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www.merchantmaverick.com</a:t>
            </a:r>
            <a:r>
              <a:rPr kumimoji="1" lang="en-US" altLang="zh-CN" dirty="0" smtClean="0"/>
              <a:t>/really-need-</a:t>
            </a:r>
            <a:r>
              <a:rPr kumimoji="1" lang="en-US" altLang="zh-CN" dirty="0" err="1" smtClean="0"/>
              <a:t>emv</a:t>
            </a:r>
            <a:r>
              <a:rPr kumimoji="1" lang="en-US" altLang="zh-CN" dirty="0" smtClean="0"/>
              <a:t>-chip-card-terminal/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4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Figure</a:t>
            </a:r>
            <a:r>
              <a:rPr kumimoji="1" lang="en-US" altLang="zh-CN" baseline="0" dirty="0" smtClean="0"/>
              <a:t> shows card </a:t>
            </a:r>
            <a:r>
              <a:rPr kumimoji="1" lang="en-US" altLang="zh-CN" baseline="0" dirty="0" err="1" smtClean="0"/>
              <a:t>no.A</a:t>
            </a:r>
            <a:r>
              <a:rPr kumimoji="1" lang="en-US" altLang="zh-CN" baseline="0" dirty="0" smtClean="0"/>
              <a:t> invalid.</a:t>
            </a:r>
          </a:p>
          <a:p>
            <a:r>
              <a:rPr kumimoji="1" lang="en-US" altLang="zh-CN" dirty="0" smtClean="0"/>
              <a:t>Change</a:t>
            </a:r>
            <a:r>
              <a:rPr kumimoji="1" lang="en-US" altLang="zh-CN" baseline="0" dirty="0" smtClean="0"/>
              <a:t> user into mobile phone.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793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Animation</a:t>
            </a:r>
          </a:p>
          <a:p>
            <a:r>
              <a:rPr kumimoji="1" lang="en-US" altLang="zh-CN" dirty="0" smtClean="0"/>
              <a:t>No listen to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641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animation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622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www.instructables.com</a:t>
            </a:r>
            <a:r>
              <a:rPr kumimoji="1" lang="en-US" altLang="zh-CN" dirty="0" smtClean="0"/>
              <a:t>/id/Magnetic-stripe-card-</a:t>
            </a:r>
            <a:r>
              <a:rPr kumimoji="1" lang="en-US" altLang="zh-CN" dirty="0" err="1" smtClean="0"/>
              <a:t>spoofer</a:t>
            </a:r>
            <a:r>
              <a:rPr kumimoji="1" lang="en-US" altLang="zh-CN" dirty="0" smtClean="0"/>
              <a:t>/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378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When the card is swiped past the card reader, the changing magnetic field of the passing flux reversals induce a current in the reader element, which is then decoded into binary bits, and the original data stored on the magnetic stripe is reconstructed. </a:t>
            </a:r>
          </a:p>
          <a:p>
            <a:r>
              <a:rPr kumimoji="1" lang="en-US" altLang="zh-CN" dirty="0" smtClean="0"/>
              <a:t>When an electric current is passed through the coil, a magnetic field is created. By turning the electromagnet on and off rapidly, we can replicate the changing magnetic field of a magnetic stripe swipe. </a:t>
            </a:r>
          </a:p>
          <a:p>
            <a:r>
              <a:rPr kumimoji="1" lang="en-US" altLang="zh-CN" sz="1200" dirty="0" smtClean="0"/>
              <a:t> (coil of wires)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5B71-EA90-F54A-83A2-6CEFFE4F7855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43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带标题，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、图片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D0BA576-913E-F340-B2CB-B2789FC9868D}" type="datetimeFigureOut">
              <a:rPr kumimoji="1" lang="zh-CN" altLang="en-US" smtClean="0"/>
              <a:t>2015/9/23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080B77-2FBB-AD4D-BFE6-7B98D79F3F5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1763" y="736774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CN" sz="3200" dirty="0" err="1"/>
              <a:t>SafePay</a:t>
            </a:r>
            <a:r>
              <a:rPr lang="en-US" altLang="zh-CN" sz="3200" dirty="0"/>
              <a:t>: Protecting against Credit Card Forgery with Existing Magnetic Card Readers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endParaRPr kumimoji="1" lang="zh-CN" altLang="en-US" sz="3200" dirty="0"/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375899" y="3443639"/>
            <a:ext cx="6367946" cy="14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000" dirty="0" err="1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Yinzhi</a:t>
            </a:r>
            <a:r>
              <a:rPr lang="en-US" altLang="zh-CN" sz="300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Cao</a:t>
            </a:r>
            <a:r>
              <a:rPr lang="en-US" altLang="zh-CN" sz="3000" baseline="3000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†</a:t>
            </a:r>
            <a:r>
              <a:rPr lang="en-US" altLang="zh-CN" sz="300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, Xiang Pan</a:t>
            </a:r>
            <a:r>
              <a:rPr lang="en-US" altLang="zh-CN" sz="3000" baseline="3000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§</a:t>
            </a:r>
            <a:r>
              <a:rPr lang="en-US" altLang="zh-CN" sz="300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, Yan Chen</a:t>
            </a:r>
            <a:r>
              <a:rPr lang="en-US" altLang="zh-CN" sz="3000" baseline="3000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§</a:t>
            </a:r>
            <a:endParaRPr lang="en-US" altLang="zh-CN" sz="3000" dirty="0" smtClean="0">
              <a:solidFill>
                <a:schemeClr val="tx1"/>
              </a:solidFill>
              <a:latin typeface="Arial" charset="0"/>
              <a:ea typeface="宋体" charset="0"/>
              <a:cs typeface="Arial" charset="0"/>
            </a:endParaRPr>
          </a:p>
          <a:p>
            <a:pPr algn="ctr"/>
            <a:endParaRPr lang="en-US" altLang="zh-CN" sz="2200" baseline="30000" dirty="0" smtClean="0"/>
          </a:p>
          <a:p>
            <a:pPr algn="ctr"/>
            <a:r>
              <a:rPr lang="en-US" altLang="zh-CN" sz="2200" baseline="30000" dirty="0" smtClean="0"/>
              <a:t>†</a:t>
            </a:r>
            <a:r>
              <a:rPr lang="en-US" altLang="zh-CN" sz="2200" dirty="0" smtClean="0"/>
              <a:t> Lehigh University</a:t>
            </a:r>
            <a:endParaRPr lang="en-US" altLang="zh-CN" sz="2200" baseline="30000" dirty="0" smtClean="0"/>
          </a:p>
          <a:p>
            <a:pPr algn="ctr"/>
            <a:r>
              <a:rPr lang="en-US" altLang="zh-CN" sz="2200" baseline="30000" dirty="0" smtClean="0"/>
              <a:t>§  </a:t>
            </a:r>
            <a:r>
              <a:rPr lang="en-US" altLang="zh-CN" sz="2200" dirty="0"/>
              <a:t>Northwestern </a:t>
            </a:r>
            <a:r>
              <a:rPr lang="en-US" altLang="zh-CN" sz="2200" dirty="0" smtClean="0"/>
              <a:t>University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4228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zh-CN" dirty="0" err="1" smtClean="0"/>
              <a:t>SafePay</a:t>
            </a:r>
            <a:r>
              <a:rPr kumimoji="1" lang="en-US" altLang="zh-CN" dirty="0" smtClean="0"/>
              <a:t> </a:t>
            </a:r>
            <a:r>
              <a:rPr lang="en-US" altLang="zh-CN" dirty="0"/>
              <a:t>Magnetic Credit Card </a:t>
            </a:r>
            <a:r>
              <a:rPr lang="en-US" altLang="zh-CN" dirty="0" smtClean="0"/>
              <a:t>(MCC) chip requirement</a:t>
            </a:r>
            <a:endParaRPr kumimoji="1"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27491" y="2817722"/>
            <a:ext cx="7686029" cy="2887666"/>
          </a:xfrm>
        </p:spPr>
        <p:txBody>
          <a:bodyPr>
            <a:noAutofit/>
          </a:bodyPr>
          <a:lstStyle/>
          <a:p>
            <a:pPr lvl="1"/>
            <a:r>
              <a:rPr kumimoji="1" lang="en-US" altLang="zh-CN" sz="3200" dirty="0" smtClean="0"/>
              <a:t>Work </a:t>
            </a:r>
            <a:r>
              <a:rPr kumimoji="1" lang="en-US" altLang="zh-CN" sz="3200" dirty="0" smtClean="0"/>
              <a:t>on magnetic</a:t>
            </a:r>
          </a:p>
          <a:p>
            <a:pPr marL="457200" lvl="1" indent="0">
              <a:buNone/>
            </a:pPr>
            <a:r>
              <a:rPr kumimoji="1" lang="en-US" altLang="zh-CN" sz="3200" dirty="0"/>
              <a:t>	</a:t>
            </a:r>
            <a:r>
              <a:rPr kumimoji="1" lang="en-US" altLang="zh-CN" sz="3200" dirty="0" smtClean="0"/>
              <a:t>card reader.</a:t>
            </a:r>
          </a:p>
          <a:p>
            <a:pPr lvl="1"/>
            <a:r>
              <a:rPr kumimoji="1" lang="en-US" altLang="zh-CN" sz="3200" dirty="0" smtClean="0"/>
              <a:t>Support </a:t>
            </a:r>
            <a:r>
              <a:rPr kumimoji="1" lang="en-US" altLang="zh-CN" sz="3200" dirty="0" smtClean="0"/>
              <a:t>dynamic card information.</a:t>
            </a:r>
          </a:p>
          <a:p>
            <a:pPr lvl="1"/>
            <a:r>
              <a:rPr kumimoji="1" lang="en-US" altLang="zh-CN" sz="3200" dirty="0" smtClean="0"/>
              <a:t>Easy to update associated </a:t>
            </a:r>
            <a:r>
              <a:rPr kumimoji="1" lang="en-US" altLang="zh-CN" sz="3200" dirty="0" smtClean="0"/>
              <a:t>card information </a:t>
            </a:r>
            <a:r>
              <a:rPr kumimoji="1" lang="en-US" altLang="zh-CN" sz="3200" dirty="0" smtClean="0"/>
              <a:t>with </a:t>
            </a:r>
            <a:r>
              <a:rPr kumimoji="1" lang="en-US" altLang="zh-CN" sz="3200" dirty="0" smtClean="0"/>
              <a:t>low cost.</a:t>
            </a:r>
          </a:p>
          <a:p>
            <a:endParaRPr kumimoji="1" lang="en-US" altLang="zh-CN" sz="3200" dirty="0" smtClean="0"/>
          </a:p>
          <a:p>
            <a:pPr marL="0" indent="0">
              <a:buNone/>
            </a:pPr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endParaRPr kumimoji="1" lang="zh-CN" altLang="en-US" sz="3200" dirty="0"/>
          </a:p>
        </p:txBody>
      </p:sp>
      <p:grpSp>
        <p:nvGrpSpPr>
          <p:cNvPr id="3" name="组 2"/>
          <p:cNvGrpSpPr/>
          <p:nvPr/>
        </p:nvGrpSpPr>
        <p:grpSpPr>
          <a:xfrm>
            <a:off x="4553711" y="2099583"/>
            <a:ext cx="4219419" cy="1699328"/>
            <a:chOff x="1056827" y="4746204"/>
            <a:chExt cx="4219419" cy="1699328"/>
          </a:xfrm>
        </p:grpSpPr>
        <p:pic>
          <p:nvPicPr>
            <p:cNvPr id="12" name="图片 11" descr="phone-5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827" y="4746204"/>
              <a:ext cx="1164745" cy="1164745"/>
            </a:xfrm>
            <a:prstGeom prst="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3254861" y="5005561"/>
              <a:ext cx="2021385" cy="905388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bg1"/>
                  </a:solidFill>
                </a:rPr>
                <a:t>SafePay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 Magnetic </a:t>
              </a:r>
              <a:r>
                <a:rPr lang="en-US" altLang="zh-CN" dirty="0">
                  <a:solidFill>
                    <a:schemeClr val="bg1"/>
                  </a:solidFill>
                </a:rPr>
                <a:t>Credit Card Chip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左右箭头 13"/>
            <p:cNvSpPr/>
            <p:nvPr/>
          </p:nvSpPr>
          <p:spPr>
            <a:xfrm>
              <a:off x="2221572" y="5203890"/>
              <a:ext cx="1057256" cy="199345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56827" y="5799201"/>
              <a:ext cx="13258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 dirty="0" err="1" smtClean="0"/>
                <a:t>SafePay</a:t>
              </a:r>
              <a:r>
                <a:rPr kumimoji="1" lang="en-US" altLang="zh-CN" i="1" dirty="0" smtClean="0"/>
                <a:t> </a:t>
              </a:r>
            </a:p>
            <a:p>
              <a:r>
                <a:rPr kumimoji="1" lang="en-US" altLang="zh-CN" i="1" dirty="0" smtClean="0"/>
                <a:t>Mobile App</a:t>
              </a:r>
              <a:endParaRPr kumimoji="1" lang="zh-CN" alt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18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dirty="0" err="1"/>
              <a:t>SafePay</a:t>
            </a:r>
            <a:r>
              <a:rPr kumimoji="1" lang="en-US" altLang="zh-CN" dirty="0"/>
              <a:t> </a:t>
            </a:r>
            <a:r>
              <a:rPr lang="en-US" altLang="zh-CN" dirty="0" smtClean="0"/>
              <a:t>MCC chip design</a:t>
            </a:r>
            <a:endParaRPr kumimoji="1"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284163" y="1991180"/>
            <a:ext cx="7719448" cy="2887666"/>
          </a:xfrm>
        </p:spPr>
        <p:txBody>
          <a:bodyPr>
            <a:noAutofit/>
          </a:bodyPr>
          <a:lstStyle/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kumimoji="1" lang="en-US" altLang="zh-CN" sz="2800" dirty="0" smtClean="0"/>
              <a:t>Replicate </a:t>
            </a:r>
            <a:r>
              <a:rPr kumimoji="1" lang="en-US" altLang="zh-CN" sz="2800" dirty="0"/>
              <a:t>the changing magnetic field generated by swiping magnetic card</a:t>
            </a:r>
            <a:r>
              <a:rPr kumimoji="1" lang="en-US" altLang="zh-CN" sz="2800" dirty="0" smtClean="0"/>
              <a:t>.</a:t>
            </a:r>
          </a:p>
          <a:p>
            <a:pPr marL="800100" lvl="2" indent="-454025">
              <a:spcBef>
                <a:spcPts val="2000"/>
              </a:spcBef>
            </a:pPr>
            <a:r>
              <a:rPr kumimoji="1" lang="en-US" altLang="zh-CN" sz="2600" dirty="0" smtClean="0"/>
              <a:t>No storage of the card number</a:t>
            </a:r>
            <a:endParaRPr kumimoji="1" lang="en-US" altLang="zh-CN" sz="2600" dirty="0" smtClean="0"/>
          </a:p>
        </p:txBody>
      </p:sp>
      <p:grpSp>
        <p:nvGrpSpPr>
          <p:cNvPr id="16" name="组 15"/>
          <p:cNvGrpSpPr/>
          <p:nvPr/>
        </p:nvGrpSpPr>
        <p:grpSpPr>
          <a:xfrm>
            <a:off x="2579121" y="3915769"/>
            <a:ext cx="1701312" cy="2068294"/>
            <a:chOff x="2832101" y="3915768"/>
            <a:chExt cx="2491220" cy="2469673"/>
          </a:xfrm>
        </p:grpSpPr>
        <p:pic>
          <p:nvPicPr>
            <p:cNvPr id="7" name="图片 6" descr="320px-Earths_Magnetic_Field_Confusion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787" y="3915768"/>
              <a:ext cx="1919097" cy="179915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832101" y="5677555"/>
              <a:ext cx="24912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2000" dirty="0" smtClean="0"/>
                <a:t>2. Generate changing magnetic field</a:t>
              </a:r>
              <a:endParaRPr lang="zh-CN" altLang="en-US" sz="2000" dirty="0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88772" y="3720977"/>
            <a:ext cx="1354914" cy="2404742"/>
            <a:chOff x="656016" y="3546121"/>
            <a:chExt cx="1808034" cy="2804852"/>
          </a:xfrm>
        </p:grpSpPr>
        <p:grpSp>
          <p:nvGrpSpPr>
            <p:cNvPr id="6" name="组 5"/>
            <p:cNvGrpSpPr/>
            <p:nvPr/>
          </p:nvGrpSpPr>
          <p:grpSpPr>
            <a:xfrm>
              <a:off x="922779" y="3546121"/>
              <a:ext cx="1541271" cy="2449096"/>
              <a:chOff x="922779" y="4003156"/>
              <a:chExt cx="1541271" cy="2449096"/>
            </a:xfrm>
          </p:grpSpPr>
          <p:pic>
            <p:nvPicPr>
              <p:cNvPr id="3" name="图片 2" descr="card_terminal_credit-512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779" y="4910981"/>
                <a:ext cx="1541271" cy="1541271"/>
              </a:xfrm>
              <a:prstGeom prst="rect">
                <a:avLst/>
              </a:prstGeom>
            </p:spPr>
          </p:pic>
          <p:pic>
            <p:nvPicPr>
              <p:cNvPr id="5" name="图片 4" descr="Credit-Card-2-icon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3416" y="4003156"/>
                <a:ext cx="1084236" cy="1084236"/>
              </a:xfrm>
              <a:prstGeom prst="rect">
                <a:avLst/>
              </a:prstGeom>
            </p:spPr>
          </p:pic>
        </p:grpSp>
        <p:sp>
          <p:nvSpPr>
            <p:cNvPr id="12" name="矩形 11"/>
            <p:cNvSpPr/>
            <p:nvPr/>
          </p:nvSpPr>
          <p:spPr>
            <a:xfrm>
              <a:off x="656016" y="5950863"/>
              <a:ext cx="1573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000" dirty="0" smtClean="0"/>
                <a:t>1. Swipe card</a:t>
              </a:r>
              <a:endParaRPr lang="zh-CN" altLang="en-US" sz="2000" dirty="0"/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4562457" y="4134920"/>
            <a:ext cx="1620743" cy="2244320"/>
            <a:chOff x="5386961" y="3915767"/>
            <a:chExt cx="2359810" cy="2436773"/>
          </a:xfrm>
        </p:grpSpPr>
        <p:sp>
          <p:nvSpPr>
            <p:cNvPr id="13" name="矩形 12"/>
            <p:cNvSpPr/>
            <p:nvPr/>
          </p:nvSpPr>
          <p:spPr>
            <a:xfrm>
              <a:off x="5386961" y="5583952"/>
              <a:ext cx="2359810" cy="768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2000" dirty="0"/>
                <a:t>3</a:t>
              </a:r>
              <a:r>
                <a:rPr kumimoji="1" lang="en-US" altLang="zh-CN" sz="2000" dirty="0" smtClean="0"/>
                <a:t>. Induce current</a:t>
              </a:r>
              <a:endParaRPr lang="zh-CN" altLang="en-US" sz="2000" dirty="0"/>
            </a:p>
          </p:txBody>
        </p:sp>
        <p:pic>
          <p:nvPicPr>
            <p:cNvPr id="10" name="图片 9" descr="electric-flow-1-l-280x28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477" y="3915767"/>
              <a:ext cx="1500067" cy="1500067"/>
            </a:xfrm>
            <a:prstGeom prst="rect">
              <a:avLst/>
            </a:prstGeom>
          </p:spPr>
        </p:pic>
      </p:grpSp>
      <p:pic>
        <p:nvPicPr>
          <p:cNvPr id="14" name="图片 13" descr="decode-1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88" y="3967339"/>
            <a:ext cx="1366415" cy="13664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376840" y="5438405"/>
            <a:ext cx="216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 smtClean="0"/>
              <a:t>4. Decode current and reconstruct data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206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dirty="0" err="1"/>
              <a:t>SafePay</a:t>
            </a:r>
            <a:r>
              <a:rPr kumimoji="1" lang="en-US" altLang="zh-CN" dirty="0"/>
              <a:t> </a:t>
            </a:r>
            <a:r>
              <a:rPr lang="en-US" altLang="zh-CN" dirty="0" smtClean="0"/>
              <a:t>MCC chip design (cont’d)</a:t>
            </a:r>
            <a:endParaRPr kumimoji="1"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390616" y="2049322"/>
            <a:ext cx="5279934" cy="3860465"/>
          </a:xfrm>
        </p:spPr>
        <p:txBody>
          <a:bodyPr>
            <a:noAutofit/>
          </a:bodyPr>
          <a:lstStyle/>
          <a:p>
            <a:r>
              <a:rPr kumimoji="1" lang="en-US" altLang="zh-CN" sz="3000" dirty="0"/>
              <a:t>How to generate magnetic field?</a:t>
            </a:r>
          </a:p>
          <a:p>
            <a:pPr lvl="1"/>
            <a:r>
              <a:rPr kumimoji="1" lang="en-US" altLang="zh-CN" sz="2800" dirty="0" smtClean="0"/>
              <a:t>Electromagnet, which is solenoid </a:t>
            </a:r>
            <a:r>
              <a:rPr kumimoji="1" lang="en-US" altLang="zh-CN" sz="2800" dirty="0"/>
              <a:t>(coil of </a:t>
            </a:r>
            <a:r>
              <a:rPr kumimoji="1" lang="en-US" altLang="zh-CN" sz="2800" dirty="0" smtClean="0"/>
              <a:t>wires).</a:t>
            </a:r>
          </a:p>
          <a:p>
            <a:r>
              <a:rPr kumimoji="1" lang="en-US" altLang="zh-CN" sz="3000" dirty="0" smtClean="0"/>
              <a:t>How to control the solenoid?</a:t>
            </a:r>
          </a:p>
          <a:p>
            <a:pPr lvl="1"/>
            <a:r>
              <a:rPr kumimoji="1" lang="en-US" altLang="zh-CN" sz="2800" dirty="0" smtClean="0"/>
              <a:t>Waveform of current.</a:t>
            </a:r>
          </a:p>
          <a:p>
            <a:pPr lvl="1"/>
            <a:r>
              <a:rPr kumimoji="1" lang="en-US" altLang="zh-CN" sz="2800" dirty="0" smtClean="0"/>
              <a:t>Encode disposable card information into sound (WAV) file and play it.</a:t>
            </a:r>
          </a:p>
          <a:p>
            <a:endParaRPr kumimoji="1" lang="en-US" altLang="zh-CN" sz="3200" dirty="0"/>
          </a:p>
          <a:p>
            <a:endParaRPr kumimoji="1" lang="zh-CN" altLang="en-US" sz="3000" dirty="0"/>
          </a:p>
          <a:p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50" y="2312804"/>
            <a:ext cx="3187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143" y="630382"/>
            <a:ext cx="8204119" cy="96784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 err="1" smtClean="0"/>
              <a:t>SafePay</a:t>
            </a:r>
            <a:r>
              <a:rPr kumimoji="1" lang="en-US" altLang="zh-CN" dirty="0" smtClean="0"/>
              <a:t> User-side Component</a:t>
            </a:r>
            <a:endParaRPr kumimoji="1" lang="zh-CN" altLang="en-US" dirty="0"/>
          </a:p>
        </p:txBody>
      </p:sp>
      <p:pic>
        <p:nvPicPr>
          <p:cNvPr id="3" name="图片 2" descr="full-desig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74" y="2263764"/>
            <a:ext cx="5169008" cy="38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143" y="630382"/>
            <a:ext cx="8204119" cy="96784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 err="1" smtClean="0"/>
              <a:t>SafePay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implementation &amp; demo</a:t>
            </a:r>
            <a:endParaRPr kumimoji="1" lang="zh-CN" altLang="en-US" dirty="0"/>
          </a:p>
        </p:txBody>
      </p:sp>
      <p:pic>
        <p:nvPicPr>
          <p:cNvPr id="5" name="Mobile Credit Car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9301" y="1892502"/>
            <a:ext cx="5415961" cy="30464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43" y="1892502"/>
            <a:ext cx="2463138" cy="18174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011" y="1892502"/>
            <a:ext cx="5948404" cy="43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/>
              <a:t>Road 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611" y="1992471"/>
            <a:ext cx="7076747" cy="3992563"/>
          </a:xfrm>
        </p:spPr>
        <p:txBody>
          <a:bodyPr>
            <a:noAutofit/>
          </a:bodyPr>
          <a:lstStyle/>
          <a:p>
            <a:r>
              <a:rPr kumimoji="1" lang="en-US" altLang="zh-CN" sz="3000" dirty="0" smtClean="0"/>
              <a:t>Introduction &amp; Background</a:t>
            </a:r>
          </a:p>
          <a:p>
            <a:r>
              <a:rPr kumimoji="1" lang="en-US" altLang="zh-CN" sz="3000" dirty="0" smtClean="0"/>
              <a:t>Design &amp; Implementation</a:t>
            </a:r>
          </a:p>
          <a:p>
            <a:r>
              <a:rPr kumimoji="1" lang="en-US" altLang="zh-CN" sz="3000" b="1" dirty="0" smtClean="0"/>
              <a:t>Evaluation</a:t>
            </a:r>
          </a:p>
          <a:p>
            <a:r>
              <a:rPr kumimoji="1" lang="en-US" altLang="zh-CN" sz="3000" dirty="0" smtClean="0"/>
              <a:t>Conclusion</a:t>
            </a:r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2638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Evaluation: </a:t>
            </a:r>
            <a:r>
              <a:rPr kumimoji="1" lang="en-US" altLang="zh-CN" sz="4400" dirty="0" smtClean="0"/>
              <a:t>Feasibility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611" y="1992471"/>
            <a:ext cx="7076747" cy="3992563"/>
          </a:xfrm>
        </p:spPr>
        <p:txBody>
          <a:bodyPr>
            <a:noAutofit/>
          </a:bodyPr>
          <a:lstStyle/>
          <a:p>
            <a:r>
              <a:rPr kumimoji="1" lang="en-US" altLang="zh-CN" sz="3600" dirty="0" smtClean="0"/>
              <a:t>Feasibility experiments in the wild:</a:t>
            </a:r>
            <a:endParaRPr kumimoji="1" lang="en-US" altLang="zh-CN" sz="3600" dirty="0" smtClean="0"/>
          </a:p>
          <a:p>
            <a:pPr lvl="1"/>
            <a:r>
              <a:rPr lang="en-US" altLang="zh-CN" sz="3600" dirty="0" smtClean="0"/>
              <a:t>Get disposable card number through </a:t>
            </a:r>
            <a:r>
              <a:rPr lang="en-US" altLang="zh-CN" sz="3600" dirty="0" err="1" smtClean="0"/>
              <a:t>ShopSafe</a:t>
            </a:r>
            <a:r>
              <a:rPr lang="en-US" altLang="zh-CN" sz="3600" dirty="0" smtClean="0"/>
              <a:t>.</a:t>
            </a:r>
          </a:p>
          <a:p>
            <a:pPr lvl="1"/>
            <a:r>
              <a:rPr lang="en-US" altLang="zh-CN" sz="3600" dirty="0" smtClean="0"/>
              <a:t>Succeeded in all </a:t>
            </a:r>
            <a:r>
              <a:rPr lang="en-US" altLang="zh-CN" sz="3600" dirty="0" smtClean="0"/>
              <a:t>scenarios: v</a:t>
            </a:r>
            <a:r>
              <a:rPr lang="en-US" altLang="zh-CN" sz="3600" dirty="0" smtClean="0"/>
              <a:t>ending </a:t>
            </a:r>
            <a:r>
              <a:rPr lang="en-US" altLang="zh-CN" sz="3600" dirty="0" smtClean="0"/>
              <a:t>machine, </a:t>
            </a:r>
            <a:r>
              <a:rPr lang="en-US" altLang="zh-CN" sz="3600" dirty="0" smtClean="0"/>
              <a:t>coffee shop, and gas station</a:t>
            </a:r>
            <a:r>
              <a:rPr lang="en-US" altLang="zh-CN" sz="3600" dirty="0"/>
              <a:t>.</a:t>
            </a:r>
            <a:endParaRPr lang="en-US" altLang="zh-CN" sz="3600" dirty="0"/>
          </a:p>
          <a:p>
            <a:pPr lvl="2"/>
            <a:endParaRPr lang="en-US" altLang="zh-CN" sz="3200" dirty="0" smtClean="0"/>
          </a:p>
          <a:p>
            <a:pPr lvl="1"/>
            <a:endParaRPr lang="en-US" altLang="zh-CN" sz="3600" dirty="0"/>
          </a:p>
          <a:p>
            <a:pPr lvl="1"/>
            <a:endParaRPr kumimoji="1" lang="en-US" altLang="zh-CN" sz="3600" dirty="0" smtClean="0"/>
          </a:p>
          <a:p>
            <a:endParaRPr kumimoji="1" lang="en-US" altLang="zh-CN" sz="3600" dirty="0" smtClean="0"/>
          </a:p>
          <a:p>
            <a:endParaRPr kumimoji="1" lang="en-US" altLang="zh-CN" sz="3600" dirty="0" smtClean="0"/>
          </a:p>
          <a:p>
            <a:endParaRPr kumimoji="1" lang="en-US" altLang="zh-CN" sz="3600" dirty="0" smtClean="0"/>
          </a:p>
          <a:p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344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Evaluation: </a:t>
            </a:r>
            <a:r>
              <a:rPr lang="en-US" altLang="zh-CN" sz="4400" dirty="0"/>
              <a:t>Robustness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611" y="1992471"/>
            <a:ext cx="8099578" cy="3992563"/>
          </a:xfrm>
        </p:spPr>
        <p:txBody>
          <a:bodyPr>
            <a:noAutofit/>
          </a:bodyPr>
          <a:lstStyle/>
          <a:p>
            <a:pPr lvl="1"/>
            <a:r>
              <a:rPr lang="en-US" altLang="zh-CN" sz="3600" dirty="0" smtClean="0"/>
              <a:t>Randomly </a:t>
            </a:r>
            <a:r>
              <a:rPr lang="en-US" altLang="zh-CN" sz="3600" dirty="0" smtClean="0"/>
              <a:t>select 20 people.</a:t>
            </a:r>
          </a:p>
          <a:p>
            <a:pPr lvl="1"/>
            <a:r>
              <a:rPr lang="en-US" altLang="zh-CN" sz="3600" dirty="0" smtClean="0"/>
              <a:t>Ask them to install </a:t>
            </a:r>
            <a:r>
              <a:rPr lang="en-US" altLang="zh-CN" sz="3600" dirty="0" err="1" smtClean="0"/>
              <a:t>SafePay</a:t>
            </a:r>
            <a:r>
              <a:rPr lang="en-US" altLang="zh-CN" sz="3600" dirty="0" smtClean="0"/>
              <a:t> on their phones and use it for 10 times.</a:t>
            </a:r>
          </a:p>
          <a:p>
            <a:pPr lvl="1"/>
            <a:r>
              <a:rPr lang="en-US" altLang="zh-CN" sz="3600" dirty="0" smtClean="0"/>
              <a:t>19/20 of them get 10 times correct swipe.</a:t>
            </a:r>
          </a:p>
          <a:p>
            <a:pPr lvl="1"/>
            <a:r>
              <a:rPr lang="en-US" altLang="zh-CN" sz="3600" dirty="0" smtClean="0"/>
              <a:t>The failed case is caused by low </a:t>
            </a:r>
            <a:r>
              <a:rPr lang="en-US" altLang="zh-CN" sz="3600" dirty="0" smtClean="0"/>
              <a:t>volume setting of the phone.</a:t>
            </a:r>
            <a:endParaRPr lang="en-US" altLang="zh-CN" sz="3200" dirty="0" smtClean="0"/>
          </a:p>
          <a:p>
            <a:pPr lvl="1"/>
            <a:endParaRPr lang="en-US" altLang="zh-CN" sz="3200" dirty="0"/>
          </a:p>
          <a:p>
            <a:pPr lvl="2"/>
            <a:endParaRPr lang="en-US" altLang="zh-CN" sz="2800" dirty="0" smtClean="0"/>
          </a:p>
          <a:p>
            <a:pPr lvl="1"/>
            <a:endParaRPr lang="en-US" altLang="zh-CN" sz="3200" dirty="0"/>
          </a:p>
          <a:p>
            <a:pPr lvl="1"/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39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Evaluation: </a:t>
            </a:r>
            <a:r>
              <a:rPr lang="en-US" altLang="zh-CN" sz="4400" dirty="0"/>
              <a:t>Scalability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611" y="1992471"/>
            <a:ext cx="8284063" cy="4400308"/>
          </a:xfrm>
        </p:spPr>
        <p:txBody>
          <a:bodyPr>
            <a:noAutofit/>
          </a:bodyPr>
          <a:lstStyle/>
          <a:p>
            <a:pPr lvl="1"/>
            <a:r>
              <a:rPr lang="en-US" altLang="zh-CN" sz="3000" dirty="0" smtClean="0"/>
              <a:t>For </a:t>
            </a:r>
            <a:r>
              <a:rPr lang="en-US" altLang="zh-CN" sz="3000" dirty="0" smtClean="0"/>
              <a:t>each set of valid card info, </a:t>
            </a:r>
            <a:r>
              <a:rPr lang="en-US" altLang="zh-CN" sz="3200" dirty="0" smtClean="0"/>
              <a:t>13 digits can </a:t>
            </a:r>
            <a:r>
              <a:rPr lang="en-US" altLang="zh-CN" sz="3200" dirty="0"/>
              <a:t>be used for disposable credit card </a:t>
            </a:r>
            <a:r>
              <a:rPr lang="en-US" altLang="zh-CN" sz="3200" dirty="0" smtClean="0"/>
              <a:t>numbers.</a:t>
            </a:r>
          </a:p>
          <a:p>
            <a:pPr lvl="1"/>
            <a:endParaRPr lang="en-US" altLang="zh-CN" sz="3200" dirty="0" smtClean="0"/>
          </a:p>
          <a:p>
            <a:pPr lvl="1"/>
            <a:r>
              <a:rPr lang="en-US" altLang="zh-CN" sz="3200" dirty="0" smtClean="0"/>
              <a:t>Assuming </a:t>
            </a:r>
            <a:r>
              <a:rPr lang="en-US" altLang="zh-CN" sz="3200" dirty="0" smtClean="0"/>
              <a:t>1 billion people using the service, each person can have 10 billion disposable credit card numbers. </a:t>
            </a:r>
          </a:p>
          <a:p>
            <a:pPr lvl="1"/>
            <a:endParaRPr lang="en-US" altLang="zh-CN" sz="3200" dirty="0"/>
          </a:p>
          <a:p>
            <a:pPr lvl="1"/>
            <a:endParaRPr lang="en-US" altLang="zh-CN" sz="3000" dirty="0"/>
          </a:p>
          <a:p>
            <a:pPr lvl="2"/>
            <a:endParaRPr lang="en-US" altLang="zh-CN" sz="2600" dirty="0" smtClean="0"/>
          </a:p>
          <a:p>
            <a:pPr lvl="1"/>
            <a:endParaRPr lang="en-US" altLang="zh-CN" sz="2800" dirty="0"/>
          </a:p>
          <a:p>
            <a:pPr lvl="1"/>
            <a:endParaRPr kumimoji="1" lang="en-US" altLang="zh-CN" sz="28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274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dirty="0" smtClean="0"/>
              <a:t>Evaluation: c</a:t>
            </a:r>
            <a:r>
              <a:rPr lang="en-US" altLang="zh-CN" sz="4400" dirty="0" smtClean="0"/>
              <a:t>ost </a:t>
            </a:r>
            <a:r>
              <a:rPr lang="en-US" altLang="zh-CN" sz="4400" dirty="0"/>
              <a:t>of </a:t>
            </a:r>
            <a:r>
              <a:rPr lang="en-US" altLang="zh-CN" sz="4400" dirty="0" smtClean="0"/>
              <a:t>users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043" y="2048618"/>
            <a:ext cx="8789389" cy="4552708"/>
          </a:xfrm>
        </p:spPr>
        <p:txBody>
          <a:bodyPr>
            <a:noAutofit/>
          </a:bodyPr>
          <a:lstStyle/>
          <a:p>
            <a:pPr lvl="1"/>
            <a:r>
              <a:rPr lang="en-US" altLang="zh-CN" sz="3000" dirty="0" smtClean="0"/>
              <a:t>Mobile </a:t>
            </a:r>
            <a:r>
              <a:rPr lang="en-US" altLang="zh-CN" sz="3000" dirty="0" smtClean="0"/>
              <a:t>app: free.</a:t>
            </a:r>
          </a:p>
          <a:p>
            <a:pPr lvl="1"/>
            <a:r>
              <a:rPr lang="en-US" altLang="zh-CN" sz="3000" dirty="0" smtClean="0"/>
              <a:t>Magnetic card chip:  </a:t>
            </a:r>
          </a:p>
          <a:p>
            <a:pPr lvl="2"/>
            <a:r>
              <a:rPr lang="en-US" altLang="zh-CN" sz="3200" dirty="0" smtClean="0"/>
              <a:t> Amplifier: </a:t>
            </a:r>
            <a:r>
              <a:rPr lang="en-US" altLang="zh-CN" sz="3200" dirty="0"/>
              <a:t>~</a:t>
            </a:r>
            <a:r>
              <a:rPr lang="en-US" altLang="zh-CN" sz="3200" dirty="0" smtClean="0"/>
              <a:t>$0.37</a:t>
            </a:r>
          </a:p>
          <a:p>
            <a:pPr lvl="2"/>
            <a:r>
              <a:rPr lang="en-US" altLang="zh-CN" sz="3200" dirty="0" smtClean="0"/>
              <a:t> Low pass filter: ~$0.02</a:t>
            </a:r>
          </a:p>
          <a:p>
            <a:pPr lvl="2"/>
            <a:r>
              <a:rPr lang="en-US" altLang="zh-CN" sz="3200" dirty="0"/>
              <a:t> </a:t>
            </a:r>
            <a:r>
              <a:rPr lang="en-US" altLang="zh-CN" sz="3200" dirty="0" smtClean="0"/>
              <a:t>Solenoid: ~$0.1</a:t>
            </a:r>
          </a:p>
          <a:p>
            <a:pPr lvl="2"/>
            <a:r>
              <a:rPr lang="en-US" altLang="zh-CN" sz="3200" dirty="0" smtClean="0"/>
              <a:t> Total: &lt; $</a:t>
            </a:r>
            <a:r>
              <a:rPr lang="en-US" altLang="zh-CN" sz="3200" dirty="0" smtClean="0"/>
              <a:t>0.5</a:t>
            </a:r>
          </a:p>
          <a:p>
            <a:pPr lvl="2"/>
            <a:r>
              <a:rPr lang="en-US" altLang="zh-CN" sz="3200" dirty="0" smtClean="0"/>
              <a:t>Will be even cheaper with massive production</a:t>
            </a:r>
            <a:endParaRPr lang="en-US" altLang="zh-CN" sz="3200" dirty="0" smtClean="0"/>
          </a:p>
          <a:p>
            <a:pPr lvl="2"/>
            <a:endParaRPr lang="en-US" altLang="zh-CN" sz="3200" dirty="0"/>
          </a:p>
          <a:p>
            <a:pPr lvl="2"/>
            <a:endParaRPr lang="en-US" altLang="zh-CN" sz="3000" dirty="0" smtClean="0"/>
          </a:p>
          <a:p>
            <a:pPr lvl="1"/>
            <a:endParaRPr lang="en-US" altLang="zh-CN" sz="3200" dirty="0"/>
          </a:p>
          <a:p>
            <a:pPr lvl="1"/>
            <a:endParaRPr lang="en-US" altLang="zh-CN" sz="3000" dirty="0"/>
          </a:p>
          <a:p>
            <a:pPr lvl="2"/>
            <a:endParaRPr lang="en-US" altLang="zh-CN" sz="2600" dirty="0" smtClean="0"/>
          </a:p>
          <a:p>
            <a:pPr lvl="1"/>
            <a:endParaRPr lang="en-US" altLang="zh-CN" sz="2800" dirty="0"/>
          </a:p>
          <a:p>
            <a:pPr lvl="1"/>
            <a:endParaRPr kumimoji="1" lang="en-US" altLang="zh-CN" sz="28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3591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/>
              <a:t>Road 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611" y="1992471"/>
            <a:ext cx="7076747" cy="3992563"/>
          </a:xfrm>
        </p:spPr>
        <p:txBody>
          <a:bodyPr>
            <a:noAutofit/>
          </a:bodyPr>
          <a:lstStyle/>
          <a:p>
            <a:r>
              <a:rPr kumimoji="1" lang="en-US" altLang="zh-CN" sz="3000" b="1" dirty="0" smtClean="0"/>
              <a:t>Introduction &amp; Background</a:t>
            </a:r>
          </a:p>
          <a:p>
            <a:r>
              <a:rPr kumimoji="1" lang="en-US" altLang="zh-CN" sz="3000" dirty="0" smtClean="0"/>
              <a:t>Design &amp; Implementation</a:t>
            </a:r>
          </a:p>
          <a:p>
            <a:r>
              <a:rPr kumimoji="1" lang="en-US" altLang="zh-CN" sz="3000" dirty="0" smtClean="0"/>
              <a:t>Evaluation</a:t>
            </a:r>
          </a:p>
          <a:p>
            <a:r>
              <a:rPr kumimoji="1" lang="en-US" altLang="zh-CN" sz="3000" dirty="0" smtClean="0"/>
              <a:t>Conclusion</a:t>
            </a:r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80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/>
              <a:t>Road 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611" y="1992471"/>
            <a:ext cx="7076747" cy="3992563"/>
          </a:xfrm>
        </p:spPr>
        <p:txBody>
          <a:bodyPr>
            <a:noAutofit/>
          </a:bodyPr>
          <a:lstStyle/>
          <a:p>
            <a:r>
              <a:rPr kumimoji="1" lang="en-US" altLang="zh-CN" sz="3000" dirty="0" smtClean="0"/>
              <a:t>Introduction &amp; Background</a:t>
            </a:r>
          </a:p>
          <a:p>
            <a:r>
              <a:rPr kumimoji="1" lang="en-US" altLang="zh-CN" sz="3000" dirty="0" smtClean="0"/>
              <a:t>Design &amp; Implementation</a:t>
            </a:r>
          </a:p>
          <a:p>
            <a:r>
              <a:rPr kumimoji="1" lang="en-US" altLang="zh-CN" sz="3000" dirty="0" smtClean="0"/>
              <a:t>Evaluation</a:t>
            </a:r>
          </a:p>
          <a:p>
            <a:r>
              <a:rPr kumimoji="1" lang="en-US" altLang="zh-CN" sz="3000" b="1" dirty="0" smtClean="0"/>
              <a:t>Conclusions</a:t>
            </a:r>
            <a:endParaRPr kumimoji="1" lang="en-US" altLang="zh-CN" sz="3000" b="1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777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/>
              <a:t>Conclusions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611" y="1842067"/>
            <a:ext cx="7966471" cy="3097457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We propose </a:t>
            </a:r>
            <a:r>
              <a:rPr lang="en-US" altLang="zh-CN" dirty="0" err="1" smtClean="0"/>
              <a:t>SafePay</a:t>
            </a:r>
            <a:r>
              <a:rPr lang="en-US" altLang="zh-CN" dirty="0" smtClean="0"/>
              <a:t>, a system to protect </a:t>
            </a:r>
            <a:r>
              <a:rPr lang="en-US" altLang="zh-CN" dirty="0"/>
              <a:t>customers from credit card forgery and </a:t>
            </a:r>
            <a:r>
              <a:rPr lang="en-US" altLang="zh-CN" dirty="0" smtClean="0"/>
              <a:t>is </a:t>
            </a:r>
            <a:r>
              <a:rPr lang="en-US" altLang="zh-CN" dirty="0"/>
              <a:t>compatible with existing magnetic </a:t>
            </a:r>
            <a:r>
              <a:rPr lang="en-US" altLang="zh-CN" dirty="0" smtClean="0"/>
              <a:t>card </a:t>
            </a:r>
            <a:r>
              <a:rPr lang="en-US" altLang="zh-CN" dirty="0"/>
              <a:t>readers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We implemented a prototype of </a:t>
            </a:r>
            <a:r>
              <a:rPr lang="en-US" altLang="zh-CN" dirty="0" err="1" smtClean="0"/>
              <a:t>SafePay</a:t>
            </a:r>
            <a:r>
              <a:rPr lang="en-US" altLang="zh-CN" dirty="0" smtClean="0"/>
              <a:t> and successfully tested it on </a:t>
            </a:r>
            <a:r>
              <a:rPr lang="en-US" altLang="zh-CN" dirty="0" smtClean="0"/>
              <a:t>several real-world </a:t>
            </a:r>
            <a:r>
              <a:rPr lang="en-US" altLang="zh-CN" dirty="0" smtClean="0"/>
              <a:t>merchants.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Its </a:t>
            </a:r>
            <a:r>
              <a:rPr lang="en-US" altLang="zh-CN" dirty="0" smtClean="0"/>
              <a:t>cost is </a:t>
            </a:r>
            <a:r>
              <a:rPr lang="en-US" altLang="zh-CN" dirty="0" smtClean="0"/>
              <a:t>less </a:t>
            </a:r>
            <a:r>
              <a:rPr lang="en-US" altLang="zh-CN" dirty="0" smtClean="0"/>
              <a:t>than $0.5.</a:t>
            </a:r>
          </a:p>
          <a:p>
            <a:r>
              <a:rPr lang="en-US" altLang="zh-CN" dirty="0" smtClean="0"/>
              <a:t>Since published, </a:t>
            </a:r>
            <a:r>
              <a:rPr lang="en-US" altLang="zh-CN" dirty="0" err="1" smtClean="0"/>
              <a:t>SafePay</a:t>
            </a:r>
            <a:r>
              <a:rPr lang="en-US" altLang="zh-CN" dirty="0" smtClean="0"/>
              <a:t> has been reported by dozens of media, such as </a:t>
            </a:r>
            <a:r>
              <a:rPr lang="en-US" altLang="zh-CN" dirty="0" err="1" smtClean="0"/>
              <a:t>economictimes.com</a:t>
            </a:r>
            <a:r>
              <a:rPr lang="en-US" altLang="zh-CN" dirty="0"/>
              <a:t>, </a:t>
            </a:r>
            <a:r>
              <a:rPr lang="en-US" altLang="zh-CN" dirty="0" err="1" smtClean="0"/>
              <a:t>yahoo.com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sciencenewsline.com</a:t>
            </a:r>
            <a:r>
              <a:rPr lang="en-US" altLang="zh-CN" dirty="0" smtClean="0"/>
              <a:t>.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09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9"/>
          <p:cNvGrpSpPr>
            <a:grpSpLocks/>
          </p:cNvGrpSpPr>
          <p:nvPr/>
        </p:nvGrpSpPr>
        <p:grpSpPr bwMode="auto">
          <a:xfrm>
            <a:off x="1371600" y="1295400"/>
            <a:ext cx="6524625" cy="4057650"/>
            <a:chOff x="381000" y="1295400"/>
            <a:chExt cx="8505825" cy="5276850"/>
          </a:xfrm>
        </p:grpSpPr>
        <p:pic>
          <p:nvPicPr>
            <p:cNvPr id="3277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524000"/>
              <a:ext cx="229954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09800"/>
              <a:ext cx="277177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124200"/>
              <a:ext cx="2743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352800"/>
              <a:ext cx="3705225" cy="6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743200"/>
              <a:ext cx="1750219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943600"/>
              <a:ext cx="40386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343400"/>
              <a:ext cx="19145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6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029200"/>
              <a:ext cx="235267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7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876800"/>
              <a:ext cx="2133600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8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029200"/>
              <a:ext cx="242789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9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295400"/>
              <a:ext cx="313372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0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114800"/>
              <a:ext cx="24003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1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3733800"/>
              <a:ext cx="18764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2" name="Picture 1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019800"/>
              <a:ext cx="36195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3" name="Picture 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191000"/>
              <a:ext cx="2743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Picture 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09800"/>
              <a:ext cx="32480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1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D2B838-D65F-4E09-9BD2-1C8DB8C69BC0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185738"/>
            <a:ext cx="7772400" cy="7286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Recognition</a:t>
            </a:r>
          </a:p>
        </p:txBody>
      </p:sp>
      <p:sp>
        <p:nvSpPr>
          <p:cNvPr id="32773" name="Slide Number Placeholder 3"/>
          <p:cNvSpPr txBox="1">
            <a:spLocks/>
          </p:cNvSpPr>
          <p:nvPr/>
        </p:nvSpPr>
        <p:spPr bwMode="auto">
          <a:xfrm>
            <a:off x="6216650" y="6238875"/>
            <a:ext cx="16970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7FBB9E-28FC-4C59-AB94-3F583279E86C}" type="slidenum">
              <a:rPr lang="en-US" altLang="en-US" sz="1200">
                <a:solidFill>
                  <a:srgbClr val="898989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32513"/>
            <a:ext cx="2566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05525"/>
            <a:ext cx="1117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6015038"/>
            <a:ext cx="20669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7953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57200" y="5334000"/>
            <a:ext cx="7772400" cy="72866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Interest from vendors</a:t>
            </a:r>
          </a:p>
        </p:txBody>
      </p:sp>
    </p:spTree>
    <p:extLst>
      <p:ext uri="{BB962C8B-B14F-4D97-AF65-F5344CB8AC3E}">
        <p14:creationId xmlns:p14="http://schemas.microsoft.com/office/powerpoint/2010/main" val="40292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163" y="1971108"/>
            <a:ext cx="8574087" cy="96784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Calisto MT" charset="0"/>
                <a:ea typeface="宋体" charset="0"/>
                <a:cs typeface="宋体" charset="0"/>
              </a:rPr>
              <a:t>Thanks &amp; Questions</a:t>
            </a:r>
            <a:r>
              <a:rPr lang="en-US" altLang="zh-CN" dirty="0" smtClean="0">
                <a:latin typeface="Calisto MT" charset="0"/>
                <a:ea typeface="宋体" charset="0"/>
                <a:cs typeface="宋体" charset="0"/>
              </a:rPr>
              <a:t>?</a:t>
            </a:r>
            <a:endParaRPr kumimoji="1"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54327" y="377033"/>
            <a:ext cx="8989673" cy="1616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7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zh-CN" dirty="0" smtClean="0"/>
              <a:t>Magnetic stripe card suffers from credit card forgery attack</a:t>
            </a:r>
            <a:endParaRPr kumimoji="1" lang="zh-CN" altLang="en-US" dirty="0"/>
          </a:p>
        </p:txBody>
      </p:sp>
      <p:grpSp>
        <p:nvGrpSpPr>
          <p:cNvPr id="11" name="组 10"/>
          <p:cNvGrpSpPr/>
          <p:nvPr/>
        </p:nvGrpSpPr>
        <p:grpSpPr>
          <a:xfrm>
            <a:off x="571791" y="1987696"/>
            <a:ext cx="8021876" cy="4413104"/>
            <a:chOff x="571791" y="1987696"/>
            <a:chExt cx="8021876" cy="4413104"/>
          </a:xfrm>
        </p:grpSpPr>
        <p:sp>
          <p:nvSpPr>
            <p:cNvPr id="9" name="左箭头 8"/>
            <p:cNvSpPr/>
            <p:nvPr/>
          </p:nvSpPr>
          <p:spPr>
            <a:xfrm rot="10800000">
              <a:off x="3085317" y="5224784"/>
              <a:ext cx="696462" cy="409223"/>
            </a:xfrm>
            <a:prstGeom prst="leftArrow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组 9"/>
            <p:cNvGrpSpPr/>
            <p:nvPr/>
          </p:nvGrpSpPr>
          <p:grpSpPr>
            <a:xfrm>
              <a:off x="571791" y="1987696"/>
              <a:ext cx="8021876" cy="4413104"/>
              <a:chOff x="571791" y="1987696"/>
              <a:chExt cx="8021876" cy="4413104"/>
            </a:xfrm>
          </p:grpSpPr>
          <p:grpSp>
            <p:nvGrpSpPr>
              <p:cNvPr id="8" name="组 7"/>
              <p:cNvGrpSpPr/>
              <p:nvPr/>
            </p:nvGrpSpPr>
            <p:grpSpPr>
              <a:xfrm>
                <a:off x="571791" y="1987696"/>
                <a:ext cx="8021876" cy="4413104"/>
                <a:chOff x="1122124" y="2246488"/>
                <a:chExt cx="8021876" cy="4413104"/>
              </a:xfrm>
            </p:grpSpPr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22124" y="2246488"/>
                  <a:ext cx="3727083" cy="2325512"/>
                </a:xfrm>
                <a:prstGeom prst="rect">
                  <a:avLst/>
                </a:prstGeom>
              </p:spPr>
            </p:pic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7172"/>
                <a:stretch/>
              </p:blipFill>
              <p:spPr>
                <a:xfrm>
                  <a:off x="1191048" y="4608689"/>
                  <a:ext cx="1920738" cy="2050903"/>
                </a:xfrm>
                <a:prstGeom prst="rect">
                  <a:avLst/>
                </a:prstGeom>
              </p:spPr>
            </p:pic>
            <p:sp>
              <p:nvSpPr>
                <p:cNvPr id="3" name="文本框 2"/>
                <p:cNvSpPr txBox="1"/>
                <p:nvPr/>
              </p:nvSpPr>
              <p:spPr>
                <a:xfrm>
                  <a:off x="6039555" y="2246488"/>
                  <a:ext cx="310444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2800" dirty="0" smtClean="0"/>
                    <a:t>Magnetic stripe stores plain text of card information</a:t>
                  </a:r>
                </a:p>
              </p:txBody>
            </p:sp>
            <p:sp>
              <p:nvSpPr>
                <p:cNvPr id="7" name="左箭头 6"/>
                <p:cNvSpPr/>
                <p:nvPr/>
              </p:nvSpPr>
              <p:spPr>
                <a:xfrm>
                  <a:off x="4967111" y="2582333"/>
                  <a:ext cx="649111" cy="409223"/>
                </a:xfrm>
                <a:prstGeom prst="leftArrow">
                  <a:avLst/>
                </a:prstGeom>
                <a:solidFill>
                  <a:srgbClr val="3366FF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0323" y="4821208"/>
                <a:ext cx="3913011" cy="1320800"/>
              </a:xfrm>
              <a:prstGeom prst="rect">
                <a:avLst/>
              </a:prstGeom>
            </p:spPr>
          </p:pic>
        </p:grpSp>
      </p:grpSp>
      <p:sp>
        <p:nvSpPr>
          <p:cNvPr id="13" name="矩形 12"/>
          <p:cNvSpPr/>
          <p:nvPr/>
        </p:nvSpPr>
        <p:spPr>
          <a:xfrm>
            <a:off x="129734" y="1783085"/>
            <a:ext cx="8574087" cy="47272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27" name="组 26"/>
          <p:cNvGrpSpPr/>
          <p:nvPr/>
        </p:nvGrpSpPr>
        <p:grpSpPr>
          <a:xfrm>
            <a:off x="2113497" y="2201333"/>
            <a:ext cx="4515555" cy="3940675"/>
            <a:chOff x="2003778" y="2201333"/>
            <a:chExt cx="4515555" cy="3940675"/>
          </a:xfrm>
        </p:grpSpPr>
        <p:sp>
          <p:nvSpPr>
            <p:cNvPr id="26" name="矩形 25"/>
            <p:cNvSpPr/>
            <p:nvPr/>
          </p:nvSpPr>
          <p:spPr>
            <a:xfrm>
              <a:off x="2003778" y="2201333"/>
              <a:ext cx="4515555" cy="3940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2240497" y="2323541"/>
              <a:ext cx="4151836" cy="3400390"/>
              <a:chOff x="2240497" y="2323541"/>
              <a:chExt cx="4151836" cy="3400390"/>
            </a:xfrm>
          </p:grpSpPr>
          <p:grpSp>
            <p:nvGrpSpPr>
              <p:cNvPr id="23" name="组 22"/>
              <p:cNvGrpSpPr/>
              <p:nvPr/>
            </p:nvGrpSpPr>
            <p:grpSpPr>
              <a:xfrm>
                <a:off x="2240497" y="2323541"/>
                <a:ext cx="4151836" cy="3400390"/>
                <a:chOff x="2561453" y="2147559"/>
                <a:chExt cx="4545764" cy="3730340"/>
              </a:xfrm>
            </p:grpSpPr>
            <p:grpSp>
              <p:nvGrpSpPr>
                <p:cNvPr id="16" name="组 15"/>
                <p:cNvGrpSpPr/>
                <p:nvPr/>
              </p:nvGrpSpPr>
              <p:grpSpPr>
                <a:xfrm>
                  <a:off x="2561453" y="3769335"/>
                  <a:ext cx="1286658" cy="1737672"/>
                  <a:chOff x="2441987" y="3896335"/>
                  <a:chExt cx="1286658" cy="1737672"/>
                </a:xfrm>
              </p:grpSpPr>
              <p:pic>
                <p:nvPicPr>
                  <p:cNvPr id="14" name="图片 13" descr="mensonge-couv-660x300.jpg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609" r="23815"/>
                  <a:stretch/>
                </p:blipFill>
                <p:spPr>
                  <a:xfrm>
                    <a:off x="2561453" y="3896335"/>
                    <a:ext cx="1086557" cy="976525"/>
                  </a:xfrm>
                  <a:prstGeom prst="rect">
                    <a:avLst/>
                  </a:prstGeom>
                </p:spPr>
              </p:pic>
              <p:sp>
                <p:nvSpPr>
                  <p:cNvPr id="15" name="文本框 14"/>
                  <p:cNvSpPr txBox="1"/>
                  <p:nvPr/>
                </p:nvSpPr>
                <p:spPr>
                  <a:xfrm>
                    <a:off x="2441987" y="4987676"/>
                    <a:ext cx="128665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zh-CN" dirty="0" smtClean="0"/>
                      <a:t>Malicious merchant</a:t>
                    </a:r>
                    <a:endParaRPr kumimoji="1" lang="zh-CN" altLang="en-US" dirty="0"/>
                  </a:p>
                </p:txBody>
              </p:sp>
            </p:grpSp>
            <p:pic>
              <p:nvPicPr>
                <p:cNvPr id="17" name="图片 16" descr="Icon.jp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4763" y="3769335"/>
                  <a:ext cx="1091184" cy="975360"/>
                </a:xfrm>
                <a:prstGeom prst="rect">
                  <a:avLst/>
                </a:prstGeom>
              </p:spPr>
            </p:pic>
            <p:sp>
              <p:nvSpPr>
                <p:cNvPr id="18" name="矩形 17"/>
                <p:cNvSpPr/>
                <p:nvPr/>
              </p:nvSpPr>
              <p:spPr>
                <a:xfrm>
                  <a:off x="4059217" y="4901618"/>
                  <a:ext cx="148221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en-US" altLang="zh-CN" dirty="0" smtClean="0"/>
                    <a:t>Card reader hacker</a:t>
                  </a:r>
                  <a:endParaRPr kumimoji="1" lang="zh-CN" altLang="en-US" dirty="0"/>
                </a:p>
              </p:txBody>
            </p:sp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85743" y="3769335"/>
                  <a:ext cx="1001263" cy="988642"/>
                </a:xfrm>
                <a:prstGeom prst="rect">
                  <a:avLst/>
                </a:prstGeom>
              </p:spPr>
            </p:pic>
            <p:sp>
              <p:nvSpPr>
                <p:cNvPr id="20" name="矩形 19"/>
                <p:cNvSpPr/>
                <p:nvPr/>
              </p:nvSpPr>
              <p:spPr>
                <a:xfrm>
                  <a:off x="5692906" y="4954569"/>
                  <a:ext cx="141431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en-US" altLang="zh-CN" dirty="0" smtClean="0"/>
                    <a:t>Bad guy with skimming device</a:t>
                  </a:r>
                  <a:endParaRPr kumimoji="1" lang="zh-CN" altLang="en-US" dirty="0"/>
                </a:p>
              </p:txBody>
            </p:sp>
            <p:pic>
              <p:nvPicPr>
                <p:cNvPr id="22" name="图片 21" descr="card_terminal_credit-512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0323" y="2147559"/>
                  <a:ext cx="1442984" cy="1442984"/>
                </a:xfrm>
                <a:prstGeom prst="rect">
                  <a:avLst/>
                </a:prstGeom>
              </p:spPr>
            </p:pic>
          </p:grpSp>
          <p:sp>
            <p:nvSpPr>
              <p:cNvPr id="24" name="文本框 23"/>
              <p:cNvSpPr txBox="1"/>
              <p:nvPr/>
            </p:nvSpPr>
            <p:spPr>
              <a:xfrm>
                <a:off x="2633495" y="2504495"/>
                <a:ext cx="11482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200" dirty="0" smtClean="0"/>
                  <a:t>Attacker</a:t>
                </a:r>
                <a:endParaRPr kumimoji="1" lang="zh-CN" altLang="en-US" sz="2200" dirty="0"/>
              </a:p>
            </p:txBody>
          </p:sp>
        </p:grpSp>
      </p:grpSp>
      <p:grpSp>
        <p:nvGrpSpPr>
          <p:cNvPr id="35" name="组 34"/>
          <p:cNvGrpSpPr/>
          <p:nvPr/>
        </p:nvGrpSpPr>
        <p:grpSpPr>
          <a:xfrm>
            <a:off x="255941" y="2290066"/>
            <a:ext cx="1753881" cy="2239601"/>
            <a:chOff x="255941" y="2290066"/>
            <a:chExt cx="1753881" cy="2239601"/>
          </a:xfrm>
        </p:grpSpPr>
        <p:pic>
          <p:nvPicPr>
            <p:cNvPr id="28" name="图片 27" descr="Credit-Card-2-icon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66" y="2545055"/>
              <a:ext cx="1439083" cy="143908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255941" y="2290066"/>
              <a:ext cx="14412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 smtClean="0"/>
                <a:t>Original card: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941" y="3937661"/>
              <a:ext cx="1753881" cy="592006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940" y="2767495"/>
            <a:ext cx="1753881" cy="592006"/>
          </a:xfrm>
          <a:prstGeom prst="rect">
            <a:avLst/>
          </a:prstGeom>
        </p:spPr>
      </p:pic>
      <p:grpSp>
        <p:nvGrpSpPr>
          <p:cNvPr id="38" name="组 37"/>
          <p:cNvGrpSpPr/>
          <p:nvPr/>
        </p:nvGrpSpPr>
        <p:grpSpPr>
          <a:xfrm>
            <a:off x="7023387" y="4099229"/>
            <a:ext cx="1549237" cy="1566082"/>
            <a:chOff x="7112251" y="4402668"/>
            <a:chExt cx="1549237" cy="1566082"/>
          </a:xfrm>
        </p:grpSpPr>
        <p:sp>
          <p:nvSpPr>
            <p:cNvPr id="36" name="矩形 35"/>
            <p:cNvSpPr/>
            <p:nvPr/>
          </p:nvSpPr>
          <p:spPr>
            <a:xfrm>
              <a:off x="7112251" y="4402668"/>
              <a:ext cx="1549237" cy="1439083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33" name="图片 32" descr="Credit-Card-2-icon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584" y="4529667"/>
              <a:ext cx="1439083" cy="1439083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7211028" y="4402668"/>
              <a:ext cx="1361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 smtClean="0"/>
                <a:t>Forged card</a:t>
              </a:r>
              <a:r>
                <a:rPr kumimoji="1" lang="en-US" altLang="zh-CN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Real world attack examples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6972" y="2133600"/>
            <a:ext cx="7076747" cy="3992563"/>
          </a:xfrm>
        </p:spPr>
        <p:txBody>
          <a:bodyPr>
            <a:normAutofit lnSpcReduction="10000"/>
          </a:bodyPr>
          <a:lstStyle/>
          <a:p>
            <a:r>
              <a:rPr kumimoji="1" lang="en-US" altLang="zh-CN" b="1" dirty="0" smtClean="0"/>
              <a:t>[</a:t>
            </a:r>
            <a:r>
              <a:rPr lang="en-US" altLang="zh-CN" b="1" dirty="0" smtClean="0"/>
              <a:t>Barnes </a:t>
            </a:r>
            <a:r>
              <a:rPr lang="en-US" altLang="zh-CN" b="1" dirty="0"/>
              <a:t>&amp; Noble </a:t>
            </a:r>
            <a:r>
              <a:rPr lang="en-US" altLang="zh-CN" b="1" dirty="0" smtClean="0"/>
              <a:t>store</a:t>
            </a:r>
            <a:r>
              <a:rPr kumimoji="1" lang="en-US" altLang="zh-CN" b="1" dirty="0" smtClean="0"/>
              <a:t>]</a:t>
            </a:r>
            <a:r>
              <a:rPr kumimoji="1" lang="en-US" altLang="zh-CN" dirty="0" smtClean="0"/>
              <a:t>. A</a:t>
            </a:r>
            <a:r>
              <a:rPr lang="en-US" altLang="zh-CN" dirty="0" smtClean="0"/>
              <a:t>ttackers </a:t>
            </a:r>
            <a:r>
              <a:rPr lang="en-US" altLang="zh-CN" dirty="0"/>
              <a:t>have stolen customers’ credit card information at 63 Barnes &amp; Noble stores by hacked credit card </a:t>
            </a:r>
            <a:r>
              <a:rPr lang="en-US" altLang="zh-CN" dirty="0" smtClean="0"/>
              <a:t>readers.</a:t>
            </a:r>
          </a:p>
          <a:p>
            <a:r>
              <a:rPr lang="en-US" altLang="zh-CN" b="1" dirty="0" smtClean="0"/>
              <a:t>[Target Store]</a:t>
            </a:r>
            <a:r>
              <a:rPr lang="en-US" altLang="zh-CN" dirty="0" smtClean="0"/>
              <a:t>. Credit </a:t>
            </a:r>
            <a:r>
              <a:rPr lang="en-US" altLang="zh-CN" dirty="0"/>
              <a:t>and debit card information of 70 million customers has been stolen during a large-scale data breach of Target </a:t>
            </a:r>
            <a:r>
              <a:rPr lang="en-US" altLang="zh-CN" dirty="0" smtClean="0"/>
              <a:t>stores.</a:t>
            </a:r>
          </a:p>
          <a:p>
            <a:r>
              <a:rPr lang="en-US" altLang="zh-CN" dirty="0" smtClean="0"/>
              <a:t>...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incurred loss of such </a:t>
            </a:r>
            <a:r>
              <a:rPr lang="en-US" altLang="zh-CN" dirty="0" smtClean="0"/>
              <a:t>attack in </a:t>
            </a:r>
            <a:r>
              <a:rPr lang="en-US" altLang="zh-CN" dirty="0"/>
              <a:t>the U.S </a:t>
            </a:r>
            <a:r>
              <a:rPr lang="en-US" altLang="zh-CN" dirty="0" smtClean="0"/>
              <a:t>is over </a:t>
            </a:r>
            <a:r>
              <a:rPr lang="en-US" altLang="zh-CN" dirty="0"/>
              <a:t>$8 billion dollars per </a:t>
            </a:r>
            <a:r>
              <a:rPr lang="en-US" altLang="zh-CN" dirty="0" smtClean="0"/>
              <a:t>year. </a:t>
            </a:r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4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zh-CN" dirty="0" smtClean="0"/>
              <a:t>Existing approaches are not compatible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552" y="2133600"/>
            <a:ext cx="5871322" cy="4283242"/>
          </a:xfrm>
        </p:spPr>
        <p:txBody>
          <a:bodyPr>
            <a:normAutofit fontScale="92500"/>
          </a:bodyPr>
          <a:lstStyle/>
          <a:p>
            <a:r>
              <a:rPr kumimoji="1" lang="en-US" altLang="zh-CN" dirty="0" smtClean="0"/>
              <a:t>EMV card:</a:t>
            </a:r>
          </a:p>
          <a:p>
            <a:pPr lvl="1"/>
            <a:r>
              <a:rPr kumimoji="1" lang="en-US" altLang="zh-CN" dirty="0" smtClean="0"/>
              <a:t>Not compatible with dominant magnetic card readers.</a:t>
            </a:r>
          </a:p>
          <a:p>
            <a:pPr lvl="1"/>
            <a:r>
              <a:rPr kumimoji="1" lang="en-US" altLang="zh-CN" dirty="0" smtClean="0"/>
              <a:t>All </a:t>
            </a:r>
            <a:r>
              <a:rPr kumimoji="1" lang="en-US" altLang="zh-CN" dirty="0"/>
              <a:t>existing </a:t>
            </a:r>
            <a:r>
              <a:rPr kumimoji="1" lang="en-US" altLang="zh-CN" dirty="0" smtClean="0"/>
              <a:t>EMV cards </a:t>
            </a:r>
            <a:r>
              <a:rPr kumimoji="1" lang="en-US" altLang="zh-CN" dirty="0"/>
              <a:t>still have a magnetic </a:t>
            </a:r>
            <a:r>
              <a:rPr kumimoji="1" lang="en-US" altLang="zh-CN" dirty="0" smtClean="0"/>
              <a:t>stripe as a backup (still vulnerable).</a:t>
            </a:r>
          </a:p>
          <a:p>
            <a:r>
              <a:rPr kumimoji="1" lang="en-US" altLang="zh-CN" dirty="0" smtClean="0"/>
              <a:t>Mobile wallet </a:t>
            </a:r>
            <a:r>
              <a:rPr kumimoji="1" lang="en-US" altLang="zh-CN" dirty="0" smtClean="0"/>
              <a:t>applications </a:t>
            </a:r>
            <a:r>
              <a:rPr kumimoji="1" lang="en-US" altLang="zh-CN" dirty="0" smtClean="0"/>
              <a:t>(e.g., Apple Pay, Google Wallet):</a:t>
            </a:r>
          </a:p>
          <a:p>
            <a:pPr lvl="1"/>
            <a:r>
              <a:rPr kumimoji="1" lang="en-US" altLang="zh-CN" dirty="0" smtClean="0"/>
              <a:t>Various techniques such as QR codes and </a:t>
            </a:r>
            <a:r>
              <a:rPr kumimoji="1" lang="en-US" altLang="zh-CN" dirty="0" smtClean="0"/>
              <a:t>using Near </a:t>
            </a:r>
            <a:r>
              <a:rPr kumimoji="1" lang="en-US" altLang="zh-CN" dirty="0" smtClean="0"/>
              <a:t>Field </a:t>
            </a:r>
            <a:r>
              <a:rPr kumimoji="1" lang="en-US" altLang="zh-CN" dirty="0" smtClean="0"/>
              <a:t>Communication (NFC).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Does not work with </a:t>
            </a:r>
            <a:r>
              <a:rPr kumimoji="1" lang="en-US" altLang="zh-CN" dirty="0" smtClean="0"/>
              <a:t>card </a:t>
            </a:r>
            <a:r>
              <a:rPr kumimoji="1" lang="en-US" altLang="zh-CN" dirty="0" smtClean="0"/>
              <a:t>readers, </a:t>
            </a:r>
            <a:r>
              <a:rPr kumimoji="1" lang="en-US" altLang="zh-CN" dirty="0" smtClean="0"/>
              <a:t>and adopted even less than </a:t>
            </a:r>
            <a:r>
              <a:rPr kumimoji="1" lang="en-US" altLang="zh-CN" dirty="0" smtClean="0"/>
              <a:t>EMV cards.</a:t>
            </a:r>
            <a:endParaRPr kumimoji="1" lang="en-US" altLang="zh-CN" dirty="0" smtClean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234" y="3148058"/>
            <a:ext cx="1590750" cy="16203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22" y="3900718"/>
            <a:ext cx="1888611" cy="12817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121" y="1964813"/>
            <a:ext cx="2031788" cy="13691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915" y="5289993"/>
            <a:ext cx="1816335" cy="13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dirty="0" err="1" smtClean="0"/>
              <a:t>SafePay</a:t>
            </a:r>
            <a:endParaRPr kumimoji="1"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743804"/>
              </p:ext>
            </p:extLst>
          </p:nvPr>
        </p:nvGraphicFramePr>
        <p:xfrm>
          <a:off x="636218" y="1865407"/>
          <a:ext cx="7624501" cy="1975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4501"/>
              </a:tblGrid>
              <a:tr h="40855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Design Goals</a:t>
                      </a:r>
                      <a:endParaRPr lang="zh-CN" altLang="en-US" dirty="0"/>
                    </a:p>
                  </a:txBody>
                  <a:tcPr/>
                </a:tc>
              </a:tr>
              <a:tr h="15673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CN" sz="2200" dirty="0" smtClean="0"/>
                        <a:t>Leakage Resilience:</a:t>
                      </a:r>
                      <a:r>
                        <a:rPr lang="en-US" altLang="zh-CN" sz="2200" baseline="0" dirty="0" smtClean="0"/>
                        <a:t>  </a:t>
                      </a:r>
                      <a:r>
                        <a:rPr lang="en-US" altLang="zh-CN" baseline="0" dirty="0" smtClean="0"/>
                        <a:t>prevent credit card information leakage through malicious magnetic card reader.</a:t>
                      </a:r>
                      <a:endParaRPr lang="en-US" altLang="zh-CN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CN" sz="2200" dirty="0" smtClean="0"/>
                        <a:t>Backward</a:t>
                      </a:r>
                      <a:r>
                        <a:rPr lang="en-US" altLang="zh-CN" sz="2200" baseline="0" dirty="0" smtClean="0"/>
                        <a:t> Compatibility:</a:t>
                      </a:r>
                      <a:r>
                        <a:rPr lang="en-US" altLang="zh-CN" baseline="0" dirty="0" smtClean="0"/>
                        <a:t> be compatible with magnetic card reader.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CN" sz="2200" baseline="0" dirty="0" smtClean="0"/>
                        <a:t>User Friendly and Low Cost</a:t>
                      </a:r>
                      <a:r>
                        <a:rPr lang="en-US" altLang="zh-CN" baseline="0" dirty="0" smtClean="0"/>
                        <a:t>: be easy to use and impose low cost.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151358"/>
              </p:ext>
            </p:extLst>
          </p:nvPr>
        </p:nvGraphicFramePr>
        <p:xfrm>
          <a:off x="636218" y="4092631"/>
          <a:ext cx="7624501" cy="24234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24501"/>
              </a:tblGrid>
              <a:tr h="50322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Core Ideas</a:t>
                      </a:r>
                      <a:endParaRPr lang="zh-CN" altLang="en-US" dirty="0"/>
                    </a:p>
                  </a:txBody>
                  <a:tcPr/>
                </a:tc>
              </a:tr>
              <a:tr h="177206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CN" sz="2200" dirty="0" smtClean="0"/>
                        <a:t>Disposable Credit Card Number:</a:t>
                      </a:r>
                      <a:r>
                        <a:rPr lang="en-US" altLang="zh-CN" sz="2200" baseline="0" dirty="0" smtClean="0"/>
                        <a:t>  </a:t>
                      </a:r>
                      <a:r>
                        <a:rPr lang="en-US" altLang="zh-CN" baseline="0" dirty="0" smtClean="0"/>
                        <a:t>virtual card number that will expire after a number of usage.</a:t>
                      </a:r>
                      <a:endParaRPr lang="en-US" altLang="zh-CN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CN" sz="2200" dirty="0" smtClean="0"/>
                        <a:t>Dynamic Magnetic</a:t>
                      </a:r>
                      <a:r>
                        <a:rPr lang="en-US" altLang="zh-CN" sz="2200" baseline="0" dirty="0" smtClean="0"/>
                        <a:t> Credit Card Chip:</a:t>
                      </a:r>
                      <a:r>
                        <a:rPr lang="en-US" altLang="zh-CN" baseline="0" dirty="0" smtClean="0"/>
                        <a:t> a chip that accepts new data (card information) and can be swiped on existing card readers.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CN" sz="2200" baseline="0" dirty="0" smtClean="0"/>
                        <a:t>Mobile Banking Application</a:t>
                      </a:r>
                      <a:r>
                        <a:rPr lang="en-US" altLang="zh-CN" baseline="0" dirty="0" smtClean="0"/>
                        <a:t>: A mobile app that combines the above two components.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6" name="组 25"/>
          <p:cNvGrpSpPr/>
          <p:nvPr/>
        </p:nvGrpSpPr>
        <p:grpSpPr>
          <a:xfrm>
            <a:off x="3551099" y="1607050"/>
            <a:ext cx="4952699" cy="5086068"/>
            <a:chOff x="3661539" y="1814140"/>
            <a:chExt cx="4440985" cy="4612103"/>
          </a:xfrm>
        </p:grpSpPr>
        <p:grpSp>
          <p:nvGrpSpPr>
            <p:cNvPr id="28" name="组 27"/>
            <p:cNvGrpSpPr/>
            <p:nvPr/>
          </p:nvGrpSpPr>
          <p:grpSpPr>
            <a:xfrm>
              <a:off x="3661539" y="1814140"/>
              <a:ext cx="4440985" cy="4451578"/>
              <a:chOff x="3585225" y="1823488"/>
              <a:chExt cx="4440985" cy="445157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585225" y="1823488"/>
                <a:ext cx="4440985" cy="44515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18" name="组 17"/>
              <p:cNvGrpSpPr/>
              <p:nvPr/>
            </p:nvGrpSpPr>
            <p:grpSpPr>
              <a:xfrm>
                <a:off x="3943324" y="2014212"/>
                <a:ext cx="1152921" cy="2612498"/>
                <a:chOff x="-4344340" y="395580"/>
                <a:chExt cx="1152921" cy="2612498"/>
              </a:xfrm>
            </p:grpSpPr>
            <p:pic>
              <p:nvPicPr>
                <p:cNvPr id="7" name="图片 6" descr="finance pos terminal system m20a m3620 t credit card payment machine cash equipment bank reader terminal electronic.jpg68acc831-a0e1-4358-a979-b6b3008c8aa9Large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15949" y="2012216"/>
                  <a:ext cx="785323" cy="785323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4215949" y="1029924"/>
                  <a:ext cx="816203" cy="835483"/>
                </a:xfrm>
                <a:prstGeom prst="rect">
                  <a:avLst/>
                </a:prstGeom>
              </p:spPr>
            </p:pic>
            <p:sp>
              <p:nvSpPr>
                <p:cNvPr id="12" name="矩形 11"/>
                <p:cNvSpPr/>
                <p:nvPr/>
              </p:nvSpPr>
              <p:spPr>
                <a:xfrm>
                  <a:off x="-4215949" y="395580"/>
                  <a:ext cx="79387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zh-CN" dirty="0" smtClean="0"/>
                    <a:t>Coffee</a:t>
                  </a:r>
                </a:p>
                <a:p>
                  <a:pPr algn="ctr"/>
                  <a:r>
                    <a:rPr kumimoji="1" lang="en-US" altLang="zh-CN" dirty="0" smtClean="0"/>
                    <a:t>Shop</a:t>
                  </a:r>
                  <a:endParaRPr lang="zh-CN" altLang="en-US" dirty="0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-4344340" y="395580"/>
                  <a:ext cx="1152921" cy="2612498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19" name="组 18"/>
              <p:cNvGrpSpPr/>
              <p:nvPr/>
            </p:nvGrpSpPr>
            <p:grpSpPr>
              <a:xfrm>
                <a:off x="6574928" y="2016208"/>
                <a:ext cx="1152921" cy="2643192"/>
                <a:chOff x="-2314260" y="400305"/>
                <a:chExt cx="1152921" cy="2643192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05869" y="1029924"/>
                  <a:ext cx="755148" cy="835483"/>
                </a:xfrm>
                <a:prstGeom prst="rect">
                  <a:avLst/>
                </a:prstGeom>
              </p:spPr>
            </p:pic>
            <p:pic>
              <p:nvPicPr>
                <p:cNvPr id="11" name="图片 10" descr="finance pos terminal system m20a m3620 t credit card payment machine cash equipment bank reader terminal electronic.jpg68acc831-a0e1-4358-a979-b6b3008c8aa9Large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36044" y="2012216"/>
                  <a:ext cx="785323" cy="785323"/>
                </a:xfrm>
                <a:prstGeom prst="rect">
                  <a:avLst/>
                </a:prstGeom>
              </p:spPr>
            </p:pic>
            <p:sp>
              <p:nvSpPr>
                <p:cNvPr id="13" name="矩形 12"/>
                <p:cNvSpPr/>
                <p:nvPr/>
              </p:nvSpPr>
              <p:spPr>
                <a:xfrm>
                  <a:off x="-2134045" y="400305"/>
                  <a:ext cx="850225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zh-CN" dirty="0" smtClean="0"/>
                    <a:t>Gas</a:t>
                  </a:r>
                </a:p>
                <a:p>
                  <a:pPr algn="ctr"/>
                  <a:r>
                    <a:rPr kumimoji="1" lang="en-US" altLang="zh-CN" dirty="0" smtClean="0"/>
                    <a:t>Station</a:t>
                  </a:r>
                  <a:endParaRPr lang="zh-CN" altLang="en-US" dirty="0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-2314260" y="430999"/>
                  <a:ext cx="1152921" cy="2612498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-2172170" y="2289482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kumimoji="1" lang="zh-CN" altLang="en-US" dirty="0"/>
                </a:p>
              </p:txBody>
            </p:sp>
          </p:grpSp>
          <p:cxnSp>
            <p:nvCxnSpPr>
              <p:cNvPr id="21" name="直线箭头连接符 20"/>
              <p:cNvCxnSpPr>
                <a:stCxn id="8" idx="3"/>
              </p:cNvCxnSpPr>
              <p:nvPr/>
            </p:nvCxnSpPr>
            <p:spPr>
              <a:xfrm flipH="1" flipV="1">
                <a:off x="4236855" y="4702582"/>
                <a:ext cx="1159559" cy="13909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/>
              <p:cNvSpPr txBox="1"/>
              <p:nvPr/>
            </p:nvSpPr>
            <p:spPr>
              <a:xfrm>
                <a:off x="4317292" y="5021158"/>
                <a:ext cx="1157042" cy="58610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Card No. A</a:t>
                </a:r>
              </a:p>
              <a:p>
                <a:r>
                  <a:rPr kumimoji="1" lang="en-US" altLang="zh-CN" dirty="0" smtClean="0"/>
                  <a:t>(1111 … 11)</a:t>
                </a:r>
                <a:endParaRPr kumimoji="1" lang="zh-CN" altLang="en-US" dirty="0"/>
              </a:p>
            </p:txBody>
          </p:sp>
          <p:cxnSp>
            <p:nvCxnSpPr>
              <p:cNvPr id="24" name="直线箭头连接符 23"/>
              <p:cNvCxnSpPr/>
              <p:nvPr/>
            </p:nvCxnSpPr>
            <p:spPr>
              <a:xfrm flipV="1">
                <a:off x="6051933" y="4626710"/>
                <a:ext cx="1051126" cy="13606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24"/>
              <p:cNvSpPr txBox="1"/>
              <p:nvPr/>
            </p:nvSpPr>
            <p:spPr>
              <a:xfrm>
                <a:off x="5943767" y="5028466"/>
                <a:ext cx="1170888" cy="58610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Card No. </a:t>
                </a:r>
                <a:r>
                  <a:rPr kumimoji="1" lang="en-US" altLang="zh-CN" dirty="0"/>
                  <a:t>B</a:t>
                </a:r>
                <a:endParaRPr kumimoji="1" lang="en-US" altLang="zh-CN" dirty="0" smtClean="0"/>
              </a:p>
              <a:p>
                <a:r>
                  <a:rPr kumimoji="1" lang="en-US" altLang="zh-CN" dirty="0" smtClean="0"/>
                  <a:t>(2222 ... 22)</a:t>
                </a:r>
                <a:endParaRPr kumimoji="1" lang="zh-CN" altLang="en-US" dirty="0"/>
              </a:p>
            </p:txBody>
          </p:sp>
        </p:grpSp>
        <p:pic>
          <p:nvPicPr>
            <p:cNvPr id="8" name="图片 7" descr="phone-5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472727" y="5742027"/>
              <a:ext cx="684216" cy="684216"/>
            </a:xfrm>
            <a:prstGeom prst="rect">
              <a:avLst/>
            </a:prstGeom>
          </p:spPr>
        </p:pic>
      </p:grpSp>
      <p:grpSp>
        <p:nvGrpSpPr>
          <p:cNvPr id="23" name="组 22"/>
          <p:cNvGrpSpPr/>
          <p:nvPr/>
        </p:nvGrpSpPr>
        <p:grpSpPr>
          <a:xfrm>
            <a:off x="4071715" y="2704510"/>
            <a:ext cx="2392633" cy="1905628"/>
            <a:chOff x="4071715" y="2704510"/>
            <a:chExt cx="2392633" cy="1905628"/>
          </a:xfrm>
        </p:grpSpPr>
        <p:grpSp>
          <p:nvGrpSpPr>
            <p:cNvPr id="34" name="组 33"/>
            <p:cNvGrpSpPr/>
            <p:nvPr/>
          </p:nvGrpSpPr>
          <p:grpSpPr>
            <a:xfrm>
              <a:off x="5277342" y="2704510"/>
              <a:ext cx="1187006" cy="1905628"/>
              <a:chOff x="-1836049" y="2724057"/>
              <a:chExt cx="1373098" cy="2224442"/>
            </a:xfrm>
          </p:grpSpPr>
          <p:pic>
            <p:nvPicPr>
              <p:cNvPr id="29" name="图片 28" descr="devil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10267" y="4051033"/>
                <a:ext cx="897466" cy="897466"/>
              </a:xfrm>
              <a:prstGeom prst="rect">
                <a:avLst/>
              </a:prstGeom>
            </p:spPr>
          </p:pic>
          <p:grpSp>
            <p:nvGrpSpPr>
              <p:cNvPr id="33" name="组 32"/>
              <p:cNvGrpSpPr/>
              <p:nvPr/>
            </p:nvGrpSpPr>
            <p:grpSpPr>
              <a:xfrm>
                <a:off x="-1836049" y="2724057"/>
                <a:ext cx="1373098" cy="1326976"/>
                <a:chOff x="-1836048" y="2724057"/>
                <a:chExt cx="1373782" cy="1181328"/>
              </a:xfrm>
            </p:grpSpPr>
            <p:pic>
              <p:nvPicPr>
                <p:cNvPr id="31" name="图片 30" descr="Credit-Card-2-icon.p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8316" y="2974052"/>
                  <a:ext cx="931333" cy="931333"/>
                </a:xfrm>
                <a:prstGeom prst="rect">
                  <a:avLst/>
                </a:prstGeom>
              </p:spPr>
            </p:pic>
            <p:sp>
              <p:nvSpPr>
                <p:cNvPr id="32" name="文本框 31"/>
                <p:cNvSpPr txBox="1"/>
                <p:nvPr/>
              </p:nvSpPr>
              <p:spPr>
                <a:xfrm>
                  <a:off x="-1836048" y="2724057"/>
                  <a:ext cx="1373782" cy="3838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 smtClean="0"/>
                    <a:t>Card No. A</a:t>
                  </a:r>
                  <a:endParaRPr kumimoji="1" lang="zh-CN" altLang="en-US" dirty="0"/>
                </a:p>
              </p:txBody>
            </p:sp>
          </p:grpSp>
        </p:grpSp>
        <p:sp>
          <p:nvSpPr>
            <p:cNvPr id="3" name="矩形 2"/>
            <p:cNvSpPr/>
            <p:nvPr/>
          </p:nvSpPr>
          <p:spPr>
            <a:xfrm>
              <a:off x="4071715" y="3628119"/>
              <a:ext cx="816203" cy="78805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0" name="直线箭头连接符 19"/>
            <p:cNvCxnSpPr>
              <a:stCxn id="3" idx="3"/>
              <a:endCxn id="29" idx="1"/>
            </p:cNvCxnSpPr>
            <p:nvPr/>
          </p:nvCxnSpPr>
          <p:spPr>
            <a:xfrm>
              <a:off x="4887918" y="4022145"/>
              <a:ext cx="498159" cy="20357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2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/>
              <a:t>Road 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611" y="1992471"/>
            <a:ext cx="7076747" cy="3992563"/>
          </a:xfrm>
        </p:spPr>
        <p:txBody>
          <a:bodyPr>
            <a:noAutofit/>
          </a:bodyPr>
          <a:lstStyle/>
          <a:p>
            <a:r>
              <a:rPr kumimoji="1" lang="en-US" altLang="zh-CN" sz="3000" dirty="0" smtClean="0"/>
              <a:t>Introduction &amp; Background</a:t>
            </a:r>
          </a:p>
          <a:p>
            <a:r>
              <a:rPr kumimoji="1" lang="en-US" altLang="zh-CN" sz="3000" b="1" dirty="0" smtClean="0"/>
              <a:t>Design &amp; Implementation</a:t>
            </a:r>
          </a:p>
          <a:p>
            <a:r>
              <a:rPr kumimoji="1" lang="en-US" altLang="zh-CN" sz="3000" dirty="0" smtClean="0"/>
              <a:t>Evaluation</a:t>
            </a:r>
          </a:p>
          <a:p>
            <a:r>
              <a:rPr kumimoji="1" lang="en-US" altLang="zh-CN" sz="3000" dirty="0" smtClean="0"/>
              <a:t>Conclusion</a:t>
            </a:r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en-US" altLang="zh-CN" sz="3000" dirty="0" smtClean="0"/>
          </a:p>
          <a:p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3391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968805" y="4368399"/>
            <a:ext cx="5023459" cy="20771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dirty="0" err="1" smtClean="0"/>
              <a:t>SafePay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pic>
        <p:nvPicPr>
          <p:cNvPr id="8" name="图片 7" descr="phone-5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27" y="4746204"/>
            <a:ext cx="1164745" cy="1164745"/>
          </a:xfrm>
          <a:prstGeom prst="rect">
            <a:avLst/>
          </a:prstGeom>
        </p:spPr>
      </p:pic>
      <p:pic>
        <p:nvPicPr>
          <p:cNvPr id="9" name="图片 8" descr="bank_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95" y="1910789"/>
            <a:ext cx="1394005" cy="139400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254861" y="5005561"/>
            <a:ext cx="2021385" cy="905388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</a:rPr>
              <a:t>SafePay</a:t>
            </a:r>
            <a:r>
              <a:rPr lang="en-US" altLang="zh-CN" dirty="0" smtClean="0">
                <a:solidFill>
                  <a:schemeClr val="bg1"/>
                </a:solidFill>
              </a:rPr>
              <a:t> Magnetic </a:t>
            </a:r>
            <a:r>
              <a:rPr lang="en-US" altLang="zh-CN" dirty="0">
                <a:solidFill>
                  <a:schemeClr val="bg1"/>
                </a:solidFill>
              </a:rPr>
              <a:t>Credit Card Chip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 descr="finance pos terminal system m20a m3620 t credit card payment machine cash equipment bank reader terminal electronic.jpg68acc831-a0e1-4358-a979-b6b3008c8aa9L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69" y="3009887"/>
            <a:ext cx="2065179" cy="2065179"/>
          </a:xfrm>
          <a:prstGeom prst="rect">
            <a:avLst/>
          </a:prstGeom>
        </p:spPr>
      </p:pic>
      <p:sp>
        <p:nvSpPr>
          <p:cNvPr id="15" name="左右箭头 14"/>
          <p:cNvSpPr/>
          <p:nvPr/>
        </p:nvSpPr>
        <p:spPr>
          <a:xfrm rot="18043581">
            <a:off x="1608741" y="3996849"/>
            <a:ext cx="1947147" cy="19934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左右箭头 15"/>
          <p:cNvSpPr/>
          <p:nvPr/>
        </p:nvSpPr>
        <p:spPr>
          <a:xfrm>
            <a:off x="2221572" y="5203890"/>
            <a:ext cx="1057256" cy="19934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左右箭头 16"/>
          <p:cNvSpPr/>
          <p:nvPr/>
        </p:nvSpPr>
        <p:spPr>
          <a:xfrm rot="628192">
            <a:off x="4345375" y="2855862"/>
            <a:ext cx="2556237" cy="218493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左右箭头 17"/>
          <p:cNvSpPr/>
          <p:nvPr/>
        </p:nvSpPr>
        <p:spPr>
          <a:xfrm rot="20269576">
            <a:off x="5061256" y="4880071"/>
            <a:ext cx="1879012" cy="29716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086494" y="1882130"/>
            <a:ext cx="2642136" cy="174380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6123" y="1979092"/>
            <a:ext cx="2008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Credit Card </a:t>
            </a:r>
          </a:p>
          <a:p>
            <a:r>
              <a:rPr kumimoji="1" lang="en-US" altLang="zh-CN" b="1" dirty="0" smtClean="0"/>
              <a:t>Association</a:t>
            </a:r>
          </a:p>
          <a:p>
            <a:r>
              <a:rPr kumimoji="1" lang="en-US" altLang="zh-CN" b="1" dirty="0" smtClean="0"/>
              <a:t>Side (i.e., bank and</a:t>
            </a:r>
          </a:p>
          <a:p>
            <a:r>
              <a:rPr kumimoji="1" lang="en-US" altLang="zh-CN" b="1" dirty="0" smtClean="0"/>
              <a:t>payment network)</a:t>
            </a:r>
            <a:endParaRPr kumimoji="1" lang="zh-CN" altLang="en-US" b="1" dirty="0"/>
          </a:p>
        </p:txBody>
      </p:sp>
      <p:sp>
        <p:nvSpPr>
          <p:cNvPr id="23" name="圆角矩形 22"/>
          <p:cNvSpPr/>
          <p:nvPr/>
        </p:nvSpPr>
        <p:spPr>
          <a:xfrm>
            <a:off x="6216114" y="2625423"/>
            <a:ext cx="2642136" cy="2268199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015378" y="2562363"/>
            <a:ext cx="184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Merchant Side</a:t>
            </a:r>
          </a:p>
          <a:p>
            <a:r>
              <a:rPr kumimoji="1" lang="en-US" altLang="zh-CN" dirty="0" smtClean="0"/>
              <a:t>(No Modification)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56827" y="5799201"/>
            <a:ext cx="1325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i="1" dirty="0" err="1" smtClean="0"/>
              <a:t>SafePay</a:t>
            </a:r>
            <a:r>
              <a:rPr kumimoji="1" lang="en-US" altLang="zh-CN" i="1" dirty="0" smtClean="0"/>
              <a:t> </a:t>
            </a:r>
          </a:p>
          <a:p>
            <a:r>
              <a:rPr kumimoji="1" lang="en-US" altLang="zh-CN" i="1" dirty="0" smtClean="0"/>
              <a:t>Mobile App</a:t>
            </a:r>
            <a:endParaRPr kumimoji="1" lang="zh-CN" altLang="en-US" i="1" dirty="0"/>
          </a:p>
        </p:txBody>
      </p:sp>
      <p:sp>
        <p:nvSpPr>
          <p:cNvPr id="4" name="矩形 3"/>
          <p:cNvSpPr/>
          <p:nvPr/>
        </p:nvSpPr>
        <p:spPr>
          <a:xfrm>
            <a:off x="3917824" y="5983867"/>
            <a:ext cx="136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b="1" dirty="0" smtClean="0"/>
              <a:t>Client Side</a:t>
            </a:r>
            <a:endParaRPr kumimoji="1" lang="zh-CN" altLang="en-US" b="1" dirty="0"/>
          </a:p>
        </p:txBody>
      </p:sp>
      <p:sp>
        <p:nvSpPr>
          <p:cNvPr id="25" name="矩形 24"/>
          <p:cNvSpPr/>
          <p:nvPr/>
        </p:nvSpPr>
        <p:spPr>
          <a:xfrm>
            <a:off x="136123" y="3575155"/>
            <a:ext cx="2663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dirty="0" smtClean="0"/>
              <a:t>(1). Request disposable </a:t>
            </a:r>
          </a:p>
          <a:p>
            <a:pPr algn="ctr"/>
            <a:r>
              <a:rPr kumimoji="1" lang="en-US" altLang="zh-CN" sz="2000" dirty="0"/>
              <a:t>c</a:t>
            </a:r>
            <a:r>
              <a:rPr kumimoji="1" lang="en-US" altLang="zh-CN" sz="2000" dirty="0" smtClean="0"/>
              <a:t>redit card information.</a:t>
            </a:r>
          </a:p>
        </p:txBody>
      </p:sp>
      <p:sp>
        <p:nvSpPr>
          <p:cNvPr id="26" name="矩形 25"/>
          <p:cNvSpPr/>
          <p:nvPr/>
        </p:nvSpPr>
        <p:spPr>
          <a:xfrm>
            <a:off x="2360786" y="4292743"/>
            <a:ext cx="33678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smtClean="0"/>
              <a:t>(2). Connected through</a:t>
            </a:r>
          </a:p>
          <a:p>
            <a:pPr algn="ctr"/>
            <a:r>
              <a:rPr kumimoji="1" lang="en-US" altLang="zh-CN" sz="2000" b="1" dirty="0" smtClean="0"/>
              <a:t>Microphone jack</a:t>
            </a:r>
            <a:r>
              <a:rPr kumimoji="1" lang="en-US" altLang="zh-CN" sz="2000" dirty="0" smtClean="0"/>
              <a:t> or </a:t>
            </a:r>
            <a:r>
              <a:rPr kumimoji="1" lang="en-US" altLang="zh-CN" sz="2000" b="1" dirty="0" err="1" smtClean="0"/>
              <a:t>bluetooth</a:t>
            </a:r>
            <a:endParaRPr kumimoji="1" lang="en-US" altLang="zh-CN" sz="2000" b="1" dirty="0" smtClean="0"/>
          </a:p>
          <a:p>
            <a:pPr algn="ctr"/>
            <a:endParaRPr kumimoji="1" lang="zh-CN" altLang="en-US" sz="2000" dirty="0"/>
          </a:p>
        </p:txBody>
      </p:sp>
      <p:sp>
        <p:nvSpPr>
          <p:cNvPr id="27" name="矩形 26"/>
          <p:cNvSpPr/>
          <p:nvPr/>
        </p:nvSpPr>
        <p:spPr>
          <a:xfrm>
            <a:off x="6102700" y="5005561"/>
            <a:ext cx="2116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dirty="0" smtClean="0"/>
              <a:t>(3). Swipe the chip</a:t>
            </a:r>
            <a:endParaRPr kumimoji="1" lang="zh-CN" altLang="en-US" sz="2000" dirty="0"/>
          </a:p>
        </p:txBody>
      </p:sp>
      <p:sp>
        <p:nvSpPr>
          <p:cNvPr id="28" name="矩形 27"/>
          <p:cNvSpPr/>
          <p:nvPr/>
        </p:nvSpPr>
        <p:spPr>
          <a:xfrm rot="568226">
            <a:off x="4863665" y="2142332"/>
            <a:ext cx="201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dirty="0" smtClean="0"/>
              <a:t>(4). Authorization</a:t>
            </a:r>
            <a:endParaRPr kumimoji="1" lang="zh-CN" altLang="en-US" sz="2000" dirty="0"/>
          </a:p>
        </p:txBody>
      </p:sp>
      <p:sp>
        <p:nvSpPr>
          <p:cNvPr id="5" name="右箭头 4"/>
          <p:cNvSpPr/>
          <p:nvPr/>
        </p:nvSpPr>
        <p:spPr>
          <a:xfrm>
            <a:off x="1043022" y="3097708"/>
            <a:ext cx="751611" cy="4141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92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0207E-6 2.60528E-6 L -0.09362 0.338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0" y="16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7 0.34961 L 0.49279 0.045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3" y="-15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79 0.04581 L 0.02588 -0.076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45" y="-6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dirty="0" err="1" smtClean="0"/>
              <a:t>SafePay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deployment</a:t>
            </a:r>
            <a:endParaRPr kumimoji="1" lang="zh-CN" altLang="en-US" dirty="0"/>
          </a:p>
        </p:txBody>
      </p:sp>
      <p:pic>
        <p:nvPicPr>
          <p:cNvPr id="4" name="图片 3" descr="proxy_deplo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45" y="1730901"/>
            <a:ext cx="3201517" cy="3921859"/>
          </a:xfrm>
          <a:prstGeom prst="rect">
            <a:avLst/>
          </a:prstGeom>
        </p:spPr>
      </p:pic>
      <p:pic>
        <p:nvPicPr>
          <p:cNvPr id="7" name="图片 6" descr="bank_deplo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283229"/>
            <a:ext cx="3929817" cy="3262203"/>
          </a:xfrm>
          <a:prstGeom prst="rect">
            <a:avLst/>
          </a:prstGeom>
        </p:spPr>
      </p:pic>
      <p:sp>
        <p:nvSpPr>
          <p:cNvPr id="8" name="减 7"/>
          <p:cNvSpPr/>
          <p:nvPr/>
        </p:nvSpPr>
        <p:spPr>
          <a:xfrm rot="5400000">
            <a:off x="2281406" y="3742025"/>
            <a:ext cx="4530073" cy="400497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99882" y="5805160"/>
            <a:ext cx="185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Bank Deployment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680635" y="5805160"/>
            <a:ext cx="191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Proxy Deployment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025845" y="3299571"/>
            <a:ext cx="1310590" cy="86976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73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0634E-7 -4.63674E-6 L 0.00452 0.20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0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20732 L 0.20392 0.207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67 0.20731 L 0.20167 -0.06339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67 -0.06339 L 0.00452 -2.5034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6" y="3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242 " pathEditMode="relative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</p:bldLst>
  </p:timing>
</p:sld>
</file>

<file path=ppt/theme/theme1.xml><?xml version="1.0" encoding="utf-8"?>
<a:theme xmlns:a="http://schemas.openxmlformats.org/drawingml/2006/main" name="光谱">
  <a:themeElements>
    <a:clrScheme name="光谱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光谱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光谱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光谱.thmx</Template>
  <TotalTime>6286</TotalTime>
  <Words>1104</Words>
  <Application>Microsoft Office PowerPoint</Application>
  <PresentationFormat>On-screen Show (4:3)</PresentationFormat>
  <Paragraphs>234</Paragraphs>
  <Slides>23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光谱</vt:lpstr>
      <vt:lpstr>SafePay: Protecting against Credit Card Forgery with Existing Magnetic Card Readers  </vt:lpstr>
      <vt:lpstr>Road Map</vt:lpstr>
      <vt:lpstr>Magnetic stripe card suffers from credit card forgery attack</vt:lpstr>
      <vt:lpstr>Real world attack examples</vt:lpstr>
      <vt:lpstr>Existing approaches are not compatible</vt:lpstr>
      <vt:lpstr>SafePay</vt:lpstr>
      <vt:lpstr>Road Map</vt:lpstr>
      <vt:lpstr>SafePay design</vt:lpstr>
      <vt:lpstr>SafePay deployment</vt:lpstr>
      <vt:lpstr>SafePay Magnetic Credit Card (MCC) chip requirement</vt:lpstr>
      <vt:lpstr>SafePay MCC chip design</vt:lpstr>
      <vt:lpstr>SafePay MCC chip design (cont’d)</vt:lpstr>
      <vt:lpstr>SafePay User-side Component</vt:lpstr>
      <vt:lpstr>SafePay implementation &amp; demo</vt:lpstr>
      <vt:lpstr>Road Map</vt:lpstr>
      <vt:lpstr>Evaluation: Feasibility</vt:lpstr>
      <vt:lpstr>Evaluation: Robustness</vt:lpstr>
      <vt:lpstr>Evaluation: Scalability</vt:lpstr>
      <vt:lpstr>Evaluation: cost of users</vt:lpstr>
      <vt:lpstr>Road Map</vt:lpstr>
      <vt:lpstr>Conclusions</vt:lpstr>
      <vt:lpstr>PowerPoint Presentation</vt:lpstr>
      <vt:lpstr>Thanks &amp;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SafePay: Protecting against Credit Card Forgery with Existing Magnetic Card Readers</dc:title>
  <dc:creator>Xiang Pan</dc:creator>
  <cp:lastModifiedBy>Yan Chen</cp:lastModifiedBy>
  <cp:revision>122</cp:revision>
  <cp:lastPrinted>2015-09-23T20:41:22Z</cp:lastPrinted>
  <dcterms:created xsi:type="dcterms:W3CDTF">2015-09-15T11:26:34Z</dcterms:created>
  <dcterms:modified xsi:type="dcterms:W3CDTF">2015-09-23T21:25:01Z</dcterms:modified>
</cp:coreProperties>
</file>