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6"/>
  </p:notesMasterIdLst>
  <p:handoutMasterIdLst>
    <p:handoutMasterId r:id="rId27"/>
  </p:handoutMasterIdLst>
  <p:sldIdLst>
    <p:sldId id="302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348" r:id="rId11"/>
    <p:sldId id="353" r:id="rId12"/>
    <p:sldId id="354" r:id="rId13"/>
    <p:sldId id="355" r:id="rId14"/>
    <p:sldId id="268" r:id="rId15"/>
    <p:sldId id="272" r:id="rId16"/>
    <p:sldId id="349" r:id="rId17"/>
    <p:sldId id="274" r:id="rId18"/>
    <p:sldId id="351" r:id="rId19"/>
    <p:sldId id="278" r:id="rId20"/>
    <p:sldId id="279" r:id="rId21"/>
    <p:sldId id="280" r:id="rId22"/>
    <p:sldId id="283" r:id="rId23"/>
    <p:sldId id="284" r:id="rId24"/>
    <p:sldId id="356" r:id="rId2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5A11"/>
    <a:srgbClr val="548235"/>
    <a:srgbClr val="5B9BD5"/>
    <a:srgbClr val="70AD47"/>
    <a:srgbClr val="ED7D31"/>
    <a:srgbClr val="0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375" autoAdjust="0"/>
    <p:restoredTop sz="93068" autoAdjust="0"/>
  </p:normalViewPr>
  <p:slideViewPr>
    <p:cSldViewPr snapToGrid="0">
      <p:cViewPr varScale="1">
        <p:scale>
          <a:sx n="65" d="100"/>
          <a:sy n="65" d="100"/>
        </p:scale>
        <p:origin x="144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EB021F86-8DE3-4DA8-8427-4C07746F95D0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3DD2A97A-DC13-4727-B798-E158C1E51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12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415EF9D-DD50-4694-A485-AC5845CD54B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EA1151A-8815-463B-A0F4-DB9216591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6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dive into</a:t>
            </a:r>
            <a:r>
              <a:rPr lang="en-US" baseline="0" dirty="0" smtClean="0"/>
              <a:t> the first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2359C-F76E-4FC6-BD7E-48EAFD229D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68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FT update is bottleneck</a:t>
            </a:r>
            <a:r>
              <a:rPr lang="en-US" baseline="0" dirty="0" smtClean="0"/>
              <a:t> to network dynamics</a:t>
            </a:r>
            <a:r>
              <a:rPr lang="en-US" dirty="0" smtClean="0"/>
              <a:t>. HW</a:t>
            </a:r>
            <a:r>
              <a:rPr lang="en-US" baseline="0" dirty="0" smtClean="0"/>
              <a:t> limitation, SDN switches process 10s-100s rule updates per second. Unlikely to improve. So, strong incentive to minimize…</a:t>
            </a:r>
          </a:p>
          <a:p>
            <a:r>
              <a:rPr lang="en-US" baseline="0" dirty="0" smtClean="0"/>
              <a:t>How rule updates are generated</a:t>
            </a:r>
          </a:p>
          <a:p>
            <a:r>
              <a:rPr lang="en-US" baseline="0" dirty="0" smtClean="0"/>
              <a:t>SDN modules generate policies in languages. Policy compiler translates static policy to prioritized </a:t>
            </a:r>
            <a:r>
              <a:rPr lang="en-US" baseline="0" dirty="0" err="1" smtClean="0"/>
              <a:t>flowtable</a:t>
            </a:r>
            <a:r>
              <a:rPr lang="en-US" baseline="0" dirty="0" smtClean="0"/>
              <a:t>. We’d like to have update gen, which compares FTs and update diff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DB1B4-C3C9-4209-A04C-B98796F36F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60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DB1B4-C3C9-4209-A04C-B98796F36F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15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1151A-8815-463B-A0F4-DB92165911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85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 -&gt; D -&gt; A</a:t>
            </a:r>
          </a:p>
          <a:p>
            <a:r>
              <a:rPr lang="en-US" dirty="0" smtClean="0"/>
              <a:t>J</a:t>
            </a:r>
            <a:r>
              <a:rPr lang="en-US" baseline="0" dirty="0" smtClean="0"/>
              <a:t> -&gt; E -&gt; F</a:t>
            </a:r>
          </a:p>
          <a:p>
            <a:r>
              <a:rPr lang="en-US" baseline="0" dirty="0" smtClean="0"/>
              <a:t>Dynamic programming: Iterative searching bounded by # of slots in between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1151A-8815-463B-A0F4-DB921659112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4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300" dirty="0"/>
              <a:t>Methodology: </a:t>
            </a:r>
            <a:r>
              <a:rPr lang="en-US" sz="2000" dirty="0"/>
              <a:t>Small hardware, Large emulation</a:t>
            </a:r>
          </a:p>
          <a:p>
            <a:r>
              <a:rPr lang="en-US" sz="2300" dirty="0"/>
              <a:t>Metrics: </a:t>
            </a:r>
            <a:r>
              <a:rPr lang="en-US" sz="2000" dirty="0"/>
              <a:t>Compilation time, Firmware time, TCAM update time</a:t>
            </a:r>
          </a:p>
          <a:p>
            <a:r>
              <a:rPr lang="en-US" sz="2300" dirty="0"/>
              <a:t>Comparison: </a:t>
            </a:r>
            <a:r>
              <a:rPr lang="en-US" sz="2000" dirty="0"/>
              <a:t>Baseline, </a:t>
            </a:r>
            <a:r>
              <a:rPr lang="en-US" sz="1700" dirty="0"/>
              <a:t>priority-based non-incremental compiler + original firmware</a:t>
            </a:r>
          </a:p>
          <a:p>
            <a:pPr lvl="1"/>
            <a:r>
              <a:rPr lang="en-US" sz="2000" dirty="0" err="1"/>
              <a:t>CoVisor</a:t>
            </a:r>
            <a:r>
              <a:rPr lang="en-US" sz="2000" dirty="0"/>
              <a:t>, </a:t>
            </a:r>
            <a:r>
              <a:rPr lang="en-US" sz="1700" dirty="0"/>
              <a:t>priority-based incremental compiler + original firmware</a:t>
            </a:r>
          </a:p>
          <a:p>
            <a:pPr lvl="1"/>
            <a:r>
              <a:rPr lang="en-US" sz="2000" dirty="0" err="1"/>
              <a:t>RuleTris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1151A-8815-463B-A0F4-DB921659112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62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93CCC-5683-4E1D-98FE-6A4C903B750C}" type="datetime1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12B-FC2E-4068-B69D-9F3A6D16910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143001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55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A066-4992-4FE8-AE0E-58C7AAD2D8A9}" type="datetime1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12B-FC2E-4068-B69D-9F3A6D169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8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FA64-DA6F-4565-A0BE-EF876BAD6FD8}" type="datetime1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12B-FC2E-4068-B69D-9F3A6D169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0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38AC-2FFE-4FA6-9180-2788A5D07691}" type="datetime1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12B-FC2E-4068-B69D-9F3A6D16910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143001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44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7653-5FD1-4BB1-9C99-ACF47399BC27}" type="datetime1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12B-FC2E-4068-B69D-9F3A6D16910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143001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23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0EA8-7587-4526-9539-92BA5FABF807}" type="datetime1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12B-FC2E-4068-B69D-9F3A6D16910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143001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370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5BFE-822E-4258-9133-A8C2A8C99D9A}" type="datetime1">
              <a:rPr lang="en-US" smtClean="0"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12B-FC2E-4068-B69D-9F3A6D1691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29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4AF6-7F53-4165-8DF2-4B4F65E4A8FC}" type="datetime1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12B-FC2E-4068-B69D-9F3A6D16910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143001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27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CCA0-28C0-4CD0-8DD8-9465B67596B2}" type="datetime1">
              <a:rPr lang="en-US" smtClean="0"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12B-FC2E-4068-B69D-9F3A6D169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9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AFFFC-B7B2-4CCC-9A2B-603B9E7411DB}" type="datetime1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12B-FC2E-4068-B69D-9F3A6D169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4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B603-04A7-4482-BD46-4C1E2AFDA699}" type="datetime1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12B-FC2E-4068-B69D-9F3A6D169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5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E71CB48-523A-46BB-B26B-3E02B5F2A89D}" type="datetime1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6912B-FC2E-4068-B69D-9F3A6D169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632" y="905256"/>
            <a:ext cx="8412480" cy="3297319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RuleTris</a:t>
            </a:r>
            <a:r>
              <a:rPr lang="en-US" sz="4400" dirty="0"/>
              <a:t>: Minimizing Rule Update Latency for TCAM-based </a:t>
            </a:r>
            <a:r>
              <a:rPr lang="en-US" sz="4400" dirty="0" smtClean="0"/>
              <a:t>SDN Switches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23888" y="4250882"/>
            <a:ext cx="8273224" cy="1646998"/>
          </a:xfrm>
        </p:spPr>
        <p:txBody>
          <a:bodyPr>
            <a:noAutofit/>
          </a:bodyPr>
          <a:lstStyle/>
          <a:p>
            <a:r>
              <a:rPr lang="en-US" sz="2400" dirty="0"/>
              <a:t>Xitao </a:t>
            </a:r>
            <a:r>
              <a:rPr lang="en-US" sz="2400" dirty="0" smtClean="0"/>
              <a:t>Wen*, </a:t>
            </a:r>
            <a:r>
              <a:rPr lang="en-US" sz="2400" dirty="0"/>
              <a:t>Bo </a:t>
            </a:r>
            <a:r>
              <a:rPr lang="en-US" sz="2400" dirty="0" smtClean="0"/>
              <a:t>Yang</a:t>
            </a:r>
            <a:r>
              <a:rPr lang="en-US" sz="2400" baseline="30000" dirty="0" smtClean="0"/>
              <a:t>#</a:t>
            </a:r>
            <a:r>
              <a:rPr lang="en-US" sz="2400" dirty="0" smtClean="0"/>
              <a:t>, </a:t>
            </a:r>
            <a:r>
              <a:rPr lang="en-US" sz="2400" dirty="0">
                <a:solidFill>
                  <a:srgbClr val="FF0000"/>
                </a:solidFill>
              </a:rPr>
              <a:t>Yan </a:t>
            </a:r>
            <a:r>
              <a:rPr lang="en-US" sz="2400" dirty="0" smtClean="0">
                <a:solidFill>
                  <a:srgbClr val="FF0000"/>
                </a:solidFill>
              </a:rPr>
              <a:t>Chen</a:t>
            </a:r>
            <a:r>
              <a:rPr lang="en-US" sz="2400" dirty="0" smtClean="0"/>
              <a:t>*, </a:t>
            </a:r>
            <a:r>
              <a:rPr lang="en-US" sz="2400" dirty="0"/>
              <a:t>Li </a:t>
            </a:r>
            <a:r>
              <a:rPr lang="en-US" sz="2400" dirty="0" err="1"/>
              <a:t>Erran</a:t>
            </a:r>
            <a:r>
              <a:rPr lang="en-US" sz="2400" dirty="0"/>
              <a:t> </a:t>
            </a:r>
            <a:r>
              <a:rPr lang="en-US" sz="2400" dirty="0" smtClean="0"/>
              <a:t>Li</a:t>
            </a:r>
            <a:r>
              <a:rPr lang="en-US" sz="2400" baseline="30000" dirty="0" smtClean="0"/>
              <a:t>$</a:t>
            </a:r>
            <a:r>
              <a:rPr lang="en-US" sz="2400" dirty="0" smtClean="0"/>
              <a:t>, </a:t>
            </a:r>
            <a:r>
              <a:rPr lang="en-US" sz="2400" dirty="0"/>
              <a:t>Kai </a:t>
            </a:r>
            <a:r>
              <a:rPr lang="en-US" sz="2400" dirty="0" smtClean="0"/>
              <a:t>Bu</a:t>
            </a:r>
            <a:r>
              <a:rPr lang="en-US" sz="2400" baseline="30000" dirty="0" smtClean="0"/>
              <a:t>#</a:t>
            </a:r>
            <a:r>
              <a:rPr lang="en-US" sz="2400" dirty="0" smtClean="0"/>
              <a:t>, </a:t>
            </a:r>
            <a:r>
              <a:rPr lang="en-US" sz="2400" dirty="0" err="1"/>
              <a:t>Peng</a:t>
            </a:r>
            <a:r>
              <a:rPr lang="en-US" sz="2400" dirty="0"/>
              <a:t> </a:t>
            </a:r>
            <a:r>
              <a:rPr lang="en-US" sz="2400" dirty="0" err="1" smtClean="0"/>
              <a:t>Zheng</a:t>
            </a:r>
            <a:r>
              <a:rPr lang="en-US" sz="2400" baseline="30000" dirty="0" smtClean="0"/>
              <a:t>&amp;</a:t>
            </a:r>
            <a:r>
              <a:rPr lang="en-US" sz="2400" dirty="0" smtClean="0"/>
              <a:t>, </a:t>
            </a:r>
            <a:r>
              <a:rPr lang="en-US" sz="2400" dirty="0"/>
              <a:t>Yang </a:t>
            </a:r>
            <a:r>
              <a:rPr lang="en-US" sz="2400" dirty="0" smtClean="0"/>
              <a:t>Yang*, </a:t>
            </a:r>
            <a:r>
              <a:rPr lang="en-US" sz="2400" dirty="0" err="1"/>
              <a:t>Chengchen</a:t>
            </a:r>
            <a:r>
              <a:rPr lang="en-US" sz="2400" dirty="0"/>
              <a:t> </a:t>
            </a:r>
            <a:r>
              <a:rPr lang="en-US" sz="2400" dirty="0" smtClean="0"/>
              <a:t>Hu</a:t>
            </a:r>
            <a:r>
              <a:rPr lang="en-US" sz="2400" baseline="30000" dirty="0" smtClean="0"/>
              <a:t>&amp;</a:t>
            </a:r>
            <a:endParaRPr lang="en-US" sz="2400" baseline="30000" dirty="0"/>
          </a:p>
          <a:p>
            <a:r>
              <a:rPr lang="en-US" sz="2400" dirty="0" smtClean="0"/>
              <a:t>*Northwestern University, </a:t>
            </a:r>
            <a:r>
              <a:rPr lang="en-US" sz="2400" baseline="30000" dirty="0" smtClean="0"/>
              <a:t>#</a:t>
            </a:r>
            <a:r>
              <a:rPr lang="en-US" sz="2400" dirty="0" smtClean="0"/>
              <a:t>Zhejiang University,</a:t>
            </a:r>
            <a:r>
              <a:rPr lang="en-US" sz="2400" baseline="30000" dirty="0" smtClean="0"/>
              <a:t> $</a:t>
            </a:r>
            <a:r>
              <a:rPr lang="en-US" sz="2400" dirty="0" err="1" smtClean="0"/>
              <a:t>Fudan</a:t>
            </a:r>
            <a:r>
              <a:rPr lang="en-US" sz="2400" dirty="0" smtClean="0"/>
              <a:t> University, </a:t>
            </a:r>
            <a:r>
              <a:rPr lang="en-US" sz="2400" baseline="30000" dirty="0" smtClean="0"/>
              <a:t>&amp;</a:t>
            </a:r>
            <a:r>
              <a:rPr lang="en-US" sz="2400" dirty="0" smtClean="0"/>
              <a:t>Xi’an </a:t>
            </a:r>
            <a:r>
              <a:rPr lang="en-US" sz="2400" dirty="0" err="1" smtClean="0"/>
              <a:t>Jiaotong</a:t>
            </a:r>
            <a:r>
              <a:rPr lang="en-US" sz="2400" dirty="0" smtClean="0"/>
              <a:t> University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5C1-19CC-4108-914B-5CDB4D5607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0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12"/>
    </mc:Choice>
    <mc:Fallback xmlns="">
      <p:transition spd="slow" advTm="1941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3742" y="300661"/>
            <a:ext cx="7886700" cy="1325562"/>
          </a:xfrm>
        </p:spPr>
        <p:txBody>
          <a:bodyPr/>
          <a:lstStyle/>
          <a:p>
            <a:r>
              <a:rPr lang="en-US" dirty="0" smtClean="0"/>
              <a:t>Background: Flow Table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4169"/>
            <a:ext cx="9144000" cy="4119716"/>
          </a:xfrm>
        </p:spPr>
        <p:txBody>
          <a:bodyPr/>
          <a:lstStyle/>
          <a:p>
            <a:r>
              <a:rPr lang="en-US" dirty="0" smtClean="0"/>
              <a:t>Combine multiple flow tables into one functional equivalent flow table</a:t>
            </a:r>
          </a:p>
          <a:p>
            <a:r>
              <a:rPr lang="en-US" dirty="0" smtClean="0"/>
              <a:t>Two operators: parallel, sequential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3838"/>
            <a:ext cx="9144000" cy="226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5283200"/>
            <a:ext cx="3902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Parallel of Monitor and Route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2690" y="4826000"/>
            <a:ext cx="3633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Sequential of LB and Route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55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541" y="365760"/>
            <a:ext cx="78867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Background: Composition Compiler without DAG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4" y="1828801"/>
            <a:ext cx="8510155" cy="4351337"/>
          </a:xfrm>
        </p:spPr>
        <p:txBody>
          <a:bodyPr/>
          <a:lstStyle/>
          <a:p>
            <a:r>
              <a:rPr lang="en-US" dirty="0" smtClean="0"/>
              <a:t>Compile multiple flow tables into a single flow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98324" y="2448795"/>
            <a:ext cx="9045676" cy="3030082"/>
            <a:chOff x="798483" y="2448795"/>
            <a:chExt cx="7354917" cy="2150223"/>
          </a:xfrm>
        </p:grpSpPr>
        <p:sp>
          <p:nvSpPr>
            <p:cNvPr id="19" name="Plus 18"/>
            <p:cNvSpPr>
              <a:spLocks noChangeAspect="1"/>
            </p:cNvSpPr>
            <p:nvPr/>
          </p:nvSpPr>
          <p:spPr>
            <a:xfrm>
              <a:off x="4304100" y="3103932"/>
              <a:ext cx="365760" cy="365760"/>
            </a:xfrm>
            <a:prstGeom prst="mathPlus">
              <a:avLst/>
            </a:prstGeom>
            <a:solidFill>
              <a:sysClr val="windowText" lastClr="0000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051980" y="2459838"/>
              <a:ext cx="3136160" cy="1300226"/>
              <a:chOff x="1051980" y="3260494"/>
              <a:chExt cx="3136160" cy="1300226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051980" y="3646320"/>
                <a:ext cx="3136160" cy="914400"/>
              </a:xfrm>
              <a:prstGeom prst="rect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4F6228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9. </a:t>
                </a: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srcip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=1.0.0.0/24 </a:t>
                </a: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Wingdings"/>
                    <a:ea typeface="Wingdings"/>
                    <a:cs typeface="Wingdings"/>
                    <a:sym typeface="Wingdings"/>
                  </a:rPr>
                  <a:t></a:t>
                </a:r>
                <a:r>
                  <a:rPr kumimoji="0" lang="en-US" b="0" i="0" u="none" strike="noStrike" kern="0" cap="none" spc="0" normalizeH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Wingdings"/>
                    <a:ea typeface="Wingdings"/>
                    <a:cs typeface="Wingdings"/>
                    <a:sym typeface="Wingdings"/>
                  </a:rPr>
                  <a:t> 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count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0. *                            </a:t>
                </a: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Wingdings"/>
                    <a:ea typeface="Wingdings"/>
                    <a:cs typeface="Wingdings"/>
                    <a:sym typeface="Wingdings"/>
                  </a:rPr>
                  <a:t>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drop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051980" y="3260494"/>
                <a:ext cx="1458842" cy="327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</a:rPr>
                  <a:t>Monitor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5135880" y="2448795"/>
              <a:ext cx="3017520" cy="1283732"/>
              <a:chOff x="5135880" y="3249451"/>
              <a:chExt cx="3017520" cy="1283732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5135880" y="3618783"/>
                <a:ext cx="3017520" cy="914400"/>
              </a:xfrm>
              <a:prstGeom prst="rect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4F81BD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7. </a:t>
                </a: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dstip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=2.0.0.0/30 </a:t>
                </a: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Wingdings"/>
                    <a:ea typeface="Wingdings"/>
                    <a:cs typeface="Wingdings"/>
                    <a:sym typeface="Wingdings"/>
                  </a:rPr>
                  <a:t>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fwd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(1)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0. *                            </a:t>
                </a: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Wingdings"/>
                    <a:ea typeface="Wingdings"/>
                    <a:cs typeface="Wingdings"/>
                    <a:sym typeface="Wingdings"/>
                  </a:rPr>
                  <a:t>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drop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135880" y="3249451"/>
                <a:ext cx="1458842" cy="327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</a:rPr>
                  <a:t>Router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98483" y="3776462"/>
              <a:ext cx="3088137" cy="822556"/>
              <a:chOff x="883658" y="3086886"/>
              <a:chExt cx="3088137" cy="822556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883658" y="3581833"/>
                <a:ext cx="889171" cy="327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504D"/>
                    </a:solidFill>
                    <a:effectLst/>
                    <a:uLnTx/>
                    <a:uFillTx/>
                    <a:latin typeface="Calibri"/>
                  </a:rPr>
                  <a:t>Priority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940749" y="3581833"/>
                <a:ext cx="889171" cy="327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504D"/>
                    </a:solidFill>
                    <a:effectLst/>
                    <a:uLnTx/>
                    <a:uFillTx/>
                    <a:latin typeface="Calibri"/>
                  </a:rPr>
                  <a:t>Match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082624" y="3560713"/>
                <a:ext cx="889171" cy="327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504D"/>
                    </a:solidFill>
                    <a:effectLst/>
                    <a:uLnTx/>
                    <a:uFillTx/>
                    <a:latin typeface="Calibri"/>
                  </a:rPr>
                  <a:t>Action</a:t>
                </a:r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 flipV="1">
                <a:off x="1296759" y="3086886"/>
                <a:ext cx="0" cy="494947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C0504D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31" name="Straight Arrow Connector 30"/>
              <p:cNvCxnSpPr>
                <a:stCxn id="28" idx="0"/>
              </p:cNvCxnSpPr>
              <p:nvPr/>
            </p:nvCxnSpPr>
            <p:spPr>
              <a:xfrm flipV="1">
                <a:off x="2385335" y="3086887"/>
                <a:ext cx="0" cy="494946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C0504D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32" name="Straight Arrow Connector 31"/>
              <p:cNvCxnSpPr/>
              <p:nvPr/>
            </p:nvCxnSpPr>
            <p:spPr>
              <a:xfrm flipV="1">
                <a:off x="3506220" y="3086886"/>
                <a:ext cx="0" cy="473827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C0504D"/>
                </a:solidFill>
                <a:prstDash val="solid"/>
                <a:tailEnd type="triangle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286638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13" y="365760"/>
            <a:ext cx="7886700" cy="1325562"/>
          </a:xfrm>
        </p:spPr>
        <p:txBody>
          <a:bodyPr>
            <a:normAutofit/>
          </a:bodyPr>
          <a:lstStyle/>
          <a:p>
            <a:r>
              <a:rPr lang="en-US" dirty="0"/>
              <a:t>Background: Composition Compiler without DAG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4" y="1828801"/>
            <a:ext cx="8409571" cy="4351337"/>
          </a:xfrm>
        </p:spPr>
        <p:txBody>
          <a:bodyPr/>
          <a:lstStyle/>
          <a:p>
            <a:r>
              <a:rPr lang="en-US" dirty="0"/>
              <a:t>Compile multiple flow tables into a single flow table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" y="2448793"/>
            <a:ext cx="9144000" cy="4128987"/>
            <a:chOff x="1051980" y="2448795"/>
            <a:chExt cx="7101420" cy="3389586"/>
          </a:xfrm>
        </p:grpSpPr>
        <p:sp>
          <p:nvSpPr>
            <p:cNvPr id="14" name="Plus 13"/>
            <p:cNvSpPr>
              <a:spLocks noChangeAspect="1"/>
            </p:cNvSpPr>
            <p:nvPr/>
          </p:nvSpPr>
          <p:spPr>
            <a:xfrm>
              <a:off x="4304100" y="3103932"/>
              <a:ext cx="365760" cy="365760"/>
            </a:xfrm>
            <a:prstGeom prst="mathPlus">
              <a:avLst/>
            </a:prstGeom>
            <a:solidFill>
              <a:sysClr val="windowText" lastClr="0000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051980" y="2459838"/>
              <a:ext cx="2834640" cy="1300226"/>
              <a:chOff x="1051980" y="3260494"/>
              <a:chExt cx="2834640" cy="1300226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051980" y="3646320"/>
                <a:ext cx="2834640" cy="914400"/>
              </a:xfrm>
              <a:prstGeom prst="rect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4F6228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9. </a:t>
                </a: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srcip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=1.0.0.0/24 </a:t>
                </a: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Wingdings"/>
                    <a:ea typeface="Wingdings"/>
                    <a:cs typeface="Wingdings"/>
                    <a:sym typeface="Wingdings"/>
                  </a:rPr>
                  <a:t>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count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0. *                            </a:t>
                </a: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Wingdings"/>
                    <a:ea typeface="Wingdings"/>
                    <a:cs typeface="Wingdings"/>
                    <a:sym typeface="Wingdings"/>
                  </a:rPr>
                  <a:t>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drop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051980" y="3260494"/>
                <a:ext cx="1458842" cy="400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</a:rPr>
                  <a:t>Monitor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5135880" y="2448795"/>
              <a:ext cx="3017520" cy="1283732"/>
              <a:chOff x="5135880" y="3249451"/>
              <a:chExt cx="3017520" cy="128373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5135880" y="3618783"/>
                <a:ext cx="3017520" cy="914400"/>
              </a:xfrm>
              <a:prstGeom prst="rect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4F81BD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7. </a:t>
                </a: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dstip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=2.0.0.0/30 </a:t>
                </a: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Wingdings"/>
                    <a:ea typeface="Wingdings"/>
                    <a:cs typeface="Wingdings"/>
                    <a:sym typeface="Wingdings"/>
                  </a:rPr>
                  <a:t>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fwd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(1)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0. *                            </a:t>
                </a: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Wingdings"/>
                    <a:ea typeface="Wingdings"/>
                    <a:cs typeface="Wingdings"/>
                    <a:sym typeface="Wingdings"/>
                  </a:rPr>
                  <a:t>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drop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135880" y="3249451"/>
                <a:ext cx="1458842" cy="400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</a:rPr>
                  <a:t>Router</a:t>
                </a: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2201428" y="4009581"/>
              <a:ext cx="5467784" cy="1828800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16.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srcip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=1.0.0.0/24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dstip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=2.0.0.0/30 </a:t>
              </a: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count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,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fwd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(1)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Equal 21"/>
            <p:cNvSpPr/>
            <p:nvPr/>
          </p:nvSpPr>
          <p:spPr>
            <a:xfrm>
              <a:off x="1274392" y="4759263"/>
              <a:ext cx="650707" cy="356873"/>
            </a:xfrm>
            <a:prstGeom prst="mathEqual">
              <a:avLst/>
            </a:prstGeom>
            <a:solidFill>
              <a:sysClr val="windowText" lastClr="0000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666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750" y="357722"/>
            <a:ext cx="7886700" cy="1325562"/>
          </a:xfrm>
        </p:spPr>
        <p:txBody>
          <a:bodyPr>
            <a:normAutofit/>
          </a:bodyPr>
          <a:lstStyle/>
          <a:p>
            <a:r>
              <a:rPr lang="en-US" dirty="0"/>
              <a:t>Background: Composition Compiler without DAG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718298"/>
            <a:ext cx="8434848" cy="4446528"/>
          </a:xfrm>
        </p:spPr>
        <p:txBody>
          <a:bodyPr/>
          <a:lstStyle/>
          <a:p>
            <a:r>
              <a:rPr lang="en-US" dirty="0"/>
              <a:t>Compile multiple flow tables into a single flow table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76981" y="2448794"/>
            <a:ext cx="8967019" cy="3751046"/>
            <a:chOff x="1051980" y="2448795"/>
            <a:chExt cx="7101420" cy="3389586"/>
          </a:xfrm>
        </p:grpSpPr>
        <p:sp>
          <p:nvSpPr>
            <p:cNvPr id="14" name="Plus 13"/>
            <p:cNvSpPr>
              <a:spLocks noChangeAspect="1"/>
            </p:cNvSpPr>
            <p:nvPr/>
          </p:nvSpPr>
          <p:spPr>
            <a:xfrm>
              <a:off x="4304100" y="3103932"/>
              <a:ext cx="365760" cy="365760"/>
            </a:xfrm>
            <a:prstGeom prst="mathPlus">
              <a:avLst/>
            </a:prstGeom>
            <a:solidFill>
              <a:sysClr val="windowText" lastClr="0000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051980" y="2459838"/>
              <a:ext cx="2958925" cy="1300226"/>
              <a:chOff x="1051980" y="3260494"/>
              <a:chExt cx="2958925" cy="1300226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051980" y="3646320"/>
                <a:ext cx="2958925" cy="914400"/>
              </a:xfrm>
              <a:prstGeom prst="rect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4F6228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9. </a:t>
                </a: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srcip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=1.0.0.0/24 </a:t>
                </a: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Wingdings"/>
                    <a:ea typeface="Wingdings"/>
                    <a:cs typeface="Wingdings"/>
                    <a:sym typeface="Wingdings"/>
                  </a:rPr>
                  <a:t>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count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0. *                            </a:t>
                </a: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Wingdings"/>
                    <a:ea typeface="Wingdings"/>
                    <a:cs typeface="Wingdings"/>
                    <a:sym typeface="Wingdings"/>
                  </a:rPr>
                  <a:t>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drop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051980" y="3260494"/>
                <a:ext cx="1458842" cy="417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</a:rPr>
                  <a:t>Monitor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5135880" y="2448795"/>
              <a:ext cx="3017520" cy="1283732"/>
              <a:chOff x="5135880" y="3249451"/>
              <a:chExt cx="3017520" cy="128373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5135880" y="3618783"/>
                <a:ext cx="3017520" cy="914400"/>
              </a:xfrm>
              <a:prstGeom prst="rect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4F81BD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7. </a:t>
                </a: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dstip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=2.0.0.0/30 </a:t>
                </a: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Wingdings"/>
                    <a:ea typeface="Wingdings"/>
                    <a:cs typeface="Wingdings"/>
                    <a:sym typeface="Wingdings"/>
                  </a:rPr>
                  <a:t>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fwd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(1)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0. *                            </a:t>
                </a: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Wingdings"/>
                    <a:ea typeface="Wingdings"/>
                    <a:cs typeface="Wingdings"/>
                    <a:sym typeface="Wingdings"/>
                  </a:rPr>
                  <a:t>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F7F7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drop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135880" y="3249451"/>
                <a:ext cx="1458842" cy="417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uLnTx/>
                    <a:uFillTx/>
                    <a:latin typeface="Calibri"/>
                  </a:rPr>
                  <a:t>Router</a:t>
                </a:r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2201427" y="4009581"/>
              <a:ext cx="5458228" cy="1828800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solidFill>
                    <a:srgbClr val="000000"/>
                  </a:solidFill>
                  <a:latin typeface="Calibri"/>
                </a:rPr>
                <a:t>16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. </a:t>
              </a: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srcip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=1.0.0.0/24, </a:t>
              </a: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dstip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=2.0.0.0/30 </a:t>
              </a: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 count, </a:t>
              </a: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fwd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(1)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>
                  <a:solidFill>
                    <a:srgbClr val="000000"/>
                  </a:solidFill>
                  <a:latin typeface="Calibri"/>
                </a:rPr>
                <a:t>9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. </a:t>
              </a: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srcip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=1.0.0.0/24                                 </a:t>
              </a: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 count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>
                  <a:solidFill>
                    <a:srgbClr val="000000"/>
                  </a:solidFill>
                  <a:latin typeface="Calibri"/>
                </a:rPr>
                <a:t>7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. </a:t>
              </a: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dstip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=2.0.0.0/30                                 </a:t>
              </a: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fwd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(1)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>
                  <a:solidFill>
                    <a:srgbClr val="000000"/>
                  </a:solidFill>
                  <a:latin typeface="Calibri"/>
                </a:rPr>
                <a:t>0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. *                                                            </a:t>
              </a: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drop</a:t>
              </a:r>
            </a:p>
          </p:txBody>
        </p:sp>
        <p:sp>
          <p:nvSpPr>
            <p:cNvPr id="26" name="Equal 25"/>
            <p:cNvSpPr/>
            <p:nvPr/>
          </p:nvSpPr>
          <p:spPr>
            <a:xfrm>
              <a:off x="1274392" y="4759263"/>
              <a:ext cx="650707" cy="356873"/>
            </a:xfrm>
            <a:prstGeom prst="mathEqual">
              <a:avLst/>
            </a:prstGeom>
            <a:solidFill>
              <a:sysClr val="windowText" lastClr="0000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216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RuleTris</a:t>
            </a:r>
            <a:r>
              <a:rPr lang="en-US" dirty="0" smtClean="0"/>
              <a:t> Composition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794" y="1848465"/>
            <a:ext cx="8632722" cy="4611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 generic composition compiler which features</a:t>
            </a:r>
          </a:p>
          <a:p>
            <a:r>
              <a:rPr lang="en-US" sz="2800" dirty="0" smtClean="0"/>
              <a:t>DAG preservation during composition</a:t>
            </a:r>
          </a:p>
          <a:p>
            <a:pPr lvl="1"/>
            <a:r>
              <a:rPr lang="en-US" dirty="0" smtClean="0"/>
              <a:t>Parallel</a:t>
            </a:r>
          </a:p>
          <a:p>
            <a:pPr lvl="1"/>
            <a:r>
              <a:rPr lang="en-US" sz="2400" dirty="0" smtClean="0"/>
              <a:t>Sequential</a:t>
            </a:r>
          </a:p>
          <a:p>
            <a:r>
              <a:rPr lang="en-US" sz="2800" dirty="0" smtClean="0"/>
              <a:t>Efficient incremental compilation (see the paper)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26" y="1465702"/>
            <a:ext cx="8888361" cy="4364827"/>
          </a:xfrm>
        </p:spPr>
        <p:txBody>
          <a:bodyPr>
            <a:normAutofit/>
          </a:bodyPr>
          <a:lstStyle/>
          <a:p>
            <a:r>
              <a:rPr lang="en-US" dirty="0" smtClean="0"/>
              <a:t>Infer dependency relations via </a:t>
            </a:r>
            <a:r>
              <a:rPr lang="en-US" b="1" i="1" dirty="0" smtClean="0"/>
              <a:t>graph cross product</a:t>
            </a:r>
          </a:p>
          <a:p>
            <a:r>
              <a:rPr lang="en-US" dirty="0" smtClean="0"/>
              <a:t>Then eliminate those with empty match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68" y="2310580"/>
            <a:ext cx="6821332" cy="4546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60220" y="140140"/>
            <a:ext cx="7886700" cy="1325562"/>
          </a:xfrm>
        </p:spPr>
        <p:txBody>
          <a:bodyPr/>
          <a:lstStyle/>
          <a:p>
            <a:r>
              <a:rPr lang="en-US" dirty="0" smtClean="0"/>
              <a:t>DAG Preservation for Parallel </a:t>
            </a:r>
            <a:br>
              <a:rPr lang="en-US" dirty="0" smtClean="0"/>
            </a:br>
            <a:r>
              <a:rPr lang="en-US" dirty="0" smtClean="0"/>
              <a:t>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855" y="1563331"/>
            <a:ext cx="7886700" cy="4351337"/>
          </a:xfrm>
        </p:spPr>
        <p:txBody>
          <a:bodyPr/>
          <a:lstStyle/>
          <a:p>
            <a:r>
              <a:rPr lang="en-US" dirty="0" smtClean="0"/>
              <a:t>Special treatment for redundant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51" y="2094271"/>
            <a:ext cx="7848504" cy="476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01245"/>
            <a:ext cx="7886700" cy="1325562"/>
          </a:xfrm>
        </p:spPr>
        <p:txBody>
          <a:bodyPr/>
          <a:lstStyle/>
          <a:p>
            <a:r>
              <a:rPr lang="en-US" dirty="0" smtClean="0"/>
              <a:t>DAG Preservation for Parallel </a:t>
            </a:r>
            <a:br>
              <a:rPr lang="en-US" dirty="0" smtClean="0"/>
            </a:br>
            <a:r>
              <a:rPr lang="en-US" dirty="0" smtClean="0"/>
              <a:t>Composition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886700" cy="1325562"/>
          </a:xfrm>
        </p:spPr>
        <p:txBody>
          <a:bodyPr>
            <a:normAutofit/>
          </a:bodyPr>
          <a:lstStyle/>
          <a:p>
            <a:r>
              <a:rPr lang="en-US" dirty="0"/>
              <a:t>DAG Preservation for </a:t>
            </a:r>
            <a:r>
              <a:rPr lang="en-US" dirty="0" smtClean="0"/>
              <a:t>Sequential </a:t>
            </a:r>
            <a:br>
              <a:rPr lang="en-US" dirty="0" smtClean="0"/>
            </a:br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115" y="1081549"/>
            <a:ext cx="5126961" cy="31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4267200"/>
            <a:ext cx="7107451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59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Optimality Guarantee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4" y="1828801"/>
            <a:ext cx="8195523" cy="45275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proved that </a:t>
            </a:r>
            <a:r>
              <a:rPr lang="en-US" dirty="0" err="1" smtClean="0"/>
              <a:t>RuleTris</a:t>
            </a:r>
            <a:r>
              <a:rPr lang="en-US" dirty="0" smtClean="0"/>
              <a:t> front-end generates optimal DAG that is both </a:t>
            </a:r>
            <a:r>
              <a:rPr lang="en-US" b="1" i="1" dirty="0" smtClean="0"/>
              <a:t>complete</a:t>
            </a:r>
            <a:r>
              <a:rPr lang="en-US" dirty="0" smtClean="0"/>
              <a:t> and </a:t>
            </a:r>
            <a:r>
              <a:rPr lang="en-US" b="1" i="1" dirty="0" smtClean="0"/>
              <a:t>minimum</a:t>
            </a:r>
          </a:p>
          <a:p>
            <a:pPr marL="0" indent="0">
              <a:buNone/>
            </a:pPr>
            <a:r>
              <a:rPr lang="en-US" dirty="0" smtClean="0"/>
              <a:t>(see the paper for the proof).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7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Back-end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735" y="1848168"/>
            <a:ext cx="3886200" cy="4351337"/>
          </a:xfrm>
        </p:spPr>
        <p:txBody>
          <a:bodyPr/>
          <a:lstStyle/>
          <a:p>
            <a:r>
              <a:rPr lang="en-US" dirty="0" smtClean="0"/>
              <a:t>Update Scheduler</a:t>
            </a:r>
          </a:p>
          <a:p>
            <a:pPr lvl="1"/>
            <a:r>
              <a:rPr lang="en-US" dirty="0" smtClean="0"/>
              <a:t>Given delta flow table and delta DAG</a:t>
            </a:r>
          </a:p>
          <a:p>
            <a:pPr lvl="1"/>
            <a:r>
              <a:rPr lang="en-US" dirty="0" smtClean="0"/>
              <a:t>Calculate the update schedule with minimum number of TCAM moves</a:t>
            </a:r>
          </a:p>
          <a:p>
            <a:r>
              <a:rPr lang="en-US" strike="sngStrike" dirty="0" smtClean="0"/>
              <a:t>Redundancy Eliminator</a:t>
            </a:r>
          </a:p>
          <a:p>
            <a:r>
              <a:rPr lang="en-US" strike="sngStrike" dirty="0" err="1" smtClean="0"/>
              <a:t>CacheFlow</a:t>
            </a:r>
            <a:r>
              <a:rPr lang="en-US" strike="sngStrike" dirty="0" smtClean="0"/>
              <a:t> Manager</a:t>
            </a:r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187" y="1650451"/>
            <a:ext cx="4758813" cy="501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12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45" y="374904"/>
            <a:ext cx="7886700" cy="13255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Motivation</a:t>
            </a:r>
            <a:endParaRPr lang="en-US" sz="3600" b="1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210312" y="1435608"/>
            <a:ext cx="4285488" cy="5060731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Flow table update bottleneck</a:t>
            </a:r>
          </a:p>
          <a:p>
            <a:pPr lvl="1"/>
            <a:r>
              <a:rPr lang="en-US" dirty="0" smtClean="0"/>
              <a:t>Limitation </a:t>
            </a:r>
            <a:r>
              <a:rPr lang="en-US" dirty="0"/>
              <a:t>of </a:t>
            </a:r>
            <a:r>
              <a:rPr lang="en-US" dirty="0" smtClean="0"/>
              <a:t>TCAM (</a:t>
            </a:r>
            <a:r>
              <a:rPr lang="en-US" dirty="0"/>
              <a:t>Ternary Content-Addressable Memory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10s to 100s of rule operations per second</a:t>
            </a:r>
          </a:p>
          <a:p>
            <a:r>
              <a:rPr lang="en-US" sz="2600" dirty="0" smtClean="0"/>
              <a:t>Existing </a:t>
            </a:r>
            <a:r>
              <a:rPr lang="en-US" sz="2600" dirty="0"/>
              <a:t>controllers generate inflated flow table </a:t>
            </a:r>
            <a:r>
              <a:rPr lang="en-US" sz="2600" dirty="0" smtClean="0"/>
              <a:t>updates</a:t>
            </a:r>
          </a:p>
          <a:p>
            <a:pPr lvl="1"/>
            <a:r>
              <a:rPr lang="en-US" dirty="0" smtClean="0"/>
              <a:t>Unnecessary priority updates</a:t>
            </a:r>
          </a:p>
          <a:p>
            <a:pPr lvl="1"/>
            <a:r>
              <a:rPr lang="en-US" dirty="0" smtClean="0"/>
              <a:t>Massive TCAM internal moves</a:t>
            </a:r>
            <a:endParaRPr lang="en-US" dirty="0"/>
          </a:p>
          <a:p>
            <a:r>
              <a:rPr lang="en-US" sz="2600" b="1" u="sng" dirty="0" smtClean="0"/>
              <a:t>Ultimate Goal</a:t>
            </a:r>
            <a:r>
              <a:rPr lang="en-US" sz="2600" dirty="0" smtClean="0"/>
              <a:t>: </a:t>
            </a:r>
            <a:r>
              <a:rPr lang="en-US" sz="2600" i="1" dirty="0" smtClean="0"/>
              <a:t>minimizing TCAM update operations </a:t>
            </a:r>
            <a:r>
              <a:rPr lang="en-US" sz="2600" dirty="0" smtClean="0"/>
              <a:t>to speed up updating</a:t>
            </a:r>
          </a:p>
          <a:p>
            <a:pPr lvl="1"/>
            <a:r>
              <a:rPr lang="en-US" dirty="0" smtClean="0"/>
              <a:t>Only update the “diff”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47863"/>
            <a:ext cx="4160837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96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Update </a:t>
            </a:r>
            <a:r>
              <a:rPr lang="en-US" sz="3600" b="1" dirty="0" smtClean="0"/>
              <a:t>Scheduler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1612491"/>
            <a:ext cx="4502149" cy="4571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Rule Insertion</a:t>
            </a:r>
          </a:p>
          <a:p>
            <a:pPr marL="457200" lvl="1" indent="0">
              <a:buNone/>
            </a:pPr>
            <a:r>
              <a:rPr lang="en-US" sz="2000" i="1" u="sng" dirty="0"/>
              <a:t>Step 1: </a:t>
            </a:r>
            <a:r>
              <a:rPr lang="en-US" sz="2000" dirty="0"/>
              <a:t>Find TCAM location range for </a:t>
            </a:r>
            <a:r>
              <a:rPr lang="en-US" sz="2000" dirty="0" smtClean="0"/>
              <a:t>the inserted </a:t>
            </a:r>
            <a:r>
              <a:rPr lang="en-US" sz="2000" dirty="0"/>
              <a:t>rule</a:t>
            </a:r>
          </a:p>
          <a:p>
            <a:pPr marL="457200" lvl="1" indent="0">
              <a:buNone/>
            </a:pPr>
            <a:r>
              <a:rPr lang="en-US" sz="2000" i="1" u="sng" dirty="0"/>
              <a:t>Step 2: </a:t>
            </a:r>
            <a:r>
              <a:rPr lang="en-US" sz="2000" dirty="0"/>
              <a:t>Find nearest upper slot and lower slot</a:t>
            </a:r>
          </a:p>
          <a:p>
            <a:pPr marL="457200" lvl="1" indent="0">
              <a:buNone/>
            </a:pPr>
            <a:r>
              <a:rPr lang="en-US" sz="2000" i="1" u="sng" dirty="0"/>
              <a:t>Step 3: </a:t>
            </a:r>
            <a:r>
              <a:rPr lang="en-US" sz="2000" dirty="0"/>
              <a:t>Search for shortest moving chain upwards and downwards</a:t>
            </a:r>
          </a:p>
          <a:p>
            <a:pPr marL="457200" lvl="1" indent="0">
              <a:buNone/>
            </a:pPr>
            <a:r>
              <a:rPr lang="en-US" sz="2000" i="1" u="sng" dirty="0"/>
              <a:t>Step 4: </a:t>
            </a:r>
            <a:r>
              <a:rPr lang="en-US" sz="2000" dirty="0"/>
              <a:t>Use the shorter path for actual </a:t>
            </a:r>
            <a:r>
              <a:rPr lang="en-US" sz="2000" dirty="0" smtClean="0"/>
              <a:t>update</a:t>
            </a:r>
            <a:endParaRPr lang="en-US" sz="2400" dirty="0" smtClean="0"/>
          </a:p>
          <a:p>
            <a:r>
              <a:rPr lang="en-US" sz="2400" dirty="0" smtClean="0"/>
              <a:t>Shortest Moving Chain Searching</a:t>
            </a:r>
          </a:p>
          <a:p>
            <a:pPr lvl="1"/>
            <a:r>
              <a:rPr lang="en-US" sz="2000" dirty="0" smtClean="0"/>
              <a:t>Dynamic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02149" y="1701801"/>
            <a:ext cx="4641851" cy="409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9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33845" y="1819657"/>
            <a:ext cx="7886700" cy="4351337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RuleTris</a:t>
            </a:r>
            <a:r>
              <a:rPr lang="en-US" dirty="0" smtClean="0"/>
              <a:t> front-end</a:t>
            </a:r>
          </a:p>
          <a:p>
            <a:pPr lvl="1"/>
            <a:r>
              <a:rPr lang="en-US" dirty="0" smtClean="0"/>
              <a:t>Stand-alone composition compiler</a:t>
            </a:r>
          </a:p>
          <a:p>
            <a:pPr lvl="1"/>
            <a:r>
              <a:rPr lang="en-US" dirty="0" smtClean="0"/>
              <a:t>5K lines of Java code</a:t>
            </a:r>
          </a:p>
          <a:p>
            <a:pPr lvl="1"/>
            <a:r>
              <a:rPr lang="en-US" dirty="0" smtClean="0"/>
              <a:t>Interface with open-source </a:t>
            </a:r>
            <a:r>
              <a:rPr lang="en-US" dirty="0" err="1" smtClean="0"/>
              <a:t>Ryu</a:t>
            </a:r>
            <a:r>
              <a:rPr lang="en-US" dirty="0" smtClean="0"/>
              <a:t> controller</a:t>
            </a:r>
          </a:p>
          <a:p>
            <a:r>
              <a:rPr lang="en-US" dirty="0" err="1" smtClean="0"/>
              <a:t>RuleTris</a:t>
            </a:r>
            <a:r>
              <a:rPr lang="en-US" dirty="0" smtClean="0"/>
              <a:t> back-end</a:t>
            </a:r>
          </a:p>
          <a:p>
            <a:pPr lvl="1"/>
            <a:r>
              <a:rPr lang="en-US" dirty="0" smtClean="0"/>
              <a:t>Implemented in firmware of an FPGA-based hardware switch, </a:t>
            </a:r>
            <a:r>
              <a:rPr lang="en-US" i="1" dirty="0" smtClean="0"/>
              <a:t>ONetSwitch</a:t>
            </a:r>
          </a:p>
          <a:p>
            <a:pPr lvl="1"/>
            <a:r>
              <a:rPr lang="en-US" dirty="0" smtClean="0"/>
              <a:t>3K lines of C code</a:t>
            </a:r>
          </a:p>
          <a:p>
            <a:r>
              <a:rPr lang="en-US" dirty="0" smtClean="0"/>
              <a:t>Front-end/back-end </a:t>
            </a:r>
            <a:r>
              <a:rPr lang="en-US" dirty="0"/>
              <a:t>communication</a:t>
            </a:r>
          </a:p>
          <a:p>
            <a:pPr lvl="1"/>
            <a:r>
              <a:rPr lang="en-US" dirty="0"/>
              <a:t>Extension to OpenFlow protocol </a:t>
            </a:r>
            <a:r>
              <a:rPr lang="en-US" dirty="0" smtClean="0"/>
              <a:t>for carrying </a:t>
            </a:r>
            <a:r>
              <a:rPr lang="en-US" dirty="0"/>
              <a:t>DAG and DAG updates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6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with two priority based approaches</a:t>
            </a:r>
          </a:p>
          <a:p>
            <a:pPr lvl="1"/>
            <a:r>
              <a:rPr lang="en-US" dirty="0" smtClean="0"/>
              <a:t>Baseline</a:t>
            </a:r>
          </a:p>
          <a:p>
            <a:pPr lvl="1"/>
            <a:r>
              <a:rPr lang="en-US" dirty="0" err="1" smtClean="0"/>
              <a:t>CoVisor</a:t>
            </a:r>
            <a:r>
              <a:rPr lang="en-US" dirty="0"/>
              <a:t> [</a:t>
            </a:r>
            <a:r>
              <a:rPr lang="en-US" dirty="0" smtClean="0"/>
              <a:t>NSDI 2015]: incremental update</a:t>
            </a:r>
          </a:p>
          <a:p>
            <a:r>
              <a:rPr lang="en-US" dirty="0" smtClean="0"/>
              <a:t>Experiment 1: Parallel composition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782" b="23782"/>
          <a:stretch/>
        </p:blipFill>
        <p:spPr>
          <a:xfrm>
            <a:off x="97705" y="3278764"/>
            <a:ext cx="9110418" cy="28369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7125" y="6022312"/>
            <a:ext cx="7607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Rule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update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overhead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of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L3-L4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monitoring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+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L3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router.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24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Results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Experiment </a:t>
            </a:r>
            <a:r>
              <a:rPr lang="en-US" dirty="0" smtClean="0"/>
              <a:t>2: Sequential composition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901" b="17901"/>
          <a:stretch/>
        </p:blipFill>
        <p:spPr>
          <a:xfrm>
            <a:off x="0" y="1864687"/>
            <a:ext cx="9144000" cy="26970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19904" y="4330893"/>
            <a:ext cx="6754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Rule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update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overhead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of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L3-L4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NAT &gt;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L3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router.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633844" y="4939009"/>
            <a:ext cx="79980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RuleTris</a:t>
            </a:r>
            <a:r>
              <a:rPr lang="en-US" sz="2400" dirty="0" smtClean="0"/>
              <a:t> achieves </a:t>
            </a:r>
            <a:r>
              <a:rPr lang="en-US" sz="2400" dirty="0"/>
              <a:t>a median of &lt;12ms and 90-percentile of &lt;15ms </a:t>
            </a:r>
            <a:r>
              <a:rPr lang="en-US" sz="2400" dirty="0" smtClean="0"/>
              <a:t>for the </a:t>
            </a:r>
            <a:r>
              <a:rPr lang="en-US" sz="2400" dirty="0"/>
              <a:t>per-rule update </a:t>
            </a:r>
            <a:r>
              <a:rPr lang="en-US" sz="2400" dirty="0" smtClean="0"/>
              <a:t>latency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Outperform even </a:t>
            </a:r>
            <a:r>
              <a:rPr lang="en-US" sz="2400" dirty="0" err="1" smtClean="0"/>
              <a:t>CoVisor</a:t>
            </a:r>
            <a:r>
              <a:rPr lang="en-US" sz="2400" dirty="0" smtClean="0"/>
              <a:t> deployed </a:t>
            </a:r>
            <a:r>
              <a:rPr lang="en-US" sz="2400" dirty="0"/>
              <a:t>on the same hardware switch by ∼</a:t>
            </a:r>
            <a:r>
              <a:rPr lang="en-US" sz="2400" dirty="0" smtClean="0"/>
              <a:t>20x.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432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722" y="1622324"/>
            <a:ext cx="8913278" cy="4896463"/>
          </a:xfrm>
        </p:spPr>
        <p:txBody>
          <a:bodyPr>
            <a:noAutofit/>
          </a:bodyPr>
          <a:lstStyle/>
          <a:p>
            <a:r>
              <a:rPr lang="en-US" dirty="0" err="1" smtClean="0"/>
              <a:t>RuleTris</a:t>
            </a:r>
            <a:r>
              <a:rPr lang="en-US" dirty="0" smtClean="0"/>
              <a:t> is a </a:t>
            </a:r>
            <a:r>
              <a:rPr lang="en-US" dirty="0"/>
              <a:t>novel SDN policy update optimization </a:t>
            </a:r>
            <a:r>
              <a:rPr lang="en-US" dirty="0" smtClean="0"/>
              <a:t>framework</a:t>
            </a:r>
          </a:p>
          <a:p>
            <a:endParaRPr lang="en-US" dirty="0" smtClean="0"/>
          </a:p>
          <a:p>
            <a:r>
              <a:rPr lang="en-US" dirty="0" smtClean="0"/>
              <a:t>It minimizes </a:t>
            </a:r>
            <a:r>
              <a:rPr lang="en-US" dirty="0"/>
              <a:t>rule update latency for TCAM-based SDN </a:t>
            </a:r>
            <a:r>
              <a:rPr lang="en-US" dirty="0" smtClean="0"/>
              <a:t>switches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See our SDN related work at </a:t>
            </a:r>
          </a:p>
          <a:p>
            <a:pPr marL="0" indent="0">
              <a:buNone/>
            </a:pPr>
            <a:r>
              <a:rPr lang="en-US" sz="3200" dirty="0" smtClean="0"/>
              <a:t>http</a:t>
            </a:r>
            <a:r>
              <a:rPr lang="en-US" sz="3200" dirty="0"/>
              <a:t>://list.cs.northwestern.edu/sdn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Thanks!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12B-FC2E-4068-B69D-9F3A6D16910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5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</a:t>
            </a:r>
            <a:r>
              <a:rPr lang="en-US" dirty="0" smtClean="0"/>
              <a:t>schedule with priority clue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rule adds + </a:t>
            </a:r>
            <a:r>
              <a:rPr lang="en-US" dirty="0" smtClean="0"/>
              <a:t>4 rule moves</a:t>
            </a:r>
          </a:p>
          <a:p>
            <a:pPr lvl="1"/>
            <a:endParaRPr lang="en-US" sz="2000" dirty="0"/>
          </a:p>
          <a:p>
            <a:pPr lvl="1"/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46400"/>
            <a:ext cx="2427287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46400"/>
            <a:ext cx="203517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ight Arrow 10"/>
          <p:cNvSpPr/>
          <p:nvPr/>
        </p:nvSpPr>
        <p:spPr>
          <a:xfrm>
            <a:off x="3886200" y="3784600"/>
            <a:ext cx="9144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</a:t>
            </a:r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schedule with dependency graph</a:t>
            </a:r>
          </a:p>
          <a:p>
            <a:pPr lvl="1"/>
            <a:r>
              <a:rPr lang="en-US" dirty="0"/>
              <a:t>1 rule adds +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>
                <a:solidFill>
                  <a:srgbClr val="FF0000"/>
                </a:solidFill>
              </a:rPr>
              <a:t>rule moves</a:t>
            </a:r>
          </a:p>
          <a:p>
            <a:r>
              <a:rPr lang="en-US" dirty="0" smtClean="0"/>
              <a:t>Such redundant moves contribute </a:t>
            </a:r>
            <a:r>
              <a:rPr lang="en-US" dirty="0">
                <a:solidFill>
                  <a:srgbClr val="FF0000"/>
                </a:solidFill>
              </a:rPr>
              <a:t>over </a:t>
            </a:r>
            <a:r>
              <a:rPr lang="en-US" dirty="0" smtClean="0">
                <a:solidFill>
                  <a:srgbClr val="FF0000"/>
                </a:solidFill>
              </a:rPr>
              <a:t>95% </a:t>
            </a:r>
            <a:r>
              <a:rPr lang="en-US" dirty="0"/>
              <a:t>in average!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346450"/>
            <a:ext cx="2427287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70250"/>
            <a:ext cx="2733675" cy="218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3733800" y="4165600"/>
            <a:ext cx="9144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Key Insight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380" y="1848168"/>
            <a:ext cx="3886200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Dependency Graph (DAG) provides two optimality guarantees</a:t>
            </a:r>
          </a:p>
          <a:p>
            <a:pPr marL="678942" indent="-514350">
              <a:buFont typeface="+mj-lt"/>
              <a:buAutoNum type="arabicPeriod"/>
            </a:pPr>
            <a:r>
              <a:rPr lang="en-US" dirty="0" smtClean="0"/>
              <a:t>Minimum size flow table</a:t>
            </a:r>
          </a:p>
          <a:p>
            <a:pPr marL="678942" indent="-514350">
              <a:buFont typeface="+mj-lt"/>
              <a:buAutoNum type="arabicPeriod"/>
            </a:pPr>
            <a:r>
              <a:rPr lang="en-US" dirty="0" smtClean="0"/>
              <a:t>Minimum number of TCAM moves for table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858" y="1638028"/>
            <a:ext cx="4729316" cy="498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741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Speed, speed, speed!</a:t>
            </a:r>
          </a:p>
          <a:p>
            <a:endParaRPr lang="en-US" dirty="0"/>
          </a:p>
          <a:p>
            <a:r>
              <a:rPr lang="en-US" dirty="0" smtClean="0"/>
              <a:t>How to efficiently generate DAG?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algorithm to obtain DAG from scratch</a:t>
            </a:r>
          </a:p>
          <a:p>
            <a:pPr lvl="1"/>
            <a:r>
              <a:rPr lang="en-US" dirty="0" smtClean="0"/>
              <a:t>Usually takes minutes for a thousand rules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How to efficiently optimize updates with DAG?</a:t>
            </a:r>
          </a:p>
          <a:p>
            <a:pPr lvl="1"/>
            <a:r>
              <a:rPr lang="en-US" dirty="0" smtClean="0"/>
              <a:t>Slow processor, limited memory on switches</a:t>
            </a:r>
          </a:p>
          <a:p>
            <a:pPr lvl="1"/>
            <a:endParaRPr lang="en-US" i="1" dirty="0" err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8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RuleTris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0264"/>
            <a:ext cx="8763000" cy="462560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Front-end in controller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 incremental SDN policy compiler that preserves DAG</a:t>
            </a:r>
          </a:p>
          <a:p>
            <a:r>
              <a:rPr lang="en-US" dirty="0" smtClean="0"/>
              <a:t>Back-end in switch firmware</a:t>
            </a:r>
          </a:p>
          <a:p>
            <a:pPr lvl="1"/>
            <a:r>
              <a:rPr lang="en-US" dirty="0" smtClean="0"/>
              <a:t>Redundancy Eliminator, Update Scheduler…</a:t>
            </a:r>
          </a:p>
          <a:p>
            <a:r>
              <a:rPr lang="en-US" dirty="0" smtClean="0"/>
              <a:t>F/B Interface</a:t>
            </a:r>
          </a:p>
          <a:p>
            <a:pPr lvl="1"/>
            <a:r>
              <a:rPr lang="en-US" dirty="0" smtClean="0"/>
              <a:t>Flow table + DAG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87799"/>
            <a:ext cx="9123784" cy="23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093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Front-end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49" y="1567962"/>
            <a:ext cx="3959352" cy="493116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to efficiently generate DAG?</a:t>
            </a:r>
          </a:p>
          <a:p>
            <a:r>
              <a:rPr lang="en-US" dirty="0" smtClean="0"/>
              <a:t>Our approach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Track DAG along with flow table compilation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Linear additional time complexity!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Will provide background on composition compiler first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392" y="1567962"/>
            <a:ext cx="4864608" cy="5128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774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Bit More Background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914400" y="3124200"/>
          <a:ext cx="1576551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6824"/>
                <a:gridCol w="769727"/>
              </a:tblGrid>
              <a:tr h="27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Action</a:t>
                      </a:r>
                      <a:endParaRPr lang="en-US" sz="1400" dirty="0"/>
                    </a:p>
                  </a:txBody>
                  <a:tcPr/>
                </a:tc>
              </a:tr>
              <a:tr h="27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733800" y="3124200"/>
          <a:ext cx="1576551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6824"/>
                <a:gridCol w="769727"/>
              </a:tblGrid>
              <a:tr h="27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Action</a:t>
                      </a:r>
                      <a:endParaRPr lang="en-US" sz="1400" dirty="0"/>
                    </a:p>
                  </a:txBody>
                  <a:tcPr/>
                </a:tc>
              </a:tr>
              <a:tr h="27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477000" y="3124200"/>
          <a:ext cx="1576551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6824"/>
                <a:gridCol w="769727"/>
              </a:tblGrid>
              <a:tr h="276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Action</a:t>
                      </a:r>
                      <a:endParaRPr lang="en-US" sz="1400" dirty="0"/>
                    </a:p>
                  </a:txBody>
                  <a:tcPr/>
                </a:tc>
              </a:tr>
              <a:tr h="27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690324" y="3352800"/>
            <a:ext cx="51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+</a:t>
            </a:r>
            <a:endParaRPr lang="en-US" sz="4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486400" y="3352800"/>
            <a:ext cx="835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&gt;&gt;</a:t>
            </a:r>
            <a:endParaRPr lang="en-US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238382" y="3352799"/>
            <a:ext cx="3722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)</a:t>
            </a:r>
            <a:endParaRPr lang="en-US" sz="4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226838" y="3367790"/>
            <a:ext cx="3722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(</a:t>
            </a:r>
            <a:endParaRPr lang="en-US" sz="4800" b="1" dirty="0"/>
          </a:p>
        </p:txBody>
      </p:sp>
      <p:sp>
        <p:nvSpPr>
          <p:cNvPr id="2" name="Rectangle 1"/>
          <p:cNvSpPr/>
          <p:nvPr/>
        </p:nvSpPr>
        <p:spPr>
          <a:xfrm>
            <a:off x="353961" y="1691322"/>
            <a:ext cx="88686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Compilers </a:t>
            </a:r>
            <a:r>
              <a:rPr lang="en-US" sz="3200" dirty="0"/>
              <a:t>use the composition </a:t>
            </a:r>
            <a:r>
              <a:rPr lang="en-US" sz="3200" dirty="0" smtClean="0"/>
              <a:t>conﬁguration to </a:t>
            </a:r>
            <a:r>
              <a:rPr lang="en-US" sz="3200" dirty="0"/>
              <a:t>guide the recursive composition </a:t>
            </a:r>
            <a:r>
              <a:rPr lang="en-US" sz="3200" dirty="0" smtClean="0"/>
              <a:t>compilation.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383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libri Light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5640</TotalTime>
  <Words>944</Words>
  <Application>Microsoft Office PowerPoint</Application>
  <PresentationFormat>On-screen Show (4:3)</PresentationFormat>
  <Paragraphs>198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Myriad Pro</vt:lpstr>
      <vt:lpstr>Arial</vt:lpstr>
      <vt:lpstr>Calibri</vt:lpstr>
      <vt:lpstr>Calibri Light</vt:lpstr>
      <vt:lpstr>Wingdings</vt:lpstr>
      <vt:lpstr>Wingdings 2</vt:lpstr>
      <vt:lpstr>HDOfficeLightV0</vt:lpstr>
      <vt:lpstr>RuleTris: Minimizing Rule Update Latency for TCAM-based SDN Switches</vt:lpstr>
      <vt:lpstr>Motivation</vt:lpstr>
      <vt:lpstr>Motivating Example</vt:lpstr>
      <vt:lpstr>Motivating Example (cont.)</vt:lpstr>
      <vt:lpstr>Key Insight</vt:lpstr>
      <vt:lpstr>Challenges</vt:lpstr>
      <vt:lpstr>RuleTris Architecture</vt:lpstr>
      <vt:lpstr>Front-end</vt:lpstr>
      <vt:lpstr>A Bit More Background</vt:lpstr>
      <vt:lpstr>Background: Flow Table Composition</vt:lpstr>
      <vt:lpstr>Background: Composition Compiler without DAG</vt:lpstr>
      <vt:lpstr>Background: Composition Compiler without DAG</vt:lpstr>
      <vt:lpstr>Background: Composition Compiler without DAG</vt:lpstr>
      <vt:lpstr>RuleTris Composition Compiler</vt:lpstr>
      <vt:lpstr>DAG Preservation for Parallel  Composition</vt:lpstr>
      <vt:lpstr>DAG Preservation for Parallel  Composition (cont’d)</vt:lpstr>
      <vt:lpstr>DAG Preservation for Sequential  Composition</vt:lpstr>
      <vt:lpstr>Optimality Guarantee</vt:lpstr>
      <vt:lpstr>Back-end</vt:lpstr>
      <vt:lpstr>Update Scheduler</vt:lpstr>
      <vt:lpstr>Implementation</vt:lpstr>
      <vt:lpstr>Evaluation Results</vt:lpstr>
      <vt:lpstr>Evaluation Results II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Efficiet, Secure and Reliable Management of Software-Defined Networks</dc:title>
  <dc:creator>Xitao Wen</dc:creator>
  <cp:lastModifiedBy>Vivian Chen</cp:lastModifiedBy>
  <cp:revision>127</cp:revision>
  <cp:lastPrinted>2016-03-20T01:35:57Z</cp:lastPrinted>
  <dcterms:created xsi:type="dcterms:W3CDTF">2016-03-12T19:24:28Z</dcterms:created>
  <dcterms:modified xsi:type="dcterms:W3CDTF">2016-06-28T03:30:24Z</dcterms:modified>
</cp:coreProperties>
</file>