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5" r:id="rId4"/>
    <p:sldId id="266" r:id="rId5"/>
    <p:sldId id="274" r:id="rId6"/>
    <p:sldId id="276" r:id="rId7"/>
    <p:sldId id="277" r:id="rId8"/>
    <p:sldId id="278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79" r:id="rId18"/>
    <p:sldId id="258" r:id="rId19"/>
    <p:sldId id="267" r:id="rId20"/>
    <p:sldId id="268" r:id="rId21"/>
    <p:sldId id="260" r:id="rId22"/>
    <p:sldId id="269" r:id="rId23"/>
    <p:sldId id="270" r:id="rId24"/>
    <p:sldId id="272" r:id="rId25"/>
    <p:sldId id="271" r:id="rId26"/>
    <p:sldId id="259" r:id="rId27"/>
    <p:sldId id="261" r:id="rId28"/>
    <p:sldId id="273" r:id="rId29"/>
    <p:sldId id="275" r:id="rId30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E9DD7-C42C-4DEA-A0F0-C064032096F2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7F975-A9F2-4A25-81A7-5D15F68CA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3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HAS: header space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7F975-A9F2-4A25-81A7-5D15F68CAF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DCD6-BCD6-4502-944D-AAD9B7E900C1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4D73-0D52-4485-ABE3-3AC4ADE5660D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4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A699-F596-4CEF-9977-552155FF8CB3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8DF2-9DB9-4832-AF8F-CA3CB97F4DFD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8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0AD3-38B4-44AF-9F2F-7006B621EC44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C889-DF58-4731-9B34-81ECED56EFAD}" type="datetime1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3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0FCF-2074-44AE-8BF4-8F003BD50695}" type="datetime1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D60B-7DE5-46BA-B568-331B72ECF093}" type="datetime1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4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99EC-ADED-4C7A-B1A8-743F7E23E46C}" type="datetime1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5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F564-5E16-4502-A273-F9580C694110}" type="datetime1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0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3921-3435-4F81-B655-C97E1B78E1E0}" type="datetime1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9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CB24-00FB-438E-ABCC-A57538B94AA4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55FF1-434B-464F-96B0-74B2E21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3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Attesting Virtual Network Properties </a:t>
            </a:r>
            <a:br>
              <a:rPr lang="en-US" sz="4000" dirty="0" smtClean="0">
                <a:latin typeface="Swis721 BlkCn BT" panose="020B0806030502040204" pitchFamily="34" charset="0"/>
              </a:rPr>
            </a:br>
            <a:r>
              <a:rPr lang="en-US" sz="4000" dirty="0" smtClean="0">
                <a:latin typeface="Swis721 BlkCn BT" panose="020B0806030502040204" pitchFamily="34" charset="0"/>
              </a:rPr>
              <a:t>in Multi-tenant SDN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Swis721 BT" panose="020B0504020202020204" pitchFamily="34" charset="0"/>
              </a:rPr>
              <a:t>Xitao</a:t>
            </a:r>
            <a:r>
              <a:rPr lang="en-US" dirty="0" smtClean="0">
                <a:latin typeface="Swis721 BT" panose="020B0504020202020204" pitchFamily="34" charset="0"/>
              </a:rPr>
              <a:t> Wen</a:t>
            </a:r>
            <a:endParaRPr lang="en-US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End-to-end Reachability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7244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Swis721 BT" panose="020B0504020202020204" pitchFamily="34" charset="0"/>
              </a:rPr>
              <a:t>Definition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“Packets with header H can reach from X to Y”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Forwarding graph can represent reachability and ACL rules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Loop freedom is implied in reachability property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API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reach(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flow_space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unreach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flow_space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Syntactic sugar</a:t>
            </a:r>
            <a:endParaRPr lang="en-US" sz="1600" dirty="0">
              <a:latin typeface="Swis721 BT" panose="020B05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reach(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flow_space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_set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unreach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flow_space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_set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355" y="19812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355" y="19812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355" y="49530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355" y="49530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5918955" y="2514600"/>
            <a:ext cx="1981200" cy="2362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909555" y="4953000"/>
            <a:ext cx="990600" cy="152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290555" y="2667000"/>
            <a:ext cx="533400" cy="990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80755" y="16002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0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00155" y="55626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3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6155" y="55626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2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80955" y="16002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1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9767" y="6019800"/>
            <a:ext cx="3715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Forwarding graph for end-to-end reachability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pic>
        <p:nvPicPr>
          <p:cNvPr id="2050" name="Picture 2" descr="C:\Users\Xitao Wen\Dropbox\NFVAtt\fig\trash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755" y="3733800"/>
            <a:ext cx="4127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Arrow Connector 26"/>
          <p:cNvCxnSpPr/>
          <p:nvPr/>
        </p:nvCxnSpPr>
        <p:spPr>
          <a:xfrm>
            <a:off x="7976355" y="4191000"/>
            <a:ext cx="152400" cy="685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23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Waypoint Traversal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6482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Swis721 BT" panose="020B0504020202020204" pitchFamily="34" charset="0"/>
              </a:rPr>
              <a:t>Definition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“</a:t>
            </a:r>
            <a:r>
              <a:rPr lang="en-US" sz="1600" dirty="0">
                <a:latin typeface="Swis721 BT" panose="020B0504020202020204" pitchFamily="34" charset="0"/>
              </a:rPr>
              <a:t>Packets with header H can reach from X to </a:t>
            </a:r>
            <a:r>
              <a:rPr lang="en-US" sz="1600" dirty="0" smtClean="0">
                <a:latin typeface="Swis721 BT" panose="020B0504020202020204" pitchFamily="34" charset="0"/>
              </a:rPr>
              <a:t>Y via waypoints Z1, Z2… sequentially”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Waypoints can be switch ports and </a:t>
            </a:r>
            <a:r>
              <a:rPr lang="en-US" sz="1600" dirty="0" err="1" smtClean="0">
                <a:latin typeface="Swis721 BT" panose="020B0504020202020204" pitchFamily="34" charset="0"/>
              </a:rPr>
              <a:t>middleboxes</a:t>
            </a:r>
            <a:endParaRPr lang="en-US" sz="1600" dirty="0" smtClean="0">
              <a:latin typeface="Swis721 BT" panose="020B0504020202020204" pitchFamily="34" charset="0"/>
            </a:endParaRPr>
          </a:p>
          <a:p>
            <a:r>
              <a:rPr lang="en-US" sz="2000" dirty="0" smtClean="0">
                <a:latin typeface="Swis721 BT" panose="020B0504020202020204" pitchFamily="34" charset="0"/>
              </a:rPr>
              <a:t>API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reachable(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flow_space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waypoint_list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 smtClean="0">
              <a:latin typeface="Swis721 BT" panose="020B0504020202020204" pitchFamily="34" charset="0"/>
            </a:endParaRPr>
          </a:p>
          <a:p>
            <a:endParaRPr lang="en-US" sz="2000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812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9530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530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5638800" y="25146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15200" y="4419600"/>
            <a:ext cx="3810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781800" y="5181600"/>
            <a:ext cx="8382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400800" y="2514600"/>
            <a:ext cx="2286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00600" y="16002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0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0" y="55626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3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55626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2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16002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1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53895" y="6019800"/>
            <a:ext cx="2847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Forwarding graph with way points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pic>
        <p:nvPicPr>
          <p:cNvPr id="3074" name="Picture 2" descr="C:\Users\Xitao Wen\Dropbox\NFVAtt\fig\firewall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457201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Xitao Wen\Dropbox\NFVAtt\fig\guage-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962400"/>
            <a:ext cx="474662" cy="4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>
            <a:off x="6477000" y="3429000"/>
            <a:ext cx="457200" cy="609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128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Path Compatibility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8768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Swis721 BT" panose="020B0504020202020204" pitchFamily="34" charset="0"/>
              </a:rPr>
              <a:t>Definition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“Switches (</a:t>
            </a:r>
            <a:r>
              <a:rPr lang="en-US" sz="1600" dirty="0" err="1" smtClean="0">
                <a:latin typeface="Swis721 BT" panose="020B0504020202020204" pitchFamily="34" charset="0"/>
              </a:rPr>
              <a:t>middleboxes</a:t>
            </a:r>
            <a:r>
              <a:rPr lang="en-US" sz="1600" dirty="0" smtClean="0">
                <a:latin typeface="Swis721 BT" panose="020B0504020202020204" pitchFamily="34" charset="0"/>
              </a:rPr>
              <a:t>) on path P are compatible with protocols p1,p2…”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Switch and </a:t>
            </a:r>
            <a:r>
              <a:rPr lang="en-US" sz="2000" dirty="0" err="1" smtClean="0">
                <a:latin typeface="Swis721 BT" panose="020B0504020202020204" pitchFamily="34" charset="0"/>
              </a:rPr>
              <a:t>middlebox</a:t>
            </a:r>
            <a:r>
              <a:rPr lang="en-US" sz="2000" dirty="0" smtClean="0">
                <a:latin typeface="Swis721 BT" panose="020B0504020202020204" pitchFamily="34" charset="0"/>
              </a:rPr>
              <a:t> compatibility is represented using waypoint attributes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Quality of service can be represented similarly using waypoint (MB or ports) attributes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API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attribute(waypoint, attribute)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Swis721 BT" panose="020B0504020202020204" pitchFamily="34" charset="0"/>
              </a:rPr>
              <a:t>Syntactic sugar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attribute(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waypoint_set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attribute_set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2" descr="C:\Users\Xitao Wen\Dropbox\nfvatt\fig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812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Xitao Wen\Dropbox\nfvatt\fig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038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9530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530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5638800" y="25146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77000" y="3352800"/>
            <a:ext cx="533400" cy="685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91400" y="4495800"/>
            <a:ext cx="3810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629400" y="4495800"/>
            <a:ext cx="3810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400800" y="2514600"/>
            <a:ext cx="2286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00600" y="16002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0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0" y="55626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3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55626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2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16002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1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0400" y="28194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OpenFlow 1.3</a:t>
            </a:r>
            <a:endParaRPr lang="en-US" sz="1400" dirty="0">
              <a:latin typeface="Swis721 Cn BT" panose="020B05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0400" y="30480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ECMP</a:t>
            </a:r>
            <a:endParaRPr lang="en-US" sz="1400" dirty="0">
              <a:latin typeface="Swis721 Cn BT" panose="020B050602020203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553200" y="3048000"/>
            <a:ext cx="381000" cy="762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848600" y="38100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OpenFlow 1.3</a:t>
            </a:r>
            <a:endParaRPr lang="en-US" sz="1400" dirty="0">
              <a:latin typeface="Swis721 Cn BT" panose="020B0506020202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48600" y="40386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ECMP</a:t>
            </a:r>
            <a:endParaRPr lang="en-US" sz="1400" dirty="0">
              <a:latin typeface="Swis721 Cn BT" panose="020B0506020202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467600" y="4114800"/>
            <a:ext cx="304800" cy="762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91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Traffic Isolation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4864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Swis721 BT" panose="020B0504020202020204" pitchFamily="34" charset="0"/>
              </a:rPr>
              <a:t>Definition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“</a:t>
            </a:r>
            <a:r>
              <a:rPr lang="en-US" sz="1600" dirty="0">
                <a:latin typeface="Swis721 BT" panose="020B0504020202020204" pitchFamily="34" charset="0"/>
              </a:rPr>
              <a:t>Packets arrived at host set </a:t>
            </a:r>
            <a:r>
              <a:rPr lang="en-US" sz="1600" dirty="0" smtClean="0">
                <a:latin typeface="Swis721 BT" panose="020B0504020202020204" pitchFamily="34" charset="0"/>
              </a:rPr>
              <a:t>S1 with header H </a:t>
            </a:r>
            <a:r>
              <a:rPr lang="en-US" sz="1600" dirty="0">
                <a:latin typeface="Swis721 BT" panose="020B0504020202020204" pitchFamily="34" charset="0"/>
              </a:rPr>
              <a:t>should only originated from host set </a:t>
            </a:r>
            <a:r>
              <a:rPr lang="en-US" sz="1600" dirty="0" smtClean="0">
                <a:latin typeface="Swis721 BT" panose="020B0504020202020204" pitchFamily="34" charset="0"/>
              </a:rPr>
              <a:t>S2</a:t>
            </a:r>
            <a:r>
              <a:rPr lang="en-US" sz="1600" dirty="0">
                <a:latin typeface="Swis721 BT" panose="020B0504020202020204" pitchFamily="34" charset="0"/>
              </a:rPr>
              <a:t>”</a:t>
            </a:r>
          </a:p>
          <a:p>
            <a:pPr lvl="1"/>
            <a:r>
              <a:rPr lang="en-US" sz="1600" dirty="0">
                <a:latin typeface="Swis721 BT" panose="020B0504020202020204" pitchFamily="34" charset="0"/>
              </a:rPr>
              <a:t>“Packets sent from host set </a:t>
            </a:r>
            <a:r>
              <a:rPr lang="en-US" sz="1600" dirty="0" smtClean="0">
                <a:latin typeface="Swis721 BT" panose="020B0504020202020204" pitchFamily="34" charset="0"/>
              </a:rPr>
              <a:t>S1 </a:t>
            </a:r>
            <a:r>
              <a:rPr lang="en-US" sz="1600" dirty="0">
                <a:latin typeface="Swis721 BT" panose="020B0504020202020204" pitchFamily="34" charset="0"/>
              </a:rPr>
              <a:t>with header H </a:t>
            </a:r>
            <a:r>
              <a:rPr lang="en-US" sz="1600" dirty="0" smtClean="0">
                <a:latin typeface="Swis721 BT" panose="020B0504020202020204" pitchFamily="34" charset="0"/>
              </a:rPr>
              <a:t>should </a:t>
            </a:r>
            <a:r>
              <a:rPr lang="en-US" sz="1600" dirty="0">
                <a:latin typeface="Swis721 BT" panose="020B0504020202020204" pitchFamily="34" charset="0"/>
              </a:rPr>
              <a:t>only be received by host set </a:t>
            </a:r>
            <a:r>
              <a:rPr lang="en-US" sz="1600" dirty="0" smtClean="0">
                <a:latin typeface="Swis721 BT" panose="020B0504020202020204" pitchFamily="34" charset="0"/>
              </a:rPr>
              <a:t>S2”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Seems it doesn’t fit into forwarding graph abstraction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API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src_enclosure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flow_space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src_set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dst_enclosure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flow_space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dst_set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>
                <a:latin typeface="Swis721 BT" panose="020B0504020202020204" pitchFamily="34" charset="0"/>
              </a:rPr>
              <a:t>Syntactic sugar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src_enclosure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flow_space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src_set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dst_set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dst_enclosure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flow_space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src_set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dst_set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Problem 2: Virtualization Model 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wis721 BT" panose="020B0504020202020204" pitchFamily="34" charset="0"/>
              </a:rPr>
              <a:t>Virtual/physical mapping 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Virtual switch mapping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Virtual port mapping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Virtual link mapping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Flow space boundary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Resource restriction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54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Technical Feasibility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wis721 BT" panose="020B0504020202020204" pitchFamily="34" charset="0"/>
              </a:rPr>
              <a:t>Extracting mapping from configuration</a:t>
            </a:r>
          </a:p>
          <a:p>
            <a:pPr lvl="1"/>
            <a:r>
              <a:rPr lang="en-US" dirty="0" err="1" smtClean="0">
                <a:latin typeface="Swis721 BT" panose="020B0504020202020204" pitchFamily="34" charset="0"/>
              </a:rPr>
              <a:t>FlowVisor</a:t>
            </a:r>
            <a:r>
              <a:rPr lang="en-US" dirty="0" smtClean="0">
                <a:latin typeface="Swis721 BT" panose="020B0504020202020204" pitchFamily="34" charset="0"/>
              </a:rPr>
              <a:t>: command-line interface</a:t>
            </a:r>
            <a:endParaRPr lang="en-US" dirty="0">
              <a:latin typeface="Swis721 BT" panose="020B0504020202020204" pitchFamily="34" charset="0"/>
            </a:endParaRPr>
          </a:p>
          <a:p>
            <a:pPr lvl="1"/>
            <a:r>
              <a:rPr lang="en-US" dirty="0" err="1" smtClean="0">
                <a:latin typeface="Swis721 BT" panose="020B0504020202020204" pitchFamily="34" charset="0"/>
              </a:rPr>
              <a:t>OpenVirteX</a:t>
            </a:r>
            <a:r>
              <a:rPr lang="en-US" dirty="0" smtClean="0">
                <a:latin typeface="Swis721 BT" panose="020B0504020202020204" pitchFamily="34" charset="0"/>
              </a:rPr>
              <a:t>: JSON RPC</a:t>
            </a:r>
            <a:endParaRPr lang="en-US" dirty="0">
              <a:latin typeface="Swis721 BT" panose="020B0504020202020204" pitchFamily="34" charset="0"/>
            </a:endParaRPr>
          </a:p>
          <a:p>
            <a:pPr lvl="1"/>
            <a:r>
              <a:rPr lang="en-US" dirty="0" err="1" smtClean="0">
                <a:latin typeface="Swis721 BT" panose="020B0504020202020204" pitchFamily="34" charset="0"/>
              </a:rPr>
              <a:t>CoVisor</a:t>
            </a:r>
            <a:r>
              <a:rPr lang="en-US" dirty="0" smtClean="0">
                <a:latin typeface="Swis721 BT" panose="020B0504020202020204" pitchFamily="34" charset="0"/>
              </a:rPr>
              <a:t>: configuration file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VMWare NSX: </a:t>
            </a:r>
            <a:r>
              <a:rPr lang="en-US" dirty="0">
                <a:latin typeface="Swis721 BT" panose="020B0504020202020204" pitchFamily="34" charset="0"/>
              </a:rPr>
              <a:t>command-line </a:t>
            </a:r>
            <a:r>
              <a:rPr lang="en-US" dirty="0" smtClean="0">
                <a:latin typeface="Swis721 BT" panose="020B0504020202020204" pitchFamily="34" charset="0"/>
              </a:rPr>
              <a:t>interface</a:t>
            </a:r>
            <a:endParaRPr lang="en-US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6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Problem 3: Privacy Issue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wis721 BT" panose="020B0504020202020204" pitchFamily="34" charset="0"/>
              </a:rPr>
              <a:t>Will such attestation expose info of underlying network</a:t>
            </a:r>
            <a:r>
              <a:rPr lang="en-US" dirty="0" smtClean="0">
                <a:latin typeface="Swis721 BT" panose="020B0504020202020204" pitchFamily="34" charset="0"/>
              </a:rPr>
              <a:t>?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Open question</a:t>
            </a:r>
          </a:p>
          <a:p>
            <a:r>
              <a:rPr lang="en-US" dirty="0" smtClean="0">
                <a:latin typeface="Swis721 BT" panose="020B0504020202020204" pitchFamily="34" charset="0"/>
              </a:rPr>
              <a:t>Depend on amount of feedback info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If tenants feed in verification program and get arbitrary feedback, privacy can be leaked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If tenants feed in properties to verify and get yes/no feedback, privacy may not be an issue</a:t>
            </a:r>
            <a:endParaRPr lang="en-US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56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Backup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74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Data-plane Misbehavior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Swis721 BT" panose="020B0504020202020204" pitchFamily="34" charset="0"/>
              </a:rPr>
              <a:t>Forwarding faults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Priority fault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Rule missing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Unexpected rule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Rule split</a:t>
            </a:r>
          </a:p>
          <a:p>
            <a:r>
              <a:rPr lang="en-US" dirty="0" smtClean="0">
                <a:latin typeface="Swis721 BT" panose="020B0504020202020204" pitchFamily="34" charset="0"/>
              </a:rPr>
              <a:t>Root causes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Configuration or policy in host network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Isolation failure/cross-tenant interference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Forwarding element error</a:t>
            </a:r>
          </a:p>
          <a:p>
            <a:pPr lvl="1"/>
            <a:endParaRPr lang="en-US" dirty="0" smtClean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3048000"/>
            <a:ext cx="3810000" cy="121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4724400"/>
            <a:ext cx="3810000" cy="1295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752600"/>
            <a:ext cx="838200" cy="8382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953000" y="52578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67400" y="5638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10400" y="5638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48600" y="52578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67400" y="4876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10400" y="4876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9" idx="7"/>
            <a:endCxn id="13" idx="3"/>
          </p:cNvCxnSpPr>
          <p:nvPr/>
        </p:nvCxnSpPr>
        <p:spPr>
          <a:xfrm flipV="1">
            <a:off x="5148122" y="5071923"/>
            <a:ext cx="752756" cy="219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6"/>
            <a:endCxn id="14" idx="2"/>
          </p:cNvCxnSpPr>
          <p:nvPr/>
        </p:nvCxnSpPr>
        <p:spPr>
          <a:xfrm>
            <a:off x="6096000" y="4991100"/>
            <a:ext cx="9144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5"/>
            <a:endCxn id="12" idx="1"/>
          </p:cNvCxnSpPr>
          <p:nvPr/>
        </p:nvCxnSpPr>
        <p:spPr>
          <a:xfrm>
            <a:off x="7205523" y="5071923"/>
            <a:ext cx="676556" cy="219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5"/>
            <a:endCxn id="10" idx="1"/>
          </p:cNvCxnSpPr>
          <p:nvPr/>
        </p:nvCxnSpPr>
        <p:spPr>
          <a:xfrm>
            <a:off x="5148122" y="5452923"/>
            <a:ext cx="752756" cy="219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1" idx="2"/>
          </p:cNvCxnSpPr>
          <p:nvPr/>
        </p:nvCxnSpPr>
        <p:spPr>
          <a:xfrm>
            <a:off x="6096000" y="5753100"/>
            <a:ext cx="9144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7"/>
            <a:endCxn id="12" idx="3"/>
          </p:cNvCxnSpPr>
          <p:nvPr/>
        </p:nvCxnSpPr>
        <p:spPr>
          <a:xfrm flipV="1">
            <a:off x="7205523" y="5452923"/>
            <a:ext cx="676556" cy="219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5"/>
            <a:endCxn id="11" idx="1"/>
          </p:cNvCxnSpPr>
          <p:nvPr/>
        </p:nvCxnSpPr>
        <p:spPr>
          <a:xfrm>
            <a:off x="6062523" y="5071923"/>
            <a:ext cx="981356" cy="600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7"/>
            <a:endCxn id="14" idx="3"/>
          </p:cNvCxnSpPr>
          <p:nvPr/>
        </p:nvCxnSpPr>
        <p:spPr>
          <a:xfrm flipV="1">
            <a:off x="6062523" y="5071923"/>
            <a:ext cx="981356" cy="600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953000" y="35433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248400" y="35052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20000" y="35433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153400" y="35433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3" idx="6"/>
            <a:endCxn id="24" idx="2"/>
          </p:cNvCxnSpPr>
          <p:nvPr/>
        </p:nvCxnSpPr>
        <p:spPr>
          <a:xfrm>
            <a:off x="5181600" y="3657600"/>
            <a:ext cx="10668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6"/>
            <a:endCxn id="25" idx="2"/>
          </p:cNvCxnSpPr>
          <p:nvPr/>
        </p:nvCxnSpPr>
        <p:spPr>
          <a:xfrm>
            <a:off x="6553200" y="3657600"/>
            <a:ext cx="10668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6"/>
            <a:endCxn id="26" idx="2"/>
          </p:cNvCxnSpPr>
          <p:nvPr/>
        </p:nvCxnSpPr>
        <p:spPr>
          <a:xfrm>
            <a:off x="7848600" y="3657600"/>
            <a:ext cx="3048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4"/>
            <a:endCxn id="9" idx="0"/>
          </p:cNvCxnSpPr>
          <p:nvPr/>
        </p:nvCxnSpPr>
        <p:spPr>
          <a:xfrm>
            <a:off x="5067300" y="3771900"/>
            <a:ext cx="0" cy="14859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4" idx="4"/>
            <a:endCxn id="13" idx="0"/>
          </p:cNvCxnSpPr>
          <p:nvPr/>
        </p:nvCxnSpPr>
        <p:spPr>
          <a:xfrm flipH="1">
            <a:off x="5981701" y="3810000"/>
            <a:ext cx="419100" cy="10668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4"/>
            <a:endCxn id="10" idx="0"/>
          </p:cNvCxnSpPr>
          <p:nvPr/>
        </p:nvCxnSpPr>
        <p:spPr>
          <a:xfrm flipH="1">
            <a:off x="5981701" y="3810000"/>
            <a:ext cx="419100" cy="18288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4" idx="4"/>
            <a:endCxn id="14" idx="1"/>
          </p:cNvCxnSpPr>
          <p:nvPr/>
        </p:nvCxnSpPr>
        <p:spPr>
          <a:xfrm>
            <a:off x="6400801" y="3810000"/>
            <a:ext cx="643079" cy="110027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4"/>
            <a:endCxn id="11" idx="1"/>
          </p:cNvCxnSpPr>
          <p:nvPr/>
        </p:nvCxnSpPr>
        <p:spPr>
          <a:xfrm>
            <a:off x="6400801" y="3810000"/>
            <a:ext cx="643079" cy="186227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12" idx="0"/>
          </p:cNvCxnSpPr>
          <p:nvPr/>
        </p:nvCxnSpPr>
        <p:spPr>
          <a:xfrm>
            <a:off x="7734300" y="3771900"/>
            <a:ext cx="228600" cy="14859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4"/>
            <a:endCxn id="12" idx="0"/>
          </p:cNvCxnSpPr>
          <p:nvPr/>
        </p:nvCxnSpPr>
        <p:spPr>
          <a:xfrm flipH="1">
            <a:off x="7962900" y="3771900"/>
            <a:ext cx="304800" cy="14859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2"/>
            <a:endCxn id="23" idx="0"/>
          </p:cNvCxnSpPr>
          <p:nvPr/>
        </p:nvCxnSpPr>
        <p:spPr>
          <a:xfrm flipH="1">
            <a:off x="5067300" y="2590800"/>
            <a:ext cx="762000" cy="95250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  <a:endCxn id="24" idx="0"/>
          </p:cNvCxnSpPr>
          <p:nvPr/>
        </p:nvCxnSpPr>
        <p:spPr>
          <a:xfrm>
            <a:off x="5829301" y="2590800"/>
            <a:ext cx="571500" cy="91440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2"/>
            <a:endCxn id="25" idx="0"/>
          </p:cNvCxnSpPr>
          <p:nvPr/>
        </p:nvCxnSpPr>
        <p:spPr>
          <a:xfrm>
            <a:off x="5829300" y="2590800"/>
            <a:ext cx="1905000" cy="95250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8" idx="2"/>
            <a:endCxn id="26" idx="0"/>
          </p:cNvCxnSpPr>
          <p:nvPr/>
        </p:nvCxnSpPr>
        <p:spPr>
          <a:xfrm>
            <a:off x="5829300" y="2590800"/>
            <a:ext cx="2438400" cy="95250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3048001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31242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31242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19812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21336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20574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9530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44958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52578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44958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257801"/>
            <a:ext cx="295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791076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5816012" y="44196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endParaRPr lang="en-US" sz="2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9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8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Problem Statement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40" name="Content Placeholder 3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Swis721 BT" panose="020B0504020202020204" pitchFamily="34" charset="0"/>
              </a:rPr>
              <a:t>Tenant network policies can get distorted when implemented in data-plane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A monitoring system is needed to detect and troubleshoot such data-plane misbehavior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It can be further divided to two sub-problems (SP1, SP2)</a:t>
            </a:r>
            <a:endParaRPr lang="en-US" sz="1800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19</a:t>
            </a:fld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2000" y="3116580"/>
            <a:ext cx="2667000" cy="853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572000" y="4290060"/>
            <a:ext cx="2667000" cy="90678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2209800"/>
            <a:ext cx="586740" cy="586740"/>
          </a:xfrm>
          <a:prstGeom prst="rect">
            <a:avLst/>
          </a:prstGeom>
        </p:spPr>
      </p:pic>
      <p:sp>
        <p:nvSpPr>
          <p:cNvPr id="58" name="Oval 57"/>
          <p:cNvSpPr/>
          <p:nvPr/>
        </p:nvSpPr>
        <p:spPr>
          <a:xfrm>
            <a:off x="4732021" y="4663440"/>
            <a:ext cx="16002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372101" y="493014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172201" y="493014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758941" y="4663440"/>
            <a:ext cx="16002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372101" y="439674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172201" y="439674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58" idx="7"/>
            <a:endCxn id="62" idx="3"/>
          </p:cNvCxnSpPr>
          <p:nvPr/>
        </p:nvCxnSpPr>
        <p:spPr>
          <a:xfrm flipV="1">
            <a:off x="4868606" y="4533326"/>
            <a:ext cx="52692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2" idx="6"/>
            <a:endCxn id="63" idx="2"/>
          </p:cNvCxnSpPr>
          <p:nvPr/>
        </p:nvCxnSpPr>
        <p:spPr>
          <a:xfrm>
            <a:off x="5532120" y="4476750"/>
            <a:ext cx="6400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3" idx="5"/>
            <a:endCxn id="61" idx="1"/>
          </p:cNvCxnSpPr>
          <p:nvPr/>
        </p:nvCxnSpPr>
        <p:spPr>
          <a:xfrm>
            <a:off x="6308786" y="4533326"/>
            <a:ext cx="47358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8" idx="5"/>
            <a:endCxn id="59" idx="1"/>
          </p:cNvCxnSpPr>
          <p:nvPr/>
        </p:nvCxnSpPr>
        <p:spPr>
          <a:xfrm>
            <a:off x="4868606" y="4800026"/>
            <a:ext cx="52692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9" idx="6"/>
            <a:endCxn id="60" idx="2"/>
          </p:cNvCxnSpPr>
          <p:nvPr/>
        </p:nvCxnSpPr>
        <p:spPr>
          <a:xfrm>
            <a:off x="5532120" y="5010150"/>
            <a:ext cx="6400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60" idx="7"/>
            <a:endCxn id="61" idx="3"/>
          </p:cNvCxnSpPr>
          <p:nvPr/>
        </p:nvCxnSpPr>
        <p:spPr>
          <a:xfrm flipV="1">
            <a:off x="6308786" y="4800026"/>
            <a:ext cx="47358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2" idx="5"/>
            <a:endCxn id="60" idx="1"/>
          </p:cNvCxnSpPr>
          <p:nvPr/>
        </p:nvCxnSpPr>
        <p:spPr>
          <a:xfrm>
            <a:off x="5508686" y="4533326"/>
            <a:ext cx="686949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9" idx="7"/>
            <a:endCxn id="63" idx="3"/>
          </p:cNvCxnSpPr>
          <p:nvPr/>
        </p:nvCxnSpPr>
        <p:spPr>
          <a:xfrm flipV="1">
            <a:off x="5508686" y="4533326"/>
            <a:ext cx="686949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4732021" y="3463290"/>
            <a:ext cx="16002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638800" y="3436620"/>
            <a:ext cx="213360" cy="21336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598921" y="3463290"/>
            <a:ext cx="16002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6972301" y="3463290"/>
            <a:ext cx="16002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stCxn id="72" idx="6"/>
            <a:endCxn id="73" idx="2"/>
          </p:cNvCxnSpPr>
          <p:nvPr/>
        </p:nvCxnSpPr>
        <p:spPr>
          <a:xfrm>
            <a:off x="4892040" y="3543300"/>
            <a:ext cx="746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3" idx="6"/>
            <a:endCxn id="74" idx="2"/>
          </p:cNvCxnSpPr>
          <p:nvPr/>
        </p:nvCxnSpPr>
        <p:spPr>
          <a:xfrm>
            <a:off x="5852160" y="3543300"/>
            <a:ext cx="746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74" idx="6"/>
            <a:endCxn id="75" idx="2"/>
          </p:cNvCxnSpPr>
          <p:nvPr/>
        </p:nvCxnSpPr>
        <p:spPr>
          <a:xfrm>
            <a:off x="6758940" y="3543300"/>
            <a:ext cx="2133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" idx="4"/>
            <a:endCxn id="58" idx="0"/>
          </p:cNvCxnSpPr>
          <p:nvPr/>
        </p:nvCxnSpPr>
        <p:spPr>
          <a:xfrm>
            <a:off x="4812031" y="3623310"/>
            <a:ext cx="0" cy="104013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3" idx="4"/>
            <a:endCxn id="62" idx="0"/>
          </p:cNvCxnSpPr>
          <p:nvPr/>
        </p:nvCxnSpPr>
        <p:spPr>
          <a:xfrm flipH="1">
            <a:off x="5452109" y="3649980"/>
            <a:ext cx="293371" cy="74676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3" idx="4"/>
            <a:endCxn id="59" idx="0"/>
          </p:cNvCxnSpPr>
          <p:nvPr/>
        </p:nvCxnSpPr>
        <p:spPr>
          <a:xfrm flipH="1">
            <a:off x="5452109" y="3649980"/>
            <a:ext cx="293371" cy="128016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3" idx="4"/>
            <a:endCxn id="63" idx="1"/>
          </p:cNvCxnSpPr>
          <p:nvPr/>
        </p:nvCxnSpPr>
        <p:spPr>
          <a:xfrm>
            <a:off x="5745481" y="3649981"/>
            <a:ext cx="450155" cy="77019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4"/>
            <a:endCxn id="60" idx="1"/>
          </p:cNvCxnSpPr>
          <p:nvPr/>
        </p:nvCxnSpPr>
        <p:spPr>
          <a:xfrm>
            <a:off x="5745481" y="3649981"/>
            <a:ext cx="450155" cy="130359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4" idx="4"/>
            <a:endCxn id="61" idx="0"/>
          </p:cNvCxnSpPr>
          <p:nvPr/>
        </p:nvCxnSpPr>
        <p:spPr>
          <a:xfrm>
            <a:off x="6678931" y="3623310"/>
            <a:ext cx="160020" cy="104013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5" idx="4"/>
            <a:endCxn id="61" idx="0"/>
          </p:cNvCxnSpPr>
          <p:nvPr/>
        </p:nvCxnSpPr>
        <p:spPr>
          <a:xfrm flipH="1">
            <a:off x="6838951" y="3623310"/>
            <a:ext cx="213360" cy="104013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57" idx="2"/>
            <a:endCxn id="72" idx="0"/>
          </p:cNvCxnSpPr>
          <p:nvPr/>
        </p:nvCxnSpPr>
        <p:spPr>
          <a:xfrm flipH="1">
            <a:off x="4812031" y="2796540"/>
            <a:ext cx="1577340" cy="66675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7" idx="2"/>
            <a:endCxn id="73" idx="0"/>
          </p:cNvCxnSpPr>
          <p:nvPr/>
        </p:nvCxnSpPr>
        <p:spPr>
          <a:xfrm flipH="1">
            <a:off x="5745480" y="2796540"/>
            <a:ext cx="643891" cy="64008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7" idx="2"/>
            <a:endCxn id="74" idx="0"/>
          </p:cNvCxnSpPr>
          <p:nvPr/>
        </p:nvCxnSpPr>
        <p:spPr>
          <a:xfrm>
            <a:off x="6389371" y="2796540"/>
            <a:ext cx="289560" cy="66675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57" idx="2"/>
            <a:endCxn id="75" idx="0"/>
          </p:cNvCxnSpPr>
          <p:nvPr/>
        </p:nvCxnSpPr>
        <p:spPr>
          <a:xfrm>
            <a:off x="6389371" y="2796540"/>
            <a:ext cx="662940" cy="66675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Content Placeholder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1" y="4495800"/>
            <a:ext cx="586740" cy="586740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6019802" y="1981201"/>
            <a:ext cx="716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Myriad Pro Light" pitchFamily="34" charset="0"/>
              </a:rPr>
              <a:t>Tenant</a:t>
            </a:r>
            <a:endParaRPr lang="en-US" sz="1400" dirty="0">
              <a:solidFill>
                <a:schemeClr val="accent1"/>
              </a:solidFill>
              <a:latin typeface="Myriad Pro Light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924800" y="5029201"/>
            <a:ext cx="889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Myriad Pro Light" pitchFamily="34" charset="0"/>
              </a:rPr>
              <a:t>Operator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Myriad Pro Light" pitchFamily="34" charset="0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7239000" y="4953000"/>
            <a:ext cx="838200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239000" y="3886200"/>
            <a:ext cx="457200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696200" y="3886200"/>
            <a:ext cx="0" cy="8382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696200" y="4724400"/>
            <a:ext cx="457200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2" descr="C:\Users\Xitao Wen\Dropbox\NFVAtt\fig\Network-Virtual-Machine-2-ico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176" y="2590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TextBox 97"/>
          <p:cNvSpPr txBox="1"/>
          <p:nvPr/>
        </p:nvSpPr>
        <p:spPr>
          <a:xfrm>
            <a:off x="7700080" y="2133600"/>
            <a:ext cx="1062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Myriad Pro Light" pitchFamily="34" charset="0"/>
              </a:rPr>
              <a:t>Monitoring</a:t>
            </a:r>
          </a:p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Myriad Pro Light" pitchFamily="34" charset="0"/>
              </a:rPr>
              <a:t>Module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Myriad Pro Light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8382000" y="3048000"/>
            <a:ext cx="0" cy="13716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315200" y="3147536"/>
            <a:ext cx="160020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FF0000"/>
                </a:solidFill>
                <a:latin typeface="Myriad Pro Light" pitchFamily="34" charset="0"/>
              </a:rPr>
              <a:t>3. Operator yields some privileges to monitor </a:t>
            </a:r>
          </a:p>
          <a:p>
            <a:pPr algn="ctr"/>
            <a:r>
              <a:rPr lang="en-US" sz="1050" dirty="0" smtClean="0">
                <a:solidFill>
                  <a:srgbClr val="FF0000"/>
                </a:solidFill>
                <a:latin typeface="Myriad Pro Light" pitchFamily="34" charset="0"/>
              </a:rPr>
              <a:t>to enable independent </a:t>
            </a:r>
          </a:p>
          <a:p>
            <a:pPr algn="ctr"/>
            <a:r>
              <a:rPr lang="en-US" sz="1050" dirty="0" smtClean="0">
                <a:solidFill>
                  <a:srgbClr val="FF0000"/>
                </a:solidFill>
                <a:latin typeface="Myriad Pro Light" pitchFamily="34" charset="0"/>
              </a:rPr>
              <a:t>monitoring</a:t>
            </a:r>
            <a:endParaRPr lang="en-US" sz="1050" dirty="0">
              <a:solidFill>
                <a:srgbClr val="FF0000"/>
              </a:solidFill>
              <a:latin typeface="Myriad Pro Light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781800" y="5257800"/>
            <a:ext cx="175260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002060"/>
                </a:solidFill>
                <a:latin typeface="Myriad Pro Light" pitchFamily="34" charset="0"/>
              </a:rPr>
              <a:t>1. Operator has ultimate control over underlying network and virtualization mechanism</a:t>
            </a:r>
            <a:endParaRPr lang="en-US" sz="1050" dirty="0">
              <a:solidFill>
                <a:srgbClr val="002060"/>
              </a:solidFill>
              <a:latin typeface="Myriad Pro Light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191000" y="2394720"/>
            <a:ext cx="1828800" cy="57708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002060"/>
                </a:solidFill>
                <a:latin typeface="Myriad Pro Light" pitchFamily="34" charset="0"/>
              </a:rPr>
              <a:t>2. Tenants control logical policy of their virtual tenant networks via OpenFlow</a:t>
            </a:r>
            <a:endParaRPr lang="en-US" sz="1050" dirty="0">
              <a:solidFill>
                <a:srgbClr val="002060"/>
              </a:solidFill>
              <a:latin typeface="Myriad Pro Light" pitchFamily="34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6705600" y="2286000"/>
            <a:ext cx="1066800" cy="3048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629400" y="1600200"/>
            <a:ext cx="1524000" cy="57708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FF0000"/>
                </a:solidFill>
                <a:latin typeface="Myriad Pro Light" pitchFamily="34" charset="0"/>
              </a:rPr>
              <a:t>4. Tenants configure what to monitor via monitoring interface</a:t>
            </a:r>
            <a:endParaRPr lang="en-US" sz="1050" dirty="0">
              <a:solidFill>
                <a:srgbClr val="FF0000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Multi-tenant SDN: Service Models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Swis721 BT" panose="020B0504020202020204" pitchFamily="34" charset="0"/>
              </a:rPr>
              <a:t>Overlay networks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e.g., GENI[2], </a:t>
            </a:r>
            <a:r>
              <a:rPr lang="en-US" dirty="0" err="1" smtClean="0">
                <a:latin typeface="Swis721 BT" panose="020B0504020202020204" pitchFamily="34" charset="0"/>
              </a:rPr>
              <a:t>PlanetLab</a:t>
            </a:r>
            <a:r>
              <a:rPr lang="en-US" dirty="0" smtClean="0">
                <a:latin typeface="Swis721 BT" panose="020B0504020202020204" pitchFamily="34" charset="0"/>
              </a:rPr>
              <a:t>[3]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Variant: hypervisor-centric virtual network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e.g., VMWare NSX[4]</a:t>
            </a:r>
          </a:p>
          <a:p>
            <a:r>
              <a:rPr lang="en-US" dirty="0" smtClean="0">
                <a:latin typeface="Swis721 BT" panose="020B0504020202020204" pitchFamily="34" charset="0"/>
              </a:rPr>
              <a:t>Sliced network</a:t>
            </a:r>
          </a:p>
          <a:p>
            <a:pPr lvl="1"/>
            <a:r>
              <a:rPr lang="en-US" dirty="0">
                <a:latin typeface="Swis721 BT" panose="020B0504020202020204" pitchFamily="34" charset="0"/>
              </a:rPr>
              <a:t>e</a:t>
            </a:r>
            <a:r>
              <a:rPr lang="en-US" dirty="0" smtClean="0">
                <a:latin typeface="Swis721 BT" panose="020B0504020202020204" pitchFamily="34" charset="0"/>
              </a:rPr>
              <a:t>.g., </a:t>
            </a:r>
            <a:r>
              <a:rPr lang="en-US" dirty="0" err="1" smtClean="0">
                <a:latin typeface="Swis721 BT" panose="020B0504020202020204" pitchFamily="34" charset="0"/>
              </a:rPr>
              <a:t>FlowVisor</a:t>
            </a:r>
            <a:r>
              <a:rPr lang="en-US" dirty="0" smtClean="0">
                <a:latin typeface="Swis721 BT" panose="020B0504020202020204" pitchFamily="34" charset="0"/>
              </a:rPr>
              <a:t>[5,6], VLAN</a:t>
            </a:r>
          </a:p>
          <a:p>
            <a:r>
              <a:rPr lang="en-US" dirty="0" smtClean="0">
                <a:latin typeface="Swis721 BT" panose="020B0504020202020204" pitchFamily="34" charset="0"/>
              </a:rPr>
              <a:t>Abstract topology SDN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i.e., many-to-one and one-to-many mapping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e.g., Pyretic[7], </a:t>
            </a:r>
            <a:r>
              <a:rPr lang="en-US" dirty="0" err="1" smtClean="0">
                <a:latin typeface="Swis721 BT" panose="020B0504020202020204" pitchFamily="34" charset="0"/>
              </a:rPr>
              <a:t>CoVisor</a:t>
            </a:r>
            <a:r>
              <a:rPr lang="en-US" dirty="0" smtClean="0">
                <a:latin typeface="Swis721 BT" panose="020B0504020202020204" pitchFamily="34" charset="0"/>
              </a:rPr>
              <a:t>[8]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Swis721 BlkCn BT" panose="020B0806030502040204" pitchFamily="34" charset="0"/>
              </a:rPr>
              <a:t>SP One: Verifying Policies </a:t>
            </a:r>
            <a:br>
              <a:rPr lang="en-US" sz="3600" dirty="0" smtClean="0">
                <a:latin typeface="Swis721 BlkCn BT" panose="020B0806030502040204" pitchFamily="34" charset="0"/>
              </a:rPr>
            </a:br>
            <a:r>
              <a:rPr lang="en-US" sz="3600" dirty="0" smtClean="0">
                <a:latin typeface="Swis721 BlkCn BT" panose="020B0806030502040204" pitchFamily="34" charset="0"/>
              </a:rPr>
              <a:t>in Underlying Network</a:t>
            </a:r>
            <a:endParaRPr lang="en-US" sz="36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>
                <a:latin typeface="Swis721 BT" panose="020B0504020202020204" pitchFamily="34" charset="0"/>
              </a:rPr>
              <a:t>An independent monitoring module constantly maintains a reliable view of physical network</a:t>
            </a:r>
          </a:p>
          <a:p>
            <a:r>
              <a:rPr lang="en-US" sz="2000" u="sng" dirty="0" smtClean="0">
                <a:latin typeface="Swis721 BT" panose="020B0504020202020204" pitchFamily="34" charset="0"/>
              </a:rPr>
              <a:t>Step 1: </a:t>
            </a:r>
            <a:r>
              <a:rPr lang="en-US" sz="2000" dirty="0" smtClean="0">
                <a:latin typeface="Swis721 BT" panose="020B0504020202020204" pitchFamily="34" charset="0"/>
              </a:rPr>
              <a:t>Topology and flow </a:t>
            </a:r>
            <a:r>
              <a:rPr lang="en-US" sz="2000" dirty="0">
                <a:latin typeface="Swis721 BT" panose="020B0504020202020204" pitchFamily="34" charset="0"/>
              </a:rPr>
              <a:t>table dump</a:t>
            </a:r>
          </a:p>
          <a:p>
            <a:pPr lvl="1"/>
            <a:r>
              <a:rPr lang="en-US" sz="1800" dirty="0">
                <a:latin typeface="Swis721 BT" panose="020B0504020202020204" pitchFamily="34" charset="0"/>
              </a:rPr>
              <a:t>An independent module can </a:t>
            </a:r>
            <a:r>
              <a:rPr lang="en-US" sz="1800" dirty="0" smtClean="0">
                <a:latin typeface="Swis721 BT" panose="020B0504020202020204" pitchFamily="34" charset="0"/>
              </a:rPr>
              <a:t>learn topology and dump </a:t>
            </a:r>
            <a:r>
              <a:rPr lang="en-US" sz="1800" dirty="0">
                <a:latin typeface="Swis721 BT" panose="020B0504020202020204" pitchFamily="34" charset="0"/>
              </a:rPr>
              <a:t>hardware flow </a:t>
            </a:r>
            <a:r>
              <a:rPr lang="en-US" sz="1800" dirty="0" smtClean="0">
                <a:latin typeface="Swis721 BT" panose="020B0504020202020204" pitchFamily="34" charset="0"/>
              </a:rPr>
              <a:t>tables</a:t>
            </a:r>
          </a:p>
          <a:p>
            <a:r>
              <a:rPr lang="en-US" sz="2000" u="sng" dirty="0" smtClean="0">
                <a:latin typeface="Swis721 BT" panose="020B0504020202020204" pitchFamily="34" charset="0"/>
              </a:rPr>
              <a:t>Step 2: </a:t>
            </a:r>
            <a:r>
              <a:rPr lang="en-US" sz="2000" dirty="0" smtClean="0">
                <a:latin typeface="Swis721 BT" panose="020B0504020202020204" pitchFamily="34" charset="0"/>
              </a:rPr>
              <a:t>Verifying table dumps with data-plane </a:t>
            </a:r>
            <a:r>
              <a:rPr lang="en-US" sz="2000" dirty="0">
                <a:latin typeface="Swis721 BT" panose="020B0504020202020204" pitchFamily="34" charset="0"/>
              </a:rPr>
              <a:t>probing</a:t>
            </a:r>
          </a:p>
          <a:p>
            <a:pPr lvl="1"/>
            <a:r>
              <a:rPr lang="en-US" sz="1800" dirty="0" err="1" smtClean="0">
                <a:latin typeface="Swis721 BT" panose="020B0504020202020204" pitchFamily="34" charset="0"/>
              </a:rPr>
              <a:t>RuleScope</a:t>
            </a:r>
            <a:r>
              <a:rPr lang="en-US" sz="1800" dirty="0" smtClean="0">
                <a:latin typeface="Swis721 BT" panose="020B0504020202020204" pitchFamily="34" charset="0"/>
              </a:rPr>
              <a:t>: generating</a:t>
            </a:r>
            <a:r>
              <a:rPr lang="en-US" sz="1800" dirty="0">
                <a:latin typeface="Swis721 BT" panose="020B0504020202020204" pitchFamily="34" charset="0"/>
              </a:rPr>
              <a:t>, collecting and reasoning on data-plane </a:t>
            </a:r>
            <a:r>
              <a:rPr lang="en-US" sz="1800" dirty="0" smtClean="0">
                <a:latin typeface="Swis721 BT" panose="020B0504020202020204" pitchFamily="34" charset="0"/>
              </a:rPr>
              <a:t>probes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Recovers the actual data-plane states when error exists</a:t>
            </a:r>
          </a:p>
          <a:p>
            <a:endParaRPr lang="en-US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20</a:t>
            </a:fld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876800" y="2186940"/>
            <a:ext cx="2667000" cy="853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876800" y="3360420"/>
            <a:ext cx="2667000" cy="90678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036821" y="3733800"/>
            <a:ext cx="16002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676901" y="400050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477001" y="400050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7063741" y="3733800"/>
            <a:ext cx="16002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676901" y="346710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6477001" y="346710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>
            <a:stCxn id="92" idx="7"/>
            <a:endCxn id="96" idx="3"/>
          </p:cNvCxnSpPr>
          <p:nvPr/>
        </p:nvCxnSpPr>
        <p:spPr>
          <a:xfrm flipV="1">
            <a:off x="5173406" y="3603685"/>
            <a:ext cx="52692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6" idx="6"/>
            <a:endCxn id="97" idx="2"/>
          </p:cNvCxnSpPr>
          <p:nvPr/>
        </p:nvCxnSpPr>
        <p:spPr>
          <a:xfrm>
            <a:off x="5836920" y="3547110"/>
            <a:ext cx="6400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7" idx="5"/>
            <a:endCxn id="95" idx="1"/>
          </p:cNvCxnSpPr>
          <p:nvPr/>
        </p:nvCxnSpPr>
        <p:spPr>
          <a:xfrm>
            <a:off x="6613586" y="3603685"/>
            <a:ext cx="47358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2" idx="5"/>
            <a:endCxn id="93" idx="1"/>
          </p:cNvCxnSpPr>
          <p:nvPr/>
        </p:nvCxnSpPr>
        <p:spPr>
          <a:xfrm>
            <a:off x="5173406" y="3870386"/>
            <a:ext cx="52692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3" idx="6"/>
            <a:endCxn id="94" idx="2"/>
          </p:cNvCxnSpPr>
          <p:nvPr/>
        </p:nvCxnSpPr>
        <p:spPr>
          <a:xfrm>
            <a:off x="5836920" y="4080510"/>
            <a:ext cx="6400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94" idx="7"/>
            <a:endCxn id="95" idx="3"/>
          </p:cNvCxnSpPr>
          <p:nvPr/>
        </p:nvCxnSpPr>
        <p:spPr>
          <a:xfrm flipV="1">
            <a:off x="6613586" y="3870386"/>
            <a:ext cx="47358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6" idx="5"/>
            <a:endCxn id="94" idx="1"/>
          </p:cNvCxnSpPr>
          <p:nvPr/>
        </p:nvCxnSpPr>
        <p:spPr>
          <a:xfrm>
            <a:off x="5813486" y="3603686"/>
            <a:ext cx="686949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3" idx="7"/>
            <a:endCxn id="97" idx="3"/>
          </p:cNvCxnSpPr>
          <p:nvPr/>
        </p:nvCxnSpPr>
        <p:spPr>
          <a:xfrm flipV="1">
            <a:off x="5813486" y="3603686"/>
            <a:ext cx="686949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5036821" y="2533650"/>
            <a:ext cx="16002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5943600" y="2506980"/>
            <a:ext cx="213360" cy="21336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6903721" y="2533650"/>
            <a:ext cx="16002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7277101" y="2533650"/>
            <a:ext cx="16002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>
            <a:stCxn id="106" idx="6"/>
            <a:endCxn id="107" idx="2"/>
          </p:cNvCxnSpPr>
          <p:nvPr/>
        </p:nvCxnSpPr>
        <p:spPr>
          <a:xfrm>
            <a:off x="5196840" y="2613660"/>
            <a:ext cx="746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7" idx="6"/>
            <a:endCxn id="108" idx="2"/>
          </p:cNvCxnSpPr>
          <p:nvPr/>
        </p:nvCxnSpPr>
        <p:spPr>
          <a:xfrm>
            <a:off x="6156960" y="2613660"/>
            <a:ext cx="746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8" idx="6"/>
            <a:endCxn id="109" idx="2"/>
          </p:cNvCxnSpPr>
          <p:nvPr/>
        </p:nvCxnSpPr>
        <p:spPr>
          <a:xfrm>
            <a:off x="7063740" y="2613660"/>
            <a:ext cx="2133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6" idx="4"/>
            <a:endCxn id="92" idx="0"/>
          </p:cNvCxnSpPr>
          <p:nvPr/>
        </p:nvCxnSpPr>
        <p:spPr>
          <a:xfrm>
            <a:off x="5116831" y="2693670"/>
            <a:ext cx="0" cy="104013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7" idx="4"/>
            <a:endCxn id="96" idx="0"/>
          </p:cNvCxnSpPr>
          <p:nvPr/>
        </p:nvCxnSpPr>
        <p:spPr>
          <a:xfrm flipH="1">
            <a:off x="5756909" y="2720340"/>
            <a:ext cx="293371" cy="74676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7" idx="4"/>
            <a:endCxn id="93" idx="0"/>
          </p:cNvCxnSpPr>
          <p:nvPr/>
        </p:nvCxnSpPr>
        <p:spPr>
          <a:xfrm flipH="1">
            <a:off x="5756909" y="2720340"/>
            <a:ext cx="293371" cy="128016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07" idx="4"/>
            <a:endCxn id="97" idx="1"/>
          </p:cNvCxnSpPr>
          <p:nvPr/>
        </p:nvCxnSpPr>
        <p:spPr>
          <a:xfrm>
            <a:off x="6050281" y="2720341"/>
            <a:ext cx="450155" cy="77019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7" idx="4"/>
            <a:endCxn id="94" idx="1"/>
          </p:cNvCxnSpPr>
          <p:nvPr/>
        </p:nvCxnSpPr>
        <p:spPr>
          <a:xfrm>
            <a:off x="6050281" y="2720341"/>
            <a:ext cx="450155" cy="1303595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08" idx="4"/>
            <a:endCxn id="95" idx="0"/>
          </p:cNvCxnSpPr>
          <p:nvPr/>
        </p:nvCxnSpPr>
        <p:spPr>
          <a:xfrm>
            <a:off x="6983731" y="2693670"/>
            <a:ext cx="160020" cy="104013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9" idx="4"/>
            <a:endCxn id="95" idx="0"/>
          </p:cNvCxnSpPr>
          <p:nvPr/>
        </p:nvCxnSpPr>
        <p:spPr>
          <a:xfrm flipH="1">
            <a:off x="7143751" y="2693670"/>
            <a:ext cx="213360" cy="104013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Picture 2" descr="C:\Users\Xitao Wen\Dropbox\NFVAtt\fig\Network-Virtual-Machine-2-icon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176" y="5181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7696200" y="5648980"/>
            <a:ext cx="1062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Myriad Pro Light" pitchFamily="34" charset="0"/>
              </a:rPr>
              <a:t>Monitoring</a:t>
            </a:r>
          </a:p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Myriad Pro Light" pitchFamily="34" charset="0"/>
              </a:rPr>
              <a:t>Module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807243" y="2286000"/>
            <a:ext cx="955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Myriad Pro Light" pitchFamily="34" charset="0"/>
              </a:rPr>
              <a:t>Virtual Network</a:t>
            </a:r>
            <a:endParaRPr lang="en-US" sz="1400" i="1" dirty="0">
              <a:latin typeface="Myriad Pro Light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848601" y="3505200"/>
            <a:ext cx="955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Myriad Pro Light" pitchFamily="34" charset="0"/>
              </a:rPr>
              <a:t>Physical Network</a:t>
            </a:r>
            <a:endParaRPr lang="en-US" sz="1400" i="1" dirty="0">
              <a:latin typeface="Myriad Pro Light" pitchFamily="34" charset="0"/>
            </a:endParaRPr>
          </a:p>
        </p:txBody>
      </p:sp>
      <p:cxnSp>
        <p:nvCxnSpPr>
          <p:cNvPr id="124" name="Straight Connector 123"/>
          <p:cNvCxnSpPr>
            <a:stCxn id="95" idx="4"/>
            <a:endCxn id="120" idx="1"/>
          </p:cNvCxnSpPr>
          <p:nvPr/>
        </p:nvCxnSpPr>
        <p:spPr>
          <a:xfrm>
            <a:off x="7143749" y="3893820"/>
            <a:ext cx="871427" cy="1516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97" idx="4"/>
            <a:endCxn id="120" idx="1"/>
          </p:cNvCxnSpPr>
          <p:nvPr/>
        </p:nvCxnSpPr>
        <p:spPr>
          <a:xfrm>
            <a:off x="6557010" y="3627120"/>
            <a:ext cx="1458167" cy="17830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6" idx="4"/>
            <a:endCxn id="120" idx="1"/>
          </p:cNvCxnSpPr>
          <p:nvPr/>
        </p:nvCxnSpPr>
        <p:spPr>
          <a:xfrm>
            <a:off x="5756909" y="3627120"/>
            <a:ext cx="2258267" cy="17830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92" idx="5"/>
            <a:endCxn id="120" idx="1"/>
          </p:cNvCxnSpPr>
          <p:nvPr/>
        </p:nvCxnSpPr>
        <p:spPr>
          <a:xfrm>
            <a:off x="5173405" y="3870387"/>
            <a:ext cx="2841771" cy="1539814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3" idx="6"/>
            <a:endCxn id="120" idx="1"/>
          </p:cNvCxnSpPr>
          <p:nvPr/>
        </p:nvCxnSpPr>
        <p:spPr>
          <a:xfrm>
            <a:off x="5836920" y="4080510"/>
            <a:ext cx="2178256" cy="132969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4" idx="7"/>
            <a:endCxn id="120" idx="1"/>
          </p:cNvCxnSpPr>
          <p:nvPr/>
        </p:nvCxnSpPr>
        <p:spPr>
          <a:xfrm>
            <a:off x="6613586" y="4023934"/>
            <a:ext cx="1401591" cy="138626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Detection Approaches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Swis721 BT" panose="020B0504020202020204" pitchFamily="34" charset="0"/>
              </a:rPr>
              <a:t>Flow table dump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An independent module can dump hardware flow tables and translate back to tenant policy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Challenges:</a:t>
            </a:r>
          </a:p>
          <a:p>
            <a:pPr lvl="2"/>
            <a:r>
              <a:rPr lang="en-US" dirty="0" smtClean="0">
                <a:latin typeface="Swis721 BT" panose="020B0504020202020204" pitchFamily="34" charset="0"/>
              </a:rPr>
              <a:t>Potentially unreliable table dumps</a:t>
            </a:r>
          </a:p>
          <a:p>
            <a:pPr lvl="2"/>
            <a:r>
              <a:rPr lang="en-US" dirty="0" smtClean="0">
                <a:latin typeface="Swis721 BT" panose="020B0504020202020204" pitchFamily="34" charset="0"/>
              </a:rPr>
              <a:t>Vender-specific dump semantic and format</a:t>
            </a:r>
          </a:p>
          <a:p>
            <a:pPr lvl="2"/>
            <a:r>
              <a:rPr lang="en-US" dirty="0" smtClean="0">
                <a:latin typeface="Swis721 BT" panose="020B0504020202020204" pitchFamily="34" charset="0"/>
              </a:rPr>
              <a:t>Prevent tenant from accessing unauthorized policies</a:t>
            </a:r>
          </a:p>
          <a:p>
            <a:pPr lvl="2"/>
            <a:r>
              <a:rPr lang="en-US" dirty="0" smtClean="0">
                <a:latin typeface="Swis721 BT" panose="020B0504020202020204" pitchFamily="34" charset="0"/>
              </a:rPr>
              <a:t>Automatic reverse policy translation</a:t>
            </a:r>
          </a:p>
          <a:p>
            <a:r>
              <a:rPr lang="en-US" dirty="0" smtClean="0">
                <a:latin typeface="Swis721 BT" panose="020B0504020202020204" pitchFamily="34" charset="0"/>
              </a:rPr>
              <a:t>Data-plane probing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Generating, collecting and reasoning on data-plane probes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A straightforward solution is to apply </a:t>
            </a:r>
            <a:r>
              <a:rPr lang="en-US" dirty="0" err="1" smtClean="0">
                <a:latin typeface="Swis721 BT" panose="020B0504020202020204" pitchFamily="34" charset="0"/>
              </a:rPr>
              <a:t>RuleScope</a:t>
            </a:r>
            <a:r>
              <a:rPr lang="en-US" dirty="0" smtClean="0">
                <a:latin typeface="Swis721 BT" panose="020B0504020202020204" pitchFamily="34" charset="0"/>
              </a:rPr>
              <a:t> onto virtualization layer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Challenges:</a:t>
            </a:r>
          </a:p>
          <a:p>
            <a:pPr lvl="2"/>
            <a:r>
              <a:rPr lang="en-US" dirty="0" smtClean="0">
                <a:latin typeface="Swis721 BT" panose="020B0504020202020204" pitchFamily="34" charset="0"/>
              </a:rPr>
              <a:t>Adapt to heterogeneous virtual network mechanisms</a:t>
            </a:r>
          </a:p>
          <a:p>
            <a:pPr lvl="2"/>
            <a:r>
              <a:rPr lang="en-US" dirty="0" smtClean="0">
                <a:latin typeface="Swis721 BT" panose="020B0504020202020204" pitchFamily="34" charset="0"/>
              </a:rPr>
              <a:t>Comprehensive coverage of misbehavior</a:t>
            </a:r>
          </a:p>
          <a:p>
            <a:pPr lvl="2"/>
            <a:r>
              <a:rPr lang="en-US" dirty="0" smtClean="0">
                <a:latin typeface="Swis721 BT" panose="020B0504020202020204" pitchFamily="34" charset="0"/>
              </a:rPr>
              <a:t>Prompt detection and troubleshooting</a:t>
            </a:r>
          </a:p>
          <a:p>
            <a:pPr lvl="2"/>
            <a:endParaRPr lang="en-US" dirty="0" smtClean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SP Two: Verifying Policy Transformation in Virtualization Layer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48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Swis721 BT" panose="020B0504020202020204" pitchFamily="34" charset="0"/>
              </a:rPr>
              <a:t>An independent module infers the virtual/physical network mapping and verifies tenant policy via reverse transformation</a:t>
            </a:r>
          </a:p>
          <a:p>
            <a:r>
              <a:rPr lang="en-US" sz="2000" u="sng" dirty="0" smtClean="0">
                <a:latin typeface="Swis721 BT" panose="020B0504020202020204" pitchFamily="34" charset="0"/>
              </a:rPr>
              <a:t>Step 1: </a:t>
            </a:r>
            <a:r>
              <a:rPr lang="en-US" sz="2000" dirty="0" smtClean="0">
                <a:latin typeface="Swis721 BT" panose="020B0504020202020204" pitchFamily="34" charset="0"/>
              </a:rPr>
              <a:t>Virtual/physical mapping inference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Switch mapping, address space mapping, tunnel mapping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Determine scope of flow space</a:t>
            </a:r>
          </a:p>
          <a:p>
            <a:r>
              <a:rPr lang="en-US" sz="2000" u="sng" dirty="0" smtClean="0">
                <a:latin typeface="Swis721 BT" panose="020B0504020202020204" pitchFamily="34" charset="0"/>
              </a:rPr>
              <a:t>Step 2: </a:t>
            </a:r>
            <a:r>
              <a:rPr lang="en-US" sz="2000" dirty="0">
                <a:latin typeface="Swis721 BT" panose="020B0504020202020204" pitchFamily="34" charset="0"/>
              </a:rPr>
              <a:t>Policy equivalence verification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Translate physical policies back to tenant view and compare with tenant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819400"/>
            <a:ext cx="2667000" cy="853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4907280"/>
            <a:ext cx="2667000" cy="90678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32021" y="5280660"/>
            <a:ext cx="16002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72101" y="554736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72201" y="554736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58941" y="5280660"/>
            <a:ext cx="16002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72101" y="501396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72201" y="5013960"/>
            <a:ext cx="16002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9" idx="7"/>
            <a:endCxn id="13" idx="3"/>
          </p:cNvCxnSpPr>
          <p:nvPr/>
        </p:nvCxnSpPr>
        <p:spPr>
          <a:xfrm flipV="1">
            <a:off x="4868606" y="5150546"/>
            <a:ext cx="52692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6"/>
            <a:endCxn id="14" idx="2"/>
          </p:cNvCxnSpPr>
          <p:nvPr/>
        </p:nvCxnSpPr>
        <p:spPr>
          <a:xfrm>
            <a:off x="5532120" y="5093970"/>
            <a:ext cx="6400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5"/>
            <a:endCxn id="12" idx="1"/>
          </p:cNvCxnSpPr>
          <p:nvPr/>
        </p:nvCxnSpPr>
        <p:spPr>
          <a:xfrm>
            <a:off x="6308786" y="5150546"/>
            <a:ext cx="47358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5"/>
            <a:endCxn id="10" idx="1"/>
          </p:cNvCxnSpPr>
          <p:nvPr/>
        </p:nvCxnSpPr>
        <p:spPr>
          <a:xfrm>
            <a:off x="4868606" y="5417246"/>
            <a:ext cx="52692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1" idx="2"/>
          </p:cNvCxnSpPr>
          <p:nvPr/>
        </p:nvCxnSpPr>
        <p:spPr>
          <a:xfrm>
            <a:off x="5532120" y="5627370"/>
            <a:ext cx="6400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7"/>
            <a:endCxn id="12" idx="3"/>
          </p:cNvCxnSpPr>
          <p:nvPr/>
        </p:nvCxnSpPr>
        <p:spPr>
          <a:xfrm flipV="1">
            <a:off x="6308786" y="5417246"/>
            <a:ext cx="473589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5"/>
            <a:endCxn id="11" idx="1"/>
          </p:cNvCxnSpPr>
          <p:nvPr/>
        </p:nvCxnSpPr>
        <p:spPr>
          <a:xfrm>
            <a:off x="5508686" y="5150546"/>
            <a:ext cx="686949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7"/>
            <a:endCxn id="14" idx="3"/>
          </p:cNvCxnSpPr>
          <p:nvPr/>
        </p:nvCxnSpPr>
        <p:spPr>
          <a:xfrm flipV="1">
            <a:off x="5508686" y="5150546"/>
            <a:ext cx="686949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732021" y="3166110"/>
            <a:ext cx="16002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638800" y="3139440"/>
            <a:ext cx="213360" cy="21336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98921" y="3166110"/>
            <a:ext cx="16002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72301" y="3166110"/>
            <a:ext cx="16002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3" idx="6"/>
            <a:endCxn id="24" idx="2"/>
          </p:cNvCxnSpPr>
          <p:nvPr/>
        </p:nvCxnSpPr>
        <p:spPr>
          <a:xfrm>
            <a:off x="4892040" y="3246120"/>
            <a:ext cx="746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6"/>
            <a:endCxn id="25" idx="2"/>
          </p:cNvCxnSpPr>
          <p:nvPr/>
        </p:nvCxnSpPr>
        <p:spPr>
          <a:xfrm>
            <a:off x="5852160" y="3246120"/>
            <a:ext cx="746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6"/>
            <a:endCxn id="26" idx="2"/>
          </p:cNvCxnSpPr>
          <p:nvPr/>
        </p:nvCxnSpPr>
        <p:spPr>
          <a:xfrm>
            <a:off x="6758940" y="3246120"/>
            <a:ext cx="2133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4"/>
            <a:endCxn id="9" idx="0"/>
          </p:cNvCxnSpPr>
          <p:nvPr/>
        </p:nvCxnSpPr>
        <p:spPr>
          <a:xfrm>
            <a:off x="4812031" y="3326130"/>
            <a:ext cx="0" cy="195453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4" idx="4"/>
            <a:endCxn id="13" idx="2"/>
          </p:cNvCxnSpPr>
          <p:nvPr/>
        </p:nvCxnSpPr>
        <p:spPr>
          <a:xfrm flipH="1">
            <a:off x="5372101" y="3352800"/>
            <a:ext cx="373380" cy="174117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4"/>
            <a:endCxn id="10" idx="6"/>
          </p:cNvCxnSpPr>
          <p:nvPr/>
        </p:nvCxnSpPr>
        <p:spPr>
          <a:xfrm flipH="1">
            <a:off x="5532120" y="3352800"/>
            <a:ext cx="213360" cy="227457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4" idx="4"/>
            <a:endCxn id="14" idx="6"/>
          </p:cNvCxnSpPr>
          <p:nvPr/>
        </p:nvCxnSpPr>
        <p:spPr>
          <a:xfrm>
            <a:off x="5745481" y="3352800"/>
            <a:ext cx="586740" cy="174117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4"/>
            <a:endCxn id="11" idx="1"/>
          </p:cNvCxnSpPr>
          <p:nvPr/>
        </p:nvCxnSpPr>
        <p:spPr>
          <a:xfrm>
            <a:off x="5745480" y="3352800"/>
            <a:ext cx="450155" cy="2217994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12" idx="0"/>
          </p:cNvCxnSpPr>
          <p:nvPr/>
        </p:nvCxnSpPr>
        <p:spPr>
          <a:xfrm>
            <a:off x="6678931" y="3326130"/>
            <a:ext cx="160020" cy="195453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4"/>
            <a:endCxn id="12" idx="0"/>
          </p:cNvCxnSpPr>
          <p:nvPr/>
        </p:nvCxnSpPr>
        <p:spPr>
          <a:xfrm flipH="1">
            <a:off x="6838951" y="3326130"/>
            <a:ext cx="213360" cy="195453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502443" y="2918460"/>
            <a:ext cx="955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Myriad Pro Light" pitchFamily="34" charset="0"/>
              </a:rPr>
              <a:t>Virtual Network</a:t>
            </a:r>
            <a:endParaRPr lang="en-US" sz="1400" i="1" dirty="0">
              <a:latin typeface="Myriad Pro Light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43801" y="5052061"/>
            <a:ext cx="955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Myriad Pro Light" pitchFamily="34" charset="0"/>
              </a:rPr>
              <a:t>Physical Network</a:t>
            </a:r>
            <a:endParaRPr lang="en-US" sz="1400" i="1" dirty="0">
              <a:latin typeface="Myriad Pro Light" pitchFamily="34" charset="0"/>
            </a:endParaRPr>
          </a:p>
        </p:txBody>
      </p:sp>
      <p:pic>
        <p:nvPicPr>
          <p:cNvPr id="43" name="Picture 2" descr="C:\Users\Xitao Wen\Dropbox\NFVAtt\fig\Network-Virtual-Machine-2-icon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33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7682024" y="4201180"/>
            <a:ext cx="1062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Myriad Pro Light" pitchFamily="34" charset="0"/>
              </a:rPr>
              <a:t>Monitoring</a:t>
            </a:r>
          </a:p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Myriad Pro Light" pitchFamily="34" charset="0"/>
              </a:rPr>
              <a:t>Module</a:t>
            </a:r>
            <a:endParaRPr lang="en-US" sz="1400" dirty="0">
              <a:solidFill>
                <a:schemeClr val="accent2">
                  <a:lumMod val="7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257800" y="2438400"/>
            <a:ext cx="1600200" cy="30480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5" idx="6"/>
            <a:endCxn id="43" idx="1"/>
          </p:cNvCxnSpPr>
          <p:nvPr/>
        </p:nvCxnSpPr>
        <p:spPr>
          <a:xfrm>
            <a:off x="6858000" y="2590800"/>
            <a:ext cx="1143000" cy="13716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572000" y="4191000"/>
            <a:ext cx="2514600" cy="30480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>
            <a:stCxn id="51" idx="6"/>
            <a:endCxn id="43" idx="1"/>
          </p:cNvCxnSpPr>
          <p:nvPr/>
        </p:nvCxnSpPr>
        <p:spPr>
          <a:xfrm flipV="1">
            <a:off x="7086600" y="3962400"/>
            <a:ext cx="914400" cy="3810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600200"/>
            <a:ext cx="586740" cy="586740"/>
          </a:xfrm>
          <a:prstGeom prst="rect">
            <a:avLst/>
          </a:prstGeom>
        </p:spPr>
      </p:pic>
      <p:cxnSp>
        <p:nvCxnSpPr>
          <p:cNvPr id="56" name="Straight Connector 55"/>
          <p:cNvCxnSpPr>
            <a:stCxn id="55" idx="2"/>
            <a:endCxn id="23" idx="0"/>
          </p:cNvCxnSpPr>
          <p:nvPr/>
        </p:nvCxnSpPr>
        <p:spPr>
          <a:xfrm flipH="1">
            <a:off x="4812031" y="2186940"/>
            <a:ext cx="1577340" cy="97917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5" idx="2"/>
            <a:endCxn id="24" idx="0"/>
          </p:cNvCxnSpPr>
          <p:nvPr/>
        </p:nvCxnSpPr>
        <p:spPr>
          <a:xfrm flipH="1">
            <a:off x="5745480" y="2186940"/>
            <a:ext cx="643891" cy="95250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5" idx="2"/>
            <a:endCxn id="25" idx="0"/>
          </p:cNvCxnSpPr>
          <p:nvPr/>
        </p:nvCxnSpPr>
        <p:spPr>
          <a:xfrm>
            <a:off x="6389371" y="2186940"/>
            <a:ext cx="289560" cy="97917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5" idx="2"/>
            <a:endCxn id="26" idx="0"/>
          </p:cNvCxnSpPr>
          <p:nvPr/>
        </p:nvCxnSpPr>
        <p:spPr>
          <a:xfrm>
            <a:off x="6389371" y="2186940"/>
            <a:ext cx="662940" cy="97917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386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Virtual/physical Mapping Inference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u="sng" dirty="0" smtClean="0">
                <a:latin typeface="Swis721 BT" panose="020B0504020202020204" pitchFamily="34" charset="0"/>
              </a:rPr>
              <a:t>Black-box Approach: </a:t>
            </a:r>
            <a:r>
              <a:rPr lang="en-US" sz="2000" dirty="0">
                <a:latin typeface="Swis721 BT" panose="020B0504020202020204" pitchFamily="34" charset="0"/>
              </a:rPr>
              <a:t>T</a:t>
            </a:r>
            <a:r>
              <a:rPr lang="en-US" sz="2000" dirty="0" smtClean="0">
                <a:latin typeface="Swis721 BT" panose="020B0504020202020204" pitchFamily="34" charset="0"/>
              </a:rPr>
              <a:t>reat virtualization layer as a black-box and infer the mapping by observing the I/O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Strength: easy deployment</a:t>
            </a:r>
            <a:r>
              <a:rPr lang="en-US" sz="1600" dirty="0">
                <a:latin typeface="Swis721 BT" panose="020B0504020202020204" pitchFamily="34" charset="0"/>
              </a:rPr>
              <a:t> </a:t>
            </a:r>
            <a:r>
              <a:rPr lang="en-US" sz="1600" dirty="0" smtClean="0">
                <a:latin typeface="Swis721 BT" panose="020B0504020202020204" pitchFamily="34" charset="0"/>
              </a:rPr>
              <a:t>and neutral results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Can be a very difficult problem…I’m looking into it at this moment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Challenges: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Universality of model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Inference accuracy and completeness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Computationally expensive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Technical barriers, such as the difficulty to understand I/O traffic of a certain virtualization mechanism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One related work[10]: 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It models mapping inference into an optimization problem and gives optimal solution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This model characterizes entity mapping (e.g., switch mapping) but not other complex mappings, such as address space mapping</a:t>
            </a:r>
            <a:endParaRPr lang="en-US" sz="1800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46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Virtual/physical Mapping Inference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u="sng" dirty="0" smtClean="0">
                <a:latin typeface="Swis721 BT" panose="020B0504020202020204" pitchFamily="34" charset="0"/>
              </a:rPr>
              <a:t>White-box Approach: </a:t>
            </a:r>
            <a:r>
              <a:rPr lang="en-US" sz="2400" dirty="0" smtClean="0">
                <a:latin typeface="Swis721 BT" panose="020B0504020202020204" pitchFamily="34" charset="0"/>
              </a:rPr>
              <a:t>Instrument virtualization layer and obtain the virtual/physical mapping</a:t>
            </a:r>
            <a:r>
              <a:rPr lang="en-US" sz="2400" dirty="0">
                <a:latin typeface="Swis721 BT" panose="020B0504020202020204" pitchFamily="34" charset="0"/>
              </a:rPr>
              <a:t> from internal </a:t>
            </a:r>
            <a:endParaRPr lang="en-US" sz="2400" dirty="0" smtClean="0">
              <a:latin typeface="Swis721 BT" panose="020B0504020202020204" pitchFamily="34" charset="0"/>
            </a:endParaRPr>
          </a:p>
          <a:p>
            <a:r>
              <a:rPr lang="en-US" sz="2400" dirty="0" smtClean="0">
                <a:latin typeface="Swis721 BT" panose="020B0504020202020204" pitchFamily="34" charset="0"/>
              </a:rPr>
              <a:t>Strength: 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Scalable. The inference is computationally inexpensive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Accurate and complete inference results</a:t>
            </a:r>
          </a:p>
          <a:p>
            <a:r>
              <a:rPr lang="en-US" sz="2400" dirty="0" smtClean="0">
                <a:latin typeface="Swis721 BT" panose="020B0504020202020204" pitchFamily="34" charset="0"/>
              </a:rPr>
              <a:t>Challenges:</a:t>
            </a:r>
          </a:p>
          <a:p>
            <a:pPr lvl="1"/>
            <a:r>
              <a:rPr lang="en-US" sz="2000" dirty="0" smtClean="0">
                <a:latin typeface="Swis721 BT" panose="020B0504020202020204" pitchFamily="34" charset="0"/>
              </a:rPr>
              <a:t>Instrumenting a virtualization platform may not be always possible</a:t>
            </a:r>
          </a:p>
          <a:p>
            <a:pPr lvl="1"/>
            <a:r>
              <a:rPr lang="en-US" sz="2000" dirty="0" smtClean="0">
                <a:latin typeface="Swis721 BT" panose="020B0504020202020204" pitchFamily="34" charset="0"/>
              </a:rPr>
              <a:t>Different virtualization mechanisms require different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98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Swis721 BlkCn BT" panose="020B0806030502040204" pitchFamily="34" charset="0"/>
              </a:rPr>
              <a:t>Policy Equivalence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 smtClean="0">
                <a:latin typeface="Swis721 BT" panose="020B0504020202020204" pitchFamily="34" charset="0"/>
              </a:rPr>
              <a:t>Approach: </a:t>
            </a:r>
            <a:r>
              <a:rPr lang="en-US" sz="2000" dirty="0" smtClean="0">
                <a:latin typeface="Swis721 BT" panose="020B0504020202020204" pitchFamily="34" charset="0"/>
              </a:rPr>
              <a:t>Reverse policy transformation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Given virtual/physical mapping, how to </a:t>
            </a:r>
            <a:r>
              <a:rPr lang="en-US" sz="1800" dirty="0">
                <a:latin typeface="Swis721 BT" panose="020B0504020202020204" pitchFamily="34" charset="0"/>
              </a:rPr>
              <a:t>translate physical </a:t>
            </a:r>
            <a:r>
              <a:rPr lang="en-US" sz="1800" dirty="0" smtClean="0">
                <a:latin typeface="Swis721 BT" panose="020B0504020202020204" pitchFamily="34" charset="0"/>
              </a:rPr>
              <a:t>policies back to the tenant view?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After policy transformation, header space analysis can be used to determine the policy equivalence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Challenges: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Straight-forward translation may not be unique</a:t>
            </a:r>
          </a:p>
          <a:p>
            <a:pPr lvl="2"/>
            <a:r>
              <a:rPr lang="en-US" sz="1600" dirty="0" smtClean="0">
                <a:latin typeface="Swis721 BT" panose="020B0504020202020204" pitchFamily="34" charset="0"/>
              </a:rPr>
              <a:t>E.g., many-to-one mapping, overlapping rules, etc.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Privacy concerns: it may expose internal network privacy or other tenants’ policies</a:t>
            </a:r>
          </a:p>
          <a:p>
            <a:endParaRPr lang="en-US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46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Existing Work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>
                <a:latin typeface="Swis721 BT" panose="020B0504020202020204" pitchFamily="34" charset="0"/>
              </a:rPr>
              <a:t>Towards Correct Network Virtualization [1]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Defines forwarding state consistency in one-to-many mapping virtual networks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Does not mention how to detect or enforce such consistency</a:t>
            </a:r>
          </a:p>
          <a:p>
            <a:r>
              <a:rPr lang="en-US" sz="2000" i="1" dirty="0" smtClean="0">
                <a:latin typeface="Swis721 BT" panose="020B0504020202020204" pitchFamily="34" charset="0"/>
              </a:rPr>
              <a:t>Enforcing Generalized Consistency Properties in Software-Defined Networks [9]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Provides consistent update schedule for multiple switch update scenario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Greedily search for feasible schedules satisfying customized invariance constraints</a:t>
            </a:r>
          </a:p>
          <a:p>
            <a:pPr lvl="1"/>
            <a:r>
              <a:rPr lang="en-US" sz="1800" dirty="0" smtClean="0">
                <a:latin typeface="Swis721 BT" panose="020B0504020202020204" pitchFamily="34" charset="0"/>
              </a:rPr>
              <a:t>Does not address data-plane misbehavior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Reference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[1] </a:t>
            </a:r>
            <a:r>
              <a:rPr lang="en-US" sz="1600" dirty="0" err="1" smtClean="0">
                <a:latin typeface="Swis721 BT" panose="020B0504020202020204" pitchFamily="34" charset="0"/>
              </a:rPr>
              <a:t>Soudeh</a:t>
            </a:r>
            <a:r>
              <a:rPr lang="en-US" sz="1600" dirty="0" smtClean="0">
                <a:latin typeface="Swis721 BT" panose="020B0504020202020204" pitchFamily="34" charset="0"/>
              </a:rPr>
              <a:t> </a:t>
            </a:r>
            <a:r>
              <a:rPr lang="en-US" sz="1600" dirty="0" err="1" smtClean="0">
                <a:latin typeface="Swis721 BT" panose="020B0504020202020204" pitchFamily="34" charset="0"/>
              </a:rPr>
              <a:t>Ghorbani</a:t>
            </a:r>
            <a:r>
              <a:rPr lang="en-US" sz="1600" dirty="0" smtClean="0">
                <a:latin typeface="Swis721 BT" panose="020B0504020202020204" pitchFamily="34" charset="0"/>
              </a:rPr>
              <a:t> and Brighten Godfrey, </a:t>
            </a:r>
            <a:r>
              <a:rPr lang="en-US" sz="1600" i="1" dirty="0" smtClean="0">
                <a:latin typeface="Swis721 BT" panose="020B0504020202020204" pitchFamily="34" charset="0"/>
              </a:rPr>
              <a:t>Towards Correct Network Virtualization</a:t>
            </a:r>
            <a:r>
              <a:rPr lang="en-US" sz="1600" dirty="0" smtClean="0">
                <a:latin typeface="Swis721 BT" panose="020B0504020202020204" pitchFamily="34" charset="0"/>
              </a:rPr>
              <a:t>, HotSDN’14.</a:t>
            </a:r>
          </a:p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[2] https://www.geni.net/</a:t>
            </a:r>
          </a:p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[3] https://www.planet-lab.org/</a:t>
            </a:r>
          </a:p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[4] </a:t>
            </a:r>
            <a:r>
              <a:rPr lang="en-US" sz="1600" dirty="0" err="1" smtClean="0">
                <a:latin typeface="Swis721 BT" panose="020B0504020202020204" pitchFamily="34" charset="0"/>
              </a:rPr>
              <a:t>Teemu</a:t>
            </a:r>
            <a:r>
              <a:rPr lang="en-US" sz="1600" dirty="0" smtClean="0">
                <a:latin typeface="Swis721 BT" panose="020B0504020202020204" pitchFamily="34" charset="0"/>
              </a:rPr>
              <a:t> </a:t>
            </a:r>
            <a:r>
              <a:rPr lang="en-US" sz="1600" dirty="0" err="1" smtClean="0">
                <a:latin typeface="Swis721 BT" panose="020B0504020202020204" pitchFamily="34" charset="0"/>
              </a:rPr>
              <a:t>Koponen</a:t>
            </a:r>
            <a:r>
              <a:rPr lang="en-US" sz="1600" dirty="0" smtClean="0">
                <a:latin typeface="Swis721 BT" panose="020B0504020202020204" pitchFamily="34" charset="0"/>
              </a:rPr>
              <a:t>, et al. </a:t>
            </a:r>
            <a:r>
              <a:rPr lang="en-US" sz="1600" i="1" dirty="0" smtClean="0">
                <a:latin typeface="Swis721 BT" panose="020B0504020202020204" pitchFamily="34" charset="0"/>
              </a:rPr>
              <a:t>Network Virtualization in Multi-tenant Datacenters</a:t>
            </a:r>
            <a:r>
              <a:rPr lang="en-US" sz="1600" dirty="0" smtClean="0">
                <a:latin typeface="Swis721 BT" panose="020B0504020202020204" pitchFamily="34" charset="0"/>
              </a:rPr>
              <a:t>. NSDI’14.</a:t>
            </a:r>
          </a:p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[5] Rob Sherwood, et al. </a:t>
            </a:r>
            <a:r>
              <a:rPr lang="en-US" sz="1600" i="1" dirty="0" err="1" smtClean="0">
                <a:latin typeface="Swis721 BT" panose="020B0504020202020204" pitchFamily="34" charset="0"/>
              </a:rPr>
              <a:t>Flowvisor</a:t>
            </a:r>
            <a:r>
              <a:rPr lang="en-US" sz="1600" i="1" dirty="0" smtClean="0">
                <a:latin typeface="Swis721 BT" panose="020B0504020202020204" pitchFamily="34" charset="0"/>
              </a:rPr>
              <a:t>: A network virtualization layer</a:t>
            </a:r>
            <a:r>
              <a:rPr lang="en-US" sz="1600" dirty="0" smtClean="0">
                <a:latin typeface="Swis721 BT" panose="020B0504020202020204" pitchFamily="34" charset="0"/>
              </a:rPr>
              <a:t>. OpenFlow Switch Consortium, </a:t>
            </a:r>
            <a:r>
              <a:rPr lang="en-US" sz="1600" dirty="0" err="1" smtClean="0">
                <a:latin typeface="Swis721 BT" panose="020B0504020202020204" pitchFamily="34" charset="0"/>
              </a:rPr>
              <a:t>Techical</a:t>
            </a:r>
            <a:r>
              <a:rPr lang="en-US" sz="1600" dirty="0" smtClean="0">
                <a:latin typeface="Swis721 BT" panose="020B0504020202020204" pitchFamily="34" charset="0"/>
              </a:rPr>
              <a:t> Report.</a:t>
            </a:r>
          </a:p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[6] Al-</a:t>
            </a:r>
            <a:r>
              <a:rPr lang="en-US" sz="1600" dirty="0" err="1" smtClean="0">
                <a:latin typeface="Swis721 BT" panose="020B0504020202020204" pitchFamily="34" charset="0"/>
              </a:rPr>
              <a:t>Shabibi</a:t>
            </a:r>
            <a:r>
              <a:rPr lang="en-US" sz="1600" dirty="0" smtClean="0">
                <a:latin typeface="Swis721 BT" panose="020B0504020202020204" pitchFamily="34" charset="0"/>
              </a:rPr>
              <a:t>, Ali, et al. </a:t>
            </a:r>
            <a:r>
              <a:rPr lang="en-US" sz="1600" i="1" dirty="0" err="1" smtClean="0">
                <a:latin typeface="Swis721 BT" panose="020B0504020202020204" pitchFamily="34" charset="0"/>
              </a:rPr>
              <a:t>OpenVirteX</a:t>
            </a:r>
            <a:r>
              <a:rPr lang="en-US" sz="1600" i="1" dirty="0" smtClean="0">
                <a:latin typeface="Swis721 BT" panose="020B0504020202020204" pitchFamily="34" charset="0"/>
              </a:rPr>
              <a:t>: A network hypervisor</a:t>
            </a:r>
            <a:r>
              <a:rPr lang="en-US" sz="1600" dirty="0" smtClean="0">
                <a:latin typeface="Swis721 BT" panose="020B0504020202020204" pitchFamily="34" charset="0"/>
              </a:rPr>
              <a:t>. Open Networking Summit 2014.</a:t>
            </a:r>
          </a:p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[7] Monsanto, Christopher, et al. "Composing Software Defined Networks." NSDI’13.</a:t>
            </a:r>
          </a:p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[8] </a:t>
            </a:r>
            <a:r>
              <a:rPr lang="en-US" sz="1600" dirty="0" err="1" smtClean="0">
                <a:latin typeface="Swis721 BT" panose="020B0504020202020204" pitchFamily="34" charset="0"/>
              </a:rPr>
              <a:t>Jin</a:t>
            </a:r>
            <a:r>
              <a:rPr lang="en-US" sz="1600" dirty="0" smtClean="0">
                <a:latin typeface="Swis721 BT" panose="020B0504020202020204" pitchFamily="34" charset="0"/>
              </a:rPr>
              <a:t>, Xin, et al. "</a:t>
            </a:r>
            <a:r>
              <a:rPr lang="en-US" sz="1600" dirty="0" err="1" smtClean="0">
                <a:latin typeface="Swis721 BT" panose="020B0504020202020204" pitchFamily="34" charset="0"/>
              </a:rPr>
              <a:t>CoVisor</a:t>
            </a:r>
            <a:r>
              <a:rPr lang="en-US" sz="1600" dirty="0" smtClean="0">
                <a:latin typeface="Swis721 BT" panose="020B0504020202020204" pitchFamily="34" charset="0"/>
              </a:rPr>
              <a:t>: A Compositional Hypervisor for Software-Defined Networks." NSDI’15</a:t>
            </a:r>
          </a:p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[9] </a:t>
            </a:r>
            <a:r>
              <a:rPr lang="en-US" sz="1600" dirty="0" err="1" smtClean="0">
                <a:latin typeface="Swis721 BT" panose="020B0504020202020204" pitchFamily="34" charset="0"/>
              </a:rPr>
              <a:t>Wenxuan</a:t>
            </a:r>
            <a:r>
              <a:rPr lang="en-US" sz="1600" dirty="0" smtClean="0">
                <a:latin typeface="Swis721 BT" panose="020B0504020202020204" pitchFamily="34" charset="0"/>
              </a:rPr>
              <a:t> Zhou, et al. </a:t>
            </a:r>
            <a:r>
              <a:rPr lang="en-US" sz="1600" i="1" dirty="0" smtClean="0">
                <a:latin typeface="Swis721 BT" panose="020B0504020202020204" pitchFamily="34" charset="0"/>
              </a:rPr>
              <a:t>Enforcing Generalized Consistency Properties in Software-Defined Networks. </a:t>
            </a:r>
            <a:r>
              <a:rPr lang="en-US" sz="1600" dirty="0" smtClean="0">
                <a:latin typeface="Swis721 BT" panose="020B0504020202020204" pitchFamily="34" charset="0"/>
              </a:rPr>
              <a:t>NSDI’15</a:t>
            </a:r>
            <a:r>
              <a:rPr lang="en-US" sz="1600" i="1" dirty="0" smtClean="0">
                <a:latin typeface="Swis721 BT" panose="020B05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Swis721 BT" panose="020B0504020202020204" pitchFamily="34" charset="0"/>
              </a:rPr>
              <a:t>[10]Yang </a:t>
            </a:r>
            <a:r>
              <a:rPr lang="en-US" sz="1600" dirty="0">
                <a:latin typeface="Swis721 BT" panose="020B0504020202020204" pitchFamily="34" charset="0"/>
              </a:rPr>
              <a:t>Song, et al. Virtual-to-Physical Mapping Inference in Virtualized Cloud Environments, </a:t>
            </a:r>
            <a:r>
              <a:rPr lang="en-US" sz="1600" dirty="0" smtClean="0">
                <a:latin typeface="Swis721 BT" panose="020B0504020202020204" pitchFamily="34" charset="0"/>
              </a:rPr>
              <a:t>IC2E’14</a:t>
            </a:r>
            <a:endParaRPr lang="en-US" sz="1600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28</a:t>
            </a:fld>
            <a:endParaRPr lang="en-US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76400"/>
            <a:ext cx="586740" cy="5867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38401" y="2811780"/>
            <a:ext cx="1524000" cy="853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1" y="4351020"/>
            <a:ext cx="1524000" cy="90678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29842" y="4724400"/>
            <a:ext cx="9144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2" y="4991100"/>
            <a:ext cx="9144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52802" y="4991100"/>
            <a:ext cx="9144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88082" y="4724400"/>
            <a:ext cx="9144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2" y="4457700"/>
            <a:ext cx="9144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52802" y="4457700"/>
            <a:ext cx="9144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7"/>
            <a:endCxn id="12" idx="3"/>
          </p:cNvCxnSpPr>
          <p:nvPr/>
        </p:nvCxnSpPr>
        <p:spPr>
          <a:xfrm flipV="1">
            <a:off x="2607890" y="4594286"/>
            <a:ext cx="301102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6"/>
            <a:endCxn id="13" idx="2"/>
          </p:cNvCxnSpPr>
          <p:nvPr/>
        </p:nvCxnSpPr>
        <p:spPr>
          <a:xfrm>
            <a:off x="2987041" y="4537710"/>
            <a:ext cx="365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5"/>
            <a:endCxn id="11" idx="1"/>
          </p:cNvCxnSpPr>
          <p:nvPr/>
        </p:nvCxnSpPr>
        <p:spPr>
          <a:xfrm>
            <a:off x="3430850" y="4594286"/>
            <a:ext cx="270622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5"/>
            <a:endCxn id="9" idx="1"/>
          </p:cNvCxnSpPr>
          <p:nvPr/>
        </p:nvCxnSpPr>
        <p:spPr>
          <a:xfrm>
            <a:off x="2607890" y="4860986"/>
            <a:ext cx="301102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6"/>
            <a:endCxn id="10" idx="2"/>
          </p:cNvCxnSpPr>
          <p:nvPr/>
        </p:nvCxnSpPr>
        <p:spPr>
          <a:xfrm>
            <a:off x="2987041" y="5071110"/>
            <a:ext cx="365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7"/>
            <a:endCxn id="11" idx="3"/>
          </p:cNvCxnSpPr>
          <p:nvPr/>
        </p:nvCxnSpPr>
        <p:spPr>
          <a:xfrm flipV="1">
            <a:off x="3430850" y="4860986"/>
            <a:ext cx="270622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5"/>
            <a:endCxn id="10" idx="1"/>
          </p:cNvCxnSpPr>
          <p:nvPr/>
        </p:nvCxnSpPr>
        <p:spPr>
          <a:xfrm>
            <a:off x="2973650" y="4594286"/>
            <a:ext cx="392542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7"/>
            <a:endCxn id="13" idx="3"/>
          </p:cNvCxnSpPr>
          <p:nvPr/>
        </p:nvCxnSpPr>
        <p:spPr>
          <a:xfrm flipV="1">
            <a:off x="2973650" y="4594286"/>
            <a:ext cx="392542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529842" y="3158490"/>
            <a:ext cx="9144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48001" y="3131820"/>
            <a:ext cx="121920" cy="21336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96642" y="3158490"/>
            <a:ext cx="9144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810002" y="3158490"/>
            <a:ext cx="9144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2" idx="6"/>
            <a:endCxn id="23" idx="2"/>
          </p:cNvCxnSpPr>
          <p:nvPr/>
        </p:nvCxnSpPr>
        <p:spPr>
          <a:xfrm>
            <a:off x="2621281" y="3238500"/>
            <a:ext cx="42672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  <a:endCxn id="24" idx="2"/>
          </p:cNvCxnSpPr>
          <p:nvPr/>
        </p:nvCxnSpPr>
        <p:spPr>
          <a:xfrm>
            <a:off x="3169921" y="3238500"/>
            <a:ext cx="42672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6"/>
            <a:endCxn id="25" idx="2"/>
          </p:cNvCxnSpPr>
          <p:nvPr/>
        </p:nvCxnSpPr>
        <p:spPr>
          <a:xfrm>
            <a:off x="3688081" y="3238500"/>
            <a:ext cx="12192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2" idx="4"/>
            <a:endCxn id="8" idx="0"/>
          </p:cNvCxnSpPr>
          <p:nvPr/>
        </p:nvCxnSpPr>
        <p:spPr>
          <a:xfrm>
            <a:off x="2575562" y="3318510"/>
            <a:ext cx="0" cy="140589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4"/>
            <a:endCxn id="12" idx="0"/>
          </p:cNvCxnSpPr>
          <p:nvPr/>
        </p:nvCxnSpPr>
        <p:spPr>
          <a:xfrm flipH="1">
            <a:off x="2941322" y="3345180"/>
            <a:ext cx="167639" cy="111252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4"/>
            <a:endCxn id="9" idx="0"/>
          </p:cNvCxnSpPr>
          <p:nvPr/>
        </p:nvCxnSpPr>
        <p:spPr>
          <a:xfrm flipH="1">
            <a:off x="2941322" y="3345180"/>
            <a:ext cx="167639" cy="164592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4"/>
            <a:endCxn id="13" idx="1"/>
          </p:cNvCxnSpPr>
          <p:nvPr/>
        </p:nvCxnSpPr>
        <p:spPr>
          <a:xfrm>
            <a:off x="3108961" y="3345180"/>
            <a:ext cx="257232" cy="1135954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3" idx="4"/>
            <a:endCxn id="10" idx="1"/>
          </p:cNvCxnSpPr>
          <p:nvPr/>
        </p:nvCxnSpPr>
        <p:spPr>
          <a:xfrm>
            <a:off x="3108961" y="3345180"/>
            <a:ext cx="257232" cy="1669354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4"/>
            <a:endCxn id="11" idx="0"/>
          </p:cNvCxnSpPr>
          <p:nvPr/>
        </p:nvCxnSpPr>
        <p:spPr>
          <a:xfrm>
            <a:off x="3642362" y="3318510"/>
            <a:ext cx="91440" cy="140589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11" idx="0"/>
          </p:cNvCxnSpPr>
          <p:nvPr/>
        </p:nvCxnSpPr>
        <p:spPr>
          <a:xfrm flipH="1">
            <a:off x="3733802" y="3318510"/>
            <a:ext cx="121920" cy="140589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7" idx="2"/>
            <a:endCxn id="22" idx="0"/>
          </p:cNvCxnSpPr>
          <p:nvPr/>
        </p:nvCxnSpPr>
        <p:spPr>
          <a:xfrm flipH="1">
            <a:off x="2575562" y="2263140"/>
            <a:ext cx="1451608" cy="89535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2"/>
            <a:endCxn id="23" idx="0"/>
          </p:cNvCxnSpPr>
          <p:nvPr/>
        </p:nvCxnSpPr>
        <p:spPr>
          <a:xfrm flipH="1">
            <a:off x="3108961" y="2263140"/>
            <a:ext cx="918209" cy="86868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2"/>
            <a:endCxn id="24" idx="0"/>
          </p:cNvCxnSpPr>
          <p:nvPr/>
        </p:nvCxnSpPr>
        <p:spPr>
          <a:xfrm flipH="1">
            <a:off x="3642362" y="2263140"/>
            <a:ext cx="384808" cy="89535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2"/>
            <a:endCxn id="25" idx="0"/>
          </p:cNvCxnSpPr>
          <p:nvPr/>
        </p:nvCxnSpPr>
        <p:spPr>
          <a:xfrm flipH="1">
            <a:off x="3855722" y="2263140"/>
            <a:ext cx="171448" cy="895350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48000" y="1828800"/>
            <a:ext cx="757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1"/>
                </a:solidFill>
                <a:latin typeface="Swis721 BlkCn BT" panose="020B0806030502040204" pitchFamily="34" charset="0"/>
              </a:rPr>
              <a:t>Tenant</a:t>
            </a:r>
            <a:endParaRPr lang="en-US" sz="1600" dirty="0">
              <a:solidFill>
                <a:schemeClr val="accent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1641902"/>
            <a:ext cx="1295400" cy="4154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rgbClr val="002060"/>
                </a:solidFill>
                <a:latin typeface="Myriad Pro Light" pitchFamily="34" charset="0"/>
              </a:rPr>
              <a:t>2. Tenant provides properties to verify</a:t>
            </a:r>
            <a:endParaRPr lang="en-US" sz="1050" i="1" dirty="0">
              <a:solidFill>
                <a:srgbClr val="002060"/>
              </a:solidFill>
              <a:latin typeface="Myriad Pro Light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67400" y="2133600"/>
            <a:ext cx="884024" cy="523220"/>
          </a:xfrm>
          <a:prstGeom prst="rect">
            <a:avLst/>
          </a:prstGeom>
          <a:noFill/>
          <a:ln w="28575" cap="sq">
            <a:solidFill>
              <a:schemeClr val="accent2">
                <a:lumMod val="75000"/>
              </a:schemeClr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Tenant</a:t>
            </a:r>
          </a:p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Properties</a:t>
            </a:r>
            <a:endParaRPr lang="en-US" sz="1400" dirty="0">
              <a:latin typeface="Swis721 Cn BT" panose="020B050602020203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343400" y="2971800"/>
            <a:ext cx="6858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accent4">
                    <a:lumMod val="50000"/>
                  </a:schemeClr>
                </a:solidFill>
                <a:latin typeface="Swis721 Cn BT" panose="020B0506020202030204" pitchFamily="34" charset="0"/>
              </a:rPr>
              <a:t>Virt’n</a:t>
            </a:r>
            <a:endParaRPr lang="en-US" sz="1200" dirty="0">
              <a:solidFill>
                <a:schemeClr val="accent4">
                  <a:lumMod val="50000"/>
                </a:schemeClr>
              </a:solidFill>
              <a:latin typeface="Swis721 Cn BT" panose="020B0506020202030204" pitchFamily="34" charset="0"/>
            </a:endParaRPr>
          </a:p>
          <a:p>
            <a:pPr algn="ctr"/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Swis721 Cn BT" panose="020B0506020202030204" pitchFamily="34" charset="0"/>
              </a:rPr>
              <a:t>Monitor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4343400" y="4419600"/>
            <a:ext cx="685800" cy="533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Swis721 Cn BT" panose="020B0506020202030204" pitchFamily="34" charset="0"/>
              </a:rPr>
              <a:t>DP</a:t>
            </a:r>
            <a:endParaRPr lang="en-US" sz="1200" dirty="0">
              <a:solidFill>
                <a:schemeClr val="accent4">
                  <a:lumMod val="50000"/>
                </a:schemeClr>
              </a:solidFill>
              <a:latin typeface="Swis721 Cn BT" panose="020B0506020202030204" pitchFamily="34" charset="0"/>
            </a:endParaRPr>
          </a:p>
          <a:p>
            <a:pPr algn="ctr"/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Swis721 Cn BT" panose="020B0506020202030204" pitchFamily="34" charset="0"/>
              </a:rPr>
              <a:t>Monitor</a:t>
            </a:r>
          </a:p>
        </p:txBody>
      </p:sp>
      <p:sp>
        <p:nvSpPr>
          <p:cNvPr id="71" name="Oval 70"/>
          <p:cNvSpPr/>
          <p:nvPr/>
        </p:nvSpPr>
        <p:spPr>
          <a:xfrm>
            <a:off x="3200400" y="2590800"/>
            <a:ext cx="838200" cy="152400"/>
          </a:xfrm>
          <a:prstGeom prst="ellipse">
            <a:avLst/>
          </a:prstGeom>
          <a:noFill/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stCxn id="71" idx="6"/>
            <a:endCxn id="65" idx="1"/>
          </p:cNvCxnSpPr>
          <p:nvPr/>
        </p:nvCxnSpPr>
        <p:spPr>
          <a:xfrm>
            <a:off x="4038600" y="2667000"/>
            <a:ext cx="304800" cy="57150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438400" y="3810000"/>
            <a:ext cx="1447800" cy="152400"/>
          </a:xfrm>
          <a:prstGeom prst="ellipse">
            <a:avLst/>
          </a:prstGeom>
          <a:noFill/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73" idx="6"/>
            <a:endCxn id="65" idx="1"/>
          </p:cNvCxnSpPr>
          <p:nvPr/>
        </p:nvCxnSpPr>
        <p:spPr>
          <a:xfrm flipV="1">
            <a:off x="3886200" y="3238500"/>
            <a:ext cx="457200" cy="64770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1" idx="6"/>
            <a:endCxn id="70" idx="1"/>
          </p:cNvCxnSpPr>
          <p:nvPr/>
        </p:nvCxnSpPr>
        <p:spPr>
          <a:xfrm flipV="1">
            <a:off x="3779522" y="4686300"/>
            <a:ext cx="563878" cy="11811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3" idx="6"/>
            <a:endCxn id="70" idx="1"/>
          </p:cNvCxnSpPr>
          <p:nvPr/>
        </p:nvCxnSpPr>
        <p:spPr>
          <a:xfrm>
            <a:off x="3444242" y="4537710"/>
            <a:ext cx="899158" cy="14859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0" idx="7"/>
            <a:endCxn id="70" idx="1"/>
          </p:cNvCxnSpPr>
          <p:nvPr/>
        </p:nvCxnSpPr>
        <p:spPr>
          <a:xfrm flipV="1">
            <a:off x="3430851" y="4686300"/>
            <a:ext cx="912549" cy="328234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2" idx="6"/>
            <a:endCxn id="70" idx="1"/>
          </p:cNvCxnSpPr>
          <p:nvPr/>
        </p:nvCxnSpPr>
        <p:spPr>
          <a:xfrm>
            <a:off x="2987042" y="4537710"/>
            <a:ext cx="1356358" cy="14859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" idx="6"/>
            <a:endCxn id="70" idx="1"/>
          </p:cNvCxnSpPr>
          <p:nvPr/>
        </p:nvCxnSpPr>
        <p:spPr>
          <a:xfrm flipV="1">
            <a:off x="2987042" y="4686300"/>
            <a:ext cx="1356358" cy="38481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" idx="6"/>
            <a:endCxn id="70" idx="1"/>
          </p:cNvCxnSpPr>
          <p:nvPr/>
        </p:nvCxnSpPr>
        <p:spPr>
          <a:xfrm flipV="1">
            <a:off x="2621282" y="4686300"/>
            <a:ext cx="1722118" cy="11811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5603975" y="2971800"/>
            <a:ext cx="603049" cy="523220"/>
          </a:xfrm>
          <a:prstGeom prst="rect">
            <a:avLst/>
          </a:prstGeom>
          <a:noFill/>
          <a:ln w="28575" cap="sq">
            <a:solidFill>
              <a:schemeClr val="accent2">
                <a:lumMod val="75000"/>
              </a:schemeClr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tx1"/>
                </a:solidFill>
                <a:latin typeface="Swis721 Cn BT" panose="020B0506020202030204" pitchFamily="34" charset="0"/>
              </a:rPr>
              <a:t>Virt’n</a:t>
            </a:r>
            <a:endParaRPr lang="en-US" sz="1400" dirty="0">
              <a:solidFill>
                <a:schemeClr val="tx1"/>
              </a:solidFill>
              <a:latin typeface="Swis721 Cn BT" panose="020B0506020202030204" pitchFamily="34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wis721 Cn BT" panose="020B0506020202030204" pitchFamily="34" charset="0"/>
              </a:rPr>
              <a:t>Model</a:t>
            </a:r>
          </a:p>
        </p:txBody>
      </p:sp>
      <p:pic>
        <p:nvPicPr>
          <p:cNvPr id="121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TextBox 121"/>
          <p:cNvSpPr txBox="1"/>
          <p:nvPr/>
        </p:nvSpPr>
        <p:spPr>
          <a:xfrm>
            <a:off x="6050176" y="3743980"/>
            <a:ext cx="884024" cy="523220"/>
          </a:xfrm>
          <a:prstGeom prst="rect">
            <a:avLst/>
          </a:prstGeom>
          <a:noFill/>
          <a:ln w="28575" cap="sq">
            <a:solidFill>
              <a:schemeClr val="accent2">
                <a:lumMod val="75000"/>
              </a:schemeClr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Physical</a:t>
            </a:r>
          </a:p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Properties</a:t>
            </a:r>
            <a:endParaRPr lang="en-US" sz="1400" dirty="0">
              <a:latin typeface="Swis721 Cn BT" panose="020B0506020202030204" pitchFamily="34" charset="0"/>
            </a:endParaRPr>
          </a:p>
        </p:txBody>
      </p:sp>
      <p:pic>
        <p:nvPicPr>
          <p:cNvPr id="123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376" y="382018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Rectangle 123"/>
          <p:cNvSpPr/>
          <p:nvPr/>
        </p:nvSpPr>
        <p:spPr>
          <a:xfrm>
            <a:off x="5565875" y="4419600"/>
            <a:ext cx="603049" cy="523220"/>
          </a:xfrm>
          <a:prstGeom prst="rect">
            <a:avLst/>
          </a:prstGeom>
          <a:noFill/>
          <a:ln w="28575" cap="sq">
            <a:solidFill>
              <a:schemeClr val="accent2">
                <a:lumMod val="75000"/>
              </a:schemeClr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Swis721 Cn BT" panose="020B0506020202030204" pitchFamily="34" charset="0"/>
              </a:rPr>
              <a:t>DP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wis721 Cn BT" panose="020B0506020202030204" pitchFamily="34" charset="0"/>
              </a:rPr>
              <a:t>Model</a:t>
            </a:r>
          </a:p>
        </p:txBody>
      </p:sp>
      <p:pic>
        <p:nvPicPr>
          <p:cNvPr id="125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95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8" name="Straight Arrow Connector 127"/>
          <p:cNvCxnSpPr>
            <a:stCxn id="7" idx="3"/>
            <a:endCxn id="121" idx="1"/>
          </p:cNvCxnSpPr>
          <p:nvPr/>
        </p:nvCxnSpPr>
        <p:spPr>
          <a:xfrm>
            <a:off x="4320540" y="1969770"/>
            <a:ext cx="1242060" cy="43053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65" idx="3"/>
            <a:endCxn id="125" idx="1"/>
          </p:cNvCxnSpPr>
          <p:nvPr/>
        </p:nvCxnSpPr>
        <p:spPr>
          <a:xfrm>
            <a:off x="5029200" y="3238500"/>
            <a:ext cx="2286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70" idx="3"/>
            <a:endCxn id="126" idx="1"/>
          </p:cNvCxnSpPr>
          <p:nvPr/>
        </p:nvCxnSpPr>
        <p:spPr>
          <a:xfrm>
            <a:off x="5029200" y="4686300"/>
            <a:ext cx="2286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3" idx="2"/>
            <a:endCxn id="126" idx="0"/>
          </p:cNvCxnSpPr>
          <p:nvPr/>
        </p:nvCxnSpPr>
        <p:spPr>
          <a:xfrm flipH="1">
            <a:off x="5448300" y="4201180"/>
            <a:ext cx="487576" cy="29462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Freeform 146"/>
          <p:cNvSpPr/>
          <p:nvPr/>
        </p:nvSpPr>
        <p:spPr>
          <a:xfrm>
            <a:off x="5756274" y="2574925"/>
            <a:ext cx="873125" cy="1235075"/>
          </a:xfrm>
          <a:custGeom>
            <a:avLst/>
            <a:gdLst>
              <a:gd name="connsiteX0" fmla="*/ 0 w 664416"/>
              <a:gd name="connsiteY0" fmla="*/ 0 h 1235075"/>
              <a:gd name="connsiteX1" fmla="*/ 663575 w 664416"/>
              <a:gd name="connsiteY1" fmla="*/ 504825 h 1235075"/>
              <a:gd name="connsiteX2" fmla="*/ 146050 w 664416"/>
              <a:gd name="connsiteY2" fmla="*/ 1235075 h 12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416" h="1235075">
                <a:moveTo>
                  <a:pt x="0" y="0"/>
                </a:moveTo>
                <a:cubicBezTo>
                  <a:pt x="319616" y="149489"/>
                  <a:pt x="639233" y="298979"/>
                  <a:pt x="663575" y="504825"/>
                </a:cubicBezTo>
                <a:cubicBezTo>
                  <a:pt x="687917" y="710671"/>
                  <a:pt x="176212" y="1141413"/>
                  <a:pt x="146050" y="1235075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4114800" y="3581400"/>
            <a:ext cx="1295400" cy="57708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rgbClr val="002060"/>
                </a:solidFill>
                <a:latin typeface="Myriad Pro Light" pitchFamily="34" charset="0"/>
              </a:rPr>
              <a:t>1(a). </a:t>
            </a:r>
            <a:r>
              <a:rPr lang="en-US" sz="1050" i="1" dirty="0" err="1" smtClean="0">
                <a:solidFill>
                  <a:srgbClr val="002060"/>
                </a:solidFill>
                <a:latin typeface="Myriad Pro Light" pitchFamily="34" charset="0"/>
              </a:rPr>
              <a:t>Virt’n</a:t>
            </a:r>
            <a:r>
              <a:rPr lang="en-US" sz="1050" i="1" dirty="0" smtClean="0">
                <a:solidFill>
                  <a:srgbClr val="002060"/>
                </a:solidFill>
                <a:latin typeface="Myriad Pro Light" pitchFamily="34" charset="0"/>
              </a:rPr>
              <a:t> monitor reconstructs </a:t>
            </a:r>
            <a:r>
              <a:rPr lang="en-US" sz="1050" i="1" dirty="0" err="1" smtClean="0">
                <a:solidFill>
                  <a:srgbClr val="002060"/>
                </a:solidFill>
                <a:latin typeface="Myriad Pro Light" pitchFamily="34" charset="0"/>
              </a:rPr>
              <a:t>virt’n</a:t>
            </a:r>
            <a:r>
              <a:rPr lang="en-US" sz="1050" i="1" dirty="0" smtClean="0">
                <a:solidFill>
                  <a:srgbClr val="002060"/>
                </a:solidFill>
                <a:latin typeface="Myriad Pro Light" pitchFamily="34" charset="0"/>
              </a:rPr>
              <a:t> model</a:t>
            </a:r>
            <a:endParaRPr lang="en-US" sz="1050" i="1" dirty="0">
              <a:solidFill>
                <a:srgbClr val="002060"/>
              </a:solidFill>
              <a:latin typeface="Myriad Pro Light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114800" y="4985519"/>
            <a:ext cx="1295400" cy="57708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rgbClr val="002060"/>
                </a:solidFill>
                <a:latin typeface="Myriad Pro Light" pitchFamily="34" charset="0"/>
              </a:rPr>
              <a:t>1(b). DP monitor verifies data-plane model via probing</a:t>
            </a:r>
            <a:endParaRPr lang="en-US" sz="1050" i="1" dirty="0">
              <a:solidFill>
                <a:srgbClr val="002060"/>
              </a:solidFill>
              <a:latin typeface="Myriad Pro Light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096000" y="2895600"/>
            <a:ext cx="167640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rgbClr val="002060"/>
                </a:solidFill>
                <a:latin typeface="Myriad Pro Light" pitchFamily="34" charset="0"/>
              </a:rPr>
              <a:t>3. Tenant properties are translated to physical properties according to </a:t>
            </a:r>
            <a:r>
              <a:rPr lang="en-US" sz="1050" i="1" dirty="0" err="1" smtClean="0">
                <a:solidFill>
                  <a:srgbClr val="002060"/>
                </a:solidFill>
                <a:latin typeface="Myriad Pro Light" pitchFamily="34" charset="0"/>
              </a:rPr>
              <a:t>virt’n</a:t>
            </a:r>
            <a:r>
              <a:rPr lang="en-US" sz="1050" i="1" dirty="0" smtClean="0">
                <a:solidFill>
                  <a:srgbClr val="002060"/>
                </a:solidFill>
                <a:latin typeface="Myriad Pro Light" pitchFamily="34" charset="0"/>
              </a:rPr>
              <a:t> model</a:t>
            </a:r>
            <a:endParaRPr lang="en-US" sz="1050" i="1" dirty="0">
              <a:solidFill>
                <a:srgbClr val="002060"/>
              </a:solidFill>
              <a:latin typeface="Myriad Pro Light" pitchFamily="34" charset="0"/>
            </a:endParaRPr>
          </a:p>
        </p:txBody>
      </p:sp>
      <p:sp>
        <p:nvSpPr>
          <p:cNvPr id="153" name="Freeform 152"/>
          <p:cNvSpPr/>
          <p:nvPr/>
        </p:nvSpPr>
        <p:spPr>
          <a:xfrm>
            <a:off x="5943600" y="3231356"/>
            <a:ext cx="304800" cy="578644"/>
          </a:xfrm>
          <a:custGeom>
            <a:avLst/>
            <a:gdLst>
              <a:gd name="connsiteX0" fmla="*/ 250031 w 437644"/>
              <a:gd name="connsiteY0" fmla="*/ 0 h 561975"/>
              <a:gd name="connsiteX1" fmla="*/ 428625 w 437644"/>
              <a:gd name="connsiteY1" fmla="*/ 230982 h 561975"/>
              <a:gd name="connsiteX2" fmla="*/ 0 w 437644"/>
              <a:gd name="connsiteY2" fmla="*/ 561975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7644" h="561975">
                <a:moveTo>
                  <a:pt x="250031" y="0"/>
                </a:moveTo>
                <a:cubicBezTo>
                  <a:pt x="360164" y="68660"/>
                  <a:pt x="470297" y="137320"/>
                  <a:pt x="428625" y="230982"/>
                </a:cubicBezTo>
                <a:cubicBezTo>
                  <a:pt x="386953" y="324644"/>
                  <a:pt x="95250" y="504428"/>
                  <a:pt x="0" y="561975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096000" y="4267200"/>
            <a:ext cx="1524000" cy="57708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i="1" dirty="0" smtClean="0">
                <a:solidFill>
                  <a:srgbClr val="002060"/>
                </a:solidFill>
                <a:latin typeface="Myriad Pro Light" pitchFamily="34" charset="0"/>
              </a:rPr>
              <a:t>4. Physical properties are checked on the data-plane model</a:t>
            </a:r>
            <a:endParaRPr lang="en-US" sz="1050" i="1" dirty="0">
              <a:solidFill>
                <a:srgbClr val="002060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74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2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Service Model Comparison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692223"/>
              </p:ext>
            </p:extLst>
          </p:nvPr>
        </p:nvGraphicFramePr>
        <p:xfrm>
          <a:off x="76200" y="1600201"/>
          <a:ext cx="9067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62000"/>
                <a:gridCol w="1752600"/>
                <a:gridCol w="685800"/>
                <a:gridCol w="1600200"/>
                <a:gridCol w="1219200"/>
                <a:gridCol w="1905000"/>
              </a:tblGrid>
              <a:tr h="40308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latin typeface="Swis721 Cn BT" panose="020B0506020202030204" pitchFamily="34" charset="0"/>
                          <a:ea typeface="+mn-ea"/>
                          <a:cs typeface="+mn-cs"/>
                        </a:rPr>
                        <a:t>Encaps-ulation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Swis721 Cn BT" panose="020B05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Swis721 Cn BT" panose="020B0506020202030204" pitchFamily="34" charset="0"/>
                          <a:ea typeface="+mn-ea"/>
                          <a:cs typeface="+mn-cs"/>
                        </a:rPr>
                        <a:t>Data-plane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Swis721 Cn BT" panose="020B0506020202030204" pitchFamily="34" charset="0"/>
                          <a:ea typeface="+mn-ea"/>
                          <a:cs typeface="+mn-cs"/>
                        </a:rPr>
                        <a:t>Policy Transf.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Swis721 Cn BT" panose="020B05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Tenant Network Topology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Sharing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Modified Components?</a:t>
                      </a:r>
                    </a:p>
                  </a:txBody>
                  <a:tcPr/>
                </a:tc>
              </a:tr>
              <a:tr h="4030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Swis721 Cn BT" panose="020B0506020202030204" pitchFamily="34" charset="0"/>
                        </a:rPr>
                        <a:t>Overlay network</a:t>
                      </a:r>
                      <a:endParaRPr lang="en-US" sz="1400" b="1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Yes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software switches at hosts or hypervisors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No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Flexible topology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Isolated</a:t>
                      </a:r>
                      <a:r>
                        <a:rPr lang="en-US" sz="1400" baseline="0" dirty="0" smtClean="0">
                          <a:latin typeface="Swis721 Cn BT" panose="020B050602020203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wis721 Cn BT" panose="020B0506020202030204" pitchFamily="34" charset="0"/>
                        </a:rPr>
                        <a:t>addr</a:t>
                      </a:r>
                      <a:r>
                        <a:rPr lang="en-US" sz="1400" baseline="0" dirty="0" smtClean="0">
                          <a:latin typeface="Swis721 Cn BT" panose="020B0506020202030204" pitchFamily="34" charset="0"/>
                        </a:rPr>
                        <a:t>. Space &amp; BW</a:t>
                      </a:r>
                      <a:endParaRPr lang="en-US" sz="1400" dirty="0" smtClean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Modified</a:t>
                      </a:r>
                      <a:r>
                        <a:rPr lang="en-US" sz="1400" baseline="0" dirty="0" smtClean="0">
                          <a:latin typeface="Swis721 Cn BT" panose="020B0506020202030204" pitchFamily="34" charset="0"/>
                        </a:rPr>
                        <a:t> network stack or VM </a:t>
                      </a:r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hypervisor</a:t>
                      </a:r>
                    </a:p>
                  </a:txBody>
                  <a:tcPr/>
                </a:tc>
              </a:tr>
              <a:tr h="44505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Swis721 Cn BT" panose="020B0506020202030204" pitchFamily="34" charset="0"/>
                        </a:rPr>
                        <a:t>Sliced</a:t>
                      </a:r>
                      <a:r>
                        <a:rPr lang="en-US" sz="1400" b="1" baseline="0" dirty="0" smtClean="0">
                          <a:latin typeface="Swis721 Cn BT" panose="020B0506020202030204" pitchFamily="34" charset="0"/>
                        </a:rPr>
                        <a:t> network</a:t>
                      </a:r>
                      <a:endParaRPr lang="en-US" sz="1400" b="1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No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SDN switches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Yes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Partial underlying</a:t>
                      </a:r>
                      <a:r>
                        <a:rPr lang="en-US" sz="1400" baseline="0" dirty="0" smtClean="0">
                          <a:latin typeface="Swis721 Cn BT" panose="020B0506020202030204" pitchFamily="34" charset="0"/>
                        </a:rPr>
                        <a:t> topology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Swis721 Cn BT" panose="020B0506020202030204" pitchFamily="34" charset="0"/>
                        </a:rPr>
                        <a:t>Isolated </a:t>
                      </a:r>
                      <a:r>
                        <a:rPr lang="en-US" sz="1400" baseline="0" dirty="0" err="1" smtClean="0">
                          <a:latin typeface="Swis721 Cn BT" panose="020B0506020202030204" pitchFamily="34" charset="0"/>
                        </a:rPr>
                        <a:t>addr</a:t>
                      </a:r>
                      <a:r>
                        <a:rPr lang="en-US" sz="1400" baseline="0" dirty="0" smtClean="0">
                          <a:latin typeface="Swis721 Cn BT" panose="020B0506020202030204" pitchFamily="34" charset="0"/>
                        </a:rPr>
                        <a:t>.</a:t>
                      </a:r>
                      <a:endParaRPr lang="en-US" sz="1400" dirty="0" smtClean="0">
                        <a:latin typeface="Swis721 Cn BT" panose="020B0506020202030204" pitchFamily="34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Swis721 Cn BT" panose="020B0506020202030204" pitchFamily="34" charset="0"/>
                        </a:rPr>
                        <a:t>&amp; resources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Modified controller</a:t>
                      </a:r>
                      <a:r>
                        <a:rPr lang="en-US" sz="1400" baseline="0" dirty="0" smtClean="0">
                          <a:latin typeface="Swis721 Cn BT" panose="020B0506020202030204" pitchFamily="34" charset="0"/>
                        </a:rPr>
                        <a:t> or network stack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</a:tr>
              <a:tr h="40308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Swis721 Cn BT" panose="020B0506020202030204" pitchFamily="34" charset="0"/>
                        </a:rPr>
                        <a:t>Abstract topology SDN</a:t>
                      </a:r>
                      <a:endParaRPr lang="en-US" sz="1400" b="1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No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SDN switches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Swis721 Cn BT" panose="020B0506020202030204" pitchFamily="34" charset="0"/>
                        </a:rPr>
                        <a:t>Yes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Transformed</a:t>
                      </a:r>
                      <a:r>
                        <a:rPr lang="en-US" sz="1400" baseline="0" dirty="0" smtClean="0">
                          <a:latin typeface="Swis721 Cn BT" panose="020B0506020202030204" pitchFamily="34" charset="0"/>
                        </a:rPr>
                        <a:t> from underlying topo.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No isolation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wis721 Cn BT" panose="020B0506020202030204" pitchFamily="34" charset="0"/>
                        </a:rPr>
                        <a:t>Modified controller</a:t>
                      </a:r>
                      <a:endParaRPr lang="en-US" sz="1400" dirty="0">
                        <a:latin typeface="Swis721 Cn BT" panose="020B05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A General Service Model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2332" y="3048000"/>
            <a:ext cx="4114800" cy="121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62332" y="4724400"/>
            <a:ext cx="4114800" cy="1295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532" y="1752600"/>
            <a:ext cx="838200" cy="838200"/>
          </a:xfrm>
        </p:spPr>
      </p:pic>
      <p:sp>
        <p:nvSpPr>
          <p:cNvPr id="10" name="Oval 9"/>
          <p:cNvSpPr/>
          <p:nvPr/>
        </p:nvSpPr>
        <p:spPr>
          <a:xfrm>
            <a:off x="2643332" y="52578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57732" y="5638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00732" y="5638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38932" y="52578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57732" y="4876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00732" y="4876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0" idx="7"/>
            <a:endCxn id="14" idx="3"/>
          </p:cNvCxnSpPr>
          <p:nvPr/>
        </p:nvCxnSpPr>
        <p:spPr>
          <a:xfrm flipV="1">
            <a:off x="2838455" y="5071923"/>
            <a:ext cx="752756" cy="219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6"/>
            <a:endCxn id="15" idx="2"/>
          </p:cNvCxnSpPr>
          <p:nvPr/>
        </p:nvCxnSpPr>
        <p:spPr>
          <a:xfrm>
            <a:off x="3786332" y="4991100"/>
            <a:ext cx="9144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5"/>
            <a:endCxn id="13" idx="1"/>
          </p:cNvCxnSpPr>
          <p:nvPr/>
        </p:nvCxnSpPr>
        <p:spPr>
          <a:xfrm>
            <a:off x="4895854" y="5071923"/>
            <a:ext cx="676556" cy="219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5"/>
            <a:endCxn id="11" idx="1"/>
          </p:cNvCxnSpPr>
          <p:nvPr/>
        </p:nvCxnSpPr>
        <p:spPr>
          <a:xfrm>
            <a:off x="2838455" y="5452923"/>
            <a:ext cx="752756" cy="219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6"/>
            <a:endCxn id="12" idx="2"/>
          </p:cNvCxnSpPr>
          <p:nvPr/>
        </p:nvCxnSpPr>
        <p:spPr>
          <a:xfrm>
            <a:off x="3786332" y="5753100"/>
            <a:ext cx="9144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7"/>
            <a:endCxn id="13" idx="3"/>
          </p:cNvCxnSpPr>
          <p:nvPr/>
        </p:nvCxnSpPr>
        <p:spPr>
          <a:xfrm flipV="1">
            <a:off x="4895854" y="5452923"/>
            <a:ext cx="676556" cy="219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4" idx="5"/>
            <a:endCxn id="12" idx="1"/>
          </p:cNvCxnSpPr>
          <p:nvPr/>
        </p:nvCxnSpPr>
        <p:spPr>
          <a:xfrm>
            <a:off x="3752855" y="5071923"/>
            <a:ext cx="981356" cy="600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7"/>
            <a:endCxn id="15" idx="3"/>
          </p:cNvCxnSpPr>
          <p:nvPr/>
        </p:nvCxnSpPr>
        <p:spPr>
          <a:xfrm flipV="1">
            <a:off x="3752855" y="5071923"/>
            <a:ext cx="981356" cy="60035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643332" y="3543300"/>
            <a:ext cx="2286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938732" y="3505200"/>
            <a:ext cx="304800" cy="30480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310332" y="35433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843732" y="35433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41" idx="6"/>
            <a:endCxn id="42" idx="2"/>
          </p:cNvCxnSpPr>
          <p:nvPr/>
        </p:nvCxnSpPr>
        <p:spPr>
          <a:xfrm>
            <a:off x="2871932" y="3657600"/>
            <a:ext cx="10668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2" idx="6"/>
            <a:endCxn id="43" idx="2"/>
          </p:cNvCxnSpPr>
          <p:nvPr/>
        </p:nvCxnSpPr>
        <p:spPr>
          <a:xfrm>
            <a:off x="4243532" y="3657600"/>
            <a:ext cx="10668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6"/>
            <a:endCxn id="44" idx="2"/>
          </p:cNvCxnSpPr>
          <p:nvPr/>
        </p:nvCxnSpPr>
        <p:spPr>
          <a:xfrm>
            <a:off x="5538932" y="3657600"/>
            <a:ext cx="30480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1" idx="4"/>
            <a:endCxn id="10" idx="0"/>
          </p:cNvCxnSpPr>
          <p:nvPr/>
        </p:nvCxnSpPr>
        <p:spPr>
          <a:xfrm>
            <a:off x="2757632" y="3771900"/>
            <a:ext cx="0" cy="14859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2" idx="4"/>
            <a:endCxn id="14" idx="0"/>
          </p:cNvCxnSpPr>
          <p:nvPr/>
        </p:nvCxnSpPr>
        <p:spPr>
          <a:xfrm flipH="1">
            <a:off x="3672033" y="3810000"/>
            <a:ext cx="419100" cy="10668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2" idx="4"/>
            <a:endCxn id="11" idx="0"/>
          </p:cNvCxnSpPr>
          <p:nvPr/>
        </p:nvCxnSpPr>
        <p:spPr>
          <a:xfrm flipH="1">
            <a:off x="3672033" y="3810000"/>
            <a:ext cx="419100" cy="18288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2" idx="4"/>
            <a:endCxn id="15" idx="1"/>
          </p:cNvCxnSpPr>
          <p:nvPr/>
        </p:nvCxnSpPr>
        <p:spPr>
          <a:xfrm>
            <a:off x="4091133" y="3810000"/>
            <a:ext cx="643079" cy="110027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42" idx="4"/>
            <a:endCxn id="12" idx="1"/>
          </p:cNvCxnSpPr>
          <p:nvPr/>
        </p:nvCxnSpPr>
        <p:spPr>
          <a:xfrm>
            <a:off x="4091133" y="3810000"/>
            <a:ext cx="643079" cy="186227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3" idx="4"/>
            <a:endCxn id="13" idx="0"/>
          </p:cNvCxnSpPr>
          <p:nvPr/>
        </p:nvCxnSpPr>
        <p:spPr>
          <a:xfrm>
            <a:off x="5424632" y="3771900"/>
            <a:ext cx="228600" cy="14859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4" idx="4"/>
            <a:endCxn id="13" idx="0"/>
          </p:cNvCxnSpPr>
          <p:nvPr/>
        </p:nvCxnSpPr>
        <p:spPr>
          <a:xfrm flipH="1">
            <a:off x="5653232" y="3771900"/>
            <a:ext cx="304800" cy="148590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" idx="2"/>
            <a:endCxn id="41" idx="0"/>
          </p:cNvCxnSpPr>
          <p:nvPr/>
        </p:nvCxnSpPr>
        <p:spPr>
          <a:xfrm flipH="1">
            <a:off x="2757632" y="2590800"/>
            <a:ext cx="762000" cy="95250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9" idx="2"/>
            <a:endCxn id="42" idx="0"/>
          </p:cNvCxnSpPr>
          <p:nvPr/>
        </p:nvCxnSpPr>
        <p:spPr>
          <a:xfrm>
            <a:off x="3519633" y="2590800"/>
            <a:ext cx="571500" cy="91440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" idx="2"/>
            <a:endCxn id="43" idx="0"/>
          </p:cNvCxnSpPr>
          <p:nvPr/>
        </p:nvCxnSpPr>
        <p:spPr>
          <a:xfrm>
            <a:off x="3519632" y="2590800"/>
            <a:ext cx="1905000" cy="95250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9" idx="2"/>
            <a:endCxn id="44" idx="0"/>
          </p:cNvCxnSpPr>
          <p:nvPr/>
        </p:nvCxnSpPr>
        <p:spPr>
          <a:xfrm>
            <a:off x="3519632" y="2590800"/>
            <a:ext cx="2438400" cy="952500"/>
          </a:xfrm>
          <a:prstGeom prst="line">
            <a:avLst/>
          </a:prstGeom>
          <a:ln w="190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910532" y="1981200"/>
            <a:ext cx="12192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910532" y="3124200"/>
            <a:ext cx="12192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910532" y="4191000"/>
            <a:ext cx="12192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910532" y="5715000"/>
            <a:ext cx="12192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986732" y="2404646"/>
            <a:ext cx="1094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OpenFlow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910532" y="4724400"/>
            <a:ext cx="1094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OpenFlow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758133" y="3352801"/>
            <a:ext cx="1547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Policy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Transformation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V="1">
            <a:off x="7520132" y="1981200"/>
            <a:ext cx="0" cy="3048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7520132" y="3124200"/>
            <a:ext cx="0" cy="2286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520133" y="2819400"/>
            <a:ext cx="1" cy="3048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520132" y="5181600"/>
            <a:ext cx="0" cy="5334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520132" y="4191000"/>
            <a:ext cx="0" cy="4572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520132" y="3886200"/>
            <a:ext cx="0" cy="3048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90733" y="1905000"/>
            <a:ext cx="945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Tenant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02337" y="3200400"/>
            <a:ext cx="1683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Virtualization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Layer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59528" y="4953000"/>
            <a:ext cx="1431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Underlying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Network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Motivation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Swis721 BT" panose="020B0504020202020204" pitchFamily="34" charset="0"/>
              </a:rPr>
              <a:t>Network tenants need network property/service attestation, so as to</a:t>
            </a:r>
          </a:p>
          <a:p>
            <a:pPr lvl="1"/>
            <a:r>
              <a:rPr lang="en-US" sz="2400" dirty="0" smtClean="0">
                <a:latin typeface="Swis721 BT" panose="020B0504020202020204" pitchFamily="34" charset="0"/>
              </a:rPr>
              <a:t>Verify network properties (reachability, waypoints…)</a:t>
            </a:r>
          </a:p>
          <a:p>
            <a:pPr lvl="1"/>
            <a:r>
              <a:rPr lang="en-US" sz="2400" dirty="0" smtClean="0">
                <a:latin typeface="Swis721 BT" panose="020B0504020202020204" pitchFamily="34" charset="0"/>
              </a:rPr>
              <a:t>Verify traffic isolation (freedom of cross-tenant conflict)</a:t>
            </a:r>
          </a:p>
          <a:p>
            <a:pPr lvl="1"/>
            <a:r>
              <a:rPr lang="en-US" sz="2400" dirty="0" smtClean="0">
                <a:latin typeface="Swis721 BT" panose="020B0504020202020204" pitchFamily="34" charset="0"/>
              </a:rPr>
              <a:t>Verify </a:t>
            </a:r>
            <a:r>
              <a:rPr lang="en-US" sz="2400" dirty="0">
                <a:latin typeface="Swis721 BT" panose="020B0504020202020204" pitchFamily="34" charset="0"/>
              </a:rPr>
              <a:t>service quality (BW, delay</a:t>
            </a:r>
            <a:r>
              <a:rPr lang="en-US" sz="2400" dirty="0" smtClean="0">
                <a:latin typeface="Swis721 BT" panose="020B0504020202020204" pitchFamily="34" charset="0"/>
              </a:rPr>
              <a:t>…)</a:t>
            </a:r>
          </a:p>
          <a:p>
            <a:r>
              <a:rPr lang="en-US" sz="2800" dirty="0" smtClean="0">
                <a:latin typeface="Swis721 BT" panose="020B0504020202020204" pitchFamily="34" charset="0"/>
              </a:rPr>
              <a:t>Operator wants to provide attestation without exposing underlying network</a:t>
            </a:r>
          </a:p>
          <a:p>
            <a:pPr lvl="1"/>
            <a:endParaRPr lang="en-US" sz="2400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6477000" y="1600200"/>
            <a:ext cx="2362200" cy="411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Approach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910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Swis721 BT" panose="020B0504020202020204" pitchFamily="34" charset="0"/>
              </a:rPr>
              <a:t>Trusted attestation service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Swis721 BT" panose="020B0504020202020204" pitchFamily="34" charset="0"/>
              </a:rPr>
              <a:t>Tenant feeds properties to attest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Swis721 BT" panose="020B0504020202020204" pitchFamily="34" charset="0"/>
              </a:rPr>
              <a:t>Tenant properties are translated to physical properties to verify on underlying network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latin typeface="Swis721 BT" panose="020B0504020202020204" pitchFamily="34" charset="0"/>
              </a:rPr>
              <a:t>Physical properties are verified with HSA-like techniques</a:t>
            </a:r>
          </a:p>
          <a:p>
            <a:pPr marL="514350" indent="-457200"/>
            <a:endParaRPr lang="en-US" sz="2400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6</a:t>
            </a:fld>
            <a:endParaRPr lang="en-U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1828800"/>
            <a:ext cx="586740" cy="5867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19600" y="3113602"/>
            <a:ext cx="1524000" cy="853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4652842"/>
            <a:ext cx="1524000" cy="90678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11041" y="5026222"/>
            <a:ext cx="9144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1" y="5292922"/>
            <a:ext cx="9144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1" y="5292922"/>
            <a:ext cx="9144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69281" y="5026222"/>
            <a:ext cx="9144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6801" y="4759522"/>
            <a:ext cx="9144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1" y="4759522"/>
            <a:ext cx="91440" cy="16002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7"/>
            <a:endCxn id="12" idx="3"/>
          </p:cNvCxnSpPr>
          <p:nvPr/>
        </p:nvCxnSpPr>
        <p:spPr>
          <a:xfrm flipV="1">
            <a:off x="4589089" y="4896108"/>
            <a:ext cx="301102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6"/>
            <a:endCxn id="13" idx="2"/>
          </p:cNvCxnSpPr>
          <p:nvPr/>
        </p:nvCxnSpPr>
        <p:spPr>
          <a:xfrm>
            <a:off x="4968240" y="4839532"/>
            <a:ext cx="365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5"/>
            <a:endCxn id="11" idx="1"/>
          </p:cNvCxnSpPr>
          <p:nvPr/>
        </p:nvCxnSpPr>
        <p:spPr>
          <a:xfrm>
            <a:off x="5412049" y="4896108"/>
            <a:ext cx="270622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5"/>
            <a:endCxn id="9" idx="1"/>
          </p:cNvCxnSpPr>
          <p:nvPr/>
        </p:nvCxnSpPr>
        <p:spPr>
          <a:xfrm>
            <a:off x="4589089" y="5162808"/>
            <a:ext cx="301102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6"/>
            <a:endCxn id="10" idx="2"/>
          </p:cNvCxnSpPr>
          <p:nvPr/>
        </p:nvCxnSpPr>
        <p:spPr>
          <a:xfrm>
            <a:off x="4968240" y="5372932"/>
            <a:ext cx="36576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7"/>
            <a:endCxn id="11" idx="3"/>
          </p:cNvCxnSpPr>
          <p:nvPr/>
        </p:nvCxnSpPr>
        <p:spPr>
          <a:xfrm flipV="1">
            <a:off x="5412049" y="5162808"/>
            <a:ext cx="270622" cy="1535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5"/>
            <a:endCxn id="10" idx="1"/>
          </p:cNvCxnSpPr>
          <p:nvPr/>
        </p:nvCxnSpPr>
        <p:spPr>
          <a:xfrm>
            <a:off x="4954849" y="4896108"/>
            <a:ext cx="392542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7"/>
            <a:endCxn id="13" idx="3"/>
          </p:cNvCxnSpPr>
          <p:nvPr/>
        </p:nvCxnSpPr>
        <p:spPr>
          <a:xfrm flipV="1">
            <a:off x="4954849" y="4896108"/>
            <a:ext cx="392542" cy="420249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511041" y="3460312"/>
            <a:ext cx="91440" cy="1600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029200" y="3433642"/>
            <a:ext cx="121920" cy="213360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577841" y="3460312"/>
            <a:ext cx="9144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91201" y="3460312"/>
            <a:ext cx="91440" cy="1600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2" idx="6"/>
            <a:endCxn id="23" idx="2"/>
          </p:cNvCxnSpPr>
          <p:nvPr/>
        </p:nvCxnSpPr>
        <p:spPr>
          <a:xfrm>
            <a:off x="4602480" y="3540322"/>
            <a:ext cx="42672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6"/>
            <a:endCxn id="24" idx="2"/>
          </p:cNvCxnSpPr>
          <p:nvPr/>
        </p:nvCxnSpPr>
        <p:spPr>
          <a:xfrm>
            <a:off x="5151120" y="3540322"/>
            <a:ext cx="42672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6"/>
            <a:endCxn id="25" idx="2"/>
          </p:cNvCxnSpPr>
          <p:nvPr/>
        </p:nvCxnSpPr>
        <p:spPr>
          <a:xfrm>
            <a:off x="5669280" y="3540322"/>
            <a:ext cx="12192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2" idx="4"/>
            <a:endCxn id="8" idx="0"/>
          </p:cNvCxnSpPr>
          <p:nvPr/>
        </p:nvCxnSpPr>
        <p:spPr>
          <a:xfrm>
            <a:off x="4556761" y="3620332"/>
            <a:ext cx="0" cy="140589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3" idx="4"/>
            <a:endCxn id="12" idx="0"/>
          </p:cNvCxnSpPr>
          <p:nvPr/>
        </p:nvCxnSpPr>
        <p:spPr>
          <a:xfrm flipH="1">
            <a:off x="4922521" y="3647002"/>
            <a:ext cx="167639" cy="111252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4"/>
            <a:endCxn id="9" idx="0"/>
          </p:cNvCxnSpPr>
          <p:nvPr/>
        </p:nvCxnSpPr>
        <p:spPr>
          <a:xfrm flipH="1">
            <a:off x="4922521" y="3647002"/>
            <a:ext cx="167639" cy="164592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4"/>
            <a:endCxn id="13" idx="1"/>
          </p:cNvCxnSpPr>
          <p:nvPr/>
        </p:nvCxnSpPr>
        <p:spPr>
          <a:xfrm>
            <a:off x="5090160" y="3647002"/>
            <a:ext cx="257232" cy="1135954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3" idx="4"/>
            <a:endCxn id="10" idx="1"/>
          </p:cNvCxnSpPr>
          <p:nvPr/>
        </p:nvCxnSpPr>
        <p:spPr>
          <a:xfrm>
            <a:off x="5090160" y="3647002"/>
            <a:ext cx="257232" cy="1669354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4" idx="4"/>
            <a:endCxn id="11" idx="0"/>
          </p:cNvCxnSpPr>
          <p:nvPr/>
        </p:nvCxnSpPr>
        <p:spPr>
          <a:xfrm>
            <a:off x="5623561" y="3620332"/>
            <a:ext cx="91440" cy="140589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11" idx="0"/>
          </p:cNvCxnSpPr>
          <p:nvPr/>
        </p:nvCxnSpPr>
        <p:spPr>
          <a:xfrm flipH="1">
            <a:off x="5715001" y="3620332"/>
            <a:ext cx="121920" cy="140589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22" idx="0"/>
          </p:cNvCxnSpPr>
          <p:nvPr/>
        </p:nvCxnSpPr>
        <p:spPr>
          <a:xfrm flipH="1">
            <a:off x="4556761" y="2415540"/>
            <a:ext cx="1451608" cy="1044772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2"/>
            <a:endCxn id="23" idx="0"/>
          </p:cNvCxnSpPr>
          <p:nvPr/>
        </p:nvCxnSpPr>
        <p:spPr>
          <a:xfrm flipH="1">
            <a:off x="5090160" y="2415540"/>
            <a:ext cx="918209" cy="1018102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2"/>
            <a:endCxn id="24" idx="0"/>
          </p:cNvCxnSpPr>
          <p:nvPr/>
        </p:nvCxnSpPr>
        <p:spPr>
          <a:xfrm flipH="1">
            <a:off x="5623561" y="2415540"/>
            <a:ext cx="384808" cy="1044772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2"/>
            <a:endCxn id="25" idx="0"/>
          </p:cNvCxnSpPr>
          <p:nvPr/>
        </p:nvCxnSpPr>
        <p:spPr>
          <a:xfrm flipH="1">
            <a:off x="5836921" y="2415540"/>
            <a:ext cx="171448" cy="1044772"/>
          </a:xfrm>
          <a:prstGeom prst="line">
            <a:avLst/>
          </a:prstGeom>
          <a:ln w="127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029199" y="1981200"/>
            <a:ext cx="7570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1"/>
                </a:solidFill>
                <a:latin typeface="Swis721 BlkCn BT" panose="020B0806030502040204" pitchFamily="34" charset="0"/>
              </a:rPr>
              <a:t>Tenant</a:t>
            </a:r>
            <a:endParaRPr lang="en-US" sz="1600" dirty="0">
              <a:solidFill>
                <a:schemeClr val="accent1"/>
              </a:solidFill>
              <a:latin typeface="Swis721 BlkCn BT" panose="020B0806030502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43800" y="2133600"/>
            <a:ext cx="884024" cy="523220"/>
          </a:xfrm>
          <a:prstGeom prst="rect">
            <a:avLst/>
          </a:prstGeom>
          <a:noFill/>
          <a:ln w="28575" cap="sq">
            <a:solidFill>
              <a:schemeClr val="accent2">
                <a:lumMod val="75000"/>
              </a:schemeClr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Tenant</a:t>
            </a:r>
          </a:p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Properties</a:t>
            </a:r>
            <a:endParaRPr lang="en-US" sz="1400" dirty="0">
              <a:latin typeface="Swis721 Cn BT" panose="020B0506020202030204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943599" y="3121222"/>
            <a:ext cx="228600" cy="3810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943599" y="3159322"/>
            <a:ext cx="228600" cy="80010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1" idx="6"/>
          </p:cNvCxnSpPr>
          <p:nvPr/>
        </p:nvCxnSpPr>
        <p:spPr>
          <a:xfrm flipV="1">
            <a:off x="5760721" y="4759522"/>
            <a:ext cx="411478" cy="34671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3" idx="6"/>
          </p:cNvCxnSpPr>
          <p:nvPr/>
        </p:nvCxnSpPr>
        <p:spPr>
          <a:xfrm flipV="1">
            <a:off x="5425441" y="4759522"/>
            <a:ext cx="746758" cy="8001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7"/>
          </p:cNvCxnSpPr>
          <p:nvPr/>
        </p:nvCxnSpPr>
        <p:spPr>
          <a:xfrm flipV="1">
            <a:off x="5412050" y="4759522"/>
            <a:ext cx="760149" cy="556834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2" idx="6"/>
          </p:cNvCxnSpPr>
          <p:nvPr/>
        </p:nvCxnSpPr>
        <p:spPr>
          <a:xfrm flipV="1">
            <a:off x="4968241" y="4759522"/>
            <a:ext cx="1203958" cy="8001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9" idx="6"/>
          </p:cNvCxnSpPr>
          <p:nvPr/>
        </p:nvCxnSpPr>
        <p:spPr>
          <a:xfrm flipV="1">
            <a:off x="4968241" y="4759522"/>
            <a:ext cx="1203958" cy="61341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6"/>
          </p:cNvCxnSpPr>
          <p:nvPr/>
        </p:nvCxnSpPr>
        <p:spPr>
          <a:xfrm flipV="1">
            <a:off x="4602481" y="4759522"/>
            <a:ext cx="1569718" cy="346710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48400" y="3286780"/>
            <a:ext cx="1060249" cy="307777"/>
          </a:xfrm>
          <a:prstGeom prst="rect">
            <a:avLst/>
          </a:prstGeom>
          <a:noFill/>
          <a:ln w="28575" cap="sq">
            <a:solidFill>
              <a:schemeClr val="accent2">
                <a:lumMod val="75000"/>
              </a:schemeClr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Swis721 Cn BT" panose="020B0506020202030204" pitchFamily="34" charset="0"/>
              </a:rPr>
              <a:t>Virt’n</a:t>
            </a:r>
            <a:r>
              <a:rPr lang="en-US" sz="1400" dirty="0" smtClean="0">
                <a:solidFill>
                  <a:schemeClr val="tx1"/>
                </a:solidFill>
                <a:latin typeface="Swis721 Cn BT" panose="020B0506020202030204" pitchFamily="34" charset="0"/>
              </a:rPr>
              <a:t> Model</a:t>
            </a:r>
            <a:endParaRPr lang="en-US" sz="1400" dirty="0">
              <a:solidFill>
                <a:schemeClr val="tx1"/>
              </a:solidFill>
              <a:latin typeface="Swis721 Cn BT" panose="020B0506020202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50376" y="3733800"/>
            <a:ext cx="884024" cy="523220"/>
          </a:xfrm>
          <a:prstGeom prst="rect">
            <a:avLst/>
          </a:prstGeom>
          <a:noFill/>
          <a:ln w="28575" cap="sq">
            <a:solidFill>
              <a:schemeClr val="accent2">
                <a:lumMod val="75000"/>
              </a:schemeClr>
            </a:solidFill>
          </a:ln>
          <a:effectLst>
            <a:softEdge rad="63500"/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Physical</a:t>
            </a:r>
          </a:p>
          <a:p>
            <a:pPr algn="ctr"/>
            <a:r>
              <a:rPr lang="en-US" sz="1400" dirty="0" smtClean="0">
                <a:latin typeface="Swis721 Cn BT" panose="020B0506020202030204" pitchFamily="34" charset="0"/>
              </a:rPr>
              <a:t>Properties</a:t>
            </a:r>
            <a:endParaRPr lang="en-US" sz="1400" dirty="0">
              <a:latin typeface="Swis721 Cn BT" panose="020B050602020203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400800" y="5026223"/>
            <a:ext cx="914400" cy="307777"/>
          </a:xfrm>
          <a:prstGeom prst="rect">
            <a:avLst/>
          </a:prstGeom>
          <a:noFill/>
          <a:ln w="28575" cap="sq">
            <a:solidFill>
              <a:schemeClr val="accent2">
                <a:lumMod val="75000"/>
              </a:schemeClr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Swis721 Cn BT" panose="020B0506020202030204" pitchFamily="34" charset="0"/>
              </a:rPr>
              <a:t>DP Model</a:t>
            </a:r>
            <a:endParaRPr lang="en-US" sz="1400" dirty="0">
              <a:solidFill>
                <a:schemeClr val="tx1"/>
              </a:solidFill>
              <a:latin typeface="Swis721 Cn BT" panose="020B050602020203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301739" y="2286000"/>
            <a:ext cx="937261" cy="1440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248400" y="3124200"/>
            <a:ext cx="3810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248400" y="4800600"/>
            <a:ext cx="3810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356764" y="2895600"/>
            <a:ext cx="1025236" cy="57708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002060"/>
                </a:solidFill>
                <a:latin typeface="Swis721 Blk BT" panose="020B0904030502020204" pitchFamily="34" charset="0"/>
              </a:rPr>
              <a:t>Tenant Property </a:t>
            </a:r>
            <a:r>
              <a:rPr lang="en-US" sz="1050" dirty="0">
                <a:solidFill>
                  <a:srgbClr val="002060"/>
                </a:solidFill>
                <a:latin typeface="Swis721 Blk BT" panose="020B0904030502020204" pitchFamily="34" charset="0"/>
              </a:rPr>
              <a:t>T</a:t>
            </a:r>
            <a:r>
              <a:rPr lang="en-US" sz="1050" dirty="0" smtClean="0">
                <a:solidFill>
                  <a:srgbClr val="002060"/>
                </a:solidFill>
                <a:latin typeface="Swis721 Blk BT" panose="020B0904030502020204" pitchFamily="34" charset="0"/>
              </a:rPr>
              <a:t>ranslation</a:t>
            </a:r>
            <a:endParaRPr lang="en-US" sz="1050" dirty="0">
              <a:solidFill>
                <a:srgbClr val="002060"/>
              </a:solidFill>
              <a:latin typeface="Swis721 Blk BT" panose="020B09040305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91400" y="4572000"/>
            <a:ext cx="1066800" cy="57708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vert="horz" wrap="square" rtlCol="0">
            <a:spAutoFit/>
          </a:bodyPr>
          <a:lstStyle>
            <a:defPPr>
              <a:defRPr lang="en-US"/>
            </a:defPPr>
            <a:lvl1pPr algn="ctr">
              <a:defRPr sz="1050">
                <a:solidFill>
                  <a:srgbClr val="002060"/>
                </a:solidFill>
                <a:latin typeface="Swis721 Blk BT" panose="020B0904030502020204" pitchFamily="34" charset="0"/>
              </a:defRPr>
            </a:lvl1pPr>
          </a:lstStyle>
          <a:p>
            <a:r>
              <a:rPr lang="en-US" dirty="0"/>
              <a:t>Physical properties checking</a:t>
            </a:r>
          </a:p>
        </p:txBody>
      </p:sp>
      <p:pic>
        <p:nvPicPr>
          <p:cNvPr id="72" name="Content Placeholder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638800"/>
            <a:ext cx="586740" cy="586740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5714999" y="6172201"/>
            <a:ext cx="889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Myriad Pro Light" pitchFamily="34" charset="0"/>
              </a:rPr>
              <a:t>Operator</a:t>
            </a:r>
            <a:endParaRPr lang="en-US" sz="1400" dirty="0">
              <a:solidFill>
                <a:schemeClr val="accent2">
                  <a:lumMod val="50000"/>
                </a:schemeClr>
              </a:solidFill>
              <a:latin typeface="Myriad Pro Light" pitchFamily="34" charset="0"/>
            </a:endParaRPr>
          </a:p>
        </p:txBody>
      </p:sp>
      <p:pic>
        <p:nvPicPr>
          <p:cNvPr id="77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09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79982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956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" descr="C:\Users\Xitao Wen\Dropbox\NFVAtt\fig\file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6" name="Straight Arrow Connector 85"/>
          <p:cNvCxnSpPr/>
          <p:nvPr/>
        </p:nvCxnSpPr>
        <p:spPr>
          <a:xfrm>
            <a:off x="6934200" y="3124200"/>
            <a:ext cx="3810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934200" y="4800600"/>
            <a:ext cx="381000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924800" y="2667000"/>
            <a:ext cx="0" cy="22860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7924800" y="3505200"/>
            <a:ext cx="0" cy="22860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924800" y="42672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71" idx="3"/>
            <a:endCxn id="5" idx="3"/>
          </p:cNvCxnSpPr>
          <p:nvPr/>
        </p:nvCxnSpPr>
        <p:spPr>
          <a:xfrm flipH="1" flipV="1">
            <a:off x="6301739" y="2122170"/>
            <a:ext cx="2156461" cy="2738371"/>
          </a:xfrm>
          <a:prstGeom prst="bentConnector3">
            <a:avLst>
              <a:gd name="adj1" fmla="val -10601"/>
            </a:avLst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3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Research Problems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wis721 BT" panose="020B0504020202020204" pitchFamily="34" charset="0"/>
              </a:rPr>
              <a:t>What property abstractions to verify for tenants?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wis721 BT" panose="020B0504020202020204" pitchFamily="34" charset="0"/>
              </a:rPr>
              <a:t>How to model </a:t>
            </a:r>
            <a:r>
              <a:rPr lang="en-US" dirty="0" smtClean="0">
                <a:latin typeface="Swis721 BT" panose="020B0504020202020204" pitchFamily="34" charset="0"/>
              </a:rPr>
              <a:t>the mapping of </a:t>
            </a:r>
            <a:r>
              <a:rPr lang="en-US" dirty="0" smtClean="0">
                <a:latin typeface="Swis721 BT" panose="020B0504020202020204" pitchFamily="34" charset="0"/>
              </a:rPr>
              <a:t>a </a:t>
            </a:r>
            <a:r>
              <a:rPr lang="en-US" dirty="0" smtClean="0">
                <a:latin typeface="Swis721 BT" panose="020B0504020202020204" pitchFamily="34" charset="0"/>
              </a:rPr>
              <a:t>general virtualization layer? How to extract the model from specific configurations?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wis721 BT" panose="020B0504020202020204" pitchFamily="34" charset="0"/>
              </a:rPr>
              <a:t>How much </a:t>
            </a:r>
            <a:r>
              <a:rPr lang="en-US" dirty="0">
                <a:latin typeface="Swis721 BT" panose="020B0504020202020204" pitchFamily="34" charset="0"/>
              </a:rPr>
              <a:t>info of underlying networks will </a:t>
            </a:r>
            <a:r>
              <a:rPr lang="en-US" dirty="0" smtClean="0">
                <a:latin typeface="Swis721 BT" panose="020B0504020202020204" pitchFamily="34" charset="0"/>
              </a:rPr>
              <a:t>such </a:t>
            </a:r>
            <a:r>
              <a:rPr lang="en-US" smtClean="0">
                <a:latin typeface="Swis721 BT" panose="020B0504020202020204" pitchFamily="34" charset="0"/>
              </a:rPr>
              <a:t>attestation </a:t>
            </a:r>
            <a:r>
              <a:rPr lang="en-US" smtClean="0">
                <a:latin typeface="Swis721 BT" panose="020B0504020202020204" pitchFamily="34" charset="0"/>
              </a:rPr>
              <a:t>expose?</a:t>
            </a:r>
            <a:endParaRPr lang="en-US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Swis721 BlkCn BT" panose="020B0806030502040204" pitchFamily="34" charset="0"/>
              </a:rPr>
              <a:t>Problem </a:t>
            </a:r>
            <a:r>
              <a:rPr lang="en-US" sz="4000" dirty="0" smtClean="0">
                <a:latin typeface="Swis721 BlkCn BT" panose="020B0806030502040204" pitchFamily="34" charset="0"/>
              </a:rPr>
              <a:t>1: Property Abstractions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Swis721 BT" panose="020B0504020202020204" pitchFamily="34" charset="0"/>
              </a:rPr>
              <a:t>Traversal properties</a:t>
            </a:r>
          </a:p>
          <a:p>
            <a:pPr lvl="1"/>
            <a:r>
              <a:rPr lang="en-US" dirty="0">
                <a:latin typeface="Swis721 BT" panose="020B0504020202020204" pitchFamily="34" charset="0"/>
              </a:rPr>
              <a:t>R</a:t>
            </a:r>
            <a:r>
              <a:rPr lang="en-US" dirty="0" smtClean="0">
                <a:latin typeface="Swis721 BT" panose="020B0504020202020204" pitchFamily="34" charset="0"/>
              </a:rPr>
              <a:t>eachability, waypoints, ACL, loop freedom</a:t>
            </a:r>
          </a:p>
          <a:p>
            <a:r>
              <a:rPr lang="en-US" dirty="0" smtClean="0">
                <a:latin typeface="Swis721 BT" panose="020B0504020202020204" pitchFamily="34" charset="0"/>
              </a:rPr>
              <a:t>Compatibility property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Switch compatibility: OpenFlow 1.x compatible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NFV versions</a:t>
            </a:r>
          </a:p>
          <a:p>
            <a:r>
              <a:rPr lang="en-US" dirty="0" smtClean="0">
                <a:latin typeface="Swis721 BT" panose="020B0504020202020204" pitchFamily="34" charset="0"/>
              </a:rPr>
              <a:t>Isolation property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Packets arrived at host set H1 should only originated from host set H2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Packets sent from host set H1 should only be received by host set H2</a:t>
            </a:r>
            <a:endParaRPr lang="en-US" dirty="0">
              <a:latin typeface="Swis721 BT" panose="020B0504020202020204" pitchFamily="34" charset="0"/>
            </a:endParaRPr>
          </a:p>
          <a:p>
            <a:r>
              <a:rPr lang="en-US" dirty="0" smtClean="0">
                <a:latin typeface="Swis721 BT" panose="020B0504020202020204" pitchFamily="34" charset="0"/>
              </a:rPr>
              <a:t>Quality of services*</a:t>
            </a:r>
          </a:p>
          <a:p>
            <a:pPr lvl="1"/>
            <a:r>
              <a:rPr lang="en-US" dirty="0" smtClean="0">
                <a:latin typeface="Swis721 BT" panose="020B0504020202020204" pitchFamily="34" charset="0"/>
              </a:rPr>
              <a:t>Static bandwidth guarantee, end-to-end delay guarantee, NFV throughput guarantee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wis721 BlkCn BT" panose="020B0806030502040204" pitchFamily="34" charset="0"/>
              </a:rPr>
              <a:t>Key Abstraction: Forwarding Graph</a:t>
            </a:r>
            <a:endParaRPr lang="en-US" sz="4000" dirty="0">
              <a:latin typeface="Swis721 BlkCn BT" panose="020B0806030502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2672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Swis721 BT" panose="020B0504020202020204" pitchFamily="34" charset="0"/>
              </a:rPr>
              <a:t>A forwarding graph represents how packets in an equivalent class is forwarded</a:t>
            </a:r>
            <a:endParaRPr lang="en-US" sz="1600" dirty="0" smtClean="0">
              <a:latin typeface="Swis721 BT" panose="020B0504020202020204" pitchFamily="34" charset="0"/>
            </a:endParaRP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Internal vertices are switches and </a:t>
            </a:r>
            <a:r>
              <a:rPr lang="en-US" sz="1600" dirty="0" err="1" smtClean="0">
                <a:latin typeface="Swis721 BT" panose="020B0504020202020204" pitchFamily="34" charset="0"/>
              </a:rPr>
              <a:t>middleboxes</a:t>
            </a:r>
            <a:r>
              <a:rPr lang="en-US" sz="1600" dirty="0">
                <a:latin typeface="Swis721 BT" panose="020B0504020202020204" pitchFamily="34" charset="0"/>
              </a:rPr>
              <a:t> </a:t>
            </a:r>
            <a:r>
              <a:rPr lang="en-US" sz="1600" dirty="0" smtClean="0">
                <a:latin typeface="Swis721 BT" panose="020B0504020202020204" pitchFamily="34" charset="0"/>
              </a:rPr>
              <a:t>in tenant network view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End vertices are end hosts belonging to tenants </a:t>
            </a:r>
          </a:p>
          <a:p>
            <a:pPr lvl="1"/>
            <a:r>
              <a:rPr lang="en-US" sz="1600" dirty="0" smtClean="0">
                <a:latin typeface="Swis721 BT" panose="020B0504020202020204" pitchFamily="34" charset="0"/>
              </a:rPr>
              <a:t>An edge can be interpreted as either a one-hop link or a multi-hop path</a:t>
            </a:r>
          </a:p>
          <a:p>
            <a:r>
              <a:rPr lang="en-US" sz="2000" dirty="0" smtClean="0">
                <a:latin typeface="Swis721 BT" panose="020B0504020202020204" pitchFamily="34" charset="0"/>
              </a:rPr>
              <a:t>Tenant properties are converted to </a:t>
            </a:r>
            <a:r>
              <a:rPr lang="en-US" sz="2000" dirty="0">
                <a:latin typeface="Swis721 BT" panose="020B0504020202020204" pitchFamily="34" charset="0"/>
              </a:rPr>
              <a:t>forwarding </a:t>
            </a:r>
            <a:r>
              <a:rPr lang="en-US" sz="2000" dirty="0" smtClean="0">
                <a:latin typeface="Swis721 BT" panose="020B0504020202020204" pitchFamily="34" charset="0"/>
              </a:rPr>
              <a:t>graphs to be verified</a:t>
            </a:r>
            <a:endParaRPr lang="en-US" sz="2000" dirty="0">
              <a:latin typeface="Swis721 BT" panose="020B05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5FF1-434B-464F-96B0-74B2E2184D79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 descr="C:\Users\Xitao Wen\Dropbox\nfvatt\fig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9812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Xitao Wen\Dropbox\nfvatt\fig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038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9530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Xitao Wen\Dropbox\NFVAtt\fig\Servers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53000"/>
            <a:ext cx="57467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5638800" y="25146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77000" y="3352800"/>
            <a:ext cx="533400" cy="685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91400" y="4495800"/>
            <a:ext cx="3810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4495800"/>
            <a:ext cx="3810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400800" y="2514600"/>
            <a:ext cx="2286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00600" y="16002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0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0000" y="55626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3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000" y="55626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2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00800" y="1600200"/>
            <a:ext cx="8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10.</a:t>
            </a:r>
            <a:r>
              <a:rPr lang="en-US" sz="1600" dirty="0" smtClean="0">
                <a:solidFill>
                  <a:srgbClr val="FF0000"/>
                </a:solidFill>
                <a:latin typeface="Myriad Pro Light" pitchFamily="34" charset="0"/>
              </a:rPr>
              <a:t>1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/16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00600" y="6019800"/>
            <a:ext cx="3953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Forwarding graph for packets with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dst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 Light" pitchFamily="34" charset="0"/>
              </a:rPr>
              <a:t> ip:10.3/16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21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1628</Words>
  <Application>Microsoft Office PowerPoint</Application>
  <PresentationFormat>On-screen Show (4:3)</PresentationFormat>
  <Paragraphs>332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Attesting Virtual Network Properties  in Multi-tenant SDN</vt:lpstr>
      <vt:lpstr>Multi-tenant SDN: Service Models</vt:lpstr>
      <vt:lpstr>Service Model Comparison</vt:lpstr>
      <vt:lpstr>A General Service Model</vt:lpstr>
      <vt:lpstr>Motivation</vt:lpstr>
      <vt:lpstr>Approach</vt:lpstr>
      <vt:lpstr>Research Problems</vt:lpstr>
      <vt:lpstr>Problem 1: Property Abstractions</vt:lpstr>
      <vt:lpstr>Key Abstraction: Forwarding Graph</vt:lpstr>
      <vt:lpstr>End-to-end Reachability</vt:lpstr>
      <vt:lpstr>Waypoint Traversal</vt:lpstr>
      <vt:lpstr>Path Compatibility</vt:lpstr>
      <vt:lpstr>Traffic Isolation</vt:lpstr>
      <vt:lpstr>Problem 2: Virtualization Model </vt:lpstr>
      <vt:lpstr>Technical Feasibility</vt:lpstr>
      <vt:lpstr>Problem 3: Privacy Issue</vt:lpstr>
      <vt:lpstr>Backup</vt:lpstr>
      <vt:lpstr>Data-plane Misbehavior</vt:lpstr>
      <vt:lpstr>Problem Statement</vt:lpstr>
      <vt:lpstr>SP One: Verifying Policies  in Underlying Network</vt:lpstr>
      <vt:lpstr>Detection Approaches</vt:lpstr>
      <vt:lpstr>SP Two: Verifying Policy Transformation in Virtualization Layer</vt:lpstr>
      <vt:lpstr>Virtual/physical Mapping Inference</vt:lpstr>
      <vt:lpstr>Virtual/physical Mapping Inference</vt:lpstr>
      <vt:lpstr>Policy Equivalence Verification</vt:lpstr>
      <vt:lpstr>Existing Work</vt:lpstr>
      <vt:lpstr>Reference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Forwarding Misbehavior Detection in Multi-tenant SDN</dc:title>
  <dc:creator>Xitao Wen</dc:creator>
  <cp:lastModifiedBy>Yan Chen</cp:lastModifiedBy>
  <cp:revision>105</cp:revision>
  <cp:lastPrinted>2015-04-09T02:35:41Z</cp:lastPrinted>
  <dcterms:created xsi:type="dcterms:W3CDTF">2015-03-26T19:53:07Z</dcterms:created>
  <dcterms:modified xsi:type="dcterms:W3CDTF">2015-04-24T14:29:55Z</dcterms:modified>
</cp:coreProperties>
</file>