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6" r:id="rId4"/>
    <p:sldId id="274" r:id="rId5"/>
    <p:sldId id="277" r:id="rId6"/>
    <p:sldId id="261" r:id="rId7"/>
    <p:sldId id="264" r:id="rId8"/>
    <p:sldId id="271" r:id="rId9"/>
    <p:sldId id="272" r:id="rId10"/>
    <p:sldId id="259" r:id="rId11"/>
    <p:sldId id="260" r:id="rId1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06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3A6FD-9472-E446-AA27-658E3E77B570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804D-CD5E-E84B-869F-D947ADAAFA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603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04D-CD5E-E84B-869F-D947ADAAFADB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57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04D-CD5E-E84B-869F-D947ADAAFADB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7630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kumimoji="1" lang="en-US" altLang="zh-CN" dirty="0" smtClean="0"/>
              <a:t>Controller assign LIH to respond new telnet traffic ((1) and flow 1).</a:t>
            </a:r>
          </a:p>
          <a:p>
            <a:pPr marL="342900" indent="-342900">
              <a:buAutoNum type="arabicPeriod"/>
            </a:pPr>
            <a:r>
              <a:rPr kumimoji="1" lang="en-US" altLang="zh-CN" dirty="0" smtClean="0"/>
              <a:t>If an attacker tries to execute </a:t>
            </a:r>
            <a:r>
              <a:rPr kumimoji="1" lang="en-US" altLang="zh-CN" dirty="0" err="1" smtClean="0"/>
              <a:t>cmd</a:t>
            </a:r>
            <a:r>
              <a:rPr kumimoji="1" lang="en-US" altLang="zh-CN" dirty="0" smtClean="0"/>
              <a:t> after login, telnet responder in LIH asks controller if the attacker can be responded by HIH (2).</a:t>
            </a:r>
          </a:p>
          <a:p>
            <a:pPr marL="342900" indent="-342900">
              <a:buAutoNum type="arabicPeriod"/>
            </a:pPr>
            <a:r>
              <a:rPr kumimoji="1" lang="en-US" altLang="zh-CN" dirty="0" smtClean="0"/>
              <a:t>Controller finds an available VM, so it tells HIH the VM gets new job (3), delete flow1 and add new flows (flow2) 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804D-CD5E-E84B-869F-D947ADAAFADB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579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386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65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588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361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765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387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24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772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856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98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33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514E-9BAF-CA45-BC8D-07E6A1E3AE29}" type="datetimeFigureOut">
              <a:rPr kumimoji="1" lang="zh-CN" altLang="en-US" smtClean="0"/>
              <a:t>2014/10/3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1BDB-CD45-274C-AC19-C273E7D081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081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A SDN-based HoneyGrid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54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Evaluation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1. Daily traffic analysis (traffic analyzer)</a:t>
            </a:r>
          </a:p>
          <a:p>
            <a:pPr lvl="1"/>
            <a:r>
              <a:rPr kumimoji="1" lang="en-US" altLang="zh-CN" dirty="0" smtClean="0"/>
              <a:t>Tags for popular ports</a:t>
            </a:r>
          </a:p>
          <a:p>
            <a:pPr lvl="1"/>
            <a:r>
              <a:rPr kumimoji="1" lang="en-US" altLang="zh-CN" dirty="0" smtClean="0"/>
              <a:t>Per source report</a:t>
            </a:r>
          </a:p>
          <a:p>
            <a:pPr lvl="1"/>
            <a:r>
              <a:rPr kumimoji="1" lang="en-US" altLang="zh-CN" dirty="0" smtClean="0"/>
              <a:t>Captured binaries report</a:t>
            </a:r>
          </a:p>
          <a:p>
            <a:r>
              <a:rPr kumimoji="1" lang="en-US" altLang="zh-CN" dirty="0" smtClean="0"/>
              <a:t>2. Flow migration</a:t>
            </a:r>
          </a:p>
          <a:p>
            <a:pPr lvl="1"/>
            <a:r>
              <a:rPr kumimoji="1" lang="en-US" altLang="zh-CN" dirty="0" smtClean="0"/>
              <a:t>Video demonstration</a:t>
            </a:r>
          </a:p>
          <a:p>
            <a:pPr lvl="1"/>
            <a:r>
              <a:rPr kumimoji="1" lang="en-US" altLang="zh-CN" dirty="0" smtClean="0"/>
              <a:t>Effectiveness analysis (percentage of scanning traffic)</a:t>
            </a:r>
          </a:p>
          <a:p>
            <a:r>
              <a:rPr kumimoji="1" lang="en-US" altLang="zh-CN" dirty="0" smtClean="0"/>
              <a:t>3. HIH management</a:t>
            </a:r>
          </a:p>
          <a:p>
            <a:pPr lvl="1"/>
            <a:r>
              <a:rPr kumimoji="1" lang="en-US" altLang="zh-CN" dirty="0" smtClean="0"/>
              <a:t>Average alive time for HIH flow and VM</a:t>
            </a:r>
          </a:p>
          <a:p>
            <a:pPr lvl="1"/>
            <a:r>
              <a:rPr kumimoji="1" lang="en-US" altLang="zh-CN" dirty="0" smtClean="0"/>
              <a:t>Longest alive time for HIH flow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30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Evaluation (cont.)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4. Src priority assignment</a:t>
            </a:r>
          </a:p>
          <a:p>
            <a:pPr lvl="1"/>
            <a:r>
              <a:rPr kumimoji="1" lang="en-US" altLang="zh-CN" dirty="0" smtClean="0"/>
              <a:t>3</a:t>
            </a:r>
            <a:r>
              <a:rPr kumimoji="1" lang="en-US" altLang="zh-CN" baseline="30000" dirty="0" smtClean="0"/>
              <a:t>rd</a:t>
            </a:r>
            <a:r>
              <a:rPr kumimoji="1" lang="en-US" altLang="zh-CN" dirty="0" smtClean="0"/>
              <a:t>-party programs (e.g. traffic analyzer) informing controller interesting src IPs.</a:t>
            </a:r>
          </a:p>
          <a:p>
            <a:pPr lvl="1"/>
            <a:r>
              <a:rPr kumimoji="1" lang="en-US" altLang="zh-CN" dirty="0" smtClean="0"/>
              <a:t>Increase of captured data after enabling src priority</a:t>
            </a:r>
          </a:p>
          <a:p>
            <a:r>
              <a:rPr kumimoji="1" lang="en-US" altLang="zh-CN" dirty="0" smtClean="0"/>
              <a:t>5. Throughput with/without load balancer</a:t>
            </a:r>
          </a:p>
          <a:p>
            <a:r>
              <a:rPr kumimoji="1" lang="en-US" altLang="zh-CN" dirty="0" smtClean="0"/>
              <a:t>6. Global distribution</a:t>
            </a:r>
          </a:p>
          <a:p>
            <a:pPr lvl="1"/>
            <a:r>
              <a:rPr kumimoji="1" lang="en-US" altLang="zh-CN" dirty="0" smtClean="0"/>
              <a:t>Traffic difference among HoneyNets in different countries</a:t>
            </a:r>
          </a:p>
          <a:p>
            <a:pPr lvl="1"/>
            <a:r>
              <a:rPr kumimoji="1" lang="en-US" altLang="zh-CN" dirty="0" smtClean="0"/>
              <a:t>Throughput for flows entering into honeynet in country A but responded by honeypots located in country B. </a:t>
            </a:r>
          </a:p>
          <a:p>
            <a:pPr lvl="1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09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 </a:t>
            </a:r>
            <a:r>
              <a:rPr kumimoji="1" lang="en-US" altLang="zh-CN" dirty="0"/>
              <a:t>HoneyGrid </a:t>
            </a:r>
            <a:r>
              <a:rPr kumimoji="1" lang="en-US" altLang="zh-CN" dirty="0" smtClean="0"/>
              <a:t>Goals (cont.)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2. Distributed Resources </a:t>
            </a:r>
            <a:r>
              <a:rPr kumimoji="1" lang="en-US" altLang="zh-CN" dirty="0" smtClean="0"/>
              <a:t>Management through DLB NFV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Deploying </a:t>
            </a:r>
            <a:r>
              <a:rPr kumimoji="1" lang="en-US" altLang="zh-CN" dirty="0" err="1" smtClean="0"/>
              <a:t>honeynets</a:t>
            </a:r>
            <a:r>
              <a:rPr kumimoji="1" lang="en-US" altLang="zh-CN" dirty="0" smtClean="0"/>
              <a:t> at multiple locations is not novel, but existing approaches either are not resource-efficient or have scalable issues.</a:t>
            </a:r>
          </a:p>
          <a:p>
            <a:pPr lvl="1"/>
            <a:r>
              <a:rPr kumimoji="1" lang="en-US" altLang="zh-CN" dirty="0" smtClean="0"/>
              <a:t>Centralize </a:t>
            </a:r>
            <a:r>
              <a:rPr kumimoji="1" lang="en-US" altLang="zh-CN" dirty="0"/>
              <a:t>the management </a:t>
            </a:r>
            <a:r>
              <a:rPr kumimoji="1" lang="en-US" altLang="zh-CN" dirty="0" smtClean="0"/>
              <a:t>honeynet resources scattered </a:t>
            </a:r>
            <a:r>
              <a:rPr kumimoji="1" lang="en-US" altLang="zh-CN" dirty="0"/>
              <a:t>over the world</a:t>
            </a:r>
            <a:r>
              <a:rPr kumimoji="1" lang="en-US" altLang="zh-CN" dirty="0" smtClean="0"/>
              <a:t>.</a:t>
            </a:r>
          </a:p>
          <a:p>
            <a:pPr lvl="1"/>
            <a:r>
              <a:rPr kumimoji="1" lang="en-US" altLang="zh-CN" dirty="0" smtClean="0"/>
              <a:t>Allow </a:t>
            </a:r>
            <a:r>
              <a:rPr kumimoji="1" lang="en-US" altLang="zh-CN" dirty="0" err="1" smtClean="0"/>
              <a:t>honeynets</a:t>
            </a:r>
            <a:r>
              <a:rPr kumimoji="1" lang="en-US" altLang="zh-CN" dirty="0" smtClean="0"/>
              <a:t> to join/exit dynamically.</a:t>
            </a:r>
          </a:p>
          <a:p>
            <a:pPr lvl="1"/>
            <a:r>
              <a:rPr kumimoji="1" lang="en-US" altLang="zh-CN" dirty="0" smtClean="0"/>
              <a:t>Allow resource allocation policies to get dynamically updated.</a:t>
            </a:r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3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HoneyGrid </a:t>
            </a:r>
            <a:r>
              <a:rPr kumimoji="1" lang="en-US" altLang="zh-CN" dirty="0" smtClean="0"/>
              <a:t>Goals </a:t>
            </a:r>
            <a:r>
              <a:rPr kumimoji="1" lang="en-US" altLang="zh-CN" dirty="0"/>
              <a:t>(cont.)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3. </a:t>
            </a:r>
            <a:r>
              <a:rPr lang="en-US" altLang="zh-CN" dirty="0"/>
              <a:t>Support </a:t>
            </a:r>
            <a:r>
              <a:rPr lang="en-US" altLang="zh-CN" dirty="0" smtClean="0"/>
              <a:t>NFV </a:t>
            </a:r>
            <a:r>
              <a:rPr lang="en-US" altLang="zh-CN" dirty="0" smtClean="0"/>
              <a:t>apps </a:t>
            </a:r>
            <a:r>
              <a:rPr lang="en-US" altLang="zh-CN" dirty="0" smtClean="0"/>
              <a:t>to </a:t>
            </a:r>
            <a:r>
              <a:rPr lang="en-US" altLang="zh-CN" dirty="0"/>
              <a:t>update </a:t>
            </a:r>
            <a:r>
              <a:rPr lang="en-US" altLang="zh-CN" dirty="0" smtClean="0"/>
              <a:t>policy</a:t>
            </a:r>
          </a:p>
          <a:p>
            <a:pPr lvl="1"/>
            <a:r>
              <a:rPr kumimoji="1" lang="en-US" altLang="zh-CN" dirty="0" smtClean="0"/>
              <a:t>It’s hard to propose a </a:t>
            </a:r>
            <a:r>
              <a:rPr kumimoji="1" lang="en-US" altLang="zh-CN" dirty="0" err="1" smtClean="0"/>
              <a:t>honeynet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to have all functionalities, </a:t>
            </a:r>
            <a:r>
              <a:rPr kumimoji="1" lang="en-US" altLang="zh-CN" dirty="0" smtClean="0"/>
              <a:t>our </a:t>
            </a:r>
            <a:r>
              <a:rPr kumimoji="1" lang="en-US" altLang="zh-CN" dirty="0" err="1" smtClean="0"/>
              <a:t>honeygrid</a:t>
            </a:r>
            <a:r>
              <a:rPr kumimoji="1" lang="en-US" altLang="zh-CN" dirty="0" smtClean="0"/>
              <a:t> should be extensible, supporting </a:t>
            </a:r>
            <a:r>
              <a:rPr kumimoji="1" lang="en-US" altLang="zh-CN" dirty="0" smtClean="0"/>
              <a:t>any 3-rd </a:t>
            </a:r>
            <a:r>
              <a:rPr kumimoji="1" lang="en-US" altLang="zh-CN" dirty="0" smtClean="0"/>
              <a:t>party </a:t>
            </a:r>
            <a:r>
              <a:rPr kumimoji="1" lang="en-US" altLang="zh-CN" dirty="0" smtClean="0"/>
              <a:t>implemented NFVs (e.g</a:t>
            </a:r>
            <a:r>
              <a:rPr kumimoji="1" lang="en-US" altLang="zh-CN" dirty="0" smtClean="0"/>
              <a:t>., IDS) to specify policies (</a:t>
            </a:r>
            <a:r>
              <a:rPr lang="en-US" altLang="zh-CN" dirty="0" smtClean="0"/>
              <a:t>containment policy, resource allocation policy, consistency policy )</a:t>
            </a:r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44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HoneyGrid Goals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dirty="0" smtClean="0"/>
              <a:t>1. HIH and LIH combination.</a:t>
            </a:r>
          </a:p>
          <a:p>
            <a:pPr lvl="1"/>
            <a:r>
              <a:rPr kumimoji="1" lang="en-US" altLang="zh-CN" dirty="0" smtClean="0"/>
              <a:t>Allocating each src to a single High-interaction Honeypot (HIH) requires unaffordable resources (/17 network, 5 min for each VM, 700 VMs are required) </a:t>
            </a:r>
          </a:p>
          <a:p>
            <a:pPr lvl="1"/>
            <a:r>
              <a:rPr kumimoji="1" lang="en-US" altLang="zh-CN" dirty="0" smtClean="0"/>
              <a:t>Low-</a:t>
            </a:r>
            <a:r>
              <a:rPr kumimoji="1" lang="en-US" altLang="zh-CN" dirty="0"/>
              <a:t>interaction Honeypot </a:t>
            </a:r>
            <a:r>
              <a:rPr kumimoji="1" lang="en-US" altLang="zh-CN" dirty="0" smtClean="0"/>
              <a:t>(LIH) can only emulate limited functions and can be recognized by attacker. </a:t>
            </a:r>
          </a:p>
          <a:p>
            <a:pPr lvl="1"/>
            <a:r>
              <a:rPr kumimoji="1" lang="en-US" altLang="zh-CN" dirty="0" smtClean="0"/>
              <a:t>Migrate flow from LIH to HIH when necessary. (~80% traffic are scanning traffic)</a:t>
            </a:r>
          </a:p>
          <a:p>
            <a:pPr lvl="1"/>
            <a:r>
              <a:rPr kumimoji="1" lang="en-US" altLang="zh-CN" dirty="0"/>
              <a:t>Fast detect idle high-interaction honeypot (HIH) to revert for another </a:t>
            </a:r>
            <a:r>
              <a:rPr kumimoji="1" lang="en-US" altLang="zh-CN" dirty="0" smtClean="0"/>
              <a:t>flow.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86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 SDN-based HoneyGrid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zh-CN" dirty="0" smtClean="0"/>
              <a:t>Protocol-independent flow migration engine.</a:t>
            </a:r>
          </a:p>
          <a:p>
            <a:pPr lvl="1"/>
            <a:r>
              <a:rPr kumimoji="1" lang="en-US" altLang="zh-CN" dirty="0" smtClean="0"/>
              <a:t>Automatically generate LIH (</a:t>
            </a:r>
            <a:r>
              <a:rPr kumimoji="1" lang="en-US" altLang="zh-CN" dirty="0" err="1" smtClean="0"/>
              <a:t>RolePlayer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ScriptGen</a:t>
            </a:r>
            <a:r>
              <a:rPr kumimoji="1" lang="en-US" altLang="zh-CN" dirty="0" smtClean="0"/>
              <a:t>)</a:t>
            </a:r>
          </a:p>
          <a:p>
            <a:pPr lvl="1"/>
            <a:r>
              <a:rPr kumimoji="1" lang="en-US" altLang="zh-CN" dirty="0" smtClean="0"/>
              <a:t>Modify </a:t>
            </a:r>
            <a:r>
              <a:rPr kumimoji="1" lang="en-US" altLang="zh-CN" dirty="0" err="1" smtClean="0"/>
              <a:t>OpenvSwitch</a:t>
            </a:r>
            <a:r>
              <a:rPr kumimoji="1" lang="en-US" altLang="zh-CN" dirty="0" smtClean="0"/>
              <a:t> to support </a:t>
            </a:r>
            <a:r>
              <a:rPr kumimoji="1" lang="en-US" altLang="zh-CN" dirty="0" err="1" smtClean="0"/>
              <a:t>seq</a:t>
            </a:r>
            <a:r>
              <a:rPr kumimoji="1" lang="en-US" altLang="zh-CN" dirty="0" smtClean="0"/>
              <a:t> number and </a:t>
            </a:r>
            <a:r>
              <a:rPr kumimoji="1" lang="en-US" altLang="zh-CN" dirty="0" err="1" smtClean="0"/>
              <a:t>ack</a:t>
            </a:r>
            <a:r>
              <a:rPr kumimoji="1" lang="en-US" altLang="zh-CN" dirty="0" smtClean="0"/>
              <a:t> number modification.</a:t>
            </a:r>
          </a:p>
          <a:p>
            <a:r>
              <a:rPr kumimoji="1" lang="en-US" altLang="zh-CN" dirty="0" smtClean="0"/>
              <a:t>Combing idle timeout and hard timeout to optimize HIH usage.</a:t>
            </a:r>
          </a:p>
          <a:p>
            <a:r>
              <a:rPr kumimoji="1" lang="en-US" altLang="zh-CN" dirty="0" smtClean="0"/>
              <a:t>Resource manager </a:t>
            </a:r>
          </a:p>
          <a:p>
            <a:pPr lvl="1"/>
            <a:r>
              <a:rPr kumimoji="1" lang="en-US" altLang="zh-CN" dirty="0" smtClean="0"/>
              <a:t>allocate resource for each flow</a:t>
            </a:r>
          </a:p>
          <a:p>
            <a:pPr lvl="2"/>
            <a:r>
              <a:rPr kumimoji="1" lang="en-US" altLang="zh-CN" dirty="0" smtClean="0"/>
              <a:t>Default: </a:t>
            </a:r>
          </a:p>
          <a:p>
            <a:pPr lvl="3"/>
            <a:r>
              <a:rPr kumimoji="1" lang="en-US" altLang="zh-CN" dirty="0" smtClean="0"/>
              <a:t>1). HIH, local VM have high priority</a:t>
            </a:r>
          </a:p>
          <a:p>
            <a:pPr lvl="3"/>
            <a:r>
              <a:rPr kumimoji="1" lang="en-US" altLang="zh-CN" dirty="0" smtClean="0"/>
              <a:t>2). One-src-one-</a:t>
            </a:r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 per VM</a:t>
            </a:r>
          </a:p>
          <a:p>
            <a:pPr lvl="2"/>
            <a:r>
              <a:rPr kumimoji="1" lang="en-US" altLang="zh-CN" dirty="0" smtClean="0"/>
              <a:t>Support more advanced policy</a:t>
            </a:r>
          </a:p>
          <a:p>
            <a:pPr lvl="1"/>
            <a:r>
              <a:rPr kumimoji="1" lang="en-US" altLang="zh-CN" dirty="0" smtClean="0"/>
              <a:t>Monitor and manage newly added and obsolete resources.</a:t>
            </a:r>
          </a:p>
          <a:p>
            <a:r>
              <a:rPr kumimoji="1" lang="en-US" altLang="zh-CN" dirty="0" smtClean="0"/>
              <a:t>Asynchronous trace analyzer (3-rd party app)</a:t>
            </a:r>
          </a:p>
          <a:p>
            <a:r>
              <a:rPr kumimoji="1" lang="en-US" altLang="zh-CN" dirty="0" smtClean="0"/>
              <a:t>Containment policy generator (3-rd party app GQ)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72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Architecture</a:t>
            </a:r>
            <a:endParaRPr kumimoji="1" lang="zh-CN" altLang="en-US" dirty="0"/>
          </a:p>
        </p:txBody>
      </p:sp>
      <p:pic>
        <p:nvPicPr>
          <p:cNvPr id="8" name="内容占位符 7" descr="arch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92" r="-186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97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Example: Telnet Migration</a:t>
            </a:r>
            <a:endParaRPr kumimoji="1" lang="zh-CN" altLang="en-US" dirty="0"/>
          </a:p>
        </p:txBody>
      </p:sp>
      <p:pic>
        <p:nvPicPr>
          <p:cNvPr id="4" name="内容占位符 3" descr="migration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214" r="-31214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857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Controller &amp; HIH Manager</a:t>
            </a:r>
            <a:br>
              <a:rPr kumimoji="1" lang="en-US" altLang="zh-CN" dirty="0" smtClean="0"/>
            </a:br>
            <a:r>
              <a:rPr kumimoji="1" lang="en-US" altLang="zh-CN" dirty="0" smtClean="0"/>
              <a:t>Communication (normal exit)</a:t>
            </a:r>
            <a:endParaRPr kumimoji="1" lang="zh-CN" altLang="en-US" dirty="0"/>
          </a:p>
        </p:txBody>
      </p:sp>
      <p:pic>
        <p:nvPicPr>
          <p:cNvPr id="4" name="内容占位符 3" descr="hih-manager1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997" r="-30997"/>
          <a:stretch>
            <a:fillRect/>
          </a:stretch>
        </p:blipFill>
        <p:spPr>
          <a:xfrm>
            <a:off x="-1279996" y="1600200"/>
            <a:ext cx="8229600" cy="4525963"/>
          </a:xfrm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5534122" y="1837562"/>
            <a:ext cx="3437979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1800" dirty="0" smtClean="0"/>
              <a:t>On step (3), controller tells manager HIH3 will be assigned to a client and sets a timeout (5 </a:t>
            </a:r>
            <a:r>
              <a:rPr kumimoji="1" lang="en-US" altLang="zh-CN" sz="1800" dirty="0" err="1" smtClean="0"/>
              <a:t>mins</a:t>
            </a:r>
            <a:r>
              <a:rPr kumimoji="1" lang="en-US" altLang="zh-CN" sz="1800" dirty="0" smtClean="0"/>
              <a:t> by default).</a:t>
            </a:r>
          </a:p>
          <a:p>
            <a:r>
              <a:rPr kumimoji="1" lang="en-US" altLang="zh-CN" sz="1800" dirty="0" smtClean="0"/>
              <a:t>When timeout event gets triggered,  manager sends an NA </a:t>
            </a:r>
            <a:r>
              <a:rPr kumimoji="1" lang="en-US" altLang="zh-CN" sz="1800" dirty="0" err="1" smtClean="0"/>
              <a:t>msg</a:t>
            </a:r>
            <a:r>
              <a:rPr kumimoji="1" lang="en-US" altLang="zh-CN" sz="1800" dirty="0" smtClean="0"/>
              <a:t> to controller (4) and starts to revert HIH3 (7). When the HIH gets running with a clean state, manager sends a free </a:t>
            </a:r>
            <a:r>
              <a:rPr kumimoji="1" lang="en-US" altLang="zh-CN" sz="1800" dirty="0" err="1" smtClean="0"/>
              <a:t>msg</a:t>
            </a:r>
            <a:r>
              <a:rPr kumimoji="1" lang="en-US" altLang="zh-CN" sz="1800" dirty="0" smtClean="0"/>
              <a:t> to controller (8).</a:t>
            </a:r>
          </a:p>
          <a:p>
            <a:r>
              <a:rPr kumimoji="1" lang="en-US" altLang="zh-CN" sz="1800" dirty="0" smtClean="0"/>
              <a:t>When receiving a NA </a:t>
            </a:r>
            <a:r>
              <a:rPr kumimoji="1" lang="en-US" altLang="zh-CN" sz="1800" dirty="0" err="1" smtClean="0"/>
              <a:t>msg</a:t>
            </a:r>
            <a:r>
              <a:rPr kumimoji="1" lang="en-US" altLang="zh-CN" sz="1800" dirty="0" smtClean="0"/>
              <a:t>, controller deletes existing flows for that HIH; Controller also needs to update HIH table when receiving </a:t>
            </a:r>
            <a:r>
              <a:rPr kumimoji="1" lang="en-US" altLang="zh-CN" sz="1800" dirty="0" err="1" smtClean="0"/>
              <a:t>msgs</a:t>
            </a:r>
            <a:r>
              <a:rPr kumimoji="1" lang="en-US" altLang="zh-CN" sz="1800" dirty="0" smtClean="0"/>
              <a:t> from manager (2,5,9).</a:t>
            </a:r>
          </a:p>
        </p:txBody>
      </p:sp>
    </p:spTree>
    <p:extLst>
      <p:ext uri="{BB962C8B-B14F-4D97-AF65-F5344CB8AC3E}">
        <p14:creationId xmlns:p14="http://schemas.microsoft.com/office/powerpoint/2010/main" val="24516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Controller &amp; HIH Manager</a:t>
            </a:r>
            <a:br>
              <a:rPr kumimoji="1" lang="en-US" altLang="zh-CN" dirty="0"/>
            </a:br>
            <a:r>
              <a:rPr kumimoji="1" lang="en-US" altLang="zh-CN" dirty="0"/>
              <a:t>Communication </a:t>
            </a:r>
            <a:r>
              <a:rPr kumimoji="1" lang="en-US" altLang="zh-CN" dirty="0" smtClean="0"/>
              <a:t>(early exit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pic>
        <p:nvPicPr>
          <p:cNvPr id="4" name="内容占位符 3" descr="hih-manager2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68" r="-37168"/>
          <a:stretch>
            <a:fillRect/>
          </a:stretch>
        </p:blipFill>
        <p:spPr>
          <a:xfrm>
            <a:off x="-1046423" y="1600200"/>
            <a:ext cx="8229600" cy="4525963"/>
          </a:xfr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5534122" y="2830311"/>
            <a:ext cx="3437979" cy="22940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1800" dirty="0" smtClean="0"/>
              <a:t>On step (1), add flow rule with a short idle timeout. </a:t>
            </a:r>
          </a:p>
          <a:p>
            <a:r>
              <a:rPr kumimoji="1" lang="en-US" altLang="zh-CN" sz="1800" dirty="0" smtClean="0"/>
              <a:t>Controller listens to idle timeout event (4) and updates HIH table. If the number of flows becomes zero, Controller sends revert </a:t>
            </a:r>
            <a:r>
              <a:rPr kumimoji="1" lang="en-US" altLang="zh-CN" sz="1800" dirty="0" err="1" smtClean="0"/>
              <a:t>msg</a:t>
            </a:r>
            <a:r>
              <a:rPr kumimoji="1" lang="en-US" altLang="zh-CN" sz="1800" dirty="0" smtClean="0"/>
              <a:t> (5) to HIH manager.</a:t>
            </a:r>
          </a:p>
        </p:txBody>
      </p:sp>
    </p:spTree>
    <p:extLst>
      <p:ext uri="{BB962C8B-B14F-4D97-AF65-F5344CB8AC3E}">
        <p14:creationId xmlns:p14="http://schemas.microsoft.com/office/powerpoint/2010/main" val="100524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643</Words>
  <Application>Microsoft Office PowerPoint</Application>
  <PresentationFormat>On-screen Show (4:3)</PresentationFormat>
  <Paragraphs>67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主题</vt:lpstr>
      <vt:lpstr>A SDN-based HoneyGrid</vt:lpstr>
      <vt:lpstr> HoneyGrid Goals (cont.)</vt:lpstr>
      <vt:lpstr>HoneyGrid Goals (cont.)</vt:lpstr>
      <vt:lpstr>HoneyGrid Goals</vt:lpstr>
      <vt:lpstr>A SDN-based HoneyGrid</vt:lpstr>
      <vt:lpstr>Architecture</vt:lpstr>
      <vt:lpstr>Example: Telnet Migration</vt:lpstr>
      <vt:lpstr>Controller &amp; HIH Manager Communication (normal exit)</vt:lpstr>
      <vt:lpstr>Controller &amp; HIH Manager Communication (early exit)</vt:lpstr>
      <vt:lpstr>Evaluation</vt:lpstr>
      <vt:lpstr>Evaluation (cont.)</vt:lpstr>
    </vt:vector>
  </TitlesOfParts>
  <Company>Northwestern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SDB-based Honeynet</dc:title>
  <dc:creator>Pan Xiang</dc:creator>
  <cp:lastModifiedBy>Yan Chen</cp:lastModifiedBy>
  <cp:revision>86</cp:revision>
  <dcterms:created xsi:type="dcterms:W3CDTF">2014-09-08T08:11:45Z</dcterms:created>
  <dcterms:modified xsi:type="dcterms:W3CDTF">2014-10-03T17:02:19Z</dcterms:modified>
</cp:coreProperties>
</file>