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320" r:id="rId3"/>
    <p:sldId id="321" r:id="rId4"/>
    <p:sldId id="322" r:id="rId5"/>
    <p:sldId id="325" r:id="rId6"/>
    <p:sldId id="324" r:id="rId7"/>
    <p:sldId id="323" r:id="rId8"/>
    <p:sldId id="341" r:id="rId9"/>
    <p:sldId id="339" r:id="rId10"/>
    <p:sldId id="342" r:id="rId11"/>
    <p:sldId id="343" r:id="rId12"/>
    <p:sldId id="344" r:id="rId13"/>
    <p:sldId id="346" r:id="rId14"/>
    <p:sldId id="345" r:id="rId15"/>
    <p:sldId id="351" r:id="rId16"/>
    <p:sldId id="347" r:id="rId17"/>
    <p:sldId id="349" r:id="rId18"/>
    <p:sldId id="350" r:id="rId19"/>
    <p:sldId id="355" r:id="rId20"/>
    <p:sldId id="354" r:id="rId21"/>
    <p:sldId id="352" r:id="rId22"/>
    <p:sldId id="353" r:id="rId23"/>
    <p:sldId id="356" r:id="rId24"/>
    <p:sldId id="357" r:id="rId25"/>
    <p:sldId id="358" r:id="rId26"/>
    <p:sldId id="340" r:id="rId27"/>
    <p:sldId id="359" r:id="rId28"/>
    <p:sldId id="360" r:id="rId29"/>
    <p:sldId id="361" r:id="rId30"/>
    <p:sldId id="362" r:id="rId31"/>
    <p:sldId id="363" r:id="rId32"/>
    <p:sldId id="364" r:id="rId33"/>
    <p:sldId id="366" r:id="rId34"/>
    <p:sldId id="365" r:id="rId35"/>
    <p:sldId id="367" r:id="rId36"/>
    <p:sldId id="369" r:id="rId37"/>
    <p:sldId id="368" r:id="rId38"/>
    <p:sldId id="370" r:id="rId39"/>
    <p:sldId id="372" r:id="rId40"/>
    <p:sldId id="373" r:id="rId41"/>
    <p:sldId id="319" r:id="rId42"/>
    <p:sldId id="371"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800" autoAdjust="0"/>
  </p:normalViewPr>
  <p:slideViewPr>
    <p:cSldViewPr>
      <p:cViewPr varScale="1">
        <p:scale>
          <a:sx n="91" d="100"/>
          <a:sy n="91" d="100"/>
        </p:scale>
        <p:origin x="-1210" y="-86"/>
      </p:cViewPr>
      <p:guideLst>
        <p:guide orient="horz" pos="2160"/>
        <p:guide pos="2880"/>
      </p:guideLst>
    </p:cSldViewPr>
  </p:slideViewPr>
  <p:outlineViewPr>
    <p:cViewPr>
      <p:scale>
        <a:sx n="33" d="100"/>
        <a:sy n="33" d="100"/>
      </p:scale>
      <p:origin x="0" y="145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EC5B6-8D4A-8249-BD43-5E3B9E9AC454}" type="doc">
      <dgm:prSet loTypeId="urn:microsoft.com/office/officeart/2005/8/layout/vList3" loCatId="" qsTypeId="urn:microsoft.com/office/officeart/2005/8/quickstyle/simple4" qsCatId="simple" csTypeId="urn:microsoft.com/office/officeart/2005/8/colors/accent1_2" csCatId="accent1" phldr="1"/>
      <dgm:spPr/>
    </dgm:pt>
    <dgm:pt modelId="{F681649D-5EB2-C04B-9540-A3C2DFF63367}">
      <dgm:prSet phldrT="[文本]"/>
      <dgm:spPr/>
      <dgm:t>
        <a:bodyPr/>
        <a:lstStyle/>
        <a:p>
          <a:r>
            <a:rPr lang="en-US" altLang="zh-CN" b="1" dirty="0" smtClean="0">
              <a:solidFill>
                <a:srgbClr val="CCFFCC"/>
              </a:solidFill>
            </a:rPr>
            <a:t>DCL: </a:t>
          </a:r>
          <a:r>
            <a:rPr lang="en-US" altLang="zh-CN" b="1" dirty="0" err="1" smtClean="0">
              <a:solidFill>
                <a:srgbClr val="CCFFCC"/>
              </a:solidFill>
            </a:rPr>
            <a:t>DyDroid</a:t>
          </a:r>
          <a:endParaRPr lang="zh-CN" altLang="en-US" b="1" dirty="0">
            <a:solidFill>
              <a:srgbClr val="CCFFCC"/>
            </a:solidFill>
          </a:endParaRPr>
        </a:p>
      </dgm:t>
    </dgm:pt>
    <dgm:pt modelId="{AE64B977-9B6B-9E42-A7AE-978F8A836A5C}" type="parTrans" cxnId="{834E1499-57CC-5444-AEF3-BFD97476E413}">
      <dgm:prSet/>
      <dgm:spPr/>
      <dgm:t>
        <a:bodyPr/>
        <a:lstStyle/>
        <a:p>
          <a:endParaRPr lang="zh-CN" altLang="en-US"/>
        </a:p>
      </dgm:t>
    </dgm:pt>
    <dgm:pt modelId="{69272D57-24F1-DA4C-BCF0-34EF164657A4}" type="sibTrans" cxnId="{834E1499-57CC-5444-AEF3-BFD97476E413}">
      <dgm:prSet/>
      <dgm:spPr/>
      <dgm:t>
        <a:bodyPr/>
        <a:lstStyle/>
        <a:p>
          <a:endParaRPr lang="zh-CN" altLang="en-US"/>
        </a:p>
      </dgm:t>
    </dgm:pt>
    <dgm:pt modelId="{AFADB2D0-E398-0346-BDDD-4AD05A294F6D}">
      <dgm:prSet phldrT="[文本]"/>
      <dgm:spPr/>
      <dgm:t>
        <a:bodyPr/>
        <a:lstStyle/>
        <a:p>
          <a:r>
            <a:rPr lang="en-US" altLang="zh-CN" dirty="0" smtClean="0"/>
            <a:t>Malware: DroidNative</a:t>
          </a:r>
          <a:endParaRPr lang="zh-CN" altLang="en-US" dirty="0"/>
        </a:p>
      </dgm:t>
    </dgm:pt>
    <dgm:pt modelId="{FDAC144D-09CD-FC43-9ADE-10387D8F8DEA}" type="parTrans" cxnId="{1517B0CE-78CF-814F-BE18-769B2098721B}">
      <dgm:prSet/>
      <dgm:spPr/>
      <dgm:t>
        <a:bodyPr/>
        <a:lstStyle/>
        <a:p>
          <a:endParaRPr lang="zh-CN" altLang="en-US"/>
        </a:p>
      </dgm:t>
    </dgm:pt>
    <dgm:pt modelId="{6BD6B00E-3BEC-E345-848F-74327098B29C}" type="sibTrans" cxnId="{1517B0CE-78CF-814F-BE18-769B2098721B}">
      <dgm:prSet/>
      <dgm:spPr/>
      <dgm:t>
        <a:bodyPr/>
        <a:lstStyle/>
        <a:p>
          <a:endParaRPr lang="zh-CN" altLang="en-US"/>
        </a:p>
      </dgm:t>
    </dgm:pt>
    <dgm:pt modelId="{141F0DB9-BCFA-854A-BDB5-0AA48BA0BF79}" type="pres">
      <dgm:prSet presAssocID="{431EC5B6-8D4A-8249-BD43-5E3B9E9AC454}" presName="linearFlow" presStyleCnt="0">
        <dgm:presLayoutVars>
          <dgm:dir/>
          <dgm:resizeHandles val="exact"/>
        </dgm:presLayoutVars>
      </dgm:prSet>
      <dgm:spPr/>
    </dgm:pt>
    <dgm:pt modelId="{E053E24C-7A93-614A-905F-6C7E40D9ACA7}" type="pres">
      <dgm:prSet presAssocID="{F681649D-5EB2-C04B-9540-A3C2DFF63367}" presName="composite" presStyleCnt="0"/>
      <dgm:spPr/>
    </dgm:pt>
    <dgm:pt modelId="{1C50FBC6-F56C-BF4E-8B17-B3E94B079CD6}" type="pres">
      <dgm:prSet presAssocID="{F681649D-5EB2-C04B-9540-A3C2DFF63367}" presName="imgShp" presStyleLbl="fgImgPlace1" presStyleIdx="0" presStyleCnt="2"/>
      <dgm:spPr/>
    </dgm:pt>
    <dgm:pt modelId="{47FB4E45-5352-0B45-A0C4-A5633845CA66}" type="pres">
      <dgm:prSet presAssocID="{F681649D-5EB2-C04B-9540-A3C2DFF63367}" presName="txShp" presStyleLbl="node1" presStyleIdx="0" presStyleCnt="2">
        <dgm:presLayoutVars>
          <dgm:bulletEnabled val="1"/>
        </dgm:presLayoutVars>
      </dgm:prSet>
      <dgm:spPr/>
      <dgm:t>
        <a:bodyPr/>
        <a:lstStyle/>
        <a:p>
          <a:endParaRPr lang="zh-CN" altLang="en-US"/>
        </a:p>
      </dgm:t>
    </dgm:pt>
    <dgm:pt modelId="{29AA9F53-63ED-3042-963B-22A548900880}" type="pres">
      <dgm:prSet presAssocID="{69272D57-24F1-DA4C-BCF0-34EF164657A4}" presName="spacing" presStyleCnt="0"/>
      <dgm:spPr/>
    </dgm:pt>
    <dgm:pt modelId="{4B0C0EA1-F9B9-C143-AA68-20EBADEB2A99}" type="pres">
      <dgm:prSet presAssocID="{AFADB2D0-E398-0346-BDDD-4AD05A294F6D}" presName="composite" presStyleCnt="0"/>
      <dgm:spPr/>
    </dgm:pt>
    <dgm:pt modelId="{30E4B510-F922-BC47-A2EF-C5CEA6CF8CBD}" type="pres">
      <dgm:prSet presAssocID="{AFADB2D0-E398-0346-BDDD-4AD05A294F6D}" presName="imgShp" presStyleLbl="fgImgPlace1" presStyleIdx="1" presStyleCnt="2"/>
      <dgm:spPr/>
    </dgm:pt>
    <dgm:pt modelId="{83CE5F0E-5953-C141-A199-677C98421C48}" type="pres">
      <dgm:prSet presAssocID="{AFADB2D0-E398-0346-BDDD-4AD05A294F6D}" presName="txShp" presStyleLbl="node1" presStyleIdx="1" presStyleCnt="2">
        <dgm:presLayoutVars>
          <dgm:bulletEnabled val="1"/>
        </dgm:presLayoutVars>
      </dgm:prSet>
      <dgm:spPr/>
      <dgm:t>
        <a:bodyPr/>
        <a:lstStyle/>
        <a:p>
          <a:endParaRPr lang="zh-CN" altLang="en-US"/>
        </a:p>
      </dgm:t>
    </dgm:pt>
  </dgm:ptLst>
  <dgm:cxnLst>
    <dgm:cxn modelId="{1517B0CE-78CF-814F-BE18-769B2098721B}" srcId="{431EC5B6-8D4A-8249-BD43-5E3B9E9AC454}" destId="{AFADB2D0-E398-0346-BDDD-4AD05A294F6D}" srcOrd="1" destOrd="0" parTransId="{FDAC144D-09CD-FC43-9ADE-10387D8F8DEA}" sibTransId="{6BD6B00E-3BEC-E345-848F-74327098B29C}"/>
    <dgm:cxn modelId="{6F987516-2539-B340-91E9-61419E812C31}" type="presOf" srcId="{431EC5B6-8D4A-8249-BD43-5E3B9E9AC454}" destId="{141F0DB9-BCFA-854A-BDB5-0AA48BA0BF79}" srcOrd="0" destOrd="0" presId="urn:microsoft.com/office/officeart/2005/8/layout/vList3"/>
    <dgm:cxn modelId="{834E1499-57CC-5444-AEF3-BFD97476E413}" srcId="{431EC5B6-8D4A-8249-BD43-5E3B9E9AC454}" destId="{F681649D-5EB2-C04B-9540-A3C2DFF63367}" srcOrd="0" destOrd="0" parTransId="{AE64B977-9B6B-9E42-A7AE-978F8A836A5C}" sibTransId="{69272D57-24F1-DA4C-BCF0-34EF164657A4}"/>
    <dgm:cxn modelId="{7D63F506-BF6B-1C42-B932-BE8B914F540D}" type="presOf" srcId="{AFADB2D0-E398-0346-BDDD-4AD05A294F6D}" destId="{83CE5F0E-5953-C141-A199-677C98421C48}" srcOrd="0" destOrd="0" presId="urn:microsoft.com/office/officeart/2005/8/layout/vList3"/>
    <dgm:cxn modelId="{C3B0972C-21A7-1F42-8350-C90DA491B8B5}" type="presOf" srcId="{F681649D-5EB2-C04B-9540-A3C2DFF63367}" destId="{47FB4E45-5352-0B45-A0C4-A5633845CA66}" srcOrd="0" destOrd="0" presId="urn:microsoft.com/office/officeart/2005/8/layout/vList3"/>
    <dgm:cxn modelId="{CB595899-6F02-8A46-85D4-0A127BC303D3}" type="presParOf" srcId="{141F0DB9-BCFA-854A-BDB5-0AA48BA0BF79}" destId="{E053E24C-7A93-614A-905F-6C7E40D9ACA7}" srcOrd="0" destOrd="0" presId="urn:microsoft.com/office/officeart/2005/8/layout/vList3"/>
    <dgm:cxn modelId="{37D6F387-53F9-3D4C-9C3D-AA33C2E4A906}" type="presParOf" srcId="{E053E24C-7A93-614A-905F-6C7E40D9ACA7}" destId="{1C50FBC6-F56C-BF4E-8B17-B3E94B079CD6}" srcOrd="0" destOrd="0" presId="urn:microsoft.com/office/officeart/2005/8/layout/vList3"/>
    <dgm:cxn modelId="{AF2B06E9-C3EC-C84E-A809-659C9B02343A}" type="presParOf" srcId="{E053E24C-7A93-614A-905F-6C7E40D9ACA7}" destId="{47FB4E45-5352-0B45-A0C4-A5633845CA66}" srcOrd="1" destOrd="0" presId="urn:microsoft.com/office/officeart/2005/8/layout/vList3"/>
    <dgm:cxn modelId="{C1C51565-08E3-8844-9D8F-316F79760559}" type="presParOf" srcId="{141F0DB9-BCFA-854A-BDB5-0AA48BA0BF79}" destId="{29AA9F53-63ED-3042-963B-22A548900880}" srcOrd="1" destOrd="0" presId="urn:microsoft.com/office/officeart/2005/8/layout/vList3"/>
    <dgm:cxn modelId="{F8E02103-350A-BC4E-A7A7-21869886ACE6}" type="presParOf" srcId="{141F0DB9-BCFA-854A-BDB5-0AA48BA0BF79}" destId="{4B0C0EA1-F9B9-C143-AA68-20EBADEB2A99}" srcOrd="2" destOrd="0" presId="urn:microsoft.com/office/officeart/2005/8/layout/vList3"/>
    <dgm:cxn modelId="{9CCFBA6B-8973-7C4B-867E-09FB9E929CAD}" type="presParOf" srcId="{4B0C0EA1-F9B9-C143-AA68-20EBADEB2A99}" destId="{30E4B510-F922-BC47-A2EF-C5CEA6CF8CBD}" srcOrd="0" destOrd="0" presId="urn:microsoft.com/office/officeart/2005/8/layout/vList3"/>
    <dgm:cxn modelId="{7BE2B19B-1829-6840-AFF7-E391E902629D}" type="presParOf" srcId="{4B0C0EA1-F9B9-C143-AA68-20EBADEB2A99}" destId="{83CE5F0E-5953-C141-A199-677C98421C48}"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EC5B6-8D4A-8249-BD43-5E3B9E9AC454}" type="doc">
      <dgm:prSet loTypeId="urn:microsoft.com/office/officeart/2005/8/layout/vList3" loCatId="" qsTypeId="urn:microsoft.com/office/officeart/2005/8/quickstyle/simple4" qsCatId="simple" csTypeId="urn:microsoft.com/office/officeart/2005/8/colors/accent1_2" csCatId="accent1" phldr="1"/>
      <dgm:spPr/>
    </dgm:pt>
    <dgm:pt modelId="{F681649D-5EB2-C04B-9540-A3C2DFF63367}">
      <dgm:prSet phldrT="[文本]"/>
      <dgm:spPr/>
      <dgm:t>
        <a:bodyPr/>
        <a:lstStyle/>
        <a:p>
          <a:r>
            <a:rPr lang="en-US" altLang="zh-CN" dirty="0" smtClean="0"/>
            <a:t>Bring-your-own-device: AppShield</a:t>
          </a:r>
          <a:endParaRPr lang="zh-CN" altLang="en-US" dirty="0"/>
        </a:p>
      </dgm:t>
    </dgm:pt>
    <dgm:pt modelId="{AE64B977-9B6B-9E42-A7AE-978F8A836A5C}" type="parTrans" cxnId="{834E1499-57CC-5444-AEF3-BFD97476E413}">
      <dgm:prSet/>
      <dgm:spPr/>
      <dgm:t>
        <a:bodyPr/>
        <a:lstStyle/>
        <a:p>
          <a:endParaRPr lang="zh-CN" altLang="en-US"/>
        </a:p>
      </dgm:t>
    </dgm:pt>
    <dgm:pt modelId="{69272D57-24F1-DA4C-BCF0-34EF164657A4}" type="sibTrans" cxnId="{834E1499-57CC-5444-AEF3-BFD97476E413}">
      <dgm:prSet/>
      <dgm:spPr/>
      <dgm:t>
        <a:bodyPr/>
        <a:lstStyle/>
        <a:p>
          <a:endParaRPr lang="zh-CN" altLang="en-US"/>
        </a:p>
      </dgm:t>
    </dgm:pt>
    <dgm:pt modelId="{AFADB2D0-E398-0346-BDDD-4AD05A294F6D}">
      <dgm:prSet phldrT="[文本]"/>
      <dgm:spPr/>
      <dgm:t>
        <a:bodyPr/>
        <a:lstStyle/>
        <a:p>
          <a:r>
            <a:rPr lang="en-US" altLang="zh-CN" b="1" dirty="0" smtClean="0">
              <a:solidFill>
                <a:srgbClr val="CCFFCC"/>
              </a:solidFill>
            </a:rPr>
            <a:t>Payment: Mobile Risk Management</a:t>
          </a:r>
          <a:endParaRPr lang="zh-CN" altLang="en-US" b="1" dirty="0">
            <a:solidFill>
              <a:srgbClr val="CCFFCC"/>
            </a:solidFill>
          </a:endParaRPr>
        </a:p>
      </dgm:t>
    </dgm:pt>
    <dgm:pt modelId="{FDAC144D-09CD-FC43-9ADE-10387D8F8DEA}" type="parTrans" cxnId="{1517B0CE-78CF-814F-BE18-769B2098721B}">
      <dgm:prSet/>
      <dgm:spPr/>
      <dgm:t>
        <a:bodyPr/>
        <a:lstStyle/>
        <a:p>
          <a:endParaRPr lang="zh-CN" altLang="en-US"/>
        </a:p>
      </dgm:t>
    </dgm:pt>
    <dgm:pt modelId="{6BD6B00E-3BEC-E345-848F-74327098B29C}" type="sibTrans" cxnId="{1517B0CE-78CF-814F-BE18-769B2098721B}">
      <dgm:prSet/>
      <dgm:spPr/>
      <dgm:t>
        <a:bodyPr/>
        <a:lstStyle/>
        <a:p>
          <a:endParaRPr lang="zh-CN" altLang="en-US"/>
        </a:p>
      </dgm:t>
    </dgm:pt>
    <dgm:pt modelId="{701CCC22-357C-2541-B606-BA2F946AA28F}">
      <dgm:prSet/>
      <dgm:spPr/>
      <dgm:t>
        <a:bodyPr/>
        <a:lstStyle/>
        <a:p>
          <a:r>
            <a:rPr lang="en-US" altLang="zh-CN" dirty="0" smtClean="0"/>
            <a:t>Privacy: Uranine</a:t>
          </a:r>
          <a:endParaRPr lang="zh-CN" altLang="en-US" dirty="0"/>
        </a:p>
      </dgm:t>
    </dgm:pt>
    <dgm:pt modelId="{5F764266-F00C-6D4F-8BA0-B2806F849FF2}" type="parTrans" cxnId="{30B6DD07-9D73-DF4C-894E-3A98B9DC39AB}">
      <dgm:prSet/>
      <dgm:spPr/>
      <dgm:t>
        <a:bodyPr/>
        <a:lstStyle/>
        <a:p>
          <a:endParaRPr lang="zh-CN" altLang="en-US"/>
        </a:p>
      </dgm:t>
    </dgm:pt>
    <dgm:pt modelId="{FB727FE5-BC5A-064F-84A4-AD58A19A6CAD}" type="sibTrans" cxnId="{30B6DD07-9D73-DF4C-894E-3A98B9DC39AB}">
      <dgm:prSet/>
      <dgm:spPr/>
      <dgm:t>
        <a:bodyPr/>
        <a:lstStyle/>
        <a:p>
          <a:endParaRPr lang="zh-CN" altLang="en-US"/>
        </a:p>
      </dgm:t>
    </dgm:pt>
    <dgm:pt modelId="{141F0DB9-BCFA-854A-BDB5-0AA48BA0BF79}" type="pres">
      <dgm:prSet presAssocID="{431EC5B6-8D4A-8249-BD43-5E3B9E9AC454}" presName="linearFlow" presStyleCnt="0">
        <dgm:presLayoutVars>
          <dgm:dir/>
          <dgm:resizeHandles val="exact"/>
        </dgm:presLayoutVars>
      </dgm:prSet>
      <dgm:spPr/>
    </dgm:pt>
    <dgm:pt modelId="{E053E24C-7A93-614A-905F-6C7E40D9ACA7}" type="pres">
      <dgm:prSet presAssocID="{F681649D-5EB2-C04B-9540-A3C2DFF63367}" presName="composite" presStyleCnt="0"/>
      <dgm:spPr/>
    </dgm:pt>
    <dgm:pt modelId="{1C50FBC6-F56C-BF4E-8B17-B3E94B079CD6}" type="pres">
      <dgm:prSet presAssocID="{F681649D-5EB2-C04B-9540-A3C2DFF63367}" presName="imgShp" presStyleLbl="fgImgPlace1" presStyleIdx="0" presStyleCnt="3"/>
      <dgm:spPr/>
    </dgm:pt>
    <dgm:pt modelId="{47FB4E45-5352-0B45-A0C4-A5633845CA66}" type="pres">
      <dgm:prSet presAssocID="{F681649D-5EB2-C04B-9540-A3C2DFF63367}" presName="txShp" presStyleLbl="node1" presStyleIdx="0" presStyleCnt="3">
        <dgm:presLayoutVars>
          <dgm:bulletEnabled val="1"/>
        </dgm:presLayoutVars>
      </dgm:prSet>
      <dgm:spPr/>
      <dgm:t>
        <a:bodyPr/>
        <a:lstStyle/>
        <a:p>
          <a:endParaRPr lang="zh-CN" altLang="en-US"/>
        </a:p>
      </dgm:t>
    </dgm:pt>
    <dgm:pt modelId="{29AA9F53-63ED-3042-963B-22A548900880}" type="pres">
      <dgm:prSet presAssocID="{69272D57-24F1-DA4C-BCF0-34EF164657A4}" presName="spacing" presStyleCnt="0"/>
      <dgm:spPr/>
    </dgm:pt>
    <dgm:pt modelId="{4B0C0EA1-F9B9-C143-AA68-20EBADEB2A99}" type="pres">
      <dgm:prSet presAssocID="{AFADB2D0-E398-0346-BDDD-4AD05A294F6D}" presName="composite" presStyleCnt="0"/>
      <dgm:spPr/>
    </dgm:pt>
    <dgm:pt modelId="{30E4B510-F922-BC47-A2EF-C5CEA6CF8CBD}" type="pres">
      <dgm:prSet presAssocID="{AFADB2D0-E398-0346-BDDD-4AD05A294F6D}" presName="imgShp" presStyleLbl="fgImgPlace1" presStyleIdx="1" presStyleCnt="3"/>
      <dgm:spPr/>
    </dgm:pt>
    <dgm:pt modelId="{83CE5F0E-5953-C141-A199-677C98421C48}" type="pres">
      <dgm:prSet presAssocID="{AFADB2D0-E398-0346-BDDD-4AD05A294F6D}" presName="txShp" presStyleLbl="node1" presStyleIdx="1" presStyleCnt="3">
        <dgm:presLayoutVars>
          <dgm:bulletEnabled val="1"/>
        </dgm:presLayoutVars>
      </dgm:prSet>
      <dgm:spPr/>
      <dgm:t>
        <a:bodyPr/>
        <a:lstStyle/>
        <a:p>
          <a:endParaRPr lang="zh-CN" altLang="en-US"/>
        </a:p>
      </dgm:t>
    </dgm:pt>
    <dgm:pt modelId="{3673FA4C-2E99-8947-9615-05166C0B7986}" type="pres">
      <dgm:prSet presAssocID="{6BD6B00E-3BEC-E345-848F-74327098B29C}" presName="spacing" presStyleCnt="0"/>
      <dgm:spPr/>
    </dgm:pt>
    <dgm:pt modelId="{473ADCA7-B69E-6E4D-949F-21084B9E5E26}" type="pres">
      <dgm:prSet presAssocID="{701CCC22-357C-2541-B606-BA2F946AA28F}" presName="composite" presStyleCnt="0"/>
      <dgm:spPr/>
    </dgm:pt>
    <dgm:pt modelId="{DC7C17EB-2034-304D-AB5C-443D39874392}" type="pres">
      <dgm:prSet presAssocID="{701CCC22-357C-2541-B606-BA2F946AA28F}" presName="imgShp" presStyleLbl="fgImgPlace1" presStyleIdx="2" presStyleCnt="3"/>
      <dgm:spPr/>
    </dgm:pt>
    <dgm:pt modelId="{538CDEA8-A1B6-4B4F-AB6A-EEBC1CDE0A09}" type="pres">
      <dgm:prSet presAssocID="{701CCC22-357C-2541-B606-BA2F946AA28F}" presName="txShp" presStyleLbl="node1" presStyleIdx="2" presStyleCnt="3">
        <dgm:presLayoutVars>
          <dgm:bulletEnabled val="1"/>
        </dgm:presLayoutVars>
      </dgm:prSet>
      <dgm:spPr/>
      <dgm:t>
        <a:bodyPr/>
        <a:lstStyle/>
        <a:p>
          <a:endParaRPr lang="zh-CN" altLang="en-US"/>
        </a:p>
      </dgm:t>
    </dgm:pt>
  </dgm:ptLst>
  <dgm:cxnLst>
    <dgm:cxn modelId="{E727B2C9-9D15-4A4E-94DE-323B62A2ECAC}" type="presOf" srcId="{F681649D-5EB2-C04B-9540-A3C2DFF63367}" destId="{47FB4E45-5352-0B45-A0C4-A5633845CA66}" srcOrd="0" destOrd="0" presId="urn:microsoft.com/office/officeart/2005/8/layout/vList3"/>
    <dgm:cxn modelId="{7BD51C1C-6F29-3142-AC4E-26973FA10902}" type="presOf" srcId="{431EC5B6-8D4A-8249-BD43-5E3B9E9AC454}" destId="{141F0DB9-BCFA-854A-BDB5-0AA48BA0BF79}" srcOrd="0" destOrd="0" presId="urn:microsoft.com/office/officeart/2005/8/layout/vList3"/>
    <dgm:cxn modelId="{817EBE45-F1C3-3F4B-8AEA-94904A3B6534}" type="presOf" srcId="{AFADB2D0-E398-0346-BDDD-4AD05A294F6D}" destId="{83CE5F0E-5953-C141-A199-677C98421C48}" srcOrd="0" destOrd="0" presId="urn:microsoft.com/office/officeart/2005/8/layout/vList3"/>
    <dgm:cxn modelId="{834E1499-57CC-5444-AEF3-BFD97476E413}" srcId="{431EC5B6-8D4A-8249-BD43-5E3B9E9AC454}" destId="{F681649D-5EB2-C04B-9540-A3C2DFF63367}" srcOrd="0" destOrd="0" parTransId="{AE64B977-9B6B-9E42-A7AE-978F8A836A5C}" sibTransId="{69272D57-24F1-DA4C-BCF0-34EF164657A4}"/>
    <dgm:cxn modelId="{76650D54-B6B2-1C4D-ACEE-68F6197CE5A5}" type="presOf" srcId="{701CCC22-357C-2541-B606-BA2F946AA28F}" destId="{538CDEA8-A1B6-4B4F-AB6A-EEBC1CDE0A09}" srcOrd="0" destOrd="0" presId="urn:microsoft.com/office/officeart/2005/8/layout/vList3"/>
    <dgm:cxn modelId="{1517B0CE-78CF-814F-BE18-769B2098721B}" srcId="{431EC5B6-8D4A-8249-BD43-5E3B9E9AC454}" destId="{AFADB2D0-E398-0346-BDDD-4AD05A294F6D}" srcOrd="1" destOrd="0" parTransId="{FDAC144D-09CD-FC43-9ADE-10387D8F8DEA}" sibTransId="{6BD6B00E-3BEC-E345-848F-74327098B29C}"/>
    <dgm:cxn modelId="{30B6DD07-9D73-DF4C-894E-3A98B9DC39AB}" srcId="{431EC5B6-8D4A-8249-BD43-5E3B9E9AC454}" destId="{701CCC22-357C-2541-B606-BA2F946AA28F}" srcOrd="2" destOrd="0" parTransId="{5F764266-F00C-6D4F-8BA0-B2806F849FF2}" sibTransId="{FB727FE5-BC5A-064F-84A4-AD58A19A6CAD}"/>
    <dgm:cxn modelId="{BA040CBD-D1D9-3143-96D7-4AFAF0B1B661}" type="presParOf" srcId="{141F0DB9-BCFA-854A-BDB5-0AA48BA0BF79}" destId="{E053E24C-7A93-614A-905F-6C7E40D9ACA7}" srcOrd="0" destOrd="0" presId="urn:microsoft.com/office/officeart/2005/8/layout/vList3"/>
    <dgm:cxn modelId="{5DB0D3B7-548D-A648-B908-9DC49B884D37}" type="presParOf" srcId="{E053E24C-7A93-614A-905F-6C7E40D9ACA7}" destId="{1C50FBC6-F56C-BF4E-8B17-B3E94B079CD6}" srcOrd="0" destOrd="0" presId="urn:microsoft.com/office/officeart/2005/8/layout/vList3"/>
    <dgm:cxn modelId="{D4A2D764-7799-1D48-8FDB-710978F9C29E}" type="presParOf" srcId="{E053E24C-7A93-614A-905F-6C7E40D9ACA7}" destId="{47FB4E45-5352-0B45-A0C4-A5633845CA66}" srcOrd="1" destOrd="0" presId="urn:microsoft.com/office/officeart/2005/8/layout/vList3"/>
    <dgm:cxn modelId="{BF000CFC-E9AE-4E4B-9296-477C1AA48C4E}" type="presParOf" srcId="{141F0DB9-BCFA-854A-BDB5-0AA48BA0BF79}" destId="{29AA9F53-63ED-3042-963B-22A548900880}" srcOrd="1" destOrd="0" presId="urn:microsoft.com/office/officeart/2005/8/layout/vList3"/>
    <dgm:cxn modelId="{0C562743-0C9C-6246-93EE-1DB31A5E5ECC}" type="presParOf" srcId="{141F0DB9-BCFA-854A-BDB5-0AA48BA0BF79}" destId="{4B0C0EA1-F9B9-C143-AA68-20EBADEB2A99}" srcOrd="2" destOrd="0" presId="urn:microsoft.com/office/officeart/2005/8/layout/vList3"/>
    <dgm:cxn modelId="{6511F1A1-DEDA-044A-8640-6E0C1EB68798}" type="presParOf" srcId="{4B0C0EA1-F9B9-C143-AA68-20EBADEB2A99}" destId="{30E4B510-F922-BC47-A2EF-C5CEA6CF8CBD}" srcOrd="0" destOrd="0" presId="urn:microsoft.com/office/officeart/2005/8/layout/vList3"/>
    <dgm:cxn modelId="{9CD7EF92-4B02-FE44-A3C7-C434755193DB}" type="presParOf" srcId="{4B0C0EA1-F9B9-C143-AA68-20EBADEB2A99}" destId="{83CE5F0E-5953-C141-A199-677C98421C48}" srcOrd="1" destOrd="0" presId="urn:microsoft.com/office/officeart/2005/8/layout/vList3"/>
    <dgm:cxn modelId="{9EF54A05-174A-5244-80DA-5D5B12D7AB0D}" type="presParOf" srcId="{141F0DB9-BCFA-854A-BDB5-0AA48BA0BF79}" destId="{3673FA4C-2E99-8947-9615-05166C0B7986}" srcOrd="3" destOrd="0" presId="urn:microsoft.com/office/officeart/2005/8/layout/vList3"/>
    <dgm:cxn modelId="{D3B81C3D-D5E6-664C-B459-4D09BBFD34C4}" type="presParOf" srcId="{141F0DB9-BCFA-854A-BDB5-0AA48BA0BF79}" destId="{473ADCA7-B69E-6E4D-949F-21084B9E5E26}" srcOrd="4" destOrd="0" presId="urn:microsoft.com/office/officeart/2005/8/layout/vList3"/>
    <dgm:cxn modelId="{C080912D-8762-D541-AECC-36AE543E062F}" type="presParOf" srcId="{473ADCA7-B69E-6E4D-949F-21084B9E5E26}" destId="{DC7C17EB-2034-304D-AB5C-443D39874392}" srcOrd="0" destOrd="0" presId="urn:microsoft.com/office/officeart/2005/8/layout/vList3"/>
    <dgm:cxn modelId="{ADF2D2A8-2D80-AB4F-9FE5-903DE34CCF69}" type="presParOf" srcId="{473ADCA7-B69E-6E4D-949F-21084B9E5E26}" destId="{538CDEA8-A1B6-4B4F-AB6A-EEBC1CDE0A09}"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EC5B6-8D4A-8249-BD43-5E3B9E9AC454}" type="doc">
      <dgm:prSet loTypeId="urn:microsoft.com/office/officeart/2005/8/layout/vList3" loCatId="" qsTypeId="urn:microsoft.com/office/officeart/2005/8/quickstyle/simple4" qsCatId="simple" csTypeId="urn:microsoft.com/office/officeart/2005/8/colors/accent1_2" csCatId="accent1" phldr="1"/>
      <dgm:spPr/>
    </dgm:pt>
    <dgm:pt modelId="{F681649D-5EB2-C04B-9540-A3C2DFF63367}">
      <dgm:prSet phldrT="[文本]"/>
      <dgm:spPr/>
      <dgm:t>
        <a:bodyPr/>
        <a:lstStyle/>
        <a:p>
          <a:r>
            <a:rPr lang="en-US" altLang="zh-CN" b="1" dirty="0" smtClean="0">
              <a:solidFill>
                <a:srgbClr val="CCFFCC"/>
              </a:solidFill>
            </a:rPr>
            <a:t>User expectation vs. Permission: AutoCog</a:t>
          </a:r>
          <a:endParaRPr lang="zh-CN" altLang="en-US" b="1" dirty="0">
            <a:solidFill>
              <a:srgbClr val="CCFFCC"/>
            </a:solidFill>
          </a:endParaRPr>
        </a:p>
      </dgm:t>
    </dgm:pt>
    <dgm:pt modelId="{AE64B977-9B6B-9E42-A7AE-978F8A836A5C}" type="parTrans" cxnId="{834E1499-57CC-5444-AEF3-BFD97476E413}">
      <dgm:prSet/>
      <dgm:spPr/>
      <dgm:t>
        <a:bodyPr/>
        <a:lstStyle/>
        <a:p>
          <a:endParaRPr lang="zh-CN" altLang="en-US"/>
        </a:p>
      </dgm:t>
    </dgm:pt>
    <dgm:pt modelId="{69272D57-24F1-DA4C-BCF0-34EF164657A4}" type="sibTrans" cxnId="{834E1499-57CC-5444-AEF3-BFD97476E413}">
      <dgm:prSet/>
      <dgm:spPr/>
      <dgm:t>
        <a:bodyPr/>
        <a:lstStyle/>
        <a:p>
          <a:endParaRPr lang="zh-CN" altLang="en-US"/>
        </a:p>
      </dgm:t>
    </dgm:pt>
    <dgm:pt modelId="{141F0DB9-BCFA-854A-BDB5-0AA48BA0BF79}" type="pres">
      <dgm:prSet presAssocID="{431EC5B6-8D4A-8249-BD43-5E3B9E9AC454}" presName="linearFlow" presStyleCnt="0">
        <dgm:presLayoutVars>
          <dgm:dir/>
          <dgm:resizeHandles val="exact"/>
        </dgm:presLayoutVars>
      </dgm:prSet>
      <dgm:spPr/>
    </dgm:pt>
    <dgm:pt modelId="{E053E24C-7A93-614A-905F-6C7E40D9ACA7}" type="pres">
      <dgm:prSet presAssocID="{F681649D-5EB2-C04B-9540-A3C2DFF63367}" presName="composite" presStyleCnt="0"/>
      <dgm:spPr/>
    </dgm:pt>
    <dgm:pt modelId="{1C50FBC6-F56C-BF4E-8B17-B3E94B079CD6}" type="pres">
      <dgm:prSet presAssocID="{F681649D-5EB2-C04B-9540-A3C2DFF63367}" presName="imgShp" presStyleLbl="fgImgPlace1" presStyleIdx="0" presStyleCnt="1"/>
      <dgm:spPr/>
    </dgm:pt>
    <dgm:pt modelId="{47FB4E45-5352-0B45-A0C4-A5633845CA66}" type="pres">
      <dgm:prSet presAssocID="{F681649D-5EB2-C04B-9540-A3C2DFF63367}" presName="txShp" presStyleLbl="node1" presStyleIdx="0" presStyleCnt="1" custLinFactNeighborX="-5952">
        <dgm:presLayoutVars>
          <dgm:bulletEnabled val="1"/>
        </dgm:presLayoutVars>
      </dgm:prSet>
      <dgm:spPr/>
      <dgm:t>
        <a:bodyPr/>
        <a:lstStyle/>
        <a:p>
          <a:endParaRPr lang="zh-CN" altLang="en-US"/>
        </a:p>
      </dgm:t>
    </dgm:pt>
  </dgm:ptLst>
  <dgm:cxnLst>
    <dgm:cxn modelId="{0CC24518-CBBB-1744-8B4C-AD0350EB348D}" type="presOf" srcId="{F681649D-5EB2-C04B-9540-A3C2DFF63367}" destId="{47FB4E45-5352-0B45-A0C4-A5633845CA66}" srcOrd="0" destOrd="0" presId="urn:microsoft.com/office/officeart/2005/8/layout/vList3"/>
    <dgm:cxn modelId="{834E1499-57CC-5444-AEF3-BFD97476E413}" srcId="{431EC5B6-8D4A-8249-BD43-5E3B9E9AC454}" destId="{F681649D-5EB2-C04B-9540-A3C2DFF63367}" srcOrd="0" destOrd="0" parTransId="{AE64B977-9B6B-9E42-A7AE-978F8A836A5C}" sibTransId="{69272D57-24F1-DA4C-BCF0-34EF164657A4}"/>
    <dgm:cxn modelId="{8725025A-84CC-2842-96F2-C924062DD388}" type="presOf" srcId="{431EC5B6-8D4A-8249-BD43-5E3B9E9AC454}" destId="{141F0DB9-BCFA-854A-BDB5-0AA48BA0BF79}" srcOrd="0" destOrd="0" presId="urn:microsoft.com/office/officeart/2005/8/layout/vList3"/>
    <dgm:cxn modelId="{7066A08A-E540-8741-9FE0-EF52AA016E94}" type="presParOf" srcId="{141F0DB9-BCFA-854A-BDB5-0AA48BA0BF79}" destId="{E053E24C-7A93-614A-905F-6C7E40D9ACA7}" srcOrd="0" destOrd="0" presId="urn:microsoft.com/office/officeart/2005/8/layout/vList3"/>
    <dgm:cxn modelId="{7EF2CC64-04D7-934F-8E39-38E68D3BA1F8}" type="presParOf" srcId="{E053E24C-7A93-614A-905F-6C7E40D9ACA7}" destId="{1C50FBC6-F56C-BF4E-8B17-B3E94B079CD6}" srcOrd="0" destOrd="0" presId="urn:microsoft.com/office/officeart/2005/8/layout/vList3"/>
    <dgm:cxn modelId="{12B0328A-E00A-AD42-B4B7-C0BFB9B3104D}" type="presParOf" srcId="{E053E24C-7A93-614A-905F-6C7E40D9ACA7}" destId="{47FB4E45-5352-0B45-A0C4-A5633845CA66}" srcOrd="1" destOrd="0" presId="urn:microsoft.com/office/officeart/2005/8/layout/vList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4E45-5352-0B45-A0C4-A5633845CA66}">
      <dsp:nvSpPr>
        <dsp:cNvPr id="0" name=""/>
        <dsp:cNvSpPr/>
      </dsp:nvSpPr>
      <dsp:spPr>
        <a:xfrm rot="10800000">
          <a:off x="654384" y="757"/>
          <a:ext cx="2077593" cy="52432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1213" tIns="53340" rIns="99568" bIns="53340" numCol="1" spcCol="1270" anchor="ctr" anchorCtr="0">
          <a:noAutofit/>
        </a:bodyPr>
        <a:lstStyle/>
        <a:p>
          <a:pPr lvl="0" algn="ctr" defTabSz="622300">
            <a:lnSpc>
              <a:spcPct val="90000"/>
            </a:lnSpc>
            <a:spcBef>
              <a:spcPct val="0"/>
            </a:spcBef>
            <a:spcAft>
              <a:spcPct val="35000"/>
            </a:spcAft>
          </a:pPr>
          <a:r>
            <a:rPr lang="en-US" altLang="zh-CN" sz="1400" b="1" kern="1200" dirty="0" smtClean="0">
              <a:solidFill>
                <a:srgbClr val="CCFFCC"/>
              </a:solidFill>
            </a:rPr>
            <a:t>DCL: </a:t>
          </a:r>
          <a:r>
            <a:rPr lang="en-US" altLang="zh-CN" sz="1400" b="1" kern="1200" dirty="0" err="1" smtClean="0">
              <a:solidFill>
                <a:srgbClr val="CCFFCC"/>
              </a:solidFill>
            </a:rPr>
            <a:t>DyDroid</a:t>
          </a:r>
          <a:endParaRPr lang="zh-CN" altLang="en-US" sz="1400" b="1" kern="1200" dirty="0">
            <a:solidFill>
              <a:srgbClr val="CCFFCC"/>
            </a:solidFill>
          </a:endParaRPr>
        </a:p>
      </dsp:txBody>
      <dsp:txXfrm rot="10800000">
        <a:off x="785465" y="757"/>
        <a:ext cx="1946512" cy="524325"/>
      </dsp:txXfrm>
    </dsp:sp>
    <dsp:sp modelId="{1C50FBC6-F56C-BF4E-8B17-B3E94B079CD6}">
      <dsp:nvSpPr>
        <dsp:cNvPr id="0" name=""/>
        <dsp:cNvSpPr/>
      </dsp:nvSpPr>
      <dsp:spPr>
        <a:xfrm>
          <a:off x="392222" y="757"/>
          <a:ext cx="524325" cy="52432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CE5F0E-5953-C141-A199-677C98421C48}">
      <dsp:nvSpPr>
        <dsp:cNvPr id="0" name=""/>
        <dsp:cNvSpPr/>
      </dsp:nvSpPr>
      <dsp:spPr>
        <a:xfrm rot="10800000">
          <a:off x="654384" y="675441"/>
          <a:ext cx="2077593" cy="524325"/>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1213" tIns="53340" rIns="99568" bIns="53340" numCol="1" spcCol="1270" anchor="ctr" anchorCtr="0">
          <a:noAutofit/>
        </a:bodyPr>
        <a:lstStyle/>
        <a:p>
          <a:pPr lvl="0" algn="ctr" defTabSz="622300">
            <a:lnSpc>
              <a:spcPct val="90000"/>
            </a:lnSpc>
            <a:spcBef>
              <a:spcPct val="0"/>
            </a:spcBef>
            <a:spcAft>
              <a:spcPct val="35000"/>
            </a:spcAft>
          </a:pPr>
          <a:r>
            <a:rPr lang="en-US" altLang="zh-CN" sz="1400" kern="1200" dirty="0" smtClean="0"/>
            <a:t>Malware: DroidNative</a:t>
          </a:r>
          <a:endParaRPr lang="zh-CN" altLang="en-US" sz="1400" kern="1200" dirty="0"/>
        </a:p>
      </dsp:txBody>
      <dsp:txXfrm rot="10800000">
        <a:off x="785465" y="675441"/>
        <a:ext cx="1946512" cy="524325"/>
      </dsp:txXfrm>
    </dsp:sp>
    <dsp:sp modelId="{30E4B510-F922-BC47-A2EF-C5CEA6CF8CBD}">
      <dsp:nvSpPr>
        <dsp:cNvPr id="0" name=""/>
        <dsp:cNvSpPr/>
      </dsp:nvSpPr>
      <dsp:spPr>
        <a:xfrm>
          <a:off x="392222" y="675441"/>
          <a:ext cx="524325" cy="52432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4E45-5352-0B45-A0C4-A5633845CA66}">
      <dsp:nvSpPr>
        <dsp:cNvPr id="0" name=""/>
        <dsp:cNvSpPr/>
      </dsp:nvSpPr>
      <dsp:spPr>
        <a:xfrm rot="10800000">
          <a:off x="693903" y="664"/>
          <a:ext cx="2229612" cy="52923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379" tIns="53340" rIns="99568" bIns="53340" numCol="1" spcCol="1270" anchor="ctr" anchorCtr="0">
          <a:noAutofit/>
        </a:bodyPr>
        <a:lstStyle/>
        <a:p>
          <a:pPr lvl="0" algn="ctr" defTabSz="622300">
            <a:lnSpc>
              <a:spcPct val="90000"/>
            </a:lnSpc>
            <a:spcBef>
              <a:spcPct val="0"/>
            </a:spcBef>
            <a:spcAft>
              <a:spcPct val="35000"/>
            </a:spcAft>
          </a:pPr>
          <a:r>
            <a:rPr lang="en-US" altLang="zh-CN" sz="1400" kern="1200" dirty="0" smtClean="0"/>
            <a:t>Bring-your-own-device: AppShield</a:t>
          </a:r>
          <a:endParaRPr lang="zh-CN" altLang="en-US" sz="1400" kern="1200" dirty="0"/>
        </a:p>
      </dsp:txBody>
      <dsp:txXfrm rot="10800000">
        <a:off x="826212" y="664"/>
        <a:ext cx="2097303" cy="529236"/>
      </dsp:txXfrm>
    </dsp:sp>
    <dsp:sp modelId="{1C50FBC6-F56C-BF4E-8B17-B3E94B079CD6}">
      <dsp:nvSpPr>
        <dsp:cNvPr id="0" name=""/>
        <dsp:cNvSpPr/>
      </dsp:nvSpPr>
      <dsp:spPr>
        <a:xfrm>
          <a:off x="429284" y="664"/>
          <a:ext cx="529236" cy="529236"/>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CE5F0E-5953-C141-A199-677C98421C48}">
      <dsp:nvSpPr>
        <dsp:cNvPr id="0" name=""/>
        <dsp:cNvSpPr/>
      </dsp:nvSpPr>
      <dsp:spPr>
        <a:xfrm rot="10800000">
          <a:off x="693903" y="687881"/>
          <a:ext cx="2229612" cy="52923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379" tIns="53340" rIns="99568" bIns="53340" numCol="1" spcCol="1270" anchor="ctr" anchorCtr="0">
          <a:noAutofit/>
        </a:bodyPr>
        <a:lstStyle/>
        <a:p>
          <a:pPr lvl="0" algn="ctr" defTabSz="622300">
            <a:lnSpc>
              <a:spcPct val="90000"/>
            </a:lnSpc>
            <a:spcBef>
              <a:spcPct val="0"/>
            </a:spcBef>
            <a:spcAft>
              <a:spcPct val="35000"/>
            </a:spcAft>
          </a:pPr>
          <a:r>
            <a:rPr lang="en-US" altLang="zh-CN" sz="1400" b="1" kern="1200" dirty="0" smtClean="0">
              <a:solidFill>
                <a:srgbClr val="CCFFCC"/>
              </a:solidFill>
            </a:rPr>
            <a:t>Payment: Mobile Risk Management</a:t>
          </a:r>
          <a:endParaRPr lang="zh-CN" altLang="en-US" sz="1400" b="1" kern="1200" dirty="0">
            <a:solidFill>
              <a:srgbClr val="CCFFCC"/>
            </a:solidFill>
          </a:endParaRPr>
        </a:p>
      </dsp:txBody>
      <dsp:txXfrm rot="10800000">
        <a:off x="826212" y="687881"/>
        <a:ext cx="2097303" cy="529236"/>
      </dsp:txXfrm>
    </dsp:sp>
    <dsp:sp modelId="{30E4B510-F922-BC47-A2EF-C5CEA6CF8CBD}">
      <dsp:nvSpPr>
        <dsp:cNvPr id="0" name=""/>
        <dsp:cNvSpPr/>
      </dsp:nvSpPr>
      <dsp:spPr>
        <a:xfrm>
          <a:off x="429284" y="687881"/>
          <a:ext cx="529236" cy="529236"/>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38CDEA8-A1B6-4B4F-AB6A-EEBC1CDE0A09}">
      <dsp:nvSpPr>
        <dsp:cNvPr id="0" name=""/>
        <dsp:cNvSpPr/>
      </dsp:nvSpPr>
      <dsp:spPr>
        <a:xfrm rot="10800000">
          <a:off x="693903" y="1375099"/>
          <a:ext cx="2229612" cy="52923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379" tIns="53340" rIns="99568" bIns="53340" numCol="1" spcCol="1270" anchor="ctr" anchorCtr="0">
          <a:noAutofit/>
        </a:bodyPr>
        <a:lstStyle/>
        <a:p>
          <a:pPr lvl="0" algn="ctr" defTabSz="622300">
            <a:lnSpc>
              <a:spcPct val="90000"/>
            </a:lnSpc>
            <a:spcBef>
              <a:spcPct val="0"/>
            </a:spcBef>
            <a:spcAft>
              <a:spcPct val="35000"/>
            </a:spcAft>
          </a:pPr>
          <a:r>
            <a:rPr lang="en-US" altLang="zh-CN" sz="1400" kern="1200" dirty="0" smtClean="0"/>
            <a:t>Privacy: Uranine</a:t>
          </a:r>
          <a:endParaRPr lang="zh-CN" altLang="en-US" sz="1400" kern="1200" dirty="0"/>
        </a:p>
      </dsp:txBody>
      <dsp:txXfrm rot="10800000">
        <a:off x="826212" y="1375099"/>
        <a:ext cx="2097303" cy="529236"/>
      </dsp:txXfrm>
    </dsp:sp>
    <dsp:sp modelId="{DC7C17EB-2034-304D-AB5C-443D39874392}">
      <dsp:nvSpPr>
        <dsp:cNvPr id="0" name=""/>
        <dsp:cNvSpPr/>
      </dsp:nvSpPr>
      <dsp:spPr>
        <a:xfrm>
          <a:off x="429284" y="1375099"/>
          <a:ext cx="529236" cy="529236"/>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4E45-5352-0B45-A0C4-A5633845CA66}">
      <dsp:nvSpPr>
        <dsp:cNvPr id="0" name=""/>
        <dsp:cNvSpPr/>
      </dsp:nvSpPr>
      <dsp:spPr>
        <a:xfrm rot="10800000">
          <a:off x="532995" y="0"/>
          <a:ext cx="2077593" cy="5334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215" tIns="53340" rIns="99568" bIns="53340" numCol="1" spcCol="1270" anchor="ctr" anchorCtr="0">
          <a:noAutofit/>
        </a:bodyPr>
        <a:lstStyle/>
        <a:p>
          <a:pPr lvl="0" algn="ctr" defTabSz="622300">
            <a:lnSpc>
              <a:spcPct val="90000"/>
            </a:lnSpc>
            <a:spcBef>
              <a:spcPct val="0"/>
            </a:spcBef>
            <a:spcAft>
              <a:spcPct val="35000"/>
            </a:spcAft>
          </a:pPr>
          <a:r>
            <a:rPr lang="en-US" altLang="zh-CN" sz="1400" b="1" kern="1200" dirty="0" smtClean="0">
              <a:solidFill>
                <a:srgbClr val="CCFFCC"/>
              </a:solidFill>
            </a:rPr>
            <a:t>User expectation vs. Permission: AutoCog</a:t>
          </a:r>
          <a:endParaRPr lang="zh-CN" altLang="en-US" sz="1400" b="1" kern="1200" dirty="0">
            <a:solidFill>
              <a:srgbClr val="CCFFCC"/>
            </a:solidFill>
          </a:endParaRPr>
        </a:p>
      </dsp:txBody>
      <dsp:txXfrm rot="10800000">
        <a:off x="666345" y="0"/>
        <a:ext cx="1944243" cy="533400"/>
      </dsp:txXfrm>
    </dsp:sp>
    <dsp:sp modelId="{1C50FBC6-F56C-BF4E-8B17-B3E94B079CD6}">
      <dsp:nvSpPr>
        <dsp:cNvPr id="0" name=""/>
        <dsp:cNvSpPr/>
      </dsp:nvSpPr>
      <dsp:spPr>
        <a:xfrm>
          <a:off x="389953" y="0"/>
          <a:ext cx="533400" cy="53340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E4B40-99EC-4C46-9ECB-4B75635109FD}" type="datetimeFigureOut">
              <a:rPr lang="en-US" smtClean="0"/>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2CE40-0E32-4B90-B83A-405D5901487B}" type="slidenum">
              <a:rPr lang="en-US" smtClean="0"/>
              <a:t>‹#›</a:t>
            </a:fld>
            <a:endParaRPr lang="en-US"/>
          </a:p>
        </p:txBody>
      </p:sp>
    </p:spTree>
    <p:extLst>
      <p:ext uri="{BB962C8B-B14F-4D97-AF65-F5344CB8AC3E}">
        <p14:creationId xmlns:p14="http://schemas.microsoft.com/office/powerpoint/2010/main" val="244569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She worked</a:t>
            </a:r>
            <a:r>
              <a:rPr kumimoji="1" lang="en-US" altLang="zh-CN" baseline="0" dirty="0" smtClean="0"/>
              <a:t> on this project mainly during her </a:t>
            </a:r>
            <a:r>
              <a:rPr kumimoji="1" lang="en-US" altLang="zh-CN" baseline="0" smtClean="0"/>
              <a:t>summer internship </a:t>
            </a:r>
            <a:r>
              <a:rPr kumimoji="1" lang="en-US" altLang="zh-CN" baseline="0" dirty="0" smtClean="0"/>
              <a:t>at northwestern university.</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a:t>
            </a:fld>
            <a:endParaRPr lang="en-US"/>
          </a:p>
        </p:txBody>
      </p:sp>
    </p:spTree>
    <p:extLst>
      <p:ext uri="{BB962C8B-B14F-4D97-AF65-F5344CB8AC3E}">
        <p14:creationId xmlns:p14="http://schemas.microsoft.com/office/powerpoint/2010/main" val="94008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It is difficult to enforce complete mediation</a:t>
            </a:r>
          </a:p>
          <a:p>
            <a:r>
              <a:rPr lang="en-US" altLang="zh-CN" sz="1200" b="0" i="0" u="none" strike="noStrike" kern="1200" baseline="0" dirty="0" smtClean="0">
                <a:solidFill>
                  <a:schemeClr val="tx1"/>
                </a:solidFill>
                <a:latin typeface="+mn-lt"/>
                <a:ea typeface="+mn-ea"/>
                <a:cs typeface="+mn-cs"/>
              </a:rPr>
              <a:t>when intercepting the loaded binaries. The developer can utilize diverse methods to access binaries dynamically, e.g., remote fetch, static files of other local applications.</a:t>
            </a:r>
            <a:endParaRPr kumimoji="1" lang="zh-CN" altLang="en-US" dirty="0" smtClean="0"/>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Static analysis can localize DCL. However, the uncertainty regarding whether the code will actually be executed at runtime affects the accuracy of</a:t>
            </a:r>
          </a:p>
          <a:p>
            <a:r>
              <a:rPr lang="en-US" altLang="zh-CN" sz="1200" b="0" i="0" u="none" strike="noStrike" kern="1200" baseline="0" dirty="0" smtClean="0">
                <a:solidFill>
                  <a:schemeClr val="tx1"/>
                </a:solidFill>
                <a:latin typeface="+mn-lt"/>
                <a:ea typeface="+mn-ea"/>
                <a:cs typeface="+mn-cs"/>
              </a:rPr>
              <a:t>our measurement. For example, it is difficult to identify and eliminate the complex dead code in static analysis [43, 55, 54], which would cause false positives if the dead code contains DCL.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Dynamic analysis is not suitable for our large scale measurement due to its heavy cost. </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modules of bytecode decryption, code loading, and application life-cycle construction are interposed in the original application’s launching procedure. We investigate an application’s pattern after obfuscation, popularity, and comparison with other common obfuscation techniques, including native code, lexical</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30</a:t>
            </a:fld>
            <a:endParaRPr lang="en-US"/>
          </a:p>
        </p:txBody>
      </p:sp>
    </p:spTree>
    <p:extLst>
      <p:ext uri="{BB962C8B-B14F-4D97-AF65-F5344CB8AC3E}">
        <p14:creationId xmlns:p14="http://schemas.microsoft.com/office/powerpoint/2010/main" val="366936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en-US" altLang="zh-CN" sz="1200" b="0" i="0" u="none" strike="noStrike" kern="1200" baseline="0" dirty="0" smtClean="0">
                <a:solidFill>
                  <a:schemeClr val="tx1"/>
                </a:solidFill>
                <a:latin typeface="+mn-lt"/>
                <a:ea typeface="+mn-ea"/>
                <a:cs typeface="+mn-cs"/>
              </a:rPr>
              <a:t>Fetching code remotely dominates DEX code loading 99.35%, in contrast to the case of native code 0.57%. Except</a:t>
            </a:r>
          </a:p>
          <a:p>
            <a:r>
              <a:rPr lang="en-US" altLang="zh-CN" sz="1200" b="0" i="0" u="none" strike="noStrike" kern="1200" baseline="0" dirty="0" smtClean="0">
                <a:solidFill>
                  <a:schemeClr val="tx1"/>
                </a:solidFill>
                <a:latin typeface="+mn-lt"/>
                <a:ea typeface="+mn-ea"/>
                <a:cs typeface="+mn-cs"/>
              </a:rPr>
              <a:t>the 23 applications that incorrectly invoke the function of loading class with an empty path, only 136 applications</a:t>
            </a:r>
          </a:p>
          <a:p>
            <a:r>
              <a:rPr lang="en-US" altLang="zh-CN" sz="1200" b="0" i="0" u="none" strike="noStrike" kern="1200" baseline="0" dirty="0" smtClean="0">
                <a:solidFill>
                  <a:schemeClr val="tx1"/>
                </a:solidFill>
                <a:latin typeface="+mn-lt"/>
                <a:ea typeface="+mn-ea"/>
                <a:cs typeface="+mn-cs"/>
              </a:rPr>
              <a:t>load bytecode locally and 18,986 applications download the execution payload remotely, where the intersection</a:t>
            </a:r>
          </a:p>
          <a:p>
            <a:r>
              <a:rPr lang="en-US" altLang="zh-CN" sz="1200" b="0" i="0" u="none" strike="noStrike" kern="1200" baseline="0" dirty="0" smtClean="0">
                <a:solidFill>
                  <a:schemeClr val="tx1"/>
                </a:solidFill>
                <a:latin typeface="+mn-lt"/>
                <a:ea typeface="+mn-ea"/>
                <a:cs typeface="+mn-cs"/>
              </a:rPr>
              <a:t>includes 35 applications. On the contrary, 99.75% applications retrieve the native code from local static files. The update mechanism of mobile marketplace</a:t>
            </a:r>
          </a:p>
          <a:p>
            <a:r>
              <a:rPr lang="en-US" altLang="zh-CN" sz="1200" b="0" i="0" u="none" strike="noStrike" kern="1200" baseline="0" dirty="0" smtClean="0">
                <a:solidFill>
                  <a:schemeClr val="tx1"/>
                </a:solidFill>
                <a:latin typeface="+mn-lt"/>
                <a:ea typeface="+mn-ea"/>
                <a:cs typeface="+mn-cs"/>
              </a:rPr>
              <a:t>is a reasonable explanation of the measurement results. Application developer fully controls the update release. SDK vendors cannot predict whether the most</a:t>
            </a:r>
          </a:p>
          <a:p>
            <a:r>
              <a:rPr lang="en-US" altLang="zh-CN" sz="1200" b="0" i="0" u="none" strike="noStrike" kern="1200" baseline="0" dirty="0" smtClean="0">
                <a:solidFill>
                  <a:schemeClr val="tx1"/>
                </a:solidFill>
                <a:latin typeface="+mn-lt"/>
                <a:ea typeface="+mn-ea"/>
                <a:cs typeface="+mn-cs"/>
              </a:rPr>
              <a:t>up-to-date version of library will be included. In other words, the mobile market channel is not dependable. Fetching the DEX code from a remote server allows the third-party SDK providers to modify the libraries without any constraint. Native code, however, provides low-level functionalities, and changes much less frequently compared with the application level. Another explanation is that native code is frequently integrated by applications for performance reasons and/or games, and both of these would just include the native code in the installation package locally.</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34</a:t>
            </a:fld>
            <a:endParaRPr lang="en-US"/>
          </a:p>
        </p:txBody>
      </p:sp>
    </p:spTree>
    <p:extLst>
      <p:ext uri="{BB962C8B-B14F-4D97-AF65-F5344CB8AC3E}">
        <p14:creationId xmlns:p14="http://schemas.microsoft.com/office/powerpoint/2010/main" val="112127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89.95% applications use the lexical obfuscation. The high adoption rate is expected, as this functionality is included in </a:t>
            </a:r>
            <a:r>
              <a:rPr lang="en-US" altLang="zh-CN" sz="1200" b="0" i="0" u="none" strike="noStrike" kern="1200" baseline="0" dirty="0" err="1" smtClean="0">
                <a:solidFill>
                  <a:schemeClr val="tx1"/>
                </a:solidFill>
                <a:latin typeface="+mn-lt"/>
                <a:ea typeface="+mn-ea"/>
                <a:cs typeface="+mn-cs"/>
              </a:rPr>
              <a:t>ProGuard</a:t>
            </a:r>
            <a:r>
              <a:rPr lang="en-US" altLang="zh-CN" sz="1200" b="0" i="0" u="none" strike="noStrike" kern="1200" baseline="0" dirty="0" smtClean="0">
                <a:solidFill>
                  <a:schemeClr val="tx1"/>
                </a:solidFill>
                <a:latin typeface="+mn-lt"/>
                <a:ea typeface="+mn-ea"/>
                <a:cs typeface="+mn-cs"/>
              </a:rPr>
              <a:t>  and served within Android IDE for free [22]. Even with the high popularity, lexical obfuscation just makes the source code not human readable.</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Reflection allows a running program to retrieve information about itself and the runtime environment, which can be used to instantiate arbitrary classes, invoke methods, and alter data fields. As with native code, although developers might have various purposes of using these techniques, such as performance improvement, accessing private fields and methods, they do increase the bar of reverse engineering, because they make analyzing the program statically very difficult. But a dynamic analysis is still able to recover the execution of the applications obfuscated by these two methods.</a:t>
            </a:r>
          </a:p>
          <a:p>
            <a:endParaRPr kumimoji="1"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As </a:t>
            </a:r>
            <a:r>
              <a:rPr lang="en-US" altLang="zh-CN" sz="1200" b="0" i="0" u="none" strike="noStrike" kern="1200" baseline="0" dirty="0" err="1" smtClean="0">
                <a:solidFill>
                  <a:schemeClr val="tx1"/>
                </a:solidFill>
                <a:latin typeface="+mn-lt"/>
                <a:ea typeface="+mn-ea"/>
                <a:cs typeface="+mn-cs"/>
              </a:rPr>
              <a:t>apktool</a:t>
            </a:r>
            <a:r>
              <a:rPr lang="en-US" altLang="zh-CN" sz="1200" b="0" i="0" u="none" strike="noStrike" kern="1200" baseline="0" dirty="0" smtClean="0">
                <a:solidFill>
                  <a:schemeClr val="tx1"/>
                </a:solidFill>
                <a:latin typeface="+mn-lt"/>
                <a:ea typeface="+mn-ea"/>
                <a:cs typeface="+mn-cs"/>
              </a:rPr>
              <a:t>  keeps evolving, the percentage of applications with anti-decompilation capability remains low 0.13%.</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adoption rate of DEX encryption method is still low 0.13%, and it is mainly applied in shopping applications with sensitive payment functionalities. Developers may have the compatibility concern, given the Android fragmentation issue [7]. It is also possible that this technique is relatively new and does not have enough market penetration.</a:t>
            </a:r>
            <a:endParaRPr kumimoji="1" lang="en-US" altLang="zh-CN" sz="1200" b="0" i="0" u="none" strike="noStrike" kern="1200" baseline="0" dirty="0" smtClean="0">
              <a:solidFill>
                <a:schemeClr val="tx1"/>
              </a:solidFill>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35</a:t>
            </a:fld>
            <a:endParaRPr lang="en-US"/>
          </a:p>
        </p:txBody>
      </p:sp>
    </p:spTree>
    <p:extLst>
      <p:ext uri="{BB962C8B-B14F-4D97-AF65-F5344CB8AC3E}">
        <p14:creationId xmlns:p14="http://schemas.microsoft.com/office/powerpoint/2010/main" val="223743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One application loads the malicious DEX code in the Swiss code monkeys  family. It adds the malicious  code as a service, and sends IMEI, phone number, and IMSI to a remote site. A remote user is able to send and execute a command, such as application installation, website navigation, adding browser bookmark, sending text message, and blocking test message response.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Two applications are found to execute the malicious bytecode in the family Adware </a:t>
            </a:r>
            <a:r>
              <a:rPr lang="en-US" altLang="zh-CN" sz="1200" b="0" i="0" u="none" strike="noStrike" kern="1200" baseline="0" dirty="0" err="1" smtClean="0">
                <a:solidFill>
                  <a:schemeClr val="tx1"/>
                </a:solidFill>
                <a:latin typeface="+mn-lt"/>
                <a:ea typeface="+mn-ea"/>
                <a:cs typeface="+mn-cs"/>
              </a:rPr>
              <a:t>airpush</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minimob</a:t>
            </a:r>
            <a:r>
              <a:rPr lang="en-US" altLang="zh-CN" sz="1200" b="0" i="0" u="none" strike="noStrike" kern="1200" baseline="0" dirty="0" smtClean="0">
                <a:solidFill>
                  <a:schemeClr val="tx1"/>
                </a:solidFill>
                <a:latin typeface="+mn-lt"/>
                <a:ea typeface="+mn-ea"/>
                <a:cs typeface="+mn-cs"/>
              </a:rPr>
              <a:t> , where mobile advertisement is pushed to the device via notification. Moreover, shortcuts are placed on users’ home screens and browser settings are changed to redirect homepage</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There are total 84 applications loads malicious native code in the family </a:t>
            </a:r>
            <a:r>
              <a:rPr lang="en-US" altLang="zh-CN" sz="1200" b="0" i="0" u="none" strike="noStrike" kern="1200" baseline="0" dirty="0" err="1" smtClean="0">
                <a:solidFill>
                  <a:schemeClr val="tx1"/>
                </a:solidFill>
                <a:latin typeface="+mn-lt"/>
                <a:ea typeface="+mn-ea"/>
                <a:cs typeface="+mn-cs"/>
              </a:rPr>
              <a:t>Chathook</a:t>
            </a:r>
            <a:r>
              <a:rPr lang="en-US" altLang="zh-CN" sz="1200" b="0" i="0" u="none" strike="noStrike" kern="1200" baseline="0" dirty="0" smtClean="0">
                <a:solidFill>
                  <a:schemeClr val="tx1"/>
                </a:solidFill>
                <a:latin typeface="+mn-lt"/>
                <a:ea typeface="+mn-ea"/>
                <a:cs typeface="+mn-cs"/>
              </a:rPr>
              <a:t> ptrace , which mainly targets the two popular chatting applications QQ3  and WeChat4  with millions of downloads. The malicious application tries to get the root privilege first. Then, it attaches the system call ptrace  to the two applications as the superuser, controls the two applications, and hooks the Java methods related to the chatting window. Finally, the malware leaks the chat history to a remote server.</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36</a:t>
            </a:fld>
            <a:endParaRPr lang="en-US"/>
          </a:p>
        </p:txBody>
      </p:sp>
    </p:spTree>
    <p:extLst>
      <p:ext uri="{BB962C8B-B14F-4D97-AF65-F5344CB8AC3E}">
        <p14:creationId xmlns:p14="http://schemas.microsoft.com/office/powerpoint/2010/main" val="412131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 The application com.keerby.mp3gain  accesses the bytecode stored in the APK file </a:t>
            </a:r>
            <a:r>
              <a:rPr lang="en-US" altLang="zh-CN" sz="1200" b="0" i="0" u="none" strike="noStrike" kern="1200" baseline="0" dirty="0" err="1" smtClean="0">
                <a:solidFill>
                  <a:schemeClr val="tx1"/>
                </a:solidFill>
                <a:latin typeface="+mn-lt"/>
                <a:ea typeface="+mn-ea"/>
                <a:cs typeface="+mn-cs"/>
              </a:rPr>
              <a:t>engine.apk</a:t>
            </a:r>
            <a:r>
              <a:rPr lang="en-US" altLang="zh-CN" sz="1200" b="0" i="0" u="none" strike="noStrike" kern="1200" baseline="0" dirty="0" smtClean="0">
                <a:solidFill>
                  <a:schemeClr val="tx1"/>
                </a:solidFill>
                <a:latin typeface="+mn-lt"/>
                <a:ea typeface="+mn-ea"/>
                <a:cs typeface="+mn-cs"/>
              </a:rPr>
              <a:t> owned by the application </a:t>
            </a:r>
            <a:r>
              <a:rPr lang="en-US" altLang="zh-CN" sz="1200" b="0" i="0" u="none" strike="noStrike" kern="1200" baseline="0" dirty="0" err="1" smtClean="0">
                <a:solidFill>
                  <a:schemeClr val="tx1"/>
                </a:solidFill>
                <a:latin typeface="+mn-lt"/>
                <a:ea typeface="+mn-ea"/>
                <a:cs typeface="+mn-cs"/>
              </a:rPr>
              <a:t>com.coolapps.DeathBattle.en</a:t>
            </a:r>
            <a:r>
              <a:rPr lang="en-US" altLang="zh-CN" sz="1200" b="0" i="0" u="none" strike="noStrike" kern="1200" baseline="0" dirty="0" smtClean="0">
                <a:solidFill>
                  <a:schemeClr val="tx1"/>
                </a:solidFill>
                <a:latin typeface="+mn-lt"/>
                <a:ea typeface="+mn-ea"/>
                <a:cs typeface="+mn-cs"/>
              </a:rPr>
              <a:t>. The application </a:t>
            </a:r>
            <a:r>
              <a:rPr lang="en-US" altLang="zh-CN" sz="1200" b="0" i="0" u="none" strike="noStrike" kern="1200" baseline="0" dirty="0" err="1" smtClean="0">
                <a:solidFill>
                  <a:schemeClr val="tx1"/>
                </a:solidFill>
                <a:latin typeface="+mn-lt"/>
                <a:ea typeface="+mn-ea"/>
                <a:cs typeface="+mn-cs"/>
              </a:rPr>
              <a:t>fr.ikomobi.auchandrive</a:t>
            </a:r>
            <a:r>
              <a:rPr lang="en-US" altLang="zh-CN" sz="1200" b="0" i="0" u="none" strike="noStrike" kern="1200" baseline="0" dirty="0" smtClean="0">
                <a:solidFill>
                  <a:schemeClr val="tx1"/>
                </a:solidFill>
                <a:latin typeface="+mn-lt"/>
                <a:ea typeface="+mn-ea"/>
                <a:cs typeface="+mn-cs"/>
              </a:rPr>
              <a:t>  loads the native code from file </a:t>
            </a:r>
            <a:r>
              <a:rPr lang="en-US" altLang="zh-CN" sz="1200" b="0" i="0" u="none" strike="noStrike" kern="1200" baseline="0" dirty="0" err="1" smtClean="0">
                <a:solidFill>
                  <a:schemeClr val="tx1"/>
                </a:solidFill>
                <a:latin typeface="+mn-lt"/>
                <a:ea typeface="+mn-ea"/>
                <a:cs typeface="+mn-cs"/>
              </a:rPr>
              <a:t>libaudio-interface.so</a:t>
            </a:r>
            <a:r>
              <a:rPr lang="en-US" altLang="zh-CN" sz="1200" b="0" i="0" u="none" strike="noStrike" kern="1200" baseline="0" dirty="0" smtClean="0">
                <a:solidFill>
                  <a:schemeClr val="tx1"/>
                </a:solidFill>
                <a:latin typeface="+mn-lt"/>
                <a:ea typeface="+mn-ea"/>
                <a:cs typeface="+mn-cs"/>
              </a:rPr>
              <a:t>  in the internal storage of the application </a:t>
            </a:r>
            <a:r>
              <a:rPr lang="en-US" altLang="zh-CN" sz="1200" b="0" i="0" u="none" strike="noStrike" kern="1200" baseline="0" dirty="0" err="1" smtClean="0">
                <a:solidFill>
                  <a:schemeClr val="tx1"/>
                </a:solidFill>
                <a:latin typeface="+mn-lt"/>
                <a:ea typeface="+mn-ea"/>
                <a:cs typeface="+mn-cs"/>
              </a:rPr>
              <a:t>com.revesoft.mobiledialer.islamtelecom.islamtelecom</a:t>
            </a:r>
            <a:r>
              <a:rPr lang="en-US" altLang="zh-CN" sz="1200" b="0" i="0" u="none" strike="noStrike" kern="1200" baseline="0" dirty="0" smtClean="0">
                <a:solidFill>
                  <a:schemeClr val="tx1"/>
                </a:solidFill>
                <a:latin typeface="+mn-lt"/>
                <a:ea typeface="+mn-ea"/>
                <a:cs typeface="+mn-cs"/>
              </a:rPr>
              <a:t>.</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application </a:t>
            </a:r>
            <a:r>
              <a:rPr lang="en-US" altLang="zh-CN" sz="1200" b="0" i="0" u="none" strike="noStrike" kern="1200" baseline="0" dirty="0" err="1" smtClean="0">
                <a:solidFill>
                  <a:schemeClr val="tx1"/>
                </a:solidFill>
                <a:latin typeface="+mn-lt"/>
                <a:ea typeface="+mn-ea"/>
                <a:cs typeface="+mn-cs"/>
              </a:rPr>
              <a:t>com.fkccy.view</a:t>
            </a:r>
            <a:r>
              <a:rPr lang="en-US" altLang="zh-CN" sz="1200" b="0" i="0" u="none" strike="noStrike" kern="1200" baseline="0" dirty="0" smtClean="0">
                <a:solidFill>
                  <a:schemeClr val="tx1"/>
                </a:solidFill>
                <a:latin typeface="+mn-lt"/>
                <a:ea typeface="+mn-ea"/>
                <a:cs typeface="+mn-cs"/>
              </a:rPr>
              <a:t>  stores its bytecode file </a:t>
            </a:r>
            <a:r>
              <a:rPr lang="en-US" altLang="zh-CN" sz="1200" b="0" i="0" u="none" strike="noStrike" kern="1200" baseline="0" dirty="0" err="1" smtClean="0">
                <a:solidFill>
                  <a:schemeClr val="tx1"/>
                </a:solidFill>
                <a:latin typeface="+mn-lt"/>
                <a:ea typeface="+mn-ea"/>
                <a:cs typeface="+mn-cs"/>
              </a:rPr>
              <a:t>clib.jar</a:t>
            </a:r>
            <a:r>
              <a:rPr lang="en-US" altLang="zh-CN" sz="1200" b="0" i="0" u="none" strike="noStrike" kern="1200" baseline="0" dirty="0" smtClean="0">
                <a:solidFill>
                  <a:schemeClr val="tx1"/>
                </a:solidFill>
                <a:latin typeface="+mn-lt"/>
                <a:ea typeface="+mn-ea"/>
                <a:cs typeface="+mn-cs"/>
              </a:rPr>
              <a:t>  in the public directory /</a:t>
            </a:r>
            <a:r>
              <a:rPr lang="en-US" altLang="zh-CN" sz="1200" b="0" i="0" u="none" strike="noStrike" kern="1200" baseline="0" dirty="0" err="1" smtClean="0">
                <a:solidFill>
                  <a:schemeClr val="tx1"/>
                </a:solidFill>
                <a:latin typeface="+mn-lt"/>
                <a:ea typeface="+mn-ea"/>
                <a:cs typeface="+mn-cs"/>
              </a:rPr>
              <a:t>mnt</a:t>
            </a:r>
            <a:r>
              <a:rPr lang="en-US" altLang="zh-CN" sz="1200" b="0" i="0" u="none" strike="noStrike" kern="1200" baseline="0" dirty="0" smtClean="0">
                <a:solidFill>
                  <a:schemeClr val="tx1"/>
                </a:solidFill>
                <a:latin typeface="+mn-lt"/>
                <a:ea typeface="+mn-ea"/>
                <a:cs typeface="+mn-cs"/>
              </a:rPr>
              <a:t>/</a:t>
            </a:r>
            <a:r>
              <a:rPr lang="en-US" altLang="zh-CN" sz="1200" b="0" i="0" u="none" strike="noStrike" kern="1200" baseline="0" dirty="0" err="1" smtClean="0">
                <a:solidFill>
                  <a:schemeClr val="tx1"/>
                </a:solidFill>
                <a:latin typeface="+mn-lt"/>
                <a:ea typeface="+mn-ea"/>
                <a:cs typeface="+mn-cs"/>
              </a:rPr>
              <a:t>sdcard</a:t>
            </a:r>
            <a:r>
              <a:rPr lang="en-US" altLang="zh-CN" sz="1200" b="0" i="0" u="none" strike="noStrike" kern="1200" baseline="0" dirty="0" smtClean="0">
                <a:solidFill>
                  <a:schemeClr val="tx1"/>
                </a:solidFill>
                <a:latin typeface="+mn-lt"/>
                <a:ea typeface="+mn-ea"/>
                <a:cs typeface="+mn-cs"/>
              </a:rPr>
              <a:t>/Android/data/.cache/.</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Malicious parties can exploit these vulnerabilities by replacing the original file with arbitrary binaries. For example, one application with only the permission of writing to the SD card can misbehave with all the permissions declared by the vulnerable application granted.</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37</a:t>
            </a:fld>
            <a:endParaRPr lang="en-US"/>
          </a:p>
        </p:txBody>
      </p:sp>
    </p:spTree>
    <p:extLst>
      <p:ext uri="{BB962C8B-B14F-4D97-AF65-F5344CB8AC3E}">
        <p14:creationId xmlns:p14="http://schemas.microsoft.com/office/powerpoint/2010/main" val="129185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Sensitive information is heavily tracked in DCL. Almost all of these operations are conducted exclusively in third-party libraries. The offline analysis system in mobile marketplace is ineffective when identifying these stealthy actions within DCL.</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38</a:t>
            </a:fld>
            <a:endParaRPr lang="en-US"/>
          </a:p>
        </p:txBody>
      </p:sp>
    </p:spTree>
    <p:extLst>
      <p:ext uri="{BB962C8B-B14F-4D97-AF65-F5344CB8AC3E}">
        <p14:creationId xmlns:p14="http://schemas.microsoft.com/office/powerpoint/2010/main" val="429120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Android</a:t>
            </a:r>
            <a:r>
              <a:rPr lang="en-US" altLang="zh-CN" baseline="0" dirty="0" smtClean="0"/>
              <a:t> is the most popular mobile operating system. The open nature bolster its market share. However, the open nature also employs some security issues.</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User privacy access control by permission system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Few users are discreet enough or have the professional knowledge to understand security implications from requested permissions </a:t>
            </a:r>
          </a:p>
          <a:p>
            <a:endParaRPr kumimoji="1" lang="en-US" altLang="zh-CN" dirty="0" smtClean="0"/>
          </a:p>
          <a:p>
            <a:r>
              <a:rPr kumimoji="1" lang="en-US" altLang="zh-CN" dirty="0" smtClean="0"/>
              <a:t>Even</a:t>
            </a:r>
            <a:r>
              <a:rPr kumimoji="1" lang="en-US" altLang="zh-CN" baseline="0" dirty="0" smtClean="0"/>
              <a:t> from description, user do not know what to expect. Usability problem. AutoCog output questionable permissions and the sentences annotated the usage of other permissions to assist user to matching description to permission.</a:t>
            </a:r>
          </a:p>
        </p:txBody>
      </p:sp>
      <p:sp>
        <p:nvSpPr>
          <p:cNvPr id="4" name="幻灯片编号占位符 3"/>
          <p:cNvSpPr>
            <a:spLocks noGrp="1"/>
          </p:cNvSpPr>
          <p:nvPr>
            <p:ph type="sldNum" sz="quarter" idx="10"/>
          </p:nvPr>
        </p:nvSpPr>
        <p:spPr/>
        <p:txBody>
          <a:bodyPr/>
          <a:lstStyle/>
          <a:p>
            <a:fld id="{07D2CE40-0E32-4B90-B83A-405D5901487B}" type="slidenum">
              <a:rPr lang="en-US" smtClean="0"/>
              <a:t>44</a:t>
            </a:fld>
            <a:endParaRPr lang="en-US"/>
          </a:p>
        </p:txBody>
      </p:sp>
    </p:spTree>
    <p:extLst>
      <p:ext uri="{BB962C8B-B14F-4D97-AF65-F5344CB8AC3E}">
        <p14:creationId xmlns:p14="http://schemas.microsoft.com/office/powerpoint/2010/main" val="184608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 the domain of smartphone</a:t>
            </a:r>
            <a:r>
              <a:rPr kumimoji="1" lang="en-US" altLang="zh-CN" baseline="0" dirty="0" smtClean="0"/>
              <a:t> contact book.</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45</a:t>
            </a:fld>
            <a:endParaRPr lang="en-US"/>
          </a:p>
        </p:txBody>
      </p:sp>
    </p:spTree>
    <p:extLst>
      <p:ext uri="{BB962C8B-B14F-4D97-AF65-F5344CB8AC3E}">
        <p14:creationId xmlns:p14="http://schemas.microsoft.com/office/powerpoint/2010/main" val="376308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Understand how different words and phrases in a vocabulary related to each other</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Wikipedia, as the knowledge base on ESA is much richer than other created dictionary or database. Example, Google Map, social networking.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ESA offers a much more detailed and quantitative representation of semantics. It maps the meaning of words/phrases to a weighted combination of concepts, while mapping a word in </a:t>
            </a:r>
            <a:r>
              <a:rPr lang="en-US" altLang="zh-CN" sz="1200" b="0" i="0" u="none" strike="noStrike" kern="1200" baseline="0" dirty="0" err="1" smtClean="0">
                <a:solidFill>
                  <a:schemeClr val="tx1"/>
                </a:solidFill>
                <a:latin typeface="+mn-lt"/>
                <a:ea typeface="+mn-ea"/>
                <a:cs typeface="+mn-cs"/>
              </a:rPr>
              <a:t>WordNet</a:t>
            </a:r>
            <a:r>
              <a:rPr lang="en-US" altLang="zh-CN" sz="1200" b="0" i="0" u="none" strike="noStrike" kern="1200" baseline="0" dirty="0" smtClean="0">
                <a:solidFill>
                  <a:schemeClr val="tx1"/>
                </a:solidFill>
                <a:latin typeface="+mn-lt"/>
                <a:ea typeface="+mn-ea"/>
                <a:cs typeface="+mn-cs"/>
              </a:rPr>
              <a:t> amounts to simple lookup, without any weight</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50</a:t>
            </a:fld>
            <a:endParaRPr lang="en-US"/>
          </a:p>
        </p:txBody>
      </p:sp>
    </p:spTree>
    <p:extLst>
      <p:ext uri="{BB962C8B-B14F-4D97-AF65-F5344CB8AC3E}">
        <p14:creationId xmlns:p14="http://schemas.microsoft.com/office/powerpoint/2010/main" val="1193325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To construct</a:t>
            </a:r>
            <a:r>
              <a:rPr kumimoji="1" lang="en-US" altLang="zh-CN" baseline="0" dirty="0" smtClean="0"/>
              <a:t> the DPR model </a:t>
            </a:r>
            <a:r>
              <a:rPr kumimoji="1" lang="en-US" altLang="zh-CN" dirty="0" smtClean="0"/>
              <a:t>: measure how closely a pair of noun phrase and </a:t>
            </a:r>
            <a:r>
              <a:rPr kumimoji="1" lang="en-US" altLang="zh-CN" dirty="0" err="1" smtClean="0"/>
              <a:t>np</a:t>
            </a:r>
            <a:r>
              <a:rPr kumimoji="1" lang="en-US" altLang="zh-CN" dirty="0" smtClean="0"/>
              <a:t>-counterpart related to permission, our learning-based algorithm</a:t>
            </a:r>
            <a:r>
              <a:rPr kumimoji="1" lang="en-US" altLang="zh-CN" baseline="0" dirty="0" smtClean="0"/>
              <a:t> is composed of three steps.</a:t>
            </a:r>
            <a:endParaRPr kumimoji="1" lang="en-US" altLang="zh-CN" dirty="0" smtClean="0"/>
          </a:p>
          <a:p>
            <a:endParaRPr kumimoji="1" lang="en-US" altLang="zh-CN" dirty="0" smtClean="0"/>
          </a:p>
          <a:p>
            <a:r>
              <a:rPr kumimoji="1" lang="en-US" altLang="zh-CN" dirty="0" smtClean="0"/>
              <a:t>Input,</a:t>
            </a:r>
            <a:r>
              <a:rPr kumimoji="1" lang="en-US" altLang="zh-CN" baseline="0" dirty="0" smtClean="0"/>
              <a:t> output</a:t>
            </a: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r>
              <a:rPr kumimoji="1" lang="zh-CN" altLang="zh-CN" dirty="0" smtClean="0"/>
              <a:t>3</a:t>
            </a:r>
            <a:r>
              <a:rPr kumimoji="1" lang="en-US" altLang="zh-CN" dirty="0" smtClean="0"/>
              <a:t> stages</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51</a:t>
            </a:fld>
            <a:endParaRPr lang="en-US"/>
          </a:p>
        </p:txBody>
      </p:sp>
    </p:spTree>
    <p:extLst>
      <p:ext uri="{BB962C8B-B14F-4D97-AF65-F5344CB8AC3E}">
        <p14:creationId xmlns:p14="http://schemas.microsoft.com/office/powerpoint/2010/main" val="41787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Lack of feature:</a:t>
            </a:r>
            <a:r>
              <a:rPr kumimoji="1" lang="en-US" altLang="zh-CN" baseline="0" dirty="0" smtClean="0"/>
              <a:t> location track user privacy, deployment</a:t>
            </a:r>
          </a:p>
          <a:p>
            <a:r>
              <a:rPr kumimoji="1" lang="en-US" altLang="zh-CN" baseline="0" dirty="0" smtClean="0"/>
              <a:t>	force sensor, integrated into app context</a:t>
            </a:r>
          </a:p>
          <a:p>
            <a:endParaRPr kumimoji="1" lang="en-US" altLang="zh-CN" baseline="0" dirty="0" smtClean="0"/>
          </a:p>
        </p:txBody>
      </p:sp>
      <p:sp>
        <p:nvSpPr>
          <p:cNvPr id="4" name="幻灯片编号占位符 3"/>
          <p:cNvSpPr>
            <a:spLocks noGrp="1"/>
          </p:cNvSpPr>
          <p:nvPr>
            <p:ph type="sldNum" sz="quarter" idx="10"/>
          </p:nvPr>
        </p:nvSpPr>
        <p:spPr/>
        <p:txBody>
          <a:bodyPr/>
          <a:lstStyle/>
          <a:p>
            <a:fld id="{07D2CE40-0E32-4B90-B83A-405D5901487B}" type="slidenum">
              <a:rPr lang="en-US" smtClean="0"/>
              <a:t>13</a:t>
            </a:fld>
            <a:endParaRPr lang="en-US"/>
          </a:p>
        </p:txBody>
      </p:sp>
    </p:spTree>
    <p:extLst>
      <p:ext uri="{BB962C8B-B14F-4D97-AF65-F5344CB8AC3E}">
        <p14:creationId xmlns:p14="http://schemas.microsoft.com/office/powerpoint/2010/main" val="3816375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Create semantic relatedness score matrix for high-frequency noun phrase </a:t>
            </a:r>
          </a:p>
          <a:p>
            <a:endParaRPr kumimoji="1" lang="en-US" altLang="zh-CN" dirty="0" smtClean="0"/>
          </a:p>
          <a:p>
            <a:r>
              <a:rPr kumimoji="1" lang="en-US" altLang="zh-CN" dirty="0" smtClean="0"/>
              <a:t>High frequency</a:t>
            </a:r>
            <a:r>
              <a:rPr kumimoji="1" lang="en-US" altLang="zh-CN" baseline="0" dirty="0" smtClean="0"/>
              <a:t> noun phrase: present in the number of application description above the threshold</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As the small number of samples cannot provide enough </a:t>
            </a:r>
            <a:r>
              <a:rPr lang="en-US" altLang="zh-CN" sz="1200" b="0" i="0" u="none" strike="noStrike" kern="1200" baseline="0" dirty="0" err="1" smtClean="0">
                <a:solidFill>
                  <a:schemeClr val="tx1"/>
                </a:solidFill>
                <a:latin typeface="+mn-lt"/>
                <a:ea typeface="+mn-ea"/>
                <a:cs typeface="+mn-cs"/>
              </a:rPr>
              <a:t>condence</a:t>
            </a:r>
            <a:r>
              <a:rPr lang="en-US" altLang="zh-CN" sz="1200" b="0" i="0" u="none" strike="noStrike" kern="1200" baseline="0" dirty="0" smtClean="0">
                <a:solidFill>
                  <a:schemeClr val="tx1"/>
                </a:solidFill>
                <a:latin typeface="+mn-lt"/>
                <a:ea typeface="+mn-ea"/>
                <a:cs typeface="+mn-cs"/>
              </a:rPr>
              <a:t> in our frequency-based measurement. If a low-frequency phrase is similar to a high-frequency phrase, our decision process will not be affected as the decision module employs DS model.</a:t>
            </a:r>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53</a:t>
            </a:fld>
            <a:endParaRPr lang="en-US"/>
          </a:p>
        </p:txBody>
      </p:sp>
    </p:spTree>
    <p:extLst>
      <p:ext uri="{BB962C8B-B14F-4D97-AF65-F5344CB8AC3E}">
        <p14:creationId xmlns:p14="http://schemas.microsoft.com/office/powerpoint/2010/main" val="3910638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To explore the context and semantic dependencies</a:t>
            </a:r>
          </a:p>
          <a:p>
            <a:endParaRPr kumimoji="1" lang="en-US" altLang="zh-CN" dirty="0" smtClean="0"/>
          </a:p>
          <a:p>
            <a:r>
              <a:rPr kumimoji="1" lang="en-US" altLang="zh-CN" dirty="0" smtClean="0"/>
              <a:t>Read the</a:t>
            </a:r>
            <a:r>
              <a:rPr kumimoji="1" lang="en-US" altLang="zh-CN" baseline="0" dirty="0" smtClean="0"/>
              <a:t> whole sentence here</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54</a:t>
            </a:fld>
            <a:endParaRPr lang="en-US"/>
          </a:p>
        </p:txBody>
      </p:sp>
    </p:spTree>
    <p:extLst>
      <p:ext uri="{BB962C8B-B14F-4D97-AF65-F5344CB8AC3E}">
        <p14:creationId xmlns:p14="http://schemas.microsoft.com/office/powerpoint/2010/main" val="2341696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a:t>
            </a:r>
            <a:r>
              <a:rPr kumimoji="1" lang="en-US" altLang="zh-CN" baseline="0" dirty="0" smtClean="0"/>
              <a:t> run AutoCog and Whyper in parallel and evaluate how well they are aligning with human reader’s </a:t>
            </a:r>
            <a:r>
              <a:rPr kumimoji="1" lang="en-US" altLang="zh-CN" baseline="0" dirty="0" err="1" smtClean="0"/>
              <a:t>groundtruth</a:t>
            </a:r>
            <a:r>
              <a:rPr kumimoji="1" lang="en-US" altLang="zh-CN" baseline="0" dirty="0" smtClean="0"/>
              <a:t>.</a:t>
            </a:r>
            <a:endParaRPr kumimoji="1" lang="en-US" altLang="zh-CN" dirty="0" smtClean="0"/>
          </a:p>
          <a:p>
            <a:endParaRPr kumimoji="1" lang="en-US" altLang="zh-CN" dirty="0" smtClean="0"/>
          </a:p>
          <a:p>
            <a:r>
              <a:rPr kumimoji="1" lang="en-US" altLang="zh-CN" dirty="0" smtClean="0"/>
              <a:t>Precision higher</a:t>
            </a:r>
            <a:r>
              <a:rPr kumimoji="1" lang="en-US" altLang="zh-CN" baseline="0" dirty="0" smtClean="0"/>
              <a:t> than </a:t>
            </a:r>
            <a:r>
              <a:rPr kumimoji="1" lang="en-US" altLang="zh-CN" baseline="0" dirty="0" err="1" smtClean="0"/>
              <a:t>whyper</a:t>
            </a:r>
            <a:r>
              <a:rPr kumimoji="1" lang="en-US" altLang="zh-CN" baseline="0" dirty="0" smtClean="0"/>
              <a:t> by 7 percentage.</a:t>
            </a:r>
          </a:p>
          <a:p>
            <a:r>
              <a:rPr kumimoji="1" lang="en-US" altLang="zh-CN" baseline="0" dirty="0" smtClean="0"/>
              <a:t>Recall higher than </a:t>
            </a:r>
            <a:r>
              <a:rPr kumimoji="1" lang="en-US" altLang="zh-CN" baseline="0" dirty="0" err="1" smtClean="0"/>
              <a:t>whyper</a:t>
            </a:r>
            <a:r>
              <a:rPr kumimoji="1" lang="en-US" altLang="zh-CN" baseline="0" dirty="0" smtClean="0"/>
              <a:t> over 20 percentage.</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55</a:t>
            </a:fld>
            <a:endParaRPr lang="en-US"/>
          </a:p>
        </p:txBody>
      </p:sp>
    </p:spTree>
    <p:extLst>
      <p:ext uri="{BB962C8B-B14F-4D97-AF65-F5344CB8AC3E}">
        <p14:creationId xmlns:p14="http://schemas.microsoft.com/office/powerpoint/2010/main" val="190920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6 values </a:t>
            </a:r>
            <a:r>
              <a:rPr kumimoji="1" lang="en-US" altLang="zh-CN" baseline="0" dirty="0" smtClean="0">
                <a:sym typeface="Wingdings"/>
              </a:rPr>
              <a:t> 64 features, average, variance</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14</a:t>
            </a:fld>
            <a:endParaRPr lang="en-US"/>
          </a:p>
        </p:txBody>
      </p:sp>
    </p:spTree>
    <p:extLst>
      <p:ext uri="{BB962C8B-B14F-4D97-AF65-F5344CB8AC3E}">
        <p14:creationId xmlns:p14="http://schemas.microsoft.com/office/powerpoint/2010/main" val="381637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If the phone is put on desk, the data is useless in identifying user.</a:t>
            </a:r>
          </a:p>
          <a:p>
            <a:endParaRPr kumimoji="1" lang="en-US" altLang="zh-CN" dirty="0" smtClean="0"/>
          </a:p>
          <a:p>
            <a:r>
              <a:rPr kumimoji="1" lang="en-US" altLang="zh-CN" dirty="0" smtClean="0"/>
              <a:t>We design a data collection mechanism to resolve the data availability issue, which cognitively recognize phone usage events and completely captures all the data helpful in fingerprinting usage pattern. Moreover, the useless data is filtered out to reduce battery consumption and network traffic.</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15</a:t>
            </a:fld>
            <a:endParaRPr lang="en-US"/>
          </a:p>
        </p:txBody>
      </p:sp>
    </p:spTree>
    <p:extLst>
      <p:ext uri="{BB962C8B-B14F-4D97-AF65-F5344CB8AC3E}">
        <p14:creationId xmlns:p14="http://schemas.microsoft.com/office/powerpoint/2010/main" val="381637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Distribution</a:t>
            </a:r>
            <a:r>
              <a:rPr kumimoji="1" lang="en-US" altLang="zh-CN" baseline="0" dirty="0" smtClean="0"/>
              <a:t> 1:5, by experiment. Too small cannot be handled by SVM</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16</a:t>
            </a:fld>
            <a:endParaRPr lang="en-US"/>
          </a:p>
        </p:txBody>
      </p:sp>
    </p:spTree>
    <p:extLst>
      <p:ext uri="{BB962C8B-B14F-4D97-AF65-F5344CB8AC3E}">
        <p14:creationId xmlns:p14="http://schemas.microsoft.com/office/powerpoint/2010/main" val="381637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Handle the</a:t>
            </a:r>
            <a:r>
              <a:rPr kumimoji="1" lang="en-US" altLang="zh-CN" baseline="0" dirty="0" smtClean="0"/>
              <a:t> phone with various orientation, calibrate sensor data with gravity direction</a:t>
            </a:r>
          </a:p>
          <a:p>
            <a:endParaRPr kumimoji="1" lang="en-US" altLang="zh-CN" baseline="0" dirty="0" smtClean="0"/>
          </a:p>
          <a:p>
            <a:r>
              <a:rPr kumimoji="1" lang="en-US" altLang="zh-CN" baseline="0" dirty="0" smtClean="0"/>
              <a:t>Sit walk? If not, data would be mixed</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17</a:t>
            </a:fld>
            <a:endParaRPr lang="en-US"/>
          </a:p>
        </p:txBody>
      </p:sp>
    </p:spTree>
    <p:extLst>
      <p:ext uri="{BB962C8B-B14F-4D97-AF65-F5344CB8AC3E}">
        <p14:creationId xmlns:p14="http://schemas.microsoft.com/office/powerpoint/2010/main" val="381637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 design a semi-supervised online learning algorithm, which allows us to eliminates the high time latency when handling unlabeled data with unsupervised methods.</a:t>
            </a:r>
          </a:p>
          <a:p>
            <a:endParaRPr kumimoji="1" lang="en-US" altLang="zh-CN" dirty="0" smtClean="0"/>
          </a:p>
          <a:p>
            <a:r>
              <a:rPr kumimoji="1" lang="en-US" altLang="zh-CN" dirty="0" smtClean="0"/>
              <a:t>Data input</a:t>
            </a:r>
            <a:r>
              <a:rPr kumimoji="1" lang="en-US" altLang="zh-CN" baseline="0" dirty="0" smtClean="0"/>
              <a:t> in various chunks, rollback or accept?</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18</a:t>
            </a:fld>
            <a:endParaRPr lang="en-US"/>
          </a:p>
        </p:txBody>
      </p:sp>
    </p:spTree>
    <p:extLst>
      <p:ext uri="{BB962C8B-B14F-4D97-AF65-F5344CB8AC3E}">
        <p14:creationId xmlns:p14="http://schemas.microsoft.com/office/powerpoint/2010/main" val="381637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20</a:t>
            </a:fld>
            <a:endParaRPr lang="en-US"/>
          </a:p>
        </p:txBody>
      </p:sp>
    </p:spTree>
    <p:extLst>
      <p:ext uri="{BB962C8B-B14F-4D97-AF65-F5344CB8AC3E}">
        <p14:creationId xmlns:p14="http://schemas.microsoft.com/office/powerpoint/2010/main" val="386571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Unpredictable:</a:t>
            </a:r>
            <a:r>
              <a:rPr kumimoji="1" lang="en-US" altLang="zh-CN" baseline="0" dirty="0" smtClean="0"/>
              <a:t> from where, who loads</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27</a:t>
            </a:fld>
            <a:endParaRPr lang="en-US"/>
          </a:p>
        </p:txBody>
      </p:sp>
    </p:spTree>
    <p:extLst>
      <p:ext uri="{BB962C8B-B14F-4D97-AF65-F5344CB8AC3E}">
        <p14:creationId xmlns:p14="http://schemas.microsoft.com/office/powerpoint/2010/main" val="911333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41EBD-418B-436B-86A5-BDFB7FD1A62D}" type="datetime1">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pic>
        <p:nvPicPr>
          <p:cNvPr id="7" name="Picture 6"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4300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C56DC-613E-4DD6-8788-89D4A20CAFF7}" type="datetime1">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444EB-5AD3-47AB-917B-91661F929DA3}" type="datetime1">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87642-B0AD-4512-949A-D44216E3DBF0}" type="datetime1">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E2D2-452F-4C28-9B8A-F5D8A111728A}" type="datetime1">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2C98F-F221-4CD3-A738-F75A07B34FE8}" type="datetime1">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E9D30-712B-4BF9-B156-8A4D01A3444F}" type="datetime1">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B4EB4-9C9E-4B8B-A84F-5698E36657A1}" type="datetime1">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4C676-E7A3-4AD2-B677-6CFDBAC3EE7B}" type="datetime1">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0DB8D-2662-4937-9CC3-B49070F8B535}" type="datetime1">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8D09-FD5C-452D-BB66-33F05E894CD9}" type="datetime1">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D1877-DAD5-42DA-A3F5-5D3BF79622A9}" type="datetime1">
              <a:rPr lang="en-US" smtClean="0"/>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3E5EF-7AA6-40DD-AA96-319B0649D502}" type="slidenum">
              <a:rPr lang="en-US" smtClean="0"/>
              <a:pPr/>
              <a:t>‹#›</a:t>
            </a:fld>
            <a:endParaRPr lang="en-US"/>
          </a:p>
        </p:txBody>
      </p:sp>
      <p:pic>
        <p:nvPicPr>
          <p:cNvPr id="7" name="Picture 6" descr="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53401" y="152400"/>
            <a:ext cx="838200" cy="99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29.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image" Target="../media/image5.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1.emf"/><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30.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981200"/>
            <a:ext cx="7848600" cy="1752600"/>
          </a:xfrm>
        </p:spPr>
        <p:txBody>
          <a:bodyPr>
            <a:noAutofit/>
          </a:bodyPr>
          <a:lstStyle/>
          <a:p>
            <a:r>
              <a:rPr lang="en-US" sz="4000" dirty="0" smtClean="0"/>
              <a:t>Towards the privacy leakage and user fraud detection of Android applications</a:t>
            </a:r>
            <a:endParaRPr lang="en-US" sz="4000" dirty="0"/>
          </a:p>
        </p:txBody>
      </p:sp>
      <p:sp>
        <p:nvSpPr>
          <p:cNvPr id="6" name="Subtitle 5"/>
          <p:cNvSpPr>
            <a:spLocks noGrp="1"/>
          </p:cNvSpPr>
          <p:nvPr>
            <p:ph type="subTitle" idx="1"/>
          </p:nvPr>
        </p:nvSpPr>
        <p:spPr>
          <a:xfrm>
            <a:off x="685800" y="3962400"/>
            <a:ext cx="7772400" cy="1143000"/>
          </a:xfrm>
        </p:spPr>
        <p:txBody>
          <a:bodyPr>
            <a:normAutofit/>
          </a:bodyPr>
          <a:lstStyle/>
          <a:p>
            <a:r>
              <a:rPr lang="en-US" b="1" dirty="0" smtClean="0">
                <a:solidFill>
                  <a:schemeClr val="tx1">
                    <a:lumMod val="65000"/>
                    <a:lumOff val="35000"/>
                  </a:schemeClr>
                </a:solidFill>
              </a:rPr>
              <a:t>Zhengyang Qu</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solidFill>
                  <a:srgbClr val="000000"/>
                </a:solidFill>
              </a:rPr>
              <a:pPr>
                <a:defRPr/>
              </a:pPr>
              <a:t>1</a:t>
            </a:fld>
            <a:endParaRPr lang="en-US" altLang="zh-CN" dirty="0">
              <a:solidFill>
                <a:srgbClr val="000000"/>
              </a:solidFill>
            </a:endParaRPr>
          </a:p>
        </p:txBody>
      </p:sp>
      <p:sp>
        <p:nvSpPr>
          <p:cNvPr id="2" name="文本框 1"/>
          <p:cNvSpPr txBox="1"/>
          <p:nvPr/>
        </p:nvSpPr>
        <p:spPr>
          <a:xfrm>
            <a:off x="1219200" y="5105400"/>
            <a:ext cx="6858000" cy="461665"/>
          </a:xfrm>
          <a:prstGeom prst="rect">
            <a:avLst/>
          </a:prstGeom>
          <a:noFill/>
        </p:spPr>
        <p:txBody>
          <a:bodyPr wrap="square" rtlCol="0">
            <a:spAutoFit/>
          </a:bodyPr>
          <a:lstStyle/>
          <a:p>
            <a:pPr algn="ctr"/>
            <a:r>
              <a:rPr kumimoji="1" lang="en-US" altLang="zh-CN" sz="2400" dirty="0" smtClean="0"/>
              <a:t>Northwestern University, IL, US, </a:t>
            </a:r>
          </a:p>
        </p:txBody>
      </p:sp>
    </p:spTree>
    <p:extLst>
      <p:ext uri="{BB962C8B-B14F-4D97-AF65-F5344CB8AC3E}">
        <p14:creationId xmlns:p14="http://schemas.microsoft.com/office/powerpoint/2010/main" val="465246274"/>
      </p:ext>
    </p:extLst>
  </p:cSld>
  <p:clrMapOvr>
    <a:masterClrMapping/>
  </p:clrMapOvr>
  <mc:AlternateContent xmlns:mc="http://schemas.openxmlformats.org/markup-compatibility/2006" xmlns:p14="http://schemas.microsoft.com/office/powerpoint/2010/main">
    <mc:Choice Requires="p14">
      <p:transition spd="slow" p14:dur="2000" advTm="976"/>
    </mc:Choice>
    <mc:Fallback xmlns="">
      <p:transition xmlns:p14="http://schemas.microsoft.com/office/powerpoint/2010/main" spd="slow" advTm="97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Motivations</a:t>
            </a:r>
            <a:endParaRPr kumimoji="1" lang="zh-CN" altLang="en-US" dirty="0"/>
          </a:p>
        </p:txBody>
      </p:sp>
      <p:sp>
        <p:nvSpPr>
          <p:cNvPr id="3" name="内容占位符 2"/>
          <p:cNvSpPr>
            <a:spLocks noGrp="1"/>
          </p:cNvSpPr>
          <p:nvPr>
            <p:ph idx="1"/>
          </p:nvPr>
        </p:nvSpPr>
        <p:spPr/>
        <p:txBody>
          <a:bodyPr/>
          <a:lstStyle/>
          <a:p>
            <a:r>
              <a:rPr kumimoji="1" lang="en-US" altLang="zh-CN" dirty="0" smtClean="0"/>
              <a:t>The growing popularity of mobile payment </a:t>
            </a:r>
          </a:p>
          <a:p>
            <a:r>
              <a:rPr kumimoji="1" lang="en-US" altLang="zh-CN" dirty="0" smtClean="0"/>
              <a:t>Attack surface of smartphone </a:t>
            </a:r>
            <a:r>
              <a:rPr kumimoji="1" lang="en-US" altLang="zh-CN" dirty="0" smtClean="0">
                <a:sym typeface="Wingdings"/>
              </a:rPr>
              <a:t> User’s financial loss</a:t>
            </a:r>
          </a:p>
          <a:p>
            <a:r>
              <a:rPr kumimoji="1" lang="en-US" altLang="zh-CN" dirty="0" smtClean="0">
                <a:sym typeface="Wingdings"/>
              </a:rPr>
              <a:t>Countermeasure:</a:t>
            </a:r>
          </a:p>
          <a:p>
            <a:pPr lvl="1"/>
            <a:r>
              <a:rPr kumimoji="1" lang="en-US" altLang="zh-CN" dirty="0" smtClean="0"/>
              <a:t>G1: authentication </a:t>
            </a:r>
          </a:p>
          <a:p>
            <a:pPr lvl="1"/>
            <a:r>
              <a:rPr kumimoji="1" lang="en-US" altLang="zh-CN" dirty="0" smtClean="0"/>
              <a:t>G2: </a:t>
            </a:r>
            <a:r>
              <a:rPr kumimoji="1" lang="en-US" altLang="zh-CN" dirty="0"/>
              <a:t>r</a:t>
            </a:r>
            <a:r>
              <a:rPr kumimoji="1" lang="en-US" altLang="zh-CN" dirty="0" smtClean="0"/>
              <a:t>isk management</a:t>
            </a:r>
          </a:p>
          <a:p>
            <a:pPr lvl="2"/>
            <a:r>
              <a:rPr kumimoji="1" lang="en-US" altLang="zh-CN" dirty="0" smtClean="0"/>
              <a:t>Heavy usage of user privacy (location etc.)</a:t>
            </a:r>
          </a:p>
          <a:p>
            <a:pPr lvl="2"/>
            <a:r>
              <a:rPr kumimoji="1" lang="en-US" altLang="zh-CN" dirty="0" smtClean="0"/>
              <a:t>Fragmentation</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10</a:t>
            </a:fld>
            <a:endParaRPr lang="en-US"/>
          </a:p>
        </p:txBody>
      </p:sp>
      <p:pic>
        <p:nvPicPr>
          <p:cNvPr id="7" name="图片 6"/>
          <p:cNvPicPr>
            <a:picLocks noChangeAspect="1"/>
          </p:cNvPicPr>
          <p:nvPr/>
        </p:nvPicPr>
        <p:blipFill>
          <a:blip r:embed="rId2"/>
          <a:stretch>
            <a:fillRect/>
          </a:stretch>
        </p:blipFill>
        <p:spPr>
          <a:xfrm>
            <a:off x="2286000" y="2438400"/>
            <a:ext cx="4800600" cy="3456432"/>
          </a:xfrm>
          <a:prstGeom prst="rect">
            <a:avLst/>
          </a:prstGeom>
        </p:spPr>
      </p:pic>
      <p:pic>
        <p:nvPicPr>
          <p:cNvPr id="5" name="图片 4"/>
          <p:cNvPicPr>
            <a:picLocks noChangeAspect="1"/>
          </p:cNvPicPr>
          <p:nvPr/>
        </p:nvPicPr>
        <p:blipFill>
          <a:blip r:embed="rId3"/>
          <a:stretch>
            <a:fillRect/>
          </a:stretch>
        </p:blipFill>
        <p:spPr>
          <a:xfrm>
            <a:off x="914400" y="5715000"/>
            <a:ext cx="1206753" cy="906195"/>
          </a:xfrm>
          <a:prstGeom prst="rect">
            <a:avLst/>
          </a:prstGeom>
        </p:spPr>
      </p:pic>
      <p:pic>
        <p:nvPicPr>
          <p:cNvPr id="6" name="图片 5"/>
          <p:cNvPicPr>
            <a:picLocks noChangeAspect="1"/>
          </p:cNvPicPr>
          <p:nvPr/>
        </p:nvPicPr>
        <p:blipFill>
          <a:blip r:embed="rId4"/>
          <a:stretch>
            <a:fillRect/>
          </a:stretch>
        </p:blipFill>
        <p:spPr>
          <a:xfrm>
            <a:off x="2667000" y="5791200"/>
            <a:ext cx="777147" cy="766267"/>
          </a:xfrm>
          <a:prstGeom prst="rect">
            <a:avLst/>
          </a:prstGeom>
        </p:spPr>
      </p:pic>
      <p:pic>
        <p:nvPicPr>
          <p:cNvPr id="8" name="图片 7"/>
          <p:cNvPicPr>
            <a:picLocks noChangeAspect="1"/>
          </p:cNvPicPr>
          <p:nvPr/>
        </p:nvPicPr>
        <p:blipFill>
          <a:blip r:embed="rId5"/>
          <a:stretch>
            <a:fillRect/>
          </a:stretch>
        </p:blipFill>
        <p:spPr>
          <a:xfrm>
            <a:off x="4419600" y="5785801"/>
            <a:ext cx="1177636" cy="745370"/>
          </a:xfrm>
          <a:prstGeom prst="rect">
            <a:avLst/>
          </a:prstGeom>
        </p:spPr>
      </p:pic>
      <p:pic>
        <p:nvPicPr>
          <p:cNvPr id="9" name="图片 8"/>
          <p:cNvPicPr>
            <a:picLocks noChangeAspect="1"/>
          </p:cNvPicPr>
          <p:nvPr/>
        </p:nvPicPr>
        <p:blipFill>
          <a:blip r:embed="rId6"/>
          <a:stretch>
            <a:fillRect/>
          </a:stretch>
        </p:blipFill>
        <p:spPr>
          <a:xfrm>
            <a:off x="6096000" y="5791200"/>
            <a:ext cx="1727200" cy="740229"/>
          </a:xfrm>
          <a:prstGeom prst="rect">
            <a:avLst/>
          </a:prstGeom>
        </p:spPr>
      </p:pic>
    </p:spTree>
    <p:extLst>
      <p:ext uri="{BB962C8B-B14F-4D97-AF65-F5344CB8AC3E}">
        <p14:creationId xmlns:p14="http://schemas.microsoft.com/office/powerpoint/2010/main" val="6404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Goal</a:t>
            </a:r>
            <a:endParaRPr kumimoji="1" lang="zh-CN" altLang="en-US" dirty="0"/>
          </a:p>
        </p:txBody>
      </p:sp>
      <p:sp>
        <p:nvSpPr>
          <p:cNvPr id="3" name="内容占位符 2"/>
          <p:cNvSpPr>
            <a:spLocks noGrp="1"/>
          </p:cNvSpPr>
          <p:nvPr>
            <p:ph idx="1"/>
          </p:nvPr>
        </p:nvSpPr>
        <p:spPr/>
        <p:txBody>
          <a:bodyPr/>
          <a:lstStyle/>
          <a:p>
            <a:r>
              <a:rPr kumimoji="1" lang="en-US" altLang="zh-CN" dirty="0" smtClean="0"/>
              <a:t>A learning-based mechanism for user fraud detection</a:t>
            </a:r>
          </a:p>
          <a:p>
            <a:pPr lvl="1"/>
            <a:r>
              <a:rPr kumimoji="1" lang="en-US" altLang="zh-CN" dirty="0" smtClean="0"/>
              <a:t>Least user privacy required, high detection accuracy</a:t>
            </a:r>
          </a:p>
          <a:p>
            <a:pPr lvl="1"/>
            <a:r>
              <a:rPr kumimoji="1" lang="en-US" altLang="zh-CN" dirty="0" smtClean="0"/>
              <a:t>High portability</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11</a:t>
            </a:fld>
            <a:endParaRPr lang="en-US"/>
          </a:p>
        </p:txBody>
      </p:sp>
    </p:spTree>
    <p:extLst>
      <p:ext uri="{BB962C8B-B14F-4D97-AF65-F5344CB8AC3E}">
        <p14:creationId xmlns:p14="http://schemas.microsoft.com/office/powerpoint/2010/main" val="238726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Goal</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12</a:t>
            </a:fld>
            <a:endParaRPr lang="en-US"/>
          </a:p>
        </p:txBody>
      </p:sp>
      <p:pic>
        <p:nvPicPr>
          <p:cNvPr id="9" name="内容占位符 8" descr="riskmanagement_depoly.eps"/>
          <p:cNvPicPr>
            <a:picLocks noGrp="1" noChangeAspect="1"/>
          </p:cNvPicPr>
          <p:nvPr>
            <p:ph idx="1"/>
          </p:nvPr>
        </p:nvPicPr>
        <p:blipFill>
          <a:blip r:embed="rId2">
            <a:extLst>
              <a:ext uri="{28A0092B-C50C-407E-A947-70E740481C1C}">
                <a14:useLocalDpi xmlns:a14="http://schemas.microsoft.com/office/drawing/2010/main" val="0"/>
              </a:ext>
            </a:extLst>
          </a:blip>
          <a:srcRect t="-13543" b="-13543"/>
          <a:stretch>
            <a:fillRect/>
          </a:stretch>
        </p:blipFill>
        <p:spPr/>
      </p:pic>
    </p:spTree>
    <p:extLst>
      <p:ext uri="{BB962C8B-B14F-4D97-AF65-F5344CB8AC3E}">
        <p14:creationId xmlns:p14="http://schemas.microsoft.com/office/powerpoint/2010/main" val="406568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Challenges </a:t>
            </a:r>
            <a:endParaRPr kumimoji="1" lang="zh-CN" altLang="en-US" dirty="0"/>
          </a:p>
        </p:txBody>
      </p:sp>
      <p:sp>
        <p:nvSpPr>
          <p:cNvPr id="3" name="内容占位符 2"/>
          <p:cNvSpPr>
            <a:spLocks noGrp="1"/>
          </p:cNvSpPr>
          <p:nvPr>
            <p:ph idx="1"/>
          </p:nvPr>
        </p:nvSpPr>
        <p:spPr/>
        <p:txBody>
          <a:bodyPr/>
          <a:lstStyle/>
          <a:p>
            <a:r>
              <a:rPr kumimoji="1" lang="en-US" altLang="zh-CN" dirty="0" smtClean="0"/>
              <a:t>Lack of feature</a:t>
            </a:r>
          </a:p>
          <a:p>
            <a:r>
              <a:rPr kumimoji="1" lang="en-US" altLang="zh-CN" dirty="0" smtClean="0"/>
              <a:t>Data availability</a:t>
            </a:r>
          </a:p>
          <a:p>
            <a:r>
              <a:rPr kumimoji="1" lang="en-US" altLang="zh-CN" dirty="0"/>
              <a:t>Imbalanced </a:t>
            </a:r>
            <a:r>
              <a:rPr kumimoji="1" lang="en-US" altLang="zh-CN" dirty="0" smtClean="0"/>
              <a:t>dataset</a:t>
            </a:r>
          </a:p>
          <a:p>
            <a:r>
              <a:rPr kumimoji="1" lang="en-US" altLang="zh-CN" dirty="0" smtClean="0"/>
              <a:t>Noise surrounding</a:t>
            </a:r>
          </a:p>
          <a:p>
            <a:r>
              <a:rPr kumimoji="1" lang="en-US" altLang="zh-CN" dirty="0" smtClean="0"/>
              <a:t>Unlabeled data</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13</a:t>
            </a:fld>
            <a:endParaRPr lang="en-US"/>
          </a:p>
        </p:txBody>
      </p:sp>
    </p:spTree>
    <p:extLst>
      <p:ext uri="{BB962C8B-B14F-4D97-AF65-F5344CB8AC3E}">
        <p14:creationId xmlns:p14="http://schemas.microsoft.com/office/powerpoint/2010/main" val="885495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Challenges </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Lack of feature</a:t>
            </a:r>
          </a:p>
          <a:p>
            <a:pPr lvl="1"/>
            <a:r>
              <a:rPr kumimoji="1" lang="en-US" altLang="zh-CN" dirty="0" smtClean="0"/>
              <a:t>Only based on acceleration sensor and gyroscope sensor</a:t>
            </a:r>
          </a:p>
          <a:p>
            <a:pPr lvl="1"/>
            <a:r>
              <a:rPr kumimoji="1" lang="en-US" altLang="zh-CN" dirty="0" smtClean="0"/>
              <a:t>Feature selection </a:t>
            </a:r>
            <a:r>
              <a:rPr kumimoji="1" lang="en-US" altLang="zh-CN" dirty="0"/>
              <a:t> (6 values </a:t>
            </a:r>
            <a:r>
              <a:rPr kumimoji="1" lang="en-US" altLang="zh-CN" dirty="0">
                <a:sym typeface="Wingdings"/>
              </a:rPr>
              <a:t> 64 features</a:t>
            </a:r>
            <a:r>
              <a:rPr kumimoji="1" lang="en-US" altLang="zh-CN" dirty="0"/>
              <a:t>)</a:t>
            </a:r>
            <a:endParaRPr kumimoji="1" lang="en-US" altLang="zh-CN" dirty="0" smtClean="0"/>
          </a:p>
          <a:p>
            <a:r>
              <a:rPr kumimoji="1" lang="en-US" altLang="zh-CN" dirty="0" smtClean="0"/>
              <a:t>Data availability</a:t>
            </a:r>
          </a:p>
          <a:p>
            <a:r>
              <a:rPr kumimoji="1" lang="en-US" altLang="zh-CN" dirty="0"/>
              <a:t>Imbalanced </a:t>
            </a:r>
            <a:r>
              <a:rPr kumimoji="1" lang="en-US" altLang="zh-CN" dirty="0" smtClean="0"/>
              <a:t>dataset</a:t>
            </a:r>
          </a:p>
          <a:p>
            <a:r>
              <a:rPr kumimoji="1" lang="en-US" altLang="zh-CN" dirty="0" smtClean="0"/>
              <a:t>Noise surrounding</a:t>
            </a:r>
          </a:p>
          <a:p>
            <a:r>
              <a:rPr kumimoji="1" lang="en-US" altLang="zh-CN" dirty="0" smtClean="0"/>
              <a:t>Unlabeled data</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14</a:t>
            </a:fld>
            <a:endParaRPr lang="en-US"/>
          </a:p>
        </p:txBody>
      </p:sp>
    </p:spTree>
    <p:extLst>
      <p:ext uri="{BB962C8B-B14F-4D97-AF65-F5344CB8AC3E}">
        <p14:creationId xmlns:p14="http://schemas.microsoft.com/office/powerpoint/2010/main" val="891968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Challenges </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Lack of feature</a:t>
            </a:r>
          </a:p>
          <a:p>
            <a:r>
              <a:rPr kumimoji="1" lang="en-US" altLang="zh-CN" dirty="0" smtClean="0"/>
              <a:t>Data availability</a:t>
            </a:r>
          </a:p>
          <a:p>
            <a:pPr lvl="1"/>
            <a:r>
              <a:rPr kumimoji="1" lang="en-US" altLang="zh-CN" dirty="0" smtClean="0"/>
              <a:t>Periodical data collection</a:t>
            </a:r>
          </a:p>
          <a:p>
            <a:pPr lvl="1"/>
            <a:r>
              <a:rPr kumimoji="1" lang="en-US" altLang="zh-CN" dirty="0" smtClean="0"/>
              <a:t>User motion detection</a:t>
            </a:r>
          </a:p>
          <a:p>
            <a:r>
              <a:rPr kumimoji="1" lang="en-US" altLang="zh-CN" dirty="0"/>
              <a:t>Imbalanced </a:t>
            </a:r>
            <a:r>
              <a:rPr kumimoji="1" lang="en-US" altLang="zh-CN" dirty="0" smtClean="0"/>
              <a:t>dataset</a:t>
            </a:r>
          </a:p>
          <a:p>
            <a:r>
              <a:rPr kumimoji="1" lang="en-US" altLang="zh-CN" dirty="0" smtClean="0"/>
              <a:t>Noise surrounding</a:t>
            </a:r>
          </a:p>
          <a:p>
            <a:r>
              <a:rPr kumimoji="1" lang="en-US" altLang="zh-CN" dirty="0" smtClean="0"/>
              <a:t>Unlabeled data</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15</a:t>
            </a:fld>
            <a:endParaRPr lang="en-US"/>
          </a:p>
        </p:txBody>
      </p:sp>
    </p:spTree>
    <p:extLst>
      <p:ext uri="{BB962C8B-B14F-4D97-AF65-F5344CB8AC3E}">
        <p14:creationId xmlns:p14="http://schemas.microsoft.com/office/powerpoint/2010/main" val="3361894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Challenges </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Lack of feature</a:t>
            </a:r>
          </a:p>
          <a:p>
            <a:r>
              <a:rPr kumimoji="1" lang="en-US" altLang="zh-CN" dirty="0"/>
              <a:t>Data </a:t>
            </a:r>
            <a:r>
              <a:rPr kumimoji="1" lang="en-US" altLang="zh-CN" dirty="0" smtClean="0"/>
              <a:t>availability</a:t>
            </a:r>
          </a:p>
          <a:p>
            <a:r>
              <a:rPr kumimoji="1" lang="en-US" altLang="zh-CN" dirty="0" smtClean="0"/>
              <a:t>Imbalanced dataset</a:t>
            </a:r>
          </a:p>
          <a:p>
            <a:pPr lvl="1"/>
            <a:r>
              <a:rPr kumimoji="1" lang="en-US" altLang="zh-CN" dirty="0" smtClean="0"/>
              <a:t>Control of distribution of training set</a:t>
            </a:r>
          </a:p>
          <a:p>
            <a:pPr lvl="1"/>
            <a:r>
              <a:rPr kumimoji="1" lang="en-US" altLang="zh-CN" dirty="0" smtClean="0"/>
              <a:t>Random selection &amp; Stratified sampling </a:t>
            </a:r>
          </a:p>
          <a:p>
            <a:r>
              <a:rPr kumimoji="1" lang="en-US" altLang="zh-CN" dirty="0" smtClean="0"/>
              <a:t>Noise surrounding</a:t>
            </a:r>
          </a:p>
          <a:p>
            <a:r>
              <a:rPr kumimoji="1" lang="en-US" altLang="zh-CN" dirty="0" smtClean="0"/>
              <a:t>Unlabeled data</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16</a:t>
            </a:fld>
            <a:endParaRPr lang="en-US"/>
          </a:p>
        </p:txBody>
      </p:sp>
    </p:spTree>
    <p:extLst>
      <p:ext uri="{BB962C8B-B14F-4D97-AF65-F5344CB8AC3E}">
        <p14:creationId xmlns:p14="http://schemas.microsoft.com/office/powerpoint/2010/main" val="4082100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Challenges </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Lack of feature</a:t>
            </a:r>
          </a:p>
          <a:p>
            <a:r>
              <a:rPr kumimoji="1" lang="en-US" altLang="zh-CN" dirty="0" smtClean="0"/>
              <a:t>Data availability</a:t>
            </a:r>
          </a:p>
          <a:p>
            <a:r>
              <a:rPr kumimoji="1" lang="en-US" altLang="zh-CN" dirty="0"/>
              <a:t>Imbalanced </a:t>
            </a:r>
            <a:r>
              <a:rPr kumimoji="1" lang="en-US" altLang="zh-CN" dirty="0" smtClean="0"/>
              <a:t>dataset</a:t>
            </a:r>
          </a:p>
          <a:p>
            <a:r>
              <a:rPr kumimoji="1" lang="en-US" altLang="zh-CN" dirty="0" smtClean="0"/>
              <a:t>Noise surrounding</a:t>
            </a:r>
          </a:p>
          <a:p>
            <a:pPr lvl="1"/>
            <a:r>
              <a:rPr kumimoji="1" lang="en-US" altLang="zh-CN" dirty="0" smtClean="0"/>
              <a:t>Calibrate sensor data based on gravity direction</a:t>
            </a:r>
          </a:p>
          <a:p>
            <a:pPr lvl="1"/>
            <a:r>
              <a:rPr kumimoji="1" lang="en-US" altLang="zh-CN" dirty="0" smtClean="0"/>
              <a:t>Identify user motion state: sit or walk?</a:t>
            </a:r>
          </a:p>
          <a:p>
            <a:r>
              <a:rPr kumimoji="1" lang="en-US" altLang="zh-CN" dirty="0" smtClean="0"/>
              <a:t>Unlabeled data</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17</a:t>
            </a:fld>
            <a:endParaRPr lang="en-US"/>
          </a:p>
        </p:txBody>
      </p:sp>
    </p:spTree>
    <p:extLst>
      <p:ext uri="{BB962C8B-B14F-4D97-AF65-F5344CB8AC3E}">
        <p14:creationId xmlns:p14="http://schemas.microsoft.com/office/powerpoint/2010/main" val="1585192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Challenges </a:t>
            </a:r>
            <a:endParaRPr kumimoji="1" lang="zh-CN" altLang="en-US" dirty="0"/>
          </a:p>
        </p:txBody>
      </p:sp>
      <p:sp>
        <p:nvSpPr>
          <p:cNvPr id="3" name="内容占位符 2"/>
          <p:cNvSpPr>
            <a:spLocks noGrp="1"/>
          </p:cNvSpPr>
          <p:nvPr>
            <p:ph idx="1"/>
          </p:nvPr>
        </p:nvSpPr>
        <p:spPr/>
        <p:txBody>
          <a:bodyPr/>
          <a:lstStyle/>
          <a:p>
            <a:r>
              <a:rPr kumimoji="1" lang="en-US" altLang="zh-CN" dirty="0" smtClean="0"/>
              <a:t>Lack of feature</a:t>
            </a:r>
          </a:p>
          <a:p>
            <a:r>
              <a:rPr kumimoji="1" lang="en-US" altLang="zh-CN" dirty="0" smtClean="0"/>
              <a:t>Data availability</a:t>
            </a:r>
          </a:p>
          <a:p>
            <a:r>
              <a:rPr kumimoji="1" lang="en-US" altLang="zh-CN" dirty="0"/>
              <a:t>Imbalanced </a:t>
            </a:r>
            <a:r>
              <a:rPr kumimoji="1" lang="en-US" altLang="zh-CN" dirty="0" smtClean="0"/>
              <a:t>dataset</a:t>
            </a:r>
          </a:p>
          <a:p>
            <a:r>
              <a:rPr kumimoji="1" lang="en-US" altLang="zh-CN" dirty="0" smtClean="0"/>
              <a:t>Noise surrounding</a:t>
            </a:r>
          </a:p>
          <a:p>
            <a:r>
              <a:rPr kumimoji="1" lang="en-US" altLang="zh-CN" dirty="0" smtClean="0"/>
              <a:t>Unlabeled data</a:t>
            </a:r>
          </a:p>
          <a:p>
            <a:pPr lvl="1"/>
            <a:r>
              <a:rPr kumimoji="1" lang="en-US" altLang="zh-CN" dirty="0" smtClean="0"/>
              <a:t>Semi-supervised online learning</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18</a:t>
            </a:fld>
            <a:endParaRPr lang="en-US"/>
          </a:p>
        </p:txBody>
      </p:sp>
    </p:spTree>
    <p:extLst>
      <p:ext uri="{BB962C8B-B14F-4D97-AF65-F5344CB8AC3E}">
        <p14:creationId xmlns:p14="http://schemas.microsoft.com/office/powerpoint/2010/main" val="2588695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Data preprocess</a:t>
            </a:r>
            <a:endParaRPr kumimoji="1" lang="zh-CN" altLang="en-US" dirty="0"/>
          </a:p>
        </p:txBody>
      </p:sp>
      <p:sp>
        <p:nvSpPr>
          <p:cNvPr id="3" name="内容占位符 2"/>
          <p:cNvSpPr>
            <a:spLocks noGrp="1"/>
          </p:cNvSpPr>
          <p:nvPr>
            <p:ph idx="1"/>
          </p:nvPr>
        </p:nvSpPr>
        <p:spPr/>
        <p:txBody>
          <a:bodyPr/>
          <a:lstStyle/>
          <a:p>
            <a:r>
              <a:rPr kumimoji="1" lang="en-US" altLang="zh-CN" dirty="0" smtClean="0"/>
              <a:t>Filter the useless data on client</a:t>
            </a:r>
          </a:p>
          <a:p>
            <a:pPr lvl="1"/>
            <a:r>
              <a:rPr kumimoji="1" lang="en-US" altLang="zh-CN" dirty="0"/>
              <a:t> </a:t>
            </a:r>
            <a:r>
              <a:rPr kumimoji="1" lang="en-US" altLang="zh-CN" dirty="0" smtClean="0"/>
              <a:t>-1.5 &lt; X &lt; 1.5 AND -1.5 &lt; Y &lt; 1.5 AND (9 &lt; Z &lt; 10 AND -10 &lt; Z &lt; -9) </a:t>
            </a:r>
            <a:endParaRPr kumimoji="1" lang="en-US" altLang="zh-CN" dirty="0"/>
          </a:p>
          <a:p>
            <a:r>
              <a:rPr kumimoji="1" lang="en-US" altLang="zh-CN" dirty="0" smtClean="0"/>
              <a:t>Identify motion state on server</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19</a:t>
            </a:fld>
            <a:endParaRPr lang="en-US"/>
          </a:p>
        </p:txBody>
      </p:sp>
      <p:pic>
        <p:nvPicPr>
          <p:cNvPr id="7" name="图片 6" descr="wa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733800"/>
            <a:ext cx="3479800" cy="2787950"/>
          </a:xfrm>
          <a:prstGeom prst="rect">
            <a:avLst/>
          </a:prstGeom>
        </p:spPr>
      </p:pic>
      <p:pic>
        <p:nvPicPr>
          <p:cNvPr id="8" name="图片 7" descr="s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657600"/>
            <a:ext cx="3962400" cy="2979138"/>
          </a:xfrm>
          <a:prstGeom prst="rect">
            <a:avLst/>
          </a:prstGeom>
        </p:spPr>
      </p:pic>
    </p:spTree>
    <p:extLst>
      <p:ext uri="{BB962C8B-B14F-4D97-AF65-F5344CB8AC3E}">
        <p14:creationId xmlns:p14="http://schemas.microsoft.com/office/powerpoint/2010/main" val="121575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t>Introduction</a:t>
            </a:r>
          </a:p>
          <a:p>
            <a:r>
              <a:rPr kumimoji="1" lang="en-US" altLang="zh-CN" dirty="0" smtClean="0">
                <a:solidFill>
                  <a:schemeClr val="bg1">
                    <a:lumMod val="50000"/>
                  </a:schemeClr>
                </a:solidFill>
              </a:rPr>
              <a:t>Problem statement</a:t>
            </a:r>
          </a:p>
          <a:p>
            <a:r>
              <a:rPr kumimoji="1" lang="en-US" altLang="zh-CN" dirty="0" smtClean="0">
                <a:solidFill>
                  <a:schemeClr val="bg1">
                    <a:lumMod val="50000"/>
                  </a:schemeClr>
                </a:solidFill>
              </a:rPr>
              <a:t>Solutions</a:t>
            </a:r>
          </a:p>
          <a:p>
            <a:r>
              <a:rPr kumimoji="1" lang="en-US" altLang="zh-CN" dirty="0" smtClean="0">
                <a:solidFill>
                  <a:schemeClr val="bg1">
                    <a:lumMod val="50000"/>
                  </a:schemeClr>
                </a:solidFill>
              </a:rPr>
              <a:t>Conclusion</a:t>
            </a:r>
          </a:p>
        </p:txBody>
      </p:sp>
      <p:sp>
        <p:nvSpPr>
          <p:cNvPr id="4" name="幻灯片编号占位符 3"/>
          <p:cNvSpPr>
            <a:spLocks noGrp="1"/>
          </p:cNvSpPr>
          <p:nvPr>
            <p:ph type="sldNum" sz="quarter" idx="12"/>
          </p:nvPr>
        </p:nvSpPr>
        <p:spPr/>
        <p:txBody>
          <a:bodyPr/>
          <a:lstStyle/>
          <a:p>
            <a:fld id="{B4E3E5EF-7AA6-40DD-AA96-319B0649D502}" type="slidenum">
              <a:rPr lang="en-US" smtClean="0"/>
              <a:pPr/>
              <a:t>2</a:t>
            </a:fld>
            <a:endParaRPr lang="en-US"/>
          </a:p>
        </p:txBody>
      </p:sp>
    </p:spTree>
    <p:extLst>
      <p:ext uri="{BB962C8B-B14F-4D97-AF65-F5344CB8AC3E}">
        <p14:creationId xmlns:p14="http://schemas.microsoft.com/office/powerpoint/2010/main" val="1082503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Training set construction</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20</a:t>
            </a:fld>
            <a:endParaRPr lang="en-US"/>
          </a:p>
        </p:txBody>
      </p:sp>
      <p:pic>
        <p:nvPicPr>
          <p:cNvPr id="7" name="内容占位符 6" descr="riskmanagement_trainingset.eps"/>
          <p:cNvPicPr>
            <a:picLocks noGrp="1" noChangeAspect="1"/>
          </p:cNvPicPr>
          <p:nvPr>
            <p:ph idx="1"/>
          </p:nvPr>
        </p:nvPicPr>
        <p:blipFill>
          <a:blip r:embed="rId3">
            <a:extLst>
              <a:ext uri="{28A0092B-C50C-407E-A947-70E740481C1C}">
                <a14:useLocalDpi xmlns:a14="http://schemas.microsoft.com/office/drawing/2010/main" val="0"/>
              </a:ext>
            </a:extLst>
          </a:blip>
          <a:srcRect t="-38910" b="-38910"/>
          <a:stretch>
            <a:fillRect/>
          </a:stretch>
        </p:blipFill>
        <p:spPr/>
      </p:pic>
    </p:spTree>
    <p:extLst>
      <p:ext uri="{BB962C8B-B14F-4D97-AF65-F5344CB8AC3E}">
        <p14:creationId xmlns:p14="http://schemas.microsoft.com/office/powerpoint/2010/main" val="2959054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ML algorithm </a:t>
            </a:r>
            <a:r>
              <a:rPr kumimoji="1" lang="en-US" altLang="zh-CN" dirty="0" smtClean="0"/>
              <a:t>selection</a:t>
            </a:r>
            <a:endParaRPr kumimoji="1"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962232817"/>
              </p:ext>
            </p:extLst>
          </p:nvPr>
        </p:nvGraphicFramePr>
        <p:xfrm>
          <a:off x="457200" y="1600200"/>
          <a:ext cx="8229600" cy="4312920"/>
        </p:xfrm>
        <a:graphic>
          <a:graphicData uri="http://schemas.openxmlformats.org/drawingml/2006/table">
            <a:tbl>
              <a:tblPr firstRow="1" bandRow="1">
                <a:tableStyleId>{5C22544A-7EE6-4342-B048-85BDC9FD1C3A}</a:tableStyleId>
              </a:tblPr>
              <a:tblGrid>
                <a:gridCol w="2286000"/>
                <a:gridCol w="1524000"/>
                <a:gridCol w="1219200"/>
                <a:gridCol w="1828800"/>
                <a:gridCol w="1371600"/>
              </a:tblGrid>
              <a:tr h="370840">
                <a:tc>
                  <a:txBody>
                    <a:bodyPr/>
                    <a:lstStyle/>
                    <a:p>
                      <a:pPr algn="ctr"/>
                      <a:endParaRPr lang="zh-CN" altLang="en-US" dirty="0"/>
                    </a:p>
                  </a:txBody>
                  <a:tcPr/>
                </a:tc>
                <a:tc>
                  <a:txBody>
                    <a:bodyPr/>
                    <a:lstStyle/>
                    <a:p>
                      <a:pPr algn="ctr"/>
                      <a:r>
                        <a:rPr lang="en-US" altLang="zh-CN" dirty="0" smtClean="0"/>
                        <a:t>Decision Tree</a:t>
                      </a:r>
                      <a:endParaRPr lang="zh-CN" altLang="en-US" dirty="0"/>
                    </a:p>
                  </a:txBody>
                  <a:tcPr/>
                </a:tc>
                <a:tc>
                  <a:txBody>
                    <a:bodyPr/>
                    <a:lstStyle/>
                    <a:p>
                      <a:pPr algn="ctr"/>
                      <a:r>
                        <a:rPr lang="en-US" altLang="zh-CN" dirty="0" err="1" smtClean="0"/>
                        <a:t>kNN</a:t>
                      </a:r>
                      <a:endParaRPr lang="zh-CN" altLang="en-US" dirty="0"/>
                    </a:p>
                  </a:txBody>
                  <a:tcPr/>
                </a:tc>
                <a:tc>
                  <a:txBody>
                    <a:bodyPr/>
                    <a:lstStyle/>
                    <a:p>
                      <a:pPr algn="ctr"/>
                      <a:r>
                        <a:rPr lang="en-US" altLang="zh-CN" dirty="0" smtClean="0"/>
                        <a:t>Naïve Bayes</a:t>
                      </a:r>
                      <a:r>
                        <a:rPr lang="en-US" altLang="zh-CN" i="0" dirty="0" smtClean="0"/>
                        <a:t>	</a:t>
                      </a:r>
                      <a:endParaRPr lang="zh-CN" altLang="en-US" dirty="0"/>
                    </a:p>
                  </a:txBody>
                  <a:tcPr/>
                </a:tc>
                <a:tc>
                  <a:txBody>
                    <a:bodyPr/>
                    <a:lstStyle/>
                    <a:p>
                      <a:pPr algn="ctr"/>
                      <a:r>
                        <a:rPr lang="en-US" altLang="zh-CN" b="1" dirty="0" smtClean="0"/>
                        <a:t>SVM</a:t>
                      </a:r>
                      <a:endParaRPr lang="zh-CN" altLang="en-US" b="1" dirty="0"/>
                    </a:p>
                  </a:txBody>
                  <a:tcPr/>
                </a:tc>
              </a:tr>
              <a:tr h="370840">
                <a:tc>
                  <a:txBody>
                    <a:bodyPr/>
                    <a:lstStyle/>
                    <a:p>
                      <a:pPr algn="ctr"/>
                      <a:r>
                        <a:rPr lang="en-US" altLang="zh-CN" dirty="0" smtClean="0"/>
                        <a:t>Accuracy in general</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b="1" dirty="0" smtClean="0"/>
                        <a:t>++++</a:t>
                      </a:r>
                      <a:endParaRPr lang="zh-CN" altLang="en-US" b="1" dirty="0"/>
                    </a:p>
                  </a:txBody>
                  <a:tcPr/>
                </a:tc>
              </a:tr>
              <a:tr h="370840">
                <a:tc>
                  <a:txBody>
                    <a:bodyPr/>
                    <a:lstStyle/>
                    <a:p>
                      <a:pPr algn="ctr"/>
                      <a:r>
                        <a:rPr lang="en-US" altLang="zh-CN" dirty="0" smtClean="0"/>
                        <a:t>Speed of Classification </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b="1" dirty="0" smtClean="0"/>
                        <a:t>++++</a:t>
                      </a:r>
                      <a:endParaRPr lang="zh-CN" altLang="en-US" b="1" dirty="0"/>
                    </a:p>
                  </a:txBody>
                  <a:tcPr/>
                </a:tc>
              </a:tr>
              <a:tr h="370840">
                <a:tc>
                  <a:txBody>
                    <a:bodyPr/>
                    <a:lstStyle/>
                    <a:p>
                      <a:pPr algn="ctr"/>
                      <a:r>
                        <a:rPr lang="en-US" altLang="zh-CN" dirty="0" smtClean="0"/>
                        <a:t>Tolerance to missing values</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b="1" dirty="0" smtClean="0"/>
                        <a:t>++</a:t>
                      </a:r>
                      <a:endParaRPr lang="zh-CN" alt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Tolerance to irrelevant attributes</a:t>
                      </a:r>
                      <a:endParaRPr lang="zh-CN" altLang="en-US" dirty="0" smtClean="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b="1" dirty="0" smtClean="0"/>
                        <a:t>++++</a:t>
                      </a:r>
                      <a:endParaRPr lang="zh-CN" alt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Tolerance to redundant attributes</a:t>
                      </a:r>
                      <a:endParaRPr lang="zh-CN" altLang="en-US" dirty="0" smtClean="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b="1" dirty="0" smtClean="0"/>
                        <a:t>+++</a:t>
                      </a:r>
                      <a:endParaRPr lang="zh-CN" alt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Tolerance to noise</a:t>
                      </a:r>
                      <a:endParaRPr lang="zh-CN" altLang="en-US" dirty="0" smtClean="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b="1" dirty="0" smtClean="0"/>
                        <a:t>++</a:t>
                      </a:r>
                      <a:endParaRPr lang="zh-CN" altLang="en-US" b="1" dirty="0"/>
                    </a:p>
                  </a:txBody>
                  <a:tcPr/>
                </a:tc>
              </a:tr>
              <a:tr h="370840">
                <a:tc>
                  <a:txBody>
                    <a:bodyPr/>
                    <a:lstStyle/>
                    <a:p>
                      <a:pPr algn="ctr"/>
                      <a:r>
                        <a:rPr lang="en-US" altLang="zh-CN" dirty="0" smtClean="0"/>
                        <a:t>Attempts for incremental learning</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dirty="0" smtClean="0"/>
                        <a:t>++++</a:t>
                      </a:r>
                      <a:endParaRPr lang="zh-CN" altLang="en-US" dirty="0"/>
                    </a:p>
                  </a:txBody>
                  <a:tcPr/>
                </a:tc>
                <a:tc>
                  <a:txBody>
                    <a:bodyPr/>
                    <a:lstStyle/>
                    <a:p>
                      <a:pPr algn="ctr"/>
                      <a:r>
                        <a:rPr lang="en-US" altLang="zh-CN" b="1" dirty="0" smtClean="0"/>
                        <a:t>++</a:t>
                      </a:r>
                      <a:endParaRPr lang="zh-CN" altLang="en-US" b="1" dirty="0"/>
                    </a:p>
                  </a:txBody>
                  <a:tcPr/>
                </a:tc>
              </a:tr>
            </a:tbl>
          </a:graphicData>
        </a:graphic>
      </p:graphicFrame>
      <p:sp>
        <p:nvSpPr>
          <p:cNvPr id="4" name="幻灯片编号占位符 3"/>
          <p:cNvSpPr>
            <a:spLocks noGrp="1"/>
          </p:cNvSpPr>
          <p:nvPr>
            <p:ph type="sldNum" sz="quarter" idx="12"/>
          </p:nvPr>
        </p:nvSpPr>
        <p:spPr/>
        <p:txBody>
          <a:bodyPr/>
          <a:lstStyle/>
          <a:p>
            <a:fld id="{B4E3E5EF-7AA6-40DD-AA96-319B0649D502}" type="slidenum">
              <a:rPr lang="en-US" smtClean="0"/>
              <a:pPr/>
              <a:t>21</a:t>
            </a:fld>
            <a:endParaRPr lang="en-US"/>
          </a:p>
        </p:txBody>
      </p:sp>
      <p:sp>
        <p:nvSpPr>
          <p:cNvPr id="6" name="文本框 5"/>
          <p:cNvSpPr txBox="1"/>
          <p:nvPr/>
        </p:nvSpPr>
        <p:spPr>
          <a:xfrm>
            <a:off x="838200" y="6059269"/>
            <a:ext cx="7696200" cy="646331"/>
          </a:xfrm>
          <a:prstGeom prst="rect">
            <a:avLst/>
          </a:prstGeom>
          <a:noFill/>
        </p:spPr>
        <p:txBody>
          <a:bodyPr wrap="square" rtlCol="0">
            <a:spAutoFit/>
          </a:bodyPr>
          <a:lstStyle/>
          <a:p>
            <a:r>
              <a:rPr kumimoji="1" lang="en-US" altLang="zh-CN" dirty="0"/>
              <a:t>MLA </a:t>
            </a:r>
            <a:r>
              <a:rPr kumimoji="1" lang="en-US" altLang="zh-CN" dirty="0" err="1"/>
              <a:t>Kotsiantis</a:t>
            </a:r>
            <a:r>
              <a:rPr kumimoji="1" lang="en-US" altLang="zh-CN" dirty="0"/>
              <a:t>, Sotiris B., I. </a:t>
            </a:r>
            <a:r>
              <a:rPr kumimoji="1" lang="en-US" altLang="zh-CN" dirty="0" err="1"/>
              <a:t>Zaharakis</a:t>
            </a:r>
            <a:r>
              <a:rPr kumimoji="1" lang="en-US" altLang="zh-CN" dirty="0"/>
              <a:t>, and P. </a:t>
            </a:r>
            <a:r>
              <a:rPr kumimoji="1" lang="en-US" altLang="zh-CN" dirty="0" err="1"/>
              <a:t>Pintelas</a:t>
            </a:r>
            <a:r>
              <a:rPr kumimoji="1" lang="en-US" altLang="zh-CN" dirty="0"/>
              <a:t>. "Supervised machine learning: A review of classification techniques." (2007): 3-24.</a:t>
            </a:r>
            <a:endParaRPr kumimoji="1" lang="zh-CN" altLang="en-US" dirty="0"/>
          </a:p>
        </p:txBody>
      </p:sp>
    </p:spTree>
    <p:extLst>
      <p:ext uri="{BB962C8B-B14F-4D97-AF65-F5344CB8AC3E}">
        <p14:creationId xmlns:p14="http://schemas.microsoft.com/office/powerpoint/2010/main" val="2675236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Semi-supervised </a:t>
            </a:r>
            <a:br>
              <a:rPr kumimoji="1" lang="en-US" altLang="zh-CN" dirty="0" smtClean="0"/>
            </a:br>
            <a:r>
              <a:rPr kumimoji="1" lang="en-US" altLang="zh-CN" dirty="0" smtClean="0"/>
              <a:t>online learning</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22</a:t>
            </a:fld>
            <a:endParaRPr lang="en-US"/>
          </a:p>
        </p:txBody>
      </p:sp>
      <p:pic>
        <p:nvPicPr>
          <p:cNvPr id="7" name="内容占位符 6" descr="online_learning.eps"/>
          <p:cNvPicPr>
            <a:picLocks noGrp="1" noChangeAspect="1"/>
          </p:cNvPicPr>
          <p:nvPr>
            <p:ph idx="1"/>
          </p:nvPr>
        </p:nvPicPr>
        <p:blipFill>
          <a:blip r:embed="rId2">
            <a:extLst>
              <a:ext uri="{28A0092B-C50C-407E-A947-70E740481C1C}">
                <a14:useLocalDpi xmlns:a14="http://schemas.microsoft.com/office/drawing/2010/main" val="0"/>
              </a:ext>
            </a:extLst>
          </a:blip>
          <a:srcRect l="-13425" r="-13425"/>
          <a:stretch>
            <a:fillRect/>
          </a:stretch>
        </p:blipFill>
        <p:spPr/>
      </p:pic>
    </p:spTree>
    <p:extLst>
      <p:ext uri="{BB962C8B-B14F-4D97-AF65-F5344CB8AC3E}">
        <p14:creationId xmlns:p14="http://schemas.microsoft.com/office/powerpoint/2010/main" val="2191449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Preliminary Evaluation</a:t>
            </a:r>
            <a:endParaRPr kumimoji="1" lang="zh-CN" altLang="en-US" dirty="0"/>
          </a:p>
        </p:txBody>
      </p:sp>
      <p:sp>
        <p:nvSpPr>
          <p:cNvPr id="3" name="内容占位符 2"/>
          <p:cNvSpPr>
            <a:spLocks noGrp="1"/>
          </p:cNvSpPr>
          <p:nvPr>
            <p:ph idx="1"/>
          </p:nvPr>
        </p:nvSpPr>
        <p:spPr>
          <a:xfrm>
            <a:off x="381000" y="1447800"/>
            <a:ext cx="8382000" cy="4876800"/>
          </a:xfrm>
        </p:spPr>
        <p:txBody>
          <a:bodyPr/>
          <a:lstStyle/>
          <a:p>
            <a:r>
              <a:rPr kumimoji="1" lang="en-US" altLang="zh-CN" dirty="0" smtClean="0"/>
              <a:t>Metrics</a:t>
            </a:r>
          </a:p>
          <a:p>
            <a:pPr lvl="1"/>
            <a:r>
              <a:rPr kumimoji="1" lang="en-US" altLang="zh-CN" dirty="0" smtClean="0"/>
              <a:t>True positive: owner is correctly identified</a:t>
            </a:r>
          </a:p>
          <a:p>
            <a:pPr lvl="1"/>
            <a:r>
              <a:rPr kumimoji="1" lang="en-US" altLang="zh-CN" dirty="0" smtClean="0"/>
              <a:t>False positive: other is incorrectly </a:t>
            </a:r>
            <a:r>
              <a:rPr kumimoji="1" lang="en-US" altLang="zh-CN" dirty="0"/>
              <a:t>identified </a:t>
            </a:r>
            <a:r>
              <a:rPr kumimoji="1" lang="en-US" altLang="zh-CN" dirty="0" smtClean="0"/>
              <a:t>as owner</a:t>
            </a:r>
          </a:p>
          <a:p>
            <a:pPr lvl="1"/>
            <a:r>
              <a:rPr kumimoji="1" lang="en-US" altLang="zh-CN" dirty="0" smtClean="0"/>
              <a:t>False negative: owner is incorrectly identified as other</a:t>
            </a:r>
          </a:p>
          <a:p>
            <a:pPr lvl="1"/>
            <a:r>
              <a:rPr kumimoji="1" lang="en-US" altLang="zh-CN" dirty="0" smtClean="0"/>
              <a:t>True negative: other is correctly </a:t>
            </a:r>
            <a:r>
              <a:rPr kumimoji="1" lang="en-US" altLang="zh-CN" dirty="0" smtClean="0"/>
              <a:t>identified</a:t>
            </a:r>
          </a:p>
          <a:p>
            <a:pPr lvl="1"/>
            <a:r>
              <a:rPr kumimoji="1" lang="en-US" altLang="zh-CN" dirty="0" smtClean="0"/>
              <a:t>Precision:</a:t>
            </a:r>
          </a:p>
          <a:p>
            <a:pPr lvl="1"/>
            <a:r>
              <a:rPr kumimoji="1" lang="en-US" altLang="zh-CN" dirty="0" smtClean="0"/>
              <a:t>Recall: </a:t>
            </a:r>
            <a:endParaRPr kumimoji="1" lang="en-US" altLang="zh-CN" dirty="0"/>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23</a:t>
            </a:fld>
            <a:endParaRPr lang="en-US"/>
          </a:p>
        </p:txBody>
      </p:sp>
    </p:spTree>
    <p:extLst>
      <p:ext uri="{BB962C8B-B14F-4D97-AF65-F5344CB8AC3E}">
        <p14:creationId xmlns:p14="http://schemas.microsoft.com/office/powerpoint/2010/main" val="1664432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Accuracy</a:t>
            </a:r>
            <a:endParaRPr kumimoji="1" lang="zh-CN" altLang="en-US" dirty="0"/>
          </a:p>
        </p:txBody>
      </p:sp>
      <p:sp>
        <p:nvSpPr>
          <p:cNvPr id="3" name="内容占位符 2"/>
          <p:cNvSpPr>
            <a:spLocks noGrp="1"/>
          </p:cNvSpPr>
          <p:nvPr>
            <p:ph idx="1"/>
          </p:nvPr>
        </p:nvSpPr>
        <p:spPr>
          <a:xfrm>
            <a:off x="457200" y="1143000"/>
            <a:ext cx="8229600" cy="4525963"/>
          </a:xfrm>
        </p:spPr>
        <p:txBody>
          <a:bodyPr/>
          <a:lstStyle/>
          <a:p>
            <a:r>
              <a:rPr kumimoji="1" lang="en-US" altLang="zh-CN" dirty="0" smtClean="0"/>
              <a:t>80 users; each user has 4K samples in training set and 1.2K samples in test set.</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24</a:t>
            </a:fld>
            <a:endParaRPr lang="en-US"/>
          </a:p>
        </p:txBody>
      </p:sp>
      <p:sp>
        <p:nvSpPr>
          <p:cNvPr id="7" name="文本框 6"/>
          <p:cNvSpPr txBox="1"/>
          <p:nvPr/>
        </p:nvSpPr>
        <p:spPr>
          <a:xfrm>
            <a:off x="990600" y="6096000"/>
            <a:ext cx="2662733" cy="369332"/>
          </a:xfrm>
          <a:prstGeom prst="rect">
            <a:avLst/>
          </a:prstGeom>
          <a:noFill/>
        </p:spPr>
        <p:txBody>
          <a:bodyPr wrap="none" rtlCol="0">
            <a:spAutoFit/>
          </a:bodyPr>
          <a:lstStyle/>
          <a:p>
            <a:r>
              <a:rPr kumimoji="1" lang="en-US" altLang="zh-CN" dirty="0" smtClean="0"/>
              <a:t>Average precision</a:t>
            </a:r>
            <a:r>
              <a:rPr kumimoji="1" lang="en-US" altLang="zh-CN" dirty="0"/>
              <a:t>: </a:t>
            </a:r>
            <a:r>
              <a:rPr kumimoji="1" lang="en-US" altLang="zh-CN" dirty="0" smtClean="0"/>
              <a:t>72.33%</a:t>
            </a:r>
            <a:endParaRPr kumimoji="1" lang="zh-CN" altLang="en-US" dirty="0"/>
          </a:p>
        </p:txBody>
      </p:sp>
      <p:sp>
        <p:nvSpPr>
          <p:cNvPr id="8" name="文本框 7"/>
          <p:cNvSpPr txBox="1"/>
          <p:nvPr/>
        </p:nvSpPr>
        <p:spPr>
          <a:xfrm>
            <a:off x="5638800" y="6096000"/>
            <a:ext cx="2326278" cy="369332"/>
          </a:xfrm>
          <a:prstGeom prst="rect">
            <a:avLst/>
          </a:prstGeom>
          <a:noFill/>
        </p:spPr>
        <p:txBody>
          <a:bodyPr wrap="none" rtlCol="0">
            <a:spAutoFit/>
          </a:bodyPr>
          <a:lstStyle/>
          <a:p>
            <a:r>
              <a:rPr kumimoji="1" lang="en-US" altLang="zh-CN" dirty="0" smtClean="0"/>
              <a:t>Average recall</a:t>
            </a:r>
            <a:r>
              <a:rPr kumimoji="1" lang="en-US" altLang="zh-CN" dirty="0"/>
              <a:t>: 73.49%</a:t>
            </a:r>
            <a:endParaRPr kumimoji="1" lang="zh-CN" altLang="en-US" dirty="0"/>
          </a:p>
        </p:txBody>
      </p:sp>
      <p:pic>
        <p:nvPicPr>
          <p:cNvPr id="9" name="图片 8" descr="precisionSelf.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38400"/>
            <a:ext cx="4775200" cy="3581400"/>
          </a:xfrm>
          <a:prstGeom prst="rect">
            <a:avLst/>
          </a:prstGeom>
        </p:spPr>
      </p:pic>
      <p:pic>
        <p:nvPicPr>
          <p:cNvPr id="10" name="图片 9" descr="recallSel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438400"/>
            <a:ext cx="4724400" cy="3543300"/>
          </a:xfrm>
          <a:prstGeom prst="rect">
            <a:avLst/>
          </a:prstGeom>
        </p:spPr>
      </p:pic>
    </p:spTree>
    <p:extLst>
      <p:ext uri="{BB962C8B-B14F-4D97-AF65-F5344CB8AC3E}">
        <p14:creationId xmlns:p14="http://schemas.microsoft.com/office/powerpoint/2010/main" val="3772372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Robustness</a:t>
            </a:r>
            <a:endParaRPr kumimoji="1" lang="zh-CN" altLang="en-US" dirty="0"/>
          </a:p>
        </p:txBody>
      </p:sp>
      <p:sp>
        <p:nvSpPr>
          <p:cNvPr id="3" name="内容占位符 2"/>
          <p:cNvSpPr>
            <a:spLocks noGrp="1"/>
          </p:cNvSpPr>
          <p:nvPr>
            <p:ph idx="1"/>
          </p:nvPr>
        </p:nvSpPr>
        <p:spPr/>
        <p:txBody>
          <a:bodyPr/>
          <a:lstStyle/>
          <a:p>
            <a:r>
              <a:rPr kumimoji="1" lang="en-US" altLang="zh-CN" dirty="0" smtClean="0"/>
              <a:t>Brute-force attack</a:t>
            </a:r>
          </a:p>
          <a:p>
            <a:pPr lvl="1"/>
            <a:r>
              <a:rPr kumimoji="1" lang="en-US" altLang="zh-CN" dirty="0" smtClean="0"/>
              <a:t>A set of 500K randomly generated samples</a:t>
            </a:r>
          </a:p>
          <a:p>
            <a:pPr lvl="1"/>
            <a:r>
              <a:rPr kumimoji="1" lang="en-US" altLang="zh-CN" dirty="0" smtClean="0"/>
              <a:t>Percentage of samples detected as not the owner</a:t>
            </a:r>
            <a:endParaRPr kumimoji="1" lang="en-US" altLang="zh-CN" dirty="0"/>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25</a:t>
            </a:fld>
            <a:endParaRPr lang="en-US"/>
          </a:p>
        </p:txBody>
      </p:sp>
      <p:pic>
        <p:nvPicPr>
          <p:cNvPr id="6" name="图片 5" descr="brute_for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81200"/>
            <a:ext cx="5435600" cy="4241800"/>
          </a:xfrm>
          <a:prstGeom prst="rect">
            <a:avLst/>
          </a:prstGeom>
        </p:spPr>
      </p:pic>
    </p:spTree>
    <p:extLst>
      <p:ext uri="{BB962C8B-B14F-4D97-AF65-F5344CB8AC3E}">
        <p14:creationId xmlns:p14="http://schemas.microsoft.com/office/powerpoint/2010/main" val="41973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4E3E5EF-7AA6-40DD-AA96-319B0649D502}" type="slidenum">
              <a:rPr lang="en-US" smtClean="0"/>
              <a:pPr/>
              <a:t>26</a:t>
            </a:fld>
            <a:endParaRPr lang="en-US"/>
          </a:p>
        </p:txBody>
      </p:sp>
      <p:sp>
        <p:nvSpPr>
          <p:cNvPr id="6" name="文本框 5"/>
          <p:cNvSpPr txBox="1"/>
          <p:nvPr/>
        </p:nvSpPr>
        <p:spPr>
          <a:xfrm>
            <a:off x="791687" y="3124200"/>
            <a:ext cx="7684879" cy="1138773"/>
          </a:xfrm>
          <a:prstGeom prst="rect">
            <a:avLst/>
          </a:prstGeom>
          <a:noFill/>
        </p:spPr>
        <p:txBody>
          <a:bodyPr wrap="none" rtlCol="0">
            <a:spAutoFit/>
          </a:bodyPr>
          <a:lstStyle/>
          <a:p>
            <a:pPr algn="ctr"/>
            <a:r>
              <a:rPr kumimoji="1" lang="en-US" altLang="zh-CN" sz="3400" dirty="0" err="1" smtClean="0"/>
              <a:t>DyDroid</a:t>
            </a:r>
            <a:r>
              <a:rPr kumimoji="1" lang="en-US" altLang="zh-CN" sz="3400" dirty="0" smtClean="0"/>
              <a:t>: Measuring dynamic code loading </a:t>
            </a:r>
          </a:p>
          <a:p>
            <a:pPr algn="ctr"/>
            <a:r>
              <a:rPr kumimoji="1" lang="en-US" altLang="zh-CN" sz="3400" dirty="0" smtClean="0"/>
              <a:t>and its security in Android Applications</a:t>
            </a:r>
            <a:endParaRPr kumimoji="1" lang="zh-CN" altLang="en-US" sz="3400" dirty="0"/>
          </a:p>
        </p:txBody>
      </p:sp>
    </p:spTree>
    <p:extLst>
      <p:ext uri="{BB962C8B-B14F-4D97-AF65-F5344CB8AC3E}">
        <p14:creationId xmlns:p14="http://schemas.microsoft.com/office/powerpoint/2010/main" val="330491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Motivation</a:t>
            </a:r>
            <a:endParaRPr kumimoji="1" lang="zh-CN" altLang="en-US" dirty="0"/>
          </a:p>
        </p:txBody>
      </p:sp>
      <p:sp>
        <p:nvSpPr>
          <p:cNvPr id="3" name="内容占位符 2"/>
          <p:cNvSpPr>
            <a:spLocks noGrp="1"/>
          </p:cNvSpPr>
          <p:nvPr>
            <p:ph idx="1"/>
          </p:nvPr>
        </p:nvSpPr>
        <p:spPr/>
        <p:txBody>
          <a:bodyPr/>
          <a:lstStyle/>
          <a:p>
            <a:r>
              <a:rPr kumimoji="1" lang="en-US" altLang="zh-CN" dirty="0" smtClean="0"/>
              <a:t>Android allows developers to load external code dynamically</a:t>
            </a:r>
          </a:p>
          <a:p>
            <a:pPr lvl="1"/>
            <a:r>
              <a:rPr kumimoji="1" lang="en-US" altLang="zh-CN" i="1" dirty="0" err="1" smtClean="0"/>
              <a:t>ClassLoader</a:t>
            </a:r>
            <a:r>
              <a:rPr kumimoji="1" lang="en-US" altLang="zh-CN" dirty="0" smtClean="0"/>
              <a:t>: bytecode</a:t>
            </a:r>
          </a:p>
          <a:p>
            <a:pPr lvl="1"/>
            <a:r>
              <a:rPr kumimoji="1" lang="en-US" altLang="zh-CN" i="1" dirty="0" smtClean="0"/>
              <a:t>Java-Native-Interface (JNI)</a:t>
            </a:r>
            <a:r>
              <a:rPr kumimoji="1" lang="en-US" altLang="zh-CN" dirty="0" smtClean="0"/>
              <a:t>: native code</a:t>
            </a:r>
            <a:endParaRPr kumimoji="1" lang="en-US" altLang="zh-CN" dirty="0"/>
          </a:p>
          <a:p>
            <a:r>
              <a:rPr kumimoji="1" lang="en-US" altLang="zh-CN" dirty="0" smtClean="0"/>
              <a:t>Unpredictable, no security </a:t>
            </a:r>
            <a:r>
              <a:rPr kumimoji="1" lang="en-US" altLang="zh-CN" dirty="0" smtClean="0"/>
              <a:t>verification</a:t>
            </a:r>
            <a:endParaRPr kumimoji="1" lang="en-US" altLang="zh-CN" dirty="0" smtClean="0"/>
          </a:p>
          <a:p>
            <a:r>
              <a:rPr kumimoji="1" lang="en-US" altLang="zh-CN" dirty="0"/>
              <a:t>Ineffective </a:t>
            </a:r>
            <a:r>
              <a:rPr kumimoji="1" lang="en-US" altLang="zh-CN" dirty="0" smtClean="0"/>
              <a:t>dynamic analysis </a:t>
            </a:r>
            <a:r>
              <a:rPr kumimoji="1" lang="en-US" altLang="zh-CN" dirty="0"/>
              <a:t>system (Google bouncer</a:t>
            </a:r>
            <a:r>
              <a:rPr kumimoji="1" lang="en-US" altLang="zh-CN" dirty="0" smtClean="0"/>
              <a:t>)</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27</a:t>
            </a:fld>
            <a:endParaRPr lang="en-US"/>
          </a:p>
        </p:txBody>
      </p:sp>
    </p:spTree>
    <p:extLst>
      <p:ext uri="{BB962C8B-B14F-4D97-AF65-F5344CB8AC3E}">
        <p14:creationId xmlns:p14="http://schemas.microsoft.com/office/powerpoint/2010/main" val="3141350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Motivation</a:t>
            </a:r>
            <a:endParaRPr kumimoji="1" lang="zh-CN" altLang="en-US" dirty="0"/>
          </a:p>
        </p:txBody>
      </p:sp>
      <p:pic>
        <p:nvPicPr>
          <p:cNvPr id="5" name="内容占位符 4" descr="dynamload_apps_time.eps"/>
          <p:cNvPicPr>
            <a:picLocks noGrp="1" noChangeAspect="1"/>
          </p:cNvPicPr>
          <p:nvPr>
            <p:ph idx="1"/>
          </p:nvPr>
        </p:nvPicPr>
        <p:blipFill>
          <a:blip r:embed="rId2">
            <a:extLst>
              <a:ext uri="{28A0092B-C50C-407E-A947-70E740481C1C}">
                <a14:useLocalDpi xmlns:a14="http://schemas.microsoft.com/office/drawing/2010/main" val="0"/>
              </a:ext>
            </a:extLst>
          </a:blip>
          <a:srcRect l="-26704" r="-26704"/>
          <a:stretch>
            <a:fillRect/>
          </a:stretch>
        </p:blipFill>
        <p:spPr/>
      </p:pic>
      <p:sp>
        <p:nvSpPr>
          <p:cNvPr id="4" name="幻灯片编号占位符 3"/>
          <p:cNvSpPr>
            <a:spLocks noGrp="1"/>
          </p:cNvSpPr>
          <p:nvPr>
            <p:ph type="sldNum" sz="quarter" idx="12"/>
          </p:nvPr>
        </p:nvSpPr>
        <p:spPr/>
        <p:txBody>
          <a:bodyPr/>
          <a:lstStyle/>
          <a:p>
            <a:fld id="{B4E3E5EF-7AA6-40DD-AA96-319B0649D502}" type="slidenum">
              <a:rPr lang="en-US" smtClean="0"/>
              <a:pPr/>
              <a:t>28</a:t>
            </a:fld>
            <a:endParaRPr lang="en-US"/>
          </a:p>
        </p:txBody>
      </p:sp>
    </p:spTree>
    <p:extLst>
      <p:ext uri="{BB962C8B-B14F-4D97-AF65-F5344CB8AC3E}">
        <p14:creationId xmlns:p14="http://schemas.microsoft.com/office/powerpoint/2010/main" val="1436491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Problems</a:t>
            </a:r>
            <a:endParaRPr kumimoji="1" lang="zh-CN" altLang="en-US" dirty="0"/>
          </a:p>
        </p:txBody>
      </p:sp>
      <p:sp>
        <p:nvSpPr>
          <p:cNvPr id="3" name="内容占位符 2"/>
          <p:cNvSpPr>
            <a:spLocks noGrp="1"/>
          </p:cNvSpPr>
          <p:nvPr>
            <p:ph idx="1"/>
          </p:nvPr>
        </p:nvSpPr>
        <p:spPr/>
        <p:txBody>
          <a:bodyPr>
            <a:normAutofit lnSpcReduction="10000"/>
          </a:bodyPr>
          <a:lstStyle/>
          <a:p>
            <a:r>
              <a:rPr kumimoji="1" lang="en-US" altLang="zh-CN" dirty="0" smtClean="0"/>
              <a:t>Source</a:t>
            </a:r>
          </a:p>
          <a:p>
            <a:pPr lvl="1"/>
            <a:r>
              <a:rPr kumimoji="1" lang="en-US" altLang="zh-CN" dirty="0" smtClean="0"/>
              <a:t>Local/remote availability</a:t>
            </a:r>
          </a:p>
          <a:p>
            <a:pPr lvl="1"/>
            <a:r>
              <a:rPr kumimoji="1" lang="en-US" altLang="zh-CN" dirty="0" smtClean="0"/>
              <a:t>Responsible entity</a:t>
            </a:r>
          </a:p>
          <a:p>
            <a:r>
              <a:rPr kumimoji="1" lang="en-US" altLang="zh-CN" dirty="0" smtClean="0"/>
              <a:t>Security benefits</a:t>
            </a:r>
          </a:p>
          <a:p>
            <a:pPr lvl="1"/>
            <a:r>
              <a:rPr kumimoji="1" lang="en-US" altLang="zh-CN" dirty="0" smtClean="0"/>
              <a:t>Obfuscation</a:t>
            </a:r>
          </a:p>
          <a:p>
            <a:r>
              <a:rPr kumimoji="1" lang="en-US" altLang="zh-CN" dirty="0" smtClean="0"/>
              <a:t>Security risks/implications</a:t>
            </a:r>
          </a:p>
          <a:p>
            <a:pPr lvl="1"/>
            <a:r>
              <a:rPr kumimoji="1" lang="en-US" altLang="zh-CN" dirty="0" smtClean="0"/>
              <a:t>Vulnerabilities</a:t>
            </a:r>
          </a:p>
          <a:p>
            <a:pPr lvl="1"/>
            <a:r>
              <a:rPr kumimoji="1" lang="en-US" altLang="zh-CN" dirty="0" smtClean="0"/>
              <a:t>Privacy tracking</a:t>
            </a:r>
          </a:p>
          <a:p>
            <a:pPr lvl="1"/>
            <a:r>
              <a:rPr kumimoji="1" lang="en-US" altLang="zh-CN" dirty="0" smtClean="0"/>
              <a:t>Malware</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29</a:t>
            </a:fld>
            <a:endParaRPr lang="en-US"/>
          </a:p>
        </p:txBody>
      </p:sp>
    </p:spTree>
    <p:extLst>
      <p:ext uri="{BB962C8B-B14F-4D97-AF65-F5344CB8AC3E}">
        <p14:creationId xmlns:p14="http://schemas.microsoft.com/office/powerpoint/2010/main" val="30588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Android OS Dominance</a:t>
            </a:r>
            <a:endParaRPr kumimoji="1" lang="zh-CN" altLang="en-US"/>
          </a:p>
        </p:txBody>
      </p:sp>
      <p:sp>
        <p:nvSpPr>
          <p:cNvPr id="4" name="幻灯片编号占位符 3"/>
          <p:cNvSpPr>
            <a:spLocks noGrp="1"/>
          </p:cNvSpPr>
          <p:nvPr>
            <p:ph type="sldNum" sz="quarter" idx="12"/>
          </p:nvPr>
        </p:nvSpPr>
        <p:spPr/>
        <p:txBody>
          <a:bodyPr/>
          <a:lstStyle/>
          <a:p>
            <a:fld id="{B4E3E5EF-7AA6-40DD-AA96-319B0649D502}" type="slidenum">
              <a:rPr lang="en-US" smtClean="0"/>
              <a:pPr/>
              <a:t>3</a:t>
            </a:fld>
            <a:endParaRPr lang="en-US"/>
          </a:p>
        </p:txBody>
      </p:sp>
      <p:sp>
        <p:nvSpPr>
          <p:cNvPr id="5" name="文本框 5"/>
          <p:cNvSpPr txBox="1">
            <a:spLocks noChangeArrowheads="1"/>
          </p:cNvSpPr>
          <p:nvPr/>
        </p:nvSpPr>
        <p:spPr bwMode="auto">
          <a:xfrm>
            <a:off x="914400" y="5943600"/>
            <a:ext cx="7162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宋体" charset="0"/>
                <a:cs typeface="宋体" charset="0"/>
              </a:defRPr>
            </a:lvl1pPr>
            <a:lvl2pPr>
              <a:defRPr sz="2800">
                <a:solidFill>
                  <a:schemeClr val="tx1"/>
                </a:solidFill>
                <a:latin typeface="Arial" charset="0"/>
                <a:ea typeface="宋体" charset="0"/>
              </a:defRPr>
            </a:lvl2pPr>
            <a:lvl3pPr>
              <a:defRPr sz="2400">
                <a:solidFill>
                  <a:schemeClr val="tx1"/>
                </a:solidFill>
                <a:latin typeface="Arial" charset="0"/>
                <a:ea typeface="宋体" charset="0"/>
              </a:defRPr>
            </a:lvl3pPr>
            <a:lvl4pPr>
              <a:defRPr sz="2000">
                <a:solidFill>
                  <a:schemeClr val="tx1"/>
                </a:solidFill>
                <a:latin typeface="Arial" charset="0"/>
                <a:ea typeface="宋体" charset="0"/>
              </a:defRPr>
            </a:lvl4pPr>
            <a:lvl5pPr>
              <a:defRPr sz="2000">
                <a:solidFill>
                  <a:schemeClr val="tx1"/>
                </a:solidFill>
                <a:latin typeface="Arial" charset="0"/>
                <a:ea typeface="宋体" charset="0"/>
              </a:defRPr>
            </a:lvl5pPr>
            <a:lvl6pPr eaLnBrk="0" hangingPunct="0">
              <a:defRPr sz="2000">
                <a:solidFill>
                  <a:schemeClr val="tx1"/>
                </a:solidFill>
                <a:latin typeface="Arial" charset="0"/>
                <a:ea typeface="宋体" charset="0"/>
              </a:defRPr>
            </a:lvl6pPr>
            <a:lvl7pPr eaLnBrk="0" hangingPunct="0">
              <a:defRPr sz="2000">
                <a:solidFill>
                  <a:schemeClr val="tx1"/>
                </a:solidFill>
                <a:latin typeface="Arial" charset="0"/>
                <a:ea typeface="宋体" charset="0"/>
              </a:defRPr>
            </a:lvl7pPr>
            <a:lvl8pPr eaLnBrk="0" hangingPunct="0">
              <a:defRPr sz="2000">
                <a:solidFill>
                  <a:schemeClr val="tx1"/>
                </a:solidFill>
                <a:latin typeface="Arial" charset="0"/>
                <a:ea typeface="宋体" charset="0"/>
              </a:defRPr>
            </a:lvl8pPr>
            <a:lvl9pPr eaLnBrk="0" hangingPunct="0">
              <a:defRPr sz="2000">
                <a:solidFill>
                  <a:schemeClr val="tx1"/>
                </a:solidFill>
                <a:latin typeface="Arial" charset="0"/>
                <a:ea typeface="宋体" charset="0"/>
              </a:defRPr>
            </a:lvl9pPr>
          </a:lstStyle>
          <a:p>
            <a:pPr algn="ctr" eaLnBrk="1" hangingPunct="1"/>
            <a:r>
              <a:rPr kumimoji="1" lang="en-US" altLang="zh-CN" sz="2500" dirty="0"/>
              <a:t>Mobile OS Market Share, July 2014, by </a:t>
            </a:r>
            <a:r>
              <a:rPr kumimoji="1" lang="en-US" altLang="zh-CN" sz="2500" i="1" dirty="0" err="1"/>
              <a:t>dazeinfo.com</a:t>
            </a:r>
            <a:r>
              <a:rPr kumimoji="1" lang="en-US" altLang="zh-CN" sz="2500" dirty="0"/>
              <a:t>  </a:t>
            </a:r>
            <a:endParaRPr kumimoji="1" lang="zh-CN" altLang="en-US" sz="2500" dirty="0"/>
          </a:p>
        </p:txBody>
      </p:sp>
      <p:pic>
        <p:nvPicPr>
          <p:cNvPr id="6" name="内容占位符 6"/>
          <p:cNvPicPr>
            <a:picLocks noChangeAspect="1"/>
          </p:cNvPicPr>
          <p:nvPr/>
        </p:nvPicPr>
        <p:blipFill>
          <a:blip r:embed="rId2">
            <a:extLst>
              <a:ext uri="{28A0092B-C50C-407E-A947-70E740481C1C}">
                <a14:useLocalDpi xmlns:a14="http://schemas.microsoft.com/office/drawing/2010/main" val="0"/>
              </a:ext>
            </a:extLst>
          </a:blip>
          <a:srcRect l="-7140" r="-7140"/>
          <a:stretch>
            <a:fillRect/>
          </a:stretch>
        </p:blipFill>
        <p:spPr>
          <a:xfrm>
            <a:off x="381000" y="1447800"/>
            <a:ext cx="8229600" cy="4525963"/>
          </a:xfrm>
          <a:prstGeom prst="rect">
            <a:avLst/>
          </a:prstGeom>
        </p:spPr>
      </p:pic>
    </p:spTree>
    <p:extLst>
      <p:ext uri="{BB962C8B-B14F-4D97-AF65-F5344CB8AC3E}">
        <p14:creationId xmlns:p14="http://schemas.microsoft.com/office/powerpoint/2010/main" val="3855368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Challenges</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Dynamic code loading (DCL) recognition/interception</a:t>
            </a:r>
          </a:p>
          <a:p>
            <a:pPr lvl="1"/>
            <a:r>
              <a:rPr kumimoji="1" lang="en-US" altLang="zh-CN" dirty="0" smtClean="0"/>
              <a:t>Static analysis: false positive</a:t>
            </a:r>
          </a:p>
          <a:p>
            <a:pPr lvl="1"/>
            <a:r>
              <a:rPr kumimoji="1" lang="en-US" altLang="zh-CN" dirty="0" smtClean="0"/>
              <a:t>Dynamic analysis: high time latency</a:t>
            </a:r>
          </a:p>
          <a:p>
            <a:r>
              <a:rPr kumimoji="1" lang="en-US" altLang="zh-CN" dirty="0" smtClean="0"/>
              <a:t>Obfuscation identification</a:t>
            </a:r>
          </a:p>
          <a:p>
            <a:pPr lvl="1"/>
            <a:r>
              <a:rPr kumimoji="1" lang="en-US" altLang="zh-CN" dirty="0" smtClean="0"/>
              <a:t>Bytecode encryption, loading interposed in app startup: general pattern?</a:t>
            </a:r>
          </a:p>
          <a:p>
            <a:r>
              <a:rPr kumimoji="1" lang="en-US" altLang="zh-CN" dirty="0" smtClean="0"/>
              <a:t>Responsible entity analysis</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30</a:t>
            </a:fld>
            <a:endParaRPr lang="en-US"/>
          </a:p>
        </p:txBody>
      </p:sp>
    </p:spTree>
    <p:extLst>
      <p:ext uri="{BB962C8B-B14F-4D97-AF65-F5344CB8AC3E}">
        <p14:creationId xmlns:p14="http://schemas.microsoft.com/office/powerpoint/2010/main" val="2306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DyDroid</a:t>
            </a:r>
            <a:endParaRPr kumimoji="1" lang="zh-CN" altLang="en-US" dirty="0"/>
          </a:p>
        </p:txBody>
      </p:sp>
      <p:pic>
        <p:nvPicPr>
          <p:cNvPr id="5" name="内容占位符 4" descr="sysdesign.eps"/>
          <p:cNvPicPr>
            <a:picLocks noGrp="1" noChangeAspect="1"/>
          </p:cNvPicPr>
          <p:nvPr>
            <p:ph idx="1"/>
          </p:nvPr>
        </p:nvPicPr>
        <p:blipFill>
          <a:blip r:embed="rId2">
            <a:extLst>
              <a:ext uri="{28A0092B-C50C-407E-A947-70E740481C1C}">
                <a14:useLocalDpi xmlns:a14="http://schemas.microsoft.com/office/drawing/2010/main" val="0"/>
              </a:ext>
            </a:extLst>
          </a:blip>
          <a:srcRect t="-11851" b="-11851"/>
          <a:stretch>
            <a:fillRect/>
          </a:stretch>
        </p:blipFill>
        <p:spPr/>
      </p:pic>
      <p:sp>
        <p:nvSpPr>
          <p:cNvPr id="4" name="幻灯片编号占位符 3"/>
          <p:cNvSpPr>
            <a:spLocks noGrp="1"/>
          </p:cNvSpPr>
          <p:nvPr>
            <p:ph type="sldNum" sz="quarter" idx="12"/>
          </p:nvPr>
        </p:nvSpPr>
        <p:spPr/>
        <p:txBody>
          <a:bodyPr/>
          <a:lstStyle/>
          <a:p>
            <a:fld id="{B4E3E5EF-7AA6-40DD-AA96-319B0649D502}" type="slidenum">
              <a:rPr lang="en-US" smtClean="0"/>
              <a:pPr/>
              <a:t>31</a:t>
            </a:fld>
            <a:endParaRPr lang="en-US"/>
          </a:p>
        </p:txBody>
      </p:sp>
    </p:spTree>
    <p:extLst>
      <p:ext uri="{BB962C8B-B14F-4D97-AF65-F5344CB8AC3E}">
        <p14:creationId xmlns:p14="http://schemas.microsoft.com/office/powerpoint/2010/main" val="2589461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DCL recognition/interception</a:t>
            </a:r>
            <a:endParaRPr kumimoji="1" lang="zh-CN" altLang="en-US" dirty="0"/>
          </a:p>
        </p:txBody>
      </p:sp>
      <p:sp>
        <p:nvSpPr>
          <p:cNvPr id="3" name="内容占位符 2"/>
          <p:cNvSpPr>
            <a:spLocks noGrp="1"/>
          </p:cNvSpPr>
          <p:nvPr>
            <p:ph idx="1"/>
          </p:nvPr>
        </p:nvSpPr>
        <p:spPr/>
        <p:txBody>
          <a:bodyPr/>
          <a:lstStyle/>
          <a:p>
            <a:r>
              <a:rPr kumimoji="1" lang="en-US" altLang="zh-CN" dirty="0" smtClean="0"/>
              <a:t>Static analysis</a:t>
            </a:r>
          </a:p>
          <a:p>
            <a:pPr lvl="1"/>
            <a:r>
              <a:rPr kumimoji="1" lang="en-US" altLang="zh-CN" dirty="0" smtClean="0"/>
              <a:t>Check invocation of </a:t>
            </a:r>
            <a:r>
              <a:rPr kumimoji="1" lang="en-US" altLang="zh-CN" i="1" dirty="0" err="1" smtClean="0"/>
              <a:t>ClassLoader</a:t>
            </a:r>
            <a:r>
              <a:rPr kumimoji="1" lang="en-US" altLang="zh-CN" dirty="0" smtClean="0"/>
              <a:t> and </a:t>
            </a:r>
            <a:r>
              <a:rPr kumimoji="1" lang="en-US" altLang="zh-CN" i="1" dirty="0" smtClean="0"/>
              <a:t>JNI</a:t>
            </a:r>
            <a:endParaRPr kumimoji="1" lang="en-US" altLang="zh-CN" i="1" dirty="0"/>
          </a:p>
          <a:p>
            <a:r>
              <a:rPr kumimoji="1" lang="en-US" altLang="zh-CN" dirty="0" smtClean="0"/>
              <a:t>Dynamic analysis</a:t>
            </a:r>
          </a:p>
          <a:p>
            <a:pPr lvl="1"/>
            <a:r>
              <a:rPr kumimoji="1" lang="en-US" altLang="zh-CN" dirty="0" smtClean="0"/>
              <a:t>Instrument system APIs: </a:t>
            </a:r>
            <a:r>
              <a:rPr kumimoji="1" lang="en-US" altLang="zh-CN" i="1" dirty="0" smtClean="0"/>
              <a:t>DexClassLoader</a:t>
            </a:r>
            <a:r>
              <a:rPr kumimoji="1" lang="en-US" altLang="zh-CN" dirty="0" smtClean="0"/>
              <a:t>, </a:t>
            </a:r>
            <a:r>
              <a:rPr kumimoji="1" lang="en-US" altLang="zh-CN" i="1" dirty="0" smtClean="0"/>
              <a:t>PathClassLoader, load, </a:t>
            </a:r>
            <a:r>
              <a:rPr kumimoji="1" lang="en-US" altLang="zh-CN" i="1" dirty="0" err="1" smtClean="0"/>
              <a:t>loadLibrary</a:t>
            </a:r>
            <a:r>
              <a:rPr kumimoji="1" lang="en-US" altLang="zh-CN" dirty="0" smtClean="0"/>
              <a:t> </a:t>
            </a:r>
            <a:r>
              <a:rPr kumimoji="1" lang="en-US" altLang="zh-CN" dirty="0" smtClean="0">
                <a:sym typeface="Wingdings"/>
              </a:rPr>
              <a:t> Complete mediation</a:t>
            </a:r>
          </a:p>
          <a:p>
            <a:pPr lvl="1"/>
            <a:r>
              <a:rPr kumimoji="1" lang="en-US" altLang="zh-CN" dirty="0" smtClean="0"/>
              <a:t>Path to loaded file, directory of ODEX code, call site class</a:t>
            </a:r>
          </a:p>
          <a:p>
            <a:pPr lvl="1"/>
            <a:r>
              <a:rPr kumimoji="1" lang="en-US" altLang="zh-CN" dirty="0" smtClean="0"/>
              <a:t>Android emulator based on QEMU</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32</a:t>
            </a:fld>
            <a:endParaRPr lang="en-US"/>
          </a:p>
        </p:txBody>
      </p:sp>
    </p:spTree>
    <p:extLst>
      <p:ext uri="{BB962C8B-B14F-4D97-AF65-F5344CB8AC3E}">
        <p14:creationId xmlns:p14="http://schemas.microsoft.com/office/powerpoint/2010/main" val="4649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Measurement summary</a:t>
            </a:r>
            <a:endParaRPr kumimoji="1"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949426434"/>
              </p:ext>
            </p:extLst>
          </p:nvPr>
        </p:nvGraphicFramePr>
        <p:xfrm>
          <a:off x="304800" y="1905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zh-CN" altLang="en-US" dirty="0"/>
                    </a:p>
                  </a:txBody>
                  <a:tcPr/>
                </a:tc>
                <a:tc>
                  <a:txBody>
                    <a:bodyPr/>
                    <a:lstStyle/>
                    <a:p>
                      <a:pPr algn="ctr"/>
                      <a:r>
                        <a:rPr lang="en-US" altLang="zh-CN" dirty="0" smtClean="0"/>
                        <a:t>DEX</a:t>
                      </a:r>
                      <a:endParaRPr lang="zh-CN" altLang="en-US" dirty="0"/>
                    </a:p>
                  </a:txBody>
                  <a:tcPr/>
                </a:tc>
                <a:tc>
                  <a:txBody>
                    <a:bodyPr/>
                    <a:lstStyle/>
                    <a:p>
                      <a:pPr algn="ctr"/>
                      <a:r>
                        <a:rPr lang="en-US" altLang="zh-CN" dirty="0" smtClean="0"/>
                        <a:t>Native</a:t>
                      </a:r>
                      <a:endParaRPr lang="zh-CN" altLang="en-US" dirty="0"/>
                    </a:p>
                  </a:txBody>
                  <a:tcPr/>
                </a:tc>
              </a:tr>
              <a:tr h="370840">
                <a:tc>
                  <a:txBody>
                    <a:bodyPr/>
                    <a:lstStyle/>
                    <a:p>
                      <a:pPr algn="ctr"/>
                      <a:r>
                        <a:rPr lang="en-US" altLang="zh-CN" b="1" dirty="0" smtClean="0"/>
                        <a:t>Failure</a:t>
                      </a:r>
                      <a:endParaRPr lang="zh-CN" altLang="en-US" b="1" dirty="0"/>
                    </a:p>
                  </a:txBody>
                  <a:tcPr/>
                </a:tc>
                <a:tc>
                  <a:txBody>
                    <a:bodyPr/>
                    <a:lstStyle/>
                    <a:p>
                      <a:pPr algn="ctr"/>
                      <a:r>
                        <a:rPr lang="en-US" altLang="zh-CN" b="1" dirty="0" smtClean="0"/>
                        <a:t>11762 (30.58%)</a:t>
                      </a:r>
                      <a:endParaRPr lang="zh-CN" altLang="en-US" b="1" dirty="0"/>
                    </a:p>
                  </a:txBody>
                  <a:tcPr/>
                </a:tc>
                <a:tc>
                  <a:txBody>
                    <a:bodyPr/>
                    <a:lstStyle/>
                    <a:p>
                      <a:pPr algn="ctr"/>
                      <a:r>
                        <a:rPr lang="en-US" altLang="zh-CN" b="1" dirty="0" smtClean="0"/>
                        <a:t>5638 (20.84%)</a:t>
                      </a:r>
                      <a:endParaRPr lang="zh-CN" altLang="en-US" b="1" dirty="0"/>
                    </a:p>
                  </a:txBody>
                  <a:tcPr/>
                </a:tc>
              </a:tr>
              <a:tr h="370840">
                <a:tc>
                  <a:txBody>
                    <a:bodyPr/>
                    <a:lstStyle/>
                    <a:p>
                      <a:pPr algn="ctr"/>
                      <a:r>
                        <a:rPr lang="en-US" altLang="zh-CN" dirty="0" smtClean="0"/>
                        <a:t>Rewriting failure</a:t>
                      </a:r>
                      <a:endParaRPr lang="zh-CN" altLang="en-US" dirty="0"/>
                    </a:p>
                  </a:txBody>
                  <a:tcPr/>
                </a:tc>
                <a:tc>
                  <a:txBody>
                    <a:bodyPr/>
                    <a:lstStyle/>
                    <a:p>
                      <a:pPr algn="ctr"/>
                      <a:r>
                        <a:rPr lang="en-US" altLang="zh-CN" dirty="0" smtClean="0"/>
                        <a:t>618 (1.61%)</a:t>
                      </a:r>
                      <a:endParaRPr lang="zh-CN" altLang="en-US" dirty="0"/>
                    </a:p>
                  </a:txBody>
                  <a:tcPr/>
                </a:tc>
                <a:tc>
                  <a:txBody>
                    <a:bodyPr/>
                    <a:lstStyle/>
                    <a:p>
                      <a:pPr algn="ctr"/>
                      <a:r>
                        <a:rPr lang="en-US" altLang="zh-CN" dirty="0" smtClean="0"/>
                        <a:t>94 (0.35%)</a:t>
                      </a:r>
                      <a:endParaRPr lang="zh-CN" altLang="en-US" dirty="0"/>
                    </a:p>
                  </a:txBody>
                  <a:tcPr/>
                </a:tc>
              </a:tr>
              <a:tr h="370840">
                <a:tc>
                  <a:txBody>
                    <a:bodyPr/>
                    <a:lstStyle/>
                    <a:p>
                      <a:pPr algn="ctr"/>
                      <a:r>
                        <a:rPr lang="en-US" altLang="zh-CN" dirty="0" smtClean="0"/>
                        <a:t>Installation failure</a:t>
                      </a:r>
                      <a:endParaRPr lang="zh-CN" altLang="en-US" dirty="0"/>
                    </a:p>
                  </a:txBody>
                  <a:tcPr/>
                </a:tc>
                <a:tc>
                  <a:txBody>
                    <a:bodyPr/>
                    <a:lstStyle/>
                    <a:p>
                      <a:pPr algn="ctr"/>
                      <a:r>
                        <a:rPr lang="en-US" altLang="zh-CN" dirty="0" smtClean="0"/>
                        <a:t>30 (0.08%)</a:t>
                      </a:r>
                      <a:endParaRPr lang="zh-CN" altLang="en-US" dirty="0"/>
                    </a:p>
                  </a:txBody>
                  <a:tcPr/>
                </a:tc>
                <a:tc>
                  <a:txBody>
                    <a:bodyPr/>
                    <a:lstStyle/>
                    <a:p>
                      <a:pPr algn="ctr"/>
                      <a:r>
                        <a:rPr lang="en-US" altLang="zh-CN" dirty="0" smtClean="0"/>
                        <a:t>36 (0.13%)</a:t>
                      </a:r>
                      <a:endParaRPr lang="zh-CN" altLang="en-US" dirty="0"/>
                    </a:p>
                  </a:txBody>
                  <a:tcPr/>
                </a:tc>
              </a:tr>
              <a:tr h="370840">
                <a:tc>
                  <a:txBody>
                    <a:bodyPr/>
                    <a:lstStyle/>
                    <a:p>
                      <a:pPr algn="ctr"/>
                      <a:r>
                        <a:rPr lang="en-US" altLang="zh-CN" dirty="0" smtClean="0"/>
                        <a:t>No activity</a:t>
                      </a:r>
                      <a:endParaRPr lang="zh-CN" altLang="en-US" dirty="0"/>
                    </a:p>
                  </a:txBody>
                  <a:tcPr/>
                </a:tc>
                <a:tc>
                  <a:txBody>
                    <a:bodyPr/>
                    <a:lstStyle/>
                    <a:p>
                      <a:pPr algn="ctr"/>
                      <a:r>
                        <a:rPr lang="en-US" altLang="zh-CN" dirty="0" smtClean="0"/>
                        <a:t>2586 (6.72%)</a:t>
                      </a:r>
                      <a:endParaRPr lang="zh-CN" altLang="en-US" dirty="0"/>
                    </a:p>
                  </a:txBody>
                  <a:tcPr/>
                </a:tc>
                <a:tc>
                  <a:txBody>
                    <a:bodyPr/>
                    <a:lstStyle/>
                    <a:p>
                      <a:pPr algn="ctr"/>
                      <a:r>
                        <a:rPr lang="en-US" altLang="zh-CN" dirty="0" smtClean="0"/>
                        <a:t>2620 (9.68%)</a:t>
                      </a:r>
                      <a:endParaRPr lang="zh-CN" altLang="en-US" dirty="0"/>
                    </a:p>
                  </a:txBody>
                  <a:tcPr/>
                </a:tc>
              </a:tr>
              <a:tr h="370840">
                <a:tc>
                  <a:txBody>
                    <a:bodyPr/>
                    <a:lstStyle/>
                    <a:p>
                      <a:pPr algn="ctr"/>
                      <a:r>
                        <a:rPr lang="en-US" altLang="zh-CN" dirty="0" smtClean="0"/>
                        <a:t>Crash</a:t>
                      </a:r>
                      <a:endParaRPr lang="zh-CN" altLang="en-US" dirty="0"/>
                    </a:p>
                  </a:txBody>
                  <a:tcPr/>
                </a:tc>
                <a:tc>
                  <a:txBody>
                    <a:bodyPr/>
                    <a:lstStyle/>
                    <a:p>
                      <a:pPr algn="ctr"/>
                      <a:r>
                        <a:rPr lang="en-US" altLang="zh-CN" dirty="0" smtClean="0"/>
                        <a:t>8528 (22.17%)</a:t>
                      </a:r>
                      <a:endParaRPr lang="zh-CN" altLang="en-US" dirty="0"/>
                    </a:p>
                  </a:txBody>
                  <a:tcPr/>
                </a:tc>
                <a:tc>
                  <a:txBody>
                    <a:bodyPr/>
                    <a:lstStyle/>
                    <a:p>
                      <a:pPr algn="ctr"/>
                      <a:r>
                        <a:rPr lang="en-US" altLang="zh-CN" dirty="0" smtClean="0"/>
                        <a:t>2888 (10.68%)</a:t>
                      </a:r>
                      <a:endParaRPr lang="zh-CN" altLang="en-US" dirty="0"/>
                    </a:p>
                  </a:txBody>
                  <a:tcPr/>
                </a:tc>
              </a:tr>
              <a:tr h="370840">
                <a:tc>
                  <a:txBody>
                    <a:bodyPr/>
                    <a:lstStyle/>
                    <a:p>
                      <a:pPr algn="ctr"/>
                      <a:r>
                        <a:rPr lang="en-US" altLang="zh-CN" b="1" smtClean="0"/>
                        <a:t>Exercised</a:t>
                      </a:r>
                      <a:endParaRPr lang="zh-CN" altLang="en-US" b="1" dirty="0"/>
                    </a:p>
                  </a:txBody>
                  <a:tcPr/>
                </a:tc>
                <a:tc>
                  <a:txBody>
                    <a:bodyPr/>
                    <a:lstStyle/>
                    <a:p>
                      <a:pPr algn="ctr"/>
                      <a:r>
                        <a:rPr lang="en-US" altLang="zh-CN" b="1" smtClean="0"/>
                        <a:t>26697 (69.42%)</a:t>
                      </a:r>
                      <a:endParaRPr lang="zh-CN" altLang="en-US" b="1" dirty="0"/>
                    </a:p>
                  </a:txBody>
                  <a:tcPr/>
                </a:tc>
                <a:tc>
                  <a:txBody>
                    <a:bodyPr/>
                    <a:lstStyle/>
                    <a:p>
                      <a:pPr algn="ctr"/>
                      <a:r>
                        <a:rPr lang="en-US" altLang="zh-CN" b="1" dirty="0" smtClean="0"/>
                        <a:t>21415 (79.16%)</a:t>
                      </a:r>
                      <a:endParaRPr lang="zh-CN" altLang="en-US" b="1" dirty="0"/>
                    </a:p>
                  </a:txBody>
                  <a:tcPr/>
                </a:tc>
              </a:tr>
              <a:tr h="370840">
                <a:tc>
                  <a:txBody>
                    <a:bodyPr/>
                    <a:lstStyle/>
                    <a:p>
                      <a:pPr algn="ctr"/>
                      <a:r>
                        <a:rPr lang="en-US" altLang="zh-CN" dirty="0" smtClean="0"/>
                        <a:t>Captured</a:t>
                      </a:r>
                      <a:endParaRPr lang="zh-CN" altLang="en-US" dirty="0"/>
                    </a:p>
                  </a:txBody>
                  <a:tcPr/>
                </a:tc>
                <a:tc>
                  <a:txBody>
                    <a:bodyPr/>
                    <a:lstStyle/>
                    <a:p>
                      <a:pPr algn="ctr"/>
                      <a:r>
                        <a:rPr lang="en-US" altLang="zh-CN" dirty="0" smtClean="0"/>
                        <a:t>19110 (49.69%)</a:t>
                      </a:r>
                      <a:endParaRPr lang="zh-CN" altLang="en-US" dirty="0"/>
                    </a:p>
                  </a:txBody>
                  <a:tcPr/>
                </a:tc>
                <a:tc>
                  <a:txBody>
                    <a:bodyPr/>
                    <a:lstStyle/>
                    <a:p>
                      <a:pPr algn="ctr"/>
                      <a:r>
                        <a:rPr lang="en-US" altLang="zh-CN" dirty="0" smtClean="0"/>
                        <a:t>16192 (59.85%)</a:t>
                      </a:r>
                      <a:endParaRPr lang="zh-CN" altLang="en-US" dirty="0"/>
                    </a:p>
                  </a:txBody>
                  <a:tcPr/>
                </a:tc>
              </a:tr>
              <a:tr h="370840">
                <a:tc>
                  <a:txBody>
                    <a:bodyPr/>
                    <a:lstStyle/>
                    <a:p>
                      <a:pPr algn="ctr"/>
                      <a:r>
                        <a:rPr lang="en-US" altLang="zh-CN" dirty="0" smtClean="0"/>
                        <a:t>Intercepted</a:t>
                      </a:r>
                      <a:endParaRPr lang="zh-CN" altLang="en-US" dirty="0"/>
                    </a:p>
                  </a:txBody>
                  <a:tcPr/>
                </a:tc>
                <a:tc>
                  <a:txBody>
                    <a:bodyPr/>
                    <a:lstStyle/>
                    <a:p>
                      <a:pPr algn="ctr"/>
                      <a:r>
                        <a:rPr lang="en-US" altLang="zh-CN" dirty="0" smtClean="0"/>
                        <a:t>462 (1.2%)</a:t>
                      </a:r>
                      <a:endParaRPr lang="zh-CN" altLang="en-US" dirty="0"/>
                    </a:p>
                  </a:txBody>
                  <a:tcPr/>
                </a:tc>
                <a:tc>
                  <a:txBody>
                    <a:bodyPr/>
                    <a:lstStyle/>
                    <a:p>
                      <a:pPr algn="ctr"/>
                      <a:r>
                        <a:rPr lang="en-US" altLang="zh-CN" dirty="0" smtClean="0"/>
                        <a:t>16185 (59.83%)</a:t>
                      </a:r>
                      <a:endParaRPr lang="zh-CN" altLang="en-US" dirty="0"/>
                    </a:p>
                  </a:txBody>
                  <a:tcPr/>
                </a:tc>
              </a:tr>
            </a:tbl>
          </a:graphicData>
        </a:graphic>
      </p:graphicFrame>
      <p:sp>
        <p:nvSpPr>
          <p:cNvPr id="4" name="幻灯片编号占位符 3"/>
          <p:cNvSpPr>
            <a:spLocks noGrp="1"/>
          </p:cNvSpPr>
          <p:nvPr>
            <p:ph type="sldNum" sz="quarter" idx="12"/>
          </p:nvPr>
        </p:nvSpPr>
        <p:spPr/>
        <p:txBody>
          <a:bodyPr/>
          <a:lstStyle/>
          <a:p>
            <a:fld id="{B4E3E5EF-7AA6-40DD-AA96-319B0649D502}" type="slidenum">
              <a:rPr lang="en-US" smtClean="0"/>
              <a:pPr/>
              <a:t>33</a:t>
            </a:fld>
            <a:endParaRPr lang="en-US"/>
          </a:p>
        </p:txBody>
      </p:sp>
      <p:pic>
        <p:nvPicPr>
          <p:cNvPr id="7" name="图片 6" descr="dynamload_di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00"/>
            <a:ext cx="5854700" cy="4953000"/>
          </a:xfrm>
          <a:prstGeom prst="rect">
            <a:avLst/>
          </a:prstGeom>
        </p:spPr>
      </p:pic>
    </p:spTree>
    <p:extLst>
      <p:ext uri="{BB962C8B-B14F-4D97-AF65-F5344CB8AC3E}">
        <p14:creationId xmlns:p14="http://schemas.microsoft.com/office/powerpoint/2010/main" val="42415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Source identification</a:t>
            </a:r>
            <a:endParaRPr kumimoji="1" lang="zh-CN" altLang="en-US" dirty="0"/>
          </a:p>
        </p:txBody>
      </p:sp>
      <p:sp>
        <p:nvSpPr>
          <p:cNvPr id="3" name="内容占位符 2"/>
          <p:cNvSpPr>
            <a:spLocks noGrp="1"/>
          </p:cNvSpPr>
          <p:nvPr>
            <p:ph idx="1"/>
          </p:nvPr>
        </p:nvSpPr>
        <p:spPr/>
        <p:txBody>
          <a:bodyPr/>
          <a:lstStyle/>
          <a:p>
            <a:r>
              <a:rPr kumimoji="1" lang="en-US" altLang="zh-CN" dirty="0" smtClean="0"/>
              <a:t>Check loaded file with unzipped APK archive</a:t>
            </a:r>
          </a:p>
          <a:p>
            <a:r>
              <a:rPr kumimoji="1" lang="en-US" altLang="zh-CN" dirty="0" smtClean="0"/>
              <a:t>Check call site class with application package name</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34</a:t>
            </a:fld>
            <a:endParaRPr lang="en-US"/>
          </a:p>
        </p:txBody>
      </p:sp>
      <p:graphicFrame>
        <p:nvGraphicFramePr>
          <p:cNvPr id="5" name="表格 4"/>
          <p:cNvGraphicFramePr>
            <a:graphicFrameLocks noGrp="1"/>
          </p:cNvGraphicFramePr>
          <p:nvPr>
            <p:extLst>
              <p:ext uri="{D42A27DB-BD31-4B8C-83A1-F6EECF244321}">
                <p14:modId xmlns:p14="http://schemas.microsoft.com/office/powerpoint/2010/main" val="882462786"/>
              </p:ext>
            </p:extLst>
          </p:nvPr>
        </p:nvGraphicFramePr>
        <p:xfrm>
          <a:off x="685800" y="3886200"/>
          <a:ext cx="7924799" cy="1920240"/>
        </p:xfrm>
        <a:graphic>
          <a:graphicData uri="http://schemas.openxmlformats.org/drawingml/2006/table">
            <a:tbl>
              <a:tblPr firstRow="1" bandRow="1">
                <a:tableStyleId>{5C22544A-7EE6-4342-B048-85BDC9FD1C3A}</a:tableStyleId>
              </a:tblPr>
              <a:tblGrid>
                <a:gridCol w="871728"/>
                <a:gridCol w="1188720"/>
                <a:gridCol w="1063752"/>
                <a:gridCol w="1313689"/>
                <a:gridCol w="1048511"/>
                <a:gridCol w="1143000"/>
                <a:gridCol w="1295399"/>
              </a:tblGrid>
              <a:tr h="0">
                <a:tc>
                  <a:txBody>
                    <a:bodyPr/>
                    <a:lstStyle/>
                    <a:p>
                      <a:pPr algn="ctr"/>
                      <a:endParaRPr lang="zh-CN" altLang="en-US" dirty="0"/>
                    </a:p>
                  </a:txBody>
                  <a:tcPr/>
                </a:tc>
                <a:tc>
                  <a:txBody>
                    <a:bodyPr/>
                    <a:lstStyle/>
                    <a:p>
                      <a:pPr algn="ctr"/>
                      <a:r>
                        <a:rPr lang="en-US" altLang="zh-CN" dirty="0" smtClean="0"/>
                        <a:t>Remote</a:t>
                      </a:r>
                      <a:endParaRPr lang="zh-CN" altLang="en-US" dirty="0"/>
                    </a:p>
                  </a:txBody>
                  <a:tcPr/>
                </a:tc>
                <a:tc>
                  <a:txBody>
                    <a:bodyPr/>
                    <a:lstStyle/>
                    <a:p>
                      <a:pPr algn="ctr"/>
                      <a:r>
                        <a:rPr lang="en-US" altLang="zh-CN" dirty="0" smtClean="0"/>
                        <a:t>Local</a:t>
                      </a:r>
                      <a:endParaRPr lang="zh-CN" altLang="en-US" dirty="0"/>
                    </a:p>
                  </a:txBody>
                  <a:tcPr/>
                </a:tc>
                <a:tc>
                  <a:txBody>
                    <a:bodyPr/>
                    <a:lstStyle/>
                    <a:p>
                      <a:pPr algn="ctr"/>
                      <a:r>
                        <a:rPr lang="en-US" altLang="zh-CN" dirty="0" smtClean="0"/>
                        <a:t>Remote</a:t>
                      </a:r>
                      <a:r>
                        <a:rPr lang="en-US" altLang="zh-CN" baseline="0" dirty="0" smtClean="0"/>
                        <a:t> &amp; Local</a:t>
                      </a:r>
                      <a:endParaRPr lang="zh-CN" altLang="en-US" dirty="0"/>
                    </a:p>
                  </a:txBody>
                  <a:tcPr/>
                </a:tc>
                <a:tc>
                  <a:txBody>
                    <a:bodyPr/>
                    <a:lstStyle/>
                    <a:p>
                      <a:pPr algn="ctr"/>
                      <a:r>
                        <a:rPr lang="en-US" altLang="zh-CN" dirty="0" smtClean="0"/>
                        <a:t>3</a:t>
                      </a:r>
                      <a:r>
                        <a:rPr lang="en-US" altLang="zh-CN" baseline="30000" dirty="0" smtClean="0"/>
                        <a:t>rd</a:t>
                      </a:r>
                      <a:r>
                        <a:rPr lang="en-US" altLang="zh-CN" dirty="0" smtClean="0"/>
                        <a:t>-party</a:t>
                      </a:r>
                      <a:endParaRPr lang="zh-CN" altLang="en-US" dirty="0"/>
                    </a:p>
                  </a:txBody>
                  <a:tcPr/>
                </a:tc>
                <a:tc>
                  <a:txBody>
                    <a:bodyPr/>
                    <a:lstStyle/>
                    <a:p>
                      <a:pPr algn="ctr"/>
                      <a:r>
                        <a:rPr lang="en-US" altLang="zh-CN" dirty="0" smtClean="0"/>
                        <a:t>Own</a:t>
                      </a:r>
                      <a:endParaRPr lang="zh-CN" altLang="en-US" dirty="0"/>
                    </a:p>
                  </a:txBody>
                  <a:tcPr/>
                </a:tc>
                <a:tc>
                  <a:txBody>
                    <a:bodyPr/>
                    <a:lstStyle/>
                    <a:p>
                      <a:pPr algn="ctr"/>
                      <a:r>
                        <a:rPr lang="en-US" altLang="zh-CN" dirty="0" smtClean="0"/>
                        <a:t>3</a:t>
                      </a:r>
                      <a:r>
                        <a:rPr lang="en-US" altLang="zh-CN" baseline="30000" dirty="0" smtClean="0"/>
                        <a:t>rd</a:t>
                      </a:r>
                      <a:r>
                        <a:rPr lang="en-US" altLang="zh-CN" dirty="0" smtClean="0"/>
                        <a:t>-party &amp; Own</a:t>
                      </a:r>
                      <a:endParaRPr lang="zh-CN" altLang="en-US" dirty="0"/>
                    </a:p>
                  </a:txBody>
                  <a:tcPr/>
                </a:tc>
              </a:tr>
              <a:tr h="370840">
                <a:tc>
                  <a:txBody>
                    <a:bodyPr/>
                    <a:lstStyle/>
                    <a:p>
                      <a:pPr algn="ctr"/>
                      <a:r>
                        <a:rPr lang="en-US" altLang="zh-CN" dirty="0" smtClean="0"/>
                        <a:t>DEX</a:t>
                      </a:r>
                      <a:endParaRPr lang="zh-CN" altLang="en-US" dirty="0"/>
                    </a:p>
                  </a:txBody>
                  <a:tcPr/>
                </a:tc>
                <a:tc>
                  <a:txBody>
                    <a:bodyPr/>
                    <a:lstStyle/>
                    <a:p>
                      <a:pPr algn="ctr"/>
                      <a:r>
                        <a:rPr lang="en-US" altLang="zh-CN" dirty="0" smtClean="0"/>
                        <a:t>18986 (99.35%)</a:t>
                      </a:r>
                      <a:endParaRPr lang="zh-CN" altLang="en-US" dirty="0"/>
                    </a:p>
                  </a:txBody>
                  <a:tcPr/>
                </a:tc>
                <a:tc>
                  <a:txBody>
                    <a:bodyPr/>
                    <a:lstStyle/>
                    <a:p>
                      <a:pPr algn="ctr"/>
                      <a:r>
                        <a:rPr lang="en-US" altLang="zh-CN" dirty="0" smtClean="0"/>
                        <a:t>136 (0.71%)</a:t>
                      </a:r>
                      <a:endParaRPr lang="zh-CN" altLang="en-US" dirty="0"/>
                    </a:p>
                  </a:txBody>
                  <a:tcPr/>
                </a:tc>
                <a:tc>
                  <a:txBody>
                    <a:bodyPr/>
                    <a:lstStyle/>
                    <a:p>
                      <a:pPr algn="ctr"/>
                      <a:r>
                        <a:rPr lang="en-US" altLang="zh-CN" dirty="0" smtClean="0"/>
                        <a:t>35 (0.18%)</a:t>
                      </a:r>
                      <a:endParaRPr lang="zh-CN" altLang="en-US" dirty="0"/>
                    </a:p>
                  </a:txBody>
                  <a:tcPr/>
                </a:tc>
                <a:tc>
                  <a:txBody>
                    <a:bodyPr/>
                    <a:lstStyle/>
                    <a:p>
                      <a:pPr algn="ctr"/>
                      <a:r>
                        <a:rPr lang="en-US" altLang="zh-CN" dirty="0" smtClean="0"/>
                        <a:t>19089 (99.89%)</a:t>
                      </a:r>
                      <a:endParaRPr lang="zh-CN" altLang="en-US" dirty="0"/>
                    </a:p>
                  </a:txBody>
                  <a:tcPr/>
                </a:tc>
                <a:tc>
                  <a:txBody>
                    <a:bodyPr/>
                    <a:lstStyle/>
                    <a:p>
                      <a:pPr algn="ctr"/>
                      <a:r>
                        <a:rPr lang="en-US" altLang="zh-CN" dirty="0" smtClean="0"/>
                        <a:t>433 (2.27%)</a:t>
                      </a:r>
                      <a:endParaRPr lang="zh-CN" altLang="en-US" dirty="0"/>
                    </a:p>
                  </a:txBody>
                  <a:tcPr/>
                </a:tc>
                <a:tc>
                  <a:txBody>
                    <a:bodyPr/>
                    <a:lstStyle/>
                    <a:p>
                      <a:pPr algn="ctr"/>
                      <a:r>
                        <a:rPr lang="en-US" altLang="zh-CN" dirty="0" smtClean="0"/>
                        <a:t>412 (2.16%)</a:t>
                      </a:r>
                      <a:endParaRPr lang="zh-CN" altLang="en-US" dirty="0"/>
                    </a:p>
                  </a:txBody>
                  <a:tcPr/>
                </a:tc>
              </a:tr>
              <a:tr h="370840">
                <a:tc>
                  <a:txBody>
                    <a:bodyPr/>
                    <a:lstStyle/>
                    <a:p>
                      <a:pPr algn="ctr"/>
                      <a:r>
                        <a:rPr lang="en-US" altLang="zh-CN" dirty="0" smtClean="0"/>
                        <a:t>Native</a:t>
                      </a:r>
                      <a:endParaRPr lang="zh-CN" altLang="en-US" dirty="0"/>
                    </a:p>
                  </a:txBody>
                  <a:tcPr/>
                </a:tc>
                <a:tc>
                  <a:txBody>
                    <a:bodyPr/>
                    <a:lstStyle/>
                    <a:p>
                      <a:pPr algn="ctr"/>
                      <a:r>
                        <a:rPr lang="en-US" altLang="zh-CN" dirty="0" smtClean="0"/>
                        <a:t>93 (0.57%)</a:t>
                      </a:r>
                      <a:endParaRPr lang="zh-CN" altLang="en-US" dirty="0"/>
                    </a:p>
                  </a:txBody>
                  <a:tcPr/>
                </a:tc>
                <a:tc>
                  <a:txBody>
                    <a:bodyPr/>
                    <a:lstStyle/>
                    <a:p>
                      <a:pPr algn="ctr"/>
                      <a:r>
                        <a:rPr lang="en-US" altLang="zh-CN" dirty="0" smtClean="0"/>
                        <a:t>16151 (99.75%)</a:t>
                      </a:r>
                      <a:endParaRPr lang="zh-CN" altLang="en-US" dirty="0"/>
                    </a:p>
                  </a:txBody>
                  <a:tcPr/>
                </a:tc>
                <a:tc>
                  <a:txBody>
                    <a:bodyPr/>
                    <a:lstStyle/>
                    <a:p>
                      <a:pPr algn="ctr"/>
                      <a:r>
                        <a:rPr lang="en-US" altLang="zh-CN" dirty="0" smtClean="0"/>
                        <a:t>52 (0.32%)</a:t>
                      </a:r>
                      <a:endParaRPr lang="zh-CN" altLang="en-US" dirty="0"/>
                    </a:p>
                  </a:txBody>
                  <a:tcPr/>
                </a:tc>
                <a:tc>
                  <a:txBody>
                    <a:bodyPr/>
                    <a:lstStyle/>
                    <a:p>
                      <a:pPr algn="ctr"/>
                      <a:r>
                        <a:rPr lang="en-US" altLang="zh-CN" dirty="0" smtClean="0"/>
                        <a:t>14578 (90.03%)</a:t>
                      </a:r>
                      <a:endParaRPr lang="zh-CN" altLang="en-US" dirty="0"/>
                    </a:p>
                  </a:txBody>
                  <a:tcPr/>
                </a:tc>
                <a:tc>
                  <a:txBody>
                    <a:bodyPr/>
                    <a:lstStyle/>
                    <a:p>
                      <a:pPr algn="ctr"/>
                      <a:r>
                        <a:rPr lang="en-US" altLang="zh-CN" dirty="0" smtClean="0"/>
                        <a:t>2372 (14.65%)</a:t>
                      </a:r>
                      <a:endParaRPr lang="zh-CN" altLang="en-US" dirty="0"/>
                    </a:p>
                  </a:txBody>
                  <a:tcPr/>
                </a:tc>
                <a:tc>
                  <a:txBody>
                    <a:bodyPr/>
                    <a:lstStyle/>
                    <a:p>
                      <a:pPr algn="ctr"/>
                      <a:r>
                        <a:rPr lang="en-US" altLang="zh-CN" dirty="0" smtClean="0"/>
                        <a:t>758 (4.68%)</a:t>
                      </a:r>
                      <a:endParaRPr lang="zh-CN" altLang="en-US" dirty="0"/>
                    </a:p>
                  </a:txBody>
                  <a:tcPr/>
                </a:tc>
              </a:tr>
            </a:tbl>
          </a:graphicData>
        </a:graphic>
      </p:graphicFrame>
    </p:spTree>
    <p:extLst>
      <p:ext uri="{BB962C8B-B14F-4D97-AF65-F5344CB8AC3E}">
        <p14:creationId xmlns:p14="http://schemas.microsoft.com/office/powerpoint/2010/main" val="1064563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Obfuscation</a:t>
            </a:r>
            <a:endParaRPr kumimoji="1"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1607978860"/>
              </p:ext>
            </p:extLst>
          </p:nvPr>
        </p:nvGraphicFramePr>
        <p:xfrm>
          <a:off x="457200" y="2209800"/>
          <a:ext cx="8229600" cy="2225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altLang="zh-CN" dirty="0" smtClean="0"/>
                        <a:t>Technique</a:t>
                      </a:r>
                      <a:endParaRPr lang="zh-CN" altLang="en-US" dirty="0"/>
                    </a:p>
                  </a:txBody>
                  <a:tcPr/>
                </a:tc>
                <a:tc>
                  <a:txBody>
                    <a:bodyPr/>
                    <a:lstStyle/>
                    <a:p>
                      <a:pPr algn="ctr"/>
                      <a:r>
                        <a:rPr lang="en-US" altLang="zh-CN" dirty="0" smtClean="0"/>
                        <a:t>#Apps (%)</a:t>
                      </a:r>
                      <a:endParaRPr lang="zh-CN" altLang="en-US" dirty="0"/>
                    </a:p>
                  </a:txBody>
                  <a:tcPr/>
                </a:tc>
                <a:tc>
                  <a:txBody>
                    <a:bodyPr/>
                    <a:lstStyle/>
                    <a:p>
                      <a:pPr algn="ctr"/>
                      <a:r>
                        <a:rPr lang="en-US" altLang="zh-CN" dirty="0" smtClean="0"/>
                        <a:t>With DCL (%)</a:t>
                      </a:r>
                      <a:endParaRPr lang="zh-CN" altLang="en-US" dirty="0"/>
                    </a:p>
                  </a:txBody>
                  <a:tcPr/>
                </a:tc>
              </a:tr>
              <a:tr h="370840">
                <a:tc>
                  <a:txBody>
                    <a:bodyPr/>
                    <a:lstStyle/>
                    <a:p>
                      <a:pPr algn="ctr"/>
                      <a:r>
                        <a:rPr lang="en-US" altLang="zh-CN" dirty="0" smtClean="0"/>
                        <a:t>Lexical</a:t>
                      </a:r>
                      <a:endParaRPr lang="zh-CN" altLang="en-US" dirty="0"/>
                    </a:p>
                  </a:txBody>
                  <a:tcPr/>
                </a:tc>
                <a:tc>
                  <a:txBody>
                    <a:bodyPr/>
                    <a:lstStyle/>
                    <a:p>
                      <a:pPr algn="ctr"/>
                      <a:r>
                        <a:rPr lang="en-US" altLang="zh-CN" dirty="0" smtClean="0"/>
                        <a:t>89934 (89.95%)</a:t>
                      </a:r>
                      <a:endParaRPr lang="zh-CN" altLang="en-US" dirty="0"/>
                    </a:p>
                  </a:txBody>
                  <a:tcPr/>
                </a:tc>
                <a:tc>
                  <a:txBody>
                    <a:bodyPr/>
                    <a:lstStyle/>
                    <a:p>
                      <a:pPr algn="ctr"/>
                      <a:r>
                        <a:rPr lang="en-US" altLang="zh-CN" dirty="0" smtClean="0"/>
                        <a:t>35.47%</a:t>
                      </a:r>
                      <a:endParaRPr lang="zh-CN" altLang="en-US" dirty="0"/>
                    </a:p>
                  </a:txBody>
                  <a:tcPr/>
                </a:tc>
              </a:tr>
              <a:tr h="370840">
                <a:tc>
                  <a:txBody>
                    <a:bodyPr/>
                    <a:lstStyle/>
                    <a:p>
                      <a:pPr algn="ctr"/>
                      <a:r>
                        <a:rPr lang="en-US" altLang="zh-CN" dirty="0" smtClean="0"/>
                        <a:t>Reflection</a:t>
                      </a:r>
                      <a:r>
                        <a:rPr lang="en-US" altLang="zh-CN" baseline="0" dirty="0" smtClean="0"/>
                        <a:t> </a:t>
                      </a:r>
                      <a:endParaRPr lang="zh-CN" altLang="en-US" dirty="0"/>
                    </a:p>
                  </a:txBody>
                  <a:tcPr/>
                </a:tc>
                <a:tc>
                  <a:txBody>
                    <a:bodyPr/>
                    <a:lstStyle/>
                    <a:p>
                      <a:pPr algn="ctr"/>
                      <a:r>
                        <a:rPr lang="en-US" altLang="zh-CN" dirty="0" smtClean="0"/>
                        <a:t>82629 (82.64%)</a:t>
                      </a:r>
                      <a:endParaRPr lang="zh-CN" altLang="en-US" dirty="0"/>
                    </a:p>
                  </a:txBody>
                  <a:tcPr/>
                </a:tc>
                <a:tc>
                  <a:txBody>
                    <a:bodyPr/>
                    <a:lstStyle/>
                    <a:p>
                      <a:pPr algn="ctr"/>
                      <a:r>
                        <a:rPr lang="en-US" altLang="zh-CN" dirty="0" smtClean="0"/>
                        <a:t>38.27%</a:t>
                      </a:r>
                      <a:endParaRPr lang="zh-CN" altLang="en-US" dirty="0"/>
                    </a:p>
                  </a:txBody>
                  <a:tcPr/>
                </a:tc>
              </a:tr>
              <a:tr h="370840">
                <a:tc>
                  <a:txBody>
                    <a:bodyPr/>
                    <a:lstStyle/>
                    <a:p>
                      <a:pPr algn="ctr"/>
                      <a:r>
                        <a:rPr lang="en-US" altLang="zh-CN" dirty="0" smtClean="0"/>
                        <a:t>Native</a:t>
                      </a:r>
                      <a:endParaRPr lang="zh-CN" altLang="en-US" dirty="0"/>
                    </a:p>
                  </a:txBody>
                  <a:tcPr/>
                </a:tc>
                <a:tc>
                  <a:txBody>
                    <a:bodyPr/>
                    <a:lstStyle/>
                    <a:p>
                      <a:pPr algn="ctr"/>
                      <a:r>
                        <a:rPr lang="en-US" altLang="zh-CN" dirty="0" smtClean="0"/>
                        <a:t>16192 (16.20%)</a:t>
                      </a:r>
                      <a:endParaRPr lang="zh-CN" altLang="en-US" dirty="0"/>
                    </a:p>
                  </a:txBody>
                  <a:tcPr/>
                </a:tc>
                <a:tc>
                  <a:txBody>
                    <a:bodyPr/>
                    <a:lstStyle/>
                    <a:p>
                      <a:pPr algn="ctr"/>
                      <a:r>
                        <a:rPr lang="en-US" altLang="zh-CN" dirty="0" smtClean="0"/>
                        <a:t>100%</a:t>
                      </a:r>
                      <a:endParaRPr lang="zh-CN" altLang="en-US" dirty="0"/>
                    </a:p>
                  </a:txBody>
                  <a:tcPr/>
                </a:tc>
              </a:tr>
              <a:tr h="370840">
                <a:tc>
                  <a:txBody>
                    <a:bodyPr/>
                    <a:lstStyle/>
                    <a:p>
                      <a:pPr algn="ctr"/>
                      <a:r>
                        <a:rPr lang="en-US" altLang="zh-CN" dirty="0" smtClean="0"/>
                        <a:t>DEX encryption</a:t>
                      </a:r>
                      <a:endParaRPr lang="zh-CN" altLang="en-US" dirty="0"/>
                    </a:p>
                  </a:txBody>
                  <a:tcPr/>
                </a:tc>
                <a:tc>
                  <a:txBody>
                    <a:bodyPr/>
                    <a:lstStyle/>
                    <a:p>
                      <a:pPr algn="ctr"/>
                      <a:r>
                        <a:rPr lang="en-US" altLang="zh-CN" dirty="0" smtClean="0"/>
                        <a:t>127 (0.13%)</a:t>
                      </a:r>
                      <a:endParaRPr lang="zh-CN" altLang="en-US" dirty="0"/>
                    </a:p>
                  </a:txBody>
                  <a:tcPr/>
                </a:tc>
                <a:tc>
                  <a:txBody>
                    <a:bodyPr/>
                    <a:lstStyle/>
                    <a:p>
                      <a:pPr algn="ctr"/>
                      <a:r>
                        <a:rPr lang="en-US" altLang="zh-CN" dirty="0" smtClean="0"/>
                        <a:t>100%</a:t>
                      </a:r>
                      <a:endParaRPr lang="zh-CN" altLang="en-US" dirty="0"/>
                    </a:p>
                  </a:txBody>
                  <a:tcPr/>
                </a:tc>
              </a:tr>
              <a:tr h="370840">
                <a:tc>
                  <a:txBody>
                    <a:bodyPr/>
                    <a:lstStyle/>
                    <a:p>
                      <a:pPr algn="ctr"/>
                      <a:r>
                        <a:rPr lang="en-US" altLang="zh-CN" dirty="0" smtClean="0"/>
                        <a:t>Anti-decompilation</a:t>
                      </a:r>
                      <a:endParaRPr lang="zh-CN" altLang="en-US" dirty="0"/>
                    </a:p>
                  </a:txBody>
                  <a:tcPr/>
                </a:tc>
                <a:tc>
                  <a:txBody>
                    <a:bodyPr/>
                    <a:lstStyle/>
                    <a:p>
                      <a:pPr algn="ctr"/>
                      <a:r>
                        <a:rPr lang="en-US" altLang="zh-CN" dirty="0" smtClean="0"/>
                        <a:t>125 (0.13%)</a:t>
                      </a:r>
                      <a:endParaRPr lang="zh-CN" altLang="en-US" dirty="0"/>
                    </a:p>
                  </a:txBody>
                  <a:tcPr/>
                </a:tc>
                <a:tc>
                  <a:txBody>
                    <a:bodyPr/>
                    <a:lstStyle/>
                    <a:p>
                      <a:pPr algn="ctr"/>
                      <a:r>
                        <a:rPr lang="en-US" altLang="zh-CN" dirty="0" smtClean="0"/>
                        <a:t>N/A</a:t>
                      </a:r>
                      <a:endParaRPr lang="zh-CN" altLang="en-US" dirty="0"/>
                    </a:p>
                  </a:txBody>
                  <a:tcPr/>
                </a:tc>
              </a:tr>
            </a:tbl>
          </a:graphicData>
        </a:graphic>
      </p:graphicFrame>
      <p:sp>
        <p:nvSpPr>
          <p:cNvPr id="4" name="幻灯片编号占位符 3"/>
          <p:cNvSpPr>
            <a:spLocks noGrp="1"/>
          </p:cNvSpPr>
          <p:nvPr>
            <p:ph type="sldNum" sz="quarter" idx="12"/>
          </p:nvPr>
        </p:nvSpPr>
        <p:spPr/>
        <p:txBody>
          <a:bodyPr/>
          <a:lstStyle/>
          <a:p>
            <a:fld id="{B4E3E5EF-7AA6-40DD-AA96-319B0649D502}" type="slidenum">
              <a:rPr lang="en-US" smtClean="0"/>
              <a:pPr/>
              <a:t>35</a:t>
            </a:fld>
            <a:endParaRPr lang="en-US"/>
          </a:p>
        </p:txBody>
      </p:sp>
      <p:pic>
        <p:nvPicPr>
          <p:cNvPr id="8" name="图片 7" descr="dex_encry_ca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524000"/>
            <a:ext cx="5016500" cy="4870104"/>
          </a:xfrm>
          <a:prstGeom prst="rect">
            <a:avLst/>
          </a:prstGeom>
        </p:spPr>
      </p:pic>
    </p:spTree>
    <p:extLst>
      <p:ext uri="{BB962C8B-B14F-4D97-AF65-F5344CB8AC3E}">
        <p14:creationId xmlns:p14="http://schemas.microsoft.com/office/powerpoint/2010/main" val="7702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304800"/>
            <a:ext cx="8229600" cy="1143000"/>
          </a:xfrm>
        </p:spPr>
        <p:txBody>
          <a:bodyPr>
            <a:normAutofit fontScale="90000"/>
          </a:bodyPr>
          <a:lstStyle/>
          <a:p>
            <a:r>
              <a:rPr kumimoji="1" lang="en-US" altLang="zh-CN" dirty="0" smtClean="0"/>
              <a:t>Unknown </a:t>
            </a:r>
            <a:r>
              <a:rPr kumimoji="1" lang="en-US" altLang="zh-CN" dirty="0"/>
              <a:t>m</a:t>
            </a:r>
            <a:r>
              <a:rPr kumimoji="1" lang="en-US" altLang="zh-CN" dirty="0" smtClean="0"/>
              <a:t>alware variant detection</a:t>
            </a:r>
            <a:endParaRPr kumimoji="1" lang="zh-CN" altLang="en-US" dirty="0"/>
          </a:p>
        </p:txBody>
      </p:sp>
      <p:sp>
        <p:nvSpPr>
          <p:cNvPr id="3" name="内容占位符 2"/>
          <p:cNvSpPr>
            <a:spLocks noGrp="1"/>
          </p:cNvSpPr>
          <p:nvPr>
            <p:ph idx="1"/>
          </p:nvPr>
        </p:nvSpPr>
        <p:spPr/>
        <p:txBody>
          <a:bodyPr/>
          <a:lstStyle/>
          <a:p>
            <a:r>
              <a:rPr kumimoji="1" lang="en-US" altLang="zh-CN" dirty="0" smtClean="0"/>
              <a:t>87 Apps found to load malicious code from 91 files</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36</a:t>
            </a:fld>
            <a:endParaRPr lang="en-US"/>
          </a:p>
        </p:txBody>
      </p:sp>
      <p:graphicFrame>
        <p:nvGraphicFramePr>
          <p:cNvPr id="5" name="表格 4"/>
          <p:cNvGraphicFramePr>
            <a:graphicFrameLocks noGrp="1"/>
          </p:cNvGraphicFramePr>
          <p:nvPr>
            <p:extLst>
              <p:ext uri="{D42A27DB-BD31-4B8C-83A1-F6EECF244321}">
                <p14:modId xmlns:p14="http://schemas.microsoft.com/office/powerpoint/2010/main" val="3661255806"/>
              </p:ext>
            </p:extLst>
          </p:nvPr>
        </p:nvGraphicFramePr>
        <p:xfrm>
          <a:off x="533400" y="3124200"/>
          <a:ext cx="8229600" cy="2296160"/>
        </p:xfrm>
        <a:graphic>
          <a:graphicData uri="http://schemas.openxmlformats.org/drawingml/2006/table">
            <a:tbl>
              <a:tblPr firstRow="1" bandRow="1">
                <a:tableStyleId>{5C22544A-7EE6-4342-B048-85BDC9FD1C3A}</a:tableStyleId>
              </a:tblPr>
              <a:tblGrid>
                <a:gridCol w="838200"/>
                <a:gridCol w="2362200"/>
                <a:gridCol w="838200"/>
                <a:gridCol w="4191000"/>
              </a:tblGrid>
              <a:tr h="370840">
                <a:tc>
                  <a:txBody>
                    <a:bodyPr/>
                    <a:lstStyle/>
                    <a:p>
                      <a:pPr algn="ctr"/>
                      <a:endParaRPr lang="zh-CN" altLang="en-US" dirty="0"/>
                    </a:p>
                  </a:txBody>
                  <a:tcPr/>
                </a:tc>
                <a:tc>
                  <a:txBody>
                    <a:bodyPr/>
                    <a:lstStyle/>
                    <a:p>
                      <a:pPr algn="ctr"/>
                      <a:r>
                        <a:rPr lang="en-US" altLang="zh-CN" dirty="0" smtClean="0"/>
                        <a:t>Family</a:t>
                      </a:r>
                      <a:r>
                        <a:rPr lang="en-US" altLang="zh-CN" baseline="0" dirty="0" smtClean="0"/>
                        <a:t> </a:t>
                      </a:r>
                      <a:endParaRPr lang="zh-CN" altLang="en-US" dirty="0"/>
                    </a:p>
                  </a:txBody>
                  <a:tcPr/>
                </a:tc>
                <a:tc>
                  <a:txBody>
                    <a:bodyPr/>
                    <a:lstStyle/>
                    <a:p>
                      <a:pPr algn="ctr"/>
                      <a:r>
                        <a:rPr lang="en-US" altLang="zh-CN" dirty="0" smtClean="0"/>
                        <a:t>#Apps</a:t>
                      </a:r>
                      <a:endParaRPr lang="zh-CN" altLang="en-US" dirty="0"/>
                    </a:p>
                  </a:txBody>
                  <a:tcPr/>
                </a:tc>
                <a:tc>
                  <a:txBody>
                    <a:bodyPr/>
                    <a:lstStyle/>
                    <a:p>
                      <a:pPr algn="ctr"/>
                      <a:r>
                        <a:rPr lang="en-US" altLang="zh-CN" dirty="0" smtClean="0"/>
                        <a:t>Sample App (#Download)</a:t>
                      </a:r>
                      <a:endParaRPr lang="zh-CN" altLang="en-US" dirty="0"/>
                    </a:p>
                  </a:txBody>
                  <a:tcPr/>
                </a:tc>
              </a:tr>
              <a:tr h="370840">
                <a:tc rowSpan="2">
                  <a:txBody>
                    <a:bodyPr/>
                    <a:lstStyle/>
                    <a:p>
                      <a:pPr algn="ctr"/>
                      <a:r>
                        <a:rPr lang="en-US" altLang="zh-CN" dirty="0" smtClean="0"/>
                        <a:t>DEX</a:t>
                      </a:r>
                      <a:endParaRPr lang="zh-CN" altLang="en-US" dirty="0"/>
                    </a:p>
                  </a:txBody>
                  <a:tcPr/>
                </a:tc>
                <a:tc>
                  <a:txBody>
                    <a:bodyPr/>
                    <a:lstStyle/>
                    <a:p>
                      <a:pPr algn="ctr"/>
                      <a:r>
                        <a:rPr lang="en-US" altLang="zh-CN" sz="1800" b="0" i="0" u="none" strike="noStrike" kern="1200" baseline="0" dirty="0" smtClean="0">
                          <a:solidFill>
                            <a:schemeClr val="dk1"/>
                          </a:solidFill>
                          <a:latin typeface="+mn-lt"/>
                          <a:ea typeface="+mn-ea"/>
                          <a:cs typeface="+mn-cs"/>
                        </a:rPr>
                        <a:t>Swiss code monkeys</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sz="1800" b="0" i="0" u="none" strike="noStrike" kern="1200" baseline="0" dirty="0" err="1" smtClean="0">
                          <a:solidFill>
                            <a:schemeClr val="dk1"/>
                          </a:solidFill>
                          <a:latin typeface="+mn-lt"/>
                          <a:ea typeface="+mn-ea"/>
                          <a:cs typeface="+mn-cs"/>
                        </a:rPr>
                        <a:t>com.sktelecom.hoppin.mobile</a:t>
                      </a:r>
                      <a:r>
                        <a:rPr lang="en-US" altLang="zh-CN" sz="1800" b="0" i="0" u="none" strike="noStrike" kern="1200" baseline="0" dirty="0" smtClean="0">
                          <a:solidFill>
                            <a:schemeClr val="dk1"/>
                          </a:solidFill>
                          <a:latin typeface="+mn-lt"/>
                          <a:ea typeface="+mn-ea"/>
                          <a:cs typeface="+mn-cs"/>
                        </a:rPr>
                        <a:t> (10,000,000)</a:t>
                      </a:r>
                      <a:endParaRPr lang="zh-CN" altLang="en-US" dirty="0"/>
                    </a:p>
                  </a:txBody>
                  <a:tcPr/>
                </a:tc>
              </a:tr>
              <a:tr h="370840">
                <a:tc vMerge="1">
                  <a:txBody>
                    <a:bodyPr/>
                    <a:lstStyle/>
                    <a:p>
                      <a:pPr algn="ctr"/>
                      <a:endParaRPr lang="zh-CN" altLang="en-US" dirty="0"/>
                    </a:p>
                  </a:txBody>
                  <a:tcPr/>
                </a:tc>
                <a:tc>
                  <a:txBody>
                    <a:bodyPr/>
                    <a:lstStyle/>
                    <a:p>
                      <a:pPr algn="ctr"/>
                      <a:r>
                        <a:rPr lang="en-US" altLang="zh-CN" sz="1800" b="0" i="0" u="none" strike="noStrike" kern="1200" baseline="0" dirty="0" smtClean="0">
                          <a:solidFill>
                            <a:schemeClr val="dk1"/>
                          </a:solidFill>
                          <a:latin typeface="+mn-lt"/>
                          <a:ea typeface="+mn-ea"/>
                          <a:cs typeface="+mn-cs"/>
                        </a:rPr>
                        <a:t>Adware </a:t>
                      </a:r>
                      <a:r>
                        <a:rPr lang="en-US" altLang="zh-CN" sz="1800" b="0" i="0" u="none" strike="noStrike" kern="1200" baseline="0" dirty="0" err="1" smtClean="0">
                          <a:solidFill>
                            <a:schemeClr val="dk1"/>
                          </a:solidFill>
                          <a:latin typeface="+mn-lt"/>
                          <a:ea typeface="+mn-ea"/>
                          <a:cs typeface="+mn-cs"/>
                        </a:rPr>
                        <a:t>airpush</a:t>
                      </a:r>
                      <a:r>
                        <a:rPr lang="en-US" altLang="zh-CN" sz="1800" b="0" i="0" u="none" strike="noStrike" kern="1200" baseline="0" dirty="0" smtClean="0">
                          <a:solidFill>
                            <a:schemeClr val="dk1"/>
                          </a:solidFill>
                          <a:latin typeface="+mn-lt"/>
                          <a:ea typeface="+mn-ea"/>
                          <a:cs typeface="+mn-cs"/>
                        </a:rPr>
                        <a:t> </a:t>
                      </a:r>
                      <a:r>
                        <a:rPr lang="en-US" altLang="zh-CN" sz="1800" b="0" i="0" u="none" strike="noStrike" kern="1200" baseline="0" dirty="0" err="1" smtClean="0">
                          <a:solidFill>
                            <a:schemeClr val="dk1"/>
                          </a:solidFill>
                          <a:latin typeface="+mn-lt"/>
                          <a:ea typeface="+mn-ea"/>
                          <a:cs typeface="+mn-cs"/>
                        </a:rPr>
                        <a:t>minimob</a:t>
                      </a:r>
                      <a:endParaRPr lang="zh-CN" altLang="en-US" dirty="0"/>
                    </a:p>
                  </a:txBody>
                  <a:tcPr/>
                </a:tc>
                <a:tc>
                  <a:txBody>
                    <a:bodyPr/>
                    <a:lstStyle/>
                    <a:p>
                      <a:pPr algn="ctr"/>
                      <a:r>
                        <a:rPr lang="en-US" altLang="zh-CN" dirty="0" smtClean="0"/>
                        <a:t>2</a:t>
                      </a:r>
                      <a:endParaRPr lang="zh-CN" altLang="en-US" dirty="0"/>
                    </a:p>
                  </a:txBody>
                  <a:tcPr/>
                </a:tc>
                <a:tc>
                  <a:txBody>
                    <a:bodyPr/>
                    <a:lstStyle/>
                    <a:p>
                      <a:pPr algn="ctr"/>
                      <a:r>
                        <a:rPr lang="nb-NO" altLang="zh-CN" sz="1800" b="0" i="0" u="none" strike="noStrike" kern="1200" baseline="0" dirty="0" err="1" smtClean="0">
                          <a:solidFill>
                            <a:schemeClr val="dk1"/>
                          </a:solidFill>
                          <a:latin typeface="+mn-lt"/>
                          <a:ea typeface="+mn-ea"/>
                          <a:cs typeface="+mn-cs"/>
                        </a:rPr>
                        <a:t>com.oshare.app</a:t>
                      </a:r>
                      <a:r>
                        <a:rPr lang="nb-NO" altLang="zh-CN" sz="1800" b="0" i="0" u="none" strike="noStrike" kern="1200" baseline="0" dirty="0" smtClean="0">
                          <a:solidFill>
                            <a:schemeClr val="dk1"/>
                          </a:solidFill>
                          <a:latin typeface="+mn-lt"/>
                          <a:ea typeface="+mn-ea"/>
                          <a:cs typeface="+mn-cs"/>
                        </a:rPr>
                        <a:t> (10,000)</a:t>
                      </a:r>
                      <a:endParaRPr lang="zh-CN" altLang="en-US" dirty="0"/>
                    </a:p>
                  </a:txBody>
                  <a:tcPr/>
                </a:tc>
              </a:tr>
              <a:tr h="370840">
                <a:tc>
                  <a:txBody>
                    <a:bodyPr/>
                    <a:lstStyle/>
                    <a:p>
                      <a:pPr algn="ctr"/>
                      <a:r>
                        <a:rPr lang="en-US" altLang="zh-CN" dirty="0" smtClean="0"/>
                        <a:t>Native</a:t>
                      </a:r>
                      <a:endParaRPr lang="zh-CN" altLang="en-US" dirty="0"/>
                    </a:p>
                  </a:txBody>
                  <a:tcPr/>
                </a:tc>
                <a:tc>
                  <a:txBody>
                    <a:bodyPr/>
                    <a:lstStyle/>
                    <a:p>
                      <a:pPr algn="ctr"/>
                      <a:r>
                        <a:rPr lang="en-US" altLang="zh-CN" sz="1800" b="0" i="0" u="none" strike="noStrike" kern="1200" baseline="0" dirty="0" err="1" smtClean="0">
                          <a:solidFill>
                            <a:schemeClr val="dk1"/>
                          </a:solidFill>
                          <a:latin typeface="+mn-lt"/>
                          <a:ea typeface="+mn-ea"/>
                          <a:cs typeface="+mn-cs"/>
                        </a:rPr>
                        <a:t>Chathook</a:t>
                      </a:r>
                      <a:r>
                        <a:rPr lang="en-US" altLang="zh-CN" sz="1800" b="0" i="0" u="none" strike="noStrike" kern="1200" baseline="0" dirty="0" smtClean="0">
                          <a:solidFill>
                            <a:schemeClr val="dk1"/>
                          </a:solidFill>
                          <a:latin typeface="+mn-lt"/>
                          <a:ea typeface="+mn-ea"/>
                          <a:cs typeface="+mn-cs"/>
                        </a:rPr>
                        <a:t> ptrace</a:t>
                      </a:r>
                      <a:endParaRPr lang="zh-CN" altLang="en-US" dirty="0"/>
                    </a:p>
                  </a:txBody>
                  <a:tcPr/>
                </a:tc>
                <a:tc>
                  <a:txBody>
                    <a:bodyPr/>
                    <a:lstStyle/>
                    <a:p>
                      <a:pPr algn="ctr"/>
                      <a:r>
                        <a:rPr lang="en-US" altLang="zh-CN" dirty="0" smtClean="0"/>
                        <a:t>84</a:t>
                      </a:r>
                      <a:endParaRPr lang="zh-CN" altLang="en-US" dirty="0"/>
                    </a:p>
                  </a:txBody>
                  <a:tcPr/>
                </a:tc>
                <a:tc>
                  <a:txBody>
                    <a:bodyPr/>
                    <a:lstStyle/>
                    <a:p>
                      <a:r>
                        <a:rPr lang="en-US" altLang="zh-CN" sz="1800" b="0" i="0" u="none" strike="noStrike" kern="1200" baseline="0" dirty="0" smtClean="0">
                          <a:solidFill>
                            <a:schemeClr val="dk1"/>
                          </a:solidFill>
                          <a:latin typeface="+mn-lt"/>
                          <a:ea typeface="+mn-ea"/>
                          <a:cs typeface="+mn-cs"/>
                        </a:rPr>
                        <a:t>com.com2us.tinyfarm.normal.freefull.google.global.android.common</a:t>
                      </a:r>
                    </a:p>
                    <a:p>
                      <a:r>
                        <a:rPr lang="en-US" altLang="zh-CN" sz="1800" b="0" i="0" u="none" strike="noStrike" kern="1200" baseline="0" dirty="0" smtClean="0">
                          <a:solidFill>
                            <a:schemeClr val="dk1"/>
                          </a:solidFill>
                          <a:latin typeface="+mn-lt"/>
                          <a:ea typeface="+mn-ea"/>
                          <a:cs typeface="+mn-cs"/>
                        </a:rPr>
                        <a:t>(10,000,000)</a:t>
                      </a:r>
                      <a:endParaRPr lang="zh-CN" altLang="en-US" dirty="0"/>
                    </a:p>
                  </a:txBody>
                  <a:tcPr/>
                </a:tc>
              </a:tr>
            </a:tbl>
          </a:graphicData>
        </a:graphic>
      </p:graphicFrame>
    </p:spTree>
    <p:extLst>
      <p:ext uri="{BB962C8B-B14F-4D97-AF65-F5344CB8AC3E}">
        <p14:creationId xmlns:p14="http://schemas.microsoft.com/office/powerpoint/2010/main" val="2727234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Vulnerabilities ??</a:t>
            </a:r>
            <a:endParaRPr kumimoji="1" lang="zh-CN" altLang="en-US" dirty="0"/>
          </a:p>
        </p:txBody>
      </p:sp>
      <p:sp>
        <p:nvSpPr>
          <p:cNvPr id="3" name="内容占位符 2"/>
          <p:cNvSpPr>
            <a:spLocks noGrp="1"/>
          </p:cNvSpPr>
          <p:nvPr>
            <p:ph idx="1"/>
          </p:nvPr>
        </p:nvSpPr>
        <p:spPr/>
        <p:txBody>
          <a:bodyPr/>
          <a:lstStyle/>
          <a:p>
            <a:r>
              <a:rPr kumimoji="1" lang="en-US" altLang="zh-CN" dirty="0" smtClean="0"/>
              <a:t>The file dynamically loaded is writable by other parties</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37</a:t>
            </a:fld>
            <a:endParaRPr lang="en-US"/>
          </a:p>
        </p:txBody>
      </p:sp>
      <p:graphicFrame>
        <p:nvGraphicFramePr>
          <p:cNvPr id="5" name="表格 4"/>
          <p:cNvGraphicFramePr>
            <a:graphicFrameLocks noGrp="1"/>
          </p:cNvGraphicFramePr>
          <p:nvPr>
            <p:extLst>
              <p:ext uri="{D42A27DB-BD31-4B8C-83A1-F6EECF244321}">
                <p14:modId xmlns:p14="http://schemas.microsoft.com/office/powerpoint/2010/main" val="3676721448"/>
              </p:ext>
            </p:extLst>
          </p:nvPr>
        </p:nvGraphicFramePr>
        <p:xfrm>
          <a:off x="838200" y="2971800"/>
          <a:ext cx="7086600" cy="2392680"/>
        </p:xfrm>
        <a:graphic>
          <a:graphicData uri="http://schemas.openxmlformats.org/drawingml/2006/table">
            <a:tbl>
              <a:tblPr firstRow="1" bandRow="1">
                <a:tableStyleId>{5C22544A-7EE6-4342-B048-85BDC9FD1C3A}</a:tableStyleId>
              </a:tblPr>
              <a:tblGrid>
                <a:gridCol w="1143000"/>
                <a:gridCol w="2133600"/>
                <a:gridCol w="1143000"/>
                <a:gridCol w="2667000"/>
              </a:tblGrid>
              <a:tr h="370840">
                <a:tc>
                  <a:txBody>
                    <a:bodyPr/>
                    <a:lstStyle/>
                    <a:p>
                      <a:pPr algn="ctr"/>
                      <a:endParaRPr lang="zh-CN" altLang="en-US" dirty="0"/>
                    </a:p>
                  </a:txBody>
                  <a:tcPr/>
                </a:tc>
                <a:tc>
                  <a:txBody>
                    <a:bodyPr/>
                    <a:lstStyle/>
                    <a:p>
                      <a:pPr algn="ctr"/>
                      <a:r>
                        <a:rPr lang="en-US" altLang="zh-CN" dirty="0" smtClean="0"/>
                        <a:t>Category</a:t>
                      </a:r>
                      <a:endParaRPr lang="zh-CN" altLang="en-US" dirty="0"/>
                    </a:p>
                  </a:txBody>
                  <a:tcPr/>
                </a:tc>
                <a:tc>
                  <a:txBody>
                    <a:bodyPr/>
                    <a:lstStyle/>
                    <a:p>
                      <a:pPr algn="ctr"/>
                      <a:r>
                        <a:rPr lang="en-US" altLang="zh-CN" dirty="0" smtClean="0"/>
                        <a:t>#Apps</a:t>
                      </a:r>
                      <a:endParaRPr lang="zh-CN" altLang="en-US" dirty="0"/>
                    </a:p>
                  </a:txBody>
                  <a:tcPr/>
                </a:tc>
                <a:tc>
                  <a:txBody>
                    <a:bodyPr/>
                    <a:lstStyle/>
                    <a:p>
                      <a:pPr algn="ctr"/>
                      <a:r>
                        <a:rPr lang="en-US" altLang="zh-CN" dirty="0" smtClean="0"/>
                        <a:t>Sample App (#Download)</a:t>
                      </a:r>
                      <a:endParaRPr lang="zh-CN" altLang="en-US" dirty="0"/>
                    </a:p>
                  </a:txBody>
                  <a:tcPr/>
                </a:tc>
              </a:tr>
              <a:tr h="370840">
                <a:tc rowSpan="2">
                  <a:txBody>
                    <a:bodyPr/>
                    <a:lstStyle/>
                    <a:p>
                      <a:pPr algn="ctr"/>
                      <a:r>
                        <a:rPr lang="en-US" altLang="zh-CN" dirty="0" smtClean="0"/>
                        <a:t>DEX</a:t>
                      </a:r>
                      <a:endParaRPr lang="zh-CN" altLang="en-US" dirty="0"/>
                    </a:p>
                  </a:txBody>
                  <a:tcPr/>
                </a:tc>
                <a:tc>
                  <a:txBody>
                    <a:bodyPr/>
                    <a:lstStyle/>
                    <a:p>
                      <a:pPr algn="ctr"/>
                      <a:r>
                        <a:rPr lang="en-US" altLang="zh-CN" dirty="0" smtClean="0"/>
                        <a:t>Internal storage</a:t>
                      </a:r>
                      <a:r>
                        <a:rPr lang="en-US" altLang="zh-CN" baseline="0" dirty="0" smtClean="0"/>
                        <a:t> of other Apps</a:t>
                      </a:r>
                      <a:endParaRPr lang="zh-CN" altLang="en-US" dirty="0"/>
                    </a:p>
                  </a:txBody>
                  <a:tcPr/>
                </a:tc>
                <a:tc>
                  <a:txBody>
                    <a:bodyPr/>
                    <a:lstStyle/>
                    <a:p>
                      <a:pPr algn="ctr"/>
                      <a:r>
                        <a:rPr lang="en-US" altLang="zh-CN" dirty="0" smtClean="0"/>
                        <a:t>12</a:t>
                      </a:r>
                      <a:endParaRPr lang="zh-CN" altLang="en-US" dirty="0"/>
                    </a:p>
                  </a:txBody>
                  <a:tcPr/>
                </a:tc>
                <a:tc>
                  <a:txBody>
                    <a:bodyPr/>
                    <a:lstStyle/>
                    <a:p>
                      <a:pPr algn="ctr"/>
                      <a:r>
                        <a:rPr lang="en-US" altLang="zh-CN" sz="1800" b="0" i="0" u="none" strike="noStrike" kern="1200" baseline="0" dirty="0" smtClean="0">
                          <a:solidFill>
                            <a:schemeClr val="dk1"/>
                          </a:solidFill>
                          <a:latin typeface="+mn-lt"/>
                          <a:ea typeface="+mn-ea"/>
                          <a:cs typeface="+mn-cs"/>
                        </a:rPr>
                        <a:t>com.keerby.mp3gain (100,000)</a:t>
                      </a:r>
                      <a:endParaRPr lang="zh-CN" altLang="en-US" dirty="0"/>
                    </a:p>
                  </a:txBody>
                  <a:tcPr/>
                </a:tc>
              </a:tr>
              <a:tr h="370840">
                <a:tc vMerge="1">
                  <a:txBody>
                    <a:bodyPr/>
                    <a:lstStyle/>
                    <a:p>
                      <a:pPr algn="ctr"/>
                      <a:endParaRPr lang="zh-CN" altLang="en-US" dirty="0"/>
                    </a:p>
                  </a:txBody>
                  <a:tcPr/>
                </a:tc>
                <a:tc>
                  <a:txBody>
                    <a:bodyPr/>
                    <a:lstStyle/>
                    <a:p>
                      <a:pPr algn="ctr"/>
                      <a:r>
                        <a:rPr lang="en-US" altLang="zh-CN" dirty="0" smtClean="0"/>
                        <a:t>External storage</a:t>
                      </a:r>
                      <a:endParaRPr lang="zh-CN" altLang="en-US" dirty="0"/>
                    </a:p>
                  </a:txBody>
                  <a:tcPr/>
                </a:tc>
                <a:tc>
                  <a:txBody>
                    <a:bodyPr/>
                    <a:lstStyle/>
                    <a:p>
                      <a:pPr algn="ctr"/>
                      <a:r>
                        <a:rPr lang="en-US" altLang="zh-CN" dirty="0" smtClean="0"/>
                        <a:t>5</a:t>
                      </a:r>
                      <a:endParaRPr lang="zh-CN" altLang="en-US" dirty="0"/>
                    </a:p>
                  </a:txBody>
                  <a:tcPr/>
                </a:tc>
                <a:tc>
                  <a:txBody>
                    <a:bodyPr/>
                    <a:lstStyle/>
                    <a:p>
                      <a:pPr algn="ctr"/>
                      <a:r>
                        <a:rPr lang="pl-PL" altLang="zh-CN" sz="1800" b="0" i="0" u="none" strike="noStrike" kern="1200" baseline="0" dirty="0" err="1" smtClean="0">
                          <a:solidFill>
                            <a:schemeClr val="dk1"/>
                          </a:solidFill>
                          <a:latin typeface="+mn-lt"/>
                          <a:ea typeface="+mn-ea"/>
                          <a:cs typeface="+mn-cs"/>
                        </a:rPr>
                        <a:t>com.fkccy.view</a:t>
                      </a:r>
                      <a:r>
                        <a:rPr lang="pl-PL" altLang="zh-CN" sz="1800" b="0" i="0" u="none" strike="noStrike" kern="1200" baseline="0" dirty="0" smtClean="0">
                          <a:solidFill>
                            <a:schemeClr val="dk1"/>
                          </a:solidFill>
                          <a:latin typeface="+mn-lt"/>
                          <a:ea typeface="+mn-ea"/>
                          <a:cs typeface="+mn-cs"/>
                        </a:rPr>
                        <a:t> (100,000)</a:t>
                      </a:r>
                      <a:endParaRPr lang="zh-CN" altLang="en-US" dirty="0"/>
                    </a:p>
                  </a:txBody>
                  <a:tcPr/>
                </a:tc>
              </a:tr>
              <a:tr h="370840">
                <a:tc rowSpan="2">
                  <a:txBody>
                    <a:bodyPr/>
                    <a:lstStyle/>
                    <a:p>
                      <a:pPr algn="ctr"/>
                      <a:r>
                        <a:rPr lang="en-US" altLang="zh-CN" dirty="0" smtClean="0"/>
                        <a:t>Native</a:t>
                      </a:r>
                      <a:endParaRPr lang="zh-CN" altLang="en-US" dirty="0"/>
                    </a:p>
                  </a:txBody>
                  <a:tcPr/>
                </a:tc>
                <a:tc>
                  <a:txBody>
                    <a:bodyPr/>
                    <a:lstStyle/>
                    <a:p>
                      <a:pPr algn="ctr"/>
                      <a:r>
                        <a:rPr lang="en-US" altLang="zh-CN" dirty="0" smtClean="0"/>
                        <a:t>Internal storage</a:t>
                      </a:r>
                      <a:r>
                        <a:rPr lang="en-US" altLang="zh-CN" baseline="0" dirty="0" smtClean="0"/>
                        <a:t> of other Apps</a:t>
                      </a:r>
                      <a:endParaRPr lang="zh-CN" altLang="en-US" dirty="0"/>
                    </a:p>
                  </a:txBody>
                  <a:tcPr/>
                </a:tc>
                <a:tc>
                  <a:txBody>
                    <a:bodyPr/>
                    <a:lstStyle/>
                    <a:p>
                      <a:pPr algn="ctr"/>
                      <a:r>
                        <a:rPr lang="en-US" altLang="zh-CN" dirty="0" smtClean="0"/>
                        <a:t>10</a:t>
                      </a:r>
                      <a:endParaRPr lang="zh-CN" altLang="en-US" dirty="0"/>
                    </a:p>
                  </a:txBody>
                  <a:tcPr/>
                </a:tc>
                <a:tc>
                  <a:txBody>
                    <a:bodyPr/>
                    <a:lstStyle/>
                    <a:p>
                      <a:pPr algn="ctr"/>
                      <a:r>
                        <a:rPr lang="en-US" altLang="zh-CN" sz="1800" b="0" i="0" u="none" strike="noStrike" kern="1200" baseline="0" dirty="0" err="1" smtClean="0">
                          <a:solidFill>
                            <a:schemeClr val="dk1"/>
                          </a:solidFill>
                          <a:latin typeface="+mn-lt"/>
                          <a:ea typeface="+mn-ea"/>
                          <a:cs typeface="+mn-cs"/>
                        </a:rPr>
                        <a:t>fr.ikomobi.auchandrive</a:t>
                      </a:r>
                      <a:r>
                        <a:rPr lang="en-US" altLang="zh-CN" sz="1800" b="0" i="0" u="none" strike="noStrike" kern="1200" baseline="0" dirty="0" smtClean="0">
                          <a:solidFill>
                            <a:schemeClr val="dk1"/>
                          </a:solidFill>
                          <a:latin typeface="+mn-lt"/>
                          <a:ea typeface="+mn-ea"/>
                          <a:cs typeface="+mn-cs"/>
                        </a:rPr>
                        <a:t> (100,000)</a:t>
                      </a:r>
                      <a:endParaRPr lang="zh-CN" altLang="en-US" dirty="0"/>
                    </a:p>
                  </a:txBody>
                  <a:tcPr/>
                </a:tc>
              </a:tr>
              <a:tr h="370840">
                <a:tc vMerge="1">
                  <a:txBody>
                    <a:bodyPr/>
                    <a:lstStyle/>
                    <a:p>
                      <a:pPr algn="ct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External storage</a:t>
                      </a:r>
                      <a:endParaRPr lang="zh-CN" altLang="en-US" dirty="0" smtClean="0"/>
                    </a:p>
                  </a:txBody>
                  <a:tcPr/>
                </a:tc>
                <a:tc>
                  <a:txBody>
                    <a:bodyPr/>
                    <a:lstStyle/>
                    <a:p>
                      <a:pPr algn="ctr"/>
                      <a:r>
                        <a:rPr lang="en-US" altLang="zh-CN" dirty="0" smtClean="0"/>
                        <a:t>0</a:t>
                      </a:r>
                      <a:endParaRPr lang="zh-CN" altLang="en-US" dirty="0"/>
                    </a:p>
                  </a:txBody>
                  <a:tcPr/>
                </a:tc>
                <a:tc>
                  <a:txBody>
                    <a:bodyPr/>
                    <a:lstStyle/>
                    <a:p>
                      <a:pPr algn="ctr"/>
                      <a:endParaRPr lang="zh-CN" altLang="en-US" dirty="0"/>
                    </a:p>
                  </a:txBody>
                  <a:tcPr/>
                </a:tc>
              </a:tr>
            </a:tbl>
          </a:graphicData>
        </a:graphic>
      </p:graphicFrame>
    </p:spTree>
    <p:extLst>
      <p:ext uri="{BB962C8B-B14F-4D97-AF65-F5344CB8AC3E}">
        <p14:creationId xmlns:p14="http://schemas.microsoft.com/office/powerpoint/2010/main" val="1838794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Privacy tracking</a:t>
            </a:r>
            <a:endParaRPr kumimoji="1" lang="zh-CN" altLang="en-US" dirty="0"/>
          </a:p>
        </p:txBody>
      </p:sp>
      <p:sp>
        <p:nvSpPr>
          <p:cNvPr id="3" name="内容占位符 2"/>
          <p:cNvSpPr>
            <a:spLocks noGrp="1"/>
          </p:cNvSpPr>
          <p:nvPr>
            <p:ph idx="1"/>
          </p:nvPr>
        </p:nvSpPr>
        <p:spPr/>
        <p:txBody>
          <a:bodyPr/>
          <a:lstStyle/>
          <a:p>
            <a:r>
              <a:rPr kumimoji="1" lang="en-US" altLang="zh-CN" dirty="0" smtClean="0"/>
              <a:t>Mark sensitive APIs and content providers as source, total 19 types of privacy</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38</a:t>
            </a:fld>
            <a:endParaRPr lang="en-US"/>
          </a:p>
        </p:txBody>
      </p:sp>
      <p:graphicFrame>
        <p:nvGraphicFramePr>
          <p:cNvPr id="6" name="表格 5"/>
          <p:cNvGraphicFramePr>
            <a:graphicFrameLocks noGrp="1"/>
          </p:cNvGraphicFramePr>
          <p:nvPr>
            <p:extLst>
              <p:ext uri="{D42A27DB-BD31-4B8C-83A1-F6EECF244321}">
                <p14:modId xmlns:p14="http://schemas.microsoft.com/office/powerpoint/2010/main" val="1353395743"/>
              </p:ext>
            </p:extLst>
          </p:nvPr>
        </p:nvGraphicFramePr>
        <p:xfrm>
          <a:off x="1371600" y="2971800"/>
          <a:ext cx="6096000" cy="3337560"/>
        </p:xfrm>
        <a:graphic>
          <a:graphicData uri="http://schemas.openxmlformats.org/drawingml/2006/table">
            <a:tbl>
              <a:tblPr firstRow="1" bandRow="1">
                <a:tableStyleId>{5C22544A-7EE6-4342-B048-85BDC9FD1C3A}</a:tableStyleId>
              </a:tblPr>
              <a:tblGrid>
                <a:gridCol w="2032000"/>
                <a:gridCol w="1549400"/>
                <a:gridCol w="2514600"/>
              </a:tblGrid>
              <a:tr h="370840">
                <a:tc>
                  <a:txBody>
                    <a:bodyPr/>
                    <a:lstStyle/>
                    <a:p>
                      <a:pPr algn="ctr"/>
                      <a:r>
                        <a:rPr lang="en-US" altLang="zh-CN" dirty="0" smtClean="0"/>
                        <a:t>Type</a:t>
                      </a:r>
                      <a:endParaRPr lang="zh-CN" altLang="en-US" dirty="0"/>
                    </a:p>
                  </a:txBody>
                  <a:tcPr/>
                </a:tc>
                <a:tc>
                  <a:txBody>
                    <a:bodyPr/>
                    <a:lstStyle/>
                    <a:p>
                      <a:pPr algn="ctr"/>
                      <a:r>
                        <a:rPr lang="en-US" altLang="zh-CN" dirty="0" smtClean="0"/>
                        <a:t>#Apps (%)</a:t>
                      </a:r>
                      <a:endParaRPr lang="zh-CN" altLang="en-US" dirty="0"/>
                    </a:p>
                  </a:txBody>
                  <a:tcPr/>
                </a:tc>
                <a:tc>
                  <a:txBody>
                    <a:bodyPr/>
                    <a:lstStyle/>
                    <a:p>
                      <a:pPr algn="ctr"/>
                      <a:r>
                        <a:rPr lang="en-US" altLang="zh-CN" dirty="0" smtClean="0"/>
                        <a:t>Exclusively</a:t>
                      </a:r>
                      <a:r>
                        <a:rPr lang="en-US" altLang="zh-CN" baseline="0" dirty="0" smtClean="0"/>
                        <a:t> 3</a:t>
                      </a:r>
                      <a:r>
                        <a:rPr lang="en-US" altLang="zh-CN" baseline="30000" dirty="0" smtClean="0"/>
                        <a:t>rd</a:t>
                      </a:r>
                      <a:r>
                        <a:rPr lang="en-US" altLang="zh-CN" baseline="0" dirty="0" smtClean="0"/>
                        <a:t>-party (%)</a:t>
                      </a:r>
                      <a:endParaRPr lang="zh-CN" altLang="en-US" dirty="0"/>
                    </a:p>
                  </a:txBody>
                  <a:tcPr/>
                </a:tc>
              </a:tr>
              <a:tr h="370840">
                <a:tc>
                  <a:txBody>
                    <a:bodyPr/>
                    <a:lstStyle/>
                    <a:p>
                      <a:pPr algn="ctr"/>
                      <a:r>
                        <a:rPr lang="en-US" altLang="zh-CN" dirty="0" smtClean="0"/>
                        <a:t>Location</a:t>
                      </a:r>
                      <a:endParaRPr lang="zh-CN" altLang="en-US" dirty="0"/>
                    </a:p>
                  </a:txBody>
                  <a:tcPr/>
                </a:tc>
                <a:tc>
                  <a:txBody>
                    <a:bodyPr/>
                    <a:lstStyle/>
                    <a:p>
                      <a:pPr algn="ctr"/>
                      <a:r>
                        <a:rPr lang="en-US" altLang="zh-CN" dirty="0" smtClean="0"/>
                        <a:t>276 (59.74%)</a:t>
                      </a:r>
                      <a:endParaRPr lang="zh-CN" altLang="en-US" dirty="0"/>
                    </a:p>
                  </a:txBody>
                  <a:tcPr/>
                </a:tc>
                <a:tc>
                  <a:txBody>
                    <a:bodyPr/>
                    <a:lstStyle/>
                    <a:p>
                      <a:pPr algn="ctr"/>
                      <a:r>
                        <a:rPr lang="en-US" altLang="zh-CN" dirty="0" smtClean="0"/>
                        <a:t>99.64%</a:t>
                      </a:r>
                      <a:endParaRPr lang="zh-CN" altLang="en-US" dirty="0"/>
                    </a:p>
                  </a:txBody>
                  <a:tcPr/>
                </a:tc>
              </a:tr>
              <a:tr h="370840">
                <a:tc>
                  <a:txBody>
                    <a:bodyPr/>
                    <a:lstStyle/>
                    <a:p>
                      <a:pPr algn="ctr"/>
                      <a:r>
                        <a:rPr lang="en-US" altLang="zh-CN" dirty="0" smtClean="0"/>
                        <a:t>IMEI</a:t>
                      </a:r>
                      <a:endParaRPr lang="zh-CN" altLang="en-US" dirty="0"/>
                    </a:p>
                  </a:txBody>
                  <a:tcPr/>
                </a:tc>
                <a:tc>
                  <a:txBody>
                    <a:bodyPr/>
                    <a:lstStyle/>
                    <a:p>
                      <a:pPr algn="ctr"/>
                      <a:r>
                        <a:rPr lang="en-US" altLang="zh-CN" dirty="0" smtClean="0"/>
                        <a:t>220 (47.62%)</a:t>
                      </a:r>
                      <a:endParaRPr lang="zh-CN" altLang="en-US" dirty="0"/>
                    </a:p>
                  </a:txBody>
                  <a:tcPr/>
                </a:tc>
                <a:tc>
                  <a:txBody>
                    <a:bodyPr/>
                    <a:lstStyle/>
                    <a:p>
                      <a:pPr algn="ctr"/>
                      <a:r>
                        <a:rPr lang="en-US" altLang="zh-CN" dirty="0" smtClean="0"/>
                        <a:t>99.55%</a:t>
                      </a:r>
                      <a:endParaRPr lang="zh-CN" altLang="en-US" dirty="0"/>
                    </a:p>
                  </a:txBody>
                  <a:tcPr/>
                </a:tc>
              </a:tr>
              <a:tr h="370840">
                <a:tc>
                  <a:txBody>
                    <a:bodyPr/>
                    <a:lstStyle/>
                    <a:p>
                      <a:pPr algn="ctr"/>
                      <a:r>
                        <a:rPr lang="en-US" altLang="zh-CN" dirty="0" smtClean="0"/>
                        <a:t>Phone number</a:t>
                      </a:r>
                      <a:endParaRPr lang="zh-CN" altLang="en-US" dirty="0"/>
                    </a:p>
                  </a:txBody>
                  <a:tcPr/>
                </a:tc>
                <a:tc>
                  <a:txBody>
                    <a:bodyPr/>
                    <a:lstStyle/>
                    <a:p>
                      <a:pPr algn="ctr"/>
                      <a:r>
                        <a:rPr lang="en-US" altLang="zh-CN" dirty="0" smtClean="0"/>
                        <a:t>29 (6.28%)</a:t>
                      </a:r>
                      <a:endParaRPr lang="zh-CN" altLang="en-US" dirty="0"/>
                    </a:p>
                  </a:txBody>
                  <a:tcPr/>
                </a:tc>
                <a:tc>
                  <a:txBody>
                    <a:bodyPr/>
                    <a:lstStyle/>
                    <a:p>
                      <a:pPr algn="ctr"/>
                      <a:r>
                        <a:rPr lang="en-US" altLang="zh-CN" dirty="0" smtClean="0"/>
                        <a:t>100%</a:t>
                      </a:r>
                      <a:endParaRPr lang="zh-CN" altLang="en-US" dirty="0"/>
                    </a:p>
                  </a:txBody>
                  <a:tcPr/>
                </a:tc>
              </a:tr>
              <a:tr h="370840">
                <a:tc>
                  <a:txBody>
                    <a:bodyPr/>
                    <a:lstStyle/>
                    <a:p>
                      <a:pPr algn="ctr"/>
                      <a:r>
                        <a:rPr lang="en-US" altLang="zh-CN" dirty="0" smtClean="0"/>
                        <a:t>Installed apps</a:t>
                      </a:r>
                      <a:endParaRPr lang="zh-CN" altLang="en-US" dirty="0"/>
                    </a:p>
                  </a:txBody>
                  <a:tcPr/>
                </a:tc>
                <a:tc>
                  <a:txBody>
                    <a:bodyPr/>
                    <a:lstStyle/>
                    <a:p>
                      <a:pPr algn="ctr"/>
                      <a:r>
                        <a:rPr lang="en-US" altLang="zh-CN" dirty="0" smtClean="0"/>
                        <a:t>98 (21.21%)</a:t>
                      </a:r>
                      <a:endParaRPr lang="zh-CN" altLang="en-US" dirty="0"/>
                    </a:p>
                  </a:txBody>
                  <a:tcPr/>
                </a:tc>
                <a:tc>
                  <a:txBody>
                    <a:bodyPr/>
                    <a:lstStyle/>
                    <a:p>
                      <a:pPr algn="ctr"/>
                      <a:r>
                        <a:rPr lang="en-US" altLang="zh-CN" dirty="0" smtClean="0"/>
                        <a:t>98.98%</a:t>
                      </a:r>
                      <a:endParaRPr lang="zh-CN" altLang="en-US" dirty="0"/>
                    </a:p>
                  </a:txBody>
                  <a:tcPr/>
                </a:tc>
              </a:tr>
              <a:tr h="370840">
                <a:tc>
                  <a:txBody>
                    <a:bodyPr/>
                    <a:lstStyle/>
                    <a:p>
                      <a:pPr algn="ctr"/>
                      <a:r>
                        <a:rPr lang="en-US" altLang="zh-CN" dirty="0" smtClean="0"/>
                        <a:t>Contact</a:t>
                      </a:r>
                      <a:endParaRPr lang="zh-CN" altLang="en-US" dirty="0"/>
                    </a:p>
                  </a:txBody>
                  <a:tcPr/>
                </a:tc>
                <a:tc>
                  <a:txBody>
                    <a:bodyPr/>
                    <a:lstStyle/>
                    <a:p>
                      <a:pPr algn="ctr"/>
                      <a:r>
                        <a:rPr lang="en-US" altLang="zh-CN" dirty="0" smtClean="0"/>
                        <a:t>68 (14.72%)</a:t>
                      </a:r>
                      <a:endParaRPr lang="zh-CN" altLang="en-US" dirty="0"/>
                    </a:p>
                  </a:txBody>
                  <a:tcPr/>
                </a:tc>
                <a:tc>
                  <a:txBody>
                    <a:bodyPr/>
                    <a:lstStyle/>
                    <a:p>
                      <a:pPr algn="ctr"/>
                      <a:r>
                        <a:rPr lang="en-US" altLang="zh-CN" dirty="0" smtClean="0"/>
                        <a:t>98.53%</a:t>
                      </a:r>
                      <a:endParaRPr lang="zh-CN" altLang="en-US" dirty="0"/>
                    </a:p>
                  </a:txBody>
                  <a:tcPr/>
                </a:tc>
              </a:tr>
              <a:tr h="370840">
                <a:tc>
                  <a:txBody>
                    <a:bodyPr/>
                    <a:lstStyle/>
                    <a:p>
                      <a:pPr algn="ctr"/>
                      <a:r>
                        <a:rPr lang="en-US" altLang="zh-CN" dirty="0" smtClean="0"/>
                        <a:t>Calendar </a:t>
                      </a:r>
                      <a:endParaRPr lang="zh-CN" altLang="en-US" dirty="0"/>
                    </a:p>
                  </a:txBody>
                  <a:tcPr/>
                </a:tc>
                <a:tc>
                  <a:txBody>
                    <a:bodyPr/>
                    <a:lstStyle/>
                    <a:p>
                      <a:pPr algn="ctr"/>
                      <a:r>
                        <a:rPr lang="en-US" altLang="zh-CN" dirty="0" smtClean="0"/>
                        <a:t>131 (28.35%)</a:t>
                      </a:r>
                      <a:endParaRPr lang="zh-CN" altLang="en-US" dirty="0"/>
                    </a:p>
                  </a:txBody>
                  <a:tcPr/>
                </a:tc>
                <a:tc>
                  <a:txBody>
                    <a:bodyPr/>
                    <a:lstStyle/>
                    <a:p>
                      <a:pPr algn="ctr"/>
                      <a:r>
                        <a:rPr lang="en-US" altLang="zh-CN" dirty="0" smtClean="0"/>
                        <a:t>100%</a:t>
                      </a:r>
                      <a:endParaRPr lang="zh-CN" altLang="en-US" dirty="0"/>
                    </a:p>
                  </a:txBody>
                  <a:tcPr/>
                </a:tc>
              </a:tr>
              <a:tr h="370840">
                <a:tc>
                  <a:txBody>
                    <a:bodyPr/>
                    <a:lstStyle/>
                    <a:p>
                      <a:pPr algn="ctr"/>
                      <a:r>
                        <a:rPr lang="en-US" altLang="zh-CN" dirty="0" smtClean="0"/>
                        <a:t>Image</a:t>
                      </a:r>
                      <a:endParaRPr lang="zh-CN" altLang="en-US" dirty="0"/>
                    </a:p>
                  </a:txBody>
                  <a:tcPr/>
                </a:tc>
                <a:tc>
                  <a:txBody>
                    <a:bodyPr/>
                    <a:lstStyle/>
                    <a:p>
                      <a:pPr algn="ctr"/>
                      <a:r>
                        <a:rPr lang="en-US" altLang="zh-CN" dirty="0" smtClean="0"/>
                        <a:t>124 (26.84%)</a:t>
                      </a:r>
                      <a:endParaRPr lang="zh-CN" altLang="en-US" dirty="0"/>
                    </a:p>
                  </a:txBody>
                  <a:tcPr/>
                </a:tc>
                <a:tc>
                  <a:txBody>
                    <a:bodyPr/>
                    <a:lstStyle/>
                    <a:p>
                      <a:pPr algn="ctr"/>
                      <a:r>
                        <a:rPr lang="en-US" altLang="zh-CN" dirty="0" smtClean="0"/>
                        <a:t>99.19%</a:t>
                      </a:r>
                      <a:endParaRPr lang="zh-CN" altLang="en-US" dirty="0"/>
                    </a:p>
                  </a:txBody>
                  <a:tcPr/>
                </a:tc>
              </a:tr>
              <a:tr h="370840">
                <a:tc gridSpan="3">
                  <a:txBody>
                    <a:bodyPr/>
                    <a:lstStyle/>
                    <a:p>
                      <a:pPr algn="ctr"/>
                      <a:r>
                        <a:rPr lang="en-US" altLang="zh-CN" dirty="0" smtClean="0"/>
                        <a:t>…</a:t>
                      </a:r>
                      <a:endParaRPr lang="zh-CN" altLang="en-US" dirty="0"/>
                    </a:p>
                  </a:txBody>
                  <a:tcPr/>
                </a:tc>
                <a:tc hMerge="1">
                  <a:txBody>
                    <a:bodyPr/>
                    <a:lstStyle/>
                    <a:p>
                      <a:pPr algn="ctr"/>
                      <a:endParaRPr lang="zh-CN" altLang="en-US" dirty="0"/>
                    </a:p>
                  </a:txBody>
                  <a:tcPr/>
                </a:tc>
                <a:tc hMerge="1">
                  <a:txBody>
                    <a:bodyPr/>
                    <a:lstStyle/>
                    <a:p>
                      <a:pPr algn="ctr"/>
                      <a:endParaRPr lang="zh-CN" altLang="en-US" dirty="0"/>
                    </a:p>
                  </a:txBody>
                  <a:tcPr/>
                </a:tc>
              </a:tr>
            </a:tbl>
          </a:graphicData>
        </a:graphic>
      </p:graphicFrame>
    </p:spTree>
    <p:extLst>
      <p:ext uri="{BB962C8B-B14F-4D97-AF65-F5344CB8AC3E}">
        <p14:creationId xmlns:p14="http://schemas.microsoft.com/office/powerpoint/2010/main" val="2947884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Publication List</a:t>
            </a:r>
            <a:endParaRPr kumimoji="1" lang="zh-CN" altLang="en-US" dirty="0"/>
          </a:p>
        </p:txBody>
      </p:sp>
      <p:sp>
        <p:nvSpPr>
          <p:cNvPr id="3" name="内容占位符 2"/>
          <p:cNvSpPr>
            <a:spLocks noGrp="1"/>
          </p:cNvSpPr>
          <p:nvPr>
            <p:ph idx="1"/>
          </p:nvPr>
        </p:nvSpPr>
        <p:spPr/>
        <p:txBody>
          <a:bodyPr>
            <a:normAutofit fontScale="92500" lnSpcReduction="20000"/>
          </a:bodyPr>
          <a:lstStyle/>
          <a:p>
            <a:r>
              <a:rPr kumimoji="1" lang="en-US" altLang="zh-CN" sz="2800" dirty="0" smtClean="0"/>
              <a:t>Zhengyang Qu, V. </a:t>
            </a:r>
            <a:r>
              <a:rPr kumimoji="1" lang="en-US" altLang="zh-CN" sz="2800" dirty="0" err="1" smtClean="0"/>
              <a:t>Rastogi</a:t>
            </a:r>
            <a:r>
              <a:rPr kumimoji="1" lang="en-US" altLang="zh-CN" sz="2800" dirty="0" smtClean="0"/>
              <a:t>, X. Zhang, Y. Chen, T. Zhu, Z. Chen, “AutoCog: Measuring the Description-to-permission Fidelity in Android Applications” in ACM CCS 2014 (114/585, 19.5%)</a:t>
            </a:r>
          </a:p>
          <a:p>
            <a:r>
              <a:rPr kumimoji="1" lang="en-US" altLang="zh-CN" sz="2800" dirty="0"/>
              <a:t>V. Rastogi, Zhengyang Qu, J. </a:t>
            </a:r>
            <a:r>
              <a:rPr kumimoji="1" lang="en-US" altLang="zh-CN" sz="2800" dirty="0" err="1"/>
              <a:t>McClurg</a:t>
            </a:r>
            <a:r>
              <a:rPr kumimoji="1" lang="en-US" altLang="zh-CN" sz="2800" dirty="0"/>
              <a:t>, Y. Cao, Y. Chen, W. Zhu, P. </a:t>
            </a:r>
            <a:r>
              <a:rPr kumimoji="1" lang="en-US" altLang="zh-CN" sz="2800" dirty="0" err="1"/>
              <a:t>Xu</a:t>
            </a:r>
            <a:r>
              <a:rPr kumimoji="1" lang="en-US" altLang="zh-CN" sz="2800" dirty="0"/>
              <a:t>, W. Chen, “</a:t>
            </a:r>
            <a:r>
              <a:rPr lang="en-US" altLang="zh-CN" sz="2800" dirty="0"/>
              <a:t>Uranine: Real-time Privacy Leakage Detection and Prevention without System Modification for Android</a:t>
            </a:r>
            <a:r>
              <a:rPr kumimoji="1" lang="en-US" altLang="zh-CN" sz="2800" dirty="0"/>
              <a:t>”, in </a:t>
            </a:r>
            <a:r>
              <a:rPr kumimoji="1" lang="en-US" altLang="zh-CN" sz="2800" dirty="0" err="1"/>
              <a:t>SecureComm</a:t>
            </a:r>
            <a:r>
              <a:rPr kumimoji="1" lang="en-US" altLang="zh-CN" sz="2800" dirty="0"/>
              <a:t> 2015 (30/108 = 27.8%). </a:t>
            </a:r>
            <a:endParaRPr kumimoji="1" lang="en-US" altLang="zh-CN" sz="2800" dirty="0" smtClean="0"/>
          </a:p>
          <a:p>
            <a:r>
              <a:rPr kumimoji="1" lang="en-US" altLang="zh-CN" sz="2800" dirty="0" smtClean="0"/>
              <a:t>Zhengyang Qu, G. </a:t>
            </a:r>
            <a:r>
              <a:rPr kumimoji="1" lang="en-US" altLang="zh-CN" sz="2800" dirty="0" err="1" smtClean="0"/>
              <a:t>Guo</a:t>
            </a:r>
            <a:r>
              <a:rPr kumimoji="1" lang="en-US" altLang="zh-CN" sz="2800" dirty="0" smtClean="0"/>
              <a:t>, Z. Shao, </a:t>
            </a:r>
            <a:r>
              <a:rPr kumimoji="1" lang="en-US" altLang="zh-CN" sz="2800" dirty="0" err="1" smtClean="0"/>
              <a:t>V.Rastogi</a:t>
            </a:r>
            <a:r>
              <a:rPr kumimoji="1" lang="en-US" altLang="zh-CN" sz="2800" dirty="0" smtClean="0"/>
              <a:t>, Y. Chen, H. Chen, W. Hong, “AppShield: A Proxy-based Data Access Mechanism in Enterprise Mobility Management”, under submission.</a:t>
            </a:r>
          </a:p>
        </p:txBody>
      </p:sp>
      <p:sp>
        <p:nvSpPr>
          <p:cNvPr id="4" name="幻灯片编号占位符 3"/>
          <p:cNvSpPr>
            <a:spLocks noGrp="1"/>
          </p:cNvSpPr>
          <p:nvPr>
            <p:ph type="sldNum" sz="quarter" idx="12"/>
          </p:nvPr>
        </p:nvSpPr>
        <p:spPr/>
        <p:txBody>
          <a:bodyPr/>
          <a:lstStyle/>
          <a:p>
            <a:fld id="{B4E3E5EF-7AA6-40DD-AA96-319B0649D502}" type="slidenum">
              <a:rPr lang="en-US" smtClean="0"/>
              <a:pPr/>
              <a:t>39</a:t>
            </a:fld>
            <a:endParaRPr lang="en-US"/>
          </a:p>
        </p:txBody>
      </p:sp>
    </p:spTree>
    <p:extLst>
      <p:ext uri="{BB962C8B-B14F-4D97-AF65-F5344CB8AC3E}">
        <p14:creationId xmlns:p14="http://schemas.microsoft.com/office/powerpoint/2010/main" val="69241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Android Malware/Spyware</a:t>
            </a:r>
            <a:endParaRPr kumimoji="1" lang="zh-CN" altLang="en-US" dirty="0"/>
          </a:p>
        </p:txBody>
      </p:sp>
      <p:pic>
        <p:nvPicPr>
          <p:cNvPr id="5" name="内容占位符 4" descr="kaspersky_labs_mobile_malware_detected_in_2013_by_platform_and_category-100388097-orig.gif"/>
          <p:cNvPicPr>
            <a:picLocks noGrp="1" noChangeAspect="1"/>
          </p:cNvPicPr>
          <p:nvPr>
            <p:ph idx="1"/>
          </p:nvPr>
        </p:nvPicPr>
        <p:blipFill>
          <a:blip r:embed="rId2">
            <a:extLst>
              <a:ext uri="{28A0092B-C50C-407E-A947-70E740481C1C}">
                <a14:useLocalDpi xmlns:a14="http://schemas.microsoft.com/office/drawing/2010/main" val="0"/>
              </a:ext>
            </a:extLst>
          </a:blip>
          <a:srcRect l="-13533" r="-13533"/>
          <a:stretch>
            <a:fillRect/>
          </a:stretch>
        </p:blipFill>
        <p:spPr/>
      </p:pic>
      <p:sp>
        <p:nvSpPr>
          <p:cNvPr id="4" name="幻灯片编号占位符 3"/>
          <p:cNvSpPr>
            <a:spLocks noGrp="1"/>
          </p:cNvSpPr>
          <p:nvPr>
            <p:ph type="sldNum" sz="quarter" idx="12"/>
          </p:nvPr>
        </p:nvSpPr>
        <p:spPr/>
        <p:txBody>
          <a:bodyPr/>
          <a:lstStyle/>
          <a:p>
            <a:fld id="{B4E3E5EF-7AA6-40DD-AA96-319B0649D502}" type="slidenum">
              <a:rPr lang="en-US" smtClean="0"/>
              <a:pPr/>
              <a:t>4</a:t>
            </a:fld>
            <a:endParaRPr lang="en-US"/>
          </a:p>
        </p:txBody>
      </p:sp>
    </p:spTree>
    <p:extLst>
      <p:ext uri="{BB962C8B-B14F-4D97-AF65-F5344CB8AC3E}">
        <p14:creationId xmlns:p14="http://schemas.microsoft.com/office/powerpoint/2010/main" val="2752171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Publication List</a:t>
            </a:r>
            <a:endParaRPr kumimoji="1" lang="zh-CN" altLang="en-US" dirty="0"/>
          </a:p>
        </p:txBody>
      </p:sp>
      <p:sp>
        <p:nvSpPr>
          <p:cNvPr id="3" name="内容占位符 2"/>
          <p:cNvSpPr>
            <a:spLocks noGrp="1"/>
          </p:cNvSpPr>
          <p:nvPr>
            <p:ph idx="1"/>
          </p:nvPr>
        </p:nvSpPr>
        <p:spPr/>
        <p:txBody>
          <a:bodyPr>
            <a:normAutofit/>
          </a:bodyPr>
          <a:lstStyle/>
          <a:p>
            <a:r>
              <a:rPr kumimoji="1" lang="en-US" altLang="zh-CN" sz="2800" dirty="0" smtClean="0"/>
              <a:t>Zhengyang Qu, S. </a:t>
            </a:r>
            <a:r>
              <a:rPr kumimoji="1" lang="en-US" altLang="zh-CN" sz="2800" dirty="0" err="1" smtClean="0"/>
              <a:t>Alam</a:t>
            </a:r>
            <a:r>
              <a:rPr kumimoji="1" lang="en-US" altLang="zh-CN" sz="2800" dirty="0" smtClean="0"/>
              <a:t>, Y. Chen, X. Zhou, W. Hong, R. Riley, “</a:t>
            </a:r>
            <a:r>
              <a:rPr lang="en-US" altLang="zh-CN" sz="2800" dirty="0"/>
              <a:t>DYDROID : Measuring Dynamic Code Loading and Its </a:t>
            </a:r>
            <a:r>
              <a:rPr lang="en-US" altLang="zh-CN" sz="2800" dirty="0" smtClean="0"/>
              <a:t>Security Implications </a:t>
            </a:r>
            <a:r>
              <a:rPr lang="en-US" altLang="zh-CN" sz="2800" dirty="0"/>
              <a:t>in Android Applications</a:t>
            </a:r>
            <a:r>
              <a:rPr kumimoji="1" lang="en-US" altLang="zh-CN" sz="2800" dirty="0" smtClean="0"/>
              <a:t>”, </a:t>
            </a:r>
            <a:r>
              <a:rPr kumimoji="1" lang="en-US" altLang="zh-CN" sz="2800" dirty="0"/>
              <a:t>under submission.</a:t>
            </a:r>
          </a:p>
          <a:p>
            <a:r>
              <a:rPr kumimoji="1" lang="en-US" altLang="zh-CN" sz="2800" dirty="0" err="1" smtClean="0"/>
              <a:t>S.Alam</a:t>
            </a:r>
            <a:r>
              <a:rPr kumimoji="1" lang="en-US" altLang="zh-CN" sz="2800" dirty="0" smtClean="0"/>
              <a:t>, Zhengyang Qu, R. Riley, Y. Chen, V. </a:t>
            </a:r>
            <a:r>
              <a:rPr kumimoji="1" lang="en-US" altLang="zh-CN" sz="2800" dirty="0"/>
              <a:t>Rastogi, “DroidNative: Semantic-Based Detection of Android Native Code Malware</a:t>
            </a:r>
            <a:r>
              <a:rPr kumimoji="1" lang="en-US" altLang="zh-CN" sz="2800" dirty="0" smtClean="0"/>
              <a:t>”, </a:t>
            </a:r>
            <a:r>
              <a:rPr kumimoji="1" lang="en-US" altLang="zh-CN" sz="2800" smtClean="0"/>
              <a:t>under submission.</a:t>
            </a:r>
            <a:endParaRPr kumimoji="1" lang="en-US" altLang="zh-CN" sz="2800"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40</a:t>
            </a:fld>
            <a:endParaRPr lang="en-US"/>
          </a:p>
        </p:txBody>
      </p:sp>
    </p:spTree>
    <p:extLst>
      <p:ext uri="{BB962C8B-B14F-4D97-AF65-F5344CB8AC3E}">
        <p14:creationId xmlns:p14="http://schemas.microsoft.com/office/powerpoint/2010/main" val="58446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4E3E5EF-7AA6-40DD-AA96-319B0649D502}" type="slidenum">
              <a:rPr lang="en-US" smtClean="0"/>
              <a:pPr/>
              <a:t>41</a:t>
            </a:fld>
            <a:endParaRPr lang="en-US"/>
          </a:p>
        </p:txBody>
      </p:sp>
      <p:sp>
        <p:nvSpPr>
          <p:cNvPr id="6" name="文本框 5"/>
          <p:cNvSpPr txBox="1"/>
          <p:nvPr/>
        </p:nvSpPr>
        <p:spPr>
          <a:xfrm>
            <a:off x="2743200" y="2819400"/>
            <a:ext cx="3886200" cy="1077218"/>
          </a:xfrm>
          <a:prstGeom prst="rect">
            <a:avLst/>
          </a:prstGeom>
          <a:noFill/>
        </p:spPr>
        <p:txBody>
          <a:bodyPr wrap="square" rtlCol="0">
            <a:spAutoFit/>
          </a:bodyPr>
          <a:lstStyle/>
          <a:p>
            <a:r>
              <a:rPr kumimoji="1" lang="en-US" altLang="zh-CN" sz="6400" dirty="0" smtClean="0"/>
              <a:t>Thank you!</a:t>
            </a:r>
            <a:endParaRPr kumimoji="1" lang="zh-CN" altLang="en-US" sz="6400" dirty="0"/>
          </a:p>
        </p:txBody>
      </p:sp>
      <p:sp>
        <p:nvSpPr>
          <p:cNvPr id="2" name="文本框 1"/>
          <p:cNvSpPr txBox="1"/>
          <p:nvPr/>
        </p:nvSpPr>
        <p:spPr>
          <a:xfrm>
            <a:off x="1295400" y="4953000"/>
            <a:ext cx="6858000" cy="584775"/>
          </a:xfrm>
          <a:prstGeom prst="rect">
            <a:avLst/>
          </a:prstGeom>
          <a:noFill/>
        </p:spPr>
        <p:txBody>
          <a:bodyPr wrap="square" rtlCol="0">
            <a:spAutoFit/>
          </a:bodyPr>
          <a:lstStyle/>
          <a:p>
            <a:pPr algn="ctr"/>
            <a:r>
              <a:rPr kumimoji="1" lang="en-US" altLang="zh-CN" sz="3200" i="1" dirty="0"/>
              <a:t>http://</a:t>
            </a:r>
            <a:r>
              <a:rPr kumimoji="1" lang="en-US" altLang="zh-CN" sz="3200" i="1" dirty="0" err="1"/>
              <a:t>list.cs.northwestern.edu</a:t>
            </a:r>
            <a:r>
              <a:rPr kumimoji="1" lang="en-US" altLang="zh-CN" sz="3200" i="1" dirty="0"/>
              <a:t>/mobile/</a:t>
            </a:r>
            <a:endParaRPr kumimoji="1" lang="zh-CN" altLang="en-US" sz="3200" i="1" dirty="0"/>
          </a:p>
        </p:txBody>
      </p:sp>
      <p:sp>
        <p:nvSpPr>
          <p:cNvPr id="5" name="文本框 4"/>
          <p:cNvSpPr txBox="1"/>
          <p:nvPr/>
        </p:nvSpPr>
        <p:spPr>
          <a:xfrm>
            <a:off x="2514600" y="4191000"/>
            <a:ext cx="4419600" cy="553998"/>
          </a:xfrm>
          <a:prstGeom prst="rect">
            <a:avLst/>
          </a:prstGeom>
          <a:noFill/>
        </p:spPr>
        <p:txBody>
          <a:bodyPr wrap="square" rtlCol="0">
            <a:spAutoFit/>
          </a:bodyPr>
          <a:lstStyle/>
          <a:p>
            <a:pPr algn="ctr"/>
            <a:r>
              <a:rPr kumimoji="1" lang="en-US" altLang="zh-CN" sz="3000" dirty="0" smtClean="0"/>
              <a:t>Questions?</a:t>
            </a:r>
            <a:endParaRPr kumimoji="1" lang="zh-CN" altLang="en-US" sz="3000" dirty="0"/>
          </a:p>
        </p:txBody>
      </p:sp>
    </p:spTree>
    <p:extLst>
      <p:ext uri="{BB962C8B-B14F-4D97-AF65-F5344CB8AC3E}">
        <p14:creationId xmlns:p14="http://schemas.microsoft.com/office/powerpoint/2010/main" val="1190202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Android Security Risks</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42</a:t>
            </a:fld>
            <a:endParaRPr lang="en-US"/>
          </a:p>
        </p:txBody>
      </p:sp>
      <p:pic>
        <p:nvPicPr>
          <p:cNvPr id="5" name="图片 4"/>
          <p:cNvPicPr>
            <a:picLocks noChangeAspect="1"/>
          </p:cNvPicPr>
          <p:nvPr/>
        </p:nvPicPr>
        <p:blipFill>
          <a:blip r:embed="rId2"/>
          <a:stretch>
            <a:fillRect/>
          </a:stretch>
        </p:blipFill>
        <p:spPr>
          <a:xfrm>
            <a:off x="3581400" y="1295400"/>
            <a:ext cx="1219200" cy="1219200"/>
          </a:xfrm>
          <a:prstGeom prst="rect">
            <a:avLst/>
          </a:prstGeom>
        </p:spPr>
      </p:pic>
      <p:pic>
        <p:nvPicPr>
          <p:cNvPr id="7" name="图片 6"/>
          <p:cNvPicPr>
            <a:picLocks noChangeAspect="1"/>
          </p:cNvPicPr>
          <p:nvPr/>
        </p:nvPicPr>
        <p:blipFill>
          <a:blip r:embed="rId3"/>
          <a:stretch>
            <a:fillRect/>
          </a:stretch>
        </p:blipFill>
        <p:spPr>
          <a:xfrm>
            <a:off x="5334000" y="3429000"/>
            <a:ext cx="1625600" cy="1219200"/>
          </a:xfrm>
          <a:prstGeom prst="rect">
            <a:avLst/>
          </a:prstGeom>
        </p:spPr>
      </p:pic>
      <p:pic>
        <p:nvPicPr>
          <p:cNvPr id="8" name="图片 7"/>
          <p:cNvPicPr>
            <a:picLocks noChangeAspect="1"/>
          </p:cNvPicPr>
          <p:nvPr/>
        </p:nvPicPr>
        <p:blipFill>
          <a:blip r:embed="rId4"/>
          <a:stretch>
            <a:fillRect/>
          </a:stretch>
        </p:blipFill>
        <p:spPr>
          <a:xfrm>
            <a:off x="1676400" y="3524550"/>
            <a:ext cx="1124682" cy="1047450"/>
          </a:xfrm>
          <a:prstGeom prst="rect">
            <a:avLst/>
          </a:prstGeom>
        </p:spPr>
      </p:pic>
      <p:sp>
        <p:nvSpPr>
          <p:cNvPr id="9" name="文本框 8"/>
          <p:cNvSpPr txBox="1"/>
          <p:nvPr/>
        </p:nvSpPr>
        <p:spPr>
          <a:xfrm>
            <a:off x="1933647" y="4581364"/>
            <a:ext cx="620683" cy="369332"/>
          </a:xfrm>
          <a:prstGeom prst="rect">
            <a:avLst/>
          </a:prstGeom>
          <a:noFill/>
        </p:spPr>
        <p:txBody>
          <a:bodyPr wrap="none" rtlCol="0">
            <a:spAutoFit/>
          </a:bodyPr>
          <a:lstStyle/>
          <a:p>
            <a:pPr algn="ctr"/>
            <a:r>
              <a:rPr kumimoji="1" lang="en-US" altLang="zh-CN" b="1" dirty="0" smtClean="0"/>
              <a:t>User</a:t>
            </a:r>
            <a:endParaRPr kumimoji="1" lang="zh-CN" altLang="en-US" b="1" dirty="0"/>
          </a:p>
        </p:txBody>
      </p:sp>
      <p:sp>
        <p:nvSpPr>
          <p:cNvPr id="10" name="文本框 9"/>
          <p:cNvSpPr txBox="1"/>
          <p:nvPr/>
        </p:nvSpPr>
        <p:spPr>
          <a:xfrm>
            <a:off x="5457945" y="4572000"/>
            <a:ext cx="1369486" cy="369332"/>
          </a:xfrm>
          <a:prstGeom prst="rect">
            <a:avLst/>
          </a:prstGeom>
          <a:noFill/>
        </p:spPr>
        <p:txBody>
          <a:bodyPr wrap="none" rtlCol="0">
            <a:spAutoFit/>
          </a:bodyPr>
          <a:lstStyle/>
          <a:p>
            <a:pPr algn="ctr"/>
            <a:r>
              <a:rPr kumimoji="1" lang="en-US" altLang="zh-CN" b="1" dirty="0" smtClean="0"/>
              <a:t>Smartphone</a:t>
            </a:r>
            <a:endParaRPr kumimoji="1" lang="zh-CN" altLang="en-US" b="1" dirty="0"/>
          </a:p>
        </p:txBody>
      </p:sp>
      <p:sp>
        <p:nvSpPr>
          <p:cNvPr id="11" name="文本框 10"/>
          <p:cNvSpPr txBox="1"/>
          <p:nvPr/>
        </p:nvSpPr>
        <p:spPr>
          <a:xfrm>
            <a:off x="3300931" y="2438400"/>
            <a:ext cx="1826141" cy="369332"/>
          </a:xfrm>
          <a:prstGeom prst="rect">
            <a:avLst/>
          </a:prstGeom>
          <a:noFill/>
        </p:spPr>
        <p:txBody>
          <a:bodyPr wrap="none" rtlCol="0">
            <a:spAutoFit/>
          </a:bodyPr>
          <a:lstStyle/>
          <a:p>
            <a:pPr algn="ctr"/>
            <a:r>
              <a:rPr kumimoji="1" lang="en-US" altLang="zh-CN" b="1" dirty="0" smtClean="0"/>
              <a:t>App marketplace</a:t>
            </a:r>
            <a:endParaRPr kumimoji="1" lang="zh-CN" altLang="en-US" b="1" dirty="0"/>
          </a:p>
        </p:txBody>
      </p:sp>
      <p:pic>
        <p:nvPicPr>
          <p:cNvPr id="14" name="图片 13"/>
          <p:cNvPicPr>
            <a:picLocks noChangeAspect="1"/>
          </p:cNvPicPr>
          <p:nvPr/>
        </p:nvPicPr>
        <p:blipFill>
          <a:blip r:embed="rId5"/>
          <a:stretch>
            <a:fillRect/>
          </a:stretch>
        </p:blipFill>
        <p:spPr>
          <a:xfrm rot="2323010">
            <a:off x="4581139" y="3183133"/>
            <a:ext cx="1535952" cy="325208"/>
          </a:xfrm>
          <a:prstGeom prst="rect">
            <a:avLst/>
          </a:prstGeom>
        </p:spPr>
      </p:pic>
      <p:pic>
        <p:nvPicPr>
          <p:cNvPr id="15" name="图片 14"/>
          <p:cNvPicPr>
            <a:picLocks noChangeAspect="1"/>
          </p:cNvPicPr>
          <p:nvPr/>
        </p:nvPicPr>
        <p:blipFill>
          <a:blip r:embed="rId5"/>
          <a:stretch>
            <a:fillRect/>
          </a:stretch>
        </p:blipFill>
        <p:spPr>
          <a:xfrm rot="7448626">
            <a:off x="2302680" y="3119251"/>
            <a:ext cx="1451237" cy="328650"/>
          </a:xfrm>
          <a:prstGeom prst="rect">
            <a:avLst/>
          </a:prstGeom>
        </p:spPr>
      </p:pic>
      <p:pic>
        <p:nvPicPr>
          <p:cNvPr id="16" name="图片 15"/>
          <p:cNvPicPr>
            <a:picLocks noChangeAspect="1"/>
          </p:cNvPicPr>
          <p:nvPr/>
        </p:nvPicPr>
        <p:blipFill>
          <a:blip r:embed="rId5"/>
          <a:stretch>
            <a:fillRect/>
          </a:stretch>
        </p:blipFill>
        <p:spPr>
          <a:xfrm rot="10503130">
            <a:off x="2575962" y="3863222"/>
            <a:ext cx="3129955" cy="345845"/>
          </a:xfrm>
          <a:prstGeom prst="rect">
            <a:avLst/>
          </a:prstGeom>
        </p:spPr>
      </p:pic>
      <p:sp>
        <p:nvSpPr>
          <p:cNvPr id="17" name="文本框 16"/>
          <p:cNvSpPr txBox="1"/>
          <p:nvPr/>
        </p:nvSpPr>
        <p:spPr>
          <a:xfrm>
            <a:off x="5181600" y="2892623"/>
            <a:ext cx="983112" cy="307777"/>
          </a:xfrm>
          <a:prstGeom prst="rect">
            <a:avLst/>
          </a:prstGeom>
          <a:noFill/>
        </p:spPr>
        <p:txBody>
          <a:bodyPr wrap="none" rtlCol="0">
            <a:spAutoFit/>
          </a:bodyPr>
          <a:lstStyle/>
          <a:p>
            <a:pPr algn="ctr"/>
            <a:r>
              <a:rPr kumimoji="1" lang="en-US" altLang="zh-CN" sz="1400" dirty="0" smtClean="0">
                <a:latin typeface="Arial"/>
                <a:cs typeface="Arial"/>
              </a:rPr>
              <a:t>Download</a:t>
            </a:r>
            <a:endParaRPr kumimoji="1" lang="zh-CN" altLang="en-US" sz="1400" dirty="0">
              <a:latin typeface="Arial"/>
              <a:cs typeface="Arial"/>
            </a:endParaRPr>
          </a:p>
        </p:txBody>
      </p:sp>
      <p:sp>
        <p:nvSpPr>
          <p:cNvPr id="19" name="文本框 18"/>
          <p:cNvSpPr txBox="1"/>
          <p:nvPr/>
        </p:nvSpPr>
        <p:spPr>
          <a:xfrm>
            <a:off x="2141088" y="2971800"/>
            <a:ext cx="983112" cy="307777"/>
          </a:xfrm>
          <a:prstGeom prst="rect">
            <a:avLst/>
          </a:prstGeom>
          <a:noFill/>
        </p:spPr>
        <p:txBody>
          <a:bodyPr wrap="none" rtlCol="0">
            <a:spAutoFit/>
          </a:bodyPr>
          <a:lstStyle/>
          <a:p>
            <a:pPr algn="ctr"/>
            <a:r>
              <a:rPr kumimoji="1" lang="en-US" altLang="zh-CN" sz="1400" dirty="0" smtClean="0">
                <a:latin typeface="Arial"/>
                <a:cs typeface="Arial"/>
              </a:rPr>
              <a:t>Meta data</a:t>
            </a:r>
            <a:endParaRPr kumimoji="1" lang="zh-CN" altLang="en-US" sz="1400" dirty="0">
              <a:latin typeface="Arial"/>
              <a:cs typeface="Arial"/>
            </a:endParaRPr>
          </a:p>
        </p:txBody>
      </p:sp>
      <p:sp>
        <p:nvSpPr>
          <p:cNvPr id="20" name="文本框 19"/>
          <p:cNvSpPr txBox="1"/>
          <p:nvPr/>
        </p:nvSpPr>
        <p:spPr>
          <a:xfrm>
            <a:off x="3703775" y="4267200"/>
            <a:ext cx="1043162" cy="307777"/>
          </a:xfrm>
          <a:prstGeom prst="rect">
            <a:avLst/>
          </a:prstGeom>
          <a:noFill/>
        </p:spPr>
        <p:txBody>
          <a:bodyPr wrap="none" rtlCol="0">
            <a:spAutoFit/>
          </a:bodyPr>
          <a:lstStyle/>
          <a:p>
            <a:pPr algn="ctr"/>
            <a:r>
              <a:rPr kumimoji="1" lang="en-US" altLang="zh-CN" sz="1400" dirty="0" smtClean="0">
                <a:latin typeface="Arial"/>
                <a:cs typeface="Arial"/>
              </a:rPr>
              <a:t>App usage</a:t>
            </a:r>
            <a:endParaRPr kumimoji="1" lang="zh-CN" altLang="en-US" sz="1400" dirty="0">
              <a:latin typeface="Arial"/>
              <a:cs typeface="Arial"/>
            </a:endParaRPr>
          </a:p>
        </p:txBody>
      </p:sp>
      <p:graphicFrame>
        <p:nvGraphicFramePr>
          <p:cNvPr id="21" name="图表 20"/>
          <p:cNvGraphicFramePr/>
          <p:nvPr>
            <p:extLst>
              <p:ext uri="{D42A27DB-BD31-4B8C-83A1-F6EECF244321}">
                <p14:modId xmlns:p14="http://schemas.microsoft.com/office/powerpoint/2010/main" val="311912908"/>
              </p:ext>
            </p:extLst>
          </p:nvPr>
        </p:nvGraphicFramePr>
        <p:xfrm>
          <a:off x="4648200" y="1390276"/>
          <a:ext cx="3124200" cy="12005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2" name="图表 21"/>
          <p:cNvGraphicFramePr/>
          <p:nvPr>
            <p:extLst>
              <p:ext uri="{D42A27DB-BD31-4B8C-83A1-F6EECF244321}">
                <p14:modId xmlns:p14="http://schemas.microsoft.com/office/powerpoint/2010/main" val="1121294912"/>
              </p:ext>
            </p:extLst>
          </p:nvPr>
        </p:nvGraphicFramePr>
        <p:xfrm>
          <a:off x="6172200" y="4191000"/>
          <a:ext cx="3352800" cy="1905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3" name="图表 22"/>
          <p:cNvGraphicFramePr/>
          <p:nvPr>
            <p:extLst>
              <p:ext uri="{D42A27DB-BD31-4B8C-83A1-F6EECF244321}">
                <p14:modId xmlns:p14="http://schemas.microsoft.com/office/powerpoint/2010/main" val="2291431519"/>
              </p:ext>
            </p:extLst>
          </p:nvPr>
        </p:nvGraphicFramePr>
        <p:xfrm>
          <a:off x="-76200" y="4953000"/>
          <a:ext cx="3124200" cy="5334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11526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2" grpId="0">
        <p:bldAsOne/>
      </p:bldGraphic>
      <p:bldGraphic spid="23"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4E3E5EF-7AA6-40DD-AA96-319B0649D502}" type="slidenum">
              <a:rPr lang="en-US" smtClean="0"/>
              <a:pPr/>
              <a:t>43</a:t>
            </a:fld>
            <a:endParaRPr lang="en-US"/>
          </a:p>
        </p:txBody>
      </p:sp>
      <p:sp>
        <p:nvSpPr>
          <p:cNvPr id="6" name="文本框 5"/>
          <p:cNvSpPr txBox="1"/>
          <p:nvPr/>
        </p:nvSpPr>
        <p:spPr>
          <a:xfrm>
            <a:off x="48010" y="3124200"/>
            <a:ext cx="9172190" cy="1138773"/>
          </a:xfrm>
          <a:prstGeom prst="rect">
            <a:avLst/>
          </a:prstGeom>
          <a:noFill/>
        </p:spPr>
        <p:txBody>
          <a:bodyPr wrap="none" rtlCol="0">
            <a:spAutoFit/>
          </a:bodyPr>
          <a:lstStyle/>
          <a:p>
            <a:pPr algn="ctr"/>
            <a:r>
              <a:rPr kumimoji="1" lang="en-US" altLang="zh-CN" sz="3400" dirty="0" smtClean="0"/>
              <a:t>AutoCog: Measuring the description-to-permission </a:t>
            </a:r>
          </a:p>
          <a:p>
            <a:pPr algn="ctr"/>
            <a:r>
              <a:rPr kumimoji="1" lang="en-US" altLang="zh-CN" sz="3400" dirty="0" smtClean="0"/>
              <a:t>fidelity of Android applications</a:t>
            </a:r>
            <a:endParaRPr kumimoji="1" lang="zh-CN" altLang="en-US" sz="3400" dirty="0"/>
          </a:p>
        </p:txBody>
      </p:sp>
    </p:spTree>
    <p:extLst>
      <p:ext uri="{BB962C8B-B14F-4D97-AF65-F5344CB8AC3E}">
        <p14:creationId xmlns:p14="http://schemas.microsoft.com/office/powerpoint/2010/main" val="2550729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normAutofit/>
          </a:bodyPr>
          <a:lstStyle/>
          <a:p>
            <a:r>
              <a:rPr lang="en-US" dirty="0" smtClean="0"/>
              <a:t>Android Permission System</a:t>
            </a:r>
          </a:p>
          <a:p>
            <a:pPr lvl="1"/>
            <a:r>
              <a:rPr lang="en-US" altLang="zh-CN" dirty="0" smtClean="0"/>
              <a:t>Access control by permission system</a:t>
            </a:r>
          </a:p>
          <a:p>
            <a:pPr lvl="1"/>
            <a:r>
              <a:rPr lang="en-US" altLang="zh-CN" dirty="0" smtClean="0"/>
              <a:t>Few users can understand security implications from requested permissions </a:t>
            </a:r>
          </a:p>
          <a:p>
            <a:r>
              <a:rPr lang="en-US" dirty="0" smtClean="0"/>
              <a:t>User expectation </a:t>
            </a:r>
            <a:r>
              <a:rPr lang="en-US" i="1" dirty="0" err="1" smtClean="0"/>
              <a:t>v.s</a:t>
            </a:r>
            <a:r>
              <a:rPr lang="en-US" i="1" dirty="0" smtClean="0"/>
              <a:t>.</a:t>
            </a:r>
            <a:r>
              <a:rPr lang="en-US" dirty="0" smtClean="0"/>
              <a:t> Application Behavior</a:t>
            </a:r>
          </a:p>
          <a:p>
            <a:pPr lvl="1"/>
            <a:r>
              <a:rPr lang="en-US" dirty="0" smtClean="0"/>
              <a:t>User expectation based on application description</a:t>
            </a:r>
          </a:p>
          <a:p>
            <a:pPr lvl="1"/>
            <a:r>
              <a:rPr lang="en-US" dirty="0" smtClean="0"/>
              <a:t>Permission defines application behavior</a:t>
            </a:r>
          </a:p>
          <a:p>
            <a:pPr lvl="1"/>
            <a:r>
              <a:rPr lang="en-US" dirty="0" smtClean="0"/>
              <a:t>Assess how well permission align with description</a:t>
            </a:r>
            <a:endParaRPr lang="en-US" dirty="0"/>
          </a:p>
        </p:txBody>
      </p:sp>
      <p:sp>
        <p:nvSpPr>
          <p:cNvPr id="4" name="Slide Number Placeholder 3"/>
          <p:cNvSpPr>
            <a:spLocks noGrp="1"/>
          </p:cNvSpPr>
          <p:nvPr>
            <p:ph type="sldNum" sz="quarter" idx="12"/>
          </p:nvPr>
        </p:nvSpPr>
        <p:spPr/>
        <p:txBody>
          <a:bodyPr/>
          <a:lstStyle/>
          <a:p>
            <a:fld id="{B4E3E5EF-7AA6-40DD-AA96-319B0649D502}" type="slidenum">
              <a:rPr lang="en-US" smtClean="0"/>
              <a:pPr/>
              <a:t>44</a:t>
            </a:fld>
            <a:endParaRPr lang="en-US"/>
          </a:p>
        </p:txBody>
      </p:sp>
      <p:pic>
        <p:nvPicPr>
          <p:cNvPr id="6" name="图片 5" descr="motiviation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524000"/>
            <a:ext cx="4396154" cy="4511842"/>
          </a:xfrm>
          <a:prstGeom prst="rect">
            <a:avLst/>
          </a:prstGeom>
        </p:spPr>
      </p:pic>
      <p:pic>
        <p:nvPicPr>
          <p:cNvPr id="8" name="图片 7" descr="motiviation_v2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524000"/>
            <a:ext cx="7403028" cy="4495800"/>
          </a:xfrm>
          <a:prstGeom prst="rect">
            <a:avLst/>
          </a:prstGeom>
        </p:spPr>
      </p:pic>
      <p:pic>
        <p:nvPicPr>
          <p:cNvPr id="5" name="图片 4" descr="motiviation_v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1371600"/>
            <a:ext cx="5453406" cy="4945968"/>
          </a:xfrm>
          <a:prstGeom prst="rect">
            <a:avLst/>
          </a:prstGeom>
        </p:spPr>
      </p:pic>
    </p:spTree>
    <p:extLst>
      <p:ext uri="{BB962C8B-B14F-4D97-AF65-F5344CB8AC3E}">
        <p14:creationId xmlns:p14="http://schemas.microsoft.com/office/powerpoint/2010/main" val="357221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Challenges &amp; Contributions</a:t>
            </a:r>
            <a:endParaRPr kumimoji="1" lang="zh-CN" altLang="en-US" dirty="0"/>
          </a:p>
        </p:txBody>
      </p:sp>
      <p:sp>
        <p:nvSpPr>
          <p:cNvPr id="3" name="内容占位符 2"/>
          <p:cNvSpPr>
            <a:spLocks noGrp="1"/>
          </p:cNvSpPr>
          <p:nvPr>
            <p:ph idx="1"/>
          </p:nvPr>
        </p:nvSpPr>
        <p:spPr/>
        <p:txBody>
          <a:bodyPr>
            <a:normAutofit fontScale="92500" lnSpcReduction="10000"/>
          </a:bodyPr>
          <a:lstStyle/>
          <a:p>
            <a:r>
              <a:rPr kumimoji="1" lang="en-US" altLang="zh-CN" dirty="0" smtClean="0"/>
              <a:t>Inferring description semantics</a:t>
            </a:r>
          </a:p>
          <a:p>
            <a:pPr lvl="1"/>
            <a:r>
              <a:rPr kumimoji="1" lang="en-US" altLang="zh-CN" dirty="0" smtClean="0"/>
              <a:t>Similar meaning may be conveyed in a vast diversity of natural language text</a:t>
            </a:r>
          </a:p>
          <a:p>
            <a:pPr lvl="1"/>
            <a:r>
              <a:rPr kumimoji="1" lang="en-US" altLang="zh-CN" dirty="0" smtClean="0"/>
              <a:t>“friends”, “contact list”, “address book”</a:t>
            </a:r>
          </a:p>
          <a:p>
            <a:r>
              <a:rPr kumimoji="1" lang="en-US" altLang="zh-CN" dirty="0" smtClean="0"/>
              <a:t>Correlating description semantics with permission semantics</a:t>
            </a:r>
          </a:p>
          <a:p>
            <a:pPr lvl="1"/>
            <a:r>
              <a:rPr kumimoji="1" lang="en-US" altLang="zh-CN" dirty="0"/>
              <a:t>A number of functionalities described may map to the same permission</a:t>
            </a:r>
          </a:p>
          <a:p>
            <a:pPr lvl="1"/>
            <a:r>
              <a:rPr kumimoji="1" lang="en-US" altLang="zh-CN" dirty="0"/>
              <a:t>“enable navigation”, “display map”, “find restaurant nearby</a:t>
            </a:r>
            <a:r>
              <a:rPr kumimoji="1" lang="en-US" altLang="zh-CN" dirty="0" smtClean="0"/>
              <a:t>”</a:t>
            </a:r>
          </a:p>
          <a:p>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45</a:t>
            </a:fld>
            <a:endParaRPr lang="en-US"/>
          </a:p>
        </p:txBody>
      </p:sp>
      <p:sp>
        <p:nvSpPr>
          <p:cNvPr id="6" name="文本框 5"/>
          <p:cNvSpPr txBox="1"/>
          <p:nvPr/>
        </p:nvSpPr>
        <p:spPr>
          <a:xfrm>
            <a:off x="1295400" y="2341602"/>
            <a:ext cx="7239000" cy="553998"/>
          </a:xfrm>
          <a:prstGeom prst="rect">
            <a:avLst/>
          </a:prstGeom>
          <a:noFill/>
        </p:spPr>
        <p:txBody>
          <a:bodyPr wrap="square" rtlCol="0">
            <a:spAutoFit/>
          </a:bodyPr>
          <a:lstStyle/>
          <a:p>
            <a:pPr marL="0" lvl="1"/>
            <a:r>
              <a:rPr kumimoji="1" lang="en-US" altLang="zh-CN" sz="3000" dirty="0" smtClean="0">
                <a:solidFill>
                  <a:srgbClr val="FF0000"/>
                </a:solidFill>
              </a:rPr>
              <a:t>1. Leverage stat-of-the-art NLP techniques</a:t>
            </a:r>
          </a:p>
        </p:txBody>
      </p:sp>
      <p:sp>
        <p:nvSpPr>
          <p:cNvPr id="7" name="文本框 6"/>
          <p:cNvSpPr txBox="1"/>
          <p:nvPr/>
        </p:nvSpPr>
        <p:spPr>
          <a:xfrm>
            <a:off x="1219200" y="4572000"/>
            <a:ext cx="5943600" cy="553998"/>
          </a:xfrm>
          <a:prstGeom prst="rect">
            <a:avLst/>
          </a:prstGeom>
          <a:noFill/>
        </p:spPr>
        <p:txBody>
          <a:bodyPr wrap="square" rtlCol="0">
            <a:spAutoFit/>
          </a:bodyPr>
          <a:lstStyle/>
          <a:p>
            <a:pPr marL="0" lvl="1"/>
            <a:r>
              <a:rPr kumimoji="1" lang="en-US" altLang="zh-CN" sz="3000" dirty="0" smtClean="0">
                <a:solidFill>
                  <a:srgbClr val="FF0000"/>
                </a:solidFill>
              </a:rPr>
              <a:t>2. Design a learning</a:t>
            </a:r>
            <a:r>
              <a:rPr kumimoji="1" lang="en-US" altLang="zh-CN" sz="3000" dirty="0">
                <a:solidFill>
                  <a:srgbClr val="FF0000"/>
                </a:solidFill>
              </a:rPr>
              <a:t>-based </a:t>
            </a:r>
            <a:r>
              <a:rPr kumimoji="1" lang="en-US" altLang="zh-CN" sz="3000" dirty="0" smtClean="0">
                <a:solidFill>
                  <a:srgbClr val="FF0000"/>
                </a:solidFill>
              </a:rPr>
              <a:t>algorithm</a:t>
            </a:r>
            <a:endParaRPr kumimoji="1" lang="en-US" altLang="zh-CN" sz="3000" dirty="0">
              <a:solidFill>
                <a:srgbClr val="FF0000"/>
              </a:solidFill>
            </a:endParaRPr>
          </a:p>
        </p:txBody>
      </p:sp>
    </p:spTree>
    <p:extLst>
      <p:ext uri="{BB962C8B-B14F-4D97-AF65-F5344CB8AC3E}">
        <p14:creationId xmlns:p14="http://schemas.microsoft.com/office/powerpoint/2010/main" val="323512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Overview</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46</a:t>
            </a:fld>
            <a:endParaRPr lang="en-US"/>
          </a:p>
        </p:txBody>
      </p:sp>
      <p:pic>
        <p:nvPicPr>
          <p:cNvPr id="8" name="内容占位符 7" descr="newnewsysframe1.png"/>
          <p:cNvPicPr>
            <a:picLocks noGrp="1" noChangeAspect="1"/>
          </p:cNvPicPr>
          <p:nvPr>
            <p:ph idx="1"/>
          </p:nvPr>
        </p:nvPicPr>
        <p:blipFill>
          <a:blip r:embed="rId2" cstate="print">
            <a:extLst>
              <a:ext uri="{28A0092B-C50C-407E-A947-70E740481C1C}">
                <a14:useLocalDpi xmlns:a14="http://schemas.microsoft.com/office/drawing/2010/main" val="0"/>
              </a:ext>
            </a:extLst>
          </a:blip>
          <a:srcRect t="-7338" b="-7338"/>
          <a:stretch>
            <a:fillRect/>
          </a:stretch>
        </p:blipFill>
        <p:spPr/>
      </p:pic>
    </p:spTree>
    <p:extLst>
      <p:ext uri="{BB962C8B-B14F-4D97-AF65-F5344CB8AC3E}">
        <p14:creationId xmlns:p14="http://schemas.microsoft.com/office/powerpoint/2010/main" val="624358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Overview</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47</a:t>
            </a:fld>
            <a:endParaRPr lang="en-US"/>
          </a:p>
        </p:txBody>
      </p:sp>
      <p:pic>
        <p:nvPicPr>
          <p:cNvPr id="8" name="内容占位符 7" descr="newnewsysframe2.png"/>
          <p:cNvPicPr>
            <a:picLocks noGrp="1" noChangeAspect="1"/>
          </p:cNvPicPr>
          <p:nvPr>
            <p:ph idx="1"/>
          </p:nvPr>
        </p:nvPicPr>
        <p:blipFill>
          <a:blip r:embed="rId2">
            <a:extLst>
              <a:ext uri="{28A0092B-C50C-407E-A947-70E740481C1C}">
                <a14:useLocalDpi xmlns:a14="http://schemas.microsoft.com/office/drawing/2010/main" val="0"/>
              </a:ext>
            </a:extLst>
          </a:blip>
          <a:srcRect l="-2006" r="-2006"/>
          <a:stretch>
            <a:fillRect/>
          </a:stretch>
        </p:blipFill>
        <p:spPr/>
      </p:pic>
    </p:spTree>
    <p:extLst>
      <p:ext uri="{BB962C8B-B14F-4D97-AF65-F5344CB8AC3E}">
        <p14:creationId xmlns:p14="http://schemas.microsoft.com/office/powerpoint/2010/main" val="31897815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Overview</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48</a:t>
            </a:fld>
            <a:endParaRPr lang="en-US"/>
          </a:p>
        </p:txBody>
      </p:sp>
      <p:pic>
        <p:nvPicPr>
          <p:cNvPr id="7" name="内容占位符 6" descr="newnewsysframe3.png"/>
          <p:cNvPicPr>
            <a:picLocks noGrp="1" noChangeAspect="1"/>
          </p:cNvPicPr>
          <p:nvPr>
            <p:ph idx="1"/>
          </p:nvPr>
        </p:nvPicPr>
        <p:blipFill>
          <a:blip r:embed="rId2" cstate="print">
            <a:extLst>
              <a:ext uri="{28A0092B-C50C-407E-A947-70E740481C1C}">
                <a14:useLocalDpi xmlns:a14="http://schemas.microsoft.com/office/drawing/2010/main" val="0"/>
              </a:ext>
            </a:extLst>
          </a:blip>
          <a:srcRect t="-7166" b="-7166"/>
          <a:stretch>
            <a:fillRect/>
          </a:stretch>
        </p:blipFill>
        <p:spPr/>
      </p:pic>
    </p:spTree>
    <p:extLst>
      <p:ext uri="{BB962C8B-B14F-4D97-AF65-F5344CB8AC3E}">
        <p14:creationId xmlns:p14="http://schemas.microsoft.com/office/powerpoint/2010/main" val="9308784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Ontology modeling</a:t>
            </a:r>
            <a:endParaRPr kumimoji="1" lang="zh-CN" altLang="en-US" dirty="0"/>
          </a:p>
        </p:txBody>
      </p:sp>
      <p:sp>
        <p:nvSpPr>
          <p:cNvPr id="3" name="内容占位符 2"/>
          <p:cNvSpPr>
            <a:spLocks noGrp="1"/>
          </p:cNvSpPr>
          <p:nvPr>
            <p:ph idx="1"/>
          </p:nvPr>
        </p:nvSpPr>
        <p:spPr/>
        <p:txBody>
          <a:bodyPr/>
          <a:lstStyle/>
          <a:p>
            <a:r>
              <a:rPr kumimoji="1" lang="en-US" altLang="zh-CN" dirty="0" smtClean="0"/>
              <a:t>Logical dependency between verb phrase and noun phrase</a:t>
            </a:r>
          </a:p>
          <a:p>
            <a:pPr lvl="1"/>
            <a:r>
              <a:rPr kumimoji="1" lang="en-US" altLang="zh-CN" dirty="0" smtClean="0"/>
              <a:t>&lt;“scan”, “barcode”&gt; for CAMERA, &lt;“record”, “voice”&gt; for RECORD_AUDIO</a:t>
            </a:r>
          </a:p>
          <a:p>
            <a:r>
              <a:rPr kumimoji="1" lang="en-US" altLang="zh-CN" dirty="0" smtClean="0"/>
              <a:t>Logical dependency between noun phrases </a:t>
            </a:r>
          </a:p>
          <a:p>
            <a:pPr lvl="1"/>
            <a:r>
              <a:rPr kumimoji="1" lang="en-US" altLang="zh-CN" dirty="0" smtClean="0"/>
              <a:t>&lt;“scanner”, “barcode”&gt;, &lt;“note”, “voice”&gt;</a:t>
            </a:r>
          </a:p>
          <a:p>
            <a:r>
              <a:rPr kumimoji="1" lang="en-US" altLang="zh-CN" dirty="0" smtClean="0"/>
              <a:t>Noun phrase with possessive</a:t>
            </a:r>
          </a:p>
          <a:p>
            <a:pPr lvl="1"/>
            <a:r>
              <a:rPr kumimoji="1" lang="en-US" altLang="zh-CN" dirty="0" smtClean="0"/>
              <a:t>&lt;“your”, “camera”&gt;, &lt;“own”, “voice”&gt;</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49</a:t>
            </a:fld>
            <a:endParaRPr lang="en-US"/>
          </a:p>
        </p:txBody>
      </p:sp>
    </p:spTree>
    <p:extLst>
      <p:ext uri="{BB962C8B-B14F-4D97-AF65-F5344CB8AC3E}">
        <p14:creationId xmlns:p14="http://schemas.microsoft.com/office/powerpoint/2010/main" val="2088680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Source of Android </a:t>
            </a:r>
            <a:br>
              <a:rPr kumimoji="1" lang="en-US" altLang="zh-CN" dirty="0" smtClean="0"/>
            </a:br>
            <a:r>
              <a:rPr kumimoji="1" lang="en-US" altLang="zh-CN" dirty="0" smtClean="0"/>
              <a:t>Security Risks</a:t>
            </a:r>
            <a:endParaRPr kumimoji="1" lang="zh-CN" altLang="en-US" dirty="0"/>
          </a:p>
        </p:txBody>
      </p:sp>
      <p:sp>
        <p:nvSpPr>
          <p:cNvPr id="3" name="内容占位符 2"/>
          <p:cNvSpPr>
            <a:spLocks noGrp="1"/>
          </p:cNvSpPr>
          <p:nvPr>
            <p:ph idx="1"/>
          </p:nvPr>
        </p:nvSpPr>
        <p:spPr/>
        <p:txBody>
          <a:bodyPr>
            <a:normAutofit fontScale="92500" lnSpcReduction="10000"/>
          </a:bodyPr>
          <a:lstStyle/>
          <a:p>
            <a:r>
              <a:rPr kumimoji="1" lang="en-US" altLang="zh-CN" dirty="0" smtClean="0"/>
              <a:t>Diverse mobile application market places</a:t>
            </a:r>
          </a:p>
          <a:p>
            <a:endParaRPr kumimoji="1" lang="en-US" altLang="zh-CN" dirty="0" smtClean="0"/>
          </a:p>
          <a:p>
            <a:endParaRPr kumimoji="1" lang="en-US" altLang="zh-CN" dirty="0"/>
          </a:p>
          <a:p>
            <a:pPr marL="0" indent="0">
              <a:buNone/>
            </a:pPr>
            <a:endParaRPr kumimoji="1" lang="en-US" altLang="zh-CN" dirty="0"/>
          </a:p>
          <a:p>
            <a:r>
              <a:rPr kumimoji="1" lang="en-US" altLang="zh-CN" dirty="0" smtClean="0"/>
              <a:t>Ease of deployment</a:t>
            </a:r>
          </a:p>
          <a:p>
            <a:r>
              <a:rPr kumimoji="1" lang="en-US" altLang="zh-CN" dirty="0" smtClean="0"/>
              <a:t>Open nature of development</a:t>
            </a:r>
          </a:p>
          <a:p>
            <a:pPr lvl="1"/>
            <a:r>
              <a:rPr kumimoji="1" lang="en-US" altLang="zh-CN" dirty="0" smtClean="0"/>
              <a:t>Java is the primary language</a:t>
            </a:r>
          </a:p>
          <a:p>
            <a:pPr lvl="1"/>
            <a:r>
              <a:rPr kumimoji="1" lang="en-US" altLang="zh-CN" dirty="0" smtClean="0"/>
              <a:t>Alternatives: Java reflection, Dynamic code loading (DCL): bytecode and native code</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5</a:t>
            </a:fld>
            <a:endParaRPr lang="en-US"/>
          </a:p>
        </p:txBody>
      </p:sp>
      <p:pic>
        <p:nvPicPr>
          <p:cNvPr id="5" name="图片 4"/>
          <p:cNvPicPr>
            <a:picLocks noChangeAspect="1"/>
          </p:cNvPicPr>
          <p:nvPr/>
        </p:nvPicPr>
        <p:blipFill>
          <a:blip r:embed="rId2"/>
          <a:stretch>
            <a:fillRect/>
          </a:stretch>
        </p:blipFill>
        <p:spPr>
          <a:xfrm>
            <a:off x="762000" y="2171700"/>
            <a:ext cx="1409700" cy="1409700"/>
          </a:xfrm>
          <a:prstGeom prst="rect">
            <a:avLst/>
          </a:prstGeom>
        </p:spPr>
      </p:pic>
      <p:pic>
        <p:nvPicPr>
          <p:cNvPr id="6" name="图片 5"/>
          <p:cNvPicPr>
            <a:picLocks noChangeAspect="1"/>
          </p:cNvPicPr>
          <p:nvPr/>
        </p:nvPicPr>
        <p:blipFill>
          <a:blip r:embed="rId3"/>
          <a:stretch>
            <a:fillRect/>
          </a:stretch>
        </p:blipFill>
        <p:spPr>
          <a:xfrm>
            <a:off x="2209800" y="2171700"/>
            <a:ext cx="1295400" cy="1295400"/>
          </a:xfrm>
          <a:prstGeom prst="rect">
            <a:avLst/>
          </a:prstGeom>
        </p:spPr>
      </p:pic>
      <p:pic>
        <p:nvPicPr>
          <p:cNvPr id="7" name="图片 6"/>
          <p:cNvPicPr>
            <a:picLocks noChangeAspect="1"/>
          </p:cNvPicPr>
          <p:nvPr/>
        </p:nvPicPr>
        <p:blipFill>
          <a:blip r:embed="rId4"/>
          <a:stretch>
            <a:fillRect/>
          </a:stretch>
        </p:blipFill>
        <p:spPr>
          <a:xfrm>
            <a:off x="3733800" y="2171700"/>
            <a:ext cx="1295400" cy="1295400"/>
          </a:xfrm>
          <a:prstGeom prst="rect">
            <a:avLst/>
          </a:prstGeom>
        </p:spPr>
      </p:pic>
      <p:pic>
        <p:nvPicPr>
          <p:cNvPr id="8" name="图片 7"/>
          <p:cNvPicPr>
            <a:picLocks noChangeAspect="1"/>
          </p:cNvPicPr>
          <p:nvPr/>
        </p:nvPicPr>
        <p:blipFill>
          <a:blip r:embed="rId5"/>
          <a:stretch>
            <a:fillRect/>
          </a:stretch>
        </p:blipFill>
        <p:spPr>
          <a:xfrm>
            <a:off x="5029200" y="2073461"/>
            <a:ext cx="1752600" cy="1460500"/>
          </a:xfrm>
          <a:prstGeom prst="rect">
            <a:avLst/>
          </a:prstGeom>
        </p:spPr>
      </p:pic>
      <p:pic>
        <p:nvPicPr>
          <p:cNvPr id="9" name="图片 8"/>
          <p:cNvPicPr>
            <a:picLocks noChangeAspect="1"/>
          </p:cNvPicPr>
          <p:nvPr/>
        </p:nvPicPr>
        <p:blipFill>
          <a:blip r:embed="rId6"/>
          <a:stretch>
            <a:fillRect/>
          </a:stretch>
        </p:blipFill>
        <p:spPr>
          <a:xfrm>
            <a:off x="6781800" y="2095500"/>
            <a:ext cx="1447800" cy="1447800"/>
          </a:xfrm>
          <a:prstGeom prst="rect">
            <a:avLst/>
          </a:prstGeom>
        </p:spPr>
      </p:pic>
      <p:pic>
        <p:nvPicPr>
          <p:cNvPr id="13" name="图片 12"/>
          <p:cNvPicPr>
            <a:picLocks noChangeAspect="1"/>
          </p:cNvPicPr>
          <p:nvPr/>
        </p:nvPicPr>
        <p:blipFill>
          <a:blip r:embed="rId7"/>
          <a:stretch>
            <a:fillRect/>
          </a:stretch>
        </p:blipFill>
        <p:spPr>
          <a:xfrm>
            <a:off x="762000" y="1828800"/>
            <a:ext cx="7391400" cy="4419197"/>
          </a:xfrm>
          <a:prstGeom prst="rect">
            <a:avLst/>
          </a:prstGeom>
        </p:spPr>
      </p:pic>
    </p:spTree>
    <p:extLst>
      <p:ext uri="{BB962C8B-B14F-4D97-AF65-F5344CB8AC3E}">
        <p14:creationId xmlns:p14="http://schemas.microsoft.com/office/powerpoint/2010/main" val="183792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par>
                                <p:cTn id="10" presetID="3"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5"/>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Description Semantics Model (Contribution 1)</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Extract Abstract Semantics</a:t>
            </a:r>
          </a:p>
          <a:p>
            <a:r>
              <a:rPr kumimoji="1" lang="en-US" altLang="zh-CN" dirty="0" smtClean="0"/>
              <a:t>Explicit Semantic Analysis (ESA)</a:t>
            </a:r>
          </a:p>
          <a:p>
            <a:pPr lvl="1"/>
            <a:r>
              <a:rPr kumimoji="1" lang="en-US" altLang="zh-CN" dirty="0" smtClean="0"/>
              <a:t>Computing the semantic relatedness of texts</a:t>
            </a:r>
          </a:p>
          <a:p>
            <a:pPr lvl="2"/>
            <a:r>
              <a:rPr kumimoji="1" lang="en-US" altLang="zh-CN" sz="2600" dirty="0" smtClean="0"/>
              <a:t>Leverage a </a:t>
            </a:r>
            <a:r>
              <a:rPr kumimoji="1" lang="en-US" altLang="zh-CN" sz="2600" dirty="0"/>
              <a:t>big document </a:t>
            </a:r>
            <a:r>
              <a:rPr kumimoji="1" lang="en-US" altLang="zh-CN" sz="2600" dirty="0" smtClean="0"/>
              <a:t>corpus </a:t>
            </a:r>
            <a:r>
              <a:rPr kumimoji="1" lang="en-US" altLang="zh-CN" sz="2600" dirty="0"/>
              <a:t>(Wikipedia) as the knowledge base and constructs a vector </a:t>
            </a:r>
            <a:r>
              <a:rPr kumimoji="1" lang="en-US" altLang="zh-CN" sz="2600" dirty="0" smtClean="0"/>
              <a:t>representation</a:t>
            </a:r>
            <a:endParaRPr kumimoji="1" lang="zh-CN" altLang="en-US" sz="2600" dirty="0" smtClean="0"/>
          </a:p>
          <a:p>
            <a:pPr lvl="1"/>
            <a:r>
              <a:rPr kumimoji="1" lang="en-US" altLang="zh-CN" dirty="0" smtClean="0"/>
              <a:t>Advantages:</a:t>
            </a:r>
          </a:p>
          <a:p>
            <a:pPr lvl="2"/>
            <a:r>
              <a:rPr kumimoji="1" lang="en-US" altLang="zh-CN" sz="2600" dirty="0" smtClean="0"/>
              <a:t>Rich semantic information, Quantitative representation of semantics</a:t>
            </a:r>
            <a:endParaRPr kumimoji="1" lang="en-US" altLang="zh-CN" sz="2600" dirty="0"/>
          </a:p>
          <a:p>
            <a:pPr lvl="1"/>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50</a:t>
            </a:fld>
            <a:endParaRPr lang="en-US"/>
          </a:p>
        </p:txBody>
      </p:sp>
    </p:spTree>
    <p:extLst>
      <p:ext uri="{BB962C8B-B14F-4D97-AF65-F5344CB8AC3E}">
        <p14:creationId xmlns:p14="http://schemas.microsoft.com/office/powerpoint/2010/main" val="982877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274638"/>
            <a:ext cx="8382000" cy="1173162"/>
          </a:xfrm>
        </p:spPr>
        <p:txBody>
          <a:bodyPr>
            <a:normAutofit fontScale="90000"/>
          </a:bodyPr>
          <a:lstStyle/>
          <a:p>
            <a:r>
              <a:rPr kumimoji="1" lang="en-US" altLang="zh-CN" dirty="0" smtClean="0"/>
              <a:t>Description-to-Permission</a:t>
            </a:r>
            <a:br>
              <a:rPr kumimoji="1" lang="en-US" altLang="zh-CN" dirty="0" smtClean="0"/>
            </a:br>
            <a:r>
              <a:rPr kumimoji="1" lang="en-US" altLang="zh-CN" dirty="0" smtClean="0"/>
              <a:t> Relatedness (DPR) Model (Contribution 2)</a:t>
            </a:r>
            <a:endParaRPr kumimoji="1" lang="zh-CN" altLang="en-US" dirty="0"/>
          </a:p>
        </p:txBody>
      </p:sp>
      <p:sp>
        <p:nvSpPr>
          <p:cNvPr id="3" name="内容占位符 2"/>
          <p:cNvSpPr>
            <a:spLocks noGrp="1"/>
          </p:cNvSpPr>
          <p:nvPr>
            <p:ph idx="1"/>
          </p:nvPr>
        </p:nvSpPr>
        <p:spPr>
          <a:xfrm>
            <a:off x="457200" y="1951037"/>
            <a:ext cx="8229600" cy="4525963"/>
          </a:xfrm>
        </p:spPr>
        <p:txBody>
          <a:bodyPr/>
          <a:lstStyle/>
          <a:p>
            <a:r>
              <a:rPr kumimoji="1" lang="en-US" altLang="zh-CN" dirty="0" smtClean="0"/>
              <a:t>Learning-based method</a:t>
            </a:r>
          </a:p>
          <a:p>
            <a:pPr lvl="1"/>
            <a:r>
              <a:rPr kumimoji="1" lang="en-US" altLang="zh-CN" dirty="0" smtClean="0"/>
              <a:t>Input: application permission, application description</a:t>
            </a:r>
          </a:p>
          <a:p>
            <a:pPr lvl="1"/>
            <a:r>
              <a:rPr kumimoji="1" lang="en-US" altLang="zh-CN" dirty="0" smtClean="0"/>
              <a:t>Output: &lt;</a:t>
            </a:r>
            <a:r>
              <a:rPr kumimoji="1" lang="en-US" altLang="zh-CN" dirty="0" err="1" smtClean="0"/>
              <a:t>np</a:t>
            </a:r>
            <a:r>
              <a:rPr kumimoji="1" lang="en-US" altLang="zh-CN" dirty="0" smtClean="0"/>
              <a:t>-counterpart, noun phrase&gt; correlated with each sensitive permission</a:t>
            </a:r>
          </a:p>
          <a:p>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51</a:t>
            </a:fld>
            <a:endParaRPr lang="en-US"/>
          </a:p>
        </p:txBody>
      </p:sp>
    </p:spTree>
    <p:extLst>
      <p:ext uri="{BB962C8B-B14F-4D97-AF65-F5344CB8AC3E}">
        <p14:creationId xmlns:p14="http://schemas.microsoft.com/office/powerpoint/2010/main" val="28858859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228600"/>
            <a:ext cx="6019800" cy="1143000"/>
          </a:xfrm>
        </p:spPr>
        <p:txBody>
          <a:bodyPr>
            <a:normAutofit/>
          </a:bodyPr>
          <a:lstStyle/>
          <a:p>
            <a:r>
              <a:rPr kumimoji="1" lang="en-US" altLang="zh-CN" dirty="0" smtClean="0"/>
              <a:t>Samples in DPR Model</a:t>
            </a:r>
            <a:endParaRPr kumimoji="1"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1800154240"/>
              </p:ext>
            </p:extLst>
          </p:nvPr>
        </p:nvGraphicFramePr>
        <p:xfrm>
          <a:off x="381000" y="1905000"/>
          <a:ext cx="8229600" cy="4450080"/>
        </p:xfrm>
        <a:graphic>
          <a:graphicData uri="http://schemas.openxmlformats.org/drawingml/2006/table">
            <a:tbl>
              <a:tblPr firstRow="1" bandRow="1">
                <a:tableStyleId>{5C22544A-7EE6-4342-B048-85BDC9FD1C3A}</a:tableStyleId>
              </a:tblPr>
              <a:tblGrid>
                <a:gridCol w="2895600"/>
                <a:gridCol w="5334000"/>
              </a:tblGrid>
              <a:tr h="370840">
                <a:tc>
                  <a:txBody>
                    <a:bodyPr/>
                    <a:lstStyle/>
                    <a:p>
                      <a:r>
                        <a:rPr lang="en-US" altLang="zh-CN" dirty="0" smtClean="0"/>
                        <a:t>Permission</a:t>
                      </a:r>
                      <a:endParaRPr lang="zh-CN" altLang="en-US" dirty="0"/>
                    </a:p>
                  </a:txBody>
                  <a:tcPr/>
                </a:tc>
                <a:tc>
                  <a:txBody>
                    <a:bodyPr/>
                    <a:lstStyle/>
                    <a:p>
                      <a:r>
                        <a:rPr lang="en-US" altLang="zh-CN" dirty="0" smtClean="0"/>
                        <a:t>Semantic Patterns</a:t>
                      </a:r>
                      <a:endParaRPr lang="zh-CN" altLang="en-US" dirty="0"/>
                    </a:p>
                  </a:txBody>
                  <a:tcPr/>
                </a:tc>
              </a:tr>
              <a:tr h="370840">
                <a:tc>
                  <a:txBody>
                    <a:bodyPr/>
                    <a:lstStyle/>
                    <a:p>
                      <a:r>
                        <a:rPr lang="en-US" altLang="zh-CN" dirty="0" smtClean="0"/>
                        <a:t>WRITE_EXTERNAL_STORAGE</a:t>
                      </a:r>
                      <a:endParaRPr lang="zh-CN" altLang="en-US" dirty="0"/>
                    </a:p>
                  </a:txBody>
                  <a:tcPr/>
                </a:tc>
                <a:tc>
                  <a:txBody>
                    <a:bodyPr/>
                    <a:lstStyle/>
                    <a:p>
                      <a:r>
                        <a:rPr lang="en-US" altLang="zh-CN" dirty="0" smtClean="0"/>
                        <a:t>&lt;delete, audio</a:t>
                      </a:r>
                      <a:r>
                        <a:rPr lang="en-US" altLang="zh-CN" baseline="0" dirty="0" smtClean="0"/>
                        <a:t> file</a:t>
                      </a:r>
                      <a:r>
                        <a:rPr lang="en-US" altLang="zh-CN" dirty="0" smtClean="0"/>
                        <a:t>&gt;, &lt;convert, file format&gt;</a:t>
                      </a:r>
                      <a:endParaRPr lang="zh-CN" altLang="en-US" dirty="0"/>
                    </a:p>
                  </a:txBody>
                  <a:tcPr/>
                </a:tc>
              </a:tr>
              <a:tr h="370840">
                <a:tc>
                  <a:txBody>
                    <a:bodyPr/>
                    <a:lstStyle/>
                    <a:p>
                      <a:r>
                        <a:rPr lang="en-US" altLang="zh-CN" dirty="0" smtClean="0"/>
                        <a:t>ACCESS_FINE_LOCATION</a:t>
                      </a:r>
                      <a:endParaRPr lang="zh-CN" altLang="en-US" dirty="0"/>
                    </a:p>
                  </a:txBody>
                  <a:tcPr/>
                </a:tc>
                <a:tc>
                  <a:txBody>
                    <a:bodyPr/>
                    <a:lstStyle/>
                    <a:p>
                      <a:r>
                        <a:rPr lang="en-US" altLang="zh-CN" dirty="0" smtClean="0"/>
                        <a:t>&lt;display, map&gt;, &lt;find, branch</a:t>
                      </a:r>
                      <a:r>
                        <a:rPr lang="en-US" altLang="zh-CN" baseline="0" dirty="0" smtClean="0"/>
                        <a:t> atm</a:t>
                      </a:r>
                      <a:r>
                        <a:rPr lang="en-US" altLang="zh-CN" dirty="0" smtClean="0"/>
                        <a:t>&gt;, &lt;your location&gt;</a:t>
                      </a:r>
                      <a:endParaRPr lang="zh-CN" altLang="en-US" dirty="0"/>
                    </a:p>
                  </a:txBody>
                  <a:tcPr/>
                </a:tc>
              </a:tr>
              <a:tr h="370840">
                <a:tc>
                  <a:txBody>
                    <a:bodyPr/>
                    <a:lstStyle/>
                    <a:p>
                      <a:r>
                        <a:rPr lang="en-US" altLang="zh-CN" dirty="0" smtClean="0"/>
                        <a:t>ACCESS_COARSE_LOCATION</a:t>
                      </a:r>
                      <a:endParaRPr lang="zh-CN" altLang="en-US" dirty="0"/>
                    </a:p>
                  </a:txBody>
                  <a:tcPr/>
                </a:tc>
                <a:tc>
                  <a:txBody>
                    <a:bodyPr/>
                    <a:lstStyle/>
                    <a:p>
                      <a:r>
                        <a:rPr lang="en-US" altLang="zh-CN" dirty="0" smtClean="0"/>
                        <a:t>&lt;set, gps navigation&gt;, &lt;remember, location&gt;</a:t>
                      </a:r>
                      <a:endParaRPr lang="zh-CN" altLang="en-US" dirty="0"/>
                    </a:p>
                  </a:txBody>
                  <a:tcPr/>
                </a:tc>
              </a:tr>
              <a:tr h="370840">
                <a:tc>
                  <a:txBody>
                    <a:bodyPr/>
                    <a:lstStyle/>
                    <a:p>
                      <a:r>
                        <a:rPr lang="en-US" altLang="zh-CN" dirty="0" smtClean="0"/>
                        <a:t>GET_ACCOUNTS</a:t>
                      </a:r>
                      <a:endParaRPr lang="zh-CN" altLang="en-US" dirty="0"/>
                    </a:p>
                  </a:txBody>
                  <a:tcPr/>
                </a:tc>
                <a:tc>
                  <a:txBody>
                    <a:bodyPr/>
                    <a:lstStyle/>
                    <a:p>
                      <a:r>
                        <a:rPr lang="en-US" altLang="zh-CN" dirty="0" smtClean="0"/>
                        <a:t>&lt;manage,</a:t>
                      </a:r>
                      <a:r>
                        <a:rPr lang="en-US" altLang="zh-CN" baseline="0" dirty="0" smtClean="0"/>
                        <a:t> account</a:t>
                      </a:r>
                      <a:r>
                        <a:rPr lang="en-US" altLang="zh-CN" dirty="0" smtClean="0"/>
                        <a:t>&gt;, &lt;integrate,</a:t>
                      </a:r>
                      <a:r>
                        <a:rPr lang="en-US" altLang="zh-CN" baseline="0" dirty="0" smtClean="0"/>
                        <a:t> facebook</a:t>
                      </a:r>
                      <a:r>
                        <a:rPr lang="en-US" altLang="zh-CN" dirty="0" smtClean="0"/>
                        <a:t>&gt;</a:t>
                      </a:r>
                      <a:endParaRPr lang="zh-CN" altLang="en-US" dirty="0"/>
                    </a:p>
                  </a:txBody>
                  <a:tcPr/>
                </a:tc>
              </a:tr>
              <a:tr h="370840">
                <a:tc>
                  <a:txBody>
                    <a:bodyPr/>
                    <a:lstStyle/>
                    <a:p>
                      <a:r>
                        <a:rPr lang="en-US" altLang="zh-CN" dirty="0" smtClean="0"/>
                        <a:t>RECEIVE_BOOT_COMPLETED</a:t>
                      </a:r>
                      <a:endParaRPr lang="zh-CN" altLang="en-US" dirty="0"/>
                    </a:p>
                  </a:txBody>
                  <a:tcPr/>
                </a:tc>
                <a:tc>
                  <a:txBody>
                    <a:bodyPr/>
                    <a:lstStyle/>
                    <a:p>
                      <a:r>
                        <a:rPr lang="en-US" altLang="zh-CN" dirty="0" smtClean="0"/>
                        <a:t>&lt;change, hd</a:t>
                      </a:r>
                      <a:r>
                        <a:rPr lang="en-US" altLang="zh-CN" baseline="0" dirty="0" smtClean="0"/>
                        <a:t> paper</a:t>
                      </a:r>
                      <a:r>
                        <a:rPr lang="en-US" altLang="zh-CN" dirty="0" smtClean="0"/>
                        <a:t>&gt;, &lt;display</a:t>
                      </a:r>
                      <a:r>
                        <a:rPr lang="en-US" altLang="zh-CN" baseline="0" dirty="0" smtClean="0"/>
                        <a:t>, notification</a:t>
                      </a:r>
                      <a:r>
                        <a:rPr lang="en-US" altLang="zh-CN" dirty="0" smtClean="0"/>
                        <a:t>&gt;</a:t>
                      </a:r>
                      <a:endParaRPr lang="zh-CN" altLang="en-US" dirty="0"/>
                    </a:p>
                  </a:txBody>
                  <a:tcPr/>
                </a:tc>
              </a:tr>
              <a:tr h="370840">
                <a:tc>
                  <a:txBody>
                    <a:bodyPr/>
                    <a:lstStyle/>
                    <a:p>
                      <a:r>
                        <a:rPr lang="en-US" altLang="zh-CN" dirty="0" smtClean="0"/>
                        <a:t>CAMERA</a:t>
                      </a:r>
                      <a:endParaRPr lang="zh-CN" altLang="en-US" dirty="0"/>
                    </a:p>
                  </a:txBody>
                  <a:tcPr/>
                </a:tc>
                <a:tc>
                  <a:txBody>
                    <a:bodyPr/>
                    <a:lstStyle/>
                    <a:p>
                      <a:r>
                        <a:rPr lang="en-US" altLang="zh-CN" dirty="0" smtClean="0"/>
                        <a:t>&lt;deposit, check&gt;, &lt;scanner, barcode&gt;, &lt;snap, photo&gt;</a:t>
                      </a:r>
                      <a:endParaRPr lang="zh-CN" altLang="en-US" dirty="0"/>
                    </a:p>
                  </a:txBody>
                  <a:tcPr/>
                </a:tc>
              </a:tr>
              <a:tr h="370840">
                <a:tc>
                  <a:txBody>
                    <a:bodyPr/>
                    <a:lstStyle/>
                    <a:p>
                      <a:r>
                        <a:rPr lang="en-US" altLang="zh-CN" dirty="0" smtClean="0"/>
                        <a:t>READ_CONTACTS</a:t>
                      </a:r>
                      <a:endParaRPr lang="zh-CN" altLang="en-US" dirty="0"/>
                    </a:p>
                  </a:txBody>
                  <a:tcPr/>
                </a:tc>
                <a:tc>
                  <a:txBody>
                    <a:bodyPr/>
                    <a:lstStyle/>
                    <a:p>
                      <a:r>
                        <a:rPr lang="en-US" altLang="zh-CN" dirty="0" smtClean="0"/>
                        <a:t>&lt;block,</a:t>
                      </a:r>
                      <a:r>
                        <a:rPr lang="en-US" altLang="zh-CN" baseline="0" dirty="0" smtClean="0"/>
                        <a:t> text message</a:t>
                      </a:r>
                      <a:r>
                        <a:rPr lang="en-US" altLang="zh-CN" dirty="0" smtClean="0"/>
                        <a:t>&gt;, &lt;beat, facebook friend&gt;</a:t>
                      </a:r>
                      <a:endParaRPr lang="zh-CN" altLang="en-US" dirty="0"/>
                    </a:p>
                  </a:txBody>
                  <a:tcPr/>
                </a:tc>
              </a:tr>
              <a:tr h="370840">
                <a:tc>
                  <a:txBody>
                    <a:bodyPr/>
                    <a:lstStyle/>
                    <a:p>
                      <a:r>
                        <a:rPr lang="en-US" altLang="zh-CN" dirty="0" smtClean="0"/>
                        <a:t>RECORD_AUDIO</a:t>
                      </a:r>
                      <a:endParaRPr lang="zh-CN" altLang="en-US" dirty="0"/>
                    </a:p>
                  </a:txBody>
                  <a:tcPr/>
                </a:tc>
                <a:tc>
                  <a:txBody>
                    <a:bodyPr/>
                    <a:lstStyle/>
                    <a:p>
                      <a:r>
                        <a:rPr lang="en-US" altLang="zh-CN" dirty="0" smtClean="0"/>
                        <a:t>&lt;send, voice message&gt;,</a:t>
                      </a:r>
                      <a:r>
                        <a:rPr lang="en-US" altLang="zh-CN" baseline="0" dirty="0" smtClean="0"/>
                        <a:t> &lt;note, voice&gt;</a:t>
                      </a:r>
                      <a:endParaRPr lang="zh-CN" altLang="en-US" dirty="0"/>
                    </a:p>
                  </a:txBody>
                  <a:tcPr/>
                </a:tc>
              </a:tr>
              <a:tr h="370840">
                <a:tc>
                  <a:txBody>
                    <a:bodyPr/>
                    <a:lstStyle/>
                    <a:p>
                      <a:r>
                        <a:rPr lang="en-US" altLang="zh-CN" dirty="0" smtClean="0"/>
                        <a:t>WRITE_SETTINGS</a:t>
                      </a:r>
                      <a:endParaRPr lang="zh-CN" altLang="en-US" dirty="0"/>
                    </a:p>
                  </a:txBody>
                  <a:tcPr/>
                </a:tc>
                <a:tc>
                  <a:txBody>
                    <a:bodyPr/>
                    <a:lstStyle/>
                    <a:p>
                      <a:r>
                        <a:rPr lang="en-US" altLang="zh-CN" dirty="0" smtClean="0"/>
                        <a:t>&lt;set, ringtone&gt;, &lt;enable,</a:t>
                      </a:r>
                      <a:r>
                        <a:rPr lang="en-US" altLang="zh-CN" baseline="0" dirty="0" smtClean="0"/>
                        <a:t> flight mode</a:t>
                      </a:r>
                      <a:r>
                        <a:rPr lang="en-US" altLang="zh-CN" dirty="0" smtClean="0"/>
                        <a:t>&gt;</a:t>
                      </a:r>
                      <a:endParaRPr lang="zh-CN" altLang="en-US" dirty="0"/>
                    </a:p>
                  </a:txBody>
                  <a:tcPr/>
                </a:tc>
              </a:tr>
              <a:tr h="370840">
                <a:tc>
                  <a:txBody>
                    <a:bodyPr/>
                    <a:lstStyle/>
                    <a:p>
                      <a:r>
                        <a:rPr lang="en-US" altLang="zh-CN" dirty="0" smtClean="0"/>
                        <a:t>WRITE_CONTACTS</a:t>
                      </a:r>
                      <a:endParaRPr lang="zh-CN" altLang="en-US" dirty="0"/>
                    </a:p>
                  </a:txBody>
                  <a:tcPr/>
                </a:tc>
                <a:tc>
                  <a:txBody>
                    <a:bodyPr/>
                    <a:lstStyle/>
                    <a:p>
                      <a:r>
                        <a:rPr lang="en-US" altLang="zh-CN" dirty="0" smtClean="0"/>
                        <a:t>&lt;wipe, contact list&gt;, &lt;secure, text message&gt;</a:t>
                      </a:r>
                      <a:endParaRPr lang="zh-CN" altLang="en-US" dirty="0"/>
                    </a:p>
                  </a:txBody>
                  <a:tcPr/>
                </a:tc>
              </a:tr>
              <a:tr h="370840">
                <a:tc>
                  <a:txBody>
                    <a:bodyPr/>
                    <a:lstStyle/>
                    <a:p>
                      <a:r>
                        <a:rPr lang="en-US" altLang="zh-CN" dirty="0" smtClean="0"/>
                        <a:t>READ_CALENDAR</a:t>
                      </a:r>
                      <a:endParaRPr lang="zh-CN" altLang="en-US" dirty="0"/>
                    </a:p>
                  </a:txBody>
                  <a:tcPr/>
                </a:tc>
                <a:tc>
                  <a:txBody>
                    <a:bodyPr/>
                    <a:lstStyle/>
                    <a:p>
                      <a:r>
                        <a:rPr lang="en-US" altLang="zh-CN" dirty="0" smtClean="0"/>
                        <a:t>&lt;optimize, time&gt;, &lt;synchronize, calendar&gt;</a:t>
                      </a:r>
                      <a:endParaRPr lang="zh-CN" altLang="en-US" dirty="0"/>
                    </a:p>
                  </a:txBody>
                  <a:tcPr/>
                </a:tc>
              </a:tr>
            </a:tbl>
          </a:graphicData>
        </a:graphic>
      </p:graphicFrame>
      <p:sp>
        <p:nvSpPr>
          <p:cNvPr id="4" name="幻灯片编号占位符 3"/>
          <p:cNvSpPr>
            <a:spLocks noGrp="1"/>
          </p:cNvSpPr>
          <p:nvPr>
            <p:ph type="sldNum" sz="quarter" idx="12"/>
          </p:nvPr>
        </p:nvSpPr>
        <p:spPr/>
        <p:txBody>
          <a:bodyPr/>
          <a:lstStyle/>
          <a:p>
            <a:fld id="{B4E3E5EF-7AA6-40DD-AA96-319B0649D502}" type="slidenum">
              <a:rPr lang="en-US" smtClean="0"/>
              <a:pPr/>
              <a:t>52</a:t>
            </a:fld>
            <a:endParaRPr lang="en-US"/>
          </a:p>
        </p:txBody>
      </p:sp>
    </p:spTree>
    <p:extLst>
      <p:ext uri="{BB962C8B-B14F-4D97-AF65-F5344CB8AC3E}">
        <p14:creationId xmlns:p14="http://schemas.microsoft.com/office/powerpoint/2010/main" val="1162294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Learning Algorithm for DPR</a:t>
            </a:r>
            <a:endParaRPr kumimoji="1" lang="zh-CN" altLang="en-US" dirty="0"/>
          </a:p>
        </p:txBody>
      </p:sp>
      <p:sp>
        <p:nvSpPr>
          <p:cNvPr id="3" name="内容占位符 2"/>
          <p:cNvSpPr>
            <a:spLocks noGrp="1"/>
          </p:cNvSpPr>
          <p:nvPr>
            <p:ph idx="1"/>
          </p:nvPr>
        </p:nvSpPr>
        <p:spPr/>
        <p:txBody>
          <a:bodyPr>
            <a:normAutofit lnSpcReduction="10000"/>
          </a:bodyPr>
          <a:lstStyle/>
          <a:p>
            <a:r>
              <a:rPr kumimoji="1" lang="en-US" altLang="zh-CN" i="1" dirty="0" smtClean="0"/>
              <a:t>S1</a:t>
            </a:r>
            <a:r>
              <a:rPr kumimoji="1" lang="en-US" altLang="zh-CN" i="1" dirty="0"/>
              <a:t>: </a:t>
            </a:r>
            <a:r>
              <a:rPr kumimoji="1" lang="en-US" altLang="zh-CN" dirty="0"/>
              <a:t>Grouping noun phrases</a:t>
            </a:r>
            <a:endParaRPr kumimoji="1" lang="zh-CN" altLang="en-US" dirty="0"/>
          </a:p>
          <a:p>
            <a:pPr lvl="1"/>
            <a:r>
              <a:rPr kumimoji="1" lang="en-US" altLang="zh-CN" dirty="0"/>
              <a:t>Create semantic relatedness score matrix </a:t>
            </a:r>
          </a:p>
          <a:p>
            <a:pPr marL="514350" lvl="1" indent="0">
              <a:buNone/>
            </a:pPr>
            <a:r>
              <a:rPr kumimoji="1" lang="en-US" altLang="zh-CN" dirty="0"/>
              <a:t>&lt;“map”, [(“map”, 1.00), (“map view”, 0.96), (“interactive map”, 0.89), …]</a:t>
            </a:r>
            <a:r>
              <a:rPr kumimoji="1" lang="en-US" altLang="zh-CN" dirty="0" smtClean="0"/>
              <a:t>&gt;</a:t>
            </a:r>
            <a:endParaRPr kumimoji="1" lang="en-US" altLang="zh-CN" i="1" dirty="0" smtClean="0"/>
          </a:p>
          <a:p>
            <a:r>
              <a:rPr kumimoji="1" lang="en-US" altLang="zh-CN" i="1" dirty="0" smtClean="0"/>
              <a:t>S2:</a:t>
            </a:r>
            <a:r>
              <a:rPr kumimoji="1" lang="en-US" altLang="zh-CN" dirty="0" smtClean="0"/>
              <a:t> Selecting </a:t>
            </a:r>
            <a:r>
              <a:rPr kumimoji="1" lang="en-US" altLang="zh-CN" dirty="0"/>
              <a:t>Noun Phrases Correlated with Permissions</a:t>
            </a:r>
          </a:p>
          <a:p>
            <a:pPr lvl="1"/>
            <a:r>
              <a:rPr kumimoji="1" lang="en-US" altLang="zh-CN" dirty="0" smtClean="0"/>
              <a:t>Not biased to frequently occurring noun phrases</a:t>
            </a:r>
            <a:endParaRPr kumimoji="1" lang="en-US" altLang="zh-CN" dirty="0"/>
          </a:p>
          <a:p>
            <a:pPr lvl="1"/>
            <a:r>
              <a:rPr kumimoji="1" lang="en-US" altLang="zh-CN" dirty="0" smtClean="0"/>
              <a:t>Jointly consider conditional probabilities:</a:t>
            </a:r>
          </a:p>
          <a:p>
            <a:pPr lvl="1"/>
            <a:r>
              <a:rPr kumimoji="1" lang="en-US" altLang="zh-CN" i="1" dirty="0" smtClean="0"/>
              <a:t>P(perm | </a:t>
            </a:r>
            <a:r>
              <a:rPr kumimoji="1" lang="en-US" altLang="zh-CN" i="1" dirty="0" err="1" smtClean="0"/>
              <a:t>np</a:t>
            </a:r>
            <a:r>
              <a:rPr kumimoji="1" lang="en-US" altLang="zh-CN" i="1" dirty="0" smtClean="0"/>
              <a:t>) </a:t>
            </a:r>
            <a:r>
              <a:rPr kumimoji="1" lang="en-US" altLang="zh-CN" dirty="0" smtClean="0"/>
              <a:t>and </a:t>
            </a:r>
            <a:r>
              <a:rPr kumimoji="1" lang="en-US" altLang="zh-CN" i="1" dirty="0" smtClean="0"/>
              <a:t>P(</a:t>
            </a:r>
            <a:r>
              <a:rPr kumimoji="1" lang="en-US" altLang="zh-CN" i="1" dirty="0" err="1" smtClean="0"/>
              <a:t>np</a:t>
            </a:r>
            <a:r>
              <a:rPr kumimoji="1" lang="en-US" altLang="zh-CN" i="1" dirty="0" smtClean="0"/>
              <a:t> | perm)</a:t>
            </a:r>
          </a:p>
        </p:txBody>
      </p:sp>
      <p:sp>
        <p:nvSpPr>
          <p:cNvPr id="4" name="幻灯片编号占位符 3"/>
          <p:cNvSpPr>
            <a:spLocks noGrp="1"/>
          </p:cNvSpPr>
          <p:nvPr>
            <p:ph type="sldNum" sz="quarter" idx="12"/>
          </p:nvPr>
        </p:nvSpPr>
        <p:spPr/>
        <p:txBody>
          <a:bodyPr/>
          <a:lstStyle/>
          <a:p>
            <a:fld id="{B4E3E5EF-7AA6-40DD-AA96-319B0649D502}" type="slidenum">
              <a:rPr lang="en-US" smtClean="0"/>
              <a:pPr/>
              <a:t>53</a:t>
            </a:fld>
            <a:endParaRPr lang="en-US"/>
          </a:p>
        </p:txBody>
      </p:sp>
    </p:spTree>
    <p:extLst>
      <p:ext uri="{BB962C8B-B14F-4D97-AF65-F5344CB8AC3E}">
        <p14:creationId xmlns:p14="http://schemas.microsoft.com/office/powerpoint/2010/main" val="20685331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74638"/>
            <a:ext cx="8229600" cy="1143000"/>
          </a:xfrm>
        </p:spPr>
        <p:txBody>
          <a:bodyPr/>
          <a:lstStyle/>
          <a:p>
            <a:r>
              <a:rPr kumimoji="1" lang="en-US" altLang="zh-CN" dirty="0"/>
              <a:t>Learning Algorithm for DPR(cont’d)</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S3: Pairing </a:t>
            </a:r>
            <a:r>
              <a:rPr kumimoji="1" lang="en-US" altLang="zh-CN" dirty="0" err="1" smtClean="0"/>
              <a:t>np</a:t>
            </a:r>
            <a:r>
              <a:rPr kumimoji="1" lang="en-US" altLang="zh-CN" dirty="0" smtClean="0"/>
              <a:t>-counterpart with Noun Phrase</a:t>
            </a:r>
          </a:p>
          <a:p>
            <a:pPr lvl="1"/>
            <a:r>
              <a:rPr lang="en-US" altLang="zh-CN" sz="3200" i="1" dirty="0" smtClean="0"/>
              <a:t>“</a:t>
            </a:r>
            <a:r>
              <a:rPr lang="en-US" altLang="zh-CN" sz="3200" i="1" dirty="0"/>
              <a:t>Retrieve Running Apps permission is required because, if the user is not looking at the widget actively (for e.g. he might using another app like </a:t>
            </a:r>
            <a:r>
              <a:rPr lang="en-US" altLang="zh-CN" sz="3200" i="1" dirty="0">
                <a:solidFill>
                  <a:srgbClr val="FF0000"/>
                </a:solidFill>
              </a:rPr>
              <a:t>Google Maps</a:t>
            </a:r>
            <a:r>
              <a:rPr lang="en-US" altLang="zh-CN" sz="3200" i="1" dirty="0"/>
              <a:t>)”</a:t>
            </a:r>
            <a:endParaRPr kumimoji="1" lang="en-US" altLang="zh-CN" sz="3200" dirty="0"/>
          </a:p>
          <a:p>
            <a:pPr lvl="1"/>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54</a:t>
            </a:fld>
            <a:endParaRPr lang="en-US"/>
          </a:p>
        </p:txBody>
      </p:sp>
    </p:spTree>
    <p:extLst>
      <p:ext uri="{BB962C8B-B14F-4D97-AF65-F5344CB8AC3E}">
        <p14:creationId xmlns:p14="http://schemas.microsoft.com/office/powerpoint/2010/main" val="21674841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Accuracy Comparison</a:t>
            </a:r>
            <a:endParaRPr kumimoji="1" lang="zh-CN" altLang="en-US" dirty="0"/>
          </a:p>
        </p:txBody>
      </p:sp>
      <p:sp>
        <p:nvSpPr>
          <p:cNvPr id="3" name="内容占位符 2"/>
          <p:cNvSpPr>
            <a:spLocks noGrp="1"/>
          </p:cNvSpPr>
          <p:nvPr>
            <p:ph idx="1"/>
          </p:nvPr>
        </p:nvSpPr>
        <p:spPr/>
        <p:txBody>
          <a:bodyPr>
            <a:normAutofit/>
          </a:bodyPr>
          <a:lstStyle/>
          <a:p>
            <a:endParaRPr kumimoji="1" lang="en-US" altLang="zh-CN" dirty="0"/>
          </a:p>
          <a:p>
            <a:endParaRPr kumimoji="1" lang="en-US" altLang="zh-CN" dirty="0" smtClean="0"/>
          </a:p>
          <a:p>
            <a:endParaRPr kumimoji="1" lang="en-US" altLang="zh-CN" dirty="0"/>
          </a:p>
          <a:p>
            <a:pPr marL="0" indent="0">
              <a:buNone/>
            </a:pP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55</a:t>
            </a:fld>
            <a:endParaRPr lang="en-US"/>
          </a:p>
        </p:txBody>
      </p:sp>
      <p:graphicFrame>
        <p:nvGraphicFramePr>
          <p:cNvPr id="5" name="内容占位符 4"/>
          <p:cNvGraphicFramePr>
            <a:graphicFrameLocks/>
          </p:cNvGraphicFramePr>
          <p:nvPr>
            <p:extLst>
              <p:ext uri="{D42A27DB-BD31-4B8C-83A1-F6EECF244321}">
                <p14:modId xmlns:p14="http://schemas.microsoft.com/office/powerpoint/2010/main" val="2719025642"/>
              </p:ext>
            </p:extLst>
          </p:nvPr>
        </p:nvGraphicFramePr>
        <p:xfrm>
          <a:off x="304800" y="1828800"/>
          <a:ext cx="8534401" cy="1371600"/>
        </p:xfrm>
        <a:graphic>
          <a:graphicData uri="http://schemas.openxmlformats.org/drawingml/2006/table">
            <a:tbl>
              <a:tblPr firstRow="1" bandRow="1">
                <a:tableStyleId>{5C22544A-7EE6-4342-B048-85BDC9FD1C3A}</a:tableStyleId>
              </a:tblPr>
              <a:tblGrid>
                <a:gridCol w="1676400"/>
                <a:gridCol w="1905000"/>
                <a:gridCol w="1447800"/>
                <a:gridCol w="1600200"/>
                <a:gridCol w="1905001"/>
              </a:tblGrid>
              <a:tr h="447040">
                <a:tc>
                  <a:txBody>
                    <a:bodyPr/>
                    <a:lstStyle/>
                    <a:p>
                      <a:r>
                        <a:rPr lang="en-US" altLang="zh-CN" sz="2400" dirty="0" smtClean="0"/>
                        <a:t>System</a:t>
                      </a:r>
                      <a:endParaRPr lang="zh-CN" altLang="en-US" sz="2400" dirty="0"/>
                    </a:p>
                  </a:txBody>
                  <a:tcPr/>
                </a:tc>
                <a:tc>
                  <a:txBody>
                    <a:bodyPr/>
                    <a:lstStyle/>
                    <a:p>
                      <a:r>
                        <a:rPr lang="en-US" altLang="zh-CN" sz="2400" dirty="0" smtClean="0"/>
                        <a:t>Precision (%)</a:t>
                      </a:r>
                      <a:endParaRPr lang="zh-CN" altLang="en-US" sz="2400" dirty="0"/>
                    </a:p>
                  </a:txBody>
                  <a:tcPr/>
                </a:tc>
                <a:tc>
                  <a:txBody>
                    <a:bodyPr/>
                    <a:lstStyle/>
                    <a:p>
                      <a:r>
                        <a:rPr lang="en-US" altLang="zh-CN" sz="2400" dirty="0" smtClean="0"/>
                        <a:t>Recall (%)</a:t>
                      </a:r>
                      <a:endParaRPr lang="zh-CN" altLang="en-US" sz="2400" dirty="0"/>
                    </a:p>
                  </a:txBody>
                  <a:tcPr/>
                </a:tc>
                <a:tc>
                  <a:txBody>
                    <a:bodyPr/>
                    <a:lstStyle/>
                    <a:p>
                      <a:r>
                        <a:rPr lang="en-US" altLang="zh-CN" sz="2400" dirty="0" smtClean="0"/>
                        <a:t>F-score (%)</a:t>
                      </a:r>
                      <a:endParaRPr lang="zh-CN" altLang="en-US" sz="2400" dirty="0"/>
                    </a:p>
                  </a:txBody>
                  <a:tcPr/>
                </a:tc>
                <a:tc>
                  <a:txBody>
                    <a:bodyPr/>
                    <a:lstStyle/>
                    <a:p>
                      <a:r>
                        <a:rPr lang="en-US" altLang="zh-CN" sz="2400" dirty="0" smtClean="0"/>
                        <a:t>Accuracy (%)</a:t>
                      </a:r>
                      <a:endParaRPr lang="zh-CN" altLang="en-US" sz="2400" dirty="0"/>
                    </a:p>
                  </a:txBody>
                  <a:tcPr/>
                </a:tc>
              </a:tr>
              <a:tr h="447040">
                <a:tc>
                  <a:txBody>
                    <a:bodyPr/>
                    <a:lstStyle/>
                    <a:p>
                      <a:r>
                        <a:rPr lang="en-US" altLang="zh-CN" sz="2400" dirty="0" smtClean="0"/>
                        <a:t>AutoCog</a:t>
                      </a:r>
                      <a:endParaRPr lang="zh-CN" altLang="en-US" sz="2400" dirty="0"/>
                    </a:p>
                  </a:txBody>
                  <a:tcPr/>
                </a:tc>
                <a:tc>
                  <a:txBody>
                    <a:bodyPr/>
                    <a:lstStyle/>
                    <a:p>
                      <a:r>
                        <a:rPr lang="en-US" altLang="zh-CN" sz="2400" dirty="0" smtClean="0"/>
                        <a:t>92.6</a:t>
                      </a:r>
                      <a:endParaRPr lang="zh-CN" altLang="en-US" sz="2400" dirty="0"/>
                    </a:p>
                  </a:txBody>
                  <a:tcPr/>
                </a:tc>
                <a:tc>
                  <a:txBody>
                    <a:bodyPr/>
                    <a:lstStyle/>
                    <a:p>
                      <a:r>
                        <a:rPr lang="en-US" altLang="zh-CN" sz="2400" dirty="0" smtClean="0"/>
                        <a:t>92.0</a:t>
                      </a:r>
                      <a:endParaRPr lang="zh-CN" altLang="en-US" sz="2400" dirty="0"/>
                    </a:p>
                  </a:txBody>
                  <a:tcPr/>
                </a:tc>
                <a:tc>
                  <a:txBody>
                    <a:bodyPr/>
                    <a:lstStyle/>
                    <a:p>
                      <a:r>
                        <a:rPr lang="en-US" altLang="zh-CN" sz="2400" dirty="0" smtClean="0"/>
                        <a:t>92.3</a:t>
                      </a:r>
                      <a:endParaRPr lang="zh-CN" altLang="en-US" sz="2400" dirty="0"/>
                    </a:p>
                  </a:txBody>
                  <a:tcPr/>
                </a:tc>
                <a:tc>
                  <a:txBody>
                    <a:bodyPr/>
                    <a:lstStyle/>
                    <a:p>
                      <a:r>
                        <a:rPr lang="en-US" altLang="zh-CN" sz="2400" dirty="0" smtClean="0"/>
                        <a:t>93.2</a:t>
                      </a:r>
                    </a:p>
                  </a:txBody>
                  <a:tcPr/>
                </a:tc>
              </a:tr>
              <a:tr h="447040">
                <a:tc>
                  <a:txBody>
                    <a:bodyPr/>
                    <a:lstStyle/>
                    <a:p>
                      <a:r>
                        <a:rPr lang="en-US" altLang="zh-CN" sz="2400" dirty="0" smtClean="0"/>
                        <a:t>Whyper [1]</a:t>
                      </a:r>
                      <a:endParaRPr lang="zh-CN" altLang="en-US" sz="2400" dirty="0"/>
                    </a:p>
                  </a:txBody>
                  <a:tcPr/>
                </a:tc>
                <a:tc>
                  <a:txBody>
                    <a:bodyPr/>
                    <a:lstStyle/>
                    <a:p>
                      <a:r>
                        <a:rPr lang="en-US" altLang="zh-CN" sz="2400" dirty="0" smtClean="0"/>
                        <a:t>85.5</a:t>
                      </a:r>
                      <a:endParaRPr lang="zh-CN" altLang="en-US" sz="2400" dirty="0"/>
                    </a:p>
                  </a:txBody>
                  <a:tcPr/>
                </a:tc>
                <a:tc>
                  <a:txBody>
                    <a:bodyPr/>
                    <a:lstStyle/>
                    <a:p>
                      <a:r>
                        <a:rPr lang="en-US" altLang="zh-CN" sz="2400" dirty="0" smtClean="0"/>
                        <a:t>66.5</a:t>
                      </a:r>
                      <a:endParaRPr lang="zh-CN" altLang="en-US" sz="2400" dirty="0"/>
                    </a:p>
                  </a:txBody>
                  <a:tcPr/>
                </a:tc>
                <a:tc>
                  <a:txBody>
                    <a:bodyPr/>
                    <a:lstStyle/>
                    <a:p>
                      <a:r>
                        <a:rPr lang="en-US" altLang="zh-CN" sz="2400" dirty="0" smtClean="0"/>
                        <a:t>74.8</a:t>
                      </a:r>
                      <a:endParaRPr lang="zh-CN" altLang="en-US" sz="2400" dirty="0"/>
                    </a:p>
                  </a:txBody>
                  <a:tcPr/>
                </a:tc>
                <a:tc>
                  <a:txBody>
                    <a:bodyPr/>
                    <a:lstStyle/>
                    <a:p>
                      <a:r>
                        <a:rPr lang="en-US" altLang="zh-CN" sz="2400" dirty="0" smtClean="0"/>
                        <a:t>79.9</a:t>
                      </a:r>
                      <a:endParaRPr lang="zh-CN" altLang="en-US" sz="2400" dirty="0"/>
                    </a:p>
                  </a:txBody>
                  <a:tcPr/>
                </a:tc>
              </a:tr>
            </a:tbl>
          </a:graphicData>
        </a:graphic>
      </p:graphicFrame>
      <p:graphicFrame>
        <p:nvGraphicFramePr>
          <p:cNvPr id="6" name="内容占位符 4"/>
          <p:cNvGraphicFramePr>
            <a:graphicFrameLocks noChangeAspect="1"/>
          </p:cNvGraphicFramePr>
          <p:nvPr>
            <p:extLst>
              <p:ext uri="{D42A27DB-BD31-4B8C-83A1-F6EECF244321}">
                <p14:modId xmlns:p14="http://schemas.microsoft.com/office/powerpoint/2010/main" val="2260028721"/>
              </p:ext>
            </p:extLst>
          </p:nvPr>
        </p:nvGraphicFramePr>
        <p:xfrm>
          <a:off x="2667000" y="3657600"/>
          <a:ext cx="3648075" cy="763587"/>
        </p:xfrm>
        <a:graphic>
          <a:graphicData uri="http://schemas.openxmlformats.org/presentationml/2006/ole">
            <mc:AlternateContent xmlns:mc="http://schemas.openxmlformats.org/markup-compatibility/2006">
              <mc:Choice xmlns:v="urn:schemas-microsoft-com:vml" Requires="v">
                <p:oleObj spid="_x0000_s2050" name="公式" r:id="rId4" imgW="1879600" imgH="393700" progId="Equation.3">
                  <p:embed/>
                </p:oleObj>
              </mc:Choice>
              <mc:Fallback>
                <p:oleObj name="公式" r:id="rId4" imgW="1879600" imgH="393700" progId="Equation.3">
                  <p:embed/>
                  <p:pic>
                    <p:nvPicPr>
                      <p:cNvPr id="0" name=""/>
                      <p:cNvPicPr/>
                      <p:nvPr/>
                    </p:nvPicPr>
                    <p:blipFill>
                      <a:blip r:embed="rId5"/>
                      <a:stretch>
                        <a:fillRect/>
                      </a:stretch>
                    </p:blipFill>
                    <p:spPr>
                      <a:xfrm>
                        <a:off x="2667000" y="3657600"/>
                        <a:ext cx="3648075" cy="763587"/>
                      </a:xfrm>
                      <a:prstGeom prst="rect">
                        <a:avLst/>
                      </a:prstGeom>
                    </p:spPr>
                  </p:pic>
                </p:oleObj>
              </mc:Fallback>
            </mc:AlternateContent>
          </a:graphicData>
        </a:graphic>
      </p:graphicFrame>
      <p:graphicFrame>
        <p:nvGraphicFramePr>
          <p:cNvPr id="7" name="内容占位符 4"/>
          <p:cNvGraphicFramePr>
            <a:graphicFrameLocks noChangeAspect="1"/>
          </p:cNvGraphicFramePr>
          <p:nvPr>
            <p:extLst>
              <p:ext uri="{D42A27DB-BD31-4B8C-83A1-F6EECF244321}">
                <p14:modId xmlns:p14="http://schemas.microsoft.com/office/powerpoint/2010/main" val="1104903251"/>
              </p:ext>
            </p:extLst>
          </p:nvPr>
        </p:nvGraphicFramePr>
        <p:xfrm>
          <a:off x="2667000" y="4953000"/>
          <a:ext cx="3795713" cy="763588"/>
        </p:xfrm>
        <a:graphic>
          <a:graphicData uri="http://schemas.openxmlformats.org/presentationml/2006/ole">
            <mc:AlternateContent xmlns:mc="http://schemas.openxmlformats.org/markup-compatibility/2006">
              <mc:Choice xmlns:v="urn:schemas-microsoft-com:vml" Requires="v">
                <p:oleObj spid="_x0000_s2051" name="公式" r:id="rId6" imgW="1955800" imgH="393700" progId="Equation.3">
                  <p:embed/>
                </p:oleObj>
              </mc:Choice>
              <mc:Fallback>
                <p:oleObj name="公式" r:id="rId6" imgW="1955800" imgH="393700" progId="Equation.3">
                  <p:embed/>
                  <p:pic>
                    <p:nvPicPr>
                      <p:cNvPr id="0" name=""/>
                      <p:cNvPicPr/>
                      <p:nvPr/>
                    </p:nvPicPr>
                    <p:blipFill>
                      <a:blip r:embed="rId7"/>
                      <a:stretch>
                        <a:fillRect/>
                      </a:stretch>
                    </p:blipFill>
                    <p:spPr>
                      <a:xfrm>
                        <a:off x="2667000" y="4953000"/>
                        <a:ext cx="3795713" cy="763588"/>
                      </a:xfrm>
                      <a:prstGeom prst="rect">
                        <a:avLst/>
                      </a:prstGeom>
                    </p:spPr>
                  </p:pic>
                </p:oleObj>
              </mc:Fallback>
            </mc:AlternateContent>
          </a:graphicData>
        </a:graphic>
      </p:graphicFrame>
      <p:sp>
        <p:nvSpPr>
          <p:cNvPr id="8" name="文本框 7"/>
          <p:cNvSpPr txBox="1"/>
          <p:nvPr/>
        </p:nvSpPr>
        <p:spPr>
          <a:xfrm>
            <a:off x="1524000" y="6440269"/>
            <a:ext cx="6477000" cy="646331"/>
          </a:xfrm>
          <a:prstGeom prst="rect">
            <a:avLst/>
          </a:prstGeom>
          <a:noFill/>
        </p:spPr>
        <p:txBody>
          <a:bodyPr wrap="square" rtlCol="0">
            <a:spAutoFit/>
          </a:bodyPr>
          <a:lstStyle/>
          <a:p>
            <a:pPr algn="ctr"/>
            <a:r>
              <a:rPr kumimoji="1" lang="en-US" altLang="zh-CN" dirty="0" smtClean="0"/>
              <a:t>[1] Whyper</a:t>
            </a:r>
            <a:r>
              <a:rPr kumimoji="1" lang="en-US" altLang="zh-CN" dirty="0"/>
              <a:t>, Pandita et al., USENIX Security 2013</a:t>
            </a:r>
          </a:p>
          <a:p>
            <a:pPr algn="ctr"/>
            <a:endParaRPr kumimoji="1" lang="zh-CN" altLang="en-US" dirty="0"/>
          </a:p>
        </p:txBody>
      </p:sp>
    </p:spTree>
    <p:extLst>
      <p:ext uri="{BB962C8B-B14F-4D97-AF65-F5344CB8AC3E}">
        <p14:creationId xmlns:p14="http://schemas.microsoft.com/office/powerpoint/2010/main" val="43813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bg1">
                    <a:lumMod val="50000"/>
                  </a:schemeClr>
                </a:solidFill>
              </a:rPr>
              <a:t>Introduction</a:t>
            </a:r>
          </a:p>
          <a:p>
            <a:r>
              <a:rPr kumimoji="1" lang="en-US" altLang="zh-CN" dirty="0" smtClean="0"/>
              <a:t>Problem statement</a:t>
            </a:r>
          </a:p>
          <a:p>
            <a:r>
              <a:rPr kumimoji="1" lang="en-US" altLang="zh-CN" dirty="0" smtClean="0">
                <a:solidFill>
                  <a:schemeClr val="bg1">
                    <a:lumMod val="50000"/>
                  </a:schemeClr>
                </a:solidFill>
              </a:rPr>
              <a:t>Solutions</a:t>
            </a:r>
          </a:p>
          <a:p>
            <a:r>
              <a:rPr kumimoji="1" lang="en-US" altLang="zh-CN" dirty="0" smtClean="0">
                <a:solidFill>
                  <a:schemeClr val="bg1">
                    <a:lumMod val="50000"/>
                  </a:schemeClr>
                </a:solidFill>
              </a:rPr>
              <a:t>Conclusion</a:t>
            </a:r>
          </a:p>
        </p:txBody>
      </p:sp>
      <p:sp>
        <p:nvSpPr>
          <p:cNvPr id="4" name="幻灯片编号占位符 3"/>
          <p:cNvSpPr>
            <a:spLocks noGrp="1"/>
          </p:cNvSpPr>
          <p:nvPr>
            <p:ph type="sldNum" sz="quarter" idx="12"/>
          </p:nvPr>
        </p:nvSpPr>
        <p:spPr/>
        <p:txBody>
          <a:bodyPr/>
          <a:lstStyle/>
          <a:p>
            <a:fld id="{B4E3E5EF-7AA6-40DD-AA96-319B0649D502}" type="slidenum">
              <a:rPr lang="en-US" smtClean="0"/>
              <a:pPr/>
              <a:t>6</a:t>
            </a:fld>
            <a:endParaRPr lang="en-US"/>
          </a:p>
        </p:txBody>
      </p:sp>
    </p:spTree>
    <p:extLst>
      <p:ext uri="{BB962C8B-B14F-4D97-AF65-F5344CB8AC3E}">
        <p14:creationId xmlns:p14="http://schemas.microsoft.com/office/powerpoint/2010/main" val="1907589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Architecture</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7</a:t>
            </a:fld>
            <a:endParaRPr lang="en-US"/>
          </a:p>
        </p:txBody>
      </p:sp>
      <p:pic>
        <p:nvPicPr>
          <p:cNvPr id="6" name="图片 5" descr="proposal_overvi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447800"/>
            <a:ext cx="4406900" cy="4851400"/>
          </a:xfrm>
          <a:prstGeom prst="rect">
            <a:avLst/>
          </a:prstGeom>
        </p:spPr>
      </p:pic>
    </p:spTree>
    <p:extLst>
      <p:ext uri="{BB962C8B-B14F-4D97-AF65-F5344CB8AC3E}">
        <p14:creationId xmlns:p14="http://schemas.microsoft.com/office/powerpoint/2010/main" val="3706231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bg1">
                    <a:lumMod val="50000"/>
                  </a:schemeClr>
                </a:solidFill>
              </a:rPr>
              <a:t>Introduction</a:t>
            </a:r>
          </a:p>
          <a:p>
            <a:r>
              <a:rPr kumimoji="1" lang="en-US" altLang="zh-CN" dirty="0" smtClean="0">
                <a:solidFill>
                  <a:schemeClr val="bg1">
                    <a:lumMod val="50000"/>
                  </a:schemeClr>
                </a:solidFill>
              </a:rPr>
              <a:t>Problem statement</a:t>
            </a:r>
          </a:p>
          <a:p>
            <a:r>
              <a:rPr kumimoji="1" lang="en-US" altLang="zh-CN" dirty="0" smtClean="0"/>
              <a:t>Solutions</a:t>
            </a:r>
          </a:p>
          <a:p>
            <a:r>
              <a:rPr kumimoji="1" lang="en-US" altLang="zh-CN" dirty="0" smtClean="0">
                <a:solidFill>
                  <a:schemeClr val="bg1">
                    <a:lumMod val="50000"/>
                  </a:schemeClr>
                </a:solidFill>
              </a:rPr>
              <a:t>Conclusion</a:t>
            </a:r>
          </a:p>
        </p:txBody>
      </p:sp>
      <p:sp>
        <p:nvSpPr>
          <p:cNvPr id="4" name="幻灯片编号占位符 3"/>
          <p:cNvSpPr>
            <a:spLocks noGrp="1"/>
          </p:cNvSpPr>
          <p:nvPr>
            <p:ph type="sldNum" sz="quarter" idx="12"/>
          </p:nvPr>
        </p:nvSpPr>
        <p:spPr/>
        <p:txBody>
          <a:bodyPr/>
          <a:lstStyle/>
          <a:p>
            <a:fld id="{B4E3E5EF-7AA6-40DD-AA96-319B0649D502}" type="slidenum">
              <a:rPr lang="en-US" smtClean="0"/>
              <a:pPr/>
              <a:t>8</a:t>
            </a:fld>
            <a:endParaRPr lang="en-US"/>
          </a:p>
        </p:txBody>
      </p:sp>
    </p:spTree>
    <p:extLst>
      <p:ext uri="{BB962C8B-B14F-4D97-AF65-F5344CB8AC3E}">
        <p14:creationId xmlns:p14="http://schemas.microsoft.com/office/powerpoint/2010/main" val="347173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4E3E5EF-7AA6-40DD-AA96-319B0649D502}" type="slidenum">
              <a:rPr lang="en-US" smtClean="0"/>
              <a:pPr/>
              <a:t>9</a:t>
            </a:fld>
            <a:endParaRPr lang="en-US"/>
          </a:p>
        </p:txBody>
      </p:sp>
      <p:sp>
        <p:nvSpPr>
          <p:cNvPr id="6" name="文本框 5"/>
          <p:cNvSpPr txBox="1"/>
          <p:nvPr/>
        </p:nvSpPr>
        <p:spPr>
          <a:xfrm>
            <a:off x="1248446" y="3124200"/>
            <a:ext cx="6771330" cy="615553"/>
          </a:xfrm>
          <a:prstGeom prst="rect">
            <a:avLst/>
          </a:prstGeom>
          <a:noFill/>
        </p:spPr>
        <p:txBody>
          <a:bodyPr wrap="none" rtlCol="0">
            <a:spAutoFit/>
          </a:bodyPr>
          <a:lstStyle/>
          <a:p>
            <a:pPr algn="ctr"/>
            <a:r>
              <a:rPr kumimoji="1" lang="en-US" altLang="zh-CN" sz="3400" dirty="0" smtClean="0"/>
              <a:t>Risk management in mobile payment </a:t>
            </a:r>
            <a:endParaRPr kumimoji="1" lang="zh-CN" altLang="en-US" sz="3400" dirty="0"/>
          </a:p>
        </p:txBody>
      </p:sp>
    </p:spTree>
    <p:extLst>
      <p:ext uri="{BB962C8B-B14F-4D97-AF65-F5344CB8AC3E}">
        <p14:creationId xmlns:p14="http://schemas.microsoft.com/office/powerpoint/2010/main" val="273599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14149</TotalTime>
  <Words>3311</Words>
  <Application>Microsoft Office PowerPoint</Application>
  <PresentationFormat>On-screen Show (4:3)</PresentationFormat>
  <Paragraphs>591</Paragraphs>
  <Slides>55</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公式</vt:lpstr>
      <vt:lpstr>Towards the privacy leakage and user fraud detection of Android applications</vt:lpstr>
      <vt:lpstr>Outline</vt:lpstr>
      <vt:lpstr>Android OS Dominance</vt:lpstr>
      <vt:lpstr>Android Malware/Spyware</vt:lpstr>
      <vt:lpstr>Source of Android  Security Risks</vt:lpstr>
      <vt:lpstr>Outline</vt:lpstr>
      <vt:lpstr>Architecture</vt:lpstr>
      <vt:lpstr>Outline</vt:lpstr>
      <vt:lpstr>PowerPoint Presentation</vt:lpstr>
      <vt:lpstr>Motivations</vt:lpstr>
      <vt:lpstr>Goal</vt:lpstr>
      <vt:lpstr>Goal</vt:lpstr>
      <vt:lpstr>Challenges </vt:lpstr>
      <vt:lpstr>Challenges </vt:lpstr>
      <vt:lpstr>Challenges </vt:lpstr>
      <vt:lpstr>Challenges </vt:lpstr>
      <vt:lpstr>Challenges </vt:lpstr>
      <vt:lpstr>Challenges </vt:lpstr>
      <vt:lpstr>Data preprocess</vt:lpstr>
      <vt:lpstr>Training set construction</vt:lpstr>
      <vt:lpstr>ML algorithm selection</vt:lpstr>
      <vt:lpstr>Semi-supervised  online learning</vt:lpstr>
      <vt:lpstr>Preliminary Evaluation</vt:lpstr>
      <vt:lpstr>Accuracy</vt:lpstr>
      <vt:lpstr>Robustness</vt:lpstr>
      <vt:lpstr>PowerPoint Presentation</vt:lpstr>
      <vt:lpstr>Motivation</vt:lpstr>
      <vt:lpstr>Motivation</vt:lpstr>
      <vt:lpstr>Problems</vt:lpstr>
      <vt:lpstr>Challenges</vt:lpstr>
      <vt:lpstr>DyDroid</vt:lpstr>
      <vt:lpstr>DCL recognition/interception</vt:lpstr>
      <vt:lpstr>Measurement summary</vt:lpstr>
      <vt:lpstr>Source identification</vt:lpstr>
      <vt:lpstr>Obfuscation</vt:lpstr>
      <vt:lpstr>Unknown malware variant detection</vt:lpstr>
      <vt:lpstr>Vulnerabilities ??</vt:lpstr>
      <vt:lpstr>Privacy tracking</vt:lpstr>
      <vt:lpstr>Publication List</vt:lpstr>
      <vt:lpstr>Publication List</vt:lpstr>
      <vt:lpstr>PowerPoint Presentation</vt:lpstr>
      <vt:lpstr>Android Security Risks</vt:lpstr>
      <vt:lpstr>PowerPoint Presentation</vt:lpstr>
      <vt:lpstr>Motivations</vt:lpstr>
      <vt:lpstr>Challenges &amp; Contributions</vt:lpstr>
      <vt:lpstr>System Overview</vt:lpstr>
      <vt:lpstr>System Overview</vt:lpstr>
      <vt:lpstr>System Overview</vt:lpstr>
      <vt:lpstr>Ontology modeling</vt:lpstr>
      <vt:lpstr>Description Semantics Model (Contribution 1)</vt:lpstr>
      <vt:lpstr>Description-to-Permission  Relatedness (DPR) Model (Contribution 2)</vt:lpstr>
      <vt:lpstr>Samples in DPR Model</vt:lpstr>
      <vt:lpstr>Learning Algorithm for DPR</vt:lpstr>
      <vt:lpstr>Learning Algorithm for DPR(cont’d)</vt:lpstr>
      <vt:lpstr>Accuracy Comparison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AppsPlayground: Automatic Security Analysis of Android Applications</dc:title>
  <dc:creator>vaibhav</dc:creator>
  <cp:lastModifiedBy>Yan Chen</cp:lastModifiedBy>
  <cp:revision>399</cp:revision>
  <dcterms:created xsi:type="dcterms:W3CDTF">2013-02-06T16:22:28Z</dcterms:created>
  <dcterms:modified xsi:type="dcterms:W3CDTF">2016-03-16T15:30:05Z</dcterms:modified>
</cp:coreProperties>
</file>