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</p:sldMasterIdLst>
  <p:notesMasterIdLst>
    <p:notesMasterId r:id="rId20"/>
  </p:notesMasterIdLst>
  <p:handoutMasterIdLst>
    <p:handoutMasterId r:id="rId21"/>
  </p:handoutMasterIdLst>
  <p:sldIdLst>
    <p:sldId id="677" r:id="rId4"/>
    <p:sldId id="678" r:id="rId5"/>
    <p:sldId id="666" r:id="rId6"/>
    <p:sldId id="675" r:id="rId7"/>
    <p:sldId id="661" r:id="rId8"/>
    <p:sldId id="667" r:id="rId9"/>
    <p:sldId id="668" r:id="rId10"/>
    <p:sldId id="679" r:id="rId11"/>
    <p:sldId id="669" r:id="rId12"/>
    <p:sldId id="670" r:id="rId13"/>
    <p:sldId id="673" r:id="rId14"/>
    <p:sldId id="663" r:id="rId15"/>
    <p:sldId id="671" r:id="rId16"/>
    <p:sldId id="672" r:id="rId17"/>
    <p:sldId id="676" r:id="rId18"/>
    <p:sldId id="674" r:id="rId1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78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1F"/>
    <a:srgbClr val="214FCF"/>
    <a:srgbClr val="9BDBFF"/>
    <a:srgbClr val="F19027"/>
    <a:srgbClr val="004266"/>
    <a:srgbClr val="0081D0"/>
    <a:srgbClr val="83D1F5"/>
    <a:srgbClr val="5DC9EE"/>
    <a:srgbClr val="204970"/>
    <a:srgbClr val="00B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370" autoAdjust="0"/>
  </p:normalViewPr>
  <p:slideViewPr>
    <p:cSldViewPr>
      <p:cViewPr varScale="1">
        <p:scale>
          <a:sx n="71" d="100"/>
          <a:sy n="71" d="100"/>
        </p:scale>
        <p:origin x="1164" y="44"/>
      </p:cViewPr>
      <p:guideLst>
        <p:guide orient="horz" pos="732"/>
        <p:guide orient="horz" pos="3078"/>
        <p:guide pos="5568"/>
        <p:guide pos="192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6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and Problem Statement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555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</a:t>
            </a:r>
            <a:r>
              <a:rPr lang="en-US" altLang="zh-CN" sz="2800" dirty="0" smtClean="0"/>
              <a:t>Design – Aggregation Framework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9630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b="1" dirty="0" smtClean="0">
                <a:ea typeface="宋体" charset="-122"/>
                <a:sym typeface="Wingdings" panose="05000000000000000000" pitchFamily="2" charset="2"/>
              </a:rPr>
              <a:t>Problem statement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b="1" dirty="0" smtClean="0">
                <a:ea typeface="宋体" charset="-122"/>
                <a:sym typeface="Wingdings" panose="05000000000000000000" pitchFamily="2" charset="2"/>
              </a:rPr>
              <a:t>Solution comparison (forward, backward, bi-directional)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b="1" dirty="0" smtClean="0">
                <a:ea typeface="宋体" charset="-122"/>
                <a:sym typeface="Wingdings" panose="05000000000000000000" pitchFamily="2" charset="2"/>
              </a:rPr>
              <a:t>Rules </a:t>
            </a: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are used to propagate labels from one subject/object to another, in other words, the context information.</a:t>
            </a: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For example,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000" dirty="0">
              <a:ea typeface="宋体" charset="-122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16679-94F0-4E0A-B693-5AA9ED4B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43100"/>
            <a:ext cx="4028613" cy="30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Design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b="1" dirty="0" smtClean="0">
                <a:ea typeface="宋体" charset="-122"/>
                <a:sym typeface="Wingdings" panose="05000000000000000000" pitchFamily="2" charset="2"/>
              </a:rPr>
              <a:t>Policies (clearly define it)</a:t>
            </a:r>
            <a:endParaRPr lang="en-US" altLang="zh-CN" sz="2000" dirty="0">
              <a:ea typeface="宋体" charset="-122"/>
              <a:sym typeface="Wingdings" panose="05000000000000000000" pitchFamily="2" charset="2"/>
            </a:endParaRP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Four Main Components: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1. Execute codes/scripts from attacker(or insider attack)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2. Suspicious Behaviors: The target of the attack;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3. Network Connections: To communicate with attacker and steal data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4.Other features: For example, unrealized by users.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 smtClean="0">
                <a:ea typeface="宋体" charset="-122"/>
                <a:sym typeface="Wingdings" panose="05000000000000000000" pitchFamily="2" charset="2"/>
              </a:rPr>
              <a:t>Fast Policy Matching</a:t>
            </a:r>
            <a:endParaRPr lang="en-US" altLang="zh-CN" sz="2000" dirty="0">
              <a:ea typeface="宋体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553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Details and Implementation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Problem 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1: semantic behavior detection</a:t>
            </a: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633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Details and Implementation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Problem 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2 : Customized labels/rules/polices.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The framework is designed to be customizable to cover more attacks and adjust to different situation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Labels(Identifier, Confidence Score, Type, Description):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PT2,1,PHF,Access sensitive information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FT5,1,Data,The file contains sensitive information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Rules(Subject, Event, Object/Subject, Direction):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PT2,2,FT5,R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Policies:</a:t>
            </a:r>
          </a:p>
        </p:txBody>
      </p:sp>
    </p:spTree>
    <p:extLst>
      <p:ext uri="{BB962C8B-B14F-4D97-AF65-F5344CB8AC3E}">
        <p14:creationId xmlns:p14="http://schemas.microsoft.com/office/powerpoint/2010/main" val="328648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Details and Implementation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Problem 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3 : Attack Reconstruction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We’ve designed a label-based attack graph reconstruction approach.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If process A is found to be suspicious, our approach would show the source path of the labels in A.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Advantages: 1.Don’t use additional memory;</a:t>
            </a:r>
          </a:p>
          <a:p>
            <a:pPr marL="360000">
              <a:lnSpc>
                <a:spcPct val="150000"/>
              </a:lnSpc>
              <a:buClr>
                <a:schemeClr val="tx1"/>
              </a:buClr>
              <a:buSzPct val="65000"/>
            </a:pPr>
            <a:r>
              <a:rPr lang="en-US" altLang="zh-CN" sz="2200" dirty="0">
                <a:ea typeface="宋体" charset="-122"/>
              </a:rPr>
              <a:t>		       2.Fast;</a:t>
            </a:r>
          </a:p>
          <a:p>
            <a:pPr marL="360000">
              <a:lnSpc>
                <a:spcPct val="150000"/>
              </a:lnSpc>
              <a:buClr>
                <a:schemeClr val="tx1"/>
              </a:buClr>
              <a:buSzPct val="65000"/>
            </a:pPr>
            <a:r>
              <a:rPr lang="en-US" altLang="zh-CN" sz="2200" dirty="0">
                <a:ea typeface="宋体" charset="-122"/>
              </a:rPr>
              <a:t>		       3.Accurate in most scenarios.</a:t>
            </a:r>
          </a:p>
        </p:txBody>
      </p:sp>
    </p:spTree>
    <p:extLst>
      <p:ext uri="{BB962C8B-B14F-4D97-AF65-F5344CB8AC3E}">
        <p14:creationId xmlns:p14="http://schemas.microsoft.com/office/powerpoint/2010/main" val="114913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Details and Implementation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Problem 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4 : Data Storage in Memory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Instead of a graph, we prefer a process tree with a file list. 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221F1F"/>
                </a:solidFill>
                <a:ea typeface="宋体" charset="-122"/>
              </a:rPr>
              <a:t>Process Tree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221F1F"/>
                </a:solidFill>
                <a:ea typeface="宋体" charset="-122"/>
              </a:rPr>
              <a:t>Each node is a process with its creation information and labels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221F1F"/>
                </a:solidFill>
                <a:ea typeface="宋体" charset="-122"/>
              </a:rPr>
              <a:t>Nodes are connected by creation relationships.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221F1F"/>
                </a:solidFill>
                <a:ea typeface="宋体" charset="-122"/>
              </a:rPr>
              <a:t>File List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221F1F"/>
                </a:solidFill>
                <a:ea typeface="宋体" charset="-122"/>
              </a:rPr>
              <a:t>Each element is a file with its attributes and labels</a:t>
            </a:r>
            <a:endParaRPr lang="en-US" altLang="zh-CN" sz="2400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solidFill>
                  <a:srgbClr val="FF0000"/>
                </a:solidFill>
                <a:ea typeface="宋体" charset="-122"/>
              </a:rPr>
              <a:t>We don’t store events in memory, but status.</a:t>
            </a:r>
          </a:p>
        </p:txBody>
      </p:sp>
    </p:spTree>
    <p:extLst>
      <p:ext uri="{BB962C8B-B14F-4D97-AF65-F5344CB8AC3E}">
        <p14:creationId xmlns:p14="http://schemas.microsoft.com/office/powerpoint/2010/main" val="323502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Challenges &amp; Solutions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Challenge 5: Cross-machine Detection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TODO</a:t>
            </a:r>
          </a:p>
        </p:txBody>
      </p:sp>
    </p:spTree>
    <p:extLst>
      <p:ext uri="{BB962C8B-B14F-4D97-AF65-F5344CB8AC3E}">
        <p14:creationId xmlns:p14="http://schemas.microsoft.com/office/powerpoint/2010/main" val="300101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5" y="647700"/>
            <a:ext cx="9066653" cy="465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Idea</a:t>
            </a:r>
            <a:endParaRPr lang="zh-CN" altLang="en-US"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433111" y="2231019"/>
            <a:ext cx="601447" cy="885737"/>
            <a:chOff x="3240583" y="2761948"/>
            <a:chExt cx="668274" cy="984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68274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80" b="1" dirty="0"/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57967" y="2403432"/>
            <a:ext cx="739305" cy="717915"/>
            <a:chOff x="313273" y="2953517"/>
            <a:chExt cx="821450" cy="7976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21450" cy="287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80" b="1" dirty="0"/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8627" y="2802602"/>
            <a:ext cx="484857" cy="461542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89553" y="2994507"/>
            <a:ext cx="105189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20" dirty="0"/>
              <a:t>Malicious</a:t>
            </a:r>
          </a:p>
          <a:p>
            <a:pPr algn="ctr"/>
            <a:r>
              <a:rPr lang="en-US" sz="1620" dirty="0"/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609627" y="2966911"/>
            <a:ext cx="678174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5" y="2203001"/>
            <a:ext cx="370916" cy="37091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551651" y="2966910"/>
            <a:ext cx="570290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602002" y="3067375"/>
            <a:ext cx="92365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Exploit</a:t>
            </a:r>
          </a:p>
          <a:p>
            <a:r>
              <a:rPr lang="en-US" sz="1620" dirty="0"/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821463" y="2671599"/>
            <a:ext cx="354659" cy="56618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551651" y="2269416"/>
            <a:ext cx="1736150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3" y="2153858"/>
            <a:ext cx="364127" cy="2501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88739" y="2248433"/>
            <a:ext cx="9813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352547" y="2078240"/>
            <a:ext cx="380850" cy="608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88390" y="2158382"/>
            <a:ext cx="12041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Exploit</a:t>
            </a:r>
          </a:p>
          <a:p>
            <a:r>
              <a:rPr lang="en-US" sz="1500" dirty="0"/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12687" y="2460920"/>
            <a:ext cx="1002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29401" y="3047761"/>
            <a:ext cx="97494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59757" y="2298182"/>
            <a:ext cx="1245669" cy="301895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367632" y="2230081"/>
            <a:ext cx="1103549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53660" y="2659913"/>
            <a:ext cx="1234007" cy="376213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67" y="1956696"/>
            <a:ext cx="590655" cy="6152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67" y="2728493"/>
            <a:ext cx="590655" cy="6152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34" y="1959138"/>
            <a:ext cx="381413" cy="53339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530519" y="2084864"/>
            <a:ext cx="386047" cy="32427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606996" y="2606243"/>
            <a:ext cx="103746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Malware </a:t>
            </a:r>
          </a:p>
          <a:p>
            <a:r>
              <a:rPr lang="en-US" sz="1260" dirty="0"/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7945" y="2436757"/>
            <a:ext cx="361457" cy="365108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731520" y="1206490"/>
            <a:ext cx="7806158" cy="548640"/>
            <a:chOff x="304800" y="342900"/>
            <a:chExt cx="8509377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0869" tIns="24695" rIns="30869" bIns="24695" anchor="ctr"/>
            <a:lstStyle/>
            <a:p>
              <a:pPr algn="ctr">
                <a:buClr>
                  <a:srgbClr val="80A5CF"/>
                </a:buClr>
              </a:pPr>
              <a:r>
                <a:rPr lang="en-US" sz="162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0869" tIns="24695" rIns="30869" bIns="24695" anchor="ctr"/>
            <a:lstStyle/>
            <a:p>
              <a:pPr algn="ctr">
                <a:buClr>
                  <a:srgbClr val="80A5CF"/>
                </a:buClr>
              </a:pPr>
              <a:r>
                <a:rPr lang="en-US" sz="162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0869" tIns="24695" rIns="30869" bIns="24695" anchor="ctr"/>
            <a:lstStyle/>
            <a:p>
              <a:pPr algn="ctr">
                <a:buClr>
                  <a:srgbClr val="80A5CF"/>
                </a:buClr>
              </a:pPr>
              <a:r>
                <a:rPr lang="en-US" sz="162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260977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0869" tIns="24695" rIns="30869" bIns="24695" anchor="ctr"/>
            <a:lstStyle/>
            <a:p>
              <a:pPr algn="ctr">
                <a:buClr>
                  <a:srgbClr val="80A5CF"/>
                </a:buClr>
              </a:pPr>
              <a:r>
                <a:rPr lang="en-US" sz="162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02" y="1974114"/>
            <a:ext cx="370916" cy="370916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02" y="2728494"/>
            <a:ext cx="370916" cy="37091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491719" y="2188931"/>
            <a:ext cx="116249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19222" y="1974113"/>
            <a:ext cx="15753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8" y="2797073"/>
            <a:ext cx="371186" cy="455321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7814082" y="2797073"/>
            <a:ext cx="437927" cy="41148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1148" rIns="0" bIns="4114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2960"/>
              <a:r>
                <a:rPr lang="en-US" sz="450" b="1" spc="-270" dirty="0">
                  <a:solidFill>
                    <a:srgbClr val="800000"/>
                  </a:solidFill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7800" y="2392339"/>
            <a:ext cx="378881" cy="4299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901" y="2623320"/>
            <a:ext cx="378881" cy="4299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7869" y="2422969"/>
            <a:ext cx="378881" cy="429905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615558" y="4603176"/>
            <a:ext cx="7754021" cy="463784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2160" dirty="0"/>
              <a:t>Design a detection mechanism that targets </a:t>
            </a:r>
            <a:r>
              <a:rPr lang="en-US" sz="2160" b="1" dirty="0"/>
              <a:t>at the post-compromise steps </a:t>
            </a:r>
            <a:r>
              <a:rPr lang="en-US" sz="2160" dirty="0"/>
              <a:t>in the APT life-cycle.</a:t>
            </a:r>
          </a:p>
          <a:p>
            <a:endParaRPr lang="en-US" sz="216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96795" y="2436756"/>
            <a:ext cx="378881" cy="429905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246419" y="3746767"/>
            <a:ext cx="2588722" cy="840133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0869" tIns="24695" rIns="30869" bIns="24695" anchor="ctr"/>
          <a:lstStyle/>
          <a:p>
            <a:pPr algn="ctr">
              <a:buClr>
                <a:srgbClr val="80A5CF"/>
              </a:buClr>
            </a:pPr>
            <a:r>
              <a:rPr lang="en-US" altLang="zh-CN" sz="1800" b="1" dirty="0">
                <a:latin typeface="Arial"/>
                <a:cs typeface="Arial" pitchFamily="34" charset="0"/>
              </a:rPr>
              <a:t>Low-level </a:t>
            </a:r>
            <a:r>
              <a:rPr lang="en-US" sz="1800" b="1" dirty="0"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510956" y="2524998"/>
            <a:ext cx="6010102" cy="551114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rgbClr val="0070C0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545932" y="1368648"/>
            <a:ext cx="461240" cy="4192184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220751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Basic Idea </a:t>
            </a:r>
            <a:endParaRPr lang="en-US" sz="2800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CA22C9A-EDE4-4874-AED7-C36E68462092}"/>
              </a:ext>
            </a:extLst>
          </p:cNvPr>
          <p:cNvSpPr/>
          <p:nvPr/>
        </p:nvSpPr>
        <p:spPr>
          <a:xfrm>
            <a:off x="147637" y="1409700"/>
            <a:ext cx="441960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One process is injected.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One process accesses sensitive files.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One process loads an uncertificated image.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An image file is downloaded.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7F1A6-9B68-44CF-A3DE-7DF83267CBB9}"/>
              </a:ext>
            </a:extLst>
          </p:cNvPr>
          <p:cNvSpPr txBox="1"/>
          <p:nvPr/>
        </p:nvSpPr>
        <p:spPr>
          <a:xfrm>
            <a:off x="212643" y="723900"/>
            <a:ext cx="6355458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Context-based detection has better effect:</a:t>
            </a:r>
            <a:endParaRPr lang="zh-CN" altLang="en-US" sz="2400" dirty="0">
              <a:solidFill>
                <a:srgbClr val="0000FF"/>
              </a:solidFill>
              <a:ea typeface="宋体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8B972-6135-45FE-BB64-CC833F4B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27" y="1267727"/>
            <a:ext cx="4587387" cy="37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Overview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5B681-396C-479F-AD7D-AB52FFCD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700"/>
            <a:ext cx="9144000" cy="2155517"/>
          </a:xfrm>
          <a:prstGeom prst="rect">
            <a:avLst/>
          </a:prstGeom>
        </p:spPr>
      </p:pic>
      <p:sp>
        <p:nvSpPr>
          <p:cNvPr id="5" name="Rectangle 49">
            <a:extLst>
              <a:ext uri="{FF2B5EF4-FFF2-40B4-BE49-F238E27FC236}">
                <a16:creationId xmlns:a16="http://schemas.microsoft.com/office/drawing/2014/main" id="{36921454-B993-4CA6-B7AF-595E0A801EF9}"/>
              </a:ext>
            </a:extLst>
          </p:cNvPr>
          <p:cNvSpPr/>
          <p:nvPr/>
        </p:nvSpPr>
        <p:spPr>
          <a:xfrm>
            <a:off x="180975" y="647700"/>
            <a:ext cx="835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Detect attacks by process behaviors and context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information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AGGREGATION</a:t>
            </a:r>
            <a:endParaRPr lang="en-US" altLang="zh-CN" sz="2400" dirty="0">
              <a:solidFill>
                <a:srgbClr val="0000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505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Basic Idea 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36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Detect attacks by suspicious indicators and process context information: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</a:rPr>
              <a:t>Suspicious behaviors with high-level semantics</a:t>
            </a:r>
            <a:endParaRPr lang="en-US" altLang="zh-CN" sz="1800" dirty="0"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Context Information: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Process Features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Code Source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197357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Main Idea 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A Context-Based Semantic-Aware Attack Detection and Reconstruction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System</a:t>
            </a: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Atomic suspicious indicators  (ASI)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Aggregation </a:t>
            </a:r>
            <a:r>
              <a:rPr lang="en-US" altLang="zh-CN" sz="2200" dirty="0" smtClean="0">
                <a:ea typeface="宋体" charset="-122"/>
                <a:sym typeface="Wingdings" panose="05000000000000000000" pitchFamily="2" charset="2"/>
              </a:rPr>
              <a:t>Framework</a:t>
            </a: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200" dirty="0">
                <a:ea typeface="宋体" charset="-122"/>
                <a:sym typeface="Wingdings" panose="05000000000000000000" pitchFamily="2" charset="2"/>
              </a:rPr>
              <a:t>Detection Policies</a:t>
            </a: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200" dirty="0">
              <a:ea typeface="宋体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409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</a:t>
            </a:r>
            <a:r>
              <a:rPr lang="en-US" altLang="zh-CN" sz="2800" dirty="0" smtClean="0"/>
              <a:t>Design -- ASI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180975" y="647700"/>
            <a:ext cx="8353425" cy="437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b="1" dirty="0">
                <a:ea typeface="宋体" charset="-122"/>
                <a:sym typeface="Wingdings" panose="05000000000000000000" pitchFamily="2" charset="2"/>
              </a:rPr>
              <a:t>ASIs</a:t>
            </a: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 are used to represent the current status (its own and context information) of one process and one file, including:</a:t>
            </a:r>
          </a:p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Process ASIs: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Behaviors: Screengrab, Keylogger and Execute sensitive commands, etc. ;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Features: Have Visible Windows, Have Human Interactions, its ancestor process has network connections etc. 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Code source: Injected and Load a downloaded image, etc.;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Data flow: Access Data from Network, etc. </a:t>
            </a:r>
          </a:p>
        </p:txBody>
      </p:sp>
    </p:spTree>
    <p:extLst>
      <p:ext uri="{BB962C8B-B14F-4D97-AF65-F5344CB8AC3E}">
        <p14:creationId xmlns:p14="http://schemas.microsoft.com/office/powerpoint/2010/main" val="44920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ASI Design and Selection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18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800" dirty="0"/>
              <a:t>System Design</a:t>
            </a:r>
            <a:endParaRPr lang="en-US" sz="2800" dirty="0"/>
          </a:p>
        </p:txBody>
      </p:sp>
      <p:sp>
        <p:nvSpPr>
          <p:cNvPr id="39" name="Rectangle 49"/>
          <p:cNvSpPr/>
          <p:nvPr/>
        </p:nvSpPr>
        <p:spPr>
          <a:xfrm>
            <a:off x="304800" y="2095500"/>
            <a:ext cx="835342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File ASIs: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Data flow: Access Data from Network and Contains Sensitive Information, etc. </a:t>
            </a:r>
          </a:p>
          <a:p>
            <a:pPr marL="1371600" lvl="2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Features: Uncertificated and Contains Macros, etc.</a:t>
            </a:r>
          </a:p>
        </p:txBody>
      </p:sp>
    </p:spTree>
    <p:extLst>
      <p:ext uri="{BB962C8B-B14F-4D97-AF65-F5344CB8AC3E}">
        <p14:creationId xmlns:p14="http://schemas.microsoft.com/office/powerpoint/2010/main" val="3200380583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30964</TotalTime>
  <Words>563</Words>
  <Application>Microsoft Office PowerPoint</Application>
  <PresentationFormat>On-screen Show (16:10)</PresentationFormat>
  <Paragraphs>116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宋体</vt:lpstr>
      <vt:lpstr>Arial</vt:lpstr>
      <vt:lpstr>Corbel</vt:lpstr>
      <vt:lpstr>Tahoma</vt:lpstr>
      <vt:lpstr>Wingdings</vt:lpstr>
      <vt:lpstr>MARPLE_16x10_DefaultTemplate_2016-06-25</vt:lpstr>
      <vt:lpstr>5_10 September 2009</vt:lpstr>
      <vt:lpstr>1_Edge</vt:lpstr>
      <vt:lpstr>Motivation and Problem Statement</vt:lpstr>
      <vt:lpstr>Key Idea</vt:lpstr>
      <vt:lpstr>Basic Idea </vt:lpstr>
      <vt:lpstr>System Overview</vt:lpstr>
      <vt:lpstr>Basic Idea </vt:lpstr>
      <vt:lpstr>Main Idea </vt:lpstr>
      <vt:lpstr>System Design -- ASI</vt:lpstr>
      <vt:lpstr>ASI Design and Selection</vt:lpstr>
      <vt:lpstr>System Design</vt:lpstr>
      <vt:lpstr>System Design – Aggregation Framework</vt:lpstr>
      <vt:lpstr>System Design</vt:lpstr>
      <vt:lpstr>System Details and Implementation</vt:lpstr>
      <vt:lpstr>System Details and Implementation</vt:lpstr>
      <vt:lpstr>System Details and Implementation</vt:lpstr>
      <vt:lpstr>System Details and Implementation</vt:lpstr>
      <vt:lpstr>Challenges &amp; Solutions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Vivian Chen</cp:lastModifiedBy>
  <cp:revision>1042</cp:revision>
  <cp:lastPrinted>2013-08-09T18:03:10Z</cp:lastPrinted>
  <dcterms:created xsi:type="dcterms:W3CDTF">2015-06-27T04:44:53Z</dcterms:created>
  <dcterms:modified xsi:type="dcterms:W3CDTF">2018-11-30T15:33:40Z</dcterms:modified>
</cp:coreProperties>
</file>