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57" r:id="rId2"/>
    <p:sldId id="399" r:id="rId3"/>
    <p:sldId id="330" r:id="rId4"/>
    <p:sldId id="427" r:id="rId5"/>
    <p:sldId id="390" r:id="rId6"/>
    <p:sldId id="444" r:id="rId7"/>
    <p:sldId id="428" r:id="rId8"/>
    <p:sldId id="391" r:id="rId9"/>
    <p:sldId id="429" r:id="rId10"/>
    <p:sldId id="430" r:id="rId11"/>
    <p:sldId id="343" r:id="rId12"/>
    <p:sldId id="431" r:id="rId13"/>
    <p:sldId id="445" r:id="rId14"/>
    <p:sldId id="432" r:id="rId15"/>
    <p:sldId id="433" r:id="rId16"/>
    <p:sldId id="448" r:id="rId17"/>
    <p:sldId id="447" r:id="rId18"/>
    <p:sldId id="449" r:id="rId19"/>
    <p:sldId id="434" r:id="rId20"/>
    <p:sldId id="450" r:id="rId21"/>
    <p:sldId id="441" r:id="rId22"/>
    <p:sldId id="435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39" r:id="rId31"/>
    <p:sldId id="440" r:id="rId32"/>
    <p:sldId id="44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新魏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00"/>
    <a:srgbClr val="66FF66"/>
    <a:srgbClr val="66FF33"/>
    <a:srgbClr val="CC66FF"/>
    <a:srgbClr val="FFFF99"/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0761" autoAdjust="0"/>
  </p:normalViewPr>
  <p:slideViewPr>
    <p:cSldViewPr>
      <p:cViewPr varScale="1">
        <p:scale>
          <a:sx n="61" d="100"/>
          <a:sy n="61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371B-3989-4CCF-BA9E-D16ACF889C5B}" type="datetimeFigureOut">
              <a:rPr lang="zh-CN" altLang="en-US" smtClean="0"/>
              <a:pPr/>
              <a:t>2012/6/16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1C44-C289-48CA-89B5-777AB239B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247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B5ABACF-F8DB-44E8-84E6-7F45AFCF13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846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In summary, compared with NCT, NCE utilizes the following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three parts to reduce storage overhead.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93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complexity in the average case, since binary search can be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proceeded to find the matching key in the node’s transitions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which have been sorted.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Similarly, a longest prefix matching in ENPT-STA needs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93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NCE can gains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speedup for longest name prefix lookup.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93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NCE can gains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speedup for longest name prefix lookup.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93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We proposed an effective Name Components Encoding approach named NCE to reduce memory overhead and accelerate lookup speed for longest name prefix lookup in NDN.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technique involves a Code Allocation Mechanism and an evolutionary State Transition Arrays.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Code Allocation Mechanism reuses the codes as much as possible.</a:t>
            </a:r>
          </a:p>
          <a:p>
            <a:r>
              <a:rPr lang="en-US" altLang="zh-CN" sz="1200" dirty="0" smtClean="0"/>
              <a:t>The evolutionary State Transition Arrays for  Encoded Name Prefix </a:t>
            </a:r>
            <a:r>
              <a:rPr lang="en-US" altLang="zh-CN" sz="1200" dirty="0" err="1" smtClean="0"/>
              <a:t>Trie</a:t>
            </a:r>
            <a:r>
              <a:rPr lang="en-US" altLang="zh-CN" sz="1200" dirty="0" smtClean="0"/>
              <a:t> and Component Character </a:t>
            </a:r>
            <a:r>
              <a:rPr lang="en-US" altLang="zh-CN" sz="1200" dirty="0" err="1" smtClean="0"/>
              <a:t>Trie</a:t>
            </a:r>
            <a:r>
              <a:rPr lang="en-US" altLang="zh-CN" sz="1200" dirty="0" smtClean="0"/>
              <a:t> reduces the memory cost further while accelerating lookup speed.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Both theoretical analysis and experiments on real domain sets demonstrate that NCE could effectively reduce the memory cost while guaranteeing high-speed of longest name prefix lookup.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2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Unlike traditional IPv4/6 networks,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751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while the delimiters, usually slashes or dots, are not part of the name.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58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978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978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NDN forwards packets by names, which implies a substantial re-engineering of forwarding and its lookup mechanism. </a:t>
            </a:r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  <a:p>
            <a:r>
              <a:rPr lang="en-US" altLang="zh-CN" dirty="0" smtClean="0"/>
              <a:t>Name</a:t>
            </a:r>
            <a:r>
              <a:rPr lang="en-US" altLang="zh-CN" baseline="0" dirty="0" smtClean="0"/>
              <a:t> lookup</a:t>
            </a:r>
            <a:r>
              <a:rPr lang="en-US" altLang="zh-CN" dirty="0" smtClean="0"/>
              <a:t> is a generic problem for content centric networking, URL</a:t>
            </a:r>
            <a:r>
              <a:rPr lang="en-US" altLang="zh-CN" baseline="0" dirty="0" smtClean="0"/>
              <a:t> filters and DNS</a:t>
            </a:r>
            <a:r>
              <a:rPr lang="en-US" altLang="zh-CN" dirty="0" smtClean="0"/>
              <a:t>.  And the techniques can be broadly used. </a:t>
            </a:r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459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491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49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For the traditional Name Character </a:t>
            </a:r>
            <a:r>
              <a:rPr kumimoji="1" lang="en-US" altLang="zh-CN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Trie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, every node at least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needs a pointer to the edges list, a pointer to the matching entry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(CS, PIT, FIB entry), and a list of edges which includes a key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(character), and a pointer to the next </a:t>
            </a:r>
            <a:r>
              <a:rPr kumimoji="1" lang="en-US" altLang="zh-CN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trie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 node and a pointer to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its brother edge. Every pointer needs 4 bytes, a character needs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1 byte, and the total memory can be calculated by Equation 1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Let State Transition Arrays construct the NCT, one entry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in Base Array and one entry in the Transition Array are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needed to represent a node. And an edge needs one entry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in Transition array. Here, one Base Array entry needs 4 bytes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and one Transition Array entry occupies 5 bytes.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ABACF-F8DB-44E8-84E6-7F45AFCF131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93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444500"/>
            <a:ext cx="5930900" cy="1993900"/>
            <a:chOff x="0" y="96"/>
            <a:chExt cx="2640" cy="912"/>
          </a:xfrm>
        </p:grpSpPr>
        <p:pic>
          <p:nvPicPr>
            <p:cNvPr id="5" name="Picture 5" descr="02_0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6"/>
              <a:ext cx="259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912"/>
              <a:ext cx="26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90800"/>
            <a:ext cx="8839200" cy="1295400"/>
          </a:xfrm>
        </p:spPr>
        <p:txBody>
          <a:bodyPr/>
          <a:lstStyle>
            <a:lvl1pPr>
              <a:defRPr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2247900" cy="6629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591300" cy="6629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286000" y="228600"/>
            <a:ext cx="6858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343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343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52400" y="4267200"/>
            <a:ext cx="4343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4343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858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" y="1524000"/>
            <a:ext cx="43434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629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786446" cy="585806"/>
          </a:xfrm>
        </p:spPr>
        <p:txBody>
          <a:bodyPr/>
          <a:lstStyle>
            <a:lvl1pPr algn="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 userDrawn="1"/>
        </p:nvSpPr>
        <p:spPr bwMode="auto">
          <a:xfrm>
            <a:off x="1835696" y="142852"/>
            <a:ext cx="7094022" cy="44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Parallel Name Lookup for NDN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23850" y="333375"/>
            <a:ext cx="8686800" cy="838200"/>
            <a:chOff x="96" y="384"/>
            <a:chExt cx="5472" cy="528"/>
          </a:xfrm>
        </p:grpSpPr>
        <p:pic>
          <p:nvPicPr>
            <p:cNvPr id="1030" name="Picture 6" descr="02_0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7144"/>
            <a:stretch>
              <a:fillRect/>
            </a:stretch>
          </p:blipFill>
          <p:spPr bwMode="auto">
            <a:xfrm>
              <a:off x="96" y="384"/>
              <a:ext cx="163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Line 7"/>
            <p:cNvSpPr>
              <a:spLocks noChangeShapeType="1"/>
            </p:cNvSpPr>
            <p:nvPr userDrawn="1"/>
          </p:nvSpPr>
          <p:spPr bwMode="auto">
            <a:xfrm>
              <a:off x="144" y="912"/>
              <a:ext cx="5424" cy="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Impact" pitchFamily="34" charset="0"/>
          <a:ea typeface="方正姚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5215" y="1772816"/>
            <a:ext cx="84502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dirty="0"/>
              <a:t>Scalable Name Lookup in NDN Using </a:t>
            </a:r>
            <a:r>
              <a:rPr lang="en-US" altLang="zh-CN" sz="4400" dirty="0" smtClean="0"/>
              <a:t>Effective Name </a:t>
            </a:r>
            <a:r>
              <a:rPr lang="en-US" altLang="zh-CN" sz="4400" dirty="0"/>
              <a:t>Component Encoding</a:t>
            </a:r>
            <a:endParaRPr kumimoji="1" lang="zh-CN" altLang="en-US" sz="44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 flipV="1">
            <a:off x="1042988" y="4077072"/>
            <a:ext cx="6956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27583" y="4096121"/>
            <a:ext cx="7877894" cy="104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Yi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Keqiang</a:t>
            </a:r>
            <a:r>
              <a:rPr lang="en-US" altLang="zh-CN" sz="28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Huichen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Dai, Wei </a:t>
            </a:r>
            <a:r>
              <a:rPr lang="en-US" altLang="zh-CN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Junchen</a:t>
            </a:r>
            <a:r>
              <a:rPr lang="en-US" altLang="zh-CN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Jiang, Bin Liu,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 </a:t>
            </a: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785813"/>
            <a:ext cx="592455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4" descr="http://www.northwestern.edu/univ-relations/identity-system/logos/NU_Logo_purpl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7976"/>
            <a:ext cx="21650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yjbys.com/uploads/allimg/100524/2089_100524172811_1_l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15609"/>
            <a:ext cx="1872208" cy="14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2. Name Lookup in NDN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Name Component Encoding (NCE)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4. Analysis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6.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01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——NCE Algorithm</a:t>
            </a:r>
            <a:endParaRPr lang="zh-CN" altLang="en-US" dirty="0"/>
          </a:p>
        </p:txBody>
      </p:sp>
      <p:sp>
        <p:nvSpPr>
          <p:cNvPr id="142" name="椭圆 141"/>
          <p:cNvSpPr/>
          <p:nvPr/>
        </p:nvSpPr>
        <p:spPr>
          <a:xfrm>
            <a:off x="4762572" y="1727461"/>
            <a:ext cx="870554" cy="143149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4767312" y="3334480"/>
            <a:ext cx="870554" cy="131591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55941" y="1172120"/>
            <a:ext cx="4530955" cy="3452025"/>
            <a:chOff x="3755941" y="1172120"/>
            <a:chExt cx="4530955" cy="3452025"/>
          </a:xfrm>
        </p:grpSpPr>
        <p:sp>
          <p:nvSpPr>
            <p:cNvPr id="91" name="矩形 90"/>
            <p:cNvSpPr/>
            <p:nvPr/>
          </p:nvSpPr>
          <p:spPr>
            <a:xfrm>
              <a:off x="7421865" y="1191865"/>
              <a:ext cx="865031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556141" y="1191865"/>
              <a:ext cx="936104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3755941" y="1191865"/>
              <a:ext cx="864096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863953" y="3111977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692045" y="2247881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692045" y="3832057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664153" y="1855113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5664153" y="2679929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664153" y="3439289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664153" y="4288209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直接箭头连接符 100"/>
            <p:cNvCxnSpPr>
              <a:stCxn id="94" idx="7"/>
              <a:endCxn id="95" idx="2"/>
            </p:cNvCxnSpPr>
            <p:nvPr/>
          </p:nvCxnSpPr>
          <p:spPr>
            <a:xfrm flipV="1">
              <a:off x="4140535" y="2408261"/>
              <a:ext cx="551510" cy="750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6"/>
            <p:cNvSpPr txBox="1"/>
            <p:nvPr/>
          </p:nvSpPr>
          <p:spPr>
            <a:xfrm rot="18438709">
              <a:off x="3939124" y="2489470"/>
              <a:ext cx="7297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com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直接箭头连接符 102"/>
            <p:cNvCxnSpPr>
              <a:stCxn id="94" idx="5"/>
              <a:endCxn id="96" idx="2"/>
            </p:cNvCxnSpPr>
            <p:nvPr/>
          </p:nvCxnSpPr>
          <p:spPr>
            <a:xfrm>
              <a:off x="4140535" y="3385763"/>
              <a:ext cx="551510" cy="606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20"/>
            <p:cNvSpPr txBox="1"/>
            <p:nvPr/>
          </p:nvSpPr>
          <p:spPr>
            <a:xfrm rot="2741986">
              <a:off x="4057444" y="3562313"/>
              <a:ext cx="5483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cn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直接箭头连接符 104"/>
            <p:cNvCxnSpPr>
              <a:stCxn id="95" idx="7"/>
              <a:endCxn id="97" idx="2"/>
            </p:cNvCxnSpPr>
            <p:nvPr/>
          </p:nvCxnSpPr>
          <p:spPr>
            <a:xfrm flipV="1">
              <a:off x="4968627" y="2015493"/>
              <a:ext cx="695526" cy="279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>
              <a:stCxn id="95" idx="5"/>
              <a:endCxn id="98" idx="2"/>
            </p:cNvCxnSpPr>
            <p:nvPr/>
          </p:nvCxnSpPr>
          <p:spPr>
            <a:xfrm>
              <a:off x="4968627" y="2521667"/>
              <a:ext cx="695526" cy="3186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>
              <a:stCxn id="96" idx="7"/>
              <a:endCxn id="99" idx="2"/>
            </p:cNvCxnSpPr>
            <p:nvPr/>
          </p:nvCxnSpPr>
          <p:spPr>
            <a:xfrm flipV="1">
              <a:off x="4968627" y="3599669"/>
              <a:ext cx="695526" cy="279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>
              <a:stCxn id="96" idx="6"/>
              <a:endCxn id="144" idx="2"/>
            </p:cNvCxnSpPr>
            <p:nvPr/>
          </p:nvCxnSpPr>
          <p:spPr>
            <a:xfrm>
              <a:off x="5016081" y="3992437"/>
              <a:ext cx="648071" cy="15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椭圆 108"/>
            <p:cNvSpPr/>
            <p:nvPr/>
          </p:nvSpPr>
          <p:spPr>
            <a:xfrm>
              <a:off x="6636261" y="1567081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6636261" y="2071137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6636261" y="2679929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6636261" y="3439289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6636261" y="4288209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接箭头连接符 113"/>
            <p:cNvCxnSpPr>
              <a:stCxn id="97" idx="7"/>
              <a:endCxn id="109" idx="2"/>
            </p:cNvCxnSpPr>
            <p:nvPr/>
          </p:nvCxnSpPr>
          <p:spPr>
            <a:xfrm flipV="1">
              <a:off x="5940735" y="1727461"/>
              <a:ext cx="695526" cy="174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>
              <a:stCxn id="97" idx="5"/>
              <a:endCxn id="110" idx="2"/>
            </p:cNvCxnSpPr>
            <p:nvPr/>
          </p:nvCxnSpPr>
          <p:spPr>
            <a:xfrm>
              <a:off x="5940735" y="2128899"/>
              <a:ext cx="695526" cy="1026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stCxn id="98" idx="6"/>
              <a:endCxn id="111" idx="2"/>
            </p:cNvCxnSpPr>
            <p:nvPr/>
          </p:nvCxnSpPr>
          <p:spPr>
            <a:xfrm>
              <a:off x="5988189" y="2840309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>
              <a:stCxn id="99" idx="6"/>
              <a:endCxn id="112" idx="2"/>
            </p:cNvCxnSpPr>
            <p:nvPr/>
          </p:nvCxnSpPr>
          <p:spPr>
            <a:xfrm>
              <a:off x="5988189" y="3599669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100" idx="6"/>
              <a:endCxn id="113" idx="2"/>
            </p:cNvCxnSpPr>
            <p:nvPr/>
          </p:nvCxnSpPr>
          <p:spPr>
            <a:xfrm>
              <a:off x="5988189" y="4448589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extBox 61"/>
            <p:cNvSpPr txBox="1"/>
            <p:nvPr/>
          </p:nvSpPr>
          <p:spPr>
            <a:xfrm rot="20209446">
              <a:off x="4802060" y="1818773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yahoo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62"/>
            <p:cNvSpPr txBox="1"/>
            <p:nvPr/>
          </p:nvSpPr>
          <p:spPr>
            <a:xfrm rot="1511899">
              <a:off x="4838128" y="2585117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google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63"/>
            <p:cNvSpPr txBox="1"/>
            <p:nvPr/>
          </p:nvSpPr>
          <p:spPr>
            <a:xfrm rot="1548416">
              <a:off x="4838127" y="4167667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baidu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64"/>
            <p:cNvSpPr txBox="1"/>
            <p:nvPr/>
          </p:nvSpPr>
          <p:spPr>
            <a:xfrm rot="20279519">
              <a:off x="4802377" y="3418174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google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65"/>
            <p:cNvSpPr txBox="1"/>
            <p:nvPr/>
          </p:nvSpPr>
          <p:spPr>
            <a:xfrm>
              <a:off x="5880177" y="3280097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maps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66"/>
            <p:cNvSpPr txBox="1"/>
            <p:nvPr/>
          </p:nvSpPr>
          <p:spPr>
            <a:xfrm>
              <a:off x="5921730" y="4134901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map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67"/>
            <p:cNvSpPr txBox="1"/>
            <p:nvPr/>
          </p:nvSpPr>
          <p:spPr>
            <a:xfrm rot="20791038">
              <a:off x="5846578" y="1499717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68"/>
            <p:cNvSpPr txBox="1"/>
            <p:nvPr/>
          </p:nvSpPr>
          <p:spPr>
            <a:xfrm rot="460048">
              <a:off x="5864764" y="2113358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maps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69"/>
            <p:cNvSpPr txBox="1"/>
            <p:nvPr/>
          </p:nvSpPr>
          <p:spPr>
            <a:xfrm>
              <a:off x="5880177" y="2488009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maps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7536361" y="2071137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9" name="直接箭头连接符 128"/>
            <p:cNvCxnSpPr>
              <a:stCxn id="110" idx="6"/>
              <a:endCxn id="128" idx="2"/>
            </p:cNvCxnSpPr>
            <p:nvPr/>
          </p:nvCxnSpPr>
          <p:spPr>
            <a:xfrm>
              <a:off x="6960297" y="2231517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矩形 129"/>
            <p:cNvSpPr/>
            <p:nvPr/>
          </p:nvSpPr>
          <p:spPr>
            <a:xfrm>
              <a:off x="7013647" y="1911945"/>
              <a:ext cx="594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uk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3755941" y="1191865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4620037" y="1191865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5556141" y="1191865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6492245" y="1191865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>
              <a:off x="7428349" y="1191865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>
              <a:off x="8256441" y="1191865"/>
              <a:ext cx="0" cy="34084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61"/>
            <p:cNvSpPr txBox="1"/>
            <p:nvPr/>
          </p:nvSpPr>
          <p:spPr>
            <a:xfrm>
              <a:off x="3776716" y="1172120"/>
              <a:ext cx="8225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level-1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TextBox 61"/>
            <p:cNvSpPr txBox="1"/>
            <p:nvPr/>
          </p:nvSpPr>
          <p:spPr>
            <a:xfrm>
              <a:off x="7464353" y="1172120"/>
              <a:ext cx="8225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level-5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TextBox 61"/>
            <p:cNvSpPr txBox="1"/>
            <p:nvPr/>
          </p:nvSpPr>
          <p:spPr>
            <a:xfrm>
              <a:off x="4697594" y="1172120"/>
              <a:ext cx="8225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level-2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549025" y="1172120"/>
              <a:ext cx="8225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level-4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61"/>
            <p:cNvSpPr txBox="1"/>
            <p:nvPr/>
          </p:nvSpPr>
          <p:spPr>
            <a:xfrm>
              <a:off x="5633698" y="1172120"/>
              <a:ext cx="8225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level-3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5664152" y="3847901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Box 66"/>
            <p:cNvSpPr txBox="1"/>
            <p:nvPr/>
          </p:nvSpPr>
          <p:spPr>
            <a:xfrm>
              <a:off x="5088089" y="3694365"/>
              <a:ext cx="822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sina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6" name="直接箭头连接符 145"/>
            <p:cNvCxnSpPr>
              <a:stCxn id="96" idx="5"/>
              <a:endCxn id="100" idx="2"/>
            </p:cNvCxnSpPr>
            <p:nvPr/>
          </p:nvCxnSpPr>
          <p:spPr>
            <a:xfrm>
              <a:off x="4968627" y="4105843"/>
              <a:ext cx="695526" cy="342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47" name="表格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8809"/>
              </p:ext>
            </p:extLst>
          </p:nvPr>
        </p:nvGraphicFramePr>
        <p:xfrm>
          <a:off x="479577" y="1794569"/>
          <a:ext cx="2423335" cy="2133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8192"/>
                <a:gridCol w="69514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Name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Pointer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/com/yahoo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/com/yahoo/news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/com/yahoo/maps/uk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/com/google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/com/google/maps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cn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google</a:t>
                      </a:r>
                      <a:r>
                        <a:rPr lang="en-US" sz="1400" kern="100" dirty="0">
                          <a:effectLst/>
                        </a:rPr>
                        <a:t>/maps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cn</a:t>
                      </a: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sina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/cn/baidu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/cn/baidu/map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8" name="右箭头 147"/>
          <p:cNvSpPr/>
          <p:nvPr/>
        </p:nvSpPr>
        <p:spPr>
          <a:xfrm>
            <a:off x="3143873" y="2769783"/>
            <a:ext cx="432048" cy="230906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1189360" y="4709648"/>
            <a:ext cx="260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</a:t>
            </a:r>
            <a:r>
              <a:rPr lang="en-US" altLang="zh-CN" dirty="0"/>
              <a:t> yahoo</a:t>
            </a:r>
            <a:r>
              <a:rPr lang="en-US" altLang="zh-CN" dirty="0" smtClean="0"/>
              <a:t>,1&gt; &lt;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, 2&gt;</a:t>
            </a:r>
            <a:endParaRPr lang="zh-CN" alt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5077792" y="4729623"/>
            <a:ext cx="374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&lt;baidu,1&gt;  &lt;</a:t>
            </a:r>
            <a:r>
              <a:rPr lang="en-US" altLang="zh-CN" dirty="0" err="1" smtClean="0"/>
              <a:t>sina</a:t>
            </a:r>
            <a:r>
              <a:rPr lang="en-US" altLang="zh-CN" dirty="0" smtClean="0"/>
              <a:t>, 2&gt;  &lt;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, 3&gt;</a:t>
            </a:r>
            <a:endParaRPr lang="zh-CN" alt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1763688" y="5683314"/>
            <a:ext cx="632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&lt;baidu,1&gt;  &lt;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, 2&gt;  &lt;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, 3&gt;  &lt;</a:t>
            </a:r>
            <a:r>
              <a:rPr lang="en-US" altLang="zh-CN" dirty="0" err="1" smtClean="0"/>
              <a:t>sina</a:t>
            </a:r>
            <a:r>
              <a:rPr lang="en-US" altLang="zh-CN" dirty="0" smtClean="0"/>
              <a:t>, 3&gt; &lt;yahoo, 1&gt;</a:t>
            </a:r>
            <a:endParaRPr lang="zh-CN" altLang="en-US" dirty="0"/>
          </a:p>
        </p:txBody>
      </p:sp>
      <p:cxnSp>
        <p:nvCxnSpPr>
          <p:cNvPr id="153" name="直接箭头连接符 152"/>
          <p:cNvCxnSpPr>
            <a:stCxn id="150" idx="2"/>
            <a:endCxn id="152" idx="0"/>
          </p:cNvCxnSpPr>
          <p:nvPr/>
        </p:nvCxnSpPr>
        <p:spPr>
          <a:xfrm>
            <a:off x="2494320" y="5078980"/>
            <a:ext cx="2431978" cy="604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>
            <a:stCxn id="151" idx="2"/>
            <a:endCxn id="152" idx="0"/>
          </p:cNvCxnSpPr>
          <p:nvPr/>
        </p:nvCxnSpPr>
        <p:spPr>
          <a:xfrm flipH="1">
            <a:off x="4926298" y="5098955"/>
            <a:ext cx="2022834" cy="584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椭圆 154"/>
          <p:cNvSpPr/>
          <p:nvPr/>
        </p:nvSpPr>
        <p:spPr>
          <a:xfrm>
            <a:off x="3070384" y="5463220"/>
            <a:ext cx="2376264" cy="7648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155"/>
          <p:cNvSpPr txBox="1"/>
          <p:nvPr/>
        </p:nvSpPr>
        <p:spPr>
          <a:xfrm>
            <a:off x="2566327" y="6516052"/>
            <a:ext cx="49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&lt;baidu,1&gt;  &lt;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, 4&gt;  &lt;</a:t>
            </a:r>
            <a:r>
              <a:rPr lang="en-US" altLang="zh-CN" dirty="0" err="1" smtClean="0"/>
              <a:t>sina</a:t>
            </a:r>
            <a:r>
              <a:rPr lang="en-US" altLang="zh-CN" dirty="0" smtClean="0"/>
              <a:t>, 3&gt; &lt;yahoo, 1&gt;</a:t>
            </a:r>
            <a:endParaRPr lang="zh-CN" altLang="en-US" dirty="0"/>
          </a:p>
        </p:txBody>
      </p:sp>
      <p:cxnSp>
        <p:nvCxnSpPr>
          <p:cNvPr id="157" name="直接箭头连接符 156"/>
          <p:cNvCxnSpPr>
            <a:stCxn id="152" idx="2"/>
            <a:endCxn id="156" idx="0"/>
          </p:cNvCxnSpPr>
          <p:nvPr/>
        </p:nvCxnSpPr>
        <p:spPr>
          <a:xfrm>
            <a:off x="4926298" y="6052646"/>
            <a:ext cx="125046" cy="4634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8" grpId="0" animBg="1"/>
      <p:bldP spid="150" grpId="0"/>
      <p:bldP spid="151" grpId="0"/>
      <p:bldP spid="152" grpId="0"/>
      <p:bldP spid="155" grpId="0" animBg="1"/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1440159" y="6093296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1800199" y="6093296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4608511" y="3890811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1043608" y="3900028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1997461" y="3897708"/>
            <a:ext cx="414299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2088231" y="4495328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1475656" y="4504691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矩形 219"/>
          <p:cNvSpPr/>
          <p:nvPr/>
        </p:nvSpPr>
        <p:spPr>
          <a:xfrm>
            <a:off x="2411759" y="5589240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2411760" y="5301208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矩形 222"/>
          <p:cNvSpPr/>
          <p:nvPr/>
        </p:nvSpPr>
        <p:spPr>
          <a:xfrm>
            <a:off x="216023" y="2386373"/>
            <a:ext cx="179513" cy="22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5" name="表格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10135"/>
              </p:ext>
            </p:extLst>
          </p:nvPr>
        </p:nvGraphicFramePr>
        <p:xfrm>
          <a:off x="180477" y="700903"/>
          <a:ext cx="3424964" cy="2133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8780"/>
                <a:gridCol w="792088"/>
                <a:gridCol w="8640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Name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Coding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Ports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/com/yahoo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/1/1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/com/yahoo/news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/1/1/1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/com/yahoo/maps/</a:t>
                      </a:r>
                      <a:r>
                        <a:rPr lang="en-US" sz="1400" kern="100" dirty="0" err="1">
                          <a:effectLst/>
                        </a:rPr>
                        <a:t>uk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/1/1/3/1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</a:t>
                      </a:r>
                      <a:r>
                        <a:rPr lang="en-US" sz="1400" kern="100" dirty="0" err="1">
                          <a:effectLst/>
                        </a:rPr>
                        <a:t>google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/1/4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/com/</a:t>
                      </a:r>
                      <a:r>
                        <a:rPr lang="en-US" sz="1400" kern="100" dirty="0" err="1">
                          <a:effectLst/>
                        </a:rPr>
                        <a:t>google</a:t>
                      </a:r>
                      <a:r>
                        <a:rPr lang="en-US" sz="1400" kern="100" dirty="0">
                          <a:effectLst/>
                        </a:rPr>
                        <a:t>/maps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/1/4/3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1, 2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cn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google</a:t>
                      </a:r>
                      <a:r>
                        <a:rPr lang="en-US" sz="1400" kern="100" dirty="0">
                          <a:effectLst/>
                        </a:rPr>
                        <a:t>/maps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/2/4/3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cn</a:t>
                      </a: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sina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/2/3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2, 3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cn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baidu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/2/1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cn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baidu</a:t>
                      </a:r>
                      <a:r>
                        <a:rPr lang="en-US" sz="1400" kern="100" dirty="0">
                          <a:effectLst/>
                        </a:rPr>
                        <a:t>/map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/2/1/1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7523393" y="208385"/>
            <a:ext cx="865031" cy="343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57669" y="208385"/>
            <a:ext cx="936104" cy="343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57469" y="208385"/>
            <a:ext cx="864096" cy="343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965481" y="2128497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93573" y="1264401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93573" y="2848577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765681" y="871633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65681" y="169644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765681" y="245580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65681" y="330472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>
            <a:stCxn id="28" idx="7"/>
            <a:endCxn id="29" idx="2"/>
          </p:cNvCxnSpPr>
          <p:nvPr/>
        </p:nvCxnSpPr>
        <p:spPr>
          <a:xfrm flipV="1">
            <a:off x="4242063" y="1424781"/>
            <a:ext cx="551510" cy="750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6"/>
          <p:cNvSpPr txBox="1"/>
          <p:nvPr/>
        </p:nvSpPr>
        <p:spPr>
          <a:xfrm rot="18438709">
            <a:off x="4015381" y="1485734"/>
            <a:ext cx="8581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com,1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接箭头连接符 36"/>
          <p:cNvCxnSpPr>
            <a:stCxn id="28" idx="5"/>
            <a:endCxn id="30" idx="2"/>
          </p:cNvCxnSpPr>
          <p:nvPr/>
        </p:nvCxnSpPr>
        <p:spPr>
          <a:xfrm>
            <a:off x="4242063" y="2402283"/>
            <a:ext cx="551510" cy="606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0"/>
          <p:cNvSpPr txBox="1"/>
          <p:nvPr/>
        </p:nvSpPr>
        <p:spPr>
          <a:xfrm rot="2741986">
            <a:off x="4135762" y="2664688"/>
            <a:ext cx="7022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cn,2</a:t>
            </a:r>
            <a:endParaRPr lang="zh-CN" altLang="en-US" dirty="0"/>
          </a:p>
        </p:txBody>
      </p:sp>
      <p:cxnSp>
        <p:nvCxnSpPr>
          <p:cNvPr id="39" name="直接箭头连接符 38"/>
          <p:cNvCxnSpPr>
            <a:stCxn id="29" idx="7"/>
            <a:endCxn id="31" idx="2"/>
          </p:cNvCxnSpPr>
          <p:nvPr/>
        </p:nvCxnSpPr>
        <p:spPr>
          <a:xfrm flipV="1">
            <a:off x="5070155" y="1032013"/>
            <a:ext cx="695526" cy="279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29" idx="5"/>
            <a:endCxn id="32" idx="2"/>
          </p:cNvCxnSpPr>
          <p:nvPr/>
        </p:nvCxnSpPr>
        <p:spPr>
          <a:xfrm>
            <a:off x="5070155" y="1538187"/>
            <a:ext cx="695526" cy="318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0" idx="7"/>
            <a:endCxn id="33" idx="2"/>
          </p:cNvCxnSpPr>
          <p:nvPr/>
        </p:nvCxnSpPr>
        <p:spPr>
          <a:xfrm flipV="1">
            <a:off x="5070155" y="2616189"/>
            <a:ext cx="695526" cy="279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0" idx="6"/>
            <a:endCxn id="78" idx="2"/>
          </p:cNvCxnSpPr>
          <p:nvPr/>
        </p:nvCxnSpPr>
        <p:spPr>
          <a:xfrm>
            <a:off x="5117609" y="3008957"/>
            <a:ext cx="648071" cy="15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6737789" y="583601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9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737789" y="1087657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737789" y="169644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737789" y="245580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737789" y="3304729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接箭头连接符 47"/>
          <p:cNvCxnSpPr>
            <a:stCxn id="31" idx="7"/>
            <a:endCxn id="43" idx="2"/>
          </p:cNvCxnSpPr>
          <p:nvPr/>
        </p:nvCxnSpPr>
        <p:spPr>
          <a:xfrm flipV="1">
            <a:off x="6042263" y="743981"/>
            <a:ext cx="695526" cy="174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31" idx="5"/>
            <a:endCxn id="44" idx="2"/>
          </p:cNvCxnSpPr>
          <p:nvPr/>
        </p:nvCxnSpPr>
        <p:spPr>
          <a:xfrm>
            <a:off x="6042263" y="1145419"/>
            <a:ext cx="695526" cy="102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32" idx="6"/>
            <a:endCxn id="45" idx="2"/>
          </p:cNvCxnSpPr>
          <p:nvPr/>
        </p:nvCxnSpPr>
        <p:spPr>
          <a:xfrm>
            <a:off x="6089717" y="185682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3" idx="6"/>
            <a:endCxn id="46" idx="2"/>
          </p:cNvCxnSpPr>
          <p:nvPr/>
        </p:nvCxnSpPr>
        <p:spPr>
          <a:xfrm>
            <a:off x="6089717" y="261618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34" idx="6"/>
            <a:endCxn id="47" idx="2"/>
          </p:cNvCxnSpPr>
          <p:nvPr/>
        </p:nvCxnSpPr>
        <p:spPr>
          <a:xfrm>
            <a:off x="6089717" y="346510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61"/>
          <p:cNvSpPr txBox="1"/>
          <p:nvPr/>
        </p:nvSpPr>
        <p:spPr>
          <a:xfrm rot="20209446">
            <a:off x="4898445" y="840987"/>
            <a:ext cx="9500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yahoo,1</a:t>
            </a:r>
            <a:endParaRPr lang="zh-CN" altLang="en-US" dirty="0"/>
          </a:p>
        </p:txBody>
      </p:sp>
      <p:sp>
        <p:nvSpPr>
          <p:cNvPr id="54" name="TextBox 62"/>
          <p:cNvSpPr txBox="1"/>
          <p:nvPr/>
        </p:nvSpPr>
        <p:spPr>
          <a:xfrm rot="1511899">
            <a:off x="4853343" y="1646238"/>
            <a:ext cx="10230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err="1" smtClean="0"/>
              <a:t>google</a:t>
            </a:r>
            <a:r>
              <a:rPr lang="en-US" altLang="zh-CN" dirty="0" smtClean="0"/>
              <a:t>, 4</a:t>
            </a:r>
            <a:endParaRPr lang="zh-CN" altLang="en-US" dirty="0"/>
          </a:p>
        </p:txBody>
      </p:sp>
      <p:sp>
        <p:nvSpPr>
          <p:cNvPr id="55" name="TextBox 63"/>
          <p:cNvSpPr txBox="1"/>
          <p:nvPr/>
        </p:nvSpPr>
        <p:spPr>
          <a:xfrm rot="1548416">
            <a:off x="4930385" y="3255427"/>
            <a:ext cx="1008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baidu,1</a:t>
            </a:r>
            <a:endParaRPr lang="zh-CN" altLang="en-US" dirty="0"/>
          </a:p>
        </p:txBody>
      </p:sp>
      <p:sp>
        <p:nvSpPr>
          <p:cNvPr id="56" name="TextBox 64"/>
          <p:cNvSpPr txBox="1"/>
          <p:nvPr/>
        </p:nvSpPr>
        <p:spPr>
          <a:xfrm rot="20279519">
            <a:off x="4897393" y="2431982"/>
            <a:ext cx="10012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google,4</a:t>
            </a:r>
            <a:endParaRPr lang="zh-CN" altLang="en-US" dirty="0"/>
          </a:p>
        </p:txBody>
      </p:sp>
      <p:sp>
        <p:nvSpPr>
          <p:cNvPr id="57" name="TextBox 65"/>
          <p:cNvSpPr txBox="1"/>
          <p:nvPr/>
        </p:nvSpPr>
        <p:spPr>
          <a:xfrm>
            <a:off x="5981705" y="2308412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maps,3</a:t>
            </a:r>
            <a:endParaRPr lang="zh-CN" altLang="en-US" dirty="0"/>
          </a:p>
        </p:txBody>
      </p:sp>
      <p:sp>
        <p:nvSpPr>
          <p:cNvPr id="58" name="TextBox 66"/>
          <p:cNvSpPr txBox="1"/>
          <p:nvPr/>
        </p:nvSpPr>
        <p:spPr>
          <a:xfrm>
            <a:off x="5981705" y="3140968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map,1</a:t>
            </a:r>
            <a:endParaRPr lang="zh-CN" altLang="en-US" dirty="0"/>
          </a:p>
        </p:txBody>
      </p:sp>
      <p:sp>
        <p:nvSpPr>
          <p:cNvPr id="59" name="TextBox 67"/>
          <p:cNvSpPr txBox="1"/>
          <p:nvPr/>
        </p:nvSpPr>
        <p:spPr>
          <a:xfrm rot="20791038">
            <a:off x="5948106" y="547014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news,1</a:t>
            </a:r>
            <a:endParaRPr lang="zh-CN" altLang="en-US" dirty="0"/>
          </a:p>
        </p:txBody>
      </p:sp>
      <p:sp>
        <p:nvSpPr>
          <p:cNvPr id="60" name="TextBox 68"/>
          <p:cNvSpPr txBox="1"/>
          <p:nvPr/>
        </p:nvSpPr>
        <p:spPr>
          <a:xfrm rot="460048">
            <a:off x="5926553" y="1160655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maps,3</a:t>
            </a:r>
            <a:endParaRPr lang="zh-CN" altLang="en-US" dirty="0"/>
          </a:p>
        </p:txBody>
      </p:sp>
      <p:sp>
        <p:nvSpPr>
          <p:cNvPr id="61" name="TextBox 69"/>
          <p:cNvSpPr txBox="1"/>
          <p:nvPr/>
        </p:nvSpPr>
        <p:spPr>
          <a:xfrm>
            <a:off x="5981705" y="1537047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maps,3</a:t>
            </a:r>
            <a:endParaRPr lang="zh-CN" altLang="en-US" dirty="0"/>
          </a:p>
        </p:txBody>
      </p:sp>
      <p:sp>
        <p:nvSpPr>
          <p:cNvPr id="62" name="椭圆 61"/>
          <p:cNvSpPr/>
          <p:nvPr/>
        </p:nvSpPr>
        <p:spPr>
          <a:xfrm>
            <a:off x="7637889" y="1087657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直接箭头连接符 62"/>
          <p:cNvCxnSpPr>
            <a:stCxn id="44" idx="6"/>
            <a:endCxn id="62" idx="2"/>
          </p:cNvCxnSpPr>
          <p:nvPr/>
        </p:nvCxnSpPr>
        <p:spPr>
          <a:xfrm>
            <a:off x="7061825" y="1248037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7043167" y="960983"/>
            <a:ext cx="594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uk,1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857469" y="208385"/>
            <a:ext cx="0" cy="34322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721565" y="208385"/>
            <a:ext cx="0" cy="34322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657669" y="208385"/>
            <a:ext cx="0" cy="34322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593773" y="208385"/>
            <a:ext cx="0" cy="34322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529877" y="208385"/>
            <a:ext cx="0" cy="34322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357969" y="208385"/>
            <a:ext cx="0" cy="340848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61"/>
          <p:cNvSpPr txBox="1"/>
          <p:nvPr/>
        </p:nvSpPr>
        <p:spPr>
          <a:xfrm>
            <a:off x="3878244" y="188640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level-1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61"/>
          <p:cNvSpPr txBox="1"/>
          <p:nvPr/>
        </p:nvSpPr>
        <p:spPr>
          <a:xfrm>
            <a:off x="7565881" y="188640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level-5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61"/>
          <p:cNvSpPr txBox="1"/>
          <p:nvPr/>
        </p:nvSpPr>
        <p:spPr>
          <a:xfrm>
            <a:off x="4799122" y="188640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level-2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50553" y="188640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level-4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5735226" y="188640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level-3</a:t>
            </a:r>
            <a:endParaRPr lang="zh-CN" alt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765680" y="2864421"/>
            <a:ext cx="324036" cy="320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66"/>
          <p:cNvSpPr txBox="1"/>
          <p:nvPr/>
        </p:nvSpPr>
        <p:spPr>
          <a:xfrm>
            <a:off x="5087154" y="2761183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sina,3</a:t>
            </a:r>
            <a:endParaRPr lang="zh-CN" altLang="en-US" dirty="0"/>
          </a:p>
        </p:txBody>
      </p:sp>
      <p:cxnSp>
        <p:nvCxnSpPr>
          <p:cNvPr id="80" name="直接箭头连接符 79"/>
          <p:cNvCxnSpPr>
            <a:stCxn id="30" idx="5"/>
            <a:endCxn id="34" idx="2"/>
          </p:cNvCxnSpPr>
          <p:nvPr/>
        </p:nvCxnSpPr>
        <p:spPr>
          <a:xfrm>
            <a:off x="5070155" y="3122363"/>
            <a:ext cx="695526" cy="342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1" name="表格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26761"/>
              </p:ext>
            </p:extLst>
          </p:nvPr>
        </p:nvGraphicFramePr>
        <p:xfrm>
          <a:off x="858036" y="3866384"/>
          <a:ext cx="7962435" cy="2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  <a:gridCol w="530829"/>
              </a:tblGrid>
              <a:tr h="282696"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4</a:t>
                      </a:r>
                      <a:r>
                        <a:rPr lang="en-US" altLang="zh-CN" sz="1400" dirty="0" smtClean="0"/>
                        <a:t>001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8</a:t>
                      </a:r>
                      <a:r>
                        <a:rPr lang="en-US" altLang="zh-CN" sz="1400" dirty="0" smtClean="0"/>
                        <a:t>001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004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007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8</a:t>
                      </a:r>
                      <a:r>
                        <a:rPr lang="en-US" altLang="zh-CN" sz="1400" dirty="0" smtClean="0"/>
                        <a:t>005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009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4</a:t>
                      </a:r>
                      <a:r>
                        <a:rPr lang="en-US" altLang="zh-CN" sz="1400" dirty="0" smtClean="0"/>
                        <a:t>004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00A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00B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00D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00E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00F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sng" dirty="0" smtClean="0"/>
                        <a:t>0</a:t>
                      </a:r>
                      <a:r>
                        <a:rPr lang="en-US" altLang="zh-CN" sz="1400" dirty="0" smtClean="0"/>
                        <a:t>010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" name="TextBox 61"/>
          <p:cNvSpPr txBox="1"/>
          <p:nvPr/>
        </p:nvSpPr>
        <p:spPr>
          <a:xfrm>
            <a:off x="107504" y="3769876"/>
            <a:ext cx="822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Base: (hex)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0178" y="4581128"/>
            <a:ext cx="11534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Transition_1: 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" name="表格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8710"/>
              </p:ext>
            </p:extLst>
          </p:nvPr>
        </p:nvGraphicFramePr>
        <p:xfrm>
          <a:off x="1403641" y="4475584"/>
          <a:ext cx="5544617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258"/>
                <a:gridCol w="329258"/>
                <a:gridCol w="276489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  <a:tr h="26879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表格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66121"/>
              </p:ext>
            </p:extLst>
          </p:nvPr>
        </p:nvGraphicFramePr>
        <p:xfrm>
          <a:off x="1403648" y="5301208"/>
          <a:ext cx="2233199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175"/>
                <a:gridCol w="326504"/>
                <a:gridCol w="326504"/>
                <a:gridCol w="326504"/>
                <a:gridCol w="326504"/>
                <a:gridCol w="326504"/>
                <a:gridCol w="326504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</a:tr>
              <a:tr h="26879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19549"/>
              </p:ext>
            </p:extLst>
          </p:nvPr>
        </p:nvGraphicFramePr>
        <p:xfrm>
          <a:off x="1403648" y="6093296"/>
          <a:ext cx="2285528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504"/>
                <a:gridCol w="326504"/>
                <a:gridCol w="326504"/>
                <a:gridCol w="326504"/>
                <a:gridCol w="326504"/>
                <a:gridCol w="326504"/>
                <a:gridCol w="326504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</a:tr>
              <a:tr h="26879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</a:t>
                      </a:r>
                      <a:endParaRPr lang="zh-CN" alt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50178" y="5497487"/>
            <a:ext cx="11534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Transition_2: 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0178" y="6165304"/>
            <a:ext cx="11534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Transition_4: 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7020272" y="5517232"/>
            <a:ext cx="1872208" cy="1152128"/>
            <a:chOff x="7020272" y="5517232"/>
            <a:chExt cx="1872208" cy="1152128"/>
          </a:xfrm>
        </p:grpSpPr>
        <p:sp>
          <p:nvSpPr>
            <p:cNvPr id="230" name="矩形 229"/>
            <p:cNvSpPr/>
            <p:nvPr/>
          </p:nvSpPr>
          <p:spPr>
            <a:xfrm>
              <a:off x="7020272" y="5517232"/>
              <a:ext cx="1800200" cy="1152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TextBox 61"/>
            <p:cNvSpPr txBox="1"/>
            <p:nvPr/>
          </p:nvSpPr>
          <p:spPr>
            <a:xfrm>
              <a:off x="7242352" y="5929535"/>
              <a:ext cx="1578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# of Transitions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200799" y="5958643"/>
              <a:ext cx="179513" cy="229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7200799" y="6338746"/>
              <a:ext cx="179513" cy="2298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TextBox 61"/>
            <p:cNvSpPr txBox="1"/>
            <p:nvPr/>
          </p:nvSpPr>
          <p:spPr>
            <a:xfrm>
              <a:off x="7314360" y="6289575"/>
              <a:ext cx="1578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Ports List Pointer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200799" y="5582260"/>
              <a:ext cx="179513" cy="229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TextBox 61"/>
            <p:cNvSpPr txBox="1"/>
            <p:nvPr/>
          </p:nvSpPr>
          <p:spPr>
            <a:xfrm>
              <a:off x="7092280" y="5561235"/>
              <a:ext cx="1578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Transition</a:t>
              </a:r>
              <a:endParaRPr lang="zh-CN" alt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5" name="曲线连接符 124"/>
          <p:cNvCxnSpPr>
            <a:stCxn id="28" idx="4"/>
            <a:endCxn id="123" idx="0"/>
          </p:cNvCxnSpPr>
          <p:nvPr/>
        </p:nvCxnSpPr>
        <p:spPr>
          <a:xfrm rot="5400000">
            <a:off x="1905047" y="1677575"/>
            <a:ext cx="1450771" cy="2994134"/>
          </a:xfrm>
          <a:prstGeom prst="curved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曲线连接符 125"/>
          <p:cNvCxnSpPr>
            <a:stCxn id="123" idx="2"/>
            <a:endCxn id="130" idx="0"/>
          </p:cNvCxnSpPr>
          <p:nvPr/>
        </p:nvCxnSpPr>
        <p:spPr>
          <a:xfrm rot="16200000" flipH="1">
            <a:off x="1161966" y="4101243"/>
            <a:ext cx="374847" cy="432048"/>
          </a:xfrm>
          <a:prstGeom prst="curvedConnector3">
            <a:avLst>
              <a:gd name="adj1" fmla="val 39836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曲线连接符 133"/>
          <p:cNvCxnSpPr>
            <a:stCxn id="137" idx="0"/>
            <a:endCxn id="140" idx="2"/>
          </p:cNvCxnSpPr>
          <p:nvPr/>
        </p:nvCxnSpPr>
        <p:spPr>
          <a:xfrm rot="5400000" flipH="1" flipV="1">
            <a:off x="2007397" y="4298115"/>
            <a:ext cx="367804" cy="2662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曲线连接符 145"/>
          <p:cNvCxnSpPr>
            <a:stCxn id="140" idx="1"/>
          </p:cNvCxnSpPr>
          <p:nvPr/>
        </p:nvCxnSpPr>
        <p:spPr>
          <a:xfrm rot="10800000" flipV="1">
            <a:off x="1655169" y="4012616"/>
            <a:ext cx="342292" cy="2195588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曲线连接符 167"/>
          <p:cNvCxnSpPr>
            <a:stCxn id="196" idx="2"/>
            <a:endCxn id="88" idx="0"/>
          </p:cNvCxnSpPr>
          <p:nvPr/>
        </p:nvCxnSpPr>
        <p:spPr>
          <a:xfrm rot="5400000">
            <a:off x="3018968" y="3621907"/>
            <a:ext cx="1180581" cy="2178021"/>
          </a:xfrm>
          <a:prstGeom prst="curvedConnector3">
            <a:avLst>
              <a:gd name="adj1" fmla="val 2289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曲线连接符 203"/>
          <p:cNvCxnSpPr/>
          <p:nvPr/>
        </p:nvCxnSpPr>
        <p:spPr>
          <a:xfrm rot="5400000" flipH="1" flipV="1">
            <a:off x="2277322" y="3649054"/>
            <a:ext cx="1972669" cy="2915817"/>
          </a:xfrm>
          <a:prstGeom prst="curvedConnector3">
            <a:avLst>
              <a:gd name="adj1" fmla="val 5578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曲线连接符 218"/>
          <p:cNvCxnSpPr>
            <a:stCxn id="220" idx="0"/>
            <a:endCxn id="223" idx="1"/>
          </p:cNvCxnSpPr>
          <p:nvPr/>
        </p:nvCxnSpPr>
        <p:spPr>
          <a:xfrm rot="16200000" flipV="1">
            <a:off x="-185209" y="2902514"/>
            <a:ext cx="3087959" cy="2285493"/>
          </a:xfrm>
          <a:prstGeom prst="curvedConnector4">
            <a:avLst>
              <a:gd name="adj1" fmla="val 1500"/>
              <a:gd name="adj2" fmla="val 10633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椭圆 236"/>
          <p:cNvSpPr/>
          <p:nvPr/>
        </p:nvSpPr>
        <p:spPr>
          <a:xfrm>
            <a:off x="1935746" y="3298487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38" name="椭圆 237"/>
          <p:cNvSpPr/>
          <p:nvPr/>
        </p:nvSpPr>
        <p:spPr>
          <a:xfrm>
            <a:off x="1043959" y="4278595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39" name="椭圆 238"/>
          <p:cNvSpPr/>
          <p:nvPr/>
        </p:nvSpPr>
        <p:spPr>
          <a:xfrm>
            <a:off x="2223778" y="4216006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40" name="椭圆 239"/>
          <p:cNvSpPr/>
          <p:nvPr/>
        </p:nvSpPr>
        <p:spPr>
          <a:xfrm>
            <a:off x="1647714" y="4221088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241" name="椭圆 240"/>
          <p:cNvSpPr/>
          <p:nvPr/>
        </p:nvSpPr>
        <p:spPr>
          <a:xfrm>
            <a:off x="4240002" y="5445224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242" name="椭圆 241"/>
          <p:cNvSpPr/>
          <p:nvPr/>
        </p:nvSpPr>
        <p:spPr>
          <a:xfrm>
            <a:off x="3873985" y="4177334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43" name="椭圆 242"/>
          <p:cNvSpPr/>
          <p:nvPr/>
        </p:nvSpPr>
        <p:spPr>
          <a:xfrm>
            <a:off x="826913" y="5199929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0616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——NCE Algorithm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5220071" y="3229352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4654395" y="3860475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5014435" y="3877880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508103" y="3229352"/>
            <a:ext cx="216024" cy="18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454595" y="3229352"/>
            <a:ext cx="205636" cy="20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940151" y="3860475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7246683" y="3869508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292079" y="3860475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7236295" y="4192985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220641" y="5076826"/>
            <a:ext cx="133628" cy="19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1547664" y="3926078"/>
            <a:ext cx="343797" cy="358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2304497" y="3926078"/>
            <a:ext cx="343797" cy="358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915816" y="3422022"/>
            <a:ext cx="343797" cy="358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915816" y="4430134"/>
            <a:ext cx="343797" cy="358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直接箭头连接符 83"/>
          <p:cNvCxnSpPr>
            <a:stCxn id="80" idx="6"/>
            <a:endCxn id="81" idx="2"/>
          </p:cNvCxnSpPr>
          <p:nvPr/>
        </p:nvCxnSpPr>
        <p:spPr>
          <a:xfrm>
            <a:off x="1891461" y="4105408"/>
            <a:ext cx="4130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6"/>
          <p:cNvSpPr txBox="1"/>
          <p:nvPr/>
        </p:nvSpPr>
        <p:spPr>
          <a:xfrm>
            <a:off x="1933752" y="3771390"/>
            <a:ext cx="3339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直接箭头连接符 85"/>
          <p:cNvCxnSpPr>
            <a:stCxn id="81" idx="7"/>
            <a:endCxn id="82" idx="2"/>
          </p:cNvCxnSpPr>
          <p:nvPr/>
        </p:nvCxnSpPr>
        <p:spPr>
          <a:xfrm flipV="1">
            <a:off x="2597946" y="3601352"/>
            <a:ext cx="317870" cy="377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81" idx="5"/>
            <a:endCxn id="83" idx="2"/>
          </p:cNvCxnSpPr>
          <p:nvPr/>
        </p:nvCxnSpPr>
        <p:spPr>
          <a:xfrm>
            <a:off x="2597946" y="4232213"/>
            <a:ext cx="317870" cy="377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3707904" y="3420642"/>
            <a:ext cx="343797" cy="358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直接箭头连接符 88"/>
          <p:cNvCxnSpPr>
            <a:stCxn id="82" idx="6"/>
            <a:endCxn id="88" idx="2"/>
          </p:cNvCxnSpPr>
          <p:nvPr/>
        </p:nvCxnSpPr>
        <p:spPr>
          <a:xfrm flipV="1">
            <a:off x="3259613" y="3599972"/>
            <a:ext cx="448291" cy="1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TextBox 61"/>
          <p:cNvSpPr txBox="1"/>
          <p:nvPr/>
        </p:nvSpPr>
        <p:spPr>
          <a:xfrm rot="19044376">
            <a:off x="2487650" y="3497038"/>
            <a:ext cx="372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o</a:t>
            </a:r>
            <a:endParaRPr lang="zh-CN" altLang="en-US" dirty="0"/>
          </a:p>
        </p:txBody>
      </p:sp>
      <p:sp>
        <p:nvSpPr>
          <p:cNvPr id="149" name="TextBox 62"/>
          <p:cNvSpPr txBox="1"/>
          <p:nvPr/>
        </p:nvSpPr>
        <p:spPr>
          <a:xfrm rot="2317491">
            <a:off x="2474299" y="4334399"/>
            <a:ext cx="48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158" name="TextBox 67"/>
          <p:cNvSpPr txBox="1"/>
          <p:nvPr/>
        </p:nvSpPr>
        <p:spPr>
          <a:xfrm>
            <a:off x="3275856" y="3287476"/>
            <a:ext cx="4285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159" name="表格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71817"/>
              </p:ext>
            </p:extLst>
          </p:nvPr>
        </p:nvGraphicFramePr>
        <p:xfrm>
          <a:off x="4572549" y="3860475"/>
          <a:ext cx="3239811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258"/>
                <a:gridCol w="329258"/>
                <a:gridCol w="276489"/>
                <a:gridCol w="329258"/>
                <a:gridCol w="329258"/>
                <a:gridCol w="329258"/>
                <a:gridCol w="329258"/>
                <a:gridCol w="329258"/>
                <a:gridCol w="329258"/>
                <a:gridCol w="329258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  <a:tr h="26879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表格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31928"/>
              </p:ext>
            </p:extLst>
          </p:nvPr>
        </p:nvGraphicFramePr>
        <p:xfrm>
          <a:off x="5127947" y="3180334"/>
          <a:ext cx="1922779" cy="2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258"/>
                <a:gridCol w="329258"/>
                <a:gridCol w="276489"/>
                <a:gridCol w="329258"/>
                <a:gridCol w="329258"/>
                <a:gridCol w="329258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1" name="TextBox 61"/>
          <p:cNvSpPr txBox="1"/>
          <p:nvPr/>
        </p:nvSpPr>
        <p:spPr>
          <a:xfrm>
            <a:off x="4427983" y="3140395"/>
            <a:ext cx="822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Base: 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61"/>
          <p:cNvSpPr txBox="1"/>
          <p:nvPr/>
        </p:nvSpPr>
        <p:spPr>
          <a:xfrm>
            <a:off x="3563887" y="3984746"/>
            <a:ext cx="100811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Transition: </a:t>
            </a:r>
            <a:endParaRPr lang="zh-CN" altLang="en-US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" name="曲线连接符 162"/>
          <p:cNvCxnSpPr>
            <a:stCxn id="70" idx="2"/>
            <a:endCxn id="71" idx="0"/>
          </p:cNvCxnSpPr>
          <p:nvPr/>
        </p:nvCxnSpPr>
        <p:spPr>
          <a:xfrm rot="5400000">
            <a:off x="4788023" y="3361613"/>
            <a:ext cx="432048" cy="56567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曲线连接符 163"/>
          <p:cNvCxnSpPr>
            <a:stCxn id="72" idx="0"/>
            <a:endCxn id="73" idx="2"/>
          </p:cNvCxnSpPr>
          <p:nvPr/>
        </p:nvCxnSpPr>
        <p:spPr>
          <a:xfrm rot="5400000" flipH="1" flipV="1">
            <a:off x="5119310" y="3381075"/>
            <a:ext cx="458745" cy="534866"/>
          </a:xfrm>
          <a:prstGeom prst="curvedConnector3">
            <a:avLst>
              <a:gd name="adj1" fmla="val 59228"/>
            </a:avLst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曲线连接符 164"/>
          <p:cNvCxnSpPr>
            <a:stCxn id="73" idx="3"/>
            <a:endCxn id="77" idx="3"/>
          </p:cNvCxnSpPr>
          <p:nvPr/>
        </p:nvCxnSpPr>
        <p:spPr>
          <a:xfrm flipH="1">
            <a:off x="5425707" y="3324244"/>
            <a:ext cx="298420" cy="635769"/>
          </a:xfrm>
          <a:prstGeom prst="curvedConnector3">
            <a:avLst>
              <a:gd name="adj1" fmla="val 8512"/>
            </a:avLst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曲线连接符 165"/>
          <p:cNvCxnSpPr>
            <a:stCxn id="75" idx="0"/>
            <a:endCxn id="74" idx="2"/>
          </p:cNvCxnSpPr>
          <p:nvPr/>
        </p:nvCxnSpPr>
        <p:spPr>
          <a:xfrm rot="5400000" flipH="1" flipV="1">
            <a:off x="6070813" y="3373875"/>
            <a:ext cx="422753" cy="55044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曲线连接符 166"/>
          <p:cNvCxnSpPr>
            <a:stCxn id="74" idx="3"/>
            <a:endCxn id="76" idx="0"/>
          </p:cNvCxnSpPr>
          <p:nvPr/>
        </p:nvCxnSpPr>
        <p:spPr>
          <a:xfrm>
            <a:off x="6660231" y="3333537"/>
            <a:ext cx="653266" cy="535971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椭圆 167"/>
          <p:cNvSpPr/>
          <p:nvPr/>
        </p:nvSpPr>
        <p:spPr>
          <a:xfrm>
            <a:off x="1547664" y="3506153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69" name="椭圆 168"/>
          <p:cNvSpPr/>
          <p:nvPr/>
        </p:nvSpPr>
        <p:spPr>
          <a:xfrm>
            <a:off x="4716015" y="3441930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170" name="椭圆 169"/>
          <p:cNvSpPr/>
          <p:nvPr/>
        </p:nvSpPr>
        <p:spPr>
          <a:xfrm>
            <a:off x="5175930" y="3651892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171" name="椭圆 170"/>
          <p:cNvSpPr/>
          <p:nvPr/>
        </p:nvSpPr>
        <p:spPr>
          <a:xfrm>
            <a:off x="5752169" y="3513938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72" name="椭圆 171"/>
          <p:cNvSpPr/>
          <p:nvPr/>
        </p:nvSpPr>
        <p:spPr>
          <a:xfrm>
            <a:off x="6516215" y="3572443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cxnSp>
        <p:nvCxnSpPr>
          <p:cNvPr id="173" name="曲线连接符 172"/>
          <p:cNvCxnSpPr>
            <a:stCxn id="80" idx="0"/>
            <a:endCxn id="70" idx="0"/>
          </p:cNvCxnSpPr>
          <p:nvPr/>
        </p:nvCxnSpPr>
        <p:spPr>
          <a:xfrm rot="5400000" flipH="1" flipV="1">
            <a:off x="3154861" y="1794054"/>
            <a:ext cx="696726" cy="3567322"/>
          </a:xfrm>
          <a:prstGeom prst="curvedConnector3">
            <a:avLst>
              <a:gd name="adj1" fmla="val 132811"/>
            </a:avLst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7246683" y="3419135"/>
            <a:ext cx="187982" cy="202521"/>
          </a:xfrm>
          <a:prstGeom prst="ellips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cxnSp>
        <p:nvCxnSpPr>
          <p:cNvPr id="175" name="曲线连接符 174"/>
          <p:cNvCxnSpPr>
            <a:stCxn id="78" idx="2"/>
          </p:cNvCxnSpPr>
          <p:nvPr/>
        </p:nvCxnSpPr>
        <p:spPr>
          <a:xfrm rot="5400000">
            <a:off x="5933745" y="3806998"/>
            <a:ext cx="784303" cy="1954427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49828"/>
              </p:ext>
            </p:extLst>
          </p:nvPr>
        </p:nvGraphicFramePr>
        <p:xfrm>
          <a:off x="3635896" y="4517942"/>
          <a:ext cx="1733386" cy="2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871"/>
                <a:gridCol w="1162515"/>
              </a:tblGrid>
              <a:tr h="2687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States</a:t>
                      </a:r>
                      <a:r>
                        <a:rPr lang="en-US" altLang="zh-CN" sz="1400" b="1" baseline="0" dirty="0" smtClean="0"/>
                        <a:t> List</a:t>
                      </a:r>
                      <a:endParaRPr lang="zh-CN" altLang="en-US" sz="1400" b="1" dirty="0"/>
                    </a:p>
                  </a:txBody>
                  <a:tcPr marL="72000" marR="72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表格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23222"/>
              </p:ext>
            </p:extLst>
          </p:nvPr>
        </p:nvGraphicFramePr>
        <p:xfrm>
          <a:off x="3635896" y="4794138"/>
          <a:ext cx="1733386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871"/>
                <a:gridCol w="1162515"/>
              </a:tblGrid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2..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9..</a:t>
                      </a:r>
                      <a:endParaRPr lang="zh-CN" altLang="en-US" sz="1400" dirty="0"/>
                    </a:p>
                  </a:txBody>
                  <a:tcPr marL="72000" marR="72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8" name="TextBox 16"/>
          <p:cNvSpPr txBox="1"/>
          <p:nvPr/>
        </p:nvSpPr>
        <p:spPr>
          <a:xfrm>
            <a:off x="396683" y="1412776"/>
            <a:ext cx="48966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altLang="zh-CN" sz="24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altLang="zh-CN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for Components: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com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zh-CN" altLang="en-US" sz="2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7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2. Name Lookup in NDN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3. Name Component Encoding (NCE)</a:t>
            </a:r>
          </a:p>
          <a:p>
            <a:pPr marL="0" indent="0"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16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608856"/>
          </a:xfrm>
        </p:spPr>
        <p:txBody>
          <a:bodyPr/>
          <a:lstStyle/>
          <a:p>
            <a:r>
              <a:rPr lang="en-US" altLang="zh-CN" dirty="0" smtClean="0"/>
              <a:t>Memory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246668"/>
            <a:ext cx="5760641" cy="9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43" y="3776787"/>
            <a:ext cx="4039100" cy="4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81779"/>
            <a:ext cx="4021067" cy="4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93" y="5774965"/>
            <a:ext cx="1294952" cy="51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79512" y="3231081"/>
            <a:ext cx="8848756" cy="6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Character </a:t>
            </a:r>
            <a:r>
              <a:rPr lang="en-US" altLang="zh-CN" dirty="0" err="1" smtClean="0"/>
              <a:t>Trie</a:t>
            </a:r>
            <a:r>
              <a:rPr lang="en-US" altLang="zh-CN" dirty="0" smtClean="0"/>
              <a:t>: </a:t>
            </a:r>
            <a:r>
              <a:rPr lang="el-GR" altLang="zh-CN" dirty="0" smtClean="0"/>
              <a:t>α</a:t>
            </a:r>
            <a:r>
              <a:rPr lang="en-US" altLang="zh-CN" dirty="0" smtClean="0"/>
              <a:t>=8, </a:t>
            </a:r>
            <a:r>
              <a:rPr lang="el-GR" altLang="zh-CN" dirty="0" smtClean="0"/>
              <a:t>β</a:t>
            </a:r>
            <a:r>
              <a:rPr lang="en-US" altLang="zh-CN" dirty="0" smtClean="0"/>
              <a:t>=9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19629" y="4323775"/>
            <a:ext cx="8848756" cy="6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Name Component </a:t>
            </a:r>
            <a:r>
              <a:rPr lang="en-US" altLang="zh-CN" dirty="0" err="1" smtClean="0"/>
              <a:t>Trie</a:t>
            </a:r>
            <a:r>
              <a:rPr lang="en-US" altLang="zh-CN" dirty="0" smtClean="0"/>
              <a:t>: </a:t>
            </a:r>
            <a:r>
              <a:rPr lang="el-GR" altLang="zh-CN" dirty="0" smtClean="0"/>
              <a:t>α</a:t>
            </a:r>
            <a:r>
              <a:rPr lang="en-US" altLang="zh-CN" dirty="0" smtClean="0"/>
              <a:t>=9, </a:t>
            </a:r>
            <a:r>
              <a:rPr lang="el-GR" altLang="zh-CN" dirty="0" smtClean="0"/>
              <a:t>β</a:t>
            </a:r>
            <a:r>
              <a:rPr lang="en-US" altLang="zh-CN" dirty="0" smtClean="0"/>
              <a:t>=5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23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608856"/>
          </a:xfrm>
        </p:spPr>
        <p:txBody>
          <a:bodyPr/>
          <a:lstStyle/>
          <a:p>
            <a:r>
              <a:rPr lang="en-US" altLang="zh-CN" dirty="0"/>
              <a:t>In summary, compared with NCT, NCE utilizes the </a:t>
            </a:r>
            <a:r>
              <a:rPr lang="en-US" altLang="zh-CN" dirty="0" smtClean="0"/>
              <a:t>following three </a:t>
            </a:r>
            <a:r>
              <a:rPr lang="en-US" altLang="zh-CN" dirty="0"/>
              <a:t>parts to reduce storage overhead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NCE uses State Transition Arrays to construct the NCT</a:t>
            </a:r>
            <a:r>
              <a:rPr lang="en-US" altLang="zh-CN" dirty="0" smtClean="0"/>
              <a:t>, and </a:t>
            </a:r>
            <a:r>
              <a:rPr lang="en-US" altLang="zh-CN" dirty="0"/>
              <a:t>the memory cost can be reduced at least </a:t>
            </a:r>
            <a:r>
              <a:rPr lang="en-US" altLang="zh-CN" dirty="0" smtClean="0"/>
              <a:t>save 17.64%;</a:t>
            </a:r>
          </a:p>
          <a:p>
            <a:pPr lvl="1"/>
            <a:r>
              <a:rPr lang="en-US" altLang="zh-CN" dirty="0"/>
              <a:t>Code Allocation Mechanism reduces the number </a:t>
            </a:r>
            <a:r>
              <a:rPr lang="en-US" altLang="zh-CN" dirty="0" smtClean="0"/>
              <a:t>of components </a:t>
            </a:r>
            <a:r>
              <a:rPr lang="en-US" altLang="zh-CN" dirty="0"/>
              <a:t>by merging the Original Collision Set </a:t>
            </a:r>
            <a:r>
              <a:rPr lang="en-US" altLang="zh-CN" dirty="0" smtClean="0"/>
              <a:t>at the </a:t>
            </a:r>
            <a:r>
              <a:rPr lang="en-US" altLang="zh-CN" dirty="0"/>
              <a:t>same </a:t>
            </a:r>
            <a:r>
              <a:rPr lang="en-US" altLang="zh-CN" dirty="0" smtClean="0"/>
              <a:t>level;</a:t>
            </a:r>
          </a:p>
          <a:p>
            <a:pPr lvl="1"/>
            <a:r>
              <a:rPr lang="en-US" altLang="zh-CN" dirty="0"/>
              <a:t>NCE stores the transitions in different sizes of </a:t>
            </a:r>
            <a:r>
              <a:rPr lang="en-US" altLang="zh-CN" dirty="0" smtClean="0"/>
              <a:t>Transition Arrays</a:t>
            </a:r>
            <a:r>
              <a:rPr lang="en-US" altLang="zh-CN" dirty="0"/>
              <a:t>. Compared with the method that uses </a:t>
            </a:r>
            <a:r>
              <a:rPr lang="en-US" altLang="zh-CN" dirty="0" smtClean="0"/>
              <a:t>Transition</a:t>
            </a:r>
            <a:r>
              <a:rPr lang="en-US" altLang="zh-CN" sz="400" dirty="0"/>
              <a:t> </a:t>
            </a:r>
            <a:r>
              <a:rPr lang="en-US" altLang="zh-CN" dirty="0" smtClean="0"/>
              <a:t>only</a:t>
            </a:r>
            <a:r>
              <a:rPr lang="en-US" altLang="zh-CN" dirty="0"/>
              <a:t>, it can reduce the memory overhead </a:t>
            </a:r>
            <a:r>
              <a:rPr lang="en-US" altLang="zh-CN" dirty="0" smtClean="0"/>
              <a:t>further.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6020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680864"/>
          </a:xfrm>
        </p:spPr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/>
              <a:t>NCE, the longest name prefix matching contains </a:t>
            </a:r>
            <a:r>
              <a:rPr lang="en-US" altLang="zh-CN" dirty="0" smtClean="0"/>
              <a:t>two Steps: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07" y="2564904"/>
            <a:ext cx="2827953" cy="55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18" y="3573016"/>
            <a:ext cx="2564918" cy="63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7416824" cy="66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36512" y="414908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/>
              <a:t>So, a name lookup has:</a:t>
            </a:r>
          </a:p>
        </p:txBody>
      </p:sp>
      <p:sp>
        <p:nvSpPr>
          <p:cNvPr id="5" name="矩形 4"/>
          <p:cNvSpPr/>
          <p:nvPr/>
        </p:nvSpPr>
        <p:spPr>
          <a:xfrm>
            <a:off x="-33165" y="3068960"/>
            <a:ext cx="503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dirty="0" smtClean="0"/>
              <a:t>2) looks </a:t>
            </a:r>
            <a:r>
              <a:rPr lang="en-US" altLang="zh-CN" sz="2400" dirty="0"/>
              <a:t>up codes in ENPT-STA:</a:t>
            </a:r>
          </a:p>
        </p:txBody>
      </p:sp>
      <p:sp>
        <p:nvSpPr>
          <p:cNvPr id="6" name="矩形 5"/>
          <p:cNvSpPr/>
          <p:nvPr/>
        </p:nvSpPr>
        <p:spPr>
          <a:xfrm>
            <a:off x="-36512" y="21032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 smtClean="0"/>
              <a:t>1) finds </a:t>
            </a:r>
            <a:r>
              <a:rPr lang="en-US" altLang="zh-CN" sz="2400" dirty="0"/>
              <a:t>the components’ corresponding codes in CCT-STA: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52440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If there are </a:t>
            </a:r>
            <a:r>
              <a:rPr lang="en-US" altLang="zh-CN" sz="2400" i="1" dirty="0"/>
              <a:t>P </a:t>
            </a:r>
            <a:r>
              <a:rPr lang="en-US" altLang="zh-CN" sz="2400" dirty="0"/>
              <a:t>parallel code </a:t>
            </a:r>
            <a:r>
              <a:rPr lang="en-US" altLang="zh-CN" sz="2400" dirty="0" smtClean="0"/>
              <a:t>lookup modules</a:t>
            </a:r>
            <a:r>
              <a:rPr lang="en-US" altLang="zh-CN" sz="2400" dirty="0"/>
              <a:t>, the complexity can be reduced </a:t>
            </a:r>
            <a:r>
              <a:rPr lang="en-US" altLang="zh-CN" sz="2400" dirty="0" smtClean="0"/>
              <a:t>to:</a:t>
            </a:r>
            <a:endParaRPr lang="zh-CN" altLang="en-US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75081"/>
            <a:ext cx="25922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6097306"/>
            <a:ext cx="59766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44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680864"/>
          </a:xfrm>
        </p:spPr>
        <p:txBody>
          <a:bodyPr/>
          <a:lstStyle/>
          <a:p>
            <a:r>
              <a:rPr lang="en-US" altLang="zh-CN" dirty="0"/>
              <a:t>Compared with character </a:t>
            </a:r>
            <a:r>
              <a:rPr lang="en-US" altLang="zh-CN" dirty="0" err="1"/>
              <a:t>trie</a:t>
            </a:r>
            <a:r>
              <a:rPr lang="en-US" altLang="zh-CN" dirty="0"/>
              <a:t>, NCE can gains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98123"/>
            <a:ext cx="4392488" cy="8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8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2. Name Lookup in NDN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3. Name Component Encoding (NCE)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0" indent="0"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68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  <a:endParaRPr lang="en-US" altLang="zh-C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2. Name Lookup in NDN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3. Name Component Encoding (NCE)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53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680864"/>
          </a:xfrm>
        </p:spPr>
        <p:txBody>
          <a:bodyPr/>
          <a:lstStyle/>
          <a:p>
            <a:r>
              <a:rPr lang="en-US" altLang="zh-CN" dirty="0" smtClean="0"/>
              <a:t>Number of Domains with different component’s number: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547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9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3268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93096"/>
            <a:ext cx="97210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680864"/>
          </a:xfrm>
        </p:spPr>
        <p:txBody>
          <a:bodyPr/>
          <a:lstStyle/>
          <a:p>
            <a:r>
              <a:rPr lang="en-US" altLang="zh-CN" dirty="0" smtClean="0"/>
              <a:t>Comparison of memory usage: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7228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30" y="2522934"/>
            <a:ext cx="60007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The number of different components and codes, and the </a:t>
            </a:r>
            <a:r>
              <a:rPr lang="en-US" altLang="zh-CN" dirty="0" smtClean="0"/>
              <a:t>compression ratio </a:t>
            </a:r>
            <a:r>
              <a:rPr lang="en-US" altLang="zh-CN" dirty="0"/>
              <a:t>of Code Allocate Mechanism on DMOZ dataset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7648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Number of Entries for Transition1, Transition2 and Transition4 </a:t>
            </a:r>
            <a:r>
              <a:rPr lang="en-US" altLang="zh-CN" dirty="0" smtClean="0"/>
              <a:t>on DMOZ </a:t>
            </a:r>
            <a:r>
              <a:rPr lang="en-US" altLang="zh-CN" dirty="0"/>
              <a:t>dataset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34" y="2420888"/>
            <a:ext cx="55435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The Memory Cost of NCE and NCT on DMOZ dataset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81" y="2204864"/>
            <a:ext cx="5835931" cy="432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4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 smtClean="0"/>
              <a:t>Comparison of NCT and NCE’s processing performance: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507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334528"/>
            <a:ext cx="6750750" cy="22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1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NCE’s Average Lookup Time (</a:t>
            </a:r>
            <a:r>
              <a:rPr lang="en-US" altLang="zh-CN" dirty="0" smtClean="0"/>
              <a:t>When the </a:t>
            </a:r>
            <a:r>
              <a:rPr lang="en-US" altLang="zh-CN" dirty="0"/>
              <a:t>Number of Parallel CCT </a:t>
            </a:r>
            <a:r>
              <a:rPr lang="en-US" altLang="zh-CN" dirty="0" smtClean="0"/>
              <a:t>lookup modules </a:t>
            </a:r>
            <a:r>
              <a:rPr lang="en-US" altLang="zh-CN" dirty="0"/>
              <a:t>is 3)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431827" cy="411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1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The relationship between </a:t>
            </a:r>
            <a:r>
              <a:rPr lang="en-US" altLang="zh-CN" dirty="0" smtClean="0"/>
              <a:t>NCE’s average </a:t>
            </a:r>
            <a:r>
              <a:rPr lang="en-US" altLang="zh-CN" dirty="0" err="1"/>
              <a:t>lookuptime</a:t>
            </a:r>
            <a:r>
              <a:rPr lang="en-US" altLang="zh-CN" dirty="0"/>
              <a:t> and the number </a:t>
            </a:r>
            <a:r>
              <a:rPr lang="en-US" altLang="zh-CN" dirty="0" smtClean="0"/>
              <a:t>of parallel </a:t>
            </a:r>
            <a:r>
              <a:rPr lang="en-US" altLang="zh-CN" dirty="0"/>
              <a:t>CCT lookup modules</a:t>
            </a:r>
            <a:endParaRPr lang="en-US" altLang="zh-CN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33616"/>
            <a:ext cx="5376451" cy="42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84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The relationship between </a:t>
            </a:r>
            <a:r>
              <a:rPr lang="en-US" altLang="zh-CN" dirty="0" smtClean="0"/>
              <a:t>NCE’s speedup </a:t>
            </a:r>
            <a:r>
              <a:rPr lang="en-US" altLang="zh-CN" dirty="0"/>
              <a:t>and the number of parallel </a:t>
            </a:r>
            <a:r>
              <a:rPr lang="en-US" altLang="zh-CN" dirty="0" smtClean="0"/>
              <a:t>CCT lookup </a:t>
            </a:r>
            <a:r>
              <a:rPr lang="en-US" altLang="zh-CN" dirty="0"/>
              <a:t>modules</a:t>
            </a:r>
            <a:endParaRPr lang="en-US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267672" cy="424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0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——Experimental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1080120"/>
          </a:xfrm>
        </p:spPr>
        <p:txBody>
          <a:bodyPr/>
          <a:lstStyle/>
          <a:p>
            <a:r>
              <a:rPr lang="en-US" altLang="zh-CN" dirty="0"/>
              <a:t>The relationship between NCE’s packet delay and the number </a:t>
            </a:r>
            <a:r>
              <a:rPr lang="en-US" altLang="zh-CN" dirty="0" smtClean="0"/>
              <a:t>of parallel </a:t>
            </a:r>
            <a:r>
              <a:rPr lang="en-US" altLang="zh-CN" dirty="0"/>
              <a:t>CCT lookup modules</a:t>
            </a:r>
            <a:endParaRPr lang="en-US" altLang="zh-CN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328592" cy="41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4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——NDN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5119710"/>
          </a:xfrm>
        </p:spPr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Named Data Networking (NDN)</a:t>
            </a:r>
          </a:p>
          <a:p>
            <a:pPr lvl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Named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Networking is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proposed recently as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clean-slate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network architecture for future Internet, which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no longer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concentrates on “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” the information is located,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but “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” the information (content) is needed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800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NDN uses </a:t>
            </a:r>
            <a:r>
              <a:rPr lang="en-US" altLang="zh-CN" sz="2800" kern="1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names</a:t>
            </a:r>
            <a:r>
              <a:rPr lang="en-US" altLang="zh-CN" sz="2800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to identify every piece of contents instead of IP addresses for hardware devices attached to IP network.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2. Name Lookup in NDN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3. Name Component Encoding (NCE)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53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——Conclusion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>
          <a:xfrm>
            <a:off x="104498" y="1412776"/>
            <a:ext cx="8848756" cy="424847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/>
              <a:t>Proposed an effective Name Components Encoding approach: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sz="2800" dirty="0"/>
              <a:t>Code Allocation Mechanism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sz="2800" dirty="0"/>
              <a:t>State Transition Array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/>
              <a:t>Both theoretical analysis and experiments on real domain sets demonstrate that NCE could effectively reduce the memory cost while guaranteeing high-speed of longest name prefix lookup.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5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19872" y="2492896"/>
            <a:ext cx="266429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b="1" dirty="0" smtClean="0"/>
              <a:t>Thank you!</a:t>
            </a:r>
          </a:p>
          <a:p>
            <a:pPr marL="0" indent="0" algn="ctr">
              <a:buNone/>
            </a:pPr>
            <a:r>
              <a:rPr lang="en-US" altLang="zh-CN" sz="4000" b="1" dirty="0" smtClean="0"/>
              <a:t>Q &amp; A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6190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4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6683"/>
            <a:ext cx="37147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50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7" y="2689051"/>
            <a:ext cx="35718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——NDN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8848756" cy="2016224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Naming in NDN</a:t>
            </a: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 NDN name is hierarchically structured and composed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explicitly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delimited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Interest and Data Packets in NDN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5918" y="3284984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/>
              <a:t>/com/</a:t>
            </a:r>
            <a:r>
              <a:rPr lang="en-US" altLang="zh-CN" sz="2800" kern="100" dirty="0" err="1"/>
              <a:t>google</a:t>
            </a:r>
            <a:r>
              <a:rPr lang="en-US" altLang="zh-CN" sz="2800" kern="100" dirty="0"/>
              <a:t>/maps</a:t>
            </a:r>
            <a:endParaRPr lang="zh-CN" altLang="zh-CN" sz="2800" kern="100" dirty="0">
              <a:latin typeface="Calibri"/>
              <a:ea typeface="宋体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1902" y="4154016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/>
              <a:t>com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3612022" y="415401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/>
              <a:t>google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052182" y="4154016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/>
              <a:t>maps</a:t>
            </a:r>
            <a:endParaRPr lang="zh-CN" altLang="zh-CN" sz="2800" kern="100" dirty="0">
              <a:latin typeface="Calibri"/>
              <a:ea typeface="宋体"/>
              <a:cs typeface="Times New Roman"/>
            </a:endParaRPr>
          </a:p>
        </p:txBody>
      </p:sp>
      <p:cxnSp>
        <p:nvCxnSpPr>
          <p:cNvPr id="9" name="直接箭头连接符 8"/>
          <p:cNvCxnSpPr>
            <a:endCxn id="5" idx="0"/>
          </p:cNvCxnSpPr>
          <p:nvPr/>
        </p:nvCxnSpPr>
        <p:spPr bwMode="auto">
          <a:xfrm flipH="1">
            <a:off x="2964072" y="3808204"/>
            <a:ext cx="143894" cy="345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" idx="2"/>
            <a:endCxn id="6" idx="0"/>
          </p:cNvCxnSpPr>
          <p:nvPr/>
        </p:nvCxnSpPr>
        <p:spPr bwMode="auto">
          <a:xfrm>
            <a:off x="4238205" y="3808204"/>
            <a:ext cx="7164" cy="345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7" idx="0"/>
          </p:cNvCxnSpPr>
          <p:nvPr/>
        </p:nvCxnSpPr>
        <p:spPr bwMode="auto">
          <a:xfrm>
            <a:off x="5335094" y="3808204"/>
            <a:ext cx="249446" cy="345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5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——NDN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5119710"/>
          </a:xfrm>
        </p:spPr>
        <p:txBody>
          <a:bodyPr/>
          <a:lstStyle/>
          <a:p>
            <a:r>
              <a:rPr lang="en-US" altLang="zh-CN" dirty="0" smtClean="0"/>
              <a:t>Packet Forwarding Process</a:t>
            </a:r>
          </a:p>
          <a:p>
            <a:pPr lvl="1"/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云形 51"/>
          <p:cNvSpPr/>
          <p:nvPr/>
        </p:nvSpPr>
        <p:spPr>
          <a:xfrm>
            <a:off x="1966139" y="3150319"/>
            <a:ext cx="1270000" cy="725488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53" name="直接连接符 52"/>
          <p:cNvCxnSpPr>
            <a:endCxn id="52" idx="2"/>
          </p:cNvCxnSpPr>
          <p:nvPr/>
        </p:nvCxnSpPr>
        <p:spPr>
          <a:xfrm>
            <a:off x="1120002" y="3226519"/>
            <a:ext cx="850900" cy="285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1362889" y="5666507"/>
            <a:ext cx="865188" cy="3952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等腰三角形 54"/>
          <p:cNvSpPr/>
          <p:nvPr/>
        </p:nvSpPr>
        <p:spPr>
          <a:xfrm>
            <a:off x="7281065" y="1903185"/>
            <a:ext cx="216024" cy="43204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TextBox 37"/>
          <p:cNvSpPr txBox="1">
            <a:spLocks noChangeArrowheads="1"/>
          </p:cNvSpPr>
          <p:nvPr/>
        </p:nvSpPr>
        <p:spPr bwMode="auto">
          <a:xfrm>
            <a:off x="7573189" y="1966044"/>
            <a:ext cx="1403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/>
              <a:t>Interest Packet</a:t>
            </a:r>
          </a:p>
        </p:txBody>
      </p:sp>
      <p:sp>
        <p:nvSpPr>
          <p:cNvPr id="57" name="等腰三角形 56"/>
          <p:cNvSpPr/>
          <p:nvPr/>
        </p:nvSpPr>
        <p:spPr>
          <a:xfrm>
            <a:off x="7270354" y="2465429"/>
            <a:ext cx="216024" cy="43204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7573189" y="2559769"/>
            <a:ext cx="1173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/>
              <a:t>Data Packet</a:t>
            </a: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4017189" y="3875807"/>
            <a:ext cx="1008063" cy="622300"/>
            <a:chOff x="1884" y="1812"/>
            <a:chExt cx="363" cy="369"/>
          </a:xfrm>
        </p:grpSpPr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1" name="Group 7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64" name="Picture 2" descr="C:\Users\Keqiang He\AppData\Local\Microsoft\Windows\Temporary Internet Files\Content.IE5\UREJCRWE\MC900232099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5116" y="2805680"/>
            <a:ext cx="547262" cy="645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</p:pic>
      <p:pic>
        <p:nvPicPr>
          <p:cNvPr id="65" name="Picture 2" descr="C:\Users\Keqiang He\AppData\Local\Microsoft\Windows\Temporary Internet Files\Content.IE5\UREJCRWE\MC9002320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7" y="5831607"/>
            <a:ext cx="5889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 descr="C:\Users\wy\AppData\Local\Microsoft\Windows\Temporary Internet Files\Content.IE5\ZC50BE72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14" y="3864694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42"/>
          <p:cNvSpPr txBox="1">
            <a:spLocks noChangeArrowheads="1"/>
          </p:cNvSpPr>
          <p:nvPr/>
        </p:nvSpPr>
        <p:spPr bwMode="auto">
          <a:xfrm>
            <a:off x="137339" y="3028082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/>
              <a:t>Client</a:t>
            </a:r>
            <a:endParaRPr lang="zh-CN" altLang="en-US"/>
          </a:p>
        </p:txBody>
      </p:sp>
      <p:sp>
        <p:nvSpPr>
          <p:cNvPr id="68" name="TextBox 42"/>
          <p:cNvSpPr txBox="1">
            <a:spLocks noChangeArrowheads="1"/>
          </p:cNvSpPr>
          <p:nvPr/>
        </p:nvSpPr>
        <p:spPr bwMode="auto">
          <a:xfrm>
            <a:off x="7552552" y="3977407"/>
            <a:ext cx="159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/>
              <a:t>Content Provider</a:t>
            </a:r>
            <a:endParaRPr lang="zh-CN" altLang="en-US"/>
          </a:p>
        </p:txBody>
      </p:sp>
      <p:grpSp>
        <p:nvGrpSpPr>
          <p:cNvPr id="69" name="组合 61"/>
          <p:cNvGrpSpPr>
            <a:grpSpLocks/>
          </p:cNvGrpSpPr>
          <p:nvPr/>
        </p:nvGrpSpPr>
        <p:grpSpPr bwMode="auto">
          <a:xfrm>
            <a:off x="4150539" y="3450357"/>
            <a:ext cx="636588" cy="657225"/>
            <a:chOff x="911164" y="1534409"/>
            <a:chExt cx="636500" cy="656341"/>
          </a:xfrm>
        </p:grpSpPr>
        <p:sp>
          <p:nvSpPr>
            <p:cNvPr id="70" name="矩形 69"/>
            <p:cNvSpPr/>
            <p:nvPr/>
          </p:nvSpPr>
          <p:spPr>
            <a:xfrm>
              <a:off x="911164" y="1534409"/>
              <a:ext cx="636500" cy="1664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400" dirty="0" err="1"/>
                <a:t>Dst</a:t>
              </a:r>
              <a:endParaRPr lang="zh-CN" altLang="en-US" sz="140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911164" y="1702458"/>
              <a:ext cx="636500" cy="1664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400" dirty="0" err="1"/>
                <a:t>Src</a:t>
              </a:r>
              <a:endParaRPr lang="zh-CN" altLang="en-US" sz="1400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911164" y="1859408"/>
              <a:ext cx="636500" cy="3313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400" dirty="0"/>
            </a:p>
          </p:txBody>
        </p:sp>
      </p:grpSp>
      <p:sp>
        <p:nvSpPr>
          <p:cNvPr id="73" name="矩形 72"/>
          <p:cNvSpPr/>
          <p:nvPr/>
        </p:nvSpPr>
        <p:spPr>
          <a:xfrm>
            <a:off x="1224777" y="2893144"/>
            <a:ext cx="257175" cy="333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74" name="直接连接符 73"/>
          <p:cNvCxnSpPr>
            <a:endCxn id="60" idx="2"/>
          </p:cNvCxnSpPr>
          <p:nvPr/>
        </p:nvCxnSpPr>
        <p:spPr>
          <a:xfrm>
            <a:off x="2947214" y="3793257"/>
            <a:ext cx="1069975" cy="393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云形 74"/>
          <p:cNvSpPr/>
          <p:nvPr/>
        </p:nvSpPr>
        <p:spPr>
          <a:xfrm>
            <a:off x="2175689" y="5106119"/>
            <a:ext cx="1270000" cy="725488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3223439" y="4442544"/>
            <a:ext cx="942975" cy="685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云形 76"/>
          <p:cNvSpPr/>
          <p:nvPr/>
        </p:nvSpPr>
        <p:spPr>
          <a:xfrm>
            <a:off x="5034777" y="4785444"/>
            <a:ext cx="1268412" cy="723900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78" name="直接连接符 77"/>
          <p:cNvCxnSpPr>
            <a:stCxn id="60" idx="3"/>
            <a:endCxn id="77" idx="3"/>
          </p:cNvCxnSpPr>
          <p:nvPr/>
        </p:nvCxnSpPr>
        <p:spPr>
          <a:xfrm>
            <a:off x="4520427" y="4498107"/>
            <a:ext cx="1147762" cy="3286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77" idx="0"/>
          </p:cNvCxnSpPr>
          <p:nvPr/>
        </p:nvCxnSpPr>
        <p:spPr>
          <a:xfrm flipV="1">
            <a:off x="6301602" y="4585419"/>
            <a:ext cx="879475" cy="561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云形 79"/>
          <p:cNvSpPr/>
          <p:nvPr/>
        </p:nvSpPr>
        <p:spPr>
          <a:xfrm>
            <a:off x="5352277" y="3310657"/>
            <a:ext cx="1268412" cy="723900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81" name="直接连接符 80"/>
          <p:cNvCxnSpPr>
            <a:endCxn id="80" idx="2"/>
          </p:cNvCxnSpPr>
          <p:nvPr/>
        </p:nvCxnSpPr>
        <p:spPr>
          <a:xfrm flipV="1">
            <a:off x="4602977" y="3672607"/>
            <a:ext cx="754062" cy="1920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80" idx="0"/>
          </p:cNvCxnSpPr>
          <p:nvPr/>
        </p:nvCxnSpPr>
        <p:spPr>
          <a:xfrm>
            <a:off x="6620689" y="3672607"/>
            <a:ext cx="444500" cy="288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任意多边形 82"/>
          <p:cNvSpPr/>
          <p:nvPr/>
        </p:nvSpPr>
        <p:spPr>
          <a:xfrm>
            <a:off x="4828402" y="3590057"/>
            <a:ext cx="2209800" cy="525462"/>
          </a:xfrm>
          <a:custGeom>
            <a:avLst/>
            <a:gdLst>
              <a:gd name="connsiteX0" fmla="*/ 0 w 2209800"/>
              <a:gd name="connsiteY0" fmla="*/ 321733 h 524933"/>
              <a:gd name="connsiteX1" fmla="*/ 84667 w 2209800"/>
              <a:gd name="connsiteY1" fmla="*/ 270933 h 524933"/>
              <a:gd name="connsiteX2" fmla="*/ 203200 w 2209800"/>
              <a:gd name="connsiteY2" fmla="*/ 237066 h 524933"/>
              <a:gd name="connsiteX3" fmla="*/ 262467 w 2209800"/>
              <a:gd name="connsiteY3" fmla="*/ 220133 h 524933"/>
              <a:gd name="connsiteX4" fmla="*/ 397934 w 2209800"/>
              <a:gd name="connsiteY4" fmla="*/ 143933 h 524933"/>
              <a:gd name="connsiteX5" fmla="*/ 491067 w 2209800"/>
              <a:gd name="connsiteY5" fmla="*/ 101600 h 524933"/>
              <a:gd name="connsiteX6" fmla="*/ 541867 w 2209800"/>
              <a:gd name="connsiteY6" fmla="*/ 67733 h 524933"/>
              <a:gd name="connsiteX7" fmla="*/ 575734 w 2209800"/>
              <a:gd name="connsiteY7" fmla="*/ 59266 h 524933"/>
              <a:gd name="connsiteX8" fmla="*/ 626534 w 2209800"/>
              <a:gd name="connsiteY8" fmla="*/ 42333 h 524933"/>
              <a:gd name="connsiteX9" fmla="*/ 702734 w 2209800"/>
              <a:gd name="connsiteY9" fmla="*/ 33866 h 524933"/>
              <a:gd name="connsiteX10" fmla="*/ 787400 w 2209800"/>
              <a:gd name="connsiteY10" fmla="*/ 16933 h 524933"/>
              <a:gd name="connsiteX11" fmla="*/ 965200 w 2209800"/>
              <a:gd name="connsiteY11" fmla="*/ 0 h 524933"/>
              <a:gd name="connsiteX12" fmla="*/ 1439334 w 2209800"/>
              <a:gd name="connsiteY12" fmla="*/ 16933 h 524933"/>
              <a:gd name="connsiteX13" fmla="*/ 1481667 w 2209800"/>
              <a:gd name="connsiteY13" fmla="*/ 25400 h 524933"/>
              <a:gd name="connsiteX14" fmla="*/ 1566334 w 2209800"/>
              <a:gd name="connsiteY14" fmla="*/ 59266 h 524933"/>
              <a:gd name="connsiteX15" fmla="*/ 1608667 w 2209800"/>
              <a:gd name="connsiteY15" fmla="*/ 67733 h 524933"/>
              <a:gd name="connsiteX16" fmla="*/ 1659467 w 2209800"/>
              <a:gd name="connsiteY16" fmla="*/ 84666 h 524933"/>
              <a:gd name="connsiteX17" fmla="*/ 1693334 w 2209800"/>
              <a:gd name="connsiteY17" fmla="*/ 93133 h 524933"/>
              <a:gd name="connsiteX18" fmla="*/ 1769534 w 2209800"/>
              <a:gd name="connsiteY18" fmla="*/ 118533 h 524933"/>
              <a:gd name="connsiteX19" fmla="*/ 1794934 w 2209800"/>
              <a:gd name="connsiteY19" fmla="*/ 135466 h 524933"/>
              <a:gd name="connsiteX20" fmla="*/ 1879600 w 2209800"/>
              <a:gd name="connsiteY20" fmla="*/ 186266 h 524933"/>
              <a:gd name="connsiteX21" fmla="*/ 1896534 w 2209800"/>
              <a:gd name="connsiteY21" fmla="*/ 203200 h 524933"/>
              <a:gd name="connsiteX22" fmla="*/ 1921934 w 2209800"/>
              <a:gd name="connsiteY22" fmla="*/ 220133 h 524933"/>
              <a:gd name="connsiteX23" fmla="*/ 2006600 w 2209800"/>
              <a:gd name="connsiteY23" fmla="*/ 304800 h 524933"/>
              <a:gd name="connsiteX24" fmla="*/ 2023534 w 2209800"/>
              <a:gd name="connsiteY24" fmla="*/ 330200 h 524933"/>
              <a:gd name="connsiteX25" fmla="*/ 2074334 w 2209800"/>
              <a:gd name="connsiteY25" fmla="*/ 381000 h 524933"/>
              <a:gd name="connsiteX26" fmla="*/ 2091267 w 2209800"/>
              <a:gd name="connsiteY26" fmla="*/ 406400 h 524933"/>
              <a:gd name="connsiteX27" fmla="*/ 2150534 w 2209800"/>
              <a:gd name="connsiteY27" fmla="*/ 448733 h 524933"/>
              <a:gd name="connsiteX28" fmla="*/ 2184400 w 2209800"/>
              <a:gd name="connsiteY28" fmla="*/ 499533 h 524933"/>
              <a:gd name="connsiteX29" fmla="*/ 2209800 w 2209800"/>
              <a:gd name="connsiteY29" fmla="*/ 508000 h 524933"/>
              <a:gd name="connsiteX30" fmla="*/ 2209800 w 2209800"/>
              <a:gd name="connsiteY30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09800" h="524933">
                <a:moveTo>
                  <a:pt x="0" y="321733"/>
                </a:moveTo>
                <a:cubicBezTo>
                  <a:pt x="28222" y="304800"/>
                  <a:pt x="52538" y="278073"/>
                  <a:pt x="84667" y="270933"/>
                </a:cubicBezTo>
                <a:cubicBezTo>
                  <a:pt x="244021" y="235522"/>
                  <a:pt x="96804" y="272531"/>
                  <a:pt x="203200" y="237066"/>
                </a:cubicBezTo>
                <a:cubicBezTo>
                  <a:pt x="215498" y="232967"/>
                  <a:pt x="249211" y="227271"/>
                  <a:pt x="262467" y="220133"/>
                </a:cubicBezTo>
                <a:cubicBezTo>
                  <a:pt x="361797" y="166647"/>
                  <a:pt x="318600" y="179994"/>
                  <a:pt x="397934" y="143933"/>
                </a:cubicBezTo>
                <a:cubicBezTo>
                  <a:pt x="449771" y="120371"/>
                  <a:pt x="436731" y="133296"/>
                  <a:pt x="491067" y="101600"/>
                </a:cubicBezTo>
                <a:cubicBezTo>
                  <a:pt x="508646" y="91345"/>
                  <a:pt x="522123" y="72669"/>
                  <a:pt x="541867" y="67733"/>
                </a:cubicBezTo>
                <a:cubicBezTo>
                  <a:pt x="553156" y="64911"/>
                  <a:pt x="564588" y="62610"/>
                  <a:pt x="575734" y="59266"/>
                </a:cubicBezTo>
                <a:cubicBezTo>
                  <a:pt x="592831" y="54137"/>
                  <a:pt x="609031" y="45834"/>
                  <a:pt x="626534" y="42333"/>
                </a:cubicBezTo>
                <a:cubicBezTo>
                  <a:pt x="651594" y="37321"/>
                  <a:pt x="677490" y="37852"/>
                  <a:pt x="702734" y="33866"/>
                </a:cubicBezTo>
                <a:cubicBezTo>
                  <a:pt x="731163" y="29377"/>
                  <a:pt x="758971" y="21422"/>
                  <a:pt x="787400" y="16933"/>
                </a:cubicBezTo>
                <a:cubicBezTo>
                  <a:pt x="828384" y="10462"/>
                  <a:pt x="929876" y="2943"/>
                  <a:pt x="965200" y="0"/>
                </a:cubicBezTo>
                <a:cubicBezTo>
                  <a:pt x="1090547" y="2725"/>
                  <a:pt x="1289343" y="-3067"/>
                  <a:pt x="1439334" y="16933"/>
                </a:cubicBezTo>
                <a:cubicBezTo>
                  <a:pt x="1453598" y="18835"/>
                  <a:pt x="1467556" y="22578"/>
                  <a:pt x="1481667" y="25400"/>
                </a:cubicBezTo>
                <a:cubicBezTo>
                  <a:pt x="1511772" y="40452"/>
                  <a:pt x="1531459" y="52291"/>
                  <a:pt x="1566334" y="59266"/>
                </a:cubicBezTo>
                <a:cubicBezTo>
                  <a:pt x="1580445" y="62088"/>
                  <a:pt x="1594784" y="63947"/>
                  <a:pt x="1608667" y="67733"/>
                </a:cubicBezTo>
                <a:cubicBezTo>
                  <a:pt x="1625887" y="72429"/>
                  <a:pt x="1642370" y="79537"/>
                  <a:pt x="1659467" y="84666"/>
                </a:cubicBezTo>
                <a:cubicBezTo>
                  <a:pt x="1670613" y="88010"/>
                  <a:pt x="1682295" y="89453"/>
                  <a:pt x="1693334" y="93133"/>
                </a:cubicBezTo>
                <a:cubicBezTo>
                  <a:pt x="1788982" y="125016"/>
                  <a:pt x="1688374" y="98242"/>
                  <a:pt x="1769534" y="118533"/>
                </a:cubicBezTo>
                <a:cubicBezTo>
                  <a:pt x="1778001" y="124177"/>
                  <a:pt x="1786099" y="130417"/>
                  <a:pt x="1794934" y="135466"/>
                </a:cubicBezTo>
                <a:cubicBezTo>
                  <a:pt x="1826107" y="153280"/>
                  <a:pt x="1851991" y="158657"/>
                  <a:pt x="1879600" y="186266"/>
                </a:cubicBezTo>
                <a:cubicBezTo>
                  <a:pt x="1885245" y="191911"/>
                  <a:pt x="1890300" y="198213"/>
                  <a:pt x="1896534" y="203200"/>
                </a:cubicBezTo>
                <a:cubicBezTo>
                  <a:pt x="1904480" y="209557"/>
                  <a:pt x="1914457" y="213231"/>
                  <a:pt x="1921934" y="220133"/>
                </a:cubicBezTo>
                <a:cubicBezTo>
                  <a:pt x="1951262" y="247205"/>
                  <a:pt x="1984460" y="271591"/>
                  <a:pt x="2006600" y="304800"/>
                </a:cubicBezTo>
                <a:cubicBezTo>
                  <a:pt x="2012245" y="313267"/>
                  <a:pt x="2016774" y="322595"/>
                  <a:pt x="2023534" y="330200"/>
                </a:cubicBezTo>
                <a:cubicBezTo>
                  <a:pt x="2039444" y="348098"/>
                  <a:pt x="2061051" y="361074"/>
                  <a:pt x="2074334" y="381000"/>
                </a:cubicBezTo>
                <a:cubicBezTo>
                  <a:pt x="2079978" y="389467"/>
                  <a:pt x="2084072" y="399205"/>
                  <a:pt x="2091267" y="406400"/>
                </a:cubicBezTo>
                <a:cubicBezTo>
                  <a:pt x="2101769" y="416902"/>
                  <a:pt x="2136111" y="439118"/>
                  <a:pt x="2150534" y="448733"/>
                </a:cubicBezTo>
                <a:cubicBezTo>
                  <a:pt x="2161823" y="465666"/>
                  <a:pt x="2165093" y="493097"/>
                  <a:pt x="2184400" y="499533"/>
                </a:cubicBezTo>
                <a:cubicBezTo>
                  <a:pt x="2192867" y="502355"/>
                  <a:pt x="2203489" y="501689"/>
                  <a:pt x="2209800" y="508000"/>
                </a:cubicBezTo>
                <a:lnTo>
                  <a:pt x="2209800" y="524933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7274739" y="1391369"/>
            <a:ext cx="257175" cy="331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5" name="TextBox 42"/>
          <p:cNvSpPr txBox="1">
            <a:spLocks noChangeArrowheads="1"/>
          </p:cNvSpPr>
          <p:nvPr/>
        </p:nvSpPr>
        <p:spPr bwMode="auto">
          <a:xfrm>
            <a:off x="7603352" y="1362794"/>
            <a:ext cx="95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/>
              <a:t>IP Packet</a:t>
            </a:r>
            <a:endParaRPr lang="zh-CN" altLang="en-US"/>
          </a:p>
        </p:txBody>
      </p:sp>
      <p:sp>
        <p:nvSpPr>
          <p:cNvPr id="86" name="等腰三角形 85"/>
          <p:cNvSpPr/>
          <p:nvPr/>
        </p:nvSpPr>
        <p:spPr>
          <a:xfrm>
            <a:off x="1245694" y="2878096"/>
            <a:ext cx="216024" cy="43204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836214" y="3685307"/>
            <a:ext cx="1419225" cy="446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/>
              <a:t>Content Store</a:t>
            </a:r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3836214" y="3634507"/>
            <a:ext cx="1419225" cy="447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FIB</a:t>
            </a:r>
            <a:endParaRPr lang="zh-CN" altLang="en-US" dirty="0"/>
          </a:p>
        </p:txBody>
      </p:sp>
      <p:grpSp>
        <p:nvGrpSpPr>
          <p:cNvPr id="89" name="组合 81"/>
          <p:cNvGrpSpPr>
            <a:grpSpLocks/>
          </p:cNvGrpSpPr>
          <p:nvPr/>
        </p:nvGrpSpPr>
        <p:grpSpPr bwMode="auto">
          <a:xfrm>
            <a:off x="4115614" y="3785319"/>
            <a:ext cx="792163" cy="288925"/>
            <a:chOff x="971600" y="1196752"/>
            <a:chExt cx="792088" cy="288878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1028745" y="1196752"/>
              <a:ext cx="734943" cy="2888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71600" y="1196752"/>
              <a:ext cx="792088" cy="26665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2" name="任意多边形 91"/>
          <p:cNvSpPr/>
          <p:nvPr/>
        </p:nvSpPr>
        <p:spPr>
          <a:xfrm>
            <a:off x="4864914" y="3444007"/>
            <a:ext cx="2127250" cy="742950"/>
          </a:xfrm>
          <a:custGeom>
            <a:avLst/>
            <a:gdLst>
              <a:gd name="connsiteX0" fmla="*/ 0 w 2127926"/>
              <a:gd name="connsiteY0" fmla="*/ 743484 h 743484"/>
              <a:gd name="connsiteX1" fmla="*/ 25637 w 2127926"/>
              <a:gd name="connsiteY1" fmla="*/ 615297 h 743484"/>
              <a:gd name="connsiteX2" fmla="*/ 51275 w 2127926"/>
              <a:gd name="connsiteY2" fmla="*/ 572568 h 743484"/>
              <a:gd name="connsiteX3" fmla="*/ 85458 w 2127926"/>
              <a:gd name="connsiteY3" fmla="*/ 487110 h 743484"/>
              <a:gd name="connsiteX4" fmla="*/ 111095 w 2127926"/>
              <a:gd name="connsiteY4" fmla="*/ 427290 h 743484"/>
              <a:gd name="connsiteX5" fmla="*/ 136733 w 2127926"/>
              <a:gd name="connsiteY5" fmla="*/ 393107 h 743484"/>
              <a:gd name="connsiteX6" fmla="*/ 170916 w 2127926"/>
              <a:gd name="connsiteY6" fmla="*/ 316194 h 743484"/>
              <a:gd name="connsiteX7" fmla="*/ 264920 w 2127926"/>
              <a:gd name="connsiteY7" fmla="*/ 213645 h 743484"/>
              <a:gd name="connsiteX8" fmla="*/ 299103 w 2127926"/>
              <a:gd name="connsiteY8" fmla="*/ 179462 h 743484"/>
              <a:gd name="connsiteX9" fmla="*/ 478564 w 2127926"/>
              <a:gd name="connsiteY9" fmla="*/ 111095 h 743484"/>
              <a:gd name="connsiteX10" fmla="*/ 546931 w 2127926"/>
              <a:gd name="connsiteY10" fmla="*/ 94004 h 743484"/>
              <a:gd name="connsiteX11" fmla="*/ 692209 w 2127926"/>
              <a:gd name="connsiteY11" fmla="*/ 42729 h 743484"/>
              <a:gd name="connsiteX12" fmla="*/ 786213 w 2127926"/>
              <a:gd name="connsiteY12" fmla="*/ 8546 h 743484"/>
              <a:gd name="connsiteX13" fmla="*/ 820396 w 2127926"/>
              <a:gd name="connsiteY13" fmla="*/ 0 h 743484"/>
              <a:gd name="connsiteX14" fmla="*/ 1196411 w 2127926"/>
              <a:gd name="connsiteY14" fmla="*/ 17092 h 743484"/>
              <a:gd name="connsiteX15" fmla="*/ 1256232 w 2127926"/>
              <a:gd name="connsiteY15" fmla="*/ 34183 h 743484"/>
              <a:gd name="connsiteX16" fmla="*/ 1307507 w 2127926"/>
              <a:gd name="connsiteY16" fmla="*/ 42729 h 743484"/>
              <a:gd name="connsiteX17" fmla="*/ 1401510 w 2127926"/>
              <a:gd name="connsiteY17" fmla="*/ 59821 h 743484"/>
              <a:gd name="connsiteX18" fmla="*/ 1444239 w 2127926"/>
              <a:gd name="connsiteY18" fmla="*/ 76912 h 743484"/>
              <a:gd name="connsiteX19" fmla="*/ 1495514 w 2127926"/>
              <a:gd name="connsiteY19" fmla="*/ 85458 h 743484"/>
              <a:gd name="connsiteX20" fmla="*/ 1546789 w 2127926"/>
              <a:gd name="connsiteY20" fmla="*/ 119641 h 743484"/>
              <a:gd name="connsiteX21" fmla="*/ 1615155 w 2127926"/>
              <a:gd name="connsiteY21" fmla="*/ 145278 h 743484"/>
              <a:gd name="connsiteX22" fmla="*/ 1674976 w 2127926"/>
              <a:gd name="connsiteY22" fmla="*/ 188007 h 743484"/>
              <a:gd name="connsiteX23" fmla="*/ 1700613 w 2127926"/>
              <a:gd name="connsiteY23" fmla="*/ 196553 h 743484"/>
              <a:gd name="connsiteX24" fmla="*/ 1760434 w 2127926"/>
              <a:gd name="connsiteY24" fmla="*/ 239282 h 743484"/>
              <a:gd name="connsiteX25" fmla="*/ 1828800 w 2127926"/>
              <a:gd name="connsiteY25" fmla="*/ 307649 h 743484"/>
              <a:gd name="connsiteX26" fmla="*/ 1854437 w 2127926"/>
              <a:gd name="connsiteY26" fmla="*/ 341832 h 743484"/>
              <a:gd name="connsiteX27" fmla="*/ 1888621 w 2127926"/>
              <a:gd name="connsiteY27" fmla="*/ 367469 h 743484"/>
              <a:gd name="connsiteX28" fmla="*/ 1905712 w 2127926"/>
              <a:gd name="connsiteY28" fmla="*/ 393107 h 743484"/>
              <a:gd name="connsiteX29" fmla="*/ 1914258 w 2127926"/>
              <a:gd name="connsiteY29" fmla="*/ 418744 h 743484"/>
              <a:gd name="connsiteX30" fmla="*/ 1965533 w 2127926"/>
              <a:gd name="connsiteY30" fmla="*/ 461473 h 743484"/>
              <a:gd name="connsiteX31" fmla="*/ 2016807 w 2127926"/>
              <a:gd name="connsiteY31" fmla="*/ 521293 h 743484"/>
              <a:gd name="connsiteX32" fmla="*/ 2050991 w 2127926"/>
              <a:gd name="connsiteY32" fmla="*/ 572568 h 743484"/>
              <a:gd name="connsiteX33" fmla="*/ 2076628 w 2127926"/>
              <a:gd name="connsiteY33" fmla="*/ 598206 h 743484"/>
              <a:gd name="connsiteX34" fmla="*/ 2119357 w 2127926"/>
              <a:gd name="connsiteY34" fmla="*/ 658026 h 743484"/>
              <a:gd name="connsiteX35" fmla="*/ 2127903 w 2127926"/>
              <a:gd name="connsiteY35" fmla="*/ 692209 h 7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27926" h="743484">
                <a:moveTo>
                  <a:pt x="0" y="743484"/>
                </a:moveTo>
                <a:cubicBezTo>
                  <a:pt x="6282" y="686948"/>
                  <a:pt x="3360" y="664306"/>
                  <a:pt x="25637" y="615297"/>
                </a:cubicBezTo>
                <a:cubicBezTo>
                  <a:pt x="32510" y="600176"/>
                  <a:pt x="44251" y="587620"/>
                  <a:pt x="51275" y="572568"/>
                </a:cubicBezTo>
                <a:cubicBezTo>
                  <a:pt x="64249" y="544766"/>
                  <a:pt x="73777" y="515479"/>
                  <a:pt x="85458" y="487110"/>
                </a:cubicBezTo>
                <a:cubicBezTo>
                  <a:pt x="93718" y="467050"/>
                  <a:pt x="98078" y="444645"/>
                  <a:pt x="111095" y="427290"/>
                </a:cubicBezTo>
                <a:lnTo>
                  <a:pt x="136733" y="393107"/>
                </a:lnTo>
                <a:cubicBezTo>
                  <a:pt x="147126" y="361924"/>
                  <a:pt x="150146" y="348832"/>
                  <a:pt x="170916" y="316194"/>
                </a:cubicBezTo>
                <a:cubicBezTo>
                  <a:pt x="193580" y="280579"/>
                  <a:pt x="237245" y="241319"/>
                  <a:pt x="264920" y="213645"/>
                </a:cubicBezTo>
                <a:cubicBezTo>
                  <a:pt x="276314" y="202251"/>
                  <a:pt x="284142" y="185447"/>
                  <a:pt x="299103" y="179462"/>
                </a:cubicBezTo>
                <a:cubicBezTo>
                  <a:pt x="329890" y="167147"/>
                  <a:pt x="448783" y="118540"/>
                  <a:pt x="478564" y="111095"/>
                </a:cubicBezTo>
                <a:lnTo>
                  <a:pt x="546931" y="94004"/>
                </a:lnTo>
                <a:cubicBezTo>
                  <a:pt x="634130" y="50404"/>
                  <a:pt x="568087" y="79236"/>
                  <a:pt x="692209" y="42729"/>
                </a:cubicBezTo>
                <a:cubicBezTo>
                  <a:pt x="810900" y="7820"/>
                  <a:pt x="681746" y="43368"/>
                  <a:pt x="786213" y="8546"/>
                </a:cubicBezTo>
                <a:cubicBezTo>
                  <a:pt x="797355" y="4832"/>
                  <a:pt x="809002" y="2849"/>
                  <a:pt x="820396" y="0"/>
                </a:cubicBezTo>
                <a:lnTo>
                  <a:pt x="1196411" y="17092"/>
                </a:lnTo>
                <a:cubicBezTo>
                  <a:pt x="1222311" y="18711"/>
                  <a:pt x="1232508" y="28911"/>
                  <a:pt x="1256232" y="34183"/>
                </a:cubicBezTo>
                <a:cubicBezTo>
                  <a:pt x="1273147" y="37942"/>
                  <a:pt x="1290459" y="39629"/>
                  <a:pt x="1307507" y="42729"/>
                </a:cubicBezTo>
                <a:cubicBezTo>
                  <a:pt x="1438891" y="66618"/>
                  <a:pt x="1250415" y="34638"/>
                  <a:pt x="1401510" y="59821"/>
                </a:cubicBezTo>
                <a:cubicBezTo>
                  <a:pt x="1415753" y="65518"/>
                  <a:pt x="1429439" y="72876"/>
                  <a:pt x="1444239" y="76912"/>
                </a:cubicBezTo>
                <a:cubicBezTo>
                  <a:pt x="1460956" y="81471"/>
                  <a:pt x="1479519" y="78794"/>
                  <a:pt x="1495514" y="85458"/>
                </a:cubicBezTo>
                <a:cubicBezTo>
                  <a:pt x="1514475" y="93359"/>
                  <a:pt x="1528756" y="109805"/>
                  <a:pt x="1546789" y="119641"/>
                </a:cubicBezTo>
                <a:cubicBezTo>
                  <a:pt x="1562853" y="128403"/>
                  <a:pt x="1595534" y="138738"/>
                  <a:pt x="1615155" y="145278"/>
                </a:cubicBezTo>
                <a:cubicBezTo>
                  <a:pt x="1622906" y="151092"/>
                  <a:pt x="1662472" y="181755"/>
                  <a:pt x="1674976" y="188007"/>
                </a:cubicBezTo>
                <a:cubicBezTo>
                  <a:pt x="1683033" y="192035"/>
                  <a:pt x="1692556" y="192524"/>
                  <a:pt x="1700613" y="196553"/>
                </a:cubicBezTo>
                <a:cubicBezTo>
                  <a:pt x="1710872" y="201683"/>
                  <a:pt x="1755794" y="235029"/>
                  <a:pt x="1760434" y="239282"/>
                </a:cubicBezTo>
                <a:cubicBezTo>
                  <a:pt x="1784191" y="261059"/>
                  <a:pt x="1809463" y="281866"/>
                  <a:pt x="1828800" y="307649"/>
                </a:cubicBezTo>
                <a:cubicBezTo>
                  <a:pt x="1837346" y="319043"/>
                  <a:pt x="1844366" y="331761"/>
                  <a:pt x="1854437" y="341832"/>
                </a:cubicBezTo>
                <a:cubicBezTo>
                  <a:pt x="1864509" y="351903"/>
                  <a:pt x="1877226" y="358923"/>
                  <a:pt x="1888621" y="367469"/>
                </a:cubicBezTo>
                <a:cubicBezTo>
                  <a:pt x="1894318" y="376015"/>
                  <a:pt x="1901119" y="383920"/>
                  <a:pt x="1905712" y="393107"/>
                </a:cubicBezTo>
                <a:cubicBezTo>
                  <a:pt x="1909740" y="401164"/>
                  <a:pt x="1909261" y="411249"/>
                  <a:pt x="1914258" y="418744"/>
                </a:cubicBezTo>
                <a:cubicBezTo>
                  <a:pt x="1927418" y="438484"/>
                  <a:pt x="1946615" y="448861"/>
                  <a:pt x="1965533" y="461473"/>
                </a:cubicBezTo>
                <a:cubicBezTo>
                  <a:pt x="2017973" y="540134"/>
                  <a:pt x="1933925" y="417691"/>
                  <a:pt x="2016807" y="521293"/>
                </a:cubicBezTo>
                <a:cubicBezTo>
                  <a:pt x="2029639" y="537333"/>
                  <a:pt x="2036466" y="558043"/>
                  <a:pt x="2050991" y="572568"/>
                </a:cubicBezTo>
                <a:cubicBezTo>
                  <a:pt x="2059537" y="581114"/>
                  <a:pt x="2068763" y="589030"/>
                  <a:pt x="2076628" y="598206"/>
                </a:cubicBezTo>
                <a:cubicBezTo>
                  <a:pt x="2092525" y="616753"/>
                  <a:pt x="2105832" y="637739"/>
                  <a:pt x="2119357" y="658026"/>
                </a:cubicBezTo>
                <a:cubicBezTo>
                  <a:pt x="2128804" y="686366"/>
                  <a:pt x="2127903" y="674656"/>
                  <a:pt x="2127903" y="69220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4591864" y="4461594"/>
            <a:ext cx="2536825" cy="581025"/>
          </a:xfrm>
          <a:custGeom>
            <a:avLst/>
            <a:gdLst>
              <a:gd name="connsiteX0" fmla="*/ 0 w 2538100"/>
              <a:gd name="connsiteY0" fmla="*/ 0 h 581114"/>
              <a:gd name="connsiteX1" fmla="*/ 76912 w 2538100"/>
              <a:gd name="connsiteY1" fmla="*/ 59820 h 581114"/>
              <a:gd name="connsiteX2" fmla="*/ 111095 w 2538100"/>
              <a:gd name="connsiteY2" fmla="*/ 85457 h 581114"/>
              <a:gd name="connsiteX3" fmla="*/ 162370 w 2538100"/>
              <a:gd name="connsiteY3" fmla="*/ 136732 h 581114"/>
              <a:gd name="connsiteX4" fmla="*/ 213644 w 2538100"/>
              <a:gd name="connsiteY4" fmla="*/ 188007 h 581114"/>
              <a:gd name="connsiteX5" fmla="*/ 264919 w 2538100"/>
              <a:gd name="connsiteY5" fmla="*/ 222190 h 581114"/>
              <a:gd name="connsiteX6" fmla="*/ 290557 w 2538100"/>
              <a:gd name="connsiteY6" fmla="*/ 239282 h 581114"/>
              <a:gd name="connsiteX7" fmla="*/ 341831 w 2538100"/>
              <a:gd name="connsiteY7" fmla="*/ 290557 h 581114"/>
              <a:gd name="connsiteX8" fmla="*/ 393106 w 2538100"/>
              <a:gd name="connsiteY8" fmla="*/ 324740 h 581114"/>
              <a:gd name="connsiteX9" fmla="*/ 435835 w 2538100"/>
              <a:gd name="connsiteY9" fmla="*/ 350377 h 581114"/>
              <a:gd name="connsiteX10" fmla="*/ 529839 w 2538100"/>
              <a:gd name="connsiteY10" fmla="*/ 410198 h 581114"/>
              <a:gd name="connsiteX11" fmla="*/ 564022 w 2538100"/>
              <a:gd name="connsiteY11" fmla="*/ 418743 h 581114"/>
              <a:gd name="connsiteX12" fmla="*/ 606751 w 2538100"/>
              <a:gd name="connsiteY12" fmla="*/ 435835 h 581114"/>
              <a:gd name="connsiteX13" fmla="*/ 632388 w 2538100"/>
              <a:gd name="connsiteY13" fmla="*/ 444381 h 581114"/>
              <a:gd name="connsiteX14" fmla="*/ 666572 w 2538100"/>
              <a:gd name="connsiteY14" fmla="*/ 461472 h 581114"/>
              <a:gd name="connsiteX15" fmla="*/ 692209 w 2538100"/>
              <a:gd name="connsiteY15" fmla="*/ 470018 h 581114"/>
              <a:gd name="connsiteX16" fmla="*/ 726392 w 2538100"/>
              <a:gd name="connsiteY16" fmla="*/ 487110 h 581114"/>
              <a:gd name="connsiteX17" fmla="*/ 777667 w 2538100"/>
              <a:gd name="connsiteY17" fmla="*/ 495656 h 581114"/>
              <a:gd name="connsiteX18" fmla="*/ 837487 w 2538100"/>
              <a:gd name="connsiteY18" fmla="*/ 521293 h 581114"/>
              <a:gd name="connsiteX19" fmla="*/ 863125 w 2538100"/>
              <a:gd name="connsiteY19" fmla="*/ 529839 h 581114"/>
              <a:gd name="connsiteX20" fmla="*/ 922945 w 2538100"/>
              <a:gd name="connsiteY20" fmla="*/ 546930 h 581114"/>
              <a:gd name="connsiteX21" fmla="*/ 965674 w 2538100"/>
              <a:gd name="connsiteY21" fmla="*/ 555476 h 581114"/>
              <a:gd name="connsiteX22" fmla="*/ 1016949 w 2538100"/>
              <a:gd name="connsiteY22" fmla="*/ 572568 h 581114"/>
              <a:gd name="connsiteX23" fmla="*/ 1187865 w 2538100"/>
              <a:gd name="connsiteY23" fmla="*/ 581114 h 581114"/>
              <a:gd name="connsiteX24" fmla="*/ 1606609 w 2538100"/>
              <a:gd name="connsiteY24" fmla="*/ 555476 h 581114"/>
              <a:gd name="connsiteX25" fmla="*/ 1683521 w 2538100"/>
              <a:gd name="connsiteY25" fmla="*/ 538385 h 581114"/>
              <a:gd name="connsiteX26" fmla="*/ 1743342 w 2538100"/>
              <a:gd name="connsiteY26" fmla="*/ 529839 h 581114"/>
              <a:gd name="connsiteX27" fmla="*/ 1880074 w 2538100"/>
              <a:gd name="connsiteY27" fmla="*/ 504201 h 581114"/>
              <a:gd name="connsiteX28" fmla="*/ 1991170 w 2538100"/>
              <a:gd name="connsiteY28" fmla="*/ 461472 h 581114"/>
              <a:gd name="connsiteX29" fmla="*/ 2059536 w 2538100"/>
              <a:gd name="connsiteY29" fmla="*/ 427289 h 581114"/>
              <a:gd name="connsiteX30" fmla="*/ 2085173 w 2538100"/>
              <a:gd name="connsiteY30" fmla="*/ 418743 h 581114"/>
              <a:gd name="connsiteX31" fmla="*/ 2127902 w 2538100"/>
              <a:gd name="connsiteY31" fmla="*/ 401652 h 581114"/>
              <a:gd name="connsiteX32" fmla="*/ 2213360 w 2538100"/>
              <a:gd name="connsiteY32" fmla="*/ 350377 h 581114"/>
              <a:gd name="connsiteX33" fmla="*/ 2238998 w 2538100"/>
              <a:gd name="connsiteY33" fmla="*/ 341831 h 581114"/>
              <a:gd name="connsiteX34" fmla="*/ 2281727 w 2538100"/>
              <a:gd name="connsiteY34" fmla="*/ 316194 h 581114"/>
              <a:gd name="connsiteX35" fmla="*/ 2350093 w 2538100"/>
              <a:gd name="connsiteY35" fmla="*/ 239282 h 581114"/>
              <a:gd name="connsiteX36" fmla="*/ 2375730 w 2538100"/>
              <a:gd name="connsiteY36" fmla="*/ 222190 h 581114"/>
              <a:gd name="connsiteX37" fmla="*/ 2401368 w 2538100"/>
              <a:gd name="connsiteY37" fmla="*/ 188007 h 581114"/>
              <a:gd name="connsiteX38" fmla="*/ 2435551 w 2538100"/>
              <a:gd name="connsiteY38" fmla="*/ 153824 h 581114"/>
              <a:gd name="connsiteX39" fmla="*/ 2452643 w 2538100"/>
              <a:gd name="connsiteY39" fmla="*/ 128186 h 581114"/>
              <a:gd name="connsiteX40" fmla="*/ 2512463 w 2538100"/>
              <a:gd name="connsiteY40" fmla="*/ 68366 h 581114"/>
              <a:gd name="connsiteX41" fmla="*/ 2538100 w 2538100"/>
              <a:gd name="connsiteY41" fmla="*/ 51274 h 58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38100" h="581114">
                <a:moveTo>
                  <a:pt x="0" y="0"/>
                </a:moveTo>
                <a:lnTo>
                  <a:pt x="76912" y="59820"/>
                </a:lnTo>
                <a:cubicBezTo>
                  <a:pt x="88201" y="68504"/>
                  <a:pt x="111095" y="85457"/>
                  <a:pt x="111095" y="85457"/>
                </a:cubicBezTo>
                <a:cubicBezTo>
                  <a:pt x="143730" y="134413"/>
                  <a:pt x="109369" y="89031"/>
                  <a:pt x="162370" y="136732"/>
                </a:cubicBezTo>
                <a:cubicBezTo>
                  <a:pt x="180336" y="152902"/>
                  <a:pt x="193532" y="174599"/>
                  <a:pt x="213644" y="188007"/>
                </a:cubicBezTo>
                <a:lnTo>
                  <a:pt x="264919" y="222190"/>
                </a:lnTo>
                <a:cubicBezTo>
                  <a:pt x="273465" y="227887"/>
                  <a:pt x="283294" y="232019"/>
                  <a:pt x="290557" y="239282"/>
                </a:cubicBezTo>
                <a:cubicBezTo>
                  <a:pt x="307648" y="256374"/>
                  <a:pt x="321719" y="277149"/>
                  <a:pt x="341831" y="290557"/>
                </a:cubicBezTo>
                <a:cubicBezTo>
                  <a:pt x="358923" y="301951"/>
                  <a:pt x="375492" y="314172"/>
                  <a:pt x="393106" y="324740"/>
                </a:cubicBezTo>
                <a:cubicBezTo>
                  <a:pt x="407349" y="333286"/>
                  <a:pt x="422015" y="341164"/>
                  <a:pt x="435835" y="350377"/>
                </a:cubicBezTo>
                <a:cubicBezTo>
                  <a:pt x="471227" y="373971"/>
                  <a:pt x="491828" y="395944"/>
                  <a:pt x="529839" y="410198"/>
                </a:cubicBezTo>
                <a:cubicBezTo>
                  <a:pt x="540836" y="414322"/>
                  <a:pt x="552880" y="415029"/>
                  <a:pt x="564022" y="418743"/>
                </a:cubicBezTo>
                <a:cubicBezTo>
                  <a:pt x="578575" y="423594"/>
                  <a:pt x="592388" y="430449"/>
                  <a:pt x="606751" y="435835"/>
                </a:cubicBezTo>
                <a:cubicBezTo>
                  <a:pt x="615185" y="438998"/>
                  <a:pt x="624108" y="440833"/>
                  <a:pt x="632388" y="444381"/>
                </a:cubicBezTo>
                <a:cubicBezTo>
                  <a:pt x="644097" y="449399"/>
                  <a:pt x="654863" y="456454"/>
                  <a:pt x="666572" y="461472"/>
                </a:cubicBezTo>
                <a:cubicBezTo>
                  <a:pt x="674852" y="465020"/>
                  <a:pt x="683929" y="466469"/>
                  <a:pt x="692209" y="470018"/>
                </a:cubicBezTo>
                <a:cubicBezTo>
                  <a:pt x="703918" y="475036"/>
                  <a:pt x="714190" y="483449"/>
                  <a:pt x="726392" y="487110"/>
                </a:cubicBezTo>
                <a:cubicBezTo>
                  <a:pt x="742989" y="492089"/>
                  <a:pt x="760752" y="491897"/>
                  <a:pt x="777667" y="495656"/>
                </a:cubicBezTo>
                <a:cubicBezTo>
                  <a:pt x="805421" y="501823"/>
                  <a:pt x="809345" y="509232"/>
                  <a:pt x="837487" y="521293"/>
                </a:cubicBezTo>
                <a:cubicBezTo>
                  <a:pt x="845767" y="524842"/>
                  <a:pt x="854497" y="527251"/>
                  <a:pt x="863125" y="529839"/>
                </a:cubicBezTo>
                <a:cubicBezTo>
                  <a:pt x="882988" y="535798"/>
                  <a:pt x="902826" y="541900"/>
                  <a:pt x="922945" y="546930"/>
                </a:cubicBezTo>
                <a:cubicBezTo>
                  <a:pt x="937036" y="550453"/>
                  <a:pt x="951661" y="551654"/>
                  <a:pt x="965674" y="555476"/>
                </a:cubicBezTo>
                <a:cubicBezTo>
                  <a:pt x="983055" y="560216"/>
                  <a:pt x="999052" y="570503"/>
                  <a:pt x="1016949" y="572568"/>
                </a:cubicBezTo>
                <a:cubicBezTo>
                  <a:pt x="1073616" y="579107"/>
                  <a:pt x="1130893" y="578265"/>
                  <a:pt x="1187865" y="581114"/>
                </a:cubicBezTo>
                <a:cubicBezTo>
                  <a:pt x="1327446" y="572568"/>
                  <a:pt x="1467283" y="567487"/>
                  <a:pt x="1606609" y="555476"/>
                </a:cubicBezTo>
                <a:cubicBezTo>
                  <a:pt x="1632775" y="553220"/>
                  <a:pt x="1657708" y="543225"/>
                  <a:pt x="1683521" y="538385"/>
                </a:cubicBezTo>
                <a:cubicBezTo>
                  <a:pt x="1703319" y="534673"/>
                  <a:pt x="1723590" y="533789"/>
                  <a:pt x="1743342" y="529839"/>
                </a:cubicBezTo>
                <a:cubicBezTo>
                  <a:pt x="1894421" y="499622"/>
                  <a:pt x="1729314" y="523047"/>
                  <a:pt x="1880074" y="504201"/>
                </a:cubicBezTo>
                <a:cubicBezTo>
                  <a:pt x="1976134" y="446566"/>
                  <a:pt x="1859754" y="510753"/>
                  <a:pt x="1991170" y="461472"/>
                </a:cubicBezTo>
                <a:cubicBezTo>
                  <a:pt x="2015026" y="452526"/>
                  <a:pt x="2036341" y="437832"/>
                  <a:pt x="2059536" y="427289"/>
                </a:cubicBezTo>
                <a:cubicBezTo>
                  <a:pt x="2067737" y="423561"/>
                  <a:pt x="2076739" y="421906"/>
                  <a:pt x="2085173" y="418743"/>
                </a:cubicBezTo>
                <a:cubicBezTo>
                  <a:pt x="2099536" y="413357"/>
                  <a:pt x="2113937" y="408000"/>
                  <a:pt x="2127902" y="401652"/>
                </a:cubicBezTo>
                <a:cubicBezTo>
                  <a:pt x="2268422" y="337779"/>
                  <a:pt x="2106866" y="411230"/>
                  <a:pt x="2213360" y="350377"/>
                </a:cubicBezTo>
                <a:cubicBezTo>
                  <a:pt x="2221181" y="345908"/>
                  <a:pt x="2230941" y="345860"/>
                  <a:pt x="2238998" y="341831"/>
                </a:cubicBezTo>
                <a:cubicBezTo>
                  <a:pt x="2253854" y="334403"/>
                  <a:pt x="2267484" y="324740"/>
                  <a:pt x="2281727" y="316194"/>
                </a:cubicBezTo>
                <a:cubicBezTo>
                  <a:pt x="2306599" y="285104"/>
                  <a:pt x="2320131" y="264964"/>
                  <a:pt x="2350093" y="239282"/>
                </a:cubicBezTo>
                <a:cubicBezTo>
                  <a:pt x="2357891" y="232598"/>
                  <a:pt x="2368467" y="229453"/>
                  <a:pt x="2375730" y="222190"/>
                </a:cubicBezTo>
                <a:cubicBezTo>
                  <a:pt x="2385801" y="212119"/>
                  <a:pt x="2391989" y="198726"/>
                  <a:pt x="2401368" y="188007"/>
                </a:cubicBezTo>
                <a:cubicBezTo>
                  <a:pt x="2411979" y="175880"/>
                  <a:pt x="2425064" y="166059"/>
                  <a:pt x="2435551" y="153824"/>
                </a:cubicBezTo>
                <a:cubicBezTo>
                  <a:pt x="2442235" y="146026"/>
                  <a:pt x="2445772" y="135820"/>
                  <a:pt x="2452643" y="128186"/>
                </a:cubicBezTo>
                <a:cubicBezTo>
                  <a:pt x="2471507" y="107226"/>
                  <a:pt x="2489000" y="84009"/>
                  <a:pt x="2512463" y="68366"/>
                </a:cubicBezTo>
                <a:lnTo>
                  <a:pt x="2538100" y="51274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>
            <a:off x="7227476" y="3451140"/>
            <a:ext cx="216024" cy="43204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5" name="等腰三角形 94"/>
          <p:cNvSpPr/>
          <p:nvPr/>
        </p:nvSpPr>
        <p:spPr>
          <a:xfrm>
            <a:off x="1329027" y="5746188"/>
            <a:ext cx="216024" cy="43204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6" name="组合 88"/>
          <p:cNvGrpSpPr>
            <a:grpSpLocks/>
          </p:cNvGrpSpPr>
          <p:nvPr/>
        </p:nvGrpSpPr>
        <p:grpSpPr bwMode="auto">
          <a:xfrm>
            <a:off x="4301352" y="3799607"/>
            <a:ext cx="527050" cy="331787"/>
            <a:chOff x="1264824" y="1401701"/>
            <a:chExt cx="527109" cy="332698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1264824" y="1607050"/>
              <a:ext cx="104787" cy="12098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369611" y="1401701"/>
              <a:ext cx="422322" cy="33269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9" name="等腰三角形 98"/>
          <p:cNvSpPr/>
          <p:nvPr/>
        </p:nvSpPr>
        <p:spPr>
          <a:xfrm>
            <a:off x="4400625" y="3996300"/>
            <a:ext cx="216024" cy="43204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63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0.01215 0.0125 0.02899 0.01852 0.04358 0.02454 C 0.06892 0.03519 0.09184 0.05371 0.11858 0.05787 C 0.12066 0.0588 0.12274 0.05972 0.125 0.06042 C 0.12708 0.06111 0.12934 0.06088 0.13142 0.06158 C 0.13733 0.06366 0.14358 0.06829 0.14913 0.07153 C 0.15712 0.07593 0.16389 0.08287 0.17222 0.08634 C 0.1776 0.08866 0.18351 0.09074 0.18889 0.09259 C 0.19253 0.09398 0.2 0.09491 0.2 0.09491 C 0.20417 0.09792 0.20851 0.09838 0.21302 0.1 C 0.21545 0.1007 0.22031 0.10232 0.22031 0.10232 C 0.22604 0.10602 0.23264 0.10718 0.23889 0.10857 C 0.25069 0.11945 0.25747 0.11644 0.27031 0.12222 C 0.28698 0.12963 0.3026 0.13982 0.31944 0.14676 C 0.32274 0.14977 0.32118 0.14861 0.32413 0.15046 L 0.3342 0.14699 L 0.32639 0.15741 " pathEditMode="relative" ptsTypes="ffffffffffffffAAA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39 0.16621 C 0.33455 0.15232 0.32465 0.1676 0.33646 0.1551 C 0.33767 0.15394 0.3382 0.15162 0.33924 0.15024 C 0.34358 0.14445 0.34879 0.13982 0.35313 0.13403 C 0.35729 0.12848 0.3625 0.11829 0.36806 0.11551 C 0.37431 0.10718 0.37118 0.10903 0.37639 0.10695 C 0.38872 0.09561 0.39844 0.09283 0.41337 0.09098 C 0.42535 0.08727 0.41892 0.08866 0.43281 0.08727 C 0.47882 0.08797 0.50677 0.08611 0.54583 0.09213 C 0.55399 0.09676 0.5632 0.09838 0.5717 0.10324 C 0.5776 0.10672 0.58212 0.11181 0.58837 0.11436 C 0.59028 0.1169 0.59323 0.11852 0.59392 0.12176 C 0.59427 0.12292 0.59427 0.12454 0.59479 0.12547 C 0.59549 0.12662 0.5967 0.12709 0.59757 0.12801 C 0.59948 0.13033 0.60191 0.13241 0.60313 0.13542 C 0.60399 0.1375 0.60556 0.14399 0.60781 0.14399 L 0.6158 0.13912 " pathEditMode="relative" rAng="0" ptsTypes="fffffffffffffffAA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00" y="-39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0.01041 0.0158 0.0155 0.02621 0.02105 C 0.03264 0.02961 0.02465 0.0199 0.03368 0.0273 C 0.05156 0.04187 0.06875 0.0546 0.08889 0.06339 C 0.09531 0.07079 0.10399 0.07727 0.11215 0.08097 C 0.11614 0.08282 0.12048 0.08328 0.1243 0.08582 C 0.13472 0.09276 0.14652 0.09762 0.15798 0.10086 C 0.1658 0.10294 0.17361 0.10433 0.18142 0.10572 C 0.18698 0.10664 0.19809 0.10942 0.19809 0.10942 C 0.20468 0.11312 0.20955 0.11335 0.21684 0.11451 C 0.2217 0.11543 0.22604 0.11821 0.2309 0.11937 C 0.23836 0.12122 0.24583 0.12191 0.2533 0.1233 C 0.26146 0.12677 0.27014 0.13047 0.27847 0.13186 C 0.28455 0.13718 0.29305 0.13972 0.3 0.14319 C 0.30191 0.14574 0.30312 0.14967 0.30573 0.15059 C 0.30833 0.15152 0.31111 0.15198 0.31319 0.1543 " pathEditMode="relative" ptsTypes="fffffffffffffffA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39 0.15221 C 0.33108 0.14805 0.33229 0.14226 0.33629 0.13717 C 0.34045 0.13209 0.34427 0.12908 0.34931 0.12584 C 0.35087 0.1189 0.34879 0.12445 0.35434 0.12098 C 0.36129 0.11659 0.36545 0.11289 0.37326 0.11103 C 0.38733 0.10248 0.37118 0.11173 0.38611 0.10479 C 0.39028 0.10294 0.39826 0.09854 0.39826 0.09877 C 0.41372 0.07911 0.4349 0.07148 0.45608 0.06732 C 0.46267 0.06199 0.45434 0.06778 0.46701 0.06361 C 0.47014 0.06246 0.47292 0.06014 0.47604 0.05876 C 0.48195 0.05367 0.48698 0.05344 0.4941 0.05251 C 0.50833 0.04835 0.51545 0.04603 0.5309 0.04511 C 0.56337 0.04603 0.5599 0.04441 0.57865 0.04881 C 0.59288 0.05667 0.59288 0.05621 0.60382 0.06986 C 0.61129 0.07934 0.60122 0.06269 0.61059 0.07749 C 0.6132 0.08143 0.61545 0.08559 0.61771 0.08975 C 0.61892 0.0923 0.6217 0.09739 0.6217 0.09762 C 0.62222 0.10132 0.62361 0.10571 0.62361 0.10965 L 0.63108 0.11265 " pathEditMode="relative" rAng="0" ptsTypes="fffffffffffffffffAA">
                                      <p:cBhvr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00" y="-5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462 -0.00834 -0.01249 -0.00834 -0.01249 C -0.00973 -0.0185 -0.01667 -0.02475 -0.01962 -0.02868 C -0.02032 -0.02961 -0.02049 -0.03146 -0.02136 -0.03238 C -0.02969 -0.04187 -0.04271 -0.0458 -0.05313 -0.04857 C -0.07257 -0.04765 -0.09184 -0.04626 -0.11129 -0.04487 C -0.12275 -0.0414 -0.13438 -0.03932 -0.14584 -0.03493 C -0.15365 -0.03192 -0.16094 -0.02614 -0.16928 -0.02359 C -0.17466 -0.01989 -0.18056 -0.01688 -0.18612 -0.01249 C -0.19115 -0.00832 -0.19497 -0.00115 -0.20087 0.00116 C -0.20434 0.00417 -0.20521 0.00833 -0.20921 0.00995 C -0.21511 0.01573 -0.21198 0.01203 -0.21858 0.02128 C -0.22188 0.02591 -0.23108 0.02984 -0.23473 0.03239 C -0.24011 0.03609 -0.24619 0.04141 -0.25157 0.04604 C -0.26546 0.0583 -0.27813 0.07356 -0.29428 0.07981 C -0.29948 0.08397 -0.30539 0.08351 -0.31112 0.08582 C -0.33021 0.08536 -0.34914 0.08536 -0.36823 0.08467 C -0.38039 0.0842 -0.39046 0.07472 -0.40174 0.07102 C -0.40556 0.06732 -0.40834 0.065 -0.41303 0.06362 C -0.41928 0.05783 -0.41198 0.06408 -0.41962 0.05968 C -0.42483 0.05668 -0.42917 0.05089 -0.43455 0.04858 C -0.44046 0.04326 -0.44966 0.0384 -0.45434 0.03239 C -0.45921 0.02591 -0.46476 0.02082 -0.46997 0.01504 C -0.47414 0.01018 -0.47119 0.01134 -0.47657 0.00741 C -0.47813 0.00625 -0.48299 0.00532 -0.48403 0.00509 C -0.49046 -0.00023 -0.49428 -0.00439 -0.50174 -0.00624 C -0.50869 -0.01203 -0.51511 -0.01781 -0.52327 -0.01989 C -0.52796 -0.02243 -0.53247 -0.0259 -0.53733 -0.02729 C -0.54289 -0.03493 -0.54896 -0.04372 -0.55695 -0.04603 C -0.56598 -0.05204 -0.57396 -0.05968 -0.58403 -0.06222 C -0.59098 -0.0687 -0.60018 -0.06824 -0.60834 -0.06962 C -0.61858 -0.07333 -0.62848 -0.07726 -0.63924 -0.07726 " pathEditMode="relative" ptsTypes="fffffffffffffffffffffffffffffffA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-0.00254 0.01215 -0.00903 0.01771 -0.01342 C 0.01962 -0.01504 0.02135 -0.0169 0.02326 -0.01852 C 0.02569 -0.0206 0.03056 -0.02454 0.03056 -0.02454 C 0.03455 -0.03217 0.04063 -0.0368 0.04635 -0.0419 C 0.05087 -0.04583 0.05486 -0.05185 0.05938 -0.05555 C 0.06823 -0.06273 0.08194 -0.07384 0.09167 -0.07778 C 0.09792 -0.08588 0.10712 -0.08935 0.11302 -0.09745 C 0.11736 -0.10347 0.12135 -0.10879 0.12691 -0.11342 C 0.14236 -0.12639 0.12379 -0.1081 0.13438 -0.11852 C 0.13559 -0.11967 0.13698 -0.12083 0.13802 -0.12222 C 0.13906 -0.12361 0.13958 -0.12569 0.1408 -0.12708 C 0.14462 -0.13148 0.15139 -0.13588 0.15556 -0.13935 C 0.16406 -0.14676 0.17309 -0.16018 0.18247 -0.16412 C 0.18785 -0.16875 0.19184 -0.17407 0.19635 -0.18009 C 0.19757 -0.18171 0.19948 -0.18241 0.20104 -0.18379 C 0.20885 -0.19074 0.2158 -0.19861 0.225 -0.20231 C 0.22622 -0.20347 0.22743 -0.20486 0.22882 -0.20602 C 0.22969 -0.20671 0.2309 -0.20648 0.2316 -0.20741 C 0.23611 -0.21366 0.22726 -0.20949 0.23611 -0.21227 C 0.24219 -0.21643 0.2474 -0.22129 0.25382 -0.22454 C 0.25712 -0.22893 0.26129 -0.23264 0.2658 -0.23449 C 0.27066 -0.23889 0.27483 -0.24375 0.28056 -0.2456 C 0.28299 -0.24884 0.28507 -0.25185 0.28889 -0.25185 " pathEditMode="relative" ptsTypes="fffffffffffffffffffffffA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25 0.00833 -0.01163 0.01042 -0.01944 0.01597 C -0.03159 0.02454 -0.02048 0.01713 -0.03142 0.02708 C -0.03524 0.03055 -0.0401 0.03264 -0.0434 0.03704 C -0.05416 0.05139 -0.06597 0.06504 -0.07777 0.07778 C -0.08298 0.08333 -0.08836 0.08588 -0.0934 0.09259 C -0.09774 0.09838 -0.10347 0.10787 -0.1092 0.10995 C -0.1118 0.11504 -0.1144 0.11481 -0.1184 0.11852 C -0.12343 0.12338 -0.12812 0.13079 -0.1342 0.13333 C -0.13819 0.13866 -0.14409 0.14143 -0.14913 0.1456 C -0.15659 0.15185 -0.16406 0.15926 -0.17222 0.16412 C -0.17986 0.17477 -0.19114 0.1787 -0.20086 0.18518 C -0.20347 0.18704 -0.20555 0.18981 -0.20833 0.19143 C -0.2151 0.19537 -0.22187 0.19861 -0.22864 0.20254 C -0.23385 0.20555 -0.23784 0.20926 -0.2434 0.21111 C -0.25034 0.21782 -0.25885 0.22199 -0.26666 0.22708 C -0.27482 0.23241 -0.28038 0.23889 -0.28975 0.24074 C -0.29131 0.24167 -0.29288 0.24259 -0.29444 0.24329 C -0.29687 0.24421 -0.30173 0.2456 -0.30173 0.2456 C -0.30937 0.25254 -0.31718 0.25555 -0.32586 0.25926 C -0.32986 0.26296 -0.33506 0.26481 -0.33975 0.26667 C -0.34062 0.26759 -0.34756 0.27222 -0.34895 0.27407 " pathEditMode="relative" ptsTypes="fffffffffffffffffffffA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3" grpId="2" animBg="1"/>
      <p:bldP spid="73" grpId="3" animBg="1"/>
      <p:bldP spid="87" grpId="0" animBg="1"/>
      <p:bldP spid="87" grpId="1" animBg="1"/>
      <p:bldP spid="87" grpId="2" animBg="1"/>
      <p:bldP spid="88" grpId="0" animBg="1"/>
      <p:bldP spid="8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——NDN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848756" cy="5119710"/>
          </a:xfrm>
        </p:spPr>
        <p:txBody>
          <a:bodyPr/>
          <a:lstStyle/>
          <a:p>
            <a:r>
              <a:rPr lang="en-US" altLang="zh-CN" dirty="0" smtClean="0"/>
              <a:t>Packet Forwarding Process</a:t>
            </a:r>
          </a:p>
          <a:p>
            <a:pPr lvl="1"/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84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743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——Outline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48756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1. Named Data Networking (NDN) Introduction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Name Lookup in NDN </a:t>
            </a:r>
            <a:endParaRPr lang="en-US" altLang="zh-CN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 Name Component Encoding (NCE)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4. Analysis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5. Experimental Results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6. Conclusion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93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——Name Lookup in </a:t>
            </a:r>
            <a:r>
              <a:rPr lang="en-US" altLang="zh-CN" dirty="0" smtClean="0"/>
              <a:t>NDN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308" y="1196752"/>
            <a:ext cx="9014692" cy="3672408"/>
          </a:xfrm>
        </p:spPr>
        <p:txBody>
          <a:bodyPr/>
          <a:lstStyle/>
          <a:p>
            <a:r>
              <a:rPr lang="en-US" altLang="zh-CN" sz="3200" kern="1200" dirty="0" smtClean="0">
                <a:latin typeface="Times New Roman" pitchFamily="18" charset="0"/>
                <a:ea typeface="宋体" pitchFamily="2" charset="-122"/>
              </a:rPr>
              <a:t>The challenges of name lookup as </a:t>
            </a:r>
            <a:r>
              <a:rPr lang="en-US" altLang="zh-CN" sz="3200" kern="1200" dirty="0">
                <a:latin typeface="Times New Roman" pitchFamily="18" charset="0"/>
                <a:ea typeface="宋体" pitchFamily="2" charset="-122"/>
              </a:rPr>
              <a:t>below: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lvl="1"/>
            <a:r>
              <a:rPr lang="en-US" altLang="zh-CN" sz="2800" dirty="0" smtClean="0"/>
              <a:t>Variable length name: unlimited components number and unfixed component’s length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Longest name prefix matching: aggregate prefixes to reduce the total number of prefixes in FIB</a:t>
            </a:r>
          </a:p>
          <a:p>
            <a:pPr lvl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Interest Packet and Data Packet has different lookup processes</a:t>
            </a:r>
          </a:p>
          <a:p>
            <a:pPr lvl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large-scale name prefix set</a:t>
            </a:r>
          </a:p>
          <a:p>
            <a:pPr lvl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Frequently update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2524"/>
            <a:ext cx="7056784" cy="429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5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——Name Lookup in NDN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8848756" cy="576064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Name lookup at component granularity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76" y="2416960"/>
            <a:ext cx="2602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news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news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google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sina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news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sina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mail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en-US" altLang="zh-CN" sz="2000" dirty="0"/>
              <a:t>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news</a:t>
            </a:r>
          </a:p>
          <a:p>
            <a:endParaRPr lang="zh-CN" altLang="en-US" sz="20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779912" y="2195752"/>
            <a:ext cx="4673404" cy="3249472"/>
            <a:chOff x="2526256" y="1853086"/>
            <a:chExt cx="4530955" cy="3452025"/>
          </a:xfrm>
        </p:grpSpPr>
        <p:sp>
          <p:nvSpPr>
            <p:cNvPr id="5" name="矩形 4"/>
            <p:cNvSpPr/>
            <p:nvPr/>
          </p:nvSpPr>
          <p:spPr>
            <a:xfrm>
              <a:off x="6192180" y="1872831"/>
              <a:ext cx="865031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326456" y="1872831"/>
              <a:ext cx="936104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26256" y="1872831"/>
              <a:ext cx="864096" cy="3432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634268" y="3792943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62360" y="2928847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62360" y="4513023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434468" y="2536079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34468" y="3360895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34468" y="4120255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434468" y="4849627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接箭头连接符 14"/>
            <p:cNvCxnSpPr>
              <a:stCxn id="8" idx="7"/>
              <a:endCxn id="9" idx="2"/>
            </p:cNvCxnSpPr>
            <p:nvPr/>
          </p:nvCxnSpPr>
          <p:spPr>
            <a:xfrm flipV="1">
              <a:off x="2910850" y="3089227"/>
              <a:ext cx="551510" cy="750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/>
            <p:cNvSpPr txBox="1"/>
            <p:nvPr/>
          </p:nvSpPr>
          <p:spPr>
            <a:xfrm rot="18438709">
              <a:off x="2709439" y="3173027"/>
              <a:ext cx="729780" cy="364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com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直接箭头连接符 16"/>
            <p:cNvCxnSpPr>
              <a:stCxn id="8" idx="5"/>
              <a:endCxn id="10" idx="2"/>
            </p:cNvCxnSpPr>
            <p:nvPr/>
          </p:nvCxnSpPr>
          <p:spPr>
            <a:xfrm>
              <a:off x="2910850" y="4066729"/>
              <a:ext cx="551510" cy="606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0"/>
            <p:cNvSpPr txBox="1"/>
            <p:nvPr/>
          </p:nvSpPr>
          <p:spPr>
            <a:xfrm rot="2741986">
              <a:off x="2827759" y="4245870"/>
              <a:ext cx="548368" cy="364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cn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直接箭头连接符 18"/>
            <p:cNvCxnSpPr>
              <a:stCxn id="9" idx="7"/>
              <a:endCxn id="11" idx="2"/>
            </p:cNvCxnSpPr>
            <p:nvPr/>
          </p:nvCxnSpPr>
          <p:spPr>
            <a:xfrm flipV="1">
              <a:off x="3738942" y="2696459"/>
              <a:ext cx="695526" cy="279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9" idx="5"/>
              <a:endCxn id="12" idx="2"/>
            </p:cNvCxnSpPr>
            <p:nvPr/>
          </p:nvCxnSpPr>
          <p:spPr>
            <a:xfrm>
              <a:off x="3738942" y="3202633"/>
              <a:ext cx="695526" cy="3186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0" idx="7"/>
              <a:endCxn id="13" idx="2"/>
            </p:cNvCxnSpPr>
            <p:nvPr/>
          </p:nvCxnSpPr>
          <p:spPr>
            <a:xfrm flipV="1">
              <a:off x="3738942" y="4280635"/>
              <a:ext cx="695526" cy="279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0" idx="5"/>
              <a:endCxn id="14" idx="2"/>
            </p:cNvCxnSpPr>
            <p:nvPr/>
          </p:nvCxnSpPr>
          <p:spPr>
            <a:xfrm>
              <a:off x="3738942" y="4786809"/>
              <a:ext cx="695526" cy="2231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406576" y="2248047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06576" y="2752103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406576" y="3360895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406576" y="4120255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406576" y="4849627"/>
              <a:ext cx="324036" cy="320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>
              <a:stCxn id="11" idx="7"/>
              <a:endCxn id="23" idx="2"/>
            </p:cNvCxnSpPr>
            <p:nvPr/>
          </p:nvCxnSpPr>
          <p:spPr>
            <a:xfrm flipV="1">
              <a:off x="4711050" y="2408427"/>
              <a:ext cx="695526" cy="174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11" idx="5"/>
              <a:endCxn id="24" idx="2"/>
            </p:cNvCxnSpPr>
            <p:nvPr/>
          </p:nvCxnSpPr>
          <p:spPr>
            <a:xfrm>
              <a:off x="4711050" y="2809865"/>
              <a:ext cx="695526" cy="1026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12" idx="6"/>
              <a:endCxn id="25" idx="2"/>
            </p:cNvCxnSpPr>
            <p:nvPr/>
          </p:nvCxnSpPr>
          <p:spPr>
            <a:xfrm>
              <a:off x="4758504" y="3521275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3" idx="6"/>
              <a:endCxn id="26" idx="2"/>
            </p:cNvCxnSpPr>
            <p:nvPr/>
          </p:nvCxnSpPr>
          <p:spPr>
            <a:xfrm>
              <a:off x="4758504" y="4280635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14" idx="6"/>
              <a:endCxn id="27" idx="2"/>
            </p:cNvCxnSpPr>
            <p:nvPr/>
          </p:nvCxnSpPr>
          <p:spPr>
            <a:xfrm>
              <a:off x="4758504" y="5010007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61"/>
            <p:cNvSpPr txBox="1"/>
            <p:nvPr/>
          </p:nvSpPr>
          <p:spPr>
            <a:xfrm rot="20209446">
              <a:off x="3572375" y="2488229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yahoo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62"/>
            <p:cNvSpPr txBox="1"/>
            <p:nvPr/>
          </p:nvSpPr>
          <p:spPr>
            <a:xfrm rot="1511899">
              <a:off x="3608443" y="3254573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google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63"/>
            <p:cNvSpPr txBox="1"/>
            <p:nvPr/>
          </p:nvSpPr>
          <p:spPr>
            <a:xfrm rot="1088923">
              <a:off x="3615640" y="4805351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yahoo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64"/>
            <p:cNvSpPr txBox="1"/>
            <p:nvPr/>
          </p:nvSpPr>
          <p:spPr>
            <a:xfrm rot="20279519">
              <a:off x="3752712" y="4279550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com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65"/>
            <p:cNvSpPr txBox="1"/>
            <p:nvPr/>
          </p:nvSpPr>
          <p:spPr>
            <a:xfrm>
              <a:off x="4758504" y="3961063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sina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66"/>
            <p:cNvSpPr txBox="1"/>
            <p:nvPr/>
          </p:nvSpPr>
          <p:spPr>
            <a:xfrm>
              <a:off x="4692045" y="4681143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67"/>
            <p:cNvSpPr txBox="1"/>
            <p:nvPr/>
          </p:nvSpPr>
          <p:spPr>
            <a:xfrm rot="20791038">
              <a:off x="4616893" y="2169173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68"/>
            <p:cNvSpPr txBox="1"/>
            <p:nvPr/>
          </p:nvSpPr>
          <p:spPr>
            <a:xfrm rot="460048">
              <a:off x="4635079" y="2782813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music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69"/>
            <p:cNvSpPr txBox="1"/>
            <p:nvPr/>
          </p:nvSpPr>
          <p:spPr>
            <a:xfrm>
              <a:off x="4692045" y="316897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414688" y="2752103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6414688" y="3863843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414688" y="4408287"/>
              <a:ext cx="324036" cy="32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直接箭头连接符 44"/>
            <p:cNvCxnSpPr>
              <a:stCxn id="26" idx="7"/>
              <a:endCxn id="43" idx="2"/>
            </p:cNvCxnSpPr>
            <p:nvPr/>
          </p:nvCxnSpPr>
          <p:spPr>
            <a:xfrm flipV="1">
              <a:off x="5683158" y="4024223"/>
              <a:ext cx="731530" cy="143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stCxn id="26" idx="5"/>
              <a:endCxn id="44" idx="2"/>
            </p:cNvCxnSpPr>
            <p:nvPr/>
          </p:nvCxnSpPr>
          <p:spPr>
            <a:xfrm>
              <a:off x="5683158" y="4394041"/>
              <a:ext cx="731530" cy="174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24" idx="6"/>
              <a:endCxn id="42" idx="2"/>
            </p:cNvCxnSpPr>
            <p:nvPr/>
          </p:nvCxnSpPr>
          <p:spPr>
            <a:xfrm>
              <a:off x="5730612" y="2912483"/>
              <a:ext cx="6840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5711954" y="2592911"/>
              <a:ext cx="594722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0959975">
              <a:off x="5614511" y="3773365"/>
              <a:ext cx="725340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news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806800">
              <a:off x="5656347" y="4388867"/>
              <a:ext cx="725340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mail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526256" y="1872831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90352" y="1872831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326456" y="1872831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262560" y="1872831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198664" y="1872831"/>
              <a:ext cx="0" cy="34322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026756" y="1872831"/>
              <a:ext cx="0" cy="340848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61"/>
            <p:cNvSpPr txBox="1"/>
            <p:nvPr/>
          </p:nvSpPr>
          <p:spPr>
            <a:xfrm>
              <a:off x="2547031" y="185308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level-1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61"/>
            <p:cNvSpPr txBox="1"/>
            <p:nvPr/>
          </p:nvSpPr>
          <p:spPr>
            <a:xfrm>
              <a:off x="6234668" y="185308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level-5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61"/>
            <p:cNvSpPr txBox="1"/>
            <p:nvPr/>
          </p:nvSpPr>
          <p:spPr>
            <a:xfrm>
              <a:off x="3467909" y="185308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level-2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61"/>
            <p:cNvSpPr txBox="1"/>
            <p:nvPr/>
          </p:nvSpPr>
          <p:spPr>
            <a:xfrm>
              <a:off x="5319340" y="185308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level-4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404013" y="1853086"/>
              <a:ext cx="822543" cy="392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level-3</a:t>
              </a:r>
              <a:endParaRPr lang="zh-CN" alt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内容占位符 2"/>
          <p:cNvSpPr txBox="1">
            <a:spLocks/>
          </p:cNvSpPr>
          <p:nvPr/>
        </p:nvSpPr>
        <p:spPr bwMode="auto">
          <a:xfrm>
            <a:off x="3970824" y="5474634"/>
            <a:ext cx="3888806" cy="59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Name Prefix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(NPT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4007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heme/theme1.xml><?xml version="1.0" encoding="utf-8"?>
<a:theme xmlns:a="http://schemas.openxmlformats.org/drawingml/2006/main" name="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el">
      <a:majorFont>
        <a:latin typeface="Impact"/>
        <a:ea typeface="方正姚体"/>
        <a:cs typeface=""/>
      </a:majorFont>
      <a:minorFont>
        <a:latin typeface="Arial Narrow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CC00">
                <a:gamma/>
                <a:shade val="46275"/>
                <a:invGamma/>
              </a:srgbClr>
            </a:gs>
            <a:gs pos="50000">
              <a:srgbClr val="99CC00"/>
            </a:gs>
            <a:gs pos="100000">
              <a:srgbClr val="99CC00">
                <a:gamma/>
                <a:shade val="46275"/>
                <a:invGamma/>
              </a:srgbClr>
            </a:gs>
          </a:gsLst>
          <a:lin ang="2700000" scaled="1"/>
        </a:gra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CC00">
                <a:gamma/>
                <a:shade val="46275"/>
                <a:invGamma/>
              </a:srgbClr>
            </a:gs>
            <a:gs pos="50000">
              <a:srgbClr val="99CC00"/>
            </a:gs>
            <a:gs pos="100000">
              <a:srgbClr val="99CC00">
                <a:gamma/>
                <a:shade val="46275"/>
                <a:invGamma/>
              </a:srgbClr>
            </a:gs>
          </a:gsLst>
          <a:lin ang="2700000" scaled="1"/>
        </a:gra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defRPr>
        </a:defPPr>
      </a:lstStyle>
    </a:lnDef>
  </a:objectDefaults>
  <a:extraClrSchemeLst>
    <a:extraClrScheme>
      <a:clrScheme name="model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15875</TotalTime>
  <Words>1610</Words>
  <Application>Microsoft Office PowerPoint</Application>
  <PresentationFormat>全屏显示(4:3)</PresentationFormat>
  <Paragraphs>461</Paragraphs>
  <Slides>32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model</vt:lpstr>
      <vt:lpstr>PowerPoint 演示文稿</vt:lpstr>
      <vt:lpstr>——Outline</vt:lpstr>
      <vt:lpstr>——NDN Introduction</vt:lpstr>
      <vt:lpstr>——NDN Introduction</vt:lpstr>
      <vt:lpstr>——NDN Introduction</vt:lpstr>
      <vt:lpstr>——NDN Introduction</vt:lpstr>
      <vt:lpstr>——Outline</vt:lpstr>
      <vt:lpstr>——Name Lookup in NDN</vt:lpstr>
      <vt:lpstr>——Name Lookup in NDN</vt:lpstr>
      <vt:lpstr>——Outline</vt:lpstr>
      <vt:lpstr>——NCE Algorithm</vt:lpstr>
      <vt:lpstr>PowerPoint 演示文稿</vt:lpstr>
      <vt:lpstr>——NCE Algorithm</vt:lpstr>
      <vt:lpstr>——Outline</vt:lpstr>
      <vt:lpstr>——Analysis</vt:lpstr>
      <vt:lpstr>——Analysis</vt:lpstr>
      <vt:lpstr>——Analysis</vt:lpstr>
      <vt:lpstr>——Analysis</vt:lpstr>
      <vt:lpstr>——Outline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——Experimental Results</vt:lpstr>
      <vt:lpstr>——Outline</vt:lpstr>
      <vt:lpstr>——Conclusion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fanjindou</dc:creator>
  <cp:lastModifiedBy>wy</cp:lastModifiedBy>
  <cp:revision>1527</cp:revision>
  <dcterms:created xsi:type="dcterms:W3CDTF">1601-01-01T00:00:00Z</dcterms:created>
  <dcterms:modified xsi:type="dcterms:W3CDTF">2012-06-16T09:56:38Z</dcterms:modified>
</cp:coreProperties>
</file>