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1"/>
  </p:notesMasterIdLst>
  <p:handoutMasterIdLst>
    <p:handoutMasterId r:id="rId22"/>
  </p:handoutMasterIdLst>
  <p:sldIdLst>
    <p:sldId id="692" r:id="rId2"/>
    <p:sldId id="657" r:id="rId3"/>
    <p:sldId id="696" r:id="rId4"/>
    <p:sldId id="697" r:id="rId5"/>
    <p:sldId id="705" r:id="rId6"/>
    <p:sldId id="687" r:id="rId7"/>
    <p:sldId id="688" r:id="rId8"/>
    <p:sldId id="698" r:id="rId9"/>
    <p:sldId id="700" r:id="rId10"/>
    <p:sldId id="701" r:id="rId11"/>
    <p:sldId id="702" r:id="rId12"/>
    <p:sldId id="709" r:id="rId13"/>
    <p:sldId id="710" r:id="rId14"/>
    <p:sldId id="711" r:id="rId15"/>
    <p:sldId id="712" r:id="rId16"/>
    <p:sldId id="708" r:id="rId17"/>
    <p:sldId id="707" r:id="rId18"/>
    <p:sldId id="713" r:id="rId19"/>
    <p:sldId id="714" r:id="rId20"/>
  </p:sldIdLst>
  <p:sldSz cx="9144000" cy="6858000" type="screen4x3"/>
  <p:notesSz cx="6997700" cy="9271000"/>
  <p:defaultTextStyle>
    <a:defPPr>
      <a:defRPr lang="zh-CN"/>
    </a:defPPr>
    <a:lvl1pPr algn="l" rtl="0" fontAlgn="base">
      <a:spcBef>
        <a:spcPct val="0"/>
      </a:spcBef>
      <a:spcAft>
        <a:spcPct val="0"/>
      </a:spcAft>
      <a:defRPr sz="2800" i="1" kern="1200">
        <a:solidFill>
          <a:schemeClr val="folHlink"/>
        </a:solidFill>
        <a:latin typeface="Arial" charset="0"/>
        <a:ea typeface="宋体" charset="-122"/>
        <a:cs typeface="Arial" charset="0"/>
      </a:defRPr>
    </a:lvl1pPr>
    <a:lvl2pPr marL="457200" algn="l" rtl="0" fontAlgn="base">
      <a:spcBef>
        <a:spcPct val="0"/>
      </a:spcBef>
      <a:spcAft>
        <a:spcPct val="0"/>
      </a:spcAft>
      <a:defRPr sz="2800" i="1" kern="1200">
        <a:solidFill>
          <a:schemeClr val="folHlink"/>
        </a:solidFill>
        <a:latin typeface="Arial" charset="0"/>
        <a:ea typeface="宋体" charset="-122"/>
        <a:cs typeface="Arial" charset="0"/>
      </a:defRPr>
    </a:lvl2pPr>
    <a:lvl3pPr marL="914400" algn="l" rtl="0" fontAlgn="base">
      <a:spcBef>
        <a:spcPct val="0"/>
      </a:spcBef>
      <a:spcAft>
        <a:spcPct val="0"/>
      </a:spcAft>
      <a:defRPr sz="2800" i="1" kern="1200">
        <a:solidFill>
          <a:schemeClr val="folHlink"/>
        </a:solidFill>
        <a:latin typeface="Arial" charset="0"/>
        <a:ea typeface="宋体" charset="-122"/>
        <a:cs typeface="Arial" charset="0"/>
      </a:defRPr>
    </a:lvl3pPr>
    <a:lvl4pPr marL="1371600" algn="l" rtl="0" fontAlgn="base">
      <a:spcBef>
        <a:spcPct val="0"/>
      </a:spcBef>
      <a:spcAft>
        <a:spcPct val="0"/>
      </a:spcAft>
      <a:defRPr sz="2800" i="1" kern="1200">
        <a:solidFill>
          <a:schemeClr val="folHlink"/>
        </a:solidFill>
        <a:latin typeface="Arial" charset="0"/>
        <a:ea typeface="宋体" charset="-122"/>
        <a:cs typeface="Arial" charset="0"/>
      </a:defRPr>
    </a:lvl4pPr>
    <a:lvl5pPr marL="1828800" algn="l" rtl="0" fontAlgn="base">
      <a:spcBef>
        <a:spcPct val="0"/>
      </a:spcBef>
      <a:spcAft>
        <a:spcPct val="0"/>
      </a:spcAft>
      <a:defRPr sz="2800" i="1" kern="1200">
        <a:solidFill>
          <a:schemeClr val="folHlink"/>
        </a:solidFill>
        <a:latin typeface="Arial" charset="0"/>
        <a:ea typeface="宋体" charset="-122"/>
        <a:cs typeface="Arial" charset="0"/>
      </a:defRPr>
    </a:lvl5pPr>
    <a:lvl6pPr marL="2286000" algn="l" defTabSz="914400" rtl="0" eaLnBrk="1" latinLnBrk="0" hangingPunct="1">
      <a:defRPr sz="2800" i="1" kern="1200">
        <a:solidFill>
          <a:schemeClr val="folHlink"/>
        </a:solidFill>
        <a:latin typeface="Arial" charset="0"/>
        <a:ea typeface="宋体" charset="-122"/>
        <a:cs typeface="Arial" charset="0"/>
      </a:defRPr>
    </a:lvl6pPr>
    <a:lvl7pPr marL="2743200" algn="l" defTabSz="914400" rtl="0" eaLnBrk="1" latinLnBrk="0" hangingPunct="1">
      <a:defRPr sz="2800" i="1" kern="1200">
        <a:solidFill>
          <a:schemeClr val="folHlink"/>
        </a:solidFill>
        <a:latin typeface="Arial" charset="0"/>
        <a:ea typeface="宋体" charset="-122"/>
        <a:cs typeface="Arial" charset="0"/>
      </a:defRPr>
    </a:lvl7pPr>
    <a:lvl8pPr marL="3200400" algn="l" defTabSz="914400" rtl="0" eaLnBrk="1" latinLnBrk="0" hangingPunct="1">
      <a:defRPr sz="2800" i="1" kern="1200">
        <a:solidFill>
          <a:schemeClr val="folHlink"/>
        </a:solidFill>
        <a:latin typeface="Arial" charset="0"/>
        <a:ea typeface="宋体" charset="-122"/>
        <a:cs typeface="Arial" charset="0"/>
      </a:defRPr>
    </a:lvl8pPr>
    <a:lvl9pPr marL="3657600" algn="l" defTabSz="914400" rtl="0" eaLnBrk="1" latinLnBrk="0" hangingPunct="1">
      <a:defRPr sz="2800" i="1" kern="1200">
        <a:solidFill>
          <a:schemeClr val="folHlink"/>
        </a:solidFill>
        <a:latin typeface="Arial" charset="0"/>
        <a:ea typeface="宋体" charset="-122"/>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00"/>
    <a:srgbClr val="CC6600"/>
    <a:srgbClr val="FF6600"/>
    <a:srgbClr val="3399FF"/>
    <a:srgbClr val="009900"/>
    <a:srgbClr val="FF3300"/>
    <a:srgbClr val="66FF33"/>
    <a:srgbClr val="CC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263" autoAdjust="0"/>
  </p:normalViewPr>
  <p:slideViewPr>
    <p:cSldViewPr>
      <p:cViewPr varScale="1">
        <p:scale>
          <a:sx n="87" d="100"/>
          <a:sy n="87" d="100"/>
        </p:scale>
        <p:origin x="-1358" y="-72"/>
      </p:cViewPr>
      <p:guideLst>
        <p:guide orient="horz" pos="2160"/>
        <p:guide pos="2880"/>
      </p:guideLst>
    </p:cSldViewPr>
  </p:slideViewPr>
  <p:outlineViewPr>
    <p:cViewPr>
      <p:scale>
        <a:sx n="33" d="100"/>
        <a:sy n="33" d="100"/>
      </p:scale>
      <p:origin x="48" y="7812"/>
    </p:cViewPr>
  </p:outlineViewPr>
  <p:notesTextViewPr>
    <p:cViewPr>
      <p:scale>
        <a:sx n="100" d="100"/>
        <a:sy n="100" d="100"/>
      </p:scale>
      <p:origin x="0" y="0"/>
    </p:cViewPr>
  </p:notesTextViewPr>
  <p:sorterViewPr>
    <p:cViewPr>
      <p:scale>
        <a:sx n="66" d="100"/>
        <a:sy n="66" d="100"/>
      </p:scale>
      <p:origin x="0" y="-163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4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2"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3"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fld id="{E9BF452F-3607-4962-9F87-8984A45BF46F}" type="slidenum">
              <a:rPr lang="en-US"/>
              <a:pPr>
                <a:defRPr/>
              </a:pPr>
              <a:t>‹#›</a:t>
            </a:fld>
            <a:endParaRPr lang="en-US"/>
          </a:p>
        </p:txBody>
      </p:sp>
    </p:spTree>
    <p:extLst>
      <p:ext uri="{BB962C8B-B14F-4D97-AF65-F5344CB8AC3E}">
        <p14:creationId xmlns:p14="http://schemas.microsoft.com/office/powerpoint/2010/main" val="1696916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307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16388"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fld id="{2881F531-E032-4645-AAFA-AE77675FB02F}" type="slidenum">
              <a:rPr lang="en-US" altLang="zh-CN"/>
              <a:pPr>
                <a:defRPr/>
              </a:pPr>
              <a:t>‹#›</a:t>
            </a:fld>
            <a:endParaRPr lang="en-US" altLang="zh-CN"/>
          </a:p>
        </p:txBody>
      </p:sp>
    </p:spTree>
    <p:extLst>
      <p:ext uri="{BB962C8B-B14F-4D97-AF65-F5344CB8AC3E}">
        <p14:creationId xmlns:p14="http://schemas.microsoft.com/office/powerpoint/2010/main" val="2458853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Client%E2%80%93server"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Client%E2%80%93server"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dirty="0" smtClean="0">
                <a:solidFill>
                  <a:schemeClr val="tx1"/>
                </a:solidFill>
              </a:rPr>
              <a:t>~300 white papers about APT attacks suggest that a RAT is leveraged in nearly every APT attack against Microsoft Windows systems. </a:t>
            </a:r>
          </a:p>
          <a:p>
            <a:endParaRPr lang="en-US" dirty="0" smtClean="0">
              <a:solidFill>
                <a:schemeClr val="tx1"/>
              </a:solidFill>
            </a:endParaRPr>
          </a:p>
          <a:p>
            <a:r>
              <a:rPr lang="en-US" dirty="0" smtClean="0">
                <a:solidFill>
                  <a:schemeClr val="tx1"/>
                </a:solidFill>
              </a:rPr>
              <a:t>Thus, we focus on identifying the existence of malicious RATs in the system for APT detection. </a:t>
            </a:r>
          </a:p>
          <a:p>
            <a:endParaRPr lang="en-US"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i="0" dirty="0" smtClean="0">
                <a:solidFill>
                  <a:schemeClr val="tx1"/>
                </a:solidFill>
              </a:rPr>
              <a:t>A piece of software that allows </a:t>
            </a:r>
            <a:r>
              <a:rPr lang="en-US" altLang="zh-CN" sz="1200" i="0" dirty="0" smtClean="0">
                <a:solidFill>
                  <a:srgbClr val="FF0000"/>
                </a:solidFill>
              </a:rPr>
              <a:t>a remote "operator" to control a system </a:t>
            </a:r>
            <a:r>
              <a:rPr lang="en-US" altLang="zh-CN" sz="1200" i="0" dirty="0" smtClean="0">
                <a:solidFill>
                  <a:schemeClr val="tx1"/>
                </a:solidFill>
              </a:rPr>
              <a:t>as if he has physical access to that system.</a:t>
            </a:r>
            <a:endParaRPr lang="zh-CN" altLang="en-US" sz="1200" i="0" dirty="0" smtClean="0">
              <a:solidFill>
                <a:schemeClr val="tx1"/>
              </a:solidFill>
            </a:endParaRPr>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2</a:t>
            </a:fld>
            <a:endParaRPr lang="en-US" altLang="zh-CN" sz="1200" i="0">
              <a:solidFill>
                <a:schemeClr val="tx1"/>
              </a:solidFill>
            </a:endParaRPr>
          </a:p>
        </p:txBody>
      </p:sp>
    </p:spTree>
    <p:extLst>
      <p:ext uri="{BB962C8B-B14F-4D97-AF65-F5344CB8AC3E}">
        <p14:creationId xmlns:p14="http://schemas.microsoft.com/office/powerpoint/2010/main" val="3174269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2400" dirty="0" smtClean="0">
                <a:latin typeface="+mn-lt"/>
                <a:ea typeface="+mn-ea"/>
                <a:sym typeface="Avenir Roman"/>
              </a:rPr>
              <a:t>Our API calls were captured using two Windows 7 x64 virtual machines which were connected</a:t>
            </a:r>
          </a:p>
          <a:p>
            <a:r>
              <a:rPr lang="en-US" sz="2400" dirty="0" smtClean="0">
                <a:latin typeface="+mn-lt"/>
                <a:ea typeface="+mn-ea"/>
                <a:sym typeface="Avenir Roman"/>
              </a:rPr>
              <a:t>through a virtual network, with one being the RAT controller and the other the victim.</a:t>
            </a:r>
          </a:p>
          <a:p>
            <a:endParaRPr lang="en-US" sz="2400" baseline="0" dirty="0" smtClean="0">
              <a:latin typeface="+mn-lt"/>
              <a:ea typeface="+mn-ea"/>
              <a:sym typeface="Avenir Roman"/>
            </a:endParaRPr>
          </a:p>
          <a:p>
            <a:r>
              <a:rPr lang="en-US" altLang="zh-CN" sz="1200" b="1" i="0" dirty="0" err="1" smtClean="0">
                <a:solidFill>
                  <a:schemeClr val="tx1"/>
                </a:solidFill>
                <a:latin typeface="Times New Roman" pitchFamily="18" charset="0"/>
                <a:cs typeface="Times New Roman" pitchFamily="18" charset="0"/>
              </a:rPr>
              <a:t>WinAPIOverride</a:t>
            </a:r>
            <a:endParaRPr lang="en-US" altLang="zh-CN" sz="1200" b="1" i="0" dirty="0" smtClean="0">
              <a:solidFill>
                <a:schemeClr val="tx1"/>
              </a:solidFill>
              <a:latin typeface="Times New Roman" pitchFamily="18" charset="0"/>
              <a:cs typeface="Times New Roman"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Times New Roman" pitchFamily="18" charset="0"/>
                <a:cs typeface="Times New Roman" pitchFamily="18" charset="0"/>
              </a:rPr>
              <a:t>ApiOverride.dll</a:t>
            </a:r>
          </a:p>
          <a:p>
            <a:endParaRPr lang="en-US"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12</a:t>
            </a:fld>
            <a:endParaRPr lang="en-US" altLang="zh-CN" sz="1200" i="0">
              <a:solidFill>
                <a:schemeClr val="tx1"/>
              </a:solidFill>
            </a:endParaRPr>
          </a:p>
        </p:txBody>
      </p:sp>
    </p:spTree>
    <p:extLst>
      <p:ext uri="{BB962C8B-B14F-4D97-AF65-F5344CB8AC3E}">
        <p14:creationId xmlns:p14="http://schemas.microsoft.com/office/powerpoint/2010/main" val="2807422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a:buNone/>
            </a:pPr>
            <a:r>
              <a:rPr lang="en-US" altLang="zh-CN" sz="1200" b="1" i="0" dirty="0" smtClean="0">
                <a:solidFill>
                  <a:schemeClr val="tx1"/>
                </a:solidFill>
              </a:rPr>
              <a:t>Pandora (RAT): </a:t>
            </a:r>
            <a:r>
              <a:rPr lang="en-US" altLang="zh-CN" sz="1200" b="1" i="0" dirty="0" smtClean="0">
                <a:solidFill>
                  <a:srgbClr val="3399FF"/>
                </a:solidFill>
              </a:rPr>
              <a:t>Screen capture (Remote desktop)</a:t>
            </a:r>
            <a:endParaRPr lang="zh-CN" altLang="en-US" sz="1200" b="1" i="0" dirty="0" smtClean="0">
              <a:solidFill>
                <a:srgbClr val="3399FF"/>
              </a:solidFill>
            </a:endParaRPr>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13</a:t>
            </a:fld>
            <a:endParaRPr lang="en-US" altLang="zh-CN" sz="1200" i="0">
              <a:solidFill>
                <a:schemeClr val="tx1"/>
              </a:solidFill>
            </a:endParaRPr>
          </a:p>
        </p:txBody>
      </p:sp>
    </p:spTree>
    <p:extLst>
      <p:ext uri="{BB962C8B-B14F-4D97-AF65-F5344CB8AC3E}">
        <p14:creationId xmlns:p14="http://schemas.microsoft.com/office/powerpoint/2010/main" val="78730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14</a:t>
            </a:fld>
            <a:endParaRPr lang="en-US" altLang="zh-CN" sz="1200" i="0">
              <a:solidFill>
                <a:schemeClr val="tx1"/>
              </a:solidFill>
            </a:endParaRPr>
          </a:p>
        </p:txBody>
      </p:sp>
    </p:spTree>
    <p:extLst>
      <p:ext uri="{BB962C8B-B14F-4D97-AF65-F5344CB8AC3E}">
        <p14:creationId xmlns:p14="http://schemas.microsoft.com/office/powerpoint/2010/main" val="1989143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15</a:t>
            </a:fld>
            <a:endParaRPr lang="en-US" altLang="zh-CN" sz="1200" i="0">
              <a:solidFill>
                <a:schemeClr val="tx1"/>
              </a:solidFill>
            </a:endParaRPr>
          </a:p>
        </p:txBody>
      </p:sp>
    </p:spTree>
    <p:extLst>
      <p:ext uri="{BB962C8B-B14F-4D97-AF65-F5344CB8AC3E}">
        <p14:creationId xmlns:p14="http://schemas.microsoft.com/office/powerpoint/2010/main" val="1989143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z="1200" b="0" i="0" kern="1200" dirty="0" smtClean="0">
                <a:solidFill>
                  <a:schemeClr val="tx1"/>
                </a:solidFill>
                <a:latin typeface="Arial" pitchFamily="34" charset="0"/>
                <a:ea typeface="宋体" pitchFamily="2" charset="-122"/>
                <a:cs typeface="+mn-cs"/>
              </a:rPr>
              <a:t>Detecting RATs is very difficult due to the fact that they resemble commercial remote administration software. Monitoring system processes to detect the execution of malicious activity has proven to be an effective approach for sniffing out a rat.</a:t>
            </a:r>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16</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17</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18</a:t>
            </a:fld>
            <a:endParaRPr lang="en-US" altLang="zh-CN" sz="1200" i="0">
              <a:solidFill>
                <a:schemeClr val="tx1"/>
              </a:solidFill>
            </a:endParaRPr>
          </a:p>
        </p:txBody>
      </p:sp>
    </p:spTree>
    <p:extLst>
      <p:ext uri="{BB962C8B-B14F-4D97-AF65-F5344CB8AC3E}">
        <p14:creationId xmlns:p14="http://schemas.microsoft.com/office/powerpoint/2010/main" val="2807422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19</a:t>
            </a:fld>
            <a:endParaRPr lang="en-US" altLang="zh-CN" sz="1200" i="0">
              <a:solidFill>
                <a:schemeClr val="tx1"/>
              </a:solidFill>
            </a:endParaRPr>
          </a:p>
        </p:txBody>
      </p:sp>
    </p:spTree>
    <p:extLst>
      <p:ext uri="{BB962C8B-B14F-4D97-AF65-F5344CB8AC3E}">
        <p14:creationId xmlns:p14="http://schemas.microsoft.com/office/powerpoint/2010/main" val="1989143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i="0" dirty="0" smtClean="0">
                <a:solidFill>
                  <a:schemeClr val="tx1"/>
                </a:solidFill>
              </a:rPr>
              <a:t>Malicious RAT is equivalent to Remote Administration Trojan.  But with a covert effect</a:t>
            </a:r>
            <a:endParaRPr lang="en-US" altLang="zh-CN" sz="1200" b="1" i="0" dirty="0" smtClean="0">
              <a:solidFill>
                <a:srgbClr val="FF0000"/>
              </a:solidFill>
            </a:endParaRPr>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3</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z="1200" b="0" i="0" kern="1200" dirty="0" smtClean="0">
                <a:solidFill>
                  <a:schemeClr val="tx1"/>
                </a:solidFill>
                <a:latin typeface="Arial" pitchFamily="34" charset="0"/>
                <a:ea typeface="宋体" pitchFamily="2" charset="-122"/>
                <a:cs typeface="+mn-cs"/>
              </a:rPr>
              <a:t>Back Orifice was designed with a </a:t>
            </a:r>
            <a:r>
              <a:rPr lang="en-US" sz="1200" b="0" i="0" u="none" strike="noStrike" kern="1200" dirty="0" smtClean="0">
                <a:solidFill>
                  <a:schemeClr val="tx1"/>
                </a:solidFill>
                <a:latin typeface="Arial" pitchFamily="34" charset="0"/>
                <a:ea typeface="宋体" pitchFamily="2" charset="-122"/>
                <a:cs typeface="+mn-cs"/>
                <a:hlinkClick r:id="rId3" tooltip="Client–server"/>
              </a:rPr>
              <a:t>client–server</a:t>
            </a:r>
            <a:r>
              <a:rPr lang="en-US" sz="1200" b="0" i="0" kern="1200" dirty="0" smtClean="0">
                <a:solidFill>
                  <a:schemeClr val="tx1"/>
                </a:solidFill>
                <a:latin typeface="Arial" pitchFamily="34" charset="0"/>
                <a:ea typeface="宋体" pitchFamily="2" charset="-122"/>
                <a:cs typeface="+mn-cs"/>
              </a:rPr>
              <a:t> architecture.</a:t>
            </a:r>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4</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z="1200" b="0" i="0" kern="1200" dirty="0" smtClean="0">
                <a:solidFill>
                  <a:schemeClr val="tx1"/>
                </a:solidFill>
                <a:latin typeface="Arial" pitchFamily="34" charset="0"/>
                <a:ea typeface="宋体" pitchFamily="2" charset="-122"/>
                <a:cs typeface="+mn-cs"/>
              </a:rPr>
              <a:t>Back Orifice was designed with a </a:t>
            </a:r>
            <a:r>
              <a:rPr lang="en-US" sz="1200" b="0" i="0" u="none" strike="noStrike" kern="1200" dirty="0" smtClean="0">
                <a:solidFill>
                  <a:schemeClr val="tx1"/>
                </a:solidFill>
                <a:latin typeface="Arial" pitchFamily="34" charset="0"/>
                <a:ea typeface="宋体" pitchFamily="2" charset="-122"/>
                <a:cs typeface="+mn-cs"/>
                <a:hlinkClick r:id="rId3" tooltip="Client–server"/>
              </a:rPr>
              <a:t>client–server</a:t>
            </a:r>
            <a:r>
              <a:rPr lang="en-US" sz="1200" b="0" i="0" kern="1200" dirty="0" smtClean="0">
                <a:solidFill>
                  <a:schemeClr val="tx1"/>
                </a:solidFill>
                <a:latin typeface="Arial" pitchFamily="34" charset="0"/>
                <a:ea typeface="宋体" pitchFamily="2" charset="-122"/>
                <a:cs typeface="+mn-cs"/>
              </a:rPr>
              <a:t> architecture.</a:t>
            </a:r>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5</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6</a:t>
            </a:fld>
            <a:endParaRPr lang="en-US" altLang="zh-CN" sz="1200" i="0">
              <a:solidFill>
                <a:schemeClr val="tx1"/>
              </a:solidFill>
            </a:endParaRPr>
          </a:p>
        </p:txBody>
      </p:sp>
    </p:spTree>
    <p:extLst>
      <p:ext uri="{BB962C8B-B14F-4D97-AF65-F5344CB8AC3E}">
        <p14:creationId xmlns:p14="http://schemas.microsoft.com/office/powerpoint/2010/main" val="1738123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altLang="zh-CN" b="1" dirty="0" smtClean="0"/>
              <a:t>Add some survey results (reference),</a:t>
            </a:r>
            <a:r>
              <a:rPr lang="en-US" altLang="zh-CN" b="1" baseline="0" dirty="0" smtClean="0"/>
              <a:t> </a:t>
            </a:r>
            <a:r>
              <a:rPr lang="en-US" altLang="zh-CN" b="1" dirty="0" smtClean="0"/>
              <a:t>enterprise RAT, what</a:t>
            </a:r>
            <a:r>
              <a:rPr lang="en-US" altLang="zh-CN" b="1" baseline="0" dirty="0" smtClean="0"/>
              <a:t> the industry do with RAT detection. </a:t>
            </a:r>
          </a:p>
          <a:p>
            <a:endParaRPr lang="en-US" altLang="zh-CN" b="1" baseline="0" dirty="0" smtClean="0"/>
          </a:p>
          <a:p>
            <a:r>
              <a:rPr lang="en-US" altLang="zh-CN" sz="1200" i="0" dirty="0" smtClean="0">
                <a:solidFill>
                  <a:schemeClr val="tx1"/>
                </a:solidFill>
              </a:rPr>
              <a:t>So </a:t>
            </a:r>
            <a:r>
              <a:rPr lang="en-US" altLang="zh-CN" sz="1200" i="0" dirty="0" smtClean="0">
                <a:solidFill>
                  <a:srgbClr val="3399FF"/>
                </a:solidFill>
              </a:rPr>
              <a:t>RAT usually does not automatically discovery victims.</a:t>
            </a:r>
          </a:p>
          <a:p>
            <a:r>
              <a:rPr lang="en-US" altLang="zh-CN" sz="1200" i="0" dirty="0" smtClean="0">
                <a:solidFill>
                  <a:srgbClr val="3399FF"/>
                </a:solidFill>
              </a:rPr>
              <a:t>Bots </a:t>
            </a:r>
            <a:r>
              <a:rPr lang="en-US" altLang="zh-CN" sz="1200" i="0" dirty="0" smtClean="0">
                <a:solidFill>
                  <a:schemeClr val="tx1"/>
                </a:solidFill>
              </a:rPr>
              <a:t> usually contains exploits and is able to </a:t>
            </a:r>
            <a:r>
              <a:rPr lang="en-US" altLang="zh-CN" sz="1200" i="0" dirty="0" smtClean="0">
                <a:solidFill>
                  <a:srgbClr val="3399FF"/>
                </a:solidFill>
              </a:rPr>
              <a:t>infect victim by itself</a:t>
            </a:r>
            <a:r>
              <a:rPr lang="en-US" altLang="zh-CN" sz="1200" i="0" dirty="0" smtClean="0">
                <a:solidFill>
                  <a:schemeClr val="tx1"/>
                </a:solidFill>
              </a:rPr>
              <a:t>, while RAT is usually downloaded to the victim </a:t>
            </a:r>
            <a:r>
              <a:rPr lang="en-US" altLang="zh-CN" sz="1200" i="0" dirty="0" smtClean="0">
                <a:solidFill>
                  <a:srgbClr val="3399FF"/>
                </a:solidFill>
              </a:rPr>
              <a:t>after a successful exploitation</a:t>
            </a:r>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7</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altLang="zh-CN" b="1" dirty="0" smtClean="0"/>
              <a:t>Base on behavior</a:t>
            </a:r>
            <a:r>
              <a:rPr lang="en-US" altLang="zh-CN" b="1" baseline="0" dirty="0" smtClean="0"/>
              <a:t> and other characteristics. Focus on these features . Differentiate the malicious from other programs using these features. </a:t>
            </a:r>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8</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altLang="zh-CN" b="1" dirty="0" smtClean="0"/>
              <a:t>-&gt; bullets,</a:t>
            </a:r>
            <a:r>
              <a:rPr lang="en-US" altLang="zh-CN" b="1" baseline="0" dirty="0" smtClean="0"/>
              <a:t> add industry efforts on RAT detection, </a:t>
            </a:r>
          </a:p>
          <a:p>
            <a:endParaRPr lang="en-US" altLang="zh-CN" b="1" baseline="0" dirty="0" smtClean="0"/>
          </a:p>
          <a:p>
            <a:r>
              <a:rPr lang="en-US" altLang="zh-CN" sz="1200" i="0" dirty="0" err="1" smtClean="0">
                <a:solidFill>
                  <a:schemeClr val="tx1"/>
                </a:solidFill>
              </a:rPr>
              <a:t>Zhongqiang</a:t>
            </a:r>
            <a:r>
              <a:rPr lang="en-US" altLang="zh-CN" sz="1200" i="0" dirty="0" smtClean="0">
                <a:solidFill>
                  <a:schemeClr val="tx1"/>
                </a:solidFill>
              </a:rPr>
              <a:t> et al. in 2008 performed packet inspection, tracked network connections, and leveraged proprietary communication features of the known RATs and heuristic rules for RAT detection. One major weakness is that their method cannot be used to capture new families of RATs.</a:t>
            </a:r>
          </a:p>
          <a:p>
            <a:endParaRPr lang="en-US" altLang="zh-CN" sz="1200" b="1" i="0"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i="0" dirty="0" smtClean="0">
                <a:solidFill>
                  <a:schemeClr val="tx1"/>
                </a:solidFill>
              </a:rPr>
              <a:t>One recent work is a 2014 master thesis. The author considered the behavior of surreptitiously monitoring the webcam, microphone, and keystrokes without user interactive as an indicator of the presence of a RAT, and proposed to use finite state machine for detecting malicious behavior by modeling the triggered API calls. However, it is too absolute to determine a RAT based on only three kinds of behaviors.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i="0"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i="0" dirty="0" smtClean="0">
                <a:solidFill>
                  <a:schemeClr val="tx1"/>
                </a:solidFill>
              </a:rPr>
              <a:t>Redline is the only industrial tool we found which is designed for APT detection.</a:t>
            </a:r>
          </a:p>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9</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z="1200" b="0" i="0" kern="1200" dirty="0" smtClean="0">
                <a:solidFill>
                  <a:schemeClr val="tx1"/>
                </a:solidFill>
                <a:latin typeface="Arial" pitchFamily="34" charset="0"/>
                <a:ea typeface="宋体" pitchFamily="2" charset="-122"/>
                <a:cs typeface="+mn-cs"/>
              </a:rPr>
              <a:t>Detecting RATs is very difficult due to the fact that they resemble commercial remote administration software. Monitoring system processes to detect the execution of malicious activity has proven to be an effective approach for sniffing out a rat.</a:t>
            </a:r>
          </a:p>
          <a:p>
            <a:endParaRPr lang="en-US" altLang="zh-CN" sz="1200" b="0" i="0" kern="1200" dirty="0" smtClean="0">
              <a:solidFill>
                <a:schemeClr val="tx1"/>
              </a:solidFill>
              <a:latin typeface="Arial" pitchFamily="34" charset="0"/>
              <a:ea typeface="宋体" pitchFamily="2" charset="-122"/>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sz="1800" i="0" dirty="0" smtClean="0">
                <a:solidFill>
                  <a:schemeClr val="tx1"/>
                </a:solidFill>
              </a:rPr>
              <a:t>A set of API calls statically correspond to a specific behavior most of the time, which makes identifying malicious behaviors based on API calls possible.</a:t>
            </a:r>
          </a:p>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10</a:t>
            </a:fld>
            <a:endParaRPr lang="en-US" altLang="zh-CN" sz="1200" i="0">
              <a:solidFill>
                <a:schemeClr val="tx1"/>
              </a:solidFill>
            </a:endParaRPr>
          </a:p>
        </p:txBody>
      </p:sp>
    </p:spTree>
    <p:extLst>
      <p:ext uri="{BB962C8B-B14F-4D97-AF65-F5344CB8AC3E}">
        <p14:creationId xmlns:p14="http://schemas.microsoft.com/office/powerpoint/2010/main" val="3777302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8F0D3F8-2D65-4A53-A38E-B2EA64B5A0C7}" type="datetime1">
              <a:rPr lang="en-US"/>
              <a:pPr>
                <a:defRPr/>
              </a:pPr>
              <a:t>1/15/2016</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EA4D80BF-4108-41C5-9236-F975DCB82440}"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8D22C1E-97C1-4EC4-B0F0-AF8286400B62}" type="datetime1">
              <a:rPr lang="en-US"/>
              <a:pPr>
                <a:defRPr/>
              </a:pPr>
              <a:t>1/15/2016</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94C499C-C59B-41E1-A570-D0E5D9D9AB9B}"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fld id="{72383185-82BF-4245-92E0-C0E2807F6A1D}" type="datetime1">
              <a:rPr lang="en-US"/>
              <a:pPr>
                <a:defRPr/>
              </a:pPr>
              <a:t>1/15/2016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C7505D30-43AC-4210-AF6B-53709C25F7B8}"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BF6E9068-4030-4847-90B5-991E9C573067}" type="datetime1">
              <a:rPr lang="en-US"/>
              <a:pPr>
                <a:defRPr/>
              </a:pPr>
              <a:t>1/15/2016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3122D32A-CC45-4CBA-A96C-947E0C64D109}"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fld id="{0DC2A745-79A6-4A2B-8932-24635AD18197}" type="datetime1">
              <a:rPr lang="en-US"/>
              <a:pPr>
                <a:defRPr/>
              </a:pPr>
              <a:t>1/15/2016</a:t>
            </a:fld>
            <a:endParaRPr lang="en-US" altLang="zh-CN"/>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a:ln/>
        </p:spPr>
        <p:txBody>
          <a:bodyPr/>
          <a:lstStyle>
            <a:lvl1pPr>
              <a:defRPr/>
            </a:lvl1pPr>
          </a:lstStyle>
          <a:p>
            <a:pPr>
              <a:defRPr/>
            </a:pPr>
            <a:fld id="{B4051A1E-94E6-4862-8946-4F88CDA1158B}"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33FCFFFF-9C04-4A7B-A848-B7017DFD77FC}" type="datetime1">
              <a:rPr lang="en-US"/>
              <a:pPr>
                <a:defRPr/>
              </a:pPr>
              <a:t>1/15/2016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8326F58-C951-43C8-B244-AA752935F3C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A494983-EBA1-4CD0-A802-23AADB244DC4}" type="datetime1">
              <a:rPr lang="en-US"/>
              <a:pPr>
                <a:defRPr/>
              </a:pPr>
              <a:t>1/15/2016</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5F56CACA-A83D-421B-B618-91300865F923}"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0DED3675-86C9-4B2C-B825-99F74A5D20ED}" type="datetime1">
              <a:rPr lang="en-US"/>
              <a:pPr>
                <a:defRPr/>
              </a:pPr>
              <a:t>1/15/2016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40BA06A0-4FD7-4176-8642-73A423A5C788}"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9B3B3A3F-2810-48AB-89DB-68A828E2505D}" type="datetime1">
              <a:rPr lang="en-US"/>
              <a:pPr>
                <a:defRPr/>
              </a:pPr>
              <a:t>1/15/2016</a:t>
            </a:fld>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300EC901-2C7D-4A9A-B4DD-7476A97120BE}"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8D2BFBF1-14F9-4D5D-8F09-B1ED70535F64}" type="datetime1">
              <a:rPr lang="en-US"/>
              <a:pPr>
                <a:defRPr/>
              </a:pPr>
              <a:t>1/15/2016</a:t>
            </a:fld>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C33A5D0A-C6DA-4327-A3BB-345D199439E8}"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FD12E0B-7F7C-4421-8B8D-0791E179E0A1}" type="datetime1">
              <a:rPr lang="en-US"/>
              <a:pPr>
                <a:defRPr/>
              </a:pPr>
              <a:t>1/15/2016</a:t>
            </a:fld>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3FC2F661-130D-4C53-B942-AFDAA9051E1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7E27B009-ADC1-4E9E-951F-1F81C4459C47}" type="datetime1">
              <a:rPr lang="en-US"/>
              <a:pPr>
                <a:defRPr/>
              </a:pPr>
              <a:t>1/15/2016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951716CB-66C8-4E52-AFB1-4A6F431D5A6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A0FD6D1-61A3-488F-8CFB-B8B35466EAB1}" type="datetime1">
              <a:rPr lang="en-US"/>
              <a:pPr>
                <a:defRPr/>
              </a:pPr>
              <a:t>1/15/2016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FD1A3381-26F8-460C-A4EB-19A8CC447ECA}"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3ED05ADA-1B4A-403C-A0D2-7BCCFE046C5B}" type="datetime1">
              <a:rPr lang="en-US"/>
              <a:pPr>
                <a:defRPr/>
              </a:pPr>
              <a:t>1/15/2016</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75121B05-9A39-493D-B4ED-D2C9FE28385B}"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urple-black2"/>
          <p:cNvPicPr>
            <a:picLocks noChangeArrowheads="1"/>
          </p:cNvPicPr>
          <p:nvPr/>
        </p:nvPicPr>
        <p:blipFill>
          <a:blip r:embed="rId16"/>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798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solidFill>
                  <a:schemeClr val="tx1"/>
                </a:solidFill>
                <a:ea typeface="宋体" pitchFamily="2" charset="-122"/>
              </a:defRPr>
            </a:lvl1pPr>
          </a:lstStyle>
          <a:p>
            <a:pPr>
              <a:defRPr/>
            </a:pPr>
            <a:fld id="{F8F2FB58-1C38-48C5-886D-E73055988C21}" type="datetime1">
              <a:rPr lang="en-US"/>
              <a:pPr>
                <a:defRPr/>
              </a:pPr>
              <a:t>1/15/2016</a:t>
            </a:fld>
            <a:endParaRPr lang="en-US" altLang="zh-CN"/>
          </a:p>
        </p:txBody>
      </p:sp>
      <p:sp>
        <p:nvSpPr>
          <p:cNvPr id="798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solidFill>
                  <a:schemeClr val="tx1"/>
                </a:solidFill>
                <a:ea typeface="宋体" pitchFamily="2" charset="-122"/>
              </a:defRPr>
            </a:lvl1pPr>
          </a:lstStyle>
          <a:p>
            <a:pPr>
              <a:defRPr/>
            </a:pPr>
            <a:endParaRPr lang="en-US" altLang="zh-CN"/>
          </a:p>
        </p:txBody>
      </p:sp>
      <p:sp>
        <p:nvSpPr>
          <p:cNvPr id="798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i="0">
                <a:solidFill>
                  <a:schemeClr val="tx1"/>
                </a:solidFill>
                <a:latin typeface="Arial" pitchFamily="34" charset="0"/>
                <a:ea typeface="宋体" pitchFamily="2" charset="-122"/>
                <a:cs typeface="Arial" pitchFamily="34" charset="0"/>
              </a:defRPr>
            </a:lvl1pPr>
          </a:lstStyle>
          <a:p>
            <a:pPr>
              <a:defRPr/>
            </a:pPr>
            <a:fld id="{36DB6081-FB65-42A6-9A94-096E4175F53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 id="2147483654"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hyperlink" Target="https://www.fireeye.com/services/freeware/redlin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0"/>
            <a:ext cx="8229600" cy="1143000"/>
          </a:xfrm>
        </p:spPr>
        <p:txBody>
          <a:bodyPr/>
          <a:lstStyle/>
          <a:p>
            <a:r>
              <a:rPr lang="en-US" dirty="0" smtClean="0"/>
              <a:t>RAT-based APT Detection for Provenance Graph Analytics</a:t>
            </a:r>
            <a:endParaRPr lang="en-US" dirty="0"/>
          </a:p>
        </p:txBody>
      </p:sp>
      <p:sp>
        <p:nvSpPr>
          <p:cNvPr id="6" name="Shape 56"/>
          <p:cNvSpPr/>
          <p:nvPr/>
        </p:nvSpPr>
        <p:spPr>
          <a:xfrm>
            <a:off x="1320800" y="5029200"/>
            <a:ext cx="6544122" cy="90601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gn="ctr" defTabSz="905255">
              <a:spcBef>
                <a:spcPts val="500"/>
              </a:spcBef>
              <a:defRPr>
                <a:solidFill>
                  <a:srgbClr val="000000"/>
                </a:solidFill>
              </a:defRPr>
            </a:pPr>
            <a:r>
              <a:rPr lang="en-US" sz="2475" b="1" i="0" dirty="0" smtClean="0">
                <a:solidFill>
                  <a:srgbClr val="000434"/>
                </a:solidFill>
                <a:latin typeface="Times New Roman"/>
                <a:ea typeface="Times New Roman"/>
                <a:cs typeface="Times New Roman"/>
                <a:sym typeface="Times New Roman"/>
              </a:rPr>
              <a:t>Northwestern University</a:t>
            </a:r>
            <a:endParaRPr sz="2772" b="1" i="0" dirty="0" smtClean="0">
              <a:solidFill>
                <a:srgbClr val="000434"/>
              </a:solidFill>
              <a:latin typeface="Times New Roman"/>
              <a:ea typeface="Times New Roman"/>
              <a:cs typeface="Times New Roman"/>
              <a:sym typeface="Times New Roman"/>
            </a:endParaRPr>
          </a:p>
        </p:txBody>
      </p:sp>
      <p:sp>
        <p:nvSpPr>
          <p:cNvPr id="7" name="Shape 57"/>
          <p:cNvSpPr/>
          <p:nvPr/>
        </p:nvSpPr>
        <p:spPr>
          <a:xfrm>
            <a:off x="3573802" y="5831769"/>
            <a:ext cx="1836398" cy="430887"/>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200" b="1">
                <a:solidFill>
                  <a:srgbClr val="5E5E5E"/>
                </a:solidFill>
              </a:defRPr>
            </a:lvl1pPr>
          </a:lstStyle>
          <a:p>
            <a:pPr lvl="0">
              <a:defRPr sz="1800" b="0">
                <a:solidFill>
                  <a:srgbClr val="000000"/>
                </a:solidFill>
              </a:defRPr>
            </a:pPr>
            <a:r>
              <a:rPr lang="en-US" sz="2200" b="1" i="0" dirty="0" smtClean="0">
                <a:solidFill>
                  <a:srgbClr val="5E5E5E"/>
                </a:solidFill>
              </a:rPr>
              <a:t>Jan. 15, 2016</a:t>
            </a:r>
            <a:endParaRPr sz="2200" b="1" i="0" dirty="0">
              <a:solidFill>
                <a:srgbClr val="5E5E5E"/>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609600" y="0"/>
            <a:ext cx="8229600" cy="1143000"/>
          </a:xfrm>
        </p:spPr>
        <p:txBody>
          <a:bodyPr/>
          <a:lstStyle/>
          <a:p>
            <a:pPr>
              <a:lnSpc>
                <a:spcPct val="90000"/>
              </a:lnSpc>
            </a:pPr>
            <a:r>
              <a:rPr lang="en-US" altLang="zh-CN" sz="3600" dirty="0" smtClean="0"/>
              <a:t>Our Detection</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10</a:t>
            </a:fld>
            <a:endParaRPr lang="en-US" altLang="zh-CN" sz="1400" i="0">
              <a:solidFill>
                <a:schemeClr val="tx1"/>
              </a:solidFill>
            </a:endParaRPr>
          </a:p>
        </p:txBody>
      </p:sp>
      <p:sp>
        <p:nvSpPr>
          <p:cNvPr id="2" name="Rectangle 1"/>
          <p:cNvSpPr/>
          <p:nvPr/>
        </p:nvSpPr>
        <p:spPr>
          <a:xfrm>
            <a:off x="1219200" y="1493510"/>
            <a:ext cx="7315200" cy="4862870"/>
          </a:xfrm>
          <a:prstGeom prst="rect">
            <a:avLst/>
          </a:prstGeom>
          <a:noFill/>
        </p:spPr>
        <p:txBody>
          <a:bodyPr wrap="square" rtlCol="0">
            <a:spAutoFit/>
          </a:bodyPr>
          <a:lstStyle/>
          <a:p>
            <a:pPr marL="285750" indent="-285750">
              <a:buFont typeface="Wingdings" panose="05000000000000000000" pitchFamily="2" charset="2"/>
              <a:buChar char="l"/>
            </a:pPr>
            <a:r>
              <a:rPr lang="en-US" altLang="zh-CN" sz="2200" i="0" dirty="0" smtClean="0">
                <a:solidFill>
                  <a:schemeClr val="tx1"/>
                </a:solidFill>
              </a:rPr>
              <a:t>Observations:</a:t>
            </a:r>
          </a:p>
          <a:p>
            <a:pPr marL="285750" indent="-285750">
              <a:buFont typeface="Wingdings" panose="05000000000000000000" pitchFamily="2" charset="2"/>
              <a:buChar char="l"/>
            </a:pPr>
            <a:endParaRPr lang="en-US" altLang="zh-CN" sz="2000" i="0" dirty="0" smtClean="0">
              <a:solidFill>
                <a:schemeClr val="tx1"/>
              </a:solidFill>
            </a:endParaRPr>
          </a:p>
          <a:p>
            <a:pPr marL="742950" lvl="1" indent="-285750">
              <a:buFont typeface="Wingdings" panose="05000000000000000000" pitchFamily="2" charset="2"/>
              <a:buChar char="l"/>
            </a:pPr>
            <a:r>
              <a:rPr lang="en-US" altLang="zh-CN" sz="1800" i="0" dirty="0" smtClean="0">
                <a:solidFill>
                  <a:schemeClr val="tx1"/>
                </a:solidFill>
              </a:rPr>
              <a:t>API calls reveal the behavior of a RAT no matter how it disguises itself and how its code is obfuscated.</a:t>
            </a:r>
          </a:p>
          <a:p>
            <a:pPr marL="742950" lvl="1" indent="-285750">
              <a:buFont typeface="Wingdings" panose="05000000000000000000" pitchFamily="2" charset="2"/>
              <a:buChar char="l"/>
            </a:pPr>
            <a:endParaRPr lang="en-US" altLang="zh-CN" sz="1800" i="0" dirty="0" smtClean="0">
              <a:solidFill>
                <a:schemeClr val="tx1"/>
              </a:solidFill>
            </a:endParaRPr>
          </a:p>
          <a:p>
            <a:pPr marL="742950" lvl="1" indent="-285750">
              <a:buFont typeface="Wingdings" panose="05000000000000000000" pitchFamily="2" charset="2"/>
              <a:buChar char="l"/>
            </a:pPr>
            <a:r>
              <a:rPr lang="en-US" altLang="zh-CN" sz="1800" i="0" dirty="0" smtClean="0">
                <a:solidFill>
                  <a:schemeClr val="tx1"/>
                </a:solidFill>
              </a:rPr>
              <a:t>API calls are stable for a specific behavior most of the time. Similar behavior triggers similar API calls.</a:t>
            </a:r>
          </a:p>
          <a:p>
            <a:pPr marL="742950" lvl="1" indent="-285750"/>
            <a:endParaRPr lang="en-US" altLang="zh-CN" sz="1800" i="0" dirty="0" smtClean="0">
              <a:solidFill>
                <a:schemeClr val="tx1"/>
              </a:solidFill>
            </a:endParaRPr>
          </a:p>
          <a:p>
            <a:pPr marL="285750" lvl="1" indent="-285750">
              <a:buFont typeface="Wingdings" panose="05000000000000000000" pitchFamily="2" charset="2"/>
              <a:buChar char="l"/>
            </a:pPr>
            <a:endParaRPr lang="en-US" altLang="zh-CN" sz="2000" i="0" dirty="0" smtClean="0">
              <a:solidFill>
                <a:schemeClr val="tx1"/>
              </a:solidFill>
            </a:endParaRPr>
          </a:p>
          <a:p>
            <a:pPr marL="285750" lvl="1" indent="-285750">
              <a:buFont typeface="Wingdings" panose="05000000000000000000" pitchFamily="2" charset="2"/>
              <a:buChar char="l"/>
            </a:pPr>
            <a:r>
              <a:rPr lang="en-US" altLang="zh-CN" sz="2200" i="0" dirty="0" smtClean="0">
                <a:solidFill>
                  <a:schemeClr val="tx1"/>
                </a:solidFill>
              </a:rPr>
              <a:t>We perform RAT-based APT detection by </a:t>
            </a:r>
          </a:p>
          <a:p>
            <a:pPr marL="742950" lvl="2" indent="-285750">
              <a:buFont typeface="Courier New" pitchFamily="49" charset="0"/>
              <a:buChar char="o"/>
            </a:pPr>
            <a:r>
              <a:rPr lang="en-US" altLang="zh-CN" sz="2000" i="0" dirty="0" smtClean="0">
                <a:solidFill>
                  <a:schemeClr val="tx1"/>
                </a:solidFill>
              </a:rPr>
              <a:t>modeling the behavior of RATs by the API calls</a:t>
            </a:r>
          </a:p>
          <a:p>
            <a:pPr marL="742950" lvl="2" indent="-285750">
              <a:buFont typeface="Courier New" pitchFamily="49" charset="0"/>
              <a:buChar char="o"/>
            </a:pPr>
            <a:r>
              <a:rPr lang="en-US" altLang="zh-CN" sz="2000" i="0" dirty="0" smtClean="0">
                <a:solidFill>
                  <a:schemeClr val="tx1"/>
                </a:solidFill>
              </a:rPr>
              <a:t>creating the provenance graph based on the API call traces</a:t>
            </a:r>
          </a:p>
          <a:p>
            <a:pPr marL="742950" lvl="2" indent="-285750">
              <a:buFont typeface="Courier New" pitchFamily="49" charset="0"/>
              <a:buChar char="o"/>
            </a:pPr>
            <a:r>
              <a:rPr lang="en-US" altLang="zh-CN" sz="2000" i="0" dirty="0" smtClean="0">
                <a:solidFill>
                  <a:schemeClr val="tx1"/>
                </a:solidFill>
              </a:rPr>
              <a:t>developing signature-based and statistics-based methods for spotting suspicious behaviors</a:t>
            </a:r>
          </a:p>
          <a:p>
            <a:pPr marL="742950" lvl="1" indent="-285750">
              <a:buFont typeface="Wingdings" panose="05000000000000000000" pitchFamily="2" charset="2"/>
              <a:buChar char="l"/>
            </a:pPr>
            <a:endParaRPr lang="en-US" altLang="zh-CN" sz="1800" i="0" dirty="0" smtClean="0">
              <a:solidFill>
                <a:schemeClr val="tx1"/>
              </a:solidFill>
            </a:endParaRP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152400" y="2362200"/>
            <a:ext cx="2743200" cy="4343400"/>
          </a:xfrm>
          <a:prstGeom prst="rect">
            <a:avLst/>
          </a:prstGeom>
          <a:solidFill>
            <a:schemeClr val="bg2">
              <a:lumMod val="20000"/>
              <a:lumOff val="80000"/>
            </a:schemeClr>
          </a:solidFill>
          <a:ln w="26425" cap="flat">
            <a:solidFill>
              <a:srgbClr val="C00000"/>
            </a:solidFill>
            <a:prstDash val="solid"/>
            <a:bevel/>
          </a:ln>
          <a:effectLst>
            <a:outerShdw blurRad="38100" dist="25400" dir="2700000" rotWithShape="0">
              <a:srgbClr val="000000">
                <a:alpha val="6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292934"/>
              </a:solidFill>
              <a:effectLst/>
              <a:uFillTx/>
              <a:latin typeface="Arial"/>
              <a:ea typeface="Arial"/>
              <a:cs typeface="Arial"/>
              <a:sym typeface="Arial"/>
            </a:endParaRPr>
          </a:p>
        </p:txBody>
      </p:sp>
      <p:sp>
        <p:nvSpPr>
          <p:cNvPr id="30" name="矩形 29"/>
          <p:cNvSpPr/>
          <p:nvPr/>
        </p:nvSpPr>
        <p:spPr>
          <a:xfrm>
            <a:off x="4724400" y="2362200"/>
            <a:ext cx="4191000" cy="4343400"/>
          </a:xfrm>
          <a:prstGeom prst="rect">
            <a:avLst/>
          </a:prstGeom>
          <a:solidFill>
            <a:schemeClr val="tx2">
              <a:lumMod val="40000"/>
              <a:lumOff val="60000"/>
            </a:schemeClr>
          </a:solidFill>
          <a:ln w="26425" cap="flat">
            <a:solidFill>
              <a:srgbClr val="C00000"/>
            </a:solidFill>
            <a:prstDash val="solid"/>
            <a:bevel/>
          </a:ln>
          <a:effectLst>
            <a:outerShdw blurRad="38100" dist="25400" dir="2700000" rotWithShape="0">
              <a:srgbClr val="000000">
                <a:alpha val="6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292934"/>
              </a:solidFill>
              <a:effectLst/>
              <a:uFillTx/>
              <a:latin typeface="Arial"/>
              <a:ea typeface="Arial"/>
              <a:cs typeface="Arial"/>
              <a:sym typeface="Arial"/>
            </a:endParaRPr>
          </a:p>
        </p:txBody>
      </p:sp>
      <p:pic>
        <p:nvPicPr>
          <p:cNvPr id="7" name="图片 6" descr="laptop.WMF"/>
          <p:cNvPicPr>
            <a:picLocks noChangeAspect="1"/>
          </p:cNvPicPr>
          <p:nvPr/>
        </p:nvPicPr>
        <p:blipFill>
          <a:blip r:embed="rId3"/>
          <a:stretch>
            <a:fillRect/>
          </a:stretch>
        </p:blipFill>
        <p:spPr>
          <a:xfrm>
            <a:off x="5577840" y="2438705"/>
            <a:ext cx="1737360" cy="1676095"/>
          </a:xfrm>
          <a:prstGeom prst="rect">
            <a:avLst/>
          </a:prstGeom>
        </p:spPr>
      </p:pic>
      <p:pic>
        <p:nvPicPr>
          <p:cNvPr id="8" name="图片 7" descr="server.WMF"/>
          <p:cNvPicPr>
            <a:picLocks noChangeAspect="1"/>
          </p:cNvPicPr>
          <p:nvPr/>
        </p:nvPicPr>
        <p:blipFill>
          <a:blip r:embed="rId4"/>
          <a:stretch>
            <a:fillRect/>
          </a:stretch>
        </p:blipFill>
        <p:spPr>
          <a:xfrm>
            <a:off x="778154" y="3331464"/>
            <a:ext cx="1279246" cy="1773936"/>
          </a:xfrm>
          <a:prstGeom prst="rect">
            <a:avLst/>
          </a:prstGeom>
        </p:spPr>
      </p:pic>
      <p:sp>
        <p:nvSpPr>
          <p:cNvPr id="10" name="TextBox 9"/>
          <p:cNvSpPr txBox="1"/>
          <p:nvPr/>
        </p:nvSpPr>
        <p:spPr>
          <a:xfrm>
            <a:off x="5867400" y="1962090"/>
            <a:ext cx="1752600" cy="400110"/>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Windows VM</a:t>
            </a:r>
          </a:p>
        </p:txBody>
      </p:sp>
      <p:sp>
        <p:nvSpPr>
          <p:cNvPr id="11" name="TextBox 10"/>
          <p:cNvSpPr txBox="1"/>
          <p:nvPr/>
        </p:nvSpPr>
        <p:spPr>
          <a:xfrm>
            <a:off x="733500" y="2644914"/>
            <a:ext cx="1933500" cy="707886"/>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RAT controller (C&amp;C server)</a:t>
            </a:r>
          </a:p>
        </p:txBody>
      </p:sp>
      <p:sp>
        <p:nvSpPr>
          <p:cNvPr id="12" name="TextBox 11"/>
          <p:cNvSpPr txBox="1"/>
          <p:nvPr/>
        </p:nvSpPr>
        <p:spPr>
          <a:xfrm rot="19804635">
            <a:off x="7119494" y="5968560"/>
            <a:ext cx="2031851" cy="369332"/>
          </a:xfrm>
          <a:prstGeom prst="rect">
            <a:avLst/>
          </a:prstGeom>
          <a:noFill/>
        </p:spPr>
        <p:txBody>
          <a:bodyPr wrap="square" rtlCol="0">
            <a:spAutoFit/>
          </a:bodyPr>
          <a:lstStyle/>
          <a:p>
            <a:r>
              <a:rPr lang="en-US" altLang="zh-CN" sz="1800" i="0" dirty="0" smtClean="0">
                <a:solidFill>
                  <a:schemeClr val="tx1"/>
                </a:solidFill>
                <a:latin typeface="Times New Roman" pitchFamily="18" charset="0"/>
                <a:cs typeface="Times New Roman" pitchFamily="18" charset="0"/>
              </a:rPr>
              <a:t>Inject </a:t>
            </a:r>
            <a:r>
              <a:rPr lang="en-US" altLang="zh-CN" sz="1800" i="0" dirty="0" err="1" smtClean="0">
                <a:solidFill>
                  <a:schemeClr val="tx1"/>
                </a:solidFill>
                <a:latin typeface="Times New Roman" pitchFamily="18" charset="0"/>
                <a:cs typeface="Times New Roman" pitchFamily="18" charset="0"/>
              </a:rPr>
              <a:t>dll</a:t>
            </a:r>
            <a:r>
              <a:rPr lang="en-US" altLang="zh-CN" sz="1800" i="0" dirty="0" smtClean="0">
                <a:solidFill>
                  <a:schemeClr val="tx1"/>
                </a:solidFill>
                <a:latin typeface="Times New Roman" pitchFamily="18" charset="0"/>
                <a:cs typeface="Times New Roman" pitchFamily="18" charset="0"/>
              </a:rPr>
              <a:t> into RAT</a:t>
            </a:r>
          </a:p>
        </p:txBody>
      </p:sp>
      <p:sp>
        <p:nvSpPr>
          <p:cNvPr id="17" name="右大括号 16"/>
          <p:cNvSpPr/>
          <p:nvPr/>
        </p:nvSpPr>
        <p:spPr>
          <a:xfrm rot="16200000">
            <a:off x="6558758" y="2568644"/>
            <a:ext cx="400960" cy="3245524"/>
          </a:xfrm>
          <a:prstGeom prst="rightBrace">
            <a:avLst/>
          </a:prstGeom>
          <a:noFill/>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C000"/>
              </a:solidFill>
              <a:latin typeface="Times New Roman" pitchFamily="18" charset="0"/>
              <a:cs typeface="Times New Roman" pitchFamily="18" charset="0"/>
            </a:endParaRPr>
          </a:p>
        </p:txBody>
      </p:sp>
      <p:graphicFrame>
        <p:nvGraphicFramePr>
          <p:cNvPr id="20" name="表格 19"/>
          <p:cNvGraphicFramePr>
            <a:graphicFrameLocks noGrp="1"/>
          </p:cNvGraphicFramePr>
          <p:nvPr/>
        </p:nvGraphicFramePr>
        <p:xfrm>
          <a:off x="4953000" y="4762727"/>
          <a:ext cx="1676400" cy="1534160"/>
        </p:xfrm>
        <a:graphic>
          <a:graphicData uri="http://schemas.openxmlformats.org/drawingml/2006/table">
            <a:tbl>
              <a:tblPr firstRow="1" bandRow="1">
                <a:tableStyleId>{5940675A-B579-460E-94D1-54222C63F5DA}</a:tableStyleId>
              </a:tblPr>
              <a:tblGrid>
                <a:gridCol w="1676400"/>
              </a:tblGrid>
              <a:tr h="457200">
                <a:tc>
                  <a:txBody>
                    <a:bodyPr/>
                    <a:lstStyle/>
                    <a:p>
                      <a:r>
                        <a:rPr lang="en-US" sz="1800" dirty="0" smtClean="0">
                          <a:latin typeface="Times New Roman" pitchFamily="18" charset="0"/>
                          <a:cs typeface="Times New Roman" pitchFamily="18" charset="0"/>
                        </a:rPr>
                        <a:t>RAT Code</a:t>
                      </a:r>
                      <a:endParaRPr lang="en-US" sz="1800" dirty="0">
                        <a:latin typeface="Times New Roman" pitchFamily="18" charset="0"/>
                        <a:cs typeface="Times New Roman" pitchFamily="18" charset="0"/>
                      </a:endParaRPr>
                    </a:p>
                  </a:txBody>
                  <a:tcPr>
                    <a:solidFill>
                      <a:schemeClr val="tx1">
                        <a:lumMod val="25000"/>
                        <a:lumOff val="75000"/>
                      </a:schemeClr>
                    </a:solidFill>
                  </a:tcPr>
                </a:tc>
              </a:tr>
              <a:tr h="711200">
                <a:tc>
                  <a:txBody>
                    <a:bodyPr/>
                    <a:lstStyle/>
                    <a:p>
                      <a:r>
                        <a:rPr lang="en-US" sz="1800" dirty="0" smtClean="0">
                          <a:latin typeface="Times New Roman" pitchFamily="18" charset="0"/>
                          <a:cs typeface="Times New Roman" pitchFamily="18" charset="0"/>
                        </a:rPr>
                        <a:t>kernel32.dll,</a:t>
                      </a:r>
                      <a:r>
                        <a:rPr lang="en-US" sz="1800" baseline="0" dirty="0" smtClean="0">
                          <a:latin typeface="Times New Roman" pitchFamily="18" charset="0"/>
                          <a:cs typeface="Times New Roman" pitchFamily="18" charset="0"/>
                        </a:rPr>
                        <a:t> ntdll.dll, …</a:t>
                      </a:r>
                      <a:endParaRPr lang="en-US" sz="1800" dirty="0">
                        <a:latin typeface="Times New Roman" pitchFamily="18" charset="0"/>
                        <a:cs typeface="Times New Roman" pitchFamily="18" charset="0"/>
                      </a:endParaRPr>
                    </a:p>
                  </a:txBody>
                  <a:tcPr>
                    <a:solidFill>
                      <a:schemeClr val="tx1">
                        <a:lumMod val="25000"/>
                        <a:lumOff val="75000"/>
                      </a:schemeClr>
                    </a:solidFill>
                  </a:tcPr>
                </a:tc>
              </a:tr>
              <a:tr h="355600">
                <a:tc>
                  <a:txBody>
                    <a:bodyPr/>
                    <a:lstStyle/>
                    <a:p>
                      <a:r>
                        <a:rPr lang="en-US" sz="1800" dirty="0" err="1" smtClean="0">
                          <a:latin typeface="Times New Roman" pitchFamily="18" charset="0"/>
                          <a:cs typeface="Times New Roman" pitchFamily="18" charset="0"/>
                        </a:rPr>
                        <a:t>ApiCapture</a:t>
                      </a:r>
                      <a:r>
                        <a:rPr lang="en-US" sz="1800" baseline="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dll</a:t>
                      </a:r>
                      <a:endParaRPr lang="en-US" sz="1800" dirty="0">
                        <a:latin typeface="Times New Roman" pitchFamily="18" charset="0"/>
                        <a:cs typeface="Times New Roman" pitchFamily="18" charset="0"/>
                      </a:endParaRPr>
                    </a:p>
                  </a:txBody>
                  <a:tcPr>
                    <a:solidFill>
                      <a:srgbClr val="1C93E4"/>
                    </a:solidFill>
                  </a:tcPr>
                </a:tc>
              </a:tr>
            </a:tbl>
          </a:graphicData>
        </a:graphic>
      </p:graphicFrame>
      <p:sp>
        <p:nvSpPr>
          <p:cNvPr id="21" name="TextBox 20"/>
          <p:cNvSpPr txBox="1"/>
          <p:nvPr/>
        </p:nvSpPr>
        <p:spPr>
          <a:xfrm>
            <a:off x="4876800" y="4296576"/>
            <a:ext cx="1600200" cy="400110"/>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process RAT</a:t>
            </a:r>
          </a:p>
        </p:txBody>
      </p:sp>
      <p:sp>
        <p:nvSpPr>
          <p:cNvPr id="22" name="TextBox 21"/>
          <p:cNvSpPr txBox="1"/>
          <p:nvPr/>
        </p:nvSpPr>
        <p:spPr>
          <a:xfrm>
            <a:off x="6934200" y="4296576"/>
            <a:ext cx="2057400" cy="400110"/>
          </a:xfrm>
          <a:prstGeom prst="rect">
            <a:avLst/>
          </a:prstGeom>
          <a:noFill/>
        </p:spPr>
        <p:txBody>
          <a:bodyPr wrap="square" rtlCol="0">
            <a:spAutoFit/>
          </a:bodyPr>
          <a:lstStyle/>
          <a:p>
            <a:r>
              <a:rPr lang="en-US" altLang="zh-CN" sz="2000" b="1" i="0" dirty="0" smtClean="0">
                <a:solidFill>
                  <a:schemeClr val="tx1"/>
                </a:solidFill>
                <a:latin typeface="Times New Roman" pitchFamily="18" charset="0"/>
                <a:cs typeface="Times New Roman" pitchFamily="18" charset="0"/>
              </a:rPr>
              <a:t>API capture tool</a:t>
            </a:r>
          </a:p>
        </p:txBody>
      </p:sp>
      <p:sp>
        <p:nvSpPr>
          <p:cNvPr id="23" name="右弧形箭头 22"/>
          <p:cNvSpPr/>
          <p:nvPr/>
        </p:nvSpPr>
        <p:spPr>
          <a:xfrm rot="3968793">
            <a:off x="7555822" y="4908554"/>
            <a:ext cx="395632" cy="2198959"/>
          </a:xfrm>
          <a:prstGeom prst="curvedLeftArrow">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24" name="表格 23"/>
          <p:cNvGraphicFramePr>
            <a:graphicFrameLocks noGrp="1"/>
          </p:cNvGraphicFramePr>
          <p:nvPr/>
        </p:nvGraphicFramePr>
        <p:xfrm>
          <a:off x="7086600" y="4772886"/>
          <a:ext cx="1676400" cy="533400"/>
        </p:xfrm>
        <a:graphic>
          <a:graphicData uri="http://schemas.openxmlformats.org/drawingml/2006/table">
            <a:tbl>
              <a:tblPr firstRow="1" bandRow="1">
                <a:tableStyleId>{5940675A-B579-460E-94D1-54222C63F5DA}</a:tableStyleId>
              </a:tblPr>
              <a:tblGrid>
                <a:gridCol w="1676400"/>
              </a:tblGrid>
              <a:tr h="533400">
                <a:tc>
                  <a:txBody>
                    <a:bodyPr/>
                    <a:lstStyle/>
                    <a:p>
                      <a:pPr algn="ctr"/>
                      <a:endParaRPr lang="en-US" sz="1800" dirty="0">
                        <a:latin typeface="Times New Roman" pitchFamily="18" charset="0"/>
                        <a:cs typeface="Times New Roman" pitchFamily="18" charset="0"/>
                      </a:endParaRPr>
                    </a:p>
                  </a:txBody>
                  <a:tcPr>
                    <a:solidFill>
                      <a:schemeClr val="tx1">
                        <a:lumMod val="25000"/>
                        <a:lumOff val="75000"/>
                      </a:schemeClr>
                    </a:solidFill>
                  </a:tcPr>
                </a:tc>
              </a:tr>
            </a:tbl>
          </a:graphicData>
        </a:graphic>
      </p:graphicFrame>
      <p:sp>
        <p:nvSpPr>
          <p:cNvPr id="28" name="左右箭头 27"/>
          <p:cNvSpPr/>
          <p:nvPr/>
        </p:nvSpPr>
        <p:spPr>
          <a:xfrm>
            <a:off x="2895600" y="3886201"/>
            <a:ext cx="1828800" cy="228599"/>
          </a:xfrm>
          <a:prstGeom prst="leftRightArrow">
            <a:avLst/>
          </a:prstGeom>
          <a:solidFill>
            <a:schemeClr val="tx1">
              <a:lumMod val="50000"/>
              <a:lumOff val="5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fontAlgn="auto" latinLnBrk="1" hangingPunct="0">
              <a:lnSpc>
                <a:spcPct val="100000"/>
              </a:lnSpc>
              <a:spcBef>
                <a:spcPts val="0"/>
              </a:spcBef>
              <a:spcAft>
                <a:spcPts val="0"/>
              </a:spcAft>
              <a:buClrTx/>
              <a:buSzTx/>
              <a:buFontTx/>
              <a:buNone/>
              <a:tabLst/>
            </a:pPr>
            <a:endParaRPr lang="en-US">
              <a:solidFill>
                <a:schemeClr val="lt1"/>
              </a:solidFill>
              <a:latin typeface="Times New Roman" pitchFamily="18" charset="0"/>
              <a:ea typeface="+mn-ea"/>
              <a:cs typeface="Times New Roman" pitchFamily="18" charset="0"/>
            </a:endParaRPr>
          </a:p>
        </p:txBody>
      </p:sp>
      <p:sp>
        <p:nvSpPr>
          <p:cNvPr id="31" name="TextBox 30"/>
          <p:cNvSpPr txBox="1"/>
          <p:nvPr/>
        </p:nvSpPr>
        <p:spPr>
          <a:xfrm>
            <a:off x="3276600" y="3572470"/>
            <a:ext cx="1219200" cy="923330"/>
          </a:xfrm>
          <a:prstGeom prst="rect">
            <a:avLst/>
          </a:prstGeom>
          <a:noFill/>
        </p:spPr>
        <p:txBody>
          <a:bodyPr wrap="square" rtlCol="0">
            <a:spAutoFit/>
          </a:bodyPr>
          <a:lstStyle/>
          <a:p>
            <a:r>
              <a:rPr lang="en-US" altLang="zh-CN" sz="1800" i="0" dirty="0" smtClean="0">
                <a:solidFill>
                  <a:schemeClr val="tx1"/>
                </a:solidFill>
                <a:latin typeface="Times New Roman" pitchFamily="18" charset="0"/>
                <a:cs typeface="Times New Roman" pitchFamily="18" charset="0"/>
              </a:rPr>
              <a:t>Control </a:t>
            </a:r>
          </a:p>
          <a:p>
            <a:r>
              <a:rPr lang="en-US" altLang="zh-CN" sz="1800" i="0" dirty="0" smtClean="0">
                <a:solidFill>
                  <a:schemeClr val="tx1"/>
                </a:solidFill>
                <a:latin typeface="Times New Roman" pitchFamily="18" charset="0"/>
                <a:cs typeface="Times New Roman" pitchFamily="18" charset="0"/>
              </a:rPr>
              <a:t> </a:t>
            </a:r>
          </a:p>
          <a:p>
            <a:r>
              <a:rPr lang="en-US" altLang="zh-CN" sz="1800" i="0" dirty="0" smtClean="0">
                <a:solidFill>
                  <a:schemeClr val="tx1"/>
                </a:solidFill>
                <a:latin typeface="Times New Roman" pitchFamily="18" charset="0"/>
                <a:cs typeface="Times New Roman" pitchFamily="18" charset="0"/>
              </a:rPr>
              <a:t>Response</a:t>
            </a:r>
          </a:p>
        </p:txBody>
      </p:sp>
      <p:sp>
        <p:nvSpPr>
          <p:cNvPr id="27" name="TextBox 26"/>
          <p:cNvSpPr txBox="1"/>
          <p:nvPr/>
        </p:nvSpPr>
        <p:spPr>
          <a:xfrm>
            <a:off x="7391400" y="2571690"/>
            <a:ext cx="1447800" cy="400110"/>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RAT victim</a:t>
            </a:r>
          </a:p>
        </p:txBody>
      </p:sp>
      <p:sp>
        <p:nvSpPr>
          <p:cNvPr id="36" name="TextBox 35"/>
          <p:cNvSpPr txBox="1"/>
          <p:nvPr/>
        </p:nvSpPr>
        <p:spPr>
          <a:xfrm>
            <a:off x="685800" y="1962090"/>
            <a:ext cx="1752600" cy="400110"/>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Windows VM</a:t>
            </a:r>
          </a:p>
        </p:txBody>
      </p:sp>
      <p:sp>
        <p:nvSpPr>
          <p:cNvPr id="25" name="Title 1"/>
          <p:cNvSpPr>
            <a:spLocks noGrp="1"/>
          </p:cNvSpPr>
          <p:nvPr>
            <p:ph type="title" idx="4294967295"/>
          </p:nvPr>
        </p:nvSpPr>
        <p:spPr>
          <a:xfrm>
            <a:off x="685800" y="0"/>
            <a:ext cx="8229600" cy="1143000"/>
          </a:xfrm>
        </p:spPr>
        <p:txBody>
          <a:bodyPr/>
          <a:lstStyle/>
          <a:p>
            <a:pPr>
              <a:lnSpc>
                <a:spcPct val="90000"/>
              </a:lnSpc>
            </a:pPr>
            <a:r>
              <a:rPr lang="en-US" altLang="zh-CN" sz="3600" dirty="0" smtClean="0"/>
              <a:t>Trace Collection Experiment Setup</a:t>
            </a:r>
            <a:endParaRPr lang="en-US" altLang="zh-CN" sz="36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12</a:t>
            </a:fld>
            <a:endParaRPr lang="en-US" altLang="zh-CN" sz="1400" i="0">
              <a:solidFill>
                <a:schemeClr val="tx1"/>
              </a:solidFill>
            </a:endParaRPr>
          </a:p>
        </p:txBody>
      </p:sp>
      <p:sp>
        <p:nvSpPr>
          <p:cNvPr id="3" name="Rectangle 2"/>
          <p:cNvSpPr/>
          <p:nvPr/>
        </p:nvSpPr>
        <p:spPr>
          <a:xfrm>
            <a:off x="1201722" y="1938519"/>
            <a:ext cx="4288353" cy="400110"/>
          </a:xfrm>
          <a:prstGeom prst="rect">
            <a:avLst/>
          </a:prstGeom>
        </p:spPr>
        <p:txBody>
          <a:bodyPr wrap="none">
            <a:spAutoFit/>
          </a:bodyPr>
          <a:lstStyle/>
          <a:p>
            <a:r>
              <a:rPr lang="en-US" altLang="zh-CN" sz="2000" b="1" i="0" dirty="0" err="1">
                <a:solidFill>
                  <a:srgbClr val="00B050"/>
                </a:solidFill>
                <a:latin typeface="Times New Roman" panose="02020603050405020304" pitchFamily="18" charset="0"/>
              </a:rPr>
              <a:t>WSARecv</a:t>
            </a:r>
            <a:r>
              <a:rPr lang="en-US" altLang="zh-CN" sz="2000" b="1" i="0" dirty="0">
                <a:solidFill>
                  <a:srgbClr val="00B050"/>
                </a:solidFill>
                <a:latin typeface="Times New Roman" panose="02020603050405020304" pitchFamily="18" charset="0"/>
              </a:rPr>
              <a:t>(</a:t>
            </a:r>
            <a:r>
              <a:rPr lang="en-US" altLang="zh-CN" sz="2000" b="1" i="0" dirty="0">
                <a:solidFill>
                  <a:srgbClr val="00B0F0"/>
                </a:solidFill>
                <a:latin typeface="Times New Roman" panose="02020603050405020304" pitchFamily="18" charset="0"/>
              </a:rPr>
              <a:t>0x00000000000048BC</a:t>
            </a:r>
            <a:r>
              <a:rPr lang="en-US" altLang="zh-CN" sz="2000" i="0" dirty="0" smtClean="0">
                <a:solidFill>
                  <a:srgbClr val="3399FF"/>
                </a:solidFill>
              </a:rPr>
              <a:t>, …</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4" name="Rectangle 3"/>
          <p:cNvSpPr/>
          <p:nvPr/>
        </p:nvSpPr>
        <p:spPr>
          <a:xfrm>
            <a:off x="1219199" y="2331305"/>
            <a:ext cx="1636987"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CreateDC</a:t>
            </a:r>
            <a:r>
              <a:rPr lang="en-US" altLang="zh-CN" sz="2000" i="0" dirty="0" smtClean="0">
                <a:solidFill>
                  <a:srgbClr val="880000"/>
                </a:solidFill>
                <a:latin typeface="Times New Roman" panose="02020603050405020304" pitchFamily="18" charset="0"/>
              </a:rPr>
              <a:t>(…)</a:t>
            </a:r>
            <a:endParaRPr lang="zh-CN" altLang="en-US" sz="2000" dirty="0"/>
          </a:p>
        </p:txBody>
      </p:sp>
      <p:sp>
        <p:nvSpPr>
          <p:cNvPr id="7" name="Rectangle 6"/>
          <p:cNvSpPr/>
          <p:nvPr/>
        </p:nvSpPr>
        <p:spPr>
          <a:xfrm>
            <a:off x="1201722" y="3124718"/>
            <a:ext cx="2999732" cy="400110"/>
          </a:xfrm>
          <a:prstGeom prst="rect">
            <a:avLst/>
          </a:prstGeom>
        </p:spPr>
        <p:txBody>
          <a:bodyPr wrap="none">
            <a:spAutoFit/>
          </a:bodyPr>
          <a:lstStyle/>
          <a:p>
            <a:r>
              <a:rPr lang="en-US" altLang="zh-CN" sz="2000" b="1" i="0" dirty="0" err="1">
                <a:solidFill>
                  <a:srgbClr val="00B050"/>
                </a:solidFill>
                <a:latin typeface="Times New Roman" panose="02020603050405020304" pitchFamily="18" charset="0"/>
              </a:rPr>
              <a:t>CreateCompatibleDC</a:t>
            </a:r>
            <a:r>
              <a:rPr lang="en-US" altLang="zh-CN" sz="2000" b="1" i="0" dirty="0">
                <a:solidFill>
                  <a:srgbClr val="00B050"/>
                </a:solidFill>
                <a:latin typeface="Times New Roman" panose="02020603050405020304" pitchFamily="18" charset="0"/>
              </a:rPr>
              <a:t>(…)</a:t>
            </a:r>
            <a:endParaRPr lang="zh-CN" altLang="en-US" sz="2000" b="1" i="0" dirty="0">
              <a:solidFill>
                <a:srgbClr val="00B050"/>
              </a:solidFill>
              <a:latin typeface="Times New Roman" panose="02020603050405020304" pitchFamily="18" charset="0"/>
            </a:endParaRPr>
          </a:p>
        </p:txBody>
      </p:sp>
      <p:sp>
        <p:nvSpPr>
          <p:cNvPr id="10" name="Rectangle 9"/>
          <p:cNvSpPr/>
          <p:nvPr/>
        </p:nvSpPr>
        <p:spPr>
          <a:xfrm>
            <a:off x="1201722" y="3523512"/>
            <a:ext cx="3227165" cy="400110"/>
          </a:xfrm>
          <a:prstGeom prst="rect">
            <a:avLst/>
          </a:prstGeom>
        </p:spPr>
        <p:txBody>
          <a:bodyPr wrap="none">
            <a:spAutoFit/>
          </a:bodyPr>
          <a:lstStyle/>
          <a:p>
            <a:r>
              <a:rPr lang="en-US" altLang="zh-CN" sz="2000" i="0" dirty="0" err="1">
                <a:solidFill>
                  <a:srgbClr val="880000"/>
                </a:solidFill>
                <a:latin typeface="Times New Roman" panose="02020603050405020304" pitchFamily="18" charset="0"/>
              </a:rPr>
              <a:t>CreateCompatibleBitmap</a:t>
            </a:r>
            <a:r>
              <a:rPr lang="en-US" altLang="zh-CN" sz="2000" i="0" dirty="0" smtClean="0">
                <a:solidFill>
                  <a:srgbClr val="880000"/>
                </a:solidFill>
                <a:latin typeface="Times New Roman" panose="02020603050405020304" pitchFamily="18" charset="0"/>
              </a:rPr>
              <a:t>(…)</a:t>
            </a:r>
            <a:endParaRPr lang="zh-CN" altLang="en-US" sz="2000" dirty="0"/>
          </a:p>
        </p:txBody>
      </p:sp>
      <p:sp>
        <p:nvSpPr>
          <p:cNvPr id="11" name="Rectangle 10"/>
          <p:cNvSpPr/>
          <p:nvPr/>
        </p:nvSpPr>
        <p:spPr>
          <a:xfrm>
            <a:off x="1201723" y="5519442"/>
            <a:ext cx="3703258" cy="400110"/>
          </a:xfrm>
          <a:prstGeom prst="rect">
            <a:avLst/>
          </a:prstGeom>
        </p:spPr>
        <p:txBody>
          <a:bodyPr wrap="none">
            <a:spAutoFit/>
          </a:bodyPr>
          <a:lstStyle/>
          <a:p>
            <a:r>
              <a:rPr lang="en-US" altLang="zh-CN" sz="2000" b="1" i="0" dirty="0">
                <a:solidFill>
                  <a:srgbClr val="00B050"/>
                </a:solidFill>
                <a:latin typeface="Times New Roman" panose="02020603050405020304" pitchFamily="18" charset="0"/>
              </a:rPr>
              <a:t>Send(</a:t>
            </a:r>
            <a:r>
              <a:rPr lang="en-US" altLang="zh-CN" sz="2000" b="1" i="0" dirty="0">
                <a:solidFill>
                  <a:srgbClr val="00B0F0"/>
                </a:solidFill>
                <a:latin typeface="Times New Roman" panose="02020603050405020304" pitchFamily="18" charset="0"/>
              </a:rPr>
              <a:t>0x00000000000048BC</a:t>
            </a:r>
            <a:r>
              <a:rPr lang="en-US" altLang="zh-CN" sz="2000" i="0" dirty="0" smtClean="0">
                <a:solidFill>
                  <a:srgbClr val="3399FF"/>
                </a:solidFill>
              </a:rPr>
              <a:t>, …</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12" name="Rectangle 11"/>
          <p:cNvSpPr/>
          <p:nvPr/>
        </p:nvSpPr>
        <p:spPr>
          <a:xfrm>
            <a:off x="1219199" y="2732849"/>
            <a:ext cx="2291012" cy="400110"/>
          </a:xfrm>
          <a:prstGeom prst="rect">
            <a:avLst/>
          </a:prstGeom>
        </p:spPr>
        <p:txBody>
          <a:bodyPr wrap="none">
            <a:spAutoFit/>
          </a:bodyPr>
          <a:lstStyle/>
          <a:p>
            <a:r>
              <a:rPr lang="en-US" altLang="zh-CN" sz="2000" b="1" i="0" dirty="0" err="1" smtClean="0">
                <a:solidFill>
                  <a:srgbClr val="00B050"/>
                </a:solidFill>
                <a:latin typeface="Times New Roman" panose="02020603050405020304" pitchFamily="18" charset="0"/>
              </a:rPr>
              <a:t>GetDeviceCaps</a:t>
            </a:r>
            <a:r>
              <a:rPr lang="en-US" altLang="zh-CN" sz="2000" b="1" i="0" dirty="0" smtClean="0">
                <a:solidFill>
                  <a:srgbClr val="00B050"/>
                </a:solidFill>
                <a:latin typeface="Times New Roman" panose="02020603050405020304" pitchFamily="18" charset="0"/>
              </a:rPr>
              <a:t>(…)</a:t>
            </a:r>
            <a:endParaRPr lang="zh-CN" altLang="en-US" sz="2000" b="1" dirty="0">
              <a:solidFill>
                <a:srgbClr val="00B050"/>
              </a:solidFill>
            </a:endParaRPr>
          </a:p>
        </p:txBody>
      </p:sp>
      <p:sp>
        <p:nvSpPr>
          <p:cNvPr id="9" name="Down Arrow 8"/>
          <p:cNvSpPr/>
          <p:nvPr/>
        </p:nvSpPr>
        <p:spPr bwMode="auto">
          <a:xfrm>
            <a:off x="668322" y="2002540"/>
            <a:ext cx="533400" cy="3883970"/>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5" name="TextBox 14"/>
          <p:cNvSpPr txBox="1"/>
          <p:nvPr/>
        </p:nvSpPr>
        <p:spPr>
          <a:xfrm>
            <a:off x="1866900" y="6054008"/>
            <a:ext cx="5410200" cy="338554"/>
          </a:xfrm>
          <a:prstGeom prst="rect">
            <a:avLst/>
          </a:prstGeom>
          <a:noFill/>
        </p:spPr>
        <p:txBody>
          <a:bodyPr wrap="square" rtlCol="0">
            <a:spAutoFit/>
          </a:bodyPr>
          <a:lstStyle/>
          <a:p>
            <a:r>
              <a:rPr lang="en-US" altLang="zh-CN" sz="1600" b="1" dirty="0" err="1">
                <a:solidFill>
                  <a:schemeClr val="tx1"/>
                </a:solidFill>
              </a:rPr>
              <a:t>WinAPI</a:t>
            </a:r>
            <a:r>
              <a:rPr lang="en-US" altLang="zh-CN" sz="1600" b="1" dirty="0">
                <a:solidFill>
                  <a:schemeClr val="tx1"/>
                </a:solidFill>
              </a:rPr>
              <a:t> t</a:t>
            </a:r>
            <a:r>
              <a:rPr lang="en-US" altLang="zh-CN" sz="1600" b="1" dirty="0" smtClean="0">
                <a:solidFill>
                  <a:schemeClr val="tx1"/>
                </a:solidFill>
              </a:rPr>
              <a:t>racing: Attacking flow of </a:t>
            </a:r>
            <a:r>
              <a:rPr lang="en-US" altLang="zh-CN" sz="1600" b="1" dirty="0" err="1" smtClean="0">
                <a:solidFill>
                  <a:schemeClr val="tx1"/>
                </a:solidFill>
              </a:rPr>
              <a:t>DarkComet</a:t>
            </a:r>
            <a:r>
              <a:rPr lang="en-US" altLang="zh-CN" sz="1600" b="1" dirty="0" smtClean="0">
                <a:solidFill>
                  <a:schemeClr val="tx1"/>
                </a:solidFill>
              </a:rPr>
              <a:t> (RAT) </a:t>
            </a:r>
            <a:endParaRPr lang="zh-CN" altLang="en-US" sz="1600" b="1" dirty="0" smtClean="0">
              <a:solidFill>
                <a:schemeClr val="tx1"/>
              </a:solidFill>
            </a:endParaRPr>
          </a:p>
        </p:txBody>
      </p:sp>
      <p:sp>
        <p:nvSpPr>
          <p:cNvPr id="16" name="TextBox 15"/>
          <p:cNvSpPr txBox="1"/>
          <p:nvPr/>
        </p:nvSpPr>
        <p:spPr>
          <a:xfrm>
            <a:off x="5734050" y="1916668"/>
            <a:ext cx="3086100" cy="707886"/>
          </a:xfrm>
          <a:prstGeom prst="rect">
            <a:avLst/>
          </a:prstGeom>
          <a:noFill/>
        </p:spPr>
        <p:txBody>
          <a:bodyPr wrap="square" rtlCol="0">
            <a:spAutoFit/>
          </a:bodyPr>
          <a:lstStyle/>
          <a:p>
            <a:pPr>
              <a:lnSpc>
                <a:spcPct val="125000"/>
              </a:lnSpc>
            </a:pPr>
            <a:r>
              <a:rPr lang="en-US" altLang="zh-CN" sz="1600" i="0" dirty="0" smtClean="0">
                <a:solidFill>
                  <a:schemeClr val="tx1"/>
                </a:solidFill>
              </a:rPr>
              <a:t>// Get Instruction from C&amp;C server (attacker).  </a:t>
            </a:r>
          </a:p>
        </p:txBody>
      </p:sp>
      <p:sp>
        <p:nvSpPr>
          <p:cNvPr id="19" name="TextBox 18"/>
          <p:cNvSpPr txBox="1"/>
          <p:nvPr/>
        </p:nvSpPr>
        <p:spPr>
          <a:xfrm>
            <a:off x="5092532" y="5460650"/>
            <a:ext cx="3365668" cy="707886"/>
          </a:xfrm>
          <a:prstGeom prst="rect">
            <a:avLst/>
          </a:prstGeom>
          <a:noFill/>
        </p:spPr>
        <p:txBody>
          <a:bodyPr wrap="square" rtlCol="0">
            <a:spAutoFit/>
          </a:bodyPr>
          <a:lstStyle/>
          <a:p>
            <a:pPr>
              <a:lnSpc>
                <a:spcPct val="125000"/>
              </a:lnSpc>
            </a:pPr>
            <a:r>
              <a:rPr lang="en-US" altLang="zh-CN" sz="1600" i="0" dirty="0" smtClean="0">
                <a:solidFill>
                  <a:schemeClr val="tx1"/>
                </a:solidFill>
              </a:rPr>
              <a:t>// send all the collected information back to the attacker</a:t>
            </a:r>
          </a:p>
        </p:txBody>
      </p:sp>
      <p:cxnSp>
        <p:nvCxnSpPr>
          <p:cNvPr id="14" name="Straight Arrow Connector 13"/>
          <p:cNvCxnSpPr/>
          <p:nvPr/>
        </p:nvCxnSpPr>
        <p:spPr bwMode="auto">
          <a:xfrm>
            <a:off x="4724400" y="2286000"/>
            <a:ext cx="1447800" cy="2590800"/>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22" name="Straight Arrow Connector 21"/>
          <p:cNvCxnSpPr/>
          <p:nvPr/>
        </p:nvCxnSpPr>
        <p:spPr bwMode="auto">
          <a:xfrm flipV="1">
            <a:off x="4648200" y="5008133"/>
            <a:ext cx="1524000" cy="446524"/>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27" name="TextBox 26"/>
          <p:cNvSpPr txBox="1"/>
          <p:nvPr/>
        </p:nvSpPr>
        <p:spPr>
          <a:xfrm>
            <a:off x="6172200" y="4622447"/>
            <a:ext cx="3086100" cy="707886"/>
          </a:xfrm>
          <a:prstGeom prst="rect">
            <a:avLst/>
          </a:prstGeom>
          <a:noFill/>
        </p:spPr>
        <p:txBody>
          <a:bodyPr wrap="square" rtlCol="0">
            <a:spAutoFit/>
          </a:bodyPr>
          <a:lstStyle/>
          <a:p>
            <a:pPr>
              <a:lnSpc>
                <a:spcPct val="125000"/>
              </a:lnSpc>
            </a:pPr>
            <a:r>
              <a:rPr lang="en-US" altLang="zh-CN" sz="1600" b="1" i="0" dirty="0" smtClean="0">
                <a:solidFill>
                  <a:srgbClr val="FF0000"/>
                </a:solidFill>
              </a:rPr>
              <a:t>Share the same socket descriptor</a:t>
            </a:r>
          </a:p>
        </p:txBody>
      </p:sp>
      <p:sp>
        <p:nvSpPr>
          <p:cNvPr id="2" name="Rectangle 1"/>
          <p:cNvSpPr/>
          <p:nvPr/>
        </p:nvSpPr>
        <p:spPr>
          <a:xfrm>
            <a:off x="1213337" y="4282643"/>
            <a:ext cx="1733167" cy="400110"/>
          </a:xfrm>
          <a:prstGeom prst="rect">
            <a:avLst/>
          </a:prstGeom>
        </p:spPr>
        <p:txBody>
          <a:bodyPr wrap="none">
            <a:spAutoFit/>
          </a:bodyPr>
          <a:lstStyle/>
          <a:p>
            <a:r>
              <a:rPr lang="en-US" altLang="zh-CN" sz="2000" b="1" i="0" dirty="0" err="1">
                <a:solidFill>
                  <a:srgbClr val="00B050"/>
                </a:solidFill>
                <a:latin typeface="Times New Roman" panose="02020603050405020304" pitchFamily="18" charset="0"/>
              </a:rPr>
              <a:t>SelectObject</a:t>
            </a:r>
            <a:r>
              <a:rPr lang="en-US" altLang="zh-CN" sz="2000" b="1" i="0" dirty="0">
                <a:solidFill>
                  <a:srgbClr val="00B050"/>
                </a:solidFill>
                <a:latin typeface="Times New Roman" panose="02020603050405020304" pitchFamily="18" charset="0"/>
              </a:rPr>
              <a:t>()</a:t>
            </a:r>
            <a:endParaRPr lang="zh-CN" altLang="en-US" sz="2000" b="1" i="0" dirty="0">
              <a:solidFill>
                <a:srgbClr val="00B050"/>
              </a:solidFill>
              <a:latin typeface="Times New Roman" panose="02020603050405020304" pitchFamily="18" charset="0"/>
            </a:endParaRPr>
          </a:p>
        </p:txBody>
      </p:sp>
      <p:sp>
        <p:nvSpPr>
          <p:cNvPr id="5" name="Rectangle 4"/>
          <p:cNvSpPr/>
          <p:nvPr/>
        </p:nvSpPr>
        <p:spPr>
          <a:xfrm>
            <a:off x="1201722" y="3918131"/>
            <a:ext cx="1124026" cy="400110"/>
          </a:xfrm>
          <a:prstGeom prst="rect">
            <a:avLst/>
          </a:prstGeom>
        </p:spPr>
        <p:txBody>
          <a:bodyPr wrap="none">
            <a:spAutoFit/>
          </a:bodyPr>
          <a:lstStyle/>
          <a:p>
            <a:r>
              <a:rPr lang="en-US" altLang="zh-CN" sz="2000" b="1" i="0" dirty="0" err="1">
                <a:solidFill>
                  <a:srgbClr val="00B050"/>
                </a:solidFill>
                <a:latin typeface="Times New Roman" panose="02020603050405020304" pitchFamily="18" charset="0"/>
              </a:rPr>
              <a:t>GetDC</a:t>
            </a:r>
            <a:r>
              <a:rPr lang="en-US" altLang="zh-CN" sz="2000" b="1" i="0" dirty="0">
                <a:solidFill>
                  <a:srgbClr val="00B050"/>
                </a:solidFill>
                <a:latin typeface="Times New Roman" panose="02020603050405020304" pitchFamily="18" charset="0"/>
              </a:rPr>
              <a:t>()</a:t>
            </a:r>
            <a:endParaRPr lang="zh-CN" altLang="en-US" sz="2000" b="1" i="0" dirty="0">
              <a:solidFill>
                <a:srgbClr val="00B050"/>
              </a:solidFill>
              <a:latin typeface="Times New Roman" panose="02020603050405020304" pitchFamily="18" charset="0"/>
            </a:endParaRPr>
          </a:p>
        </p:txBody>
      </p:sp>
      <p:sp>
        <p:nvSpPr>
          <p:cNvPr id="8" name="Rectangle 7"/>
          <p:cNvSpPr/>
          <p:nvPr/>
        </p:nvSpPr>
        <p:spPr>
          <a:xfrm>
            <a:off x="1213337" y="4722566"/>
            <a:ext cx="1552028" cy="400110"/>
          </a:xfrm>
          <a:prstGeom prst="rect">
            <a:avLst/>
          </a:prstGeom>
        </p:spPr>
        <p:txBody>
          <a:bodyPr wrap="none">
            <a:spAutoFit/>
          </a:bodyPr>
          <a:lstStyle/>
          <a:p>
            <a:r>
              <a:rPr lang="en-US" altLang="zh-CN" sz="2000" b="1" i="0" dirty="0" err="1">
                <a:solidFill>
                  <a:srgbClr val="00B050"/>
                </a:solidFill>
                <a:latin typeface="Times New Roman" panose="02020603050405020304" pitchFamily="18" charset="0"/>
              </a:rPr>
              <a:t>ReleaseDC</a:t>
            </a:r>
            <a:r>
              <a:rPr lang="en-US" altLang="zh-CN" sz="2000" b="1" i="0" dirty="0">
                <a:solidFill>
                  <a:srgbClr val="00B050"/>
                </a:solidFill>
                <a:latin typeface="Times New Roman" panose="02020603050405020304" pitchFamily="18" charset="0"/>
              </a:rPr>
              <a:t>()</a:t>
            </a:r>
            <a:endParaRPr lang="zh-CN" altLang="en-US" sz="2000" b="1" i="0" dirty="0">
              <a:solidFill>
                <a:srgbClr val="00B050"/>
              </a:solidFill>
              <a:latin typeface="Times New Roman" panose="02020603050405020304" pitchFamily="18" charset="0"/>
            </a:endParaRPr>
          </a:p>
        </p:txBody>
      </p:sp>
      <p:sp>
        <p:nvSpPr>
          <p:cNvPr id="20" name="Rectangle 19"/>
          <p:cNvSpPr/>
          <p:nvPr/>
        </p:nvSpPr>
        <p:spPr>
          <a:xfrm>
            <a:off x="1213337" y="5162490"/>
            <a:ext cx="1409360" cy="400110"/>
          </a:xfrm>
          <a:prstGeom prst="rect">
            <a:avLst/>
          </a:prstGeom>
        </p:spPr>
        <p:txBody>
          <a:bodyPr wrap="none">
            <a:spAutoFit/>
          </a:bodyPr>
          <a:lstStyle/>
          <a:p>
            <a:r>
              <a:rPr lang="en-US" altLang="zh-CN" sz="2000" b="1" i="0" dirty="0" err="1">
                <a:solidFill>
                  <a:srgbClr val="00B050"/>
                </a:solidFill>
                <a:latin typeface="Times New Roman" panose="02020603050405020304" pitchFamily="18" charset="0"/>
              </a:rPr>
              <a:t>DeleteDC</a:t>
            </a:r>
            <a:r>
              <a:rPr lang="en-US" altLang="zh-CN" sz="2000" b="1" i="0" dirty="0">
                <a:solidFill>
                  <a:srgbClr val="00B050"/>
                </a:solidFill>
                <a:latin typeface="Times New Roman" panose="02020603050405020304" pitchFamily="18" charset="0"/>
              </a:rPr>
              <a:t>()</a:t>
            </a:r>
            <a:endParaRPr lang="zh-CN" altLang="en-US" sz="2000" b="1" i="0" dirty="0">
              <a:solidFill>
                <a:srgbClr val="00B050"/>
              </a:solidFill>
              <a:latin typeface="Times New Roman" panose="02020603050405020304" pitchFamily="18" charset="0"/>
            </a:endParaRPr>
          </a:p>
        </p:txBody>
      </p:sp>
      <p:sp>
        <p:nvSpPr>
          <p:cNvPr id="23" name="TextBox 22"/>
          <p:cNvSpPr txBox="1"/>
          <p:nvPr/>
        </p:nvSpPr>
        <p:spPr>
          <a:xfrm>
            <a:off x="1219200" y="1138535"/>
            <a:ext cx="6934200" cy="461665"/>
          </a:xfrm>
          <a:prstGeom prst="rect">
            <a:avLst/>
          </a:prstGeom>
          <a:noFill/>
        </p:spPr>
        <p:txBody>
          <a:bodyPr wrap="square" rtlCol="0">
            <a:spAutoFit/>
          </a:bodyPr>
          <a:lstStyle/>
          <a:p>
            <a:pPr>
              <a:buNone/>
            </a:pPr>
            <a:r>
              <a:rPr lang="en-US" altLang="zh-CN" sz="2400" b="1" dirty="0" err="1" smtClean="0">
                <a:solidFill>
                  <a:schemeClr val="tx1"/>
                </a:solidFill>
              </a:rPr>
              <a:t>DarkComet</a:t>
            </a:r>
            <a:endParaRPr lang="zh-CN" altLang="en-US" sz="2400" b="1" dirty="0" err="1" smtClean="0">
              <a:solidFill>
                <a:schemeClr val="tx1"/>
              </a:solidFill>
            </a:endParaRPr>
          </a:p>
        </p:txBody>
      </p:sp>
      <p:sp>
        <p:nvSpPr>
          <p:cNvPr id="24" name="Title 1"/>
          <p:cNvSpPr txBox="1">
            <a:spLocks/>
          </p:cNvSpPr>
          <p:nvPr/>
        </p:nvSpPr>
        <p:spPr bwMode="auto">
          <a:xfrm>
            <a:off x="6858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US" altLang="zh-CN" sz="3600" i="0" kern="0" dirty="0" smtClean="0">
                <a:solidFill>
                  <a:schemeClr val="tx2"/>
                </a:solidFill>
                <a:latin typeface="+mj-lt"/>
                <a:ea typeface="+mj-ea"/>
                <a:cs typeface="+mj-cs"/>
              </a:rPr>
              <a:t>Trace analysis</a:t>
            </a:r>
            <a:r>
              <a:rPr kumimoji="0" lang="en-US" altLang="zh-CN" sz="3600" b="0" i="0" u="none" strike="noStrike" kern="0" cap="none" spc="0" normalizeH="0" baseline="0" noProof="0" dirty="0" smtClean="0">
                <a:ln>
                  <a:noFill/>
                </a:ln>
                <a:solidFill>
                  <a:schemeClr val="tx2"/>
                </a:solidFill>
                <a:effectLst/>
                <a:uLnTx/>
                <a:uFillTx/>
                <a:latin typeface="+mj-lt"/>
                <a:ea typeface="+mj-ea"/>
                <a:cs typeface="+mj-cs"/>
              </a:rPr>
              <a:t>: Screen</a:t>
            </a:r>
            <a:r>
              <a:rPr kumimoji="0" lang="en-US" altLang="zh-CN" sz="3600" b="0" i="0" u="none" strike="noStrike" kern="0" cap="none" spc="0" normalizeH="0" noProof="0" dirty="0" smtClean="0">
                <a:ln>
                  <a:noFill/>
                </a:ln>
                <a:solidFill>
                  <a:schemeClr val="tx2"/>
                </a:solidFill>
                <a:effectLst/>
                <a:uLnTx/>
                <a:uFillTx/>
                <a:latin typeface="+mj-lt"/>
                <a:ea typeface="+mj-ea"/>
                <a:cs typeface="+mj-cs"/>
              </a:rPr>
              <a:t> Capture</a:t>
            </a:r>
            <a:endParaRPr kumimoji="0" lang="en-US" altLang="zh-CN" sz="3600" b="0" i="0" u="none" strike="noStrike" kern="0" cap="none" spc="0" normalizeH="0" baseline="0" noProof="0" dirty="0">
              <a:ln>
                <a:noFill/>
              </a:ln>
              <a:solidFill>
                <a:schemeClr val="tx2"/>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2621615595"/>
      </p:ext>
    </p:extLst>
  </p:cSld>
  <p:clrMapOvr>
    <a:masterClrMapping/>
  </p:clrMapOvr>
  <p:transition spd="slow" advTm="16776"/>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bwMode="auto">
          <a:xfrm>
            <a:off x="5105400" y="2590800"/>
            <a:ext cx="3962400" cy="1219200"/>
          </a:xfrm>
          <a:prstGeom prst="ellipse">
            <a:avLst/>
          </a:prstGeom>
          <a:solidFill>
            <a:srgbClr val="FF99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13</a:t>
            </a:fld>
            <a:endParaRPr lang="en-US" altLang="zh-CN" sz="1400" i="0">
              <a:solidFill>
                <a:schemeClr val="tx1"/>
              </a:solidFill>
            </a:endParaRPr>
          </a:p>
        </p:txBody>
      </p:sp>
      <p:sp>
        <p:nvSpPr>
          <p:cNvPr id="3" name="Rectangle 2"/>
          <p:cNvSpPr/>
          <p:nvPr/>
        </p:nvSpPr>
        <p:spPr>
          <a:xfrm>
            <a:off x="1201722" y="1938519"/>
            <a:ext cx="4432624" cy="400110"/>
          </a:xfrm>
          <a:prstGeom prst="rect">
            <a:avLst/>
          </a:prstGeom>
        </p:spPr>
        <p:txBody>
          <a:bodyPr wrap="none">
            <a:spAutoFit/>
          </a:bodyPr>
          <a:lstStyle/>
          <a:p>
            <a:r>
              <a:rPr lang="en-US" altLang="zh-CN" sz="2000" i="0" dirty="0" err="1" smtClean="0">
                <a:solidFill>
                  <a:srgbClr val="00B050"/>
                </a:solidFill>
                <a:latin typeface="Times New Roman" panose="02020603050405020304" pitchFamily="18" charset="0"/>
              </a:rPr>
              <a:t>WSARecv</a:t>
            </a:r>
            <a:r>
              <a:rPr lang="en-US" altLang="zh-CN" sz="2000" i="0" dirty="0" smtClean="0">
                <a:solidFill>
                  <a:srgbClr val="880000"/>
                </a:solidFill>
                <a:latin typeface="Times New Roman" panose="02020603050405020304" pitchFamily="18" charset="0"/>
              </a:rPr>
              <a:t>(</a:t>
            </a:r>
            <a:r>
              <a:rPr lang="en-US" altLang="zh-CN" sz="2000" i="0" dirty="0" smtClean="0">
                <a:solidFill>
                  <a:srgbClr val="3399FF"/>
                </a:solidFill>
              </a:rPr>
              <a:t>0x0000000000005B14, …</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4" name="Rectangle 3"/>
          <p:cNvSpPr/>
          <p:nvPr/>
        </p:nvSpPr>
        <p:spPr>
          <a:xfrm>
            <a:off x="1199425" y="2471322"/>
            <a:ext cx="1338828" cy="400110"/>
          </a:xfrm>
          <a:prstGeom prst="rect">
            <a:avLst/>
          </a:prstGeom>
        </p:spPr>
        <p:txBody>
          <a:bodyPr wrap="none">
            <a:spAutoFit/>
          </a:bodyPr>
          <a:lstStyle/>
          <a:p>
            <a:r>
              <a:rPr lang="en-US" altLang="zh-CN" sz="2000" i="0" dirty="0" err="1" smtClean="0">
                <a:solidFill>
                  <a:srgbClr val="00B050"/>
                </a:solidFill>
                <a:latin typeface="Times New Roman" panose="02020603050405020304" pitchFamily="18" charset="0"/>
              </a:rPr>
              <a:t>GetDC</a:t>
            </a:r>
            <a:r>
              <a:rPr lang="en-US" altLang="zh-CN" sz="2000" i="0" dirty="0" smtClean="0">
                <a:solidFill>
                  <a:srgbClr val="00B050"/>
                </a:solidFill>
                <a:latin typeface="Times New Roman" panose="02020603050405020304" pitchFamily="18" charset="0"/>
              </a:rPr>
              <a:t>(…)</a:t>
            </a:r>
            <a:endParaRPr lang="zh-CN" altLang="en-US" sz="2000" dirty="0">
              <a:solidFill>
                <a:srgbClr val="00B050"/>
              </a:solidFill>
            </a:endParaRPr>
          </a:p>
        </p:txBody>
      </p:sp>
      <p:sp>
        <p:nvSpPr>
          <p:cNvPr id="7" name="Rectangle 6"/>
          <p:cNvSpPr/>
          <p:nvPr/>
        </p:nvSpPr>
        <p:spPr>
          <a:xfrm>
            <a:off x="1176555" y="3390900"/>
            <a:ext cx="2831224" cy="400110"/>
          </a:xfrm>
          <a:prstGeom prst="rect">
            <a:avLst/>
          </a:prstGeom>
        </p:spPr>
        <p:txBody>
          <a:bodyPr wrap="none">
            <a:spAutoFit/>
          </a:bodyPr>
          <a:lstStyle/>
          <a:p>
            <a:r>
              <a:rPr lang="en-US" altLang="zh-CN" sz="2000" i="0" dirty="0" err="1">
                <a:solidFill>
                  <a:srgbClr val="00B050"/>
                </a:solidFill>
                <a:latin typeface="Times New Roman" panose="02020603050405020304" pitchFamily="18" charset="0"/>
              </a:rPr>
              <a:t>CreateCompatibleDC</a:t>
            </a:r>
            <a:r>
              <a:rPr lang="en-US" altLang="zh-CN" sz="2000" i="0" dirty="0" smtClean="0">
                <a:solidFill>
                  <a:srgbClr val="880000"/>
                </a:solidFill>
                <a:latin typeface="Times New Roman" panose="02020603050405020304" pitchFamily="18" charset="0"/>
              </a:rPr>
              <a:t>(…)</a:t>
            </a:r>
            <a:endParaRPr lang="zh-CN" altLang="en-US" sz="2000" dirty="0"/>
          </a:p>
        </p:txBody>
      </p:sp>
      <p:sp>
        <p:nvSpPr>
          <p:cNvPr id="11" name="Rectangle 10"/>
          <p:cNvSpPr/>
          <p:nvPr/>
        </p:nvSpPr>
        <p:spPr>
          <a:xfrm>
            <a:off x="1201723" y="5519442"/>
            <a:ext cx="3616696" cy="400110"/>
          </a:xfrm>
          <a:prstGeom prst="rect">
            <a:avLst/>
          </a:prstGeom>
        </p:spPr>
        <p:txBody>
          <a:bodyPr wrap="none">
            <a:spAutoFit/>
          </a:bodyPr>
          <a:lstStyle/>
          <a:p>
            <a:r>
              <a:rPr lang="en-US" altLang="zh-CN" sz="2000" i="0" dirty="0">
                <a:solidFill>
                  <a:srgbClr val="00B050"/>
                </a:solidFill>
                <a:latin typeface="Times New Roman" panose="02020603050405020304" pitchFamily="18" charset="0"/>
              </a:rPr>
              <a:t>Send(</a:t>
            </a:r>
            <a:r>
              <a:rPr lang="en-US" altLang="zh-CN" sz="2000" i="0" dirty="0">
                <a:solidFill>
                  <a:srgbClr val="3399FF"/>
                </a:solidFill>
                <a:latin typeface="Times New Roman" panose="02020603050405020304" pitchFamily="18" charset="0"/>
              </a:rPr>
              <a:t>0x0000000000005B14</a:t>
            </a:r>
            <a:r>
              <a:rPr lang="en-US" altLang="zh-CN" sz="2000" i="0" dirty="0">
                <a:solidFill>
                  <a:srgbClr val="3399FF"/>
                </a:solidFill>
              </a:rPr>
              <a:t>, </a:t>
            </a:r>
            <a:r>
              <a:rPr lang="en-US" altLang="zh-CN" sz="2000" i="0" dirty="0" smtClean="0">
                <a:solidFill>
                  <a:srgbClr val="3399FF"/>
                </a:solidFill>
              </a:rPr>
              <a:t>…</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12" name="Rectangle 11"/>
          <p:cNvSpPr/>
          <p:nvPr/>
        </p:nvSpPr>
        <p:spPr>
          <a:xfrm>
            <a:off x="1176555" y="2932127"/>
            <a:ext cx="2220480" cy="400110"/>
          </a:xfrm>
          <a:prstGeom prst="rect">
            <a:avLst/>
          </a:prstGeom>
        </p:spPr>
        <p:txBody>
          <a:bodyPr wrap="none">
            <a:spAutoFit/>
          </a:bodyPr>
          <a:lstStyle/>
          <a:p>
            <a:r>
              <a:rPr lang="en-US" altLang="zh-CN" sz="2000" i="0" dirty="0" err="1">
                <a:solidFill>
                  <a:srgbClr val="00B050"/>
                </a:solidFill>
                <a:latin typeface="Times New Roman" panose="02020603050405020304" pitchFamily="18" charset="0"/>
              </a:rPr>
              <a:t>GetDeviceCaps</a:t>
            </a:r>
            <a:r>
              <a:rPr lang="en-US" altLang="zh-CN" sz="2000" i="0" dirty="0">
                <a:solidFill>
                  <a:srgbClr val="00B050"/>
                </a:solidFill>
                <a:latin typeface="Times New Roman" panose="02020603050405020304" pitchFamily="18" charset="0"/>
              </a:rPr>
              <a:t>(…)</a:t>
            </a:r>
            <a:endParaRPr lang="zh-CN" altLang="en-US" sz="2000" i="0" dirty="0">
              <a:solidFill>
                <a:srgbClr val="00B050"/>
              </a:solidFill>
              <a:latin typeface="Times New Roman" panose="02020603050405020304" pitchFamily="18" charset="0"/>
            </a:endParaRPr>
          </a:p>
        </p:txBody>
      </p:sp>
      <p:sp>
        <p:nvSpPr>
          <p:cNvPr id="9" name="Down Arrow 8"/>
          <p:cNvSpPr/>
          <p:nvPr/>
        </p:nvSpPr>
        <p:spPr bwMode="auto">
          <a:xfrm>
            <a:off x="668322" y="2002540"/>
            <a:ext cx="533400" cy="3883970"/>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5" name="TextBox 14"/>
          <p:cNvSpPr txBox="1"/>
          <p:nvPr/>
        </p:nvSpPr>
        <p:spPr>
          <a:xfrm>
            <a:off x="1866900" y="6054008"/>
            <a:ext cx="5410200" cy="338554"/>
          </a:xfrm>
          <a:prstGeom prst="rect">
            <a:avLst/>
          </a:prstGeom>
          <a:noFill/>
        </p:spPr>
        <p:txBody>
          <a:bodyPr wrap="square" rtlCol="0">
            <a:spAutoFit/>
          </a:bodyPr>
          <a:lstStyle/>
          <a:p>
            <a:r>
              <a:rPr lang="en-US" altLang="zh-CN" sz="1600" b="1" dirty="0" err="1">
                <a:solidFill>
                  <a:schemeClr val="tx1"/>
                </a:solidFill>
              </a:rPr>
              <a:t>WinAPI</a:t>
            </a:r>
            <a:r>
              <a:rPr lang="en-US" altLang="zh-CN" sz="1600" b="1" dirty="0">
                <a:solidFill>
                  <a:schemeClr val="tx1"/>
                </a:solidFill>
              </a:rPr>
              <a:t> t</a:t>
            </a:r>
            <a:r>
              <a:rPr lang="en-US" altLang="zh-CN" sz="1600" b="1" dirty="0" smtClean="0">
                <a:solidFill>
                  <a:schemeClr val="tx1"/>
                </a:solidFill>
              </a:rPr>
              <a:t>racing: Attacking flow of Pandora (RAT) </a:t>
            </a:r>
            <a:endParaRPr lang="zh-CN" altLang="en-US" sz="1600" b="1" dirty="0" smtClean="0">
              <a:solidFill>
                <a:schemeClr val="tx1"/>
              </a:solidFill>
            </a:endParaRPr>
          </a:p>
        </p:txBody>
      </p:sp>
      <p:sp>
        <p:nvSpPr>
          <p:cNvPr id="16" name="TextBox 15"/>
          <p:cNvSpPr txBox="1"/>
          <p:nvPr/>
        </p:nvSpPr>
        <p:spPr>
          <a:xfrm>
            <a:off x="5734050" y="1916668"/>
            <a:ext cx="3086100" cy="707886"/>
          </a:xfrm>
          <a:prstGeom prst="rect">
            <a:avLst/>
          </a:prstGeom>
          <a:noFill/>
        </p:spPr>
        <p:txBody>
          <a:bodyPr wrap="square" rtlCol="0">
            <a:spAutoFit/>
          </a:bodyPr>
          <a:lstStyle/>
          <a:p>
            <a:pPr>
              <a:lnSpc>
                <a:spcPct val="125000"/>
              </a:lnSpc>
            </a:pPr>
            <a:r>
              <a:rPr lang="en-US" altLang="zh-CN" sz="1600" i="0" dirty="0" smtClean="0">
                <a:solidFill>
                  <a:schemeClr val="tx1"/>
                </a:solidFill>
              </a:rPr>
              <a:t>// Get Instruction from C&amp;C server (attacker).  </a:t>
            </a:r>
          </a:p>
        </p:txBody>
      </p:sp>
      <p:sp>
        <p:nvSpPr>
          <p:cNvPr id="19" name="TextBox 18"/>
          <p:cNvSpPr txBox="1"/>
          <p:nvPr/>
        </p:nvSpPr>
        <p:spPr>
          <a:xfrm>
            <a:off x="5092532" y="5460650"/>
            <a:ext cx="3365668" cy="707886"/>
          </a:xfrm>
          <a:prstGeom prst="rect">
            <a:avLst/>
          </a:prstGeom>
          <a:noFill/>
        </p:spPr>
        <p:txBody>
          <a:bodyPr wrap="square" rtlCol="0">
            <a:spAutoFit/>
          </a:bodyPr>
          <a:lstStyle/>
          <a:p>
            <a:pPr>
              <a:lnSpc>
                <a:spcPct val="125000"/>
              </a:lnSpc>
            </a:pPr>
            <a:r>
              <a:rPr lang="en-US" altLang="zh-CN" sz="1600" i="0" dirty="0" smtClean="0">
                <a:solidFill>
                  <a:schemeClr val="tx1"/>
                </a:solidFill>
              </a:rPr>
              <a:t>// send all the collected information back to the attacker</a:t>
            </a:r>
          </a:p>
        </p:txBody>
      </p:sp>
      <p:cxnSp>
        <p:nvCxnSpPr>
          <p:cNvPr id="14" name="Straight Arrow Connector 13"/>
          <p:cNvCxnSpPr/>
          <p:nvPr/>
        </p:nvCxnSpPr>
        <p:spPr bwMode="auto">
          <a:xfrm>
            <a:off x="4724400" y="2286000"/>
            <a:ext cx="1447800" cy="2590800"/>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22" name="Straight Arrow Connector 21"/>
          <p:cNvCxnSpPr/>
          <p:nvPr/>
        </p:nvCxnSpPr>
        <p:spPr bwMode="auto">
          <a:xfrm flipV="1">
            <a:off x="4648200" y="5008133"/>
            <a:ext cx="1524000" cy="446524"/>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27" name="TextBox 26"/>
          <p:cNvSpPr txBox="1"/>
          <p:nvPr/>
        </p:nvSpPr>
        <p:spPr>
          <a:xfrm>
            <a:off x="6172200" y="4622447"/>
            <a:ext cx="3086100" cy="707886"/>
          </a:xfrm>
          <a:prstGeom prst="rect">
            <a:avLst/>
          </a:prstGeom>
          <a:noFill/>
        </p:spPr>
        <p:txBody>
          <a:bodyPr wrap="square" rtlCol="0">
            <a:spAutoFit/>
          </a:bodyPr>
          <a:lstStyle/>
          <a:p>
            <a:pPr>
              <a:lnSpc>
                <a:spcPct val="125000"/>
              </a:lnSpc>
            </a:pPr>
            <a:r>
              <a:rPr lang="en-US" altLang="zh-CN" sz="1600" b="1" i="0" dirty="0" smtClean="0">
                <a:solidFill>
                  <a:srgbClr val="FF0000"/>
                </a:solidFill>
              </a:rPr>
              <a:t>Share the same socket descriptor</a:t>
            </a:r>
          </a:p>
        </p:txBody>
      </p:sp>
      <p:sp>
        <p:nvSpPr>
          <p:cNvPr id="2" name="Rectangle 1"/>
          <p:cNvSpPr/>
          <p:nvPr/>
        </p:nvSpPr>
        <p:spPr>
          <a:xfrm>
            <a:off x="1176555" y="3926940"/>
            <a:ext cx="1662635" cy="400110"/>
          </a:xfrm>
          <a:prstGeom prst="rect">
            <a:avLst/>
          </a:prstGeom>
        </p:spPr>
        <p:txBody>
          <a:bodyPr wrap="none">
            <a:spAutoFit/>
          </a:bodyPr>
          <a:lstStyle/>
          <a:p>
            <a:r>
              <a:rPr lang="en-US" altLang="zh-CN" sz="2000" i="0" dirty="0" err="1">
                <a:solidFill>
                  <a:srgbClr val="00B050"/>
                </a:solidFill>
                <a:latin typeface="Times New Roman" panose="02020603050405020304" pitchFamily="18" charset="0"/>
              </a:rPr>
              <a:t>SelectObject</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8" name="Rectangle 7"/>
          <p:cNvSpPr/>
          <p:nvPr/>
        </p:nvSpPr>
        <p:spPr>
          <a:xfrm>
            <a:off x="1176555" y="4455908"/>
            <a:ext cx="1508746" cy="400110"/>
          </a:xfrm>
          <a:prstGeom prst="rect">
            <a:avLst/>
          </a:prstGeom>
        </p:spPr>
        <p:txBody>
          <a:bodyPr wrap="none">
            <a:spAutoFit/>
          </a:bodyPr>
          <a:lstStyle/>
          <a:p>
            <a:r>
              <a:rPr lang="en-US" altLang="zh-CN" sz="2000" i="0" dirty="0" err="1">
                <a:solidFill>
                  <a:srgbClr val="00B050"/>
                </a:solidFill>
                <a:latin typeface="Times New Roman" panose="02020603050405020304" pitchFamily="18" charset="0"/>
              </a:rPr>
              <a:t>ReleaseDC</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20" name="Rectangle 19"/>
          <p:cNvSpPr/>
          <p:nvPr/>
        </p:nvSpPr>
        <p:spPr>
          <a:xfrm>
            <a:off x="1198360" y="4990474"/>
            <a:ext cx="1380506" cy="400110"/>
          </a:xfrm>
          <a:prstGeom prst="rect">
            <a:avLst/>
          </a:prstGeom>
        </p:spPr>
        <p:txBody>
          <a:bodyPr wrap="none">
            <a:spAutoFit/>
          </a:bodyPr>
          <a:lstStyle/>
          <a:p>
            <a:r>
              <a:rPr lang="en-US" altLang="zh-CN" sz="2000" i="0" dirty="0" err="1">
                <a:solidFill>
                  <a:srgbClr val="00B050"/>
                </a:solidFill>
                <a:latin typeface="Times New Roman" panose="02020603050405020304" pitchFamily="18" charset="0"/>
              </a:rPr>
              <a:t>DeleteDC</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21" name="TextBox 20"/>
          <p:cNvSpPr txBox="1"/>
          <p:nvPr/>
        </p:nvSpPr>
        <p:spPr>
          <a:xfrm>
            <a:off x="5486400" y="2743200"/>
            <a:ext cx="3657600" cy="707886"/>
          </a:xfrm>
          <a:prstGeom prst="rect">
            <a:avLst/>
          </a:prstGeom>
          <a:noFill/>
        </p:spPr>
        <p:txBody>
          <a:bodyPr wrap="square" rtlCol="0">
            <a:spAutoFit/>
          </a:bodyPr>
          <a:lstStyle/>
          <a:p>
            <a:pPr>
              <a:lnSpc>
                <a:spcPct val="125000"/>
              </a:lnSpc>
            </a:pPr>
            <a:r>
              <a:rPr lang="en-US" altLang="zh-CN" sz="1600" b="1" i="0" dirty="0" smtClean="0">
                <a:solidFill>
                  <a:schemeClr val="tx1"/>
                </a:solidFill>
              </a:rPr>
              <a:t>Different RATs share similar API call patterns in similar behavior. </a:t>
            </a:r>
          </a:p>
        </p:txBody>
      </p:sp>
      <p:sp>
        <p:nvSpPr>
          <p:cNvPr id="25" name="Title 1"/>
          <p:cNvSpPr txBox="1">
            <a:spLocks/>
          </p:cNvSpPr>
          <p:nvPr/>
        </p:nvSpPr>
        <p:spPr bwMode="auto">
          <a:xfrm>
            <a:off x="6858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US" altLang="zh-CN" sz="3600" i="0" kern="0" dirty="0" smtClean="0">
                <a:solidFill>
                  <a:schemeClr val="tx2"/>
                </a:solidFill>
                <a:latin typeface="+mj-lt"/>
                <a:ea typeface="+mj-ea"/>
                <a:cs typeface="+mj-cs"/>
              </a:rPr>
              <a:t>Trace analysis</a:t>
            </a:r>
            <a:r>
              <a:rPr kumimoji="0" lang="en-US" altLang="zh-CN" sz="3600" b="0" i="0" u="none" strike="noStrike" kern="0" cap="none" spc="0" normalizeH="0" baseline="0" noProof="0" dirty="0" smtClean="0">
                <a:ln>
                  <a:noFill/>
                </a:ln>
                <a:solidFill>
                  <a:schemeClr val="tx2"/>
                </a:solidFill>
                <a:effectLst/>
                <a:uLnTx/>
                <a:uFillTx/>
                <a:latin typeface="+mj-lt"/>
                <a:ea typeface="+mj-ea"/>
                <a:cs typeface="+mj-cs"/>
              </a:rPr>
              <a:t>: Screen</a:t>
            </a:r>
            <a:r>
              <a:rPr kumimoji="0" lang="en-US" altLang="zh-CN" sz="3600" b="0" i="0" u="none" strike="noStrike" kern="0" cap="none" spc="0" normalizeH="0" noProof="0" dirty="0" smtClean="0">
                <a:ln>
                  <a:noFill/>
                </a:ln>
                <a:solidFill>
                  <a:schemeClr val="tx2"/>
                </a:solidFill>
                <a:effectLst/>
                <a:uLnTx/>
                <a:uFillTx/>
                <a:latin typeface="+mj-lt"/>
                <a:ea typeface="+mj-ea"/>
                <a:cs typeface="+mj-cs"/>
              </a:rPr>
              <a:t> Capture</a:t>
            </a:r>
            <a:endParaRPr kumimoji="0" lang="en-US" altLang="zh-CN" sz="3600" b="0" i="0" u="none" strike="noStrike" kern="0" cap="none" spc="0" normalizeH="0" baseline="0" noProof="0" dirty="0">
              <a:ln>
                <a:noFill/>
              </a:ln>
              <a:solidFill>
                <a:schemeClr val="tx2"/>
              </a:solidFill>
              <a:effectLst/>
              <a:uLnTx/>
              <a:uFillTx/>
              <a:latin typeface="+mj-lt"/>
              <a:ea typeface="+mj-ea"/>
              <a:cs typeface="+mj-cs"/>
            </a:endParaRPr>
          </a:p>
        </p:txBody>
      </p:sp>
      <p:sp>
        <p:nvSpPr>
          <p:cNvPr id="26" name="TextBox 25"/>
          <p:cNvSpPr txBox="1"/>
          <p:nvPr/>
        </p:nvSpPr>
        <p:spPr>
          <a:xfrm>
            <a:off x="1219200" y="1138535"/>
            <a:ext cx="6934200" cy="461665"/>
          </a:xfrm>
          <a:prstGeom prst="rect">
            <a:avLst/>
          </a:prstGeom>
          <a:noFill/>
        </p:spPr>
        <p:txBody>
          <a:bodyPr wrap="square" rtlCol="0">
            <a:spAutoFit/>
          </a:bodyPr>
          <a:lstStyle/>
          <a:p>
            <a:pPr>
              <a:buNone/>
            </a:pPr>
            <a:r>
              <a:rPr lang="en-US" altLang="zh-CN" sz="2400" b="1" dirty="0" smtClean="0">
                <a:solidFill>
                  <a:schemeClr val="tx1"/>
                </a:solidFill>
              </a:rPr>
              <a:t>Pandora</a:t>
            </a:r>
            <a:endParaRPr lang="zh-CN" altLang="en-US" sz="2400" b="1" dirty="0" err="1" smtClean="0">
              <a:solidFill>
                <a:schemeClr val="tx1"/>
              </a:solidFill>
            </a:endParaRPr>
          </a:p>
        </p:txBody>
      </p:sp>
    </p:spTree>
    <p:custDataLst>
      <p:tags r:id="rId1"/>
    </p:custDataLst>
    <p:extLst>
      <p:ext uri="{BB962C8B-B14F-4D97-AF65-F5344CB8AC3E}">
        <p14:creationId xmlns:p14="http://schemas.microsoft.com/office/powerpoint/2010/main" val="1202171824"/>
      </p:ext>
    </p:extLst>
  </p:cSld>
  <p:clrMapOvr>
    <a:masterClrMapping/>
  </p:clrMapOvr>
  <p:transition spd="slow" advTm="1677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en-US" altLang="zh-CN" sz="3600" dirty="0" smtClean="0"/>
              <a:t>RAT Behavior Detection</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14</a:t>
            </a:fld>
            <a:endParaRPr lang="en-US" altLang="zh-CN" sz="1400" i="0">
              <a:solidFill>
                <a:schemeClr val="tx1"/>
              </a:solidFill>
            </a:endParaRPr>
          </a:p>
        </p:txBody>
      </p:sp>
      <p:sp>
        <p:nvSpPr>
          <p:cNvPr id="4" name="Rectangle 3"/>
          <p:cNvSpPr/>
          <p:nvPr/>
        </p:nvSpPr>
        <p:spPr>
          <a:xfrm>
            <a:off x="1371600" y="1197183"/>
            <a:ext cx="5541069" cy="338554"/>
          </a:xfrm>
          <a:prstGeom prst="rect">
            <a:avLst/>
          </a:prstGeom>
        </p:spPr>
        <p:txBody>
          <a:bodyPr wrap="none">
            <a:spAutoFit/>
          </a:bodyPr>
          <a:lstStyle/>
          <a:p>
            <a:r>
              <a:rPr lang="en-US" altLang="zh-CN" sz="1600" b="1" i="0" dirty="0" smtClean="0">
                <a:solidFill>
                  <a:srgbClr val="3399FF"/>
                </a:solidFill>
              </a:rPr>
              <a:t>Generate signature for RAT’s screen capture behavior:</a:t>
            </a:r>
            <a:endParaRPr lang="zh-CN" altLang="en-US" sz="1600" dirty="0"/>
          </a:p>
        </p:txBody>
      </p:sp>
      <p:grpSp>
        <p:nvGrpSpPr>
          <p:cNvPr id="29" name="组合 28"/>
          <p:cNvGrpSpPr/>
          <p:nvPr/>
        </p:nvGrpSpPr>
        <p:grpSpPr>
          <a:xfrm>
            <a:off x="990600" y="2667000"/>
            <a:ext cx="2514600" cy="3886200"/>
            <a:chOff x="76200" y="2362200"/>
            <a:chExt cx="2743200" cy="4343400"/>
          </a:xfrm>
        </p:grpSpPr>
        <p:sp>
          <p:nvSpPr>
            <p:cNvPr id="26" name="矩形 25"/>
            <p:cNvSpPr/>
            <p:nvPr/>
          </p:nvSpPr>
          <p:spPr>
            <a:xfrm>
              <a:off x="76200" y="2362200"/>
              <a:ext cx="2743200" cy="4343400"/>
            </a:xfrm>
            <a:prstGeom prst="rect">
              <a:avLst/>
            </a:prstGeom>
            <a:solidFill>
              <a:schemeClr val="bg2">
                <a:lumMod val="20000"/>
                <a:lumOff val="80000"/>
              </a:schemeClr>
            </a:solidFill>
            <a:ln w="26425" cap="flat">
              <a:solidFill>
                <a:srgbClr val="C00000"/>
              </a:solidFill>
              <a:prstDash val="solid"/>
              <a:bevel/>
            </a:ln>
            <a:effectLst>
              <a:outerShdw blurRad="38100" dist="25400" dir="2700000" rotWithShape="0">
                <a:srgbClr val="000000">
                  <a:alpha val="6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292934"/>
                </a:solidFill>
                <a:effectLst/>
                <a:uFillTx/>
                <a:latin typeface="Arial"/>
                <a:ea typeface="Arial"/>
                <a:cs typeface="Arial"/>
                <a:sym typeface="Arial"/>
              </a:endParaRPr>
            </a:p>
          </p:txBody>
        </p:sp>
        <p:sp>
          <p:nvSpPr>
            <p:cNvPr id="31" name="Flowchart: Process 30"/>
            <p:cNvSpPr/>
            <p:nvPr/>
          </p:nvSpPr>
          <p:spPr bwMode="auto">
            <a:xfrm>
              <a:off x="474786" y="2514600"/>
              <a:ext cx="1907931"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90000"/>
                </a:lnSpc>
                <a:spcBef>
                  <a:spcPct val="20000"/>
                </a:spcBef>
              </a:pPr>
              <a:r>
                <a:rPr lang="en-US" altLang="zh-CN" sz="1400" b="1" i="0" dirty="0" err="1" smtClean="0">
                  <a:solidFill>
                    <a:schemeClr val="bg1"/>
                  </a:solidFill>
                  <a:latin typeface="Arial" pitchFamily="34" charset="0"/>
                  <a:ea typeface="宋体" pitchFamily="2" charset="-122"/>
                  <a:cs typeface="Arial" pitchFamily="34" charset="0"/>
                </a:rPr>
                <a:t>WSARecv</a:t>
              </a:r>
              <a:r>
                <a:rPr lang="en-US" altLang="zh-CN" sz="1400" b="1" i="0" dirty="0" smtClean="0">
                  <a:solidFill>
                    <a:schemeClr val="bg1"/>
                  </a:solidFill>
                  <a:latin typeface="Arial" pitchFamily="34" charset="0"/>
                  <a:ea typeface="宋体" pitchFamily="2" charset="-122"/>
                  <a:cs typeface="Arial" pitchFamily="34" charset="0"/>
                </a:rPr>
                <a:t>(</a:t>
              </a:r>
              <a:r>
                <a:rPr lang="en-US" altLang="zh-CN" sz="1400" b="1" i="0" dirty="0" err="1" smtClean="0">
                  <a:solidFill>
                    <a:schemeClr val="bg1"/>
                  </a:solidFill>
                  <a:latin typeface="Arial" pitchFamily="34" charset="0"/>
                  <a:ea typeface="宋体" pitchFamily="2" charset="-122"/>
                  <a:cs typeface="Arial" pitchFamily="34" charset="0"/>
                </a:rPr>
                <a:t>fd</a:t>
              </a:r>
              <a:r>
                <a:rPr lang="en-US" altLang="zh-CN" sz="1400" b="1" i="0" dirty="0" smtClean="0">
                  <a:solidFill>
                    <a:schemeClr val="bg1"/>
                  </a:solidFill>
                  <a:latin typeface="Arial" pitchFamily="34" charset="0"/>
                  <a:ea typeface="宋体" pitchFamily="2" charset="-122"/>
                  <a:cs typeface="Arial" pitchFamily="34" charset="0"/>
                </a:rPr>
                <a:t>, …)</a:t>
              </a:r>
              <a:endParaRPr lang="zh-CN" altLang="en-US" sz="1400" b="1" i="0" dirty="0">
                <a:solidFill>
                  <a:schemeClr val="bg1"/>
                </a:solidFill>
                <a:latin typeface="Arial" pitchFamily="34" charset="0"/>
                <a:ea typeface="宋体" pitchFamily="2" charset="-122"/>
                <a:cs typeface="Arial" pitchFamily="34" charset="0"/>
              </a:endParaRPr>
            </a:p>
          </p:txBody>
        </p:sp>
        <p:cxnSp>
          <p:nvCxnSpPr>
            <p:cNvPr id="38" name="Straight Arrow Connector 37"/>
            <p:cNvCxnSpPr>
              <a:stCxn id="31" idx="2"/>
              <a:endCxn id="22" idx="0"/>
            </p:cNvCxnSpPr>
            <p:nvPr/>
          </p:nvCxnSpPr>
          <p:spPr bwMode="auto">
            <a:xfrm>
              <a:off x="1428752" y="2833515"/>
              <a:ext cx="11722" cy="433752"/>
            </a:xfrm>
            <a:prstGeom prst="straightConnector1">
              <a:avLst/>
            </a:prstGeom>
            <a:noFill/>
            <a:ln w="25400" cap="flat" cmpd="sng" algn="ctr">
              <a:solidFill>
                <a:schemeClr val="tx1"/>
              </a:solidFill>
              <a:prstDash val="solid"/>
              <a:round/>
              <a:headEnd type="none" w="med" len="med"/>
              <a:tailEnd type="triangle"/>
            </a:ln>
            <a:effectLst/>
          </p:spPr>
        </p:cxnSp>
        <p:sp>
          <p:nvSpPr>
            <p:cNvPr id="22" name="Flowchart: Process 21"/>
            <p:cNvSpPr/>
            <p:nvPr/>
          </p:nvSpPr>
          <p:spPr bwMode="auto">
            <a:xfrm>
              <a:off x="486508" y="3267267"/>
              <a:ext cx="1907931"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err="1" smtClean="0">
                  <a:solidFill>
                    <a:schemeClr val="bg1"/>
                  </a:solidFill>
                  <a:latin typeface="Arial" pitchFamily="34" charset="0"/>
                  <a:ea typeface="宋体" pitchFamily="2" charset="-122"/>
                  <a:cs typeface="Arial" pitchFamily="34" charset="0"/>
                </a:rPr>
                <a:t>GetDC</a:t>
              </a:r>
              <a:r>
                <a:rPr lang="en-US" altLang="zh-CN" sz="1400" b="1" i="0" dirty="0" smtClean="0">
                  <a:solidFill>
                    <a:schemeClr val="bg1"/>
                  </a:solidFill>
                  <a:latin typeface="Arial" pitchFamily="34" charset="0"/>
                  <a:ea typeface="宋体" pitchFamily="2" charset="-122"/>
                  <a:cs typeface="Arial" pitchFamily="34" charset="0"/>
                </a:rPr>
                <a:t>() / </a:t>
              </a:r>
              <a:r>
                <a:rPr lang="en-US" altLang="zh-CN" sz="1400" b="1" i="0" dirty="0" err="1" smtClean="0">
                  <a:solidFill>
                    <a:schemeClr val="bg1"/>
                  </a:solidFill>
                  <a:latin typeface="Arial" pitchFamily="34" charset="0"/>
                  <a:ea typeface="宋体" pitchFamily="2" charset="-122"/>
                  <a:cs typeface="Arial" pitchFamily="34" charset="0"/>
                </a:rPr>
                <a:t>CreateDC</a:t>
              </a:r>
              <a:r>
                <a:rPr lang="en-US" altLang="zh-CN" sz="1400" b="1" i="0" dirty="0" smtClean="0">
                  <a:solidFill>
                    <a:schemeClr val="bg1"/>
                  </a:solidFill>
                  <a:latin typeface="Arial" pitchFamily="34" charset="0"/>
                  <a:ea typeface="宋体" pitchFamily="2" charset="-122"/>
                  <a:cs typeface="Arial" pitchFamily="34" charset="0"/>
                </a:rPr>
                <a: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27" name="Flowchart: Process 26"/>
            <p:cNvSpPr/>
            <p:nvPr/>
          </p:nvSpPr>
          <p:spPr bwMode="auto">
            <a:xfrm>
              <a:off x="486508" y="4048869"/>
              <a:ext cx="1907931"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err="1" smtClean="0">
                  <a:solidFill>
                    <a:schemeClr val="bg1"/>
                  </a:solidFill>
                  <a:latin typeface="Arial" pitchFamily="34" charset="0"/>
                  <a:ea typeface="宋体" pitchFamily="2" charset="-122"/>
                  <a:cs typeface="Arial" pitchFamily="34" charset="0"/>
                </a:rPr>
                <a:t>GetDeviceCaps</a:t>
              </a:r>
              <a:r>
                <a:rPr lang="en-US" altLang="zh-CN" sz="1400" b="1" i="0" dirty="0" smtClean="0">
                  <a:solidFill>
                    <a:schemeClr val="bg1"/>
                  </a:solidFill>
                  <a:latin typeface="Arial" pitchFamily="34" charset="0"/>
                  <a:ea typeface="宋体" pitchFamily="2" charset="-122"/>
                  <a:cs typeface="Arial" pitchFamily="34" charset="0"/>
                </a:rPr>
                <a: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33" name="Flowchart: Process 32"/>
            <p:cNvSpPr/>
            <p:nvPr/>
          </p:nvSpPr>
          <p:spPr bwMode="auto">
            <a:xfrm>
              <a:off x="370008" y="4882746"/>
              <a:ext cx="2117484"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err="1" smtClean="0">
                  <a:solidFill>
                    <a:schemeClr val="bg1"/>
                  </a:solidFill>
                  <a:latin typeface="Arial" pitchFamily="34" charset="0"/>
                  <a:ea typeface="宋体" pitchFamily="2" charset="-122"/>
                  <a:cs typeface="Arial" pitchFamily="34" charset="0"/>
                </a:rPr>
                <a:t>CreateCompatibleDC</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35" name="Flowchart: Process 34"/>
            <p:cNvSpPr/>
            <p:nvPr/>
          </p:nvSpPr>
          <p:spPr bwMode="auto">
            <a:xfrm>
              <a:off x="474786" y="5558896"/>
              <a:ext cx="1907931"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36" name="Flowchart: Process 35"/>
            <p:cNvSpPr/>
            <p:nvPr/>
          </p:nvSpPr>
          <p:spPr bwMode="auto">
            <a:xfrm>
              <a:off x="474785" y="6318016"/>
              <a:ext cx="1907931"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Send()</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37" name="Straight Arrow Connector 36"/>
            <p:cNvCxnSpPr>
              <a:stCxn id="22" idx="2"/>
              <a:endCxn id="27" idx="0"/>
            </p:cNvCxnSpPr>
            <p:nvPr/>
          </p:nvCxnSpPr>
          <p:spPr bwMode="auto">
            <a:xfrm>
              <a:off x="1440474" y="3586182"/>
              <a:ext cx="0" cy="462687"/>
            </a:xfrm>
            <a:prstGeom prst="straightConnector1">
              <a:avLst/>
            </a:prstGeom>
            <a:noFill/>
            <a:ln w="25400" cap="flat" cmpd="sng" algn="ctr">
              <a:solidFill>
                <a:schemeClr val="tx1"/>
              </a:solidFill>
              <a:prstDash val="solid"/>
              <a:round/>
              <a:headEnd type="none" w="med" len="med"/>
              <a:tailEnd type="triangle"/>
            </a:ln>
            <a:effectLst/>
          </p:spPr>
        </p:cxnSp>
        <p:cxnSp>
          <p:nvCxnSpPr>
            <p:cNvPr id="39" name="Straight Arrow Connector 38"/>
            <p:cNvCxnSpPr>
              <a:stCxn id="27" idx="2"/>
              <a:endCxn id="33" idx="0"/>
            </p:cNvCxnSpPr>
            <p:nvPr/>
          </p:nvCxnSpPr>
          <p:spPr bwMode="auto">
            <a:xfrm flipH="1">
              <a:off x="1428750" y="4367784"/>
              <a:ext cx="11724" cy="514962"/>
            </a:xfrm>
            <a:prstGeom prst="straightConnector1">
              <a:avLst/>
            </a:prstGeom>
            <a:noFill/>
            <a:ln w="25400" cap="flat" cmpd="sng" algn="ctr">
              <a:solidFill>
                <a:schemeClr val="tx1"/>
              </a:solidFill>
              <a:prstDash val="solid"/>
              <a:round/>
              <a:headEnd type="none" w="med" len="med"/>
              <a:tailEnd type="triangle"/>
            </a:ln>
            <a:effectLst/>
          </p:spPr>
        </p:cxnSp>
        <p:cxnSp>
          <p:nvCxnSpPr>
            <p:cNvPr id="40" name="Straight Arrow Connector 39"/>
            <p:cNvCxnSpPr>
              <a:stCxn id="33" idx="2"/>
              <a:endCxn id="35" idx="0"/>
            </p:cNvCxnSpPr>
            <p:nvPr/>
          </p:nvCxnSpPr>
          <p:spPr bwMode="auto">
            <a:xfrm>
              <a:off x="1428750" y="5201661"/>
              <a:ext cx="2" cy="357235"/>
            </a:xfrm>
            <a:prstGeom prst="straightConnector1">
              <a:avLst/>
            </a:prstGeom>
            <a:noFill/>
            <a:ln w="25400" cap="flat" cmpd="sng" algn="ctr">
              <a:solidFill>
                <a:schemeClr val="tx1"/>
              </a:solidFill>
              <a:prstDash val="solid"/>
              <a:round/>
              <a:headEnd type="none" w="med" len="med"/>
              <a:tailEnd type="triangle"/>
            </a:ln>
            <a:effectLst/>
          </p:spPr>
        </p:cxnSp>
        <p:cxnSp>
          <p:nvCxnSpPr>
            <p:cNvPr id="47" name="Straight Arrow Connector 46"/>
            <p:cNvCxnSpPr>
              <a:stCxn id="35" idx="2"/>
              <a:endCxn id="36" idx="0"/>
            </p:cNvCxnSpPr>
            <p:nvPr/>
          </p:nvCxnSpPr>
          <p:spPr bwMode="auto">
            <a:xfrm flipH="1">
              <a:off x="1428751" y="5877811"/>
              <a:ext cx="1" cy="440205"/>
            </a:xfrm>
            <a:prstGeom prst="straightConnector1">
              <a:avLst/>
            </a:prstGeom>
            <a:noFill/>
            <a:ln w="25400" cap="flat" cmpd="sng" algn="ctr">
              <a:solidFill>
                <a:schemeClr val="tx1"/>
              </a:solidFill>
              <a:prstDash val="solid"/>
              <a:round/>
              <a:headEnd type="none" w="med" len="med"/>
              <a:tailEnd type="triangle"/>
            </a:ln>
            <a:effectLst/>
          </p:spPr>
        </p:cxnSp>
      </p:grpSp>
      <p:sp>
        <p:nvSpPr>
          <p:cNvPr id="18" name="TextBox 17"/>
          <p:cNvSpPr txBox="1"/>
          <p:nvPr/>
        </p:nvSpPr>
        <p:spPr>
          <a:xfrm>
            <a:off x="7391400" y="4104382"/>
            <a:ext cx="1447800" cy="1200329"/>
          </a:xfrm>
          <a:prstGeom prst="rect">
            <a:avLst/>
          </a:prstGeom>
          <a:noFill/>
        </p:spPr>
        <p:txBody>
          <a:bodyPr wrap="square" rtlCol="0">
            <a:spAutoFit/>
          </a:bodyPr>
          <a:lstStyle/>
          <a:p>
            <a:r>
              <a:rPr lang="en-US" altLang="zh-CN" sz="1800" b="1" dirty="0" smtClean="0">
                <a:solidFill>
                  <a:schemeClr val="tx1"/>
                </a:solidFill>
              </a:rPr>
              <a:t>Graph </a:t>
            </a:r>
          </a:p>
          <a:p>
            <a:r>
              <a:rPr lang="en-US" altLang="zh-CN" sz="1800" b="1" dirty="0" smtClean="0">
                <a:solidFill>
                  <a:schemeClr val="tx1"/>
                </a:solidFill>
              </a:rPr>
              <a:t>signature </a:t>
            </a:r>
          </a:p>
          <a:p>
            <a:r>
              <a:rPr lang="en-US" altLang="zh-CN" sz="1800" b="1" dirty="0" smtClean="0">
                <a:solidFill>
                  <a:schemeClr val="tx1"/>
                </a:solidFill>
              </a:rPr>
              <a:t>based </a:t>
            </a:r>
          </a:p>
          <a:p>
            <a:r>
              <a:rPr lang="en-US" altLang="zh-CN" sz="1800" b="1" dirty="0" smtClean="0">
                <a:solidFill>
                  <a:schemeClr val="tx1"/>
                </a:solidFill>
              </a:rPr>
              <a:t>detection</a:t>
            </a:r>
            <a:endParaRPr lang="zh-CN" altLang="en-US" sz="1800" b="1" dirty="0" smtClean="0">
              <a:solidFill>
                <a:schemeClr val="tx1"/>
              </a:solidFill>
            </a:endParaRPr>
          </a:p>
        </p:txBody>
      </p:sp>
      <p:grpSp>
        <p:nvGrpSpPr>
          <p:cNvPr id="34" name="组合 33"/>
          <p:cNvGrpSpPr/>
          <p:nvPr/>
        </p:nvGrpSpPr>
        <p:grpSpPr>
          <a:xfrm>
            <a:off x="4343400" y="2667000"/>
            <a:ext cx="1981200" cy="3886200"/>
            <a:chOff x="3505200" y="2667000"/>
            <a:chExt cx="1981200" cy="3962400"/>
          </a:xfrm>
        </p:grpSpPr>
        <p:sp>
          <p:nvSpPr>
            <p:cNvPr id="32" name="矩形 31"/>
            <p:cNvSpPr/>
            <p:nvPr/>
          </p:nvSpPr>
          <p:spPr bwMode="auto">
            <a:xfrm>
              <a:off x="3505200" y="2667000"/>
              <a:ext cx="1981200" cy="3962400"/>
            </a:xfrm>
            <a:prstGeom prst="rect">
              <a:avLst/>
            </a:prstGeom>
            <a:solidFill>
              <a:schemeClr val="bg2">
                <a:lumMod val="20000"/>
                <a:lumOff val="80000"/>
              </a:schemeClr>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9" name="Flowchart: Process 30"/>
            <p:cNvSpPr/>
            <p:nvPr/>
          </p:nvSpPr>
          <p:spPr bwMode="auto">
            <a:xfrm>
              <a:off x="3620227" y="2745404"/>
              <a:ext cx="1828800"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90000"/>
                </a:lnSpc>
                <a:spcBef>
                  <a:spcPct val="20000"/>
                </a:spcBef>
              </a:pPr>
              <a:r>
                <a:rPr lang="en-US" altLang="zh-CN" sz="1400" b="1" i="0" dirty="0" err="1" smtClean="0">
                  <a:solidFill>
                    <a:schemeClr val="bg1"/>
                  </a:solidFill>
                  <a:latin typeface="Arial" pitchFamily="34" charset="0"/>
                  <a:ea typeface="宋体" pitchFamily="2" charset="-122"/>
                  <a:cs typeface="Arial" pitchFamily="34" charset="0"/>
                </a:rPr>
                <a:t>WSARecv</a:t>
              </a:r>
              <a:r>
                <a:rPr lang="en-US" altLang="zh-CN" sz="1400" b="1" i="0" dirty="0" smtClean="0">
                  <a:solidFill>
                    <a:schemeClr val="bg1"/>
                  </a:solidFill>
                  <a:latin typeface="Arial" pitchFamily="34" charset="0"/>
                  <a:ea typeface="宋体" pitchFamily="2" charset="-122"/>
                  <a:cs typeface="Arial" pitchFamily="34" charset="0"/>
                </a:rPr>
                <a:t>(</a:t>
              </a:r>
              <a:r>
                <a:rPr lang="en-US" altLang="zh-CN" sz="1400" b="1" i="0" dirty="0" err="1" smtClean="0">
                  <a:solidFill>
                    <a:schemeClr val="bg1"/>
                  </a:solidFill>
                  <a:latin typeface="Arial" pitchFamily="34" charset="0"/>
                  <a:ea typeface="宋体" pitchFamily="2" charset="-122"/>
                  <a:cs typeface="Arial" pitchFamily="34" charset="0"/>
                </a:rPr>
                <a:t>fd</a:t>
              </a:r>
              <a:r>
                <a:rPr lang="en-US" altLang="zh-CN" sz="1400" b="1" i="0" dirty="0" smtClean="0">
                  <a:solidFill>
                    <a:schemeClr val="bg1"/>
                  </a:solidFill>
                  <a:latin typeface="Arial" pitchFamily="34" charset="0"/>
                  <a:ea typeface="宋体" pitchFamily="2" charset="-122"/>
                  <a:cs typeface="Arial" pitchFamily="34" charset="0"/>
                </a:rPr>
                <a:t>, …)</a:t>
              </a:r>
              <a:endParaRPr lang="zh-CN" altLang="en-US" sz="1400" b="1" i="0" dirty="0">
                <a:solidFill>
                  <a:schemeClr val="bg1"/>
                </a:solidFill>
                <a:latin typeface="Arial" pitchFamily="34" charset="0"/>
                <a:ea typeface="宋体" pitchFamily="2" charset="-122"/>
                <a:cs typeface="Arial" pitchFamily="34" charset="0"/>
              </a:endParaRPr>
            </a:p>
          </p:txBody>
        </p:sp>
        <p:sp>
          <p:nvSpPr>
            <p:cNvPr id="20" name="Flowchart: Process 31"/>
            <p:cNvSpPr/>
            <p:nvPr/>
          </p:nvSpPr>
          <p:spPr bwMode="auto">
            <a:xfrm>
              <a:off x="3846341" y="3386555"/>
              <a:ext cx="1371600" cy="2509586"/>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Critical</a:t>
              </a:r>
            </a:p>
            <a:p>
              <a:pPr marR="0" algn="ctr" defTabSz="914400" rtl="0" eaLnBrk="1" fontAlgn="base" latinLnBrk="0" hangingPunct="1">
                <a:lnSpc>
                  <a:spcPct val="90000"/>
                </a:lnSpc>
                <a:spcBef>
                  <a:spcPct val="20000"/>
                </a:spcBef>
                <a:spcAft>
                  <a:spcPct val="0"/>
                </a:spcAft>
                <a:buClrTx/>
                <a:buSzTx/>
                <a:buNone/>
                <a:tabLst/>
              </a:pPr>
              <a:r>
                <a:rPr lang="en-US" altLang="zh-CN" sz="1400" b="1" i="0" dirty="0" err="1" smtClean="0">
                  <a:solidFill>
                    <a:schemeClr val="bg1"/>
                  </a:solidFill>
                  <a:latin typeface="Arial" pitchFamily="34" charset="0"/>
                  <a:ea typeface="宋体" pitchFamily="2" charset="-122"/>
                  <a:cs typeface="Arial" pitchFamily="34" charset="0"/>
                </a:rPr>
                <a:t>WinAPI</a:t>
              </a:r>
              <a:endParaRPr lang="en-US" altLang="zh-CN" sz="1400" b="1" i="0" dirty="0" smtClean="0">
                <a:solidFill>
                  <a:schemeClr val="bg1"/>
                </a:solidFill>
                <a:latin typeface="Arial" pitchFamily="34" charset="0"/>
                <a:ea typeface="宋体" pitchFamily="2" charset="-122"/>
                <a:cs typeface="Arial" pitchFamily="34" charset="0"/>
              </a:endParaRPr>
            </a:p>
            <a:p>
              <a:pPr marR="0" algn="ctr" defTabSz="914400" rtl="0" eaLnBrk="1" fontAlgn="base" latinLnBrk="0" hangingPunct="1">
                <a:lnSpc>
                  <a:spcPct val="90000"/>
                </a:lnSpc>
                <a:spcBef>
                  <a:spcPct val="20000"/>
                </a:spcBef>
                <a:spcAft>
                  <a:spcPct val="0"/>
                </a:spcAft>
                <a:buClrTx/>
                <a:buSzTx/>
                <a:buNone/>
                <a:tabLst/>
              </a:pPr>
              <a:r>
                <a:rPr kumimoji="0" lang="en-US" altLang="zh-CN" sz="1400" b="1" i="0" u="none" strike="noStrike" cap="none" normalizeH="0" baseline="0" dirty="0" smtClean="0">
                  <a:ln>
                    <a:noFill/>
                  </a:ln>
                  <a:solidFill>
                    <a:schemeClr val="bg1"/>
                  </a:solidFill>
                  <a:effectLst/>
                  <a:latin typeface="Arial" pitchFamily="34" charset="0"/>
                  <a:ea typeface="宋体" pitchFamily="2" charset="-122"/>
                  <a:cs typeface="Arial" pitchFamily="34" charset="0"/>
                </a:rPr>
                <a:t>Calls</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21" name="Flowchart: Process 33"/>
            <p:cNvSpPr/>
            <p:nvPr/>
          </p:nvSpPr>
          <p:spPr bwMode="auto">
            <a:xfrm>
              <a:off x="3846341" y="6266284"/>
              <a:ext cx="1371601"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Send(</a:t>
              </a:r>
              <a:r>
                <a:rPr lang="en-US" altLang="zh-CN" sz="1400" b="1" i="0" dirty="0" err="1" smtClean="0">
                  <a:solidFill>
                    <a:schemeClr val="bg1"/>
                  </a:solidFill>
                  <a:latin typeface="Arial" pitchFamily="34" charset="0"/>
                  <a:ea typeface="宋体" pitchFamily="2" charset="-122"/>
                  <a:cs typeface="Arial" pitchFamily="34" charset="0"/>
                </a:rPr>
                <a:t>fd</a:t>
              </a:r>
              <a:r>
                <a:rPr lang="en-US" altLang="zh-CN" sz="1400" b="1" i="0" dirty="0" smtClean="0">
                  <a:solidFill>
                    <a:schemeClr val="bg1"/>
                  </a:solidFill>
                  <a:latin typeface="Arial" pitchFamily="34" charset="0"/>
                  <a:ea typeface="宋体" pitchFamily="2" charset="-122"/>
                  <a:cs typeface="Arial" pitchFamily="34" charset="0"/>
                </a:rPr>
                <a:t>, …)</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23" name="Straight Arrow Connector 37"/>
            <p:cNvCxnSpPr>
              <a:stCxn id="19" idx="2"/>
              <a:endCxn id="20" idx="0"/>
            </p:cNvCxnSpPr>
            <p:nvPr/>
          </p:nvCxnSpPr>
          <p:spPr bwMode="auto">
            <a:xfrm flipH="1">
              <a:off x="4532141" y="3064319"/>
              <a:ext cx="2486" cy="322236"/>
            </a:xfrm>
            <a:prstGeom prst="straightConnector1">
              <a:avLst/>
            </a:prstGeom>
            <a:noFill/>
            <a:ln w="25400" cap="flat" cmpd="sng" algn="ctr">
              <a:solidFill>
                <a:schemeClr val="tx1"/>
              </a:solidFill>
              <a:prstDash val="solid"/>
              <a:round/>
              <a:headEnd type="none" w="med" len="med"/>
              <a:tailEnd type="triangle"/>
            </a:ln>
            <a:effectLst/>
          </p:spPr>
        </p:cxnSp>
        <p:cxnSp>
          <p:nvCxnSpPr>
            <p:cNvPr id="24" name="Straight Arrow Connector 40"/>
            <p:cNvCxnSpPr>
              <a:stCxn id="20" idx="2"/>
              <a:endCxn id="21" idx="0"/>
            </p:cNvCxnSpPr>
            <p:nvPr/>
          </p:nvCxnSpPr>
          <p:spPr bwMode="auto">
            <a:xfrm>
              <a:off x="4532141" y="5896141"/>
              <a:ext cx="1" cy="370143"/>
            </a:xfrm>
            <a:prstGeom prst="straightConnector1">
              <a:avLst/>
            </a:prstGeom>
            <a:noFill/>
            <a:ln w="25400" cap="flat" cmpd="sng" algn="ctr">
              <a:solidFill>
                <a:schemeClr val="tx1"/>
              </a:solidFill>
              <a:prstDash val="solid"/>
              <a:round/>
              <a:headEnd type="none" w="med" len="med"/>
              <a:tailEnd type="triangle"/>
            </a:ln>
            <a:effectLst/>
          </p:spPr>
        </p:cxnSp>
      </p:grpSp>
      <p:cxnSp>
        <p:nvCxnSpPr>
          <p:cNvPr id="25" name="Straight Arrow Connector 37"/>
          <p:cNvCxnSpPr/>
          <p:nvPr/>
        </p:nvCxnSpPr>
        <p:spPr bwMode="auto">
          <a:xfrm>
            <a:off x="3505200" y="4572000"/>
            <a:ext cx="838200" cy="1588"/>
          </a:xfrm>
          <a:prstGeom prst="straightConnector1">
            <a:avLst/>
          </a:prstGeom>
          <a:noFill/>
          <a:ln w="25400" cap="flat" cmpd="sng" algn="ctr">
            <a:solidFill>
              <a:schemeClr val="tx1"/>
            </a:solidFill>
            <a:prstDash val="solid"/>
            <a:round/>
            <a:headEnd type="none" w="med" len="med"/>
            <a:tailEnd type="triangle"/>
          </a:ln>
          <a:effectLst/>
        </p:spPr>
      </p:cxnSp>
      <p:sp>
        <p:nvSpPr>
          <p:cNvPr id="41" name="TextBox 40"/>
          <p:cNvSpPr txBox="1"/>
          <p:nvPr/>
        </p:nvSpPr>
        <p:spPr>
          <a:xfrm>
            <a:off x="3505200" y="3733800"/>
            <a:ext cx="914400" cy="830997"/>
          </a:xfrm>
          <a:prstGeom prst="rect">
            <a:avLst/>
          </a:prstGeom>
          <a:noFill/>
        </p:spPr>
        <p:txBody>
          <a:bodyPr wrap="square" rtlCol="0">
            <a:spAutoFit/>
          </a:bodyPr>
          <a:lstStyle/>
          <a:p>
            <a:pPr algn="ctr"/>
            <a:r>
              <a:rPr lang="en-US" altLang="zh-CN" sz="1600" b="1" dirty="0" smtClean="0">
                <a:solidFill>
                  <a:schemeClr val="tx1"/>
                </a:solidFill>
              </a:rPr>
              <a:t>Identify critical path</a:t>
            </a:r>
            <a:endParaRPr lang="zh-CN" altLang="en-US" sz="1600" b="1" dirty="0" smtClean="0">
              <a:solidFill>
                <a:schemeClr val="tx1"/>
              </a:solidFill>
            </a:endParaRPr>
          </a:p>
        </p:txBody>
      </p:sp>
      <p:cxnSp>
        <p:nvCxnSpPr>
          <p:cNvPr id="44" name="Straight Arrow Connector 37"/>
          <p:cNvCxnSpPr/>
          <p:nvPr/>
        </p:nvCxnSpPr>
        <p:spPr bwMode="auto">
          <a:xfrm>
            <a:off x="6400800" y="4572000"/>
            <a:ext cx="838200" cy="1588"/>
          </a:xfrm>
          <a:prstGeom prst="straightConnector1">
            <a:avLst/>
          </a:prstGeom>
          <a:noFill/>
          <a:ln w="25400" cap="flat" cmpd="sng" algn="ctr">
            <a:solidFill>
              <a:schemeClr val="tx1"/>
            </a:solidFill>
            <a:prstDash val="solid"/>
            <a:round/>
            <a:headEnd type="none" w="med" len="med"/>
            <a:tailEnd type="triangle"/>
          </a:ln>
          <a:effectLst/>
        </p:spPr>
      </p:cxnSp>
      <p:sp>
        <p:nvSpPr>
          <p:cNvPr id="30" name="Rectangle 54"/>
          <p:cNvSpPr/>
          <p:nvPr/>
        </p:nvSpPr>
        <p:spPr>
          <a:xfrm>
            <a:off x="762000" y="1468160"/>
            <a:ext cx="7620000" cy="738664"/>
          </a:xfrm>
          <a:prstGeom prst="rect">
            <a:avLst/>
          </a:prstGeom>
        </p:spPr>
        <p:txBody>
          <a:bodyPr wrap="square">
            <a:spAutoFit/>
          </a:bodyPr>
          <a:lstStyle/>
          <a:p>
            <a:pPr marL="285750" indent="-285750">
              <a:buFont typeface="Wingdings" panose="05000000000000000000" pitchFamily="2" charset="2"/>
              <a:buChar char="l"/>
            </a:pPr>
            <a:r>
              <a:rPr lang="en-US" altLang="zh-CN" sz="2200" i="0" dirty="0" smtClean="0">
                <a:solidFill>
                  <a:schemeClr val="tx1"/>
                </a:solidFill>
              </a:rPr>
              <a:t>Signature-based detection:</a:t>
            </a:r>
          </a:p>
          <a:p>
            <a:pPr marL="742950" lvl="1" indent="-285750">
              <a:buFont typeface="Courier New" pitchFamily="49" charset="0"/>
              <a:buChar char="o"/>
            </a:pPr>
            <a:r>
              <a:rPr lang="en-US" altLang="zh-CN" sz="2000" i="0" dirty="0" smtClean="0">
                <a:solidFill>
                  <a:schemeClr val="tx1"/>
                </a:solidFill>
              </a:rPr>
              <a:t>We generate signature based on our trace analysis. </a:t>
            </a:r>
          </a:p>
        </p:txBody>
      </p:sp>
    </p:spTree>
    <p:custDataLst>
      <p:tags r:id="rId1"/>
    </p:custDataLst>
    <p:extLst>
      <p:ext uri="{BB962C8B-B14F-4D97-AF65-F5344CB8AC3E}">
        <p14:creationId xmlns:p14="http://schemas.microsoft.com/office/powerpoint/2010/main" val="2063120171"/>
      </p:ext>
    </p:extLst>
  </p:cSld>
  <p:clrMapOvr>
    <a:masterClrMapping/>
  </p:clrMapOvr>
  <p:transition spd="slow" advTm="1677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en-US" altLang="zh-CN" sz="3600" dirty="0" smtClean="0"/>
              <a:t>RAT Behavior Detection (cont’d)</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15</a:t>
            </a:fld>
            <a:endParaRPr lang="en-US" altLang="zh-CN" sz="1400" i="0">
              <a:solidFill>
                <a:schemeClr val="tx1"/>
              </a:solidFill>
            </a:endParaRPr>
          </a:p>
        </p:txBody>
      </p:sp>
      <p:sp>
        <p:nvSpPr>
          <p:cNvPr id="55" name="Rectangle 54"/>
          <p:cNvSpPr/>
          <p:nvPr/>
        </p:nvSpPr>
        <p:spPr>
          <a:xfrm>
            <a:off x="838200" y="1447800"/>
            <a:ext cx="7620000" cy="3816429"/>
          </a:xfrm>
          <a:prstGeom prst="rect">
            <a:avLst/>
          </a:prstGeom>
        </p:spPr>
        <p:txBody>
          <a:bodyPr wrap="square">
            <a:spAutoFit/>
          </a:bodyPr>
          <a:lstStyle/>
          <a:p>
            <a:pPr marL="285750" indent="-285750">
              <a:buFont typeface="Wingdings" panose="05000000000000000000" pitchFamily="2" charset="2"/>
              <a:buChar char="l"/>
            </a:pPr>
            <a:r>
              <a:rPr lang="en-US" altLang="zh-CN" sz="2200" i="0" dirty="0" smtClean="0">
                <a:solidFill>
                  <a:schemeClr val="tx1"/>
                </a:solidFill>
              </a:rPr>
              <a:t>Statistics-based detection:</a:t>
            </a:r>
          </a:p>
          <a:p>
            <a:pPr marL="742950" lvl="1" indent="-285750">
              <a:buFont typeface="Courier New" pitchFamily="49" charset="0"/>
              <a:buChar char="o"/>
            </a:pPr>
            <a:r>
              <a:rPr lang="en-US" altLang="zh-CN" sz="2000" i="0" dirty="0" smtClean="0">
                <a:solidFill>
                  <a:schemeClr val="tx1"/>
                </a:solidFill>
              </a:rPr>
              <a:t>Single feature/behavior cannot alone differentiate malicious RATs from enterprise RATs. </a:t>
            </a:r>
          </a:p>
          <a:p>
            <a:pPr marL="285750" indent="-285750">
              <a:buFont typeface="Wingdings" panose="05000000000000000000" pitchFamily="2" charset="2"/>
              <a:buChar char="l"/>
            </a:pPr>
            <a:endParaRPr lang="en-US" altLang="zh-CN" sz="2000" i="0" dirty="0" smtClean="0">
              <a:solidFill>
                <a:schemeClr val="tx1"/>
              </a:solidFill>
            </a:endParaRPr>
          </a:p>
          <a:p>
            <a:pPr marL="742950" lvl="1" indent="-285750">
              <a:buFont typeface="Courier New" pitchFamily="49" charset="0"/>
              <a:buChar char="o"/>
            </a:pPr>
            <a:r>
              <a:rPr lang="en-US" altLang="zh-CN" sz="2000" i="0" dirty="0" smtClean="0">
                <a:solidFill>
                  <a:schemeClr val="tx1"/>
                </a:solidFill>
              </a:rPr>
              <a:t>However, they typically differ in terms of characteristics of API calls such as the frequency and the time interval between API calls.</a:t>
            </a:r>
          </a:p>
          <a:p>
            <a:pPr marL="742950" lvl="1" indent="-285750">
              <a:buFont typeface="Courier New" pitchFamily="49" charset="0"/>
              <a:buChar char="o"/>
            </a:pPr>
            <a:endParaRPr lang="en-US" altLang="zh-CN" sz="2000" i="0" dirty="0" smtClean="0">
              <a:solidFill>
                <a:schemeClr val="tx1"/>
              </a:solidFill>
            </a:endParaRPr>
          </a:p>
          <a:p>
            <a:pPr marL="742950" lvl="1" indent="-285750">
              <a:buFont typeface="Courier New" pitchFamily="49" charset="0"/>
              <a:buChar char="o"/>
            </a:pPr>
            <a:r>
              <a:rPr lang="en-US" altLang="zh-CN" sz="2000" i="0" dirty="0" smtClean="0">
                <a:solidFill>
                  <a:schemeClr val="tx1"/>
                </a:solidFill>
              </a:rPr>
              <a:t>With traces of API calls collected from real-world malicious RATs, enterprise RATs, and other legitimate programs, we develop statistics-based detection.</a:t>
            </a:r>
          </a:p>
          <a:p>
            <a:pPr marL="742950" lvl="1" indent="-285750">
              <a:buFont typeface="Courier New" pitchFamily="49" charset="0"/>
              <a:buChar char="o"/>
            </a:pPr>
            <a:endParaRPr lang="en-US" altLang="zh-CN" sz="2000" i="0" dirty="0" smtClean="0">
              <a:solidFill>
                <a:schemeClr val="tx1"/>
              </a:solidFill>
            </a:endParaRPr>
          </a:p>
        </p:txBody>
      </p:sp>
    </p:spTree>
    <p:custDataLst>
      <p:tags r:id="rId1"/>
    </p:custDataLst>
    <p:extLst>
      <p:ext uri="{BB962C8B-B14F-4D97-AF65-F5344CB8AC3E}">
        <p14:creationId xmlns:p14="http://schemas.microsoft.com/office/powerpoint/2010/main" val="2063120171"/>
      </p:ext>
    </p:extLst>
  </p:cSld>
  <p:clrMapOvr>
    <a:masterClrMapping/>
  </p:clrMapOvr>
  <p:transition spd="slow" advTm="1677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609600" y="0"/>
            <a:ext cx="8229600" cy="1143000"/>
          </a:xfrm>
        </p:spPr>
        <p:txBody>
          <a:bodyPr/>
          <a:lstStyle/>
          <a:p>
            <a:pPr>
              <a:lnSpc>
                <a:spcPct val="90000"/>
              </a:lnSpc>
            </a:pPr>
            <a:r>
              <a:rPr lang="en-US" altLang="zh-CN" sz="3600" dirty="0" smtClean="0"/>
              <a:t>Conclusion</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16</a:t>
            </a:fld>
            <a:endParaRPr lang="en-US" altLang="zh-CN" sz="1400" i="0">
              <a:solidFill>
                <a:schemeClr val="tx1"/>
              </a:solidFill>
            </a:endParaRPr>
          </a:p>
        </p:txBody>
      </p:sp>
      <p:sp>
        <p:nvSpPr>
          <p:cNvPr id="2" name="Rectangle 1"/>
          <p:cNvSpPr/>
          <p:nvPr/>
        </p:nvSpPr>
        <p:spPr>
          <a:xfrm>
            <a:off x="1219200" y="1493510"/>
            <a:ext cx="6934200" cy="2739211"/>
          </a:xfrm>
          <a:prstGeom prst="rect">
            <a:avLst/>
          </a:prstGeom>
          <a:noFill/>
        </p:spPr>
        <p:txBody>
          <a:bodyPr wrap="square" rtlCol="0">
            <a:spAutoFit/>
          </a:bodyPr>
          <a:lstStyle/>
          <a:p>
            <a:pPr marL="285750" lvl="1" indent="-285750">
              <a:buFont typeface="Wingdings" panose="05000000000000000000" pitchFamily="2" charset="2"/>
              <a:buChar char="l"/>
            </a:pPr>
            <a:r>
              <a:rPr lang="en-US" altLang="zh-CN" sz="2200" i="0" dirty="0" smtClean="0">
                <a:solidFill>
                  <a:schemeClr val="tx1"/>
                </a:solidFill>
              </a:rPr>
              <a:t>We identify that malicious RATs are used in most APT attacks on Windows systems.</a:t>
            </a:r>
          </a:p>
          <a:p>
            <a:pPr marL="285750" lvl="1" indent="-285750">
              <a:buFont typeface="Wingdings" panose="05000000000000000000" pitchFamily="2" charset="2"/>
              <a:buChar char="l"/>
            </a:pPr>
            <a:endParaRPr lang="en-US" altLang="zh-CN" sz="2200" i="0" dirty="0" smtClean="0">
              <a:solidFill>
                <a:schemeClr val="tx1"/>
              </a:solidFill>
            </a:endParaRPr>
          </a:p>
          <a:p>
            <a:pPr marL="285750" lvl="1" indent="-285750">
              <a:buFont typeface="Wingdings" panose="05000000000000000000" pitchFamily="2" charset="2"/>
              <a:buChar char="l"/>
            </a:pPr>
            <a:endParaRPr lang="en-US" altLang="zh-CN" sz="2200" i="0" dirty="0" smtClean="0">
              <a:solidFill>
                <a:schemeClr val="tx1"/>
              </a:solidFill>
            </a:endParaRPr>
          </a:p>
          <a:p>
            <a:pPr marL="285750" lvl="1" indent="-285750">
              <a:buFont typeface="Wingdings" panose="05000000000000000000" pitchFamily="2" charset="2"/>
              <a:buChar char="l"/>
            </a:pPr>
            <a:r>
              <a:rPr lang="en-US" altLang="zh-CN" sz="2200" i="0" dirty="0" smtClean="0">
                <a:solidFill>
                  <a:schemeClr val="tx1"/>
                </a:solidFill>
              </a:rPr>
              <a:t>We propose signature-based and statistics-based method to detect malicious RATs for APT detection for provenance graph analytics.</a:t>
            </a:r>
          </a:p>
          <a:p>
            <a:pPr marL="742950" lvl="1" indent="-285750">
              <a:buFont typeface="Wingdings" panose="05000000000000000000" pitchFamily="2" charset="2"/>
              <a:buChar char="l"/>
            </a:pPr>
            <a:endParaRPr lang="en-US" altLang="zh-CN" sz="1800" i="0" dirty="0" smtClean="0">
              <a:solidFill>
                <a:schemeClr val="tx1"/>
              </a:solidFill>
            </a:endParaRP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17</a:t>
            </a:fld>
            <a:endParaRPr lang="en-US" altLang="zh-CN" sz="1400" i="0">
              <a:solidFill>
                <a:schemeClr val="tx1"/>
              </a:solidFill>
            </a:endParaRPr>
          </a:p>
        </p:txBody>
      </p:sp>
      <p:sp>
        <p:nvSpPr>
          <p:cNvPr id="2" name="Rectangle 1"/>
          <p:cNvSpPr/>
          <p:nvPr/>
        </p:nvSpPr>
        <p:spPr>
          <a:xfrm>
            <a:off x="3429000" y="2017693"/>
            <a:ext cx="2362200" cy="1200329"/>
          </a:xfrm>
          <a:prstGeom prst="rect">
            <a:avLst/>
          </a:prstGeom>
          <a:noFill/>
        </p:spPr>
        <p:txBody>
          <a:bodyPr wrap="square" rtlCol="0">
            <a:spAutoFit/>
          </a:bodyPr>
          <a:lstStyle/>
          <a:p>
            <a:pPr marL="285750" indent="-285750"/>
            <a:r>
              <a:rPr lang="en-US" altLang="zh-CN" sz="3600" i="0" dirty="0" smtClean="0">
                <a:solidFill>
                  <a:schemeClr val="tx1"/>
                </a:solidFill>
              </a:rPr>
              <a:t>Thanks! </a:t>
            </a:r>
          </a:p>
          <a:p>
            <a:pPr marL="742950" lvl="1" indent="-285750">
              <a:buFont typeface="Wingdings" panose="05000000000000000000" pitchFamily="2" charset="2"/>
              <a:buChar char="l"/>
            </a:pPr>
            <a:endParaRPr lang="en-US" altLang="zh-CN" sz="3600" i="0" dirty="0" smtClean="0">
              <a:solidFill>
                <a:schemeClr val="tx1"/>
              </a:solidFill>
            </a:endParaRPr>
          </a:p>
        </p:txBody>
      </p:sp>
      <p:sp>
        <p:nvSpPr>
          <p:cNvPr id="5" name="Rectangle 1"/>
          <p:cNvSpPr/>
          <p:nvPr/>
        </p:nvSpPr>
        <p:spPr>
          <a:xfrm>
            <a:off x="3200400" y="3846493"/>
            <a:ext cx="3429000" cy="1200329"/>
          </a:xfrm>
          <a:prstGeom prst="rect">
            <a:avLst/>
          </a:prstGeom>
          <a:noFill/>
        </p:spPr>
        <p:txBody>
          <a:bodyPr wrap="square" rtlCol="0">
            <a:spAutoFit/>
          </a:bodyPr>
          <a:lstStyle/>
          <a:p>
            <a:pPr marL="285750" indent="-285750"/>
            <a:r>
              <a:rPr lang="en-US" altLang="zh-CN" sz="3600" dirty="0" smtClean="0">
                <a:solidFill>
                  <a:schemeClr val="tx1"/>
                </a:solidFill>
              </a:rPr>
              <a:t>Questions? </a:t>
            </a:r>
          </a:p>
          <a:p>
            <a:pPr marL="742950" lvl="1" indent="-285750">
              <a:buFont typeface="Wingdings" panose="05000000000000000000" pitchFamily="2" charset="2"/>
              <a:buChar char="l"/>
            </a:pPr>
            <a:endParaRPr lang="en-US" altLang="zh-CN" sz="3600" dirty="0" smtClean="0">
              <a:solidFill>
                <a:schemeClr val="tx1"/>
              </a:solidFill>
            </a:endParaRP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18</a:t>
            </a:fld>
            <a:endParaRPr lang="en-US" altLang="zh-CN" sz="1400" i="0">
              <a:solidFill>
                <a:schemeClr val="tx1"/>
              </a:solidFill>
            </a:endParaRPr>
          </a:p>
        </p:txBody>
      </p:sp>
      <p:sp>
        <p:nvSpPr>
          <p:cNvPr id="3" name="Rectangle 2"/>
          <p:cNvSpPr/>
          <p:nvPr/>
        </p:nvSpPr>
        <p:spPr>
          <a:xfrm>
            <a:off x="1201722" y="1938519"/>
            <a:ext cx="4475905"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WSARecv</a:t>
            </a:r>
            <a:r>
              <a:rPr lang="en-US" altLang="zh-CN" sz="2000" i="0" dirty="0" smtClean="0">
                <a:solidFill>
                  <a:srgbClr val="880000"/>
                </a:solidFill>
                <a:latin typeface="Times New Roman" panose="02020603050405020304" pitchFamily="18" charset="0"/>
              </a:rPr>
              <a:t>(</a:t>
            </a:r>
            <a:r>
              <a:rPr lang="en-US" altLang="zh-CN" sz="2000" i="0" dirty="0" smtClean="0">
                <a:solidFill>
                  <a:srgbClr val="3399FF"/>
                </a:solidFill>
              </a:rPr>
              <a:t>0x00000000000048BC, …</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6" name="TextBox 5"/>
          <p:cNvSpPr txBox="1"/>
          <p:nvPr/>
        </p:nvSpPr>
        <p:spPr>
          <a:xfrm>
            <a:off x="1219200" y="1143000"/>
            <a:ext cx="6934200" cy="461665"/>
          </a:xfrm>
          <a:prstGeom prst="rect">
            <a:avLst/>
          </a:prstGeom>
          <a:noFill/>
        </p:spPr>
        <p:txBody>
          <a:bodyPr wrap="square" rtlCol="0">
            <a:spAutoFit/>
          </a:bodyPr>
          <a:lstStyle/>
          <a:p>
            <a:pPr>
              <a:buNone/>
            </a:pPr>
            <a:r>
              <a:rPr lang="en-US" altLang="zh-CN" sz="2400" b="1" dirty="0" err="1" smtClean="0">
                <a:solidFill>
                  <a:schemeClr val="tx1"/>
                </a:solidFill>
              </a:rPr>
              <a:t>DarkComet</a:t>
            </a:r>
            <a:endParaRPr lang="zh-CN" altLang="en-US" sz="2400" b="1" dirty="0" smtClean="0">
              <a:solidFill>
                <a:schemeClr val="tx1"/>
              </a:solidFill>
            </a:endParaRPr>
          </a:p>
        </p:txBody>
      </p:sp>
      <p:sp>
        <p:nvSpPr>
          <p:cNvPr id="4" name="Rectangle 3"/>
          <p:cNvSpPr/>
          <p:nvPr/>
        </p:nvSpPr>
        <p:spPr>
          <a:xfrm>
            <a:off x="1219200" y="2630786"/>
            <a:ext cx="2815194"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GlobalMemoryStatus</a:t>
            </a:r>
            <a:r>
              <a:rPr lang="en-US" altLang="zh-CN" sz="2000" i="0" dirty="0" smtClean="0">
                <a:solidFill>
                  <a:srgbClr val="880000"/>
                </a:solidFill>
                <a:latin typeface="Times New Roman" panose="02020603050405020304" pitchFamily="18" charset="0"/>
              </a:rPr>
              <a:t>(…)</a:t>
            </a:r>
            <a:endParaRPr lang="zh-CN" altLang="en-US" sz="2000" dirty="0"/>
          </a:p>
        </p:txBody>
      </p:sp>
      <p:sp>
        <p:nvSpPr>
          <p:cNvPr id="7" name="Rectangle 6"/>
          <p:cNvSpPr/>
          <p:nvPr/>
        </p:nvSpPr>
        <p:spPr>
          <a:xfrm>
            <a:off x="1201723" y="3963172"/>
            <a:ext cx="3996607"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NtQuerySystemInformation</a:t>
            </a:r>
            <a:r>
              <a:rPr lang="en-US" altLang="zh-CN" sz="2000" i="0" dirty="0" smtClean="0">
                <a:solidFill>
                  <a:srgbClr val="880000"/>
                </a:solidFill>
                <a:latin typeface="Times New Roman" panose="02020603050405020304" pitchFamily="18" charset="0"/>
              </a:rPr>
              <a:t>(0x3, …)</a:t>
            </a:r>
            <a:endParaRPr lang="zh-CN" altLang="en-US" sz="2000" dirty="0"/>
          </a:p>
        </p:txBody>
      </p:sp>
      <p:sp>
        <p:nvSpPr>
          <p:cNvPr id="10" name="Rectangle 9"/>
          <p:cNvSpPr/>
          <p:nvPr/>
        </p:nvSpPr>
        <p:spPr>
          <a:xfrm>
            <a:off x="1201723" y="4734030"/>
            <a:ext cx="3996607"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NtQuerySystemInformation</a:t>
            </a:r>
            <a:r>
              <a:rPr lang="en-US" altLang="zh-CN" sz="2000" i="0" dirty="0" smtClean="0">
                <a:solidFill>
                  <a:srgbClr val="880000"/>
                </a:solidFill>
                <a:latin typeface="Times New Roman" panose="02020603050405020304" pitchFamily="18" charset="0"/>
              </a:rPr>
              <a:t>(0x2, …)</a:t>
            </a:r>
            <a:endParaRPr lang="zh-CN" altLang="en-US" sz="2000" dirty="0"/>
          </a:p>
        </p:txBody>
      </p:sp>
      <p:sp>
        <p:nvSpPr>
          <p:cNvPr id="11" name="Rectangle 10"/>
          <p:cNvSpPr/>
          <p:nvPr/>
        </p:nvSpPr>
        <p:spPr>
          <a:xfrm>
            <a:off x="1201723" y="5486400"/>
            <a:ext cx="3890809" cy="400110"/>
          </a:xfrm>
          <a:prstGeom prst="rect">
            <a:avLst/>
          </a:prstGeom>
        </p:spPr>
        <p:txBody>
          <a:bodyPr wrap="none">
            <a:spAutoFit/>
          </a:bodyPr>
          <a:lstStyle/>
          <a:p>
            <a:r>
              <a:rPr lang="en-US" altLang="zh-CN" sz="2000" i="0" dirty="0" smtClean="0">
                <a:solidFill>
                  <a:srgbClr val="880000"/>
                </a:solidFill>
                <a:latin typeface="Times New Roman" panose="02020603050405020304" pitchFamily="18" charset="0"/>
              </a:rPr>
              <a:t>Send(</a:t>
            </a:r>
            <a:r>
              <a:rPr lang="en-US" altLang="zh-CN" sz="2000" i="0" dirty="0" smtClean="0">
                <a:solidFill>
                  <a:srgbClr val="3399FF"/>
                </a:solidFill>
              </a:rPr>
              <a:t>0x00000000000048BC, …</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12" name="Rectangle 11"/>
          <p:cNvSpPr/>
          <p:nvPr/>
        </p:nvSpPr>
        <p:spPr>
          <a:xfrm>
            <a:off x="1219200" y="3279258"/>
            <a:ext cx="3996607"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NtQuerySystemInformation</a:t>
            </a:r>
            <a:r>
              <a:rPr lang="en-US" altLang="zh-CN" sz="2000" i="0" dirty="0" smtClean="0">
                <a:solidFill>
                  <a:srgbClr val="880000"/>
                </a:solidFill>
                <a:latin typeface="Times New Roman" panose="02020603050405020304" pitchFamily="18" charset="0"/>
              </a:rPr>
              <a:t>(0x0, …)</a:t>
            </a:r>
            <a:endParaRPr lang="zh-CN" altLang="en-US" sz="2000" dirty="0"/>
          </a:p>
        </p:txBody>
      </p:sp>
      <p:sp>
        <p:nvSpPr>
          <p:cNvPr id="9" name="Down Arrow 8"/>
          <p:cNvSpPr/>
          <p:nvPr/>
        </p:nvSpPr>
        <p:spPr bwMode="auto">
          <a:xfrm>
            <a:off x="668322" y="2002540"/>
            <a:ext cx="533400" cy="3883970"/>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5" name="TextBox 14"/>
          <p:cNvSpPr txBox="1"/>
          <p:nvPr/>
        </p:nvSpPr>
        <p:spPr>
          <a:xfrm>
            <a:off x="1866900" y="6054008"/>
            <a:ext cx="5410200" cy="338554"/>
          </a:xfrm>
          <a:prstGeom prst="rect">
            <a:avLst/>
          </a:prstGeom>
          <a:noFill/>
        </p:spPr>
        <p:txBody>
          <a:bodyPr wrap="square" rtlCol="0">
            <a:spAutoFit/>
          </a:bodyPr>
          <a:lstStyle/>
          <a:p>
            <a:r>
              <a:rPr lang="en-US" altLang="zh-CN" sz="1600" b="1" dirty="0" err="1">
                <a:solidFill>
                  <a:schemeClr val="tx1"/>
                </a:solidFill>
              </a:rPr>
              <a:t>WinAPI</a:t>
            </a:r>
            <a:r>
              <a:rPr lang="en-US" altLang="zh-CN" sz="1600" b="1" dirty="0">
                <a:solidFill>
                  <a:schemeClr val="tx1"/>
                </a:solidFill>
              </a:rPr>
              <a:t> t</a:t>
            </a:r>
            <a:r>
              <a:rPr lang="en-US" altLang="zh-CN" sz="1600" b="1" dirty="0" smtClean="0">
                <a:solidFill>
                  <a:schemeClr val="tx1"/>
                </a:solidFill>
              </a:rPr>
              <a:t>racing: Attacking flow of </a:t>
            </a:r>
            <a:r>
              <a:rPr lang="en-US" altLang="zh-CN" sz="1600" b="1" dirty="0" err="1" smtClean="0">
                <a:solidFill>
                  <a:schemeClr val="tx1"/>
                </a:solidFill>
              </a:rPr>
              <a:t>DarkComet</a:t>
            </a:r>
            <a:r>
              <a:rPr lang="en-US" altLang="zh-CN" sz="1600" b="1" dirty="0" smtClean="0">
                <a:solidFill>
                  <a:schemeClr val="tx1"/>
                </a:solidFill>
              </a:rPr>
              <a:t> (RAT) </a:t>
            </a:r>
            <a:endParaRPr lang="zh-CN" altLang="en-US" sz="1600" b="1" dirty="0" smtClean="0">
              <a:solidFill>
                <a:schemeClr val="tx1"/>
              </a:solidFill>
            </a:endParaRPr>
          </a:p>
        </p:txBody>
      </p:sp>
      <p:sp>
        <p:nvSpPr>
          <p:cNvPr id="16" name="TextBox 15"/>
          <p:cNvSpPr txBox="1"/>
          <p:nvPr/>
        </p:nvSpPr>
        <p:spPr>
          <a:xfrm>
            <a:off x="5734050" y="1916668"/>
            <a:ext cx="3086100" cy="707886"/>
          </a:xfrm>
          <a:prstGeom prst="rect">
            <a:avLst/>
          </a:prstGeom>
          <a:noFill/>
        </p:spPr>
        <p:txBody>
          <a:bodyPr wrap="square" rtlCol="0">
            <a:spAutoFit/>
          </a:bodyPr>
          <a:lstStyle/>
          <a:p>
            <a:pPr>
              <a:lnSpc>
                <a:spcPct val="125000"/>
              </a:lnSpc>
            </a:pPr>
            <a:r>
              <a:rPr lang="en-US" altLang="zh-CN" sz="1600" i="0" dirty="0" smtClean="0">
                <a:solidFill>
                  <a:schemeClr val="tx1"/>
                </a:solidFill>
              </a:rPr>
              <a:t>// Get Instruction from C&amp;C server (attacker).  </a:t>
            </a:r>
          </a:p>
        </p:txBody>
      </p:sp>
      <p:sp>
        <p:nvSpPr>
          <p:cNvPr id="17" name="TextBox 16"/>
          <p:cNvSpPr txBox="1"/>
          <p:nvPr/>
        </p:nvSpPr>
        <p:spPr>
          <a:xfrm>
            <a:off x="3886200" y="2646746"/>
            <a:ext cx="3086100" cy="400110"/>
          </a:xfrm>
          <a:prstGeom prst="rect">
            <a:avLst/>
          </a:prstGeom>
          <a:noFill/>
        </p:spPr>
        <p:txBody>
          <a:bodyPr wrap="square" rtlCol="0">
            <a:spAutoFit/>
          </a:bodyPr>
          <a:lstStyle/>
          <a:p>
            <a:pPr>
              <a:lnSpc>
                <a:spcPct val="125000"/>
              </a:lnSpc>
            </a:pPr>
            <a:r>
              <a:rPr lang="en-US" altLang="zh-CN" sz="1600" i="0" dirty="0" smtClean="0">
                <a:solidFill>
                  <a:schemeClr val="tx1"/>
                </a:solidFill>
              </a:rPr>
              <a:t>// Get global memory status.</a:t>
            </a:r>
          </a:p>
        </p:txBody>
      </p:sp>
      <p:sp>
        <p:nvSpPr>
          <p:cNvPr id="18" name="TextBox 17"/>
          <p:cNvSpPr txBox="1"/>
          <p:nvPr/>
        </p:nvSpPr>
        <p:spPr>
          <a:xfrm>
            <a:off x="5092532" y="3279258"/>
            <a:ext cx="3086100" cy="1323439"/>
          </a:xfrm>
          <a:prstGeom prst="rect">
            <a:avLst/>
          </a:prstGeom>
          <a:noFill/>
        </p:spPr>
        <p:txBody>
          <a:bodyPr wrap="square" rtlCol="0">
            <a:spAutoFit/>
          </a:bodyPr>
          <a:lstStyle/>
          <a:p>
            <a:pPr>
              <a:lnSpc>
                <a:spcPct val="125000"/>
              </a:lnSpc>
            </a:pPr>
            <a:r>
              <a:rPr lang="en-US" altLang="zh-CN" sz="1600" i="0" dirty="0" smtClean="0">
                <a:solidFill>
                  <a:schemeClr val="tx1"/>
                </a:solidFill>
              </a:rPr>
              <a:t>// Get detailed system   information by classes, the 1</a:t>
            </a:r>
            <a:r>
              <a:rPr lang="en-US" altLang="zh-CN" sz="1600" i="0" baseline="30000" dirty="0" smtClean="0">
                <a:solidFill>
                  <a:schemeClr val="tx1"/>
                </a:solidFill>
              </a:rPr>
              <a:t>st</a:t>
            </a:r>
            <a:r>
              <a:rPr lang="en-US" altLang="zh-CN" sz="1600" i="0" dirty="0" smtClean="0">
                <a:solidFill>
                  <a:schemeClr val="tx1"/>
                </a:solidFill>
              </a:rPr>
              <a:t> parameter indicate a unique “class” of system information</a:t>
            </a:r>
          </a:p>
        </p:txBody>
      </p:sp>
      <p:sp>
        <p:nvSpPr>
          <p:cNvPr id="19" name="TextBox 18"/>
          <p:cNvSpPr txBox="1"/>
          <p:nvPr/>
        </p:nvSpPr>
        <p:spPr>
          <a:xfrm>
            <a:off x="5092532" y="5460650"/>
            <a:ext cx="3365668" cy="707886"/>
          </a:xfrm>
          <a:prstGeom prst="rect">
            <a:avLst/>
          </a:prstGeom>
          <a:noFill/>
        </p:spPr>
        <p:txBody>
          <a:bodyPr wrap="square" rtlCol="0">
            <a:spAutoFit/>
          </a:bodyPr>
          <a:lstStyle/>
          <a:p>
            <a:pPr>
              <a:lnSpc>
                <a:spcPct val="125000"/>
              </a:lnSpc>
            </a:pPr>
            <a:r>
              <a:rPr lang="en-US" altLang="zh-CN" sz="1600" i="0" dirty="0" smtClean="0">
                <a:solidFill>
                  <a:schemeClr val="tx1"/>
                </a:solidFill>
              </a:rPr>
              <a:t>// send all the collected information back to the attacker</a:t>
            </a:r>
          </a:p>
        </p:txBody>
      </p:sp>
      <p:cxnSp>
        <p:nvCxnSpPr>
          <p:cNvPr id="14" name="Straight Arrow Connector 13"/>
          <p:cNvCxnSpPr/>
          <p:nvPr/>
        </p:nvCxnSpPr>
        <p:spPr bwMode="auto">
          <a:xfrm>
            <a:off x="4724400" y="2286000"/>
            <a:ext cx="1447800" cy="2590800"/>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22" name="Straight Arrow Connector 21"/>
          <p:cNvCxnSpPr/>
          <p:nvPr/>
        </p:nvCxnSpPr>
        <p:spPr bwMode="auto">
          <a:xfrm flipV="1">
            <a:off x="4648200" y="5008133"/>
            <a:ext cx="1524000" cy="446524"/>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27" name="TextBox 26"/>
          <p:cNvSpPr txBox="1"/>
          <p:nvPr/>
        </p:nvSpPr>
        <p:spPr>
          <a:xfrm>
            <a:off x="6172200" y="4622447"/>
            <a:ext cx="3086100" cy="707886"/>
          </a:xfrm>
          <a:prstGeom prst="rect">
            <a:avLst/>
          </a:prstGeom>
          <a:noFill/>
        </p:spPr>
        <p:txBody>
          <a:bodyPr wrap="square" rtlCol="0">
            <a:spAutoFit/>
          </a:bodyPr>
          <a:lstStyle/>
          <a:p>
            <a:pPr>
              <a:lnSpc>
                <a:spcPct val="125000"/>
              </a:lnSpc>
            </a:pPr>
            <a:r>
              <a:rPr lang="en-US" altLang="zh-CN" sz="1600" b="1" i="0" dirty="0" smtClean="0">
                <a:solidFill>
                  <a:srgbClr val="FF0000"/>
                </a:solidFill>
              </a:rPr>
              <a:t>Share the same socket descriptor</a:t>
            </a:r>
          </a:p>
        </p:txBody>
      </p:sp>
      <p:sp>
        <p:nvSpPr>
          <p:cNvPr id="20" name="Title 1"/>
          <p:cNvSpPr txBox="1">
            <a:spLocks/>
          </p:cNvSpPr>
          <p:nvPr/>
        </p:nvSpPr>
        <p:spPr bwMode="auto">
          <a:xfrm>
            <a:off x="6858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US" altLang="zh-CN" sz="3600" i="0" kern="0" dirty="0" smtClean="0">
                <a:solidFill>
                  <a:schemeClr val="tx2"/>
                </a:solidFill>
                <a:latin typeface="+mj-lt"/>
                <a:ea typeface="+mj-ea"/>
                <a:cs typeface="+mj-cs"/>
              </a:rPr>
              <a:t>Trace analysis</a:t>
            </a:r>
            <a:r>
              <a:rPr kumimoji="0" lang="en-US" altLang="zh-CN" sz="3600" b="0" i="0" u="none" strike="noStrike" kern="0" cap="none" spc="0" normalizeH="0" baseline="0" noProof="0" dirty="0" smtClean="0">
                <a:ln>
                  <a:noFill/>
                </a:ln>
                <a:solidFill>
                  <a:schemeClr val="tx2"/>
                </a:solidFill>
                <a:effectLst/>
                <a:uLnTx/>
                <a:uFillTx/>
                <a:latin typeface="+mj-lt"/>
                <a:ea typeface="+mj-ea"/>
                <a:cs typeface="+mj-cs"/>
              </a:rPr>
              <a:t>: Get OS Information</a:t>
            </a:r>
            <a:endParaRPr kumimoji="0" lang="en-US" altLang="zh-CN" sz="3600" b="0" i="0" u="none" strike="noStrike" kern="0" cap="none" spc="0" normalizeH="0" baseline="0" noProof="0" dirty="0">
              <a:ln>
                <a:noFill/>
              </a:ln>
              <a:solidFill>
                <a:schemeClr val="tx2"/>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2621615595"/>
      </p:ext>
    </p:extLst>
  </p:cSld>
  <p:clrMapOvr>
    <a:masterClrMapping/>
  </p:clrMapOvr>
  <p:transition spd="slow" advTm="16776"/>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19</a:t>
            </a:fld>
            <a:endParaRPr lang="en-US" altLang="zh-CN" sz="1400" i="0">
              <a:solidFill>
                <a:schemeClr val="tx1"/>
              </a:solidFill>
            </a:endParaRPr>
          </a:p>
        </p:txBody>
      </p:sp>
      <p:sp>
        <p:nvSpPr>
          <p:cNvPr id="20" name="Rectangle 19"/>
          <p:cNvSpPr/>
          <p:nvPr/>
        </p:nvSpPr>
        <p:spPr>
          <a:xfrm>
            <a:off x="1201722" y="1938519"/>
            <a:ext cx="4475905"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WSARecv</a:t>
            </a:r>
            <a:r>
              <a:rPr lang="en-US" altLang="zh-CN" sz="2000" i="0" dirty="0" smtClean="0">
                <a:solidFill>
                  <a:srgbClr val="880000"/>
                </a:solidFill>
                <a:latin typeface="Times New Roman" panose="02020603050405020304" pitchFamily="18" charset="0"/>
              </a:rPr>
              <a:t>(</a:t>
            </a:r>
            <a:r>
              <a:rPr lang="en-US" altLang="zh-CN" sz="2000" i="0" dirty="0" smtClean="0">
                <a:solidFill>
                  <a:srgbClr val="3399FF"/>
                </a:solidFill>
              </a:rPr>
              <a:t>0x00000000000048BC, …</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23" name="Rectangle 22"/>
          <p:cNvSpPr/>
          <p:nvPr/>
        </p:nvSpPr>
        <p:spPr>
          <a:xfrm>
            <a:off x="1219200" y="2630786"/>
            <a:ext cx="2815194"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GlobalMemoryStatus</a:t>
            </a:r>
            <a:r>
              <a:rPr lang="en-US" altLang="zh-CN" sz="2000" i="0" dirty="0" smtClean="0">
                <a:solidFill>
                  <a:srgbClr val="880000"/>
                </a:solidFill>
                <a:latin typeface="Times New Roman" panose="02020603050405020304" pitchFamily="18" charset="0"/>
              </a:rPr>
              <a:t>(…)</a:t>
            </a:r>
            <a:endParaRPr lang="zh-CN" altLang="en-US" sz="2000" dirty="0"/>
          </a:p>
        </p:txBody>
      </p:sp>
      <p:sp>
        <p:nvSpPr>
          <p:cNvPr id="24" name="Rectangle 23"/>
          <p:cNvSpPr/>
          <p:nvPr/>
        </p:nvSpPr>
        <p:spPr>
          <a:xfrm>
            <a:off x="1201723" y="3963172"/>
            <a:ext cx="3996607"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NtQuerySystemInformation</a:t>
            </a:r>
            <a:r>
              <a:rPr lang="en-US" altLang="zh-CN" sz="2000" i="0" dirty="0" smtClean="0">
                <a:solidFill>
                  <a:srgbClr val="880000"/>
                </a:solidFill>
                <a:latin typeface="Times New Roman" panose="02020603050405020304" pitchFamily="18" charset="0"/>
              </a:rPr>
              <a:t>(0x3, …)</a:t>
            </a:r>
            <a:endParaRPr lang="zh-CN" altLang="en-US" sz="2000" dirty="0"/>
          </a:p>
        </p:txBody>
      </p:sp>
      <p:sp>
        <p:nvSpPr>
          <p:cNvPr id="25" name="Rectangle 24"/>
          <p:cNvSpPr/>
          <p:nvPr/>
        </p:nvSpPr>
        <p:spPr>
          <a:xfrm>
            <a:off x="1201723" y="4734030"/>
            <a:ext cx="3996607"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NtQuerySystemInformation</a:t>
            </a:r>
            <a:r>
              <a:rPr lang="en-US" altLang="zh-CN" sz="2000" i="0" dirty="0" smtClean="0">
                <a:solidFill>
                  <a:srgbClr val="880000"/>
                </a:solidFill>
                <a:latin typeface="Times New Roman" panose="02020603050405020304" pitchFamily="18" charset="0"/>
              </a:rPr>
              <a:t>(0x2, …)</a:t>
            </a:r>
            <a:endParaRPr lang="zh-CN" altLang="en-US" sz="2000" dirty="0"/>
          </a:p>
        </p:txBody>
      </p:sp>
      <p:sp>
        <p:nvSpPr>
          <p:cNvPr id="26" name="Rectangle 25"/>
          <p:cNvSpPr/>
          <p:nvPr/>
        </p:nvSpPr>
        <p:spPr>
          <a:xfrm>
            <a:off x="1201723" y="5486400"/>
            <a:ext cx="3890809" cy="400110"/>
          </a:xfrm>
          <a:prstGeom prst="rect">
            <a:avLst/>
          </a:prstGeom>
        </p:spPr>
        <p:txBody>
          <a:bodyPr wrap="none">
            <a:spAutoFit/>
          </a:bodyPr>
          <a:lstStyle/>
          <a:p>
            <a:r>
              <a:rPr lang="en-US" altLang="zh-CN" sz="2000" i="0" dirty="0" smtClean="0">
                <a:solidFill>
                  <a:srgbClr val="880000"/>
                </a:solidFill>
                <a:latin typeface="Times New Roman" panose="02020603050405020304" pitchFamily="18" charset="0"/>
              </a:rPr>
              <a:t>Send(</a:t>
            </a:r>
            <a:r>
              <a:rPr lang="en-US" altLang="zh-CN" sz="2000" i="0" dirty="0" smtClean="0">
                <a:solidFill>
                  <a:srgbClr val="3399FF"/>
                </a:solidFill>
              </a:rPr>
              <a:t>0x00000000000048BC, …</a:t>
            </a:r>
            <a:r>
              <a:rPr lang="en-US" altLang="zh-CN" sz="2000" i="0" dirty="0" smtClean="0">
                <a:solidFill>
                  <a:srgbClr val="880000"/>
                </a:solidFill>
                <a:latin typeface="Times New Roman" panose="02020603050405020304" pitchFamily="18" charset="0"/>
              </a:rPr>
              <a:t>)</a:t>
            </a:r>
            <a:endParaRPr lang="zh-CN" altLang="en-US" sz="2000" i="0" dirty="0">
              <a:solidFill>
                <a:srgbClr val="880000"/>
              </a:solidFill>
              <a:latin typeface="Times New Roman" panose="02020603050405020304" pitchFamily="18" charset="0"/>
            </a:endParaRPr>
          </a:p>
        </p:txBody>
      </p:sp>
      <p:sp>
        <p:nvSpPr>
          <p:cNvPr id="28" name="Rectangle 27"/>
          <p:cNvSpPr/>
          <p:nvPr/>
        </p:nvSpPr>
        <p:spPr>
          <a:xfrm>
            <a:off x="1219200" y="3279258"/>
            <a:ext cx="3996607" cy="400110"/>
          </a:xfrm>
          <a:prstGeom prst="rect">
            <a:avLst/>
          </a:prstGeom>
        </p:spPr>
        <p:txBody>
          <a:bodyPr wrap="none">
            <a:spAutoFit/>
          </a:bodyPr>
          <a:lstStyle/>
          <a:p>
            <a:r>
              <a:rPr lang="en-US" altLang="zh-CN" sz="2000" i="0" dirty="0" err="1" smtClean="0">
                <a:solidFill>
                  <a:srgbClr val="880000"/>
                </a:solidFill>
                <a:latin typeface="Times New Roman" panose="02020603050405020304" pitchFamily="18" charset="0"/>
              </a:rPr>
              <a:t>NtQuerySystemInformation</a:t>
            </a:r>
            <a:r>
              <a:rPr lang="en-US" altLang="zh-CN" sz="2000" i="0" dirty="0" smtClean="0">
                <a:solidFill>
                  <a:srgbClr val="880000"/>
                </a:solidFill>
                <a:latin typeface="Times New Roman" panose="02020603050405020304" pitchFamily="18" charset="0"/>
              </a:rPr>
              <a:t>(0x0, …)</a:t>
            </a:r>
            <a:endParaRPr lang="zh-CN" altLang="en-US" sz="2000" dirty="0"/>
          </a:p>
        </p:txBody>
      </p:sp>
      <p:sp>
        <p:nvSpPr>
          <p:cNvPr id="29" name="Down Arrow 28"/>
          <p:cNvSpPr/>
          <p:nvPr/>
        </p:nvSpPr>
        <p:spPr bwMode="auto">
          <a:xfrm>
            <a:off x="668322" y="2002540"/>
            <a:ext cx="533400" cy="3883970"/>
          </a:xfrm>
          <a:prstGeom prst="down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30" name="TextBox 29"/>
          <p:cNvSpPr txBox="1"/>
          <p:nvPr/>
        </p:nvSpPr>
        <p:spPr>
          <a:xfrm>
            <a:off x="7772400" y="2961382"/>
            <a:ext cx="1143000" cy="1077218"/>
          </a:xfrm>
          <a:prstGeom prst="rect">
            <a:avLst/>
          </a:prstGeom>
          <a:noFill/>
        </p:spPr>
        <p:txBody>
          <a:bodyPr wrap="square" rtlCol="0">
            <a:spAutoFit/>
          </a:bodyPr>
          <a:lstStyle/>
          <a:p>
            <a:r>
              <a:rPr lang="en-US" altLang="zh-CN" sz="1600" b="1" dirty="0" smtClean="0">
                <a:solidFill>
                  <a:schemeClr val="tx1"/>
                </a:solidFill>
              </a:rPr>
              <a:t>Graph </a:t>
            </a:r>
          </a:p>
          <a:p>
            <a:r>
              <a:rPr lang="en-US" altLang="zh-CN" sz="1600" b="1" dirty="0" smtClean="0">
                <a:solidFill>
                  <a:schemeClr val="tx1"/>
                </a:solidFill>
              </a:rPr>
              <a:t>signature </a:t>
            </a:r>
          </a:p>
          <a:p>
            <a:r>
              <a:rPr lang="en-US" altLang="zh-CN" sz="1600" b="1" dirty="0" smtClean="0">
                <a:solidFill>
                  <a:schemeClr val="tx1"/>
                </a:solidFill>
              </a:rPr>
              <a:t>based </a:t>
            </a:r>
          </a:p>
          <a:p>
            <a:r>
              <a:rPr lang="en-US" altLang="zh-CN" sz="1600" b="1" dirty="0" smtClean="0">
                <a:solidFill>
                  <a:schemeClr val="tx1"/>
                </a:solidFill>
              </a:rPr>
              <a:t>detection</a:t>
            </a:r>
            <a:endParaRPr lang="zh-CN" altLang="en-US" sz="1600" b="1" dirty="0" smtClean="0">
              <a:solidFill>
                <a:schemeClr val="tx1"/>
              </a:solidFill>
            </a:endParaRPr>
          </a:p>
        </p:txBody>
      </p:sp>
      <p:sp>
        <p:nvSpPr>
          <p:cNvPr id="31" name="Flowchart: Process 30"/>
          <p:cNvSpPr/>
          <p:nvPr/>
        </p:nvSpPr>
        <p:spPr bwMode="auto">
          <a:xfrm>
            <a:off x="5677627" y="1983404"/>
            <a:ext cx="1828800"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90000"/>
              </a:lnSpc>
              <a:spcBef>
                <a:spcPct val="20000"/>
              </a:spcBef>
            </a:pPr>
            <a:r>
              <a:rPr lang="en-US" altLang="zh-CN" sz="1400" b="1" i="0" dirty="0" err="1" smtClean="0">
                <a:solidFill>
                  <a:schemeClr val="bg1"/>
                </a:solidFill>
                <a:latin typeface="Arial" pitchFamily="34" charset="0"/>
                <a:ea typeface="宋体" pitchFamily="2" charset="-122"/>
                <a:cs typeface="Arial" pitchFamily="34" charset="0"/>
              </a:rPr>
              <a:t>WSARecv</a:t>
            </a:r>
            <a:r>
              <a:rPr lang="en-US" altLang="zh-CN" sz="1400" b="1" i="0" dirty="0" smtClean="0">
                <a:solidFill>
                  <a:schemeClr val="bg1"/>
                </a:solidFill>
                <a:latin typeface="Arial" pitchFamily="34" charset="0"/>
                <a:ea typeface="宋体" pitchFamily="2" charset="-122"/>
                <a:cs typeface="Arial" pitchFamily="34" charset="0"/>
              </a:rPr>
              <a:t>(</a:t>
            </a:r>
            <a:r>
              <a:rPr lang="en-US" altLang="zh-CN" sz="1400" b="1" i="0" dirty="0" err="1" smtClean="0">
                <a:solidFill>
                  <a:schemeClr val="bg1"/>
                </a:solidFill>
                <a:latin typeface="Arial" pitchFamily="34" charset="0"/>
                <a:ea typeface="宋体" pitchFamily="2" charset="-122"/>
                <a:cs typeface="Arial" pitchFamily="34" charset="0"/>
              </a:rPr>
              <a:t>fd</a:t>
            </a:r>
            <a:r>
              <a:rPr lang="en-US" altLang="zh-CN" sz="1400" b="1" i="0" dirty="0" smtClean="0">
                <a:solidFill>
                  <a:schemeClr val="bg1"/>
                </a:solidFill>
                <a:latin typeface="Arial" pitchFamily="34" charset="0"/>
                <a:ea typeface="宋体" pitchFamily="2" charset="-122"/>
                <a:cs typeface="Arial" pitchFamily="34" charset="0"/>
              </a:rPr>
              <a:t>, …)</a:t>
            </a:r>
            <a:endParaRPr lang="zh-CN" altLang="en-US" sz="1400" b="1" i="0" dirty="0">
              <a:solidFill>
                <a:schemeClr val="bg1"/>
              </a:solidFill>
              <a:latin typeface="Arial" pitchFamily="34" charset="0"/>
              <a:ea typeface="宋体" pitchFamily="2" charset="-122"/>
              <a:cs typeface="Arial" pitchFamily="34" charset="0"/>
            </a:endParaRPr>
          </a:p>
        </p:txBody>
      </p:sp>
      <p:sp>
        <p:nvSpPr>
          <p:cNvPr id="32" name="Flowchart: Process 31"/>
          <p:cNvSpPr/>
          <p:nvPr/>
        </p:nvSpPr>
        <p:spPr bwMode="auto">
          <a:xfrm>
            <a:off x="5903741" y="2624555"/>
            <a:ext cx="1371600" cy="2509586"/>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Critical</a:t>
            </a:r>
          </a:p>
          <a:p>
            <a:pPr marR="0" algn="ctr" defTabSz="914400" rtl="0" eaLnBrk="1" fontAlgn="base" latinLnBrk="0" hangingPunct="1">
              <a:lnSpc>
                <a:spcPct val="90000"/>
              </a:lnSpc>
              <a:spcBef>
                <a:spcPct val="20000"/>
              </a:spcBef>
              <a:spcAft>
                <a:spcPct val="0"/>
              </a:spcAft>
              <a:buClrTx/>
              <a:buSzTx/>
              <a:buNone/>
              <a:tabLst/>
            </a:pPr>
            <a:r>
              <a:rPr lang="en-US" altLang="zh-CN" sz="1400" b="1" i="0" dirty="0" err="1" smtClean="0">
                <a:solidFill>
                  <a:schemeClr val="bg1"/>
                </a:solidFill>
                <a:latin typeface="Arial" pitchFamily="34" charset="0"/>
                <a:ea typeface="宋体" pitchFamily="2" charset="-122"/>
                <a:cs typeface="Arial" pitchFamily="34" charset="0"/>
              </a:rPr>
              <a:t>WinAPI</a:t>
            </a:r>
            <a:endParaRPr lang="en-US" altLang="zh-CN" sz="1400" b="1" i="0" dirty="0" smtClean="0">
              <a:solidFill>
                <a:schemeClr val="bg1"/>
              </a:solidFill>
              <a:latin typeface="Arial" pitchFamily="34" charset="0"/>
              <a:ea typeface="宋体" pitchFamily="2" charset="-122"/>
              <a:cs typeface="Arial" pitchFamily="34" charset="0"/>
            </a:endParaRPr>
          </a:p>
          <a:p>
            <a:pPr marR="0" algn="ctr" defTabSz="914400" rtl="0" eaLnBrk="1" fontAlgn="base" latinLnBrk="0" hangingPunct="1">
              <a:lnSpc>
                <a:spcPct val="90000"/>
              </a:lnSpc>
              <a:spcBef>
                <a:spcPct val="20000"/>
              </a:spcBef>
              <a:spcAft>
                <a:spcPct val="0"/>
              </a:spcAft>
              <a:buClrTx/>
              <a:buSzTx/>
              <a:buNone/>
              <a:tabLst/>
            </a:pPr>
            <a:r>
              <a:rPr kumimoji="0" lang="en-US" altLang="zh-CN" sz="1400" b="1" i="0" u="none" strike="noStrike" cap="none" normalizeH="0" baseline="0" dirty="0" smtClean="0">
                <a:ln>
                  <a:noFill/>
                </a:ln>
                <a:solidFill>
                  <a:schemeClr val="bg1"/>
                </a:solidFill>
                <a:effectLst/>
                <a:latin typeface="Arial" pitchFamily="34" charset="0"/>
                <a:ea typeface="宋体" pitchFamily="2" charset="-122"/>
                <a:cs typeface="Arial" pitchFamily="34" charset="0"/>
              </a:rPr>
              <a:t>Calls</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34" name="Flowchart: Process 33"/>
          <p:cNvSpPr/>
          <p:nvPr/>
        </p:nvSpPr>
        <p:spPr bwMode="auto">
          <a:xfrm>
            <a:off x="5903741" y="5504284"/>
            <a:ext cx="1371601"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Send(</a:t>
            </a:r>
            <a:r>
              <a:rPr lang="en-US" altLang="zh-CN" sz="1400" b="1" i="0" dirty="0" err="1" smtClean="0">
                <a:solidFill>
                  <a:schemeClr val="bg1"/>
                </a:solidFill>
                <a:latin typeface="Arial" pitchFamily="34" charset="0"/>
                <a:ea typeface="宋体" pitchFamily="2" charset="-122"/>
                <a:cs typeface="Arial" pitchFamily="34" charset="0"/>
              </a:rPr>
              <a:t>fd</a:t>
            </a:r>
            <a:r>
              <a:rPr lang="en-US" altLang="zh-CN" sz="1400" b="1" i="0" dirty="0" smtClean="0">
                <a:solidFill>
                  <a:schemeClr val="bg1"/>
                </a:solidFill>
                <a:latin typeface="Arial" pitchFamily="34" charset="0"/>
                <a:ea typeface="宋体" pitchFamily="2" charset="-122"/>
                <a:cs typeface="Arial" pitchFamily="34" charset="0"/>
              </a:rPr>
              <a:t>, …)</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38" name="Straight Arrow Connector 37"/>
          <p:cNvCxnSpPr>
            <a:stCxn id="31" idx="2"/>
            <a:endCxn id="32" idx="0"/>
          </p:cNvCxnSpPr>
          <p:nvPr/>
        </p:nvCxnSpPr>
        <p:spPr bwMode="auto">
          <a:xfrm flipH="1">
            <a:off x="6589541" y="2302319"/>
            <a:ext cx="2486" cy="322236"/>
          </a:xfrm>
          <a:prstGeom prst="straightConnector1">
            <a:avLst/>
          </a:prstGeom>
          <a:noFill/>
          <a:ln w="25400" cap="flat" cmpd="sng" algn="ctr">
            <a:solidFill>
              <a:schemeClr val="tx1"/>
            </a:solidFill>
            <a:prstDash val="solid"/>
            <a:round/>
            <a:headEnd type="none" w="med" len="med"/>
            <a:tailEnd type="triangle"/>
          </a:ln>
          <a:effectLst/>
        </p:spPr>
      </p:cxnSp>
      <p:cxnSp>
        <p:nvCxnSpPr>
          <p:cNvPr id="41" name="Straight Arrow Connector 40"/>
          <p:cNvCxnSpPr>
            <a:stCxn id="32" idx="2"/>
            <a:endCxn id="34" idx="0"/>
          </p:cNvCxnSpPr>
          <p:nvPr/>
        </p:nvCxnSpPr>
        <p:spPr bwMode="auto">
          <a:xfrm>
            <a:off x="6589541" y="5134141"/>
            <a:ext cx="1" cy="370143"/>
          </a:xfrm>
          <a:prstGeom prst="straightConnector1">
            <a:avLst/>
          </a:prstGeom>
          <a:noFill/>
          <a:ln w="25400" cap="flat" cmpd="sng" algn="ctr">
            <a:solidFill>
              <a:schemeClr val="tx1"/>
            </a:solidFill>
            <a:prstDash val="solid"/>
            <a:round/>
            <a:headEnd type="none" w="med" len="med"/>
            <a:tailEnd type="triangle"/>
          </a:ln>
          <a:effectLst/>
        </p:spPr>
      </p:cxnSp>
      <p:sp>
        <p:nvSpPr>
          <p:cNvPr id="18" name="TextBox 17"/>
          <p:cNvSpPr txBox="1"/>
          <p:nvPr/>
        </p:nvSpPr>
        <p:spPr>
          <a:xfrm>
            <a:off x="1219200" y="1143000"/>
            <a:ext cx="6934200" cy="461665"/>
          </a:xfrm>
          <a:prstGeom prst="rect">
            <a:avLst/>
          </a:prstGeom>
          <a:noFill/>
        </p:spPr>
        <p:txBody>
          <a:bodyPr wrap="square" rtlCol="0">
            <a:spAutoFit/>
          </a:bodyPr>
          <a:lstStyle/>
          <a:p>
            <a:pPr>
              <a:buNone/>
            </a:pPr>
            <a:r>
              <a:rPr lang="en-US" altLang="zh-CN" sz="2400" b="1" dirty="0" err="1" smtClean="0">
                <a:solidFill>
                  <a:schemeClr val="tx1"/>
                </a:solidFill>
              </a:rPr>
              <a:t>DarkComet</a:t>
            </a:r>
            <a:endParaRPr lang="zh-CN" altLang="en-US" sz="2400" b="1" dirty="0" smtClean="0">
              <a:solidFill>
                <a:schemeClr val="tx1"/>
              </a:solidFill>
            </a:endParaRPr>
          </a:p>
        </p:txBody>
      </p:sp>
      <p:cxnSp>
        <p:nvCxnSpPr>
          <p:cNvPr id="19" name="Straight Arrow Connector 37"/>
          <p:cNvCxnSpPr/>
          <p:nvPr/>
        </p:nvCxnSpPr>
        <p:spPr bwMode="auto">
          <a:xfrm>
            <a:off x="7315200" y="3429000"/>
            <a:ext cx="457200" cy="1588"/>
          </a:xfrm>
          <a:prstGeom prst="straightConnector1">
            <a:avLst/>
          </a:prstGeom>
          <a:noFill/>
          <a:ln w="25400" cap="flat" cmpd="sng" algn="ctr">
            <a:solidFill>
              <a:schemeClr val="tx1"/>
            </a:solidFill>
            <a:prstDash val="solid"/>
            <a:round/>
            <a:headEnd type="none" w="med" len="med"/>
            <a:tailEnd type="triangle"/>
          </a:ln>
          <a:effectLst/>
        </p:spPr>
      </p:cxnSp>
      <p:sp>
        <p:nvSpPr>
          <p:cNvPr id="35" name="右大括号 34"/>
          <p:cNvSpPr/>
          <p:nvPr/>
        </p:nvSpPr>
        <p:spPr>
          <a:xfrm>
            <a:off x="5334000" y="2644844"/>
            <a:ext cx="400960" cy="2536756"/>
          </a:xfrm>
          <a:prstGeom prst="rightBrace">
            <a:avLst/>
          </a:prstGeom>
          <a:noFill/>
          <a:ln w="444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C000"/>
              </a:solidFill>
              <a:latin typeface="Times New Roman" pitchFamily="18" charset="0"/>
              <a:cs typeface="Times New Roman" pitchFamily="18" charset="0"/>
            </a:endParaRPr>
          </a:p>
        </p:txBody>
      </p:sp>
      <p:sp>
        <p:nvSpPr>
          <p:cNvPr id="36" name="Title 1"/>
          <p:cNvSpPr txBox="1">
            <a:spLocks/>
          </p:cNvSpPr>
          <p:nvPr/>
        </p:nvSpPr>
        <p:spPr bwMode="auto">
          <a:xfrm>
            <a:off x="6858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US" altLang="zh-CN" sz="3600" i="0" kern="0" dirty="0" smtClean="0">
                <a:solidFill>
                  <a:schemeClr val="tx2"/>
                </a:solidFill>
                <a:latin typeface="+mj-lt"/>
                <a:ea typeface="+mj-ea"/>
                <a:cs typeface="+mj-cs"/>
              </a:rPr>
              <a:t>Trace analysis</a:t>
            </a:r>
            <a:r>
              <a:rPr kumimoji="0" lang="en-US" altLang="zh-CN" sz="3600" b="0" i="0" u="none" strike="noStrike" kern="0" cap="none" spc="0" normalizeH="0" baseline="0" noProof="0" dirty="0" smtClean="0">
                <a:ln>
                  <a:noFill/>
                </a:ln>
                <a:solidFill>
                  <a:schemeClr val="tx2"/>
                </a:solidFill>
                <a:effectLst/>
                <a:uLnTx/>
                <a:uFillTx/>
                <a:latin typeface="+mj-lt"/>
                <a:ea typeface="+mj-ea"/>
                <a:cs typeface="+mj-cs"/>
              </a:rPr>
              <a:t>: Get OS Information</a:t>
            </a:r>
            <a:endParaRPr kumimoji="0" lang="en-US" altLang="zh-CN" sz="3600" b="0" i="0" u="none" strike="noStrike" kern="0" cap="none" spc="0" normalizeH="0" baseline="0" noProof="0" dirty="0">
              <a:ln>
                <a:noFill/>
              </a:ln>
              <a:solidFill>
                <a:schemeClr val="tx2"/>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2063120171"/>
      </p:ext>
    </p:extLst>
  </p:cSld>
  <p:clrMapOvr>
    <a:masterClrMapping/>
  </p:clrMapOvr>
  <p:transition spd="slow" advTm="1677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en-US" altLang="zh-CN" sz="3600" dirty="0" smtClean="0"/>
              <a:t>Motivation</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2</a:t>
            </a:fld>
            <a:endParaRPr lang="en-US" altLang="zh-CN" sz="1400" i="0">
              <a:solidFill>
                <a:schemeClr val="tx1"/>
              </a:solidFill>
            </a:endParaRPr>
          </a:p>
        </p:txBody>
      </p:sp>
      <p:sp>
        <p:nvSpPr>
          <p:cNvPr id="3" name="Vertical Scroll 2"/>
          <p:cNvSpPr/>
          <p:nvPr/>
        </p:nvSpPr>
        <p:spPr bwMode="auto">
          <a:xfrm>
            <a:off x="568350" y="1618750"/>
            <a:ext cx="1295400" cy="1901895"/>
          </a:xfrm>
          <a:prstGeom prst="verticalScroll">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TextBox 4"/>
          <p:cNvSpPr txBox="1"/>
          <p:nvPr/>
        </p:nvSpPr>
        <p:spPr>
          <a:xfrm>
            <a:off x="685800" y="1720096"/>
            <a:ext cx="1079142" cy="1785104"/>
          </a:xfrm>
          <a:prstGeom prst="rect">
            <a:avLst/>
          </a:prstGeom>
          <a:noFill/>
        </p:spPr>
        <p:txBody>
          <a:bodyPr wrap="none" rtlCol="0">
            <a:spAutoFit/>
          </a:bodyPr>
          <a:lstStyle/>
          <a:p>
            <a:pPr algn="ctr">
              <a:buNone/>
            </a:pPr>
            <a:r>
              <a:rPr lang="en-US" altLang="zh-CN" sz="2200" i="0" dirty="0" smtClean="0">
                <a:solidFill>
                  <a:schemeClr val="tx1"/>
                </a:solidFill>
              </a:rPr>
              <a:t>~300</a:t>
            </a:r>
          </a:p>
          <a:p>
            <a:pPr algn="ctr">
              <a:buNone/>
            </a:pPr>
            <a:r>
              <a:rPr lang="en-US" altLang="zh-CN" sz="2200" i="0" dirty="0" smtClean="0">
                <a:solidFill>
                  <a:schemeClr val="tx1"/>
                </a:solidFill>
              </a:rPr>
              <a:t>APT</a:t>
            </a:r>
          </a:p>
          <a:p>
            <a:pPr algn="ctr">
              <a:buNone/>
            </a:pPr>
            <a:r>
              <a:rPr lang="en-US" altLang="zh-CN" sz="2200" i="0" dirty="0" smtClean="0">
                <a:solidFill>
                  <a:schemeClr val="tx1"/>
                </a:solidFill>
              </a:rPr>
              <a:t>White</a:t>
            </a:r>
          </a:p>
          <a:p>
            <a:pPr algn="ctr">
              <a:buNone/>
            </a:pPr>
            <a:r>
              <a:rPr lang="en-US" altLang="zh-CN" sz="2200" i="0" dirty="0" smtClean="0">
                <a:solidFill>
                  <a:schemeClr val="tx1"/>
                </a:solidFill>
              </a:rPr>
              <a:t>Papers</a:t>
            </a:r>
          </a:p>
          <a:p>
            <a:pPr algn="ctr">
              <a:buNone/>
            </a:pPr>
            <a:r>
              <a:rPr lang="en-US" altLang="zh-CN" sz="2200" i="0" dirty="0" smtClean="0">
                <a:solidFill>
                  <a:schemeClr val="tx1"/>
                </a:solidFill>
              </a:rPr>
              <a:t>[1]</a:t>
            </a:r>
            <a:endParaRPr lang="zh-CN" altLang="en-US" sz="2200" i="0" dirty="0" smtClean="0">
              <a:solidFill>
                <a:schemeClr val="tx1"/>
              </a:solidFill>
            </a:endParaRPr>
          </a:p>
        </p:txBody>
      </p:sp>
      <p:sp>
        <p:nvSpPr>
          <p:cNvPr id="13" name="Right Arrow 12"/>
          <p:cNvSpPr/>
          <p:nvPr/>
        </p:nvSpPr>
        <p:spPr bwMode="auto">
          <a:xfrm>
            <a:off x="1798196" y="2299774"/>
            <a:ext cx="5943600" cy="53340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pic>
        <p:nvPicPr>
          <p:cNvPr id="24" name="Picture 23"/>
          <p:cNvPicPr>
            <a:picLocks noChangeAspect="1"/>
          </p:cNvPicPr>
          <p:nvPr/>
        </p:nvPicPr>
        <p:blipFill>
          <a:blip r:embed="rId4"/>
          <a:stretch>
            <a:fillRect/>
          </a:stretch>
        </p:blipFill>
        <p:spPr>
          <a:xfrm>
            <a:off x="7782586" y="2120932"/>
            <a:ext cx="949810" cy="1050938"/>
          </a:xfrm>
          <a:prstGeom prst="rect">
            <a:avLst/>
          </a:prstGeom>
        </p:spPr>
      </p:pic>
      <p:sp>
        <p:nvSpPr>
          <p:cNvPr id="14" name="TextBox 13"/>
          <p:cNvSpPr txBox="1"/>
          <p:nvPr/>
        </p:nvSpPr>
        <p:spPr>
          <a:xfrm>
            <a:off x="7436996" y="3152934"/>
            <a:ext cx="1439818" cy="769441"/>
          </a:xfrm>
          <a:prstGeom prst="rect">
            <a:avLst/>
          </a:prstGeom>
          <a:noFill/>
        </p:spPr>
        <p:txBody>
          <a:bodyPr wrap="none" rtlCol="0">
            <a:spAutoFit/>
          </a:bodyPr>
          <a:lstStyle/>
          <a:p>
            <a:pPr algn="ctr">
              <a:buNone/>
            </a:pPr>
            <a:r>
              <a:rPr lang="en-US" altLang="zh-CN" sz="2200" i="0" dirty="0" smtClean="0">
                <a:solidFill>
                  <a:schemeClr val="tx1"/>
                </a:solidFill>
              </a:rPr>
              <a:t>Malicious </a:t>
            </a:r>
          </a:p>
          <a:p>
            <a:pPr algn="ctr">
              <a:buNone/>
            </a:pPr>
            <a:r>
              <a:rPr lang="en-US" altLang="zh-CN" sz="2200" i="0" dirty="0" smtClean="0">
                <a:solidFill>
                  <a:schemeClr val="tx1"/>
                </a:solidFill>
              </a:rPr>
              <a:t>RAT</a:t>
            </a:r>
            <a:endParaRPr lang="zh-CN" altLang="en-US" sz="2200" i="0" dirty="0" smtClean="0">
              <a:solidFill>
                <a:schemeClr val="tx1"/>
              </a:solidFill>
            </a:endParaRPr>
          </a:p>
        </p:txBody>
      </p:sp>
      <p:sp>
        <p:nvSpPr>
          <p:cNvPr id="26" name="TextBox 25"/>
          <p:cNvSpPr txBox="1"/>
          <p:nvPr/>
        </p:nvSpPr>
        <p:spPr>
          <a:xfrm>
            <a:off x="1721996" y="2361640"/>
            <a:ext cx="6028317" cy="369332"/>
          </a:xfrm>
          <a:prstGeom prst="rect">
            <a:avLst/>
          </a:prstGeom>
          <a:noFill/>
        </p:spPr>
        <p:txBody>
          <a:bodyPr wrap="none" rtlCol="0">
            <a:spAutoFit/>
          </a:bodyPr>
          <a:lstStyle/>
          <a:p>
            <a:pPr>
              <a:buNone/>
            </a:pPr>
            <a:r>
              <a:rPr lang="en-US" altLang="zh-CN" sz="1800" i="0" dirty="0" smtClean="0">
                <a:solidFill>
                  <a:schemeClr val="tx1"/>
                </a:solidFill>
              </a:rPr>
              <a:t>Most APTs are on Windows and involves malicious RATs</a:t>
            </a:r>
            <a:endParaRPr lang="zh-CN" altLang="en-US" sz="1800" i="0" dirty="0" smtClean="0">
              <a:solidFill>
                <a:schemeClr val="tx1"/>
              </a:solidFill>
            </a:endParaRPr>
          </a:p>
        </p:txBody>
      </p:sp>
      <p:sp>
        <p:nvSpPr>
          <p:cNvPr id="33" name="TextBox 32"/>
          <p:cNvSpPr txBox="1"/>
          <p:nvPr/>
        </p:nvSpPr>
        <p:spPr>
          <a:xfrm>
            <a:off x="381000" y="4202668"/>
            <a:ext cx="7772400" cy="430887"/>
          </a:xfrm>
          <a:prstGeom prst="rect">
            <a:avLst/>
          </a:prstGeom>
          <a:noFill/>
        </p:spPr>
        <p:txBody>
          <a:bodyPr wrap="square" rtlCol="0">
            <a:spAutoFit/>
          </a:bodyPr>
          <a:lstStyle/>
          <a:p>
            <a:pPr marL="285750" indent="-285750">
              <a:buFont typeface="Wingdings" panose="05000000000000000000" pitchFamily="2" charset="2"/>
              <a:buChar char="l"/>
            </a:pPr>
            <a:r>
              <a:rPr lang="en-US" altLang="zh-CN" sz="2200" b="1" i="0" dirty="0" smtClean="0">
                <a:solidFill>
                  <a:schemeClr val="tx1"/>
                </a:solidFill>
              </a:rPr>
              <a:t>APT lifecycle </a:t>
            </a:r>
            <a:r>
              <a:rPr lang="en-US" altLang="zh-CN" sz="2200" i="0" dirty="0" smtClean="0">
                <a:solidFill>
                  <a:schemeClr val="tx1"/>
                </a:solidFill>
              </a:rPr>
              <a:t>[2]</a:t>
            </a:r>
          </a:p>
        </p:txBody>
      </p:sp>
      <p:sp>
        <p:nvSpPr>
          <p:cNvPr id="29" name="Rectangle 28"/>
          <p:cNvSpPr/>
          <p:nvPr/>
        </p:nvSpPr>
        <p:spPr>
          <a:xfrm>
            <a:off x="304800" y="5943600"/>
            <a:ext cx="7670286" cy="584775"/>
          </a:xfrm>
          <a:prstGeom prst="rect">
            <a:avLst/>
          </a:prstGeom>
        </p:spPr>
        <p:txBody>
          <a:bodyPr wrap="square">
            <a:spAutoFit/>
          </a:bodyPr>
          <a:lstStyle/>
          <a:p>
            <a:r>
              <a:rPr lang="en-US" altLang="zh-CN" sz="1600" i="0" dirty="0">
                <a:solidFill>
                  <a:srgbClr val="3399FF"/>
                </a:solidFill>
              </a:rPr>
              <a:t>[1] </a:t>
            </a:r>
            <a:r>
              <a:rPr lang="zh-CN" altLang="en-US" sz="1600" i="0" dirty="0">
                <a:solidFill>
                  <a:srgbClr val="3399FF"/>
                </a:solidFill>
              </a:rPr>
              <a:t>https://github.com/kbandla/</a:t>
            </a:r>
            <a:r>
              <a:rPr lang="zh-CN" altLang="en-US" sz="1600" i="0" dirty="0" smtClean="0">
                <a:solidFill>
                  <a:srgbClr val="3399FF"/>
                </a:solidFill>
              </a:rPr>
              <a:t>APTnotes</a:t>
            </a:r>
            <a:r>
              <a:rPr lang="en-US" altLang="zh-CN" sz="1600" i="0" dirty="0" smtClean="0">
                <a:solidFill>
                  <a:srgbClr val="3399FF"/>
                </a:solidFill>
              </a:rPr>
              <a:t>.</a:t>
            </a:r>
          </a:p>
          <a:p>
            <a:r>
              <a:rPr lang="en-US" altLang="zh-CN" sz="1600" i="0" dirty="0" smtClean="0">
                <a:solidFill>
                  <a:srgbClr val="3399FF"/>
                </a:solidFill>
              </a:rPr>
              <a:t>[2] APT1</a:t>
            </a:r>
            <a:r>
              <a:rPr lang="en-US" altLang="zh-CN" sz="1600" i="0" dirty="0">
                <a:solidFill>
                  <a:srgbClr val="3399FF"/>
                </a:solidFill>
              </a:rPr>
              <a:t>: Exposing One of </a:t>
            </a:r>
            <a:r>
              <a:rPr lang="en-US" altLang="zh-CN" sz="1600" i="0" dirty="0" smtClean="0">
                <a:solidFill>
                  <a:srgbClr val="3399FF"/>
                </a:solidFill>
              </a:rPr>
              <a:t>China‘s </a:t>
            </a:r>
            <a:r>
              <a:rPr lang="en-US" altLang="zh-CN" sz="1600" i="0" dirty="0">
                <a:solidFill>
                  <a:srgbClr val="3399FF"/>
                </a:solidFill>
              </a:rPr>
              <a:t>Cyber Espionage </a:t>
            </a:r>
            <a:r>
              <a:rPr lang="en-US" altLang="zh-CN" sz="1600" i="0" dirty="0" smtClean="0">
                <a:solidFill>
                  <a:srgbClr val="3399FF"/>
                </a:solidFill>
              </a:rPr>
              <a:t>Units, </a:t>
            </a:r>
            <a:r>
              <a:rPr lang="en-US" altLang="zh-CN" sz="1600" i="0" dirty="0" err="1" smtClean="0">
                <a:solidFill>
                  <a:srgbClr val="3399FF"/>
                </a:solidFill>
              </a:rPr>
              <a:t>Mandiant</a:t>
            </a:r>
            <a:r>
              <a:rPr lang="en-US" altLang="zh-CN" sz="1600" i="0" dirty="0">
                <a:solidFill>
                  <a:srgbClr val="3399FF"/>
                </a:solidFill>
              </a:rPr>
              <a:t>,</a:t>
            </a:r>
            <a:r>
              <a:rPr lang="en-US" altLang="zh-CN" sz="1600" i="0" dirty="0" smtClean="0">
                <a:solidFill>
                  <a:srgbClr val="3399FF"/>
                </a:solidFill>
              </a:rPr>
              <a:t> </a:t>
            </a:r>
            <a:r>
              <a:rPr lang="en-US" altLang="zh-CN" sz="1600" i="0" dirty="0">
                <a:solidFill>
                  <a:srgbClr val="3399FF"/>
                </a:solidFill>
              </a:rPr>
              <a:t>2013</a:t>
            </a:r>
            <a:r>
              <a:rPr lang="en-US" altLang="zh-CN" sz="1600" i="0" dirty="0" smtClean="0">
                <a:solidFill>
                  <a:srgbClr val="3399FF"/>
                </a:solidFill>
              </a:rPr>
              <a:t>.</a:t>
            </a:r>
            <a:endParaRPr lang="zh-CN" altLang="en-US" sz="1600" i="0" dirty="0">
              <a:solidFill>
                <a:srgbClr val="3399FF"/>
              </a:solidFill>
            </a:endParaRPr>
          </a:p>
        </p:txBody>
      </p:sp>
      <p:graphicFrame>
        <p:nvGraphicFramePr>
          <p:cNvPr id="17" name="表格 16"/>
          <p:cNvGraphicFramePr>
            <a:graphicFrameLocks noGrp="1"/>
          </p:cNvGraphicFramePr>
          <p:nvPr/>
        </p:nvGraphicFramePr>
        <p:xfrm>
          <a:off x="152400" y="5029200"/>
          <a:ext cx="1066800" cy="533400"/>
        </p:xfrm>
        <a:graphic>
          <a:graphicData uri="http://schemas.openxmlformats.org/drawingml/2006/table">
            <a:tbl>
              <a:tblPr firstRow="1" bandRow="1">
                <a:tableStyleId>{5940675A-B579-460E-94D1-54222C63F5DA}</a:tableStyleId>
              </a:tblPr>
              <a:tblGrid>
                <a:gridCol w="1066800"/>
              </a:tblGrid>
              <a:tr h="533400">
                <a:tc>
                  <a:txBody>
                    <a:bodyPr/>
                    <a:lstStyle/>
                    <a:p>
                      <a:pPr algn="ctr"/>
                      <a:r>
                        <a:rPr lang="en-US" sz="1300" dirty="0" smtClean="0">
                          <a:latin typeface="Times New Roman" pitchFamily="18" charset="0"/>
                          <a:cs typeface="Times New Roman" pitchFamily="18" charset="0"/>
                        </a:rPr>
                        <a:t>Initial</a:t>
                      </a:r>
                      <a:r>
                        <a:rPr lang="en-US" sz="1300" baseline="0" dirty="0" smtClean="0">
                          <a:latin typeface="Times New Roman" pitchFamily="18" charset="0"/>
                          <a:cs typeface="Times New Roman" pitchFamily="18" charset="0"/>
                        </a:rPr>
                        <a:t> compromise</a:t>
                      </a:r>
                      <a:endParaRPr lang="en-US" sz="1300" dirty="0">
                        <a:latin typeface="Times New Roman" pitchFamily="18" charset="0"/>
                        <a:cs typeface="Times New Roman" pitchFamily="18" charset="0"/>
                      </a:endParaRPr>
                    </a:p>
                  </a:txBody>
                  <a:tcPr>
                    <a:solidFill>
                      <a:schemeClr val="tx1">
                        <a:lumMod val="25000"/>
                        <a:lumOff val="75000"/>
                      </a:schemeClr>
                    </a:solidFill>
                  </a:tcPr>
                </a:tc>
              </a:tr>
            </a:tbl>
          </a:graphicData>
        </a:graphic>
      </p:graphicFrame>
      <p:graphicFrame>
        <p:nvGraphicFramePr>
          <p:cNvPr id="16" name="表格 15"/>
          <p:cNvGraphicFramePr>
            <a:graphicFrameLocks noGrp="1"/>
          </p:cNvGraphicFramePr>
          <p:nvPr/>
        </p:nvGraphicFramePr>
        <p:xfrm>
          <a:off x="1447800" y="5029200"/>
          <a:ext cx="1066800" cy="533400"/>
        </p:xfrm>
        <a:graphic>
          <a:graphicData uri="http://schemas.openxmlformats.org/drawingml/2006/table">
            <a:tbl>
              <a:tblPr firstRow="1" bandRow="1">
                <a:tableStyleId>{5940675A-B579-460E-94D1-54222C63F5DA}</a:tableStyleId>
              </a:tblPr>
              <a:tblGrid>
                <a:gridCol w="1066800"/>
              </a:tblGrid>
              <a:tr h="533400">
                <a:tc>
                  <a:txBody>
                    <a:bodyPr/>
                    <a:lstStyle/>
                    <a:p>
                      <a:pPr algn="ctr"/>
                      <a:r>
                        <a:rPr lang="en-US" sz="1400" dirty="0" smtClean="0">
                          <a:latin typeface="Times New Roman" pitchFamily="18" charset="0"/>
                          <a:cs typeface="Times New Roman" pitchFamily="18" charset="0"/>
                        </a:rPr>
                        <a:t>Establish foothold</a:t>
                      </a:r>
                      <a:endParaRPr lang="en-US" sz="1400" dirty="0">
                        <a:latin typeface="Times New Roman" pitchFamily="18" charset="0"/>
                        <a:cs typeface="Times New Roman" pitchFamily="18" charset="0"/>
                      </a:endParaRPr>
                    </a:p>
                  </a:txBody>
                  <a:tcPr>
                    <a:solidFill>
                      <a:schemeClr val="tx1">
                        <a:lumMod val="25000"/>
                        <a:lumOff val="75000"/>
                      </a:schemeClr>
                    </a:solidFill>
                  </a:tcPr>
                </a:tc>
              </a:tr>
            </a:tbl>
          </a:graphicData>
        </a:graphic>
      </p:graphicFrame>
      <p:graphicFrame>
        <p:nvGraphicFramePr>
          <p:cNvPr id="19" name="表格 18"/>
          <p:cNvGraphicFramePr>
            <a:graphicFrameLocks noGrp="1"/>
          </p:cNvGraphicFramePr>
          <p:nvPr/>
        </p:nvGraphicFramePr>
        <p:xfrm>
          <a:off x="2743200" y="5029200"/>
          <a:ext cx="990600" cy="533400"/>
        </p:xfrm>
        <a:graphic>
          <a:graphicData uri="http://schemas.openxmlformats.org/drawingml/2006/table">
            <a:tbl>
              <a:tblPr firstRow="1" bandRow="1">
                <a:tableStyleId>{5940675A-B579-460E-94D1-54222C63F5DA}</a:tableStyleId>
              </a:tblPr>
              <a:tblGrid>
                <a:gridCol w="990600"/>
              </a:tblGrid>
              <a:tr h="533400">
                <a:tc>
                  <a:txBody>
                    <a:bodyPr/>
                    <a:lstStyle/>
                    <a:p>
                      <a:pPr algn="ctr"/>
                      <a:r>
                        <a:rPr lang="en-US" sz="1400" dirty="0" smtClean="0">
                          <a:latin typeface="Times New Roman" pitchFamily="18" charset="0"/>
                          <a:cs typeface="Times New Roman" pitchFamily="18" charset="0"/>
                        </a:rPr>
                        <a:t>Escalate</a:t>
                      </a:r>
                      <a:r>
                        <a:rPr lang="en-US" sz="1400" baseline="0" dirty="0" smtClean="0">
                          <a:latin typeface="Times New Roman" pitchFamily="18" charset="0"/>
                          <a:cs typeface="Times New Roman" pitchFamily="18" charset="0"/>
                        </a:rPr>
                        <a:t> privileges</a:t>
                      </a:r>
                      <a:endParaRPr lang="en-US" sz="1400" dirty="0">
                        <a:latin typeface="Times New Roman" pitchFamily="18" charset="0"/>
                        <a:cs typeface="Times New Roman" pitchFamily="18" charset="0"/>
                      </a:endParaRPr>
                    </a:p>
                  </a:txBody>
                  <a:tcPr>
                    <a:solidFill>
                      <a:schemeClr val="tx1">
                        <a:lumMod val="25000"/>
                        <a:lumOff val="75000"/>
                      </a:schemeClr>
                    </a:solidFill>
                  </a:tcPr>
                </a:tc>
              </a:tr>
            </a:tbl>
          </a:graphicData>
        </a:graphic>
      </p:graphicFrame>
      <p:cxnSp>
        <p:nvCxnSpPr>
          <p:cNvPr id="21" name="直接箭头连接符 20"/>
          <p:cNvCxnSpPr/>
          <p:nvPr/>
        </p:nvCxnSpPr>
        <p:spPr bwMode="auto">
          <a:xfrm>
            <a:off x="1219200" y="5257800"/>
            <a:ext cx="228600" cy="1588"/>
          </a:xfrm>
          <a:prstGeom prst="straightConnector1">
            <a:avLst/>
          </a:prstGeom>
          <a:noFill/>
          <a:ln w="25400" cap="flat" cmpd="sng" algn="ctr">
            <a:solidFill>
              <a:schemeClr val="tx1"/>
            </a:solidFill>
            <a:prstDash val="solid"/>
            <a:round/>
            <a:headEnd type="none" w="med" len="med"/>
            <a:tailEnd type="triangle" w="med" len="med"/>
          </a:ln>
          <a:effectLst/>
        </p:spPr>
      </p:cxnSp>
      <p:cxnSp>
        <p:nvCxnSpPr>
          <p:cNvPr id="27" name="直接箭头连接符 26"/>
          <p:cNvCxnSpPr/>
          <p:nvPr/>
        </p:nvCxnSpPr>
        <p:spPr bwMode="auto">
          <a:xfrm>
            <a:off x="2514600" y="5256212"/>
            <a:ext cx="228600" cy="1588"/>
          </a:xfrm>
          <a:prstGeom prst="straightConnector1">
            <a:avLst/>
          </a:prstGeom>
          <a:noFill/>
          <a:ln w="25400" cap="flat" cmpd="sng" algn="ctr">
            <a:solidFill>
              <a:schemeClr val="tx1"/>
            </a:solidFill>
            <a:prstDash val="solid"/>
            <a:round/>
            <a:headEnd type="none" w="med" len="med"/>
            <a:tailEnd type="triangle" w="med" len="med"/>
          </a:ln>
          <a:effectLst/>
        </p:spPr>
      </p:cxnSp>
      <p:graphicFrame>
        <p:nvGraphicFramePr>
          <p:cNvPr id="28" name="表格 27"/>
          <p:cNvGraphicFramePr>
            <a:graphicFrameLocks noGrp="1"/>
          </p:cNvGraphicFramePr>
          <p:nvPr/>
        </p:nvGraphicFramePr>
        <p:xfrm>
          <a:off x="3962400" y="5029200"/>
          <a:ext cx="1295400" cy="533400"/>
        </p:xfrm>
        <a:graphic>
          <a:graphicData uri="http://schemas.openxmlformats.org/drawingml/2006/table">
            <a:tbl>
              <a:tblPr firstRow="1" bandRow="1">
                <a:tableStyleId>{5940675A-B579-460E-94D1-54222C63F5DA}</a:tableStyleId>
              </a:tblPr>
              <a:tblGrid>
                <a:gridCol w="1295400"/>
              </a:tblGrid>
              <a:tr h="533400">
                <a:tc>
                  <a:txBody>
                    <a:bodyPr/>
                    <a:lstStyle/>
                    <a:p>
                      <a:pPr algn="ctr"/>
                      <a:r>
                        <a:rPr lang="en-US" sz="1400" dirty="0" smtClean="0">
                          <a:latin typeface="Times New Roman" pitchFamily="18" charset="0"/>
                          <a:cs typeface="Times New Roman" pitchFamily="18" charset="0"/>
                        </a:rPr>
                        <a:t>Internal</a:t>
                      </a:r>
                      <a:r>
                        <a:rPr lang="en-US" sz="1400" baseline="0" dirty="0" smtClean="0">
                          <a:latin typeface="Times New Roman" pitchFamily="18" charset="0"/>
                          <a:cs typeface="Times New Roman" pitchFamily="18" charset="0"/>
                        </a:rPr>
                        <a:t> reconnaissance</a:t>
                      </a:r>
                      <a:endParaRPr lang="en-US" sz="1400" dirty="0">
                        <a:latin typeface="Times New Roman" pitchFamily="18" charset="0"/>
                        <a:cs typeface="Times New Roman" pitchFamily="18" charset="0"/>
                      </a:endParaRPr>
                    </a:p>
                  </a:txBody>
                  <a:tcPr>
                    <a:solidFill>
                      <a:schemeClr val="tx1">
                        <a:lumMod val="25000"/>
                        <a:lumOff val="75000"/>
                      </a:schemeClr>
                    </a:solidFill>
                  </a:tcPr>
                </a:tc>
              </a:tr>
            </a:tbl>
          </a:graphicData>
        </a:graphic>
      </p:graphicFrame>
      <p:graphicFrame>
        <p:nvGraphicFramePr>
          <p:cNvPr id="30" name="表格 29"/>
          <p:cNvGraphicFramePr>
            <a:graphicFrameLocks noGrp="1"/>
          </p:cNvGraphicFramePr>
          <p:nvPr/>
        </p:nvGraphicFramePr>
        <p:xfrm>
          <a:off x="5486400" y="5029200"/>
          <a:ext cx="990600" cy="533400"/>
        </p:xfrm>
        <a:graphic>
          <a:graphicData uri="http://schemas.openxmlformats.org/drawingml/2006/table">
            <a:tbl>
              <a:tblPr firstRow="1" bandRow="1">
                <a:tableStyleId>{5940675A-B579-460E-94D1-54222C63F5DA}</a:tableStyleId>
              </a:tblPr>
              <a:tblGrid>
                <a:gridCol w="990600"/>
              </a:tblGrid>
              <a:tr h="533400">
                <a:tc>
                  <a:txBody>
                    <a:bodyPr/>
                    <a:lstStyle/>
                    <a:p>
                      <a:pPr algn="ctr"/>
                      <a:r>
                        <a:rPr lang="en-US" sz="1400" dirty="0" smtClean="0">
                          <a:latin typeface="Times New Roman" pitchFamily="18" charset="0"/>
                          <a:cs typeface="Times New Roman" pitchFamily="18" charset="0"/>
                        </a:rPr>
                        <a:t>Move laterally</a:t>
                      </a:r>
                      <a:endParaRPr lang="en-US" sz="1400" dirty="0">
                        <a:latin typeface="Times New Roman" pitchFamily="18" charset="0"/>
                        <a:cs typeface="Times New Roman" pitchFamily="18" charset="0"/>
                      </a:endParaRPr>
                    </a:p>
                  </a:txBody>
                  <a:tcPr>
                    <a:solidFill>
                      <a:schemeClr val="tx1">
                        <a:lumMod val="25000"/>
                        <a:lumOff val="75000"/>
                      </a:schemeClr>
                    </a:solidFill>
                  </a:tcPr>
                </a:tc>
              </a:tr>
            </a:tbl>
          </a:graphicData>
        </a:graphic>
      </p:graphicFrame>
      <p:cxnSp>
        <p:nvCxnSpPr>
          <p:cNvPr id="31" name="直接箭头连接符 30"/>
          <p:cNvCxnSpPr/>
          <p:nvPr/>
        </p:nvCxnSpPr>
        <p:spPr bwMode="auto">
          <a:xfrm>
            <a:off x="3733800" y="5257800"/>
            <a:ext cx="228600" cy="1588"/>
          </a:xfrm>
          <a:prstGeom prst="straightConnector1">
            <a:avLst/>
          </a:prstGeom>
          <a:noFill/>
          <a:ln w="25400" cap="flat" cmpd="sng" algn="ctr">
            <a:solidFill>
              <a:schemeClr val="tx1"/>
            </a:solidFill>
            <a:prstDash val="solid"/>
            <a:round/>
            <a:headEnd type="none" w="med" len="med"/>
            <a:tailEnd type="triangle" w="med" len="med"/>
          </a:ln>
          <a:effectLst/>
        </p:spPr>
      </p:cxnSp>
      <p:cxnSp>
        <p:nvCxnSpPr>
          <p:cNvPr id="32" name="直接箭头连接符 31"/>
          <p:cNvCxnSpPr/>
          <p:nvPr/>
        </p:nvCxnSpPr>
        <p:spPr bwMode="auto">
          <a:xfrm>
            <a:off x="5257800" y="5256212"/>
            <a:ext cx="228600" cy="1588"/>
          </a:xfrm>
          <a:prstGeom prst="straightConnector1">
            <a:avLst/>
          </a:prstGeom>
          <a:noFill/>
          <a:ln w="25400" cap="flat" cmpd="sng" algn="ctr">
            <a:solidFill>
              <a:schemeClr val="tx1"/>
            </a:solidFill>
            <a:prstDash val="solid"/>
            <a:round/>
            <a:headEnd type="none" w="med" len="med"/>
            <a:tailEnd type="triangle" w="med" len="med"/>
          </a:ln>
          <a:effectLst/>
        </p:spPr>
      </p:cxnSp>
      <p:graphicFrame>
        <p:nvGraphicFramePr>
          <p:cNvPr id="23" name="表格 22"/>
          <p:cNvGraphicFramePr>
            <a:graphicFrameLocks noGrp="1"/>
          </p:cNvGraphicFramePr>
          <p:nvPr/>
        </p:nvGraphicFramePr>
        <p:xfrm>
          <a:off x="6705600" y="5029200"/>
          <a:ext cx="1066800" cy="533400"/>
        </p:xfrm>
        <a:graphic>
          <a:graphicData uri="http://schemas.openxmlformats.org/drawingml/2006/table">
            <a:tbl>
              <a:tblPr firstRow="1" bandRow="1">
                <a:tableStyleId>{5940675A-B579-460E-94D1-54222C63F5DA}</a:tableStyleId>
              </a:tblPr>
              <a:tblGrid>
                <a:gridCol w="1066800"/>
              </a:tblGrid>
              <a:tr h="533400">
                <a:tc>
                  <a:txBody>
                    <a:bodyPr/>
                    <a:lstStyle/>
                    <a:p>
                      <a:pPr algn="ctr"/>
                      <a:r>
                        <a:rPr lang="en-US" sz="1400" dirty="0" smtClean="0">
                          <a:latin typeface="Times New Roman" pitchFamily="18" charset="0"/>
                          <a:cs typeface="Times New Roman" pitchFamily="18" charset="0"/>
                        </a:rPr>
                        <a:t>Maintain presence</a:t>
                      </a:r>
                      <a:endParaRPr lang="en-US" sz="1400" dirty="0">
                        <a:latin typeface="Times New Roman" pitchFamily="18" charset="0"/>
                        <a:cs typeface="Times New Roman" pitchFamily="18" charset="0"/>
                      </a:endParaRPr>
                    </a:p>
                  </a:txBody>
                  <a:tcPr>
                    <a:solidFill>
                      <a:schemeClr val="tx1">
                        <a:lumMod val="25000"/>
                        <a:lumOff val="75000"/>
                      </a:schemeClr>
                    </a:solidFill>
                  </a:tcPr>
                </a:tc>
              </a:tr>
            </a:tbl>
          </a:graphicData>
        </a:graphic>
      </p:graphicFrame>
      <p:graphicFrame>
        <p:nvGraphicFramePr>
          <p:cNvPr id="34" name="表格 33"/>
          <p:cNvGraphicFramePr>
            <a:graphicFrameLocks noGrp="1"/>
          </p:cNvGraphicFramePr>
          <p:nvPr/>
        </p:nvGraphicFramePr>
        <p:xfrm>
          <a:off x="8001000" y="5029200"/>
          <a:ext cx="1066800" cy="533400"/>
        </p:xfrm>
        <a:graphic>
          <a:graphicData uri="http://schemas.openxmlformats.org/drawingml/2006/table">
            <a:tbl>
              <a:tblPr firstRow="1" bandRow="1">
                <a:tableStyleId>{5940675A-B579-460E-94D1-54222C63F5DA}</a:tableStyleId>
              </a:tblPr>
              <a:tblGrid>
                <a:gridCol w="1066800"/>
              </a:tblGrid>
              <a:tr h="533400">
                <a:tc>
                  <a:txBody>
                    <a:bodyPr/>
                    <a:lstStyle/>
                    <a:p>
                      <a:pPr algn="ctr"/>
                      <a:r>
                        <a:rPr lang="en-US" sz="1400" dirty="0" smtClean="0">
                          <a:latin typeface="Times New Roman" pitchFamily="18" charset="0"/>
                          <a:cs typeface="Times New Roman" pitchFamily="18" charset="0"/>
                        </a:rPr>
                        <a:t>Complete mission</a:t>
                      </a:r>
                      <a:endParaRPr lang="en-US" sz="1400" dirty="0">
                        <a:latin typeface="Times New Roman" pitchFamily="18" charset="0"/>
                        <a:cs typeface="Times New Roman" pitchFamily="18" charset="0"/>
                      </a:endParaRPr>
                    </a:p>
                  </a:txBody>
                  <a:tcPr>
                    <a:solidFill>
                      <a:schemeClr val="tx1">
                        <a:lumMod val="25000"/>
                        <a:lumOff val="75000"/>
                      </a:schemeClr>
                    </a:solidFill>
                  </a:tcPr>
                </a:tc>
              </a:tr>
            </a:tbl>
          </a:graphicData>
        </a:graphic>
      </p:graphicFrame>
      <p:cxnSp>
        <p:nvCxnSpPr>
          <p:cNvPr id="35" name="直接箭头连接符 34"/>
          <p:cNvCxnSpPr/>
          <p:nvPr/>
        </p:nvCxnSpPr>
        <p:spPr bwMode="auto">
          <a:xfrm>
            <a:off x="6477000" y="5256212"/>
            <a:ext cx="228600" cy="1588"/>
          </a:xfrm>
          <a:prstGeom prst="straightConnector1">
            <a:avLst/>
          </a:prstGeom>
          <a:noFill/>
          <a:ln w="25400" cap="flat" cmpd="sng" algn="ctr">
            <a:solidFill>
              <a:schemeClr val="tx1"/>
            </a:solidFill>
            <a:prstDash val="solid"/>
            <a:round/>
            <a:headEnd type="none" w="med" len="med"/>
            <a:tailEnd type="triangle" w="med" len="med"/>
          </a:ln>
          <a:effectLst/>
        </p:spPr>
      </p:cxnSp>
      <p:cxnSp>
        <p:nvCxnSpPr>
          <p:cNvPr id="37" name="直接箭头连接符 36"/>
          <p:cNvCxnSpPr/>
          <p:nvPr/>
        </p:nvCxnSpPr>
        <p:spPr bwMode="auto">
          <a:xfrm>
            <a:off x="7772400" y="5257800"/>
            <a:ext cx="228600" cy="1588"/>
          </a:xfrm>
          <a:prstGeom prst="straightConnector1">
            <a:avLst/>
          </a:prstGeom>
          <a:noFill/>
          <a:ln w="25400" cap="flat" cmpd="sng" algn="ctr">
            <a:solidFill>
              <a:schemeClr val="tx1"/>
            </a:solidFill>
            <a:prstDash val="solid"/>
            <a:round/>
            <a:headEnd type="none" w="med" len="med"/>
            <a:tailEnd type="triangle" w="med" len="med"/>
          </a:ln>
          <a:effectLst/>
        </p:spPr>
      </p:cxnSp>
      <p:grpSp>
        <p:nvGrpSpPr>
          <p:cNvPr id="41" name="组合 40"/>
          <p:cNvGrpSpPr/>
          <p:nvPr/>
        </p:nvGrpSpPr>
        <p:grpSpPr>
          <a:xfrm>
            <a:off x="2244882" y="4021005"/>
            <a:ext cx="5305453" cy="409396"/>
            <a:chOff x="2244882" y="4021005"/>
            <a:chExt cx="5305453" cy="409396"/>
          </a:xfrm>
        </p:grpSpPr>
        <p:sp>
          <p:nvSpPr>
            <p:cNvPr id="39" name="左箭头 38"/>
            <p:cNvSpPr/>
            <p:nvPr/>
          </p:nvSpPr>
          <p:spPr bwMode="auto">
            <a:xfrm rot="20781865">
              <a:off x="2244882" y="4021005"/>
              <a:ext cx="5305453" cy="409396"/>
            </a:xfrm>
            <a:prstGeom prst="leftArrow">
              <a:avLst/>
            </a:prstGeom>
            <a:solidFill>
              <a:srgbClr val="FF9933"/>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40" name="TextBox 39"/>
            <p:cNvSpPr txBox="1"/>
            <p:nvPr/>
          </p:nvSpPr>
          <p:spPr>
            <a:xfrm rot="20752977">
              <a:off x="3050427" y="4042573"/>
              <a:ext cx="3540328" cy="369332"/>
            </a:xfrm>
            <a:prstGeom prst="rect">
              <a:avLst/>
            </a:prstGeom>
            <a:noFill/>
          </p:spPr>
          <p:txBody>
            <a:bodyPr wrap="none" rtlCol="0">
              <a:spAutoFit/>
            </a:bodyPr>
            <a:lstStyle/>
            <a:p>
              <a:pPr>
                <a:buNone/>
              </a:pPr>
              <a:r>
                <a:rPr lang="en-US" altLang="zh-CN" sz="1800" b="1" i="0" dirty="0" smtClean="0">
                  <a:solidFill>
                    <a:schemeClr val="tx1"/>
                  </a:solidFill>
                </a:rPr>
                <a:t>Plant RAT on Victim’s Machine</a:t>
              </a:r>
              <a:endParaRPr lang="zh-CN" altLang="en-US" sz="1800" b="1" i="0" dirty="0" smtClean="0">
                <a:solidFill>
                  <a:schemeClr val="tx1"/>
                </a:solidFill>
              </a:endParaRPr>
            </a:p>
          </p:txBody>
        </p:sp>
      </p:grpSp>
    </p:spTree>
    <p:custDataLst>
      <p:tags r:id="rId1"/>
    </p:custDataLst>
  </p:cSld>
  <p:clrMapOvr>
    <a:masterClrMapping/>
  </p:clrMapOvr>
  <p:transition spd="slow" advTm="1677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en-US" altLang="zh-CN" sz="3600" dirty="0" smtClean="0"/>
              <a:t>What is a RAT?</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3</a:t>
            </a:fld>
            <a:endParaRPr lang="en-US" altLang="zh-CN" sz="1400" i="0">
              <a:solidFill>
                <a:schemeClr val="tx1"/>
              </a:solidFill>
            </a:endParaRPr>
          </a:p>
        </p:txBody>
      </p:sp>
      <p:sp>
        <p:nvSpPr>
          <p:cNvPr id="2" name="Rectangle 1"/>
          <p:cNvSpPr/>
          <p:nvPr/>
        </p:nvSpPr>
        <p:spPr>
          <a:xfrm>
            <a:off x="1219200" y="1493510"/>
            <a:ext cx="7620000" cy="5293757"/>
          </a:xfrm>
          <a:prstGeom prst="rect">
            <a:avLst/>
          </a:prstGeom>
          <a:noFill/>
        </p:spPr>
        <p:txBody>
          <a:bodyPr wrap="square" rtlCol="0">
            <a:spAutoFit/>
          </a:bodyPr>
          <a:lstStyle/>
          <a:p>
            <a:pPr marL="285750" indent="-285750">
              <a:buFont typeface="Wingdings" panose="05000000000000000000" pitchFamily="2" charset="2"/>
              <a:buChar char="l"/>
            </a:pPr>
            <a:r>
              <a:rPr lang="en-US" altLang="zh-CN" sz="2200" i="0" dirty="0" smtClean="0">
                <a:solidFill>
                  <a:schemeClr val="tx1"/>
                </a:solidFill>
              </a:rPr>
              <a:t>RAT stands for </a:t>
            </a:r>
            <a:r>
              <a:rPr lang="en-US" altLang="zh-CN" sz="2200" i="0" dirty="0" smtClean="0">
                <a:solidFill>
                  <a:srgbClr val="3399FF"/>
                </a:solidFill>
              </a:rPr>
              <a:t>Remote Administration Tool</a:t>
            </a:r>
            <a:r>
              <a:rPr lang="en-US" altLang="zh-CN" sz="2200" i="0" dirty="0" smtClean="0">
                <a:solidFill>
                  <a:schemeClr val="tx1"/>
                </a:solidFill>
              </a:rPr>
              <a:t>, a piece of software that </a:t>
            </a:r>
            <a:r>
              <a:rPr lang="en-US" altLang="zh-CN" sz="2200" i="0" dirty="0" smtClean="0">
                <a:solidFill>
                  <a:srgbClr val="3399FF"/>
                </a:solidFill>
              </a:rPr>
              <a:t>allows a remote "operator" to control a system</a:t>
            </a:r>
            <a:r>
              <a:rPr lang="en-US" altLang="zh-CN" sz="2200" i="0" dirty="0" smtClean="0">
                <a:solidFill>
                  <a:schemeClr val="tx1"/>
                </a:solidFill>
              </a:rPr>
              <a:t>.</a:t>
            </a:r>
          </a:p>
          <a:p>
            <a:pPr marL="285750" indent="-285750">
              <a:buFont typeface="Wingdings" panose="05000000000000000000" pitchFamily="2" charset="2"/>
              <a:buChar char="l"/>
            </a:pPr>
            <a:endParaRPr lang="en-US" altLang="zh-CN" sz="2200" i="0" dirty="0" smtClean="0">
              <a:solidFill>
                <a:schemeClr val="tx1"/>
              </a:solidFill>
            </a:endParaRPr>
          </a:p>
          <a:p>
            <a:pPr marL="285750" indent="-285750">
              <a:buFont typeface="Wingdings" panose="05000000000000000000" pitchFamily="2" charset="2"/>
              <a:buChar char="l"/>
            </a:pPr>
            <a:r>
              <a:rPr lang="en-US" altLang="zh-CN" sz="2200" i="0" dirty="0" smtClean="0">
                <a:solidFill>
                  <a:schemeClr val="tx1"/>
                </a:solidFill>
              </a:rPr>
              <a:t>Interpreted as </a:t>
            </a:r>
            <a:r>
              <a:rPr lang="en-US" altLang="zh-CN" sz="2200" dirty="0" smtClean="0">
                <a:solidFill>
                  <a:schemeClr val="tx1"/>
                </a:solidFill>
              </a:rPr>
              <a:t>remote administration Trojan</a:t>
            </a:r>
            <a:r>
              <a:rPr lang="en-US" altLang="zh-CN" sz="2200" i="0" dirty="0" smtClean="0">
                <a:solidFill>
                  <a:schemeClr val="tx1"/>
                </a:solidFill>
              </a:rPr>
              <a:t> in some white papers.</a:t>
            </a:r>
          </a:p>
          <a:p>
            <a:pPr marL="285750" indent="-285750">
              <a:buFont typeface="Wingdings" panose="05000000000000000000" pitchFamily="2" charset="2"/>
              <a:buChar char="l"/>
            </a:pPr>
            <a:endParaRPr lang="en-US" altLang="zh-CN" sz="2200" i="0" dirty="0" smtClean="0">
              <a:solidFill>
                <a:schemeClr val="tx1"/>
              </a:solidFill>
            </a:endParaRPr>
          </a:p>
          <a:p>
            <a:pPr marL="285750" indent="-285750">
              <a:buFont typeface="Wingdings" panose="05000000000000000000" pitchFamily="2" charset="2"/>
              <a:buChar char="l"/>
            </a:pPr>
            <a:r>
              <a:rPr lang="en-US" altLang="zh-CN" sz="2200" i="0" dirty="0" smtClean="0">
                <a:solidFill>
                  <a:schemeClr val="tx1"/>
                </a:solidFill>
              </a:rPr>
              <a:t>A malicious RAT is </a:t>
            </a:r>
            <a:r>
              <a:rPr lang="en-US" altLang="zh-CN" sz="2200" i="0" dirty="0" smtClean="0">
                <a:solidFill>
                  <a:srgbClr val="3399FF"/>
                </a:solidFill>
              </a:rPr>
              <a:t>a </a:t>
            </a:r>
            <a:r>
              <a:rPr lang="en-US" altLang="zh-CN" sz="2200" i="0" dirty="0" err="1" smtClean="0">
                <a:solidFill>
                  <a:srgbClr val="3399FF"/>
                </a:solidFill>
              </a:rPr>
              <a:t>backdoored</a:t>
            </a:r>
            <a:r>
              <a:rPr lang="en-US" altLang="zh-CN" sz="2200" i="0" dirty="0" smtClean="0">
                <a:solidFill>
                  <a:srgbClr val="3399FF"/>
                </a:solidFill>
              </a:rPr>
              <a:t> spying horse zombie</a:t>
            </a:r>
            <a:r>
              <a:rPr lang="en-US" altLang="zh-CN" sz="2200" i="0" dirty="0" smtClean="0">
                <a:solidFill>
                  <a:schemeClr val="tx1"/>
                </a:solidFill>
              </a:rPr>
              <a:t>, in essence.</a:t>
            </a:r>
          </a:p>
          <a:p>
            <a:pPr marL="742950" lvl="1" indent="-285750">
              <a:buFont typeface="Wingdings" pitchFamily="2" charset="2"/>
              <a:buChar char="ü"/>
            </a:pPr>
            <a:r>
              <a:rPr lang="en-US" altLang="zh-CN" sz="2000" b="1" i="0" dirty="0" smtClean="0">
                <a:solidFill>
                  <a:schemeClr val="tx1"/>
                </a:solidFill>
              </a:rPr>
              <a:t>Trojan</a:t>
            </a:r>
            <a:r>
              <a:rPr lang="en-US" altLang="zh-CN" sz="2000" i="0" dirty="0" smtClean="0">
                <a:solidFill>
                  <a:schemeClr val="tx1"/>
                </a:solidFill>
              </a:rPr>
              <a:t> - Disguises its identity as legitimate program. </a:t>
            </a:r>
          </a:p>
          <a:p>
            <a:pPr marL="742950" lvl="1" indent="-285750">
              <a:buFont typeface="Wingdings" pitchFamily="2" charset="2"/>
              <a:buChar char=""/>
            </a:pPr>
            <a:r>
              <a:rPr lang="en-US" altLang="zh-CN" sz="2000" b="1" i="0" dirty="0" smtClean="0">
                <a:solidFill>
                  <a:schemeClr val="tx1"/>
                </a:solidFill>
              </a:rPr>
              <a:t>Backdoor </a:t>
            </a:r>
            <a:r>
              <a:rPr lang="en-US" altLang="zh-CN" sz="2000" i="0" dirty="0" smtClean="0">
                <a:solidFill>
                  <a:schemeClr val="tx1"/>
                </a:solidFill>
              </a:rPr>
              <a:t>– Enables remote control and receives commands.</a:t>
            </a:r>
          </a:p>
          <a:p>
            <a:pPr marL="742950" lvl="1" indent="-285750">
              <a:buFont typeface="Wingdings" pitchFamily="2" charset="2"/>
              <a:buChar char="ü"/>
            </a:pPr>
            <a:r>
              <a:rPr lang="en-US" altLang="zh-CN" sz="2000" b="1" i="0" dirty="0" smtClean="0">
                <a:solidFill>
                  <a:schemeClr val="tx1"/>
                </a:solidFill>
              </a:rPr>
              <a:t>Spyware</a:t>
            </a:r>
            <a:r>
              <a:rPr lang="en-US" altLang="zh-CN" sz="2000" i="0" dirty="0" smtClean="0">
                <a:solidFill>
                  <a:schemeClr val="tx1"/>
                </a:solidFill>
              </a:rPr>
              <a:t> – Gathers information stealthily and sends back to master.</a:t>
            </a:r>
          </a:p>
          <a:p>
            <a:pPr marL="742950" lvl="1" indent="-285750">
              <a:buFont typeface="Wingdings" pitchFamily="2" charset="2"/>
              <a:buChar char="ü"/>
            </a:pPr>
            <a:r>
              <a:rPr lang="en-US" altLang="zh-CN" sz="2000" b="1" i="0" dirty="0" smtClean="0">
                <a:solidFill>
                  <a:schemeClr val="tx1"/>
                </a:solidFill>
              </a:rPr>
              <a:t>Zombie</a:t>
            </a:r>
            <a:r>
              <a:rPr lang="en-US" altLang="zh-CN" sz="2000" i="0" dirty="0" smtClean="0">
                <a:solidFill>
                  <a:schemeClr val="tx1"/>
                </a:solidFill>
              </a:rPr>
              <a:t> – Behaves like a zombie (allows its master to perform operation through it).</a:t>
            </a: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en-US" altLang="zh-CN" sz="3600" dirty="0" smtClean="0"/>
              <a:t>First malicious RAT and Today</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4</a:t>
            </a:fld>
            <a:endParaRPr lang="en-US" altLang="zh-CN" sz="1400" i="0">
              <a:solidFill>
                <a:schemeClr val="tx1"/>
              </a:solidFill>
            </a:endParaRPr>
          </a:p>
        </p:txBody>
      </p:sp>
      <p:sp>
        <p:nvSpPr>
          <p:cNvPr id="2" name="Rectangle 1"/>
          <p:cNvSpPr/>
          <p:nvPr/>
        </p:nvSpPr>
        <p:spPr>
          <a:xfrm>
            <a:off x="1219200" y="1493510"/>
            <a:ext cx="7239000" cy="4739759"/>
          </a:xfrm>
          <a:prstGeom prst="rect">
            <a:avLst/>
          </a:prstGeom>
          <a:noFill/>
        </p:spPr>
        <p:txBody>
          <a:bodyPr wrap="square" rtlCol="0">
            <a:spAutoFit/>
          </a:bodyPr>
          <a:lstStyle/>
          <a:p>
            <a:pPr marL="285750" indent="-285750">
              <a:buFont typeface="Wingdings" panose="05000000000000000000" pitchFamily="2" charset="2"/>
              <a:buChar char="l"/>
            </a:pPr>
            <a:r>
              <a:rPr lang="en-US" altLang="zh-CN" sz="2200" i="0" dirty="0" smtClean="0">
                <a:solidFill>
                  <a:schemeClr val="tx1"/>
                </a:solidFill>
              </a:rPr>
              <a:t>1</a:t>
            </a:r>
            <a:r>
              <a:rPr lang="en-US" altLang="zh-CN" sz="2200" i="0" baseline="30000" dirty="0" smtClean="0">
                <a:solidFill>
                  <a:schemeClr val="tx1"/>
                </a:solidFill>
              </a:rPr>
              <a:t>st</a:t>
            </a:r>
            <a:r>
              <a:rPr lang="en-US" altLang="zh-CN" sz="2200" i="0" dirty="0" smtClean="0">
                <a:solidFill>
                  <a:schemeClr val="tx1"/>
                </a:solidFill>
              </a:rPr>
              <a:t> malicious RAT</a:t>
            </a:r>
          </a:p>
          <a:p>
            <a:pPr marL="742950" lvl="1" indent="-285750">
              <a:buFont typeface="Courier New" pitchFamily="49" charset="0"/>
              <a:buChar char="o"/>
            </a:pPr>
            <a:r>
              <a:rPr lang="en-US" altLang="zh-CN" sz="2000" i="0" dirty="0" smtClean="0">
                <a:solidFill>
                  <a:srgbClr val="3399FF"/>
                </a:solidFill>
              </a:rPr>
              <a:t>Back Orifice </a:t>
            </a:r>
            <a:r>
              <a:rPr lang="en-US" altLang="zh-CN" sz="2000" i="0" dirty="0" smtClean="0">
                <a:solidFill>
                  <a:schemeClr val="tx1"/>
                </a:solidFill>
              </a:rPr>
              <a:t>is one of the first RATs, released in 1998.</a:t>
            </a:r>
          </a:p>
          <a:p>
            <a:pPr marL="742950" lvl="1" indent="-285750">
              <a:buFont typeface="Courier New" pitchFamily="49" charset="0"/>
              <a:buChar char="o"/>
            </a:pPr>
            <a:r>
              <a:rPr lang="en-US" altLang="zh-CN" sz="2000" i="0" dirty="0" smtClean="0">
                <a:solidFill>
                  <a:schemeClr val="tx1"/>
                </a:solidFill>
              </a:rPr>
              <a:t>It includes a GUI control panel. </a:t>
            </a:r>
          </a:p>
          <a:p>
            <a:pPr marL="742950" lvl="1" indent="-285750">
              <a:buFont typeface="Courier New" pitchFamily="49" charset="0"/>
              <a:buChar char="o"/>
            </a:pPr>
            <a:r>
              <a:rPr lang="en-US" altLang="zh-CN" sz="2000" i="0" dirty="0" smtClean="0">
                <a:solidFill>
                  <a:schemeClr val="tx1"/>
                </a:solidFill>
              </a:rPr>
              <a:t>Spawn/kill processes, play audio files and capture videos. </a:t>
            </a:r>
            <a:endParaRPr lang="en-US" altLang="zh-CN" sz="2000" b="1" i="0" dirty="0" smtClean="0">
              <a:solidFill>
                <a:srgbClr val="FF0000"/>
              </a:solidFill>
            </a:endParaRPr>
          </a:p>
          <a:p>
            <a:pPr marL="742950" lvl="1" indent="-285750">
              <a:buFont typeface="Wingdings" panose="05000000000000000000" pitchFamily="2" charset="2"/>
              <a:buChar char="l"/>
            </a:pPr>
            <a:endParaRPr lang="en-US" altLang="zh-CN" sz="2000" b="1" i="0" dirty="0" smtClean="0">
              <a:solidFill>
                <a:srgbClr val="FF0000"/>
              </a:solidFill>
            </a:endParaRPr>
          </a:p>
          <a:p>
            <a:pPr marL="285750" indent="-285750">
              <a:buFont typeface="Wingdings" panose="05000000000000000000" pitchFamily="2" charset="2"/>
              <a:buChar char="l"/>
            </a:pPr>
            <a:r>
              <a:rPr lang="en-US" altLang="zh-CN" sz="2200" i="0" dirty="0" smtClean="0">
                <a:solidFill>
                  <a:schemeClr val="tx1"/>
                </a:solidFill>
              </a:rPr>
              <a:t>Malicious RAT Today </a:t>
            </a:r>
          </a:p>
          <a:p>
            <a:pPr marL="742950" lvl="1" indent="-285750">
              <a:buFont typeface="Courier New" pitchFamily="49" charset="0"/>
              <a:buChar char="o"/>
            </a:pPr>
            <a:r>
              <a:rPr lang="en-US" altLang="zh-CN" sz="2000" i="0" dirty="0" smtClean="0">
                <a:solidFill>
                  <a:schemeClr val="tx1"/>
                </a:solidFill>
              </a:rPr>
              <a:t>An abundance of different RATs:</a:t>
            </a:r>
          </a:p>
          <a:p>
            <a:pPr marL="1200150" lvl="2" indent="-285750">
              <a:buFont typeface="Wingdings" pitchFamily="2" charset="2"/>
              <a:buChar char="§"/>
            </a:pPr>
            <a:r>
              <a:rPr lang="en-US" altLang="zh-CN" sz="1800" i="0" dirty="0" err="1" smtClean="0">
                <a:solidFill>
                  <a:schemeClr val="tx1"/>
                </a:solidFill>
              </a:rPr>
              <a:t>NetBus</a:t>
            </a:r>
            <a:r>
              <a:rPr lang="en-US" altLang="zh-CN" sz="1800" i="0" dirty="0" smtClean="0">
                <a:solidFill>
                  <a:schemeClr val="tx1"/>
                </a:solidFill>
              </a:rPr>
              <a:t>, </a:t>
            </a:r>
            <a:r>
              <a:rPr lang="en-US" altLang="zh-CN" sz="1800" i="0" dirty="0" err="1" smtClean="0">
                <a:solidFill>
                  <a:schemeClr val="tx1"/>
                </a:solidFill>
              </a:rPr>
              <a:t>iControl</a:t>
            </a:r>
            <a:r>
              <a:rPr lang="en-US" altLang="zh-CN" sz="1800" i="0" dirty="0" smtClean="0">
                <a:solidFill>
                  <a:schemeClr val="tx1"/>
                </a:solidFill>
              </a:rPr>
              <a:t>, Sub Seven, Beast Trojan, </a:t>
            </a:r>
            <a:r>
              <a:rPr lang="en-US" altLang="zh-CN" sz="1800" i="0" dirty="0" err="1" smtClean="0">
                <a:solidFill>
                  <a:schemeClr val="tx1"/>
                </a:solidFill>
              </a:rPr>
              <a:t>Bifrost</a:t>
            </a:r>
            <a:r>
              <a:rPr lang="en-US" altLang="zh-CN" sz="1800" i="0" dirty="0" smtClean="0">
                <a:solidFill>
                  <a:schemeClr val="tx1"/>
                </a:solidFill>
              </a:rPr>
              <a:t>, </a:t>
            </a:r>
            <a:r>
              <a:rPr lang="en-US" altLang="zh-CN" sz="1800" i="0" dirty="0" err="1" smtClean="0">
                <a:solidFill>
                  <a:schemeClr val="tx1"/>
                </a:solidFill>
              </a:rPr>
              <a:t>Blackshades</a:t>
            </a:r>
            <a:r>
              <a:rPr lang="en-US" altLang="zh-CN" sz="1800" i="0" dirty="0" smtClean="0">
                <a:solidFill>
                  <a:schemeClr val="tx1"/>
                </a:solidFill>
              </a:rPr>
              <a:t>, </a:t>
            </a:r>
            <a:r>
              <a:rPr lang="en-US" altLang="zh-CN" sz="1800" i="0" dirty="0" err="1" smtClean="0">
                <a:solidFill>
                  <a:schemeClr val="tx1"/>
                </a:solidFill>
              </a:rPr>
              <a:t>DarkComet</a:t>
            </a:r>
            <a:r>
              <a:rPr lang="en-US" altLang="zh-CN" sz="1800" i="0" dirty="0" smtClean="0">
                <a:solidFill>
                  <a:schemeClr val="tx1"/>
                </a:solidFill>
              </a:rPr>
              <a:t>, </a:t>
            </a:r>
            <a:r>
              <a:rPr lang="en-US" altLang="zh-CN" sz="1800" i="0" dirty="0" err="1" smtClean="0">
                <a:solidFill>
                  <a:schemeClr val="tx1"/>
                </a:solidFill>
              </a:rPr>
              <a:t>LANfiltrator</a:t>
            </a:r>
            <a:r>
              <a:rPr lang="en-US" altLang="zh-CN" sz="1800" i="0" dirty="0" smtClean="0">
                <a:solidFill>
                  <a:schemeClr val="tx1"/>
                </a:solidFill>
              </a:rPr>
              <a:t>, Win32.HsIdir, </a:t>
            </a:r>
            <a:r>
              <a:rPr lang="en-US" altLang="zh-CN" sz="1800" i="0" dirty="0" err="1" smtClean="0">
                <a:solidFill>
                  <a:schemeClr val="tx1"/>
                </a:solidFill>
              </a:rPr>
              <a:t>Optix</a:t>
            </a:r>
            <a:r>
              <a:rPr lang="en-US" altLang="zh-CN" sz="1800" i="0" dirty="0" smtClean="0">
                <a:solidFill>
                  <a:schemeClr val="tx1"/>
                </a:solidFill>
              </a:rPr>
              <a:t> Pro, …</a:t>
            </a:r>
          </a:p>
          <a:p>
            <a:pPr marL="742950" lvl="1" indent="-285750">
              <a:buFont typeface="Courier New" pitchFamily="49" charset="0"/>
              <a:buChar char="o"/>
            </a:pPr>
            <a:endParaRPr lang="en-US" altLang="zh-CN" sz="2000" i="0" dirty="0" smtClean="0">
              <a:solidFill>
                <a:schemeClr val="tx1"/>
              </a:solidFill>
            </a:endParaRPr>
          </a:p>
          <a:p>
            <a:pPr marL="742950" lvl="1" indent="-285750">
              <a:buFont typeface="Courier New" pitchFamily="49" charset="0"/>
              <a:buChar char="o"/>
            </a:pPr>
            <a:r>
              <a:rPr lang="en-US" altLang="zh-CN" sz="2000" i="0" dirty="0" smtClean="0">
                <a:solidFill>
                  <a:schemeClr val="tx1"/>
                </a:solidFill>
              </a:rPr>
              <a:t>RAT has become a </a:t>
            </a:r>
            <a:r>
              <a:rPr lang="en-US" altLang="zh-CN" sz="2000" i="0" dirty="0" smtClean="0">
                <a:solidFill>
                  <a:srgbClr val="3399FF"/>
                </a:solidFill>
              </a:rPr>
              <a:t>service</a:t>
            </a:r>
            <a:r>
              <a:rPr lang="en-US" altLang="zh-CN" sz="2000" i="0" dirty="0" smtClean="0">
                <a:solidFill>
                  <a:schemeClr val="tx1"/>
                </a:solidFill>
              </a:rPr>
              <a:t> available to people without much computer knowledge.</a:t>
            </a:r>
          </a:p>
          <a:p>
            <a:pPr marL="742950" lvl="1" indent="-285750"/>
            <a:endParaRPr lang="en-US" altLang="zh-CN" sz="1800" i="0" dirty="0" smtClean="0">
              <a:solidFill>
                <a:schemeClr val="tx1"/>
              </a:solidFill>
            </a:endParaRP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en-US" altLang="zh-CN" sz="3600" dirty="0" smtClean="0"/>
              <a:t>Architecture of a malicious RAT</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5</a:t>
            </a:fld>
            <a:endParaRPr lang="en-US" altLang="zh-CN" sz="1400" i="0">
              <a:solidFill>
                <a:schemeClr val="tx1"/>
              </a:solidFill>
            </a:endParaRPr>
          </a:p>
        </p:txBody>
      </p:sp>
      <p:pic>
        <p:nvPicPr>
          <p:cNvPr id="7" name="图片 6" descr="laptop.WMF"/>
          <p:cNvPicPr>
            <a:picLocks noChangeAspect="1"/>
          </p:cNvPicPr>
          <p:nvPr/>
        </p:nvPicPr>
        <p:blipFill>
          <a:blip r:embed="rId4"/>
          <a:stretch>
            <a:fillRect/>
          </a:stretch>
        </p:blipFill>
        <p:spPr>
          <a:xfrm>
            <a:off x="6141720" y="3810000"/>
            <a:ext cx="1737360" cy="1676095"/>
          </a:xfrm>
          <a:prstGeom prst="rect">
            <a:avLst/>
          </a:prstGeom>
        </p:spPr>
      </p:pic>
      <p:pic>
        <p:nvPicPr>
          <p:cNvPr id="9" name="图片 8" descr="application_shellscript_x_128px_42994_easyicon.net.png"/>
          <p:cNvPicPr>
            <a:picLocks noChangeAspect="1"/>
          </p:cNvPicPr>
          <p:nvPr/>
        </p:nvPicPr>
        <p:blipFill>
          <a:blip r:embed="rId5"/>
          <a:stretch>
            <a:fillRect/>
          </a:stretch>
        </p:blipFill>
        <p:spPr>
          <a:xfrm>
            <a:off x="7513320" y="3886200"/>
            <a:ext cx="563880" cy="563880"/>
          </a:xfrm>
          <a:prstGeom prst="rect">
            <a:avLst/>
          </a:prstGeom>
        </p:spPr>
      </p:pic>
      <p:pic>
        <p:nvPicPr>
          <p:cNvPr id="11" name="图片 10" descr="laptop.WMF"/>
          <p:cNvPicPr>
            <a:picLocks noChangeAspect="1"/>
          </p:cNvPicPr>
          <p:nvPr/>
        </p:nvPicPr>
        <p:blipFill>
          <a:blip r:embed="rId4"/>
          <a:stretch>
            <a:fillRect/>
          </a:stretch>
        </p:blipFill>
        <p:spPr>
          <a:xfrm>
            <a:off x="381000" y="3810000"/>
            <a:ext cx="1737360" cy="1676095"/>
          </a:xfrm>
          <a:prstGeom prst="rect">
            <a:avLst/>
          </a:prstGeom>
        </p:spPr>
      </p:pic>
      <p:sp>
        <p:nvSpPr>
          <p:cNvPr id="16" name="TextBox 15"/>
          <p:cNvSpPr txBox="1"/>
          <p:nvPr/>
        </p:nvSpPr>
        <p:spPr>
          <a:xfrm>
            <a:off x="1295400" y="3276600"/>
            <a:ext cx="2209800" cy="400110"/>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RAT Client (GUI)</a:t>
            </a:r>
          </a:p>
        </p:txBody>
      </p:sp>
      <p:sp>
        <p:nvSpPr>
          <p:cNvPr id="18" name="TextBox 17"/>
          <p:cNvSpPr txBox="1"/>
          <p:nvPr/>
        </p:nvSpPr>
        <p:spPr>
          <a:xfrm>
            <a:off x="7391400" y="3124200"/>
            <a:ext cx="1524000" cy="707886"/>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RAT Server (unobtrusive)</a:t>
            </a:r>
          </a:p>
        </p:txBody>
      </p:sp>
      <p:cxnSp>
        <p:nvCxnSpPr>
          <p:cNvPr id="20" name="直接箭头连接符 19"/>
          <p:cNvCxnSpPr/>
          <p:nvPr/>
        </p:nvCxnSpPr>
        <p:spPr bwMode="auto">
          <a:xfrm rot="5400000">
            <a:off x="2247900" y="3695700"/>
            <a:ext cx="304800" cy="228600"/>
          </a:xfrm>
          <a:prstGeom prst="straightConnector1">
            <a:avLst/>
          </a:prstGeom>
          <a:noFill/>
          <a:ln w="25400" cap="flat" cmpd="sng" algn="ctr">
            <a:solidFill>
              <a:schemeClr val="tx1"/>
            </a:solidFill>
            <a:prstDash val="solid"/>
            <a:round/>
            <a:headEnd type="none" w="med" len="med"/>
            <a:tailEnd type="arrow"/>
          </a:ln>
          <a:effectLst/>
        </p:spPr>
      </p:cxnSp>
      <p:cxnSp>
        <p:nvCxnSpPr>
          <p:cNvPr id="22" name="直接箭头连接符 21"/>
          <p:cNvCxnSpPr/>
          <p:nvPr/>
        </p:nvCxnSpPr>
        <p:spPr bwMode="auto">
          <a:xfrm rot="5400000">
            <a:off x="7848603" y="3810002"/>
            <a:ext cx="228598" cy="76197"/>
          </a:xfrm>
          <a:prstGeom prst="straightConnector1">
            <a:avLst/>
          </a:prstGeom>
          <a:noFill/>
          <a:ln w="25400" cap="flat" cmpd="sng" algn="ctr">
            <a:solidFill>
              <a:schemeClr val="tx1"/>
            </a:solidFill>
            <a:prstDash val="solid"/>
            <a:round/>
            <a:headEnd type="none" w="med" len="med"/>
            <a:tailEnd type="arrow"/>
          </a:ln>
          <a:effectLst/>
        </p:spPr>
      </p:cxnSp>
      <p:pic>
        <p:nvPicPr>
          <p:cNvPr id="24" name="图片 23" descr="program_window_128px_13678_easyicon.net.png"/>
          <p:cNvPicPr>
            <a:picLocks noChangeAspect="1"/>
          </p:cNvPicPr>
          <p:nvPr/>
        </p:nvPicPr>
        <p:blipFill>
          <a:blip r:embed="rId6"/>
          <a:stretch>
            <a:fillRect/>
          </a:stretch>
        </p:blipFill>
        <p:spPr>
          <a:xfrm>
            <a:off x="1752600" y="3886200"/>
            <a:ext cx="609600" cy="609600"/>
          </a:xfrm>
          <a:prstGeom prst="rect">
            <a:avLst/>
          </a:prstGeom>
        </p:spPr>
      </p:pic>
      <p:cxnSp>
        <p:nvCxnSpPr>
          <p:cNvPr id="30" name="直接箭头连接符 29"/>
          <p:cNvCxnSpPr/>
          <p:nvPr/>
        </p:nvCxnSpPr>
        <p:spPr bwMode="auto">
          <a:xfrm flipV="1">
            <a:off x="2971800" y="4724399"/>
            <a:ext cx="2667001" cy="1"/>
          </a:xfrm>
          <a:prstGeom prst="straightConnector1">
            <a:avLst/>
          </a:prstGeom>
          <a:noFill/>
          <a:ln w="25400" cap="flat" cmpd="sng" algn="ctr">
            <a:solidFill>
              <a:schemeClr val="tx1"/>
            </a:solidFill>
            <a:prstDash val="solid"/>
            <a:round/>
            <a:headEnd type="none" w="med" len="med"/>
            <a:tailEnd type="triangle" w="lg" len="lg"/>
          </a:ln>
          <a:effectLst/>
        </p:spPr>
      </p:cxnSp>
      <p:cxnSp>
        <p:nvCxnSpPr>
          <p:cNvPr id="32" name="直接箭头连接符 31"/>
          <p:cNvCxnSpPr/>
          <p:nvPr/>
        </p:nvCxnSpPr>
        <p:spPr bwMode="auto">
          <a:xfrm rot="10800000" flipV="1">
            <a:off x="2971801" y="4952998"/>
            <a:ext cx="2667001" cy="1"/>
          </a:xfrm>
          <a:prstGeom prst="straightConnector1">
            <a:avLst/>
          </a:prstGeom>
          <a:noFill/>
          <a:ln w="25400" cap="flat" cmpd="sng" algn="ctr">
            <a:solidFill>
              <a:schemeClr val="tx1"/>
            </a:solidFill>
            <a:prstDash val="solid"/>
            <a:round/>
            <a:headEnd type="none" w="med" len="med"/>
            <a:tailEnd type="triangle" w="lg" len="lg"/>
          </a:ln>
          <a:effectLst/>
        </p:spPr>
      </p:cxnSp>
      <p:sp>
        <p:nvSpPr>
          <p:cNvPr id="33" name="TextBox 32"/>
          <p:cNvSpPr txBox="1"/>
          <p:nvPr/>
        </p:nvSpPr>
        <p:spPr>
          <a:xfrm>
            <a:off x="3657600" y="4343400"/>
            <a:ext cx="1066800" cy="400110"/>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Control</a:t>
            </a:r>
          </a:p>
        </p:txBody>
      </p:sp>
      <p:sp>
        <p:nvSpPr>
          <p:cNvPr id="34" name="TextBox 33"/>
          <p:cNvSpPr txBox="1"/>
          <p:nvPr/>
        </p:nvSpPr>
        <p:spPr>
          <a:xfrm>
            <a:off x="3581400" y="4888468"/>
            <a:ext cx="1219200" cy="400110"/>
          </a:xfrm>
          <a:prstGeom prst="rect">
            <a:avLst/>
          </a:prstGeom>
          <a:noFill/>
        </p:spPr>
        <p:txBody>
          <a:bodyPr wrap="square" rtlCol="0">
            <a:spAutoFit/>
          </a:bodyPr>
          <a:lstStyle/>
          <a:p>
            <a:r>
              <a:rPr lang="en-US" altLang="zh-CN" sz="2000" i="0" dirty="0" smtClean="0">
                <a:solidFill>
                  <a:schemeClr val="tx1"/>
                </a:solidFill>
                <a:latin typeface="Times New Roman" pitchFamily="18" charset="0"/>
                <a:cs typeface="Times New Roman" pitchFamily="18" charset="0"/>
              </a:rPr>
              <a:t>Response</a:t>
            </a:r>
          </a:p>
        </p:txBody>
      </p:sp>
      <p:sp>
        <p:nvSpPr>
          <p:cNvPr id="35" name="TextBox 34"/>
          <p:cNvSpPr txBox="1"/>
          <p:nvPr/>
        </p:nvSpPr>
        <p:spPr>
          <a:xfrm>
            <a:off x="5943599" y="5486400"/>
            <a:ext cx="2490537" cy="430887"/>
          </a:xfrm>
          <a:prstGeom prst="rect">
            <a:avLst/>
          </a:prstGeom>
          <a:noFill/>
        </p:spPr>
        <p:txBody>
          <a:bodyPr wrap="square" rtlCol="0">
            <a:spAutoFit/>
          </a:bodyPr>
          <a:lstStyle/>
          <a:p>
            <a:r>
              <a:rPr lang="en-US" altLang="zh-CN" sz="2200" i="0" dirty="0" smtClean="0">
                <a:solidFill>
                  <a:schemeClr val="tx1"/>
                </a:solidFill>
                <a:latin typeface="Times New Roman" pitchFamily="18" charset="0"/>
                <a:cs typeface="Times New Roman" pitchFamily="18" charset="0"/>
              </a:rPr>
              <a:t>Victim’s Machine</a:t>
            </a:r>
          </a:p>
        </p:txBody>
      </p:sp>
      <p:sp>
        <p:nvSpPr>
          <p:cNvPr id="36" name="TextBox 35"/>
          <p:cNvSpPr txBox="1"/>
          <p:nvPr/>
        </p:nvSpPr>
        <p:spPr>
          <a:xfrm>
            <a:off x="457200" y="5486400"/>
            <a:ext cx="1752600" cy="430887"/>
          </a:xfrm>
          <a:prstGeom prst="rect">
            <a:avLst/>
          </a:prstGeom>
          <a:noFill/>
        </p:spPr>
        <p:txBody>
          <a:bodyPr wrap="square" rtlCol="0">
            <a:spAutoFit/>
          </a:bodyPr>
          <a:lstStyle/>
          <a:p>
            <a:r>
              <a:rPr lang="en-US" altLang="zh-CN" sz="2200" i="0" dirty="0" smtClean="0">
                <a:solidFill>
                  <a:schemeClr val="tx1"/>
                </a:solidFill>
                <a:latin typeface="Times New Roman" pitchFamily="18" charset="0"/>
                <a:cs typeface="Times New Roman" pitchFamily="18" charset="0"/>
              </a:rPr>
              <a:t>C&amp;C Server</a:t>
            </a:r>
          </a:p>
        </p:txBody>
      </p:sp>
      <p:sp>
        <p:nvSpPr>
          <p:cNvPr id="37" name="Rectangle 1"/>
          <p:cNvSpPr/>
          <p:nvPr/>
        </p:nvSpPr>
        <p:spPr>
          <a:xfrm>
            <a:off x="1219200" y="1493510"/>
            <a:ext cx="7315200" cy="1354217"/>
          </a:xfrm>
          <a:prstGeom prst="rect">
            <a:avLst/>
          </a:prstGeom>
          <a:noFill/>
        </p:spPr>
        <p:txBody>
          <a:bodyPr wrap="square" rtlCol="0">
            <a:spAutoFit/>
          </a:bodyPr>
          <a:lstStyle/>
          <a:p>
            <a:pPr marL="285750" indent="-285750">
              <a:buFont typeface="Wingdings" panose="05000000000000000000" pitchFamily="2" charset="2"/>
              <a:buChar char="l"/>
            </a:pPr>
            <a:r>
              <a:rPr lang="en-US" altLang="zh-CN" sz="2200" i="0" dirty="0" smtClean="0">
                <a:solidFill>
                  <a:schemeClr val="tx1"/>
                </a:solidFill>
              </a:rPr>
              <a:t>Client/Server architecture</a:t>
            </a:r>
          </a:p>
          <a:p>
            <a:pPr marL="742950" lvl="1" indent="-285750">
              <a:buFont typeface="Courier New" pitchFamily="49" charset="0"/>
              <a:buChar char="o"/>
            </a:pPr>
            <a:r>
              <a:rPr lang="en-US" altLang="zh-CN" sz="2000" i="0" dirty="0" smtClean="0">
                <a:solidFill>
                  <a:srgbClr val="3399FF"/>
                </a:solidFill>
              </a:rPr>
              <a:t>Server program </a:t>
            </a:r>
            <a:r>
              <a:rPr lang="en-US" altLang="zh-CN" sz="2000" i="0" dirty="0" smtClean="0">
                <a:solidFill>
                  <a:schemeClr val="tx1"/>
                </a:solidFill>
              </a:rPr>
              <a:t>installed on victim’s machine </a:t>
            </a:r>
          </a:p>
          <a:p>
            <a:pPr marL="742950" lvl="1" indent="-285750">
              <a:buFont typeface="Courier New" pitchFamily="49" charset="0"/>
              <a:buChar char="o"/>
            </a:pPr>
            <a:r>
              <a:rPr lang="en-US" altLang="zh-CN" sz="2000" i="0" dirty="0" smtClean="0">
                <a:solidFill>
                  <a:srgbClr val="3399FF"/>
                </a:solidFill>
              </a:rPr>
              <a:t>Client program </a:t>
            </a:r>
            <a:r>
              <a:rPr lang="en-US" altLang="zh-CN" sz="2000" i="0" dirty="0" smtClean="0">
                <a:solidFill>
                  <a:schemeClr val="tx1"/>
                </a:solidFill>
              </a:rPr>
              <a:t>with GUI installed on C&amp;C server</a:t>
            </a:r>
          </a:p>
          <a:p>
            <a:pPr marL="742950" lvl="1" indent="-285750">
              <a:buFont typeface="Courier New" pitchFamily="49" charset="0"/>
              <a:buChar char="o"/>
            </a:pPr>
            <a:r>
              <a:rPr lang="en-US" altLang="zh-CN" sz="2000" i="0" dirty="0" smtClean="0">
                <a:solidFill>
                  <a:schemeClr val="tx1"/>
                </a:solidFill>
              </a:rPr>
              <a:t>Server program is remotely controlled by Client program</a:t>
            </a:r>
            <a:endParaRPr lang="en-US" altLang="zh-CN" sz="2000" b="1" i="0" dirty="0" smtClean="0">
              <a:solidFill>
                <a:srgbClr val="FF0000"/>
              </a:solidFill>
            </a:endParaRP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762000" y="0"/>
            <a:ext cx="8229600" cy="1143000"/>
          </a:xfrm>
        </p:spPr>
        <p:txBody>
          <a:bodyPr/>
          <a:lstStyle/>
          <a:p>
            <a:pPr>
              <a:lnSpc>
                <a:spcPct val="90000"/>
              </a:lnSpc>
            </a:pPr>
            <a:r>
              <a:rPr lang="en-US" altLang="zh-CN" sz="3600" dirty="0" smtClean="0"/>
              <a:t>Typical Features of a malicious RAT</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6</a:t>
            </a:fld>
            <a:endParaRPr lang="en-US" altLang="zh-CN" sz="1400" i="0">
              <a:solidFill>
                <a:schemeClr val="tx1"/>
              </a:solidFill>
            </a:endParaRPr>
          </a:p>
        </p:txBody>
      </p:sp>
      <p:sp>
        <p:nvSpPr>
          <p:cNvPr id="17" name="TextBox 16"/>
          <p:cNvSpPr txBox="1"/>
          <p:nvPr/>
        </p:nvSpPr>
        <p:spPr>
          <a:xfrm>
            <a:off x="1066800" y="1143000"/>
            <a:ext cx="3200400" cy="5552226"/>
          </a:xfrm>
          <a:prstGeom prst="rect">
            <a:avLst/>
          </a:prstGeom>
          <a:noFill/>
        </p:spPr>
        <p:txBody>
          <a:bodyPr wrap="square" rtlCol="0">
            <a:spAutoFit/>
          </a:bodyPr>
          <a:lstStyle/>
          <a:p>
            <a:pPr marL="285750" indent="-285750">
              <a:lnSpc>
                <a:spcPct val="125000"/>
              </a:lnSpc>
              <a:buFont typeface="Wingdings" panose="05000000000000000000" pitchFamily="2" charset="2"/>
              <a:buChar char="l"/>
            </a:pPr>
            <a:r>
              <a:rPr lang="en-US" altLang="zh-CN" sz="2200" i="0" dirty="0" smtClean="0">
                <a:solidFill>
                  <a:schemeClr val="tx1"/>
                </a:solidFill>
              </a:rPr>
              <a:t>VM detection</a:t>
            </a:r>
          </a:p>
          <a:p>
            <a:pPr marL="285750" indent="-285750">
              <a:lnSpc>
                <a:spcPct val="125000"/>
              </a:lnSpc>
              <a:buFont typeface="Wingdings" panose="05000000000000000000" pitchFamily="2" charset="2"/>
              <a:buChar char="l"/>
            </a:pPr>
            <a:r>
              <a:rPr lang="en-US" altLang="zh-CN" sz="2200" i="0" dirty="0" smtClean="0">
                <a:solidFill>
                  <a:schemeClr val="tx1"/>
                </a:solidFill>
              </a:rPr>
              <a:t>Antivirus tool detection/disabling</a:t>
            </a:r>
          </a:p>
          <a:p>
            <a:pPr marL="285750" indent="-285750">
              <a:lnSpc>
                <a:spcPct val="125000"/>
              </a:lnSpc>
              <a:buFont typeface="Wingdings" panose="05000000000000000000" pitchFamily="2" charset="2"/>
              <a:buChar char="l"/>
            </a:pPr>
            <a:r>
              <a:rPr lang="en-US" altLang="zh-CN" sz="2200" i="0" dirty="0" smtClean="0">
                <a:solidFill>
                  <a:schemeClr val="tx1"/>
                </a:solidFill>
              </a:rPr>
              <a:t>File/registry/process manipulating</a:t>
            </a:r>
          </a:p>
          <a:p>
            <a:pPr marL="285750" indent="-285750">
              <a:lnSpc>
                <a:spcPct val="125000"/>
              </a:lnSpc>
              <a:buFont typeface="Wingdings" panose="05000000000000000000" pitchFamily="2" charset="2"/>
              <a:buChar char="l"/>
            </a:pPr>
            <a:r>
              <a:rPr lang="en-US" altLang="zh-CN" sz="2200" i="0" dirty="0" smtClean="0">
                <a:solidFill>
                  <a:schemeClr val="tx1"/>
                </a:solidFill>
              </a:rPr>
              <a:t>Shell control</a:t>
            </a:r>
          </a:p>
          <a:p>
            <a:pPr marL="285750" indent="-285750">
              <a:lnSpc>
                <a:spcPct val="125000"/>
              </a:lnSpc>
              <a:buFont typeface="Wingdings" panose="05000000000000000000" pitchFamily="2" charset="2"/>
              <a:buChar char="l"/>
            </a:pPr>
            <a:r>
              <a:rPr lang="en-US" altLang="zh-CN" sz="2200" i="0" dirty="0" smtClean="0">
                <a:solidFill>
                  <a:schemeClr val="tx1"/>
                </a:solidFill>
              </a:rPr>
              <a:t>Credential stealing</a:t>
            </a:r>
          </a:p>
          <a:p>
            <a:pPr marL="285750" indent="-285750">
              <a:lnSpc>
                <a:spcPct val="125000"/>
              </a:lnSpc>
              <a:buFont typeface="Wingdings" panose="05000000000000000000" pitchFamily="2" charset="2"/>
              <a:buChar char="l"/>
            </a:pPr>
            <a:r>
              <a:rPr lang="en-US" altLang="zh-CN" sz="2200" i="0" dirty="0" smtClean="0">
                <a:solidFill>
                  <a:schemeClr val="tx1"/>
                </a:solidFill>
              </a:rPr>
              <a:t>Webcam/microphone access</a:t>
            </a:r>
          </a:p>
          <a:p>
            <a:pPr marL="285750" indent="-285750">
              <a:lnSpc>
                <a:spcPct val="125000"/>
              </a:lnSpc>
              <a:buFont typeface="Wingdings" panose="05000000000000000000" pitchFamily="2" charset="2"/>
              <a:buChar char="l"/>
            </a:pPr>
            <a:r>
              <a:rPr lang="en-US" altLang="zh-CN" sz="2200" i="0" dirty="0" smtClean="0">
                <a:solidFill>
                  <a:schemeClr val="tx1"/>
                </a:solidFill>
              </a:rPr>
              <a:t>Keystroke logging</a:t>
            </a:r>
          </a:p>
          <a:p>
            <a:pPr marL="285750" indent="-285750">
              <a:lnSpc>
                <a:spcPct val="125000"/>
              </a:lnSpc>
              <a:buFont typeface="Wingdings" panose="05000000000000000000" pitchFamily="2" charset="2"/>
              <a:buChar char="l"/>
            </a:pPr>
            <a:r>
              <a:rPr lang="en-US" altLang="zh-CN" sz="2200" i="0" dirty="0" smtClean="0">
                <a:solidFill>
                  <a:schemeClr val="tx1"/>
                </a:solidFill>
              </a:rPr>
              <a:t>Screen capture</a:t>
            </a:r>
          </a:p>
          <a:p>
            <a:pPr marL="285750" indent="-285750">
              <a:lnSpc>
                <a:spcPct val="125000"/>
              </a:lnSpc>
              <a:buFont typeface="Wingdings" panose="05000000000000000000" pitchFamily="2" charset="2"/>
              <a:buChar char="l"/>
            </a:pPr>
            <a:r>
              <a:rPr lang="en-US" altLang="zh-CN" sz="2200" i="0" dirty="0" smtClean="0">
                <a:solidFill>
                  <a:schemeClr val="tx1"/>
                </a:solidFill>
              </a:rPr>
              <a:t>Network monitoring</a:t>
            </a:r>
          </a:p>
          <a:p>
            <a:pPr marL="285750" indent="-285750">
              <a:lnSpc>
                <a:spcPct val="125000"/>
              </a:lnSpc>
              <a:buFont typeface="Wingdings" panose="05000000000000000000" pitchFamily="2" charset="2"/>
              <a:buChar char="l"/>
            </a:pPr>
            <a:r>
              <a:rPr lang="en-US" altLang="zh-CN" sz="2200" i="0" dirty="0" smtClean="0">
                <a:solidFill>
                  <a:schemeClr val="tx1"/>
                </a:solidFill>
              </a:rPr>
              <a:t>...</a:t>
            </a:r>
          </a:p>
        </p:txBody>
      </p:sp>
      <p:pic>
        <p:nvPicPr>
          <p:cNvPr id="7" name="Picture 6"/>
          <p:cNvPicPr>
            <a:picLocks noChangeAspect="1"/>
          </p:cNvPicPr>
          <p:nvPr/>
        </p:nvPicPr>
        <p:blipFill>
          <a:blip r:embed="rId4"/>
          <a:stretch>
            <a:fillRect/>
          </a:stretch>
        </p:blipFill>
        <p:spPr>
          <a:xfrm>
            <a:off x="4191000" y="1154884"/>
            <a:ext cx="1524000" cy="5172075"/>
          </a:xfrm>
          <a:prstGeom prst="rect">
            <a:avLst/>
          </a:prstGeom>
        </p:spPr>
      </p:pic>
      <p:pic>
        <p:nvPicPr>
          <p:cNvPr id="8" name="Picture 7"/>
          <p:cNvPicPr>
            <a:picLocks noChangeAspect="1"/>
          </p:cNvPicPr>
          <p:nvPr/>
        </p:nvPicPr>
        <p:blipFill>
          <a:blip r:embed="rId5"/>
          <a:stretch>
            <a:fillRect/>
          </a:stretch>
        </p:blipFill>
        <p:spPr>
          <a:xfrm>
            <a:off x="5810250" y="1154884"/>
            <a:ext cx="1657350" cy="2466975"/>
          </a:xfrm>
          <a:prstGeom prst="rect">
            <a:avLst/>
          </a:prstGeom>
        </p:spPr>
      </p:pic>
      <p:pic>
        <p:nvPicPr>
          <p:cNvPr id="10" name="Picture 9"/>
          <p:cNvPicPr>
            <a:picLocks noChangeAspect="1"/>
          </p:cNvPicPr>
          <p:nvPr/>
        </p:nvPicPr>
        <p:blipFill>
          <a:blip r:embed="rId6"/>
          <a:stretch>
            <a:fillRect/>
          </a:stretch>
        </p:blipFill>
        <p:spPr>
          <a:xfrm>
            <a:off x="7534275" y="1154884"/>
            <a:ext cx="1533525" cy="3448050"/>
          </a:xfrm>
          <a:prstGeom prst="rect">
            <a:avLst/>
          </a:prstGeom>
        </p:spPr>
      </p:pic>
      <p:sp>
        <p:nvSpPr>
          <p:cNvPr id="21" name="TextBox 20"/>
          <p:cNvSpPr txBox="1"/>
          <p:nvPr/>
        </p:nvSpPr>
        <p:spPr>
          <a:xfrm>
            <a:off x="5867400" y="5562600"/>
            <a:ext cx="2819400" cy="646331"/>
          </a:xfrm>
          <a:prstGeom prst="rect">
            <a:avLst/>
          </a:prstGeom>
          <a:noFill/>
        </p:spPr>
        <p:txBody>
          <a:bodyPr wrap="square" rtlCol="0">
            <a:spAutoFit/>
          </a:bodyPr>
          <a:lstStyle/>
          <a:p>
            <a:pPr>
              <a:buNone/>
            </a:pPr>
            <a:r>
              <a:rPr lang="en-US" altLang="zh-CN" sz="1800" b="1" i="0" dirty="0" smtClean="0">
                <a:solidFill>
                  <a:schemeClr val="tx1"/>
                </a:solidFill>
              </a:rPr>
              <a:t>Features of </a:t>
            </a:r>
            <a:r>
              <a:rPr lang="en-US" altLang="zh-CN" sz="1800" b="1" i="0" dirty="0" err="1" smtClean="0">
                <a:solidFill>
                  <a:schemeClr val="tx1"/>
                </a:solidFill>
              </a:rPr>
              <a:t>DarkComet</a:t>
            </a:r>
            <a:endParaRPr lang="en-US" altLang="zh-CN" sz="1800" b="1" i="0" dirty="0" smtClean="0">
              <a:solidFill>
                <a:schemeClr val="tx1"/>
              </a:solidFill>
            </a:endParaRPr>
          </a:p>
          <a:p>
            <a:pPr>
              <a:buNone/>
            </a:pPr>
            <a:r>
              <a:rPr lang="en-US" altLang="zh-CN" sz="1800" i="0" dirty="0" smtClean="0">
                <a:solidFill>
                  <a:srgbClr val="3399FF"/>
                </a:solidFill>
              </a:rPr>
              <a:t>www.</a:t>
            </a:r>
            <a:r>
              <a:rPr lang="en-US" altLang="zh-CN" sz="1800" b="1" i="0" dirty="0" smtClean="0">
                <a:solidFill>
                  <a:srgbClr val="3399FF"/>
                </a:solidFill>
              </a:rPr>
              <a:t>darkcomet</a:t>
            </a:r>
            <a:r>
              <a:rPr lang="en-US" altLang="zh-CN" sz="1800" i="0" dirty="0" smtClean="0">
                <a:solidFill>
                  <a:srgbClr val="3399FF"/>
                </a:solidFill>
              </a:rPr>
              <a:t>-</a:t>
            </a:r>
            <a:r>
              <a:rPr lang="en-US" altLang="zh-CN" sz="1800" b="1" i="0" dirty="0" smtClean="0">
                <a:solidFill>
                  <a:srgbClr val="3399FF"/>
                </a:solidFill>
              </a:rPr>
              <a:t>rat</a:t>
            </a:r>
            <a:r>
              <a:rPr lang="en-US" altLang="zh-CN" sz="1800" i="0" dirty="0" smtClean="0">
                <a:solidFill>
                  <a:srgbClr val="3399FF"/>
                </a:solidFill>
              </a:rPr>
              <a:t>.com</a:t>
            </a:r>
            <a:endParaRPr lang="zh-CN" altLang="en-US" sz="1800" b="1" i="0" dirty="0" smtClean="0">
              <a:solidFill>
                <a:srgbClr val="3399FF"/>
              </a:solidFill>
            </a:endParaRPr>
          </a:p>
        </p:txBody>
      </p:sp>
    </p:spTree>
    <p:custDataLst>
      <p:tags r:id="rId1"/>
    </p:custDataLst>
    <p:extLst>
      <p:ext uri="{BB962C8B-B14F-4D97-AF65-F5344CB8AC3E}">
        <p14:creationId xmlns:p14="http://schemas.microsoft.com/office/powerpoint/2010/main" val="1938726933"/>
      </p:ext>
    </p:extLst>
  </p:cSld>
  <p:clrMapOvr>
    <a:masterClrMapping/>
  </p:clrMapOvr>
  <p:transition spd="slow" advTm="1677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en-US" altLang="zh-CN" sz="3600" dirty="0" smtClean="0"/>
              <a:t>Malicious RAT </a:t>
            </a:r>
            <a:r>
              <a:rPr lang="en-US" altLang="zh-CN" sz="3600" dirty="0" err="1" smtClean="0"/>
              <a:t>vs</a:t>
            </a:r>
            <a:r>
              <a:rPr lang="en-US" altLang="zh-CN" sz="3600" dirty="0" smtClean="0"/>
              <a:t> Bot</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7</a:t>
            </a:fld>
            <a:endParaRPr lang="en-US" altLang="zh-CN" sz="1400" i="0">
              <a:solidFill>
                <a:schemeClr val="tx1"/>
              </a:solidFill>
            </a:endParaRPr>
          </a:p>
        </p:txBody>
      </p:sp>
      <p:sp>
        <p:nvSpPr>
          <p:cNvPr id="2" name="Rectangle 1"/>
          <p:cNvSpPr/>
          <p:nvPr/>
        </p:nvSpPr>
        <p:spPr>
          <a:xfrm>
            <a:off x="1219200" y="1493510"/>
            <a:ext cx="6705600" cy="5109091"/>
          </a:xfrm>
          <a:prstGeom prst="rect">
            <a:avLst/>
          </a:prstGeom>
          <a:noFill/>
        </p:spPr>
        <p:txBody>
          <a:bodyPr wrap="square" rtlCol="0">
            <a:spAutoFit/>
          </a:bodyPr>
          <a:lstStyle/>
          <a:p>
            <a:pPr marL="285750" indent="-285750">
              <a:buFont typeface="Wingdings" panose="05000000000000000000" pitchFamily="2" charset="2"/>
              <a:buChar char="l"/>
            </a:pPr>
            <a:r>
              <a:rPr lang="en-US" altLang="zh-CN" sz="2200" b="1" i="0" dirty="0" smtClean="0">
                <a:solidFill>
                  <a:schemeClr val="tx1"/>
                </a:solidFill>
              </a:rPr>
              <a:t>Targeted attack vs. random attack</a:t>
            </a:r>
          </a:p>
          <a:p>
            <a:pPr marL="742950" lvl="1" indent="-285750">
              <a:buFont typeface="Courier New" pitchFamily="49" charset="0"/>
              <a:buChar char="o"/>
            </a:pPr>
            <a:r>
              <a:rPr lang="en-US" altLang="zh-CN" sz="2000" i="0" dirty="0" smtClean="0">
                <a:solidFill>
                  <a:srgbClr val="3399FF"/>
                </a:solidFill>
              </a:rPr>
              <a:t>APT </a:t>
            </a:r>
            <a:r>
              <a:rPr lang="en-US" altLang="zh-CN" sz="2000" i="0" dirty="0" smtClean="0">
                <a:solidFill>
                  <a:schemeClr val="tx1"/>
                </a:solidFill>
              </a:rPr>
              <a:t>are</a:t>
            </a:r>
            <a:r>
              <a:rPr lang="en-US" altLang="zh-CN" sz="2000" i="0" dirty="0" smtClean="0">
                <a:solidFill>
                  <a:srgbClr val="3399FF"/>
                </a:solidFill>
              </a:rPr>
              <a:t> targeted attacks with reconnaissance </a:t>
            </a:r>
            <a:r>
              <a:rPr lang="en-US" altLang="zh-CN" sz="2000" i="0" dirty="0" smtClean="0">
                <a:solidFill>
                  <a:schemeClr val="tx1"/>
                </a:solidFill>
              </a:rPr>
              <a:t>while most </a:t>
            </a:r>
            <a:r>
              <a:rPr lang="en-US" altLang="zh-CN" sz="2000" i="0" dirty="0" err="1" smtClean="0">
                <a:solidFill>
                  <a:srgbClr val="3399FF"/>
                </a:solidFill>
              </a:rPr>
              <a:t>botnets</a:t>
            </a:r>
            <a:r>
              <a:rPr lang="en-US" altLang="zh-CN" sz="2000" i="0" dirty="0" smtClean="0">
                <a:solidFill>
                  <a:schemeClr val="tx1"/>
                </a:solidFill>
              </a:rPr>
              <a:t> are kind of </a:t>
            </a:r>
            <a:r>
              <a:rPr lang="en-US" altLang="zh-CN" sz="2000" i="0" dirty="0" smtClean="0">
                <a:solidFill>
                  <a:srgbClr val="3399FF"/>
                </a:solidFill>
              </a:rPr>
              <a:t>random attacks</a:t>
            </a:r>
            <a:r>
              <a:rPr lang="en-US" altLang="zh-CN" sz="2000" i="0" dirty="0" smtClean="0">
                <a:solidFill>
                  <a:schemeClr val="tx1"/>
                </a:solidFill>
              </a:rPr>
              <a:t>, relying on </a:t>
            </a:r>
            <a:r>
              <a:rPr lang="en-US" altLang="zh-CN" sz="2000" i="0" dirty="0" smtClean="0">
                <a:solidFill>
                  <a:srgbClr val="3399FF"/>
                </a:solidFill>
              </a:rPr>
              <a:t>port scan </a:t>
            </a:r>
            <a:r>
              <a:rPr lang="en-US" altLang="zh-CN" sz="2000" i="0" dirty="0" smtClean="0">
                <a:solidFill>
                  <a:schemeClr val="tx1"/>
                </a:solidFill>
              </a:rPr>
              <a:t>for victim discovery.  </a:t>
            </a:r>
          </a:p>
          <a:p>
            <a:pPr marL="742950" lvl="1" indent="-285750">
              <a:buFont typeface="Courier New" pitchFamily="49" charset="0"/>
              <a:buChar char="o"/>
            </a:pPr>
            <a:endParaRPr lang="en-US" altLang="zh-CN" sz="2000" i="0" dirty="0" smtClean="0">
              <a:solidFill>
                <a:schemeClr val="tx1"/>
              </a:solidFill>
            </a:endParaRPr>
          </a:p>
          <a:p>
            <a:pPr marL="285750" indent="-285750">
              <a:buFont typeface="Wingdings" panose="05000000000000000000" pitchFamily="2" charset="2"/>
              <a:buChar char="l"/>
            </a:pPr>
            <a:r>
              <a:rPr lang="en-US" altLang="zh-CN" sz="2200" b="1" i="0" dirty="0" smtClean="0">
                <a:solidFill>
                  <a:schemeClr val="tx1"/>
                </a:solidFill>
              </a:rPr>
              <a:t>Human manual operation (w/ </a:t>
            </a:r>
            <a:r>
              <a:rPr lang="en-US" altLang="zh-CN" sz="2200" b="1" i="0" dirty="0" err="1" smtClean="0">
                <a:solidFill>
                  <a:schemeClr val="tx1"/>
                </a:solidFill>
              </a:rPr>
              <a:t>vs</a:t>
            </a:r>
            <a:r>
              <a:rPr lang="en-US" altLang="zh-CN" sz="2200" b="1" i="0" dirty="0" smtClean="0">
                <a:solidFill>
                  <a:schemeClr val="tx1"/>
                </a:solidFill>
              </a:rPr>
              <a:t> w/o)</a:t>
            </a:r>
          </a:p>
          <a:p>
            <a:pPr marL="742950" lvl="1" indent="-285750">
              <a:buFont typeface="Courier New" pitchFamily="49" charset="0"/>
              <a:buChar char="o"/>
            </a:pPr>
            <a:r>
              <a:rPr lang="en-US" altLang="zh-CN" sz="2000" i="0" dirty="0" smtClean="0">
                <a:solidFill>
                  <a:srgbClr val="3399FF"/>
                </a:solidFill>
              </a:rPr>
              <a:t>RAT</a:t>
            </a:r>
            <a:r>
              <a:rPr lang="en-US" altLang="zh-CN" sz="2000" i="0" dirty="0" smtClean="0">
                <a:solidFill>
                  <a:schemeClr val="tx1"/>
                </a:solidFill>
              </a:rPr>
              <a:t> is much more complex and powerful, and </a:t>
            </a:r>
            <a:r>
              <a:rPr lang="en-US" altLang="zh-CN" sz="2000" i="0" dirty="0" smtClean="0">
                <a:solidFill>
                  <a:srgbClr val="3399FF"/>
                </a:solidFill>
              </a:rPr>
              <a:t>must require human operation, </a:t>
            </a:r>
            <a:r>
              <a:rPr lang="en-US" altLang="zh-CN" sz="2000" i="0" dirty="0" smtClean="0">
                <a:solidFill>
                  <a:schemeClr val="tx1"/>
                </a:solidFill>
              </a:rPr>
              <a:t>while </a:t>
            </a:r>
            <a:r>
              <a:rPr lang="en-US" altLang="zh-CN" sz="2000" i="0" dirty="0" smtClean="0">
                <a:solidFill>
                  <a:srgbClr val="3399FF"/>
                </a:solidFill>
              </a:rPr>
              <a:t>bots</a:t>
            </a:r>
            <a:r>
              <a:rPr lang="en-US" altLang="zh-CN" sz="2000" i="0" dirty="0" smtClean="0">
                <a:solidFill>
                  <a:schemeClr val="tx1"/>
                </a:solidFill>
              </a:rPr>
              <a:t> are usually </a:t>
            </a:r>
            <a:r>
              <a:rPr lang="en-US" altLang="zh-CN" sz="2000" i="0" dirty="0" smtClean="0">
                <a:solidFill>
                  <a:srgbClr val="3399FF"/>
                </a:solidFill>
              </a:rPr>
              <a:t>automatic programs </a:t>
            </a:r>
            <a:r>
              <a:rPr lang="en-US" altLang="zh-CN" sz="2000" i="0" dirty="0" smtClean="0">
                <a:solidFill>
                  <a:schemeClr val="tx1"/>
                </a:solidFill>
              </a:rPr>
              <a:t>without requiring human-driven activities.</a:t>
            </a:r>
            <a:r>
              <a:rPr lang="en-US" altLang="zh-CN" sz="2000" i="0" dirty="0" smtClean="0">
                <a:solidFill>
                  <a:srgbClr val="FF0000"/>
                </a:solidFill>
              </a:rPr>
              <a:t/>
            </a:r>
            <a:br>
              <a:rPr lang="en-US" altLang="zh-CN" sz="2000" i="0" dirty="0" smtClean="0">
                <a:solidFill>
                  <a:srgbClr val="FF0000"/>
                </a:solidFill>
              </a:rPr>
            </a:br>
            <a:endParaRPr lang="en-US" altLang="zh-CN" sz="2000" b="1" i="0" dirty="0">
              <a:solidFill>
                <a:srgbClr val="FF0000"/>
              </a:solidFill>
            </a:endParaRPr>
          </a:p>
          <a:p>
            <a:pPr marL="285750" indent="-285750">
              <a:buFont typeface="Wingdings" panose="05000000000000000000" pitchFamily="2" charset="2"/>
              <a:buChar char="l"/>
            </a:pPr>
            <a:r>
              <a:rPr lang="en-US" altLang="zh-CN" sz="2200" b="1" i="0" dirty="0" smtClean="0">
                <a:solidFill>
                  <a:schemeClr val="tx1"/>
                </a:solidFill>
              </a:rPr>
              <a:t>Attack Intention</a:t>
            </a:r>
          </a:p>
          <a:p>
            <a:pPr marL="742950" lvl="1" indent="-285750">
              <a:buFont typeface="Courier New" pitchFamily="49" charset="0"/>
              <a:buChar char="o"/>
            </a:pPr>
            <a:r>
              <a:rPr lang="en-US" altLang="zh-CN" sz="2000" i="0" dirty="0" smtClean="0">
                <a:solidFill>
                  <a:srgbClr val="3399FF"/>
                </a:solidFill>
              </a:rPr>
              <a:t>RATs </a:t>
            </a:r>
            <a:r>
              <a:rPr lang="en-US" altLang="zh-CN" sz="2000" i="0" dirty="0" smtClean="0">
                <a:solidFill>
                  <a:schemeClr val="tx1"/>
                </a:solidFill>
              </a:rPr>
              <a:t>are mainly used for </a:t>
            </a:r>
            <a:r>
              <a:rPr lang="en-US" altLang="zh-CN" sz="2000" i="0" dirty="0" smtClean="0">
                <a:solidFill>
                  <a:srgbClr val="3399FF"/>
                </a:solidFill>
              </a:rPr>
              <a:t>spying on victims </a:t>
            </a:r>
            <a:r>
              <a:rPr lang="en-US" altLang="zh-CN" sz="2000" i="0" dirty="0" smtClean="0">
                <a:solidFill>
                  <a:schemeClr val="tx1"/>
                </a:solidFill>
              </a:rPr>
              <a:t>while</a:t>
            </a:r>
            <a:r>
              <a:rPr lang="en-US" altLang="zh-CN" sz="2000" i="0" dirty="0" smtClean="0">
                <a:solidFill>
                  <a:srgbClr val="3399FF"/>
                </a:solidFill>
              </a:rPr>
              <a:t> bots </a:t>
            </a:r>
            <a:r>
              <a:rPr lang="en-US" altLang="zh-CN" sz="2000" i="0" dirty="0" smtClean="0">
                <a:solidFill>
                  <a:schemeClr val="tx1"/>
                </a:solidFill>
              </a:rPr>
              <a:t> are typically harvested for </a:t>
            </a:r>
            <a:r>
              <a:rPr lang="en-US" altLang="zh-CN" sz="2000" i="0" dirty="0" smtClean="0">
                <a:solidFill>
                  <a:srgbClr val="3399FF"/>
                </a:solidFill>
              </a:rPr>
              <a:t>orchestrated attacks</a:t>
            </a:r>
            <a:r>
              <a:rPr lang="en-US" altLang="zh-CN" sz="2000" i="0" dirty="0" smtClean="0">
                <a:solidFill>
                  <a:schemeClr val="tx1"/>
                </a:solidFill>
              </a:rPr>
              <a:t>.</a:t>
            </a:r>
            <a:endParaRPr lang="en-US" altLang="zh-CN" sz="2000" b="1" i="0" dirty="0">
              <a:solidFill>
                <a:srgbClr val="FF0000"/>
              </a:solidFill>
            </a:endParaRPr>
          </a:p>
          <a:p>
            <a:pPr marL="285750" indent="-285750">
              <a:buFont typeface="Wingdings" panose="05000000000000000000" pitchFamily="2" charset="2"/>
              <a:buChar char="l"/>
            </a:pPr>
            <a:endParaRPr lang="en-US" altLang="zh-CN" sz="2000" i="0" dirty="0" smtClean="0">
              <a:solidFill>
                <a:srgbClr val="FF0000"/>
              </a:solidFill>
            </a:endParaRP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1066800" y="0"/>
            <a:ext cx="8229600" cy="1143000"/>
          </a:xfrm>
        </p:spPr>
        <p:txBody>
          <a:bodyPr/>
          <a:lstStyle/>
          <a:p>
            <a:pPr>
              <a:lnSpc>
                <a:spcPct val="90000"/>
              </a:lnSpc>
            </a:pPr>
            <a:r>
              <a:rPr lang="en-US" altLang="zh-CN" sz="3600" dirty="0" smtClean="0"/>
              <a:t>Malicious RAT vs. Legitimate Program</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8</a:t>
            </a:fld>
            <a:endParaRPr lang="en-US" altLang="zh-CN" sz="1400" i="0">
              <a:solidFill>
                <a:schemeClr val="tx1"/>
              </a:solidFill>
            </a:endParaRPr>
          </a:p>
        </p:txBody>
      </p:sp>
      <p:sp>
        <p:nvSpPr>
          <p:cNvPr id="2" name="Rectangle 1"/>
          <p:cNvSpPr/>
          <p:nvPr/>
        </p:nvSpPr>
        <p:spPr>
          <a:xfrm>
            <a:off x="1219200" y="1493510"/>
            <a:ext cx="7086600" cy="4585871"/>
          </a:xfrm>
          <a:prstGeom prst="rect">
            <a:avLst/>
          </a:prstGeom>
          <a:noFill/>
        </p:spPr>
        <p:txBody>
          <a:bodyPr wrap="square" rtlCol="0">
            <a:spAutoFit/>
          </a:bodyPr>
          <a:lstStyle/>
          <a:p>
            <a:pPr marL="285750" indent="-285750">
              <a:buFont typeface="Wingdings" panose="05000000000000000000" pitchFamily="2" charset="2"/>
              <a:buChar char="l"/>
            </a:pPr>
            <a:r>
              <a:rPr lang="en-US" altLang="zh-CN" sz="2200" i="0" dirty="0" smtClean="0">
                <a:solidFill>
                  <a:schemeClr val="tx1"/>
                </a:solidFill>
              </a:rPr>
              <a:t>Malicious RAT </a:t>
            </a:r>
            <a:r>
              <a:rPr lang="en-US" altLang="zh-CN" sz="2200" i="0" dirty="0" err="1" smtClean="0">
                <a:solidFill>
                  <a:schemeClr val="tx1"/>
                </a:solidFill>
              </a:rPr>
              <a:t>vs</a:t>
            </a:r>
            <a:r>
              <a:rPr lang="en-US" altLang="zh-CN" sz="2200" i="0" dirty="0" smtClean="0">
                <a:solidFill>
                  <a:schemeClr val="tx1"/>
                </a:solidFill>
              </a:rPr>
              <a:t> Enterprise/Commercial RAT</a:t>
            </a:r>
          </a:p>
          <a:p>
            <a:pPr marL="742950" lvl="1" indent="-285750">
              <a:buFont typeface="Courier New" pitchFamily="49" charset="0"/>
              <a:buChar char="o"/>
            </a:pPr>
            <a:r>
              <a:rPr lang="en-US" altLang="zh-CN" sz="2000" i="0" dirty="0" smtClean="0">
                <a:solidFill>
                  <a:schemeClr val="tx1"/>
                </a:solidFill>
              </a:rPr>
              <a:t>They </a:t>
            </a:r>
            <a:r>
              <a:rPr lang="en-US" altLang="zh-CN" sz="2000" i="0" dirty="0" smtClean="0">
                <a:solidFill>
                  <a:srgbClr val="3399FF"/>
                </a:solidFill>
              </a:rPr>
              <a:t>resemble</a:t>
            </a:r>
            <a:r>
              <a:rPr lang="en-US" altLang="zh-CN" sz="2000" i="0" dirty="0" smtClean="0">
                <a:solidFill>
                  <a:schemeClr val="tx1"/>
                </a:solidFill>
              </a:rPr>
              <a:t> each other, except a few features such as VM detection and antivirus tool detection/disabling. </a:t>
            </a:r>
          </a:p>
          <a:p>
            <a:pPr marL="742950" lvl="1" indent="-285750">
              <a:buFont typeface="Wingdings" panose="05000000000000000000" pitchFamily="2" charset="2"/>
              <a:buChar char="l"/>
            </a:pPr>
            <a:endParaRPr lang="en-US" altLang="zh-CN" sz="2000" i="0" dirty="0" smtClean="0">
              <a:solidFill>
                <a:schemeClr val="tx1"/>
              </a:solidFill>
            </a:endParaRPr>
          </a:p>
          <a:p>
            <a:pPr marL="285750" indent="-285750">
              <a:buFont typeface="Wingdings" panose="05000000000000000000" pitchFamily="2" charset="2"/>
              <a:buChar char="l"/>
            </a:pPr>
            <a:r>
              <a:rPr lang="en-US" altLang="zh-CN" sz="2200" i="0" dirty="0" smtClean="0">
                <a:solidFill>
                  <a:schemeClr val="tx1"/>
                </a:solidFill>
              </a:rPr>
              <a:t>Malicious RAT </a:t>
            </a:r>
            <a:r>
              <a:rPr lang="en-US" altLang="zh-CN" sz="2200" i="0" dirty="0" err="1" smtClean="0">
                <a:solidFill>
                  <a:schemeClr val="tx1"/>
                </a:solidFill>
              </a:rPr>
              <a:t>vs</a:t>
            </a:r>
            <a:r>
              <a:rPr lang="en-US" altLang="zh-CN" sz="2200" i="0" dirty="0" smtClean="0">
                <a:solidFill>
                  <a:schemeClr val="tx1"/>
                </a:solidFill>
              </a:rPr>
              <a:t> other Legitimate Program</a:t>
            </a:r>
          </a:p>
          <a:p>
            <a:pPr marL="742950" lvl="1" indent="-285750">
              <a:buFont typeface="Courier New" pitchFamily="49" charset="0"/>
              <a:buChar char="o"/>
            </a:pPr>
            <a:r>
              <a:rPr lang="en-US" altLang="zh-CN" sz="2000" i="0" dirty="0" smtClean="0">
                <a:solidFill>
                  <a:schemeClr val="tx1"/>
                </a:solidFill>
              </a:rPr>
              <a:t>Malicious RATs have </a:t>
            </a:r>
            <a:r>
              <a:rPr lang="en-US" altLang="zh-CN" sz="2000" i="0" dirty="0" smtClean="0">
                <a:solidFill>
                  <a:srgbClr val="3399FF"/>
                </a:solidFill>
              </a:rPr>
              <a:t>many distinct features </a:t>
            </a:r>
            <a:r>
              <a:rPr lang="en-US" altLang="zh-CN" sz="2000" i="0" dirty="0" smtClean="0">
                <a:solidFill>
                  <a:schemeClr val="tx1"/>
                </a:solidFill>
              </a:rPr>
              <a:t>that legitimate programs do not have:</a:t>
            </a:r>
          </a:p>
          <a:p>
            <a:pPr marL="1200150" lvl="2" indent="-285750">
              <a:buFont typeface="Wingdings" pitchFamily="2" charset="2"/>
              <a:buChar char="§"/>
            </a:pPr>
            <a:r>
              <a:rPr lang="en-US" altLang="zh-CN" sz="1800" i="0" dirty="0" smtClean="0">
                <a:solidFill>
                  <a:schemeClr val="tx1"/>
                </a:solidFill>
              </a:rPr>
              <a:t>Keystroke logging</a:t>
            </a:r>
          </a:p>
          <a:p>
            <a:pPr marL="1200150" lvl="2" indent="-285750">
              <a:buFont typeface="Wingdings" pitchFamily="2" charset="2"/>
              <a:buChar char="§"/>
            </a:pPr>
            <a:r>
              <a:rPr lang="en-US" altLang="zh-CN" sz="1800" i="0" dirty="0" smtClean="0">
                <a:solidFill>
                  <a:schemeClr val="tx1"/>
                </a:solidFill>
              </a:rPr>
              <a:t>Network connection monitoring</a:t>
            </a:r>
          </a:p>
          <a:p>
            <a:pPr marL="1200150" lvl="2" indent="-285750">
              <a:buFont typeface="Wingdings" pitchFamily="2" charset="2"/>
              <a:buChar char="§"/>
            </a:pPr>
            <a:r>
              <a:rPr lang="en-US" altLang="zh-CN" sz="1800" i="0" dirty="0" smtClean="0">
                <a:solidFill>
                  <a:schemeClr val="tx1"/>
                </a:solidFill>
              </a:rPr>
              <a:t>File/registry/process manipulating</a:t>
            </a:r>
          </a:p>
          <a:p>
            <a:pPr marL="1200150" lvl="2" indent="-285750">
              <a:buFont typeface="Wingdings" pitchFamily="2" charset="2"/>
              <a:buChar char="§"/>
            </a:pPr>
            <a:r>
              <a:rPr lang="en-US" altLang="zh-CN" sz="1800" i="0" dirty="0" smtClean="0">
                <a:solidFill>
                  <a:schemeClr val="tx1"/>
                </a:solidFill>
              </a:rPr>
              <a:t>Etc.</a:t>
            </a:r>
          </a:p>
          <a:p>
            <a:pPr marL="742950" lvl="1" indent="-285750">
              <a:buFont typeface="Wingdings" panose="05000000000000000000" pitchFamily="2" charset="2"/>
              <a:buChar char="l"/>
            </a:pPr>
            <a:endParaRPr lang="en-US" altLang="zh-CN" sz="1800" i="0" dirty="0" smtClean="0">
              <a:solidFill>
                <a:schemeClr val="tx1"/>
              </a:solidFill>
            </a:endParaRPr>
          </a:p>
          <a:p>
            <a:pPr marL="742950" lvl="1" indent="-285750">
              <a:buFont typeface="Courier New" pitchFamily="49" charset="0"/>
              <a:buChar char="o"/>
            </a:pPr>
            <a:r>
              <a:rPr lang="en-US" altLang="zh-CN" sz="2000" i="0" dirty="0" smtClean="0">
                <a:solidFill>
                  <a:schemeClr val="tx1"/>
                </a:solidFill>
              </a:rPr>
              <a:t>RATs always stay </a:t>
            </a:r>
            <a:r>
              <a:rPr lang="en-US" altLang="zh-CN" sz="2000" i="0" dirty="0" smtClean="0">
                <a:solidFill>
                  <a:srgbClr val="3399FF"/>
                </a:solidFill>
              </a:rPr>
              <a:t>hidden</a:t>
            </a:r>
            <a:r>
              <a:rPr lang="en-US" altLang="zh-CN" sz="2000" i="0" dirty="0" smtClean="0">
                <a:solidFill>
                  <a:schemeClr val="tx1"/>
                </a:solidFill>
              </a:rPr>
              <a:t> while legitimate programs typically </a:t>
            </a:r>
            <a:r>
              <a:rPr lang="en-US" altLang="zh-CN" sz="2000" i="0" dirty="0" smtClean="0">
                <a:solidFill>
                  <a:srgbClr val="3399FF"/>
                </a:solidFill>
              </a:rPr>
              <a:t>interact</a:t>
            </a:r>
            <a:r>
              <a:rPr lang="en-US" altLang="zh-CN" sz="2000" i="0" dirty="0" smtClean="0">
                <a:solidFill>
                  <a:schemeClr val="tx1"/>
                </a:solidFill>
              </a:rPr>
              <a:t> with users and show itself by displaying windows, buttons, dialog boxes and so on.</a:t>
            </a: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990600" y="0"/>
            <a:ext cx="8229600" cy="1143000"/>
          </a:xfrm>
        </p:spPr>
        <p:txBody>
          <a:bodyPr/>
          <a:lstStyle/>
          <a:p>
            <a:pPr>
              <a:lnSpc>
                <a:spcPct val="90000"/>
              </a:lnSpc>
            </a:pPr>
            <a:r>
              <a:rPr lang="en-US" altLang="zh-CN" sz="3600" dirty="0" smtClean="0"/>
              <a:t>Related Work</a:t>
            </a:r>
            <a:endParaRPr lang="en-US" altLang="zh-CN" sz="3600"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9</a:t>
            </a:fld>
            <a:endParaRPr lang="en-US" altLang="zh-CN" sz="1400" i="0">
              <a:solidFill>
                <a:schemeClr val="tx1"/>
              </a:solidFill>
            </a:endParaRPr>
          </a:p>
        </p:txBody>
      </p:sp>
      <p:sp>
        <p:nvSpPr>
          <p:cNvPr id="2" name="Rectangle 1"/>
          <p:cNvSpPr/>
          <p:nvPr/>
        </p:nvSpPr>
        <p:spPr>
          <a:xfrm>
            <a:off x="1219200" y="1493510"/>
            <a:ext cx="6858000" cy="5262979"/>
          </a:xfrm>
          <a:prstGeom prst="rect">
            <a:avLst/>
          </a:prstGeom>
          <a:noFill/>
        </p:spPr>
        <p:txBody>
          <a:bodyPr wrap="square" rtlCol="0">
            <a:spAutoFit/>
          </a:bodyPr>
          <a:lstStyle/>
          <a:p>
            <a:pPr marL="285750" indent="-285750">
              <a:buFont typeface="Wingdings" panose="05000000000000000000" pitchFamily="2" charset="2"/>
              <a:buChar char="l"/>
            </a:pPr>
            <a:r>
              <a:rPr lang="en-US" altLang="zh-CN" sz="2200" i="0" dirty="0" smtClean="0">
                <a:solidFill>
                  <a:schemeClr val="tx1"/>
                </a:solidFill>
              </a:rPr>
              <a:t>Very few academic works related to RAT detection</a:t>
            </a:r>
          </a:p>
          <a:p>
            <a:pPr marL="285750" indent="-285750">
              <a:buFont typeface="Wingdings" panose="05000000000000000000" pitchFamily="2" charset="2"/>
              <a:buChar char="l"/>
            </a:pPr>
            <a:endParaRPr lang="en-US" altLang="zh-CN" sz="2000" i="0" dirty="0" smtClean="0">
              <a:solidFill>
                <a:schemeClr val="tx1"/>
              </a:solidFill>
            </a:endParaRPr>
          </a:p>
          <a:p>
            <a:pPr marL="742950" lvl="1" indent="-285750">
              <a:buFont typeface="Courier New" pitchFamily="49" charset="0"/>
              <a:buChar char="o"/>
            </a:pPr>
            <a:r>
              <a:rPr lang="en-US" altLang="zh-CN" sz="1800" i="0" dirty="0" smtClean="0">
                <a:solidFill>
                  <a:schemeClr val="tx1"/>
                </a:solidFill>
              </a:rPr>
              <a:t>Z. Chen, P. Wei, and A. Delis. Catching Remote Administration Trojans (RATs). In </a:t>
            </a:r>
            <a:r>
              <a:rPr lang="en-US" altLang="zh-CN" sz="1800" dirty="0" smtClean="0">
                <a:solidFill>
                  <a:schemeClr val="tx1"/>
                </a:solidFill>
              </a:rPr>
              <a:t>Software Practice and Experience</a:t>
            </a:r>
            <a:r>
              <a:rPr lang="en-US" altLang="zh-CN" sz="1800" i="0" dirty="0" smtClean="0">
                <a:solidFill>
                  <a:schemeClr val="tx1"/>
                </a:solidFill>
              </a:rPr>
              <a:t>, 2008. </a:t>
            </a:r>
          </a:p>
          <a:p>
            <a:pPr marL="285750" indent="-285750">
              <a:buFont typeface="Wingdings" panose="05000000000000000000" pitchFamily="2" charset="2"/>
              <a:buChar char="l"/>
            </a:pPr>
            <a:endParaRPr lang="en-US" altLang="zh-CN" sz="2000" i="0" dirty="0" smtClean="0">
              <a:solidFill>
                <a:schemeClr val="tx1"/>
              </a:solidFill>
            </a:endParaRPr>
          </a:p>
          <a:p>
            <a:pPr marL="742950" lvl="1" indent="-285750">
              <a:buFont typeface="Courier New" pitchFamily="49" charset="0"/>
              <a:buChar char="o"/>
            </a:pPr>
            <a:r>
              <a:rPr lang="en-US" altLang="zh-CN" sz="1800" i="0" dirty="0" smtClean="0">
                <a:solidFill>
                  <a:schemeClr val="tx1"/>
                </a:solidFill>
              </a:rPr>
              <a:t>K. T. </a:t>
            </a:r>
            <a:r>
              <a:rPr lang="en-US" altLang="zh-CN" sz="1800" i="0" dirty="0" err="1" smtClean="0">
                <a:solidFill>
                  <a:schemeClr val="tx1"/>
                </a:solidFill>
              </a:rPr>
              <a:t>Gardåsen</a:t>
            </a:r>
            <a:r>
              <a:rPr lang="en-US" altLang="zh-CN" sz="1800" i="0" dirty="0" smtClean="0">
                <a:solidFill>
                  <a:schemeClr val="tx1"/>
                </a:solidFill>
              </a:rPr>
              <a:t>. Detecting Remote Administration Trojans through Dynamic Analysis using Finite-State Machines. </a:t>
            </a:r>
            <a:r>
              <a:rPr lang="en-US" altLang="zh-CN" sz="1800" dirty="0" smtClean="0">
                <a:solidFill>
                  <a:schemeClr val="tx1"/>
                </a:solidFill>
              </a:rPr>
              <a:t>Master thesis</a:t>
            </a:r>
            <a:r>
              <a:rPr lang="en-US" altLang="zh-CN" sz="1800" i="0" dirty="0" smtClean="0">
                <a:solidFill>
                  <a:schemeClr val="tx1"/>
                </a:solidFill>
              </a:rPr>
              <a:t>, 2014.</a:t>
            </a:r>
          </a:p>
          <a:p>
            <a:pPr marL="742950" lvl="1" indent="-285750">
              <a:buFont typeface="Courier New" pitchFamily="49" charset="0"/>
              <a:buChar char="o"/>
            </a:pPr>
            <a:endParaRPr lang="en-US" altLang="zh-CN" sz="1800" i="0" dirty="0" smtClean="0">
              <a:solidFill>
                <a:schemeClr val="tx1"/>
              </a:solidFill>
            </a:endParaRPr>
          </a:p>
          <a:p>
            <a:pPr marL="285750" indent="-285750">
              <a:buFont typeface="Wingdings" panose="05000000000000000000" pitchFamily="2" charset="2"/>
              <a:buChar char="l"/>
            </a:pPr>
            <a:r>
              <a:rPr lang="en-US" altLang="zh-CN" sz="2000" i="0" dirty="0" smtClean="0">
                <a:solidFill>
                  <a:schemeClr val="tx1"/>
                </a:solidFill>
              </a:rPr>
              <a:t>Industrial efforts on APT detection</a:t>
            </a:r>
          </a:p>
          <a:p>
            <a:pPr marL="742950" lvl="1" indent="-285750">
              <a:buFont typeface="Courier New" pitchFamily="49" charset="0"/>
              <a:buChar char="o"/>
            </a:pPr>
            <a:r>
              <a:rPr lang="en-US" altLang="zh-CN" sz="1800" b="1" i="0" dirty="0" smtClean="0">
                <a:solidFill>
                  <a:schemeClr val="tx1"/>
                </a:solidFill>
              </a:rPr>
              <a:t>Redline</a:t>
            </a:r>
            <a:r>
              <a:rPr lang="en-US" altLang="zh-CN" sz="1800" i="0" dirty="0" smtClean="0">
                <a:solidFill>
                  <a:schemeClr val="tx1"/>
                </a:solidFill>
              </a:rPr>
              <a:t> [1], a memory forensics tool designed by </a:t>
            </a:r>
            <a:r>
              <a:rPr lang="en-US" altLang="zh-CN" sz="1800" i="0" dirty="0" err="1" smtClean="0">
                <a:solidFill>
                  <a:schemeClr val="tx1"/>
                </a:solidFill>
              </a:rPr>
              <a:t>FireEye</a:t>
            </a:r>
            <a:r>
              <a:rPr lang="en-US" altLang="zh-CN" sz="1800" i="0" dirty="0" smtClean="0">
                <a:solidFill>
                  <a:schemeClr val="tx1"/>
                </a:solidFill>
              </a:rPr>
              <a:t>, provides host investigative capabilities to identify malicious activities through memory and file analysis.</a:t>
            </a:r>
          </a:p>
          <a:p>
            <a:pPr marL="742950" lvl="1" indent="-285750">
              <a:buFont typeface="Courier New" pitchFamily="49" charset="0"/>
              <a:buChar char="o"/>
            </a:pPr>
            <a:endParaRPr lang="en-US" altLang="zh-CN" sz="1800" i="0" dirty="0" smtClean="0">
              <a:solidFill>
                <a:schemeClr val="tx1"/>
              </a:solidFill>
            </a:endParaRPr>
          </a:p>
          <a:p>
            <a:pPr marL="742950" lvl="1" indent="-285750">
              <a:buFont typeface="Courier New" pitchFamily="49" charset="0"/>
              <a:buChar char="o"/>
            </a:pPr>
            <a:r>
              <a:rPr lang="en-US" altLang="zh-CN" sz="1800" i="0" dirty="0" smtClean="0">
                <a:solidFill>
                  <a:schemeClr val="tx1"/>
                </a:solidFill>
              </a:rPr>
              <a:t> </a:t>
            </a:r>
            <a:r>
              <a:rPr lang="en-US" altLang="zh-CN" sz="1800" b="1" i="0" dirty="0" smtClean="0">
                <a:solidFill>
                  <a:schemeClr val="tx1"/>
                </a:solidFill>
              </a:rPr>
              <a:t>Volatility</a:t>
            </a:r>
            <a:r>
              <a:rPr lang="en-US" altLang="zh-CN" sz="1800" i="0" dirty="0" smtClean="0">
                <a:solidFill>
                  <a:schemeClr val="tx1"/>
                </a:solidFill>
              </a:rPr>
              <a:t> [2]  - an open source memory forensics framework for incident response and malware analysis</a:t>
            </a:r>
          </a:p>
          <a:p>
            <a:pPr marL="285750" indent="-285750">
              <a:buFont typeface="Wingdings" panose="05000000000000000000" pitchFamily="2" charset="2"/>
              <a:buChar char="l"/>
            </a:pPr>
            <a:endParaRPr lang="en-US" altLang="zh-CN" sz="2000" i="0" dirty="0" smtClean="0">
              <a:solidFill>
                <a:schemeClr val="tx1"/>
              </a:solidFill>
            </a:endParaRPr>
          </a:p>
        </p:txBody>
      </p:sp>
      <p:sp>
        <p:nvSpPr>
          <p:cNvPr id="5" name="Rectangle 28"/>
          <p:cNvSpPr/>
          <p:nvPr/>
        </p:nvSpPr>
        <p:spPr>
          <a:xfrm>
            <a:off x="1397514" y="6334780"/>
            <a:ext cx="7670286" cy="523220"/>
          </a:xfrm>
          <a:prstGeom prst="rect">
            <a:avLst/>
          </a:prstGeom>
        </p:spPr>
        <p:txBody>
          <a:bodyPr wrap="square">
            <a:spAutoFit/>
          </a:bodyPr>
          <a:lstStyle/>
          <a:p>
            <a:r>
              <a:rPr lang="en-US" altLang="zh-CN" sz="1400" i="0" dirty="0">
                <a:solidFill>
                  <a:srgbClr val="3399FF"/>
                </a:solidFill>
              </a:rPr>
              <a:t>[1] </a:t>
            </a:r>
            <a:r>
              <a:rPr lang="en-US" altLang="zh-CN" sz="1400" i="0" dirty="0" smtClean="0">
                <a:solidFill>
                  <a:srgbClr val="3399FF"/>
                </a:solidFill>
              </a:rPr>
              <a:t>Redline: </a:t>
            </a:r>
            <a:r>
              <a:rPr lang="en-US" altLang="zh-CN" sz="1400" i="0" dirty="0" smtClean="0">
                <a:solidFill>
                  <a:srgbClr val="3399FF"/>
                </a:solidFill>
                <a:hlinkClick r:id="rId4"/>
              </a:rPr>
              <a:t>https</a:t>
            </a:r>
            <a:r>
              <a:rPr lang="en-US" altLang="zh-CN" sz="1400" i="0" dirty="0">
                <a:solidFill>
                  <a:srgbClr val="3399FF"/>
                </a:solidFill>
                <a:hlinkClick r:id="rId4"/>
              </a:rPr>
              <a:t>://</a:t>
            </a:r>
            <a:r>
              <a:rPr lang="en-US" altLang="zh-CN" sz="1400" i="0" dirty="0" smtClean="0">
                <a:solidFill>
                  <a:srgbClr val="3399FF"/>
                </a:solidFill>
                <a:hlinkClick r:id="rId4"/>
              </a:rPr>
              <a:t>www.fireeye.com/services/freeware/redline.html</a:t>
            </a:r>
            <a:endParaRPr lang="en-US" altLang="zh-CN" sz="1400" i="0" dirty="0" smtClean="0">
              <a:solidFill>
                <a:srgbClr val="3399FF"/>
              </a:solidFill>
            </a:endParaRPr>
          </a:p>
          <a:p>
            <a:r>
              <a:rPr lang="en-US" altLang="zh-CN" sz="1400" i="0" dirty="0" smtClean="0">
                <a:solidFill>
                  <a:srgbClr val="3399FF"/>
                </a:solidFill>
              </a:rPr>
              <a:t>[2] Volatility: </a:t>
            </a:r>
            <a:r>
              <a:rPr lang="en-US" altLang="zh-CN" sz="1400" i="0" dirty="0" smtClean="0">
                <a:solidFill>
                  <a:srgbClr val="3399FF"/>
                </a:solidFill>
                <a:hlinkClick r:id="rId4"/>
              </a:rPr>
              <a:t>https://github.com/volatilityfoundation/volatility</a:t>
            </a:r>
            <a:endParaRPr lang="zh-CN" altLang="en-US" sz="1400" i="0" dirty="0">
              <a:solidFill>
                <a:srgbClr val="3399FF"/>
              </a:solidFill>
              <a:hlinkClick r:id="rId4"/>
            </a:endParaRPr>
          </a:p>
        </p:txBody>
      </p:sp>
    </p:spTree>
    <p:custDataLst>
      <p:tags r:id="rId1"/>
    </p:custDataLst>
    <p:extLst>
      <p:ext uri="{BB962C8B-B14F-4D97-AF65-F5344CB8AC3E}">
        <p14:creationId xmlns:p14="http://schemas.microsoft.com/office/powerpoint/2010/main" val="2866663436"/>
      </p:ext>
    </p:extLst>
  </p:cSld>
  <p:clrMapOvr>
    <a:masterClrMapping/>
  </p:clrMapOvr>
  <p:transition spd="slow" advTm="16776"/>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6|4.2"/>
</p:tagLst>
</file>

<file path=ppt/tags/tag10.xml><?xml version="1.0" encoding="utf-8"?>
<p:tagLst xmlns:a="http://schemas.openxmlformats.org/drawingml/2006/main" xmlns:r="http://schemas.openxmlformats.org/officeDocument/2006/relationships" xmlns:p="http://schemas.openxmlformats.org/presentationml/2006/main">
  <p:tag name="TIMING" val="|7.6|4.2"/>
</p:tagLst>
</file>

<file path=ppt/tags/tag11.xml><?xml version="1.0" encoding="utf-8"?>
<p:tagLst xmlns:a="http://schemas.openxmlformats.org/drawingml/2006/main" xmlns:r="http://schemas.openxmlformats.org/officeDocument/2006/relationships" xmlns:p="http://schemas.openxmlformats.org/presentationml/2006/main">
  <p:tag name="TIMING" val="|7.6|4.2"/>
</p:tagLst>
</file>

<file path=ppt/tags/tag12.xml><?xml version="1.0" encoding="utf-8"?>
<p:tagLst xmlns:a="http://schemas.openxmlformats.org/drawingml/2006/main" xmlns:r="http://schemas.openxmlformats.org/officeDocument/2006/relationships" xmlns:p="http://schemas.openxmlformats.org/presentationml/2006/main">
  <p:tag name="TIMING" val="|7.6|4.2"/>
</p:tagLst>
</file>

<file path=ppt/tags/tag13.xml><?xml version="1.0" encoding="utf-8"?>
<p:tagLst xmlns:a="http://schemas.openxmlformats.org/drawingml/2006/main" xmlns:r="http://schemas.openxmlformats.org/officeDocument/2006/relationships" xmlns:p="http://schemas.openxmlformats.org/presentationml/2006/main">
  <p:tag name="TIMING" val="|7.6|4.2"/>
</p:tagLst>
</file>

<file path=ppt/tags/tag14.xml><?xml version="1.0" encoding="utf-8"?>
<p:tagLst xmlns:a="http://schemas.openxmlformats.org/drawingml/2006/main" xmlns:r="http://schemas.openxmlformats.org/officeDocument/2006/relationships" xmlns:p="http://schemas.openxmlformats.org/presentationml/2006/main">
  <p:tag name="TIMING" val="|7.6|4.2"/>
</p:tagLst>
</file>

<file path=ppt/tags/tag15.xml><?xml version="1.0" encoding="utf-8"?>
<p:tagLst xmlns:a="http://schemas.openxmlformats.org/drawingml/2006/main" xmlns:r="http://schemas.openxmlformats.org/officeDocument/2006/relationships" xmlns:p="http://schemas.openxmlformats.org/presentationml/2006/main">
  <p:tag name="TIMING" val="|7.6|4.2"/>
</p:tagLst>
</file>

<file path=ppt/tags/tag16.xml><?xml version="1.0" encoding="utf-8"?>
<p:tagLst xmlns:a="http://schemas.openxmlformats.org/drawingml/2006/main" xmlns:r="http://schemas.openxmlformats.org/officeDocument/2006/relationships" xmlns:p="http://schemas.openxmlformats.org/presentationml/2006/main">
  <p:tag name="TIMING" val="|7.6|4.2"/>
</p:tagLst>
</file>

<file path=ppt/tags/tag17.xml><?xml version="1.0" encoding="utf-8"?>
<p:tagLst xmlns:a="http://schemas.openxmlformats.org/drawingml/2006/main" xmlns:r="http://schemas.openxmlformats.org/officeDocument/2006/relationships" xmlns:p="http://schemas.openxmlformats.org/presentationml/2006/main">
  <p:tag name="TIMING" val="|7.6|4.2"/>
</p:tagLst>
</file>

<file path=ppt/tags/tag2.xml><?xml version="1.0" encoding="utf-8"?>
<p:tagLst xmlns:a="http://schemas.openxmlformats.org/drawingml/2006/main" xmlns:r="http://schemas.openxmlformats.org/officeDocument/2006/relationships" xmlns:p="http://schemas.openxmlformats.org/presentationml/2006/main">
  <p:tag name="TIMING" val="|7.6|4.2"/>
</p:tagLst>
</file>

<file path=ppt/tags/tag3.xml><?xml version="1.0" encoding="utf-8"?>
<p:tagLst xmlns:a="http://schemas.openxmlformats.org/drawingml/2006/main" xmlns:r="http://schemas.openxmlformats.org/officeDocument/2006/relationships" xmlns:p="http://schemas.openxmlformats.org/presentationml/2006/main">
  <p:tag name="TIMING" val="|7.6|4.2"/>
</p:tagLst>
</file>

<file path=ppt/tags/tag4.xml><?xml version="1.0" encoding="utf-8"?>
<p:tagLst xmlns:a="http://schemas.openxmlformats.org/drawingml/2006/main" xmlns:r="http://schemas.openxmlformats.org/officeDocument/2006/relationships" xmlns:p="http://schemas.openxmlformats.org/presentationml/2006/main">
  <p:tag name="TIMING" val="|7.6|4.2"/>
</p:tagLst>
</file>

<file path=ppt/tags/tag5.xml><?xml version="1.0" encoding="utf-8"?>
<p:tagLst xmlns:a="http://schemas.openxmlformats.org/drawingml/2006/main" xmlns:r="http://schemas.openxmlformats.org/officeDocument/2006/relationships" xmlns:p="http://schemas.openxmlformats.org/presentationml/2006/main">
  <p:tag name="TIMING" val="|7.6|4.2"/>
</p:tagLst>
</file>

<file path=ppt/tags/tag6.xml><?xml version="1.0" encoding="utf-8"?>
<p:tagLst xmlns:a="http://schemas.openxmlformats.org/drawingml/2006/main" xmlns:r="http://schemas.openxmlformats.org/officeDocument/2006/relationships" xmlns:p="http://schemas.openxmlformats.org/presentationml/2006/main">
  <p:tag name="TIMING" val="|7.6|4.2"/>
</p:tagLst>
</file>

<file path=ppt/tags/tag7.xml><?xml version="1.0" encoding="utf-8"?>
<p:tagLst xmlns:a="http://schemas.openxmlformats.org/drawingml/2006/main" xmlns:r="http://schemas.openxmlformats.org/officeDocument/2006/relationships" xmlns:p="http://schemas.openxmlformats.org/presentationml/2006/main">
  <p:tag name="TIMING" val="|7.6|4.2"/>
</p:tagLst>
</file>

<file path=ppt/tags/tag8.xml><?xml version="1.0" encoding="utf-8"?>
<p:tagLst xmlns:a="http://schemas.openxmlformats.org/drawingml/2006/main" xmlns:r="http://schemas.openxmlformats.org/officeDocument/2006/relationships" xmlns:p="http://schemas.openxmlformats.org/presentationml/2006/main">
  <p:tag name="TIMING" val="|7.6|4.2"/>
</p:tagLst>
</file>

<file path=ppt/tags/tag9.xml><?xml version="1.0" encoding="utf-8"?>
<p:tagLst xmlns:a="http://schemas.openxmlformats.org/drawingml/2006/main" xmlns:r="http://schemas.openxmlformats.org/officeDocument/2006/relationships" xmlns:p="http://schemas.openxmlformats.org/presentationml/2006/main">
  <p:tag name="TIMING" val="|7.6|4.2"/>
</p:tagLst>
</file>

<file path=ppt/theme/theme1.xml><?xml version="1.0" encoding="utf-8"?>
<a:theme xmlns:a="http://schemas.openxmlformats.org/drawingml/2006/main" name="1_nulist">
  <a:themeElements>
    <a:clrScheme name="Custom 2">
      <a:dk1>
        <a:srgbClr val="000000"/>
      </a:dk1>
      <a:lt1>
        <a:srgbClr val="FFFFFF"/>
      </a:lt1>
      <a:dk2>
        <a:srgbClr val="000000"/>
      </a:dk2>
      <a:lt2>
        <a:srgbClr val="808080"/>
      </a:lt2>
      <a:accent1>
        <a:srgbClr val="7030A0"/>
      </a:accent1>
      <a:accent2>
        <a:srgbClr val="00B050"/>
      </a:accent2>
      <a:accent3>
        <a:srgbClr val="FFFFFF"/>
      </a:accent3>
      <a:accent4>
        <a:srgbClr val="000000"/>
      </a:accent4>
      <a:accent5>
        <a:srgbClr val="DAEDEF"/>
      </a:accent5>
      <a:accent6>
        <a:srgbClr val="FF0000"/>
      </a:accent6>
      <a:hlink>
        <a:srgbClr val="009999"/>
      </a:hlink>
      <a:folHlink>
        <a:srgbClr val="99CC00"/>
      </a:folHlink>
    </a:clrScheme>
    <a:fontScheme name="1_nulist">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R="0" algn="l" defTabSz="914400" rtl="0" eaLnBrk="1" fontAlgn="base" latinLnBrk="0" hangingPunct="1">
          <a:lnSpc>
            <a:spcPct val="90000"/>
          </a:lnSpc>
          <a:spcBef>
            <a:spcPct val="20000"/>
          </a:spcBef>
          <a:spcAft>
            <a:spcPct val="0"/>
          </a:spcAft>
          <a:buClrTx/>
          <a:buSzTx/>
          <a:buNone/>
          <a:tabLst/>
          <a:defRPr kumimoji="0" sz="2800" b="0" i="0" u="none" strike="noStrike" cap="none" normalizeH="0" baseline="0" dirty="0" smtClean="0">
            <a:ln>
              <a:noFill/>
            </a:ln>
            <a:solidFill>
              <a:schemeClr val="tx1"/>
            </a:solidFill>
            <a:effectLst/>
            <a:latin typeface="Arial" pitchFamily="34" charset="0"/>
            <a:ea typeface="宋体" pitchFamily="2" charset="-122"/>
            <a:cs typeface="Arial"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buNone/>
          <a:defRPr i="0" dirty="0" smtClean="0">
            <a:solidFill>
              <a:schemeClr val="tx1"/>
            </a:solidFill>
          </a:defRPr>
        </a:defPPr>
      </a:lstStyle>
    </a:txDef>
  </a:objectDefaults>
  <a:extraClrSchemeLst>
    <a:extraClrScheme>
      <a:clrScheme name="1_nul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uli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uli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uli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uli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uli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uli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uli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uli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uli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uli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uli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26569</TotalTime>
  <Words>1383</Words>
  <Application>Microsoft Office PowerPoint</Application>
  <PresentationFormat>On-screen Show (4:3)</PresentationFormat>
  <Paragraphs>287</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1_nulist</vt:lpstr>
      <vt:lpstr>RAT-based APT Detection for Provenance Graph Analytics</vt:lpstr>
      <vt:lpstr>Motivation</vt:lpstr>
      <vt:lpstr>What is a RAT?</vt:lpstr>
      <vt:lpstr>First malicious RAT and Today</vt:lpstr>
      <vt:lpstr>Architecture of a malicious RAT</vt:lpstr>
      <vt:lpstr>Typical Features of a malicious RAT</vt:lpstr>
      <vt:lpstr>Malicious RAT vs Bot</vt:lpstr>
      <vt:lpstr>Malicious RAT vs. Legitimate Program</vt:lpstr>
      <vt:lpstr>Related Work</vt:lpstr>
      <vt:lpstr>Our Detection</vt:lpstr>
      <vt:lpstr>Trace Collection Experiment Setup</vt:lpstr>
      <vt:lpstr>PowerPoint Presentation</vt:lpstr>
      <vt:lpstr>PowerPoint Presentation</vt:lpstr>
      <vt:lpstr>RAT Behavior Detection</vt:lpstr>
      <vt:lpstr>RAT Behavior Detection (cont’d)</vt:lpstr>
      <vt:lpstr>Conclusion</vt:lpstr>
      <vt:lpstr>PowerPoint Presentation</vt:lpstr>
      <vt:lpstr>PowerPoint Presentation</vt:lpstr>
      <vt:lpstr>PowerPoint Presentation</vt:lpstr>
    </vt:vector>
  </TitlesOfParts>
  <Manager>Yan Chen</Manager>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and Characterizing Social Spam Campaigns</dc:title>
  <dc:creator>Hongyu Gao</dc:creator>
  <cp:lastModifiedBy>Yan Chen</cp:lastModifiedBy>
  <cp:revision>1799</cp:revision>
  <cp:lastPrinted>2012-02-03T19:56:35Z</cp:lastPrinted>
  <dcterms:created xsi:type="dcterms:W3CDTF">2005-12-21T03:45:52Z</dcterms:created>
  <dcterms:modified xsi:type="dcterms:W3CDTF">2016-01-15T19:12:13Z</dcterms:modified>
</cp:coreProperties>
</file>