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78" r:id="rId5"/>
    <p:sldId id="259" r:id="rId6"/>
    <p:sldId id="287" r:id="rId7"/>
    <p:sldId id="274" r:id="rId8"/>
    <p:sldId id="262" r:id="rId9"/>
    <p:sldId id="263" r:id="rId10"/>
    <p:sldId id="264" r:id="rId11"/>
    <p:sldId id="275" r:id="rId12"/>
    <p:sldId id="266" r:id="rId13"/>
    <p:sldId id="267" r:id="rId14"/>
    <p:sldId id="268" r:id="rId15"/>
    <p:sldId id="269" r:id="rId16"/>
    <p:sldId id="270" r:id="rId17"/>
    <p:sldId id="276" r:id="rId18"/>
    <p:sldId id="282" r:id="rId19"/>
    <p:sldId id="283" r:id="rId20"/>
    <p:sldId id="272" r:id="rId21"/>
    <p:sldId id="281" r:id="rId22"/>
    <p:sldId id="277" r:id="rId23"/>
    <p:sldId id="279" r:id="rId24"/>
    <p:sldId id="280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48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D640-FD07-B344-A37B-774940CABEDB}" type="datetime1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2300B-92B2-AE4F-B72D-7ECDA2C18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29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7C369-D47E-F44E-A370-8655606019AE}" type="datetime1">
              <a:rPr lang="en-US" smtClean="0"/>
              <a:t>12/8/14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CAAB9-C7AA-E444-BE70-81D1D206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4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AAB9-C7AA-E444-BE70-81D1D2063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AFD6-6926-3642-BA14-FB0084999DD7}" type="datetime1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0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901E-E42B-D04B-947A-05D4E3392FDD}" type="datetime1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9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EDD3-5EFA-244C-BB4E-E8D028996E5C}" type="datetime1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5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6EF9-4287-5545-B055-E59BC9BE3392}" type="datetime1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8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0AB1-0E93-7544-8607-C6055ED73BA8}" type="datetime1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C729-7856-464D-8A0D-05A274C0FAAE}" type="datetime1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A76F-6A1A-1441-8D60-D95ADC666A63}" type="datetime1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5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C340-CA1E-CA4C-BC6C-B0F43959D3F2}" type="datetime1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C3A-C07D-4843-9253-D9CFCFD17D6D}" type="datetime1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9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9BB-5282-894A-A5A0-63AF6F7C6591}" type="datetime1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1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350-6FAE-C94F-BB36-27B50CE14DED}" type="datetime1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C794-32A4-3B47-A6DC-39DF773A0918}" type="datetime1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9E2D-9A61-4649-BEEA-ADE57891AFCC}" type="slidenum">
              <a:rPr lang="en-US" smtClean="0"/>
              <a:t>‹#›</a:t>
            </a:fld>
            <a:r>
              <a:rPr lang="en-US" smtClean="0"/>
              <a:t>/24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9291" y="129693"/>
            <a:ext cx="935962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6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520" y="1895632"/>
            <a:ext cx="8607040" cy="1846961"/>
          </a:xfrm>
        </p:spPr>
        <p:txBody>
          <a:bodyPr>
            <a:noAutofit/>
          </a:bodyPr>
          <a:lstStyle/>
          <a:p>
            <a:r>
              <a:rPr lang="en-US" sz="4400" dirty="0" err="1"/>
              <a:t>JShield</a:t>
            </a:r>
            <a:r>
              <a:rPr lang="en-US" sz="4400" dirty="0"/>
              <a:t>: Towards Real-time and Vulnerability-based Detection of Polluted Drive-by Download Attacks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048" y="4642299"/>
            <a:ext cx="7384181" cy="2385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Yinzhi Cao*</a:t>
            </a:r>
            <a:r>
              <a:rPr lang="en-US" dirty="0" smtClean="0">
                <a:solidFill>
                  <a:schemeClr val="tx1"/>
                </a:solidFill>
              </a:rPr>
              <a:t>, Xiang Pan**, Yan Chen** and </a:t>
            </a:r>
            <a:r>
              <a:rPr lang="en-US" dirty="0" err="1" smtClean="0">
                <a:solidFill>
                  <a:schemeClr val="tx1"/>
                </a:solidFill>
              </a:rPr>
              <a:t>Jianwei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Zhuge</a:t>
            </a:r>
            <a:r>
              <a:rPr lang="en-US" dirty="0" smtClean="0">
                <a:solidFill>
                  <a:schemeClr val="tx1"/>
                </a:solidFill>
              </a:rPr>
              <a:t>***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* Columbia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** Northwestern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*** Tsinghua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33"/>
    </mc:Choice>
    <mc:Fallback xmlns="">
      <p:transition xmlns:p14="http://schemas.microsoft.com/office/powerpoint/2010/main" spd="slow" advTm="400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 </a:t>
            </a:r>
            <a:r>
              <a:rPr lang="en-US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10</a:t>
            </a:fld>
            <a:r>
              <a:rPr lang="en-US" smtClean="0"/>
              <a:t>/24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5501"/>
              </p:ext>
            </p:extLst>
          </p:nvPr>
        </p:nvGraphicFramePr>
        <p:xfrm>
          <a:off x="457200" y="2819400"/>
          <a:ext cx="8382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94000"/>
                <a:gridCol w="2794000"/>
                <a:gridCol w="27940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Polluted Samples</a:t>
                      </a:r>
                    </a:p>
                  </a:txBody>
                  <a:tcPr/>
                </a:tc>
              </a:tr>
              <a:tr h="350050">
                <a:tc>
                  <a:txBody>
                    <a:bodyPr/>
                    <a:lstStyle/>
                    <a:p>
                      <a:r>
                        <a:rPr lang="en-US" dirty="0" smtClean="0"/>
                        <a:t>True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36.7%</a:t>
                      </a:r>
                      <a:endParaRPr lang="en-US" dirty="0"/>
                    </a:p>
                  </a:txBody>
                  <a:tcPr/>
                </a:tc>
              </a:tr>
              <a:tr h="350050"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2362200"/>
            <a:ext cx="3733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i="0" dirty="0" smtClean="0">
                <a:solidFill>
                  <a:schemeClr val="tx1"/>
                </a:solidFill>
              </a:rPr>
              <a:t>Detection Rate of </a:t>
            </a:r>
            <a:r>
              <a:rPr lang="en-US" sz="1800" i="0" dirty="0" err="1" smtClean="0">
                <a:solidFill>
                  <a:schemeClr val="tx1"/>
                </a:solidFill>
              </a:rPr>
              <a:t>Zozzle</a:t>
            </a:r>
            <a:r>
              <a:rPr lang="en-US" sz="1800" i="0" dirty="0" smtClean="0">
                <a:solidFill>
                  <a:schemeClr val="tx1"/>
                </a:solidFill>
              </a:rPr>
              <a:t> [1]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861268"/>
            <a:ext cx="4724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State-of-the-art Research Work: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410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i="0" dirty="0" smtClean="0">
                <a:solidFill>
                  <a:schemeClr val="tx1"/>
                </a:solidFill>
              </a:rPr>
              <a:t>[1] </a:t>
            </a:r>
            <a:r>
              <a:rPr lang="en-US" sz="2000" i="0" dirty="0" err="1" smtClean="0">
                <a:solidFill>
                  <a:schemeClr val="tx1"/>
                </a:solidFill>
              </a:rPr>
              <a:t>Curtsinger</a:t>
            </a:r>
            <a:r>
              <a:rPr lang="en-US" sz="2000" i="0" dirty="0">
                <a:solidFill>
                  <a:schemeClr val="tx1"/>
                </a:solidFill>
              </a:rPr>
              <a:t>, Charlie, Benjamin </a:t>
            </a:r>
            <a:r>
              <a:rPr lang="en-US" sz="2000" i="0" dirty="0" err="1">
                <a:solidFill>
                  <a:schemeClr val="tx1"/>
                </a:solidFill>
              </a:rPr>
              <a:t>Livshits</a:t>
            </a:r>
            <a:r>
              <a:rPr lang="en-US" sz="2000" i="0" dirty="0">
                <a:solidFill>
                  <a:schemeClr val="tx1"/>
                </a:solidFill>
              </a:rPr>
              <a:t>, Benjamin G. Zorn, and Christian Seifert. "ZOZZLE: Fast and Precise In-Browser JavaScript Malware Detection." In </a:t>
            </a:r>
            <a:r>
              <a:rPr lang="en-US" sz="2000" dirty="0">
                <a:solidFill>
                  <a:schemeClr val="tx1"/>
                </a:solidFill>
              </a:rPr>
              <a:t>USENIX Security Symposium</a:t>
            </a:r>
            <a:r>
              <a:rPr lang="en-US" sz="2000" i="0" dirty="0">
                <a:solidFill>
                  <a:schemeClr val="tx1"/>
                </a:solidFill>
              </a:rPr>
              <a:t>, pp. 33-48. 2011.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198"/>
    </mc:Choice>
    <mc:Fallback xmlns="">
      <p:transition xmlns:p14="http://schemas.microsoft.com/office/powerpoint/2010/main" spd="slow" advTm="881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Introduction, Background and Overview</a:t>
            </a:r>
          </a:p>
          <a:p>
            <a:r>
              <a:rPr kumimoji="1" lang="en-US" altLang="zh-CN" dirty="0" smtClean="0"/>
              <a:t>Motivation</a:t>
            </a:r>
          </a:p>
          <a:p>
            <a:r>
              <a:rPr kumimoji="1" lang="en-US" altLang="zh-CN" b="1" dirty="0" smtClean="0"/>
              <a:t>Design</a:t>
            </a:r>
          </a:p>
          <a:p>
            <a:r>
              <a:rPr kumimoji="1" lang="en-US" altLang="zh-CN" dirty="0" smtClean="0"/>
              <a:t>Evaluation</a:t>
            </a:r>
          </a:p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11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4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61"/>
    </mc:Choice>
    <mc:Fallback xmlns="">
      <p:transition xmlns:p14="http://schemas.microsoft.com/office/powerpoint/2010/main" spd="slow" advTm="322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Solution </a:t>
            </a: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12</a:t>
            </a:fld>
            <a:r>
              <a:rPr lang="en-US" smtClean="0"/>
              <a:t>/24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19200" y="5638800"/>
            <a:ext cx="6324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00200" y="1600200"/>
            <a:ext cx="0" cy="44196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905000" y="1600200"/>
            <a:ext cx="1905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>
                <a:solidFill>
                  <a:schemeClr val="tx1"/>
                </a:solidFill>
              </a:rPr>
              <a:t>Turing </a:t>
            </a:r>
            <a:r>
              <a:rPr lang="en-US" sz="2400" i="0" dirty="0" smtClean="0">
                <a:solidFill>
                  <a:schemeClr val="tx1"/>
                </a:solidFill>
              </a:rPr>
              <a:t>Machine Signature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373326" y="3422976"/>
            <a:ext cx="1668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Accuracy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678841" y="1540193"/>
            <a:ext cx="1103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High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3213885">
            <a:off x="679898" y="5735830"/>
            <a:ext cx="1103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Low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7350" y="5638800"/>
            <a:ext cx="1103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High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16271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i="0" dirty="0" err="1" smtClean="0">
                <a:solidFill>
                  <a:schemeClr val="tx1"/>
                </a:solidFill>
              </a:rPr>
              <a:t>JShield</a:t>
            </a:r>
            <a:r>
              <a:rPr lang="en-US" sz="2400" b="1" i="0" dirty="0" smtClean="0">
                <a:solidFill>
                  <a:schemeClr val="tx1"/>
                </a:solidFill>
              </a:rPr>
              <a:t> Signature</a:t>
            </a:r>
            <a:endParaRPr lang="en-US" sz="2400" b="1" i="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160020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Ideal Signature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41384" y="5692069"/>
            <a:ext cx="1668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Speed</a:t>
            </a:r>
            <a:endParaRPr lang="en-US" sz="2400" i="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276600" y="2057400"/>
            <a:ext cx="990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3733800" y="3392472"/>
            <a:ext cx="1905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Symbolic Constraint Signature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0" y="461847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Regular Expression</a:t>
            </a:r>
            <a:endParaRPr lang="en-US" sz="2400" i="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6953875" y="2495030"/>
            <a:ext cx="0" cy="209804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5334000" y="2390177"/>
            <a:ext cx="838200" cy="104902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6744325" y="3368880"/>
            <a:ext cx="419100" cy="312384"/>
            <a:chOff x="2857500" y="3653808"/>
            <a:chExt cx="419100" cy="312384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2857500" y="3653808"/>
              <a:ext cx="419100" cy="30859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>
              <a:off x="2857500" y="3653808"/>
              <a:ext cx="419100" cy="31238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5562600" y="2743200"/>
            <a:ext cx="419100" cy="312384"/>
            <a:chOff x="2857500" y="3653808"/>
            <a:chExt cx="419100" cy="312384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2857500" y="3653808"/>
              <a:ext cx="419100" cy="30859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2857500" y="3653808"/>
              <a:ext cx="419100" cy="31238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3783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652"/>
    </mc:Choice>
    <mc:Fallback xmlns="">
      <p:transition xmlns:p14="http://schemas.microsoft.com/office/powerpoint/2010/main" spd="slow" advTm="13565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13</a:t>
            </a:fld>
            <a:r>
              <a:rPr lang="en-US" smtClean="0"/>
              <a:t>/24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56572"/>
            <a:ext cx="8763000" cy="451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6324599" y="3276600"/>
            <a:ext cx="1752601" cy="16002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098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31"/>
    </mc:Choice>
    <mc:Fallback xmlns="">
      <p:transition xmlns:p14="http://schemas.microsoft.com/office/powerpoint/2010/main" spd="slow" advTm="9153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 smtClean="0"/>
              <a:t>Signature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14</a:t>
            </a:fld>
            <a:r>
              <a:rPr lang="en-US" smtClean="0"/>
              <a:t>/24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65" y="1828800"/>
            <a:ext cx="846193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224864" y="2438400"/>
            <a:ext cx="8614335" cy="32766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81800" y="16002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0" y="3733800"/>
            <a:ext cx="8614335" cy="17526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81800" y="16002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781800" y="16002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52400" y="4572000"/>
            <a:ext cx="8614335" cy="3810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959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8"/>
    </mc:Choice>
    <mc:Fallback xmlns="">
      <p:transition xmlns:p14="http://schemas.microsoft.com/office/powerpoint/2010/main" spd="slow" advTm="7433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/>
      <p:bldP spid="10" grpId="1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4352925"/>
            <a:ext cx="82105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15</a:t>
            </a:fld>
            <a:r>
              <a:rPr lang="en-US" smtClean="0"/>
              <a:t>/24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752600"/>
            <a:ext cx="84582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i="0" dirty="0" err="1">
                <a:solidFill>
                  <a:schemeClr val="tx1"/>
                </a:solidFill>
              </a:rPr>
              <a:t>var</a:t>
            </a:r>
            <a:r>
              <a:rPr lang="en-US" sz="2400" i="0" dirty="0">
                <a:solidFill>
                  <a:schemeClr val="tx1"/>
                </a:solidFill>
              </a:rPr>
              <a:t> </a:t>
            </a:r>
            <a:r>
              <a:rPr lang="en-US" sz="2400" i="0" dirty="0" err="1">
                <a:solidFill>
                  <a:schemeClr val="tx1"/>
                </a:solidFill>
              </a:rPr>
              <a:t>obj</a:t>
            </a:r>
            <a:r>
              <a:rPr lang="en-US" sz="2400" i="0" dirty="0">
                <a:solidFill>
                  <a:schemeClr val="tx1"/>
                </a:solidFill>
              </a:rPr>
              <a:t> = new Object();</a:t>
            </a:r>
          </a:p>
          <a:p>
            <a:pPr>
              <a:buNone/>
            </a:pPr>
            <a:r>
              <a:rPr lang="en-US" sz="2400" i="0" dirty="0" err="1">
                <a:solidFill>
                  <a:schemeClr val="tx1"/>
                </a:solidFill>
              </a:rPr>
              <a:t>obj</a:t>
            </a:r>
            <a:r>
              <a:rPr lang="en-US" sz="2400" i="0" dirty="0">
                <a:solidFill>
                  <a:schemeClr val="tx1"/>
                </a:solidFill>
              </a:rPr>
              <a:t>.__proto__.__</a:t>
            </a:r>
            <a:r>
              <a:rPr lang="en-US" sz="2400" i="0" dirty="0" err="1">
                <a:solidFill>
                  <a:schemeClr val="tx1"/>
                </a:solidFill>
              </a:rPr>
              <a:t>defineGetter</a:t>
            </a:r>
            <a:r>
              <a:rPr lang="en-US" sz="2400" i="0" dirty="0">
                <a:solidFill>
                  <a:schemeClr val="tx1"/>
                </a:solidFill>
              </a:rPr>
              <a:t>__("a", function () {</a:t>
            </a:r>
          </a:p>
          <a:p>
            <a:pPr>
              <a:buNone/>
            </a:pPr>
            <a:r>
              <a:rPr lang="en-US" sz="2400" i="0" dirty="0">
                <a:solidFill>
                  <a:schemeClr val="tx1"/>
                </a:solidFill>
              </a:rPr>
              <a:t>	</a:t>
            </a:r>
            <a:r>
              <a:rPr lang="en-US" sz="2400" i="0" dirty="0" err="1" smtClean="0">
                <a:solidFill>
                  <a:schemeClr val="tx1"/>
                </a:solidFill>
              </a:rPr>
              <a:t>this</a:t>
            </a:r>
            <a:r>
              <a:rPr lang="en-US" sz="2400" i="0" dirty="0" err="1">
                <a:solidFill>
                  <a:schemeClr val="tx1"/>
                </a:solidFill>
              </a:rPr>
              <a:t>.__proto</a:t>
            </a:r>
            <a:r>
              <a:rPr lang="en-US" sz="2400" i="0" dirty="0">
                <a:solidFill>
                  <a:schemeClr val="tx1"/>
                </a:solidFill>
              </a:rPr>
              <a:t>__ = null</a:t>
            </a:r>
            <a:r>
              <a:rPr lang="en-US" sz="2400" i="0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	return </a:t>
            </a:r>
            <a:r>
              <a:rPr lang="en-US" sz="2400" i="0" dirty="0">
                <a:solidFill>
                  <a:schemeClr val="tx1"/>
                </a:solidFill>
              </a:rPr>
              <a:t>0;</a:t>
            </a:r>
          </a:p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});</a:t>
            </a:r>
            <a:endParaRPr lang="en-US" sz="2400" i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i="0" dirty="0" err="1">
                <a:solidFill>
                  <a:schemeClr val="tx1"/>
                </a:solidFill>
              </a:rPr>
              <a:t>obj.a</a:t>
            </a:r>
            <a:r>
              <a:rPr lang="en-US" sz="2400" i="0" dirty="0">
                <a:solidFill>
                  <a:schemeClr val="tx1"/>
                </a:solidFill>
              </a:rPr>
              <a:t>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8600" y="3733800"/>
            <a:ext cx="8614335" cy="4572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2164" y="2590800"/>
            <a:ext cx="8614335" cy="3810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436536"/>
            <a:ext cx="2438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Exploit: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191000"/>
            <a:ext cx="336232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Outputted </a:t>
            </a:r>
            <a:r>
              <a:rPr lang="en-US" sz="2400" i="0" dirty="0" err="1" smtClean="0">
                <a:solidFill>
                  <a:schemeClr val="tx1"/>
                </a:solidFill>
              </a:rPr>
              <a:t>Opcodes</a:t>
            </a:r>
            <a:r>
              <a:rPr lang="en-US" sz="2400" i="0" dirty="0" smtClean="0">
                <a:solidFill>
                  <a:schemeClr val="tx1"/>
                </a:solidFill>
              </a:rPr>
              <a:t>:</a:t>
            </a:r>
            <a:endParaRPr lang="en-US" sz="2400" i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064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875"/>
    </mc:Choice>
    <mc:Fallback xmlns="">
      <p:transition xmlns:p14="http://schemas.microsoft.com/office/powerpoint/2010/main" spd="slow" advTm="9287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Matching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16</a:t>
            </a:fld>
            <a:r>
              <a:rPr lang="en-US" smtClean="0"/>
              <a:t>/24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08" y="1549348"/>
            <a:ext cx="7219950" cy="233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7852335" cy="332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1425610" y="1752600"/>
            <a:ext cx="4287297" cy="406348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62000" y="4114800"/>
            <a:ext cx="7010400" cy="685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67600" y="3733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State 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1404677" y="1893923"/>
            <a:ext cx="1107832" cy="5334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12240" y="4800600"/>
            <a:ext cx="6502959" cy="442497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467600" y="3733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State 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1557077" y="2387548"/>
            <a:ext cx="2508006" cy="6096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59958" y="6420157"/>
            <a:ext cx="6860041" cy="437843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217159" y="2988872"/>
            <a:ext cx="6860041" cy="437843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68058" y="6189610"/>
            <a:ext cx="6860041" cy="437843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1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467600" y="3733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State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459468"/>
            <a:ext cx="3362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i="0" dirty="0" err="1" smtClean="0">
                <a:solidFill>
                  <a:schemeClr val="tx1"/>
                </a:solidFill>
              </a:rPr>
              <a:t>Opcodes</a:t>
            </a:r>
            <a:r>
              <a:rPr lang="en-US" sz="2000" i="0" dirty="0" smtClean="0">
                <a:solidFill>
                  <a:schemeClr val="tx1"/>
                </a:solidFill>
              </a:rPr>
              <a:t> of the exploit:</a:t>
            </a:r>
            <a:endParaRPr lang="en-US" sz="2000" i="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3593068"/>
            <a:ext cx="397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i="0" dirty="0" smtClean="0">
                <a:solidFill>
                  <a:schemeClr val="tx1"/>
                </a:solidFill>
              </a:rPr>
              <a:t>Signature to be matched:</a:t>
            </a:r>
            <a:endParaRPr lang="en-US" sz="2000" i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90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62"/>
    </mc:Choice>
    <mc:Fallback xmlns="">
      <p:transition xmlns:p14="http://schemas.microsoft.com/office/powerpoint/2010/main" spd="slow" advTm="11816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Introduction, Background and Overview</a:t>
            </a:r>
          </a:p>
          <a:p>
            <a:r>
              <a:rPr kumimoji="1" lang="en-US" altLang="zh-CN" dirty="0" smtClean="0"/>
              <a:t>Motivation</a:t>
            </a:r>
          </a:p>
          <a:p>
            <a:r>
              <a:rPr kumimoji="1" lang="en-US" altLang="zh-CN" dirty="0" smtClean="0"/>
              <a:t>Design</a:t>
            </a:r>
          </a:p>
          <a:p>
            <a:r>
              <a:rPr kumimoji="1" lang="en-US" altLang="zh-CN" b="1" dirty="0" smtClean="0"/>
              <a:t>Evaluation</a:t>
            </a:r>
          </a:p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17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4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5"/>
    </mc:Choice>
    <mc:Fallback xmlns="">
      <p:transition xmlns:p14="http://schemas.microsoft.com/office/powerpoint/2010/main" spd="slow" advTm="70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Vulnerability Coverage Rate</a:t>
            </a:r>
          </a:p>
          <a:p>
            <a:r>
              <a:rPr lang="en-US" dirty="0" smtClean="0"/>
              <a:t>Robust to Sample Pollution</a:t>
            </a:r>
          </a:p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18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5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60"/>
    </mc:Choice>
    <mc:Fallback xmlns="">
      <p:transition xmlns:p14="http://schemas.microsoft.com/office/powerpoint/2010/main" spd="slow" advTm="376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Vulnerability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19</a:t>
            </a:fld>
            <a:r>
              <a:rPr lang="en-US" smtClean="0"/>
              <a:t>/24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617761"/>
              </p:ext>
            </p:extLst>
          </p:nvPr>
        </p:nvGraphicFramePr>
        <p:xfrm>
          <a:off x="457200" y="2347086"/>
          <a:ext cx="8229600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Vulnerability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BrowserShield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Song et 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JShield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JS Engine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22/22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PDF JS Engine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Plug-in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21/21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47" y="5159905"/>
            <a:ext cx="8951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Reis et al., </a:t>
            </a:r>
            <a:r>
              <a:rPr lang="en-US" dirty="0" err="1" smtClean="0"/>
              <a:t>Browsershield</a:t>
            </a:r>
            <a:r>
              <a:rPr lang="en-US" dirty="0"/>
              <a:t>: vulnerability-driven filtering of dynamic html. In OSDI (2006)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Song et al., preventing </a:t>
            </a:r>
            <a:r>
              <a:rPr lang="en-US" dirty="0"/>
              <a:t>drive-by </a:t>
            </a:r>
            <a:r>
              <a:rPr lang="en-US" dirty="0" smtClean="0"/>
              <a:t>download via </a:t>
            </a:r>
            <a:r>
              <a:rPr lang="en-US" dirty="0"/>
              <a:t>inter-module communication monitoring. In ASIACCS (2010).</a:t>
            </a:r>
          </a:p>
        </p:txBody>
      </p:sp>
    </p:spTree>
    <p:extLst>
      <p:ext uri="{BB962C8B-B14F-4D97-AF65-F5344CB8AC3E}">
        <p14:creationId xmlns:p14="http://schemas.microsoft.com/office/powerpoint/2010/main" val="42735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05"/>
    </mc:Choice>
    <mc:Fallback xmlns="">
      <p:transition xmlns:p14="http://schemas.microsoft.com/office/powerpoint/2010/main" spd="slow" advTm="1337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kumimoji="1" lang="en-US" altLang="zh-CN" b="1" dirty="0" smtClean="0"/>
              <a:t>Introduction, Background and Overview</a:t>
            </a:r>
          </a:p>
          <a:p>
            <a:r>
              <a:rPr kumimoji="1" lang="en-US" altLang="zh-CN" dirty="0" smtClean="0"/>
              <a:t>Motivation</a:t>
            </a:r>
          </a:p>
          <a:p>
            <a:r>
              <a:rPr kumimoji="1" lang="en-US" altLang="zh-CN" dirty="0" smtClean="0"/>
              <a:t>Design</a:t>
            </a:r>
          </a:p>
          <a:p>
            <a:r>
              <a:rPr kumimoji="1" lang="en-US" altLang="zh-CN" dirty="0" smtClean="0"/>
              <a:t>Evaluation</a:t>
            </a:r>
          </a:p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42"/>
    </mc:Choice>
    <mc:Fallback xmlns="">
      <p:transition xmlns:p14="http://schemas.microsoft.com/office/powerpoint/2010/main" spd="slow" advTm="193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Accuracy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08728"/>
              </p:ext>
            </p:extLst>
          </p:nvPr>
        </p:nvGraphicFramePr>
        <p:xfrm>
          <a:off x="457200" y="1676400"/>
          <a:ext cx="8229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Polluted Samples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TP for Web Pages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FP for Web Pages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20</a:t>
            </a:fld>
            <a:r>
              <a:rPr lang="en-US" smtClean="0"/>
              <a:t>/24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00667"/>
              </p:ext>
            </p:extLst>
          </p:nvPr>
        </p:nvGraphicFramePr>
        <p:xfrm>
          <a:off x="457200" y="3276600"/>
          <a:ext cx="8382000" cy="3042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/>
                <a:gridCol w="2590800"/>
                <a:gridCol w="2590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Anti-virus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Polluted Samples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Avira Antivirus Premium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98.00%</a:t>
                      </a:r>
                      <a:r>
                        <a:rPr lang="en-US" baseline="0" dirty="0" smtClean="0"/>
                        <a:t> (1176/1200)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0.58% (7/1200)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AVG Internet Security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89.33%</a:t>
                      </a:r>
                      <a:r>
                        <a:rPr lang="en-US" baseline="0" dirty="0" smtClean="0"/>
                        <a:t> (1072/1200)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3.58% (43/1200)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Kaspersky Internet Security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92.41% (1109/1200)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2.00% (24/1200)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Norton Internet Security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20.67% (248/1200)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0.08% (1/1200)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 Micro Titanium Internet Security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87.58%</a:t>
                      </a:r>
                      <a:r>
                        <a:rPr lang="en-US" baseline="0" dirty="0" smtClean="0"/>
                        <a:t> (1051/1200)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2.00% (24/1200)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60614"/>
              </p:ext>
            </p:extLst>
          </p:nvPr>
        </p:nvGraphicFramePr>
        <p:xfrm>
          <a:off x="457200" y="4114800"/>
          <a:ext cx="8382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94000"/>
                <a:gridCol w="2794000"/>
                <a:gridCol w="2794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Zozzle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Original Samples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Polluted Samples</a:t>
                      </a:r>
                    </a:p>
                  </a:txBody>
                  <a:tcPr/>
                </a:tc>
              </a:tr>
              <a:tr h="350050">
                <a:tc>
                  <a:txBody>
                    <a:bodyPr/>
                    <a:lstStyle/>
                    <a:p>
                      <a:r>
                        <a:rPr lang="en-US" dirty="0" smtClean="0"/>
                        <a:t>True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36.7%</a:t>
                      </a:r>
                      <a:endParaRPr lang="en-US" dirty="0"/>
                    </a:p>
                  </a:txBody>
                  <a:tcPr/>
                </a:tc>
              </a:tr>
              <a:tr h="350050"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58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80"/>
    </mc:Choice>
    <mc:Fallback xmlns="">
      <p:transition xmlns:p14="http://schemas.microsoft.com/office/powerpoint/2010/main" spd="slow" advTm="5018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1" y="1084770"/>
            <a:ext cx="7829624" cy="57277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21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3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891"/>
    </mc:Choice>
    <mc:Fallback xmlns="">
      <p:transition xmlns:p14="http://schemas.microsoft.com/office/powerpoint/2010/main" spd="slow" advTm="428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Introduction, Background and Overview</a:t>
            </a:r>
          </a:p>
          <a:p>
            <a:r>
              <a:rPr kumimoji="1" lang="en-US" altLang="zh-CN" dirty="0" smtClean="0"/>
              <a:t>Motivation</a:t>
            </a:r>
          </a:p>
          <a:p>
            <a:r>
              <a:rPr kumimoji="1" lang="en-US" altLang="zh-CN" dirty="0" smtClean="0"/>
              <a:t>Design</a:t>
            </a:r>
          </a:p>
          <a:p>
            <a:r>
              <a:rPr kumimoji="1" lang="en-US" altLang="zh-CN" dirty="0" smtClean="0"/>
              <a:t>Evaluation</a:t>
            </a:r>
          </a:p>
          <a:p>
            <a:r>
              <a:rPr kumimoji="1" lang="en-US" altLang="zh-CN" b="1" dirty="0" smtClean="0"/>
              <a:t>Conclusion</a:t>
            </a:r>
            <a:endParaRPr kumimoji="1" lang="zh-CN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22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2"/>
    </mc:Choice>
    <mc:Fallback xmlns="">
      <p:transition xmlns:p14="http://schemas.microsoft.com/office/powerpoint/2010/main" spd="slow" advTm="36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talk, I presented </a:t>
            </a:r>
            <a:r>
              <a:rPr lang="en-US" dirty="0" err="1" smtClean="0"/>
              <a:t>JShield</a:t>
            </a:r>
            <a:r>
              <a:rPr lang="en-US" dirty="0" smtClean="0"/>
              <a:t>, a vulnerability based detection engine of drive-by download attacks. </a:t>
            </a:r>
          </a:p>
          <a:p>
            <a:r>
              <a:rPr lang="en-US" dirty="0" err="1" smtClean="0"/>
              <a:t>JShield</a:t>
            </a:r>
            <a:r>
              <a:rPr lang="en-US" dirty="0" smtClean="0"/>
              <a:t> represents the semantics of each vulnerability and is robust to sample pollution.</a:t>
            </a:r>
          </a:p>
          <a:p>
            <a:r>
              <a:rPr lang="en-US" dirty="0" smtClean="0"/>
              <a:t>In evaluation, we show that </a:t>
            </a:r>
            <a:r>
              <a:rPr lang="en-US" dirty="0" err="1" smtClean="0"/>
              <a:t>JShield</a:t>
            </a:r>
            <a:r>
              <a:rPr lang="en-US" dirty="0" smtClean="0"/>
              <a:t> incurs affordable overhead.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23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9"/>
    </mc:Choice>
    <mc:Fallback xmlns="">
      <p:transition xmlns:p14="http://schemas.microsoft.com/office/powerpoint/2010/main" spd="slow" advTm="9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						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</a:t>
            </a:r>
            <a:r>
              <a:rPr lang="en-US" sz="4800" dirty="0" smtClean="0"/>
              <a:t>           Thank </a:t>
            </a:r>
            <a:r>
              <a:rPr lang="en-US" sz="4800" dirty="0" smtClean="0"/>
              <a:t>you!</a:t>
            </a:r>
          </a:p>
          <a:p>
            <a:pPr marL="0" indent="0">
              <a:buNone/>
            </a:pPr>
            <a:r>
              <a:rPr lang="en-US" sz="4800" dirty="0" smtClean="0"/>
              <a:t>		</a:t>
            </a:r>
            <a:r>
              <a:rPr lang="en-US" sz="4800" dirty="0"/>
              <a:t> </a:t>
            </a:r>
            <a:r>
              <a:rPr lang="en-US" sz="4800" dirty="0" smtClean="0"/>
              <a:t>          Questions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24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"/>
    </mc:Choice>
    <mc:Fallback xmlns="">
      <p:transition xmlns:p14="http://schemas.microsoft.com/office/powerpoint/2010/main" spd="slow" advTm="7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JShield</a:t>
            </a:r>
            <a:r>
              <a:rPr lang="en-US" dirty="0" smtClean="0"/>
              <a:t> - Deployment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Backup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JShield</a:t>
            </a:r>
            <a:r>
              <a:rPr lang="en-US" dirty="0" smtClean="0"/>
              <a:t> is deployed as a drive-by attack detection engine at Huawei’s intelligent cloud.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25</a:t>
            </a:fld>
            <a:r>
              <a:rPr lang="en-US" smtClean="0"/>
              <a:t>/24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3078162"/>
            <a:ext cx="76295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84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14"/>
    </mc:Choice>
    <mc:Fallback xmlns="">
      <p:transition xmlns:p14="http://schemas.microsoft.com/office/powerpoint/2010/main" spd="slow" advTm="370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-202461"/>
            <a:ext cx="7691719" cy="1143000"/>
          </a:xfrm>
        </p:spPr>
        <p:txBody>
          <a:bodyPr/>
          <a:lstStyle/>
          <a:p>
            <a:r>
              <a:rPr lang="en-US" dirty="0" smtClean="0"/>
              <a:t>Advertisement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42" y="799674"/>
            <a:ext cx="9034258" cy="62406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My research on web security: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www.yinzhicao.org</a:t>
            </a:r>
            <a:endParaRPr lang="en-US" dirty="0" smtClean="0"/>
          </a:p>
          <a:p>
            <a:r>
              <a:rPr lang="en-US" dirty="0" smtClean="0"/>
              <a:t>List of Papers</a:t>
            </a:r>
          </a:p>
          <a:p>
            <a:pPr lvl="1"/>
            <a:r>
              <a:rPr lang="en-US" dirty="0" smtClean="0"/>
              <a:t>I do not know what you visited last summer – Protecting users from third-party web tracking with </a:t>
            </a:r>
            <a:r>
              <a:rPr lang="en-US" dirty="0" err="1" smtClean="0"/>
              <a:t>TrackingFree</a:t>
            </a:r>
            <a:r>
              <a:rPr lang="en-US" dirty="0" smtClean="0"/>
              <a:t> browser, NDSS 2015.</a:t>
            </a:r>
          </a:p>
          <a:p>
            <a:pPr lvl="1"/>
            <a:r>
              <a:rPr lang="en-US" dirty="0" err="1" smtClean="0"/>
              <a:t>JShield</a:t>
            </a:r>
            <a:r>
              <a:rPr lang="en-US" dirty="0" smtClean="0"/>
              <a:t>: Towards Real-time and Vulnerability-based Detection of Polluted Drive-by Download Attacks, ACSAC 2014. </a:t>
            </a:r>
          </a:p>
          <a:p>
            <a:pPr lvl="1"/>
            <a:r>
              <a:rPr lang="en-US" dirty="0" smtClean="0"/>
              <a:t>Abusing Browser Address Bar for Fun and Profit – An Empirical Investigation of Add-on Cross Site Scripting Attacks, </a:t>
            </a:r>
            <a:r>
              <a:rPr lang="en-US" dirty="0" err="1" smtClean="0"/>
              <a:t>SecureComm</a:t>
            </a:r>
            <a:r>
              <a:rPr lang="en-US" dirty="0" smtClean="0"/>
              <a:t> 2014. </a:t>
            </a:r>
          </a:p>
          <a:p>
            <a:pPr lvl="1"/>
            <a:r>
              <a:rPr lang="en-US" dirty="0" smtClean="0"/>
              <a:t>Protecting Web-based Single Sign-on Protocols against Relying Party Impersonation Attacks through a Dedicated Bi-directional Authenticated Secure Channel, RAID 2014.</a:t>
            </a:r>
          </a:p>
          <a:p>
            <a:pPr lvl="1"/>
            <a:r>
              <a:rPr lang="en-US" dirty="0" smtClean="0"/>
              <a:t>Redefining Web Browser Principals with a Configurable Origin Policy, DSN-DCCS 2013.</a:t>
            </a:r>
          </a:p>
          <a:p>
            <a:pPr lvl="1"/>
            <a:r>
              <a:rPr lang="en-US" dirty="0" smtClean="0"/>
              <a:t>Virtual Browser: a Virtualized Browser to Sandbox Third-party </a:t>
            </a:r>
            <a:r>
              <a:rPr lang="en-US" dirty="0" err="1" smtClean="0"/>
              <a:t>JavaScripts</a:t>
            </a:r>
            <a:r>
              <a:rPr lang="en-US" dirty="0" smtClean="0"/>
              <a:t> with Enhanced Security, </a:t>
            </a:r>
            <a:r>
              <a:rPr lang="en-US" dirty="0" err="1" smtClean="0"/>
              <a:t>AsiaCCS</a:t>
            </a:r>
            <a:r>
              <a:rPr lang="en-US" dirty="0" smtClean="0"/>
              <a:t> 2012.</a:t>
            </a:r>
          </a:p>
          <a:p>
            <a:pPr lvl="1"/>
            <a:r>
              <a:rPr lang="en-US" dirty="0" err="1" smtClean="0"/>
              <a:t>PathCutter</a:t>
            </a:r>
            <a:r>
              <a:rPr lang="en-US" dirty="0" smtClean="0"/>
              <a:t>: Severing the Self-Propagation Path of XSS JavaScript Worms in Social Web Networks, NDSS 2012.</a:t>
            </a:r>
          </a:p>
          <a:p>
            <a:pPr lvl="1"/>
            <a:r>
              <a:rPr lang="en-US" dirty="0" err="1" smtClean="0"/>
              <a:t>WebShield</a:t>
            </a:r>
            <a:r>
              <a:rPr lang="en-US" dirty="0" smtClean="0"/>
              <a:t>: Enabling Various Web Defense Techniques without Client Side Modifications, NDSS 2011.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26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4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Introduction </a:t>
            </a:r>
            <a:r>
              <a:rPr kumimoji="1" lang="en-US" altLang="zh-CN" dirty="0" smtClean="0"/>
              <a:t>and 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Drive-by download Attack</a:t>
            </a:r>
          </a:p>
          <a:p>
            <a:pPr lvl="1"/>
            <a:r>
              <a:rPr lang="en-US" altLang="zh-CN" dirty="0" smtClean="0"/>
              <a:t>Unintended download of malicious computer software from the Internet, which is usually due to a browser vulnerability, such as buffer and heap overflow.</a:t>
            </a:r>
          </a:p>
          <a:p>
            <a:r>
              <a:rPr lang="en-US" dirty="0"/>
              <a:t>Approximately 1.3% of the incoming search queries (millions per day) to Google returned at least one URL with a </a:t>
            </a:r>
            <a:r>
              <a:rPr lang="en-US" dirty="0" smtClean="0"/>
              <a:t>drive-by download </a:t>
            </a:r>
            <a:r>
              <a:rPr lang="en-US" dirty="0"/>
              <a:t>attack.</a:t>
            </a:r>
          </a:p>
          <a:p>
            <a:pPr lvl="1"/>
            <a:endParaRPr lang="en-US" altLang="zh-CN" dirty="0" smtClean="0"/>
          </a:p>
          <a:p>
            <a:endParaRPr kumimoji="1"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3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24"/>
    </mc:Choice>
    <mc:Fallback xmlns="">
      <p:transition xmlns:p14="http://schemas.microsoft.com/office/powerpoint/2010/main" spd="slow" advTm="486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54450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4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63"/>
    </mc:Choice>
    <mc:Fallback xmlns="">
      <p:transition xmlns:p14="http://schemas.microsoft.com/office/powerpoint/2010/main" spd="slow" advTm="820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16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9900"/>
            <a:ext cx="8839200" cy="4525963"/>
          </a:xfrm>
        </p:spPr>
        <p:txBody>
          <a:bodyPr>
            <a:noAutofit/>
          </a:bodyPr>
          <a:lstStyle/>
          <a:p>
            <a:pPr marL="342900" lvl="1" indent="-342900">
              <a:buFontTx/>
              <a:buChar char="•"/>
            </a:pPr>
            <a:r>
              <a:rPr lang="en-US" sz="2800" dirty="0"/>
              <a:t>A reactive vulnerability-based approach to match malicious JavaScript samples targeting drive-by download attacks.</a:t>
            </a:r>
          </a:p>
          <a:p>
            <a:pPr marL="342900" lvl="1" indent="-342900">
              <a:buFontTx/>
              <a:buChar char="•"/>
            </a:pPr>
            <a:r>
              <a:rPr lang="en-US" sz="2800" dirty="0" err="1"/>
              <a:t>JShield</a:t>
            </a:r>
            <a:r>
              <a:rPr lang="en-US" sz="2800" dirty="0"/>
              <a:t> (&gt; 4,000 additional lines of code integrated into </a:t>
            </a:r>
            <a:r>
              <a:rPr lang="en-US" sz="2800" dirty="0" err="1"/>
              <a:t>WebKit</a:t>
            </a:r>
            <a:r>
              <a:rPr lang="en-US" sz="2800" dirty="0"/>
              <a:t>) has been adopted by Huawei, the </a:t>
            </a:r>
            <a:r>
              <a:rPr lang="en-US" sz="2800" dirty="0" smtClean="0"/>
              <a:t>world’s </a:t>
            </a:r>
            <a:r>
              <a:rPr lang="en-US" sz="2800" dirty="0"/>
              <a:t>largest telecommunication equipment maker.</a:t>
            </a:r>
          </a:p>
          <a:p>
            <a:pPr marL="342900" lvl="1" indent="-342900">
              <a:buFontTx/>
              <a:buChar char="•"/>
            </a:pPr>
            <a:r>
              <a:rPr lang="en-US" sz="2800" dirty="0"/>
              <a:t>I spent two months at Huawei in 2012 and 2013 respectively to help them test </a:t>
            </a:r>
            <a:r>
              <a:rPr lang="en-US" sz="2800" dirty="0" err="1"/>
              <a:t>JShield</a:t>
            </a:r>
            <a:r>
              <a:rPr lang="en-US" sz="2800" dirty="0"/>
              <a:t> with millions of real-world samples.</a:t>
            </a:r>
          </a:p>
          <a:p>
            <a:pPr marL="342900" lvl="1" indent="-342900">
              <a:buFontTx/>
              <a:buChar char="•"/>
            </a:pPr>
            <a:r>
              <a:rPr lang="en-US" sz="2800" dirty="0" err="1"/>
              <a:t>JShield</a:t>
            </a:r>
            <a:r>
              <a:rPr lang="en-US" sz="2800" dirty="0"/>
              <a:t> is filed under a U.S. patent </a:t>
            </a:r>
            <a:r>
              <a:rPr lang="en-US" dirty="0"/>
              <a:t>(14/207,665)</a:t>
            </a:r>
            <a:r>
              <a:rPr lang="en-US" sz="28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5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5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31"/>
    </mc:Choice>
    <mc:Fallback xmlns="">
      <p:transition xmlns:p14="http://schemas.microsoft.com/office/powerpoint/2010/main" spd="slow" advTm="482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Side</a:t>
            </a:r>
          </a:p>
          <a:p>
            <a:pPr lvl="1"/>
            <a:r>
              <a:rPr lang="en-US" dirty="0" smtClean="0"/>
              <a:t>The Web Application Firewalls (WAF) or Web IDS/IPS</a:t>
            </a:r>
          </a:p>
          <a:p>
            <a:pPr lvl="1"/>
            <a:r>
              <a:rPr lang="en-US" dirty="0" smtClean="0"/>
              <a:t>Web malware scanning services</a:t>
            </a:r>
          </a:p>
          <a:p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Part of Anti-virus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6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3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Introduction, Background and Overview</a:t>
            </a:r>
          </a:p>
          <a:p>
            <a:r>
              <a:rPr kumimoji="1" lang="en-US" altLang="zh-CN" b="1" dirty="0" smtClean="0"/>
              <a:t>Motivation</a:t>
            </a:r>
          </a:p>
          <a:p>
            <a:r>
              <a:rPr kumimoji="1" lang="en-US" altLang="zh-CN" dirty="0" smtClean="0"/>
              <a:t>Design</a:t>
            </a:r>
          </a:p>
          <a:p>
            <a:r>
              <a:rPr kumimoji="1" lang="en-US" altLang="zh-CN" dirty="0" smtClean="0"/>
              <a:t>Evaluation</a:t>
            </a:r>
          </a:p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7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4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31"/>
    </mc:Choice>
    <mc:Fallback xmlns="">
      <p:transition xmlns:p14="http://schemas.microsoft.com/office/powerpoint/2010/main" spd="slow" advTm="158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Attackers will change existing malicious JavaScript code to evade detection, called sample pollution:</a:t>
            </a:r>
          </a:p>
          <a:p>
            <a:pPr lvl="1"/>
            <a:r>
              <a:rPr lang="en-US" dirty="0" smtClean="0"/>
              <a:t>Embedded inside DOM events, such as mouse moves.</a:t>
            </a:r>
          </a:p>
          <a:p>
            <a:pPr lvl="1"/>
            <a:r>
              <a:rPr lang="en-US" dirty="0" smtClean="0"/>
              <a:t>Injected and interleaved with benign JavaScript code.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8</a:t>
            </a:fld>
            <a:r>
              <a:rPr lang="en-US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3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31"/>
    </mc:Choice>
    <mc:Fallback xmlns="">
      <p:transition xmlns:p14="http://schemas.microsoft.com/office/powerpoint/2010/main" spd="slow" advTm="532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 </a:t>
            </a:r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9E2D-9A61-4649-BEEA-ADE57891AFCC}" type="slidenum">
              <a:rPr lang="en-US" smtClean="0"/>
              <a:t>9</a:t>
            </a:fld>
            <a:r>
              <a:rPr lang="en-US" smtClean="0"/>
              <a:t>/24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75021"/>
              </p:ext>
            </p:extLst>
          </p:nvPr>
        </p:nvGraphicFramePr>
        <p:xfrm>
          <a:off x="457200" y="2438400"/>
          <a:ext cx="8382000" cy="3042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/>
                <a:gridCol w="2590800"/>
                <a:gridCol w="2590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Anti-virus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Polluted Samples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Avira Antivirus Premium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98.00%</a:t>
                      </a:r>
                      <a:r>
                        <a:rPr lang="en-US" baseline="0" dirty="0" smtClean="0"/>
                        <a:t> (1176/1200)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0.58% (7/1200)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AVG Internet Security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89.33%</a:t>
                      </a:r>
                      <a:r>
                        <a:rPr lang="en-US" baseline="0" dirty="0" smtClean="0"/>
                        <a:t> (1072/1200)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3.58% (43/1200)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Kaspersky Internet Security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92.41% (1109/1200)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2.00% (24/1200)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Norton Internet Security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20.67% (248/1200)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0.08% (1/1200)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 Micro Titanium Internet Security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87.58%</a:t>
                      </a:r>
                      <a:r>
                        <a:rPr lang="en-US" baseline="0" dirty="0" smtClean="0"/>
                        <a:t> (1051/1200)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2.00% (24/1200)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708868"/>
            <a:ext cx="4114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i="0" dirty="0" smtClean="0">
                <a:solidFill>
                  <a:schemeClr val="tx1"/>
                </a:solidFill>
              </a:rPr>
              <a:t>Top Vendors in Industry:</a:t>
            </a:r>
            <a:endParaRPr lang="en-US" sz="24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4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42"/>
    </mc:Choice>
    <mc:Fallback xmlns="">
      <p:transition xmlns:p14="http://schemas.microsoft.com/office/powerpoint/2010/main" spd="slow" advTm="1067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4.9|19.1|48.5|1.8|1.4|2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7.2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4|1.7|11.4|0.5|4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13.8|5.5|4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0.5|0.6|13.2|0.5|29.3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5|8.2|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9535</TotalTime>
  <Words>1113</Words>
  <Application>Microsoft Macintosh PowerPoint</Application>
  <PresentationFormat>On-screen Show (4:3)</PresentationFormat>
  <Paragraphs>228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JShield: Towards Real-time and Vulnerability-based Detection of Polluted Drive-by Download Attacks</vt:lpstr>
      <vt:lpstr>Outline</vt:lpstr>
      <vt:lpstr>Introduction and Background</vt:lpstr>
      <vt:lpstr>PowerPoint Presentation</vt:lpstr>
      <vt:lpstr>Overview</vt:lpstr>
      <vt:lpstr>Deployment</vt:lpstr>
      <vt:lpstr>Outline</vt:lpstr>
      <vt:lpstr>Motivation</vt:lpstr>
      <vt:lpstr>Motivation Cont’d</vt:lpstr>
      <vt:lpstr>Motivation Cont’d</vt:lpstr>
      <vt:lpstr>Outline</vt:lpstr>
      <vt:lpstr>Solution Space</vt:lpstr>
      <vt:lpstr>System Architecture</vt:lpstr>
      <vt:lpstr>Opcode Signature Example</vt:lpstr>
      <vt:lpstr>Example</vt:lpstr>
      <vt:lpstr>Matching Process</vt:lpstr>
      <vt:lpstr>Outline</vt:lpstr>
      <vt:lpstr>Evaluation</vt:lpstr>
      <vt:lpstr>Evaluation  Vulnerability Coverage</vt:lpstr>
      <vt:lpstr>Evaluation  Accuracy</vt:lpstr>
      <vt:lpstr>Evaluation Performance</vt:lpstr>
      <vt:lpstr>Outline</vt:lpstr>
      <vt:lpstr>Conclusion</vt:lpstr>
      <vt:lpstr>PowerPoint Presentation</vt:lpstr>
      <vt:lpstr>JShield - Deployment Model Backup Slide</vt:lpstr>
      <vt:lpstr>Advertisement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JShield: Towards Real-time and Vulnerability-based Detection of Polluted Drive-by Download Attacks</dc:title>
  <dc:creator>Cao Yinzhi</dc:creator>
  <cp:lastModifiedBy>Cao Yinzhi</cp:lastModifiedBy>
  <cp:revision>35</cp:revision>
  <dcterms:created xsi:type="dcterms:W3CDTF">2014-12-04T15:24:21Z</dcterms:created>
  <dcterms:modified xsi:type="dcterms:W3CDTF">2014-12-12T13:53:42Z</dcterms:modified>
</cp:coreProperties>
</file>