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743700" cy="98933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ell MT" pitchFamily="18" charset="0"/>
        <a:ea typeface="华文新魏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ell MT" pitchFamily="18" charset="0"/>
        <a:ea typeface="华文新魏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ell MT" pitchFamily="18" charset="0"/>
        <a:ea typeface="华文新魏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ell MT" pitchFamily="18" charset="0"/>
        <a:ea typeface="华文新魏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ell MT" pitchFamily="18" charset="0"/>
        <a:ea typeface="华文新魏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Bell MT" pitchFamily="18" charset="0"/>
        <a:ea typeface="华文新魏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Bell MT" pitchFamily="18" charset="0"/>
        <a:ea typeface="华文新魏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Bell MT" pitchFamily="18" charset="0"/>
        <a:ea typeface="华文新魏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Bell MT" pitchFamily="18" charset="0"/>
        <a:ea typeface="华文新魏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990000"/>
    <a:srgbClr val="5F5F5F"/>
    <a:srgbClr val="DDDDDD"/>
    <a:srgbClr val="990099"/>
    <a:srgbClr val="FF0000"/>
    <a:srgbClr val="CC00FF"/>
    <a:srgbClr val="0033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4805" autoAdjust="0"/>
  </p:normalViewPr>
  <p:slideViewPr>
    <p:cSldViewPr>
      <p:cViewPr>
        <p:scale>
          <a:sx n="70" d="100"/>
          <a:sy n="70" d="100"/>
        </p:scale>
        <p:origin x="-763" y="-28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E71B4A56-E6BA-41B3-9BFA-95155627D72E}" type="datetimeFigureOut">
              <a:rPr lang="zh-CN" altLang="en-US"/>
              <a:pPr>
                <a:defRPr/>
              </a:pPr>
              <a:t>2012/6/12</a:t>
            </a:fld>
            <a:endParaRPr lang="en-US" altLang="zh-CN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A63A403E-7605-4722-A3DF-4AB09DEFE2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56130DDA-2452-4164-A6A0-49EEFC3FC1D0}" type="datetimeFigureOut">
              <a:rPr lang="zh-CN" altLang="en-US"/>
              <a:pPr>
                <a:defRPr/>
              </a:pPr>
              <a:t>2012/6/12</a:t>
            </a:fld>
            <a:endParaRPr lang="en-US" altLang="zh-CN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9000"/>
            <a:ext cx="5394325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37317511-E863-43F6-9F7F-FC8E88DFFD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矩形 11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矩形 12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矩形 14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10" name="日期占位符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89A36AC-8D8D-4B83-88A2-4F15E93084E1}" type="datetime1">
              <a:rPr lang="en-US" altLang="zh-CN"/>
              <a:pPr>
                <a:defRPr/>
              </a:pPr>
              <a:t>6/12/2012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 sz="1400"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2AAF1-FE42-4EF1-AD33-2225BF761439}" type="slidenum">
              <a:rPr lang="zh-CN" altLang="en-US"/>
              <a:pPr>
                <a:defRPr/>
              </a:pPr>
              <a:t>‹#›</a:t>
            </a:fld>
            <a:r>
              <a:rPr lang="en-US" altLang="zh-CN"/>
              <a:t>/25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4A518-9F1E-4A34-87B5-AA26CE590EC2}" type="datetime1">
              <a:rPr lang="en-US" altLang="zh-CN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84934-0FE5-47D7-B6F2-12C864819D88}" type="slidenum">
              <a:rPr lang="zh-CN" altLang="en-US"/>
              <a:pPr>
                <a:defRPr/>
              </a:pPr>
              <a:t>‹#›</a:t>
            </a:fld>
            <a:r>
              <a:rPr lang="en-US" altLang="zh-CN"/>
              <a:t>/25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接连接符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等腰三角形 11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直接连接符 12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7D666-5172-4BA9-B4D9-3C2C9B646E68}" type="datetime1">
              <a:rPr lang="en-US" altLang="zh-CN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45303-A71E-4887-9F7A-C7E16D4A8B5C}" type="slidenum">
              <a:rPr lang="zh-CN" altLang="en-US"/>
              <a:pPr>
                <a:defRPr/>
              </a:pPr>
              <a:t>‹#›</a:t>
            </a:fld>
            <a:r>
              <a:rPr lang="en-US" altLang="zh-CN"/>
              <a:t>/25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C52C-E95B-4722-91EE-453EEAA44B20}" type="datetime1">
              <a:rPr lang="en-US" altLang="zh-CN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67955-20BE-4B86-9F55-2F08240957B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0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矩形 11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26D5F-672F-4B23-882A-DC5C84865109}" type="datetime1">
              <a:rPr lang="en-US" altLang="zh-CN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27D94-3135-4CF7-8294-C2446641C581}" type="slidenum">
              <a:rPr lang="zh-CN" altLang="en-US"/>
              <a:pPr>
                <a:defRPr/>
              </a:pPr>
              <a:t>‹#›</a:t>
            </a:fld>
            <a:r>
              <a:rPr lang="en-US" altLang="zh-CN"/>
              <a:t>/25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8F80F-6C84-46B7-88F8-86DDDD12DDD1}" type="datetime1">
              <a:rPr lang="en-US" altLang="zh-CN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DF96-CF6A-4335-A911-58766A379AF4}" type="slidenum">
              <a:rPr lang="zh-CN" altLang="en-US"/>
              <a:pPr>
                <a:defRPr/>
              </a:pPr>
              <a:t>‹#›</a:t>
            </a:fld>
            <a:r>
              <a:rPr lang="en-US" altLang="zh-CN"/>
              <a:t>/25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00294-ACE1-4D5B-994E-89391C4D9CA9}" type="datetime1">
              <a:rPr lang="en-US" altLang="zh-CN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DC4E7-AC25-47B1-9ACB-3F37C9655C6E}" type="slidenum">
              <a:rPr lang="zh-CN" altLang="en-US"/>
              <a:pPr>
                <a:defRPr/>
              </a:pPr>
              <a:t>‹#›</a:t>
            </a:fld>
            <a:r>
              <a:rPr lang="en-US" altLang="zh-CN"/>
              <a:t>/25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10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45BC7-4804-49EC-B735-93E6FFE14B22}" type="datetime1">
              <a:rPr lang="en-US" altLang="zh-CN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9351F-BDB6-4FA9-85D4-FBA5E173439D}" type="slidenum">
              <a:rPr lang="zh-CN" altLang="en-US"/>
              <a:pPr>
                <a:defRPr/>
              </a:pPr>
              <a:t>‹#›</a:t>
            </a:fld>
            <a:r>
              <a:rPr lang="en-US" altLang="zh-CN"/>
              <a:t>/25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接连接符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等腰三角形 11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5893B-EDF6-4F68-959F-07E3DEA52C5B}" type="datetime1">
              <a:rPr lang="en-US" altLang="zh-CN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74909-6FC0-4AC1-BDC1-7CD77B26CEAC}" type="slidenum">
              <a:rPr lang="zh-CN" altLang="en-US"/>
              <a:pPr>
                <a:defRPr/>
              </a:pPr>
              <a:t>‹#›</a:t>
            </a:fld>
            <a:r>
              <a:rPr lang="en-US" altLang="zh-CN"/>
              <a:t>/25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直接连接符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等腰三角形 1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内容占位符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D0C1-3C03-4E15-A9A3-B6AB9F1692C5}" type="datetime1">
              <a:rPr lang="en-US" altLang="zh-CN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D797-6125-48A4-8FEA-723222F67996}" type="slidenum">
              <a:rPr lang="zh-CN" altLang="en-US"/>
              <a:pPr>
                <a:defRPr/>
              </a:pPr>
              <a:t>‹#›</a:t>
            </a:fld>
            <a:r>
              <a:rPr lang="en-US" altLang="zh-CN"/>
              <a:t>/25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等腰三角形 11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矩形 12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FD5F0-898C-461F-9B7A-CF4C5330D091}" type="datetime1">
              <a:rPr lang="en-US" altLang="zh-CN"/>
              <a:pPr>
                <a:defRPr/>
              </a:pPr>
              <a:t>6/12/2012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4F08D-81BA-4B8C-A24B-24CACBDA7585}" type="slidenum">
              <a:rPr lang="zh-CN" altLang="en-US"/>
              <a:pPr>
                <a:defRPr/>
              </a:pPr>
              <a:t>‹#›</a:t>
            </a:fld>
            <a:r>
              <a:rPr lang="en-US" altLang="zh-CN"/>
              <a:t>/25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7" name="文本占位符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2A357E4-FD9C-48CD-B653-7BCF8BB2FCBA}" type="datetime1">
              <a:rPr lang="en-US" altLang="zh-CN"/>
              <a:pPr>
                <a:defRPr/>
              </a:pPr>
              <a:t>6/12/2012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6D38C4-7C96-415E-B10D-982CC454C254}" type="slidenum">
              <a:rPr lang="zh-CN" altLang="en-US"/>
              <a:pPr>
                <a:defRPr/>
              </a:pPr>
              <a:t>‹#›</a:t>
            </a:fld>
            <a:r>
              <a:rPr lang="en-US" altLang="zh-CN"/>
              <a:t>/25</a:t>
            </a:r>
          </a:p>
        </p:txBody>
      </p:sp>
      <p:sp>
        <p:nvSpPr>
          <p:cNvPr id="28" name="直接连接符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直接连接符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宋体" pitchFamily="2" charset="-122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ctrTitle"/>
          </p:nvPr>
        </p:nvSpPr>
        <p:spPr>
          <a:xfrm>
            <a:off x="0" y="692150"/>
            <a:ext cx="9144000" cy="1828800"/>
          </a:xfrm>
        </p:spPr>
        <p:txBody>
          <a:bodyPr/>
          <a:lstStyle/>
          <a:p>
            <a:pPr algn="ctr" eaLnBrk="1" hangingPunct="1"/>
            <a:r>
              <a:rPr lang="en-US" altLang="zh-CN" sz="3000" smtClean="0">
                <a:latin typeface="Comic Sans MS" pitchFamily="66" charset="0"/>
                <a:ea typeface="Arial Unicode MS" pitchFamily="34" charset="-122"/>
                <a:cs typeface="Times New Roman" pitchFamily="18" charset="0"/>
              </a:rPr>
              <a:t>Error Tolerant Address Configuration for Data</a:t>
            </a:r>
            <a:br>
              <a:rPr lang="en-US" altLang="zh-CN" sz="3000" smtClean="0">
                <a:latin typeface="Comic Sans MS" pitchFamily="66" charset="0"/>
                <a:ea typeface="Arial Unicode MS" pitchFamily="34" charset="-122"/>
                <a:cs typeface="Times New Roman" pitchFamily="18" charset="0"/>
              </a:rPr>
            </a:br>
            <a:r>
              <a:rPr lang="en-US" altLang="zh-CN" sz="3000" smtClean="0">
                <a:latin typeface="Comic Sans MS" pitchFamily="66" charset="0"/>
                <a:ea typeface="Arial Unicode MS" pitchFamily="34" charset="-122"/>
                <a:cs typeface="Times New Roman" pitchFamily="18" charset="0"/>
              </a:rPr>
              <a:t>Center Networks with Malfunctioning Devices</a:t>
            </a:r>
            <a:endParaRPr lang="zh-CN" altLang="en-US" sz="3000" smtClean="0">
              <a:latin typeface="Comic Sans MS" pitchFamily="66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71550" y="2708275"/>
            <a:ext cx="6858000" cy="533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CN" dirty="0" err="1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Xingyu</a:t>
            </a:r>
            <a:r>
              <a:rPr lang="en-US" altLang="zh-CN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Ma, </a:t>
            </a:r>
            <a:r>
              <a:rPr lang="en-US" altLang="zh-CN" dirty="0" err="1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Chengchen</a:t>
            </a:r>
            <a:r>
              <a:rPr lang="en-US" altLang="zh-CN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Hu</a:t>
            </a:r>
            <a:r>
              <a:rPr lang="en-US" altLang="zh-CN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, Kai Chen, </a:t>
            </a:r>
            <a:r>
              <a:rPr lang="en-US" altLang="zh-CN" dirty="0" err="1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Che</a:t>
            </a:r>
            <a:r>
              <a:rPr lang="en-US" altLang="zh-CN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Zhang, </a:t>
            </a:r>
            <a:r>
              <a:rPr lang="en-US" altLang="zh-CN" dirty="0" err="1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Hongtao</a:t>
            </a:r>
            <a:r>
              <a:rPr lang="en-US" altLang="zh-CN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Zhang, Kai </a:t>
            </a:r>
            <a:r>
              <a:rPr lang="en-US" altLang="zh-CN" dirty="0" err="1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Zheng</a:t>
            </a:r>
            <a:r>
              <a:rPr lang="en-US" altLang="zh-CN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, Yan Chen, </a:t>
            </a:r>
            <a:r>
              <a:rPr lang="en-US" altLang="zh-CN" dirty="0" err="1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Xianda</a:t>
            </a:r>
            <a:r>
              <a:rPr lang="en-US" altLang="zh-CN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Sun</a:t>
            </a:r>
            <a:endParaRPr lang="zh-CN" altLang="en-US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1116013" y="3573463"/>
            <a:ext cx="6858000" cy="180022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lang="en-US" altLang="zh-CN" sz="1800" dirty="0">
                <a:latin typeface="Comic Sans MS" pitchFamily="66" charset="0"/>
                <a:ea typeface="+mj-ea"/>
                <a:cs typeface="Times New Roman" pitchFamily="18" charset="0"/>
              </a:rPr>
              <a:t>Xi’an </a:t>
            </a:r>
            <a:r>
              <a:rPr lang="en-US" altLang="zh-CN" sz="1800" dirty="0" err="1">
                <a:latin typeface="Comic Sans MS" pitchFamily="66" charset="0"/>
                <a:ea typeface="+mj-ea"/>
                <a:cs typeface="Times New Roman" pitchFamily="18" charset="0"/>
              </a:rPr>
              <a:t>Jiaotong</a:t>
            </a:r>
            <a:r>
              <a:rPr lang="en-US" altLang="zh-CN" sz="1800" dirty="0">
                <a:latin typeface="Comic Sans MS" pitchFamily="66" charset="0"/>
                <a:ea typeface="+mj-ea"/>
                <a:cs typeface="Times New Roman" pitchFamily="18" charset="0"/>
              </a:rPr>
              <a:t> University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lang="en-US" altLang="zh-CN" sz="1800" dirty="0" err="1">
                <a:latin typeface="Comic Sans MS" pitchFamily="66" charset="0"/>
                <a:ea typeface="+mj-ea"/>
                <a:cs typeface="Times New Roman" pitchFamily="18" charset="0"/>
              </a:rPr>
              <a:t>Tsinghua</a:t>
            </a:r>
            <a:r>
              <a:rPr lang="en-US" altLang="zh-CN" sz="1800" dirty="0">
                <a:latin typeface="Comic Sans MS" pitchFamily="66" charset="0"/>
                <a:ea typeface="+mj-ea"/>
                <a:cs typeface="Times New Roman" pitchFamily="18" charset="0"/>
              </a:rPr>
              <a:t> University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lang="en-US" altLang="zh-CN" sz="1800" dirty="0">
                <a:latin typeface="Comic Sans MS" pitchFamily="66" charset="0"/>
                <a:ea typeface="+mj-ea"/>
                <a:cs typeface="Times New Roman" pitchFamily="18" charset="0"/>
              </a:rPr>
              <a:t>Northwestern University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lang="en-US" altLang="zh-CN" sz="1800" dirty="0">
                <a:latin typeface="Comic Sans MS" pitchFamily="66" charset="0"/>
                <a:ea typeface="+mj-ea"/>
                <a:cs typeface="Times New Roman" pitchFamily="18" charset="0"/>
              </a:rPr>
              <a:t>IBM China Research Lab</a:t>
            </a:r>
          </a:p>
        </p:txBody>
      </p:sp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2339975" y="5300663"/>
            <a:ext cx="4824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Comic Sans MS" pitchFamily="66" charset="0"/>
              </a:rPr>
              <a:t>ICDCS 2012</a:t>
            </a:r>
            <a:endParaRPr lang="zh-CN" altLang="en-US">
              <a:latin typeface="Comic Sans MS" pitchFamily="66" charset="0"/>
            </a:endParaRPr>
          </a:p>
        </p:txBody>
      </p:sp>
      <p:sp>
        <p:nvSpPr>
          <p:cNvPr id="13318" name="灯片编号占位符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63D4ED8-F5EC-42EB-B0C6-227F2992709A}" type="slidenum">
              <a:rPr lang="zh-CN" altLang="en-US" smtClean="0"/>
              <a:pPr/>
              <a:t>1</a:t>
            </a:fld>
            <a:r>
              <a:rPr lang="en-US" altLang="zh-CN" smtClean="0"/>
              <a:t>/25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latin typeface="Comic Sans MS" pitchFamily="66" charset="0"/>
              </a:rPr>
              <a:t>Subgraph Mapping</a:t>
            </a:r>
            <a:endParaRPr lang="zh-CN" altLang="en-US" smtClean="0">
              <a:latin typeface="Comic Sans MS" pitchFamily="66" charset="0"/>
            </a:endParaRPr>
          </a:p>
        </p:txBody>
      </p:sp>
      <p:sp>
        <p:nvSpPr>
          <p:cNvPr id="22531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273050" lvl="1">
              <a:spcBef>
                <a:spcPts val="600"/>
              </a:spcBef>
              <a:buClr>
                <a:schemeClr val="accent1"/>
              </a:buClr>
            </a:pPr>
            <a:r>
              <a:rPr lang="en-US" altLang="zh-CN" sz="2000" smtClean="0">
                <a:latin typeface="Comic Sans MS" pitchFamily="66" charset="0"/>
              </a:rPr>
              <a:t>Formulate the mapping into the </a:t>
            </a:r>
            <a:r>
              <a:rPr lang="en-US" altLang="zh-CN" sz="2000" smtClean="0">
                <a:solidFill>
                  <a:srgbClr val="990000"/>
                </a:solidFill>
                <a:latin typeface="Comic Sans MS" pitchFamily="66" charset="0"/>
              </a:rPr>
              <a:t>induced subgraph isomorphism problem</a:t>
            </a:r>
          </a:p>
        </p:txBody>
      </p:sp>
      <p:pic>
        <p:nvPicPr>
          <p:cNvPr id="2253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4149725"/>
            <a:ext cx="1909763" cy="1685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25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149725"/>
            <a:ext cx="1728787" cy="191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57488" y="4149725"/>
            <a:ext cx="1974850" cy="1871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2535" name="Freeform 32"/>
          <p:cNvSpPr>
            <a:spLocks/>
          </p:cNvSpPr>
          <p:nvPr/>
        </p:nvSpPr>
        <p:spPr bwMode="auto">
          <a:xfrm flipH="1" flipV="1">
            <a:off x="1042988" y="3768725"/>
            <a:ext cx="2016125" cy="400050"/>
          </a:xfrm>
          <a:custGeom>
            <a:avLst/>
            <a:gdLst>
              <a:gd name="T0" fmla="*/ 0 w 1633"/>
              <a:gd name="T1" fmla="*/ 2147483647 h 416"/>
              <a:gd name="T2" fmla="*/ 2147483647 w 1633"/>
              <a:gd name="T3" fmla="*/ 2147483647 h 416"/>
              <a:gd name="T4" fmla="*/ 2147483647 w 1633"/>
              <a:gd name="T5" fmla="*/ 0 h 416"/>
              <a:gd name="T6" fmla="*/ 0 60000 65536"/>
              <a:gd name="T7" fmla="*/ 0 60000 65536"/>
              <a:gd name="T8" fmla="*/ 0 60000 65536"/>
              <a:gd name="T9" fmla="*/ 0 w 1633"/>
              <a:gd name="T10" fmla="*/ 0 h 416"/>
              <a:gd name="T11" fmla="*/ 1633 w 1633"/>
              <a:gd name="T12" fmla="*/ 416 h 4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416">
                <a:moveTo>
                  <a:pt x="0" y="46"/>
                </a:moveTo>
                <a:cubicBezTo>
                  <a:pt x="181" y="231"/>
                  <a:pt x="363" y="416"/>
                  <a:pt x="635" y="408"/>
                </a:cubicBezTo>
                <a:cubicBezTo>
                  <a:pt x="907" y="400"/>
                  <a:pt x="1467" y="68"/>
                  <a:pt x="1633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22536" name="Freeform 32"/>
          <p:cNvSpPr>
            <a:spLocks/>
          </p:cNvSpPr>
          <p:nvPr/>
        </p:nvSpPr>
        <p:spPr bwMode="auto">
          <a:xfrm flipH="1">
            <a:off x="900113" y="5732463"/>
            <a:ext cx="2016125" cy="401637"/>
          </a:xfrm>
          <a:custGeom>
            <a:avLst/>
            <a:gdLst>
              <a:gd name="T0" fmla="*/ 0 w 1633"/>
              <a:gd name="T1" fmla="*/ 2147483647 h 416"/>
              <a:gd name="T2" fmla="*/ 2147483647 w 1633"/>
              <a:gd name="T3" fmla="*/ 2147483647 h 416"/>
              <a:gd name="T4" fmla="*/ 2147483647 w 1633"/>
              <a:gd name="T5" fmla="*/ 0 h 416"/>
              <a:gd name="T6" fmla="*/ 0 60000 65536"/>
              <a:gd name="T7" fmla="*/ 0 60000 65536"/>
              <a:gd name="T8" fmla="*/ 0 60000 65536"/>
              <a:gd name="T9" fmla="*/ 0 w 1633"/>
              <a:gd name="T10" fmla="*/ 0 h 416"/>
              <a:gd name="T11" fmla="*/ 1633 w 1633"/>
              <a:gd name="T12" fmla="*/ 416 h 4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416">
                <a:moveTo>
                  <a:pt x="0" y="46"/>
                </a:moveTo>
                <a:cubicBezTo>
                  <a:pt x="181" y="231"/>
                  <a:pt x="363" y="416"/>
                  <a:pt x="635" y="408"/>
                </a:cubicBezTo>
                <a:cubicBezTo>
                  <a:pt x="907" y="400"/>
                  <a:pt x="1467" y="68"/>
                  <a:pt x="1633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pic>
        <p:nvPicPr>
          <p:cNvPr id="2253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4075" y="1989138"/>
            <a:ext cx="6089650" cy="261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2538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613" y="2276475"/>
            <a:ext cx="6338887" cy="1439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2540" name="TextBox 11"/>
          <p:cNvSpPr txBox="1">
            <a:spLocks noChangeArrowheads="1"/>
          </p:cNvSpPr>
          <p:nvPr/>
        </p:nvSpPr>
        <p:spPr bwMode="auto">
          <a:xfrm>
            <a:off x="5292725" y="4652963"/>
            <a:ext cx="32400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Comic Sans MS" pitchFamily="66" charset="0"/>
              </a:rPr>
              <a:t>Induced subgraph isomorphism problem is NP-complete!! 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" name="灯片编号占位符 1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ADEFECF-E490-44A2-9769-6661DB9C4A83}" type="slidenum">
              <a:rPr lang="zh-CN" altLang="en-US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Comic Sans MS" pitchFamily="66" charset="0"/>
              </a:rPr>
              <a:t>Outline</a:t>
            </a:r>
            <a:endParaRPr lang="zh-CN" altLang="en-US" smtClean="0">
              <a:latin typeface="Comic Sans MS" pitchFamily="66" charset="0"/>
            </a:endParaRPr>
          </a:p>
        </p:txBody>
      </p:sp>
      <p:sp>
        <p:nvSpPr>
          <p:cNvPr id="23555" name="内容占位符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Comic Sans MS" pitchFamily="66" charset="0"/>
              </a:rPr>
              <a:t>Motivation</a:t>
            </a:r>
          </a:p>
          <a:p>
            <a:pPr eaLnBrk="1" hangingPunct="1"/>
            <a:r>
              <a:rPr lang="en-US" altLang="zh-CN" smtClean="0">
                <a:latin typeface="Comic Sans MS" pitchFamily="66" charset="0"/>
              </a:rPr>
              <a:t>Research Problem Statement</a:t>
            </a:r>
          </a:p>
          <a:p>
            <a:pPr eaLnBrk="1" hangingPunct="1"/>
            <a:r>
              <a:rPr lang="en-US" altLang="zh-CN" smtClean="0">
                <a:solidFill>
                  <a:srgbClr val="FF0000"/>
                </a:solidFill>
                <a:latin typeface="Comic Sans MS" pitchFamily="66" charset="0"/>
              </a:rPr>
              <a:t>Algorithm</a:t>
            </a:r>
          </a:p>
          <a:p>
            <a:pPr eaLnBrk="1" hangingPunct="1"/>
            <a:r>
              <a:rPr lang="en-US" altLang="zh-CN" smtClean="0">
                <a:latin typeface="Comic Sans MS" pitchFamily="66" charset="0"/>
              </a:rPr>
              <a:t>Experiment</a:t>
            </a:r>
          </a:p>
          <a:p>
            <a:pPr eaLnBrk="1" hangingPunct="1"/>
            <a:r>
              <a:rPr lang="en-US" altLang="zh-CN" smtClean="0">
                <a:latin typeface="Comic Sans MS" pitchFamily="66" charset="0"/>
              </a:rPr>
              <a:t>Conclusion </a:t>
            </a:r>
          </a:p>
          <a:p>
            <a:pPr eaLnBrk="1" hangingPunct="1"/>
            <a:endParaRPr lang="zh-CN" altLang="en-US" smtClean="0">
              <a:latin typeface="Comic Sans MS" pitchFamily="66" charset="0"/>
            </a:endParaRPr>
          </a:p>
        </p:txBody>
      </p:sp>
      <p:sp>
        <p:nvSpPr>
          <p:cNvPr id="23556" name="灯片编号占位符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FBA2DF5-8E2C-41F0-9B01-762FEFDFB712}" type="slidenum">
              <a:rPr lang="zh-CN" altLang="en-US" smtClean="0"/>
              <a:pPr/>
              <a:t>11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990600"/>
          </a:xfrm>
        </p:spPr>
        <p:txBody>
          <a:bodyPr/>
          <a:lstStyle/>
          <a:p>
            <a:r>
              <a:rPr lang="en-US" altLang="zh-CN" smtClean="0">
                <a:latin typeface="Comic Sans MS" pitchFamily="66" charset="0"/>
              </a:rPr>
              <a:t>Subgraph Mapping Algorithm</a:t>
            </a:r>
            <a:endParaRPr lang="zh-CN" altLang="en-US" smtClean="0">
              <a:latin typeface="Comic Sans MS" pitchFamily="66" charset="0"/>
            </a:endParaRPr>
          </a:p>
        </p:txBody>
      </p:sp>
      <p:sp>
        <p:nvSpPr>
          <p:cNvPr id="24579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altLang="zh-CN" smtClean="0">
                <a:latin typeface="Comic Sans MS" pitchFamily="66" charset="0"/>
              </a:rPr>
              <a:t>divide-and-conquer search</a:t>
            </a:r>
          </a:p>
          <a:p>
            <a:r>
              <a:rPr lang="en-US" altLang="zh-CN" smtClean="0">
                <a:latin typeface="Comic Sans MS" pitchFamily="66" charset="0"/>
              </a:rPr>
              <a:t>Two basic operation:</a:t>
            </a:r>
          </a:p>
          <a:p>
            <a:pPr lvl="2" eaLnBrk="1" hangingPunct="1">
              <a:buFont typeface="Wingdings" pitchFamily="2" charset="2"/>
              <a:buChar char="p"/>
            </a:pPr>
            <a:r>
              <a:rPr lang="en-US" altLang="zh-CN" sz="2200" smtClean="0">
                <a:latin typeface="Comic Sans MS" pitchFamily="66" charset="0"/>
              </a:rPr>
              <a:t>decompose</a:t>
            </a:r>
          </a:p>
          <a:p>
            <a:pPr lvl="2" eaLnBrk="1" hangingPunct="1">
              <a:buFont typeface="Wingdings" pitchFamily="2" charset="2"/>
              <a:buChar char="p"/>
            </a:pPr>
            <a:r>
              <a:rPr lang="en-US" altLang="zh-CN" sz="2200" smtClean="0">
                <a:latin typeface="Comic Sans MS" pitchFamily="66" charset="0"/>
              </a:rPr>
              <a:t>Refine (composed by splits)</a:t>
            </a:r>
          </a:p>
          <a:p>
            <a:pPr>
              <a:buFont typeface="Wingdings 3" pitchFamily="18" charset="2"/>
              <a:buNone/>
            </a:pPr>
            <a:endParaRPr lang="en-US" altLang="zh-CN" smtClean="0">
              <a:latin typeface="Comic Sans MS" pitchFamily="66" charset="0"/>
            </a:endParaRPr>
          </a:p>
          <a:p>
            <a:endParaRPr lang="zh-CN" altLang="en-US" smtClean="0">
              <a:latin typeface="Comic Sans MS" pitchFamily="66" charset="0"/>
            </a:endParaRPr>
          </a:p>
        </p:txBody>
      </p:sp>
      <p:pic>
        <p:nvPicPr>
          <p:cNvPr id="2458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149725"/>
            <a:ext cx="4432300" cy="197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5580063" y="1557338"/>
            <a:ext cx="2592387" cy="647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altLang="zh-CN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r>
              <a:rPr lang="en-US" altLang="zh-CN" dirty="0">
                <a:latin typeface="Comic Sans MS" pitchFamily="66" charset="0"/>
                <a:cs typeface="Times New Roman" pitchFamily="18" charset="0"/>
              </a:rPr>
              <a:t>[1 2 3][4 5 6]</a:t>
            </a:r>
          </a:p>
          <a:p>
            <a:pPr>
              <a:defRPr/>
            </a:pPr>
            <a:r>
              <a:rPr lang="en-US" altLang="zh-CN" dirty="0">
                <a:latin typeface="Comic Sans MS" pitchFamily="66" charset="0"/>
                <a:cs typeface="Times New Roman" pitchFamily="18" charset="0"/>
              </a:rPr>
              <a:t>[ABCD][EFGH]</a:t>
            </a:r>
            <a:endParaRPr lang="zh-CN" altLang="en-US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endParaRPr lang="zh-CN" altLang="en-U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580063" y="2708275"/>
            <a:ext cx="2592387" cy="6492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altLang="zh-CN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r>
              <a:rPr lang="en-US" altLang="zh-CN" dirty="0">
                <a:latin typeface="Comic Sans MS" pitchFamily="66" charset="0"/>
                <a:cs typeface="Times New Roman" pitchFamily="18" charset="0"/>
              </a:rPr>
              <a:t>[2][1 3][4 5 6]</a:t>
            </a:r>
          </a:p>
          <a:p>
            <a:pPr>
              <a:defRPr/>
            </a:pPr>
            <a:r>
              <a:rPr lang="en-US" altLang="zh-CN" dirty="0">
                <a:latin typeface="Comic Sans MS" pitchFamily="66" charset="0"/>
                <a:cs typeface="Times New Roman" pitchFamily="18" charset="0"/>
              </a:rPr>
              <a:t>[C][ABD][EFGH]</a:t>
            </a:r>
            <a:endParaRPr lang="zh-CN" altLang="en-US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endParaRPr lang="zh-CN" altLang="en-U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580063" y="3860800"/>
            <a:ext cx="2592387" cy="647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altLang="zh-CN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r>
              <a:rPr lang="en-US" altLang="zh-CN" dirty="0">
                <a:latin typeface="Comic Sans MS" pitchFamily="66" charset="0"/>
                <a:cs typeface="Times New Roman" pitchFamily="18" charset="0"/>
              </a:rPr>
              <a:t>[2][3][1][4][5 6]</a:t>
            </a:r>
          </a:p>
          <a:p>
            <a:pPr>
              <a:defRPr/>
            </a:pPr>
            <a:r>
              <a:rPr lang="en-US" altLang="zh-CN" dirty="0">
                <a:latin typeface="Comic Sans MS" pitchFamily="66" charset="0"/>
                <a:cs typeface="Times New Roman" pitchFamily="18" charset="0"/>
              </a:rPr>
              <a:t>[C][D][AB][EF][GH]</a:t>
            </a:r>
            <a:endParaRPr lang="zh-CN" altLang="en-US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endParaRPr lang="zh-CN" altLang="en-US" dirty="0"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16" name="直接箭头连接符 15"/>
          <p:cNvCxnSpPr>
            <a:stCxn id="7" idx="2"/>
            <a:endCxn id="8" idx="0"/>
          </p:cNvCxnSpPr>
          <p:nvPr/>
        </p:nvCxnSpPr>
        <p:spPr>
          <a:xfrm>
            <a:off x="6875463" y="2205038"/>
            <a:ext cx="0" cy="5032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同心圆 16"/>
          <p:cNvSpPr/>
          <p:nvPr/>
        </p:nvSpPr>
        <p:spPr>
          <a:xfrm>
            <a:off x="2916238" y="4652963"/>
            <a:ext cx="503237" cy="431800"/>
          </a:xfrm>
          <a:prstGeom prst="donut">
            <a:avLst>
              <a:gd name="adj" fmla="val 1073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同心圆 17"/>
          <p:cNvSpPr/>
          <p:nvPr/>
        </p:nvSpPr>
        <p:spPr>
          <a:xfrm>
            <a:off x="684213" y="4724400"/>
            <a:ext cx="503237" cy="433388"/>
          </a:xfrm>
          <a:prstGeom prst="donut">
            <a:avLst>
              <a:gd name="adj" fmla="val 1073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20" name="直接箭头连接符 19"/>
          <p:cNvCxnSpPr>
            <a:stCxn id="17" idx="2"/>
            <a:endCxn id="18" idx="6"/>
          </p:cNvCxnSpPr>
          <p:nvPr/>
        </p:nvCxnSpPr>
        <p:spPr>
          <a:xfrm flipH="1">
            <a:off x="1187450" y="4868863"/>
            <a:ext cx="1728788" cy="730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6875463" y="3357563"/>
            <a:ext cx="0" cy="5032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9" name="TextBox 21"/>
          <p:cNvSpPr txBox="1">
            <a:spLocks noChangeArrowheads="1"/>
          </p:cNvSpPr>
          <p:nvPr/>
        </p:nvSpPr>
        <p:spPr bwMode="auto">
          <a:xfrm>
            <a:off x="7164388" y="2276475"/>
            <a:ext cx="23034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Comic Sans MS" pitchFamily="66" charset="0"/>
              </a:rPr>
              <a:t>Decompose 2/C</a:t>
            </a:r>
            <a:endParaRPr lang="zh-CN" altLang="en-US">
              <a:latin typeface="Comic Sans MS" pitchFamily="66" charset="0"/>
            </a:endParaRPr>
          </a:p>
          <a:p>
            <a:endParaRPr lang="zh-CN" altLang="en-US">
              <a:latin typeface="Comic Sans MS" pitchFamily="66" charset="0"/>
            </a:endParaRPr>
          </a:p>
        </p:txBody>
      </p:sp>
      <p:sp>
        <p:nvSpPr>
          <p:cNvPr id="24590" name="TextBox 22"/>
          <p:cNvSpPr txBox="1">
            <a:spLocks noChangeArrowheads="1"/>
          </p:cNvSpPr>
          <p:nvPr/>
        </p:nvSpPr>
        <p:spPr bwMode="auto">
          <a:xfrm>
            <a:off x="7164388" y="3429000"/>
            <a:ext cx="19796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Comic Sans MS" pitchFamily="66" charset="0"/>
              </a:rPr>
              <a:t>refine 2/C</a:t>
            </a:r>
            <a:endParaRPr lang="zh-CN" altLang="en-US">
              <a:latin typeface="Comic Sans MS" pitchFamily="66" charset="0"/>
            </a:endParaRPr>
          </a:p>
          <a:p>
            <a:endParaRPr lang="zh-CN" altLang="en-US">
              <a:latin typeface="Comic Sans MS" pitchFamily="66" charset="0"/>
            </a:endParaRPr>
          </a:p>
        </p:txBody>
      </p:sp>
      <p:sp>
        <p:nvSpPr>
          <p:cNvPr id="24591" name="TextBox 23"/>
          <p:cNvSpPr txBox="1">
            <a:spLocks noChangeArrowheads="1"/>
          </p:cNvSpPr>
          <p:nvPr/>
        </p:nvSpPr>
        <p:spPr bwMode="auto">
          <a:xfrm>
            <a:off x="755650" y="3141663"/>
            <a:ext cx="432117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u="sng">
                <a:latin typeface="Comic Sans MS" pitchFamily="66" charset="0"/>
              </a:rPr>
              <a:t>Split is done by connection relationship</a:t>
            </a:r>
            <a:endParaRPr lang="zh-CN" altLang="en-US" u="sng">
              <a:latin typeface="Comic Sans MS" pitchFamily="66" charset="0"/>
            </a:endParaRPr>
          </a:p>
        </p:txBody>
      </p:sp>
      <p:sp>
        <p:nvSpPr>
          <p:cNvPr id="24592" name="灯片编号占位符 2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1E7B6A7-3244-4F30-8B78-C97861A07CEB}" type="slidenum">
              <a:rPr lang="zh-CN" altLang="en-US" smtClean="0"/>
              <a:pPr/>
              <a:t>12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990600"/>
          </a:xfrm>
        </p:spPr>
        <p:txBody>
          <a:bodyPr/>
          <a:lstStyle/>
          <a:p>
            <a:r>
              <a:rPr lang="en-US" altLang="zh-CN" smtClean="0">
                <a:latin typeface="Comic Sans MS" pitchFamily="66" charset="0"/>
              </a:rPr>
              <a:t>Subgraph Mapping Algorithm</a:t>
            </a:r>
            <a:endParaRPr lang="zh-CN" altLang="en-US" smtClean="0">
              <a:latin typeface="Comic Sans MS" pitchFamily="66" charset="0"/>
            </a:endParaRPr>
          </a:p>
        </p:txBody>
      </p:sp>
      <p:sp>
        <p:nvSpPr>
          <p:cNvPr id="2560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altLang="zh-CN" smtClean="0"/>
              <a:t>divide-and-conquer search</a:t>
            </a:r>
          </a:p>
          <a:p>
            <a:r>
              <a:rPr lang="en-US" altLang="zh-CN" smtClean="0"/>
              <a:t>Two basic operation:</a:t>
            </a:r>
          </a:p>
          <a:p>
            <a:pPr lvl="2" eaLnBrk="1" hangingPunct="1">
              <a:buFont typeface="Wingdings" pitchFamily="2" charset="2"/>
              <a:buChar char="p"/>
            </a:pPr>
            <a:r>
              <a:rPr lang="en-US" altLang="zh-CN" sz="2200" smtClean="0">
                <a:latin typeface="Comic Sans MS" pitchFamily="66" charset="0"/>
              </a:rPr>
              <a:t>decompose</a:t>
            </a:r>
          </a:p>
          <a:p>
            <a:pPr lvl="2" eaLnBrk="1" hangingPunct="1">
              <a:buFont typeface="Wingdings" pitchFamily="2" charset="2"/>
              <a:buChar char="p"/>
            </a:pPr>
            <a:r>
              <a:rPr lang="en-US" altLang="zh-CN" sz="2200" smtClean="0">
                <a:latin typeface="Comic Sans MS" pitchFamily="66" charset="0"/>
              </a:rPr>
              <a:t>Refine (composed by splits)</a:t>
            </a:r>
          </a:p>
          <a:p>
            <a:pPr>
              <a:buFont typeface="Wingdings 3" pitchFamily="18" charset="2"/>
              <a:buNone/>
            </a:pPr>
            <a:endParaRPr lang="en-US" altLang="zh-CN" smtClean="0"/>
          </a:p>
          <a:p>
            <a:endParaRPr lang="zh-CN" altLang="en-US" smtClean="0"/>
          </a:p>
        </p:txBody>
      </p:sp>
      <p:pic>
        <p:nvPicPr>
          <p:cNvPr id="2560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149725"/>
            <a:ext cx="4432300" cy="197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5580063" y="1557338"/>
            <a:ext cx="2592387" cy="647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altLang="zh-CN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r>
              <a:rPr lang="en-US" altLang="zh-CN" dirty="0">
                <a:latin typeface="Comic Sans MS" pitchFamily="66" charset="0"/>
                <a:cs typeface="Times New Roman" pitchFamily="18" charset="0"/>
              </a:rPr>
              <a:t>[1 2 3][4 5 6]</a:t>
            </a:r>
          </a:p>
          <a:p>
            <a:pPr>
              <a:defRPr/>
            </a:pPr>
            <a:r>
              <a:rPr lang="en-US" altLang="zh-CN" dirty="0">
                <a:latin typeface="Comic Sans MS" pitchFamily="66" charset="0"/>
                <a:cs typeface="Times New Roman" pitchFamily="18" charset="0"/>
              </a:rPr>
              <a:t>[ABCD][EFGH]</a:t>
            </a:r>
            <a:endParaRPr lang="zh-CN" altLang="en-US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endParaRPr lang="zh-CN" altLang="en-U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580063" y="2708275"/>
            <a:ext cx="2592387" cy="6492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altLang="zh-CN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r>
              <a:rPr lang="en-US" altLang="zh-CN" dirty="0">
                <a:latin typeface="Comic Sans MS" pitchFamily="66" charset="0"/>
                <a:cs typeface="Times New Roman" pitchFamily="18" charset="0"/>
              </a:rPr>
              <a:t>[2][1 3][4 5 6]</a:t>
            </a:r>
          </a:p>
          <a:p>
            <a:pPr>
              <a:defRPr/>
            </a:pPr>
            <a:r>
              <a:rPr lang="en-US" altLang="zh-CN" dirty="0">
                <a:latin typeface="Comic Sans MS" pitchFamily="66" charset="0"/>
                <a:cs typeface="Times New Roman" pitchFamily="18" charset="0"/>
              </a:rPr>
              <a:t>[C][ABD][EFGH]</a:t>
            </a:r>
            <a:endParaRPr lang="zh-CN" altLang="en-US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endParaRPr lang="zh-CN" altLang="en-U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580063" y="3860800"/>
            <a:ext cx="2592387" cy="647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altLang="zh-CN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r>
              <a:rPr lang="en-US" altLang="zh-CN" dirty="0">
                <a:latin typeface="Comic Sans MS" pitchFamily="66" charset="0"/>
                <a:cs typeface="Times New Roman" pitchFamily="18" charset="0"/>
              </a:rPr>
              <a:t>[2][3][1][4][5 6]</a:t>
            </a:r>
          </a:p>
          <a:p>
            <a:pPr>
              <a:defRPr/>
            </a:pPr>
            <a:r>
              <a:rPr lang="en-US" altLang="zh-CN" dirty="0">
                <a:latin typeface="Comic Sans MS" pitchFamily="66" charset="0"/>
                <a:cs typeface="Times New Roman" pitchFamily="18" charset="0"/>
              </a:rPr>
              <a:t>[C][D][AB][EF][GH]</a:t>
            </a:r>
            <a:endParaRPr lang="zh-CN" altLang="en-US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endParaRPr lang="zh-CN" altLang="en-US" dirty="0"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16" name="直接箭头连接符 15"/>
          <p:cNvCxnSpPr>
            <a:stCxn id="7" idx="2"/>
            <a:endCxn id="8" idx="0"/>
          </p:cNvCxnSpPr>
          <p:nvPr/>
        </p:nvCxnSpPr>
        <p:spPr>
          <a:xfrm>
            <a:off x="6875463" y="2205038"/>
            <a:ext cx="0" cy="5032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同心圆 16"/>
          <p:cNvSpPr/>
          <p:nvPr/>
        </p:nvSpPr>
        <p:spPr>
          <a:xfrm>
            <a:off x="2916238" y="4652963"/>
            <a:ext cx="503237" cy="431800"/>
          </a:xfrm>
          <a:prstGeom prst="donut">
            <a:avLst>
              <a:gd name="adj" fmla="val 1073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同心圆 17"/>
          <p:cNvSpPr/>
          <p:nvPr/>
        </p:nvSpPr>
        <p:spPr>
          <a:xfrm>
            <a:off x="684213" y="4724400"/>
            <a:ext cx="503237" cy="433388"/>
          </a:xfrm>
          <a:prstGeom prst="donut">
            <a:avLst>
              <a:gd name="adj" fmla="val 1073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21" name="直接箭头连接符 20"/>
          <p:cNvCxnSpPr/>
          <p:nvPr/>
        </p:nvCxnSpPr>
        <p:spPr>
          <a:xfrm>
            <a:off x="6875463" y="3357563"/>
            <a:ext cx="0" cy="5032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2" name="TextBox 21"/>
          <p:cNvSpPr txBox="1">
            <a:spLocks noChangeArrowheads="1"/>
          </p:cNvSpPr>
          <p:nvPr/>
        </p:nvSpPr>
        <p:spPr bwMode="auto">
          <a:xfrm>
            <a:off x="7019925" y="2276475"/>
            <a:ext cx="2376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Comic Sans MS" pitchFamily="66" charset="0"/>
              </a:rPr>
              <a:t>Decompose 2/C</a:t>
            </a:r>
            <a:endParaRPr lang="zh-CN" altLang="en-US">
              <a:latin typeface="Comic Sans MS" pitchFamily="66" charset="0"/>
            </a:endParaRPr>
          </a:p>
          <a:p>
            <a:endParaRPr lang="zh-CN" altLang="en-US">
              <a:latin typeface="Comic Sans MS" pitchFamily="66" charset="0"/>
            </a:endParaRPr>
          </a:p>
        </p:txBody>
      </p:sp>
      <p:sp>
        <p:nvSpPr>
          <p:cNvPr id="25613" name="TextBox 22"/>
          <p:cNvSpPr txBox="1">
            <a:spLocks noChangeArrowheads="1"/>
          </p:cNvSpPr>
          <p:nvPr/>
        </p:nvSpPr>
        <p:spPr bwMode="auto">
          <a:xfrm>
            <a:off x="7019925" y="3429000"/>
            <a:ext cx="1979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Comic Sans MS" pitchFamily="66" charset="0"/>
              </a:rPr>
              <a:t>Refine 2/C</a:t>
            </a:r>
            <a:endParaRPr lang="zh-CN" altLang="en-US">
              <a:latin typeface="Comic Sans MS" pitchFamily="66" charset="0"/>
            </a:endParaRPr>
          </a:p>
          <a:p>
            <a:endParaRPr lang="zh-CN" altLang="en-US">
              <a:latin typeface="Comic Sans MS" pitchFamily="66" charset="0"/>
            </a:endParaRPr>
          </a:p>
        </p:txBody>
      </p:sp>
      <p:sp>
        <p:nvSpPr>
          <p:cNvPr id="25614" name="TextBox 23"/>
          <p:cNvSpPr txBox="1">
            <a:spLocks noChangeArrowheads="1"/>
          </p:cNvSpPr>
          <p:nvPr/>
        </p:nvSpPr>
        <p:spPr bwMode="auto">
          <a:xfrm>
            <a:off x="755650" y="3141663"/>
            <a:ext cx="432117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u="sng">
                <a:latin typeface="Comic Sans MS" pitchFamily="66" charset="0"/>
              </a:rPr>
              <a:t>Split is done by connection relationship</a:t>
            </a:r>
            <a:endParaRPr lang="zh-CN" altLang="en-US" u="sng">
              <a:latin typeface="Comic Sans MS" pitchFamily="66" charset="0"/>
            </a:endParaRPr>
          </a:p>
        </p:txBody>
      </p:sp>
      <p:sp>
        <p:nvSpPr>
          <p:cNvPr id="25" name="同心圆 24"/>
          <p:cNvSpPr/>
          <p:nvPr/>
        </p:nvSpPr>
        <p:spPr>
          <a:xfrm>
            <a:off x="4211638" y="4652963"/>
            <a:ext cx="504825" cy="431800"/>
          </a:xfrm>
          <a:prstGeom prst="donut">
            <a:avLst>
              <a:gd name="adj" fmla="val 1073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6" name="同心圆 25"/>
          <p:cNvSpPr/>
          <p:nvPr/>
        </p:nvSpPr>
        <p:spPr>
          <a:xfrm>
            <a:off x="1547813" y="4724400"/>
            <a:ext cx="503237" cy="433388"/>
          </a:xfrm>
          <a:prstGeom prst="donut">
            <a:avLst>
              <a:gd name="adj" fmla="val 1073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图文框 27"/>
          <p:cNvSpPr/>
          <p:nvPr/>
        </p:nvSpPr>
        <p:spPr>
          <a:xfrm>
            <a:off x="2627313" y="4005263"/>
            <a:ext cx="1008062" cy="50323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图文框 28"/>
          <p:cNvSpPr/>
          <p:nvPr/>
        </p:nvSpPr>
        <p:spPr>
          <a:xfrm>
            <a:off x="468313" y="4005263"/>
            <a:ext cx="1871662" cy="50323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619" name="灯片编号占位符 2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50A87C1-8910-407F-BF40-71318949F3CC}" type="slidenum">
              <a:rPr lang="zh-CN" altLang="en-US" smtClean="0"/>
              <a:pPr/>
              <a:t>13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latin typeface="Comic Sans MS" pitchFamily="66" charset="0"/>
              </a:rPr>
              <a:t>Algorithm Correctness</a:t>
            </a:r>
            <a:endParaRPr lang="zh-CN" altLang="en-US" smtClean="0">
              <a:latin typeface="Comic Sans MS" pitchFamily="66" charset="0"/>
            </a:endParaRPr>
          </a:p>
        </p:txBody>
      </p:sp>
      <p:sp>
        <p:nvSpPr>
          <p:cNvPr id="26627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altLang="zh-CN" smtClean="0"/>
              <a:t>Two basic operation is not enough for correctness</a:t>
            </a:r>
          </a:p>
          <a:p>
            <a:r>
              <a:rPr lang="en-US" altLang="zh-CN" smtClean="0"/>
              <a:t>We need judgment for correctness</a:t>
            </a:r>
          </a:p>
          <a:p>
            <a:r>
              <a:rPr lang="en-US" altLang="zh-CN" smtClean="0"/>
              <a:t>Basic Idea of Such judgment (Theorem I):</a:t>
            </a:r>
          </a:p>
          <a:p>
            <a:r>
              <a:rPr lang="en-US" altLang="zh-CN" smtClean="0"/>
              <a:t>For every step in the algorithm, if there are x new-emerging mapped pairs {v_i –&gt; u_i}, these new mapping pairs should follow the mapping relation with all mapped pairs.</a:t>
            </a:r>
          </a:p>
          <a:p>
            <a:pPr>
              <a:buFont typeface="Wingdings 3" pitchFamily="18" charset="2"/>
              <a:buNone/>
            </a:pPr>
            <a:r>
              <a:rPr lang="en-US" altLang="zh-CN" smtClean="0">
                <a:solidFill>
                  <a:srgbClr val="FF0000"/>
                </a:solidFill>
              </a:rPr>
              <a:t>		(v_i, v’) = 1 if and only if (u_i, f(v’)) =1</a:t>
            </a:r>
          </a:p>
          <a:p>
            <a:pPr>
              <a:buFont typeface="Wingdings 3" pitchFamily="18" charset="2"/>
              <a:buNone/>
            </a:pPr>
            <a:r>
              <a:rPr lang="en-US" altLang="zh-CN" smtClean="0">
                <a:solidFill>
                  <a:srgbClr val="FF0000"/>
                </a:solidFill>
              </a:rPr>
              <a:t>		v’ and f(v’) and mapped pairs in search</a:t>
            </a:r>
            <a:endParaRPr lang="zh-CN" altLang="en-US" smtClean="0">
              <a:solidFill>
                <a:srgbClr val="FF0000"/>
              </a:solidFill>
            </a:endParaRPr>
          </a:p>
        </p:txBody>
      </p:sp>
      <p:sp>
        <p:nvSpPr>
          <p:cNvPr id="26628" name="灯片编号占位符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C441434-FD27-42C0-9D91-974212C5DC1B}" type="slidenum">
              <a:rPr lang="zh-CN" altLang="en-US" smtClean="0"/>
              <a:pPr/>
              <a:t>14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latin typeface="Comic Sans MS" pitchFamily="66" charset="0"/>
              </a:rPr>
              <a:t>Algorithm Correctness - Example</a:t>
            </a:r>
            <a:endParaRPr lang="zh-CN" altLang="en-US" smtClean="0">
              <a:latin typeface="Comic Sans MS" pitchFamily="66" charset="0"/>
            </a:endParaRPr>
          </a:p>
        </p:txBody>
      </p:sp>
      <p:sp>
        <p:nvSpPr>
          <p:cNvPr id="27651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zh-CN" smtClean="0"/>
              <a:t>Before splitting:</a:t>
            </a:r>
          </a:p>
          <a:p>
            <a:pPr>
              <a:buFont typeface="Wingdings 3" pitchFamily="18" charset="2"/>
              <a:buNone/>
            </a:pPr>
            <a:r>
              <a:rPr lang="en-US" altLang="zh-CN" smtClean="0"/>
              <a:t> f(2) = C</a:t>
            </a:r>
          </a:p>
          <a:p>
            <a:pPr>
              <a:buFont typeface="Wingdings 3" pitchFamily="18" charset="2"/>
              <a:buNone/>
            </a:pPr>
            <a:r>
              <a:rPr lang="en-US" altLang="zh-CN" smtClean="0"/>
              <a:t> f(3) = D</a:t>
            </a:r>
          </a:p>
          <a:p>
            <a:pPr>
              <a:buFont typeface="Wingdings 3" pitchFamily="18" charset="2"/>
              <a:buNone/>
            </a:pPr>
            <a:endParaRPr lang="en-US" altLang="zh-CN" smtClean="0"/>
          </a:p>
          <a:p>
            <a:pPr>
              <a:buFont typeface="Wingdings 3" pitchFamily="18" charset="2"/>
              <a:buNone/>
            </a:pPr>
            <a:r>
              <a:rPr lang="en-US" altLang="zh-CN" smtClean="0"/>
              <a:t>Check whether f(5) =G and </a:t>
            </a:r>
          </a:p>
          <a:p>
            <a:pPr>
              <a:buFont typeface="Wingdings 3" pitchFamily="18" charset="2"/>
              <a:buNone/>
            </a:pPr>
            <a:r>
              <a:rPr lang="en-US" altLang="zh-CN" smtClean="0"/>
              <a:t>f(6) = H is ok</a:t>
            </a:r>
          </a:p>
          <a:p>
            <a:pPr>
              <a:buFont typeface="Wingdings 3" pitchFamily="18" charset="2"/>
              <a:buNone/>
            </a:pPr>
            <a:endParaRPr lang="en-US" altLang="zh-CN" smtClean="0"/>
          </a:p>
          <a:p>
            <a:pPr>
              <a:buFont typeface="Wingdings 3" pitchFamily="18" charset="2"/>
              <a:buNone/>
            </a:pPr>
            <a:r>
              <a:rPr lang="en-US" altLang="zh-CN" smtClean="0"/>
              <a:t>Check:</a:t>
            </a:r>
          </a:p>
          <a:p>
            <a:pPr>
              <a:buFont typeface="Wingdings 3" pitchFamily="18" charset="2"/>
              <a:buNone/>
            </a:pPr>
            <a:r>
              <a:rPr lang="en-US" altLang="zh-CN" smtClean="0"/>
              <a:t> (5,3) = 1 (f(5),f(3)) = (G,D) =1</a:t>
            </a:r>
          </a:p>
          <a:p>
            <a:pPr>
              <a:buFont typeface="Wingdings 3" pitchFamily="18" charset="2"/>
              <a:buNone/>
            </a:pPr>
            <a:r>
              <a:rPr lang="en-US" altLang="zh-CN" smtClean="0"/>
              <a:t> (6,3) = 1 (f(6),f(3)) = (H,D) = 1</a:t>
            </a:r>
          </a:p>
          <a:p>
            <a:pPr>
              <a:buFont typeface="Wingdings 3" pitchFamily="18" charset="2"/>
              <a:buNone/>
            </a:pPr>
            <a:endParaRPr lang="zh-CN" altLang="en-US" smtClean="0"/>
          </a:p>
        </p:txBody>
      </p:sp>
      <p:sp>
        <p:nvSpPr>
          <p:cNvPr id="5" name="矩形 4"/>
          <p:cNvSpPr/>
          <p:nvPr/>
        </p:nvSpPr>
        <p:spPr>
          <a:xfrm>
            <a:off x="4679950" y="1341438"/>
            <a:ext cx="2951163" cy="6477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altLang="zh-CN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r>
              <a:rPr lang="en-US" altLang="zh-CN" dirty="0">
                <a:latin typeface="Comic Sans MS" pitchFamily="66" charset="0"/>
                <a:cs typeface="Times New Roman" pitchFamily="18" charset="0"/>
              </a:rPr>
              <a:t>[2][3][1][4][5][6]</a:t>
            </a:r>
          </a:p>
          <a:p>
            <a:pPr>
              <a:defRPr/>
            </a:pPr>
            <a:r>
              <a:rPr lang="en-US" altLang="zh-CN" dirty="0">
                <a:latin typeface="Comic Sans MS" pitchFamily="66" charset="0"/>
                <a:cs typeface="Times New Roman" pitchFamily="18" charset="0"/>
              </a:rPr>
              <a:t>[C][D][AB][EF][G][H]</a:t>
            </a:r>
            <a:endParaRPr lang="zh-CN" altLang="en-US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endParaRPr lang="zh-CN" altLang="en-U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6407150" y="2060575"/>
            <a:ext cx="2736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Comic Sans MS" pitchFamily="66" charset="0"/>
              </a:rPr>
              <a:t>split by 5/G and 6/H</a:t>
            </a:r>
            <a:endParaRPr lang="zh-CN" altLang="en-US">
              <a:latin typeface="Comic Sans MS" pitchFamily="66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79950" y="2492375"/>
            <a:ext cx="2951163" cy="6492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altLang="zh-CN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r>
              <a:rPr lang="en-US" altLang="zh-CN" dirty="0">
                <a:latin typeface="Comic Sans MS" pitchFamily="66" charset="0"/>
                <a:cs typeface="Times New Roman" pitchFamily="18" charset="0"/>
              </a:rPr>
              <a:t>[2][3][1][][4][5][6]</a:t>
            </a:r>
          </a:p>
          <a:p>
            <a:pPr>
              <a:defRPr/>
            </a:pPr>
            <a:r>
              <a:rPr lang="en-US" altLang="zh-CN" dirty="0">
                <a:latin typeface="Comic Sans MS" pitchFamily="66" charset="0"/>
                <a:cs typeface="Times New Roman" pitchFamily="18" charset="0"/>
              </a:rPr>
              <a:t>[C][D][A][B][EF][G][H]</a:t>
            </a:r>
            <a:endParaRPr lang="zh-CN" altLang="en-US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endParaRPr lang="zh-CN" altLang="en-US" dirty="0"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8" name="直接箭头连接符 7"/>
          <p:cNvCxnSpPr>
            <a:stCxn id="5" idx="2"/>
            <a:endCxn id="7" idx="0"/>
          </p:cNvCxnSpPr>
          <p:nvPr/>
        </p:nvCxnSpPr>
        <p:spPr>
          <a:xfrm>
            <a:off x="6156325" y="1989138"/>
            <a:ext cx="0" cy="503237"/>
          </a:xfrm>
          <a:prstGeom prst="straightConnector1">
            <a:avLst/>
          </a:prstGeom>
          <a:ln w="19050">
            <a:prstDash val="sysDash"/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65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1700" y="3860800"/>
            <a:ext cx="4432300" cy="197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cxnSp>
        <p:nvCxnSpPr>
          <p:cNvPr id="19" name="直接连接符 18"/>
          <p:cNvCxnSpPr/>
          <p:nvPr/>
        </p:nvCxnSpPr>
        <p:spPr>
          <a:xfrm flipH="1">
            <a:off x="8532813" y="4652963"/>
            <a:ext cx="142875" cy="57626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5940425" y="4868863"/>
            <a:ext cx="144463" cy="36036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6084888" y="4868863"/>
            <a:ext cx="215900" cy="36036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8748713" y="4724400"/>
            <a:ext cx="144462" cy="50482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1" name="灯片编号占位符 1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2AE0279-1EB8-4F4B-BFFA-8BD7950E7C89}" type="slidenum">
              <a:rPr lang="zh-CN" altLang="en-US" smtClean="0"/>
              <a:pPr/>
              <a:t>15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latin typeface="Comic Sans MS" pitchFamily="66" charset="0"/>
              </a:rPr>
              <a:t>Algorithm Speed up</a:t>
            </a:r>
            <a:endParaRPr lang="zh-CN" altLang="en-US" smtClean="0">
              <a:latin typeface="Comic Sans MS" pitchFamily="66" charset="0"/>
            </a:endParaRPr>
          </a:p>
        </p:txBody>
      </p:sp>
      <p:sp>
        <p:nvSpPr>
          <p:cNvPr id="28675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altLang="zh-CN" smtClean="0"/>
              <a:t>Two pruning Algorithms (details in paper)</a:t>
            </a:r>
          </a:p>
          <a:p>
            <a:r>
              <a:rPr lang="en-US" altLang="zh-CN" smtClean="0"/>
              <a:t>Strategy Selection – </a:t>
            </a:r>
          </a:p>
          <a:p>
            <a:pPr>
              <a:buFont typeface="Wingdings 3" pitchFamily="18" charset="2"/>
              <a:buNone/>
            </a:pPr>
            <a:r>
              <a:rPr lang="en-US" altLang="zh-CN" smtClean="0"/>
              <a:t>	 The neighboring nodes to the currently mapped nodes are given higher priority for selection at decomposition</a:t>
            </a:r>
          </a:p>
          <a:p>
            <a:pPr>
              <a:buFont typeface="Wingdings 3" pitchFamily="18" charset="2"/>
              <a:buNone/>
            </a:pPr>
            <a:endParaRPr lang="en-US" altLang="zh-CN" smtClean="0"/>
          </a:p>
          <a:p>
            <a:pPr>
              <a:buFont typeface="Wingdings 3" pitchFamily="18" charset="2"/>
              <a:buNone/>
            </a:pPr>
            <a:r>
              <a:rPr lang="en-US" altLang="zh-CN" smtClean="0"/>
              <a:t>	Speed-up brought by</a:t>
            </a:r>
          </a:p>
          <a:p>
            <a:pPr lvl="2" eaLnBrk="1" hangingPunct="1">
              <a:buFont typeface="Wingdings" pitchFamily="2" charset="2"/>
              <a:buChar char="p"/>
            </a:pPr>
            <a:r>
              <a:rPr lang="en-US" altLang="zh-CN" smtClean="0"/>
              <a:t>	</a:t>
            </a:r>
            <a:r>
              <a:rPr lang="en-US" altLang="zh-CN" sz="2200" smtClean="0">
                <a:latin typeface="Comic Sans MS" pitchFamily="66" charset="0"/>
              </a:rPr>
              <a:t>induced subgraph property</a:t>
            </a:r>
          </a:p>
          <a:p>
            <a:pPr lvl="2" eaLnBrk="1" hangingPunct="1">
              <a:buFont typeface="Wingdings" pitchFamily="2" charset="2"/>
              <a:buChar char="p"/>
            </a:pPr>
            <a:r>
              <a:rPr lang="en-US" altLang="zh-CN" sz="2200" smtClean="0">
                <a:latin typeface="Comic Sans MS" pitchFamily="66" charset="0"/>
              </a:rPr>
              <a:t>	sparsity of data center topology</a:t>
            </a:r>
          </a:p>
          <a:p>
            <a:pPr lvl="2" eaLnBrk="1" hangingPunct="1">
              <a:buFont typeface="Wingdings" pitchFamily="2" charset="2"/>
              <a:buChar char="p"/>
            </a:pPr>
            <a:r>
              <a:rPr lang="en-US" altLang="zh-CN" sz="2200" smtClean="0">
                <a:latin typeface="Comic Sans MS" pitchFamily="66" charset="0"/>
              </a:rPr>
              <a:t>	algorithm own features</a:t>
            </a:r>
          </a:p>
          <a:p>
            <a:endParaRPr lang="en-US" altLang="zh-CN" smtClean="0"/>
          </a:p>
          <a:p>
            <a:endParaRPr lang="zh-CN" altLang="en-US" smtClean="0"/>
          </a:p>
        </p:txBody>
      </p:sp>
      <p:sp>
        <p:nvSpPr>
          <p:cNvPr id="28676" name="灯片编号占位符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5EF57CD-863B-4515-A25A-C7B70F03034B}" type="slidenum">
              <a:rPr lang="zh-CN" altLang="en-US" smtClean="0"/>
              <a:pPr/>
              <a:t>16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Comic Sans MS" pitchFamily="66" charset="0"/>
              </a:rPr>
              <a:t>Outline</a:t>
            </a:r>
            <a:endParaRPr lang="zh-CN" altLang="en-US" smtClean="0">
              <a:latin typeface="Comic Sans MS" pitchFamily="66" charset="0"/>
            </a:endParaRPr>
          </a:p>
        </p:txBody>
      </p:sp>
      <p:sp>
        <p:nvSpPr>
          <p:cNvPr id="29699" name="内容占位符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Comic Sans MS" pitchFamily="66" charset="0"/>
              </a:rPr>
              <a:t>Motivation</a:t>
            </a:r>
          </a:p>
          <a:p>
            <a:pPr eaLnBrk="1" hangingPunct="1"/>
            <a:r>
              <a:rPr lang="en-US" altLang="zh-CN" smtClean="0">
                <a:latin typeface="Comic Sans MS" pitchFamily="66" charset="0"/>
              </a:rPr>
              <a:t>Research Problem Statement</a:t>
            </a:r>
          </a:p>
          <a:p>
            <a:pPr eaLnBrk="1" hangingPunct="1"/>
            <a:r>
              <a:rPr lang="en-US" altLang="zh-CN" smtClean="0">
                <a:latin typeface="Comic Sans MS" pitchFamily="66" charset="0"/>
              </a:rPr>
              <a:t>Algorithm</a:t>
            </a:r>
          </a:p>
          <a:p>
            <a:pPr eaLnBrk="1" hangingPunct="1"/>
            <a:r>
              <a:rPr lang="en-US" altLang="zh-CN" smtClean="0">
                <a:solidFill>
                  <a:srgbClr val="FF0000"/>
                </a:solidFill>
                <a:latin typeface="Comic Sans MS" pitchFamily="66" charset="0"/>
              </a:rPr>
              <a:t>Experiment</a:t>
            </a:r>
          </a:p>
          <a:p>
            <a:pPr eaLnBrk="1" hangingPunct="1"/>
            <a:r>
              <a:rPr lang="en-US" altLang="zh-CN" smtClean="0">
                <a:latin typeface="Comic Sans MS" pitchFamily="66" charset="0"/>
              </a:rPr>
              <a:t>Conclusion </a:t>
            </a:r>
          </a:p>
          <a:p>
            <a:pPr eaLnBrk="1" hangingPunct="1"/>
            <a:endParaRPr lang="zh-CN" altLang="en-US" smtClean="0">
              <a:latin typeface="Comic Sans MS" pitchFamily="66" charset="0"/>
            </a:endParaRPr>
          </a:p>
        </p:txBody>
      </p:sp>
      <p:sp>
        <p:nvSpPr>
          <p:cNvPr id="29700" name="灯片编号占位符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67DBB41-4BB3-406F-A431-39CDB2D75892}" type="slidenum">
              <a:rPr lang="zh-CN" altLang="en-US" smtClean="0"/>
              <a:pPr/>
              <a:t>17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latin typeface="Comic Sans MS" pitchFamily="66" charset="0"/>
              </a:rPr>
              <a:t>Experiment</a:t>
            </a:r>
            <a:endParaRPr lang="zh-CN" altLang="en-US" smtClean="0">
              <a:latin typeface="Comic Sans MS" pitchFamily="66" charset="0"/>
            </a:endParaRPr>
          </a:p>
        </p:txBody>
      </p:sp>
      <p:sp>
        <p:nvSpPr>
          <p:cNvPr id="3072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altLang="zh-CN" smtClean="0"/>
              <a:t>Setting:</a:t>
            </a:r>
          </a:p>
          <a:p>
            <a:pPr lvl="1" eaLnBrk="1" hangingPunct="1">
              <a:buFont typeface="Wingdings" pitchFamily="2" charset="2"/>
              <a:buChar char="p"/>
            </a:pPr>
            <a:r>
              <a:rPr lang="en-US" altLang="zh-CN" sz="2500" smtClean="0">
                <a:solidFill>
                  <a:schemeClr val="tx1"/>
                </a:solidFill>
                <a:latin typeface="Comic Sans MS" pitchFamily="66" charset="0"/>
              </a:rPr>
              <a:t>Various Structure:  FatTree,VL2, BCube, Dcell</a:t>
            </a:r>
          </a:p>
          <a:p>
            <a:pPr lvl="1" eaLnBrk="1" hangingPunct="1">
              <a:buFont typeface="Wingdings" pitchFamily="2" charset="2"/>
              <a:buChar char="p"/>
            </a:pPr>
            <a:r>
              <a:rPr lang="en-US" altLang="zh-CN" sz="2500" smtClean="0">
                <a:solidFill>
                  <a:schemeClr val="tx1"/>
                </a:solidFill>
                <a:latin typeface="Comic Sans MS" pitchFamily="66" charset="0"/>
              </a:rPr>
              <a:t>Different DCN size</a:t>
            </a:r>
          </a:p>
          <a:p>
            <a:pPr lvl="1" eaLnBrk="1" hangingPunct="1">
              <a:buFont typeface="Wingdings" pitchFamily="2" charset="2"/>
              <a:buChar char="p"/>
            </a:pPr>
            <a:r>
              <a:rPr lang="en-US" altLang="zh-CN" sz="2500" smtClean="0">
                <a:solidFill>
                  <a:schemeClr val="tx1"/>
                </a:solidFill>
                <a:latin typeface="Comic Sans MS" pitchFamily="66" charset="0"/>
              </a:rPr>
              <a:t>Different Error Number</a:t>
            </a:r>
          </a:p>
          <a:p>
            <a:pPr lvl="1" eaLnBrk="1" hangingPunct="1">
              <a:buFont typeface="Wingdings" pitchFamily="2" charset="2"/>
              <a:buChar char="p"/>
            </a:pPr>
            <a:r>
              <a:rPr lang="en-US" altLang="zh-CN" sz="2500" smtClean="0">
                <a:solidFill>
                  <a:schemeClr val="tx1"/>
                </a:solidFill>
                <a:latin typeface="Comic Sans MS" pitchFamily="66" charset="0"/>
              </a:rPr>
              <a:t>Different Error Pattern</a:t>
            </a:r>
          </a:p>
          <a:p>
            <a:endParaRPr lang="en-US" altLang="zh-CN" smtClean="0"/>
          </a:p>
          <a:p>
            <a:r>
              <a:rPr lang="en-US" altLang="zh-CN" smtClean="0"/>
              <a:t>Metric:</a:t>
            </a:r>
          </a:p>
          <a:p>
            <a:pPr lvl="1" eaLnBrk="1" hangingPunct="1">
              <a:buFont typeface="Wingdings" pitchFamily="2" charset="2"/>
              <a:buChar char="p"/>
            </a:pPr>
            <a:r>
              <a:rPr lang="en-US" altLang="zh-CN" sz="2500" smtClean="0">
                <a:solidFill>
                  <a:schemeClr val="tx1"/>
                </a:solidFill>
                <a:latin typeface="Comic Sans MS" pitchFamily="66" charset="0"/>
              </a:rPr>
              <a:t>Time</a:t>
            </a:r>
          </a:p>
          <a:p>
            <a:pPr lvl="1" eaLnBrk="1" hangingPunct="1">
              <a:buFont typeface="Wingdings" pitchFamily="2" charset="2"/>
              <a:buChar char="p"/>
            </a:pPr>
            <a:r>
              <a:rPr lang="en-US" altLang="zh-CN" sz="2500" smtClean="0">
                <a:solidFill>
                  <a:schemeClr val="tx1"/>
                </a:solidFill>
                <a:latin typeface="Comic Sans MS" pitchFamily="66" charset="0"/>
              </a:rPr>
              <a:t>Memory</a:t>
            </a:r>
          </a:p>
        </p:txBody>
      </p:sp>
      <p:sp>
        <p:nvSpPr>
          <p:cNvPr id="30724" name="灯片编号占位符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8DA663E-EFBA-4BF4-9B16-38355F3B2466}" type="slidenum">
              <a:rPr lang="zh-CN" altLang="en-US" smtClean="0"/>
              <a:pPr/>
              <a:t>18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latin typeface="Comic Sans MS" pitchFamily="66" charset="0"/>
              </a:rPr>
              <a:t>Performance vs. scale</a:t>
            </a:r>
            <a:endParaRPr lang="zh-CN" altLang="en-US" smtClean="0">
              <a:latin typeface="Comic Sans MS" pitchFamily="66" charset="0"/>
            </a:endParaRPr>
          </a:p>
        </p:txBody>
      </p:sp>
      <p:pic>
        <p:nvPicPr>
          <p:cNvPr id="3174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1341438"/>
            <a:ext cx="6523037" cy="3951287"/>
          </a:xfrm>
        </p:spPr>
      </p:pic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900113" y="5516563"/>
            <a:ext cx="7056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Comic Sans MS" pitchFamily="66" charset="0"/>
              </a:rPr>
              <a:t>Even if the DCN is in a scale of hundreds of thousands devices, it could accomplish the mapping within 5 minutes</a:t>
            </a:r>
            <a:endParaRPr lang="zh-CN" altLang="en-US">
              <a:latin typeface="Comic Sans MS" pitchFamily="66" charset="0"/>
            </a:endParaRPr>
          </a:p>
        </p:txBody>
      </p:sp>
      <p:sp>
        <p:nvSpPr>
          <p:cNvPr id="31749" name="灯片编号占位符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DA636F2-95FA-474A-A85B-E7B60E8BA16C}" type="slidenum">
              <a:rPr lang="zh-CN" altLang="en-US" smtClean="0"/>
              <a:pPr/>
              <a:t>19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Comic Sans MS" pitchFamily="66" charset="0"/>
              </a:rPr>
              <a:t>Outline</a:t>
            </a:r>
            <a:endParaRPr lang="zh-CN" altLang="en-US" smtClean="0">
              <a:latin typeface="Comic Sans MS" pitchFamily="66" charset="0"/>
            </a:endParaRPr>
          </a:p>
        </p:txBody>
      </p:sp>
      <p:sp>
        <p:nvSpPr>
          <p:cNvPr id="14339" name="内容占位符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rgbClr val="FF0000"/>
                </a:solidFill>
                <a:latin typeface="Comic Sans MS" pitchFamily="66" charset="0"/>
              </a:rPr>
              <a:t>Motivation</a:t>
            </a:r>
          </a:p>
          <a:p>
            <a:pPr eaLnBrk="1" hangingPunct="1"/>
            <a:r>
              <a:rPr lang="en-US" altLang="zh-CN" smtClean="0">
                <a:latin typeface="Comic Sans MS" pitchFamily="66" charset="0"/>
              </a:rPr>
              <a:t>Research Problem Statement</a:t>
            </a:r>
          </a:p>
          <a:p>
            <a:pPr eaLnBrk="1" hangingPunct="1"/>
            <a:r>
              <a:rPr lang="en-US" altLang="zh-CN" smtClean="0">
                <a:latin typeface="Comic Sans MS" pitchFamily="66" charset="0"/>
              </a:rPr>
              <a:t>Algorithm</a:t>
            </a:r>
          </a:p>
          <a:p>
            <a:pPr eaLnBrk="1" hangingPunct="1"/>
            <a:r>
              <a:rPr lang="en-US" altLang="zh-CN" smtClean="0">
                <a:latin typeface="Comic Sans MS" pitchFamily="66" charset="0"/>
              </a:rPr>
              <a:t>Experiment</a:t>
            </a:r>
          </a:p>
          <a:p>
            <a:pPr eaLnBrk="1" hangingPunct="1"/>
            <a:r>
              <a:rPr lang="en-US" altLang="zh-CN" smtClean="0">
                <a:latin typeface="Comic Sans MS" pitchFamily="66" charset="0"/>
              </a:rPr>
              <a:t>Conclusion </a:t>
            </a:r>
          </a:p>
          <a:p>
            <a:pPr eaLnBrk="1" hangingPunct="1"/>
            <a:endParaRPr lang="zh-CN" altLang="en-US" smtClean="0">
              <a:latin typeface="Comic Sans MS" pitchFamily="66" charset="0"/>
            </a:endParaRPr>
          </a:p>
        </p:txBody>
      </p:sp>
      <p:sp>
        <p:nvSpPr>
          <p:cNvPr id="14340" name="灯片编号占位符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08FAE56-9A50-4EF2-9E54-37FF08B8800E}" type="slidenum">
              <a:rPr lang="zh-CN" altLang="en-US" smtClean="0"/>
              <a:pPr/>
              <a:t>2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latin typeface="Comic Sans MS" pitchFamily="66" charset="0"/>
              </a:rPr>
              <a:t>Performance vs. error number</a:t>
            </a:r>
            <a:endParaRPr lang="zh-CN" altLang="en-US" smtClean="0">
              <a:latin typeface="Comic Sans MS" pitchFamily="66" charset="0"/>
            </a:endParaRP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196975"/>
            <a:ext cx="6696075" cy="427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2772" name="TextBox 8"/>
          <p:cNvSpPr txBox="1">
            <a:spLocks noChangeArrowheads="1"/>
          </p:cNvSpPr>
          <p:nvPr/>
        </p:nvSpPr>
        <p:spPr bwMode="auto">
          <a:xfrm>
            <a:off x="323850" y="5516563"/>
            <a:ext cx="83518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Comic Sans MS" pitchFamily="66" charset="0"/>
              </a:rPr>
              <a:t>Number of error does not matter much; average performance stable</a:t>
            </a:r>
          </a:p>
          <a:p>
            <a:r>
              <a:rPr lang="en-US" altLang="zh-CN">
                <a:latin typeface="Comic Sans MS" pitchFamily="66" charset="0"/>
              </a:rPr>
              <a:t>Bcube and Dcell’s performances have flucutation</a:t>
            </a:r>
            <a:endParaRPr lang="zh-CN" altLang="en-US">
              <a:latin typeface="Comic Sans MS" pitchFamily="66" charset="0"/>
            </a:endParaRPr>
          </a:p>
        </p:txBody>
      </p:sp>
      <p:sp>
        <p:nvSpPr>
          <p:cNvPr id="32773" name="灯片编号占位符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81C2678-5B67-4118-AB91-C065D3038E67}" type="slidenum">
              <a:rPr lang="zh-CN" altLang="en-US" smtClean="0"/>
              <a:pPr/>
              <a:t>20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latin typeface="Comic Sans MS" pitchFamily="66" charset="0"/>
              </a:rPr>
              <a:t>Performance vs. error pattern</a:t>
            </a:r>
            <a:endParaRPr lang="zh-CN" altLang="en-US" smtClean="0"/>
          </a:p>
        </p:txBody>
      </p:sp>
      <p:sp>
        <p:nvSpPr>
          <p:cNvPr id="33795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394075" cy="4937125"/>
          </a:xfrm>
        </p:spPr>
        <p:txBody>
          <a:bodyPr/>
          <a:lstStyle/>
          <a:p>
            <a:r>
              <a:rPr lang="en-US" altLang="zh-CN" smtClean="0"/>
              <a:t>Switch-centric:</a:t>
            </a:r>
          </a:p>
          <a:p>
            <a:pPr>
              <a:buFont typeface="Wingdings 3" pitchFamily="18" charset="2"/>
              <a:buNone/>
            </a:pPr>
            <a:r>
              <a:rPr lang="en-US" altLang="zh-CN" smtClean="0"/>
              <a:t>	different layer</a:t>
            </a:r>
          </a:p>
          <a:p>
            <a:r>
              <a:rPr lang="en-US" altLang="zh-CN" smtClean="0"/>
              <a:t>Server-centric:</a:t>
            </a:r>
          </a:p>
          <a:p>
            <a:pPr>
              <a:buFont typeface="Wingdings 3" pitchFamily="18" charset="2"/>
              <a:buNone/>
            </a:pPr>
            <a:r>
              <a:rPr lang="en-US" altLang="zh-CN" smtClean="0"/>
              <a:t>	different proportions of error switches</a:t>
            </a:r>
          </a:p>
          <a:p>
            <a:pPr>
              <a:buFont typeface="Wingdings 3" pitchFamily="18" charset="2"/>
              <a:buNone/>
            </a:pPr>
            <a:endParaRPr lang="en-US" altLang="zh-CN" smtClean="0"/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1341438"/>
            <a:ext cx="4552950" cy="1304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781300"/>
            <a:ext cx="3848100" cy="364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3798" name="灯片编号占位符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C7AF093-0C56-4AB5-9523-1DD6233F836B}" type="slidenum">
              <a:rPr lang="zh-CN" altLang="en-US" smtClean="0"/>
              <a:pPr/>
              <a:t>21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Comic Sans MS" pitchFamily="66" charset="0"/>
              </a:rPr>
              <a:t>Outline</a:t>
            </a:r>
            <a:endParaRPr lang="zh-CN" altLang="en-US" smtClean="0">
              <a:latin typeface="Comic Sans MS" pitchFamily="66" charset="0"/>
            </a:endParaRPr>
          </a:p>
        </p:txBody>
      </p:sp>
      <p:sp>
        <p:nvSpPr>
          <p:cNvPr id="34819" name="内容占位符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Comic Sans MS" pitchFamily="66" charset="0"/>
              </a:rPr>
              <a:t>Motivation</a:t>
            </a:r>
          </a:p>
          <a:p>
            <a:pPr eaLnBrk="1" hangingPunct="1"/>
            <a:r>
              <a:rPr lang="en-US" altLang="zh-CN" smtClean="0">
                <a:latin typeface="Comic Sans MS" pitchFamily="66" charset="0"/>
              </a:rPr>
              <a:t>Research Problem Statement</a:t>
            </a:r>
          </a:p>
          <a:p>
            <a:pPr eaLnBrk="1" hangingPunct="1"/>
            <a:r>
              <a:rPr lang="en-US" altLang="zh-CN" smtClean="0">
                <a:latin typeface="Comic Sans MS" pitchFamily="66" charset="0"/>
              </a:rPr>
              <a:t>Algorithm</a:t>
            </a:r>
          </a:p>
          <a:p>
            <a:pPr eaLnBrk="1" hangingPunct="1"/>
            <a:r>
              <a:rPr lang="en-US" altLang="zh-CN" smtClean="0">
                <a:latin typeface="Comic Sans MS" pitchFamily="66" charset="0"/>
              </a:rPr>
              <a:t>Experiment</a:t>
            </a:r>
          </a:p>
          <a:p>
            <a:pPr eaLnBrk="1" hangingPunct="1"/>
            <a:r>
              <a:rPr lang="en-US" altLang="zh-CN" smtClean="0">
                <a:solidFill>
                  <a:srgbClr val="FF0000"/>
                </a:solidFill>
                <a:latin typeface="Comic Sans MS" pitchFamily="66" charset="0"/>
              </a:rPr>
              <a:t>Conclusion </a:t>
            </a:r>
          </a:p>
          <a:p>
            <a:pPr eaLnBrk="1" hangingPunct="1"/>
            <a:endParaRPr lang="zh-CN" altLang="en-US" smtClean="0">
              <a:latin typeface="Comic Sans MS" pitchFamily="66" charset="0"/>
            </a:endParaRPr>
          </a:p>
        </p:txBody>
      </p:sp>
      <p:sp>
        <p:nvSpPr>
          <p:cNvPr id="34820" name="灯片编号占位符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EABDE51-9541-4E93-8E9C-DCA2996C0634}" type="slidenum">
              <a:rPr lang="zh-CN" altLang="en-US" smtClean="0"/>
              <a:pPr/>
              <a:t>22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latin typeface="Comic Sans MS" pitchFamily="66" charset="0"/>
              </a:rPr>
              <a:t>Conclusion</a:t>
            </a:r>
            <a:endParaRPr lang="zh-CN" altLang="en-US" smtClean="0">
              <a:latin typeface="Comic Sans MS" pitchFamily="66" charset="0"/>
            </a:endParaRPr>
          </a:p>
        </p:txBody>
      </p:sp>
      <p:sp>
        <p:nvSpPr>
          <p:cNvPr id="3584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altLang="zh-CN" smtClean="0">
                <a:latin typeface="Comic Sans MS" pitchFamily="66" charset="0"/>
              </a:rPr>
              <a:t>ETAC: address autoconfiguration for well-functioning part of DCN without any human efforts in an efficient and fault-tolerant way</a:t>
            </a:r>
          </a:p>
          <a:p>
            <a:endParaRPr lang="en-US" altLang="zh-CN" smtClean="0">
              <a:latin typeface="Comic Sans MS" pitchFamily="66" charset="0"/>
            </a:endParaRPr>
          </a:p>
          <a:p>
            <a:endParaRPr lang="en-US" altLang="zh-CN" smtClean="0">
              <a:latin typeface="Comic Sans MS" pitchFamily="66" charset="0"/>
            </a:endParaRPr>
          </a:p>
          <a:p>
            <a:r>
              <a:rPr lang="en-US" altLang="zh-CN" smtClean="0">
                <a:latin typeface="Comic Sans MS" pitchFamily="66" charset="0"/>
              </a:rPr>
              <a:t>ETAC is a step towards more generic and automatic address configuration for DCN</a:t>
            </a:r>
          </a:p>
          <a:p>
            <a:pPr>
              <a:buFont typeface="Wingdings 3" pitchFamily="18" charset="2"/>
              <a:buNone/>
            </a:pPr>
            <a:endParaRPr lang="zh-CN" altLang="en-US" smtClean="0"/>
          </a:p>
        </p:txBody>
      </p:sp>
      <p:sp>
        <p:nvSpPr>
          <p:cNvPr id="35844" name="灯片编号占位符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5D3657D-8CBB-4ACA-BD3E-93A994BA67D7}" type="slidenum">
              <a:rPr lang="zh-CN" altLang="en-US" smtClean="0"/>
              <a:pPr/>
              <a:t>23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6867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sz="6000" smtClean="0"/>
              <a:t>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6000" smtClean="0"/>
              <a:t>		</a:t>
            </a:r>
            <a:r>
              <a:rPr lang="en-US" altLang="zh-CN" sz="6000" smtClean="0"/>
              <a:t>		</a:t>
            </a:r>
            <a:r>
              <a:rPr lang="zh-CN" altLang="en-US" sz="6000" smtClean="0"/>
              <a:t> </a:t>
            </a:r>
            <a:r>
              <a:rPr lang="en-US" altLang="zh-CN" sz="6000" smtClean="0">
                <a:latin typeface="Comic Sans MS" pitchFamily="66" charset="0"/>
              </a:rPr>
              <a:t>Q &amp; 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6000" smtClean="0">
                <a:latin typeface="Comic Sans MS" pitchFamily="66" charset="0"/>
              </a:rPr>
              <a:t>				Thanks!</a:t>
            </a:r>
          </a:p>
          <a:p>
            <a:pPr>
              <a:buFont typeface="Wingdings 3" pitchFamily="18" charset="2"/>
              <a:buNone/>
            </a:pPr>
            <a:endParaRPr lang="zh-CN" altLang="en-US" sz="6000" smtClean="0"/>
          </a:p>
        </p:txBody>
      </p:sp>
      <p:sp>
        <p:nvSpPr>
          <p:cNvPr id="36868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/>
              <a:t>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tx1"/>
                </a:solidFill>
                <a:latin typeface="Comic Sans MS" pitchFamily="66" charset="0"/>
              </a:rPr>
              <a:t>Background</a:t>
            </a:r>
            <a:endParaRPr lang="zh-CN" altLang="en-US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dirty="0" smtClean="0">
                <a:latin typeface="Comic Sans MS" pitchFamily="66" charset="0"/>
              </a:rPr>
              <a:t>Address Configuration for data center networks(DCN) is a problem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en-US" altLang="zh-CN" sz="2500" dirty="0" smtClean="0">
                <a:solidFill>
                  <a:schemeClr val="tx1"/>
                </a:solidFill>
                <a:latin typeface="Comic Sans MS" pitchFamily="66" charset="0"/>
              </a:rPr>
              <a:t>DHCP is not enough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en-US" altLang="zh-CN" sz="2500" dirty="0" smtClean="0">
                <a:solidFill>
                  <a:schemeClr val="tx1"/>
                </a:solidFill>
                <a:latin typeface="Comic Sans MS" pitchFamily="66" charset="0"/>
              </a:rPr>
              <a:t>Locality and topology information needs to be embedded in address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Wingdings 3"/>
              <a:buChar char=""/>
              <a:defRPr/>
            </a:pPr>
            <a:r>
              <a:rPr lang="en-US" altLang="zh-CN" sz="2600" dirty="0" smtClean="0">
                <a:solidFill>
                  <a:schemeClr val="tx1"/>
                </a:solidFill>
                <a:latin typeface="Comic Sans MS" pitchFamily="66" charset="0"/>
              </a:rPr>
              <a:t>Address Configuration for DCN is challenging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en-US" altLang="zh-CN" sz="2500" dirty="0" smtClean="0">
                <a:solidFill>
                  <a:schemeClr val="tx1"/>
                </a:solidFill>
                <a:latin typeface="Comic Sans MS" pitchFamily="66" charset="0"/>
              </a:rPr>
              <a:t>Manual operation is error-prone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en-US" altLang="zh-CN" sz="2500" dirty="0" smtClean="0">
                <a:solidFill>
                  <a:schemeClr val="tx1"/>
                </a:solidFill>
                <a:latin typeface="Comic Sans MS" pitchFamily="66" charset="0"/>
              </a:rPr>
              <a:t>Data center scale is large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en-US" altLang="zh-CN" sz="2500" dirty="0" smtClean="0">
                <a:solidFill>
                  <a:schemeClr val="tx1"/>
                </a:solidFill>
                <a:latin typeface="Comic Sans MS" pitchFamily="66" charset="0"/>
              </a:rPr>
              <a:t>Supporting arbitrary topology is difficult</a:t>
            </a:r>
          </a:p>
        </p:txBody>
      </p:sp>
      <p:sp>
        <p:nvSpPr>
          <p:cNvPr id="15364" name="灯片编号占位符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5AA8782-C4A6-4B77-A6DD-FE6B415FF9A0}" type="slidenum">
              <a:rPr lang="zh-CN" altLang="en-US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tx1"/>
                </a:solidFill>
                <a:latin typeface="Comic Sans MS" pitchFamily="66" charset="0"/>
              </a:rPr>
              <a:t>Background (cont.)</a:t>
            </a:r>
            <a:endParaRPr lang="zh-CN" altLang="en-US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dirty="0" smtClean="0">
                <a:latin typeface="Comic Sans MS" pitchFamily="66" charset="0"/>
              </a:rPr>
              <a:t>Review of a pioneering work: DAC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en-US" altLang="zh-CN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altLang="zh-CN" sz="2500" dirty="0" err="1" smtClean="0">
                <a:solidFill>
                  <a:schemeClr val="tx1"/>
                </a:solidFill>
                <a:latin typeface="Comic Sans MS" pitchFamily="66" charset="0"/>
              </a:rPr>
              <a:t>autoconfiguration</a:t>
            </a:r>
            <a:r>
              <a:rPr lang="en-US" altLang="zh-CN" sz="2500" dirty="0" smtClean="0">
                <a:solidFill>
                  <a:schemeClr val="tx1"/>
                </a:solidFill>
                <a:latin typeface="Comic Sans MS" pitchFamily="66" charset="0"/>
              </a:rPr>
              <a:t> for large scale DCN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en-US" altLang="zh-CN" sz="2500" dirty="0" smtClean="0">
                <a:solidFill>
                  <a:schemeClr val="tx1"/>
                </a:solidFill>
                <a:latin typeface="Comic Sans MS" pitchFamily="66" charset="0"/>
              </a:rPr>
              <a:t> error detection and correction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en-US" altLang="zh-CN" sz="2500" dirty="0" smtClean="0">
                <a:solidFill>
                  <a:schemeClr val="tx1"/>
                </a:solidFill>
                <a:latin typeface="Comic Sans MS" pitchFamily="66" charset="0"/>
              </a:rPr>
              <a:t> supporting arbitrary topology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dirty="0" smtClean="0">
                <a:latin typeface="Comic Sans MS" pitchFamily="66" charset="0"/>
              </a:rPr>
              <a:t>DAC’s constraints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en-US" altLang="zh-CN" sz="2500" dirty="0" smtClean="0">
                <a:solidFill>
                  <a:schemeClr val="tx1"/>
                </a:solidFill>
                <a:latin typeface="Comic Sans MS" pitchFamily="66" charset="0"/>
              </a:rPr>
              <a:t> not totally automatic in face of malfunctions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en-US" altLang="zh-CN" sz="2500" dirty="0" smtClean="0">
                <a:solidFill>
                  <a:schemeClr val="tx1"/>
                </a:solidFill>
                <a:latin typeface="Comic Sans MS" pitchFamily="66" charset="0"/>
              </a:rPr>
              <a:t> manual correction efforts is involved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en-US" altLang="zh-CN" sz="2500" dirty="0" smtClean="0">
                <a:solidFill>
                  <a:schemeClr val="tx1"/>
                </a:solidFill>
                <a:latin typeface="Comic Sans MS" pitchFamily="66" charset="0"/>
              </a:rPr>
              <a:t> total time delay might be significant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Wingdings 3"/>
              <a:buNone/>
              <a:defRPr/>
            </a:pPr>
            <a:r>
              <a:rPr lang="en-US" altLang="zh-CN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zh-CN" dirty="0" smtClean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16388" name="灯片编号占位符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B657C32-BA35-4075-9EDF-E4FF5D746818}" type="slidenum">
              <a:rPr lang="zh-CN" altLang="en-US" smtClean="0"/>
              <a:pPr/>
              <a:t>4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Comic Sans MS" pitchFamily="66" charset="0"/>
              </a:rPr>
              <a:t>Our Goal</a:t>
            </a:r>
            <a:endParaRPr lang="zh-CN" altLang="en-US" smtClean="0">
              <a:latin typeface="Comic Sans MS" pitchFamily="66" charset="0"/>
            </a:endParaRPr>
          </a:p>
        </p:txBody>
      </p:sp>
      <p:sp>
        <p:nvSpPr>
          <p:cNvPr id="17411" name="内容占位符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Comic Sans MS" pitchFamily="66" charset="0"/>
              </a:rPr>
              <a:t>Configure </a:t>
            </a:r>
            <a:r>
              <a:rPr lang="en-US" altLang="zh-CN" dirty="0" smtClean="0">
                <a:latin typeface="Comic Sans MS" pitchFamily="66" charset="0"/>
              </a:rPr>
              <a:t>the well-functioning part DCN addresses </a:t>
            </a:r>
            <a:r>
              <a:rPr lang="en-US" altLang="zh-CN" dirty="0" smtClean="0">
                <a:solidFill>
                  <a:srgbClr val="FF0000"/>
                </a:solidFill>
                <a:latin typeface="Comic Sans MS" pitchFamily="66" charset="0"/>
              </a:rPr>
              <a:t>automatically</a:t>
            </a:r>
            <a:r>
              <a:rPr lang="en-US" altLang="zh-CN" dirty="0" smtClean="0">
                <a:latin typeface="Comic Sans MS" pitchFamily="66" charset="0"/>
              </a:rPr>
              <a:t> and </a:t>
            </a:r>
            <a:r>
              <a:rPr lang="en-US" altLang="zh-CN" dirty="0" smtClean="0">
                <a:solidFill>
                  <a:srgbClr val="FF0000"/>
                </a:solidFill>
                <a:latin typeface="Comic Sans MS" pitchFamily="66" charset="0"/>
              </a:rPr>
              <a:t>fault-tolerantly</a:t>
            </a:r>
            <a:r>
              <a:rPr lang="en-US" altLang="zh-CN" dirty="0" smtClean="0">
                <a:latin typeface="Comic Sans MS" pitchFamily="66" charset="0"/>
              </a:rPr>
              <a:t> first</a:t>
            </a:r>
          </a:p>
          <a:p>
            <a:pPr lvl="1" eaLnBrk="1" hangingPunct="1">
              <a:buFont typeface="Wingdings" pitchFamily="2" charset="2"/>
              <a:buChar char="p"/>
            </a:pPr>
            <a:r>
              <a:rPr lang="en-US" altLang="zh-CN" sz="2500" dirty="0" smtClean="0">
                <a:solidFill>
                  <a:schemeClr val="tx1"/>
                </a:solidFill>
                <a:latin typeface="Comic Sans MS" pitchFamily="66" charset="0"/>
              </a:rPr>
              <a:t>the well-functioning part is the majority</a:t>
            </a:r>
          </a:p>
          <a:p>
            <a:pPr lvl="1" eaLnBrk="1" hangingPunct="1">
              <a:buFont typeface="Wingdings" pitchFamily="2" charset="2"/>
              <a:buChar char="p"/>
            </a:pPr>
            <a:r>
              <a:rPr lang="en-US" altLang="zh-CN" sz="2500" dirty="0" smtClean="0">
                <a:solidFill>
                  <a:schemeClr val="tx1"/>
                </a:solidFill>
                <a:latin typeface="Comic Sans MS" pitchFamily="66" charset="0"/>
              </a:rPr>
              <a:t>the troublesome and time-consuming manual process is removed from the framework</a:t>
            </a:r>
          </a:p>
          <a:p>
            <a:pPr lvl="1" eaLnBrk="1" hangingPunct="1">
              <a:buFont typeface="Wingdings" pitchFamily="2" charset="2"/>
              <a:buChar char="p"/>
            </a:pPr>
            <a:r>
              <a:rPr lang="en-US" altLang="zh-CN" sz="2500" dirty="0" smtClean="0">
                <a:solidFill>
                  <a:schemeClr val="tx1"/>
                </a:solidFill>
                <a:latin typeface="Comic Sans MS" pitchFamily="66" charset="0"/>
              </a:rPr>
              <a:t> the total configuration time of the well-functioning devices can be significantly reduced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CN" dirty="0" smtClean="0">
                <a:latin typeface="Comic Sans MS" pitchFamily="66" charset="0"/>
              </a:rPr>
              <a:t>   </a:t>
            </a:r>
          </a:p>
          <a:p>
            <a:pPr eaLnBrk="1" hangingPunct="1">
              <a:buFont typeface="Wingdings 3" pitchFamily="18" charset="2"/>
              <a:buNone/>
            </a:pPr>
            <a:endParaRPr lang="zh-CN" altLang="en-US" dirty="0" smtClean="0">
              <a:latin typeface="Comic Sans MS" pitchFamily="66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331913" y="4724400"/>
          <a:ext cx="6096000" cy="15445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/>
                <a:gridCol w="2032000"/>
                <a:gridCol w="2032000"/>
              </a:tblGrid>
              <a:tr h="514856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Framework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Error-tolerance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Manual Efforts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DAC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considered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involved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ETAC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considered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Not involved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30" name="灯片编号占位符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07B2FAF-3F55-4300-86BA-427036D3425D}" type="slidenum">
              <a:rPr lang="zh-CN" altLang="en-US" smtClean="0"/>
              <a:pPr/>
              <a:t>5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Comic Sans MS" pitchFamily="66" charset="0"/>
              </a:rPr>
              <a:t>Outline</a:t>
            </a:r>
            <a:endParaRPr lang="zh-CN" altLang="en-US" smtClean="0">
              <a:latin typeface="Comic Sans MS" pitchFamily="66" charset="0"/>
            </a:endParaRPr>
          </a:p>
        </p:txBody>
      </p:sp>
      <p:sp>
        <p:nvSpPr>
          <p:cNvPr id="18435" name="内容占位符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Comic Sans MS" pitchFamily="66" charset="0"/>
              </a:rPr>
              <a:t>Motivation</a:t>
            </a:r>
          </a:p>
          <a:p>
            <a:pPr eaLnBrk="1" hangingPunct="1"/>
            <a:r>
              <a:rPr lang="en-US" altLang="zh-CN" smtClean="0">
                <a:solidFill>
                  <a:srgbClr val="FF0000"/>
                </a:solidFill>
                <a:latin typeface="Comic Sans MS" pitchFamily="66" charset="0"/>
              </a:rPr>
              <a:t>Research Problem Statement</a:t>
            </a:r>
          </a:p>
          <a:p>
            <a:pPr eaLnBrk="1" hangingPunct="1"/>
            <a:r>
              <a:rPr lang="en-US" altLang="zh-CN" smtClean="0">
                <a:latin typeface="Comic Sans MS" pitchFamily="66" charset="0"/>
              </a:rPr>
              <a:t>Algorithm</a:t>
            </a:r>
          </a:p>
          <a:p>
            <a:pPr eaLnBrk="1" hangingPunct="1"/>
            <a:r>
              <a:rPr lang="en-US" altLang="zh-CN" smtClean="0">
                <a:latin typeface="Comic Sans MS" pitchFamily="66" charset="0"/>
              </a:rPr>
              <a:t>Experiment</a:t>
            </a:r>
          </a:p>
          <a:p>
            <a:pPr eaLnBrk="1" hangingPunct="1"/>
            <a:r>
              <a:rPr lang="en-US" altLang="zh-CN" smtClean="0">
                <a:latin typeface="Comic Sans MS" pitchFamily="66" charset="0"/>
              </a:rPr>
              <a:t>Conclusion </a:t>
            </a:r>
          </a:p>
          <a:p>
            <a:pPr eaLnBrk="1" hangingPunct="1"/>
            <a:endParaRPr lang="zh-CN" altLang="en-US" smtClean="0">
              <a:latin typeface="Comic Sans MS" pitchFamily="66" charset="0"/>
            </a:endParaRPr>
          </a:p>
        </p:txBody>
      </p:sp>
      <p:sp>
        <p:nvSpPr>
          <p:cNvPr id="18436" name="灯片编号占位符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C8523E7-ADF6-4074-AF38-6E0D38A45177}" type="slidenum">
              <a:rPr lang="zh-CN" altLang="en-US" smtClean="0"/>
              <a:pPr/>
              <a:t>6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tx1"/>
                </a:solidFill>
                <a:latin typeface="Comic Sans MS" pitchFamily="66" charset="0"/>
              </a:rPr>
              <a:t>Three graphs in the problem</a:t>
            </a:r>
            <a:endParaRPr lang="zh-CN" altLang="en-US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459" name="内容占位符 3"/>
          <p:cNvSpPr>
            <a:spLocks noGrp="1"/>
          </p:cNvSpPr>
          <p:nvPr>
            <p:ph sz="quarter" idx="1"/>
          </p:nvPr>
        </p:nvSpPr>
        <p:spPr>
          <a:xfrm>
            <a:off x="539750" y="1196975"/>
            <a:ext cx="5111750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altLang="zh-CN" smtClean="0">
                <a:latin typeface="Comic Sans MS" pitchFamily="66" charset="0"/>
              </a:rPr>
              <a:t>Blueprint:</a:t>
            </a:r>
          </a:p>
          <a:p>
            <a:pPr lvl="1" eaLnBrk="1" hangingPunct="1">
              <a:buFont typeface="Wingdings" pitchFamily="2" charset="2"/>
              <a:buChar char="p"/>
            </a:pPr>
            <a:r>
              <a:rPr lang="en-US" altLang="zh-CN" sz="2500" smtClean="0">
                <a:solidFill>
                  <a:schemeClr val="tx1"/>
                </a:solidFill>
                <a:latin typeface="Comic Sans MS" pitchFamily="66" charset="0"/>
              </a:rPr>
              <a:t>A graph with logical IDs</a:t>
            </a:r>
          </a:p>
          <a:p>
            <a:pPr lvl="1" eaLnBrk="1" hangingPunct="1">
              <a:buFont typeface="Wingdings" pitchFamily="2" charset="2"/>
              <a:buChar char="p"/>
            </a:pPr>
            <a:r>
              <a:rPr lang="en-US" altLang="zh-CN" sz="2500" smtClean="0">
                <a:solidFill>
                  <a:schemeClr val="tx1"/>
                </a:solidFill>
                <a:latin typeface="Comic Sans MS" pitchFamily="66" charset="0"/>
              </a:rPr>
              <a:t>Known in advance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CN" smtClean="0">
                <a:latin typeface="Comic Sans MS" pitchFamily="66" charset="0"/>
              </a:rPr>
              <a:t>Physical Graph:</a:t>
            </a:r>
          </a:p>
          <a:p>
            <a:pPr lvl="1" eaLnBrk="1" hangingPunct="1">
              <a:buFont typeface="Wingdings" pitchFamily="2" charset="2"/>
              <a:buChar char="p"/>
            </a:pPr>
            <a:r>
              <a:rPr lang="en-US" altLang="zh-CN" sz="2500" smtClean="0">
                <a:solidFill>
                  <a:schemeClr val="tx1"/>
                </a:solidFill>
                <a:latin typeface="Comic Sans MS" pitchFamily="66" charset="0"/>
              </a:rPr>
              <a:t>Real connections among the machines in the data center</a:t>
            </a:r>
          </a:p>
          <a:p>
            <a:pPr lvl="1" eaLnBrk="1" hangingPunct="1">
              <a:buFont typeface="Wingdings" pitchFamily="2" charset="2"/>
              <a:buChar char="p"/>
            </a:pPr>
            <a:r>
              <a:rPr lang="en-US" altLang="zh-CN" sz="2500" smtClean="0">
                <a:solidFill>
                  <a:schemeClr val="tx1"/>
                </a:solidFill>
                <a:latin typeface="Comic Sans MS" pitchFamily="66" charset="0"/>
              </a:rPr>
              <a:t>collected using Physical topology Collection Protocol (PCP)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CN" smtClean="0">
                <a:latin typeface="Comic Sans MS" pitchFamily="66" charset="0"/>
              </a:rPr>
              <a:t>Device Graph:</a:t>
            </a:r>
          </a:p>
          <a:p>
            <a:pPr lvl="1" eaLnBrk="1" hangingPunct="1">
              <a:buFont typeface="Wingdings" pitchFamily="2" charset="2"/>
              <a:buChar char="p"/>
            </a:pPr>
            <a:r>
              <a:rPr lang="en-US" altLang="zh-CN" sz="2500" smtClean="0">
                <a:solidFill>
                  <a:schemeClr val="tx1"/>
                </a:solidFill>
                <a:latin typeface="Comic Sans MS" pitchFamily="66" charset="0"/>
              </a:rPr>
              <a:t>Device graph with error nodes removed</a:t>
            </a:r>
          </a:p>
          <a:p>
            <a:pPr eaLnBrk="1" hangingPunct="1">
              <a:buFont typeface="Wingdings 3" pitchFamily="18" charset="2"/>
              <a:buNone/>
            </a:pPr>
            <a:endParaRPr lang="en-US" altLang="zh-CN" sz="2300" smtClean="0">
              <a:latin typeface="Comic Sans MS" pitchFamily="66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zh-CN" sz="2300" smtClean="0">
              <a:latin typeface="Comic Sans MS" pitchFamily="66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zh-CN" smtClean="0">
              <a:latin typeface="Comic Sans MS" pitchFamily="66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zh-CN" smtClean="0">
              <a:latin typeface="Comic Sans MS" pitchFamily="66" charset="0"/>
            </a:endParaRPr>
          </a:p>
        </p:txBody>
      </p:sp>
      <p:pic>
        <p:nvPicPr>
          <p:cNvPr id="19460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476250"/>
            <a:ext cx="1728788" cy="1920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9461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2708275"/>
            <a:ext cx="1908175" cy="1687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4868863"/>
            <a:ext cx="1889125" cy="1790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9463" name="灯片编号占位符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350EBAE-D262-4DA8-BD7C-77CB85B4CD29}" type="slidenum">
              <a:rPr lang="zh-CN" altLang="en-US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Comic Sans MS" pitchFamily="66" charset="0"/>
              </a:rPr>
              <a:t>Framework of DAC and ETAC</a:t>
            </a:r>
            <a:endParaRPr lang="zh-CN" altLang="en-US" smtClean="0">
              <a:latin typeface="Comic Sans MS" pitchFamily="66" charset="0"/>
            </a:endParaRPr>
          </a:p>
        </p:txBody>
      </p:sp>
      <p:pic>
        <p:nvPicPr>
          <p:cNvPr id="2048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1341438"/>
            <a:ext cx="4987925" cy="2316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484" name="内容占位符 3"/>
          <p:cNvSpPr>
            <a:spLocks noGrp="1"/>
          </p:cNvSpPr>
          <p:nvPr>
            <p:ph sz="quarter" idx="1"/>
          </p:nvPr>
        </p:nvSpPr>
        <p:spPr>
          <a:xfrm>
            <a:off x="323850" y="1412875"/>
            <a:ext cx="5111750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altLang="zh-CN" smtClean="0">
                <a:latin typeface="Comic Sans MS" pitchFamily="66" charset="0"/>
              </a:rPr>
              <a:t>DAC:</a:t>
            </a:r>
          </a:p>
          <a:p>
            <a:pPr lvl="1" eaLnBrk="1" hangingPunct="1">
              <a:buFont typeface="Wingdings" pitchFamily="2" charset="2"/>
              <a:buChar char="p"/>
            </a:pPr>
            <a:r>
              <a:rPr lang="en-US" altLang="zh-CN" sz="2500" smtClean="0">
                <a:solidFill>
                  <a:schemeClr val="tx1"/>
                </a:solidFill>
                <a:latin typeface="Comic Sans MS" pitchFamily="66" charset="0"/>
              </a:rPr>
              <a:t>Error detection</a:t>
            </a:r>
          </a:p>
          <a:p>
            <a:pPr lvl="1" eaLnBrk="1" hangingPunct="1">
              <a:buFont typeface="Wingdings" pitchFamily="2" charset="2"/>
              <a:buChar char="p"/>
            </a:pPr>
            <a:r>
              <a:rPr lang="en-US" altLang="zh-CN" sz="2500" smtClean="0">
                <a:solidFill>
                  <a:schemeClr val="tx1"/>
                </a:solidFill>
                <a:latin typeface="Comic Sans MS" pitchFamily="66" charset="0"/>
              </a:rPr>
              <a:t>Manual correction</a:t>
            </a:r>
          </a:p>
        </p:txBody>
      </p:sp>
      <p:pic>
        <p:nvPicPr>
          <p:cNvPr id="2048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149725"/>
            <a:ext cx="1728787" cy="191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048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4221163"/>
            <a:ext cx="1908175" cy="1685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cxnSp>
        <p:nvCxnSpPr>
          <p:cNvPr id="17" name="直接箭头连接符 16"/>
          <p:cNvCxnSpPr/>
          <p:nvPr/>
        </p:nvCxnSpPr>
        <p:spPr>
          <a:xfrm flipH="1">
            <a:off x="4067175" y="4437063"/>
            <a:ext cx="936625" cy="1079500"/>
          </a:xfrm>
          <a:prstGeom prst="straightConnector1">
            <a:avLst/>
          </a:prstGeom>
          <a:ln w="285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椭圆形标注 18"/>
          <p:cNvSpPr/>
          <p:nvPr/>
        </p:nvSpPr>
        <p:spPr>
          <a:xfrm>
            <a:off x="5724525" y="3860800"/>
            <a:ext cx="2447925" cy="1081088"/>
          </a:xfrm>
          <a:prstGeom prst="wedgeEllipseCallout">
            <a:avLst>
              <a:gd name="adj1" fmla="val -47807"/>
              <a:gd name="adj2" fmla="val 6837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dirty="0">
                <a:solidFill>
                  <a:schemeClr val="tx1"/>
                </a:solidFill>
              </a:rPr>
              <a:t>Manually correct wiring!!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489" name="灯片编号占位符 1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1B406BD-6E12-44AD-B8B7-FF442B4C46B9}" type="slidenum">
              <a:rPr lang="zh-CN" altLang="en-US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内容占位符 3"/>
          <p:cNvSpPr>
            <a:spLocks noGrp="1"/>
          </p:cNvSpPr>
          <p:nvPr>
            <p:ph sz="quarter" idx="1"/>
          </p:nvPr>
        </p:nvSpPr>
        <p:spPr>
          <a:xfrm>
            <a:off x="250825" y="1484313"/>
            <a:ext cx="5113338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altLang="zh-CN" smtClean="0">
                <a:latin typeface="Comic Sans MS" pitchFamily="66" charset="0"/>
              </a:rPr>
              <a:t>ETAC:</a:t>
            </a:r>
          </a:p>
          <a:p>
            <a:pPr lvl="1" eaLnBrk="1" hangingPunct="1">
              <a:buFont typeface="Wingdings" pitchFamily="2" charset="2"/>
              <a:buChar char="p"/>
            </a:pPr>
            <a:endParaRPr lang="en-US" altLang="zh-CN" sz="250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1507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4149725"/>
            <a:ext cx="1909763" cy="1685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150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Comic Sans MS" pitchFamily="66" charset="0"/>
              </a:rPr>
              <a:t>Framework of DAC and ETAC</a:t>
            </a:r>
            <a:endParaRPr lang="zh-CN" altLang="en-US" smtClean="0">
              <a:latin typeface="Comic Sans MS" pitchFamily="66" charset="0"/>
            </a:endParaRPr>
          </a:p>
        </p:txBody>
      </p:sp>
      <p:pic>
        <p:nvPicPr>
          <p:cNvPr id="2150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149725"/>
            <a:ext cx="1728787" cy="191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15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1268413"/>
            <a:ext cx="7194550" cy="2016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151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57488" y="4149725"/>
            <a:ext cx="1974850" cy="1871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1513" name="TextBox 15"/>
          <p:cNvSpPr txBox="1">
            <a:spLocks noChangeArrowheads="1"/>
          </p:cNvSpPr>
          <p:nvPr/>
        </p:nvSpPr>
        <p:spPr bwMode="auto">
          <a:xfrm>
            <a:off x="4932363" y="3644900"/>
            <a:ext cx="37433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200">
                <a:latin typeface="Comic Sans MS" pitchFamily="66" charset="0"/>
              </a:rPr>
              <a:t>Mapping from {1-6} to {A-H}</a:t>
            </a:r>
            <a:endParaRPr lang="zh-CN" altLang="en-US" sz="2200">
              <a:latin typeface="Comic Sans MS" pitchFamily="66" charset="0"/>
            </a:endParaRPr>
          </a:p>
        </p:txBody>
      </p:sp>
      <p:sp>
        <p:nvSpPr>
          <p:cNvPr id="18" name="椭圆形标注 17"/>
          <p:cNvSpPr/>
          <p:nvPr/>
        </p:nvSpPr>
        <p:spPr>
          <a:xfrm>
            <a:off x="5940425" y="5013325"/>
            <a:ext cx="2808288" cy="1152525"/>
          </a:xfrm>
          <a:prstGeom prst="wedgeEllipseCallout">
            <a:avLst>
              <a:gd name="adj1" fmla="val -62726"/>
              <a:gd name="adj2" fmla="val -785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zh-CN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zh-CN" dirty="0">
                <a:solidFill>
                  <a:schemeClr val="tx1"/>
                </a:solidFill>
              </a:rPr>
              <a:t>key component of the proposed system!!</a:t>
            </a:r>
            <a:endParaRPr lang="zh-CN" alt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9" name="Freeform 32"/>
          <p:cNvSpPr>
            <a:spLocks/>
          </p:cNvSpPr>
          <p:nvPr/>
        </p:nvSpPr>
        <p:spPr bwMode="auto">
          <a:xfrm flipH="1" flipV="1">
            <a:off x="1042988" y="3768725"/>
            <a:ext cx="2016125" cy="400050"/>
          </a:xfrm>
          <a:custGeom>
            <a:avLst/>
            <a:gdLst>
              <a:gd name="T0" fmla="*/ 0 w 1633"/>
              <a:gd name="T1" fmla="*/ 2147483647 h 416"/>
              <a:gd name="T2" fmla="*/ 2147483647 w 1633"/>
              <a:gd name="T3" fmla="*/ 2147483647 h 416"/>
              <a:gd name="T4" fmla="*/ 2147483647 w 1633"/>
              <a:gd name="T5" fmla="*/ 0 h 416"/>
              <a:gd name="T6" fmla="*/ 0 60000 65536"/>
              <a:gd name="T7" fmla="*/ 0 60000 65536"/>
              <a:gd name="T8" fmla="*/ 0 60000 65536"/>
              <a:gd name="T9" fmla="*/ 0 w 1633"/>
              <a:gd name="T10" fmla="*/ 0 h 416"/>
              <a:gd name="T11" fmla="*/ 1633 w 1633"/>
              <a:gd name="T12" fmla="*/ 416 h 4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416">
                <a:moveTo>
                  <a:pt x="0" y="46"/>
                </a:moveTo>
                <a:cubicBezTo>
                  <a:pt x="181" y="231"/>
                  <a:pt x="363" y="416"/>
                  <a:pt x="635" y="408"/>
                </a:cubicBezTo>
                <a:cubicBezTo>
                  <a:pt x="907" y="400"/>
                  <a:pt x="1467" y="68"/>
                  <a:pt x="1633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0" name="Freeform 32"/>
          <p:cNvSpPr>
            <a:spLocks/>
          </p:cNvSpPr>
          <p:nvPr/>
        </p:nvSpPr>
        <p:spPr bwMode="auto">
          <a:xfrm flipH="1">
            <a:off x="900113" y="5732463"/>
            <a:ext cx="2016125" cy="401637"/>
          </a:xfrm>
          <a:custGeom>
            <a:avLst/>
            <a:gdLst>
              <a:gd name="T0" fmla="*/ 0 w 1633"/>
              <a:gd name="T1" fmla="*/ 2147483647 h 416"/>
              <a:gd name="T2" fmla="*/ 2147483647 w 1633"/>
              <a:gd name="T3" fmla="*/ 2147483647 h 416"/>
              <a:gd name="T4" fmla="*/ 2147483647 w 1633"/>
              <a:gd name="T5" fmla="*/ 0 h 416"/>
              <a:gd name="T6" fmla="*/ 0 60000 65536"/>
              <a:gd name="T7" fmla="*/ 0 60000 65536"/>
              <a:gd name="T8" fmla="*/ 0 60000 65536"/>
              <a:gd name="T9" fmla="*/ 0 w 1633"/>
              <a:gd name="T10" fmla="*/ 0 h 416"/>
              <a:gd name="T11" fmla="*/ 1633 w 1633"/>
              <a:gd name="T12" fmla="*/ 416 h 4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416">
                <a:moveTo>
                  <a:pt x="0" y="46"/>
                </a:moveTo>
                <a:cubicBezTo>
                  <a:pt x="181" y="231"/>
                  <a:pt x="363" y="416"/>
                  <a:pt x="635" y="408"/>
                </a:cubicBezTo>
                <a:cubicBezTo>
                  <a:pt x="907" y="400"/>
                  <a:pt x="1467" y="68"/>
                  <a:pt x="1633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21516" name="灯片编号占位符 1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C9E6C31-63C2-47D0-A29E-A6F32D2F7ADE}" type="slidenum">
              <a:rPr lang="zh-CN" altLang="en-US" smtClean="0"/>
              <a:pPr/>
              <a:t>9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/>
      <p:bldP spid="18" grpId="0" animBg="1"/>
      <p:bldP spid="39" grpId="0" animBg="1"/>
      <p:bldP spid="4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质朴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质朴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质朴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28964</TotalTime>
  <Words>826</Words>
  <Application>Microsoft Office PowerPoint</Application>
  <PresentationFormat>On-screen Show (4:3)</PresentationFormat>
  <Paragraphs>214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Bell MT</vt:lpstr>
      <vt:lpstr>华文新魏</vt:lpstr>
      <vt:lpstr>Arial</vt:lpstr>
      <vt:lpstr>Bookman Old Style</vt:lpstr>
      <vt:lpstr>宋体</vt:lpstr>
      <vt:lpstr>Gill Sans MT</vt:lpstr>
      <vt:lpstr>Wingdings 3</vt:lpstr>
      <vt:lpstr>Wingdings</vt:lpstr>
      <vt:lpstr>Calibri</vt:lpstr>
      <vt:lpstr>Comic Sans MS</vt:lpstr>
      <vt:lpstr>Arial Unicode MS</vt:lpstr>
      <vt:lpstr>Times New Roman</vt:lpstr>
      <vt:lpstr>质朴</vt:lpstr>
      <vt:lpstr>Error Tolerant Address Configuration for Data Center Networks with Malfunctioning Devices</vt:lpstr>
      <vt:lpstr>Outline</vt:lpstr>
      <vt:lpstr>Background</vt:lpstr>
      <vt:lpstr>Background (cont.)</vt:lpstr>
      <vt:lpstr>Our Goal</vt:lpstr>
      <vt:lpstr>Outline</vt:lpstr>
      <vt:lpstr>Three graphs in the problem</vt:lpstr>
      <vt:lpstr>Framework of DAC and ETAC</vt:lpstr>
      <vt:lpstr>Framework of DAC and ETAC</vt:lpstr>
      <vt:lpstr>Subgraph Mapping</vt:lpstr>
      <vt:lpstr>Outline</vt:lpstr>
      <vt:lpstr>Subgraph Mapping Algorithm</vt:lpstr>
      <vt:lpstr>Subgraph Mapping Algorithm</vt:lpstr>
      <vt:lpstr>Algorithm Correctness</vt:lpstr>
      <vt:lpstr>Algorithm Correctness - Example</vt:lpstr>
      <vt:lpstr>Algorithm Speed up</vt:lpstr>
      <vt:lpstr>Outline</vt:lpstr>
      <vt:lpstr>Experiment</vt:lpstr>
      <vt:lpstr>Performance vs. scale</vt:lpstr>
      <vt:lpstr>Performance vs. error number</vt:lpstr>
      <vt:lpstr>Performance vs. error pattern</vt:lpstr>
      <vt:lpstr>Outline</vt:lpstr>
      <vt:lpstr>Conclusion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Autoconfiguration for Data Centers</dc:title>
  <dc:creator>mxy</dc:creator>
  <cp:lastModifiedBy>Yan Chen</cp:lastModifiedBy>
  <cp:revision>1531</cp:revision>
  <dcterms:created xsi:type="dcterms:W3CDTF">2009-10-22T01:42:04Z</dcterms:created>
  <dcterms:modified xsi:type="dcterms:W3CDTF">2012-06-13T15:51:21Z</dcterms:modified>
</cp:coreProperties>
</file>