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320" r:id="rId3"/>
    <p:sldId id="321" r:id="rId4"/>
    <p:sldId id="325" r:id="rId5"/>
    <p:sldId id="435" r:id="rId6"/>
    <p:sldId id="359" r:id="rId7"/>
    <p:sldId id="431" r:id="rId8"/>
    <p:sldId id="361" r:id="rId9"/>
    <p:sldId id="362" r:id="rId10"/>
    <p:sldId id="432" r:id="rId11"/>
    <p:sldId id="363" r:id="rId12"/>
    <p:sldId id="438" r:id="rId13"/>
    <p:sldId id="398" r:id="rId14"/>
    <p:sldId id="437" r:id="rId15"/>
    <p:sldId id="436" r:id="rId16"/>
    <p:sldId id="439" r:id="rId17"/>
    <p:sldId id="433" r:id="rId18"/>
    <p:sldId id="366" r:id="rId19"/>
    <p:sldId id="365" r:id="rId20"/>
    <p:sldId id="399" r:id="rId21"/>
    <p:sldId id="367" r:id="rId22"/>
    <p:sldId id="369" r:id="rId23"/>
    <p:sldId id="368" r:id="rId24"/>
    <p:sldId id="370" r:id="rId25"/>
    <p:sldId id="434" r:id="rId26"/>
    <p:sldId id="430" r:id="rId27"/>
    <p:sldId id="441" r:id="rId28"/>
    <p:sldId id="44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0250" autoAdjust="0"/>
  </p:normalViewPr>
  <p:slideViewPr>
    <p:cSldViewPr>
      <p:cViewPr varScale="1">
        <p:scale>
          <a:sx n="89" d="100"/>
          <a:sy n="89" d="100"/>
        </p:scale>
        <p:origin x="-744" y="-104"/>
      </p:cViewPr>
      <p:guideLst>
        <p:guide orient="horz" pos="2160"/>
        <p:guide pos="2880"/>
      </p:guideLst>
    </p:cSldViewPr>
  </p:slideViewPr>
  <p:outlineViewPr>
    <p:cViewPr>
      <p:scale>
        <a:sx n="33" d="100"/>
        <a:sy n="33" d="100"/>
      </p:scale>
      <p:origin x="0" y="1452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E4B40-99EC-4C46-9ECB-4B75635109FD}" type="datetimeFigureOut">
              <a:rPr lang="en-US" smtClean="0"/>
              <a:t>6/28/17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2CE40-0E32-4B90-B83A-405D5901487B}" type="slidenum">
              <a:rPr lang="en-US" smtClean="0"/>
              <a:t>‹#›</a:t>
            </a:fld>
            <a:endParaRPr lang="en-US"/>
          </a:p>
        </p:txBody>
      </p:sp>
    </p:spTree>
    <p:extLst>
      <p:ext uri="{BB962C8B-B14F-4D97-AF65-F5344CB8AC3E}">
        <p14:creationId xmlns:p14="http://schemas.microsoft.com/office/powerpoint/2010/main" val="244569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a:t>
            </a:fld>
            <a:endParaRPr lang="en-US"/>
          </a:p>
        </p:txBody>
      </p:sp>
    </p:spTree>
    <p:extLst>
      <p:ext uri="{BB962C8B-B14F-4D97-AF65-F5344CB8AC3E}">
        <p14:creationId xmlns:p14="http://schemas.microsoft.com/office/powerpoint/2010/main" val="940084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14</a:t>
            </a:fld>
            <a:endParaRPr lang="en-US"/>
          </a:p>
        </p:txBody>
      </p:sp>
    </p:spTree>
    <p:extLst>
      <p:ext uri="{BB962C8B-B14F-4D97-AF65-F5344CB8AC3E}">
        <p14:creationId xmlns:p14="http://schemas.microsoft.com/office/powerpoint/2010/main" val="647835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The most important one is</a:t>
            </a:r>
            <a:r>
              <a:rPr kumimoji="1" lang="en-US" altLang="zh-CN" baseline="0" dirty="0" smtClean="0"/>
              <a:t> DEX encryption</a:t>
            </a:r>
          </a:p>
          <a:p>
            <a:endParaRPr kumimoji="1" lang="en-US" altLang="zh-CN" baseline="0" dirty="0" smtClean="0"/>
          </a:p>
        </p:txBody>
      </p:sp>
      <p:sp>
        <p:nvSpPr>
          <p:cNvPr id="4" name="幻灯片编号占位符 3"/>
          <p:cNvSpPr>
            <a:spLocks noGrp="1"/>
          </p:cNvSpPr>
          <p:nvPr>
            <p:ph type="sldNum" sz="quarter" idx="10"/>
          </p:nvPr>
        </p:nvSpPr>
        <p:spPr/>
        <p:txBody>
          <a:bodyPr/>
          <a:lstStyle/>
          <a:p>
            <a:fld id="{07D2CE40-0E32-4B90-B83A-405D5901487B}" type="slidenum">
              <a:rPr lang="en-US" smtClean="0"/>
              <a:t>16</a:t>
            </a:fld>
            <a:endParaRPr lang="en-US"/>
          </a:p>
        </p:txBody>
      </p:sp>
    </p:spTree>
    <p:extLst>
      <p:ext uri="{BB962C8B-B14F-4D97-AF65-F5344CB8AC3E}">
        <p14:creationId xmlns:p14="http://schemas.microsoft.com/office/powerpoint/2010/main" val="1615182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17</a:t>
            </a:fld>
            <a:endParaRPr lang="en-US"/>
          </a:p>
        </p:txBody>
      </p:sp>
    </p:spTree>
    <p:extLst>
      <p:ext uri="{BB962C8B-B14F-4D97-AF65-F5344CB8AC3E}">
        <p14:creationId xmlns:p14="http://schemas.microsoft.com/office/powerpoint/2010/main" val="4231330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app will be rewritten and repacked with the permission of writing to external storage added, if it is not declared, so as to log the DCL. </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 anti-repackaging technique is applied to some apps, which crashes </a:t>
            </a:r>
            <a:r>
              <a:rPr lang="en-US" altLang="zh-CN" sz="1200" b="0" i="0" u="none" strike="noStrike" kern="1200" baseline="0" dirty="0" err="1" smtClean="0">
                <a:solidFill>
                  <a:schemeClr val="tx1"/>
                </a:solidFill>
                <a:latin typeface="+mn-lt"/>
                <a:ea typeface="+mn-ea"/>
                <a:cs typeface="+mn-cs"/>
              </a:rPr>
              <a:t>apktool</a:t>
            </a:r>
            <a:r>
              <a:rPr lang="en-US" altLang="zh-CN" sz="1200" b="0" i="0" u="none" strike="noStrike" kern="1200" baseline="0" dirty="0" smtClean="0">
                <a:solidFill>
                  <a:schemeClr val="tx1"/>
                </a:solidFill>
                <a:latin typeface="+mn-lt"/>
                <a:ea typeface="+mn-ea"/>
                <a:cs typeface="+mn-cs"/>
              </a:rPr>
              <a:t> . Moreover, the fuzzing tool cannot exercise those apps without any Activity component. Finally, apps may also crash at runtime due to the implementation fault by developers.</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We overall successfully exercise 40,354 apps for bytecode and 24,957 apps for native code, among which the DCL of 16,768 apps and 13,748 apps</a:t>
            </a:r>
          </a:p>
          <a:p>
            <a:r>
              <a:rPr lang="en-US" altLang="zh-CN" sz="1200" b="0" i="0" u="none" strike="noStrike" kern="1200" baseline="0" dirty="0" smtClean="0">
                <a:solidFill>
                  <a:schemeClr val="tx1"/>
                </a:solidFill>
                <a:latin typeface="+mn-lt"/>
                <a:ea typeface="+mn-ea"/>
                <a:cs typeface="+mn-cs"/>
              </a:rPr>
              <a:t>are actually executed and the loaded code are successfully intercepted, separately.</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By mining the log of DCL from mobile advertisement vendors, such as </a:t>
            </a:r>
            <a:r>
              <a:rPr lang="en-US" altLang="zh-CN" sz="1200" b="0" i="0" u="none" strike="noStrike" kern="1200" baseline="0" dirty="0" err="1" smtClean="0">
                <a:solidFill>
                  <a:schemeClr val="tx1"/>
                </a:solidFill>
                <a:latin typeface="+mn-lt"/>
                <a:ea typeface="+mn-ea"/>
                <a:cs typeface="+mn-cs"/>
              </a:rPr>
              <a:t>AdMob</a:t>
            </a:r>
            <a:r>
              <a:rPr lang="en-US" altLang="zh-CN" sz="1200" b="0" i="0" u="none" strike="noStrike" kern="1200" baseline="0" dirty="0" smtClean="0">
                <a:solidFill>
                  <a:schemeClr val="tx1"/>
                </a:solidFill>
                <a:latin typeface="+mn-lt"/>
                <a:ea typeface="+mn-ea"/>
                <a:cs typeface="+mn-cs"/>
              </a:rPr>
              <a:t>, we find the general pattern of the file path to the bytecode loaded by the advertisement libraries</a:t>
            </a:r>
          </a:p>
          <a:p>
            <a:r>
              <a:rPr lang="en-US" altLang="zh-CN" sz="1200" b="0" i="0" u="none" strike="noStrike" kern="1200" baseline="0" dirty="0" smtClean="0">
                <a:solidFill>
                  <a:schemeClr val="tx1"/>
                </a:solidFill>
                <a:latin typeface="+mn-lt"/>
                <a:ea typeface="+mn-ea"/>
                <a:cs typeface="+mn-cs"/>
              </a:rPr>
              <a:t>“/data/data/</a:t>
            </a:r>
            <a:r>
              <a:rPr lang="en-US" altLang="zh-CN" sz="1200" b="0" i="0" u="none" strike="noStrike" kern="1200" baseline="0" dirty="0" err="1" smtClean="0">
                <a:solidFill>
                  <a:schemeClr val="tx1"/>
                </a:solidFill>
                <a:latin typeface="+mn-lt"/>
                <a:ea typeface="+mn-ea"/>
                <a:cs typeface="+mn-cs"/>
              </a:rPr>
              <a:t>AppPackageName</a:t>
            </a:r>
            <a:r>
              <a:rPr lang="en-US" altLang="zh-CN" sz="1200" b="0" i="0" u="none" strike="noStrike" kern="1200" baseline="0" dirty="0" smtClean="0">
                <a:solidFill>
                  <a:schemeClr val="tx1"/>
                </a:solidFill>
                <a:latin typeface="+mn-lt"/>
                <a:ea typeface="+mn-ea"/>
                <a:cs typeface="+mn-cs"/>
              </a:rPr>
              <a:t>/cache/ad*.Within the 16,768 apps whose DCL events are captured and loaded bytecode are intercepted, we find out 15,012 apps execute the binaries related to mobile advertisement. Those files are generated intermediately and will be deleted after being merged</a:t>
            </a:r>
          </a:p>
          <a:p>
            <a:r>
              <a:rPr lang="en-US" altLang="zh-CN" sz="1200" b="0" i="0" u="none" strike="noStrike" kern="1200" baseline="0" dirty="0" smtClean="0">
                <a:solidFill>
                  <a:schemeClr val="tx1"/>
                </a:solidFill>
                <a:latin typeface="+mn-lt"/>
                <a:ea typeface="+mn-ea"/>
                <a:cs typeface="+mn-cs"/>
              </a:rPr>
              <a:t>with the apps which start the DCL behaviors.</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18</a:t>
            </a:fld>
            <a:endParaRPr lang="en-US"/>
          </a:p>
        </p:txBody>
      </p:sp>
    </p:spTree>
    <p:extLst>
      <p:ext uri="{BB962C8B-B14F-4D97-AF65-F5344CB8AC3E}">
        <p14:creationId xmlns:p14="http://schemas.microsoft.com/office/powerpoint/2010/main" val="3892061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92500" lnSpcReduction="20000"/>
          </a:bodyPr>
          <a:lstStyle/>
          <a:p>
            <a:r>
              <a:rPr lang="en-US" altLang="zh-CN" sz="1200" b="0" i="0" u="none" strike="noStrike" kern="1200" baseline="0" dirty="0" smtClean="0">
                <a:solidFill>
                  <a:schemeClr val="tx1"/>
                </a:solidFill>
                <a:latin typeface="+mn-lt"/>
                <a:ea typeface="+mn-ea"/>
                <a:cs typeface="+mn-cs"/>
              </a:rPr>
              <a:t>We </a:t>
            </a:r>
            <a:r>
              <a:rPr lang="en-US" altLang="zh-CN" sz="1200" b="0" i="0" u="none" strike="noStrike" kern="1200" baseline="0" dirty="0" err="1" smtClean="0">
                <a:solidFill>
                  <a:schemeClr val="tx1"/>
                </a:solidFill>
                <a:latin typeface="+mn-lt"/>
                <a:ea typeface="+mn-ea"/>
                <a:cs typeface="+mn-cs"/>
              </a:rPr>
              <a:t>rst</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err="1" smtClean="0">
                <a:solidFill>
                  <a:schemeClr val="tx1"/>
                </a:solidFill>
                <a:latin typeface="+mn-lt"/>
                <a:ea typeface="+mn-ea"/>
                <a:cs typeface="+mn-cs"/>
              </a:rPr>
              <a:t>identies</a:t>
            </a:r>
            <a:r>
              <a:rPr lang="en-US" altLang="zh-CN" sz="1200" b="0" i="0" u="none" strike="noStrike" kern="1200" baseline="0" dirty="0" smtClean="0">
                <a:solidFill>
                  <a:schemeClr val="tx1"/>
                </a:solidFill>
                <a:latin typeface="+mn-lt"/>
                <a:ea typeface="+mn-ea"/>
                <a:cs typeface="+mn-cs"/>
              </a:rPr>
              <a:t> whether the third-party or developer is</a:t>
            </a:r>
          </a:p>
          <a:p>
            <a:r>
              <a:rPr lang="en-US" altLang="zh-CN" sz="1200" b="0" i="0" u="none" strike="noStrike" kern="1200" baseline="0" dirty="0" smtClean="0">
                <a:solidFill>
                  <a:schemeClr val="tx1"/>
                </a:solidFill>
                <a:latin typeface="+mn-lt"/>
                <a:ea typeface="+mn-ea"/>
                <a:cs typeface="+mn-cs"/>
              </a:rPr>
              <a:t>the responsible entity who launches DCL. The results are</a:t>
            </a:r>
          </a:p>
          <a:p>
            <a:r>
              <a:rPr lang="en-US" altLang="zh-CN" sz="1200" b="0" i="0" u="none" strike="noStrike" kern="1200" baseline="0" dirty="0" smtClean="0">
                <a:solidFill>
                  <a:schemeClr val="tx1"/>
                </a:solidFill>
                <a:latin typeface="+mn-lt"/>
                <a:ea typeface="+mn-ea"/>
                <a:cs typeface="+mn-cs"/>
              </a:rPr>
              <a:t>summarized in Table 4. For both DEX and native code,</a:t>
            </a:r>
          </a:p>
          <a:p>
            <a:r>
              <a:rPr lang="en-US" altLang="zh-CN" sz="1200" b="0" i="0" u="none" strike="noStrike" kern="1200" baseline="0" dirty="0" smtClean="0">
                <a:solidFill>
                  <a:schemeClr val="tx1"/>
                </a:solidFill>
                <a:latin typeface="+mn-lt"/>
                <a:ea typeface="+mn-ea"/>
                <a:cs typeface="+mn-cs"/>
              </a:rPr>
              <a:t>the third-party SDKs and libraries of over 80% are the actual</a:t>
            </a:r>
          </a:p>
          <a:p>
            <a:r>
              <a:rPr lang="en-US" altLang="zh-CN" sz="1200" b="0" i="0" u="none" strike="noStrike" kern="1200" baseline="0" dirty="0" smtClean="0">
                <a:solidFill>
                  <a:schemeClr val="tx1"/>
                </a:solidFill>
                <a:latin typeface="+mn-lt"/>
                <a:ea typeface="+mn-ea"/>
                <a:cs typeface="+mn-cs"/>
              </a:rPr>
              <a:t>entities to load code at runtime. Given the </a:t>
            </a:r>
            <a:r>
              <a:rPr lang="en-US" altLang="zh-CN" sz="1200" b="0" i="0" u="none" strike="noStrike" kern="1200" baseline="0" dirty="0" err="1" smtClean="0">
                <a:solidFill>
                  <a:schemeClr val="tx1"/>
                </a:solidFill>
                <a:latin typeface="+mn-lt"/>
                <a:ea typeface="+mn-ea"/>
                <a:cs typeface="+mn-cs"/>
              </a:rPr>
              <a:t>diculty</a:t>
            </a: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of reverse-engineering the code dynamically loaded, protecting</a:t>
            </a:r>
          </a:p>
          <a:p>
            <a:r>
              <a:rPr lang="en-US" altLang="zh-CN" sz="1200" b="0" i="0" u="none" strike="noStrike" kern="1200" baseline="0" dirty="0" smtClean="0">
                <a:solidFill>
                  <a:schemeClr val="tx1"/>
                </a:solidFill>
                <a:latin typeface="+mn-lt"/>
                <a:ea typeface="+mn-ea"/>
                <a:cs typeface="+mn-cs"/>
              </a:rPr>
              <a:t>the intellectual property is the possible motivation of</a:t>
            </a:r>
          </a:p>
          <a:p>
            <a:r>
              <a:rPr lang="en-US" altLang="zh-CN" sz="1200" b="0" i="0" u="none" strike="noStrike" kern="1200" baseline="0" dirty="0" smtClean="0">
                <a:solidFill>
                  <a:schemeClr val="tx1"/>
                </a:solidFill>
                <a:latin typeface="+mn-lt"/>
                <a:ea typeface="+mn-ea"/>
                <a:cs typeface="+mn-cs"/>
              </a:rPr>
              <a:t>deploying third-party libraries using DCL.</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19</a:t>
            </a:fld>
            <a:endParaRPr lang="en-US"/>
          </a:p>
        </p:txBody>
      </p:sp>
    </p:spTree>
    <p:extLst>
      <p:ext uri="{BB962C8B-B14F-4D97-AF65-F5344CB8AC3E}">
        <p14:creationId xmlns:p14="http://schemas.microsoft.com/office/powerpoint/2010/main" val="1121273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With the download tracker in our dynamic analysis, we find out the 27 apps in Table 5, which execute the binaries downloaded from remote servers at runtime. For example,</a:t>
            </a:r>
          </a:p>
          <a:p>
            <a:r>
              <a:rPr lang="en-US" altLang="zh-CN" sz="1200" b="0" i="0" u="none" strike="noStrike" kern="1200" baseline="0" dirty="0" smtClean="0">
                <a:solidFill>
                  <a:schemeClr val="tx1"/>
                </a:solidFill>
                <a:latin typeface="+mn-lt"/>
                <a:ea typeface="+mn-ea"/>
                <a:cs typeface="+mn-cs"/>
              </a:rPr>
              <a:t>the app com.classicalmuseumad.cnad4 downloads two files in the formats JAR and APK from the domain http://</a:t>
            </a:r>
            <a:r>
              <a:rPr lang="en-US" altLang="zh-CN" sz="1200" b="0" i="0" u="none" strike="noStrike" kern="1200" baseline="0" dirty="0" err="1" smtClean="0">
                <a:solidFill>
                  <a:schemeClr val="tx1"/>
                </a:solidFill>
                <a:latin typeface="+mn-lt"/>
                <a:ea typeface="+mn-ea"/>
                <a:cs typeface="+mn-cs"/>
              </a:rPr>
              <a:t>mobads.baidu.com</a:t>
            </a:r>
            <a:r>
              <a:rPr lang="en-US" altLang="zh-CN" sz="1200" b="0" i="0" u="none" strike="noStrike" kern="1200" baseline="0" dirty="0" smtClean="0">
                <a:solidFill>
                  <a:schemeClr val="tx1"/>
                </a:solidFill>
                <a:latin typeface="+mn-lt"/>
                <a:ea typeface="+mn-ea"/>
                <a:cs typeface="+mn-cs"/>
              </a:rPr>
              <a:t>/ads/pa/. All the DCL events of</a:t>
            </a:r>
          </a:p>
          <a:p>
            <a:r>
              <a:rPr lang="en-US" altLang="zh-CN" sz="1200" b="0" i="0" u="none" strike="noStrike" kern="1200" baseline="0" dirty="0" smtClean="0">
                <a:solidFill>
                  <a:schemeClr val="tx1"/>
                </a:solidFill>
                <a:latin typeface="+mn-lt"/>
                <a:ea typeface="+mn-ea"/>
                <a:cs typeface="+mn-cs"/>
              </a:rPr>
              <a:t>loading code in the remote fetch manner are initialized by the advertisement related third-party libraries from </a:t>
            </a:r>
            <a:r>
              <a:rPr lang="en-US" altLang="zh-CN" sz="1200" b="0" i="0" u="none" strike="noStrike" kern="1200" baseline="0" dirty="0" err="1" smtClean="0">
                <a:solidFill>
                  <a:schemeClr val="tx1"/>
                </a:solidFill>
                <a:latin typeface="+mn-lt"/>
                <a:ea typeface="+mn-ea"/>
                <a:cs typeface="+mn-cs"/>
              </a:rPr>
              <a:t>Baidu</a:t>
            </a:r>
            <a:r>
              <a:rPr lang="en-US" altLang="zh-CN" sz="1200" b="0" i="0" u="none" strike="noStrike" kern="1200" baseline="0" dirty="0" smtClean="0">
                <a:solidFill>
                  <a:schemeClr val="tx1"/>
                </a:solidFill>
                <a:latin typeface="+mn-lt"/>
                <a:ea typeface="+mn-ea"/>
                <a:cs typeface="+mn-cs"/>
              </a:rPr>
              <a:t> [8].</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20</a:t>
            </a:fld>
            <a:endParaRPr lang="en-US"/>
          </a:p>
        </p:txBody>
      </p:sp>
    </p:spTree>
    <p:extLst>
      <p:ext uri="{BB962C8B-B14F-4D97-AF65-F5344CB8AC3E}">
        <p14:creationId xmlns:p14="http://schemas.microsoft.com/office/powerpoint/2010/main" val="958516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89.95% applications use the lexical obfuscation. The high adoption rate is expected, as this functionality is included in </a:t>
            </a:r>
            <a:r>
              <a:rPr lang="en-US" altLang="zh-CN" sz="1200" b="0" i="0" u="none" strike="noStrike" kern="1200" baseline="0" dirty="0" err="1" smtClean="0">
                <a:solidFill>
                  <a:schemeClr val="tx1"/>
                </a:solidFill>
                <a:latin typeface="+mn-lt"/>
                <a:ea typeface="+mn-ea"/>
                <a:cs typeface="+mn-cs"/>
              </a:rPr>
              <a:t>ProGuard</a:t>
            </a:r>
            <a:r>
              <a:rPr lang="en-US" altLang="zh-CN" sz="1200" b="0" i="0" u="none" strike="noStrike" kern="1200" baseline="0" dirty="0" smtClean="0">
                <a:solidFill>
                  <a:schemeClr val="tx1"/>
                </a:solidFill>
                <a:latin typeface="+mn-lt"/>
                <a:ea typeface="+mn-ea"/>
                <a:cs typeface="+mn-cs"/>
              </a:rPr>
              <a:t>  and served within Android IDE for free [22]. Even with the high popularity, lexical obfuscation just makes the source code not human readable.</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Reflection allows a running program to retrieve information about itself and the runtime environment, which can be used to instantiate arbitrary classes, invoke methods, and alter data fields. As with native code, although developers might have various purposes of using these techniques, such as performance improvement, accessing private fields and methods, they do increase the bar of reverse engineering, because they make analyzing the program statically very difficult. But a dynamic analysis is still able to recover the execution of the applications obfuscated by these two methods.</a:t>
            </a:r>
          </a:p>
          <a:p>
            <a:endParaRPr kumimoji="1" lang="en-US" altLang="zh-CN" sz="1200" b="0" i="0" u="none" strike="noStrike" kern="1200" baseline="0" dirty="0" smtClean="0">
              <a:solidFill>
                <a:schemeClr val="tx1"/>
              </a:solidFill>
              <a:latin typeface="+mn-lt"/>
              <a:ea typeface="+mn-ea"/>
              <a:cs typeface="+mn-cs"/>
            </a:endParaRPr>
          </a:p>
          <a:p>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As </a:t>
            </a:r>
            <a:r>
              <a:rPr lang="en-US" altLang="zh-CN" sz="1200" b="0" i="0" u="none" strike="noStrike" kern="1200" baseline="0" dirty="0" err="1" smtClean="0">
                <a:solidFill>
                  <a:schemeClr val="tx1"/>
                </a:solidFill>
                <a:latin typeface="+mn-lt"/>
                <a:ea typeface="+mn-ea"/>
                <a:cs typeface="+mn-cs"/>
              </a:rPr>
              <a:t>apktool</a:t>
            </a:r>
            <a:r>
              <a:rPr lang="en-US" altLang="zh-CN" sz="1200" b="0" i="0" u="none" strike="noStrike" kern="1200" baseline="0" dirty="0" smtClean="0">
                <a:solidFill>
                  <a:schemeClr val="tx1"/>
                </a:solidFill>
                <a:latin typeface="+mn-lt"/>
                <a:ea typeface="+mn-ea"/>
                <a:cs typeface="+mn-cs"/>
              </a:rPr>
              <a:t> keeps evolving, the percentage of applications with anti-decompilation capability remains low 0.24%.</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 adoption rate of DEX encryption method is still low, and it is mainly applied in shopping applications with sensitive payment functionalities. Developers may have the compatibility concern, given the Android fragmentation issue [7]. It is also possible that this technique is relatively new and does not have enough market penetration.</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 categories Entertainment , Tools , and Shopping  of apps play a dominant role. We further investigate the functionalities of apps in these categories. The apps in the category of entertainment provide the functionalities of controlling smart TV, where the TV vendors are motivated to protect the communication  between smartphone and TV from being reverse engineered. The apps in the category of tools are antivirus apps and those in the category of shopping include the sensitive functionalities of payment, which are both obfuscated for security.</a:t>
            </a:r>
            <a:endParaRPr kumimoji="1" lang="en-US" altLang="zh-CN" sz="1200" b="0" i="0" u="none" strike="noStrike" kern="1200" baseline="0" dirty="0" smtClean="0">
              <a:solidFill>
                <a:schemeClr val="tx1"/>
              </a:solidFill>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21</a:t>
            </a:fld>
            <a:endParaRPr lang="en-US"/>
          </a:p>
        </p:txBody>
      </p:sp>
    </p:spTree>
    <p:extLst>
      <p:ext uri="{BB962C8B-B14F-4D97-AF65-F5344CB8AC3E}">
        <p14:creationId xmlns:p14="http://schemas.microsoft.com/office/powerpoint/2010/main" val="22374385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One application loads the malicious DEX code in the Swiss code monkeys  family. It adds the malicious  code as a service, and sends IMEI, phone number, and IMSI to a remote site. A remote user is able to send and execute a command, such as application installation, website navigation, adding browser bookmark, sending text message, and blocking test message response. </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Two applications are found to execute the malicious bytecode in the family Adware </a:t>
            </a:r>
            <a:r>
              <a:rPr lang="en-US" altLang="zh-CN" sz="1200" b="0" i="0" u="none" strike="noStrike" kern="1200" baseline="0" dirty="0" err="1" smtClean="0">
                <a:solidFill>
                  <a:schemeClr val="tx1"/>
                </a:solidFill>
                <a:latin typeface="+mn-lt"/>
                <a:ea typeface="+mn-ea"/>
                <a:cs typeface="+mn-cs"/>
              </a:rPr>
              <a:t>airpush</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err="1" smtClean="0">
                <a:solidFill>
                  <a:schemeClr val="tx1"/>
                </a:solidFill>
                <a:latin typeface="+mn-lt"/>
                <a:ea typeface="+mn-ea"/>
                <a:cs typeface="+mn-cs"/>
              </a:rPr>
              <a:t>minimob</a:t>
            </a:r>
            <a:r>
              <a:rPr lang="en-US" altLang="zh-CN" sz="1200" b="0" i="0" u="none" strike="noStrike" kern="1200" baseline="0" dirty="0" smtClean="0">
                <a:solidFill>
                  <a:schemeClr val="tx1"/>
                </a:solidFill>
                <a:latin typeface="+mn-lt"/>
                <a:ea typeface="+mn-ea"/>
                <a:cs typeface="+mn-cs"/>
              </a:rPr>
              <a:t> , where mobile advertisement is pushed to the device via notification. Moreover, shortcuts are placed on users’ home screens and browser settings are changed to redirect homepage</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There are total 84 applications loads malicious native code in the family </a:t>
            </a:r>
            <a:r>
              <a:rPr lang="en-US" altLang="zh-CN" sz="1200" b="0" i="0" u="none" strike="noStrike" kern="1200" baseline="0" dirty="0" err="1" smtClean="0">
                <a:solidFill>
                  <a:schemeClr val="tx1"/>
                </a:solidFill>
                <a:latin typeface="+mn-lt"/>
                <a:ea typeface="+mn-ea"/>
                <a:cs typeface="+mn-cs"/>
              </a:rPr>
              <a:t>Chathook</a:t>
            </a:r>
            <a:r>
              <a:rPr lang="en-US" altLang="zh-CN" sz="1200" b="0" i="0" u="none" strike="noStrike" kern="1200" baseline="0" dirty="0" smtClean="0">
                <a:solidFill>
                  <a:schemeClr val="tx1"/>
                </a:solidFill>
                <a:latin typeface="+mn-lt"/>
                <a:ea typeface="+mn-ea"/>
                <a:cs typeface="+mn-cs"/>
              </a:rPr>
              <a:t> ptrace , which mainly targets the two popular chatting applications QQ3  and WeChat4  with millions of downloads. The malicious application tries to get the root privilege first. Then, it attaches the system call ptrace  to the two applications as the superuser, controls the two applications, and hooks the Java methods related to the chatting window. Finally, the malware leaks the chat history to a remote server.</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22</a:t>
            </a:fld>
            <a:endParaRPr lang="en-US"/>
          </a:p>
        </p:txBody>
      </p:sp>
    </p:spTree>
    <p:extLst>
      <p:ext uri="{BB962C8B-B14F-4D97-AF65-F5344CB8AC3E}">
        <p14:creationId xmlns:p14="http://schemas.microsoft.com/office/powerpoint/2010/main" val="4121316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app that loads code from a space writable by other parties is vulnerable to code injections. We classify those apps with risky DCL into two categories: (1) private storage</a:t>
            </a:r>
          </a:p>
          <a:p>
            <a:r>
              <a:rPr lang="en-US" altLang="zh-CN" sz="1200" b="0" i="0" u="none" strike="noStrike" kern="1200" baseline="0" dirty="0" smtClean="0">
                <a:solidFill>
                  <a:schemeClr val="tx1"/>
                </a:solidFill>
                <a:latin typeface="+mn-lt"/>
                <a:ea typeface="+mn-ea"/>
                <a:cs typeface="+mn-cs"/>
              </a:rPr>
              <a:t>of other apps, (2) public external storage. We note that all the vulnerable apps are manually confirmed to make sure that even developer fails</a:t>
            </a:r>
          </a:p>
          <a:p>
            <a:r>
              <a:rPr lang="en-US" altLang="zh-CN" sz="1200" b="0" i="0" u="none" strike="noStrike" kern="1200" baseline="0" dirty="0" smtClean="0">
                <a:solidFill>
                  <a:schemeClr val="tx1"/>
                </a:solidFill>
                <a:latin typeface="+mn-lt"/>
                <a:ea typeface="+mn-ea"/>
                <a:cs typeface="+mn-cs"/>
              </a:rPr>
              <a:t>to enforce integrity verification on the loaded code. We also check the manifest les of those apps in the second category and make sure they do support the OS version lower than</a:t>
            </a:r>
          </a:p>
          <a:p>
            <a:r>
              <a:rPr lang="en-US" altLang="zh-CN" sz="1200" b="0" i="0" u="none" strike="noStrike" kern="1200" baseline="0" dirty="0" smtClean="0">
                <a:solidFill>
                  <a:schemeClr val="tx1"/>
                </a:solidFill>
                <a:latin typeface="+mn-lt"/>
                <a:ea typeface="+mn-ea"/>
                <a:cs typeface="+mn-cs"/>
              </a:rPr>
              <a:t>4.4. 14 apps are found to have risky usage of DCL. Three vulnerable apps have over the 100K number of downloads. Both developers and OS vendors should pay attention to security regulation of DCL.</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For example the app </a:t>
            </a:r>
            <a:r>
              <a:rPr lang="en-US" altLang="zh-CN" sz="1200" b="0" i="0" u="none" strike="noStrike" kern="1200" baseline="0" dirty="0" err="1" smtClean="0">
                <a:solidFill>
                  <a:schemeClr val="tx1"/>
                </a:solidFill>
                <a:latin typeface="+mn-lt"/>
                <a:ea typeface="+mn-ea"/>
                <a:cs typeface="+mn-cs"/>
              </a:rPr>
              <a:t>com.longtukorea.snmg</a:t>
            </a:r>
            <a:r>
              <a:rPr lang="en-US" altLang="zh-CN" sz="1200" b="0" i="0" u="none" strike="noStrike" kern="1200" baseline="0" dirty="0" smtClean="0">
                <a:solidFill>
                  <a:schemeClr val="tx1"/>
                </a:solidFill>
                <a:latin typeface="+mn-lt"/>
                <a:ea typeface="+mn-ea"/>
                <a:cs typeface="+mn-cs"/>
              </a:rPr>
              <a:t>  stores its bytecode file  yayavoice_for_assets_2015101201.jar in the public directory  /</a:t>
            </a:r>
            <a:r>
              <a:rPr lang="en-US" altLang="zh-CN" sz="1200" b="0" i="0" u="none" strike="noStrike" kern="1200" baseline="0" dirty="0" err="1" smtClean="0">
                <a:solidFill>
                  <a:schemeClr val="tx1"/>
                </a:solidFill>
                <a:latin typeface="+mn-lt"/>
                <a:ea typeface="+mn-ea"/>
                <a:cs typeface="+mn-cs"/>
              </a:rPr>
              <a:t>mnt</a:t>
            </a:r>
            <a:r>
              <a:rPr lang="en-US" altLang="zh-CN" sz="1200" b="0" i="0" u="none" strike="noStrike" kern="1200" baseline="0" dirty="0" smtClean="0">
                <a:solidFill>
                  <a:schemeClr val="tx1"/>
                </a:solidFill>
                <a:latin typeface="+mn-lt"/>
                <a:ea typeface="+mn-ea"/>
                <a:cs typeface="+mn-cs"/>
              </a:rPr>
              <a:t>/</a:t>
            </a:r>
            <a:r>
              <a:rPr lang="en-US" altLang="zh-CN" sz="1200" b="0" i="0" u="none" strike="noStrike" kern="1200" baseline="0" dirty="0" err="1" smtClean="0">
                <a:solidFill>
                  <a:schemeClr val="tx1"/>
                </a:solidFill>
                <a:latin typeface="+mn-lt"/>
                <a:ea typeface="+mn-ea"/>
                <a:cs typeface="+mn-cs"/>
              </a:rPr>
              <a:t>sdcard</a:t>
            </a:r>
            <a:r>
              <a:rPr lang="en-US" altLang="zh-CN" sz="1200" b="0" i="0" u="none" strike="noStrike" kern="1200" baseline="0" dirty="0" smtClean="0">
                <a:solidFill>
                  <a:schemeClr val="tx1"/>
                </a:solidFill>
                <a:latin typeface="+mn-lt"/>
                <a:ea typeface="+mn-ea"/>
                <a:cs typeface="+mn-cs"/>
              </a:rPr>
              <a:t>/</a:t>
            </a:r>
            <a:r>
              <a:rPr lang="en-US" altLang="zh-CN" sz="1200" b="0" i="0" u="none" strike="noStrike" kern="1200" baseline="0" dirty="0" err="1" smtClean="0">
                <a:solidFill>
                  <a:schemeClr val="tx1"/>
                </a:solidFill>
                <a:latin typeface="+mn-lt"/>
                <a:ea typeface="+mn-ea"/>
                <a:cs typeface="+mn-cs"/>
              </a:rPr>
              <a:t>im_sdk</a:t>
            </a:r>
            <a:r>
              <a:rPr lang="en-US" altLang="zh-CN" sz="1200" b="0" i="0" u="none" strike="noStrike" kern="1200" baseline="0" dirty="0" smtClean="0">
                <a:solidFill>
                  <a:schemeClr val="tx1"/>
                </a:solidFill>
                <a:latin typeface="+mn-lt"/>
                <a:ea typeface="+mn-ea"/>
                <a:cs typeface="+mn-cs"/>
              </a:rPr>
              <a:t>/jar/.</a:t>
            </a:r>
            <a:endParaRPr kumimoji="1" lang="en-US" altLang="zh-CN" sz="1200" b="0" i="0" u="none" strike="noStrike" kern="1200" baseline="0" dirty="0" smtClean="0">
              <a:solidFill>
                <a:schemeClr val="tx1"/>
              </a:solidFill>
              <a:latin typeface="+mn-lt"/>
              <a:ea typeface="+mn-ea"/>
              <a:cs typeface="+mn-cs"/>
            </a:endParaRP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Another app </a:t>
            </a:r>
            <a:r>
              <a:rPr lang="en-US" altLang="zh-CN" sz="1200" b="0" i="0" u="none" strike="noStrike" kern="1200" baseline="0" dirty="0" err="1" smtClean="0">
                <a:solidFill>
                  <a:schemeClr val="tx1"/>
                </a:solidFill>
                <a:latin typeface="+mn-lt"/>
                <a:ea typeface="+mn-ea"/>
                <a:cs typeface="+mn-cs"/>
              </a:rPr>
              <a:t>com.devicescape.usc.wifinow</a:t>
            </a:r>
            <a:r>
              <a:rPr lang="en-US" altLang="zh-CN" sz="1200" b="0" i="0" u="none" strike="noStrike" kern="1200" baseline="0" dirty="0" smtClean="0">
                <a:solidFill>
                  <a:schemeClr val="tx1"/>
                </a:solidFill>
                <a:latin typeface="+mn-lt"/>
                <a:ea typeface="+mn-ea"/>
                <a:cs typeface="+mn-cs"/>
              </a:rPr>
              <a:t> loads the library </a:t>
            </a:r>
            <a:r>
              <a:rPr lang="en-US" altLang="zh-CN" sz="1200" b="0" i="0" u="none" strike="noStrike" kern="1200" baseline="0" dirty="0" err="1" smtClean="0">
                <a:solidFill>
                  <a:schemeClr val="tx1"/>
                </a:solidFill>
                <a:latin typeface="+mn-lt"/>
                <a:ea typeface="+mn-ea"/>
                <a:cs typeface="+mn-cs"/>
              </a:rPr>
              <a:t>libdevicescape-jni.so</a:t>
            </a:r>
            <a:r>
              <a:rPr lang="en-US" altLang="zh-CN" sz="1200" b="0" i="0" u="none" strike="noStrike" kern="1200" baseline="0" dirty="0" smtClean="0">
                <a:solidFill>
                  <a:schemeClr val="tx1"/>
                </a:solidFill>
                <a:latin typeface="+mn-lt"/>
                <a:ea typeface="+mn-ea"/>
                <a:cs typeface="+mn-cs"/>
              </a:rPr>
              <a:t>  from the app </a:t>
            </a:r>
            <a:r>
              <a:rPr lang="en-US" altLang="zh-CN" sz="1200" b="0" i="0" u="none" strike="noStrike" kern="1200" baseline="0" dirty="0" err="1" smtClean="0">
                <a:solidFill>
                  <a:schemeClr val="tx1"/>
                </a:solidFill>
                <a:latin typeface="+mn-lt"/>
                <a:ea typeface="+mn-ea"/>
                <a:cs typeface="+mn-cs"/>
              </a:rPr>
              <a:t>com.devicescape.offloader</a:t>
            </a:r>
            <a:r>
              <a:rPr lang="en-US" altLang="zh-CN" sz="1200" b="0" i="0" u="none" strike="noStrike" kern="1200" baseline="0" dirty="0" smtClean="0">
                <a:solidFill>
                  <a:schemeClr val="tx1"/>
                </a:solidFill>
                <a:latin typeface="+mn-lt"/>
                <a:ea typeface="+mn-ea"/>
                <a:cs typeface="+mn-cs"/>
              </a:rPr>
              <a:t> , which share the same developer.</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23</a:t>
            </a:fld>
            <a:endParaRPr lang="en-US"/>
          </a:p>
        </p:txBody>
      </p:sp>
    </p:spTree>
    <p:extLst>
      <p:ext uri="{BB962C8B-B14F-4D97-AF65-F5344CB8AC3E}">
        <p14:creationId xmlns:p14="http://schemas.microsoft.com/office/powerpoint/2010/main" val="1291856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err="1" smtClean="0">
                <a:solidFill>
                  <a:schemeClr val="tx1"/>
                </a:solidFill>
                <a:latin typeface="+mn-lt"/>
                <a:ea typeface="+mn-ea"/>
                <a:cs typeface="+mn-cs"/>
              </a:rPr>
              <a:t>FlowDroid</a:t>
            </a:r>
            <a:r>
              <a:rPr lang="en-US" altLang="zh-CN" sz="1200" b="0" i="0" u="none" strike="noStrike" kern="1200" baseline="0" dirty="0" smtClean="0">
                <a:solidFill>
                  <a:schemeClr val="tx1"/>
                </a:solidFill>
                <a:latin typeface="+mn-lt"/>
                <a:ea typeface="+mn-ea"/>
                <a:cs typeface="+mn-cs"/>
              </a:rPr>
              <a:t> on intercepted code</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As we mentioned above, there are 15,012 apps loading the Google Ads library, which has strict control of user privacy and only reads the device settings.</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Sensitive information is heavily tracked in DCL. Almost all of these operations are conducted exclusively in third-party libraries. The offline analysis system in mobile marketplace is ineffective when identifying these stealthy actions within DCL. Mobile marketplaces should have strong regulation on those 3</a:t>
            </a:r>
            <a:r>
              <a:rPr lang="en-US" altLang="zh-CN" sz="1200" b="0" i="0" u="none" strike="noStrike" kern="1200" baseline="30000" dirty="0" smtClean="0">
                <a:solidFill>
                  <a:schemeClr val="tx1"/>
                </a:solidFill>
                <a:latin typeface="+mn-lt"/>
                <a:ea typeface="+mn-ea"/>
                <a:cs typeface="+mn-cs"/>
              </a:rPr>
              <a:t>rd</a:t>
            </a:r>
            <a:r>
              <a:rPr lang="en-US" altLang="zh-CN" sz="1200" b="0" i="0" u="none" strike="noStrike" kern="1200" baseline="0" dirty="0" smtClean="0">
                <a:solidFill>
                  <a:schemeClr val="tx1"/>
                </a:solidFill>
                <a:latin typeface="+mn-lt"/>
                <a:ea typeface="+mn-ea"/>
                <a:cs typeface="+mn-cs"/>
              </a:rPr>
              <a:t>-party SDKs and redesign the system DCL with accountability considered. </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24</a:t>
            </a:fld>
            <a:endParaRPr lang="en-US"/>
          </a:p>
        </p:txBody>
      </p:sp>
    </p:spTree>
    <p:extLst>
      <p:ext uri="{BB962C8B-B14F-4D97-AF65-F5344CB8AC3E}">
        <p14:creationId xmlns:p14="http://schemas.microsoft.com/office/powerpoint/2010/main" val="4291201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 Android is the most dominant smartphone OS, which should be attributed to the wide availability of mobile applications from application marketplaces such as Google Play1 .</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3</a:t>
            </a:fld>
            <a:endParaRPr lang="en-US"/>
          </a:p>
        </p:txBody>
      </p:sp>
    </p:spTree>
    <p:extLst>
      <p:ext uri="{BB962C8B-B14F-4D97-AF65-F5344CB8AC3E}">
        <p14:creationId xmlns:p14="http://schemas.microsoft.com/office/powerpoint/2010/main" val="22491880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apps that are found to use DCL in the remote fetch manner show that there is no existing solution to the enforcement of the related content policy. DCL is mainly used</a:t>
            </a:r>
          </a:p>
          <a:p>
            <a:r>
              <a:rPr lang="en-US" altLang="zh-CN" sz="1200" b="0" i="0" u="none" strike="noStrike" kern="1200" baseline="0" dirty="0" smtClean="0">
                <a:solidFill>
                  <a:schemeClr val="tx1"/>
                </a:solidFill>
                <a:latin typeface="+mn-lt"/>
                <a:ea typeface="+mn-ea"/>
                <a:cs typeface="+mn-cs"/>
              </a:rPr>
              <a:t>by third-party SDKs, indicated that the developer may not be aware that it is occurring. Given its stealthiness, DCL is also a channel to deploy malware, and we observe the real samples where the actual loading is controlled with logical conditions, such as system time. The security verification of DCL is needed from the app developer and OS vendors, given the apps vulnerable to code injection, which </a:t>
            </a:r>
            <a:r>
              <a:rPr lang="en-US" altLang="zh-CN" sz="1200" b="0" i="0" u="none" strike="noStrike" kern="1200" baseline="0" smtClean="0">
                <a:solidFill>
                  <a:schemeClr val="tx1"/>
                </a:solidFill>
                <a:latin typeface="+mn-lt"/>
                <a:ea typeface="+mn-ea"/>
                <a:cs typeface="+mn-cs"/>
              </a:rPr>
              <a:t>load binaries writable </a:t>
            </a:r>
            <a:r>
              <a:rPr lang="en-US" altLang="zh-CN" sz="1200" b="0" i="0" u="none" strike="noStrike" kern="1200" baseline="0" dirty="0" smtClean="0">
                <a:solidFill>
                  <a:schemeClr val="tx1"/>
                </a:solidFill>
                <a:latin typeface="+mn-lt"/>
                <a:ea typeface="+mn-ea"/>
                <a:cs typeface="+mn-cs"/>
              </a:rPr>
              <a:t>by other parties.</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25</a:t>
            </a:fld>
            <a:endParaRPr lang="en-US"/>
          </a:p>
        </p:txBody>
      </p:sp>
    </p:spTree>
    <p:extLst>
      <p:ext uri="{BB962C8B-B14F-4D97-AF65-F5344CB8AC3E}">
        <p14:creationId xmlns:p14="http://schemas.microsoft.com/office/powerpoint/2010/main" val="3462960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 We further investigate the malicious loading event can be reproduced with different configurations of runtime environment. The results are listed in Table VIII. 19 files of malicious</a:t>
            </a:r>
          </a:p>
          <a:p>
            <a:r>
              <a:rPr lang="en-US" altLang="zh-CN" sz="1200" b="0" i="0" u="none" strike="noStrike" kern="1200" baseline="0" dirty="0" smtClean="0">
                <a:solidFill>
                  <a:schemeClr val="tx1"/>
                </a:solidFill>
                <a:latin typeface="+mn-lt"/>
                <a:ea typeface="+mn-ea"/>
                <a:cs typeface="+mn-cs"/>
              </a:rPr>
              <a:t>code are not loaded when the system time is set before the app’s release date, which can be used to bypass the check during the app review phase. Moreover, we also observe the hide of malicious behaviors when connection or location service is not available, where those logical conditions make it more difficult to detect the malware loaded dynamically.</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28</a:t>
            </a:fld>
            <a:endParaRPr lang="en-US"/>
          </a:p>
        </p:txBody>
      </p:sp>
    </p:spTree>
    <p:extLst>
      <p:ext uri="{BB962C8B-B14F-4D97-AF65-F5344CB8AC3E}">
        <p14:creationId xmlns:p14="http://schemas.microsoft.com/office/powerpoint/2010/main" val="619508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The big</a:t>
            </a:r>
            <a:r>
              <a:rPr kumimoji="1" lang="en-US" altLang="zh-CN" baseline="0" dirty="0" smtClean="0"/>
              <a:t> market share of Android is attributed to its open nature, ease of deployment of apps at marketplace. </a:t>
            </a:r>
          </a:p>
          <a:p>
            <a:endParaRPr kumimoji="1" lang="en-US" altLang="zh-CN" baseline="0" dirty="0" smtClean="0"/>
          </a:p>
          <a:p>
            <a:r>
              <a:rPr kumimoji="1" lang="en-US" altLang="zh-CN" dirty="0" smtClean="0"/>
              <a:t>Various marketplace have different</a:t>
            </a:r>
            <a:r>
              <a:rPr kumimoji="1" lang="en-US" altLang="zh-CN" baseline="0" dirty="0" smtClean="0"/>
              <a:t> policies to perform the security checks on apps to be released. We have our experiment to bypass Google Bouncer</a:t>
            </a:r>
          </a:p>
          <a:p>
            <a:endParaRPr kumimoji="1" lang="en-US" altLang="zh-CN" baseline="0" dirty="0" smtClean="0"/>
          </a:p>
        </p:txBody>
      </p:sp>
      <p:sp>
        <p:nvSpPr>
          <p:cNvPr id="4" name="幻灯片编号占位符 3"/>
          <p:cNvSpPr>
            <a:spLocks noGrp="1"/>
          </p:cNvSpPr>
          <p:nvPr>
            <p:ph type="sldNum" sz="quarter" idx="10"/>
          </p:nvPr>
        </p:nvSpPr>
        <p:spPr/>
        <p:txBody>
          <a:bodyPr/>
          <a:lstStyle/>
          <a:p>
            <a:fld id="{07D2CE40-0E32-4B90-B83A-405D5901487B}" type="slidenum">
              <a:rPr lang="en-US" smtClean="0"/>
              <a:t>4</a:t>
            </a:fld>
            <a:endParaRPr lang="en-US"/>
          </a:p>
        </p:txBody>
      </p:sp>
    </p:spTree>
    <p:extLst>
      <p:ext uri="{BB962C8B-B14F-4D97-AF65-F5344CB8AC3E}">
        <p14:creationId xmlns:p14="http://schemas.microsoft.com/office/powerpoint/2010/main" val="2931933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 We prepared a malicious app </a:t>
            </a:r>
            <a:r>
              <a:rPr lang="en-US" altLang="zh-CN" sz="1200" b="0" i="0" u="none" strike="noStrike" kern="1200" baseline="0" dirty="0" err="1" smtClean="0">
                <a:solidFill>
                  <a:schemeClr val="tx1"/>
                </a:solidFill>
                <a:latin typeface="+mn-lt"/>
                <a:ea typeface="+mn-ea"/>
                <a:cs typeface="+mn-cs"/>
              </a:rPr>
              <a:t>AppM</a:t>
            </a:r>
            <a:r>
              <a:rPr lang="en-US" altLang="zh-CN" sz="1200" b="0" i="0" u="none" strike="noStrike" kern="1200" baseline="0" dirty="0" smtClean="0">
                <a:solidFill>
                  <a:schemeClr val="tx1"/>
                </a:solidFill>
                <a:latin typeface="+mn-lt"/>
                <a:ea typeface="+mn-ea"/>
                <a:cs typeface="+mn-cs"/>
              </a:rPr>
              <a:t> ,that is derived from known malware [22]. We submitted this app to Google Play and it was rejected by Google Bouncer. We then implemented a new app </a:t>
            </a:r>
            <a:r>
              <a:rPr lang="en-US" altLang="zh-CN" sz="1200" b="0" i="0" u="none" strike="noStrike" kern="1200" baseline="0" dirty="0" err="1" smtClean="0">
                <a:solidFill>
                  <a:schemeClr val="tx1"/>
                </a:solidFill>
                <a:latin typeface="+mn-lt"/>
                <a:ea typeface="+mn-ea"/>
                <a:cs typeface="+mn-cs"/>
              </a:rPr>
              <a:t>AppL</a:t>
            </a:r>
            <a:r>
              <a:rPr lang="en-US" altLang="zh-CN" sz="1200" b="0" i="0" u="none" strike="noStrike" kern="1200" baseline="0" dirty="0" smtClean="0">
                <a:solidFill>
                  <a:schemeClr val="tx1"/>
                </a:solidFill>
                <a:latin typeface="+mn-lt"/>
                <a:ea typeface="+mn-ea"/>
                <a:cs typeface="+mn-cs"/>
              </a:rPr>
              <a:t> , which can dynamically load </a:t>
            </a:r>
            <a:r>
              <a:rPr lang="en-US" altLang="zh-CN" sz="1200" b="0" i="0" u="none" strike="noStrike" kern="1200" baseline="0" dirty="0" err="1" smtClean="0">
                <a:solidFill>
                  <a:schemeClr val="tx1"/>
                </a:solidFill>
                <a:latin typeface="+mn-lt"/>
                <a:ea typeface="+mn-ea"/>
                <a:cs typeface="+mn-cs"/>
              </a:rPr>
              <a:t>AppM</a:t>
            </a:r>
            <a:r>
              <a:rPr lang="en-US" altLang="zh-CN" sz="1200" b="0" i="0" u="none" strike="noStrike" kern="1200" baseline="0" dirty="0" smtClean="0">
                <a:solidFill>
                  <a:schemeClr val="tx1"/>
                </a:solidFill>
                <a:latin typeface="+mn-lt"/>
                <a:ea typeface="+mn-ea"/>
                <a:cs typeface="+mn-cs"/>
              </a:rPr>
              <a:t>  from a server at runtime. The server decides whether or not to send </a:t>
            </a:r>
            <a:r>
              <a:rPr lang="en-US" altLang="zh-CN" sz="1200" b="0" i="0" u="none" strike="noStrike" kern="1200" baseline="0" dirty="0" err="1" smtClean="0">
                <a:solidFill>
                  <a:schemeClr val="tx1"/>
                </a:solidFill>
                <a:latin typeface="+mn-lt"/>
                <a:ea typeface="+mn-ea"/>
                <a:cs typeface="+mn-cs"/>
              </a:rPr>
              <a:t>AppL</a:t>
            </a:r>
            <a:r>
              <a:rPr lang="en-US" altLang="zh-CN" sz="1200" b="0" i="0" u="none" strike="noStrike" kern="1200" baseline="0" dirty="0" smtClean="0">
                <a:solidFill>
                  <a:schemeClr val="tx1"/>
                </a:solidFill>
                <a:latin typeface="+mn-lt"/>
                <a:ea typeface="+mn-ea"/>
                <a:cs typeface="+mn-cs"/>
              </a:rPr>
              <a:t>  the link to the copy of </a:t>
            </a:r>
            <a:r>
              <a:rPr lang="en-US" altLang="zh-CN" sz="1200" b="0" i="0" u="none" strike="noStrike" kern="1200" baseline="0" dirty="0" err="1" smtClean="0">
                <a:solidFill>
                  <a:schemeClr val="tx1"/>
                </a:solidFill>
                <a:latin typeface="+mn-lt"/>
                <a:ea typeface="+mn-ea"/>
                <a:cs typeface="+mn-cs"/>
              </a:rPr>
              <a:t>AppM</a:t>
            </a:r>
            <a:r>
              <a:rPr lang="en-US" altLang="zh-CN" sz="1200" b="0" i="0" u="none" strike="noStrike" kern="1200" baseline="0" dirty="0" smtClean="0">
                <a:solidFill>
                  <a:schemeClr val="tx1"/>
                </a:solidFill>
                <a:latin typeface="+mn-lt"/>
                <a:ea typeface="+mn-ea"/>
                <a:cs typeface="+mn-cs"/>
              </a:rPr>
              <a:t> . The app </a:t>
            </a:r>
            <a:r>
              <a:rPr lang="en-US" altLang="zh-CN" sz="1200" b="0" i="0" u="none" strike="noStrike" kern="1200" baseline="0" dirty="0" err="1" smtClean="0">
                <a:solidFill>
                  <a:schemeClr val="tx1"/>
                </a:solidFill>
                <a:latin typeface="+mn-lt"/>
                <a:ea typeface="+mn-ea"/>
                <a:cs typeface="+mn-cs"/>
              </a:rPr>
              <a:t>AppL</a:t>
            </a:r>
            <a:r>
              <a:rPr lang="en-US" altLang="zh-CN" sz="1200" b="0" i="0" u="none" strike="noStrike" kern="1200" baseline="0" dirty="0" smtClean="0">
                <a:solidFill>
                  <a:schemeClr val="tx1"/>
                </a:solidFill>
                <a:latin typeface="+mn-lt"/>
                <a:ea typeface="+mn-ea"/>
                <a:cs typeface="+mn-cs"/>
              </a:rPr>
              <a:t>  was approved and released on Google Play.</a:t>
            </a:r>
            <a:endParaRPr kumimoji="1" lang="zh-CN" altLang="en-US" dirty="0" smtClean="0"/>
          </a:p>
          <a:p>
            <a:endParaRPr kumimoji="1" lang="en-US" altLang="zh-CN" dirty="0" smtClean="0"/>
          </a:p>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5</a:t>
            </a:fld>
            <a:endParaRPr lang="en-US"/>
          </a:p>
        </p:txBody>
      </p:sp>
    </p:spTree>
    <p:extLst>
      <p:ext uri="{BB962C8B-B14F-4D97-AF65-F5344CB8AC3E}">
        <p14:creationId xmlns:p14="http://schemas.microsoft.com/office/powerpoint/2010/main" val="4242942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Unpredictable:</a:t>
            </a:r>
            <a:r>
              <a:rPr kumimoji="1" lang="en-US" altLang="zh-CN" baseline="0" dirty="0" smtClean="0"/>
              <a:t> from where, who loads</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6</a:t>
            </a:fld>
            <a:endParaRPr lang="en-US"/>
          </a:p>
        </p:txBody>
      </p:sp>
    </p:spTree>
    <p:extLst>
      <p:ext uri="{BB962C8B-B14F-4D97-AF65-F5344CB8AC3E}">
        <p14:creationId xmlns:p14="http://schemas.microsoft.com/office/powerpoint/2010/main" val="911333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en-US" altLang="zh-CN" dirty="0" smtClean="0"/>
          </a:p>
          <a:p>
            <a:endParaRPr kumimoji="1" lang="en-US" altLang="zh-CN" dirty="0" smtClean="0"/>
          </a:p>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8</a:t>
            </a:fld>
            <a:endParaRPr lang="en-US"/>
          </a:p>
        </p:txBody>
      </p:sp>
    </p:spTree>
    <p:extLst>
      <p:ext uri="{BB962C8B-B14F-4D97-AF65-F5344CB8AC3E}">
        <p14:creationId xmlns:p14="http://schemas.microsoft.com/office/powerpoint/2010/main" val="284701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(1) Code interception. We need to log the DCL event and intercept the code loaded. The les containing the binaries may be temporary, which are compiled as intermediate results and will be deleted after being merged with the app triggering the DCL behavior. The application's runtime and our code interception are concurrent</a:t>
            </a:r>
          </a:p>
          <a:p>
            <a:r>
              <a:rPr lang="en-US" altLang="zh-CN" sz="1200" b="0" i="0" u="none" strike="noStrike" kern="1200" baseline="0" dirty="0" smtClean="0">
                <a:solidFill>
                  <a:schemeClr val="tx1"/>
                </a:solidFill>
                <a:latin typeface="+mn-lt"/>
                <a:ea typeface="+mn-ea"/>
                <a:cs typeface="+mn-cs"/>
              </a:rPr>
              <a:t>in the OS. We thus need to instrument the low-level IO-related APIs to enforce mutual exclusion and intercept those loaded binaries. (2) Provenance/entity identification.</a:t>
            </a:r>
          </a:p>
          <a:p>
            <a:r>
              <a:rPr lang="en-US" altLang="zh-CN" sz="1200" b="0" i="0" u="none" strike="noStrike" kern="1200" baseline="0" dirty="0" smtClean="0">
                <a:solidFill>
                  <a:schemeClr val="tx1"/>
                </a:solidFill>
                <a:latin typeface="+mn-lt"/>
                <a:ea typeface="+mn-ea"/>
                <a:cs typeface="+mn-cs"/>
              </a:rPr>
              <a:t>The Android OS itself does not distinguish whether or not a le in storage is downloaded from the network, meaning that it is non-trivial to determine if a le loaded using DCL was</a:t>
            </a:r>
          </a:p>
          <a:p>
            <a:r>
              <a:rPr lang="en-US" altLang="zh-CN" sz="1200" b="0" i="0" u="none" strike="noStrike" kern="1200" baseline="0" dirty="0" smtClean="0">
                <a:solidFill>
                  <a:schemeClr val="tx1"/>
                </a:solidFill>
                <a:latin typeface="+mn-lt"/>
                <a:ea typeface="+mn-ea"/>
                <a:cs typeface="+mn-cs"/>
              </a:rPr>
              <a:t>originally sourced from the network. Detecting this case will require making use of  flow analysis. In addition, the code loading may be triggered by a third-party SDK or library.</a:t>
            </a:r>
          </a:p>
          <a:p>
            <a:r>
              <a:rPr lang="en-US" altLang="zh-CN" sz="1200" b="0" i="0" u="none" strike="noStrike" kern="1200" baseline="0" dirty="0" smtClean="0">
                <a:solidFill>
                  <a:schemeClr val="tx1"/>
                </a:solidFill>
                <a:latin typeface="+mn-lt"/>
                <a:ea typeface="+mn-ea"/>
                <a:cs typeface="+mn-cs"/>
              </a:rPr>
              <a:t>Our mechanism must also be able to </a:t>
            </a:r>
            <a:r>
              <a:rPr lang="en-US" altLang="zh-CN" sz="1200" b="0" i="0" u="none" strike="noStrike" kern="1200" baseline="0" dirty="0" err="1" smtClean="0">
                <a:solidFill>
                  <a:schemeClr val="tx1"/>
                </a:solidFill>
                <a:latin typeface="+mn-lt"/>
                <a:ea typeface="+mn-ea"/>
                <a:cs typeface="+mn-cs"/>
              </a:rPr>
              <a:t>nd</a:t>
            </a:r>
            <a:r>
              <a:rPr lang="en-US" altLang="zh-CN" sz="1200" b="0" i="0" u="none" strike="noStrike" kern="1200" baseline="0" dirty="0" smtClean="0">
                <a:solidFill>
                  <a:schemeClr val="tx1"/>
                </a:solidFill>
                <a:latin typeface="+mn-lt"/>
                <a:ea typeface="+mn-ea"/>
                <a:cs typeface="+mn-cs"/>
              </a:rPr>
              <a:t> out whether it was the developer or the third-party library provider who performed DCL. (3) Obfuscation identification. DCL is being actively used for anti-reverse engineering purposes. A proper methodology to accurately detect when an application is obfuscated in this way needs to be developed.</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9</a:t>
            </a:fld>
            <a:endParaRPr lang="en-US"/>
          </a:p>
        </p:txBody>
      </p:sp>
    </p:spTree>
    <p:extLst>
      <p:ext uri="{BB962C8B-B14F-4D97-AF65-F5344CB8AC3E}">
        <p14:creationId xmlns:p14="http://schemas.microsoft.com/office/powerpoint/2010/main" val="3669368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Use </a:t>
            </a:r>
            <a:r>
              <a:rPr kumimoji="1" lang="en-US" altLang="zh-CN" dirty="0" err="1" smtClean="0"/>
              <a:t>FlowDroid</a:t>
            </a:r>
            <a:r>
              <a:rPr kumimoji="1" lang="en-US" altLang="zh-CN" dirty="0" smtClean="0"/>
              <a:t> to identity</a:t>
            </a:r>
            <a:r>
              <a:rPr kumimoji="1" lang="en-US" altLang="zh-CN" baseline="0" dirty="0" smtClean="0"/>
              <a:t> the privacy leakage</a:t>
            </a:r>
          </a:p>
          <a:p>
            <a:r>
              <a:rPr kumimoji="1" lang="en-US" altLang="zh-CN" baseline="0" dirty="0" err="1" smtClean="0"/>
              <a:t>DroidNative</a:t>
            </a:r>
            <a:r>
              <a:rPr kumimoji="1" lang="en-US" altLang="zh-CN" baseline="0" dirty="0" smtClean="0"/>
              <a:t> to detect malware</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11</a:t>
            </a:fld>
            <a:endParaRPr lang="en-US"/>
          </a:p>
        </p:txBody>
      </p:sp>
    </p:spTree>
    <p:extLst>
      <p:ext uri="{BB962C8B-B14F-4D97-AF65-F5344CB8AC3E}">
        <p14:creationId xmlns:p14="http://schemas.microsoft.com/office/powerpoint/2010/main" val="378863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 We verify that the DCL-related APIs in Android 7.1 do not change significantly from Android 4.3.1.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err="1" smtClean="0">
                <a:solidFill>
                  <a:schemeClr val="tx1"/>
                </a:solidFill>
                <a:latin typeface="+mn-lt"/>
                <a:ea typeface="+mn-ea"/>
                <a:cs typeface="+mn-cs"/>
              </a:rPr>
              <a:t>DexClassLoader</a:t>
            </a:r>
            <a:r>
              <a:rPr lang="en-US" altLang="zh-CN" sz="1200" b="0" i="0" u="none" strike="noStrike" kern="1200" baseline="0" dirty="0" smtClean="0">
                <a:solidFill>
                  <a:schemeClr val="tx1"/>
                </a:solidFill>
                <a:latin typeface="+mn-lt"/>
                <a:ea typeface="+mn-ea"/>
                <a:cs typeface="+mn-cs"/>
              </a:rPr>
              <a:t> and </a:t>
            </a:r>
            <a:r>
              <a:rPr lang="en-US" altLang="zh-CN" sz="1200" b="0" i="0" u="none" strike="noStrike" kern="1200" baseline="0" dirty="0" err="1" smtClean="0">
                <a:solidFill>
                  <a:schemeClr val="tx1"/>
                </a:solidFill>
                <a:latin typeface="+mn-lt"/>
                <a:ea typeface="+mn-ea"/>
                <a:cs typeface="+mn-cs"/>
              </a:rPr>
              <a:t>PathClassLoader</a:t>
            </a:r>
            <a:r>
              <a:rPr lang="en-US" altLang="zh-CN" sz="1200" b="0" i="0" u="none" strike="noStrike" kern="1200" baseline="0" dirty="0" smtClean="0">
                <a:solidFill>
                  <a:schemeClr val="tx1"/>
                </a:solidFill>
                <a:latin typeface="+mn-lt"/>
                <a:ea typeface="+mn-ea"/>
                <a:cs typeface="+mn-cs"/>
              </a:rPr>
              <a:t> remain the same and ART uses DEX to load.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Our system modification thus works well on newer versions of Android.</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The class Runtime  only adds an API (load0) to load native code. We only need to add hooking to one API to adapt to the latest version of Android. </a:t>
            </a:r>
            <a:endParaRPr kumimoji="1"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12</a:t>
            </a:fld>
            <a:endParaRPr lang="en-US"/>
          </a:p>
        </p:txBody>
      </p:sp>
    </p:spTree>
    <p:extLst>
      <p:ext uri="{BB962C8B-B14F-4D97-AF65-F5344CB8AC3E}">
        <p14:creationId xmlns:p14="http://schemas.microsoft.com/office/powerpoint/2010/main" val="4083181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D41EBD-418B-436B-86A5-BDFB7FD1A62D}"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pic>
        <p:nvPicPr>
          <p:cNvPr id="7" name="Picture 6"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152400"/>
            <a:ext cx="114300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C56DC-613E-4DD6-8788-89D4A20CAFF7}"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444EB-5AD3-47AB-917B-91661F929DA3}"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87642-B0AD-4512-949A-D44216E3DBF0}"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AE2D2-452F-4C28-9B8A-F5D8A111728A}"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2C98F-F221-4CD3-A738-F75A07B34FE8}" type="datetime1">
              <a:rPr lang="en-US" smtClean="0"/>
              <a:t>6/28/17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FE9D30-712B-4BF9-B156-8A4D01A3444F}" type="datetime1">
              <a:rPr lang="en-US" smtClean="0"/>
              <a:t>6/28/17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2B4EB4-9C9E-4B8B-A84F-5698E36657A1}" type="datetime1">
              <a:rPr lang="en-US" smtClean="0"/>
              <a:t>6/28/17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4C676-E7A3-4AD2-B677-6CFDBAC3EE7B}" type="datetime1">
              <a:rPr lang="en-US" smtClean="0"/>
              <a:t>6/28/17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0DB8D-2662-4937-9CC3-B49070F8B535}" type="datetime1">
              <a:rPr lang="en-US" smtClean="0"/>
              <a:t>6/28/17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98D09-FD5C-452D-BB66-33F05E894CD9}" type="datetime1">
              <a:rPr lang="en-US" smtClean="0"/>
              <a:t>6/28/17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D1877-DAD5-42DA-A3F5-5D3BF79622A9}" type="datetime1">
              <a:rPr lang="en-US" smtClean="0"/>
              <a:t>6/28/17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3E5EF-7AA6-40DD-AA96-319B0649D502}" type="slidenum">
              <a:rPr lang="en-US" smtClean="0"/>
              <a:pPr/>
              <a:t>‹#›</a:t>
            </a:fld>
            <a:endParaRPr lang="en-US"/>
          </a:p>
        </p:txBody>
      </p:sp>
      <p:pic>
        <p:nvPicPr>
          <p:cNvPr id="7" name="Picture 6" descr="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53401" y="152400"/>
            <a:ext cx="838200" cy="990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1981200"/>
            <a:ext cx="7848600" cy="1752600"/>
          </a:xfrm>
        </p:spPr>
        <p:txBody>
          <a:bodyPr>
            <a:noAutofit/>
          </a:bodyPr>
          <a:lstStyle/>
          <a:p>
            <a:r>
              <a:rPr kumimoji="1" lang="en-US" altLang="zh-CN" sz="4000" dirty="0" smtClean="0"/>
              <a:t>DyDroid</a:t>
            </a:r>
            <a:r>
              <a:rPr kumimoji="1" lang="en-US" altLang="zh-CN" sz="4000" dirty="0"/>
              <a:t>: Measuring Dynamic Code Loading and Its Security Implications in Android Applications</a:t>
            </a:r>
            <a:endParaRPr kumimoji="1" lang="zh-CN" altLang="en-US" sz="4000" dirty="0"/>
          </a:p>
        </p:txBody>
      </p:sp>
      <p:sp>
        <p:nvSpPr>
          <p:cNvPr id="6" name="Subtitle 5"/>
          <p:cNvSpPr>
            <a:spLocks noGrp="1"/>
          </p:cNvSpPr>
          <p:nvPr>
            <p:ph type="subTitle" idx="1"/>
          </p:nvPr>
        </p:nvSpPr>
        <p:spPr>
          <a:xfrm>
            <a:off x="685800" y="3962400"/>
            <a:ext cx="7772400" cy="1143000"/>
          </a:xfrm>
        </p:spPr>
        <p:txBody>
          <a:bodyPr>
            <a:normAutofit/>
          </a:bodyPr>
          <a:lstStyle/>
          <a:p>
            <a:r>
              <a:rPr lang="en-US" b="1" dirty="0" smtClean="0">
                <a:solidFill>
                  <a:schemeClr val="tx1">
                    <a:lumMod val="95000"/>
                    <a:lumOff val="5000"/>
                  </a:schemeClr>
                </a:solidFill>
              </a:rPr>
              <a:t>Zhengyang Qu, </a:t>
            </a:r>
            <a:r>
              <a:rPr lang="en-US" dirty="0" err="1" smtClean="0">
                <a:solidFill>
                  <a:schemeClr val="tx1">
                    <a:lumMod val="95000"/>
                    <a:lumOff val="5000"/>
                  </a:schemeClr>
                </a:solidFill>
              </a:rPr>
              <a:t>Shahid</a:t>
            </a:r>
            <a:r>
              <a:rPr lang="en-US" dirty="0" smtClean="0">
                <a:solidFill>
                  <a:schemeClr val="tx1">
                    <a:lumMod val="95000"/>
                    <a:lumOff val="5000"/>
                  </a:schemeClr>
                </a:solidFill>
              </a:rPr>
              <a:t> </a:t>
            </a:r>
            <a:r>
              <a:rPr lang="en-US" dirty="0" err="1" smtClean="0">
                <a:solidFill>
                  <a:schemeClr val="tx1">
                    <a:lumMod val="95000"/>
                    <a:lumOff val="5000"/>
                  </a:schemeClr>
                </a:solidFill>
              </a:rPr>
              <a:t>Alam</a:t>
            </a:r>
            <a:r>
              <a:rPr lang="en-US" dirty="0" smtClean="0">
                <a:solidFill>
                  <a:schemeClr val="tx1">
                    <a:lumMod val="95000"/>
                    <a:lumOff val="5000"/>
                  </a:schemeClr>
                </a:solidFill>
              </a:rPr>
              <a:t>*, Yan Chen, Xiaoyong Zhou**, </a:t>
            </a:r>
            <a:r>
              <a:rPr lang="en-US" dirty="0" err="1" smtClean="0">
                <a:solidFill>
                  <a:schemeClr val="tx1">
                    <a:lumMod val="95000"/>
                    <a:lumOff val="5000"/>
                  </a:schemeClr>
                </a:solidFill>
              </a:rPr>
              <a:t>Wangjun</a:t>
            </a:r>
            <a:r>
              <a:rPr lang="en-US" dirty="0" smtClean="0">
                <a:solidFill>
                  <a:schemeClr val="tx1">
                    <a:lumMod val="95000"/>
                    <a:lumOff val="5000"/>
                  </a:schemeClr>
                </a:solidFill>
              </a:rPr>
              <a:t> Hong, Ryan Riley*</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solidFill>
                  <a:srgbClr val="000000"/>
                </a:solidFill>
              </a:rPr>
              <a:pPr>
                <a:defRPr/>
              </a:pPr>
              <a:t>1</a:t>
            </a:fld>
            <a:endParaRPr lang="en-US" altLang="zh-CN" dirty="0">
              <a:solidFill>
                <a:srgbClr val="000000"/>
              </a:solidFill>
            </a:endParaRPr>
          </a:p>
        </p:txBody>
      </p:sp>
      <p:sp>
        <p:nvSpPr>
          <p:cNvPr id="2" name="文本框 1"/>
          <p:cNvSpPr txBox="1"/>
          <p:nvPr/>
        </p:nvSpPr>
        <p:spPr>
          <a:xfrm>
            <a:off x="1219200" y="5105400"/>
            <a:ext cx="6858000" cy="1569660"/>
          </a:xfrm>
          <a:prstGeom prst="rect">
            <a:avLst/>
          </a:prstGeom>
          <a:noFill/>
        </p:spPr>
        <p:txBody>
          <a:bodyPr wrap="square" rtlCol="0">
            <a:spAutoFit/>
          </a:bodyPr>
          <a:lstStyle/>
          <a:p>
            <a:pPr algn="ctr"/>
            <a:r>
              <a:rPr kumimoji="1" lang="en-US" altLang="zh-CN" sz="2400" dirty="0" smtClean="0"/>
              <a:t>Northwestern University</a:t>
            </a:r>
          </a:p>
          <a:p>
            <a:pPr algn="ctr"/>
            <a:r>
              <a:rPr kumimoji="1" lang="en-US" altLang="zh-CN" sz="2400" dirty="0" smtClean="0"/>
              <a:t>Qatar University*</a:t>
            </a:r>
          </a:p>
          <a:p>
            <a:pPr algn="ctr"/>
            <a:r>
              <a:rPr kumimoji="1" lang="en-US" altLang="zh-CN" sz="2400" dirty="0" smtClean="0"/>
              <a:t>Samsung Research America**</a:t>
            </a:r>
          </a:p>
          <a:p>
            <a:pPr algn="ctr"/>
            <a:endParaRPr kumimoji="1" lang="en-US" altLang="zh-CN" sz="2400" dirty="0" smtClean="0"/>
          </a:p>
        </p:txBody>
      </p:sp>
    </p:spTree>
    <p:extLst>
      <p:ext uri="{BB962C8B-B14F-4D97-AF65-F5344CB8AC3E}">
        <p14:creationId xmlns:p14="http://schemas.microsoft.com/office/powerpoint/2010/main" val="465246274"/>
      </p:ext>
    </p:extLst>
  </p:cSld>
  <p:clrMapOvr>
    <a:masterClrMapping/>
  </p:clrMapOvr>
  <mc:AlternateContent xmlns:mc="http://schemas.openxmlformats.org/markup-compatibility/2006" xmlns:p14="http://schemas.microsoft.com/office/powerpoint/2010/main">
    <mc:Choice Requires="p14">
      <p:transition spd="slow" p14:dur="2000" advTm="976"/>
    </mc:Choice>
    <mc:Fallback xmlns="">
      <p:transition xmlns:p14="http://schemas.microsoft.com/office/powerpoint/2010/main" spd="slow" advTm="976"/>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solidFill>
                  <a:schemeClr val="tx1">
                    <a:lumMod val="65000"/>
                    <a:lumOff val="35000"/>
                  </a:schemeClr>
                </a:solidFill>
              </a:rPr>
              <a:t>Introduction</a:t>
            </a:r>
          </a:p>
          <a:p>
            <a:r>
              <a:rPr kumimoji="1" lang="en-US" altLang="zh-CN" dirty="0" smtClean="0">
                <a:solidFill>
                  <a:schemeClr val="tx1">
                    <a:lumMod val="65000"/>
                    <a:lumOff val="35000"/>
                  </a:schemeClr>
                </a:solidFill>
              </a:rPr>
              <a:t>Problem Statement</a:t>
            </a:r>
          </a:p>
          <a:p>
            <a:r>
              <a:rPr kumimoji="1" lang="en-US" altLang="zh-CN" dirty="0" smtClean="0">
                <a:solidFill>
                  <a:schemeClr val="tx1">
                    <a:lumMod val="95000"/>
                    <a:lumOff val="5000"/>
                  </a:schemeClr>
                </a:solidFill>
              </a:rPr>
              <a:t>System Design</a:t>
            </a:r>
          </a:p>
          <a:p>
            <a:r>
              <a:rPr kumimoji="1" lang="en-US" altLang="zh-CN" dirty="0">
                <a:solidFill>
                  <a:schemeClr val="tx1">
                    <a:lumMod val="65000"/>
                    <a:lumOff val="35000"/>
                  </a:schemeClr>
                </a:solidFill>
              </a:rPr>
              <a:t>Measurement </a:t>
            </a:r>
            <a:r>
              <a:rPr kumimoji="1" lang="en-US" altLang="zh-CN" dirty="0" smtClean="0">
                <a:solidFill>
                  <a:schemeClr val="tx1">
                    <a:lumMod val="65000"/>
                    <a:lumOff val="35000"/>
                  </a:schemeClr>
                </a:solidFill>
              </a:rPr>
              <a:t>Results</a:t>
            </a:r>
          </a:p>
          <a:p>
            <a:r>
              <a:rPr kumimoji="1" lang="en-US" altLang="zh-CN" dirty="0" smtClean="0">
                <a:solidFill>
                  <a:schemeClr val="tx1">
                    <a:lumMod val="65000"/>
                    <a:lumOff val="35000"/>
                  </a:schemeClr>
                </a:solidFill>
              </a:rPr>
              <a:t>Conclusion </a:t>
            </a:r>
          </a:p>
        </p:txBody>
      </p:sp>
      <p:sp>
        <p:nvSpPr>
          <p:cNvPr id="4" name="幻灯片编号占位符 3"/>
          <p:cNvSpPr>
            <a:spLocks noGrp="1"/>
          </p:cNvSpPr>
          <p:nvPr>
            <p:ph type="sldNum" sz="quarter" idx="12"/>
          </p:nvPr>
        </p:nvSpPr>
        <p:spPr/>
        <p:txBody>
          <a:bodyPr/>
          <a:lstStyle/>
          <a:p>
            <a:fld id="{B4E3E5EF-7AA6-40DD-AA96-319B0649D502}" type="slidenum">
              <a:rPr lang="en-US" smtClean="0"/>
              <a:pPr/>
              <a:t>10</a:t>
            </a:fld>
            <a:endParaRPr lang="en-US"/>
          </a:p>
        </p:txBody>
      </p:sp>
    </p:spTree>
    <p:extLst>
      <p:ext uri="{BB962C8B-B14F-4D97-AF65-F5344CB8AC3E}">
        <p14:creationId xmlns:p14="http://schemas.microsoft.com/office/powerpoint/2010/main" val="15601372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Architecture</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11</a:t>
            </a:fld>
            <a:endParaRPr lang="en-US"/>
          </a:p>
        </p:txBody>
      </p:sp>
      <p:pic>
        <p:nvPicPr>
          <p:cNvPr id="6" name="内容占位符 5" descr="sysdesign.eps"/>
          <p:cNvPicPr>
            <a:picLocks noGrp="1" noChangeAspect="1"/>
          </p:cNvPicPr>
          <p:nvPr>
            <p:ph idx="1"/>
          </p:nvPr>
        </p:nvPicPr>
        <p:blipFill>
          <a:blip r:embed="rId3">
            <a:extLst>
              <a:ext uri="{28A0092B-C50C-407E-A947-70E740481C1C}">
                <a14:useLocalDpi xmlns:a14="http://schemas.microsoft.com/office/drawing/2010/main" val="0"/>
              </a:ext>
            </a:extLst>
          </a:blip>
          <a:srcRect t="-65345" b="-65345"/>
          <a:stretch>
            <a:fillRect/>
          </a:stretch>
        </p:blipFill>
        <p:spPr/>
      </p:pic>
    </p:spTree>
    <p:extLst>
      <p:ext uri="{BB962C8B-B14F-4D97-AF65-F5344CB8AC3E}">
        <p14:creationId xmlns:p14="http://schemas.microsoft.com/office/powerpoint/2010/main" val="25894610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DCL recognition/interception</a:t>
            </a:r>
            <a:endParaRPr kumimoji="1" lang="zh-CN" altLang="en-US" dirty="0"/>
          </a:p>
        </p:txBody>
      </p:sp>
      <p:sp>
        <p:nvSpPr>
          <p:cNvPr id="3" name="内容占位符 2"/>
          <p:cNvSpPr>
            <a:spLocks noGrp="1"/>
          </p:cNvSpPr>
          <p:nvPr>
            <p:ph idx="1"/>
          </p:nvPr>
        </p:nvSpPr>
        <p:spPr/>
        <p:txBody>
          <a:bodyPr>
            <a:normAutofit fontScale="85000" lnSpcReduction="20000"/>
          </a:bodyPr>
          <a:lstStyle/>
          <a:p>
            <a:r>
              <a:rPr kumimoji="1" lang="en-US" altLang="zh-CN" dirty="0" smtClean="0"/>
              <a:t>Static analysis</a:t>
            </a:r>
          </a:p>
          <a:p>
            <a:pPr lvl="1"/>
            <a:r>
              <a:rPr kumimoji="1" lang="en-US" altLang="zh-CN" dirty="0" smtClean="0"/>
              <a:t>Check invocation of </a:t>
            </a:r>
            <a:r>
              <a:rPr kumimoji="1" lang="en-US" altLang="zh-CN" i="1" dirty="0" err="1" smtClean="0"/>
              <a:t>ClassLoader</a:t>
            </a:r>
            <a:r>
              <a:rPr kumimoji="1" lang="en-US" altLang="zh-CN" dirty="0" smtClean="0"/>
              <a:t> and </a:t>
            </a:r>
            <a:r>
              <a:rPr kumimoji="1" lang="en-US" altLang="zh-CN" i="1" dirty="0" smtClean="0"/>
              <a:t>JNI</a:t>
            </a:r>
            <a:endParaRPr kumimoji="1" lang="en-US" altLang="zh-CN" i="1" dirty="0"/>
          </a:p>
          <a:p>
            <a:r>
              <a:rPr kumimoji="1" lang="en-US" altLang="zh-CN" dirty="0" smtClean="0"/>
              <a:t>Dynamic analysis</a:t>
            </a:r>
          </a:p>
          <a:p>
            <a:pPr lvl="1"/>
            <a:r>
              <a:rPr kumimoji="1" lang="en-US" altLang="zh-CN" dirty="0" smtClean="0"/>
              <a:t>Driven by Monkey (other fuzzing tool e.g., </a:t>
            </a:r>
            <a:r>
              <a:rPr kumimoji="1" lang="en-US" altLang="zh-CN" dirty="0" err="1" smtClean="0"/>
              <a:t>AppsPlayground</a:t>
            </a:r>
            <a:r>
              <a:rPr kumimoji="1" lang="en-US" altLang="zh-CN" dirty="0" smtClean="0"/>
              <a:t> Rastogi et al.)</a:t>
            </a:r>
          </a:p>
          <a:p>
            <a:pPr lvl="1"/>
            <a:r>
              <a:rPr kumimoji="1" lang="en-US" altLang="zh-CN" dirty="0" smtClean="0"/>
              <a:t>Instrument Android 4.3 APIs: </a:t>
            </a:r>
            <a:r>
              <a:rPr kumimoji="1" lang="en-US" altLang="zh-CN" i="1" dirty="0" smtClean="0"/>
              <a:t>DexClassLoader</a:t>
            </a:r>
            <a:r>
              <a:rPr kumimoji="1" lang="en-US" altLang="zh-CN" dirty="0" smtClean="0"/>
              <a:t>, </a:t>
            </a:r>
            <a:r>
              <a:rPr kumimoji="1" lang="en-US" altLang="zh-CN" i="1" dirty="0" smtClean="0"/>
              <a:t>PathClassLoader, load, </a:t>
            </a:r>
            <a:r>
              <a:rPr kumimoji="1" lang="en-US" altLang="zh-CN" i="1" dirty="0" err="1" smtClean="0"/>
              <a:t>loadLibrary</a:t>
            </a:r>
            <a:r>
              <a:rPr kumimoji="1" lang="en-US" altLang="zh-CN" dirty="0" smtClean="0"/>
              <a:t> </a:t>
            </a:r>
            <a:r>
              <a:rPr kumimoji="1" lang="en-US" altLang="zh-CN" dirty="0" smtClean="0">
                <a:sym typeface="Wingdings"/>
              </a:rPr>
              <a:t> Complete mediation</a:t>
            </a:r>
          </a:p>
          <a:p>
            <a:pPr lvl="2"/>
            <a:r>
              <a:rPr kumimoji="1" lang="en-US" altLang="zh-CN" dirty="0" smtClean="0">
                <a:sym typeface="Wingdings"/>
              </a:rPr>
              <a:t>Not change till Android 7.1</a:t>
            </a:r>
          </a:p>
          <a:p>
            <a:pPr lvl="1"/>
            <a:r>
              <a:rPr kumimoji="1" lang="en-US" altLang="zh-CN" dirty="0" smtClean="0"/>
              <a:t>Path to loaded file, directory of ODEX code, JAVA stack trace element</a:t>
            </a:r>
          </a:p>
          <a:p>
            <a:pPr marL="457200" lvl="1" indent="0">
              <a:buNone/>
            </a:pPr>
            <a:r>
              <a:rPr kumimoji="1" lang="en-US" altLang="zh-CN" dirty="0">
                <a:solidFill>
                  <a:schemeClr val="bg1"/>
                </a:solidFill>
              </a:rPr>
              <a:t>Dump loaded code while blocking low level I/O </a:t>
            </a:r>
            <a:r>
              <a:rPr kumimoji="1" lang="en-US" altLang="zh-CN" dirty="0" smtClean="0">
                <a:solidFill>
                  <a:schemeClr val="bg1"/>
                </a:solidFill>
              </a:rPr>
              <a:t>operation</a:t>
            </a:r>
          </a:p>
          <a:p>
            <a:pPr marL="457200" lvl="1" indent="0">
              <a:buNone/>
            </a:pPr>
            <a:r>
              <a:rPr kumimoji="1" lang="en-US" altLang="zh-CN" dirty="0" smtClean="0">
                <a:solidFill>
                  <a:schemeClr val="bg1"/>
                </a:solidFill>
              </a:rPr>
              <a:t>Files downloaded from URL</a:t>
            </a:r>
          </a:p>
        </p:txBody>
      </p:sp>
      <p:sp>
        <p:nvSpPr>
          <p:cNvPr id="4" name="幻灯片编号占位符 3"/>
          <p:cNvSpPr>
            <a:spLocks noGrp="1"/>
          </p:cNvSpPr>
          <p:nvPr>
            <p:ph type="sldNum" sz="quarter" idx="12"/>
          </p:nvPr>
        </p:nvSpPr>
        <p:spPr/>
        <p:txBody>
          <a:bodyPr/>
          <a:lstStyle/>
          <a:p>
            <a:fld id="{B4E3E5EF-7AA6-40DD-AA96-319B0649D502}" type="slidenum">
              <a:rPr lang="en-US" smtClean="0"/>
              <a:pPr/>
              <a:t>12</a:t>
            </a:fld>
            <a:endParaRPr lang="en-US"/>
          </a:p>
        </p:txBody>
      </p:sp>
    </p:spTree>
    <p:extLst>
      <p:ext uri="{BB962C8B-B14F-4D97-AF65-F5344CB8AC3E}">
        <p14:creationId xmlns:p14="http://schemas.microsoft.com/office/powerpoint/2010/main" val="2916100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Stack Trace</a:t>
            </a:r>
            <a:endParaRPr kumimoji="1" lang="zh-CN" altLang="en-US" dirty="0"/>
          </a:p>
        </p:txBody>
      </p:sp>
      <p:pic>
        <p:nvPicPr>
          <p:cNvPr id="5" name="内容占位符 4" descr="javaste.eps"/>
          <p:cNvPicPr>
            <a:picLocks noGrp="1" noChangeAspect="1"/>
          </p:cNvPicPr>
          <p:nvPr>
            <p:ph idx="1"/>
          </p:nvPr>
        </p:nvPicPr>
        <p:blipFill>
          <a:blip r:embed="rId2">
            <a:extLst>
              <a:ext uri="{28A0092B-C50C-407E-A947-70E740481C1C}">
                <a14:useLocalDpi xmlns:a14="http://schemas.microsoft.com/office/drawing/2010/main" val="0"/>
              </a:ext>
            </a:extLst>
          </a:blip>
          <a:srcRect l="-40434" r="-40434"/>
          <a:stretch>
            <a:fillRect/>
          </a:stretch>
        </p:blipFill>
        <p:spPr/>
      </p:pic>
      <p:sp>
        <p:nvSpPr>
          <p:cNvPr id="4" name="幻灯片编号占位符 3"/>
          <p:cNvSpPr>
            <a:spLocks noGrp="1"/>
          </p:cNvSpPr>
          <p:nvPr>
            <p:ph type="sldNum" sz="quarter" idx="12"/>
          </p:nvPr>
        </p:nvSpPr>
        <p:spPr/>
        <p:txBody>
          <a:bodyPr/>
          <a:lstStyle/>
          <a:p>
            <a:fld id="{B4E3E5EF-7AA6-40DD-AA96-319B0649D502}" type="slidenum">
              <a:rPr lang="en-US" smtClean="0"/>
              <a:pPr/>
              <a:t>13</a:t>
            </a:fld>
            <a:endParaRPr lang="en-US"/>
          </a:p>
        </p:txBody>
      </p:sp>
    </p:spTree>
    <p:extLst>
      <p:ext uri="{BB962C8B-B14F-4D97-AF65-F5344CB8AC3E}">
        <p14:creationId xmlns:p14="http://schemas.microsoft.com/office/powerpoint/2010/main" val="29068744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DCL recognition/interception</a:t>
            </a:r>
            <a:endParaRPr kumimoji="1" lang="zh-CN" altLang="en-US" dirty="0"/>
          </a:p>
        </p:txBody>
      </p:sp>
      <p:sp>
        <p:nvSpPr>
          <p:cNvPr id="3" name="内容占位符 2"/>
          <p:cNvSpPr>
            <a:spLocks noGrp="1"/>
          </p:cNvSpPr>
          <p:nvPr>
            <p:ph idx="1"/>
          </p:nvPr>
        </p:nvSpPr>
        <p:spPr/>
        <p:txBody>
          <a:bodyPr>
            <a:normAutofit fontScale="85000" lnSpcReduction="10000"/>
          </a:bodyPr>
          <a:lstStyle/>
          <a:p>
            <a:r>
              <a:rPr kumimoji="1" lang="en-US" altLang="zh-CN" dirty="0" smtClean="0"/>
              <a:t>Static analysis</a:t>
            </a:r>
          </a:p>
          <a:p>
            <a:pPr lvl="1"/>
            <a:r>
              <a:rPr kumimoji="1" lang="en-US" altLang="zh-CN" dirty="0" smtClean="0"/>
              <a:t>Check invocation of </a:t>
            </a:r>
            <a:r>
              <a:rPr kumimoji="1" lang="en-US" altLang="zh-CN" i="1" dirty="0" err="1" smtClean="0"/>
              <a:t>ClassLoader</a:t>
            </a:r>
            <a:r>
              <a:rPr kumimoji="1" lang="en-US" altLang="zh-CN" dirty="0" smtClean="0"/>
              <a:t> and </a:t>
            </a:r>
            <a:r>
              <a:rPr kumimoji="1" lang="en-US" altLang="zh-CN" i="1" dirty="0" smtClean="0"/>
              <a:t>JNI</a:t>
            </a:r>
            <a:endParaRPr kumimoji="1" lang="en-US" altLang="zh-CN" i="1" dirty="0"/>
          </a:p>
          <a:p>
            <a:r>
              <a:rPr kumimoji="1" lang="en-US" altLang="zh-CN" dirty="0" smtClean="0"/>
              <a:t>Dynamic analysis</a:t>
            </a:r>
          </a:p>
          <a:p>
            <a:pPr lvl="1"/>
            <a:r>
              <a:rPr kumimoji="1" lang="en-US" altLang="zh-CN" dirty="0" smtClean="0"/>
              <a:t>Driven by Monkey</a:t>
            </a:r>
          </a:p>
          <a:p>
            <a:pPr lvl="1"/>
            <a:r>
              <a:rPr kumimoji="1" lang="en-US" altLang="zh-CN" dirty="0" smtClean="0"/>
              <a:t>Instrument Android 4.3 APIs: </a:t>
            </a:r>
            <a:r>
              <a:rPr kumimoji="1" lang="en-US" altLang="zh-CN" i="1" dirty="0" smtClean="0"/>
              <a:t>DexClassLoader</a:t>
            </a:r>
            <a:r>
              <a:rPr kumimoji="1" lang="en-US" altLang="zh-CN" dirty="0" smtClean="0"/>
              <a:t>, </a:t>
            </a:r>
            <a:r>
              <a:rPr kumimoji="1" lang="en-US" altLang="zh-CN" i="1" dirty="0" smtClean="0"/>
              <a:t>PathClassLoader, load, </a:t>
            </a:r>
            <a:r>
              <a:rPr kumimoji="1" lang="en-US" altLang="zh-CN" i="1" dirty="0" err="1" smtClean="0"/>
              <a:t>loadLibrary</a:t>
            </a:r>
            <a:r>
              <a:rPr kumimoji="1" lang="en-US" altLang="zh-CN" dirty="0" smtClean="0"/>
              <a:t> </a:t>
            </a:r>
            <a:r>
              <a:rPr kumimoji="1" lang="en-US" altLang="zh-CN" dirty="0" smtClean="0">
                <a:sym typeface="Wingdings"/>
              </a:rPr>
              <a:t> Complete mediation</a:t>
            </a:r>
          </a:p>
          <a:p>
            <a:pPr lvl="1"/>
            <a:r>
              <a:rPr kumimoji="1" lang="en-US" altLang="zh-CN" dirty="0" smtClean="0"/>
              <a:t>Path to loaded file, directory of ODEX code, JAVA stack trace element</a:t>
            </a:r>
          </a:p>
          <a:p>
            <a:pPr lvl="1"/>
            <a:r>
              <a:rPr kumimoji="1" lang="en-US" altLang="zh-CN" dirty="0"/>
              <a:t>Dump loaded code while blocking low level I/O </a:t>
            </a:r>
            <a:r>
              <a:rPr kumimoji="1" lang="en-US" altLang="zh-CN" dirty="0" smtClean="0"/>
              <a:t>operation</a:t>
            </a:r>
          </a:p>
          <a:p>
            <a:pPr lvl="1"/>
            <a:r>
              <a:rPr kumimoji="1" lang="en-US" altLang="zh-CN" dirty="0" smtClean="0"/>
              <a:t>Files downloaded from URL</a:t>
            </a:r>
          </a:p>
        </p:txBody>
      </p:sp>
      <p:sp>
        <p:nvSpPr>
          <p:cNvPr id="4" name="幻灯片编号占位符 3"/>
          <p:cNvSpPr>
            <a:spLocks noGrp="1"/>
          </p:cNvSpPr>
          <p:nvPr>
            <p:ph type="sldNum" sz="quarter" idx="12"/>
          </p:nvPr>
        </p:nvSpPr>
        <p:spPr/>
        <p:txBody>
          <a:bodyPr/>
          <a:lstStyle/>
          <a:p>
            <a:fld id="{B4E3E5EF-7AA6-40DD-AA96-319B0649D502}" type="slidenum">
              <a:rPr lang="en-US" smtClean="0"/>
              <a:pPr/>
              <a:t>14</a:t>
            </a:fld>
            <a:endParaRPr lang="en-US"/>
          </a:p>
        </p:txBody>
      </p:sp>
    </p:spTree>
    <p:extLst>
      <p:ext uri="{BB962C8B-B14F-4D97-AF65-F5344CB8AC3E}">
        <p14:creationId xmlns:p14="http://schemas.microsoft.com/office/powerpoint/2010/main" val="25161839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dirty="0" smtClean="0"/>
              <a:t>Download Tracker</a:t>
            </a:r>
            <a:endParaRPr kumimoji="1" lang="zh-CN" altLang="en-US" dirty="0"/>
          </a:p>
        </p:txBody>
      </p:sp>
      <p:pic>
        <p:nvPicPr>
          <p:cNvPr id="5" name="内容占位符 4" descr="download_tracker.png"/>
          <p:cNvPicPr>
            <a:picLocks noGrp="1" noChangeAspect="1"/>
          </p:cNvPicPr>
          <p:nvPr>
            <p:ph idx="1"/>
          </p:nvPr>
        </p:nvPicPr>
        <p:blipFill>
          <a:blip r:embed="rId2">
            <a:extLst>
              <a:ext uri="{28A0092B-C50C-407E-A947-70E740481C1C}">
                <a14:useLocalDpi xmlns:a14="http://schemas.microsoft.com/office/drawing/2010/main" val="0"/>
              </a:ext>
            </a:extLst>
          </a:blip>
          <a:srcRect l="-38630" r="-38630"/>
          <a:stretch>
            <a:fillRect/>
          </a:stretch>
        </p:blipFill>
        <p:spPr/>
      </p:pic>
      <p:sp>
        <p:nvSpPr>
          <p:cNvPr id="4" name="幻灯片编号占位符 3"/>
          <p:cNvSpPr>
            <a:spLocks noGrp="1"/>
          </p:cNvSpPr>
          <p:nvPr>
            <p:ph type="sldNum" sz="quarter" idx="12"/>
          </p:nvPr>
        </p:nvSpPr>
        <p:spPr/>
        <p:txBody>
          <a:bodyPr/>
          <a:lstStyle/>
          <a:p>
            <a:fld id="{B4E3E5EF-7AA6-40DD-AA96-319B0649D502}" type="slidenum">
              <a:rPr lang="en-US" smtClean="0"/>
              <a:pPr/>
              <a:t>15</a:t>
            </a:fld>
            <a:endParaRPr lang="en-US"/>
          </a:p>
        </p:txBody>
      </p:sp>
    </p:spTree>
    <p:extLst>
      <p:ext uri="{BB962C8B-B14F-4D97-AF65-F5344CB8AC3E}">
        <p14:creationId xmlns:p14="http://schemas.microsoft.com/office/powerpoint/2010/main" val="20830918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Obfuscation Analysis</a:t>
            </a:r>
            <a:endParaRPr kumimoji="1" lang="zh-CN" altLang="en-US" dirty="0"/>
          </a:p>
        </p:txBody>
      </p:sp>
      <p:sp>
        <p:nvSpPr>
          <p:cNvPr id="3" name="内容占位符 2"/>
          <p:cNvSpPr>
            <a:spLocks noGrp="1"/>
          </p:cNvSpPr>
          <p:nvPr>
            <p:ph idx="1"/>
          </p:nvPr>
        </p:nvSpPr>
        <p:spPr/>
        <p:txBody>
          <a:bodyPr>
            <a:normAutofit fontScale="92500" lnSpcReduction="20000"/>
          </a:bodyPr>
          <a:lstStyle/>
          <a:p>
            <a:r>
              <a:rPr kumimoji="1" lang="en-US" altLang="zh-CN" dirty="0" smtClean="0"/>
              <a:t>DEX encryption </a:t>
            </a:r>
          </a:p>
          <a:p>
            <a:pPr lvl="1"/>
            <a:r>
              <a:rPr kumimoji="1" lang="en-US" altLang="zh-CN" dirty="0"/>
              <a:t>D</a:t>
            </a:r>
            <a:r>
              <a:rPr kumimoji="1" lang="en-US" altLang="zh-CN" dirty="0" smtClean="0"/>
              <a:t>eclare an </a:t>
            </a:r>
            <a:r>
              <a:rPr kumimoji="1" lang="en-US" altLang="zh-CN" i="1" dirty="0" smtClean="0"/>
              <a:t>Application </a:t>
            </a:r>
            <a:r>
              <a:rPr kumimoji="1" lang="en-US" altLang="zh-CN" dirty="0" smtClean="0"/>
              <a:t>class, starts before all other components</a:t>
            </a:r>
          </a:p>
          <a:p>
            <a:pPr lvl="1"/>
            <a:r>
              <a:rPr kumimoji="1" lang="en-US" altLang="zh-CN" dirty="0" smtClean="0"/>
              <a:t>Invoke native code to decrypt DEX code and reconstruct lifecycle of Android components</a:t>
            </a:r>
          </a:p>
          <a:p>
            <a:r>
              <a:rPr kumimoji="1" lang="en-US" altLang="zh-CN" dirty="0" smtClean="0"/>
              <a:t>Lexical obfuscation</a:t>
            </a:r>
          </a:p>
          <a:p>
            <a:pPr lvl="1"/>
            <a:r>
              <a:rPr kumimoji="1" lang="en-US" altLang="zh-CN" dirty="0" smtClean="0"/>
              <a:t>Check identifiers against a language database constructed from </a:t>
            </a:r>
            <a:r>
              <a:rPr kumimoji="1" lang="en-US" altLang="zh-CN" dirty="0" err="1" smtClean="0"/>
              <a:t>DBpedia</a:t>
            </a:r>
            <a:endParaRPr kumimoji="1" lang="en-US" altLang="zh-CN" dirty="0" smtClean="0"/>
          </a:p>
          <a:p>
            <a:r>
              <a:rPr kumimoji="1" lang="en-US" altLang="zh-CN" dirty="0" smtClean="0"/>
              <a:t>Native code</a:t>
            </a:r>
          </a:p>
          <a:p>
            <a:r>
              <a:rPr kumimoji="1" lang="en-US" altLang="zh-CN" dirty="0" smtClean="0"/>
              <a:t>Java reflection: </a:t>
            </a:r>
            <a:r>
              <a:rPr kumimoji="1" lang="en-US" altLang="zh-CN" dirty="0" err="1" smtClean="0"/>
              <a:t>java.lang.reflect</a:t>
            </a:r>
            <a:endParaRPr kumimoji="1" lang="en-US" altLang="zh-CN" dirty="0" smtClean="0"/>
          </a:p>
          <a:p>
            <a:r>
              <a:rPr kumimoji="1" lang="en-US" altLang="zh-CN" dirty="0"/>
              <a:t>Anti-</a:t>
            </a:r>
            <a:r>
              <a:rPr kumimoji="1" lang="en-US" altLang="zh-CN" dirty="0" smtClean="0"/>
              <a:t>decompilation: verify with </a:t>
            </a:r>
            <a:r>
              <a:rPr kumimoji="1" lang="en-US" altLang="zh-CN" dirty="0" err="1" smtClean="0"/>
              <a:t>Apktool</a:t>
            </a:r>
            <a:endParaRPr kumimoji="1" lang="en-US" altLang="zh-CN" dirty="0" smtClean="0"/>
          </a:p>
          <a:p>
            <a:pPr marL="0" indent="0">
              <a:buNone/>
            </a:pP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16</a:t>
            </a:fld>
            <a:endParaRPr lang="en-US"/>
          </a:p>
        </p:txBody>
      </p:sp>
    </p:spTree>
    <p:extLst>
      <p:ext uri="{BB962C8B-B14F-4D97-AF65-F5344CB8AC3E}">
        <p14:creationId xmlns:p14="http://schemas.microsoft.com/office/powerpoint/2010/main" val="2615997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solidFill>
                  <a:schemeClr val="tx1">
                    <a:lumMod val="65000"/>
                    <a:lumOff val="35000"/>
                  </a:schemeClr>
                </a:solidFill>
              </a:rPr>
              <a:t>Introduction</a:t>
            </a:r>
          </a:p>
          <a:p>
            <a:r>
              <a:rPr kumimoji="1" lang="en-US" altLang="zh-CN" dirty="0" smtClean="0">
                <a:solidFill>
                  <a:schemeClr val="tx1">
                    <a:lumMod val="65000"/>
                    <a:lumOff val="35000"/>
                  </a:schemeClr>
                </a:solidFill>
              </a:rPr>
              <a:t>Problem Statement</a:t>
            </a:r>
          </a:p>
          <a:p>
            <a:r>
              <a:rPr kumimoji="1" lang="en-US" altLang="zh-CN" dirty="0" smtClean="0">
                <a:solidFill>
                  <a:schemeClr val="tx1">
                    <a:lumMod val="65000"/>
                    <a:lumOff val="35000"/>
                  </a:schemeClr>
                </a:solidFill>
              </a:rPr>
              <a:t>System Design</a:t>
            </a:r>
          </a:p>
          <a:p>
            <a:r>
              <a:rPr kumimoji="1" lang="en-US" altLang="zh-CN" dirty="0">
                <a:solidFill>
                  <a:schemeClr val="tx1">
                    <a:lumMod val="95000"/>
                    <a:lumOff val="5000"/>
                  </a:schemeClr>
                </a:solidFill>
              </a:rPr>
              <a:t>Measurement </a:t>
            </a:r>
            <a:r>
              <a:rPr kumimoji="1" lang="en-US" altLang="zh-CN" dirty="0" smtClean="0">
                <a:solidFill>
                  <a:schemeClr val="tx1">
                    <a:lumMod val="95000"/>
                    <a:lumOff val="5000"/>
                  </a:schemeClr>
                </a:solidFill>
              </a:rPr>
              <a:t>Results</a:t>
            </a:r>
          </a:p>
          <a:p>
            <a:r>
              <a:rPr kumimoji="1" lang="en-US" altLang="zh-CN" dirty="0" smtClean="0">
                <a:solidFill>
                  <a:schemeClr val="tx1">
                    <a:lumMod val="65000"/>
                    <a:lumOff val="35000"/>
                  </a:schemeClr>
                </a:solidFill>
              </a:rPr>
              <a:t>Conclusion </a:t>
            </a:r>
          </a:p>
        </p:txBody>
      </p:sp>
      <p:sp>
        <p:nvSpPr>
          <p:cNvPr id="4" name="幻灯片编号占位符 3"/>
          <p:cNvSpPr>
            <a:spLocks noGrp="1"/>
          </p:cNvSpPr>
          <p:nvPr>
            <p:ph type="sldNum" sz="quarter" idx="12"/>
          </p:nvPr>
        </p:nvSpPr>
        <p:spPr/>
        <p:txBody>
          <a:bodyPr/>
          <a:lstStyle/>
          <a:p>
            <a:fld id="{B4E3E5EF-7AA6-40DD-AA96-319B0649D502}" type="slidenum">
              <a:rPr lang="en-US" smtClean="0"/>
              <a:pPr/>
              <a:t>17</a:t>
            </a:fld>
            <a:endParaRPr lang="en-US"/>
          </a:p>
        </p:txBody>
      </p:sp>
    </p:spTree>
    <p:extLst>
      <p:ext uri="{BB962C8B-B14F-4D97-AF65-F5344CB8AC3E}">
        <p14:creationId xmlns:p14="http://schemas.microsoft.com/office/powerpoint/2010/main" val="185722271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Measurement summary</a:t>
            </a:r>
            <a:endParaRPr kumimoji="1"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2423687161"/>
              </p:ext>
            </p:extLst>
          </p:nvPr>
        </p:nvGraphicFramePr>
        <p:xfrm>
          <a:off x="304800" y="1905000"/>
          <a:ext cx="8229600" cy="2595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endParaRPr lang="zh-CN" altLang="en-US" dirty="0"/>
                    </a:p>
                  </a:txBody>
                  <a:tcPr/>
                </a:tc>
                <a:tc>
                  <a:txBody>
                    <a:bodyPr/>
                    <a:lstStyle/>
                    <a:p>
                      <a:pPr algn="ctr"/>
                      <a:r>
                        <a:rPr lang="en-US" altLang="zh-CN" dirty="0" smtClean="0"/>
                        <a:t>DEX</a:t>
                      </a:r>
                      <a:endParaRPr lang="zh-CN" altLang="en-US" dirty="0"/>
                    </a:p>
                  </a:txBody>
                  <a:tcPr/>
                </a:tc>
                <a:tc>
                  <a:txBody>
                    <a:bodyPr/>
                    <a:lstStyle/>
                    <a:p>
                      <a:pPr algn="ctr"/>
                      <a:r>
                        <a:rPr lang="en-US" altLang="zh-CN" dirty="0" smtClean="0"/>
                        <a:t>Native</a:t>
                      </a:r>
                      <a:endParaRPr lang="zh-CN" altLang="en-US" dirty="0"/>
                    </a:p>
                  </a:txBody>
                  <a:tcPr/>
                </a:tc>
              </a:tr>
              <a:tr h="370840">
                <a:tc>
                  <a:txBody>
                    <a:bodyPr/>
                    <a:lstStyle/>
                    <a:p>
                      <a:pPr algn="ctr"/>
                      <a:r>
                        <a:rPr lang="en-US" altLang="zh-CN" b="1" dirty="0" smtClean="0"/>
                        <a:t>Failure</a:t>
                      </a:r>
                      <a:endParaRPr lang="zh-CN" altLang="en-US" b="1" dirty="0"/>
                    </a:p>
                  </a:txBody>
                  <a:tcPr/>
                </a:tc>
                <a:tc>
                  <a:txBody>
                    <a:bodyPr/>
                    <a:lstStyle/>
                    <a:p>
                      <a:pPr algn="ctr"/>
                      <a:r>
                        <a:rPr lang="en-US" altLang="zh-CN" b="1" dirty="0" smtClean="0"/>
                        <a:t>495 (1.21%)</a:t>
                      </a:r>
                      <a:endParaRPr lang="zh-CN" altLang="en-US" b="1" dirty="0"/>
                    </a:p>
                  </a:txBody>
                  <a:tcPr/>
                </a:tc>
                <a:tc>
                  <a:txBody>
                    <a:bodyPr/>
                    <a:lstStyle/>
                    <a:p>
                      <a:pPr algn="ctr"/>
                      <a:r>
                        <a:rPr lang="en-US" altLang="zh-CN" b="1" dirty="0" smtClean="0"/>
                        <a:t>330 (1.31%)</a:t>
                      </a:r>
                      <a:endParaRPr lang="zh-CN" altLang="en-US" b="1" dirty="0"/>
                    </a:p>
                  </a:txBody>
                  <a:tcPr/>
                </a:tc>
              </a:tr>
              <a:tr h="370840">
                <a:tc>
                  <a:txBody>
                    <a:bodyPr/>
                    <a:lstStyle/>
                    <a:p>
                      <a:pPr algn="ctr"/>
                      <a:r>
                        <a:rPr lang="en-US" altLang="zh-CN" dirty="0" smtClean="0"/>
                        <a:t>Rewriting failure</a:t>
                      </a:r>
                      <a:endParaRPr lang="zh-CN" altLang="en-US" dirty="0"/>
                    </a:p>
                  </a:txBody>
                  <a:tcPr/>
                </a:tc>
                <a:tc>
                  <a:txBody>
                    <a:bodyPr/>
                    <a:lstStyle/>
                    <a:p>
                      <a:pPr algn="ctr"/>
                      <a:r>
                        <a:rPr lang="en-US" altLang="zh-CN" dirty="0" smtClean="0"/>
                        <a:t>454 (1.11%)</a:t>
                      </a:r>
                      <a:endParaRPr lang="zh-CN" altLang="en-US" dirty="0"/>
                    </a:p>
                  </a:txBody>
                  <a:tcPr/>
                </a:tc>
                <a:tc>
                  <a:txBody>
                    <a:bodyPr/>
                    <a:lstStyle/>
                    <a:p>
                      <a:pPr algn="ctr"/>
                      <a:r>
                        <a:rPr lang="en-US" altLang="zh-CN" dirty="0" smtClean="0"/>
                        <a:t>133 (0.53%)</a:t>
                      </a:r>
                      <a:endParaRPr lang="zh-CN" altLang="en-US" dirty="0"/>
                    </a:p>
                  </a:txBody>
                  <a:tcPr/>
                </a:tc>
              </a:tr>
              <a:tr h="370840">
                <a:tc>
                  <a:txBody>
                    <a:bodyPr/>
                    <a:lstStyle/>
                    <a:p>
                      <a:pPr algn="ctr"/>
                      <a:r>
                        <a:rPr lang="en-US" altLang="zh-CN" dirty="0" smtClean="0"/>
                        <a:t>No activity</a:t>
                      </a:r>
                      <a:endParaRPr lang="zh-CN" altLang="en-US" dirty="0"/>
                    </a:p>
                  </a:txBody>
                  <a:tcPr/>
                </a:tc>
                <a:tc>
                  <a:txBody>
                    <a:bodyPr/>
                    <a:lstStyle/>
                    <a:p>
                      <a:pPr algn="ctr"/>
                      <a:r>
                        <a:rPr lang="en-US" altLang="zh-CN" dirty="0" smtClean="0"/>
                        <a:t>8 (0.02%)</a:t>
                      </a:r>
                      <a:endParaRPr lang="zh-CN" altLang="en-US" dirty="0"/>
                    </a:p>
                  </a:txBody>
                  <a:tcPr/>
                </a:tc>
                <a:tc>
                  <a:txBody>
                    <a:bodyPr/>
                    <a:lstStyle/>
                    <a:p>
                      <a:pPr algn="ctr"/>
                      <a:r>
                        <a:rPr lang="en-US" altLang="zh-CN" dirty="0" smtClean="0"/>
                        <a:t>13 (0.05%)</a:t>
                      </a:r>
                      <a:endParaRPr lang="zh-CN" altLang="en-US" dirty="0"/>
                    </a:p>
                  </a:txBody>
                  <a:tcPr/>
                </a:tc>
              </a:tr>
              <a:tr h="370840">
                <a:tc>
                  <a:txBody>
                    <a:bodyPr/>
                    <a:lstStyle/>
                    <a:p>
                      <a:pPr algn="ctr"/>
                      <a:r>
                        <a:rPr lang="en-US" altLang="zh-CN" dirty="0" smtClean="0"/>
                        <a:t>Crash</a:t>
                      </a:r>
                      <a:endParaRPr lang="zh-CN" altLang="en-US" dirty="0"/>
                    </a:p>
                  </a:txBody>
                  <a:tcPr/>
                </a:tc>
                <a:tc>
                  <a:txBody>
                    <a:bodyPr/>
                    <a:lstStyle/>
                    <a:p>
                      <a:pPr algn="ctr"/>
                      <a:r>
                        <a:rPr lang="en-US" altLang="zh-CN" dirty="0" smtClean="0"/>
                        <a:t>33 (0.08%)</a:t>
                      </a:r>
                      <a:endParaRPr lang="zh-CN" altLang="en-US" dirty="0"/>
                    </a:p>
                  </a:txBody>
                  <a:tcPr/>
                </a:tc>
                <a:tc>
                  <a:txBody>
                    <a:bodyPr/>
                    <a:lstStyle/>
                    <a:p>
                      <a:pPr algn="ctr"/>
                      <a:r>
                        <a:rPr lang="en-US" altLang="zh-CN" dirty="0" smtClean="0"/>
                        <a:t>184 (0.73%)</a:t>
                      </a:r>
                      <a:endParaRPr lang="zh-CN" altLang="en-US" dirty="0"/>
                    </a:p>
                  </a:txBody>
                  <a:tcPr/>
                </a:tc>
              </a:tr>
              <a:tr h="370840">
                <a:tc>
                  <a:txBody>
                    <a:bodyPr/>
                    <a:lstStyle/>
                    <a:p>
                      <a:pPr algn="ctr"/>
                      <a:r>
                        <a:rPr lang="en-US" altLang="zh-CN" b="1" dirty="0" smtClean="0"/>
                        <a:t>Exercised</a:t>
                      </a:r>
                      <a:endParaRPr lang="zh-CN" altLang="en-US" b="1" dirty="0"/>
                    </a:p>
                  </a:txBody>
                  <a:tcPr/>
                </a:tc>
                <a:tc>
                  <a:txBody>
                    <a:bodyPr/>
                    <a:lstStyle/>
                    <a:p>
                      <a:pPr algn="ctr"/>
                      <a:r>
                        <a:rPr lang="en-US" altLang="zh-CN" b="1" dirty="0" smtClean="0"/>
                        <a:t>40,354 (98.79%)</a:t>
                      </a:r>
                      <a:endParaRPr lang="zh-CN" altLang="en-US" b="1" dirty="0"/>
                    </a:p>
                  </a:txBody>
                  <a:tcPr/>
                </a:tc>
                <a:tc>
                  <a:txBody>
                    <a:bodyPr/>
                    <a:lstStyle/>
                    <a:p>
                      <a:pPr algn="ctr"/>
                      <a:r>
                        <a:rPr lang="en-US" altLang="zh-CN" b="1" dirty="0" smtClean="0"/>
                        <a:t>24,957</a:t>
                      </a:r>
                      <a:r>
                        <a:rPr lang="en-US" altLang="zh-CN" b="1" baseline="0" dirty="0" smtClean="0"/>
                        <a:t> (98.69%)</a:t>
                      </a:r>
                      <a:endParaRPr lang="zh-CN" altLang="en-US" b="1" dirty="0"/>
                    </a:p>
                  </a:txBody>
                  <a:tcPr/>
                </a:tc>
              </a:tr>
              <a:tr h="370840">
                <a:tc>
                  <a:txBody>
                    <a:bodyPr/>
                    <a:lstStyle/>
                    <a:p>
                      <a:pPr algn="ctr"/>
                      <a:r>
                        <a:rPr lang="en-US" altLang="zh-CN" dirty="0" smtClean="0"/>
                        <a:t>Intercepted</a:t>
                      </a:r>
                      <a:endParaRPr lang="zh-CN" altLang="en-US" dirty="0"/>
                    </a:p>
                  </a:txBody>
                  <a:tcPr/>
                </a:tc>
                <a:tc>
                  <a:txBody>
                    <a:bodyPr/>
                    <a:lstStyle/>
                    <a:p>
                      <a:pPr algn="ctr"/>
                      <a:r>
                        <a:rPr lang="en-US" altLang="zh-CN" dirty="0" smtClean="0"/>
                        <a:t>16,768 (41.05%)</a:t>
                      </a:r>
                      <a:endParaRPr lang="zh-CN" altLang="en-US" dirty="0"/>
                    </a:p>
                  </a:txBody>
                  <a:tcPr/>
                </a:tc>
                <a:tc>
                  <a:txBody>
                    <a:bodyPr/>
                    <a:lstStyle/>
                    <a:p>
                      <a:pPr algn="ctr"/>
                      <a:r>
                        <a:rPr lang="en-US" altLang="zh-CN" dirty="0" smtClean="0"/>
                        <a:t>13,748 (54.37%)</a:t>
                      </a:r>
                      <a:endParaRPr lang="zh-CN" altLang="en-US" dirty="0"/>
                    </a:p>
                  </a:txBody>
                  <a:tcPr/>
                </a:tc>
              </a:tr>
            </a:tbl>
          </a:graphicData>
        </a:graphic>
      </p:graphicFrame>
      <p:sp>
        <p:nvSpPr>
          <p:cNvPr id="4" name="幻灯片编号占位符 3"/>
          <p:cNvSpPr>
            <a:spLocks noGrp="1"/>
          </p:cNvSpPr>
          <p:nvPr>
            <p:ph type="sldNum" sz="quarter" idx="12"/>
          </p:nvPr>
        </p:nvSpPr>
        <p:spPr/>
        <p:txBody>
          <a:bodyPr/>
          <a:lstStyle/>
          <a:p>
            <a:fld id="{B4E3E5EF-7AA6-40DD-AA96-319B0649D502}" type="slidenum">
              <a:rPr lang="en-US" smtClean="0"/>
              <a:pPr/>
              <a:t>18</a:t>
            </a:fld>
            <a:endParaRPr lang="en-US"/>
          </a:p>
        </p:txBody>
      </p:sp>
      <p:sp>
        <p:nvSpPr>
          <p:cNvPr id="3" name="文本框 2"/>
          <p:cNvSpPr txBox="1"/>
          <p:nvPr/>
        </p:nvSpPr>
        <p:spPr>
          <a:xfrm>
            <a:off x="838200" y="5029200"/>
            <a:ext cx="7526068" cy="1200328"/>
          </a:xfrm>
          <a:prstGeom prst="rect">
            <a:avLst/>
          </a:prstGeom>
          <a:noFill/>
        </p:spPr>
        <p:txBody>
          <a:bodyPr wrap="none" rtlCol="0">
            <a:spAutoFit/>
          </a:bodyPr>
          <a:lstStyle/>
          <a:p>
            <a:pPr algn="ctr"/>
            <a:r>
              <a:rPr kumimoji="1" lang="en-US" altLang="zh-CN" sz="2400" dirty="0" smtClean="0"/>
              <a:t>40,849 apps for bytecode and 25,287 apps for native code, </a:t>
            </a:r>
          </a:p>
          <a:p>
            <a:pPr algn="ctr"/>
            <a:r>
              <a:rPr kumimoji="1" lang="en-US" altLang="zh-CN" sz="2400" dirty="0" smtClean="0"/>
              <a:t>overall 58,739 apps</a:t>
            </a:r>
          </a:p>
          <a:p>
            <a:pPr algn="ctr"/>
            <a:r>
              <a:rPr kumimoji="1" lang="en-US" altLang="zh-CN" sz="2400" dirty="0" smtClean="0"/>
              <a:t>15,012/16,768 advertisement-related DCL</a:t>
            </a:r>
            <a:endParaRPr kumimoji="1" lang="zh-CN" altLang="en-US" sz="2400" dirty="0"/>
          </a:p>
        </p:txBody>
      </p:sp>
    </p:spTree>
    <p:extLst>
      <p:ext uri="{BB962C8B-B14F-4D97-AF65-F5344CB8AC3E}">
        <p14:creationId xmlns:p14="http://schemas.microsoft.com/office/powerpoint/2010/main" val="42415359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Entity identification</a:t>
            </a:r>
            <a:endParaRPr kumimoji="1" lang="zh-CN" altLang="en-US" dirty="0"/>
          </a:p>
        </p:txBody>
      </p:sp>
      <p:sp>
        <p:nvSpPr>
          <p:cNvPr id="3" name="内容占位符 2"/>
          <p:cNvSpPr>
            <a:spLocks noGrp="1"/>
          </p:cNvSpPr>
          <p:nvPr>
            <p:ph idx="1"/>
          </p:nvPr>
        </p:nvSpPr>
        <p:spPr/>
        <p:txBody>
          <a:bodyPr/>
          <a:lstStyle/>
          <a:p>
            <a:r>
              <a:rPr kumimoji="1" lang="en-US" altLang="zh-CN" dirty="0" smtClean="0"/>
              <a:t>Check call site class with application package name</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19</a:t>
            </a:fld>
            <a:endParaRPr lang="en-US"/>
          </a:p>
        </p:txBody>
      </p:sp>
      <p:graphicFrame>
        <p:nvGraphicFramePr>
          <p:cNvPr id="5" name="表格 4"/>
          <p:cNvGraphicFramePr>
            <a:graphicFrameLocks noGrp="1"/>
          </p:cNvGraphicFramePr>
          <p:nvPr>
            <p:extLst>
              <p:ext uri="{D42A27DB-BD31-4B8C-83A1-F6EECF244321}">
                <p14:modId xmlns:p14="http://schemas.microsoft.com/office/powerpoint/2010/main" val="222826726"/>
              </p:ext>
            </p:extLst>
          </p:nvPr>
        </p:nvGraphicFramePr>
        <p:xfrm>
          <a:off x="1600200" y="3505200"/>
          <a:ext cx="6096000" cy="1381760"/>
        </p:xfrm>
        <a:graphic>
          <a:graphicData uri="http://schemas.openxmlformats.org/drawingml/2006/table">
            <a:tbl>
              <a:tblPr firstRow="1" bandRow="1">
                <a:tableStyleId>{5C22544A-7EE6-4342-B048-85BDC9FD1C3A}</a:tableStyleId>
              </a:tblPr>
              <a:tblGrid>
                <a:gridCol w="858592"/>
                <a:gridCol w="1974761"/>
                <a:gridCol w="1717183"/>
                <a:gridCol w="1545464"/>
              </a:tblGrid>
              <a:tr h="0">
                <a:tc>
                  <a:txBody>
                    <a:bodyPr/>
                    <a:lstStyle/>
                    <a:p>
                      <a:pPr algn="ctr"/>
                      <a:endParaRPr lang="zh-CN" altLang="en-US" dirty="0"/>
                    </a:p>
                  </a:txBody>
                  <a:tcPr/>
                </a:tc>
                <a:tc>
                  <a:txBody>
                    <a:bodyPr/>
                    <a:lstStyle/>
                    <a:p>
                      <a:pPr algn="ctr"/>
                      <a:r>
                        <a:rPr lang="en-US" altLang="zh-CN" dirty="0" smtClean="0"/>
                        <a:t>3</a:t>
                      </a:r>
                      <a:r>
                        <a:rPr lang="en-US" altLang="zh-CN" baseline="30000" dirty="0" smtClean="0"/>
                        <a:t>rd</a:t>
                      </a:r>
                      <a:r>
                        <a:rPr lang="en-US" altLang="zh-CN" dirty="0" smtClean="0"/>
                        <a:t>-party</a:t>
                      </a:r>
                      <a:endParaRPr lang="zh-CN" altLang="en-US" dirty="0"/>
                    </a:p>
                  </a:txBody>
                  <a:tcPr/>
                </a:tc>
                <a:tc>
                  <a:txBody>
                    <a:bodyPr/>
                    <a:lstStyle/>
                    <a:p>
                      <a:pPr algn="ctr"/>
                      <a:r>
                        <a:rPr lang="en-US" altLang="zh-CN" dirty="0" smtClean="0"/>
                        <a:t>Own</a:t>
                      </a:r>
                      <a:endParaRPr lang="zh-CN" altLang="en-US" dirty="0"/>
                    </a:p>
                  </a:txBody>
                  <a:tcPr/>
                </a:tc>
                <a:tc>
                  <a:txBody>
                    <a:bodyPr/>
                    <a:lstStyle/>
                    <a:p>
                      <a:pPr algn="ctr"/>
                      <a:r>
                        <a:rPr lang="en-US" altLang="zh-CN" dirty="0" smtClean="0"/>
                        <a:t>3</a:t>
                      </a:r>
                      <a:r>
                        <a:rPr lang="en-US" altLang="zh-CN" baseline="30000" dirty="0" smtClean="0"/>
                        <a:t>rd</a:t>
                      </a:r>
                      <a:r>
                        <a:rPr lang="en-US" altLang="zh-CN" dirty="0" smtClean="0"/>
                        <a:t>-party &amp; Own</a:t>
                      </a:r>
                      <a:endParaRPr lang="zh-CN" altLang="en-US" dirty="0"/>
                    </a:p>
                  </a:txBody>
                  <a:tcPr/>
                </a:tc>
              </a:tr>
              <a:tr h="370840">
                <a:tc>
                  <a:txBody>
                    <a:bodyPr/>
                    <a:lstStyle/>
                    <a:p>
                      <a:pPr algn="ctr"/>
                      <a:r>
                        <a:rPr lang="en-US" altLang="zh-CN" dirty="0" smtClean="0"/>
                        <a:t>DEX</a:t>
                      </a:r>
                      <a:endParaRPr lang="zh-CN" altLang="en-US" dirty="0"/>
                    </a:p>
                  </a:txBody>
                  <a:tcPr/>
                </a:tc>
                <a:tc>
                  <a:txBody>
                    <a:bodyPr/>
                    <a:lstStyle/>
                    <a:p>
                      <a:pPr algn="ctr"/>
                      <a:r>
                        <a:rPr lang="en-US" altLang="zh-CN" dirty="0" smtClean="0"/>
                        <a:t>16,755 (99.92%)</a:t>
                      </a:r>
                      <a:endParaRPr lang="zh-CN" altLang="en-US" dirty="0"/>
                    </a:p>
                  </a:txBody>
                  <a:tcPr/>
                </a:tc>
                <a:tc>
                  <a:txBody>
                    <a:bodyPr/>
                    <a:lstStyle/>
                    <a:p>
                      <a:pPr algn="ctr"/>
                      <a:r>
                        <a:rPr lang="en-US" altLang="zh-CN" dirty="0" smtClean="0"/>
                        <a:t>50 (0.30%)</a:t>
                      </a:r>
                      <a:endParaRPr lang="zh-CN" altLang="en-US" dirty="0"/>
                    </a:p>
                  </a:txBody>
                  <a:tcPr/>
                </a:tc>
                <a:tc>
                  <a:txBody>
                    <a:bodyPr/>
                    <a:lstStyle/>
                    <a:p>
                      <a:pPr algn="ctr"/>
                      <a:r>
                        <a:rPr lang="en-US" altLang="zh-CN" dirty="0" smtClean="0"/>
                        <a:t>37 (0.22%)</a:t>
                      </a:r>
                      <a:endParaRPr lang="zh-CN" altLang="en-US" dirty="0"/>
                    </a:p>
                  </a:txBody>
                  <a:tcPr/>
                </a:tc>
              </a:tr>
              <a:tr h="370840">
                <a:tc>
                  <a:txBody>
                    <a:bodyPr/>
                    <a:lstStyle/>
                    <a:p>
                      <a:pPr algn="ctr"/>
                      <a:r>
                        <a:rPr lang="en-US" altLang="zh-CN" dirty="0" smtClean="0"/>
                        <a:t>Native</a:t>
                      </a:r>
                      <a:endParaRPr lang="zh-CN" altLang="en-US" dirty="0"/>
                    </a:p>
                  </a:txBody>
                  <a:tcPr/>
                </a:tc>
                <a:tc>
                  <a:txBody>
                    <a:bodyPr/>
                    <a:lstStyle/>
                    <a:p>
                      <a:pPr algn="ctr"/>
                      <a:r>
                        <a:rPr lang="en-US" altLang="zh-CN" dirty="0" smtClean="0"/>
                        <a:t>11,834 (86.08%)</a:t>
                      </a:r>
                      <a:endParaRPr lang="zh-CN" altLang="en-US" dirty="0"/>
                    </a:p>
                  </a:txBody>
                  <a:tcPr/>
                </a:tc>
                <a:tc>
                  <a:txBody>
                    <a:bodyPr/>
                    <a:lstStyle/>
                    <a:p>
                      <a:pPr algn="ctr"/>
                      <a:r>
                        <a:rPr lang="en-US" altLang="zh-CN" dirty="0" smtClean="0"/>
                        <a:t>2,280 (16.58%)</a:t>
                      </a:r>
                      <a:endParaRPr lang="zh-CN" altLang="en-US" dirty="0"/>
                    </a:p>
                  </a:txBody>
                  <a:tcPr/>
                </a:tc>
                <a:tc>
                  <a:txBody>
                    <a:bodyPr/>
                    <a:lstStyle/>
                    <a:p>
                      <a:pPr algn="ctr"/>
                      <a:r>
                        <a:rPr lang="en-US" altLang="zh-CN" dirty="0" smtClean="0"/>
                        <a:t>366 (2.66%)</a:t>
                      </a:r>
                      <a:endParaRPr lang="zh-CN" altLang="en-US" dirty="0"/>
                    </a:p>
                  </a:txBody>
                  <a:tcPr/>
                </a:tc>
              </a:tr>
            </a:tbl>
          </a:graphicData>
        </a:graphic>
      </p:graphicFrame>
      <p:sp>
        <p:nvSpPr>
          <p:cNvPr id="6" name="文本框 5"/>
          <p:cNvSpPr txBox="1"/>
          <p:nvPr/>
        </p:nvSpPr>
        <p:spPr>
          <a:xfrm>
            <a:off x="876607" y="5029200"/>
            <a:ext cx="7449275" cy="461665"/>
          </a:xfrm>
          <a:prstGeom prst="rect">
            <a:avLst/>
          </a:prstGeom>
          <a:noFill/>
        </p:spPr>
        <p:txBody>
          <a:bodyPr wrap="none" rtlCol="0">
            <a:spAutoFit/>
          </a:bodyPr>
          <a:lstStyle/>
          <a:p>
            <a:pPr algn="ctr"/>
            <a:r>
              <a:rPr kumimoji="1" lang="en-US" altLang="zh-CN" sz="2400" dirty="0" smtClean="0"/>
              <a:t>16,768 apps for bytecode and 13,748 apps for native code</a:t>
            </a:r>
            <a:endParaRPr kumimoji="1" lang="zh-CN" altLang="en-US" sz="2400" dirty="0"/>
          </a:p>
        </p:txBody>
      </p:sp>
    </p:spTree>
    <p:extLst>
      <p:ext uri="{BB962C8B-B14F-4D97-AF65-F5344CB8AC3E}">
        <p14:creationId xmlns:p14="http://schemas.microsoft.com/office/powerpoint/2010/main" val="10645636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t>Introduction</a:t>
            </a:r>
          </a:p>
          <a:p>
            <a:r>
              <a:rPr kumimoji="1" lang="en-US" altLang="zh-CN" dirty="0" smtClean="0">
                <a:solidFill>
                  <a:schemeClr val="tx1">
                    <a:lumMod val="65000"/>
                    <a:lumOff val="35000"/>
                  </a:schemeClr>
                </a:solidFill>
              </a:rPr>
              <a:t>Problem Statement</a:t>
            </a:r>
          </a:p>
          <a:p>
            <a:r>
              <a:rPr kumimoji="1" lang="en-US" altLang="zh-CN" dirty="0" smtClean="0">
                <a:solidFill>
                  <a:schemeClr val="tx1">
                    <a:lumMod val="65000"/>
                    <a:lumOff val="35000"/>
                  </a:schemeClr>
                </a:solidFill>
              </a:rPr>
              <a:t>System Design</a:t>
            </a:r>
          </a:p>
          <a:p>
            <a:r>
              <a:rPr kumimoji="1" lang="en-US" altLang="zh-CN" dirty="0" smtClean="0">
                <a:solidFill>
                  <a:schemeClr val="tx1">
                    <a:lumMod val="65000"/>
                    <a:lumOff val="35000"/>
                  </a:schemeClr>
                </a:solidFill>
              </a:rPr>
              <a:t>Measurement Results</a:t>
            </a:r>
          </a:p>
          <a:p>
            <a:r>
              <a:rPr kumimoji="1" lang="en-US" altLang="zh-CN" dirty="0" smtClean="0">
                <a:solidFill>
                  <a:schemeClr val="tx1">
                    <a:lumMod val="65000"/>
                    <a:lumOff val="35000"/>
                  </a:schemeClr>
                </a:solidFill>
              </a:rPr>
              <a:t>Conclusion </a:t>
            </a:r>
          </a:p>
        </p:txBody>
      </p:sp>
      <p:sp>
        <p:nvSpPr>
          <p:cNvPr id="4" name="幻灯片编号占位符 3"/>
          <p:cNvSpPr>
            <a:spLocks noGrp="1"/>
          </p:cNvSpPr>
          <p:nvPr>
            <p:ph type="sldNum" sz="quarter" idx="12"/>
          </p:nvPr>
        </p:nvSpPr>
        <p:spPr/>
        <p:txBody>
          <a:bodyPr/>
          <a:lstStyle/>
          <a:p>
            <a:fld id="{B4E3E5EF-7AA6-40DD-AA96-319B0649D502}" type="slidenum">
              <a:rPr lang="en-US" smtClean="0"/>
              <a:pPr/>
              <a:t>2</a:t>
            </a:fld>
            <a:endParaRPr lang="en-US"/>
          </a:p>
        </p:txBody>
      </p:sp>
    </p:spTree>
    <p:extLst>
      <p:ext uri="{BB962C8B-B14F-4D97-AF65-F5344CB8AC3E}">
        <p14:creationId xmlns:p14="http://schemas.microsoft.com/office/powerpoint/2010/main" val="10825038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Remote download</a:t>
            </a:r>
            <a:endParaRPr kumimoji="1"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545131859"/>
              </p:ext>
            </p:extLst>
          </p:nvPr>
        </p:nvGraphicFramePr>
        <p:xfrm>
          <a:off x="457200" y="1371600"/>
          <a:ext cx="8229600" cy="430276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altLang="zh-CN" dirty="0" smtClean="0"/>
                        <a:t>Package name</a:t>
                      </a:r>
                      <a:endParaRPr lang="zh-CN" altLang="en-US" dirty="0"/>
                    </a:p>
                  </a:txBody>
                  <a:tcPr/>
                </a:tc>
              </a:tr>
              <a:tr h="370840">
                <a:tc>
                  <a:txBody>
                    <a:bodyPr/>
                    <a:lstStyle/>
                    <a:p>
                      <a:pPr algn="ctr"/>
                      <a:r>
                        <a:rPr lang="en-US" altLang="zh-CN" sz="1800" b="0" i="0" u="none" strike="noStrike" kern="1200" baseline="0" dirty="0" err="1" smtClean="0">
                          <a:solidFill>
                            <a:schemeClr val="dk1"/>
                          </a:solidFill>
                          <a:latin typeface="+mn-lt"/>
                          <a:ea typeface="+mn-ea"/>
                          <a:cs typeface="+mn-cs"/>
                        </a:rPr>
                        <a:t>com.ipeaksoft.pitDadGame</a:t>
                      </a:r>
                      <a:r>
                        <a:rPr lang="en-US" altLang="zh-CN" sz="1800" b="0" i="0" u="none" strike="noStrike" kern="1200" baseline="0" dirty="0" smtClean="0">
                          <a:solidFill>
                            <a:schemeClr val="dk1"/>
                          </a:solidFill>
                          <a:latin typeface="+mn-lt"/>
                          <a:ea typeface="+mn-ea"/>
                          <a:cs typeface="+mn-cs"/>
                        </a:rPr>
                        <a:t>, </a:t>
                      </a:r>
                      <a:r>
                        <a:rPr lang="en-US" altLang="zh-CN" sz="1800" b="0" i="0" u="none" strike="noStrike" kern="1200" baseline="0" dirty="0" err="1" smtClean="0">
                          <a:solidFill>
                            <a:schemeClr val="dk1"/>
                          </a:solidFill>
                          <a:latin typeface="+mn-lt"/>
                          <a:ea typeface="+mn-ea"/>
                          <a:cs typeface="+mn-cs"/>
                        </a:rPr>
                        <a:t>com.xy.mobile.shaketo</a:t>
                      </a:r>
                      <a:endParaRPr lang="en-US" altLang="zh-CN" sz="1800" b="0" i="0" u="none" strike="noStrike" kern="1200" baseline="0" dirty="0" smtClean="0">
                        <a:solidFill>
                          <a:schemeClr val="dk1"/>
                        </a:solidFill>
                        <a:latin typeface="+mn-lt"/>
                        <a:ea typeface="+mn-ea"/>
                        <a:cs typeface="+mn-cs"/>
                      </a:endParaRPr>
                    </a:p>
                    <a:p>
                      <a:pPr algn="ctr"/>
                      <a:r>
                        <a:rPr lang="en-US" altLang="zh-CN" sz="1800" b="0" i="0" u="none" strike="noStrike" kern="1200" baseline="0" dirty="0" err="1" smtClean="0">
                          <a:solidFill>
                            <a:schemeClr val="dk1"/>
                          </a:solidFill>
                          <a:latin typeface="+mn-lt"/>
                          <a:ea typeface="+mn-ea"/>
                          <a:cs typeface="+mn-cs"/>
                        </a:rPr>
                        <a:t>org.madgame.Idom</a:t>
                      </a:r>
                      <a:r>
                        <a:rPr lang="en-US" altLang="zh-CN" sz="1800" b="0" i="0" u="none" strike="noStrike" kern="1200" baseline="0" dirty="0" smtClean="0">
                          <a:solidFill>
                            <a:schemeClr val="dk1"/>
                          </a:solidFill>
                          <a:latin typeface="+mn-lt"/>
                          <a:ea typeface="+mn-ea"/>
                          <a:cs typeface="+mn-cs"/>
                        </a:rPr>
                        <a:t>, com.yb.sex.cartoon5</a:t>
                      </a:r>
                    </a:p>
                    <a:p>
                      <a:pPr algn="ctr"/>
                      <a:r>
                        <a:rPr lang="en-US" altLang="zh-CN" sz="1800" b="0" i="0" u="none" strike="noStrike" kern="1200" baseline="0" dirty="0" err="1" smtClean="0">
                          <a:solidFill>
                            <a:schemeClr val="dk1"/>
                          </a:solidFill>
                          <a:latin typeface="+mn-lt"/>
                          <a:ea typeface="+mn-ea"/>
                          <a:cs typeface="+mn-cs"/>
                        </a:rPr>
                        <a:t>com.jianhui.FJDazhan</a:t>
                      </a:r>
                      <a:r>
                        <a:rPr lang="en-US" altLang="zh-CN" sz="1800" b="0" i="0" u="none" strike="noStrike" kern="1200" baseline="0" dirty="0" smtClean="0">
                          <a:solidFill>
                            <a:schemeClr val="dk1"/>
                          </a:solidFill>
                          <a:latin typeface="+mn-lt"/>
                          <a:ea typeface="+mn-ea"/>
                          <a:cs typeface="+mn-cs"/>
                        </a:rPr>
                        <a:t>, com.quwenba.i9300manual</a:t>
                      </a:r>
                    </a:p>
                    <a:p>
                      <a:pPr algn="ctr"/>
                      <a:r>
                        <a:rPr lang="en-US" altLang="zh-CN" sz="1800" b="0" i="0" u="none" strike="noStrike" kern="1200" baseline="0" dirty="0" err="1" smtClean="0">
                          <a:solidFill>
                            <a:schemeClr val="dk1"/>
                          </a:solidFill>
                          <a:latin typeface="+mn-lt"/>
                          <a:ea typeface="+mn-ea"/>
                          <a:cs typeface="+mn-cs"/>
                        </a:rPr>
                        <a:t>com.rhino.itruthdare</a:t>
                      </a:r>
                      <a:r>
                        <a:rPr lang="en-US" altLang="zh-CN" sz="1800" b="0" i="0" u="none" strike="noStrike" kern="1200" baseline="0" dirty="0" smtClean="0">
                          <a:solidFill>
                            <a:schemeClr val="dk1"/>
                          </a:solidFill>
                          <a:latin typeface="+mn-lt"/>
                          <a:ea typeface="+mn-ea"/>
                          <a:cs typeface="+mn-cs"/>
                        </a:rPr>
                        <a:t>, com.xiangqi.fanapp.a1521</a:t>
                      </a:r>
                    </a:p>
                    <a:p>
                      <a:pPr algn="ctr"/>
                      <a:r>
                        <a:rPr lang="en-US" altLang="zh-CN" sz="1800" b="0" i="0" u="none" strike="noStrike" kern="1200" baseline="0" dirty="0" err="1" smtClean="0">
                          <a:solidFill>
                            <a:schemeClr val="dk1"/>
                          </a:solidFill>
                          <a:latin typeface="+mn-lt"/>
                          <a:ea typeface="+mn-ea"/>
                          <a:cs typeface="+mn-cs"/>
                        </a:rPr>
                        <a:t>com.huijia.moyan</a:t>
                      </a:r>
                      <a:r>
                        <a:rPr lang="en-US" altLang="zh-CN" sz="1800" b="0" i="0" u="none" strike="noStrike" kern="1200" baseline="0" dirty="0" smtClean="0">
                          <a:solidFill>
                            <a:schemeClr val="dk1"/>
                          </a:solidFill>
                          <a:latin typeface="+mn-lt"/>
                          <a:ea typeface="+mn-ea"/>
                          <a:cs typeface="+mn-cs"/>
                        </a:rPr>
                        <a:t>, </a:t>
                      </a:r>
                      <a:r>
                        <a:rPr lang="en-US" altLang="zh-CN" sz="1800" b="0" i="0" u="none" strike="noStrike" kern="1200" baseline="0" dirty="0" err="1" smtClean="0">
                          <a:solidFill>
                            <a:schemeClr val="dk1"/>
                          </a:solidFill>
                          <a:latin typeface="+mn-lt"/>
                          <a:ea typeface="+mn-ea"/>
                          <a:cs typeface="+mn-cs"/>
                        </a:rPr>
                        <a:t>org.mfactory.three.bubble</a:t>
                      </a:r>
                      <a:endParaRPr lang="en-US" altLang="zh-CN" sz="1800" b="0" i="0" u="none" strike="noStrike" kern="1200" baseline="0" dirty="0" smtClean="0">
                        <a:solidFill>
                          <a:schemeClr val="dk1"/>
                        </a:solidFill>
                        <a:latin typeface="+mn-lt"/>
                        <a:ea typeface="+mn-ea"/>
                        <a:cs typeface="+mn-cs"/>
                      </a:endParaRPr>
                    </a:p>
                    <a:p>
                      <a:pPr algn="ctr"/>
                      <a:r>
                        <a:rPr lang="en-US" altLang="zh-CN" sz="1800" b="0" i="0" u="none" strike="noStrike" kern="1200" baseline="0" dirty="0" err="1" smtClean="0">
                          <a:solidFill>
                            <a:schemeClr val="dk1"/>
                          </a:solidFill>
                          <a:latin typeface="+mn-lt"/>
                          <a:ea typeface="+mn-ea"/>
                          <a:cs typeface="+mn-cs"/>
                        </a:rPr>
                        <a:t>com.huijia.zuoqingwen</a:t>
                      </a:r>
                      <a:r>
                        <a:rPr lang="en-US" altLang="zh-CN" sz="1800" b="0" i="0" u="none" strike="noStrike" kern="1200" baseline="0" dirty="0" smtClean="0">
                          <a:solidFill>
                            <a:schemeClr val="dk1"/>
                          </a:solidFill>
                          <a:latin typeface="+mn-lt"/>
                          <a:ea typeface="+mn-ea"/>
                          <a:cs typeface="+mn-cs"/>
                        </a:rPr>
                        <a:t>, </a:t>
                      </a:r>
                      <a:r>
                        <a:rPr lang="en-US" altLang="zh-CN" sz="1800" b="0" i="0" u="none" strike="noStrike" kern="1200" baseline="0" dirty="0" err="1" smtClean="0">
                          <a:solidFill>
                            <a:schemeClr val="dk1"/>
                          </a:solidFill>
                          <a:latin typeface="+mn-lt"/>
                          <a:ea typeface="+mn-ea"/>
                          <a:cs typeface="+mn-cs"/>
                        </a:rPr>
                        <a:t>apps.simple.recipe</a:t>
                      </a:r>
                      <a:endParaRPr lang="en-US" altLang="zh-CN" sz="1800" b="0" i="0" u="none" strike="noStrike" kern="1200" baseline="0" dirty="0" smtClean="0">
                        <a:solidFill>
                          <a:schemeClr val="dk1"/>
                        </a:solidFill>
                        <a:latin typeface="+mn-lt"/>
                        <a:ea typeface="+mn-ea"/>
                        <a:cs typeface="+mn-cs"/>
                      </a:endParaRPr>
                    </a:p>
                    <a:p>
                      <a:pPr algn="ctr"/>
                      <a:r>
                        <a:rPr lang="en-US" altLang="zh-CN" sz="1800" b="0" i="0" u="none" strike="noStrike" kern="1200" baseline="0" dirty="0" smtClean="0">
                          <a:solidFill>
                            <a:schemeClr val="dk1"/>
                          </a:solidFill>
                          <a:latin typeface="+mn-lt"/>
                          <a:ea typeface="+mn-ea"/>
                          <a:cs typeface="+mn-cs"/>
                        </a:rPr>
                        <a:t>com.xiangqi.fanapp.a1284, </a:t>
                      </a:r>
                      <a:r>
                        <a:rPr lang="en-US" altLang="zh-CN" sz="1800" b="0" i="0" u="none" strike="noStrike" kern="1200" baseline="0" dirty="0" err="1" smtClean="0">
                          <a:solidFill>
                            <a:schemeClr val="dk1"/>
                          </a:solidFill>
                          <a:latin typeface="+mn-lt"/>
                          <a:ea typeface="+mn-ea"/>
                          <a:cs typeface="+mn-cs"/>
                        </a:rPr>
                        <a:t>com.ioteam.numbertest</a:t>
                      </a:r>
                      <a:endParaRPr lang="en-US" altLang="zh-CN" sz="1800" b="0" i="0" u="none" strike="noStrike" kern="1200" baseline="0" dirty="0" smtClean="0">
                        <a:solidFill>
                          <a:schemeClr val="dk1"/>
                        </a:solidFill>
                        <a:latin typeface="+mn-lt"/>
                        <a:ea typeface="+mn-ea"/>
                        <a:cs typeface="+mn-cs"/>
                      </a:endParaRPr>
                    </a:p>
                    <a:p>
                      <a:pPr algn="ctr"/>
                      <a:r>
                        <a:rPr lang="en-US" altLang="zh-CN" sz="1800" b="0" i="0" u="none" strike="noStrike" kern="1200" baseline="0" dirty="0" err="1" smtClean="0">
                          <a:solidFill>
                            <a:schemeClr val="dk1"/>
                          </a:solidFill>
                          <a:latin typeface="+mn-lt"/>
                          <a:ea typeface="+mn-ea"/>
                          <a:cs typeface="+mn-cs"/>
                        </a:rPr>
                        <a:t>com.avpig.acc</a:t>
                      </a:r>
                      <a:r>
                        <a:rPr lang="en-US" altLang="zh-CN" sz="1800" b="0" i="0" u="none" strike="noStrike" kern="1200" baseline="0" dirty="0" smtClean="0">
                          <a:solidFill>
                            <a:schemeClr val="dk1"/>
                          </a:solidFill>
                          <a:latin typeface="+mn-lt"/>
                          <a:ea typeface="+mn-ea"/>
                          <a:cs typeface="+mn-cs"/>
                        </a:rPr>
                        <a:t>, air.com.qqqf.xxywszzy2a</a:t>
                      </a:r>
                    </a:p>
                    <a:p>
                      <a:pPr algn="ctr"/>
                      <a:r>
                        <a:rPr lang="en-US" altLang="zh-CN" sz="1800" b="0" i="0" u="none" strike="noStrike" kern="1200" baseline="0" dirty="0" err="1" smtClean="0">
                          <a:solidFill>
                            <a:schemeClr val="dk1"/>
                          </a:solidFill>
                          <a:latin typeface="+mn-lt"/>
                          <a:ea typeface="+mn-ea"/>
                          <a:cs typeface="+mn-cs"/>
                        </a:rPr>
                        <a:t>com.seven.chuanyueqinggong</a:t>
                      </a:r>
                      <a:r>
                        <a:rPr lang="en-US" altLang="zh-CN" sz="1800" b="0" i="0" u="none" strike="noStrike" kern="1200" baseline="0" dirty="0" smtClean="0">
                          <a:solidFill>
                            <a:schemeClr val="dk1"/>
                          </a:solidFill>
                          <a:latin typeface="+mn-lt"/>
                          <a:ea typeface="+mn-ea"/>
                          <a:cs typeface="+mn-cs"/>
                        </a:rPr>
                        <a:t>, </a:t>
                      </a:r>
                      <a:r>
                        <a:rPr lang="en-US" altLang="zh-CN" sz="1800" b="0" i="0" u="none" strike="noStrike" kern="1200" baseline="0" dirty="0" err="1" smtClean="0">
                          <a:solidFill>
                            <a:schemeClr val="dk1"/>
                          </a:solidFill>
                          <a:latin typeface="+mn-lt"/>
                          <a:ea typeface="+mn-ea"/>
                          <a:cs typeface="+mn-cs"/>
                        </a:rPr>
                        <a:t>com.game.knyds</a:t>
                      </a:r>
                      <a:endParaRPr lang="en-US" altLang="zh-CN" sz="1800" b="0" i="0" u="none" strike="noStrike" kern="1200" baseline="0" dirty="0" smtClean="0">
                        <a:solidFill>
                          <a:schemeClr val="dk1"/>
                        </a:solidFill>
                        <a:latin typeface="+mn-lt"/>
                        <a:ea typeface="+mn-ea"/>
                        <a:cs typeface="+mn-cs"/>
                      </a:endParaRPr>
                    </a:p>
                    <a:p>
                      <a:pPr algn="ctr"/>
                      <a:r>
                        <a:rPr lang="en-US" altLang="zh-CN" sz="1800" b="0" i="0" u="none" strike="noStrike" kern="1200" baseline="0" dirty="0" smtClean="0">
                          <a:solidFill>
                            <a:schemeClr val="dk1"/>
                          </a:solidFill>
                          <a:latin typeface="+mn-lt"/>
                          <a:ea typeface="+mn-ea"/>
                          <a:cs typeface="+mn-cs"/>
                        </a:rPr>
                        <a:t>air.com.qqqf.xxnjyybdc123456, </a:t>
                      </a:r>
                      <a:r>
                        <a:rPr lang="en-US" altLang="zh-CN" sz="1800" b="0" i="0" u="none" strike="noStrike" kern="1200" baseline="0" dirty="0" err="1" smtClean="0">
                          <a:solidFill>
                            <a:schemeClr val="dk1"/>
                          </a:solidFill>
                          <a:latin typeface="+mn-lt"/>
                          <a:ea typeface="+mn-ea"/>
                          <a:cs typeface="+mn-cs"/>
                        </a:rPr>
                        <a:t>com.seven.tiancantudou</a:t>
                      </a:r>
                      <a:endParaRPr lang="en-US" altLang="zh-CN" sz="1800" b="0" i="0" u="none" strike="noStrike" kern="1200" baseline="0" dirty="0" smtClean="0">
                        <a:solidFill>
                          <a:schemeClr val="dk1"/>
                        </a:solidFill>
                        <a:latin typeface="+mn-lt"/>
                        <a:ea typeface="+mn-ea"/>
                        <a:cs typeface="+mn-cs"/>
                      </a:endParaRPr>
                    </a:p>
                    <a:p>
                      <a:pPr algn="ctr"/>
                      <a:r>
                        <a:rPr lang="en-US" altLang="zh-CN" sz="1800" b="0" i="0" u="none" strike="noStrike" kern="1200" baseline="0" dirty="0" err="1" smtClean="0">
                          <a:solidFill>
                            <a:schemeClr val="dk1"/>
                          </a:solidFill>
                          <a:latin typeface="+mn-lt"/>
                          <a:ea typeface="+mn-ea"/>
                          <a:cs typeface="+mn-cs"/>
                        </a:rPr>
                        <a:t>com.conpany.smile.ui</a:t>
                      </a:r>
                      <a:r>
                        <a:rPr lang="en-US" altLang="zh-CN" sz="1800" b="0" i="0" u="none" strike="noStrike" kern="1200" baseline="0" dirty="0" smtClean="0">
                          <a:solidFill>
                            <a:schemeClr val="dk1"/>
                          </a:solidFill>
                          <a:latin typeface="+mn-lt"/>
                          <a:ea typeface="+mn-ea"/>
                          <a:cs typeface="+mn-cs"/>
                        </a:rPr>
                        <a:t>, </a:t>
                      </a:r>
                      <a:r>
                        <a:rPr lang="en-US" altLang="zh-CN" sz="1800" b="1" i="0" u="none" strike="noStrike" kern="1200" baseline="0" dirty="0" err="1" smtClean="0">
                          <a:solidFill>
                            <a:schemeClr val="dk1"/>
                          </a:solidFill>
                          <a:latin typeface="+mn-lt"/>
                          <a:ea typeface="+mn-ea"/>
                          <a:cs typeface="+mn-cs"/>
                        </a:rPr>
                        <a:t>com.classicalmuseumad.cnad</a:t>
                      </a:r>
                      <a:endParaRPr lang="en-US" altLang="zh-CN" sz="1800" b="1" i="0" u="none" strike="noStrike" kern="1200" baseline="0" dirty="0" smtClean="0">
                        <a:solidFill>
                          <a:schemeClr val="dk1"/>
                        </a:solidFill>
                        <a:latin typeface="+mn-lt"/>
                        <a:ea typeface="+mn-ea"/>
                        <a:cs typeface="+mn-cs"/>
                      </a:endParaRPr>
                    </a:p>
                    <a:p>
                      <a:pPr algn="ctr"/>
                      <a:r>
                        <a:rPr lang="en-US" altLang="zh-CN" sz="1800" b="0" i="0" u="none" strike="noStrike" kern="1200" baseline="0" dirty="0" err="1" smtClean="0">
                          <a:solidFill>
                            <a:schemeClr val="dk1"/>
                          </a:solidFill>
                          <a:latin typeface="+mn-lt"/>
                          <a:ea typeface="+mn-ea"/>
                          <a:cs typeface="+mn-cs"/>
                        </a:rPr>
                        <a:t>com.seven.chuanyuegongting</a:t>
                      </a:r>
                      <a:r>
                        <a:rPr lang="en-US" altLang="zh-CN" sz="1800" b="0" i="0" u="none" strike="noStrike" kern="1200" baseline="0" dirty="0" smtClean="0">
                          <a:solidFill>
                            <a:schemeClr val="dk1"/>
                          </a:solidFill>
                          <a:latin typeface="+mn-lt"/>
                          <a:ea typeface="+mn-ea"/>
                          <a:cs typeface="+mn-cs"/>
                        </a:rPr>
                        <a:t>, </a:t>
                      </a:r>
                      <a:r>
                        <a:rPr lang="en-US" altLang="zh-CN" sz="1800" b="0" i="0" u="none" strike="noStrike" kern="1200" baseline="0" dirty="0" err="1" smtClean="0">
                          <a:solidFill>
                            <a:schemeClr val="dk1"/>
                          </a:solidFill>
                          <a:latin typeface="+mn-lt"/>
                          <a:ea typeface="+mn-ea"/>
                          <a:cs typeface="+mn-cs"/>
                        </a:rPr>
                        <a:t>com.seven.mengrushenj</a:t>
                      </a:r>
                      <a:endParaRPr lang="en-US" altLang="zh-CN" sz="1800" b="0" i="0" u="none" strike="noStrike" kern="1200" baseline="0" dirty="0" smtClean="0">
                        <a:solidFill>
                          <a:schemeClr val="dk1"/>
                        </a:solidFill>
                        <a:latin typeface="+mn-lt"/>
                        <a:ea typeface="+mn-ea"/>
                        <a:cs typeface="+mn-cs"/>
                      </a:endParaRPr>
                    </a:p>
                    <a:p>
                      <a:pPr algn="ctr"/>
                      <a:r>
                        <a:rPr lang="en-US" altLang="zh-CN" sz="1800" b="0" i="0" u="none" strike="noStrike" kern="1200" baseline="0" dirty="0" err="1" smtClean="0">
                          <a:solidFill>
                            <a:schemeClr val="dk1"/>
                          </a:solidFill>
                          <a:latin typeface="+mn-lt"/>
                          <a:ea typeface="+mn-ea"/>
                          <a:cs typeface="+mn-cs"/>
                        </a:rPr>
                        <a:t>com.nexusgame.popbirds</a:t>
                      </a:r>
                      <a:r>
                        <a:rPr lang="en-US" altLang="zh-CN" sz="1800" b="0" i="0" u="none" strike="noStrike" kern="1200" baseline="0" dirty="0" smtClean="0">
                          <a:solidFill>
                            <a:schemeClr val="dk1"/>
                          </a:solidFill>
                          <a:latin typeface="+mn-lt"/>
                          <a:ea typeface="+mn-ea"/>
                          <a:cs typeface="+mn-cs"/>
                        </a:rPr>
                        <a:t>, </a:t>
                      </a:r>
                      <a:r>
                        <a:rPr lang="en-US" altLang="zh-CN" sz="1800" b="0" i="0" u="none" strike="noStrike" kern="1200" baseline="0" dirty="0" err="1" smtClean="0">
                          <a:solidFill>
                            <a:schemeClr val="dk1"/>
                          </a:solidFill>
                          <a:latin typeface="+mn-lt"/>
                          <a:ea typeface="+mn-ea"/>
                          <a:cs typeface="+mn-cs"/>
                        </a:rPr>
                        <a:t>com.XTWorks.lolsol</a:t>
                      </a:r>
                      <a:endParaRPr lang="en-US" altLang="zh-CN" sz="1800" b="0" i="0" u="none" strike="noStrike" kern="1200" baseline="0" dirty="0" smtClean="0">
                        <a:solidFill>
                          <a:schemeClr val="dk1"/>
                        </a:solidFill>
                        <a:latin typeface="+mn-lt"/>
                        <a:ea typeface="+mn-ea"/>
                        <a:cs typeface="+mn-cs"/>
                      </a:endParaRPr>
                    </a:p>
                    <a:p>
                      <a:pPr algn="ctr"/>
                      <a:r>
                        <a:rPr lang="en-US" altLang="zh-CN" sz="1800" b="0" i="0" u="none" strike="noStrike" kern="1200" baseline="0" dirty="0" err="1" smtClean="0">
                          <a:solidFill>
                            <a:schemeClr val="dk1"/>
                          </a:solidFill>
                          <a:latin typeface="+mn-lt"/>
                          <a:ea typeface="+mn-ea"/>
                          <a:cs typeface="+mn-cs"/>
                        </a:rPr>
                        <a:t>com.Long.ButtonsShowAndroid</a:t>
                      </a:r>
                      <a:endParaRPr lang="zh-CN" altLang="en-US" dirty="0"/>
                    </a:p>
                  </a:txBody>
                  <a:tcPr/>
                </a:tc>
              </a:tr>
            </a:tbl>
          </a:graphicData>
        </a:graphic>
      </p:graphicFrame>
      <p:sp>
        <p:nvSpPr>
          <p:cNvPr id="4" name="幻灯片编号占位符 3"/>
          <p:cNvSpPr>
            <a:spLocks noGrp="1"/>
          </p:cNvSpPr>
          <p:nvPr>
            <p:ph type="sldNum" sz="quarter" idx="12"/>
          </p:nvPr>
        </p:nvSpPr>
        <p:spPr/>
        <p:txBody>
          <a:bodyPr/>
          <a:lstStyle/>
          <a:p>
            <a:fld id="{B4E3E5EF-7AA6-40DD-AA96-319B0649D502}" type="slidenum">
              <a:rPr lang="en-US" smtClean="0"/>
              <a:pPr/>
              <a:t>20</a:t>
            </a:fld>
            <a:endParaRPr lang="en-US"/>
          </a:p>
        </p:txBody>
      </p:sp>
      <p:sp>
        <p:nvSpPr>
          <p:cNvPr id="5" name="文本框 4"/>
          <p:cNvSpPr txBox="1"/>
          <p:nvPr/>
        </p:nvSpPr>
        <p:spPr>
          <a:xfrm>
            <a:off x="1676400" y="5791200"/>
            <a:ext cx="5437156" cy="830997"/>
          </a:xfrm>
          <a:prstGeom prst="rect">
            <a:avLst/>
          </a:prstGeom>
          <a:noFill/>
        </p:spPr>
        <p:txBody>
          <a:bodyPr wrap="none" rtlCol="0">
            <a:spAutoFit/>
          </a:bodyPr>
          <a:lstStyle/>
          <a:p>
            <a:pPr algn="ctr"/>
            <a:r>
              <a:rPr kumimoji="1" lang="en-US" altLang="zh-CN" sz="2400" dirty="0" smtClean="0"/>
              <a:t>Download JAR and APK files from </a:t>
            </a:r>
            <a:r>
              <a:rPr lang="en-US" altLang="zh-CN" sz="2400" dirty="0" smtClean="0"/>
              <a:t>domain:</a:t>
            </a:r>
          </a:p>
          <a:p>
            <a:pPr algn="ctr"/>
            <a:r>
              <a:rPr lang="en-US" altLang="zh-CN" sz="2400" dirty="0" smtClean="0"/>
              <a:t> </a:t>
            </a:r>
            <a:r>
              <a:rPr lang="en-US" altLang="zh-CN" sz="2400" dirty="0"/>
              <a:t>http://</a:t>
            </a:r>
            <a:r>
              <a:rPr lang="en-US" altLang="zh-CN" sz="2400" dirty="0" err="1"/>
              <a:t>mobads.baidu.com</a:t>
            </a:r>
            <a:r>
              <a:rPr lang="en-US" altLang="zh-CN" sz="2400" dirty="0"/>
              <a:t>/ads/pa/</a:t>
            </a:r>
            <a:r>
              <a:rPr kumimoji="1" lang="en-US" altLang="zh-CN" sz="2400" dirty="0" smtClean="0"/>
              <a:t> </a:t>
            </a:r>
            <a:endParaRPr kumimoji="1" lang="zh-CN" altLang="en-US" sz="2400" dirty="0"/>
          </a:p>
        </p:txBody>
      </p:sp>
    </p:spTree>
    <p:extLst>
      <p:ext uri="{BB962C8B-B14F-4D97-AF65-F5344CB8AC3E}">
        <p14:creationId xmlns:p14="http://schemas.microsoft.com/office/powerpoint/2010/main" val="191682899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Obfuscation</a:t>
            </a:r>
            <a:endParaRPr kumimoji="1"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3564703958"/>
              </p:ext>
            </p:extLst>
          </p:nvPr>
        </p:nvGraphicFramePr>
        <p:xfrm>
          <a:off x="2209800" y="2133600"/>
          <a:ext cx="5486400" cy="2225040"/>
        </p:xfrm>
        <a:graphic>
          <a:graphicData uri="http://schemas.openxmlformats.org/drawingml/2006/table">
            <a:tbl>
              <a:tblPr firstRow="1" bandRow="1">
                <a:tableStyleId>{5C22544A-7EE6-4342-B048-85BDC9FD1C3A}</a:tableStyleId>
              </a:tblPr>
              <a:tblGrid>
                <a:gridCol w="2743200"/>
                <a:gridCol w="2743200"/>
              </a:tblGrid>
              <a:tr h="370840">
                <a:tc>
                  <a:txBody>
                    <a:bodyPr/>
                    <a:lstStyle/>
                    <a:p>
                      <a:pPr algn="ctr"/>
                      <a:r>
                        <a:rPr lang="en-US" altLang="zh-CN" dirty="0" smtClean="0"/>
                        <a:t>Technique</a:t>
                      </a:r>
                      <a:endParaRPr lang="zh-CN" altLang="en-US" dirty="0"/>
                    </a:p>
                  </a:txBody>
                  <a:tcPr/>
                </a:tc>
                <a:tc>
                  <a:txBody>
                    <a:bodyPr/>
                    <a:lstStyle/>
                    <a:p>
                      <a:pPr algn="ctr"/>
                      <a:r>
                        <a:rPr lang="en-US" altLang="zh-CN" dirty="0" smtClean="0"/>
                        <a:t>#Apps (%)</a:t>
                      </a:r>
                      <a:endParaRPr lang="zh-CN" altLang="en-US" dirty="0"/>
                    </a:p>
                  </a:txBody>
                  <a:tcPr/>
                </a:tc>
              </a:tr>
              <a:tr h="370840">
                <a:tc>
                  <a:txBody>
                    <a:bodyPr/>
                    <a:lstStyle/>
                    <a:p>
                      <a:pPr algn="ctr"/>
                      <a:r>
                        <a:rPr lang="en-US" altLang="zh-CN" dirty="0" smtClean="0"/>
                        <a:t>Lexical</a:t>
                      </a:r>
                      <a:endParaRPr lang="zh-CN" altLang="en-US" dirty="0"/>
                    </a:p>
                  </a:txBody>
                  <a:tcPr/>
                </a:tc>
                <a:tc>
                  <a:txBody>
                    <a:bodyPr/>
                    <a:lstStyle/>
                    <a:p>
                      <a:pPr algn="ctr"/>
                      <a:r>
                        <a:rPr lang="en-US" altLang="zh-CN" dirty="0" smtClean="0"/>
                        <a:t>52,836 (89.95%)</a:t>
                      </a:r>
                      <a:endParaRPr lang="zh-CN" altLang="en-US" dirty="0"/>
                    </a:p>
                  </a:txBody>
                  <a:tcPr/>
                </a:tc>
              </a:tr>
              <a:tr h="370840">
                <a:tc>
                  <a:txBody>
                    <a:bodyPr/>
                    <a:lstStyle/>
                    <a:p>
                      <a:pPr algn="ctr"/>
                      <a:r>
                        <a:rPr lang="en-US" altLang="zh-CN" dirty="0" smtClean="0"/>
                        <a:t>Reflection</a:t>
                      </a:r>
                      <a:r>
                        <a:rPr lang="en-US" altLang="zh-CN" baseline="0" dirty="0" smtClean="0"/>
                        <a:t> </a:t>
                      </a:r>
                      <a:endParaRPr lang="zh-CN" altLang="en-US" dirty="0"/>
                    </a:p>
                  </a:txBody>
                  <a:tcPr/>
                </a:tc>
                <a:tc>
                  <a:txBody>
                    <a:bodyPr/>
                    <a:lstStyle/>
                    <a:p>
                      <a:pPr algn="ctr"/>
                      <a:r>
                        <a:rPr lang="en-US" altLang="zh-CN" dirty="0" smtClean="0"/>
                        <a:t>30,664 (52.20%)</a:t>
                      </a:r>
                      <a:endParaRPr lang="zh-CN" altLang="en-US" dirty="0"/>
                    </a:p>
                  </a:txBody>
                  <a:tcPr/>
                </a:tc>
              </a:tr>
              <a:tr h="370840">
                <a:tc>
                  <a:txBody>
                    <a:bodyPr/>
                    <a:lstStyle/>
                    <a:p>
                      <a:pPr algn="ctr"/>
                      <a:r>
                        <a:rPr lang="en-US" altLang="zh-CN" dirty="0" smtClean="0"/>
                        <a:t>Native</a:t>
                      </a:r>
                      <a:endParaRPr lang="zh-CN" altLang="en-US" dirty="0"/>
                    </a:p>
                  </a:txBody>
                  <a:tcPr/>
                </a:tc>
                <a:tc>
                  <a:txBody>
                    <a:bodyPr/>
                    <a:lstStyle/>
                    <a:p>
                      <a:pPr algn="ctr"/>
                      <a:r>
                        <a:rPr lang="en-US" altLang="zh-CN" dirty="0" smtClean="0"/>
                        <a:t>13,748</a:t>
                      </a:r>
                      <a:r>
                        <a:rPr lang="en-US" altLang="zh-CN" baseline="0" dirty="0" smtClean="0"/>
                        <a:t> </a:t>
                      </a:r>
                      <a:r>
                        <a:rPr lang="en-US" altLang="zh-CN" dirty="0" smtClean="0"/>
                        <a:t>(23.40%)</a:t>
                      </a:r>
                      <a:endParaRPr lang="zh-CN" altLang="en-US" dirty="0"/>
                    </a:p>
                  </a:txBody>
                  <a:tcPr/>
                </a:tc>
              </a:tr>
              <a:tr h="370840">
                <a:tc>
                  <a:txBody>
                    <a:bodyPr/>
                    <a:lstStyle/>
                    <a:p>
                      <a:pPr algn="ctr"/>
                      <a:r>
                        <a:rPr lang="en-US" altLang="zh-CN" dirty="0" smtClean="0"/>
                        <a:t>DEX encryption</a:t>
                      </a:r>
                      <a:endParaRPr lang="zh-CN" altLang="en-US" dirty="0"/>
                    </a:p>
                  </a:txBody>
                  <a:tcPr/>
                </a:tc>
                <a:tc>
                  <a:txBody>
                    <a:bodyPr/>
                    <a:lstStyle/>
                    <a:p>
                      <a:pPr algn="ctr"/>
                      <a:r>
                        <a:rPr lang="en-US" altLang="zh-CN" dirty="0" smtClean="0"/>
                        <a:t>140 (0.24%)</a:t>
                      </a:r>
                      <a:endParaRPr lang="zh-CN" altLang="en-US" dirty="0"/>
                    </a:p>
                  </a:txBody>
                  <a:tcPr/>
                </a:tc>
              </a:tr>
              <a:tr h="370840">
                <a:tc>
                  <a:txBody>
                    <a:bodyPr/>
                    <a:lstStyle/>
                    <a:p>
                      <a:pPr algn="ctr"/>
                      <a:r>
                        <a:rPr lang="en-US" altLang="zh-CN" dirty="0" smtClean="0"/>
                        <a:t>Anti-decompilation</a:t>
                      </a:r>
                      <a:endParaRPr lang="zh-CN" altLang="en-US" dirty="0"/>
                    </a:p>
                  </a:txBody>
                  <a:tcPr/>
                </a:tc>
                <a:tc>
                  <a:txBody>
                    <a:bodyPr/>
                    <a:lstStyle/>
                    <a:p>
                      <a:pPr algn="ctr"/>
                      <a:r>
                        <a:rPr lang="en-US" altLang="zh-CN" dirty="0" smtClean="0"/>
                        <a:t>54 (0.09%)</a:t>
                      </a:r>
                      <a:endParaRPr lang="zh-CN" altLang="en-US" dirty="0"/>
                    </a:p>
                  </a:txBody>
                  <a:tcPr/>
                </a:tc>
              </a:tr>
            </a:tbl>
          </a:graphicData>
        </a:graphic>
      </p:graphicFrame>
      <p:sp>
        <p:nvSpPr>
          <p:cNvPr id="4" name="幻灯片编号占位符 3"/>
          <p:cNvSpPr>
            <a:spLocks noGrp="1"/>
          </p:cNvSpPr>
          <p:nvPr>
            <p:ph type="sldNum" sz="quarter" idx="12"/>
          </p:nvPr>
        </p:nvSpPr>
        <p:spPr/>
        <p:txBody>
          <a:bodyPr/>
          <a:lstStyle/>
          <a:p>
            <a:fld id="{B4E3E5EF-7AA6-40DD-AA96-319B0649D502}" type="slidenum">
              <a:rPr lang="en-US" smtClean="0"/>
              <a:pPr/>
              <a:t>21</a:t>
            </a:fld>
            <a:endParaRPr lang="en-US"/>
          </a:p>
        </p:txBody>
      </p:sp>
      <p:pic>
        <p:nvPicPr>
          <p:cNvPr id="3" name="图片 2" descr="dex_encry_ca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295400"/>
            <a:ext cx="6248400" cy="4838700"/>
          </a:xfrm>
          <a:prstGeom prst="rect">
            <a:avLst/>
          </a:prstGeom>
        </p:spPr>
      </p:pic>
      <p:sp>
        <p:nvSpPr>
          <p:cNvPr id="7" name="文本框 6"/>
          <p:cNvSpPr txBox="1"/>
          <p:nvPr/>
        </p:nvSpPr>
        <p:spPr>
          <a:xfrm>
            <a:off x="3276600" y="4419600"/>
            <a:ext cx="2663710" cy="830997"/>
          </a:xfrm>
          <a:prstGeom prst="rect">
            <a:avLst/>
          </a:prstGeom>
          <a:noFill/>
        </p:spPr>
        <p:txBody>
          <a:bodyPr wrap="none" rtlCol="0">
            <a:spAutoFit/>
          </a:bodyPr>
          <a:lstStyle/>
          <a:p>
            <a:pPr algn="ctr"/>
            <a:r>
              <a:rPr kumimoji="1" lang="en-US" altLang="zh-CN" sz="2400" dirty="0" smtClean="0"/>
              <a:t> </a:t>
            </a:r>
          </a:p>
          <a:p>
            <a:pPr algn="ctr"/>
            <a:r>
              <a:rPr kumimoji="1" lang="en-US" altLang="zh-CN" sz="2400" dirty="0"/>
              <a:t>O</a:t>
            </a:r>
            <a:r>
              <a:rPr kumimoji="1" lang="en-US" altLang="zh-CN" sz="2400" dirty="0" smtClean="0"/>
              <a:t>verall 58,739 apps</a:t>
            </a:r>
          </a:p>
        </p:txBody>
      </p:sp>
    </p:spTree>
    <p:extLst>
      <p:ext uri="{BB962C8B-B14F-4D97-AF65-F5344CB8AC3E}">
        <p14:creationId xmlns:p14="http://schemas.microsoft.com/office/powerpoint/2010/main" val="770235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a:t>Unknown malware </a:t>
            </a:r>
            <a:r>
              <a:rPr kumimoji="1" lang="en-US" altLang="zh-CN" dirty="0" smtClean="0"/>
              <a:t/>
            </a:r>
            <a:br>
              <a:rPr kumimoji="1" lang="en-US" altLang="zh-CN" dirty="0" smtClean="0"/>
            </a:br>
            <a:r>
              <a:rPr kumimoji="1" lang="en-US" altLang="zh-CN" dirty="0" smtClean="0"/>
              <a:t>variant </a:t>
            </a:r>
            <a:r>
              <a:rPr kumimoji="1" lang="en-US" altLang="zh-CN" dirty="0"/>
              <a:t>detection</a:t>
            </a:r>
            <a:endParaRPr kumimoji="1" lang="zh-CN" altLang="en-US" dirty="0"/>
          </a:p>
        </p:txBody>
      </p:sp>
      <p:sp>
        <p:nvSpPr>
          <p:cNvPr id="3" name="内容占位符 2"/>
          <p:cNvSpPr>
            <a:spLocks noGrp="1"/>
          </p:cNvSpPr>
          <p:nvPr>
            <p:ph idx="1"/>
          </p:nvPr>
        </p:nvSpPr>
        <p:spPr/>
        <p:txBody>
          <a:bodyPr/>
          <a:lstStyle/>
          <a:p>
            <a:r>
              <a:rPr kumimoji="1" lang="en-US" altLang="zh-CN" dirty="0" smtClean="0"/>
              <a:t>87 Apps found to load malicious code from 91 files (detected by </a:t>
            </a:r>
            <a:r>
              <a:rPr kumimoji="1" lang="en-US" altLang="zh-CN" dirty="0" err="1" smtClean="0"/>
              <a:t>DroidNative</a:t>
            </a:r>
            <a:r>
              <a:rPr kumimoji="1" lang="en-US" altLang="zh-CN" dirty="0" smtClean="0"/>
              <a:t> </a:t>
            </a:r>
            <a:r>
              <a:rPr kumimoji="1" lang="en-US" altLang="zh-CN" dirty="0" err="1" smtClean="0"/>
              <a:t>Alam</a:t>
            </a:r>
            <a:r>
              <a:rPr kumimoji="1" lang="en-US" altLang="zh-CN" dirty="0" smtClean="0"/>
              <a:t> et al.)</a:t>
            </a:r>
          </a:p>
          <a:p>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22</a:t>
            </a:fld>
            <a:endParaRPr lang="en-US"/>
          </a:p>
        </p:txBody>
      </p:sp>
      <p:graphicFrame>
        <p:nvGraphicFramePr>
          <p:cNvPr id="5" name="表格 4"/>
          <p:cNvGraphicFramePr>
            <a:graphicFrameLocks noGrp="1"/>
          </p:cNvGraphicFramePr>
          <p:nvPr>
            <p:extLst>
              <p:ext uri="{D42A27DB-BD31-4B8C-83A1-F6EECF244321}">
                <p14:modId xmlns:p14="http://schemas.microsoft.com/office/powerpoint/2010/main" val="3661255806"/>
              </p:ext>
            </p:extLst>
          </p:nvPr>
        </p:nvGraphicFramePr>
        <p:xfrm>
          <a:off x="533400" y="3124200"/>
          <a:ext cx="8229600" cy="2565399"/>
        </p:xfrm>
        <a:graphic>
          <a:graphicData uri="http://schemas.openxmlformats.org/drawingml/2006/table">
            <a:tbl>
              <a:tblPr firstRow="1" bandRow="1">
                <a:tableStyleId>{5C22544A-7EE6-4342-B048-85BDC9FD1C3A}</a:tableStyleId>
              </a:tblPr>
              <a:tblGrid>
                <a:gridCol w="838200"/>
                <a:gridCol w="2362200"/>
                <a:gridCol w="838200"/>
                <a:gridCol w="4191000"/>
              </a:tblGrid>
              <a:tr h="370840">
                <a:tc>
                  <a:txBody>
                    <a:bodyPr/>
                    <a:lstStyle/>
                    <a:p>
                      <a:pPr algn="ctr"/>
                      <a:endParaRPr lang="zh-CN" altLang="en-US" dirty="0"/>
                    </a:p>
                  </a:txBody>
                  <a:tcPr/>
                </a:tc>
                <a:tc>
                  <a:txBody>
                    <a:bodyPr/>
                    <a:lstStyle/>
                    <a:p>
                      <a:pPr algn="ctr"/>
                      <a:r>
                        <a:rPr lang="en-US" altLang="zh-CN" dirty="0" smtClean="0"/>
                        <a:t>Family</a:t>
                      </a:r>
                      <a:r>
                        <a:rPr lang="en-US" altLang="zh-CN" baseline="0" dirty="0" smtClean="0"/>
                        <a:t> </a:t>
                      </a:r>
                      <a:endParaRPr lang="zh-CN" altLang="en-US" dirty="0"/>
                    </a:p>
                  </a:txBody>
                  <a:tcPr/>
                </a:tc>
                <a:tc>
                  <a:txBody>
                    <a:bodyPr/>
                    <a:lstStyle/>
                    <a:p>
                      <a:pPr algn="ctr"/>
                      <a:r>
                        <a:rPr lang="en-US" altLang="zh-CN" dirty="0" smtClean="0"/>
                        <a:t>#Apps</a:t>
                      </a:r>
                      <a:endParaRPr lang="zh-CN" altLang="en-US" dirty="0"/>
                    </a:p>
                  </a:txBody>
                  <a:tcPr/>
                </a:tc>
                <a:tc>
                  <a:txBody>
                    <a:bodyPr/>
                    <a:lstStyle/>
                    <a:p>
                      <a:pPr algn="ctr"/>
                      <a:r>
                        <a:rPr lang="en-US" altLang="zh-CN" dirty="0" smtClean="0"/>
                        <a:t>Sample App (#Download)</a:t>
                      </a:r>
                      <a:endParaRPr lang="zh-CN" altLang="en-US" dirty="0"/>
                    </a:p>
                  </a:txBody>
                  <a:tcPr/>
                </a:tc>
              </a:tr>
              <a:tr h="370840">
                <a:tc rowSpan="2">
                  <a:txBody>
                    <a:bodyPr/>
                    <a:lstStyle/>
                    <a:p>
                      <a:pPr algn="ctr"/>
                      <a:r>
                        <a:rPr lang="en-US" altLang="zh-CN" dirty="0" smtClean="0"/>
                        <a:t>DEX</a:t>
                      </a:r>
                      <a:endParaRPr lang="zh-CN" altLang="en-US" dirty="0"/>
                    </a:p>
                  </a:txBody>
                  <a:tcPr/>
                </a:tc>
                <a:tc>
                  <a:txBody>
                    <a:bodyPr/>
                    <a:lstStyle/>
                    <a:p>
                      <a:pPr algn="ctr"/>
                      <a:r>
                        <a:rPr lang="en-US" altLang="zh-CN" sz="1800" b="0" i="0" u="none" strike="noStrike" kern="1200" baseline="0" dirty="0" smtClean="0">
                          <a:solidFill>
                            <a:schemeClr val="dk1"/>
                          </a:solidFill>
                          <a:latin typeface="+mn-lt"/>
                          <a:ea typeface="+mn-ea"/>
                          <a:cs typeface="+mn-cs"/>
                        </a:rPr>
                        <a:t>Swiss code monkeys</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sz="1800" b="0" i="0" u="none" strike="noStrike" kern="1200" baseline="0" dirty="0" err="1" smtClean="0">
                          <a:solidFill>
                            <a:schemeClr val="dk1"/>
                          </a:solidFill>
                          <a:latin typeface="+mn-lt"/>
                          <a:ea typeface="+mn-ea"/>
                          <a:cs typeface="+mn-cs"/>
                        </a:rPr>
                        <a:t>com.sktelecom.hoppin.mobile</a:t>
                      </a:r>
                      <a:r>
                        <a:rPr lang="en-US" altLang="zh-CN" sz="1800" b="0" i="0" u="none" strike="noStrike" kern="1200" baseline="0" dirty="0" smtClean="0">
                          <a:solidFill>
                            <a:schemeClr val="dk1"/>
                          </a:solidFill>
                          <a:latin typeface="+mn-lt"/>
                          <a:ea typeface="+mn-ea"/>
                          <a:cs typeface="+mn-cs"/>
                        </a:rPr>
                        <a:t> (10,000,000)</a:t>
                      </a:r>
                      <a:endParaRPr lang="zh-CN" altLang="en-US" dirty="0"/>
                    </a:p>
                  </a:txBody>
                  <a:tcPr/>
                </a:tc>
              </a:tr>
              <a:tr h="370840">
                <a:tc vMerge="1">
                  <a:txBody>
                    <a:bodyPr/>
                    <a:lstStyle/>
                    <a:p>
                      <a:pPr algn="ctr"/>
                      <a:endParaRPr lang="zh-CN" altLang="en-US" dirty="0"/>
                    </a:p>
                  </a:txBody>
                  <a:tcPr/>
                </a:tc>
                <a:tc>
                  <a:txBody>
                    <a:bodyPr/>
                    <a:lstStyle/>
                    <a:p>
                      <a:pPr algn="ctr"/>
                      <a:r>
                        <a:rPr lang="en-US" altLang="zh-CN" sz="1800" b="0" i="0" u="none" strike="noStrike" kern="1200" baseline="0" dirty="0" smtClean="0">
                          <a:solidFill>
                            <a:schemeClr val="dk1"/>
                          </a:solidFill>
                          <a:latin typeface="+mn-lt"/>
                          <a:ea typeface="+mn-ea"/>
                          <a:cs typeface="+mn-cs"/>
                        </a:rPr>
                        <a:t>Adware </a:t>
                      </a:r>
                      <a:r>
                        <a:rPr lang="en-US" altLang="zh-CN" sz="1800" b="0" i="0" u="none" strike="noStrike" kern="1200" baseline="0" dirty="0" err="1" smtClean="0">
                          <a:solidFill>
                            <a:schemeClr val="dk1"/>
                          </a:solidFill>
                          <a:latin typeface="+mn-lt"/>
                          <a:ea typeface="+mn-ea"/>
                          <a:cs typeface="+mn-cs"/>
                        </a:rPr>
                        <a:t>airpush</a:t>
                      </a:r>
                      <a:r>
                        <a:rPr lang="en-US" altLang="zh-CN" sz="1800" b="0" i="0" u="none" strike="noStrike" kern="1200" baseline="0" dirty="0" smtClean="0">
                          <a:solidFill>
                            <a:schemeClr val="dk1"/>
                          </a:solidFill>
                          <a:latin typeface="+mn-lt"/>
                          <a:ea typeface="+mn-ea"/>
                          <a:cs typeface="+mn-cs"/>
                        </a:rPr>
                        <a:t> </a:t>
                      </a:r>
                      <a:r>
                        <a:rPr lang="en-US" altLang="zh-CN" sz="1800" b="0" i="0" u="none" strike="noStrike" kern="1200" baseline="0" dirty="0" err="1" smtClean="0">
                          <a:solidFill>
                            <a:schemeClr val="dk1"/>
                          </a:solidFill>
                          <a:latin typeface="+mn-lt"/>
                          <a:ea typeface="+mn-ea"/>
                          <a:cs typeface="+mn-cs"/>
                        </a:rPr>
                        <a:t>minimob</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nb-NO" altLang="zh-CN" sz="1800" b="0" i="0" u="none" strike="noStrike" kern="1200" baseline="0" dirty="0" err="1" smtClean="0">
                          <a:solidFill>
                            <a:schemeClr val="dk1"/>
                          </a:solidFill>
                          <a:latin typeface="+mn-lt"/>
                          <a:ea typeface="+mn-ea"/>
                          <a:cs typeface="+mn-cs"/>
                        </a:rPr>
                        <a:t>com.oshare.app</a:t>
                      </a:r>
                      <a:r>
                        <a:rPr lang="nb-NO" altLang="zh-CN" sz="1800" b="0" i="0" u="none" strike="noStrike" kern="1200" baseline="0" dirty="0" smtClean="0">
                          <a:solidFill>
                            <a:schemeClr val="dk1"/>
                          </a:solidFill>
                          <a:latin typeface="+mn-lt"/>
                          <a:ea typeface="+mn-ea"/>
                          <a:cs typeface="+mn-cs"/>
                        </a:rPr>
                        <a:t> (10,000)</a:t>
                      </a:r>
                      <a:endParaRPr lang="zh-CN" altLang="en-US" dirty="0"/>
                    </a:p>
                  </a:txBody>
                  <a:tcPr/>
                </a:tc>
              </a:tr>
              <a:tr h="370840">
                <a:tc>
                  <a:txBody>
                    <a:bodyPr/>
                    <a:lstStyle/>
                    <a:p>
                      <a:pPr algn="ctr"/>
                      <a:r>
                        <a:rPr lang="en-US" altLang="zh-CN" dirty="0" smtClean="0"/>
                        <a:t>Native</a:t>
                      </a:r>
                      <a:endParaRPr lang="zh-CN" altLang="en-US" dirty="0"/>
                    </a:p>
                  </a:txBody>
                  <a:tcPr/>
                </a:tc>
                <a:tc>
                  <a:txBody>
                    <a:bodyPr/>
                    <a:lstStyle/>
                    <a:p>
                      <a:pPr algn="ctr"/>
                      <a:r>
                        <a:rPr lang="en-US" altLang="zh-CN" sz="1800" b="0" i="0" u="none" strike="noStrike" kern="1200" baseline="0" dirty="0" err="1" smtClean="0">
                          <a:solidFill>
                            <a:schemeClr val="dk1"/>
                          </a:solidFill>
                          <a:latin typeface="+mn-lt"/>
                          <a:ea typeface="+mn-ea"/>
                          <a:cs typeface="+mn-cs"/>
                        </a:rPr>
                        <a:t>Chathook</a:t>
                      </a:r>
                      <a:r>
                        <a:rPr lang="en-US" altLang="zh-CN" sz="1800" b="0" i="0" u="none" strike="noStrike" kern="1200" baseline="0" dirty="0" smtClean="0">
                          <a:solidFill>
                            <a:schemeClr val="dk1"/>
                          </a:solidFill>
                          <a:latin typeface="+mn-lt"/>
                          <a:ea typeface="+mn-ea"/>
                          <a:cs typeface="+mn-cs"/>
                        </a:rPr>
                        <a:t> ptrace</a:t>
                      </a:r>
                      <a:endParaRPr lang="zh-CN" altLang="en-US" dirty="0"/>
                    </a:p>
                  </a:txBody>
                  <a:tcPr/>
                </a:tc>
                <a:tc>
                  <a:txBody>
                    <a:bodyPr/>
                    <a:lstStyle/>
                    <a:p>
                      <a:pPr algn="ctr"/>
                      <a:r>
                        <a:rPr lang="en-US" altLang="zh-CN" dirty="0" smtClean="0"/>
                        <a:t>84</a:t>
                      </a:r>
                      <a:endParaRPr lang="zh-CN" altLang="en-US" dirty="0"/>
                    </a:p>
                  </a:txBody>
                  <a:tcPr/>
                </a:tc>
                <a:tc>
                  <a:txBody>
                    <a:bodyPr/>
                    <a:lstStyle/>
                    <a:p>
                      <a:r>
                        <a:rPr lang="en-US" altLang="zh-CN" sz="1800" b="0" i="0" u="none" strike="noStrike" kern="1200" baseline="0" dirty="0" smtClean="0">
                          <a:solidFill>
                            <a:schemeClr val="dk1"/>
                          </a:solidFill>
                          <a:latin typeface="+mn-lt"/>
                          <a:ea typeface="+mn-ea"/>
                          <a:cs typeface="+mn-cs"/>
                        </a:rPr>
                        <a:t>com.com2us.tinyfarm.normal.freefull.google.global.android.common</a:t>
                      </a:r>
                    </a:p>
                    <a:p>
                      <a:r>
                        <a:rPr lang="en-US" altLang="zh-CN" sz="1800" b="0" i="0" u="none" strike="noStrike" kern="1200" baseline="0" dirty="0" smtClean="0">
                          <a:solidFill>
                            <a:schemeClr val="dk1"/>
                          </a:solidFill>
                          <a:latin typeface="+mn-lt"/>
                          <a:ea typeface="+mn-ea"/>
                          <a:cs typeface="+mn-cs"/>
                        </a:rPr>
                        <a:t>(10,000,000)</a:t>
                      </a:r>
                      <a:endParaRPr lang="zh-CN" altLang="en-US" dirty="0"/>
                    </a:p>
                  </a:txBody>
                  <a:tcPr/>
                </a:tc>
              </a:tr>
            </a:tbl>
          </a:graphicData>
        </a:graphic>
      </p:graphicFrame>
    </p:spTree>
    <p:extLst>
      <p:ext uri="{BB962C8B-B14F-4D97-AF65-F5344CB8AC3E}">
        <p14:creationId xmlns:p14="http://schemas.microsoft.com/office/powerpoint/2010/main" val="272723424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Vulnerability (variant) </a:t>
            </a:r>
            <a:br>
              <a:rPr kumimoji="1" lang="en-US" altLang="zh-CN" dirty="0" smtClean="0"/>
            </a:br>
            <a:r>
              <a:rPr kumimoji="1" lang="en-US" altLang="zh-CN" dirty="0" smtClean="0"/>
              <a:t>detection</a:t>
            </a:r>
            <a:endParaRPr kumimoji="1" lang="zh-CN" altLang="en-US" dirty="0"/>
          </a:p>
        </p:txBody>
      </p:sp>
      <p:sp>
        <p:nvSpPr>
          <p:cNvPr id="3" name="内容占位符 2"/>
          <p:cNvSpPr>
            <a:spLocks noGrp="1"/>
          </p:cNvSpPr>
          <p:nvPr>
            <p:ph idx="1"/>
          </p:nvPr>
        </p:nvSpPr>
        <p:spPr/>
        <p:txBody>
          <a:bodyPr/>
          <a:lstStyle/>
          <a:p>
            <a:r>
              <a:rPr kumimoji="1" lang="en-US" altLang="zh-CN" dirty="0" smtClean="0"/>
              <a:t>The file dynamically loaded is writable by other parties</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23</a:t>
            </a:fld>
            <a:endParaRPr lang="en-US"/>
          </a:p>
        </p:txBody>
      </p:sp>
      <p:graphicFrame>
        <p:nvGraphicFramePr>
          <p:cNvPr id="5" name="表格 4"/>
          <p:cNvGraphicFramePr>
            <a:graphicFrameLocks noGrp="1"/>
          </p:cNvGraphicFramePr>
          <p:nvPr>
            <p:extLst>
              <p:ext uri="{D42A27DB-BD31-4B8C-83A1-F6EECF244321}">
                <p14:modId xmlns:p14="http://schemas.microsoft.com/office/powerpoint/2010/main" val="241989"/>
              </p:ext>
            </p:extLst>
          </p:nvPr>
        </p:nvGraphicFramePr>
        <p:xfrm>
          <a:off x="838200" y="2971800"/>
          <a:ext cx="7086600" cy="3479800"/>
        </p:xfrm>
        <a:graphic>
          <a:graphicData uri="http://schemas.openxmlformats.org/drawingml/2006/table">
            <a:tbl>
              <a:tblPr firstRow="1" bandRow="1">
                <a:tableStyleId>{5C22544A-7EE6-4342-B048-85BDC9FD1C3A}</a:tableStyleId>
              </a:tblPr>
              <a:tblGrid>
                <a:gridCol w="1143000"/>
                <a:gridCol w="2133600"/>
                <a:gridCol w="1143000"/>
                <a:gridCol w="2667000"/>
              </a:tblGrid>
              <a:tr h="370840">
                <a:tc>
                  <a:txBody>
                    <a:bodyPr/>
                    <a:lstStyle/>
                    <a:p>
                      <a:pPr algn="ctr"/>
                      <a:endParaRPr lang="zh-CN" altLang="en-US" dirty="0"/>
                    </a:p>
                  </a:txBody>
                  <a:tcPr/>
                </a:tc>
                <a:tc>
                  <a:txBody>
                    <a:bodyPr/>
                    <a:lstStyle/>
                    <a:p>
                      <a:pPr algn="ctr"/>
                      <a:r>
                        <a:rPr lang="en-US" altLang="zh-CN" smtClean="0"/>
                        <a:t>Category</a:t>
                      </a:r>
                      <a:endParaRPr lang="zh-CN" altLang="en-US" dirty="0"/>
                    </a:p>
                  </a:txBody>
                  <a:tcPr/>
                </a:tc>
                <a:tc>
                  <a:txBody>
                    <a:bodyPr/>
                    <a:lstStyle/>
                    <a:p>
                      <a:pPr algn="ctr"/>
                      <a:r>
                        <a:rPr lang="en-US" altLang="zh-CN" smtClean="0"/>
                        <a:t>#Apps</a:t>
                      </a:r>
                      <a:endParaRPr lang="zh-CN" altLang="en-US" dirty="0"/>
                    </a:p>
                  </a:txBody>
                  <a:tcPr/>
                </a:tc>
                <a:tc>
                  <a:txBody>
                    <a:bodyPr/>
                    <a:lstStyle/>
                    <a:p>
                      <a:pPr algn="ctr"/>
                      <a:r>
                        <a:rPr lang="en-US" altLang="zh-CN" smtClean="0"/>
                        <a:t>Sample App (#Download)</a:t>
                      </a:r>
                      <a:endParaRPr lang="zh-CN" altLang="en-US" dirty="0"/>
                    </a:p>
                  </a:txBody>
                  <a:tcPr/>
                </a:tc>
              </a:tr>
              <a:tr h="370840">
                <a:tc rowSpan="2">
                  <a:txBody>
                    <a:bodyPr/>
                    <a:lstStyle/>
                    <a:p>
                      <a:pPr algn="ctr"/>
                      <a:r>
                        <a:rPr lang="en-US" altLang="zh-CN" smtClean="0"/>
                        <a:t>DEX</a:t>
                      </a:r>
                      <a:endParaRPr lang="zh-CN" altLang="en-US" dirty="0"/>
                    </a:p>
                  </a:txBody>
                  <a:tcPr/>
                </a:tc>
                <a:tc>
                  <a:txBody>
                    <a:bodyPr/>
                    <a:lstStyle/>
                    <a:p>
                      <a:pPr algn="ctr"/>
                      <a:r>
                        <a:rPr lang="en-US" altLang="zh-CN" smtClean="0"/>
                        <a:t>Internal storage</a:t>
                      </a:r>
                      <a:r>
                        <a:rPr lang="en-US" altLang="zh-CN" baseline="0" smtClean="0"/>
                        <a:t> of other Apps</a:t>
                      </a:r>
                      <a:endParaRPr lang="zh-CN" altLang="en-US" dirty="0"/>
                    </a:p>
                  </a:txBody>
                  <a:tcPr/>
                </a:tc>
                <a:tc>
                  <a:txBody>
                    <a:bodyPr/>
                    <a:lstStyle/>
                    <a:p>
                      <a:pPr algn="ctr"/>
                      <a:r>
                        <a:rPr lang="en-US" altLang="zh-CN" smtClean="0"/>
                        <a:t>0</a:t>
                      </a:r>
                      <a:endParaRPr lang="zh-CN" altLang="en-US" dirty="0"/>
                    </a:p>
                  </a:txBody>
                  <a:tcPr/>
                </a:tc>
                <a:tc>
                  <a:txBody>
                    <a:bodyPr/>
                    <a:lstStyle/>
                    <a:p>
                      <a:pPr algn="ctr"/>
                      <a:endParaRPr lang="zh-CN" altLang="en-US" dirty="0"/>
                    </a:p>
                  </a:txBody>
                  <a:tcPr/>
                </a:tc>
              </a:tr>
              <a:tr h="370840">
                <a:tc vMerge="1">
                  <a:txBody>
                    <a:bodyPr/>
                    <a:lstStyle/>
                    <a:p>
                      <a:pPr algn="ctr"/>
                      <a:endParaRPr lang="zh-CN" altLang="en-US" dirty="0"/>
                    </a:p>
                  </a:txBody>
                  <a:tcPr/>
                </a:tc>
                <a:tc>
                  <a:txBody>
                    <a:bodyPr/>
                    <a:lstStyle/>
                    <a:p>
                      <a:pPr algn="ctr"/>
                      <a:r>
                        <a:rPr lang="en-US" altLang="zh-CN" smtClean="0"/>
                        <a:t>External storage (&lt; Android 4.4)</a:t>
                      </a:r>
                      <a:endParaRPr lang="zh-CN" altLang="en-US" dirty="0"/>
                    </a:p>
                  </a:txBody>
                  <a:tcPr/>
                </a:tc>
                <a:tc>
                  <a:txBody>
                    <a:bodyPr/>
                    <a:lstStyle/>
                    <a:p>
                      <a:pPr algn="ctr"/>
                      <a:r>
                        <a:rPr lang="en-US" altLang="zh-CN" smtClean="0"/>
                        <a:t>7</a:t>
                      </a:r>
                      <a:endParaRPr lang="zh-CN" altLang="en-US" dirty="0"/>
                    </a:p>
                  </a:txBody>
                  <a:tcPr/>
                </a:tc>
                <a:tc>
                  <a:txBody>
                    <a:bodyPr/>
                    <a:lstStyle/>
                    <a:p>
                      <a:pPr algn="ctr"/>
                      <a:r>
                        <a:rPr lang="en-US" altLang="zh-CN" sz="1800" b="0" i="0" u="none" strike="noStrike" kern="1200" baseline="0" dirty="0" err="1" smtClean="0">
                          <a:solidFill>
                            <a:schemeClr val="dk1"/>
                          </a:solidFill>
                          <a:latin typeface="+mn-lt"/>
                          <a:ea typeface="+mn-ea"/>
                          <a:cs typeface="+mn-cs"/>
                        </a:rPr>
                        <a:t>com.longtukorea.snmg</a:t>
                      </a:r>
                      <a:r>
                        <a:rPr lang="en-US" altLang="zh-CN" sz="1800" b="0" i="0" u="none" strike="noStrike" kern="1200" baseline="0" dirty="0" smtClean="0">
                          <a:solidFill>
                            <a:schemeClr val="dk1"/>
                          </a:solidFill>
                          <a:latin typeface="+mn-lt"/>
                          <a:ea typeface="+mn-ea"/>
                          <a:cs typeface="+mn-cs"/>
                        </a:rPr>
                        <a:t> (1,000,000), com.felink.android.launcher91 (1,000,000), </a:t>
                      </a:r>
                      <a:r>
                        <a:rPr lang="mr-IN" altLang="zh-CN" sz="1800" b="0" i="0" u="none" strike="noStrike" kern="1200" baseline="0" dirty="0" smtClean="0">
                          <a:solidFill>
                            <a:schemeClr val="dk1"/>
                          </a:solidFill>
                          <a:latin typeface="+mn-lt"/>
                          <a:ea typeface="+mn-ea"/>
                          <a:cs typeface="+mn-cs"/>
                        </a:rPr>
                        <a:t>…</a:t>
                      </a:r>
                      <a:r>
                        <a:rPr lang="en-US" altLang="zh-CN" sz="1800" b="0" i="0" u="none" strike="noStrike" kern="1200" baseline="0" dirty="0" smtClean="0">
                          <a:solidFill>
                            <a:schemeClr val="dk1"/>
                          </a:solidFill>
                          <a:latin typeface="+mn-lt"/>
                          <a:ea typeface="+mn-ea"/>
                          <a:cs typeface="+mn-cs"/>
                        </a:rPr>
                        <a:t> </a:t>
                      </a:r>
                      <a:endParaRPr lang="zh-CN" altLang="en-US" dirty="0"/>
                    </a:p>
                  </a:txBody>
                  <a:tcPr/>
                </a:tc>
              </a:tr>
              <a:tr h="370840">
                <a:tc rowSpan="2">
                  <a:txBody>
                    <a:bodyPr/>
                    <a:lstStyle/>
                    <a:p>
                      <a:pPr algn="ctr"/>
                      <a:r>
                        <a:rPr lang="en-US" altLang="zh-CN" smtClean="0"/>
                        <a:t>Native</a:t>
                      </a:r>
                      <a:endParaRPr lang="zh-CN" altLang="en-US" dirty="0"/>
                    </a:p>
                  </a:txBody>
                  <a:tcPr/>
                </a:tc>
                <a:tc>
                  <a:txBody>
                    <a:bodyPr/>
                    <a:lstStyle/>
                    <a:p>
                      <a:pPr algn="ctr"/>
                      <a:r>
                        <a:rPr lang="en-US" altLang="zh-CN" smtClean="0"/>
                        <a:t>Internal storage</a:t>
                      </a:r>
                      <a:r>
                        <a:rPr lang="en-US" altLang="zh-CN" baseline="0" smtClean="0"/>
                        <a:t> of other Apps</a:t>
                      </a:r>
                      <a:endParaRPr lang="zh-CN" altLang="en-US" dirty="0"/>
                    </a:p>
                  </a:txBody>
                  <a:tcPr/>
                </a:tc>
                <a:tc>
                  <a:txBody>
                    <a:bodyPr/>
                    <a:lstStyle/>
                    <a:p>
                      <a:pPr algn="ctr"/>
                      <a:r>
                        <a:rPr lang="en-US" altLang="zh-CN" smtClean="0"/>
                        <a:t>7</a:t>
                      </a:r>
                      <a:endParaRPr lang="zh-CN" altLang="en-US" dirty="0"/>
                    </a:p>
                  </a:txBody>
                  <a:tcPr/>
                </a:tc>
                <a:tc>
                  <a:txBody>
                    <a:bodyPr/>
                    <a:lstStyle/>
                    <a:p>
                      <a:pPr algn="ctr"/>
                      <a:r>
                        <a:rPr lang="en-US" altLang="zh-CN" sz="1800" b="0" i="0" u="none" strike="noStrike" kern="1200" baseline="0" dirty="0" err="1" smtClean="0">
                          <a:solidFill>
                            <a:schemeClr val="dk1"/>
                          </a:solidFill>
                          <a:latin typeface="+mn-lt"/>
                          <a:ea typeface="+mn-ea"/>
                          <a:cs typeface="+mn-cs"/>
                        </a:rPr>
                        <a:t>com.devicescape.usc.wifinow</a:t>
                      </a:r>
                      <a:r>
                        <a:rPr lang="en-US" altLang="zh-CN" sz="1800" b="0" i="0" u="none" strike="noStrike" kern="1200" baseline="0" dirty="0" smtClean="0">
                          <a:solidFill>
                            <a:schemeClr val="dk1"/>
                          </a:solidFill>
                          <a:latin typeface="+mn-lt"/>
                          <a:ea typeface="+mn-ea"/>
                          <a:cs typeface="+mn-cs"/>
                        </a:rPr>
                        <a:t> (1,000,000), </a:t>
                      </a:r>
                      <a:r>
                        <a:rPr lang="mr-IN" altLang="zh-CN" sz="1800" b="0" i="0" u="none" strike="noStrike" kern="1200" baseline="0" dirty="0" smtClean="0">
                          <a:solidFill>
                            <a:schemeClr val="dk1"/>
                          </a:solidFill>
                          <a:latin typeface="+mn-lt"/>
                          <a:ea typeface="+mn-ea"/>
                          <a:cs typeface="+mn-cs"/>
                        </a:rPr>
                        <a:t>…</a:t>
                      </a:r>
                      <a:endParaRPr lang="zh-CN" altLang="en-US" dirty="0"/>
                    </a:p>
                  </a:txBody>
                  <a:tcPr/>
                </a:tc>
              </a:tr>
              <a:tr h="370840">
                <a:tc vMerge="1">
                  <a:txBody>
                    <a:bodyPr/>
                    <a:lstStyle/>
                    <a:p>
                      <a:pPr algn="ct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mtClean="0"/>
                        <a:t>External storage (&lt; Android 4.4)</a:t>
                      </a:r>
                      <a:endParaRPr lang="zh-CN" altLang="en-US" dirty="0" smtClean="0"/>
                    </a:p>
                  </a:txBody>
                  <a:tcPr/>
                </a:tc>
                <a:tc>
                  <a:txBody>
                    <a:bodyPr/>
                    <a:lstStyle/>
                    <a:p>
                      <a:pPr algn="ctr"/>
                      <a:r>
                        <a:rPr lang="en-US" altLang="zh-CN" smtClean="0"/>
                        <a:t>0</a:t>
                      </a:r>
                      <a:endParaRPr lang="zh-CN" altLang="en-US" dirty="0"/>
                    </a:p>
                  </a:txBody>
                  <a:tcPr/>
                </a:tc>
                <a:tc>
                  <a:txBody>
                    <a:bodyPr/>
                    <a:lstStyle/>
                    <a:p>
                      <a:pPr algn="ctr"/>
                      <a:endParaRPr lang="zh-CN" altLang="en-US" dirty="0"/>
                    </a:p>
                  </a:txBody>
                  <a:tcPr/>
                </a:tc>
              </a:tr>
            </a:tbl>
          </a:graphicData>
        </a:graphic>
      </p:graphicFrame>
    </p:spTree>
    <p:extLst>
      <p:ext uri="{BB962C8B-B14F-4D97-AF65-F5344CB8AC3E}">
        <p14:creationId xmlns:p14="http://schemas.microsoft.com/office/powerpoint/2010/main" val="183879442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Privacy tracking</a:t>
            </a:r>
            <a:endParaRPr kumimoji="1" lang="zh-CN" altLang="en-US" dirty="0"/>
          </a:p>
        </p:txBody>
      </p:sp>
      <p:sp>
        <p:nvSpPr>
          <p:cNvPr id="3" name="内容占位符 2"/>
          <p:cNvSpPr>
            <a:spLocks noGrp="1"/>
          </p:cNvSpPr>
          <p:nvPr>
            <p:ph idx="1"/>
          </p:nvPr>
        </p:nvSpPr>
        <p:spPr/>
        <p:txBody>
          <a:bodyPr/>
          <a:lstStyle/>
          <a:p>
            <a:r>
              <a:rPr kumimoji="1" lang="en-US" altLang="zh-CN" dirty="0" smtClean="0"/>
              <a:t>Mark sensitive APIs and content providers as source, total 18 types of privacy</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24</a:t>
            </a:fld>
            <a:endParaRPr lang="en-US"/>
          </a:p>
        </p:txBody>
      </p:sp>
      <p:graphicFrame>
        <p:nvGraphicFramePr>
          <p:cNvPr id="6" name="表格 5"/>
          <p:cNvGraphicFramePr>
            <a:graphicFrameLocks noGrp="1"/>
          </p:cNvGraphicFramePr>
          <p:nvPr>
            <p:extLst>
              <p:ext uri="{D42A27DB-BD31-4B8C-83A1-F6EECF244321}">
                <p14:modId xmlns:p14="http://schemas.microsoft.com/office/powerpoint/2010/main" val="819878731"/>
              </p:ext>
            </p:extLst>
          </p:nvPr>
        </p:nvGraphicFramePr>
        <p:xfrm>
          <a:off x="1371600" y="2971800"/>
          <a:ext cx="6096000" cy="3337560"/>
        </p:xfrm>
        <a:graphic>
          <a:graphicData uri="http://schemas.openxmlformats.org/drawingml/2006/table">
            <a:tbl>
              <a:tblPr firstRow="1" bandRow="1">
                <a:tableStyleId>{5C22544A-7EE6-4342-B048-85BDC9FD1C3A}</a:tableStyleId>
              </a:tblPr>
              <a:tblGrid>
                <a:gridCol w="2032000"/>
                <a:gridCol w="1549400"/>
                <a:gridCol w="2514600"/>
              </a:tblGrid>
              <a:tr h="370840">
                <a:tc>
                  <a:txBody>
                    <a:bodyPr/>
                    <a:lstStyle/>
                    <a:p>
                      <a:pPr algn="ctr"/>
                      <a:r>
                        <a:rPr lang="en-US" altLang="zh-CN" dirty="0" smtClean="0"/>
                        <a:t>Type</a:t>
                      </a:r>
                      <a:endParaRPr lang="zh-CN" altLang="en-US" dirty="0"/>
                    </a:p>
                  </a:txBody>
                  <a:tcPr/>
                </a:tc>
                <a:tc>
                  <a:txBody>
                    <a:bodyPr/>
                    <a:lstStyle/>
                    <a:p>
                      <a:pPr algn="ctr"/>
                      <a:r>
                        <a:rPr lang="en-US" altLang="zh-CN" dirty="0" smtClean="0"/>
                        <a:t>#Apps</a:t>
                      </a:r>
                      <a:endParaRPr lang="zh-CN" altLang="en-US" dirty="0"/>
                    </a:p>
                  </a:txBody>
                  <a:tcPr/>
                </a:tc>
                <a:tc>
                  <a:txBody>
                    <a:bodyPr/>
                    <a:lstStyle/>
                    <a:p>
                      <a:pPr algn="ctr"/>
                      <a:r>
                        <a:rPr lang="en-US" altLang="zh-CN" dirty="0" smtClean="0"/>
                        <a:t>Exclusively</a:t>
                      </a:r>
                      <a:r>
                        <a:rPr lang="en-US" altLang="zh-CN" baseline="0" dirty="0" smtClean="0"/>
                        <a:t> 3</a:t>
                      </a:r>
                      <a:r>
                        <a:rPr lang="en-US" altLang="zh-CN" baseline="30000" dirty="0" smtClean="0"/>
                        <a:t>rd</a:t>
                      </a:r>
                      <a:r>
                        <a:rPr lang="en-US" altLang="zh-CN" baseline="0" dirty="0" smtClean="0"/>
                        <a:t>-party (%)</a:t>
                      </a:r>
                      <a:endParaRPr lang="zh-CN" altLang="en-US" dirty="0"/>
                    </a:p>
                  </a:txBody>
                  <a:tcPr/>
                </a:tc>
              </a:tr>
              <a:tr h="370840">
                <a:tc>
                  <a:txBody>
                    <a:bodyPr/>
                    <a:lstStyle/>
                    <a:p>
                      <a:pPr algn="ctr"/>
                      <a:r>
                        <a:rPr lang="en-US" altLang="zh-CN" dirty="0" smtClean="0"/>
                        <a:t>Location</a:t>
                      </a:r>
                      <a:endParaRPr lang="zh-CN" altLang="en-US" dirty="0"/>
                    </a:p>
                  </a:txBody>
                  <a:tcPr/>
                </a:tc>
                <a:tc>
                  <a:txBody>
                    <a:bodyPr/>
                    <a:lstStyle/>
                    <a:p>
                      <a:pPr algn="ctr"/>
                      <a:r>
                        <a:rPr lang="en-US" altLang="zh-CN" dirty="0" smtClean="0"/>
                        <a:t>254</a:t>
                      </a:r>
                      <a:endParaRPr lang="zh-CN" altLang="en-US" dirty="0"/>
                    </a:p>
                  </a:txBody>
                  <a:tcPr/>
                </a:tc>
                <a:tc>
                  <a:txBody>
                    <a:bodyPr/>
                    <a:lstStyle/>
                    <a:p>
                      <a:pPr algn="ctr"/>
                      <a:r>
                        <a:rPr lang="en-US" altLang="zh-CN" dirty="0" smtClean="0"/>
                        <a:t>251 </a:t>
                      </a:r>
                      <a:r>
                        <a:rPr lang="en-US" altLang="zh-CN" baseline="0" dirty="0" smtClean="0"/>
                        <a:t>(98.82</a:t>
                      </a:r>
                      <a:r>
                        <a:rPr lang="en-US" altLang="zh-CN" dirty="0" smtClean="0"/>
                        <a:t>%)</a:t>
                      </a:r>
                      <a:endParaRPr lang="zh-CN" altLang="en-US" dirty="0"/>
                    </a:p>
                  </a:txBody>
                  <a:tcPr/>
                </a:tc>
              </a:tr>
              <a:tr h="370840">
                <a:tc>
                  <a:txBody>
                    <a:bodyPr/>
                    <a:lstStyle/>
                    <a:p>
                      <a:pPr algn="ctr"/>
                      <a:r>
                        <a:rPr lang="en-US" altLang="zh-CN" dirty="0" smtClean="0"/>
                        <a:t>IMEI</a:t>
                      </a:r>
                      <a:endParaRPr lang="zh-CN" altLang="en-US" dirty="0"/>
                    </a:p>
                  </a:txBody>
                  <a:tcPr/>
                </a:tc>
                <a:tc>
                  <a:txBody>
                    <a:bodyPr/>
                    <a:lstStyle/>
                    <a:p>
                      <a:pPr algn="ctr"/>
                      <a:r>
                        <a:rPr lang="en-US" altLang="zh-CN" dirty="0" smtClean="0"/>
                        <a:t>581</a:t>
                      </a:r>
                      <a:endParaRPr lang="zh-CN" altLang="en-US" dirty="0"/>
                    </a:p>
                  </a:txBody>
                  <a:tcPr/>
                </a:tc>
                <a:tc>
                  <a:txBody>
                    <a:bodyPr/>
                    <a:lstStyle/>
                    <a:p>
                      <a:pPr algn="ctr"/>
                      <a:r>
                        <a:rPr lang="en-US" altLang="zh-CN" dirty="0" smtClean="0"/>
                        <a:t>576 </a:t>
                      </a:r>
                      <a:r>
                        <a:rPr lang="en-US" altLang="zh-CN" baseline="0" dirty="0" smtClean="0"/>
                        <a:t>(99.14</a:t>
                      </a:r>
                      <a:r>
                        <a:rPr lang="en-US" altLang="zh-CN" dirty="0" smtClean="0"/>
                        <a:t>%)</a:t>
                      </a:r>
                      <a:endParaRPr lang="zh-CN" altLang="en-US" dirty="0"/>
                    </a:p>
                  </a:txBody>
                  <a:tcPr/>
                </a:tc>
              </a:tr>
              <a:tr h="370840">
                <a:tc>
                  <a:txBody>
                    <a:bodyPr/>
                    <a:lstStyle/>
                    <a:p>
                      <a:pPr algn="ctr"/>
                      <a:r>
                        <a:rPr lang="en-US" altLang="zh-CN" dirty="0" smtClean="0"/>
                        <a:t>Phone number</a:t>
                      </a:r>
                      <a:endParaRPr lang="zh-CN" altLang="en-US" dirty="0"/>
                    </a:p>
                  </a:txBody>
                  <a:tcPr/>
                </a:tc>
                <a:tc>
                  <a:txBody>
                    <a:bodyPr/>
                    <a:lstStyle/>
                    <a:p>
                      <a:pPr algn="ctr"/>
                      <a:r>
                        <a:rPr lang="en-US" altLang="zh-CN" dirty="0" smtClean="0"/>
                        <a:t>12</a:t>
                      </a:r>
                      <a:endParaRPr lang="zh-CN" altLang="en-US" dirty="0"/>
                    </a:p>
                  </a:txBody>
                  <a:tcPr/>
                </a:tc>
                <a:tc>
                  <a:txBody>
                    <a:bodyPr/>
                    <a:lstStyle/>
                    <a:p>
                      <a:pPr algn="ctr"/>
                      <a:r>
                        <a:rPr lang="en-US" altLang="zh-CN" dirty="0" smtClean="0"/>
                        <a:t>10 (83.33%)</a:t>
                      </a:r>
                      <a:endParaRPr lang="zh-CN" altLang="en-US" dirty="0"/>
                    </a:p>
                  </a:txBody>
                  <a:tcPr/>
                </a:tc>
              </a:tr>
              <a:tr h="370840">
                <a:tc>
                  <a:txBody>
                    <a:bodyPr/>
                    <a:lstStyle/>
                    <a:p>
                      <a:pPr algn="ctr"/>
                      <a:r>
                        <a:rPr lang="en-US" altLang="zh-CN" dirty="0" smtClean="0"/>
                        <a:t>Installed apps</a:t>
                      </a:r>
                      <a:endParaRPr lang="zh-CN" altLang="en-US" dirty="0"/>
                    </a:p>
                  </a:txBody>
                  <a:tcPr/>
                </a:tc>
                <a:tc>
                  <a:txBody>
                    <a:bodyPr/>
                    <a:lstStyle/>
                    <a:p>
                      <a:pPr algn="ctr"/>
                      <a:r>
                        <a:rPr lang="en-US" altLang="zh-CN" dirty="0" smtClean="0"/>
                        <a:t>32</a:t>
                      </a:r>
                      <a:endParaRPr lang="zh-CN" altLang="en-US" dirty="0"/>
                    </a:p>
                  </a:txBody>
                  <a:tcPr/>
                </a:tc>
                <a:tc>
                  <a:txBody>
                    <a:bodyPr/>
                    <a:lstStyle/>
                    <a:p>
                      <a:pPr algn="ctr"/>
                      <a:r>
                        <a:rPr lang="en-US" altLang="zh-CN" dirty="0" smtClean="0"/>
                        <a:t>28 </a:t>
                      </a:r>
                      <a:r>
                        <a:rPr lang="en-US" altLang="zh-CN" baseline="0" dirty="0" smtClean="0"/>
                        <a:t>(87.50%)</a:t>
                      </a:r>
                      <a:endParaRPr lang="zh-CN" altLang="en-US" dirty="0"/>
                    </a:p>
                  </a:txBody>
                  <a:tcPr/>
                </a:tc>
              </a:tr>
              <a:tr h="370840">
                <a:tc>
                  <a:txBody>
                    <a:bodyPr/>
                    <a:lstStyle/>
                    <a:p>
                      <a:pPr algn="ctr"/>
                      <a:r>
                        <a:rPr lang="en-US" altLang="zh-CN" dirty="0" smtClean="0"/>
                        <a:t>Contact</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1 </a:t>
                      </a:r>
                      <a:r>
                        <a:rPr lang="en-US" altLang="zh-CN" baseline="0" dirty="0" smtClean="0"/>
                        <a:t>(100%)</a:t>
                      </a:r>
                      <a:endParaRPr lang="zh-CN" altLang="en-US" dirty="0"/>
                    </a:p>
                  </a:txBody>
                  <a:tcPr/>
                </a:tc>
              </a:tr>
              <a:tr h="370840">
                <a:tc>
                  <a:txBody>
                    <a:bodyPr/>
                    <a:lstStyle/>
                    <a:p>
                      <a:pPr algn="ctr"/>
                      <a:r>
                        <a:rPr lang="en-US" altLang="zh-CN" dirty="0" smtClean="0"/>
                        <a:t>Calendar </a:t>
                      </a:r>
                      <a:endParaRPr lang="zh-CN" altLang="en-US" dirty="0"/>
                    </a:p>
                  </a:txBody>
                  <a:tcPr/>
                </a:tc>
                <a:tc>
                  <a:txBody>
                    <a:bodyPr/>
                    <a:lstStyle/>
                    <a:p>
                      <a:pPr algn="ctr"/>
                      <a:r>
                        <a:rPr lang="en-US" altLang="zh-CN" dirty="0" smtClean="0"/>
                        <a:t>76</a:t>
                      </a:r>
                      <a:endParaRPr lang="zh-CN" altLang="en-US" dirty="0"/>
                    </a:p>
                  </a:txBody>
                  <a:tcPr/>
                </a:tc>
                <a:tc>
                  <a:txBody>
                    <a:bodyPr/>
                    <a:lstStyle/>
                    <a:p>
                      <a:pPr algn="ctr"/>
                      <a:r>
                        <a:rPr lang="en-US" altLang="zh-CN" dirty="0" smtClean="0"/>
                        <a:t>73 </a:t>
                      </a:r>
                      <a:r>
                        <a:rPr lang="en-US" altLang="zh-CN" baseline="0" dirty="0" smtClean="0"/>
                        <a:t>(96.05%)</a:t>
                      </a:r>
                      <a:endParaRPr lang="zh-CN" altLang="en-US" dirty="0"/>
                    </a:p>
                  </a:txBody>
                  <a:tcPr/>
                </a:tc>
              </a:tr>
              <a:tr h="370840">
                <a:tc>
                  <a:txBody>
                    <a:bodyPr/>
                    <a:lstStyle/>
                    <a:p>
                      <a:pPr algn="ctr"/>
                      <a:r>
                        <a:rPr lang="en-US" altLang="zh-CN" dirty="0" smtClean="0"/>
                        <a:t>Settings </a:t>
                      </a:r>
                      <a:endParaRPr lang="zh-CN" altLang="en-US" dirty="0"/>
                    </a:p>
                  </a:txBody>
                  <a:tcPr/>
                </a:tc>
                <a:tc>
                  <a:txBody>
                    <a:bodyPr/>
                    <a:lstStyle/>
                    <a:p>
                      <a:pPr algn="ctr"/>
                      <a:r>
                        <a:rPr lang="en-US" altLang="zh-CN" dirty="0" smtClean="0"/>
                        <a:t>16,482</a:t>
                      </a:r>
                      <a:endParaRPr lang="zh-CN" altLang="en-US" dirty="0"/>
                    </a:p>
                  </a:txBody>
                  <a:tcPr/>
                </a:tc>
                <a:tc>
                  <a:txBody>
                    <a:bodyPr/>
                    <a:lstStyle/>
                    <a:p>
                      <a:pPr algn="ctr"/>
                      <a:r>
                        <a:rPr lang="en-US" altLang="zh-CN" dirty="0" smtClean="0"/>
                        <a:t>16,441 (99.75%)</a:t>
                      </a:r>
                      <a:endParaRPr lang="zh-CN" altLang="en-US" dirty="0"/>
                    </a:p>
                  </a:txBody>
                  <a:tcPr/>
                </a:tc>
              </a:tr>
              <a:tr h="370840">
                <a:tc gridSpan="3">
                  <a:txBody>
                    <a:bodyPr/>
                    <a:lstStyle/>
                    <a:p>
                      <a:pPr algn="ctr"/>
                      <a:r>
                        <a:rPr lang="en-US" altLang="zh-CN" dirty="0" smtClean="0"/>
                        <a:t>…</a:t>
                      </a:r>
                      <a:endParaRPr lang="zh-CN" altLang="en-US" dirty="0"/>
                    </a:p>
                  </a:txBody>
                  <a:tcPr/>
                </a:tc>
                <a:tc hMerge="1">
                  <a:txBody>
                    <a:bodyPr/>
                    <a:lstStyle/>
                    <a:p>
                      <a:pPr algn="ctr"/>
                      <a:endParaRPr lang="zh-CN" altLang="en-US" dirty="0"/>
                    </a:p>
                  </a:txBody>
                  <a:tcPr/>
                </a:tc>
                <a:tc hMerge="1">
                  <a:txBody>
                    <a:bodyPr/>
                    <a:lstStyle/>
                    <a:p>
                      <a:pPr algn="ctr"/>
                      <a:endParaRPr lang="zh-CN" altLang="en-US" dirty="0"/>
                    </a:p>
                  </a:txBody>
                  <a:tcPr/>
                </a:tc>
              </a:tr>
            </a:tbl>
          </a:graphicData>
        </a:graphic>
      </p:graphicFrame>
    </p:spTree>
    <p:extLst>
      <p:ext uri="{BB962C8B-B14F-4D97-AF65-F5344CB8AC3E}">
        <p14:creationId xmlns:p14="http://schemas.microsoft.com/office/powerpoint/2010/main" val="294788460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Conclusion</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Dynamic analysis system based on Android Open Source Project</a:t>
            </a:r>
          </a:p>
          <a:p>
            <a:r>
              <a:rPr kumimoji="1" lang="en-US" altLang="zh-CN" dirty="0"/>
              <a:t>A large scale measurement</a:t>
            </a:r>
          </a:p>
          <a:p>
            <a:pPr lvl="1"/>
            <a:r>
              <a:rPr kumimoji="1" lang="en-US" altLang="zh-CN" dirty="0"/>
              <a:t>Provenance</a:t>
            </a:r>
          </a:p>
          <a:p>
            <a:pPr lvl="1"/>
            <a:r>
              <a:rPr kumimoji="1" lang="en-US" altLang="zh-CN" dirty="0"/>
              <a:t>App hardening</a:t>
            </a:r>
          </a:p>
          <a:p>
            <a:pPr lvl="1"/>
            <a:r>
              <a:rPr kumimoji="1" lang="en-US" altLang="zh-CN" dirty="0"/>
              <a:t>Security risk/implications </a:t>
            </a:r>
            <a:endParaRPr kumimoji="1" lang="en-US" altLang="zh-CN" dirty="0" smtClean="0"/>
          </a:p>
          <a:p>
            <a:r>
              <a:rPr kumimoji="1" lang="en-US" altLang="zh-CN" dirty="0"/>
              <a:t>3</a:t>
            </a:r>
            <a:r>
              <a:rPr kumimoji="1" lang="en-US" altLang="zh-CN" baseline="30000" dirty="0"/>
              <a:t>rd</a:t>
            </a:r>
            <a:r>
              <a:rPr kumimoji="1" lang="en-US" altLang="zh-CN" dirty="0"/>
              <a:t>-party usage, integrity verification, platform enforcement</a:t>
            </a:r>
          </a:p>
          <a:p>
            <a:endParaRPr kumimoji="1" lang="en-US" altLang="zh-CN"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25</a:t>
            </a:fld>
            <a:endParaRPr lang="en-US"/>
          </a:p>
        </p:txBody>
      </p:sp>
    </p:spTree>
    <p:extLst>
      <p:ext uri="{BB962C8B-B14F-4D97-AF65-F5344CB8AC3E}">
        <p14:creationId xmlns:p14="http://schemas.microsoft.com/office/powerpoint/2010/main" val="147748137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幻灯片编号占位符 3"/>
          <p:cNvSpPr>
            <a:spLocks noGrp="1"/>
          </p:cNvSpPr>
          <p:nvPr>
            <p:ph type="sldNum" sz="quarter" idx="12"/>
          </p:nvPr>
        </p:nvSpPr>
        <p:spPr/>
        <p:txBody>
          <a:bodyPr/>
          <a:lstStyle/>
          <a:p>
            <a:fld id="{B4E3E5EF-7AA6-40DD-AA96-319B0649D502}" type="slidenum">
              <a:rPr lang="en-US" smtClean="0"/>
              <a:pPr/>
              <a:t>26</a:t>
            </a:fld>
            <a:endParaRPr lang="en-US"/>
          </a:p>
        </p:txBody>
      </p:sp>
      <p:sp>
        <p:nvSpPr>
          <p:cNvPr id="6" name="文本框 5"/>
          <p:cNvSpPr txBox="1"/>
          <p:nvPr/>
        </p:nvSpPr>
        <p:spPr>
          <a:xfrm>
            <a:off x="2743200" y="2819400"/>
            <a:ext cx="3886200" cy="1077218"/>
          </a:xfrm>
          <a:prstGeom prst="rect">
            <a:avLst/>
          </a:prstGeom>
          <a:noFill/>
        </p:spPr>
        <p:txBody>
          <a:bodyPr wrap="square" rtlCol="0">
            <a:spAutoFit/>
          </a:bodyPr>
          <a:lstStyle/>
          <a:p>
            <a:r>
              <a:rPr kumimoji="1" lang="en-US" altLang="zh-CN" sz="6400" dirty="0" smtClean="0"/>
              <a:t>Thank </a:t>
            </a:r>
            <a:r>
              <a:rPr kumimoji="1" lang="en-US" altLang="zh-CN" sz="6400" smtClean="0"/>
              <a:t>you! </a:t>
            </a:r>
            <a:endParaRPr kumimoji="1" lang="zh-CN" altLang="en-US" sz="6400" dirty="0"/>
          </a:p>
        </p:txBody>
      </p:sp>
      <p:sp>
        <p:nvSpPr>
          <p:cNvPr id="2" name="文本框 1"/>
          <p:cNvSpPr txBox="1"/>
          <p:nvPr/>
        </p:nvSpPr>
        <p:spPr>
          <a:xfrm>
            <a:off x="1295400" y="4953000"/>
            <a:ext cx="6858000" cy="584775"/>
          </a:xfrm>
          <a:prstGeom prst="rect">
            <a:avLst/>
          </a:prstGeom>
          <a:noFill/>
        </p:spPr>
        <p:txBody>
          <a:bodyPr wrap="square" rtlCol="0">
            <a:spAutoFit/>
          </a:bodyPr>
          <a:lstStyle/>
          <a:p>
            <a:pPr algn="ctr"/>
            <a:r>
              <a:rPr kumimoji="1" lang="en-US" altLang="zh-CN" sz="3200" i="1" dirty="0"/>
              <a:t>http://</a:t>
            </a:r>
            <a:r>
              <a:rPr kumimoji="1" lang="en-US" altLang="zh-CN" sz="3200" i="1" dirty="0" err="1"/>
              <a:t>list.cs.northwestern.edu</a:t>
            </a:r>
            <a:r>
              <a:rPr kumimoji="1" lang="en-US" altLang="zh-CN" sz="3200" i="1" dirty="0"/>
              <a:t>/mobile/</a:t>
            </a:r>
            <a:endParaRPr kumimoji="1" lang="zh-CN" altLang="en-US" sz="3200" i="1" dirty="0"/>
          </a:p>
        </p:txBody>
      </p:sp>
      <p:sp>
        <p:nvSpPr>
          <p:cNvPr id="5" name="文本框 4"/>
          <p:cNvSpPr txBox="1"/>
          <p:nvPr/>
        </p:nvSpPr>
        <p:spPr>
          <a:xfrm>
            <a:off x="2514600" y="4191000"/>
            <a:ext cx="4419600" cy="553998"/>
          </a:xfrm>
          <a:prstGeom prst="rect">
            <a:avLst/>
          </a:prstGeom>
          <a:noFill/>
        </p:spPr>
        <p:txBody>
          <a:bodyPr wrap="square" rtlCol="0">
            <a:spAutoFit/>
          </a:bodyPr>
          <a:lstStyle/>
          <a:p>
            <a:pPr algn="ctr"/>
            <a:r>
              <a:rPr kumimoji="1" lang="en-US" altLang="zh-CN" sz="3000" dirty="0" smtClean="0"/>
              <a:t>Questions?</a:t>
            </a:r>
            <a:endParaRPr kumimoji="1" lang="zh-CN" altLang="en-US" sz="3000" dirty="0"/>
          </a:p>
        </p:txBody>
      </p:sp>
    </p:spTree>
    <p:extLst>
      <p:ext uri="{BB962C8B-B14F-4D97-AF65-F5344CB8AC3E}">
        <p14:creationId xmlns:p14="http://schemas.microsoft.com/office/powerpoint/2010/main" val="21595722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DCL </a:t>
            </a:r>
            <a:r>
              <a:rPr kumimoji="1" lang="en-US" altLang="zh-CN" dirty="0" err="1" smtClean="0"/>
              <a:t>v.s</a:t>
            </a:r>
            <a:r>
              <a:rPr kumimoji="1" lang="en-US" altLang="zh-CN" dirty="0" smtClean="0"/>
              <a:t>. App Popularity</a:t>
            </a:r>
            <a:endParaRPr kumimoji="1"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571906221"/>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endParaRPr lang="zh-CN" altLang="en-US" dirty="0"/>
                    </a:p>
                  </a:txBody>
                  <a:tcPr/>
                </a:tc>
                <a:tc>
                  <a:txBody>
                    <a:bodyPr/>
                    <a:lstStyle/>
                    <a:p>
                      <a:pPr algn="ctr"/>
                      <a:r>
                        <a:rPr lang="en-US" altLang="zh-CN" dirty="0" smtClean="0"/>
                        <a:t>#Downloads</a:t>
                      </a:r>
                      <a:endParaRPr lang="zh-CN" altLang="en-US" dirty="0"/>
                    </a:p>
                  </a:txBody>
                  <a:tcPr/>
                </a:tc>
                <a:tc>
                  <a:txBody>
                    <a:bodyPr/>
                    <a:lstStyle/>
                    <a:p>
                      <a:pPr algn="ctr"/>
                      <a:r>
                        <a:rPr lang="en-US" altLang="zh-CN" dirty="0" smtClean="0"/>
                        <a:t>#Ratings</a:t>
                      </a:r>
                      <a:endParaRPr lang="zh-CN" altLang="en-US" dirty="0"/>
                    </a:p>
                  </a:txBody>
                  <a:tcPr/>
                </a:tc>
                <a:tc>
                  <a:txBody>
                    <a:bodyPr/>
                    <a:lstStyle/>
                    <a:p>
                      <a:pPr algn="ctr"/>
                      <a:r>
                        <a:rPr lang="en-US" altLang="zh-CN" dirty="0" smtClean="0"/>
                        <a:t>Rating</a:t>
                      </a:r>
                      <a:endParaRPr lang="zh-CN" altLang="en-US" dirty="0"/>
                    </a:p>
                  </a:txBody>
                  <a:tcPr/>
                </a:tc>
              </a:tr>
              <a:tr h="370840">
                <a:tc>
                  <a:txBody>
                    <a:bodyPr/>
                    <a:lstStyle/>
                    <a:p>
                      <a:pPr algn="ctr"/>
                      <a:r>
                        <a:rPr lang="en-US" altLang="zh-CN" dirty="0" smtClean="0"/>
                        <a:t>DEX</a:t>
                      </a:r>
                      <a:endParaRPr lang="zh-CN" altLang="en-US" dirty="0"/>
                    </a:p>
                  </a:txBody>
                  <a:tcPr/>
                </a:tc>
                <a:tc>
                  <a:txBody>
                    <a:bodyPr/>
                    <a:lstStyle/>
                    <a:p>
                      <a:pPr algn="ctr"/>
                      <a:r>
                        <a:rPr lang="en-US" altLang="zh-CN" dirty="0" smtClean="0"/>
                        <a:t>60,010</a:t>
                      </a:r>
                      <a:endParaRPr lang="zh-CN" altLang="en-US" dirty="0"/>
                    </a:p>
                  </a:txBody>
                  <a:tcPr/>
                </a:tc>
                <a:tc>
                  <a:txBody>
                    <a:bodyPr/>
                    <a:lstStyle/>
                    <a:p>
                      <a:pPr algn="ctr"/>
                      <a:r>
                        <a:rPr lang="en-US" altLang="zh-CN" dirty="0" smtClean="0"/>
                        <a:t>2,448</a:t>
                      </a:r>
                      <a:endParaRPr lang="zh-CN" altLang="en-US" dirty="0"/>
                    </a:p>
                  </a:txBody>
                  <a:tcPr/>
                </a:tc>
                <a:tc>
                  <a:txBody>
                    <a:bodyPr/>
                    <a:lstStyle/>
                    <a:p>
                      <a:pPr algn="ctr"/>
                      <a:r>
                        <a:rPr lang="en-US" altLang="zh-CN" dirty="0" smtClean="0"/>
                        <a:t>3.91</a:t>
                      </a:r>
                      <a:endParaRPr lang="zh-CN" altLang="en-US" dirty="0"/>
                    </a:p>
                  </a:txBody>
                  <a:tcPr/>
                </a:tc>
              </a:tr>
              <a:tr h="370840">
                <a:tc>
                  <a:txBody>
                    <a:bodyPr/>
                    <a:lstStyle/>
                    <a:p>
                      <a:pPr algn="ctr"/>
                      <a:r>
                        <a:rPr lang="en-US" altLang="zh-CN" dirty="0" smtClean="0"/>
                        <a:t>Without DEX</a:t>
                      </a:r>
                      <a:endParaRPr lang="zh-CN" altLang="en-US" dirty="0"/>
                    </a:p>
                  </a:txBody>
                  <a:tcPr/>
                </a:tc>
                <a:tc>
                  <a:txBody>
                    <a:bodyPr/>
                    <a:lstStyle/>
                    <a:p>
                      <a:pPr algn="ctr"/>
                      <a:r>
                        <a:rPr lang="en-US" altLang="zh-CN" dirty="0" smtClean="0"/>
                        <a:t>52,848</a:t>
                      </a:r>
                      <a:endParaRPr lang="zh-CN" altLang="en-US" dirty="0"/>
                    </a:p>
                  </a:txBody>
                  <a:tcPr/>
                </a:tc>
                <a:tc>
                  <a:txBody>
                    <a:bodyPr/>
                    <a:lstStyle/>
                    <a:p>
                      <a:pPr algn="ctr"/>
                      <a:r>
                        <a:rPr lang="en-US" altLang="zh-CN" dirty="0" smtClean="0"/>
                        <a:t>2,318</a:t>
                      </a:r>
                      <a:endParaRPr lang="zh-CN" altLang="en-US" dirty="0"/>
                    </a:p>
                  </a:txBody>
                  <a:tcPr/>
                </a:tc>
                <a:tc>
                  <a:txBody>
                    <a:bodyPr/>
                    <a:lstStyle/>
                    <a:p>
                      <a:pPr algn="ctr"/>
                      <a:r>
                        <a:rPr lang="en-US" altLang="zh-CN" dirty="0" smtClean="0"/>
                        <a:t>3.77</a:t>
                      </a:r>
                      <a:endParaRPr lang="zh-CN" altLang="en-US" dirty="0"/>
                    </a:p>
                  </a:txBody>
                  <a:tcPr/>
                </a:tc>
              </a:tr>
              <a:tr h="370840">
                <a:tc>
                  <a:txBody>
                    <a:bodyPr/>
                    <a:lstStyle/>
                    <a:p>
                      <a:pPr algn="ctr"/>
                      <a:r>
                        <a:rPr lang="en-US" altLang="zh-CN" dirty="0" smtClean="0"/>
                        <a:t>Native</a:t>
                      </a:r>
                      <a:endParaRPr lang="zh-CN" altLang="en-US" dirty="0"/>
                    </a:p>
                  </a:txBody>
                  <a:tcPr/>
                </a:tc>
                <a:tc>
                  <a:txBody>
                    <a:bodyPr/>
                    <a:lstStyle/>
                    <a:p>
                      <a:pPr algn="ctr"/>
                      <a:r>
                        <a:rPr lang="en-US" altLang="zh-CN" dirty="0" smtClean="0"/>
                        <a:t>288,995</a:t>
                      </a:r>
                      <a:endParaRPr lang="zh-CN" altLang="en-US" dirty="0"/>
                    </a:p>
                  </a:txBody>
                  <a:tcPr/>
                </a:tc>
                <a:tc>
                  <a:txBody>
                    <a:bodyPr/>
                    <a:lstStyle/>
                    <a:p>
                      <a:pPr algn="ctr"/>
                      <a:r>
                        <a:rPr lang="en-US" altLang="zh-CN" dirty="0" smtClean="0"/>
                        <a:t>8,668</a:t>
                      </a:r>
                      <a:endParaRPr lang="zh-CN" altLang="en-US" dirty="0"/>
                    </a:p>
                  </a:txBody>
                  <a:tcPr/>
                </a:tc>
                <a:tc>
                  <a:txBody>
                    <a:bodyPr/>
                    <a:lstStyle/>
                    <a:p>
                      <a:pPr algn="ctr"/>
                      <a:r>
                        <a:rPr lang="en-US" altLang="zh-CN" dirty="0" smtClean="0"/>
                        <a:t>3.82</a:t>
                      </a:r>
                      <a:endParaRPr lang="zh-CN" altLang="en-US" dirty="0"/>
                    </a:p>
                  </a:txBody>
                  <a:tcPr/>
                </a:tc>
              </a:tr>
              <a:tr h="370840">
                <a:tc>
                  <a:txBody>
                    <a:bodyPr/>
                    <a:lstStyle/>
                    <a:p>
                      <a:pPr algn="ctr"/>
                      <a:r>
                        <a:rPr lang="en-US" altLang="zh-CN" dirty="0" smtClean="0"/>
                        <a:t>Without Native</a:t>
                      </a:r>
                      <a:endParaRPr lang="zh-CN" altLang="en-US" dirty="0"/>
                    </a:p>
                  </a:txBody>
                  <a:tcPr/>
                </a:tc>
                <a:tc>
                  <a:txBody>
                    <a:bodyPr/>
                    <a:lstStyle/>
                    <a:p>
                      <a:pPr algn="ctr"/>
                      <a:r>
                        <a:rPr lang="en-US" altLang="zh-CN" dirty="0" smtClean="0"/>
                        <a:t>75,127</a:t>
                      </a:r>
                      <a:endParaRPr lang="zh-CN" altLang="en-US" dirty="0"/>
                    </a:p>
                  </a:txBody>
                  <a:tcPr/>
                </a:tc>
                <a:tc>
                  <a:txBody>
                    <a:bodyPr/>
                    <a:lstStyle/>
                    <a:p>
                      <a:pPr algn="ctr"/>
                      <a:r>
                        <a:rPr lang="en-US" altLang="zh-CN" dirty="0" smtClean="0"/>
                        <a:t>1,119</a:t>
                      </a:r>
                      <a:endParaRPr lang="zh-CN" altLang="en-US" dirty="0"/>
                    </a:p>
                  </a:txBody>
                  <a:tcPr/>
                </a:tc>
                <a:tc>
                  <a:txBody>
                    <a:bodyPr/>
                    <a:lstStyle/>
                    <a:p>
                      <a:pPr algn="ctr"/>
                      <a:r>
                        <a:rPr lang="en-US" altLang="zh-CN" dirty="0" smtClean="0"/>
                        <a:t>3.79</a:t>
                      </a:r>
                      <a:endParaRPr lang="zh-CN" altLang="en-US" dirty="0"/>
                    </a:p>
                  </a:txBody>
                  <a:tcPr/>
                </a:tc>
              </a:tr>
            </a:tbl>
          </a:graphicData>
        </a:graphic>
      </p:graphicFrame>
      <p:sp>
        <p:nvSpPr>
          <p:cNvPr id="4" name="幻灯片编号占位符 3"/>
          <p:cNvSpPr>
            <a:spLocks noGrp="1"/>
          </p:cNvSpPr>
          <p:nvPr>
            <p:ph type="sldNum" sz="quarter" idx="12"/>
          </p:nvPr>
        </p:nvSpPr>
        <p:spPr/>
        <p:txBody>
          <a:bodyPr/>
          <a:lstStyle/>
          <a:p>
            <a:fld id="{B4E3E5EF-7AA6-40DD-AA96-319B0649D502}" type="slidenum">
              <a:rPr lang="en-US" smtClean="0"/>
              <a:pPr/>
              <a:t>27</a:t>
            </a:fld>
            <a:endParaRPr lang="en-US"/>
          </a:p>
        </p:txBody>
      </p:sp>
      <p:sp>
        <p:nvSpPr>
          <p:cNvPr id="6" name="文本框 5"/>
          <p:cNvSpPr txBox="1"/>
          <p:nvPr/>
        </p:nvSpPr>
        <p:spPr>
          <a:xfrm>
            <a:off x="1295400" y="3810000"/>
            <a:ext cx="6497993" cy="830997"/>
          </a:xfrm>
          <a:prstGeom prst="rect">
            <a:avLst/>
          </a:prstGeom>
          <a:noFill/>
        </p:spPr>
        <p:txBody>
          <a:bodyPr wrap="none" rtlCol="0">
            <a:spAutoFit/>
          </a:bodyPr>
          <a:lstStyle/>
          <a:p>
            <a:pPr algn="ctr"/>
            <a:r>
              <a:rPr lang="en-US" altLang="zh-CN" sz="2400" dirty="0"/>
              <a:t>58,739 APPLICATIONS</a:t>
            </a:r>
            <a:r>
              <a:rPr lang="en-US" altLang="zh-CN" sz="2400" dirty="0" smtClean="0"/>
              <a:t>; NUMBER </a:t>
            </a:r>
            <a:r>
              <a:rPr lang="en-US" altLang="zh-CN" sz="2400" dirty="0"/>
              <a:t>OF DOWNLOADS; </a:t>
            </a:r>
            <a:endParaRPr lang="en-US" altLang="zh-CN" sz="2400" dirty="0" smtClean="0"/>
          </a:p>
          <a:p>
            <a:pPr algn="ctr"/>
            <a:r>
              <a:rPr lang="en-US" altLang="zh-CN" sz="2400" dirty="0" smtClean="0"/>
              <a:t>NUMBER </a:t>
            </a:r>
            <a:r>
              <a:rPr lang="en-US" altLang="zh-CN" sz="2400" dirty="0"/>
              <a:t>OF RATINGS, AVERAGE RATINGS</a:t>
            </a:r>
            <a:endParaRPr kumimoji="1" lang="zh-CN" altLang="en-US" sz="2400" dirty="0"/>
          </a:p>
        </p:txBody>
      </p:sp>
    </p:spTree>
    <p:extLst>
      <p:ext uri="{BB962C8B-B14F-4D97-AF65-F5344CB8AC3E}">
        <p14:creationId xmlns:p14="http://schemas.microsoft.com/office/powerpoint/2010/main" val="41260282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Hide of Malicious </a:t>
            </a:r>
            <a:r>
              <a:rPr kumimoji="1" lang="en-US" altLang="zh-CN" dirty="0"/>
              <a:t>B</a:t>
            </a:r>
            <a:r>
              <a:rPr kumimoji="1" lang="en-US" altLang="zh-CN" dirty="0" smtClean="0"/>
              <a:t>ehavior </a:t>
            </a:r>
            <a:endParaRPr kumimoji="1"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40726293"/>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altLang="zh-CN" dirty="0" smtClean="0"/>
                        <a:t>Configuration</a:t>
                      </a:r>
                      <a:endParaRPr lang="zh-CN" altLang="en-US" dirty="0"/>
                    </a:p>
                  </a:txBody>
                  <a:tcPr/>
                </a:tc>
                <a:tc>
                  <a:txBody>
                    <a:bodyPr/>
                    <a:lstStyle/>
                    <a:p>
                      <a:pPr algn="ctr"/>
                      <a:r>
                        <a:rPr lang="en-US" altLang="zh-CN" dirty="0" smtClean="0"/>
                        <a:t>#Files intercepted (%)</a:t>
                      </a:r>
                      <a:endParaRPr lang="zh-CN" altLang="en-US" dirty="0"/>
                    </a:p>
                  </a:txBody>
                  <a:tcPr/>
                </a:tc>
              </a:tr>
              <a:tr h="370840">
                <a:tc>
                  <a:txBody>
                    <a:bodyPr/>
                    <a:lstStyle/>
                    <a:p>
                      <a:pPr algn="ctr"/>
                      <a:r>
                        <a:rPr lang="en-US" altLang="zh-CN" dirty="0" smtClean="0"/>
                        <a:t>System time</a:t>
                      </a:r>
                      <a:endParaRPr lang="zh-CN" altLang="en-US" dirty="0"/>
                    </a:p>
                  </a:txBody>
                  <a:tcPr/>
                </a:tc>
                <a:tc>
                  <a:txBody>
                    <a:bodyPr/>
                    <a:lstStyle/>
                    <a:p>
                      <a:pPr algn="ctr"/>
                      <a:r>
                        <a:rPr lang="en-US" altLang="zh-CN" dirty="0" smtClean="0"/>
                        <a:t>72 (79.12%)</a:t>
                      </a:r>
                      <a:endParaRPr lang="zh-CN" altLang="en-US" dirty="0"/>
                    </a:p>
                  </a:txBody>
                  <a:tcPr/>
                </a:tc>
              </a:tr>
              <a:tr h="370840">
                <a:tc>
                  <a:txBody>
                    <a:bodyPr/>
                    <a:lstStyle/>
                    <a:p>
                      <a:pPr algn="ctr"/>
                      <a:r>
                        <a:rPr lang="en-US" altLang="zh-CN" dirty="0" smtClean="0"/>
                        <a:t>Airplane mode/</a:t>
                      </a:r>
                      <a:r>
                        <a:rPr lang="en-US" altLang="zh-CN" dirty="0" err="1" smtClean="0"/>
                        <a:t>WiFi</a:t>
                      </a:r>
                      <a:r>
                        <a:rPr lang="en-US" altLang="zh-CN" baseline="0" dirty="0" smtClean="0"/>
                        <a:t> ON</a:t>
                      </a:r>
                      <a:endParaRPr lang="zh-CN" altLang="en-US" dirty="0"/>
                    </a:p>
                  </a:txBody>
                  <a:tcPr/>
                </a:tc>
                <a:tc>
                  <a:txBody>
                    <a:bodyPr/>
                    <a:lstStyle/>
                    <a:p>
                      <a:pPr algn="ctr"/>
                      <a:r>
                        <a:rPr lang="en-US" altLang="zh-CN" dirty="0" smtClean="0"/>
                        <a:t>56 (61.54%)</a:t>
                      </a:r>
                      <a:endParaRPr lang="zh-CN" altLang="en-US" dirty="0"/>
                    </a:p>
                  </a:txBody>
                  <a:tcPr/>
                </a:tc>
              </a:tr>
              <a:tr h="370840">
                <a:tc>
                  <a:txBody>
                    <a:bodyPr/>
                    <a:lstStyle/>
                    <a:p>
                      <a:pPr algn="ctr"/>
                      <a:r>
                        <a:rPr lang="en-US" altLang="zh-CN" dirty="0" smtClean="0"/>
                        <a:t>Airplane</a:t>
                      </a:r>
                      <a:r>
                        <a:rPr lang="en-US" altLang="zh-CN" baseline="0" dirty="0" smtClean="0"/>
                        <a:t> mode/</a:t>
                      </a:r>
                      <a:r>
                        <a:rPr lang="en-US" altLang="zh-CN" baseline="0" dirty="0" err="1" smtClean="0"/>
                        <a:t>WiFi</a:t>
                      </a:r>
                      <a:r>
                        <a:rPr lang="en-US" altLang="zh-CN" baseline="0" dirty="0" smtClean="0"/>
                        <a:t> OFF</a:t>
                      </a:r>
                      <a:endParaRPr lang="zh-CN" altLang="en-US" dirty="0"/>
                    </a:p>
                  </a:txBody>
                  <a:tcPr/>
                </a:tc>
                <a:tc>
                  <a:txBody>
                    <a:bodyPr/>
                    <a:lstStyle/>
                    <a:p>
                      <a:pPr algn="ctr"/>
                      <a:r>
                        <a:rPr lang="en-US" altLang="zh-CN" dirty="0" smtClean="0"/>
                        <a:t>53 (58.24%)</a:t>
                      </a:r>
                      <a:endParaRPr lang="zh-CN" altLang="en-US" dirty="0"/>
                    </a:p>
                  </a:txBody>
                  <a:tcPr/>
                </a:tc>
              </a:tr>
              <a:tr h="370840">
                <a:tc>
                  <a:txBody>
                    <a:bodyPr/>
                    <a:lstStyle/>
                    <a:p>
                      <a:pPr algn="ctr"/>
                      <a:r>
                        <a:rPr lang="en-US" altLang="zh-CN" dirty="0" smtClean="0"/>
                        <a:t>Location OFF</a:t>
                      </a:r>
                      <a:endParaRPr lang="zh-CN" altLang="en-US" dirty="0"/>
                    </a:p>
                  </a:txBody>
                  <a:tcPr/>
                </a:tc>
                <a:tc>
                  <a:txBody>
                    <a:bodyPr/>
                    <a:lstStyle/>
                    <a:p>
                      <a:pPr algn="ctr"/>
                      <a:r>
                        <a:rPr lang="en-US" altLang="zh-CN" dirty="0" smtClean="0"/>
                        <a:t>70 (76.92%)</a:t>
                      </a:r>
                      <a:endParaRPr lang="zh-CN" altLang="en-US" dirty="0"/>
                    </a:p>
                  </a:txBody>
                  <a:tcPr/>
                </a:tc>
              </a:tr>
            </a:tbl>
          </a:graphicData>
        </a:graphic>
      </p:graphicFrame>
      <p:sp>
        <p:nvSpPr>
          <p:cNvPr id="4" name="幻灯片编号占位符 3"/>
          <p:cNvSpPr>
            <a:spLocks noGrp="1"/>
          </p:cNvSpPr>
          <p:nvPr>
            <p:ph type="sldNum" sz="quarter" idx="12"/>
          </p:nvPr>
        </p:nvSpPr>
        <p:spPr/>
        <p:txBody>
          <a:bodyPr/>
          <a:lstStyle/>
          <a:p>
            <a:fld id="{B4E3E5EF-7AA6-40DD-AA96-319B0649D502}" type="slidenum">
              <a:rPr lang="en-US" smtClean="0"/>
              <a:pPr/>
              <a:t>28</a:t>
            </a:fld>
            <a:endParaRPr lang="en-US"/>
          </a:p>
        </p:txBody>
      </p:sp>
      <p:sp>
        <p:nvSpPr>
          <p:cNvPr id="6" name="文本框 5"/>
          <p:cNvSpPr txBox="1"/>
          <p:nvPr/>
        </p:nvSpPr>
        <p:spPr>
          <a:xfrm>
            <a:off x="2514600" y="3886200"/>
            <a:ext cx="3976569" cy="461665"/>
          </a:xfrm>
          <a:prstGeom prst="rect">
            <a:avLst/>
          </a:prstGeom>
          <a:noFill/>
        </p:spPr>
        <p:txBody>
          <a:bodyPr wrap="none" rtlCol="0">
            <a:spAutoFit/>
          </a:bodyPr>
          <a:lstStyle/>
          <a:p>
            <a:pPr algn="ctr"/>
            <a:r>
              <a:rPr kumimoji="1" lang="en-US" altLang="zh-CN" sz="2400" dirty="0" smtClean="0"/>
              <a:t>87 apps load 91 malicious files</a:t>
            </a:r>
            <a:endParaRPr kumimoji="1" lang="zh-CN" altLang="en-US" sz="2400" dirty="0"/>
          </a:p>
        </p:txBody>
      </p:sp>
    </p:spTree>
    <p:extLst>
      <p:ext uri="{BB962C8B-B14F-4D97-AF65-F5344CB8AC3E}">
        <p14:creationId xmlns:p14="http://schemas.microsoft.com/office/powerpoint/2010/main" val="39568631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Android OS </a:t>
            </a:r>
            <a:r>
              <a:rPr kumimoji="1" lang="en-US" altLang="zh-CN" dirty="0" smtClean="0"/>
              <a:t>dominance</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3</a:t>
            </a:fld>
            <a:endParaRPr lang="en-US"/>
          </a:p>
        </p:txBody>
      </p:sp>
      <p:sp>
        <p:nvSpPr>
          <p:cNvPr id="5" name="文本框 5"/>
          <p:cNvSpPr txBox="1">
            <a:spLocks noChangeArrowheads="1"/>
          </p:cNvSpPr>
          <p:nvPr/>
        </p:nvSpPr>
        <p:spPr bwMode="auto">
          <a:xfrm>
            <a:off x="914400" y="5943600"/>
            <a:ext cx="71628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宋体" charset="0"/>
                <a:cs typeface="宋体" charset="0"/>
              </a:defRPr>
            </a:lvl1pPr>
            <a:lvl2pPr>
              <a:defRPr sz="2800">
                <a:solidFill>
                  <a:schemeClr val="tx1"/>
                </a:solidFill>
                <a:latin typeface="Arial" charset="0"/>
                <a:ea typeface="宋体" charset="0"/>
              </a:defRPr>
            </a:lvl2pPr>
            <a:lvl3pPr>
              <a:defRPr sz="2400">
                <a:solidFill>
                  <a:schemeClr val="tx1"/>
                </a:solidFill>
                <a:latin typeface="Arial" charset="0"/>
                <a:ea typeface="宋体" charset="0"/>
              </a:defRPr>
            </a:lvl3pPr>
            <a:lvl4pPr>
              <a:defRPr sz="2000">
                <a:solidFill>
                  <a:schemeClr val="tx1"/>
                </a:solidFill>
                <a:latin typeface="Arial" charset="0"/>
                <a:ea typeface="宋体" charset="0"/>
              </a:defRPr>
            </a:lvl4pPr>
            <a:lvl5pPr>
              <a:defRPr sz="2000">
                <a:solidFill>
                  <a:schemeClr val="tx1"/>
                </a:solidFill>
                <a:latin typeface="Arial" charset="0"/>
                <a:ea typeface="宋体" charset="0"/>
              </a:defRPr>
            </a:lvl5pPr>
            <a:lvl6pPr eaLnBrk="0" hangingPunct="0">
              <a:defRPr sz="2000">
                <a:solidFill>
                  <a:schemeClr val="tx1"/>
                </a:solidFill>
                <a:latin typeface="Arial" charset="0"/>
                <a:ea typeface="宋体" charset="0"/>
              </a:defRPr>
            </a:lvl6pPr>
            <a:lvl7pPr eaLnBrk="0" hangingPunct="0">
              <a:defRPr sz="2000">
                <a:solidFill>
                  <a:schemeClr val="tx1"/>
                </a:solidFill>
                <a:latin typeface="Arial" charset="0"/>
                <a:ea typeface="宋体" charset="0"/>
              </a:defRPr>
            </a:lvl7pPr>
            <a:lvl8pPr eaLnBrk="0" hangingPunct="0">
              <a:defRPr sz="2000">
                <a:solidFill>
                  <a:schemeClr val="tx1"/>
                </a:solidFill>
                <a:latin typeface="Arial" charset="0"/>
                <a:ea typeface="宋体" charset="0"/>
              </a:defRPr>
            </a:lvl8pPr>
            <a:lvl9pPr eaLnBrk="0" hangingPunct="0">
              <a:defRPr sz="2000">
                <a:solidFill>
                  <a:schemeClr val="tx1"/>
                </a:solidFill>
                <a:latin typeface="Arial" charset="0"/>
                <a:ea typeface="宋体" charset="0"/>
              </a:defRPr>
            </a:lvl9pPr>
          </a:lstStyle>
          <a:p>
            <a:pPr algn="ctr" eaLnBrk="1" hangingPunct="1"/>
            <a:r>
              <a:rPr kumimoji="1" lang="en-US" altLang="zh-CN" sz="2500" i="1" dirty="0" smtClean="0"/>
              <a:t>IDC Tracker, Gartner, Aug 2016</a:t>
            </a:r>
            <a:endParaRPr kumimoji="1" lang="zh-CN" altLang="en-US" sz="2500" i="1" dirty="0"/>
          </a:p>
        </p:txBody>
      </p:sp>
      <p:pic>
        <p:nvPicPr>
          <p:cNvPr id="6" name="图片 5" descr="smartphone-os-market-share-q2-201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524000"/>
            <a:ext cx="7584410" cy="4236108"/>
          </a:xfrm>
          <a:prstGeom prst="rect">
            <a:avLst/>
          </a:prstGeom>
        </p:spPr>
      </p:pic>
    </p:spTree>
    <p:extLst>
      <p:ext uri="{BB962C8B-B14F-4D97-AF65-F5344CB8AC3E}">
        <p14:creationId xmlns:p14="http://schemas.microsoft.com/office/powerpoint/2010/main" val="38553681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dirty="0" smtClean="0"/>
              <a:t>Security Check at Marketplaces</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Diverse mobile application market places</a:t>
            </a:r>
          </a:p>
          <a:p>
            <a:endParaRPr kumimoji="1" lang="en-US" altLang="zh-CN" dirty="0" smtClean="0"/>
          </a:p>
          <a:p>
            <a:endParaRPr kumimoji="1" lang="en-US" altLang="zh-CN" dirty="0"/>
          </a:p>
          <a:p>
            <a:pPr marL="0" indent="0">
              <a:buNone/>
            </a:pPr>
            <a:endParaRPr kumimoji="1" lang="en-US" altLang="zh-CN" dirty="0"/>
          </a:p>
          <a:p>
            <a:r>
              <a:rPr kumimoji="1" lang="en-US" altLang="zh-CN" dirty="0" smtClean="0"/>
              <a:t>Ease of deployment</a:t>
            </a:r>
          </a:p>
          <a:p>
            <a:r>
              <a:rPr kumimoji="1" lang="en-US" altLang="zh-CN" dirty="0" smtClean="0"/>
              <a:t>Penetration</a:t>
            </a:r>
          </a:p>
          <a:p>
            <a:pPr lvl="1"/>
            <a:r>
              <a:rPr kumimoji="1" lang="en-US" altLang="zh-CN" dirty="0" smtClean="0"/>
              <a:t>Remote download and DCL</a:t>
            </a:r>
            <a:endParaRPr kumimoji="1" lang="en-US" altLang="zh-CN"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4</a:t>
            </a:fld>
            <a:endParaRPr lang="en-US"/>
          </a:p>
        </p:txBody>
      </p:sp>
      <p:pic>
        <p:nvPicPr>
          <p:cNvPr id="5" name="图片 4"/>
          <p:cNvPicPr>
            <a:picLocks noChangeAspect="1"/>
          </p:cNvPicPr>
          <p:nvPr/>
        </p:nvPicPr>
        <p:blipFill>
          <a:blip r:embed="rId3"/>
          <a:stretch>
            <a:fillRect/>
          </a:stretch>
        </p:blipFill>
        <p:spPr>
          <a:xfrm>
            <a:off x="762000" y="2400300"/>
            <a:ext cx="1409700" cy="1409700"/>
          </a:xfrm>
          <a:prstGeom prst="rect">
            <a:avLst/>
          </a:prstGeom>
        </p:spPr>
      </p:pic>
      <p:pic>
        <p:nvPicPr>
          <p:cNvPr id="6" name="图片 5"/>
          <p:cNvPicPr>
            <a:picLocks noChangeAspect="1"/>
          </p:cNvPicPr>
          <p:nvPr/>
        </p:nvPicPr>
        <p:blipFill>
          <a:blip r:embed="rId4"/>
          <a:stretch>
            <a:fillRect/>
          </a:stretch>
        </p:blipFill>
        <p:spPr>
          <a:xfrm>
            <a:off x="2209800" y="2400300"/>
            <a:ext cx="1295400" cy="1295400"/>
          </a:xfrm>
          <a:prstGeom prst="rect">
            <a:avLst/>
          </a:prstGeom>
        </p:spPr>
      </p:pic>
      <p:pic>
        <p:nvPicPr>
          <p:cNvPr id="7" name="图片 6"/>
          <p:cNvPicPr>
            <a:picLocks noChangeAspect="1"/>
          </p:cNvPicPr>
          <p:nvPr/>
        </p:nvPicPr>
        <p:blipFill>
          <a:blip r:embed="rId5"/>
          <a:stretch>
            <a:fillRect/>
          </a:stretch>
        </p:blipFill>
        <p:spPr>
          <a:xfrm>
            <a:off x="3733800" y="2400300"/>
            <a:ext cx="1295400" cy="1295400"/>
          </a:xfrm>
          <a:prstGeom prst="rect">
            <a:avLst/>
          </a:prstGeom>
        </p:spPr>
      </p:pic>
      <p:pic>
        <p:nvPicPr>
          <p:cNvPr id="8" name="图片 7"/>
          <p:cNvPicPr>
            <a:picLocks noChangeAspect="1"/>
          </p:cNvPicPr>
          <p:nvPr/>
        </p:nvPicPr>
        <p:blipFill>
          <a:blip r:embed="rId6"/>
          <a:stretch>
            <a:fillRect/>
          </a:stretch>
        </p:blipFill>
        <p:spPr>
          <a:xfrm>
            <a:off x="5029200" y="2302061"/>
            <a:ext cx="1752600" cy="1460500"/>
          </a:xfrm>
          <a:prstGeom prst="rect">
            <a:avLst/>
          </a:prstGeom>
        </p:spPr>
      </p:pic>
      <p:pic>
        <p:nvPicPr>
          <p:cNvPr id="9" name="图片 8"/>
          <p:cNvPicPr>
            <a:picLocks noChangeAspect="1"/>
          </p:cNvPicPr>
          <p:nvPr/>
        </p:nvPicPr>
        <p:blipFill>
          <a:blip r:embed="rId7"/>
          <a:stretch>
            <a:fillRect/>
          </a:stretch>
        </p:blipFill>
        <p:spPr>
          <a:xfrm>
            <a:off x="6781800" y="2324100"/>
            <a:ext cx="1447800" cy="1447800"/>
          </a:xfrm>
          <a:prstGeom prst="rect">
            <a:avLst/>
          </a:prstGeom>
        </p:spPr>
      </p:pic>
      <p:pic>
        <p:nvPicPr>
          <p:cNvPr id="13" name="图片 12"/>
          <p:cNvPicPr>
            <a:picLocks noChangeAspect="1"/>
          </p:cNvPicPr>
          <p:nvPr/>
        </p:nvPicPr>
        <p:blipFill>
          <a:blip r:embed="rId8"/>
          <a:stretch>
            <a:fillRect/>
          </a:stretch>
        </p:blipFill>
        <p:spPr>
          <a:xfrm>
            <a:off x="1066800" y="1447800"/>
            <a:ext cx="7391400" cy="4419197"/>
          </a:xfrm>
          <a:prstGeom prst="rect">
            <a:avLst/>
          </a:prstGeom>
        </p:spPr>
      </p:pic>
    </p:spTree>
    <p:extLst>
      <p:ext uri="{BB962C8B-B14F-4D97-AF65-F5344CB8AC3E}">
        <p14:creationId xmlns:p14="http://schemas.microsoft.com/office/powerpoint/2010/main" val="1837929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Penetration </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5</a:t>
            </a:fld>
            <a:endParaRPr lang="en-US"/>
          </a:p>
        </p:txBody>
      </p:sp>
      <p:pic>
        <p:nvPicPr>
          <p:cNvPr id="7" name="图片 6" descr="penerate_app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295400"/>
            <a:ext cx="6949058" cy="5410200"/>
          </a:xfrm>
          <a:prstGeom prst="rect">
            <a:avLst/>
          </a:prstGeom>
        </p:spPr>
      </p:pic>
      <p:pic>
        <p:nvPicPr>
          <p:cNvPr id="9" name="内容占位符 8" descr="penerate_app.png"/>
          <p:cNvPicPr>
            <a:picLocks noGrp="1" noChangeAspect="1"/>
          </p:cNvPicPr>
          <p:nvPr>
            <p:ph idx="1"/>
          </p:nvPr>
        </p:nvPicPr>
        <p:blipFill>
          <a:blip r:embed="rId4">
            <a:extLst>
              <a:ext uri="{28A0092B-C50C-407E-A947-70E740481C1C}">
                <a14:useLocalDpi xmlns:a14="http://schemas.microsoft.com/office/drawing/2010/main" val="0"/>
              </a:ext>
            </a:extLst>
          </a:blip>
          <a:srcRect t="-4017" b="-4017"/>
          <a:stretch>
            <a:fillRect/>
          </a:stretch>
        </p:blipFill>
        <p:spPr/>
      </p:pic>
    </p:spTree>
    <p:extLst>
      <p:ext uri="{BB962C8B-B14F-4D97-AF65-F5344CB8AC3E}">
        <p14:creationId xmlns:p14="http://schemas.microsoft.com/office/powerpoint/2010/main" val="18311142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Motivation</a:t>
            </a:r>
            <a:endParaRPr kumimoji="1" lang="zh-CN" altLang="en-US" dirty="0"/>
          </a:p>
        </p:txBody>
      </p:sp>
      <p:sp>
        <p:nvSpPr>
          <p:cNvPr id="3" name="内容占位符 2"/>
          <p:cNvSpPr>
            <a:spLocks noGrp="1"/>
          </p:cNvSpPr>
          <p:nvPr>
            <p:ph idx="1"/>
          </p:nvPr>
        </p:nvSpPr>
        <p:spPr/>
        <p:txBody>
          <a:bodyPr/>
          <a:lstStyle/>
          <a:p>
            <a:r>
              <a:rPr kumimoji="1" lang="en-US" altLang="zh-CN" dirty="0" smtClean="0"/>
              <a:t>Android allows developers to load external code dynamically</a:t>
            </a:r>
          </a:p>
          <a:p>
            <a:pPr lvl="1"/>
            <a:r>
              <a:rPr kumimoji="1" lang="en-US" altLang="zh-CN" i="1" dirty="0" smtClean="0"/>
              <a:t>Class Loader</a:t>
            </a:r>
            <a:r>
              <a:rPr kumimoji="1" lang="en-US" altLang="zh-CN" dirty="0" smtClean="0"/>
              <a:t>: bytecode</a:t>
            </a:r>
          </a:p>
          <a:p>
            <a:pPr lvl="1"/>
            <a:r>
              <a:rPr kumimoji="1" lang="en-US" altLang="zh-CN" i="1" dirty="0" smtClean="0"/>
              <a:t>Java-Native-Interface (JNI)</a:t>
            </a:r>
            <a:r>
              <a:rPr kumimoji="1" lang="en-US" altLang="zh-CN" dirty="0" smtClean="0"/>
              <a:t>: native code</a:t>
            </a:r>
            <a:endParaRPr kumimoji="1" lang="en-US" altLang="zh-CN" dirty="0"/>
          </a:p>
          <a:p>
            <a:r>
              <a:rPr kumimoji="1" lang="en-US" altLang="zh-CN" dirty="0" smtClean="0"/>
              <a:t>Unpredictable, no security verification </a:t>
            </a:r>
          </a:p>
          <a:p>
            <a:r>
              <a:rPr kumimoji="1" lang="en-US" altLang="zh-CN" dirty="0"/>
              <a:t>Ineffective </a:t>
            </a:r>
            <a:r>
              <a:rPr kumimoji="1" lang="en-US" altLang="zh-CN" dirty="0" smtClean="0"/>
              <a:t>dynamic analysis </a:t>
            </a:r>
            <a:r>
              <a:rPr kumimoji="1" lang="en-US" altLang="zh-CN" dirty="0"/>
              <a:t>system (Google bouncer</a:t>
            </a:r>
            <a:r>
              <a:rPr kumimoji="1" lang="en-US" altLang="zh-CN" dirty="0" smtClean="0"/>
              <a:t>)</a:t>
            </a:r>
          </a:p>
          <a:p>
            <a:pPr lvl="1"/>
            <a:r>
              <a:rPr kumimoji="1" lang="en-US" altLang="zh-CN" dirty="0" smtClean="0"/>
              <a:t>Customize the condition </a:t>
            </a:r>
            <a:r>
              <a:rPr kumimoji="1" lang="en-US" altLang="zh-CN" smtClean="0"/>
              <a:t>of </a:t>
            </a:r>
            <a:r>
              <a:rPr kumimoji="1" lang="en-US" altLang="zh-CN" smtClean="0"/>
              <a:t>DCL, </a:t>
            </a:r>
            <a:r>
              <a:rPr kumimoji="1" lang="en-US" altLang="zh-CN" dirty="0" smtClean="0"/>
              <a:t>bypass</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6</a:t>
            </a:fld>
            <a:endParaRPr lang="en-US"/>
          </a:p>
        </p:txBody>
      </p:sp>
    </p:spTree>
    <p:extLst>
      <p:ext uri="{BB962C8B-B14F-4D97-AF65-F5344CB8AC3E}">
        <p14:creationId xmlns:p14="http://schemas.microsoft.com/office/powerpoint/2010/main" val="3141350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solidFill>
                  <a:schemeClr val="tx1">
                    <a:lumMod val="65000"/>
                    <a:lumOff val="35000"/>
                  </a:schemeClr>
                </a:solidFill>
              </a:rPr>
              <a:t>Introduction</a:t>
            </a:r>
          </a:p>
          <a:p>
            <a:r>
              <a:rPr kumimoji="1" lang="en-US" altLang="zh-CN" dirty="0" smtClean="0"/>
              <a:t>Problem Statement</a:t>
            </a:r>
          </a:p>
          <a:p>
            <a:r>
              <a:rPr kumimoji="1" lang="en-US" altLang="zh-CN" dirty="0" smtClean="0">
                <a:solidFill>
                  <a:schemeClr val="tx1">
                    <a:lumMod val="65000"/>
                    <a:lumOff val="35000"/>
                  </a:schemeClr>
                </a:solidFill>
              </a:rPr>
              <a:t>System Design</a:t>
            </a:r>
          </a:p>
          <a:p>
            <a:r>
              <a:rPr kumimoji="1" lang="en-US" altLang="zh-CN" dirty="0">
                <a:solidFill>
                  <a:schemeClr val="tx1">
                    <a:lumMod val="65000"/>
                    <a:lumOff val="35000"/>
                  </a:schemeClr>
                </a:solidFill>
              </a:rPr>
              <a:t>Measurement </a:t>
            </a:r>
            <a:r>
              <a:rPr kumimoji="1" lang="en-US" altLang="zh-CN" dirty="0" smtClean="0">
                <a:solidFill>
                  <a:schemeClr val="tx1">
                    <a:lumMod val="65000"/>
                    <a:lumOff val="35000"/>
                  </a:schemeClr>
                </a:solidFill>
              </a:rPr>
              <a:t>Results</a:t>
            </a:r>
          </a:p>
          <a:p>
            <a:r>
              <a:rPr kumimoji="1" lang="en-US" altLang="zh-CN" dirty="0" smtClean="0">
                <a:solidFill>
                  <a:schemeClr val="tx1">
                    <a:lumMod val="65000"/>
                    <a:lumOff val="35000"/>
                  </a:schemeClr>
                </a:solidFill>
              </a:rPr>
              <a:t>Conclusion </a:t>
            </a:r>
          </a:p>
        </p:txBody>
      </p:sp>
      <p:sp>
        <p:nvSpPr>
          <p:cNvPr id="4" name="幻灯片编号占位符 3"/>
          <p:cNvSpPr>
            <a:spLocks noGrp="1"/>
          </p:cNvSpPr>
          <p:nvPr>
            <p:ph type="sldNum" sz="quarter" idx="12"/>
          </p:nvPr>
        </p:nvSpPr>
        <p:spPr/>
        <p:txBody>
          <a:bodyPr/>
          <a:lstStyle/>
          <a:p>
            <a:fld id="{B4E3E5EF-7AA6-40DD-AA96-319B0649D502}" type="slidenum">
              <a:rPr lang="en-US" smtClean="0"/>
              <a:pPr/>
              <a:t>7</a:t>
            </a:fld>
            <a:endParaRPr lang="en-US"/>
          </a:p>
        </p:txBody>
      </p:sp>
    </p:spTree>
    <p:extLst>
      <p:ext uri="{BB962C8B-B14F-4D97-AF65-F5344CB8AC3E}">
        <p14:creationId xmlns:p14="http://schemas.microsoft.com/office/powerpoint/2010/main" val="12521844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Problem Statement</a:t>
            </a:r>
            <a:endParaRPr kumimoji="1" lang="zh-CN" altLang="en-US" dirty="0"/>
          </a:p>
        </p:txBody>
      </p:sp>
      <p:sp>
        <p:nvSpPr>
          <p:cNvPr id="3" name="内容占位符 2"/>
          <p:cNvSpPr>
            <a:spLocks noGrp="1"/>
          </p:cNvSpPr>
          <p:nvPr>
            <p:ph idx="1"/>
          </p:nvPr>
        </p:nvSpPr>
        <p:spPr/>
        <p:txBody>
          <a:bodyPr>
            <a:normAutofit lnSpcReduction="10000"/>
          </a:bodyPr>
          <a:lstStyle/>
          <a:p>
            <a:r>
              <a:rPr kumimoji="1" lang="en-US" altLang="zh-CN" dirty="0" smtClean="0"/>
              <a:t>Provenance</a:t>
            </a:r>
          </a:p>
          <a:p>
            <a:pPr lvl="1"/>
            <a:r>
              <a:rPr kumimoji="1" lang="en-US" altLang="zh-CN" dirty="0" smtClean="0"/>
              <a:t>Local/remote availability</a:t>
            </a:r>
          </a:p>
          <a:p>
            <a:pPr lvl="1"/>
            <a:r>
              <a:rPr kumimoji="1" lang="en-US" altLang="zh-CN" dirty="0" smtClean="0"/>
              <a:t>Responsible entity</a:t>
            </a:r>
          </a:p>
          <a:p>
            <a:r>
              <a:rPr kumimoji="1" lang="en-US" altLang="zh-CN" dirty="0" smtClean="0"/>
              <a:t>Security benefits</a:t>
            </a:r>
          </a:p>
          <a:p>
            <a:pPr lvl="1"/>
            <a:r>
              <a:rPr kumimoji="1" lang="en-US" altLang="zh-CN" dirty="0" smtClean="0"/>
              <a:t>Obfuscation</a:t>
            </a:r>
          </a:p>
          <a:p>
            <a:r>
              <a:rPr kumimoji="1" lang="en-US" altLang="zh-CN" dirty="0" smtClean="0"/>
              <a:t>Security risks/implications</a:t>
            </a:r>
          </a:p>
          <a:p>
            <a:pPr lvl="1"/>
            <a:r>
              <a:rPr kumimoji="1" lang="en-US" altLang="zh-CN" dirty="0" smtClean="0"/>
              <a:t>Vulnerabilities</a:t>
            </a:r>
          </a:p>
          <a:p>
            <a:pPr lvl="1"/>
            <a:r>
              <a:rPr kumimoji="1" lang="en-US" altLang="zh-CN" dirty="0" smtClean="0"/>
              <a:t>Privacy tracking</a:t>
            </a:r>
          </a:p>
          <a:p>
            <a:pPr lvl="1"/>
            <a:r>
              <a:rPr kumimoji="1" lang="en-US" altLang="zh-CN" dirty="0" smtClean="0"/>
              <a:t>Malware</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8</a:t>
            </a:fld>
            <a:endParaRPr lang="en-US"/>
          </a:p>
        </p:txBody>
      </p:sp>
    </p:spTree>
    <p:extLst>
      <p:ext uri="{BB962C8B-B14F-4D97-AF65-F5344CB8AC3E}">
        <p14:creationId xmlns:p14="http://schemas.microsoft.com/office/powerpoint/2010/main" val="3058847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Challenges</a:t>
            </a:r>
            <a:endParaRPr kumimoji="1" lang="zh-CN" altLang="en-US" dirty="0"/>
          </a:p>
        </p:txBody>
      </p:sp>
      <p:sp>
        <p:nvSpPr>
          <p:cNvPr id="3" name="内容占位符 2"/>
          <p:cNvSpPr>
            <a:spLocks noGrp="1"/>
          </p:cNvSpPr>
          <p:nvPr>
            <p:ph idx="1"/>
          </p:nvPr>
        </p:nvSpPr>
        <p:spPr/>
        <p:txBody>
          <a:bodyPr>
            <a:normAutofit lnSpcReduction="10000"/>
          </a:bodyPr>
          <a:lstStyle/>
          <a:p>
            <a:r>
              <a:rPr kumimoji="1" lang="en-US" altLang="zh-CN" dirty="0" smtClean="0"/>
              <a:t>Code interception</a:t>
            </a:r>
          </a:p>
          <a:p>
            <a:pPr lvl="1"/>
            <a:r>
              <a:rPr kumimoji="1" lang="en-US" altLang="zh-CN" dirty="0" smtClean="0"/>
              <a:t>Code loaded </a:t>
            </a:r>
            <a:r>
              <a:rPr kumimoji="1" lang="en-US" altLang="zh-CN" dirty="0"/>
              <a:t>from </a:t>
            </a:r>
            <a:r>
              <a:rPr kumimoji="1" lang="en-US" altLang="zh-CN" dirty="0" smtClean="0"/>
              <a:t>temporary files</a:t>
            </a:r>
          </a:p>
          <a:p>
            <a:pPr lvl="1"/>
            <a:r>
              <a:rPr kumimoji="1" lang="en-US" altLang="zh-CN" dirty="0" smtClean="0"/>
              <a:t>Concurrent I/O file operation</a:t>
            </a:r>
          </a:p>
          <a:p>
            <a:r>
              <a:rPr kumimoji="1" lang="en-US" altLang="zh-CN" dirty="0" smtClean="0"/>
              <a:t>Provenance/entity identification</a:t>
            </a:r>
          </a:p>
          <a:p>
            <a:pPr lvl="1"/>
            <a:r>
              <a:rPr kumimoji="1" lang="en-US" altLang="zh-CN" dirty="0" smtClean="0"/>
              <a:t>Flow analysis for file download</a:t>
            </a:r>
          </a:p>
          <a:p>
            <a:pPr lvl="1"/>
            <a:r>
              <a:rPr kumimoji="1" lang="en-US" altLang="zh-CN" dirty="0" smtClean="0"/>
              <a:t>Dynamic call graph</a:t>
            </a:r>
          </a:p>
          <a:p>
            <a:r>
              <a:rPr kumimoji="1" lang="en-US" altLang="zh-CN" dirty="0" smtClean="0"/>
              <a:t>Obfuscation identification</a:t>
            </a:r>
          </a:p>
          <a:p>
            <a:pPr lvl="1"/>
            <a:r>
              <a:rPr kumimoji="1" lang="en-US" altLang="zh-CN" dirty="0" smtClean="0"/>
              <a:t>Bytecode encryption, loading interposed in app startup: general pattern?</a:t>
            </a:r>
          </a:p>
        </p:txBody>
      </p:sp>
      <p:sp>
        <p:nvSpPr>
          <p:cNvPr id="4" name="幻灯片编号占位符 3"/>
          <p:cNvSpPr>
            <a:spLocks noGrp="1"/>
          </p:cNvSpPr>
          <p:nvPr>
            <p:ph type="sldNum" sz="quarter" idx="12"/>
          </p:nvPr>
        </p:nvSpPr>
        <p:spPr/>
        <p:txBody>
          <a:bodyPr/>
          <a:lstStyle/>
          <a:p>
            <a:fld id="{B4E3E5EF-7AA6-40DD-AA96-319B0649D502}" type="slidenum">
              <a:rPr lang="en-US" smtClean="0"/>
              <a:pPr/>
              <a:t>9</a:t>
            </a:fld>
            <a:endParaRPr lang="en-US"/>
          </a:p>
        </p:txBody>
      </p:sp>
    </p:spTree>
    <p:extLst>
      <p:ext uri="{BB962C8B-B14F-4D97-AF65-F5344CB8AC3E}">
        <p14:creationId xmlns:p14="http://schemas.microsoft.com/office/powerpoint/2010/main" val="2306226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18792</TotalTime>
  <Words>2918</Words>
  <Application>Microsoft Macintosh PowerPoint</Application>
  <PresentationFormat>全屏显示(4:3)</PresentationFormat>
  <Paragraphs>393</Paragraphs>
  <Slides>28</Slides>
  <Notes>21</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Office Theme</vt:lpstr>
      <vt:lpstr>DyDroid: Measuring Dynamic Code Loading and Its Security Implications in Android Applications</vt:lpstr>
      <vt:lpstr>Outline</vt:lpstr>
      <vt:lpstr>Android OS dominance</vt:lpstr>
      <vt:lpstr>Security Check at Marketplaces</vt:lpstr>
      <vt:lpstr>Penetration </vt:lpstr>
      <vt:lpstr>Motivation</vt:lpstr>
      <vt:lpstr>Outline</vt:lpstr>
      <vt:lpstr>Problem Statement</vt:lpstr>
      <vt:lpstr>Challenges</vt:lpstr>
      <vt:lpstr>Outline</vt:lpstr>
      <vt:lpstr>Architecture</vt:lpstr>
      <vt:lpstr>DCL recognition/interception</vt:lpstr>
      <vt:lpstr>Stack Trace</vt:lpstr>
      <vt:lpstr>DCL recognition/interception</vt:lpstr>
      <vt:lpstr>Download Tracker</vt:lpstr>
      <vt:lpstr>Obfuscation Analysis</vt:lpstr>
      <vt:lpstr>Outline</vt:lpstr>
      <vt:lpstr>Measurement summary</vt:lpstr>
      <vt:lpstr>Entity identification</vt:lpstr>
      <vt:lpstr>Remote download</vt:lpstr>
      <vt:lpstr>Obfuscation</vt:lpstr>
      <vt:lpstr>Unknown malware  variant detection</vt:lpstr>
      <vt:lpstr>Vulnerability (variant)  detection</vt:lpstr>
      <vt:lpstr>Privacy tracking</vt:lpstr>
      <vt:lpstr>Conclusion</vt:lpstr>
      <vt:lpstr>PowerPoint 演示文稿</vt:lpstr>
      <vt:lpstr>DCL v.s. App Popularity</vt:lpstr>
      <vt:lpstr>Hide of Malicious Behavior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AppsPlayground: Automatic Security Analysis of Android Applications</dc:title>
  <dc:creator>vaibhav</dc:creator>
  <cp:lastModifiedBy>Zhengyang Qu</cp:lastModifiedBy>
  <cp:revision>674</cp:revision>
  <dcterms:created xsi:type="dcterms:W3CDTF">2013-02-06T16:22:28Z</dcterms:created>
  <dcterms:modified xsi:type="dcterms:W3CDTF">2017-06-29T12:58:07Z</dcterms:modified>
</cp:coreProperties>
</file>