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60"/>
  </p:notesMasterIdLst>
  <p:sldIdLst>
    <p:sldId id="256" r:id="rId2"/>
    <p:sldId id="257" r:id="rId3"/>
    <p:sldId id="258" r:id="rId4"/>
    <p:sldId id="317" r:id="rId5"/>
    <p:sldId id="280" r:id="rId6"/>
    <p:sldId id="284" r:id="rId7"/>
    <p:sldId id="285" r:id="rId8"/>
    <p:sldId id="289" r:id="rId9"/>
    <p:sldId id="287" r:id="rId10"/>
    <p:sldId id="290" r:id="rId11"/>
    <p:sldId id="272" r:id="rId12"/>
    <p:sldId id="291" r:id="rId13"/>
    <p:sldId id="274" r:id="rId14"/>
    <p:sldId id="275" r:id="rId15"/>
    <p:sldId id="276" r:id="rId16"/>
    <p:sldId id="277" r:id="rId17"/>
    <p:sldId id="278" r:id="rId18"/>
    <p:sldId id="292" r:id="rId19"/>
    <p:sldId id="293" r:id="rId20"/>
    <p:sldId id="294" r:id="rId21"/>
    <p:sldId id="295" r:id="rId22"/>
    <p:sldId id="296" r:id="rId23"/>
    <p:sldId id="297" r:id="rId24"/>
    <p:sldId id="299" r:id="rId25"/>
    <p:sldId id="300" r:id="rId26"/>
    <p:sldId id="301" r:id="rId27"/>
    <p:sldId id="302" r:id="rId28"/>
    <p:sldId id="316" r:id="rId29"/>
    <p:sldId id="315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8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324042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62A074C6-C44A-40EC-9479-4C0CFAEAE211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31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739A6DD1-C421-4505-998A-F497C7DE7A6D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35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BA76345D-9B44-4535-B069-ED288BF1200A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35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222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582DBFB8-B9F3-47E2-A22E-06584D85F55B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35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222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8D0AC415-841F-4734-85B8-64AA1ED12B66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37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A97EB8CD-48A2-4795-B153-3910924C2FBC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37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325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442E7041-454E-426F-8FD2-54800C4CBACD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37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325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62E982F9-D2CE-4AB7-A4CD-B017E6072834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38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8F2AE5D7-0962-4C99-9BB1-99FF91C689FB}" type="slidenum">
              <a:rPr lang="en-US" altLang="zh-CN" sz="1200">
                <a:solidFill>
                  <a:srgbClr val="000000"/>
                </a:solidFill>
                <a:cs typeface="Arial" charset="0"/>
              </a:rPr>
              <a:pPr algn="r"/>
              <a:t>38</a:t>
            </a:fld>
            <a:endParaRPr lang="en-US" altLang="zh-CN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7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6E19C086-95CE-4EB4-BDB4-D55B51B3BD78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39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BABB9ADF-8061-48FB-8E29-D7E34F075280}" type="slidenum">
              <a:rPr lang="en-US" altLang="zh-CN" sz="1200">
                <a:solidFill>
                  <a:srgbClr val="000000"/>
                </a:solidFill>
                <a:cs typeface="Arial" charset="0"/>
              </a:rPr>
              <a:pPr algn="r"/>
              <a:t>39</a:t>
            </a:fld>
            <a:endParaRPr lang="en-US" altLang="zh-CN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30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  <a:ea typeface="宋体" charset="-122"/>
              </a:rPr>
              <a:t>Multiple PDU matching problem (MPM)</a:t>
            </a:r>
          </a:p>
          <a:p>
            <a:pPr marL="0" lvl="2" eaLnBrk="1" hangingPunct="1"/>
            <a:r>
              <a:rPr lang="en-US" sz="2000" smtClean="0">
                <a:ea typeface="宋体" charset="-122"/>
              </a:rPr>
              <a:t>Associate array</a:t>
            </a:r>
          </a:p>
          <a:p>
            <a:pPr eaLnBrk="1" hangingPunct="1"/>
            <a:endParaRPr lang="en-US" smtClean="0">
              <a:solidFill>
                <a:srgbClr val="0000FF"/>
              </a:solidFill>
              <a:ea typeface="宋体" charset="-122"/>
            </a:endParaRPr>
          </a:p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CDC28DA4-D53D-477B-969B-27D6038B6C41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40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D0379D38-EAFC-4476-B11F-D366BA3062F3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40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632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A5BEFF4B-7C93-4026-98EF-21B7054F935F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40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632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4695B6AF-9088-4CF8-AA12-0FE4F49E35CD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42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F16C396E-F88D-4A6A-90E9-A54EB9CE8128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42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734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C578F8E3-8079-4530-867C-971BB8974437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42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5734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r>
              <a:rPr lang="en-US" smtClean="0">
                <a:ea typeface="宋体" charset="-122"/>
              </a:rPr>
              <a:t>Matcher Implementation</a:t>
            </a:r>
          </a:p>
          <a:p>
            <a:pPr marL="741363" lvl="1" indent="-284163" eaLnBrk="1" hangingPunct="1"/>
            <a:r>
              <a:rPr lang="en-US" smtClean="0">
                <a:ea typeface="宋体" charset="-122"/>
              </a:rPr>
              <a:t>Integer range checking: Binary search tree</a:t>
            </a:r>
          </a:p>
          <a:p>
            <a:pPr marL="741363" lvl="1" indent="-284163" eaLnBrk="1" hangingPunct="1"/>
            <a:r>
              <a:rPr lang="en-US" smtClean="0">
                <a:ea typeface="宋体" charset="-122"/>
              </a:rPr>
              <a:t>String exact matching: Trie</a:t>
            </a:r>
          </a:p>
          <a:p>
            <a:pPr marL="741363" lvl="1" indent="-284163" eaLnBrk="1" hangingPunct="1"/>
            <a:r>
              <a:rPr lang="en-US" smtClean="0">
                <a:ea typeface="宋体" charset="-122"/>
              </a:rPr>
              <a:t>String regular expression: DFA, XFA, etc.</a:t>
            </a:r>
          </a:p>
          <a:p>
            <a:pPr marL="741363" lvl="1" indent="-284163" eaLnBrk="1" hangingPunct="1"/>
            <a:r>
              <a:rPr lang="en-US" smtClean="0">
                <a:ea typeface="宋体" charset="-122"/>
              </a:rPr>
              <a:t>String length checking: Binary search tree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C3C824F7-DE48-45C2-95D2-956A5ED44C2C}" type="slidenum">
              <a:rPr lang="en-US" altLang="zh-CN" smtClean="0">
                <a:ea typeface="宋体" charset="-122"/>
              </a:rPr>
              <a:pPr/>
              <a:t>43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1ECBC2B8-245C-405C-AA10-F8A20BD7DF72}" type="slidenum">
              <a:rPr lang="en-US" altLang="zh-CN" sz="1200"/>
              <a:pPr algn="r"/>
              <a:t>43</a:t>
            </a:fld>
            <a:endParaRPr lang="en-US" altLang="zh-CN" sz="1200"/>
          </a:p>
        </p:txBody>
      </p:sp>
      <p:sp>
        <p:nvSpPr>
          <p:cNvPr id="5837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宋体" charset="-122"/>
              </a:rPr>
              <a:t>For K matchers and N signatures, in worst case, a</a:t>
            </a:r>
          </a:p>
          <a:p>
            <a:r>
              <a:rPr lang="en-US" smtClean="0">
                <a:ea typeface="宋体" charset="-122"/>
              </a:rPr>
              <a:t>matcher has O(N) candidates, requiring O(K × N) operations</a:t>
            </a:r>
          </a:p>
          <a:p>
            <a:r>
              <a:rPr lang="en-US" smtClean="0">
                <a:ea typeface="宋体" charset="-122"/>
              </a:rPr>
              <a:t>in total. However, based on observations 1–3,</a:t>
            </a:r>
          </a:p>
          <a:p>
            <a:r>
              <a:rPr lang="en-US" smtClean="0">
                <a:ea typeface="宋体" charset="-122"/>
              </a:rPr>
              <a:t>we know that a matcher will usually only have C candidates,</a:t>
            </a:r>
          </a:p>
          <a:p>
            <a:r>
              <a:rPr lang="en-US" smtClean="0">
                <a:ea typeface="宋体" charset="-122"/>
              </a:rPr>
              <a:t>where C is a small constant. In that case, we can</a:t>
            </a:r>
          </a:p>
          <a:p>
            <a:r>
              <a:rPr lang="en-US" smtClean="0">
                <a:ea typeface="宋体" charset="-122"/>
              </a:rPr>
              <a:t>get O(k) speed. The algorithm needs O(K × N) space</a:t>
            </a:r>
          </a:p>
          <a:p>
            <a:r>
              <a:rPr lang="en-US" smtClean="0">
                <a:ea typeface="宋体" charset="-122"/>
              </a:rPr>
              <a:t>to hold the bitmap. For each connection in worst case</a:t>
            </a:r>
          </a:p>
          <a:p>
            <a:r>
              <a:rPr lang="en-US" smtClean="0">
                <a:ea typeface="宋体" charset="-122"/>
              </a:rPr>
              <a:t>we need O(N) space to hold the candidates. However, in</a:t>
            </a:r>
          </a:p>
          <a:p>
            <a:r>
              <a:rPr lang="en-US" smtClean="0">
                <a:ea typeface="宋体" charset="-122"/>
              </a:rPr>
              <a:t>practice we just need a constant space determined by C.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B20EEC6B-9B54-4B76-8215-2C6144B514C2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44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61677D20-D79B-4436-95F8-698D64805818}" type="slidenum">
              <a:rPr lang="en-US" altLang="zh-CN" sz="1200">
                <a:solidFill>
                  <a:srgbClr val="000000"/>
                </a:solidFill>
                <a:cs typeface="Arial" charset="0"/>
              </a:rPr>
              <a:pPr algn="r"/>
              <a:t>44</a:t>
            </a:fld>
            <a:endParaRPr lang="en-US" altLang="zh-CN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39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E581547D-3BFA-49BA-B5C2-EFC05E2EBC99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46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D6AD7B9C-CF92-48B5-AD45-139CCE93A5AE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46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042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F9E68034-8816-4EB3-B075-0BCBBF80716F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46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042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378BDFF6-9EEE-4943-B04B-BDD172F93250}" type="slidenum">
              <a:rPr lang="en-US" altLang="zh-CN" smtClean="0">
                <a:ea typeface="宋体" charset="-122"/>
              </a:rPr>
              <a:pPr/>
              <a:t>49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B3829E33-1632-43CF-BF9F-E60AED4D5EB0}" type="slidenum">
              <a:rPr lang="en-US" altLang="zh-CN" sz="1200"/>
              <a:pPr algn="r"/>
              <a:t>49</a:t>
            </a:fld>
            <a:endParaRPr lang="en-US" altLang="zh-CN" sz="1200"/>
          </a:p>
        </p:txBody>
      </p:sp>
      <p:sp>
        <p:nvSpPr>
          <p:cNvPr id="6144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01C39004-2FB4-4398-8B61-842C4F7F3E80}" type="slidenum">
              <a:rPr lang="en-US" altLang="zh-CN" smtClean="0">
                <a:ea typeface="宋体" charset="-122"/>
              </a:rPr>
              <a:pPr/>
              <a:t>50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CAAED6B3-D324-48D6-A600-63C20665DD7D}" type="slidenum">
              <a:rPr lang="en-US" altLang="zh-CN" sz="1200"/>
              <a:pPr algn="r"/>
              <a:t>50</a:t>
            </a:fld>
            <a:endParaRPr lang="en-US" altLang="zh-CN" sz="1200"/>
          </a:p>
        </p:txBody>
      </p:sp>
      <p:sp>
        <p:nvSpPr>
          <p:cNvPr id="6246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宋体" charset="-122"/>
              </a:rPr>
              <a:t>Protocol semantic are context sensitive</a:t>
            </a:r>
          </a:p>
          <a:p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75460538-3155-4CB0-97F2-0B20E3E0186F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51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FFEC2561-3B5A-49F2-B6C6-5530A82E35CF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51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349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6AA0299D-3A41-406A-8560-20C76C211E18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51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349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E7E4FA5A-1FED-4095-9738-0C7BCBAF051F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52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1CD509A8-5371-403A-AC2E-057654DD9EA6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52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451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r>
              <a:rPr lang="en-US" smtClean="0">
                <a:ea typeface="宋体" charset="-122"/>
              </a:rPr>
              <a:t>The measured links experience a sustained</a:t>
            </a:r>
          </a:p>
          <a:p>
            <a:pPr eaLnBrk="1" hangingPunct="1"/>
            <a:r>
              <a:rPr lang="en-US" smtClean="0">
                <a:ea typeface="宋体" charset="-122"/>
              </a:rPr>
              <a:t>traffic rate of roughly 20Mbps with bursts of up</a:t>
            </a:r>
          </a:p>
          <a:p>
            <a:pPr eaLnBrk="1" hangingPunct="1"/>
            <a:r>
              <a:rPr lang="en-US" smtClean="0">
                <a:ea typeface="宋体" charset="-122"/>
              </a:rPr>
              <a:t>to 106Mbps.</a:t>
            </a:r>
          </a:p>
          <a:p>
            <a:pPr eaLnBrk="1" hangingPunct="1"/>
            <a:endParaRPr lang="en-US" smtClean="0">
              <a:ea typeface="宋体" charset="-122"/>
            </a:endParaRPr>
          </a:p>
        </p:txBody>
      </p:sp>
      <p:sp>
        <p:nvSpPr>
          <p:cNvPr id="6451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1BF3E53C-FFE4-4AB1-AA1A-8289AF791807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52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8BFA779D-E81E-488F-BA0C-2B46D6671C79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53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DD337C4A-EC53-4748-A47B-D8F89A19947D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53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554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ED23E9CE-3CB8-448D-B6BB-A8314CF24C3B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53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554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44C8D242-1373-4940-BC41-D8D5BCBE07FC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54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1DCE86B9-403A-4EA5-A00F-1F2DFBF012B2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54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656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962A45F6-EE23-44AF-8BCE-160B76587083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54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656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8FAF0DD3-BC3D-402A-96EC-DCC9A2A55294}" type="slidenum">
              <a:rPr lang="en-US" altLang="zh-CN" smtClean="0">
                <a:solidFill>
                  <a:srgbClr val="800080"/>
                </a:solidFill>
                <a:ea typeface="宋体" charset="-122"/>
              </a:rPr>
              <a:pPr/>
              <a:t>57</a:t>
            </a:fld>
            <a:endParaRPr lang="en-US" altLang="zh-CN" smtClean="0">
              <a:solidFill>
                <a:srgbClr val="800080"/>
              </a:solidFill>
              <a:ea typeface="宋体" charset="-122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E84657ED-8294-4773-87E4-76D9B6C2C1E0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57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758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0F4414DA-5D12-4447-9F40-588B39A8F04E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57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758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10" rIns="91419" bIns="45710"/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6BE20C0-FC23-4441-A99C-CB7DC74EB4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386E12-F1F1-4800-B3C2-4CF84C2D5E1B}" type="datetime1">
              <a:rPr lang="en-US" smtClean="0">
                <a:solidFill>
                  <a:srgbClr val="FFFFFF"/>
                </a:solidFill>
              </a:rPr>
              <a:pPr/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41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FFF18-81B6-4C67-9586-AF5CF3A28414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7043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09ED5-9EF7-4E00-9C60-4E6D2348FB44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623119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217F-9D1D-4206-B9FB-3550F19A7365}" type="datetime1">
              <a:rPr lang="en-US" sz="1000" smtClean="0">
                <a:solidFill>
                  <a:schemeClr val="tx1"/>
                </a:solidFill>
              </a:rPr>
              <a:pPr/>
              <a:t>6/12/2012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9601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67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244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217F-9D1D-4206-B9FB-3550F19A7365}" type="datetime1">
              <a:rPr lang="en-US" sz="1000" smtClean="0">
                <a:solidFill>
                  <a:schemeClr val="tx1"/>
                </a:solidFill>
              </a:rPr>
              <a:pPr/>
              <a:t>6/12/2012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0109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6217F-9D1D-4206-B9FB-3550F19A7365}" type="datetime1">
              <a:rPr lang="en-US" sz="1000" smtClean="0">
                <a:solidFill>
                  <a:schemeClr val="tx1"/>
                </a:solidFill>
              </a:rPr>
              <a:pPr/>
              <a:t>6/12/2012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6415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295400" y="152401"/>
            <a:ext cx="7010400" cy="6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848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67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0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51671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05AB6-9BD0-4C8F-AA6F-593DDD38A9FE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29129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2B4C5-D25B-48D0-A1A6-0641A96B9C0D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8426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AA928-0B33-46C0-8B04-EBC7A3F416B0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29882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A9E8D-48D2-4D45-9F1B-D69BCB78B154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191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77760-0F95-4DE5-B82B-0854E334AE0D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799831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B0FDD-2705-4BBF-9631-731CFFB5D3A0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85422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11DAF-A12F-42F4-A93E-9179FE2B1EBA}" type="datetime1">
              <a:rPr lang="en-US" smtClean="0">
                <a:solidFill>
                  <a:schemeClr val="tx1"/>
                </a:solidFill>
              </a:rPr>
              <a:pPr/>
              <a:t>6/12/2012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56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rple-black2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6B6008A9-94D9-407C-9129-7499E631465D}" type="datetime1">
              <a:rPr lang="en-US"/>
              <a:pPr>
                <a:defRPr/>
              </a:pPr>
              <a:t>6/12/2012</a:t>
            </a:fld>
            <a:endParaRPr lang="en-US" altLang="zh-CN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5A3D7C-F0C2-4D2E-978A-DAF03791BE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hield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15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 dirty="0">
                <a:solidFill>
                  <a:srgbClr val="000000"/>
                </a:solidFill>
              </a:rPr>
              <a:t>Attack Transformation to Evade Intrusion Detection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idx="1"/>
          </p:nvPr>
        </p:nvSpPr>
        <p:spPr>
          <a:xfrm>
            <a:off x="457200" y="4999037"/>
            <a:ext cx="8229600" cy="1269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>
              <a:lnSpc>
                <a:spcPct val="115000"/>
              </a:lnSpc>
              <a:buNone/>
            </a:pPr>
            <a:r>
              <a:rPr lang="en-US" dirty="0"/>
              <a:t>Northwestern Lab for Internet and Security Technology (LIST)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Samba call_trans2open Overflow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CVE-2003-0201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46AC-0396-4627-8146-A14A45048D85}" type="datetime1">
              <a:rPr lang="en-US" smtClean="0">
                <a:solidFill>
                  <a:srgbClr val="FFFFFF"/>
                </a:solidFill>
              </a:rPr>
              <a:pPr/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1295400" y="99568"/>
            <a:ext cx="70104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>Vulnerability Info</a:t>
            </a:r>
            <a:endParaRPr lang="en" dirty="0"/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457200" y="1564687"/>
            <a:ext cx="7200900" cy="5038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385" name="Shape 385"/>
          <p:cNvCxnSpPr/>
          <p:nvPr/>
        </p:nvCxnSpPr>
        <p:spPr>
          <a:xfrm rot="10800000">
            <a:off x="3740724" y="4447974"/>
            <a:ext cx="4795800" cy="144000"/>
          </a:xfrm>
          <a:prstGeom prst="straightConnector1">
            <a:avLst/>
          </a:prstGeom>
          <a:noFill/>
          <a:ln w="19050" cap="flat">
            <a:solidFill>
              <a:srgbClr val="00FF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86" name="Shape 386"/>
          <p:cNvCxnSpPr/>
          <p:nvPr/>
        </p:nvCxnSpPr>
        <p:spPr>
          <a:xfrm flipH="1">
            <a:off x="3261024" y="4651925"/>
            <a:ext cx="5287500" cy="1726500"/>
          </a:xfrm>
          <a:prstGeom prst="straightConnector1">
            <a:avLst/>
          </a:prstGeom>
          <a:noFill/>
          <a:ln w="19050" cap="flat">
            <a:solidFill>
              <a:srgbClr val="00FF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87" name="Shape 387"/>
          <p:cNvSpPr txBox="1"/>
          <p:nvPr/>
        </p:nvSpPr>
        <p:spPr>
          <a:xfrm>
            <a:off x="4131900" y="3641100"/>
            <a:ext cx="5012099" cy="88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2400">
                <a:solidFill>
                  <a:srgbClr val="274E13"/>
                </a:solidFill>
              </a:rPr>
              <a:t>Parameter length determines the pname length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4267150" y="5833750"/>
            <a:ext cx="5012099" cy="88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274E13"/>
                </a:solidFill>
              </a:rPr>
              <a:t>Long array overflows the buffer, returns to shell code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Signature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 ID: 5594/0</a:t>
            </a:r>
          </a:p>
          <a:p>
            <a:r>
              <a:rPr lang="en-US" dirty="0" smtClean="0"/>
              <a:t>Not visible…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99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xfrm>
            <a:off x="1219200" y="52656"/>
            <a:ext cx="6781800" cy="861744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>Exploit</a:t>
            </a:r>
            <a:endParaRPr lang="en" dirty="0"/>
          </a:p>
        </p:txBody>
      </p:sp>
      <p:sp>
        <p:nvSpPr>
          <p:cNvPr id="400" name="Shape 400"/>
          <p:cNvSpPr txBox="1">
            <a:spLocks noGrp="1"/>
          </p:cNvSpPr>
          <p:nvPr>
            <p:ph type="body" sz="half" idx="1"/>
          </p:nvPr>
        </p:nvSpPr>
        <p:spPr>
          <a:xfrm>
            <a:off x="654756" y="1524000"/>
            <a:ext cx="3886200" cy="1169521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SMB command transaction2</a:t>
            </a:r>
            <a:endParaRPr lang="en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1" name="Shape 401"/>
          <p:cNvSpPr/>
          <p:nvPr/>
        </p:nvSpPr>
        <p:spPr>
          <a:xfrm>
            <a:off x="4267200" y="987778"/>
            <a:ext cx="4834997" cy="57940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Testing for Signature</a:t>
            </a: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848600" cy="481359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Ignore fields vital to triggering vulnerability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eg. Protocol fields, etc</a:t>
            </a:r>
            <a:r>
              <a:rPr lang="en" dirty="0" smtClean="0"/>
              <a:t>.</a:t>
            </a:r>
            <a:endParaRPr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Focus on fields that are related to triggering vul, but have room for flexibility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Mostly numerical parameters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Patterns specific to particular exploit code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eg. Flags field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0" y="455512"/>
            <a:ext cx="9144000" cy="59469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3858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Fields with more circles likely to be in signature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Protocol fields in sig, but fixed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As predicted by heuristics, Flags a likely candidate</a:t>
            </a:r>
          </a:p>
        </p:txBody>
      </p:sp>
      <p:sp>
        <p:nvSpPr>
          <p:cNvPr id="420" name="Shape 420"/>
          <p:cNvSpPr/>
          <p:nvPr/>
        </p:nvSpPr>
        <p:spPr>
          <a:xfrm>
            <a:off x="4191000" y="838200"/>
            <a:ext cx="4684662" cy="56578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Cisco IDS Evaded</a:t>
            </a:r>
          </a:p>
        </p:txBody>
      </p:sp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848600" cy="6770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Changed Flags field to </a:t>
            </a:r>
            <a:r>
              <a:rPr lang="en" dirty="0" smtClean="0"/>
              <a:t>0xff</a:t>
            </a:r>
            <a:endParaRPr lang="en" dirty="0"/>
          </a:p>
        </p:txBody>
      </p:sp>
      <p:sp>
        <p:nvSpPr>
          <p:cNvPr id="427" name="Shape 427"/>
          <p:cNvSpPr/>
          <p:nvPr/>
        </p:nvSpPr>
        <p:spPr>
          <a:xfrm>
            <a:off x="109103" y="3429000"/>
            <a:ext cx="8925792" cy="216691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428" name="Shape 428"/>
          <p:cNvCxnSpPr/>
          <p:nvPr/>
        </p:nvCxnSpPr>
        <p:spPr>
          <a:xfrm>
            <a:off x="6719100" y="3114600"/>
            <a:ext cx="443700" cy="695400"/>
          </a:xfrm>
          <a:prstGeom prst="straightConnector1">
            <a:avLst/>
          </a:prstGeom>
          <a:noFill/>
          <a:ln w="28575" cap="flat">
            <a:solidFill>
              <a:srgbClr val="00FF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UltraVNC</a:t>
            </a:r>
            <a:r>
              <a:rPr lang="en-US" dirty="0"/>
              <a:t> Client Overflow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CVE-2006-1652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46AC-0396-4627-8146-A14A45048D85}" type="datetime1">
              <a:rPr lang="en-US" smtClean="0">
                <a:solidFill>
                  <a:srgbClr val="FFFFFF"/>
                </a:solidFill>
              </a:rPr>
              <a:pPr/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0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 ID: 5751/0</a:t>
            </a:r>
          </a:p>
          <a:p>
            <a:r>
              <a:rPr lang="en-US" dirty="0" smtClean="0"/>
              <a:t>Content: </a:t>
            </a:r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 err="1" smtClean="0"/>
              <a:t>Rr</a:t>
            </a:r>
            <a:r>
              <a:rPr lang="en-US" sz="1800" dirty="0" smtClean="0"/>
              <a:t>][</a:t>
            </a:r>
            <a:r>
              <a:rPr lang="en-US" sz="1800" dirty="0" err="1" smtClean="0"/>
              <a:t>Ff</a:t>
            </a:r>
            <a:r>
              <a:rPr lang="en-US" sz="1800" dirty="0" smtClean="0"/>
              <a:t>][Bb]\x20[0][0][3][.][0][0][0-9]</a:t>
            </a:r>
            <a:r>
              <a:rPr lang="en-US" sz="3600" dirty="0" smtClean="0">
                <a:solidFill>
                  <a:srgbClr val="FF0000"/>
                </a:solidFill>
              </a:rPr>
              <a:t>[\r\n]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\x00\x00\x00\x00</a:t>
            </a:r>
          </a:p>
          <a:p>
            <a:pPr marL="0" indent="0">
              <a:buNone/>
            </a:pPr>
            <a:r>
              <a:rPr lang="en-US" sz="1800" dirty="0" smtClean="0"/>
              <a:t>((\x00\x00[\x04-\</a:t>
            </a:r>
            <a:r>
              <a:rPr lang="en-US" sz="1800" dirty="0" err="1" smtClean="0"/>
              <a:t>xff</a:t>
            </a:r>
            <a:r>
              <a:rPr lang="en-US" sz="1800" dirty="0" smtClean="0"/>
              <a:t>][\x00-\</a:t>
            </a:r>
            <a:r>
              <a:rPr lang="en-US" sz="1800" dirty="0" err="1" smtClean="0"/>
              <a:t>xff</a:t>
            </a:r>
            <a:r>
              <a:rPr lang="en-US" sz="1800" dirty="0" smtClean="0"/>
              <a:t>])</a:t>
            </a:r>
          </a:p>
          <a:p>
            <a:pPr marL="0" indent="0">
              <a:buNone/>
            </a:pPr>
            <a:r>
              <a:rPr lang="en-US" sz="1800" dirty="0" smtClean="0"/>
              <a:t>|([\x01-\</a:t>
            </a:r>
            <a:r>
              <a:rPr lang="en-US" sz="1800" dirty="0" err="1" smtClean="0"/>
              <a:t>xff</a:t>
            </a:r>
            <a:r>
              <a:rPr lang="en-US" sz="1800" dirty="0" smtClean="0"/>
              <a:t>][\x00-\</a:t>
            </a:r>
            <a:r>
              <a:rPr lang="en-US" sz="1800" dirty="0" err="1" smtClean="0"/>
              <a:t>xff</a:t>
            </a:r>
            <a:r>
              <a:rPr lang="en-US" sz="1800" dirty="0" smtClean="0"/>
              <a:t>][\x00-\</a:t>
            </a:r>
            <a:r>
              <a:rPr lang="en-US" sz="1800" dirty="0" err="1" smtClean="0"/>
              <a:t>xff</a:t>
            </a:r>
            <a:r>
              <a:rPr lang="en-US" sz="1800" dirty="0" smtClean="0"/>
              <a:t>][\x00-\</a:t>
            </a:r>
            <a:r>
              <a:rPr lang="en-US" sz="1800" dirty="0" err="1" smtClean="0"/>
              <a:t>xff</a:t>
            </a:r>
            <a:r>
              <a:rPr lang="en-US" sz="1800" dirty="0" smtClean="0"/>
              <a:t>])</a:t>
            </a:r>
          </a:p>
          <a:p>
            <a:pPr marL="0" indent="0">
              <a:buNone/>
            </a:pPr>
            <a:r>
              <a:rPr lang="en-US" sz="1800" dirty="0" smtClean="0"/>
              <a:t>|([\x00][\x01-\</a:t>
            </a:r>
            <a:r>
              <a:rPr lang="en-US" sz="1800" dirty="0" err="1" smtClean="0"/>
              <a:t>xff</a:t>
            </a:r>
            <a:r>
              <a:rPr lang="en-US" sz="1800" dirty="0" smtClean="0"/>
              <a:t>][\x00-\</a:t>
            </a:r>
            <a:r>
              <a:rPr lang="en-US" sz="1800" dirty="0" err="1" smtClean="0"/>
              <a:t>xff</a:t>
            </a:r>
            <a:r>
              <a:rPr lang="en-US" sz="1800" dirty="0" smtClean="0"/>
              <a:t>][\x00-\</a:t>
            </a:r>
            <a:r>
              <a:rPr lang="en-US" sz="1800" dirty="0" err="1" smtClean="0"/>
              <a:t>xff</a:t>
            </a:r>
            <a:r>
              <a:rPr lang="en-US" sz="1800" dirty="0" smtClean="0"/>
              <a:t>]))</a:t>
            </a:r>
          </a:p>
          <a:p>
            <a:pPr marL="0" indent="0">
              <a:buNone/>
            </a:pPr>
            <a:r>
              <a:rPr lang="en-US" sz="1800" dirty="0" smtClean="0"/>
              <a:t>[^\x00]+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5835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Introduction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827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Evade intrusion detection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2400" dirty="0"/>
              <a:t>Traditional approaches: fragmenting PDU in IP, TCP or RPC payload.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2400" dirty="0"/>
              <a:t>Instead, we care about protocol-level flaws in signature.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Our goal: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2400" dirty="0" smtClean="0"/>
              <a:t>Understand the robustness of </a:t>
            </a:r>
            <a:r>
              <a:rPr lang="en" sz="2400" dirty="0" smtClean="0"/>
              <a:t>Cisco IPS signatures </a:t>
            </a:r>
            <a:r>
              <a:rPr lang="en" sz="2400" dirty="0" smtClean="0"/>
              <a:t>as well as expressiveness of </a:t>
            </a:r>
            <a:r>
              <a:rPr lang="en" sz="2400" dirty="0" smtClean="0"/>
              <a:t>signature engine</a:t>
            </a:r>
            <a:endParaRPr lang="en" sz="2400" dirty="0" smtClean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2400" dirty="0" smtClean="0"/>
              <a:t>Improve </a:t>
            </a:r>
            <a:r>
              <a:rPr lang="en" sz="2400" dirty="0" smtClean="0"/>
              <a:t>signature </a:t>
            </a:r>
            <a:r>
              <a:rPr lang="en" sz="2400" dirty="0" smtClean="0"/>
              <a:t>generation practice and expressiveness</a:t>
            </a:r>
            <a:endParaRPr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Evaded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Adapted from a public </a:t>
            </a:r>
            <a:r>
              <a:rPr lang="en-US" dirty="0" err="1" smtClean="0"/>
              <a:t>PoC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RFB 003.006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0379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UltraVNC</a:t>
            </a:r>
            <a:r>
              <a:rPr lang="en-US" dirty="0"/>
              <a:t> </a:t>
            </a:r>
            <a:r>
              <a:rPr lang="en-US" dirty="0" smtClean="0"/>
              <a:t>Server </a:t>
            </a:r>
            <a:r>
              <a:rPr lang="en-US" dirty="0"/>
              <a:t>Overflow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CVE-2006-1652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46AC-0396-4627-8146-A14A45048D85}" type="datetime1">
              <a:rPr lang="en-US" smtClean="0">
                <a:solidFill>
                  <a:srgbClr val="FFFFFF"/>
                </a:solidFill>
              </a:rPr>
              <a:pPr/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4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 ID: </a:t>
            </a:r>
            <a:r>
              <a:rPr lang="en-US" dirty="0" smtClean="0"/>
              <a:t>5761/0</a:t>
            </a:r>
            <a:endParaRPr lang="en-US" dirty="0"/>
          </a:p>
          <a:p>
            <a:r>
              <a:rPr lang="en-US" dirty="0" smtClean="0"/>
              <a:t>Original sig looks for </a:t>
            </a:r>
            <a:r>
              <a:rPr lang="en-US" dirty="0" smtClean="0">
                <a:solidFill>
                  <a:srgbClr val="FF0000"/>
                </a:solidFill>
              </a:rPr>
              <a:t>\x20(space) </a:t>
            </a:r>
            <a:r>
              <a:rPr lang="en-US" dirty="0" smtClean="0"/>
              <a:t>in HTTP URI</a:t>
            </a:r>
          </a:p>
          <a:p>
            <a:r>
              <a:rPr lang="en-US" dirty="0" smtClean="0"/>
              <a:t>Correct sig should only specify length of URI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577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Evaded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all spaces in the URI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4087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46AC-0396-4627-8146-A14A45048D85}" type="datetime1">
              <a:rPr lang="en-US" smtClean="0">
                <a:solidFill>
                  <a:srgbClr val="FFFFFF"/>
                </a:solidFill>
              </a:rPr>
              <a:pPr/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6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Sig Inaccuracy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errors</a:t>
            </a:r>
            <a:endParaRPr lang="en-US" dirty="0" smtClean="0"/>
          </a:p>
          <a:p>
            <a:pPr lvl="1"/>
            <a:r>
              <a:rPr lang="en-US" dirty="0" smtClean="0"/>
              <a:t>Solution: improve testing tools</a:t>
            </a:r>
          </a:p>
          <a:p>
            <a:r>
              <a:rPr lang="en-US" dirty="0" smtClean="0"/>
              <a:t>Insufficient expressiveness of sig language</a:t>
            </a:r>
          </a:p>
          <a:p>
            <a:pPr lvl="1"/>
            <a:r>
              <a:rPr lang="en-US" dirty="0" smtClean="0"/>
              <a:t>Solution: vulnerability classification, and </a:t>
            </a:r>
            <a:r>
              <a:rPr lang="en-US" dirty="0" err="1" smtClean="0"/>
              <a:t>NetShield</a:t>
            </a:r>
            <a:r>
              <a:rPr lang="en-US" dirty="0" smtClean="0"/>
              <a:t> (efficient symbolic constraint language matching)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970332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001000" cy="3611563"/>
          </a:xfrm>
        </p:spPr>
        <p:txBody>
          <a:bodyPr/>
          <a:lstStyle/>
          <a:p>
            <a:r>
              <a:rPr lang="en-US" dirty="0" smtClean="0"/>
              <a:t>Test common errors of manual generation</a:t>
            </a:r>
          </a:p>
          <a:p>
            <a:pPr lvl="1"/>
            <a:r>
              <a:rPr lang="en-US" dirty="0" smtClean="0"/>
              <a:t>Alphabet search</a:t>
            </a:r>
          </a:p>
          <a:p>
            <a:r>
              <a:rPr lang="en-US" dirty="0" smtClean="0"/>
              <a:t>Exploit characteristics of regex</a:t>
            </a:r>
          </a:p>
          <a:p>
            <a:pPr lvl="1"/>
            <a:r>
              <a:rPr lang="en-US" dirty="0" smtClean="0"/>
              <a:t>Vary numeric value or length</a:t>
            </a:r>
          </a:p>
          <a:p>
            <a:pPr lvl="1"/>
            <a:r>
              <a:rPr lang="en-US" dirty="0" smtClean="0"/>
              <a:t>Field reorder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722489" y="1569156"/>
            <a:ext cx="8001000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Given </a:t>
            </a:r>
            <a:r>
              <a:rPr lang="en-US" sz="2400" dirty="0" smtClean="0">
                <a:solidFill>
                  <a:srgbClr val="FF0000"/>
                </a:solidFill>
              </a:rPr>
              <a:t>vulnerability and a sample </a:t>
            </a:r>
            <a:r>
              <a:rPr lang="en-US" sz="2400" dirty="0">
                <a:solidFill>
                  <a:srgbClr val="FF0000"/>
                </a:solidFill>
              </a:rPr>
              <a:t>exploit, how can we </a:t>
            </a:r>
            <a:r>
              <a:rPr lang="en-US" sz="2400" dirty="0" smtClean="0">
                <a:solidFill>
                  <a:srgbClr val="FF0000"/>
                </a:solidFill>
              </a:rPr>
              <a:t>generate test cases </a:t>
            </a:r>
            <a:r>
              <a:rPr lang="en-US" sz="2400" dirty="0">
                <a:solidFill>
                  <a:srgbClr val="FF0000"/>
                </a:solidFill>
              </a:rPr>
              <a:t>with </a:t>
            </a:r>
            <a:r>
              <a:rPr lang="en-US" sz="2400" dirty="0" smtClean="0">
                <a:solidFill>
                  <a:srgbClr val="FF0000"/>
                </a:solidFill>
              </a:rPr>
              <a:t>good coverage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925569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Vul</a:t>
            </a:r>
            <a:r>
              <a:rPr lang="en-US" dirty="0" smtClean="0"/>
              <a:t> classification based on complexity</a:t>
            </a:r>
          </a:p>
          <a:p>
            <a:pPr lvl="1"/>
            <a:r>
              <a:rPr lang="en-US" dirty="0" smtClean="0"/>
              <a:t>Regex</a:t>
            </a:r>
          </a:p>
          <a:p>
            <a:pPr lvl="1"/>
            <a:r>
              <a:rPr lang="en-US" dirty="0" smtClean="0"/>
              <a:t>Byte-level symbolic constraint</a:t>
            </a:r>
          </a:p>
          <a:p>
            <a:pPr lvl="1"/>
            <a:r>
              <a:rPr lang="en-US" dirty="0" smtClean="0"/>
              <a:t>Protocol-level symbolic constraint</a:t>
            </a:r>
          </a:p>
          <a:p>
            <a:pPr lvl="1"/>
            <a:r>
              <a:rPr lang="en-US" dirty="0" smtClean="0"/>
              <a:t>Turing complete</a:t>
            </a:r>
          </a:p>
          <a:p>
            <a:r>
              <a:rPr lang="en-US" dirty="0" smtClean="0"/>
              <a:t>Using less expressive language to match more complex </a:t>
            </a:r>
            <a:r>
              <a:rPr lang="en-US" dirty="0" err="1" smtClean="0"/>
              <a:t>vul</a:t>
            </a:r>
            <a:r>
              <a:rPr lang="en-US" dirty="0" smtClean="0"/>
              <a:t> will inevitably introduce FN or FP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80253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analyze 34 </a:t>
            </a:r>
            <a:r>
              <a:rPr lang="en-US" dirty="0" smtClean="0"/>
              <a:t>vulnerabilities </a:t>
            </a:r>
            <a:r>
              <a:rPr lang="en-US" dirty="0" smtClean="0"/>
              <a:t>manually</a:t>
            </a:r>
          </a:p>
          <a:p>
            <a:pPr lvl="1"/>
            <a:r>
              <a:rPr lang="en-US" dirty="0" smtClean="0"/>
              <a:t>Regex: 5</a:t>
            </a:r>
          </a:p>
          <a:p>
            <a:pPr lvl="1"/>
            <a:r>
              <a:rPr lang="en-US" dirty="0" smtClean="0"/>
              <a:t>Byte-level: 5</a:t>
            </a:r>
          </a:p>
          <a:p>
            <a:pPr lvl="1"/>
            <a:r>
              <a:rPr lang="en-US" dirty="0" smtClean="0"/>
              <a:t>Protocol-level: 13</a:t>
            </a:r>
          </a:p>
          <a:p>
            <a:pPr lvl="1"/>
            <a:r>
              <a:rPr lang="en-US" dirty="0" smtClean="0"/>
              <a:t>Turing complete: 9</a:t>
            </a:r>
          </a:p>
          <a:p>
            <a:pPr lvl="1"/>
            <a:r>
              <a:rPr lang="en-US" dirty="0" smtClean="0"/>
              <a:t>Inadequate info: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90985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NetShield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http://www.nshield.org/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46AC-0396-4627-8146-A14A45048D85}" type="datetime1">
              <a:rPr lang="en-US" smtClean="0">
                <a:solidFill>
                  <a:srgbClr val="FFFFFF"/>
                </a:solidFill>
              </a:rPr>
              <a:pPr/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6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Result Highlight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848600" cy="316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95300" indent="-457200">
              <a:buClr>
                <a:schemeClr val="dk1"/>
              </a:buClr>
              <a:buSzPct val="166666"/>
            </a:pPr>
            <a:r>
              <a:rPr lang="en" dirty="0" smtClean="0"/>
              <a:t>Analyze </a:t>
            </a:r>
            <a:r>
              <a:rPr lang="en" dirty="0"/>
              <a:t>four vulnerabilities in </a:t>
            </a:r>
            <a:r>
              <a:rPr lang="en" dirty="0" smtClean="0"/>
              <a:t>detail</a:t>
            </a:r>
          </a:p>
          <a:p>
            <a:pPr marL="990600" lvl="1" indent="-457200">
              <a:buClr>
                <a:schemeClr val="dk1"/>
              </a:buClr>
              <a:buSzPct val="80000"/>
            </a:pPr>
            <a:r>
              <a:rPr lang="en" dirty="0" smtClean="0"/>
              <a:t>Successfully evade IPS in all four vulnerabilities </a:t>
            </a:r>
          </a:p>
          <a:p>
            <a:pPr marL="990600" lvl="1" indent="-457200">
              <a:buClr>
                <a:schemeClr val="dk1"/>
              </a:buClr>
              <a:buSzPct val="80000"/>
            </a:pPr>
            <a:r>
              <a:rPr lang="en" dirty="0" smtClean="0"/>
              <a:t>The </a:t>
            </a:r>
            <a:r>
              <a:rPr lang="en" dirty="0"/>
              <a:t>result indicates </a:t>
            </a:r>
            <a:r>
              <a:rPr lang="en" dirty="0" smtClean="0"/>
              <a:t>issues </a:t>
            </a:r>
            <a:r>
              <a:rPr lang="en" dirty="0"/>
              <a:t>in current signature generation </a:t>
            </a:r>
            <a:r>
              <a:rPr lang="en" dirty="0" smtClean="0"/>
              <a:t>practice</a:t>
            </a:r>
          </a:p>
          <a:p>
            <a:pPr marL="590550" indent="-457200">
              <a:buClr>
                <a:schemeClr val="dk1"/>
              </a:buClr>
              <a:buSzPct val="80000"/>
            </a:pPr>
            <a:r>
              <a:rPr lang="en" dirty="0" smtClean="0"/>
              <a:t>Several potential solutions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State Of The Art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41638"/>
            <a:ext cx="3886200" cy="36115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b="1" smtClean="0">
                <a:solidFill>
                  <a:srgbClr val="0000FF"/>
                </a:solidFill>
              </a:rPr>
              <a:t>Pros</a:t>
            </a:r>
          </a:p>
          <a:p>
            <a:r>
              <a:rPr lang="en-US" altLang="zh-CN" sz="2800" smtClean="0"/>
              <a:t>Can efficiently match multiple sigs simultaneously, through DFA</a:t>
            </a:r>
          </a:p>
          <a:p>
            <a:r>
              <a:rPr lang="en-US" altLang="zh-CN" sz="2800" smtClean="0"/>
              <a:t>Can describe the syntactic context</a:t>
            </a:r>
          </a:p>
          <a:p>
            <a:endParaRPr lang="en-US" smtClean="0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1371600" y="1066800"/>
            <a:ext cx="7467600" cy="457200"/>
          </a:xfrm>
          <a:prstGeom prst="rect">
            <a:avLst/>
          </a:prstGeom>
          <a:solidFill>
            <a:srgbClr val="99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Regular expression (regex) based approaches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762000" y="1733550"/>
            <a:ext cx="85344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Used by: </a:t>
            </a:r>
            <a:r>
              <a:rPr lang="en-US" sz="2800">
                <a:solidFill>
                  <a:srgbClr val="6600CC"/>
                </a:solidFill>
                <a:cs typeface="Arial" charset="0"/>
              </a:rPr>
              <a:t>Cisco</a:t>
            </a:r>
            <a:r>
              <a:rPr lang="en-US" sz="2800">
                <a:solidFill>
                  <a:srgbClr val="000000"/>
                </a:solidFill>
                <a:cs typeface="Arial" charset="0"/>
              </a:rPr>
              <a:t> IPS, </a:t>
            </a:r>
            <a:r>
              <a:rPr lang="en-US" sz="2800">
                <a:solidFill>
                  <a:srgbClr val="6600CC"/>
                </a:solidFill>
                <a:cs typeface="Arial" charset="0"/>
              </a:rPr>
              <a:t>Juniper</a:t>
            </a:r>
            <a:r>
              <a:rPr lang="en-US" sz="2800">
                <a:solidFill>
                  <a:srgbClr val="000000"/>
                </a:solidFill>
                <a:cs typeface="Arial" charset="0"/>
              </a:rPr>
              <a:t> IPS, open source </a:t>
            </a:r>
            <a:r>
              <a:rPr lang="en-US" sz="2800">
                <a:solidFill>
                  <a:srgbClr val="6600CC"/>
                </a:solidFill>
                <a:cs typeface="Arial" charset="0"/>
              </a:rPr>
              <a:t>Bro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4724400" y="3017838"/>
            <a:ext cx="388620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rgbClr val="0000FF"/>
                </a:solidFill>
                <a:cs typeface="Arial" charset="0"/>
              </a:rPr>
              <a:t>Cons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>
                <a:solidFill>
                  <a:srgbClr val="FF3300"/>
                </a:solidFill>
                <a:cs typeface="Arial" charset="0"/>
              </a:rPr>
              <a:t>Limited</a:t>
            </a:r>
            <a:r>
              <a:rPr lang="en-US" altLang="zh-CN" sz="2800">
                <a:solidFill>
                  <a:srgbClr val="000000"/>
                </a:solidFill>
                <a:cs typeface="Arial" charset="0"/>
              </a:rPr>
              <a:t> expressive power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>
                <a:solidFill>
                  <a:srgbClr val="FF3300"/>
                </a:solidFill>
                <a:cs typeface="Arial" charset="0"/>
              </a:rPr>
              <a:t>Cannot</a:t>
            </a:r>
            <a:r>
              <a:rPr lang="en-US" altLang="zh-CN" sz="2800">
                <a:solidFill>
                  <a:srgbClr val="000000"/>
                </a:solidFill>
                <a:cs typeface="Arial" charset="0"/>
              </a:rPr>
              <a:t> describe the semantic context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>
                <a:solidFill>
                  <a:srgbClr val="FF3300"/>
                </a:solidFill>
                <a:cs typeface="Arial" charset="0"/>
              </a:rPr>
              <a:t>Inaccurate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en-US" altLang="zh-CN" sz="2800">
              <a:solidFill>
                <a:srgbClr val="000000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1371600" y="2438400"/>
            <a:ext cx="62484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Example</a:t>
            </a:r>
            <a:r>
              <a:rPr lang="en-US" sz="2800">
                <a:solidFill>
                  <a:srgbClr val="000000"/>
                </a:solidFill>
                <a:cs typeface="Arial" charset="0"/>
              </a:rPr>
              <a:t>: .*Abc.*\x90+de[^\r\n]{30}</a:t>
            </a:r>
          </a:p>
        </p:txBody>
      </p:sp>
      <p:sp>
        <p:nvSpPr>
          <p:cNvPr id="1844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CCBF7B-ED7B-4A26-B436-800274FDA2B6}" type="slidenum">
              <a:rPr lang="en-US" altLang="zh-CN" smtClean="0">
                <a:ea typeface="宋体" charset="-122"/>
              </a:rPr>
              <a:pPr/>
              <a:t>30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702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  <p:bldP spid="1556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AB0350-D5F9-4BD3-B4BA-099FCBFA544F}" type="slidenum">
              <a:rPr lang="en-US" altLang="zh-CN" smtClean="0">
                <a:ea typeface="宋体" charset="-122"/>
              </a:rPr>
              <a:pPr/>
              <a:t>31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State Of The Art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3886200" cy="2590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smtClean="0">
                <a:solidFill>
                  <a:srgbClr val="0000FF"/>
                </a:solidFill>
              </a:rPr>
              <a:t>Pros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Directly describe semantic context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Very expressive, can express the vulnerability condition exactly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solidFill>
                  <a:srgbClr val="CC3300"/>
                </a:solidFill>
              </a:rPr>
              <a:t>Accurate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750596" name="Rectangle 4"/>
          <p:cNvSpPr>
            <a:spLocks noChangeArrowheads="1"/>
          </p:cNvSpPr>
          <p:nvPr/>
        </p:nvSpPr>
        <p:spPr bwMode="auto">
          <a:xfrm>
            <a:off x="1524000" y="1066800"/>
            <a:ext cx="6096000" cy="457200"/>
          </a:xfrm>
          <a:prstGeom prst="rect">
            <a:avLst/>
          </a:prstGeom>
          <a:solidFill>
            <a:srgbClr val="99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Vulnerability Signature [Wang et al. 04]</a:t>
            </a:r>
          </a:p>
        </p:txBody>
      </p:sp>
      <p:sp>
        <p:nvSpPr>
          <p:cNvPr id="750598" name="Rectangle 6"/>
          <p:cNvSpPr>
            <a:spLocks noChangeArrowheads="1"/>
          </p:cNvSpPr>
          <p:nvPr/>
        </p:nvSpPr>
        <p:spPr bwMode="auto">
          <a:xfrm>
            <a:off x="4724400" y="42672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rgbClr val="0000FF"/>
                </a:solidFill>
                <a:cs typeface="Arial" charset="0"/>
              </a:rPr>
              <a:t>Cons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>
                <a:solidFill>
                  <a:srgbClr val="CC3300"/>
                </a:solidFill>
                <a:cs typeface="Arial" charset="0"/>
              </a:rPr>
              <a:t>Slow!</a:t>
            </a:r>
            <a:r>
              <a:rPr lang="en-US" altLang="zh-CN" sz="240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>
                <a:solidFill>
                  <a:srgbClr val="000000"/>
                </a:solidFill>
                <a:cs typeface="Arial" charset="0"/>
              </a:rPr>
              <a:t>Existing approaches </a:t>
            </a:r>
            <a:r>
              <a:rPr lang="en-US" altLang="zh-CN" sz="2400">
                <a:solidFill>
                  <a:srgbClr val="0066FF"/>
                </a:solidFill>
                <a:cs typeface="Arial" charset="0"/>
              </a:rPr>
              <a:t>all</a:t>
            </a:r>
            <a:r>
              <a:rPr lang="en-US" altLang="zh-CN" sz="2400">
                <a:solidFill>
                  <a:srgbClr val="000000"/>
                </a:solidFill>
                <a:cs typeface="Arial" charset="0"/>
              </a:rPr>
              <a:t> use sequential matching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>
                <a:solidFill>
                  <a:srgbClr val="000000"/>
                </a:solidFill>
                <a:cs typeface="Arial" charset="0"/>
              </a:rPr>
              <a:t>Require protocol parsing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0602" name="Text Box 10"/>
          <p:cNvSpPr txBox="1">
            <a:spLocks noChangeArrowheads="1"/>
          </p:cNvSpPr>
          <p:nvPr/>
        </p:nvSpPr>
        <p:spPr bwMode="auto">
          <a:xfrm>
            <a:off x="1143000" y="1447800"/>
            <a:ext cx="8153400" cy="298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FF"/>
                </a:solidFill>
                <a:cs typeface="Arial" charset="0"/>
              </a:rPr>
              <a:t>Blaster Worm (WINRPC) Example: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rpc_vers==5 &amp;&amp; rpc_vers_minor==1 &amp;&amp; packed_drep==\x10\x00\x00\x00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&amp;&amp; context[0].abstract_syntax.uuid=UUID_RemoteActivation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BIND-ACK: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rpc_vers==5 &amp;&amp; rpc_vers_minor==1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CALL: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rpc_vers==5 &amp;&amp; rpc_vers_minors==1 &amp;&amp; packed_drep==\x10\x00\x00\x00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&amp;&amp; opnum==0x00 &amp;&amp; stub.RemoteActivationBody.actual_length&gt;=40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&amp;&amp; matchRE(stub.buffer, /^\x5c\x00\x5c\x00/)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219200" y="1524000"/>
            <a:ext cx="8305800" cy="2882900"/>
            <a:chOff x="240" y="4320"/>
            <a:chExt cx="5136" cy="1816"/>
          </a:xfrm>
        </p:grpSpPr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240" y="4320"/>
              <a:ext cx="4896" cy="1776"/>
            </a:xfrm>
            <a:prstGeom prst="rect">
              <a:avLst/>
            </a:prstGeom>
            <a:solidFill>
              <a:srgbClr val="FFFF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552" y="4656"/>
              <a:ext cx="768" cy="1056"/>
              <a:chOff x="3792" y="4704"/>
              <a:chExt cx="768" cy="1056"/>
            </a:xfrm>
          </p:grpSpPr>
          <p:sp>
            <p:nvSpPr>
              <p:cNvPr id="19476" name="Oval 12"/>
              <p:cNvSpPr>
                <a:spLocks noChangeArrowheads="1"/>
              </p:cNvSpPr>
              <p:nvPr/>
            </p:nvSpPr>
            <p:spPr bwMode="auto">
              <a:xfrm>
                <a:off x="3792" y="4704"/>
                <a:ext cx="768" cy="1056"/>
              </a:xfrm>
              <a:prstGeom prst="ellipse">
                <a:avLst/>
              </a:prstGeom>
              <a:solidFill>
                <a:srgbClr val="0066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FontTx/>
                  <a:buChar char="•"/>
                </a:pPr>
                <a:endParaRPr lang="en-US" sz="2800" i="1">
                  <a:solidFill>
                    <a:srgbClr val="99CC00"/>
                  </a:solidFill>
                  <a:cs typeface="Arial" charset="0"/>
                </a:endParaRPr>
              </a:p>
            </p:txBody>
          </p:sp>
          <p:sp>
            <p:nvSpPr>
              <p:cNvPr id="19477" name="Line 13"/>
              <p:cNvSpPr>
                <a:spLocks noChangeShapeType="1"/>
              </p:cNvSpPr>
              <p:nvPr/>
            </p:nvSpPr>
            <p:spPr bwMode="auto">
              <a:xfrm flipH="1">
                <a:off x="3792" y="5472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7" name="AutoShape 19"/>
            <p:cNvSpPr>
              <a:spLocks/>
            </p:cNvSpPr>
            <p:nvPr/>
          </p:nvSpPr>
          <p:spPr bwMode="auto">
            <a:xfrm>
              <a:off x="4368" y="4608"/>
              <a:ext cx="720" cy="504"/>
            </a:xfrm>
            <a:prstGeom prst="borderCallout1">
              <a:avLst>
                <a:gd name="adj1" fmla="val 14287"/>
                <a:gd name="adj2" fmla="val -6667"/>
                <a:gd name="adj3" fmla="val 71431"/>
                <a:gd name="adj4" fmla="val -40000"/>
              </a:avLst>
            </a:prstGeom>
            <a:noFill/>
            <a:ln w="2857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</a:pPr>
              <a:r>
                <a:rPr lang="en-US" altLang="zh-CN" sz="2400" b="1">
                  <a:solidFill>
                    <a:srgbClr val="008000"/>
                  </a:solidFill>
                  <a:cs typeface="Arial" charset="0"/>
                </a:rPr>
                <a:t>Good</a:t>
              </a:r>
            </a:p>
            <a:p>
              <a:pPr marL="342900" indent="-342900">
                <a:lnSpc>
                  <a:spcPct val="90000"/>
                </a:lnSpc>
              </a:pPr>
              <a:r>
                <a:rPr lang="en-US" altLang="zh-CN" sz="2400" b="1">
                  <a:solidFill>
                    <a:srgbClr val="008000"/>
                  </a:solidFill>
                  <a:cs typeface="Arial" charset="0"/>
                </a:rPr>
                <a:t>state</a:t>
              </a:r>
            </a:p>
          </p:txBody>
        </p:sp>
        <p:sp>
          <p:nvSpPr>
            <p:cNvPr id="19468" name="AutoShape 20"/>
            <p:cNvSpPr>
              <a:spLocks/>
            </p:cNvSpPr>
            <p:nvPr/>
          </p:nvSpPr>
          <p:spPr bwMode="auto">
            <a:xfrm>
              <a:off x="4800" y="5520"/>
              <a:ext cx="576" cy="384"/>
            </a:xfrm>
            <a:prstGeom prst="borderCallout1">
              <a:avLst>
                <a:gd name="adj1" fmla="val 18750"/>
                <a:gd name="adj2" fmla="val -8333"/>
                <a:gd name="adj3" fmla="val 112500"/>
                <a:gd name="adj4" fmla="val -38370"/>
              </a:avLst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19469" name="AutoShape 21"/>
            <p:cNvSpPr>
              <a:spLocks/>
            </p:cNvSpPr>
            <p:nvPr/>
          </p:nvSpPr>
          <p:spPr bwMode="auto">
            <a:xfrm>
              <a:off x="4366" y="5560"/>
              <a:ext cx="720" cy="504"/>
            </a:xfrm>
            <a:prstGeom prst="borderCallout1">
              <a:avLst>
                <a:gd name="adj1" fmla="val 14287"/>
                <a:gd name="adj2" fmla="val -6667"/>
                <a:gd name="adj3" fmla="val -991"/>
                <a:gd name="adj4" fmla="val -19444"/>
              </a:avLst>
            </a:prstGeom>
            <a:noFill/>
            <a:ln w="2857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</a:pPr>
              <a:r>
                <a:rPr lang="en-US" altLang="zh-CN" sz="2400" b="1">
                  <a:solidFill>
                    <a:srgbClr val="FF0000"/>
                  </a:solidFill>
                  <a:cs typeface="Arial" charset="0"/>
                </a:rPr>
                <a:t>Bad</a:t>
              </a:r>
            </a:p>
            <a:p>
              <a:pPr marL="342900" indent="-342900">
                <a:lnSpc>
                  <a:spcPct val="90000"/>
                </a:lnSpc>
              </a:pPr>
              <a:r>
                <a:rPr lang="en-US" altLang="zh-CN" sz="2400" b="1">
                  <a:solidFill>
                    <a:srgbClr val="FF0000"/>
                  </a:solidFill>
                  <a:cs typeface="Arial" charset="0"/>
                </a:rPr>
                <a:t>state</a:t>
              </a:r>
            </a:p>
          </p:txBody>
        </p:sp>
        <p:sp>
          <p:nvSpPr>
            <p:cNvPr id="19470" name="Text Box 22"/>
            <p:cNvSpPr txBox="1">
              <a:spLocks noChangeArrowheads="1"/>
            </p:cNvSpPr>
            <p:nvPr/>
          </p:nvSpPr>
          <p:spPr bwMode="auto">
            <a:xfrm>
              <a:off x="1920" y="5664"/>
              <a:ext cx="1728" cy="4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90000"/>
                </a:lnSpc>
              </a:pPr>
              <a:r>
                <a:rPr lang="en-US" altLang="zh-CN" sz="2400">
                  <a:solidFill>
                    <a:srgbClr val="000000"/>
                  </a:solidFill>
                  <a:cs typeface="Arial" charset="0"/>
                </a:rPr>
                <a:t>Vulnerability</a:t>
              </a:r>
            </a:p>
            <a:p>
              <a:pPr marL="342900" indent="-342900">
                <a:lnSpc>
                  <a:spcPct val="90000"/>
                </a:lnSpc>
              </a:pPr>
              <a:r>
                <a:rPr lang="en-US" altLang="zh-CN" sz="2400">
                  <a:solidFill>
                    <a:srgbClr val="000000"/>
                  </a:solidFill>
                  <a:cs typeface="Arial" charset="0"/>
                </a:rPr>
                <a:t>Signature</a:t>
              </a:r>
            </a:p>
          </p:txBody>
        </p:sp>
        <p:sp>
          <p:nvSpPr>
            <p:cNvPr id="19471" name="Oval 23"/>
            <p:cNvSpPr>
              <a:spLocks noChangeArrowheads="1"/>
            </p:cNvSpPr>
            <p:nvPr/>
          </p:nvSpPr>
          <p:spPr bwMode="auto">
            <a:xfrm>
              <a:off x="768" y="4944"/>
              <a:ext cx="144" cy="144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19472" name="Rectangle 24"/>
            <p:cNvSpPr>
              <a:spLocks noChangeArrowheads="1"/>
            </p:cNvSpPr>
            <p:nvPr/>
          </p:nvSpPr>
          <p:spPr bwMode="auto">
            <a:xfrm>
              <a:off x="2304" y="4848"/>
              <a:ext cx="144" cy="816"/>
            </a:xfrm>
            <a:prstGeom prst="rect">
              <a:avLst/>
            </a:prstGeom>
            <a:solidFill>
              <a:srgbClr val="003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19473" name="Text Box 25"/>
            <p:cNvSpPr txBox="1">
              <a:spLocks noChangeArrowheads="1"/>
            </p:cNvSpPr>
            <p:nvPr/>
          </p:nvSpPr>
          <p:spPr bwMode="auto">
            <a:xfrm>
              <a:off x="336" y="4416"/>
              <a:ext cx="307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90000"/>
                </a:lnSpc>
              </a:pPr>
              <a:r>
                <a:rPr lang="en-US" altLang="zh-CN" sz="2000">
                  <a:solidFill>
                    <a:srgbClr val="000000"/>
                  </a:solidFill>
                  <a:cs typeface="Arial" charset="0"/>
                </a:rPr>
                <a:t>Vulnerability: design flaws enable the bad </a:t>
              </a:r>
            </a:p>
            <a:p>
              <a:pPr marL="342900" indent="-342900">
                <a:lnSpc>
                  <a:spcPct val="90000"/>
                </a:lnSpc>
              </a:pPr>
              <a:r>
                <a:rPr lang="en-US" altLang="zh-CN" sz="2000">
                  <a:solidFill>
                    <a:srgbClr val="000000"/>
                  </a:solidFill>
                  <a:cs typeface="Arial" charset="0"/>
                </a:rPr>
                <a:t>inputs lead the program to a bad state</a:t>
              </a:r>
            </a:p>
          </p:txBody>
        </p:sp>
        <p:sp>
          <p:nvSpPr>
            <p:cNvPr id="19474" name="Text Box 27"/>
            <p:cNvSpPr txBox="1">
              <a:spLocks noChangeArrowheads="1"/>
            </p:cNvSpPr>
            <p:nvPr/>
          </p:nvSpPr>
          <p:spPr bwMode="auto">
            <a:xfrm>
              <a:off x="384" y="5136"/>
              <a:ext cx="172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90000"/>
                </a:lnSpc>
              </a:pPr>
              <a:r>
                <a:rPr lang="en-US" altLang="zh-CN" sz="2400">
                  <a:solidFill>
                    <a:srgbClr val="FF0000"/>
                  </a:solidFill>
                  <a:cs typeface="Arial" charset="0"/>
                </a:rPr>
                <a:t>Bad input</a:t>
              </a:r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auto">
            <a:xfrm rot="331688">
              <a:off x="914" y="5090"/>
              <a:ext cx="1389" cy="121"/>
            </a:xfrm>
            <a:custGeom>
              <a:avLst/>
              <a:gdLst>
                <a:gd name="T0" fmla="*/ 0 w 3583"/>
                <a:gd name="T1" fmla="*/ 0 h 106"/>
                <a:gd name="T2" fmla="*/ 0 w 3583"/>
                <a:gd name="T3" fmla="*/ 1551606 h 106"/>
                <a:gd name="T4" fmla="*/ 0 w 3583"/>
                <a:gd name="T5" fmla="*/ 1551606 h 106"/>
                <a:gd name="T6" fmla="*/ 0 60000 65536"/>
                <a:gd name="T7" fmla="*/ 0 60000 65536"/>
                <a:gd name="T8" fmla="*/ 0 60000 65536"/>
                <a:gd name="T9" fmla="*/ 0 w 3583"/>
                <a:gd name="T10" fmla="*/ 0 h 106"/>
                <a:gd name="T11" fmla="*/ 3583 w 3583"/>
                <a:gd name="T12" fmla="*/ 106 h 1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83" h="106">
                  <a:moveTo>
                    <a:pt x="0" y="0"/>
                  </a:moveTo>
                  <a:cubicBezTo>
                    <a:pt x="722" y="38"/>
                    <a:pt x="1444" y="76"/>
                    <a:pt x="2041" y="91"/>
                  </a:cubicBezTo>
                  <a:cubicBezTo>
                    <a:pt x="2638" y="106"/>
                    <a:pt x="3110" y="98"/>
                    <a:pt x="3583" y="91"/>
                  </a:cubicBezTo>
                </a:path>
              </a:pathLst>
            </a:custGeom>
            <a:noFill/>
            <a:ln w="28575">
              <a:solidFill>
                <a:srgbClr val="003399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846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  <p:bldP spid="750596" grpId="0" animBg="1"/>
      <p:bldP spid="75060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smtClean="0"/>
              <a:t>Regex vs. Vulnerabilty Sigs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91200"/>
            <a:ext cx="8229600" cy="334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419600"/>
            <a:ext cx="4572000" cy="1676400"/>
            <a:chOff x="672" y="1056"/>
            <a:chExt cx="3024" cy="1104"/>
          </a:xfrm>
        </p:grpSpPr>
        <p:sp>
          <p:nvSpPr>
            <p:cNvPr id="20525" name="Oval 5"/>
            <p:cNvSpPr>
              <a:spLocks noChangeArrowheads="1"/>
            </p:cNvSpPr>
            <p:nvPr/>
          </p:nvSpPr>
          <p:spPr bwMode="auto">
            <a:xfrm>
              <a:off x="672" y="1056"/>
              <a:ext cx="3024" cy="1104"/>
            </a:xfrm>
            <a:prstGeom prst="ellipse">
              <a:avLst/>
            </a:prstGeom>
            <a:noFill/>
            <a:ln w="2857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0526" name="Oval 6"/>
            <p:cNvSpPr>
              <a:spLocks noChangeArrowheads="1"/>
            </p:cNvSpPr>
            <p:nvPr/>
          </p:nvSpPr>
          <p:spPr bwMode="auto">
            <a:xfrm>
              <a:off x="672" y="1200"/>
              <a:ext cx="1872" cy="816"/>
            </a:xfrm>
            <a:prstGeom prst="ellipse">
              <a:avLst/>
            </a:prstGeom>
            <a:noFill/>
            <a:ln w="2857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0527" name="Oval 7"/>
            <p:cNvSpPr>
              <a:spLocks noChangeArrowheads="1"/>
            </p:cNvSpPr>
            <p:nvPr/>
          </p:nvSpPr>
          <p:spPr bwMode="auto">
            <a:xfrm>
              <a:off x="672" y="1315"/>
              <a:ext cx="1056" cy="624"/>
            </a:xfrm>
            <a:prstGeom prst="ellipse">
              <a:avLst/>
            </a:prstGeom>
            <a:noFill/>
            <a:ln w="2857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Regex</a:t>
              </a:r>
            </a:p>
          </p:txBody>
        </p:sp>
        <p:sp>
          <p:nvSpPr>
            <p:cNvPr id="20528" name="Rectangle 8"/>
            <p:cNvSpPr>
              <a:spLocks noChangeArrowheads="1"/>
            </p:cNvSpPr>
            <p:nvPr/>
          </p:nvSpPr>
          <p:spPr bwMode="auto">
            <a:xfrm>
              <a:off x="1728" y="1440"/>
              <a:ext cx="817" cy="5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Context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Free</a:t>
              </a:r>
            </a:p>
          </p:txBody>
        </p:sp>
        <p:sp>
          <p:nvSpPr>
            <p:cNvPr id="20529" name="Rectangle 9"/>
            <p:cNvSpPr>
              <a:spLocks noChangeArrowheads="1"/>
            </p:cNvSpPr>
            <p:nvPr/>
          </p:nvSpPr>
          <p:spPr bwMode="auto">
            <a:xfrm>
              <a:off x="2544" y="1344"/>
              <a:ext cx="941" cy="5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Context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Sensitive</a:t>
              </a:r>
            </a:p>
          </p:txBody>
        </p:sp>
      </p:grp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1066800" y="4648200"/>
            <a:ext cx="2590800" cy="1066800"/>
          </a:xfrm>
          <a:prstGeom prst="rect">
            <a:avLst/>
          </a:prstGeom>
          <a:solidFill>
            <a:srgbClr val="FFCCFF">
              <a:alpha val="89803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Protocol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grammar</a:t>
            </a:r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228600" y="3657600"/>
            <a:ext cx="44196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Arial" charset="0"/>
              </a:rPr>
              <a:t>Theoretical prospective</a:t>
            </a: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4953000" y="3657600"/>
            <a:ext cx="44196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Arial" charset="0"/>
              </a:rPr>
              <a:t>Practical prospective</a:t>
            </a:r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4953000" y="4648200"/>
            <a:ext cx="4191000" cy="107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HTTP chunk encoding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DNS label pointers</a:t>
            </a:r>
          </a:p>
        </p:txBody>
      </p:sp>
      <p:sp>
        <p:nvSpPr>
          <p:cNvPr id="154642" name="Rectangle 18"/>
          <p:cNvSpPr>
            <a:spLocks noChangeArrowheads="1"/>
          </p:cNvSpPr>
          <p:nvPr/>
        </p:nvSpPr>
        <p:spPr bwMode="auto">
          <a:xfrm>
            <a:off x="1752600" y="1447800"/>
            <a:ext cx="5791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43" name="Rectangle 19"/>
          <p:cNvSpPr>
            <a:spLocks noChangeArrowheads="1"/>
          </p:cNvSpPr>
          <p:nvPr/>
        </p:nvSpPr>
        <p:spPr bwMode="auto">
          <a:xfrm>
            <a:off x="1752600" y="1828800"/>
            <a:ext cx="457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44" name="Rectangle 20"/>
          <p:cNvSpPr>
            <a:spLocks noChangeArrowheads="1"/>
          </p:cNvSpPr>
          <p:nvPr/>
        </p:nvSpPr>
        <p:spPr bwMode="auto">
          <a:xfrm>
            <a:off x="2286000" y="1828800"/>
            <a:ext cx="457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2819400" y="1828800"/>
            <a:ext cx="10668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5105400" y="1828800"/>
            <a:ext cx="10668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47" name="Rectangle 23"/>
          <p:cNvSpPr>
            <a:spLocks noChangeArrowheads="1"/>
          </p:cNvSpPr>
          <p:nvPr/>
        </p:nvSpPr>
        <p:spPr bwMode="auto">
          <a:xfrm>
            <a:off x="3962400" y="1828800"/>
            <a:ext cx="457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48" name="Rectangle 24"/>
          <p:cNvSpPr>
            <a:spLocks noChangeArrowheads="1"/>
          </p:cNvSpPr>
          <p:nvPr/>
        </p:nvSpPr>
        <p:spPr bwMode="auto">
          <a:xfrm>
            <a:off x="4495800" y="1828800"/>
            <a:ext cx="457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6248400" y="1828800"/>
            <a:ext cx="457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50" name="Rectangle 26"/>
          <p:cNvSpPr>
            <a:spLocks noChangeArrowheads="1"/>
          </p:cNvSpPr>
          <p:nvPr/>
        </p:nvSpPr>
        <p:spPr bwMode="auto">
          <a:xfrm>
            <a:off x="6781800" y="1828800"/>
            <a:ext cx="457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51" name="Rectangle 27"/>
          <p:cNvSpPr>
            <a:spLocks noChangeArrowheads="1"/>
          </p:cNvSpPr>
          <p:nvPr/>
        </p:nvSpPr>
        <p:spPr bwMode="auto">
          <a:xfrm>
            <a:off x="7315200" y="1828800"/>
            <a:ext cx="2286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61" name="Line 37"/>
          <p:cNvSpPr>
            <a:spLocks noChangeShapeType="1"/>
          </p:cNvSpPr>
          <p:nvPr/>
        </p:nvSpPr>
        <p:spPr bwMode="auto">
          <a:xfrm>
            <a:off x="19812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2" name="Line 38"/>
          <p:cNvSpPr>
            <a:spLocks noChangeShapeType="1"/>
          </p:cNvSpPr>
          <p:nvPr/>
        </p:nvSpPr>
        <p:spPr bwMode="auto">
          <a:xfrm>
            <a:off x="25146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3" name="Line 39"/>
          <p:cNvSpPr>
            <a:spLocks noChangeShapeType="1"/>
          </p:cNvSpPr>
          <p:nvPr/>
        </p:nvSpPr>
        <p:spPr bwMode="auto">
          <a:xfrm>
            <a:off x="33528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4" name="Line 40"/>
          <p:cNvSpPr>
            <a:spLocks noChangeShapeType="1"/>
          </p:cNvSpPr>
          <p:nvPr/>
        </p:nvSpPr>
        <p:spPr bwMode="auto">
          <a:xfrm>
            <a:off x="41910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5" name="Line 41"/>
          <p:cNvSpPr>
            <a:spLocks noChangeShapeType="1"/>
          </p:cNvSpPr>
          <p:nvPr/>
        </p:nvSpPr>
        <p:spPr bwMode="auto">
          <a:xfrm>
            <a:off x="47244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6" name="Line 42"/>
          <p:cNvSpPr>
            <a:spLocks noChangeShapeType="1"/>
          </p:cNvSpPr>
          <p:nvPr/>
        </p:nvSpPr>
        <p:spPr bwMode="auto">
          <a:xfrm>
            <a:off x="56388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7" name="Line 43"/>
          <p:cNvSpPr>
            <a:spLocks noChangeShapeType="1"/>
          </p:cNvSpPr>
          <p:nvPr/>
        </p:nvSpPr>
        <p:spPr bwMode="auto">
          <a:xfrm>
            <a:off x="64770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8" name="Line 44"/>
          <p:cNvSpPr>
            <a:spLocks noChangeShapeType="1"/>
          </p:cNvSpPr>
          <p:nvPr/>
        </p:nvSpPr>
        <p:spPr bwMode="auto">
          <a:xfrm>
            <a:off x="70104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69" name="Line 45"/>
          <p:cNvSpPr>
            <a:spLocks noChangeShapeType="1"/>
          </p:cNvSpPr>
          <p:nvPr/>
        </p:nvSpPr>
        <p:spPr bwMode="auto">
          <a:xfrm>
            <a:off x="7467600" y="1981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70" name="Oval 46"/>
          <p:cNvSpPr>
            <a:spLocks noChangeArrowheads="1"/>
          </p:cNvSpPr>
          <p:nvPr/>
        </p:nvSpPr>
        <p:spPr bwMode="auto">
          <a:xfrm>
            <a:off x="1873250" y="2211388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1" name="Oval 47"/>
          <p:cNvSpPr>
            <a:spLocks noChangeArrowheads="1"/>
          </p:cNvSpPr>
          <p:nvPr/>
        </p:nvSpPr>
        <p:spPr bwMode="auto">
          <a:xfrm>
            <a:off x="2393950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2" name="Oval 48"/>
          <p:cNvSpPr>
            <a:spLocks noChangeArrowheads="1"/>
          </p:cNvSpPr>
          <p:nvPr/>
        </p:nvSpPr>
        <p:spPr bwMode="auto">
          <a:xfrm>
            <a:off x="3225800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3" name="Oval 49"/>
          <p:cNvSpPr>
            <a:spLocks noChangeArrowheads="1"/>
          </p:cNvSpPr>
          <p:nvPr/>
        </p:nvSpPr>
        <p:spPr bwMode="auto">
          <a:xfrm>
            <a:off x="4067175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4" name="Oval 50"/>
          <p:cNvSpPr>
            <a:spLocks noChangeArrowheads="1"/>
          </p:cNvSpPr>
          <p:nvPr/>
        </p:nvSpPr>
        <p:spPr bwMode="auto">
          <a:xfrm>
            <a:off x="4597400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5" name="Oval 51"/>
          <p:cNvSpPr>
            <a:spLocks noChangeArrowheads="1"/>
          </p:cNvSpPr>
          <p:nvPr/>
        </p:nvSpPr>
        <p:spPr bwMode="auto">
          <a:xfrm>
            <a:off x="5529263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6" name="Oval 52"/>
          <p:cNvSpPr>
            <a:spLocks noChangeArrowheads="1"/>
          </p:cNvSpPr>
          <p:nvPr/>
        </p:nvSpPr>
        <p:spPr bwMode="auto">
          <a:xfrm>
            <a:off x="6351588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7" name="Oval 53"/>
          <p:cNvSpPr>
            <a:spLocks noChangeArrowheads="1"/>
          </p:cNvSpPr>
          <p:nvPr/>
        </p:nvSpPr>
        <p:spPr bwMode="auto">
          <a:xfrm>
            <a:off x="6881813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78" name="Oval 54"/>
          <p:cNvSpPr>
            <a:spLocks noChangeArrowheads="1"/>
          </p:cNvSpPr>
          <p:nvPr/>
        </p:nvSpPr>
        <p:spPr bwMode="auto">
          <a:xfrm>
            <a:off x="7339013" y="2209800"/>
            <a:ext cx="228600" cy="1524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81" name="AutoShape 57"/>
          <p:cNvSpPr>
            <a:spLocks/>
          </p:cNvSpPr>
          <p:nvPr/>
        </p:nvSpPr>
        <p:spPr bwMode="auto">
          <a:xfrm rot="-5400000">
            <a:off x="4610100" y="-419100"/>
            <a:ext cx="228600" cy="5791200"/>
          </a:xfrm>
          <a:prstGeom prst="leftBrace">
            <a:avLst>
              <a:gd name="adj1" fmla="val 211111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82" name="Oval 58"/>
          <p:cNvSpPr>
            <a:spLocks noChangeArrowheads="1"/>
          </p:cNvSpPr>
          <p:nvPr/>
        </p:nvSpPr>
        <p:spPr bwMode="auto">
          <a:xfrm>
            <a:off x="4572000" y="2590800"/>
            <a:ext cx="381000" cy="304800"/>
          </a:xfrm>
          <a:prstGeom prst="ellipse">
            <a:avLst/>
          </a:prstGeom>
          <a:solidFill>
            <a:srgbClr val="66FF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54683" name="Text Box 59"/>
          <p:cNvSpPr txBox="1">
            <a:spLocks noChangeArrowheads="1"/>
          </p:cNvSpPr>
          <p:nvPr/>
        </p:nvSpPr>
        <p:spPr bwMode="auto">
          <a:xfrm>
            <a:off x="7543800" y="1560513"/>
            <a:ext cx="16002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  <a:cs typeface="Arial" charset="0"/>
              </a:rPr>
              <a:t>Parsing</a:t>
            </a:r>
          </a:p>
        </p:txBody>
      </p:sp>
      <p:sp>
        <p:nvSpPr>
          <p:cNvPr id="154684" name="Text Box 60"/>
          <p:cNvSpPr txBox="1">
            <a:spLocks noChangeArrowheads="1"/>
          </p:cNvSpPr>
          <p:nvPr/>
        </p:nvSpPr>
        <p:spPr bwMode="auto">
          <a:xfrm>
            <a:off x="7543800" y="2093913"/>
            <a:ext cx="16002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  <a:cs typeface="Arial" charset="0"/>
              </a:rPr>
              <a:t>Matching</a:t>
            </a:r>
          </a:p>
        </p:txBody>
      </p:sp>
      <p:sp>
        <p:nvSpPr>
          <p:cNvPr id="154685" name="Text Box 61"/>
          <p:cNvSpPr txBox="1">
            <a:spLocks noChangeArrowheads="1"/>
          </p:cNvSpPr>
          <p:nvPr/>
        </p:nvSpPr>
        <p:spPr bwMode="auto">
          <a:xfrm>
            <a:off x="1828800" y="990600"/>
            <a:ext cx="51054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333399"/>
                </a:solidFill>
                <a:cs typeface="Arial" charset="0"/>
              </a:rPr>
              <a:t>Vulnerability Signature  matching</a:t>
            </a:r>
          </a:p>
        </p:txBody>
      </p:sp>
      <p:sp>
        <p:nvSpPr>
          <p:cNvPr id="154686" name="Text Box 62"/>
          <p:cNvSpPr txBox="1">
            <a:spLocks noChangeArrowheads="1"/>
          </p:cNvSpPr>
          <p:nvPr/>
        </p:nvSpPr>
        <p:spPr bwMode="auto">
          <a:xfrm>
            <a:off x="0" y="3236913"/>
            <a:ext cx="9144000" cy="47625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333399"/>
                </a:solidFill>
                <a:cs typeface="Arial" charset="0"/>
              </a:rPr>
              <a:t>                Regex cannot substitute parsing</a:t>
            </a:r>
          </a:p>
        </p:txBody>
      </p:sp>
      <p:sp>
        <p:nvSpPr>
          <p:cNvPr id="20523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5A6C8-7343-4D67-A6D8-D44D2D9A3CFA}" type="slidenum">
              <a:rPr lang="en-US" altLang="zh-CN" smtClean="0">
                <a:ea typeface="宋体" charset="-122"/>
              </a:rPr>
              <a:pPr/>
              <a:t>32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7239000" y="2514600"/>
            <a:ext cx="19812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  <a:cs typeface="Arial" charset="0"/>
              </a:rPr>
              <a:t>Combining</a:t>
            </a:r>
          </a:p>
        </p:txBody>
      </p:sp>
    </p:spTree>
    <p:custDataLst>
      <p:tags r:id="rId1"/>
    </p:custDataLst>
  </p:cSld>
  <p:clrMapOvr>
    <a:masterClrMapping/>
  </p:clrMapOvr>
  <p:transition advTm="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 animBg="1"/>
      <p:bldP spid="154642" grpId="0" animBg="1"/>
      <p:bldP spid="154643" grpId="0" animBg="1"/>
      <p:bldP spid="154644" grpId="0" animBg="1"/>
      <p:bldP spid="154645" grpId="0" animBg="1"/>
      <p:bldP spid="154646" grpId="0" animBg="1"/>
      <p:bldP spid="154647" grpId="0" animBg="1"/>
      <p:bldP spid="154648" grpId="0" animBg="1"/>
      <p:bldP spid="154649" grpId="0" animBg="1"/>
      <p:bldP spid="154650" grpId="0" animBg="1"/>
      <p:bldP spid="154651" grpId="0" animBg="1"/>
      <p:bldP spid="154661" grpId="0" animBg="1"/>
      <p:bldP spid="154662" grpId="0" animBg="1"/>
      <p:bldP spid="154663" grpId="0" animBg="1"/>
      <p:bldP spid="154664" grpId="0" animBg="1"/>
      <p:bldP spid="154665" grpId="0" animBg="1"/>
      <p:bldP spid="154666" grpId="0" animBg="1"/>
      <p:bldP spid="154667" grpId="0" animBg="1"/>
      <p:bldP spid="154668" grpId="0" animBg="1"/>
      <p:bldP spid="154669" grpId="0" animBg="1"/>
      <p:bldP spid="154670" grpId="0" animBg="1"/>
      <p:bldP spid="154671" grpId="0" animBg="1"/>
      <p:bldP spid="154672" grpId="0" animBg="1"/>
      <p:bldP spid="154673" grpId="0" animBg="1"/>
      <p:bldP spid="154674" grpId="0" animBg="1"/>
      <p:bldP spid="154675" grpId="0" animBg="1"/>
      <p:bldP spid="154676" grpId="0" animBg="1"/>
      <p:bldP spid="154677" grpId="0" animBg="1"/>
      <p:bldP spid="154678" grpId="0" animBg="1"/>
      <p:bldP spid="154681" grpId="0" animBg="1"/>
      <p:bldP spid="154682" grpId="0" animBg="1"/>
      <p:bldP spid="154683" grpId="0"/>
      <p:bldP spid="154684" grpId="0"/>
      <p:bldP spid="154685" grpId="0"/>
      <p:bldP spid="154686" grpId="0" animBg="1"/>
      <p:bldP spid="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smtClean="0"/>
              <a:t>Regex V.S. Vulnerabilty Sigs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82296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Regex assumes a single input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Regex cannot help with combining phase</a:t>
            </a:r>
          </a:p>
        </p:txBody>
      </p:sp>
      <p:sp>
        <p:nvSpPr>
          <p:cNvPr id="21508" name="Text Box 15"/>
          <p:cNvSpPr txBox="1">
            <a:spLocks noChangeArrowheads="1"/>
          </p:cNvSpPr>
          <p:nvPr/>
        </p:nvSpPr>
        <p:spPr bwMode="auto">
          <a:xfrm>
            <a:off x="838200" y="1676400"/>
            <a:ext cx="8305800" cy="47625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333399"/>
                </a:solidFill>
                <a:cs typeface="Arial" charset="0"/>
              </a:rPr>
              <a:t>     Regex + Parsing cannot solve the problem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371600" y="3886200"/>
            <a:ext cx="5815013" cy="534988"/>
            <a:chOff x="1371600" y="3886200"/>
            <a:chExt cx="5815013" cy="534988"/>
          </a:xfrm>
        </p:grpSpPr>
        <p:sp>
          <p:nvSpPr>
            <p:cNvPr id="21516" name="Rectangle 28"/>
            <p:cNvSpPr>
              <a:spLocks noChangeArrowheads="1"/>
            </p:cNvSpPr>
            <p:nvPr/>
          </p:nvSpPr>
          <p:spPr bwMode="auto">
            <a:xfrm>
              <a:off x="1371600" y="3886200"/>
              <a:ext cx="4572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17" name="Rectangle 29"/>
            <p:cNvSpPr>
              <a:spLocks noChangeArrowheads="1"/>
            </p:cNvSpPr>
            <p:nvPr/>
          </p:nvSpPr>
          <p:spPr bwMode="auto">
            <a:xfrm>
              <a:off x="1905000" y="3886200"/>
              <a:ext cx="4572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18" name="Rectangle 30"/>
            <p:cNvSpPr>
              <a:spLocks noChangeArrowheads="1"/>
            </p:cNvSpPr>
            <p:nvPr/>
          </p:nvSpPr>
          <p:spPr bwMode="auto">
            <a:xfrm>
              <a:off x="2438400" y="3886200"/>
              <a:ext cx="10668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19" name="Rectangle 31"/>
            <p:cNvSpPr>
              <a:spLocks noChangeArrowheads="1"/>
            </p:cNvSpPr>
            <p:nvPr/>
          </p:nvSpPr>
          <p:spPr bwMode="auto">
            <a:xfrm>
              <a:off x="4724400" y="3886200"/>
              <a:ext cx="10668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20" name="Rectangle 32"/>
            <p:cNvSpPr>
              <a:spLocks noChangeArrowheads="1"/>
            </p:cNvSpPr>
            <p:nvPr/>
          </p:nvSpPr>
          <p:spPr bwMode="auto">
            <a:xfrm>
              <a:off x="3581400" y="3886200"/>
              <a:ext cx="4572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21" name="Rectangle 33"/>
            <p:cNvSpPr>
              <a:spLocks noChangeArrowheads="1"/>
            </p:cNvSpPr>
            <p:nvPr/>
          </p:nvSpPr>
          <p:spPr bwMode="auto">
            <a:xfrm>
              <a:off x="4114800" y="3886200"/>
              <a:ext cx="4572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22" name="Rectangle 34"/>
            <p:cNvSpPr>
              <a:spLocks noChangeArrowheads="1"/>
            </p:cNvSpPr>
            <p:nvPr/>
          </p:nvSpPr>
          <p:spPr bwMode="auto">
            <a:xfrm>
              <a:off x="5867400" y="3886200"/>
              <a:ext cx="4572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23" name="Rectangle 35"/>
            <p:cNvSpPr>
              <a:spLocks noChangeArrowheads="1"/>
            </p:cNvSpPr>
            <p:nvPr/>
          </p:nvSpPr>
          <p:spPr bwMode="auto">
            <a:xfrm>
              <a:off x="6400800" y="3886200"/>
              <a:ext cx="4572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24" name="Rectangle 36"/>
            <p:cNvSpPr>
              <a:spLocks noChangeArrowheads="1"/>
            </p:cNvSpPr>
            <p:nvPr/>
          </p:nvSpPr>
          <p:spPr bwMode="auto">
            <a:xfrm>
              <a:off x="6934200" y="3886200"/>
              <a:ext cx="228600" cy="152400"/>
            </a:xfrm>
            <a:prstGeom prst="rect">
              <a:avLst/>
            </a:prstGeom>
            <a:solidFill>
              <a:srgbClr val="99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25" name="Line 37"/>
            <p:cNvSpPr>
              <a:spLocks noChangeShapeType="1"/>
            </p:cNvSpPr>
            <p:nvPr/>
          </p:nvSpPr>
          <p:spPr bwMode="auto">
            <a:xfrm>
              <a:off x="16002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38"/>
            <p:cNvSpPr>
              <a:spLocks noChangeShapeType="1"/>
            </p:cNvSpPr>
            <p:nvPr/>
          </p:nvSpPr>
          <p:spPr bwMode="auto">
            <a:xfrm>
              <a:off x="21336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39"/>
            <p:cNvSpPr>
              <a:spLocks noChangeShapeType="1"/>
            </p:cNvSpPr>
            <p:nvPr/>
          </p:nvSpPr>
          <p:spPr bwMode="auto">
            <a:xfrm>
              <a:off x="29718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40"/>
            <p:cNvSpPr>
              <a:spLocks noChangeShapeType="1"/>
            </p:cNvSpPr>
            <p:nvPr/>
          </p:nvSpPr>
          <p:spPr bwMode="auto">
            <a:xfrm>
              <a:off x="38100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41"/>
            <p:cNvSpPr>
              <a:spLocks noChangeShapeType="1"/>
            </p:cNvSpPr>
            <p:nvPr/>
          </p:nvSpPr>
          <p:spPr bwMode="auto">
            <a:xfrm>
              <a:off x="43434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42"/>
            <p:cNvSpPr>
              <a:spLocks noChangeShapeType="1"/>
            </p:cNvSpPr>
            <p:nvPr/>
          </p:nvSpPr>
          <p:spPr bwMode="auto">
            <a:xfrm>
              <a:off x="52578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43"/>
            <p:cNvSpPr>
              <a:spLocks noChangeShapeType="1"/>
            </p:cNvSpPr>
            <p:nvPr/>
          </p:nvSpPr>
          <p:spPr bwMode="auto">
            <a:xfrm>
              <a:off x="60960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44"/>
            <p:cNvSpPr>
              <a:spLocks noChangeShapeType="1"/>
            </p:cNvSpPr>
            <p:nvPr/>
          </p:nvSpPr>
          <p:spPr bwMode="auto">
            <a:xfrm>
              <a:off x="66294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Line 45"/>
            <p:cNvSpPr>
              <a:spLocks noChangeShapeType="1"/>
            </p:cNvSpPr>
            <p:nvPr/>
          </p:nvSpPr>
          <p:spPr bwMode="auto">
            <a:xfrm>
              <a:off x="7086600" y="40386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Oval 46"/>
            <p:cNvSpPr>
              <a:spLocks noChangeArrowheads="1"/>
            </p:cNvSpPr>
            <p:nvPr/>
          </p:nvSpPr>
          <p:spPr bwMode="auto">
            <a:xfrm>
              <a:off x="1492250" y="4268788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35" name="Oval 47"/>
            <p:cNvSpPr>
              <a:spLocks noChangeArrowheads="1"/>
            </p:cNvSpPr>
            <p:nvPr/>
          </p:nvSpPr>
          <p:spPr bwMode="auto">
            <a:xfrm>
              <a:off x="2012950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36" name="Oval 48"/>
            <p:cNvSpPr>
              <a:spLocks noChangeArrowheads="1"/>
            </p:cNvSpPr>
            <p:nvPr/>
          </p:nvSpPr>
          <p:spPr bwMode="auto">
            <a:xfrm>
              <a:off x="2844800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37" name="Oval 49"/>
            <p:cNvSpPr>
              <a:spLocks noChangeArrowheads="1"/>
            </p:cNvSpPr>
            <p:nvPr/>
          </p:nvSpPr>
          <p:spPr bwMode="auto">
            <a:xfrm>
              <a:off x="3686175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38" name="Oval 50"/>
            <p:cNvSpPr>
              <a:spLocks noChangeArrowheads="1"/>
            </p:cNvSpPr>
            <p:nvPr/>
          </p:nvSpPr>
          <p:spPr bwMode="auto">
            <a:xfrm>
              <a:off x="4216400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39" name="Oval 51"/>
            <p:cNvSpPr>
              <a:spLocks noChangeArrowheads="1"/>
            </p:cNvSpPr>
            <p:nvPr/>
          </p:nvSpPr>
          <p:spPr bwMode="auto">
            <a:xfrm>
              <a:off x="5148263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40" name="Oval 52"/>
            <p:cNvSpPr>
              <a:spLocks noChangeArrowheads="1"/>
            </p:cNvSpPr>
            <p:nvPr/>
          </p:nvSpPr>
          <p:spPr bwMode="auto">
            <a:xfrm>
              <a:off x="5970588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41" name="Oval 53"/>
            <p:cNvSpPr>
              <a:spLocks noChangeArrowheads="1"/>
            </p:cNvSpPr>
            <p:nvPr/>
          </p:nvSpPr>
          <p:spPr bwMode="auto">
            <a:xfrm>
              <a:off x="6500813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42" name="Oval 54"/>
            <p:cNvSpPr>
              <a:spLocks noChangeArrowheads="1"/>
            </p:cNvSpPr>
            <p:nvPr/>
          </p:nvSpPr>
          <p:spPr bwMode="auto">
            <a:xfrm>
              <a:off x="6958013" y="4267200"/>
              <a:ext cx="228600" cy="1524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447800" y="4419600"/>
            <a:ext cx="5791200" cy="533400"/>
            <a:chOff x="1447800" y="4419600"/>
            <a:chExt cx="5791200" cy="533400"/>
          </a:xfrm>
        </p:grpSpPr>
        <p:sp>
          <p:nvSpPr>
            <p:cNvPr id="22563" name="AutoShape 55"/>
            <p:cNvSpPr>
              <a:spLocks/>
            </p:cNvSpPr>
            <p:nvPr/>
          </p:nvSpPr>
          <p:spPr bwMode="auto">
            <a:xfrm rot="16200000">
              <a:off x="4229100" y="1638300"/>
              <a:ext cx="228600" cy="5791200"/>
            </a:xfrm>
            <a:prstGeom prst="leftBrace">
              <a:avLst>
                <a:gd name="adj1" fmla="val 211111"/>
                <a:gd name="adj2" fmla="val 50000"/>
              </a:avLst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21515" name="Oval 56"/>
            <p:cNvSpPr>
              <a:spLocks noChangeArrowheads="1"/>
            </p:cNvSpPr>
            <p:nvPr/>
          </p:nvSpPr>
          <p:spPr bwMode="auto">
            <a:xfrm>
              <a:off x="4191000" y="4648200"/>
              <a:ext cx="381000" cy="304800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</p:grpSp>
      <p:sp>
        <p:nvSpPr>
          <p:cNvPr id="159802" name="Rectangle 58"/>
          <p:cNvSpPr>
            <a:spLocks noChangeArrowheads="1"/>
          </p:cNvSpPr>
          <p:nvPr/>
        </p:nvSpPr>
        <p:spPr bwMode="auto">
          <a:xfrm>
            <a:off x="1371600" y="2819400"/>
            <a:ext cx="5791200" cy="152400"/>
          </a:xfrm>
          <a:prstGeom prst="rect">
            <a:avLst/>
          </a:prstGeom>
          <a:solidFill>
            <a:srgbClr val="99FF3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36" name="AutoShape 36"/>
          <p:cNvSpPr>
            <a:spLocks noChangeArrowheads="1"/>
          </p:cNvSpPr>
          <p:nvPr/>
        </p:nvSpPr>
        <p:spPr bwMode="auto">
          <a:xfrm>
            <a:off x="533400" y="5105400"/>
            <a:ext cx="80010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rgbClr val="161645"/>
                </a:solidFill>
                <a:cs typeface="Arial" charset="0"/>
              </a:rPr>
              <a:t>Cannot simply extend regex approaches </a:t>
            </a:r>
            <a:br>
              <a:rPr lang="en-US" altLang="zh-CN" sz="3200" b="1">
                <a:solidFill>
                  <a:srgbClr val="161645"/>
                </a:solidFill>
                <a:cs typeface="Arial" charset="0"/>
              </a:rPr>
            </a:br>
            <a:r>
              <a:rPr lang="en-US" altLang="zh-CN" sz="3200" b="1">
                <a:solidFill>
                  <a:srgbClr val="161645"/>
                </a:solidFill>
                <a:cs typeface="Arial" charset="0"/>
              </a:rPr>
              <a:t>for vulnerability signatures</a:t>
            </a:r>
          </a:p>
        </p:txBody>
      </p:sp>
      <p:sp>
        <p:nvSpPr>
          <p:cNvPr id="21513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24C47-E135-4145-A510-CAA7AEC329F4}" type="slidenum">
              <a:rPr lang="en-US" altLang="zh-CN" smtClean="0">
                <a:ea typeface="宋体" charset="-122"/>
              </a:rPr>
              <a:pPr/>
              <a:t>33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461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02" grpId="0" animBg="1"/>
      <p:bldP spid="3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5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Motivation of NetShield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589088" y="1447800"/>
          <a:ext cx="5715000" cy="4714875"/>
        </p:xfrm>
        <a:graphic>
          <a:graphicData uri="http://schemas.openxmlformats.org/presentationml/2006/ole">
            <p:oleObj spid="_x0000_s74754" name="Visio" r:id="rId4" imgW="3209841" imgH="2648062" progId="Visio.Drawing.11">
              <p:embed/>
            </p:oleObj>
          </a:graphicData>
        </a:graphic>
      </p:graphicFrame>
      <p:sp>
        <p:nvSpPr>
          <p:cNvPr id="707590" name="Oval 6"/>
          <p:cNvSpPr>
            <a:spLocks noChangeArrowheads="1"/>
          </p:cNvSpPr>
          <p:nvPr/>
        </p:nvSpPr>
        <p:spPr bwMode="auto">
          <a:xfrm>
            <a:off x="2209800" y="1600200"/>
            <a:ext cx="1828800" cy="1371600"/>
          </a:xfrm>
          <a:prstGeom prst="ellips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07591" name="Oval 7"/>
          <p:cNvSpPr>
            <a:spLocks noChangeArrowheads="1"/>
          </p:cNvSpPr>
          <p:nvPr/>
        </p:nvSpPr>
        <p:spPr bwMode="auto">
          <a:xfrm>
            <a:off x="5165725" y="4495800"/>
            <a:ext cx="1828800" cy="1066800"/>
          </a:xfrm>
          <a:prstGeom prst="ellips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07592" name="Oval 8"/>
          <p:cNvSpPr>
            <a:spLocks noChangeArrowheads="1"/>
          </p:cNvSpPr>
          <p:nvPr/>
        </p:nvSpPr>
        <p:spPr bwMode="auto">
          <a:xfrm>
            <a:off x="5138738" y="1676400"/>
            <a:ext cx="1828800" cy="1219200"/>
          </a:xfrm>
          <a:prstGeom prst="ellips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20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8D286F7A-2501-45C5-8B28-71C25CB1BA1B}" type="slidenum">
              <a:rPr lang="en-US" altLang="zh-CN" smtClean="0">
                <a:ea typeface="宋体" charset="-122"/>
              </a:rPr>
              <a:pPr/>
              <a:t>34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2"/>
    </p:custDataLst>
  </p:cSld>
  <p:clrMapOvr>
    <a:masterClrMapping/>
  </p:clrMapOvr>
  <p:transition advTm="317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90" grpId="0" animBg="1"/>
      <p:bldP spid="707590" grpId="1" animBg="1"/>
      <p:bldP spid="707591" grpId="0" animBg="1"/>
      <p:bldP spid="707591" grpId="1" animBg="1"/>
      <p:bldP spid="70759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Research Challenges and Solutions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  <a:noFill/>
        </p:spPr>
        <p:txBody>
          <a:bodyPr/>
          <a:lstStyle/>
          <a:p>
            <a:fld id="{7DA7438A-7311-4BBC-A3CE-1BCD189381A9}" type="slidenum">
              <a:rPr lang="en-US" altLang="zh-CN" smtClean="0">
                <a:ea typeface="宋体" charset="-122"/>
              </a:rPr>
              <a:pPr/>
              <a:t>35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43000" y="990600"/>
            <a:ext cx="8229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solidFill>
                  <a:srgbClr val="CC3300"/>
                </a:solidFill>
                <a:latin typeface="+mn-lt"/>
                <a:ea typeface="+mn-ea"/>
              </a:rPr>
              <a:t>Challenges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CC3300"/>
                </a:solidFill>
                <a:latin typeface="+mn-lt"/>
                <a:ea typeface="+mn-ea"/>
              </a:rPr>
              <a:t>Matching thousands of vulnerability signatures simultaneously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CC3300"/>
                </a:solidFill>
                <a:latin typeface="+mn-lt"/>
                <a:ea typeface="+mn-ea"/>
              </a:rPr>
              <a:t>Sequential matching </a:t>
            </a:r>
            <a:r>
              <a:rPr lang="en-US" sz="2400" kern="0" dirty="0">
                <a:solidFill>
                  <a:srgbClr val="CC3300"/>
                </a:solidFill>
                <a:latin typeface="+mn-lt"/>
                <a:ea typeface="+mn-ea"/>
                <a:sym typeface="Wingdings" pitchFamily="2" charset="2"/>
              </a:rPr>
              <a:t>match multiple sigs. simultaneously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CC3300"/>
                </a:solidFill>
                <a:latin typeface="+mn-lt"/>
                <a:ea typeface="+mn-ea"/>
              </a:rPr>
              <a:t>High speed protocol parsing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solidFill>
                  <a:srgbClr val="0000FF"/>
                </a:solidFill>
                <a:latin typeface="+mn-lt"/>
                <a:ea typeface="+mn-ea"/>
              </a:rPr>
              <a:t>Solutions (achieving 10s </a:t>
            </a:r>
            <a:r>
              <a:rPr lang="en-US" sz="3200" kern="0" dirty="0" err="1">
                <a:solidFill>
                  <a:srgbClr val="0000FF"/>
                </a:solidFill>
                <a:latin typeface="+mn-lt"/>
                <a:ea typeface="+mn-ea"/>
              </a:rPr>
              <a:t>Gps</a:t>
            </a:r>
            <a:r>
              <a:rPr lang="en-US" sz="3200" kern="0" dirty="0">
                <a:solidFill>
                  <a:srgbClr val="0000FF"/>
                </a:solidFill>
                <a:latin typeface="+mn-lt"/>
                <a:ea typeface="+mn-ea"/>
              </a:rPr>
              <a:t> throughput)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00FF"/>
                </a:solidFill>
                <a:latin typeface="+mn-lt"/>
                <a:ea typeface="+mn-ea"/>
              </a:rPr>
              <a:t>An efficient algorithm which matches multiple sigs simultaneously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00FF"/>
                </a:solidFill>
                <a:latin typeface="+mn-lt"/>
                <a:ea typeface="+mn-ea"/>
              </a:rPr>
              <a:t>A tailored parsing design for high-speed signature matching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00FF"/>
                </a:solidFill>
                <a:latin typeface="+mn-lt"/>
                <a:ea typeface="+mn-ea"/>
              </a:rPr>
              <a:t>Code &amp; </a:t>
            </a:r>
            <a:r>
              <a:rPr lang="en-US" sz="2800" kern="0" dirty="0" err="1">
                <a:solidFill>
                  <a:srgbClr val="0000FF"/>
                </a:solidFill>
                <a:latin typeface="+mn-lt"/>
                <a:ea typeface="+mn-ea"/>
              </a:rPr>
              <a:t>ruleset</a:t>
            </a:r>
            <a:r>
              <a:rPr lang="en-US" sz="2800" kern="0" dirty="0">
                <a:solidFill>
                  <a:srgbClr val="0000FF"/>
                </a:solidFill>
                <a:latin typeface="+mn-lt"/>
                <a:ea typeface="+mn-ea"/>
              </a:rPr>
              <a:t> release at www.nshield.org</a:t>
            </a:r>
          </a:p>
        </p:txBody>
      </p:sp>
    </p:spTree>
    <p:custDataLst>
      <p:tags r:id="rId1"/>
    </p:custDataLst>
  </p:cSld>
  <p:clrMapOvr>
    <a:masterClrMapping/>
  </p:clrMapOvr>
  <p:transition advTm="329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F0723-41B1-4CBB-B80C-67481A5B6408}" type="slidenum">
              <a:rPr lang="en-US" altLang="zh-CN" smtClean="0">
                <a:ea typeface="宋体" charset="-122"/>
              </a:rPr>
              <a:pPr/>
              <a:t>36</a:t>
            </a:fld>
            <a:endParaRPr lang="en-US" altLang="zh-CN" smtClean="0">
              <a:ea typeface="宋体" charset="-122"/>
            </a:endParaRPr>
          </a:p>
        </p:txBody>
      </p:sp>
      <p:pic>
        <p:nvPicPr>
          <p:cNvPr id="23555" name="Picture 4" descr="C:\Users\Yan\Application Data\SSH\temp\framewo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9144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2"/>
          <p:cNvSpPr txBox="1">
            <a:spLocks noChangeArrowheads="1"/>
          </p:cNvSpPr>
          <p:nvPr/>
        </p:nvSpPr>
        <p:spPr bwMode="auto">
          <a:xfrm>
            <a:off x="990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NetShield System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906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CN" smtClean="0"/>
              <a:t>Motivation</a:t>
            </a:r>
          </a:p>
          <a:p>
            <a:pPr eaLnBrk="1" hangingPunct="1"/>
            <a:r>
              <a:rPr lang="en-US" altLang="zh-CN" smtClean="0">
                <a:solidFill>
                  <a:srgbClr val="FF3399"/>
                </a:solidFill>
              </a:rPr>
              <a:t>High Speed Matching for Large Rulesets</a:t>
            </a:r>
          </a:p>
          <a:p>
            <a:pPr eaLnBrk="1" hangingPunct="1"/>
            <a:r>
              <a:rPr lang="en-US" altLang="zh-CN" smtClean="0"/>
              <a:t>High Speed Parsing</a:t>
            </a:r>
          </a:p>
          <a:p>
            <a:pPr eaLnBrk="1" hangingPunct="1"/>
            <a:r>
              <a:rPr lang="en-US" altLang="zh-CN" smtClean="0"/>
              <a:t>Evaluation</a:t>
            </a:r>
          </a:p>
          <a:p>
            <a:pPr eaLnBrk="1" hangingPunct="1"/>
            <a:r>
              <a:rPr lang="en-US" altLang="zh-CN" smtClean="0"/>
              <a:t>Research Contributions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F410F-3FB1-4FCE-A6DA-A83E9834D69B}" type="slidenum">
              <a:rPr lang="en-US" altLang="zh-CN" smtClean="0">
                <a:ea typeface="宋体" charset="-122"/>
              </a:rPr>
              <a:pPr/>
              <a:t>37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  <p:transition advTm="7753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DC37B-E74D-491C-BA63-09FC1D3E2807}" type="slidenum">
              <a:rPr lang="en-US" altLang="zh-CN" smtClean="0">
                <a:ea typeface="宋体" charset="-122"/>
              </a:rPr>
              <a:pPr/>
              <a:t>38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BCE70A7-AA6A-4743-B3CB-8CA7F582959E}" type="slidenum">
              <a:rPr lang="en-US" altLang="zh-CN" sz="1400">
                <a:solidFill>
                  <a:srgbClr val="000000"/>
                </a:solidFill>
                <a:cs typeface="Arial" charset="0"/>
              </a:rPr>
              <a:pPr algn="r"/>
              <a:t>38</a:t>
            </a:fld>
            <a:endParaRPr lang="en-US" altLang="zh-CN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8382000" cy="5410200"/>
          </a:xfrm>
        </p:spPr>
        <p:txBody>
          <a:bodyPr/>
          <a:lstStyle/>
          <a:p>
            <a:pPr eaLnBrk="1" hangingPunct="1"/>
            <a:r>
              <a:rPr lang="en-US" sz="2800" smtClean="0"/>
              <a:t>Vulnerability signature basic</a:t>
            </a:r>
          </a:p>
          <a:p>
            <a:pPr lvl="1" eaLnBrk="1" hangingPunct="1"/>
            <a:r>
              <a:rPr lang="en-US" sz="2400" smtClean="0"/>
              <a:t>Use protocol semantics to express vulnerabilities</a:t>
            </a:r>
          </a:p>
          <a:p>
            <a:pPr lvl="1" eaLnBrk="1" hangingPunct="1"/>
            <a:r>
              <a:rPr lang="en-US" sz="2400" smtClean="0"/>
              <a:t>Defined on a sequence of PDUs &amp; one predicate for each PDU</a:t>
            </a:r>
          </a:p>
          <a:p>
            <a:pPr lvl="1" eaLnBrk="1" hangingPunct="1"/>
            <a:r>
              <a:rPr lang="en-US" altLang="zh-CN" sz="2400" smtClean="0"/>
              <a:t>Example: </a:t>
            </a:r>
            <a:r>
              <a:rPr lang="en-US" altLang="zh-CN" sz="2400" smtClean="0">
                <a:solidFill>
                  <a:srgbClr val="0000FF"/>
                </a:solidFill>
              </a:rPr>
              <a:t>ver==1 &amp;&amp; method==“put” &amp;&amp; len(buf)&gt;300</a:t>
            </a:r>
          </a:p>
          <a:p>
            <a:pPr eaLnBrk="1" hangingPunct="1"/>
            <a:r>
              <a:rPr lang="en-US" sz="2800" smtClean="0"/>
              <a:t>Data representations</a:t>
            </a:r>
          </a:p>
          <a:p>
            <a:pPr lvl="1" eaLnBrk="1" hangingPunct="1"/>
            <a:r>
              <a:rPr lang="en-US" sz="2400" smtClean="0"/>
              <a:t>The basic data types used in predicates: </a:t>
            </a:r>
            <a:r>
              <a:rPr lang="en-US" sz="2400" smtClean="0">
                <a:solidFill>
                  <a:srgbClr val="0000FF"/>
                </a:solidFill>
              </a:rPr>
              <a:t>numbers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00FF"/>
                </a:solidFill>
              </a:rPr>
              <a:t>strings</a:t>
            </a:r>
          </a:p>
          <a:p>
            <a:pPr lvl="1" eaLnBrk="1" hangingPunct="1"/>
            <a:r>
              <a:rPr lang="en-US" sz="2400" smtClean="0"/>
              <a:t>number operators: ==, &gt;, &lt;, &gt;=, &lt;=</a:t>
            </a:r>
          </a:p>
          <a:p>
            <a:pPr lvl="1" eaLnBrk="1" hangingPunct="1"/>
            <a:r>
              <a:rPr lang="en-US" sz="2400" smtClean="0"/>
              <a:t>String operators: ==, match_re(.,.), len(.).</a:t>
            </a:r>
          </a:p>
          <a:p>
            <a:pPr lvl="1" eaLnBrk="1" hangingPunct="1"/>
            <a:endParaRPr lang="en-US" sz="2400" smtClean="0"/>
          </a:p>
        </p:txBody>
      </p:sp>
      <p:sp>
        <p:nvSpPr>
          <p:cNvPr id="781317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8153400" cy="2981325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FF"/>
                </a:solidFill>
                <a:cs typeface="Arial" charset="0"/>
              </a:rPr>
              <a:t>Blaster Worm (WINRPC) Example: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rpc_vers==5 &amp;&amp; rpc_vers_minor==1 &amp;&amp; packed_drep==\x10\x00\x00\x00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&amp;&amp; context[0].abstract_syntax.uuid=UUID_RemoteActivation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BIND-ACK: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rpc_vers==5 &amp;&amp; rpc_vers_minor==1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CALL: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rpc_vers==5 &amp;&amp; rpc_vers_minors==1 &amp;&amp; packed_drep==\x10\x00\x00\x00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&amp;&amp; opnum==0x00 &amp;&amp; stub.RemoteActivationBody.actual_length&gt;=40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&amp;&amp; matchRE(stub.buffer, /^\x5c\x00\x5c\x00/)</a:t>
            </a:r>
          </a:p>
        </p:txBody>
      </p:sp>
    </p:spTree>
    <p:custDataLst>
      <p:tags r:id="rId1"/>
    </p:custDataLst>
  </p:cSld>
  <p:clrMapOvr>
    <a:masterClrMapping/>
  </p:clrMapOvr>
  <p:transition advTm="972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8D1516-7093-4366-89EB-9B5EC602E4C4}" type="slidenum">
              <a:rPr lang="en-US" altLang="zh-CN" smtClean="0">
                <a:ea typeface="宋体" charset="-122"/>
              </a:rPr>
              <a:pPr/>
              <a:t>39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Matching Problem Formulation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990600"/>
            <a:ext cx="83058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Suppose we have </a:t>
            </a:r>
            <a:r>
              <a:rPr lang="en-US" sz="2800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mtClean="0">
                <a:solidFill>
                  <a:srgbClr val="009900"/>
                </a:solidFill>
              </a:rPr>
              <a:t> signatures</a:t>
            </a:r>
            <a:r>
              <a:rPr lang="en-US" sz="2800" smtClean="0"/>
              <a:t>, defined on </a:t>
            </a:r>
            <a:r>
              <a:rPr lang="en-US" sz="2800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smtClean="0">
                <a:solidFill>
                  <a:srgbClr val="009900"/>
                </a:solidFill>
              </a:rPr>
              <a:t> matching dimensions (matchers)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matcher is a </a:t>
            </a:r>
            <a:r>
              <a:rPr lang="en-US" sz="2400" smtClean="0">
                <a:solidFill>
                  <a:srgbClr val="0000FF"/>
                </a:solidFill>
              </a:rPr>
              <a:t>two-tuple (field, operation)</a:t>
            </a:r>
            <a:r>
              <a:rPr lang="en-US" sz="2400" smtClean="0"/>
              <a:t> or a four-tuple for the associative array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Translate the 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/>
              <a:t> signatures to a </a:t>
            </a:r>
            <a:r>
              <a:rPr lang="en-US" sz="2400" i="1" smtClean="0">
                <a:latin typeface="Times New Roman" pitchFamily="18" charset="0"/>
              </a:rPr>
              <a:t>n</a:t>
            </a:r>
            <a:r>
              <a:rPr lang="en-US" sz="2400" smtClean="0"/>
              <a:t> by </a:t>
            </a:r>
            <a:r>
              <a:rPr lang="en-US" sz="2400" i="1" smtClean="0">
                <a:latin typeface="Times New Roman" pitchFamily="18" charset="0"/>
              </a:rPr>
              <a:t>k</a:t>
            </a:r>
            <a:r>
              <a:rPr lang="en-US" sz="2400" smtClean="0"/>
              <a:t> table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This translation unlocks the potential of matching  multiple signatures simultaneously</a:t>
            </a:r>
            <a:r>
              <a:rPr lang="en-US" sz="2400" smtClean="0"/>
              <a:t> </a:t>
            </a:r>
          </a:p>
        </p:txBody>
      </p:sp>
      <p:sp>
        <p:nvSpPr>
          <p:cNvPr id="729094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7696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Rule 4: URI.Filename=“fp40reg.dll” &amp;&amp; len(Headers[“host”])&gt;300</a:t>
            </a:r>
          </a:p>
        </p:txBody>
      </p:sp>
      <p:sp>
        <p:nvSpPr>
          <p:cNvPr id="729095" name="Rectangle 7"/>
          <p:cNvSpPr>
            <a:spLocks noChangeArrowheads="1"/>
          </p:cNvSpPr>
          <p:nvPr/>
        </p:nvSpPr>
        <p:spPr bwMode="auto">
          <a:xfrm>
            <a:off x="152400" y="5562600"/>
            <a:ext cx="8839200" cy="381000"/>
          </a:xfrm>
          <a:prstGeom prst="rect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graphicFrame>
        <p:nvGraphicFramePr>
          <p:cNvPr id="729140" name="Group 52"/>
          <p:cNvGraphicFramePr>
            <a:graphicFrameLocks noGrp="1"/>
          </p:cNvGraphicFramePr>
          <p:nvPr/>
        </p:nvGraphicFramePr>
        <p:xfrm>
          <a:off x="152400" y="3962400"/>
          <a:ext cx="8839200" cy="2377440"/>
        </p:xfrm>
        <a:graphic>
          <a:graphicData uri="http://schemas.openxmlformats.org/drawingml/2006/table">
            <a:tbl>
              <a:tblPr/>
              <a:tblGrid>
                <a:gridCol w="990600"/>
                <a:gridCol w="1447800"/>
                <a:gridCol w="1676400"/>
                <a:gridCol w="4724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RuleID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Method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Filename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Header == 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Header.php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awstats.pl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fp40reg.dll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name==“host”; len(value)&gt;300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name==“User-Agent”; len(value)&gt;544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72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4" grpId="0"/>
      <p:bldP spid="7290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Technical details of evasion</a:t>
            </a:r>
          </a:p>
          <a:p>
            <a:pPr lvl="1"/>
            <a:r>
              <a:rPr lang="en-US" dirty="0"/>
              <a:t>CVE-2008-0226</a:t>
            </a:r>
          </a:p>
          <a:p>
            <a:pPr lvl="1"/>
            <a:r>
              <a:rPr lang="en-US" dirty="0"/>
              <a:t>CVE-2003-0201</a:t>
            </a:r>
          </a:p>
          <a:p>
            <a:pPr lvl="1"/>
            <a:r>
              <a:rPr lang="en-US" dirty="0" smtClean="0"/>
              <a:t>CVE-2006-1652 (server &amp; client)</a:t>
            </a:r>
            <a:endParaRPr lang="en-US" dirty="0"/>
          </a:p>
          <a:p>
            <a:r>
              <a:rPr lang="en-US" dirty="0" smtClean="0"/>
              <a:t>Potential solutions</a:t>
            </a:r>
          </a:p>
          <a:p>
            <a:pPr lvl="1"/>
            <a:r>
              <a:rPr lang="en-US" dirty="0" smtClean="0"/>
              <a:t>Improve sig testing</a:t>
            </a:r>
          </a:p>
          <a:p>
            <a:pPr lvl="1"/>
            <a:r>
              <a:rPr lang="en-US" dirty="0" smtClean="0"/>
              <a:t>Vulnerability </a:t>
            </a:r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Vulnerability signature based IPS </a:t>
            </a:r>
            <a:r>
              <a:rPr lang="en-US" dirty="0" smtClean="0"/>
              <a:t>engine: </a:t>
            </a:r>
            <a:r>
              <a:rPr lang="en-US" dirty="0" err="1" smtClean="0"/>
              <a:t>NetShield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36349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Signature Matching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Basic scheme for single PDU case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Refinement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Allow negative conditions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Handle array cases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Handle associative array cases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Handle mutual exclusive cases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Extend to Multiple PDU Matching (MPM)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Allow checkpoints.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47E3E-AB3A-4763-800B-01C894017CA5}" type="slidenum">
              <a:rPr lang="en-US" altLang="zh-CN" smtClean="0">
                <a:ea typeface="宋体" charset="-122"/>
              </a:rPr>
              <a:pPr/>
              <a:t>40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Difficulty of the Single PDU matching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    Bad News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well-known computational geometric problem can be reduced to this problem.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And that problem has </a:t>
            </a:r>
            <a:r>
              <a:rPr lang="en-US" b="1" smtClean="0"/>
              <a:t>bad worst case bound</a:t>
            </a:r>
            <a:r>
              <a:rPr lang="en-US" smtClean="0"/>
              <a:t> O((log N)</a:t>
            </a:r>
            <a:r>
              <a:rPr lang="en-US" baseline="30000" smtClean="0"/>
              <a:t>K-1</a:t>
            </a:r>
            <a:r>
              <a:rPr lang="en-US" smtClean="0"/>
              <a:t>) time or O(N</a:t>
            </a:r>
            <a:r>
              <a:rPr lang="en-US" baseline="30000" smtClean="0"/>
              <a:t>K</a:t>
            </a:r>
            <a:r>
              <a:rPr lang="en-US" smtClean="0"/>
              <a:t>) space (worst case ruleset)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    Good News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Measurement study on Snort and Cisco ruleset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The </a:t>
            </a:r>
            <a:r>
              <a:rPr lang="en-US" b="1" smtClean="0">
                <a:solidFill>
                  <a:srgbClr val="CC0000"/>
                </a:solidFill>
              </a:rPr>
              <a:t>real-world rulesets</a:t>
            </a:r>
            <a:r>
              <a:rPr lang="en-US" smtClean="0">
                <a:solidFill>
                  <a:srgbClr val="FF0000"/>
                </a:solidFill>
              </a:rPr>
              <a:t> are </a:t>
            </a:r>
            <a:r>
              <a:rPr lang="en-US" b="1" smtClean="0">
                <a:solidFill>
                  <a:srgbClr val="CC0000"/>
                </a:solidFill>
              </a:rPr>
              <a:t>good</a:t>
            </a:r>
            <a:r>
              <a:rPr lang="en-US" smtClean="0">
                <a:solidFill>
                  <a:srgbClr val="FF0000"/>
                </a:solidFill>
              </a:rPr>
              <a:t>: the matchers are </a:t>
            </a:r>
            <a:r>
              <a:rPr lang="en-US" b="1" smtClean="0">
                <a:solidFill>
                  <a:srgbClr val="CC0000"/>
                </a:solidFill>
              </a:rPr>
              <a:t>selective</a:t>
            </a:r>
            <a:r>
              <a:rPr lang="en-US" smtClean="0">
                <a:solidFill>
                  <a:srgbClr val="FF0000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With our design O(K)</a:t>
            </a:r>
          </a:p>
        </p:txBody>
      </p:sp>
      <p:pic>
        <p:nvPicPr>
          <p:cNvPr id="8" name="Picture 7" descr="1240848155298205944thatsmyboy_Simple_Red_Checkmark.svg.m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267200"/>
            <a:ext cx="4508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525px-Black_x.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524000"/>
            <a:ext cx="5667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7E6CD7-7C37-437D-964F-76E78DBF0F01}" type="slidenum">
              <a:rPr lang="en-US" altLang="zh-CN" smtClean="0">
                <a:ea typeface="宋体" charset="-122"/>
              </a:rPr>
              <a:pPr/>
              <a:t>41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  <p:transition advTm="759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12838"/>
          </a:xfrm>
        </p:spPr>
        <p:txBody>
          <a:bodyPr/>
          <a:lstStyle/>
          <a:p>
            <a:pPr eaLnBrk="1" hangingPunct="1"/>
            <a:r>
              <a:rPr lang="en-US" smtClean="0"/>
              <a:t>Matching Algorithms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14400"/>
            <a:ext cx="8504238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Candidate Selection Algorithm</a:t>
            </a:r>
          </a:p>
          <a:p>
            <a:pPr eaLnBrk="1" hangingPunct="1">
              <a:buFontTx/>
              <a:buAutoNum type="arabicPeriod"/>
            </a:pPr>
            <a:r>
              <a:rPr lang="en-US" smtClean="0">
                <a:solidFill>
                  <a:srgbClr val="0000FF"/>
                </a:solidFill>
              </a:rPr>
              <a:t>Pre-computation</a:t>
            </a:r>
            <a:r>
              <a:rPr lang="en-US" smtClean="0"/>
              <a:t>: Decides the rule order and matcher order</a:t>
            </a:r>
          </a:p>
          <a:p>
            <a:pPr eaLnBrk="1" hangingPunct="1">
              <a:buFontTx/>
              <a:buAutoNum type="arabicPeriod"/>
            </a:pPr>
            <a:r>
              <a:rPr lang="en-US" smtClean="0">
                <a:solidFill>
                  <a:srgbClr val="0000FF"/>
                </a:solidFill>
              </a:rPr>
              <a:t>Runtime</a:t>
            </a:r>
            <a:r>
              <a:rPr lang="en-US" smtClean="0"/>
              <a:t>: Decomposition. Match each matcher separately and iteratively combine the results efficiently</a:t>
            </a:r>
          </a:p>
        </p:txBody>
      </p:sp>
      <p:graphicFrame>
        <p:nvGraphicFramePr>
          <p:cNvPr id="731176" name="Group 40"/>
          <p:cNvGraphicFramePr>
            <a:graphicFrameLocks noGrp="1"/>
          </p:cNvGraphicFramePr>
          <p:nvPr/>
        </p:nvGraphicFramePr>
        <p:xfrm>
          <a:off x="1676400" y="5076825"/>
          <a:ext cx="5486400" cy="1554480"/>
        </p:xfrm>
        <a:graphic>
          <a:graphicData uri="http://schemas.openxmlformats.org/drawingml/2006/table">
            <a:tbl>
              <a:tblPr/>
              <a:tblGrid>
                <a:gridCol w="1096963"/>
                <a:gridCol w="1096962"/>
                <a:gridCol w="1098550"/>
                <a:gridCol w="1096963"/>
                <a:gridCol w="1096962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1172" name="AutoShape 36"/>
          <p:cNvSpPr>
            <a:spLocks noChangeArrowheads="1"/>
          </p:cNvSpPr>
          <p:nvPr/>
        </p:nvSpPr>
        <p:spPr bwMode="auto">
          <a:xfrm>
            <a:off x="2057400" y="469582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1173" name="Rectangle 37"/>
          <p:cNvSpPr>
            <a:spLocks noChangeArrowheads="1"/>
          </p:cNvSpPr>
          <p:nvPr/>
        </p:nvSpPr>
        <p:spPr bwMode="auto">
          <a:xfrm>
            <a:off x="1692275" y="5076825"/>
            <a:ext cx="1087438" cy="15240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1177" name="AutoShape 41"/>
          <p:cNvSpPr>
            <a:spLocks noChangeArrowheads="1"/>
          </p:cNvSpPr>
          <p:nvPr/>
        </p:nvSpPr>
        <p:spPr bwMode="auto">
          <a:xfrm>
            <a:off x="3200400" y="469582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1178" name="Rectangle 42"/>
          <p:cNvSpPr>
            <a:spLocks noChangeArrowheads="1"/>
          </p:cNvSpPr>
          <p:nvPr/>
        </p:nvSpPr>
        <p:spPr bwMode="auto">
          <a:xfrm>
            <a:off x="2762250" y="5076825"/>
            <a:ext cx="1096963" cy="15240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2973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DF00B-1235-426F-8C7C-A13B7326AF52}" type="slidenum">
              <a:rPr lang="en-US" altLang="zh-CN" smtClean="0">
                <a:ea typeface="宋体" charset="-122"/>
              </a:rPr>
              <a:pPr/>
              <a:t>42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569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72" grpId="0" animBg="1"/>
      <p:bldP spid="731172" grpId="1" animBg="1"/>
      <p:bldP spid="731173" grpId="0" animBg="1"/>
      <p:bldP spid="731173" grpId="1" animBg="1"/>
      <p:bldP spid="731177" grpId="0" animBg="1"/>
      <p:bldP spid="73117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3401F4-73D8-461F-9195-889705B20C79}" type="slidenum">
              <a:rPr lang="en-US" altLang="zh-CN" smtClean="0">
                <a:ea typeface="宋体" charset="-122"/>
              </a:rPr>
              <a:pPr/>
              <a:t>43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smtClean="0"/>
              <a:t>Step 1: Pre-Computation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914400"/>
            <a:ext cx="8077200" cy="19050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800" smtClean="0"/>
              <a:t>Optimize the matcher order based on buffering constraint &amp; field arrival order </a:t>
            </a:r>
          </a:p>
          <a:p>
            <a:pPr>
              <a:spcBef>
                <a:spcPct val="10000"/>
              </a:spcBef>
            </a:pPr>
            <a:r>
              <a:rPr lang="en-US" sz="2800" smtClean="0"/>
              <a:t>Rule reorder</a:t>
            </a:r>
            <a:r>
              <a:rPr lang="en-US" smtClean="0"/>
              <a:t>: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3657600" y="2286000"/>
            <a:ext cx="381000" cy="4038600"/>
          </a:xfrm>
          <a:prstGeom prst="rect">
            <a:avLst/>
          </a:prstGeom>
          <a:solidFill>
            <a:srgbClr val="0066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1" name="Rectangle 7"/>
          <p:cNvSpPr>
            <a:spLocks noChangeArrowheads="1"/>
          </p:cNvSpPr>
          <p:nvPr/>
        </p:nvSpPr>
        <p:spPr bwMode="auto">
          <a:xfrm>
            <a:off x="4267200" y="2286000"/>
            <a:ext cx="381000" cy="1295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2" name="Rectangle 8"/>
          <p:cNvSpPr>
            <a:spLocks noChangeArrowheads="1"/>
          </p:cNvSpPr>
          <p:nvPr/>
        </p:nvSpPr>
        <p:spPr bwMode="auto">
          <a:xfrm>
            <a:off x="4267200" y="3581400"/>
            <a:ext cx="381000" cy="2743200"/>
          </a:xfrm>
          <a:prstGeom prst="rect">
            <a:avLst/>
          </a:prstGeom>
          <a:solidFill>
            <a:srgbClr val="0066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3" name="Rectangle 9"/>
          <p:cNvSpPr>
            <a:spLocks noChangeArrowheads="1"/>
          </p:cNvSpPr>
          <p:nvPr/>
        </p:nvSpPr>
        <p:spPr bwMode="auto">
          <a:xfrm>
            <a:off x="6172200" y="2286000"/>
            <a:ext cx="381000" cy="1295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4" name="Rectangle 10"/>
          <p:cNvSpPr>
            <a:spLocks noChangeArrowheads="1"/>
          </p:cNvSpPr>
          <p:nvPr/>
        </p:nvSpPr>
        <p:spPr bwMode="auto">
          <a:xfrm>
            <a:off x="6172200" y="4572000"/>
            <a:ext cx="381000" cy="1752600"/>
          </a:xfrm>
          <a:prstGeom prst="rect">
            <a:avLst/>
          </a:prstGeom>
          <a:solidFill>
            <a:srgbClr val="0066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5" name="Rectangle 11"/>
          <p:cNvSpPr>
            <a:spLocks noChangeArrowheads="1"/>
          </p:cNvSpPr>
          <p:nvPr/>
        </p:nvSpPr>
        <p:spPr bwMode="auto">
          <a:xfrm>
            <a:off x="6172200" y="3581400"/>
            <a:ext cx="381000" cy="990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6" name="Rectangle 12"/>
          <p:cNvSpPr>
            <a:spLocks noChangeArrowheads="1"/>
          </p:cNvSpPr>
          <p:nvPr/>
        </p:nvSpPr>
        <p:spPr bwMode="auto">
          <a:xfrm>
            <a:off x="8458200" y="2286000"/>
            <a:ext cx="381000" cy="1295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8" name="Rectangle 14"/>
          <p:cNvSpPr>
            <a:spLocks noChangeArrowheads="1"/>
          </p:cNvSpPr>
          <p:nvPr/>
        </p:nvSpPr>
        <p:spPr bwMode="auto">
          <a:xfrm>
            <a:off x="8458200" y="3581400"/>
            <a:ext cx="381000" cy="990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199" name="Rectangle 15"/>
          <p:cNvSpPr>
            <a:spLocks noChangeArrowheads="1"/>
          </p:cNvSpPr>
          <p:nvPr/>
        </p:nvSpPr>
        <p:spPr bwMode="auto">
          <a:xfrm>
            <a:off x="8458200" y="4572000"/>
            <a:ext cx="381000" cy="685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200" name="Rectangle 16"/>
          <p:cNvSpPr>
            <a:spLocks noChangeArrowheads="1"/>
          </p:cNvSpPr>
          <p:nvPr/>
        </p:nvSpPr>
        <p:spPr bwMode="auto">
          <a:xfrm>
            <a:off x="8458200" y="5257800"/>
            <a:ext cx="3810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201" name="Rectangle 17"/>
          <p:cNvSpPr>
            <a:spLocks noChangeArrowheads="1"/>
          </p:cNvSpPr>
          <p:nvPr/>
        </p:nvSpPr>
        <p:spPr bwMode="auto">
          <a:xfrm>
            <a:off x="8458200" y="5791200"/>
            <a:ext cx="381000" cy="533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202" name="Text Box 18"/>
          <p:cNvSpPr txBox="1">
            <a:spLocks noChangeArrowheads="1"/>
          </p:cNvSpPr>
          <p:nvPr/>
        </p:nvSpPr>
        <p:spPr bwMode="auto">
          <a:xfrm>
            <a:off x="4572000" y="2627313"/>
            <a:ext cx="16002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Require</a:t>
            </a:r>
          </a:p>
          <a:p>
            <a:pPr marL="342900" indent="-342900"/>
            <a:r>
              <a:rPr lang="en-US" sz="2400"/>
              <a:t>Matcher 1</a:t>
            </a:r>
          </a:p>
        </p:txBody>
      </p:sp>
      <p:sp>
        <p:nvSpPr>
          <p:cNvPr id="733203" name="Text Box 19"/>
          <p:cNvSpPr txBox="1">
            <a:spLocks noChangeArrowheads="1"/>
          </p:cNvSpPr>
          <p:nvPr/>
        </p:nvSpPr>
        <p:spPr bwMode="auto">
          <a:xfrm>
            <a:off x="4648200" y="4737100"/>
            <a:ext cx="16002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Don’t care</a:t>
            </a:r>
          </a:p>
          <a:p>
            <a:pPr marL="342900" indent="-342900"/>
            <a:r>
              <a:rPr lang="en-US" sz="2400"/>
              <a:t>Matcher 1</a:t>
            </a:r>
          </a:p>
        </p:txBody>
      </p:sp>
      <p:sp>
        <p:nvSpPr>
          <p:cNvPr id="733204" name="Text Box 20"/>
          <p:cNvSpPr txBox="1">
            <a:spLocks noChangeArrowheads="1"/>
          </p:cNvSpPr>
          <p:nvPr/>
        </p:nvSpPr>
        <p:spPr bwMode="auto">
          <a:xfrm>
            <a:off x="6705600" y="2603500"/>
            <a:ext cx="16002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Require</a:t>
            </a:r>
          </a:p>
          <a:p>
            <a:pPr marL="342900" indent="-342900"/>
            <a:r>
              <a:rPr lang="en-US" sz="2400"/>
              <a:t>Matcher 1</a:t>
            </a:r>
          </a:p>
        </p:txBody>
      </p:sp>
      <p:sp>
        <p:nvSpPr>
          <p:cNvPr id="733205" name="Text Box 21"/>
          <p:cNvSpPr txBox="1">
            <a:spLocks noChangeArrowheads="1"/>
          </p:cNvSpPr>
          <p:nvPr/>
        </p:nvSpPr>
        <p:spPr bwMode="auto">
          <a:xfrm>
            <a:off x="6705600" y="3670300"/>
            <a:ext cx="16002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Require</a:t>
            </a:r>
          </a:p>
          <a:p>
            <a:pPr marL="342900" indent="-342900"/>
            <a:r>
              <a:rPr lang="en-US" sz="2400"/>
              <a:t>Matcher 2</a:t>
            </a:r>
          </a:p>
        </p:txBody>
      </p:sp>
      <p:sp>
        <p:nvSpPr>
          <p:cNvPr id="733206" name="Text Box 22"/>
          <p:cNvSpPr txBox="1">
            <a:spLocks noChangeArrowheads="1"/>
          </p:cNvSpPr>
          <p:nvPr/>
        </p:nvSpPr>
        <p:spPr bwMode="auto">
          <a:xfrm>
            <a:off x="6553200" y="4737100"/>
            <a:ext cx="16002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Don’t care</a:t>
            </a:r>
          </a:p>
          <a:p>
            <a:pPr marL="342900" indent="-342900"/>
            <a:r>
              <a:rPr lang="en-US" sz="2400"/>
              <a:t>Matcher 1 &amp; 2</a:t>
            </a:r>
          </a:p>
        </p:txBody>
      </p:sp>
      <p:sp>
        <p:nvSpPr>
          <p:cNvPr id="30741" name="Text Box 23"/>
          <p:cNvSpPr txBox="1">
            <a:spLocks noChangeArrowheads="1"/>
          </p:cNvSpPr>
          <p:nvPr/>
        </p:nvSpPr>
        <p:spPr bwMode="auto">
          <a:xfrm>
            <a:off x="3657600" y="2266950"/>
            <a:ext cx="3048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0742" name="Text Box 24"/>
          <p:cNvSpPr txBox="1">
            <a:spLocks noChangeArrowheads="1"/>
          </p:cNvSpPr>
          <p:nvPr/>
        </p:nvSpPr>
        <p:spPr bwMode="auto">
          <a:xfrm>
            <a:off x="3657600" y="5867400"/>
            <a:ext cx="3048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30743" name="Line 26"/>
          <p:cNvSpPr>
            <a:spLocks noChangeShapeType="1"/>
          </p:cNvSpPr>
          <p:nvPr/>
        </p:nvSpPr>
        <p:spPr bwMode="auto">
          <a:xfrm>
            <a:off x="3865563" y="2743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1237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91" grpId="0" animBg="1"/>
      <p:bldP spid="733192" grpId="0" animBg="1"/>
      <p:bldP spid="733193" grpId="0" animBg="1"/>
      <p:bldP spid="733194" grpId="0" animBg="1"/>
      <p:bldP spid="733195" grpId="0" animBg="1"/>
      <p:bldP spid="733196" grpId="0" animBg="1"/>
      <p:bldP spid="733198" grpId="0" animBg="1"/>
      <p:bldP spid="733199" grpId="0" animBg="1"/>
      <p:bldP spid="733200" grpId="0" animBg="1"/>
      <p:bldP spid="733201" grpId="0" animBg="1"/>
      <p:bldP spid="733202" grpId="0"/>
      <p:bldP spid="733203" grpId="0"/>
      <p:bldP spid="733204" grpId="0"/>
      <p:bldP spid="733205" grpId="0"/>
      <p:bldP spid="73320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B33A9C-8A8A-46E2-A1C5-70CC77FB5C6E}" type="slidenum">
              <a:rPr lang="en-US" altLang="zh-CN" smtClean="0">
                <a:ea typeface="宋体" charset="-122"/>
              </a:rPr>
              <a:pPr/>
              <a:t>44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1DE52E-C7CE-4F28-AE68-F6DC0B470855}" type="slidenum">
              <a:rPr lang="en-US" altLang="zh-CN" sz="1400">
                <a:solidFill>
                  <a:srgbClr val="000000"/>
                </a:solidFill>
                <a:cs typeface="Arial" charset="0"/>
              </a:rPr>
              <a:pPr algn="r"/>
              <a:t>44</a:t>
            </a:fld>
            <a:endParaRPr lang="en-US" altLang="zh-CN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Step 2: Iterative Matching</a:t>
            </a:r>
          </a:p>
        </p:txBody>
      </p:sp>
      <p:graphicFrame>
        <p:nvGraphicFramePr>
          <p:cNvPr id="735413" name="Group 181"/>
          <p:cNvGraphicFramePr>
            <a:graphicFrameLocks noGrp="1"/>
          </p:cNvGraphicFramePr>
          <p:nvPr/>
        </p:nvGraphicFramePr>
        <p:xfrm>
          <a:off x="685800" y="3962400"/>
          <a:ext cx="8458200" cy="2377440"/>
        </p:xfrm>
        <a:graphic>
          <a:graphicData uri="http://schemas.openxmlformats.org/drawingml/2006/table">
            <a:tbl>
              <a:tblPr/>
              <a:tblGrid>
                <a:gridCol w="990600"/>
                <a:gridCol w="1447800"/>
                <a:gridCol w="1600200"/>
                <a:gridCol w="441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RuleID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Method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Filename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Header == 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Header.php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awstats.pl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fp40reg.dll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name==“host”; len(value)&gt;300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name==“User-Agent”; len(value)&gt;544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735289" name="Rectangle 57"/>
          <p:cNvSpPr>
            <a:spLocks noChangeArrowheads="1"/>
          </p:cNvSpPr>
          <p:nvPr/>
        </p:nvSpPr>
        <p:spPr bwMode="auto">
          <a:xfrm>
            <a:off x="1447800" y="990600"/>
            <a:ext cx="5257800" cy="685800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ct val="85000"/>
              </a:lnSpc>
            </a:pPr>
            <a:r>
              <a:rPr lang="en-US" sz="2000">
                <a:solidFill>
                  <a:srgbClr val="CC3300"/>
                </a:solidFill>
                <a:cs typeface="Arial" charset="0"/>
              </a:rPr>
              <a:t>PDU={Method=POST, Filename=fp40reg.dll, </a:t>
            </a:r>
          </a:p>
          <a:p>
            <a:pPr marL="342900" indent="-342900">
              <a:lnSpc>
                <a:spcPct val="85000"/>
              </a:lnSpc>
            </a:pPr>
            <a:r>
              <a:rPr lang="en-US" sz="2000">
                <a:solidFill>
                  <a:srgbClr val="CC3300"/>
                </a:solidFill>
                <a:cs typeface="Arial" charset="0"/>
              </a:rPr>
              <a:t>Header: name=“host”, len(value)=450}</a:t>
            </a:r>
          </a:p>
        </p:txBody>
      </p:sp>
      <p:sp>
        <p:nvSpPr>
          <p:cNvPr id="735294" name="Rectangle 62"/>
          <p:cNvSpPr>
            <a:spLocks noChangeArrowheads="1"/>
          </p:cNvSpPr>
          <p:nvPr/>
        </p:nvSpPr>
        <p:spPr bwMode="auto">
          <a:xfrm>
            <a:off x="1447800" y="1752600"/>
            <a:ext cx="7315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S</a:t>
            </a:r>
            <a:r>
              <a:rPr lang="en-US" sz="2800" b="1" baseline="-25000">
                <a:solidFill>
                  <a:srgbClr val="CC3300"/>
                </a:solidFill>
                <a:cs typeface="Arial" charset="0"/>
              </a:rPr>
              <a:t>1</a:t>
            </a:r>
            <a:r>
              <a:rPr lang="en-US" sz="2800" b="1">
                <a:solidFill>
                  <a:srgbClr val="CC3300"/>
                </a:solidFill>
                <a:cs typeface="Arial" charset="0"/>
              </a:rPr>
              <a:t>={2} 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Candidates after match Column 1 (method==)</a:t>
            </a:r>
          </a:p>
        </p:txBody>
      </p:sp>
      <p:sp>
        <p:nvSpPr>
          <p:cNvPr id="735332" name="Rectangle 100"/>
          <p:cNvSpPr>
            <a:spLocks noChangeArrowheads="1"/>
          </p:cNvSpPr>
          <p:nvPr/>
        </p:nvSpPr>
        <p:spPr bwMode="auto">
          <a:xfrm>
            <a:off x="1447800" y="21336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S</a:t>
            </a:r>
            <a:r>
              <a:rPr lang="en-US" sz="2800" b="1" baseline="-2500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800" b="1">
                <a:solidFill>
                  <a:srgbClr val="CC3300"/>
                </a:solidFill>
                <a:cs typeface="Arial" charset="0"/>
              </a:rPr>
              <a:t>=</a:t>
            </a:r>
          </a:p>
        </p:txBody>
      </p:sp>
      <p:sp>
        <p:nvSpPr>
          <p:cNvPr id="3119" name="Oval 102"/>
          <p:cNvSpPr>
            <a:spLocks noChangeArrowheads="1"/>
          </p:cNvSpPr>
          <p:nvPr/>
        </p:nvSpPr>
        <p:spPr bwMode="auto">
          <a:xfrm>
            <a:off x="6248400" y="2438400"/>
            <a:ext cx="228600" cy="304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2057400" y="2133600"/>
            <a:ext cx="1447800" cy="457200"/>
            <a:chOff x="1296" y="1344"/>
            <a:chExt cx="912" cy="288"/>
          </a:xfrm>
        </p:grpSpPr>
        <p:grpSp>
          <p:nvGrpSpPr>
            <p:cNvPr id="3" name="Group 106"/>
            <p:cNvGrpSpPr>
              <a:grpSpLocks noChangeAspect="1"/>
            </p:cNvGrpSpPr>
            <p:nvPr/>
          </p:nvGrpSpPr>
          <p:grpSpPr bwMode="auto">
            <a:xfrm>
              <a:off x="1584" y="1392"/>
              <a:ext cx="192" cy="192"/>
              <a:chOff x="4272" y="1632"/>
              <a:chExt cx="288" cy="288"/>
            </a:xfrm>
          </p:grpSpPr>
          <p:sp>
            <p:nvSpPr>
              <p:cNvPr id="3178" name="Oval 103"/>
              <p:cNvSpPr>
                <a:spLocks noChangeAspect="1" noChangeArrowheads="1"/>
              </p:cNvSpPr>
              <p:nvPr/>
            </p:nvSpPr>
            <p:spPr bwMode="auto">
              <a:xfrm>
                <a:off x="4272" y="1632"/>
                <a:ext cx="288" cy="288"/>
              </a:xfrm>
              <a:prstGeom prst="ellipse">
                <a:avLst/>
              </a:prstGeom>
              <a:noFill/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FontTx/>
                  <a:buChar char="•"/>
                </a:pPr>
                <a:endParaRPr lang="en-US" sz="2800" i="1">
                  <a:solidFill>
                    <a:srgbClr val="99CC00"/>
                  </a:solidFill>
                  <a:cs typeface="Arial" charset="0"/>
                </a:endParaRPr>
              </a:p>
            </p:txBody>
          </p:sp>
          <p:sp>
            <p:nvSpPr>
              <p:cNvPr id="3179" name="Line 104"/>
              <p:cNvSpPr>
                <a:spLocks noChangeAspect="1" noChangeShapeType="1"/>
              </p:cNvSpPr>
              <p:nvPr/>
            </p:nvSpPr>
            <p:spPr bwMode="auto">
              <a:xfrm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" name="Line 105"/>
              <p:cNvSpPr>
                <a:spLocks noChangeAspect="1" noChangeShapeType="1"/>
              </p:cNvSpPr>
              <p:nvPr/>
            </p:nvSpPr>
            <p:spPr bwMode="auto">
              <a:xfrm flipH="1"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" name="Rectangle 107"/>
            <p:cNvSpPr>
              <a:spLocks noChangeArrowheads="1"/>
            </p:cNvSpPr>
            <p:nvPr/>
          </p:nvSpPr>
          <p:spPr bwMode="auto">
            <a:xfrm>
              <a:off x="1296" y="1344"/>
              <a:ext cx="28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S</a:t>
              </a:r>
              <a:r>
                <a:rPr lang="en-US" sz="2800" b="1" baseline="-25000">
                  <a:solidFill>
                    <a:srgbClr val="CC3300"/>
                  </a:solidFill>
                  <a:cs typeface="Arial" charset="0"/>
                </a:rPr>
                <a:t>1</a:t>
              </a:r>
              <a:endParaRPr lang="en-US" sz="2800" b="1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3177" name="Rectangle 108"/>
            <p:cNvSpPr>
              <a:spLocks noChangeArrowheads="1"/>
            </p:cNvSpPr>
            <p:nvPr/>
          </p:nvSpPr>
          <p:spPr bwMode="auto">
            <a:xfrm>
              <a:off x="1776" y="1344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009900"/>
                  </a:solidFill>
                  <a:cs typeface="Arial" charset="0"/>
                </a:rPr>
                <a:t>A</a:t>
              </a:r>
              <a:r>
                <a:rPr lang="en-US" sz="2800" b="1" baseline="-25000">
                  <a:solidFill>
                    <a:srgbClr val="009900"/>
                  </a:solidFill>
                  <a:cs typeface="Arial" charset="0"/>
                </a:rPr>
                <a:t>2</a:t>
              </a:r>
              <a:endParaRPr lang="en-US" sz="2800" b="1">
                <a:solidFill>
                  <a:srgbClr val="009900"/>
                </a:solidFill>
                <a:cs typeface="Arial" charset="0"/>
              </a:endParaRPr>
            </a:p>
          </p:txBody>
        </p:sp>
      </p:grpSp>
      <p:sp>
        <p:nvSpPr>
          <p:cNvPr id="735341" name="Rectangle 109"/>
          <p:cNvSpPr>
            <a:spLocks noChangeArrowheads="1"/>
          </p:cNvSpPr>
          <p:nvPr/>
        </p:nvSpPr>
        <p:spPr bwMode="auto">
          <a:xfrm>
            <a:off x="684213" y="4343400"/>
            <a:ext cx="990600" cy="7953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2" name="Rectangle 110"/>
          <p:cNvSpPr>
            <a:spLocks noChangeArrowheads="1"/>
          </p:cNvSpPr>
          <p:nvPr/>
        </p:nvSpPr>
        <p:spPr bwMode="auto">
          <a:xfrm>
            <a:off x="685800" y="5137150"/>
            <a:ext cx="990600" cy="812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3" name="Rectangle 111"/>
          <p:cNvSpPr>
            <a:spLocks noChangeArrowheads="1"/>
          </p:cNvSpPr>
          <p:nvPr/>
        </p:nvSpPr>
        <p:spPr bwMode="auto">
          <a:xfrm>
            <a:off x="684213" y="5943600"/>
            <a:ext cx="990600" cy="381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4" name="Rectangle 112"/>
          <p:cNvSpPr>
            <a:spLocks noChangeArrowheads="1"/>
          </p:cNvSpPr>
          <p:nvPr/>
        </p:nvSpPr>
        <p:spPr bwMode="auto">
          <a:xfrm>
            <a:off x="3200400" y="21336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+</a:t>
            </a:r>
            <a:r>
              <a:rPr lang="en-US" sz="2800" b="1">
                <a:solidFill>
                  <a:srgbClr val="0000FF"/>
                </a:solidFill>
                <a:cs typeface="Arial" charset="0"/>
              </a:rPr>
              <a:t>B</a:t>
            </a:r>
            <a:r>
              <a:rPr lang="en-US" sz="2800" b="1" baseline="-25000">
                <a:solidFill>
                  <a:srgbClr val="0000FF"/>
                </a:solidFill>
                <a:cs typeface="Arial" charset="0"/>
              </a:rPr>
              <a:t>2</a:t>
            </a:r>
            <a:endParaRPr lang="en-US" sz="28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35345" name="Rectangle 113"/>
          <p:cNvSpPr>
            <a:spLocks noChangeArrowheads="1"/>
          </p:cNvSpPr>
          <p:nvPr/>
        </p:nvSpPr>
        <p:spPr bwMode="auto">
          <a:xfrm>
            <a:off x="1676400" y="4343400"/>
            <a:ext cx="1447800" cy="795338"/>
          </a:xfrm>
          <a:prstGeom prst="rect">
            <a:avLst/>
          </a:prstGeom>
          <a:noFill/>
          <a:ln w="38100" algn="ctr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6" name="AutoShape 114"/>
          <p:cNvSpPr>
            <a:spLocks noChangeArrowheads="1"/>
          </p:cNvSpPr>
          <p:nvPr/>
        </p:nvSpPr>
        <p:spPr bwMode="auto">
          <a:xfrm>
            <a:off x="2133600" y="35814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7" name="AutoShape 115"/>
          <p:cNvSpPr>
            <a:spLocks noChangeArrowheads="1"/>
          </p:cNvSpPr>
          <p:nvPr/>
        </p:nvSpPr>
        <p:spPr bwMode="auto">
          <a:xfrm>
            <a:off x="3733800" y="35814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8" name="Rectangle 116"/>
          <p:cNvSpPr>
            <a:spLocks noChangeArrowheads="1"/>
          </p:cNvSpPr>
          <p:nvPr/>
        </p:nvSpPr>
        <p:spPr bwMode="auto">
          <a:xfrm>
            <a:off x="3124200" y="4343400"/>
            <a:ext cx="1600200" cy="795338"/>
          </a:xfrm>
          <a:prstGeom prst="rect">
            <a:avLst/>
          </a:prstGeom>
          <a:noFill/>
          <a:ln w="38100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50" name="Rectangle 118"/>
          <p:cNvSpPr>
            <a:spLocks noChangeArrowheads="1"/>
          </p:cNvSpPr>
          <p:nvPr/>
        </p:nvSpPr>
        <p:spPr bwMode="auto">
          <a:xfrm>
            <a:off x="3124200" y="5148263"/>
            <a:ext cx="1600200" cy="795337"/>
          </a:xfrm>
          <a:prstGeom prst="rect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53" name="Rectangle 121"/>
          <p:cNvSpPr>
            <a:spLocks noChangeArrowheads="1"/>
          </p:cNvSpPr>
          <p:nvPr/>
        </p:nvSpPr>
        <p:spPr bwMode="auto">
          <a:xfrm>
            <a:off x="3810000" y="21336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={2}</a:t>
            </a:r>
          </a:p>
        </p:txBody>
      </p:sp>
      <p:grpSp>
        <p:nvGrpSpPr>
          <p:cNvPr id="4" name="Group 123"/>
          <p:cNvGrpSpPr>
            <a:grpSpLocks noChangeAspect="1"/>
          </p:cNvGrpSpPr>
          <p:nvPr/>
        </p:nvGrpSpPr>
        <p:grpSpPr bwMode="auto">
          <a:xfrm>
            <a:off x="4648200" y="2209800"/>
            <a:ext cx="304800" cy="304800"/>
            <a:chOff x="4272" y="1632"/>
            <a:chExt cx="288" cy="288"/>
          </a:xfrm>
        </p:grpSpPr>
        <p:sp>
          <p:nvSpPr>
            <p:cNvPr id="3172" name="Oval 124"/>
            <p:cNvSpPr>
              <a:spLocks noChangeAspect="1" noChangeArrowheads="1"/>
            </p:cNvSpPr>
            <p:nvPr/>
          </p:nvSpPr>
          <p:spPr bwMode="auto">
            <a:xfrm>
              <a:off x="4272" y="1632"/>
              <a:ext cx="288" cy="288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73" name="Line 125"/>
            <p:cNvSpPr>
              <a:spLocks noChangeAspect="1" noChangeShapeType="1"/>
            </p:cNvSpPr>
            <p:nvPr/>
          </p:nvSpPr>
          <p:spPr bwMode="auto">
            <a:xfrm>
              <a:off x="4320" y="1680"/>
              <a:ext cx="192" cy="19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Line 126"/>
            <p:cNvSpPr>
              <a:spLocks noChangeAspect="1" noChangeShapeType="1"/>
            </p:cNvSpPr>
            <p:nvPr/>
          </p:nvSpPr>
          <p:spPr bwMode="auto">
            <a:xfrm flipH="1">
              <a:off x="4320" y="1680"/>
              <a:ext cx="192" cy="19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5361" name="Rectangle 129"/>
          <p:cNvSpPr>
            <a:spLocks noChangeArrowheads="1"/>
          </p:cNvSpPr>
          <p:nvPr/>
        </p:nvSpPr>
        <p:spPr bwMode="auto">
          <a:xfrm>
            <a:off x="4953000" y="21336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{}+{4}={}+{4}={4}</a:t>
            </a:r>
          </a:p>
        </p:txBody>
      </p:sp>
      <p:grpSp>
        <p:nvGrpSpPr>
          <p:cNvPr id="5" name="Group 142"/>
          <p:cNvGrpSpPr>
            <a:grpSpLocks/>
          </p:cNvGrpSpPr>
          <p:nvPr/>
        </p:nvGrpSpPr>
        <p:grpSpPr bwMode="auto">
          <a:xfrm>
            <a:off x="1447800" y="2590800"/>
            <a:ext cx="6477000" cy="457200"/>
            <a:chOff x="960" y="1632"/>
            <a:chExt cx="4080" cy="288"/>
          </a:xfrm>
        </p:grpSpPr>
        <p:sp>
          <p:nvSpPr>
            <p:cNvPr id="3160" name="Rectangle 130"/>
            <p:cNvSpPr>
              <a:spLocks noChangeArrowheads="1"/>
            </p:cNvSpPr>
            <p:nvPr/>
          </p:nvSpPr>
          <p:spPr bwMode="auto">
            <a:xfrm>
              <a:off x="960" y="1632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S</a:t>
              </a:r>
              <a:r>
                <a:rPr lang="en-US" sz="2800" b="1" baseline="-25000">
                  <a:solidFill>
                    <a:srgbClr val="CC3300"/>
                  </a:solidFill>
                  <a:cs typeface="Arial" charset="0"/>
                </a:rPr>
                <a:t>3</a:t>
              </a: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=S</a:t>
              </a:r>
              <a:r>
                <a:rPr lang="en-US" sz="2800" b="1" baseline="-25000">
                  <a:solidFill>
                    <a:srgbClr val="CC3300"/>
                  </a:solidFill>
                  <a:cs typeface="Arial" charset="0"/>
                </a:rPr>
                <a:t>2</a:t>
              </a:r>
            </a:p>
          </p:txBody>
        </p:sp>
        <p:grpSp>
          <p:nvGrpSpPr>
            <p:cNvPr id="6" name="Group 131"/>
            <p:cNvGrpSpPr>
              <a:grpSpLocks noChangeAspect="1"/>
            </p:cNvGrpSpPr>
            <p:nvPr/>
          </p:nvGrpSpPr>
          <p:grpSpPr bwMode="auto">
            <a:xfrm>
              <a:off x="1632" y="1680"/>
              <a:ext cx="192" cy="192"/>
              <a:chOff x="4272" y="1632"/>
              <a:chExt cx="288" cy="288"/>
            </a:xfrm>
          </p:grpSpPr>
          <p:sp>
            <p:nvSpPr>
              <p:cNvPr id="3169" name="Oval 132"/>
              <p:cNvSpPr>
                <a:spLocks noChangeAspect="1" noChangeArrowheads="1"/>
              </p:cNvSpPr>
              <p:nvPr/>
            </p:nvSpPr>
            <p:spPr bwMode="auto">
              <a:xfrm>
                <a:off x="4272" y="1632"/>
                <a:ext cx="288" cy="288"/>
              </a:xfrm>
              <a:prstGeom prst="ellipse">
                <a:avLst/>
              </a:prstGeom>
              <a:noFill/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FontTx/>
                  <a:buChar char="•"/>
                </a:pPr>
                <a:endParaRPr lang="en-US" sz="2800" i="1">
                  <a:solidFill>
                    <a:srgbClr val="99CC00"/>
                  </a:solidFill>
                  <a:cs typeface="Arial" charset="0"/>
                </a:endParaRPr>
              </a:p>
            </p:txBody>
          </p:sp>
          <p:sp>
            <p:nvSpPr>
              <p:cNvPr id="3170" name="Line 133"/>
              <p:cNvSpPr>
                <a:spLocks noChangeAspect="1" noChangeShapeType="1"/>
              </p:cNvSpPr>
              <p:nvPr/>
            </p:nvSpPr>
            <p:spPr bwMode="auto">
              <a:xfrm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Line 134"/>
              <p:cNvSpPr>
                <a:spLocks noChangeAspect="1" noChangeShapeType="1"/>
              </p:cNvSpPr>
              <p:nvPr/>
            </p:nvSpPr>
            <p:spPr bwMode="auto">
              <a:xfrm flipH="1"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62" name="Rectangle 135"/>
            <p:cNvSpPr>
              <a:spLocks noChangeArrowheads="1"/>
            </p:cNvSpPr>
            <p:nvPr/>
          </p:nvSpPr>
          <p:spPr bwMode="auto">
            <a:xfrm>
              <a:off x="1824" y="1632"/>
              <a:ext cx="76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A</a:t>
              </a:r>
              <a:r>
                <a:rPr lang="en-US" sz="28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+</a:t>
              </a:r>
              <a:r>
                <a:rPr lang="en-US" sz="2800" b="1">
                  <a:solidFill>
                    <a:srgbClr val="6600CC"/>
                  </a:solidFill>
                  <a:cs typeface="Arial" charset="0"/>
                </a:rPr>
                <a:t>B</a:t>
              </a:r>
              <a:r>
                <a:rPr lang="en-US" sz="2800" b="1" baseline="-25000">
                  <a:solidFill>
                    <a:srgbClr val="6600CC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163" name="Rectangle 136"/>
            <p:cNvSpPr>
              <a:spLocks noChangeArrowheads="1"/>
            </p:cNvSpPr>
            <p:nvPr/>
          </p:nvSpPr>
          <p:spPr bwMode="auto">
            <a:xfrm>
              <a:off x="2448" y="1632"/>
              <a:ext cx="4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={4}</a:t>
              </a:r>
            </a:p>
          </p:txBody>
        </p:sp>
        <p:grpSp>
          <p:nvGrpSpPr>
            <p:cNvPr id="7" name="Group 137"/>
            <p:cNvGrpSpPr>
              <a:grpSpLocks noChangeAspect="1"/>
            </p:cNvGrpSpPr>
            <p:nvPr/>
          </p:nvGrpSpPr>
          <p:grpSpPr bwMode="auto">
            <a:xfrm>
              <a:off x="2976" y="1680"/>
              <a:ext cx="192" cy="192"/>
              <a:chOff x="4272" y="1632"/>
              <a:chExt cx="288" cy="288"/>
            </a:xfrm>
          </p:grpSpPr>
          <p:sp>
            <p:nvSpPr>
              <p:cNvPr id="3166" name="Oval 138"/>
              <p:cNvSpPr>
                <a:spLocks noChangeAspect="1" noChangeArrowheads="1"/>
              </p:cNvSpPr>
              <p:nvPr/>
            </p:nvSpPr>
            <p:spPr bwMode="auto">
              <a:xfrm>
                <a:off x="4272" y="1632"/>
                <a:ext cx="288" cy="288"/>
              </a:xfrm>
              <a:prstGeom prst="ellipse">
                <a:avLst/>
              </a:prstGeom>
              <a:noFill/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FontTx/>
                  <a:buChar char="•"/>
                </a:pPr>
                <a:endParaRPr lang="en-US" sz="2800" i="1">
                  <a:solidFill>
                    <a:srgbClr val="99CC00"/>
                  </a:solidFill>
                  <a:cs typeface="Arial" charset="0"/>
                </a:endParaRPr>
              </a:p>
            </p:txBody>
          </p:sp>
          <p:sp>
            <p:nvSpPr>
              <p:cNvPr id="3167" name="Line 139"/>
              <p:cNvSpPr>
                <a:spLocks noChangeAspect="1" noChangeShapeType="1"/>
              </p:cNvSpPr>
              <p:nvPr/>
            </p:nvSpPr>
            <p:spPr bwMode="auto">
              <a:xfrm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8" name="Line 140"/>
              <p:cNvSpPr>
                <a:spLocks noChangeAspect="1" noChangeShapeType="1"/>
              </p:cNvSpPr>
              <p:nvPr/>
            </p:nvSpPr>
            <p:spPr bwMode="auto">
              <a:xfrm flipH="1"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65" name="Rectangle 141"/>
            <p:cNvSpPr>
              <a:spLocks noChangeArrowheads="1"/>
            </p:cNvSpPr>
            <p:nvPr/>
          </p:nvSpPr>
          <p:spPr bwMode="auto">
            <a:xfrm>
              <a:off x="3168" y="1632"/>
              <a:ext cx="18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{4}+{}={4}+{}={4}</a:t>
              </a:r>
            </a:p>
          </p:txBody>
        </p:sp>
      </p:grpSp>
      <p:sp>
        <p:nvSpPr>
          <p:cNvPr id="735375" name="AutoShape 143"/>
          <p:cNvSpPr>
            <a:spLocks noChangeArrowheads="1"/>
          </p:cNvSpPr>
          <p:nvPr/>
        </p:nvSpPr>
        <p:spPr bwMode="auto">
          <a:xfrm>
            <a:off x="6096000" y="35814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76" name="Rectangle 144"/>
          <p:cNvSpPr>
            <a:spLocks noChangeArrowheads="1"/>
          </p:cNvSpPr>
          <p:nvPr/>
        </p:nvSpPr>
        <p:spPr bwMode="auto">
          <a:xfrm>
            <a:off x="4724400" y="4343400"/>
            <a:ext cx="4405313" cy="1600200"/>
          </a:xfrm>
          <a:prstGeom prst="rect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77" name="Rectangle 145"/>
          <p:cNvSpPr>
            <a:spLocks noChangeArrowheads="1"/>
          </p:cNvSpPr>
          <p:nvPr/>
        </p:nvSpPr>
        <p:spPr bwMode="auto">
          <a:xfrm>
            <a:off x="4724400" y="5943600"/>
            <a:ext cx="4405313" cy="381000"/>
          </a:xfrm>
          <a:prstGeom prst="rect">
            <a:avLst/>
          </a:prstGeom>
          <a:noFill/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grpSp>
        <p:nvGrpSpPr>
          <p:cNvPr id="8" name="Group 146"/>
          <p:cNvGrpSpPr>
            <a:grpSpLocks/>
          </p:cNvGrpSpPr>
          <p:nvPr/>
        </p:nvGrpSpPr>
        <p:grpSpPr bwMode="auto">
          <a:xfrm>
            <a:off x="990600" y="3200400"/>
            <a:ext cx="7391400" cy="3276600"/>
            <a:chOff x="528" y="1008"/>
            <a:chExt cx="4656" cy="2064"/>
          </a:xfrm>
        </p:grpSpPr>
        <p:sp>
          <p:nvSpPr>
            <p:cNvPr id="3145" name="Rectangle 147"/>
            <p:cNvSpPr>
              <a:spLocks noChangeArrowheads="1"/>
            </p:cNvSpPr>
            <p:nvPr/>
          </p:nvSpPr>
          <p:spPr bwMode="auto">
            <a:xfrm>
              <a:off x="528" y="1008"/>
              <a:ext cx="4656" cy="2064"/>
            </a:xfrm>
            <a:prstGeom prst="rect">
              <a:avLst/>
            </a:prstGeom>
            <a:solidFill>
              <a:srgbClr val="FFFF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graphicFrame>
          <p:nvGraphicFramePr>
            <p:cNvPr id="3074" name="Object 148"/>
            <p:cNvGraphicFramePr>
              <a:graphicFrameLocks noChangeAspect="1"/>
            </p:cNvGraphicFramePr>
            <p:nvPr/>
          </p:nvGraphicFramePr>
          <p:xfrm>
            <a:off x="1872" y="1056"/>
            <a:ext cx="1200" cy="503"/>
          </p:xfrm>
          <a:graphic>
            <a:graphicData uri="http://schemas.openxmlformats.org/presentationml/2006/ole">
              <p:oleObj spid="_x0000_s75778" name="Equation" r:id="rId5" imgW="545760" imgH="228600" progId="Equation.3">
                <p:embed/>
              </p:oleObj>
            </a:graphicData>
          </a:graphic>
        </p:graphicFrame>
        <p:sp>
          <p:nvSpPr>
            <p:cNvPr id="3146" name="Oval 149"/>
            <p:cNvSpPr>
              <a:spLocks noChangeArrowheads="1"/>
            </p:cNvSpPr>
            <p:nvPr/>
          </p:nvSpPr>
          <p:spPr bwMode="auto">
            <a:xfrm>
              <a:off x="576" y="1920"/>
              <a:ext cx="816" cy="528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</a:p>
          </p:txBody>
        </p:sp>
        <p:sp>
          <p:nvSpPr>
            <p:cNvPr id="3147" name="Oval 150"/>
            <p:cNvSpPr>
              <a:spLocks noChangeArrowheads="1"/>
            </p:cNvSpPr>
            <p:nvPr/>
          </p:nvSpPr>
          <p:spPr bwMode="auto">
            <a:xfrm>
              <a:off x="1200" y="2064"/>
              <a:ext cx="144" cy="144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48" name="Oval 151"/>
            <p:cNvSpPr>
              <a:spLocks noChangeArrowheads="1"/>
            </p:cNvSpPr>
            <p:nvPr/>
          </p:nvSpPr>
          <p:spPr bwMode="auto">
            <a:xfrm>
              <a:off x="960" y="1920"/>
              <a:ext cx="144" cy="144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49" name="Oval 152"/>
            <p:cNvSpPr>
              <a:spLocks noChangeArrowheads="1"/>
            </p:cNvSpPr>
            <p:nvPr/>
          </p:nvSpPr>
          <p:spPr bwMode="auto">
            <a:xfrm>
              <a:off x="672" y="2016"/>
              <a:ext cx="144" cy="144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50" name="AutoShape 153"/>
            <p:cNvSpPr>
              <a:spLocks noChangeArrowheads="1"/>
            </p:cNvSpPr>
            <p:nvPr/>
          </p:nvSpPr>
          <p:spPr bwMode="auto">
            <a:xfrm>
              <a:off x="1344" y="2112"/>
              <a:ext cx="38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Oval 154"/>
            <p:cNvSpPr>
              <a:spLocks noChangeArrowheads="1"/>
            </p:cNvSpPr>
            <p:nvPr/>
          </p:nvSpPr>
          <p:spPr bwMode="auto">
            <a:xfrm>
              <a:off x="4224" y="2016"/>
              <a:ext cx="816" cy="528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endParaRPr lang="en-US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75" name="Object 155"/>
            <p:cNvGraphicFramePr>
              <a:graphicFrameLocks noChangeAspect="1"/>
            </p:cNvGraphicFramePr>
            <p:nvPr/>
          </p:nvGraphicFramePr>
          <p:xfrm>
            <a:off x="4272" y="2112"/>
            <a:ext cx="768" cy="322"/>
          </p:xfrm>
          <a:graphic>
            <a:graphicData uri="http://schemas.openxmlformats.org/presentationml/2006/ole">
              <p:oleObj spid="_x0000_s75779" name="Equation" r:id="rId6" imgW="545760" imgH="228600" progId="Equation.3">
                <p:embed/>
              </p:oleObj>
            </a:graphicData>
          </a:graphic>
        </p:graphicFrame>
        <p:sp>
          <p:nvSpPr>
            <p:cNvPr id="3152" name="Line 156"/>
            <p:cNvSpPr>
              <a:spLocks noChangeShapeType="1"/>
            </p:cNvSpPr>
            <p:nvPr/>
          </p:nvSpPr>
          <p:spPr bwMode="auto">
            <a:xfrm flipV="1">
              <a:off x="1728" y="1728"/>
              <a:ext cx="288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Line 157"/>
            <p:cNvSpPr>
              <a:spLocks noChangeShapeType="1"/>
            </p:cNvSpPr>
            <p:nvPr/>
          </p:nvSpPr>
          <p:spPr bwMode="auto">
            <a:xfrm>
              <a:off x="1728" y="2208"/>
              <a:ext cx="288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Rectangle 158"/>
            <p:cNvSpPr>
              <a:spLocks noChangeArrowheads="1"/>
            </p:cNvSpPr>
            <p:nvPr/>
          </p:nvSpPr>
          <p:spPr bwMode="auto">
            <a:xfrm>
              <a:off x="2016" y="1536"/>
              <a:ext cx="864" cy="336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Don’t care 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matcher </a:t>
              </a:r>
              <a:r>
                <a:rPr lang="en-US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i+1</a:t>
              </a:r>
            </a:p>
          </p:txBody>
        </p:sp>
        <p:sp>
          <p:nvSpPr>
            <p:cNvPr id="3155" name="Rectangle 159"/>
            <p:cNvSpPr>
              <a:spLocks noChangeArrowheads="1"/>
            </p:cNvSpPr>
            <p:nvPr/>
          </p:nvSpPr>
          <p:spPr bwMode="auto">
            <a:xfrm>
              <a:off x="2016" y="2448"/>
              <a:ext cx="864" cy="336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require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matcher </a:t>
              </a:r>
              <a:r>
                <a:rPr lang="en-US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i+1</a:t>
              </a:r>
            </a:p>
          </p:txBody>
        </p:sp>
        <p:sp>
          <p:nvSpPr>
            <p:cNvPr id="3156" name="Rectangle 160"/>
            <p:cNvSpPr>
              <a:spLocks noChangeArrowheads="1"/>
            </p:cNvSpPr>
            <p:nvPr/>
          </p:nvSpPr>
          <p:spPr bwMode="auto">
            <a:xfrm>
              <a:off x="3312" y="2448"/>
              <a:ext cx="672" cy="336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>
                  <a:solidFill>
                    <a:srgbClr val="FF0000"/>
                  </a:solidFill>
                  <a:cs typeface="Arial" charset="0"/>
                </a:rPr>
                <a:t>In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i+1</a:t>
              </a:r>
            </a:p>
          </p:txBody>
        </p:sp>
        <p:sp>
          <p:nvSpPr>
            <p:cNvPr id="3157" name="Line 161"/>
            <p:cNvSpPr>
              <a:spLocks noChangeShapeType="1"/>
            </p:cNvSpPr>
            <p:nvPr/>
          </p:nvSpPr>
          <p:spPr bwMode="auto">
            <a:xfrm>
              <a:off x="2880" y="1680"/>
              <a:ext cx="1392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Line 162"/>
            <p:cNvSpPr>
              <a:spLocks noChangeShapeType="1"/>
            </p:cNvSpPr>
            <p:nvPr/>
          </p:nvSpPr>
          <p:spPr bwMode="auto">
            <a:xfrm>
              <a:off x="2880" y="2640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Line 163"/>
            <p:cNvSpPr>
              <a:spLocks noChangeShapeType="1"/>
            </p:cNvSpPr>
            <p:nvPr/>
          </p:nvSpPr>
          <p:spPr bwMode="auto">
            <a:xfrm flipV="1">
              <a:off x="3984" y="2448"/>
              <a:ext cx="288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5414" name="Line 182"/>
          <p:cNvSpPr>
            <a:spLocks noChangeShapeType="1"/>
          </p:cNvSpPr>
          <p:nvPr/>
        </p:nvSpPr>
        <p:spPr bwMode="auto">
          <a:xfrm>
            <a:off x="0" y="4343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5415" name="Line 183"/>
          <p:cNvSpPr>
            <a:spLocks noChangeShapeType="1"/>
          </p:cNvSpPr>
          <p:nvPr/>
        </p:nvSpPr>
        <p:spPr bwMode="auto">
          <a:xfrm>
            <a:off x="0" y="512762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5416" name="Line 184"/>
          <p:cNvSpPr>
            <a:spLocks noChangeShapeType="1"/>
          </p:cNvSpPr>
          <p:nvPr/>
        </p:nvSpPr>
        <p:spPr bwMode="auto">
          <a:xfrm>
            <a:off x="0" y="594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5417" name="Line 185"/>
          <p:cNvSpPr>
            <a:spLocks noChangeShapeType="1"/>
          </p:cNvSpPr>
          <p:nvPr/>
        </p:nvSpPr>
        <p:spPr bwMode="auto">
          <a:xfrm>
            <a:off x="0" y="6324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5418" name="Text Box 186"/>
          <p:cNvSpPr txBox="1">
            <a:spLocks noChangeArrowheads="1"/>
          </p:cNvSpPr>
          <p:nvPr/>
        </p:nvSpPr>
        <p:spPr bwMode="auto">
          <a:xfrm>
            <a:off x="0" y="4495800"/>
            <a:ext cx="6858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R1</a:t>
            </a:r>
          </a:p>
        </p:txBody>
      </p:sp>
      <p:sp>
        <p:nvSpPr>
          <p:cNvPr id="735419" name="Text Box 187"/>
          <p:cNvSpPr txBox="1">
            <a:spLocks noChangeArrowheads="1"/>
          </p:cNvSpPr>
          <p:nvPr/>
        </p:nvSpPr>
        <p:spPr bwMode="auto">
          <a:xfrm>
            <a:off x="0" y="5334000"/>
            <a:ext cx="6858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R2</a:t>
            </a:r>
          </a:p>
        </p:txBody>
      </p:sp>
      <p:sp>
        <p:nvSpPr>
          <p:cNvPr id="735420" name="Text Box 188"/>
          <p:cNvSpPr txBox="1">
            <a:spLocks noChangeArrowheads="1"/>
          </p:cNvSpPr>
          <p:nvPr/>
        </p:nvSpPr>
        <p:spPr bwMode="auto">
          <a:xfrm>
            <a:off x="0" y="5924550"/>
            <a:ext cx="6858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R3</a:t>
            </a:r>
          </a:p>
        </p:txBody>
      </p:sp>
    </p:spTree>
    <p:custDataLst>
      <p:tags r:id="rId2"/>
    </p:custDataLst>
  </p:cSld>
  <p:clrMapOvr>
    <a:masterClrMapping/>
  </p:clrMapOvr>
  <p:transition advTm="989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89" grpId="0" animBg="1"/>
      <p:bldP spid="735294" grpId="0"/>
      <p:bldP spid="735332" grpId="0"/>
      <p:bldP spid="735341" grpId="0" animBg="1"/>
      <p:bldP spid="735342" grpId="0" animBg="1"/>
      <p:bldP spid="735343" grpId="0" animBg="1"/>
      <p:bldP spid="735344" grpId="0"/>
      <p:bldP spid="735345" grpId="0" animBg="1"/>
      <p:bldP spid="735345" grpId="1" animBg="1"/>
      <p:bldP spid="735345" grpId="2" animBg="1"/>
      <p:bldP spid="735346" grpId="0" animBg="1"/>
      <p:bldP spid="735347" grpId="0" animBg="1"/>
      <p:bldP spid="735348" grpId="0" animBg="1"/>
      <p:bldP spid="735350" grpId="0" animBg="1"/>
      <p:bldP spid="735353" grpId="0"/>
      <p:bldP spid="735361" grpId="0"/>
      <p:bldP spid="735375" grpId="0" animBg="1"/>
      <p:bldP spid="735376" grpId="0" animBg="1"/>
      <p:bldP spid="735377" grpId="0" animBg="1"/>
      <p:bldP spid="735414" grpId="0" animBg="1"/>
      <p:bldP spid="735415" grpId="0" animBg="1"/>
      <p:bldP spid="735416" grpId="0" animBg="1"/>
      <p:bldP spid="735417" grpId="0" animBg="1"/>
      <p:bldP spid="735418" grpId="0"/>
      <p:bldP spid="735419" grpId="0"/>
      <p:bldP spid="73542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Complexity Analysis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Merging complexity</a:t>
            </a:r>
          </a:p>
          <a:p>
            <a:pPr lvl="1" eaLnBrk="1" hangingPunct="1"/>
            <a:r>
              <a:rPr lang="en-US" smtClean="0"/>
              <a:t>Need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mtClean="0"/>
              <a:t>-1 merging iterations</a:t>
            </a:r>
          </a:p>
          <a:p>
            <a:pPr lvl="1" eaLnBrk="1" hangingPunct="1"/>
            <a:r>
              <a:rPr lang="en-US" smtClean="0"/>
              <a:t>For each iteration</a:t>
            </a:r>
          </a:p>
          <a:p>
            <a:pPr lvl="2" eaLnBrk="1" hangingPunct="1"/>
            <a:r>
              <a:rPr lang="en-US" smtClean="0"/>
              <a:t>Merge complexity </a:t>
            </a:r>
            <a:r>
              <a:rPr lang="en-US" smtClean="0">
                <a:latin typeface="Times New Roman" pitchFamily="18" charset="0"/>
              </a:rPr>
              <a:t>O(n)</a:t>
            </a:r>
            <a:r>
              <a:rPr lang="en-US" smtClean="0"/>
              <a:t> the worst case, since </a:t>
            </a:r>
            <a:r>
              <a:rPr lang="en-US" i="1" smtClean="0">
                <a:latin typeface="Times New Roman" pitchFamily="18" charset="0"/>
              </a:rPr>
              <a:t>S</a:t>
            </a:r>
            <a:r>
              <a:rPr lang="en-US" i="1" baseline="-25000" smtClean="0">
                <a:latin typeface="Times New Roman" pitchFamily="18" charset="0"/>
              </a:rPr>
              <a:t>i</a:t>
            </a:r>
            <a:r>
              <a:rPr lang="en-US" smtClean="0"/>
              <a:t> can have </a:t>
            </a:r>
            <a:r>
              <a:rPr lang="en-US" smtClean="0">
                <a:latin typeface="Times New Roman" pitchFamily="18" charset="0"/>
              </a:rPr>
              <a:t>O(n)</a:t>
            </a:r>
            <a:r>
              <a:rPr lang="en-US" smtClean="0"/>
              <a:t> candidates in </a:t>
            </a:r>
            <a:r>
              <a:rPr lang="en-US" smtClean="0">
                <a:solidFill>
                  <a:srgbClr val="0000FF"/>
                </a:solidFill>
              </a:rPr>
              <a:t>the worst case rulesets</a:t>
            </a:r>
          </a:p>
          <a:p>
            <a:pPr lvl="2" eaLnBrk="1" hangingPunct="1"/>
            <a:r>
              <a:rPr lang="en-US" smtClean="0"/>
              <a:t>For </a:t>
            </a:r>
            <a:r>
              <a:rPr lang="en-US" smtClean="0">
                <a:solidFill>
                  <a:srgbClr val="0000FF"/>
                </a:solidFill>
              </a:rPr>
              <a:t>real-world rulesets</a:t>
            </a:r>
            <a:r>
              <a:rPr lang="en-US" smtClean="0"/>
              <a:t>, # of candidates is </a:t>
            </a:r>
            <a:r>
              <a:rPr lang="en-US" smtClean="0">
                <a:solidFill>
                  <a:srgbClr val="0000FF"/>
                </a:solidFill>
              </a:rPr>
              <a:t>a small constant.</a:t>
            </a:r>
            <a:r>
              <a:rPr lang="en-US" smtClean="0"/>
              <a:t>  Therefore,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O(1)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For real-world rulesets: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O(k)</a:t>
            </a:r>
            <a:r>
              <a:rPr lang="en-US" smtClean="0">
                <a:solidFill>
                  <a:srgbClr val="0000FF"/>
                </a:solidFill>
              </a:rPr>
              <a:t> which is the optimal we can get</a:t>
            </a:r>
          </a:p>
          <a:p>
            <a:pPr lvl="2" eaLnBrk="1" hangingPunct="1"/>
            <a:endParaRPr lang="en-US" smtClean="0">
              <a:solidFill>
                <a:srgbClr val="0000FF"/>
              </a:solidFill>
            </a:endParaRPr>
          </a:p>
          <a:p>
            <a:pPr lvl="1" eaLnBrk="1" hangingPunct="1"/>
            <a:endParaRPr lang="en-US" smtClean="0"/>
          </a:p>
        </p:txBody>
      </p:sp>
      <p:sp>
        <p:nvSpPr>
          <p:cNvPr id="783364" name="AutoShape 4"/>
          <p:cNvSpPr>
            <a:spLocks noChangeArrowheads="1"/>
          </p:cNvSpPr>
          <p:nvPr/>
        </p:nvSpPr>
        <p:spPr bwMode="auto">
          <a:xfrm>
            <a:off x="5181600" y="990600"/>
            <a:ext cx="3810000" cy="1981200"/>
          </a:xfrm>
          <a:prstGeom prst="wedgeRoundRectCallout">
            <a:avLst>
              <a:gd name="adj1" fmla="val 28917"/>
              <a:gd name="adj2" fmla="val 107333"/>
              <a:gd name="adj3" fmla="val 16667"/>
            </a:avLst>
          </a:prstGeom>
          <a:solidFill>
            <a:srgbClr val="0066FF"/>
          </a:solid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zh-CN" sz="2800">
                <a:solidFill>
                  <a:srgbClr val="FFFF00"/>
                </a:solidFill>
                <a:cs typeface="Arial" charset="0"/>
              </a:rPr>
              <a:t>Three HTTP traces: 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sz="2800" i="1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avg(|S</a:t>
            </a:r>
            <a:r>
              <a:rPr lang="en-US" altLang="zh-CN" sz="2800" i="1" baseline="-2500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US" altLang="zh-CN" sz="2800" i="1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|)&lt;0.04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sz="2800">
                <a:solidFill>
                  <a:srgbClr val="FFFF00"/>
                </a:solidFill>
                <a:cs typeface="Arial" charset="0"/>
              </a:rPr>
              <a:t>Two WINRPC 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sz="2800">
                <a:solidFill>
                  <a:srgbClr val="FFFF00"/>
                </a:solidFill>
                <a:cs typeface="Arial" charset="0"/>
              </a:rPr>
              <a:t>traces</a:t>
            </a:r>
            <a:r>
              <a:rPr lang="en-US" altLang="zh-CN" sz="2800" i="1">
                <a:solidFill>
                  <a:srgbClr val="FFFF00"/>
                </a:solidFill>
                <a:cs typeface="Arial" charset="0"/>
              </a:rPr>
              <a:t>: </a:t>
            </a:r>
            <a:r>
              <a:rPr lang="en-US" altLang="zh-CN" sz="2800" i="1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avg(|S</a:t>
            </a:r>
            <a:r>
              <a:rPr lang="en-US" altLang="zh-CN" sz="2800" i="1" baseline="-2500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US" altLang="zh-CN" sz="2800" i="1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|)&lt;1.5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33F9D7-A878-4B6B-B8DD-DE4BEC4E8B56}" type="slidenum">
              <a:rPr lang="en-US" altLang="zh-CN" smtClean="0">
                <a:ea typeface="宋体" charset="-122"/>
              </a:rPr>
              <a:pPr/>
              <a:t>45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424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36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Outline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906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CN" smtClean="0"/>
              <a:t>Motivation</a:t>
            </a:r>
            <a:endParaRPr lang="en-US" altLang="zh-CN" smtClean="0">
              <a:solidFill>
                <a:srgbClr val="FF3399"/>
              </a:solidFill>
            </a:endParaRPr>
          </a:p>
          <a:p>
            <a:pPr eaLnBrk="1" hangingPunct="1"/>
            <a:r>
              <a:rPr lang="en-US" altLang="zh-CN" smtClean="0"/>
              <a:t>High Speed Matching for Large Rulesets.</a:t>
            </a:r>
          </a:p>
          <a:p>
            <a:pPr eaLnBrk="1" hangingPunct="1"/>
            <a:r>
              <a:rPr lang="en-US" altLang="zh-CN" smtClean="0">
                <a:solidFill>
                  <a:srgbClr val="FF3399"/>
                </a:solidFill>
              </a:rPr>
              <a:t>High Speed Parsing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Evaluation</a:t>
            </a:r>
          </a:p>
          <a:p>
            <a:pPr eaLnBrk="1" hangingPunct="1"/>
            <a:r>
              <a:rPr lang="en-US" altLang="zh-CN" smtClean="0"/>
              <a:t>Research Contribution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43170-C742-4A79-9F0F-0D67D6F4DAEB}" type="slidenum">
              <a:rPr lang="en-US" altLang="zh-CN" smtClean="0">
                <a:ea typeface="宋体" charset="-122"/>
              </a:rPr>
              <a:pPr/>
              <a:t>46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  <p:transition advTm="3198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High Speed Parsing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18038"/>
            <a:ext cx="8229600" cy="2163762"/>
          </a:xfrm>
        </p:spPr>
        <p:txBody>
          <a:bodyPr/>
          <a:lstStyle/>
          <a:p>
            <a:pPr eaLnBrk="1" hangingPunct="1"/>
            <a:r>
              <a:rPr lang="en-US" smtClean="0"/>
              <a:t>Design a parsing state machine</a:t>
            </a:r>
          </a:p>
        </p:txBody>
      </p:sp>
      <p:sp>
        <p:nvSpPr>
          <p:cNvPr id="718923" name="Text Box 75"/>
          <p:cNvSpPr txBox="1">
            <a:spLocks noChangeArrowheads="1"/>
          </p:cNvSpPr>
          <p:nvPr/>
        </p:nvSpPr>
        <p:spPr bwMode="auto">
          <a:xfrm>
            <a:off x="1143000" y="1560513"/>
            <a:ext cx="6172200" cy="479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CC0000"/>
                </a:solidFill>
                <a:cs typeface="Arial" charset="0"/>
              </a:rPr>
              <a:t>Tree-based vs. Stream Parsers</a:t>
            </a:r>
          </a:p>
        </p:txBody>
      </p:sp>
      <p:sp>
        <p:nvSpPr>
          <p:cNvPr id="718924" name="Text Box 76"/>
          <p:cNvSpPr txBox="1">
            <a:spLocks noChangeArrowheads="1"/>
          </p:cNvSpPr>
          <p:nvPr/>
        </p:nvSpPr>
        <p:spPr bwMode="auto">
          <a:xfrm>
            <a:off x="762000" y="2093913"/>
            <a:ext cx="3733800" cy="954087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Keep the whole parse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tree in memory</a:t>
            </a:r>
          </a:p>
        </p:txBody>
      </p:sp>
      <p:sp>
        <p:nvSpPr>
          <p:cNvPr id="718925" name="Text Box 77"/>
          <p:cNvSpPr txBox="1">
            <a:spLocks noChangeArrowheads="1"/>
          </p:cNvSpPr>
          <p:nvPr/>
        </p:nvSpPr>
        <p:spPr bwMode="auto">
          <a:xfrm>
            <a:off x="5257800" y="2093913"/>
            <a:ext cx="3733800" cy="954087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Parsing and matching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on the fly</a:t>
            </a:r>
          </a:p>
        </p:txBody>
      </p:sp>
      <p:sp>
        <p:nvSpPr>
          <p:cNvPr id="718926" name="Text Box 78"/>
          <p:cNvSpPr txBox="1">
            <a:spLocks noChangeArrowheads="1"/>
          </p:cNvSpPr>
          <p:nvPr/>
        </p:nvSpPr>
        <p:spPr bwMode="auto">
          <a:xfrm>
            <a:off x="762000" y="3313113"/>
            <a:ext cx="3733800" cy="954087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Parse all the nodes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in the tree</a:t>
            </a:r>
          </a:p>
        </p:txBody>
      </p:sp>
      <p:sp>
        <p:nvSpPr>
          <p:cNvPr id="718927" name="Text Box 79"/>
          <p:cNvSpPr txBox="1">
            <a:spLocks noChangeArrowheads="1"/>
          </p:cNvSpPr>
          <p:nvPr/>
        </p:nvSpPr>
        <p:spPr bwMode="auto">
          <a:xfrm>
            <a:off x="5257800" y="3313113"/>
            <a:ext cx="3733800" cy="954087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Only signature related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fields (leaf nodes)</a:t>
            </a:r>
          </a:p>
        </p:txBody>
      </p:sp>
      <p:sp>
        <p:nvSpPr>
          <p:cNvPr id="718928" name="Text Box 80"/>
          <p:cNvSpPr txBox="1">
            <a:spLocks noChangeArrowheads="1"/>
          </p:cNvSpPr>
          <p:nvPr/>
        </p:nvSpPr>
        <p:spPr bwMode="auto">
          <a:xfrm>
            <a:off x="4419600" y="2322513"/>
            <a:ext cx="9906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CC0000"/>
                </a:solidFill>
                <a:cs typeface="Arial" charset="0"/>
              </a:rPr>
              <a:t>VS.</a:t>
            </a:r>
          </a:p>
        </p:txBody>
      </p:sp>
      <p:sp>
        <p:nvSpPr>
          <p:cNvPr id="718929" name="Text Box 81"/>
          <p:cNvSpPr txBox="1">
            <a:spLocks noChangeArrowheads="1"/>
          </p:cNvSpPr>
          <p:nvPr/>
        </p:nvSpPr>
        <p:spPr bwMode="auto">
          <a:xfrm>
            <a:off x="4419600" y="3541713"/>
            <a:ext cx="9906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CC0000"/>
                </a:solidFill>
                <a:cs typeface="Arial" charset="0"/>
              </a:rPr>
              <a:t>VS.</a:t>
            </a:r>
          </a:p>
        </p:txBody>
      </p:sp>
      <p:sp>
        <p:nvSpPr>
          <p:cNvPr id="3380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94A97-7C85-4220-94FB-529AD06D2EB2}" type="slidenum">
              <a:rPr lang="en-US" altLang="zh-CN" smtClean="0">
                <a:ea typeface="宋体" charset="-122"/>
              </a:rPr>
              <a:pPr/>
              <a:t>47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98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23" grpId="0"/>
      <p:bldP spid="718924" grpId="0" animBg="1"/>
      <p:bldP spid="718925" grpId="0" animBg="1"/>
      <p:bldP spid="718926" grpId="0" animBg="1"/>
      <p:bldP spid="718927" grpId="0" animBg="1"/>
      <p:bldP spid="718928" grpId="0"/>
      <p:bldP spid="71892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High Speed Parsing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2163763"/>
          </a:xfrm>
        </p:spPr>
        <p:txBody>
          <a:bodyPr/>
          <a:lstStyle/>
          <a:p>
            <a:pPr eaLnBrk="1" hangingPunct="1"/>
            <a:r>
              <a:rPr lang="en-US" smtClean="0"/>
              <a:t>Build an automated parser generator, UltraPAC</a:t>
            </a:r>
          </a:p>
        </p:txBody>
      </p:sp>
      <p:sp>
        <p:nvSpPr>
          <p:cNvPr id="4101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BCF3E5-CDF2-4C60-8844-B2C6799A39FF}" type="slidenum">
              <a:rPr lang="en-US" altLang="zh-CN" smtClean="0">
                <a:ea typeface="宋体" charset="-122"/>
              </a:rPr>
              <a:pPr/>
              <a:t>48</a:t>
            </a:fld>
            <a:endParaRPr lang="en-US" altLang="zh-CN" smtClean="0">
              <a:ea typeface="宋体" charset="-122"/>
            </a:endParaRP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047750" y="2895600"/>
          <a:ext cx="7672388" cy="2819400"/>
        </p:xfrm>
        <a:graphic>
          <a:graphicData uri="http://schemas.openxmlformats.org/presentationml/2006/ole">
            <p:oleObj spid="_x0000_s76802" name="Visio" r:id="rId4" imgW="3718830" imgH="1366466" progId="Visio.Drawing.11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98671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69D48-8D04-437D-A67E-639FD80C7B82}" type="slidenum">
              <a:rPr lang="en-US" altLang="zh-CN" smtClean="0">
                <a:ea typeface="宋体" charset="-122"/>
              </a:rPr>
              <a:pPr/>
              <a:t>49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31B78A-9269-4172-9F7E-0C523308ED97}" type="slidenum">
              <a:rPr lang="en-US" altLang="zh-CN" sz="1400"/>
              <a:pPr algn="r"/>
              <a:t>49</a:t>
            </a:fld>
            <a:endParaRPr lang="en-US" altLang="zh-CN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5715000" y="1066800"/>
            <a:ext cx="2133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5334000" y="1676400"/>
            <a:ext cx="3810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6096000" y="1676400"/>
            <a:ext cx="838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91400" y="1676400"/>
            <a:ext cx="838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4770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3914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62" name="Rectangle 14"/>
          <p:cNvSpPr>
            <a:spLocks noChangeArrowheads="1"/>
          </p:cNvSpPr>
          <p:nvPr/>
        </p:nvSpPr>
        <p:spPr bwMode="auto">
          <a:xfrm>
            <a:off x="75438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76962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64" name="Rectangle 16"/>
          <p:cNvSpPr>
            <a:spLocks noChangeArrowheads="1"/>
          </p:cNvSpPr>
          <p:nvPr/>
        </p:nvSpPr>
        <p:spPr bwMode="auto">
          <a:xfrm>
            <a:off x="78486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7"/>
          <p:cNvSpPr>
            <a:spLocks noChangeArrowheads="1"/>
          </p:cNvSpPr>
          <p:nvPr/>
        </p:nvSpPr>
        <p:spPr bwMode="auto">
          <a:xfrm>
            <a:off x="80010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8"/>
          <p:cNvSpPr>
            <a:spLocks noChangeArrowheads="1"/>
          </p:cNvSpPr>
          <p:nvPr/>
        </p:nvSpPr>
        <p:spPr bwMode="auto">
          <a:xfrm>
            <a:off x="81534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Rectangle 20"/>
          <p:cNvSpPr>
            <a:spLocks noChangeArrowheads="1"/>
          </p:cNvSpPr>
          <p:nvPr/>
        </p:nvSpPr>
        <p:spPr bwMode="auto">
          <a:xfrm>
            <a:off x="6781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Rectangle 21"/>
          <p:cNvSpPr>
            <a:spLocks noChangeArrowheads="1"/>
          </p:cNvSpPr>
          <p:nvPr/>
        </p:nvSpPr>
        <p:spPr bwMode="auto">
          <a:xfrm>
            <a:off x="8382000" y="2362200"/>
            <a:ext cx="7620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en-US" sz="2400">
                <a:solidFill>
                  <a:srgbClr val="3366FF"/>
                </a:solidFill>
              </a:rPr>
              <a:t>array</a:t>
            </a:r>
          </a:p>
        </p:txBody>
      </p:sp>
      <p:sp>
        <p:nvSpPr>
          <p:cNvPr id="34836" name="Line 22"/>
          <p:cNvSpPr>
            <a:spLocks noChangeShapeType="1"/>
          </p:cNvSpPr>
          <p:nvPr/>
        </p:nvSpPr>
        <p:spPr bwMode="auto">
          <a:xfrm flipH="1">
            <a:off x="5562600" y="1295400"/>
            <a:ext cx="1066800" cy="3810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3"/>
          <p:cNvSpPr>
            <a:spLocks noChangeShapeType="1"/>
          </p:cNvSpPr>
          <p:nvPr/>
        </p:nvSpPr>
        <p:spPr bwMode="auto">
          <a:xfrm flipH="1">
            <a:off x="6629400" y="1295400"/>
            <a:ext cx="0" cy="3810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4"/>
          <p:cNvSpPr>
            <a:spLocks noChangeShapeType="1"/>
          </p:cNvSpPr>
          <p:nvPr/>
        </p:nvSpPr>
        <p:spPr bwMode="auto">
          <a:xfrm>
            <a:off x="6629400" y="1295400"/>
            <a:ext cx="1219200" cy="3810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 flipH="1">
            <a:off x="6096000" y="1905000"/>
            <a:ext cx="457200" cy="4572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26"/>
          <p:cNvSpPr>
            <a:spLocks noChangeShapeType="1"/>
          </p:cNvSpPr>
          <p:nvPr/>
        </p:nvSpPr>
        <p:spPr bwMode="auto">
          <a:xfrm>
            <a:off x="6553200" y="1905000"/>
            <a:ext cx="228600" cy="4572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Line 27"/>
          <p:cNvSpPr>
            <a:spLocks noChangeShapeType="1"/>
          </p:cNvSpPr>
          <p:nvPr/>
        </p:nvSpPr>
        <p:spPr bwMode="auto">
          <a:xfrm>
            <a:off x="6781800" y="2590800"/>
            <a:ext cx="76200" cy="4572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Line 28"/>
          <p:cNvSpPr>
            <a:spLocks noChangeShapeType="1"/>
          </p:cNvSpPr>
          <p:nvPr/>
        </p:nvSpPr>
        <p:spPr bwMode="auto">
          <a:xfrm flipH="1">
            <a:off x="6477000" y="2590800"/>
            <a:ext cx="228600" cy="4572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29"/>
          <p:cNvSpPr>
            <a:spLocks noChangeShapeType="1"/>
          </p:cNvSpPr>
          <p:nvPr/>
        </p:nvSpPr>
        <p:spPr bwMode="auto">
          <a:xfrm flipH="1">
            <a:off x="7391400" y="1905000"/>
            <a:ext cx="381000" cy="4572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Line 30"/>
          <p:cNvSpPr>
            <a:spLocks noChangeShapeType="1"/>
          </p:cNvSpPr>
          <p:nvPr/>
        </p:nvSpPr>
        <p:spPr bwMode="auto">
          <a:xfrm>
            <a:off x="7924800" y="1905000"/>
            <a:ext cx="381000" cy="4572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5" name="Rectangle 31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Rectangle 32"/>
          <p:cNvSpPr>
            <a:spLocks noChangeArrowheads="1"/>
          </p:cNvSpPr>
          <p:nvPr/>
        </p:nvSpPr>
        <p:spPr bwMode="auto">
          <a:xfrm>
            <a:off x="5334000" y="1676400"/>
            <a:ext cx="3810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Rectangle 33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Rectangle 34"/>
          <p:cNvSpPr>
            <a:spLocks noChangeArrowheads="1"/>
          </p:cNvSpPr>
          <p:nvPr/>
        </p:nvSpPr>
        <p:spPr bwMode="auto">
          <a:xfrm>
            <a:off x="6781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Rectangle 35"/>
          <p:cNvSpPr>
            <a:spLocks noChangeArrowheads="1"/>
          </p:cNvSpPr>
          <p:nvPr/>
        </p:nvSpPr>
        <p:spPr bwMode="auto">
          <a:xfrm>
            <a:off x="5334000" y="1676400"/>
            <a:ext cx="3810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Rectangle 36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Rectangle 37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Rectangle 38"/>
          <p:cNvSpPr>
            <a:spLocks noChangeArrowheads="1"/>
          </p:cNvSpPr>
          <p:nvPr/>
        </p:nvSpPr>
        <p:spPr bwMode="auto">
          <a:xfrm>
            <a:off x="6781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Rectangle 39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Rectangle 40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Rectangle 41"/>
          <p:cNvSpPr>
            <a:spLocks noChangeArrowheads="1"/>
          </p:cNvSpPr>
          <p:nvPr/>
        </p:nvSpPr>
        <p:spPr bwMode="auto">
          <a:xfrm>
            <a:off x="6781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6" name="Rectangle 42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Rectangle 43"/>
          <p:cNvSpPr>
            <a:spLocks noChangeArrowheads="1"/>
          </p:cNvSpPr>
          <p:nvPr/>
        </p:nvSpPr>
        <p:spPr bwMode="auto">
          <a:xfrm>
            <a:off x="5334000" y="1676400"/>
            <a:ext cx="3810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Rectangle 44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Rectangle 45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Rectangle 46"/>
          <p:cNvSpPr>
            <a:spLocks noChangeArrowheads="1"/>
          </p:cNvSpPr>
          <p:nvPr/>
        </p:nvSpPr>
        <p:spPr bwMode="auto">
          <a:xfrm>
            <a:off x="5334000" y="1676400"/>
            <a:ext cx="3810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Rectangle 47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2" name="Rectangle 48"/>
          <p:cNvSpPr>
            <a:spLocks noChangeArrowheads="1"/>
          </p:cNvSpPr>
          <p:nvPr/>
        </p:nvSpPr>
        <p:spPr bwMode="auto">
          <a:xfrm>
            <a:off x="6781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Rectangle 49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4" name="Rectangle 50"/>
          <p:cNvSpPr>
            <a:spLocks noChangeArrowheads="1"/>
          </p:cNvSpPr>
          <p:nvPr/>
        </p:nvSpPr>
        <p:spPr bwMode="auto">
          <a:xfrm>
            <a:off x="5334000" y="1676400"/>
            <a:ext cx="3810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5" name="Rectangle 51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00" name="Rectangle 53"/>
          <p:cNvSpPr>
            <a:spLocks noChangeArrowheads="1"/>
          </p:cNvSpPr>
          <p:nvPr/>
        </p:nvSpPr>
        <p:spPr bwMode="auto">
          <a:xfrm>
            <a:off x="73914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02" name="Rectangle 55"/>
          <p:cNvSpPr>
            <a:spLocks noChangeArrowheads="1"/>
          </p:cNvSpPr>
          <p:nvPr/>
        </p:nvSpPr>
        <p:spPr bwMode="auto">
          <a:xfrm>
            <a:off x="76962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04" name="Rectangle 57"/>
          <p:cNvSpPr>
            <a:spLocks noChangeArrowheads="1"/>
          </p:cNvSpPr>
          <p:nvPr/>
        </p:nvSpPr>
        <p:spPr bwMode="auto">
          <a:xfrm>
            <a:off x="80010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05" name="Rectangle 58"/>
          <p:cNvSpPr>
            <a:spLocks noChangeArrowheads="1"/>
          </p:cNvSpPr>
          <p:nvPr/>
        </p:nvSpPr>
        <p:spPr bwMode="auto">
          <a:xfrm>
            <a:off x="8153400" y="2362200"/>
            <a:ext cx="1524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Rectangle 59"/>
          <p:cNvSpPr>
            <a:spLocks noChangeArrowheads="1"/>
          </p:cNvSpPr>
          <p:nvPr/>
        </p:nvSpPr>
        <p:spPr bwMode="auto">
          <a:xfrm>
            <a:off x="6781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07" name="Rectangle 60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08" name="Rectangle 61"/>
          <p:cNvSpPr>
            <a:spLocks noChangeArrowheads="1"/>
          </p:cNvSpPr>
          <p:nvPr/>
        </p:nvSpPr>
        <p:spPr bwMode="auto">
          <a:xfrm>
            <a:off x="5334000" y="1676400"/>
            <a:ext cx="3810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09" name="Rectangle 62"/>
          <p:cNvSpPr>
            <a:spLocks noChangeArrowheads="1"/>
          </p:cNvSpPr>
          <p:nvPr/>
        </p:nvSpPr>
        <p:spPr bwMode="auto">
          <a:xfrm>
            <a:off x="5867400" y="2362200"/>
            <a:ext cx="457200" cy="22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Rectangle 63"/>
          <p:cNvSpPr>
            <a:spLocks noChangeArrowheads="1"/>
          </p:cNvSpPr>
          <p:nvPr/>
        </p:nvSpPr>
        <p:spPr bwMode="auto">
          <a:xfrm>
            <a:off x="7924800" y="1066800"/>
            <a:ext cx="7620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en-US" sz="2400">
                <a:solidFill>
                  <a:srgbClr val="3366FF"/>
                </a:solidFill>
              </a:rPr>
              <a:t>PDU</a:t>
            </a:r>
          </a:p>
        </p:txBody>
      </p:sp>
      <p:sp>
        <p:nvSpPr>
          <p:cNvPr id="34875" name="Rectangle 3"/>
          <p:cNvSpPr>
            <a:spLocks noChangeArrowheads="1"/>
          </p:cNvSpPr>
          <p:nvPr/>
        </p:nvSpPr>
        <p:spPr bwMode="auto">
          <a:xfrm>
            <a:off x="1143000" y="914400"/>
            <a:ext cx="472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altLang="zh-CN" sz="3200"/>
              <a:t>PDU </a:t>
            </a:r>
            <a:r>
              <a:rPr lang="en-US" altLang="zh-CN" sz="3200">
                <a:sym typeface="Wingdings" pitchFamily="2" charset="2"/>
              </a:rPr>
              <a:t> parse tree</a:t>
            </a:r>
          </a:p>
          <a:p>
            <a:pPr marL="342900" indent="-342900"/>
            <a:r>
              <a:rPr lang="en-US" altLang="zh-CN" sz="3200">
                <a:sym typeface="Wingdings" pitchFamily="2" charset="2"/>
              </a:rPr>
              <a:t>Leaf nodes are numbers or strings</a:t>
            </a:r>
          </a:p>
        </p:txBody>
      </p:sp>
      <p:sp>
        <p:nvSpPr>
          <p:cNvPr id="718912" name="Rectangle 3"/>
          <p:cNvSpPr>
            <a:spLocks noChangeArrowheads="1"/>
          </p:cNvSpPr>
          <p:nvPr/>
        </p:nvSpPr>
        <p:spPr bwMode="auto">
          <a:xfrm>
            <a:off x="914400" y="3581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altLang="zh-CN" sz="3200"/>
              <a:t>Observation 1: Only need to parse the fields related to signatures (mostly leaf nodes)</a:t>
            </a:r>
          </a:p>
          <a:p>
            <a:pPr marL="342900" indent="-342900"/>
            <a:r>
              <a:rPr lang="en-US" altLang="zh-CN" sz="3200"/>
              <a:t>Observation 2: Traditional recursive descent parsers which need one function call per node are too expensive</a:t>
            </a:r>
          </a:p>
        </p:txBody>
      </p:sp>
      <p:sp>
        <p:nvSpPr>
          <p:cNvPr id="718914" name="Freeform 66"/>
          <p:cNvSpPr>
            <a:spLocks/>
          </p:cNvSpPr>
          <p:nvPr/>
        </p:nvSpPr>
        <p:spPr bwMode="auto">
          <a:xfrm>
            <a:off x="5410200" y="1885950"/>
            <a:ext cx="457200" cy="533400"/>
          </a:xfrm>
          <a:custGeom>
            <a:avLst/>
            <a:gdLst>
              <a:gd name="T0" fmla="*/ 0 w 288"/>
              <a:gd name="T1" fmla="*/ 0 h 336"/>
              <a:gd name="T2" fmla="*/ 76200 w 288"/>
              <a:gd name="T3" fmla="*/ 381000 h 336"/>
              <a:gd name="T4" fmla="*/ 457200 w 288"/>
              <a:gd name="T5" fmla="*/ 533400 h 336"/>
              <a:gd name="T6" fmla="*/ 0 60000 65536"/>
              <a:gd name="T7" fmla="*/ 0 60000 65536"/>
              <a:gd name="T8" fmla="*/ 0 60000 65536"/>
              <a:gd name="T9" fmla="*/ 0 w 288"/>
              <a:gd name="T10" fmla="*/ 0 h 336"/>
              <a:gd name="T11" fmla="*/ 288 w 28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36">
                <a:moveTo>
                  <a:pt x="0" y="0"/>
                </a:moveTo>
                <a:cubicBezTo>
                  <a:pt x="0" y="92"/>
                  <a:pt x="0" y="184"/>
                  <a:pt x="48" y="240"/>
                </a:cubicBezTo>
                <a:cubicBezTo>
                  <a:pt x="96" y="296"/>
                  <a:pt x="192" y="316"/>
                  <a:pt x="288" y="336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15" name="Freeform 67"/>
          <p:cNvSpPr>
            <a:spLocks/>
          </p:cNvSpPr>
          <p:nvPr/>
        </p:nvSpPr>
        <p:spPr bwMode="auto">
          <a:xfrm>
            <a:off x="5943600" y="2654300"/>
            <a:ext cx="457200" cy="533400"/>
          </a:xfrm>
          <a:custGeom>
            <a:avLst/>
            <a:gdLst>
              <a:gd name="T0" fmla="*/ 0 w 288"/>
              <a:gd name="T1" fmla="*/ 0 h 336"/>
              <a:gd name="T2" fmla="*/ 76200 w 288"/>
              <a:gd name="T3" fmla="*/ 381000 h 336"/>
              <a:gd name="T4" fmla="*/ 457200 w 288"/>
              <a:gd name="T5" fmla="*/ 533400 h 336"/>
              <a:gd name="T6" fmla="*/ 0 60000 65536"/>
              <a:gd name="T7" fmla="*/ 0 60000 65536"/>
              <a:gd name="T8" fmla="*/ 0 60000 65536"/>
              <a:gd name="T9" fmla="*/ 0 w 288"/>
              <a:gd name="T10" fmla="*/ 0 h 336"/>
              <a:gd name="T11" fmla="*/ 288 w 28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36">
                <a:moveTo>
                  <a:pt x="0" y="0"/>
                </a:moveTo>
                <a:cubicBezTo>
                  <a:pt x="0" y="92"/>
                  <a:pt x="0" y="184"/>
                  <a:pt x="48" y="240"/>
                </a:cubicBezTo>
                <a:cubicBezTo>
                  <a:pt x="96" y="296"/>
                  <a:pt x="192" y="316"/>
                  <a:pt x="288" y="336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22" name="Freeform 74"/>
          <p:cNvSpPr>
            <a:spLocks/>
          </p:cNvSpPr>
          <p:nvPr/>
        </p:nvSpPr>
        <p:spPr bwMode="auto">
          <a:xfrm>
            <a:off x="6477000" y="2590800"/>
            <a:ext cx="1041400" cy="838200"/>
          </a:xfrm>
          <a:custGeom>
            <a:avLst/>
            <a:gdLst>
              <a:gd name="T0" fmla="*/ 0 w 656"/>
              <a:gd name="T1" fmla="*/ 685800 h 528"/>
              <a:gd name="T2" fmla="*/ 228600 w 656"/>
              <a:gd name="T3" fmla="*/ 838200 h 528"/>
              <a:gd name="T4" fmla="*/ 914400 w 656"/>
              <a:gd name="T5" fmla="*/ 685800 h 528"/>
              <a:gd name="T6" fmla="*/ 990600 w 656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56"/>
              <a:gd name="T13" fmla="*/ 0 h 528"/>
              <a:gd name="T14" fmla="*/ 656 w 656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6" h="528">
                <a:moveTo>
                  <a:pt x="0" y="432"/>
                </a:moveTo>
                <a:cubicBezTo>
                  <a:pt x="24" y="480"/>
                  <a:pt x="48" y="528"/>
                  <a:pt x="144" y="528"/>
                </a:cubicBezTo>
                <a:cubicBezTo>
                  <a:pt x="240" y="528"/>
                  <a:pt x="496" y="520"/>
                  <a:pt x="576" y="432"/>
                </a:cubicBezTo>
                <a:cubicBezTo>
                  <a:pt x="656" y="344"/>
                  <a:pt x="640" y="172"/>
                  <a:pt x="624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3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718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718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7189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7189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7189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7189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718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718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7189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718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718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7189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718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718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718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718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718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718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7189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7189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7189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718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718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7189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718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718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718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718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718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7188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14" grpId="0" animBg="1"/>
      <p:bldP spid="718915" grpId="0" animBg="1"/>
      <p:bldP spid="7189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en-US" dirty="0" err="1" smtClean="0"/>
              <a:t>yaSSL</a:t>
            </a:r>
            <a:r>
              <a:rPr lang="en-US" dirty="0" smtClean="0"/>
              <a:t> Client Hello Buffer Overflow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CVE-2008-0226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46AC-0396-4627-8146-A14A45048D85}" type="datetime1">
              <a:rPr lang="en-US" smtClean="0">
                <a:solidFill>
                  <a:srgbClr val="FFFFFF"/>
                </a:solidFill>
              </a:rPr>
              <a:pPr/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7B70C0-241D-483D-BFF2-3975D9348B21}" type="slidenum">
              <a:rPr lang="en-US" altLang="zh-CN" smtClean="0">
                <a:ea typeface="宋体" charset="-122"/>
              </a:rPr>
              <a:pPr/>
              <a:t>50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512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F380A6C-84EE-4269-BBB2-DA06FB46EE28}" type="slidenum">
              <a:rPr lang="en-US" altLang="zh-CN" sz="1400"/>
              <a:pPr algn="r"/>
              <a:t>50</a:t>
            </a:fld>
            <a:endParaRPr lang="en-US" altLang="zh-CN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8534400" cy="838200"/>
          </a:xfrm>
        </p:spPr>
        <p:txBody>
          <a:bodyPr/>
          <a:lstStyle/>
          <a:p>
            <a:r>
              <a:rPr lang="en-US" sz="3600" smtClean="0"/>
              <a:t>Efficient Parsing with State Machines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839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Studied eight protocols: HTTP, FTP, SMTP, eMule, BitTorrent, WINRPC, SNMP and DNS as well as their vulnerability signatures</a:t>
            </a:r>
          </a:p>
          <a:p>
            <a:pPr>
              <a:lnSpc>
                <a:spcPct val="90000"/>
              </a:lnSpc>
            </a:pPr>
            <a:r>
              <a:rPr lang="en-US" smtClean="0"/>
              <a:t>Common relationship among leaf nodes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Pre-construct parsing state machines based on parse trees and vulnerability signatures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524000" y="3276600"/>
          <a:ext cx="5562600" cy="2144713"/>
        </p:xfrm>
        <a:graphic>
          <a:graphicData uri="http://schemas.openxmlformats.org/presentationml/2006/ole">
            <p:oleObj spid="_x0000_s77826" name="Visio" r:id="rId4" imgW="7197852" imgH="2775509" progId="Visio.Drawing.11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Outline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906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CN" smtClean="0"/>
              <a:t>Motivation</a:t>
            </a:r>
          </a:p>
          <a:p>
            <a:pPr eaLnBrk="1" hangingPunct="1"/>
            <a:r>
              <a:rPr lang="en-US" altLang="zh-CN" smtClean="0"/>
              <a:t>High Speed Matching for Large Rulesets.</a:t>
            </a:r>
          </a:p>
          <a:p>
            <a:pPr eaLnBrk="1" hangingPunct="1"/>
            <a:r>
              <a:rPr lang="en-US" altLang="zh-CN" smtClean="0"/>
              <a:t>High Speed Parsing</a:t>
            </a:r>
          </a:p>
          <a:p>
            <a:pPr eaLnBrk="1" hangingPunct="1"/>
            <a:r>
              <a:rPr lang="en-US" altLang="zh-CN" smtClean="0">
                <a:solidFill>
                  <a:srgbClr val="FF3399"/>
                </a:solidFill>
              </a:rPr>
              <a:t>Evaluation</a:t>
            </a:r>
          </a:p>
          <a:p>
            <a:pPr eaLnBrk="1" hangingPunct="1"/>
            <a:r>
              <a:rPr lang="en-US" altLang="zh-CN" smtClean="0"/>
              <a:t>Research Contributions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620A5-0523-4DAA-941C-7A343F74EA15}" type="slidenum">
              <a:rPr lang="en-US" altLang="zh-CN" smtClean="0">
                <a:ea typeface="宋体" charset="-122"/>
              </a:rPr>
              <a:pPr/>
              <a:t>51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  <p:transition advTm="1029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1378" name="Picture 2" descr="C:\Users\ychen\Desktop\ar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914400"/>
            <a:ext cx="4495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Evaluation Methodology</a:t>
            </a:r>
          </a:p>
        </p:txBody>
      </p:sp>
      <p:sp>
        <p:nvSpPr>
          <p:cNvPr id="741380" name="Content Placeholder 3"/>
          <p:cNvSpPr>
            <a:spLocks noGrp="1"/>
          </p:cNvSpPr>
          <p:nvPr>
            <p:ph idx="4294967295"/>
          </p:nvPr>
        </p:nvSpPr>
        <p:spPr>
          <a:xfrm>
            <a:off x="457200" y="3352800"/>
            <a:ext cx="8458200" cy="3276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>26GB+</a:t>
            </a:r>
            <a:r>
              <a:rPr lang="en-US" sz="2400" smtClean="0"/>
              <a:t> Traces from Tsinghua Univ. (TH), Northwestern (NU) and DARPA </a:t>
            </a:r>
          </a:p>
          <a:p>
            <a:pPr eaLnBrk="1" hangingPunct="1"/>
            <a:r>
              <a:rPr lang="en-US" sz="2400" smtClean="0"/>
              <a:t>Run on a P4 3.8Ghz single core PC w/ 4GB memory</a:t>
            </a:r>
          </a:p>
          <a:p>
            <a:pPr eaLnBrk="1" hangingPunct="1"/>
            <a:r>
              <a:rPr lang="en-US" sz="2400" smtClean="0"/>
              <a:t>After TCP reassembly and preload the PDUs in memory</a:t>
            </a:r>
          </a:p>
          <a:p>
            <a:pPr eaLnBrk="1" hangingPunct="1"/>
            <a:r>
              <a:rPr lang="en-US" sz="2400" smtClean="0"/>
              <a:t>For HTTP we have </a:t>
            </a:r>
            <a:r>
              <a:rPr lang="en-US" sz="2400" smtClean="0">
                <a:solidFill>
                  <a:srgbClr val="0000FF"/>
                </a:solidFill>
              </a:rPr>
              <a:t>794</a:t>
            </a:r>
            <a:r>
              <a:rPr lang="en-US" sz="2400" smtClean="0"/>
              <a:t> vulnerability signatures which cover </a:t>
            </a:r>
            <a:r>
              <a:rPr lang="en-US" sz="2400" smtClean="0">
                <a:solidFill>
                  <a:srgbClr val="0000FF"/>
                </a:solidFill>
              </a:rPr>
              <a:t>973</a:t>
            </a:r>
            <a:r>
              <a:rPr lang="en-US" sz="2400" smtClean="0"/>
              <a:t> Snort rules.</a:t>
            </a:r>
          </a:p>
          <a:p>
            <a:pPr eaLnBrk="1" hangingPunct="1"/>
            <a:r>
              <a:rPr lang="en-US" sz="2400" smtClean="0"/>
              <a:t>For WINRPC we have </a:t>
            </a:r>
            <a:r>
              <a:rPr lang="en-US" sz="2400" smtClean="0">
                <a:solidFill>
                  <a:srgbClr val="0000FF"/>
                </a:solidFill>
              </a:rPr>
              <a:t>45</a:t>
            </a:r>
            <a:r>
              <a:rPr lang="en-US" sz="2400" smtClean="0"/>
              <a:t> vulnerability signatures which cover </a:t>
            </a:r>
            <a:r>
              <a:rPr lang="en-US" sz="2400" smtClean="0">
                <a:solidFill>
                  <a:srgbClr val="0000FF"/>
                </a:solidFill>
              </a:rPr>
              <a:t>3,519</a:t>
            </a:r>
            <a:r>
              <a:rPr lang="en-US" sz="2400" smtClean="0"/>
              <a:t> Snort rules</a:t>
            </a:r>
          </a:p>
        </p:txBody>
      </p:sp>
      <p:sp>
        <p:nvSpPr>
          <p:cNvPr id="741382" name="Content Placeholder 3"/>
          <p:cNvSpPr>
            <a:spLocks/>
          </p:cNvSpPr>
          <p:nvPr/>
        </p:nvSpPr>
        <p:spPr bwMode="auto">
          <a:xfrm>
            <a:off x="1219200" y="1066800"/>
            <a:ext cx="3581400" cy="1905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161645"/>
                </a:solidFill>
                <a:cs typeface="Arial" charset="0"/>
              </a:rPr>
              <a:t>Fully implemented prototype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i="1">
                <a:solidFill>
                  <a:srgbClr val="0000FF"/>
                </a:solidFill>
                <a:cs typeface="Arial" charset="0"/>
              </a:rPr>
              <a:t>     </a:t>
            </a:r>
            <a:r>
              <a:rPr lang="en-US" sz="2000">
                <a:solidFill>
                  <a:srgbClr val="0000FF"/>
                </a:solidFill>
                <a:cs typeface="Arial" charset="0"/>
              </a:rPr>
              <a:t>10,000</a:t>
            </a:r>
            <a:r>
              <a:rPr lang="en-US" sz="2000" i="1">
                <a:solidFill>
                  <a:srgbClr val="99CC00"/>
                </a:solidFill>
                <a:cs typeface="Arial" charset="0"/>
              </a:rPr>
              <a:t> </a:t>
            </a:r>
            <a:r>
              <a:rPr lang="en-US" sz="2000">
                <a:solidFill>
                  <a:srgbClr val="161645"/>
                </a:solidFill>
                <a:cs typeface="Arial" charset="0"/>
              </a:rPr>
              <a:t>lines of C++ and </a:t>
            </a:r>
            <a:r>
              <a:rPr lang="en-US" sz="2000">
                <a:solidFill>
                  <a:srgbClr val="0000FF"/>
                </a:solidFill>
                <a:cs typeface="Arial" charset="0"/>
              </a:rPr>
              <a:t>3,000</a:t>
            </a:r>
            <a:r>
              <a:rPr lang="en-US" sz="2000" i="1">
                <a:solidFill>
                  <a:srgbClr val="99CC00"/>
                </a:solidFill>
                <a:cs typeface="Arial" charset="0"/>
              </a:rPr>
              <a:t> </a:t>
            </a:r>
            <a:r>
              <a:rPr lang="en-US" sz="2000">
                <a:solidFill>
                  <a:srgbClr val="161645"/>
                </a:solidFill>
                <a:cs typeface="Arial" charset="0"/>
              </a:rPr>
              <a:t>lines of Python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161645"/>
                </a:solidFill>
                <a:cs typeface="Arial" charset="0"/>
              </a:rPr>
              <a:t>Deployed at a DC in Tsinghua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161645"/>
                </a:solidFill>
                <a:cs typeface="Arial" charset="0"/>
              </a:rPr>
              <a:t>Univ. with up to 106Mbps</a:t>
            </a:r>
          </a:p>
        </p:txBody>
      </p:sp>
      <p:sp>
        <p:nvSpPr>
          <p:cNvPr id="368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6927F7-C603-4209-AFCF-B11FF9CB4CD4}" type="slidenum">
              <a:rPr lang="en-US" altLang="zh-CN" smtClean="0">
                <a:ea typeface="宋体" charset="-122"/>
              </a:rPr>
              <a:pPr/>
              <a:t>52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78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80" grpId="0"/>
      <p:bldP spid="74138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Parsing Results</a:t>
            </a:r>
          </a:p>
        </p:txBody>
      </p:sp>
      <p:graphicFrame>
        <p:nvGraphicFramePr>
          <p:cNvPr id="47109" name="Group 5"/>
          <p:cNvGraphicFramePr>
            <a:graphicFrameLocks noGrp="1"/>
          </p:cNvGraphicFramePr>
          <p:nvPr/>
        </p:nvGraphicFramePr>
        <p:xfrm>
          <a:off x="838200" y="1600200"/>
          <a:ext cx="8153400" cy="4114800"/>
        </p:xfrm>
        <a:graphic>
          <a:graphicData uri="http://schemas.openxmlformats.org/drawingml/2006/table">
            <a:tbl>
              <a:tblPr/>
              <a:tblGrid>
                <a:gridCol w="2286000"/>
                <a:gridCol w="914400"/>
                <a:gridCol w="1143000"/>
                <a:gridCol w="1143000"/>
                <a:gridCol w="838200"/>
                <a:gridCol w="838200"/>
                <a:gridCol w="990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 DNS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DARPA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Avg flow len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6.6K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55K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Throughput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(Gbps)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Binpac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Our parser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14.2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Speed up ratio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Max. memory per connection (bytes)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3513" name="Rectangle 89"/>
          <p:cNvSpPr>
            <a:spLocks noChangeArrowheads="1"/>
          </p:cNvSpPr>
          <p:nvPr/>
        </p:nvSpPr>
        <p:spPr bwMode="auto">
          <a:xfrm>
            <a:off x="3124200" y="4267200"/>
            <a:ext cx="3200400" cy="457200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43514" name="Rectangle 90"/>
          <p:cNvSpPr>
            <a:spLocks noChangeArrowheads="1"/>
          </p:cNvSpPr>
          <p:nvPr/>
        </p:nvSpPr>
        <p:spPr bwMode="auto">
          <a:xfrm>
            <a:off x="6324600" y="4267200"/>
            <a:ext cx="2667000" cy="457200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43515" name="Rectangle 91"/>
          <p:cNvSpPr>
            <a:spLocks noChangeArrowheads="1"/>
          </p:cNvSpPr>
          <p:nvPr/>
        </p:nvSpPr>
        <p:spPr bwMode="auto">
          <a:xfrm>
            <a:off x="3124200" y="4724400"/>
            <a:ext cx="5867400" cy="457200"/>
          </a:xfrm>
          <a:prstGeom prst="rect">
            <a:avLst/>
          </a:prstGeom>
          <a:noFill/>
          <a:ln w="28575" algn="ctr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3794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51B5F-1A99-4619-8C19-8FBAA42FC170}" type="slidenum">
              <a:rPr lang="en-US" altLang="zh-CN" smtClean="0">
                <a:ea typeface="宋体" charset="-122"/>
              </a:rPr>
              <a:pPr/>
              <a:t>53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513" grpId="0" animBg="1"/>
      <p:bldP spid="743513" grpId="1" animBg="1"/>
      <p:bldP spid="743514" grpId="0" animBg="1"/>
      <p:bldP spid="743514" grpId="1" animBg="1"/>
      <p:bldP spid="7435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Parsing+Matching Results</a:t>
            </a:r>
          </a:p>
        </p:txBody>
      </p:sp>
      <p:graphicFrame>
        <p:nvGraphicFramePr>
          <p:cNvPr id="36869" name="Group 5"/>
          <p:cNvGraphicFramePr>
            <a:graphicFrameLocks noGrp="1"/>
          </p:cNvGraphicFramePr>
          <p:nvPr/>
        </p:nvGraphicFramePr>
        <p:xfrm>
          <a:off x="685800" y="1600200"/>
          <a:ext cx="8229600" cy="4536377"/>
        </p:xfrm>
        <a:graphic>
          <a:graphicData uri="http://schemas.openxmlformats.org/drawingml/2006/table">
            <a:tbl>
              <a:tblPr/>
              <a:tblGrid>
                <a:gridCol w="2667000"/>
                <a:gridCol w="1219200"/>
                <a:gridCol w="1219200"/>
                <a:gridCol w="990600"/>
                <a:gridCol w="990600"/>
                <a:gridCol w="1143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DARPA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Avg flow length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6.6K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55K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Throughput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(Gbps)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Sequential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CS Matching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10.68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14.37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9.23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2.37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17.63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Matching only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speedup ratio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Avg # of Candidates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0.0023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Avg. memory per connection (bytes)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896" name="Rectangle 112"/>
          <p:cNvSpPr>
            <a:spLocks noChangeArrowheads="1"/>
          </p:cNvSpPr>
          <p:nvPr/>
        </p:nvSpPr>
        <p:spPr bwMode="auto">
          <a:xfrm>
            <a:off x="3352800" y="3657600"/>
            <a:ext cx="5562600" cy="457200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58897" name="Rectangle 113"/>
          <p:cNvSpPr>
            <a:spLocks noChangeArrowheads="1"/>
          </p:cNvSpPr>
          <p:nvPr/>
        </p:nvSpPr>
        <p:spPr bwMode="auto">
          <a:xfrm>
            <a:off x="3352800" y="4114800"/>
            <a:ext cx="5562600" cy="457200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58920" name="Oval 136"/>
          <p:cNvSpPr>
            <a:spLocks noChangeArrowheads="1"/>
          </p:cNvSpPr>
          <p:nvPr/>
        </p:nvSpPr>
        <p:spPr bwMode="auto">
          <a:xfrm>
            <a:off x="7772400" y="3581400"/>
            <a:ext cx="914400" cy="533400"/>
          </a:xfrm>
          <a:prstGeom prst="ellipse">
            <a:avLst/>
          </a:prstGeom>
          <a:noFill/>
          <a:ln w="381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58921" name="Oval 137"/>
          <p:cNvSpPr>
            <a:spLocks noChangeArrowheads="1"/>
          </p:cNvSpPr>
          <p:nvPr/>
        </p:nvSpPr>
        <p:spPr bwMode="auto">
          <a:xfrm>
            <a:off x="8001000" y="838200"/>
            <a:ext cx="914400" cy="533400"/>
          </a:xfrm>
          <a:prstGeom prst="ellipse">
            <a:avLst/>
          </a:prstGeom>
          <a:noFill/>
          <a:ln w="381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161645"/>
                </a:solidFill>
                <a:cs typeface="Arial" charset="0"/>
              </a:rPr>
              <a:t>11.0</a:t>
            </a:r>
          </a:p>
        </p:txBody>
      </p:sp>
      <p:sp>
        <p:nvSpPr>
          <p:cNvPr id="758922" name="Line 138"/>
          <p:cNvSpPr>
            <a:spLocks noChangeShapeType="1"/>
          </p:cNvSpPr>
          <p:nvPr/>
        </p:nvSpPr>
        <p:spPr bwMode="auto">
          <a:xfrm flipV="1">
            <a:off x="8686800" y="1295400"/>
            <a:ext cx="76200" cy="2590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923" name="Text Box 139"/>
          <p:cNvSpPr txBox="1">
            <a:spLocks noChangeArrowheads="1"/>
          </p:cNvSpPr>
          <p:nvPr/>
        </p:nvSpPr>
        <p:spPr bwMode="auto">
          <a:xfrm>
            <a:off x="6934200" y="914400"/>
            <a:ext cx="12954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161645"/>
                </a:solidFill>
                <a:cs typeface="Arial" charset="0"/>
              </a:rPr>
              <a:t>8-core</a:t>
            </a:r>
            <a:r>
              <a:rPr lang="en-US" sz="2400" i="1">
                <a:solidFill>
                  <a:srgbClr val="99CC00"/>
                </a:solidFill>
                <a:cs typeface="Arial" charset="0"/>
              </a:rPr>
              <a:t> </a:t>
            </a:r>
          </a:p>
        </p:txBody>
      </p:sp>
      <p:sp>
        <p:nvSpPr>
          <p:cNvPr id="3897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F8A73-05F5-46AA-A14F-48B52EC2D7C8}" type="slidenum">
              <a:rPr lang="en-US" altLang="zh-CN" smtClean="0">
                <a:ea typeface="宋体" charset="-122"/>
              </a:rPr>
              <a:pPr/>
              <a:t>54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  <p:transition advTm="831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896" grpId="0" animBg="1"/>
      <p:bldP spid="758896" grpId="1" animBg="1"/>
      <p:bldP spid="758897" grpId="0" animBg="1"/>
      <p:bldP spid="758920" grpId="0" animBg="1"/>
      <p:bldP spid="758921" grpId="0" animBg="1"/>
      <p:bldP spid="758922" grpId="0" animBg="1"/>
      <p:bldP spid="75892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Scalability Results</a:t>
            </a:r>
          </a:p>
        </p:txBody>
      </p:sp>
      <p:pic>
        <p:nvPicPr>
          <p:cNvPr id="760838" name="Picture 6" descr="rulescal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05000"/>
            <a:ext cx="4419600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0840" name="AutoShape 8"/>
          <p:cNvSpPr>
            <a:spLocks noChangeArrowheads="1"/>
          </p:cNvSpPr>
          <p:nvPr/>
        </p:nvSpPr>
        <p:spPr bwMode="auto">
          <a:xfrm>
            <a:off x="4495800" y="1143000"/>
            <a:ext cx="1905000" cy="1219200"/>
          </a:xfrm>
          <a:prstGeom prst="wedgeRoundRectCallout">
            <a:avLst>
              <a:gd name="adj1" fmla="val 47833"/>
              <a:gd name="adj2" fmla="val 102343"/>
              <a:gd name="adj3" fmla="val 16667"/>
            </a:avLst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Performance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decrease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gracefully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987571-AE8A-467C-97C4-65B10BFDE62B}" type="slidenum">
              <a:rPr lang="en-US" altLang="zh-CN" smtClean="0">
                <a:ea typeface="宋体" charset="-122"/>
              </a:rPr>
              <a:pPr/>
              <a:t>55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219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4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2C5999-AC76-4D36-B1A4-5682DEBC5284}" type="slidenum">
              <a:rPr lang="en-US" altLang="zh-CN" smtClean="0">
                <a:ea typeface="宋体" charset="-122"/>
              </a:rPr>
              <a:pPr/>
              <a:t>56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en-US" sz="4000" smtClean="0"/>
              <a:t>Accuracy Results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Create two polymorphic WINRPC exploits which bypass the original Snort rules but detect accurately by our scheme.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 10-minute “clean” HTTP trace, Snort reported 42 alerts, NetShield reported 0 alerts. Manually verify the 42 alerts are false positives</a:t>
            </a:r>
          </a:p>
        </p:txBody>
      </p:sp>
    </p:spTree>
  </p:cSld>
  <p:clrMapOvr>
    <a:masterClrMapping/>
  </p:clrMapOvr>
  <p:transition advTm="820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Research Contribution</a:t>
            </a:r>
          </a:p>
        </p:txBody>
      </p:sp>
      <p:graphicFrame>
        <p:nvGraphicFramePr>
          <p:cNvPr id="39941" name="Group 5"/>
          <p:cNvGraphicFramePr>
            <a:graphicFrameLocks noGrp="1"/>
          </p:cNvGraphicFramePr>
          <p:nvPr/>
        </p:nvGraphicFramePr>
        <p:xfrm>
          <a:off x="762000" y="1828800"/>
          <a:ext cx="8305800" cy="1706881"/>
        </p:xfrm>
        <a:graphic>
          <a:graphicData uri="http://schemas.openxmlformats.org/drawingml/2006/table">
            <a:tbl>
              <a:tblPr/>
              <a:tblGrid>
                <a:gridCol w="1371600"/>
                <a:gridCol w="2593975"/>
                <a:gridCol w="2170113"/>
                <a:gridCol w="2170112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Regular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Exists Vul. 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NetShield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Accuracy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Speed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85440" name="Rectangle 3"/>
          <p:cNvSpPr>
            <a:spLocks noChangeArrowheads="1"/>
          </p:cNvSpPr>
          <p:nvPr/>
        </p:nvSpPr>
        <p:spPr bwMode="auto">
          <a:xfrm>
            <a:off x="914400" y="3962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3200">
                <a:solidFill>
                  <a:srgbClr val="000000"/>
                </a:solidFill>
                <a:cs typeface="Arial" charset="0"/>
              </a:rPr>
              <a:t>Multiple sig. matching </a:t>
            </a:r>
            <a:r>
              <a:rPr lang="en-US" altLang="zh-CN" sz="3200">
                <a:solidFill>
                  <a:srgbClr val="000000"/>
                </a:solidFill>
                <a:cs typeface="Arial" charset="0"/>
                <a:sym typeface="Wingdings" pitchFamily="2" charset="2"/>
              </a:rPr>
              <a:t></a:t>
            </a:r>
            <a:r>
              <a:rPr lang="en-US" altLang="zh-CN" sz="3200" i="1">
                <a:solidFill>
                  <a:srgbClr val="99CC00"/>
                </a:solidFill>
                <a:cs typeface="Arial" charset="0"/>
              </a:rPr>
              <a:t> </a:t>
            </a:r>
            <a:r>
              <a:rPr lang="en-US" altLang="zh-CN" sz="3200" i="1">
                <a:solidFill>
                  <a:srgbClr val="0000FF"/>
                </a:solidFill>
                <a:cs typeface="Arial" charset="0"/>
              </a:rPr>
              <a:t>candidate selection algorithm</a:t>
            </a:r>
            <a:r>
              <a:rPr lang="en-US" altLang="zh-CN" sz="3200" i="1">
                <a:solidFill>
                  <a:srgbClr val="99CC00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3200">
                <a:solidFill>
                  <a:srgbClr val="000000"/>
                </a:solidFill>
                <a:cs typeface="Arial" charset="0"/>
              </a:rPr>
              <a:t>Parsing </a:t>
            </a:r>
            <a:r>
              <a:rPr lang="en-US" altLang="zh-CN" sz="3200">
                <a:solidFill>
                  <a:srgbClr val="000000"/>
                </a:solidFill>
                <a:cs typeface="Arial" charset="0"/>
                <a:sym typeface="Wingdings" pitchFamily="2" charset="2"/>
              </a:rPr>
              <a:t></a:t>
            </a:r>
            <a:r>
              <a:rPr lang="en-US" altLang="zh-CN" sz="3200" i="1">
                <a:solidFill>
                  <a:srgbClr val="99CC00"/>
                </a:solidFill>
                <a:cs typeface="Arial" charset="0"/>
              </a:rPr>
              <a:t> </a:t>
            </a:r>
            <a:r>
              <a:rPr lang="en-US" altLang="zh-CN" sz="3200" i="1">
                <a:solidFill>
                  <a:srgbClr val="0000FF"/>
                </a:solidFill>
                <a:cs typeface="Arial" charset="0"/>
              </a:rPr>
              <a:t>parsing state machine</a:t>
            </a:r>
            <a:endParaRPr lang="en-US" altLang="zh-CN" sz="3200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</a:pPr>
            <a:r>
              <a:rPr lang="en-US" altLang="zh-CN" sz="3200">
                <a:solidFill>
                  <a:srgbClr val="000000"/>
                </a:solidFill>
                <a:cs typeface="Arial" charset="0"/>
              </a:rPr>
              <a:t>Tools at www.nshield.org</a:t>
            </a:r>
            <a:endParaRPr lang="en-US" altLang="zh-CN" sz="3200" i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2015" name="Rectangle 3"/>
          <p:cNvSpPr>
            <a:spLocks noChangeArrowheads="1"/>
          </p:cNvSpPr>
          <p:nvPr/>
        </p:nvSpPr>
        <p:spPr bwMode="auto">
          <a:xfrm>
            <a:off x="1143000" y="914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rgbClr val="000000"/>
                </a:solidFill>
                <a:cs typeface="Arial" charset="0"/>
              </a:rPr>
              <a:t>Make vulnerability signature a practical solution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rgbClr val="000000"/>
                </a:solidFill>
                <a:cs typeface="Arial" charset="0"/>
              </a:rPr>
              <a:t>for NIDS/NIPS</a:t>
            </a:r>
          </a:p>
        </p:txBody>
      </p:sp>
      <p:sp>
        <p:nvSpPr>
          <p:cNvPr id="4201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3F4AF-A36A-41BD-8D3E-A8646A77D5CD}" type="slidenum">
              <a:rPr lang="en-US" altLang="zh-CN" smtClean="0">
                <a:ea typeface="宋体" charset="-122"/>
              </a:rPr>
              <a:pPr/>
              <a:t>57</a:t>
            </a:fld>
            <a:endParaRPr lang="en-US" altLang="zh-CN" smtClean="0"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ransition advTm="414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762CE-712B-41A8-9549-EA382693CA55}" type="slidenum">
              <a:rPr lang="en-US" altLang="zh-CN" smtClean="0">
                <a:ea typeface="宋体" charset="-122"/>
              </a:rPr>
              <a:pPr/>
              <a:t>58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30480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/>
              <a:t>Q&amp;A</a:t>
            </a: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1371600" y="228600"/>
            <a:ext cx="457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Q&amp;A</a:t>
            </a:r>
          </a:p>
        </p:txBody>
      </p:sp>
    </p:spTree>
  </p:cSld>
  <p:clrMapOvr>
    <a:masterClrMapping/>
  </p:clrMapOvr>
  <p:transition advTm="294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Signature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 20420/0 </a:t>
            </a:r>
            <a:r>
              <a:rPr lang="en-US" dirty="0"/>
              <a:t>o</a:t>
            </a:r>
            <a:r>
              <a:rPr lang="en-US" dirty="0" smtClean="0"/>
              <a:t>n Cisco IPS 4270</a:t>
            </a:r>
          </a:p>
          <a:p>
            <a:pPr lvl="1"/>
            <a:r>
              <a:rPr lang="en-US" dirty="0" smtClean="0"/>
              <a:t>\</a:t>
            </a:r>
            <a:r>
              <a:rPr lang="en-US" dirty="0" err="1" smtClean="0"/>
              <a:t>xcd</a:t>
            </a:r>
            <a:r>
              <a:rPr lang="en-US" dirty="0" smtClean="0"/>
              <a:t>\xa7\x21K\xe3U\xb3\x89\x3b\x00\</a:t>
            </a:r>
            <a:r>
              <a:rPr lang="en-US" dirty="0" err="1" smtClean="0"/>
              <a:t>xbeSH</a:t>
            </a:r>
            <a:r>
              <a:rPr lang="en-US" dirty="0" smtClean="0"/>
              <a:t>\xe9A\</a:t>
            </a:r>
            <a:r>
              <a:rPr lang="en-US" dirty="0" err="1" smtClean="0"/>
              <a:t>xac</a:t>
            </a:r>
            <a:r>
              <a:rPr lang="en-US" dirty="0" smtClean="0"/>
              <a:t>\x0e\x02\xd9\x93\</a:t>
            </a:r>
            <a:r>
              <a:rPr lang="en-US" dirty="0" err="1" smtClean="0"/>
              <a:t>xce</a:t>
            </a:r>
            <a:r>
              <a:rPr lang="en-US" dirty="0" smtClean="0"/>
              <a:t>\</a:t>
            </a:r>
            <a:r>
              <a:rPr lang="en-US" dirty="0" err="1" smtClean="0"/>
              <a:t>xda</a:t>
            </a:r>
            <a:r>
              <a:rPr lang="en-US" dirty="0" smtClean="0"/>
              <a:t>\xf2\xa2\xa3kMB\x60\</a:t>
            </a:r>
            <a:r>
              <a:rPr lang="en-US" dirty="0" err="1" smtClean="0"/>
              <a:t>xaa</a:t>
            </a:r>
            <a:r>
              <a:rPr lang="en-US" dirty="0" smtClean="0"/>
              <a:t>\</a:t>
            </a:r>
            <a:r>
              <a:rPr lang="en-US" dirty="0" err="1" smtClean="0"/>
              <a:t>xec</a:t>
            </a:r>
            <a:r>
              <a:rPr lang="en-US" dirty="0" smtClean="0"/>
              <a:t>\x02bb\x00Paaaaaaaa</a:t>
            </a:r>
          </a:p>
          <a:p>
            <a:r>
              <a:rPr lang="en-US" dirty="0" smtClean="0"/>
              <a:t>It doesn’t make sense to us…</a:t>
            </a:r>
          </a:p>
          <a:p>
            <a:pPr lvl="1"/>
            <a:r>
              <a:rPr lang="en-US" dirty="0" smtClean="0"/>
              <a:t>Not part of SSL handshake protocol</a:t>
            </a:r>
          </a:p>
          <a:p>
            <a:pPr lvl="1"/>
            <a:r>
              <a:rPr lang="en-US" dirty="0" smtClean="0"/>
              <a:t>Cannot match with exploit we could find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Sig Generation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Available Exploit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fld id="{4B11C698-2785-4145-AC07-1587705454AC}" type="datetime1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109787"/>
            <a:ext cx="7543800" cy="24622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\</a:t>
            </a:r>
            <a:r>
              <a:rPr lang="en-US" dirty="0" err="1" smtClean="0"/>
              <a:t>xAA</a:t>
            </a:r>
            <a:r>
              <a:rPr lang="en-US" dirty="0" smtClean="0"/>
              <a:t>\x8D\x00\x00-(</a:t>
            </a:r>
            <a:r>
              <a:rPr lang="en-US" dirty="0" err="1" smtClean="0"/>
              <a:t>client_flags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\x00\x00\x00@-(</a:t>
            </a:r>
            <a:r>
              <a:rPr lang="en-US" dirty="0" err="1" smtClean="0"/>
              <a:t>max_packet_size</a:t>
            </a:r>
            <a:r>
              <a:rPr lang="en-US" dirty="0" smtClean="0"/>
              <a:t>)</a:t>
            </a:r>
          </a:p>
          <a:p>
            <a:r>
              <a:rPr lang="en-US" dirty="0" smtClean="0"/>
              <a:t>\b-(</a:t>
            </a:r>
            <a:r>
              <a:rPr lang="en-US" dirty="0" err="1" smtClean="0"/>
              <a:t>charset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\x00\x00\x00\x00\x00\x00\x00\x00\x00\x00\x00\x00\x00\x00\x00\x00\x00\x00\x00\x00\x00\x00\x00-(filler)</a:t>
            </a:r>
          </a:p>
          <a:p>
            <a:r>
              <a:rPr lang="en-US" dirty="0" smtClean="0"/>
              <a:t>\x00\x00(size)</a:t>
            </a:r>
          </a:p>
          <a:p>
            <a:r>
              <a:rPr lang="en-US" dirty="0" smtClean="0"/>
              <a:t>\x01(client hello)</a:t>
            </a:r>
          </a:p>
          <a:p>
            <a:r>
              <a:rPr lang="en-US" dirty="0" smtClean="0"/>
              <a:t>\x03\x01 (version)</a:t>
            </a:r>
          </a:p>
          <a:p>
            <a:r>
              <a:rPr lang="en-US" dirty="0" smtClean="0"/>
              <a:t>\x00\x00 (cipher suites length)</a:t>
            </a:r>
          </a:p>
          <a:p>
            <a:r>
              <a:rPr lang="en-US" dirty="0" smtClean="0"/>
              <a:t>\x00\x00 (session ID length)</a:t>
            </a:r>
          </a:p>
          <a:p>
            <a:r>
              <a:rPr lang="en-US" dirty="0" smtClean="0"/>
              <a:t>\x0F\</a:t>
            </a:r>
            <a:r>
              <a:rPr lang="en-US" dirty="0" err="1" smtClean="0"/>
              <a:t>xFF</a:t>
            </a:r>
            <a:r>
              <a:rPr lang="en-US" dirty="0" smtClean="0"/>
              <a:t> (random size)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Wildcard the bytes not related to </a:t>
            </a:r>
            <a:r>
              <a:rPr lang="en-US" dirty="0" err="1" smtClean="0"/>
              <a:t>vul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2277070"/>
            <a:ext cx="7543800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1800" dirty="0"/>
              <a:t>(\</a:t>
            </a:r>
            <a:r>
              <a:rPr lang="en-US" sz="1800" dirty="0" err="1"/>
              <a:t>xAA</a:t>
            </a:r>
            <a:r>
              <a:rPr lang="en-US" sz="1800" dirty="0"/>
              <a:t>\x8D)|(\x8D\</a:t>
            </a:r>
            <a:r>
              <a:rPr lang="en-US" sz="1800" dirty="0" err="1"/>
              <a:t>xAA</a:t>
            </a:r>
            <a:r>
              <a:rPr lang="en-US" sz="1800" dirty="0"/>
              <a:t>)\x00{5}\x40\x08[\x00-\</a:t>
            </a:r>
            <a:r>
              <a:rPr lang="en-US" sz="1800" dirty="0" err="1"/>
              <a:t>xFF</a:t>
            </a:r>
            <a:r>
              <a:rPr lang="en-US" sz="1800" dirty="0"/>
              <a:t>]{23</a:t>
            </a:r>
            <a:r>
              <a:rPr lang="en-US" sz="1800" dirty="0" smtClean="0"/>
              <a:t>}</a:t>
            </a:r>
          </a:p>
          <a:p>
            <a:r>
              <a:rPr lang="en-US" sz="1800" dirty="0" smtClean="0"/>
              <a:t>[\</a:t>
            </a:r>
            <a:r>
              <a:rPr lang="en-US" sz="1800" dirty="0"/>
              <a:t>x00-\</a:t>
            </a:r>
            <a:r>
              <a:rPr lang="en-US" sz="1800" dirty="0" err="1"/>
              <a:t>xFF</a:t>
            </a:r>
            <a:r>
              <a:rPr lang="en-US" sz="1800" dirty="0"/>
              <a:t>][\x00-\</a:t>
            </a:r>
            <a:r>
              <a:rPr lang="en-US" sz="1800" dirty="0" err="1"/>
              <a:t>xFF</a:t>
            </a:r>
            <a:r>
              <a:rPr lang="en-US" sz="1800" dirty="0"/>
              <a:t>]\x01[\x00-\</a:t>
            </a:r>
            <a:r>
              <a:rPr lang="en-US" sz="1800" dirty="0" err="1"/>
              <a:t>xFF</a:t>
            </a:r>
            <a:r>
              <a:rPr lang="en-US" sz="1800" dirty="0"/>
              <a:t>][\x00-\</a:t>
            </a:r>
            <a:r>
              <a:rPr lang="en-US" sz="1800" dirty="0" err="1"/>
              <a:t>xFF</a:t>
            </a:r>
            <a:r>
              <a:rPr lang="en-US" sz="1800" dirty="0"/>
              <a:t>][\x00-\</a:t>
            </a:r>
            <a:r>
              <a:rPr lang="en-US" sz="1800" dirty="0" err="1"/>
              <a:t>xFF</a:t>
            </a:r>
            <a:r>
              <a:rPr lang="en-US" sz="1800" dirty="0" smtClean="0"/>
              <a:t>]</a:t>
            </a:r>
          </a:p>
          <a:p>
            <a:r>
              <a:rPr lang="en-US" sz="1800" dirty="0" smtClean="0"/>
              <a:t>[\</a:t>
            </a:r>
            <a:r>
              <a:rPr lang="en-US" sz="1800" dirty="0"/>
              <a:t>x00-\</a:t>
            </a:r>
            <a:r>
              <a:rPr lang="en-US" sz="1800" dirty="0" err="1"/>
              <a:t>xFF</a:t>
            </a:r>
            <a:r>
              <a:rPr lang="en-US" sz="1800" dirty="0"/>
              <a:t>][\x00-\</a:t>
            </a:r>
            <a:r>
              <a:rPr lang="en-US" sz="1800" dirty="0" err="1"/>
              <a:t>xFF</a:t>
            </a:r>
            <a:r>
              <a:rPr lang="en-US" sz="1800" dirty="0"/>
              <a:t>][\x00-\</a:t>
            </a:r>
            <a:r>
              <a:rPr lang="en-US" sz="1800" dirty="0" err="1"/>
              <a:t>xFF</a:t>
            </a:r>
            <a:r>
              <a:rPr lang="en-US" sz="1800" dirty="0"/>
              <a:t>]([\x10-\</a:t>
            </a:r>
            <a:r>
              <a:rPr lang="en-US" sz="1800" dirty="0" err="1"/>
              <a:t>xFF</a:t>
            </a:r>
            <a:r>
              <a:rPr lang="en-US" sz="1800" dirty="0"/>
              <a:t>][\x00-\</a:t>
            </a:r>
            <a:r>
              <a:rPr lang="en-US" sz="1800" dirty="0" err="1"/>
              <a:t>xFF</a:t>
            </a:r>
            <a:r>
              <a:rPr lang="en-US" sz="1800" dirty="0"/>
              <a:t>])|(\x0F\</a:t>
            </a:r>
            <a:r>
              <a:rPr lang="en-US" sz="1800" dirty="0" err="1"/>
              <a:t>xFF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5843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086600" cy="762000"/>
          </a:xfrm>
        </p:spPr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test it on Cisco IPS 4270</a:t>
            </a:r>
          </a:p>
          <a:p>
            <a:r>
              <a:rPr lang="en-US" dirty="0" smtClean="0"/>
              <a:t>No known FN and FP found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fld id="{390F64ED-12D8-4107-AB5C-ACFF7CF8B191}" type="datetime1">
              <a:rPr lang="en-US" smtClean="0"/>
              <a:pPr/>
              <a:t>6/12/2012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8.2|6.1|1.9|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|15.4|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5|0.5|11.9|4.6|24.8|12.5|8|8.4|8.6|10|17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5.5|17.5|1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6|65.5|25.2|2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6|65.5|25.2|2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7.5|2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9.5|8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2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5|5.1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6.2|15.7|9.3|1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3.1|0.5|2.5|4.5|3.1|2.6|4.3|8.8|0.3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1.7|0.8|4.7|1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.5|0.6|2.4|5.9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7|15.2|6.7|10.6|5.5|1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5.4|25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7|3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5.2"/>
</p:tagLst>
</file>

<file path=ppt/theme/theme1.xml><?xml version="1.0" encoding="utf-8"?>
<a:theme xmlns:a="http://schemas.openxmlformats.org/drawingml/2006/main" name="1_nulist">
  <a:themeElements>
    <a:clrScheme name="1_nuli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ulist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zh-CN" altLang="en-US" sz="2800" b="0" i="1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zh-CN" altLang="en-US" sz="2800" b="0" i="1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1_nuli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uli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uli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2344</Words>
  <Application>Microsoft Office PowerPoint</Application>
  <PresentationFormat>On-screen Show (4:3)</PresentationFormat>
  <Paragraphs>661</Paragraphs>
  <Slides>58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1_nulist</vt:lpstr>
      <vt:lpstr>Microsoft Visio Drawing</vt:lpstr>
      <vt:lpstr>Microsoft Equation 3.0</vt:lpstr>
      <vt:lpstr>Microsoft Office Visio 绘图</vt:lpstr>
      <vt:lpstr>Attack Transformation to Evade Intrusion Detection</vt:lpstr>
      <vt:lpstr>Introduction</vt:lpstr>
      <vt:lpstr>Result Highlight</vt:lpstr>
      <vt:lpstr>Roadmap</vt:lpstr>
      <vt:lpstr>MySQL yaSSL Client Hello Buffer Overflow</vt:lpstr>
      <vt:lpstr>Original Signature</vt:lpstr>
      <vt:lpstr>Manual Sig Generation</vt:lpstr>
      <vt:lpstr>Sig Generalization</vt:lpstr>
      <vt:lpstr>Test</vt:lpstr>
      <vt:lpstr>Samba call_trans2open Overflow</vt:lpstr>
      <vt:lpstr>Vulnerability Info</vt:lpstr>
      <vt:lpstr>Original Signature </vt:lpstr>
      <vt:lpstr>Exploit</vt:lpstr>
      <vt:lpstr>Testing for Signature</vt:lpstr>
      <vt:lpstr>Slide 15</vt:lpstr>
      <vt:lpstr>Results</vt:lpstr>
      <vt:lpstr>Cisco IDS Evaded</vt:lpstr>
      <vt:lpstr>UltraVNC Client Overflow</vt:lpstr>
      <vt:lpstr>Original Signature</vt:lpstr>
      <vt:lpstr>Evaded Exploit</vt:lpstr>
      <vt:lpstr>UltraVNC Server Overflow</vt:lpstr>
      <vt:lpstr>Original Signature</vt:lpstr>
      <vt:lpstr>Evaded Exploit</vt:lpstr>
      <vt:lpstr>Potential Solutions</vt:lpstr>
      <vt:lpstr>Source of Sig Inaccuracy</vt:lpstr>
      <vt:lpstr>Signature Testing</vt:lpstr>
      <vt:lpstr>Vulnerability Classification</vt:lpstr>
      <vt:lpstr>Vulnerability Classification</vt:lpstr>
      <vt:lpstr>NetShield</vt:lpstr>
      <vt:lpstr>State Of The Art</vt:lpstr>
      <vt:lpstr>State Of The Art</vt:lpstr>
      <vt:lpstr>Regex vs. Vulnerabilty Sigs</vt:lpstr>
      <vt:lpstr>Regex V.S. Vulnerabilty Sigs</vt:lpstr>
      <vt:lpstr>Motivation of NetShield</vt:lpstr>
      <vt:lpstr>Research Challenges and Solutions</vt:lpstr>
      <vt:lpstr>Slide 36</vt:lpstr>
      <vt:lpstr>Outline</vt:lpstr>
      <vt:lpstr>Background</vt:lpstr>
      <vt:lpstr>Matching Problem Formulation</vt:lpstr>
      <vt:lpstr>Signature Matching</vt:lpstr>
      <vt:lpstr>Difficulty of the Single PDU matching</vt:lpstr>
      <vt:lpstr>Matching Algorithms</vt:lpstr>
      <vt:lpstr>Step 1: Pre-Computation</vt:lpstr>
      <vt:lpstr>Step 2: Iterative Matching</vt:lpstr>
      <vt:lpstr>Complexity Analysis</vt:lpstr>
      <vt:lpstr>Outline</vt:lpstr>
      <vt:lpstr>High Speed Parsing</vt:lpstr>
      <vt:lpstr>High Speed Parsing</vt:lpstr>
      <vt:lpstr>Observations</vt:lpstr>
      <vt:lpstr>Efficient Parsing with State Machines</vt:lpstr>
      <vt:lpstr>Outline</vt:lpstr>
      <vt:lpstr>Evaluation Methodology</vt:lpstr>
      <vt:lpstr>Parsing Results</vt:lpstr>
      <vt:lpstr>Parsing+Matching Results</vt:lpstr>
      <vt:lpstr>Scalability Results</vt:lpstr>
      <vt:lpstr>Accuracy Results</vt:lpstr>
      <vt:lpstr>Research Contribution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Attack Transformation to Evade Intrusion Detection</dc:title>
  <dc:creator>ychen</dc:creator>
  <cp:lastModifiedBy>Yan Chen</cp:lastModifiedBy>
  <cp:revision>31</cp:revision>
  <dcterms:modified xsi:type="dcterms:W3CDTF">2012-06-12T16:11:57Z</dcterms:modified>
</cp:coreProperties>
</file>