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0" r:id="rId7"/>
    <p:sldId id="263" r:id="rId8"/>
    <p:sldId id="265" r:id="rId9"/>
    <p:sldId id="271" r:id="rId10"/>
    <p:sldId id="272" r:id="rId11"/>
    <p:sldId id="264" r:id="rId12"/>
    <p:sldId id="266" r:id="rId13"/>
    <p:sldId id="267" r:id="rId14"/>
    <p:sldId id="268" r:id="rId15"/>
    <p:sldId id="269" r:id="rId16"/>
    <p:sldId id="273" r:id="rId17"/>
    <p:sldId id="270" r:id="rId18"/>
    <p:sldId id="275" r:id="rId19"/>
    <p:sldId id="274" r:id="rId20"/>
    <p:sldId id="277" r:id="rId21"/>
    <p:sldId id="276"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E3B838-82DE-4DFE-9731-8F835B1ACDBB}"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12486-7C27-42E1-BF54-B7EA315B4A44}" type="slidenum">
              <a:rPr lang="en-US" smtClean="0"/>
              <a:t>‹#›</a:t>
            </a:fld>
            <a:endParaRPr lang="en-US"/>
          </a:p>
        </p:txBody>
      </p:sp>
    </p:spTree>
    <p:extLst>
      <p:ext uri="{BB962C8B-B14F-4D97-AF65-F5344CB8AC3E}">
        <p14:creationId xmlns:p14="http://schemas.microsoft.com/office/powerpoint/2010/main" val="2842250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E3B838-82DE-4DFE-9731-8F835B1ACDBB}"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12486-7C27-42E1-BF54-B7EA315B4A44}" type="slidenum">
              <a:rPr lang="en-US" smtClean="0"/>
              <a:t>‹#›</a:t>
            </a:fld>
            <a:endParaRPr lang="en-US"/>
          </a:p>
        </p:txBody>
      </p:sp>
    </p:spTree>
    <p:extLst>
      <p:ext uri="{BB962C8B-B14F-4D97-AF65-F5344CB8AC3E}">
        <p14:creationId xmlns:p14="http://schemas.microsoft.com/office/powerpoint/2010/main" val="546177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E3B838-82DE-4DFE-9731-8F835B1ACDBB}"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12486-7C27-42E1-BF54-B7EA315B4A44}" type="slidenum">
              <a:rPr lang="en-US" smtClean="0"/>
              <a:t>‹#›</a:t>
            </a:fld>
            <a:endParaRPr lang="en-US"/>
          </a:p>
        </p:txBody>
      </p:sp>
    </p:spTree>
    <p:extLst>
      <p:ext uri="{BB962C8B-B14F-4D97-AF65-F5344CB8AC3E}">
        <p14:creationId xmlns:p14="http://schemas.microsoft.com/office/powerpoint/2010/main" val="229258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E3B838-82DE-4DFE-9731-8F835B1ACDBB}"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12486-7C27-42E1-BF54-B7EA315B4A44}" type="slidenum">
              <a:rPr lang="en-US" smtClean="0"/>
              <a:t>‹#›</a:t>
            </a:fld>
            <a:endParaRPr lang="en-US"/>
          </a:p>
        </p:txBody>
      </p:sp>
    </p:spTree>
    <p:extLst>
      <p:ext uri="{BB962C8B-B14F-4D97-AF65-F5344CB8AC3E}">
        <p14:creationId xmlns:p14="http://schemas.microsoft.com/office/powerpoint/2010/main" val="946493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E3B838-82DE-4DFE-9731-8F835B1ACDBB}"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12486-7C27-42E1-BF54-B7EA315B4A44}" type="slidenum">
              <a:rPr lang="en-US" smtClean="0"/>
              <a:t>‹#›</a:t>
            </a:fld>
            <a:endParaRPr lang="en-US"/>
          </a:p>
        </p:txBody>
      </p:sp>
    </p:spTree>
    <p:extLst>
      <p:ext uri="{BB962C8B-B14F-4D97-AF65-F5344CB8AC3E}">
        <p14:creationId xmlns:p14="http://schemas.microsoft.com/office/powerpoint/2010/main" val="1448066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E3B838-82DE-4DFE-9731-8F835B1ACDBB}" type="datetimeFigureOut">
              <a:rPr lang="en-US" smtClean="0"/>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12486-7C27-42E1-BF54-B7EA315B4A44}" type="slidenum">
              <a:rPr lang="en-US" smtClean="0"/>
              <a:t>‹#›</a:t>
            </a:fld>
            <a:endParaRPr lang="en-US"/>
          </a:p>
        </p:txBody>
      </p:sp>
    </p:spTree>
    <p:extLst>
      <p:ext uri="{BB962C8B-B14F-4D97-AF65-F5344CB8AC3E}">
        <p14:creationId xmlns:p14="http://schemas.microsoft.com/office/powerpoint/2010/main" val="3028473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E3B838-82DE-4DFE-9731-8F835B1ACDBB}" type="datetimeFigureOut">
              <a:rPr lang="en-US" smtClean="0"/>
              <a:t>5/15/2015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A12486-7C27-42E1-BF54-B7EA315B4A44}" type="slidenum">
              <a:rPr lang="en-US" smtClean="0"/>
              <a:t>‹#›</a:t>
            </a:fld>
            <a:endParaRPr lang="en-US"/>
          </a:p>
        </p:txBody>
      </p:sp>
    </p:spTree>
    <p:extLst>
      <p:ext uri="{BB962C8B-B14F-4D97-AF65-F5344CB8AC3E}">
        <p14:creationId xmlns:p14="http://schemas.microsoft.com/office/powerpoint/2010/main" val="283333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E3B838-82DE-4DFE-9731-8F835B1ACDBB}" type="datetimeFigureOut">
              <a:rPr lang="en-US" smtClean="0"/>
              <a:t>5/15/2015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A12486-7C27-42E1-BF54-B7EA315B4A44}" type="slidenum">
              <a:rPr lang="en-US" smtClean="0"/>
              <a:t>‹#›</a:t>
            </a:fld>
            <a:endParaRPr lang="en-US"/>
          </a:p>
        </p:txBody>
      </p:sp>
    </p:spTree>
    <p:extLst>
      <p:ext uri="{BB962C8B-B14F-4D97-AF65-F5344CB8AC3E}">
        <p14:creationId xmlns:p14="http://schemas.microsoft.com/office/powerpoint/2010/main" val="3704163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E3B838-82DE-4DFE-9731-8F835B1ACDBB}" type="datetimeFigureOut">
              <a:rPr lang="en-US" smtClean="0"/>
              <a:t>5/15/2015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A12486-7C27-42E1-BF54-B7EA315B4A44}" type="slidenum">
              <a:rPr lang="en-US" smtClean="0"/>
              <a:t>‹#›</a:t>
            </a:fld>
            <a:endParaRPr lang="en-US"/>
          </a:p>
        </p:txBody>
      </p:sp>
    </p:spTree>
    <p:extLst>
      <p:ext uri="{BB962C8B-B14F-4D97-AF65-F5344CB8AC3E}">
        <p14:creationId xmlns:p14="http://schemas.microsoft.com/office/powerpoint/2010/main" val="3563581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E3B838-82DE-4DFE-9731-8F835B1ACDBB}" type="datetimeFigureOut">
              <a:rPr lang="en-US" smtClean="0"/>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12486-7C27-42E1-BF54-B7EA315B4A44}" type="slidenum">
              <a:rPr lang="en-US" smtClean="0"/>
              <a:t>‹#›</a:t>
            </a:fld>
            <a:endParaRPr lang="en-US"/>
          </a:p>
        </p:txBody>
      </p:sp>
    </p:spTree>
    <p:extLst>
      <p:ext uri="{BB962C8B-B14F-4D97-AF65-F5344CB8AC3E}">
        <p14:creationId xmlns:p14="http://schemas.microsoft.com/office/powerpoint/2010/main" val="3771430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E3B838-82DE-4DFE-9731-8F835B1ACDBB}" type="datetimeFigureOut">
              <a:rPr lang="en-US" smtClean="0"/>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12486-7C27-42E1-BF54-B7EA315B4A44}" type="slidenum">
              <a:rPr lang="en-US" smtClean="0"/>
              <a:t>‹#›</a:t>
            </a:fld>
            <a:endParaRPr lang="en-US"/>
          </a:p>
        </p:txBody>
      </p:sp>
    </p:spTree>
    <p:extLst>
      <p:ext uri="{BB962C8B-B14F-4D97-AF65-F5344CB8AC3E}">
        <p14:creationId xmlns:p14="http://schemas.microsoft.com/office/powerpoint/2010/main" val="94532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E3B838-82DE-4DFE-9731-8F835B1ACDBB}" type="datetimeFigureOut">
              <a:rPr lang="en-US" smtClean="0"/>
              <a:t>5/15/2015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2486-7C27-42E1-BF54-B7EA315B4A44}" type="slidenum">
              <a:rPr lang="en-US" smtClean="0"/>
              <a:t>‹#›</a:t>
            </a:fld>
            <a:endParaRPr lang="en-US"/>
          </a:p>
        </p:txBody>
      </p:sp>
    </p:spTree>
    <p:extLst>
      <p:ext uri="{BB962C8B-B14F-4D97-AF65-F5344CB8AC3E}">
        <p14:creationId xmlns:p14="http://schemas.microsoft.com/office/powerpoint/2010/main" val="3200765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latin typeface="Swis721 BlkCn BT" panose="020B0806030502040204" pitchFamily="34" charset="0"/>
              </a:rPr>
              <a:t>A Survey of </a:t>
            </a:r>
            <a:br>
              <a:rPr lang="en-US" sz="4000" dirty="0" smtClean="0">
                <a:latin typeface="Swis721 BlkCn BT" panose="020B0806030502040204" pitchFamily="34" charset="0"/>
              </a:rPr>
            </a:br>
            <a:r>
              <a:rPr lang="en-US" sz="4000" dirty="0" smtClean="0">
                <a:latin typeface="Swis721 BlkCn BT" panose="020B0806030502040204" pitchFamily="34" charset="0"/>
              </a:rPr>
              <a:t>Network Orchestration in Cloud</a:t>
            </a:r>
            <a:endParaRPr lang="en-US" sz="4000" dirty="0">
              <a:latin typeface="Swis721 BlkCn BT" panose="020B0806030502040204" pitchFamily="34" charset="0"/>
            </a:endParaRPr>
          </a:p>
        </p:txBody>
      </p:sp>
      <p:sp>
        <p:nvSpPr>
          <p:cNvPr id="3" name="Subtitle 2"/>
          <p:cNvSpPr>
            <a:spLocks noGrp="1"/>
          </p:cNvSpPr>
          <p:nvPr>
            <p:ph type="subTitle" idx="1"/>
          </p:nvPr>
        </p:nvSpPr>
        <p:spPr/>
        <p:txBody>
          <a:bodyPr/>
          <a:lstStyle/>
          <a:p>
            <a:r>
              <a:rPr lang="en-US" dirty="0" err="1" smtClean="0">
                <a:latin typeface="Swis721 BT" panose="020B0504020202020204" pitchFamily="34" charset="0"/>
              </a:rPr>
              <a:t>Xitao</a:t>
            </a:r>
            <a:r>
              <a:rPr lang="en-US" dirty="0" smtClean="0">
                <a:latin typeface="Swis721 BT" panose="020B0504020202020204" pitchFamily="34" charset="0"/>
              </a:rPr>
              <a:t> Wen</a:t>
            </a:r>
            <a:endParaRPr lang="en-US" dirty="0">
              <a:latin typeface="Swis721 BT" panose="020B0504020202020204" pitchFamily="34" charset="0"/>
            </a:endParaRPr>
          </a:p>
        </p:txBody>
      </p:sp>
      <p:sp>
        <p:nvSpPr>
          <p:cNvPr id="4" name="Slide Number Placeholder 3"/>
          <p:cNvSpPr>
            <a:spLocks noGrp="1"/>
          </p:cNvSpPr>
          <p:nvPr>
            <p:ph type="sldNum" sz="quarter" idx="12"/>
          </p:nvPr>
        </p:nvSpPr>
        <p:spPr/>
        <p:txBody>
          <a:bodyPr/>
          <a:lstStyle/>
          <a:p>
            <a:fld id="{59E55FF1-434B-464F-96B0-74B2E2184D79}" type="slidenum">
              <a:rPr lang="en-US" smtClean="0"/>
              <a:t>1</a:t>
            </a:fld>
            <a:endParaRPr lang="en-US"/>
          </a:p>
        </p:txBody>
      </p:sp>
    </p:spTree>
    <p:extLst>
      <p:ext uri="{BB962C8B-B14F-4D97-AF65-F5344CB8AC3E}">
        <p14:creationId xmlns:p14="http://schemas.microsoft.com/office/powerpoint/2010/main" val="1427347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Swis721 BlkCn BT" panose="020B0806030502040204" pitchFamily="34" charset="0"/>
              </a:rPr>
              <a:t>Roadmap</a:t>
            </a:r>
            <a:endParaRPr lang="en-US" sz="4000" dirty="0">
              <a:latin typeface="Swis721 BlkCn BT" panose="020B0806030502040204" pitchFamily="34" charset="0"/>
            </a:endParaRPr>
          </a:p>
        </p:txBody>
      </p:sp>
      <p:sp>
        <p:nvSpPr>
          <p:cNvPr id="3" name="Content Placeholder 2"/>
          <p:cNvSpPr>
            <a:spLocks noGrp="1"/>
          </p:cNvSpPr>
          <p:nvPr>
            <p:ph idx="1"/>
          </p:nvPr>
        </p:nvSpPr>
        <p:spPr/>
        <p:txBody>
          <a:bodyPr/>
          <a:lstStyle/>
          <a:p>
            <a:r>
              <a:rPr lang="en-US" dirty="0" smtClean="0">
                <a:solidFill>
                  <a:schemeClr val="bg1">
                    <a:lumMod val="65000"/>
                  </a:schemeClr>
                </a:solidFill>
                <a:latin typeface="Swis721 BT" panose="020B0504020202020204" pitchFamily="34" charset="0"/>
              </a:rPr>
              <a:t>Framework/platforms</a:t>
            </a:r>
          </a:p>
          <a:p>
            <a:r>
              <a:rPr lang="en-US" dirty="0" smtClean="0">
                <a:latin typeface="Swis721 BT" panose="020B0504020202020204" pitchFamily="34" charset="0"/>
              </a:rPr>
              <a:t>Support in cloud providers</a:t>
            </a:r>
          </a:p>
          <a:p>
            <a:r>
              <a:rPr lang="en-US" dirty="0" smtClean="0">
                <a:solidFill>
                  <a:schemeClr val="bg1">
                    <a:lumMod val="65000"/>
                  </a:schemeClr>
                </a:solidFill>
                <a:latin typeface="Swis721 BT" panose="020B0504020202020204" pitchFamily="34" charset="0"/>
              </a:rPr>
              <a:t>Application demands</a:t>
            </a:r>
          </a:p>
          <a:p>
            <a:r>
              <a:rPr lang="en-US" dirty="0" smtClean="0">
                <a:solidFill>
                  <a:schemeClr val="bg1">
                    <a:lumMod val="65000"/>
                  </a:schemeClr>
                </a:solidFill>
                <a:latin typeface="Swis721 BT" panose="020B0504020202020204" pitchFamily="34" charset="0"/>
              </a:rPr>
              <a:t>Interesting directions</a:t>
            </a:r>
            <a:endParaRPr lang="en-US" dirty="0">
              <a:solidFill>
                <a:schemeClr val="bg1">
                  <a:lumMod val="65000"/>
                </a:schemeClr>
              </a:solidFill>
              <a:latin typeface="Swis721 BT" panose="020B0504020202020204" pitchFamily="34" charset="0"/>
            </a:endParaRPr>
          </a:p>
        </p:txBody>
      </p:sp>
      <p:sp>
        <p:nvSpPr>
          <p:cNvPr id="4" name="Slide Number Placeholder 3"/>
          <p:cNvSpPr>
            <a:spLocks noGrp="1"/>
          </p:cNvSpPr>
          <p:nvPr>
            <p:ph type="sldNum" sz="quarter" idx="12"/>
          </p:nvPr>
        </p:nvSpPr>
        <p:spPr/>
        <p:txBody>
          <a:bodyPr/>
          <a:lstStyle/>
          <a:p>
            <a:fld id="{59E55FF1-434B-464F-96B0-74B2E2184D79}" type="slidenum">
              <a:rPr lang="en-US" smtClean="0"/>
              <a:t>10</a:t>
            </a:fld>
            <a:endParaRPr lang="en-US"/>
          </a:p>
        </p:txBody>
      </p:sp>
    </p:spTree>
    <p:extLst>
      <p:ext uri="{BB962C8B-B14F-4D97-AF65-F5344CB8AC3E}">
        <p14:creationId xmlns:p14="http://schemas.microsoft.com/office/powerpoint/2010/main" val="3877737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Swis721 BlkCn BT" panose="020B0806030502040204" pitchFamily="34" charset="0"/>
              </a:rPr>
              <a:t>Support in Cloud Providers</a:t>
            </a:r>
            <a:endParaRPr lang="en-US" sz="4000" dirty="0">
              <a:latin typeface="Swis721 BlkCn BT" panose="020B0806030502040204" pitchFamily="34" charset="0"/>
            </a:endParaRPr>
          </a:p>
        </p:txBody>
      </p:sp>
      <p:sp>
        <p:nvSpPr>
          <p:cNvPr id="3" name="Content Placeholder 2"/>
          <p:cNvSpPr>
            <a:spLocks noGrp="1"/>
          </p:cNvSpPr>
          <p:nvPr>
            <p:ph idx="1"/>
          </p:nvPr>
        </p:nvSpPr>
        <p:spPr/>
        <p:txBody>
          <a:bodyPr>
            <a:normAutofit/>
          </a:bodyPr>
          <a:lstStyle/>
          <a:p>
            <a:r>
              <a:rPr lang="en-US" sz="2400" dirty="0" smtClean="0">
                <a:latin typeface="Swis721 BT" panose="020B0504020202020204" pitchFamily="34" charset="0"/>
              </a:rPr>
              <a:t>Status Quo</a:t>
            </a:r>
          </a:p>
          <a:p>
            <a:pPr lvl="1"/>
            <a:r>
              <a:rPr lang="en-US" sz="2000" dirty="0" smtClean="0">
                <a:latin typeface="Swis721 BT" panose="020B0504020202020204" pitchFamily="34" charset="0"/>
              </a:rPr>
              <a:t>OpenStack is the mainstream model for private clouds</a:t>
            </a:r>
          </a:p>
          <a:p>
            <a:pPr lvl="1"/>
            <a:r>
              <a:rPr lang="en-US" sz="2000" dirty="0" smtClean="0">
                <a:latin typeface="Swis721 BT" panose="020B0504020202020204" pitchFamily="34" charset="0"/>
              </a:rPr>
              <a:t>All clouds offer a subset of OpenStack Neutron capacity</a:t>
            </a:r>
          </a:p>
          <a:p>
            <a:pPr lvl="1"/>
            <a:r>
              <a:rPr lang="en-US" sz="2000" dirty="0" smtClean="0">
                <a:latin typeface="Swis721 BT" panose="020B0504020202020204" pitchFamily="34" charset="0"/>
              </a:rPr>
              <a:t>No NFV orchestration capacity provided by any clouds</a:t>
            </a:r>
          </a:p>
          <a:p>
            <a:pPr lvl="1"/>
            <a:r>
              <a:rPr lang="en-US" sz="2000" dirty="0" smtClean="0">
                <a:latin typeface="Swis721 BT" panose="020B0504020202020204" pitchFamily="34" charset="0"/>
              </a:rPr>
              <a:t>No SDN capacity provided to tenant by any clouds</a:t>
            </a:r>
            <a:endParaRPr lang="en-US" sz="2000" dirty="0">
              <a:latin typeface="Swis721 BT" panose="020B0504020202020204" pitchFamily="34" charset="0"/>
            </a:endParaRPr>
          </a:p>
        </p:txBody>
      </p:sp>
      <p:sp>
        <p:nvSpPr>
          <p:cNvPr id="4" name="Slide Number Placeholder 3"/>
          <p:cNvSpPr>
            <a:spLocks noGrp="1"/>
          </p:cNvSpPr>
          <p:nvPr>
            <p:ph type="sldNum" sz="quarter" idx="12"/>
          </p:nvPr>
        </p:nvSpPr>
        <p:spPr/>
        <p:txBody>
          <a:bodyPr/>
          <a:lstStyle/>
          <a:p>
            <a:fld id="{59E55FF1-434B-464F-96B0-74B2E2184D79}" type="slidenum">
              <a:rPr lang="en-US" smtClean="0"/>
              <a:t>11</a:t>
            </a:fld>
            <a:endParaRPr lang="en-US"/>
          </a:p>
        </p:txBody>
      </p:sp>
    </p:spTree>
    <p:extLst>
      <p:ext uri="{BB962C8B-B14F-4D97-AF65-F5344CB8AC3E}">
        <p14:creationId xmlns:p14="http://schemas.microsoft.com/office/powerpoint/2010/main" val="36855431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Swis721 BlkCn BT" panose="020B0806030502040204" pitchFamily="34" charset="0"/>
              </a:rPr>
              <a:t>Amazon Virtual Private Cloud</a:t>
            </a:r>
            <a:endParaRPr lang="en-US" sz="4000" dirty="0">
              <a:latin typeface="Swis721 BlkCn BT" panose="020B0806030502040204" pitchFamily="34" charset="0"/>
            </a:endParaRPr>
          </a:p>
        </p:txBody>
      </p:sp>
      <p:sp>
        <p:nvSpPr>
          <p:cNvPr id="3" name="Content Placeholder 2"/>
          <p:cNvSpPr>
            <a:spLocks noGrp="1"/>
          </p:cNvSpPr>
          <p:nvPr>
            <p:ph idx="1"/>
          </p:nvPr>
        </p:nvSpPr>
        <p:spPr/>
        <p:txBody>
          <a:bodyPr>
            <a:normAutofit/>
          </a:bodyPr>
          <a:lstStyle/>
          <a:p>
            <a:r>
              <a:rPr lang="en-US" sz="2400" dirty="0" smtClean="0">
                <a:latin typeface="Swis721 BT" panose="020B0504020202020204" pitchFamily="34" charset="0"/>
              </a:rPr>
              <a:t>Gateway-Router-Subnet structure</a:t>
            </a:r>
          </a:p>
          <a:p>
            <a:r>
              <a:rPr lang="en-US" sz="2400" dirty="0" smtClean="0">
                <a:latin typeface="Swis721 BT" panose="020B0504020202020204" pitchFamily="34" charset="0"/>
              </a:rPr>
              <a:t>L3 configuration capacity</a:t>
            </a:r>
          </a:p>
          <a:p>
            <a:r>
              <a:rPr lang="en-US" sz="2400" dirty="0" smtClean="0">
                <a:latin typeface="Swis721 BT" panose="020B0504020202020204" pitchFamily="34" charset="0"/>
              </a:rPr>
              <a:t>VPN tunnel to build hybrid cloud</a:t>
            </a:r>
          </a:p>
          <a:p>
            <a:r>
              <a:rPr lang="en-US" sz="2400" dirty="0" smtClean="0">
                <a:latin typeface="Swis721 BT" panose="020B0504020202020204" pitchFamily="34" charset="0"/>
              </a:rPr>
              <a:t>Security groups with limited ACL</a:t>
            </a:r>
          </a:p>
          <a:p>
            <a:r>
              <a:rPr lang="en-US" sz="2400" dirty="0" smtClean="0">
                <a:latin typeface="Swis721 BT" panose="020B0504020202020204" pitchFamily="34" charset="0"/>
              </a:rPr>
              <a:t>No dynamic routing, no NFV capacity</a:t>
            </a:r>
          </a:p>
          <a:p>
            <a:r>
              <a:rPr lang="en-US" sz="2400" dirty="0" smtClean="0">
                <a:latin typeface="Swis721 BT" panose="020B0504020202020204" pitchFamily="34" charset="0"/>
              </a:rPr>
              <a:t>Virtual load-balancer</a:t>
            </a:r>
            <a:endParaRPr lang="en-US" sz="2400" dirty="0">
              <a:latin typeface="Swis721 BT" panose="020B0504020202020204" pitchFamily="34" charset="0"/>
            </a:endParaRPr>
          </a:p>
        </p:txBody>
      </p:sp>
      <p:sp>
        <p:nvSpPr>
          <p:cNvPr id="4" name="Slide Number Placeholder 3"/>
          <p:cNvSpPr>
            <a:spLocks noGrp="1"/>
          </p:cNvSpPr>
          <p:nvPr>
            <p:ph type="sldNum" sz="quarter" idx="12"/>
          </p:nvPr>
        </p:nvSpPr>
        <p:spPr/>
        <p:txBody>
          <a:bodyPr/>
          <a:lstStyle/>
          <a:p>
            <a:fld id="{59E55FF1-434B-464F-96B0-74B2E2184D79}" type="slidenum">
              <a:rPr lang="en-US" smtClean="0"/>
              <a:t>12</a:t>
            </a:fld>
            <a:endParaRPr lang="en-US"/>
          </a:p>
        </p:txBody>
      </p:sp>
    </p:spTree>
    <p:extLst>
      <p:ext uri="{BB962C8B-B14F-4D97-AF65-F5344CB8AC3E}">
        <p14:creationId xmlns:p14="http://schemas.microsoft.com/office/powerpoint/2010/main" val="996820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Swis721 BlkCn BT" panose="020B0806030502040204" pitchFamily="34" charset="0"/>
              </a:rPr>
              <a:t>Rackspace Private Cloud</a:t>
            </a:r>
            <a:endParaRPr lang="en-US" sz="4000" dirty="0">
              <a:latin typeface="Swis721 BlkCn BT" panose="020B0806030502040204" pitchFamily="34" charset="0"/>
            </a:endParaRPr>
          </a:p>
        </p:txBody>
      </p:sp>
      <p:sp>
        <p:nvSpPr>
          <p:cNvPr id="3" name="Content Placeholder 2"/>
          <p:cNvSpPr>
            <a:spLocks noGrp="1"/>
          </p:cNvSpPr>
          <p:nvPr>
            <p:ph idx="1"/>
          </p:nvPr>
        </p:nvSpPr>
        <p:spPr/>
        <p:txBody>
          <a:bodyPr>
            <a:normAutofit/>
          </a:bodyPr>
          <a:lstStyle/>
          <a:p>
            <a:r>
              <a:rPr lang="en-US" sz="2400" dirty="0" smtClean="0">
                <a:latin typeface="Swis721 BT" panose="020B0504020202020204" pitchFamily="34" charset="0"/>
              </a:rPr>
              <a:t>Three brand-name solutions</a:t>
            </a:r>
          </a:p>
          <a:p>
            <a:pPr lvl="1"/>
            <a:r>
              <a:rPr lang="en-US" sz="2000" dirty="0" smtClean="0">
                <a:latin typeface="Swis721 BT" panose="020B0504020202020204" pitchFamily="34" charset="0"/>
              </a:rPr>
              <a:t>OpenStack</a:t>
            </a:r>
          </a:p>
          <a:p>
            <a:pPr lvl="1"/>
            <a:r>
              <a:rPr lang="en-US" sz="2000" dirty="0" smtClean="0">
                <a:latin typeface="Swis721 BT" panose="020B0504020202020204" pitchFamily="34" charset="0"/>
              </a:rPr>
              <a:t>VMware </a:t>
            </a:r>
            <a:r>
              <a:rPr lang="en-US" sz="2000" dirty="0" err="1" smtClean="0">
                <a:latin typeface="Swis721 BT" panose="020B0504020202020204" pitchFamily="34" charset="0"/>
              </a:rPr>
              <a:t>vCloud</a:t>
            </a:r>
            <a:endParaRPr lang="en-US" sz="2000" dirty="0" smtClean="0">
              <a:latin typeface="Swis721 BT" panose="020B0504020202020204" pitchFamily="34" charset="0"/>
            </a:endParaRPr>
          </a:p>
          <a:p>
            <a:pPr lvl="1"/>
            <a:r>
              <a:rPr lang="en-US" sz="2000" dirty="0" smtClean="0">
                <a:latin typeface="Swis721 BT" panose="020B0504020202020204" pitchFamily="34" charset="0"/>
              </a:rPr>
              <a:t>Microsoft Cloud</a:t>
            </a:r>
          </a:p>
          <a:p>
            <a:r>
              <a:rPr lang="en-US" sz="2400" dirty="0" smtClean="0">
                <a:latin typeface="Swis721 BT" panose="020B0504020202020204" pitchFamily="34" charset="0"/>
              </a:rPr>
              <a:t>No add-on services in addition to the original solutions</a:t>
            </a:r>
            <a:endParaRPr lang="en-US" sz="2400" dirty="0">
              <a:latin typeface="Swis721 BT" panose="020B0504020202020204" pitchFamily="34" charset="0"/>
            </a:endParaRPr>
          </a:p>
        </p:txBody>
      </p:sp>
      <p:sp>
        <p:nvSpPr>
          <p:cNvPr id="4" name="Slide Number Placeholder 3"/>
          <p:cNvSpPr>
            <a:spLocks noGrp="1"/>
          </p:cNvSpPr>
          <p:nvPr>
            <p:ph type="sldNum" sz="quarter" idx="12"/>
          </p:nvPr>
        </p:nvSpPr>
        <p:spPr/>
        <p:txBody>
          <a:bodyPr/>
          <a:lstStyle/>
          <a:p>
            <a:fld id="{59E55FF1-434B-464F-96B0-74B2E2184D79}" type="slidenum">
              <a:rPr lang="en-US" smtClean="0"/>
              <a:t>13</a:t>
            </a:fld>
            <a:endParaRPr lang="en-US"/>
          </a:p>
        </p:txBody>
      </p:sp>
    </p:spTree>
    <p:extLst>
      <p:ext uri="{BB962C8B-B14F-4D97-AF65-F5344CB8AC3E}">
        <p14:creationId xmlns:p14="http://schemas.microsoft.com/office/powerpoint/2010/main" val="3005016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latin typeface="Swis721 BlkCn BT" panose="020B0806030502040204" pitchFamily="34" charset="0"/>
              </a:rPr>
              <a:t>Aliyun</a:t>
            </a:r>
            <a:r>
              <a:rPr lang="en-US" sz="4000" dirty="0" smtClean="0">
                <a:latin typeface="Swis721 BlkCn BT" panose="020B0806030502040204" pitchFamily="34" charset="0"/>
              </a:rPr>
              <a:t> VPC</a:t>
            </a:r>
            <a:endParaRPr lang="en-US" sz="4000" dirty="0">
              <a:latin typeface="Swis721 BlkCn BT" panose="020B0806030502040204" pitchFamily="34" charset="0"/>
            </a:endParaRPr>
          </a:p>
        </p:txBody>
      </p:sp>
      <p:sp>
        <p:nvSpPr>
          <p:cNvPr id="3" name="Content Placeholder 2"/>
          <p:cNvSpPr>
            <a:spLocks noGrp="1"/>
          </p:cNvSpPr>
          <p:nvPr>
            <p:ph idx="1"/>
          </p:nvPr>
        </p:nvSpPr>
        <p:spPr/>
        <p:txBody>
          <a:bodyPr>
            <a:normAutofit/>
          </a:bodyPr>
          <a:lstStyle/>
          <a:p>
            <a:r>
              <a:rPr lang="en-US" sz="2400" dirty="0" smtClean="0">
                <a:latin typeface="Swis721 BT" panose="020B0504020202020204" pitchFamily="34" charset="0"/>
              </a:rPr>
              <a:t>Mostly similar to Amazon VPC</a:t>
            </a:r>
          </a:p>
          <a:p>
            <a:r>
              <a:rPr lang="en-US" sz="2400" dirty="0" smtClean="0">
                <a:latin typeface="Swis721 BT" panose="020B0504020202020204" pitchFamily="34" charset="0"/>
              </a:rPr>
              <a:t>More restrictive on # of </a:t>
            </a:r>
            <a:r>
              <a:rPr lang="en-US" sz="2400" dirty="0" err="1" smtClean="0">
                <a:latin typeface="Swis721 BT" panose="020B0504020202020204" pitchFamily="34" charset="0"/>
              </a:rPr>
              <a:t>vRouters</a:t>
            </a:r>
            <a:r>
              <a:rPr lang="en-US" sz="2400" dirty="0" smtClean="0">
                <a:latin typeface="Swis721 BT" panose="020B0504020202020204" pitchFamily="34" charset="0"/>
              </a:rPr>
              <a:t>, </a:t>
            </a:r>
            <a:r>
              <a:rPr lang="en-US" sz="2400" dirty="0" err="1" smtClean="0">
                <a:latin typeface="Swis721 BT" panose="020B0504020202020204" pitchFamily="34" charset="0"/>
              </a:rPr>
              <a:t>vSwitches</a:t>
            </a:r>
            <a:r>
              <a:rPr lang="en-US" sz="2400" dirty="0" smtClean="0">
                <a:latin typeface="Swis721 BT" panose="020B0504020202020204" pitchFamily="34" charset="0"/>
              </a:rPr>
              <a:t> and security groups</a:t>
            </a:r>
          </a:p>
          <a:p>
            <a:r>
              <a:rPr lang="en-US" sz="2400" dirty="0" smtClean="0">
                <a:latin typeface="Swis721 BT" panose="020B0504020202020204" pitchFamily="34" charset="0"/>
              </a:rPr>
              <a:t>Advertised for SDN but does not expose SDN capacity to tenants </a:t>
            </a:r>
            <a:endParaRPr lang="en-US" sz="2400" dirty="0">
              <a:latin typeface="Swis721 BT" panose="020B0504020202020204" pitchFamily="34" charset="0"/>
            </a:endParaRPr>
          </a:p>
        </p:txBody>
      </p:sp>
      <p:sp>
        <p:nvSpPr>
          <p:cNvPr id="4" name="Slide Number Placeholder 3"/>
          <p:cNvSpPr>
            <a:spLocks noGrp="1"/>
          </p:cNvSpPr>
          <p:nvPr>
            <p:ph type="sldNum" sz="quarter" idx="12"/>
          </p:nvPr>
        </p:nvSpPr>
        <p:spPr/>
        <p:txBody>
          <a:bodyPr/>
          <a:lstStyle/>
          <a:p>
            <a:fld id="{59E55FF1-434B-464F-96B0-74B2E2184D79}" type="slidenum">
              <a:rPr lang="en-US" smtClean="0"/>
              <a:t>14</a:t>
            </a:fld>
            <a:endParaRPr lang="en-US"/>
          </a:p>
        </p:txBody>
      </p:sp>
    </p:spTree>
    <p:extLst>
      <p:ext uri="{BB962C8B-B14F-4D97-AF65-F5344CB8AC3E}">
        <p14:creationId xmlns:p14="http://schemas.microsoft.com/office/powerpoint/2010/main" val="3005016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latin typeface="Swis721 BlkCn BT" panose="020B0806030502040204" pitchFamily="34" charset="0"/>
              </a:rPr>
              <a:t>QingCloud</a:t>
            </a:r>
            <a:r>
              <a:rPr lang="en-US" sz="4000" dirty="0" smtClean="0">
                <a:latin typeface="Swis721 BlkCn BT" panose="020B0806030502040204" pitchFamily="34" charset="0"/>
              </a:rPr>
              <a:t>, </a:t>
            </a:r>
            <a:r>
              <a:rPr lang="en-US" sz="4000" dirty="0" err="1" smtClean="0">
                <a:latin typeface="Swis721 BlkCn BT" panose="020B0806030502040204" pitchFamily="34" charset="0"/>
              </a:rPr>
              <a:t>UCloud</a:t>
            </a:r>
            <a:endParaRPr lang="en-US" sz="4000" dirty="0">
              <a:latin typeface="Swis721 BlkCn BT" panose="020B0806030502040204" pitchFamily="34" charset="0"/>
            </a:endParaRPr>
          </a:p>
        </p:txBody>
      </p:sp>
      <p:sp>
        <p:nvSpPr>
          <p:cNvPr id="3" name="Content Placeholder 2"/>
          <p:cNvSpPr>
            <a:spLocks noGrp="1"/>
          </p:cNvSpPr>
          <p:nvPr>
            <p:ph idx="1"/>
          </p:nvPr>
        </p:nvSpPr>
        <p:spPr/>
        <p:txBody>
          <a:bodyPr>
            <a:normAutofit/>
          </a:bodyPr>
          <a:lstStyle/>
          <a:p>
            <a:r>
              <a:rPr lang="en-US" sz="2400" dirty="0" smtClean="0">
                <a:latin typeface="Swis721 BT" panose="020B0504020202020204" pitchFamily="34" charset="0"/>
              </a:rPr>
              <a:t>Mostly similar to Amazon VPC</a:t>
            </a:r>
          </a:p>
          <a:p>
            <a:r>
              <a:rPr lang="en-US" sz="2400" dirty="0" smtClean="0">
                <a:latin typeface="Swis721 BT" panose="020B0504020202020204" pitchFamily="34" charset="0"/>
              </a:rPr>
              <a:t>Nothing interesting…</a:t>
            </a:r>
            <a:endParaRPr lang="en-US" sz="2400" dirty="0">
              <a:latin typeface="Swis721 BT" panose="020B0504020202020204" pitchFamily="34" charset="0"/>
            </a:endParaRPr>
          </a:p>
        </p:txBody>
      </p:sp>
      <p:sp>
        <p:nvSpPr>
          <p:cNvPr id="4" name="Slide Number Placeholder 3"/>
          <p:cNvSpPr>
            <a:spLocks noGrp="1"/>
          </p:cNvSpPr>
          <p:nvPr>
            <p:ph type="sldNum" sz="quarter" idx="12"/>
          </p:nvPr>
        </p:nvSpPr>
        <p:spPr/>
        <p:txBody>
          <a:bodyPr/>
          <a:lstStyle/>
          <a:p>
            <a:fld id="{59E55FF1-434B-464F-96B0-74B2E2184D79}" type="slidenum">
              <a:rPr lang="en-US" smtClean="0"/>
              <a:t>15</a:t>
            </a:fld>
            <a:endParaRPr lang="en-US"/>
          </a:p>
        </p:txBody>
      </p:sp>
    </p:spTree>
    <p:extLst>
      <p:ext uri="{BB962C8B-B14F-4D97-AF65-F5344CB8AC3E}">
        <p14:creationId xmlns:p14="http://schemas.microsoft.com/office/powerpoint/2010/main" val="3005016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Swis721 BlkCn BT" panose="020B0806030502040204" pitchFamily="34" charset="0"/>
              </a:rPr>
              <a:t>Roadmap</a:t>
            </a:r>
            <a:endParaRPr lang="en-US" sz="4000" dirty="0">
              <a:latin typeface="Swis721 BlkCn BT" panose="020B0806030502040204" pitchFamily="34" charset="0"/>
            </a:endParaRPr>
          </a:p>
        </p:txBody>
      </p:sp>
      <p:sp>
        <p:nvSpPr>
          <p:cNvPr id="3" name="Content Placeholder 2"/>
          <p:cNvSpPr>
            <a:spLocks noGrp="1"/>
          </p:cNvSpPr>
          <p:nvPr>
            <p:ph idx="1"/>
          </p:nvPr>
        </p:nvSpPr>
        <p:spPr/>
        <p:txBody>
          <a:bodyPr/>
          <a:lstStyle/>
          <a:p>
            <a:r>
              <a:rPr lang="en-US" dirty="0" smtClean="0">
                <a:solidFill>
                  <a:schemeClr val="bg1">
                    <a:lumMod val="65000"/>
                  </a:schemeClr>
                </a:solidFill>
                <a:latin typeface="Swis721 BT" panose="020B0504020202020204" pitchFamily="34" charset="0"/>
              </a:rPr>
              <a:t>Framework/platforms</a:t>
            </a:r>
          </a:p>
          <a:p>
            <a:r>
              <a:rPr lang="en-US" dirty="0" smtClean="0">
                <a:solidFill>
                  <a:schemeClr val="bg1">
                    <a:lumMod val="65000"/>
                  </a:schemeClr>
                </a:solidFill>
                <a:latin typeface="Swis721 BT" panose="020B0504020202020204" pitchFamily="34" charset="0"/>
              </a:rPr>
              <a:t>Support in cloud providers</a:t>
            </a:r>
          </a:p>
          <a:p>
            <a:r>
              <a:rPr lang="en-US" dirty="0" smtClean="0">
                <a:latin typeface="Swis721 BT" panose="020B0504020202020204" pitchFamily="34" charset="0"/>
              </a:rPr>
              <a:t>Application demands</a:t>
            </a:r>
          </a:p>
          <a:p>
            <a:r>
              <a:rPr lang="en-US" dirty="0" smtClean="0">
                <a:solidFill>
                  <a:schemeClr val="bg1">
                    <a:lumMod val="65000"/>
                  </a:schemeClr>
                </a:solidFill>
                <a:latin typeface="Swis721 BT" panose="020B0504020202020204" pitchFamily="34" charset="0"/>
              </a:rPr>
              <a:t>Interesting directions</a:t>
            </a:r>
            <a:endParaRPr lang="en-US" dirty="0">
              <a:solidFill>
                <a:schemeClr val="bg1">
                  <a:lumMod val="65000"/>
                </a:schemeClr>
              </a:solidFill>
              <a:latin typeface="Swis721 BT" panose="020B0504020202020204" pitchFamily="34" charset="0"/>
            </a:endParaRPr>
          </a:p>
        </p:txBody>
      </p:sp>
      <p:sp>
        <p:nvSpPr>
          <p:cNvPr id="4" name="Slide Number Placeholder 3"/>
          <p:cNvSpPr>
            <a:spLocks noGrp="1"/>
          </p:cNvSpPr>
          <p:nvPr>
            <p:ph type="sldNum" sz="quarter" idx="12"/>
          </p:nvPr>
        </p:nvSpPr>
        <p:spPr/>
        <p:txBody>
          <a:bodyPr/>
          <a:lstStyle/>
          <a:p>
            <a:fld id="{59E55FF1-434B-464F-96B0-74B2E2184D79}" type="slidenum">
              <a:rPr lang="en-US" smtClean="0"/>
              <a:t>16</a:t>
            </a:fld>
            <a:endParaRPr lang="en-US"/>
          </a:p>
        </p:txBody>
      </p:sp>
    </p:spTree>
    <p:extLst>
      <p:ext uri="{BB962C8B-B14F-4D97-AF65-F5344CB8AC3E}">
        <p14:creationId xmlns:p14="http://schemas.microsoft.com/office/powerpoint/2010/main" val="38777372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Swis721 BlkCn BT" panose="020B0806030502040204" pitchFamily="34" charset="0"/>
              </a:rPr>
              <a:t>Security Appliances</a:t>
            </a:r>
            <a:endParaRPr lang="en-US" sz="4000" dirty="0">
              <a:latin typeface="Swis721 BlkCn BT" panose="020B0806030502040204" pitchFamily="34" charset="0"/>
            </a:endParaRPr>
          </a:p>
        </p:txBody>
      </p:sp>
      <p:sp>
        <p:nvSpPr>
          <p:cNvPr id="5" name="Content Placeholder 4"/>
          <p:cNvSpPr>
            <a:spLocks noGrp="1"/>
          </p:cNvSpPr>
          <p:nvPr>
            <p:ph sz="half" idx="1"/>
          </p:nvPr>
        </p:nvSpPr>
        <p:spPr/>
        <p:txBody>
          <a:bodyPr>
            <a:normAutofit/>
          </a:bodyPr>
          <a:lstStyle/>
          <a:p>
            <a:r>
              <a:rPr lang="en-US" sz="2000" dirty="0" smtClean="0">
                <a:latin typeface="Swis721 BT" panose="020B0504020202020204" pitchFamily="34" charset="0"/>
              </a:rPr>
              <a:t>Requires logical inline deployment or mirrored traffic redirected to appliance</a:t>
            </a:r>
          </a:p>
          <a:p>
            <a:r>
              <a:rPr lang="en-US" sz="2000" dirty="0" smtClean="0">
                <a:latin typeface="Swis721 BT" panose="020B0504020202020204" pitchFamily="34" charset="0"/>
              </a:rPr>
              <a:t>Tenants needs static traffic steering capacity</a:t>
            </a:r>
          </a:p>
        </p:txBody>
      </p:sp>
      <p:sp>
        <p:nvSpPr>
          <p:cNvPr id="4" name="Slide Number Placeholder 3"/>
          <p:cNvSpPr>
            <a:spLocks noGrp="1"/>
          </p:cNvSpPr>
          <p:nvPr>
            <p:ph type="sldNum" sz="quarter" idx="12"/>
          </p:nvPr>
        </p:nvSpPr>
        <p:spPr/>
        <p:txBody>
          <a:bodyPr/>
          <a:lstStyle/>
          <a:p>
            <a:fld id="{59E55FF1-434B-464F-96B0-74B2E2184D79}" type="slidenum">
              <a:rPr lang="en-US" smtClean="0"/>
              <a:t>17</a:t>
            </a:fld>
            <a:endParaRPr lang="en-US"/>
          </a:p>
        </p:txBody>
      </p:sp>
      <p:pic>
        <p:nvPicPr>
          <p:cNvPr id="614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0" y="1986420"/>
            <a:ext cx="4038600" cy="3753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5105400" y="5802868"/>
            <a:ext cx="3129383" cy="369332"/>
          </a:xfrm>
          <a:prstGeom prst="rect">
            <a:avLst/>
          </a:prstGeom>
          <a:noFill/>
        </p:spPr>
        <p:txBody>
          <a:bodyPr wrap="none" rtlCol="0">
            <a:spAutoFit/>
          </a:bodyPr>
          <a:lstStyle/>
          <a:p>
            <a:r>
              <a:rPr lang="en-US" dirty="0" smtClean="0">
                <a:solidFill>
                  <a:schemeClr val="bg1">
                    <a:lumMod val="50000"/>
                  </a:schemeClr>
                </a:solidFill>
                <a:latin typeface="Swis721 BlkCn BT" panose="020B0806030502040204" pitchFamily="34" charset="0"/>
              </a:rPr>
              <a:t>Example: Distill VNF appliance</a:t>
            </a:r>
            <a:endParaRPr lang="en-US" dirty="0">
              <a:solidFill>
                <a:schemeClr val="bg1">
                  <a:lumMod val="50000"/>
                </a:schemeClr>
              </a:solidFill>
              <a:latin typeface="Swis721 BlkCn BT" panose="020B0806030502040204" pitchFamily="34" charset="0"/>
            </a:endParaRPr>
          </a:p>
        </p:txBody>
      </p:sp>
    </p:spTree>
    <p:extLst>
      <p:ext uri="{BB962C8B-B14F-4D97-AF65-F5344CB8AC3E}">
        <p14:creationId xmlns:p14="http://schemas.microsoft.com/office/powerpoint/2010/main" val="30050163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Swis721 BlkCn BT" panose="020B0806030502040204" pitchFamily="34" charset="0"/>
              </a:rPr>
              <a:t>Video Transcoder for Mobile</a:t>
            </a:r>
            <a:endParaRPr lang="en-US" sz="4000" dirty="0">
              <a:latin typeface="Swis721 BlkCn BT" panose="020B0806030502040204" pitchFamily="34" charset="0"/>
            </a:endParaRPr>
          </a:p>
        </p:txBody>
      </p:sp>
      <p:sp>
        <p:nvSpPr>
          <p:cNvPr id="3" name="Content Placeholder 2"/>
          <p:cNvSpPr>
            <a:spLocks noGrp="1"/>
          </p:cNvSpPr>
          <p:nvPr>
            <p:ph idx="1"/>
          </p:nvPr>
        </p:nvSpPr>
        <p:spPr/>
        <p:txBody>
          <a:bodyPr>
            <a:normAutofit/>
          </a:bodyPr>
          <a:lstStyle/>
          <a:p>
            <a:r>
              <a:rPr lang="en-US" sz="2400" dirty="0" smtClean="0">
                <a:latin typeface="Swis721 BT" panose="020B0504020202020204" pitchFamily="34" charset="0"/>
              </a:rPr>
              <a:t>Live video transcoding helps video provider to stream appropriate video format/quality to mobile devices</a:t>
            </a:r>
          </a:p>
          <a:p>
            <a:r>
              <a:rPr lang="en-US" sz="2400" dirty="0" smtClean="0">
                <a:latin typeface="Swis721 BT" panose="020B0504020202020204" pitchFamily="34" charset="0"/>
              </a:rPr>
              <a:t>Verizon is conducting field experiment on SDN to</a:t>
            </a:r>
          </a:p>
          <a:p>
            <a:pPr lvl="1"/>
            <a:r>
              <a:rPr lang="en-US" sz="2000" dirty="0" smtClean="0">
                <a:latin typeface="Swis721 BT" panose="020B0504020202020204" pitchFamily="34" charset="0"/>
              </a:rPr>
              <a:t>Redirect </a:t>
            </a:r>
            <a:r>
              <a:rPr lang="en-US" sz="2000" dirty="0" err="1" smtClean="0">
                <a:latin typeface="Swis721 BT" panose="020B0504020202020204" pitchFamily="34" charset="0"/>
              </a:rPr>
              <a:t>mis</a:t>
            </a:r>
            <a:r>
              <a:rPr lang="en-US" sz="2000" dirty="0" smtClean="0">
                <a:latin typeface="Swis721 BT" panose="020B0504020202020204" pitchFamily="34" charset="0"/>
              </a:rPr>
              <a:t>-matched video flow through trans-coder</a:t>
            </a:r>
          </a:p>
          <a:p>
            <a:pPr lvl="1"/>
            <a:r>
              <a:rPr lang="en-US" sz="2000" dirty="0" smtClean="0">
                <a:latin typeface="Swis721 BT" panose="020B0504020202020204" pitchFamily="34" charset="0"/>
              </a:rPr>
              <a:t>Redirect other video flow through cache in access network</a:t>
            </a:r>
            <a:endParaRPr lang="en-US" sz="2000" dirty="0">
              <a:latin typeface="Swis721 BT" panose="020B0504020202020204" pitchFamily="34" charset="0"/>
            </a:endParaRPr>
          </a:p>
        </p:txBody>
      </p:sp>
      <p:sp>
        <p:nvSpPr>
          <p:cNvPr id="4" name="Slide Number Placeholder 3"/>
          <p:cNvSpPr>
            <a:spLocks noGrp="1"/>
          </p:cNvSpPr>
          <p:nvPr>
            <p:ph type="sldNum" sz="quarter" idx="12"/>
          </p:nvPr>
        </p:nvSpPr>
        <p:spPr/>
        <p:txBody>
          <a:bodyPr/>
          <a:lstStyle/>
          <a:p>
            <a:fld id="{59E55FF1-434B-464F-96B0-74B2E2184D79}" type="slidenum">
              <a:rPr lang="en-US" smtClean="0"/>
              <a:t>18</a:t>
            </a:fld>
            <a:endParaRPr lang="en-US"/>
          </a:p>
        </p:txBody>
      </p:sp>
    </p:spTree>
    <p:extLst>
      <p:ext uri="{BB962C8B-B14F-4D97-AF65-F5344CB8AC3E}">
        <p14:creationId xmlns:p14="http://schemas.microsoft.com/office/powerpoint/2010/main" val="6876438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Swis721 BlkCn BT" panose="020B0806030502040204" pitchFamily="34" charset="0"/>
              </a:rPr>
              <a:t>Roadmap</a:t>
            </a:r>
            <a:endParaRPr lang="en-US" sz="4000" dirty="0">
              <a:latin typeface="Swis721 BlkCn BT" panose="020B0806030502040204" pitchFamily="34" charset="0"/>
            </a:endParaRPr>
          </a:p>
        </p:txBody>
      </p:sp>
      <p:sp>
        <p:nvSpPr>
          <p:cNvPr id="3" name="Content Placeholder 2"/>
          <p:cNvSpPr>
            <a:spLocks noGrp="1"/>
          </p:cNvSpPr>
          <p:nvPr>
            <p:ph idx="1"/>
          </p:nvPr>
        </p:nvSpPr>
        <p:spPr/>
        <p:txBody>
          <a:bodyPr/>
          <a:lstStyle/>
          <a:p>
            <a:r>
              <a:rPr lang="en-US" dirty="0" smtClean="0">
                <a:solidFill>
                  <a:schemeClr val="bg1">
                    <a:lumMod val="65000"/>
                  </a:schemeClr>
                </a:solidFill>
                <a:latin typeface="Swis721 BT" panose="020B0504020202020204" pitchFamily="34" charset="0"/>
              </a:rPr>
              <a:t>Framework/platforms</a:t>
            </a:r>
          </a:p>
          <a:p>
            <a:r>
              <a:rPr lang="en-US" dirty="0" smtClean="0">
                <a:solidFill>
                  <a:schemeClr val="bg1">
                    <a:lumMod val="65000"/>
                  </a:schemeClr>
                </a:solidFill>
                <a:latin typeface="Swis721 BT" panose="020B0504020202020204" pitchFamily="34" charset="0"/>
              </a:rPr>
              <a:t>Support in cloud providers</a:t>
            </a:r>
          </a:p>
          <a:p>
            <a:r>
              <a:rPr lang="en-US" dirty="0" smtClean="0">
                <a:solidFill>
                  <a:schemeClr val="bg1">
                    <a:lumMod val="65000"/>
                  </a:schemeClr>
                </a:solidFill>
                <a:latin typeface="Swis721 BT" panose="020B0504020202020204" pitchFamily="34" charset="0"/>
              </a:rPr>
              <a:t>Application demands</a:t>
            </a:r>
          </a:p>
          <a:p>
            <a:r>
              <a:rPr lang="en-US" dirty="0" smtClean="0">
                <a:latin typeface="Swis721 BT" panose="020B0504020202020204" pitchFamily="34" charset="0"/>
              </a:rPr>
              <a:t>Interesting directions</a:t>
            </a:r>
            <a:endParaRPr lang="en-US" dirty="0">
              <a:latin typeface="Swis721 BT" panose="020B0504020202020204" pitchFamily="34" charset="0"/>
            </a:endParaRPr>
          </a:p>
        </p:txBody>
      </p:sp>
      <p:sp>
        <p:nvSpPr>
          <p:cNvPr id="4" name="Slide Number Placeholder 3"/>
          <p:cNvSpPr>
            <a:spLocks noGrp="1"/>
          </p:cNvSpPr>
          <p:nvPr>
            <p:ph type="sldNum" sz="quarter" idx="12"/>
          </p:nvPr>
        </p:nvSpPr>
        <p:spPr/>
        <p:txBody>
          <a:bodyPr/>
          <a:lstStyle/>
          <a:p>
            <a:fld id="{59E55FF1-434B-464F-96B0-74B2E2184D79}" type="slidenum">
              <a:rPr lang="en-US" smtClean="0"/>
              <a:t>19</a:t>
            </a:fld>
            <a:endParaRPr lang="en-US"/>
          </a:p>
        </p:txBody>
      </p:sp>
    </p:spTree>
    <p:extLst>
      <p:ext uri="{BB962C8B-B14F-4D97-AF65-F5344CB8AC3E}">
        <p14:creationId xmlns:p14="http://schemas.microsoft.com/office/powerpoint/2010/main" val="3049939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Swis721 BlkCn BT" panose="020B0806030502040204" pitchFamily="34" charset="0"/>
              </a:rPr>
              <a:t>Roadmap</a:t>
            </a:r>
            <a:endParaRPr lang="en-US" sz="4000" dirty="0">
              <a:latin typeface="Swis721 BlkCn BT" panose="020B0806030502040204" pitchFamily="34" charset="0"/>
            </a:endParaRPr>
          </a:p>
        </p:txBody>
      </p:sp>
      <p:sp>
        <p:nvSpPr>
          <p:cNvPr id="3" name="Content Placeholder 2"/>
          <p:cNvSpPr>
            <a:spLocks noGrp="1"/>
          </p:cNvSpPr>
          <p:nvPr>
            <p:ph idx="1"/>
          </p:nvPr>
        </p:nvSpPr>
        <p:spPr/>
        <p:txBody>
          <a:bodyPr/>
          <a:lstStyle/>
          <a:p>
            <a:r>
              <a:rPr lang="en-US" dirty="0" smtClean="0">
                <a:latin typeface="Swis721 BT" panose="020B0504020202020204" pitchFamily="34" charset="0"/>
              </a:rPr>
              <a:t>Framework/platforms</a:t>
            </a:r>
          </a:p>
          <a:p>
            <a:r>
              <a:rPr lang="en-US" dirty="0" smtClean="0">
                <a:solidFill>
                  <a:schemeClr val="bg1">
                    <a:lumMod val="65000"/>
                  </a:schemeClr>
                </a:solidFill>
                <a:latin typeface="Swis721 BT" panose="020B0504020202020204" pitchFamily="34" charset="0"/>
              </a:rPr>
              <a:t>Support in cloud providers</a:t>
            </a:r>
          </a:p>
          <a:p>
            <a:r>
              <a:rPr lang="en-US" dirty="0" smtClean="0">
                <a:solidFill>
                  <a:schemeClr val="bg1">
                    <a:lumMod val="65000"/>
                  </a:schemeClr>
                </a:solidFill>
                <a:latin typeface="Swis721 BT" panose="020B0504020202020204" pitchFamily="34" charset="0"/>
              </a:rPr>
              <a:t>Application demands</a:t>
            </a:r>
          </a:p>
          <a:p>
            <a:r>
              <a:rPr lang="en-US" dirty="0" smtClean="0">
                <a:solidFill>
                  <a:schemeClr val="bg1">
                    <a:lumMod val="65000"/>
                  </a:schemeClr>
                </a:solidFill>
                <a:latin typeface="Swis721 BT" panose="020B0504020202020204" pitchFamily="34" charset="0"/>
              </a:rPr>
              <a:t>Interesting directions</a:t>
            </a:r>
            <a:endParaRPr lang="en-US" dirty="0">
              <a:solidFill>
                <a:schemeClr val="bg1">
                  <a:lumMod val="65000"/>
                </a:schemeClr>
              </a:solidFill>
              <a:latin typeface="Swis721 BT" panose="020B0504020202020204" pitchFamily="34" charset="0"/>
            </a:endParaRPr>
          </a:p>
        </p:txBody>
      </p:sp>
      <p:sp>
        <p:nvSpPr>
          <p:cNvPr id="4" name="Slide Number Placeholder 3"/>
          <p:cNvSpPr>
            <a:spLocks noGrp="1"/>
          </p:cNvSpPr>
          <p:nvPr>
            <p:ph type="sldNum" sz="quarter" idx="12"/>
          </p:nvPr>
        </p:nvSpPr>
        <p:spPr/>
        <p:txBody>
          <a:bodyPr/>
          <a:lstStyle/>
          <a:p>
            <a:fld id="{59E55FF1-434B-464F-96B0-74B2E2184D79}" type="slidenum">
              <a:rPr lang="en-US" smtClean="0"/>
              <a:t>2</a:t>
            </a:fld>
            <a:endParaRPr lang="en-US"/>
          </a:p>
        </p:txBody>
      </p:sp>
    </p:spTree>
    <p:extLst>
      <p:ext uri="{BB962C8B-B14F-4D97-AF65-F5344CB8AC3E}">
        <p14:creationId xmlns:p14="http://schemas.microsoft.com/office/powerpoint/2010/main" val="7442066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Swis721 BlkCn BT" panose="020B0806030502040204" pitchFamily="34" charset="0"/>
              </a:rPr>
              <a:t>Tracking NFV Visit</a:t>
            </a:r>
            <a:endParaRPr lang="en-US" sz="4000" dirty="0">
              <a:latin typeface="Swis721 BlkCn BT" panose="020B0806030502040204" pitchFamily="34" charset="0"/>
            </a:endParaRPr>
          </a:p>
        </p:txBody>
      </p:sp>
      <p:sp>
        <p:nvSpPr>
          <p:cNvPr id="3" name="Content Placeholder 2"/>
          <p:cNvSpPr>
            <a:spLocks noGrp="1"/>
          </p:cNvSpPr>
          <p:nvPr>
            <p:ph idx="1"/>
          </p:nvPr>
        </p:nvSpPr>
        <p:spPr/>
        <p:txBody>
          <a:bodyPr>
            <a:normAutofit/>
          </a:bodyPr>
          <a:lstStyle/>
          <a:p>
            <a:r>
              <a:rPr lang="en-US" sz="2000" dirty="0" smtClean="0">
                <a:latin typeface="Swis721 BT" panose="020B0504020202020204" pitchFamily="34" charset="0"/>
              </a:rPr>
              <a:t>Consider the scenario that application provider (AP) rent VNF to dynamically process their traffic (not only within cloud but also could be in Internet), e.g.,</a:t>
            </a:r>
          </a:p>
          <a:p>
            <a:pPr lvl="1"/>
            <a:r>
              <a:rPr lang="en-US" sz="1600" dirty="0" smtClean="0">
                <a:latin typeface="Swis721 BT" panose="020B0504020202020204" pitchFamily="34" charset="0"/>
              </a:rPr>
              <a:t>Dynamic video trans-coding</a:t>
            </a:r>
          </a:p>
          <a:p>
            <a:pPr lvl="1"/>
            <a:r>
              <a:rPr lang="en-US" sz="1600" dirty="0" smtClean="0">
                <a:latin typeface="Swis721 BT" panose="020B0504020202020204" pitchFamily="34" charset="0"/>
              </a:rPr>
              <a:t>On-demand </a:t>
            </a:r>
            <a:r>
              <a:rPr lang="en-US" sz="1600" dirty="0" err="1" smtClean="0">
                <a:latin typeface="Swis721 BT" panose="020B0504020202020204" pitchFamily="34" charset="0"/>
              </a:rPr>
              <a:t>DDoS</a:t>
            </a:r>
            <a:r>
              <a:rPr lang="en-US" sz="1600" dirty="0" smtClean="0">
                <a:latin typeface="Swis721 BT" panose="020B0504020202020204" pitchFamily="34" charset="0"/>
              </a:rPr>
              <a:t> mitigation</a:t>
            </a:r>
          </a:p>
          <a:p>
            <a:pPr lvl="1"/>
            <a:r>
              <a:rPr lang="en-US" sz="1600" dirty="0" smtClean="0">
                <a:latin typeface="Swis721 BT" panose="020B0504020202020204" pitchFamily="34" charset="0"/>
              </a:rPr>
              <a:t>On-demand cache service in access network</a:t>
            </a:r>
          </a:p>
          <a:p>
            <a:r>
              <a:rPr lang="en-US" sz="2000" dirty="0" smtClean="0">
                <a:latin typeface="Swis721 BT" panose="020B0504020202020204" pitchFamily="34" charset="0"/>
              </a:rPr>
              <a:t>Dynamic service chaining is conducted with SDN capacity by network service provider (NSP), which redirects AP traffic through cloud-hosted Network Function Providers (NFPs)</a:t>
            </a:r>
          </a:p>
          <a:p>
            <a:r>
              <a:rPr lang="en-US" sz="2000" dirty="0" smtClean="0">
                <a:latin typeface="Swis721 BT" panose="020B0504020202020204" pitchFamily="34" charset="0"/>
              </a:rPr>
              <a:t>VNF process is typically transparent to APs thus they want to verify the traversals for monitoring and billing purpose (e.g., VNF process indeed done, in correct order, in consistent state for same flow, etc.)</a:t>
            </a:r>
          </a:p>
          <a:p>
            <a:r>
              <a:rPr lang="en-US" sz="2000" dirty="0" smtClean="0">
                <a:latin typeface="Swis721 BT" panose="020B0504020202020204" pitchFamily="34" charset="0"/>
              </a:rPr>
              <a:t>Formal reasoning on network rules is impractical because of the complexity and privacy concerns of NSP network</a:t>
            </a:r>
            <a:endParaRPr lang="en-US" sz="2000" dirty="0">
              <a:latin typeface="Swis721 BT" panose="020B0504020202020204" pitchFamily="34" charset="0"/>
            </a:endParaRPr>
          </a:p>
        </p:txBody>
      </p:sp>
      <p:sp>
        <p:nvSpPr>
          <p:cNvPr id="4" name="Slide Number Placeholder 3"/>
          <p:cNvSpPr>
            <a:spLocks noGrp="1"/>
          </p:cNvSpPr>
          <p:nvPr>
            <p:ph type="sldNum" sz="quarter" idx="12"/>
          </p:nvPr>
        </p:nvSpPr>
        <p:spPr/>
        <p:txBody>
          <a:bodyPr/>
          <a:lstStyle/>
          <a:p>
            <a:fld id="{59E55FF1-434B-464F-96B0-74B2E2184D79}" type="slidenum">
              <a:rPr lang="en-US" smtClean="0"/>
              <a:t>20</a:t>
            </a:fld>
            <a:endParaRPr lang="en-US"/>
          </a:p>
        </p:txBody>
      </p:sp>
    </p:spTree>
    <p:extLst>
      <p:ext uri="{BB962C8B-B14F-4D97-AF65-F5344CB8AC3E}">
        <p14:creationId xmlns:p14="http://schemas.microsoft.com/office/powerpoint/2010/main" val="687643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Swis721 BlkCn BT" panose="020B0806030502040204" pitchFamily="34" charset="0"/>
              </a:rPr>
              <a:t>Tracking NFV Visit</a:t>
            </a:r>
          </a:p>
        </p:txBody>
      </p:sp>
      <p:sp>
        <p:nvSpPr>
          <p:cNvPr id="3" name="Content Placeholder 2"/>
          <p:cNvSpPr>
            <a:spLocks noGrp="1"/>
          </p:cNvSpPr>
          <p:nvPr>
            <p:ph idx="1"/>
          </p:nvPr>
        </p:nvSpPr>
        <p:spPr/>
        <p:txBody>
          <a:bodyPr>
            <a:normAutofit fontScale="92500" lnSpcReduction="20000"/>
          </a:bodyPr>
          <a:lstStyle/>
          <a:p>
            <a:r>
              <a:rPr lang="en-US" dirty="0" smtClean="0">
                <a:latin typeface="Swis721 BT" panose="020B0504020202020204" pitchFamily="34" charset="0"/>
              </a:rPr>
              <a:t>Problem</a:t>
            </a:r>
          </a:p>
          <a:p>
            <a:pPr lvl="1"/>
            <a:r>
              <a:rPr lang="en-US" dirty="0" smtClean="0">
                <a:latin typeface="Swis721 BT" panose="020B0504020202020204" pitchFamily="34" charset="0"/>
              </a:rPr>
              <a:t>APs control flow endpoints (e.g., HTTP </a:t>
            </a:r>
            <a:r>
              <a:rPr lang="en-US" dirty="0" err="1" smtClean="0">
                <a:latin typeface="Swis721 BT" panose="020B0504020202020204" pitchFamily="34" charset="0"/>
              </a:rPr>
              <a:t>dst</a:t>
            </a:r>
            <a:r>
              <a:rPr lang="en-US" dirty="0" smtClean="0">
                <a:latin typeface="Swis721 BT" panose="020B0504020202020204" pitchFamily="34" charset="0"/>
              </a:rPr>
              <a:t> via JavaScript or browser plugin)</a:t>
            </a:r>
          </a:p>
          <a:p>
            <a:pPr lvl="2"/>
            <a:r>
              <a:rPr lang="en-US" dirty="0" smtClean="0">
                <a:latin typeface="Swis721 BT" panose="020B0504020202020204" pitchFamily="34" charset="0"/>
              </a:rPr>
              <a:t>So verification can be done at flow endpoints</a:t>
            </a:r>
          </a:p>
          <a:p>
            <a:pPr lvl="1"/>
            <a:r>
              <a:rPr lang="en-US" dirty="0" smtClean="0">
                <a:latin typeface="Swis721 BT" panose="020B0504020202020204" pitchFamily="34" charset="0"/>
              </a:rPr>
              <a:t>VNFs are cooperative </a:t>
            </a:r>
          </a:p>
          <a:p>
            <a:pPr lvl="2"/>
            <a:r>
              <a:rPr lang="en-US" dirty="0" smtClean="0">
                <a:latin typeface="Swis721 BT" panose="020B0504020202020204" pitchFamily="34" charset="0"/>
              </a:rPr>
              <a:t>AP authenticates with VNFs for billing purpose</a:t>
            </a:r>
          </a:p>
          <a:p>
            <a:pPr lvl="2"/>
            <a:r>
              <a:rPr lang="en-US" dirty="0" smtClean="0">
                <a:latin typeface="Swis721 BT" panose="020B0504020202020204" pitchFamily="34" charset="0"/>
              </a:rPr>
              <a:t>VNF tags traffic according to certain protocol only if it processes it</a:t>
            </a:r>
          </a:p>
          <a:p>
            <a:pPr lvl="1"/>
            <a:r>
              <a:rPr lang="en-US" dirty="0" smtClean="0">
                <a:latin typeface="Swis721 BT" panose="020B0504020202020204" pitchFamily="34" charset="0"/>
              </a:rPr>
              <a:t>NSPs can be error-prone or tardy</a:t>
            </a:r>
          </a:p>
          <a:p>
            <a:pPr lvl="2"/>
            <a:r>
              <a:rPr lang="en-US" dirty="0" smtClean="0">
                <a:latin typeface="Swis721 BT" panose="020B0504020202020204" pitchFamily="34" charset="0"/>
              </a:rPr>
              <a:t>NSP may fail to redirect traffic, redirect wrong traffic or redirect traffic to incorrect VNF sequences</a:t>
            </a:r>
          </a:p>
          <a:p>
            <a:pPr lvl="2"/>
            <a:r>
              <a:rPr lang="en-US" dirty="0" smtClean="0">
                <a:latin typeface="Swis721 BT" panose="020B0504020202020204" pitchFamily="34" charset="0"/>
              </a:rPr>
              <a:t>NSP may take a while to implement traffic redirection</a:t>
            </a:r>
            <a:endParaRPr lang="en-US" dirty="0">
              <a:latin typeface="Swis721 BT" panose="020B0504020202020204" pitchFamily="34" charset="0"/>
            </a:endParaRPr>
          </a:p>
        </p:txBody>
      </p:sp>
      <p:sp>
        <p:nvSpPr>
          <p:cNvPr id="4" name="Slide Number Placeholder 3"/>
          <p:cNvSpPr>
            <a:spLocks noGrp="1"/>
          </p:cNvSpPr>
          <p:nvPr>
            <p:ph type="sldNum" sz="quarter" idx="12"/>
          </p:nvPr>
        </p:nvSpPr>
        <p:spPr/>
        <p:txBody>
          <a:bodyPr/>
          <a:lstStyle/>
          <a:p>
            <a:fld id="{59E55FF1-434B-464F-96B0-74B2E2184D79}" type="slidenum">
              <a:rPr lang="en-US" smtClean="0"/>
              <a:t>21</a:t>
            </a:fld>
            <a:endParaRPr lang="en-US"/>
          </a:p>
        </p:txBody>
      </p:sp>
    </p:spTree>
    <p:extLst>
      <p:ext uri="{BB962C8B-B14F-4D97-AF65-F5344CB8AC3E}">
        <p14:creationId xmlns:p14="http://schemas.microsoft.com/office/powerpoint/2010/main" val="687643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4000" dirty="0">
              <a:latin typeface="Swis721 BlkCn BT" panose="020B0806030502040204" pitchFamily="34" charset="0"/>
            </a:endParaRPr>
          </a:p>
        </p:txBody>
      </p:sp>
      <p:sp>
        <p:nvSpPr>
          <p:cNvPr id="3" name="Content Placeholder 2"/>
          <p:cNvSpPr>
            <a:spLocks noGrp="1"/>
          </p:cNvSpPr>
          <p:nvPr>
            <p:ph idx="1"/>
          </p:nvPr>
        </p:nvSpPr>
        <p:spPr/>
        <p:txBody>
          <a:bodyPr/>
          <a:lstStyle/>
          <a:p>
            <a:endParaRPr lang="en-US" dirty="0">
              <a:latin typeface="Swis721 BT" panose="020B0504020202020204" pitchFamily="34" charset="0"/>
            </a:endParaRPr>
          </a:p>
        </p:txBody>
      </p:sp>
      <p:sp>
        <p:nvSpPr>
          <p:cNvPr id="4" name="Slide Number Placeholder 3"/>
          <p:cNvSpPr>
            <a:spLocks noGrp="1"/>
          </p:cNvSpPr>
          <p:nvPr>
            <p:ph type="sldNum" sz="quarter" idx="12"/>
          </p:nvPr>
        </p:nvSpPr>
        <p:spPr/>
        <p:txBody>
          <a:bodyPr/>
          <a:lstStyle/>
          <a:p>
            <a:fld id="{59E55FF1-434B-464F-96B0-74B2E2184D79}" type="slidenum">
              <a:rPr lang="en-US" smtClean="0"/>
              <a:t>22</a:t>
            </a:fld>
            <a:endParaRPr lang="en-US"/>
          </a:p>
        </p:txBody>
      </p:sp>
    </p:spTree>
    <p:extLst>
      <p:ext uri="{BB962C8B-B14F-4D97-AF65-F5344CB8AC3E}">
        <p14:creationId xmlns:p14="http://schemas.microsoft.com/office/powerpoint/2010/main" val="3625942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Swis721 BlkCn BT" panose="020B0806030502040204" pitchFamily="34" charset="0"/>
              </a:rPr>
              <a:t>Frameworks/platforms</a:t>
            </a:r>
            <a:endParaRPr lang="en-US" sz="4000" dirty="0">
              <a:latin typeface="Swis721 BlkCn BT" panose="020B0806030502040204" pitchFamily="34" charset="0"/>
            </a:endParaRPr>
          </a:p>
        </p:txBody>
      </p:sp>
      <p:sp>
        <p:nvSpPr>
          <p:cNvPr id="3" name="Content Placeholder 2"/>
          <p:cNvSpPr>
            <a:spLocks noGrp="1"/>
          </p:cNvSpPr>
          <p:nvPr>
            <p:ph idx="1"/>
          </p:nvPr>
        </p:nvSpPr>
        <p:spPr>
          <a:xfrm>
            <a:off x="152400" y="1219200"/>
            <a:ext cx="8686800" cy="5257800"/>
          </a:xfrm>
        </p:spPr>
        <p:txBody>
          <a:bodyPr>
            <a:normAutofit fontScale="92500" lnSpcReduction="20000"/>
          </a:bodyPr>
          <a:lstStyle/>
          <a:p>
            <a:r>
              <a:rPr lang="en-US" dirty="0" smtClean="0">
                <a:latin typeface="Swis721 BT" panose="020B0504020202020204" pitchFamily="34" charset="0"/>
              </a:rPr>
              <a:t>OpenStack Neutron</a:t>
            </a:r>
          </a:p>
          <a:p>
            <a:pPr lvl="1"/>
            <a:r>
              <a:rPr lang="en-US" dirty="0" smtClean="0">
                <a:latin typeface="Swis721 BT" panose="020B0504020202020204" pitchFamily="34" charset="0"/>
              </a:rPr>
              <a:t>Flat logical L2 via SDN, NSX or other L2 NVPs*</a:t>
            </a:r>
          </a:p>
          <a:p>
            <a:pPr lvl="1"/>
            <a:r>
              <a:rPr lang="en-US" dirty="0" smtClean="0">
                <a:latin typeface="Swis721 BT" panose="020B0504020202020204" pitchFamily="34" charset="0"/>
              </a:rPr>
              <a:t>Logical L3 router via </a:t>
            </a:r>
            <a:r>
              <a:rPr lang="en-US" dirty="0" err="1" smtClean="0">
                <a:latin typeface="Swis721 BT" panose="020B0504020202020204" pitchFamily="34" charset="0"/>
              </a:rPr>
              <a:t>iptables</a:t>
            </a:r>
            <a:endParaRPr lang="en-US" dirty="0" smtClean="0">
              <a:latin typeface="Swis721 BT" panose="020B0504020202020204" pitchFamily="34" charset="0"/>
            </a:endParaRPr>
          </a:p>
          <a:p>
            <a:pPr lvl="1"/>
            <a:r>
              <a:rPr lang="en-US" dirty="0" smtClean="0">
                <a:latin typeface="Swis721 BT" panose="020B0504020202020204" pitchFamily="34" charset="0"/>
              </a:rPr>
              <a:t>Ad-hoc models for NFV orchestration via plug-ins</a:t>
            </a:r>
          </a:p>
          <a:p>
            <a:pPr lvl="1"/>
            <a:r>
              <a:rPr lang="en-US" dirty="0" smtClean="0">
                <a:latin typeface="Swis721 BT" panose="020B0504020202020204" pitchFamily="34" charset="0"/>
              </a:rPr>
              <a:t>Extensibility via plug-ins</a:t>
            </a:r>
          </a:p>
          <a:p>
            <a:pPr lvl="1"/>
            <a:r>
              <a:rPr lang="en-US" dirty="0" smtClean="0">
                <a:latin typeface="Swis721 BT" panose="020B0504020202020204" pitchFamily="34" charset="0"/>
              </a:rPr>
              <a:t>No SDN capacity directly exposed to tenants</a:t>
            </a:r>
          </a:p>
          <a:p>
            <a:pPr lvl="1"/>
            <a:r>
              <a:rPr lang="en-US" dirty="0" smtClean="0">
                <a:latin typeface="Swis721 BT" panose="020B0504020202020204" pitchFamily="34" charset="0"/>
              </a:rPr>
              <a:t>Mainstream vendor support and </a:t>
            </a:r>
            <a:r>
              <a:rPr lang="en-US" dirty="0" smtClean="0">
                <a:latin typeface="Swis721 BT" panose="020B0504020202020204" pitchFamily="34" charset="0"/>
              </a:rPr>
              <a:t>deployment</a:t>
            </a:r>
          </a:p>
          <a:p>
            <a:pPr lvl="2"/>
            <a:r>
              <a:rPr lang="en-US" dirty="0" smtClean="0">
                <a:latin typeface="Swis721 BT" panose="020B0504020202020204" pitchFamily="34" charset="0"/>
              </a:rPr>
              <a:t>Called Virtual Private Cloud (VPC)</a:t>
            </a:r>
            <a:endParaRPr lang="en-US" dirty="0" smtClean="0">
              <a:latin typeface="Swis721 BT" panose="020B0504020202020204" pitchFamily="34" charset="0"/>
            </a:endParaRPr>
          </a:p>
          <a:p>
            <a:pPr lvl="2"/>
            <a:r>
              <a:rPr lang="en-US" dirty="0" smtClean="0">
                <a:latin typeface="Swis721 BT" panose="020B0504020202020204" pitchFamily="34" charset="0"/>
              </a:rPr>
              <a:t>Amazon and Rackspace</a:t>
            </a:r>
          </a:p>
          <a:p>
            <a:pPr lvl="2"/>
            <a:r>
              <a:rPr lang="en-US" dirty="0" smtClean="0">
                <a:latin typeface="Swis721 BT" panose="020B0504020202020204" pitchFamily="34" charset="0"/>
              </a:rPr>
              <a:t>Ali Cloud</a:t>
            </a:r>
            <a:endParaRPr lang="en-US" dirty="0" smtClean="0">
              <a:latin typeface="Swis721 BT" panose="020B0504020202020204" pitchFamily="34" charset="0"/>
            </a:endParaRPr>
          </a:p>
          <a:p>
            <a:r>
              <a:rPr lang="en-US" dirty="0" err="1" smtClean="0">
                <a:latin typeface="Swis721 BT" panose="020B0504020202020204" pitchFamily="34" charset="0"/>
              </a:rPr>
              <a:t>CloudStack</a:t>
            </a:r>
            <a:endParaRPr lang="en-US" dirty="0" smtClean="0">
              <a:latin typeface="Swis721 BT" panose="020B0504020202020204" pitchFamily="34" charset="0"/>
            </a:endParaRPr>
          </a:p>
          <a:p>
            <a:pPr lvl="1"/>
            <a:r>
              <a:rPr lang="en-US" dirty="0" smtClean="0">
                <a:latin typeface="Swis721 BT" panose="020B0504020202020204" pitchFamily="34" charset="0"/>
              </a:rPr>
              <a:t>Similar model but different implementation</a:t>
            </a:r>
          </a:p>
          <a:p>
            <a:pPr lvl="1"/>
            <a:r>
              <a:rPr lang="en-US" dirty="0" smtClean="0">
                <a:latin typeface="Swis721 BT" panose="020B0504020202020204" pitchFamily="34" charset="0"/>
              </a:rPr>
              <a:t>Less mature than </a:t>
            </a:r>
            <a:r>
              <a:rPr lang="en-US" dirty="0" smtClean="0">
                <a:latin typeface="Swis721 BT" panose="020B0504020202020204" pitchFamily="34" charset="0"/>
              </a:rPr>
              <a:t>OpenStack</a:t>
            </a:r>
          </a:p>
          <a:p>
            <a:endParaRPr lang="en-US" dirty="0" smtClean="0">
              <a:latin typeface="Swis721 BT" panose="020B0504020202020204" pitchFamily="34" charset="0"/>
            </a:endParaRPr>
          </a:p>
          <a:p>
            <a:endParaRPr lang="en-US" dirty="0" smtClean="0">
              <a:latin typeface="Swis721 BT" panose="020B0504020202020204" pitchFamily="34" charset="0"/>
            </a:endParaRPr>
          </a:p>
        </p:txBody>
      </p:sp>
      <p:sp>
        <p:nvSpPr>
          <p:cNvPr id="4" name="Slide Number Placeholder 3"/>
          <p:cNvSpPr>
            <a:spLocks noGrp="1"/>
          </p:cNvSpPr>
          <p:nvPr>
            <p:ph type="sldNum" sz="quarter" idx="12"/>
          </p:nvPr>
        </p:nvSpPr>
        <p:spPr/>
        <p:txBody>
          <a:bodyPr/>
          <a:lstStyle/>
          <a:p>
            <a:fld id="{59E55FF1-434B-464F-96B0-74B2E2184D79}" type="slidenum">
              <a:rPr lang="en-US" smtClean="0"/>
              <a:t>3</a:t>
            </a:fld>
            <a:endParaRPr lang="en-US"/>
          </a:p>
        </p:txBody>
      </p:sp>
      <p:sp>
        <p:nvSpPr>
          <p:cNvPr id="6" name="Content Placeholder 2"/>
          <p:cNvSpPr txBox="1">
            <a:spLocks/>
          </p:cNvSpPr>
          <p:nvPr/>
        </p:nvSpPr>
        <p:spPr>
          <a:xfrm>
            <a:off x="457200" y="6172200"/>
            <a:ext cx="8077200" cy="45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smtClean="0">
                <a:latin typeface="Swis721 BT" panose="020B0504020202020204" pitchFamily="34" charset="0"/>
              </a:rPr>
              <a:t>NVP: Network virtualization platform</a:t>
            </a:r>
          </a:p>
        </p:txBody>
      </p:sp>
    </p:spTree>
    <p:extLst>
      <p:ext uri="{BB962C8B-B14F-4D97-AF65-F5344CB8AC3E}">
        <p14:creationId xmlns:p14="http://schemas.microsoft.com/office/powerpoint/2010/main" val="65406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Swis721 BlkCn BT" panose="020B0806030502040204" pitchFamily="34" charset="0"/>
              </a:rPr>
              <a:t>OpenStack Neutron Architecture</a:t>
            </a:r>
            <a:endParaRPr lang="en-US" sz="4000" dirty="0">
              <a:latin typeface="Swis721 BlkCn BT" panose="020B0806030502040204" pitchFamily="34" charset="0"/>
            </a:endParaRPr>
          </a:p>
        </p:txBody>
      </p:sp>
      <p:sp>
        <p:nvSpPr>
          <p:cNvPr id="4" name="Slide Number Placeholder 3"/>
          <p:cNvSpPr>
            <a:spLocks noGrp="1"/>
          </p:cNvSpPr>
          <p:nvPr>
            <p:ph type="sldNum" sz="quarter" idx="12"/>
          </p:nvPr>
        </p:nvSpPr>
        <p:spPr/>
        <p:txBody>
          <a:bodyPr/>
          <a:lstStyle/>
          <a:p>
            <a:fld id="{59E55FF1-434B-464F-96B0-74B2E2184D79}" type="slidenum">
              <a:rPr lang="en-US" smtClean="0"/>
              <a:t>4</a:t>
            </a:fld>
            <a:endParaRPr lang="en-US"/>
          </a:p>
        </p:txBody>
      </p:sp>
      <p:pic>
        <p:nvPicPr>
          <p:cNvPr id="1028" name="Picture 4" descr="http://docs.openstack.org/security-guide/content/figures/9/static/1aa-network-domains-diagram.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1295400"/>
            <a:ext cx="5885093" cy="4042704"/>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p:cNvSpPr txBox="1">
            <a:spLocks/>
          </p:cNvSpPr>
          <p:nvPr/>
        </p:nvSpPr>
        <p:spPr>
          <a:xfrm>
            <a:off x="152400" y="4114800"/>
            <a:ext cx="5105400" cy="2514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smtClean="0">
                <a:latin typeface="Swis721 BT" panose="020B0504020202020204" pitchFamily="34" charset="0"/>
              </a:rPr>
              <a:t>Observations:</a:t>
            </a:r>
          </a:p>
          <a:p>
            <a:r>
              <a:rPr lang="en-US" sz="1800" dirty="0" smtClean="0">
                <a:latin typeface="Swis721 BT" panose="020B0504020202020204" pitchFamily="34" charset="0"/>
              </a:rPr>
              <a:t>SDN Service Node (process) refers to the SDN controller of underlying network</a:t>
            </a:r>
          </a:p>
          <a:p>
            <a:r>
              <a:rPr lang="en-US" sz="1800" dirty="0" smtClean="0">
                <a:latin typeface="Swis721 BT" panose="020B0504020202020204" pitchFamily="34" charset="0"/>
              </a:rPr>
              <a:t>Network Node (VM) as logical routers</a:t>
            </a:r>
          </a:p>
          <a:p>
            <a:r>
              <a:rPr lang="en-US" sz="1800" dirty="0" smtClean="0">
                <a:latin typeface="Swis721 BT" panose="020B0504020202020204" pitchFamily="34" charset="0"/>
              </a:rPr>
              <a:t>Does not expose SDN/service chaining capacity to tenant natively</a:t>
            </a:r>
          </a:p>
          <a:p>
            <a:r>
              <a:rPr lang="en-US" sz="1800" dirty="0" smtClean="0">
                <a:latin typeface="Swis721 BT" panose="020B0504020202020204" pitchFamily="34" charset="0"/>
              </a:rPr>
              <a:t>Might be able to support service chaining via vendor-provided plug-ins</a:t>
            </a:r>
          </a:p>
        </p:txBody>
      </p:sp>
    </p:spTree>
    <p:extLst>
      <p:ext uri="{BB962C8B-B14F-4D97-AF65-F5344CB8AC3E}">
        <p14:creationId xmlns:p14="http://schemas.microsoft.com/office/powerpoint/2010/main" val="3709542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Swis721 BlkCn BT" panose="020B0806030502040204" pitchFamily="34" charset="0"/>
              </a:rPr>
              <a:t>Neutron Logical Network</a:t>
            </a:r>
            <a:endParaRPr lang="en-US" sz="4000" dirty="0">
              <a:latin typeface="Swis721 BlkCn BT" panose="020B0806030502040204" pitchFamily="34" charset="0"/>
            </a:endParaRPr>
          </a:p>
        </p:txBody>
      </p:sp>
      <p:sp>
        <p:nvSpPr>
          <p:cNvPr id="3" name="Content Placeholder 2"/>
          <p:cNvSpPr>
            <a:spLocks noGrp="1"/>
          </p:cNvSpPr>
          <p:nvPr>
            <p:ph idx="1"/>
          </p:nvPr>
        </p:nvSpPr>
        <p:spPr>
          <a:xfrm>
            <a:off x="457200" y="1447800"/>
            <a:ext cx="8305800" cy="1219200"/>
          </a:xfrm>
        </p:spPr>
        <p:txBody>
          <a:bodyPr>
            <a:normAutofit/>
          </a:bodyPr>
          <a:lstStyle/>
          <a:p>
            <a:r>
              <a:rPr lang="en-US" sz="2000" dirty="0" smtClean="0">
                <a:latin typeface="Swis721 BT" panose="020B0504020202020204" pitchFamily="34" charset="0"/>
              </a:rPr>
              <a:t>Suitable for multi-tier applications</a:t>
            </a:r>
          </a:p>
          <a:p>
            <a:r>
              <a:rPr lang="en-US" sz="2000" dirty="0" smtClean="0">
                <a:latin typeface="Swis721 BT" panose="020B0504020202020204" pitchFamily="34" charset="0"/>
              </a:rPr>
              <a:t>No switch </a:t>
            </a:r>
            <a:r>
              <a:rPr lang="en-US" sz="2000" dirty="0" err="1" smtClean="0">
                <a:latin typeface="Swis721 BT" panose="020B0504020202020204" pitchFamily="34" charset="0"/>
              </a:rPr>
              <a:t>config</a:t>
            </a:r>
            <a:r>
              <a:rPr lang="en-US" sz="2000" dirty="0" smtClean="0">
                <a:latin typeface="Swis721 BT" panose="020B0504020202020204" pitchFamily="34" charset="0"/>
              </a:rPr>
              <a:t> exposed to tenants</a:t>
            </a:r>
          </a:p>
          <a:p>
            <a:r>
              <a:rPr lang="en-US" sz="2000" dirty="0" smtClean="0">
                <a:latin typeface="Swis721 BT" panose="020B0504020202020204" pitchFamily="34" charset="0"/>
              </a:rPr>
              <a:t>Static LB at border, distributed universal ACL</a:t>
            </a:r>
            <a:endParaRPr lang="en-US" sz="2000" dirty="0">
              <a:latin typeface="Swis721 BT" panose="020B0504020202020204" pitchFamily="34" charset="0"/>
            </a:endParaRPr>
          </a:p>
        </p:txBody>
      </p:sp>
      <p:sp>
        <p:nvSpPr>
          <p:cNvPr id="4" name="Slide Number Placeholder 3"/>
          <p:cNvSpPr>
            <a:spLocks noGrp="1"/>
          </p:cNvSpPr>
          <p:nvPr>
            <p:ph type="sldNum" sz="quarter" idx="12"/>
          </p:nvPr>
        </p:nvSpPr>
        <p:spPr/>
        <p:txBody>
          <a:bodyPr/>
          <a:lstStyle/>
          <a:p>
            <a:fld id="{59E55FF1-434B-464F-96B0-74B2E2184D79}" type="slidenum">
              <a:rPr lang="en-US" smtClean="0"/>
              <a:t>5</a:t>
            </a:fld>
            <a:endParaRPr lang="en-US"/>
          </a:p>
        </p:txBody>
      </p:sp>
      <p:pic>
        <p:nvPicPr>
          <p:cNvPr id="2054" name="Picture 6" descr="image descrip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819400"/>
            <a:ext cx="6245225" cy="3461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6677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Swis721 BlkCn BT" panose="020B0806030502040204" pitchFamily="34" charset="0"/>
              </a:rPr>
              <a:t>Framework/platform</a:t>
            </a:r>
            <a:endParaRPr lang="en-US" sz="4000" dirty="0">
              <a:latin typeface="Swis721 BlkCn BT" panose="020B0806030502040204" pitchFamily="34"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Swis721 BT" panose="020B0504020202020204" pitchFamily="34" charset="0"/>
              </a:rPr>
              <a:t>VMWare NSX</a:t>
            </a:r>
          </a:p>
          <a:p>
            <a:pPr lvl="1"/>
            <a:r>
              <a:rPr lang="en-US" dirty="0" smtClean="0">
                <a:latin typeface="Swis721 BT" panose="020B0504020202020204" pitchFamily="34" charset="0"/>
              </a:rPr>
              <a:t>Arbitrary L2/L3 topology via overlay</a:t>
            </a:r>
          </a:p>
          <a:p>
            <a:pPr lvl="1"/>
            <a:r>
              <a:rPr lang="en-US" dirty="0" smtClean="0">
                <a:latin typeface="Swis721 BT" panose="020B0504020202020204" pitchFamily="34" charset="0"/>
              </a:rPr>
              <a:t>NFV orchestration capacity exposed with “service composer” (only for security purpose)</a:t>
            </a:r>
          </a:p>
          <a:p>
            <a:pPr lvl="1"/>
            <a:r>
              <a:rPr lang="en-US" dirty="0" smtClean="0">
                <a:latin typeface="Swis721 BT" panose="020B0504020202020204" pitchFamily="34" charset="0"/>
              </a:rPr>
              <a:t>No SDN capacity directly exposed to tenants</a:t>
            </a:r>
          </a:p>
          <a:p>
            <a:pPr lvl="1"/>
            <a:r>
              <a:rPr lang="en-US" dirty="0" smtClean="0">
                <a:latin typeface="Swis721 BT" panose="020B0504020202020204" pitchFamily="34" charset="0"/>
              </a:rPr>
              <a:t>Increasingly wider deployment</a:t>
            </a:r>
          </a:p>
          <a:p>
            <a:r>
              <a:rPr lang="en-US" dirty="0" err="1" smtClean="0">
                <a:latin typeface="Swis721 BT" panose="020B0504020202020204" pitchFamily="34" charset="0"/>
              </a:rPr>
              <a:t>Nuage</a:t>
            </a:r>
            <a:endParaRPr lang="en-US" dirty="0" smtClean="0">
              <a:latin typeface="Swis721 BT" panose="020B0504020202020204" pitchFamily="34" charset="0"/>
            </a:endParaRPr>
          </a:p>
          <a:p>
            <a:pPr lvl="1"/>
            <a:r>
              <a:rPr lang="en-US" dirty="0" smtClean="0">
                <a:latin typeface="Swis721 BT" panose="020B0504020202020204" pitchFamily="34" charset="0"/>
              </a:rPr>
              <a:t>Mostly similar to NSX</a:t>
            </a:r>
          </a:p>
          <a:p>
            <a:pPr lvl="1"/>
            <a:r>
              <a:rPr lang="en-US" dirty="0" smtClean="0">
                <a:latin typeface="Swis721 BT" panose="020B0504020202020204" pitchFamily="34" charset="0"/>
              </a:rPr>
              <a:t>Features capacity to extend into MPLS </a:t>
            </a:r>
            <a:r>
              <a:rPr lang="en-US" dirty="0" smtClean="0">
                <a:latin typeface="Swis721 BT" panose="020B0504020202020204" pitchFamily="34" charset="0"/>
              </a:rPr>
              <a:t>WAN</a:t>
            </a:r>
          </a:p>
          <a:p>
            <a:r>
              <a:rPr lang="en-US" dirty="0" smtClean="0">
                <a:latin typeface="Swis721 BT" panose="020B0504020202020204" pitchFamily="34" charset="0"/>
              </a:rPr>
              <a:t>Gateway based SDN WAN to save cost</a:t>
            </a:r>
          </a:p>
          <a:p>
            <a:pPr lvl="1"/>
            <a:endParaRPr lang="en-US" dirty="0">
              <a:latin typeface="Swis721 BT" panose="020B0504020202020204" pitchFamily="34" charset="0"/>
            </a:endParaRPr>
          </a:p>
        </p:txBody>
      </p:sp>
      <p:sp>
        <p:nvSpPr>
          <p:cNvPr id="4" name="Slide Number Placeholder 3"/>
          <p:cNvSpPr>
            <a:spLocks noGrp="1"/>
          </p:cNvSpPr>
          <p:nvPr>
            <p:ph type="sldNum" sz="quarter" idx="12"/>
          </p:nvPr>
        </p:nvSpPr>
        <p:spPr/>
        <p:txBody>
          <a:bodyPr/>
          <a:lstStyle/>
          <a:p>
            <a:fld id="{59E55FF1-434B-464F-96B0-74B2E2184D79}" type="slidenum">
              <a:rPr lang="en-US" smtClean="0"/>
              <a:t>6</a:t>
            </a:fld>
            <a:endParaRPr lang="en-US"/>
          </a:p>
        </p:txBody>
      </p:sp>
    </p:spTree>
    <p:extLst>
      <p:ext uri="{BB962C8B-B14F-4D97-AF65-F5344CB8AC3E}">
        <p14:creationId xmlns:p14="http://schemas.microsoft.com/office/powerpoint/2010/main" val="654063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Swis721 BlkCn BT" panose="020B0806030502040204" pitchFamily="34" charset="0"/>
              </a:rPr>
              <a:t>NSX Service Composer</a:t>
            </a:r>
            <a:endParaRPr lang="en-US" sz="4000" dirty="0">
              <a:latin typeface="Swis721 BlkCn BT" panose="020B0806030502040204" pitchFamily="34" charset="0"/>
            </a:endParaRPr>
          </a:p>
        </p:txBody>
      </p:sp>
      <p:sp>
        <p:nvSpPr>
          <p:cNvPr id="3" name="Content Placeholder 2"/>
          <p:cNvSpPr>
            <a:spLocks noGrp="1"/>
          </p:cNvSpPr>
          <p:nvPr>
            <p:ph idx="1"/>
          </p:nvPr>
        </p:nvSpPr>
        <p:spPr/>
        <p:txBody>
          <a:bodyPr/>
          <a:lstStyle/>
          <a:p>
            <a:r>
              <a:rPr lang="en-US" dirty="0" smtClean="0">
                <a:latin typeface="Swis721 BT" panose="020B0504020202020204" pitchFamily="34" charset="0"/>
              </a:rPr>
              <a:t>Security group</a:t>
            </a:r>
          </a:p>
          <a:p>
            <a:pPr lvl="1"/>
            <a:r>
              <a:rPr lang="en-US" dirty="0" smtClean="0">
                <a:latin typeface="Swis721 BT" panose="020B0504020202020204" pitchFamily="34" charset="0"/>
              </a:rPr>
              <a:t>VM group identified by app tier, network, </a:t>
            </a:r>
            <a:r>
              <a:rPr lang="en-US" dirty="0" err="1" smtClean="0">
                <a:latin typeface="Swis721 BT" panose="020B0504020202020204" pitchFamily="34" charset="0"/>
              </a:rPr>
              <a:t>etc</a:t>
            </a:r>
            <a:endParaRPr lang="en-US" dirty="0" smtClean="0">
              <a:latin typeface="Swis721 BT" panose="020B0504020202020204" pitchFamily="34" charset="0"/>
            </a:endParaRPr>
          </a:p>
          <a:p>
            <a:pPr lvl="1"/>
            <a:r>
              <a:rPr lang="en-US" dirty="0" smtClean="0">
                <a:latin typeface="Swis721 BT" panose="020B0504020202020204" pitchFamily="34" charset="0"/>
              </a:rPr>
              <a:t>Traffic group identified by packet header or security tag</a:t>
            </a:r>
          </a:p>
          <a:p>
            <a:r>
              <a:rPr lang="en-US" dirty="0" smtClean="0">
                <a:latin typeface="Swis721 BT" panose="020B0504020202020204" pitchFamily="34" charset="0"/>
              </a:rPr>
              <a:t>Security policy</a:t>
            </a:r>
          </a:p>
          <a:p>
            <a:pPr lvl="1"/>
            <a:r>
              <a:rPr lang="en-US" dirty="0" smtClean="0">
                <a:latin typeface="Swis721 BT" panose="020B0504020202020204" pitchFamily="34" charset="0"/>
              </a:rPr>
              <a:t>Traversal sequence of services (i.e., VNF)</a:t>
            </a:r>
          </a:p>
          <a:p>
            <a:pPr lvl="1"/>
            <a:r>
              <a:rPr lang="en-US" dirty="0" smtClean="0">
                <a:latin typeface="Swis721 BT" panose="020B0504020202020204" pitchFamily="34" charset="0"/>
              </a:rPr>
              <a:t>Dynamic policy achieved via security tags</a:t>
            </a:r>
          </a:p>
          <a:p>
            <a:r>
              <a:rPr lang="en-US" dirty="0" smtClean="0">
                <a:latin typeface="Swis721 BT" panose="020B0504020202020204" pitchFamily="34" charset="0"/>
              </a:rPr>
              <a:t>Mapping security group to security policy</a:t>
            </a:r>
            <a:endParaRPr lang="en-US" dirty="0">
              <a:latin typeface="Swis721 BT" panose="020B0504020202020204" pitchFamily="34" charset="0"/>
            </a:endParaRPr>
          </a:p>
        </p:txBody>
      </p:sp>
      <p:sp>
        <p:nvSpPr>
          <p:cNvPr id="4" name="Slide Number Placeholder 3"/>
          <p:cNvSpPr>
            <a:spLocks noGrp="1"/>
          </p:cNvSpPr>
          <p:nvPr>
            <p:ph type="sldNum" sz="quarter" idx="12"/>
          </p:nvPr>
        </p:nvSpPr>
        <p:spPr/>
        <p:txBody>
          <a:bodyPr/>
          <a:lstStyle/>
          <a:p>
            <a:fld id="{59E55FF1-434B-464F-96B0-74B2E2184D79}" type="slidenum">
              <a:rPr lang="en-US" smtClean="0"/>
              <a:t>7</a:t>
            </a:fld>
            <a:endParaRPr lang="en-US"/>
          </a:p>
        </p:txBody>
      </p:sp>
    </p:spTree>
    <p:extLst>
      <p:ext uri="{BB962C8B-B14F-4D97-AF65-F5344CB8AC3E}">
        <p14:creationId xmlns:p14="http://schemas.microsoft.com/office/powerpoint/2010/main" val="3685543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Swis721 BlkCn BT" panose="020B0806030502040204" pitchFamily="34" charset="0"/>
              </a:rPr>
              <a:t>Example Model</a:t>
            </a:r>
            <a:endParaRPr lang="en-US" sz="4000" dirty="0">
              <a:latin typeface="Swis721 BlkCn BT" panose="020B0806030502040204" pitchFamily="34" charset="0"/>
            </a:endParaRPr>
          </a:p>
        </p:txBody>
      </p:sp>
      <p:sp>
        <p:nvSpPr>
          <p:cNvPr id="4" name="Slide Number Placeholder 3"/>
          <p:cNvSpPr>
            <a:spLocks noGrp="1"/>
          </p:cNvSpPr>
          <p:nvPr>
            <p:ph type="sldNum" sz="quarter" idx="12"/>
          </p:nvPr>
        </p:nvSpPr>
        <p:spPr/>
        <p:txBody>
          <a:bodyPr/>
          <a:lstStyle/>
          <a:p>
            <a:fld id="{59E55FF1-434B-464F-96B0-74B2E2184D79}" type="slidenum">
              <a:rPr lang="en-US" smtClean="0"/>
              <a:t>8</a:t>
            </a:fld>
            <a:endParaRPr lang="en-US"/>
          </a:p>
        </p:txBody>
      </p:sp>
      <p:pic>
        <p:nvPicPr>
          <p:cNvPr id="4098" name="Picture 2" descr="https://i1.wp.com/networkinferno.net/wp-content/uploads/2014/12/image04.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24200" y="1600200"/>
            <a:ext cx="5929355" cy="3505199"/>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152400" y="4114800"/>
            <a:ext cx="4419600" cy="2514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smtClean="0">
                <a:latin typeface="Swis721 BT" panose="020B0504020202020204" pitchFamily="34" charset="0"/>
              </a:rPr>
              <a:t>Observations:</a:t>
            </a:r>
          </a:p>
          <a:p>
            <a:r>
              <a:rPr lang="en-US" sz="1800" dirty="0" smtClean="0">
                <a:latin typeface="Swis721 BT" panose="020B0504020202020204" pitchFamily="34" charset="0"/>
              </a:rPr>
              <a:t>Still, no SDN capacity is exposed to tenant, thus traffic orchestration is confined within NSX domain</a:t>
            </a:r>
          </a:p>
          <a:p>
            <a:r>
              <a:rPr lang="en-US" sz="1800" dirty="0" smtClean="0">
                <a:latin typeface="Swis721 BT" panose="020B0504020202020204" pitchFamily="34" charset="0"/>
              </a:rPr>
              <a:t>Increased policy management burden</a:t>
            </a:r>
          </a:p>
          <a:p>
            <a:r>
              <a:rPr lang="en-US" sz="1800" dirty="0" smtClean="0">
                <a:latin typeface="Swis721 BT" panose="020B0504020202020204" pitchFamily="34" charset="0"/>
              </a:rPr>
              <a:t>Difficulty to optimize TE and latency due to overlay</a:t>
            </a:r>
          </a:p>
        </p:txBody>
      </p:sp>
    </p:spTree>
    <p:extLst>
      <p:ext uri="{BB962C8B-B14F-4D97-AF65-F5344CB8AC3E}">
        <p14:creationId xmlns:p14="http://schemas.microsoft.com/office/powerpoint/2010/main" val="3578264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Swis721 BlkCn BT" panose="020B0806030502040204" pitchFamily="34" charset="0"/>
              </a:rPr>
              <a:t>Framework/platform</a:t>
            </a:r>
            <a:endParaRPr lang="en-US" sz="4000" dirty="0">
              <a:latin typeface="Swis721 BlkCn BT" panose="020B0806030502040204" pitchFamily="34" charset="0"/>
            </a:endParaRPr>
          </a:p>
        </p:txBody>
      </p:sp>
      <p:sp>
        <p:nvSpPr>
          <p:cNvPr id="3" name="Content Placeholder 2"/>
          <p:cNvSpPr>
            <a:spLocks noGrp="1"/>
          </p:cNvSpPr>
          <p:nvPr>
            <p:ph sz="half" idx="1"/>
          </p:nvPr>
        </p:nvSpPr>
        <p:spPr/>
        <p:txBody>
          <a:bodyPr>
            <a:normAutofit/>
          </a:bodyPr>
          <a:lstStyle/>
          <a:p>
            <a:r>
              <a:rPr lang="en-US" dirty="0" smtClean="0">
                <a:latin typeface="Swis721 BT" panose="020B0504020202020204" pitchFamily="34" charset="0"/>
              </a:rPr>
              <a:t>Cloudlab.us</a:t>
            </a:r>
          </a:p>
          <a:p>
            <a:pPr lvl="1"/>
            <a:r>
              <a:rPr lang="en-US" dirty="0" smtClean="0">
                <a:latin typeface="Swis721 BT" panose="020B0504020202020204" pitchFamily="34" charset="0"/>
              </a:rPr>
              <a:t>Flat virtual L2 network</a:t>
            </a:r>
          </a:p>
          <a:p>
            <a:pPr lvl="1"/>
            <a:r>
              <a:rPr lang="en-US" dirty="0" smtClean="0">
                <a:latin typeface="Swis721 BT" panose="020B0504020202020204" pitchFamily="34" charset="0"/>
              </a:rPr>
              <a:t>OpenFlow access to virtual switch</a:t>
            </a:r>
            <a:endParaRPr lang="en-US" dirty="0">
              <a:latin typeface="Swis721 BT" panose="020B0504020202020204" pitchFamily="34" charset="0"/>
            </a:endParaRPr>
          </a:p>
          <a:p>
            <a:pPr lvl="1"/>
            <a:r>
              <a:rPr lang="en-US" dirty="0" smtClean="0">
                <a:latin typeface="Swis721 BT" panose="020B0504020202020204" pitchFamily="34" charset="0"/>
              </a:rPr>
              <a:t>Planned feature: bare-metal access to </a:t>
            </a:r>
            <a:r>
              <a:rPr lang="en-US" dirty="0" err="1" smtClean="0">
                <a:latin typeface="Swis721 BT" panose="020B0504020202020204" pitchFamily="34" charset="0"/>
              </a:rPr>
              <a:t>ToR</a:t>
            </a:r>
            <a:r>
              <a:rPr lang="en-US" dirty="0" smtClean="0">
                <a:latin typeface="Swis721 BT" panose="020B0504020202020204" pitchFamily="34" charset="0"/>
              </a:rPr>
              <a:t>, spine and core switches via console and OpenFlow</a:t>
            </a:r>
          </a:p>
        </p:txBody>
      </p:sp>
      <p:sp>
        <p:nvSpPr>
          <p:cNvPr id="4" name="Slide Number Placeholder 3"/>
          <p:cNvSpPr>
            <a:spLocks noGrp="1"/>
          </p:cNvSpPr>
          <p:nvPr>
            <p:ph type="sldNum" sz="quarter" idx="12"/>
          </p:nvPr>
        </p:nvSpPr>
        <p:spPr/>
        <p:txBody>
          <a:bodyPr/>
          <a:lstStyle/>
          <a:p>
            <a:fld id="{59E55FF1-434B-464F-96B0-74B2E2184D79}" type="slidenum">
              <a:rPr lang="en-US" smtClean="0"/>
              <a:t>9</a:t>
            </a:fld>
            <a:endParaRPr lang="en-US"/>
          </a:p>
        </p:txBody>
      </p:sp>
      <p:pic>
        <p:nvPicPr>
          <p:cNvPr id="5122"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0" y="2221825"/>
            <a:ext cx="4038600" cy="3282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51167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TotalTime>
  <Words>767</Words>
  <Application>Microsoft Office PowerPoint</Application>
  <PresentationFormat>On-screen Show (4:3)</PresentationFormat>
  <Paragraphs>150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A Survey of  Network Orchestration in Cloud</vt:lpstr>
      <vt:lpstr>Roadmap</vt:lpstr>
      <vt:lpstr>Frameworks/platforms</vt:lpstr>
      <vt:lpstr>OpenStack Neutron Architecture</vt:lpstr>
      <vt:lpstr>Neutron Logical Network</vt:lpstr>
      <vt:lpstr>Framework/platform</vt:lpstr>
      <vt:lpstr>NSX Service Composer</vt:lpstr>
      <vt:lpstr>Example Model</vt:lpstr>
      <vt:lpstr>Framework/platform</vt:lpstr>
      <vt:lpstr>Roadmap</vt:lpstr>
      <vt:lpstr>Support in Cloud Providers</vt:lpstr>
      <vt:lpstr>Amazon Virtual Private Cloud</vt:lpstr>
      <vt:lpstr>Rackspace Private Cloud</vt:lpstr>
      <vt:lpstr>Aliyun VPC</vt:lpstr>
      <vt:lpstr>QingCloud, UCloud</vt:lpstr>
      <vt:lpstr>Roadmap</vt:lpstr>
      <vt:lpstr>Security Appliances</vt:lpstr>
      <vt:lpstr>Video Transcoder for Mobile</vt:lpstr>
      <vt:lpstr>Roadmap</vt:lpstr>
      <vt:lpstr>Tracking NFV Visit</vt:lpstr>
      <vt:lpstr>Tracking NFV Visit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Survey of  Network Orchestration in Cloud</dc:title>
  <dc:creator>Xitao Wen</dc:creator>
  <cp:lastModifiedBy>Yan Chen</cp:lastModifiedBy>
  <cp:revision>34</cp:revision>
  <dcterms:created xsi:type="dcterms:W3CDTF">2015-05-13T14:52:37Z</dcterms:created>
  <dcterms:modified xsi:type="dcterms:W3CDTF">2015-05-15T18:55:18Z</dcterms:modified>
</cp:coreProperties>
</file>